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263" r:id="rId5"/>
    <p:sldId id="271" r:id="rId6"/>
    <p:sldId id="326" r:id="rId7"/>
    <p:sldId id="318" r:id="rId8"/>
    <p:sldId id="366" r:id="rId9"/>
    <p:sldId id="365" r:id="rId10"/>
    <p:sldId id="314" r:id="rId11"/>
    <p:sldId id="367" r:id="rId12"/>
    <p:sldId id="369" r:id="rId13"/>
    <p:sldId id="370" r:id="rId14"/>
    <p:sldId id="321" r:id="rId15"/>
    <p:sldId id="410" r:id="rId16"/>
    <p:sldId id="419" r:id="rId17"/>
    <p:sldId id="371" r:id="rId18"/>
    <p:sldId id="420" r:id="rId19"/>
    <p:sldId id="423" r:id="rId20"/>
    <p:sldId id="411" r:id="rId21"/>
    <p:sldId id="415" r:id="rId22"/>
    <p:sldId id="414" r:id="rId23"/>
    <p:sldId id="413" r:id="rId24"/>
    <p:sldId id="377" r:id="rId25"/>
    <p:sldId id="398" r:id="rId26"/>
    <p:sldId id="400" r:id="rId27"/>
    <p:sldId id="401" r:id="rId28"/>
    <p:sldId id="368" r:id="rId29"/>
    <p:sldId id="426" r:id="rId30"/>
    <p:sldId id="428" r:id="rId31"/>
    <p:sldId id="360" r:id="rId32"/>
    <p:sldId id="403" r:id="rId33"/>
    <p:sldId id="404" r:id="rId34"/>
    <p:sldId id="433" r:id="rId35"/>
    <p:sldId id="434" r:id="rId36"/>
    <p:sldId id="405" r:id="rId37"/>
    <p:sldId id="301" r:id="rId38"/>
    <p:sldId id="315" r:id="rId39"/>
    <p:sldId id="408" r:id="rId40"/>
    <p:sldId id="409" r:id="rId41"/>
    <p:sldId id="286" r:id="rId42"/>
    <p:sldId id="285" r:id="rId43"/>
    <p:sldId id="331" r:id="rId44"/>
    <p:sldId id="300" r:id="rId45"/>
    <p:sldId id="335" r:id="rId46"/>
    <p:sldId id="288" r:id="rId47"/>
    <p:sldId id="364" r:id="rId48"/>
    <p:sldId id="437" r:id="rId49"/>
    <p:sldId id="438" r:id="rId50"/>
    <p:sldId id="439" r:id="rId51"/>
    <p:sldId id="292" r:id="rId52"/>
    <p:sldId id="422" r:id="rId53"/>
    <p:sldId id="424" r:id="rId5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e Clark" initials="LC" lastIdx="56" clrIdx="0"/>
  <p:cmAuthor id="2" name="Kat Fales" initials="KF" lastIdx="21" clrIdx="1"/>
  <p:cmAuthor id="3" name="Kat Fales" initials="KF [2]" lastIdx="1" clrIdx="2"/>
  <p:cmAuthor id="4" name="Kat Fales" initials="KF [3]" lastIdx="1" clrIdx="3"/>
  <p:cmAuthor id="5" name="Kat Fales" initials="KF [4]" lastIdx="1" clrIdx="4"/>
  <p:cmAuthor id="6" name="Kat Fales" initials="KF [5]" lastIdx="1" clrIdx="5"/>
  <p:cmAuthor id="7" name="Kat Fales" initials="KF [6]" lastIdx="1" clrIdx="6"/>
  <p:cmAuthor id="8" name="Kat Fales" initials="KF [7]" lastIdx="1" clrIdx="7"/>
  <p:cmAuthor id="9" name="Kat Fales" initials="KF [8]" lastIdx="1" clrIdx="8"/>
  <p:cmAuthor id="10" name="Kat Fales" initials="KF [9]" lastIdx="1" clrIdx="9"/>
  <p:cmAuthor id="11" name="Kat Fales" initials="KF [10]" lastIdx="1" clrIdx="10"/>
  <p:cmAuthor id="12" name="Kat Fales" initials="KF [11]" lastIdx="1" clrIdx="11"/>
  <p:cmAuthor id="13" name="Karen Fales" initials="KF" lastIdx="45" clrIdx="12">
    <p:extLst>
      <p:ext uri="{19B8F6BF-5375-455C-9EA6-DF929625EA0E}">
        <p15:presenceInfo xmlns:p15="http://schemas.microsoft.com/office/powerpoint/2012/main" userId="Karen Fales" providerId="None"/>
      </p:ext>
    </p:extLst>
  </p:cmAuthor>
  <p:cmAuthor id="14" name="Fales, Karen  (MDE-Contractor)" initials="F(" lastIdx="31" clrIdx="13">
    <p:extLst>
      <p:ext uri="{19B8F6BF-5375-455C-9EA6-DF929625EA0E}">
        <p15:presenceInfo xmlns:p15="http://schemas.microsoft.com/office/powerpoint/2012/main" userId="S::falesk1@michigan.gov::b89e7584-72d6-4962-923a-0c0f80c424bf" providerId="AD"/>
      </p:ext>
    </p:extLst>
  </p:cmAuthor>
  <p:cmAuthor id="15" name="Reed, Ashley (MDE)" initials="R(" lastIdx="8" clrIdx="14">
    <p:extLst>
      <p:ext uri="{19B8F6BF-5375-455C-9EA6-DF929625EA0E}">
        <p15:presenceInfo xmlns:p15="http://schemas.microsoft.com/office/powerpoint/2012/main" userId="S::reeda@michigan.gov::fedf4bee-0fcd-4de1-841c-069e50231a90" providerId="AD"/>
      </p:ext>
    </p:extLst>
  </p:cmAuthor>
  <p:cmAuthor id="16" name="McIntyre, Rebecca (MDE)" initials="M(" lastIdx="2" clrIdx="15">
    <p:extLst>
      <p:ext uri="{19B8F6BF-5375-455C-9EA6-DF929625EA0E}">
        <p15:presenceInfo xmlns:p15="http://schemas.microsoft.com/office/powerpoint/2012/main" userId="S::mcintyrer1@michigan.gov::89ee43e5-9413-4ee9-86e8-c83c3870274f" providerId="AD"/>
      </p:ext>
    </p:extLst>
  </p:cmAuthor>
  <p:cmAuthor id="17" name="Weckstein, Janis (MDE)" initials="WJ(" lastIdx="3" clrIdx="16">
    <p:extLst>
      <p:ext uri="{19B8F6BF-5375-455C-9EA6-DF929625EA0E}">
        <p15:presenceInfo xmlns:p15="http://schemas.microsoft.com/office/powerpoint/2012/main" userId="S::WecksteinJ@michigan.gov::44657ef9-982c-48a1-8969-0a38a6e6461d" providerId="AD"/>
      </p:ext>
    </p:extLst>
  </p:cmAuthor>
  <p:cmAuthor id="18" name="Rink, Teri (MDE)" initials="R(" lastIdx="2" clrIdx="17">
    <p:extLst>
      <p:ext uri="{19B8F6BF-5375-455C-9EA6-DF929625EA0E}">
        <p15:presenceInfo xmlns:p15="http://schemas.microsoft.com/office/powerpoint/2012/main" userId="S::rinkt1@michigan.gov::7dd35f1a-6dd3-4630-9247-7d80790a4b64" providerId="AD"/>
      </p:ext>
    </p:extLst>
  </p:cmAuthor>
  <p:cmAuthor id="19" name="Kemmer-Slater, Scott (MDE)" initials="K(" lastIdx="1" clrIdx="18">
    <p:extLst>
      <p:ext uri="{19B8F6BF-5375-455C-9EA6-DF929625EA0E}">
        <p15:presenceInfo xmlns:p15="http://schemas.microsoft.com/office/powerpoint/2012/main" userId="S::kemmerslaters@michigan.gov::d28472db-34db-40ec-b2de-9ca11d9fe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73549" autoAdjust="0"/>
  </p:normalViewPr>
  <p:slideViewPr>
    <p:cSldViewPr snapToGrid="0">
      <p:cViewPr varScale="1">
        <p:scale>
          <a:sx n="81" d="100"/>
          <a:sy n="81" d="100"/>
        </p:scale>
        <p:origin x="516" y="78"/>
      </p:cViewPr>
      <p:guideLst/>
    </p:cSldViewPr>
  </p:slideViewPr>
  <p:outlineViewPr>
    <p:cViewPr>
      <p:scale>
        <a:sx n="33" d="100"/>
        <a:sy n="33" d="100"/>
      </p:scale>
      <p:origin x="0" y="-1288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03F72-AF87-4C04-9B04-1BD548DD32F0}"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E4EB1621-3876-4FB6-A348-2C63A38BD8E2}">
      <dgm:prSet/>
      <dgm:spPr/>
      <dgm:t>
        <a:bodyPr/>
        <a:lstStyle/>
        <a:p>
          <a:pPr>
            <a:lnSpc>
              <a:spcPct val="100000"/>
            </a:lnSpc>
            <a:defRPr cap="all"/>
          </a:pPr>
          <a:r>
            <a:rPr lang="en-US"/>
            <a:t>Stages of Implementation</a:t>
          </a:r>
        </a:p>
      </dgm:t>
    </dgm:pt>
    <dgm:pt modelId="{F89C8F8C-72DC-4141-A36E-FA971938963A}" type="parTrans" cxnId="{3CCB5918-A963-4F7E-82B6-0FC6A4F139D3}">
      <dgm:prSet/>
      <dgm:spPr/>
      <dgm:t>
        <a:bodyPr/>
        <a:lstStyle/>
        <a:p>
          <a:endParaRPr lang="en-US"/>
        </a:p>
      </dgm:t>
    </dgm:pt>
    <dgm:pt modelId="{A18CA03D-25D9-4D02-AB57-08490968050E}" type="sibTrans" cxnId="{3CCB5918-A963-4F7E-82B6-0FC6A4F139D3}">
      <dgm:prSet/>
      <dgm:spPr/>
      <dgm:t>
        <a:bodyPr/>
        <a:lstStyle/>
        <a:p>
          <a:endParaRPr lang="en-US"/>
        </a:p>
      </dgm:t>
    </dgm:pt>
    <dgm:pt modelId="{7D792093-DFFF-4B64-A3F4-424E49FA5E29}">
      <dgm:prSet/>
      <dgm:spPr/>
      <dgm:t>
        <a:bodyPr/>
        <a:lstStyle/>
        <a:p>
          <a:pPr>
            <a:lnSpc>
              <a:spcPct val="100000"/>
            </a:lnSpc>
            <a:defRPr cap="all"/>
          </a:pPr>
          <a:r>
            <a:rPr lang="en-US"/>
            <a:t>Activities and Timelines</a:t>
          </a:r>
        </a:p>
      </dgm:t>
    </dgm:pt>
    <dgm:pt modelId="{E59271CE-BB69-4A1A-A719-BAF076A53A36}" type="parTrans" cxnId="{B9220F27-1896-4290-8D1D-6E12EF8682DB}">
      <dgm:prSet/>
      <dgm:spPr/>
      <dgm:t>
        <a:bodyPr/>
        <a:lstStyle/>
        <a:p>
          <a:endParaRPr lang="en-US"/>
        </a:p>
      </dgm:t>
    </dgm:pt>
    <dgm:pt modelId="{4EEA16FA-7B92-4E4F-8D3C-0AE419F8A839}" type="sibTrans" cxnId="{B9220F27-1896-4290-8D1D-6E12EF8682DB}">
      <dgm:prSet/>
      <dgm:spPr/>
      <dgm:t>
        <a:bodyPr/>
        <a:lstStyle/>
        <a:p>
          <a:endParaRPr lang="en-US"/>
        </a:p>
      </dgm:t>
    </dgm:pt>
    <dgm:pt modelId="{4BBA6F05-3F6A-4F47-B71C-7CD0A417C5BC}" type="pres">
      <dgm:prSet presAssocID="{CC703F72-AF87-4C04-9B04-1BD548DD32F0}" presName="root" presStyleCnt="0">
        <dgm:presLayoutVars>
          <dgm:dir/>
          <dgm:resizeHandles val="exact"/>
        </dgm:presLayoutVars>
      </dgm:prSet>
      <dgm:spPr/>
    </dgm:pt>
    <dgm:pt modelId="{6AE7BBC8-8520-4355-A2B6-9751A43782EC}" type="pres">
      <dgm:prSet presAssocID="{E4EB1621-3876-4FB6-A348-2C63A38BD8E2}" presName="compNode" presStyleCnt="0"/>
      <dgm:spPr/>
    </dgm:pt>
    <dgm:pt modelId="{BA7C371D-8D26-4332-B28F-6769FA68DF64}" type="pres">
      <dgm:prSet presAssocID="{E4EB1621-3876-4FB6-A348-2C63A38BD8E2}" presName="iconBgRect" presStyleLbl="bgShp" presStyleIdx="0" presStyleCnt="2" custLinFactX="86241" custLinFactNeighborX="100000" custLinFactNeighborY="5299"/>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3654F05-6E6E-4924-825F-18D0D97E5E2F}" type="pres">
      <dgm:prSet presAssocID="{E4EB1621-3876-4FB6-A348-2C63A38BD8E2}" presName="iconRect" presStyleLbl="node1" presStyleIdx="0" presStyleCnt="2" custLinFactX="124592" custLinFactNeighborX="200000" custLinFactNeighborY="92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6EB2BCB-79B1-433F-9307-6A636048696E}" type="pres">
      <dgm:prSet presAssocID="{E4EB1621-3876-4FB6-A348-2C63A38BD8E2}" presName="spaceRect" presStyleCnt="0"/>
      <dgm:spPr/>
    </dgm:pt>
    <dgm:pt modelId="{EC4340D9-EA0E-4B3D-8273-8F1D63D710C1}" type="pres">
      <dgm:prSet presAssocID="{E4EB1621-3876-4FB6-A348-2C63A38BD8E2}" presName="textRect" presStyleLbl="revTx" presStyleIdx="0" presStyleCnt="2" custLinFactX="13804" custLinFactNeighborX="100000" custLinFactNeighborY="1985">
        <dgm:presLayoutVars>
          <dgm:chMax val="1"/>
          <dgm:chPref val="1"/>
        </dgm:presLayoutVars>
      </dgm:prSet>
      <dgm:spPr/>
    </dgm:pt>
    <dgm:pt modelId="{41E61612-5163-41AD-9CEC-D66260B2CAF7}" type="pres">
      <dgm:prSet presAssocID="{A18CA03D-25D9-4D02-AB57-08490968050E}" presName="sibTrans" presStyleCnt="0"/>
      <dgm:spPr/>
    </dgm:pt>
    <dgm:pt modelId="{F9971D28-8B22-43B5-B3FD-FB61EC4AB093}" type="pres">
      <dgm:prSet presAssocID="{7D792093-DFFF-4B64-A3F4-424E49FA5E29}" presName="compNode" presStyleCnt="0"/>
      <dgm:spPr/>
    </dgm:pt>
    <dgm:pt modelId="{A7188E77-8512-4F61-B67B-CF981660C8AB}" type="pres">
      <dgm:prSet presAssocID="{7D792093-DFFF-4B64-A3F4-424E49FA5E29}" presName="iconBgRect" presStyleLbl="bgShp" presStyleIdx="1" presStyleCnt="2" custLinFactX="-98070" custLinFactNeighborX="-100000" custLinFactNeighborY="5300"/>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C6FC41F-9D05-496D-8849-D3CB71672D74}" type="pres">
      <dgm:prSet presAssocID="{7D792093-DFFF-4B64-A3F4-424E49FA5E29}" presName="iconRect" presStyleLbl="node1" presStyleIdx="1" presStyleCnt="2" custLinFactX="-145844" custLinFactNeighborX="-200000" custLinFactNeighborY="52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581FACC-3600-4E21-8977-47338D74C809}" type="pres">
      <dgm:prSet presAssocID="{7D792093-DFFF-4B64-A3F4-424E49FA5E29}" presName="spaceRect" presStyleCnt="0"/>
      <dgm:spPr/>
    </dgm:pt>
    <dgm:pt modelId="{7E10BC0D-1269-419B-B70B-4BEFBC976935}" type="pres">
      <dgm:prSet presAssocID="{7D792093-DFFF-4B64-A3F4-424E49FA5E29}" presName="textRect" presStyleLbl="revTx" presStyleIdx="1" presStyleCnt="2" custLinFactX="-19949" custLinFactNeighborX="-100000" custLinFactNeighborY="5441">
        <dgm:presLayoutVars>
          <dgm:chMax val="1"/>
          <dgm:chPref val="1"/>
        </dgm:presLayoutVars>
      </dgm:prSet>
      <dgm:spPr/>
    </dgm:pt>
  </dgm:ptLst>
  <dgm:cxnLst>
    <dgm:cxn modelId="{3CCB5918-A963-4F7E-82B6-0FC6A4F139D3}" srcId="{CC703F72-AF87-4C04-9B04-1BD548DD32F0}" destId="{E4EB1621-3876-4FB6-A348-2C63A38BD8E2}" srcOrd="0" destOrd="0" parTransId="{F89C8F8C-72DC-4141-A36E-FA971938963A}" sibTransId="{A18CA03D-25D9-4D02-AB57-08490968050E}"/>
    <dgm:cxn modelId="{B9220F27-1896-4290-8D1D-6E12EF8682DB}" srcId="{CC703F72-AF87-4C04-9B04-1BD548DD32F0}" destId="{7D792093-DFFF-4B64-A3F4-424E49FA5E29}" srcOrd="1" destOrd="0" parTransId="{E59271CE-BB69-4A1A-A719-BAF076A53A36}" sibTransId="{4EEA16FA-7B92-4E4F-8D3C-0AE419F8A839}"/>
    <dgm:cxn modelId="{AFA0A927-0C59-408A-9485-F94FAAB732DF}" type="presOf" srcId="{E4EB1621-3876-4FB6-A348-2C63A38BD8E2}" destId="{EC4340D9-EA0E-4B3D-8273-8F1D63D710C1}" srcOrd="0" destOrd="0" presId="urn:microsoft.com/office/officeart/2018/5/layout/IconCircleLabelList"/>
    <dgm:cxn modelId="{A0B25DEE-8CCA-400A-B003-987985206D29}" type="presOf" srcId="{7D792093-DFFF-4B64-A3F4-424E49FA5E29}" destId="{7E10BC0D-1269-419B-B70B-4BEFBC976935}" srcOrd="0" destOrd="0" presId="urn:microsoft.com/office/officeart/2018/5/layout/IconCircleLabelList"/>
    <dgm:cxn modelId="{939CF0F3-493B-4AFD-858A-A8FE625F61F6}" type="presOf" srcId="{CC703F72-AF87-4C04-9B04-1BD548DD32F0}" destId="{4BBA6F05-3F6A-4F47-B71C-7CD0A417C5BC}" srcOrd="0" destOrd="0" presId="urn:microsoft.com/office/officeart/2018/5/layout/IconCircleLabelList"/>
    <dgm:cxn modelId="{3C7BA481-A2FB-4D2C-8475-BCFC9B3894A5}" type="presParOf" srcId="{4BBA6F05-3F6A-4F47-B71C-7CD0A417C5BC}" destId="{6AE7BBC8-8520-4355-A2B6-9751A43782EC}" srcOrd="0" destOrd="0" presId="urn:microsoft.com/office/officeart/2018/5/layout/IconCircleLabelList"/>
    <dgm:cxn modelId="{AA93E519-FF7A-4435-A230-D02C4A661FE1}" type="presParOf" srcId="{6AE7BBC8-8520-4355-A2B6-9751A43782EC}" destId="{BA7C371D-8D26-4332-B28F-6769FA68DF64}" srcOrd="0" destOrd="0" presId="urn:microsoft.com/office/officeart/2018/5/layout/IconCircleLabelList"/>
    <dgm:cxn modelId="{661EC92D-F0D6-4668-A0B6-AB8AE8C67324}" type="presParOf" srcId="{6AE7BBC8-8520-4355-A2B6-9751A43782EC}" destId="{73654F05-6E6E-4924-825F-18D0D97E5E2F}" srcOrd="1" destOrd="0" presId="urn:microsoft.com/office/officeart/2018/5/layout/IconCircleLabelList"/>
    <dgm:cxn modelId="{3C55C366-1412-4BA5-91DB-F3D5C1F0EF84}" type="presParOf" srcId="{6AE7BBC8-8520-4355-A2B6-9751A43782EC}" destId="{06EB2BCB-79B1-433F-9307-6A636048696E}" srcOrd="2" destOrd="0" presId="urn:microsoft.com/office/officeart/2018/5/layout/IconCircleLabelList"/>
    <dgm:cxn modelId="{0057B99E-D104-4842-8910-89503D200767}" type="presParOf" srcId="{6AE7BBC8-8520-4355-A2B6-9751A43782EC}" destId="{EC4340D9-EA0E-4B3D-8273-8F1D63D710C1}" srcOrd="3" destOrd="0" presId="urn:microsoft.com/office/officeart/2018/5/layout/IconCircleLabelList"/>
    <dgm:cxn modelId="{FD92C8ED-E941-4B9F-BAAE-1C5C34EB6A81}" type="presParOf" srcId="{4BBA6F05-3F6A-4F47-B71C-7CD0A417C5BC}" destId="{41E61612-5163-41AD-9CEC-D66260B2CAF7}" srcOrd="1" destOrd="0" presId="urn:microsoft.com/office/officeart/2018/5/layout/IconCircleLabelList"/>
    <dgm:cxn modelId="{D1599C1A-9E1F-47DA-9C30-06C4864B779E}" type="presParOf" srcId="{4BBA6F05-3F6A-4F47-B71C-7CD0A417C5BC}" destId="{F9971D28-8B22-43B5-B3FD-FB61EC4AB093}" srcOrd="2" destOrd="0" presId="urn:microsoft.com/office/officeart/2018/5/layout/IconCircleLabelList"/>
    <dgm:cxn modelId="{77501F25-305D-40E0-98A4-24AADE56A079}" type="presParOf" srcId="{F9971D28-8B22-43B5-B3FD-FB61EC4AB093}" destId="{A7188E77-8512-4F61-B67B-CF981660C8AB}" srcOrd="0" destOrd="0" presId="urn:microsoft.com/office/officeart/2018/5/layout/IconCircleLabelList"/>
    <dgm:cxn modelId="{A471E9F4-7803-48CF-B8B5-B97ED9ED69FC}" type="presParOf" srcId="{F9971D28-8B22-43B5-B3FD-FB61EC4AB093}" destId="{DC6FC41F-9D05-496D-8849-D3CB71672D74}" srcOrd="1" destOrd="0" presId="urn:microsoft.com/office/officeart/2018/5/layout/IconCircleLabelList"/>
    <dgm:cxn modelId="{0C3BF0BE-6627-4F19-A973-469A37486D6D}" type="presParOf" srcId="{F9971D28-8B22-43B5-B3FD-FB61EC4AB093}" destId="{F581FACC-3600-4E21-8977-47338D74C809}" srcOrd="2" destOrd="0" presId="urn:microsoft.com/office/officeart/2018/5/layout/IconCircleLabelList"/>
    <dgm:cxn modelId="{EB99BDB9-D22C-4661-9783-8432CDD3E859}" type="presParOf" srcId="{F9971D28-8B22-43B5-B3FD-FB61EC4AB093}" destId="{7E10BC0D-1269-419B-B70B-4BEFBC97693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C371D-8D26-4332-B28F-6769FA68DF64}">
      <dsp:nvSpPr>
        <dsp:cNvPr id="0" name=""/>
        <dsp:cNvSpPr/>
      </dsp:nvSpPr>
      <dsp:spPr>
        <a:xfrm>
          <a:off x="6134652" y="746364"/>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54F05-6E6E-4924-825F-18D0D97E5E2F}">
      <dsp:nvSpPr>
        <dsp:cNvPr id="0" name=""/>
        <dsp:cNvSpPr/>
      </dsp:nvSpPr>
      <dsp:spPr>
        <a:xfrm>
          <a:off x="6602659" y="121444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4340D9-EA0E-4B3D-8273-8F1D63D710C1}">
      <dsp:nvSpPr>
        <dsp:cNvPr id="0" name=""/>
        <dsp:cNvSpPr/>
      </dsp:nvSpPr>
      <dsp:spPr>
        <a:xfrm>
          <a:off x="5439744" y="352429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Stages of Implementation</a:t>
          </a:r>
        </a:p>
      </dsp:txBody>
      <dsp:txXfrm>
        <a:off x="5439744" y="3524290"/>
        <a:ext cx="3600000" cy="720000"/>
      </dsp:txXfrm>
    </dsp:sp>
    <dsp:sp modelId="{A7188E77-8512-4F61-B67B-CF981660C8AB}">
      <dsp:nvSpPr>
        <dsp:cNvPr id="0" name=""/>
        <dsp:cNvSpPr/>
      </dsp:nvSpPr>
      <dsp:spPr>
        <a:xfrm>
          <a:off x="1925182" y="746385"/>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FC41F-9D05-496D-8849-D3CB71672D74}">
      <dsp:nvSpPr>
        <dsp:cNvPr id="0" name=""/>
        <dsp:cNvSpPr/>
      </dsp:nvSpPr>
      <dsp:spPr>
        <a:xfrm>
          <a:off x="2385165" y="116450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10BC0D-1269-419B-B70B-4BEFBC976935}">
      <dsp:nvSpPr>
        <dsp:cNvPr id="0" name=""/>
        <dsp:cNvSpPr/>
      </dsp:nvSpPr>
      <dsp:spPr>
        <a:xfrm>
          <a:off x="1254636" y="354917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Activities and Timelines</a:t>
          </a:r>
        </a:p>
      </dsp:txBody>
      <dsp:txXfrm>
        <a:off x="1254636" y="3549173"/>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31" tIns="47115" rIns="94231" bIns="47115"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31" tIns="47115" rIns="94231" bIns="47115" rtlCol="0"/>
          <a:lstStyle>
            <a:lvl1pPr algn="r">
              <a:defRPr sz="1200"/>
            </a:lvl1pPr>
          </a:lstStyle>
          <a:p>
            <a:fld id="{77F82F29-6ED5-0F45-9399-2470D9D82006}" type="datetimeFigureOut">
              <a:rPr lang="en-US" smtClean="0"/>
              <a:t>4/29/2021</a:t>
            </a:fld>
            <a:endParaRPr lang="en-US"/>
          </a:p>
        </p:txBody>
      </p:sp>
      <p:sp>
        <p:nvSpPr>
          <p:cNvPr id="4" name="Footer Placeholder 3"/>
          <p:cNvSpPr>
            <a:spLocks noGrp="1"/>
          </p:cNvSpPr>
          <p:nvPr>
            <p:ph type="ftr" sz="quarter" idx="2"/>
          </p:nvPr>
        </p:nvSpPr>
        <p:spPr>
          <a:xfrm>
            <a:off x="1" y="8917423"/>
            <a:ext cx="3077739" cy="471053"/>
          </a:xfrm>
          <a:prstGeom prst="rect">
            <a:avLst/>
          </a:prstGeom>
        </p:spPr>
        <p:txBody>
          <a:bodyPr vert="horz" lIns="94231" tIns="47115" rIns="94231" bIns="47115"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31" tIns="47115" rIns="94231" bIns="47115"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31" tIns="47115" rIns="94231"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31" tIns="47115" rIns="94231" bIns="47115" rtlCol="0"/>
          <a:lstStyle>
            <a:lvl1pPr algn="r">
              <a:defRPr sz="1200"/>
            </a:lvl1pPr>
          </a:lstStyle>
          <a:p>
            <a:fld id="{F426F13B-9238-8C41-A428-ACA4F51A1C9A}" type="datetimeFigureOut">
              <a:rPr lang="en-US" smtClean="0"/>
              <a:t>4/29/2021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31" tIns="47115" rIns="94231" bIns="47115"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4231" tIns="47115" rIns="94231"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31" tIns="47115" rIns="94231" bIns="47115"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85863"/>
            <a:ext cx="5635625" cy="3170237"/>
          </a:xfrm>
        </p:spPr>
      </p:sp>
      <p:sp>
        <p:nvSpPr>
          <p:cNvPr id="3" name="Notes Placeholder 2"/>
          <p:cNvSpPr>
            <a:spLocks noGrp="1"/>
          </p:cNvSpPr>
          <p:nvPr>
            <p:ph type="body" idx="1"/>
          </p:nvPr>
        </p:nvSpPr>
        <p:spPr/>
        <p:txBody>
          <a:bodyPr/>
          <a:lstStyle/>
          <a:p>
            <a:endParaRPr lang="en-US" sz="1100" dirty="0">
              <a:cs typeface="Calibri" panose="020F0502020204030204"/>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1942378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42304">
              <a:defRPr/>
            </a:pP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080428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808960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r>
              <a:rPr lang="en-US" dirty="0"/>
              <a:t>Also, in this section of the Final Report, the ISD will have an opportunity to review and update the ISD’s current stage of implementation, by General Supervision Component, from the 2020-21 Application.  </a:t>
            </a:r>
            <a:r>
              <a:rPr lang="en-US" dirty="0">
                <a:latin typeface="Arial"/>
                <a:cs typeface="Arial"/>
              </a:rPr>
              <a:t>Previously selected stages from the 2019-20 GSSG Application and Final Report are also provided for the ISD’s reference. Update the chart by selecting the current stage of implementation for the 2020-21 GSSG Final Report.</a:t>
            </a:r>
            <a:endParaRPr lang="en-US" dirty="0">
              <a:cs typeface="Calibri" panose="020F0502020204030204"/>
            </a:endParaRPr>
          </a:p>
          <a:p>
            <a:endParaRPr lang="en-US" dirty="0"/>
          </a:p>
          <a:p>
            <a:r>
              <a:rPr lang="en-US" dirty="0"/>
              <a:t>Since the submission of the 2020-21 GSSG Application, has the implementation stage changed? Consider each identified/selected component. If there are no changes, select the same stage of implementation identified in the 2020-21 Application column. In deciding the stage of implementation the ISD should consider the totality of the work thus far on the component (s) of general supervision. As a reminder, ISD's will be able to choose to Add more or Focus on fewer components in the 2021-22 Application.</a:t>
            </a:r>
            <a:endParaRPr lang="en-US" dirty="0">
              <a:cs typeface="Calibri"/>
            </a:endParaRPr>
          </a:p>
          <a:p>
            <a:endParaRPr lang="en-US" dirty="0"/>
          </a:p>
          <a:p>
            <a:r>
              <a:rPr lang="en-US" b="1" i="1" dirty="0"/>
              <a:t>Please Note: the current definitions have been carried forward from the application to be used to close out the 20-21 grant cycle.</a:t>
            </a:r>
          </a:p>
          <a:p>
            <a:endParaRPr lang="en-US" b="1" i="1"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42230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85863"/>
            <a:ext cx="5635625" cy="3170237"/>
          </a:xfrm>
        </p:spPr>
      </p:sp>
      <p:sp>
        <p:nvSpPr>
          <p:cNvPr id="3" name="Notes Placeholder 2"/>
          <p:cNvSpPr>
            <a:spLocks noGrp="1"/>
          </p:cNvSpPr>
          <p:nvPr>
            <p:ph type="body" idx="1"/>
          </p:nvPr>
        </p:nvSpPr>
        <p:spPr/>
        <p:txBody>
          <a:bodyPr/>
          <a:lstStyle/>
          <a:p>
            <a:pPr>
              <a:lnSpc>
                <a:spcPts val="1031"/>
              </a:lnSpc>
            </a:pPr>
            <a:endParaRPr lang="en-US" sz="1100"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169714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85863"/>
            <a:ext cx="5635625" cy="3170237"/>
          </a:xfrm>
        </p:spPr>
      </p:sp>
      <p:sp>
        <p:nvSpPr>
          <p:cNvPr id="3" name="Notes Placeholder 2"/>
          <p:cNvSpPr>
            <a:spLocks noGrp="1"/>
          </p:cNvSpPr>
          <p:nvPr>
            <p:ph type="body" idx="1"/>
          </p:nvPr>
        </p:nvSpPr>
        <p:spPr/>
        <p:txBody>
          <a:bodyPr/>
          <a:lstStyle/>
          <a:p>
            <a:pPr marL="232898" indent="-232898">
              <a:spcBef>
                <a:spcPts val="1019"/>
              </a:spcBef>
              <a:buFont typeface="Arial,Sans-Serif"/>
              <a:buChar char="•"/>
              <a:defRPr/>
            </a:pP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121615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85863"/>
            <a:ext cx="5635625" cy="3170237"/>
          </a:xfrm>
        </p:spPr>
      </p:sp>
      <p:sp>
        <p:nvSpPr>
          <p:cNvPr id="3" name="Notes Placeholder 2"/>
          <p:cNvSpPr>
            <a:spLocks noGrp="1"/>
          </p:cNvSpPr>
          <p:nvPr>
            <p:ph type="body" idx="1"/>
          </p:nvPr>
        </p:nvSpPr>
        <p:spPr/>
        <p:txBody>
          <a:bodyPr/>
          <a:lstStyle/>
          <a:p>
            <a:pPr>
              <a:lnSpc>
                <a:spcPts val="1030"/>
              </a:lnSpc>
            </a:pPr>
            <a:endParaRPr lang="en-US" sz="1100" dirty="0">
              <a:cs typeface="Calibri" panose="020F0502020204030204"/>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153431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i="0" dirty="0"/>
              <a:t>In the Priority Area section, the focus is on measuring progress towards improved student outcomes. If data/updated data is not yet available from state systems, member district data sources should be used!  This is an opportunity for ISDs to provide data, sources, and measurements used in 2020-21 to gauge progress toward improvement.</a:t>
            </a:r>
            <a:endParaRPr lang="en-US" i="0" dirty="0">
              <a:cs typeface="Calibri"/>
            </a:endParaRPr>
          </a:p>
          <a:p>
            <a:endParaRPr lang="en-US" i="0" dirty="0">
              <a:cs typeface="Calibri"/>
            </a:endParaRPr>
          </a:p>
          <a:p>
            <a:pPr>
              <a:defRPr/>
            </a:pPr>
            <a:r>
              <a:rPr lang="en-US" i="0" dirty="0">
                <a:cs typeface="Calibri"/>
              </a:rPr>
              <a:t>If the ISD is unable to populate the table with updated/data, contact us so that we can assist you prior to submission. Incomplete data tables would likely be cause for a report to be returned for modifications. </a:t>
            </a:r>
          </a:p>
          <a:p>
            <a:pPr>
              <a:defRPr/>
            </a:pPr>
            <a:endParaRPr lang="en-US" i="0" dirty="0"/>
          </a:p>
          <a:p>
            <a:pPr>
              <a:defRPr/>
            </a:pPr>
            <a:r>
              <a:rPr lang="en-US" i="0" dirty="0"/>
              <a:t>Also, new for this section! Three data tables, including the creation of a new table, specifically designed to reflect member district/other data sources. </a:t>
            </a:r>
            <a:endParaRPr lang="en-US" i="0"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4052462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cs typeface="Calibri"/>
              </a:rPr>
              <a:t>This first table </a:t>
            </a:r>
            <a:r>
              <a:rPr lang="en-US" dirty="0"/>
              <a:t>will be populated with information from the Mid-Year Report. No edits would be made to this table. It is for viewing/informational purposes. </a:t>
            </a:r>
            <a:endParaRPr lang="en-US" dirty="0">
              <a:cs typeface="Calibri" panose="020F0502020204030204"/>
            </a:endParaRPr>
          </a:p>
          <a:p>
            <a:endParaRPr lang="en-US" b="1"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112303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nSpc>
                <a:spcPts val="1030"/>
              </a:lnSpc>
            </a:pPr>
            <a:r>
              <a:rPr lang="en-US" dirty="0"/>
              <a:t>The second table will contain the same prepopulated data and information as the first table, </a:t>
            </a:r>
            <a:r>
              <a:rPr lang="en-US" b="0" dirty="0"/>
              <a:t>however</a:t>
            </a:r>
            <a:r>
              <a:rPr lang="en-US" dirty="0"/>
              <a:t>,</a:t>
            </a:r>
            <a:r>
              <a:rPr lang="en-US" u="none" dirty="0"/>
              <a:t> the ISD will be allowed to edit this table. </a:t>
            </a:r>
            <a:endParaRPr lang="en-US" u="none" dirty="0">
              <a:cs typeface="Calibri"/>
            </a:endParaRPr>
          </a:p>
          <a:p>
            <a:pPr>
              <a:lnSpc>
                <a:spcPts val="1030"/>
              </a:lnSpc>
            </a:pPr>
            <a:endParaRPr lang="en-US" dirty="0"/>
          </a:p>
          <a:p>
            <a:pPr>
              <a:lnSpc>
                <a:spcPts val="1030"/>
              </a:lnSpc>
            </a:pPr>
            <a:r>
              <a:rPr lang="en-US" dirty="0"/>
              <a:t>Additionally, ISDs will provide current status and/or update the table with 2020-21 data and status.</a:t>
            </a:r>
            <a:r>
              <a:rPr lang="en-US" i="0" dirty="0"/>
              <a:t> If data is unavailable/there are no updates available for 2020-21 data at the time of the Final Report submission, the ISD shall provide at least one new data source using local (member district) data in Table 3.</a:t>
            </a:r>
            <a:endParaRPr lang="en-US" i="0" dirty="0">
              <a:cs typeface="Calibri" panose="020F0502020204030204"/>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168884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208793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31591">
              <a:defRPr/>
            </a:pPr>
            <a:r>
              <a:rPr lang="en-US" dirty="0"/>
              <a:t>The third table, is new. It is an </a:t>
            </a:r>
            <a:r>
              <a:rPr lang="en-US" b="1" i="1" dirty="0"/>
              <a:t>optional </a:t>
            </a:r>
            <a:r>
              <a:rPr lang="en-US" dirty="0"/>
              <a:t>table provided for the ISD to provide new data sources, if appliable. However, if the ISD does not have updates to existing 2020-21 data sources and /or data for 2020-21 then at least one new data source using local (member district) data in this new table.</a:t>
            </a:r>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3857327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42304">
              <a:defRP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3112469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31591">
              <a:defRP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850954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defRPr/>
            </a:pPr>
            <a:r>
              <a:rPr lang="en-US" dirty="0">
                <a:cs typeface="Calibri"/>
              </a:rPr>
              <a:t>The final section of the report focuses on the fiscal elements of the grant. We have revised this section and provided new tables that should provide more opportunity for clarity of work purpose and connection to related activities for those that perform work associated with the GSSG. We have added two new tables in the Final Report. Personnel and Non-Personnel. </a:t>
            </a:r>
          </a:p>
          <a:p>
            <a:pPr>
              <a:defRPr/>
            </a:pPr>
            <a:endParaRPr lang="en-US" b="1" i="1" dirty="0">
              <a:cs typeface="Calibri"/>
            </a:endParaRPr>
          </a:p>
          <a:p>
            <a:pPr>
              <a:defRPr/>
            </a:pPr>
            <a:r>
              <a:rPr lang="en-US" b="1" i="1" dirty="0">
                <a:cs typeface="Calibri"/>
              </a:rPr>
              <a:t>It is important to work closely with the ISD Business Official to complete this section which includes both Personnel and Non-Personnel related grant costs.</a:t>
            </a:r>
          </a:p>
          <a:p>
            <a:pPr>
              <a:defRPr/>
            </a:pPr>
            <a:endParaRPr lang="en-US" b="1" dirty="0">
              <a:cs typeface="Calibri"/>
            </a:endParaRPr>
          </a:p>
          <a:p>
            <a:pPr>
              <a:defRPr/>
            </a:pPr>
            <a:endParaRPr lang="en-US" dirty="0">
              <a:cs typeface="Calibri"/>
            </a:endParaRPr>
          </a:p>
          <a:p>
            <a:pPr defTabSz="931591">
              <a:defRPr/>
            </a:pP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2599676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defRPr/>
            </a:pPr>
            <a:r>
              <a:rPr lang="en-US" dirty="0"/>
              <a:t>The second table focuses on how General Supervision System Grant funds have been utilized for Non-Personnel related expenses/costs incurred in 2020-2021. </a:t>
            </a:r>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1356912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2431915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98" indent="-232898"/>
            <a:r>
              <a:rPr lang="en-US" dirty="0">
                <a:latin typeface="Arial"/>
                <a:cs typeface="Arial"/>
              </a:rPr>
              <a:t>The GSSG Application and GSSG Mid-Year Report are still available on the menu.</a:t>
            </a:r>
          </a:p>
          <a:p>
            <a:pPr marL="232898" indent="-232898"/>
            <a:endParaRPr lang="en-US" dirty="0">
              <a:latin typeface="Arial"/>
              <a:cs typeface="Arial"/>
            </a:endParaRPr>
          </a:p>
          <a:p>
            <a:pPr marL="232898" indent="-232898"/>
            <a:r>
              <a:rPr lang="en-US" dirty="0">
                <a:latin typeface="Arial"/>
                <a:cs typeface="Arial"/>
              </a:rPr>
              <a:t>ISDs may access the General Supervision Grant Summary Summary and other helpful links like MEGS+ in the Resources box.</a:t>
            </a:r>
          </a:p>
          <a:p>
            <a:pPr defTabSz="931591">
              <a:defRPr/>
            </a:pPr>
            <a:endParaRPr lang="en-US" dirty="0"/>
          </a:p>
          <a:p>
            <a:pPr defTabSz="931591">
              <a:defRPr/>
            </a:pPr>
            <a:r>
              <a:rPr lang="en-US" dirty="0"/>
              <a:t>Note: The General Supervision System Grant Summary will include a summary of the entire activity including the ISD’s submitted application, mid-year report, as well as the final report.</a:t>
            </a:r>
          </a:p>
          <a:p>
            <a:pPr defTabSz="931591">
              <a:defRPr/>
            </a:pPr>
            <a:endParaRPr lang="en-US" dirty="0">
              <a:cs typeface="Calibri"/>
            </a:endParaRPr>
          </a:p>
          <a:p>
            <a:pPr defTabSz="931591">
              <a:defRPr/>
            </a:pPr>
            <a:r>
              <a:rPr lang="en-US" dirty="0"/>
              <a:t>Also,  the” How To Complete the GSSG Final Report” document may be accessed from this page in the Resources box and is also located in the funding section on the Catamaran Technical Assistance website.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434022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r>
              <a:rPr lang="en-US" dirty="0">
                <a:cs typeface="Calibri"/>
              </a:rPr>
              <a:t>As we previously discussed,</a:t>
            </a:r>
            <a:r>
              <a:rPr lang="en-US" dirty="0"/>
              <a:t> engage with the ISD’s GSSG Team as you begin your work on the 2020-21 Final Report. </a:t>
            </a:r>
            <a:r>
              <a:rPr lang="en-US" dirty="0">
                <a:highlight>
                  <a:srgbClr val="FFFF00"/>
                </a:highlight>
                <a:cs typeface="Calibri"/>
              </a:rPr>
              <a:t> </a:t>
            </a:r>
          </a:p>
          <a:p>
            <a:pPr defTabSz="931591">
              <a:defRPr/>
            </a:pPr>
            <a:endParaRPr lang="en-US" dirty="0"/>
          </a:p>
          <a:p>
            <a:pPr defTabSz="931591">
              <a:defRPr/>
            </a:pPr>
            <a:r>
              <a:rPr lang="en-US" dirty="0"/>
              <a:t>Note, the ISD’s contact person, email, and phone has been moved to the bottom of the page and will be pre-populated from the ISD’s mid-year report and will be copied on any Catamaran system notifications once the information has been saved. This is in addition to the ISD Director role’s receipt of the Catamaran system notifications.</a:t>
            </a:r>
          </a:p>
        </p:txBody>
      </p:sp>
      <p:sp>
        <p:nvSpPr>
          <p:cNvPr id="4" name="Slide Number Placeholder 3"/>
          <p:cNvSpPr>
            <a:spLocks noGrp="1"/>
          </p:cNvSpPr>
          <p:nvPr>
            <p:ph type="sldNum" sz="quarter" idx="5"/>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342214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defRPr/>
            </a:pPr>
            <a:r>
              <a:rPr lang="en-US" dirty="0"/>
              <a:t>ISDs will have three tables of information available on the Priority Area Page:</a:t>
            </a:r>
            <a:endParaRPr lang="en-US" dirty="0">
              <a:cs typeface="Calibri"/>
            </a:endParaRPr>
          </a:p>
          <a:p>
            <a:pPr marL="174673" indent="-174673" defTabSz="931591">
              <a:buFont typeface="Arial" panose="020B0604020202020204" pitchFamily="34" charset="0"/>
              <a:buChar char="•"/>
              <a:defRPr/>
            </a:pPr>
            <a:r>
              <a:rPr lang="en-US" dirty="0"/>
              <a:t>Table 1 – will be populated from the information from the Mid-Year Report</a:t>
            </a:r>
            <a:endParaRPr lang="en-US" dirty="0">
              <a:cs typeface="Calibri"/>
            </a:endParaRPr>
          </a:p>
          <a:p>
            <a:endParaRPr lang="en-US" b="1" dirty="0"/>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2720953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indent="0" defTabSz="931591">
              <a:buFont typeface="Arial" panose="020B0604020202020204" pitchFamily="34" charset="0"/>
              <a:buNone/>
              <a:defRPr/>
            </a:pPr>
            <a:r>
              <a:rPr lang="en-US" dirty="0"/>
              <a:t>Table 2 – contains some of the same information as Table 1; however, the ISD will be allowed to edit data sources, data, targets, as well as measurements. </a:t>
            </a:r>
          </a:p>
          <a:p>
            <a:pPr marL="0" indent="0" defTabSz="931591">
              <a:buFont typeface="Arial" panose="020B0604020202020204" pitchFamily="34" charset="0"/>
              <a:buNone/>
              <a:defRPr/>
            </a:pPr>
            <a:endParaRPr lang="en-US" dirty="0"/>
          </a:p>
          <a:p>
            <a:pPr marL="0" indent="0" defTabSz="931591">
              <a:buFont typeface="Arial" panose="020B0604020202020204" pitchFamily="34" charset="0"/>
              <a:buNone/>
              <a:defRPr/>
            </a:pPr>
            <a:r>
              <a:rPr lang="en-US" dirty="0"/>
              <a:t>Additionally, ISDs may provide a current status for the specific data source.</a:t>
            </a:r>
          </a:p>
          <a:p>
            <a:pPr marL="0" indent="0" defTabSz="931591">
              <a:buFont typeface="Arial" panose="020B0604020202020204" pitchFamily="34" charset="0"/>
              <a:buNone/>
              <a:defRPr/>
            </a:pPr>
            <a:endParaRPr lang="en-US" dirty="0">
              <a:cs typeface="Calibri"/>
            </a:endParaRPr>
          </a:p>
          <a:p>
            <a:pPr marL="0" indent="0" defTabSz="931591">
              <a:buFont typeface="Arial" panose="020B0604020202020204" pitchFamily="34" charset="0"/>
              <a:buNone/>
              <a:defRPr/>
            </a:pPr>
            <a:r>
              <a:rPr lang="en-US" dirty="0">
                <a:cs typeface="Calibri"/>
              </a:rPr>
              <a:t>Updates to 2020-21 data should be made in this table.</a:t>
            </a:r>
          </a:p>
          <a:p>
            <a:endParaRPr lang="en-US" b="1" dirty="0"/>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373476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2784790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indent="0" defTabSz="931591">
              <a:buFont typeface="Arial" panose="020B0604020202020204" pitchFamily="34" charset="0"/>
              <a:buNone/>
              <a:defRPr/>
            </a:pPr>
            <a:r>
              <a:rPr lang="en-US" dirty="0"/>
              <a:t>Table 3 – </a:t>
            </a:r>
            <a:r>
              <a:rPr lang="en-US" dirty="0">
                <a:cs typeface="Calibri"/>
              </a:rPr>
              <a:t>If the ISD already provided an update to data in Table 2, Table 3 is optional.  </a:t>
            </a:r>
          </a:p>
          <a:p>
            <a:pPr marL="0" indent="0" defTabSz="931591">
              <a:buFont typeface="Arial" panose="020B0604020202020204" pitchFamily="34" charset="0"/>
              <a:buNone/>
              <a:defRPr/>
            </a:pPr>
            <a:endParaRPr lang="en-US" b="1" dirty="0">
              <a:cs typeface="Calibri"/>
            </a:endParaRPr>
          </a:p>
          <a:p>
            <a:pPr marL="0" indent="0" defTabSz="931591">
              <a:buFont typeface="Arial" panose="020B0604020202020204" pitchFamily="34" charset="0"/>
              <a:buNone/>
              <a:defRPr/>
            </a:pPr>
            <a:r>
              <a:rPr lang="en-US" b="1" dirty="0"/>
              <a:t>If the ISD does not have updates to existing 2020-21 data sources and /or data for 2020-21, then the ISD must provide at least one new data source using local (member district) data in this new table. </a:t>
            </a:r>
            <a:r>
              <a:rPr lang="en-US" b="0" dirty="0"/>
              <a:t>Even if the ISD has data sources with updates, this may be a good opportunity to add one or two member district data sources from within the ISD to carry over into the 2021-2022 cycle.</a:t>
            </a:r>
          </a:p>
          <a:p>
            <a:pPr marL="174673" indent="-174673" defTabSz="931591">
              <a:buFont typeface="Arial" panose="020B0604020202020204" pitchFamily="34" charset="0"/>
              <a:buChar char="•"/>
              <a:defRPr/>
            </a:pPr>
            <a:endParaRPr lang="en-US" dirty="0">
              <a:cs typeface="Calibri"/>
            </a:endParaRPr>
          </a:p>
          <a:p>
            <a:pPr marL="174673" indent="-174673" defTabSz="931591">
              <a:buFont typeface="Arial" panose="020B0604020202020204" pitchFamily="34" charset="0"/>
              <a:buChar char="•"/>
              <a:defRPr/>
            </a:pPr>
            <a:r>
              <a:rPr lang="en-US" dirty="0">
                <a:cs typeface="Calibri"/>
              </a:rPr>
              <a:t>Only two rows will be available for additional data sources. </a:t>
            </a:r>
          </a:p>
          <a:p>
            <a:pPr marL="174673" indent="-174673" defTabSz="931591">
              <a:buFont typeface="Arial" panose="020B0604020202020204" pitchFamily="34" charset="0"/>
              <a:buChar char="•"/>
              <a:defRPr/>
            </a:pPr>
            <a:endParaRPr lang="en-US" dirty="0">
              <a:cs typeface="Calibri"/>
            </a:endParaRPr>
          </a:p>
          <a:p>
            <a:pPr marL="174673" indent="-174673" defTabSz="931591">
              <a:buFont typeface="Arial" panose="020B0604020202020204" pitchFamily="34" charset="0"/>
              <a:buChar char="•"/>
              <a:defRPr/>
            </a:pPr>
            <a:r>
              <a:rPr lang="en-US" dirty="0">
                <a:cs typeface="Calibri"/>
              </a:rPr>
              <a:t>If questions /if not able to answer all questions: as you are completing this sections of the report, please reach out to us during office hours for additional support.</a:t>
            </a:r>
            <a:br>
              <a:rPr lang="en-US" dirty="0">
                <a:cs typeface="Calibri"/>
              </a:rPr>
            </a:br>
            <a:endParaRPr lang="en-US" dirty="0">
              <a:cs typeface="Calibri"/>
            </a:endParaRPr>
          </a:p>
          <a:p>
            <a:pPr marL="174673" indent="-174673" defTabSz="931591">
              <a:buFont typeface="Arial" panose="020B0604020202020204" pitchFamily="34" charset="0"/>
              <a:buChar char="•"/>
              <a:defRPr/>
            </a:pP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1363240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304">
              <a:defRPr/>
            </a:pPr>
            <a:r>
              <a:rPr lang="en-US" b="0" dirty="0"/>
              <a:t>As discussed earlier, this is an updated feature that provides the ISD with the opportunity to select the member districts that they have engaged with in 2020-21. </a:t>
            </a:r>
          </a:p>
          <a:p>
            <a:pPr defTabSz="942304">
              <a:defRPr/>
            </a:pPr>
            <a:endParaRPr lang="en-US" b="0" dirty="0"/>
          </a:p>
          <a:p>
            <a:pPr defTabSz="942304">
              <a:defRPr/>
            </a:pPr>
            <a:r>
              <a:rPr lang="en-US" b="0" dirty="0"/>
              <a:t>This screenshot reflects the district selection box in Catamaran. Note, this box will remain hidden until the ISD responds with a “Yes” to the first question.</a:t>
            </a:r>
          </a:p>
          <a:p>
            <a:pPr defTabSz="942304">
              <a:defRPr/>
            </a:pPr>
            <a:endParaRPr lang="en-US" b="0" dirty="0"/>
          </a:p>
          <a:p>
            <a:pPr defTabSz="942304">
              <a:defRPr/>
            </a:pPr>
            <a:r>
              <a:rPr lang="en-US" b="0" dirty="0"/>
              <a:t>The ISD may select member districts individually or use the provided filter to quickly find and then select specific member districts. This feature works just like it does on the Search page in Catamaran. To select multiple districts, ISDs may do so by using a combination of the Filter box to find and then select each district by holding down the Ctrl key and checking the specific district(s) names. </a:t>
            </a:r>
          </a:p>
          <a:p>
            <a:pPr defTabSz="942304">
              <a:defRPr/>
            </a:pPr>
            <a:endParaRPr lang="en-US" b="0" dirty="0"/>
          </a:p>
          <a:p>
            <a:pPr defTabSz="942304">
              <a:defRPr/>
            </a:pPr>
            <a:r>
              <a:rPr lang="en-US" b="0" dirty="0"/>
              <a:t>If the ISD has not begun working with any of its member districts, and selects “No”, there will be a space below the selection box to provide written rationale. </a:t>
            </a:r>
          </a:p>
          <a:p>
            <a:pPr defTabSz="942304">
              <a:defRPr/>
            </a:pPr>
            <a:endParaRPr lang="en-US" b="0" dirty="0"/>
          </a:p>
          <a:p>
            <a:pPr defTabSz="942304">
              <a:defRPr/>
            </a:pPr>
            <a:r>
              <a:rPr lang="en-US" b="0" dirty="0"/>
              <a:t>The next slide indicates what the ISD needs to do if the Response is “No”.</a:t>
            </a:r>
          </a:p>
          <a:p>
            <a:pPr defTabSz="942304">
              <a:defRPr/>
            </a:pPr>
            <a:endParaRPr lang="en-US" b="0" dirty="0"/>
          </a:p>
          <a:p>
            <a:pPr defTabSz="942304">
              <a:defRPr/>
            </a:pPr>
            <a:endParaRPr lang="en-US" dirty="0">
              <a:cs typeface="+mn-lt"/>
            </a:endParaRPr>
          </a:p>
          <a:p>
            <a:pPr defTabSz="942304">
              <a:defRPr/>
            </a:pPr>
            <a:r>
              <a:rPr lang="en-US" dirty="0">
                <a:cs typeface="+mn-lt"/>
              </a:rPr>
              <a:t>This is the first question on the Making Connections page. The ISD will need to respond with either a </a:t>
            </a:r>
            <a:r>
              <a:rPr lang="en-US" b="1" dirty="0">
                <a:cs typeface="+mn-lt"/>
              </a:rPr>
              <a:t>yes</a:t>
            </a:r>
            <a:r>
              <a:rPr lang="en-US" dirty="0">
                <a:cs typeface="+mn-lt"/>
              </a:rPr>
              <a:t> or </a:t>
            </a:r>
            <a:r>
              <a:rPr lang="en-US" b="1" dirty="0">
                <a:cs typeface="+mn-lt"/>
              </a:rPr>
              <a:t>no</a:t>
            </a:r>
            <a:r>
              <a:rPr lang="en-US" dirty="0">
                <a:cs typeface="+mn-lt"/>
              </a:rPr>
              <a:t> to this initial question. If the ISD responds with a </a:t>
            </a:r>
            <a:r>
              <a:rPr lang="en-US" b="1" dirty="0">
                <a:cs typeface="+mn-lt"/>
              </a:rPr>
              <a:t>yes</a:t>
            </a:r>
            <a:r>
              <a:rPr lang="en-US" dirty="0">
                <a:cs typeface="+mn-lt"/>
              </a:rPr>
              <a:t>, then they will be prompted to select which member districts they have engaged in the GSSG work.</a:t>
            </a:r>
            <a:endParaRPr lang="en-US" b="0" dirty="0"/>
          </a:p>
          <a:p>
            <a:pPr defTabSz="942304">
              <a:defRPr/>
            </a:pPr>
            <a:endParaRPr lang="en-US" b="1"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704655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304">
              <a:defRPr/>
            </a:pPr>
            <a:r>
              <a:rPr lang="en-US" i="0" dirty="0"/>
              <a:t>When the ISD responds with a “No”, then the ISD will be required to provide rationale in the provided text box. As a reminder a response to this question is required if selected.</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2109526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The Personnel Table: </a:t>
            </a:r>
            <a:r>
              <a:rPr lang="en-US" dirty="0">
                <a:cs typeface="Calibri"/>
              </a:rPr>
              <a:t> the ISD should use it to </a:t>
            </a:r>
            <a:r>
              <a:rPr lang="en-US" dirty="0"/>
              <a:t>describe how the ISD’s General Supervision System Grant funds have been utilized for personnel for 2020-2021. </a:t>
            </a:r>
            <a:endParaRPr lang="en-US" b="0" dirty="0">
              <a:cs typeface="Calibri"/>
            </a:endParaRPr>
          </a:p>
          <a:p>
            <a:pPr marL="174673" indent="-174673">
              <a:buFont typeface="Arial" panose="020B0604020202020204" pitchFamily="34" charset="0"/>
              <a:buChar char="•"/>
            </a:pPr>
            <a:r>
              <a:rPr lang="en-US" dirty="0"/>
              <a:t>Provide Personnel information, including name and position/title for personnel at the ISD that are funded or partially funded with the ISD’s General Supervision System Grant funds for 2020-2021.</a:t>
            </a:r>
            <a:endParaRPr lang="en-US" dirty="0">
              <a:cs typeface="Calibri"/>
            </a:endParaRPr>
          </a:p>
          <a:p>
            <a:pPr marL="640469" lvl="1" indent="-174673">
              <a:buFont typeface="Arial" panose="020B0604020202020204" pitchFamily="34" charset="0"/>
              <a:buChar char="•"/>
            </a:pPr>
            <a:r>
              <a:rPr lang="en-US" dirty="0"/>
              <a:t>The information provided should include personnel providing technical assistance to member districts.</a:t>
            </a:r>
          </a:p>
          <a:p>
            <a:pPr marL="640469" lvl="1" indent="-174673">
              <a:buFont typeface="Arial" panose="020B0604020202020204" pitchFamily="34" charset="0"/>
              <a:buChar char="•"/>
            </a:pPr>
            <a:r>
              <a:rPr lang="en-US" dirty="0"/>
              <a:t>The dollar amount entered in the Amount column should be rounded to the nearest whole dollar.</a:t>
            </a:r>
            <a:endParaRPr lang="en-US" dirty="0">
              <a:cs typeface="Calibri"/>
            </a:endParaRPr>
          </a:p>
          <a:p>
            <a:pPr marL="640469" lvl="1" indent="-174673">
              <a:buFont typeface="Arial" panose="020B0604020202020204" pitchFamily="34" charset="0"/>
              <a:buChar char="•"/>
            </a:pPr>
            <a:r>
              <a:rPr lang="en-US" dirty="0"/>
              <a:t>The FTE Staff column should represent the percentage of actual time spent by the specified employee. </a:t>
            </a:r>
          </a:p>
          <a:p>
            <a:pPr lvl="2" indent="-174673">
              <a:buFont typeface="Arial" panose="020B0604020202020204" pitchFamily="34" charset="0"/>
              <a:buChar char="•"/>
            </a:pPr>
            <a:r>
              <a:rPr lang="en-US" dirty="0"/>
              <a:t>The percentage should be in decimal format.</a:t>
            </a:r>
            <a:endParaRPr lang="en-US" sz="1100" dirty="0"/>
          </a:p>
          <a:p>
            <a:pPr marL="640469" lvl="1" indent="-174673">
              <a:buFont typeface="Arial" panose="020B0604020202020204" pitchFamily="34" charset="0"/>
              <a:buChar char="•"/>
            </a:pPr>
            <a:r>
              <a:rPr lang="en-US" dirty="0"/>
              <a:t>The description column should describe how this personnel’s position connects to the development and implementation of a system of General Supervision for the ISD.</a:t>
            </a:r>
            <a:endParaRPr lang="en-US" sz="1100" dirty="0">
              <a:cs typeface="Calibri" panose="020F0502020204030204"/>
            </a:endParaRPr>
          </a:p>
          <a:p>
            <a:endParaRPr lang="en-US" dirty="0"/>
          </a:p>
          <a:p>
            <a:pPr>
              <a:spcBef>
                <a:spcPts val="1019"/>
              </a:spcBef>
            </a:pPr>
            <a:r>
              <a:rPr lang="en-US" dirty="0"/>
              <a:t>The Non-Personnel Table: </a:t>
            </a:r>
            <a:endParaRPr lang="en-US" dirty="0">
              <a:cs typeface="Calibri" panose="020F0502020204030204"/>
            </a:endParaRPr>
          </a:p>
          <a:p>
            <a:pPr marL="174673" indent="-174673">
              <a:buFont typeface="Arial"/>
              <a:buChar char="•"/>
              <a:defRPr/>
            </a:pPr>
            <a:r>
              <a:rPr lang="en-US" dirty="0"/>
              <a:t>These types of expenses may include Travel to Member Districts for Technical Assistance/PD related to the GSSG, indirect costs, and audit costs (see allowable cost doc).  </a:t>
            </a:r>
            <a:endParaRPr lang="en-US" dirty="0">
              <a:cs typeface="Calibri"/>
            </a:endParaRPr>
          </a:p>
          <a:p>
            <a:pPr marL="174673" indent="-174673">
              <a:buFont typeface="Arial" panose="020B0604020202020204" pitchFamily="34" charset="0"/>
              <a:buChar char="•"/>
            </a:pPr>
            <a:r>
              <a:rPr lang="en-US" dirty="0"/>
              <a:t>Provide information concerning non-personnel costs at the ISD.</a:t>
            </a:r>
            <a:endParaRPr lang="en-US" dirty="0">
              <a:cs typeface="Calibri"/>
            </a:endParaRPr>
          </a:p>
          <a:p>
            <a:pPr marL="174673" indent="-174673">
              <a:buFont typeface="Arial" panose="020B0604020202020204" pitchFamily="34" charset="0"/>
              <a:buChar char="•"/>
            </a:pPr>
            <a:r>
              <a:rPr lang="en-US" dirty="0"/>
              <a:t>Select the Expense Type of non-personnel expense incurred by the ISD.</a:t>
            </a:r>
            <a:endParaRPr lang="en-US" dirty="0">
              <a:cs typeface="Calibri"/>
            </a:endParaRPr>
          </a:p>
          <a:p>
            <a:pPr marL="174673" indent="-174673">
              <a:buFont typeface="Arial" panose="020B0604020202020204" pitchFamily="34" charset="0"/>
              <a:buChar char="•"/>
            </a:pPr>
            <a:r>
              <a:rPr lang="en-US" dirty="0"/>
              <a:t>Enter the amount spent. </a:t>
            </a:r>
            <a:endParaRPr lang="en-US" dirty="0">
              <a:cs typeface="Calibri"/>
            </a:endParaRPr>
          </a:p>
          <a:p>
            <a:pPr marL="640469" lvl="1" indent="-174673">
              <a:buFont typeface="Arial" panose="020B0604020202020204" pitchFamily="34" charset="0"/>
              <a:buChar char="•"/>
            </a:pPr>
            <a:r>
              <a:rPr lang="en-US" dirty="0"/>
              <a:t>The cost should be the actual expenditure amount and not an original or previously "budgeted" amount.</a:t>
            </a:r>
            <a:endParaRPr lang="en-US" dirty="0">
              <a:cs typeface="Calibri"/>
            </a:endParaRPr>
          </a:p>
          <a:p>
            <a:pPr marL="174673" indent="-174673">
              <a:buFont typeface="Arial" panose="020B0604020202020204" pitchFamily="34" charset="0"/>
              <a:buChar char="•"/>
            </a:pPr>
            <a:r>
              <a:rPr lang="en-US" dirty="0"/>
              <a:t>Describe how this non-personnel cost connects to the development and implementation of a system of General Supervision for the ISD. If selecting “Travel to Member Districts to Provide TA” then provide the name of the person providing the service in this Description column.</a:t>
            </a:r>
          </a:p>
          <a:p>
            <a:pPr marL="174673" indent="-174673">
              <a:buFont typeface="Arial" panose="020B0604020202020204" pitchFamily="34" charset="0"/>
              <a:buChar char="•"/>
            </a:pPr>
            <a:r>
              <a:rPr lang="en-US" dirty="0"/>
              <a:t>The cost should reflect the actual expenditure amount and not an original or previously "budgeted" amount.</a:t>
            </a:r>
            <a:endParaRPr lang="en-US" dirty="0">
              <a:cs typeface="Calibri" panose="020F0502020204030204"/>
            </a:endParaRPr>
          </a:p>
          <a:p>
            <a:pPr marL="174673" indent="-174673">
              <a:buFont typeface="Arial"/>
              <a:buChar char="•"/>
              <a:defRPr/>
            </a:pPr>
            <a:r>
              <a:rPr lang="en-US" dirty="0"/>
              <a:t>The description of the non-personnel cost should include how it connects to the development and implementation of a system of General Supervision for the ISD. If the cost is related to traveling to a Member District to provide technical assistance, then provide the name of the person providing the service.</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2544300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3785130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4147760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3164501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832166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829623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31591">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22200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625816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403570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2437929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5300" cy="3136900"/>
          </a:xfrm>
        </p:spPr>
      </p:sp>
      <p:sp>
        <p:nvSpPr>
          <p:cNvPr id="3" name="Notes Placeholder 2"/>
          <p:cNvSpPr>
            <a:spLocks noGrp="1"/>
          </p:cNvSpPr>
          <p:nvPr>
            <p:ph type="body" idx="1"/>
          </p:nvPr>
        </p:nvSpPr>
        <p:spPr/>
        <p:txBody>
          <a:bodyPr/>
          <a:lstStyle/>
          <a:p>
            <a:endParaRPr lang="en-US" b="1" dirty="0">
              <a:cs typeface="Calibri" panose="020F0502020204030204"/>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519931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1164488" lvl="2" indent="-232898"/>
            <a:endParaRPr lang="en-US" sz="2600" dirty="0">
              <a:latin typeface="Arial"/>
              <a:cs typeface="Arial"/>
            </a:endParaRPr>
          </a:p>
          <a:p>
            <a:pPr marL="232898" indent="-232898"/>
            <a:endParaRPr lang="en-US" sz="2600" dirty="0">
              <a:latin typeface="Arial"/>
              <a:cs typeface="Arial"/>
            </a:endParaRPr>
          </a:p>
          <a:p>
            <a:endParaRPr lang="en-US" b="1" dirty="0"/>
          </a:p>
        </p:txBody>
      </p:sp>
      <p:sp>
        <p:nvSpPr>
          <p:cNvPr id="4" name="Slide Number Placeholder 3"/>
          <p:cNvSpPr>
            <a:spLocks noGrp="1"/>
          </p:cNvSpPr>
          <p:nvPr>
            <p:ph type="sldNum" sz="quarter" idx="10"/>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1762119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5300" cy="3136900"/>
          </a:xfrm>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1992277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ISDs may access the Catamaran Technical Assistance Website at </a:t>
            </a:r>
            <a:r>
              <a:rPr lang="en-US" dirty="0" err="1"/>
              <a:t>training.catamaran.partners</a:t>
            </a:r>
            <a:r>
              <a:rPr lang="en-US" dirty="0"/>
              <a:t>.</a:t>
            </a:r>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480540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2304">
              <a:defRPr/>
            </a:pPr>
            <a:r>
              <a:rPr lang="en-US" dirty="0">
                <a:cs typeface="Calibri"/>
              </a:rPr>
              <a:t>ISDs may now locate General Supervision System Grant Information by navigating to the </a:t>
            </a:r>
            <a:r>
              <a:rPr lang="en-US" b="1" dirty="0">
                <a:cs typeface="Calibri"/>
              </a:rPr>
              <a:t>top</a:t>
            </a:r>
            <a:r>
              <a:rPr lang="en-US" dirty="0">
                <a:cs typeface="Calibri"/>
              </a:rPr>
              <a:t> of the home page and selecting the </a:t>
            </a:r>
            <a:r>
              <a:rPr lang="en-US" b="1" dirty="0">
                <a:cs typeface="Calibri"/>
              </a:rPr>
              <a:t>Funding</a:t>
            </a:r>
            <a:r>
              <a:rPr lang="en-US" dirty="0">
                <a:cs typeface="Calibri"/>
              </a:rPr>
              <a:t> header. </a:t>
            </a:r>
          </a:p>
          <a:p>
            <a:pPr marL="0" lvl="1" defTabSz="942304">
              <a:defRPr/>
            </a:pPr>
            <a:endParaRPr lang="en-US" dirty="0">
              <a:cs typeface="Calibri"/>
            </a:endParaRPr>
          </a:p>
          <a:p>
            <a:pPr marL="0" lvl="1" defTabSz="942304">
              <a:defRPr/>
            </a:pPr>
            <a:r>
              <a:rPr lang="en-US" dirty="0">
                <a:cs typeface="Calibri"/>
              </a:rPr>
              <a:t>Next, select the </a:t>
            </a:r>
            <a:r>
              <a:rPr lang="en-US" b="1" dirty="0">
                <a:cs typeface="Calibri"/>
              </a:rPr>
              <a:t>General Supervision System Grant Information</a:t>
            </a:r>
            <a:r>
              <a:rPr lang="en-US" dirty="0">
                <a:cs typeface="Calibri"/>
              </a:rPr>
              <a:t> link to be taken to important GSSG resources.</a:t>
            </a:r>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1252115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General Supervision System Grant Information page on the Catamaran Technical Assistance Website.</a:t>
            </a:r>
          </a:p>
          <a:p>
            <a:endParaRPr lang="en-US" dirty="0"/>
          </a:p>
          <a:p>
            <a:r>
              <a:rPr lang="en-US" dirty="0"/>
              <a:t>Remember, you may get to this page by selecting the </a:t>
            </a:r>
            <a:r>
              <a:rPr lang="en-US" b="1" dirty="0"/>
              <a:t>Funding</a:t>
            </a:r>
            <a:r>
              <a:rPr lang="en-US" b="0" dirty="0"/>
              <a:t> header at the top of the website.</a:t>
            </a: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37983380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defRPr/>
            </a:pPr>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4095228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b="1" dirty="0">
              <a:cs typeface="Calibri" panose="020F0502020204030204"/>
            </a:endParaRPr>
          </a:p>
          <a:p>
            <a:endParaRPr lang="en-US" b="1" dirty="0">
              <a:cs typeface="Calibri" panose="020F0502020204030204"/>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4166136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243286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257910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85863"/>
            <a:ext cx="5635625" cy="3170237"/>
          </a:xfrm>
        </p:spPr>
      </p:sp>
      <p:sp>
        <p:nvSpPr>
          <p:cNvPr id="3" name="Notes Placeholder 2"/>
          <p:cNvSpPr>
            <a:spLocks noGrp="1"/>
          </p:cNvSpPr>
          <p:nvPr>
            <p:ph type="body" idx="1"/>
          </p:nvPr>
        </p:nvSpPr>
        <p:spPr/>
        <p:txBody>
          <a:bodyPr/>
          <a:lstStyle/>
          <a:p>
            <a:endParaRPr lang="en-US" sz="2200"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15395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198464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2771121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3"/>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3" y="6356352"/>
            <a:ext cx="8206946"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8"/>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3"/>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1" y="4349578"/>
            <a:ext cx="10515598" cy="908222"/>
          </a:xfrm>
        </p:spPr>
        <p:txBody>
          <a:bodyPr/>
          <a:lstStyle>
            <a:lvl1pPr marL="0" indent="0" algn="ctr">
              <a:buNone/>
              <a:defRPr sz="2400">
                <a:solidFill>
                  <a:schemeClr val="accent6"/>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solidFill>
                  <a:schemeClr val="accent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Edit Master text styles</a:t>
            </a:r>
          </a:p>
        </p:txBody>
      </p:sp>
      <p:sp>
        <p:nvSpPr>
          <p:cNvPr id="4" name="Content Placeholder 3"/>
          <p:cNvSpPr>
            <a:spLocks noGrp="1"/>
          </p:cNvSpPr>
          <p:nvPr>
            <p:ph sz="half" idx="2"/>
          </p:nvPr>
        </p:nvSpPr>
        <p:spPr>
          <a:xfrm>
            <a:off x="839791" y="2505076"/>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accent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3" y="6356352"/>
            <a:ext cx="409833"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1079292"/>
            <a:ext cx="6172201"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173575"/>
            <a:ext cx="3932236"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201"/>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201"/>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91" y="2173575"/>
            <a:ext cx="3932236"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2"/>
            <a:ext cx="7673547"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3" y="6356352"/>
            <a:ext cx="409833"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hyperlink" Target="mailto:kemmerslaters@michigan.gov" TargetMode="External"/><Relationship Id="rId3" Type="http://schemas.openxmlformats.org/officeDocument/2006/relationships/hyperlink" Target="mailto:rinkt1@michigan.gov" TargetMode="External"/><Relationship Id="rId7" Type="http://schemas.openxmlformats.org/officeDocument/2006/relationships/hyperlink" Target="mailto:mcintyrer1@michigan.gov"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hyperlink" Target="mailto:bradyj@michigan.gov" TargetMode="External"/><Relationship Id="rId5" Type="http://schemas.openxmlformats.org/officeDocument/2006/relationships/hyperlink" Target="mailto:andrejackj@michigan.gov" TargetMode="External"/><Relationship Id="rId10" Type="http://schemas.openxmlformats.org/officeDocument/2006/relationships/hyperlink" Target="mailto:mde-ose@michigan.gov" TargetMode="External"/><Relationship Id="rId4" Type="http://schemas.openxmlformats.org/officeDocument/2006/relationships/hyperlink" Target="mailto:wecksteinj@michigan.gov" TargetMode="External"/><Relationship Id="rId9" Type="http://schemas.openxmlformats.org/officeDocument/2006/relationships/hyperlink" Target="mailto:thomasc29@michigan.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ilto:krogers@publicsectorconsultants.com"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hyperlink" Target="mailto:help@catamaran.partners" TargetMode="External"/><Relationship Id="rId4" Type="http://schemas.openxmlformats.org/officeDocument/2006/relationships/hyperlink" Target="mailto:lclark@publicsectorconsultant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8191" y="1729676"/>
            <a:ext cx="8343810" cy="2306637"/>
          </a:xfrm>
        </p:spPr>
        <p:txBody>
          <a:bodyPr>
            <a:normAutofit/>
          </a:bodyPr>
          <a:lstStyle/>
          <a:p>
            <a:pPr algn="l"/>
            <a:r>
              <a:rPr lang="en-US" sz="4800" dirty="0"/>
              <a:t>General Supervision System Grant (GSSG)</a:t>
            </a:r>
            <a:br>
              <a:rPr lang="en-US" sz="4800" dirty="0"/>
            </a:br>
            <a:r>
              <a:rPr lang="en-US" sz="4800" dirty="0"/>
              <a:t>Final Report Preview</a:t>
            </a:r>
          </a:p>
        </p:txBody>
      </p:sp>
      <p:sp>
        <p:nvSpPr>
          <p:cNvPr id="3" name="Subtitle 2"/>
          <p:cNvSpPr>
            <a:spLocks noGrp="1"/>
          </p:cNvSpPr>
          <p:nvPr>
            <p:ph type="subTitle" idx="1"/>
          </p:nvPr>
        </p:nvSpPr>
        <p:spPr>
          <a:xfrm>
            <a:off x="3848191" y="4349578"/>
            <a:ext cx="6788534" cy="908222"/>
          </a:xfrm>
        </p:spPr>
        <p:txBody>
          <a:bodyPr vert="horz" lIns="91440" tIns="45720" rIns="91440" bIns="45720" rtlCol="0" anchor="t">
            <a:normAutofit fontScale="85000" lnSpcReduction="10000"/>
          </a:bodyPr>
          <a:lstStyle/>
          <a:p>
            <a:pPr algn="l"/>
            <a:r>
              <a:rPr lang="en-US">
                <a:latin typeface="Arial"/>
                <a:cs typeface="Arial"/>
              </a:rPr>
              <a:t>2020-2021 Grant Year</a:t>
            </a:r>
          </a:p>
          <a:p>
            <a:r>
              <a:rPr lang="en-US">
                <a:latin typeface="Arial"/>
                <a:cs typeface="Arial"/>
              </a:rPr>
              <a:t>For Intermediate School District (ISD) Directors of Special Education</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Date Placeholder 6"/>
          <p:cNvSpPr>
            <a:spLocks noGrp="1"/>
          </p:cNvSpPr>
          <p:nvPr>
            <p:ph type="dt" sz="half" idx="2"/>
          </p:nvPr>
        </p:nvSpPr>
        <p:spPr/>
        <p:txBody>
          <a:bodyPr/>
          <a:lstStyle/>
          <a:p>
            <a:r>
              <a:rPr lang="en-US"/>
              <a:t>April 2021</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204" y="365125"/>
            <a:ext cx="11029118" cy="1325563"/>
          </a:xfrm>
        </p:spPr>
        <p:txBody>
          <a:bodyPr/>
          <a:lstStyle/>
          <a:p>
            <a:r>
              <a:rPr lang="en-US"/>
              <a:t>2020-21 Components of General Supervision</a:t>
            </a:r>
          </a:p>
        </p:txBody>
      </p:sp>
      <p:graphicFrame>
        <p:nvGraphicFramePr>
          <p:cNvPr id="8" name="Content Placeholder 3" descr="Stages of Implementation&#10;Activities and Timelines&#10;Preparing for 2020-21 GSSG Application">
            <a:extLst>
              <a:ext uri="{FF2B5EF4-FFF2-40B4-BE49-F238E27FC236}">
                <a16:creationId xmlns:a16="http://schemas.microsoft.com/office/drawing/2014/main" id="{989DCEFA-56FF-474F-8C46-3B4624CFFC03}"/>
              </a:ext>
            </a:extLst>
          </p:cNvPr>
          <p:cNvGraphicFramePr>
            <a:graphicFrameLocks noGrp="1"/>
          </p:cNvGraphicFramePr>
          <p:nvPr>
            <p:ph idx="1"/>
            <p:extLst>
              <p:ext uri="{D42A27DB-BD31-4B8C-83A1-F6EECF244321}">
                <p14:modId xmlns:p14="http://schemas.microsoft.com/office/powerpoint/2010/main" val="4077012767"/>
              </p:ext>
            </p:extLst>
          </p:nvPr>
        </p:nvGraphicFramePr>
        <p:xfrm>
          <a:off x="838204" y="1316967"/>
          <a:ext cx="10515600" cy="4859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p:txBody>
          <a:bodyPr/>
          <a:lstStyle/>
          <a:p>
            <a:r>
              <a:rPr lang="en-US"/>
              <a:t>Michigan Department of Education | Office of Special Education </a:t>
            </a:r>
          </a:p>
        </p:txBody>
      </p:sp>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p:txBody>
          <a:bodyPr/>
          <a:lstStyle/>
          <a:p>
            <a:fld id="{0B17BB76-CBF7-44FF-99D7-3859A0F0D5C1}" type="slidenum">
              <a:rPr lang="en-US" smtClean="0"/>
              <a:pPr/>
              <a:t>10</a:t>
            </a:fld>
            <a:endParaRPr lang="en-US"/>
          </a:p>
        </p:txBody>
      </p:sp>
    </p:spTree>
    <p:extLst>
      <p:ext uri="{BB962C8B-B14F-4D97-AF65-F5344CB8AC3E}">
        <p14:creationId xmlns:p14="http://schemas.microsoft.com/office/powerpoint/2010/main" val="45127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dirty="0">
                <a:latin typeface="Arial"/>
                <a:cs typeface="Arial"/>
              </a:rPr>
              <a:t>General Supervision 2020-21 </a:t>
            </a:r>
            <a:br>
              <a:rPr lang="en-US" dirty="0">
                <a:latin typeface="Arial"/>
                <a:cs typeface="Arial"/>
              </a:rPr>
            </a:br>
            <a:r>
              <a:rPr lang="en-US" dirty="0">
                <a:latin typeface="Arial"/>
                <a:cs typeface="Arial"/>
              </a:rPr>
              <a:t>Activities and Timelines Chart</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5" y="1895499"/>
            <a:ext cx="10515592" cy="2407108"/>
          </a:xfrm>
        </p:spPr>
        <p:txBody>
          <a:bodyPr vert="horz" lIns="91440" tIns="45720" rIns="91440" bIns="45720" rtlCol="0" anchor="t">
            <a:normAutofit/>
          </a:bodyPr>
          <a:lstStyle/>
          <a:p>
            <a:pPr marL="228600" indent="-228600"/>
            <a:r>
              <a:rPr lang="en-US" sz="3200" dirty="0">
                <a:latin typeface="Arial"/>
                <a:cs typeface="Arial"/>
              </a:rPr>
              <a:t>Update progress status and timelines.</a:t>
            </a:r>
          </a:p>
          <a:p>
            <a:pPr marL="228600" indent="-228600"/>
            <a:r>
              <a:rPr lang="en-US" sz="3200" dirty="0">
                <a:latin typeface="Arial"/>
                <a:cs typeface="Arial"/>
              </a:rPr>
              <a:t>Update ISD progress to-date for all identified component activities.</a:t>
            </a:r>
          </a:p>
        </p:txBody>
      </p:sp>
      <p:pic>
        <p:nvPicPr>
          <p:cNvPr id="7" name="Picture 2" descr="General Supervision Activities and Timelines Chart with arrows pointing to the Timelines, Progress Status, and Progress Notes fields.">
            <a:extLst>
              <a:ext uri="{FF2B5EF4-FFF2-40B4-BE49-F238E27FC236}">
                <a16:creationId xmlns:a16="http://schemas.microsoft.com/office/drawing/2014/main" id="{CA17151B-F52B-3947-9F6F-A0FB6D216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54" y="4033890"/>
            <a:ext cx="11277600" cy="160206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11</a:t>
            </a:fld>
            <a:endParaRPr lang="en-US"/>
          </a:p>
        </p:txBody>
      </p:sp>
    </p:spTree>
    <p:extLst>
      <p:ext uri="{BB962C8B-B14F-4D97-AF65-F5344CB8AC3E}">
        <p14:creationId xmlns:p14="http://schemas.microsoft.com/office/powerpoint/2010/main" val="117583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B330-2D21-43CA-8A20-0535E97FF5E4}"/>
              </a:ext>
            </a:extLst>
          </p:cNvPr>
          <p:cNvSpPr>
            <a:spLocks noGrp="1"/>
          </p:cNvSpPr>
          <p:nvPr>
            <p:ph type="title"/>
          </p:nvPr>
        </p:nvSpPr>
        <p:spPr/>
        <p:txBody>
          <a:bodyPr/>
          <a:lstStyle/>
          <a:p>
            <a:r>
              <a:rPr lang="en-US" dirty="0">
                <a:latin typeface="Arial"/>
                <a:cs typeface="Arial"/>
              </a:rPr>
              <a:t>Reminders: General Supervision </a:t>
            </a:r>
            <a:br>
              <a:rPr lang="en-US" dirty="0">
                <a:latin typeface="Arial"/>
                <a:cs typeface="Arial"/>
              </a:rPr>
            </a:br>
            <a:r>
              <a:rPr lang="en-US" dirty="0">
                <a:latin typeface="Arial"/>
                <a:cs typeface="Arial"/>
              </a:rPr>
              <a:t>2020-21 Activities and Timelines Chart</a:t>
            </a:r>
            <a:endParaRPr lang="en-US" b="0" dirty="0">
              <a:latin typeface="Arial"/>
              <a:cs typeface="Arial"/>
            </a:endParaRPr>
          </a:p>
        </p:txBody>
      </p:sp>
      <p:sp>
        <p:nvSpPr>
          <p:cNvPr id="3" name="Content Placeholder 2">
            <a:extLst>
              <a:ext uri="{FF2B5EF4-FFF2-40B4-BE49-F238E27FC236}">
                <a16:creationId xmlns:a16="http://schemas.microsoft.com/office/drawing/2014/main" id="{C63CA439-1A80-4146-92EA-E148C93DBB32}"/>
              </a:ext>
            </a:extLst>
          </p:cNvPr>
          <p:cNvSpPr>
            <a:spLocks noGrp="1"/>
          </p:cNvSpPr>
          <p:nvPr>
            <p:ph idx="1"/>
          </p:nvPr>
        </p:nvSpPr>
        <p:spPr/>
        <p:txBody>
          <a:bodyPr vert="horz" lIns="91440" tIns="45720" rIns="91440" bIns="45720" rtlCol="0" anchor="t">
            <a:normAutofit/>
          </a:bodyPr>
          <a:lstStyle/>
          <a:p>
            <a:pPr marL="228600" indent="-228600">
              <a:spcBef>
                <a:spcPts val="0"/>
              </a:spcBef>
            </a:pPr>
            <a:r>
              <a:rPr lang="en-US" sz="3600" dirty="0">
                <a:latin typeface="Arial"/>
                <a:cs typeface="Arial"/>
              </a:rPr>
              <a:t>Completed or discontinued activities will not be carried forward to the 2021-22 GSSG Application.</a:t>
            </a:r>
            <a:endParaRPr lang="en-US" sz="3600" dirty="0">
              <a:cs typeface="Arial"/>
            </a:endParaRPr>
          </a:p>
          <a:p>
            <a:pPr marL="228600" indent="-228600">
              <a:spcBef>
                <a:spcPts val="0"/>
              </a:spcBef>
            </a:pPr>
            <a:r>
              <a:rPr lang="en-US" sz="3600" dirty="0">
                <a:latin typeface="Arial"/>
                <a:cs typeface="Arial"/>
              </a:rPr>
              <a:t>Timelines for any activities listed may be updated.</a:t>
            </a:r>
            <a:endParaRPr lang="en-US" sz="3600" dirty="0">
              <a:cs typeface="Arial"/>
            </a:endParaRPr>
          </a:p>
          <a:p>
            <a:pPr marL="228600" indent="-228600">
              <a:spcBef>
                <a:spcPts val="0"/>
              </a:spcBef>
            </a:pPr>
            <a:r>
              <a:rPr lang="en-US" sz="3600" dirty="0">
                <a:latin typeface="Arial"/>
                <a:cs typeface="Arial"/>
              </a:rPr>
              <a:t>No new activities</a:t>
            </a:r>
            <a:endParaRPr lang="en-US" sz="3600" dirty="0">
              <a:cs typeface="Arial"/>
            </a:endParaRPr>
          </a:p>
          <a:p>
            <a:pPr marL="228600" indent="-228600">
              <a:spcBef>
                <a:spcPts val="0"/>
              </a:spcBef>
            </a:pPr>
            <a:endParaRPr lang="en-US" sz="3200" dirty="0">
              <a:cs typeface="Arial"/>
            </a:endParaRPr>
          </a:p>
        </p:txBody>
      </p:sp>
      <p:sp>
        <p:nvSpPr>
          <p:cNvPr id="4" name="Footer Placeholder 3">
            <a:extLst>
              <a:ext uri="{FF2B5EF4-FFF2-40B4-BE49-F238E27FC236}">
                <a16:creationId xmlns:a16="http://schemas.microsoft.com/office/drawing/2014/main" id="{82D87422-39B6-4D67-8524-51D71A6E1889}"/>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33C9B49A-0140-4E22-84E5-5525A7112745}"/>
              </a:ext>
            </a:extLst>
          </p:cNvPr>
          <p:cNvSpPr>
            <a:spLocks noGrp="1"/>
          </p:cNvSpPr>
          <p:nvPr>
            <p:ph type="sldNum" sz="quarter" idx="12"/>
          </p:nvPr>
        </p:nvSpPr>
        <p:spPr/>
        <p:txBody>
          <a:bodyPr/>
          <a:lstStyle/>
          <a:p>
            <a:fld id="{46775F4D-6D42-4CD6-A802-0B48E0231625}" type="slidenum">
              <a:rPr lang="en-US" smtClean="0"/>
              <a:pPr/>
              <a:t>12</a:t>
            </a:fld>
            <a:endParaRPr lang="en-US"/>
          </a:p>
        </p:txBody>
      </p:sp>
    </p:spTree>
    <p:extLst>
      <p:ext uri="{BB962C8B-B14F-4D97-AF65-F5344CB8AC3E}">
        <p14:creationId xmlns:p14="http://schemas.microsoft.com/office/powerpoint/2010/main" val="307892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445C-A946-47C1-9EB5-B0ED2AFE0CB8}"/>
              </a:ext>
            </a:extLst>
          </p:cNvPr>
          <p:cNvSpPr>
            <a:spLocks noGrp="1"/>
          </p:cNvSpPr>
          <p:nvPr>
            <p:ph type="title"/>
          </p:nvPr>
        </p:nvSpPr>
        <p:spPr/>
        <p:txBody>
          <a:bodyPr/>
          <a:lstStyle/>
          <a:p>
            <a:r>
              <a:rPr lang="en-US" dirty="0"/>
              <a:t>GSSG 2020-21 Stages of Implementation </a:t>
            </a:r>
            <a:endParaRPr lang="en-US" b="0" dirty="0"/>
          </a:p>
        </p:txBody>
      </p:sp>
      <p:pic>
        <p:nvPicPr>
          <p:cNvPr id="6" name="Picture 5" descr="General Supervision System Stages of Implementation Chart with an arrow pointing to the 2020-21 Final Report status field.">
            <a:extLst>
              <a:ext uri="{FF2B5EF4-FFF2-40B4-BE49-F238E27FC236}">
                <a16:creationId xmlns:a16="http://schemas.microsoft.com/office/drawing/2014/main" id="{01E0E52F-0E95-4B30-81C4-2EF7626BB899}"/>
              </a:ext>
            </a:extLst>
          </p:cNvPr>
          <p:cNvPicPr>
            <a:picLocks noChangeAspect="1"/>
          </p:cNvPicPr>
          <p:nvPr/>
        </p:nvPicPr>
        <p:blipFill>
          <a:blip r:embed="rId3"/>
          <a:stretch>
            <a:fillRect/>
          </a:stretch>
        </p:blipFill>
        <p:spPr>
          <a:xfrm>
            <a:off x="385230" y="1841773"/>
            <a:ext cx="11454673" cy="2982476"/>
          </a:xfrm>
          <a:prstGeom prst="rect">
            <a:avLst/>
          </a:prstGeom>
        </p:spPr>
      </p:pic>
      <p:sp>
        <p:nvSpPr>
          <p:cNvPr id="4" name="Footer Placeholder 3">
            <a:extLst>
              <a:ext uri="{FF2B5EF4-FFF2-40B4-BE49-F238E27FC236}">
                <a16:creationId xmlns:a16="http://schemas.microsoft.com/office/drawing/2014/main" id="{B31C2DEE-B0B4-4154-B260-58C12D55C966}"/>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B180A74C-3184-4FF4-927A-4302158F3318}"/>
              </a:ext>
            </a:extLst>
          </p:cNvPr>
          <p:cNvSpPr>
            <a:spLocks noGrp="1"/>
          </p:cNvSpPr>
          <p:nvPr>
            <p:ph type="sldNum" sz="quarter" idx="12"/>
          </p:nvPr>
        </p:nvSpPr>
        <p:spPr/>
        <p:txBody>
          <a:bodyPr/>
          <a:lstStyle/>
          <a:p>
            <a:fld id="{46775F4D-6D42-4CD6-A802-0B48E0231625}" type="slidenum">
              <a:rPr lang="en-US" smtClean="0"/>
              <a:pPr/>
              <a:t>13</a:t>
            </a:fld>
            <a:endParaRPr lang="en-US"/>
          </a:p>
        </p:txBody>
      </p:sp>
    </p:spTree>
    <p:extLst>
      <p:ext uri="{BB962C8B-B14F-4D97-AF65-F5344CB8AC3E}">
        <p14:creationId xmlns:p14="http://schemas.microsoft.com/office/powerpoint/2010/main" val="383768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p:txBody>
          <a:bodyPr/>
          <a:lstStyle/>
          <a:p>
            <a:r>
              <a:rPr lang="en-US" dirty="0">
                <a:latin typeface="Arial"/>
                <a:cs typeface="Arial"/>
              </a:rPr>
              <a:t>GSSG 2020-21 Stages of </a:t>
            </a:r>
            <a:br>
              <a:rPr lang="en-US" dirty="0">
                <a:latin typeface="Arial"/>
                <a:cs typeface="Arial"/>
              </a:rPr>
            </a:br>
            <a:r>
              <a:rPr lang="en-US" dirty="0">
                <a:latin typeface="Arial"/>
                <a:cs typeface="Arial"/>
              </a:rPr>
              <a:t>Implementation: Overview </a:t>
            </a:r>
          </a:p>
        </p:txBody>
      </p:sp>
      <p:sp>
        <p:nvSpPr>
          <p:cNvPr id="7" name="Content Placeholder 6">
            <a:extLst>
              <a:ext uri="{FF2B5EF4-FFF2-40B4-BE49-F238E27FC236}">
                <a16:creationId xmlns:a16="http://schemas.microsoft.com/office/drawing/2014/main" id="{F1CF9974-51B3-4B92-B6A4-486C15C49B6B}"/>
              </a:ext>
            </a:extLst>
          </p:cNvPr>
          <p:cNvSpPr>
            <a:spLocks noGrp="1"/>
          </p:cNvSpPr>
          <p:nvPr>
            <p:ph idx="1"/>
          </p:nvPr>
        </p:nvSpPr>
        <p:spPr/>
        <p:txBody>
          <a:bodyPr vert="horz" lIns="91440" tIns="45720" rIns="91440" bIns="45720" rtlCol="0" anchor="t">
            <a:normAutofit/>
          </a:bodyPr>
          <a:lstStyle/>
          <a:p>
            <a:pPr marL="228600" indent="-228600"/>
            <a:r>
              <a:rPr lang="en-US" sz="3600" dirty="0">
                <a:latin typeface="Arial"/>
                <a:cs typeface="Arial"/>
              </a:rPr>
              <a:t>Exploration </a:t>
            </a:r>
          </a:p>
          <a:p>
            <a:pPr marL="228600" indent="-228600"/>
            <a:r>
              <a:rPr lang="en-US" sz="3600" dirty="0">
                <a:latin typeface="Arial"/>
                <a:cs typeface="Arial"/>
              </a:rPr>
              <a:t>Installation</a:t>
            </a:r>
          </a:p>
          <a:p>
            <a:pPr marL="228600" indent="-228600"/>
            <a:r>
              <a:rPr lang="en-US" sz="3600" dirty="0">
                <a:latin typeface="Arial"/>
                <a:cs typeface="Arial"/>
              </a:rPr>
              <a:t>Initial Implementation </a:t>
            </a:r>
          </a:p>
          <a:p>
            <a:pPr marL="228600" indent="-228600"/>
            <a:r>
              <a:rPr lang="en-US" sz="3600" dirty="0">
                <a:latin typeface="Arial"/>
                <a:cs typeface="Arial"/>
              </a:rPr>
              <a:t>Full Implementation</a:t>
            </a:r>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p:txBody>
          <a:bodyPr/>
          <a:lstStyle/>
          <a:p>
            <a:r>
              <a:rPr lang="en-US"/>
              <a:t>Michigan Department of Education | Office of Special Education </a:t>
            </a:r>
          </a:p>
        </p:txBody>
      </p:sp>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p:txBody>
          <a:bodyPr/>
          <a:lstStyle/>
          <a:p>
            <a:fld id="{0B17BB76-CBF7-44FF-99D7-3859A0F0D5C1}" type="slidenum">
              <a:rPr lang="en-US" smtClean="0"/>
              <a:pPr/>
              <a:t>14</a:t>
            </a:fld>
            <a:endParaRPr lang="en-US"/>
          </a:p>
        </p:txBody>
      </p:sp>
    </p:spTree>
    <p:extLst>
      <p:ext uri="{BB962C8B-B14F-4D97-AF65-F5344CB8AC3E}">
        <p14:creationId xmlns:p14="http://schemas.microsoft.com/office/powerpoint/2010/main" val="54484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204" y="365125"/>
            <a:ext cx="11029118" cy="1325563"/>
          </a:xfrm>
        </p:spPr>
        <p:txBody>
          <a:bodyPr/>
          <a:lstStyle/>
          <a:p>
            <a:r>
              <a:rPr lang="en-US" dirty="0">
                <a:latin typeface="Arial"/>
                <a:cs typeface="Arial"/>
              </a:rPr>
              <a:t>GSSG 2020-21 Stages of </a:t>
            </a:r>
            <a:br>
              <a:rPr lang="en-US" dirty="0">
                <a:latin typeface="Arial"/>
                <a:cs typeface="Arial"/>
              </a:rPr>
            </a:br>
            <a:r>
              <a:rPr lang="en-US" dirty="0">
                <a:latin typeface="Arial"/>
                <a:cs typeface="Arial"/>
              </a:rPr>
              <a:t>Implementation: Definitions </a:t>
            </a:r>
          </a:p>
        </p:txBody>
      </p:sp>
      <p:sp>
        <p:nvSpPr>
          <p:cNvPr id="7" name="Content Placeholder 6">
            <a:extLst>
              <a:ext uri="{FF2B5EF4-FFF2-40B4-BE49-F238E27FC236}">
                <a16:creationId xmlns:a16="http://schemas.microsoft.com/office/drawing/2014/main" id="{F1CF9974-51B3-4B92-B6A4-486C15C49B6B}"/>
              </a:ext>
            </a:extLst>
          </p:cNvPr>
          <p:cNvSpPr>
            <a:spLocks noGrp="1"/>
          </p:cNvSpPr>
          <p:nvPr>
            <p:ph sz="half" idx="1"/>
          </p:nvPr>
        </p:nvSpPr>
        <p:spPr>
          <a:xfrm>
            <a:off x="838200" y="1786715"/>
            <a:ext cx="10546079" cy="4569637"/>
          </a:xfrm>
        </p:spPr>
        <p:txBody>
          <a:bodyPr vert="horz" lIns="91440" tIns="45720" rIns="91440" bIns="45720" rtlCol="0" anchor="t">
            <a:normAutofit/>
          </a:bodyPr>
          <a:lstStyle/>
          <a:p>
            <a:pPr marL="228600" indent="-228600"/>
            <a:r>
              <a:rPr lang="en-US" sz="3600" b="1" dirty="0">
                <a:latin typeface="Arial"/>
                <a:cs typeface="Arial"/>
              </a:rPr>
              <a:t>Exploration</a:t>
            </a:r>
            <a:r>
              <a:rPr lang="en-US" sz="3600" dirty="0">
                <a:latin typeface="Arial"/>
                <a:cs typeface="Arial"/>
              </a:rPr>
              <a:t> – The ISD continues to learn what this component of general supervision means and how it relates to the work of the ISD.</a:t>
            </a:r>
            <a:endParaRPr lang="en-US" sz="3600" dirty="0">
              <a:cs typeface="Arial"/>
            </a:endParaRPr>
          </a:p>
          <a:p>
            <a:pPr marL="228600" indent="-228600"/>
            <a:r>
              <a:rPr lang="en-US" sz="3600" b="1" dirty="0">
                <a:latin typeface="Arial"/>
                <a:cs typeface="Arial"/>
              </a:rPr>
              <a:t>Installation Stage </a:t>
            </a:r>
            <a:r>
              <a:rPr lang="en-US" sz="3600" dirty="0">
                <a:latin typeface="Arial"/>
                <a:cs typeface="Arial"/>
              </a:rPr>
              <a:t>– The ISD has begun activities to implement this component of general supervision  yet continues to identify resources and prepare staff to do the work.</a:t>
            </a:r>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p:txBody>
          <a:bodyPr/>
          <a:lstStyle/>
          <a:p>
            <a:r>
              <a:rPr lang="en-US"/>
              <a:t>Michigan Department of Education | Office of Special Education </a:t>
            </a:r>
          </a:p>
        </p:txBody>
      </p:sp>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p:txBody>
          <a:bodyPr/>
          <a:lstStyle/>
          <a:p>
            <a:fld id="{0B17BB76-CBF7-44FF-99D7-3859A0F0D5C1}" type="slidenum">
              <a:rPr lang="en-US" smtClean="0"/>
              <a:pPr/>
              <a:t>15</a:t>
            </a:fld>
            <a:endParaRPr lang="en-US"/>
          </a:p>
        </p:txBody>
      </p:sp>
    </p:spTree>
    <p:extLst>
      <p:ext uri="{BB962C8B-B14F-4D97-AF65-F5344CB8AC3E}">
        <p14:creationId xmlns:p14="http://schemas.microsoft.com/office/powerpoint/2010/main" val="291001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204" y="365125"/>
            <a:ext cx="11029118" cy="1325563"/>
          </a:xfrm>
        </p:spPr>
        <p:txBody>
          <a:bodyPr/>
          <a:lstStyle/>
          <a:p>
            <a:r>
              <a:rPr lang="en-US" dirty="0">
                <a:latin typeface="Arial"/>
                <a:cs typeface="Arial"/>
              </a:rPr>
              <a:t>GSSG 2020-21 Stages of </a:t>
            </a:r>
            <a:br>
              <a:rPr lang="en-US" dirty="0">
                <a:latin typeface="Arial"/>
                <a:cs typeface="Arial"/>
              </a:rPr>
            </a:br>
            <a:r>
              <a:rPr lang="en-US" dirty="0">
                <a:latin typeface="Arial"/>
                <a:cs typeface="Arial"/>
              </a:rPr>
              <a:t>Implementation: Definitions Continued </a:t>
            </a:r>
          </a:p>
        </p:txBody>
      </p:sp>
      <p:sp>
        <p:nvSpPr>
          <p:cNvPr id="7" name="Content Placeholder 6">
            <a:extLst>
              <a:ext uri="{FF2B5EF4-FFF2-40B4-BE49-F238E27FC236}">
                <a16:creationId xmlns:a16="http://schemas.microsoft.com/office/drawing/2014/main" id="{F1CF9974-51B3-4B92-B6A4-486C15C49B6B}"/>
              </a:ext>
            </a:extLst>
          </p:cNvPr>
          <p:cNvSpPr>
            <a:spLocks noGrp="1"/>
          </p:cNvSpPr>
          <p:nvPr>
            <p:ph sz="half" idx="1"/>
          </p:nvPr>
        </p:nvSpPr>
        <p:spPr>
          <a:xfrm>
            <a:off x="838200" y="1786715"/>
            <a:ext cx="10546079" cy="4569637"/>
          </a:xfrm>
        </p:spPr>
        <p:txBody>
          <a:bodyPr vert="horz" lIns="91440" tIns="45720" rIns="91440" bIns="45720" rtlCol="0" anchor="t">
            <a:normAutofit/>
          </a:bodyPr>
          <a:lstStyle/>
          <a:p>
            <a:pPr marL="228600" indent="-228600"/>
            <a:r>
              <a:rPr lang="en-US" sz="3600" b="1" dirty="0">
                <a:latin typeface="Arial"/>
                <a:cs typeface="Arial"/>
              </a:rPr>
              <a:t>Initial Implementation </a:t>
            </a:r>
            <a:r>
              <a:rPr lang="en-US" sz="3600" dirty="0">
                <a:latin typeface="Arial"/>
                <a:cs typeface="Arial"/>
              </a:rPr>
              <a:t>– The ISD has completed activities that will lead to full implementation of this component of general supervision.</a:t>
            </a:r>
          </a:p>
          <a:p>
            <a:pPr marL="228600" indent="-228600"/>
            <a:r>
              <a:rPr lang="en-US" sz="3600" b="1" dirty="0">
                <a:latin typeface="Arial"/>
                <a:cs typeface="Arial"/>
              </a:rPr>
              <a:t>Full Implementation </a:t>
            </a:r>
            <a:r>
              <a:rPr lang="en-US" sz="3600" dirty="0">
                <a:latin typeface="Arial"/>
                <a:cs typeface="Arial"/>
              </a:rPr>
              <a:t>– The ISD has, at least, 50 percent of the activities fully implemented and the ISD personnel are addressing this component in a consistent and meaningful manner. </a:t>
            </a:r>
            <a:endParaRPr lang="en-US" sz="3600" dirty="0"/>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p:txBody>
          <a:bodyPr/>
          <a:lstStyle/>
          <a:p>
            <a:r>
              <a:rPr lang="en-US"/>
              <a:t>Michigan Department of Education | Office of Special Education </a:t>
            </a:r>
          </a:p>
        </p:txBody>
      </p:sp>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p:txBody>
          <a:bodyPr/>
          <a:lstStyle/>
          <a:p>
            <a:fld id="{0B17BB76-CBF7-44FF-99D7-3859A0F0D5C1}" type="slidenum">
              <a:rPr lang="en-US" smtClean="0"/>
              <a:pPr/>
              <a:t>16</a:t>
            </a:fld>
            <a:endParaRPr lang="en-US"/>
          </a:p>
        </p:txBody>
      </p:sp>
    </p:spTree>
    <p:extLst>
      <p:ext uri="{BB962C8B-B14F-4D97-AF65-F5344CB8AC3E}">
        <p14:creationId xmlns:p14="http://schemas.microsoft.com/office/powerpoint/2010/main" val="370802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dirty="0"/>
              <a:t>Priority Area: Progress Toward Improvement</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5" y="1782610"/>
            <a:ext cx="10515592" cy="4527702"/>
          </a:xfrm>
        </p:spPr>
        <p:txBody>
          <a:bodyPr>
            <a:normAutofit/>
          </a:bodyPr>
          <a:lstStyle/>
          <a:p>
            <a:r>
              <a:rPr lang="en-US" sz="3600" dirty="0"/>
              <a:t>Data</a:t>
            </a:r>
          </a:p>
          <a:p>
            <a:r>
              <a:rPr lang="en-US" sz="3600" dirty="0"/>
              <a:t>Sources</a:t>
            </a:r>
          </a:p>
          <a:p>
            <a:r>
              <a:rPr lang="en-US" sz="3600" dirty="0"/>
              <a:t>Measurements</a:t>
            </a:r>
          </a:p>
          <a:p>
            <a:r>
              <a:rPr lang="en-US" sz="3600" dirty="0"/>
              <a:t>Gauge progress toward improvement</a:t>
            </a:r>
          </a:p>
          <a:p>
            <a:pPr lvl="1"/>
            <a:endParaRPr lang="en-US" sz="1800" dirty="0"/>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17</a:t>
            </a:fld>
            <a:endParaRPr lang="en-US"/>
          </a:p>
        </p:txBody>
      </p:sp>
    </p:spTree>
    <p:extLst>
      <p:ext uri="{BB962C8B-B14F-4D97-AF65-F5344CB8AC3E}">
        <p14:creationId xmlns:p14="http://schemas.microsoft.com/office/powerpoint/2010/main" val="422084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Priority Area Table from Mid-Year Report</a:t>
            </a:r>
          </a:p>
        </p:txBody>
      </p:sp>
      <p:pic>
        <p:nvPicPr>
          <p:cNvPr id="4" name="Picture 3" descr="Priority Area Table 1 from the Mid-Year Report.">
            <a:extLst>
              <a:ext uri="{FF2B5EF4-FFF2-40B4-BE49-F238E27FC236}">
                <a16:creationId xmlns:a16="http://schemas.microsoft.com/office/drawing/2014/main" id="{10C1C49E-27B7-448E-9DF5-2AE9F35B0D34}"/>
              </a:ext>
            </a:extLst>
          </p:cNvPr>
          <p:cNvPicPr>
            <a:picLocks noChangeAspect="1"/>
          </p:cNvPicPr>
          <p:nvPr/>
        </p:nvPicPr>
        <p:blipFill>
          <a:blip r:embed="rId3"/>
          <a:stretch>
            <a:fillRect/>
          </a:stretch>
        </p:blipFill>
        <p:spPr>
          <a:xfrm>
            <a:off x="838203" y="2635299"/>
            <a:ext cx="10862476" cy="2362285"/>
          </a:xfrm>
          <a:prstGeom prst="rect">
            <a:avLst/>
          </a:prstGeom>
          <a:noFill/>
        </p:spPr>
      </p:pic>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18</a:t>
            </a:fld>
            <a:endParaRPr lang="en-US"/>
          </a:p>
        </p:txBody>
      </p:sp>
    </p:spTree>
    <p:extLst>
      <p:ext uri="{BB962C8B-B14F-4D97-AF65-F5344CB8AC3E}">
        <p14:creationId xmlns:p14="http://schemas.microsoft.com/office/powerpoint/2010/main" val="3966422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0" y="365125"/>
            <a:ext cx="10591794" cy="1325563"/>
          </a:xfrm>
        </p:spPr>
        <p:txBody>
          <a:bodyPr/>
          <a:lstStyle/>
          <a:p>
            <a:r>
              <a:rPr lang="en-US"/>
              <a:t>Priority Area Table: Final Report Updates</a:t>
            </a:r>
          </a:p>
        </p:txBody>
      </p:sp>
      <p:pic>
        <p:nvPicPr>
          <p:cNvPr id="7" name="Picture 6" descr="Priority Area Table 2 for Final Report Existing Data Sources with arrows pointing to the 2020-21 Data and Status fields.">
            <a:extLst>
              <a:ext uri="{FF2B5EF4-FFF2-40B4-BE49-F238E27FC236}">
                <a16:creationId xmlns:a16="http://schemas.microsoft.com/office/drawing/2014/main" id="{DE74564E-703C-4404-A703-3B0BB006A6A5}"/>
              </a:ext>
            </a:extLst>
          </p:cNvPr>
          <p:cNvPicPr>
            <a:picLocks noChangeAspect="1"/>
          </p:cNvPicPr>
          <p:nvPr/>
        </p:nvPicPr>
        <p:blipFill>
          <a:blip r:embed="rId3"/>
          <a:stretch>
            <a:fillRect/>
          </a:stretch>
        </p:blipFill>
        <p:spPr>
          <a:xfrm>
            <a:off x="260286" y="2469952"/>
            <a:ext cx="11671428" cy="1918096"/>
          </a:xfrm>
          <a:prstGeom prst="rect">
            <a:avLst/>
          </a:prstGeom>
        </p:spPr>
      </p:pic>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19</a:t>
            </a:fld>
            <a:endParaRPr lang="en-US"/>
          </a:p>
        </p:txBody>
      </p:sp>
    </p:spTree>
    <p:extLst>
      <p:ext uri="{BB962C8B-B14F-4D97-AF65-F5344CB8AC3E}">
        <p14:creationId xmlns:p14="http://schemas.microsoft.com/office/powerpoint/2010/main" val="258247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Meet the Webinar Team</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1" y="2005014"/>
            <a:ext cx="10515603" cy="4351338"/>
          </a:xfrm>
        </p:spPr>
        <p:txBody>
          <a:bodyPr>
            <a:normAutofit/>
          </a:bodyPr>
          <a:lstStyle/>
          <a:p>
            <a:r>
              <a:rPr lang="en-US" sz="2800"/>
              <a:t>Office of Special Education (OSE) </a:t>
            </a:r>
          </a:p>
          <a:p>
            <a:pPr lvl="1">
              <a:tabLst>
                <a:tab pos="7135813" algn="l"/>
              </a:tabLst>
            </a:pPr>
            <a:r>
              <a:rPr lang="en-US" sz="2400"/>
              <a:t>Jessica Brady</a:t>
            </a:r>
          </a:p>
          <a:p>
            <a:pPr lvl="1"/>
            <a:r>
              <a:rPr lang="en-US" sz="2400"/>
              <a:t>Scott </a:t>
            </a:r>
            <a:r>
              <a:rPr lang="en-US" sz="2400" err="1"/>
              <a:t>Kemmer</a:t>
            </a:r>
            <a:r>
              <a:rPr lang="en-US" sz="2400"/>
              <a:t>-Slater</a:t>
            </a:r>
          </a:p>
          <a:p>
            <a:pPr lvl="1"/>
            <a:r>
              <a:rPr lang="en-US" sz="2400"/>
              <a:t>Charles Thomas </a:t>
            </a:r>
          </a:p>
          <a:p>
            <a:endParaRPr lang="en-US" sz="2800"/>
          </a:p>
          <a:p>
            <a:r>
              <a:rPr lang="en-US" sz="2800"/>
              <a:t>Public Sector Consultants (PSC) </a:t>
            </a:r>
          </a:p>
          <a:p>
            <a:pPr lvl="1"/>
            <a:r>
              <a:rPr lang="en-US" sz="2400"/>
              <a:t>Lynne Clark</a:t>
            </a:r>
          </a:p>
          <a:p>
            <a:pPr lvl="1"/>
            <a:r>
              <a:rPr lang="en-US" sz="2400"/>
              <a:t>Josiah Bear </a:t>
            </a:r>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a:t>
            </a:fld>
            <a:endParaRPr lang="en-US"/>
          </a:p>
        </p:txBody>
      </p:sp>
    </p:spTree>
    <p:extLst>
      <p:ext uri="{BB962C8B-B14F-4D97-AF65-F5344CB8AC3E}">
        <p14:creationId xmlns:p14="http://schemas.microsoft.com/office/powerpoint/2010/main" val="4054401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0" y="365125"/>
            <a:ext cx="10591794" cy="1325563"/>
          </a:xfrm>
        </p:spPr>
        <p:txBody>
          <a:bodyPr/>
          <a:lstStyle/>
          <a:p>
            <a:r>
              <a:rPr lang="en-US" dirty="0"/>
              <a:t>Priority Area Table: Final Report New Data</a:t>
            </a:r>
          </a:p>
        </p:txBody>
      </p:sp>
      <p:pic>
        <p:nvPicPr>
          <p:cNvPr id="9" name="Picture 8" descr="Priority Area Table 3 for Final Report New Data Sources">
            <a:extLst>
              <a:ext uri="{FF2B5EF4-FFF2-40B4-BE49-F238E27FC236}">
                <a16:creationId xmlns:a16="http://schemas.microsoft.com/office/drawing/2014/main" id="{A01FA6A5-060D-4CE3-B875-DA95E00C2DC0}"/>
              </a:ext>
            </a:extLst>
          </p:cNvPr>
          <p:cNvPicPr>
            <a:picLocks noChangeAspect="1"/>
          </p:cNvPicPr>
          <p:nvPr/>
        </p:nvPicPr>
        <p:blipFill>
          <a:blip r:embed="rId3"/>
          <a:stretch>
            <a:fillRect/>
          </a:stretch>
        </p:blipFill>
        <p:spPr>
          <a:xfrm>
            <a:off x="302906" y="2701936"/>
            <a:ext cx="11662381" cy="1927142"/>
          </a:xfrm>
          <a:prstGeom prst="rect">
            <a:avLst/>
          </a:prstGeom>
        </p:spPr>
      </p:pic>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20</a:t>
            </a:fld>
            <a:endParaRPr lang="en-US"/>
          </a:p>
        </p:txBody>
      </p:sp>
    </p:spTree>
    <p:extLst>
      <p:ext uri="{BB962C8B-B14F-4D97-AF65-F5344CB8AC3E}">
        <p14:creationId xmlns:p14="http://schemas.microsoft.com/office/powerpoint/2010/main" val="212617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normAutofit/>
          </a:bodyPr>
          <a:lstStyle/>
          <a:p>
            <a:r>
              <a:rPr lang="en-US">
                <a:latin typeface="Arial"/>
                <a:cs typeface="Arial"/>
              </a:rPr>
              <a:t>Making Connections Questions</a:t>
            </a:r>
            <a:endParaRPr lang="en-US"/>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p:txBody>
          <a:bodyPr vert="horz" lIns="91440" tIns="45720" rIns="91440" bIns="45720" rtlCol="0" anchor="t">
            <a:normAutofit/>
          </a:bodyPr>
          <a:lstStyle/>
          <a:p>
            <a:pPr marL="228600" indent="-228600"/>
            <a:r>
              <a:rPr lang="en-US" sz="3600" dirty="0">
                <a:latin typeface="Arial"/>
                <a:cs typeface="Arial"/>
              </a:rPr>
              <a:t>Building on information shared in the 2020-21 GSSG Application and GSSG Mid-Year report, has the ISD communicated and engaged with any of its member districts in the general supervision system grant work thus far or in 2020-21?</a:t>
            </a:r>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21</a:t>
            </a:fld>
            <a:endParaRPr lang="en-US"/>
          </a:p>
        </p:txBody>
      </p:sp>
    </p:spTree>
    <p:extLst>
      <p:ext uri="{BB962C8B-B14F-4D97-AF65-F5344CB8AC3E}">
        <p14:creationId xmlns:p14="http://schemas.microsoft.com/office/powerpoint/2010/main" val="52975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normAutofit/>
          </a:bodyPr>
          <a:lstStyle/>
          <a:p>
            <a:r>
              <a:rPr lang="en-US"/>
              <a:t>Making Connections Questions (continued)</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p:txBody>
          <a:bodyPr vert="horz" lIns="91440" tIns="45720" rIns="91440" bIns="45720" rtlCol="0" anchor="t">
            <a:normAutofit/>
          </a:bodyPr>
          <a:lstStyle/>
          <a:p>
            <a:pPr marL="228600" indent="-228600"/>
            <a:r>
              <a:rPr lang="en-US" sz="3600" dirty="0">
                <a:latin typeface="Arial"/>
                <a:cs typeface="Arial"/>
              </a:rPr>
              <a:t>Describe how the ISD GSSG Team has:</a:t>
            </a:r>
          </a:p>
          <a:p>
            <a:pPr marL="685800" lvl="1" indent="-228600"/>
            <a:r>
              <a:rPr lang="en-US" sz="3600" dirty="0">
                <a:latin typeface="Arial"/>
                <a:cs typeface="Arial"/>
              </a:rPr>
              <a:t>Made connections among the components of general supervision, the priority area, and the fiscal elements.</a:t>
            </a:r>
            <a:endParaRPr lang="en-US" sz="3600" dirty="0"/>
          </a:p>
          <a:p>
            <a:pPr marL="685800" lvl="1" indent="-228600"/>
            <a:r>
              <a:rPr lang="en-US" sz="3600" dirty="0">
                <a:latin typeface="Arial"/>
                <a:cs typeface="Arial"/>
              </a:rPr>
              <a:t>Worked together in 2020-21. </a:t>
            </a:r>
            <a:endParaRPr lang="en-US" sz="3600" dirty="0"/>
          </a:p>
          <a:p>
            <a:pPr marL="685800" lvl="1" indent="-228600"/>
            <a:r>
              <a:rPr lang="en-US" sz="3600" dirty="0">
                <a:latin typeface="Arial"/>
                <a:cs typeface="Arial"/>
              </a:rPr>
              <a:t>Made changes to the team. </a:t>
            </a:r>
            <a:endParaRPr lang="en-US" sz="3600" dirty="0"/>
          </a:p>
          <a:p>
            <a:pPr marL="685800" lvl="1" indent="-228600"/>
            <a:endParaRPr lang="en-US" sz="1800" dirty="0"/>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22</a:t>
            </a:fld>
            <a:endParaRPr lang="en-US"/>
          </a:p>
        </p:txBody>
      </p:sp>
    </p:spTree>
    <p:extLst>
      <p:ext uri="{BB962C8B-B14F-4D97-AF65-F5344CB8AC3E}">
        <p14:creationId xmlns:p14="http://schemas.microsoft.com/office/powerpoint/2010/main" val="2763442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Fiscal – Personnel </a:t>
            </a:r>
          </a:p>
        </p:txBody>
      </p:sp>
      <p:graphicFrame>
        <p:nvGraphicFramePr>
          <p:cNvPr id="3" name="Table 3" descr="Fiscal - Personnel table to record Name, Position/Title, Amount, FTE Staff, and a Description.">
            <a:extLst>
              <a:ext uri="{FF2B5EF4-FFF2-40B4-BE49-F238E27FC236}">
                <a16:creationId xmlns:a16="http://schemas.microsoft.com/office/drawing/2014/main" id="{CB6922EC-545D-415B-A046-C67850446C20}"/>
              </a:ext>
            </a:extLst>
          </p:cNvPr>
          <p:cNvGraphicFramePr>
            <a:graphicFrameLocks noGrp="1"/>
          </p:cNvGraphicFramePr>
          <p:nvPr>
            <p:extLst>
              <p:ext uri="{D42A27DB-BD31-4B8C-83A1-F6EECF244321}">
                <p14:modId xmlns:p14="http://schemas.microsoft.com/office/powerpoint/2010/main" val="1413420778"/>
              </p:ext>
            </p:extLst>
          </p:nvPr>
        </p:nvGraphicFramePr>
        <p:xfrm>
          <a:off x="838199" y="2410833"/>
          <a:ext cx="10598428" cy="2534328"/>
        </p:xfrm>
        <a:graphic>
          <a:graphicData uri="http://schemas.openxmlformats.org/drawingml/2006/table">
            <a:tbl>
              <a:tblPr firstRow="1" bandRow="1">
                <a:tableStyleId>{073A0DAA-6AF3-43AB-8588-CEC1D06C72B9}</a:tableStyleId>
              </a:tblPr>
              <a:tblGrid>
                <a:gridCol w="2119686">
                  <a:extLst>
                    <a:ext uri="{9D8B030D-6E8A-4147-A177-3AD203B41FA5}">
                      <a16:colId xmlns:a16="http://schemas.microsoft.com/office/drawing/2014/main" val="975787095"/>
                    </a:ext>
                  </a:extLst>
                </a:gridCol>
                <a:gridCol w="2262764">
                  <a:extLst>
                    <a:ext uri="{9D8B030D-6E8A-4147-A177-3AD203B41FA5}">
                      <a16:colId xmlns:a16="http://schemas.microsoft.com/office/drawing/2014/main" val="2745421233"/>
                    </a:ext>
                  </a:extLst>
                </a:gridCol>
                <a:gridCol w="1976606">
                  <a:extLst>
                    <a:ext uri="{9D8B030D-6E8A-4147-A177-3AD203B41FA5}">
                      <a16:colId xmlns:a16="http://schemas.microsoft.com/office/drawing/2014/main" val="1820418951"/>
                    </a:ext>
                  </a:extLst>
                </a:gridCol>
                <a:gridCol w="2119686">
                  <a:extLst>
                    <a:ext uri="{9D8B030D-6E8A-4147-A177-3AD203B41FA5}">
                      <a16:colId xmlns:a16="http://schemas.microsoft.com/office/drawing/2014/main" val="2295625644"/>
                    </a:ext>
                  </a:extLst>
                </a:gridCol>
                <a:gridCol w="2119686">
                  <a:extLst>
                    <a:ext uri="{9D8B030D-6E8A-4147-A177-3AD203B41FA5}">
                      <a16:colId xmlns:a16="http://schemas.microsoft.com/office/drawing/2014/main" val="1942024278"/>
                    </a:ext>
                  </a:extLst>
                </a:gridCol>
              </a:tblGrid>
              <a:tr h="968471">
                <a:tc>
                  <a:txBody>
                    <a:bodyPr/>
                    <a:lstStyle/>
                    <a:p>
                      <a:r>
                        <a:rPr lang="en-US" sz="2800" dirty="0"/>
                        <a:t>Name</a:t>
                      </a:r>
                    </a:p>
                  </a:txBody>
                  <a:tcPr anchor="ctr"/>
                </a:tc>
                <a:tc>
                  <a:txBody>
                    <a:bodyPr/>
                    <a:lstStyle/>
                    <a:p>
                      <a:r>
                        <a:rPr lang="en-US" sz="2800"/>
                        <a:t>Position/Title</a:t>
                      </a:r>
                    </a:p>
                  </a:txBody>
                  <a:tcPr anchor="ctr"/>
                </a:tc>
                <a:tc>
                  <a:txBody>
                    <a:bodyPr/>
                    <a:lstStyle/>
                    <a:p>
                      <a:r>
                        <a:rPr lang="en-US" sz="2800"/>
                        <a:t>Amount</a:t>
                      </a:r>
                    </a:p>
                  </a:txBody>
                  <a:tcPr anchor="ctr"/>
                </a:tc>
                <a:tc>
                  <a:txBody>
                    <a:bodyPr/>
                    <a:lstStyle/>
                    <a:p>
                      <a:r>
                        <a:rPr lang="en-US" sz="2800"/>
                        <a:t>FTE Staff</a:t>
                      </a:r>
                    </a:p>
                  </a:txBody>
                  <a:tcPr anchor="ctr"/>
                </a:tc>
                <a:tc>
                  <a:txBody>
                    <a:bodyPr/>
                    <a:lstStyle/>
                    <a:p>
                      <a:r>
                        <a:rPr lang="en-US" sz="2800" dirty="0"/>
                        <a:t>Description</a:t>
                      </a:r>
                    </a:p>
                  </a:txBody>
                  <a:tcPr anchor="ctr"/>
                </a:tc>
                <a:extLst>
                  <a:ext uri="{0D108BD9-81ED-4DB2-BD59-A6C34878D82A}">
                    <a16:rowId xmlns:a16="http://schemas.microsoft.com/office/drawing/2014/main" val="1370155003"/>
                  </a:ext>
                </a:extLst>
              </a:tr>
              <a:tr h="1565857">
                <a:tc>
                  <a:txBody>
                    <a:bodyPr/>
                    <a:lstStyle/>
                    <a:p>
                      <a:r>
                        <a:rPr lang="en-US" sz="2000" b="1" dirty="0"/>
                        <a:t>Enter the staff member’s name</a:t>
                      </a:r>
                    </a:p>
                  </a:txBody>
                  <a:tcPr/>
                </a:tc>
                <a:tc>
                  <a:txBody>
                    <a:bodyPr/>
                    <a:lstStyle/>
                    <a:p>
                      <a:r>
                        <a:rPr lang="en-US" sz="2000" b="1" dirty="0"/>
                        <a:t>Enter the staff member’s title</a:t>
                      </a:r>
                    </a:p>
                  </a:txBody>
                  <a:tcPr/>
                </a:tc>
                <a:tc>
                  <a:txBody>
                    <a:bodyPr/>
                    <a:lstStyle/>
                    <a:p>
                      <a:r>
                        <a:rPr lang="en-US" sz="2000" b="1" dirty="0"/>
                        <a:t>Enter the dollar amount</a:t>
                      </a:r>
                    </a:p>
                  </a:txBody>
                  <a:tcPr/>
                </a:tc>
                <a:tc>
                  <a:txBody>
                    <a:bodyPr/>
                    <a:lstStyle/>
                    <a:p>
                      <a:r>
                        <a:rPr lang="en-US" sz="2000" b="1"/>
                        <a:t>Enter the FTE</a:t>
                      </a:r>
                    </a:p>
                  </a:txBody>
                  <a:tcPr/>
                </a:tc>
                <a:tc>
                  <a:txBody>
                    <a:bodyPr/>
                    <a:lstStyle/>
                    <a:p>
                      <a:r>
                        <a:rPr lang="en-US" sz="2000" b="1" dirty="0"/>
                        <a:t>Provide a description</a:t>
                      </a:r>
                    </a:p>
                  </a:txBody>
                  <a:tcPr/>
                </a:tc>
                <a:extLst>
                  <a:ext uri="{0D108BD9-81ED-4DB2-BD59-A6C34878D82A}">
                    <a16:rowId xmlns:a16="http://schemas.microsoft.com/office/drawing/2014/main" val="1332419629"/>
                  </a:ext>
                </a:extLst>
              </a:tr>
            </a:tbl>
          </a:graphicData>
        </a:graphic>
      </p:graphicFrame>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23</a:t>
            </a:fld>
            <a:endParaRPr lang="en-US"/>
          </a:p>
        </p:txBody>
      </p:sp>
    </p:spTree>
    <p:extLst>
      <p:ext uri="{BB962C8B-B14F-4D97-AF65-F5344CB8AC3E}">
        <p14:creationId xmlns:p14="http://schemas.microsoft.com/office/powerpoint/2010/main" val="532004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Fiscal – Non-Personnel </a:t>
            </a:r>
          </a:p>
        </p:txBody>
      </p:sp>
      <p:graphicFrame>
        <p:nvGraphicFramePr>
          <p:cNvPr id="7" name="Table 3" descr="Fiscal - Non-personnel table to record the Expense Type, Cost, and Description.">
            <a:extLst>
              <a:ext uri="{FF2B5EF4-FFF2-40B4-BE49-F238E27FC236}">
                <a16:creationId xmlns:a16="http://schemas.microsoft.com/office/drawing/2014/main" id="{FD8CAF8D-83FB-41C9-A0D8-29C995FDDB57}"/>
              </a:ext>
            </a:extLst>
          </p:cNvPr>
          <p:cNvGraphicFramePr>
            <a:graphicFrameLocks noGrp="1"/>
          </p:cNvGraphicFramePr>
          <p:nvPr>
            <p:extLst>
              <p:ext uri="{D42A27DB-BD31-4B8C-83A1-F6EECF244321}">
                <p14:modId xmlns:p14="http://schemas.microsoft.com/office/powerpoint/2010/main" val="3527688816"/>
              </p:ext>
            </p:extLst>
          </p:nvPr>
        </p:nvGraphicFramePr>
        <p:xfrm>
          <a:off x="838199" y="2704952"/>
          <a:ext cx="10532166" cy="1747778"/>
        </p:xfrm>
        <a:graphic>
          <a:graphicData uri="http://schemas.openxmlformats.org/drawingml/2006/table">
            <a:tbl>
              <a:tblPr firstRow="1" bandRow="1">
                <a:tableStyleId>{073A0DAA-6AF3-43AB-8588-CEC1D06C72B9}</a:tableStyleId>
              </a:tblPr>
              <a:tblGrid>
                <a:gridCol w="3853071">
                  <a:extLst>
                    <a:ext uri="{9D8B030D-6E8A-4147-A177-3AD203B41FA5}">
                      <a16:colId xmlns:a16="http://schemas.microsoft.com/office/drawing/2014/main" val="975787095"/>
                    </a:ext>
                  </a:extLst>
                </a:gridCol>
                <a:gridCol w="2703443">
                  <a:extLst>
                    <a:ext uri="{9D8B030D-6E8A-4147-A177-3AD203B41FA5}">
                      <a16:colId xmlns:a16="http://schemas.microsoft.com/office/drawing/2014/main" val="2295625644"/>
                    </a:ext>
                  </a:extLst>
                </a:gridCol>
                <a:gridCol w="3975652">
                  <a:extLst>
                    <a:ext uri="{9D8B030D-6E8A-4147-A177-3AD203B41FA5}">
                      <a16:colId xmlns:a16="http://schemas.microsoft.com/office/drawing/2014/main" val="1942024278"/>
                    </a:ext>
                  </a:extLst>
                </a:gridCol>
              </a:tblGrid>
              <a:tr h="886388">
                <a:tc>
                  <a:txBody>
                    <a:bodyPr/>
                    <a:lstStyle/>
                    <a:p>
                      <a:r>
                        <a:rPr lang="en-US" sz="2800" dirty="0"/>
                        <a:t>Expense Type</a:t>
                      </a:r>
                    </a:p>
                  </a:txBody>
                  <a:tcPr anchor="ctr"/>
                </a:tc>
                <a:tc>
                  <a:txBody>
                    <a:bodyPr/>
                    <a:lstStyle/>
                    <a:p>
                      <a:r>
                        <a:rPr lang="en-US" sz="2800" dirty="0"/>
                        <a:t>Cost</a:t>
                      </a:r>
                    </a:p>
                  </a:txBody>
                  <a:tcPr anchor="ctr"/>
                </a:tc>
                <a:tc>
                  <a:txBody>
                    <a:bodyPr/>
                    <a:lstStyle/>
                    <a:p>
                      <a:r>
                        <a:rPr lang="en-US" sz="2800" dirty="0"/>
                        <a:t>Description</a:t>
                      </a:r>
                    </a:p>
                  </a:txBody>
                  <a:tcPr anchor="ctr"/>
                </a:tc>
                <a:extLst>
                  <a:ext uri="{0D108BD9-81ED-4DB2-BD59-A6C34878D82A}">
                    <a16:rowId xmlns:a16="http://schemas.microsoft.com/office/drawing/2014/main" val="1370155003"/>
                  </a:ext>
                </a:extLst>
              </a:tr>
              <a:tr h="861390">
                <a:tc>
                  <a:txBody>
                    <a:bodyPr/>
                    <a:lstStyle/>
                    <a:p>
                      <a:r>
                        <a:rPr lang="en-US" sz="2000" b="1" dirty="0"/>
                        <a:t>Select the non-personnel expense type</a:t>
                      </a:r>
                    </a:p>
                  </a:txBody>
                  <a:tcPr/>
                </a:tc>
                <a:tc>
                  <a:txBody>
                    <a:bodyPr/>
                    <a:lstStyle/>
                    <a:p>
                      <a:r>
                        <a:rPr lang="en-US" sz="2000" b="1" dirty="0"/>
                        <a:t>Enter the actual cost</a:t>
                      </a:r>
                    </a:p>
                  </a:txBody>
                  <a:tcPr/>
                </a:tc>
                <a:tc>
                  <a:txBody>
                    <a:bodyPr/>
                    <a:lstStyle/>
                    <a:p>
                      <a:r>
                        <a:rPr lang="en-US" sz="2000" b="1" dirty="0"/>
                        <a:t>Provide a description</a:t>
                      </a:r>
                    </a:p>
                  </a:txBody>
                  <a:tcPr/>
                </a:tc>
                <a:extLst>
                  <a:ext uri="{0D108BD9-81ED-4DB2-BD59-A6C34878D82A}">
                    <a16:rowId xmlns:a16="http://schemas.microsoft.com/office/drawing/2014/main" val="1332419629"/>
                  </a:ext>
                </a:extLst>
              </a:tr>
            </a:tbl>
          </a:graphicData>
        </a:graphic>
      </p:graphicFrame>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24</a:t>
            </a:fld>
            <a:endParaRPr lang="en-US"/>
          </a:p>
        </p:txBody>
      </p:sp>
    </p:spTree>
    <p:extLst>
      <p:ext uri="{BB962C8B-B14F-4D97-AF65-F5344CB8AC3E}">
        <p14:creationId xmlns:p14="http://schemas.microsoft.com/office/powerpoint/2010/main" val="31232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dirty="0"/>
              <a:t>Completing the Final Report</a:t>
            </a:r>
            <a:br>
              <a:rPr lang="en-US" dirty="0"/>
            </a:br>
            <a:r>
              <a:rPr lang="en-US" dirty="0"/>
              <a:t>in Catamaran</a:t>
            </a:r>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25</a:t>
            </a:fld>
            <a:endParaRPr lang="en-US"/>
          </a:p>
        </p:txBody>
      </p:sp>
    </p:spTree>
    <p:extLst>
      <p:ext uri="{BB962C8B-B14F-4D97-AF65-F5344CB8AC3E}">
        <p14:creationId xmlns:p14="http://schemas.microsoft.com/office/powerpoint/2010/main" val="1222312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F17937-FE0F-473D-9311-3C59C3EF04E4}"/>
              </a:ext>
            </a:extLst>
          </p:cNvPr>
          <p:cNvSpPr>
            <a:spLocks noGrp="1"/>
          </p:cNvSpPr>
          <p:nvPr>
            <p:ph type="title" idx="4294967295"/>
          </p:nvPr>
        </p:nvSpPr>
        <p:spPr>
          <a:xfrm>
            <a:off x="838204" y="-1335659"/>
            <a:ext cx="10515600" cy="1325563"/>
          </a:xfrm>
        </p:spPr>
        <p:txBody>
          <a:bodyPr/>
          <a:lstStyle/>
          <a:p>
            <a:r>
              <a:rPr lang="en-US" dirty="0">
                <a:solidFill>
                  <a:schemeClr val="tx1"/>
                </a:solidFill>
              </a:rPr>
              <a:t>General Supervision System Grant Menu</a:t>
            </a:r>
          </a:p>
        </p:txBody>
      </p:sp>
      <p:sp>
        <p:nvSpPr>
          <p:cNvPr id="5" name="Title 5">
            <a:extLst>
              <a:ext uri="{FF2B5EF4-FFF2-40B4-BE49-F238E27FC236}">
                <a16:creationId xmlns:a16="http://schemas.microsoft.com/office/drawing/2014/main" id="{2B2019B9-13DC-4775-93BB-DBB20B4F53AF}"/>
              </a:ext>
            </a:extLst>
          </p:cNvPr>
          <p:cNvSpPr txBox="1">
            <a:spLocks/>
          </p:cNvSpPr>
          <p:nvPr/>
        </p:nvSpPr>
        <p:spPr>
          <a:xfrm>
            <a:off x="838203" y="-1375415"/>
            <a:ext cx="10665368" cy="1325563"/>
          </a:xfrm>
          <a:prstGeom prst="rect">
            <a:avLst/>
          </a:prstGeom>
          <a:ln>
            <a:noFill/>
          </a:ln>
        </p:spPr>
        <p:txBody>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r>
              <a:rPr lang="en-US" dirty="0">
                <a:solidFill>
                  <a:schemeClr val="tx1"/>
                </a:solidFill>
              </a:rPr>
              <a:t>Review GSSG Resources</a:t>
            </a:r>
          </a:p>
        </p:txBody>
      </p:sp>
      <p:pic>
        <p:nvPicPr>
          <p:cNvPr id="8" name="Picture 7" descr="General Supervision System Grant Menu showing (1) application download; (2) mid-year report download; (3) final report form link; (4) final report how-to; (5) GSSG summary download; (6) link to MEGS Plus">
            <a:extLst>
              <a:ext uri="{FF2B5EF4-FFF2-40B4-BE49-F238E27FC236}">
                <a16:creationId xmlns:a16="http://schemas.microsoft.com/office/drawing/2014/main" id="{A8484DA2-9F21-4524-AEF0-D40F338AEA3F}"/>
              </a:ext>
            </a:extLst>
          </p:cNvPr>
          <p:cNvPicPr>
            <a:picLocks noChangeAspect="1"/>
          </p:cNvPicPr>
          <p:nvPr/>
        </p:nvPicPr>
        <p:blipFill rotWithShape="1">
          <a:blip r:embed="rId3"/>
          <a:srcRect b="1371"/>
          <a:stretch/>
        </p:blipFill>
        <p:spPr>
          <a:xfrm>
            <a:off x="1660014" y="168736"/>
            <a:ext cx="8673073" cy="6147860"/>
          </a:xfrm>
          <a:prstGeom prst="rect">
            <a:avLst/>
          </a:prstGeom>
          <a:ln>
            <a:solidFill>
              <a:schemeClr val="tx1"/>
            </a:solidFill>
          </a:ln>
        </p:spPr>
      </p:pic>
      <p:sp>
        <p:nvSpPr>
          <p:cNvPr id="2" name="Footer Placeholder 1">
            <a:extLst>
              <a:ext uri="{FF2B5EF4-FFF2-40B4-BE49-F238E27FC236}">
                <a16:creationId xmlns:a16="http://schemas.microsoft.com/office/drawing/2014/main" id="{517D991F-8BEC-4E48-9DE2-E39A1D17E540}"/>
              </a:ext>
            </a:extLst>
          </p:cNvPr>
          <p:cNvSpPr>
            <a:spLocks noGrp="1"/>
          </p:cNvSpPr>
          <p:nvPr>
            <p:ph type="ftr" sz="quarter" idx="11"/>
          </p:nvPr>
        </p:nvSpPr>
        <p:spPr/>
        <p:txBody>
          <a:bodyPr/>
          <a:lstStyle/>
          <a:p>
            <a:r>
              <a:rPr lang="en-US"/>
              <a:t>Michigan Department of Education | Office of Special Education </a:t>
            </a:r>
          </a:p>
        </p:txBody>
      </p:sp>
      <p:sp>
        <p:nvSpPr>
          <p:cNvPr id="3" name="Slide Number Placeholder 2">
            <a:extLst>
              <a:ext uri="{FF2B5EF4-FFF2-40B4-BE49-F238E27FC236}">
                <a16:creationId xmlns:a16="http://schemas.microsoft.com/office/drawing/2014/main" id="{A35B96F2-2782-4537-AB08-5D513FD74815}"/>
              </a:ext>
            </a:extLst>
          </p:cNvPr>
          <p:cNvSpPr>
            <a:spLocks noGrp="1"/>
          </p:cNvSpPr>
          <p:nvPr>
            <p:ph type="sldNum" sz="quarter" idx="12"/>
          </p:nvPr>
        </p:nvSpPr>
        <p:spPr/>
        <p:txBody>
          <a:bodyPr/>
          <a:lstStyle/>
          <a:p>
            <a:fld id="{F782C1E8-CA2E-47FF-89F1-29AE34FB2263}" type="slidenum">
              <a:rPr lang="en-US" smtClean="0"/>
              <a:pPr/>
              <a:t>26</a:t>
            </a:fld>
            <a:endParaRPr lang="en-US"/>
          </a:p>
        </p:txBody>
      </p:sp>
    </p:spTree>
    <p:extLst>
      <p:ext uri="{BB962C8B-B14F-4D97-AF65-F5344CB8AC3E}">
        <p14:creationId xmlns:p14="http://schemas.microsoft.com/office/powerpoint/2010/main" val="2570371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CAFC29-1905-497F-B80F-AA0766CADAAF}"/>
              </a:ext>
            </a:extLst>
          </p:cNvPr>
          <p:cNvSpPr>
            <a:spLocks noGrp="1"/>
          </p:cNvSpPr>
          <p:nvPr>
            <p:ph type="title" idx="4294967295"/>
          </p:nvPr>
        </p:nvSpPr>
        <p:spPr>
          <a:xfrm>
            <a:off x="838204" y="-1325563"/>
            <a:ext cx="10515600" cy="1325563"/>
          </a:xfrm>
        </p:spPr>
        <p:txBody>
          <a:bodyPr vert="horz" lIns="91440" tIns="45720" rIns="91440" bIns="45720" rtlCol="0" anchor="b">
            <a:normAutofit/>
          </a:bodyPr>
          <a:lstStyle/>
          <a:p>
            <a:r>
              <a:rPr lang="en-US" dirty="0"/>
              <a:t>Getting Started Page Overview</a:t>
            </a:r>
          </a:p>
        </p:txBody>
      </p:sp>
      <p:pic>
        <p:nvPicPr>
          <p:cNvPr id="5" name="Picture 4" descr="Getting Started page showing the links to the grant application, mid-year report, MEGS+, and contact information fields.">
            <a:extLst>
              <a:ext uri="{FF2B5EF4-FFF2-40B4-BE49-F238E27FC236}">
                <a16:creationId xmlns:a16="http://schemas.microsoft.com/office/drawing/2014/main" id="{3F504BBE-FA49-46B0-9B08-13F62309FF1B}"/>
              </a:ext>
            </a:extLst>
          </p:cNvPr>
          <p:cNvPicPr>
            <a:picLocks noChangeAspect="1"/>
          </p:cNvPicPr>
          <p:nvPr/>
        </p:nvPicPr>
        <p:blipFill>
          <a:blip r:embed="rId3"/>
          <a:stretch>
            <a:fillRect/>
          </a:stretch>
        </p:blipFill>
        <p:spPr>
          <a:xfrm>
            <a:off x="1371600" y="136523"/>
            <a:ext cx="9375663" cy="6241774"/>
          </a:xfrm>
          <a:prstGeom prst="rect">
            <a:avLst/>
          </a:prstGeom>
          <a:ln>
            <a:solidFill>
              <a:srgbClr val="3A3A3A"/>
            </a:solidFill>
          </a:ln>
        </p:spPr>
      </p:pic>
      <p:sp>
        <p:nvSpPr>
          <p:cNvPr id="2" name="Footer Placeholder 1">
            <a:extLst>
              <a:ext uri="{FF2B5EF4-FFF2-40B4-BE49-F238E27FC236}">
                <a16:creationId xmlns:a16="http://schemas.microsoft.com/office/drawing/2014/main" id="{15BCEF5E-7D6B-49FA-82E5-9E0137D7F05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Arial" charset="0"/>
                <a:ea typeface="Arial" charset="0"/>
                <a:cs typeface="Arial" charset="0"/>
              </a:rPr>
              <a:t>Michigan Department of Education | Office of Special Education </a:t>
            </a:r>
          </a:p>
        </p:txBody>
      </p:sp>
      <p:sp>
        <p:nvSpPr>
          <p:cNvPr id="3" name="Slide Number Placeholder 2">
            <a:extLst>
              <a:ext uri="{FF2B5EF4-FFF2-40B4-BE49-F238E27FC236}">
                <a16:creationId xmlns:a16="http://schemas.microsoft.com/office/drawing/2014/main" id="{0CCC1353-A3E3-45B1-B0E7-570C6B12BA2A}"/>
              </a:ext>
            </a:extLst>
          </p:cNvPr>
          <p:cNvSpPr>
            <a:spLocks noGrp="1"/>
          </p:cNvSpPr>
          <p:nvPr>
            <p:ph type="sldNum" sz="quarter" idx="12"/>
          </p:nvPr>
        </p:nvSpPr>
        <p:spPr/>
        <p:txBody>
          <a:bodyPr/>
          <a:lstStyle/>
          <a:p>
            <a:fld id="{F782C1E8-CA2E-47FF-89F1-29AE34FB2263}" type="slidenum">
              <a:rPr lang="en-US" smtClean="0"/>
              <a:pPr/>
              <a:t>27</a:t>
            </a:fld>
            <a:endParaRPr lang="en-US"/>
          </a:p>
        </p:txBody>
      </p:sp>
    </p:spTree>
    <p:extLst>
      <p:ext uri="{BB962C8B-B14F-4D97-AF65-F5344CB8AC3E}">
        <p14:creationId xmlns:p14="http://schemas.microsoft.com/office/powerpoint/2010/main" val="402270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0" y="365125"/>
            <a:ext cx="10591794" cy="1325563"/>
          </a:xfrm>
        </p:spPr>
        <p:txBody>
          <a:bodyPr/>
          <a:lstStyle/>
          <a:p>
            <a:r>
              <a:rPr lang="en-US" dirty="0"/>
              <a:t>Priority Area Table 1 from Mid-Year Report</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6" y="1782610"/>
            <a:ext cx="10591794" cy="2012843"/>
          </a:xfrm>
        </p:spPr>
        <p:txBody>
          <a:bodyPr vert="horz" lIns="91440" tIns="45720" rIns="91440" bIns="45720" rtlCol="0" anchor="t">
            <a:normAutofit/>
          </a:bodyPr>
          <a:lstStyle/>
          <a:p>
            <a:pPr marL="228600" indent="-228600"/>
            <a:r>
              <a:rPr lang="en-US" sz="3200" dirty="0">
                <a:latin typeface="Arial"/>
                <a:cs typeface="Arial"/>
              </a:rPr>
              <a:t>Data prepopulated from the 2020-21 GSSG Application and Mid-Year Report</a:t>
            </a:r>
          </a:p>
        </p:txBody>
      </p:sp>
      <p:pic>
        <p:nvPicPr>
          <p:cNvPr id="4" name="Picture 3" descr="Priority Area Table 1 from the Mid-Year Report">
            <a:extLst>
              <a:ext uri="{FF2B5EF4-FFF2-40B4-BE49-F238E27FC236}">
                <a16:creationId xmlns:a16="http://schemas.microsoft.com/office/drawing/2014/main" id="{DEF78B6E-9283-4770-8C02-0F9C4991886D}"/>
              </a:ext>
            </a:extLst>
          </p:cNvPr>
          <p:cNvPicPr>
            <a:picLocks noChangeAspect="1"/>
          </p:cNvPicPr>
          <p:nvPr/>
        </p:nvPicPr>
        <p:blipFill>
          <a:blip r:embed="rId3"/>
          <a:stretch>
            <a:fillRect/>
          </a:stretch>
        </p:blipFill>
        <p:spPr>
          <a:xfrm>
            <a:off x="459809" y="3220266"/>
            <a:ext cx="11272381" cy="2451428"/>
          </a:xfrm>
          <a:prstGeom prst="rect">
            <a:avLst/>
          </a:prstGeom>
        </p:spPr>
      </p:pic>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28</a:t>
            </a:fld>
            <a:endParaRPr lang="en-US"/>
          </a:p>
        </p:txBody>
      </p:sp>
    </p:spTree>
    <p:extLst>
      <p:ext uri="{BB962C8B-B14F-4D97-AF65-F5344CB8AC3E}">
        <p14:creationId xmlns:p14="http://schemas.microsoft.com/office/powerpoint/2010/main" val="351505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0" y="365125"/>
            <a:ext cx="10591794" cy="1325563"/>
          </a:xfrm>
        </p:spPr>
        <p:txBody>
          <a:bodyPr/>
          <a:lstStyle/>
          <a:p>
            <a:r>
              <a:rPr lang="en-US" dirty="0"/>
              <a:t>Priority Area Table 2: Final Report Updates</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6" y="1782610"/>
            <a:ext cx="10591794" cy="2471603"/>
          </a:xfrm>
        </p:spPr>
        <p:txBody>
          <a:bodyPr vert="horz" lIns="91440" tIns="45720" rIns="91440" bIns="45720" rtlCol="0" anchor="t">
            <a:normAutofit/>
          </a:bodyPr>
          <a:lstStyle/>
          <a:p>
            <a:pPr marL="228600" indent="-228600"/>
            <a:r>
              <a:rPr lang="en-US" sz="2800" dirty="0">
                <a:latin typeface="Arial"/>
                <a:cs typeface="Arial"/>
              </a:rPr>
              <a:t>Data prepopulated from the 2020-21 GSSG Application</a:t>
            </a:r>
          </a:p>
          <a:p>
            <a:pPr marL="228600" indent="-228600"/>
            <a:r>
              <a:rPr lang="en-US" sz="2800" dirty="0">
                <a:latin typeface="Arial"/>
                <a:cs typeface="Arial"/>
              </a:rPr>
              <a:t>ISDs may update data sources, data, targets, and measurements</a:t>
            </a:r>
          </a:p>
          <a:p>
            <a:pPr marL="228600" indent="-228600"/>
            <a:r>
              <a:rPr lang="en-US" sz="2800" dirty="0">
                <a:latin typeface="Arial"/>
                <a:cs typeface="Arial"/>
              </a:rPr>
              <a:t>Provide updated 2020-21 data and status for the Final Report</a:t>
            </a:r>
          </a:p>
        </p:txBody>
      </p:sp>
      <p:pic>
        <p:nvPicPr>
          <p:cNvPr id="7" name="Picture 6" descr="Priority Area Table 2 showing where to record the 2020-21 Data and status for the Final Report.">
            <a:extLst>
              <a:ext uri="{FF2B5EF4-FFF2-40B4-BE49-F238E27FC236}">
                <a16:creationId xmlns:a16="http://schemas.microsoft.com/office/drawing/2014/main" id="{C40798A8-318C-4BB3-A48B-6D85E5E667C4}"/>
              </a:ext>
            </a:extLst>
          </p:cNvPr>
          <p:cNvPicPr>
            <a:picLocks noChangeAspect="1"/>
          </p:cNvPicPr>
          <p:nvPr/>
        </p:nvPicPr>
        <p:blipFill>
          <a:blip r:embed="rId3"/>
          <a:stretch>
            <a:fillRect/>
          </a:stretch>
        </p:blipFill>
        <p:spPr>
          <a:xfrm>
            <a:off x="236954" y="4080664"/>
            <a:ext cx="11794285" cy="1938286"/>
          </a:xfrm>
          <a:prstGeom prst="rect">
            <a:avLst/>
          </a:prstGeom>
        </p:spPr>
      </p:pic>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29</a:t>
            </a:fld>
            <a:endParaRPr lang="en-US"/>
          </a:p>
        </p:txBody>
      </p:sp>
    </p:spTree>
    <p:extLst>
      <p:ext uri="{BB962C8B-B14F-4D97-AF65-F5344CB8AC3E}">
        <p14:creationId xmlns:p14="http://schemas.microsoft.com/office/powerpoint/2010/main" val="261222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5"/>
            <a:ext cx="10515603" cy="4351338"/>
          </a:xfrm>
        </p:spPr>
        <p:txBody>
          <a:bodyPr vert="horz" lIns="91440" tIns="45720" rIns="91440" bIns="45720" rtlCol="0" anchor="t">
            <a:normAutofit lnSpcReduction="10000"/>
          </a:bodyPr>
          <a:lstStyle/>
          <a:p>
            <a:pPr marL="228600" indent="-228600"/>
            <a:r>
              <a:rPr lang="en-US" sz="3600" dirty="0">
                <a:latin typeface="Arial"/>
                <a:cs typeface="Arial"/>
              </a:rPr>
              <a:t>2020-21 Timelines</a:t>
            </a:r>
            <a:endParaRPr lang="en-US" dirty="0"/>
          </a:p>
          <a:p>
            <a:pPr marL="228600" indent="-228600"/>
            <a:r>
              <a:rPr lang="en-US" sz="3600" dirty="0">
                <a:latin typeface="Arial"/>
                <a:cs typeface="Arial"/>
              </a:rPr>
              <a:t>2020-21 GSSG Final Report</a:t>
            </a:r>
          </a:p>
          <a:p>
            <a:pPr marL="228600" indent="-228600"/>
            <a:r>
              <a:rPr lang="en-US" sz="3600" dirty="0">
                <a:latin typeface="Arial"/>
                <a:cs typeface="Arial"/>
              </a:rPr>
              <a:t>Completing the Final Report in Catamaran</a:t>
            </a:r>
            <a:endParaRPr lang="en-US" sz="3600" dirty="0">
              <a:cs typeface="Arial"/>
            </a:endParaRPr>
          </a:p>
          <a:p>
            <a:pPr marL="228600" indent="-228600"/>
            <a:r>
              <a:rPr lang="en-US" sz="3600" dirty="0">
                <a:latin typeface="Arial"/>
                <a:cs typeface="Arial"/>
              </a:rPr>
              <a:t>2021-22 Timelines</a:t>
            </a:r>
          </a:p>
          <a:p>
            <a:pPr marL="228600" indent="-228600"/>
            <a:r>
              <a:rPr lang="en-US" sz="3600" dirty="0">
                <a:latin typeface="Arial"/>
                <a:cs typeface="Arial"/>
              </a:rPr>
              <a:t>Catamaran Navigation and Tips</a:t>
            </a:r>
          </a:p>
          <a:p>
            <a:pPr marL="228600" indent="-228600"/>
            <a:r>
              <a:rPr lang="en-US" sz="3600" dirty="0">
                <a:latin typeface="Arial"/>
                <a:cs typeface="Arial"/>
              </a:rPr>
              <a:t>Resources</a:t>
            </a:r>
          </a:p>
          <a:p>
            <a:pPr marL="228600" indent="-228600"/>
            <a:r>
              <a:rPr lang="en-US" sz="3600" dirty="0">
                <a:latin typeface="Arial"/>
                <a:cs typeface="Arial"/>
              </a:rPr>
              <a:t>Questions?</a:t>
            </a:r>
          </a:p>
          <a:p>
            <a:pPr marL="228600" indent="-228600"/>
            <a:endParaRPr lang="en-US" sz="3600" dirty="0"/>
          </a:p>
          <a:p>
            <a:pPr marL="228600" indent="-228600"/>
            <a:endParaRPr lang="en-US" dirty="0"/>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3</a:t>
            </a:fld>
            <a:endParaRPr lang="en-US"/>
          </a:p>
        </p:txBody>
      </p:sp>
    </p:spTree>
    <p:extLst>
      <p:ext uri="{BB962C8B-B14F-4D97-AF65-F5344CB8AC3E}">
        <p14:creationId xmlns:p14="http://schemas.microsoft.com/office/powerpoint/2010/main" val="345338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0" y="365125"/>
            <a:ext cx="10823532" cy="1325563"/>
          </a:xfrm>
        </p:spPr>
        <p:txBody>
          <a:bodyPr/>
          <a:lstStyle/>
          <a:p>
            <a:r>
              <a:rPr lang="en-US" dirty="0"/>
              <a:t>Priority Area Table 3: Final Report New Data</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6" y="1782610"/>
            <a:ext cx="10591794" cy="2884448"/>
          </a:xfrm>
        </p:spPr>
        <p:txBody>
          <a:bodyPr vert="horz" lIns="91440" tIns="45720" rIns="91440" bIns="45720" rtlCol="0" anchor="t">
            <a:normAutofit/>
          </a:bodyPr>
          <a:lstStyle/>
          <a:p>
            <a:pPr marL="228600" indent="-228600"/>
            <a:r>
              <a:rPr lang="en-US" sz="3200" dirty="0">
                <a:latin typeface="Arial"/>
                <a:cs typeface="Arial"/>
              </a:rPr>
              <a:t>Optional table provided for ISDs to provide new data sources.</a:t>
            </a:r>
          </a:p>
        </p:txBody>
      </p:sp>
      <p:pic>
        <p:nvPicPr>
          <p:cNvPr id="4" name="Picture 3" descr="Priority Area Table 3 showing where to record new data sources.">
            <a:extLst>
              <a:ext uri="{FF2B5EF4-FFF2-40B4-BE49-F238E27FC236}">
                <a16:creationId xmlns:a16="http://schemas.microsoft.com/office/drawing/2014/main" id="{CDBF96C2-87C3-45BC-99B4-E296FF0DF9EA}"/>
              </a:ext>
            </a:extLst>
          </p:cNvPr>
          <p:cNvPicPr>
            <a:picLocks noChangeAspect="1"/>
          </p:cNvPicPr>
          <p:nvPr/>
        </p:nvPicPr>
        <p:blipFill>
          <a:blip r:embed="rId3"/>
          <a:stretch>
            <a:fillRect/>
          </a:stretch>
        </p:blipFill>
        <p:spPr>
          <a:xfrm>
            <a:off x="302912" y="3703487"/>
            <a:ext cx="11662381" cy="1927142"/>
          </a:xfrm>
          <a:prstGeom prst="rect">
            <a:avLst/>
          </a:prstGeom>
        </p:spPr>
      </p:pic>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30</a:t>
            </a:fld>
            <a:endParaRPr lang="en-US"/>
          </a:p>
        </p:txBody>
      </p:sp>
    </p:spTree>
    <p:extLst>
      <p:ext uri="{BB962C8B-B14F-4D97-AF65-F5344CB8AC3E}">
        <p14:creationId xmlns:p14="http://schemas.microsoft.com/office/powerpoint/2010/main" val="33985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164723-066B-4A5C-AD4D-3BE6A9570651}"/>
              </a:ext>
            </a:extLst>
          </p:cNvPr>
          <p:cNvSpPr>
            <a:spLocks noGrp="1"/>
          </p:cNvSpPr>
          <p:nvPr>
            <p:ph type="title" idx="4294967295"/>
          </p:nvPr>
        </p:nvSpPr>
        <p:spPr>
          <a:xfrm>
            <a:off x="838204" y="-1325563"/>
            <a:ext cx="10515600" cy="1325563"/>
          </a:xfrm>
        </p:spPr>
        <p:txBody>
          <a:bodyPr vert="horz" lIns="91440" tIns="45720" rIns="91440" bIns="45720" rtlCol="0" anchor="b">
            <a:normAutofit/>
          </a:bodyPr>
          <a:lstStyle/>
          <a:p>
            <a:r>
              <a:rPr lang="en-US" dirty="0"/>
              <a:t>Making Connections Question 1</a:t>
            </a:r>
          </a:p>
        </p:txBody>
      </p:sp>
      <p:sp>
        <p:nvSpPr>
          <p:cNvPr id="6" name="Title 5">
            <a:extLst>
              <a:ext uri="{FF2B5EF4-FFF2-40B4-BE49-F238E27FC236}">
                <a16:creationId xmlns:a16="http://schemas.microsoft.com/office/drawing/2014/main" id="{CB5D005B-5226-49CB-8535-488380FA70A8}"/>
              </a:ext>
            </a:extLst>
          </p:cNvPr>
          <p:cNvSpPr txBox="1">
            <a:spLocks/>
          </p:cNvSpPr>
          <p:nvPr/>
        </p:nvSpPr>
        <p:spPr>
          <a:xfrm>
            <a:off x="838199" y="365125"/>
            <a:ext cx="10974355" cy="1325563"/>
          </a:xfrm>
          <a:prstGeom prst="rect">
            <a:avLst/>
          </a:prstGeom>
        </p:spPr>
        <p:txBody>
          <a:bodyPr>
            <a:normAutofit/>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r>
              <a:rPr lang="en-US" dirty="0">
                <a:solidFill>
                  <a:schemeClr val="bg1"/>
                </a:solidFill>
              </a:rPr>
              <a:t>Making Connections Question: Yes Response</a:t>
            </a:r>
          </a:p>
        </p:txBody>
      </p:sp>
      <p:pic>
        <p:nvPicPr>
          <p:cNvPr id="5" name="Picture 4" descr="Making Connections question 1 showing a Yes response and where to select member districts using the provided district selection box.">
            <a:extLst>
              <a:ext uri="{FF2B5EF4-FFF2-40B4-BE49-F238E27FC236}">
                <a16:creationId xmlns:a16="http://schemas.microsoft.com/office/drawing/2014/main" id="{CE04ED64-38FA-4850-A4FE-8BF2F3487242}"/>
              </a:ext>
            </a:extLst>
          </p:cNvPr>
          <p:cNvPicPr>
            <a:picLocks noChangeAspect="1"/>
          </p:cNvPicPr>
          <p:nvPr/>
        </p:nvPicPr>
        <p:blipFill>
          <a:blip r:embed="rId3"/>
          <a:stretch>
            <a:fillRect/>
          </a:stretch>
        </p:blipFill>
        <p:spPr>
          <a:xfrm>
            <a:off x="720637" y="534624"/>
            <a:ext cx="10952381" cy="5464286"/>
          </a:xfrm>
          <a:prstGeom prst="rect">
            <a:avLst/>
          </a:prstGeom>
        </p:spPr>
      </p:pic>
      <p:sp>
        <p:nvSpPr>
          <p:cNvPr id="2" name="Footer Placeholder 1">
            <a:extLst>
              <a:ext uri="{FF2B5EF4-FFF2-40B4-BE49-F238E27FC236}">
                <a16:creationId xmlns:a16="http://schemas.microsoft.com/office/drawing/2014/main" id="{76D23915-8022-4345-9215-37B07448E809}"/>
              </a:ext>
            </a:extLst>
          </p:cNvPr>
          <p:cNvSpPr>
            <a:spLocks noGrp="1"/>
          </p:cNvSpPr>
          <p:nvPr>
            <p:ph type="ftr" sz="quarter" idx="11"/>
          </p:nvPr>
        </p:nvSpPr>
        <p:spPr/>
        <p:txBody>
          <a:bodyPr/>
          <a:lstStyle/>
          <a:p>
            <a:r>
              <a:rPr lang="en-US"/>
              <a:t>Michigan Department of Education | Office of Special Education </a:t>
            </a:r>
          </a:p>
        </p:txBody>
      </p:sp>
      <p:sp>
        <p:nvSpPr>
          <p:cNvPr id="3" name="Slide Number Placeholder 2">
            <a:extLst>
              <a:ext uri="{FF2B5EF4-FFF2-40B4-BE49-F238E27FC236}">
                <a16:creationId xmlns:a16="http://schemas.microsoft.com/office/drawing/2014/main" id="{E040A2C3-9C52-4D67-97DC-AC1E548D90D0}"/>
              </a:ext>
            </a:extLst>
          </p:cNvPr>
          <p:cNvSpPr>
            <a:spLocks noGrp="1"/>
          </p:cNvSpPr>
          <p:nvPr>
            <p:ph type="sldNum" sz="quarter" idx="12"/>
          </p:nvPr>
        </p:nvSpPr>
        <p:spPr/>
        <p:txBody>
          <a:bodyPr/>
          <a:lstStyle/>
          <a:p>
            <a:fld id="{F782C1E8-CA2E-47FF-89F1-29AE34FB2263}" type="slidenum">
              <a:rPr lang="en-US" smtClean="0"/>
              <a:pPr/>
              <a:t>31</a:t>
            </a:fld>
            <a:endParaRPr lang="en-US"/>
          </a:p>
        </p:txBody>
      </p:sp>
    </p:spTree>
    <p:extLst>
      <p:ext uri="{BB962C8B-B14F-4D97-AF65-F5344CB8AC3E}">
        <p14:creationId xmlns:p14="http://schemas.microsoft.com/office/powerpoint/2010/main" val="4247799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76A74A-552D-4B81-AC51-78FF8BBEB726}"/>
              </a:ext>
            </a:extLst>
          </p:cNvPr>
          <p:cNvSpPr>
            <a:spLocks noGrp="1"/>
          </p:cNvSpPr>
          <p:nvPr>
            <p:ph type="title" idx="4294967295"/>
          </p:nvPr>
        </p:nvSpPr>
        <p:spPr>
          <a:xfrm>
            <a:off x="838204" y="-1325563"/>
            <a:ext cx="10515600" cy="1325563"/>
          </a:xfrm>
        </p:spPr>
        <p:txBody>
          <a:bodyPr vert="horz" lIns="91440" tIns="45720" rIns="91440" bIns="45720" rtlCol="0" anchor="b">
            <a:normAutofit/>
          </a:bodyPr>
          <a:lstStyle/>
          <a:p>
            <a:r>
              <a:rPr lang="en-US" dirty="0"/>
              <a:t>Making Connections Question 1 Continued</a:t>
            </a:r>
          </a:p>
        </p:txBody>
      </p:sp>
      <p:sp>
        <p:nvSpPr>
          <p:cNvPr id="6" name="Title 5">
            <a:extLst>
              <a:ext uri="{FF2B5EF4-FFF2-40B4-BE49-F238E27FC236}">
                <a16:creationId xmlns:a16="http://schemas.microsoft.com/office/drawing/2014/main" id="{9297CF33-58C8-442C-B757-A86A7492BD00}"/>
              </a:ext>
            </a:extLst>
          </p:cNvPr>
          <p:cNvSpPr txBox="1">
            <a:spLocks/>
          </p:cNvSpPr>
          <p:nvPr/>
        </p:nvSpPr>
        <p:spPr>
          <a:xfrm>
            <a:off x="838199" y="365125"/>
            <a:ext cx="10974355" cy="1325563"/>
          </a:xfrm>
          <a:prstGeom prst="rect">
            <a:avLst/>
          </a:prstGeom>
        </p:spPr>
        <p:txBody>
          <a:bodyPr>
            <a:normAutofit/>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r>
              <a:rPr lang="en-US" dirty="0">
                <a:solidFill>
                  <a:schemeClr val="bg1"/>
                </a:solidFill>
              </a:rPr>
              <a:t>Making Connections Question: No Response</a:t>
            </a:r>
          </a:p>
        </p:txBody>
      </p:sp>
      <p:pic>
        <p:nvPicPr>
          <p:cNvPr id="5" name="Picture 4" descr="Making Connections question 1 showing a No response and where to enter the ISD's rationale.">
            <a:extLst>
              <a:ext uri="{FF2B5EF4-FFF2-40B4-BE49-F238E27FC236}">
                <a16:creationId xmlns:a16="http://schemas.microsoft.com/office/drawing/2014/main" id="{D9893556-9F99-4F0C-BB1A-9EE56109973B}"/>
              </a:ext>
            </a:extLst>
          </p:cNvPr>
          <p:cNvPicPr>
            <a:picLocks noChangeAspect="1"/>
          </p:cNvPicPr>
          <p:nvPr/>
        </p:nvPicPr>
        <p:blipFill>
          <a:blip r:embed="rId3"/>
          <a:stretch>
            <a:fillRect/>
          </a:stretch>
        </p:blipFill>
        <p:spPr>
          <a:xfrm>
            <a:off x="164571" y="1097571"/>
            <a:ext cx="11862857" cy="4662857"/>
          </a:xfrm>
          <a:prstGeom prst="rect">
            <a:avLst/>
          </a:prstGeom>
        </p:spPr>
      </p:pic>
      <p:sp>
        <p:nvSpPr>
          <p:cNvPr id="2" name="Footer Placeholder 1">
            <a:extLst>
              <a:ext uri="{FF2B5EF4-FFF2-40B4-BE49-F238E27FC236}">
                <a16:creationId xmlns:a16="http://schemas.microsoft.com/office/drawing/2014/main" id="{37FD0AFF-4AE7-40DB-B3F0-1DE4D82FBBEB}"/>
              </a:ext>
            </a:extLst>
          </p:cNvPr>
          <p:cNvSpPr>
            <a:spLocks noGrp="1"/>
          </p:cNvSpPr>
          <p:nvPr>
            <p:ph type="ftr" sz="quarter" idx="11"/>
          </p:nvPr>
        </p:nvSpPr>
        <p:spPr/>
        <p:txBody>
          <a:bodyPr/>
          <a:lstStyle/>
          <a:p>
            <a:r>
              <a:rPr lang="en-US"/>
              <a:t>Michigan Department of Education | Office of Special Education </a:t>
            </a:r>
          </a:p>
        </p:txBody>
      </p:sp>
      <p:sp>
        <p:nvSpPr>
          <p:cNvPr id="3" name="Slide Number Placeholder 2">
            <a:extLst>
              <a:ext uri="{FF2B5EF4-FFF2-40B4-BE49-F238E27FC236}">
                <a16:creationId xmlns:a16="http://schemas.microsoft.com/office/drawing/2014/main" id="{312D40C5-DCE3-4E01-8098-3957D30EC2FF}"/>
              </a:ext>
            </a:extLst>
          </p:cNvPr>
          <p:cNvSpPr>
            <a:spLocks noGrp="1"/>
          </p:cNvSpPr>
          <p:nvPr>
            <p:ph type="sldNum" sz="quarter" idx="12"/>
          </p:nvPr>
        </p:nvSpPr>
        <p:spPr/>
        <p:txBody>
          <a:bodyPr/>
          <a:lstStyle/>
          <a:p>
            <a:fld id="{F782C1E8-CA2E-47FF-89F1-29AE34FB2263}" type="slidenum">
              <a:rPr lang="en-US" smtClean="0"/>
              <a:pPr/>
              <a:t>32</a:t>
            </a:fld>
            <a:endParaRPr lang="en-US"/>
          </a:p>
        </p:txBody>
      </p:sp>
    </p:spTree>
    <p:extLst>
      <p:ext uri="{BB962C8B-B14F-4D97-AF65-F5344CB8AC3E}">
        <p14:creationId xmlns:p14="http://schemas.microsoft.com/office/powerpoint/2010/main" val="2257548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lstStyle/>
          <a:p>
            <a:r>
              <a:rPr lang="en-US" dirty="0"/>
              <a:t>Fiscal Tables</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6" y="1782611"/>
            <a:ext cx="10535647" cy="696231"/>
          </a:xfrm>
        </p:spPr>
        <p:txBody>
          <a:bodyPr>
            <a:normAutofit/>
          </a:bodyPr>
          <a:lstStyle/>
          <a:p>
            <a:r>
              <a:rPr lang="en-US" sz="3200"/>
              <a:t>Personnel</a:t>
            </a:r>
          </a:p>
        </p:txBody>
      </p:sp>
      <p:graphicFrame>
        <p:nvGraphicFramePr>
          <p:cNvPr id="7" name="Table 3" descr="Personnel Table where the ISD will enter the name, position/title, amount, FTE staff, and description.">
            <a:extLst>
              <a:ext uri="{FF2B5EF4-FFF2-40B4-BE49-F238E27FC236}">
                <a16:creationId xmlns:a16="http://schemas.microsoft.com/office/drawing/2014/main" id="{AF866DAB-5827-4AD4-9A37-D17D29CA19AB}"/>
              </a:ext>
            </a:extLst>
          </p:cNvPr>
          <p:cNvGraphicFramePr>
            <a:graphicFrameLocks noGrp="1"/>
          </p:cNvGraphicFramePr>
          <p:nvPr>
            <p:extLst>
              <p:ext uri="{D42A27DB-BD31-4B8C-83A1-F6EECF244321}">
                <p14:modId xmlns:p14="http://schemas.microsoft.com/office/powerpoint/2010/main" val="1557053168"/>
              </p:ext>
            </p:extLst>
          </p:nvPr>
        </p:nvGraphicFramePr>
        <p:xfrm>
          <a:off x="1069014" y="2478842"/>
          <a:ext cx="9844685" cy="1179657"/>
        </p:xfrm>
        <a:graphic>
          <a:graphicData uri="http://schemas.openxmlformats.org/drawingml/2006/table">
            <a:tbl>
              <a:tblPr firstRow="1" bandRow="1">
                <a:tableStyleId>{073A0DAA-6AF3-43AB-8588-CEC1D06C72B9}</a:tableStyleId>
              </a:tblPr>
              <a:tblGrid>
                <a:gridCol w="1968937">
                  <a:extLst>
                    <a:ext uri="{9D8B030D-6E8A-4147-A177-3AD203B41FA5}">
                      <a16:colId xmlns:a16="http://schemas.microsoft.com/office/drawing/2014/main" val="975787095"/>
                    </a:ext>
                  </a:extLst>
                </a:gridCol>
                <a:gridCol w="1968937">
                  <a:extLst>
                    <a:ext uri="{9D8B030D-6E8A-4147-A177-3AD203B41FA5}">
                      <a16:colId xmlns:a16="http://schemas.microsoft.com/office/drawing/2014/main" val="2745421233"/>
                    </a:ext>
                  </a:extLst>
                </a:gridCol>
                <a:gridCol w="1968937">
                  <a:extLst>
                    <a:ext uri="{9D8B030D-6E8A-4147-A177-3AD203B41FA5}">
                      <a16:colId xmlns:a16="http://schemas.microsoft.com/office/drawing/2014/main" val="1820418951"/>
                    </a:ext>
                  </a:extLst>
                </a:gridCol>
                <a:gridCol w="1968937">
                  <a:extLst>
                    <a:ext uri="{9D8B030D-6E8A-4147-A177-3AD203B41FA5}">
                      <a16:colId xmlns:a16="http://schemas.microsoft.com/office/drawing/2014/main" val="2295625644"/>
                    </a:ext>
                  </a:extLst>
                </a:gridCol>
                <a:gridCol w="1968937">
                  <a:extLst>
                    <a:ext uri="{9D8B030D-6E8A-4147-A177-3AD203B41FA5}">
                      <a16:colId xmlns:a16="http://schemas.microsoft.com/office/drawing/2014/main" val="1942024278"/>
                    </a:ext>
                  </a:extLst>
                </a:gridCol>
              </a:tblGrid>
              <a:tr h="539577">
                <a:tc>
                  <a:txBody>
                    <a:bodyPr/>
                    <a:lstStyle/>
                    <a:p>
                      <a:r>
                        <a:rPr lang="en-US"/>
                        <a:t>Name</a:t>
                      </a:r>
                    </a:p>
                  </a:txBody>
                  <a:tcPr anchor="ctr"/>
                </a:tc>
                <a:tc>
                  <a:txBody>
                    <a:bodyPr/>
                    <a:lstStyle/>
                    <a:p>
                      <a:r>
                        <a:rPr lang="en-US"/>
                        <a:t>Position/Title</a:t>
                      </a:r>
                    </a:p>
                  </a:txBody>
                  <a:tcPr anchor="ctr"/>
                </a:tc>
                <a:tc>
                  <a:txBody>
                    <a:bodyPr/>
                    <a:lstStyle/>
                    <a:p>
                      <a:r>
                        <a:rPr lang="en-US"/>
                        <a:t>Amount</a:t>
                      </a:r>
                    </a:p>
                  </a:txBody>
                  <a:tcPr anchor="ctr"/>
                </a:tc>
                <a:tc>
                  <a:txBody>
                    <a:bodyPr/>
                    <a:lstStyle/>
                    <a:p>
                      <a:r>
                        <a:rPr lang="en-US"/>
                        <a:t>FTE Staff</a:t>
                      </a:r>
                    </a:p>
                  </a:txBody>
                  <a:tcPr anchor="ctr"/>
                </a:tc>
                <a:tc>
                  <a:txBody>
                    <a:bodyPr/>
                    <a:lstStyle/>
                    <a:p>
                      <a:r>
                        <a:rPr lang="en-US"/>
                        <a:t>Description</a:t>
                      </a:r>
                    </a:p>
                  </a:txBody>
                  <a:tcPr anchor="ctr"/>
                </a:tc>
                <a:extLst>
                  <a:ext uri="{0D108BD9-81ED-4DB2-BD59-A6C34878D82A}">
                    <a16:rowId xmlns:a16="http://schemas.microsoft.com/office/drawing/2014/main" val="1370155003"/>
                  </a:ext>
                </a:extLst>
              </a:tr>
              <a:tr h="539577">
                <a:tc>
                  <a:txBody>
                    <a:bodyPr/>
                    <a:lstStyle/>
                    <a:p>
                      <a:r>
                        <a:rPr lang="en-US"/>
                        <a:t>Enter the staff  member’s name</a:t>
                      </a:r>
                    </a:p>
                  </a:txBody>
                  <a:tcPr/>
                </a:tc>
                <a:tc>
                  <a:txBody>
                    <a:bodyPr/>
                    <a:lstStyle/>
                    <a:p>
                      <a:r>
                        <a:rPr lang="en-US"/>
                        <a:t>Enter the staff member’s title</a:t>
                      </a:r>
                    </a:p>
                  </a:txBody>
                  <a:tcPr/>
                </a:tc>
                <a:tc>
                  <a:txBody>
                    <a:bodyPr/>
                    <a:lstStyle/>
                    <a:p>
                      <a:r>
                        <a:rPr lang="en-US"/>
                        <a:t>Enter the dollar amount</a:t>
                      </a:r>
                    </a:p>
                  </a:txBody>
                  <a:tcPr/>
                </a:tc>
                <a:tc>
                  <a:txBody>
                    <a:bodyPr/>
                    <a:lstStyle/>
                    <a:p>
                      <a:r>
                        <a:rPr lang="en-US"/>
                        <a:t>Enter the FTE</a:t>
                      </a:r>
                    </a:p>
                  </a:txBody>
                  <a:tcPr/>
                </a:tc>
                <a:tc>
                  <a:txBody>
                    <a:bodyPr/>
                    <a:lstStyle/>
                    <a:p>
                      <a:r>
                        <a:rPr lang="en-US" dirty="0"/>
                        <a:t>Provide a description</a:t>
                      </a:r>
                    </a:p>
                  </a:txBody>
                  <a:tcPr/>
                </a:tc>
                <a:extLst>
                  <a:ext uri="{0D108BD9-81ED-4DB2-BD59-A6C34878D82A}">
                    <a16:rowId xmlns:a16="http://schemas.microsoft.com/office/drawing/2014/main" val="1332419629"/>
                  </a:ext>
                </a:extLst>
              </a:tr>
            </a:tbl>
          </a:graphicData>
        </a:graphic>
      </p:graphicFrame>
      <p:sp>
        <p:nvSpPr>
          <p:cNvPr id="9" name="Content Placeholder 2">
            <a:extLst>
              <a:ext uri="{FF2B5EF4-FFF2-40B4-BE49-F238E27FC236}">
                <a16:creationId xmlns:a16="http://schemas.microsoft.com/office/drawing/2014/main" id="{635BDA4B-C0DF-4524-9354-96D2C257F4BC}"/>
              </a:ext>
            </a:extLst>
          </p:cNvPr>
          <p:cNvSpPr txBox="1">
            <a:spLocks/>
          </p:cNvSpPr>
          <p:nvPr/>
        </p:nvSpPr>
        <p:spPr>
          <a:xfrm>
            <a:off x="838206" y="4075502"/>
            <a:ext cx="10535647" cy="696231"/>
          </a:xfrm>
          <a:prstGeom prst="rect">
            <a:avLst/>
          </a:prstGeom>
        </p:spPr>
        <p:txBody>
          <a:bodyPr vert="horz" lIns="91440" tIns="45720" rIns="91440" bIns="45720" rtlCol="0">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a:t>Non-Personnel</a:t>
            </a:r>
          </a:p>
        </p:txBody>
      </p:sp>
      <p:graphicFrame>
        <p:nvGraphicFramePr>
          <p:cNvPr id="8" name="Table 3" descr="Non-personnel Table where the ISD will select the expense type, enter the cost, and provide a description.">
            <a:extLst>
              <a:ext uri="{FF2B5EF4-FFF2-40B4-BE49-F238E27FC236}">
                <a16:creationId xmlns:a16="http://schemas.microsoft.com/office/drawing/2014/main" id="{E341DD1E-17BB-4D51-8B76-7F0D6326A5EF}"/>
              </a:ext>
            </a:extLst>
          </p:cNvPr>
          <p:cNvGraphicFramePr>
            <a:graphicFrameLocks noGrp="1"/>
          </p:cNvGraphicFramePr>
          <p:nvPr>
            <p:extLst>
              <p:ext uri="{D42A27DB-BD31-4B8C-83A1-F6EECF244321}">
                <p14:modId xmlns:p14="http://schemas.microsoft.com/office/powerpoint/2010/main" val="2449924878"/>
              </p:ext>
            </p:extLst>
          </p:nvPr>
        </p:nvGraphicFramePr>
        <p:xfrm>
          <a:off x="1043119" y="4814595"/>
          <a:ext cx="9870580" cy="1079154"/>
        </p:xfrm>
        <a:graphic>
          <a:graphicData uri="http://schemas.openxmlformats.org/drawingml/2006/table">
            <a:tbl>
              <a:tblPr firstRow="1" bandRow="1">
                <a:tableStyleId>{073A0DAA-6AF3-43AB-8588-CEC1D06C72B9}</a:tableStyleId>
              </a:tblPr>
              <a:tblGrid>
                <a:gridCol w="3898406">
                  <a:extLst>
                    <a:ext uri="{9D8B030D-6E8A-4147-A177-3AD203B41FA5}">
                      <a16:colId xmlns:a16="http://schemas.microsoft.com/office/drawing/2014/main" val="975787095"/>
                    </a:ext>
                  </a:extLst>
                </a:gridCol>
                <a:gridCol w="2128837">
                  <a:extLst>
                    <a:ext uri="{9D8B030D-6E8A-4147-A177-3AD203B41FA5}">
                      <a16:colId xmlns:a16="http://schemas.microsoft.com/office/drawing/2014/main" val="2295625644"/>
                    </a:ext>
                  </a:extLst>
                </a:gridCol>
                <a:gridCol w="3843337">
                  <a:extLst>
                    <a:ext uri="{9D8B030D-6E8A-4147-A177-3AD203B41FA5}">
                      <a16:colId xmlns:a16="http://schemas.microsoft.com/office/drawing/2014/main" val="1942024278"/>
                    </a:ext>
                  </a:extLst>
                </a:gridCol>
              </a:tblGrid>
              <a:tr h="539577">
                <a:tc>
                  <a:txBody>
                    <a:bodyPr/>
                    <a:lstStyle/>
                    <a:p>
                      <a:r>
                        <a:rPr lang="en-US"/>
                        <a:t>Expense Type</a:t>
                      </a:r>
                    </a:p>
                  </a:txBody>
                  <a:tcPr anchor="ctr"/>
                </a:tc>
                <a:tc>
                  <a:txBody>
                    <a:bodyPr/>
                    <a:lstStyle/>
                    <a:p>
                      <a:r>
                        <a:rPr lang="en-US"/>
                        <a:t>Cost</a:t>
                      </a:r>
                    </a:p>
                  </a:txBody>
                  <a:tcPr anchor="ctr"/>
                </a:tc>
                <a:tc>
                  <a:txBody>
                    <a:bodyPr/>
                    <a:lstStyle/>
                    <a:p>
                      <a:r>
                        <a:rPr lang="en-US" dirty="0"/>
                        <a:t>Description</a:t>
                      </a:r>
                    </a:p>
                  </a:txBody>
                  <a:tcPr anchor="ctr"/>
                </a:tc>
                <a:extLst>
                  <a:ext uri="{0D108BD9-81ED-4DB2-BD59-A6C34878D82A}">
                    <a16:rowId xmlns:a16="http://schemas.microsoft.com/office/drawing/2014/main" val="1370155003"/>
                  </a:ext>
                </a:extLst>
              </a:tr>
              <a:tr h="539577">
                <a:tc>
                  <a:txBody>
                    <a:bodyPr/>
                    <a:lstStyle/>
                    <a:p>
                      <a:r>
                        <a:rPr lang="en-US"/>
                        <a:t>Select the non-personnel expense type</a:t>
                      </a:r>
                    </a:p>
                  </a:txBody>
                  <a:tcPr/>
                </a:tc>
                <a:tc>
                  <a:txBody>
                    <a:bodyPr/>
                    <a:lstStyle/>
                    <a:p>
                      <a:r>
                        <a:rPr lang="en-US"/>
                        <a:t>Enter the actual cost</a:t>
                      </a:r>
                    </a:p>
                  </a:txBody>
                  <a:tcPr/>
                </a:tc>
                <a:tc>
                  <a:txBody>
                    <a:bodyPr/>
                    <a:lstStyle/>
                    <a:p>
                      <a:r>
                        <a:rPr lang="en-US" dirty="0"/>
                        <a:t>Provide a description</a:t>
                      </a:r>
                    </a:p>
                  </a:txBody>
                  <a:tcPr/>
                </a:tc>
                <a:extLst>
                  <a:ext uri="{0D108BD9-81ED-4DB2-BD59-A6C34878D82A}">
                    <a16:rowId xmlns:a16="http://schemas.microsoft.com/office/drawing/2014/main" val="1332419629"/>
                  </a:ext>
                </a:extLst>
              </a:tr>
            </a:tbl>
          </a:graphicData>
        </a:graphic>
      </p:graphicFrame>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33</a:t>
            </a:fld>
            <a:endParaRPr lang="en-US"/>
          </a:p>
        </p:txBody>
      </p:sp>
    </p:spTree>
    <p:extLst>
      <p:ext uri="{BB962C8B-B14F-4D97-AF65-F5344CB8AC3E}">
        <p14:creationId xmlns:p14="http://schemas.microsoft.com/office/powerpoint/2010/main" val="842851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lstStyle/>
          <a:p>
            <a:r>
              <a:rPr lang="en-US"/>
              <a:t>Additional Supporting Documentation or Comments (optional)</a:t>
            </a:r>
          </a:p>
        </p:txBody>
      </p:sp>
      <p:pic>
        <p:nvPicPr>
          <p:cNvPr id="7" name="Picture 6" descr="Optional browse button to upload supporting documentation and location to enter ISD comments.">
            <a:extLst>
              <a:ext uri="{FF2B5EF4-FFF2-40B4-BE49-F238E27FC236}">
                <a16:creationId xmlns:a16="http://schemas.microsoft.com/office/drawing/2014/main" id="{B7C9BF1E-3E19-4933-99CD-C2E0C14A6CB8}"/>
              </a:ext>
            </a:extLst>
          </p:cNvPr>
          <p:cNvPicPr>
            <a:picLocks noChangeAspect="1"/>
          </p:cNvPicPr>
          <p:nvPr/>
        </p:nvPicPr>
        <p:blipFill>
          <a:blip r:embed="rId3"/>
          <a:stretch>
            <a:fillRect/>
          </a:stretch>
        </p:blipFill>
        <p:spPr>
          <a:xfrm>
            <a:off x="838199" y="2092486"/>
            <a:ext cx="10485714" cy="3380952"/>
          </a:xfrm>
          <a:prstGeom prst="rect">
            <a:avLst/>
          </a:prstGeom>
          <a:ln>
            <a:solidFill>
              <a:schemeClr val="tx1"/>
            </a:solidFill>
          </a:ln>
        </p:spPr>
      </p:pic>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34</a:t>
            </a:fld>
            <a:endParaRPr lang="en-US"/>
          </a:p>
        </p:txBody>
      </p:sp>
    </p:spTree>
    <p:extLst>
      <p:ext uri="{BB962C8B-B14F-4D97-AF65-F5344CB8AC3E}">
        <p14:creationId xmlns:p14="http://schemas.microsoft.com/office/powerpoint/2010/main" val="4048495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lstStyle/>
          <a:p>
            <a:r>
              <a:rPr lang="en-US"/>
              <a:t>Submit the Final Report</a:t>
            </a:r>
          </a:p>
        </p:txBody>
      </p:sp>
      <p:sp>
        <p:nvSpPr>
          <p:cNvPr id="7" name="Content Placeholder 2">
            <a:extLst>
              <a:ext uri="{FF2B5EF4-FFF2-40B4-BE49-F238E27FC236}">
                <a16:creationId xmlns:a16="http://schemas.microsoft.com/office/drawing/2014/main" id="{35B97AC2-4095-44FC-95C7-F4A5F512D0CF}"/>
              </a:ext>
            </a:extLst>
          </p:cNvPr>
          <p:cNvSpPr>
            <a:spLocks noGrp="1"/>
          </p:cNvSpPr>
          <p:nvPr>
            <p:ph idx="1"/>
          </p:nvPr>
        </p:nvSpPr>
        <p:spPr>
          <a:xfrm>
            <a:off x="838205" y="1782611"/>
            <a:ext cx="10515597" cy="1958265"/>
          </a:xfrm>
        </p:spPr>
        <p:txBody>
          <a:bodyPr>
            <a:normAutofit/>
          </a:bodyPr>
          <a:lstStyle/>
          <a:p>
            <a:r>
              <a:rPr lang="en-US" sz="2800"/>
              <a:t>The GSSG Final Report is due by </a:t>
            </a:r>
            <a:r>
              <a:rPr lang="en-US" sz="2800" b="1"/>
              <a:t>May 28, 2021</a:t>
            </a:r>
            <a:r>
              <a:rPr lang="en-US" sz="2800"/>
              <a:t>.</a:t>
            </a:r>
          </a:p>
          <a:p>
            <a:r>
              <a:rPr lang="en-US" sz="2800"/>
              <a:t>After completing the final report, select the </a:t>
            </a:r>
            <a:r>
              <a:rPr lang="en-US" sz="2800" b="1"/>
              <a:t>Submit to MDE</a:t>
            </a:r>
            <a:r>
              <a:rPr lang="en-US" sz="2800"/>
              <a:t> button at the top of the Fiscal page.</a:t>
            </a:r>
          </a:p>
        </p:txBody>
      </p:sp>
      <p:pic>
        <p:nvPicPr>
          <p:cNvPr id="4" name="Picture 3" descr="Top of the Fiscal page with the Submit to MDE button circled.">
            <a:extLst>
              <a:ext uri="{FF2B5EF4-FFF2-40B4-BE49-F238E27FC236}">
                <a16:creationId xmlns:a16="http://schemas.microsoft.com/office/drawing/2014/main" id="{1F262E2B-ADF8-40B9-92FD-5A679CDCB115}"/>
              </a:ext>
            </a:extLst>
          </p:cNvPr>
          <p:cNvPicPr>
            <a:picLocks noChangeAspect="1"/>
          </p:cNvPicPr>
          <p:nvPr/>
        </p:nvPicPr>
        <p:blipFill>
          <a:blip r:embed="rId3"/>
          <a:stretch>
            <a:fillRect/>
          </a:stretch>
        </p:blipFill>
        <p:spPr>
          <a:xfrm>
            <a:off x="838205" y="3740876"/>
            <a:ext cx="10723809" cy="1780952"/>
          </a:xfrm>
          <a:prstGeom prst="rect">
            <a:avLst/>
          </a:prstGeom>
          <a:ln>
            <a:solidFill>
              <a:srgbClr val="3A3A3A"/>
            </a:solidFill>
          </a:ln>
        </p:spPr>
      </p:pic>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35</a:t>
            </a:fld>
            <a:endParaRPr lang="en-US"/>
          </a:p>
        </p:txBody>
      </p:sp>
    </p:spTree>
    <p:extLst>
      <p:ext uri="{BB962C8B-B14F-4D97-AF65-F5344CB8AC3E}">
        <p14:creationId xmlns:p14="http://schemas.microsoft.com/office/powerpoint/2010/main" val="2247246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a:t>2021-2022 Timelines</a:t>
            </a:r>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36</a:t>
            </a:fld>
            <a:endParaRPr lang="en-US"/>
          </a:p>
        </p:txBody>
      </p:sp>
    </p:spTree>
    <p:extLst>
      <p:ext uri="{BB962C8B-B14F-4D97-AF65-F5344CB8AC3E}">
        <p14:creationId xmlns:p14="http://schemas.microsoft.com/office/powerpoint/2010/main" val="1613646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GSSG 2021-2022 Timelines</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p:txBody>
          <a:bodyPr>
            <a:normAutofit/>
          </a:bodyPr>
          <a:lstStyle/>
          <a:p>
            <a:r>
              <a:rPr lang="en-US" sz="3200" dirty="0"/>
              <a:t>Application Webinar</a:t>
            </a:r>
          </a:p>
          <a:p>
            <a:pPr lvl="1"/>
            <a:r>
              <a:rPr lang="en-US" sz="2800" dirty="0"/>
              <a:t>June 16, 2021 </a:t>
            </a:r>
          </a:p>
          <a:p>
            <a:r>
              <a:rPr lang="en-US" sz="3200" dirty="0"/>
              <a:t>Application</a:t>
            </a:r>
          </a:p>
          <a:p>
            <a:pPr lvl="1"/>
            <a:r>
              <a:rPr lang="en-US" sz="2800" dirty="0"/>
              <a:t>Live June 28, 2021</a:t>
            </a:r>
          </a:p>
          <a:p>
            <a:pPr lvl="1"/>
            <a:r>
              <a:rPr lang="en-US" sz="2800" dirty="0"/>
              <a:t>Due July 30, 2021</a:t>
            </a:r>
          </a:p>
          <a:p>
            <a:r>
              <a:rPr lang="en-US" sz="3200" dirty="0"/>
              <a:t>Mid-Year Report</a:t>
            </a:r>
          </a:p>
          <a:p>
            <a:pPr lvl="1"/>
            <a:r>
              <a:rPr lang="en-US" sz="2800" dirty="0"/>
              <a:t>Live December 1, 2021</a:t>
            </a:r>
          </a:p>
          <a:p>
            <a:pPr lvl="1"/>
            <a:r>
              <a:rPr lang="en-US" sz="2800" dirty="0"/>
              <a:t>Due January 7, 2022</a:t>
            </a:r>
            <a:endParaRPr lang="en-US" sz="3200" dirty="0"/>
          </a:p>
          <a:p>
            <a:pPr lvl="1"/>
            <a:endParaRPr lang="en-US" sz="2800" dirty="0"/>
          </a:p>
          <a:p>
            <a:pPr marL="0" indent="0">
              <a:buNone/>
            </a:pPr>
            <a:endParaRPr lang="en-US" dirty="0"/>
          </a:p>
          <a:p>
            <a:endParaRPr lang="en-US" dirty="0"/>
          </a:p>
        </p:txBody>
      </p:sp>
      <p:sp>
        <p:nvSpPr>
          <p:cNvPr id="3" name="Content Placeholder 2">
            <a:extLst>
              <a:ext uri="{FF2B5EF4-FFF2-40B4-BE49-F238E27FC236}">
                <a16:creationId xmlns:a16="http://schemas.microsoft.com/office/drawing/2014/main" id="{BE9B490D-B783-7D49-A95B-9C749F119A8B}"/>
              </a:ext>
            </a:extLst>
          </p:cNvPr>
          <p:cNvSpPr>
            <a:spLocks noGrp="1"/>
          </p:cNvSpPr>
          <p:nvPr>
            <p:ph sz="half" idx="2"/>
          </p:nvPr>
        </p:nvSpPr>
        <p:spPr/>
        <p:txBody>
          <a:bodyPr vert="horz" lIns="91440" tIns="45720" rIns="91440" bIns="45720" rtlCol="0" anchor="t">
            <a:normAutofit/>
          </a:bodyPr>
          <a:lstStyle/>
          <a:p>
            <a:pPr marL="228600" indent="-228600"/>
            <a:r>
              <a:rPr lang="en-US" sz="3200" dirty="0">
                <a:latin typeface="Arial"/>
                <a:cs typeface="Arial"/>
              </a:rPr>
              <a:t>Final Report:</a:t>
            </a:r>
            <a:endParaRPr lang="en-US" dirty="0">
              <a:latin typeface="Arial"/>
              <a:cs typeface="Arial"/>
            </a:endParaRPr>
          </a:p>
          <a:p>
            <a:pPr marL="685800" lvl="1" indent="-228600"/>
            <a:r>
              <a:rPr lang="en-US" sz="2800" dirty="0">
                <a:latin typeface="Arial"/>
                <a:cs typeface="Arial"/>
              </a:rPr>
              <a:t>Live May 2, 2022</a:t>
            </a:r>
          </a:p>
          <a:p>
            <a:pPr marL="685800" lvl="1" indent="-228600"/>
            <a:r>
              <a:rPr lang="en-US" sz="2800" dirty="0">
                <a:latin typeface="Arial"/>
                <a:cs typeface="Arial"/>
              </a:rPr>
              <a:t>Due May 27, 2022</a:t>
            </a:r>
          </a:p>
          <a:p>
            <a:pPr marL="228600" indent="-228600"/>
            <a:r>
              <a:rPr lang="en-US" sz="3200" dirty="0">
                <a:latin typeface="Arial"/>
                <a:cs typeface="Arial"/>
              </a:rPr>
              <a:t>Final Expenditure Report </a:t>
            </a:r>
            <a:endParaRPr lang="en-US" sz="3200" dirty="0"/>
          </a:p>
          <a:p>
            <a:pPr marL="685800" lvl="1" indent="-228600"/>
            <a:r>
              <a:rPr lang="en-US" sz="2800" dirty="0">
                <a:latin typeface="Arial"/>
                <a:cs typeface="Arial"/>
              </a:rPr>
              <a:t>Due August 29, 2022</a:t>
            </a:r>
            <a:br>
              <a:rPr lang="en-US" sz="2800" dirty="0">
                <a:latin typeface="Arial"/>
                <a:cs typeface="Arial"/>
              </a:rPr>
            </a:br>
            <a:r>
              <a:rPr lang="en-US" sz="2800" dirty="0">
                <a:latin typeface="Arial"/>
                <a:cs typeface="Arial"/>
              </a:rPr>
              <a:t>(in </a:t>
            </a:r>
            <a:r>
              <a:rPr lang="en-US" sz="2800" dirty="0" err="1">
                <a:latin typeface="Arial"/>
                <a:cs typeface="Arial"/>
              </a:rPr>
              <a:t>NexSys</a:t>
            </a:r>
            <a:r>
              <a:rPr lang="en-US" sz="2800" dirty="0">
                <a:latin typeface="Arial"/>
                <a:cs typeface="Arial"/>
              </a:rPr>
              <a:t>)</a:t>
            </a:r>
            <a:endParaRPr lang="en-US" sz="2800" dirty="0"/>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37</a:t>
            </a:fld>
            <a:endParaRPr lang="en-US"/>
          </a:p>
        </p:txBody>
      </p:sp>
    </p:spTree>
    <p:extLst>
      <p:ext uri="{BB962C8B-B14F-4D97-AF65-F5344CB8AC3E}">
        <p14:creationId xmlns:p14="http://schemas.microsoft.com/office/powerpoint/2010/main" val="4271993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a:t>Catamaran Navigation and Tips</a:t>
            </a:r>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38</a:t>
            </a:fld>
            <a:endParaRPr lang="en-US"/>
          </a:p>
        </p:txBody>
      </p:sp>
    </p:spTree>
    <p:extLst>
      <p:ext uri="{BB962C8B-B14F-4D97-AF65-F5344CB8AC3E}">
        <p14:creationId xmlns:p14="http://schemas.microsoft.com/office/powerpoint/2010/main" val="1525944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p:txBody>
          <a:bodyPr/>
          <a:lstStyle/>
          <a:p>
            <a:r>
              <a:rPr lang="en-US"/>
              <a:t>Login</a:t>
            </a:r>
          </a:p>
        </p:txBody>
      </p:sp>
      <p:sp>
        <p:nvSpPr>
          <p:cNvPr id="7" name="Content Placeholder 6">
            <a:extLst>
              <a:ext uri="{FF2B5EF4-FFF2-40B4-BE49-F238E27FC236}">
                <a16:creationId xmlns:a16="http://schemas.microsoft.com/office/drawing/2014/main" id="{BF7A6DC4-F229-4F05-9CFA-8886BBFEA570}"/>
              </a:ext>
            </a:extLst>
          </p:cNvPr>
          <p:cNvSpPr>
            <a:spLocks noGrp="1"/>
          </p:cNvSpPr>
          <p:nvPr>
            <p:ph idx="1"/>
          </p:nvPr>
        </p:nvSpPr>
        <p:spPr>
          <a:xfrm>
            <a:off x="1502667" y="1858507"/>
            <a:ext cx="9186666" cy="479604"/>
          </a:xfrm>
        </p:spPr>
        <p:txBody>
          <a:bodyPr/>
          <a:lstStyle/>
          <a:p>
            <a:pPr marL="0" indent="0" algn="ctr">
              <a:buNone/>
            </a:pPr>
            <a:r>
              <a:rPr lang="en-US" dirty="0">
                <a:hlinkClick r:id="rId3">
                  <a:extLst>
                    <a:ext uri="{A12FA001-AC4F-418D-AE19-62706E023703}">
                      <ahyp:hlinkClr xmlns:ahyp="http://schemas.microsoft.com/office/drawing/2018/hyperlinkcolor" val="tx"/>
                    </a:ext>
                  </a:extLst>
                </a:hlinkClick>
              </a:rPr>
              <a:t>https://catamaran.partners</a:t>
            </a:r>
            <a:endParaRPr lang="en-US" dirty="0"/>
          </a:p>
          <a:p>
            <a:pPr marL="0" indent="0">
              <a:buNone/>
            </a:pPr>
            <a:endParaRPr lang="en-US" dirty="0"/>
          </a:p>
        </p:txBody>
      </p:sp>
      <p:pic>
        <p:nvPicPr>
          <p:cNvPr id="4" name="Picture 3" descr="Catamaran Log-in screen: https://catamaran.partners">
            <a:extLst>
              <a:ext uri="{FF2B5EF4-FFF2-40B4-BE49-F238E27FC236}">
                <a16:creationId xmlns:a16="http://schemas.microsoft.com/office/drawing/2014/main" id="{0A279117-E7D4-466A-9E3D-ECCB6EAAC817}"/>
              </a:ext>
            </a:extLst>
          </p:cNvPr>
          <p:cNvPicPr>
            <a:picLocks noChangeAspect="1"/>
          </p:cNvPicPr>
          <p:nvPr/>
        </p:nvPicPr>
        <p:blipFill>
          <a:blip r:embed="rId4"/>
          <a:stretch>
            <a:fillRect/>
          </a:stretch>
        </p:blipFill>
        <p:spPr>
          <a:xfrm>
            <a:off x="1502667" y="1850953"/>
            <a:ext cx="9186666" cy="4438571"/>
          </a:xfrm>
          <a:prstGeom prst="rect">
            <a:avLst/>
          </a:prstGeom>
          <a:ln>
            <a:solidFill>
              <a:schemeClr val="bg1">
                <a:lumMod val="50000"/>
              </a:schemeClr>
            </a:solidFill>
          </a:ln>
        </p:spPr>
      </p:pic>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39</a:t>
            </a:fld>
            <a:endParaRPr lang="en-US"/>
          </a:p>
        </p:txBody>
      </p:sp>
    </p:spTree>
    <p:extLst>
      <p:ext uri="{BB962C8B-B14F-4D97-AF65-F5344CB8AC3E}">
        <p14:creationId xmlns:p14="http://schemas.microsoft.com/office/powerpoint/2010/main" val="132653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dirty="0"/>
              <a:t>2020-21 Timelines</a:t>
            </a:r>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4</a:t>
            </a:fld>
            <a:endParaRPr lang="en-US"/>
          </a:p>
        </p:txBody>
      </p:sp>
    </p:spTree>
    <p:extLst>
      <p:ext uri="{BB962C8B-B14F-4D97-AF65-F5344CB8AC3E}">
        <p14:creationId xmlns:p14="http://schemas.microsoft.com/office/powerpoint/2010/main" val="264449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normAutofit/>
          </a:bodyPr>
          <a:lstStyle/>
          <a:p>
            <a:r>
              <a:rPr lang="en-US"/>
              <a:t>Text Editor Tool</a:t>
            </a:r>
            <a:endParaRPr lang="en-US">
              <a:solidFill>
                <a:schemeClr val="bg1"/>
              </a:solidFill>
            </a:endParaRPr>
          </a:p>
        </p:txBody>
      </p:sp>
      <p:sp>
        <p:nvSpPr>
          <p:cNvPr id="7" name="Content Placeholder 7">
            <a:extLst>
              <a:ext uri="{FF2B5EF4-FFF2-40B4-BE49-F238E27FC236}">
                <a16:creationId xmlns:a16="http://schemas.microsoft.com/office/drawing/2014/main" id="{8A5678AC-56A4-4763-9794-D0ED1994900D}"/>
              </a:ext>
            </a:extLst>
          </p:cNvPr>
          <p:cNvSpPr txBox="1">
            <a:spLocks/>
          </p:cNvSpPr>
          <p:nvPr/>
        </p:nvSpPr>
        <p:spPr>
          <a:xfrm>
            <a:off x="838203" y="1690688"/>
            <a:ext cx="10690177" cy="1901968"/>
          </a:xfrm>
          <a:prstGeom prst="rect">
            <a:avLst/>
          </a:prstGeom>
        </p:spPr>
        <p:txBody>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The text editor tool is available for all sections of the report.</a:t>
            </a:r>
          </a:p>
          <a:p>
            <a:r>
              <a:rPr lang="en-US"/>
              <a:t>The ISD has access to light formatting such as bold, italics, underline, as well as the ability to have ordered and unordered lists.</a:t>
            </a:r>
          </a:p>
        </p:txBody>
      </p:sp>
      <p:pic>
        <p:nvPicPr>
          <p:cNvPr id="9" name="Picture 8" descr="Example of the Text editor box">
            <a:extLst>
              <a:ext uri="{FF2B5EF4-FFF2-40B4-BE49-F238E27FC236}">
                <a16:creationId xmlns:a16="http://schemas.microsoft.com/office/drawing/2014/main" id="{A6B57EF7-FCB4-443C-9075-82CBF429095B}"/>
              </a:ext>
            </a:extLst>
          </p:cNvPr>
          <p:cNvPicPr/>
          <p:nvPr/>
        </p:nvPicPr>
        <p:blipFill>
          <a:blip r:embed="rId3"/>
          <a:stretch>
            <a:fillRect/>
          </a:stretch>
        </p:blipFill>
        <p:spPr>
          <a:xfrm>
            <a:off x="663619" y="3592656"/>
            <a:ext cx="10864762" cy="2398571"/>
          </a:xfrm>
          <a:prstGeom prst="rect">
            <a:avLst/>
          </a:prstGeom>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40</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505926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lstStyle/>
          <a:p>
            <a:r>
              <a:rPr lang="en-US"/>
              <a:t>Spell Check and Breadcrumbs</a:t>
            </a:r>
          </a:p>
        </p:txBody>
      </p:sp>
      <p:sp>
        <p:nvSpPr>
          <p:cNvPr id="7" name="Content Placeholder 2">
            <a:extLst>
              <a:ext uri="{FF2B5EF4-FFF2-40B4-BE49-F238E27FC236}">
                <a16:creationId xmlns:a16="http://schemas.microsoft.com/office/drawing/2014/main" id="{35B97AC2-4095-44FC-95C7-F4A5F512D0CF}"/>
              </a:ext>
            </a:extLst>
          </p:cNvPr>
          <p:cNvSpPr>
            <a:spLocks noGrp="1"/>
          </p:cNvSpPr>
          <p:nvPr>
            <p:ph idx="1"/>
          </p:nvPr>
        </p:nvSpPr>
        <p:spPr>
          <a:xfrm>
            <a:off x="838205" y="1782612"/>
            <a:ext cx="10515597" cy="2732238"/>
          </a:xfrm>
        </p:spPr>
        <p:txBody>
          <a:bodyPr>
            <a:normAutofit/>
          </a:bodyPr>
          <a:lstStyle/>
          <a:p>
            <a:r>
              <a:rPr lang="en-US" sz="2600"/>
              <a:t>Access spell check by selecting the </a:t>
            </a:r>
            <a:r>
              <a:rPr lang="en-US" sz="2600" b="1"/>
              <a:t>Spell Check</a:t>
            </a:r>
            <a:r>
              <a:rPr lang="en-US" sz="2600"/>
              <a:t> link at the top of the page. The spell check feature functions within each field/cell of text that is currently being completed.</a:t>
            </a:r>
          </a:p>
          <a:p>
            <a:r>
              <a:rPr lang="en-US" sz="2600"/>
              <a:t>Users may return to the menu by selecting the </a:t>
            </a:r>
            <a:r>
              <a:rPr lang="en-US" sz="2600" b="1"/>
              <a:t>breadcrumbs link </a:t>
            </a:r>
            <a:r>
              <a:rPr lang="en-US" sz="2600"/>
              <a:t>at the top of any page in the final report.</a:t>
            </a:r>
          </a:p>
        </p:txBody>
      </p:sp>
      <p:pic>
        <p:nvPicPr>
          <p:cNvPr id="8" name="Picture 7" descr="Fiscal page showing spell check and breadcrumbs links circled">
            <a:extLst>
              <a:ext uri="{FF2B5EF4-FFF2-40B4-BE49-F238E27FC236}">
                <a16:creationId xmlns:a16="http://schemas.microsoft.com/office/drawing/2014/main" id="{673E1DB8-0648-46E7-B36B-EB9D9E0DF460}"/>
              </a:ext>
            </a:extLst>
          </p:cNvPr>
          <p:cNvPicPr>
            <a:picLocks noChangeAspect="1"/>
          </p:cNvPicPr>
          <p:nvPr/>
        </p:nvPicPr>
        <p:blipFill>
          <a:blip r:embed="rId3"/>
          <a:stretch>
            <a:fillRect/>
          </a:stretch>
        </p:blipFill>
        <p:spPr>
          <a:xfrm>
            <a:off x="838205" y="4321050"/>
            <a:ext cx="10723809" cy="1742857"/>
          </a:xfrm>
          <a:prstGeom prst="rect">
            <a:avLst/>
          </a:prstGeom>
          <a:ln>
            <a:solidFill>
              <a:srgbClr val="3A3A3A"/>
            </a:solidFill>
          </a:ln>
        </p:spPr>
      </p:pic>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41</a:t>
            </a:fld>
            <a:endParaRPr lang="en-US"/>
          </a:p>
        </p:txBody>
      </p:sp>
    </p:spTree>
    <p:extLst>
      <p:ext uri="{BB962C8B-B14F-4D97-AF65-F5344CB8AC3E}">
        <p14:creationId xmlns:p14="http://schemas.microsoft.com/office/powerpoint/2010/main" val="2476828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2648-00A4-4EEB-8604-ED8F83571192}"/>
              </a:ext>
            </a:extLst>
          </p:cNvPr>
          <p:cNvSpPr>
            <a:spLocks noGrp="1"/>
          </p:cNvSpPr>
          <p:nvPr>
            <p:ph type="title"/>
          </p:nvPr>
        </p:nvSpPr>
        <p:spPr/>
        <p:txBody>
          <a:bodyPr/>
          <a:lstStyle/>
          <a:p>
            <a:r>
              <a:rPr lang="en-US"/>
              <a:t>Chat Feature</a:t>
            </a:r>
          </a:p>
        </p:txBody>
      </p:sp>
      <p:sp>
        <p:nvSpPr>
          <p:cNvPr id="8" name="Content Placeholder 2">
            <a:extLst>
              <a:ext uri="{FF2B5EF4-FFF2-40B4-BE49-F238E27FC236}">
                <a16:creationId xmlns:a16="http://schemas.microsoft.com/office/drawing/2014/main" id="{E3148727-2FB2-4182-AEFB-7F2F29057C2E}"/>
              </a:ext>
            </a:extLst>
          </p:cNvPr>
          <p:cNvSpPr txBox="1">
            <a:spLocks/>
          </p:cNvSpPr>
          <p:nvPr/>
        </p:nvSpPr>
        <p:spPr>
          <a:xfrm>
            <a:off x="838201" y="1725415"/>
            <a:ext cx="6191250" cy="4767460"/>
          </a:xfrm>
          <a:prstGeom prst="rect">
            <a:avLst/>
          </a:prstGeom>
        </p:spPr>
        <p:txBody>
          <a:bodyPr lIns="91440" tIns="45720" rIns="91440" bIns="4572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indent="-228600"/>
            <a:r>
              <a:rPr lang="en-US" sz="2800" dirty="0">
                <a:latin typeface="Arial"/>
                <a:cs typeface="Arial"/>
              </a:rPr>
              <a:t>The Help Desk is available by chat during business hours.</a:t>
            </a:r>
            <a:endParaRPr lang="en-US" dirty="0"/>
          </a:p>
          <a:p>
            <a:pPr marL="228600" indent="-228600"/>
            <a:r>
              <a:rPr lang="en-US" sz="2800" dirty="0">
                <a:latin typeface="Arial"/>
                <a:cs typeface="Arial"/>
              </a:rPr>
              <a:t>Select the Chat icon in the lower right corner of the screen to begin.</a:t>
            </a:r>
            <a:endParaRPr lang="en-US" sz="2800" dirty="0"/>
          </a:p>
          <a:p>
            <a:pPr marL="228600" indent="-228600"/>
            <a:r>
              <a:rPr lang="en-US" sz="2800" dirty="0">
                <a:latin typeface="Arial"/>
                <a:cs typeface="Arial"/>
              </a:rPr>
              <a:t>Enter basic information.</a:t>
            </a:r>
            <a:endParaRPr lang="en-US" sz="2800" dirty="0"/>
          </a:p>
          <a:p>
            <a:pPr marL="228600" indent="-228600"/>
            <a:r>
              <a:rPr lang="en-US" sz="2800" dirty="0">
                <a:latin typeface="Arial"/>
                <a:cs typeface="Arial"/>
              </a:rPr>
              <a:t>The issue will still be logged in the Help Desk database (just like a phone call).</a:t>
            </a:r>
            <a:endParaRPr lang="en-US" sz="2800" dirty="0"/>
          </a:p>
          <a:p>
            <a:pPr marL="228600" indent="-228600"/>
            <a:endParaRPr lang="en-US"/>
          </a:p>
        </p:txBody>
      </p:sp>
      <p:pic>
        <p:nvPicPr>
          <p:cNvPr id="6" name="Picture 5" descr="Chat Icon located on Catamaran">
            <a:extLst>
              <a:ext uri="{FF2B5EF4-FFF2-40B4-BE49-F238E27FC236}">
                <a16:creationId xmlns:a16="http://schemas.microsoft.com/office/drawing/2014/main" id="{9915C86A-4BBF-4607-8BDF-FB8CEF8D23AA}"/>
              </a:ext>
            </a:extLst>
          </p:cNvPr>
          <p:cNvPicPr>
            <a:picLocks noChangeAspect="1"/>
          </p:cNvPicPr>
          <p:nvPr/>
        </p:nvPicPr>
        <p:blipFill>
          <a:blip r:embed="rId3"/>
          <a:stretch>
            <a:fillRect/>
          </a:stretch>
        </p:blipFill>
        <p:spPr>
          <a:xfrm>
            <a:off x="7631533" y="471896"/>
            <a:ext cx="3971429" cy="1495238"/>
          </a:xfrm>
          <a:prstGeom prst="rect">
            <a:avLst/>
          </a:prstGeom>
          <a:ln>
            <a:solidFill>
              <a:schemeClr val="bg1">
                <a:lumMod val="50000"/>
              </a:schemeClr>
            </a:solidFill>
          </a:ln>
        </p:spPr>
      </p:pic>
      <p:pic>
        <p:nvPicPr>
          <p:cNvPr id="7" name="Picture 6" descr="Chat Window from Catamaran">
            <a:extLst>
              <a:ext uri="{FF2B5EF4-FFF2-40B4-BE49-F238E27FC236}">
                <a16:creationId xmlns:a16="http://schemas.microsoft.com/office/drawing/2014/main" id="{D1B201C6-0B0A-45F2-BE31-DCF0E37BD675}"/>
              </a:ext>
            </a:extLst>
          </p:cNvPr>
          <p:cNvPicPr>
            <a:picLocks noChangeAspect="1"/>
          </p:cNvPicPr>
          <p:nvPr/>
        </p:nvPicPr>
        <p:blipFill>
          <a:blip r:embed="rId4"/>
          <a:stretch>
            <a:fillRect/>
          </a:stretch>
        </p:blipFill>
        <p:spPr>
          <a:xfrm>
            <a:off x="8279153" y="2350196"/>
            <a:ext cx="3323809" cy="3971429"/>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C49D8DF4-FFF6-4F28-B0D2-ADA29054ADF2}"/>
              </a:ext>
            </a:extLst>
          </p:cNvPr>
          <p:cNvSpPr>
            <a:spLocks noGrp="1"/>
          </p:cNvSpPr>
          <p:nvPr>
            <p:ph type="sldNum" sz="quarter" idx="12"/>
          </p:nvPr>
        </p:nvSpPr>
        <p:spPr/>
        <p:txBody>
          <a:bodyPr/>
          <a:lstStyle/>
          <a:p>
            <a:fld id="{46775F4D-6D42-4CD6-A802-0B48E0231625}" type="slidenum">
              <a:rPr lang="en-US" smtClean="0"/>
              <a:pPr/>
              <a:t>42</a:t>
            </a:fld>
            <a:endParaRPr lang="en-US"/>
          </a:p>
        </p:txBody>
      </p:sp>
      <p:sp>
        <p:nvSpPr>
          <p:cNvPr id="4" name="Footer Placeholder 3">
            <a:extLst>
              <a:ext uri="{FF2B5EF4-FFF2-40B4-BE49-F238E27FC236}">
                <a16:creationId xmlns:a16="http://schemas.microsoft.com/office/drawing/2014/main" id="{5C43E37C-CA78-4394-AE58-870A812AB1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701608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5FBFF-6905-4510-991C-8B54DF2C3DC6}"/>
              </a:ext>
            </a:extLst>
          </p:cNvPr>
          <p:cNvSpPr>
            <a:spLocks noGrp="1"/>
          </p:cNvSpPr>
          <p:nvPr>
            <p:ph type="ctr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E33053C-AD25-4B15-BD0A-365151851A00}"/>
              </a:ext>
            </a:extLst>
          </p:cNvPr>
          <p:cNvSpPr>
            <a:spLocks noGrp="1"/>
          </p:cNvSpPr>
          <p:nvPr>
            <p:ph type="sldNum" sz="quarter" idx="12"/>
          </p:nvPr>
        </p:nvSpPr>
        <p:spPr/>
        <p:txBody>
          <a:bodyPr/>
          <a:lstStyle/>
          <a:p>
            <a:fld id="{F782C1E8-CA2E-47FF-89F1-29AE34FB2263}" type="slidenum">
              <a:rPr lang="en-US" smtClean="0"/>
              <a:pPr/>
              <a:t>43</a:t>
            </a:fld>
            <a:endParaRPr lang="en-US"/>
          </a:p>
        </p:txBody>
      </p:sp>
      <p:sp>
        <p:nvSpPr>
          <p:cNvPr id="2" name="Footer Placeholder 1">
            <a:extLst>
              <a:ext uri="{FF2B5EF4-FFF2-40B4-BE49-F238E27FC236}">
                <a16:creationId xmlns:a16="http://schemas.microsoft.com/office/drawing/2014/main" id="{635EDEA7-F55D-42AB-9A52-4551925BEE5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7175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p:txBody>
          <a:bodyPr/>
          <a:lstStyle/>
          <a:p>
            <a:r>
              <a:rPr lang="en-US"/>
              <a:t>Catamaran Help Desk</a:t>
            </a:r>
          </a:p>
        </p:txBody>
      </p:sp>
      <p:sp>
        <p:nvSpPr>
          <p:cNvPr id="4" name="Content Placeholder 3">
            <a:extLst>
              <a:ext uri="{FF2B5EF4-FFF2-40B4-BE49-F238E27FC236}">
                <a16:creationId xmlns:a16="http://schemas.microsoft.com/office/drawing/2014/main" id="{B1BC5E98-880A-435D-AF50-9C0E42E21669}"/>
              </a:ext>
            </a:extLst>
          </p:cNvPr>
          <p:cNvSpPr>
            <a:spLocks noGrp="1"/>
          </p:cNvSpPr>
          <p:nvPr>
            <p:ph idx="1"/>
          </p:nvPr>
        </p:nvSpPr>
        <p:spPr>
          <a:xfrm>
            <a:off x="838204" y="1858779"/>
            <a:ext cx="10515600" cy="4318183"/>
          </a:xfrm>
        </p:spPr>
        <p:txBody>
          <a:bodyPr vert="horz" lIns="91440" tIns="45720" rIns="91440" bIns="45720" rtlCol="0" anchor="t">
            <a:normAutofit fontScale="92500"/>
          </a:bodyPr>
          <a:lstStyle/>
          <a:p>
            <a:pPr marL="228600" indent="-228600"/>
            <a:r>
              <a:rPr lang="en-US" sz="3600" dirty="0">
                <a:latin typeface="Arial"/>
                <a:cs typeface="Arial"/>
              </a:rPr>
              <a:t>Questions about system navigation or accessing the activity</a:t>
            </a:r>
            <a:endParaRPr lang="en-US" sz="3200" dirty="0">
              <a:latin typeface="Arial"/>
              <a:cs typeface="Arial"/>
            </a:endParaRPr>
          </a:p>
          <a:p>
            <a:pPr marL="228600" indent="-228600"/>
            <a:r>
              <a:rPr lang="en-US" sz="3600" dirty="0">
                <a:latin typeface="Arial"/>
                <a:cs typeface="Arial"/>
              </a:rPr>
              <a:t>Available Monday–Friday from 8:00 am to 5:00 pm</a:t>
            </a:r>
          </a:p>
          <a:p>
            <a:pPr marL="228600" indent="-228600"/>
            <a:r>
              <a:rPr lang="en-US" sz="3600" dirty="0">
                <a:latin typeface="Arial"/>
                <a:cs typeface="Arial"/>
              </a:rPr>
              <a:t>Contact by: </a:t>
            </a:r>
          </a:p>
          <a:p>
            <a:r>
              <a:rPr lang="en-US" sz="3200" dirty="0">
                <a:latin typeface="Arial"/>
                <a:cs typeface="Arial"/>
              </a:rPr>
              <a:t>Email at </a:t>
            </a:r>
            <a:r>
              <a:rPr lang="en-US" sz="3200" dirty="0">
                <a:latin typeface="Arial"/>
                <a:cs typeface="Arial"/>
                <a:hlinkClick r:id="rId3"/>
              </a:rPr>
              <a:t>help@catamaran.partners</a:t>
            </a:r>
            <a:r>
              <a:rPr lang="en-US" sz="3200" dirty="0">
                <a:latin typeface="Arial"/>
                <a:cs typeface="Arial"/>
              </a:rPr>
              <a:t> </a:t>
            </a:r>
            <a:endParaRPr lang="en-US" sz="3200" dirty="0"/>
          </a:p>
          <a:p>
            <a:pPr marL="685800" lvl="1" indent="-228600"/>
            <a:r>
              <a:rPr lang="en-US" sz="3200" dirty="0">
                <a:latin typeface="Arial"/>
                <a:cs typeface="Arial"/>
              </a:rPr>
              <a:t>Phone 877-474-9023 </a:t>
            </a:r>
            <a:endParaRPr lang="en-US" sz="3200" dirty="0"/>
          </a:p>
          <a:p>
            <a:pPr marL="685800" lvl="1" indent="-228600"/>
            <a:r>
              <a:rPr lang="en-US" sz="3200" dirty="0">
                <a:latin typeface="Arial"/>
                <a:cs typeface="Arial"/>
              </a:rPr>
              <a:t>Chat feature within Catamaran</a:t>
            </a:r>
          </a:p>
        </p:txBody>
      </p:sp>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p:txBody>
          <a:bodyPr/>
          <a:lstStyle/>
          <a:p>
            <a:fld id="{F782C1E8-CA2E-47FF-89F1-29AE34FB2263}" type="slidenum">
              <a:rPr lang="en-US" smtClean="0"/>
              <a:pPr/>
              <a:t>44</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44867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164888-62D7-41BA-8903-6E9852934814}"/>
              </a:ext>
            </a:extLst>
          </p:cNvPr>
          <p:cNvSpPr>
            <a:spLocks noGrp="1"/>
          </p:cNvSpPr>
          <p:nvPr>
            <p:ph type="title" idx="4294967295"/>
          </p:nvPr>
        </p:nvSpPr>
        <p:spPr>
          <a:xfrm>
            <a:off x="838204" y="-1325563"/>
            <a:ext cx="10515600" cy="1325563"/>
          </a:xfrm>
        </p:spPr>
        <p:txBody>
          <a:bodyPr vert="horz" lIns="91440" tIns="45720" rIns="91440" bIns="45720" rtlCol="0" anchor="b">
            <a:normAutofit/>
          </a:bodyPr>
          <a:lstStyle/>
          <a:p>
            <a:r>
              <a:rPr lang="en-US" dirty="0"/>
              <a:t>Catamaran Technical Assistance Website</a:t>
            </a:r>
          </a:p>
        </p:txBody>
      </p:sp>
      <p:sp>
        <p:nvSpPr>
          <p:cNvPr id="5" name="Title 7">
            <a:extLst>
              <a:ext uri="{FF2B5EF4-FFF2-40B4-BE49-F238E27FC236}">
                <a16:creationId xmlns:a16="http://schemas.microsoft.com/office/drawing/2014/main" id="{67D79850-0219-4B1D-B949-3B048DC9D222}"/>
              </a:ext>
            </a:extLst>
          </p:cNvPr>
          <p:cNvSpPr txBox="1">
            <a:spLocks/>
          </p:cNvSpPr>
          <p:nvPr/>
        </p:nvSpPr>
        <p:spPr>
          <a:xfrm>
            <a:off x="838204" y="365125"/>
            <a:ext cx="10515600" cy="1325563"/>
          </a:xfrm>
          <a:prstGeom prst="rect">
            <a:avLst/>
          </a:prstGeom>
        </p:spPr>
        <p:txBody>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r>
              <a:rPr lang="en-US" dirty="0">
                <a:solidFill>
                  <a:schemeClr val="bg1"/>
                </a:solidFill>
              </a:rPr>
              <a:t>Catamaran Technical Assistance Website</a:t>
            </a:r>
          </a:p>
        </p:txBody>
      </p:sp>
      <p:pic>
        <p:nvPicPr>
          <p:cNvPr id="4" name="Picture 3" descr="Catamaran Technical Assistance Website home page">
            <a:extLst>
              <a:ext uri="{FF2B5EF4-FFF2-40B4-BE49-F238E27FC236}">
                <a16:creationId xmlns:a16="http://schemas.microsoft.com/office/drawing/2014/main" id="{10913B46-AFC5-424D-8E36-CF39492A46F8}"/>
              </a:ext>
            </a:extLst>
          </p:cNvPr>
          <p:cNvPicPr>
            <a:picLocks noChangeAspect="1"/>
          </p:cNvPicPr>
          <p:nvPr/>
        </p:nvPicPr>
        <p:blipFill rotWithShape="1">
          <a:blip r:embed="rId3"/>
          <a:srcRect b="2610"/>
          <a:stretch/>
        </p:blipFill>
        <p:spPr>
          <a:xfrm>
            <a:off x="801519" y="190219"/>
            <a:ext cx="10552277" cy="6166133"/>
          </a:xfrm>
          <a:prstGeom prst="rect">
            <a:avLst/>
          </a:prstGeom>
          <a:ln>
            <a:solidFill>
              <a:schemeClr val="tx1"/>
            </a:solidFill>
          </a:ln>
        </p:spPr>
      </p:pic>
      <p:sp>
        <p:nvSpPr>
          <p:cNvPr id="2" name="Footer Placeholder 1">
            <a:extLst>
              <a:ext uri="{FF2B5EF4-FFF2-40B4-BE49-F238E27FC236}">
                <a16:creationId xmlns:a16="http://schemas.microsoft.com/office/drawing/2014/main" id="{A77FF710-61AA-49AA-9689-C364D896AAD9}"/>
              </a:ext>
            </a:extLst>
          </p:cNvPr>
          <p:cNvSpPr>
            <a:spLocks noGrp="1"/>
          </p:cNvSpPr>
          <p:nvPr>
            <p:ph type="ftr" sz="quarter" idx="11"/>
          </p:nvPr>
        </p:nvSpPr>
        <p:spPr/>
        <p:txBody>
          <a:bodyPr/>
          <a:lstStyle/>
          <a:p>
            <a:r>
              <a:rPr lang="en-US"/>
              <a:t>Michigan Department of Education | Office of Special Education </a:t>
            </a:r>
          </a:p>
        </p:txBody>
      </p:sp>
      <p:sp>
        <p:nvSpPr>
          <p:cNvPr id="3" name="Slide Number Placeholder 2">
            <a:extLst>
              <a:ext uri="{FF2B5EF4-FFF2-40B4-BE49-F238E27FC236}">
                <a16:creationId xmlns:a16="http://schemas.microsoft.com/office/drawing/2014/main" id="{DEC862EF-2D8C-4FD4-B715-386E5607CA0A}"/>
              </a:ext>
            </a:extLst>
          </p:cNvPr>
          <p:cNvSpPr>
            <a:spLocks noGrp="1"/>
          </p:cNvSpPr>
          <p:nvPr>
            <p:ph type="sldNum" sz="quarter" idx="12"/>
          </p:nvPr>
        </p:nvSpPr>
        <p:spPr/>
        <p:txBody>
          <a:bodyPr/>
          <a:lstStyle/>
          <a:p>
            <a:fld id="{F782C1E8-CA2E-47FF-89F1-29AE34FB2263}" type="slidenum">
              <a:rPr lang="en-US" smtClean="0"/>
              <a:pPr/>
              <a:t>45</a:t>
            </a:fld>
            <a:endParaRPr lang="en-US"/>
          </a:p>
        </p:txBody>
      </p:sp>
    </p:spTree>
    <p:extLst>
      <p:ext uri="{BB962C8B-B14F-4D97-AF65-F5344CB8AC3E}">
        <p14:creationId xmlns:p14="http://schemas.microsoft.com/office/powerpoint/2010/main" val="796575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36D441-025C-4011-80DC-3BB13A62CDEE}"/>
              </a:ext>
            </a:extLst>
          </p:cNvPr>
          <p:cNvSpPr>
            <a:spLocks noGrp="1"/>
          </p:cNvSpPr>
          <p:nvPr>
            <p:ph type="title" idx="4294967295"/>
          </p:nvPr>
        </p:nvSpPr>
        <p:spPr>
          <a:xfrm>
            <a:off x="838204" y="-1325563"/>
            <a:ext cx="10515600" cy="1325563"/>
          </a:xfrm>
        </p:spPr>
        <p:txBody>
          <a:bodyPr vert="horz" lIns="91440" tIns="45720" rIns="91440" bIns="45720" rtlCol="0" anchor="b">
            <a:normAutofit/>
          </a:bodyPr>
          <a:lstStyle/>
          <a:p>
            <a:r>
              <a:rPr lang="en-US" dirty="0"/>
              <a:t>Catamaran Technical Assistance Website Continued</a:t>
            </a:r>
          </a:p>
        </p:txBody>
      </p:sp>
      <p:sp>
        <p:nvSpPr>
          <p:cNvPr id="6" name="Title 7">
            <a:extLst>
              <a:ext uri="{FF2B5EF4-FFF2-40B4-BE49-F238E27FC236}">
                <a16:creationId xmlns:a16="http://schemas.microsoft.com/office/drawing/2014/main" id="{878177D7-689B-48A8-829D-C43FED24FB84}"/>
              </a:ext>
            </a:extLst>
          </p:cNvPr>
          <p:cNvSpPr txBox="1">
            <a:spLocks/>
          </p:cNvSpPr>
          <p:nvPr/>
        </p:nvSpPr>
        <p:spPr>
          <a:xfrm>
            <a:off x="838204" y="365125"/>
            <a:ext cx="10515600" cy="1325563"/>
          </a:xfrm>
          <a:prstGeom prst="rect">
            <a:avLst/>
          </a:prstGeom>
        </p:spPr>
        <p:txBody>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r>
              <a:rPr lang="en-US" dirty="0">
                <a:solidFill>
                  <a:schemeClr val="bg1"/>
                </a:solidFill>
              </a:rPr>
              <a:t>Locating General Supervision System Grant Information</a:t>
            </a:r>
          </a:p>
        </p:txBody>
      </p:sp>
      <p:pic>
        <p:nvPicPr>
          <p:cNvPr id="5" name="Picture 4" descr="Catamaran Technical Assistance Website showing the Funding tab expanded with an arrow to the General Supervision System Grant Information link.">
            <a:extLst>
              <a:ext uri="{FF2B5EF4-FFF2-40B4-BE49-F238E27FC236}">
                <a16:creationId xmlns:a16="http://schemas.microsoft.com/office/drawing/2014/main" id="{D20E7FE0-446C-4FB9-B79B-31BFCE4992AD}"/>
              </a:ext>
            </a:extLst>
          </p:cNvPr>
          <p:cNvPicPr>
            <a:picLocks noChangeAspect="1"/>
          </p:cNvPicPr>
          <p:nvPr/>
        </p:nvPicPr>
        <p:blipFill>
          <a:blip r:embed="rId3"/>
          <a:stretch>
            <a:fillRect/>
          </a:stretch>
        </p:blipFill>
        <p:spPr>
          <a:xfrm>
            <a:off x="613505" y="451201"/>
            <a:ext cx="10894134" cy="5784098"/>
          </a:xfrm>
          <a:prstGeom prst="rect">
            <a:avLst/>
          </a:prstGeom>
          <a:ln>
            <a:solidFill>
              <a:srgbClr val="3A3A3A"/>
            </a:solidFill>
          </a:ln>
        </p:spPr>
      </p:pic>
      <p:sp>
        <p:nvSpPr>
          <p:cNvPr id="2" name="Footer Placeholder 1">
            <a:extLst>
              <a:ext uri="{FF2B5EF4-FFF2-40B4-BE49-F238E27FC236}">
                <a16:creationId xmlns:a16="http://schemas.microsoft.com/office/drawing/2014/main" id="{EEA729E8-6F85-4721-B12E-470215EAEB07}"/>
              </a:ext>
            </a:extLst>
          </p:cNvPr>
          <p:cNvSpPr>
            <a:spLocks noGrp="1"/>
          </p:cNvSpPr>
          <p:nvPr>
            <p:ph type="ftr" sz="quarter" idx="11"/>
          </p:nvPr>
        </p:nvSpPr>
        <p:spPr/>
        <p:txBody>
          <a:bodyPr/>
          <a:lstStyle/>
          <a:p>
            <a:r>
              <a:rPr lang="en-US"/>
              <a:t>Michigan Department of Education | Office of Special Education </a:t>
            </a:r>
          </a:p>
        </p:txBody>
      </p:sp>
      <p:sp>
        <p:nvSpPr>
          <p:cNvPr id="3" name="Slide Number Placeholder 2">
            <a:extLst>
              <a:ext uri="{FF2B5EF4-FFF2-40B4-BE49-F238E27FC236}">
                <a16:creationId xmlns:a16="http://schemas.microsoft.com/office/drawing/2014/main" id="{76B6C6C0-61AE-48F6-BD18-BCDA5DFAA66C}"/>
              </a:ext>
            </a:extLst>
          </p:cNvPr>
          <p:cNvSpPr>
            <a:spLocks noGrp="1"/>
          </p:cNvSpPr>
          <p:nvPr>
            <p:ph type="sldNum" sz="quarter" idx="12"/>
          </p:nvPr>
        </p:nvSpPr>
        <p:spPr/>
        <p:txBody>
          <a:bodyPr/>
          <a:lstStyle/>
          <a:p>
            <a:fld id="{F782C1E8-CA2E-47FF-89F1-29AE34FB2263}" type="slidenum">
              <a:rPr lang="en-US" smtClean="0"/>
              <a:pPr/>
              <a:t>46</a:t>
            </a:fld>
            <a:endParaRPr lang="en-US"/>
          </a:p>
        </p:txBody>
      </p:sp>
    </p:spTree>
    <p:extLst>
      <p:ext uri="{BB962C8B-B14F-4D97-AF65-F5344CB8AC3E}">
        <p14:creationId xmlns:p14="http://schemas.microsoft.com/office/powerpoint/2010/main" val="1944821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29796A-7B65-4575-84B6-8BCA9E31BD07}"/>
              </a:ext>
            </a:extLst>
          </p:cNvPr>
          <p:cNvSpPr>
            <a:spLocks noGrp="1"/>
          </p:cNvSpPr>
          <p:nvPr>
            <p:ph type="title" idx="4294967295"/>
          </p:nvPr>
        </p:nvSpPr>
        <p:spPr>
          <a:xfrm>
            <a:off x="838204" y="-1325563"/>
            <a:ext cx="10515600" cy="1325563"/>
          </a:xfrm>
        </p:spPr>
        <p:txBody>
          <a:bodyPr vert="horz" lIns="91440" tIns="45720" rIns="91440" bIns="45720" rtlCol="0" anchor="b">
            <a:normAutofit/>
          </a:bodyPr>
          <a:lstStyle/>
          <a:p>
            <a:r>
              <a:rPr lang="en-US" dirty="0"/>
              <a:t>General Supervision System Grant Information Page</a:t>
            </a:r>
          </a:p>
        </p:txBody>
      </p:sp>
      <p:sp>
        <p:nvSpPr>
          <p:cNvPr id="6" name="Title 7">
            <a:extLst>
              <a:ext uri="{FF2B5EF4-FFF2-40B4-BE49-F238E27FC236}">
                <a16:creationId xmlns:a16="http://schemas.microsoft.com/office/drawing/2014/main" id="{38BA365F-CF8E-4B8B-9114-8544CEAF05D5}"/>
              </a:ext>
            </a:extLst>
          </p:cNvPr>
          <p:cNvSpPr txBox="1">
            <a:spLocks/>
          </p:cNvSpPr>
          <p:nvPr/>
        </p:nvSpPr>
        <p:spPr>
          <a:xfrm>
            <a:off x="838204" y="365125"/>
            <a:ext cx="10515600" cy="1325563"/>
          </a:xfrm>
          <a:prstGeom prst="rect">
            <a:avLst/>
          </a:prstGeom>
        </p:spPr>
        <p:txBody>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r>
              <a:rPr lang="en-US" dirty="0">
                <a:solidFill>
                  <a:schemeClr val="bg1"/>
                </a:solidFill>
              </a:rPr>
              <a:t>General Supervision System Grant Information Page</a:t>
            </a:r>
          </a:p>
        </p:txBody>
      </p:sp>
      <p:pic>
        <p:nvPicPr>
          <p:cNvPr id="5" name="Picture 4" descr="General Supervision System Grant Information page on the Catamaran Technical Assistance Website with arrows to the Timelines and Final Report how-to documents.">
            <a:extLst>
              <a:ext uri="{FF2B5EF4-FFF2-40B4-BE49-F238E27FC236}">
                <a16:creationId xmlns:a16="http://schemas.microsoft.com/office/drawing/2014/main" id="{FD44EAE4-EE49-476B-A69C-3935D64CA03D}"/>
              </a:ext>
            </a:extLst>
          </p:cNvPr>
          <p:cNvPicPr>
            <a:picLocks noChangeAspect="1"/>
          </p:cNvPicPr>
          <p:nvPr/>
        </p:nvPicPr>
        <p:blipFill>
          <a:blip r:embed="rId3"/>
          <a:stretch>
            <a:fillRect/>
          </a:stretch>
        </p:blipFill>
        <p:spPr>
          <a:xfrm>
            <a:off x="496568" y="645345"/>
            <a:ext cx="11304367" cy="5513917"/>
          </a:xfrm>
          <a:prstGeom prst="rect">
            <a:avLst/>
          </a:prstGeom>
          <a:ln>
            <a:solidFill>
              <a:srgbClr val="3A3A3A"/>
            </a:solidFill>
          </a:ln>
        </p:spPr>
      </p:pic>
      <p:sp>
        <p:nvSpPr>
          <p:cNvPr id="2" name="Footer Placeholder 1">
            <a:extLst>
              <a:ext uri="{FF2B5EF4-FFF2-40B4-BE49-F238E27FC236}">
                <a16:creationId xmlns:a16="http://schemas.microsoft.com/office/drawing/2014/main" id="{38F5DFF8-16E7-4BFD-93BE-94753B5DAE3D}"/>
              </a:ext>
            </a:extLst>
          </p:cNvPr>
          <p:cNvSpPr>
            <a:spLocks noGrp="1"/>
          </p:cNvSpPr>
          <p:nvPr>
            <p:ph type="ftr" sz="quarter" idx="11"/>
          </p:nvPr>
        </p:nvSpPr>
        <p:spPr/>
        <p:txBody>
          <a:bodyPr/>
          <a:lstStyle/>
          <a:p>
            <a:r>
              <a:rPr lang="en-US"/>
              <a:t>Michigan Department of Education | Office of Special Education </a:t>
            </a:r>
          </a:p>
        </p:txBody>
      </p:sp>
      <p:sp>
        <p:nvSpPr>
          <p:cNvPr id="3" name="Slide Number Placeholder 2">
            <a:extLst>
              <a:ext uri="{FF2B5EF4-FFF2-40B4-BE49-F238E27FC236}">
                <a16:creationId xmlns:a16="http://schemas.microsoft.com/office/drawing/2014/main" id="{E589DA24-A5B7-47A4-B2BF-296D35D6F73F}"/>
              </a:ext>
            </a:extLst>
          </p:cNvPr>
          <p:cNvSpPr>
            <a:spLocks noGrp="1"/>
          </p:cNvSpPr>
          <p:nvPr>
            <p:ph type="sldNum" sz="quarter" idx="12"/>
          </p:nvPr>
        </p:nvSpPr>
        <p:spPr/>
        <p:txBody>
          <a:bodyPr/>
          <a:lstStyle/>
          <a:p>
            <a:fld id="{F782C1E8-CA2E-47FF-89F1-29AE34FB2263}" type="slidenum">
              <a:rPr lang="en-US" smtClean="0"/>
              <a:pPr/>
              <a:t>47</a:t>
            </a:fld>
            <a:endParaRPr lang="en-US"/>
          </a:p>
        </p:txBody>
      </p:sp>
    </p:spTree>
    <p:extLst>
      <p:ext uri="{BB962C8B-B14F-4D97-AF65-F5344CB8AC3E}">
        <p14:creationId xmlns:p14="http://schemas.microsoft.com/office/powerpoint/2010/main" val="1157684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7D3BCE-4679-4241-9D9E-00B39CAEB1B8}"/>
              </a:ext>
            </a:extLst>
          </p:cNvPr>
          <p:cNvSpPr>
            <a:spLocks noGrp="1"/>
          </p:cNvSpPr>
          <p:nvPr>
            <p:ph type="ctrTitle"/>
          </p:nvPr>
        </p:nvSpPr>
        <p:spPr/>
        <p:txBody>
          <a:bodyPr/>
          <a:lstStyle/>
          <a:p>
            <a:r>
              <a:rPr lang="en-US"/>
              <a:t>Questions?</a:t>
            </a:r>
          </a:p>
        </p:txBody>
      </p:sp>
      <p:sp>
        <p:nvSpPr>
          <p:cNvPr id="5" name="Slide Number Placeholder 4">
            <a:extLst>
              <a:ext uri="{FF2B5EF4-FFF2-40B4-BE49-F238E27FC236}">
                <a16:creationId xmlns:a16="http://schemas.microsoft.com/office/drawing/2014/main" id="{161854D3-092E-4907-B9AC-47CAFF226416}"/>
              </a:ext>
            </a:extLst>
          </p:cNvPr>
          <p:cNvSpPr>
            <a:spLocks noGrp="1"/>
          </p:cNvSpPr>
          <p:nvPr>
            <p:ph type="sldNum" sz="quarter" idx="12"/>
          </p:nvPr>
        </p:nvSpPr>
        <p:spPr/>
        <p:txBody>
          <a:bodyPr/>
          <a:lstStyle/>
          <a:p>
            <a:fld id="{46775F4D-6D42-4CD6-A802-0B48E0231625}" type="slidenum">
              <a:rPr lang="en-US" smtClean="0"/>
              <a:pPr/>
              <a:t>48</a:t>
            </a:fld>
            <a:endParaRPr lang="en-US"/>
          </a:p>
        </p:txBody>
      </p:sp>
      <p:sp>
        <p:nvSpPr>
          <p:cNvPr id="4" name="Footer Placeholder 3">
            <a:extLst>
              <a:ext uri="{FF2B5EF4-FFF2-40B4-BE49-F238E27FC236}">
                <a16:creationId xmlns:a16="http://schemas.microsoft.com/office/drawing/2014/main" id="{2CF60318-3EE8-4B86-A6FD-22D335F1000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52416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739347" y="1767676"/>
            <a:ext cx="608022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600" b="1" dirty="0">
                <a:solidFill>
                  <a:schemeClr val="accent2"/>
                </a:solidFill>
                <a:latin typeface="Arial"/>
                <a:cs typeface="Arial"/>
              </a:rPr>
              <a:t>Director &amp; Deputy Director</a:t>
            </a:r>
            <a:endParaRPr lang="en-US" sz="2600" b="1" dirty="0">
              <a:solidFill>
                <a:schemeClr val="accent2"/>
              </a:solidFill>
            </a:endParaRPr>
          </a:p>
          <a:p>
            <a:pPr>
              <a:spcBef>
                <a:spcPts val="600"/>
              </a:spcBef>
            </a:pPr>
            <a:r>
              <a:rPr lang="en-US" sz="2200" dirty="0">
                <a:latin typeface="Arial"/>
                <a:cs typeface="Arial"/>
              </a:rPr>
              <a:t>Teri Rink, </a:t>
            </a:r>
            <a:r>
              <a:rPr lang="en-US" sz="2200" dirty="0">
                <a:latin typeface="Arial"/>
                <a:cs typeface="Arial"/>
                <a:hlinkClick r:id="rId3"/>
              </a:rPr>
              <a:t>rinkt1@michigan.gov</a:t>
            </a:r>
            <a:r>
              <a:rPr lang="en-US" sz="2200" dirty="0">
                <a:latin typeface="Arial"/>
                <a:cs typeface="Arial"/>
              </a:rPr>
              <a:t> </a:t>
            </a:r>
          </a:p>
          <a:p>
            <a:pPr>
              <a:spcBef>
                <a:spcPts val="600"/>
              </a:spcBef>
            </a:pPr>
            <a:r>
              <a:rPr lang="en-US" sz="2200" dirty="0">
                <a:latin typeface="Arial"/>
                <a:cs typeface="Arial"/>
              </a:rPr>
              <a:t>Jan </a:t>
            </a:r>
            <a:r>
              <a:rPr lang="en-US" sz="2200" dirty="0" err="1">
                <a:latin typeface="Arial"/>
                <a:cs typeface="Arial"/>
              </a:rPr>
              <a:t>Weckstein</a:t>
            </a:r>
            <a:r>
              <a:rPr lang="en-US" sz="2200" dirty="0">
                <a:latin typeface="Arial"/>
                <a:cs typeface="Arial"/>
              </a:rPr>
              <a:t>, </a:t>
            </a:r>
            <a:r>
              <a:rPr lang="en-US" sz="2200" dirty="0">
                <a:latin typeface="Arial"/>
                <a:cs typeface="Arial"/>
                <a:hlinkClick r:id="rId4"/>
              </a:rPr>
              <a:t>wecksteinj@michigan.gov</a:t>
            </a:r>
            <a:r>
              <a:rPr lang="en-US" sz="2200" dirty="0">
                <a:latin typeface="Arial"/>
                <a:cs typeface="Arial"/>
              </a:rPr>
              <a:t> </a:t>
            </a:r>
          </a:p>
          <a:p>
            <a:pPr marL="0" indent="0">
              <a:spcBef>
                <a:spcPts val="0"/>
              </a:spcBef>
              <a:buFont typeface="Arial"/>
              <a:buNone/>
            </a:pPr>
            <a:endParaRPr lang="en-US" sz="1900" dirty="0">
              <a:latin typeface="Arial"/>
              <a:cs typeface="Arial"/>
            </a:endParaRPr>
          </a:p>
          <a:p>
            <a:pPr marL="0" indent="0" algn="r">
              <a:buFont typeface="Arial"/>
              <a:buNone/>
            </a:pPr>
            <a:endParaRPr lang="en-US" dirty="0">
              <a:cs typeface="Arial"/>
            </a:endParaRPr>
          </a:p>
        </p:txBody>
      </p:sp>
      <p:sp>
        <p:nvSpPr>
          <p:cNvPr id="12" name="Content Placeholder 3">
            <a:extLst>
              <a:ext uri="{FF2B5EF4-FFF2-40B4-BE49-F238E27FC236}">
                <a16:creationId xmlns:a16="http://schemas.microsoft.com/office/drawing/2014/main" id="{214A8C1E-F129-48C3-8E14-F537D8A57482}"/>
              </a:ext>
            </a:extLst>
          </p:cNvPr>
          <p:cNvSpPr txBox="1">
            <a:spLocks/>
          </p:cNvSpPr>
          <p:nvPr/>
        </p:nvSpPr>
        <p:spPr>
          <a:xfrm>
            <a:off x="764061" y="3448879"/>
            <a:ext cx="6242219" cy="2820974"/>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600" b="1" dirty="0">
                <a:solidFill>
                  <a:schemeClr val="accent2"/>
                </a:solidFill>
                <a:latin typeface="Arial"/>
                <a:cs typeface="Arial"/>
              </a:rPr>
              <a:t>Supervisors</a:t>
            </a:r>
            <a:endParaRPr lang="en-US" sz="2600" b="1" dirty="0">
              <a:solidFill>
                <a:schemeClr val="accent2"/>
              </a:solidFill>
            </a:endParaRPr>
          </a:p>
          <a:p>
            <a:pPr>
              <a:spcBef>
                <a:spcPts val="600"/>
              </a:spcBef>
            </a:pPr>
            <a:r>
              <a:rPr lang="en-US" sz="2200" dirty="0">
                <a:latin typeface="Arial"/>
                <a:cs typeface="Arial"/>
              </a:rPr>
              <a:t>John </a:t>
            </a:r>
            <a:r>
              <a:rPr lang="en-US" sz="2200" dirty="0" err="1">
                <a:latin typeface="Arial"/>
                <a:cs typeface="Arial"/>
              </a:rPr>
              <a:t>Andrejack</a:t>
            </a:r>
            <a:r>
              <a:rPr lang="en-US" sz="2200" dirty="0">
                <a:latin typeface="Arial"/>
                <a:cs typeface="Arial"/>
              </a:rPr>
              <a:t>, Program Finance </a:t>
            </a:r>
            <a:r>
              <a:rPr lang="en-US" sz="2200" dirty="0">
                <a:latin typeface="Arial"/>
                <a:cs typeface="Arial"/>
                <a:hlinkClick r:id="rId5"/>
              </a:rPr>
              <a:t>andrejackj@michigan.gov</a:t>
            </a:r>
            <a:r>
              <a:rPr lang="en-US" sz="2200" dirty="0">
                <a:latin typeface="Arial"/>
                <a:cs typeface="Arial"/>
              </a:rPr>
              <a:t> </a:t>
            </a:r>
          </a:p>
          <a:p>
            <a:pPr>
              <a:spcBef>
                <a:spcPts val="600"/>
              </a:spcBef>
            </a:pPr>
            <a:r>
              <a:rPr lang="en-US" sz="2200" dirty="0">
                <a:latin typeface="Arial"/>
                <a:cs typeface="Arial"/>
              </a:rPr>
              <a:t>Jessica Brady, Performance Reporting </a:t>
            </a:r>
            <a:r>
              <a:rPr lang="en-US" sz="2200" dirty="0">
                <a:latin typeface="Arial"/>
                <a:cs typeface="Arial"/>
                <a:hlinkClick r:id="rId6"/>
              </a:rPr>
              <a:t>bradyj@michigan.gov</a:t>
            </a:r>
            <a:endParaRPr lang="en-US" sz="2200" dirty="0">
              <a:latin typeface="Arial"/>
              <a:cs typeface="Arial"/>
            </a:endParaRPr>
          </a:p>
          <a:p>
            <a:pPr>
              <a:spcBef>
                <a:spcPts val="600"/>
              </a:spcBef>
            </a:pPr>
            <a:r>
              <a:rPr lang="en-US" sz="2200" dirty="0">
                <a:latin typeface="Arial"/>
                <a:cs typeface="Arial"/>
              </a:rPr>
              <a:t>Rebecca McIntyre, Program Accountability </a:t>
            </a:r>
            <a:r>
              <a:rPr lang="en-US" sz="2200" dirty="0">
                <a:latin typeface="Arial"/>
                <a:cs typeface="Arial"/>
                <a:hlinkClick r:id="rId7"/>
              </a:rPr>
              <a:t>mcintyrer1@michigan.gov</a:t>
            </a:r>
            <a:r>
              <a:rPr lang="en-US" sz="2200" dirty="0">
                <a:latin typeface="Arial"/>
                <a:cs typeface="Arial"/>
              </a:rPr>
              <a:t> </a:t>
            </a:r>
          </a:p>
          <a:p>
            <a:pPr marL="0" indent="0">
              <a:spcBef>
                <a:spcPts val="0"/>
              </a:spcBef>
              <a:buFont typeface="Arial"/>
              <a:buNone/>
            </a:pPr>
            <a:endParaRPr lang="en-US" sz="1900" dirty="0">
              <a:latin typeface="Arial"/>
              <a:cs typeface="Arial"/>
            </a:endParaRPr>
          </a:p>
          <a:p>
            <a:pPr marL="0" indent="0" algn="r">
              <a:buFont typeface="Arial"/>
              <a:buNone/>
            </a:pPr>
            <a:endParaRPr lang="en-US" dirty="0">
              <a:cs typeface="Arial"/>
            </a:endParaRPr>
          </a:p>
        </p:txBody>
      </p:sp>
      <p:sp>
        <p:nvSpPr>
          <p:cNvPr id="15" name="Content Placeholder 3">
            <a:extLst>
              <a:ext uri="{FF2B5EF4-FFF2-40B4-BE49-F238E27FC236}">
                <a16:creationId xmlns:a16="http://schemas.microsoft.com/office/drawing/2014/main" id="{4F6DAAEC-9AE3-4842-BA6D-35979354899C}"/>
              </a:ext>
            </a:extLst>
          </p:cNvPr>
          <p:cNvSpPr txBox="1">
            <a:spLocks/>
          </p:cNvSpPr>
          <p:nvPr/>
        </p:nvSpPr>
        <p:spPr>
          <a:xfrm>
            <a:off x="6708363" y="3443545"/>
            <a:ext cx="5141763" cy="241175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600" b="1" dirty="0">
                <a:solidFill>
                  <a:schemeClr val="accent2"/>
                </a:solidFill>
                <a:latin typeface="Arial"/>
                <a:cs typeface="Arial"/>
              </a:rPr>
              <a:t>Consultant &amp; Coordinator</a:t>
            </a:r>
            <a:endParaRPr lang="en-US" sz="2600" b="1" dirty="0">
              <a:solidFill>
                <a:schemeClr val="accent2"/>
              </a:solidFill>
            </a:endParaRPr>
          </a:p>
          <a:p>
            <a:pPr>
              <a:spcBef>
                <a:spcPts val="600"/>
              </a:spcBef>
            </a:pPr>
            <a:r>
              <a:rPr lang="en-US" sz="2200" dirty="0">
                <a:latin typeface="Arial"/>
                <a:cs typeface="Arial"/>
              </a:rPr>
              <a:t>Scott </a:t>
            </a:r>
            <a:r>
              <a:rPr lang="en-US" sz="2200" dirty="0" err="1">
                <a:latin typeface="Arial"/>
                <a:cs typeface="Arial"/>
              </a:rPr>
              <a:t>Kemmer</a:t>
            </a:r>
            <a:r>
              <a:rPr lang="en-US" sz="2200" dirty="0">
                <a:latin typeface="Arial"/>
                <a:cs typeface="Arial"/>
              </a:rPr>
              <a:t>-Slater, Coordinator </a:t>
            </a:r>
            <a:r>
              <a:rPr lang="en-US" sz="2200" dirty="0">
                <a:latin typeface="Arial"/>
                <a:cs typeface="Arial"/>
                <a:hlinkClick r:id="rId8"/>
              </a:rPr>
              <a:t>kemmerslaters@michigan.gov</a:t>
            </a:r>
            <a:r>
              <a:rPr lang="en-US" sz="2200" dirty="0">
                <a:latin typeface="Arial"/>
                <a:cs typeface="Arial"/>
              </a:rPr>
              <a:t> </a:t>
            </a:r>
          </a:p>
          <a:p>
            <a:pPr>
              <a:spcBef>
                <a:spcPts val="600"/>
              </a:spcBef>
            </a:pPr>
            <a:r>
              <a:rPr lang="en-US" sz="2200" dirty="0">
                <a:latin typeface="Arial"/>
                <a:cs typeface="Arial"/>
              </a:rPr>
              <a:t>Charles Thomas, Consultant </a:t>
            </a:r>
            <a:r>
              <a:rPr lang="en-US" sz="2200" dirty="0">
                <a:latin typeface="Arial"/>
                <a:cs typeface="Arial"/>
                <a:hlinkClick r:id="rId9"/>
              </a:rPr>
              <a:t>thomasc29@michigan.gov</a:t>
            </a:r>
            <a:endParaRPr lang="en-US" sz="2200" dirty="0">
              <a:latin typeface="Arial"/>
              <a:cs typeface="Arial"/>
            </a:endParaRPr>
          </a:p>
          <a:p>
            <a:pPr marL="0" indent="0" algn="r">
              <a:buFont typeface="Arial"/>
              <a:buNone/>
            </a:pPr>
            <a:endParaRPr lang="en-US" dirty="0">
              <a:cs typeface="Arial"/>
            </a:endParaRPr>
          </a:p>
        </p:txBody>
      </p:sp>
      <p:sp>
        <p:nvSpPr>
          <p:cNvPr id="18" name="Content Placeholder 3">
            <a:extLst>
              <a:ext uri="{FF2B5EF4-FFF2-40B4-BE49-F238E27FC236}">
                <a16:creationId xmlns:a16="http://schemas.microsoft.com/office/drawing/2014/main" id="{B3F245C0-0BD8-445C-90FB-98BC16D0835E}"/>
              </a:ext>
            </a:extLst>
          </p:cNvPr>
          <p:cNvSpPr txBox="1">
            <a:spLocks/>
          </p:cNvSpPr>
          <p:nvPr/>
        </p:nvSpPr>
        <p:spPr>
          <a:xfrm>
            <a:off x="6671296" y="1710725"/>
            <a:ext cx="5339471"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600" b="1" dirty="0">
                <a:solidFill>
                  <a:schemeClr val="accent2"/>
                </a:solidFill>
                <a:latin typeface="Arial"/>
                <a:cs typeface="Arial"/>
              </a:rPr>
              <a:t>MDE OSE Information Line</a:t>
            </a:r>
            <a:endParaRPr lang="en-US" sz="2600" b="1" dirty="0">
              <a:solidFill>
                <a:schemeClr val="accent2"/>
              </a:solidFill>
            </a:endParaRPr>
          </a:p>
          <a:p>
            <a:pPr>
              <a:spcBef>
                <a:spcPts val="600"/>
              </a:spcBef>
            </a:pPr>
            <a:r>
              <a:rPr lang="en-US" sz="2200" dirty="0">
                <a:latin typeface="Arial"/>
                <a:cs typeface="Arial"/>
              </a:rPr>
              <a:t>888-320-8384</a:t>
            </a:r>
          </a:p>
          <a:p>
            <a:pPr>
              <a:spcBef>
                <a:spcPts val="600"/>
              </a:spcBef>
            </a:pPr>
            <a:r>
              <a:rPr lang="en-US" sz="2200" dirty="0">
                <a:latin typeface="Arial"/>
                <a:cs typeface="Arial"/>
                <a:hlinkClick r:id="rId10"/>
              </a:rPr>
              <a:t>mde-ose@michigan.gov</a:t>
            </a:r>
            <a:r>
              <a:rPr lang="en-US" sz="2200" dirty="0">
                <a:latin typeface="Arial"/>
                <a:cs typeface="Arial"/>
              </a:rPr>
              <a:t> </a:t>
            </a:r>
          </a:p>
          <a:p>
            <a:pPr marL="0" indent="0">
              <a:spcBef>
                <a:spcPts val="0"/>
              </a:spcBef>
              <a:buFont typeface="Arial"/>
              <a:buNone/>
            </a:pPr>
            <a:endParaRPr lang="en-US" sz="1900" dirty="0">
              <a:latin typeface="Arial"/>
              <a:cs typeface="Arial"/>
            </a:endParaRPr>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49</a:t>
            </a:fld>
            <a:endParaRPr lang="en-US"/>
          </a:p>
        </p:txBody>
      </p:sp>
    </p:spTree>
    <p:extLst>
      <p:ext uri="{BB962C8B-B14F-4D97-AF65-F5344CB8AC3E}">
        <p14:creationId xmlns:p14="http://schemas.microsoft.com/office/powerpoint/2010/main" val="228579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latin typeface="Arial"/>
                <a:cs typeface="Arial"/>
              </a:rPr>
              <a:t>2020-21 Timelines Overview</a:t>
            </a:r>
            <a:endParaRPr lang="en-US" dirty="0"/>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5"/>
            <a:ext cx="10515603" cy="4351338"/>
          </a:xfrm>
        </p:spPr>
        <p:txBody>
          <a:bodyPr vert="horz" lIns="91440" tIns="45720" rIns="91440" bIns="45720" rtlCol="0" anchor="t">
            <a:normAutofit/>
          </a:bodyPr>
          <a:lstStyle/>
          <a:p>
            <a:pPr marL="228600" indent="-228600"/>
            <a:r>
              <a:rPr lang="en-US" sz="3200" dirty="0">
                <a:latin typeface="Arial"/>
                <a:cs typeface="Arial"/>
              </a:rPr>
              <a:t>GSSG Final Report:</a:t>
            </a:r>
            <a:endParaRPr lang="en-US" dirty="0"/>
          </a:p>
          <a:p>
            <a:pPr marL="685800" lvl="1" indent="-228600"/>
            <a:r>
              <a:rPr lang="en-US" sz="2800" dirty="0">
                <a:latin typeface="Arial"/>
                <a:cs typeface="Arial"/>
              </a:rPr>
              <a:t>Live May 3, 2021</a:t>
            </a:r>
          </a:p>
          <a:p>
            <a:pPr marL="685800" lvl="1" indent="-228600"/>
            <a:r>
              <a:rPr lang="en-US" sz="2800" dirty="0">
                <a:latin typeface="Arial"/>
                <a:cs typeface="Arial"/>
              </a:rPr>
              <a:t>Due May 28, 2021</a:t>
            </a:r>
            <a:endParaRPr lang="en-US" sz="3200" dirty="0">
              <a:cs typeface="Arial"/>
            </a:endParaRPr>
          </a:p>
          <a:p>
            <a:pPr marL="685800" lvl="1" indent="-228600"/>
            <a:r>
              <a:rPr lang="en-US" sz="2800" dirty="0">
                <a:latin typeface="Arial"/>
                <a:cs typeface="Arial"/>
              </a:rPr>
              <a:t>OSE Office Hours: </a:t>
            </a:r>
            <a:endParaRPr lang="en-US" dirty="0"/>
          </a:p>
          <a:p>
            <a:pPr marL="1143000" lvl="2" indent="-228600"/>
            <a:r>
              <a:rPr lang="en-US" sz="2600" dirty="0">
                <a:latin typeface="Arial"/>
                <a:cs typeface="Arial"/>
              </a:rPr>
              <a:t>May 6, 2021, 9:00 a.m. to 11:00 a.m.</a:t>
            </a:r>
            <a:endParaRPr lang="en-US" sz="2600" dirty="0"/>
          </a:p>
          <a:p>
            <a:pPr marL="1143000" lvl="2" indent="-228600"/>
            <a:r>
              <a:rPr lang="en-US" sz="2600" dirty="0">
                <a:latin typeface="Arial"/>
                <a:cs typeface="Arial"/>
              </a:rPr>
              <a:t>May 27, 2021, 1:00 p.m. to 3:00 p.m.</a:t>
            </a:r>
          </a:p>
          <a:p>
            <a:pPr marL="228600" indent="-228600"/>
            <a:r>
              <a:rPr lang="en-US" sz="3200" dirty="0">
                <a:latin typeface="Arial"/>
                <a:cs typeface="Arial"/>
              </a:rPr>
              <a:t>Final Expenditure Report (Fiscal)</a:t>
            </a:r>
            <a:endParaRPr lang="en-US" dirty="0"/>
          </a:p>
          <a:p>
            <a:pPr marL="685800" lvl="1" indent="-228600"/>
            <a:r>
              <a:rPr lang="en-US" sz="2800" dirty="0">
                <a:latin typeface="Arial"/>
                <a:cs typeface="Arial"/>
              </a:rPr>
              <a:t>Due August 29, 2021, in Cash Management System (CMS)</a:t>
            </a:r>
          </a:p>
          <a:p>
            <a:pPr marL="0" indent="0">
              <a:buNone/>
            </a:pPr>
            <a:endParaRPr lang="en-US" dirty="0"/>
          </a:p>
          <a:p>
            <a:pPr marL="228600" indent="-228600"/>
            <a:endParaRPr lang="en-US" dirty="0"/>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5</a:t>
            </a:fld>
            <a:endParaRPr lang="en-US"/>
          </a:p>
        </p:txBody>
      </p:sp>
    </p:spTree>
    <p:extLst>
      <p:ext uri="{BB962C8B-B14F-4D97-AF65-F5344CB8AC3E}">
        <p14:creationId xmlns:p14="http://schemas.microsoft.com/office/powerpoint/2010/main" val="1314502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the Catamaran Team</a:t>
            </a:r>
          </a:p>
        </p:txBody>
      </p:sp>
      <p:sp>
        <p:nvSpPr>
          <p:cNvPr id="9" name="Content Placeholder 3">
            <a:extLst>
              <a:ext uri="{FF2B5EF4-FFF2-40B4-BE49-F238E27FC236}">
                <a16:creationId xmlns:a16="http://schemas.microsoft.com/office/drawing/2014/main" id="{FA510BC9-893A-4746-812B-69729C8BED6B}"/>
              </a:ext>
            </a:extLst>
          </p:cNvPr>
          <p:cNvSpPr txBox="1">
            <a:spLocks/>
          </p:cNvSpPr>
          <p:nvPr/>
        </p:nvSpPr>
        <p:spPr>
          <a:xfrm>
            <a:off x="838203" y="1987933"/>
            <a:ext cx="6080229" cy="1668847"/>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600" b="1" dirty="0">
                <a:solidFill>
                  <a:schemeClr val="accent2"/>
                </a:solidFill>
                <a:latin typeface="Arial"/>
                <a:cs typeface="Arial"/>
              </a:rPr>
              <a:t>Project Director</a:t>
            </a:r>
            <a:endParaRPr lang="en-US" sz="2600" b="1" dirty="0">
              <a:solidFill>
                <a:schemeClr val="accent2"/>
              </a:solidFill>
            </a:endParaRPr>
          </a:p>
          <a:p>
            <a:pPr>
              <a:spcBef>
                <a:spcPts val="600"/>
              </a:spcBef>
            </a:pPr>
            <a:r>
              <a:rPr lang="en-US" dirty="0">
                <a:latin typeface="Arial"/>
                <a:cs typeface="Arial"/>
              </a:rPr>
              <a:t>Kelly Rogers</a:t>
            </a:r>
          </a:p>
          <a:p>
            <a:pPr>
              <a:spcBef>
                <a:spcPts val="600"/>
              </a:spcBef>
            </a:pPr>
            <a:r>
              <a:rPr lang="en-US" dirty="0">
                <a:latin typeface="Arial"/>
                <a:cs typeface="Arial"/>
                <a:hlinkClick r:id="rId3"/>
              </a:rPr>
              <a:t>krogers@publicsectorconsultants.com</a:t>
            </a:r>
            <a:endParaRPr lang="en-US" dirty="0">
              <a:latin typeface="Arial"/>
              <a:cs typeface="Arial"/>
            </a:endParaRPr>
          </a:p>
          <a:p>
            <a:pPr marL="0" indent="0">
              <a:spcBef>
                <a:spcPts val="0"/>
              </a:spcBef>
              <a:buFont typeface="Arial"/>
              <a:buNone/>
            </a:pPr>
            <a:endParaRPr lang="en-US" sz="1900" dirty="0">
              <a:latin typeface="Arial"/>
              <a:cs typeface="Arial"/>
            </a:endParaRPr>
          </a:p>
          <a:p>
            <a:pPr marL="0" indent="0" algn="r">
              <a:buFont typeface="Arial"/>
              <a:buNone/>
            </a:pPr>
            <a:endParaRPr lang="en-US" dirty="0">
              <a:cs typeface="Arial"/>
            </a:endParaRPr>
          </a:p>
        </p:txBody>
      </p:sp>
      <p:sp>
        <p:nvSpPr>
          <p:cNvPr id="4" name="Content Placeholder 3">
            <a:extLst>
              <a:ext uri="{FF2B5EF4-FFF2-40B4-BE49-F238E27FC236}">
                <a16:creationId xmlns:a16="http://schemas.microsoft.com/office/drawing/2014/main" id="{95E35445-FA49-4AAE-8394-7B551CD041EF}"/>
              </a:ext>
            </a:extLst>
          </p:cNvPr>
          <p:cNvSpPr>
            <a:spLocks noGrp="1"/>
          </p:cNvSpPr>
          <p:nvPr>
            <p:ph sz="half" idx="2"/>
          </p:nvPr>
        </p:nvSpPr>
        <p:spPr>
          <a:xfrm>
            <a:off x="838202" y="3954025"/>
            <a:ext cx="6080229" cy="1668847"/>
          </a:xfrm>
        </p:spPr>
        <p:txBody>
          <a:bodyPr vert="horz" lIns="91440" tIns="45720" rIns="91440" bIns="45720" rtlCol="0" anchor="t">
            <a:normAutofit/>
          </a:bodyPr>
          <a:lstStyle/>
          <a:p>
            <a:pPr marL="0" indent="0">
              <a:spcBef>
                <a:spcPts val="600"/>
              </a:spcBef>
              <a:buNone/>
            </a:pPr>
            <a:r>
              <a:rPr lang="en-US" sz="2600" b="1" dirty="0">
                <a:solidFill>
                  <a:schemeClr val="accent2"/>
                </a:solidFill>
                <a:latin typeface="Arial"/>
                <a:cs typeface="Arial"/>
              </a:rPr>
              <a:t>Senior Consultant</a:t>
            </a:r>
            <a:endParaRPr lang="en-US" sz="2600" b="1" dirty="0">
              <a:solidFill>
                <a:schemeClr val="accent2"/>
              </a:solidFill>
            </a:endParaRPr>
          </a:p>
          <a:p>
            <a:pPr>
              <a:spcBef>
                <a:spcPts val="600"/>
              </a:spcBef>
            </a:pPr>
            <a:r>
              <a:rPr lang="en-US" dirty="0">
                <a:latin typeface="Arial"/>
                <a:cs typeface="Arial"/>
              </a:rPr>
              <a:t>Lynne Clark</a:t>
            </a:r>
          </a:p>
          <a:p>
            <a:pPr>
              <a:spcBef>
                <a:spcPts val="600"/>
              </a:spcBef>
            </a:pPr>
            <a:r>
              <a:rPr lang="en-US" dirty="0">
                <a:latin typeface="Arial"/>
                <a:cs typeface="Arial"/>
                <a:hlinkClick r:id="rId4"/>
              </a:rPr>
              <a:t>lclark@publicsectorconsultants.com</a:t>
            </a:r>
            <a:endParaRPr lang="en-US" dirty="0">
              <a:latin typeface="Arial"/>
              <a:cs typeface="Arial"/>
            </a:endParaRPr>
          </a:p>
          <a:p>
            <a:pPr marL="0" indent="0">
              <a:spcBef>
                <a:spcPts val="0"/>
              </a:spcBef>
              <a:buNone/>
            </a:pPr>
            <a:endParaRPr lang="en-US" sz="1900" dirty="0">
              <a:latin typeface="Arial"/>
              <a:cs typeface="Arial"/>
            </a:endParaRPr>
          </a:p>
          <a:p>
            <a:pPr marL="0" indent="0" algn="r">
              <a:buNone/>
            </a:pPr>
            <a:endParaRPr lang="en-US" dirty="0">
              <a:cs typeface="Arial"/>
            </a:endParaRPr>
          </a:p>
        </p:txBody>
      </p:sp>
      <p:sp>
        <p:nvSpPr>
          <p:cNvPr id="5" name="Text Placeholder 4">
            <a:extLst>
              <a:ext uri="{FF2B5EF4-FFF2-40B4-BE49-F238E27FC236}">
                <a16:creationId xmlns:a16="http://schemas.microsoft.com/office/drawing/2014/main" id="{EEA7DB93-20AA-4EB5-BE96-DDA0445B23FD}"/>
              </a:ext>
            </a:extLst>
          </p:cNvPr>
          <p:cNvSpPr>
            <a:spLocks noGrp="1"/>
          </p:cNvSpPr>
          <p:nvPr>
            <p:ph type="body" sz="quarter" idx="3"/>
          </p:nvPr>
        </p:nvSpPr>
        <p:spPr>
          <a:xfrm>
            <a:off x="6740528" y="1741311"/>
            <a:ext cx="4609238" cy="1668847"/>
          </a:xfrm>
        </p:spPr>
        <p:txBody>
          <a:bodyPr>
            <a:noAutofit/>
          </a:bodyPr>
          <a:lstStyle/>
          <a:p>
            <a:r>
              <a:rPr lang="en-US" sz="2600" dirty="0"/>
              <a:t>Catamaran Help Desk</a:t>
            </a:r>
          </a:p>
          <a:p>
            <a:pPr marL="457200" indent="-457200">
              <a:buFont typeface="Arial" panose="020B0604020202020204" pitchFamily="34" charset="0"/>
              <a:buChar char="•"/>
            </a:pPr>
            <a:r>
              <a:rPr lang="en-US" b="0" dirty="0">
                <a:solidFill>
                  <a:srgbClr val="3A3A3A"/>
                </a:solidFill>
              </a:rPr>
              <a:t>877-474-9023</a:t>
            </a:r>
          </a:p>
          <a:p>
            <a:pPr marL="457200" indent="-457200">
              <a:buFont typeface="Arial" panose="020B0604020202020204" pitchFamily="34" charset="0"/>
              <a:buChar char="•"/>
            </a:pPr>
            <a:r>
              <a:rPr lang="en-US" b="0" dirty="0" err="1">
                <a:solidFill>
                  <a:srgbClr val="3A3A3A"/>
                </a:solidFill>
                <a:hlinkClick r:id="rId5"/>
              </a:rPr>
              <a:t>help@catamaran.partners</a:t>
            </a:r>
            <a:endParaRPr lang="en-US" b="0" dirty="0">
              <a:solidFill>
                <a:srgbClr val="3A3A3A"/>
              </a:solidFill>
            </a:endParaRPr>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50</a:t>
            </a:fld>
            <a:endParaRPr lang="en-US"/>
          </a:p>
        </p:txBody>
      </p:sp>
    </p:spTree>
    <p:extLst>
      <p:ext uri="{BB962C8B-B14F-4D97-AF65-F5344CB8AC3E}">
        <p14:creationId xmlns:p14="http://schemas.microsoft.com/office/powerpoint/2010/main" val="43857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a:t>2020-21 GSSG Final Report</a:t>
            </a:r>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6</a:t>
            </a:fld>
            <a:endParaRPr lang="en-US"/>
          </a:p>
        </p:txBody>
      </p:sp>
    </p:spTree>
    <p:extLst>
      <p:ext uri="{BB962C8B-B14F-4D97-AF65-F5344CB8AC3E}">
        <p14:creationId xmlns:p14="http://schemas.microsoft.com/office/powerpoint/2010/main" val="224633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204" y="365125"/>
            <a:ext cx="11029118" cy="1325563"/>
          </a:xfrm>
        </p:spPr>
        <p:txBody>
          <a:bodyPr/>
          <a:lstStyle/>
          <a:p>
            <a:r>
              <a:rPr lang="en-US" dirty="0">
                <a:latin typeface="Arial"/>
                <a:cs typeface="Arial"/>
              </a:rPr>
              <a:t>Complete GSSG 2020-21 Final Report</a:t>
            </a:r>
          </a:p>
        </p:txBody>
      </p:sp>
      <p:sp>
        <p:nvSpPr>
          <p:cNvPr id="3" name="Content Placeholder 2">
            <a:extLst>
              <a:ext uri="{FF2B5EF4-FFF2-40B4-BE49-F238E27FC236}">
                <a16:creationId xmlns:a16="http://schemas.microsoft.com/office/drawing/2014/main" id="{38C5BBF0-CE2C-4CAA-8534-8EAE1259D319}"/>
              </a:ext>
            </a:extLst>
          </p:cNvPr>
          <p:cNvSpPr>
            <a:spLocks noGrp="1"/>
          </p:cNvSpPr>
          <p:nvPr>
            <p:ph sz="half" idx="1"/>
          </p:nvPr>
        </p:nvSpPr>
        <p:spPr>
          <a:xfrm>
            <a:off x="838200" y="1825624"/>
            <a:ext cx="10472529" cy="4530727"/>
          </a:xfrm>
        </p:spPr>
        <p:txBody>
          <a:bodyPr vert="horz" lIns="91440" tIns="45720" rIns="91440" bIns="45720" rtlCol="0" anchor="t">
            <a:normAutofit/>
          </a:bodyPr>
          <a:lstStyle/>
          <a:p>
            <a:pPr marL="228600" indent="-228600"/>
            <a:r>
              <a:rPr lang="en-US" sz="3600" dirty="0">
                <a:latin typeface="Arial"/>
                <a:cs typeface="Arial"/>
              </a:rPr>
              <a:t>Getting Started</a:t>
            </a:r>
          </a:p>
          <a:p>
            <a:pPr marL="228600" indent="-228600"/>
            <a:r>
              <a:rPr lang="en-US" sz="3600" dirty="0">
                <a:latin typeface="Arial"/>
                <a:cs typeface="Arial"/>
              </a:rPr>
              <a:t>Components of General Supervision</a:t>
            </a:r>
          </a:p>
          <a:p>
            <a:pPr marL="228600" indent="-228600"/>
            <a:r>
              <a:rPr lang="en-US" sz="3600" dirty="0"/>
              <a:t>Priority Area</a:t>
            </a:r>
          </a:p>
          <a:p>
            <a:pPr marL="228600" indent="-228600"/>
            <a:r>
              <a:rPr lang="en-US" sz="3600" dirty="0"/>
              <a:t>Making Connections</a:t>
            </a:r>
          </a:p>
          <a:p>
            <a:pPr marL="228600" indent="-228600"/>
            <a:r>
              <a:rPr lang="en-US" sz="3600" dirty="0"/>
              <a:t>Fiscal</a:t>
            </a:r>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p:txBody>
          <a:bodyPr/>
          <a:lstStyle/>
          <a:p>
            <a:r>
              <a:rPr lang="en-US"/>
              <a:t>Michigan Department of Education | Office of Special Education </a:t>
            </a:r>
          </a:p>
        </p:txBody>
      </p:sp>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p:txBody>
          <a:bodyPr/>
          <a:lstStyle/>
          <a:p>
            <a:fld id="{0B17BB76-CBF7-44FF-99D7-3859A0F0D5C1}" type="slidenum">
              <a:rPr lang="en-US" smtClean="0"/>
              <a:pPr/>
              <a:t>7</a:t>
            </a:fld>
            <a:endParaRPr lang="en-US"/>
          </a:p>
        </p:txBody>
      </p:sp>
    </p:spTree>
    <p:extLst>
      <p:ext uri="{BB962C8B-B14F-4D97-AF65-F5344CB8AC3E}">
        <p14:creationId xmlns:p14="http://schemas.microsoft.com/office/powerpoint/2010/main" val="253603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Preface: Opportunity for the ISD</a:t>
            </a:r>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8</a:t>
            </a:fld>
            <a:endParaRPr lang="en-US"/>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5"/>
            <a:ext cx="10515603" cy="3263210"/>
          </a:xfrm>
        </p:spPr>
        <p:txBody>
          <a:bodyPr>
            <a:normAutofit lnSpcReduction="10000"/>
          </a:bodyPr>
          <a:lstStyle/>
          <a:p>
            <a:r>
              <a:rPr lang="en-US" sz="3600" dirty="0"/>
              <a:t>Reflect and Celebrate</a:t>
            </a:r>
          </a:p>
          <a:p>
            <a:r>
              <a:rPr lang="en-US" sz="3600" dirty="0"/>
              <a:t>Strengths and Needs</a:t>
            </a:r>
          </a:p>
          <a:p>
            <a:r>
              <a:rPr lang="en-US" sz="3600" dirty="0"/>
              <a:t>Decision Making</a:t>
            </a:r>
          </a:p>
          <a:p>
            <a:r>
              <a:rPr lang="en-US" sz="3600" dirty="0"/>
              <a:t>Progress and Momentum</a:t>
            </a:r>
          </a:p>
          <a:p>
            <a:r>
              <a:rPr lang="en-US" sz="3600" dirty="0"/>
              <a:t>Planning for 2021-2022 Grant Application</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348102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Getting Started: Prep and Planning</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5"/>
            <a:ext cx="10515603" cy="4351338"/>
          </a:xfrm>
        </p:spPr>
        <p:txBody>
          <a:bodyPr vert="horz" lIns="91440" tIns="45720" rIns="91440" bIns="45720" rtlCol="0" anchor="t">
            <a:normAutofit/>
          </a:bodyPr>
          <a:lstStyle/>
          <a:p>
            <a:pPr marL="228600" indent="-228600"/>
            <a:r>
              <a:rPr lang="en-US" sz="3600" dirty="0"/>
              <a:t>Lessons Learned</a:t>
            </a:r>
          </a:p>
          <a:p>
            <a:pPr marL="228600" indent="-228600"/>
            <a:r>
              <a:rPr lang="en-US" sz="3600" dirty="0">
                <a:latin typeface="Arial"/>
                <a:cs typeface="Arial"/>
              </a:rPr>
              <a:t>ISD GSSG Team</a:t>
            </a:r>
          </a:p>
          <a:p>
            <a:pPr marL="228600" indent="-228600"/>
            <a:r>
              <a:rPr lang="en-US" sz="3600" dirty="0">
                <a:latin typeface="Arial"/>
                <a:cs typeface="Arial"/>
              </a:rPr>
              <a:t>Consider Progress on the Activities and Timelines Developed and Included in the 2020-2021 Application</a:t>
            </a:r>
            <a:endParaRPr lang="en-US" sz="3600" dirty="0"/>
          </a:p>
          <a:p>
            <a:pPr marL="0" indent="0">
              <a:buNone/>
            </a:pPr>
            <a:endParaRPr lang="en-US" dirty="0"/>
          </a:p>
          <a:p>
            <a:pPr marL="228600" indent="-228600"/>
            <a:endParaRPr lang="en-US" dirty="0"/>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9</a:t>
            </a:fld>
            <a:endParaRPr lang="en-US"/>
          </a:p>
        </p:txBody>
      </p:sp>
    </p:spTree>
    <p:extLst>
      <p:ext uri="{BB962C8B-B14F-4D97-AF65-F5344CB8AC3E}">
        <p14:creationId xmlns:p14="http://schemas.microsoft.com/office/powerpoint/2010/main" val="498454929"/>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ea491a-489c-40f3-93b0-ed675b710c5f">
      <UserInfo>
        <DisplayName>Rotarius, Nancy (MDE)</DisplayName>
        <AccountId>12</AccountId>
        <AccountType/>
      </UserInfo>
      <UserInfo>
        <DisplayName>Ranusch, Tori (MDE)</DisplayName>
        <AccountId>20</AccountId>
        <AccountType/>
      </UserInfo>
      <UserInfo>
        <DisplayName>McIntyre, Rebecca (MDE)</DisplayName>
        <AccountId>15</AccountId>
        <AccountType/>
      </UserInfo>
      <UserInfo>
        <DisplayName>Reed, Ashley (MDE)</DisplayName>
        <AccountId>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8" ma:contentTypeDescription="Create a new document." ma:contentTypeScope="" ma:versionID="8e31d3a6bf97c98652fd4fb8f1a21a48">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bee1dd6bf1589740e3ce677ff71c96c8"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F0E107-9314-4A73-9F1A-CA7CA95176A5}">
  <ds:schemaRefs>
    <ds:schemaRef ds:uri="http://schemas.microsoft.com/sharepoint/v3/contenttype/forms"/>
  </ds:schemaRefs>
</ds:datastoreItem>
</file>

<file path=customXml/itemProps2.xml><?xml version="1.0" encoding="utf-8"?>
<ds:datastoreItem xmlns:ds="http://schemas.openxmlformats.org/officeDocument/2006/customXml" ds:itemID="{B22B7456-6A2D-4C1C-900C-0843EA6BB8F5}">
  <ds:schemaRefs>
    <ds:schemaRef ds:uri="http://purl.org/dc/elements/1.1/"/>
    <ds:schemaRef ds:uri="http://schemas.microsoft.com/office/2006/metadata/properties"/>
    <ds:schemaRef ds:uri="http://schemas.openxmlformats.org/package/2006/metadata/core-properties"/>
    <ds:schemaRef ds:uri="240871fc-68e5-4ba5-a888-b6ca76085e32"/>
    <ds:schemaRef ds:uri="http://schemas.microsoft.com/office/infopath/2007/PartnerControls"/>
    <ds:schemaRef ds:uri="http://purl.org/dc/terms/"/>
    <ds:schemaRef ds:uri="http://schemas.microsoft.com/office/2006/documentManagement/types"/>
    <ds:schemaRef ds:uri="http://purl.org/dc/dcmitype/"/>
    <ds:schemaRef ds:uri="d6ea491a-489c-40f3-93b0-ed675b710c5f"/>
    <ds:schemaRef ds:uri="http://www.w3.org/XML/1998/namespace"/>
  </ds:schemaRefs>
</ds:datastoreItem>
</file>

<file path=customXml/itemProps3.xml><?xml version="1.0" encoding="utf-8"?>
<ds:datastoreItem xmlns:ds="http://schemas.openxmlformats.org/officeDocument/2006/customXml" ds:itemID="{E536AF53-0546-4652-B3E3-B1922F646B8D}">
  <ds:schemaRefs>
    <ds:schemaRef ds:uri="240871fc-68e5-4ba5-a888-b6ca76085e32"/>
    <ds:schemaRef ds:uri="d6ea491a-489c-40f3-93b0-ed675b710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catamaran-presentation-template (3)</Template>
  <TotalTime>9378</TotalTime>
  <Words>3512</Words>
  <Application>Microsoft Office PowerPoint</Application>
  <PresentationFormat>Widescreen</PresentationFormat>
  <Paragraphs>445</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Arial,Sans-Serif</vt:lpstr>
      <vt:lpstr>Calibri</vt:lpstr>
      <vt:lpstr>Office Theme</vt:lpstr>
      <vt:lpstr>General Supervision System Grant (GSSG) Final Report Preview</vt:lpstr>
      <vt:lpstr>Meet the Webinar Team</vt:lpstr>
      <vt:lpstr>Agenda</vt:lpstr>
      <vt:lpstr>2020-21 Timelines</vt:lpstr>
      <vt:lpstr>2020-21 Timelines Overview</vt:lpstr>
      <vt:lpstr>2020-21 GSSG Final Report</vt:lpstr>
      <vt:lpstr>Complete GSSG 2020-21 Final Report</vt:lpstr>
      <vt:lpstr>Preface: Opportunity for the ISD</vt:lpstr>
      <vt:lpstr>Getting Started: Prep and Planning</vt:lpstr>
      <vt:lpstr>2020-21 Components of General Supervision</vt:lpstr>
      <vt:lpstr>General Supervision 2020-21  Activities and Timelines Chart</vt:lpstr>
      <vt:lpstr>Reminders: General Supervision  2020-21 Activities and Timelines Chart</vt:lpstr>
      <vt:lpstr>GSSG 2020-21 Stages of Implementation </vt:lpstr>
      <vt:lpstr>GSSG 2020-21 Stages of  Implementation: Overview </vt:lpstr>
      <vt:lpstr>GSSG 2020-21 Stages of  Implementation: Definitions </vt:lpstr>
      <vt:lpstr>GSSG 2020-21 Stages of  Implementation: Definitions Continued </vt:lpstr>
      <vt:lpstr>Priority Area: Progress Toward Improvement</vt:lpstr>
      <vt:lpstr>Priority Area Table from Mid-Year Report</vt:lpstr>
      <vt:lpstr>Priority Area Table: Final Report Updates</vt:lpstr>
      <vt:lpstr>Priority Area Table: Final Report New Data</vt:lpstr>
      <vt:lpstr>Making Connections Questions</vt:lpstr>
      <vt:lpstr>Making Connections Questions (continued)</vt:lpstr>
      <vt:lpstr>Fiscal – Personnel </vt:lpstr>
      <vt:lpstr>Fiscal – Non-Personnel </vt:lpstr>
      <vt:lpstr>Completing the Final Report in Catamaran</vt:lpstr>
      <vt:lpstr>General Supervision System Grant Menu</vt:lpstr>
      <vt:lpstr>Getting Started Page Overview</vt:lpstr>
      <vt:lpstr>Priority Area Table 1 from Mid-Year Report</vt:lpstr>
      <vt:lpstr>Priority Area Table 2: Final Report Updates</vt:lpstr>
      <vt:lpstr>Priority Area Table 3: Final Report New Data</vt:lpstr>
      <vt:lpstr>Making Connections Question 1</vt:lpstr>
      <vt:lpstr>Making Connections Question 1 Continued</vt:lpstr>
      <vt:lpstr>Fiscal Tables</vt:lpstr>
      <vt:lpstr>Additional Supporting Documentation or Comments (optional)</vt:lpstr>
      <vt:lpstr>Submit the Final Report</vt:lpstr>
      <vt:lpstr>2021-2022 Timelines</vt:lpstr>
      <vt:lpstr>GSSG 2021-2022 Timelines</vt:lpstr>
      <vt:lpstr>Catamaran Navigation and Tips</vt:lpstr>
      <vt:lpstr>Login</vt:lpstr>
      <vt:lpstr>Text Editor Tool</vt:lpstr>
      <vt:lpstr>Spell Check and Breadcrumbs</vt:lpstr>
      <vt:lpstr>Chat Feature</vt:lpstr>
      <vt:lpstr>Resources</vt:lpstr>
      <vt:lpstr>Catamaran Help Desk</vt:lpstr>
      <vt:lpstr>Catamaran Technical Assistance Website</vt:lpstr>
      <vt:lpstr>Catamaran Technical Assistance Website Continued</vt:lpstr>
      <vt:lpstr>General Supervision System Grant Information Page</vt:lpstr>
      <vt:lpstr>Questions?</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Supervision Grant Final Report Preview Webinar</dc:title>
  <dc:creator>Michigan Department of Education;Office of Special Education</dc:creator>
  <cp:lastModifiedBy>Josiah Bear</cp:lastModifiedBy>
  <cp:revision>142</cp:revision>
  <cp:lastPrinted>2021-04-28T12:47:35Z</cp:lastPrinted>
  <dcterms:created xsi:type="dcterms:W3CDTF">2017-12-13T15:49:36Z</dcterms:created>
  <dcterms:modified xsi:type="dcterms:W3CDTF">2021-04-29T15:36:29Z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0x01010056E68C7DD31A3E40992C2951F0B695E1</vt:lpwstr>
  </property>
  <property fmtid="{D5CDD505-2E9C-101B-9397-08002B2CF9AE}" pid="3" name="MSIP_Label_3a2fed65-62e7-46ea-af74-187e0c17143a_Enabled">
    <vt:lpwstr>true</vt:lpwstr>
  </property>
  <property fmtid="{D5CDD505-2E9C-101B-9397-08002B2CF9AE}" pid="4" name="MSIP_Label_3a2fed65-62e7-46ea-af74-187e0c17143a_SetDate">
    <vt:lpwstr>2021-03-26T13:38:48Z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4f6a8835-c1fc-45d4-af19-a5f8da23fab5</vt:lpwstr>
  </property>
  <property fmtid="{D5CDD505-2E9C-101B-9397-08002B2CF9AE}" pid="9" name="MSIP_Label_3a2fed65-62e7-46ea-af74-187e0c17143a_ContentBits">
    <vt:lpwstr>0</vt:lpwstr>
  </property>
</Properties>
</file>