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67" r:id="rId2"/>
    <p:sldId id="427" r:id="rId3"/>
    <p:sldId id="263" r:id="rId4"/>
    <p:sldId id="355" r:id="rId5"/>
    <p:sldId id="266" r:id="rId6"/>
    <p:sldId id="269" r:id="rId7"/>
    <p:sldId id="326" r:id="rId8"/>
    <p:sldId id="327" r:id="rId9"/>
    <p:sldId id="274" r:id="rId10"/>
    <p:sldId id="328" r:id="rId11"/>
    <p:sldId id="335" r:id="rId12"/>
    <p:sldId id="336" r:id="rId13"/>
    <p:sldId id="337" r:id="rId14"/>
    <p:sldId id="334" r:id="rId15"/>
    <p:sldId id="333" r:id="rId16"/>
    <p:sldId id="330" r:id="rId17"/>
    <p:sldId id="331" r:id="rId18"/>
    <p:sldId id="338" r:id="rId19"/>
    <p:sldId id="339" r:id="rId20"/>
    <p:sldId id="385" r:id="rId21"/>
    <p:sldId id="273" r:id="rId22"/>
    <p:sldId id="351" r:id="rId23"/>
    <p:sldId id="281" r:id="rId24"/>
    <p:sldId id="275" r:id="rId25"/>
    <p:sldId id="276" r:id="rId26"/>
    <p:sldId id="345" r:id="rId27"/>
    <p:sldId id="346" r:id="rId28"/>
    <p:sldId id="347" r:id="rId29"/>
    <p:sldId id="348" r:id="rId30"/>
    <p:sldId id="349" r:id="rId31"/>
    <p:sldId id="352" r:id="rId32"/>
    <p:sldId id="428" r:id="rId33"/>
    <p:sldId id="353" r:id="rId34"/>
    <p:sldId id="343" r:id="rId35"/>
    <p:sldId id="431" r:id="rId36"/>
    <p:sldId id="432" r:id="rId37"/>
    <p:sldId id="354" r:id="rId38"/>
    <p:sldId id="433" r:id="rId39"/>
    <p:sldId id="425" r:id="rId40"/>
    <p:sldId id="426" r:id="rId4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Greer" initials="SG" lastIdx="4" clrIdx="0">
    <p:extLst>
      <p:ext uri="{19B8F6BF-5375-455C-9EA6-DF929625EA0E}">
        <p15:presenceInfo xmlns:p15="http://schemas.microsoft.com/office/powerpoint/2012/main" userId="S-1-5-21-3682575144-2882293109-4044312948-1176" providerId="AD"/>
      </p:ext>
    </p:extLst>
  </p:cmAuthor>
  <p:cmAuthor id="2" name="Karen Hairston" initials="KH" lastIdx="11" clrIdx="1">
    <p:extLst>
      <p:ext uri="{19B8F6BF-5375-455C-9EA6-DF929625EA0E}">
        <p15:presenceInfo xmlns:p15="http://schemas.microsoft.com/office/powerpoint/2012/main" userId="adce415dcb0d72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2" autoAdjust="0"/>
    <p:restoredTop sz="87719" autoAdjust="0"/>
  </p:normalViewPr>
  <p:slideViewPr>
    <p:cSldViewPr snapToGrid="0" snapToObjects="1">
      <p:cViewPr varScale="1">
        <p:scale>
          <a:sx n="99" d="100"/>
          <a:sy n="99" d="100"/>
        </p:scale>
        <p:origin x="608" y="72"/>
      </p:cViewPr>
      <p:guideLst/>
    </p:cSldViewPr>
  </p:slideViewPr>
  <p:outlineViewPr>
    <p:cViewPr>
      <p:scale>
        <a:sx n="33" d="100"/>
        <a:sy n="33" d="100"/>
      </p:scale>
      <p:origin x="0" y="-25364"/>
    </p:cViewPr>
  </p:outlin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7F82F29-6ED5-0F45-9399-2470D9D82006}" type="datetimeFigureOut">
              <a:rPr lang="en-US" smtClean="0"/>
              <a:t>3/10/2022</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62C4A1A5-A7F4-E64F-90D7-AEB71DBA2335}" type="slidenum">
              <a:rPr lang="en-US" smtClean="0"/>
              <a:t>‹#›</a:t>
            </a:fld>
            <a:endParaRPr lang="en-US" dirty="0"/>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426F13B-9238-8C41-A428-ACA4F51A1C9A}" type="datetimeFigureOut">
              <a:rPr lang="en-US" smtClean="0"/>
              <a:t>3/10/2022</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2DD89C-FAB0-4542-93EC-D9383E52BB16}" type="slidenum">
              <a:rPr lang="en-US" smtClean="0"/>
              <a:t>‹#›</a:t>
            </a:fld>
            <a:endParaRPr lang="en-US" dirty="0"/>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mailto:help@catamaran.partners" TargetMode="External"/><Relationship Id="rId4" Type="http://schemas.openxmlformats.org/officeDocument/2006/relationships/hyperlink" Target="mailto:lclark@publicsectorconsultants.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dirty="0"/>
          </a:p>
        </p:txBody>
      </p:sp>
    </p:spTree>
    <p:extLst>
      <p:ext uri="{BB962C8B-B14F-4D97-AF65-F5344CB8AC3E}">
        <p14:creationId xmlns:p14="http://schemas.microsoft.com/office/powerpoint/2010/main" val="1992839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dirty="0"/>
          </a:p>
        </p:txBody>
      </p:sp>
    </p:spTree>
    <p:extLst>
      <p:ext uri="{BB962C8B-B14F-4D97-AF65-F5344CB8AC3E}">
        <p14:creationId xmlns:p14="http://schemas.microsoft.com/office/powerpoint/2010/main" val="102873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dirty="0"/>
          </a:p>
        </p:txBody>
      </p:sp>
    </p:spTree>
    <p:extLst>
      <p:ext uri="{BB962C8B-B14F-4D97-AF65-F5344CB8AC3E}">
        <p14:creationId xmlns:p14="http://schemas.microsoft.com/office/powerpoint/2010/main" val="309239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dirty="0"/>
          </a:p>
        </p:txBody>
      </p:sp>
    </p:spTree>
    <p:extLst>
      <p:ext uri="{BB962C8B-B14F-4D97-AF65-F5344CB8AC3E}">
        <p14:creationId xmlns:p14="http://schemas.microsoft.com/office/powerpoint/2010/main" val="2415132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dirty="0"/>
          </a:p>
        </p:txBody>
      </p:sp>
    </p:spTree>
    <p:extLst>
      <p:ext uri="{BB962C8B-B14F-4D97-AF65-F5344CB8AC3E}">
        <p14:creationId xmlns:p14="http://schemas.microsoft.com/office/powerpoint/2010/main" val="1433201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dirty="0"/>
          </a:p>
        </p:txBody>
      </p:sp>
    </p:spTree>
    <p:extLst>
      <p:ext uri="{BB962C8B-B14F-4D97-AF65-F5344CB8AC3E}">
        <p14:creationId xmlns:p14="http://schemas.microsoft.com/office/powerpoint/2010/main" val="287800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dirty="0"/>
          </a:p>
        </p:txBody>
      </p:sp>
    </p:spTree>
    <p:extLst>
      <p:ext uri="{BB962C8B-B14F-4D97-AF65-F5344CB8AC3E}">
        <p14:creationId xmlns:p14="http://schemas.microsoft.com/office/powerpoint/2010/main" val="59641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dirty="0"/>
          </a:p>
        </p:txBody>
      </p:sp>
    </p:spTree>
    <p:extLst>
      <p:ext uri="{BB962C8B-B14F-4D97-AF65-F5344CB8AC3E}">
        <p14:creationId xmlns:p14="http://schemas.microsoft.com/office/powerpoint/2010/main" val="1725483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dirty="0"/>
          </a:p>
        </p:txBody>
      </p:sp>
    </p:spTree>
    <p:extLst>
      <p:ext uri="{BB962C8B-B14F-4D97-AF65-F5344CB8AC3E}">
        <p14:creationId xmlns:p14="http://schemas.microsoft.com/office/powerpoint/2010/main" val="364192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dirty="0"/>
          </a:p>
        </p:txBody>
      </p:sp>
    </p:spTree>
    <p:extLst>
      <p:ext uri="{BB962C8B-B14F-4D97-AF65-F5344CB8AC3E}">
        <p14:creationId xmlns:p14="http://schemas.microsoft.com/office/powerpoint/2010/main" val="291220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dirty="0"/>
          </a:p>
        </p:txBody>
      </p:sp>
    </p:spTree>
    <p:extLst>
      <p:ext uri="{BB962C8B-B14F-4D97-AF65-F5344CB8AC3E}">
        <p14:creationId xmlns:p14="http://schemas.microsoft.com/office/powerpoint/2010/main" val="272796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dirty="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dirty="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dirty="0"/>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use the chat feature to type in questions. </a:t>
            </a:r>
          </a:p>
          <a:p>
            <a:endParaRPr lang="en-US" b="1" dirty="0"/>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dirty="0"/>
          </a:p>
        </p:txBody>
      </p:sp>
    </p:spTree>
    <p:extLst>
      <p:ext uri="{BB962C8B-B14F-4D97-AF65-F5344CB8AC3E}">
        <p14:creationId xmlns:p14="http://schemas.microsoft.com/office/powerpoint/2010/main" val="1386218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dirty="0"/>
          </a:p>
        </p:txBody>
      </p:sp>
    </p:spTree>
    <p:extLst>
      <p:ext uri="{BB962C8B-B14F-4D97-AF65-F5344CB8AC3E}">
        <p14:creationId xmlns:p14="http://schemas.microsoft.com/office/powerpoint/2010/main" val="508457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dirty="0"/>
          </a:p>
        </p:txBody>
      </p:sp>
    </p:spTree>
    <p:extLst>
      <p:ext uri="{BB962C8B-B14F-4D97-AF65-F5344CB8AC3E}">
        <p14:creationId xmlns:p14="http://schemas.microsoft.com/office/powerpoint/2010/main" val="501109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dirty="0"/>
          </a:p>
        </p:txBody>
      </p:sp>
    </p:spTree>
    <p:extLst>
      <p:ext uri="{BB962C8B-B14F-4D97-AF65-F5344CB8AC3E}">
        <p14:creationId xmlns:p14="http://schemas.microsoft.com/office/powerpoint/2010/main" val="1072291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dirty="0"/>
          </a:p>
        </p:txBody>
      </p:sp>
    </p:spTree>
    <p:extLst>
      <p:ext uri="{BB962C8B-B14F-4D97-AF65-F5344CB8AC3E}">
        <p14:creationId xmlns:p14="http://schemas.microsoft.com/office/powerpoint/2010/main" val="2652748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dirty="0"/>
          </a:p>
        </p:txBody>
      </p:sp>
    </p:spTree>
    <p:extLst>
      <p:ext uri="{BB962C8B-B14F-4D97-AF65-F5344CB8AC3E}">
        <p14:creationId xmlns:p14="http://schemas.microsoft.com/office/powerpoint/2010/main" val="3350984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dirty="0"/>
          </a:p>
        </p:txBody>
      </p:sp>
    </p:spTree>
    <p:extLst>
      <p:ext uri="{BB962C8B-B14F-4D97-AF65-F5344CB8AC3E}">
        <p14:creationId xmlns:p14="http://schemas.microsoft.com/office/powerpoint/2010/main" val="210337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dirty="0"/>
          </a:p>
        </p:txBody>
      </p:sp>
    </p:spTree>
    <p:extLst>
      <p:ext uri="{BB962C8B-B14F-4D97-AF65-F5344CB8AC3E}">
        <p14:creationId xmlns:p14="http://schemas.microsoft.com/office/powerpoint/2010/main" val="1392146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dirty="0"/>
          </a:p>
        </p:txBody>
      </p:sp>
    </p:spTree>
    <p:extLst>
      <p:ext uri="{BB962C8B-B14F-4D97-AF65-F5344CB8AC3E}">
        <p14:creationId xmlns:p14="http://schemas.microsoft.com/office/powerpoint/2010/main" val="1439557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dirty="0"/>
          </a:p>
        </p:txBody>
      </p:sp>
    </p:spTree>
    <p:extLst>
      <p:ext uri="{BB962C8B-B14F-4D97-AF65-F5344CB8AC3E}">
        <p14:creationId xmlns:p14="http://schemas.microsoft.com/office/powerpoint/2010/main" val="305892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dirty="0"/>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dirty="0"/>
          </a:p>
        </p:txBody>
      </p:sp>
    </p:spTree>
    <p:extLst>
      <p:ext uri="{BB962C8B-B14F-4D97-AF65-F5344CB8AC3E}">
        <p14:creationId xmlns:p14="http://schemas.microsoft.com/office/powerpoint/2010/main" val="2801885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dirty="0"/>
          </a:p>
        </p:txBody>
      </p:sp>
    </p:spTree>
    <p:extLst>
      <p:ext uri="{BB962C8B-B14F-4D97-AF65-F5344CB8AC3E}">
        <p14:creationId xmlns:p14="http://schemas.microsoft.com/office/powerpoint/2010/main" val="1281400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dirty="0"/>
          </a:p>
        </p:txBody>
      </p:sp>
    </p:spTree>
    <p:extLst>
      <p:ext uri="{BB962C8B-B14F-4D97-AF65-F5344CB8AC3E}">
        <p14:creationId xmlns:p14="http://schemas.microsoft.com/office/powerpoint/2010/main" val="3587866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dirty="0"/>
          </a:p>
        </p:txBody>
      </p:sp>
    </p:spTree>
    <p:extLst>
      <p:ext uri="{BB962C8B-B14F-4D97-AF65-F5344CB8AC3E}">
        <p14:creationId xmlns:p14="http://schemas.microsoft.com/office/powerpoint/2010/main" val="1352494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34</a:t>
            </a:fld>
            <a:endParaRPr lang="en-US" dirty="0"/>
          </a:p>
        </p:txBody>
      </p:sp>
    </p:spTree>
    <p:extLst>
      <p:ext uri="{BB962C8B-B14F-4D97-AF65-F5344CB8AC3E}">
        <p14:creationId xmlns:p14="http://schemas.microsoft.com/office/powerpoint/2010/main" val="751721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many of you may already know, the revised Catamaran Training Website is now called the Catamaran Technical Assistance Website. The OSE in partnership with Catamaran users has redesigned the website to focus on increased technical assistance for Catamaran users. The pages are being reorganized and will be changing to cover broader topic areas.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slides highlight some of the features and navigation.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access the Catamaran Technical Assistance Website at training dot catamaran dot partners.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dirty="0"/>
          </a:p>
        </p:txBody>
      </p:sp>
    </p:spTree>
    <p:extLst>
      <p:ext uri="{BB962C8B-B14F-4D97-AF65-F5344CB8AC3E}">
        <p14:creationId xmlns:p14="http://schemas.microsoft.com/office/powerpoint/2010/main" val="214523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dirty="0"/>
          </a:p>
        </p:txBody>
      </p:sp>
    </p:spTree>
    <p:extLst>
      <p:ext uri="{BB962C8B-B14F-4D97-AF65-F5344CB8AC3E}">
        <p14:creationId xmlns:p14="http://schemas.microsoft.com/office/powerpoint/2010/main" val="10626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37</a:t>
            </a:fld>
            <a:endParaRPr lang="en-US" dirty="0"/>
          </a:p>
        </p:txBody>
      </p:sp>
    </p:spTree>
    <p:extLst>
      <p:ext uri="{BB962C8B-B14F-4D97-AF65-F5344CB8AC3E}">
        <p14:creationId xmlns:p14="http://schemas.microsoft.com/office/powerpoint/2010/main" val="1633062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use the chat feature to type in questions. </a:t>
            </a:r>
          </a:p>
          <a:p>
            <a:endParaRPr lang="en-US" b="1" dirty="0"/>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dirty="0"/>
          </a:p>
        </p:txBody>
      </p:sp>
    </p:spTree>
    <p:extLst>
      <p:ext uri="{BB962C8B-B14F-4D97-AF65-F5344CB8AC3E}">
        <p14:creationId xmlns:p14="http://schemas.microsoft.com/office/powerpoint/2010/main" val="4105181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please reach out to John at a n d r e j a c k j @ michgian.gov or Cindy at k e l Andrejcak e r c 2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dirty="0"/>
          </a:p>
        </p:txBody>
      </p:sp>
    </p:spTree>
    <p:extLst>
      <p:ext uri="{BB962C8B-B14F-4D97-AF65-F5344CB8AC3E}">
        <p14:creationId xmlns:p14="http://schemas.microsoft.com/office/powerpoint/2010/main" val="308837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dirty="0"/>
          </a:p>
        </p:txBody>
      </p:sp>
    </p:spTree>
    <p:extLst>
      <p:ext uri="{BB962C8B-B14F-4D97-AF65-F5344CB8AC3E}">
        <p14:creationId xmlns:p14="http://schemas.microsoft.com/office/powerpoint/2010/main" val="112085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for questions concerning Catamaran,</a:t>
            </a:r>
          </a:p>
          <a:p>
            <a:pPr marL="174056" indent="-174056" defTabSz="928299">
              <a:buFont typeface="Arial" panose="020B0604020202020204" pitchFamily="34" charset="0"/>
              <a:buChar char="•"/>
              <a:defRPr/>
            </a:pPr>
            <a:r>
              <a:rPr lang="en-US" dirty="0"/>
              <a:t>Reach out to Kelly at </a:t>
            </a:r>
            <a:r>
              <a:rPr lang="en-US" dirty="0">
                <a:latin typeface="Arial"/>
                <a:cs typeface="Arial"/>
                <a:hlinkClick r:id="rId3"/>
              </a:rPr>
              <a:t>k r o g e r s@publicsectorconsultants.com</a:t>
            </a:r>
            <a:r>
              <a:rPr lang="en-US" dirty="0">
                <a:latin typeface="Arial"/>
                <a:cs typeface="Arial"/>
              </a:rPr>
              <a:t> </a:t>
            </a:r>
            <a:r>
              <a:rPr lang="en-US" dirty="0"/>
              <a:t>or Alex at </a:t>
            </a:r>
            <a:r>
              <a:rPr lang="en-US" dirty="0">
                <a:latin typeface="Arial"/>
                <a:cs typeface="Arial"/>
                <a:hlinkClick r:id="rId4"/>
              </a:rPr>
              <a:t> a k o n t r a s @publicsectorconsultants.com</a:t>
            </a:r>
            <a:endParaRPr lang="en-US" dirty="0">
              <a:latin typeface="Arial"/>
              <a:cs typeface="Arial"/>
            </a:endParaRPr>
          </a:p>
          <a:p>
            <a:pPr marL="174056" indent="-174056" defTabSz="928299">
              <a:buFont typeface="Arial" panose="020B0604020202020204" pitchFamily="34" charset="0"/>
              <a:buChar char="•"/>
              <a:defRPr/>
            </a:pPr>
            <a:endParaRPr lang="en-US" dirty="0">
              <a:latin typeface="Arial"/>
              <a:cs typeface="Arial"/>
            </a:endParaRPr>
          </a:p>
          <a:p>
            <a:pPr marL="0" indent="0" defTabSz="928299">
              <a:buFont typeface="Arial" panose="020B0604020202020204" pitchFamily="34" charset="0"/>
              <a:buNone/>
              <a:defRPr/>
            </a:pPr>
            <a:endParaRPr lang="en-US" dirty="0">
              <a:latin typeface="Arial"/>
              <a:cs typeface="Arial"/>
            </a:endParaRPr>
          </a:p>
          <a:p>
            <a:pPr defTabSz="928299">
              <a:defRPr/>
            </a:pPr>
            <a:endParaRPr lang="en-US" dirty="0"/>
          </a:p>
          <a:p>
            <a:pPr defTabSz="928299">
              <a:defRPr/>
            </a:pPr>
            <a:r>
              <a:rPr lang="en-US" dirty="0"/>
              <a:t>As a reminder, </a:t>
            </a:r>
          </a:p>
          <a:p>
            <a:pPr marL="174056" indent="-174056">
              <a:buFont typeface="Arial" panose="020B0604020202020204" pitchFamily="34" charset="0"/>
              <a:buChar char="•"/>
            </a:pPr>
            <a:r>
              <a:rPr lang="en-US" dirty="0"/>
              <a:t>The Catamaran Help Desk is available Monday through Friday from 8-5 PM. </a:t>
            </a:r>
          </a:p>
          <a:p>
            <a:pPr marL="174056" indent="-174056" defTabSz="928299">
              <a:buFont typeface="Arial" panose="020B0604020202020204" pitchFamily="34" charset="0"/>
              <a:buChar char="•"/>
              <a:defRPr/>
            </a:pPr>
            <a:r>
              <a:rPr lang="en-US" dirty="0"/>
              <a:t>Contact them by email at </a:t>
            </a:r>
            <a:r>
              <a:rPr lang="en-US" b="0" dirty="0">
                <a:solidFill>
                  <a:srgbClr val="3A3A3A"/>
                </a:solidFill>
                <a:hlinkClick r:id="rId5"/>
              </a:rPr>
              <a:t>help@catamaran.partners</a:t>
            </a:r>
            <a:r>
              <a:rPr lang="en-US" b="0" dirty="0">
                <a:solidFill>
                  <a:srgbClr val="3A3A3A"/>
                </a:solidFill>
              </a:rPr>
              <a:t> </a:t>
            </a:r>
            <a:r>
              <a:rPr lang="en-US" dirty="0"/>
              <a:t>or by phone at 877-474-9023 or by using the Chat feature within Catamaran.</a:t>
            </a:r>
          </a:p>
          <a:p>
            <a:pPr defTabSz="928299">
              <a:defRPr/>
            </a:pPr>
            <a:endParaRPr lang="en-US" dirty="0"/>
          </a:p>
          <a:p>
            <a:pPr defTabSz="928299">
              <a:defRPr/>
            </a:pPr>
            <a:r>
              <a:rPr lang="en-US" b="1" dirty="0"/>
              <a:t>This concludes the presentation --  thank you for attending!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dirty="0"/>
          </a:p>
        </p:txBody>
      </p:sp>
    </p:spTree>
    <p:extLst>
      <p:ext uri="{BB962C8B-B14F-4D97-AF65-F5344CB8AC3E}">
        <p14:creationId xmlns:p14="http://schemas.microsoft.com/office/powerpoint/2010/main" val="243286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dirty="0"/>
          </a:p>
        </p:txBody>
      </p:sp>
    </p:spTree>
    <p:extLst>
      <p:ext uri="{BB962C8B-B14F-4D97-AF65-F5344CB8AC3E}">
        <p14:creationId xmlns:p14="http://schemas.microsoft.com/office/powerpoint/2010/main" val="1120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dirty="0"/>
          </a:p>
        </p:txBody>
      </p:sp>
    </p:spTree>
    <p:extLst>
      <p:ext uri="{BB962C8B-B14F-4D97-AF65-F5344CB8AC3E}">
        <p14:creationId xmlns:p14="http://schemas.microsoft.com/office/powerpoint/2010/main" val="372396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dirty="0"/>
          </a:p>
        </p:txBody>
      </p:sp>
    </p:spTree>
    <p:extLst>
      <p:ext uri="{BB962C8B-B14F-4D97-AF65-F5344CB8AC3E}">
        <p14:creationId xmlns:p14="http://schemas.microsoft.com/office/powerpoint/2010/main" val="29571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dirty="0"/>
          </a:p>
        </p:txBody>
      </p:sp>
    </p:spTree>
    <p:extLst>
      <p:ext uri="{BB962C8B-B14F-4D97-AF65-F5344CB8AC3E}">
        <p14:creationId xmlns:p14="http://schemas.microsoft.com/office/powerpoint/2010/main" val="2549363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dirty="0"/>
          </a:p>
        </p:txBody>
      </p:sp>
    </p:spTree>
    <p:extLst>
      <p:ext uri="{BB962C8B-B14F-4D97-AF65-F5344CB8AC3E}">
        <p14:creationId xmlns:p14="http://schemas.microsoft.com/office/powerpoint/2010/main" val="3343109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ohiostate.pressbooks.pub/choosingsources/chapter/purpose-of-research-question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training.catamaran.partners/how-to-complete-the-moe-compliance-activity-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training.catamaran.partners/maintenance-of-effort-moe-frequently-asked-question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ohiostate.pressbooks.pub/choosingsources/chapter/purpose-of-research-question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XXX@michigan.gov"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mailto:mde-ose@michiga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krogers@publicsectorconsultants.com"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akontras@publicsectorconsultant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dirty="0"/>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p:txBody>
          <a:bodyPr>
            <a:normAutofit/>
          </a:bodyPr>
          <a:lstStyle/>
          <a:p>
            <a:r>
              <a:rPr lang="en-US" dirty="0"/>
              <a:t>The </a:t>
            </a:r>
            <a:r>
              <a:rPr lang="en-US" b="1" dirty="0"/>
              <a:t>Maintenance of Effort Compliance </a:t>
            </a:r>
            <a:r>
              <a:rPr lang="en-US" dirty="0"/>
              <a:t>training webinar will begin in a few moments.</a:t>
            </a:r>
          </a:p>
          <a:p>
            <a:r>
              <a:rPr lang="en-US" sz="2400" dirty="0"/>
              <a:t>The webinar recording and presentation materials will be posted on the Catamaran Technical Assistance Website under </a:t>
            </a:r>
            <a:r>
              <a:rPr lang="en-US" sz="2400" b="1" dirty="0">
                <a:hlinkClick r:id="rId3"/>
              </a:rPr>
              <a:t>Past Events</a:t>
            </a:r>
            <a:r>
              <a:rPr lang="en-US" sz="2400" b="1" dirty="0"/>
              <a:t> </a:t>
            </a:r>
            <a:r>
              <a:rPr lang="en-US" sz="2400" dirty="0"/>
              <a:t>(https://training.catamaran.partners/past-events/)</a:t>
            </a:r>
          </a:p>
          <a:p>
            <a:r>
              <a:rPr lang="en-US" sz="2400" dirty="0"/>
              <a:t>To communicate with the presenters during the webinar, use the </a:t>
            </a:r>
            <a:br>
              <a:rPr lang="en-US" sz="2400" dirty="0"/>
            </a:br>
            <a:r>
              <a:rPr lang="en-US" sz="2400" b="1" dirty="0"/>
              <a:t>Chat</a:t>
            </a:r>
            <a:r>
              <a:rPr lang="en-US" sz="2400" dirty="0"/>
              <a:t> feature. </a:t>
            </a:r>
          </a:p>
          <a:p>
            <a:r>
              <a:rPr lang="en-US" sz="2400" dirty="0"/>
              <a:t>Closed captioning is available for this webinar. To select this option, choose the closed caption icon in the Zoom webinar player.</a:t>
            </a:r>
          </a:p>
        </p:txBody>
      </p:sp>
      <p:sp>
        <p:nvSpPr>
          <p:cNvPr id="4" name="Footer Placeholder 3">
            <a:extLst>
              <a:ext uri="{FF2B5EF4-FFF2-40B4-BE49-F238E27FC236}">
                <a16:creationId xmlns:a16="http://schemas.microsoft.com/office/drawing/2014/main" id="{415C6B93-D0CD-410A-A9BE-6C561C3451C8}"/>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97944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Member Districts and ISD Aggregation</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dirty="0"/>
              <a:t>MOE is tested at the aggregate ISD level. Member district figures (SE 4094, SE 4096, and headcount) are aggregated to the ISD level before MOE calculations are performed. </a:t>
            </a:r>
          </a:p>
          <a:p>
            <a:r>
              <a:rPr lang="en-US" sz="2800" dirty="0"/>
              <a:t>All individual member districts (districts and PSAs) are included in the MOE testing and have a part in ensuring MOE Compliance is met at the aggregate ISD level.</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10</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33451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Aggregation Example</a:t>
            </a:r>
          </a:p>
        </p:txBody>
      </p:sp>
      <p:graphicFrame>
        <p:nvGraphicFramePr>
          <p:cNvPr id="6" name="Table 1" descr="Aggregation Table">
            <a:extLst>
              <a:ext uri="{FF2B5EF4-FFF2-40B4-BE49-F238E27FC236}">
                <a16:creationId xmlns:a16="http://schemas.microsoft.com/office/drawing/2014/main" id="{2238074E-1617-4EC9-85E5-5D0EA4D1F498}"/>
              </a:ext>
            </a:extLst>
          </p:cNvPr>
          <p:cNvGraphicFramePr>
            <a:graphicFrameLocks noGrp="1"/>
          </p:cNvGraphicFramePr>
          <p:nvPr>
            <p:ph idx="1"/>
            <p:extLst>
              <p:ext uri="{D42A27DB-BD31-4B8C-83A1-F6EECF244321}">
                <p14:modId xmlns:p14="http://schemas.microsoft.com/office/powerpoint/2010/main" val="3473444459"/>
              </p:ext>
            </p:extLst>
          </p:nvPr>
        </p:nvGraphicFramePr>
        <p:xfrm>
          <a:off x="1889760" y="1933076"/>
          <a:ext cx="8412480" cy="22860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181556445"/>
                    </a:ext>
                  </a:extLst>
                </a:gridCol>
                <a:gridCol w="2103120">
                  <a:extLst>
                    <a:ext uri="{9D8B030D-6E8A-4147-A177-3AD203B41FA5}">
                      <a16:colId xmlns:a16="http://schemas.microsoft.com/office/drawing/2014/main" val="3380582332"/>
                    </a:ext>
                  </a:extLst>
                </a:gridCol>
                <a:gridCol w="2103120">
                  <a:extLst>
                    <a:ext uri="{9D8B030D-6E8A-4147-A177-3AD203B41FA5}">
                      <a16:colId xmlns:a16="http://schemas.microsoft.com/office/drawing/2014/main" val="2934210900"/>
                    </a:ext>
                  </a:extLst>
                </a:gridCol>
                <a:gridCol w="2103120">
                  <a:extLst>
                    <a:ext uri="{9D8B030D-6E8A-4147-A177-3AD203B41FA5}">
                      <a16:colId xmlns:a16="http://schemas.microsoft.com/office/drawing/2014/main" val="3624673761"/>
                    </a:ext>
                  </a:extLst>
                </a:gridCol>
              </a:tblGrid>
              <a:tr h="457200">
                <a:tc>
                  <a:txBody>
                    <a:bodyPr/>
                    <a:lstStyle/>
                    <a:p>
                      <a:r>
                        <a:rPr lang="en-US" sz="2400" dirty="0"/>
                        <a:t>District</a:t>
                      </a:r>
                    </a:p>
                  </a:txBody>
                  <a:tcPr/>
                </a:tc>
                <a:tc>
                  <a:txBody>
                    <a:bodyPr/>
                    <a:lstStyle/>
                    <a:p>
                      <a:pPr algn="r"/>
                      <a:r>
                        <a:rPr lang="en-US" sz="2400" dirty="0"/>
                        <a:t>SE 4094</a:t>
                      </a:r>
                    </a:p>
                  </a:txBody>
                  <a:tcPr/>
                </a:tc>
                <a:tc>
                  <a:txBody>
                    <a:bodyPr/>
                    <a:lstStyle/>
                    <a:p>
                      <a:pPr algn="r"/>
                      <a:r>
                        <a:rPr lang="en-US" sz="2400" dirty="0"/>
                        <a:t>SE 4096</a:t>
                      </a:r>
                    </a:p>
                  </a:txBody>
                  <a:tcPr/>
                </a:tc>
                <a:tc>
                  <a:txBody>
                    <a:bodyPr/>
                    <a:lstStyle/>
                    <a:p>
                      <a:pPr algn="r"/>
                      <a:r>
                        <a:rPr lang="en-US" sz="2400" dirty="0"/>
                        <a:t>Headcount</a:t>
                      </a:r>
                    </a:p>
                  </a:txBody>
                  <a:tcPr/>
                </a:tc>
                <a:extLst>
                  <a:ext uri="{0D108BD9-81ED-4DB2-BD59-A6C34878D82A}">
                    <a16:rowId xmlns:a16="http://schemas.microsoft.com/office/drawing/2014/main" val="2707754853"/>
                  </a:ext>
                </a:extLst>
              </a:tr>
              <a:tr h="457200">
                <a:tc>
                  <a:txBody>
                    <a:bodyPr/>
                    <a:lstStyle/>
                    <a:p>
                      <a:r>
                        <a:rPr lang="en-US" sz="2400" dirty="0"/>
                        <a:t>District A</a:t>
                      </a:r>
                    </a:p>
                  </a:txBody>
                  <a:tcPr/>
                </a:tc>
                <a:tc>
                  <a:txBody>
                    <a:bodyPr/>
                    <a:lstStyle/>
                    <a:p>
                      <a:pPr algn="r"/>
                      <a:r>
                        <a:rPr lang="en-US" sz="2400" dirty="0"/>
                        <a:t>$25</a:t>
                      </a:r>
                    </a:p>
                  </a:txBody>
                  <a:tcPr/>
                </a:tc>
                <a:tc>
                  <a:txBody>
                    <a:bodyPr/>
                    <a:lstStyle/>
                    <a:p>
                      <a:pPr algn="r"/>
                      <a:r>
                        <a:rPr lang="en-US" sz="2400" dirty="0"/>
                        <a:t>$100</a:t>
                      </a:r>
                    </a:p>
                  </a:txBody>
                  <a:tcPr/>
                </a:tc>
                <a:tc>
                  <a:txBody>
                    <a:bodyPr/>
                    <a:lstStyle/>
                    <a:p>
                      <a:pPr algn="r"/>
                      <a:r>
                        <a:rPr lang="en-US" sz="2400" dirty="0"/>
                        <a:t>15</a:t>
                      </a:r>
                    </a:p>
                  </a:txBody>
                  <a:tcPr/>
                </a:tc>
                <a:extLst>
                  <a:ext uri="{0D108BD9-81ED-4DB2-BD59-A6C34878D82A}">
                    <a16:rowId xmlns:a16="http://schemas.microsoft.com/office/drawing/2014/main" val="2710778670"/>
                  </a:ext>
                </a:extLst>
              </a:tr>
              <a:tr h="457200">
                <a:tc>
                  <a:txBody>
                    <a:bodyPr/>
                    <a:lstStyle/>
                    <a:p>
                      <a:r>
                        <a:rPr lang="en-US" sz="2400" dirty="0"/>
                        <a:t>District B</a:t>
                      </a:r>
                    </a:p>
                  </a:txBody>
                  <a:tcPr/>
                </a:tc>
                <a:tc>
                  <a:txBody>
                    <a:bodyPr/>
                    <a:lstStyle/>
                    <a:p>
                      <a:pPr algn="r"/>
                      <a:r>
                        <a:rPr lang="en-US" sz="2400" dirty="0"/>
                        <a:t>$10</a:t>
                      </a:r>
                    </a:p>
                  </a:txBody>
                  <a:tcPr/>
                </a:tc>
                <a:tc>
                  <a:txBody>
                    <a:bodyPr/>
                    <a:lstStyle/>
                    <a:p>
                      <a:pPr algn="r"/>
                      <a:r>
                        <a:rPr lang="en-US" sz="2400" dirty="0"/>
                        <a:t>$75</a:t>
                      </a:r>
                    </a:p>
                  </a:txBody>
                  <a:tcPr/>
                </a:tc>
                <a:tc>
                  <a:txBody>
                    <a:bodyPr/>
                    <a:lstStyle/>
                    <a:p>
                      <a:pPr algn="r"/>
                      <a:r>
                        <a:rPr lang="en-US" sz="2400" dirty="0"/>
                        <a:t>8</a:t>
                      </a:r>
                    </a:p>
                  </a:txBody>
                  <a:tcPr/>
                </a:tc>
                <a:extLst>
                  <a:ext uri="{0D108BD9-81ED-4DB2-BD59-A6C34878D82A}">
                    <a16:rowId xmlns:a16="http://schemas.microsoft.com/office/drawing/2014/main" val="434999074"/>
                  </a:ext>
                </a:extLst>
              </a:tr>
              <a:tr h="457200">
                <a:tc>
                  <a:txBody>
                    <a:bodyPr/>
                    <a:lstStyle/>
                    <a:p>
                      <a:r>
                        <a:rPr lang="en-US" sz="2400" dirty="0"/>
                        <a:t>District C</a:t>
                      </a:r>
                    </a:p>
                  </a:txBody>
                  <a:tcPr/>
                </a:tc>
                <a:tc>
                  <a:txBody>
                    <a:bodyPr/>
                    <a:lstStyle/>
                    <a:p>
                      <a:pPr algn="r"/>
                      <a:r>
                        <a:rPr lang="en-US" sz="2400" dirty="0"/>
                        <a:t>$15</a:t>
                      </a:r>
                    </a:p>
                  </a:txBody>
                  <a:tcPr/>
                </a:tc>
                <a:tc>
                  <a:txBody>
                    <a:bodyPr/>
                    <a:lstStyle/>
                    <a:p>
                      <a:pPr algn="r"/>
                      <a:r>
                        <a:rPr lang="en-US" sz="2400" dirty="0"/>
                        <a:t>$50</a:t>
                      </a:r>
                    </a:p>
                  </a:txBody>
                  <a:tcPr/>
                </a:tc>
                <a:tc>
                  <a:txBody>
                    <a:bodyPr/>
                    <a:lstStyle/>
                    <a:p>
                      <a:pPr algn="r"/>
                      <a:r>
                        <a:rPr lang="en-US" sz="2400" dirty="0"/>
                        <a:t>7</a:t>
                      </a:r>
                    </a:p>
                  </a:txBody>
                  <a:tcPr/>
                </a:tc>
                <a:extLst>
                  <a:ext uri="{0D108BD9-81ED-4DB2-BD59-A6C34878D82A}">
                    <a16:rowId xmlns:a16="http://schemas.microsoft.com/office/drawing/2014/main" val="2579575951"/>
                  </a:ext>
                </a:extLst>
              </a:tr>
              <a:tr h="457200">
                <a:tc>
                  <a:txBody>
                    <a:bodyPr/>
                    <a:lstStyle/>
                    <a:p>
                      <a:r>
                        <a:rPr lang="en-US" sz="2400" b="1" dirty="0"/>
                        <a:t>ISD Aggregate</a:t>
                      </a:r>
                    </a:p>
                  </a:txBody>
                  <a:tcPr/>
                </a:tc>
                <a:tc>
                  <a:txBody>
                    <a:bodyPr/>
                    <a:lstStyle/>
                    <a:p>
                      <a:pPr algn="r"/>
                      <a:r>
                        <a:rPr lang="en-US" sz="2400" b="1" dirty="0"/>
                        <a:t>$50</a:t>
                      </a:r>
                    </a:p>
                  </a:txBody>
                  <a:tcPr/>
                </a:tc>
                <a:tc>
                  <a:txBody>
                    <a:bodyPr/>
                    <a:lstStyle/>
                    <a:p>
                      <a:pPr algn="r"/>
                      <a:r>
                        <a:rPr lang="en-US" sz="2400" b="1" dirty="0"/>
                        <a:t>$225</a:t>
                      </a:r>
                    </a:p>
                  </a:txBody>
                  <a:tcPr/>
                </a:tc>
                <a:tc>
                  <a:txBody>
                    <a:bodyPr/>
                    <a:lstStyle/>
                    <a:p>
                      <a:pPr algn="r"/>
                      <a:r>
                        <a:rPr lang="en-US" sz="2400" b="1" dirty="0"/>
                        <a:t>30</a:t>
                      </a:r>
                    </a:p>
                  </a:txBody>
                  <a:tcPr/>
                </a:tc>
                <a:extLst>
                  <a:ext uri="{0D108BD9-81ED-4DB2-BD59-A6C34878D82A}">
                    <a16:rowId xmlns:a16="http://schemas.microsoft.com/office/drawing/2014/main" val="1627645116"/>
                  </a:ext>
                </a:extLst>
              </a:tr>
            </a:tbl>
          </a:graphicData>
        </a:graphic>
      </p:graphicFrame>
      <p:sp>
        <p:nvSpPr>
          <p:cNvPr id="8" name="Content Placeholder 2">
            <a:extLst>
              <a:ext uri="{FF2B5EF4-FFF2-40B4-BE49-F238E27FC236}">
                <a16:creationId xmlns:a16="http://schemas.microsoft.com/office/drawing/2014/main" id="{595DE3B7-17CA-4BFC-9243-583658A0EA9C}"/>
              </a:ext>
            </a:extLst>
          </p:cNvPr>
          <p:cNvSpPr txBox="1">
            <a:spLocks/>
          </p:cNvSpPr>
          <p:nvPr/>
        </p:nvSpPr>
        <p:spPr>
          <a:xfrm>
            <a:off x="838200" y="4571999"/>
            <a:ext cx="10515600" cy="160496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Figures from all member districts, including PSAs, are aggregated before MOE calculations are performed. </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11</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17125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Fiscal Effort Calculation Example</a:t>
            </a:r>
          </a:p>
        </p:txBody>
      </p:sp>
      <p:graphicFrame>
        <p:nvGraphicFramePr>
          <p:cNvPr id="7" name="Table 2" descr="Fiscal Effort Calculation Table">
            <a:extLst>
              <a:ext uri="{FF2B5EF4-FFF2-40B4-BE49-F238E27FC236}">
                <a16:creationId xmlns:a16="http://schemas.microsoft.com/office/drawing/2014/main" id="{66603FD1-E169-439F-9E84-39EE05C95058}"/>
              </a:ext>
            </a:extLst>
          </p:cNvPr>
          <p:cNvGraphicFramePr>
            <a:graphicFrameLocks/>
          </p:cNvGraphicFramePr>
          <p:nvPr>
            <p:extLst>
              <p:ext uri="{D42A27DB-BD31-4B8C-83A1-F6EECF244321}">
                <p14:modId xmlns:p14="http://schemas.microsoft.com/office/powerpoint/2010/main" val="3996372165"/>
              </p:ext>
            </p:extLst>
          </p:nvPr>
        </p:nvGraphicFramePr>
        <p:xfrm>
          <a:off x="545432" y="2450209"/>
          <a:ext cx="11101136" cy="1507355"/>
        </p:xfrm>
        <a:graphic>
          <a:graphicData uri="http://schemas.openxmlformats.org/drawingml/2006/table">
            <a:tbl>
              <a:tblPr firstRow="1" bandRow="1">
                <a:tableStyleId>{5C22544A-7EE6-4342-B048-85BDC9FD1C3A}</a:tableStyleId>
              </a:tblPr>
              <a:tblGrid>
                <a:gridCol w="2775284">
                  <a:extLst>
                    <a:ext uri="{9D8B030D-6E8A-4147-A177-3AD203B41FA5}">
                      <a16:colId xmlns:a16="http://schemas.microsoft.com/office/drawing/2014/main" val="3181556445"/>
                    </a:ext>
                  </a:extLst>
                </a:gridCol>
                <a:gridCol w="2775284">
                  <a:extLst>
                    <a:ext uri="{9D8B030D-6E8A-4147-A177-3AD203B41FA5}">
                      <a16:colId xmlns:a16="http://schemas.microsoft.com/office/drawing/2014/main" val="3380582332"/>
                    </a:ext>
                  </a:extLst>
                </a:gridCol>
                <a:gridCol w="2743200">
                  <a:extLst>
                    <a:ext uri="{9D8B030D-6E8A-4147-A177-3AD203B41FA5}">
                      <a16:colId xmlns:a16="http://schemas.microsoft.com/office/drawing/2014/main" val="2934210900"/>
                    </a:ext>
                  </a:extLst>
                </a:gridCol>
                <a:gridCol w="2807368">
                  <a:extLst>
                    <a:ext uri="{9D8B030D-6E8A-4147-A177-3AD203B41FA5}">
                      <a16:colId xmlns:a16="http://schemas.microsoft.com/office/drawing/2014/main" val="3624673761"/>
                    </a:ext>
                  </a:extLst>
                </a:gridCol>
              </a:tblGrid>
              <a:tr h="999533">
                <a:tc>
                  <a:txBody>
                    <a:bodyPr/>
                    <a:lstStyle/>
                    <a:p>
                      <a:pPr algn="r"/>
                      <a:r>
                        <a:rPr lang="en-US" sz="2000" dirty="0"/>
                        <a:t>Method 1 Fiscal Effort</a:t>
                      </a:r>
                      <a:br>
                        <a:rPr lang="en-US" sz="2000" dirty="0"/>
                      </a:br>
                      <a:r>
                        <a:rPr lang="en-US" sz="2000" b="0" dirty="0"/>
                        <a:t>(Local Total)</a:t>
                      </a:r>
                      <a:endParaRPr lang="en-US" sz="2000" dirty="0"/>
                    </a:p>
                  </a:txBody>
                  <a:tcPr anchor="ctr"/>
                </a:tc>
                <a:tc>
                  <a:txBody>
                    <a:bodyPr/>
                    <a:lstStyle/>
                    <a:p>
                      <a:pPr algn="r"/>
                      <a:r>
                        <a:rPr lang="en-US" sz="2000" dirty="0"/>
                        <a:t>Method 2 Fiscal Effort</a:t>
                      </a:r>
                    </a:p>
                    <a:p>
                      <a:pPr algn="r"/>
                      <a:r>
                        <a:rPr lang="en-US" sz="2000" b="0" dirty="0"/>
                        <a:t>(State &amp; Local Total)</a:t>
                      </a:r>
                    </a:p>
                  </a:txBody>
                  <a:tcPr anchor="ctr"/>
                </a:tc>
                <a:tc>
                  <a:txBody>
                    <a:bodyPr/>
                    <a:lstStyle/>
                    <a:p>
                      <a:pPr algn="r"/>
                      <a:r>
                        <a:rPr lang="en-US" sz="2000" dirty="0"/>
                        <a:t>Method 3 Fiscal Effort</a:t>
                      </a:r>
                    </a:p>
                    <a:p>
                      <a:pPr algn="r"/>
                      <a:r>
                        <a:rPr lang="en-US" sz="2000" b="0" dirty="0"/>
                        <a:t>(Local Per Capita)</a:t>
                      </a:r>
                    </a:p>
                  </a:txBody>
                  <a:tcPr anchor="ctr"/>
                </a:tc>
                <a:tc>
                  <a:txBody>
                    <a:bodyPr/>
                    <a:lstStyle/>
                    <a:p>
                      <a:pPr algn="r"/>
                      <a:r>
                        <a:rPr lang="en-US" sz="2000" dirty="0"/>
                        <a:t>Method4 Fiscal Effort</a:t>
                      </a:r>
                    </a:p>
                    <a:p>
                      <a:pPr algn="r"/>
                      <a:r>
                        <a:rPr lang="en-US" sz="2000" b="0" dirty="0"/>
                        <a:t>(State &amp; Local Per Capita)</a:t>
                      </a:r>
                    </a:p>
                  </a:txBody>
                  <a:tcPr anchor="ctr"/>
                </a:tc>
                <a:extLst>
                  <a:ext uri="{0D108BD9-81ED-4DB2-BD59-A6C34878D82A}">
                    <a16:rowId xmlns:a16="http://schemas.microsoft.com/office/drawing/2014/main" val="2707754853"/>
                  </a:ext>
                </a:extLst>
              </a:tr>
              <a:tr h="507822">
                <a:tc>
                  <a:txBody>
                    <a:bodyPr/>
                    <a:lstStyle/>
                    <a:p>
                      <a:pPr algn="r"/>
                      <a:r>
                        <a:rPr lang="en-US" sz="2000" b="0" dirty="0"/>
                        <a:t>$ 175</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t>$ 275</a:t>
                      </a:r>
                    </a:p>
                  </a:txBody>
                  <a:tcPr anchor="ctr"/>
                </a:tc>
                <a:tc>
                  <a:txBody>
                    <a:bodyPr/>
                    <a:lstStyle/>
                    <a:p>
                      <a:pPr algn="r"/>
                      <a:r>
                        <a:rPr lang="en-US" sz="2000" b="0" dirty="0"/>
                        <a:t>$ 5.83</a:t>
                      </a:r>
                    </a:p>
                  </a:txBody>
                  <a:tcPr anchor="ctr"/>
                </a:tc>
                <a:tc>
                  <a:txBody>
                    <a:bodyPr/>
                    <a:lstStyle/>
                    <a:p>
                      <a:pPr algn="r"/>
                      <a:r>
                        <a:rPr lang="en-US" sz="2000" b="0" dirty="0"/>
                        <a:t>$ 9.17</a:t>
                      </a:r>
                    </a:p>
                  </a:txBody>
                  <a:tcPr anchor="ctr"/>
                </a:tc>
                <a:extLst>
                  <a:ext uri="{0D108BD9-81ED-4DB2-BD59-A6C34878D82A}">
                    <a16:rowId xmlns:a16="http://schemas.microsoft.com/office/drawing/2014/main" val="1627645116"/>
                  </a:ext>
                </a:extLst>
              </a:tr>
            </a:tbl>
          </a:graphicData>
        </a:graphic>
      </p:graphicFrame>
      <p:sp>
        <p:nvSpPr>
          <p:cNvPr id="9" name="Content Placeholder 2">
            <a:extLst>
              <a:ext uri="{FF2B5EF4-FFF2-40B4-BE49-F238E27FC236}">
                <a16:creationId xmlns:a16="http://schemas.microsoft.com/office/drawing/2014/main" id="{EF9AF3CA-7BB6-49EB-ACDA-D17890A6CE87}"/>
              </a:ext>
            </a:extLst>
          </p:cNvPr>
          <p:cNvSpPr txBox="1">
            <a:spLocks/>
          </p:cNvSpPr>
          <p:nvPr/>
        </p:nvSpPr>
        <p:spPr>
          <a:xfrm>
            <a:off x="838200" y="4495313"/>
            <a:ext cx="10515600" cy="11761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Catamaran uses the aggregated SE 4094, SE 4096, and headcount figures are used to calculate fiscal effort four different ways. </a:t>
            </a:r>
          </a:p>
          <a:p>
            <a:r>
              <a:rPr lang="en-US" dirty="0"/>
              <a:t>Method 1 is calculated using a formula to remove the state-reimbursed portion of 4096 and 4094 costs. This also accounts for 51F funds. </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12</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98724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MOE Compliance Standard, Part 1</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fontScale="92500" lnSpcReduction="10000"/>
          </a:bodyPr>
          <a:lstStyle/>
          <a:p>
            <a:r>
              <a:rPr lang="en-US" sz="2800" dirty="0"/>
              <a:t>Requires that each ISD expends, in the aggregate, at least as much state/local funds as it expended in the most recent year it met MOE. </a:t>
            </a:r>
          </a:p>
          <a:p>
            <a:r>
              <a:rPr lang="en-US" sz="2800" dirty="0"/>
              <a:t>Occurs mid-spring, after most recently closed school year. For example, MOE Compliance testing for 2018-19 will occur in March 2020. </a:t>
            </a:r>
          </a:p>
          <a:p>
            <a:r>
              <a:rPr lang="en-US" sz="2800" dirty="0"/>
              <a:t>In this activity, Catamaran uses SE 4094, SE 4096, and headcount figures from the Financial Information Database (FID) to calculate fiscal effort automatically.</a:t>
            </a:r>
          </a:p>
          <a:p>
            <a:r>
              <a:rPr lang="en-US" sz="2800" dirty="0"/>
              <a:t>Catamaran compares expended fiscal effort in the test year to thresholds established in the previous MOE Compliance activity.</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196489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MOE Compliance Standard, Part 2</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fontScale="92500" lnSpcReduction="20000"/>
          </a:bodyPr>
          <a:lstStyle/>
          <a:p>
            <a:r>
              <a:rPr lang="en-US" sz="2800" dirty="0"/>
              <a:t>Fiscal effort comparisons are made on a per-method basis. By comparing fiscal effort for each method to thresholds for each method, Catamaran calculates which methods have been met or not met. </a:t>
            </a:r>
          </a:p>
          <a:p>
            <a:r>
              <a:rPr lang="en-US" sz="2800" dirty="0"/>
              <a:t>ISD meets the standard if an MOE threshold is met using any one of the four methods. </a:t>
            </a:r>
          </a:p>
          <a:p>
            <a:r>
              <a:rPr lang="en-US" sz="2800" dirty="0"/>
              <a:t>ISDs that do not pass using any method must add exceptions (more on exceptions later). </a:t>
            </a:r>
          </a:p>
          <a:p>
            <a:r>
              <a:rPr lang="en-US" sz="2800" dirty="0"/>
              <a:t>New fiscal effort thresholds are established for each method at the end of the MOE Compliance activity. New thresholds account for the last year the ISD met each method, including an exceptions/adjustments approved in any intervening years.</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14</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91086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What If My ISD Does Not Pass MOE?</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dirty="0"/>
              <a:t>Exceptions/adjustments can be used if an ISD does not pass MOE Compliance or MOE Eligibility. </a:t>
            </a:r>
          </a:p>
          <a:p>
            <a:r>
              <a:rPr lang="en-US" sz="2800" dirty="0"/>
              <a:t>Exceptions/adjustments do not increase fiscal effort. Rather, they functionally lower the MOE thresholds, thereby allowably justifying a reduced level of fiscal effort.</a:t>
            </a:r>
          </a:p>
          <a:p>
            <a:r>
              <a:rPr lang="en-US" sz="2800" dirty="0"/>
              <a:t>Since the SE 4094 and SE 4096, are the universe of special education costs considered for MOE in Michigan, any exceptions taken must be costs that were reported on the SE 4094 or SE 4096.</a:t>
            </a:r>
          </a:p>
          <a:p>
            <a:endParaRPr lang="en-US" sz="2800"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15</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72188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Exception (a): Personnel Changes </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dirty="0"/>
              <a:t>As described in 34 CFR §300.204, an LEA may reduce LEA MOE for…</a:t>
            </a:r>
          </a:p>
          <a:p>
            <a:pPr lvl="1"/>
            <a:r>
              <a:rPr lang="en-US" dirty="0"/>
              <a:t>(a) The voluntary departure, by retirement or otherwise, or departure for just cause, of special education or related services personnel.</a:t>
            </a:r>
          </a:p>
          <a:p>
            <a:r>
              <a:rPr lang="en-US" dirty="0"/>
              <a:t>Exception (a) is taken when special education or related services staff turn over. Departures must be voluntary—someone retires or resigns—or for just cause—such as when an employee is terminated for misconduct.  It does not refer to a reduction in force or downsizing.</a:t>
            </a:r>
          </a:p>
          <a:p>
            <a:r>
              <a:rPr lang="en-US" dirty="0"/>
              <a:t>Replacement staff costs must be entered as well. </a:t>
            </a:r>
          </a:p>
          <a:p>
            <a:r>
              <a:rPr lang="en-US" dirty="0"/>
              <a:t>Total exception (a) is equal to the departing staff costs, less the replacement staff costs.</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16</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998712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Exception (b): Decrease in Students</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3200" dirty="0"/>
              <a:t>As described in 34 CFR §300.204, an LEA may reduce MOE for…</a:t>
            </a:r>
          </a:p>
          <a:p>
            <a:pPr lvl="1"/>
            <a:r>
              <a:rPr lang="en-US" sz="2800" dirty="0"/>
              <a:t>(b) A decrease in the enrollment of children with disabilities.</a:t>
            </a:r>
          </a:p>
          <a:p>
            <a:r>
              <a:rPr lang="en-US" sz="3200" dirty="0"/>
              <a:t>This exception is automatically calculated and applied to all eligible ISDs by Catamaran.</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17</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12082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normAutofit/>
          </a:bodyPr>
          <a:lstStyle/>
          <a:p>
            <a:r>
              <a:rPr lang="en-US" dirty="0"/>
              <a:t>Exception (c): Termination of an Eligible Obligation</a:t>
            </a:r>
          </a:p>
        </p:txBody>
      </p:sp>
      <p:sp>
        <p:nvSpPr>
          <p:cNvPr id="7" name="Content Placeholder 6">
            <a:extLst>
              <a:ext uri="{FF2B5EF4-FFF2-40B4-BE49-F238E27FC236}">
                <a16:creationId xmlns:a16="http://schemas.microsoft.com/office/drawing/2014/main" id="{18C32CD6-758F-4E9D-9BED-6296A6C1FC19}"/>
              </a:ext>
            </a:extLst>
          </p:cNvPr>
          <p:cNvSpPr>
            <a:spLocks noGrp="1"/>
          </p:cNvSpPr>
          <p:nvPr>
            <p:ph idx="1"/>
          </p:nvPr>
        </p:nvSpPr>
        <p:spPr/>
        <p:txBody>
          <a:bodyPr/>
          <a:lstStyle/>
          <a:p>
            <a:r>
              <a:rPr lang="en-US" dirty="0"/>
              <a:t>As described in 34 CFR §300.204, an LEA may reduce LEA MOE for…</a:t>
            </a:r>
          </a:p>
          <a:p>
            <a:pPr lvl="1"/>
            <a:r>
              <a:rPr lang="en-US" dirty="0"/>
              <a:t>(c) The termination of the obligation of the agency, consistent with this part, to provide a program of special education to a particular child with a disability that is an exceptionally costly program, as determined by the SEA, because the child — </a:t>
            </a:r>
          </a:p>
          <a:p>
            <a:pPr lvl="2"/>
            <a:r>
              <a:rPr lang="en-US" dirty="0"/>
              <a:t>Has left the jurisdiction of the agency;</a:t>
            </a:r>
          </a:p>
          <a:p>
            <a:pPr lvl="2"/>
            <a:r>
              <a:rPr lang="en-US" dirty="0"/>
              <a:t>Has reached the age at which the obligation of the agency to provide FAPE to the child has terminated; or</a:t>
            </a:r>
          </a:p>
          <a:p>
            <a:pPr lvl="2"/>
            <a:r>
              <a:rPr lang="en-US" dirty="0"/>
              <a:t>No longer needs the program of special education.</a:t>
            </a:r>
          </a:p>
          <a:p>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18</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711120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normAutofit/>
          </a:bodyPr>
          <a:lstStyle/>
          <a:p>
            <a:r>
              <a:rPr lang="en-US" dirty="0"/>
              <a:t>Exception (d): Termination of an Eligible Costly Expenditure</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dirty="0"/>
              <a:t>As described in 34 CFR §300.204, an LEA may reduce LEA MOE for… </a:t>
            </a:r>
          </a:p>
          <a:p>
            <a:pPr lvl="1"/>
            <a:r>
              <a:rPr lang="en-US" dirty="0"/>
              <a:t>(d) The termination of costly expenditures for long-term purchases, such as the acquisition of equipment or the construction of school facilities.</a:t>
            </a:r>
          </a:p>
          <a:p>
            <a:pPr marL="0" indent="0">
              <a:buNone/>
            </a:pPr>
            <a:endParaRPr lang="en-US" dirty="0"/>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19</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586183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dirty="0"/>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837386" y="1752537"/>
            <a:ext cx="5065427" cy="4813586"/>
          </a:xfrm>
        </p:spPr>
        <p:txBody>
          <a:bodyPr>
            <a:normAutofit lnSpcReduction="10000"/>
          </a:bodyPr>
          <a:lstStyle/>
          <a:p>
            <a:r>
              <a:rPr lang="en-US" dirty="0"/>
              <a:t>Mouse or tab down to the bottom of the webinar screen for the Zoom Webinar Control Panel to become visible. </a:t>
            </a:r>
          </a:p>
          <a:p>
            <a:r>
              <a:rPr lang="en-US" dirty="0"/>
              <a:t>Features available are:</a:t>
            </a:r>
          </a:p>
          <a:p>
            <a:pPr marL="741363" indent="-447675">
              <a:buFont typeface="+mj-lt"/>
              <a:buAutoNum type="arabicPeriod"/>
            </a:pPr>
            <a:r>
              <a:rPr lang="en-US" b="1" dirty="0"/>
              <a:t>Chat </a:t>
            </a:r>
            <a:r>
              <a:rPr lang="en-US" dirty="0"/>
              <a:t>– select to communicate with presenters.</a:t>
            </a:r>
          </a:p>
          <a:p>
            <a:pPr marL="741363" indent="-447675">
              <a:buFont typeface="+mj-lt"/>
              <a:buAutoNum type="arabicPeriod"/>
            </a:pPr>
            <a:r>
              <a:rPr lang="en-US" b="1" dirty="0"/>
              <a:t>Closed Captioning (CC)</a:t>
            </a:r>
            <a:r>
              <a:rPr lang="en-US" dirty="0"/>
              <a:t> – select the </a:t>
            </a:r>
            <a:r>
              <a:rPr lang="en-US" b="1" dirty="0"/>
              <a:t>CC</a:t>
            </a:r>
            <a:r>
              <a:rPr lang="en-US" dirty="0"/>
              <a:t> icon to turn on captions. </a:t>
            </a:r>
          </a:p>
          <a:p>
            <a:pPr marL="741363" indent="-447675">
              <a:buFont typeface="+mj-lt"/>
              <a:buAutoNum type="arabicPeriod"/>
            </a:pPr>
            <a:r>
              <a:rPr lang="en-US" b="1" dirty="0"/>
              <a:t>Leave</a:t>
            </a:r>
            <a:r>
              <a:rPr lang="en-US" dirty="0"/>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5E381F9-5F04-4867-AD6C-55EACE3A192E}"/>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2</a:t>
            </a:fld>
            <a:endParaRPr lang="en-US" dirty="0"/>
          </a:p>
        </p:txBody>
      </p:sp>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dirty="0"/>
              <a:t>Michigan Department of Education | Office of Special Education </a:t>
            </a:r>
          </a:p>
        </p:txBody>
      </p:sp>
    </p:spTree>
    <p:extLst>
      <p:ext uri="{BB962C8B-B14F-4D97-AF65-F5344CB8AC3E}">
        <p14:creationId xmlns:p14="http://schemas.microsoft.com/office/powerpoint/2010/main" val="147501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1E6-BD88-4B53-90AA-8BAA4336655D}"/>
              </a:ext>
            </a:extLst>
          </p:cNvPr>
          <p:cNvSpPr>
            <a:spLocks noGrp="1"/>
          </p:cNvSpPr>
          <p:nvPr>
            <p:ph type="title"/>
          </p:nvPr>
        </p:nvSpPr>
        <p:spPr/>
        <p:txBody>
          <a:bodyPr/>
          <a:lstStyle/>
          <a:p>
            <a:r>
              <a:rPr lang="en-US" dirty="0"/>
              <a:t>Questions – Maintenance of Effort Basics</a:t>
            </a:r>
          </a:p>
        </p:txBody>
      </p:sp>
      <p:pic>
        <p:nvPicPr>
          <p:cNvPr id="7" name="Content Placeholder 6">
            <a:extLst>
              <a:ext uri="{FF2B5EF4-FFF2-40B4-BE49-F238E27FC236}">
                <a16:creationId xmlns:a16="http://schemas.microsoft.com/office/drawing/2014/main" id="{7AE5304E-DBEF-41B7-B25D-9E97EA1DF523}"/>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034790" y="1889431"/>
            <a:ext cx="3463290" cy="2770632"/>
          </a:xfrm>
        </p:spPr>
      </p:pic>
      <p:sp>
        <p:nvSpPr>
          <p:cNvPr id="5" name="Slide Number Placeholder 4">
            <a:extLst>
              <a:ext uri="{FF2B5EF4-FFF2-40B4-BE49-F238E27FC236}">
                <a16:creationId xmlns:a16="http://schemas.microsoft.com/office/drawing/2014/main" id="{B08A76B9-4940-485E-A39A-B6AF91162E11}"/>
              </a:ext>
            </a:extLst>
          </p:cNvPr>
          <p:cNvSpPr>
            <a:spLocks noGrp="1"/>
          </p:cNvSpPr>
          <p:nvPr>
            <p:ph type="sldNum" sz="quarter" idx="12"/>
          </p:nvPr>
        </p:nvSpPr>
        <p:spPr/>
        <p:txBody>
          <a:bodyPr/>
          <a:lstStyle/>
          <a:p>
            <a:fld id="{46775F4D-6D42-4CD6-A802-0B48E0231625}" type="slidenum">
              <a:rPr lang="en-US" smtClean="0"/>
              <a:pPr/>
              <a:t>20</a:t>
            </a:fld>
            <a:endParaRPr lang="en-US" dirty="0"/>
          </a:p>
        </p:txBody>
      </p:sp>
      <p:sp>
        <p:nvSpPr>
          <p:cNvPr id="4" name="Footer Placeholder 3">
            <a:extLst>
              <a:ext uri="{FF2B5EF4-FFF2-40B4-BE49-F238E27FC236}">
                <a16:creationId xmlns:a16="http://schemas.microsoft.com/office/drawing/2014/main" id="{9BB50401-F99F-4063-976B-462E2C1DCBDB}"/>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66429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44737F-B054-4FA9-AE4D-BA98FC480FB8}"/>
              </a:ext>
            </a:extLst>
          </p:cNvPr>
          <p:cNvSpPr>
            <a:spLocks noGrp="1"/>
          </p:cNvSpPr>
          <p:nvPr>
            <p:ph type="ctrTitle"/>
          </p:nvPr>
        </p:nvSpPr>
        <p:spPr/>
        <p:txBody>
          <a:bodyPr/>
          <a:lstStyle/>
          <a:p>
            <a:r>
              <a:rPr lang="en-US" dirty="0"/>
              <a:t>Completing the MOE Compliance Activity</a:t>
            </a:r>
          </a:p>
        </p:txBody>
      </p:sp>
      <p:sp>
        <p:nvSpPr>
          <p:cNvPr id="7" name="Subtitle 6">
            <a:extLst>
              <a:ext uri="{FF2B5EF4-FFF2-40B4-BE49-F238E27FC236}">
                <a16:creationId xmlns:a16="http://schemas.microsoft.com/office/drawing/2014/main" id="{D36C2ABB-A8EA-4634-B6B3-0136575935A0}"/>
              </a:ext>
            </a:extLst>
          </p:cNvPr>
          <p:cNvSpPr>
            <a:spLocks noGrp="1"/>
          </p:cNvSpPr>
          <p:nvPr>
            <p:ph type="subTitle" idx="1"/>
          </p:nvPr>
        </p:nvSpPr>
        <p:spPr/>
        <p:txBody>
          <a:bodyPr/>
          <a:lstStyle/>
          <a:p>
            <a:r>
              <a:rPr lang="en-US" dirty="0"/>
              <a:t>Finding and Completing Your Work</a:t>
            </a:r>
          </a:p>
        </p:txBody>
      </p:sp>
      <p:sp>
        <p:nvSpPr>
          <p:cNvPr id="5" name="Slide Number Placeholder 4">
            <a:extLst>
              <a:ext uri="{FF2B5EF4-FFF2-40B4-BE49-F238E27FC236}">
                <a16:creationId xmlns:a16="http://schemas.microsoft.com/office/drawing/2014/main" id="{DE4FCEFE-0B0A-48A8-B57E-450405361639}"/>
              </a:ext>
            </a:extLst>
          </p:cNvPr>
          <p:cNvSpPr>
            <a:spLocks noGrp="1"/>
          </p:cNvSpPr>
          <p:nvPr>
            <p:ph type="sldNum" sz="quarter" idx="12"/>
          </p:nvPr>
        </p:nvSpPr>
        <p:spPr/>
        <p:txBody>
          <a:bodyPr/>
          <a:lstStyle/>
          <a:p>
            <a:fld id="{46775F4D-6D42-4CD6-A802-0B48E0231625}" type="slidenum">
              <a:rPr lang="en-US" smtClean="0"/>
              <a:pPr/>
              <a:t>21</a:t>
            </a:fld>
            <a:endParaRPr lang="en-US" dirty="0"/>
          </a:p>
        </p:txBody>
      </p:sp>
      <p:sp>
        <p:nvSpPr>
          <p:cNvPr id="4" name="Footer Placeholder 3">
            <a:extLst>
              <a:ext uri="{FF2B5EF4-FFF2-40B4-BE49-F238E27FC236}">
                <a16:creationId xmlns:a16="http://schemas.microsoft.com/office/drawing/2014/main" id="{3406C8F9-146D-401D-94E6-6A30DE4CF26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57230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Activity is for ISD Business Officials </a:t>
            </a:r>
          </a:p>
        </p:txBody>
      </p:sp>
      <p:sp>
        <p:nvSpPr>
          <p:cNvPr id="3" name="Content Placeholder 2"/>
          <p:cNvSpPr>
            <a:spLocks noGrp="1"/>
          </p:cNvSpPr>
          <p:nvPr>
            <p:ph idx="1"/>
          </p:nvPr>
        </p:nvSpPr>
        <p:spPr>
          <a:xfrm>
            <a:off x="838201" y="1825625"/>
            <a:ext cx="10796998" cy="3754904"/>
          </a:xfrm>
        </p:spPr>
        <p:txBody>
          <a:bodyPr>
            <a:normAutofit/>
          </a:bodyPr>
          <a:lstStyle/>
          <a:p>
            <a:r>
              <a:rPr lang="en-US" dirty="0"/>
              <a:t>The MOE Compliance activity should be completed by ISD officials who have an understanding of financial administration at their ISD. </a:t>
            </a:r>
          </a:p>
          <a:p>
            <a:r>
              <a:rPr lang="en-US" dirty="0"/>
              <a:t>This activity can only be completed by Catamaran users with the ISD business official role.</a:t>
            </a:r>
          </a:p>
          <a:p>
            <a:r>
              <a:rPr lang="en-US" dirty="0"/>
              <a:t>Other roles, such as the ISD director role, can view the activity, but cannot complete it. </a:t>
            </a:r>
          </a:p>
          <a:p>
            <a:r>
              <a:rPr lang="en-US" dirty="0"/>
              <a:t>If you have questions about your user role, please contact the Help Desk. </a:t>
            </a:r>
          </a:p>
        </p:txBody>
      </p:sp>
      <p:sp>
        <p:nvSpPr>
          <p:cNvPr id="5" name="Slide Number Placeholder 4"/>
          <p:cNvSpPr>
            <a:spLocks noGrp="1"/>
          </p:cNvSpPr>
          <p:nvPr>
            <p:ph type="sldNum" sz="quarter" idx="12"/>
          </p:nvPr>
        </p:nvSpPr>
        <p:spPr/>
        <p:txBody>
          <a:bodyPr/>
          <a:lstStyle/>
          <a:p>
            <a:fld id="{86912BC1-F2B2-4048-96A2-39CED5BDBEEC}" type="slidenum">
              <a:rPr lang="en-US" smtClean="0"/>
              <a:pPr/>
              <a:t>22</a:t>
            </a:fld>
            <a:endParaRPr lang="en-US" dirty="0"/>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86146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 to Catamaran</a:t>
            </a:r>
          </a:p>
        </p:txBody>
      </p:sp>
      <p:sp>
        <p:nvSpPr>
          <p:cNvPr id="3" name="Content Placeholder 2"/>
          <p:cNvSpPr>
            <a:spLocks noGrp="1"/>
          </p:cNvSpPr>
          <p:nvPr>
            <p:ph idx="1"/>
          </p:nvPr>
        </p:nvSpPr>
        <p:spPr>
          <a:xfrm>
            <a:off x="838201" y="1825625"/>
            <a:ext cx="10796998" cy="1415873"/>
          </a:xfrm>
        </p:spPr>
        <p:txBody>
          <a:bodyPr>
            <a:normAutofit/>
          </a:bodyPr>
          <a:lstStyle/>
          <a:p>
            <a:r>
              <a:rPr lang="en-US" dirty="0"/>
              <a:t>Log into Catamaran by navigating to </a:t>
            </a:r>
            <a:r>
              <a:rPr lang="en-US" dirty="0">
                <a:hlinkClick r:id="rId3"/>
              </a:rPr>
              <a:t>https://catamaran.partners</a:t>
            </a:r>
            <a:r>
              <a:rPr lang="en-US" dirty="0"/>
              <a:t>.</a:t>
            </a:r>
          </a:p>
          <a:p>
            <a:r>
              <a:rPr lang="en-US" dirty="0"/>
              <a:t>Create an account if you don’t already have one.</a:t>
            </a:r>
          </a:p>
        </p:txBody>
      </p:sp>
      <p:pic>
        <p:nvPicPr>
          <p:cNvPr id="7" name="Picture 6" descr="Catamaran home page" title="Catamaran home page">
            <a:extLst>
              <a:ext uri="{FF2B5EF4-FFF2-40B4-BE49-F238E27FC236}">
                <a16:creationId xmlns:a16="http://schemas.microsoft.com/office/drawing/2014/main" id="{D7E54FCC-D679-43CD-A757-61B0B97448CE}"/>
              </a:ext>
            </a:extLst>
          </p:cNvPr>
          <p:cNvPicPr>
            <a:picLocks noChangeAspect="1"/>
          </p:cNvPicPr>
          <p:nvPr/>
        </p:nvPicPr>
        <p:blipFill>
          <a:blip r:embed="rId4"/>
          <a:stretch>
            <a:fillRect/>
          </a:stretch>
        </p:blipFill>
        <p:spPr>
          <a:xfrm>
            <a:off x="2211561" y="3021332"/>
            <a:ext cx="7748999" cy="3114852"/>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86912BC1-F2B2-4048-96A2-39CED5BDBEEC}" type="slidenum">
              <a:rPr lang="en-US" smtClean="0"/>
              <a:pPr/>
              <a:t>23</a:t>
            </a:fld>
            <a:endParaRPr lang="en-US" dirty="0"/>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1764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48B3-CB96-4199-A7F4-577DF510B0B5}"/>
              </a:ext>
            </a:extLst>
          </p:cNvPr>
          <p:cNvSpPr>
            <a:spLocks noGrp="1"/>
          </p:cNvSpPr>
          <p:nvPr>
            <p:ph type="title"/>
          </p:nvPr>
        </p:nvSpPr>
        <p:spPr/>
        <p:txBody>
          <a:bodyPr/>
          <a:lstStyle/>
          <a:p>
            <a:r>
              <a:rPr lang="en-US" dirty="0"/>
              <a:t>Locate the Activity the Tasks Overview</a:t>
            </a:r>
          </a:p>
        </p:txBody>
      </p:sp>
      <p:sp>
        <p:nvSpPr>
          <p:cNvPr id="3" name="Content Placeholder 2">
            <a:extLst>
              <a:ext uri="{FF2B5EF4-FFF2-40B4-BE49-F238E27FC236}">
                <a16:creationId xmlns:a16="http://schemas.microsoft.com/office/drawing/2014/main" id="{A8291FB8-D1F5-43FC-9C59-B16F213B7C2B}"/>
              </a:ext>
            </a:extLst>
          </p:cNvPr>
          <p:cNvSpPr>
            <a:spLocks noGrp="1"/>
          </p:cNvSpPr>
          <p:nvPr>
            <p:ph idx="1"/>
          </p:nvPr>
        </p:nvSpPr>
        <p:spPr>
          <a:xfrm>
            <a:off x="838200" y="1825625"/>
            <a:ext cx="10515600" cy="1603375"/>
          </a:xfrm>
        </p:spPr>
        <p:txBody>
          <a:bodyPr>
            <a:normAutofit fontScale="92500" lnSpcReduction="20000"/>
          </a:bodyPr>
          <a:lstStyle/>
          <a:p>
            <a:r>
              <a:rPr lang="en-US" dirty="0"/>
              <a:t>MOE Compliance is expected to launch March 21, 2022. </a:t>
            </a:r>
          </a:p>
          <a:p>
            <a:r>
              <a:rPr lang="en-US" dirty="0"/>
              <a:t>ISD business officials will be notified when the activity becomes available.</a:t>
            </a:r>
          </a:p>
          <a:p>
            <a:r>
              <a:rPr lang="en-US" dirty="0"/>
              <a:t>After logging in, locate the MOE Compliance Task on the Tasks Overview.</a:t>
            </a:r>
          </a:p>
          <a:p>
            <a:r>
              <a:rPr lang="en-US" dirty="0"/>
              <a:t>Select the </a:t>
            </a:r>
            <a:r>
              <a:rPr lang="en-US" b="1" dirty="0"/>
              <a:t>Activity</a:t>
            </a:r>
            <a:r>
              <a:rPr lang="en-US" dirty="0"/>
              <a:t> link to open the activity. </a:t>
            </a:r>
          </a:p>
        </p:txBody>
      </p:sp>
      <p:pic>
        <p:nvPicPr>
          <p:cNvPr id="6" name="Picture 5" descr="Tasks Overview">
            <a:extLst>
              <a:ext uri="{FF2B5EF4-FFF2-40B4-BE49-F238E27FC236}">
                <a16:creationId xmlns:a16="http://schemas.microsoft.com/office/drawing/2014/main" id="{D8968D45-7665-4003-A545-8A47BAB66AE2}"/>
              </a:ext>
            </a:extLst>
          </p:cNvPr>
          <p:cNvPicPr>
            <a:picLocks noChangeAspect="1"/>
          </p:cNvPicPr>
          <p:nvPr/>
        </p:nvPicPr>
        <p:blipFill>
          <a:blip r:embed="rId3"/>
          <a:stretch>
            <a:fillRect/>
          </a:stretch>
        </p:blipFill>
        <p:spPr>
          <a:xfrm>
            <a:off x="1077795" y="3496702"/>
            <a:ext cx="10036410" cy="2004234"/>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37DFF9F1-B3A4-4E51-AC11-8B873742C442}"/>
              </a:ext>
            </a:extLst>
          </p:cNvPr>
          <p:cNvSpPr>
            <a:spLocks noGrp="1"/>
          </p:cNvSpPr>
          <p:nvPr>
            <p:ph type="sldNum" sz="quarter" idx="12"/>
          </p:nvPr>
        </p:nvSpPr>
        <p:spPr/>
        <p:txBody>
          <a:bodyPr/>
          <a:lstStyle/>
          <a:p>
            <a:fld id="{46775F4D-6D42-4CD6-A802-0B48E0231625}" type="slidenum">
              <a:rPr lang="en-US" smtClean="0"/>
              <a:pPr/>
              <a:t>24</a:t>
            </a:fld>
            <a:endParaRPr lang="en-US" dirty="0"/>
          </a:p>
        </p:txBody>
      </p:sp>
      <p:sp>
        <p:nvSpPr>
          <p:cNvPr id="4" name="Footer Placeholder 3">
            <a:extLst>
              <a:ext uri="{FF2B5EF4-FFF2-40B4-BE49-F238E27FC236}">
                <a16:creationId xmlns:a16="http://schemas.microsoft.com/office/drawing/2014/main" id="{D72498E9-7D8A-4BDA-81BE-476F478F9B88}"/>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21143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Access the Test Results</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1825625"/>
            <a:ext cx="4268821" cy="4351439"/>
          </a:xfrm>
        </p:spPr>
        <p:txBody>
          <a:bodyPr>
            <a:normAutofit lnSpcReduction="10000"/>
          </a:bodyPr>
          <a:lstStyle/>
          <a:p>
            <a:r>
              <a:rPr lang="en-US" dirty="0"/>
              <a:t>Catamaran will have already calculated the test results by using SE 4096 and SE 4094 data.</a:t>
            </a:r>
          </a:p>
          <a:p>
            <a:r>
              <a:rPr lang="en-US" dirty="0"/>
              <a:t>To view the results, open the MOE Compliance Test Results from the activity menu.</a:t>
            </a:r>
          </a:p>
          <a:p>
            <a:r>
              <a:rPr lang="en-US" dirty="0"/>
              <a:t>Historical results are also available by opening the Multi-Year MOE Compliance Summary report.</a:t>
            </a:r>
          </a:p>
        </p:txBody>
      </p:sp>
      <p:pic>
        <p:nvPicPr>
          <p:cNvPr id="8" name="Picture 7" descr="MOE Compliance Menu">
            <a:extLst>
              <a:ext uri="{FF2B5EF4-FFF2-40B4-BE49-F238E27FC236}">
                <a16:creationId xmlns:a16="http://schemas.microsoft.com/office/drawing/2014/main" id="{D6C2FFB1-55E4-4B92-8620-099A02159375}"/>
              </a:ext>
            </a:extLst>
          </p:cNvPr>
          <p:cNvPicPr>
            <a:picLocks noChangeAspect="1"/>
          </p:cNvPicPr>
          <p:nvPr/>
        </p:nvPicPr>
        <p:blipFill>
          <a:blip r:embed="rId3"/>
          <a:stretch>
            <a:fillRect/>
          </a:stretch>
        </p:blipFill>
        <p:spPr>
          <a:xfrm>
            <a:off x="5432547" y="1869974"/>
            <a:ext cx="5921253" cy="3741744"/>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25</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52242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Situation #1: ISD Passes All Four Methods</a:t>
            </a:r>
          </a:p>
        </p:txBody>
      </p:sp>
      <p:sp>
        <p:nvSpPr>
          <p:cNvPr id="10" name="Content Placeholder 2">
            <a:extLst>
              <a:ext uri="{FF2B5EF4-FFF2-40B4-BE49-F238E27FC236}">
                <a16:creationId xmlns:a16="http://schemas.microsoft.com/office/drawing/2014/main" id="{7F7828CB-5FA1-4A40-904C-6DBDD54BA8FD}"/>
              </a:ext>
            </a:extLst>
          </p:cNvPr>
          <p:cNvSpPr>
            <a:spLocks noGrp="1"/>
          </p:cNvSpPr>
          <p:nvPr>
            <p:ph idx="1"/>
          </p:nvPr>
        </p:nvSpPr>
        <p:spPr>
          <a:xfrm>
            <a:off x="838201" y="1990165"/>
            <a:ext cx="4016187" cy="4186899"/>
          </a:xfrm>
        </p:spPr>
        <p:txBody>
          <a:bodyPr>
            <a:normAutofit fontScale="92500" lnSpcReduction="10000"/>
          </a:bodyPr>
          <a:lstStyle/>
          <a:p>
            <a:r>
              <a:rPr lang="en-US" dirty="0"/>
              <a:t>The ISD has met the thresholds for all four methods and passed the MOE Compliance Test.</a:t>
            </a:r>
          </a:p>
          <a:p>
            <a:r>
              <a:rPr lang="en-US" dirty="0"/>
              <a:t>The ISDs are not eligible to add or submit exceptions.</a:t>
            </a:r>
          </a:p>
          <a:p>
            <a:r>
              <a:rPr lang="en-US" dirty="0"/>
              <a:t>Review the results and select </a:t>
            </a:r>
            <a:r>
              <a:rPr lang="en-US" b="1" dirty="0"/>
              <a:t>Acknowledge Final Results</a:t>
            </a:r>
            <a:r>
              <a:rPr lang="en-US" dirty="0"/>
              <a:t>.</a:t>
            </a:r>
          </a:p>
          <a:p>
            <a:r>
              <a:rPr lang="en-US" dirty="0"/>
              <a:t>Results letter will be emailed and available on the activity menu. </a:t>
            </a:r>
          </a:p>
          <a:p>
            <a:endParaRPr lang="en-US" b="1" dirty="0"/>
          </a:p>
        </p:txBody>
      </p:sp>
      <p:pic>
        <p:nvPicPr>
          <p:cNvPr id="12" name="Picture 11" descr="MOE Compliance Test Results">
            <a:extLst>
              <a:ext uri="{FF2B5EF4-FFF2-40B4-BE49-F238E27FC236}">
                <a16:creationId xmlns:a16="http://schemas.microsoft.com/office/drawing/2014/main" id="{AD21FDDE-7AC9-450E-8029-D8AD8DDCEEC6}"/>
              </a:ext>
            </a:extLst>
          </p:cNvPr>
          <p:cNvPicPr>
            <a:picLocks noChangeAspect="1"/>
          </p:cNvPicPr>
          <p:nvPr/>
        </p:nvPicPr>
        <p:blipFill>
          <a:blip r:embed="rId3"/>
          <a:stretch>
            <a:fillRect/>
          </a:stretch>
        </p:blipFill>
        <p:spPr>
          <a:xfrm>
            <a:off x="5062153" y="2017060"/>
            <a:ext cx="6291647" cy="376517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26</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82021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normAutofit/>
          </a:bodyPr>
          <a:lstStyle/>
          <a:p>
            <a:r>
              <a:rPr lang="en-US" sz="3600" dirty="0"/>
              <a:t>Situation #2: ISD Passes At Least One Method</a:t>
            </a:r>
          </a:p>
        </p:txBody>
      </p:sp>
      <p:sp>
        <p:nvSpPr>
          <p:cNvPr id="6" name="Content Placeholder 2">
            <a:extLst>
              <a:ext uri="{FF2B5EF4-FFF2-40B4-BE49-F238E27FC236}">
                <a16:creationId xmlns:a16="http://schemas.microsoft.com/office/drawing/2014/main" id="{0B3429E6-E55C-44D4-B345-92FA09F96DBA}"/>
              </a:ext>
            </a:extLst>
          </p:cNvPr>
          <p:cNvSpPr>
            <a:spLocks noGrp="1"/>
          </p:cNvSpPr>
          <p:nvPr>
            <p:ph idx="1"/>
          </p:nvPr>
        </p:nvSpPr>
        <p:spPr>
          <a:xfrm>
            <a:off x="838201" y="1990165"/>
            <a:ext cx="4016187" cy="4186899"/>
          </a:xfrm>
        </p:spPr>
        <p:txBody>
          <a:bodyPr>
            <a:normAutofit fontScale="85000" lnSpcReduction="10000"/>
          </a:bodyPr>
          <a:lstStyle/>
          <a:p>
            <a:r>
              <a:rPr lang="en-US" dirty="0"/>
              <a:t>The ISD has met the threshold for some of the methods and has passed the MOE Compliance Test. </a:t>
            </a:r>
          </a:p>
          <a:p>
            <a:r>
              <a:rPr lang="en-US" dirty="0"/>
              <a:t>ISDs may enter exceptions to be considered in future years (optional) but must do so before acknowledging final results.</a:t>
            </a:r>
          </a:p>
          <a:p>
            <a:r>
              <a:rPr lang="en-US" dirty="0"/>
              <a:t>Review the results and select </a:t>
            </a:r>
            <a:r>
              <a:rPr lang="en-US" b="1" dirty="0"/>
              <a:t>Acknowledge Final Results</a:t>
            </a:r>
            <a:r>
              <a:rPr lang="en-US" dirty="0"/>
              <a:t>.</a:t>
            </a:r>
          </a:p>
          <a:p>
            <a:r>
              <a:rPr lang="en-US" dirty="0"/>
              <a:t>Results letter will be emailed and available on the activity menu.</a:t>
            </a:r>
            <a:endParaRPr lang="en-US" b="1" dirty="0"/>
          </a:p>
          <a:p>
            <a:endParaRPr lang="en-US" b="1" dirty="0"/>
          </a:p>
        </p:txBody>
      </p:sp>
      <p:pic>
        <p:nvPicPr>
          <p:cNvPr id="10" name="Picture 9" descr="MOE Compliance Test Results">
            <a:extLst>
              <a:ext uri="{FF2B5EF4-FFF2-40B4-BE49-F238E27FC236}">
                <a16:creationId xmlns:a16="http://schemas.microsoft.com/office/drawing/2014/main" id="{E0B0AED2-D692-47A5-B71B-6AC0031E573B}"/>
              </a:ext>
            </a:extLst>
          </p:cNvPr>
          <p:cNvPicPr>
            <a:picLocks noChangeAspect="1"/>
          </p:cNvPicPr>
          <p:nvPr/>
        </p:nvPicPr>
        <p:blipFill>
          <a:blip r:embed="rId3"/>
          <a:stretch>
            <a:fillRect/>
          </a:stretch>
        </p:blipFill>
        <p:spPr>
          <a:xfrm>
            <a:off x="5062152" y="2017060"/>
            <a:ext cx="6291647" cy="376517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27</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529190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normAutofit/>
          </a:bodyPr>
          <a:lstStyle/>
          <a:p>
            <a:r>
              <a:rPr lang="en-US" sz="3600" dirty="0"/>
              <a:t>Situation #3: ISD Does Not Pass Any Method</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1" y="1825625"/>
            <a:ext cx="3881717" cy="4351439"/>
          </a:xfrm>
        </p:spPr>
        <p:txBody>
          <a:bodyPr>
            <a:normAutofit fontScale="92500" lnSpcReduction="20000"/>
          </a:bodyPr>
          <a:lstStyle/>
          <a:p>
            <a:r>
              <a:rPr lang="en-US" dirty="0"/>
              <a:t>ISD has not met the threshold for any method and has failed the MOE Compliance Test.</a:t>
            </a:r>
          </a:p>
          <a:p>
            <a:r>
              <a:rPr lang="en-US" dirty="0"/>
              <a:t>Review the results and select </a:t>
            </a:r>
            <a:r>
              <a:rPr lang="en-US" b="1" dirty="0"/>
              <a:t>Acknowledge Initial Results</a:t>
            </a:r>
            <a:r>
              <a:rPr lang="en-US" dirty="0"/>
              <a:t>.</a:t>
            </a:r>
          </a:p>
          <a:p>
            <a:r>
              <a:rPr lang="en-US" dirty="0"/>
              <a:t>Initial results letter will be emailed and available on the activity menu.</a:t>
            </a:r>
            <a:endParaRPr lang="en-US" b="1" dirty="0"/>
          </a:p>
          <a:p>
            <a:r>
              <a:rPr lang="en-US" dirty="0"/>
              <a:t>ISDs must then enter exceptions and submit them to MDE for approval.</a:t>
            </a:r>
          </a:p>
        </p:txBody>
      </p:sp>
      <p:pic>
        <p:nvPicPr>
          <p:cNvPr id="6" name="Picture 5" descr="MOE Compliance Test Results">
            <a:extLst>
              <a:ext uri="{FF2B5EF4-FFF2-40B4-BE49-F238E27FC236}">
                <a16:creationId xmlns:a16="http://schemas.microsoft.com/office/drawing/2014/main" id="{089A23E2-8147-48EC-94F9-8FE9A480CA51}"/>
              </a:ext>
            </a:extLst>
          </p:cNvPr>
          <p:cNvPicPr>
            <a:picLocks noChangeAspect="1"/>
          </p:cNvPicPr>
          <p:nvPr/>
        </p:nvPicPr>
        <p:blipFill>
          <a:blip r:embed="rId3"/>
          <a:stretch>
            <a:fillRect/>
          </a:stretch>
        </p:blipFill>
        <p:spPr>
          <a:xfrm>
            <a:off x="5056094" y="2013828"/>
            <a:ext cx="6295242" cy="3767328"/>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28</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51518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Entering Exceptions, Part 1</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1825625"/>
            <a:ext cx="4407040" cy="4351439"/>
          </a:xfrm>
        </p:spPr>
        <p:txBody>
          <a:bodyPr>
            <a:normAutofit/>
          </a:bodyPr>
          <a:lstStyle/>
          <a:p>
            <a:r>
              <a:rPr lang="en-US" dirty="0"/>
              <a:t>Access exceptions forms by selecting View/Manage Exceptions from the activity menu. </a:t>
            </a:r>
          </a:p>
          <a:p>
            <a:endParaRPr lang="en-US" b="1" dirty="0"/>
          </a:p>
        </p:txBody>
      </p:sp>
      <p:pic>
        <p:nvPicPr>
          <p:cNvPr id="6" name="Picture 5" descr="MOE Compliance Menu">
            <a:extLst>
              <a:ext uri="{FF2B5EF4-FFF2-40B4-BE49-F238E27FC236}">
                <a16:creationId xmlns:a16="http://schemas.microsoft.com/office/drawing/2014/main" id="{D564CBCD-5DA3-47BE-9C11-2254D5729007}"/>
              </a:ext>
            </a:extLst>
          </p:cNvPr>
          <p:cNvPicPr>
            <a:picLocks noChangeAspect="1"/>
          </p:cNvPicPr>
          <p:nvPr/>
        </p:nvPicPr>
        <p:blipFill>
          <a:blip r:embed="rId3"/>
          <a:stretch>
            <a:fillRect/>
          </a:stretch>
        </p:blipFill>
        <p:spPr>
          <a:xfrm>
            <a:off x="5540159" y="2002525"/>
            <a:ext cx="5813641" cy="3875761"/>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29</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146370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Maintenance of Effort Compliance Training Webinar</a:t>
            </a:r>
          </a:p>
        </p:txBody>
      </p:sp>
      <p:sp>
        <p:nvSpPr>
          <p:cNvPr id="3" name="Subtitle 2"/>
          <p:cNvSpPr>
            <a:spLocks noGrp="1"/>
          </p:cNvSpPr>
          <p:nvPr>
            <p:ph type="subTitle" idx="1"/>
          </p:nvPr>
        </p:nvSpPr>
        <p:spPr/>
        <p:txBody>
          <a:bodyPr/>
          <a:lstStyle/>
          <a:p>
            <a:pPr algn="l"/>
            <a:r>
              <a:rPr lang="en-US" dirty="0"/>
              <a:t>For ISD Business Officials</a:t>
            </a:r>
          </a:p>
        </p:txBody>
      </p:sp>
      <p:sp>
        <p:nvSpPr>
          <p:cNvPr id="7" name="Date Placeholder 6"/>
          <p:cNvSpPr>
            <a:spLocks noGrp="1"/>
          </p:cNvSpPr>
          <p:nvPr>
            <p:ph type="dt" sz="half" idx="2"/>
          </p:nvPr>
        </p:nvSpPr>
        <p:spPr/>
        <p:txBody>
          <a:bodyPr/>
          <a:lstStyle/>
          <a:p>
            <a:r>
              <a:rPr lang="en-US" dirty="0"/>
              <a:t>March 10, 2022</a:t>
            </a:r>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Entering Exceptions, Part 2</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2000977"/>
            <a:ext cx="4082143" cy="4176087"/>
          </a:xfrm>
        </p:spPr>
        <p:txBody>
          <a:bodyPr>
            <a:normAutofit/>
          </a:bodyPr>
          <a:lstStyle/>
          <a:p>
            <a:r>
              <a:rPr lang="en-US" dirty="0"/>
              <a:t>Select the year(s) for which you wish to enter exceptions. </a:t>
            </a:r>
          </a:p>
          <a:p>
            <a:r>
              <a:rPr lang="en-US" dirty="0"/>
              <a:t>Only the years for which the ISD is eligible to add exceptions will be available. </a:t>
            </a:r>
          </a:p>
        </p:txBody>
      </p:sp>
      <p:pic>
        <p:nvPicPr>
          <p:cNvPr id="6" name="Picture 5" descr="Exception Year Selection Form">
            <a:extLst>
              <a:ext uri="{FF2B5EF4-FFF2-40B4-BE49-F238E27FC236}">
                <a16:creationId xmlns:a16="http://schemas.microsoft.com/office/drawing/2014/main" id="{BF8B9931-9691-4367-9BD0-023713889EC4}"/>
              </a:ext>
            </a:extLst>
          </p:cNvPr>
          <p:cNvPicPr>
            <a:picLocks noChangeAspect="1"/>
          </p:cNvPicPr>
          <p:nvPr/>
        </p:nvPicPr>
        <p:blipFill>
          <a:blip r:embed="rId3"/>
          <a:stretch>
            <a:fillRect/>
          </a:stretch>
        </p:blipFill>
        <p:spPr>
          <a:xfrm>
            <a:off x="5652268" y="2000977"/>
            <a:ext cx="5701532" cy="285604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30</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40778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Entering Exceptions, Part 3</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2000977"/>
            <a:ext cx="3788229" cy="4176087"/>
          </a:xfrm>
        </p:spPr>
        <p:txBody>
          <a:bodyPr>
            <a:normAutofit fontScale="92500" lnSpcReduction="20000"/>
          </a:bodyPr>
          <a:lstStyle/>
          <a:p>
            <a:r>
              <a:rPr lang="en-US" dirty="0"/>
              <a:t>Select the section headers to add exceptions of various types. </a:t>
            </a:r>
          </a:p>
          <a:p>
            <a:r>
              <a:rPr lang="en-US" dirty="0"/>
              <a:t>Exceptions entered by ISD in previous years will prepopulate. </a:t>
            </a:r>
          </a:p>
          <a:p>
            <a:r>
              <a:rPr lang="en-US" dirty="0"/>
              <a:t>Exception (b) (decrease in enrollment) will have been automatically calculated and accounted for in the test results. </a:t>
            </a:r>
          </a:p>
          <a:p>
            <a:r>
              <a:rPr lang="en-US" dirty="0"/>
              <a:t>ISDs in situation #2 will not have the option to submit.</a:t>
            </a:r>
          </a:p>
        </p:txBody>
      </p:sp>
      <p:pic>
        <p:nvPicPr>
          <p:cNvPr id="8" name="Picture 7" descr="Exceptions Form">
            <a:extLst>
              <a:ext uri="{FF2B5EF4-FFF2-40B4-BE49-F238E27FC236}">
                <a16:creationId xmlns:a16="http://schemas.microsoft.com/office/drawing/2014/main" id="{F33F6390-79D2-4412-90EA-99F50CA18E4E}"/>
              </a:ext>
            </a:extLst>
          </p:cNvPr>
          <p:cNvPicPr>
            <a:picLocks noChangeAspect="1"/>
          </p:cNvPicPr>
          <p:nvPr/>
        </p:nvPicPr>
        <p:blipFill>
          <a:blip r:embed="rId3"/>
          <a:stretch>
            <a:fillRect/>
          </a:stretch>
        </p:blipFill>
        <p:spPr>
          <a:xfrm>
            <a:off x="4782299" y="2080909"/>
            <a:ext cx="6571501" cy="3078919"/>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31</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4646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Entering Exceptions, Part 4</a:t>
            </a:r>
          </a:p>
        </p:txBody>
      </p:sp>
      <p:sp>
        <p:nvSpPr>
          <p:cNvPr id="7" name="Content Placeholder 6">
            <a:extLst>
              <a:ext uri="{FF2B5EF4-FFF2-40B4-BE49-F238E27FC236}">
                <a16:creationId xmlns:a16="http://schemas.microsoft.com/office/drawing/2014/main" id="{F42E7D41-64C7-45A6-8173-EFA9839E2D63}"/>
              </a:ext>
            </a:extLst>
          </p:cNvPr>
          <p:cNvSpPr>
            <a:spLocks noGrp="1"/>
          </p:cNvSpPr>
          <p:nvPr>
            <p:ph idx="1"/>
          </p:nvPr>
        </p:nvSpPr>
        <p:spPr>
          <a:xfrm>
            <a:off x="838200" y="1825625"/>
            <a:ext cx="5163766" cy="4351338"/>
          </a:xfrm>
        </p:spPr>
        <p:txBody>
          <a:bodyPr/>
          <a:lstStyle/>
          <a:p>
            <a:r>
              <a:rPr lang="en-US" dirty="0"/>
              <a:t>New this year is a Test Results Preview page. </a:t>
            </a:r>
          </a:p>
          <a:p>
            <a:r>
              <a:rPr lang="en-US" dirty="0"/>
              <a:t>After saving exceptions, visit this page to preview the impact of saved exceptions before submitting to the MDE. </a:t>
            </a:r>
          </a:p>
        </p:txBody>
      </p:sp>
      <p:pic>
        <p:nvPicPr>
          <p:cNvPr id="13" name="Picture 12" descr="Test Results Preview">
            <a:extLst>
              <a:ext uri="{FF2B5EF4-FFF2-40B4-BE49-F238E27FC236}">
                <a16:creationId xmlns:a16="http://schemas.microsoft.com/office/drawing/2014/main" id="{12C71C0C-AB68-4A54-BEC8-3198EC699B4C}"/>
              </a:ext>
            </a:extLst>
          </p:cNvPr>
          <p:cNvPicPr>
            <a:picLocks noChangeAspect="1"/>
          </p:cNvPicPr>
          <p:nvPr/>
        </p:nvPicPr>
        <p:blipFill>
          <a:blip r:embed="rId3"/>
          <a:stretch>
            <a:fillRect/>
          </a:stretch>
        </p:blipFill>
        <p:spPr>
          <a:xfrm>
            <a:off x="6989265" y="1870075"/>
            <a:ext cx="3933333" cy="416190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32</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453430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4746-156F-4C3B-A605-1A64AAC4011D}"/>
              </a:ext>
            </a:extLst>
          </p:cNvPr>
          <p:cNvSpPr>
            <a:spLocks noGrp="1"/>
          </p:cNvSpPr>
          <p:nvPr>
            <p:ph type="title"/>
          </p:nvPr>
        </p:nvSpPr>
        <p:spPr/>
        <p:txBody>
          <a:bodyPr/>
          <a:lstStyle/>
          <a:p>
            <a:r>
              <a:rPr lang="en-US" dirty="0"/>
              <a:t>Entering Exceptions, Part 5</a:t>
            </a:r>
          </a:p>
        </p:txBody>
      </p:sp>
      <p:sp>
        <p:nvSpPr>
          <p:cNvPr id="3" name="Content Placeholder 2">
            <a:extLst>
              <a:ext uri="{FF2B5EF4-FFF2-40B4-BE49-F238E27FC236}">
                <a16:creationId xmlns:a16="http://schemas.microsoft.com/office/drawing/2014/main" id="{CC7E0B1B-E692-4931-BA3E-7EA699CF6BDE}"/>
              </a:ext>
            </a:extLst>
          </p:cNvPr>
          <p:cNvSpPr>
            <a:spLocks noGrp="1"/>
          </p:cNvSpPr>
          <p:nvPr>
            <p:ph idx="1"/>
          </p:nvPr>
        </p:nvSpPr>
        <p:spPr>
          <a:xfrm>
            <a:off x="838200" y="2000977"/>
            <a:ext cx="10515600" cy="4176087"/>
          </a:xfrm>
        </p:spPr>
        <p:txBody>
          <a:bodyPr>
            <a:normAutofit fontScale="92500"/>
          </a:bodyPr>
          <a:lstStyle/>
          <a:p>
            <a:r>
              <a:rPr lang="en-US" dirty="0"/>
              <a:t>After an ISD business official submits exceptions, MDE will review and approve or deny. </a:t>
            </a:r>
          </a:p>
          <a:p>
            <a:r>
              <a:rPr lang="en-US" dirty="0"/>
              <a:t>Catamaran will recalculate the official test results using approved exceptions. </a:t>
            </a:r>
          </a:p>
          <a:p>
            <a:r>
              <a:rPr lang="en-US" dirty="0"/>
              <a:t>ISD business officials will be notified that updated test results are available. </a:t>
            </a:r>
          </a:p>
          <a:p>
            <a:r>
              <a:rPr lang="en-US" dirty="0"/>
              <a:t>ISDs that pass must acknowledge their final test results (see above). </a:t>
            </a:r>
          </a:p>
          <a:p>
            <a:r>
              <a:rPr lang="en-US" dirty="0"/>
              <a:t>ISDs that do not pass must submit additional exceptions. </a:t>
            </a:r>
          </a:p>
          <a:p>
            <a:r>
              <a:rPr lang="en-US" dirty="0"/>
              <a:t>If the ISD does not have additional exceptions to submit, they must repay funds to the MDE. From the MOE Compliance Test Results page, select </a:t>
            </a:r>
            <a:r>
              <a:rPr lang="en-US" b="1" dirty="0"/>
              <a:t>Enter Repayment Status</a:t>
            </a:r>
            <a:r>
              <a:rPr lang="en-US" dirty="0"/>
              <a:t>.</a:t>
            </a:r>
          </a:p>
        </p:txBody>
      </p:sp>
      <p:sp>
        <p:nvSpPr>
          <p:cNvPr id="5" name="Slide Number Placeholder 4">
            <a:extLst>
              <a:ext uri="{FF2B5EF4-FFF2-40B4-BE49-F238E27FC236}">
                <a16:creationId xmlns:a16="http://schemas.microsoft.com/office/drawing/2014/main" id="{008DCB86-F0A9-4972-98D5-7C8A282DA193}"/>
              </a:ext>
            </a:extLst>
          </p:cNvPr>
          <p:cNvSpPr>
            <a:spLocks noGrp="1"/>
          </p:cNvSpPr>
          <p:nvPr>
            <p:ph type="sldNum" sz="quarter" idx="12"/>
          </p:nvPr>
        </p:nvSpPr>
        <p:spPr/>
        <p:txBody>
          <a:bodyPr/>
          <a:lstStyle/>
          <a:p>
            <a:fld id="{46775F4D-6D42-4CD6-A802-0B48E0231625}" type="slidenum">
              <a:rPr lang="en-US" smtClean="0"/>
              <a:pPr/>
              <a:t>33</a:t>
            </a:fld>
            <a:endParaRPr lang="en-US" dirty="0"/>
          </a:p>
        </p:txBody>
      </p:sp>
      <p:sp>
        <p:nvSpPr>
          <p:cNvPr id="4" name="Footer Placeholder 3">
            <a:extLst>
              <a:ext uri="{FF2B5EF4-FFF2-40B4-BE49-F238E27FC236}">
                <a16:creationId xmlns:a16="http://schemas.microsoft.com/office/drawing/2014/main" id="{1057FA40-AEEA-482F-ADD9-01BAC6F28C2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45997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44737F-B054-4FA9-AE4D-BA98FC480FB8}"/>
              </a:ext>
            </a:extLst>
          </p:cNvPr>
          <p:cNvSpPr>
            <a:spLocks noGrp="1"/>
          </p:cNvSpPr>
          <p:nvPr>
            <p:ph type="ctrTitle"/>
          </p:nvPr>
        </p:nvSpPr>
        <p:spPr/>
        <p:txBody>
          <a:bodyPr/>
          <a:lstStyle/>
          <a:p>
            <a:r>
              <a:rPr lang="en-US" dirty="0"/>
              <a:t>Resources</a:t>
            </a:r>
          </a:p>
        </p:txBody>
      </p:sp>
      <p:sp>
        <p:nvSpPr>
          <p:cNvPr id="7" name="Subtitle 6">
            <a:extLst>
              <a:ext uri="{FF2B5EF4-FFF2-40B4-BE49-F238E27FC236}">
                <a16:creationId xmlns:a16="http://schemas.microsoft.com/office/drawing/2014/main" id="{D36C2ABB-A8EA-4634-B6B3-0136575935A0}"/>
              </a:ext>
            </a:extLst>
          </p:cNvPr>
          <p:cNvSpPr>
            <a:spLocks noGrp="1"/>
          </p:cNvSpPr>
          <p:nvPr>
            <p:ph type="subTitle" idx="1"/>
          </p:nvPr>
        </p:nvSpPr>
        <p:spPr/>
        <p:txBody>
          <a:bodyPr/>
          <a:lstStyle/>
          <a:p>
            <a:r>
              <a:rPr lang="en-US" dirty="0"/>
              <a:t>FAQs and Training Materials</a:t>
            </a:r>
          </a:p>
        </p:txBody>
      </p:sp>
      <p:sp>
        <p:nvSpPr>
          <p:cNvPr id="5" name="Slide Number Placeholder 4">
            <a:extLst>
              <a:ext uri="{FF2B5EF4-FFF2-40B4-BE49-F238E27FC236}">
                <a16:creationId xmlns:a16="http://schemas.microsoft.com/office/drawing/2014/main" id="{DE4FCEFE-0B0A-48A8-B57E-450405361639}"/>
              </a:ext>
            </a:extLst>
          </p:cNvPr>
          <p:cNvSpPr>
            <a:spLocks noGrp="1"/>
          </p:cNvSpPr>
          <p:nvPr>
            <p:ph type="sldNum" sz="quarter" idx="12"/>
          </p:nvPr>
        </p:nvSpPr>
        <p:spPr/>
        <p:txBody>
          <a:bodyPr/>
          <a:lstStyle/>
          <a:p>
            <a:fld id="{46775F4D-6D42-4CD6-A802-0B48E0231625}" type="slidenum">
              <a:rPr lang="en-US" smtClean="0"/>
              <a:pPr/>
              <a:t>34</a:t>
            </a:fld>
            <a:endParaRPr lang="en-US" dirty="0"/>
          </a:p>
        </p:txBody>
      </p:sp>
      <p:sp>
        <p:nvSpPr>
          <p:cNvPr id="4" name="Footer Placeholder 3">
            <a:extLst>
              <a:ext uri="{FF2B5EF4-FFF2-40B4-BE49-F238E27FC236}">
                <a16:creationId xmlns:a16="http://schemas.microsoft.com/office/drawing/2014/main" id="{3406C8F9-146D-401D-94E6-6A30DE4CF26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404299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365125"/>
            <a:ext cx="10515600" cy="1325563"/>
          </a:xfrm>
        </p:spPr>
        <p:txBody>
          <a:bodyPr anchor="b">
            <a:normAutofit/>
          </a:bodyPr>
          <a:lstStyle/>
          <a:p>
            <a:r>
              <a:rPr lang="en-US" dirty="0"/>
              <a:t>Catamaran Technical Assistance</a:t>
            </a:r>
          </a:p>
        </p:txBody>
      </p:sp>
      <p:pic>
        <p:nvPicPr>
          <p:cNvPr id="5" name="Picture 4" descr="Catamaran Technical Assistance Website home page">
            <a:extLst>
              <a:ext uri="{FF2B5EF4-FFF2-40B4-BE49-F238E27FC236}">
                <a16:creationId xmlns:a16="http://schemas.microsoft.com/office/drawing/2014/main" id="{B9E87098-F866-40B6-A46E-BFCB6A9B1324}"/>
              </a:ext>
            </a:extLst>
          </p:cNvPr>
          <p:cNvPicPr>
            <a:picLocks noChangeAspect="1"/>
          </p:cNvPicPr>
          <p:nvPr/>
        </p:nvPicPr>
        <p:blipFill>
          <a:blip r:embed="rId3"/>
          <a:stretch>
            <a:fillRect/>
          </a:stretch>
        </p:blipFill>
        <p:spPr>
          <a:xfrm>
            <a:off x="374074" y="83151"/>
            <a:ext cx="11240784" cy="6700087"/>
          </a:xfrm>
          <a:prstGeom prst="rect">
            <a:avLst/>
          </a:prstGeom>
          <a:ln>
            <a:solidFill>
              <a:schemeClr val="tx1"/>
            </a:solidFill>
          </a:ln>
        </p:spPr>
      </p:pic>
      <p:sp>
        <p:nvSpPr>
          <p:cNvPr id="3" name="Slide Number Placeholder 2" hidden="1">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35</a:t>
            </a:fld>
            <a:endParaRPr lang="en-US" dirty="0"/>
          </a:p>
        </p:txBody>
      </p:sp>
      <p:sp>
        <p:nvSpPr>
          <p:cNvPr id="2" name="Footer Placeholder 1" hidden="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dirty="0"/>
              <a:t>Michigan Department of Education | Office of Special Education </a:t>
            </a:r>
          </a:p>
        </p:txBody>
      </p:sp>
    </p:spTree>
    <p:extLst>
      <p:ext uri="{BB962C8B-B14F-4D97-AF65-F5344CB8AC3E}">
        <p14:creationId xmlns:p14="http://schemas.microsoft.com/office/powerpoint/2010/main" val="165558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F66130-A150-4238-AB41-A5DC5AAAE986}"/>
              </a:ext>
            </a:extLst>
          </p:cNvPr>
          <p:cNvSpPr txBox="1">
            <a:spLocks noGrp="1"/>
          </p:cNvSpPr>
          <p:nvPr>
            <p:ph type="title" idx="4294967295"/>
          </p:nvPr>
        </p:nvSpPr>
        <p:spPr>
          <a:xfrm>
            <a:off x="954657" y="-253101"/>
            <a:ext cx="99822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A3A3A"/>
                </a:solidFill>
                <a:effectLst/>
                <a:uLnTx/>
                <a:uFillTx/>
                <a:latin typeface="Arial" charset="0"/>
                <a:ea typeface="Arial" charset="0"/>
                <a:cs typeface="Arial" charset="0"/>
              </a:rPr>
              <a:t>Finance Training Materials</a:t>
            </a:r>
          </a:p>
        </p:txBody>
      </p:sp>
      <p:pic>
        <p:nvPicPr>
          <p:cNvPr id="8" name="Picture 7" descr="Catamaran Technical Assistance Website, Other Resources, Finance Resources">
            <a:extLst>
              <a:ext uri="{FF2B5EF4-FFF2-40B4-BE49-F238E27FC236}">
                <a16:creationId xmlns:a16="http://schemas.microsoft.com/office/drawing/2014/main" id="{A367E955-3095-4972-AFD6-C35CA231D8D3}"/>
              </a:ext>
            </a:extLst>
          </p:cNvPr>
          <p:cNvPicPr>
            <a:picLocks noChangeAspect="1"/>
          </p:cNvPicPr>
          <p:nvPr/>
        </p:nvPicPr>
        <p:blipFill>
          <a:blip r:embed="rId3"/>
          <a:stretch>
            <a:fillRect/>
          </a:stretch>
        </p:blipFill>
        <p:spPr>
          <a:xfrm>
            <a:off x="954657" y="1399357"/>
            <a:ext cx="10116786" cy="4350979"/>
          </a:xfrm>
          <a:prstGeom prst="rect">
            <a:avLst/>
          </a:prstGeom>
          <a:ln>
            <a:solidFill>
              <a:schemeClr val="bg1">
                <a:lumMod val="50000"/>
              </a:schemeClr>
            </a:solidFill>
          </a:ln>
        </p:spPr>
      </p:pic>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36</a:t>
            </a:fld>
            <a:endParaRPr lang="en-US" dirty="0"/>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647640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dirty="0"/>
              <a:t>MOE Training Materials </a:t>
            </a:r>
          </a:p>
        </p:txBody>
      </p:sp>
      <p:sp>
        <p:nvSpPr>
          <p:cNvPr id="4" name="Content Placeholder 3">
            <a:extLst>
              <a:ext uri="{FF2B5EF4-FFF2-40B4-BE49-F238E27FC236}">
                <a16:creationId xmlns:a16="http://schemas.microsoft.com/office/drawing/2014/main" id="{B1BC5E98-880A-435D-AF50-9C0E42E21669}"/>
              </a:ext>
            </a:extLst>
          </p:cNvPr>
          <p:cNvSpPr>
            <a:spLocks noGrp="1"/>
          </p:cNvSpPr>
          <p:nvPr>
            <p:ph idx="1"/>
          </p:nvPr>
        </p:nvSpPr>
        <p:spPr>
          <a:xfrm>
            <a:off x="838201" y="2036618"/>
            <a:ext cx="10515599" cy="4140344"/>
          </a:xfrm>
        </p:spPr>
        <p:txBody>
          <a:bodyPr>
            <a:normAutofit/>
          </a:bodyPr>
          <a:lstStyle/>
          <a:p>
            <a:pPr marL="0" indent="0">
              <a:buNone/>
            </a:pPr>
            <a:r>
              <a:rPr lang="en-US" sz="2000" b="1" dirty="0">
                <a:solidFill>
                  <a:schemeClr val="tx1"/>
                </a:solidFill>
              </a:rPr>
              <a:t>How to Complete MOE Compliance Activity for ISD Business Officials</a:t>
            </a:r>
          </a:p>
          <a:p>
            <a:pPr marL="457200" lvl="1" indent="0">
              <a:buNone/>
            </a:pPr>
            <a:r>
              <a:rPr lang="en-US" sz="1600" dirty="0">
                <a:hlinkClick r:id="rId3"/>
              </a:rPr>
              <a:t>https://training.catamaran.partners/how-to-complete-the-moe-compliance-activity-2/</a:t>
            </a:r>
            <a:br>
              <a:rPr lang="en-US" sz="1600" dirty="0"/>
            </a:br>
            <a:endParaRPr lang="en-US" sz="1600" dirty="0">
              <a:solidFill>
                <a:schemeClr val="tx1"/>
              </a:solidFill>
            </a:endParaRPr>
          </a:p>
          <a:p>
            <a:pPr marL="0" indent="0">
              <a:buNone/>
            </a:pPr>
            <a:r>
              <a:rPr lang="en-US" sz="2000" b="1" dirty="0">
                <a:solidFill>
                  <a:schemeClr val="tx1"/>
                </a:solidFill>
              </a:rPr>
              <a:t>Frequently Asked Questions About Maintenance of Effort</a:t>
            </a:r>
          </a:p>
          <a:p>
            <a:pPr marL="457200" lvl="1" indent="0">
              <a:buNone/>
            </a:pPr>
            <a:r>
              <a:rPr lang="en-US" sz="1600" dirty="0">
                <a:hlinkClick r:id="rId4"/>
              </a:rPr>
              <a:t>https://training.catamaran.partners/maintenance-of-effort-moe-frequently-asked-questions/</a:t>
            </a:r>
            <a:endParaRPr lang="en-US" dirty="0">
              <a:solidFill>
                <a:schemeClr val="tx1"/>
              </a:solidFill>
            </a:endParaRPr>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37</a:t>
            </a:fld>
            <a:endParaRPr lang="en-US" dirty="0"/>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15539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D1E6-BD88-4B53-90AA-8BAA4336655D}"/>
              </a:ext>
            </a:extLst>
          </p:cNvPr>
          <p:cNvSpPr>
            <a:spLocks noGrp="1"/>
          </p:cNvSpPr>
          <p:nvPr>
            <p:ph type="title"/>
          </p:nvPr>
        </p:nvSpPr>
        <p:spPr/>
        <p:txBody>
          <a:bodyPr/>
          <a:lstStyle/>
          <a:p>
            <a:r>
              <a:rPr lang="en-US" dirty="0"/>
              <a:t>Questions</a:t>
            </a:r>
          </a:p>
        </p:txBody>
      </p:sp>
      <p:pic>
        <p:nvPicPr>
          <p:cNvPr id="7" name="Content Placeholder 6">
            <a:extLst>
              <a:ext uri="{FF2B5EF4-FFF2-40B4-BE49-F238E27FC236}">
                <a16:creationId xmlns:a16="http://schemas.microsoft.com/office/drawing/2014/main" id="{7AE5304E-DBEF-41B7-B25D-9E97EA1DF523}"/>
              </a:ext>
              <a:ext uri="{C183D7F6-B498-43B3-948B-1728B52AA6E4}">
                <adec:decorative xmlns:adec="http://schemas.microsoft.com/office/drawing/2017/decorative" val="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034790" y="1889431"/>
            <a:ext cx="3463290" cy="2770632"/>
          </a:xfrm>
        </p:spPr>
      </p:pic>
      <p:sp>
        <p:nvSpPr>
          <p:cNvPr id="5" name="Slide Number Placeholder 4">
            <a:extLst>
              <a:ext uri="{FF2B5EF4-FFF2-40B4-BE49-F238E27FC236}">
                <a16:creationId xmlns:a16="http://schemas.microsoft.com/office/drawing/2014/main" id="{B08A76B9-4940-485E-A39A-B6AF91162E11}"/>
              </a:ext>
            </a:extLst>
          </p:cNvPr>
          <p:cNvSpPr>
            <a:spLocks noGrp="1"/>
          </p:cNvSpPr>
          <p:nvPr>
            <p:ph type="sldNum" sz="quarter" idx="12"/>
          </p:nvPr>
        </p:nvSpPr>
        <p:spPr/>
        <p:txBody>
          <a:bodyPr/>
          <a:lstStyle/>
          <a:p>
            <a:fld id="{46775F4D-6D42-4CD6-A802-0B48E0231625}" type="slidenum">
              <a:rPr lang="en-US" smtClean="0"/>
              <a:pPr/>
              <a:t>38</a:t>
            </a:fld>
            <a:endParaRPr lang="en-US" dirty="0"/>
          </a:p>
        </p:txBody>
      </p:sp>
      <p:sp>
        <p:nvSpPr>
          <p:cNvPr id="4" name="Footer Placeholder 3">
            <a:extLst>
              <a:ext uri="{FF2B5EF4-FFF2-40B4-BE49-F238E27FC236}">
                <a16:creationId xmlns:a16="http://schemas.microsoft.com/office/drawing/2014/main" id="{9BB50401-F99F-4063-976B-462E2C1DCBDB}"/>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122960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337714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Program Finance</a:t>
            </a:r>
          </a:p>
          <a:p>
            <a:pPr>
              <a:spcBef>
                <a:spcPts val="600"/>
              </a:spcBef>
            </a:pPr>
            <a:r>
              <a:rPr lang="en-US" sz="2800" dirty="0">
                <a:latin typeface="Arial"/>
                <a:cs typeface="Arial"/>
              </a:rPr>
              <a:t>John Andrejack</a:t>
            </a:r>
          </a:p>
          <a:p>
            <a:pPr marL="0" indent="0">
              <a:spcBef>
                <a:spcPts val="600"/>
              </a:spcBef>
              <a:buNone/>
            </a:pPr>
            <a:r>
              <a:rPr lang="en-US" sz="2800" dirty="0">
                <a:hlinkClick r:id="rId3"/>
              </a:rPr>
              <a:t>andrejackj@michigan.gov</a:t>
            </a:r>
            <a:r>
              <a:rPr lang="en-US" sz="2800" dirty="0"/>
              <a:t> </a:t>
            </a:r>
            <a:br>
              <a:rPr lang="en-US" sz="2800" dirty="0">
                <a:solidFill>
                  <a:schemeClr val="accent2"/>
                </a:solidFill>
                <a:latin typeface="Arial"/>
                <a:cs typeface="Arial"/>
              </a:rPr>
            </a:br>
            <a:endParaRPr lang="en-US" dirty="0">
              <a:solidFill>
                <a:schemeClr val="accent2"/>
              </a:solidFill>
              <a:latin typeface="Arial"/>
              <a:cs typeface="Arial"/>
            </a:endParaRPr>
          </a:p>
          <a:p>
            <a:pPr>
              <a:spcBef>
                <a:spcPts val="600"/>
              </a:spcBef>
            </a:pPr>
            <a:r>
              <a:rPr lang="en-US" sz="2800" dirty="0">
                <a:latin typeface="Arial"/>
                <a:cs typeface="Arial"/>
              </a:rPr>
              <a:t>Cindy Keller</a:t>
            </a:r>
          </a:p>
          <a:p>
            <a:pPr marL="0" indent="0">
              <a:spcBef>
                <a:spcPts val="600"/>
              </a:spcBef>
              <a:buNone/>
            </a:pPr>
            <a:r>
              <a:rPr lang="en-US" sz="2800" dirty="0">
                <a:solidFill>
                  <a:schemeClr val="accent2"/>
                </a:solidFill>
                <a:latin typeface="Arial"/>
                <a:cs typeface="Arial"/>
                <a:hlinkClick r:id="rId3"/>
              </a:rPr>
              <a:t>kellerc2@michigan.gov</a:t>
            </a:r>
            <a:endParaRPr lang="en-US" sz="28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a:spcBef>
                <a:spcPts val="600"/>
              </a:spcBef>
            </a:pPr>
            <a:r>
              <a:rPr lang="en-US" sz="2600" dirty="0">
                <a:latin typeface="Arial"/>
                <a:cs typeface="Arial"/>
              </a:rPr>
              <a:t>888-320-8384</a:t>
            </a:r>
          </a:p>
          <a:p>
            <a:pPr>
              <a:spcBef>
                <a:spcPts val="600"/>
              </a:spcBef>
            </a:pPr>
            <a:r>
              <a:rPr lang="en-US" sz="2600" dirty="0">
                <a:latin typeface="Arial"/>
                <a:cs typeface="Arial"/>
                <a:hlinkClick r:id="rId4"/>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39</a:t>
            </a:fld>
            <a:endParaRPr lang="en-US" dirty="0"/>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team</a:t>
            </a:r>
          </a:p>
        </p:txBody>
      </p:sp>
      <p:sp>
        <p:nvSpPr>
          <p:cNvPr id="3" name="Content Placeholder 2"/>
          <p:cNvSpPr>
            <a:spLocks noGrp="1"/>
          </p:cNvSpPr>
          <p:nvPr>
            <p:ph idx="1"/>
          </p:nvPr>
        </p:nvSpPr>
        <p:spPr>
          <a:xfrm>
            <a:off x="838200" y="1825625"/>
            <a:ext cx="10515600" cy="3846126"/>
          </a:xfrm>
        </p:spPr>
        <p:txBody>
          <a:bodyPr>
            <a:normAutofit/>
          </a:bodyPr>
          <a:lstStyle/>
          <a:p>
            <a:r>
              <a:rPr lang="en-US" dirty="0"/>
              <a:t>Office of Special Education (OSE) </a:t>
            </a:r>
          </a:p>
          <a:p>
            <a:pPr lvl="1"/>
            <a:r>
              <a:rPr lang="en-US" dirty="0"/>
              <a:t>John Andrejack, Financial Manager, Program Finance</a:t>
            </a:r>
          </a:p>
          <a:p>
            <a:r>
              <a:rPr lang="en-US" dirty="0"/>
              <a:t>Public Sector Consultants (PSC) </a:t>
            </a:r>
          </a:p>
          <a:p>
            <a:pPr lvl="1"/>
            <a:r>
              <a:rPr lang="en-US" dirty="0"/>
              <a:t>Alex Kontras, Senior Consultant</a:t>
            </a:r>
          </a:p>
          <a:p>
            <a:pPr lvl="1"/>
            <a:r>
              <a:rPr lang="en-US" dirty="0"/>
              <a:t>Josiah Bear, Research Associate</a:t>
            </a:r>
          </a:p>
        </p:txBody>
      </p:sp>
      <p:sp>
        <p:nvSpPr>
          <p:cNvPr id="5" name="Slide Number Placeholder 4"/>
          <p:cNvSpPr>
            <a:spLocks noGrp="1"/>
          </p:cNvSpPr>
          <p:nvPr>
            <p:ph type="sldNum" sz="quarter" idx="12"/>
          </p:nvPr>
        </p:nvSpPr>
        <p:spPr/>
        <p:txBody>
          <a:bodyPr/>
          <a:lstStyle/>
          <a:p>
            <a:fld id="{86912BC1-F2B2-4048-96A2-39CED5BDBEEC}" type="slidenum">
              <a:rPr lang="en-US" smtClean="0"/>
              <a:pPr/>
              <a:t>4</a:t>
            </a:fld>
            <a:endParaRPr lang="en-US" dirty="0"/>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5165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dirty="0">
                <a:latin typeface="Arial"/>
                <a:cs typeface="Arial"/>
              </a:rPr>
              <a:t>Contact the Catamaran Team</a:t>
            </a:r>
          </a:p>
        </p:txBody>
      </p:sp>
      <p:sp>
        <p:nvSpPr>
          <p:cNvPr id="9" name="Content Placeholder 3">
            <a:extLst>
              <a:ext uri="{FF2B5EF4-FFF2-40B4-BE49-F238E27FC236}">
                <a16:creationId xmlns:a16="http://schemas.microsoft.com/office/drawing/2014/main" id="{FA510BC9-893A-4746-812B-69729C8BED6B}"/>
              </a:ext>
            </a:extLst>
          </p:cNvPr>
          <p:cNvSpPr txBox="1">
            <a:spLocks/>
          </p:cNvSpPr>
          <p:nvPr/>
        </p:nvSpPr>
        <p:spPr>
          <a:xfrm>
            <a:off x="838204" y="1907723"/>
            <a:ext cx="6005942" cy="1668847"/>
          </a:xfrm>
          <a:prstGeom prst="rect">
            <a:avLst/>
          </a:prstGeom>
        </p:spPr>
        <p:txBody>
          <a:bodyPr vert="horz" lIns="91440" tIns="45720" rIns="91440" bIns="45720" rtlCol="0" anchor="t">
            <a:normAutofit fontScale="925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Project Director</a:t>
            </a:r>
            <a:endParaRPr lang="en-US" sz="2800" b="1" dirty="0">
              <a:solidFill>
                <a:schemeClr val="accent2"/>
              </a:solidFill>
            </a:endParaRPr>
          </a:p>
          <a:p>
            <a:pPr>
              <a:spcBef>
                <a:spcPts val="600"/>
              </a:spcBef>
            </a:pPr>
            <a:r>
              <a:rPr lang="en-US" sz="2800" dirty="0">
                <a:latin typeface="Arial"/>
                <a:cs typeface="Arial"/>
              </a:rPr>
              <a:t>Kelly Rogers</a:t>
            </a:r>
          </a:p>
          <a:p>
            <a:pPr marL="0" indent="0">
              <a:spcBef>
                <a:spcPts val="600"/>
              </a:spcBef>
              <a:buNone/>
            </a:pPr>
            <a:r>
              <a:rPr lang="en-US" sz="2800" dirty="0">
                <a:latin typeface="Arial"/>
                <a:cs typeface="Arial"/>
                <a:hlinkClick r:id="rId3"/>
              </a:rPr>
              <a:t>krogers@publicsectorconsultants.com</a:t>
            </a:r>
            <a:endParaRPr lang="en-US" sz="2800" dirty="0">
              <a:latin typeface="Arial"/>
              <a:cs typeface="Arial"/>
            </a:endParaRPr>
          </a:p>
          <a:p>
            <a:pPr marL="0" indent="0">
              <a:spcBef>
                <a:spcPts val="0"/>
              </a:spcBef>
              <a:buFont typeface="Arial"/>
              <a:buNone/>
            </a:pPr>
            <a:endParaRPr lang="en-US" sz="1900" dirty="0">
              <a:latin typeface="Arial"/>
              <a:cs typeface="Arial"/>
            </a:endParaRPr>
          </a:p>
          <a:p>
            <a:pPr marL="0" indent="0" algn="r">
              <a:buFont typeface="Arial"/>
              <a:buNone/>
            </a:pPr>
            <a:endParaRPr lang="en-US" dirty="0">
              <a:cs typeface="Arial"/>
            </a:endParaRPr>
          </a:p>
        </p:txBody>
      </p:sp>
      <p:sp>
        <p:nvSpPr>
          <p:cNvPr id="4" name="Content Placeholder 3">
            <a:extLst>
              <a:ext uri="{FF2B5EF4-FFF2-40B4-BE49-F238E27FC236}">
                <a16:creationId xmlns:a16="http://schemas.microsoft.com/office/drawing/2014/main" id="{95E35445-FA49-4AAE-8394-7B551CD041EF}"/>
              </a:ext>
            </a:extLst>
          </p:cNvPr>
          <p:cNvSpPr>
            <a:spLocks noGrp="1"/>
          </p:cNvSpPr>
          <p:nvPr>
            <p:ph sz="half" idx="2"/>
          </p:nvPr>
        </p:nvSpPr>
        <p:spPr>
          <a:xfrm>
            <a:off x="838202" y="3954025"/>
            <a:ext cx="6005944" cy="1668847"/>
          </a:xfrm>
        </p:spPr>
        <p:txBody>
          <a:bodyPr vert="horz" lIns="91440" tIns="45720" rIns="91440" bIns="45720" rtlCol="0" anchor="t">
            <a:normAutofit/>
          </a:bodyPr>
          <a:lstStyle/>
          <a:p>
            <a:pPr marL="0" indent="0">
              <a:spcBef>
                <a:spcPts val="600"/>
              </a:spcBef>
              <a:buNone/>
            </a:pPr>
            <a:r>
              <a:rPr lang="en-US" sz="2600" b="1" dirty="0">
                <a:solidFill>
                  <a:schemeClr val="accent2"/>
                </a:solidFill>
                <a:latin typeface="Arial"/>
                <a:cs typeface="Arial"/>
              </a:rPr>
              <a:t>Senior Consultant</a:t>
            </a:r>
            <a:endParaRPr lang="en-US" sz="2600" b="1" dirty="0">
              <a:solidFill>
                <a:schemeClr val="accent2"/>
              </a:solidFill>
            </a:endParaRPr>
          </a:p>
          <a:p>
            <a:pPr>
              <a:spcBef>
                <a:spcPts val="600"/>
              </a:spcBef>
            </a:pPr>
            <a:r>
              <a:rPr lang="en-US" sz="2600" dirty="0">
                <a:latin typeface="Arial"/>
                <a:cs typeface="Arial"/>
              </a:rPr>
              <a:t>Alex Kontras</a:t>
            </a:r>
          </a:p>
          <a:p>
            <a:pPr marL="0" indent="0">
              <a:spcBef>
                <a:spcPts val="600"/>
              </a:spcBef>
              <a:buNone/>
            </a:pPr>
            <a:r>
              <a:rPr lang="en-US" sz="2600" dirty="0">
                <a:latin typeface="Arial"/>
                <a:cs typeface="Arial"/>
                <a:hlinkClick r:id="rId4"/>
              </a:rPr>
              <a:t>akontras@publicsectorconsultants.com</a:t>
            </a:r>
            <a:endParaRPr lang="en-US" sz="2600" dirty="0">
              <a:latin typeface="Arial"/>
              <a:cs typeface="Arial"/>
            </a:endParaRPr>
          </a:p>
        </p:txBody>
      </p:sp>
      <p:sp>
        <p:nvSpPr>
          <p:cNvPr id="5" name="Text Placeholder 4">
            <a:extLst>
              <a:ext uri="{FF2B5EF4-FFF2-40B4-BE49-F238E27FC236}">
                <a16:creationId xmlns:a16="http://schemas.microsoft.com/office/drawing/2014/main" id="{EEA7DB93-20AA-4EB5-BE96-DDA0445B23FD}"/>
              </a:ext>
            </a:extLst>
          </p:cNvPr>
          <p:cNvSpPr>
            <a:spLocks noGrp="1"/>
          </p:cNvSpPr>
          <p:nvPr>
            <p:ph type="body" sz="quarter" idx="3"/>
          </p:nvPr>
        </p:nvSpPr>
        <p:spPr>
          <a:xfrm>
            <a:off x="6970142" y="1987933"/>
            <a:ext cx="4609238" cy="1441067"/>
          </a:xfrm>
        </p:spPr>
        <p:txBody>
          <a:bodyPr>
            <a:noAutofit/>
          </a:bodyPr>
          <a:lstStyle/>
          <a:p>
            <a:r>
              <a:rPr lang="en-US" sz="2600" dirty="0"/>
              <a:t>Catamaran Help Desk</a:t>
            </a:r>
          </a:p>
          <a:p>
            <a:pPr marL="457200" indent="-457200">
              <a:buFont typeface="Arial" panose="020B0604020202020204" pitchFamily="34" charset="0"/>
              <a:buChar char="•"/>
            </a:pPr>
            <a:r>
              <a:rPr lang="en-US" sz="2600" b="0" dirty="0">
                <a:solidFill>
                  <a:srgbClr val="3A3A3A"/>
                </a:solidFill>
              </a:rPr>
              <a:t>877-474-9023</a:t>
            </a:r>
          </a:p>
          <a:p>
            <a:pPr marL="457200" indent="-457200">
              <a:buFont typeface="Arial" panose="020B0604020202020204" pitchFamily="34" charset="0"/>
              <a:buChar char="•"/>
            </a:pPr>
            <a:r>
              <a:rPr lang="en-US" sz="2600" b="0" dirty="0">
                <a:solidFill>
                  <a:srgbClr val="3A3A3A"/>
                </a:solidFill>
                <a:hlinkClick r:id="rId5"/>
              </a:rPr>
              <a:t>help@catamaran.partners</a:t>
            </a:r>
            <a:endParaRPr lang="en-US" sz="2600" b="0" dirty="0">
              <a:solidFill>
                <a:srgbClr val="3A3A3A"/>
              </a:solidFil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40</a:t>
            </a:fld>
            <a:endParaRPr lang="en-US" dirty="0"/>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1423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Maintenance of Effort (MOE) Basics</a:t>
            </a:r>
          </a:p>
          <a:p>
            <a:r>
              <a:rPr lang="en-US" dirty="0"/>
              <a:t>Completing the MOE Compliance Activity </a:t>
            </a:r>
          </a:p>
          <a:p>
            <a:r>
              <a:rPr lang="en-US" dirty="0"/>
              <a:t>Resources</a:t>
            </a:r>
          </a:p>
          <a:p>
            <a:r>
              <a:rPr lang="en-US" dirty="0"/>
              <a:t>Questions</a:t>
            </a:r>
          </a:p>
        </p:txBody>
      </p:sp>
      <p:sp>
        <p:nvSpPr>
          <p:cNvPr id="5" name="Slide Number Placeholder 4"/>
          <p:cNvSpPr>
            <a:spLocks noGrp="1"/>
          </p:cNvSpPr>
          <p:nvPr>
            <p:ph type="sldNum" sz="quarter" idx="12"/>
          </p:nvPr>
        </p:nvSpPr>
        <p:spPr/>
        <p:txBody>
          <a:bodyPr/>
          <a:lstStyle/>
          <a:p>
            <a:fld id="{86912BC1-F2B2-4048-96A2-39CED5BDBEEC}" type="slidenum">
              <a:rPr lang="en-US" smtClean="0"/>
              <a:pPr/>
              <a:t>5</a:t>
            </a:fld>
            <a:endParaRPr lang="en-US" dirty="0"/>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66313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DC1695-5B1B-42B1-AAED-2EFD2B022BBC}"/>
              </a:ext>
            </a:extLst>
          </p:cNvPr>
          <p:cNvSpPr>
            <a:spLocks noGrp="1"/>
          </p:cNvSpPr>
          <p:nvPr>
            <p:ph type="ctrTitle"/>
          </p:nvPr>
        </p:nvSpPr>
        <p:spPr/>
        <p:txBody>
          <a:bodyPr/>
          <a:lstStyle/>
          <a:p>
            <a:r>
              <a:rPr lang="en-US" dirty="0"/>
              <a:t>Maintenance of Effort Basics</a:t>
            </a:r>
          </a:p>
        </p:txBody>
      </p:sp>
      <p:sp>
        <p:nvSpPr>
          <p:cNvPr id="5" name="Slide Number Placeholder 4">
            <a:extLst>
              <a:ext uri="{FF2B5EF4-FFF2-40B4-BE49-F238E27FC236}">
                <a16:creationId xmlns:a16="http://schemas.microsoft.com/office/drawing/2014/main" id="{F638BEE6-6685-4AE6-B14B-00FD7B633856}"/>
              </a:ext>
            </a:extLst>
          </p:cNvPr>
          <p:cNvSpPr>
            <a:spLocks noGrp="1"/>
          </p:cNvSpPr>
          <p:nvPr>
            <p:ph type="sldNum" sz="quarter" idx="12"/>
          </p:nvPr>
        </p:nvSpPr>
        <p:spPr/>
        <p:txBody>
          <a:bodyPr/>
          <a:lstStyle/>
          <a:p>
            <a:fld id="{46775F4D-6D42-4CD6-A802-0B48E0231625}" type="slidenum">
              <a:rPr lang="en-US" smtClean="0"/>
              <a:pPr/>
              <a:t>6</a:t>
            </a:fld>
            <a:endParaRPr lang="en-US" dirty="0"/>
          </a:p>
        </p:txBody>
      </p:sp>
      <p:sp>
        <p:nvSpPr>
          <p:cNvPr id="4" name="Footer Placeholder 3">
            <a:extLst>
              <a:ext uri="{FF2B5EF4-FFF2-40B4-BE49-F238E27FC236}">
                <a16:creationId xmlns:a16="http://schemas.microsoft.com/office/drawing/2014/main" id="{0484B0BA-38BC-4285-B765-45829C272D87}"/>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289105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Purpose of Maintenance of Effort</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pPr>
              <a:spcAft>
                <a:spcPts val="500"/>
              </a:spcAft>
            </a:pPr>
            <a:r>
              <a:rPr lang="en-US" sz="2800" dirty="0"/>
              <a:t>The purpose of the Maintenance of Effort (MOE) requirement is to ensure that LEAs do not replace (i.e. supplant) state/local funding with federal funds.</a:t>
            </a:r>
          </a:p>
          <a:p>
            <a:pPr>
              <a:spcAft>
                <a:spcPts val="500"/>
              </a:spcAft>
            </a:pPr>
            <a:r>
              <a:rPr lang="en-US" sz="2800" dirty="0"/>
              <a:t>MOE means that, in each year for the education of children with disabilities, an LEA:</a:t>
            </a:r>
          </a:p>
          <a:p>
            <a:pPr lvl="1">
              <a:spcAft>
                <a:spcPts val="500"/>
              </a:spcAft>
            </a:pPr>
            <a:r>
              <a:rPr lang="en-US" sz="2400" dirty="0"/>
              <a:t>Budgets at least as much state/local funds as it expended in the most recent year it met MOE (eligibility standard).</a:t>
            </a:r>
          </a:p>
          <a:p>
            <a:pPr lvl="1">
              <a:spcAft>
                <a:spcPts val="500"/>
              </a:spcAft>
            </a:pPr>
            <a:r>
              <a:rPr lang="en-US" sz="2400" dirty="0"/>
              <a:t>Expends at least as much as state/local funds it expended in the most recent year it met MOE (compliance standard).</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7</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324581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normAutofit/>
          </a:bodyPr>
          <a:lstStyle/>
          <a:p>
            <a:r>
              <a:rPr lang="en-US" sz="3600" dirty="0"/>
              <a:t>How are expenditures calculated?</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sz="2800" i="1" dirty="0"/>
              <a:t>Fiscal effort</a:t>
            </a:r>
            <a:r>
              <a:rPr lang="en-US" sz="2800" dirty="0"/>
              <a:t> is the term used to describe the expended amounts that are compared from one year to the next.</a:t>
            </a:r>
          </a:p>
          <a:p>
            <a:r>
              <a:rPr lang="en-US" sz="2800" dirty="0"/>
              <a:t>Fiscal effort can be calculated using four methods. </a:t>
            </a:r>
          </a:p>
          <a:p>
            <a:r>
              <a:rPr lang="en-US" sz="2800" dirty="0"/>
              <a:t>Each method uses SE 4096 and SE 4094 reports as the consistent universe of special education spending from year to year.</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8</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79234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D36-BABA-4ADE-A269-9A56229A43AB}"/>
              </a:ext>
            </a:extLst>
          </p:cNvPr>
          <p:cNvSpPr>
            <a:spLocks noGrp="1"/>
          </p:cNvSpPr>
          <p:nvPr>
            <p:ph type="title"/>
          </p:nvPr>
        </p:nvSpPr>
        <p:spPr/>
        <p:txBody>
          <a:bodyPr/>
          <a:lstStyle/>
          <a:p>
            <a:r>
              <a:rPr lang="en-US" dirty="0"/>
              <a:t>Four Methods to Calculate Fiscal Effort</a:t>
            </a:r>
          </a:p>
        </p:txBody>
      </p:sp>
      <p:sp>
        <p:nvSpPr>
          <p:cNvPr id="3" name="Content Placeholder 2">
            <a:extLst>
              <a:ext uri="{FF2B5EF4-FFF2-40B4-BE49-F238E27FC236}">
                <a16:creationId xmlns:a16="http://schemas.microsoft.com/office/drawing/2014/main" id="{1CC4DE49-19AE-49D3-8C04-B37E56838518}"/>
              </a:ext>
            </a:extLst>
          </p:cNvPr>
          <p:cNvSpPr>
            <a:spLocks noGrp="1"/>
          </p:cNvSpPr>
          <p:nvPr>
            <p:ph idx="1"/>
          </p:nvPr>
        </p:nvSpPr>
        <p:spPr/>
        <p:txBody>
          <a:bodyPr>
            <a:normAutofit/>
          </a:bodyPr>
          <a:lstStyle/>
          <a:p>
            <a:r>
              <a:rPr lang="en-US" b="1" dirty="0"/>
              <a:t>Method 1 – Local Funds Only</a:t>
            </a:r>
          </a:p>
          <a:p>
            <a:pPr lvl="1"/>
            <a:r>
              <a:rPr lang="en-US" dirty="0"/>
              <a:t>Sum of SE 4094 and SE 4096 amounts, reduced by certain formulas that eliminate the state-reimbursed portion, leaving only the portion that is spent using local funds. </a:t>
            </a:r>
          </a:p>
          <a:p>
            <a:r>
              <a:rPr lang="en-US" b="1" dirty="0"/>
              <a:t>Method 2 – State and Local Funds</a:t>
            </a:r>
          </a:p>
          <a:p>
            <a:pPr lvl="1"/>
            <a:r>
              <a:rPr lang="en-US" dirty="0"/>
              <a:t>Sum of SE 4094 and SE 4096 amounts. </a:t>
            </a:r>
          </a:p>
          <a:p>
            <a:r>
              <a:rPr lang="en-US" b="1" dirty="0"/>
              <a:t>Method 3 – Local Funds, Per Capita</a:t>
            </a:r>
          </a:p>
          <a:p>
            <a:pPr lvl="1"/>
            <a:r>
              <a:rPr lang="en-US" dirty="0"/>
              <a:t>The Method 2 amount, divided by the number of special education students. </a:t>
            </a:r>
            <a:endParaRPr lang="en-US" b="1" dirty="0"/>
          </a:p>
          <a:p>
            <a:r>
              <a:rPr lang="en-US" b="1" dirty="0"/>
              <a:t>Method 4 – State and Local Funds, Per Capita</a:t>
            </a:r>
          </a:p>
          <a:p>
            <a:pPr lvl="1"/>
            <a:r>
              <a:rPr lang="en-US" dirty="0"/>
              <a:t>The Method 1 amount, divided by the number of special education students.</a:t>
            </a:r>
          </a:p>
        </p:txBody>
      </p:sp>
      <p:sp>
        <p:nvSpPr>
          <p:cNvPr id="5" name="Slide Number Placeholder 4">
            <a:extLst>
              <a:ext uri="{FF2B5EF4-FFF2-40B4-BE49-F238E27FC236}">
                <a16:creationId xmlns:a16="http://schemas.microsoft.com/office/drawing/2014/main" id="{733F24C6-83AF-4D4E-BF4C-3548D0274525}"/>
              </a:ext>
            </a:extLst>
          </p:cNvPr>
          <p:cNvSpPr>
            <a:spLocks noGrp="1"/>
          </p:cNvSpPr>
          <p:nvPr>
            <p:ph type="sldNum" sz="quarter" idx="12"/>
          </p:nvPr>
        </p:nvSpPr>
        <p:spPr/>
        <p:txBody>
          <a:bodyPr/>
          <a:lstStyle/>
          <a:p>
            <a:fld id="{46775F4D-6D42-4CD6-A802-0B48E0231625}" type="slidenum">
              <a:rPr lang="en-US" smtClean="0"/>
              <a:pPr/>
              <a:t>9</a:t>
            </a:fld>
            <a:endParaRPr lang="en-US" dirty="0"/>
          </a:p>
        </p:txBody>
      </p:sp>
      <p:sp>
        <p:nvSpPr>
          <p:cNvPr id="4" name="Footer Placeholder 3">
            <a:extLst>
              <a:ext uri="{FF2B5EF4-FFF2-40B4-BE49-F238E27FC236}">
                <a16:creationId xmlns:a16="http://schemas.microsoft.com/office/drawing/2014/main" id="{CB43B7DB-5BA9-4A1B-9F9B-568353F5BE2E}"/>
              </a:ext>
            </a:extLst>
          </p:cNvPr>
          <p:cNvSpPr>
            <a:spLocks noGrp="1"/>
          </p:cNvSpPr>
          <p:nvPr>
            <p:ph type="ftr" sz="quarter" idx="11"/>
          </p:nvPr>
        </p:nvSpPr>
        <p:spPr/>
        <p:txBody>
          <a:bodyPr/>
          <a:lstStyle/>
          <a:p>
            <a:r>
              <a:rPr lang="en-US" dirty="0"/>
              <a:t>Michigan Department of Education | Office of Special Education </a:t>
            </a:r>
          </a:p>
        </p:txBody>
      </p:sp>
    </p:spTree>
    <p:extLst>
      <p:ext uri="{BB962C8B-B14F-4D97-AF65-F5344CB8AC3E}">
        <p14:creationId xmlns:p14="http://schemas.microsoft.com/office/powerpoint/2010/main" val="1487269928"/>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catamaran-presentation-template (5)</Template>
  <TotalTime>5595</TotalTime>
  <Words>2925</Words>
  <Application>Microsoft Office PowerPoint</Application>
  <PresentationFormat>Widescreen</PresentationFormat>
  <Paragraphs>337</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Welcome! </vt:lpstr>
      <vt:lpstr>Zoom Webinar Control Panel</vt:lpstr>
      <vt:lpstr>Maintenance of Effort Compliance Training Webinar</vt:lpstr>
      <vt:lpstr>Meet the team</vt:lpstr>
      <vt:lpstr>Agenda</vt:lpstr>
      <vt:lpstr>Maintenance of Effort Basics</vt:lpstr>
      <vt:lpstr>Purpose of Maintenance of Effort</vt:lpstr>
      <vt:lpstr>How are expenditures calculated?</vt:lpstr>
      <vt:lpstr>Four Methods to Calculate Fiscal Effort</vt:lpstr>
      <vt:lpstr>Member Districts and ISD Aggregation</vt:lpstr>
      <vt:lpstr>Aggregation Example</vt:lpstr>
      <vt:lpstr>Fiscal Effort Calculation Example</vt:lpstr>
      <vt:lpstr>MOE Compliance Standard, Part 1</vt:lpstr>
      <vt:lpstr>MOE Compliance Standard, Part 2</vt:lpstr>
      <vt:lpstr>What If My ISD Does Not Pass MOE?</vt:lpstr>
      <vt:lpstr>Exception (a): Personnel Changes </vt:lpstr>
      <vt:lpstr>Exception (b): Decrease in Students</vt:lpstr>
      <vt:lpstr>Exception (c): Termination of an Eligible Obligation</vt:lpstr>
      <vt:lpstr>Exception (d): Termination of an Eligible Costly Expenditure</vt:lpstr>
      <vt:lpstr>Questions – Maintenance of Effort Basics</vt:lpstr>
      <vt:lpstr>Completing the MOE Compliance Activity</vt:lpstr>
      <vt:lpstr>This Activity is for ISD Business Officials </vt:lpstr>
      <vt:lpstr>Log in to Catamaran</vt:lpstr>
      <vt:lpstr>Locate the Activity the Tasks Overview</vt:lpstr>
      <vt:lpstr>Access the Test Results</vt:lpstr>
      <vt:lpstr>Situation #1: ISD Passes All Four Methods</vt:lpstr>
      <vt:lpstr>Situation #2: ISD Passes At Least One Method</vt:lpstr>
      <vt:lpstr>Situation #3: ISD Does Not Pass Any Method</vt:lpstr>
      <vt:lpstr>Entering Exceptions, Part 1</vt:lpstr>
      <vt:lpstr>Entering Exceptions, Part 2</vt:lpstr>
      <vt:lpstr>Entering Exceptions, Part 3</vt:lpstr>
      <vt:lpstr>Entering Exceptions, Part 4</vt:lpstr>
      <vt:lpstr>Entering Exceptions, Part 5</vt:lpstr>
      <vt:lpstr>Resources</vt:lpstr>
      <vt:lpstr>Catamaran Technical Assistance</vt:lpstr>
      <vt:lpstr>Finance Training Materials</vt:lpstr>
      <vt:lpstr>MOE Training Materials </vt:lpstr>
      <vt:lpstr>Questions</vt:lpstr>
      <vt:lpstr>Contact MDE OSE</vt:lpstr>
      <vt:lpstr>Contact the Catamaran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MOE Complaince Training Webinar</dc:title>
  <dc:creator>Michigan Department of Education;Office of Special Education</dc:creator>
  <cp:lastModifiedBy>Josiah Bear</cp:lastModifiedBy>
  <cp:revision>145</cp:revision>
  <cp:lastPrinted>2018-06-21T15:02:13Z</cp:lastPrinted>
  <dcterms:created xsi:type="dcterms:W3CDTF">2018-06-18T14:41:10Z</dcterms:created>
  <dcterms:modified xsi:type="dcterms:W3CDTF">2022-03-10T19:27:45Z</dcterms:modified>
</cp:coreProperties>
</file>