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7"/>
  </p:notesMasterIdLst>
  <p:handoutMasterIdLst>
    <p:handoutMasterId r:id="rId28"/>
  </p:handoutMasterIdLst>
  <p:sldIdLst>
    <p:sldId id="256" r:id="rId5"/>
    <p:sldId id="258" r:id="rId6"/>
    <p:sldId id="278" r:id="rId7"/>
    <p:sldId id="312" r:id="rId8"/>
    <p:sldId id="276" r:id="rId9"/>
    <p:sldId id="311" r:id="rId10"/>
    <p:sldId id="313" r:id="rId11"/>
    <p:sldId id="315" r:id="rId12"/>
    <p:sldId id="290" r:id="rId13"/>
    <p:sldId id="284" r:id="rId14"/>
    <p:sldId id="309" r:id="rId15"/>
    <p:sldId id="291" r:id="rId16"/>
    <p:sldId id="261" r:id="rId17"/>
    <p:sldId id="301" r:id="rId18"/>
    <p:sldId id="304" r:id="rId19"/>
    <p:sldId id="269" r:id="rId20"/>
    <p:sldId id="314" r:id="rId21"/>
    <p:sldId id="305" r:id="rId22"/>
    <p:sldId id="306" r:id="rId23"/>
    <p:sldId id="307" r:id="rId24"/>
    <p:sldId id="271" r:id="rId25"/>
    <p:sldId id="279"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846E"/>
    <a:srgbClr val="E4F4F0"/>
    <a:srgbClr val="2586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AD64A0-E19B-4AC9-9B77-F2CDD57712F5}" v="1" dt="2023-09-18T13:42:57.125"/>
    <p1510:client id="{0D82F257-2A18-A91C-BE1B-EC9DF5C8F76B}" v="2" dt="2023-09-26T00:30:20.465"/>
    <p1510:client id="{A0005B31-DC38-2919-1535-135CE448D6F6}" v="1" dt="2023-09-26T20:54:39.326"/>
    <p1510:client id="{B015B3B1-E4CF-83B9-54EB-F5C444E4DFBF}" v="77" dt="2023-09-28T18:17:50.1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04" autoAdjust="0"/>
  </p:normalViewPr>
  <p:slideViewPr>
    <p:cSldViewPr snapToGrid="0">
      <p:cViewPr varScale="1">
        <p:scale>
          <a:sx n="98" d="100"/>
          <a:sy n="98" d="100"/>
        </p:scale>
        <p:origin x="10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er, Cindy (MDE)" userId="S::kellerc2@michigan.gov::34d0183e-3ad6-4283-a14c-51b4626691e5" providerId="AD" clId="Web-{0D82F257-2A18-A91C-BE1B-EC9DF5C8F76B}"/>
    <pc:docChg chg="modSld">
      <pc:chgData name="Keller, Cindy (MDE)" userId="S::kellerc2@michigan.gov::34d0183e-3ad6-4283-a14c-51b4626691e5" providerId="AD" clId="Web-{0D82F257-2A18-A91C-BE1B-EC9DF5C8F76B}" dt="2023-09-26T13:18:53.236" v="100"/>
      <pc:docMkLst>
        <pc:docMk/>
      </pc:docMkLst>
      <pc:sldChg chg="modNotes">
        <pc:chgData name="Keller, Cindy (MDE)" userId="S::kellerc2@michigan.gov::34d0183e-3ad6-4283-a14c-51b4626691e5" providerId="AD" clId="Web-{0D82F257-2A18-A91C-BE1B-EC9DF5C8F76B}" dt="2023-09-26T13:16:57.875" v="90"/>
        <pc:sldMkLst>
          <pc:docMk/>
          <pc:sldMk cId="3521053667" sldId="258"/>
        </pc:sldMkLst>
      </pc:sldChg>
      <pc:sldChg chg="modNotes">
        <pc:chgData name="Keller, Cindy (MDE)" userId="S::kellerc2@michigan.gov::34d0183e-3ad6-4283-a14c-51b4626691e5" providerId="AD" clId="Web-{0D82F257-2A18-A91C-BE1B-EC9DF5C8F76B}" dt="2023-09-26T00:30:53.637" v="75"/>
        <pc:sldMkLst>
          <pc:docMk/>
          <pc:sldMk cId="3478957002" sldId="261"/>
        </pc:sldMkLst>
      </pc:sldChg>
      <pc:sldChg chg="modNotes">
        <pc:chgData name="Keller, Cindy (MDE)" userId="S::kellerc2@michigan.gov::34d0183e-3ad6-4283-a14c-51b4626691e5" providerId="AD" clId="Web-{0D82F257-2A18-A91C-BE1B-EC9DF5C8F76B}" dt="2023-09-26T00:32:59.186" v="84"/>
        <pc:sldMkLst>
          <pc:docMk/>
          <pc:sldMk cId="1882759787" sldId="269"/>
        </pc:sldMkLst>
      </pc:sldChg>
      <pc:sldChg chg="modNotes">
        <pc:chgData name="Keller, Cindy (MDE)" userId="S::kellerc2@michigan.gov::34d0183e-3ad6-4283-a14c-51b4626691e5" providerId="AD" clId="Web-{0D82F257-2A18-A91C-BE1B-EC9DF5C8F76B}" dt="2023-09-26T13:18:53.236" v="100"/>
        <pc:sldMkLst>
          <pc:docMk/>
          <pc:sldMk cId="478414463" sldId="276"/>
        </pc:sldMkLst>
      </pc:sldChg>
      <pc:sldChg chg="modNotes">
        <pc:chgData name="Keller, Cindy (MDE)" userId="S::kellerc2@michigan.gov::34d0183e-3ad6-4283-a14c-51b4626691e5" providerId="AD" clId="Web-{0D82F257-2A18-A91C-BE1B-EC9DF5C8F76B}" dt="2023-09-26T00:08:22.097" v="18"/>
        <pc:sldMkLst>
          <pc:docMk/>
          <pc:sldMk cId="644514019" sldId="278"/>
        </pc:sldMkLst>
      </pc:sldChg>
      <pc:sldChg chg="modNotes">
        <pc:chgData name="Keller, Cindy (MDE)" userId="S::kellerc2@michigan.gov::34d0183e-3ad6-4283-a14c-51b4626691e5" providerId="AD" clId="Web-{0D82F257-2A18-A91C-BE1B-EC9DF5C8F76B}" dt="2023-09-26T00:29:37.948" v="69"/>
        <pc:sldMkLst>
          <pc:docMk/>
          <pc:sldMk cId="3787521715" sldId="284"/>
        </pc:sldMkLst>
      </pc:sldChg>
      <pc:sldChg chg="modNotes">
        <pc:chgData name="Keller, Cindy (MDE)" userId="S::kellerc2@michigan.gov::34d0183e-3ad6-4283-a14c-51b4626691e5" providerId="AD" clId="Web-{0D82F257-2A18-A91C-BE1B-EC9DF5C8F76B}" dt="2023-09-26T00:24:56.177" v="67"/>
        <pc:sldMkLst>
          <pc:docMk/>
          <pc:sldMk cId="34139150" sldId="290"/>
        </pc:sldMkLst>
      </pc:sldChg>
      <pc:sldChg chg="modNotes">
        <pc:chgData name="Keller, Cindy (MDE)" userId="S::kellerc2@michigan.gov::34d0183e-3ad6-4283-a14c-51b4626691e5" providerId="AD" clId="Web-{0D82F257-2A18-A91C-BE1B-EC9DF5C8F76B}" dt="2023-09-26T00:30:18.074" v="73"/>
        <pc:sldMkLst>
          <pc:docMk/>
          <pc:sldMk cId="2773373720" sldId="291"/>
        </pc:sldMkLst>
      </pc:sldChg>
      <pc:sldChg chg="modNotes">
        <pc:chgData name="Keller, Cindy (MDE)" userId="S::kellerc2@michigan.gov::34d0183e-3ad6-4283-a14c-51b4626691e5" providerId="AD" clId="Web-{0D82F257-2A18-A91C-BE1B-EC9DF5C8F76B}" dt="2023-09-26T00:31:47.263" v="80"/>
        <pc:sldMkLst>
          <pc:docMk/>
          <pc:sldMk cId="1092845712" sldId="301"/>
        </pc:sldMkLst>
      </pc:sldChg>
      <pc:sldChg chg="modNotes">
        <pc:chgData name="Keller, Cindy (MDE)" userId="S::kellerc2@michigan.gov::34d0183e-3ad6-4283-a14c-51b4626691e5" providerId="AD" clId="Web-{0D82F257-2A18-A91C-BE1B-EC9DF5C8F76B}" dt="2023-09-26T00:32:11.185" v="82"/>
        <pc:sldMkLst>
          <pc:docMk/>
          <pc:sldMk cId="3295288113" sldId="304"/>
        </pc:sldMkLst>
      </pc:sldChg>
      <pc:sldChg chg="modNotes">
        <pc:chgData name="Keller, Cindy (MDE)" userId="S::kellerc2@michigan.gov::34d0183e-3ad6-4283-a14c-51b4626691e5" providerId="AD" clId="Web-{0D82F257-2A18-A91C-BE1B-EC9DF5C8F76B}" dt="2023-09-26T00:34:05.516" v="88"/>
        <pc:sldMkLst>
          <pc:docMk/>
          <pc:sldMk cId="1545406086" sldId="307"/>
        </pc:sldMkLst>
      </pc:sldChg>
      <pc:sldChg chg="modNotes">
        <pc:chgData name="Keller, Cindy (MDE)" userId="S::kellerc2@michigan.gov::34d0183e-3ad6-4283-a14c-51b4626691e5" providerId="AD" clId="Web-{0D82F257-2A18-A91C-BE1B-EC9DF5C8F76B}" dt="2023-09-26T00:29:49.198" v="71"/>
        <pc:sldMkLst>
          <pc:docMk/>
          <pc:sldMk cId="4156155158" sldId="309"/>
        </pc:sldMkLst>
      </pc:sldChg>
      <pc:sldChg chg="modNotes">
        <pc:chgData name="Keller, Cindy (MDE)" userId="S::kellerc2@michigan.gov::34d0183e-3ad6-4283-a14c-51b4626691e5" providerId="AD" clId="Web-{0D82F257-2A18-A91C-BE1B-EC9DF5C8F76B}" dt="2023-09-26T00:16:36.497" v="57"/>
        <pc:sldMkLst>
          <pc:docMk/>
          <pc:sldMk cId="2420101471" sldId="311"/>
        </pc:sldMkLst>
      </pc:sldChg>
      <pc:sldChg chg="modNotes">
        <pc:chgData name="Keller, Cindy (MDE)" userId="S::kellerc2@michigan.gov::34d0183e-3ad6-4283-a14c-51b4626691e5" providerId="AD" clId="Web-{0D82F257-2A18-A91C-BE1B-EC9DF5C8F76B}" dt="2023-09-26T13:17:52.142" v="93"/>
        <pc:sldMkLst>
          <pc:docMk/>
          <pc:sldMk cId="2364312406" sldId="312"/>
        </pc:sldMkLst>
      </pc:sldChg>
      <pc:sldChg chg="modNotes">
        <pc:chgData name="Keller, Cindy (MDE)" userId="S::kellerc2@michigan.gov::34d0183e-3ad6-4283-a14c-51b4626691e5" providerId="AD" clId="Web-{0D82F257-2A18-A91C-BE1B-EC9DF5C8F76B}" dt="2023-09-26T00:23:59.583" v="61"/>
        <pc:sldMkLst>
          <pc:docMk/>
          <pc:sldMk cId="1426642598" sldId="313"/>
        </pc:sldMkLst>
      </pc:sldChg>
      <pc:sldChg chg="modNotes">
        <pc:chgData name="Keller, Cindy (MDE)" userId="S::kellerc2@michigan.gov::34d0183e-3ad6-4283-a14c-51b4626691e5" providerId="AD" clId="Web-{0D82F257-2A18-A91C-BE1B-EC9DF5C8F76B}" dt="2023-09-26T00:33:24.062" v="86"/>
        <pc:sldMkLst>
          <pc:docMk/>
          <pc:sldMk cId="3423232824" sldId="314"/>
        </pc:sldMkLst>
      </pc:sldChg>
      <pc:sldChg chg="modNotes">
        <pc:chgData name="Keller, Cindy (MDE)" userId="S::kellerc2@michigan.gov::34d0183e-3ad6-4283-a14c-51b4626691e5" providerId="AD" clId="Web-{0D82F257-2A18-A91C-BE1B-EC9DF5C8F76B}" dt="2023-09-26T00:24:29.115" v="65"/>
        <pc:sldMkLst>
          <pc:docMk/>
          <pc:sldMk cId="1532691327" sldId="315"/>
        </pc:sldMkLst>
      </pc:sldChg>
    </pc:docChg>
  </pc:docChgLst>
  <pc:docChgLst>
    <pc:chgData name="Keller, Cindy (MDE)" userId="S::kellerc2@michigan.gov::34d0183e-3ad6-4283-a14c-51b4626691e5" providerId="AD" clId="Web-{B015B3B1-E4CF-83B9-54EB-F5C444E4DFBF}"/>
    <pc:docChg chg="modSld sldOrd">
      <pc:chgData name="Keller, Cindy (MDE)" userId="S::kellerc2@michigan.gov::34d0183e-3ad6-4283-a14c-51b4626691e5" providerId="AD" clId="Web-{B015B3B1-E4CF-83B9-54EB-F5C444E4DFBF}" dt="2023-09-28T18:17:47.478" v="960" actId="20577"/>
      <pc:docMkLst>
        <pc:docMk/>
      </pc:docMkLst>
      <pc:sldChg chg="modSp">
        <pc:chgData name="Keller, Cindy (MDE)" userId="S::kellerc2@michigan.gov::34d0183e-3ad6-4283-a14c-51b4626691e5" providerId="AD" clId="Web-{B015B3B1-E4CF-83B9-54EB-F5C444E4DFBF}" dt="2023-09-28T18:17:47.478" v="960" actId="20577"/>
        <pc:sldMkLst>
          <pc:docMk/>
          <pc:sldMk cId="3478957002" sldId="261"/>
        </pc:sldMkLst>
        <pc:spChg chg="mod">
          <ac:chgData name="Keller, Cindy (MDE)" userId="S::kellerc2@michigan.gov::34d0183e-3ad6-4283-a14c-51b4626691e5" providerId="AD" clId="Web-{B015B3B1-E4CF-83B9-54EB-F5C444E4DFBF}" dt="2023-09-28T18:17:47.478" v="960" actId="20577"/>
          <ac:spMkLst>
            <pc:docMk/>
            <pc:sldMk cId="3478957002" sldId="261"/>
            <ac:spMk id="3" creationId="{BA2A63F9-1463-4F67-85F3-5C301B832120}"/>
          </ac:spMkLst>
        </pc:spChg>
      </pc:sldChg>
      <pc:sldChg chg="modNotes">
        <pc:chgData name="Keller, Cindy (MDE)" userId="S::kellerc2@michigan.gov::34d0183e-3ad6-4283-a14c-51b4626691e5" providerId="AD" clId="Web-{B015B3B1-E4CF-83B9-54EB-F5C444E4DFBF}" dt="2023-09-28T16:31:37.984" v="105"/>
        <pc:sldMkLst>
          <pc:docMk/>
          <pc:sldMk cId="478414463" sldId="276"/>
        </pc:sldMkLst>
      </pc:sldChg>
      <pc:sldChg chg="ord modNotes">
        <pc:chgData name="Keller, Cindy (MDE)" userId="S::kellerc2@michigan.gov::34d0183e-3ad6-4283-a14c-51b4626691e5" providerId="AD" clId="Web-{B015B3B1-E4CF-83B9-54EB-F5C444E4DFBF}" dt="2023-09-28T18:07:07.532" v="930"/>
        <pc:sldMkLst>
          <pc:docMk/>
          <pc:sldMk cId="344270695" sldId="279"/>
        </pc:sldMkLst>
      </pc:sldChg>
      <pc:sldChg chg="modSp modNotes">
        <pc:chgData name="Keller, Cindy (MDE)" userId="S::kellerc2@michigan.gov::34d0183e-3ad6-4283-a14c-51b4626691e5" providerId="AD" clId="Web-{B015B3B1-E4CF-83B9-54EB-F5C444E4DFBF}" dt="2023-09-28T18:17:28.571" v="947" actId="20577"/>
        <pc:sldMkLst>
          <pc:docMk/>
          <pc:sldMk cId="1092845712" sldId="301"/>
        </pc:sldMkLst>
        <pc:spChg chg="mod">
          <ac:chgData name="Keller, Cindy (MDE)" userId="S::kellerc2@michigan.gov::34d0183e-3ad6-4283-a14c-51b4626691e5" providerId="AD" clId="Web-{B015B3B1-E4CF-83B9-54EB-F5C444E4DFBF}" dt="2023-09-28T18:17:28.571" v="947" actId="20577"/>
          <ac:spMkLst>
            <pc:docMk/>
            <pc:sldMk cId="1092845712" sldId="301"/>
            <ac:spMk id="2" creationId="{4298BCDB-E25C-1165-3AD8-24CE06C303C2}"/>
          </ac:spMkLst>
        </pc:spChg>
      </pc:sldChg>
      <pc:sldChg chg="modNotes">
        <pc:chgData name="Keller, Cindy (MDE)" userId="S::kellerc2@michigan.gov::34d0183e-3ad6-4283-a14c-51b4626691e5" providerId="AD" clId="Web-{B015B3B1-E4CF-83B9-54EB-F5C444E4DFBF}" dt="2023-09-28T18:02:08.090" v="924"/>
        <pc:sldMkLst>
          <pc:docMk/>
          <pc:sldMk cId="3217614998" sldId="306"/>
        </pc:sldMkLst>
      </pc:sldChg>
      <pc:sldChg chg="modNotes">
        <pc:chgData name="Keller, Cindy (MDE)" userId="S::kellerc2@michigan.gov::34d0183e-3ad6-4283-a14c-51b4626691e5" providerId="AD" clId="Web-{B015B3B1-E4CF-83B9-54EB-F5C444E4DFBF}" dt="2023-09-28T16:14:50.550" v="90"/>
        <pc:sldMkLst>
          <pc:docMk/>
          <pc:sldMk cId="2420101471" sldId="311"/>
        </pc:sldMkLst>
      </pc:sldChg>
      <pc:sldChg chg="modNotes">
        <pc:chgData name="Keller, Cindy (MDE)" userId="S::kellerc2@michigan.gov::34d0183e-3ad6-4283-a14c-51b4626691e5" providerId="AD" clId="Web-{B015B3B1-E4CF-83B9-54EB-F5C444E4DFBF}" dt="2023-09-28T16:02:08.118" v="35"/>
        <pc:sldMkLst>
          <pc:docMk/>
          <pc:sldMk cId="2364312406" sldId="312"/>
        </pc:sldMkLst>
      </pc:sldChg>
      <pc:sldChg chg="ord modNotes">
        <pc:chgData name="Keller, Cindy (MDE)" userId="S::kellerc2@michigan.gov::34d0183e-3ad6-4283-a14c-51b4626691e5" providerId="AD" clId="Web-{B015B3B1-E4CF-83B9-54EB-F5C444E4DFBF}" dt="2023-09-28T17:30:01.019" v="802"/>
        <pc:sldMkLst>
          <pc:docMk/>
          <pc:sldMk cId="1426642598" sldId="313"/>
        </pc:sldMkLst>
      </pc:sldChg>
      <pc:sldChg chg="modNotes">
        <pc:chgData name="Keller, Cindy (MDE)" userId="S::kellerc2@michigan.gov::34d0183e-3ad6-4283-a14c-51b4626691e5" providerId="AD" clId="Web-{B015B3B1-E4CF-83B9-54EB-F5C444E4DFBF}" dt="2023-09-28T16:58:35.120" v="628"/>
        <pc:sldMkLst>
          <pc:docMk/>
          <pc:sldMk cId="3423232824" sldId="314"/>
        </pc:sldMkLst>
      </pc:sldChg>
    </pc:docChg>
  </pc:docChgLst>
  <pc:docChgLst>
    <pc:chgData name="Andrejack, John (MDE)" userId="S::andrejackj@michigan.gov::7877a746-138c-4066-8473-d65b15e412e0" providerId="AD" clId="Web-{A0005B31-DC38-2919-1535-135CE448D6F6}"/>
    <pc:docChg chg="modSld">
      <pc:chgData name="Andrejack, John (MDE)" userId="S::andrejackj@michigan.gov::7877a746-138c-4066-8473-d65b15e412e0" providerId="AD" clId="Web-{A0005B31-DC38-2919-1535-135CE448D6F6}" dt="2023-09-26T20:54:31.420" v="448"/>
      <pc:docMkLst>
        <pc:docMk/>
      </pc:docMkLst>
      <pc:sldChg chg="modNotes">
        <pc:chgData name="Andrejack, John (MDE)" userId="S::andrejackj@michigan.gov::7877a746-138c-4066-8473-d65b15e412e0" providerId="AD" clId="Web-{A0005B31-DC38-2919-1535-135CE448D6F6}" dt="2023-09-26T20:53:00.841" v="416"/>
        <pc:sldMkLst>
          <pc:docMk/>
          <pc:sldMk cId="3787521715" sldId="284"/>
        </pc:sldMkLst>
      </pc:sldChg>
      <pc:sldChg chg="modNotes">
        <pc:chgData name="Andrejack, John (MDE)" userId="S::andrejackj@michigan.gov::7877a746-138c-4066-8473-d65b15e412e0" providerId="AD" clId="Web-{A0005B31-DC38-2919-1535-135CE448D6F6}" dt="2023-09-26T20:54:31.420" v="448"/>
        <pc:sldMkLst>
          <pc:docMk/>
          <pc:sldMk cId="3217614998" sldId="306"/>
        </pc:sldMkLst>
      </pc:sldChg>
      <pc:sldChg chg="modNotes">
        <pc:chgData name="Andrejack, John (MDE)" userId="S::andrejackj@michigan.gov::7877a746-138c-4066-8473-d65b15e412e0" providerId="AD" clId="Web-{A0005B31-DC38-2919-1535-135CE448D6F6}" dt="2023-09-26T20:47:41.495" v="130"/>
        <pc:sldMkLst>
          <pc:docMk/>
          <pc:sldMk cId="1532691327" sldId="315"/>
        </pc:sldMkLst>
      </pc:sldChg>
    </pc:docChg>
  </pc:docChgLst>
  <pc:docChgLst>
    <pc:chgData name="Abrahamson, Patricia (MDE)" userId="a6564fdc-e9da-476e-8eb8-1cc61819dbf0" providerId="ADAL" clId="{00AD64A0-E19B-4AC9-9B77-F2CDD57712F5}"/>
    <pc:docChg chg="undo custSel addSld delSld modSld">
      <pc:chgData name="Abrahamson, Patricia (MDE)" userId="a6564fdc-e9da-476e-8eb8-1cc61819dbf0" providerId="ADAL" clId="{00AD64A0-E19B-4AC9-9B77-F2CDD57712F5}" dt="2023-09-20T17:29:31.100" v="31" actId="13244"/>
      <pc:docMkLst>
        <pc:docMk/>
      </pc:docMkLst>
      <pc:sldChg chg="modSp mod">
        <pc:chgData name="Abrahamson, Patricia (MDE)" userId="a6564fdc-e9da-476e-8eb8-1cc61819dbf0" providerId="ADAL" clId="{00AD64A0-E19B-4AC9-9B77-F2CDD57712F5}" dt="2023-09-10T19:07:34.854" v="7" actId="20577"/>
        <pc:sldMkLst>
          <pc:docMk/>
          <pc:sldMk cId="3766175239" sldId="256"/>
        </pc:sldMkLst>
        <pc:spChg chg="mod">
          <ac:chgData name="Abrahamson, Patricia (MDE)" userId="a6564fdc-e9da-476e-8eb8-1cc61819dbf0" providerId="ADAL" clId="{00AD64A0-E19B-4AC9-9B77-F2CDD57712F5}" dt="2023-09-10T19:07:34.854" v="7" actId="20577"/>
          <ac:spMkLst>
            <pc:docMk/>
            <pc:sldMk cId="3766175239" sldId="256"/>
            <ac:spMk id="5" creationId="{D222BC2F-04E0-4A4A-B186-CC1A211E66AD}"/>
          </ac:spMkLst>
        </pc:spChg>
      </pc:sldChg>
      <pc:sldChg chg="del">
        <pc:chgData name="Abrahamson, Patricia (MDE)" userId="a6564fdc-e9da-476e-8eb8-1cc61819dbf0" providerId="ADAL" clId="{00AD64A0-E19B-4AC9-9B77-F2CDD57712F5}" dt="2023-09-18T13:43:04.622" v="9" actId="2696"/>
        <pc:sldMkLst>
          <pc:docMk/>
          <pc:sldMk cId="3843619107" sldId="257"/>
        </pc:sldMkLst>
      </pc:sldChg>
      <pc:sldChg chg="modSp add mod">
        <pc:chgData name="Abrahamson, Patricia (MDE)" userId="a6564fdc-e9da-476e-8eb8-1cc61819dbf0" providerId="ADAL" clId="{00AD64A0-E19B-4AC9-9B77-F2CDD57712F5}" dt="2023-09-18T13:45:07.906" v="17" actId="20577"/>
        <pc:sldMkLst>
          <pc:docMk/>
          <pc:sldMk cId="3521053667" sldId="258"/>
        </pc:sldMkLst>
        <pc:spChg chg="mod">
          <ac:chgData name="Abrahamson, Patricia (MDE)" userId="a6564fdc-e9da-476e-8eb8-1cc61819dbf0" providerId="ADAL" clId="{00AD64A0-E19B-4AC9-9B77-F2CDD57712F5}" dt="2023-09-18T13:45:07.906" v="17" actId="20577"/>
          <ac:spMkLst>
            <pc:docMk/>
            <pc:sldMk cId="3521053667" sldId="258"/>
            <ac:spMk id="3" creationId="{BA2A63F9-1463-4F67-85F3-5C301B832120}"/>
          </ac:spMkLst>
        </pc:spChg>
      </pc:sldChg>
      <pc:sldChg chg="add">
        <pc:chgData name="Abrahamson, Patricia (MDE)" userId="a6564fdc-e9da-476e-8eb8-1cc61819dbf0" providerId="ADAL" clId="{00AD64A0-E19B-4AC9-9B77-F2CDD57712F5}" dt="2023-09-18T13:42:57.116" v="8"/>
        <pc:sldMkLst>
          <pc:docMk/>
          <pc:sldMk cId="3478957002" sldId="261"/>
        </pc:sldMkLst>
      </pc:sldChg>
      <pc:sldChg chg="add">
        <pc:chgData name="Abrahamson, Patricia (MDE)" userId="a6564fdc-e9da-476e-8eb8-1cc61819dbf0" providerId="ADAL" clId="{00AD64A0-E19B-4AC9-9B77-F2CDD57712F5}" dt="2023-09-18T13:42:57.116" v="8"/>
        <pc:sldMkLst>
          <pc:docMk/>
          <pc:sldMk cId="1882759787" sldId="269"/>
        </pc:sldMkLst>
      </pc:sldChg>
      <pc:sldChg chg="add">
        <pc:chgData name="Abrahamson, Patricia (MDE)" userId="a6564fdc-e9da-476e-8eb8-1cc61819dbf0" providerId="ADAL" clId="{00AD64A0-E19B-4AC9-9B77-F2CDD57712F5}" dt="2023-09-18T13:42:57.116" v="8"/>
        <pc:sldMkLst>
          <pc:docMk/>
          <pc:sldMk cId="476975947" sldId="271"/>
        </pc:sldMkLst>
      </pc:sldChg>
      <pc:sldChg chg="modSp add mod">
        <pc:chgData name="Abrahamson, Patricia (MDE)" userId="a6564fdc-e9da-476e-8eb8-1cc61819dbf0" providerId="ADAL" clId="{00AD64A0-E19B-4AC9-9B77-F2CDD57712F5}" dt="2023-09-18T13:46:26.535" v="21" actId="20577"/>
        <pc:sldMkLst>
          <pc:docMk/>
          <pc:sldMk cId="478414463" sldId="276"/>
        </pc:sldMkLst>
        <pc:spChg chg="mod">
          <ac:chgData name="Abrahamson, Patricia (MDE)" userId="a6564fdc-e9da-476e-8eb8-1cc61819dbf0" providerId="ADAL" clId="{00AD64A0-E19B-4AC9-9B77-F2CDD57712F5}" dt="2023-09-18T13:46:26.535" v="21" actId="20577"/>
          <ac:spMkLst>
            <pc:docMk/>
            <pc:sldMk cId="478414463" sldId="276"/>
            <ac:spMk id="2" creationId="{8C2AFBCF-CA05-91E1-7337-7F6F2A1FB97D}"/>
          </ac:spMkLst>
        </pc:spChg>
      </pc:sldChg>
      <pc:sldChg chg="add">
        <pc:chgData name="Abrahamson, Patricia (MDE)" userId="a6564fdc-e9da-476e-8eb8-1cc61819dbf0" providerId="ADAL" clId="{00AD64A0-E19B-4AC9-9B77-F2CDD57712F5}" dt="2023-09-18T13:42:57.116" v="8"/>
        <pc:sldMkLst>
          <pc:docMk/>
          <pc:sldMk cId="644514019" sldId="278"/>
        </pc:sldMkLst>
      </pc:sldChg>
      <pc:sldChg chg="add">
        <pc:chgData name="Abrahamson, Patricia (MDE)" userId="a6564fdc-e9da-476e-8eb8-1cc61819dbf0" providerId="ADAL" clId="{00AD64A0-E19B-4AC9-9B77-F2CDD57712F5}" dt="2023-09-18T13:42:57.116" v="8"/>
        <pc:sldMkLst>
          <pc:docMk/>
          <pc:sldMk cId="344270695" sldId="279"/>
        </pc:sldMkLst>
      </pc:sldChg>
      <pc:sldChg chg="modSp add mod">
        <pc:chgData name="Abrahamson, Patricia (MDE)" userId="a6564fdc-e9da-476e-8eb8-1cc61819dbf0" providerId="ADAL" clId="{00AD64A0-E19B-4AC9-9B77-F2CDD57712F5}" dt="2023-09-18T13:47:10.676" v="29" actId="20577"/>
        <pc:sldMkLst>
          <pc:docMk/>
          <pc:sldMk cId="3787521715" sldId="284"/>
        </pc:sldMkLst>
        <pc:spChg chg="mod">
          <ac:chgData name="Abrahamson, Patricia (MDE)" userId="a6564fdc-e9da-476e-8eb8-1cc61819dbf0" providerId="ADAL" clId="{00AD64A0-E19B-4AC9-9B77-F2CDD57712F5}" dt="2023-09-18T13:47:10.676" v="29" actId="20577"/>
          <ac:spMkLst>
            <pc:docMk/>
            <pc:sldMk cId="3787521715" sldId="284"/>
            <ac:spMk id="7" creationId="{BC07F472-AE2C-CFAE-7406-7F9F9CCCF3C8}"/>
          </ac:spMkLst>
        </pc:spChg>
      </pc:sldChg>
      <pc:sldChg chg="add">
        <pc:chgData name="Abrahamson, Patricia (MDE)" userId="a6564fdc-e9da-476e-8eb8-1cc61819dbf0" providerId="ADAL" clId="{00AD64A0-E19B-4AC9-9B77-F2CDD57712F5}" dt="2023-09-18T13:42:57.116" v="8"/>
        <pc:sldMkLst>
          <pc:docMk/>
          <pc:sldMk cId="34139150" sldId="290"/>
        </pc:sldMkLst>
      </pc:sldChg>
      <pc:sldChg chg="add">
        <pc:chgData name="Abrahamson, Patricia (MDE)" userId="a6564fdc-e9da-476e-8eb8-1cc61819dbf0" providerId="ADAL" clId="{00AD64A0-E19B-4AC9-9B77-F2CDD57712F5}" dt="2023-09-18T13:42:57.116" v="8"/>
        <pc:sldMkLst>
          <pc:docMk/>
          <pc:sldMk cId="2773373720" sldId="291"/>
        </pc:sldMkLst>
      </pc:sldChg>
      <pc:sldChg chg="modSp add mod">
        <pc:chgData name="Abrahamson, Patricia (MDE)" userId="a6564fdc-e9da-476e-8eb8-1cc61819dbf0" providerId="ADAL" clId="{00AD64A0-E19B-4AC9-9B77-F2CDD57712F5}" dt="2023-09-20T17:29:31.100" v="31" actId="13244"/>
        <pc:sldMkLst>
          <pc:docMk/>
          <pc:sldMk cId="1092845712" sldId="301"/>
        </pc:sldMkLst>
        <pc:spChg chg="ord">
          <ac:chgData name="Abrahamson, Patricia (MDE)" userId="a6564fdc-e9da-476e-8eb8-1cc61819dbf0" providerId="ADAL" clId="{00AD64A0-E19B-4AC9-9B77-F2CDD57712F5}" dt="2023-09-20T17:29:31.100" v="31" actId="13244"/>
          <ac:spMkLst>
            <pc:docMk/>
            <pc:sldMk cId="1092845712" sldId="301"/>
            <ac:spMk id="2" creationId="{4298BCDB-E25C-1165-3AD8-24CE06C303C2}"/>
          </ac:spMkLst>
        </pc:spChg>
        <pc:spChg chg="ord">
          <ac:chgData name="Abrahamson, Patricia (MDE)" userId="a6564fdc-e9da-476e-8eb8-1cc61819dbf0" providerId="ADAL" clId="{00AD64A0-E19B-4AC9-9B77-F2CDD57712F5}" dt="2023-09-20T17:29:28.777" v="30" actId="13244"/>
          <ac:spMkLst>
            <pc:docMk/>
            <pc:sldMk cId="1092845712" sldId="301"/>
            <ac:spMk id="8" creationId="{0D0ED28E-E3A6-DB0D-AF81-CF9BFBC167E0}"/>
          </ac:spMkLst>
        </pc:spChg>
      </pc:sldChg>
      <pc:sldChg chg="add">
        <pc:chgData name="Abrahamson, Patricia (MDE)" userId="a6564fdc-e9da-476e-8eb8-1cc61819dbf0" providerId="ADAL" clId="{00AD64A0-E19B-4AC9-9B77-F2CDD57712F5}" dt="2023-09-18T13:42:57.116" v="8"/>
        <pc:sldMkLst>
          <pc:docMk/>
          <pc:sldMk cId="3295288113" sldId="304"/>
        </pc:sldMkLst>
      </pc:sldChg>
      <pc:sldChg chg="add">
        <pc:chgData name="Abrahamson, Patricia (MDE)" userId="a6564fdc-e9da-476e-8eb8-1cc61819dbf0" providerId="ADAL" clId="{00AD64A0-E19B-4AC9-9B77-F2CDD57712F5}" dt="2023-09-18T13:42:57.116" v="8"/>
        <pc:sldMkLst>
          <pc:docMk/>
          <pc:sldMk cId="978829334" sldId="305"/>
        </pc:sldMkLst>
      </pc:sldChg>
      <pc:sldChg chg="add">
        <pc:chgData name="Abrahamson, Patricia (MDE)" userId="a6564fdc-e9da-476e-8eb8-1cc61819dbf0" providerId="ADAL" clId="{00AD64A0-E19B-4AC9-9B77-F2CDD57712F5}" dt="2023-09-18T13:42:57.116" v="8"/>
        <pc:sldMkLst>
          <pc:docMk/>
          <pc:sldMk cId="3217614998" sldId="306"/>
        </pc:sldMkLst>
      </pc:sldChg>
      <pc:sldChg chg="add">
        <pc:chgData name="Abrahamson, Patricia (MDE)" userId="a6564fdc-e9da-476e-8eb8-1cc61819dbf0" providerId="ADAL" clId="{00AD64A0-E19B-4AC9-9B77-F2CDD57712F5}" dt="2023-09-18T13:42:57.116" v="8"/>
        <pc:sldMkLst>
          <pc:docMk/>
          <pc:sldMk cId="1545406086" sldId="307"/>
        </pc:sldMkLst>
      </pc:sldChg>
      <pc:sldChg chg="add">
        <pc:chgData name="Abrahamson, Patricia (MDE)" userId="a6564fdc-e9da-476e-8eb8-1cc61819dbf0" providerId="ADAL" clId="{00AD64A0-E19B-4AC9-9B77-F2CDD57712F5}" dt="2023-09-18T13:42:57.116" v="8"/>
        <pc:sldMkLst>
          <pc:docMk/>
          <pc:sldMk cId="4156155158" sldId="309"/>
        </pc:sldMkLst>
      </pc:sldChg>
      <pc:sldChg chg="modSp add mod">
        <pc:chgData name="Abrahamson, Patricia (MDE)" userId="a6564fdc-e9da-476e-8eb8-1cc61819dbf0" providerId="ADAL" clId="{00AD64A0-E19B-4AC9-9B77-F2CDD57712F5}" dt="2023-09-18T13:46:39.975" v="25" actId="20577"/>
        <pc:sldMkLst>
          <pc:docMk/>
          <pc:sldMk cId="2420101471" sldId="311"/>
        </pc:sldMkLst>
        <pc:spChg chg="mod">
          <ac:chgData name="Abrahamson, Patricia (MDE)" userId="a6564fdc-e9da-476e-8eb8-1cc61819dbf0" providerId="ADAL" clId="{00AD64A0-E19B-4AC9-9B77-F2CDD57712F5}" dt="2023-09-18T13:46:39.975" v="25" actId="20577"/>
          <ac:spMkLst>
            <pc:docMk/>
            <pc:sldMk cId="2420101471" sldId="311"/>
            <ac:spMk id="2" creationId="{8C2AFBCF-CA05-91E1-7337-7F6F2A1FB97D}"/>
          </ac:spMkLst>
        </pc:spChg>
      </pc:sldChg>
      <pc:sldChg chg="modSp add mod">
        <pc:chgData name="Abrahamson, Patricia (MDE)" userId="a6564fdc-e9da-476e-8eb8-1cc61819dbf0" providerId="ADAL" clId="{00AD64A0-E19B-4AC9-9B77-F2CDD57712F5}" dt="2023-09-18T13:46:13.957" v="19" actId="20577"/>
        <pc:sldMkLst>
          <pc:docMk/>
          <pc:sldMk cId="2364312406" sldId="312"/>
        </pc:sldMkLst>
        <pc:spChg chg="mod">
          <ac:chgData name="Abrahamson, Patricia (MDE)" userId="a6564fdc-e9da-476e-8eb8-1cc61819dbf0" providerId="ADAL" clId="{00AD64A0-E19B-4AC9-9B77-F2CDD57712F5}" dt="2023-09-18T13:46:13.957" v="19" actId="20577"/>
          <ac:spMkLst>
            <pc:docMk/>
            <pc:sldMk cId="2364312406" sldId="312"/>
            <ac:spMk id="3" creationId="{85055178-596E-4061-C210-253BEE5412C0}"/>
          </ac:spMkLst>
        </pc:spChg>
      </pc:sldChg>
      <pc:sldChg chg="add">
        <pc:chgData name="Abrahamson, Patricia (MDE)" userId="a6564fdc-e9da-476e-8eb8-1cc61819dbf0" providerId="ADAL" clId="{00AD64A0-E19B-4AC9-9B77-F2CDD57712F5}" dt="2023-09-18T13:42:57.116" v="8"/>
        <pc:sldMkLst>
          <pc:docMk/>
          <pc:sldMk cId="1426642598" sldId="313"/>
        </pc:sldMkLst>
      </pc:sldChg>
      <pc:sldChg chg="add">
        <pc:chgData name="Abrahamson, Patricia (MDE)" userId="a6564fdc-e9da-476e-8eb8-1cc61819dbf0" providerId="ADAL" clId="{00AD64A0-E19B-4AC9-9B77-F2CDD57712F5}" dt="2023-09-18T13:42:57.116" v="8"/>
        <pc:sldMkLst>
          <pc:docMk/>
          <pc:sldMk cId="3423232824" sldId="314"/>
        </pc:sldMkLst>
      </pc:sldChg>
      <pc:sldChg chg="add">
        <pc:chgData name="Abrahamson, Patricia (MDE)" userId="a6564fdc-e9da-476e-8eb8-1cc61819dbf0" providerId="ADAL" clId="{00AD64A0-E19B-4AC9-9B77-F2CDD57712F5}" dt="2023-09-18T13:42:57.116" v="8"/>
        <pc:sldMkLst>
          <pc:docMk/>
          <pc:sldMk cId="1532691327" sldId="315"/>
        </pc:sldMkLst>
      </pc:sldChg>
    </pc:docChg>
  </pc:docChgLst>
  <pc:docChgLst>
    <pc:chgData name="Schulze, Lori (MDE-Contractor)" userId="S::schulzel@michigan.gov::79e7bc2c-4c63-4cca-9e28-2b4b3314a61f" providerId="AD" clId="Web-{BE219627-9A83-DB04-C4B9-3C9D5FD415B1}"/>
    <pc:docChg chg="modSld">
      <pc:chgData name="Schulze, Lori (MDE-Contractor)" userId="S::schulzel@michigan.gov::79e7bc2c-4c63-4cca-9e28-2b4b3314a61f" providerId="AD" clId="Web-{BE219627-9A83-DB04-C4B9-3C9D5FD415B1}" dt="2023-03-09T18:34:57.023" v="6" actId="20577"/>
      <pc:docMkLst>
        <pc:docMk/>
      </pc:docMkLst>
      <pc:sldChg chg="addSp modSp">
        <pc:chgData name="Schulze, Lori (MDE-Contractor)" userId="S::schulzel@michigan.gov::79e7bc2c-4c63-4cca-9e28-2b4b3314a61f" providerId="AD" clId="Web-{BE219627-9A83-DB04-C4B9-3C9D5FD415B1}" dt="2023-03-09T18:34:57.023" v="6" actId="20577"/>
        <pc:sldMkLst>
          <pc:docMk/>
          <pc:sldMk cId="3843619107" sldId="257"/>
        </pc:sldMkLst>
        <pc:spChg chg="add mod">
          <ac:chgData name="Schulze, Lori (MDE-Contractor)" userId="S::schulzel@michigan.gov::79e7bc2c-4c63-4cca-9e28-2b4b3314a61f" providerId="AD" clId="Web-{BE219627-9A83-DB04-C4B9-3C9D5FD415B1}" dt="2023-03-09T18:34:57.023" v="6" actId="20577"/>
          <ac:spMkLst>
            <pc:docMk/>
            <pc:sldMk cId="3843619107" sldId="257"/>
            <ac:spMk id="6" creationId="{04383D97-7979-B65A-01C0-DE569EDF9E53}"/>
          </ac:spMkLst>
        </pc:spChg>
      </pc:sldChg>
    </pc:docChg>
  </pc:docChgLst>
  <pc:docChgLst>
    <pc:chgData name="Schulze, Lori (MDE-Contractor)" userId="79e7bc2c-4c63-4cca-9e28-2b4b3314a61f" providerId="ADAL" clId="{F2C42632-2BC7-49B5-8386-DB2835E9500F}"/>
    <pc:docChg chg="modSld">
      <pc:chgData name="Schulze, Lori (MDE-Contractor)" userId="79e7bc2c-4c63-4cca-9e28-2b4b3314a61f" providerId="ADAL" clId="{F2C42632-2BC7-49B5-8386-DB2835E9500F}" dt="2023-03-09T18:35:23.477" v="0" actId="478"/>
      <pc:docMkLst>
        <pc:docMk/>
      </pc:docMkLst>
      <pc:sldChg chg="delSp">
        <pc:chgData name="Schulze, Lori (MDE-Contractor)" userId="79e7bc2c-4c63-4cca-9e28-2b4b3314a61f" providerId="ADAL" clId="{F2C42632-2BC7-49B5-8386-DB2835E9500F}" dt="2023-03-09T18:35:23.477" v="0" actId="478"/>
        <pc:sldMkLst>
          <pc:docMk/>
          <pc:sldMk cId="3843619107" sldId="257"/>
        </pc:sldMkLst>
        <pc:spChg chg="del">
          <ac:chgData name="Schulze, Lori (MDE-Contractor)" userId="79e7bc2c-4c63-4cca-9e28-2b4b3314a61f" providerId="ADAL" clId="{F2C42632-2BC7-49B5-8386-DB2835E9500F}" dt="2023-03-09T18:35:23.477" v="0" actId="478"/>
          <ac:spMkLst>
            <pc:docMk/>
            <pc:sldMk cId="3843619107" sldId="257"/>
            <ac:spMk id="6" creationId="{04383D97-7979-B65A-01C0-DE569EDF9E53}"/>
          </ac:spMkLst>
        </pc:spChg>
      </pc:sldChg>
    </pc:docChg>
  </pc:docChgLst>
  <pc:docChgLst>
    <pc:chgData name="McLaughlin, Sean  (MDE-Contractor)" userId="S::mclaughlins@michigan.gov::d9494037-c41f-48dd-aad3-69df96f48805" providerId="AD" clId="Web-{B677A780-F0C1-410D-9D1B-6DAFDD2C9DC5}"/>
    <pc:docChg chg="modSld">
      <pc:chgData name="McLaughlin, Sean  (MDE-Contractor)" userId="S::mclaughlins@michigan.gov::d9494037-c41f-48dd-aad3-69df96f48805" providerId="AD" clId="Web-{B677A780-F0C1-410D-9D1B-6DAFDD2C9DC5}" dt="2023-08-02T13:37:28.036" v="48" actId="20577"/>
      <pc:docMkLst>
        <pc:docMk/>
      </pc:docMkLst>
      <pc:sldChg chg="modSp">
        <pc:chgData name="McLaughlin, Sean  (MDE-Contractor)" userId="S::mclaughlins@michigan.gov::d9494037-c41f-48dd-aad3-69df96f48805" providerId="AD" clId="Web-{B677A780-F0C1-410D-9D1B-6DAFDD2C9DC5}" dt="2023-08-02T13:37:28.036" v="48" actId="20577"/>
        <pc:sldMkLst>
          <pc:docMk/>
          <pc:sldMk cId="3766175239" sldId="256"/>
        </pc:sldMkLst>
        <pc:spChg chg="mod">
          <ac:chgData name="McLaughlin, Sean  (MDE-Contractor)" userId="S::mclaughlins@michigan.gov::d9494037-c41f-48dd-aad3-69df96f48805" providerId="AD" clId="Web-{B677A780-F0C1-410D-9D1B-6DAFDD2C9DC5}" dt="2023-08-02T13:37:28.036" v="48" actId="20577"/>
          <ac:spMkLst>
            <pc:docMk/>
            <pc:sldMk cId="3766175239" sldId="256"/>
            <ac:spMk id="2" creationId="{F58375A7-1C44-436A-A61B-063F672A3E3D}"/>
          </ac:spMkLst>
        </pc:spChg>
        <pc:spChg chg="mod">
          <ac:chgData name="McLaughlin, Sean  (MDE-Contractor)" userId="S::mclaughlins@michigan.gov::d9494037-c41f-48dd-aad3-69df96f48805" providerId="AD" clId="Web-{B677A780-F0C1-410D-9D1B-6DAFDD2C9DC5}" dt="2023-08-02T13:36:41.114" v="33" actId="20577"/>
          <ac:spMkLst>
            <pc:docMk/>
            <pc:sldMk cId="3766175239" sldId="256"/>
            <ac:spMk id="3" creationId="{1D66DAED-6826-471F-BC09-48ECD67FD332}"/>
          </ac:spMkLst>
        </pc:spChg>
        <pc:spChg chg="mod">
          <ac:chgData name="McLaughlin, Sean  (MDE-Contractor)" userId="S::mclaughlins@michigan.gov::d9494037-c41f-48dd-aad3-69df96f48805" providerId="AD" clId="Web-{B677A780-F0C1-410D-9D1B-6DAFDD2C9DC5}" dt="2023-08-02T13:36:04.457" v="18" actId="20577"/>
          <ac:spMkLst>
            <pc:docMk/>
            <pc:sldMk cId="3766175239" sldId="256"/>
            <ac:spMk id="5" creationId="{D222BC2F-04E0-4A4A-B186-CC1A211E66A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928DF0-BB1F-4087-817C-08586C670341}"/>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AE5CBBB1-9E34-4782-A865-97C4DDCF81FD}"/>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A01D40C-D749-41E3-8551-FA3E19E444FF}" type="datetimeFigureOut">
              <a:rPr lang="en-US" smtClean="0"/>
              <a:t>10/3/2023</a:t>
            </a:fld>
            <a:endParaRPr lang="en-US"/>
          </a:p>
        </p:txBody>
      </p:sp>
      <p:sp>
        <p:nvSpPr>
          <p:cNvPr id="4" name="Footer Placeholder 3">
            <a:extLst>
              <a:ext uri="{FF2B5EF4-FFF2-40B4-BE49-F238E27FC236}">
                <a16:creationId xmlns:a16="http://schemas.microsoft.com/office/drawing/2014/main" id="{295195A5-6622-4277-9453-D0B43699657B}"/>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a:t>MDE Office of Special Education</a:t>
            </a:r>
          </a:p>
        </p:txBody>
      </p:sp>
      <p:sp>
        <p:nvSpPr>
          <p:cNvPr id="5" name="Slide Number Placeholder 4">
            <a:extLst>
              <a:ext uri="{FF2B5EF4-FFF2-40B4-BE49-F238E27FC236}">
                <a16:creationId xmlns:a16="http://schemas.microsoft.com/office/drawing/2014/main" id="{81F1250D-D2A4-434A-A377-048E5EF3A3C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824374A-4992-47AE-B455-86D258C574E3}" type="slidenum">
              <a:rPr lang="en-US" smtClean="0"/>
              <a:t>‹#›</a:t>
            </a:fld>
            <a:endParaRPr lang="en-US"/>
          </a:p>
        </p:txBody>
      </p:sp>
    </p:spTree>
    <p:extLst>
      <p:ext uri="{BB962C8B-B14F-4D97-AF65-F5344CB8AC3E}">
        <p14:creationId xmlns:p14="http://schemas.microsoft.com/office/powerpoint/2010/main" val="37778290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11C04B0-F314-451F-B3DC-AA99D44A9853}" type="datetimeFigureOut">
              <a:rPr lang="en-US" smtClean="0"/>
              <a:t>10/3/2023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MDE Office of Special Education</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726B315-C80B-4218-90F6-E337499C216C}" type="slidenum">
              <a:rPr lang="en-US" smtClean="0"/>
              <a:t>‹#›</a:t>
            </a:fld>
            <a:endParaRPr lang="en-US"/>
          </a:p>
        </p:txBody>
      </p:sp>
    </p:spTree>
    <p:extLst>
      <p:ext uri="{BB962C8B-B14F-4D97-AF65-F5344CB8AC3E}">
        <p14:creationId xmlns:p14="http://schemas.microsoft.com/office/powerpoint/2010/main" val="395660826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michigan.gov/-/media/Project/Websites/mde/specialeducation/funding/StateAid_IDEA_PartB_Section611_Allowable_Costs.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michigan.gov/-/media/Project/Websites/mde/specialeducation/funding/StateAid_IDEA_PartB_Section611_Allowable_Costs.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John: </a:t>
            </a:r>
            <a:endParaRPr lang="en-US"/>
          </a:p>
          <a:p>
            <a:r>
              <a:rPr lang="en-US"/>
              <a:t>Here is an agenda of the information we are going to cover; we plan to identify timelines and current information on where we are with internal processes and highlight changes that are new this year along with identifying any present barriers to these processes. </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2</a:t>
            </a:fld>
            <a:endParaRPr lang="en-US"/>
          </a:p>
        </p:txBody>
      </p:sp>
    </p:spTree>
    <p:extLst>
      <p:ext uri="{BB962C8B-B14F-4D97-AF65-F5344CB8AC3E}">
        <p14:creationId xmlns:p14="http://schemas.microsoft.com/office/powerpoint/2010/main" val="2294777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John:</a:t>
            </a:r>
            <a:endParaRPr lang="en-US"/>
          </a:p>
          <a:p>
            <a:r>
              <a:rPr lang="en-US"/>
              <a:t>Revised Equitable Services At a Glance Document</a:t>
            </a:r>
            <a:endParaRPr lang="en-US">
              <a:cs typeface="Calibri"/>
            </a:endParaRPr>
          </a:p>
          <a:p>
            <a:r>
              <a:rPr lang="en-US"/>
              <a:t>•Revised document going through approval process.</a:t>
            </a:r>
            <a:endParaRPr lang="en-US">
              <a:cs typeface="Calibri"/>
            </a:endParaRPr>
          </a:p>
          <a:p>
            <a:r>
              <a:rPr lang="en-US"/>
              <a:t>•No material changes, just added clarity</a:t>
            </a:r>
            <a:endParaRPr lang="en-US">
              <a:cs typeface="Calibri"/>
            </a:endParaRPr>
          </a:p>
          <a:p>
            <a:r>
              <a:rPr lang="en-US"/>
              <a:t>•Will be posted to MDE Proportionate Share website once finalized.</a:t>
            </a:r>
            <a:endParaRPr lang="en-US">
              <a:cs typeface="Calibri"/>
            </a:endParaRPr>
          </a:p>
          <a:p>
            <a:r>
              <a:rPr lang="en-US"/>
              <a:t>ISD Determination Impact</a:t>
            </a:r>
            <a:endParaRPr lang="en-US">
              <a:cs typeface="Calibri"/>
            </a:endParaRPr>
          </a:p>
          <a:p>
            <a:r>
              <a:rPr lang="en-US"/>
              <a:t>•If ISD has a determination of Meets Requirements, can budget more than required amount of proportionate share funds for IDEA Flowthrough</a:t>
            </a:r>
            <a:endParaRPr lang="en-US">
              <a:cs typeface="Calibri"/>
            </a:endParaRPr>
          </a:p>
          <a:p>
            <a:r>
              <a:rPr lang="en-US"/>
              <a:t>•If ISD has determination of Needs Assistance/Needs Intervention, ISD cannot budget more than required amount. </a:t>
            </a:r>
            <a:endParaRPr lang="en-US">
              <a:cs typeface="Calibri"/>
            </a:endParaRPr>
          </a:p>
          <a:p>
            <a:r>
              <a:rPr lang="en-US"/>
              <a:t>Recode Process</a:t>
            </a:r>
            <a:endParaRPr lang="en-US">
              <a:cs typeface="Calibri"/>
            </a:endParaRPr>
          </a:p>
          <a:p>
            <a:r>
              <a:rPr lang="en-US"/>
              <a:t>•If ISD is need of a recoding review, contact John Andrejack between February and April of Carryover Year.</a:t>
            </a:r>
            <a:endParaRPr lang="en-US">
              <a:cs typeface="Calibri"/>
            </a:endParaRPr>
          </a:p>
          <a:p>
            <a:r>
              <a:rPr lang="en-US"/>
              <a:t>•Working on possibly having request in Catamaran for 2024 (22-23 recoding reviews)</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11</a:t>
            </a:fld>
            <a:endParaRPr lang="en-US"/>
          </a:p>
        </p:txBody>
      </p:sp>
    </p:spTree>
    <p:extLst>
      <p:ext uri="{BB962C8B-B14F-4D97-AF65-F5344CB8AC3E}">
        <p14:creationId xmlns:p14="http://schemas.microsoft.com/office/powerpoint/2010/main" val="1914054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 </a:t>
            </a:r>
            <a:endParaRPr lang="en-US"/>
          </a:p>
          <a:p>
            <a:r>
              <a:rPr lang="en-US"/>
              <a:t>Now we will look at the special education specific state aid requirements and processes. </a:t>
            </a:r>
          </a:p>
        </p:txBody>
      </p:sp>
      <p:sp>
        <p:nvSpPr>
          <p:cNvPr id="4" name="Slide Number Placeholder 3"/>
          <p:cNvSpPr>
            <a:spLocks noGrp="1"/>
          </p:cNvSpPr>
          <p:nvPr>
            <p:ph type="sldNum" sz="quarter" idx="5"/>
          </p:nvPr>
        </p:nvSpPr>
        <p:spPr/>
        <p:txBody>
          <a:bodyPr/>
          <a:lstStyle/>
          <a:p>
            <a:fld id="{BEB8DA91-797F-48E8-92BB-242F377690CB}" type="slidenum">
              <a:rPr lang="en-US" smtClean="0"/>
              <a:t>12</a:t>
            </a:fld>
            <a:endParaRPr lang="en-US"/>
          </a:p>
        </p:txBody>
      </p:sp>
    </p:spTree>
    <p:extLst>
      <p:ext uri="{BB962C8B-B14F-4D97-AF65-F5344CB8AC3E}">
        <p14:creationId xmlns:p14="http://schemas.microsoft.com/office/powerpoint/2010/main" val="315764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a:t>
            </a:r>
            <a:endParaRPr lang="en-US"/>
          </a:p>
          <a:p>
            <a:r>
              <a:rPr lang="en-US"/>
              <a:t>•There is a link directly to 388.1653a of the State School Aid Act on this slide in case you would like to take a look at the language. </a:t>
            </a:r>
          </a:p>
          <a:p>
            <a:r>
              <a:rPr lang="en-US">
                <a:hlinkClick r:id="rId3"/>
              </a:rPr>
              <a:t>https://www.michigan.gov/-/media/Project/Websites/mde/specialeducation/funding/StateAid_IDEA_PartB_Section611_Allowable_Costs.pdf</a:t>
            </a:r>
            <a:endParaRPr lang="en-US"/>
          </a:p>
          <a:p>
            <a:r>
              <a:rPr lang="en-US"/>
              <a:t>•No flexibility on this due date</a:t>
            </a:r>
            <a:endParaRPr lang="en-US">
              <a:cs typeface="Calibri"/>
            </a:endParaRPr>
          </a:p>
          <a:p>
            <a:r>
              <a:rPr lang="en-US"/>
              <a:t>•This date is fast approaching, if you don’t have your SE-4096 please work on this asap.</a:t>
            </a:r>
            <a:endParaRPr lang="en-US">
              <a:cs typeface="Calibri"/>
            </a:endParaRPr>
          </a:p>
          <a:p>
            <a:r>
              <a:rPr lang="en-US"/>
              <a:t>•The Allowable cost document identifies allowable items, if you would like to report items not identified on this document then see Appendix E.</a:t>
            </a:r>
            <a:endParaRPr lang="en-US">
              <a:cs typeface="Calibri"/>
            </a:endParaRPr>
          </a:p>
          <a:p>
            <a:pPr marL="0" indent="0">
              <a:buFont typeface="Arial"/>
              <a:buNone/>
            </a:pPr>
            <a:endParaRPr lang="en-US">
              <a:cs typeface="Calibri"/>
            </a:endParaRPr>
          </a:p>
          <a:p>
            <a:pPr marL="0" indent="0">
              <a:buFont typeface="Arial"/>
              <a:buNone/>
            </a:pPr>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13</a:t>
            </a:fld>
            <a:endParaRPr lang="en-US"/>
          </a:p>
        </p:txBody>
      </p:sp>
    </p:spTree>
    <p:extLst>
      <p:ext uri="{BB962C8B-B14F-4D97-AF65-F5344CB8AC3E}">
        <p14:creationId xmlns:p14="http://schemas.microsoft.com/office/powerpoint/2010/main" val="3064269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Cindy</a:t>
            </a:r>
          </a:p>
          <a:p>
            <a:r>
              <a:rPr lang="en-US"/>
              <a:t>•There is a link directly to 388.1653a of the State School Aid Act on this slide in case you would like to take a look at the language. </a:t>
            </a:r>
            <a:endParaRPr lang="en-US">
              <a:cs typeface="Calibri"/>
            </a:endParaRPr>
          </a:p>
          <a:p>
            <a:r>
              <a:rPr lang="en-US">
                <a:hlinkClick r:id="rId3"/>
              </a:rPr>
              <a:t>https://www.michigan.gov/-/media/Project/Websites/mde/specialeducation/funding/StateAid_IDEA_PartB_Section611_Allowable_Costs.pdf</a:t>
            </a:r>
            <a:endParaRPr lang="en-US"/>
          </a:p>
          <a:p>
            <a:endParaRPr lang="en-US"/>
          </a:p>
          <a:p>
            <a:r>
              <a:rPr lang="en-US"/>
              <a:t>•No flexibility on this due date</a:t>
            </a:r>
            <a:endParaRPr lang="en-US">
              <a:cs typeface="Calibri"/>
            </a:endParaRPr>
          </a:p>
          <a:p>
            <a:r>
              <a:rPr lang="en-US"/>
              <a:t>•This date is fast approaching, if you don’t have your SE-4096 please work on this asap.</a:t>
            </a:r>
            <a:endParaRPr lang="en-US">
              <a:cs typeface="Calibri"/>
            </a:endParaRPr>
          </a:p>
          <a:p>
            <a:r>
              <a:rPr lang="en-US"/>
              <a:t>•The Allowable cost document identifies allowable items, if you would like to report items not identified on this document then see Appendix E.</a:t>
            </a:r>
            <a:endParaRPr lang="en-US">
              <a:cs typeface="Calibri"/>
            </a:endParaRPr>
          </a:p>
          <a:p>
            <a:r>
              <a:rPr lang="en-US"/>
              <a:t>•</a:t>
            </a:r>
            <a:endParaRPr lang="en-US">
              <a:cs typeface="Calibri"/>
            </a:endParaRPr>
          </a:p>
          <a:p>
            <a:r>
              <a:rPr lang="en-US"/>
              <a:t>Transportation reporting is a hot topic, with data being looked at closer this year for accuracy.</a:t>
            </a:r>
            <a:endParaRPr lang="en-US">
              <a:cs typeface="Calibri"/>
            </a:endParaRPr>
          </a:p>
          <a:p>
            <a:r>
              <a:rPr lang="en-US"/>
              <a:t>•Mention SE-4094’s will have an Enhanced Review for High/Medium Risk</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14</a:t>
            </a:fld>
            <a:endParaRPr lang="en-US"/>
          </a:p>
        </p:txBody>
      </p:sp>
    </p:spTree>
    <p:extLst>
      <p:ext uri="{BB962C8B-B14F-4D97-AF65-F5344CB8AC3E}">
        <p14:creationId xmlns:p14="http://schemas.microsoft.com/office/powerpoint/2010/main" val="1816020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a:t>
            </a:r>
            <a:endParaRPr lang="en-US"/>
          </a:p>
          <a:p>
            <a:r>
              <a:rPr lang="en-US"/>
              <a:t>•Students that qualify under 53a are required to be verified by MDE OSE. </a:t>
            </a:r>
            <a:endParaRPr lang="en-US">
              <a:cs typeface="Calibri"/>
            </a:endParaRPr>
          </a:p>
          <a:p>
            <a:r>
              <a:rPr lang="en-US"/>
              <a:t>•53a costs are reported on the SE-4096 for special education costs and SE-4094 for specialized transportation costs.</a:t>
            </a:r>
            <a:endParaRPr lang="en-US">
              <a:cs typeface="Calibri"/>
            </a:endParaRPr>
          </a:p>
          <a:p>
            <a:r>
              <a:rPr lang="en-US"/>
              <a:t>•I have provided a link to both of the cost report instructions that have sections and information for reporting of these 53a costs.</a:t>
            </a:r>
            <a:endParaRPr lang="en-US">
              <a:cs typeface="Calibri"/>
            </a:endParaRPr>
          </a:p>
          <a:p>
            <a:r>
              <a:rPr lang="en-US"/>
              <a:t>•Reminder: When reporting 53a transportation costs SE-4094, the total MUST be brought over to the appropriate area in the SE-4096 for reimbursement. </a:t>
            </a:r>
            <a:endParaRPr lang="en-US">
              <a:cs typeface="Calibri"/>
            </a:endParaRPr>
          </a:p>
          <a:p>
            <a:r>
              <a:rPr lang="en-US"/>
              <a:t>•We did review for this last year and will continue.</a:t>
            </a:r>
            <a:endParaRPr lang="en-US">
              <a:cs typeface="Calibri"/>
            </a:endParaRPr>
          </a:p>
          <a:p>
            <a:r>
              <a:rPr lang="en-US"/>
              <a:t>•</a:t>
            </a:r>
            <a:endParaRPr lang="en-US">
              <a:cs typeface="Calibri"/>
            </a:endParaRPr>
          </a:p>
          <a:p>
            <a:pPr marL="0" indent="0">
              <a:buFont typeface="Arial"/>
              <a:buNone/>
            </a:pPr>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15</a:t>
            </a:fld>
            <a:endParaRPr lang="en-US"/>
          </a:p>
        </p:txBody>
      </p:sp>
    </p:spTree>
    <p:extLst>
      <p:ext uri="{BB962C8B-B14F-4D97-AF65-F5344CB8AC3E}">
        <p14:creationId xmlns:p14="http://schemas.microsoft.com/office/powerpoint/2010/main" val="2330786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a:t>
            </a:r>
            <a:endParaRPr lang="en-US"/>
          </a:p>
          <a:p>
            <a:r>
              <a:rPr lang="en-US"/>
              <a:t>•</a:t>
            </a:r>
            <a:endParaRPr lang="en-US">
              <a:cs typeface="Calibri"/>
            </a:endParaRPr>
          </a:p>
          <a:p>
            <a:r>
              <a:rPr lang="en-US"/>
              <a:t>•</a:t>
            </a:r>
            <a:r>
              <a:rPr lang="en-US" b="1"/>
              <a:t>388.1651e Special education pupils' foundation payment.</a:t>
            </a:r>
            <a:endParaRPr lang="en-US"/>
          </a:p>
          <a:p>
            <a:r>
              <a:rPr lang="en-US"/>
              <a:t>• For 2022-2023, calculate the amount at 75% of the foundation allowance</a:t>
            </a:r>
            <a:endParaRPr lang="en-US">
              <a:cs typeface="Calibri"/>
            </a:endParaRPr>
          </a:p>
          <a:p>
            <a:r>
              <a:rPr lang="en-US"/>
              <a:t>•</a:t>
            </a:r>
            <a:endParaRPr lang="en-US">
              <a:cs typeface="Calibri"/>
            </a:endParaRPr>
          </a:p>
          <a:p>
            <a:r>
              <a:rPr lang="en-US"/>
              <a:t>•2023-2024, the department shall calculate the amount allocated to a district under this section by multiplying the district's special education pupil membership, excluding pupils described in section 51a(11), times 100% of the foundation allowance</a:t>
            </a:r>
            <a:endParaRPr lang="en-US">
              <a:cs typeface="Calibri"/>
            </a:endParaRPr>
          </a:p>
          <a:p>
            <a:r>
              <a:rPr lang="en-US"/>
              <a:t>•This is in addition to 28.6138% in reimbursement for the added costs of providing special education programs and services to pupils qualifying under Section 52. </a:t>
            </a:r>
            <a:endParaRPr lang="en-US">
              <a:cs typeface="Calibri"/>
            </a:endParaRPr>
          </a:p>
          <a:p>
            <a:r>
              <a:rPr lang="en-US"/>
              <a:t>•Beyond the reimbursement related to the provision of special education programs and services, reimbursement of costs associated with the transportation of Section 52 students is being maintained at 70.4165% </a:t>
            </a:r>
            <a:endParaRPr lang="en-US">
              <a:cs typeface="Calibri"/>
            </a:endParaRPr>
          </a:p>
          <a:p>
            <a:pPr marL="0" indent="0">
              <a:buFont typeface="Arial"/>
              <a:buNone/>
            </a:pPr>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16</a:t>
            </a:fld>
            <a:endParaRPr lang="en-US"/>
          </a:p>
        </p:txBody>
      </p:sp>
    </p:spTree>
    <p:extLst>
      <p:ext uri="{BB962C8B-B14F-4D97-AF65-F5344CB8AC3E}">
        <p14:creationId xmlns:p14="http://schemas.microsoft.com/office/powerpoint/2010/main" val="2901522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a:t>
            </a:r>
            <a:endParaRPr lang="en-US"/>
          </a:p>
          <a:p>
            <a:r>
              <a:rPr lang="en-US"/>
              <a:t>•SE-4824 Cost report for 2022-23 is available now on the website. </a:t>
            </a:r>
            <a:endParaRPr lang="en-US">
              <a:cs typeface="Calibri"/>
            </a:endParaRPr>
          </a:p>
          <a:p>
            <a:r>
              <a:rPr lang="en-US"/>
              <a:t>•</a:t>
            </a:r>
            <a:endParaRPr lang="en-US">
              <a:cs typeface="Calibri"/>
            </a:endParaRPr>
          </a:p>
          <a:p>
            <a:r>
              <a:rPr lang="en-US"/>
              <a:t>•(Read due dates on slide)</a:t>
            </a:r>
            <a:endParaRPr lang="en-US">
              <a:cs typeface="Calibri"/>
            </a:endParaRPr>
          </a:p>
          <a:p>
            <a:r>
              <a:rPr lang="en-US"/>
              <a:t>•NEW Required Documentation for SE-4824</a:t>
            </a:r>
            <a:endParaRPr lang="en-US">
              <a:cs typeface="Calibri"/>
            </a:endParaRPr>
          </a:p>
          <a:p>
            <a:r>
              <a:rPr lang="en-US"/>
              <a:t>•Diagnostic Personnel: Documentation demonstrating total new pupils during detention/placement period</a:t>
            </a:r>
            <a:endParaRPr lang="en-US">
              <a:cs typeface="Calibri"/>
            </a:endParaRPr>
          </a:p>
          <a:p>
            <a:r>
              <a:rPr lang="en-US"/>
              <a:t>•Social Worker: Documentation demonstrating total new pupils referred to Special Education suspected of being emotionally impaired</a:t>
            </a:r>
            <a:endParaRPr lang="en-US">
              <a:cs typeface="Calibri"/>
            </a:endParaRPr>
          </a:p>
          <a:p>
            <a:r>
              <a:rPr lang="en-US"/>
              <a:t>•Ancillary and Related Service Personnel: Documentation demonstrating actual time worked in facility to meeting requirements of pupil(s) IEP.</a:t>
            </a:r>
            <a:endParaRPr lang="en-US">
              <a:cs typeface="Calibri"/>
            </a:endParaRPr>
          </a:p>
          <a:p>
            <a:pPr marL="0" indent="0">
              <a:buFont typeface="Arial"/>
              <a:buNone/>
            </a:pPr>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17</a:t>
            </a:fld>
            <a:endParaRPr lang="en-US"/>
          </a:p>
        </p:txBody>
      </p:sp>
    </p:spTree>
    <p:extLst>
      <p:ext uri="{BB962C8B-B14F-4D97-AF65-F5344CB8AC3E}">
        <p14:creationId xmlns:p14="http://schemas.microsoft.com/office/powerpoint/2010/main" val="18335660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18</a:t>
            </a:fld>
            <a:endParaRPr lang="en-US"/>
          </a:p>
        </p:txBody>
      </p:sp>
    </p:spTree>
    <p:extLst>
      <p:ext uri="{BB962C8B-B14F-4D97-AF65-F5344CB8AC3E}">
        <p14:creationId xmlns:p14="http://schemas.microsoft.com/office/powerpoint/2010/main" val="4991088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Calibri" panose="020F0502020204030204" pitchFamily="34" charset="0"/>
              </a:rPr>
              <a:t>We have two Program Finance Staff Specialists on our team who are a part of Program Finance. </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Calibri" panose="020F0502020204030204" pitchFamily="34" charset="0"/>
              </a:rPr>
              <a:t>Nicole does a lot of our prop share recodes as well as our process and procedure reviews, and cost report reviews. You may contact Nicole by email at l-i-c-h-t-n@michigan.gov or by phone at 517-896-2803.</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Calibri" panose="020F0502020204030204" pitchFamily="34" charset="0"/>
              </a:rPr>
              <a:t>Sean works with the MPAAA pupil accounting and the </a:t>
            </a:r>
            <a:r>
              <a:rPr lang="en-US" sz="1800" b="0" i="0" u="none" strike="noStrike" dirty="0" err="1">
                <a:solidFill>
                  <a:srgbClr val="000000"/>
                </a:solidFill>
                <a:effectLst/>
                <a:latin typeface="Calibri" panose="020F0502020204030204" pitchFamily="34" charset="0"/>
              </a:rPr>
              <a:t>NexSys</a:t>
            </a:r>
            <a:r>
              <a:rPr lang="en-US" sz="1800" b="0" i="0" u="none" strike="noStrike" dirty="0">
                <a:solidFill>
                  <a:srgbClr val="000000"/>
                </a:solidFill>
                <a:effectLst/>
                <a:latin typeface="Calibri" panose="020F0502020204030204" pitchFamily="34" charset="0"/>
              </a:rPr>
              <a:t> testing and issues. You may contact Sean by email at m-c-l-a-u-g-h-l-i-n-s@michigan.gov or by phone at 517-241-7123.</a:t>
            </a:r>
            <a:endParaRPr lang="en-US" b="0" dirty="0">
              <a:effectLst/>
            </a:endParaRPr>
          </a:p>
          <a:p>
            <a:br>
              <a:rPr lang="en-US" dirty="0"/>
            </a:br>
            <a:endParaRPr lang="en-US" dirty="0">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19</a:t>
            </a:fld>
            <a:endParaRPr lang="en-US"/>
          </a:p>
        </p:txBody>
      </p:sp>
    </p:spTree>
    <p:extLst>
      <p:ext uri="{BB962C8B-B14F-4D97-AF65-F5344CB8AC3E}">
        <p14:creationId xmlns:p14="http://schemas.microsoft.com/office/powerpoint/2010/main" val="32443656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Calibri" panose="020F0502020204030204" pitchFamily="34" charset="0"/>
              </a:rPr>
              <a:t>We also wanted to introduce some of our current financial analysts. This is our team working on flowthrough reviews and state cost reports. They are a good initial point of contact when you have a special education fiscal-related question. </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Calibri" panose="020F0502020204030204" pitchFamily="34" charset="0"/>
              </a:rPr>
              <a:t>This slide provides a link to the Program Finance Region Map on MDE’s website at Michigan.gov/</a:t>
            </a:r>
            <a:r>
              <a:rPr lang="en-US" sz="1800" b="0" i="0" u="none" strike="noStrike" dirty="0" err="1">
                <a:solidFill>
                  <a:srgbClr val="000000"/>
                </a:solidFill>
                <a:effectLst/>
                <a:latin typeface="Calibri" panose="020F0502020204030204" pitchFamily="34" charset="0"/>
              </a:rPr>
              <a:t>mde</a:t>
            </a:r>
            <a:r>
              <a:rPr lang="en-US" sz="1800" b="0" i="0" u="none" strike="noStrike" dirty="0">
                <a:solidFill>
                  <a:srgbClr val="000000"/>
                </a:solidFill>
                <a:effectLst/>
                <a:latin typeface="Calibri" panose="020F0502020204030204" pitchFamily="34" charset="0"/>
              </a:rPr>
              <a:t>. Once on the site, you may search for this map by entering the words “Program Finance Unit Primary Contact” in the provided search field on the page. Although this document still has old contacts listed, the regions are the same, which is why we are sharing it with you. We are working to update the information on the website as soon as possible. In the meantime, we are providing you with the contacts in this presentation.</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Calibri" panose="020F0502020204030204" pitchFamily="34" charset="0"/>
              </a:rPr>
              <a:t>Region 2, which also includes Wayne, is Shelby </a:t>
            </a:r>
            <a:r>
              <a:rPr lang="en-US" sz="1800" b="0" i="0" u="none" strike="noStrike" dirty="0" err="1">
                <a:solidFill>
                  <a:srgbClr val="000000"/>
                </a:solidFill>
                <a:effectLst/>
                <a:latin typeface="Calibri" panose="020F0502020204030204" pitchFamily="34" charset="0"/>
              </a:rPr>
              <a:t>Zenk</a:t>
            </a:r>
            <a:r>
              <a:rPr lang="en-US" sz="1800" b="0" i="0" u="none" strike="noStrike" dirty="0">
                <a:solidFill>
                  <a:srgbClr val="000000"/>
                </a:solidFill>
                <a:effectLst/>
                <a:latin typeface="Calibri" panose="020F0502020204030204" pitchFamily="34" charset="0"/>
              </a:rPr>
              <a:t>. She would be your initial point of contact if you are in this region. You may contact Shelby at z-e-n –k-s@michigan.gov.</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Calibri" panose="020F0502020204030204" pitchFamily="34" charset="0"/>
              </a:rPr>
              <a:t>Region 3 and 4 is Will Ely (U-e); he would be your contact in this region. You may contact Will at e-l-y-w@michigan.gov.</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Calibri" panose="020F0502020204030204" pitchFamily="34" charset="0"/>
              </a:rPr>
              <a:t>Region 1a and 1b, we have a combination of Tonya Gray and Alejandro Trevino. Either of them would be your contact if you are in Region 1a or 1b. You may contact Tonya at g-r-a-y-t-4@michigan.gov or Alejandro at t-r-e-v-i-n-o-a-3@michigan.gov.</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Calibri" panose="020F0502020204030204" pitchFamily="34" charset="0"/>
              </a:rPr>
              <a:t>We are all working as a team to provide a consistent approach with our documented process; our methodology is to work as a team backing each other up when needed. So, if you reach out to your primary point of contact and they are unavailable, feel free to contact someone else on this list for assistance.</a:t>
            </a:r>
            <a:endParaRPr lang="en-US" b="0" dirty="0">
              <a:effectLst/>
            </a:endParaRPr>
          </a:p>
          <a:p>
            <a:br>
              <a:rPr lang="en-US" dirty="0"/>
            </a:br>
            <a:endParaRPr lang="en-US" dirty="0">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20</a:t>
            </a:fld>
            <a:endParaRPr lang="en-US"/>
          </a:p>
        </p:txBody>
      </p:sp>
    </p:spTree>
    <p:extLst>
      <p:ext uri="{BB962C8B-B14F-4D97-AF65-F5344CB8AC3E}">
        <p14:creationId xmlns:p14="http://schemas.microsoft.com/office/powerpoint/2010/main" val="2064107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 </a:t>
            </a:r>
            <a:endParaRPr lang="en-US"/>
          </a:p>
          <a:p>
            <a:r>
              <a:rPr lang="en-US"/>
              <a:t>The next slides will provide an overview of special education IDEA grants that are administered within the </a:t>
            </a:r>
            <a:r>
              <a:rPr lang="en-US" err="1"/>
              <a:t>Nexsys</a:t>
            </a:r>
            <a:r>
              <a:rPr lang="en-US"/>
              <a:t> system.</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3</a:t>
            </a:fld>
            <a:endParaRPr lang="en-US"/>
          </a:p>
        </p:txBody>
      </p:sp>
    </p:spTree>
    <p:extLst>
      <p:ext uri="{BB962C8B-B14F-4D97-AF65-F5344CB8AC3E}">
        <p14:creationId xmlns:p14="http://schemas.microsoft.com/office/powerpoint/2010/main" val="876050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Calibri" panose="020F0502020204030204" pitchFamily="34" charset="0"/>
              </a:rPr>
              <a:t>You may contact John by email at a-n-d-r-e-j-a-c-k-j@michigan.gov or by phone at 517-242-8192.</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Calibri" panose="020F0502020204030204" pitchFamily="34" charset="0"/>
              </a:rPr>
              <a:t>Or, you may contact Cindy by email at k-e-l-l-e-r-c-2@michigan.gov or by phone at 517-290-0919.</a:t>
            </a:r>
            <a:endParaRPr lang="en-US" b="0" dirty="0">
              <a:effectLst/>
            </a:endParaRPr>
          </a:p>
          <a:p>
            <a:br>
              <a:rPr lang="en-US" b="0" dirty="0">
                <a:effectLst/>
              </a:rPr>
            </a:br>
            <a:br>
              <a:rPr lang="en-US" b="0" dirty="0">
                <a:effectLst/>
              </a:rPr>
            </a:br>
            <a:endParaRPr lang="en-US" dirty="0"/>
          </a:p>
        </p:txBody>
      </p:sp>
      <p:sp>
        <p:nvSpPr>
          <p:cNvPr id="4" name="Slide Number Placeholder 3"/>
          <p:cNvSpPr>
            <a:spLocks noGrp="1"/>
          </p:cNvSpPr>
          <p:nvPr>
            <p:ph type="sldNum" sz="quarter" idx="5"/>
          </p:nvPr>
        </p:nvSpPr>
        <p:spPr/>
        <p:txBody>
          <a:bodyPr/>
          <a:lstStyle/>
          <a:p>
            <a:fld id="{BEB8DA91-797F-48E8-92BB-242F377690CB}" type="slidenum">
              <a:rPr lang="en-US" smtClean="0"/>
              <a:t>21</a:t>
            </a:fld>
            <a:endParaRPr lang="en-US"/>
          </a:p>
        </p:txBody>
      </p:sp>
    </p:spTree>
    <p:extLst>
      <p:ext uri="{BB962C8B-B14F-4D97-AF65-F5344CB8AC3E}">
        <p14:creationId xmlns:p14="http://schemas.microsoft.com/office/powerpoint/2010/main" val="20353056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John:</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22</a:t>
            </a:fld>
            <a:endParaRPr lang="en-US"/>
          </a:p>
        </p:txBody>
      </p:sp>
    </p:spTree>
    <p:extLst>
      <p:ext uri="{BB962C8B-B14F-4D97-AF65-F5344CB8AC3E}">
        <p14:creationId xmlns:p14="http://schemas.microsoft.com/office/powerpoint/2010/main" val="149206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 </a:t>
            </a:r>
            <a:endParaRPr lang="en-US"/>
          </a:p>
          <a:p>
            <a:r>
              <a:rPr lang="en-US"/>
              <a:t>The current FT application was available in </a:t>
            </a:r>
            <a:r>
              <a:rPr lang="en-US" err="1"/>
              <a:t>Nexsys</a:t>
            </a:r>
            <a:r>
              <a:rPr lang="en-US"/>
              <a:t> on June 5th, still working to hit that July 1st availability on our end – this was late due to </a:t>
            </a:r>
            <a:r>
              <a:rPr lang="en-US" err="1"/>
              <a:t>Nexsys</a:t>
            </a:r>
            <a:r>
              <a:rPr lang="en-US"/>
              <a:t> issues identified during testing.</a:t>
            </a:r>
            <a:endParaRPr lang="en-US">
              <a:cs typeface="Calibri"/>
            </a:endParaRPr>
          </a:p>
          <a:p>
            <a:r>
              <a:rPr lang="en-US"/>
              <a:t>We did provide in depth testing before it was released. </a:t>
            </a:r>
            <a:endParaRPr lang="en-US">
              <a:cs typeface="Calibri"/>
            </a:endParaRPr>
          </a:p>
          <a:p>
            <a:r>
              <a:rPr lang="en-US"/>
              <a:t>Due date was extended with the delay in availability. </a:t>
            </a:r>
            <a:endParaRPr lang="en-US">
              <a:cs typeface="Calibri"/>
            </a:endParaRPr>
          </a:p>
          <a:p>
            <a:r>
              <a:rPr lang="en-US"/>
              <a:t>Last year the application was not available until August with delay’s added on, due to </a:t>
            </a:r>
            <a:r>
              <a:rPr lang="en-US" err="1"/>
              <a:t>Nexsys</a:t>
            </a:r>
            <a:r>
              <a:rPr lang="en-US"/>
              <a:t> issues. </a:t>
            </a:r>
            <a:endParaRPr lang="en-US">
              <a:cs typeface="Calibri"/>
            </a:endParaRPr>
          </a:p>
          <a:p>
            <a:r>
              <a:rPr lang="en-US"/>
              <a:t>Just to Note: we are still having issue with Final Expenditure Reports and Grant Auditor Reports, please reach out if you experience a problem with this in your application. </a:t>
            </a:r>
            <a:endParaRPr lang="en-US">
              <a:cs typeface="Calibri"/>
            </a:endParaRPr>
          </a:p>
          <a:p>
            <a:r>
              <a:rPr lang="en-US"/>
              <a:t>We are tracking our internal issues along with attempt to identify areas of improvement going forward, will provide updates as we progress in this area.</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4</a:t>
            </a:fld>
            <a:endParaRPr lang="en-US"/>
          </a:p>
        </p:txBody>
      </p:sp>
    </p:spTree>
    <p:extLst>
      <p:ext uri="{BB962C8B-B14F-4D97-AF65-F5344CB8AC3E}">
        <p14:creationId xmlns:p14="http://schemas.microsoft.com/office/powerpoint/2010/main" val="2532252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a:t>
            </a:r>
            <a:endParaRPr lang="en-US"/>
          </a:p>
          <a:p>
            <a:r>
              <a:rPr lang="en-US"/>
              <a:t>This is the Grant that is closing soon, expenditure period ends Sept 30 with the FER due on Nov 29th. (read slide)</a:t>
            </a:r>
            <a:endParaRPr lang="en-US">
              <a:cs typeface="Calibri"/>
            </a:endParaRPr>
          </a:p>
          <a:p>
            <a:r>
              <a:rPr lang="en-US"/>
              <a:t>Homework</a:t>
            </a:r>
            <a:endParaRPr lang="en-US">
              <a:cs typeface="Calibri"/>
            </a:endParaRPr>
          </a:p>
          <a:p>
            <a:r>
              <a:rPr lang="en-US"/>
              <a:t>Review budget, review spending and draw down funds. Reminders were sent out last week.</a:t>
            </a:r>
            <a:endParaRPr lang="en-US">
              <a:cs typeface="Calibri"/>
            </a:endParaRPr>
          </a:p>
          <a:p>
            <a:r>
              <a:rPr lang="en-US"/>
              <a:t>Funds need to be spent all the way down, please let us know so we can work with you to get DRAW ALL OF GRANT..</a:t>
            </a:r>
            <a:endParaRPr lang="en-US">
              <a:cs typeface="Calibri"/>
            </a:endParaRPr>
          </a:p>
          <a:p>
            <a:r>
              <a:rPr lang="en-US"/>
              <a:t>Currently the FT 22 balance undrawn is  (just over $1 mill)      ARP FT 22 undrawn is (over $8 mill)</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5</a:t>
            </a:fld>
            <a:endParaRPr lang="en-US"/>
          </a:p>
        </p:txBody>
      </p:sp>
    </p:spTree>
    <p:extLst>
      <p:ext uri="{BB962C8B-B14F-4D97-AF65-F5344CB8AC3E}">
        <p14:creationId xmlns:p14="http://schemas.microsoft.com/office/powerpoint/2010/main" val="3194766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a:t>
            </a:r>
            <a:endParaRPr lang="en-US"/>
          </a:p>
          <a:p>
            <a:r>
              <a:rPr lang="en-US"/>
              <a:t>The FT 230450 grant dates – as this grant is in amendment status our reviewers currently have a two-week review goal. </a:t>
            </a:r>
            <a:endParaRPr lang="en-US">
              <a:cs typeface="Calibri"/>
            </a:endParaRPr>
          </a:p>
          <a:p>
            <a:r>
              <a:rPr lang="en-US"/>
              <a:t>The current FT application for 23-24 FT 240450 , </a:t>
            </a:r>
          </a:p>
          <a:p>
            <a:r>
              <a:rPr lang="en-US"/>
              <a:t>•financial analyst are in progress of reviewing these applications. </a:t>
            </a:r>
            <a:endParaRPr lang="en-US">
              <a:cs typeface="Calibri"/>
            </a:endParaRPr>
          </a:p>
          <a:p>
            <a:r>
              <a:rPr lang="en-US"/>
              <a:t>•We appreciate your patience with this Initial review of applications, along with the factor of new staff.</a:t>
            </a:r>
            <a:endParaRPr lang="en-US">
              <a:cs typeface="Calibri"/>
            </a:endParaRPr>
          </a:p>
          <a:p>
            <a:r>
              <a:rPr lang="en-US"/>
              <a:t>•We are working on standardizing our approach to these reviews, so our financial analyst are consistent with their reviews and their approach. </a:t>
            </a:r>
            <a:endParaRPr lang="en-US">
              <a:cs typeface="Calibri"/>
            </a:endParaRPr>
          </a:p>
          <a:p>
            <a:endParaRPr lang="en-US" b="1">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6</a:t>
            </a:fld>
            <a:endParaRPr lang="en-US"/>
          </a:p>
        </p:txBody>
      </p:sp>
    </p:spTree>
    <p:extLst>
      <p:ext uri="{BB962C8B-B14F-4D97-AF65-F5344CB8AC3E}">
        <p14:creationId xmlns:p14="http://schemas.microsoft.com/office/powerpoint/2010/main" val="2544135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Cindy</a:t>
            </a:r>
            <a:endParaRPr lang="en-US"/>
          </a:p>
          <a:p>
            <a:r>
              <a:rPr lang="en-US"/>
              <a:t>The components of our initial application review: </a:t>
            </a:r>
            <a:endParaRPr lang="en-US">
              <a:cs typeface="Calibri"/>
            </a:endParaRPr>
          </a:p>
          <a:p>
            <a:r>
              <a:rPr lang="en-US"/>
              <a:t>Standard Review includes</a:t>
            </a:r>
            <a:endParaRPr lang="en-US">
              <a:cs typeface="Calibri"/>
            </a:endParaRPr>
          </a:p>
          <a:p>
            <a:r>
              <a:rPr lang="en-US">
                <a:cs typeface="Calibri"/>
              </a:rPr>
              <a:t>Salary &gt; Benefits ratio</a:t>
            </a:r>
            <a:endParaRPr lang="en-US"/>
          </a:p>
          <a:p>
            <a:r>
              <a:rPr lang="en-US"/>
              <a:t>•FTE included for personnel and Purchased Service Staff</a:t>
            </a:r>
            <a:endParaRPr lang="en-US">
              <a:cs typeface="Calibri"/>
            </a:endParaRPr>
          </a:p>
          <a:p>
            <a:r>
              <a:rPr lang="en-US"/>
              <a:t>•Proper Function Code Used</a:t>
            </a:r>
            <a:endParaRPr lang="en-US">
              <a:cs typeface="Calibri"/>
            </a:endParaRPr>
          </a:p>
          <a:p>
            <a:r>
              <a:rPr lang="en-US"/>
              <a:t>• Do Credentials selected in application align with function code used.</a:t>
            </a:r>
            <a:endParaRPr lang="en-US">
              <a:cs typeface="Calibri"/>
            </a:endParaRPr>
          </a:p>
          <a:p>
            <a:r>
              <a:rPr lang="en-US"/>
              <a:t>•Other Expenditures</a:t>
            </a:r>
            <a:endParaRPr lang="en-US">
              <a:cs typeface="Calibri"/>
            </a:endParaRPr>
          </a:p>
          <a:p>
            <a:r>
              <a:rPr lang="en-US"/>
              <a:t>•have related wages/purchased services staff costs</a:t>
            </a:r>
            <a:endParaRPr lang="en-US">
              <a:cs typeface="Calibri"/>
            </a:endParaRPr>
          </a:p>
          <a:p>
            <a:r>
              <a:rPr lang="en-US"/>
              <a:t>•Break out professional development identified </a:t>
            </a:r>
            <a:endParaRPr lang="en-US">
              <a:cs typeface="Calibri"/>
            </a:endParaRPr>
          </a:p>
          <a:p>
            <a:r>
              <a:rPr lang="en-US"/>
              <a:t>•Supplies identified between consumable and Non-capital outlay equipment.</a:t>
            </a:r>
            <a:endParaRPr lang="en-US">
              <a:cs typeface="Calibri"/>
            </a:endParaRPr>
          </a:p>
          <a:p>
            <a:r>
              <a:rPr lang="en-US"/>
              <a:t>•Capital Outlay – prior approval required</a:t>
            </a:r>
            <a:endParaRPr lang="en-US">
              <a:cs typeface="Calibri"/>
            </a:endParaRPr>
          </a:p>
          <a:p>
            <a:r>
              <a:rPr lang="en-US"/>
              <a:t>Out of state travel – prior approval required</a:t>
            </a:r>
            <a:endParaRPr lang="en-US">
              <a:cs typeface="Calibri"/>
            </a:endParaRPr>
          </a:p>
          <a:p>
            <a:r>
              <a:rPr lang="en-US">
                <a:cs typeface="Calibri"/>
              </a:rPr>
              <a:t>Information that does not align will draw our attention for questions. Need the information for determination of allowability. </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7</a:t>
            </a:fld>
            <a:endParaRPr lang="en-US"/>
          </a:p>
        </p:txBody>
      </p:sp>
    </p:spTree>
    <p:extLst>
      <p:ext uri="{BB962C8B-B14F-4D97-AF65-F5344CB8AC3E}">
        <p14:creationId xmlns:p14="http://schemas.microsoft.com/office/powerpoint/2010/main" val="26720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John: Inform participants regarding the availability of the S.E. Teacher Tuition Reimbursement Grant</a:t>
            </a:r>
          </a:p>
          <a:p>
            <a:r>
              <a:rPr lang="en-US">
                <a:cs typeface="Calibri"/>
              </a:rPr>
              <a:t>Grant extended 2 more years, until 9/30/2025</a:t>
            </a:r>
          </a:p>
          <a:p>
            <a:r>
              <a:rPr lang="en-US">
                <a:cs typeface="Calibri"/>
              </a:rPr>
              <a:t>Conditions of the grant</a:t>
            </a:r>
          </a:p>
        </p:txBody>
      </p:sp>
      <p:sp>
        <p:nvSpPr>
          <p:cNvPr id="4" name="Slide Number Placeholder 3"/>
          <p:cNvSpPr>
            <a:spLocks noGrp="1"/>
          </p:cNvSpPr>
          <p:nvPr>
            <p:ph type="sldNum" sz="quarter" idx="5"/>
          </p:nvPr>
        </p:nvSpPr>
        <p:spPr/>
        <p:txBody>
          <a:bodyPr/>
          <a:lstStyle/>
          <a:p>
            <a:fld id="{BEB8DA91-797F-48E8-92BB-242F377690CB}" type="slidenum">
              <a:rPr lang="en-US" smtClean="0"/>
              <a:t>8</a:t>
            </a:fld>
            <a:endParaRPr lang="en-US"/>
          </a:p>
        </p:txBody>
      </p:sp>
    </p:spTree>
    <p:extLst>
      <p:ext uri="{BB962C8B-B14F-4D97-AF65-F5344CB8AC3E}">
        <p14:creationId xmlns:p14="http://schemas.microsoft.com/office/powerpoint/2010/main" val="842110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John: </a:t>
            </a:r>
            <a:endParaRPr lang="en-US"/>
          </a:p>
          <a:p>
            <a:r>
              <a:rPr lang="en-US"/>
              <a:t>Now we will provide you an overview of the fiscal compliance requirements specific to special education finance. </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9</a:t>
            </a:fld>
            <a:endParaRPr lang="en-US"/>
          </a:p>
        </p:txBody>
      </p:sp>
    </p:spTree>
    <p:extLst>
      <p:ext uri="{BB962C8B-B14F-4D97-AF65-F5344CB8AC3E}">
        <p14:creationId xmlns:p14="http://schemas.microsoft.com/office/powerpoint/2010/main" val="2463138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John:</a:t>
            </a:r>
            <a:endParaRPr lang="en-US"/>
          </a:p>
          <a:p>
            <a:r>
              <a:rPr lang="en-US"/>
              <a:t>Provide a general understanding of the IDEA MOE requirement</a:t>
            </a:r>
          </a:p>
          <a:p>
            <a:r>
              <a:rPr lang="en-US"/>
              <a:t>MOE Compliance Testing update</a:t>
            </a:r>
            <a:endParaRPr lang="en-US">
              <a:cs typeface="Calibri" panose="020F0502020204030204"/>
            </a:endParaRPr>
          </a:p>
          <a:p>
            <a:r>
              <a:rPr lang="en-US"/>
              <a:t>MOE Eligibility status update and Reminder: ISD’s must demonstrate 2023-24 MOE Eligibility has been met before IDEA Flowthrough 240450 grant can be approved as Grant Funds Available in </a:t>
            </a:r>
            <a:r>
              <a:rPr lang="en-US" err="1"/>
              <a:t>NexSys</a:t>
            </a:r>
            <a:r>
              <a:rPr lang="en-US"/>
              <a:t>.</a:t>
            </a:r>
            <a:endParaRPr lang="en-US">
              <a:cs typeface="Calibri"/>
            </a:endParaRPr>
          </a:p>
          <a:p>
            <a:r>
              <a:rPr lang="en-US">
                <a:cs typeface="Calibri"/>
              </a:rPr>
              <a:t>Provide a general understanding of the IDEA Excess Cost test.</a:t>
            </a:r>
          </a:p>
          <a:p>
            <a:r>
              <a:rPr lang="en-US">
                <a:cs typeface="Calibri"/>
              </a:rPr>
              <a:t>Inform the current year Excess Cost activity to determine both prior year compliance and current year threshold setting to be launched in Catamaran in November 2023. </a:t>
            </a:r>
          </a:p>
          <a:p>
            <a:endParaRPr lang="en-US">
              <a:cs typeface="Calibri"/>
            </a:endParaRPr>
          </a:p>
        </p:txBody>
      </p:sp>
      <p:sp>
        <p:nvSpPr>
          <p:cNvPr id="4" name="Slide Number Placeholder 3"/>
          <p:cNvSpPr>
            <a:spLocks noGrp="1"/>
          </p:cNvSpPr>
          <p:nvPr>
            <p:ph type="sldNum" sz="quarter" idx="5"/>
          </p:nvPr>
        </p:nvSpPr>
        <p:spPr/>
        <p:txBody>
          <a:bodyPr/>
          <a:lstStyle/>
          <a:p>
            <a:fld id="{BEB8DA91-797F-48E8-92BB-242F377690CB}" type="slidenum">
              <a:rPr lang="en-US" smtClean="0"/>
              <a:t>10</a:t>
            </a:fld>
            <a:endParaRPr lang="en-US"/>
          </a:p>
        </p:txBody>
      </p:sp>
    </p:spTree>
    <p:extLst>
      <p:ext uri="{BB962C8B-B14F-4D97-AF65-F5344CB8AC3E}">
        <p14:creationId xmlns:p14="http://schemas.microsoft.com/office/powerpoint/2010/main" val="24877134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313417-028A-499F-83DA-A2EA8D12E4CE}"/>
              </a:ext>
              <a:ext uri="{C183D7F6-B498-43B3-948B-1728B52AA6E4}">
                <adec:decorative xmlns:adec="http://schemas.microsoft.com/office/drawing/2017/decorative" val="1"/>
              </a:ext>
            </a:extLst>
          </p:cNvPr>
          <p:cNvSpPr/>
          <p:nvPr userDrawn="1"/>
        </p:nvSpPr>
        <p:spPr>
          <a:xfrm>
            <a:off x="0" y="2948158"/>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9E44D42-8732-4FBC-9B00-DA5102A39548}"/>
              </a:ext>
            </a:extLst>
          </p:cNvPr>
          <p:cNvSpPr>
            <a:spLocks noGrp="1"/>
          </p:cNvSpPr>
          <p:nvPr>
            <p:ph type="ctrTitle"/>
          </p:nvPr>
        </p:nvSpPr>
        <p:spPr>
          <a:xfrm>
            <a:off x="933450" y="722100"/>
            <a:ext cx="10287000" cy="1897275"/>
          </a:xfrm>
        </p:spPr>
        <p:txBody>
          <a:bodyPr anchor="b">
            <a:normAutofit/>
          </a:bodyPr>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D03A7AF0-C8F4-4D67-B92A-80029DF80B87}"/>
              </a:ext>
            </a:extLst>
          </p:cNvPr>
          <p:cNvSpPr>
            <a:spLocks noGrp="1"/>
          </p:cNvSpPr>
          <p:nvPr>
            <p:ph type="subTitle" idx="1" hasCustomPrompt="1"/>
          </p:nvPr>
        </p:nvSpPr>
        <p:spPr>
          <a:xfrm>
            <a:off x="933450" y="3069771"/>
            <a:ext cx="10287000" cy="876244"/>
          </a:xfrm>
        </p:spPr>
        <p:txBody>
          <a:bodyPr>
            <a:normAutofit/>
          </a:bodyPr>
          <a:lstStyle>
            <a:lvl1pPr marL="0" indent="0" algn="ctr">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and date</a:t>
            </a:r>
          </a:p>
        </p:txBody>
      </p:sp>
      <p:sp>
        <p:nvSpPr>
          <p:cNvPr id="5" name="Text Placeholder 4">
            <a:extLst>
              <a:ext uri="{FF2B5EF4-FFF2-40B4-BE49-F238E27FC236}">
                <a16:creationId xmlns:a16="http://schemas.microsoft.com/office/drawing/2014/main" id="{A7B08AC5-25EF-42E0-BD04-850408921AC4}"/>
              </a:ext>
            </a:extLst>
          </p:cNvPr>
          <p:cNvSpPr>
            <a:spLocks noGrp="1"/>
          </p:cNvSpPr>
          <p:nvPr>
            <p:ph type="body" sz="quarter" idx="10" hasCustomPrompt="1"/>
          </p:nvPr>
        </p:nvSpPr>
        <p:spPr>
          <a:xfrm>
            <a:off x="933450" y="4291860"/>
            <a:ext cx="10287000" cy="532071"/>
          </a:xfrm>
        </p:spPr>
        <p:txBody>
          <a:bodyPr>
            <a:normAutofit/>
          </a:bodyPr>
          <a:lstStyle>
            <a:lvl1pPr marL="0" indent="0" algn="ctr">
              <a:buNone/>
              <a:defRPr sz="2400"/>
            </a:lvl1pPr>
          </a:lstStyle>
          <a:p>
            <a:pPr lvl="0"/>
            <a:r>
              <a:rPr lang="en-US"/>
              <a:t>Click to add agency and office name</a:t>
            </a:r>
          </a:p>
        </p:txBody>
      </p:sp>
      <p:pic>
        <p:nvPicPr>
          <p:cNvPr id="8" name="Picture 7">
            <a:extLst>
              <a:ext uri="{FF2B5EF4-FFF2-40B4-BE49-F238E27FC236}">
                <a16:creationId xmlns:a16="http://schemas.microsoft.com/office/drawing/2014/main" id="{D1314141-2A46-4FE4-8B78-61DDE377CD0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24400" y="5169777"/>
            <a:ext cx="2743200" cy="1055077"/>
          </a:xfrm>
          <a:prstGeom prst="rect">
            <a:avLst/>
          </a:prstGeom>
        </p:spPr>
      </p:pic>
    </p:spTree>
    <p:extLst>
      <p:ext uri="{BB962C8B-B14F-4D97-AF65-F5344CB8AC3E}">
        <p14:creationId xmlns:p14="http://schemas.microsoft.com/office/powerpoint/2010/main" val="405886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703D-060A-4602-BA50-0409A3DCA863}"/>
              </a:ext>
            </a:extLst>
          </p:cNvPr>
          <p:cNvSpPr>
            <a:spLocks noGrp="1"/>
          </p:cNvSpPr>
          <p:nvPr>
            <p:ph type="title"/>
          </p:nvPr>
        </p:nvSpPr>
        <p:spPr>
          <a:xfrm>
            <a:off x="839788" y="457200"/>
            <a:ext cx="3932237" cy="1600200"/>
          </a:xfrm>
          <a:solidFill>
            <a:srgbClr val="25846E"/>
          </a:solidFill>
          <a:ln>
            <a:solidFill>
              <a:srgbClr val="25846E"/>
            </a:solidFill>
          </a:ln>
        </p:spPr>
        <p:txBody>
          <a:bodyPr lIns="137160" tIns="91440" bIns="137160" anchor="ctr" anchorCtr="0">
            <a:normAutofit/>
          </a:bodyPr>
          <a:lstStyle>
            <a:lvl1pPr>
              <a:defRPr sz="300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F5875E57-9CD7-431A-9D7D-A17D29CE553D}"/>
              </a:ext>
            </a:extLst>
          </p:cNvPr>
          <p:cNvSpPr>
            <a:spLocks noGrp="1"/>
          </p:cNvSpPr>
          <p:nvPr>
            <p:ph type="body" sz="half" idx="2"/>
          </p:nvPr>
        </p:nvSpPr>
        <p:spPr>
          <a:xfrm>
            <a:off x="839788" y="2224215"/>
            <a:ext cx="3932237" cy="4150706"/>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083EBB25-D0C8-4954-9B36-D4E628F5B413}"/>
              </a:ext>
            </a:extLst>
          </p:cNvPr>
          <p:cNvSpPr>
            <a:spLocks noGrp="1"/>
          </p:cNvSpPr>
          <p:nvPr>
            <p:ph type="pic" idx="1"/>
          </p:nvPr>
        </p:nvSpPr>
        <p:spPr>
          <a:xfrm>
            <a:off x="5183188" y="457200"/>
            <a:ext cx="6172200" cy="591772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Footer Placeholder 3">
            <a:extLst>
              <a:ext uri="{FF2B5EF4-FFF2-40B4-BE49-F238E27FC236}">
                <a16:creationId xmlns:a16="http://schemas.microsoft.com/office/drawing/2014/main" id="{8A977368-5D03-4D6D-94E7-5DDB5FFEE8B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35D6BDBD-A7C3-4CFE-A969-02520E42DE2D}"/>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21426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D6818B8-2539-418A-B8F9-24121A76E26A}"/>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D2FC3B1-FC31-4268-AE04-4326CF8914FD}"/>
              </a:ext>
            </a:extLst>
          </p:cNvPr>
          <p:cNvSpPr>
            <a:spLocks noGrp="1"/>
          </p:cNvSpPr>
          <p:nvPr>
            <p:ph type="title"/>
          </p:nvPr>
        </p:nvSpPr>
        <p:spPr>
          <a:xfrm>
            <a:off x="838200" y="365126"/>
            <a:ext cx="10515600" cy="750116"/>
          </a:xfrm>
        </p:spPr>
        <p:txBody>
          <a:bodyPr/>
          <a:lstStyle>
            <a:lvl1pPr>
              <a:defRPr>
                <a:solidFill>
                  <a:schemeClr val="bg1"/>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2D6B86A8-B5C2-4C14-93DF-A71981AD0109}"/>
              </a:ext>
            </a:extLst>
          </p:cNvPr>
          <p:cNvSpPr>
            <a:spLocks noGrp="1"/>
          </p:cNvSpPr>
          <p:nvPr>
            <p:ph type="body" orient="vert" idx="1" hasCustomPrompt="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p:txBody>
      </p:sp>
      <p:sp>
        <p:nvSpPr>
          <p:cNvPr id="9" name="Footer Placeholder 3">
            <a:extLst>
              <a:ext uri="{FF2B5EF4-FFF2-40B4-BE49-F238E27FC236}">
                <a16:creationId xmlns:a16="http://schemas.microsoft.com/office/drawing/2014/main" id="{F11D5644-954F-46B3-BBFD-850A947647C4}"/>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0" name="Slide Number Placeholder 8">
            <a:extLst>
              <a:ext uri="{FF2B5EF4-FFF2-40B4-BE49-F238E27FC236}">
                <a16:creationId xmlns:a16="http://schemas.microsoft.com/office/drawing/2014/main" id="{24AC4758-9EBA-427F-BE2C-BF8A346500A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2199754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C633D3-D539-4AE7-BFBF-130ABCEAD0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385B27-0B87-4799-B538-EA4789C8AD7D}"/>
              </a:ext>
            </a:extLst>
          </p:cNvPr>
          <p:cNvSpPr>
            <a:spLocks noGrp="1"/>
          </p:cNvSpPr>
          <p:nvPr>
            <p:ph type="body" orient="vert" idx="1" hasCustomPrompt="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p:txBody>
      </p:sp>
      <p:sp>
        <p:nvSpPr>
          <p:cNvPr id="6" name="Footer Placeholder 3">
            <a:extLst>
              <a:ext uri="{FF2B5EF4-FFF2-40B4-BE49-F238E27FC236}">
                <a16:creationId xmlns:a16="http://schemas.microsoft.com/office/drawing/2014/main" id="{5EE6DBE1-1414-4398-9EDF-3B9AFB99B1EB}"/>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7" name="Slide Number Placeholder 8">
            <a:extLst>
              <a:ext uri="{FF2B5EF4-FFF2-40B4-BE49-F238E27FC236}">
                <a16:creationId xmlns:a16="http://schemas.microsoft.com/office/drawing/2014/main" id="{C271E5B8-F9BB-477E-A5E1-3AC5211F3323}"/>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443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8A24BBB-FB12-42FD-9708-CDFD58955403}"/>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00B5CA01-D7C5-45C1-825C-123C031D2872}"/>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EB6778A3-8946-449C-AB7D-F67D2B71FD9D}"/>
              </a:ext>
            </a:extLst>
          </p:cNvPr>
          <p:cNvSpPr>
            <a:spLocks noGrp="1"/>
          </p:cNvSpPr>
          <p:nvPr>
            <p:ph idx="1" hasCustomPrompt="1"/>
          </p:nvPr>
        </p:nvSpPr>
        <p:spPr>
          <a:xfrm>
            <a:off x="838200" y="1242204"/>
            <a:ext cx="10515600" cy="5115464"/>
          </a:xfrm>
        </p:spPr>
        <p:txBody>
          <a:bodyPr/>
          <a:lstStyle>
            <a:lvl1pPr>
              <a:defRPr sz="3200"/>
            </a:lvl1pPr>
            <a:lvl2pPr marL="625475" indent="-280988">
              <a:defRPr sz="3000"/>
            </a:lvl2pPr>
            <a:lvl3pPr marL="969963" indent="-223838">
              <a:defRPr sz="2800"/>
            </a:lvl3pPr>
            <a:lvl4pPr marL="1258888" indent="-231775">
              <a:defRPr sz="2600"/>
            </a:lvl4pPr>
            <a:lvl5pPr>
              <a:defRPr>
                <a:highlight>
                  <a:srgbClr val="FFFF00"/>
                </a:highlight>
              </a:defRPr>
            </a:lvl5pPr>
          </a:lstStyle>
          <a:p>
            <a:pPr lvl="0"/>
            <a:r>
              <a:rPr lang="en-US"/>
              <a:t>Click to add text</a:t>
            </a:r>
          </a:p>
          <a:p>
            <a:pPr lvl="1"/>
            <a:r>
              <a:rPr lang="en-US"/>
              <a:t>Second level</a:t>
            </a:r>
          </a:p>
          <a:p>
            <a:pPr lvl="2"/>
            <a:r>
              <a:rPr lang="en-US"/>
              <a:t>Third level</a:t>
            </a:r>
          </a:p>
          <a:p>
            <a:pPr lvl="3"/>
            <a:r>
              <a:rPr lang="en-US"/>
              <a:t>Fourth level</a:t>
            </a:r>
          </a:p>
        </p:txBody>
      </p:sp>
      <p:sp>
        <p:nvSpPr>
          <p:cNvPr id="17" name="Footer Placeholder 3">
            <a:extLst>
              <a:ext uri="{FF2B5EF4-FFF2-40B4-BE49-F238E27FC236}">
                <a16:creationId xmlns:a16="http://schemas.microsoft.com/office/drawing/2014/main" id="{71423C5F-FF68-4CC3-AF88-E25C2583C00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8" name="Slide Number Placeholder 8">
            <a:extLst>
              <a:ext uri="{FF2B5EF4-FFF2-40B4-BE49-F238E27FC236}">
                <a16:creationId xmlns:a16="http://schemas.microsoft.com/office/drawing/2014/main" id="{55830F5E-ADD5-412F-8748-F6A099D3507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80966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C3FF02D-5A41-464C-993E-9C6A2ABE84B1}"/>
              </a:ext>
              <a:ext uri="{C183D7F6-B498-43B3-948B-1728B52AA6E4}">
                <adec:decorative xmlns:adec="http://schemas.microsoft.com/office/drawing/2017/decorative" val="1"/>
              </a:ext>
            </a:extLst>
          </p:cNvPr>
          <p:cNvSpPr/>
          <p:nvPr userDrawn="1"/>
        </p:nvSpPr>
        <p:spPr>
          <a:xfrm>
            <a:off x="0" y="2948158"/>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CE04310-1E7C-478F-B7CB-A4446DFEA731}"/>
              </a:ext>
            </a:extLst>
          </p:cNvPr>
          <p:cNvSpPr>
            <a:spLocks noGrp="1"/>
          </p:cNvSpPr>
          <p:nvPr>
            <p:ph type="title"/>
          </p:nvPr>
        </p:nvSpPr>
        <p:spPr>
          <a:xfrm>
            <a:off x="345233" y="3041779"/>
            <a:ext cx="11002217" cy="908597"/>
          </a:xfrm>
        </p:spPr>
        <p:txBody>
          <a:bodyPr anchor="b">
            <a:normAutofit/>
          </a:bodyPr>
          <a:lstStyle>
            <a:lvl1pPr algn="ctr">
              <a:defRPr sz="44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DE29316B-CB8D-4D61-A3FF-949AFBA39DB3}"/>
              </a:ext>
            </a:extLst>
          </p:cNvPr>
          <p:cNvSpPr>
            <a:spLocks noGrp="1"/>
          </p:cNvSpPr>
          <p:nvPr>
            <p:ph type="body" idx="1"/>
          </p:nvPr>
        </p:nvSpPr>
        <p:spPr>
          <a:xfrm>
            <a:off x="345233" y="4272216"/>
            <a:ext cx="11002217" cy="1110382"/>
          </a:xfrm>
        </p:spPr>
        <p:txBody>
          <a:bodyPr>
            <a:normAutofit/>
          </a:bodyPr>
          <a:lstStyle>
            <a:lvl1pPr marL="0" indent="0" algn="ctr">
              <a:buNone/>
              <a:defRPr sz="3600">
                <a:solidFill>
                  <a:srgbClr val="25866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Footer Placeholder 3">
            <a:extLst>
              <a:ext uri="{FF2B5EF4-FFF2-40B4-BE49-F238E27FC236}">
                <a16:creationId xmlns:a16="http://schemas.microsoft.com/office/drawing/2014/main" id="{F567E2F2-8840-4D63-94A7-BE924DB0044F}"/>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B4AE004E-0F23-4DC7-8626-842611D7A5CD}"/>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210059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C56789-759B-455D-80A1-3B326AF8A0D8}"/>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A223E564-AF8D-47A4-BC3C-82C882542F31}"/>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9F6C0DAE-4A5F-4A83-98E9-6B7FEFC6D7D4}"/>
              </a:ext>
            </a:extLst>
          </p:cNvPr>
          <p:cNvSpPr>
            <a:spLocks noGrp="1"/>
          </p:cNvSpPr>
          <p:nvPr>
            <p:ph sz="half" idx="1" hasCustomPrompt="1"/>
          </p:nvPr>
        </p:nvSpPr>
        <p:spPr>
          <a:xfrm>
            <a:off x="838200" y="1233577"/>
            <a:ext cx="5181600" cy="5106838"/>
          </a:xfrm>
        </p:spPr>
        <p:txBody>
          <a:bodyPr/>
          <a:lstStyle>
            <a:lvl1pPr>
              <a:defRPr/>
            </a:lvl1pPr>
            <a:lvl4pPr>
              <a:defRPr/>
            </a:lvl4pPr>
          </a:lstStyle>
          <a:p>
            <a:pPr lvl="0"/>
            <a:r>
              <a:rPr lang="en-US"/>
              <a:t>Click to add text</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E4C1E057-BA67-434A-A8BB-D76A5DE4706D}"/>
              </a:ext>
            </a:extLst>
          </p:cNvPr>
          <p:cNvSpPr>
            <a:spLocks noGrp="1"/>
          </p:cNvSpPr>
          <p:nvPr>
            <p:ph sz="half" idx="2" hasCustomPrompt="1"/>
          </p:nvPr>
        </p:nvSpPr>
        <p:spPr>
          <a:xfrm>
            <a:off x="6172200" y="1233576"/>
            <a:ext cx="5181600" cy="5106837"/>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p:txBody>
      </p:sp>
      <p:sp>
        <p:nvSpPr>
          <p:cNvPr id="8" name="Footer Placeholder 3">
            <a:extLst>
              <a:ext uri="{FF2B5EF4-FFF2-40B4-BE49-F238E27FC236}">
                <a16:creationId xmlns:a16="http://schemas.microsoft.com/office/drawing/2014/main" id="{4D64ACF8-AA84-4A71-BF99-6978C459C34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9" name="Slide Number Placeholder 8">
            <a:extLst>
              <a:ext uri="{FF2B5EF4-FFF2-40B4-BE49-F238E27FC236}">
                <a16:creationId xmlns:a16="http://schemas.microsoft.com/office/drawing/2014/main" id="{56D3BFAD-E18D-4F3C-8421-D2FE3E41C9E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72962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C56789-759B-455D-80A1-3B326AF8A0D8}"/>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A223E564-AF8D-47A4-BC3C-82C882542F31}"/>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9F6C0DAE-4A5F-4A83-98E9-6B7FEFC6D7D4}"/>
              </a:ext>
            </a:extLst>
          </p:cNvPr>
          <p:cNvSpPr>
            <a:spLocks noGrp="1"/>
          </p:cNvSpPr>
          <p:nvPr>
            <p:ph sz="half" idx="1" hasCustomPrompt="1"/>
          </p:nvPr>
        </p:nvSpPr>
        <p:spPr>
          <a:xfrm>
            <a:off x="838200" y="1233577"/>
            <a:ext cx="5181600" cy="3697652"/>
          </a:xfrm>
        </p:spPr>
        <p:txBody>
          <a:bodyPr/>
          <a:lstStyle>
            <a:lvl1pPr>
              <a:defRPr/>
            </a:lvl1pPr>
            <a:lvl4pPr>
              <a:defRPr/>
            </a:lvl4pPr>
          </a:lstStyle>
          <a:p>
            <a:pPr lvl="0"/>
            <a:r>
              <a:rPr lang="en-US"/>
              <a:t>Click to add text</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E4C1E057-BA67-434A-A8BB-D76A5DE4706D}"/>
              </a:ext>
            </a:extLst>
          </p:cNvPr>
          <p:cNvSpPr>
            <a:spLocks noGrp="1"/>
          </p:cNvSpPr>
          <p:nvPr>
            <p:ph sz="half" idx="2" hasCustomPrompt="1"/>
          </p:nvPr>
        </p:nvSpPr>
        <p:spPr>
          <a:xfrm>
            <a:off x="6172200" y="1233577"/>
            <a:ext cx="5181600" cy="3697652"/>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p:txBody>
      </p:sp>
      <p:sp>
        <p:nvSpPr>
          <p:cNvPr id="5" name="Content Placeholder 4">
            <a:extLst>
              <a:ext uri="{FF2B5EF4-FFF2-40B4-BE49-F238E27FC236}">
                <a16:creationId xmlns:a16="http://schemas.microsoft.com/office/drawing/2014/main" id="{BB2C24CE-1109-4CBD-8C3B-CF42F54E875F}"/>
              </a:ext>
            </a:extLst>
          </p:cNvPr>
          <p:cNvSpPr>
            <a:spLocks noGrp="1"/>
          </p:cNvSpPr>
          <p:nvPr>
            <p:ph sz="quarter" idx="10" hasCustomPrompt="1"/>
          </p:nvPr>
        </p:nvSpPr>
        <p:spPr>
          <a:xfrm>
            <a:off x="838200" y="5218829"/>
            <a:ext cx="10515600" cy="833242"/>
          </a:xfrm>
        </p:spPr>
        <p:txBody>
          <a:bodyPr/>
          <a:lstStyle>
            <a:lvl1pPr>
              <a:defRPr/>
            </a:lvl1pPr>
          </a:lstStyle>
          <a:p>
            <a:pPr lvl="0"/>
            <a:r>
              <a:rPr lang="en-US"/>
              <a:t>Click to add text</a:t>
            </a:r>
          </a:p>
        </p:txBody>
      </p:sp>
      <p:sp>
        <p:nvSpPr>
          <p:cNvPr id="8" name="Footer Placeholder 3">
            <a:extLst>
              <a:ext uri="{FF2B5EF4-FFF2-40B4-BE49-F238E27FC236}">
                <a16:creationId xmlns:a16="http://schemas.microsoft.com/office/drawing/2014/main" id="{4D64ACF8-AA84-4A71-BF99-6978C459C34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9" name="Slide Number Placeholder 8">
            <a:extLst>
              <a:ext uri="{FF2B5EF4-FFF2-40B4-BE49-F238E27FC236}">
                <a16:creationId xmlns:a16="http://schemas.microsoft.com/office/drawing/2014/main" id="{56D3BFAD-E18D-4F3C-8421-D2FE3E41C9E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69847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386E68F-C960-41F2-A397-28E5F5AB7C2A}"/>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Title 1">
            <a:extLst>
              <a:ext uri="{FF2B5EF4-FFF2-40B4-BE49-F238E27FC236}">
                <a16:creationId xmlns:a16="http://schemas.microsoft.com/office/drawing/2014/main" id="{3688ACAD-3DA3-4FF9-9DA5-CE848AD35908}"/>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Text Placeholder 2">
            <a:extLst>
              <a:ext uri="{FF2B5EF4-FFF2-40B4-BE49-F238E27FC236}">
                <a16:creationId xmlns:a16="http://schemas.microsoft.com/office/drawing/2014/main" id="{4079874E-56F1-4BFA-8CEC-BE93F6275B12}"/>
              </a:ext>
            </a:extLst>
          </p:cNvPr>
          <p:cNvSpPr>
            <a:spLocks noGrp="1"/>
          </p:cNvSpPr>
          <p:nvPr>
            <p:ph type="body" idx="1" hasCustomPrompt="1"/>
          </p:nvPr>
        </p:nvSpPr>
        <p:spPr>
          <a:xfrm>
            <a:off x="603314" y="1224951"/>
            <a:ext cx="5391086" cy="681051"/>
          </a:xfrm>
          <a:solidFill>
            <a:srgbClr val="E4F4F0"/>
          </a:solidFill>
        </p:spPr>
        <p:txBody>
          <a:bodyPr anchor="ctr" anchorCtr="0">
            <a:normAutofit/>
          </a:bodyPr>
          <a:lstStyle>
            <a:lvl1pPr marL="0" indent="0" algn="ctr">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subheading</a:t>
            </a:r>
          </a:p>
        </p:txBody>
      </p:sp>
      <p:sp>
        <p:nvSpPr>
          <p:cNvPr id="4" name="Content Placeholder 3">
            <a:extLst>
              <a:ext uri="{FF2B5EF4-FFF2-40B4-BE49-F238E27FC236}">
                <a16:creationId xmlns:a16="http://schemas.microsoft.com/office/drawing/2014/main" id="{432461AD-4870-4723-A67E-50288C395C20}"/>
              </a:ext>
            </a:extLst>
          </p:cNvPr>
          <p:cNvSpPr>
            <a:spLocks noGrp="1"/>
          </p:cNvSpPr>
          <p:nvPr>
            <p:ph sz="half" idx="2" hasCustomPrompt="1"/>
          </p:nvPr>
        </p:nvSpPr>
        <p:spPr>
          <a:xfrm>
            <a:off x="606490" y="2049835"/>
            <a:ext cx="5391085" cy="4299207"/>
          </a:xfrm>
        </p:spPr>
        <p:txBody>
          <a:bodyPr>
            <a:normAutofit/>
          </a:bodyPr>
          <a:lstStyle>
            <a:lvl1pPr>
              <a:defRPr sz="2600"/>
            </a:lvl1pPr>
            <a:lvl2pPr>
              <a:defRPr sz="2400"/>
            </a:lvl2pPr>
            <a:lvl3pPr>
              <a:defRPr sz="2200"/>
            </a:lvl3pPr>
            <a:lvl4pPr>
              <a:defRPr sz="1800"/>
            </a:lvl4pPr>
            <a:lvl5pPr>
              <a:defRPr sz="1600"/>
            </a:lvl5pPr>
          </a:lstStyle>
          <a:p>
            <a:pPr lvl="0"/>
            <a:r>
              <a:rPr lang="en-US"/>
              <a:t>Click to add text</a:t>
            </a:r>
          </a:p>
          <a:p>
            <a:pPr lvl="1"/>
            <a:r>
              <a:rPr lang="en-US"/>
              <a:t>Second level</a:t>
            </a:r>
          </a:p>
        </p:txBody>
      </p:sp>
      <p:sp>
        <p:nvSpPr>
          <p:cNvPr id="5" name="Text Placeholder 4">
            <a:extLst>
              <a:ext uri="{FF2B5EF4-FFF2-40B4-BE49-F238E27FC236}">
                <a16:creationId xmlns:a16="http://schemas.microsoft.com/office/drawing/2014/main" id="{AFB89305-A827-44E7-B34F-FB5D2333E69F}"/>
              </a:ext>
            </a:extLst>
          </p:cNvPr>
          <p:cNvSpPr>
            <a:spLocks noGrp="1"/>
          </p:cNvSpPr>
          <p:nvPr>
            <p:ph type="body" sz="quarter" idx="3" hasCustomPrompt="1"/>
          </p:nvPr>
        </p:nvSpPr>
        <p:spPr>
          <a:xfrm>
            <a:off x="6096000" y="1224951"/>
            <a:ext cx="5486334" cy="681051"/>
          </a:xfrm>
          <a:solidFill>
            <a:srgbClr val="E4F4F0"/>
          </a:solidFill>
        </p:spPr>
        <p:txBody>
          <a:bodyPr anchor="ctr" anchorCtr="0">
            <a:noAutofit/>
          </a:bodyPr>
          <a:lstStyle>
            <a:lvl1pPr marL="0" indent="0" algn="ctr">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subheading</a:t>
            </a:r>
          </a:p>
        </p:txBody>
      </p:sp>
      <p:sp>
        <p:nvSpPr>
          <p:cNvPr id="6" name="Content Placeholder 5">
            <a:extLst>
              <a:ext uri="{FF2B5EF4-FFF2-40B4-BE49-F238E27FC236}">
                <a16:creationId xmlns:a16="http://schemas.microsoft.com/office/drawing/2014/main" id="{546F5B73-BD04-4D54-9A52-3712C32C9779}"/>
              </a:ext>
            </a:extLst>
          </p:cNvPr>
          <p:cNvSpPr>
            <a:spLocks noGrp="1"/>
          </p:cNvSpPr>
          <p:nvPr>
            <p:ph sz="quarter" idx="4" hasCustomPrompt="1"/>
          </p:nvPr>
        </p:nvSpPr>
        <p:spPr>
          <a:xfrm>
            <a:off x="6099176" y="2049835"/>
            <a:ext cx="5486334" cy="4299207"/>
          </a:xfrm>
        </p:spPr>
        <p:txBody>
          <a:bodyPr>
            <a:normAutofit/>
          </a:bodyPr>
          <a:lstStyle>
            <a:lvl1pPr>
              <a:defRPr sz="2600"/>
            </a:lvl1pPr>
            <a:lvl2pPr>
              <a:defRPr sz="2400"/>
            </a:lvl2pPr>
            <a:lvl3pPr>
              <a:defRPr sz="2200"/>
            </a:lvl3pPr>
            <a:lvl4pPr>
              <a:defRPr sz="1800"/>
            </a:lvl4pPr>
            <a:lvl5pPr>
              <a:defRPr sz="1600"/>
            </a:lvl5pPr>
          </a:lstStyle>
          <a:p>
            <a:pPr lvl="0"/>
            <a:r>
              <a:rPr lang="en-US"/>
              <a:t>Click to add text</a:t>
            </a:r>
          </a:p>
          <a:p>
            <a:pPr lvl="1"/>
            <a:r>
              <a:rPr lang="en-US"/>
              <a:t>Second level</a:t>
            </a:r>
          </a:p>
        </p:txBody>
      </p:sp>
      <p:sp>
        <p:nvSpPr>
          <p:cNvPr id="10" name="Footer Placeholder 3">
            <a:extLst>
              <a:ext uri="{FF2B5EF4-FFF2-40B4-BE49-F238E27FC236}">
                <a16:creationId xmlns:a16="http://schemas.microsoft.com/office/drawing/2014/main" id="{0C22C361-FC01-44D9-8AC9-00F8856CA5A4}"/>
              </a:ext>
            </a:extLst>
          </p:cNvPr>
          <p:cNvSpPr>
            <a:spLocks noGrp="1"/>
          </p:cNvSpPr>
          <p:nvPr>
            <p:ph type="ftr" sz="quarter" idx="10"/>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1" name="Slide Number Placeholder 8">
            <a:extLst>
              <a:ext uri="{FF2B5EF4-FFF2-40B4-BE49-F238E27FC236}">
                <a16:creationId xmlns:a16="http://schemas.microsoft.com/office/drawing/2014/main" id="{DE743414-5A82-4DD2-8CC5-065329ADB034}"/>
              </a:ext>
            </a:extLst>
          </p:cNvPr>
          <p:cNvSpPr>
            <a:spLocks noGrp="1"/>
          </p:cNvSpPr>
          <p:nvPr>
            <p:ph type="sldNum" sz="quarter" idx="11"/>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4529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20B9E86-5103-45DA-BB40-B33F7CDBB01D}"/>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Title 1">
            <a:extLst>
              <a:ext uri="{FF2B5EF4-FFF2-40B4-BE49-F238E27FC236}">
                <a16:creationId xmlns:a16="http://schemas.microsoft.com/office/drawing/2014/main" id="{256988C8-9AAE-49B2-AD32-2129D0CD8F7B}"/>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6" name="Footer Placeholder 3">
            <a:extLst>
              <a:ext uri="{FF2B5EF4-FFF2-40B4-BE49-F238E27FC236}">
                <a16:creationId xmlns:a16="http://schemas.microsoft.com/office/drawing/2014/main" id="{F0ADACA4-80D4-4A8E-A367-3732ACF2EDE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7" name="Slide Number Placeholder 8">
            <a:extLst>
              <a:ext uri="{FF2B5EF4-FFF2-40B4-BE49-F238E27FC236}">
                <a16:creationId xmlns:a16="http://schemas.microsoft.com/office/drawing/2014/main" id="{1B7A9EBA-D1DB-46CB-92F2-DC04833CF9B9}"/>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742711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FD87-11B0-47CF-8C2A-DED050A60615}"/>
              </a:ext>
            </a:extLst>
          </p:cNvPr>
          <p:cNvSpPr>
            <a:spLocks noGrp="1"/>
          </p:cNvSpPr>
          <p:nvPr>
            <p:ph type="title" hasCustomPrompt="1"/>
          </p:nvPr>
        </p:nvSpPr>
        <p:spPr/>
        <p:txBody>
          <a:bodyPr/>
          <a:lstStyle>
            <a:lvl1pPr>
              <a:defRPr/>
            </a:lvl1pPr>
          </a:lstStyle>
          <a:p>
            <a:r>
              <a:rPr lang="en-US"/>
              <a:t>Input title and change font color to white</a:t>
            </a:r>
          </a:p>
        </p:txBody>
      </p:sp>
      <p:sp>
        <p:nvSpPr>
          <p:cNvPr id="4" name="Footer Placeholder 3">
            <a:extLst>
              <a:ext uri="{FF2B5EF4-FFF2-40B4-BE49-F238E27FC236}">
                <a16:creationId xmlns:a16="http://schemas.microsoft.com/office/drawing/2014/main" id="{37B35DBC-9A67-47A7-9BAB-540EE9038B9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5" name="Slide Number Placeholder 8">
            <a:extLst>
              <a:ext uri="{FF2B5EF4-FFF2-40B4-BE49-F238E27FC236}">
                <a16:creationId xmlns:a16="http://schemas.microsoft.com/office/drawing/2014/main" id="{969B9CAF-7601-43C4-AC01-43EE16C5A689}"/>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37494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AAE4757-7EB7-4EB1-8FBD-00F7F997A2FF}"/>
              </a:ext>
            </a:extLst>
          </p:cNvPr>
          <p:cNvSpPr>
            <a:spLocks noGrp="1"/>
          </p:cNvSpPr>
          <p:nvPr>
            <p:ph type="title"/>
          </p:nvPr>
        </p:nvSpPr>
        <p:spPr>
          <a:xfrm>
            <a:off x="839788" y="457200"/>
            <a:ext cx="3932237" cy="1600200"/>
          </a:xfrm>
          <a:solidFill>
            <a:srgbClr val="25846E"/>
          </a:solidFill>
          <a:ln>
            <a:solidFill>
              <a:srgbClr val="25846E"/>
            </a:solidFill>
          </a:ln>
        </p:spPr>
        <p:txBody>
          <a:bodyPr lIns="137160" tIns="91440" rIns="91440" bIns="137160" anchor="ctr" anchorCtr="0">
            <a:normAutofit/>
          </a:bodyPr>
          <a:lstStyle>
            <a:lvl1pPr>
              <a:defRPr sz="300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40468808-0645-4824-847B-7D4E53D83782}"/>
              </a:ext>
            </a:extLst>
          </p:cNvPr>
          <p:cNvSpPr>
            <a:spLocks noGrp="1"/>
          </p:cNvSpPr>
          <p:nvPr>
            <p:ph type="body" sz="half" idx="2"/>
          </p:nvPr>
        </p:nvSpPr>
        <p:spPr>
          <a:xfrm>
            <a:off x="839788" y="2233246"/>
            <a:ext cx="3932237" cy="4089916"/>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48853D1B-D62B-40CA-922B-495E8BB2F539}"/>
              </a:ext>
            </a:extLst>
          </p:cNvPr>
          <p:cNvSpPr>
            <a:spLocks noGrp="1"/>
          </p:cNvSpPr>
          <p:nvPr>
            <p:ph idx="1" hasCustomPrompt="1"/>
          </p:nvPr>
        </p:nvSpPr>
        <p:spPr>
          <a:xfrm>
            <a:off x="5183188" y="457200"/>
            <a:ext cx="6172200" cy="5865962"/>
          </a:xfrm>
        </p:spPr>
        <p:txBody>
          <a:bodyPr/>
          <a:lstStyle>
            <a:lvl1pPr>
              <a:defRPr sz="3200"/>
            </a:lvl1pPr>
            <a:lvl2pPr>
              <a:defRPr sz="3000"/>
            </a:lvl2pPr>
            <a:lvl3pPr>
              <a:defRPr sz="2800"/>
            </a:lvl3pPr>
            <a:lvl4pPr>
              <a:defRPr sz="2600"/>
            </a:lvl4pPr>
            <a:lvl5pPr marL="1604963" indent="-233363">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p:txBody>
      </p:sp>
      <p:sp>
        <p:nvSpPr>
          <p:cNvPr id="7" name="Footer Placeholder 3">
            <a:extLst>
              <a:ext uri="{FF2B5EF4-FFF2-40B4-BE49-F238E27FC236}">
                <a16:creationId xmlns:a16="http://schemas.microsoft.com/office/drawing/2014/main" id="{04EBD286-055C-41DF-A987-AAE4DBD45AF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5B729C5D-45ED-4C65-B203-7589F117119C}"/>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504803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AF1B9-C994-4088-83F6-0FBEC3AD97C4}"/>
              </a:ext>
            </a:extLst>
          </p:cNvPr>
          <p:cNvSpPr>
            <a:spLocks noGrp="1"/>
          </p:cNvSpPr>
          <p:nvPr>
            <p:ph type="title"/>
          </p:nvPr>
        </p:nvSpPr>
        <p:spPr>
          <a:xfrm>
            <a:off x="513183" y="365125"/>
            <a:ext cx="11150081" cy="771591"/>
          </a:xfrm>
          <a:prstGeom prst="rect">
            <a:avLst/>
          </a:prstGeom>
        </p:spPr>
        <p:txBody>
          <a:bodyPr vert="horz" lIns="91440" tIns="45720" rIns="91440" bIns="45720" rtlCol="0" anchor="ctr">
            <a:normAutofit/>
          </a:bodyPr>
          <a:lstStyle/>
          <a:p>
            <a:r>
              <a:rPr lang="en-US"/>
              <a:t>Click to add title</a:t>
            </a:r>
          </a:p>
        </p:txBody>
      </p:sp>
      <p:sp>
        <p:nvSpPr>
          <p:cNvPr id="3" name="Text Placeholder 2">
            <a:extLst>
              <a:ext uri="{FF2B5EF4-FFF2-40B4-BE49-F238E27FC236}">
                <a16:creationId xmlns:a16="http://schemas.microsoft.com/office/drawing/2014/main" id="{A036162D-30D3-43AB-AAE0-18E7EEC3B329}"/>
              </a:ext>
            </a:extLst>
          </p:cNvPr>
          <p:cNvSpPr>
            <a:spLocks noGrp="1"/>
          </p:cNvSpPr>
          <p:nvPr>
            <p:ph type="body" idx="1"/>
          </p:nvPr>
        </p:nvSpPr>
        <p:spPr>
          <a:xfrm>
            <a:off x="838200" y="1311214"/>
            <a:ext cx="10515600" cy="5011947"/>
          </a:xfrm>
          <a:prstGeom prst="rect">
            <a:avLst/>
          </a:prstGeom>
        </p:spPr>
        <p:txBody>
          <a:bodyPr vert="horz" lIns="91440" tIns="45720" rIns="91440" bIns="45720" rtlCol="0">
            <a:normAutofit/>
          </a:bodyPr>
          <a:lstStyle/>
          <a:p>
            <a:pPr lvl="0"/>
            <a:r>
              <a:rPr lang="en-US"/>
              <a:t>Click to add text</a:t>
            </a:r>
          </a:p>
          <a:p>
            <a:pPr lvl="1"/>
            <a:r>
              <a:rPr lang="en-US"/>
              <a:t>Second level</a:t>
            </a:r>
          </a:p>
          <a:p>
            <a:pPr lvl="2"/>
            <a:r>
              <a:rPr lang="en-US"/>
              <a:t>Third level</a:t>
            </a:r>
          </a:p>
          <a:p>
            <a:pPr lvl="3"/>
            <a:r>
              <a:rPr lang="en-US"/>
              <a:t>Fourth level</a:t>
            </a:r>
          </a:p>
        </p:txBody>
      </p:sp>
      <p:pic>
        <p:nvPicPr>
          <p:cNvPr id="8" name="Picture 7">
            <a:extLst>
              <a:ext uri="{FF2B5EF4-FFF2-40B4-BE49-F238E27FC236}">
                <a16:creationId xmlns:a16="http://schemas.microsoft.com/office/drawing/2014/main" id="{C141500D-1553-4DCC-9702-6B6F0DC6A556}"/>
              </a:ext>
            </a:extLst>
          </p:cNvPr>
          <p:cNvPicPr>
            <a:picLocks noChangeAspect="1"/>
          </p:cNvPicPr>
          <p:nvPr userDrawn="1"/>
        </p:nvPicPr>
        <p:blipFill>
          <a:blip r:embed="rId14"/>
          <a:stretch>
            <a:fillRect/>
          </a:stretch>
        </p:blipFill>
        <p:spPr>
          <a:xfrm>
            <a:off x="0" y="6400857"/>
            <a:ext cx="12192000" cy="457143"/>
          </a:xfrm>
          <a:prstGeom prst="rect">
            <a:avLst/>
          </a:prstGeom>
        </p:spPr>
      </p:pic>
    </p:spTree>
    <p:extLst>
      <p:ext uri="{BB962C8B-B14F-4D97-AF65-F5344CB8AC3E}">
        <p14:creationId xmlns:p14="http://schemas.microsoft.com/office/powerpoint/2010/main" val="1766200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0"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l" defTabSz="914400" rtl="0" eaLnBrk="1" latinLnBrk="0" hangingPunct="1">
        <a:lnSpc>
          <a:spcPct val="90000"/>
        </a:lnSpc>
        <a:spcBef>
          <a:spcPct val="0"/>
        </a:spcBef>
        <a:buNone/>
        <a:defRPr sz="4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108000"/>
        </a:lnSpc>
        <a:spcBef>
          <a:spcPts val="1000"/>
        </a:spcBef>
        <a:spcAft>
          <a:spcPts val="0"/>
        </a:spcAft>
        <a:buClr>
          <a:srgbClr val="25866E"/>
        </a:buClr>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69913" indent="-225425" algn="l" defTabSz="914400" rtl="0" eaLnBrk="1" latinLnBrk="0" hangingPunct="1">
        <a:lnSpc>
          <a:spcPct val="108000"/>
        </a:lnSpc>
        <a:spcBef>
          <a:spcPts val="500"/>
        </a:spcBef>
        <a:spcAft>
          <a:spcPts val="0"/>
        </a:spcAft>
        <a:buClr>
          <a:srgbClr val="25866E"/>
        </a:buClr>
        <a:buFont typeface="Courier New" panose="02070309020205020404" pitchFamily="49" charset="0"/>
        <a:buChar char="o"/>
        <a:defRPr sz="26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914400" indent="-223838" algn="l" defTabSz="914400" rtl="0" eaLnBrk="1" latinLnBrk="0" hangingPunct="1">
        <a:lnSpc>
          <a:spcPct val="108000"/>
        </a:lnSpc>
        <a:spcBef>
          <a:spcPts val="500"/>
        </a:spcBef>
        <a:spcAft>
          <a:spcPts val="0"/>
        </a:spcAft>
        <a:buClr>
          <a:srgbClr val="25866E"/>
        </a:buClr>
        <a:buFont typeface="Wingdings" panose="05000000000000000000" pitchFamily="2" charset="2"/>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258888" indent="-231775" algn="l" defTabSz="914400" rtl="0" eaLnBrk="1" latinLnBrk="0" hangingPunct="1">
        <a:lnSpc>
          <a:spcPct val="108000"/>
        </a:lnSpc>
        <a:spcBef>
          <a:spcPts val="500"/>
        </a:spcBef>
        <a:spcAft>
          <a:spcPts val="0"/>
        </a:spcAft>
        <a:buFont typeface="Arial" panose="020B0604020202020204" pitchFamily="34" charset="0"/>
        <a:buChar char="•"/>
        <a:defRPr sz="22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320040" algn="l" defTabSz="914400" rtl="0" eaLnBrk="1" latinLnBrk="0" hangingPunct="1">
        <a:lnSpc>
          <a:spcPct val="108000"/>
        </a:lnSpc>
        <a:spcBef>
          <a:spcPts val="500"/>
        </a:spcBef>
        <a:spcAft>
          <a:spcPts val="0"/>
        </a:spcAft>
        <a:buFont typeface="Courier New" panose="02070309020205020404" pitchFamily="49" charset="0"/>
        <a:buChar char="o"/>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ichigan.gov/mde/services/special-education/funding/idea-fiscal-compliance/proportionate-shar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legislature.mi.gov/(S(p23kf05xw3bzy3hsuiffvqjh))/mileg.aspx?page=getObject&amp;objectName=mcl-388-1618&amp;highlight=SE-4096"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michigan.gov/-/media/Project/Websites/mde/specialeducation/funding/StateAid_IDEA_PartB_Section611_Allowable_Costs.pdf&#8203;"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egislature.mi.gov/(S(p23kf05xw3bzy3hsuiffvqjh))/mileg.aspx?page=getObject&amp;objectName=mcl-388-1618&amp;highlight=SE-409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michigan.gov/-/media/Project/Websites/mde/specialeducation/funding/StateAid_IDEA_PartB_Section611_Allowable_Costs.pdf&#820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michigan.gov/-/media/Project/Websites/cepi/FID/SE4094_Instructions.pdf?rev=2ae83d96c2944c20ab8b83742c529f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michigan.gov/-/media/Project/Websites/cepi/FID/SE4096_Instructions.pdf?rev=f5e1a463e38c47da86ac2e797d1f18be"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mailto:lichtn@michigan.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mailto:mclaughlins@michigan.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michigan.gov/mde/-/media/Project/Websites/mde/specialeducation/funding/OSE_FinanceContacts.pdf?rev=e8e64698638f4a0ab0e3dac00f3aa4e4&amp;hash=17109DED005AD3D04B78C3D439058B27" TargetMode="External"/><Relationship Id="rId7" Type="http://schemas.openxmlformats.org/officeDocument/2006/relationships/hyperlink" Target="mailto:TrevinoA3@michigan.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GrayT4@michigan.gov" TargetMode="External"/><Relationship Id="rId5" Type="http://schemas.openxmlformats.org/officeDocument/2006/relationships/hyperlink" Target="mailto:elyw@michigan.gov" TargetMode="External"/><Relationship Id="rId4" Type="http://schemas.openxmlformats.org/officeDocument/2006/relationships/hyperlink" Target="mailto:zenks@michigan.gov"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andrejackj@michigan.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mailto:kellerc2@michigan.gov"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ichigan.gov/mde/services/special-education/funding/idea-grant-initiatives/se-teacher-tuition-gran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222BC2F-04E0-4A4A-B186-CC1A211E66AD}"/>
              </a:ext>
            </a:extLst>
          </p:cNvPr>
          <p:cNvSpPr>
            <a:spLocks noGrp="1"/>
          </p:cNvSpPr>
          <p:nvPr>
            <p:ph type="ctrTitle"/>
          </p:nvPr>
        </p:nvSpPr>
        <p:spPr/>
        <p:txBody>
          <a:bodyPr/>
          <a:lstStyle/>
          <a:p>
            <a:r>
              <a:rPr lang="en-US">
                <a:latin typeface="Verdana"/>
                <a:ea typeface="Verdana"/>
              </a:rPr>
              <a:t>Monthly Technical Assistance (Finance)</a:t>
            </a:r>
            <a:endParaRPr lang="en-US"/>
          </a:p>
        </p:txBody>
      </p:sp>
      <p:sp>
        <p:nvSpPr>
          <p:cNvPr id="2" name="Subtitle 1">
            <a:extLst>
              <a:ext uri="{FF2B5EF4-FFF2-40B4-BE49-F238E27FC236}">
                <a16:creationId xmlns:a16="http://schemas.microsoft.com/office/drawing/2014/main" id="{F58375A7-1C44-436A-A61B-063F672A3E3D}"/>
              </a:ext>
            </a:extLst>
          </p:cNvPr>
          <p:cNvSpPr>
            <a:spLocks noGrp="1"/>
          </p:cNvSpPr>
          <p:nvPr>
            <p:ph type="subTitle" idx="1"/>
          </p:nvPr>
        </p:nvSpPr>
        <p:spPr/>
        <p:txBody>
          <a:bodyPr vert="horz" lIns="91440" tIns="45720" rIns="91440" bIns="45720" rtlCol="0" anchor="t">
            <a:normAutofit/>
          </a:bodyPr>
          <a:lstStyle/>
          <a:p>
            <a:r>
              <a:rPr lang="en-US">
                <a:latin typeface="Verdana"/>
                <a:ea typeface="Verdana"/>
              </a:rPr>
              <a:t>September 2023</a:t>
            </a:r>
          </a:p>
          <a:p>
            <a:endParaRPr lang="en-US"/>
          </a:p>
        </p:txBody>
      </p:sp>
      <p:sp>
        <p:nvSpPr>
          <p:cNvPr id="3" name="Text Placeholder 2">
            <a:extLst>
              <a:ext uri="{FF2B5EF4-FFF2-40B4-BE49-F238E27FC236}">
                <a16:creationId xmlns:a16="http://schemas.microsoft.com/office/drawing/2014/main" id="{1D66DAED-6826-471F-BC09-48ECD67FD332}"/>
              </a:ext>
            </a:extLst>
          </p:cNvPr>
          <p:cNvSpPr>
            <a:spLocks noGrp="1"/>
          </p:cNvSpPr>
          <p:nvPr>
            <p:ph type="body" sz="quarter" idx="10"/>
          </p:nvPr>
        </p:nvSpPr>
        <p:spPr/>
        <p:txBody>
          <a:bodyPr vert="horz" lIns="91440" tIns="45720" rIns="91440" bIns="45720" rtlCol="0" anchor="t">
            <a:normAutofit/>
          </a:bodyPr>
          <a:lstStyle/>
          <a:p>
            <a:r>
              <a:rPr lang="en-US">
                <a:latin typeface="Verdana"/>
                <a:ea typeface="Verdana"/>
              </a:rPr>
              <a:t>Office of Special Education </a:t>
            </a:r>
            <a:endParaRPr lang="en-US"/>
          </a:p>
        </p:txBody>
      </p:sp>
    </p:spTree>
    <p:extLst>
      <p:ext uri="{BB962C8B-B14F-4D97-AF65-F5344CB8AC3E}">
        <p14:creationId xmlns:p14="http://schemas.microsoft.com/office/powerpoint/2010/main" val="3766175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A62D-80D8-FA33-B1AB-A2B607041ACB}"/>
              </a:ext>
            </a:extLst>
          </p:cNvPr>
          <p:cNvSpPr>
            <a:spLocks noGrp="1"/>
          </p:cNvSpPr>
          <p:nvPr>
            <p:ph type="title"/>
          </p:nvPr>
        </p:nvSpPr>
        <p:spPr/>
        <p:txBody>
          <a:bodyPr>
            <a:normAutofit/>
          </a:bodyPr>
          <a:lstStyle/>
          <a:p>
            <a:r>
              <a:rPr lang="en-US">
                <a:latin typeface="Verdana"/>
                <a:ea typeface="Verdana"/>
              </a:rPr>
              <a:t>Maintenance of Effort and Excess Cost</a:t>
            </a:r>
            <a:endParaRPr lang="en-US"/>
          </a:p>
        </p:txBody>
      </p:sp>
      <p:sp>
        <p:nvSpPr>
          <p:cNvPr id="4" name="Footer Placeholder 3">
            <a:extLst>
              <a:ext uri="{FF2B5EF4-FFF2-40B4-BE49-F238E27FC236}">
                <a16:creationId xmlns:a16="http://schemas.microsoft.com/office/drawing/2014/main" id="{5F40E611-847B-DD19-F20F-269E331F3370}"/>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46C4106C-E59A-CE37-0FA7-27A46A112B95}"/>
              </a:ext>
            </a:extLst>
          </p:cNvPr>
          <p:cNvSpPr>
            <a:spLocks noGrp="1"/>
          </p:cNvSpPr>
          <p:nvPr>
            <p:ph type="sldNum" sz="quarter" idx="4"/>
          </p:nvPr>
        </p:nvSpPr>
        <p:spPr/>
        <p:txBody>
          <a:bodyPr/>
          <a:lstStyle/>
          <a:p>
            <a:fld id="{C948956C-181A-4CF4-99F7-163F512CFDFE}" type="slidenum">
              <a:rPr lang="en-US" smtClean="0"/>
              <a:pPr/>
              <a:t>10</a:t>
            </a:fld>
            <a:endParaRPr lang="en-US"/>
          </a:p>
        </p:txBody>
      </p:sp>
      <p:sp>
        <p:nvSpPr>
          <p:cNvPr id="7" name="Content Placeholder 6">
            <a:extLst>
              <a:ext uri="{FF2B5EF4-FFF2-40B4-BE49-F238E27FC236}">
                <a16:creationId xmlns:a16="http://schemas.microsoft.com/office/drawing/2014/main" id="{BC07F472-AE2C-CFAE-7406-7F9F9CCCF3C8}"/>
              </a:ext>
            </a:extLst>
          </p:cNvPr>
          <p:cNvSpPr>
            <a:spLocks noGrp="1"/>
          </p:cNvSpPr>
          <p:nvPr>
            <p:ph idx="1"/>
          </p:nvPr>
        </p:nvSpPr>
        <p:spPr>
          <a:xfrm>
            <a:off x="785308" y="1607329"/>
            <a:ext cx="10342581" cy="4297984"/>
          </a:xfrm>
        </p:spPr>
        <p:txBody>
          <a:bodyPr/>
          <a:lstStyle/>
          <a:p>
            <a:r>
              <a:rPr lang="en-US"/>
              <a:t>2021-22 MOE Compliance Testing</a:t>
            </a:r>
          </a:p>
          <a:p>
            <a:r>
              <a:rPr lang="en-US"/>
              <a:t>2023-24 MOE Eligibility Testing</a:t>
            </a:r>
          </a:p>
          <a:p>
            <a:r>
              <a:rPr lang="en-US"/>
              <a:t>Excess Cost</a:t>
            </a:r>
          </a:p>
        </p:txBody>
      </p:sp>
    </p:spTree>
    <p:extLst>
      <p:ext uri="{BB962C8B-B14F-4D97-AF65-F5344CB8AC3E}">
        <p14:creationId xmlns:p14="http://schemas.microsoft.com/office/powerpoint/2010/main" val="3787521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A62D-80D8-FA33-B1AB-A2B607041ACB}"/>
              </a:ext>
            </a:extLst>
          </p:cNvPr>
          <p:cNvSpPr>
            <a:spLocks noGrp="1"/>
          </p:cNvSpPr>
          <p:nvPr>
            <p:ph type="title"/>
          </p:nvPr>
        </p:nvSpPr>
        <p:spPr/>
        <p:txBody>
          <a:bodyPr>
            <a:normAutofit/>
          </a:bodyPr>
          <a:lstStyle/>
          <a:p>
            <a:r>
              <a:rPr lang="en-US">
                <a:latin typeface="Verdana"/>
                <a:ea typeface="Verdana"/>
              </a:rPr>
              <a:t>Proportionate Share</a:t>
            </a:r>
            <a:endParaRPr lang="en-US"/>
          </a:p>
        </p:txBody>
      </p:sp>
      <p:sp>
        <p:nvSpPr>
          <p:cNvPr id="4" name="Footer Placeholder 3">
            <a:extLst>
              <a:ext uri="{FF2B5EF4-FFF2-40B4-BE49-F238E27FC236}">
                <a16:creationId xmlns:a16="http://schemas.microsoft.com/office/drawing/2014/main" id="{5F40E611-847B-DD19-F20F-269E331F3370}"/>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46C4106C-E59A-CE37-0FA7-27A46A112B95}"/>
              </a:ext>
            </a:extLst>
          </p:cNvPr>
          <p:cNvSpPr>
            <a:spLocks noGrp="1"/>
          </p:cNvSpPr>
          <p:nvPr>
            <p:ph type="sldNum" sz="quarter" idx="4"/>
          </p:nvPr>
        </p:nvSpPr>
        <p:spPr/>
        <p:txBody>
          <a:bodyPr/>
          <a:lstStyle/>
          <a:p>
            <a:fld id="{C948956C-181A-4CF4-99F7-163F512CFDFE}" type="slidenum">
              <a:rPr lang="en-US" smtClean="0"/>
              <a:pPr/>
              <a:t>11</a:t>
            </a:fld>
            <a:endParaRPr lang="en-US"/>
          </a:p>
        </p:txBody>
      </p:sp>
      <p:sp>
        <p:nvSpPr>
          <p:cNvPr id="7" name="Content Placeholder 6">
            <a:extLst>
              <a:ext uri="{FF2B5EF4-FFF2-40B4-BE49-F238E27FC236}">
                <a16:creationId xmlns:a16="http://schemas.microsoft.com/office/drawing/2014/main" id="{2D4235FB-1773-CF88-D97C-2F8F92FE2124}"/>
              </a:ext>
            </a:extLst>
          </p:cNvPr>
          <p:cNvSpPr>
            <a:spLocks noGrp="1"/>
          </p:cNvSpPr>
          <p:nvPr>
            <p:ph idx="1"/>
          </p:nvPr>
        </p:nvSpPr>
        <p:spPr>
          <a:xfrm>
            <a:off x="838200" y="1242204"/>
            <a:ext cx="10515600" cy="5449052"/>
          </a:xfrm>
        </p:spPr>
        <p:txBody>
          <a:bodyPr>
            <a:normAutofit/>
          </a:bodyPr>
          <a:lstStyle/>
          <a:p>
            <a:r>
              <a:rPr lang="en-US" dirty="0"/>
              <a:t>Revised Equitable Services At a Glance Document</a:t>
            </a:r>
          </a:p>
          <a:p>
            <a:r>
              <a:rPr lang="en-US" dirty="0"/>
              <a:t>Requirement</a:t>
            </a:r>
          </a:p>
          <a:p>
            <a:r>
              <a:rPr lang="en-US" dirty="0"/>
              <a:t>Calculation Template</a:t>
            </a:r>
          </a:p>
          <a:p>
            <a:r>
              <a:rPr lang="en-US" dirty="0"/>
              <a:t>Recode Process</a:t>
            </a:r>
          </a:p>
          <a:p>
            <a:r>
              <a:rPr lang="en-US" dirty="0">
                <a:hlinkClick r:id="rId3"/>
              </a:rPr>
              <a:t>MDE OSE Proportionate Share webpage</a:t>
            </a:r>
            <a:endParaRPr lang="en-US" dirty="0"/>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156155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2C8172-8143-FA63-DB00-27E563B48E4D}"/>
              </a:ext>
            </a:extLst>
          </p:cNvPr>
          <p:cNvSpPr>
            <a:spLocks noGrp="1"/>
          </p:cNvSpPr>
          <p:nvPr>
            <p:ph type="title"/>
          </p:nvPr>
        </p:nvSpPr>
        <p:spPr>
          <a:xfrm>
            <a:off x="594891" y="2974701"/>
            <a:ext cx="11002217" cy="908597"/>
          </a:xfrm>
        </p:spPr>
        <p:txBody>
          <a:bodyPr>
            <a:normAutofit/>
          </a:bodyPr>
          <a:lstStyle/>
          <a:p>
            <a:r>
              <a:rPr lang="en-US" dirty="0">
                <a:latin typeface="Verdana"/>
                <a:ea typeface="Verdana"/>
              </a:rPr>
              <a:t>Special Education State Aid</a:t>
            </a:r>
            <a:endParaRPr lang="en-US" dirty="0"/>
          </a:p>
        </p:txBody>
      </p:sp>
      <p:sp>
        <p:nvSpPr>
          <p:cNvPr id="4" name="Footer Placeholder 3">
            <a:extLst>
              <a:ext uri="{FF2B5EF4-FFF2-40B4-BE49-F238E27FC236}">
                <a16:creationId xmlns:a16="http://schemas.microsoft.com/office/drawing/2014/main" id="{645C75D4-8A9C-0502-BF6B-F61B477366C2}"/>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3DBDE7C1-1A2A-0B47-4D79-8FA9A04A9B41}"/>
              </a:ext>
            </a:extLst>
          </p:cNvPr>
          <p:cNvSpPr>
            <a:spLocks noGrp="1"/>
          </p:cNvSpPr>
          <p:nvPr>
            <p:ph type="sldNum" sz="quarter" idx="4"/>
          </p:nvPr>
        </p:nvSpPr>
        <p:spPr/>
        <p:txBody>
          <a:bodyPr/>
          <a:lstStyle/>
          <a:p>
            <a:fld id="{C948956C-181A-4CF4-99F7-163F512CFDFE}" type="slidenum">
              <a:rPr lang="en-US" smtClean="0"/>
              <a:pPr/>
              <a:t>12</a:t>
            </a:fld>
            <a:endParaRPr lang="en-US"/>
          </a:p>
        </p:txBody>
      </p:sp>
    </p:spTree>
    <p:extLst>
      <p:ext uri="{BB962C8B-B14F-4D97-AF65-F5344CB8AC3E}">
        <p14:creationId xmlns:p14="http://schemas.microsoft.com/office/powerpoint/2010/main" val="2773373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normAutofit/>
          </a:bodyPr>
          <a:lstStyle/>
          <a:p>
            <a:r>
              <a:rPr lang="en-US">
                <a:latin typeface="Verdana"/>
                <a:ea typeface="Verdana"/>
              </a:rPr>
              <a:t>SE-4096 Special Education Expenditures</a:t>
            </a:r>
            <a:endParaRPr lang="en-US"/>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p:txBody>
          <a:bodyPr vert="horz" lIns="91440" tIns="45720" rIns="91440" bIns="45720" rtlCol="0" anchor="t">
            <a:normAutofit/>
          </a:bodyPr>
          <a:lstStyle/>
          <a:p>
            <a:pPr marL="0" indent="0">
              <a:buNone/>
            </a:pPr>
            <a:endParaRPr lang="en-US" sz="900" dirty="0"/>
          </a:p>
          <a:p>
            <a:endParaRPr lang="en-US" sz="900" dirty="0"/>
          </a:p>
          <a:p>
            <a:r>
              <a:rPr lang="en-US" dirty="0">
                <a:latin typeface="Verdana"/>
                <a:ea typeface="Verdana"/>
                <a:hlinkClick r:id="rId3"/>
              </a:rPr>
              <a:t>Michigan Legislature - Section 388.1618(6)</a:t>
            </a:r>
            <a:endParaRPr lang="en-US" dirty="0">
              <a:latin typeface="Verdana"/>
              <a:ea typeface="Verdana"/>
            </a:endParaRPr>
          </a:p>
          <a:p>
            <a:r>
              <a:rPr lang="en-US" dirty="0">
                <a:latin typeface="Verdana"/>
                <a:ea typeface="Verdana"/>
              </a:rPr>
              <a:t>Cost Report Submitted in Financial Information Database (FID)</a:t>
            </a:r>
          </a:p>
          <a:p>
            <a:r>
              <a:rPr lang="en-US" dirty="0">
                <a:latin typeface="Verdana"/>
                <a:ea typeface="Verdana"/>
              </a:rPr>
              <a:t>Due date: September 29, 2023</a:t>
            </a:r>
          </a:p>
          <a:p>
            <a:r>
              <a:rPr lang="en-US" dirty="0">
                <a:latin typeface="Verdana"/>
                <a:ea typeface="Verdana"/>
                <a:hlinkClick r:id="rId4"/>
              </a:rPr>
              <a:t>Allowable cost document link</a:t>
            </a:r>
            <a:endParaRPr lang="en-US" dirty="0">
              <a:hlinkClick r:id="rId4"/>
            </a:endParaRPr>
          </a:p>
          <a:p>
            <a:pPr lvl="1" indent="-280670"/>
            <a:r>
              <a:rPr lang="en-US" dirty="0">
                <a:latin typeface="Verdana"/>
                <a:ea typeface="Verdana"/>
              </a:rPr>
              <a:t>Appendix E: Prior Approval Request Form</a:t>
            </a:r>
          </a:p>
          <a:p>
            <a:pPr marL="344170" lvl="1" indent="0">
              <a:buNone/>
            </a:pPr>
            <a:endParaRPr lang="en-US" dirty="0"/>
          </a:p>
          <a:p>
            <a:endParaRPr lang="en-US" sz="900" dirty="0">
              <a:latin typeface="Verdana"/>
              <a:ea typeface="Verdana"/>
            </a:endParaRPr>
          </a:p>
          <a:p>
            <a:endParaRPr lang="en-US" sz="1200" dirty="0">
              <a:latin typeface="Verdana"/>
              <a:ea typeface="Verdana"/>
            </a:endParaRPr>
          </a:p>
          <a:p>
            <a:endParaRPr lang="en-US" sz="2000" dirty="0">
              <a:latin typeface="Verdana"/>
              <a:ea typeface="Verdana"/>
            </a:endParaRP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478957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D0ED28E-E3A6-DB0D-AF81-CF9BFBC167E0}"/>
              </a:ext>
            </a:extLst>
          </p:cNvPr>
          <p:cNvSpPr>
            <a:spLocks noGrp="1"/>
          </p:cNvSpPr>
          <p:nvPr>
            <p:ph type="title"/>
          </p:nvPr>
        </p:nvSpPr>
        <p:spPr>
          <a:xfrm>
            <a:off x="391885" y="282000"/>
            <a:ext cx="11355355" cy="833241"/>
          </a:xfrm>
        </p:spPr>
        <p:txBody>
          <a:bodyPr>
            <a:normAutofit/>
          </a:bodyPr>
          <a:lstStyle/>
          <a:p>
            <a:r>
              <a:rPr lang="en-US">
                <a:latin typeface="Verdana"/>
                <a:ea typeface="Verdana"/>
              </a:rPr>
              <a:t>SE-4094 Transportation Expenditures</a:t>
            </a:r>
            <a:endParaRPr lang="en-US"/>
          </a:p>
        </p:txBody>
      </p:sp>
      <p:sp>
        <p:nvSpPr>
          <p:cNvPr id="2" name="Content Placeholder 2">
            <a:extLst>
              <a:ext uri="{FF2B5EF4-FFF2-40B4-BE49-F238E27FC236}">
                <a16:creationId xmlns:a16="http://schemas.microsoft.com/office/drawing/2014/main" id="{4298BCDB-E25C-1165-3AD8-24CE06C303C2}"/>
              </a:ext>
            </a:extLst>
          </p:cNvPr>
          <p:cNvSpPr>
            <a:spLocks noGrp="1"/>
          </p:cNvSpPr>
          <p:nvPr>
            <p:ph idx="1"/>
          </p:nvPr>
        </p:nvSpPr>
        <p:spPr>
          <a:xfrm>
            <a:off x="663575" y="1046163"/>
            <a:ext cx="10515600" cy="4941887"/>
          </a:xfrm>
        </p:spPr>
        <p:txBody>
          <a:bodyPr vert="horz" lIns="91440" tIns="45720" rIns="91440" bIns="45720" rtlCol="0" anchor="t">
            <a:normAutofit lnSpcReduction="10000"/>
          </a:bodyPr>
          <a:lstStyle/>
          <a:p>
            <a:pPr marL="0" indent="0">
              <a:buNone/>
            </a:pPr>
            <a:endParaRPr lang="en-US" sz="900" dirty="0"/>
          </a:p>
          <a:p>
            <a:endParaRPr lang="en-US" sz="900" dirty="0"/>
          </a:p>
          <a:p>
            <a:r>
              <a:rPr lang="en-US" dirty="0">
                <a:latin typeface="Verdana"/>
                <a:ea typeface="Verdana"/>
                <a:hlinkClick r:id="rId3"/>
              </a:rPr>
              <a:t>Michigan Legislature - Section 388.1618(7)</a:t>
            </a:r>
            <a:r>
              <a:rPr lang="en-US" dirty="0">
                <a:latin typeface="Verdana"/>
                <a:ea typeface="Verdana"/>
              </a:rPr>
              <a:t>  </a:t>
            </a:r>
            <a:endParaRPr lang="en-US" dirty="0"/>
          </a:p>
          <a:p>
            <a:r>
              <a:rPr lang="en-US" dirty="0">
                <a:latin typeface="Verdana"/>
                <a:ea typeface="Verdana"/>
              </a:rPr>
              <a:t>Cost Report Submitted in Financial Information Database (FID)</a:t>
            </a:r>
          </a:p>
          <a:p>
            <a:r>
              <a:rPr lang="en-US" dirty="0">
                <a:latin typeface="Verdana"/>
                <a:ea typeface="Verdana"/>
              </a:rPr>
              <a:t>Due date: October 7, 2023</a:t>
            </a:r>
          </a:p>
          <a:p>
            <a:r>
              <a:rPr lang="en-US" dirty="0">
                <a:latin typeface="Verdana"/>
                <a:ea typeface="Verdana"/>
                <a:hlinkClick r:id="rId4"/>
              </a:rPr>
              <a:t>Specialized Transportation allowable cost document</a:t>
            </a:r>
          </a:p>
          <a:p>
            <a:pPr lvl="1" indent="-280670"/>
            <a:r>
              <a:rPr lang="en-US" dirty="0">
                <a:latin typeface="Verdana"/>
                <a:ea typeface="Verdana"/>
              </a:rPr>
              <a:t>Expenditures must have supported documentation readily available for review if required.</a:t>
            </a:r>
          </a:p>
          <a:p>
            <a:endParaRPr lang="en-US" sz="900" dirty="0">
              <a:latin typeface="Verdana"/>
              <a:ea typeface="Verdana"/>
            </a:endParaRPr>
          </a:p>
          <a:p>
            <a:endParaRPr lang="en-US" sz="1200" dirty="0">
              <a:latin typeface="Verdana"/>
              <a:ea typeface="Verdana"/>
            </a:endParaRPr>
          </a:p>
          <a:p>
            <a:endParaRPr lang="en-US" sz="2000" dirty="0">
              <a:latin typeface="Verdana"/>
              <a:ea typeface="Verdana"/>
            </a:endParaRP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092845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normAutofit/>
          </a:bodyPr>
          <a:lstStyle/>
          <a:p>
            <a:r>
              <a:rPr lang="en-US">
                <a:latin typeface="Verdana"/>
                <a:ea typeface="Verdana"/>
              </a:rPr>
              <a:t>Sections 53a Cost Reporting</a:t>
            </a:r>
            <a:endParaRPr lang="en-US" u="sng"/>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a:xfrm>
            <a:off x="639245" y="1337881"/>
            <a:ext cx="10515600" cy="4943400"/>
          </a:xfrm>
        </p:spPr>
        <p:txBody>
          <a:bodyPr vert="horz" lIns="91440" tIns="45720" rIns="91440" bIns="45720" rtlCol="0" anchor="t">
            <a:normAutofit/>
          </a:bodyPr>
          <a:lstStyle/>
          <a:p>
            <a:r>
              <a:rPr lang="en-US" dirty="0">
                <a:latin typeface="Verdana"/>
                <a:ea typeface="Verdana"/>
              </a:rPr>
              <a:t>MDE OSE Section 53a webpage</a:t>
            </a:r>
          </a:p>
          <a:p>
            <a:pPr lvl="1"/>
            <a:r>
              <a:rPr lang="en-US" dirty="0">
                <a:latin typeface="Verdana"/>
                <a:ea typeface="Verdana"/>
              </a:rPr>
              <a:t> Students that qualify as 53a</a:t>
            </a:r>
          </a:p>
          <a:p>
            <a:pPr lvl="2"/>
            <a:r>
              <a:rPr lang="en-US" dirty="0">
                <a:latin typeface="Verdana"/>
                <a:ea typeface="Verdana"/>
              </a:rPr>
              <a:t>Verified by MDE OSE</a:t>
            </a:r>
          </a:p>
          <a:p>
            <a:pPr lvl="1"/>
            <a:r>
              <a:rPr lang="en-US" dirty="0">
                <a:latin typeface="Verdana"/>
                <a:ea typeface="Verdana"/>
              </a:rPr>
              <a:t>Transportation Expenditures Reported</a:t>
            </a:r>
          </a:p>
          <a:p>
            <a:pPr lvl="2"/>
            <a:r>
              <a:rPr lang="en-US" dirty="0">
                <a:latin typeface="Verdana"/>
                <a:ea typeface="Verdana"/>
              </a:rPr>
              <a:t>SE-4094</a:t>
            </a:r>
          </a:p>
          <a:p>
            <a:pPr lvl="2"/>
            <a:r>
              <a:rPr lang="fr-FR" dirty="0">
                <a:hlinkClick r:id="rId3"/>
              </a:rPr>
              <a:t>Transportation </a:t>
            </a:r>
            <a:r>
              <a:rPr lang="fr-FR" dirty="0" err="1">
                <a:hlinkClick r:id="rId3"/>
              </a:rPr>
              <a:t>Costs</a:t>
            </a:r>
            <a:r>
              <a:rPr lang="fr-FR" dirty="0">
                <a:hlinkClick r:id="rId3"/>
              </a:rPr>
              <a:t> SE-4094 Instructions</a:t>
            </a:r>
            <a:endParaRPr lang="en-US" dirty="0">
              <a:latin typeface="Verdana"/>
              <a:ea typeface="Verdana"/>
            </a:endParaRPr>
          </a:p>
          <a:p>
            <a:pPr lvl="1"/>
            <a:r>
              <a:rPr lang="en-US" dirty="0">
                <a:latin typeface="Verdana"/>
                <a:ea typeface="Verdana"/>
              </a:rPr>
              <a:t>Pupil Cost Expenditures Reported</a:t>
            </a:r>
          </a:p>
          <a:p>
            <a:pPr lvl="2"/>
            <a:r>
              <a:rPr lang="en-US" dirty="0">
                <a:latin typeface="Verdana"/>
                <a:ea typeface="Verdana"/>
              </a:rPr>
              <a:t>SE-4096</a:t>
            </a:r>
          </a:p>
          <a:p>
            <a:pPr lvl="2"/>
            <a:r>
              <a:rPr lang="en-US" dirty="0">
                <a:hlinkClick r:id="rId4"/>
              </a:rPr>
              <a:t>Special Education Costs SE-4096 Instructions</a:t>
            </a:r>
            <a:endParaRPr lang="en-US" dirty="0">
              <a:latin typeface="Verdana"/>
              <a:ea typeface="Verdana"/>
            </a:endParaRPr>
          </a:p>
          <a:p>
            <a:pPr lvl="1"/>
            <a:endParaRPr lang="en-US" dirty="0">
              <a:latin typeface="Verdana"/>
              <a:ea typeface="Verdana"/>
            </a:endParaRP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295288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lstStyle/>
          <a:p>
            <a:r>
              <a:rPr lang="en-US"/>
              <a:t>Section 52 Funding</a:t>
            </a:r>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p:txBody>
          <a:bodyPr vert="horz" lIns="91440" tIns="45720" rIns="91440" bIns="45720" rtlCol="0" anchor="t">
            <a:normAutofit/>
          </a:bodyPr>
          <a:lstStyle/>
          <a:p>
            <a:r>
              <a:rPr lang="en-US">
                <a:latin typeface="Verdana"/>
                <a:ea typeface="Verdana"/>
              </a:rPr>
              <a:t>100% special education pupil membership foundation funding</a:t>
            </a:r>
          </a:p>
          <a:p>
            <a:r>
              <a:rPr lang="en-US">
                <a:latin typeface="Verdana"/>
                <a:ea typeface="Verdana"/>
              </a:rPr>
              <a:t>28.6138% reimbursement of added costs of special education (reported on the SE-4096 special education actual cost report)</a:t>
            </a:r>
          </a:p>
          <a:p>
            <a:r>
              <a:rPr lang="en-US">
                <a:latin typeface="Verdana"/>
                <a:ea typeface="Verdana"/>
              </a:rPr>
              <a:t>70.4165% reimbursement of costs associated with special education transportation (reported on the SE-4094 special education transportation report)</a:t>
            </a:r>
            <a:endParaRPr lang="en-US"/>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882759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normAutofit/>
          </a:bodyPr>
          <a:lstStyle/>
          <a:p>
            <a:r>
              <a:rPr lang="en-US">
                <a:latin typeface="Verdana"/>
                <a:ea typeface="Verdana"/>
              </a:rPr>
              <a:t>Section 24</a:t>
            </a:r>
            <a:endParaRPr lang="en-US" u="sng"/>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a:xfrm>
            <a:off x="639245" y="1337881"/>
            <a:ext cx="10515600" cy="4943400"/>
          </a:xfrm>
        </p:spPr>
        <p:txBody>
          <a:bodyPr vert="horz" lIns="91440" tIns="45720" rIns="91440" bIns="45720" rtlCol="0" anchor="t">
            <a:normAutofit/>
          </a:bodyPr>
          <a:lstStyle/>
          <a:p>
            <a:r>
              <a:rPr lang="en-US">
                <a:latin typeface="Verdana"/>
                <a:ea typeface="Verdana"/>
              </a:rPr>
              <a:t>2022-23 Section 24 Cost Report (SE-4824)</a:t>
            </a:r>
          </a:p>
          <a:p>
            <a:pPr lvl="1"/>
            <a:r>
              <a:rPr lang="en-US">
                <a:latin typeface="Verdana"/>
                <a:ea typeface="Verdana"/>
              </a:rPr>
              <a:t>Due to ISD: September 29, 2023</a:t>
            </a:r>
          </a:p>
          <a:p>
            <a:pPr lvl="1"/>
            <a:r>
              <a:rPr lang="en-US">
                <a:latin typeface="Verdana"/>
                <a:ea typeface="Verdana"/>
              </a:rPr>
              <a:t>Due to MDE OSE: October 13, 2023</a:t>
            </a:r>
          </a:p>
          <a:p>
            <a:pPr lvl="1"/>
            <a:r>
              <a:rPr lang="en-US">
                <a:latin typeface="Verdana"/>
                <a:ea typeface="Verdana"/>
              </a:rPr>
              <a:t>*NEW for 2022-23*</a:t>
            </a:r>
          </a:p>
          <a:p>
            <a:pPr lvl="2"/>
            <a:r>
              <a:rPr lang="en-US">
                <a:latin typeface="Verdana"/>
                <a:ea typeface="Verdana"/>
              </a:rPr>
              <a:t>ISD Certification on Cost Report</a:t>
            </a:r>
          </a:p>
          <a:p>
            <a:pPr lvl="2"/>
            <a:r>
              <a:rPr lang="en-US">
                <a:latin typeface="Verdana"/>
                <a:ea typeface="Verdana"/>
              </a:rPr>
              <a:t>Required Supporting Documentation, if applicable</a:t>
            </a:r>
          </a:p>
          <a:p>
            <a:pPr lvl="2"/>
            <a:r>
              <a:rPr lang="en-US">
                <a:latin typeface="Verdana"/>
                <a:ea typeface="Verdana"/>
              </a:rPr>
              <a:t>LEAPFILE Submission Option</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423232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2C8172-8143-FA63-DB00-27E563B48E4D}"/>
              </a:ext>
            </a:extLst>
          </p:cNvPr>
          <p:cNvSpPr>
            <a:spLocks noGrp="1"/>
          </p:cNvSpPr>
          <p:nvPr>
            <p:ph type="title"/>
          </p:nvPr>
        </p:nvSpPr>
        <p:spPr>
          <a:xfrm>
            <a:off x="594891" y="2974701"/>
            <a:ext cx="11002217" cy="908597"/>
          </a:xfrm>
        </p:spPr>
        <p:txBody>
          <a:bodyPr>
            <a:normAutofit/>
          </a:bodyPr>
          <a:lstStyle/>
          <a:p>
            <a:r>
              <a:rPr lang="en-US" dirty="0">
                <a:latin typeface="Verdana"/>
                <a:ea typeface="Verdana"/>
              </a:rPr>
              <a:t>Program Finance Contacts</a:t>
            </a:r>
            <a:endParaRPr lang="en-US" dirty="0"/>
          </a:p>
        </p:txBody>
      </p:sp>
      <p:sp>
        <p:nvSpPr>
          <p:cNvPr id="4" name="Footer Placeholder 3">
            <a:extLst>
              <a:ext uri="{FF2B5EF4-FFF2-40B4-BE49-F238E27FC236}">
                <a16:creationId xmlns:a16="http://schemas.microsoft.com/office/drawing/2014/main" id="{645C75D4-8A9C-0502-BF6B-F61B477366C2}"/>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3DBDE7C1-1A2A-0B47-4D79-8FA9A04A9B41}"/>
              </a:ext>
            </a:extLst>
          </p:cNvPr>
          <p:cNvSpPr>
            <a:spLocks noGrp="1"/>
          </p:cNvSpPr>
          <p:nvPr>
            <p:ph type="sldNum" sz="quarter" idx="4"/>
          </p:nvPr>
        </p:nvSpPr>
        <p:spPr/>
        <p:txBody>
          <a:bodyPr/>
          <a:lstStyle/>
          <a:p>
            <a:fld id="{C948956C-181A-4CF4-99F7-163F512CFDFE}" type="slidenum">
              <a:rPr lang="en-US" smtClean="0"/>
              <a:pPr/>
              <a:t>18</a:t>
            </a:fld>
            <a:endParaRPr lang="en-US"/>
          </a:p>
        </p:txBody>
      </p:sp>
    </p:spTree>
    <p:extLst>
      <p:ext uri="{BB962C8B-B14F-4D97-AF65-F5344CB8AC3E}">
        <p14:creationId xmlns:p14="http://schemas.microsoft.com/office/powerpoint/2010/main" val="978829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lstStyle/>
          <a:p>
            <a:r>
              <a:rPr lang="en-US"/>
              <a:t>Program Finance Staff Specialist</a:t>
            </a:r>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p:txBody>
          <a:bodyPr vert="horz" lIns="91440" tIns="45720" rIns="91440" bIns="45720" rtlCol="0" anchor="t">
            <a:normAutofit/>
          </a:bodyPr>
          <a:lstStyle/>
          <a:p>
            <a:pPr marL="0" indent="0">
              <a:buNone/>
            </a:pPr>
            <a:r>
              <a:rPr lang="en-US">
                <a:latin typeface="Verdana"/>
                <a:ea typeface="Verdana"/>
              </a:rPr>
              <a:t>Nicole Licht</a:t>
            </a:r>
          </a:p>
          <a:p>
            <a:r>
              <a:rPr lang="en-US">
                <a:latin typeface="Verdana"/>
                <a:ea typeface="Verdana"/>
                <a:hlinkClick r:id="rId3"/>
              </a:rPr>
              <a:t>lichtn@michigan.gov</a:t>
            </a:r>
            <a:endParaRPr lang="en-US">
              <a:latin typeface="Verdana"/>
              <a:ea typeface="Verdana"/>
            </a:endParaRPr>
          </a:p>
          <a:p>
            <a:r>
              <a:rPr lang="en-US">
                <a:latin typeface="Verdana"/>
                <a:ea typeface="Verdana"/>
              </a:rPr>
              <a:t>(517) 896-2803</a:t>
            </a:r>
          </a:p>
          <a:p>
            <a:pPr marL="0" indent="0">
              <a:buNone/>
            </a:pPr>
            <a:endParaRPr lang="en-US">
              <a:latin typeface="Verdana"/>
              <a:ea typeface="Verdana"/>
            </a:endParaRPr>
          </a:p>
          <a:p>
            <a:pPr marL="0" indent="0">
              <a:buNone/>
            </a:pPr>
            <a:r>
              <a:rPr lang="en-US">
                <a:latin typeface="Verdana"/>
                <a:ea typeface="Verdana"/>
              </a:rPr>
              <a:t>Sean McLaughlin</a:t>
            </a:r>
          </a:p>
          <a:p>
            <a:r>
              <a:rPr lang="en-US">
                <a:latin typeface="Verdana"/>
                <a:ea typeface="Verdana"/>
                <a:hlinkClick r:id="rId4"/>
              </a:rPr>
              <a:t>mclaughlins@michigan.gov</a:t>
            </a:r>
            <a:r>
              <a:rPr lang="en-US">
                <a:latin typeface="Verdana"/>
                <a:ea typeface="Verdana"/>
              </a:rPr>
              <a:t> </a:t>
            </a:r>
          </a:p>
          <a:p>
            <a:r>
              <a:rPr lang="en-US">
                <a:latin typeface="Verdana"/>
                <a:ea typeface="Verdana"/>
              </a:rPr>
              <a:t>(517) 241-7123</a:t>
            </a:r>
          </a:p>
          <a:p>
            <a:endParaRPr lang="en-US">
              <a:latin typeface="Verdana"/>
              <a:ea typeface="Verdana"/>
            </a:endParaRPr>
          </a:p>
          <a:p>
            <a:pPr marL="0" indent="0">
              <a:buNone/>
            </a:pPr>
            <a:endParaRPr lang="en-US">
              <a:latin typeface="Verdana"/>
              <a:ea typeface="Verdana"/>
            </a:endParaRP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217614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lstStyle/>
          <a:p>
            <a:r>
              <a:rPr lang="en-US"/>
              <a:t>Agenda	</a:t>
            </a:r>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a:xfrm>
            <a:off x="705699" y="1115241"/>
            <a:ext cx="10727725" cy="5587459"/>
          </a:xfrm>
        </p:spPr>
        <p:txBody>
          <a:bodyPr vert="horz" lIns="91440" tIns="45720" rIns="91440" bIns="45720" rtlCol="0" anchor="t">
            <a:normAutofit fontScale="70000" lnSpcReduction="20000"/>
          </a:bodyPr>
          <a:lstStyle/>
          <a:p>
            <a:r>
              <a:rPr lang="en-US" dirty="0">
                <a:latin typeface="Verdana"/>
                <a:ea typeface="Verdana"/>
              </a:rPr>
              <a:t>Office of Special Education Individuals with Disabilities Education Act (IDEA) Grants</a:t>
            </a:r>
          </a:p>
          <a:p>
            <a:pPr lvl="1"/>
            <a:r>
              <a:rPr lang="en-US" dirty="0" err="1">
                <a:latin typeface="Verdana"/>
                <a:ea typeface="Verdana"/>
              </a:rPr>
              <a:t>NexSys</a:t>
            </a:r>
            <a:r>
              <a:rPr lang="en-US" dirty="0">
                <a:latin typeface="Verdana"/>
                <a:ea typeface="Verdana"/>
              </a:rPr>
              <a:t> System</a:t>
            </a:r>
          </a:p>
          <a:p>
            <a:pPr lvl="1"/>
            <a:r>
              <a:rPr lang="en-US" dirty="0">
                <a:latin typeface="Verdana"/>
                <a:ea typeface="Verdana"/>
              </a:rPr>
              <a:t>Current Flowthrough Grants</a:t>
            </a:r>
          </a:p>
          <a:p>
            <a:pPr lvl="1"/>
            <a:r>
              <a:rPr lang="en-US" dirty="0">
                <a:latin typeface="Verdana"/>
                <a:ea typeface="Verdana"/>
              </a:rPr>
              <a:t>Flowthrough Application Reviews</a:t>
            </a:r>
          </a:p>
          <a:p>
            <a:pPr lvl="1"/>
            <a:r>
              <a:rPr lang="en-US" dirty="0">
                <a:latin typeface="Verdana"/>
                <a:ea typeface="Verdana"/>
              </a:rPr>
              <a:t>Special Education Teacher Tuition Reimbursement</a:t>
            </a:r>
          </a:p>
          <a:p>
            <a:r>
              <a:rPr lang="en-US" dirty="0">
                <a:latin typeface="Verdana"/>
                <a:ea typeface="Verdana"/>
              </a:rPr>
              <a:t>IDEA Fiscal Compliance Requirements</a:t>
            </a:r>
          </a:p>
          <a:p>
            <a:pPr lvl="1"/>
            <a:r>
              <a:rPr lang="en-US" dirty="0">
                <a:latin typeface="Verdana"/>
                <a:ea typeface="Verdana"/>
              </a:rPr>
              <a:t>Maintenance of Effort (MOE) and Excess Cost</a:t>
            </a:r>
          </a:p>
          <a:p>
            <a:pPr lvl="1"/>
            <a:r>
              <a:rPr lang="en-US" dirty="0">
                <a:latin typeface="Verdana"/>
                <a:ea typeface="Verdana"/>
              </a:rPr>
              <a:t>Proportionate Share</a:t>
            </a:r>
          </a:p>
          <a:p>
            <a:r>
              <a:rPr lang="en-US" dirty="0">
                <a:latin typeface="Verdana"/>
                <a:ea typeface="Verdana"/>
              </a:rPr>
              <a:t>Special Education State Aid</a:t>
            </a:r>
          </a:p>
          <a:p>
            <a:pPr lvl="1"/>
            <a:r>
              <a:rPr lang="en-US" dirty="0">
                <a:latin typeface="Verdana"/>
                <a:ea typeface="Verdana"/>
              </a:rPr>
              <a:t>SE-4096 Special Education Cost Report</a:t>
            </a:r>
          </a:p>
          <a:p>
            <a:pPr lvl="1"/>
            <a:r>
              <a:rPr lang="en-US" dirty="0">
                <a:latin typeface="Verdana"/>
                <a:ea typeface="Verdana"/>
              </a:rPr>
              <a:t>SE-4094 Transportation Cost Report</a:t>
            </a:r>
          </a:p>
          <a:p>
            <a:pPr lvl="1"/>
            <a:r>
              <a:rPr lang="en-US" dirty="0">
                <a:latin typeface="Verdana"/>
                <a:ea typeface="Verdana"/>
              </a:rPr>
              <a:t>53a Cost Reporting</a:t>
            </a:r>
          </a:p>
          <a:p>
            <a:pPr lvl="1"/>
            <a:r>
              <a:rPr lang="en-US" dirty="0">
                <a:latin typeface="Verdana"/>
                <a:ea typeface="Verdana"/>
              </a:rPr>
              <a:t>Section 24</a:t>
            </a:r>
          </a:p>
          <a:p>
            <a:r>
              <a:rPr lang="en-US" dirty="0">
                <a:latin typeface="Verdana"/>
                <a:ea typeface="Verdana"/>
              </a:rPr>
              <a:t>Program Finance Staff</a:t>
            </a:r>
          </a:p>
          <a:p>
            <a:endParaRPr lang="en-US" dirty="0">
              <a:latin typeface="Verdana"/>
              <a:ea typeface="Verdana"/>
            </a:endParaRPr>
          </a:p>
          <a:p>
            <a:pPr marL="0" indent="0">
              <a:buNone/>
            </a:pPr>
            <a:endParaRPr lang="en-US" dirty="0">
              <a:latin typeface="Verdana"/>
              <a:ea typeface="Verdana"/>
            </a:endParaRP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521053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lstStyle/>
          <a:p>
            <a:r>
              <a:rPr lang="en-US"/>
              <a:t>Financial Analysts</a:t>
            </a:r>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dirty="0">
                <a:latin typeface="Verdana"/>
                <a:ea typeface="Verdana"/>
              </a:rPr>
              <a:t>Assigned Contacts by Region</a:t>
            </a:r>
          </a:p>
          <a:p>
            <a:pPr marL="0" indent="0">
              <a:buNone/>
            </a:pPr>
            <a:r>
              <a:rPr lang="en-US">
                <a:hlinkClick r:id="rId3"/>
              </a:rPr>
              <a:t>Program Finance Region Map</a:t>
            </a:r>
            <a:endParaRPr lang="en-US">
              <a:latin typeface="Verdana"/>
              <a:ea typeface="Verdana"/>
            </a:endParaRPr>
          </a:p>
          <a:p>
            <a:r>
              <a:rPr lang="en-US" dirty="0">
                <a:latin typeface="Verdana"/>
                <a:ea typeface="Verdana"/>
              </a:rPr>
              <a:t>Region 2 &amp; Wayne</a:t>
            </a:r>
          </a:p>
          <a:p>
            <a:pPr lvl="1"/>
            <a:r>
              <a:rPr lang="en-US" dirty="0">
                <a:latin typeface="Verdana"/>
                <a:ea typeface="Verdana"/>
              </a:rPr>
              <a:t>Shelby </a:t>
            </a:r>
            <a:r>
              <a:rPr lang="en-US" dirty="0" err="1">
                <a:latin typeface="Verdana"/>
                <a:ea typeface="Verdana"/>
              </a:rPr>
              <a:t>Zenk</a:t>
            </a:r>
            <a:r>
              <a:rPr lang="en-US" dirty="0">
                <a:latin typeface="Verdana"/>
                <a:ea typeface="Verdana"/>
              </a:rPr>
              <a:t>, </a:t>
            </a:r>
            <a:r>
              <a:rPr lang="en-US" dirty="0">
                <a:latin typeface="Verdana"/>
                <a:ea typeface="Verdana"/>
                <a:hlinkClick r:id="rId4"/>
              </a:rPr>
              <a:t>zenks@michigan.gov</a:t>
            </a:r>
            <a:endParaRPr lang="en-US" dirty="0">
              <a:latin typeface="Verdana"/>
              <a:ea typeface="Verdana"/>
            </a:endParaRPr>
          </a:p>
          <a:p>
            <a:r>
              <a:rPr lang="en-US" dirty="0">
                <a:latin typeface="Verdana"/>
                <a:ea typeface="Verdana"/>
              </a:rPr>
              <a:t>Region 3 &amp; 4</a:t>
            </a:r>
          </a:p>
          <a:p>
            <a:pPr lvl="1"/>
            <a:r>
              <a:rPr lang="en-US" dirty="0">
                <a:latin typeface="Verdana"/>
                <a:ea typeface="Verdana"/>
              </a:rPr>
              <a:t>Will Ely, </a:t>
            </a:r>
            <a:r>
              <a:rPr lang="en-US" dirty="0">
                <a:latin typeface="Verdana"/>
                <a:ea typeface="Verdana"/>
                <a:hlinkClick r:id="rId5"/>
              </a:rPr>
              <a:t>elyw@michigan.gov</a:t>
            </a:r>
            <a:endParaRPr lang="en-US" dirty="0">
              <a:latin typeface="Verdana"/>
              <a:ea typeface="Verdana"/>
            </a:endParaRPr>
          </a:p>
          <a:p>
            <a:r>
              <a:rPr lang="en-US" dirty="0">
                <a:latin typeface="Verdana"/>
                <a:ea typeface="Verdana"/>
              </a:rPr>
              <a:t>Region 1a &amp; 1b</a:t>
            </a:r>
          </a:p>
          <a:p>
            <a:pPr lvl="1"/>
            <a:r>
              <a:rPr lang="en-US" dirty="0">
                <a:latin typeface="Verdana"/>
                <a:ea typeface="Verdana"/>
              </a:rPr>
              <a:t>Tonya Gray, </a:t>
            </a:r>
            <a:r>
              <a:rPr lang="en-US" dirty="0">
                <a:latin typeface="Verdana"/>
                <a:ea typeface="Verdana"/>
                <a:hlinkClick r:id="rId6"/>
              </a:rPr>
              <a:t>GrayT4@michigan.gov</a:t>
            </a:r>
            <a:endParaRPr lang="en-US" dirty="0">
              <a:latin typeface="Verdana"/>
              <a:ea typeface="Verdana"/>
            </a:endParaRPr>
          </a:p>
          <a:p>
            <a:pPr lvl="1"/>
            <a:r>
              <a:rPr lang="en-US" dirty="0">
                <a:latin typeface="Verdana"/>
                <a:ea typeface="Verdana"/>
              </a:rPr>
              <a:t>Alejandro Trevino, </a:t>
            </a:r>
            <a:r>
              <a:rPr lang="en-US" dirty="0">
                <a:latin typeface="Verdana"/>
                <a:ea typeface="Verdana"/>
                <a:hlinkClick r:id="rId7"/>
              </a:rPr>
              <a:t>TrevinoA3@michigan.gov</a:t>
            </a:r>
            <a:r>
              <a:rPr lang="en-US" dirty="0">
                <a:latin typeface="Verdana"/>
                <a:ea typeface="Verdana"/>
              </a:rPr>
              <a:t> </a:t>
            </a:r>
          </a:p>
          <a:p>
            <a:pPr marL="0" indent="0">
              <a:buNone/>
            </a:pPr>
            <a:endParaRPr lang="en-US" sz="3000" dirty="0">
              <a:latin typeface="Verdana"/>
              <a:ea typeface="Verdana"/>
            </a:endParaRPr>
          </a:p>
          <a:p>
            <a:pPr marL="0" indent="0">
              <a:buNone/>
            </a:pPr>
            <a:endParaRPr lang="en-US" dirty="0">
              <a:latin typeface="Verdana"/>
              <a:ea typeface="Verdana"/>
            </a:endParaRPr>
          </a:p>
          <a:p>
            <a:pPr marL="0" indent="0">
              <a:buNone/>
            </a:pPr>
            <a:endParaRPr lang="en-US" dirty="0">
              <a:latin typeface="Verdana"/>
              <a:ea typeface="Verdana"/>
            </a:endParaRP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545406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lstStyle/>
          <a:p>
            <a:r>
              <a:rPr lang="en-US"/>
              <a:t>Contact Information	</a:t>
            </a:r>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p:txBody>
          <a:bodyPr vert="horz" lIns="91440" tIns="45720" rIns="91440" bIns="45720" rtlCol="0" anchor="t">
            <a:normAutofit/>
          </a:bodyPr>
          <a:lstStyle/>
          <a:p>
            <a:pPr marL="0" marR="0" indent="0">
              <a:spcBef>
                <a:spcPts val="0"/>
              </a:spcBef>
              <a:spcAft>
                <a:spcPts val="0"/>
              </a:spcAft>
              <a:buNone/>
            </a:pPr>
            <a:r>
              <a:rPr lang="en-US" sz="3200">
                <a:effectLst/>
              </a:rPr>
              <a:t>John Andrejack, MDE-OSE</a:t>
            </a:r>
          </a:p>
          <a:p>
            <a:pPr marL="0" marR="0" indent="0">
              <a:spcBef>
                <a:spcPts val="0"/>
              </a:spcBef>
              <a:spcAft>
                <a:spcPts val="0"/>
              </a:spcAft>
              <a:buNone/>
            </a:pPr>
            <a:r>
              <a:rPr lang="en-US" sz="3200">
                <a:effectLst/>
              </a:rPr>
              <a:t>Financial Manager </a:t>
            </a:r>
          </a:p>
          <a:p>
            <a:pPr marL="0" marR="0" indent="0">
              <a:spcBef>
                <a:spcPts val="0"/>
              </a:spcBef>
              <a:spcAft>
                <a:spcPts val="0"/>
              </a:spcAft>
              <a:buNone/>
            </a:pPr>
            <a:r>
              <a:rPr lang="en-US" sz="3200" u="sng">
                <a:solidFill>
                  <a:srgbClr val="0563C1"/>
                </a:solidFill>
                <a:effectLst/>
                <a:hlinkClick r:id="rId3"/>
              </a:rPr>
              <a:t>andrejackj@michigan.gov</a:t>
            </a:r>
            <a:endParaRPr lang="en-US" sz="3200">
              <a:effectLst/>
            </a:endParaRPr>
          </a:p>
          <a:p>
            <a:pPr marL="0" marR="0" indent="0">
              <a:spcBef>
                <a:spcPts val="0"/>
              </a:spcBef>
              <a:spcAft>
                <a:spcPts val="0"/>
              </a:spcAft>
              <a:buNone/>
            </a:pPr>
            <a:r>
              <a:rPr lang="en-US" sz="3200">
                <a:effectLst/>
              </a:rPr>
              <a:t>(517) 242-8192</a:t>
            </a:r>
          </a:p>
          <a:p>
            <a:pPr marL="0" indent="0">
              <a:buNone/>
            </a:pPr>
            <a:endParaRPr lang="en-US"/>
          </a:p>
          <a:p>
            <a:pPr marL="0" indent="0">
              <a:buNone/>
            </a:pPr>
            <a:r>
              <a:rPr lang="en-US"/>
              <a:t>Cindy Keller, MDE-OSE</a:t>
            </a:r>
            <a:endParaRPr lang="en-US">
              <a:latin typeface="Verdana"/>
              <a:ea typeface="Verdana"/>
            </a:endParaRPr>
          </a:p>
          <a:p>
            <a:pPr marL="0" indent="0">
              <a:spcBef>
                <a:spcPts val="0"/>
              </a:spcBef>
              <a:buNone/>
            </a:pPr>
            <a:r>
              <a:rPr lang="en-US" sz="3200">
                <a:effectLst/>
              </a:rPr>
              <a:t>Program Finance, Financial Manager</a:t>
            </a:r>
          </a:p>
          <a:p>
            <a:pPr marL="0" indent="0">
              <a:spcBef>
                <a:spcPts val="0"/>
              </a:spcBef>
              <a:buNone/>
            </a:pPr>
            <a:r>
              <a:rPr lang="en-US" sz="3200" u="sng">
                <a:solidFill>
                  <a:srgbClr val="0000FF"/>
                </a:solidFill>
                <a:effectLst/>
                <a:hlinkClick r:id="rId4"/>
              </a:rPr>
              <a:t>kellerc2@michigan.gov</a:t>
            </a:r>
            <a:endParaRPr lang="en-US" sz="3200" u="sng">
              <a:solidFill>
                <a:srgbClr val="0000FF"/>
              </a:solidFill>
              <a:effectLst/>
            </a:endParaRPr>
          </a:p>
          <a:p>
            <a:pPr marL="0" indent="0">
              <a:spcBef>
                <a:spcPts val="0"/>
              </a:spcBef>
              <a:buNone/>
            </a:pPr>
            <a:r>
              <a:rPr lang="en-US" sz="3200"/>
              <a:t>(517) 290-0919</a:t>
            </a:r>
          </a:p>
          <a:p>
            <a:pPr marL="0" indent="0">
              <a:buNone/>
            </a:pPr>
            <a:endParaRPr lang="en-US">
              <a:latin typeface="Verdana"/>
              <a:ea typeface="Verdana"/>
            </a:endParaRP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476975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BDE10C-DEED-1167-3FF8-F454243A7BA1}"/>
              </a:ext>
            </a:extLst>
          </p:cNvPr>
          <p:cNvSpPr>
            <a:spLocks noGrp="1"/>
          </p:cNvSpPr>
          <p:nvPr>
            <p:ph type="title"/>
          </p:nvPr>
        </p:nvSpPr>
        <p:spPr>
          <a:xfrm>
            <a:off x="594891" y="2974701"/>
            <a:ext cx="11002217" cy="908597"/>
          </a:xfrm>
        </p:spPr>
        <p:txBody>
          <a:bodyPr/>
          <a:lstStyle/>
          <a:p>
            <a:r>
              <a:rPr lang="en-US" dirty="0"/>
              <a:t>Questions</a:t>
            </a:r>
          </a:p>
        </p:txBody>
      </p:sp>
      <p:sp>
        <p:nvSpPr>
          <p:cNvPr id="4" name="Footer Placeholder 3">
            <a:extLst>
              <a:ext uri="{FF2B5EF4-FFF2-40B4-BE49-F238E27FC236}">
                <a16:creationId xmlns:a16="http://schemas.microsoft.com/office/drawing/2014/main" id="{F483F4F9-675F-1699-3A59-BD84671520FC}"/>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E38D9C9-2C4E-4614-1008-0B813F1B6ED6}"/>
              </a:ext>
            </a:extLst>
          </p:cNvPr>
          <p:cNvSpPr>
            <a:spLocks noGrp="1"/>
          </p:cNvSpPr>
          <p:nvPr>
            <p:ph type="sldNum" sz="quarter" idx="4"/>
          </p:nvPr>
        </p:nvSpPr>
        <p:spPr/>
        <p:txBody>
          <a:bodyPr/>
          <a:lstStyle/>
          <a:p>
            <a:fld id="{C948956C-181A-4CF4-99F7-163F512CFDFE}" type="slidenum">
              <a:rPr lang="en-US" smtClean="0"/>
              <a:pPr/>
              <a:t>22</a:t>
            </a:fld>
            <a:endParaRPr lang="en-US"/>
          </a:p>
        </p:txBody>
      </p:sp>
    </p:spTree>
    <p:extLst>
      <p:ext uri="{BB962C8B-B14F-4D97-AF65-F5344CB8AC3E}">
        <p14:creationId xmlns:p14="http://schemas.microsoft.com/office/powerpoint/2010/main" val="344270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2C8172-8143-FA63-DB00-27E563B48E4D}"/>
              </a:ext>
            </a:extLst>
          </p:cNvPr>
          <p:cNvSpPr>
            <a:spLocks noGrp="1"/>
          </p:cNvSpPr>
          <p:nvPr>
            <p:ph type="title"/>
          </p:nvPr>
        </p:nvSpPr>
        <p:spPr>
          <a:xfrm>
            <a:off x="594891" y="2974701"/>
            <a:ext cx="11002217" cy="908597"/>
          </a:xfrm>
        </p:spPr>
        <p:txBody>
          <a:bodyPr>
            <a:normAutofit fontScale="90000"/>
          </a:bodyPr>
          <a:lstStyle/>
          <a:p>
            <a:r>
              <a:rPr lang="en-US" dirty="0">
                <a:latin typeface="Verdana"/>
                <a:ea typeface="Verdana"/>
              </a:rPr>
              <a:t>Office of Special Education IDEA Grants</a:t>
            </a:r>
          </a:p>
        </p:txBody>
      </p:sp>
      <p:sp>
        <p:nvSpPr>
          <p:cNvPr id="4" name="Footer Placeholder 3">
            <a:extLst>
              <a:ext uri="{FF2B5EF4-FFF2-40B4-BE49-F238E27FC236}">
                <a16:creationId xmlns:a16="http://schemas.microsoft.com/office/drawing/2014/main" id="{645C75D4-8A9C-0502-BF6B-F61B477366C2}"/>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3DBDE7C1-1A2A-0B47-4D79-8FA9A04A9B41}"/>
              </a:ext>
            </a:extLst>
          </p:cNvPr>
          <p:cNvSpPr>
            <a:spLocks noGrp="1"/>
          </p:cNvSpPr>
          <p:nvPr>
            <p:ph type="sldNum" sz="quarter" idx="4"/>
          </p:nvPr>
        </p:nvSpPr>
        <p:spPr/>
        <p:txBody>
          <a:bodyPr/>
          <a:lstStyle/>
          <a:p>
            <a:fld id="{C948956C-181A-4CF4-99F7-163F512CFDFE}" type="slidenum">
              <a:rPr lang="en-US" smtClean="0"/>
              <a:pPr/>
              <a:t>3</a:t>
            </a:fld>
            <a:endParaRPr lang="en-US"/>
          </a:p>
        </p:txBody>
      </p:sp>
    </p:spTree>
    <p:extLst>
      <p:ext uri="{BB962C8B-B14F-4D97-AF65-F5344CB8AC3E}">
        <p14:creationId xmlns:p14="http://schemas.microsoft.com/office/powerpoint/2010/main" val="644514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AFBCF-CA05-91E1-7337-7F6F2A1FB97D}"/>
              </a:ext>
            </a:extLst>
          </p:cNvPr>
          <p:cNvSpPr>
            <a:spLocks noGrp="1"/>
          </p:cNvSpPr>
          <p:nvPr>
            <p:ph type="title"/>
          </p:nvPr>
        </p:nvSpPr>
        <p:spPr/>
        <p:txBody>
          <a:bodyPr>
            <a:normAutofit/>
          </a:bodyPr>
          <a:lstStyle/>
          <a:p>
            <a:r>
              <a:rPr lang="en-US" err="1">
                <a:latin typeface="Verdana"/>
                <a:ea typeface="Verdana"/>
              </a:rPr>
              <a:t>NexSys</a:t>
            </a:r>
            <a:r>
              <a:rPr lang="en-US">
                <a:latin typeface="Verdana"/>
                <a:ea typeface="Verdana"/>
              </a:rPr>
              <a:t> System</a:t>
            </a:r>
            <a:endParaRPr lang="en-US"/>
          </a:p>
        </p:txBody>
      </p:sp>
      <p:sp>
        <p:nvSpPr>
          <p:cNvPr id="3" name="Content Placeholder 2">
            <a:extLst>
              <a:ext uri="{FF2B5EF4-FFF2-40B4-BE49-F238E27FC236}">
                <a16:creationId xmlns:a16="http://schemas.microsoft.com/office/drawing/2014/main" id="{85055178-596E-4061-C210-253BEE5412C0}"/>
              </a:ext>
            </a:extLst>
          </p:cNvPr>
          <p:cNvSpPr>
            <a:spLocks noGrp="1"/>
          </p:cNvSpPr>
          <p:nvPr>
            <p:ph idx="1"/>
          </p:nvPr>
        </p:nvSpPr>
        <p:spPr/>
        <p:txBody>
          <a:bodyPr vert="horz" lIns="91440" tIns="45720" rIns="91440" bIns="45720" rtlCol="0" anchor="t">
            <a:normAutofit/>
          </a:bodyPr>
          <a:lstStyle/>
          <a:p>
            <a:r>
              <a:rPr lang="en-US"/>
              <a:t>Flowthrough Application 2023-24</a:t>
            </a:r>
          </a:p>
          <a:p>
            <a:pPr lvl="1"/>
            <a:r>
              <a:rPr lang="en-US"/>
              <a:t>Application Testing</a:t>
            </a:r>
          </a:p>
          <a:p>
            <a:pPr lvl="2"/>
            <a:r>
              <a:rPr lang="en-US"/>
              <a:t>Delayed Availability</a:t>
            </a:r>
          </a:p>
          <a:p>
            <a:pPr lvl="2"/>
            <a:r>
              <a:rPr lang="en-US"/>
              <a:t>Due date was extended</a:t>
            </a:r>
          </a:p>
          <a:p>
            <a:r>
              <a:rPr lang="en-US"/>
              <a:t>Current on-going issues</a:t>
            </a:r>
          </a:p>
          <a:p>
            <a:pPr lvl="1"/>
            <a:r>
              <a:rPr lang="en-US"/>
              <a:t>Final Expenditure Report (FER)</a:t>
            </a:r>
          </a:p>
          <a:p>
            <a:pPr lvl="1"/>
            <a:r>
              <a:rPr lang="en-US"/>
              <a:t>Grant Auditor Report</a:t>
            </a:r>
          </a:p>
          <a:p>
            <a:r>
              <a:rPr lang="en-US"/>
              <a:t>Future Improvements</a:t>
            </a:r>
          </a:p>
          <a:p>
            <a:pPr marL="0" indent="0">
              <a:buNone/>
            </a:pPr>
            <a:endParaRPr lang="en-US"/>
          </a:p>
          <a:p>
            <a:pPr marL="0" indent="0">
              <a:buNone/>
            </a:pPr>
            <a:endParaRPr lang="en-US"/>
          </a:p>
        </p:txBody>
      </p:sp>
      <p:sp>
        <p:nvSpPr>
          <p:cNvPr id="4" name="Footer Placeholder 3">
            <a:extLst>
              <a:ext uri="{FF2B5EF4-FFF2-40B4-BE49-F238E27FC236}">
                <a16:creationId xmlns:a16="http://schemas.microsoft.com/office/drawing/2014/main" id="{71F8C1AF-C144-AAC8-3B24-11AFD593450F}"/>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135E6D4-D496-6C33-B39A-C3B87BCF56B3}"/>
              </a:ext>
            </a:extLst>
          </p:cNvPr>
          <p:cNvSpPr>
            <a:spLocks noGrp="1"/>
          </p:cNvSpPr>
          <p:nvPr>
            <p:ph type="sldNum" sz="quarter" idx="4"/>
          </p:nvPr>
        </p:nvSpPr>
        <p:spPr/>
        <p:txBody>
          <a:bodyPr/>
          <a:lstStyle/>
          <a:p>
            <a:fld id="{C948956C-181A-4CF4-99F7-163F512CFDFE}" type="slidenum">
              <a:rPr lang="en-US" smtClean="0"/>
              <a:pPr/>
              <a:t>4</a:t>
            </a:fld>
            <a:endParaRPr lang="en-US"/>
          </a:p>
        </p:txBody>
      </p:sp>
    </p:spTree>
    <p:extLst>
      <p:ext uri="{BB962C8B-B14F-4D97-AF65-F5344CB8AC3E}">
        <p14:creationId xmlns:p14="http://schemas.microsoft.com/office/powerpoint/2010/main" val="236431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AFBCF-CA05-91E1-7337-7F6F2A1FB97D}"/>
              </a:ext>
            </a:extLst>
          </p:cNvPr>
          <p:cNvSpPr>
            <a:spLocks noGrp="1"/>
          </p:cNvSpPr>
          <p:nvPr>
            <p:ph type="title"/>
          </p:nvPr>
        </p:nvSpPr>
        <p:spPr/>
        <p:txBody>
          <a:bodyPr>
            <a:normAutofit/>
          </a:bodyPr>
          <a:lstStyle/>
          <a:p>
            <a:r>
              <a:rPr lang="en-US">
                <a:latin typeface="Verdana"/>
                <a:ea typeface="Verdana"/>
              </a:rPr>
              <a:t>Flowthrough 2021-22</a:t>
            </a:r>
            <a:endParaRPr lang="en-US"/>
          </a:p>
        </p:txBody>
      </p:sp>
      <p:sp>
        <p:nvSpPr>
          <p:cNvPr id="3" name="Content Placeholder 2">
            <a:extLst>
              <a:ext uri="{FF2B5EF4-FFF2-40B4-BE49-F238E27FC236}">
                <a16:creationId xmlns:a16="http://schemas.microsoft.com/office/drawing/2014/main" id="{85055178-596E-4061-C210-253BEE5412C0}"/>
              </a:ext>
            </a:extLst>
          </p:cNvPr>
          <p:cNvSpPr>
            <a:spLocks noGrp="1"/>
          </p:cNvSpPr>
          <p:nvPr>
            <p:ph idx="1"/>
          </p:nvPr>
        </p:nvSpPr>
        <p:spPr/>
        <p:txBody>
          <a:bodyPr vert="horz" lIns="91440" tIns="45720" rIns="91440" bIns="45720" rtlCol="0" anchor="t">
            <a:normAutofit/>
          </a:bodyPr>
          <a:lstStyle/>
          <a:p>
            <a:pPr marL="0" indent="0">
              <a:buNone/>
            </a:pPr>
            <a:r>
              <a:rPr lang="en-US"/>
              <a:t>Special Education: Flowthrough 220450</a:t>
            </a:r>
          </a:p>
          <a:p>
            <a:pPr marL="0" indent="0">
              <a:buNone/>
            </a:pPr>
            <a:r>
              <a:rPr lang="en-US"/>
              <a:t>ARP Special Education: Flowthrough 221280</a:t>
            </a:r>
          </a:p>
          <a:p>
            <a:pPr lvl="1"/>
            <a:r>
              <a:rPr lang="en-US"/>
              <a:t>Expenditure period: 7/1/2021 – 9/30/2023</a:t>
            </a:r>
          </a:p>
          <a:p>
            <a:pPr lvl="2"/>
            <a:r>
              <a:rPr lang="en-US"/>
              <a:t>No extension for expenditures</a:t>
            </a:r>
          </a:p>
          <a:p>
            <a:pPr lvl="1"/>
            <a:r>
              <a:rPr lang="en-US"/>
              <a:t>Final Expenditure Report (FER) due: 11/29/2023</a:t>
            </a:r>
          </a:p>
        </p:txBody>
      </p:sp>
      <p:sp>
        <p:nvSpPr>
          <p:cNvPr id="4" name="Footer Placeholder 3">
            <a:extLst>
              <a:ext uri="{FF2B5EF4-FFF2-40B4-BE49-F238E27FC236}">
                <a16:creationId xmlns:a16="http://schemas.microsoft.com/office/drawing/2014/main" id="{71F8C1AF-C144-AAC8-3B24-11AFD593450F}"/>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135E6D4-D496-6C33-B39A-C3B87BCF56B3}"/>
              </a:ext>
            </a:extLst>
          </p:cNvPr>
          <p:cNvSpPr>
            <a:spLocks noGrp="1"/>
          </p:cNvSpPr>
          <p:nvPr>
            <p:ph type="sldNum" sz="quarter" idx="4"/>
          </p:nvPr>
        </p:nvSpPr>
        <p:spPr/>
        <p:txBody>
          <a:bodyPr/>
          <a:lstStyle/>
          <a:p>
            <a:fld id="{C948956C-181A-4CF4-99F7-163F512CFDFE}" type="slidenum">
              <a:rPr lang="en-US" smtClean="0"/>
              <a:pPr/>
              <a:t>5</a:t>
            </a:fld>
            <a:endParaRPr lang="en-US"/>
          </a:p>
        </p:txBody>
      </p:sp>
    </p:spTree>
    <p:extLst>
      <p:ext uri="{BB962C8B-B14F-4D97-AF65-F5344CB8AC3E}">
        <p14:creationId xmlns:p14="http://schemas.microsoft.com/office/powerpoint/2010/main" val="478414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AFBCF-CA05-91E1-7337-7F6F2A1FB97D}"/>
              </a:ext>
            </a:extLst>
          </p:cNvPr>
          <p:cNvSpPr>
            <a:spLocks noGrp="1"/>
          </p:cNvSpPr>
          <p:nvPr>
            <p:ph type="title"/>
          </p:nvPr>
        </p:nvSpPr>
        <p:spPr/>
        <p:txBody>
          <a:bodyPr>
            <a:normAutofit/>
          </a:bodyPr>
          <a:lstStyle/>
          <a:p>
            <a:r>
              <a:rPr lang="en-US">
                <a:latin typeface="Verdana"/>
                <a:ea typeface="Verdana"/>
              </a:rPr>
              <a:t>Flowthrough 2022-23 &amp; 2023-24</a:t>
            </a:r>
            <a:endParaRPr lang="en-US"/>
          </a:p>
        </p:txBody>
      </p:sp>
      <p:sp>
        <p:nvSpPr>
          <p:cNvPr id="3" name="Content Placeholder 2">
            <a:extLst>
              <a:ext uri="{FF2B5EF4-FFF2-40B4-BE49-F238E27FC236}">
                <a16:creationId xmlns:a16="http://schemas.microsoft.com/office/drawing/2014/main" id="{85055178-596E-4061-C210-253BEE5412C0}"/>
              </a:ext>
            </a:extLst>
          </p:cNvPr>
          <p:cNvSpPr>
            <a:spLocks noGrp="1"/>
          </p:cNvSpPr>
          <p:nvPr>
            <p:ph idx="1"/>
          </p:nvPr>
        </p:nvSpPr>
        <p:spPr/>
        <p:txBody>
          <a:bodyPr vert="horz" lIns="91440" tIns="45720" rIns="91440" bIns="45720" rtlCol="0" anchor="t">
            <a:normAutofit/>
          </a:bodyPr>
          <a:lstStyle/>
          <a:p>
            <a:r>
              <a:rPr lang="en-US"/>
              <a:t>Special Education: Flowthrough 230450</a:t>
            </a:r>
          </a:p>
          <a:p>
            <a:pPr lvl="1"/>
            <a:r>
              <a:rPr lang="en-US"/>
              <a:t>Expenditure period: 7/1/2022 – 9/30/2024</a:t>
            </a:r>
          </a:p>
          <a:p>
            <a:pPr lvl="1"/>
            <a:r>
              <a:rPr lang="en-US"/>
              <a:t>Amendments currently in progress</a:t>
            </a:r>
          </a:p>
          <a:p>
            <a:pPr lvl="1"/>
            <a:r>
              <a:rPr lang="en-US"/>
              <a:t>FER due: 11/29/2024</a:t>
            </a:r>
          </a:p>
          <a:p>
            <a:r>
              <a:rPr lang="en-US"/>
              <a:t>Special Education: Flowthrough 240450</a:t>
            </a:r>
          </a:p>
          <a:p>
            <a:pPr lvl="1"/>
            <a:r>
              <a:rPr lang="en-US"/>
              <a:t>Expenditure period: 7/1/2023 – 9/30/2025</a:t>
            </a:r>
          </a:p>
          <a:p>
            <a:pPr lvl="1"/>
            <a:r>
              <a:rPr lang="en-US"/>
              <a:t>Applications currently under review</a:t>
            </a:r>
          </a:p>
          <a:p>
            <a:pPr lvl="1"/>
            <a:r>
              <a:rPr lang="en-US"/>
              <a:t>FER due: 11/29/2025</a:t>
            </a:r>
          </a:p>
          <a:p>
            <a:pPr lvl="1"/>
            <a:endParaRPr lang="en-US"/>
          </a:p>
        </p:txBody>
      </p:sp>
      <p:sp>
        <p:nvSpPr>
          <p:cNvPr id="4" name="Footer Placeholder 3">
            <a:extLst>
              <a:ext uri="{FF2B5EF4-FFF2-40B4-BE49-F238E27FC236}">
                <a16:creationId xmlns:a16="http://schemas.microsoft.com/office/drawing/2014/main" id="{71F8C1AF-C144-AAC8-3B24-11AFD593450F}"/>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135E6D4-D496-6C33-B39A-C3B87BCF56B3}"/>
              </a:ext>
            </a:extLst>
          </p:cNvPr>
          <p:cNvSpPr>
            <a:spLocks noGrp="1"/>
          </p:cNvSpPr>
          <p:nvPr>
            <p:ph type="sldNum" sz="quarter" idx="4"/>
          </p:nvPr>
        </p:nvSpPr>
        <p:spPr/>
        <p:txBody>
          <a:bodyPr/>
          <a:lstStyle/>
          <a:p>
            <a:fld id="{C948956C-181A-4CF4-99F7-163F512CFDFE}" type="slidenum">
              <a:rPr lang="en-US" smtClean="0"/>
              <a:pPr/>
              <a:t>6</a:t>
            </a:fld>
            <a:endParaRPr lang="en-US"/>
          </a:p>
        </p:txBody>
      </p:sp>
    </p:spTree>
    <p:extLst>
      <p:ext uri="{BB962C8B-B14F-4D97-AF65-F5344CB8AC3E}">
        <p14:creationId xmlns:p14="http://schemas.microsoft.com/office/powerpoint/2010/main" val="2420101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FD8D7-FC1C-FC84-341E-540AC75D4ED5}"/>
              </a:ext>
            </a:extLst>
          </p:cNvPr>
          <p:cNvSpPr>
            <a:spLocks noGrp="1"/>
          </p:cNvSpPr>
          <p:nvPr>
            <p:ph type="title"/>
          </p:nvPr>
        </p:nvSpPr>
        <p:spPr/>
        <p:txBody>
          <a:bodyPr>
            <a:normAutofit/>
          </a:bodyPr>
          <a:lstStyle/>
          <a:p>
            <a:r>
              <a:rPr lang="en-US"/>
              <a:t>Flowthrough Application Review</a:t>
            </a:r>
          </a:p>
        </p:txBody>
      </p:sp>
      <p:sp>
        <p:nvSpPr>
          <p:cNvPr id="3" name="Content Placeholder 2">
            <a:extLst>
              <a:ext uri="{FF2B5EF4-FFF2-40B4-BE49-F238E27FC236}">
                <a16:creationId xmlns:a16="http://schemas.microsoft.com/office/drawing/2014/main" id="{E912822F-2D4B-01CE-C5F4-D0A48A591DA2}"/>
              </a:ext>
            </a:extLst>
          </p:cNvPr>
          <p:cNvSpPr>
            <a:spLocks noGrp="1"/>
          </p:cNvSpPr>
          <p:nvPr>
            <p:ph idx="1"/>
          </p:nvPr>
        </p:nvSpPr>
        <p:spPr/>
        <p:txBody>
          <a:bodyPr>
            <a:normAutofit fontScale="92500" lnSpcReduction="10000"/>
          </a:bodyPr>
          <a:lstStyle/>
          <a:p>
            <a:r>
              <a:rPr lang="en-US"/>
              <a:t>Standard Application Review</a:t>
            </a:r>
          </a:p>
          <a:p>
            <a:r>
              <a:rPr lang="en-US"/>
              <a:t>Proportionate Share</a:t>
            </a:r>
          </a:p>
          <a:p>
            <a:r>
              <a:rPr lang="en-US"/>
              <a:t>Coordinated Early Intervening Services (CEIS)</a:t>
            </a:r>
          </a:p>
          <a:p>
            <a:r>
              <a:rPr lang="en-US"/>
              <a:t>Cyber Schools</a:t>
            </a:r>
          </a:p>
          <a:p>
            <a:r>
              <a:rPr lang="en-US"/>
              <a:t>New/Significantly Expanding Charter Schools</a:t>
            </a:r>
          </a:p>
          <a:p>
            <a:r>
              <a:rPr lang="en-US"/>
              <a:t>Enhanced Application Reviews</a:t>
            </a:r>
          </a:p>
          <a:p>
            <a:r>
              <a:rPr lang="en-US"/>
              <a:t>Grant Funds Available (GFA)</a:t>
            </a:r>
          </a:p>
          <a:p>
            <a:pPr lvl="1"/>
            <a:r>
              <a:rPr lang="en-US"/>
              <a:t>Budget approved at 50% or above = 50% GFA</a:t>
            </a:r>
          </a:p>
          <a:p>
            <a:pPr lvl="1"/>
            <a:r>
              <a:rPr lang="en-US"/>
              <a:t>Budget 100% approved = 100% GFA</a:t>
            </a:r>
          </a:p>
          <a:p>
            <a:pPr lvl="1"/>
            <a:endParaRPr lang="en-US"/>
          </a:p>
          <a:p>
            <a:pPr lvl="1"/>
            <a:endParaRPr lang="en-US"/>
          </a:p>
          <a:p>
            <a:pPr lvl="1"/>
            <a:endParaRPr lang="en-US"/>
          </a:p>
          <a:p>
            <a:pPr marL="344487" lvl="1" indent="0">
              <a:buNone/>
            </a:pPr>
            <a:endParaRPr lang="en-US"/>
          </a:p>
          <a:p>
            <a:pPr lvl="1"/>
            <a:endParaRPr lang="en-US"/>
          </a:p>
          <a:p>
            <a:pPr lvl="1"/>
            <a:endParaRPr lang="en-US"/>
          </a:p>
          <a:p>
            <a:pPr marL="0" indent="0">
              <a:buNone/>
            </a:pPr>
            <a:endParaRPr lang="en-US"/>
          </a:p>
          <a:p>
            <a:pPr marL="741363" lvl="2" indent="0">
              <a:buNone/>
            </a:pPr>
            <a:endParaRPr lang="en-US"/>
          </a:p>
        </p:txBody>
      </p:sp>
      <p:sp>
        <p:nvSpPr>
          <p:cNvPr id="4" name="Footer Placeholder 3">
            <a:extLst>
              <a:ext uri="{FF2B5EF4-FFF2-40B4-BE49-F238E27FC236}">
                <a16:creationId xmlns:a16="http://schemas.microsoft.com/office/drawing/2014/main" id="{61B5D8C3-22C8-7489-C72C-B9070CE52945}"/>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03CF37DA-B76B-85F5-41F5-D2FC24CDBF95}"/>
              </a:ext>
            </a:extLst>
          </p:cNvPr>
          <p:cNvSpPr>
            <a:spLocks noGrp="1"/>
          </p:cNvSpPr>
          <p:nvPr>
            <p:ph type="sldNum" sz="quarter" idx="4"/>
          </p:nvPr>
        </p:nvSpPr>
        <p:spPr/>
        <p:txBody>
          <a:bodyPr/>
          <a:lstStyle/>
          <a:p>
            <a:fld id="{C948956C-181A-4CF4-99F7-163F512CFDFE}" type="slidenum">
              <a:rPr lang="en-US" smtClean="0"/>
              <a:pPr/>
              <a:t>7</a:t>
            </a:fld>
            <a:endParaRPr lang="en-US"/>
          </a:p>
        </p:txBody>
      </p:sp>
    </p:spTree>
    <p:extLst>
      <p:ext uri="{BB962C8B-B14F-4D97-AF65-F5344CB8AC3E}">
        <p14:creationId xmlns:p14="http://schemas.microsoft.com/office/powerpoint/2010/main" val="142664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E5966-0835-436B-7E88-5D54AE46A402}"/>
              </a:ext>
            </a:extLst>
          </p:cNvPr>
          <p:cNvSpPr>
            <a:spLocks noGrp="1"/>
          </p:cNvSpPr>
          <p:nvPr>
            <p:ph type="title"/>
          </p:nvPr>
        </p:nvSpPr>
        <p:spPr/>
        <p:txBody>
          <a:bodyPr>
            <a:normAutofit fontScale="90000"/>
          </a:bodyPr>
          <a:lstStyle/>
          <a:p>
            <a:r>
              <a:rPr lang="en-US">
                <a:latin typeface="Verdana"/>
                <a:ea typeface="Verdana"/>
              </a:rPr>
              <a:t>Special Education Teacher Tuition Reimbursement</a:t>
            </a:r>
            <a:endParaRPr lang="en-US"/>
          </a:p>
        </p:txBody>
      </p:sp>
      <p:sp>
        <p:nvSpPr>
          <p:cNvPr id="3" name="Content Placeholder 2">
            <a:extLst>
              <a:ext uri="{FF2B5EF4-FFF2-40B4-BE49-F238E27FC236}">
                <a16:creationId xmlns:a16="http://schemas.microsoft.com/office/drawing/2014/main" id="{69D7A041-6D23-C9DC-F64D-E47603CB2F2A}"/>
              </a:ext>
            </a:extLst>
          </p:cNvPr>
          <p:cNvSpPr>
            <a:spLocks noGrp="1"/>
          </p:cNvSpPr>
          <p:nvPr>
            <p:ph idx="1"/>
          </p:nvPr>
        </p:nvSpPr>
        <p:spPr>
          <a:xfrm>
            <a:off x="838200" y="1606378"/>
            <a:ext cx="10515600" cy="4751290"/>
          </a:xfrm>
        </p:spPr>
        <p:txBody>
          <a:bodyPr/>
          <a:lstStyle/>
          <a:p>
            <a:pPr marL="0" indent="0">
              <a:buNone/>
            </a:pPr>
            <a:r>
              <a:rPr lang="en-US" dirty="0">
                <a:hlinkClick r:id="rId3"/>
              </a:rPr>
              <a:t>MDE OSE Special Education Teacher Tuition Reimbursement Grant webpage</a:t>
            </a:r>
            <a:endParaRPr lang="en-US" dirty="0"/>
          </a:p>
          <a:p>
            <a:pPr marL="1198563" lvl="2" indent="-457200"/>
            <a:r>
              <a:rPr lang="en-US" dirty="0"/>
              <a:t>Office of Special Education Extending Grant</a:t>
            </a:r>
          </a:p>
          <a:p>
            <a:pPr marL="1198563" lvl="2" indent="-457200"/>
            <a:r>
              <a:rPr lang="en-US" dirty="0"/>
              <a:t>Application available on Website</a:t>
            </a:r>
          </a:p>
          <a:p>
            <a:endParaRPr lang="en-US" dirty="0"/>
          </a:p>
        </p:txBody>
      </p:sp>
      <p:sp>
        <p:nvSpPr>
          <p:cNvPr id="4" name="Footer Placeholder 3">
            <a:extLst>
              <a:ext uri="{FF2B5EF4-FFF2-40B4-BE49-F238E27FC236}">
                <a16:creationId xmlns:a16="http://schemas.microsoft.com/office/drawing/2014/main" id="{A002790D-6873-E79A-8036-32CCBB05B86E}"/>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C88E8FCD-64B6-145A-2458-AC372DFB6CC1}"/>
              </a:ext>
            </a:extLst>
          </p:cNvPr>
          <p:cNvSpPr>
            <a:spLocks noGrp="1"/>
          </p:cNvSpPr>
          <p:nvPr>
            <p:ph type="sldNum" sz="quarter" idx="4"/>
          </p:nvPr>
        </p:nvSpPr>
        <p:spPr/>
        <p:txBody>
          <a:bodyPr/>
          <a:lstStyle/>
          <a:p>
            <a:fld id="{C948956C-181A-4CF4-99F7-163F512CFDFE}" type="slidenum">
              <a:rPr lang="en-US" smtClean="0"/>
              <a:pPr/>
              <a:t>8</a:t>
            </a:fld>
            <a:endParaRPr lang="en-US"/>
          </a:p>
        </p:txBody>
      </p:sp>
    </p:spTree>
    <p:extLst>
      <p:ext uri="{BB962C8B-B14F-4D97-AF65-F5344CB8AC3E}">
        <p14:creationId xmlns:p14="http://schemas.microsoft.com/office/powerpoint/2010/main" val="1532691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2C8172-8143-FA63-DB00-27E563B48E4D}"/>
              </a:ext>
            </a:extLst>
          </p:cNvPr>
          <p:cNvSpPr>
            <a:spLocks noGrp="1"/>
          </p:cNvSpPr>
          <p:nvPr>
            <p:ph type="title"/>
          </p:nvPr>
        </p:nvSpPr>
        <p:spPr>
          <a:xfrm>
            <a:off x="594891" y="2974701"/>
            <a:ext cx="11002217" cy="908597"/>
          </a:xfrm>
        </p:spPr>
        <p:txBody>
          <a:bodyPr>
            <a:normAutofit/>
          </a:bodyPr>
          <a:lstStyle/>
          <a:p>
            <a:r>
              <a:rPr lang="en-US" dirty="0">
                <a:latin typeface="Verdana"/>
                <a:ea typeface="Verdana"/>
              </a:rPr>
              <a:t>IDEA Fiscal Compliance Requirements</a:t>
            </a:r>
            <a:endParaRPr lang="en-US" dirty="0"/>
          </a:p>
        </p:txBody>
      </p:sp>
      <p:sp>
        <p:nvSpPr>
          <p:cNvPr id="4" name="Footer Placeholder 3">
            <a:extLst>
              <a:ext uri="{FF2B5EF4-FFF2-40B4-BE49-F238E27FC236}">
                <a16:creationId xmlns:a16="http://schemas.microsoft.com/office/drawing/2014/main" id="{645C75D4-8A9C-0502-BF6B-F61B477366C2}"/>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3DBDE7C1-1A2A-0B47-4D79-8FA9A04A9B41}"/>
              </a:ext>
            </a:extLst>
          </p:cNvPr>
          <p:cNvSpPr>
            <a:spLocks noGrp="1"/>
          </p:cNvSpPr>
          <p:nvPr>
            <p:ph type="sldNum" sz="quarter" idx="4"/>
          </p:nvPr>
        </p:nvSpPr>
        <p:spPr/>
        <p:txBody>
          <a:bodyPr/>
          <a:lstStyle/>
          <a:p>
            <a:fld id="{C948956C-181A-4CF4-99F7-163F512CFDFE}" type="slidenum">
              <a:rPr lang="en-US" smtClean="0"/>
              <a:pPr/>
              <a:t>9</a:t>
            </a:fld>
            <a:endParaRPr lang="en-US"/>
          </a:p>
        </p:txBody>
      </p:sp>
    </p:spTree>
    <p:extLst>
      <p:ext uri="{BB962C8B-B14F-4D97-AF65-F5344CB8AC3E}">
        <p14:creationId xmlns:p14="http://schemas.microsoft.com/office/powerpoint/2010/main" val="34139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7E0755B37DC94292F83D2D3ABC498E" ma:contentTypeVersion="15" ma:contentTypeDescription="Create a new document." ma:contentTypeScope="" ma:versionID="cb246b1be517b2b637428e50a01f85e9">
  <xsd:schema xmlns:xsd="http://www.w3.org/2001/XMLSchema" xmlns:xs="http://www.w3.org/2001/XMLSchema" xmlns:p="http://schemas.microsoft.com/office/2006/metadata/properties" xmlns:ns2="6afb7e57-7d7d-4bdb-b98a-70fe27119fc1" xmlns:ns3="1552e3d7-6a4f-4f23-bb68-16e3ee8d48b2" xmlns:ns4="e4664c3e-f049-4574-bd7d-7499d2032cca" targetNamespace="http://schemas.microsoft.com/office/2006/metadata/properties" ma:root="true" ma:fieldsID="ccd579fff7eb6b6eff746c854cbf26e5" ns2:_="" ns3:_="" ns4:_="">
    <xsd:import namespace="6afb7e57-7d7d-4bdb-b98a-70fe27119fc1"/>
    <xsd:import namespace="1552e3d7-6a4f-4f23-bb68-16e3ee8d48b2"/>
    <xsd:import namespace="e4664c3e-f049-4574-bd7d-7499d2032cc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fb7e57-7d7d-4bdb-b98a-70fe27119f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0d83692-8000-456c-81e0-753272234f0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52e3d7-6a4f-4f23-bb68-16e3ee8d48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664c3e-f049-4574-bd7d-7499d2032cc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0b89501b-47ce-4ba6-85e9-7ce2380125e4}" ma:internalName="TaxCatchAll" ma:showField="CatchAllData" ma:web="1552e3d7-6a4f-4f23-bb68-16e3ee8d48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4664c3e-f049-4574-bd7d-7499d2032cca" xsi:nil="true"/>
    <lcf76f155ced4ddcb4097134ff3c332f xmlns="6afb7e57-7d7d-4bdb-b98a-70fe27119fc1">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9820DC-EFF1-42B8-8A00-497F9979F792}">
  <ds:schemaRefs>
    <ds:schemaRef ds:uri="1552e3d7-6a4f-4f23-bb68-16e3ee8d48b2"/>
    <ds:schemaRef ds:uri="6afb7e57-7d7d-4bdb-b98a-70fe27119fc1"/>
    <ds:schemaRef ds:uri="e4664c3e-f049-4574-bd7d-7499d2032cc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0061A6D-1026-485D-8F6E-AF61F7E984D1}">
  <ds:schemaRefs>
    <ds:schemaRef ds:uri="240871fc-68e5-4ba5-a888-b6ca76085e32"/>
    <ds:schemaRef ds:uri="6afb7e57-7d7d-4bdb-b98a-70fe27119fc1"/>
    <ds:schemaRef ds:uri="d6ea491a-489c-40f3-93b0-ed675b710c5f"/>
    <ds:schemaRef ds:uri="e4664c3e-f049-4574-bd7d-7499d2032cc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22C8E4A-BB1F-47AA-9C79-E833C10A4D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293</TotalTime>
  <Words>2606</Words>
  <Application>Microsoft Office PowerPoint</Application>
  <PresentationFormat>Widescreen</PresentationFormat>
  <Paragraphs>328</Paragraphs>
  <Slides>22</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Courier New</vt:lpstr>
      <vt:lpstr>Verdana</vt:lpstr>
      <vt:lpstr>Wingdings</vt:lpstr>
      <vt:lpstr>Office Theme</vt:lpstr>
      <vt:lpstr>Monthly Technical Assistance (Finance)</vt:lpstr>
      <vt:lpstr>Agenda </vt:lpstr>
      <vt:lpstr>Office of Special Education IDEA Grants</vt:lpstr>
      <vt:lpstr>NexSys System</vt:lpstr>
      <vt:lpstr>Flowthrough 2021-22</vt:lpstr>
      <vt:lpstr>Flowthrough 2022-23 &amp; 2023-24</vt:lpstr>
      <vt:lpstr>Flowthrough Application Review</vt:lpstr>
      <vt:lpstr>Special Education Teacher Tuition Reimbursement</vt:lpstr>
      <vt:lpstr>IDEA Fiscal Compliance Requirements</vt:lpstr>
      <vt:lpstr>Maintenance of Effort and Excess Cost</vt:lpstr>
      <vt:lpstr>Proportionate Share</vt:lpstr>
      <vt:lpstr>Special Education State Aid</vt:lpstr>
      <vt:lpstr>SE-4096 Special Education Expenditures</vt:lpstr>
      <vt:lpstr>SE-4094 Transportation Expenditures</vt:lpstr>
      <vt:lpstr>Sections 53a Cost Reporting</vt:lpstr>
      <vt:lpstr>Section 52 Funding</vt:lpstr>
      <vt:lpstr>Section 24</vt:lpstr>
      <vt:lpstr>Program Finance Contacts</vt:lpstr>
      <vt:lpstr>Program Finance Staff Specialist</vt:lpstr>
      <vt:lpstr>Financial Analysts</vt:lpstr>
      <vt:lpstr>Contact Information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goes here</dc:title>
  <dc:subject/>
  <dc:creator>MDE Office of Special Education</dc:creator>
  <cp:lastModifiedBy>Gabrielle Steinacker</cp:lastModifiedBy>
  <cp:revision>5</cp:revision>
  <dcterms:created xsi:type="dcterms:W3CDTF">2019-02-21T15:03:40Z</dcterms:created>
  <dcterms:modified xsi:type="dcterms:W3CDTF">2023-10-03T19:38:08Z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0x01010056E68C7DD31A3E40992C2951F0B695E1</vt:lpwstr>
  </property>
  <property fmtid="{D5CDD505-2E9C-101B-9397-08002B2CF9AE}" pid="4" name="MSIP_Label_3a2fed65-62e7-46ea-af74-187e0c17143a_Enabled">
    <vt:lpwstr>true</vt:lpwstr>
  </property>
  <property fmtid="{D5CDD505-2E9C-101B-9397-08002B2CF9AE}" pid="5" name="MSIP_Label_3a2fed65-62e7-46ea-af74-187e0c17143a_SetDate">
    <vt:lpwstr>2022-08-12T13:31:49Z</vt:lpwstr>
  </property>
  <property fmtid="{D5CDD505-2E9C-101B-9397-08002B2CF9AE}" pid="6" name="MSIP_Label_3a2fed65-62e7-46ea-af74-187e0c17143a_Method">
    <vt:lpwstr>Privileged</vt:lpwstr>
  </property>
  <property fmtid="{D5CDD505-2E9C-101B-9397-08002B2CF9AE}" pid="7" name="MSIP_Label_3a2fed65-62e7-46ea-af74-187e0c17143a_Name">
    <vt:lpwstr>3a2fed65-62e7-46ea-af74-187e0c17143a</vt:lpwstr>
  </property>
  <property fmtid="{D5CDD505-2E9C-101B-9397-08002B2CF9AE}" pid="8" name="MSIP_Label_3a2fed65-62e7-46ea-af74-187e0c17143a_SiteId">
    <vt:lpwstr>d5fb7087-3777-42ad-966a-892ef47225d1</vt:lpwstr>
  </property>
  <property fmtid="{D5CDD505-2E9C-101B-9397-08002B2CF9AE}" pid="9" name="MSIP_Label_3a2fed65-62e7-46ea-af74-187e0c17143a_ActionId">
    <vt:lpwstr>444f0305-412c-4910-a69a-41eb97479b9f</vt:lpwstr>
  </property>
  <property fmtid="{D5CDD505-2E9C-101B-9397-08002B2CF9AE}" pid="10" name="MSIP_Label_3a2fed65-62e7-46ea-af74-187e0c17143a_ContentBits">
    <vt:lpwstr>0</vt:lpwstr>
  </property>
  <property fmtid="{D5CDD505-2E9C-101B-9397-08002B2CF9AE}" pid="11" name="MediaServiceImageTags">
    <vt:lpwstr/>
  </property>
</Properties>
</file>