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63" r:id="rId5"/>
    <p:sldId id="326" r:id="rId6"/>
    <p:sldId id="473" r:id="rId7"/>
    <p:sldId id="447" r:id="rId8"/>
    <p:sldId id="314" r:id="rId9"/>
    <p:sldId id="369" r:id="rId10"/>
    <p:sldId id="370" r:id="rId11"/>
    <p:sldId id="468" r:id="rId12"/>
    <p:sldId id="411" r:id="rId13"/>
    <p:sldId id="479" r:id="rId14"/>
    <p:sldId id="480" r:id="rId15"/>
    <p:sldId id="481" r:id="rId16"/>
    <p:sldId id="470" r:id="rId17"/>
    <p:sldId id="482" r:id="rId18"/>
    <p:sldId id="483" r:id="rId19"/>
    <p:sldId id="400" r:id="rId20"/>
    <p:sldId id="475" r:id="rId21"/>
    <p:sldId id="382" r:id="rId22"/>
    <p:sldId id="477" r:id="rId23"/>
    <p:sldId id="368" r:id="rId24"/>
    <p:sldId id="285" r:id="rId25"/>
    <p:sldId id="325" r:id="rId26"/>
    <p:sldId id="472" r:id="rId27"/>
    <p:sldId id="484" r:id="rId28"/>
    <p:sldId id="300" r:id="rId29"/>
    <p:sldId id="401" r:id="rId30"/>
    <p:sldId id="315" r:id="rId31"/>
    <p:sldId id="288" r:id="rId32"/>
    <p:sldId id="364" r:id="rId33"/>
    <p:sldId id="442" r:id="rId34"/>
    <p:sldId id="439" r:id="rId35"/>
    <p:sldId id="422"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863507-C1DA-DCDB-7FF3-E9412DA08E43}" name="Darling, Aaron (MDE)" initials="AD" userId="S::DarlingA4@michigan.gov::4dcc9bee-fc6a-471e-9977-e9569bd90347" providerId="AD"/>
  <p188:author id="{601DD52E-2D61-7677-289D-99BAF02F22BF}" name="Anderson Tippett, Jeanne (MDE)" initials="A(" userId="S::andersontippettj@michigan.gov::b728fb55-2a35-4751-b136-bdf0be5b88f0" providerId="AD"/>
  <p188:author id="{90999335-DFBB-ACC6-5CBA-034DEAF283DF}" name="Abrahamson, Patricia (MDE)" initials="A(" userId="S::abrahamsonp1@michigan.gov::a6564fdc-e9da-476e-8eb8-1cc61819dbf0" providerId="AD"/>
  <p188:author id="{F920796D-BFB3-0024-0D5B-F4108D52EDEA}" name="Kelley, Christopher (MDE)" initials="CK" userId="S::KelleyC9@michigan.gov::e5cbb9e0-f2b5-46af-94e7-db8d26ec5c97" providerId="AD"/>
  <p188:author id="{7FC41077-B34E-D705-A272-FF94E187ABB7}" name="Lynne Clark" initials="LC" userId="S::lclark@publicsectorconsultants.com::e39695b7-0fbb-4f79-838b-814b73e0a62f" providerId="AD"/>
  <p188:author id="{23C8207E-B681-979D-9396-699C6C40C433}" name="Anderson Tippett, Jeanne (MDE)" initials="ATJ(" userId="S::AndersonTippettJ@michigan.gov::b728fb55-2a35-4751-b136-bdf0be5b88f0" providerId="AD"/>
  <p188:author id="{2B4B9CB8-13D5-A5C2-A171-C2D0F1BF9784}" name="Kelley, Christopher (MDE)" initials="K(" userId="S::kelleyc9@michigan.gov::e5cbb9e0-f2b5-46af-94e7-db8d26ec5c97" providerId="AD"/>
  <p188:author id="{AAAC22C5-387D-D75A-F3EF-92451F449B4F}" name="Brady, Jessica (MDE)" initials="B(" userId="S::bradyj@michigan.gov::a61990dd-a7f8-4c85-99d8-383baa0254ac" providerId="AD"/>
  <p188:author id="{89E8A6C6-0E23-F3D8-163F-9DE05D1CE705}" name="Schultz, Deborah (MDE)" initials="S(" userId="S::schultzd10@michigan.gov::d91c3f3d-91be-4e7c-a4dc-5e7d4587b460" providerId="AD"/>
  <p188:author id="{A9D74BF9-A630-ADCD-A842-7574A59B73CD}" name="Abrahamson, Patricia (MDE)" initials="AP(" userId="S::AbrahamsonP1@michigan.gov::a6564fdc-e9da-476e-8eb8-1cc61819dbf0" providerId="AD"/>
  <p188:author id="{7BDA78FF-5E80-39C2-3D36-CFC4A09EE482}" name="McIntyre, Rebecca (MDE)" initials="M(" userId="S::mcintyrer1@michigan.gov::89ee43e5-9413-4ee9-86e8-c83c387027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e Clark" initials="LC" lastIdx="63" clrIdx="0"/>
  <p:cmAuthor id="2" name="Kat Fales" initials="KF" lastIdx="21" clrIdx="1"/>
  <p:cmAuthor id="3" name="Kat Fales" initials="KF [2]" lastIdx="1" clrIdx="2"/>
  <p:cmAuthor id="4" name="Kat Fales" initials="KF [3]" lastIdx="1" clrIdx="3"/>
  <p:cmAuthor id="5" name="Kat Fales" initials="KF [4]" lastIdx="1" clrIdx="4"/>
  <p:cmAuthor id="6" name="Kat Fales" initials="KF [5]" lastIdx="1" clrIdx="5"/>
  <p:cmAuthor id="7" name="Kat Fales" initials="KF [6]" lastIdx="1" clrIdx="6"/>
  <p:cmAuthor id="8" name="Kat Fales" initials="KF [7]" lastIdx="1" clrIdx="7"/>
  <p:cmAuthor id="9" name="Kat Fales" initials="KF [8]" lastIdx="1" clrIdx="8"/>
  <p:cmAuthor id="10" name="Kat Fales" initials="KF [9]" lastIdx="1" clrIdx="9"/>
  <p:cmAuthor id="11" name="Kat Fales" initials="KF [10]" lastIdx="1" clrIdx="10"/>
  <p:cmAuthor id="12" name="Kat Fales" initials="KF [11]" lastIdx="1" clrIdx="11"/>
  <p:cmAuthor id="13" name="Karen Fales" initials="KF" lastIdx="6" clrIdx="12">
    <p:extLst>
      <p:ext uri="{19B8F6BF-5375-455C-9EA6-DF929625EA0E}">
        <p15:presenceInfo xmlns:p15="http://schemas.microsoft.com/office/powerpoint/2012/main" userId="Karen Fales" providerId="None"/>
      </p:ext>
    </p:extLst>
  </p:cmAuthor>
  <p:cmAuthor id="14" name="Thomas, Charles (MDE)" initials="TC(" lastIdx="1" clrIdx="13">
    <p:extLst>
      <p:ext uri="{19B8F6BF-5375-455C-9EA6-DF929625EA0E}">
        <p15:presenceInfo xmlns:p15="http://schemas.microsoft.com/office/powerpoint/2012/main" userId="S::ThomasC29@michigan.gov::84779a08-1483-459a-8213-c24a4f8139d3" providerId="AD"/>
      </p:ext>
    </p:extLst>
  </p:cmAuthor>
  <p:cmAuthor id="15" name="Reed, Ashley (MDE)" initials="R(" lastIdx="2" clrIdx="14">
    <p:extLst>
      <p:ext uri="{19B8F6BF-5375-455C-9EA6-DF929625EA0E}">
        <p15:presenceInfo xmlns:p15="http://schemas.microsoft.com/office/powerpoint/2012/main" userId="S::reeda@michigan.gov::fedf4bee-0fcd-4de1-841c-069e50231a90" providerId="AD"/>
      </p:ext>
    </p:extLst>
  </p:cmAuthor>
  <p:cmAuthor id="16" name="Weckstein, Janis (MDE)" initials="WJ(" lastIdx="2" clrIdx="15">
    <p:extLst>
      <p:ext uri="{19B8F6BF-5375-455C-9EA6-DF929625EA0E}">
        <p15:presenceInfo xmlns:p15="http://schemas.microsoft.com/office/powerpoint/2012/main" userId="S::WecksteinJ@michigan.gov::44657ef9-982c-48a1-8969-0a38a6e6461d" providerId="AD"/>
      </p:ext>
    </p:extLst>
  </p:cmAuthor>
  <p:cmAuthor id="17" name="Fales, Karen  (MDE-Contractor)" initials="F(" lastIdx="4" clrIdx="16">
    <p:extLst>
      <p:ext uri="{19B8F6BF-5375-455C-9EA6-DF929625EA0E}">
        <p15:presenceInfo xmlns:p15="http://schemas.microsoft.com/office/powerpoint/2012/main" userId="S::falesk1@michigan.gov::b89e7584-72d6-4962-923a-0c0f80c424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23A989"/>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0CEB1-0E3B-4F3C-8C4F-24CDC0AB97D3}" v="2" dt="2024-05-30T17:27:59.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44" autoAdjust="0"/>
  </p:normalViewPr>
  <p:slideViewPr>
    <p:cSldViewPr snapToGrid="0">
      <p:cViewPr varScale="1">
        <p:scale>
          <a:sx n="52" d="100"/>
          <a:sy n="52" d="100"/>
        </p:scale>
        <p:origin x="2820" y="6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ling, Aaron (MDE)" userId="S::darlinga4@michigan.gov::4dcc9bee-fc6a-471e-9977-e9569bd90347" providerId="AD" clId="Web-{9870CEB1-0E3B-4F3C-8C4F-24CDC0AB97D3}"/>
    <pc:docChg chg="modSld">
      <pc:chgData name="Darling, Aaron (MDE)" userId="S::darlinga4@michigan.gov::4dcc9bee-fc6a-471e-9977-e9569bd90347" providerId="AD" clId="Web-{9870CEB1-0E3B-4F3C-8C4F-24CDC0AB97D3}" dt="2024-05-30T17:29:09.666" v="123"/>
      <pc:docMkLst>
        <pc:docMk/>
      </pc:docMkLst>
      <pc:sldChg chg="modNotes">
        <pc:chgData name="Darling, Aaron (MDE)" userId="S::darlinga4@michigan.gov::4dcc9bee-fc6a-471e-9977-e9569bd90347" providerId="AD" clId="Web-{9870CEB1-0E3B-4F3C-8C4F-24CDC0AB97D3}" dt="2024-05-30T17:26:13.604" v="0"/>
        <pc:sldMkLst>
          <pc:docMk/>
          <pc:sldMk cId="345338863" sldId="326"/>
        </pc:sldMkLst>
      </pc:sldChg>
      <pc:sldChg chg="modNotes">
        <pc:chgData name="Darling, Aaron (MDE)" userId="S::darlinga4@michigan.gov::4dcc9bee-fc6a-471e-9977-e9569bd90347" providerId="AD" clId="Web-{9870CEB1-0E3B-4F3C-8C4F-24CDC0AB97D3}" dt="2024-05-30T17:28:49.088" v="118"/>
        <pc:sldMkLst>
          <pc:docMk/>
          <pc:sldMk cId="498454929" sldId="369"/>
        </pc:sldMkLst>
      </pc:sldChg>
      <pc:sldChg chg="modNotes">
        <pc:chgData name="Darling, Aaron (MDE)" userId="S::darlinga4@michigan.gov::4dcc9bee-fc6a-471e-9977-e9569bd90347" providerId="AD" clId="Web-{9870CEB1-0E3B-4F3C-8C4F-24CDC0AB97D3}" dt="2024-05-30T17:29:09.666" v="123"/>
        <pc:sldMkLst>
          <pc:docMk/>
          <pc:sldMk cId="3560525911" sldId="468"/>
        </pc:sldMkLst>
      </pc:sldChg>
    </pc:docChg>
  </pc:docChgLst>
  <pc:docChgLst>
    <pc:chgData name="Kelley, Christopher (MDE)" userId="e5cbb9e0-f2b5-46af-94e7-db8d26ec5c97" providerId="ADAL" clId="{075D0A23-3FA5-4EC8-9D12-0A4826949D18}"/>
    <pc:docChg chg="custSel modSld">
      <pc:chgData name="Kelley, Christopher (MDE)" userId="e5cbb9e0-f2b5-46af-94e7-db8d26ec5c97" providerId="ADAL" clId="{075D0A23-3FA5-4EC8-9D12-0A4826949D18}" dt="2024-05-28T12:13:24.631" v="321"/>
      <pc:docMkLst>
        <pc:docMk/>
      </pc:docMkLst>
      <pc:sldChg chg="modCm modNotesTx">
        <pc:chgData name="Kelley, Christopher (MDE)" userId="e5cbb9e0-f2b5-46af-94e7-db8d26ec5c97" providerId="ADAL" clId="{075D0A23-3FA5-4EC8-9D12-0A4826949D18}" dt="2024-05-28T12:13:24.631" v="321"/>
        <pc:sldMkLst>
          <pc:docMk/>
          <pc:sldMk cId="697175955" sldId="288"/>
        </pc:sldMkLst>
        <pc:extLst>
          <p:ext xmlns:p="http://schemas.openxmlformats.org/presentationml/2006/main" uri="{D6D511B9-2390-475A-947B-AFAB55BFBCF1}">
            <pc226:cmChg xmlns:pc226="http://schemas.microsoft.com/office/powerpoint/2022/06/main/command" chg="">
              <pc226:chgData name="Kelley, Christopher (MDE)" userId="e5cbb9e0-f2b5-46af-94e7-db8d26ec5c97" providerId="ADAL" clId="{075D0A23-3FA5-4EC8-9D12-0A4826949D18}" dt="2024-05-28T12:13:24.631" v="321"/>
              <pc2:cmMkLst xmlns:pc2="http://schemas.microsoft.com/office/powerpoint/2019/9/main/command">
                <pc:docMk/>
                <pc:sldMk cId="697175955" sldId="288"/>
                <pc2:cmMk id="{C6EB819F-BC17-4B60-82A5-3367CC85AED4}"/>
              </pc2:cmMkLst>
              <pc226:cmRplyChg chg="add">
                <pc226:chgData name="Kelley, Christopher (MDE)" userId="e5cbb9e0-f2b5-46af-94e7-db8d26ec5c97" providerId="ADAL" clId="{075D0A23-3FA5-4EC8-9D12-0A4826949D18}" dt="2024-05-28T12:13:24.631" v="321"/>
                <pc2:cmRplyMkLst xmlns:pc2="http://schemas.microsoft.com/office/powerpoint/2019/9/main/command">
                  <pc:docMk/>
                  <pc:sldMk cId="697175955" sldId="288"/>
                  <pc2:cmMk id="{C6EB819F-BC17-4B60-82A5-3367CC85AED4}"/>
                  <pc2:cmRplyMk id="{BAB867BC-7D61-4307-9FF4-9BB14E8270EA}"/>
                </pc2:cmRplyMkLst>
              </pc226:cmRplyChg>
            </pc226:cmChg>
          </p:ext>
        </pc:extLst>
      </pc:sldChg>
      <pc:sldChg chg="modNotesTx">
        <pc:chgData name="Kelley, Christopher (MDE)" userId="e5cbb9e0-f2b5-46af-94e7-db8d26ec5c97" providerId="ADAL" clId="{075D0A23-3FA5-4EC8-9D12-0A4826949D18}" dt="2024-05-28T11:58:00.524" v="148" actId="20577"/>
        <pc:sldMkLst>
          <pc:docMk/>
          <pc:sldMk cId="2244867599" sldId="364"/>
        </pc:sldMkLst>
      </pc:sldChg>
      <pc:sldChg chg="modCm modNotesTx">
        <pc:chgData name="Kelley, Christopher (MDE)" userId="e5cbb9e0-f2b5-46af-94e7-db8d26ec5c97" providerId="ADAL" clId="{075D0A23-3FA5-4EC8-9D12-0A4826949D18}" dt="2024-05-28T12:13:01.488" v="320"/>
        <pc:sldMkLst>
          <pc:docMk/>
          <pc:sldMk cId="2285794811" sldId="422"/>
        </pc:sldMkLst>
        <pc:extLst>
          <p:ext xmlns:p="http://schemas.openxmlformats.org/presentationml/2006/main" uri="{D6D511B9-2390-475A-947B-AFAB55BFBCF1}">
            <pc226:cmChg xmlns:pc226="http://schemas.microsoft.com/office/powerpoint/2022/06/main/command" chg="">
              <pc226:chgData name="Kelley, Christopher (MDE)" userId="e5cbb9e0-f2b5-46af-94e7-db8d26ec5c97" providerId="ADAL" clId="{075D0A23-3FA5-4EC8-9D12-0A4826949D18}" dt="2024-05-28T12:13:01.488" v="320"/>
              <pc2:cmMkLst xmlns:pc2="http://schemas.microsoft.com/office/powerpoint/2019/9/main/command">
                <pc:docMk/>
                <pc:sldMk cId="2285794811" sldId="422"/>
                <pc2:cmMk id="{3316B54F-A62F-4C15-8668-575188CAD707}"/>
              </pc2:cmMkLst>
              <pc226:cmRplyChg chg="add">
                <pc226:chgData name="Kelley, Christopher (MDE)" userId="e5cbb9e0-f2b5-46af-94e7-db8d26ec5c97" providerId="ADAL" clId="{075D0A23-3FA5-4EC8-9D12-0A4826949D18}" dt="2024-05-28T12:13:01.488" v="320"/>
                <pc2:cmRplyMkLst xmlns:pc2="http://schemas.microsoft.com/office/powerpoint/2019/9/main/command">
                  <pc:docMk/>
                  <pc:sldMk cId="2285794811" sldId="422"/>
                  <pc2:cmMk id="{3316B54F-A62F-4C15-8668-575188CAD707}"/>
                  <pc2:cmRplyMk id="{275FCE68-2E8A-460D-9078-1B33435CAB02}"/>
                </pc2:cmRplyMkLst>
              </pc226:cmRplyChg>
            </pc226:cmChg>
          </p:ext>
        </pc:extLst>
      </pc:sldChg>
      <pc:sldChg chg="modNotesTx">
        <pc:chgData name="Kelley, Christopher (MDE)" userId="e5cbb9e0-f2b5-46af-94e7-db8d26ec5c97" providerId="ADAL" clId="{075D0A23-3FA5-4EC8-9D12-0A4826949D18}" dt="2024-05-28T12:02:05.389" v="319" actId="6549"/>
        <pc:sldMkLst>
          <pc:docMk/>
          <pc:sldMk cId="1157684127" sldId="439"/>
        </pc:sldMkLst>
      </pc:sldChg>
      <pc:sldChg chg="modNotesTx">
        <pc:chgData name="Kelley, Christopher (MDE)" userId="e5cbb9e0-f2b5-46af-94e7-db8d26ec5c97" providerId="ADAL" clId="{075D0A23-3FA5-4EC8-9D12-0A4826949D18}" dt="2024-05-28T11:58:57.019" v="166" actId="20577"/>
        <pc:sldMkLst>
          <pc:docMk/>
          <pc:sldMk cId="1465089381" sldId="442"/>
        </pc:sldMkLst>
      </pc:sldChg>
      <pc:sldChg chg="modNotesTx">
        <pc:chgData name="Kelley, Christopher (MDE)" userId="e5cbb9e0-f2b5-46af-94e7-db8d26ec5c97" providerId="ADAL" clId="{075D0A23-3FA5-4EC8-9D12-0A4826949D18}" dt="2024-05-28T11:52:00.029" v="22" actId="6549"/>
        <pc:sldMkLst>
          <pc:docMk/>
          <pc:sldMk cId="370164970" sldId="47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F7F06-A36C-4AA7-8003-41CB66DC98A7}" type="doc">
      <dgm:prSet loTypeId="urn:microsoft.com/office/officeart/2018/5/layout/IconCircleLabelList" loCatId="icon" qsTypeId="urn:microsoft.com/office/officeart/2005/8/quickstyle/3d1" qsCatId="3D" csTypeId="urn:microsoft.com/office/officeart/2005/8/colors/colorful2" csCatId="colorful" phldr="1"/>
      <dgm:spPr/>
      <dgm:t>
        <a:bodyPr/>
        <a:lstStyle/>
        <a:p>
          <a:endParaRPr lang="en-US"/>
        </a:p>
      </dgm:t>
    </dgm:pt>
    <dgm:pt modelId="{68DEF7EB-1349-4789-A05E-2AA8A61FC712}">
      <dgm:prSet custT="1"/>
      <dgm:spPr/>
      <dgm:t>
        <a:bodyPr/>
        <a:lstStyle/>
        <a:p>
          <a:pPr>
            <a:lnSpc>
              <a:spcPct val="100000"/>
            </a:lnSpc>
            <a:defRPr cap="all"/>
          </a:pPr>
          <a:r>
            <a:rPr lang="en-US" sz="2200" b="1"/>
            <a:t>Getting Started</a:t>
          </a:r>
        </a:p>
      </dgm:t>
    </dgm:pt>
    <dgm:pt modelId="{10225DB7-A665-4BD8-AD18-202759646413}" type="parTrans" cxnId="{0460F8D9-2736-4F45-AC68-743386AEBB1E}">
      <dgm:prSet/>
      <dgm:spPr/>
      <dgm:t>
        <a:bodyPr/>
        <a:lstStyle/>
        <a:p>
          <a:endParaRPr lang="en-US" sz="2200" b="1"/>
        </a:p>
      </dgm:t>
    </dgm:pt>
    <dgm:pt modelId="{8BE25C23-23FC-4CA2-9F8F-9E37151618FA}" type="sibTrans" cxnId="{0460F8D9-2736-4F45-AC68-743386AEBB1E}">
      <dgm:prSet/>
      <dgm:spPr/>
      <dgm:t>
        <a:bodyPr/>
        <a:lstStyle/>
        <a:p>
          <a:endParaRPr lang="en-US" sz="2200" b="1"/>
        </a:p>
      </dgm:t>
    </dgm:pt>
    <dgm:pt modelId="{C65CAD60-7844-423F-B7DD-DF8AEAA40585}">
      <dgm:prSet custT="1"/>
      <dgm:spPr/>
      <dgm:t>
        <a:bodyPr/>
        <a:lstStyle/>
        <a:p>
          <a:pPr>
            <a:lnSpc>
              <a:spcPct val="100000"/>
            </a:lnSpc>
            <a:defRPr cap="all"/>
          </a:pPr>
          <a:r>
            <a:rPr lang="en-US" sz="2200" b="1"/>
            <a:t>General Supervision Activities</a:t>
          </a:r>
        </a:p>
      </dgm:t>
    </dgm:pt>
    <dgm:pt modelId="{F75031DC-3C0D-49C2-8127-CFCE97C4898D}" type="parTrans" cxnId="{69F01BCC-981A-4AF4-B7E4-B42AB8CDC62F}">
      <dgm:prSet/>
      <dgm:spPr/>
      <dgm:t>
        <a:bodyPr/>
        <a:lstStyle/>
        <a:p>
          <a:endParaRPr lang="en-US" sz="2200" b="1"/>
        </a:p>
      </dgm:t>
    </dgm:pt>
    <dgm:pt modelId="{68EC1A7C-2997-4841-9682-5AFB2FEC0781}" type="sibTrans" cxnId="{69F01BCC-981A-4AF4-B7E4-B42AB8CDC62F}">
      <dgm:prSet/>
      <dgm:spPr/>
      <dgm:t>
        <a:bodyPr/>
        <a:lstStyle/>
        <a:p>
          <a:endParaRPr lang="en-US" sz="2200" b="1"/>
        </a:p>
      </dgm:t>
    </dgm:pt>
    <dgm:pt modelId="{45F58C74-E8F9-489D-92E5-41948F3F1B46}">
      <dgm:prSet custT="1"/>
      <dgm:spPr/>
      <dgm:t>
        <a:bodyPr/>
        <a:lstStyle/>
        <a:p>
          <a:pPr>
            <a:lnSpc>
              <a:spcPct val="100000"/>
            </a:lnSpc>
            <a:defRPr cap="all"/>
          </a:pPr>
          <a:r>
            <a:rPr lang="en-US" sz="2200" b="1"/>
            <a:t>Priority Area</a:t>
          </a:r>
        </a:p>
      </dgm:t>
    </dgm:pt>
    <dgm:pt modelId="{9560BDAF-1ECD-49E1-B880-5BA97563D0A5}" type="parTrans" cxnId="{177DA0DC-6D43-425C-AB5A-40B5B829405F}">
      <dgm:prSet/>
      <dgm:spPr/>
      <dgm:t>
        <a:bodyPr/>
        <a:lstStyle/>
        <a:p>
          <a:endParaRPr lang="en-US" sz="2200" b="1"/>
        </a:p>
      </dgm:t>
    </dgm:pt>
    <dgm:pt modelId="{2A9C4D94-A3B8-4B1F-970B-9FAB0B3500E5}" type="sibTrans" cxnId="{177DA0DC-6D43-425C-AB5A-40B5B829405F}">
      <dgm:prSet/>
      <dgm:spPr/>
      <dgm:t>
        <a:bodyPr/>
        <a:lstStyle/>
        <a:p>
          <a:endParaRPr lang="en-US" sz="2200" b="1"/>
        </a:p>
      </dgm:t>
    </dgm:pt>
    <dgm:pt modelId="{DB9D087A-0A81-41F5-924F-966963B0D6EF}">
      <dgm:prSet custT="1"/>
      <dgm:spPr/>
      <dgm:t>
        <a:bodyPr/>
        <a:lstStyle/>
        <a:p>
          <a:pPr>
            <a:lnSpc>
              <a:spcPct val="100000"/>
            </a:lnSpc>
            <a:defRPr cap="all"/>
          </a:pPr>
          <a:r>
            <a:rPr lang="en-US" sz="2200" b="1"/>
            <a:t>Fiscal</a:t>
          </a:r>
        </a:p>
      </dgm:t>
    </dgm:pt>
    <dgm:pt modelId="{5FC94A17-466D-441B-9CAD-51CD717309AC}" type="parTrans" cxnId="{C2ECA1C5-3EA0-4B87-A61C-496AE5241237}">
      <dgm:prSet/>
      <dgm:spPr/>
      <dgm:t>
        <a:bodyPr/>
        <a:lstStyle/>
        <a:p>
          <a:endParaRPr lang="en-US" sz="2200" b="1"/>
        </a:p>
      </dgm:t>
    </dgm:pt>
    <dgm:pt modelId="{3BB30C2A-16A1-4F2E-A273-9EC95809EC72}" type="sibTrans" cxnId="{C2ECA1C5-3EA0-4B87-A61C-496AE5241237}">
      <dgm:prSet/>
      <dgm:spPr/>
      <dgm:t>
        <a:bodyPr/>
        <a:lstStyle/>
        <a:p>
          <a:endParaRPr lang="en-US" sz="2200" b="1"/>
        </a:p>
      </dgm:t>
    </dgm:pt>
    <dgm:pt modelId="{0DC9A237-AF7B-41D4-A230-22B546C85880}" type="pres">
      <dgm:prSet presAssocID="{6F0F7F06-A36C-4AA7-8003-41CB66DC98A7}" presName="root" presStyleCnt="0">
        <dgm:presLayoutVars>
          <dgm:dir/>
          <dgm:resizeHandles val="exact"/>
        </dgm:presLayoutVars>
      </dgm:prSet>
      <dgm:spPr/>
    </dgm:pt>
    <dgm:pt modelId="{AE1259D0-015F-4EA4-80FB-1216BA6E66A1}" type="pres">
      <dgm:prSet presAssocID="{68DEF7EB-1349-4789-A05E-2AA8A61FC712}" presName="compNode" presStyleCnt="0"/>
      <dgm:spPr/>
    </dgm:pt>
    <dgm:pt modelId="{58953D1C-F0AF-4F77-8D03-8B205FB6BDFD}" type="pres">
      <dgm:prSet presAssocID="{68DEF7EB-1349-4789-A05E-2AA8A61FC712}" presName="iconBgRect" presStyleLbl="bgShp" presStyleIdx="0"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2E235B5-FEA6-4C36-8A76-CD4B6E8E4C0B}" type="pres">
      <dgm:prSet presAssocID="{68DEF7EB-1349-4789-A05E-2AA8A61FC71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F420B51-08C9-4A1B-A3D7-D719C37B94AD}" type="pres">
      <dgm:prSet presAssocID="{68DEF7EB-1349-4789-A05E-2AA8A61FC712}" presName="spaceRect" presStyleCnt="0"/>
      <dgm:spPr/>
    </dgm:pt>
    <dgm:pt modelId="{11BC7D31-6E52-48FD-A5A8-5F0E282F6DB5}" type="pres">
      <dgm:prSet presAssocID="{68DEF7EB-1349-4789-A05E-2AA8A61FC712}" presName="textRect" presStyleLbl="revTx" presStyleIdx="0" presStyleCnt="4">
        <dgm:presLayoutVars>
          <dgm:chMax val="1"/>
          <dgm:chPref val="1"/>
        </dgm:presLayoutVars>
      </dgm:prSet>
      <dgm:spPr/>
    </dgm:pt>
    <dgm:pt modelId="{11029A6B-8C1A-4535-8B10-AB09E920BEE1}" type="pres">
      <dgm:prSet presAssocID="{8BE25C23-23FC-4CA2-9F8F-9E37151618FA}" presName="sibTrans" presStyleCnt="0"/>
      <dgm:spPr/>
    </dgm:pt>
    <dgm:pt modelId="{3A850329-D533-41F5-BEA6-AD3470F6F82B}" type="pres">
      <dgm:prSet presAssocID="{C65CAD60-7844-423F-B7DD-DF8AEAA40585}" presName="compNode" presStyleCnt="0"/>
      <dgm:spPr/>
    </dgm:pt>
    <dgm:pt modelId="{E0355C5C-630B-40E7-BAD8-410D645137BF}" type="pres">
      <dgm:prSet presAssocID="{C65CAD60-7844-423F-B7DD-DF8AEAA40585}" presName="iconBgRect" presStyleLbl="bgShp" presStyleIdx="1"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C4142FC-DC03-4C82-919F-BBF1E52BCEDB}" type="pres">
      <dgm:prSet presAssocID="{C65CAD60-7844-423F-B7DD-DF8AEAA405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8D395A3-9A85-48CD-A674-305AB509176E}" type="pres">
      <dgm:prSet presAssocID="{C65CAD60-7844-423F-B7DD-DF8AEAA40585}" presName="spaceRect" presStyleCnt="0"/>
      <dgm:spPr/>
    </dgm:pt>
    <dgm:pt modelId="{EF5597AD-AEDA-4FBF-8F72-29000A8D6F25}" type="pres">
      <dgm:prSet presAssocID="{C65CAD60-7844-423F-B7DD-DF8AEAA40585}" presName="textRect" presStyleLbl="revTx" presStyleIdx="1" presStyleCnt="4">
        <dgm:presLayoutVars>
          <dgm:chMax val="1"/>
          <dgm:chPref val="1"/>
        </dgm:presLayoutVars>
      </dgm:prSet>
      <dgm:spPr/>
    </dgm:pt>
    <dgm:pt modelId="{17A21D7A-CFC4-4887-85E6-D87E10228977}" type="pres">
      <dgm:prSet presAssocID="{68EC1A7C-2997-4841-9682-5AFB2FEC0781}" presName="sibTrans" presStyleCnt="0"/>
      <dgm:spPr/>
    </dgm:pt>
    <dgm:pt modelId="{2900208E-E147-4168-A2B0-AE3F87F405FC}" type="pres">
      <dgm:prSet presAssocID="{45F58C74-E8F9-489D-92E5-41948F3F1B46}" presName="compNode" presStyleCnt="0"/>
      <dgm:spPr/>
    </dgm:pt>
    <dgm:pt modelId="{E8D4D636-AB3C-49FC-A408-E430DD3C1863}" type="pres">
      <dgm:prSet presAssocID="{45F58C74-E8F9-489D-92E5-41948F3F1B46}" presName="iconBgRect" presStyleLbl="bgShp" presStyleIdx="2"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3FB928A-C051-4D4C-8A6B-BBFED069CDFA}" type="pres">
      <dgm:prSet presAssocID="{45F58C74-E8F9-489D-92E5-41948F3F1B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16A71CD-55E6-4F4E-B709-991A7512F20D}" type="pres">
      <dgm:prSet presAssocID="{45F58C74-E8F9-489D-92E5-41948F3F1B46}" presName="spaceRect" presStyleCnt="0"/>
      <dgm:spPr/>
    </dgm:pt>
    <dgm:pt modelId="{E86F0D1E-D8F9-41C4-9690-A38FA66B0C95}" type="pres">
      <dgm:prSet presAssocID="{45F58C74-E8F9-489D-92E5-41948F3F1B46}" presName="textRect" presStyleLbl="revTx" presStyleIdx="2" presStyleCnt="4">
        <dgm:presLayoutVars>
          <dgm:chMax val="1"/>
          <dgm:chPref val="1"/>
        </dgm:presLayoutVars>
      </dgm:prSet>
      <dgm:spPr/>
    </dgm:pt>
    <dgm:pt modelId="{F1C35D2E-D394-4ACC-876C-03D799961A37}" type="pres">
      <dgm:prSet presAssocID="{2A9C4D94-A3B8-4B1F-970B-9FAB0B3500E5}" presName="sibTrans" presStyleCnt="0"/>
      <dgm:spPr/>
    </dgm:pt>
    <dgm:pt modelId="{22351500-91C8-4C45-9D0B-31FE35BE8399}" type="pres">
      <dgm:prSet presAssocID="{DB9D087A-0A81-41F5-924F-966963B0D6EF}" presName="compNode" presStyleCnt="0"/>
      <dgm:spPr/>
    </dgm:pt>
    <dgm:pt modelId="{F52D8663-AE69-416E-907E-D6AC4DF82C34}" type="pres">
      <dgm:prSet presAssocID="{DB9D087A-0A81-41F5-924F-966963B0D6EF}" presName="iconBgRect" presStyleLbl="bgShp" presStyleIdx="3" presStyleCnt="4"/>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3845DB6-6D82-4799-A27C-5ADCA90094BD}" type="pres">
      <dgm:prSet presAssocID="{DB9D087A-0A81-41F5-924F-966963B0D6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9766DEC-06A1-4F28-86BF-C427528B09E3}" type="pres">
      <dgm:prSet presAssocID="{DB9D087A-0A81-41F5-924F-966963B0D6EF}" presName="spaceRect" presStyleCnt="0"/>
      <dgm:spPr/>
    </dgm:pt>
    <dgm:pt modelId="{C6C99176-7F03-4DD4-A83F-A3BA592DF8C3}" type="pres">
      <dgm:prSet presAssocID="{DB9D087A-0A81-41F5-924F-966963B0D6EF}" presName="textRect" presStyleLbl="revTx" presStyleIdx="3" presStyleCnt="4">
        <dgm:presLayoutVars>
          <dgm:chMax val="1"/>
          <dgm:chPref val="1"/>
        </dgm:presLayoutVars>
      </dgm:prSet>
      <dgm:spPr/>
    </dgm:pt>
  </dgm:ptLst>
  <dgm:cxnLst>
    <dgm:cxn modelId="{1B62BB25-2D6F-4BAE-A243-7DC0D28087B6}" type="presOf" srcId="{68DEF7EB-1349-4789-A05E-2AA8A61FC712}" destId="{11BC7D31-6E52-48FD-A5A8-5F0E282F6DB5}" srcOrd="0" destOrd="0" presId="urn:microsoft.com/office/officeart/2018/5/layout/IconCircleLabelList"/>
    <dgm:cxn modelId="{97CEAA2D-8F1E-4F90-9A51-A1D801D0FF9C}" type="presOf" srcId="{6F0F7F06-A36C-4AA7-8003-41CB66DC98A7}" destId="{0DC9A237-AF7B-41D4-A230-22B546C85880}" srcOrd="0" destOrd="0" presId="urn:microsoft.com/office/officeart/2018/5/layout/IconCircleLabelList"/>
    <dgm:cxn modelId="{E8385E8A-ADF3-45CD-9948-864760671525}" type="presOf" srcId="{DB9D087A-0A81-41F5-924F-966963B0D6EF}" destId="{C6C99176-7F03-4DD4-A83F-A3BA592DF8C3}" srcOrd="0" destOrd="0" presId="urn:microsoft.com/office/officeart/2018/5/layout/IconCircleLabelList"/>
    <dgm:cxn modelId="{7D2B3792-CB27-4580-8B79-82261F3ECE79}" type="presOf" srcId="{C65CAD60-7844-423F-B7DD-DF8AEAA40585}" destId="{EF5597AD-AEDA-4FBF-8F72-29000A8D6F25}" srcOrd="0" destOrd="0" presId="urn:microsoft.com/office/officeart/2018/5/layout/IconCircleLabelList"/>
    <dgm:cxn modelId="{DB50DA92-33D0-4D8E-A1E3-D73A61F37C88}" type="presOf" srcId="{45F58C74-E8F9-489D-92E5-41948F3F1B46}" destId="{E86F0D1E-D8F9-41C4-9690-A38FA66B0C95}" srcOrd="0" destOrd="0" presId="urn:microsoft.com/office/officeart/2018/5/layout/IconCircleLabelList"/>
    <dgm:cxn modelId="{C2ECA1C5-3EA0-4B87-A61C-496AE5241237}" srcId="{6F0F7F06-A36C-4AA7-8003-41CB66DC98A7}" destId="{DB9D087A-0A81-41F5-924F-966963B0D6EF}" srcOrd="3" destOrd="0" parTransId="{5FC94A17-466D-441B-9CAD-51CD717309AC}" sibTransId="{3BB30C2A-16A1-4F2E-A273-9EC95809EC72}"/>
    <dgm:cxn modelId="{69F01BCC-981A-4AF4-B7E4-B42AB8CDC62F}" srcId="{6F0F7F06-A36C-4AA7-8003-41CB66DC98A7}" destId="{C65CAD60-7844-423F-B7DD-DF8AEAA40585}" srcOrd="1" destOrd="0" parTransId="{F75031DC-3C0D-49C2-8127-CFCE97C4898D}" sibTransId="{68EC1A7C-2997-4841-9682-5AFB2FEC0781}"/>
    <dgm:cxn modelId="{0460F8D9-2736-4F45-AC68-743386AEBB1E}" srcId="{6F0F7F06-A36C-4AA7-8003-41CB66DC98A7}" destId="{68DEF7EB-1349-4789-A05E-2AA8A61FC712}" srcOrd="0" destOrd="0" parTransId="{10225DB7-A665-4BD8-AD18-202759646413}" sibTransId="{8BE25C23-23FC-4CA2-9F8F-9E37151618FA}"/>
    <dgm:cxn modelId="{177DA0DC-6D43-425C-AB5A-40B5B829405F}" srcId="{6F0F7F06-A36C-4AA7-8003-41CB66DC98A7}" destId="{45F58C74-E8F9-489D-92E5-41948F3F1B46}" srcOrd="2" destOrd="0" parTransId="{9560BDAF-1ECD-49E1-B880-5BA97563D0A5}" sibTransId="{2A9C4D94-A3B8-4B1F-970B-9FAB0B3500E5}"/>
    <dgm:cxn modelId="{FC1C4425-0A34-4077-8F11-95A71B5FE4E6}" type="presParOf" srcId="{0DC9A237-AF7B-41D4-A230-22B546C85880}" destId="{AE1259D0-015F-4EA4-80FB-1216BA6E66A1}" srcOrd="0" destOrd="0" presId="urn:microsoft.com/office/officeart/2018/5/layout/IconCircleLabelList"/>
    <dgm:cxn modelId="{ADC1CCDC-32FC-49E6-826A-267232490E26}" type="presParOf" srcId="{AE1259D0-015F-4EA4-80FB-1216BA6E66A1}" destId="{58953D1C-F0AF-4F77-8D03-8B205FB6BDFD}" srcOrd="0" destOrd="0" presId="urn:microsoft.com/office/officeart/2018/5/layout/IconCircleLabelList"/>
    <dgm:cxn modelId="{E680FBF0-96D8-4F55-A720-6A046F05D8DC}" type="presParOf" srcId="{AE1259D0-015F-4EA4-80FB-1216BA6E66A1}" destId="{72E235B5-FEA6-4C36-8A76-CD4B6E8E4C0B}" srcOrd="1" destOrd="0" presId="urn:microsoft.com/office/officeart/2018/5/layout/IconCircleLabelList"/>
    <dgm:cxn modelId="{CA6F095A-CD9A-4B00-8589-3465C0BF8CE6}" type="presParOf" srcId="{AE1259D0-015F-4EA4-80FB-1216BA6E66A1}" destId="{1F420B51-08C9-4A1B-A3D7-D719C37B94AD}" srcOrd="2" destOrd="0" presId="urn:microsoft.com/office/officeart/2018/5/layout/IconCircleLabelList"/>
    <dgm:cxn modelId="{6CFC39DE-3755-4ECC-848F-3CB2E69984C8}" type="presParOf" srcId="{AE1259D0-015F-4EA4-80FB-1216BA6E66A1}" destId="{11BC7D31-6E52-48FD-A5A8-5F0E282F6DB5}" srcOrd="3" destOrd="0" presId="urn:microsoft.com/office/officeart/2018/5/layout/IconCircleLabelList"/>
    <dgm:cxn modelId="{56AB4B25-4F86-49C0-9977-C085D66EBE45}" type="presParOf" srcId="{0DC9A237-AF7B-41D4-A230-22B546C85880}" destId="{11029A6B-8C1A-4535-8B10-AB09E920BEE1}" srcOrd="1" destOrd="0" presId="urn:microsoft.com/office/officeart/2018/5/layout/IconCircleLabelList"/>
    <dgm:cxn modelId="{125386DB-CD50-4038-BCDF-4A91A658B32D}" type="presParOf" srcId="{0DC9A237-AF7B-41D4-A230-22B546C85880}" destId="{3A850329-D533-41F5-BEA6-AD3470F6F82B}" srcOrd="2" destOrd="0" presId="urn:microsoft.com/office/officeart/2018/5/layout/IconCircleLabelList"/>
    <dgm:cxn modelId="{E66E9126-61D2-45C0-98BB-52D905D55867}" type="presParOf" srcId="{3A850329-D533-41F5-BEA6-AD3470F6F82B}" destId="{E0355C5C-630B-40E7-BAD8-410D645137BF}" srcOrd="0" destOrd="0" presId="urn:microsoft.com/office/officeart/2018/5/layout/IconCircleLabelList"/>
    <dgm:cxn modelId="{291272DC-4ADB-4475-A71C-39E7B3156A88}" type="presParOf" srcId="{3A850329-D533-41F5-BEA6-AD3470F6F82B}" destId="{4C4142FC-DC03-4C82-919F-BBF1E52BCEDB}" srcOrd="1" destOrd="0" presId="urn:microsoft.com/office/officeart/2018/5/layout/IconCircleLabelList"/>
    <dgm:cxn modelId="{344649D1-AF9E-43D3-8170-93CB534A1FC0}" type="presParOf" srcId="{3A850329-D533-41F5-BEA6-AD3470F6F82B}" destId="{B8D395A3-9A85-48CD-A674-305AB509176E}" srcOrd="2" destOrd="0" presId="urn:microsoft.com/office/officeart/2018/5/layout/IconCircleLabelList"/>
    <dgm:cxn modelId="{09025237-AA7A-4071-9443-A2C57AFA13B6}" type="presParOf" srcId="{3A850329-D533-41F5-BEA6-AD3470F6F82B}" destId="{EF5597AD-AEDA-4FBF-8F72-29000A8D6F25}" srcOrd="3" destOrd="0" presId="urn:microsoft.com/office/officeart/2018/5/layout/IconCircleLabelList"/>
    <dgm:cxn modelId="{5E05E940-26E3-4BAB-96A6-6BC9B7ABB990}" type="presParOf" srcId="{0DC9A237-AF7B-41D4-A230-22B546C85880}" destId="{17A21D7A-CFC4-4887-85E6-D87E10228977}" srcOrd="3" destOrd="0" presId="urn:microsoft.com/office/officeart/2018/5/layout/IconCircleLabelList"/>
    <dgm:cxn modelId="{82DCE748-1C3A-415A-9F4B-B70374356FBF}" type="presParOf" srcId="{0DC9A237-AF7B-41D4-A230-22B546C85880}" destId="{2900208E-E147-4168-A2B0-AE3F87F405FC}" srcOrd="4" destOrd="0" presId="urn:microsoft.com/office/officeart/2018/5/layout/IconCircleLabelList"/>
    <dgm:cxn modelId="{AA32FCBA-E6D7-41D0-B0DD-61ECC67533DF}" type="presParOf" srcId="{2900208E-E147-4168-A2B0-AE3F87F405FC}" destId="{E8D4D636-AB3C-49FC-A408-E430DD3C1863}" srcOrd="0" destOrd="0" presId="urn:microsoft.com/office/officeart/2018/5/layout/IconCircleLabelList"/>
    <dgm:cxn modelId="{0D3CD0C7-BE3C-4A98-98C0-B1132D6593CF}" type="presParOf" srcId="{2900208E-E147-4168-A2B0-AE3F87F405FC}" destId="{83FB928A-C051-4D4C-8A6B-BBFED069CDFA}" srcOrd="1" destOrd="0" presId="urn:microsoft.com/office/officeart/2018/5/layout/IconCircleLabelList"/>
    <dgm:cxn modelId="{323808ED-9E21-44A4-8871-A6CE1F5673E7}" type="presParOf" srcId="{2900208E-E147-4168-A2B0-AE3F87F405FC}" destId="{F16A71CD-55E6-4F4E-B709-991A7512F20D}" srcOrd="2" destOrd="0" presId="urn:microsoft.com/office/officeart/2018/5/layout/IconCircleLabelList"/>
    <dgm:cxn modelId="{0D76DC35-154A-4FEC-B8E7-E33BF06B8FA0}" type="presParOf" srcId="{2900208E-E147-4168-A2B0-AE3F87F405FC}" destId="{E86F0D1E-D8F9-41C4-9690-A38FA66B0C95}" srcOrd="3" destOrd="0" presId="urn:microsoft.com/office/officeart/2018/5/layout/IconCircleLabelList"/>
    <dgm:cxn modelId="{FA8EDCDA-B497-46FF-9F00-833CBE9EBEE1}" type="presParOf" srcId="{0DC9A237-AF7B-41D4-A230-22B546C85880}" destId="{F1C35D2E-D394-4ACC-876C-03D799961A37}" srcOrd="5" destOrd="0" presId="urn:microsoft.com/office/officeart/2018/5/layout/IconCircleLabelList"/>
    <dgm:cxn modelId="{AC4E7F1A-6468-4CCF-A2EB-1766E6262DCD}" type="presParOf" srcId="{0DC9A237-AF7B-41D4-A230-22B546C85880}" destId="{22351500-91C8-4C45-9D0B-31FE35BE8399}" srcOrd="6" destOrd="0" presId="urn:microsoft.com/office/officeart/2018/5/layout/IconCircleLabelList"/>
    <dgm:cxn modelId="{147A2D0B-F1F2-431E-AC0B-5AF9BB807CAB}" type="presParOf" srcId="{22351500-91C8-4C45-9D0B-31FE35BE8399}" destId="{F52D8663-AE69-416E-907E-D6AC4DF82C34}" srcOrd="0" destOrd="0" presId="urn:microsoft.com/office/officeart/2018/5/layout/IconCircleLabelList"/>
    <dgm:cxn modelId="{1EA48752-88A4-49E4-BD89-1FE2CD41CA75}" type="presParOf" srcId="{22351500-91C8-4C45-9D0B-31FE35BE8399}" destId="{F3845DB6-6D82-4799-A27C-5ADCA90094BD}" srcOrd="1" destOrd="0" presId="urn:microsoft.com/office/officeart/2018/5/layout/IconCircleLabelList"/>
    <dgm:cxn modelId="{30F1F7B9-7E62-4ADD-8B0A-472BB1F95DDC}" type="presParOf" srcId="{22351500-91C8-4C45-9D0B-31FE35BE8399}" destId="{99766DEC-06A1-4F28-86BF-C427528B09E3}" srcOrd="2" destOrd="0" presId="urn:microsoft.com/office/officeart/2018/5/layout/IconCircleLabelList"/>
    <dgm:cxn modelId="{0F4869D9-6759-40C6-9DEA-BBFADDF53E22}" type="presParOf" srcId="{22351500-91C8-4C45-9D0B-31FE35BE8399}" destId="{C6C99176-7F03-4DD4-A83F-A3BA592DF8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03F72-AF87-4C04-9B04-1BD548DD32F0}" type="doc">
      <dgm:prSet loTypeId="urn:microsoft.com/office/officeart/2018/5/layout/IconCircleLabelList" loCatId="icon" qsTypeId="urn:microsoft.com/office/officeart/2005/8/quickstyle/3d1" qsCatId="3D" csTypeId="urn:microsoft.com/office/officeart/2005/8/colors/accent2_2" csCatId="accent2" phldr="1"/>
      <dgm:spPr/>
      <dgm:t>
        <a:bodyPr/>
        <a:lstStyle/>
        <a:p>
          <a:endParaRPr lang="en-US"/>
        </a:p>
      </dgm:t>
    </dgm:pt>
    <dgm:pt modelId="{7D792093-DFFF-4B64-A3F4-424E49FA5E29}">
      <dgm:prSet/>
      <dgm:spPr/>
      <dgm:t>
        <a:bodyPr/>
        <a:lstStyle/>
        <a:p>
          <a:pPr>
            <a:lnSpc>
              <a:spcPct val="100000"/>
            </a:lnSpc>
            <a:defRPr cap="all"/>
          </a:pPr>
          <a:r>
            <a:rPr lang="en-US" dirty="0"/>
            <a:t>Activities</a:t>
          </a:r>
        </a:p>
      </dgm:t>
    </dgm:pt>
    <dgm:pt modelId="{E59271CE-BB69-4A1A-A719-BAF076A53A36}" type="parTrans" cxnId="{B9220F27-1896-4290-8D1D-6E12EF8682DB}">
      <dgm:prSet/>
      <dgm:spPr/>
      <dgm:t>
        <a:bodyPr/>
        <a:lstStyle/>
        <a:p>
          <a:endParaRPr lang="en-US"/>
        </a:p>
      </dgm:t>
    </dgm:pt>
    <dgm:pt modelId="{4EEA16FA-7B92-4E4F-8D3C-0AE419F8A839}" type="sibTrans" cxnId="{B9220F27-1896-4290-8D1D-6E12EF8682DB}">
      <dgm:prSet/>
      <dgm:spPr/>
      <dgm:t>
        <a:bodyPr/>
        <a:lstStyle/>
        <a:p>
          <a:endParaRPr lang="en-US"/>
        </a:p>
      </dgm:t>
    </dgm:pt>
    <dgm:pt modelId="{DB1A773E-4109-46B5-ABB8-A69DA9386C2D}">
      <dgm:prSet/>
      <dgm:spPr/>
      <dgm:t>
        <a:bodyPr/>
        <a:lstStyle/>
        <a:p>
          <a:pPr>
            <a:lnSpc>
              <a:spcPct val="100000"/>
            </a:lnSpc>
            <a:defRPr cap="all"/>
          </a:pPr>
          <a:r>
            <a:rPr lang="en-US"/>
            <a:t>GSSG Components </a:t>
          </a:r>
        </a:p>
      </dgm:t>
    </dgm:pt>
    <dgm:pt modelId="{F3156232-C03B-4B04-931F-ED93CF730083}" type="parTrans" cxnId="{5D66450B-5EE8-4F71-8B01-58C12273DBF9}">
      <dgm:prSet/>
      <dgm:spPr/>
      <dgm:t>
        <a:bodyPr/>
        <a:lstStyle/>
        <a:p>
          <a:endParaRPr lang="en-US"/>
        </a:p>
      </dgm:t>
    </dgm:pt>
    <dgm:pt modelId="{BB913E31-6E00-4F85-BF78-F71568A30855}" type="sibTrans" cxnId="{5D66450B-5EE8-4F71-8B01-58C12273DBF9}">
      <dgm:prSet/>
      <dgm:spPr/>
      <dgm:t>
        <a:bodyPr/>
        <a:lstStyle/>
        <a:p>
          <a:endParaRPr lang="en-US"/>
        </a:p>
      </dgm:t>
    </dgm:pt>
    <dgm:pt modelId="{4BBA6F05-3F6A-4F47-B71C-7CD0A417C5BC}" type="pres">
      <dgm:prSet presAssocID="{CC703F72-AF87-4C04-9B04-1BD548DD32F0}" presName="root" presStyleCnt="0">
        <dgm:presLayoutVars>
          <dgm:dir/>
          <dgm:resizeHandles val="exact"/>
        </dgm:presLayoutVars>
      </dgm:prSet>
      <dgm:spPr/>
    </dgm:pt>
    <dgm:pt modelId="{F9971D28-8B22-43B5-B3FD-FB61EC4AB093}" type="pres">
      <dgm:prSet presAssocID="{7D792093-DFFF-4B64-A3F4-424E49FA5E29}" presName="compNode" presStyleCnt="0"/>
      <dgm:spPr/>
    </dgm:pt>
    <dgm:pt modelId="{A7188E77-8512-4F61-B67B-CF981660C8AB}" type="pres">
      <dgm:prSet presAssocID="{7D792093-DFFF-4B64-A3F4-424E49FA5E29}" presName="iconBgRect" presStyleLbl="bgShp" presStyleIdx="0" presStyleCnt="2" custLinFactX="81700" custLinFactNeighborX="100000" custLinFactNeighborY="-1514"/>
      <dgm:spPr/>
    </dgm:pt>
    <dgm:pt modelId="{DC6FC41F-9D05-496D-8849-D3CB71672D74}" type="pres">
      <dgm:prSet presAssocID="{7D792093-DFFF-4B64-A3F4-424E49FA5E29}" presName="iconRect" presStyleLbl="node1" presStyleIdx="0" presStyleCnt="2" custLinFactX="116671" custLinFactNeighborX="200000" custLinFactNeighborY="-263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581FACC-3600-4E21-8977-47338D74C809}" type="pres">
      <dgm:prSet presAssocID="{7D792093-DFFF-4B64-A3F4-424E49FA5E29}" presName="spaceRect" presStyleCnt="0"/>
      <dgm:spPr/>
    </dgm:pt>
    <dgm:pt modelId="{7E10BC0D-1269-419B-B70B-4BEFBC976935}" type="pres">
      <dgm:prSet presAssocID="{7D792093-DFFF-4B64-A3F4-424E49FA5E29}" presName="textRect" presStyleLbl="revTx" presStyleIdx="0" presStyleCnt="2" custLinFactX="10839" custLinFactNeighborX="100000" custLinFactNeighborY="-21128">
        <dgm:presLayoutVars>
          <dgm:chMax val="1"/>
          <dgm:chPref val="1"/>
        </dgm:presLayoutVars>
      </dgm:prSet>
      <dgm:spPr/>
    </dgm:pt>
    <dgm:pt modelId="{1BA67FF0-6F7D-432D-974B-9A365B7EC6EE}" type="pres">
      <dgm:prSet presAssocID="{4EEA16FA-7B92-4E4F-8D3C-0AE419F8A839}" presName="sibTrans" presStyleCnt="0"/>
      <dgm:spPr/>
    </dgm:pt>
    <dgm:pt modelId="{2E786B40-9FD9-40F1-AC31-242BF62C8B66}" type="pres">
      <dgm:prSet presAssocID="{DB1A773E-4109-46B5-ABB8-A69DA9386C2D}" presName="compNode" presStyleCnt="0"/>
      <dgm:spPr/>
    </dgm:pt>
    <dgm:pt modelId="{2839B6F1-A2C9-4181-B1E3-F61AFAD9753F}" type="pres">
      <dgm:prSet presAssocID="{DB1A773E-4109-46B5-ABB8-A69DA9386C2D}" presName="iconBgRect" presStyleLbl="bgShp" presStyleIdx="1" presStyleCnt="2" custLinFactX="-100000" custLinFactNeighborX="-117282" custLinFactNeighborY="-3146"/>
      <dgm:spPr/>
    </dgm:pt>
    <dgm:pt modelId="{988E2E39-3C5B-4573-9BA5-1CB8C27123D6}" type="pres">
      <dgm:prSet presAssocID="{DB1A773E-4109-46B5-ABB8-A69DA9386C2D}" presName="iconRect" presStyleLbl="node1" presStyleIdx="1" presStyleCnt="2" custLinFactX="-178691" custLinFactNeighborX="-200000" custLinFactNeighborY="-548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A2E7861-0E4C-4B75-80FA-872F9D759FA6}" type="pres">
      <dgm:prSet presAssocID="{DB1A773E-4109-46B5-ABB8-A69DA9386C2D}" presName="spaceRect" presStyleCnt="0"/>
      <dgm:spPr/>
    </dgm:pt>
    <dgm:pt modelId="{5453D115-4781-416C-A8D8-D0A034793F83}" type="pres">
      <dgm:prSet presAssocID="{DB1A773E-4109-46B5-ABB8-A69DA9386C2D}" presName="textRect" presStyleLbl="revTx" presStyleIdx="1" presStyleCnt="2" custLinFactX="-33406" custLinFactNeighborX="-100000" custLinFactNeighborY="-18832">
        <dgm:presLayoutVars>
          <dgm:chMax val="1"/>
          <dgm:chPref val="1"/>
        </dgm:presLayoutVars>
      </dgm:prSet>
      <dgm:spPr/>
    </dgm:pt>
  </dgm:ptLst>
  <dgm:cxnLst>
    <dgm:cxn modelId="{5D66450B-5EE8-4F71-8B01-58C12273DBF9}" srcId="{CC703F72-AF87-4C04-9B04-1BD548DD32F0}" destId="{DB1A773E-4109-46B5-ABB8-A69DA9386C2D}" srcOrd="1" destOrd="0" parTransId="{F3156232-C03B-4B04-931F-ED93CF730083}" sibTransId="{BB913E31-6E00-4F85-BF78-F71568A30855}"/>
    <dgm:cxn modelId="{B9220F27-1896-4290-8D1D-6E12EF8682DB}" srcId="{CC703F72-AF87-4C04-9B04-1BD548DD32F0}" destId="{7D792093-DFFF-4B64-A3F4-424E49FA5E29}" srcOrd="0" destOrd="0" parTransId="{E59271CE-BB69-4A1A-A719-BAF076A53A36}" sibTransId="{4EEA16FA-7B92-4E4F-8D3C-0AE419F8A839}"/>
    <dgm:cxn modelId="{365FA952-2445-445B-9CC5-D45CCDE4F4C9}" type="presOf" srcId="{DB1A773E-4109-46B5-ABB8-A69DA9386C2D}" destId="{5453D115-4781-416C-A8D8-D0A034793F83}" srcOrd="0" destOrd="0" presId="urn:microsoft.com/office/officeart/2018/5/layout/IconCircleLabelList"/>
    <dgm:cxn modelId="{A0B25DEE-8CCA-400A-B003-987985206D29}" type="presOf" srcId="{7D792093-DFFF-4B64-A3F4-424E49FA5E29}" destId="{7E10BC0D-1269-419B-B70B-4BEFBC976935}" srcOrd="0" destOrd="0" presId="urn:microsoft.com/office/officeart/2018/5/layout/IconCircleLabelList"/>
    <dgm:cxn modelId="{939CF0F3-493B-4AFD-858A-A8FE625F61F6}" type="presOf" srcId="{CC703F72-AF87-4C04-9B04-1BD548DD32F0}" destId="{4BBA6F05-3F6A-4F47-B71C-7CD0A417C5BC}" srcOrd="0" destOrd="0" presId="urn:microsoft.com/office/officeart/2018/5/layout/IconCircleLabelList"/>
    <dgm:cxn modelId="{D1599C1A-9E1F-47DA-9C30-06C4864B779E}" type="presParOf" srcId="{4BBA6F05-3F6A-4F47-B71C-7CD0A417C5BC}" destId="{F9971D28-8B22-43B5-B3FD-FB61EC4AB093}" srcOrd="0" destOrd="0" presId="urn:microsoft.com/office/officeart/2018/5/layout/IconCircleLabelList"/>
    <dgm:cxn modelId="{77501F25-305D-40E0-98A4-24AADE56A079}" type="presParOf" srcId="{F9971D28-8B22-43B5-B3FD-FB61EC4AB093}" destId="{A7188E77-8512-4F61-B67B-CF981660C8AB}" srcOrd="0" destOrd="0" presId="urn:microsoft.com/office/officeart/2018/5/layout/IconCircleLabelList"/>
    <dgm:cxn modelId="{A471E9F4-7803-48CF-B8B5-B97ED9ED69FC}" type="presParOf" srcId="{F9971D28-8B22-43B5-B3FD-FB61EC4AB093}" destId="{DC6FC41F-9D05-496D-8849-D3CB71672D74}" srcOrd="1" destOrd="0" presId="urn:microsoft.com/office/officeart/2018/5/layout/IconCircleLabelList"/>
    <dgm:cxn modelId="{0C3BF0BE-6627-4F19-A973-469A37486D6D}" type="presParOf" srcId="{F9971D28-8B22-43B5-B3FD-FB61EC4AB093}" destId="{F581FACC-3600-4E21-8977-47338D74C809}" srcOrd="2" destOrd="0" presId="urn:microsoft.com/office/officeart/2018/5/layout/IconCircleLabelList"/>
    <dgm:cxn modelId="{EB99BDB9-D22C-4661-9783-8432CDD3E859}" type="presParOf" srcId="{F9971D28-8B22-43B5-B3FD-FB61EC4AB093}" destId="{7E10BC0D-1269-419B-B70B-4BEFBC976935}" srcOrd="3" destOrd="0" presId="urn:microsoft.com/office/officeart/2018/5/layout/IconCircleLabelList"/>
    <dgm:cxn modelId="{2492C06D-BA27-40FA-963F-639F5E062226}" type="presParOf" srcId="{4BBA6F05-3F6A-4F47-B71C-7CD0A417C5BC}" destId="{1BA67FF0-6F7D-432D-974B-9A365B7EC6EE}" srcOrd="1" destOrd="0" presId="urn:microsoft.com/office/officeart/2018/5/layout/IconCircleLabelList"/>
    <dgm:cxn modelId="{053D32D5-C13F-41B3-954D-BA09E7CAF251}" type="presParOf" srcId="{4BBA6F05-3F6A-4F47-B71C-7CD0A417C5BC}" destId="{2E786B40-9FD9-40F1-AC31-242BF62C8B66}" srcOrd="2" destOrd="0" presId="urn:microsoft.com/office/officeart/2018/5/layout/IconCircleLabelList"/>
    <dgm:cxn modelId="{BB3E8B5B-F560-445E-807D-38AF9BCDC2D5}" type="presParOf" srcId="{2E786B40-9FD9-40F1-AC31-242BF62C8B66}" destId="{2839B6F1-A2C9-4181-B1E3-F61AFAD9753F}" srcOrd="0" destOrd="0" presId="urn:microsoft.com/office/officeart/2018/5/layout/IconCircleLabelList"/>
    <dgm:cxn modelId="{0CD5D201-FE3A-4D9A-A10D-966CEA5E37FE}" type="presParOf" srcId="{2E786B40-9FD9-40F1-AC31-242BF62C8B66}" destId="{988E2E39-3C5B-4573-9BA5-1CB8C27123D6}" srcOrd="1" destOrd="0" presId="urn:microsoft.com/office/officeart/2018/5/layout/IconCircleLabelList"/>
    <dgm:cxn modelId="{86EE099E-0B63-4072-AABC-E5D9E5D2AE7A}" type="presParOf" srcId="{2E786B40-9FD9-40F1-AC31-242BF62C8B66}" destId="{7A2E7861-0E4C-4B75-80FA-872F9D759FA6}" srcOrd="2" destOrd="0" presId="urn:microsoft.com/office/officeart/2018/5/layout/IconCircleLabelList"/>
    <dgm:cxn modelId="{A3531CD8-A663-4124-8E1C-E296140C4478}" type="presParOf" srcId="{2E786B40-9FD9-40F1-AC31-242BF62C8B66}" destId="{5453D115-4781-416C-A8D8-D0A034793F8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53D1C-F0AF-4F77-8D03-8B205FB6BDFD}">
      <dsp:nvSpPr>
        <dsp:cNvPr id="0" name=""/>
        <dsp:cNvSpPr/>
      </dsp:nvSpPr>
      <dsp:spPr>
        <a:xfrm>
          <a:off x="745925" y="697634"/>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2E235B5-FEA6-4C36-8A76-CD4B6E8E4C0B}">
      <dsp:nvSpPr>
        <dsp:cNvPr id="0" name=""/>
        <dsp:cNvSpPr/>
      </dsp:nvSpPr>
      <dsp:spPr>
        <a:xfrm>
          <a:off x="1058098" y="1009808"/>
          <a:ext cx="840467" cy="8404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BC7D31-6E52-48FD-A5A8-5F0E282F6DB5}">
      <dsp:nvSpPr>
        <dsp:cNvPr id="0" name=""/>
        <dsp:cNvSpPr/>
      </dsp:nvSpPr>
      <dsp:spPr>
        <a:xfrm>
          <a:off x="277664" y="2618703"/>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Getting Started</a:t>
          </a:r>
        </a:p>
      </dsp:txBody>
      <dsp:txXfrm>
        <a:off x="277664" y="2618703"/>
        <a:ext cx="2401335" cy="1035000"/>
      </dsp:txXfrm>
    </dsp:sp>
    <dsp:sp modelId="{E0355C5C-630B-40E7-BAD8-410D645137BF}">
      <dsp:nvSpPr>
        <dsp:cNvPr id="0" name=""/>
        <dsp:cNvSpPr/>
      </dsp:nvSpPr>
      <dsp:spPr>
        <a:xfrm>
          <a:off x="3567494" y="697634"/>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C4142FC-DC03-4C82-919F-BBF1E52BCEDB}">
      <dsp:nvSpPr>
        <dsp:cNvPr id="0" name=""/>
        <dsp:cNvSpPr/>
      </dsp:nvSpPr>
      <dsp:spPr>
        <a:xfrm>
          <a:off x="3879668" y="1009808"/>
          <a:ext cx="840467" cy="8404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5597AD-AEDA-4FBF-8F72-29000A8D6F25}">
      <dsp:nvSpPr>
        <dsp:cNvPr id="0" name=""/>
        <dsp:cNvSpPr/>
      </dsp:nvSpPr>
      <dsp:spPr>
        <a:xfrm>
          <a:off x="3099234" y="2618703"/>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General Supervision Activities</a:t>
          </a:r>
        </a:p>
      </dsp:txBody>
      <dsp:txXfrm>
        <a:off x="3099234" y="2618703"/>
        <a:ext cx="2401335" cy="1035000"/>
      </dsp:txXfrm>
    </dsp:sp>
    <dsp:sp modelId="{E8D4D636-AB3C-49FC-A408-E430DD3C1863}">
      <dsp:nvSpPr>
        <dsp:cNvPr id="0" name=""/>
        <dsp:cNvSpPr/>
      </dsp:nvSpPr>
      <dsp:spPr>
        <a:xfrm>
          <a:off x="6389064" y="697634"/>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3FB928A-C051-4D4C-8A6B-BBFED069CDFA}">
      <dsp:nvSpPr>
        <dsp:cNvPr id="0" name=""/>
        <dsp:cNvSpPr/>
      </dsp:nvSpPr>
      <dsp:spPr>
        <a:xfrm>
          <a:off x="6701238" y="1009808"/>
          <a:ext cx="840467" cy="8404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6F0D1E-D8F9-41C4-9690-A38FA66B0C95}">
      <dsp:nvSpPr>
        <dsp:cNvPr id="0" name=""/>
        <dsp:cNvSpPr/>
      </dsp:nvSpPr>
      <dsp:spPr>
        <a:xfrm>
          <a:off x="5920803" y="2618703"/>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Priority Area</a:t>
          </a:r>
        </a:p>
      </dsp:txBody>
      <dsp:txXfrm>
        <a:off x="5920803" y="2618703"/>
        <a:ext cx="2401335" cy="1035000"/>
      </dsp:txXfrm>
    </dsp:sp>
    <dsp:sp modelId="{F52D8663-AE69-416E-907E-D6AC4DF82C34}">
      <dsp:nvSpPr>
        <dsp:cNvPr id="0" name=""/>
        <dsp:cNvSpPr/>
      </dsp:nvSpPr>
      <dsp:spPr>
        <a:xfrm>
          <a:off x="9210634" y="697634"/>
          <a:ext cx="1464814" cy="1464814"/>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3845DB6-6D82-4799-A27C-5ADCA90094BD}">
      <dsp:nvSpPr>
        <dsp:cNvPr id="0" name=""/>
        <dsp:cNvSpPr/>
      </dsp:nvSpPr>
      <dsp:spPr>
        <a:xfrm>
          <a:off x="9522807" y="1009808"/>
          <a:ext cx="840467" cy="8404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C99176-7F03-4DD4-A83F-A3BA592DF8C3}">
      <dsp:nvSpPr>
        <dsp:cNvPr id="0" name=""/>
        <dsp:cNvSpPr/>
      </dsp:nvSpPr>
      <dsp:spPr>
        <a:xfrm>
          <a:off x="8742373" y="2618703"/>
          <a:ext cx="2401335"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a:t>Fiscal</a:t>
          </a:r>
        </a:p>
      </dsp:txBody>
      <dsp:txXfrm>
        <a:off x="8742373" y="2618703"/>
        <a:ext cx="2401335" cy="103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88E77-8512-4F61-B67B-CF981660C8AB}">
      <dsp:nvSpPr>
        <dsp:cNvPr id="0" name=""/>
        <dsp:cNvSpPr/>
      </dsp:nvSpPr>
      <dsp:spPr>
        <a:xfrm>
          <a:off x="6034932" y="596750"/>
          <a:ext cx="2196000" cy="2196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C6FC41F-9D05-496D-8849-D3CB71672D74}">
      <dsp:nvSpPr>
        <dsp:cNvPr id="0" name=""/>
        <dsp:cNvSpPr/>
      </dsp:nvSpPr>
      <dsp:spPr>
        <a:xfrm>
          <a:off x="6502854" y="1064746"/>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E10BC0D-1269-419B-B70B-4BEFBC976935}">
      <dsp:nvSpPr>
        <dsp:cNvPr id="0" name=""/>
        <dsp:cNvSpPr/>
      </dsp:nvSpPr>
      <dsp:spPr>
        <a:xfrm>
          <a:off x="5333004" y="335787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cap="all"/>
          </a:pPr>
          <a:r>
            <a:rPr lang="en-US" sz="3300" kern="1200" dirty="0"/>
            <a:t>Activities</a:t>
          </a:r>
        </a:p>
      </dsp:txBody>
      <dsp:txXfrm>
        <a:off x="5333004" y="3357876"/>
        <a:ext cx="3600000" cy="720000"/>
      </dsp:txXfrm>
    </dsp:sp>
    <dsp:sp modelId="{2839B6F1-A2C9-4181-B1E3-F61AFAD9753F}">
      <dsp:nvSpPr>
        <dsp:cNvPr id="0" name=""/>
        <dsp:cNvSpPr/>
      </dsp:nvSpPr>
      <dsp:spPr>
        <a:xfrm>
          <a:off x="1503287" y="560911"/>
          <a:ext cx="2196000" cy="2196000"/>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88E2E39-3C5B-4573-9BA5-1CB8C27123D6}">
      <dsp:nvSpPr>
        <dsp:cNvPr id="0" name=""/>
        <dsp:cNvSpPr/>
      </dsp:nvSpPr>
      <dsp:spPr>
        <a:xfrm>
          <a:off x="1971293" y="102891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453D115-4781-416C-A8D8-D0A034793F83}">
      <dsp:nvSpPr>
        <dsp:cNvPr id="0" name=""/>
        <dsp:cNvSpPr/>
      </dsp:nvSpPr>
      <dsp:spPr>
        <a:xfrm>
          <a:off x="770184" y="3374407"/>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cap="all"/>
          </a:pPr>
          <a:r>
            <a:rPr lang="en-US" sz="3300" kern="1200"/>
            <a:t>GSSG Components </a:t>
          </a:r>
        </a:p>
      </dsp:txBody>
      <dsp:txXfrm>
        <a:off x="770184" y="3374407"/>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53" tIns="48326" rIns="96653" bIns="48326" rtlCol="0"/>
          <a:lstStyle>
            <a:lvl1pPr algn="l">
              <a:defRPr sz="1200"/>
            </a:lvl1pPr>
          </a:lstStyle>
          <a:p>
            <a:endParaRPr lang="en-US"/>
          </a:p>
        </p:txBody>
      </p:sp>
      <p:sp>
        <p:nvSpPr>
          <p:cNvPr id="3" name="Date Placeholder 2"/>
          <p:cNvSpPr>
            <a:spLocks noGrp="1"/>
          </p:cNvSpPr>
          <p:nvPr>
            <p:ph type="dt" sz="quarter" idx="1"/>
          </p:nvPr>
        </p:nvSpPr>
        <p:spPr>
          <a:xfrm>
            <a:off x="4143588" y="0"/>
            <a:ext cx="3169920" cy="481727"/>
          </a:xfrm>
          <a:prstGeom prst="rect">
            <a:avLst/>
          </a:prstGeom>
        </p:spPr>
        <p:txBody>
          <a:bodyPr vert="horz" lIns="96653" tIns="48326" rIns="96653" bIns="48326" rtlCol="0"/>
          <a:lstStyle>
            <a:lvl1pPr algn="r">
              <a:defRPr sz="1200"/>
            </a:lvl1pPr>
          </a:lstStyle>
          <a:p>
            <a:fld id="{77F82F29-6ED5-0F45-9399-2470D9D82006}" type="datetimeFigureOut">
              <a:rPr lang="en-US" smtClean="0"/>
              <a:t>6/21/2024</a:t>
            </a:fld>
            <a:endParaRPr lang="en-US"/>
          </a:p>
        </p:txBody>
      </p:sp>
      <p:sp>
        <p:nvSpPr>
          <p:cNvPr id="4" name="Footer Placeholder 3"/>
          <p:cNvSpPr>
            <a:spLocks noGrp="1"/>
          </p:cNvSpPr>
          <p:nvPr>
            <p:ph type="ftr" sz="quarter" idx="2"/>
          </p:nvPr>
        </p:nvSpPr>
        <p:spPr>
          <a:xfrm>
            <a:off x="1" y="9119475"/>
            <a:ext cx="3169920" cy="481726"/>
          </a:xfrm>
          <a:prstGeom prst="rect">
            <a:avLst/>
          </a:prstGeom>
        </p:spPr>
        <p:txBody>
          <a:bodyPr vert="horz" lIns="96653" tIns="48326" rIns="96653" bIns="48326" rtlCol="0" anchor="b"/>
          <a:lstStyle>
            <a:lvl1pPr algn="l">
              <a:defRPr sz="1200"/>
            </a:lvl1pPr>
          </a:lstStyle>
          <a:p>
            <a:endParaRPr lang="en-US"/>
          </a:p>
        </p:txBody>
      </p:sp>
      <p:sp>
        <p:nvSpPr>
          <p:cNvPr id="5" name="Slide Number Placeholder 4"/>
          <p:cNvSpPr>
            <a:spLocks noGrp="1"/>
          </p:cNvSpPr>
          <p:nvPr>
            <p:ph type="sldNum" sz="quarter" idx="3"/>
          </p:nvPr>
        </p:nvSpPr>
        <p:spPr>
          <a:xfrm>
            <a:off x="4143588" y="9119475"/>
            <a:ext cx="3169920" cy="481726"/>
          </a:xfrm>
          <a:prstGeom prst="rect">
            <a:avLst/>
          </a:prstGeom>
        </p:spPr>
        <p:txBody>
          <a:bodyPr vert="horz" lIns="96653" tIns="48326" rIns="96653" bIns="48326"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53" tIns="48326" rIns="96653" bIns="48326" rtlCol="0"/>
          <a:lstStyle>
            <a:lvl1pPr algn="l">
              <a:defRPr sz="12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53" tIns="48326" rIns="96653" bIns="48326" rtlCol="0"/>
          <a:lstStyle>
            <a:lvl1pPr algn="r">
              <a:defRPr sz="1200"/>
            </a:lvl1pPr>
          </a:lstStyle>
          <a:p>
            <a:fld id="{F426F13B-9238-8C41-A428-ACA4F51A1C9A}" type="datetimeFigureOut">
              <a:rPr lang="en-US" smtClean="0"/>
              <a:t>6/21/2024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6" rIns="96653" bIns="48326" rtlCol="0" anchor="ctr"/>
          <a:lstStyle/>
          <a:p>
            <a:endParaRPr lang="en-US"/>
          </a:p>
        </p:txBody>
      </p:sp>
      <p:sp>
        <p:nvSpPr>
          <p:cNvPr id="5" name="Notes Placeholder 4"/>
          <p:cNvSpPr>
            <a:spLocks noGrp="1"/>
          </p:cNvSpPr>
          <p:nvPr>
            <p:ph type="body" sz="quarter" idx="3"/>
          </p:nvPr>
        </p:nvSpPr>
        <p:spPr>
          <a:xfrm>
            <a:off x="731521" y="4620579"/>
            <a:ext cx="5852160" cy="3780473"/>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53" tIns="48326" rIns="96653"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53" tIns="48326" rIns="96653" bIns="48326"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Welcome to the General Supervision System Grant, or GSSG, Application Preview for the 2024-25 grant year. This presentation is intended for Intermediate School District, or ISD, Directors of Special Education.</a:t>
            </a:r>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indent="0" defTabSz="966521">
              <a:buFont typeface="Arial" panose="020B0604020202020204" pitchFamily="34" charset="0"/>
              <a:buNone/>
              <a:defRPr/>
            </a:pPr>
            <a:r>
              <a:rPr lang="en-US">
                <a:cs typeface="Calibri"/>
              </a:rPr>
              <a:t>If the ISD does not wish to continue with the same priority area as the previous grant cycle, then the ISD will need to select a new priority area after justifying why the ISD wishes to update its priority area. Note that these questions will not appear if the ISD indicates they plan to keep the same priority area.</a:t>
            </a:r>
          </a:p>
          <a:p>
            <a:pPr marL="0" indent="0" defTabSz="966521">
              <a:buFont typeface="Arial" panose="020B0604020202020204" pitchFamily="34" charset="0"/>
              <a:buNone/>
              <a:defRPr/>
            </a:pPr>
            <a:endParaRPr lang="en-US">
              <a:cs typeface="Calibri"/>
            </a:endParaRPr>
          </a:p>
          <a:p>
            <a:pPr marL="0" indent="0" defTabSz="966521">
              <a:buFont typeface="Arial" panose="020B0604020202020204" pitchFamily="34" charset="0"/>
              <a:buNone/>
              <a:defRPr/>
            </a:pPr>
            <a:r>
              <a:rPr lang="en-US">
                <a:cs typeface="Calibri"/>
              </a:rPr>
              <a:t>ISDs can choose from graduation, dropout, discipline, education environments, and assessments. This is the same as last year.</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62086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indent="0" defTabSz="966521">
              <a:buFont typeface="Arial" panose="020B0604020202020204" pitchFamily="34" charset="0"/>
              <a:buNone/>
              <a:defRPr/>
            </a:pPr>
            <a:r>
              <a:rPr lang="en-US">
                <a:cs typeface="Calibri"/>
              </a:rPr>
              <a:t>When an ISD chooses to select a new priority area, the ISD must explain the choice. The ISD will provide a review of the data used to determine that sufficient progress has been made on the previous priority area. The ISD will describe how the activities completed as part of the GSSG have improved this priority area. Please be specific with your data and reasoning. The ISD will also be asked to describe how it will sustain the improvement over time. Finally, the ISD will review the data it used to determine which new priority area it will work on. </a:t>
            </a:r>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762439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indent="0" defTabSz="966521">
              <a:buFont typeface="Arial" panose="020B0604020202020204" pitchFamily="34" charset="0"/>
              <a:buNone/>
              <a:defRPr/>
            </a:pPr>
            <a:r>
              <a:rPr lang="en-US">
                <a:cs typeface="Calibri"/>
              </a:rPr>
              <a:t>After providing a justification response to the previous four statements, the ISD may select from one of the following priority areas: Graduation, Dropout, Discipline, Educational Environments, and Assessment.</a:t>
            </a:r>
          </a:p>
          <a:p>
            <a:pPr marL="171450" indent="-171450" defTabSz="966521">
              <a:buFont typeface="Arial" panose="020B0604020202020204" pitchFamily="34" charset="0"/>
              <a:buChar char="•"/>
              <a:defRPr/>
            </a:pPr>
            <a:endParaRPr lang="en-US">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3340714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After determining the priority area for the 2024-2025 school year, the ISD is required to complete at least one row of the data sources table. To complete the data source table, ISDs are encouraged to use the data use and action process to determine actionable causes and improvement activities. Once those improvement activities are determined, the ISD will decide how they can be measured, and those measures should be used for the data source table. </a:t>
            </a:r>
          </a:p>
          <a:p>
            <a:pPr marL="171450" indent="-171450">
              <a:buFont typeface="Arial" panose="020B0604020202020204" pitchFamily="34" charset="0"/>
              <a:buChar char="•"/>
            </a:pPr>
            <a:r>
              <a:rPr lang="en-US"/>
              <a:t>Local data sources should be used rather than APR, MI School Data, or Strand Report data. In the past, when ISDs were completing the midyear report and the final report, we often heard that no new data was available. Many ISDs had chosen APR data as the measure of their improvement. APR data will no longer be accepted in the data source table. It is only collected once per year, is often unavailable due to data analysis timelines, and is not sensitive to change. ISDs should choose data sources which will have updated data available by the time of the final report which will be due in May of 2025.  </a:t>
            </a:r>
            <a:endParaRPr lang="en-US">
              <a:cs typeface="Calibri"/>
            </a:endParaRPr>
          </a:p>
          <a:p>
            <a:pPr marL="171450" indent="-171450">
              <a:buFont typeface="Arial" panose="020B0604020202020204" pitchFamily="34" charset="0"/>
              <a:buChar char="•"/>
            </a:pPr>
            <a:r>
              <a:rPr lang="en-US"/>
              <a:t>The data sources do not need to be the indicator data which demonstrated the need to select a priority area. The data could be any measure of the improvement activities. Data should be sensitive to change over the course of one year.</a:t>
            </a:r>
            <a:endParaRPr lang="en-US">
              <a:cs typeface="Calibri"/>
            </a:endParaRPr>
          </a:p>
          <a:p>
            <a:pPr marL="171450" indent="-171450">
              <a:buFont typeface="Arial" panose="020B0604020202020204" pitchFamily="34" charset="0"/>
              <a:buChar char="•"/>
            </a:pPr>
            <a:r>
              <a:rPr lang="en-US"/>
              <a:t>Data sources may reflect ISD aggregate and/or Member District level data.</a:t>
            </a:r>
            <a:endParaRPr lang="en-US">
              <a:cs typeface="Calibri"/>
            </a:endParaRPr>
          </a:p>
          <a:p>
            <a:pPr marL="171450" indent="-171450">
              <a:buFont typeface="Arial" panose="020B0604020202020204" pitchFamily="34" charset="0"/>
              <a:buChar char="•"/>
            </a:pPr>
            <a:r>
              <a:rPr lang="en-US"/>
              <a:t>See the training resource “Selecting a priority area and data sources for the General Supervision System Grant” available on the TA site at </a:t>
            </a:r>
            <a:r>
              <a:rPr lang="en-US" err="1"/>
              <a:t>training.catamaran.partners</a:t>
            </a:r>
            <a:r>
              <a:rPr lang="en-US"/>
              <a:t>/office-of-special-education-resources/</a:t>
            </a:r>
            <a:endParaRPr lang="en-US">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357047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the ISD has identified a priority area for the 2024-25 school year, the ISD will determine which data sources will be used to measure progress. The table shown on this slide shows the priority area data source table. The ISD must enter at least one data source and complete the table to indicate the past several years' worth of data and their targets for one year and three years from now. They will also indicate how the improvement will be measured in the last column. </a:t>
            </a:r>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194029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provides an example of a priority area data table. In this example, the ISD has selected educational environment as its priority area. After the review of the data and exploration of actionable causes, the ISD has decided that one of its improvement activities will be training all general education teachers for kindergarten through 5th grade across the ISD on the principles of CAST. CAST is the Center for Applied Special Technology. Their focus is on universal design for learning. In addition to training, the ISD has decided that as part of integrated monitoring, it will look specifically at IEPs for students reported in B-5B and B-5C. In those IEPs, they are going to look for thorough documentation of the consideration of the least restrictive environment. Neither of those data points are going to be dependent on data reported to the state and both will be available at the time of the final report.</a:t>
            </a:r>
          </a:p>
        </p:txBody>
      </p:sp>
      <p:sp>
        <p:nvSpPr>
          <p:cNvPr id="4" name="Slide Number Placeholder 3"/>
          <p:cNvSpPr>
            <a:spLocks noGrp="1"/>
          </p:cNvSpPr>
          <p:nvPr>
            <p:ph type="sldNum" sz="quarter" idx="5"/>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3852287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defRPr/>
            </a:pPr>
            <a:r>
              <a:rPr lang="en-US">
                <a:cs typeface="Calibri"/>
              </a:rPr>
              <a:t>The fiscal page is the same as last year. </a:t>
            </a:r>
          </a:p>
          <a:p>
            <a:pPr>
              <a:defRPr/>
            </a:pPr>
            <a:endParaRPr lang="en-US">
              <a:cs typeface="Calibri"/>
            </a:endParaRPr>
          </a:p>
          <a:p>
            <a:pPr>
              <a:defRPr/>
            </a:pPr>
            <a:r>
              <a:rPr lang="en-US">
                <a:cs typeface="Calibri"/>
              </a:rPr>
              <a:t>This slide shows the first table on the fiscal page, the personnel table.</a:t>
            </a:r>
          </a:p>
          <a:p>
            <a:pPr>
              <a:defRPr/>
            </a:pPr>
            <a:endParaRPr lang="en-US">
              <a:cs typeface="Calibri"/>
            </a:endParaRPr>
          </a:p>
          <a:p>
            <a:pPr marL="179162" indent="-179162">
              <a:buFont typeface="Arial" panose="020B0604020202020204" pitchFamily="34" charset="0"/>
              <a:buChar char="•"/>
              <a:defRPr/>
            </a:pPr>
            <a:r>
              <a:rPr lang="en-US">
                <a:cs typeface="Calibri"/>
              </a:rPr>
              <a:t>The information in this table should include personnel and staffing resources that the ISD plans to use in developing and implementing a system of general supervision.</a:t>
            </a:r>
          </a:p>
          <a:p>
            <a:pPr marL="179162" indent="-179162">
              <a:buFont typeface="Arial" panose="020B0604020202020204" pitchFamily="34" charset="0"/>
              <a:buChar char="•"/>
              <a:defRPr/>
            </a:pPr>
            <a:r>
              <a:rPr lang="en-US">
                <a:cs typeface="Calibri"/>
              </a:rPr>
              <a:t>The dollar amount entered should be the budgeted amount rounded to the nearest whole dollar.</a:t>
            </a:r>
          </a:p>
          <a:p>
            <a:pPr marL="179162" indent="-179162">
              <a:buFont typeface="Arial" panose="020B0604020202020204" pitchFamily="34" charset="0"/>
              <a:buChar char="•"/>
              <a:defRPr/>
            </a:pPr>
            <a:r>
              <a:rPr lang="en-US">
                <a:cs typeface="Calibri"/>
              </a:rPr>
              <a:t>The column labeled “FTE Staff” should represent the percentage of the budgeted time to be spent by the specified staff member. The percentage should be in decimal format (e.g., 50% would be 0.50 FTE).</a:t>
            </a:r>
          </a:p>
          <a:p>
            <a:pPr>
              <a:defRPr/>
            </a:pPr>
            <a:endParaRPr lang="en-US" b="1">
              <a:cs typeface="Calibri"/>
            </a:endParaRPr>
          </a:p>
          <a:p>
            <a:pPr>
              <a:defRPr/>
            </a:pPr>
            <a:r>
              <a:rPr lang="en-US" b="0" i="0">
                <a:cs typeface="Calibri"/>
              </a:rPr>
              <a:t>It is important to work closely with the ISD Business Official to complete this section, which includes both Personnel and Non-Personnel related grant costs.</a:t>
            </a:r>
          </a:p>
          <a:p>
            <a:pPr>
              <a:defRPr/>
            </a:pPr>
            <a:endParaRPr lang="en-US" b="0" i="0">
              <a:cs typeface="Calibri"/>
            </a:endParaRPr>
          </a:p>
          <a:p>
            <a:pPr>
              <a:defRPr/>
            </a:pPr>
            <a:r>
              <a:rPr lang="en-US" b="0" i="0">
                <a:cs typeface="Calibri"/>
              </a:rPr>
              <a:t>When completing the Personnel Table, a separate row should be completed for each staff member/personnel.</a:t>
            </a:r>
          </a:p>
          <a:p>
            <a:pPr>
              <a:defRPr/>
            </a:pPr>
            <a:endParaRPr lang="en-US" b="1">
              <a:cs typeface="Calibri"/>
            </a:endParaRPr>
          </a:p>
          <a:p>
            <a:pPr>
              <a:defRPr/>
            </a:pPr>
            <a:endParaRPr lang="en-US">
              <a:cs typeface="Calibri"/>
            </a:endParaRPr>
          </a:p>
          <a:p>
            <a:pPr defTabSz="955533">
              <a:defRPr/>
            </a:pPr>
            <a:endParaRPr lang="en-US">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259967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defRPr/>
            </a:pPr>
            <a:r>
              <a:rPr lang="en-US"/>
              <a:t>The second table focuses on how General Supervision System Grant funds will be utilized for Non-Personnel related budgeted items for 2024-25. This table is optional. To complete this table:</a:t>
            </a:r>
          </a:p>
          <a:p>
            <a:pPr>
              <a:defRPr/>
            </a:pPr>
            <a:endParaRPr lang="en-US"/>
          </a:p>
          <a:p>
            <a:pPr marL="179162" marR="0" lvl="0" indent="-1791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Select from the “Expense Type” drop-down menu the type of non-personnel expense the ISD believes will be incurred. Drop-down options include: Audit costs, indirect, and travel to member districts to provide TA.</a:t>
            </a:r>
          </a:p>
          <a:p>
            <a:pPr marL="179162" marR="0" lvl="0" indent="-17916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Enter the budgeted amount the ISD plans to spend in the “Amount” column.</a:t>
            </a:r>
          </a:p>
          <a:p>
            <a:pPr marL="179162" indent="-179162">
              <a:buFont typeface="Arial" panose="020B0604020202020204" pitchFamily="34" charset="0"/>
              <a:buChar char="•"/>
              <a:defRPr/>
            </a:pPr>
            <a:r>
              <a:rPr lang="en-US"/>
              <a:t>If “Travel to Member Districts to Provide TA” is selected, provide the staff member’s name the ISD plans to use in the Description column.</a:t>
            </a:r>
          </a:p>
          <a:p>
            <a:pPr marL="179162" indent="-179162">
              <a:buFont typeface="Arial" panose="020B0604020202020204" pitchFamily="34" charset="0"/>
              <a:buChar char="•"/>
              <a:defRPr/>
            </a:pPr>
            <a:endParaRPr lang="en-US"/>
          </a:p>
          <a:p>
            <a:endParaRPr lang="en-US" b="1"/>
          </a:p>
          <a:p>
            <a:pPr>
              <a:defRPr/>
            </a:pP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135691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0"/>
              <a:t>We expect the NexSys application to be available on the same dates this year as the Catamaran application, so we will be able to use this model of access to funds.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The initial 50 percent of the funds will be made available once the proposed budget and credentials are reviewed and approved by MDE OSE in </a:t>
            </a:r>
            <a:r>
              <a:rPr lang="en-US" sz="1200" b="0" err="1"/>
              <a:t>NexSys</a:t>
            </a:r>
            <a:r>
              <a:rPr lang="en-US" sz="1200" b="0"/>
              <a:t>. The final 50 percent will be released once the application is MDE accepted in Catamaran. Once the catamaran application is MDE accepted, MDE OSE will upload the PDF of the Catamaran application to </a:t>
            </a:r>
            <a:r>
              <a:rPr lang="en-US" sz="1200" b="0" err="1"/>
              <a:t>NexSys</a:t>
            </a:r>
            <a:r>
              <a:rPr lang="en-US" sz="1200" b="0"/>
              <a:t>. It will not be a requirement of the ISD.</a:t>
            </a:r>
          </a:p>
          <a:p>
            <a:endParaRPr lang="en-US" b="1"/>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3584528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After ISDs submit the application in Catamaran and NexSys and OSE approves them, the remaining items for the 2024-25 fiscal year include:</a:t>
            </a:r>
          </a:p>
          <a:p>
            <a:endParaRPr lang="en-US" b="0"/>
          </a:p>
          <a:p>
            <a:r>
              <a:rPr lang="en-US" b="0"/>
              <a:t>Final Report – it will become available on May 1, 2025, and will be due to the OSE on June 1, 2025.</a:t>
            </a:r>
          </a:p>
          <a:p>
            <a:r>
              <a:rPr lang="en-US" b="0"/>
              <a:t>Final Expenditure Report – will be due in NexSys on August 29, 2025.</a:t>
            </a:r>
          </a:p>
        </p:txBody>
      </p:sp>
      <p:sp>
        <p:nvSpPr>
          <p:cNvPr id="4" name="Slide Number Placeholder 3"/>
          <p:cNvSpPr>
            <a:spLocks noGrp="1"/>
          </p:cNvSpPr>
          <p:nvPr>
            <p:ph type="sldNum" sz="quarter" idx="5"/>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7253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0" i="0"/>
              <a:t>On today’s agenda, we will cover four topics. Application Overview, focus area, completing the application in Catamaran, and finally, available resources.</a:t>
            </a:r>
            <a:r>
              <a:rPr lang="en-US"/>
              <a:t> </a:t>
            </a:r>
            <a:endParaRPr lang="en-US" b="0" i="0"/>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2784790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we’ve seen an overview of the application, let’s take a look at what completing the application in Catamaran looks like.</a:t>
            </a:r>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3061345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First, you will want to go to </a:t>
            </a:r>
            <a:r>
              <a:rPr lang="en-US" err="1"/>
              <a:t>catamaran.partners</a:t>
            </a:r>
            <a:r>
              <a:rPr lang="en-US"/>
              <a:t> to log in to Catamaran.</a:t>
            </a:r>
          </a:p>
          <a:p>
            <a:endParaRPr lang="en-US"/>
          </a:p>
          <a:p>
            <a:r>
              <a:rPr lang="en-US"/>
              <a:t>If you do not have a username and password or if you have forgotten it, you can either select the </a:t>
            </a:r>
            <a:r>
              <a:rPr lang="en-US" u="sng"/>
              <a:t>Need to create an account? </a:t>
            </a:r>
            <a:r>
              <a:rPr lang="en-US"/>
              <a:t>or </a:t>
            </a:r>
            <a:r>
              <a:rPr lang="en-US" u="sng"/>
              <a:t>Forgot Password? </a:t>
            </a:r>
            <a:r>
              <a:rPr lang="en-US" u="none"/>
              <a:t>link on the login screen or you may contact the </a:t>
            </a:r>
            <a:r>
              <a:rPr lang="en-US"/>
              <a:t>Catamaran Help Desk. </a:t>
            </a:r>
          </a:p>
          <a:p>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222009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Once you have logged into Catamaran, scroll down to the Tasks Overview section on the Dashboard.</a:t>
            </a:r>
          </a:p>
          <a:p>
            <a:endParaRPr lang="en-US"/>
          </a:p>
          <a:p>
            <a:r>
              <a:rPr lang="en-US"/>
              <a:t>You may use the provided filters to narrow your tasks down as needed.</a:t>
            </a:r>
          </a:p>
          <a:p>
            <a:endParaRPr lang="en-US"/>
          </a:p>
          <a:p>
            <a:r>
              <a:rPr lang="en-US"/>
              <a:t>Then, select the 2024-25 GSSG Activity link in the Activity column to open the activity.</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112274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on the menu, ISDs may access and review the provided resources in the Resources box. Resources include a how-to document, General Supervision System Grant Summary, Creating your MILogin Third Party Account how-to, and other links such as Timelines and Allowable Cost.</a:t>
            </a:r>
          </a:p>
          <a:p>
            <a:endParaRPr lang="en-US"/>
          </a:p>
          <a:p>
            <a:r>
              <a:rPr lang="en-US"/>
              <a:t>To begin the application, select the </a:t>
            </a:r>
            <a:r>
              <a:rPr lang="en-US" b="1"/>
              <a:t>GSSG Application Form</a:t>
            </a:r>
            <a:r>
              <a:rPr lang="en-US"/>
              <a:t> link under the Application heading.</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1336624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Be sure to complete each section of the application.</a:t>
            </a:r>
          </a:p>
          <a:p>
            <a:endParaRPr lang="en-US" sz="1100"/>
          </a:p>
          <a:p>
            <a:pPr marL="179162" indent="-179162">
              <a:buFont typeface="Arial" panose="020B0604020202020204" pitchFamily="34" charset="0"/>
              <a:buChar char="•"/>
            </a:pPr>
            <a:r>
              <a:rPr lang="en-US" sz="1100"/>
              <a:t>Complete the application and choose </a:t>
            </a:r>
            <a:r>
              <a:rPr lang="en-US" sz="1100" b="1"/>
              <a:t>Save</a:t>
            </a:r>
            <a:r>
              <a:rPr lang="en-US" sz="1100"/>
              <a:t> or </a:t>
            </a:r>
            <a:r>
              <a:rPr lang="en-US" sz="1100" b="1"/>
              <a:t>Save/Next</a:t>
            </a:r>
            <a:r>
              <a:rPr lang="en-US" sz="1100"/>
              <a:t> to progress to the next section of the form.</a:t>
            </a:r>
          </a:p>
          <a:p>
            <a:pPr marL="179162" indent="-179162">
              <a:buFont typeface="Arial" panose="020B0604020202020204" pitchFamily="34" charset="0"/>
              <a:buChar char="•"/>
            </a:pPr>
            <a:r>
              <a:rPr lang="en-US" sz="1100"/>
              <a:t>Use the navigation menu on the left to move between sections of the report.</a:t>
            </a:r>
          </a:p>
          <a:p>
            <a:pPr marL="179162" indent="-179162">
              <a:buFont typeface="Arial" panose="020B0604020202020204" pitchFamily="34" charset="0"/>
              <a:buChar char="•"/>
            </a:pPr>
            <a:r>
              <a:rPr lang="en-US" sz="1100"/>
              <a:t>As a reminder, those sections include:</a:t>
            </a:r>
          </a:p>
          <a:p>
            <a:pPr marL="656929" lvl="1" indent="-179162" defTabSz="955533">
              <a:buFont typeface="Arial" panose="020B0604020202020204" pitchFamily="34" charset="0"/>
              <a:buChar char="•"/>
              <a:defRPr/>
            </a:pPr>
            <a:r>
              <a:rPr lang="en-US" sz="1100"/>
              <a:t>Getting Started</a:t>
            </a:r>
          </a:p>
          <a:p>
            <a:pPr marL="656929" lvl="1" indent="-179162">
              <a:buFont typeface="Arial" panose="020B0604020202020204" pitchFamily="34" charset="0"/>
              <a:buChar char="•"/>
            </a:pPr>
            <a:r>
              <a:rPr lang="en-US" sz="1100"/>
              <a:t>General Supervision Activities</a:t>
            </a:r>
          </a:p>
          <a:p>
            <a:pPr marL="656929" lvl="1" indent="-179162">
              <a:buFont typeface="Arial" panose="020B0604020202020204" pitchFamily="34" charset="0"/>
              <a:buChar char="•"/>
            </a:pPr>
            <a:r>
              <a:rPr lang="en-US" sz="1100"/>
              <a:t>Priority Area</a:t>
            </a:r>
          </a:p>
          <a:p>
            <a:pPr marL="656929" lvl="1" indent="-179162">
              <a:buFont typeface="Arial" panose="020B0604020202020204" pitchFamily="34" charset="0"/>
              <a:buChar char="•"/>
            </a:pPr>
            <a:r>
              <a:rPr lang="en-US" sz="1100"/>
              <a:t>Fiscal</a:t>
            </a:r>
          </a:p>
          <a:p>
            <a:pPr marL="656929" lvl="1" indent="-179162">
              <a:buFont typeface="Arial" panose="020B0604020202020204" pitchFamily="34" charset="0"/>
              <a:buChar char="•"/>
            </a:pPr>
            <a:endParaRPr lang="en-US" sz="1100"/>
          </a:p>
          <a:p>
            <a:pPr marL="179162" indent="-179162">
              <a:buFont typeface="Arial" panose="020B0604020202020204" pitchFamily="34" charset="0"/>
              <a:buChar char="•"/>
            </a:pPr>
            <a:r>
              <a:rPr lang="en-US" sz="1100"/>
              <a:t>It is recommended to review all application sections before submitting to MDE. </a:t>
            </a:r>
          </a:p>
          <a:p>
            <a:pPr marL="656929" lvl="1" indent="-179162">
              <a:buFont typeface="Arial" panose="020B0604020202020204" pitchFamily="34" charset="0"/>
              <a:buChar char="•"/>
            </a:pPr>
            <a:r>
              <a:rPr lang="en-US" sz="1100"/>
              <a:t>To complete this review, download a full summary of the application by either selecting the “Download Full Application Summary” button within the application or by selecting the 2024-25 GSSG Application (Download) link from the menu.</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575526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800">
                <a:latin typeface="Calibri" panose="020F0502020204030204" pitchFamily="34" charset="0"/>
                <a:ea typeface="Calibri" panose="020F0502020204030204" pitchFamily="34" charset="0"/>
                <a:cs typeface="Times New Roman" panose="02020603050405020304" pitchFamily="18" charset="0"/>
              </a:rPr>
              <a:t>With many users logging in remotely, there may be page refreshing delays. Please make sure to allow time for report pages to completely load so that full functionality such as the text editor become available.</a:t>
            </a:r>
          </a:p>
          <a:p>
            <a:endParaRPr lang="en-US" sz="1800">
              <a:latin typeface="Calibri" panose="020F0502020204030204" pitchFamily="34" charset="0"/>
              <a:cs typeface="Times New Roman" panose="02020603050405020304" pitchFamily="18" charset="0"/>
            </a:endParaRPr>
          </a:p>
          <a:p>
            <a:pPr defTabSz="955533">
              <a:defRPr/>
            </a:pPr>
            <a:r>
              <a:rPr lang="en-US"/>
              <a:t>From anywhere with the application, users may run spell check by selecting the </a:t>
            </a:r>
            <a:r>
              <a:rPr lang="en-US" b="1"/>
              <a:t>Spell Check</a:t>
            </a:r>
            <a:r>
              <a:rPr lang="en-US"/>
              <a:t> link at the top of the page. The spell check feature functions within each field/cell of text that is currently being completed.</a:t>
            </a:r>
          </a:p>
          <a:p>
            <a:endParaRPr lang="en-US"/>
          </a:p>
          <a:p>
            <a:pPr defTabSz="955533">
              <a:defRPr/>
            </a:pPr>
            <a:r>
              <a:rPr lang="en-US"/>
              <a:t>To return to the menu, select the </a:t>
            </a:r>
            <a:r>
              <a:rPr lang="en-US" b="1"/>
              <a:t>breadcrumbs </a:t>
            </a:r>
            <a:r>
              <a:rPr lang="en-US"/>
              <a:t>link at the top of the page. The breadcrumbs link shown here is labeled “GSSG Activity-June 2024 Menu”.</a:t>
            </a:r>
          </a:p>
          <a:p>
            <a:pPr defTabSz="955533">
              <a:defRPr/>
            </a:pPr>
            <a:endParaRPr lang="en-US"/>
          </a:p>
          <a:p>
            <a:pPr defTabSz="955533">
              <a:defRPr/>
            </a:pPr>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2437929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On each page in the application, we have provided a set of comment boxes. ISDs may enter any additional clarification, as needed.</a:t>
            </a:r>
          </a:p>
          <a:p>
            <a:endParaRPr lang="en-US"/>
          </a:p>
          <a:p>
            <a:r>
              <a:rPr lang="en-US"/>
              <a:t>On the Fiscal page (last page of the application), the ISD may also upload additional supporting documentation. </a:t>
            </a:r>
          </a:p>
          <a:p>
            <a:endParaRPr lang="en-US"/>
          </a:p>
          <a:p>
            <a:r>
              <a:rPr lang="en-US"/>
              <a:t>Remember, the uploads are </a:t>
            </a:r>
            <a:r>
              <a:rPr lang="en-US" b="0" i="0"/>
              <a:t>OPTIONAL, and the intention is to enhance the information provided in the application.</a:t>
            </a:r>
          </a:p>
          <a:p>
            <a:endParaRPr lang="en-US" b="1" i="1"/>
          </a:p>
          <a:p>
            <a:endParaRPr lang="en-US" b="1" i="1"/>
          </a:p>
          <a:p>
            <a:endParaRPr lang="en-US" b="1" i="1"/>
          </a:p>
          <a:p>
            <a:endParaRPr lang="en-US" b="1" i="1"/>
          </a:p>
          <a:p>
            <a:endParaRPr lang="en-US" b="1"/>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4034490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The Application is due by </a:t>
            </a:r>
            <a:r>
              <a:rPr lang="en-US" b="1"/>
              <a:t>August 1. </a:t>
            </a:r>
            <a:endParaRPr lang="en-US"/>
          </a:p>
          <a:p>
            <a:endParaRPr lang="en-US"/>
          </a:p>
          <a:p>
            <a:r>
              <a:rPr lang="en-US"/>
              <a:t>After completing the application, the ISD Director must select the </a:t>
            </a:r>
            <a:r>
              <a:rPr lang="en-US" b="1"/>
              <a:t>Submit to MDE</a:t>
            </a:r>
            <a:r>
              <a:rPr lang="en-US"/>
              <a:t> button at the top of the Fiscal page.</a:t>
            </a:r>
          </a:p>
          <a:p>
            <a:endParaRPr lang="en-US"/>
          </a:p>
          <a:p>
            <a:r>
              <a:rPr lang="en-US"/>
              <a:t>The MDE will review all applications. If concerns are identified, applications may be returned to the ISD for additional work. ISDs should check the MDE comment box on the application’s Getting Started page for additional information.</a:t>
            </a:r>
          </a:p>
          <a:p>
            <a:endParaRPr lang="en-US"/>
          </a:p>
          <a:p>
            <a:r>
              <a:rPr lang="en-US"/>
              <a:t>MDE requests that ISDs resubmit any returned applications within one week from the modification request notification.</a:t>
            </a:r>
          </a:p>
          <a:p>
            <a:endParaRPr lang="en-US"/>
          </a:p>
          <a:p>
            <a:r>
              <a:rPr lang="en-US"/>
              <a:t>As a reminder, 50% of the funds are released when the application is received and the other 50% when the application is approved. </a:t>
            </a:r>
          </a:p>
          <a:p>
            <a:endParaRPr lang="en-US"/>
          </a:p>
          <a:p>
            <a:r>
              <a:rPr lang="en-US"/>
              <a:t>Once the application is approved, you will not have other GSSG work in Catamaran until the Final Report in May.</a:t>
            </a:r>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3653716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b="0"/>
              <a:t>We will wrap up this webinar by providing you some valuable resources.</a:t>
            </a:r>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1762119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1189038"/>
            <a:ext cx="5700713" cy="3206750"/>
          </a:xfrm>
        </p:spPr>
      </p:sp>
      <p:sp>
        <p:nvSpPr>
          <p:cNvPr id="3" name="Notes Placeholder 2"/>
          <p:cNvSpPr>
            <a:spLocks noGrp="1"/>
          </p:cNvSpPr>
          <p:nvPr>
            <p:ph type="body" idx="1"/>
          </p:nvPr>
        </p:nvSpPr>
        <p:spPr/>
        <p:txBody>
          <a:bodyPr/>
          <a:lstStyle/>
          <a:p>
            <a:r>
              <a:rPr lang="en-US" b="0"/>
              <a:t>The first resource you have available is the Catamaran Help Desk. The help desk is available Monday-Friday from 8 am-5 pm. You can contact the Catamaran help desk by email, phone or by using the chat feature within Catamaran.</a:t>
            </a:r>
          </a:p>
          <a:p>
            <a:endParaRPr lang="en-US" b="0"/>
          </a:p>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199227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by looking at the application overview.</a:t>
            </a:r>
          </a:p>
        </p:txBody>
      </p:sp>
      <p:sp>
        <p:nvSpPr>
          <p:cNvPr id="4" name="Slide Number Placeholder 3"/>
          <p:cNvSpPr>
            <a:spLocks noGrp="1"/>
          </p:cNvSpPr>
          <p:nvPr>
            <p:ph type="sldNum" sz="quarter" idx="5"/>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465105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Catamaran Technical Assistance Website is another valuable resource for ISDs. You can access the site at </a:t>
            </a:r>
            <a:r>
              <a:rPr lang="en-US" err="1"/>
              <a:t>training.catamaran.partners</a:t>
            </a:r>
            <a:r>
              <a:rPr lang="en-US"/>
              <a:t>.</a:t>
            </a:r>
          </a:p>
          <a:p>
            <a:endParaRPr lang="en-US"/>
          </a:p>
          <a:p>
            <a:r>
              <a:rPr lang="en-US"/>
              <a:t>Examples of resources available on this site are recordings of past webinars, step-by-step how-to documents, as well as guidance documents.</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21">
              <a:defRPr/>
            </a:pPr>
            <a:r>
              <a:rPr lang="en-US">
                <a:cs typeface="Calibri"/>
              </a:rPr>
              <a:t>Also available on the Catamaran Technical Assistance Website is the General Supervision System Grant Information page.</a:t>
            </a:r>
          </a:p>
          <a:p>
            <a:pPr marL="0" lvl="1" defTabSz="966521">
              <a:defRPr/>
            </a:pPr>
            <a:endParaRPr lang="en-US">
              <a:cs typeface="Calibri"/>
            </a:endParaRPr>
          </a:p>
          <a:p>
            <a:pPr marL="0" lvl="1" defTabSz="966521">
              <a:defRPr/>
            </a:pPr>
            <a:r>
              <a:rPr lang="en-US">
                <a:cs typeface="Calibri"/>
              </a:rPr>
              <a:t>As a reminder, ISDs may locate the General Supervision System Grant Information by navigating to the </a:t>
            </a:r>
            <a:r>
              <a:rPr lang="en-US" b="1">
                <a:cs typeface="Calibri"/>
              </a:rPr>
              <a:t>top</a:t>
            </a:r>
            <a:r>
              <a:rPr lang="en-US">
                <a:cs typeface="Calibri"/>
              </a:rPr>
              <a:t> of the home page and selecting the </a:t>
            </a:r>
            <a:r>
              <a:rPr lang="en-US" b="1">
                <a:cs typeface="Calibri"/>
              </a:rPr>
              <a:t>Funding</a:t>
            </a:r>
            <a:r>
              <a:rPr lang="en-US">
                <a:cs typeface="Calibri"/>
              </a:rPr>
              <a:t> header. Resources available include the General Supervision System Grant Timelines and How to Complete the General Supervision System Grant Application in Catamaran. </a:t>
            </a:r>
          </a:p>
          <a:p>
            <a:pPr marL="0" lvl="1" defTabSz="966521">
              <a:defRPr/>
            </a:pPr>
            <a:endParaRPr lang="en-US">
              <a:cs typeface="Calibri"/>
            </a:endParaRPr>
          </a:p>
        </p:txBody>
      </p:sp>
      <p:sp>
        <p:nvSpPr>
          <p:cNvPr id="4" name="Slide Number Placeholder 3"/>
          <p:cNvSpPr>
            <a:spLocks noGrp="1"/>
          </p:cNvSpPr>
          <p:nvPr>
            <p:ph type="sldNum" sz="quarter" idx="5"/>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3798338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questions about the content of this webinar, please contact Aaron at DarlingA4@michigan.gov or Chris at KelleyC9@michigan.gov. </a:t>
            </a:r>
          </a:p>
          <a:p>
            <a:endParaRPr lang="en-US"/>
          </a:p>
          <a:p>
            <a:r>
              <a:rPr lang="en-US"/>
              <a:t>For general questions about special education, you are encouraged to call the OSE information line at 888-320-8384, or email at mde-ose@michigan.gov.</a:t>
            </a:r>
          </a:p>
          <a:p>
            <a:endParaRPr lang="en-US"/>
          </a:p>
          <a:p>
            <a:r>
              <a:rPr lang="en-US"/>
              <a:t>That concludes our webinar for today. Thank you for watching.</a:t>
            </a:r>
          </a:p>
        </p:txBody>
      </p:sp>
      <p:sp>
        <p:nvSpPr>
          <p:cNvPr id="4" name="Slide Number Placeholder 3"/>
          <p:cNvSpPr>
            <a:spLocks noGrp="1"/>
          </p:cNvSpPr>
          <p:nvPr>
            <p:ph type="sldNum" sz="quarter" idx="5"/>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533">
              <a:defRPr/>
            </a:pPr>
            <a:r>
              <a:rPr lang="en-US" sz="1400"/>
              <a:t>The GSSG Application will go live on June 28, 2024, and will be due on August 1, 2024. In </a:t>
            </a:r>
            <a:r>
              <a:rPr lang="en-US" sz="1400" err="1"/>
              <a:t>NexSys</a:t>
            </a:r>
            <a:r>
              <a:rPr lang="en-US" sz="1400"/>
              <a:t>, these application timelines will be the same.</a:t>
            </a:r>
          </a:p>
        </p:txBody>
      </p:sp>
      <p:sp>
        <p:nvSpPr>
          <p:cNvPr id="4" name="Footer Placeholder 3"/>
          <p:cNvSpPr>
            <a:spLocks noGrp="1"/>
          </p:cNvSpPr>
          <p:nvPr>
            <p:ph type="ftr" sz="quarter" idx="10"/>
          </p:nvPr>
        </p:nvSpPr>
        <p:spPr/>
        <p:txBody>
          <a:bodyPr/>
          <a:lstStyle/>
          <a:p>
            <a:r>
              <a:rPr lang="en-US"/>
              <a:t>MDE Office of Special Education</a:t>
            </a:r>
          </a:p>
        </p:txBody>
      </p:sp>
      <p:sp>
        <p:nvSpPr>
          <p:cNvPr id="5" name="Slide Number Placeholder 4"/>
          <p:cNvSpPr>
            <a:spLocks noGrp="1"/>
          </p:cNvSpPr>
          <p:nvPr>
            <p:ph type="sldNum" sz="quarter" idx="11"/>
          </p:nvPr>
        </p:nvSpPr>
        <p:spPr/>
        <p:txBody>
          <a:bodyPr/>
          <a:lstStyle/>
          <a:p>
            <a:fld id="{B726B315-C80B-4218-90F6-E337499C216C}" type="slidenum">
              <a:rPr lang="en-US" smtClean="0"/>
              <a:t>4</a:t>
            </a:fld>
            <a:endParaRPr lang="en-US"/>
          </a:p>
        </p:txBody>
      </p:sp>
    </p:spTree>
    <p:extLst>
      <p:ext uri="{BB962C8B-B14F-4D97-AF65-F5344CB8AC3E}">
        <p14:creationId xmlns:p14="http://schemas.microsoft.com/office/powerpoint/2010/main" val="424416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212850"/>
            <a:ext cx="5762625" cy="3241675"/>
          </a:xfrm>
        </p:spPr>
      </p:sp>
      <p:sp>
        <p:nvSpPr>
          <p:cNvPr id="3" name="Notes Placeholder 2"/>
          <p:cNvSpPr>
            <a:spLocks noGrp="1"/>
          </p:cNvSpPr>
          <p:nvPr>
            <p:ph type="body" idx="1"/>
          </p:nvPr>
        </p:nvSpPr>
        <p:spPr/>
        <p:txBody>
          <a:bodyPr/>
          <a:lstStyle/>
          <a:p>
            <a:pPr lvl="0"/>
            <a:r>
              <a:rPr lang="en-US" sz="2300"/>
              <a:t>This year's GSSG application has a few updates. There will be four sections of the application instead of five. </a:t>
            </a:r>
          </a:p>
          <a:p>
            <a:pPr lvl="0"/>
            <a:endParaRPr lang="en-US" sz="2300"/>
          </a:p>
          <a:p>
            <a:pPr lvl="0"/>
            <a:r>
              <a:rPr lang="en-US" sz="2300"/>
              <a:t>Each ISD has been engaged in meaningful work on several of the eight components of general supervision. This year, all ISDs will focus on Component 4: Policies, Procedures, and Effective Implementation of Evidence-based Practices to explore and improve this component in light of OSE’s thematic goal of providing FAPE in the LRE. We will explain more about this update later in the presentation.</a:t>
            </a:r>
          </a:p>
          <a:p>
            <a:pPr lvl="0"/>
            <a:endParaRPr lang="en-US" sz="2300"/>
          </a:p>
          <a:p>
            <a:pPr lvl="0"/>
            <a:r>
              <a:rPr lang="en-US" sz="2300"/>
              <a:t>The first page of the application is Getting Started, and the second page, General Supervision Activities, is where you will respond to questions about Component 4.</a:t>
            </a:r>
          </a:p>
          <a:p>
            <a:pPr lvl="0"/>
            <a:endParaRPr lang="en-US" sz="2300"/>
          </a:p>
          <a:p>
            <a:pPr lvl="0"/>
            <a:r>
              <a:rPr lang="en-US" sz="2300"/>
              <a:t>On the third, Priority Area page, you can either continue with the same priority area or select a new one for this grant cycle. </a:t>
            </a:r>
          </a:p>
          <a:p>
            <a:pPr lvl="0"/>
            <a:endParaRPr lang="en-US" sz="2300"/>
          </a:p>
          <a:p>
            <a:pPr lvl="0"/>
            <a:r>
              <a:rPr lang="en-US" sz="2300"/>
              <a:t>On the last page, Fiscal, it will look the same as last year.</a:t>
            </a:r>
          </a:p>
          <a:p>
            <a:pPr lvl="0"/>
            <a:endParaRPr lang="en-US" sz="2300"/>
          </a:p>
          <a:p>
            <a:pPr lvl="0"/>
            <a:r>
              <a:rPr lang="en-US" sz="2300"/>
              <a:t>Now, let’s review each of these pages.</a:t>
            </a: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15395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55533">
              <a:defRPr/>
            </a:pPr>
            <a:r>
              <a:rPr lang="en-US"/>
              <a:t>As we begin a new grant cycle, this is a good time for the ISD to review its general supervision system grant team. Has the team lost some members? Are there additional members who should join? What lessons have been learned over the past several years when completing the GSSG activities? Were the activities accurate? Do the activities need revision? </a:t>
            </a:r>
          </a:p>
          <a:p>
            <a:pPr defTabSz="955533">
              <a:defRPr/>
            </a:pPr>
            <a:endParaRPr lang="en-US"/>
          </a:p>
          <a:p>
            <a:pPr defTabSz="955533">
              <a:defRPr/>
            </a:pPr>
            <a:r>
              <a:rPr lang="en-US"/>
              <a:t>GSSG teams should also review the historical information and data regarding the ISD’s performance on the priority area. In light of this year's work around LRE, ISDs have the option to select a new priority area or may choose to continue with the previous priority area.</a:t>
            </a:r>
            <a:endParaRPr lang="en-US">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277112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1212850"/>
            <a:ext cx="5762625" cy="3241675"/>
          </a:xfrm>
        </p:spPr>
      </p:sp>
      <p:sp>
        <p:nvSpPr>
          <p:cNvPr id="3" name="Notes Placeholder 2"/>
          <p:cNvSpPr>
            <a:spLocks noGrp="1"/>
          </p:cNvSpPr>
          <p:nvPr>
            <p:ph type="body" idx="1"/>
          </p:nvPr>
        </p:nvSpPr>
        <p:spPr/>
        <p:txBody>
          <a:bodyPr/>
          <a:lstStyle/>
          <a:p>
            <a:r>
              <a:rPr lang="en-US" sz="1100" b="0"/>
              <a:t>As you review the Getting Started page, you will see a list of the eight components of general supervision.</a:t>
            </a:r>
          </a:p>
          <a:p>
            <a:endParaRPr lang="en-US" sz="1100" b="1"/>
          </a:p>
          <a:p>
            <a:r>
              <a:rPr lang="en-US" sz="1100" b="1"/>
              <a:t>The Eight Components of General Supervision are:</a:t>
            </a:r>
            <a:endParaRPr lang="en-US" sz="1100"/>
          </a:p>
          <a:p>
            <a:pPr marL="238883" indent="-238883">
              <a:buFont typeface="+mj-lt"/>
              <a:buAutoNum type="arabicPeriod"/>
            </a:pPr>
            <a:r>
              <a:rPr lang="en-US" sz="1100"/>
              <a:t>State Performance Plan/Annual Performance Report/State Systemic Improvement Plan (SPP/APR/ SSIP)</a:t>
            </a:r>
          </a:p>
          <a:p>
            <a:pPr marL="238883" indent="-238883">
              <a:buFont typeface="+mj-lt"/>
              <a:buAutoNum type="arabicPeriod"/>
            </a:pPr>
            <a:r>
              <a:rPr lang="en-US" sz="1100"/>
              <a:t>Data on Results and Processes (Data)</a:t>
            </a:r>
          </a:p>
          <a:p>
            <a:pPr marL="238883" indent="-238883">
              <a:buFont typeface="+mj-lt"/>
              <a:buAutoNum type="arabicPeriod"/>
            </a:pPr>
            <a:r>
              <a:rPr lang="en-US" sz="1100"/>
              <a:t>Integrated Monitoring Activities (Monitoring)</a:t>
            </a:r>
          </a:p>
          <a:p>
            <a:pPr marL="238883" indent="-238883">
              <a:buFont typeface="+mj-lt"/>
              <a:buAutoNum type="arabicPeriod"/>
            </a:pPr>
            <a:r>
              <a:rPr lang="en-US" sz="1100"/>
              <a:t>Policies, Procedures, and Effective Implementation of Evidence-based Practices (PPEBP)</a:t>
            </a:r>
          </a:p>
          <a:p>
            <a:pPr marL="238883" indent="-238883">
              <a:buFont typeface="+mj-lt"/>
              <a:buAutoNum type="arabicPeriod"/>
            </a:pPr>
            <a:r>
              <a:rPr lang="en-US" sz="1100"/>
              <a:t>Professional Learning and Development and Technical Assistance (PLD/TA)</a:t>
            </a:r>
          </a:p>
          <a:p>
            <a:pPr marL="238883" indent="-238883">
              <a:buFont typeface="+mj-lt"/>
              <a:buAutoNum type="arabicPeriod"/>
            </a:pPr>
            <a:r>
              <a:rPr lang="en-US" sz="1100"/>
              <a:t>Fiscal Accountability and Management (FAM)</a:t>
            </a:r>
          </a:p>
          <a:p>
            <a:pPr marL="238883" indent="-238883">
              <a:buFont typeface="+mj-lt"/>
              <a:buAutoNum type="arabicPeriod"/>
            </a:pPr>
            <a:r>
              <a:rPr lang="en-US" sz="1100"/>
              <a:t>Effective Dispute Resolution (DR)</a:t>
            </a:r>
          </a:p>
          <a:p>
            <a:pPr marL="238883" indent="-238883">
              <a:buFont typeface="+mj-lt"/>
              <a:buAutoNum type="arabicPeriod"/>
            </a:pPr>
            <a:r>
              <a:rPr lang="en-US" sz="1100"/>
              <a:t>Improvement, Correction, Incentives, and Sanctions (ICIS)</a:t>
            </a:r>
          </a:p>
          <a:p>
            <a:pPr marL="0" indent="0">
              <a:buFont typeface="+mj-lt"/>
              <a:buNone/>
            </a:pPr>
            <a:endParaRPr lang="en-US" sz="1100"/>
          </a:p>
          <a:p>
            <a:pPr marL="0" indent="0">
              <a:buFont typeface="+mj-lt"/>
              <a:buNone/>
            </a:pPr>
            <a:r>
              <a:rPr lang="en-US" sz="1100"/>
              <a:t>An ISD may continue to work on developing each of the eight components in addition to the focus area of Component 4. However, that additional work would happen outside of Catamaran. If you wish to continue this work, please refer to the General Supervision Design Tool on the Catamaran Technical Assistance Website on the General Supervision System Grant Information page at </a:t>
            </a:r>
            <a:r>
              <a:rPr lang="en-US" sz="1100" err="1"/>
              <a:t>training.catamaran.partners</a:t>
            </a:r>
            <a:r>
              <a:rPr lang="en-US" sz="1100"/>
              <a:t>/office-of-special-education-resources/</a:t>
            </a:r>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194237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marR="0" lvl="0" indent="0" algn="l" defTabSz="966521" rtl="0" eaLnBrk="1" fontAlgn="auto" latinLnBrk="0" hangingPunct="1">
              <a:lnSpc>
                <a:spcPct val="100000"/>
              </a:lnSpc>
              <a:spcBef>
                <a:spcPts val="0"/>
              </a:spcBef>
              <a:spcAft>
                <a:spcPts val="0"/>
              </a:spcAft>
              <a:buClrTx/>
              <a:buSzTx/>
              <a:buFontTx/>
              <a:buNone/>
              <a:tabLst/>
              <a:defRPr/>
            </a:pPr>
            <a:r>
              <a:rPr lang="en-US" b="0">
                <a:sym typeface="Wingdings" pitchFamily="2" charset="2"/>
              </a:rPr>
              <a:t>As mentioned earlier, this year, for this cycle, the OSE is requiring all ISDs to address Component 4: </a:t>
            </a:r>
            <a:r>
              <a:rPr lang="en-US" sz="1200"/>
              <a:t>Policies, Procedures, and Effective Implementation of Evidence-based Practices (PPEBP) with a focus on the least restrictive environments (LRE). ISDs should respond to each statement from the General Supervision Design Tool for component four to describe what the ISD is currently doing, document what the ISD will provide, any next steps the ISD will need to take, and list the personnel responsible for each activity the ISD will complete.</a:t>
            </a:r>
          </a:p>
          <a:p>
            <a:pPr marL="0" marR="0" lvl="0" indent="0" algn="l" defTabSz="966521" rtl="0" eaLnBrk="1" fontAlgn="auto" latinLnBrk="0" hangingPunct="1">
              <a:lnSpc>
                <a:spcPct val="100000"/>
              </a:lnSpc>
              <a:spcBef>
                <a:spcPts val="0"/>
              </a:spcBef>
              <a:spcAft>
                <a:spcPts val="0"/>
              </a:spcAft>
              <a:buClrTx/>
              <a:buSzTx/>
              <a:buFontTx/>
              <a:buNone/>
              <a:tabLst/>
              <a:defRPr/>
            </a:pPr>
            <a:endParaRPr lang="en-US" sz="1200"/>
          </a:p>
          <a:p>
            <a:pPr defTabSz="966521">
              <a:defRPr/>
            </a:pPr>
            <a:r>
              <a:rPr lang="en-US" sz="1200"/>
              <a:t>The ISD will not be required to address the other components of the design tool </a:t>
            </a:r>
            <a:r>
              <a:rPr lang="en-US"/>
              <a:t>within </a:t>
            </a:r>
            <a:r>
              <a:rPr lang="en-US" sz="1200"/>
              <a:t>Catamaran, although they may continue that good work outside of the Catamaran system.</a:t>
            </a:r>
            <a:r>
              <a:rPr lang="en-US"/>
              <a:t> </a:t>
            </a:r>
            <a:endParaRPr lang="en-US" b="0">
              <a:cs typeface="Calibri"/>
            </a:endParaRPr>
          </a:p>
          <a:p>
            <a:pPr defTabSz="966521">
              <a:defRPr/>
            </a:pPr>
            <a:endParaRPr lang="en-US" b="1"/>
          </a:p>
          <a:p>
            <a:pPr marL="0" indent="0" defTabSz="966521">
              <a:buFont typeface="Arial" panose="020B0604020202020204" pitchFamily="34" charset="0"/>
              <a:buNone/>
              <a:defRPr/>
            </a:pPr>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256423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indent="0" defTabSz="966521">
              <a:buFont typeface="Arial" panose="020B0604020202020204" pitchFamily="34" charset="0"/>
              <a:buNone/>
              <a:defRPr/>
            </a:pPr>
            <a:r>
              <a:rPr lang="en-US">
                <a:cs typeface="Calibri"/>
              </a:rPr>
              <a:t>The ISD’s previously identified priority area will be pre-populated onto the page. </a:t>
            </a:r>
          </a:p>
          <a:p>
            <a:pPr marL="171450" indent="-171450" defTabSz="966521">
              <a:buFont typeface="Arial" panose="020B0604020202020204" pitchFamily="34" charset="0"/>
              <a:buChar char="•"/>
              <a:defRPr/>
            </a:pPr>
            <a:r>
              <a:rPr lang="en-US">
                <a:cs typeface="Calibri"/>
              </a:rPr>
              <a:t>The ISD must decide if they are continuing with the same priority area or select a new one.</a:t>
            </a:r>
          </a:p>
          <a:p>
            <a:pPr marL="171450" indent="-171450" defTabSz="966521">
              <a:buFont typeface="Arial" panose="020B0604020202020204" pitchFamily="34" charset="0"/>
              <a:buChar char="•"/>
              <a:defRPr/>
            </a:pPr>
            <a:r>
              <a:rPr lang="en-US">
                <a:cs typeface="Calibri"/>
              </a:rPr>
              <a:t>If the ISD decides to select a new priority area, then they will need to provide a justification for selecting a new priority area and then select the new priority area. </a:t>
            </a:r>
          </a:p>
          <a:p>
            <a:pPr marL="171450" indent="-171450" defTabSz="966521">
              <a:buFont typeface="Arial" panose="020B0604020202020204" pitchFamily="34" charset="0"/>
              <a:buChar char="•"/>
              <a:defRPr/>
            </a:pPr>
            <a:r>
              <a:rPr lang="en-US">
                <a:cs typeface="Calibri"/>
              </a:rPr>
              <a:t>The next few slides will show what this will look like in Catamaran.</a:t>
            </a:r>
          </a:p>
          <a:p>
            <a:pPr marL="171450" indent="-171450" defTabSz="966521">
              <a:buFont typeface="Arial" panose="020B0604020202020204" pitchFamily="34" charset="0"/>
              <a:buChar char="•"/>
              <a:defRPr/>
            </a:pPr>
            <a:endParaRPr lang="en-US">
              <a:cs typeface="Calibri"/>
            </a:endParaRPr>
          </a:p>
          <a:p>
            <a:pPr marL="0" marR="0" lvl="0" indent="0" algn="l" defTabSz="96652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solidFill>
                  <a:srgbClr val="000000"/>
                </a:solidFill>
                <a:effectLst/>
                <a:latin typeface="Verdana" panose="020B0604030504040204" pitchFamily="34" charset="0"/>
                <a:ea typeface="Georgia" panose="02040502050405020303" pitchFamily="18" charset="0"/>
                <a:cs typeface="Times New Roman" panose="02020603050405020304" pitchFamily="18" charset="0"/>
              </a:rPr>
              <a:t>Given that all ISDs will focus on Component 4 in light of the provision of FAPE in the LRE to support the creation of effective systems of general supervision, this activity should improve and impact results and compliance data across priority areas, thus continuing to build an overall system of general supervision supporting the provision of a FAPE in the LRE.</a:t>
            </a:r>
            <a:endParaRPr lang="en-US" sz="1200">
              <a:solidFill>
                <a:srgbClr val="000000"/>
              </a:solidFill>
              <a:effectLst/>
              <a:latin typeface="Georgia" panose="02040502050405020303" pitchFamily="18" charset="0"/>
              <a:ea typeface="Georgia" panose="02040502050405020303" pitchFamily="18" charset="0"/>
              <a:cs typeface="Times New Roman" panose="02020603050405020304" pitchFamily="18" charset="0"/>
            </a:endParaRPr>
          </a:p>
          <a:p>
            <a:pPr marL="0" indent="0" defTabSz="966521">
              <a:buFont typeface="Arial" panose="020B0604020202020204" pitchFamily="34" charset="0"/>
              <a:buNone/>
              <a:defRPr/>
            </a:pPr>
            <a:endParaRPr lang="en-US">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4052462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3"/>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3" y="6356352"/>
            <a:ext cx="8206946"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8"/>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3"/>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1" y="4349578"/>
            <a:ext cx="10515598" cy="908222"/>
          </a:xfrm>
        </p:spPr>
        <p:txBody>
          <a:bodyPr/>
          <a:lstStyle>
            <a:lvl1pPr marL="0" indent="0" algn="ctr">
              <a:buNone/>
              <a:defRPr sz="2400">
                <a:solidFill>
                  <a:schemeClr val="accent6"/>
                </a:solidFill>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solidFill>
                  <a:schemeClr val="accent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Edit Master text styles</a:t>
            </a:r>
          </a:p>
        </p:txBody>
      </p:sp>
      <p:sp>
        <p:nvSpPr>
          <p:cNvPr id="4" name="Content Placeholder 3"/>
          <p:cNvSpPr>
            <a:spLocks noGrp="1"/>
          </p:cNvSpPr>
          <p:nvPr>
            <p:ph sz="half" idx="2"/>
          </p:nvPr>
        </p:nvSpPr>
        <p:spPr>
          <a:xfrm>
            <a:off x="839791" y="2505076"/>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accent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4"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3" y="6356352"/>
            <a:ext cx="409833"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1079292"/>
            <a:ext cx="6172201"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173575"/>
            <a:ext cx="3932236"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201"/>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8" indent="0">
              <a:buNone/>
              <a:defRPr sz="2000"/>
            </a:lvl7pPr>
            <a:lvl8pPr marL="3200480" indent="0">
              <a:buNone/>
              <a:defRPr sz="2000"/>
            </a:lvl8pPr>
            <a:lvl9pPr marL="3657692"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201"/>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91" y="2173575"/>
            <a:ext cx="3932236"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8" indent="0">
              <a:buNone/>
              <a:defRPr sz="1000"/>
            </a:lvl7pPr>
            <a:lvl8pPr marL="3200480" indent="0">
              <a:buNone/>
              <a:defRPr sz="1000"/>
            </a:lvl8pPr>
            <a:lvl9pPr marL="3657692"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3" y="6356352"/>
            <a:ext cx="409833"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3"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2"/>
            <a:ext cx="7673547"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3" y="6356352"/>
            <a:ext cx="409833"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training.catamaran.partners/office-of-special-education-resourc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arlinga4@michigan.gov"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hyperlink" Target="mailto:mde-ose@michigan.gov" TargetMode="External"/><Relationship Id="rId4" Type="http://schemas.openxmlformats.org/officeDocument/2006/relationships/hyperlink" Target="mailto:Kelleyc9@michigan.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8191" y="1729676"/>
            <a:ext cx="8343810" cy="2306637"/>
          </a:xfrm>
        </p:spPr>
        <p:txBody>
          <a:bodyPr>
            <a:normAutofit/>
          </a:bodyPr>
          <a:lstStyle/>
          <a:p>
            <a:pPr algn="l"/>
            <a:r>
              <a:rPr lang="en-US" sz="4800"/>
              <a:t>General Supervision System Grant (GSSG)</a:t>
            </a:r>
            <a:br>
              <a:rPr lang="en-US" sz="4800"/>
            </a:br>
            <a:r>
              <a:rPr lang="en-US" sz="4800"/>
              <a:t>Application Preview</a:t>
            </a:r>
          </a:p>
        </p:txBody>
      </p:sp>
      <p:sp>
        <p:nvSpPr>
          <p:cNvPr id="3" name="Subtitle 2"/>
          <p:cNvSpPr>
            <a:spLocks noGrp="1"/>
          </p:cNvSpPr>
          <p:nvPr>
            <p:ph type="subTitle" idx="1"/>
          </p:nvPr>
        </p:nvSpPr>
        <p:spPr>
          <a:xfrm>
            <a:off x="3848190" y="4349577"/>
            <a:ext cx="7723125" cy="1602335"/>
          </a:xfrm>
        </p:spPr>
        <p:txBody>
          <a:bodyPr vert="horz" lIns="91440" tIns="45720" rIns="91440" bIns="45720" rtlCol="0" anchor="t">
            <a:normAutofit/>
          </a:bodyPr>
          <a:lstStyle/>
          <a:p>
            <a:pPr algn="l"/>
            <a:r>
              <a:rPr lang="en-US">
                <a:latin typeface="Arial"/>
                <a:cs typeface="Arial"/>
              </a:rPr>
              <a:t>2024-25 Grant Year</a:t>
            </a:r>
          </a:p>
          <a:p>
            <a:pPr algn="l"/>
            <a:r>
              <a:rPr lang="en-US">
                <a:latin typeface="Arial"/>
                <a:cs typeface="Arial"/>
              </a:rPr>
              <a:t>For Intermediate School District (ISD) Directors of Special Education</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Selecting New Priority Area</a:t>
            </a:r>
          </a:p>
        </p:txBody>
      </p:sp>
      <p:pic>
        <p:nvPicPr>
          <p:cNvPr id="4" name="Picture 3" descr="Discipline selected on the New Priority Area drop-down menu.">
            <a:extLst>
              <a:ext uri="{FF2B5EF4-FFF2-40B4-BE49-F238E27FC236}">
                <a16:creationId xmlns:a16="http://schemas.microsoft.com/office/drawing/2014/main" id="{020E61BB-A4F4-1D5D-603B-25F28BF16F2F}"/>
              </a:ext>
            </a:extLst>
          </p:cNvPr>
          <p:cNvPicPr>
            <a:picLocks noChangeAspect="1"/>
          </p:cNvPicPr>
          <p:nvPr/>
        </p:nvPicPr>
        <p:blipFill>
          <a:blip r:embed="rId3"/>
          <a:stretch>
            <a:fillRect/>
          </a:stretch>
        </p:blipFill>
        <p:spPr>
          <a:xfrm>
            <a:off x="838204" y="2331942"/>
            <a:ext cx="10515600" cy="3338703"/>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10</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248888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Justification Response</a:t>
            </a:r>
          </a:p>
        </p:txBody>
      </p:sp>
      <p:sp>
        <p:nvSpPr>
          <p:cNvPr id="7" name="Content Placeholder 2">
            <a:extLst>
              <a:ext uri="{FF2B5EF4-FFF2-40B4-BE49-F238E27FC236}">
                <a16:creationId xmlns:a16="http://schemas.microsoft.com/office/drawing/2014/main" id="{39111979-AFD8-4797-A635-06EDF00AF443}"/>
              </a:ext>
            </a:extLst>
          </p:cNvPr>
          <p:cNvSpPr>
            <a:spLocks noGrp="1"/>
          </p:cNvSpPr>
          <p:nvPr>
            <p:ph idx="1"/>
          </p:nvPr>
        </p:nvSpPr>
        <p:spPr>
          <a:xfrm>
            <a:off x="838205" y="1782609"/>
            <a:ext cx="10515592" cy="4892827"/>
          </a:xfrm>
        </p:spPr>
        <p:txBody>
          <a:bodyPr>
            <a:normAutofit fontScale="92500" lnSpcReduction="10000"/>
          </a:bodyPr>
          <a:lstStyle/>
          <a:p>
            <a:r>
              <a:rPr lang="en-US" sz="3600"/>
              <a:t>Provide a review of the data used to determine sufficient progress has been made on the previous priority area.</a:t>
            </a:r>
          </a:p>
          <a:p>
            <a:r>
              <a:rPr lang="en-US" sz="3600"/>
              <a:t>Describe how the activities completed as part of the GSSG have led to improvement in this area.</a:t>
            </a:r>
          </a:p>
          <a:p>
            <a:r>
              <a:rPr lang="en-US" sz="3600"/>
              <a:t>Describe how the ISD will sustain the improvement over time.</a:t>
            </a:r>
          </a:p>
          <a:p>
            <a:r>
              <a:rPr lang="en-US" sz="3600"/>
              <a:t>Provide a review of the data used to determine the selection of the new priority area.</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11</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5770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Priority Area Selection</a:t>
            </a:r>
          </a:p>
        </p:txBody>
      </p:sp>
      <p:sp>
        <p:nvSpPr>
          <p:cNvPr id="7" name="Content Placeholder 2">
            <a:extLst>
              <a:ext uri="{FF2B5EF4-FFF2-40B4-BE49-F238E27FC236}">
                <a16:creationId xmlns:a16="http://schemas.microsoft.com/office/drawing/2014/main" id="{39111979-AFD8-4797-A635-06EDF00AF443}"/>
              </a:ext>
            </a:extLst>
          </p:cNvPr>
          <p:cNvSpPr>
            <a:spLocks noGrp="1"/>
          </p:cNvSpPr>
          <p:nvPr>
            <p:ph idx="1"/>
          </p:nvPr>
        </p:nvSpPr>
        <p:spPr>
          <a:xfrm>
            <a:off x="838205" y="1782609"/>
            <a:ext cx="10515592" cy="4892827"/>
          </a:xfrm>
        </p:spPr>
        <p:txBody>
          <a:bodyPr>
            <a:normAutofit/>
          </a:bodyPr>
          <a:lstStyle/>
          <a:p>
            <a:r>
              <a:rPr lang="en-US" sz="3600"/>
              <a:t>Which priority area will the ISD address in the upcoming GSSG cycle? </a:t>
            </a:r>
          </a:p>
          <a:p>
            <a:r>
              <a:rPr lang="en-US" sz="3600"/>
              <a:t>Available priority areas are:</a:t>
            </a:r>
          </a:p>
          <a:p>
            <a:pPr lvl="1"/>
            <a:r>
              <a:rPr lang="en-US" sz="3200"/>
              <a:t>Graduation</a:t>
            </a:r>
          </a:p>
          <a:p>
            <a:pPr lvl="1"/>
            <a:r>
              <a:rPr lang="en-US" sz="3200"/>
              <a:t>Dropout</a:t>
            </a:r>
          </a:p>
          <a:p>
            <a:pPr lvl="1"/>
            <a:r>
              <a:rPr lang="en-US" sz="3200"/>
              <a:t>Discipline</a:t>
            </a:r>
          </a:p>
          <a:p>
            <a:pPr lvl="1"/>
            <a:r>
              <a:rPr lang="en-US" sz="3200"/>
              <a:t>Educational Environments</a:t>
            </a:r>
          </a:p>
          <a:p>
            <a:pPr lvl="1"/>
            <a:r>
              <a:rPr lang="en-US" sz="3200"/>
              <a:t>Assessment</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12</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2620210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729763" y="149956"/>
            <a:ext cx="10732473" cy="1463675"/>
          </a:xfrm>
        </p:spPr>
        <p:txBody>
          <a:bodyPr anchor="b">
            <a:normAutofit/>
          </a:bodyPr>
          <a:lstStyle/>
          <a:p>
            <a:r>
              <a:rPr lang="en-US"/>
              <a:t>Application Priority Area Data Sources</a:t>
            </a:r>
          </a:p>
        </p:txBody>
      </p:sp>
      <p:sp>
        <p:nvSpPr>
          <p:cNvPr id="7" name="Content Placeholder 2">
            <a:extLst>
              <a:ext uri="{FF2B5EF4-FFF2-40B4-BE49-F238E27FC236}">
                <a16:creationId xmlns:a16="http://schemas.microsoft.com/office/drawing/2014/main" id="{8C9CB956-094B-42EA-B55E-2E25E94B81C5}"/>
              </a:ext>
            </a:extLst>
          </p:cNvPr>
          <p:cNvSpPr>
            <a:spLocks noGrp="1"/>
          </p:cNvSpPr>
          <p:nvPr>
            <p:ph sz="half" idx="1"/>
          </p:nvPr>
        </p:nvSpPr>
        <p:spPr>
          <a:xfrm>
            <a:off x="838200" y="1825624"/>
            <a:ext cx="10472529" cy="4530727"/>
          </a:xfrm>
        </p:spPr>
        <p:txBody>
          <a:bodyPr>
            <a:normAutofit/>
          </a:bodyPr>
          <a:lstStyle/>
          <a:p>
            <a:r>
              <a:rPr lang="en-US" sz="3600" dirty="0">
                <a:latin typeface="Arial" panose="020B0604020202020204" pitchFamily="34" charset="0"/>
                <a:cs typeface="Arial" panose="020B0604020202020204" pitchFamily="34" charset="0"/>
              </a:rPr>
              <a:t>Local data sources</a:t>
            </a:r>
          </a:p>
          <a:p>
            <a:r>
              <a:rPr lang="en-US" sz="3600" dirty="0">
                <a:latin typeface="Arial" panose="020B0604020202020204" pitchFamily="34" charset="0"/>
                <a:cs typeface="Arial" panose="020B0604020202020204" pitchFamily="34" charset="0"/>
              </a:rPr>
              <a:t>Sensitive to changes over the course of one year</a:t>
            </a:r>
          </a:p>
          <a:p>
            <a:r>
              <a:rPr lang="en-US" sz="3600" dirty="0">
                <a:latin typeface="Arial" panose="020B0604020202020204" pitchFamily="34" charset="0"/>
                <a:cs typeface="Arial" panose="020B0604020202020204" pitchFamily="34" charset="0"/>
              </a:rPr>
              <a:t>May reflect ISD aggregate and/or Member District level data</a:t>
            </a:r>
          </a:p>
          <a:p>
            <a:r>
              <a:rPr lang="en-US" sz="3600" dirty="0">
                <a:latin typeface="Arial" panose="020B0604020202020204" pitchFamily="34" charset="0"/>
                <a:cs typeface="Arial" panose="020B0604020202020204" pitchFamily="34" charset="0"/>
                <a:hlinkClick r:id="rId3"/>
              </a:rPr>
              <a:t>Selecting a priority area and data sources for the General Supervision System Grant</a:t>
            </a:r>
            <a:endParaRPr lang="en-US" sz="36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13</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7310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2493-5F7F-4986-B668-EE504E342973}"/>
              </a:ext>
            </a:extLst>
          </p:cNvPr>
          <p:cNvSpPr>
            <a:spLocks noGrp="1"/>
          </p:cNvSpPr>
          <p:nvPr>
            <p:ph type="title"/>
          </p:nvPr>
        </p:nvSpPr>
        <p:spPr>
          <a:xfrm>
            <a:off x="838204" y="365125"/>
            <a:ext cx="10515600" cy="1325563"/>
          </a:xfrm>
        </p:spPr>
        <p:txBody>
          <a:bodyPr anchor="b">
            <a:normAutofit/>
          </a:bodyPr>
          <a:lstStyle/>
          <a:p>
            <a:r>
              <a:rPr lang="en-US" dirty="0"/>
              <a:t>Priority Area Data Source Table</a:t>
            </a:r>
          </a:p>
        </p:txBody>
      </p:sp>
      <p:sp>
        <p:nvSpPr>
          <p:cNvPr id="5" name="Slide Number Placeholder 4">
            <a:extLst>
              <a:ext uri="{FF2B5EF4-FFF2-40B4-BE49-F238E27FC236}">
                <a16:creationId xmlns:a16="http://schemas.microsoft.com/office/drawing/2014/main" id="{344D1631-9FB9-49E0-A5AE-BEECC4D6440D}"/>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46775F4D-6D42-4CD6-A802-0B48E0231625}" type="slidenum">
              <a:rPr lang="en-US" smtClean="0"/>
              <a:pPr>
                <a:spcAft>
                  <a:spcPts val="600"/>
                </a:spcAft>
              </a:pPr>
              <a:t>14</a:t>
            </a:fld>
            <a:endParaRPr lang="en-US"/>
          </a:p>
        </p:txBody>
      </p:sp>
      <p:sp>
        <p:nvSpPr>
          <p:cNvPr id="4" name="Footer Placeholder 3">
            <a:extLst>
              <a:ext uri="{FF2B5EF4-FFF2-40B4-BE49-F238E27FC236}">
                <a16:creationId xmlns:a16="http://schemas.microsoft.com/office/drawing/2014/main" id="{9F062B36-641B-4296-A8E9-2DD1FB7EA662}"/>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pic>
        <p:nvPicPr>
          <p:cNvPr id="8" name="Picture 7" descr="Application Priority Area Data Sources table.">
            <a:extLst>
              <a:ext uri="{FF2B5EF4-FFF2-40B4-BE49-F238E27FC236}">
                <a16:creationId xmlns:a16="http://schemas.microsoft.com/office/drawing/2014/main" id="{299B7DC8-7307-60BF-A41C-ECF94949EA63}"/>
              </a:ext>
            </a:extLst>
          </p:cNvPr>
          <p:cNvPicPr>
            <a:picLocks noChangeAspect="1"/>
          </p:cNvPicPr>
          <p:nvPr/>
        </p:nvPicPr>
        <p:blipFill>
          <a:blip r:embed="rId3"/>
          <a:stretch>
            <a:fillRect/>
          </a:stretch>
        </p:blipFill>
        <p:spPr>
          <a:xfrm>
            <a:off x="419098" y="2678796"/>
            <a:ext cx="11353804" cy="2077302"/>
          </a:xfrm>
          <a:prstGeom prst="rect">
            <a:avLst/>
          </a:prstGeom>
          <a:ln>
            <a:solidFill>
              <a:schemeClr val="tx1"/>
            </a:solidFill>
          </a:ln>
        </p:spPr>
      </p:pic>
    </p:spTree>
    <p:extLst>
      <p:ext uri="{BB962C8B-B14F-4D97-AF65-F5344CB8AC3E}">
        <p14:creationId xmlns:p14="http://schemas.microsoft.com/office/powerpoint/2010/main" val="3349242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4A9B-2EE7-4B34-A943-500FEDD41DDA}"/>
              </a:ext>
            </a:extLst>
          </p:cNvPr>
          <p:cNvSpPr>
            <a:spLocks noGrp="1"/>
          </p:cNvSpPr>
          <p:nvPr>
            <p:ph type="title"/>
          </p:nvPr>
        </p:nvSpPr>
        <p:spPr/>
        <p:txBody>
          <a:bodyPr/>
          <a:lstStyle/>
          <a:p>
            <a:r>
              <a:rPr lang="en-US"/>
              <a:t>Priority Area Data Source Table Example</a:t>
            </a:r>
          </a:p>
        </p:txBody>
      </p:sp>
      <p:graphicFrame>
        <p:nvGraphicFramePr>
          <p:cNvPr id="6" name="Content Placeholder 5" descr="Example of completed Priority Area Data Source Table">
            <a:extLst>
              <a:ext uri="{FF2B5EF4-FFF2-40B4-BE49-F238E27FC236}">
                <a16:creationId xmlns:a16="http://schemas.microsoft.com/office/drawing/2014/main" id="{2557B321-E6F4-450C-BF33-19AF7EE37F69}"/>
              </a:ext>
            </a:extLst>
          </p:cNvPr>
          <p:cNvGraphicFramePr>
            <a:graphicFrameLocks noGrp="1"/>
          </p:cNvGraphicFramePr>
          <p:nvPr>
            <p:ph idx="1"/>
            <p:extLst>
              <p:ext uri="{D42A27DB-BD31-4B8C-83A1-F6EECF244321}">
                <p14:modId xmlns:p14="http://schemas.microsoft.com/office/powerpoint/2010/main" val="3771726214"/>
              </p:ext>
            </p:extLst>
          </p:nvPr>
        </p:nvGraphicFramePr>
        <p:xfrm>
          <a:off x="838203" y="1772302"/>
          <a:ext cx="10515602" cy="4433625"/>
        </p:xfrm>
        <a:graphic>
          <a:graphicData uri="http://schemas.openxmlformats.org/drawingml/2006/table">
            <a:tbl>
              <a:tblPr firstRow="1"/>
              <a:tblGrid>
                <a:gridCol w="1830046">
                  <a:extLst>
                    <a:ext uri="{9D8B030D-6E8A-4147-A177-3AD203B41FA5}">
                      <a16:colId xmlns:a16="http://schemas.microsoft.com/office/drawing/2014/main" val="909877475"/>
                    </a:ext>
                  </a:extLst>
                </a:gridCol>
                <a:gridCol w="1094282">
                  <a:extLst>
                    <a:ext uri="{9D8B030D-6E8A-4147-A177-3AD203B41FA5}">
                      <a16:colId xmlns:a16="http://schemas.microsoft.com/office/drawing/2014/main" val="3197615328"/>
                    </a:ext>
                  </a:extLst>
                </a:gridCol>
                <a:gridCol w="1124262">
                  <a:extLst>
                    <a:ext uri="{9D8B030D-6E8A-4147-A177-3AD203B41FA5}">
                      <a16:colId xmlns:a16="http://schemas.microsoft.com/office/drawing/2014/main" val="1701875958"/>
                    </a:ext>
                  </a:extLst>
                </a:gridCol>
                <a:gridCol w="1079292">
                  <a:extLst>
                    <a:ext uri="{9D8B030D-6E8A-4147-A177-3AD203B41FA5}">
                      <a16:colId xmlns:a16="http://schemas.microsoft.com/office/drawing/2014/main" val="3241985035"/>
                    </a:ext>
                  </a:extLst>
                </a:gridCol>
                <a:gridCol w="1244184">
                  <a:extLst>
                    <a:ext uri="{9D8B030D-6E8A-4147-A177-3AD203B41FA5}">
                      <a16:colId xmlns:a16="http://schemas.microsoft.com/office/drawing/2014/main" val="3289632553"/>
                    </a:ext>
                  </a:extLst>
                </a:gridCol>
                <a:gridCol w="1274164">
                  <a:extLst>
                    <a:ext uri="{9D8B030D-6E8A-4147-A177-3AD203B41FA5}">
                      <a16:colId xmlns:a16="http://schemas.microsoft.com/office/drawing/2014/main" val="3201900331"/>
                    </a:ext>
                  </a:extLst>
                </a:gridCol>
                <a:gridCol w="2869372">
                  <a:extLst>
                    <a:ext uri="{9D8B030D-6E8A-4147-A177-3AD203B41FA5}">
                      <a16:colId xmlns:a16="http://schemas.microsoft.com/office/drawing/2014/main" val="1727097831"/>
                    </a:ext>
                  </a:extLst>
                </a:gridCol>
              </a:tblGrid>
              <a:tr h="1393735">
                <a:tc>
                  <a:txBody>
                    <a:bodyPr/>
                    <a:lstStyle/>
                    <a:p>
                      <a:pPr algn="l" rtl="0" fontAlgn="base"/>
                      <a:r>
                        <a:rPr lang="en-US" sz="1800" b="1" i="0">
                          <a:solidFill>
                            <a:schemeClr val="tx1"/>
                          </a:solidFill>
                          <a:effectLst/>
                          <a:latin typeface="Arial" panose="020B0604020202020204" pitchFamily="34" charset="0"/>
                        </a:rPr>
                        <a:t>Data Source</a:t>
                      </a:r>
                      <a:r>
                        <a:rPr lang="en-US" sz="1800" b="0" i="0">
                          <a:solidFill>
                            <a:schemeClr val="tx1"/>
                          </a:solidFill>
                          <a:effectLst/>
                          <a:latin typeface="Arial" panose="020B0604020202020204" pitchFamily="34" charset="0"/>
                        </a:rPr>
                        <a:t>  </a:t>
                      </a:r>
                      <a:endParaRPr lang="en-US" sz="44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a:solidFill>
                            <a:schemeClr val="tx1"/>
                          </a:solidFill>
                          <a:effectLst/>
                          <a:latin typeface="Arial" panose="020B0604020202020204" pitchFamily="34" charset="0"/>
                        </a:rPr>
                        <a:t>2021-22 Data</a:t>
                      </a:r>
                      <a:r>
                        <a:rPr lang="en-US" sz="1800" b="0" i="0">
                          <a:solidFill>
                            <a:schemeClr val="tx1"/>
                          </a:solidFill>
                          <a:effectLst/>
                          <a:latin typeface="Arial" panose="020B0604020202020204" pitchFamily="34" charset="0"/>
                        </a:rPr>
                        <a:t> </a:t>
                      </a:r>
                      <a:endParaRPr lang="en-US" sz="44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a:solidFill>
                            <a:schemeClr val="tx1"/>
                          </a:solidFill>
                          <a:effectLst/>
                          <a:latin typeface="Arial" panose="020B0604020202020204" pitchFamily="34" charset="0"/>
                        </a:rPr>
                        <a:t>2022-23 Data</a:t>
                      </a:r>
                      <a:r>
                        <a:rPr lang="en-US" sz="1800" b="0" i="0">
                          <a:solidFill>
                            <a:schemeClr val="tx1"/>
                          </a:solidFill>
                          <a:effectLst/>
                          <a:latin typeface="Arial" panose="020B0604020202020204" pitchFamily="34" charset="0"/>
                        </a:rPr>
                        <a:t>  </a:t>
                      </a:r>
                      <a:endParaRPr lang="en-US" sz="44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a:solidFill>
                            <a:schemeClr val="tx1"/>
                          </a:solidFill>
                          <a:effectLst/>
                          <a:latin typeface="Arial" panose="020B0604020202020204" pitchFamily="34" charset="0"/>
                        </a:rPr>
                        <a:t>2023-24</a:t>
                      </a:r>
                    </a:p>
                    <a:p>
                      <a:pPr algn="ctr" rtl="0" fontAlgn="base"/>
                      <a:r>
                        <a:rPr lang="en-US" sz="1800" b="1" i="0">
                          <a:solidFill>
                            <a:schemeClr val="tx1"/>
                          </a:solidFill>
                          <a:effectLst/>
                          <a:latin typeface="Arial" panose="020B0604020202020204" pitchFamily="34" charset="0"/>
                        </a:rPr>
                        <a:t>Data</a:t>
                      </a:r>
                      <a:r>
                        <a:rPr lang="en-US" sz="1800" b="0" i="0">
                          <a:solidFill>
                            <a:schemeClr val="tx1"/>
                          </a:solidFill>
                          <a:effectLst/>
                          <a:latin typeface="Arial" panose="020B0604020202020204" pitchFamily="34" charset="0"/>
                        </a:rPr>
                        <a:t> </a:t>
                      </a:r>
                      <a:endParaRPr lang="en-US" sz="44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a:solidFill>
                            <a:schemeClr val="tx1"/>
                          </a:solidFill>
                          <a:effectLst/>
                          <a:latin typeface="Arial" panose="020B0604020202020204" pitchFamily="34" charset="0"/>
                        </a:rPr>
                        <a:t>1-year target (2024-25)</a:t>
                      </a:r>
                      <a:r>
                        <a:rPr lang="en-US" sz="1800" b="0" i="0">
                          <a:solidFill>
                            <a:schemeClr val="tx1"/>
                          </a:solidFill>
                          <a:effectLst/>
                          <a:latin typeface="Arial" panose="020B0604020202020204" pitchFamily="34" charset="0"/>
                        </a:rPr>
                        <a:t> </a:t>
                      </a:r>
                      <a:endParaRPr lang="en-US" sz="44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a:solidFill>
                            <a:schemeClr val="tx1"/>
                          </a:solidFill>
                          <a:effectLst/>
                          <a:latin typeface="Arial" panose="020B0604020202020204" pitchFamily="34" charset="0"/>
                        </a:rPr>
                        <a:t>3-year target (2026-27)</a:t>
                      </a:r>
                      <a:r>
                        <a:rPr lang="en-US" sz="1800" b="0" i="0">
                          <a:solidFill>
                            <a:schemeClr val="tx1"/>
                          </a:solidFill>
                          <a:effectLst/>
                          <a:latin typeface="Arial" panose="020B0604020202020204" pitchFamily="34" charset="0"/>
                        </a:rPr>
                        <a:t> </a:t>
                      </a:r>
                      <a:endParaRPr lang="en-US" sz="44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rtl="0" fontAlgn="base"/>
                      <a:r>
                        <a:rPr lang="en-US" sz="1800" b="1" i="0">
                          <a:solidFill>
                            <a:schemeClr val="tx1"/>
                          </a:solidFill>
                          <a:effectLst/>
                          <a:latin typeface="Arial" panose="020B0604020202020204" pitchFamily="34" charset="0"/>
                        </a:rPr>
                        <a:t>How will improvement be measured?</a:t>
                      </a:r>
                      <a:r>
                        <a:rPr lang="en-US" sz="1800" b="0" i="0">
                          <a:solidFill>
                            <a:schemeClr val="tx1"/>
                          </a:solidFill>
                          <a:effectLst/>
                          <a:latin typeface="Arial" panose="020B0604020202020204" pitchFamily="34" charset="0"/>
                        </a:rPr>
                        <a:t>  </a:t>
                      </a:r>
                      <a:endParaRPr lang="en-US" sz="44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838890988"/>
                  </a:ext>
                </a:extLst>
              </a:tr>
              <a:tr h="1324525">
                <a:tc>
                  <a:txBody>
                    <a:bodyPr/>
                    <a:lstStyle/>
                    <a:p>
                      <a:pPr algn="l" rtl="0" fontAlgn="base"/>
                      <a:r>
                        <a:rPr lang="en-US" sz="1800" b="0" i="0">
                          <a:solidFill>
                            <a:schemeClr val="tx1"/>
                          </a:solidFill>
                          <a:effectLst/>
                          <a:latin typeface="Segoe UI" panose="020B0502040204020203" pitchFamily="34" charset="0"/>
                        </a:rPr>
                        <a:t>District PD documentation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a:solidFill>
                            <a:schemeClr val="tx1"/>
                          </a:solidFill>
                          <a:effectLst/>
                          <a:latin typeface="Calibri" panose="020F0502020204030204" pitchFamily="34" charset="0"/>
                        </a:rPr>
                        <a:t>4%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a:solidFill>
                            <a:schemeClr val="tx1"/>
                          </a:solidFill>
                          <a:effectLst/>
                          <a:latin typeface="Arial" panose="020B0604020202020204" pitchFamily="34" charset="0"/>
                        </a:rPr>
                        <a:t>4%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a:solidFill>
                            <a:schemeClr val="tx1"/>
                          </a:solidFill>
                          <a:effectLst/>
                          <a:latin typeface="Calibri" panose="020F0502020204030204" pitchFamily="34" charset="0"/>
                        </a:rPr>
                        <a:t>5%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a:solidFill>
                            <a:schemeClr val="tx1"/>
                          </a:solidFill>
                          <a:effectLst/>
                          <a:latin typeface="Calibri" panose="020F0502020204030204" pitchFamily="34" charset="0"/>
                        </a:rPr>
                        <a:t>10%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a:solidFill>
                            <a:schemeClr val="tx1"/>
                          </a:solidFill>
                          <a:effectLst/>
                          <a:latin typeface="Calibri" panose="020F0502020204030204" pitchFamily="34" charset="0"/>
                        </a:rPr>
                        <a:t>25%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n-US" sz="1800" b="0" i="0">
                          <a:solidFill>
                            <a:schemeClr val="tx1"/>
                          </a:solidFill>
                          <a:effectLst/>
                          <a:latin typeface="Segoe UI" panose="020B0502040204020203" pitchFamily="34" charset="0"/>
                        </a:rPr>
                        <a:t>Percent of general education teachers (K-5 ISD wide) who have attended CAST training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9300532"/>
                  </a:ext>
                </a:extLst>
              </a:tr>
              <a:tr h="1715365">
                <a:tc>
                  <a:txBody>
                    <a:bodyPr/>
                    <a:lstStyle/>
                    <a:p>
                      <a:pPr algn="l" rtl="0" fontAlgn="base"/>
                      <a:r>
                        <a:rPr lang="en-US" sz="1800" b="0" i="0">
                          <a:solidFill>
                            <a:schemeClr val="tx1"/>
                          </a:solidFill>
                          <a:effectLst/>
                          <a:latin typeface="Segoe UI" panose="020B0502040204020203" pitchFamily="34" charset="0"/>
                        </a:rPr>
                        <a:t>IEP Monitoring Data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a:solidFill>
                            <a:schemeClr val="tx1"/>
                          </a:solidFill>
                          <a:effectLst/>
                          <a:latin typeface="Segoe UI" panose="020B0502040204020203" pitchFamily="34" charset="0"/>
                        </a:rPr>
                        <a:t>0 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a:solidFill>
                            <a:schemeClr val="tx1"/>
                          </a:solidFill>
                          <a:effectLst/>
                          <a:latin typeface="Segoe UI" panose="020B0502040204020203" pitchFamily="34" charset="0"/>
                        </a:rPr>
                        <a:t>0 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dirty="0">
                          <a:solidFill>
                            <a:schemeClr val="tx1"/>
                          </a:solidFill>
                          <a:effectLst/>
                          <a:latin typeface="Segoe UI" panose="020B0502040204020203" pitchFamily="34" charset="0"/>
                        </a:rPr>
                        <a:t>7% </a:t>
                      </a:r>
                      <a:endParaRPr lang="en-US" sz="18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a:solidFill>
                            <a:schemeClr val="tx1"/>
                          </a:solidFill>
                          <a:effectLst/>
                          <a:latin typeface="Segoe UI" panose="020B0502040204020203" pitchFamily="34" charset="0"/>
                        </a:rPr>
                        <a:t>40%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ase"/>
                      <a:r>
                        <a:rPr lang="en-US" sz="1800" b="0" i="0">
                          <a:solidFill>
                            <a:schemeClr val="tx1"/>
                          </a:solidFill>
                          <a:effectLst/>
                          <a:latin typeface="Segoe UI" panose="020B0502040204020203" pitchFamily="34" charset="0"/>
                        </a:rPr>
                        <a:t>90% </a:t>
                      </a:r>
                      <a:endParaRPr lang="en-US" sz="1800" b="0" i="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n-US" sz="1800" b="0" i="0" dirty="0">
                          <a:solidFill>
                            <a:schemeClr val="tx1"/>
                          </a:solidFill>
                          <a:effectLst/>
                          <a:latin typeface="Calibri" panose="020F0502020204030204" pitchFamily="34" charset="0"/>
                        </a:rPr>
                        <a:t>Percent of IEPs which document thorough consideration of LRE for students reported in B-5 B and C </a:t>
                      </a:r>
                      <a:endParaRPr lang="en-US" sz="3200" b="0" i="0" dirty="0">
                        <a:solidFill>
                          <a:schemeClr val="tx1"/>
                        </a:solidFill>
                        <a:effectLst/>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08787"/>
                  </a:ext>
                </a:extLst>
              </a:tr>
            </a:tbl>
          </a:graphicData>
        </a:graphic>
      </p:graphicFrame>
      <p:sp>
        <p:nvSpPr>
          <p:cNvPr id="5" name="Slide Number Placeholder 4">
            <a:extLst>
              <a:ext uri="{FF2B5EF4-FFF2-40B4-BE49-F238E27FC236}">
                <a16:creationId xmlns:a16="http://schemas.microsoft.com/office/drawing/2014/main" id="{7CB0A60C-EE51-4D13-9582-A6B65187B4DB}"/>
              </a:ext>
            </a:extLst>
          </p:cNvPr>
          <p:cNvSpPr>
            <a:spLocks noGrp="1"/>
          </p:cNvSpPr>
          <p:nvPr>
            <p:ph type="sldNum" sz="quarter" idx="12"/>
          </p:nvPr>
        </p:nvSpPr>
        <p:spPr/>
        <p:txBody>
          <a:bodyPr/>
          <a:lstStyle/>
          <a:p>
            <a:fld id="{46775F4D-6D42-4CD6-A802-0B48E0231625}" type="slidenum">
              <a:rPr lang="en-US" smtClean="0"/>
              <a:pPr/>
              <a:t>15</a:t>
            </a:fld>
            <a:endParaRPr lang="en-US"/>
          </a:p>
        </p:txBody>
      </p:sp>
      <p:sp>
        <p:nvSpPr>
          <p:cNvPr id="4" name="Footer Placeholder 3">
            <a:extLst>
              <a:ext uri="{FF2B5EF4-FFF2-40B4-BE49-F238E27FC236}">
                <a16:creationId xmlns:a16="http://schemas.microsoft.com/office/drawing/2014/main" id="{9D694B94-93A2-431F-A9BB-03DBA95B1EC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68476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Fiscal Table – Personnel </a:t>
            </a:r>
          </a:p>
        </p:txBody>
      </p:sp>
      <p:graphicFrame>
        <p:nvGraphicFramePr>
          <p:cNvPr id="3" name="Table 3" descr="Fiscal - Personnel table with columns called Name, Position/Title, Amount, FTE Staff, and Description.">
            <a:extLst>
              <a:ext uri="{FF2B5EF4-FFF2-40B4-BE49-F238E27FC236}">
                <a16:creationId xmlns:a16="http://schemas.microsoft.com/office/drawing/2014/main" id="{CB6922EC-545D-415B-A046-C67850446C20}"/>
              </a:ext>
            </a:extLst>
          </p:cNvPr>
          <p:cNvGraphicFramePr>
            <a:graphicFrameLocks noGrp="1"/>
          </p:cNvGraphicFramePr>
          <p:nvPr>
            <p:extLst>
              <p:ext uri="{D42A27DB-BD31-4B8C-83A1-F6EECF244321}">
                <p14:modId xmlns:p14="http://schemas.microsoft.com/office/powerpoint/2010/main" val="969118822"/>
              </p:ext>
            </p:extLst>
          </p:nvPr>
        </p:nvGraphicFramePr>
        <p:xfrm>
          <a:off x="838199" y="2410833"/>
          <a:ext cx="10598428" cy="2534328"/>
        </p:xfrm>
        <a:graphic>
          <a:graphicData uri="http://schemas.openxmlformats.org/drawingml/2006/table">
            <a:tbl>
              <a:tblPr firstRow="1" bandRow="1">
                <a:tableStyleId>{073A0DAA-6AF3-43AB-8588-CEC1D06C72B9}</a:tableStyleId>
              </a:tblPr>
              <a:tblGrid>
                <a:gridCol w="2119686">
                  <a:extLst>
                    <a:ext uri="{9D8B030D-6E8A-4147-A177-3AD203B41FA5}">
                      <a16:colId xmlns:a16="http://schemas.microsoft.com/office/drawing/2014/main" val="975787095"/>
                    </a:ext>
                  </a:extLst>
                </a:gridCol>
                <a:gridCol w="2262764">
                  <a:extLst>
                    <a:ext uri="{9D8B030D-6E8A-4147-A177-3AD203B41FA5}">
                      <a16:colId xmlns:a16="http://schemas.microsoft.com/office/drawing/2014/main" val="2745421233"/>
                    </a:ext>
                  </a:extLst>
                </a:gridCol>
                <a:gridCol w="1976606">
                  <a:extLst>
                    <a:ext uri="{9D8B030D-6E8A-4147-A177-3AD203B41FA5}">
                      <a16:colId xmlns:a16="http://schemas.microsoft.com/office/drawing/2014/main" val="1820418951"/>
                    </a:ext>
                  </a:extLst>
                </a:gridCol>
                <a:gridCol w="2119686">
                  <a:extLst>
                    <a:ext uri="{9D8B030D-6E8A-4147-A177-3AD203B41FA5}">
                      <a16:colId xmlns:a16="http://schemas.microsoft.com/office/drawing/2014/main" val="2295625644"/>
                    </a:ext>
                  </a:extLst>
                </a:gridCol>
                <a:gridCol w="2119686">
                  <a:extLst>
                    <a:ext uri="{9D8B030D-6E8A-4147-A177-3AD203B41FA5}">
                      <a16:colId xmlns:a16="http://schemas.microsoft.com/office/drawing/2014/main" val="1942024278"/>
                    </a:ext>
                  </a:extLst>
                </a:gridCol>
              </a:tblGrid>
              <a:tr h="968471">
                <a:tc>
                  <a:txBody>
                    <a:bodyPr/>
                    <a:lstStyle/>
                    <a:p>
                      <a:r>
                        <a:rPr lang="en-US" sz="2800"/>
                        <a:t>Name</a:t>
                      </a:r>
                    </a:p>
                  </a:txBody>
                  <a:tcPr anchor="ctr"/>
                </a:tc>
                <a:tc>
                  <a:txBody>
                    <a:bodyPr/>
                    <a:lstStyle/>
                    <a:p>
                      <a:r>
                        <a:rPr lang="en-US" sz="2800"/>
                        <a:t>Position/Title</a:t>
                      </a:r>
                    </a:p>
                  </a:txBody>
                  <a:tcPr anchor="ctr"/>
                </a:tc>
                <a:tc>
                  <a:txBody>
                    <a:bodyPr/>
                    <a:lstStyle/>
                    <a:p>
                      <a:r>
                        <a:rPr lang="en-US" sz="2800"/>
                        <a:t>Amount</a:t>
                      </a:r>
                    </a:p>
                  </a:txBody>
                  <a:tcPr anchor="ctr"/>
                </a:tc>
                <a:tc>
                  <a:txBody>
                    <a:bodyPr/>
                    <a:lstStyle/>
                    <a:p>
                      <a:r>
                        <a:rPr lang="en-US" sz="2800"/>
                        <a:t>FTE Staff</a:t>
                      </a:r>
                    </a:p>
                  </a:txBody>
                  <a:tcPr anchor="ctr"/>
                </a:tc>
                <a:tc>
                  <a:txBody>
                    <a:bodyPr/>
                    <a:lstStyle/>
                    <a:p>
                      <a:r>
                        <a:rPr lang="en-US" sz="2800"/>
                        <a:t>Description</a:t>
                      </a:r>
                    </a:p>
                  </a:txBody>
                  <a:tcPr anchor="ctr"/>
                </a:tc>
                <a:extLst>
                  <a:ext uri="{0D108BD9-81ED-4DB2-BD59-A6C34878D82A}">
                    <a16:rowId xmlns:a16="http://schemas.microsoft.com/office/drawing/2014/main" val="1370155003"/>
                  </a:ext>
                </a:extLst>
              </a:tr>
              <a:tr h="1565857">
                <a:tc>
                  <a:txBody>
                    <a:bodyPr/>
                    <a:lstStyle/>
                    <a:p>
                      <a:r>
                        <a:rPr lang="en-US" sz="2000" b="1"/>
                        <a:t>Enter the staff member’s name</a:t>
                      </a:r>
                    </a:p>
                  </a:txBody>
                  <a:tcPr/>
                </a:tc>
                <a:tc>
                  <a:txBody>
                    <a:bodyPr/>
                    <a:lstStyle/>
                    <a:p>
                      <a:r>
                        <a:rPr lang="en-US" sz="2000" b="1"/>
                        <a:t>Enter the staff member’s title</a:t>
                      </a:r>
                    </a:p>
                  </a:txBody>
                  <a:tcPr/>
                </a:tc>
                <a:tc>
                  <a:txBody>
                    <a:bodyPr/>
                    <a:lstStyle/>
                    <a:p>
                      <a:r>
                        <a:rPr lang="en-US" sz="2000" b="1"/>
                        <a:t>Enter the budgeted amount</a:t>
                      </a:r>
                    </a:p>
                  </a:txBody>
                  <a:tcPr/>
                </a:tc>
                <a:tc>
                  <a:txBody>
                    <a:bodyPr/>
                    <a:lstStyle/>
                    <a:p>
                      <a:r>
                        <a:rPr lang="en-US" sz="2000" b="1"/>
                        <a:t>Enter the FTE (Decimal)</a:t>
                      </a:r>
                    </a:p>
                  </a:txBody>
                  <a:tcPr/>
                </a:tc>
                <a:tc>
                  <a:txBody>
                    <a:bodyPr/>
                    <a:lstStyle/>
                    <a:p>
                      <a:r>
                        <a:rPr lang="en-US" sz="2000" b="1" dirty="0"/>
                        <a:t>Provide a description</a:t>
                      </a:r>
                    </a:p>
                  </a:txBody>
                  <a:tcPr/>
                </a:tc>
                <a:extLst>
                  <a:ext uri="{0D108BD9-81ED-4DB2-BD59-A6C34878D82A}">
                    <a16:rowId xmlns:a16="http://schemas.microsoft.com/office/drawing/2014/main" val="1332419629"/>
                  </a:ext>
                </a:extLst>
              </a:tr>
            </a:tbl>
          </a:graphicData>
        </a:graphic>
      </p:graphicFrame>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16</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53200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Fiscal Table – Non-Personnel </a:t>
            </a:r>
          </a:p>
        </p:txBody>
      </p:sp>
      <p:graphicFrame>
        <p:nvGraphicFramePr>
          <p:cNvPr id="7" name="Table 3" descr="Fiscal - Non-personnel table with columns labeled Expense Type, Amount, and Description">
            <a:extLst>
              <a:ext uri="{FF2B5EF4-FFF2-40B4-BE49-F238E27FC236}">
                <a16:creationId xmlns:a16="http://schemas.microsoft.com/office/drawing/2014/main" id="{FD8CAF8D-83FB-41C9-A0D8-29C995FDDB57}"/>
              </a:ext>
            </a:extLst>
          </p:cNvPr>
          <p:cNvGraphicFramePr>
            <a:graphicFrameLocks noGrp="1"/>
          </p:cNvGraphicFramePr>
          <p:nvPr>
            <p:extLst>
              <p:ext uri="{D42A27DB-BD31-4B8C-83A1-F6EECF244321}">
                <p14:modId xmlns:p14="http://schemas.microsoft.com/office/powerpoint/2010/main" val="4175527606"/>
              </p:ext>
            </p:extLst>
          </p:nvPr>
        </p:nvGraphicFramePr>
        <p:xfrm>
          <a:off x="838199" y="2704952"/>
          <a:ext cx="10532166" cy="1747778"/>
        </p:xfrm>
        <a:graphic>
          <a:graphicData uri="http://schemas.openxmlformats.org/drawingml/2006/table">
            <a:tbl>
              <a:tblPr firstRow="1" bandRow="1">
                <a:tableStyleId>{073A0DAA-6AF3-43AB-8588-CEC1D06C72B9}</a:tableStyleId>
              </a:tblPr>
              <a:tblGrid>
                <a:gridCol w="3853071">
                  <a:extLst>
                    <a:ext uri="{9D8B030D-6E8A-4147-A177-3AD203B41FA5}">
                      <a16:colId xmlns:a16="http://schemas.microsoft.com/office/drawing/2014/main" val="975787095"/>
                    </a:ext>
                  </a:extLst>
                </a:gridCol>
                <a:gridCol w="2703443">
                  <a:extLst>
                    <a:ext uri="{9D8B030D-6E8A-4147-A177-3AD203B41FA5}">
                      <a16:colId xmlns:a16="http://schemas.microsoft.com/office/drawing/2014/main" val="2295625644"/>
                    </a:ext>
                  </a:extLst>
                </a:gridCol>
                <a:gridCol w="3975652">
                  <a:extLst>
                    <a:ext uri="{9D8B030D-6E8A-4147-A177-3AD203B41FA5}">
                      <a16:colId xmlns:a16="http://schemas.microsoft.com/office/drawing/2014/main" val="1942024278"/>
                    </a:ext>
                  </a:extLst>
                </a:gridCol>
              </a:tblGrid>
              <a:tr h="886388">
                <a:tc>
                  <a:txBody>
                    <a:bodyPr/>
                    <a:lstStyle/>
                    <a:p>
                      <a:r>
                        <a:rPr lang="en-US" sz="2800"/>
                        <a:t>Expense Type</a:t>
                      </a:r>
                    </a:p>
                  </a:txBody>
                  <a:tcPr anchor="ctr"/>
                </a:tc>
                <a:tc>
                  <a:txBody>
                    <a:bodyPr/>
                    <a:lstStyle/>
                    <a:p>
                      <a:r>
                        <a:rPr lang="en-US" sz="2800"/>
                        <a:t>Amount</a:t>
                      </a:r>
                    </a:p>
                  </a:txBody>
                  <a:tcPr anchor="ctr"/>
                </a:tc>
                <a:tc>
                  <a:txBody>
                    <a:bodyPr/>
                    <a:lstStyle/>
                    <a:p>
                      <a:r>
                        <a:rPr lang="en-US" sz="2800"/>
                        <a:t>Description</a:t>
                      </a:r>
                    </a:p>
                  </a:txBody>
                  <a:tcPr anchor="ctr"/>
                </a:tc>
                <a:extLst>
                  <a:ext uri="{0D108BD9-81ED-4DB2-BD59-A6C34878D82A}">
                    <a16:rowId xmlns:a16="http://schemas.microsoft.com/office/drawing/2014/main" val="1370155003"/>
                  </a:ext>
                </a:extLst>
              </a:tr>
              <a:tr h="861390">
                <a:tc>
                  <a:txBody>
                    <a:bodyPr/>
                    <a:lstStyle/>
                    <a:p>
                      <a:r>
                        <a:rPr lang="en-US" sz="2000" b="1"/>
                        <a:t>Select the non-personnel expense type</a:t>
                      </a:r>
                    </a:p>
                  </a:txBody>
                  <a:tcPr/>
                </a:tc>
                <a:tc>
                  <a:txBody>
                    <a:bodyPr/>
                    <a:lstStyle/>
                    <a:p>
                      <a:r>
                        <a:rPr lang="en-US" sz="2000" b="1"/>
                        <a:t>Enter the budgeted amount</a:t>
                      </a:r>
                    </a:p>
                  </a:txBody>
                  <a:tcPr/>
                </a:tc>
                <a:tc>
                  <a:txBody>
                    <a:bodyPr/>
                    <a:lstStyle/>
                    <a:p>
                      <a:r>
                        <a:rPr lang="en-US" sz="2000" b="1" dirty="0"/>
                        <a:t>Provide a description</a:t>
                      </a:r>
                    </a:p>
                  </a:txBody>
                  <a:tcPr/>
                </a:tc>
                <a:extLst>
                  <a:ext uri="{0D108BD9-81ED-4DB2-BD59-A6C34878D82A}">
                    <a16:rowId xmlns:a16="http://schemas.microsoft.com/office/drawing/2014/main" val="1332419629"/>
                  </a:ext>
                </a:extLst>
              </a:tr>
            </a:tbl>
          </a:graphicData>
        </a:graphic>
      </p:graphicFrame>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17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31232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Fiscal: Access to Grant Funds</a:t>
            </a:r>
          </a:p>
        </p:txBody>
      </p:sp>
      <p:sp>
        <p:nvSpPr>
          <p:cNvPr id="7" name="Content Placeholder 2">
            <a:extLst>
              <a:ext uri="{FF2B5EF4-FFF2-40B4-BE49-F238E27FC236}">
                <a16:creationId xmlns:a16="http://schemas.microsoft.com/office/drawing/2014/main" id="{63D88D66-59B7-449B-8176-1FECE6D7547B}"/>
              </a:ext>
            </a:extLst>
          </p:cNvPr>
          <p:cNvSpPr>
            <a:spLocks noGrp="1"/>
          </p:cNvSpPr>
          <p:nvPr>
            <p:ph sz="half" idx="1"/>
          </p:nvPr>
        </p:nvSpPr>
        <p:spPr>
          <a:xfrm>
            <a:off x="838200" y="1825625"/>
            <a:ext cx="10472529" cy="4530728"/>
          </a:xfrm>
        </p:spPr>
        <p:txBody>
          <a:bodyPr vert="horz" lIns="91440" tIns="45720" rIns="91440" bIns="45720" rtlCol="0" anchor="t">
            <a:normAutofit/>
          </a:bodyPr>
          <a:lstStyle/>
          <a:p>
            <a:pPr marL="228600" indent="-228600"/>
            <a:r>
              <a:rPr lang="en-US" sz="3600" b="1">
                <a:latin typeface="Arial"/>
                <a:cs typeface="Arial"/>
              </a:rPr>
              <a:t>Initial 50 percent </a:t>
            </a:r>
            <a:r>
              <a:rPr lang="en-US" sz="3600">
                <a:latin typeface="Arial"/>
                <a:cs typeface="Arial"/>
              </a:rPr>
              <a:t>released upon submission of the grant in Catamaran and initial review of the submitted budget and current credential(s) in </a:t>
            </a:r>
            <a:r>
              <a:rPr lang="en-US" sz="3600" err="1">
                <a:latin typeface="Arial"/>
                <a:cs typeface="Arial"/>
              </a:rPr>
              <a:t>NexSys</a:t>
            </a:r>
            <a:r>
              <a:rPr lang="en-US" sz="3600">
                <a:latin typeface="Arial"/>
                <a:cs typeface="Arial"/>
              </a:rPr>
              <a:t>.</a:t>
            </a:r>
            <a:endParaRPr lang="en-US">
              <a:latin typeface="Arial"/>
              <a:cs typeface="Arial"/>
            </a:endParaRPr>
          </a:p>
          <a:p>
            <a:pPr marL="228600" indent="-228600"/>
            <a:r>
              <a:rPr lang="en-US" sz="3600" b="1">
                <a:latin typeface="Arial"/>
                <a:cs typeface="Arial"/>
              </a:rPr>
              <a:t>Final 50 percent </a:t>
            </a:r>
            <a:r>
              <a:rPr lang="en-US" sz="3600">
                <a:latin typeface="Arial"/>
                <a:cs typeface="Arial"/>
              </a:rPr>
              <a:t>released once the application is at Michigan Department of Education (</a:t>
            </a:r>
            <a:r>
              <a:rPr lang="en-US" sz="3600" i="1">
                <a:latin typeface="Arial"/>
                <a:cs typeface="Arial"/>
              </a:rPr>
              <a:t>MDE) Accepted</a:t>
            </a:r>
            <a:r>
              <a:rPr lang="en-US" sz="3600">
                <a:latin typeface="Arial"/>
                <a:cs typeface="Arial"/>
              </a:rPr>
              <a:t>.</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18</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232994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33BD-1CD3-4FDF-852C-845CCD2B2F1E}"/>
              </a:ext>
            </a:extLst>
          </p:cNvPr>
          <p:cNvSpPr>
            <a:spLocks noGrp="1"/>
          </p:cNvSpPr>
          <p:nvPr>
            <p:ph type="title"/>
          </p:nvPr>
        </p:nvSpPr>
        <p:spPr>
          <a:xfrm>
            <a:off x="838204" y="365125"/>
            <a:ext cx="10515600" cy="1325563"/>
          </a:xfrm>
        </p:spPr>
        <p:txBody>
          <a:bodyPr/>
          <a:lstStyle/>
          <a:p>
            <a:r>
              <a:rPr lang="en-US"/>
              <a:t>Remaining GSSG 2024-25 Timelines</a:t>
            </a:r>
          </a:p>
        </p:txBody>
      </p:sp>
      <p:sp>
        <p:nvSpPr>
          <p:cNvPr id="3" name="Content Placeholder 2">
            <a:extLst>
              <a:ext uri="{FF2B5EF4-FFF2-40B4-BE49-F238E27FC236}">
                <a16:creationId xmlns:a16="http://schemas.microsoft.com/office/drawing/2014/main" id="{39FB148A-F09A-46E2-A995-020748503123}"/>
              </a:ext>
            </a:extLst>
          </p:cNvPr>
          <p:cNvSpPr>
            <a:spLocks noGrp="1"/>
          </p:cNvSpPr>
          <p:nvPr>
            <p:ph idx="1"/>
          </p:nvPr>
        </p:nvSpPr>
        <p:spPr>
          <a:xfrm>
            <a:off x="838204" y="1825625"/>
            <a:ext cx="10515600" cy="4351338"/>
          </a:xfrm>
        </p:spPr>
        <p:txBody>
          <a:bodyPr>
            <a:normAutofit/>
          </a:bodyPr>
          <a:lstStyle/>
          <a:p>
            <a:r>
              <a:rPr lang="en-US" sz="3200"/>
              <a:t>Final Report</a:t>
            </a:r>
          </a:p>
          <a:p>
            <a:pPr lvl="1"/>
            <a:r>
              <a:rPr lang="en-US" sz="3200"/>
              <a:t>Live May 1, 2025</a:t>
            </a:r>
          </a:p>
          <a:p>
            <a:pPr lvl="1"/>
            <a:r>
              <a:rPr lang="en-US" sz="3200"/>
              <a:t>Due June 1, 2025</a:t>
            </a:r>
          </a:p>
          <a:p>
            <a:r>
              <a:rPr lang="en-US" sz="3200"/>
              <a:t>Final Expenditure Report</a:t>
            </a:r>
          </a:p>
          <a:p>
            <a:pPr lvl="1"/>
            <a:r>
              <a:rPr lang="en-US" sz="3200"/>
              <a:t>Due August 29, 2025 (in </a:t>
            </a:r>
            <a:r>
              <a:rPr lang="en-US" sz="3200" err="1"/>
              <a:t>NexSys</a:t>
            </a:r>
            <a:r>
              <a:rPr lang="en-US" sz="3200"/>
              <a:t>)</a:t>
            </a:r>
          </a:p>
          <a:p>
            <a:endParaRPr lang="en-US"/>
          </a:p>
        </p:txBody>
      </p:sp>
      <p:sp>
        <p:nvSpPr>
          <p:cNvPr id="5" name="Slide Number Placeholder 4">
            <a:extLst>
              <a:ext uri="{FF2B5EF4-FFF2-40B4-BE49-F238E27FC236}">
                <a16:creationId xmlns:a16="http://schemas.microsoft.com/office/drawing/2014/main" id="{B7AA5456-D0A7-4FB2-B237-066FFACFDBB0}"/>
              </a:ext>
            </a:extLst>
          </p:cNvPr>
          <p:cNvSpPr>
            <a:spLocks noGrp="1"/>
          </p:cNvSpPr>
          <p:nvPr>
            <p:ph type="sldNum" sz="quarter" idx="12"/>
          </p:nvPr>
        </p:nvSpPr>
        <p:spPr>
          <a:xfrm>
            <a:off x="838203" y="6356352"/>
            <a:ext cx="409833" cy="365125"/>
          </a:xfrm>
        </p:spPr>
        <p:txBody>
          <a:bodyPr/>
          <a:lstStyle/>
          <a:p>
            <a:fld id="{46775F4D-6D42-4CD6-A802-0B48E0231625}" type="slidenum">
              <a:rPr lang="en-US" smtClean="0"/>
              <a:pPr/>
              <a:t>19</a:t>
            </a:fld>
            <a:endParaRPr lang="en-US"/>
          </a:p>
        </p:txBody>
      </p:sp>
      <p:sp>
        <p:nvSpPr>
          <p:cNvPr id="4" name="Footer Placeholder 3">
            <a:extLst>
              <a:ext uri="{FF2B5EF4-FFF2-40B4-BE49-F238E27FC236}">
                <a16:creationId xmlns:a16="http://schemas.microsoft.com/office/drawing/2014/main" id="{49D54BB1-ED41-4A2C-A040-3A474D0E7FB8}"/>
              </a:ext>
            </a:extLst>
          </p:cNvPr>
          <p:cNvSpPr>
            <a:spLocks noGrp="1"/>
          </p:cNvSpPr>
          <p:nvPr>
            <p:ph type="ftr" sz="quarter" idx="11"/>
          </p:nvPr>
        </p:nvSpPr>
        <p:spPr>
          <a:xfrm>
            <a:off x="1371600" y="635635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37016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Agenda</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4"/>
            <a:ext cx="10515603" cy="4530727"/>
          </a:xfrm>
        </p:spPr>
        <p:txBody>
          <a:bodyPr>
            <a:normAutofit/>
          </a:bodyPr>
          <a:lstStyle/>
          <a:p>
            <a:r>
              <a:rPr lang="en-US" sz="3600"/>
              <a:t>Application Overview</a:t>
            </a:r>
          </a:p>
          <a:p>
            <a:r>
              <a:rPr lang="en-US" sz="3600"/>
              <a:t>Focus Area</a:t>
            </a:r>
          </a:p>
          <a:p>
            <a:r>
              <a:rPr lang="en-US" sz="3600"/>
              <a:t>Completing the Application in Catamaran</a:t>
            </a:r>
          </a:p>
          <a:p>
            <a:r>
              <a:rPr lang="en-US" sz="3600"/>
              <a:t>Resources</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4533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E3789E-6165-4517-A59E-E68081C8ADF8}"/>
              </a:ext>
            </a:extLst>
          </p:cNvPr>
          <p:cNvSpPr>
            <a:spLocks noGrp="1"/>
          </p:cNvSpPr>
          <p:nvPr>
            <p:ph type="ctrTitle"/>
          </p:nvPr>
        </p:nvSpPr>
        <p:spPr/>
        <p:txBody>
          <a:bodyPr/>
          <a:lstStyle/>
          <a:p>
            <a:r>
              <a:rPr lang="en-US"/>
              <a:t>Completing the Application in Catamaran</a:t>
            </a:r>
          </a:p>
        </p:txBody>
      </p:sp>
      <p:sp>
        <p:nvSpPr>
          <p:cNvPr id="5" name="Slide Number Placeholder 4">
            <a:extLst>
              <a:ext uri="{FF2B5EF4-FFF2-40B4-BE49-F238E27FC236}">
                <a16:creationId xmlns:a16="http://schemas.microsoft.com/office/drawing/2014/main" id="{0B0D1661-DCD4-4CF8-BC89-40DDCAE212B2}"/>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38CE65A3-B6CB-4298-8CD8-FDD8F1E19115}"/>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66614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22017A-9FA5-448B-839F-1A1AB51DAD74}"/>
              </a:ext>
            </a:extLst>
          </p:cNvPr>
          <p:cNvSpPr>
            <a:spLocks noGrp="1"/>
          </p:cNvSpPr>
          <p:nvPr>
            <p:ph type="title"/>
          </p:nvPr>
        </p:nvSpPr>
        <p:spPr>
          <a:xfrm>
            <a:off x="154748" y="-1054099"/>
            <a:ext cx="12037251" cy="914399"/>
          </a:xfrm>
        </p:spPr>
        <p:txBody>
          <a:bodyPr/>
          <a:lstStyle/>
          <a:p>
            <a:r>
              <a:rPr lang="en-US"/>
              <a:t>Catamaran Login</a:t>
            </a:r>
          </a:p>
        </p:txBody>
      </p:sp>
      <p:pic>
        <p:nvPicPr>
          <p:cNvPr id="9" name="Picture 8" descr="Screenshot of Catamaran Login Screen">
            <a:extLst>
              <a:ext uri="{FF2B5EF4-FFF2-40B4-BE49-F238E27FC236}">
                <a16:creationId xmlns:a16="http://schemas.microsoft.com/office/drawing/2014/main" id="{7DDA4236-D2A8-4EC3-85F5-9C42154C2096}"/>
              </a:ext>
            </a:extLst>
          </p:cNvPr>
          <p:cNvPicPr>
            <a:picLocks noChangeAspect="1"/>
          </p:cNvPicPr>
          <p:nvPr/>
        </p:nvPicPr>
        <p:blipFill>
          <a:blip r:embed="rId3"/>
          <a:stretch>
            <a:fillRect/>
          </a:stretch>
        </p:blipFill>
        <p:spPr>
          <a:xfrm>
            <a:off x="-12026" y="537988"/>
            <a:ext cx="12204025" cy="5647691"/>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02A239B0-F315-4F7D-8A72-092387D692B6}"/>
              </a:ext>
            </a:extLst>
          </p:cNvPr>
          <p:cNvSpPr>
            <a:spLocks noGrp="1"/>
          </p:cNvSpPr>
          <p:nvPr>
            <p:ph type="sldNum" sz="quarter" idx="12"/>
          </p:nvPr>
        </p:nvSpPr>
        <p:spPr/>
        <p:txBody>
          <a:bodyPr/>
          <a:lstStyle/>
          <a:p>
            <a:fld id="{2E6F2232-818B-4E09-954B-6E16973FF9E0}" type="slidenum">
              <a:rPr lang="en-US" smtClean="0"/>
              <a:pPr/>
              <a:t>21</a:t>
            </a:fld>
            <a:endParaRPr lang="en-US"/>
          </a:p>
        </p:txBody>
      </p:sp>
      <p:sp>
        <p:nvSpPr>
          <p:cNvPr id="2" name="Footer Placeholder 1">
            <a:extLst>
              <a:ext uri="{FF2B5EF4-FFF2-40B4-BE49-F238E27FC236}">
                <a16:creationId xmlns:a16="http://schemas.microsoft.com/office/drawing/2014/main" id="{AD06A7D1-8E64-443E-84F5-BCC66281282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26537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Access the Activity</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3" y="1690688"/>
            <a:ext cx="10515597" cy="2719053"/>
          </a:xfrm>
        </p:spPr>
        <p:txBody>
          <a:bodyPr>
            <a:normAutofit/>
          </a:bodyPr>
          <a:lstStyle/>
          <a:p>
            <a:r>
              <a:rPr lang="en-US" sz="2600"/>
              <a:t>Log in to </a:t>
            </a:r>
            <a:r>
              <a:rPr lang="en-US" sz="2600">
                <a:hlinkClick r:id="rId3"/>
              </a:rPr>
              <a:t>Catamaran</a:t>
            </a:r>
            <a:r>
              <a:rPr lang="en-US" sz="2600"/>
              <a:t> (https://catamaran.partners)</a:t>
            </a:r>
          </a:p>
          <a:p>
            <a:r>
              <a:rPr lang="en-US" sz="2600"/>
              <a:t>On the Dashboard, scroll down to the Tasks Overview section. </a:t>
            </a:r>
          </a:p>
          <a:p>
            <a:r>
              <a:rPr lang="en-US" sz="2600"/>
              <a:t>Use the filters, as needed, to narrow tasks.</a:t>
            </a:r>
          </a:p>
          <a:p>
            <a:r>
              <a:rPr lang="en-US" sz="2600"/>
              <a:t>Select the link in the </a:t>
            </a:r>
            <a:r>
              <a:rPr lang="en-US" sz="2600" b="1"/>
              <a:t>Activity </a:t>
            </a:r>
            <a:r>
              <a:rPr lang="en-US" sz="2600"/>
              <a:t>column to open the activity.</a:t>
            </a:r>
          </a:p>
          <a:p>
            <a:pPr lvl="1"/>
            <a:r>
              <a:rPr lang="en-US" sz="2200"/>
              <a:t>Note: The activity name is </a:t>
            </a:r>
            <a:r>
              <a:rPr lang="en-US" sz="2200" b="1"/>
              <a:t>2024-25 GSSG Activity</a:t>
            </a:r>
            <a:endParaRPr lang="en-US" sz="2200"/>
          </a:p>
          <a:p>
            <a:endParaRPr lang="en-US"/>
          </a:p>
        </p:txBody>
      </p:sp>
      <p:pic>
        <p:nvPicPr>
          <p:cNvPr id="8" name="Picture 7" descr="Tasks Overview shown with circle around 2024-25 GSSG Activity.">
            <a:extLst>
              <a:ext uri="{FF2B5EF4-FFF2-40B4-BE49-F238E27FC236}">
                <a16:creationId xmlns:a16="http://schemas.microsoft.com/office/drawing/2014/main" id="{B7687025-3195-5C72-D95A-5B175A52CA46}"/>
              </a:ext>
            </a:extLst>
          </p:cNvPr>
          <p:cNvPicPr>
            <a:picLocks noChangeAspect="1"/>
          </p:cNvPicPr>
          <p:nvPr/>
        </p:nvPicPr>
        <p:blipFill>
          <a:blip r:embed="rId4"/>
          <a:stretch>
            <a:fillRect/>
          </a:stretch>
        </p:blipFill>
        <p:spPr>
          <a:xfrm>
            <a:off x="1061235" y="4262336"/>
            <a:ext cx="10069529" cy="2011142"/>
          </a:xfrm>
          <a:prstGeom prst="rect">
            <a:avLst/>
          </a:prstGeom>
          <a:ln>
            <a:solidFill>
              <a:schemeClr val="tx1"/>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22</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137221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55FE67-63DB-4653-8F53-CACC01ADA762}"/>
              </a:ext>
            </a:extLst>
          </p:cNvPr>
          <p:cNvSpPr>
            <a:spLocks noGrp="1"/>
          </p:cNvSpPr>
          <p:nvPr>
            <p:ph type="title" idx="4294967295"/>
          </p:nvPr>
        </p:nvSpPr>
        <p:spPr>
          <a:xfrm>
            <a:off x="838200" y="-1280238"/>
            <a:ext cx="10515600" cy="1325563"/>
          </a:xfrm>
        </p:spPr>
        <p:txBody>
          <a:bodyPr/>
          <a:lstStyle/>
          <a:p>
            <a:r>
              <a:rPr lang="en-US"/>
              <a:t>General Supervision System Grant Menu</a:t>
            </a:r>
          </a:p>
        </p:txBody>
      </p:sp>
      <p:sp>
        <p:nvSpPr>
          <p:cNvPr id="3" name="Slide Number Placeholder 2">
            <a:extLst>
              <a:ext uri="{FF2B5EF4-FFF2-40B4-BE49-F238E27FC236}">
                <a16:creationId xmlns:a16="http://schemas.microsoft.com/office/drawing/2014/main" id="{54D3DEFF-3F12-4314-AC40-D7CC408C4CB9}"/>
              </a:ext>
            </a:extLst>
          </p:cNvPr>
          <p:cNvSpPr>
            <a:spLocks noGrp="1"/>
          </p:cNvSpPr>
          <p:nvPr>
            <p:ph type="sldNum" sz="quarter" idx="12"/>
          </p:nvPr>
        </p:nvSpPr>
        <p:spPr/>
        <p:txBody>
          <a:bodyPr/>
          <a:lstStyle/>
          <a:p>
            <a:fld id="{F782C1E8-CA2E-47FF-89F1-29AE34FB2263}" type="slidenum">
              <a:rPr lang="en-US" smtClean="0"/>
              <a:pPr/>
              <a:t>23</a:t>
            </a:fld>
            <a:endParaRPr lang="en-US"/>
          </a:p>
        </p:txBody>
      </p:sp>
      <p:sp>
        <p:nvSpPr>
          <p:cNvPr id="2" name="Footer Placeholder 1">
            <a:extLst>
              <a:ext uri="{FF2B5EF4-FFF2-40B4-BE49-F238E27FC236}">
                <a16:creationId xmlns:a16="http://schemas.microsoft.com/office/drawing/2014/main" id="{25955AA4-C515-48C8-A2E3-9F8CF96CD001}"/>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General Supervision System Grant Menu shown with arrow towards GSSG Application Form link and Resources box.">
            <a:extLst>
              <a:ext uri="{FF2B5EF4-FFF2-40B4-BE49-F238E27FC236}">
                <a16:creationId xmlns:a16="http://schemas.microsoft.com/office/drawing/2014/main" id="{DAE351D3-E246-7FC0-0B31-3BF9E5EC6ECC}"/>
              </a:ext>
            </a:extLst>
          </p:cNvPr>
          <p:cNvPicPr>
            <a:picLocks noChangeAspect="1"/>
          </p:cNvPicPr>
          <p:nvPr/>
        </p:nvPicPr>
        <p:blipFill>
          <a:blip r:embed="rId3"/>
          <a:stretch>
            <a:fillRect/>
          </a:stretch>
        </p:blipFill>
        <p:spPr>
          <a:xfrm>
            <a:off x="921998" y="0"/>
            <a:ext cx="10422652" cy="6858000"/>
          </a:xfrm>
          <a:prstGeom prst="rect">
            <a:avLst/>
          </a:prstGeom>
          <a:ln>
            <a:solidFill>
              <a:schemeClr val="tx1"/>
            </a:solidFill>
          </a:ln>
        </p:spPr>
      </p:pic>
    </p:spTree>
    <p:extLst>
      <p:ext uri="{BB962C8B-B14F-4D97-AF65-F5344CB8AC3E}">
        <p14:creationId xmlns:p14="http://schemas.microsoft.com/office/powerpoint/2010/main" val="173651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DD18A1-56A2-4BC6-A1C8-E53F6802B95D}"/>
              </a:ext>
            </a:extLst>
          </p:cNvPr>
          <p:cNvSpPr>
            <a:spLocks noGrp="1"/>
          </p:cNvSpPr>
          <p:nvPr>
            <p:ph type="title" idx="4294967295"/>
          </p:nvPr>
        </p:nvSpPr>
        <p:spPr>
          <a:xfrm>
            <a:off x="475013" y="-987552"/>
            <a:ext cx="10878791" cy="841248"/>
          </a:xfrm>
        </p:spPr>
        <p:txBody>
          <a:bodyPr/>
          <a:lstStyle/>
          <a:p>
            <a:r>
              <a:rPr lang="en-US"/>
              <a:t>Components of General Supervision Page</a:t>
            </a:r>
          </a:p>
        </p:txBody>
      </p:sp>
      <p:sp>
        <p:nvSpPr>
          <p:cNvPr id="3" name="Slide Number Placeholder 2">
            <a:extLst>
              <a:ext uri="{FF2B5EF4-FFF2-40B4-BE49-F238E27FC236}">
                <a16:creationId xmlns:a16="http://schemas.microsoft.com/office/drawing/2014/main" id="{AA87D505-C4CB-455B-9DDA-500B403BE182}"/>
              </a:ext>
            </a:extLst>
          </p:cNvPr>
          <p:cNvSpPr>
            <a:spLocks noGrp="1"/>
          </p:cNvSpPr>
          <p:nvPr>
            <p:ph type="sldNum" sz="quarter" idx="12"/>
          </p:nvPr>
        </p:nvSpPr>
        <p:spPr/>
        <p:txBody>
          <a:bodyPr/>
          <a:lstStyle/>
          <a:p>
            <a:fld id="{F782C1E8-CA2E-47FF-89F1-29AE34FB2263}" type="slidenum">
              <a:rPr lang="en-US" smtClean="0"/>
              <a:pPr/>
              <a:t>24</a:t>
            </a:fld>
            <a:endParaRPr lang="en-US"/>
          </a:p>
        </p:txBody>
      </p:sp>
      <p:sp>
        <p:nvSpPr>
          <p:cNvPr id="2" name="Footer Placeholder 1">
            <a:extLst>
              <a:ext uri="{FF2B5EF4-FFF2-40B4-BE49-F238E27FC236}">
                <a16:creationId xmlns:a16="http://schemas.microsoft.com/office/drawing/2014/main" id="{CC436FB6-684B-4845-B10C-CCE0F5543FBF}"/>
              </a:ext>
            </a:extLst>
          </p:cNvPr>
          <p:cNvSpPr>
            <a:spLocks noGrp="1"/>
          </p:cNvSpPr>
          <p:nvPr>
            <p:ph type="ftr" sz="quarter" idx="11"/>
          </p:nvPr>
        </p:nvSpPr>
        <p:spPr/>
        <p:txBody>
          <a:bodyPr/>
          <a:lstStyle/>
          <a:p>
            <a:r>
              <a:rPr lang="en-US"/>
              <a:t>Michigan Department of Education | Office of Special Education </a:t>
            </a:r>
          </a:p>
        </p:txBody>
      </p:sp>
      <p:pic>
        <p:nvPicPr>
          <p:cNvPr id="8" name="Picture 7" descr="General Supervision Activities page with circle around Save, Save/Next, and Download Full Application Summary buttons.">
            <a:extLst>
              <a:ext uri="{FF2B5EF4-FFF2-40B4-BE49-F238E27FC236}">
                <a16:creationId xmlns:a16="http://schemas.microsoft.com/office/drawing/2014/main" id="{B32475D8-E795-D7DE-BF9A-95D89BAD6F34}"/>
              </a:ext>
            </a:extLst>
          </p:cNvPr>
          <p:cNvPicPr>
            <a:picLocks noChangeAspect="1"/>
          </p:cNvPicPr>
          <p:nvPr/>
        </p:nvPicPr>
        <p:blipFill>
          <a:blip r:embed="rId3"/>
          <a:stretch>
            <a:fillRect/>
          </a:stretch>
        </p:blipFill>
        <p:spPr>
          <a:xfrm>
            <a:off x="712590" y="313386"/>
            <a:ext cx="10878792" cy="5986986"/>
          </a:xfrm>
          <a:prstGeom prst="rect">
            <a:avLst/>
          </a:prstGeom>
          <a:ln>
            <a:solidFill>
              <a:schemeClr val="tx1"/>
            </a:solidFill>
          </a:ln>
        </p:spPr>
      </p:pic>
    </p:spTree>
    <p:extLst>
      <p:ext uri="{BB962C8B-B14F-4D97-AF65-F5344CB8AC3E}">
        <p14:creationId xmlns:p14="http://schemas.microsoft.com/office/powerpoint/2010/main" val="1135297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lstStyle/>
          <a:p>
            <a:r>
              <a:rPr lang="en-US"/>
              <a:t>Navigation Notes</a:t>
            </a:r>
          </a:p>
        </p:txBody>
      </p:sp>
      <p:sp>
        <p:nvSpPr>
          <p:cNvPr id="7" name="Content Placeholder 2">
            <a:extLst>
              <a:ext uri="{FF2B5EF4-FFF2-40B4-BE49-F238E27FC236}">
                <a16:creationId xmlns:a16="http://schemas.microsoft.com/office/drawing/2014/main" id="{35B97AC2-4095-44FC-95C7-F4A5F512D0CF}"/>
              </a:ext>
            </a:extLst>
          </p:cNvPr>
          <p:cNvSpPr>
            <a:spLocks noGrp="1"/>
          </p:cNvSpPr>
          <p:nvPr>
            <p:ph idx="1"/>
          </p:nvPr>
        </p:nvSpPr>
        <p:spPr>
          <a:xfrm>
            <a:off x="838205" y="1782611"/>
            <a:ext cx="10515597" cy="2589363"/>
          </a:xfrm>
        </p:spPr>
        <p:txBody>
          <a:bodyPr>
            <a:normAutofit/>
          </a:bodyPr>
          <a:lstStyle/>
          <a:p>
            <a:r>
              <a:rPr lang="en-US" sz="2800"/>
              <a:t>Access spell check by selecting the </a:t>
            </a:r>
            <a:r>
              <a:rPr lang="en-US" sz="2800" b="1"/>
              <a:t>Spell Check</a:t>
            </a:r>
            <a:r>
              <a:rPr lang="en-US" sz="2800"/>
              <a:t> link at the top of the page. </a:t>
            </a:r>
            <a:r>
              <a:rPr lang="en-US" sz="3200"/>
              <a:t>The spell check feature functions within each field/cell of text that is currently being completed.</a:t>
            </a:r>
          </a:p>
          <a:p>
            <a:r>
              <a:rPr lang="en-US" sz="2800"/>
              <a:t>Users may return to the menu by selecting the </a:t>
            </a:r>
            <a:r>
              <a:rPr lang="en-US" sz="2800" b="1"/>
              <a:t>breadcrumbs link </a:t>
            </a:r>
            <a:r>
              <a:rPr lang="en-US" sz="2800"/>
              <a:t>at the top of the page.</a:t>
            </a:r>
            <a:endParaRPr lang="en-US" sz="3200"/>
          </a:p>
        </p:txBody>
      </p:sp>
      <p:pic>
        <p:nvPicPr>
          <p:cNvPr id="8" name="Picture 7" descr="Fiscal page shown with circle around Spell Check link and breadcrumbs link.">
            <a:extLst>
              <a:ext uri="{FF2B5EF4-FFF2-40B4-BE49-F238E27FC236}">
                <a16:creationId xmlns:a16="http://schemas.microsoft.com/office/drawing/2014/main" id="{B6D4B68F-0817-5E53-0A59-D345F1C7C5C7}"/>
              </a:ext>
            </a:extLst>
          </p:cNvPr>
          <p:cNvPicPr>
            <a:picLocks noChangeAspect="1"/>
          </p:cNvPicPr>
          <p:nvPr/>
        </p:nvPicPr>
        <p:blipFill>
          <a:blip r:embed="rId3"/>
          <a:stretch>
            <a:fillRect/>
          </a:stretch>
        </p:blipFill>
        <p:spPr>
          <a:xfrm>
            <a:off x="653143" y="4463897"/>
            <a:ext cx="10885714" cy="1578616"/>
          </a:xfrm>
          <a:prstGeom prst="rect">
            <a:avLst/>
          </a:prstGeom>
          <a:ln>
            <a:solidFill>
              <a:schemeClr val="tx1"/>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25</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76828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Additional Supporting Documentation</a:t>
            </a:r>
            <a:br>
              <a:rPr lang="en-US"/>
            </a:br>
            <a:r>
              <a:rPr lang="en-US"/>
              <a:t>or Comments (optional)</a:t>
            </a:r>
          </a:p>
        </p:txBody>
      </p:sp>
      <p:pic>
        <p:nvPicPr>
          <p:cNvPr id="4" name="Picture 3" descr="Screenshot of bottom of Fiscal page with arrows toward Browse and ISD Comments">
            <a:extLst>
              <a:ext uri="{FF2B5EF4-FFF2-40B4-BE49-F238E27FC236}">
                <a16:creationId xmlns:a16="http://schemas.microsoft.com/office/drawing/2014/main" id="{4CF80051-824E-A571-CFE8-1D4116AFBCAB}"/>
              </a:ext>
            </a:extLst>
          </p:cNvPr>
          <p:cNvPicPr>
            <a:picLocks noChangeAspect="1"/>
          </p:cNvPicPr>
          <p:nvPr/>
        </p:nvPicPr>
        <p:blipFill>
          <a:blip r:embed="rId3"/>
          <a:stretch>
            <a:fillRect/>
          </a:stretch>
        </p:blipFill>
        <p:spPr>
          <a:xfrm>
            <a:off x="838204" y="2358232"/>
            <a:ext cx="10515600" cy="3286124"/>
          </a:xfrm>
          <a:prstGeom prst="rect">
            <a:avLst/>
          </a:prstGeom>
          <a:noFill/>
          <a:ln>
            <a:solidFill>
              <a:srgbClr val="3A3A3A"/>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26</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41269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204" y="365125"/>
            <a:ext cx="10515600" cy="1325563"/>
          </a:xfrm>
        </p:spPr>
        <p:txBody>
          <a:bodyPr anchor="b">
            <a:normAutofit/>
          </a:bodyPr>
          <a:lstStyle/>
          <a:p>
            <a:r>
              <a:rPr lang="en-US"/>
              <a:t>Submit the Application</a:t>
            </a:r>
          </a:p>
        </p:txBody>
      </p:sp>
      <p:sp>
        <p:nvSpPr>
          <p:cNvPr id="8" name="Content Placeholder 2">
            <a:extLst>
              <a:ext uri="{FF2B5EF4-FFF2-40B4-BE49-F238E27FC236}">
                <a16:creationId xmlns:a16="http://schemas.microsoft.com/office/drawing/2014/main" id="{D4F78240-F8CA-45D6-9C81-5E594CCE7DF8}"/>
              </a:ext>
            </a:extLst>
          </p:cNvPr>
          <p:cNvSpPr>
            <a:spLocks noGrp="1"/>
          </p:cNvSpPr>
          <p:nvPr>
            <p:ph sz="half" idx="1"/>
          </p:nvPr>
        </p:nvSpPr>
        <p:spPr>
          <a:xfrm>
            <a:off x="838200" y="1825625"/>
            <a:ext cx="10472529" cy="4530728"/>
          </a:xfrm>
        </p:spPr>
        <p:txBody>
          <a:bodyPr>
            <a:normAutofit/>
          </a:bodyPr>
          <a:lstStyle/>
          <a:p>
            <a:r>
              <a:rPr lang="en-US" sz="3600"/>
              <a:t>The GSSG Application is due by August 1.</a:t>
            </a:r>
          </a:p>
          <a:p>
            <a:r>
              <a:rPr lang="en-US" sz="3600"/>
              <a:t>After completing the application, select the </a:t>
            </a:r>
            <a:r>
              <a:rPr lang="en-US" sz="3600" b="1"/>
              <a:t>Submit to MDE</a:t>
            </a:r>
            <a:r>
              <a:rPr lang="en-US" sz="3600"/>
              <a:t> button at the top of the page.</a:t>
            </a:r>
          </a:p>
        </p:txBody>
      </p:sp>
      <p:pic>
        <p:nvPicPr>
          <p:cNvPr id="9" name="Picture 8" descr="Fiscal header shown with circle around Submit to MDE button.">
            <a:extLst>
              <a:ext uri="{FF2B5EF4-FFF2-40B4-BE49-F238E27FC236}">
                <a16:creationId xmlns:a16="http://schemas.microsoft.com/office/drawing/2014/main" id="{645542C2-1D16-3E97-C8B2-62837607927D}"/>
              </a:ext>
            </a:extLst>
          </p:cNvPr>
          <p:cNvPicPr>
            <a:picLocks noChangeAspect="1"/>
          </p:cNvPicPr>
          <p:nvPr/>
        </p:nvPicPr>
        <p:blipFill>
          <a:blip r:embed="rId3"/>
          <a:stretch>
            <a:fillRect/>
          </a:stretch>
        </p:blipFill>
        <p:spPr>
          <a:xfrm>
            <a:off x="582385" y="3985021"/>
            <a:ext cx="11027229" cy="1599138"/>
          </a:xfrm>
          <a:prstGeom prst="rect">
            <a:avLst/>
          </a:prstGeom>
          <a:ln>
            <a:solidFill>
              <a:schemeClr val="tx1"/>
            </a:solidFill>
          </a:ln>
        </p:spPr>
      </p:pic>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27</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618169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85FBFF-6905-4510-991C-8B54DF2C3DC6}"/>
              </a:ext>
            </a:extLst>
          </p:cNvPr>
          <p:cNvSpPr>
            <a:spLocks noGrp="1"/>
          </p:cNvSpPr>
          <p:nvPr>
            <p:ph type="ctrTitle"/>
          </p:nvPr>
        </p:nvSpPr>
        <p:spPr/>
        <p:txBody>
          <a:bodyPr/>
          <a:lstStyle/>
          <a:p>
            <a:r>
              <a:rPr lang="en-US"/>
              <a:t>Webinar Wrap-up</a:t>
            </a:r>
          </a:p>
        </p:txBody>
      </p:sp>
      <p:sp>
        <p:nvSpPr>
          <p:cNvPr id="3" name="Slide Number Placeholder 2">
            <a:extLst>
              <a:ext uri="{FF2B5EF4-FFF2-40B4-BE49-F238E27FC236}">
                <a16:creationId xmlns:a16="http://schemas.microsoft.com/office/drawing/2014/main" id="{5E33053C-AD25-4B15-BD0A-365151851A00}"/>
              </a:ext>
            </a:extLst>
          </p:cNvPr>
          <p:cNvSpPr>
            <a:spLocks noGrp="1"/>
          </p:cNvSpPr>
          <p:nvPr>
            <p:ph type="sldNum" sz="quarter" idx="12"/>
          </p:nvPr>
        </p:nvSpPr>
        <p:spPr/>
        <p:txBody>
          <a:bodyPr/>
          <a:lstStyle/>
          <a:p>
            <a:fld id="{F782C1E8-CA2E-47FF-89F1-29AE34FB2263}" type="slidenum">
              <a:rPr lang="en-US" smtClean="0"/>
              <a:pPr/>
              <a:t>28</a:t>
            </a:fld>
            <a:endParaRPr lang="en-US"/>
          </a:p>
        </p:txBody>
      </p:sp>
      <p:sp>
        <p:nvSpPr>
          <p:cNvPr id="2" name="Footer Placeholder 1">
            <a:extLst>
              <a:ext uri="{FF2B5EF4-FFF2-40B4-BE49-F238E27FC236}">
                <a16:creationId xmlns:a16="http://schemas.microsoft.com/office/drawing/2014/main" id="{635EDEA7-F55D-42AB-9A52-4551925BEE5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7175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p:txBody>
          <a:bodyPr/>
          <a:lstStyle/>
          <a:p>
            <a:r>
              <a:rPr lang="en-US"/>
              <a:t>Catamaran Help Desk</a:t>
            </a:r>
          </a:p>
        </p:txBody>
      </p:sp>
      <p:sp>
        <p:nvSpPr>
          <p:cNvPr id="6" name="Content Placeholder 5">
            <a:extLst>
              <a:ext uri="{FF2B5EF4-FFF2-40B4-BE49-F238E27FC236}">
                <a16:creationId xmlns:a16="http://schemas.microsoft.com/office/drawing/2014/main" id="{9627F0E8-C16D-4F8E-BD23-B849282D7740}"/>
              </a:ext>
            </a:extLst>
          </p:cNvPr>
          <p:cNvSpPr>
            <a:spLocks noGrp="1"/>
          </p:cNvSpPr>
          <p:nvPr>
            <p:ph idx="1"/>
          </p:nvPr>
        </p:nvSpPr>
        <p:spPr>
          <a:xfrm>
            <a:off x="838203" y="1825625"/>
            <a:ext cx="10686687" cy="4351338"/>
          </a:xfrm>
        </p:spPr>
        <p:txBody>
          <a:bodyPr>
            <a:normAutofit/>
          </a:bodyPr>
          <a:lstStyle/>
          <a:p>
            <a:pPr marL="228600" indent="-228600"/>
            <a:r>
              <a:rPr lang="en-US" sz="3600">
                <a:latin typeface="Arial"/>
                <a:cs typeface="Arial"/>
              </a:rPr>
              <a:t>Questions about system navigation or accessing the activity</a:t>
            </a:r>
            <a:endParaRPr lang="en-US" sz="3200">
              <a:latin typeface="Arial"/>
              <a:cs typeface="Arial"/>
            </a:endParaRPr>
          </a:p>
          <a:p>
            <a:pPr marL="228600" indent="-228600"/>
            <a:r>
              <a:rPr lang="en-US" sz="3600">
                <a:latin typeface="Arial"/>
                <a:cs typeface="Arial"/>
              </a:rPr>
              <a:t>Available Monday–Friday from 8:00 am to 5:00 pm</a:t>
            </a:r>
          </a:p>
          <a:p>
            <a:pPr marL="228600" indent="-228600"/>
            <a:r>
              <a:rPr lang="en-US" sz="3600">
                <a:latin typeface="Arial"/>
                <a:cs typeface="Arial"/>
              </a:rPr>
              <a:t>Contact by: </a:t>
            </a:r>
          </a:p>
          <a:p>
            <a:pPr lvl="1"/>
            <a:r>
              <a:rPr lang="en-US" sz="2800">
                <a:latin typeface="Arial"/>
                <a:cs typeface="Arial"/>
              </a:rPr>
              <a:t>Email at </a:t>
            </a:r>
            <a:r>
              <a:rPr lang="en-US" sz="2800">
                <a:latin typeface="Arial"/>
                <a:cs typeface="Arial"/>
                <a:hlinkClick r:id="rId3"/>
              </a:rPr>
              <a:t>help@catamaran.partners</a:t>
            </a:r>
            <a:r>
              <a:rPr lang="en-US" sz="2800">
                <a:latin typeface="Arial"/>
                <a:cs typeface="Arial"/>
              </a:rPr>
              <a:t> </a:t>
            </a:r>
            <a:endParaRPr lang="en-US" sz="2800"/>
          </a:p>
          <a:p>
            <a:pPr marL="685800" lvl="1" indent="-228600"/>
            <a:r>
              <a:rPr lang="en-US" sz="3200">
                <a:latin typeface="Arial"/>
                <a:cs typeface="Arial"/>
              </a:rPr>
              <a:t>Phone 877-474-9023 </a:t>
            </a:r>
            <a:endParaRPr lang="en-US" sz="3200"/>
          </a:p>
          <a:p>
            <a:pPr marL="685800" lvl="1" indent="-228600"/>
            <a:r>
              <a:rPr lang="en-US" sz="3200">
                <a:latin typeface="Arial"/>
                <a:cs typeface="Arial"/>
              </a:rPr>
              <a:t>Chat feature within Catamaran</a:t>
            </a:r>
          </a:p>
          <a:p>
            <a:endParaRPr lang="en-US"/>
          </a:p>
        </p:txBody>
      </p:sp>
      <p:sp>
        <p:nvSpPr>
          <p:cNvPr id="3" name="Slide Number Placeholder 2">
            <a:extLst>
              <a:ext uri="{FF2B5EF4-FFF2-40B4-BE49-F238E27FC236}">
                <a16:creationId xmlns:a16="http://schemas.microsoft.com/office/drawing/2014/main" id="{C0E05DDF-118C-4BD9-BDE2-17D38D4224C7}"/>
              </a:ext>
            </a:extLst>
          </p:cNvPr>
          <p:cNvSpPr>
            <a:spLocks noGrp="1"/>
          </p:cNvSpPr>
          <p:nvPr>
            <p:ph type="sldNum" sz="quarter" idx="12"/>
          </p:nvPr>
        </p:nvSpPr>
        <p:spPr/>
        <p:txBody>
          <a:bodyPr/>
          <a:lstStyle/>
          <a:p>
            <a:fld id="{F782C1E8-CA2E-47FF-89F1-29AE34FB2263}" type="slidenum">
              <a:rPr lang="en-US" smtClean="0"/>
              <a:pPr/>
              <a:t>29</a:t>
            </a:fld>
            <a:endParaRPr lang="en-US"/>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4486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49EE6-205B-4019-A9C7-6317F9CD27C6}"/>
              </a:ext>
            </a:extLst>
          </p:cNvPr>
          <p:cNvSpPr>
            <a:spLocks noGrp="1"/>
          </p:cNvSpPr>
          <p:nvPr>
            <p:ph type="ctrTitle"/>
          </p:nvPr>
        </p:nvSpPr>
        <p:spPr/>
        <p:txBody>
          <a:bodyPr/>
          <a:lstStyle/>
          <a:p>
            <a:r>
              <a:rPr lang="en-US"/>
              <a:t>Application Overview</a:t>
            </a:r>
          </a:p>
        </p:txBody>
      </p:sp>
      <p:sp>
        <p:nvSpPr>
          <p:cNvPr id="5" name="Slide Number Placeholder 4">
            <a:extLst>
              <a:ext uri="{FF2B5EF4-FFF2-40B4-BE49-F238E27FC236}">
                <a16:creationId xmlns:a16="http://schemas.microsoft.com/office/drawing/2014/main" id="{BDC1A28E-D8FA-4E34-B02A-61C440DB10E9}"/>
              </a:ext>
            </a:extLst>
          </p:cNvPr>
          <p:cNvSpPr>
            <a:spLocks noGrp="1"/>
          </p:cNvSpPr>
          <p:nvPr>
            <p:ph type="sldNum" sz="quarter" idx="12"/>
          </p:nvPr>
        </p:nvSpPr>
        <p:spPr/>
        <p:txBody>
          <a:bodyPr/>
          <a:lstStyle/>
          <a:p>
            <a:fld id="{2E6F2232-818B-4E09-954B-6E16973FF9E0}" type="slidenum">
              <a:rPr lang="en-US" smtClean="0"/>
              <a:pPr/>
              <a:t>3</a:t>
            </a:fld>
            <a:endParaRPr lang="en-US"/>
          </a:p>
        </p:txBody>
      </p:sp>
      <p:sp>
        <p:nvSpPr>
          <p:cNvPr id="2" name="Footer Placeholder 1">
            <a:extLst>
              <a:ext uri="{FF2B5EF4-FFF2-40B4-BE49-F238E27FC236}">
                <a16:creationId xmlns:a16="http://schemas.microsoft.com/office/drawing/2014/main" id="{D8DB952E-756A-43FF-BC0F-5970BC7843A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39234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Catamaran Technical Assistance Website</a:t>
            </a:r>
          </a:p>
        </p:txBody>
      </p:sp>
      <p:pic>
        <p:nvPicPr>
          <p:cNvPr id="10" name="Picture 9" descr="Catamaran TA site homepage.">
            <a:extLst>
              <a:ext uri="{FF2B5EF4-FFF2-40B4-BE49-F238E27FC236}">
                <a16:creationId xmlns:a16="http://schemas.microsoft.com/office/drawing/2014/main" id="{2F99DCF0-ED3B-CA66-A409-3AC50A9C7C3B}"/>
              </a:ext>
            </a:extLst>
          </p:cNvPr>
          <p:cNvPicPr>
            <a:picLocks noChangeAspect="1"/>
          </p:cNvPicPr>
          <p:nvPr/>
        </p:nvPicPr>
        <p:blipFill>
          <a:blip r:embed="rId3"/>
          <a:stretch>
            <a:fillRect/>
          </a:stretch>
        </p:blipFill>
        <p:spPr>
          <a:xfrm>
            <a:off x="0" y="156034"/>
            <a:ext cx="12192000" cy="6044283"/>
          </a:xfrm>
          <a:prstGeom prst="rect">
            <a:avLst/>
          </a:prstGeom>
        </p:spPr>
      </p:pic>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30</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465089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38BA365F-CF8E-4B8B-9114-8544CEAF05D5}"/>
              </a:ext>
            </a:extLst>
          </p:cNvPr>
          <p:cNvSpPr txBox="1">
            <a:spLocks noGrp="1"/>
          </p:cNvSpPr>
          <p:nvPr>
            <p:ph type="title"/>
          </p:nvPr>
        </p:nvSpPr>
        <p:spPr>
          <a:xfrm>
            <a:off x="838204" y="365125"/>
            <a:ext cx="10515600" cy="1325563"/>
          </a:xfr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algn="l" defTabSz="914423" rtl="0" eaLnBrk="1" latinLnBrk="0" hangingPunct="1">
              <a:lnSpc>
                <a:spcPct val="90000"/>
              </a:lnSpc>
              <a:spcBef>
                <a:spcPct val="0"/>
              </a:spcBef>
              <a:buNone/>
              <a:defRPr sz="4000" b="1" kern="1200">
                <a:solidFill>
                  <a:srgbClr val="3A3A3A"/>
                </a:solidFill>
                <a:latin typeface="Arial" charset="0"/>
                <a:ea typeface="Arial" charset="0"/>
                <a:cs typeface="Arial" charset="0"/>
              </a:defRPr>
            </a:lvl1pPr>
          </a:lstStyle>
          <a:p>
            <a:pPr marL="0" marR="0" lvl="0" indent="0" defTabSz="914423" rtl="0" eaLnBrk="1" fontAlgn="auto" latinLnBrk="0" hangingPunct="1">
              <a:spcBef>
                <a:spcPct val="0"/>
              </a:spcBef>
              <a:spcAft>
                <a:spcPts val="0"/>
              </a:spcAft>
              <a:buClrTx/>
              <a:buSzTx/>
              <a:buFontTx/>
              <a:buNone/>
              <a:tabLst/>
              <a:defRPr/>
            </a:pPr>
            <a:r>
              <a:rPr kumimoji="0" lang="en-US" b="1" i="0" u="none" strike="noStrike" kern="1200" cap="none" spc="0" normalizeH="0" baseline="0" noProof="0">
                <a:ln>
                  <a:noFill/>
                </a:ln>
                <a:effectLst/>
                <a:uLnTx/>
                <a:uFillTx/>
              </a:rPr>
              <a:t>GSSG Information Page</a:t>
            </a:r>
          </a:p>
        </p:txBody>
      </p:sp>
      <p:pic>
        <p:nvPicPr>
          <p:cNvPr id="8" name="Picture 7" descr="GSSG Information Page on the Catamaran TA site.">
            <a:extLst>
              <a:ext uri="{FF2B5EF4-FFF2-40B4-BE49-F238E27FC236}">
                <a16:creationId xmlns:a16="http://schemas.microsoft.com/office/drawing/2014/main" id="{7453DA79-6546-F048-C785-870F2B9FA451}"/>
              </a:ext>
            </a:extLst>
          </p:cNvPr>
          <p:cNvPicPr>
            <a:picLocks noChangeAspect="1"/>
          </p:cNvPicPr>
          <p:nvPr/>
        </p:nvPicPr>
        <p:blipFill>
          <a:blip r:embed="rId3"/>
          <a:stretch>
            <a:fillRect/>
          </a:stretch>
        </p:blipFill>
        <p:spPr>
          <a:xfrm>
            <a:off x="1305079" y="1920313"/>
            <a:ext cx="9581842" cy="4436039"/>
          </a:xfrm>
          <a:prstGeom prst="rect">
            <a:avLst/>
          </a:prstGeom>
          <a:ln>
            <a:solidFill>
              <a:schemeClr val="tx1"/>
            </a:solidFill>
          </a:ln>
        </p:spPr>
      </p:pic>
      <p:sp>
        <p:nvSpPr>
          <p:cNvPr id="3" name="Slide Number Placeholder 2">
            <a:extLst>
              <a:ext uri="{FF2B5EF4-FFF2-40B4-BE49-F238E27FC236}">
                <a16:creationId xmlns:a16="http://schemas.microsoft.com/office/drawing/2014/main" id="{E589DA24-A5B7-47A4-B2BF-296D35D6F73F}"/>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F782C1E8-CA2E-47FF-89F1-29AE34FB2263}" type="slidenum">
              <a:rPr lang="en-US" smtClean="0"/>
              <a:pPr>
                <a:spcAft>
                  <a:spcPts val="600"/>
                </a:spcAft>
              </a:pPr>
              <a:t>31</a:t>
            </a:fld>
            <a:endParaRPr lang="en-US"/>
          </a:p>
        </p:txBody>
      </p:sp>
      <p:sp>
        <p:nvSpPr>
          <p:cNvPr id="2" name="Footer Placeholder 1">
            <a:extLst>
              <a:ext uri="{FF2B5EF4-FFF2-40B4-BE49-F238E27FC236}">
                <a16:creationId xmlns:a16="http://schemas.microsoft.com/office/drawing/2014/main" id="{38F5DFF8-16E7-4BFD-93BE-94753B5DAE3D}"/>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157684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Contact MDE OSE</a:t>
            </a:r>
          </a:p>
        </p:txBody>
      </p:sp>
      <p:sp>
        <p:nvSpPr>
          <p:cNvPr id="10" name="Content Placeholder 3">
            <a:extLst>
              <a:ext uri="{FF2B5EF4-FFF2-40B4-BE49-F238E27FC236}">
                <a16:creationId xmlns:a16="http://schemas.microsoft.com/office/drawing/2014/main" id="{A4050575-C1D8-4C91-BBD6-BC4185E66D80}"/>
              </a:ext>
            </a:extLst>
          </p:cNvPr>
          <p:cNvSpPr txBox="1">
            <a:spLocks/>
          </p:cNvSpPr>
          <p:nvPr/>
        </p:nvSpPr>
        <p:spPr>
          <a:xfrm>
            <a:off x="838202" y="1884049"/>
            <a:ext cx="5806645" cy="3062515"/>
          </a:xfrm>
          <a:prstGeom prst="rect">
            <a:avLst/>
          </a:prstGeom>
        </p:spPr>
        <p:txBody>
          <a:bodyPr vert="horz" lIns="91440" tIns="45720" rIns="91440" bIns="45720" rtlCol="0" anchor="t">
            <a:normAutofit/>
          </a:bodyPr>
          <a:lstStyle>
            <a:lvl1pPr marL="228606" indent="-228606" algn="l" defTabSz="914423"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16" indent="-228606" algn="l" defTabSz="914423"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28" indent="-228606" algn="l" defTabSz="914423"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40" indent="-228606" algn="l" defTabSz="914423"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52" indent="-228606" algn="l" defTabSz="914423"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6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97" indent="-228606" algn="l" defTabSz="914423"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800"/>
              </a:spcBef>
              <a:spcAft>
                <a:spcPts val="800"/>
              </a:spcAft>
              <a:buNone/>
            </a:pPr>
            <a:r>
              <a:rPr lang="en-US" sz="2800" b="1" dirty="0">
                <a:solidFill>
                  <a:schemeClr val="accent2"/>
                </a:solidFill>
                <a:latin typeface="Arial"/>
                <a:cs typeface="Arial"/>
              </a:rPr>
              <a:t>Presenters</a:t>
            </a:r>
            <a:endParaRPr lang="en-US" sz="2800" dirty="0">
              <a:solidFill>
                <a:schemeClr val="accent2"/>
              </a:solidFill>
            </a:endParaRPr>
          </a:p>
          <a:p>
            <a:pPr marL="228600" indent="-228600">
              <a:spcBef>
                <a:spcPts val="600"/>
              </a:spcBef>
            </a:pPr>
            <a:r>
              <a:rPr lang="en-US" dirty="0">
                <a:latin typeface="Arial"/>
                <a:cs typeface="Arial"/>
              </a:rPr>
              <a:t>Aaron Darling</a:t>
            </a:r>
          </a:p>
          <a:p>
            <a:pPr marL="228600" indent="-228600">
              <a:spcBef>
                <a:spcPts val="600"/>
              </a:spcBef>
            </a:pPr>
            <a:r>
              <a:rPr lang="en-US">
                <a:latin typeface="Arial"/>
                <a:cs typeface="Arial"/>
                <a:hlinkClick r:id="rId3"/>
              </a:rPr>
              <a:t>darlinga4@michigan.gov</a:t>
            </a:r>
            <a:br>
              <a:rPr lang="en-US">
                <a:latin typeface="Arial"/>
                <a:cs typeface="Arial"/>
              </a:rPr>
            </a:br>
            <a:endParaRPr lang="en-US">
              <a:latin typeface="Arial"/>
              <a:cs typeface="Arial"/>
            </a:endParaRPr>
          </a:p>
          <a:p>
            <a:pPr marL="228600" indent="-228600">
              <a:spcBef>
                <a:spcPts val="600"/>
              </a:spcBef>
            </a:pPr>
            <a:r>
              <a:rPr lang="en-US" dirty="0">
                <a:latin typeface="Arial"/>
                <a:cs typeface="Arial"/>
              </a:rPr>
              <a:t>Chris Kelley</a:t>
            </a:r>
            <a:br>
              <a:rPr lang="en-US" sz="1600" dirty="0">
                <a:latin typeface="Arial"/>
                <a:cs typeface="Arial"/>
              </a:rPr>
            </a:br>
            <a:r>
              <a:rPr lang="en-US" dirty="0">
                <a:latin typeface="Arial"/>
                <a:cs typeface="Arial"/>
                <a:hlinkClick r:id="rId4"/>
              </a:rPr>
              <a:t>kelleyc9@michigan.gov</a:t>
            </a:r>
            <a:r>
              <a:rPr lang="en-US" dirty="0">
                <a:latin typeface="Arial"/>
                <a:cs typeface="Arial"/>
              </a:rPr>
              <a:t> </a:t>
            </a:r>
            <a:endParaRPr lang="en-US" dirty="0">
              <a:solidFill>
                <a:schemeClr val="tx1"/>
              </a:solidFill>
              <a:latin typeface="Arial"/>
              <a:cs typeface="Arial"/>
            </a:endParaRPr>
          </a:p>
          <a:p>
            <a:pPr marL="228600" indent="-228600">
              <a:spcBef>
                <a:spcPts val="600"/>
              </a:spcBef>
            </a:pPr>
            <a:endParaRPr lang="en-US" sz="2200" dirty="0">
              <a:cs typeface="Arial"/>
            </a:endParaRPr>
          </a:p>
          <a:p>
            <a:pPr marL="0" indent="0" algn="r">
              <a:buNone/>
            </a:pPr>
            <a:endParaRPr lang="en-US" dirty="0">
              <a:cs typeface="Arial"/>
            </a:endParaRPr>
          </a:p>
        </p:txBody>
      </p:sp>
      <p:sp>
        <p:nvSpPr>
          <p:cNvPr id="9" name="Content Placeholder 3">
            <a:extLst>
              <a:ext uri="{FF2B5EF4-FFF2-40B4-BE49-F238E27FC236}">
                <a16:creationId xmlns:a16="http://schemas.microsoft.com/office/drawing/2014/main" id="{9FC8CD24-AF5A-421E-AB2C-7D7F418A83C5}"/>
              </a:ext>
            </a:extLst>
          </p:cNvPr>
          <p:cNvSpPr>
            <a:spLocks noGrp="1"/>
          </p:cNvSpPr>
          <p:nvPr>
            <p:ph sz="half" idx="2"/>
          </p:nvPr>
        </p:nvSpPr>
        <p:spPr>
          <a:xfrm>
            <a:off x="6644847" y="1804170"/>
            <a:ext cx="4800600" cy="4351338"/>
          </a:xfrm>
        </p:spPr>
        <p:txBody>
          <a:bodyPr/>
          <a:lstStyle/>
          <a:p>
            <a:pPr marL="0" indent="0">
              <a:spcBef>
                <a:spcPts val="600"/>
              </a:spcBef>
              <a:buNone/>
            </a:pPr>
            <a:r>
              <a:rPr lang="en-US" sz="2800" b="1">
                <a:solidFill>
                  <a:schemeClr val="accent2"/>
                </a:solidFill>
                <a:latin typeface="Arial"/>
                <a:cs typeface="Arial"/>
              </a:rPr>
              <a:t>MDE OSE Information Line</a:t>
            </a:r>
            <a:endParaRPr lang="en-US" sz="2800" b="1">
              <a:solidFill>
                <a:schemeClr val="accent2"/>
              </a:solidFill>
            </a:endParaRPr>
          </a:p>
          <a:p>
            <a:pPr>
              <a:spcBef>
                <a:spcPts val="600"/>
              </a:spcBef>
            </a:pPr>
            <a:r>
              <a:rPr lang="en-US">
                <a:latin typeface="Arial"/>
                <a:cs typeface="Arial"/>
              </a:rPr>
              <a:t>888-320-8384</a:t>
            </a:r>
          </a:p>
          <a:p>
            <a:pPr>
              <a:spcBef>
                <a:spcPts val="600"/>
              </a:spcBef>
            </a:pPr>
            <a:r>
              <a:rPr lang="en-US">
                <a:latin typeface="Arial"/>
                <a:cs typeface="Arial"/>
                <a:hlinkClick r:id="rId5"/>
              </a:rPr>
              <a:t>mde-ose@michigan.gov</a:t>
            </a:r>
            <a:r>
              <a:rPr lang="en-US">
                <a:latin typeface="Arial"/>
                <a:cs typeface="Arial"/>
              </a:rPr>
              <a:t> </a:t>
            </a:r>
          </a:p>
          <a:p>
            <a:pPr marL="0" indent="0">
              <a:buNone/>
            </a:pPr>
            <a:endParaRPr lang="en-US"/>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32</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8579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GSSG 2024-25 Application Timelines</a:t>
            </a:r>
          </a:p>
        </p:txBody>
      </p:sp>
      <p:sp>
        <p:nvSpPr>
          <p:cNvPr id="2" name="Content Placeholder 1"/>
          <p:cNvSpPr>
            <a:spLocks noGrp="1"/>
          </p:cNvSpPr>
          <p:nvPr>
            <p:ph idx="1"/>
          </p:nvPr>
        </p:nvSpPr>
        <p:spPr/>
        <p:txBody>
          <a:bodyPr vert="horz" lIns="91440" tIns="45720" rIns="91440" bIns="45720" rtlCol="0" anchor="t">
            <a:noAutofit/>
          </a:bodyPr>
          <a:lstStyle/>
          <a:p>
            <a:pPr marL="228600" indent="-228600"/>
            <a:r>
              <a:rPr lang="en-US" sz="3200"/>
              <a:t>Application</a:t>
            </a:r>
          </a:p>
          <a:p>
            <a:pPr marL="685800" lvl="1" indent="-228600"/>
            <a:r>
              <a:rPr lang="en-US" sz="3200"/>
              <a:t>Live June 28, 2024</a:t>
            </a:r>
          </a:p>
          <a:p>
            <a:pPr marL="685800" lvl="1" indent="-228600"/>
            <a:r>
              <a:rPr lang="en-US" sz="3200"/>
              <a:t>Due August 1, 2024</a:t>
            </a:r>
          </a:p>
        </p:txBody>
      </p:sp>
      <p:sp>
        <p:nvSpPr>
          <p:cNvPr id="7" name="Slide Number Placeholder 4">
            <a:extLst>
              <a:ext uri="{FF2B5EF4-FFF2-40B4-BE49-F238E27FC236}">
                <a16:creationId xmlns:a16="http://schemas.microsoft.com/office/drawing/2014/main" id="{F4E92917-9D5A-4488-9CA6-97B373A216C0}"/>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6" name="Footer Placeholder 3">
            <a:extLst>
              <a:ext uri="{FF2B5EF4-FFF2-40B4-BE49-F238E27FC236}">
                <a16:creationId xmlns:a16="http://schemas.microsoft.com/office/drawing/2014/main" id="{E6DCF9D5-4BC8-45CB-960F-891E00970B6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77938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204" y="365125"/>
            <a:ext cx="10515600" cy="1325563"/>
          </a:xfrm>
        </p:spPr>
        <p:txBody>
          <a:bodyPr anchor="b">
            <a:normAutofit/>
          </a:bodyPr>
          <a:lstStyle/>
          <a:p>
            <a:r>
              <a:rPr lang="en-US"/>
              <a:t>Completing the GSSG Application</a:t>
            </a:r>
          </a:p>
        </p:txBody>
      </p:sp>
      <p:graphicFrame>
        <p:nvGraphicFramePr>
          <p:cNvPr id="15" name="Content Placeholder 2" descr="Completing the GSSG Application">
            <a:extLst>
              <a:ext uri="{FF2B5EF4-FFF2-40B4-BE49-F238E27FC236}">
                <a16:creationId xmlns:a16="http://schemas.microsoft.com/office/drawing/2014/main" id="{E602899D-2C27-4CD4-B48F-7B2297781C9C}"/>
              </a:ext>
            </a:extLst>
          </p:cNvPr>
          <p:cNvGraphicFramePr>
            <a:graphicFrameLocks noGrp="1"/>
          </p:cNvGraphicFramePr>
          <p:nvPr>
            <p:ph idx="1"/>
            <p:extLst>
              <p:ext uri="{D42A27DB-BD31-4B8C-83A1-F6EECF244321}">
                <p14:modId xmlns:p14="http://schemas.microsoft.com/office/powerpoint/2010/main" val="713548592"/>
              </p:ext>
            </p:extLst>
          </p:nvPr>
        </p:nvGraphicFramePr>
        <p:xfrm>
          <a:off x="414068" y="1690688"/>
          <a:ext cx="1142137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0B17BB76-CBF7-44FF-99D7-3859A0F0D5C1}" type="slidenum">
              <a:rPr lang="en-US" smtClean="0"/>
              <a:pPr>
                <a:spcAft>
                  <a:spcPts val="600"/>
                </a:spcAft>
              </a:pPr>
              <a:t>5</a:t>
            </a:fld>
            <a:endParaRPr lang="en-US"/>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536030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a:t>Getting Started: Prep and Planning</a:t>
            </a:r>
          </a:p>
        </p:txBody>
      </p:sp>
      <p:sp>
        <p:nvSpPr>
          <p:cNvPr id="7" name="Content Placeholder 6">
            <a:extLst>
              <a:ext uri="{FF2B5EF4-FFF2-40B4-BE49-F238E27FC236}">
                <a16:creationId xmlns:a16="http://schemas.microsoft.com/office/drawing/2014/main" id="{8AB2A23F-835A-4400-BEA1-98C10C677F28}"/>
              </a:ext>
            </a:extLst>
          </p:cNvPr>
          <p:cNvSpPr>
            <a:spLocks noGrp="1"/>
          </p:cNvSpPr>
          <p:nvPr>
            <p:ph sz="half" idx="1"/>
          </p:nvPr>
        </p:nvSpPr>
        <p:spPr>
          <a:xfrm>
            <a:off x="838200" y="1825625"/>
            <a:ext cx="10515603" cy="4667250"/>
          </a:xfrm>
        </p:spPr>
        <p:txBody>
          <a:bodyPr vert="horz" lIns="91440" tIns="45720" rIns="91440" bIns="45720" rtlCol="0" anchor="t">
            <a:normAutofit/>
          </a:bodyPr>
          <a:lstStyle/>
          <a:p>
            <a:pPr marL="228600" indent="-228600"/>
            <a:r>
              <a:rPr lang="en-US" sz="3200">
                <a:latin typeface="Arial"/>
                <a:cs typeface="Arial"/>
              </a:rPr>
              <a:t>General Supervision System Grant Team</a:t>
            </a:r>
            <a:endParaRPr lang="en-US"/>
          </a:p>
          <a:p>
            <a:pPr marL="228600" indent="-228600"/>
            <a:r>
              <a:rPr lang="en-US" sz="3200"/>
              <a:t>Lessons learned</a:t>
            </a:r>
          </a:p>
          <a:p>
            <a:pPr marL="228600" indent="-228600"/>
            <a:r>
              <a:rPr lang="en-US" sz="3200"/>
              <a:t>Activities</a:t>
            </a:r>
          </a:p>
          <a:p>
            <a:pPr marL="228600" indent="-228600"/>
            <a:r>
              <a:rPr lang="en-US" sz="3200">
                <a:latin typeface="Arial"/>
                <a:cs typeface="Arial"/>
              </a:rPr>
              <a:t>Review and use of historical information and data</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6</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9845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790C0-6CF0-462D-BC63-98E24F3055BE}"/>
              </a:ext>
            </a:extLst>
          </p:cNvPr>
          <p:cNvSpPr>
            <a:spLocks noGrp="1"/>
          </p:cNvSpPr>
          <p:nvPr>
            <p:ph type="title"/>
          </p:nvPr>
        </p:nvSpPr>
        <p:spPr>
          <a:xfrm>
            <a:off x="838197" y="365125"/>
            <a:ext cx="11029125" cy="1325563"/>
          </a:xfrm>
        </p:spPr>
        <p:txBody>
          <a:bodyPr/>
          <a:lstStyle/>
          <a:p>
            <a:r>
              <a:rPr lang="en-US"/>
              <a:t>2024-25 Components of General Supervision</a:t>
            </a:r>
          </a:p>
        </p:txBody>
      </p:sp>
      <p:graphicFrame>
        <p:nvGraphicFramePr>
          <p:cNvPr id="8" name="Content Placeholder 3" descr="Stages of Implementation&#10;Activities and Timelines&#10;Preparing for 2020-21 GSSG Application">
            <a:extLst>
              <a:ext uri="{FF2B5EF4-FFF2-40B4-BE49-F238E27FC236}">
                <a16:creationId xmlns:a16="http://schemas.microsoft.com/office/drawing/2014/main" id="{989DCEFA-56FF-474F-8C46-3B4624CFFC03}"/>
              </a:ext>
            </a:extLst>
          </p:cNvPr>
          <p:cNvGraphicFramePr>
            <a:graphicFrameLocks noGrp="1"/>
          </p:cNvGraphicFramePr>
          <p:nvPr>
            <p:ph idx="1"/>
            <p:extLst>
              <p:ext uri="{D42A27DB-BD31-4B8C-83A1-F6EECF244321}">
                <p14:modId xmlns:p14="http://schemas.microsoft.com/office/powerpoint/2010/main" val="3030048828"/>
              </p:ext>
            </p:extLst>
          </p:nvPr>
        </p:nvGraphicFramePr>
        <p:xfrm>
          <a:off x="838203" y="1496356"/>
          <a:ext cx="10515600" cy="4859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22EB0A0-FEC0-4E4B-9088-73175E950A32}"/>
              </a:ext>
            </a:extLst>
          </p:cNvPr>
          <p:cNvSpPr>
            <a:spLocks noGrp="1"/>
          </p:cNvSpPr>
          <p:nvPr>
            <p:ph type="sldNum" sz="quarter" idx="12"/>
          </p:nvPr>
        </p:nvSpPr>
        <p:spPr/>
        <p:txBody>
          <a:bodyPr/>
          <a:lstStyle/>
          <a:p>
            <a:fld id="{0B17BB76-CBF7-44FF-99D7-3859A0F0D5C1}" type="slidenum">
              <a:rPr lang="en-US" smtClean="0"/>
              <a:pPr/>
              <a:t>7</a:t>
            </a:fld>
            <a:endParaRPr lang="en-US"/>
          </a:p>
        </p:txBody>
      </p:sp>
      <p:sp>
        <p:nvSpPr>
          <p:cNvPr id="5" name="Footer Placeholder 4">
            <a:extLst>
              <a:ext uri="{FF2B5EF4-FFF2-40B4-BE49-F238E27FC236}">
                <a16:creationId xmlns:a16="http://schemas.microsoft.com/office/drawing/2014/main" id="{4CDF2257-16D7-4D7F-A9E2-05E3FB983EC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5127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1189677" cy="1325563"/>
          </a:xfrm>
        </p:spPr>
        <p:txBody>
          <a:bodyPr anchor="b">
            <a:normAutofit/>
          </a:bodyPr>
          <a:lstStyle/>
          <a:p>
            <a:r>
              <a:rPr lang="en-US"/>
              <a:t>General Supervision Activities: Component 4 </a:t>
            </a:r>
          </a:p>
        </p:txBody>
      </p:sp>
      <p:sp>
        <p:nvSpPr>
          <p:cNvPr id="7" name="Content Placeholder 2">
            <a:extLst>
              <a:ext uri="{FF2B5EF4-FFF2-40B4-BE49-F238E27FC236}">
                <a16:creationId xmlns:a16="http://schemas.microsoft.com/office/drawing/2014/main" id="{1F62F966-787B-4216-A226-53CF71956AD3}"/>
              </a:ext>
            </a:extLst>
          </p:cNvPr>
          <p:cNvSpPr>
            <a:spLocks noGrp="1"/>
          </p:cNvSpPr>
          <p:nvPr>
            <p:ph sz="half" idx="1"/>
          </p:nvPr>
        </p:nvSpPr>
        <p:spPr>
          <a:xfrm>
            <a:off x="838200" y="1825624"/>
            <a:ext cx="10472529" cy="4895853"/>
          </a:xfrm>
        </p:spPr>
        <p:txBody>
          <a:bodyPr vert="horz" lIns="91440" tIns="45720" rIns="91440" bIns="45720" rtlCol="0" anchor="t">
            <a:normAutofit/>
          </a:bodyPr>
          <a:lstStyle/>
          <a:p>
            <a:pPr marL="228600" indent="-228600"/>
            <a:r>
              <a:rPr lang="en-US" sz="4000">
                <a:latin typeface="Arial"/>
                <a:ea typeface="Georgia" panose="02040502050405020303" pitchFamily="18" charset="0"/>
                <a:cs typeface="Arial"/>
              </a:rPr>
              <a:t>Describe what the ISD is currently doing.</a:t>
            </a:r>
            <a:endParaRPr lang="en-US" sz="2800">
              <a:latin typeface="Arial"/>
              <a:cs typeface="Arial"/>
            </a:endParaRPr>
          </a:p>
          <a:p>
            <a:pPr marL="228600" indent="-228600"/>
            <a:r>
              <a:rPr lang="en-US" sz="4000">
                <a:latin typeface="Arial"/>
                <a:ea typeface="Georgia" panose="02040502050405020303" pitchFamily="18" charset="0"/>
                <a:cs typeface="Arial"/>
              </a:rPr>
              <a:t>Document what the ISD will provide.</a:t>
            </a:r>
          </a:p>
          <a:p>
            <a:pPr marL="228600" indent="-228600"/>
            <a:r>
              <a:rPr lang="en-US" sz="4000">
                <a:effectLst/>
                <a:latin typeface="Arial"/>
                <a:ea typeface="Georgia" panose="02040502050405020303" pitchFamily="18" charset="0"/>
                <a:cs typeface="Arial"/>
              </a:rPr>
              <a:t>List any next steps the ISD will take, and</a:t>
            </a:r>
          </a:p>
          <a:p>
            <a:pPr marL="228600" indent="-228600"/>
            <a:r>
              <a:rPr lang="en-US" sz="4000">
                <a:latin typeface="Arial"/>
                <a:ea typeface="Georgia" panose="02040502050405020303" pitchFamily="18" charset="0"/>
                <a:cs typeface="Arial"/>
              </a:rPr>
              <a:t>List the personnel responsible for each activity.</a:t>
            </a:r>
            <a:endParaRPr lang="en-US" sz="4000">
              <a:effectLst/>
              <a:latin typeface="Arial"/>
              <a:ea typeface="Georgia" panose="02040502050405020303" pitchFamily="18" charset="0"/>
              <a:cs typeface="Arial"/>
            </a:endParaRP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a:xfrm>
            <a:off x="838203" y="6356352"/>
            <a:ext cx="409833" cy="365125"/>
          </a:xfrm>
        </p:spPr>
        <p:txBody>
          <a:bodyPr anchor="ctr">
            <a:normAutofit/>
          </a:bodyPr>
          <a:lstStyle/>
          <a:p>
            <a:pPr>
              <a:spcAft>
                <a:spcPts val="600"/>
              </a:spcAft>
            </a:pPr>
            <a:fld id="{2E6F2232-818B-4E09-954B-6E16973FF9E0}" type="slidenum">
              <a:rPr lang="en-US" smtClean="0"/>
              <a:pPr>
                <a:spcAft>
                  <a:spcPts val="600"/>
                </a:spcAft>
              </a:pPr>
              <a:t>8</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56352"/>
            <a:ext cx="7673547"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560525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a:xfrm>
            <a:off x="838199" y="365125"/>
            <a:ext cx="10974355" cy="1325563"/>
          </a:xfrm>
        </p:spPr>
        <p:txBody>
          <a:bodyPr>
            <a:normAutofit/>
          </a:bodyPr>
          <a:lstStyle/>
          <a:p>
            <a:r>
              <a:rPr lang="en-US"/>
              <a:t>Priority Area: Progress Toward Improvement</a:t>
            </a:r>
          </a:p>
        </p:txBody>
      </p:sp>
      <p:sp>
        <p:nvSpPr>
          <p:cNvPr id="12" name="Content Placeholder 2">
            <a:extLst>
              <a:ext uri="{FF2B5EF4-FFF2-40B4-BE49-F238E27FC236}">
                <a16:creationId xmlns:a16="http://schemas.microsoft.com/office/drawing/2014/main" id="{3C193387-56AD-4E70-90EE-3F329B9109AE}"/>
              </a:ext>
            </a:extLst>
          </p:cNvPr>
          <p:cNvSpPr>
            <a:spLocks noGrp="1"/>
          </p:cNvSpPr>
          <p:nvPr>
            <p:ph idx="1"/>
          </p:nvPr>
        </p:nvSpPr>
        <p:spPr>
          <a:xfrm>
            <a:off x="838205" y="1782610"/>
            <a:ext cx="10515592" cy="4527702"/>
          </a:xfrm>
        </p:spPr>
        <p:txBody>
          <a:bodyPr>
            <a:normAutofit/>
          </a:bodyPr>
          <a:lstStyle/>
          <a:p>
            <a:r>
              <a:rPr lang="en-US" sz="3600"/>
              <a:t>Indicate if the ISD is continuing with the priority area identified in the prior GSSG.</a:t>
            </a:r>
          </a:p>
          <a:p>
            <a:r>
              <a:rPr lang="en-US" sz="3600"/>
              <a:t>If selecting a new priority area, provide justification.</a:t>
            </a:r>
          </a:p>
          <a:p>
            <a:r>
              <a:rPr lang="en-US" sz="3600"/>
              <a:t>Complete the Application Priority Area Data Sources table using local data sources.</a:t>
            </a:r>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9</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a:xfrm>
            <a:off x="1371600" y="6310312"/>
            <a:ext cx="7673547" cy="365125"/>
          </a:xfrm>
        </p:spPr>
        <p:txBody>
          <a:bodyPr/>
          <a:lstStyle/>
          <a:p>
            <a:r>
              <a:rPr lang="en-US"/>
              <a:t>Michigan Department of Education | Office of Special Education </a:t>
            </a:r>
          </a:p>
        </p:txBody>
      </p:sp>
    </p:spTree>
    <p:extLst>
      <p:ext uri="{BB962C8B-B14F-4D97-AF65-F5344CB8AC3E}">
        <p14:creationId xmlns:p14="http://schemas.microsoft.com/office/powerpoint/2010/main" val="4220847163"/>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0F58145776964FA0FA52BF03487B25" ma:contentTypeVersion="6" ma:contentTypeDescription="Create a new document." ma:contentTypeScope="" ma:versionID="bcd23719f6025c4be8ac6b5949e2dead">
  <xsd:schema xmlns:xsd="http://www.w3.org/2001/XMLSchema" xmlns:xs="http://www.w3.org/2001/XMLSchema" xmlns:p="http://schemas.microsoft.com/office/2006/metadata/properties" xmlns:ns2="1b14212f-cdd7-4ef0-a550-4037a89f1d68" xmlns:ns3="a5397350-b71d-4bb0-9e7e-31ec7cf81456" targetNamespace="http://schemas.microsoft.com/office/2006/metadata/properties" ma:root="true" ma:fieldsID="58687e6bce0fd33681621a50326d13a2" ns2:_="" ns3:_="">
    <xsd:import namespace="1b14212f-cdd7-4ef0-a550-4037a89f1d68"/>
    <xsd:import namespace="a5397350-b71d-4bb0-9e7e-31ec7cf814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14212f-cdd7-4ef0-a550-4037a89f1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397350-b71d-4bb0-9e7e-31ec7cf8145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5397350-b71d-4bb0-9e7e-31ec7cf81456">
      <UserInfo>
        <DisplayName>Reed, Ashley (MDE)</DisplayName>
        <AccountId>11</AccountId>
        <AccountType/>
      </UserInfo>
      <UserInfo>
        <DisplayName>Sworden, Julie (MDE)</DisplayName>
        <AccountId>34</AccountId>
        <AccountType/>
      </UserInfo>
      <UserInfo>
        <DisplayName>Rink, Teri (MDE)</DisplayName>
        <AccountId>18</AccountId>
        <AccountType/>
      </UserInfo>
    </SharedWithUsers>
  </documentManagement>
</p:properties>
</file>

<file path=customXml/itemProps1.xml><?xml version="1.0" encoding="utf-8"?>
<ds:datastoreItem xmlns:ds="http://schemas.openxmlformats.org/officeDocument/2006/customXml" ds:itemID="{F6F76B85-D9C5-4701-801B-011D91DF7213}">
  <ds:schemaRefs>
    <ds:schemaRef ds:uri="http://schemas.microsoft.com/sharepoint/v3/contenttype/forms"/>
  </ds:schemaRefs>
</ds:datastoreItem>
</file>

<file path=customXml/itemProps2.xml><?xml version="1.0" encoding="utf-8"?>
<ds:datastoreItem xmlns:ds="http://schemas.openxmlformats.org/officeDocument/2006/customXml" ds:itemID="{02B07AD4-AF54-4633-A984-477923ADD8C6}">
  <ds:schemaRefs>
    <ds:schemaRef ds:uri="1b14212f-cdd7-4ef0-a550-4037a89f1d68"/>
    <ds:schemaRef ds:uri="a5397350-b71d-4bb0-9e7e-31ec7cf814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C01267-660F-477D-BA42-691D8A4DE98F}">
  <ds:schemaRefs>
    <ds:schemaRef ds:uri="240871fc-68e5-4ba5-a888-b6ca76085e32"/>
    <ds:schemaRef ds:uri="a5397350-b71d-4bb0-9e7e-31ec7cf81456"/>
    <ds:schemaRef ds:uri="d6ea491a-489c-40f3-93b0-ed675b710c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86</TotalTime>
  <Words>4091</Words>
  <Application>Microsoft Office PowerPoint</Application>
  <PresentationFormat>Widescreen</PresentationFormat>
  <Paragraphs>375</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Georgia</vt:lpstr>
      <vt:lpstr>Segoe UI</vt:lpstr>
      <vt:lpstr>Verdana</vt:lpstr>
      <vt:lpstr>Wingdings</vt:lpstr>
      <vt:lpstr>Office Theme</vt:lpstr>
      <vt:lpstr>General Supervision System Grant (GSSG) Application Preview</vt:lpstr>
      <vt:lpstr>Agenda</vt:lpstr>
      <vt:lpstr>Application Overview</vt:lpstr>
      <vt:lpstr>GSSG 2024-25 Application Timelines</vt:lpstr>
      <vt:lpstr>Completing the GSSG Application</vt:lpstr>
      <vt:lpstr>Getting Started: Prep and Planning</vt:lpstr>
      <vt:lpstr>2024-25 Components of General Supervision</vt:lpstr>
      <vt:lpstr>General Supervision Activities: Component 4 </vt:lpstr>
      <vt:lpstr>Priority Area: Progress Toward Improvement</vt:lpstr>
      <vt:lpstr>Selecting New Priority Area</vt:lpstr>
      <vt:lpstr>Justification Response</vt:lpstr>
      <vt:lpstr>Priority Area Selection</vt:lpstr>
      <vt:lpstr>Application Priority Area Data Sources</vt:lpstr>
      <vt:lpstr>Priority Area Data Source Table</vt:lpstr>
      <vt:lpstr>Priority Area Data Source Table Example</vt:lpstr>
      <vt:lpstr>Fiscal Table – Personnel </vt:lpstr>
      <vt:lpstr>Fiscal Table – Non-Personnel </vt:lpstr>
      <vt:lpstr>Fiscal: Access to Grant Funds</vt:lpstr>
      <vt:lpstr>Remaining GSSG 2024-25 Timelines</vt:lpstr>
      <vt:lpstr>Completing the Application in Catamaran</vt:lpstr>
      <vt:lpstr>Catamaran Login</vt:lpstr>
      <vt:lpstr>Access the Activity</vt:lpstr>
      <vt:lpstr>General Supervision System Grant Menu</vt:lpstr>
      <vt:lpstr>Components of General Supervision Page</vt:lpstr>
      <vt:lpstr>Navigation Notes</vt:lpstr>
      <vt:lpstr>Additional Supporting Documentation or Comments (optional)</vt:lpstr>
      <vt:lpstr>Submit the Application</vt:lpstr>
      <vt:lpstr>Webinar Wrap-up</vt:lpstr>
      <vt:lpstr>Catamaran Help Desk</vt:lpstr>
      <vt:lpstr>Catamaran Technical Assistance Website</vt:lpstr>
      <vt:lpstr>GSSG Information Page</vt:lpstr>
      <vt:lpstr>Contact MDE 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Supervision System Grant Application Preview</dc:title>
  <dc:creator>Michigan Department of Education;Office of Special Education</dc:creator>
  <cp:lastModifiedBy>Gabrielle Steinacker</cp:lastModifiedBy>
  <cp:revision>7</cp:revision>
  <cp:lastPrinted>2021-06-16T12:13:50Z</cp:lastPrinted>
  <dcterms:created xsi:type="dcterms:W3CDTF">2020-07-27T14:22:06Z</dcterms:created>
  <dcterms:modified xsi:type="dcterms:W3CDTF">2024-06-21T13:58:20Z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2021-04-26T18:46:02Z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659c1df6-e7f2-4710-8252-92f0773ad16d</vt:lpwstr>
  </property>
  <property fmtid="{D5CDD505-2E9C-101B-9397-08002B2CF9AE}" pid="8" name="MSIP_Label_3a2fed65-62e7-46ea-af74-187e0c17143a_ContentBits">
    <vt:lpwstr>0</vt:lpwstr>
  </property>
  <property fmtid="{D5CDD505-2E9C-101B-9397-08002B2CF9AE}" pid="9" name="ContentTypeId">
    <vt:lpwstr>0x0101006F0F58145776964FA0FA52BF03487B25</vt:lpwstr>
  </property>
</Properties>
</file>