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63" r:id="rId5"/>
    <p:sldId id="326" r:id="rId6"/>
    <p:sldId id="473" r:id="rId7"/>
    <p:sldId id="447" r:id="rId8"/>
    <p:sldId id="314" r:id="rId9"/>
    <p:sldId id="369" r:id="rId10"/>
    <p:sldId id="468" r:id="rId11"/>
    <p:sldId id="411" r:id="rId12"/>
    <p:sldId id="400" r:id="rId13"/>
    <p:sldId id="475" r:id="rId14"/>
    <p:sldId id="368" r:id="rId15"/>
    <p:sldId id="285" r:id="rId16"/>
    <p:sldId id="325" r:id="rId17"/>
    <p:sldId id="472" r:id="rId18"/>
    <p:sldId id="484" r:id="rId19"/>
    <p:sldId id="401" r:id="rId20"/>
    <p:sldId id="315" r:id="rId21"/>
    <p:sldId id="288" r:id="rId22"/>
    <p:sldId id="442" r:id="rId23"/>
    <p:sldId id="497" r:id="rId24"/>
    <p:sldId id="439" r:id="rId25"/>
    <p:sldId id="364" r:id="rId26"/>
    <p:sldId id="422"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63507-C1DA-DCDB-7FF3-E9412DA08E43}" name="Darling, Aaron (MDE)" initials="AD" userId="S::DarlingA4@michigan.gov::4dcc9bee-fc6a-471e-9977-e9569bd90347" providerId="AD"/>
  <p188:author id="{601DD52E-2D61-7677-289D-99BAF02F22BF}" name="Anderson Tippett, Jeanne (MDE)" initials="A(" userId="S::andersontippettj@michigan.gov::b728fb55-2a35-4751-b136-bdf0be5b88f0" providerId="AD"/>
  <p188:author id="{90999335-DFBB-ACC6-5CBA-034DEAF283DF}" name="Abrahamson, Patricia (MDE)" initials="A(" userId="S::abrahamsonp1@michigan.gov::a6564fdc-e9da-476e-8eb8-1cc61819dbf0" providerId="AD"/>
  <p188:author id="{F920796D-BFB3-0024-0D5B-F4108D52EDEA}" name="Kelley, Christopher (MDE)" initials="CK" userId="S::KelleyC9@michigan.gov::e5cbb9e0-f2b5-46af-94e7-db8d26ec5c97"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B4B9CB8-13D5-A5C2-A171-C2D0F1BF9784}" name="Kelley, Christopher (MDE)" initials="K(" userId="S::kelleyc9@michigan.gov::e5cbb9e0-f2b5-46af-94e7-db8d26ec5c97"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63" clrIdx="0"/>
  <p:cmAuthor id="2" name="Kat Fales" initials="KF" lastIdx="21" clrIdx="1"/>
  <p:cmAuthor id="3" name="Kat Fales" initials="KF [2]" lastIdx="1" clrIdx="2"/>
  <p:cmAuthor id="4" name="Kat Fales" initials="KF [3]" lastIdx="1" clrIdx="3"/>
  <p:cmAuthor id="5" name="Kat Fales" initials="KF [4]" lastIdx="1" clrIdx="4"/>
  <p:cmAuthor id="6" name="Kat Fales" initials="KF [5]" lastIdx="1" clrIdx="5"/>
  <p:cmAuthor id="7" name="Kat Fales" initials="KF [6]" lastIdx="1" clrIdx="6"/>
  <p:cmAuthor id="8" name="Kat Fales" initials="KF [7]" lastIdx="1" clrIdx="7"/>
  <p:cmAuthor id="9" name="Kat Fales" initials="KF [8]" lastIdx="1" clrIdx="8"/>
  <p:cmAuthor id="10" name="Kat Fales" initials="KF [9]" lastIdx="1" clrIdx="9"/>
  <p:cmAuthor id="11" name="Kat Fales" initials="KF [10]" lastIdx="1" clrIdx="10"/>
  <p:cmAuthor id="12" name="Kat Fales" initials="KF [11]" lastIdx="1" clrIdx="11"/>
  <p:cmAuthor id="13" name="Karen Fales" initials="KF" lastIdx="6" clrIdx="12">
    <p:extLst>
      <p:ext uri="{19B8F6BF-5375-455C-9EA6-DF929625EA0E}">
        <p15:presenceInfo xmlns:p15="http://schemas.microsoft.com/office/powerpoint/2012/main" userId="Karen Fales" providerId="None"/>
      </p:ext>
    </p:extLst>
  </p:cmAuthor>
  <p:cmAuthor id="14" name="Thomas, Charles (MDE)" initials="TC(" lastIdx="1" clrIdx="13">
    <p:extLst>
      <p:ext uri="{19B8F6BF-5375-455C-9EA6-DF929625EA0E}">
        <p15:presenceInfo xmlns:p15="http://schemas.microsoft.com/office/powerpoint/2012/main" userId="S::ThomasC29@michigan.gov::84779a08-1483-459a-8213-c24a4f8139d3" providerId="AD"/>
      </p:ext>
    </p:extLst>
  </p:cmAuthor>
  <p:cmAuthor id="15" name="Reed, Ashley (MDE)" initials="R(" lastIdx="2" clrIdx="14">
    <p:extLst>
      <p:ext uri="{19B8F6BF-5375-455C-9EA6-DF929625EA0E}">
        <p15:presenceInfo xmlns:p15="http://schemas.microsoft.com/office/powerpoint/2012/main" userId="S::reeda@michigan.gov::fedf4bee-0fcd-4de1-841c-069e50231a90" providerId="AD"/>
      </p:ext>
    </p:extLst>
  </p:cmAuthor>
  <p:cmAuthor id="16" name="Weckstein, Janis (MDE)" initials="WJ(" lastIdx="2" clrIdx="15">
    <p:extLst>
      <p:ext uri="{19B8F6BF-5375-455C-9EA6-DF929625EA0E}">
        <p15:presenceInfo xmlns:p15="http://schemas.microsoft.com/office/powerpoint/2012/main" userId="S::WecksteinJ@michigan.gov::44657ef9-982c-48a1-8969-0a38a6e6461d" providerId="AD"/>
      </p:ext>
    </p:extLst>
  </p:cmAuthor>
  <p:cmAuthor id="17" name="Fales, Karen  (MDE-Contractor)" initials="F(" lastIdx="4" clrIdx="16">
    <p:extLst>
      <p:ext uri="{19B8F6BF-5375-455C-9EA6-DF929625EA0E}">
        <p15:presenceInfo xmlns:p15="http://schemas.microsoft.com/office/powerpoint/2012/main" userId="S::falesk1@michigan.gov::b89e7584-72d6-4962-923a-0c0f80c424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23A98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CB881-CA9A-4C0C-8A20-35D4149DD498}" v="3" dt="2025-04-08T14:39:52.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0558" autoAdjust="0"/>
  </p:normalViewPr>
  <p:slideViewPr>
    <p:cSldViewPr snapToGrid="0">
      <p:cViewPr varScale="1">
        <p:scale>
          <a:sx n="38" d="100"/>
          <a:sy n="38" d="100"/>
        </p:scale>
        <p:origin x="944"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Christopher (MDE)" userId="e5cbb9e0-f2b5-46af-94e7-db8d26ec5c97" providerId="ADAL" clId="{C20CB881-CA9A-4C0C-8A20-35D4149DD498}"/>
    <pc:docChg chg="custSel modSld">
      <pc:chgData name="Kelley, Christopher (MDE)" userId="e5cbb9e0-f2b5-46af-94e7-db8d26ec5c97" providerId="ADAL" clId="{C20CB881-CA9A-4C0C-8A20-35D4149DD498}" dt="2025-04-08T14:47:48.935" v="368" actId="6549"/>
      <pc:docMkLst>
        <pc:docMk/>
      </pc:docMkLst>
      <pc:sldChg chg="modNotesTx">
        <pc:chgData name="Kelley, Christopher (MDE)" userId="e5cbb9e0-f2b5-46af-94e7-db8d26ec5c97" providerId="ADAL" clId="{C20CB881-CA9A-4C0C-8A20-35D4149DD498}" dt="2025-04-08T13:23:19.359" v="72" actId="6549"/>
        <pc:sldMkLst>
          <pc:docMk/>
          <pc:sldMk cId="532004743" sldId="400"/>
        </pc:sldMkLst>
      </pc:sldChg>
      <pc:sldChg chg="modNotesTx">
        <pc:chgData name="Kelley, Christopher (MDE)" userId="e5cbb9e0-f2b5-46af-94e7-db8d26ec5c97" providerId="ADAL" clId="{C20CB881-CA9A-4C0C-8A20-35D4149DD498}" dt="2025-04-08T14:47:48.935" v="368" actId="6549"/>
        <pc:sldMkLst>
          <pc:docMk/>
          <pc:sldMk cId="1157684127" sldId="439"/>
        </pc:sldMkLst>
      </pc:sldChg>
      <pc:sldChg chg="modNotesTx">
        <pc:chgData name="Kelley, Christopher (MDE)" userId="e5cbb9e0-f2b5-46af-94e7-db8d26ec5c97" providerId="ADAL" clId="{C20CB881-CA9A-4C0C-8A20-35D4149DD498}" dt="2025-04-08T13:47:06.470" v="141" actId="6549"/>
        <pc:sldMkLst>
          <pc:docMk/>
          <pc:sldMk cId="1465089381" sldId="442"/>
        </pc:sldMkLst>
      </pc:sldChg>
      <pc:sldChg chg="modNotesTx">
        <pc:chgData name="Kelley, Christopher (MDE)" userId="e5cbb9e0-f2b5-46af-94e7-db8d26ec5c97" providerId="ADAL" clId="{C20CB881-CA9A-4C0C-8A20-35D4149DD498}" dt="2025-04-08T14:08:22.228" v="349" actId="20577"/>
        <pc:sldMkLst>
          <pc:docMk/>
          <pc:sldMk cId="312327386" sldId="475"/>
        </pc:sldMkLst>
      </pc:sldChg>
      <pc:sldChg chg="modNotesTx">
        <pc:chgData name="Kelley, Christopher (MDE)" userId="e5cbb9e0-f2b5-46af-94e7-db8d26ec5c97" providerId="ADAL" clId="{C20CB881-CA9A-4C0C-8A20-35D4149DD498}" dt="2025-04-08T14:42:29.903" v="353" actId="6549"/>
        <pc:sldMkLst>
          <pc:docMk/>
          <pc:sldMk cId="2850279457" sldId="49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7F06-A36C-4AA7-8003-41CB66DC98A7}" type="doc">
      <dgm:prSet loTypeId="urn:microsoft.com/office/officeart/2018/5/layout/IconCircleLabelList" loCatId="icon" qsTypeId="urn:microsoft.com/office/officeart/2005/8/quickstyle/3d1" qsCatId="3D" csTypeId="urn:microsoft.com/office/officeart/2005/8/colors/colorful2" csCatId="colorful" phldr="1"/>
      <dgm:spPr/>
      <dgm:t>
        <a:bodyPr/>
        <a:lstStyle/>
        <a:p>
          <a:endParaRPr lang="en-US"/>
        </a:p>
      </dgm:t>
    </dgm:pt>
    <dgm:pt modelId="{68DEF7EB-1349-4789-A05E-2AA8A61FC712}">
      <dgm:prSet custT="1"/>
      <dgm:spPr/>
      <dgm:t>
        <a:bodyPr/>
        <a:lstStyle/>
        <a:p>
          <a:pPr>
            <a:lnSpc>
              <a:spcPct val="100000"/>
            </a:lnSpc>
            <a:defRPr cap="all"/>
          </a:pPr>
          <a:r>
            <a:rPr lang="en-US" sz="2200" b="1"/>
            <a:t>Getting Started</a:t>
          </a:r>
        </a:p>
      </dgm:t>
    </dgm:pt>
    <dgm:pt modelId="{10225DB7-A665-4BD8-AD18-202759646413}" type="parTrans" cxnId="{0460F8D9-2736-4F45-AC68-743386AEBB1E}">
      <dgm:prSet/>
      <dgm:spPr/>
      <dgm:t>
        <a:bodyPr/>
        <a:lstStyle/>
        <a:p>
          <a:endParaRPr lang="en-US" sz="2200" b="1"/>
        </a:p>
      </dgm:t>
    </dgm:pt>
    <dgm:pt modelId="{8BE25C23-23FC-4CA2-9F8F-9E37151618FA}" type="sibTrans" cxnId="{0460F8D9-2736-4F45-AC68-743386AEBB1E}">
      <dgm:prSet/>
      <dgm:spPr/>
      <dgm:t>
        <a:bodyPr/>
        <a:lstStyle/>
        <a:p>
          <a:endParaRPr lang="en-US" sz="2200" b="1"/>
        </a:p>
      </dgm:t>
    </dgm:pt>
    <dgm:pt modelId="{C65CAD60-7844-423F-B7DD-DF8AEAA40585}">
      <dgm:prSet custT="1"/>
      <dgm:spPr/>
      <dgm:t>
        <a:bodyPr/>
        <a:lstStyle/>
        <a:p>
          <a:pPr>
            <a:lnSpc>
              <a:spcPct val="100000"/>
            </a:lnSpc>
            <a:defRPr cap="all"/>
          </a:pPr>
          <a:r>
            <a:rPr lang="en-US" sz="2200" b="1"/>
            <a:t>General Supervision Activities</a:t>
          </a:r>
        </a:p>
      </dgm:t>
    </dgm:pt>
    <dgm:pt modelId="{F75031DC-3C0D-49C2-8127-CFCE97C4898D}" type="parTrans" cxnId="{69F01BCC-981A-4AF4-B7E4-B42AB8CDC62F}">
      <dgm:prSet/>
      <dgm:spPr/>
      <dgm:t>
        <a:bodyPr/>
        <a:lstStyle/>
        <a:p>
          <a:endParaRPr lang="en-US" sz="2200" b="1"/>
        </a:p>
      </dgm:t>
    </dgm:pt>
    <dgm:pt modelId="{68EC1A7C-2997-4841-9682-5AFB2FEC0781}" type="sibTrans" cxnId="{69F01BCC-981A-4AF4-B7E4-B42AB8CDC62F}">
      <dgm:prSet/>
      <dgm:spPr/>
      <dgm:t>
        <a:bodyPr/>
        <a:lstStyle/>
        <a:p>
          <a:endParaRPr lang="en-US" sz="2200" b="1"/>
        </a:p>
      </dgm:t>
    </dgm:pt>
    <dgm:pt modelId="{45F58C74-E8F9-489D-92E5-41948F3F1B46}">
      <dgm:prSet custT="1"/>
      <dgm:spPr/>
      <dgm:t>
        <a:bodyPr/>
        <a:lstStyle/>
        <a:p>
          <a:pPr>
            <a:lnSpc>
              <a:spcPct val="100000"/>
            </a:lnSpc>
            <a:defRPr cap="all"/>
          </a:pPr>
          <a:r>
            <a:rPr lang="en-US" sz="2200" b="1"/>
            <a:t>Priority Area</a:t>
          </a:r>
        </a:p>
      </dgm:t>
    </dgm:pt>
    <dgm:pt modelId="{9560BDAF-1ECD-49E1-B880-5BA97563D0A5}" type="parTrans" cxnId="{177DA0DC-6D43-425C-AB5A-40B5B829405F}">
      <dgm:prSet/>
      <dgm:spPr/>
      <dgm:t>
        <a:bodyPr/>
        <a:lstStyle/>
        <a:p>
          <a:endParaRPr lang="en-US" sz="2200" b="1"/>
        </a:p>
      </dgm:t>
    </dgm:pt>
    <dgm:pt modelId="{2A9C4D94-A3B8-4B1F-970B-9FAB0B3500E5}" type="sibTrans" cxnId="{177DA0DC-6D43-425C-AB5A-40B5B829405F}">
      <dgm:prSet/>
      <dgm:spPr/>
      <dgm:t>
        <a:bodyPr/>
        <a:lstStyle/>
        <a:p>
          <a:endParaRPr lang="en-US" sz="2200" b="1"/>
        </a:p>
      </dgm:t>
    </dgm:pt>
    <dgm:pt modelId="{DB9D087A-0A81-41F5-924F-966963B0D6EF}">
      <dgm:prSet custT="1"/>
      <dgm:spPr/>
      <dgm:t>
        <a:bodyPr/>
        <a:lstStyle/>
        <a:p>
          <a:pPr>
            <a:lnSpc>
              <a:spcPct val="100000"/>
            </a:lnSpc>
            <a:defRPr cap="all"/>
          </a:pPr>
          <a:r>
            <a:rPr lang="en-US" sz="2200" b="1"/>
            <a:t>Fiscal</a:t>
          </a:r>
        </a:p>
      </dgm:t>
    </dgm:pt>
    <dgm:pt modelId="{5FC94A17-466D-441B-9CAD-51CD717309AC}" type="parTrans" cxnId="{C2ECA1C5-3EA0-4B87-A61C-496AE5241237}">
      <dgm:prSet/>
      <dgm:spPr/>
      <dgm:t>
        <a:bodyPr/>
        <a:lstStyle/>
        <a:p>
          <a:endParaRPr lang="en-US" sz="2200" b="1"/>
        </a:p>
      </dgm:t>
    </dgm:pt>
    <dgm:pt modelId="{3BB30C2A-16A1-4F2E-A273-9EC95809EC72}" type="sibTrans" cxnId="{C2ECA1C5-3EA0-4B87-A61C-496AE5241237}">
      <dgm:prSet/>
      <dgm:spPr/>
      <dgm:t>
        <a:bodyPr/>
        <a:lstStyle/>
        <a:p>
          <a:endParaRPr lang="en-US" sz="2200" b="1"/>
        </a:p>
      </dgm:t>
    </dgm:pt>
    <dgm:pt modelId="{0DC9A237-AF7B-41D4-A230-22B546C85880}" type="pres">
      <dgm:prSet presAssocID="{6F0F7F06-A36C-4AA7-8003-41CB66DC98A7}" presName="root" presStyleCnt="0">
        <dgm:presLayoutVars>
          <dgm:dir/>
          <dgm:resizeHandles val="exact"/>
        </dgm:presLayoutVars>
      </dgm:prSet>
      <dgm:spPr/>
    </dgm:pt>
    <dgm:pt modelId="{AE1259D0-015F-4EA4-80FB-1216BA6E66A1}" type="pres">
      <dgm:prSet presAssocID="{68DEF7EB-1349-4789-A05E-2AA8A61FC712}" presName="compNode" presStyleCnt="0"/>
      <dgm:spPr/>
    </dgm:pt>
    <dgm:pt modelId="{58953D1C-F0AF-4F77-8D03-8B205FB6BDFD}" type="pres">
      <dgm:prSet presAssocID="{68DEF7EB-1349-4789-A05E-2AA8A61FC712}"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E235B5-FEA6-4C36-8A76-CD4B6E8E4C0B}" type="pres">
      <dgm:prSet presAssocID="{68DEF7EB-1349-4789-A05E-2AA8A61FC7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420B51-08C9-4A1B-A3D7-D719C37B94AD}" type="pres">
      <dgm:prSet presAssocID="{68DEF7EB-1349-4789-A05E-2AA8A61FC712}" presName="spaceRect" presStyleCnt="0"/>
      <dgm:spPr/>
    </dgm:pt>
    <dgm:pt modelId="{11BC7D31-6E52-48FD-A5A8-5F0E282F6DB5}" type="pres">
      <dgm:prSet presAssocID="{68DEF7EB-1349-4789-A05E-2AA8A61FC712}" presName="textRect" presStyleLbl="revTx" presStyleIdx="0" presStyleCnt="4">
        <dgm:presLayoutVars>
          <dgm:chMax val="1"/>
          <dgm:chPref val="1"/>
        </dgm:presLayoutVars>
      </dgm:prSet>
      <dgm:spPr/>
    </dgm:pt>
    <dgm:pt modelId="{11029A6B-8C1A-4535-8B10-AB09E920BEE1}" type="pres">
      <dgm:prSet presAssocID="{8BE25C23-23FC-4CA2-9F8F-9E37151618FA}" presName="sibTrans" presStyleCnt="0"/>
      <dgm:spPr/>
    </dgm:pt>
    <dgm:pt modelId="{3A850329-D533-41F5-BEA6-AD3470F6F82B}" type="pres">
      <dgm:prSet presAssocID="{C65CAD60-7844-423F-B7DD-DF8AEAA40585}" presName="compNode" presStyleCnt="0"/>
      <dgm:spPr/>
    </dgm:pt>
    <dgm:pt modelId="{E0355C5C-630B-40E7-BAD8-410D645137BF}" type="pres">
      <dgm:prSet presAssocID="{C65CAD60-7844-423F-B7DD-DF8AEAA40585}"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4142FC-DC03-4C82-919F-BBF1E52BCEDB}" type="pres">
      <dgm:prSet presAssocID="{C65CAD60-7844-423F-B7DD-DF8AEAA405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D395A3-9A85-48CD-A674-305AB509176E}" type="pres">
      <dgm:prSet presAssocID="{C65CAD60-7844-423F-B7DD-DF8AEAA40585}" presName="spaceRect" presStyleCnt="0"/>
      <dgm:spPr/>
    </dgm:pt>
    <dgm:pt modelId="{EF5597AD-AEDA-4FBF-8F72-29000A8D6F25}" type="pres">
      <dgm:prSet presAssocID="{C65CAD60-7844-423F-B7DD-DF8AEAA40585}" presName="textRect" presStyleLbl="revTx" presStyleIdx="1" presStyleCnt="4">
        <dgm:presLayoutVars>
          <dgm:chMax val="1"/>
          <dgm:chPref val="1"/>
        </dgm:presLayoutVars>
      </dgm:prSet>
      <dgm:spPr/>
    </dgm:pt>
    <dgm:pt modelId="{17A21D7A-CFC4-4887-85E6-D87E10228977}" type="pres">
      <dgm:prSet presAssocID="{68EC1A7C-2997-4841-9682-5AFB2FEC0781}" presName="sibTrans" presStyleCnt="0"/>
      <dgm:spPr/>
    </dgm:pt>
    <dgm:pt modelId="{2900208E-E147-4168-A2B0-AE3F87F405FC}" type="pres">
      <dgm:prSet presAssocID="{45F58C74-E8F9-489D-92E5-41948F3F1B46}" presName="compNode" presStyleCnt="0"/>
      <dgm:spPr/>
    </dgm:pt>
    <dgm:pt modelId="{E8D4D636-AB3C-49FC-A408-E430DD3C1863}" type="pres">
      <dgm:prSet presAssocID="{45F58C74-E8F9-489D-92E5-41948F3F1B46}"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FB928A-C051-4D4C-8A6B-BBFED069CDFA}" type="pres">
      <dgm:prSet presAssocID="{45F58C74-E8F9-489D-92E5-41948F3F1B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6A71CD-55E6-4F4E-B709-991A7512F20D}" type="pres">
      <dgm:prSet presAssocID="{45F58C74-E8F9-489D-92E5-41948F3F1B46}" presName="spaceRect" presStyleCnt="0"/>
      <dgm:spPr/>
    </dgm:pt>
    <dgm:pt modelId="{E86F0D1E-D8F9-41C4-9690-A38FA66B0C95}" type="pres">
      <dgm:prSet presAssocID="{45F58C74-E8F9-489D-92E5-41948F3F1B46}" presName="textRect" presStyleLbl="revTx" presStyleIdx="2" presStyleCnt="4">
        <dgm:presLayoutVars>
          <dgm:chMax val="1"/>
          <dgm:chPref val="1"/>
        </dgm:presLayoutVars>
      </dgm:prSet>
      <dgm:spPr/>
    </dgm:pt>
    <dgm:pt modelId="{F1C35D2E-D394-4ACC-876C-03D799961A37}" type="pres">
      <dgm:prSet presAssocID="{2A9C4D94-A3B8-4B1F-970B-9FAB0B3500E5}" presName="sibTrans" presStyleCnt="0"/>
      <dgm:spPr/>
    </dgm:pt>
    <dgm:pt modelId="{22351500-91C8-4C45-9D0B-31FE35BE8399}" type="pres">
      <dgm:prSet presAssocID="{DB9D087A-0A81-41F5-924F-966963B0D6EF}" presName="compNode" presStyleCnt="0"/>
      <dgm:spPr/>
    </dgm:pt>
    <dgm:pt modelId="{F52D8663-AE69-416E-907E-D6AC4DF82C34}" type="pres">
      <dgm:prSet presAssocID="{DB9D087A-0A81-41F5-924F-966963B0D6EF}"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845DB6-6D82-4799-A27C-5ADCA90094BD}" type="pres">
      <dgm:prSet presAssocID="{DB9D087A-0A81-41F5-924F-966963B0D6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766DEC-06A1-4F28-86BF-C427528B09E3}" type="pres">
      <dgm:prSet presAssocID="{DB9D087A-0A81-41F5-924F-966963B0D6EF}" presName="spaceRect" presStyleCnt="0"/>
      <dgm:spPr/>
    </dgm:pt>
    <dgm:pt modelId="{C6C99176-7F03-4DD4-A83F-A3BA592DF8C3}" type="pres">
      <dgm:prSet presAssocID="{DB9D087A-0A81-41F5-924F-966963B0D6EF}" presName="textRect" presStyleLbl="revTx" presStyleIdx="3" presStyleCnt="4">
        <dgm:presLayoutVars>
          <dgm:chMax val="1"/>
          <dgm:chPref val="1"/>
        </dgm:presLayoutVars>
      </dgm:prSet>
      <dgm:spPr/>
    </dgm:pt>
  </dgm:ptLst>
  <dgm:cxnLst>
    <dgm:cxn modelId="{1B62BB25-2D6F-4BAE-A243-7DC0D28087B6}" type="presOf" srcId="{68DEF7EB-1349-4789-A05E-2AA8A61FC712}" destId="{11BC7D31-6E52-48FD-A5A8-5F0E282F6DB5}" srcOrd="0" destOrd="0" presId="urn:microsoft.com/office/officeart/2018/5/layout/IconCircleLabelList"/>
    <dgm:cxn modelId="{97CEAA2D-8F1E-4F90-9A51-A1D801D0FF9C}" type="presOf" srcId="{6F0F7F06-A36C-4AA7-8003-41CB66DC98A7}" destId="{0DC9A237-AF7B-41D4-A230-22B546C85880}" srcOrd="0" destOrd="0" presId="urn:microsoft.com/office/officeart/2018/5/layout/IconCircleLabelList"/>
    <dgm:cxn modelId="{E8385E8A-ADF3-45CD-9948-864760671525}" type="presOf" srcId="{DB9D087A-0A81-41F5-924F-966963B0D6EF}" destId="{C6C99176-7F03-4DD4-A83F-A3BA592DF8C3}" srcOrd="0" destOrd="0" presId="urn:microsoft.com/office/officeart/2018/5/layout/IconCircleLabelList"/>
    <dgm:cxn modelId="{7D2B3792-CB27-4580-8B79-82261F3ECE79}" type="presOf" srcId="{C65CAD60-7844-423F-B7DD-DF8AEAA40585}" destId="{EF5597AD-AEDA-4FBF-8F72-29000A8D6F25}" srcOrd="0" destOrd="0" presId="urn:microsoft.com/office/officeart/2018/5/layout/IconCircleLabelList"/>
    <dgm:cxn modelId="{DB50DA92-33D0-4D8E-A1E3-D73A61F37C88}" type="presOf" srcId="{45F58C74-E8F9-489D-92E5-41948F3F1B46}" destId="{E86F0D1E-D8F9-41C4-9690-A38FA66B0C95}" srcOrd="0" destOrd="0" presId="urn:microsoft.com/office/officeart/2018/5/layout/IconCircleLabelList"/>
    <dgm:cxn modelId="{C2ECA1C5-3EA0-4B87-A61C-496AE5241237}" srcId="{6F0F7F06-A36C-4AA7-8003-41CB66DC98A7}" destId="{DB9D087A-0A81-41F5-924F-966963B0D6EF}" srcOrd="3" destOrd="0" parTransId="{5FC94A17-466D-441B-9CAD-51CD717309AC}" sibTransId="{3BB30C2A-16A1-4F2E-A273-9EC95809EC72}"/>
    <dgm:cxn modelId="{69F01BCC-981A-4AF4-B7E4-B42AB8CDC62F}" srcId="{6F0F7F06-A36C-4AA7-8003-41CB66DC98A7}" destId="{C65CAD60-7844-423F-B7DD-DF8AEAA40585}" srcOrd="1" destOrd="0" parTransId="{F75031DC-3C0D-49C2-8127-CFCE97C4898D}" sibTransId="{68EC1A7C-2997-4841-9682-5AFB2FEC0781}"/>
    <dgm:cxn modelId="{0460F8D9-2736-4F45-AC68-743386AEBB1E}" srcId="{6F0F7F06-A36C-4AA7-8003-41CB66DC98A7}" destId="{68DEF7EB-1349-4789-A05E-2AA8A61FC712}" srcOrd="0" destOrd="0" parTransId="{10225DB7-A665-4BD8-AD18-202759646413}" sibTransId="{8BE25C23-23FC-4CA2-9F8F-9E37151618FA}"/>
    <dgm:cxn modelId="{177DA0DC-6D43-425C-AB5A-40B5B829405F}" srcId="{6F0F7F06-A36C-4AA7-8003-41CB66DC98A7}" destId="{45F58C74-E8F9-489D-92E5-41948F3F1B46}" srcOrd="2" destOrd="0" parTransId="{9560BDAF-1ECD-49E1-B880-5BA97563D0A5}" sibTransId="{2A9C4D94-A3B8-4B1F-970B-9FAB0B3500E5}"/>
    <dgm:cxn modelId="{FC1C4425-0A34-4077-8F11-95A71B5FE4E6}" type="presParOf" srcId="{0DC9A237-AF7B-41D4-A230-22B546C85880}" destId="{AE1259D0-015F-4EA4-80FB-1216BA6E66A1}" srcOrd="0" destOrd="0" presId="urn:microsoft.com/office/officeart/2018/5/layout/IconCircleLabelList"/>
    <dgm:cxn modelId="{ADC1CCDC-32FC-49E6-826A-267232490E26}" type="presParOf" srcId="{AE1259D0-015F-4EA4-80FB-1216BA6E66A1}" destId="{58953D1C-F0AF-4F77-8D03-8B205FB6BDFD}" srcOrd="0" destOrd="0" presId="urn:microsoft.com/office/officeart/2018/5/layout/IconCircleLabelList"/>
    <dgm:cxn modelId="{E680FBF0-96D8-4F55-A720-6A046F05D8DC}" type="presParOf" srcId="{AE1259D0-015F-4EA4-80FB-1216BA6E66A1}" destId="{72E235B5-FEA6-4C36-8A76-CD4B6E8E4C0B}" srcOrd="1" destOrd="0" presId="urn:microsoft.com/office/officeart/2018/5/layout/IconCircleLabelList"/>
    <dgm:cxn modelId="{CA6F095A-CD9A-4B00-8589-3465C0BF8CE6}" type="presParOf" srcId="{AE1259D0-015F-4EA4-80FB-1216BA6E66A1}" destId="{1F420B51-08C9-4A1B-A3D7-D719C37B94AD}" srcOrd="2" destOrd="0" presId="urn:microsoft.com/office/officeart/2018/5/layout/IconCircleLabelList"/>
    <dgm:cxn modelId="{6CFC39DE-3755-4ECC-848F-3CB2E69984C8}" type="presParOf" srcId="{AE1259D0-015F-4EA4-80FB-1216BA6E66A1}" destId="{11BC7D31-6E52-48FD-A5A8-5F0E282F6DB5}" srcOrd="3" destOrd="0" presId="urn:microsoft.com/office/officeart/2018/5/layout/IconCircleLabelList"/>
    <dgm:cxn modelId="{56AB4B25-4F86-49C0-9977-C085D66EBE45}" type="presParOf" srcId="{0DC9A237-AF7B-41D4-A230-22B546C85880}" destId="{11029A6B-8C1A-4535-8B10-AB09E920BEE1}" srcOrd="1" destOrd="0" presId="urn:microsoft.com/office/officeart/2018/5/layout/IconCircleLabelList"/>
    <dgm:cxn modelId="{125386DB-CD50-4038-BCDF-4A91A658B32D}" type="presParOf" srcId="{0DC9A237-AF7B-41D4-A230-22B546C85880}" destId="{3A850329-D533-41F5-BEA6-AD3470F6F82B}" srcOrd="2" destOrd="0" presId="urn:microsoft.com/office/officeart/2018/5/layout/IconCircleLabelList"/>
    <dgm:cxn modelId="{E66E9126-61D2-45C0-98BB-52D905D55867}" type="presParOf" srcId="{3A850329-D533-41F5-BEA6-AD3470F6F82B}" destId="{E0355C5C-630B-40E7-BAD8-410D645137BF}" srcOrd="0" destOrd="0" presId="urn:microsoft.com/office/officeart/2018/5/layout/IconCircleLabelList"/>
    <dgm:cxn modelId="{291272DC-4ADB-4475-A71C-39E7B3156A88}" type="presParOf" srcId="{3A850329-D533-41F5-BEA6-AD3470F6F82B}" destId="{4C4142FC-DC03-4C82-919F-BBF1E52BCEDB}" srcOrd="1" destOrd="0" presId="urn:microsoft.com/office/officeart/2018/5/layout/IconCircleLabelList"/>
    <dgm:cxn modelId="{344649D1-AF9E-43D3-8170-93CB534A1FC0}" type="presParOf" srcId="{3A850329-D533-41F5-BEA6-AD3470F6F82B}" destId="{B8D395A3-9A85-48CD-A674-305AB509176E}" srcOrd="2" destOrd="0" presId="urn:microsoft.com/office/officeart/2018/5/layout/IconCircleLabelList"/>
    <dgm:cxn modelId="{09025237-AA7A-4071-9443-A2C57AFA13B6}" type="presParOf" srcId="{3A850329-D533-41F5-BEA6-AD3470F6F82B}" destId="{EF5597AD-AEDA-4FBF-8F72-29000A8D6F25}" srcOrd="3" destOrd="0" presId="urn:microsoft.com/office/officeart/2018/5/layout/IconCircleLabelList"/>
    <dgm:cxn modelId="{5E05E940-26E3-4BAB-96A6-6BC9B7ABB990}" type="presParOf" srcId="{0DC9A237-AF7B-41D4-A230-22B546C85880}" destId="{17A21D7A-CFC4-4887-85E6-D87E10228977}" srcOrd="3" destOrd="0" presId="urn:microsoft.com/office/officeart/2018/5/layout/IconCircleLabelList"/>
    <dgm:cxn modelId="{82DCE748-1C3A-415A-9F4B-B70374356FBF}" type="presParOf" srcId="{0DC9A237-AF7B-41D4-A230-22B546C85880}" destId="{2900208E-E147-4168-A2B0-AE3F87F405FC}" srcOrd="4" destOrd="0" presId="urn:microsoft.com/office/officeart/2018/5/layout/IconCircleLabelList"/>
    <dgm:cxn modelId="{AA32FCBA-E6D7-41D0-B0DD-61ECC67533DF}" type="presParOf" srcId="{2900208E-E147-4168-A2B0-AE3F87F405FC}" destId="{E8D4D636-AB3C-49FC-A408-E430DD3C1863}" srcOrd="0" destOrd="0" presId="urn:microsoft.com/office/officeart/2018/5/layout/IconCircleLabelList"/>
    <dgm:cxn modelId="{0D3CD0C7-BE3C-4A98-98C0-B1132D6593CF}" type="presParOf" srcId="{2900208E-E147-4168-A2B0-AE3F87F405FC}" destId="{83FB928A-C051-4D4C-8A6B-BBFED069CDFA}" srcOrd="1" destOrd="0" presId="urn:microsoft.com/office/officeart/2018/5/layout/IconCircleLabelList"/>
    <dgm:cxn modelId="{323808ED-9E21-44A4-8871-A6CE1F5673E7}" type="presParOf" srcId="{2900208E-E147-4168-A2B0-AE3F87F405FC}" destId="{F16A71CD-55E6-4F4E-B709-991A7512F20D}" srcOrd="2" destOrd="0" presId="urn:microsoft.com/office/officeart/2018/5/layout/IconCircleLabelList"/>
    <dgm:cxn modelId="{0D76DC35-154A-4FEC-B8E7-E33BF06B8FA0}" type="presParOf" srcId="{2900208E-E147-4168-A2B0-AE3F87F405FC}" destId="{E86F0D1E-D8F9-41C4-9690-A38FA66B0C95}" srcOrd="3" destOrd="0" presId="urn:microsoft.com/office/officeart/2018/5/layout/IconCircleLabelList"/>
    <dgm:cxn modelId="{FA8EDCDA-B497-46FF-9F00-833CBE9EBEE1}" type="presParOf" srcId="{0DC9A237-AF7B-41D4-A230-22B546C85880}" destId="{F1C35D2E-D394-4ACC-876C-03D799961A37}" srcOrd="5" destOrd="0" presId="urn:microsoft.com/office/officeart/2018/5/layout/IconCircleLabelList"/>
    <dgm:cxn modelId="{AC4E7F1A-6468-4CCF-A2EB-1766E6262DCD}" type="presParOf" srcId="{0DC9A237-AF7B-41D4-A230-22B546C85880}" destId="{22351500-91C8-4C45-9D0B-31FE35BE8399}" srcOrd="6" destOrd="0" presId="urn:microsoft.com/office/officeart/2018/5/layout/IconCircleLabelList"/>
    <dgm:cxn modelId="{147A2D0B-F1F2-431E-AC0B-5AF9BB807CAB}" type="presParOf" srcId="{22351500-91C8-4C45-9D0B-31FE35BE8399}" destId="{F52D8663-AE69-416E-907E-D6AC4DF82C34}" srcOrd="0" destOrd="0" presId="urn:microsoft.com/office/officeart/2018/5/layout/IconCircleLabelList"/>
    <dgm:cxn modelId="{1EA48752-88A4-49E4-BD89-1FE2CD41CA75}" type="presParOf" srcId="{22351500-91C8-4C45-9D0B-31FE35BE8399}" destId="{F3845DB6-6D82-4799-A27C-5ADCA90094BD}" srcOrd="1" destOrd="0" presId="urn:microsoft.com/office/officeart/2018/5/layout/IconCircleLabelList"/>
    <dgm:cxn modelId="{30F1F7B9-7E62-4ADD-8B0A-472BB1F95DDC}" type="presParOf" srcId="{22351500-91C8-4C45-9D0B-31FE35BE8399}" destId="{99766DEC-06A1-4F28-86BF-C427528B09E3}" srcOrd="2" destOrd="0" presId="urn:microsoft.com/office/officeart/2018/5/layout/IconCircleLabelList"/>
    <dgm:cxn modelId="{0F4869D9-6759-40C6-9DEA-BBFADDF53E22}" type="presParOf" srcId="{22351500-91C8-4C45-9D0B-31FE35BE8399}" destId="{C6C99176-7F03-4DD4-A83F-A3BA592DF8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53D1C-F0AF-4F77-8D03-8B205FB6BDFD}">
      <dsp:nvSpPr>
        <dsp:cNvPr id="0" name=""/>
        <dsp:cNvSpPr/>
      </dsp:nvSpPr>
      <dsp:spPr>
        <a:xfrm>
          <a:off x="745925"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E235B5-FEA6-4C36-8A76-CD4B6E8E4C0B}">
      <dsp:nvSpPr>
        <dsp:cNvPr id="0" name=""/>
        <dsp:cNvSpPr/>
      </dsp:nvSpPr>
      <dsp:spPr>
        <a:xfrm>
          <a:off x="1058098" y="1009808"/>
          <a:ext cx="840467" cy="840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BC7D31-6E52-48FD-A5A8-5F0E282F6DB5}">
      <dsp:nvSpPr>
        <dsp:cNvPr id="0" name=""/>
        <dsp:cNvSpPr/>
      </dsp:nvSpPr>
      <dsp:spPr>
        <a:xfrm>
          <a:off x="277664"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Getting Started</a:t>
          </a:r>
        </a:p>
      </dsp:txBody>
      <dsp:txXfrm>
        <a:off x="277664" y="2618703"/>
        <a:ext cx="2401335" cy="1035000"/>
      </dsp:txXfrm>
    </dsp:sp>
    <dsp:sp modelId="{E0355C5C-630B-40E7-BAD8-410D645137BF}">
      <dsp:nvSpPr>
        <dsp:cNvPr id="0" name=""/>
        <dsp:cNvSpPr/>
      </dsp:nvSpPr>
      <dsp:spPr>
        <a:xfrm>
          <a:off x="356749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C4142FC-DC03-4C82-919F-BBF1E52BCEDB}">
      <dsp:nvSpPr>
        <dsp:cNvPr id="0" name=""/>
        <dsp:cNvSpPr/>
      </dsp:nvSpPr>
      <dsp:spPr>
        <a:xfrm>
          <a:off x="3879668" y="1009808"/>
          <a:ext cx="840467" cy="840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5597AD-AEDA-4FBF-8F72-29000A8D6F25}">
      <dsp:nvSpPr>
        <dsp:cNvPr id="0" name=""/>
        <dsp:cNvSpPr/>
      </dsp:nvSpPr>
      <dsp:spPr>
        <a:xfrm>
          <a:off x="3099234"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General Supervision Activities</a:t>
          </a:r>
        </a:p>
      </dsp:txBody>
      <dsp:txXfrm>
        <a:off x="3099234" y="2618703"/>
        <a:ext cx="2401335" cy="1035000"/>
      </dsp:txXfrm>
    </dsp:sp>
    <dsp:sp modelId="{E8D4D636-AB3C-49FC-A408-E430DD3C1863}">
      <dsp:nvSpPr>
        <dsp:cNvPr id="0" name=""/>
        <dsp:cNvSpPr/>
      </dsp:nvSpPr>
      <dsp:spPr>
        <a:xfrm>
          <a:off x="638906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FB928A-C051-4D4C-8A6B-BBFED069CDFA}">
      <dsp:nvSpPr>
        <dsp:cNvPr id="0" name=""/>
        <dsp:cNvSpPr/>
      </dsp:nvSpPr>
      <dsp:spPr>
        <a:xfrm>
          <a:off x="6701238" y="1009808"/>
          <a:ext cx="840467" cy="840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6F0D1E-D8F9-41C4-9690-A38FA66B0C95}">
      <dsp:nvSpPr>
        <dsp:cNvPr id="0" name=""/>
        <dsp:cNvSpPr/>
      </dsp:nvSpPr>
      <dsp:spPr>
        <a:xfrm>
          <a:off x="5920803"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Priority Area</a:t>
          </a:r>
        </a:p>
      </dsp:txBody>
      <dsp:txXfrm>
        <a:off x="5920803" y="2618703"/>
        <a:ext cx="2401335" cy="1035000"/>
      </dsp:txXfrm>
    </dsp:sp>
    <dsp:sp modelId="{F52D8663-AE69-416E-907E-D6AC4DF82C34}">
      <dsp:nvSpPr>
        <dsp:cNvPr id="0" name=""/>
        <dsp:cNvSpPr/>
      </dsp:nvSpPr>
      <dsp:spPr>
        <a:xfrm>
          <a:off x="921063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845DB6-6D82-4799-A27C-5ADCA90094BD}">
      <dsp:nvSpPr>
        <dsp:cNvPr id="0" name=""/>
        <dsp:cNvSpPr/>
      </dsp:nvSpPr>
      <dsp:spPr>
        <a:xfrm>
          <a:off x="9522807" y="1009808"/>
          <a:ext cx="840467" cy="840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C99176-7F03-4DD4-A83F-A3BA592DF8C3}">
      <dsp:nvSpPr>
        <dsp:cNvPr id="0" name=""/>
        <dsp:cNvSpPr/>
      </dsp:nvSpPr>
      <dsp:spPr>
        <a:xfrm>
          <a:off x="8742373"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Fiscal</a:t>
          </a:r>
        </a:p>
      </dsp:txBody>
      <dsp:txXfrm>
        <a:off x="8742373" y="2618703"/>
        <a:ext cx="2401335" cy="1035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53" tIns="48326" rIns="96653" bIns="48326" rtlCol="0"/>
          <a:lstStyle>
            <a:lvl1pPr algn="r">
              <a:defRPr sz="1200"/>
            </a:lvl1pPr>
          </a:lstStyle>
          <a:p>
            <a:fld id="{77F82F29-6ED5-0F45-9399-2470D9D82006}" type="datetimeFigureOut">
              <a:rPr lang="en-US" smtClean="0"/>
              <a:t>4/8/2025</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53" tIns="48326" rIns="96653" bIns="48326"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53" tIns="48326" rIns="96653" bIns="48326" rtlCol="0"/>
          <a:lstStyle>
            <a:lvl1pPr algn="r">
              <a:defRPr sz="1200"/>
            </a:lvl1pPr>
          </a:lstStyle>
          <a:p>
            <a:fld id="{F426F13B-9238-8C41-A428-ACA4F51A1C9A}" type="datetimeFigureOut">
              <a:rPr lang="en-US" smtClean="0"/>
              <a:t>4/8/2025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3" tIns="48326" rIns="96653" bIns="48326"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Welcome to the General Supervision System Grant, or GSSG, Final Report Preview for the 2024-25 grant year. This presentation is intended for Intermediate School District, or ISD, Directors of Special Education.</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table focuses on how General Supervision System Grant funds will be utilized for Non-Personnel related budgeted items for 2024-25. This table is optional.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If ISDs selected yes, updates are needed, then ISDs will be allowed to edit the data in the non-personnel table as well. If the ISD responded no, updates are not needed; the information from the application will be populated onto the page, and no edits can be made. </a:t>
            </a:r>
          </a:p>
          <a:p>
            <a:pPr>
              <a:defRPr/>
            </a:pPr>
            <a:endParaRPr lang="en-US" dirty="0"/>
          </a:p>
          <a:p>
            <a:pPr>
              <a:defRPr/>
            </a:pPr>
            <a:r>
              <a:rPr lang="en-US" dirty="0"/>
              <a:t>As a reminder, to complete this table:</a:t>
            </a:r>
          </a:p>
          <a:p>
            <a:pPr>
              <a:defRPr/>
            </a:pPr>
            <a:endParaRPr lang="en-US" dirty="0"/>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Select from the “Expense Type” drop-down menu the type of non-personnel expense the ISD believes will be incurred. Drop-down options include audit costs, indirect, and travel to member districts to provide TA.</a:t>
            </a:r>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Enter the budgeted amount the ISD plans to spend in the “Amount” column.</a:t>
            </a:r>
          </a:p>
          <a:p>
            <a:pPr marL="179162" indent="-179162">
              <a:buFont typeface="Arial" panose="020B0604020202020204" pitchFamily="34" charset="0"/>
              <a:buChar char="•"/>
              <a:defRPr/>
            </a:pPr>
            <a:r>
              <a:rPr lang="en-US" dirty="0"/>
              <a:t>If “Travel to Member Districts to Provide TA” is selected, provide the staff member’s name that the ISD plans to use in the Description column.</a:t>
            </a:r>
          </a:p>
          <a:p>
            <a:pPr marL="0" indent="0">
              <a:buFont typeface="Arial" panose="020B0604020202020204" pitchFamily="34" charset="0"/>
              <a:buNone/>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Again, if edits are made, please make sure your budget is amended in </a:t>
            </a:r>
            <a:r>
              <a:rPr lang="en-US" sz="1800" dirty="0" err="1">
                <a:solidFill>
                  <a:srgbClr val="215F9A"/>
                </a:solidFill>
                <a:effectLst/>
                <a:latin typeface="Aptos" panose="020B0004020202020204" pitchFamily="34" charset="0"/>
                <a:ea typeface="Aptos" panose="020B0004020202020204" pitchFamily="34" charset="0"/>
                <a:cs typeface="Aptos" panose="020B0004020202020204" pitchFamily="34" charset="0"/>
              </a:rPr>
              <a:t>NexSys</a:t>
            </a:r>
            <a:r>
              <a:rPr lang="en-US"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 and the proper credentials are provided for any new personnel added.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Font typeface="Arial" panose="020B0604020202020204" pitchFamily="34" charset="0"/>
              <a:buNone/>
              <a:defRPr/>
            </a:pPr>
            <a:endParaRPr lang="en-US" dirty="0"/>
          </a:p>
          <a:p>
            <a:pPr marL="179162" indent="-179162">
              <a:buFont typeface="Arial" panose="020B0604020202020204" pitchFamily="34" charset="0"/>
              <a:buChar char="•"/>
              <a:defRPr/>
            </a:pPr>
            <a:endParaRPr lang="en-US" dirty="0"/>
          </a:p>
          <a:p>
            <a:endParaRPr lang="en-US" b="1" dirty="0"/>
          </a:p>
          <a:p>
            <a:pPr>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135691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an overview of the final report, let’s take a look at what completing the final report in Catamaran looks like.</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6134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First, you will want to go to </a:t>
            </a:r>
            <a:r>
              <a:rPr lang="en-US" err="1"/>
              <a:t>catamaran.partners</a:t>
            </a:r>
            <a:r>
              <a:rPr lang="en-US"/>
              <a:t> to log in to Catamaran.</a:t>
            </a:r>
          </a:p>
          <a:p>
            <a:endParaRPr lang="en-US"/>
          </a:p>
          <a:p>
            <a:r>
              <a:rPr lang="en-US"/>
              <a:t>If you do not have a username and password or if you have forgotten it, you can either select the </a:t>
            </a:r>
            <a:r>
              <a:rPr lang="en-US" u="sng"/>
              <a:t>Need to create an account? </a:t>
            </a:r>
            <a:r>
              <a:rPr lang="en-US"/>
              <a:t>or </a:t>
            </a:r>
            <a:r>
              <a:rPr lang="en-US" u="sng"/>
              <a:t>Forgot Password? </a:t>
            </a:r>
            <a:r>
              <a:rPr lang="en-US" u="none"/>
              <a:t>link on the login screen or you may contact the </a:t>
            </a:r>
            <a:r>
              <a:rPr lang="en-US"/>
              <a:t>Catamaran Help Desk. </a:t>
            </a:r>
          </a:p>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22200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Once you have logged into Catamaran, scroll down to the Tasks Overview section on the Dashboard.</a:t>
            </a:r>
          </a:p>
          <a:p>
            <a:endParaRPr lang="en-US" dirty="0"/>
          </a:p>
          <a:p>
            <a:r>
              <a:rPr lang="en-US" dirty="0"/>
              <a:t>You may use the provided filters to narrow your tasks down as needed.</a:t>
            </a:r>
          </a:p>
          <a:p>
            <a:endParaRPr lang="en-US" dirty="0"/>
          </a:p>
          <a:p>
            <a:r>
              <a:rPr lang="en-US" dirty="0"/>
              <a:t>Then, select the 2024-25 GSSG Activity link in the Activity column to open the activity.</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112274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on the menu, ISDs may access and review the provided resources in the Resources box. Resources include a how-to document, General Supervision System Grant Summary, Creating your </a:t>
            </a:r>
            <a:r>
              <a:rPr lang="en-US" dirty="0" err="1"/>
              <a:t>MILogin</a:t>
            </a:r>
            <a:r>
              <a:rPr lang="en-US" dirty="0"/>
              <a:t> Third Party Account how-to, and other links such as Timelines and Allowable Cost.</a:t>
            </a:r>
          </a:p>
          <a:p>
            <a:endParaRPr lang="en-US" dirty="0"/>
          </a:p>
          <a:p>
            <a:r>
              <a:rPr lang="en-US" dirty="0"/>
              <a:t>To begin the final report, select the </a:t>
            </a:r>
            <a:r>
              <a:rPr lang="en-US" b="1" dirty="0"/>
              <a:t>GSSG Final Report Form</a:t>
            </a:r>
            <a:r>
              <a:rPr lang="en-US" dirty="0"/>
              <a:t> link under the Final Report heading.</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33662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Be sure to complete each section of the final report.</a:t>
            </a:r>
          </a:p>
          <a:p>
            <a:endParaRPr lang="en-US" sz="1100" dirty="0"/>
          </a:p>
          <a:p>
            <a:pPr marL="179162" indent="-179162">
              <a:buFont typeface="Arial" panose="020B0604020202020204" pitchFamily="34" charset="0"/>
              <a:buChar char="•"/>
            </a:pPr>
            <a:r>
              <a:rPr lang="en-US" sz="1100" dirty="0"/>
              <a:t>Complete the final report and choose </a:t>
            </a:r>
            <a:r>
              <a:rPr lang="en-US" sz="1100" b="1" dirty="0"/>
              <a:t>Save</a:t>
            </a:r>
            <a:r>
              <a:rPr lang="en-US" sz="1100" dirty="0"/>
              <a:t> or </a:t>
            </a:r>
            <a:r>
              <a:rPr lang="en-US" sz="1100" b="1" dirty="0"/>
              <a:t>Save/Next</a:t>
            </a:r>
            <a:r>
              <a:rPr lang="en-US" sz="1100" dirty="0"/>
              <a:t> to progress to the next section of the form.</a:t>
            </a:r>
          </a:p>
          <a:p>
            <a:pPr marL="179162" indent="-179162">
              <a:buFont typeface="Arial" panose="020B0604020202020204" pitchFamily="34" charset="0"/>
              <a:buChar char="•"/>
            </a:pPr>
            <a:r>
              <a:rPr lang="en-US" sz="1100" dirty="0"/>
              <a:t>Use the navigation menu on the left to move between sections of the report.</a:t>
            </a:r>
          </a:p>
          <a:p>
            <a:pPr marL="179162" indent="-179162">
              <a:buFont typeface="Arial" panose="020B0604020202020204" pitchFamily="34" charset="0"/>
              <a:buChar char="•"/>
            </a:pPr>
            <a:r>
              <a:rPr lang="en-US" sz="1100" dirty="0"/>
              <a:t>As a reminder, those sections include:</a:t>
            </a:r>
          </a:p>
          <a:p>
            <a:pPr marL="656929" lvl="1" indent="-179162" defTabSz="955533">
              <a:buFont typeface="Arial" panose="020B0604020202020204" pitchFamily="34" charset="0"/>
              <a:buChar char="•"/>
              <a:defRPr/>
            </a:pPr>
            <a:r>
              <a:rPr lang="en-US" sz="1100" dirty="0"/>
              <a:t>Getting Started</a:t>
            </a:r>
          </a:p>
          <a:p>
            <a:pPr marL="656929" lvl="1" indent="-179162">
              <a:buFont typeface="Arial" panose="020B0604020202020204" pitchFamily="34" charset="0"/>
              <a:buChar char="•"/>
            </a:pPr>
            <a:r>
              <a:rPr lang="en-US" sz="1100" dirty="0"/>
              <a:t>General Supervision Activities</a:t>
            </a:r>
          </a:p>
          <a:p>
            <a:pPr marL="656929" lvl="1" indent="-179162">
              <a:buFont typeface="Arial" panose="020B0604020202020204" pitchFamily="34" charset="0"/>
              <a:buChar char="•"/>
            </a:pPr>
            <a:r>
              <a:rPr lang="en-US" sz="1100" dirty="0"/>
              <a:t>Priority Area</a:t>
            </a:r>
          </a:p>
          <a:p>
            <a:pPr marL="656929" lvl="1" indent="-179162">
              <a:buFont typeface="Arial" panose="020B0604020202020204" pitchFamily="34" charset="0"/>
              <a:buChar char="•"/>
            </a:pPr>
            <a:r>
              <a:rPr lang="en-US" sz="1100" dirty="0"/>
              <a:t>Fiscal</a:t>
            </a:r>
          </a:p>
          <a:p>
            <a:pPr marL="656929" lvl="1" indent="-179162">
              <a:buFont typeface="Arial" panose="020B0604020202020204" pitchFamily="34" charset="0"/>
              <a:buChar char="•"/>
            </a:pPr>
            <a:endParaRPr lang="en-US" sz="1100" dirty="0"/>
          </a:p>
          <a:p>
            <a:pPr marL="179162" indent="-179162">
              <a:buFont typeface="Arial" panose="020B0604020202020204" pitchFamily="34" charset="0"/>
              <a:buChar char="•"/>
            </a:pPr>
            <a:r>
              <a:rPr lang="en-US" sz="1100" dirty="0"/>
              <a:t>It is recommended to review all final report sections before submitting to MDE. </a:t>
            </a:r>
          </a:p>
          <a:p>
            <a:pPr marL="656929" lvl="1" indent="-179162">
              <a:buFont typeface="Arial" panose="020B0604020202020204" pitchFamily="34" charset="0"/>
              <a:buChar char="•"/>
            </a:pPr>
            <a:r>
              <a:rPr lang="en-US" sz="1100" dirty="0"/>
              <a:t>To complete this review, download a full summary of the final report by either selecting the “Download Full Final Report Summary” button within the application or by selecting the 2024-25 GSSG Final Report (Download) link from the menu.</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57552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On each page in the final report, we have provided a set of comment boxes. ISDs may enter any additional clarification, as needed.</a:t>
            </a:r>
          </a:p>
          <a:p>
            <a:endParaRPr lang="en-US" dirty="0"/>
          </a:p>
          <a:p>
            <a:r>
              <a:rPr lang="en-US" dirty="0"/>
              <a:t>On the Fiscal page (last page of the final report), the ISD may also upload additional supporting documentation. </a:t>
            </a:r>
          </a:p>
          <a:p>
            <a:endParaRPr lang="en-US" dirty="0"/>
          </a:p>
          <a:p>
            <a:r>
              <a:rPr lang="en-US" dirty="0"/>
              <a:t>Remember, the uploads are </a:t>
            </a:r>
            <a:r>
              <a:rPr lang="en-US" b="0" i="0" dirty="0"/>
              <a:t>OPTIONAL, and the intention is to enhance the information provided in the application.</a:t>
            </a:r>
          </a:p>
          <a:p>
            <a:endParaRPr lang="en-US" b="1" i="1" dirty="0"/>
          </a:p>
          <a:p>
            <a:endParaRPr lang="en-US" b="1" i="1" dirty="0"/>
          </a:p>
          <a:p>
            <a:endParaRPr lang="en-US" b="1" i="1" dirty="0"/>
          </a:p>
          <a:p>
            <a:endParaRPr lang="en-US" b="1" i="1" dirty="0"/>
          </a:p>
          <a:p>
            <a:endParaRPr lang="en-US" b="1" dirty="0"/>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403449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final report is due by </a:t>
            </a:r>
            <a:r>
              <a:rPr lang="en-US" b="1" dirty="0"/>
              <a:t>June 1. </a:t>
            </a:r>
            <a:endParaRPr lang="en-US" dirty="0"/>
          </a:p>
          <a:p>
            <a:endParaRPr lang="en-US" dirty="0"/>
          </a:p>
          <a:p>
            <a:r>
              <a:rPr lang="en-US" dirty="0"/>
              <a:t>After completing the final report, the ISD Director must select the </a:t>
            </a:r>
            <a:r>
              <a:rPr lang="en-US" b="1" dirty="0"/>
              <a:t>Submit to MDE</a:t>
            </a:r>
            <a:r>
              <a:rPr lang="en-US" dirty="0"/>
              <a:t> button at the top of the Fiscal page.</a:t>
            </a:r>
          </a:p>
          <a:p>
            <a:endParaRPr lang="en-US" dirty="0"/>
          </a:p>
          <a:p>
            <a:r>
              <a:rPr lang="en-US" dirty="0"/>
              <a:t>The MDE will review all final reports. If concerns are identified, final reports may be returned to the ISD for additional work. ISDs should check the MDE comment box on the Final Report’s Getting Started page for additional information.</a:t>
            </a:r>
          </a:p>
          <a:p>
            <a:endParaRPr lang="en-US" dirty="0"/>
          </a:p>
          <a:p>
            <a:r>
              <a:rPr lang="en-US" dirty="0"/>
              <a:t>MDE requests that ISDs resubmit any returned final reports within one week from the modification request notification.</a:t>
            </a:r>
          </a:p>
          <a:p>
            <a:endParaRPr lang="en-US" dirty="0"/>
          </a:p>
          <a:p>
            <a:r>
              <a:rPr lang="en-US" dirty="0"/>
              <a:t>Once the final report is approved, you will not have other GSSG work in Catamaran until the next fiscal year. </a:t>
            </a: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65371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dirty="0"/>
              <a:t>We will wrap up this training video by providing you some valuable 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76211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Catamaran Technical Assistance Website is a valuable resource for ISDs. You can access the site at </a:t>
            </a:r>
            <a:r>
              <a:rPr lang="en-US" dirty="0" err="1"/>
              <a:t>training.catamaran.partners</a:t>
            </a:r>
            <a:r>
              <a:rPr lang="en-US" dirty="0"/>
              <a:t>.</a:t>
            </a:r>
          </a:p>
          <a:p>
            <a:endParaRPr lang="en-US" dirty="0"/>
          </a:p>
          <a:p>
            <a:r>
              <a:rPr lang="en-US" dirty="0"/>
              <a:t>Examples of resources available on this site are recordings of past webinars, step-by-step how-to documents, as well as guidance documents.</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i="0" dirty="0"/>
              <a:t>On today’s agenda, we will cover three topics. Final Report Overview, completing the final report in Catamaran, and finally, available resources.</a:t>
            </a:r>
            <a:r>
              <a:rPr lang="en-US" dirty="0"/>
              <a:t> </a:t>
            </a:r>
            <a:endParaRPr lang="en-US" b="0" i="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278479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this year, we have a separate training video that includes Catamaran navigation tips. This video can be found in the Spotlight section on the homepage of the Catamaran Technical Assistance Website. </a:t>
            </a:r>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2620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1">
              <a:defRPr/>
            </a:pPr>
            <a:r>
              <a:rPr lang="en-US" dirty="0">
                <a:cs typeface="Calibri"/>
              </a:rPr>
              <a:t>Also available on the Catamaran Technical Assistance Website is the General Supervision System Grant Information page.</a:t>
            </a:r>
          </a:p>
          <a:p>
            <a:pPr marL="0" lvl="1" defTabSz="966521">
              <a:defRPr/>
            </a:pPr>
            <a:endParaRPr lang="en-US" dirty="0">
              <a:cs typeface="Calibri"/>
            </a:endParaRPr>
          </a:p>
          <a:p>
            <a:pPr marL="0" lvl="1" defTabSz="966521">
              <a:defRPr/>
            </a:pPr>
            <a:r>
              <a:rPr lang="en-US">
                <a:cs typeface="Calibri"/>
              </a:rPr>
              <a:t>ISDs </a:t>
            </a:r>
            <a:r>
              <a:rPr lang="en-US" dirty="0">
                <a:cs typeface="Calibri"/>
              </a:rPr>
              <a:t>may locate the General Supervision System Grant Information page by navigating to the </a:t>
            </a:r>
            <a:r>
              <a:rPr lang="en-US" b="1" dirty="0">
                <a:cs typeface="Calibri"/>
              </a:rPr>
              <a:t>top</a:t>
            </a:r>
            <a:r>
              <a:rPr lang="en-US" dirty="0">
                <a:cs typeface="Calibri"/>
              </a:rPr>
              <a:t> of the home page and selecting the </a:t>
            </a:r>
            <a:r>
              <a:rPr lang="en-US" b="1" dirty="0">
                <a:cs typeface="Calibri"/>
              </a:rPr>
              <a:t>Funding</a:t>
            </a:r>
            <a:r>
              <a:rPr lang="en-US" dirty="0">
                <a:cs typeface="Calibri"/>
              </a:rPr>
              <a:t> header. Resources available include the General Supervision System Grant Timelines and How to Complete the General Supervision System Grant Final Report in Catamaran. </a:t>
            </a:r>
          </a:p>
          <a:p>
            <a:pPr marL="0" lvl="1" defTabSz="966521">
              <a:defRPr/>
            </a:pP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379833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189038"/>
            <a:ext cx="5700713" cy="3206750"/>
          </a:xfrm>
        </p:spPr>
      </p:sp>
      <p:sp>
        <p:nvSpPr>
          <p:cNvPr id="3" name="Notes Placeholder 2"/>
          <p:cNvSpPr>
            <a:spLocks noGrp="1"/>
          </p:cNvSpPr>
          <p:nvPr>
            <p:ph type="body" idx="1"/>
          </p:nvPr>
        </p:nvSpPr>
        <p:spPr/>
        <p:txBody>
          <a:bodyPr/>
          <a:lstStyle/>
          <a:p>
            <a:r>
              <a:rPr lang="en-US" b="0" dirty="0"/>
              <a:t>Another resource you have available is the Catamaran Help Desk. The help desk is available Monday-Friday from 8 am-5 pm. You can contact the Catamaran help desk by email, phone or by using the chat feature within Catamaran.</a:t>
            </a:r>
          </a:p>
          <a:p>
            <a:endParaRPr lang="en-US" b="0" dirty="0"/>
          </a:p>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992277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the content of this training video, please contact Aaron at DarlingA4@michigan.gov or Chris at KelleyC9@michigan.gov. </a:t>
            </a:r>
          </a:p>
          <a:p>
            <a:endParaRPr lang="en-US" dirty="0"/>
          </a:p>
          <a:p>
            <a:r>
              <a:rPr lang="en-US" dirty="0"/>
              <a:t>For general questions about special education, you are encouraged to call the OSE information line at 888-320-8384, or email at mde-ose@michigan.gov.</a:t>
            </a:r>
          </a:p>
          <a:p>
            <a:endParaRPr lang="en-US" dirty="0"/>
          </a:p>
          <a:p>
            <a:r>
              <a:rPr lang="en-US" dirty="0"/>
              <a:t>That concludes our training video for today. Thank you for watching.</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the Final Report overview.</a:t>
            </a: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46510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33">
              <a:defRPr/>
            </a:pPr>
            <a:r>
              <a:rPr lang="en-US" sz="1400" dirty="0"/>
              <a:t>The GSSG Final Report will go live on May 1, 2025, and will be due on June 1, 2025. </a:t>
            </a:r>
            <a:r>
              <a:rPr lang="en-US" sz="1400" b="0" dirty="0"/>
              <a:t>Final Expenditure Report – will be due in </a:t>
            </a:r>
            <a:r>
              <a:rPr lang="en-US" sz="1400" b="0" dirty="0" err="1"/>
              <a:t>NexSys</a:t>
            </a:r>
            <a:r>
              <a:rPr lang="en-US" sz="1400" b="0" dirty="0"/>
              <a:t> on August 29, 2025. </a:t>
            </a:r>
          </a:p>
        </p:txBody>
      </p:sp>
      <p:sp>
        <p:nvSpPr>
          <p:cNvPr id="4" name="Footer Placeholder 3"/>
          <p:cNvSpPr>
            <a:spLocks noGrp="1"/>
          </p:cNvSpPr>
          <p:nvPr>
            <p:ph type="ftr" sz="quarter" idx="10"/>
          </p:nvPr>
        </p:nvSpPr>
        <p:spPr/>
        <p:txBody>
          <a:bodyPr/>
          <a:lstStyle/>
          <a:p>
            <a:r>
              <a:rPr lang="en-US"/>
              <a:t>MDE Office of Special Education</a:t>
            </a:r>
          </a:p>
        </p:txBody>
      </p:sp>
      <p:sp>
        <p:nvSpPr>
          <p:cNvPr id="5" name="Slide Number Placeholder 4"/>
          <p:cNvSpPr>
            <a:spLocks noGrp="1"/>
          </p:cNvSpPr>
          <p:nvPr>
            <p:ph type="sldNum" sz="quarter" idx="11"/>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424416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pPr lvl="0"/>
            <a:r>
              <a:rPr lang="en-US" sz="2300" dirty="0"/>
              <a:t>This year's GSSG Final Report has a few updates. There will be four sections of the final report instead of five, just like the application.  </a:t>
            </a:r>
          </a:p>
          <a:p>
            <a:pPr lvl="0"/>
            <a:endParaRPr lang="en-US" sz="2300" dirty="0"/>
          </a:p>
          <a:p>
            <a:pPr lvl="0"/>
            <a:r>
              <a:rPr lang="en-US" sz="2300" dirty="0"/>
              <a:t>Each ISD has been engaged in meaningful work on several of the eight components of general supervision. This year, all ISDs focused on Component 4: Policies, Procedures, and Effective Implementation of Evidence-based Practices to explore and improve this component in light of OSE’s thematic goal of providing FAPE in the LRE. We will explain more about this update later in the presentation.</a:t>
            </a:r>
          </a:p>
          <a:p>
            <a:pPr lvl="0"/>
            <a:endParaRPr lang="en-US" sz="2300" dirty="0"/>
          </a:p>
          <a:p>
            <a:pPr lvl="0"/>
            <a:r>
              <a:rPr lang="en-US" sz="2300" dirty="0"/>
              <a:t>The first page of the final report is Getting Started, and the second page, General Supervision Activities, is where you will provide a progress status about Component 4.</a:t>
            </a:r>
          </a:p>
          <a:p>
            <a:pPr lvl="0"/>
            <a:endParaRPr lang="en-US" sz="2300" dirty="0"/>
          </a:p>
          <a:p>
            <a:pPr lvl="0"/>
            <a:r>
              <a:rPr lang="en-US" sz="2300" dirty="0"/>
              <a:t>On the third, </a:t>
            </a:r>
            <a:r>
              <a:rPr lang="en-US" sz="2300" dirty="0">
                <a:highlight>
                  <a:srgbClr val="FFFF00"/>
                </a:highlight>
              </a:rPr>
              <a:t>Priority Area page, you will provide current data for the priority area while also describing any updates or additional information related to the data.</a:t>
            </a:r>
          </a:p>
          <a:p>
            <a:pPr lvl="0"/>
            <a:endParaRPr lang="en-US" sz="2300" dirty="0"/>
          </a:p>
          <a:p>
            <a:pPr lvl="0"/>
            <a:r>
              <a:rPr lang="en-US" sz="2300" dirty="0"/>
              <a:t>On the last page, Fiscal, it will look the same as last year.</a:t>
            </a:r>
          </a:p>
          <a:p>
            <a:pPr lvl="0"/>
            <a:endParaRPr lang="en-US" sz="2300" dirty="0"/>
          </a:p>
          <a:p>
            <a:pPr lvl="0"/>
            <a:r>
              <a:rPr lang="en-US" sz="2300" dirty="0"/>
              <a:t>Now, let’s review each of these pages.</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15395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fontAlgn="t">
              <a:buNone/>
            </a:pPr>
            <a:r>
              <a:rPr lang="en-US" dirty="0"/>
              <a:t>As we end the grant cycle, this is a good time for the ISD to review its submitted application and budget, provided data, and consider progress on their activities. It’s also a good time for the ISD to </a:t>
            </a:r>
            <a:r>
              <a:rPr lang="en-US" b="0" dirty="0">
                <a:effectLst/>
              </a:rPr>
              <a:t>reflect on the work that was planned and completed to celebrate successes; Identify strengths in planning and implementation during the past year, as well as areas that will require additional attention;  Examine data on processes and results to make decisions for the future; Determine whether adjustments need to be made for continued progress and momentum; and begin the initial planning process for the next grant application.</a:t>
            </a:r>
            <a:endParaRPr lang="en-US" dirty="0"/>
          </a:p>
          <a:p>
            <a:pPr defTabSz="955533">
              <a:defRPr/>
            </a:pP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77112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66521" rtl="0" eaLnBrk="1" fontAlgn="auto" latinLnBrk="0" hangingPunct="1">
              <a:lnSpc>
                <a:spcPct val="100000"/>
              </a:lnSpc>
              <a:spcBef>
                <a:spcPts val="0"/>
              </a:spcBef>
              <a:spcAft>
                <a:spcPts val="0"/>
              </a:spcAft>
              <a:buClrTx/>
              <a:buSzTx/>
              <a:buFontTx/>
              <a:buNone/>
              <a:tabLst/>
              <a:defRPr/>
            </a:pPr>
            <a:r>
              <a:rPr lang="en-US" b="0" dirty="0">
                <a:sym typeface="Wingdings" pitchFamily="2" charset="2"/>
              </a:rPr>
              <a:t>As mentioned earlier, the OSE required all ISDs to address Component 4 (</a:t>
            </a:r>
            <a:r>
              <a:rPr lang="en-US" sz="1200" dirty="0"/>
              <a:t>Policies, Procedures, and Effective Implementation of Evidence-based Practices (PPEBP) with a focus on the least restrictive environments (LRE)) </a:t>
            </a:r>
            <a:r>
              <a:rPr lang="en-US" b="0" dirty="0">
                <a:sym typeface="Wingdings" pitchFamily="2" charset="2"/>
              </a:rPr>
              <a:t>in this year’s application</a:t>
            </a:r>
            <a:r>
              <a:rPr lang="en-US" sz="1200" dirty="0"/>
              <a:t>. </a:t>
            </a:r>
          </a:p>
          <a:p>
            <a:pPr marL="0" marR="0" lvl="0" indent="0" algn="l" defTabSz="966521"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521" rtl="0" eaLnBrk="1" fontAlgn="auto" latinLnBrk="0" hangingPunct="1">
              <a:lnSpc>
                <a:spcPct val="100000"/>
              </a:lnSpc>
              <a:spcBef>
                <a:spcPts val="0"/>
              </a:spcBef>
              <a:spcAft>
                <a:spcPts val="0"/>
              </a:spcAft>
              <a:buClrTx/>
              <a:buSzTx/>
              <a:buFontTx/>
              <a:buNone/>
              <a:tabLst/>
              <a:defRPr/>
            </a:pPr>
            <a:r>
              <a:rPr lang="en-US" sz="1200" dirty="0"/>
              <a:t>First, the ISD should review the Next Steps and Personnel Responsible shown on the page. This information will be carried over from the application to the final report.</a:t>
            </a:r>
          </a:p>
          <a:p>
            <a:pPr marL="0" marR="0" lvl="0" indent="0" algn="l" defTabSz="966521" rtl="0" eaLnBrk="1" fontAlgn="auto" latinLnBrk="0" hangingPunct="1">
              <a:lnSpc>
                <a:spcPct val="100000"/>
              </a:lnSpc>
              <a:spcBef>
                <a:spcPts val="0"/>
              </a:spcBef>
              <a:spcAft>
                <a:spcPts val="0"/>
              </a:spcAft>
              <a:buClrTx/>
              <a:buSzTx/>
              <a:buFontTx/>
              <a:buNone/>
              <a:tabLst/>
              <a:defRPr/>
            </a:pPr>
            <a:r>
              <a:rPr lang="en-US" sz="1200" dirty="0"/>
              <a:t>The ISD will then select the progress status (there are four options: completed, completed and continuing, continuing, or discontinue) that best describes the progress on the next step. </a:t>
            </a:r>
          </a:p>
          <a:p>
            <a:pPr marL="0" marR="0" lvl="0" indent="0" algn="l" defTabSz="966521" rtl="0" eaLnBrk="1" fontAlgn="auto" latinLnBrk="0" hangingPunct="1">
              <a:lnSpc>
                <a:spcPct val="100000"/>
              </a:lnSpc>
              <a:spcBef>
                <a:spcPts val="0"/>
              </a:spcBef>
              <a:spcAft>
                <a:spcPts val="0"/>
              </a:spcAft>
              <a:buClrTx/>
              <a:buSzTx/>
              <a:buFontTx/>
              <a:buNone/>
              <a:tabLst/>
              <a:defRPr/>
            </a:pPr>
            <a:r>
              <a:rPr lang="en-US" sz="1200" dirty="0"/>
              <a:t>Next, can provide notes on its progress using the Progress Notes field, and</a:t>
            </a:r>
          </a:p>
          <a:p>
            <a:pPr marL="0" marR="0" lvl="0" indent="0" algn="l" defTabSz="966521" rtl="0" eaLnBrk="1" fontAlgn="auto" latinLnBrk="0" hangingPunct="1">
              <a:lnSpc>
                <a:spcPct val="100000"/>
              </a:lnSpc>
              <a:spcBef>
                <a:spcPts val="0"/>
              </a:spcBef>
              <a:spcAft>
                <a:spcPts val="0"/>
              </a:spcAft>
              <a:buClrTx/>
              <a:buSzTx/>
              <a:buFontTx/>
              <a:buNone/>
              <a:tabLst/>
              <a:defRPr/>
            </a:pPr>
            <a:r>
              <a:rPr lang="en-US" sz="1200" dirty="0"/>
              <a:t>Finally, they should plan to upload documentation and evidence for each statement for component 4. </a:t>
            </a:r>
            <a:endParaRPr lang="en-US" b="0" dirty="0">
              <a:cs typeface="Calibri"/>
            </a:endParaRPr>
          </a:p>
          <a:p>
            <a:pPr defTabSz="966521">
              <a:defRPr/>
            </a:pPr>
            <a:endParaRPr lang="en-US" b="1" dirty="0"/>
          </a:p>
          <a:p>
            <a:pPr marL="0" indent="0" defTabSz="966521">
              <a:buFont typeface="Arial" panose="020B0604020202020204" pitchFamily="34" charset="0"/>
              <a:buNone/>
              <a:defRPr/>
            </a:pPr>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256423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dirty="0">
                <a:cs typeface="Calibri"/>
              </a:rPr>
              <a:t>The ISD’s previously identified priority area, along with the provided data sources, will be populated from the application. ISDs will be responsible for entering </a:t>
            </a:r>
            <a:r>
              <a:rPr lang="en-US" b="1" dirty="0">
                <a:cs typeface="Calibri"/>
              </a:rPr>
              <a:t>current</a:t>
            </a:r>
            <a:r>
              <a:rPr lang="en-US" dirty="0">
                <a:cs typeface="Calibri"/>
              </a:rPr>
              <a:t> Final Report data in the table as well as describing updates or providing additional information related to the final report data. </a:t>
            </a:r>
          </a:p>
          <a:p>
            <a:pPr marL="0" indent="0" defTabSz="966521">
              <a:buFont typeface="Arial" panose="020B0604020202020204" pitchFamily="34" charset="0"/>
              <a:buNone/>
              <a:defRPr/>
            </a:pPr>
            <a:endParaRPr lang="en-US" dirty="0">
              <a:cs typeface="Calibri"/>
            </a:endParaRPr>
          </a:p>
          <a:p>
            <a:pPr marL="0" marR="0" lvl="0" indent="0" algn="l" defTabSz="96652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Verdana" panose="020B0604030504040204" pitchFamily="34" charset="0"/>
                <a:ea typeface="Georgia" panose="02040502050405020303" pitchFamily="18" charset="0"/>
                <a:cs typeface="Times New Roman" panose="02020603050405020304" pitchFamily="18" charset="0"/>
              </a:rPr>
              <a:t>Given that all ISDs focused on Component 4 in light of the provision of FAPE in the LRE to support the creation of effective systems of general supervision, this activity should improve and impact results and compliance data across priority areas, thus continuing to build an overall system of general supervision supporting the provision of a FAPE in the LRE.</a:t>
            </a:r>
          </a:p>
          <a:p>
            <a:pPr marL="0" marR="0" lvl="0" indent="0" algn="l" defTabSz="96652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Verdana" panose="020B0604030504040204" pitchFamily="34" charset="0"/>
              <a:ea typeface="Georgia" panose="02040502050405020303" pitchFamily="18" charset="0"/>
              <a:cs typeface="Times New Roman" panose="02020603050405020304" pitchFamily="18" charset="0"/>
            </a:endParaRPr>
          </a:p>
          <a:p>
            <a:pPr marL="0" marR="0" lvl="0" indent="0" algn="l" defTabSz="96652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Verdana" panose="020B0604030504040204" pitchFamily="34" charset="0"/>
                <a:ea typeface="Georgia" panose="02040502050405020303" pitchFamily="18" charset="0"/>
                <a:cs typeface="Times New Roman" panose="02020603050405020304" pitchFamily="18" charset="0"/>
              </a:rPr>
              <a:t>As a reminder when reviewing data,</a:t>
            </a:r>
            <a:endParaRPr lang="en-US" sz="1200" dirty="0">
              <a:solidFill>
                <a:srgbClr val="000000"/>
              </a:solidFill>
              <a:effectLst/>
              <a:latin typeface="Georgia" panose="02040502050405020303" pitchFamily="18" charset="0"/>
              <a:ea typeface="Georgia" panose="02040502050405020303" pitchFamily="18" charset="0"/>
              <a:cs typeface="Times New Roman" panose="02020603050405020304" pitchFamily="18" charset="0"/>
            </a:endParaRPr>
          </a:p>
          <a:p>
            <a:pPr marL="0" indent="0" defTabSz="966521">
              <a:buFont typeface="Arial" panose="020B0604020202020204" pitchFamily="34" charset="0"/>
              <a:buNone/>
              <a:defRPr/>
            </a:pPr>
            <a:endParaRPr lang="en-US" dirty="0">
              <a:cs typeface="Calibri"/>
            </a:endParaRPr>
          </a:p>
          <a:p>
            <a:pPr marL="171450" indent="-171450">
              <a:buFont typeface="Arial" panose="020B0604020202020204" pitchFamily="34" charset="0"/>
              <a:buChar char="•"/>
            </a:pPr>
            <a:r>
              <a:rPr lang="en-US" dirty="0"/>
              <a:t>Local data sources should have been used rather than APR, MI School Data, or Strand Report data. The data sources do not need to be the indicator data which demonstrated the need to select a priority area. The data could be any measure of the improvement activities. Data should be sensitive to change over the course of one year.</a:t>
            </a:r>
            <a:endParaRPr lang="en-US" dirty="0">
              <a:cs typeface="Calibri"/>
            </a:endParaRPr>
          </a:p>
          <a:p>
            <a:pPr marL="171450" indent="-171450">
              <a:buFont typeface="Arial" panose="020B0604020202020204" pitchFamily="34" charset="0"/>
              <a:buChar char="•"/>
            </a:pPr>
            <a:r>
              <a:rPr lang="en-US" dirty="0"/>
              <a:t>Data sources may reflect ISD aggregate and/or Member District level data.</a:t>
            </a:r>
            <a:endParaRPr lang="en-US" dirty="0">
              <a:cs typeface="Calibri"/>
            </a:endParaRPr>
          </a:p>
          <a:p>
            <a:pPr marL="171450" indent="-171450">
              <a:buFont typeface="Arial" panose="020B0604020202020204" pitchFamily="34" charset="0"/>
              <a:buChar char="•"/>
            </a:pPr>
            <a:r>
              <a:rPr lang="en-US" dirty="0"/>
              <a:t>See the training resource “Selecting a priority area and data sources for the General Supervision System Grant” available on the TA site at </a:t>
            </a:r>
            <a:r>
              <a:rPr lang="en-US" dirty="0" err="1"/>
              <a:t>training.catamaran.partners</a:t>
            </a:r>
            <a:r>
              <a:rPr lang="en-US" dirty="0"/>
              <a:t>/office-of-special-education-resources/ for more information about data sources for GSSG, or refer to the 2024-25 GSSG Application Preview for ISD Directors Webinar on the Past Events page of the TA site. </a:t>
            </a: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405246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dirty="0">
                <a:cs typeface="Calibri"/>
              </a:rPr>
              <a:t>The fiscal page will be the same as last year. </a:t>
            </a:r>
          </a:p>
          <a:p>
            <a:pPr>
              <a:defRPr/>
            </a:pPr>
            <a:endParaRPr lang="en-US" dirty="0">
              <a:cs typeface="Calibri"/>
            </a:endParaRPr>
          </a:p>
          <a:p>
            <a:pPr>
              <a:defRPr/>
            </a:pPr>
            <a:r>
              <a:rPr lang="en-US" dirty="0">
                <a:cs typeface="Calibri"/>
              </a:rPr>
              <a:t>This slide shows the first table on the fiscal page, the personnel table. ISDs will be posed with a question if there are updates to the personnel or non-personnel tables. If yes, updates are needed, then ISDs will be allowed to edit the data submitted in the application. If the ISD responded no, updates are not needed, the information from the application will be populated onto the page and no edits can be made. </a:t>
            </a:r>
          </a:p>
          <a:p>
            <a:pPr>
              <a:defRPr/>
            </a:pPr>
            <a:endParaRPr lang="en-US" dirty="0">
              <a:cs typeface="Calibri"/>
            </a:endParaRPr>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The information in this table should include personnel and staffing resources that the ISD plans to use in developing and implementing a system of general supervision. </a:t>
            </a:r>
            <a:r>
              <a:rPr lang="en-US" b="0" i="0" dirty="0">
                <a:cs typeface="Calibri"/>
              </a:rPr>
              <a:t>A separate row should be completed for each staff member. </a:t>
            </a:r>
          </a:p>
          <a:p>
            <a:pPr marL="179162" indent="-179162">
              <a:buFont typeface="Arial" panose="020B0604020202020204" pitchFamily="34" charset="0"/>
              <a:buChar char="•"/>
              <a:defRPr/>
            </a:pPr>
            <a:r>
              <a:rPr lang="en-US" dirty="0">
                <a:cs typeface="Calibri"/>
              </a:rPr>
              <a:t>The dollar amount entered should be the budgeted amount rounded to the nearest whole dollar.</a:t>
            </a:r>
          </a:p>
          <a:p>
            <a:pPr marL="179162" indent="-179162">
              <a:buFont typeface="Arial" panose="020B0604020202020204" pitchFamily="34" charset="0"/>
              <a:buChar char="•"/>
              <a:defRPr/>
            </a:pPr>
            <a:r>
              <a:rPr lang="en-US" dirty="0">
                <a:cs typeface="Calibri"/>
              </a:rPr>
              <a:t>The column labeled “FTE Staff” should represent the percentage of the budgeted time to be spent by the specified staff member. The percentage should be in decimal format (e.g., 50% would be 0.50 FTE).</a:t>
            </a:r>
          </a:p>
          <a:p>
            <a:pPr>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cs typeface="Calibri"/>
              </a:rPr>
              <a:t>It is important to work closely with the ISD Business Official to complete this section, which includes both Personnel and Non-Personnel related grant costs. </a:t>
            </a:r>
            <a:r>
              <a:rPr lang="en-US"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If edits are made, please make sure your budget is amended in </a:t>
            </a:r>
            <a:r>
              <a:rPr lang="en-US" sz="1800" dirty="0" err="1">
                <a:solidFill>
                  <a:srgbClr val="215F9A"/>
                </a:solidFill>
                <a:effectLst/>
                <a:latin typeface="Aptos" panose="020B0004020202020204" pitchFamily="34" charset="0"/>
                <a:ea typeface="Aptos" panose="020B0004020202020204" pitchFamily="34" charset="0"/>
                <a:cs typeface="Aptos" panose="020B0004020202020204" pitchFamily="34" charset="0"/>
              </a:rPr>
              <a:t>NexSys</a:t>
            </a:r>
            <a:r>
              <a:rPr lang="en-US" sz="1800" dirty="0">
                <a:solidFill>
                  <a:srgbClr val="215F9A"/>
                </a:solidFill>
                <a:effectLst/>
                <a:latin typeface="Aptos" panose="020B0004020202020204" pitchFamily="34" charset="0"/>
                <a:ea typeface="Aptos" panose="020B0004020202020204" pitchFamily="34" charset="0"/>
                <a:cs typeface="Aptos" panose="020B0004020202020204" pitchFamily="34" charset="0"/>
              </a:rPr>
              <a:t> and the proper credentials are provided for any new personnel added.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a:defRPr/>
            </a:pPr>
            <a:endParaRPr lang="en-US" b="0" i="0" dirty="0">
              <a:cs typeface="Calibri"/>
            </a:endParaRPr>
          </a:p>
          <a:p>
            <a:pPr>
              <a:defRPr/>
            </a:pPr>
            <a:endParaRPr lang="en-US" b="1" dirty="0">
              <a:cs typeface="Calibri"/>
            </a:endParaRPr>
          </a:p>
          <a:p>
            <a:pPr>
              <a:defRPr/>
            </a:pPr>
            <a:endParaRPr lang="en-US" dirty="0">
              <a:cs typeface="Calibri"/>
            </a:endParaRPr>
          </a:p>
          <a:p>
            <a:pPr defTabSz="955533">
              <a:defRPr/>
            </a:pP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2599676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3"/>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3" y="6356352"/>
            <a:ext cx="8206946"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8"/>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3"/>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1" y="4349578"/>
            <a:ext cx="10515598" cy="908222"/>
          </a:xfrm>
        </p:spPr>
        <p:txBody>
          <a:bodyPr/>
          <a:lstStyle>
            <a:lvl1pPr marL="0" indent="0" algn="ctr">
              <a:buNone/>
              <a:defRPr sz="2400">
                <a:solidFill>
                  <a:schemeClr val="accent6"/>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3" y="6356352"/>
            <a:ext cx="409833"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1079292"/>
            <a:ext cx="6172201"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2"/>
            <a:ext cx="7673547"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3" y="6356352"/>
            <a:ext cx="409833"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arlinga4@michigan.gov"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Kelleyc9@michigan.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191" y="1729676"/>
            <a:ext cx="8343810" cy="2306637"/>
          </a:xfrm>
        </p:spPr>
        <p:txBody>
          <a:bodyPr>
            <a:normAutofit/>
          </a:bodyPr>
          <a:lstStyle/>
          <a:p>
            <a:pPr algn="l"/>
            <a:r>
              <a:rPr lang="en-US" sz="4800" dirty="0"/>
              <a:t>General Supervision System Grant (GSSG)</a:t>
            </a:r>
            <a:br>
              <a:rPr lang="en-US" sz="4800" dirty="0"/>
            </a:br>
            <a:r>
              <a:rPr lang="en-US" sz="4800" dirty="0"/>
              <a:t>Final Report Preview</a:t>
            </a:r>
          </a:p>
        </p:txBody>
      </p:sp>
      <p:sp>
        <p:nvSpPr>
          <p:cNvPr id="3" name="Subtitle 2"/>
          <p:cNvSpPr>
            <a:spLocks noGrp="1"/>
          </p:cNvSpPr>
          <p:nvPr>
            <p:ph type="subTitle" idx="1"/>
          </p:nvPr>
        </p:nvSpPr>
        <p:spPr>
          <a:xfrm>
            <a:off x="3848190" y="4349577"/>
            <a:ext cx="7723125" cy="1602335"/>
          </a:xfrm>
        </p:spPr>
        <p:txBody>
          <a:bodyPr vert="horz" lIns="91440" tIns="45720" rIns="91440" bIns="45720" rtlCol="0" anchor="t">
            <a:normAutofit/>
          </a:bodyPr>
          <a:lstStyle/>
          <a:p>
            <a:pPr algn="l"/>
            <a:r>
              <a:rPr lang="en-US" dirty="0">
                <a:latin typeface="Arial"/>
                <a:cs typeface="Arial"/>
              </a:rPr>
              <a:t>2024-25 Grant Year</a:t>
            </a:r>
          </a:p>
          <a:p>
            <a:pPr algn="l"/>
            <a:r>
              <a:rPr lang="en-US" dirty="0">
                <a:latin typeface="Arial"/>
                <a:cs typeface="Arial"/>
              </a:rPr>
              <a:t>For Intermediate School District (ISD) Directors of Special Education</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Non-Personnel </a:t>
            </a:r>
          </a:p>
        </p:txBody>
      </p:sp>
      <p:graphicFrame>
        <p:nvGraphicFramePr>
          <p:cNvPr id="7" name="Table 3" descr="Fiscal - Non-personnel table with columns labeled Expense Type, Amount, and Description">
            <a:extLst>
              <a:ext uri="{FF2B5EF4-FFF2-40B4-BE49-F238E27FC236}">
                <a16:creationId xmlns:a16="http://schemas.microsoft.com/office/drawing/2014/main" id="{FD8CAF8D-83FB-41C9-A0D8-29C995FDDB57}"/>
              </a:ext>
            </a:extLst>
          </p:cNvPr>
          <p:cNvGraphicFramePr>
            <a:graphicFrameLocks noGrp="1"/>
          </p:cNvGraphicFramePr>
          <p:nvPr>
            <p:extLst>
              <p:ext uri="{D42A27DB-BD31-4B8C-83A1-F6EECF244321}">
                <p14:modId xmlns:p14="http://schemas.microsoft.com/office/powerpoint/2010/main" val="4175527606"/>
              </p:ext>
            </p:extLst>
          </p:nvPr>
        </p:nvGraphicFramePr>
        <p:xfrm>
          <a:off x="838199" y="2704952"/>
          <a:ext cx="10532166" cy="1747778"/>
        </p:xfrm>
        <a:graphic>
          <a:graphicData uri="http://schemas.openxmlformats.org/drawingml/2006/table">
            <a:tbl>
              <a:tblPr firstRow="1" bandRow="1">
                <a:tableStyleId>{073A0DAA-6AF3-43AB-8588-CEC1D06C72B9}</a:tableStyleId>
              </a:tblPr>
              <a:tblGrid>
                <a:gridCol w="3853071">
                  <a:extLst>
                    <a:ext uri="{9D8B030D-6E8A-4147-A177-3AD203B41FA5}">
                      <a16:colId xmlns:a16="http://schemas.microsoft.com/office/drawing/2014/main" val="975787095"/>
                    </a:ext>
                  </a:extLst>
                </a:gridCol>
                <a:gridCol w="2703443">
                  <a:extLst>
                    <a:ext uri="{9D8B030D-6E8A-4147-A177-3AD203B41FA5}">
                      <a16:colId xmlns:a16="http://schemas.microsoft.com/office/drawing/2014/main" val="2295625644"/>
                    </a:ext>
                  </a:extLst>
                </a:gridCol>
                <a:gridCol w="3975652">
                  <a:extLst>
                    <a:ext uri="{9D8B030D-6E8A-4147-A177-3AD203B41FA5}">
                      <a16:colId xmlns:a16="http://schemas.microsoft.com/office/drawing/2014/main" val="1942024278"/>
                    </a:ext>
                  </a:extLst>
                </a:gridCol>
              </a:tblGrid>
              <a:tr h="886388">
                <a:tc>
                  <a:txBody>
                    <a:bodyPr/>
                    <a:lstStyle/>
                    <a:p>
                      <a:r>
                        <a:rPr lang="en-US" sz="2800"/>
                        <a:t>Expense Type</a:t>
                      </a:r>
                    </a:p>
                  </a:txBody>
                  <a:tcPr anchor="ctr"/>
                </a:tc>
                <a:tc>
                  <a:txBody>
                    <a:bodyPr/>
                    <a:lstStyle/>
                    <a:p>
                      <a:r>
                        <a:rPr lang="en-US" sz="2800"/>
                        <a:t>Amount</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861390">
                <a:tc>
                  <a:txBody>
                    <a:bodyPr/>
                    <a:lstStyle/>
                    <a:p>
                      <a:r>
                        <a:rPr lang="en-US" sz="2000" b="1"/>
                        <a:t>Select the non-personnel expense type</a:t>
                      </a:r>
                    </a:p>
                  </a:txBody>
                  <a:tcPr/>
                </a:tc>
                <a:tc>
                  <a:txBody>
                    <a:bodyPr/>
                    <a:lstStyle/>
                    <a:p>
                      <a:r>
                        <a:rPr lang="en-US" sz="2000" b="1"/>
                        <a:t>Enter the budgeted amount</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1232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dirty="0"/>
              <a:t>Completing the Final Report in Catamaran</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6661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154748" y="-1054099"/>
            <a:ext cx="12037251" cy="914399"/>
          </a:xfrm>
        </p:spPr>
        <p:txBody>
          <a:bodyPr/>
          <a:lstStyle/>
          <a:p>
            <a:r>
              <a:rPr lang="en-US"/>
              <a:t>Catamaran Login</a:t>
            </a:r>
          </a:p>
        </p:txBody>
      </p:sp>
      <p:pic>
        <p:nvPicPr>
          <p:cNvPr id="9" name="Picture 8" descr="Screenshot of Catamaran Login Screen">
            <a:extLst>
              <a:ext uri="{FF2B5EF4-FFF2-40B4-BE49-F238E27FC236}">
                <a16:creationId xmlns:a16="http://schemas.microsoft.com/office/drawing/2014/main" id="{7DDA4236-D2A8-4EC3-85F5-9C42154C2096}"/>
              </a:ext>
            </a:extLst>
          </p:cNvPr>
          <p:cNvPicPr>
            <a:picLocks noChangeAspect="1"/>
          </p:cNvPicPr>
          <p:nvPr/>
        </p:nvPicPr>
        <p:blipFill>
          <a:blip r:embed="rId3"/>
          <a:stretch>
            <a:fillRect/>
          </a:stretch>
        </p:blipFill>
        <p:spPr>
          <a:xfrm>
            <a:off x="-12026" y="537988"/>
            <a:ext cx="12204025" cy="5647691"/>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12</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2653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Access the Activity</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3" y="1690688"/>
            <a:ext cx="10515597" cy="2719053"/>
          </a:xfrm>
        </p:spPr>
        <p:txBody>
          <a:bodyPr>
            <a:normAutofit/>
          </a:bodyPr>
          <a:lstStyle/>
          <a:p>
            <a:r>
              <a:rPr lang="en-US" sz="2600" dirty="0"/>
              <a:t>Log in to </a:t>
            </a:r>
            <a:r>
              <a:rPr lang="en-US" sz="2600" dirty="0">
                <a:hlinkClick r:id="rId3"/>
              </a:rPr>
              <a:t>Catamaran</a:t>
            </a:r>
            <a:r>
              <a:rPr lang="en-US" sz="2600" dirty="0"/>
              <a:t> (https://catamaran.partners)</a:t>
            </a:r>
          </a:p>
          <a:p>
            <a:r>
              <a:rPr lang="en-US" sz="2600" dirty="0"/>
              <a:t>On the Dashboard, scroll down to the Tasks Overview section. </a:t>
            </a:r>
          </a:p>
          <a:p>
            <a:r>
              <a:rPr lang="en-US" sz="2600" dirty="0"/>
              <a:t>Use the filters, as needed, to narrow tasks.</a:t>
            </a:r>
          </a:p>
          <a:p>
            <a:r>
              <a:rPr lang="en-US" sz="2600" dirty="0"/>
              <a:t>Select the link in the </a:t>
            </a:r>
            <a:r>
              <a:rPr lang="en-US" sz="2600" b="1" dirty="0"/>
              <a:t>Activity </a:t>
            </a:r>
            <a:r>
              <a:rPr lang="en-US" sz="2600" dirty="0"/>
              <a:t>column to open the activity.</a:t>
            </a:r>
          </a:p>
          <a:p>
            <a:pPr lvl="1"/>
            <a:r>
              <a:rPr lang="en-US" sz="2200" dirty="0"/>
              <a:t>Note: The activity name is </a:t>
            </a:r>
            <a:r>
              <a:rPr lang="en-US" sz="2200" b="1" dirty="0"/>
              <a:t>2024-25 GSSG Activity</a:t>
            </a:r>
            <a:endParaRPr lang="en-US" sz="2200" dirty="0"/>
          </a:p>
          <a:p>
            <a:endParaRPr lang="en-US" dirty="0"/>
          </a:p>
        </p:txBody>
      </p:sp>
      <p:pic>
        <p:nvPicPr>
          <p:cNvPr id="4" name="Picture 3" descr="Tasks Overview shown with circle around the 2024-25 GSSG Activity.">
            <a:extLst>
              <a:ext uri="{FF2B5EF4-FFF2-40B4-BE49-F238E27FC236}">
                <a16:creationId xmlns:a16="http://schemas.microsoft.com/office/drawing/2014/main" id="{194A9A3B-AAF4-D9B6-7C94-49E357CC2372}"/>
              </a:ext>
            </a:extLst>
          </p:cNvPr>
          <p:cNvPicPr>
            <a:picLocks noChangeAspect="1"/>
          </p:cNvPicPr>
          <p:nvPr/>
        </p:nvPicPr>
        <p:blipFill>
          <a:blip r:embed="rId4"/>
          <a:stretch>
            <a:fillRect/>
          </a:stretch>
        </p:blipFill>
        <p:spPr>
          <a:xfrm>
            <a:off x="986271" y="4322115"/>
            <a:ext cx="10219457" cy="2034237"/>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13</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722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55FE67-63DB-4653-8F53-CACC01ADA762}"/>
              </a:ext>
            </a:extLst>
          </p:cNvPr>
          <p:cNvSpPr>
            <a:spLocks noGrp="1"/>
          </p:cNvSpPr>
          <p:nvPr>
            <p:ph type="title" idx="4294967295"/>
          </p:nvPr>
        </p:nvSpPr>
        <p:spPr>
          <a:xfrm>
            <a:off x="838200" y="-1280238"/>
            <a:ext cx="10515600" cy="1325563"/>
          </a:xfrm>
        </p:spPr>
        <p:txBody>
          <a:bodyPr/>
          <a:lstStyle/>
          <a:p>
            <a:r>
              <a:rPr lang="en-US"/>
              <a:t>General Supervision System Grant Menu</a:t>
            </a:r>
          </a:p>
        </p:txBody>
      </p:sp>
      <p:sp>
        <p:nvSpPr>
          <p:cNvPr id="3" name="Slide Number Placeholder 2">
            <a:extLst>
              <a:ext uri="{FF2B5EF4-FFF2-40B4-BE49-F238E27FC236}">
                <a16:creationId xmlns:a16="http://schemas.microsoft.com/office/drawing/2014/main" id="{54D3DEFF-3F12-4314-AC40-D7CC408C4CB9}"/>
              </a:ext>
            </a:extLst>
          </p:cNvPr>
          <p:cNvSpPr>
            <a:spLocks noGrp="1"/>
          </p:cNvSpPr>
          <p:nvPr>
            <p:ph type="sldNum" sz="quarter" idx="12"/>
          </p:nvPr>
        </p:nvSpPr>
        <p:spPr/>
        <p:txBody>
          <a:bodyPr/>
          <a:lstStyle/>
          <a:p>
            <a:fld id="{F782C1E8-CA2E-47FF-89F1-29AE34FB2263}" type="slidenum">
              <a:rPr lang="en-US" smtClean="0"/>
              <a:pPr/>
              <a:t>14</a:t>
            </a:fld>
            <a:endParaRPr lang="en-US"/>
          </a:p>
        </p:txBody>
      </p:sp>
      <p:sp>
        <p:nvSpPr>
          <p:cNvPr id="2" name="Footer Placeholder 1">
            <a:extLst>
              <a:ext uri="{FF2B5EF4-FFF2-40B4-BE49-F238E27FC236}">
                <a16:creationId xmlns:a16="http://schemas.microsoft.com/office/drawing/2014/main" id="{25955AA4-C515-48C8-A2E3-9F8CF96CD001}"/>
              </a:ext>
            </a:extLst>
          </p:cNvPr>
          <p:cNvSpPr>
            <a:spLocks noGrp="1"/>
          </p:cNvSpPr>
          <p:nvPr>
            <p:ph type="ftr" sz="quarter" idx="11"/>
          </p:nvPr>
        </p:nvSpPr>
        <p:spPr/>
        <p:txBody>
          <a:bodyPr/>
          <a:lstStyle/>
          <a:p>
            <a:r>
              <a:rPr lang="en-US"/>
              <a:t>Michigan Department of Education | Office of Special Education </a:t>
            </a:r>
          </a:p>
        </p:txBody>
      </p:sp>
      <p:pic>
        <p:nvPicPr>
          <p:cNvPr id="5" name="Picture 4" descr="Arrow towards the Resources box and the GSSG Final Report Form on the GSSG Menu.">
            <a:extLst>
              <a:ext uri="{FF2B5EF4-FFF2-40B4-BE49-F238E27FC236}">
                <a16:creationId xmlns:a16="http://schemas.microsoft.com/office/drawing/2014/main" id="{D7A6A785-7B94-16C3-69C4-1D2C91697824}"/>
              </a:ext>
            </a:extLst>
          </p:cNvPr>
          <p:cNvPicPr>
            <a:picLocks noChangeAspect="1"/>
          </p:cNvPicPr>
          <p:nvPr/>
        </p:nvPicPr>
        <p:blipFill>
          <a:blip r:embed="rId3"/>
          <a:stretch>
            <a:fillRect/>
          </a:stretch>
        </p:blipFill>
        <p:spPr>
          <a:xfrm>
            <a:off x="1043119" y="45325"/>
            <a:ext cx="10105761" cy="6366277"/>
          </a:xfrm>
          <a:prstGeom prst="rect">
            <a:avLst/>
          </a:prstGeom>
          <a:ln>
            <a:solidFill>
              <a:schemeClr val="tx1"/>
            </a:solidFill>
          </a:ln>
        </p:spPr>
      </p:pic>
    </p:spTree>
    <p:extLst>
      <p:ext uri="{BB962C8B-B14F-4D97-AF65-F5344CB8AC3E}">
        <p14:creationId xmlns:p14="http://schemas.microsoft.com/office/powerpoint/2010/main" val="173651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D18A1-56A2-4BC6-A1C8-E53F6802B95D}"/>
              </a:ext>
            </a:extLst>
          </p:cNvPr>
          <p:cNvSpPr>
            <a:spLocks noGrp="1"/>
          </p:cNvSpPr>
          <p:nvPr>
            <p:ph type="title" idx="4294967295"/>
          </p:nvPr>
        </p:nvSpPr>
        <p:spPr>
          <a:xfrm>
            <a:off x="475013" y="-987552"/>
            <a:ext cx="10878791" cy="841248"/>
          </a:xfrm>
        </p:spPr>
        <p:txBody>
          <a:bodyPr/>
          <a:lstStyle/>
          <a:p>
            <a:r>
              <a:rPr lang="en-US" dirty="0"/>
              <a:t>General Supervision Activities Page</a:t>
            </a:r>
          </a:p>
        </p:txBody>
      </p:sp>
      <p:sp>
        <p:nvSpPr>
          <p:cNvPr id="3" name="Slide Number Placeholder 2">
            <a:extLst>
              <a:ext uri="{FF2B5EF4-FFF2-40B4-BE49-F238E27FC236}">
                <a16:creationId xmlns:a16="http://schemas.microsoft.com/office/drawing/2014/main" id="{AA87D505-C4CB-455B-9DDA-500B403BE182}"/>
              </a:ext>
            </a:extLst>
          </p:cNvPr>
          <p:cNvSpPr>
            <a:spLocks noGrp="1"/>
          </p:cNvSpPr>
          <p:nvPr>
            <p:ph type="sldNum" sz="quarter" idx="12"/>
          </p:nvPr>
        </p:nvSpPr>
        <p:spPr/>
        <p:txBody>
          <a:bodyPr/>
          <a:lstStyle/>
          <a:p>
            <a:fld id="{F782C1E8-CA2E-47FF-89F1-29AE34FB2263}" type="slidenum">
              <a:rPr lang="en-US" smtClean="0"/>
              <a:pPr/>
              <a:t>15</a:t>
            </a:fld>
            <a:endParaRPr lang="en-US"/>
          </a:p>
        </p:txBody>
      </p:sp>
      <p:sp>
        <p:nvSpPr>
          <p:cNvPr id="2" name="Footer Placeholder 1">
            <a:extLst>
              <a:ext uri="{FF2B5EF4-FFF2-40B4-BE49-F238E27FC236}">
                <a16:creationId xmlns:a16="http://schemas.microsoft.com/office/drawing/2014/main" id="{CC436FB6-684B-4845-B10C-CCE0F5543FBF}"/>
              </a:ext>
            </a:extLst>
          </p:cNvPr>
          <p:cNvSpPr>
            <a:spLocks noGrp="1"/>
          </p:cNvSpPr>
          <p:nvPr>
            <p:ph type="ftr" sz="quarter" idx="11"/>
          </p:nvPr>
        </p:nvSpPr>
        <p:spPr/>
        <p:txBody>
          <a:bodyPr/>
          <a:lstStyle/>
          <a:p>
            <a:r>
              <a:rPr lang="en-US"/>
              <a:t>Michigan Department of Education | Office of Special Education </a:t>
            </a:r>
          </a:p>
        </p:txBody>
      </p:sp>
      <p:pic>
        <p:nvPicPr>
          <p:cNvPr id="5" name="Picture 4" descr="Circle around the Save, Save/Next, and Download Full Final Report Summary buttons on the General Supervision Activities page.">
            <a:extLst>
              <a:ext uri="{FF2B5EF4-FFF2-40B4-BE49-F238E27FC236}">
                <a16:creationId xmlns:a16="http://schemas.microsoft.com/office/drawing/2014/main" id="{B6341FC0-DCE5-4066-B493-58CB4B0F6B92}"/>
              </a:ext>
            </a:extLst>
          </p:cNvPr>
          <p:cNvPicPr>
            <a:picLocks noChangeAspect="1"/>
          </p:cNvPicPr>
          <p:nvPr/>
        </p:nvPicPr>
        <p:blipFill>
          <a:blip r:embed="rId3"/>
          <a:stretch>
            <a:fillRect/>
          </a:stretch>
        </p:blipFill>
        <p:spPr>
          <a:xfrm>
            <a:off x="263884" y="183484"/>
            <a:ext cx="11664231" cy="6172868"/>
          </a:xfrm>
          <a:prstGeom prst="rect">
            <a:avLst/>
          </a:prstGeom>
          <a:ln>
            <a:solidFill>
              <a:schemeClr val="tx1"/>
            </a:solidFill>
          </a:ln>
        </p:spPr>
      </p:pic>
    </p:spTree>
    <p:extLst>
      <p:ext uri="{BB962C8B-B14F-4D97-AF65-F5344CB8AC3E}">
        <p14:creationId xmlns:p14="http://schemas.microsoft.com/office/powerpoint/2010/main" val="113529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Additional Supporting Documentation</a:t>
            </a:r>
            <a:br>
              <a:rPr lang="en-US"/>
            </a:br>
            <a:r>
              <a:rPr lang="en-US"/>
              <a:t>or Comments (optional)</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7" name="Picture 6" descr="Browse button circled and emphasis on the ISD Comments box in the GSSG Final Report.">
            <a:extLst>
              <a:ext uri="{FF2B5EF4-FFF2-40B4-BE49-F238E27FC236}">
                <a16:creationId xmlns:a16="http://schemas.microsoft.com/office/drawing/2014/main" id="{39979FA9-6D54-7A21-9962-2248AABD1522}"/>
              </a:ext>
            </a:extLst>
          </p:cNvPr>
          <p:cNvPicPr>
            <a:picLocks noChangeAspect="1"/>
          </p:cNvPicPr>
          <p:nvPr/>
        </p:nvPicPr>
        <p:blipFill>
          <a:blip r:embed="rId3"/>
          <a:stretch>
            <a:fillRect/>
          </a:stretch>
        </p:blipFill>
        <p:spPr>
          <a:xfrm>
            <a:off x="821551" y="2625745"/>
            <a:ext cx="10548898" cy="2830364"/>
          </a:xfrm>
          <a:prstGeom prst="rect">
            <a:avLst/>
          </a:prstGeom>
          <a:ln>
            <a:solidFill>
              <a:schemeClr val="tx1"/>
            </a:solidFill>
          </a:ln>
        </p:spPr>
      </p:pic>
    </p:spTree>
    <p:extLst>
      <p:ext uri="{BB962C8B-B14F-4D97-AF65-F5344CB8AC3E}">
        <p14:creationId xmlns:p14="http://schemas.microsoft.com/office/powerpoint/2010/main" val="241269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dirty="0"/>
              <a:t>Submit the Final Report</a:t>
            </a:r>
          </a:p>
        </p:txBody>
      </p:sp>
      <p:sp>
        <p:nvSpPr>
          <p:cNvPr id="8" name="Content Placeholder 2">
            <a:extLst>
              <a:ext uri="{FF2B5EF4-FFF2-40B4-BE49-F238E27FC236}">
                <a16:creationId xmlns:a16="http://schemas.microsoft.com/office/drawing/2014/main" id="{D4F78240-F8CA-45D6-9C81-5E594CCE7DF8}"/>
              </a:ext>
            </a:extLst>
          </p:cNvPr>
          <p:cNvSpPr>
            <a:spLocks noGrp="1"/>
          </p:cNvSpPr>
          <p:nvPr>
            <p:ph sz="half" idx="1"/>
          </p:nvPr>
        </p:nvSpPr>
        <p:spPr>
          <a:xfrm>
            <a:off x="838200" y="1825625"/>
            <a:ext cx="10472529" cy="4530728"/>
          </a:xfrm>
        </p:spPr>
        <p:txBody>
          <a:bodyPr>
            <a:normAutofit/>
          </a:bodyPr>
          <a:lstStyle/>
          <a:p>
            <a:r>
              <a:rPr lang="en-US" sz="3600" dirty="0"/>
              <a:t>The GSSG Final Report is due by June 1.</a:t>
            </a:r>
          </a:p>
          <a:p>
            <a:r>
              <a:rPr lang="en-US" sz="3600" dirty="0"/>
              <a:t>After completing the final report, select the </a:t>
            </a:r>
            <a:r>
              <a:rPr lang="en-US" sz="3600" b="1" dirty="0"/>
              <a:t>Submit to MDE</a:t>
            </a:r>
            <a:r>
              <a:rPr lang="en-US" sz="3600" dirty="0"/>
              <a:t> button at the top of the page.</a:t>
            </a:r>
          </a:p>
        </p:txBody>
      </p:sp>
      <p:pic>
        <p:nvPicPr>
          <p:cNvPr id="9" name="Picture 8" descr="Fiscal header shown with circle around Submit to MDE button.">
            <a:extLst>
              <a:ext uri="{FF2B5EF4-FFF2-40B4-BE49-F238E27FC236}">
                <a16:creationId xmlns:a16="http://schemas.microsoft.com/office/drawing/2014/main" id="{645542C2-1D16-3E97-C8B2-62837607927D}"/>
              </a:ext>
            </a:extLst>
          </p:cNvPr>
          <p:cNvPicPr>
            <a:picLocks noChangeAspect="1"/>
          </p:cNvPicPr>
          <p:nvPr/>
        </p:nvPicPr>
        <p:blipFill>
          <a:blip r:embed="rId3"/>
          <a:stretch>
            <a:fillRect/>
          </a:stretch>
        </p:blipFill>
        <p:spPr>
          <a:xfrm>
            <a:off x="582385" y="3985021"/>
            <a:ext cx="11027229" cy="1599138"/>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61816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18</a:t>
            </a:fld>
            <a:endParaRPr lang="en-US"/>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Catamaran Technical Assistance Website</a:t>
            </a:r>
          </a:p>
        </p:txBody>
      </p:sp>
      <p:pic>
        <p:nvPicPr>
          <p:cNvPr id="10" name="Picture 9" descr="Catamaran TA site homepage.">
            <a:extLst>
              <a:ext uri="{FF2B5EF4-FFF2-40B4-BE49-F238E27FC236}">
                <a16:creationId xmlns:a16="http://schemas.microsoft.com/office/drawing/2014/main" id="{2F99DCF0-ED3B-CA66-A409-3AC50A9C7C3B}"/>
              </a:ext>
            </a:extLst>
          </p:cNvPr>
          <p:cNvPicPr>
            <a:picLocks noChangeAspect="1"/>
          </p:cNvPicPr>
          <p:nvPr/>
        </p:nvPicPr>
        <p:blipFill>
          <a:blip r:embed="rId3"/>
          <a:stretch>
            <a:fillRect/>
          </a:stretch>
        </p:blipFill>
        <p:spPr>
          <a:xfrm>
            <a:off x="0" y="156034"/>
            <a:ext cx="12192000" cy="6044283"/>
          </a:xfrm>
          <a:prstGeom prst="rect">
            <a:avLst/>
          </a:prstGeom>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19</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6508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4"/>
            <a:ext cx="10515603" cy="4530727"/>
          </a:xfrm>
        </p:spPr>
        <p:txBody>
          <a:bodyPr>
            <a:normAutofit/>
          </a:bodyPr>
          <a:lstStyle/>
          <a:p>
            <a:r>
              <a:rPr lang="en-US" sz="3600" dirty="0"/>
              <a:t>Final Report Overview</a:t>
            </a:r>
          </a:p>
          <a:p>
            <a:r>
              <a:rPr lang="en-US" sz="3600" dirty="0"/>
              <a:t>Completing the Final Report in Catamaran</a:t>
            </a:r>
          </a:p>
          <a:p>
            <a:r>
              <a:rPr lang="en-US" sz="3600" dirty="0"/>
              <a:t>Resources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53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C9D9-60B7-1DE7-D2CD-76288E27A00B}"/>
              </a:ext>
            </a:extLst>
          </p:cNvPr>
          <p:cNvSpPr>
            <a:spLocks noGrp="1"/>
          </p:cNvSpPr>
          <p:nvPr>
            <p:ph type="title"/>
          </p:nvPr>
        </p:nvSpPr>
        <p:spPr/>
        <p:txBody>
          <a:bodyPr/>
          <a:lstStyle/>
          <a:p>
            <a:r>
              <a:rPr lang="en-US" dirty="0"/>
              <a:t>Catamaran Navigation Tips Training Video</a:t>
            </a:r>
          </a:p>
        </p:txBody>
      </p:sp>
      <p:pic>
        <p:nvPicPr>
          <p:cNvPr id="7" name="Content Placeholder 6" descr="Catamaran Navigation Tips and Resources link emphasized on the TA site.">
            <a:extLst>
              <a:ext uri="{FF2B5EF4-FFF2-40B4-BE49-F238E27FC236}">
                <a16:creationId xmlns:a16="http://schemas.microsoft.com/office/drawing/2014/main" id="{5D097A7B-701F-5690-E44D-E74609114ADE}"/>
              </a:ext>
            </a:extLst>
          </p:cNvPr>
          <p:cNvPicPr>
            <a:picLocks noGrp="1" noChangeAspect="1"/>
          </p:cNvPicPr>
          <p:nvPr>
            <p:ph idx="1"/>
          </p:nvPr>
        </p:nvPicPr>
        <p:blipFill>
          <a:blip r:embed="rId3"/>
          <a:stretch>
            <a:fillRect/>
          </a:stretch>
        </p:blipFill>
        <p:spPr>
          <a:xfrm>
            <a:off x="838200" y="2256553"/>
            <a:ext cx="10515600" cy="3489481"/>
          </a:xfrm>
          <a:ln>
            <a:solidFill>
              <a:schemeClr val="tx1"/>
            </a:solidFill>
          </a:ln>
        </p:spPr>
      </p:pic>
      <p:sp>
        <p:nvSpPr>
          <p:cNvPr id="5" name="Slide Number Placeholder 4">
            <a:extLst>
              <a:ext uri="{FF2B5EF4-FFF2-40B4-BE49-F238E27FC236}">
                <a16:creationId xmlns:a16="http://schemas.microsoft.com/office/drawing/2014/main" id="{D0E1FDA3-6C04-901D-CD78-29E28255352D}"/>
              </a:ext>
            </a:extLst>
          </p:cNvPr>
          <p:cNvSpPr>
            <a:spLocks noGrp="1"/>
          </p:cNvSpPr>
          <p:nvPr>
            <p:ph type="sldNum" sz="quarter" idx="12"/>
          </p:nvPr>
        </p:nvSpPr>
        <p:spPr/>
        <p:txBody>
          <a:bodyPr/>
          <a:lstStyle/>
          <a:p>
            <a:fld id="{46775F4D-6D42-4CD6-A802-0B48E0231625}" type="slidenum">
              <a:rPr lang="en-US" smtClean="0"/>
              <a:pPr/>
              <a:t>20</a:t>
            </a:fld>
            <a:endParaRPr lang="en-US" dirty="0"/>
          </a:p>
        </p:txBody>
      </p:sp>
      <p:sp>
        <p:nvSpPr>
          <p:cNvPr id="4" name="Footer Placeholder 3">
            <a:extLst>
              <a:ext uri="{FF2B5EF4-FFF2-40B4-BE49-F238E27FC236}">
                <a16:creationId xmlns:a16="http://schemas.microsoft.com/office/drawing/2014/main" id="{FA6CD61D-1B1C-D35A-DBBD-7AA811DAA57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85027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8BA365F-CF8E-4B8B-9114-8544CEAF05D5}"/>
              </a:ext>
            </a:extLst>
          </p:cNvPr>
          <p:cNvSpPr txBox="1">
            <a:spLocks noGrp="1"/>
          </p:cNvSpPr>
          <p:nvPr>
            <p:ph type="title"/>
          </p:nvPr>
        </p:nvSpPr>
        <p:spPr>
          <a:xfrm>
            <a:off x="838204" y="365125"/>
            <a:ext cx="10515600" cy="1325563"/>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defTabSz="914423" rtl="0" eaLnBrk="1" fontAlgn="auto" latinLnBrk="0" hangingPunct="1">
              <a:spcBef>
                <a:spcPct val="0"/>
              </a:spcBef>
              <a:spcAft>
                <a:spcPts val="0"/>
              </a:spcAft>
              <a:buClrTx/>
              <a:buSzTx/>
              <a:buFontTx/>
              <a:buNone/>
              <a:tabLst/>
              <a:defRPr/>
            </a:pPr>
            <a:r>
              <a:rPr kumimoji="0" lang="en-US" b="1" i="0" u="none" strike="noStrike" kern="1200" cap="none" spc="0" normalizeH="0" baseline="0" noProof="0">
                <a:ln>
                  <a:noFill/>
                </a:ln>
                <a:effectLst/>
                <a:uLnTx/>
                <a:uFillTx/>
              </a:rPr>
              <a:t>GSSG Information Page</a:t>
            </a:r>
          </a:p>
        </p:txBody>
      </p:sp>
      <p:sp>
        <p:nvSpPr>
          <p:cNvPr id="3" name="Slide Number Placeholder 2">
            <a:extLst>
              <a:ext uri="{FF2B5EF4-FFF2-40B4-BE49-F238E27FC236}">
                <a16:creationId xmlns:a16="http://schemas.microsoft.com/office/drawing/2014/main" id="{E589DA24-A5B7-47A4-B2BF-296D35D6F73F}"/>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F782C1E8-CA2E-47FF-89F1-29AE34FB2263}" type="slidenum">
              <a:rPr lang="en-US" smtClean="0"/>
              <a:pPr>
                <a:spcAft>
                  <a:spcPts val="600"/>
                </a:spcAft>
              </a:pPr>
              <a:t>21</a:t>
            </a:fld>
            <a:endParaRPr lang="en-US"/>
          </a:p>
        </p:txBody>
      </p:sp>
      <p:sp>
        <p:nvSpPr>
          <p:cNvPr id="2" name="Footer Placeholder 1">
            <a:extLst>
              <a:ext uri="{FF2B5EF4-FFF2-40B4-BE49-F238E27FC236}">
                <a16:creationId xmlns:a16="http://schemas.microsoft.com/office/drawing/2014/main" id="{38F5DFF8-16E7-4BFD-93BE-94753B5DAE3D}"/>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5" name="Picture 4" descr="GSSG timelines and how-to emphasized on the TA site.">
            <a:extLst>
              <a:ext uri="{FF2B5EF4-FFF2-40B4-BE49-F238E27FC236}">
                <a16:creationId xmlns:a16="http://schemas.microsoft.com/office/drawing/2014/main" id="{B71ED73A-4E1E-F7B1-780D-13CCF3A697C7}"/>
              </a:ext>
            </a:extLst>
          </p:cNvPr>
          <p:cNvPicPr>
            <a:picLocks noChangeAspect="1"/>
          </p:cNvPicPr>
          <p:nvPr/>
        </p:nvPicPr>
        <p:blipFill>
          <a:blip r:embed="rId3"/>
          <a:stretch>
            <a:fillRect/>
          </a:stretch>
        </p:blipFill>
        <p:spPr>
          <a:xfrm>
            <a:off x="1099532" y="1815562"/>
            <a:ext cx="9992936" cy="4540790"/>
          </a:xfrm>
          <a:prstGeom prst="rect">
            <a:avLst/>
          </a:prstGeom>
          <a:ln>
            <a:solidFill>
              <a:schemeClr val="tx1"/>
            </a:solidFill>
          </a:ln>
        </p:spPr>
      </p:pic>
    </p:spTree>
    <p:extLst>
      <p:ext uri="{BB962C8B-B14F-4D97-AF65-F5344CB8AC3E}">
        <p14:creationId xmlns:p14="http://schemas.microsoft.com/office/powerpoint/2010/main" val="115768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a:t>Catamaran Help Desk</a:t>
            </a:r>
          </a:p>
        </p:txBody>
      </p:sp>
      <p:sp>
        <p:nvSpPr>
          <p:cNvPr id="6" name="Content Placeholder 5">
            <a:extLst>
              <a:ext uri="{FF2B5EF4-FFF2-40B4-BE49-F238E27FC236}">
                <a16:creationId xmlns:a16="http://schemas.microsoft.com/office/drawing/2014/main" id="{9627F0E8-C16D-4F8E-BD23-B849282D7740}"/>
              </a:ext>
            </a:extLst>
          </p:cNvPr>
          <p:cNvSpPr>
            <a:spLocks noGrp="1"/>
          </p:cNvSpPr>
          <p:nvPr>
            <p:ph idx="1"/>
          </p:nvPr>
        </p:nvSpPr>
        <p:spPr>
          <a:xfrm>
            <a:off x="838203" y="1825625"/>
            <a:ext cx="10686687" cy="4351338"/>
          </a:xfrm>
        </p:spPr>
        <p:txBody>
          <a:bodyPr>
            <a:normAutofit/>
          </a:bodyPr>
          <a:lstStyle/>
          <a:p>
            <a:pPr marL="228600" indent="-228600"/>
            <a:r>
              <a:rPr lang="en-US" sz="3600" dirty="0">
                <a:latin typeface="Arial"/>
                <a:cs typeface="Arial"/>
              </a:rPr>
              <a:t>Questions about system navigation or accessing the activity</a:t>
            </a:r>
            <a:endParaRPr lang="en-US" sz="3200" dirty="0">
              <a:latin typeface="Arial"/>
              <a:cs typeface="Arial"/>
            </a:endParaRPr>
          </a:p>
          <a:p>
            <a:pPr marL="228600" indent="-228600"/>
            <a:r>
              <a:rPr lang="en-US" sz="3600" dirty="0">
                <a:latin typeface="Arial"/>
                <a:cs typeface="Arial"/>
              </a:rPr>
              <a:t>Available Monday–Friday from 8:00 am to 5:00 pm</a:t>
            </a:r>
          </a:p>
          <a:p>
            <a:pPr marL="228600" indent="-228600"/>
            <a:r>
              <a:rPr lang="en-US" sz="3600" dirty="0">
                <a:latin typeface="Arial"/>
                <a:cs typeface="Arial"/>
              </a:rPr>
              <a:t>Contact by: </a:t>
            </a:r>
          </a:p>
          <a:p>
            <a:pPr lvl="1"/>
            <a:r>
              <a:rPr lang="en-US" sz="3200" dirty="0">
                <a:latin typeface="Arial"/>
                <a:cs typeface="Arial"/>
              </a:rPr>
              <a:t>Email at </a:t>
            </a:r>
            <a:r>
              <a:rPr lang="en-US" sz="3200" dirty="0" err="1">
                <a:latin typeface="Arial"/>
                <a:cs typeface="Arial"/>
                <a:hlinkClick r:id="rId3"/>
              </a:rPr>
              <a:t>help@catamaran.partners</a:t>
            </a:r>
            <a:r>
              <a:rPr lang="en-US" sz="3200" dirty="0">
                <a:latin typeface="Arial"/>
                <a:cs typeface="Arial"/>
              </a:rPr>
              <a:t> </a:t>
            </a:r>
            <a:endParaRPr lang="en-US" sz="3200" dirty="0"/>
          </a:p>
          <a:p>
            <a:pPr marL="685800" lvl="1" indent="-228600"/>
            <a:r>
              <a:rPr lang="en-US" sz="3200" dirty="0">
                <a:latin typeface="Arial"/>
                <a:cs typeface="Arial"/>
              </a:rPr>
              <a:t>Phone 877-474-9023 </a:t>
            </a:r>
            <a:endParaRPr lang="en-US" sz="3200" dirty="0"/>
          </a:p>
          <a:p>
            <a:pPr marL="685800" lvl="1" indent="-228600"/>
            <a:r>
              <a:rPr lang="en-US" sz="3200" dirty="0">
                <a:latin typeface="Arial"/>
                <a:cs typeface="Arial"/>
              </a:rPr>
              <a:t>Chat feature within Catamaran</a:t>
            </a:r>
          </a:p>
          <a:p>
            <a:endParaRPr lang="en-US" dirty="0"/>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22</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486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10" name="Content Placeholder 3">
            <a:extLst>
              <a:ext uri="{FF2B5EF4-FFF2-40B4-BE49-F238E27FC236}">
                <a16:creationId xmlns:a16="http://schemas.microsoft.com/office/drawing/2014/main" id="{A4050575-C1D8-4C91-BBD6-BC4185E66D80}"/>
              </a:ext>
            </a:extLst>
          </p:cNvPr>
          <p:cNvSpPr txBox="1">
            <a:spLocks/>
          </p:cNvSpPr>
          <p:nvPr/>
        </p:nvSpPr>
        <p:spPr>
          <a:xfrm>
            <a:off x="838202" y="1884049"/>
            <a:ext cx="4612339" cy="306251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800"/>
              </a:spcBef>
              <a:spcAft>
                <a:spcPts val="800"/>
              </a:spcAft>
              <a:buNone/>
            </a:pPr>
            <a:r>
              <a:rPr lang="en-US" sz="3200" b="1" dirty="0">
                <a:solidFill>
                  <a:schemeClr val="accent2"/>
                </a:solidFill>
                <a:latin typeface="Arial"/>
                <a:cs typeface="Arial"/>
              </a:rPr>
              <a:t>Presenters</a:t>
            </a:r>
            <a:endParaRPr lang="en-US" sz="3200" dirty="0">
              <a:solidFill>
                <a:schemeClr val="accent2"/>
              </a:solidFill>
            </a:endParaRPr>
          </a:p>
          <a:p>
            <a:pPr marL="228600" indent="-228600">
              <a:spcBef>
                <a:spcPts val="600"/>
              </a:spcBef>
            </a:pPr>
            <a:r>
              <a:rPr lang="en-US" sz="2800" dirty="0">
                <a:latin typeface="Arial"/>
                <a:cs typeface="Arial"/>
              </a:rPr>
              <a:t>Aaron Darling</a:t>
            </a:r>
          </a:p>
          <a:p>
            <a:pPr marL="228600" indent="-228600">
              <a:spcBef>
                <a:spcPts val="600"/>
              </a:spcBef>
            </a:pPr>
            <a:r>
              <a:rPr lang="en-US" sz="2800" dirty="0">
                <a:latin typeface="Arial"/>
                <a:cs typeface="Arial"/>
                <a:hlinkClick r:id="rId3"/>
              </a:rPr>
              <a:t>darlinga4@michigan.gov</a:t>
            </a:r>
            <a:br>
              <a:rPr lang="en-US" sz="2800" dirty="0">
                <a:latin typeface="Arial"/>
                <a:cs typeface="Arial"/>
              </a:rPr>
            </a:br>
            <a:endParaRPr lang="en-US" sz="2800" dirty="0">
              <a:latin typeface="Arial"/>
              <a:cs typeface="Arial"/>
            </a:endParaRPr>
          </a:p>
          <a:p>
            <a:pPr marL="228600" indent="-228600">
              <a:spcBef>
                <a:spcPts val="600"/>
              </a:spcBef>
            </a:pPr>
            <a:r>
              <a:rPr lang="en-US" sz="2800" dirty="0">
                <a:latin typeface="Arial"/>
                <a:cs typeface="Arial"/>
              </a:rPr>
              <a:t>Chris Kelley</a:t>
            </a:r>
            <a:br>
              <a:rPr lang="en-US" sz="1800" dirty="0">
                <a:latin typeface="Arial"/>
                <a:cs typeface="Arial"/>
              </a:rPr>
            </a:br>
            <a:r>
              <a:rPr lang="en-US" sz="2800" dirty="0">
                <a:latin typeface="Arial"/>
                <a:cs typeface="Arial"/>
                <a:hlinkClick r:id="rId4"/>
              </a:rPr>
              <a:t>kelleyc9@michigan.gov</a:t>
            </a:r>
            <a:r>
              <a:rPr lang="en-US" sz="2800" dirty="0">
                <a:latin typeface="Arial"/>
                <a:cs typeface="Arial"/>
              </a:rPr>
              <a:t> </a:t>
            </a:r>
            <a:endParaRPr lang="en-US" sz="2800" dirty="0">
              <a:solidFill>
                <a:schemeClr val="tx1"/>
              </a:solidFill>
              <a:latin typeface="Arial"/>
              <a:cs typeface="Arial"/>
            </a:endParaRPr>
          </a:p>
          <a:p>
            <a:pPr marL="228600" indent="-228600">
              <a:spcBef>
                <a:spcPts val="600"/>
              </a:spcBef>
            </a:pPr>
            <a:endParaRPr lang="en-US" sz="2200" dirty="0">
              <a:cs typeface="Arial"/>
            </a:endParaRPr>
          </a:p>
          <a:p>
            <a:pPr marL="0" indent="0" algn="r">
              <a:buNone/>
            </a:pPr>
            <a:endParaRPr lang="en-US" dirty="0">
              <a:cs typeface="Arial"/>
            </a:endParaRPr>
          </a:p>
        </p:txBody>
      </p:sp>
      <p:sp>
        <p:nvSpPr>
          <p:cNvPr id="9" name="Content Placeholder 3">
            <a:extLst>
              <a:ext uri="{FF2B5EF4-FFF2-40B4-BE49-F238E27FC236}">
                <a16:creationId xmlns:a16="http://schemas.microsoft.com/office/drawing/2014/main" id="{9FC8CD24-AF5A-421E-AB2C-7D7F418A83C5}"/>
              </a:ext>
            </a:extLst>
          </p:cNvPr>
          <p:cNvSpPr>
            <a:spLocks noGrp="1"/>
          </p:cNvSpPr>
          <p:nvPr>
            <p:ph sz="half" idx="2"/>
          </p:nvPr>
        </p:nvSpPr>
        <p:spPr>
          <a:xfrm>
            <a:off x="5988425" y="1804170"/>
            <a:ext cx="5365373" cy="4351338"/>
          </a:xfrm>
        </p:spPr>
        <p:txBody>
          <a:bodyPr/>
          <a:lstStyle/>
          <a:p>
            <a:pPr marL="0" indent="0">
              <a:spcBef>
                <a:spcPts val="600"/>
              </a:spcBef>
              <a:buNone/>
            </a:pPr>
            <a:r>
              <a:rPr lang="en-US" sz="3200" b="1" dirty="0">
                <a:solidFill>
                  <a:schemeClr val="accent2"/>
                </a:solidFill>
                <a:latin typeface="Arial"/>
                <a:cs typeface="Arial"/>
              </a:rPr>
              <a:t>MDE OSE Information Line</a:t>
            </a:r>
            <a:endParaRPr lang="en-US" sz="3200" b="1" dirty="0">
              <a:solidFill>
                <a:schemeClr val="accent2"/>
              </a:solidFill>
            </a:endParaRPr>
          </a:p>
          <a:p>
            <a:pPr>
              <a:spcBef>
                <a:spcPts val="600"/>
              </a:spcBef>
            </a:pPr>
            <a:r>
              <a:rPr lang="en-US" sz="2800" dirty="0">
                <a:latin typeface="Arial"/>
                <a:cs typeface="Arial"/>
              </a:rPr>
              <a:t>888-320-8384</a:t>
            </a:r>
          </a:p>
          <a:p>
            <a:pPr>
              <a:spcBef>
                <a:spcPts val="600"/>
              </a:spcBef>
            </a:pPr>
            <a:r>
              <a:rPr lang="en-US" sz="2800" dirty="0">
                <a:latin typeface="Arial"/>
                <a:cs typeface="Arial"/>
                <a:hlinkClick r:id="rId5"/>
              </a:rPr>
              <a:t>mde-ose@michigan.gov</a:t>
            </a:r>
            <a:r>
              <a:rPr lang="en-US" sz="2800" dirty="0">
                <a:latin typeface="Arial"/>
                <a:cs typeface="Arial"/>
              </a:rPr>
              <a:t> </a:t>
            </a:r>
          </a:p>
          <a:p>
            <a:pPr marL="0" indent="0">
              <a:buNone/>
            </a:pPr>
            <a:endParaRPr lang="en-US" dirty="0"/>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23</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8579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49EE6-205B-4019-A9C7-6317F9CD27C6}"/>
              </a:ext>
            </a:extLst>
          </p:cNvPr>
          <p:cNvSpPr>
            <a:spLocks noGrp="1"/>
          </p:cNvSpPr>
          <p:nvPr>
            <p:ph type="ctrTitle"/>
          </p:nvPr>
        </p:nvSpPr>
        <p:spPr/>
        <p:txBody>
          <a:bodyPr/>
          <a:lstStyle/>
          <a:p>
            <a:r>
              <a:rPr lang="en-US" dirty="0"/>
              <a:t>Final Report Overview</a:t>
            </a:r>
          </a:p>
        </p:txBody>
      </p:sp>
      <p:sp>
        <p:nvSpPr>
          <p:cNvPr id="5" name="Slide Number Placeholder 4">
            <a:extLst>
              <a:ext uri="{FF2B5EF4-FFF2-40B4-BE49-F238E27FC236}">
                <a16:creationId xmlns:a16="http://schemas.microsoft.com/office/drawing/2014/main" id="{BDC1A28E-D8FA-4E34-B02A-61C440DB10E9}"/>
              </a:ext>
            </a:extLst>
          </p:cNvPr>
          <p:cNvSpPr>
            <a:spLocks noGrp="1"/>
          </p:cNvSpPr>
          <p:nvPr>
            <p:ph type="sldNum" sz="quarter" idx="12"/>
          </p:nvPr>
        </p:nvSpPr>
        <p:spPr/>
        <p:txBody>
          <a:bodyPr/>
          <a:lstStyle/>
          <a:p>
            <a:fld id="{2E6F2232-818B-4E09-954B-6E16973FF9E0}" type="slidenum">
              <a:rPr lang="en-US" smtClean="0"/>
              <a:pPr/>
              <a:t>3</a:t>
            </a:fld>
            <a:endParaRPr lang="en-US"/>
          </a:p>
        </p:txBody>
      </p:sp>
      <p:sp>
        <p:nvSpPr>
          <p:cNvPr id="2" name="Footer Placeholder 1">
            <a:extLst>
              <a:ext uri="{FF2B5EF4-FFF2-40B4-BE49-F238E27FC236}">
                <a16:creationId xmlns:a16="http://schemas.microsoft.com/office/drawing/2014/main" id="{D8DB952E-756A-43FF-BC0F-5970BC7843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9234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GSSG 2024-25 Final Report Timelines</a:t>
            </a:r>
          </a:p>
        </p:txBody>
      </p:sp>
      <p:sp>
        <p:nvSpPr>
          <p:cNvPr id="2" name="Content Placeholder 1"/>
          <p:cNvSpPr>
            <a:spLocks noGrp="1"/>
          </p:cNvSpPr>
          <p:nvPr>
            <p:ph idx="1"/>
          </p:nvPr>
        </p:nvSpPr>
        <p:spPr/>
        <p:txBody>
          <a:bodyPr vert="horz" lIns="91440" tIns="45720" rIns="91440" bIns="45720" rtlCol="0" anchor="t">
            <a:noAutofit/>
          </a:bodyPr>
          <a:lstStyle/>
          <a:p>
            <a:pPr marL="228600" indent="-228600"/>
            <a:r>
              <a:rPr lang="en-US" sz="3200" dirty="0"/>
              <a:t>Final Report</a:t>
            </a:r>
          </a:p>
          <a:p>
            <a:pPr marL="685800" lvl="1" indent="-228600"/>
            <a:r>
              <a:rPr lang="en-US" sz="3200" dirty="0"/>
              <a:t>Live May 1, 2025</a:t>
            </a:r>
          </a:p>
          <a:p>
            <a:pPr marL="685800" lvl="1" indent="-228600"/>
            <a:r>
              <a:rPr lang="en-US" sz="3200" dirty="0"/>
              <a:t>Due June 1, 2025</a:t>
            </a:r>
          </a:p>
          <a:p>
            <a:r>
              <a:rPr lang="en-US" sz="3200" dirty="0"/>
              <a:t>Final Expenditure Report</a:t>
            </a:r>
          </a:p>
          <a:p>
            <a:pPr lvl="1"/>
            <a:r>
              <a:rPr lang="en-US" sz="3200" dirty="0"/>
              <a:t>Due August 29, 2025 (in </a:t>
            </a:r>
            <a:r>
              <a:rPr lang="en-US" sz="3200" dirty="0" err="1"/>
              <a:t>NexSys</a:t>
            </a:r>
            <a:r>
              <a:rPr lang="en-US" sz="3200" dirty="0"/>
              <a:t>)</a:t>
            </a:r>
          </a:p>
          <a:p>
            <a:pPr marL="457200" lvl="1" indent="0">
              <a:buNone/>
            </a:pPr>
            <a:endParaRPr lang="en-US" sz="3200" dirty="0"/>
          </a:p>
        </p:txBody>
      </p:sp>
      <p:sp>
        <p:nvSpPr>
          <p:cNvPr id="7" name="Slide Number Placeholder 4">
            <a:extLst>
              <a:ext uri="{FF2B5EF4-FFF2-40B4-BE49-F238E27FC236}">
                <a16:creationId xmlns:a16="http://schemas.microsoft.com/office/drawing/2014/main" id="{F4E92917-9D5A-4488-9CA6-97B373A216C0}"/>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6" name="Footer Placeholder 3">
            <a:extLst>
              <a:ext uri="{FF2B5EF4-FFF2-40B4-BE49-F238E27FC236}">
                <a16:creationId xmlns:a16="http://schemas.microsoft.com/office/drawing/2014/main" id="{E6DCF9D5-4BC8-45CB-960F-891E00970B6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7793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0515600" cy="1325563"/>
          </a:xfrm>
        </p:spPr>
        <p:txBody>
          <a:bodyPr anchor="b">
            <a:normAutofit/>
          </a:bodyPr>
          <a:lstStyle/>
          <a:p>
            <a:r>
              <a:rPr lang="en-US" dirty="0"/>
              <a:t>Completing the GSSG Final Report</a:t>
            </a:r>
          </a:p>
        </p:txBody>
      </p:sp>
      <p:graphicFrame>
        <p:nvGraphicFramePr>
          <p:cNvPr id="15" name="Content Placeholder 2" descr="Completing the GSSG Application">
            <a:extLst>
              <a:ext uri="{FF2B5EF4-FFF2-40B4-BE49-F238E27FC236}">
                <a16:creationId xmlns:a16="http://schemas.microsoft.com/office/drawing/2014/main" id="{E602899D-2C27-4CD4-B48F-7B2297781C9C}"/>
              </a:ext>
            </a:extLst>
          </p:cNvPr>
          <p:cNvGraphicFramePr>
            <a:graphicFrameLocks noGrp="1"/>
          </p:cNvGraphicFramePr>
          <p:nvPr>
            <p:ph idx="1"/>
            <p:extLst>
              <p:ext uri="{D42A27DB-BD31-4B8C-83A1-F6EECF244321}">
                <p14:modId xmlns:p14="http://schemas.microsoft.com/office/powerpoint/2010/main" val="713548592"/>
              </p:ext>
            </p:extLst>
          </p:nvPr>
        </p:nvGraphicFramePr>
        <p:xfrm>
          <a:off x="414068" y="1690688"/>
          <a:ext cx="114213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0B17BB76-CBF7-44FF-99D7-3859A0F0D5C1}" type="slidenum">
              <a:rPr lang="en-US" smtClean="0"/>
              <a:pPr>
                <a:spcAft>
                  <a:spcPts val="600"/>
                </a:spcAft>
              </a:pPr>
              <a:t>5</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5360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Getting Started: Review Information</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667250"/>
          </a:xfrm>
        </p:spPr>
        <p:txBody>
          <a:bodyPr vert="horz" lIns="91440" tIns="45720" rIns="91440" bIns="45720" rtlCol="0" anchor="t">
            <a:normAutofit/>
          </a:bodyPr>
          <a:lstStyle/>
          <a:p>
            <a:pPr marL="228600" indent="-228600"/>
            <a:r>
              <a:rPr lang="en-US" sz="3200" dirty="0">
                <a:latin typeface="Arial"/>
                <a:cs typeface="Arial"/>
              </a:rPr>
              <a:t>Review submitted application and budget</a:t>
            </a:r>
            <a:endParaRPr lang="en-US" dirty="0"/>
          </a:p>
          <a:p>
            <a:pPr marL="228600" indent="-228600"/>
            <a:r>
              <a:rPr lang="en-US" sz="3200" dirty="0"/>
              <a:t>Review provided data</a:t>
            </a:r>
          </a:p>
          <a:p>
            <a:pPr marL="228600" indent="-228600"/>
            <a:r>
              <a:rPr lang="en-US" sz="3200" dirty="0"/>
              <a:t>Consider activities progress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984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1189677" cy="1325563"/>
          </a:xfrm>
        </p:spPr>
        <p:txBody>
          <a:bodyPr anchor="b">
            <a:normAutofit/>
          </a:bodyPr>
          <a:lstStyle/>
          <a:p>
            <a:r>
              <a:rPr lang="en-US" dirty="0"/>
              <a:t>General Supervision Activities: Component 4 </a:t>
            </a:r>
          </a:p>
        </p:txBody>
      </p:sp>
      <p:sp>
        <p:nvSpPr>
          <p:cNvPr id="7" name="Content Placeholder 2">
            <a:extLst>
              <a:ext uri="{FF2B5EF4-FFF2-40B4-BE49-F238E27FC236}">
                <a16:creationId xmlns:a16="http://schemas.microsoft.com/office/drawing/2014/main" id="{1F62F966-787B-4216-A226-53CF71956AD3}"/>
              </a:ext>
            </a:extLst>
          </p:cNvPr>
          <p:cNvSpPr>
            <a:spLocks noGrp="1"/>
          </p:cNvSpPr>
          <p:nvPr>
            <p:ph sz="half" idx="1"/>
          </p:nvPr>
        </p:nvSpPr>
        <p:spPr>
          <a:xfrm>
            <a:off x="838200" y="1825624"/>
            <a:ext cx="10472529" cy="4895853"/>
          </a:xfrm>
        </p:spPr>
        <p:txBody>
          <a:bodyPr vert="horz" lIns="91440" tIns="45720" rIns="91440" bIns="45720" rtlCol="0" anchor="t">
            <a:normAutofit/>
          </a:bodyPr>
          <a:lstStyle/>
          <a:p>
            <a:pPr marL="228600" indent="-228600"/>
            <a:r>
              <a:rPr lang="en-US" sz="3200" dirty="0">
                <a:effectLst/>
                <a:latin typeface="Arial"/>
                <a:ea typeface="Georgia" panose="02040502050405020303" pitchFamily="18" charset="0"/>
                <a:cs typeface="Arial"/>
              </a:rPr>
              <a:t>Review Next Steps and Personnel Responsible</a:t>
            </a:r>
            <a:endParaRPr lang="en-US" sz="3200" dirty="0">
              <a:latin typeface="Arial"/>
              <a:ea typeface="Georgia" panose="02040502050405020303" pitchFamily="18" charset="0"/>
              <a:cs typeface="Arial"/>
            </a:endParaRPr>
          </a:p>
          <a:p>
            <a:pPr marL="228600" indent="-228600"/>
            <a:r>
              <a:rPr lang="en-US" sz="3200" dirty="0">
                <a:latin typeface="Arial"/>
                <a:ea typeface="Georgia" panose="02040502050405020303" pitchFamily="18" charset="0"/>
                <a:cs typeface="Arial"/>
              </a:rPr>
              <a:t>Select Progress Status</a:t>
            </a:r>
            <a:endParaRPr lang="en-US" sz="2800" dirty="0">
              <a:latin typeface="Arial"/>
              <a:ea typeface="Georgia" panose="02040502050405020303" pitchFamily="18" charset="0"/>
              <a:cs typeface="Arial"/>
            </a:endParaRPr>
          </a:p>
          <a:p>
            <a:pPr marL="228600" indent="-228600"/>
            <a:r>
              <a:rPr lang="en-US" sz="3200" dirty="0">
                <a:latin typeface="Arial"/>
                <a:ea typeface="Georgia" panose="02040502050405020303" pitchFamily="18" charset="0"/>
                <a:cs typeface="Arial"/>
              </a:rPr>
              <a:t>Provide Progress Notes</a:t>
            </a:r>
          </a:p>
          <a:p>
            <a:pPr marL="228600" indent="-228600"/>
            <a:r>
              <a:rPr lang="en-US" sz="3200" dirty="0">
                <a:latin typeface="Arial"/>
                <a:ea typeface="Georgia" panose="02040502050405020303" pitchFamily="18" charset="0"/>
                <a:cs typeface="Arial"/>
              </a:rPr>
              <a:t>Upload Documentation and Evidence</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56052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dirty="0"/>
              <a:t>Priority Area</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5" y="1782610"/>
            <a:ext cx="10515592" cy="4527702"/>
          </a:xfrm>
        </p:spPr>
        <p:txBody>
          <a:bodyPr>
            <a:normAutofit/>
          </a:bodyPr>
          <a:lstStyle/>
          <a:p>
            <a:r>
              <a:rPr lang="en-US" sz="3200" dirty="0"/>
              <a:t>Review Application Data</a:t>
            </a:r>
          </a:p>
          <a:p>
            <a:r>
              <a:rPr lang="en-US" sz="3200" dirty="0"/>
              <a:t>Provide Current Final Report Data</a:t>
            </a:r>
          </a:p>
          <a:p>
            <a:r>
              <a:rPr lang="en-US" sz="3200" dirty="0"/>
              <a:t>Describe Updates/Additional Information</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8</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422084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Personnel </a:t>
            </a:r>
          </a:p>
        </p:txBody>
      </p:sp>
      <p:graphicFrame>
        <p:nvGraphicFramePr>
          <p:cNvPr id="3" name="Table 3" descr="Fiscal - Personnel table with columns called Name, Position/Title, Amount, FTE Staff, and Description.">
            <a:extLst>
              <a:ext uri="{FF2B5EF4-FFF2-40B4-BE49-F238E27FC236}">
                <a16:creationId xmlns:a16="http://schemas.microsoft.com/office/drawing/2014/main" id="{CB6922EC-545D-415B-A046-C67850446C20}"/>
              </a:ext>
            </a:extLst>
          </p:cNvPr>
          <p:cNvGraphicFramePr>
            <a:graphicFrameLocks noGrp="1"/>
          </p:cNvGraphicFramePr>
          <p:nvPr>
            <p:extLst>
              <p:ext uri="{D42A27DB-BD31-4B8C-83A1-F6EECF244321}">
                <p14:modId xmlns:p14="http://schemas.microsoft.com/office/powerpoint/2010/main" val="3904718893"/>
              </p:ext>
            </p:extLst>
          </p:nvPr>
        </p:nvGraphicFramePr>
        <p:xfrm>
          <a:off x="838199" y="2410833"/>
          <a:ext cx="10598428" cy="2534328"/>
        </p:xfrm>
        <a:graphic>
          <a:graphicData uri="http://schemas.openxmlformats.org/drawingml/2006/table">
            <a:tbl>
              <a:tblPr firstRow="1" bandRow="1">
                <a:tableStyleId>{073A0DAA-6AF3-43AB-8588-CEC1D06C72B9}</a:tableStyleId>
              </a:tblPr>
              <a:tblGrid>
                <a:gridCol w="2119686">
                  <a:extLst>
                    <a:ext uri="{9D8B030D-6E8A-4147-A177-3AD203B41FA5}">
                      <a16:colId xmlns:a16="http://schemas.microsoft.com/office/drawing/2014/main" val="975787095"/>
                    </a:ext>
                  </a:extLst>
                </a:gridCol>
                <a:gridCol w="2262764">
                  <a:extLst>
                    <a:ext uri="{9D8B030D-6E8A-4147-A177-3AD203B41FA5}">
                      <a16:colId xmlns:a16="http://schemas.microsoft.com/office/drawing/2014/main" val="2745421233"/>
                    </a:ext>
                  </a:extLst>
                </a:gridCol>
                <a:gridCol w="1976606">
                  <a:extLst>
                    <a:ext uri="{9D8B030D-6E8A-4147-A177-3AD203B41FA5}">
                      <a16:colId xmlns:a16="http://schemas.microsoft.com/office/drawing/2014/main" val="1820418951"/>
                    </a:ext>
                  </a:extLst>
                </a:gridCol>
                <a:gridCol w="2119686">
                  <a:extLst>
                    <a:ext uri="{9D8B030D-6E8A-4147-A177-3AD203B41FA5}">
                      <a16:colId xmlns:a16="http://schemas.microsoft.com/office/drawing/2014/main" val="2295625644"/>
                    </a:ext>
                  </a:extLst>
                </a:gridCol>
                <a:gridCol w="2119686">
                  <a:extLst>
                    <a:ext uri="{9D8B030D-6E8A-4147-A177-3AD203B41FA5}">
                      <a16:colId xmlns:a16="http://schemas.microsoft.com/office/drawing/2014/main" val="1942024278"/>
                    </a:ext>
                  </a:extLst>
                </a:gridCol>
              </a:tblGrid>
              <a:tr h="968471">
                <a:tc>
                  <a:txBody>
                    <a:bodyPr/>
                    <a:lstStyle/>
                    <a:p>
                      <a:r>
                        <a:rPr lang="en-US" sz="2800"/>
                        <a:t>Name</a:t>
                      </a:r>
                    </a:p>
                  </a:txBody>
                  <a:tcPr anchor="ctr"/>
                </a:tc>
                <a:tc>
                  <a:txBody>
                    <a:bodyPr/>
                    <a:lstStyle/>
                    <a:p>
                      <a:r>
                        <a:rPr lang="en-US" sz="2800"/>
                        <a:t>Position/Title</a:t>
                      </a:r>
                    </a:p>
                  </a:txBody>
                  <a:tcPr anchor="ctr"/>
                </a:tc>
                <a:tc>
                  <a:txBody>
                    <a:bodyPr/>
                    <a:lstStyle/>
                    <a:p>
                      <a:r>
                        <a:rPr lang="en-US" sz="2800"/>
                        <a:t>Amount</a:t>
                      </a:r>
                    </a:p>
                  </a:txBody>
                  <a:tcPr anchor="ctr"/>
                </a:tc>
                <a:tc>
                  <a:txBody>
                    <a:bodyPr/>
                    <a:lstStyle/>
                    <a:p>
                      <a:r>
                        <a:rPr lang="en-US" sz="2800"/>
                        <a:t>FTE Staff</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1565857">
                <a:tc>
                  <a:txBody>
                    <a:bodyPr/>
                    <a:lstStyle/>
                    <a:p>
                      <a:r>
                        <a:rPr lang="en-US" sz="2000" b="1" dirty="0"/>
                        <a:t>Enter the staff member’s name</a:t>
                      </a:r>
                    </a:p>
                  </a:txBody>
                  <a:tcPr/>
                </a:tc>
                <a:tc>
                  <a:txBody>
                    <a:bodyPr/>
                    <a:lstStyle/>
                    <a:p>
                      <a:r>
                        <a:rPr lang="en-US" sz="2000" b="1"/>
                        <a:t>Enter the staff member’s title</a:t>
                      </a:r>
                    </a:p>
                  </a:txBody>
                  <a:tcPr/>
                </a:tc>
                <a:tc>
                  <a:txBody>
                    <a:bodyPr/>
                    <a:lstStyle/>
                    <a:p>
                      <a:r>
                        <a:rPr lang="en-US" sz="2000" b="1"/>
                        <a:t>Enter the budgeted amount</a:t>
                      </a:r>
                    </a:p>
                  </a:txBody>
                  <a:tcPr/>
                </a:tc>
                <a:tc>
                  <a:txBody>
                    <a:bodyPr/>
                    <a:lstStyle/>
                    <a:p>
                      <a:r>
                        <a:rPr lang="en-US" sz="2000" b="1"/>
                        <a:t>Enter the FTE (Decimal)</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9</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32004743"/>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6" ma:contentTypeDescription="Create a new document." ma:contentTypeScope="" ma:versionID="62df3b21ee7ea9c587b579d1b25dd2ed">
  <xsd:schema xmlns:xsd="http://www.w3.org/2001/XMLSchema" xmlns:xs="http://www.w3.org/2001/XMLSchema" xmlns:p="http://schemas.microsoft.com/office/2006/metadata/properties" xmlns:ns2="240871fc-68e5-4ba5-a888-b6ca76085e32" xmlns:ns3="e4664c3e-f049-4574-bd7d-7499d2032cca" xmlns:ns4="d6ea491a-489c-40f3-93b0-ed675b710c5f" targetNamespace="http://schemas.microsoft.com/office/2006/metadata/properties" ma:root="true" ma:fieldsID="a3292e5ab6eabdb44ea2e1d96bad0f73" ns2:_="" ns3:_="" ns4:_="">
    <xsd:import namespace="240871fc-68e5-4ba5-a888-b6ca76085e32"/>
    <xsd:import namespace="e4664c3e-f049-4574-bd7d-7499d2032cca"/>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61c3289-f29c-4214-b501-044ca9c4e79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Reed, Ashley (MDE)</DisplayName>
        <AccountId>11</AccountId>
        <AccountType/>
      </UserInfo>
      <UserInfo>
        <DisplayName>Sworden, Julie (MDE)</DisplayName>
        <AccountId>34</AccountId>
        <AccountType/>
      </UserInfo>
      <UserInfo>
        <DisplayName>Rink, Teri (MDE)</DisplayName>
        <AccountId>18</AccountId>
        <AccountType/>
      </UserInfo>
    </SharedWithUsers>
    <lcf76f155ced4ddcb4097134ff3c332f xmlns="240871fc-68e5-4ba5-a888-b6ca76085e32">
      <Terms xmlns="http://schemas.microsoft.com/office/infopath/2007/PartnerControls"/>
    </lcf76f155ced4ddcb4097134ff3c332f>
    <TaxCatchAll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B55FC6-8A4C-42A1-B621-9FED982AD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871fc-68e5-4ba5-a888-b6ca76085e32"/>
    <ds:schemaRef ds:uri="e4664c3e-f049-4574-bd7d-7499d2032cca"/>
    <ds:schemaRef ds:uri="d6ea491a-489c-40f3-93b0-ed675b710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C01267-660F-477D-BA42-691D8A4DE98F}">
  <ds:schemaRefs>
    <ds:schemaRef ds:uri="http://www.w3.org/XML/1998/namespac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a5397350-b71d-4bb0-9e7e-31ec7cf81456"/>
    <ds:schemaRef ds:uri="http://schemas.openxmlformats.org/package/2006/metadata/core-properties"/>
    <ds:schemaRef ds:uri="1b14212f-cdd7-4ef0-a550-4037a89f1d68"/>
    <ds:schemaRef ds:uri="http://purl.org/dc/terms/"/>
    <ds:schemaRef ds:uri="d6ea491a-489c-40f3-93b0-ed675b710c5f"/>
    <ds:schemaRef ds:uri="240871fc-68e5-4ba5-a888-b6ca76085e32"/>
    <ds:schemaRef ds:uri="e4664c3e-f049-4574-bd7d-7499d2032cca"/>
  </ds:schemaRefs>
</ds:datastoreItem>
</file>

<file path=customXml/itemProps3.xml><?xml version="1.0" encoding="utf-8"?>
<ds:datastoreItem xmlns:ds="http://schemas.openxmlformats.org/officeDocument/2006/customXml" ds:itemID="{F6F76B85-D9C5-4701-801B-011D91DF7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TotalTime>
  <Words>2686</Words>
  <Application>Microsoft Office PowerPoint</Application>
  <PresentationFormat>Widescreen</PresentationFormat>
  <Paragraphs>262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Georgia</vt:lpstr>
      <vt:lpstr>Verdana</vt:lpstr>
      <vt:lpstr>Wingdings</vt:lpstr>
      <vt:lpstr>Office Theme</vt:lpstr>
      <vt:lpstr>General Supervision System Grant (GSSG) Final Report Preview</vt:lpstr>
      <vt:lpstr>Agenda</vt:lpstr>
      <vt:lpstr>Final Report Overview</vt:lpstr>
      <vt:lpstr>GSSG 2024-25 Final Report Timelines</vt:lpstr>
      <vt:lpstr>Completing the GSSG Final Report</vt:lpstr>
      <vt:lpstr>Getting Started: Review Information</vt:lpstr>
      <vt:lpstr>General Supervision Activities: Component 4 </vt:lpstr>
      <vt:lpstr>Priority Area</vt:lpstr>
      <vt:lpstr>Fiscal Table – Personnel </vt:lpstr>
      <vt:lpstr>Fiscal Table – Non-Personnel </vt:lpstr>
      <vt:lpstr>Completing the Final Report in Catamaran</vt:lpstr>
      <vt:lpstr>Catamaran Login</vt:lpstr>
      <vt:lpstr>Access the Activity</vt:lpstr>
      <vt:lpstr>General Supervision System Grant Menu</vt:lpstr>
      <vt:lpstr>General Supervision Activities Page</vt:lpstr>
      <vt:lpstr>Additional Supporting Documentation or Comments (optional)</vt:lpstr>
      <vt:lpstr>Submit the Final Report</vt:lpstr>
      <vt:lpstr>Resources</vt:lpstr>
      <vt:lpstr>Catamaran Technical Assistance Website</vt:lpstr>
      <vt:lpstr>Catamaran Navigation Tips Training Video</vt:lpstr>
      <vt:lpstr>GSSG Information Page</vt:lpstr>
      <vt:lpstr>Catamaran Help Desk</vt:lpstr>
      <vt:lpstr>Contact MDE 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System Grant Final Report Preview</dc:title>
  <dc:creator>Michigan Department of Education;Office of Special Education</dc:creator>
  <cp:lastModifiedBy>Gabrielle Steinacker</cp:lastModifiedBy>
  <cp:revision>17</cp:revision>
  <cp:lastPrinted>2021-06-16T12:13:50Z</cp:lastPrinted>
  <dcterms:created xsi:type="dcterms:W3CDTF">2020-07-27T14:22:06Z</dcterms:created>
  <dcterms:modified xsi:type="dcterms:W3CDTF">2025-04-08T15:23:11Z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2021-04-26T18:46:02Z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659c1df6-e7f2-4710-8252-92f0773ad16d</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y fmtid="{D5CDD505-2E9C-101B-9397-08002B2CF9AE}" pid="10" name="MediaServiceImageTags">
    <vt:lpwstr/>
  </property>
</Properties>
</file>