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0"/>
  </p:notesMasterIdLst>
  <p:handoutMasterIdLst>
    <p:handoutMasterId r:id="rId71"/>
  </p:handoutMasterIdLst>
  <p:sldIdLst>
    <p:sldId id="267" r:id="rId5"/>
    <p:sldId id="427" r:id="rId6"/>
    <p:sldId id="256" r:id="rId7"/>
    <p:sldId id="276" r:id="rId8"/>
    <p:sldId id="448" r:id="rId9"/>
    <p:sldId id="449" r:id="rId10"/>
    <p:sldId id="345" r:id="rId11"/>
    <p:sldId id="347" r:id="rId12"/>
    <p:sldId id="381" r:id="rId13"/>
    <p:sldId id="348" r:id="rId14"/>
    <p:sldId id="299" r:id="rId15"/>
    <p:sldId id="446" r:id="rId16"/>
    <p:sldId id="387" r:id="rId17"/>
    <p:sldId id="391" r:id="rId18"/>
    <p:sldId id="373" r:id="rId19"/>
    <p:sldId id="450" r:id="rId20"/>
    <p:sldId id="451" r:id="rId21"/>
    <p:sldId id="456" r:id="rId22"/>
    <p:sldId id="447" r:id="rId23"/>
    <p:sldId id="437" r:id="rId24"/>
    <p:sldId id="436" r:id="rId25"/>
    <p:sldId id="439" r:id="rId26"/>
    <p:sldId id="375" r:id="rId27"/>
    <p:sldId id="388" r:id="rId28"/>
    <p:sldId id="452" r:id="rId29"/>
    <p:sldId id="305" r:id="rId30"/>
    <p:sldId id="304" r:id="rId31"/>
    <p:sldId id="394" r:id="rId32"/>
    <p:sldId id="402" r:id="rId33"/>
    <p:sldId id="376" r:id="rId34"/>
    <p:sldId id="308" r:id="rId35"/>
    <p:sldId id="312" r:id="rId36"/>
    <p:sldId id="306" r:id="rId37"/>
    <p:sldId id="311" r:id="rId38"/>
    <p:sldId id="315" r:id="rId39"/>
    <p:sldId id="314" r:id="rId40"/>
    <p:sldId id="441" r:id="rId41"/>
    <p:sldId id="335" r:id="rId42"/>
    <p:sldId id="399" r:id="rId43"/>
    <p:sldId id="317" r:id="rId44"/>
    <p:sldId id="428" r:id="rId45"/>
    <p:sldId id="316" r:id="rId46"/>
    <p:sldId id="379" r:id="rId47"/>
    <p:sldId id="319" r:id="rId48"/>
    <p:sldId id="443" r:id="rId49"/>
    <p:sldId id="320" r:id="rId50"/>
    <p:sldId id="453" r:id="rId51"/>
    <p:sldId id="323" r:id="rId52"/>
    <p:sldId id="318" r:id="rId53"/>
    <p:sldId id="445" r:id="rId54"/>
    <p:sldId id="322" r:id="rId55"/>
    <p:sldId id="324" r:id="rId56"/>
    <p:sldId id="326" r:id="rId57"/>
    <p:sldId id="330" r:id="rId58"/>
    <p:sldId id="454" r:id="rId59"/>
    <p:sldId id="455" r:id="rId60"/>
    <p:sldId id="371" r:id="rId61"/>
    <p:sldId id="429" r:id="rId62"/>
    <p:sldId id="430" r:id="rId63"/>
    <p:sldId id="431" r:id="rId64"/>
    <p:sldId id="290" r:id="rId65"/>
    <p:sldId id="349" r:id="rId66"/>
    <p:sldId id="432" r:id="rId67"/>
    <p:sldId id="433" r:id="rId68"/>
    <p:sldId id="352" r:id="rId6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088641-5EE9-611F-75B1-B4BA9E5AFC8F}" name="Schultz, Deborah (MDE)" initials="SD(" userId="S::SchultzD10@michigan.gov::d91c3f3d-91be-4e7c-a4dc-5e7d4587b460" providerId="AD"/>
  <p188:author id="{2C389661-AFB7-2B7C-6AC3-48E23F6B1FDF}" name="McKey, Christie (MDE-Contractor)" initials="M(" userId="S::mckeyc@michigan.gov::622e99ee-941f-417e-9e96-bc5487ff42a6" providerId="AD"/>
  <p188:author id="{2A53E062-E1A7-EE6D-AFDA-F6E2D70B2542}" name="Swiger, Jamie (MDE-Contractor)" initials="S(" userId="S::swigerj@michigan.gov::046c2e70-67b4-483d-b7b1-e53882f27c9e" providerId="AD"/>
  <p188:author id="{BF29A164-5E9E-BDD5-137B-C55CDC9FB855}" name="Swiger, Jamie (MDE-Contractor)" initials="SJ(C" userId="Swiger, Jamie (MDE-Contractor)" providerId="None"/>
  <p188:author id="{9B226E7C-6FCC-C684-0F1F-E85CE945122F}" name="Dortch, Shawan (MDE)" initials="D(" userId="S::dortchs@michigan.gov::c2555e18-7abb-48e6-9186-1045771a86cf" providerId="AD"/>
  <p188:author id="{90C19E94-66B5-07F6-2321-E208F9EDD0E6}" name="Dortch, Shawan (MDE)" initials="" userId="S::DortchS@michigan.gov::c2555e18-7abb-48e6-9186-1045771a86cf" providerId="AD"/>
  <p188:author id="{98E8E9B2-2257-BC8E-1D58-8F0C5F4F8156}" name="Schulze, Lori (MDE-Contractor)" initials="LS" userId="S::SchulzeL@michigan.gov::79e7bc2c-4c63-4cca-9e28-2b4b3314a61f" providerId="AD"/>
  <p188:author id="{A9D74BF9-A630-ADCD-A842-7574A59B73CD}" name="Abrahamson, Patricia (MDE)" initials="PA" userId="S::AbrahamsonP1@michigan.gov::a6564fdc-e9da-476e-8eb8-1cc61819dbf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chultz, Deborah (MDE)" initials="SD(" lastIdx="14" clrIdx="6">
    <p:extLst>
      <p:ext uri="{19B8F6BF-5375-455C-9EA6-DF929625EA0E}">
        <p15:presenceInfo xmlns:p15="http://schemas.microsoft.com/office/powerpoint/2012/main" userId="S::SchultzD10@michigan.gov::d91c3f3d-91be-4e7c-a4dc-5e7d4587b460" providerId="AD"/>
      </p:ext>
    </p:extLst>
  </p:cmAuthor>
  <p:cmAuthor id="1" name="Delpy, Lynn (MDE-Contractor)" initials="D(" lastIdx="5" clrIdx="0">
    <p:extLst>
      <p:ext uri="{19B8F6BF-5375-455C-9EA6-DF929625EA0E}">
        <p15:presenceInfo xmlns:p15="http://schemas.microsoft.com/office/powerpoint/2012/main" userId="S::delpyl@michigan.gov::465c96be-53fb-4de4-9d74-6ee2f37e4f34" providerId="AD"/>
      </p:ext>
    </p:extLst>
  </p:cmAuthor>
  <p:cmAuthor id="8" name="Reed, Ashley (MDE)" initials="R(" lastIdx="8" clrIdx="7">
    <p:extLst>
      <p:ext uri="{19B8F6BF-5375-455C-9EA6-DF929625EA0E}">
        <p15:presenceInfo xmlns:p15="http://schemas.microsoft.com/office/powerpoint/2012/main" userId="S::reeda@michigan.gov::fedf4bee-0fcd-4de1-841c-069e50231a90" providerId="AD"/>
      </p:ext>
    </p:extLst>
  </p:cmAuthor>
  <p:cmAuthor id="2" name="McKey, Christie (MDE-Contractor)" initials="M(" lastIdx="21" clrIdx="1">
    <p:extLst>
      <p:ext uri="{19B8F6BF-5375-455C-9EA6-DF929625EA0E}">
        <p15:presenceInfo xmlns:p15="http://schemas.microsoft.com/office/powerpoint/2012/main" userId="S::mckeyc@michigan.gov::622e99ee-941f-417e-9e96-bc5487ff42a6" providerId="AD"/>
      </p:ext>
    </p:extLst>
  </p:cmAuthor>
  <p:cmAuthor id="9" name="Weckstein, Janis (MDE)" initials="W(" lastIdx="9" clrIdx="8">
    <p:extLst>
      <p:ext uri="{19B8F6BF-5375-455C-9EA6-DF929625EA0E}">
        <p15:presenceInfo xmlns:p15="http://schemas.microsoft.com/office/powerpoint/2012/main" userId="S::wecksteinj@michigan.gov::44657ef9-982c-48a1-8969-0a38a6e6461d" providerId="AD"/>
      </p:ext>
    </p:extLst>
  </p:cmAuthor>
  <p:cmAuthor id="3" name="Kendrick-Miller, Kelly (MDE-Contractor)" initials="K(" lastIdx="2" clrIdx="2">
    <p:extLst>
      <p:ext uri="{19B8F6BF-5375-455C-9EA6-DF929625EA0E}">
        <p15:presenceInfo xmlns:p15="http://schemas.microsoft.com/office/powerpoint/2012/main" userId="S::kendrickmillerk@michigan.gov::814b984e-ab93-4c6d-abd0-4a27979167df" providerId="AD"/>
      </p:ext>
    </p:extLst>
  </p:cmAuthor>
  <p:cmAuthor id="10" name="Schulze, Lori (MDE-Contractor)" initials="S(" lastIdx="1" clrIdx="9">
    <p:extLst>
      <p:ext uri="{19B8F6BF-5375-455C-9EA6-DF929625EA0E}">
        <p15:presenceInfo xmlns:p15="http://schemas.microsoft.com/office/powerpoint/2012/main" userId="S::schulzel@michigan.gov::79e7bc2c-4c63-4cca-9e28-2b4b3314a61f" providerId="AD"/>
      </p:ext>
    </p:extLst>
  </p:cmAuthor>
  <p:cmAuthor id="4" name="Anderson Tippett, Jeanne (MDE)" initials="ATJ(" lastIdx="41" clrIdx="3">
    <p:extLst>
      <p:ext uri="{19B8F6BF-5375-455C-9EA6-DF929625EA0E}">
        <p15:presenceInfo xmlns:p15="http://schemas.microsoft.com/office/powerpoint/2012/main" userId="S::AndersonTippettJ@michigan.gov::b728fb55-2a35-4751-b136-bdf0be5b88f0" providerId="AD"/>
      </p:ext>
    </p:extLst>
  </p:cmAuthor>
  <p:cmAuthor id="5" name="Dortch, Shawan (MDE)" initials="D(" lastIdx="2" clrIdx="4">
    <p:extLst>
      <p:ext uri="{19B8F6BF-5375-455C-9EA6-DF929625EA0E}">
        <p15:presenceInfo xmlns:p15="http://schemas.microsoft.com/office/powerpoint/2012/main" userId="S::dortchs@michigan.gov::c2555e18-7abb-48e6-9186-1045771a86cf" providerId="AD"/>
      </p:ext>
    </p:extLst>
  </p:cmAuthor>
  <p:cmAuthor id="6" name="Ranusch, Tori (MDE)" initials="RT(" lastIdx="12" clrIdx="5">
    <p:extLst>
      <p:ext uri="{19B8F6BF-5375-455C-9EA6-DF929625EA0E}">
        <p15:presenceInfo xmlns:p15="http://schemas.microsoft.com/office/powerpoint/2012/main" userId="S::RanuschT1@michigan.gov::745edd0c-6e22-4b79-8651-8c86e5f82c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680" autoAdjust="0"/>
  </p:normalViewPr>
  <p:slideViewPr>
    <p:cSldViewPr snapToGrid="0">
      <p:cViewPr varScale="1">
        <p:scale>
          <a:sx n="70" d="100"/>
          <a:sy n="70" d="100"/>
        </p:scale>
        <p:origin x="21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tch, Shawan (MDE)" userId="c2555e18-7abb-48e6-9186-1045771a86cf" providerId="ADAL" clId="{09D61270-E8C5-49B2-8424-D8EFA950BA5E}"/>
    <pc:docChg chg="modSld">
      <pc:chgData name="Dortch, Shawan (MDE)" userId="c2555e18-7abb-48e6-9186-1045771a86cf" providerId="ADAL" clId="{09D61270-E8C5-49B2-8424-D8EFA950BA5E}" dt="2024-09-25T13:30:48.842" v="2" actId="20577"/>
      <pc:docMkLst>
        <pc:docMk/>
      </pc:docMkLst>
      <pc:sldChg chg="modSp mod">
        <pc:chgData name="Dortch, Shawan (MDE)" userId="c2555e18-7abb-48e6-9186-1045771a86cf" providerId="ADAL" clId="{09D61270-E8C5-49B2-8424-D8EFA950BA5E}" dt="2024-09-25T13:30:48.842" v="2" actId="20577"/>
        <pc:sldMkLst>
          <pc:docMk/>
          <pc:sldMk cId="2609718374" sldId="429"/>
        </pc:sldMkLst>
        <pc:spChg chg="mod">
          <ac:chgData name="Dortch, Shawan (MDE)" userId="c2555e18-7abb-48e6-9186-1045771a86cf" providerId="ADAL" clId="{09D61270-E8C5-49B2-8424-D8EFA950BA5E}" dt="2024-09-25T13:30:48.842" v="2" actId="20577"/>
          <ac:spMkLst>
            <pc:docMk/>
            <pc:sldMk cId="2609718374" sldId="429"/>
            <ac:spMk id="3" creationId="{94959B30-9036-0CBD-56AD-7254A811023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928DF0-BB1F-4087-817C-08586C67034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AE5CBBB1-9E34-4782-A865-97C4DDCF81F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A01D40C-D749-41E3-8551-FA3E19E444FF}" type="datetimeFigureOut">
              <a:rPr lang="en-US" smtClean="0"/>
              <a:t>11/6/2024</a:t>
            </a:fld>
            <a:endParaRPr lang="en-US" dirty="0"/>
          </a:p>
        </p:txBody>
      </p:sp>
      <p:sp>
        <p:nvSpPr>
          <p:cNvPr id="4" name="Footer Placeholder 3">
            <a:extLst>
              <a:ext uri="{FF2B5EF4-FFF2-40B4-BE49-F238E27FC236}">
                <a16:creationId xmlns:a16="http://schemas.microsoft.com/office/drawing/2014/main" id="{295195A5-6622-4277-9453-D0B43699657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MDE Office of Special Education</a:t>
            </a:r>
          </a:p>
        </p:txBody>
      </p:sp>
      <p:sp>
        <p:nvSpPr>
          <p:cNvPr id="5" name="Slide Number Placeholder 4">
            <a:extLst>
              <a:ext uri="{FF2B5EF4-FFF2-40B4-BE49-F238E27FC236}">
                <a16:creationId xmlns:a16="http://schemas.microsoft.com/office/drawing/2014/main" id="{81F1250D-D2A4-434A-A377-048E5EF3A3C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824374A-4992-47AE-B455-86D258C574E3}" type="slidenum">
              <a:rPr lang="en-US" smtClean="0"/>
              <a:t>‹#›</a:t>
            </a:fld>
            <a:endParaRPr lang="en-US" dirty="0"/>
          </a:p>
        </p:txBody>
      </p:sp>
    </p:spTree>
    <p:extLst>
      <p:ext uri="{BB962C8B-B14F-4D97-AF65-F5344CB8AC3E}">
        <p14:creationId xmlns:p14="http://schemas.microsoft.com/office/powerpoint/2010/main" val="37778290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1C04B0-F314-451F-B3DC-AA99D44A9853}" type="datetimeFigureOut">
              <a:rPr lang="en-US" smtClean="0"/>
              <a:t>11/6/2024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MDE Office of Special Education</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26B315-C80B-4218-90F6-E337499C216C}" type="slidenum">
              <a:rPr lang="en-US" smtClean="0"/>
              <a:t>‹#›</a:t>
            </a:fld>
            <a:endParaRPr lang="en-US" dirty="0"/>
          </a:p>
        </p:txBody>
      </p:sp>
    </p:spTree>
    <p:extLst>
      <p:ext uri="{BB962C8B-B14F-4D97-AF65-F5344CB8AC3E}">
        <p14:creationId xmlns:p14="http://schemas.microsoft.com/office/powerpoint/2010/main" val="395660826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ites.ed.gov/idea/regs/b/f/300.622"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dirty="0"/>
          </a:p>
        </p:txBody>
      </p:sp>
    </p:spTree>
    <p:extLst>
      <p:ext uri="{BB962C8B-B14F-4D97-AF65-F5344CB8AC3E}">
        <p14:creationId xmlns:p14="http://schemas.microsoft.com/office/powerpoint/2010/main" val="1992839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B-13 Manual reviews each checklist question and outlines IDEA requirements and best practice. Again, this manual can be located on the Catamaran </a:t>
            </a:r>
            <a:r>
              <a:rPr lang="en-US" sz="3200" dirty="0">
                <a:solidFill>
                  <a:schemeClr val="tx1"/>
                </a:solidFill>
              </a:rPr>
              <a:t>technical assistance</a:t>
            </a:r>
            <a:r>
              <a:rPr lang="en-US" sz="1400" dirty="0"/>
              <a:t> website at training.catamaran.partners.  </a:t>
            </a:r>
          </a:p>
          <a:p>
            <a:endParaRPr lang="en-US" sz="1400" dirty="0"/>
          </a:p>
          <a:p>
            <a:r>
              <a:rPr lang="en-US" sz="1400" dirty="0"/>
              <a:t>Some schools or ISDs have used this manual as their B-13 procedures. </a:t>
            </a:r>
          </a:p>
          <a:p>
            <a:endParaRPr lang="en-US" sz="1400" dirty="0"/>
          </a:p>
          <a:p>
            <a:r>
              <a:rPr lang="en-US" sz="1400" dirty="0"/>
              <a:t>The OSE does not recommend this practice. We would recommend that you use this manual as a basis for developing procedures. This manual describes what to look for when evaluating for compliance. It does not provide timelines, identify the person responsible for these items, or assign accountability. We know districts are using them and until we have some model procedures written, we will continue to accept them in CAPs but we don’t recommend this practice.</a:t>
            </a:r>
          </a:p>
          <a:p>
            <a:endParaRPr lang="en-US" sz="1400" dirty="0"/>
          </a:p>
          <a:p>
            <a:r>
              <a:rPr lang="en-US" sz="1400" dirty="0"/>
              <a:t>Also, this presentation will not address best practices. We are going to limit the scope of this to the compliant/noncompliant determination.</a:t>
            </a:r>
          </a:p>
          <a:p>
            <a:endParaRPr lang="en-US" sz="1400" dirty="0"/>
          </a:p>
          <a:p>
            <a:r>
              <a:rPr lang="en-US" sz="1400" dirty="0"/>
              <a:t>Now let’s begin our review of the 9 checklist questions.</a:t>
            </a:r>
          </a:p>
        </p:txBody>
      </p:sp>
      <p:sp>
        <p:nvSpPr>
          <p:cNvPr id="4" name="Slide Number Placeholder 3"/>
          <p:cNvSpPr>
            <a:spLocks noGrp="1"/>
          </p:cNvSpPr>
          <p:nvPr>
            <p:ph type="sldNum" sz="quarter" idx="5"/>
          </p:nvPr>
        </p:nvSpPr>
        <p:spPr/>
        <p:txBody>
          <a:bodyPr/>
          <a:lstStyle/>
          <a:p>
            <a:fld id="{7E7D3505-71AA-4C34-A72B-ADF117CDEFFC}" type="slidenum">
              <a:rPr lang="en-US" smtClean="0"/>
              <a:t>10</a:t>
            </a:fld>
            <a:endParaRPr lang="en-US" dirty="0"/>
          </a:p>
        </p:txBody>
      </p:sp>
    </p:spTree>
    <p:extLst>
      <p:ext uri="{BB962C8B-B14F-4D97-AF65-F5344CB8AC3E}">
        <p14:creationId xmlns:p14="http://schemas.microsoft.com/office/powerpoint/2010/main" val="1613122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 Is there evidence the student was invited to the IEP Team meeting where transition services were discussed? Please respond by marking YES or NO</a:t>
            </a:r>
          </a:p>
        </p:txBody>
      </p:sp>
      <p:sp>
        <p:nvSpPr>
          <p:cNvPr id="4" name="Slide Number Placeholder 3"/>
          <p:cNvSpPr>
            <a:spLocks noGrp="1"/>
          </p:cNvSpPr>
          <p:nvPr>
            <p:ph type="sldNum" sz="quarter" idx="5"/>
          </p:nvPr>
        </p:nvSpPr>
        <p:spPr/>
        <p:txBody>
          <a:bodyPr/>
          <a:lstStyle/>
          <a:p>
            <a:fld id="{7E7D3505-71AA-4C34-A72B-ADF117CDEFFC}" type="slidenum">
              <a:rPr lang="en-US" smtClean="0"/>
              <a:t>11</a:t>
            </a:fld>
            <a:endParaRPr lang="en-US" dirty="0"/>
          </a:p>
        </p:txBody>
      </p:sp>
    </p:spTree>
    <p:extLst>
      <p:ext uri="{BB962C8B-B14F-4D97-AF65-F5344CB8AC3E}">
        <p14:creationId xmlns:p14="http://schemas.microsoft.com/office/powerpoint/2010/main" val="833072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53383-CD16-5A8B-A14C-74B7C2F58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C8DD3-B64F-E561-7283-CBE5D0BA86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62EC46-30E3-1954-E8EA-B362F96934C3}"/>
              </a:ext>
            </a:extLst>
          </p:cNvPr>
          <p:cNvSpPr>
            <a:spLocks noGrp="1"/>
          </p:cNvSpPr>
          <p:nvPr>
            <p:ph type="body" idx="1"/>
          </p:nvPr>
        </p:nvSpPr>
        <p:spPr/>
        <p:txBody>
          <a:bodyPr/>
          <a:lstStyle/>
          <a:p>
            <a:endParaRPr lang="en-US" dirty="0"/>
          </a:p>
          <a:p>
            <a:endParaRPr lang="en-US" dirty="0"/>
          </a:p>
          <a:p>
            <a:r>
              <a:rPr lang="en-US" dirty="0"/>
              <a:t>Compliant documentation would be documentation the student was invited prior to the IEP Team meeting. </a:t>
            </a:r>
          </a:p>
          <a:p>
            <a:r>
              <a:rPr lang="en-US" dirty="0"/>
              <a:t>This could include an invitation that is addressed to the student (it may be co-addressed with the parent), a note of a verbal invite or phone log, or evidence the student signed in as a participant or participated in the IEP.</a:t>
            </a:r>
            <a:endParaRPr lang="en-US" dirty="0">
              <a:ea typeface="Calibri"/>
              <a:cs typeface="Calibri"/>
            </a:endParaRPr>
          </a:p>
          <a:p>
            <a:endParaRPr lang="en-US" dirty="0">
              <a:ea typeface="Calibri"/>
              <a:cs typeface="Calibri"/>
            </a:endParaRPr>
          </a:p>
          <a:p>
            <a:endParaRPr lang="en-US" dirty="0"/>
          </a:p>
          <a:p>
            <a:endParaRPr lang="en-US" dirty="0"/>
          </a:p>
        </p:txBody>
      </p:sp>
      <p:sp>
        <p:nvSpPr>
          <p:cNvPr id="4" name="Footer Placeholder 3">
            <a:extLst>
              <a:ext uri="{FF2B5EF4-FFF2-40B4-BE49-F238E27FC236}">
                <a16:creationId xmlns:a16="http://schemas.microsoft.com/office/drawing/2014/main" id="{9326D156-00F9-912D-3F54-9990FFEC2467}"/>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3952DB23-01AD-CB41-FBDB-E7439F0F2B1E}"/>
              </a:ext>
            </a:extLst>
          </p:cNvPr>
          <p:cNvSpPr>
            <a:spLocks noGrp="1"/>
          </p:cNvSpPr>
          <p:nvPr>
            <p:ph type="sldNum" sz="quarter" idx="5"/>
          </p:nvPr>
        </p:nvSpPr>
        <p:spPr/>
        <p:txBody>
          <a:bodyPr/>
          <a:lstStyle/>
          <a:p>
            <a:fld id="{B726B315-C80B-4218-90F6-E337499C216C}" type="slidenum">
              <a:rPr lang="en-US" smtClean="0"/>
              <a:t>12</a:t>
            </a:fld>
            <a:endParaRPr lang="en-US" dirty="0"/>
          </a:p>
        </p:txBody>
      </p:sp>
    </p:spTree>
    <p:extLst>
      <p:ext uri="{BB962C8B-B14F-4D97-AF65-F5344CB8AC3E}">
        <p14:creationId xmlns:p14="http://schemas.microsoft.com/office/powerpoint/2010/main" val="2899646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Compliance for Question #1. This IEP invite is addressed to Michael for the purpose of reviewing his annual IEP and Transition Plan. </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13</a:t>
            </a:fld>
            <a:endParaRPr lang="en-US" dirty="0"/>
          </a:p>
        </p:txBody>
      </p:sp>
    </p:spTree>
    <p:extLst>
      <p:ext uri="{BB962C8B-B14F-4D97-AF65-F5344CB8AC3E}">
        <p14:creationId xmlns:p14="http://schemas.microsoft.com/office/powerpoint/2010/main" val="1152931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compliance look like? </a:t>
            </a:r>
          </a:p>
          <a:p>
            <a:r>
              <a:rPr lang="en-US" dirty="0"/>
              <a:t>Here is an example of evidence that a student was invited and participated (Note the student box is checked)</a:t>
            </a:r>
            <a:endParaRPr lang="en-US" dirty="0">
              <a:cs typeface="Calibri"/>
            </a:endParaRPr>
          </a:p>
          <a:p>
            <a:r>
              <a:rPr lang="en-US" dirty="0"/>
              <a:t>* </a:t>
            </a:r>
            <a:endParaRPr lang="en-US" dirty="0">
              <a:cs typeface="Calibri"/>
            </a:endParaRPr>
          </a:p>
          <a:p>
            <a:r>
              <a:rPr lang="en-US" dirty="0"/>
              <a:t>Another example of student participation is the varying documented attempts to invite the student. This contact documentation contains multiple methods of contact (a call and a letter).</a:t>
            </a:r>
            <a:endParaRPr lang="en-US" dirty="0">
              <a:cs typeface="Calibri"/>
            </a:endParaRP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14</a:t>
            </a:fld>
            <a:endParaRPr lang="en-US" dirty="0"/>
          </a:p>
        </p:txBody>
      </p:sp>
    </p:spTree>
    <p:extLst>
      <p:ext uri="{BB962C8B-B14F-4D97-AF65-F5344CB8AC3E}">
        <p14:creationId xmlns:p14="http://schemas.microsoft.com/office/powerpoint/2010/main" val="2757377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non-compliance look like?</a:t>
            </a:r>
          </a:p>
          <a:p>
            <a:endParaRPr lang="en-US" dirty="0"/>
          </a:p>
          <a:p>
            <a:r>
              <a:rPr lang="en-US" dirty="0"/>
              <a:t>There is no evidence that the student was invited or participated in the IEP. </a:t>
            </a:r>
          </a:p>
          <a:p>
            <a:endParaRPr lang="en-US" dirty="0"/>
          </a:p>
          <a:p>
            <a:r>
              <a:rPr lang="en-US" dirty="0"/>
              <a:t>There is no written invitation, No contact log, No sign-in, and no evidence of participation. </a:t>
            </a:r>
          </a:p>
          <a:p>
            <a:endParaRPr lang="en-US" dirty="0"/>
          </a:p>
          <a:p>
            <a:r>
              <a:rPr lang="en-US" dirty="0"/>
              <a:t>You would mark “No” for Question #1</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15</a:t>
            </a:fld>
            <a:endParaRPr lang="en-US" dirty="0"/>
          </a:p>
        </p:txBody>
      </p:sp>
    </p:spTree>
    <p:extLst>
      <p:ext uri="{BB962C8B-B14F-4D97-AF65-F5344CB8AC3E}">
        <p14:creationId xmlns:p14="http://schemas.microsoft.com/office/powerpoint/2010/main" val="2341692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time for our first round of you be the judge.</a:t>
            </a:r>
          </a:p>
          <a:p>
            <a:endParaRPr lang="en-US" dirty="0"/>
          </a:p>
          <a:p>
            <a:r>
              <a:rPr lang="en-US" dirty="0"/>
              <a:t>In this example, the invitation was addressed to the parent and not co-addressed to include the student. The IEP participants’ list does not include the student’s name. When the OSE looked at the IEP, there was no additional student input in the IEP. </a:t>
            </a:r>
          </a:p>
          <a:p>
            <a:endParaRPr lang="en-US" dirty="0"/>
          </a:p>
          <a:p>
            <a:r>
              <a:rPr lang="en-US" dirty="0"/>
              <a:t>Is this record compliant for question one on the checklist? Reminder, question one is </a:t>
            </a:r>
            <a:r>
              <a:rPr lang="en-US" dirty="0" err="1"/>
              <a:t>Is</a:t>
            </a:r>
            <a:r>
              <a:rPr lang="en-US" dirty="0"/>
              <a:t> there evidence the student was invited to the IEP Team meeting where transition services were discussed? </a:t>
            </a:r>
          </a:p>
          <a:p>
            <a:endParaRPr lang="en-US" dirty="0"/>
          </a:p>
          <a:p>
            <a:r>
              <a:rPr lang="en-US" dirty="0"/>
              <a:t>Use poll 1</a:t>
            </a:r>
            <a:endParaRPr lang="en-US" dirty="0">
              <a:cs typeface="Calibri"/>
            </a:endParaRPr>
          </a:p>
          <a:p>
            <a:endParaRPr lang="en-US" dirty="0"/>
          </a:p>
          <a:p>
            <a:r>
              <a:rPr lang="en-US" dirty="0"/>
              <a:t>Collect answers. Display results. Discussion ensues. </a:t>
            </a:r>
          </a:p>
          <a:p>
            <a:endParaRPr lang="en-US" dirty="0"/>
          </a:p>
          <a:p>
            <a:r>
              <a:rPr lang="en-US" dirty="0"/>
              <a:t>The answer is No. The invitation needs to be sent to the student (can be co-addressed with the parent) and there must be evidence the student participated in the IEP. </a:t>
            </a:r>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7E7D3505-71AA-4C34-A72B-ADF117CDEFFC}" type="slidenum">
              <a:rPr lang="en-US" smtClean="0"/>
              <a:t>16</a:t>
            </a:fld>
            <a:endParaRPr lang="en-US" dirty="0"/>
          </a:p>
        </p:txBody>
      </p:sp>
    </p:spTree>
    <p:extLst>
      <p:ext uri="{BB962C8B-B14F-4D97-AF65-F5344CB8AC3E}">
        <p14:creationId xmlns:p14="http://schemas.microsoft.com/office/powerpoint/2010/main" val="3775231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2- Is there evidence of prior consent of the parent or student, who has reached the age of majority, to invite an agency? Please respond with YES, NO or NA.</a:t>
            </a:r>
          </a:p>
          <a:p>
            <a:endParaRPr lang="en-US" dirty="0">
              <a:cs typeface="Calibri"/>
            </a:endParaRPr>
          </a:p>
          <a:p>
            <a:r>
              <a:rPr lang="en-US" dirty="0">
                <a:cs typeface="Calibri"/>
              </a:rPr>
              <a:t>There is a lot of meaning embedded in this question. </a:t>
            </a:r>
          </a:p>
          <a:p>
            <a:endParaRPr lang="en-US" dirty="0">
              <a:cs typeface="Calibri"/>
            </a:endParaRPr>
          </a:p>
          <a:p>
            <a:r>
              <a:rPr lang="en-US" b="1" dirty="0">
                <a:cs typeface="Calibri"/>
              </a:rPr>
              <a:t>First </a:t>
            </a:r>
            <a:r>
              <a:rPr lang="en-US" dirty="0">
                <a:cs typeface="Calibri"/>
              </a:rPr>
              <a:t>of all, the district has to determine if there is an agency likely to be responsible for paying for or providing transition services. Those services are not time bound. IDEA doesn’t say that schools only need to invite the agency if they are going to provide them during the current year or at a certain age of the student, or when the agency likes to get involved. </a:t>
            </a:r>
          </a:p>
          <a:p>
            <a:endParaRPr lang="en-US" dirty="0">
              <a:cs typeface="Calibri"/>
            </a:endParaRPr>
          </a:p>
          <a:p>
            <a:r>
              <a:rPr lang="en-US" dirty="0">
                <a:cs typeface="Calibri"/>
              </a:rPr>
              <a:t>The IDEA requires that if an agency is likely to provide or pay for services, they be invited to the IEP meeting where transition services will be discussed. In order to make that invitation, the district must seek consent from the parent or the student who has reached the age of majority. </a:t>
            </a:r>
          </a:p>
          <a:p>
            <a:endParaRPr lang="en-US" dirty="0">
              <a:cs typeface="Calibri"/>
            </a:endParaRPr>
          </a:p>
          <a:p>
            <a:r>
              <a:rPr lang="en-US" dirty="0">
                <a:cs typeface="Calibri"/>
              </a:rPr>
              <a:t>If the Team has decided there is an agency likely to provide or pay for services, did they seek consent to invite the agency prior to inviting the agency? </a:t>
            </a:r>
          </a:p>
          <a:p>
            <a:endParaRPr lang="en-US" dirty="0">
              <a:cs typeface="Calibri"/>
            </a:endParaRPr>
          </a:p>
          <a:p>
            <a:r>
              <a:rPr lang="en-US" dirty="0">
                <a:cs typeface="Calibri"/>
              </a:rPr>
              <a:t>We know from Letter to Gray that the ideal is that the agency representative is identified on the consent form. We also know from practice that the agency representative is not always known. Case managers change, etc. So minimally, the agency must be identified on the consent form to meet the requirements of consent which we will go over on the coming slides.</a:t>
            </a:r>
          </a:p>
          <a:p>
            <a:endParaRPr lang="en-US" dirty="0">
              <a:cs typeface="Calibri"/>
            </a:endParaRPr>
          </a:p>
          <a:p>
            <a:r>
              <a:rPr lang="en-US" dirty="0">
                <a:cs typeface="Calibri"/>
              </a:rPr>
              <a:t>If there is not an Agency likely to provide or pay for services, then the reviewer can use NA on the checklist. Do Not select “No”. </a:t>
            </a:r>
          </a:p>
        </p:txBody>
      </p:sp>
      <p:sp>
        <p:nvSpPr>
          <p:cNvPr id="4" name="Slide Number Placeholder 3"/>
          <p:cNvSpPr>
            <a:spLocks noGrp="1"/>
          </p:cNvSpPr>
          <p:nvPr>
            <p:ph type="sldNum" sz="quarter" idx="5"/>
          </p:nvPr>
        </p:nvSpPr>
        <p:spPr/>
        <p:txBody>
          <a:bodyPr/>
          <a:lstStyle/>
          <a:p>
            <a:fld id="{7E7D3505-71AA-4C34-A72B-ADF117CDEFFC}" type="slidenum">
              <a:rPr lang="en-US" smtClean="0"/>
              <a:t>17</a:t>
            </a:fld>
            <a:endParaRPr lang="en-US" dirty="0"/>
          </a:p>
        </p:txBody>
      </p:sp>
    </p:spTree>
    <p:extLst>
      <p:ext uri="{BB962C8B-B14F-4D97-AF65-F5344CB8AC3E}">
        <p14:creationId xmlns:p14="http://schemas.microsoft.com/office/powerpoint/2010/main" val="2067550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team determines that an agency is likely to pay for or provide transition services, but you were unable to obtain consent after multiple documented attempts, question #2 should be marked N/A. Ensure the IEP reflects the IEP Teams determination of the need to invite an outside agency. </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18</a:t>
            </a:fld>
            <a:endParaRPr lang="en-US" dirty="0"/>
          </a:p>
        </p:txBody>
      </p:sp>
    </p:spTree>
    <p:extLst>
      <p:ext uri="{BB962C8B-B14F-4D97-AF65-F5344CB8AC3E}">
        <p14:creationId xmlns:p14="http://schemas.microsoft.com/office/powerpoint/2010/main" val="3359965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06B7D-DA52-1511-77D5-67C1443126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B1B5E-5F56-5602-5898-32FC307199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830092-736F-942D-6E85-D3B340AA939F}"/>
              </a:ext>
            </a:extLst>
          </p:cNvPr>
          <p:cNvSpPr>
            <a:spLocks noGrp="1"/>
          </p:cNvSpPr>
          <p:nvPr>
            <p:ph type="body" idx="1"/>
          </p:nvPr>
        </p:nvSpPr>
        <p:spPr/>
        <p:txBody>
          <a:bodyPr/>
          <a:lstStyle/>
          <a:p>
            <a:pPr defTabSz="931774">
              <a:defRPr/>
            </a:pPr>
            <a:r>
              <a:rPr lang="en-US" dirty="0">
                <a:ea typeface="Calibri"/>
                <a:cs typeface="Calibri"/>
              </a:rPr>
              <a:t>Jamie</a:t>
            </a:r>
          </a:p>
          <a:p>
            <a:endParaRPr lang="en-US" dirty="0">
              <a:ea typeface="Calibri"/>
              <a:cs typeface="Calibri"/>
            </a:endParaRPr>
          </a:p>
          <a:p>
            <a:r>
              <a:rPr lang="en-US" dirty="0"/>
              <a:t>There is an additional question to question 2. If there is a NO response for question 2, there will be a sub question asking, was written consent obtained but it was late?</a:t>
            </a:r>
            <a:endParaRPr lang="en-US" dirty="0">
              <a:ea typeface="Calibri"/>
              <a:cs typeface="Calibri"/>
            </a:endParaRPr>
          </a:p>
          <a:p>
            <a:endParaRPr lang="en-US" dirty="0"/>
          </a:p>
          <a:p>
            <a:r>
              <a:rPr lang="en-US" dirty="0"/>
              <a:t> If yes, consent was obtained although after the invitation was sent, no student-level corrective action plan will be issued. However, if the sub question is also answered no, meaning consent was never obtained, then there will be a change in activities for the Corrective Action issued. The required activities will address confidentiality directly. All relevant personnel must watch the following training videos: Consent and Invite-Secondary Transition, FERPA 101, For Local Education Agencies from US Dept of Education, and FERPA 201 Data Sharing under FERPA from US Dept of Education. </a:t>
            </a:r>
          </a:p>
          <a:p>
            <a:endParaRPr lang="en-US" dirty="0"/>
          </a:p>
          <a:p>
            <a:r>
              <a:rPr lang="en-US" dirty="0"/>
              <a:t>FERPA and confidentiality are the reason question 2 exists.</a:t>
            </a:r>
            <a:endParaRPr lang="en-US" dirty="0">
              <a:cs typeface="Calibri"/>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Footer Placeholder 3">
            <a:extLst>
              <a:ext uri="{FF2B5EF4-FFF2-40B4-BE49-F238E27FC236}">
                <a16:creationId xmlns:a16="http://schemas.microsoft.com/office/drawing/2014/main" id="{B5C5103A-0C33-B37D-DBDE-DB5365304DFE}"/>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7DB62855-7675-2072-686E-CF6ADC8AB0FA}"/>
              </a:ext>
            </a:extLst>
          </p:cNvPr>
          <p:cNvSpPr>
            <a:spLocks noGrp="1"/>
          </p:cNvSpPr>
          <p:nvPr>
            <p:ph type="sldNum" sz="quarter" idx="5"/>
          </p:nvPr>
        </p:nvSpPr>
        <p:spPr/>
        <p:txBody>
          <a:bodyPr/>
          <a:lstStyle/>
          <a:p>
            <a:fld id="{B726B315-C80B-4218-90F6-E337499C216C}" type="slidenum">
              <a:rPr lang="en-US" smtClean="0"/>
              <a:t>19</a:t>
            </a:fld>
            <a:endParaRPr lang="en-US" dirty="0"/>
          </a:p>
        </p:txBody>
      </p:sp>
    </p:spTree>
    <p:extLst>
      <p:ext uri="{BB962C8B-B14F-4D97-AF65-F5344CB8AC3E}">
        <p14:creationId xmlns:p14="http://schemas.microsoft.com/office/powerpoint/2010/main" val="1076154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dirty="0"/>
          </a:p>
        </p:txBody>
      </p:sp>
    </p:spTree>
    <p:extLst>
      <p:ext uri="{BB962C8B-B14F-4D97-AF65-F5344CB8AC3E}">
        <p14:creationId xmlns:p14="http://schemas.microsoft.com/office/powerpoint/2010/main" val="77446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the agency we need to do a better job about emphasizing that its not just about informed consent under §300.9 but about consent as it relates to confidentiality under §300.622. If teams invite an agency without obtaining prior consent then they are violating IDEA confidentiality requirements AND FERPA.  </a:t>
            </a:r>
            <a:r>
              <a:rPr lang="en-US" dirty="0">
                <a:hlinkClick r:id="rId3"/>
              </a:rPr>
              <a:t>https://sites.ed.gov/idea/regs/b/f/300.622</a:t>
            </a:r>
            <a:endParaRPr lang="en-US" dirty="0">
              <a:cs typeface="Calibri" panose="020F0502020204030204"/>
            </a:endParaRPr>
          </a:p>
          <a:p>
            <a:endParaRPr lang="en-US" dirty="0">
              <a:cs typeface="Calibri" panose="020F0502020204030204"/>
            </a:endParaRP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20</a:t>
            </a:fld>
            <a:endParaRPr lang="en-US" dirty="0"/>
          </a:p>
        </p:txBody>
      </p:sp>
    </p:spTree>
    <p:extLst>
      <p:ext uri="{BB962C8B-B14F-4D97-AF65-F5344CB8AC3E}">
        <p14:creationId xmlns:p14="http://schemas.microsoft.com/office/powerpoint/2010/main" val="246583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Section 300.9 of the Individuals with Disabilities Education Act (IDEA) states consent means:</a:t>
            </a:r>
          </a:p>
          <a:p>
            <a:r>
              <a:rPr lang="en-US" dirty="0">
                <a:cs typeface="Calibri"/>
              </a:rPr>
              <a:t>1. The parent is fully informed of all the relevant information to the activity for which consent is being sought, in their native language or through another mode of communication; Relevant information here means identifying which agency the school wants to invite</a:t>
            </a:r>
          </a:p>
          <a:p>
            <a:r>
              <a:rPr lang="en-US" dirty="0">
                <a:cs typeface="Calibri"/>
              </a:rPr>
              <a:t>2. The parent understands and agrees in writing to the carrying out of the activity for which consent is being sought and </a:t>
            </a:r>
          </a:p>
          <a:p>
            <a:r>
              <a:rPr lang="en-US" dirty="0">
                <a:cs typeface="Calibri"/>
              </a:rPr>
              <a:t>3. The consent describes that activity and lists the records (if any) that will be released and to whom.</a:t>
            </a:r>
          </a:p>
          <a:p>
            <a:r>
              <a:rPr lang="en-US" dirty="0">
                <a:cs typeface="Calibri"/>
              </a:rPr>
              <a:t>4. And finally the parent understands that the granting of consent is voluntary on the part of the parent and may be revoked at any time.</a:t>
            </a:r>
          </a:p>
          <a:p>
            <a:endParaRPr lang="en-US" dirty="0">
              <a:cs typeface="Calibri"/>
            </a:endParaRPr>
          </a:p>
          <a:p>
            <a:endParaRPr lang="en-US" dirty="0">
              <a:cs typeface="Calibri"/>
            </a:endParaRP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21</a:t>
            </a:fld>
            <a:endParaRPr lang="en-US" dirty="0"/>
          </a:p>
        </p:txBody>
      </p:sp>
    </p:spTree>
    <p:extLst>
      <p:ext uri="{BB962C8B-B14F-4D97-AF65-F5344CB8AC3E}">
        <p14:creationId xmlns:p14="http://schemas.microsoft.com/office/powerpoint/2010/main" val="3149514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158A3-BD3E-6755-5D6F-13754BCB3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62264-D6FF-89C4-C1F5-8CE408F8AC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30A312-1648-1190-106C-827DE9B02D7F}"/>
              </a:ext>
            </a:extLst>
          </p:cNvPr>
          <p:cNvSpPr>
            <a:spLocks noGrp="1"/>
          </p:cNvSpPr>
          <p:nvPr>
            <p:ph type="body" idx="1"/>
          </p:nvPr>
        </p:nvSpPr>
        <p:spPr/>
        <p:txBody>
          <a:bodyPr/>
          <a:lstStyle/>
          <a:p>
            <a:r>
              <a:rPr lang="en-US" dirty="0"/>
              <a:t>Jamie </a:t>
            </a:r>
          </a:p>
          <a:p>
            <a:r>
              <a:rPr lang="en-US" dirty="0"/>
              <a:t>If an agency is likely to pay for or provide transition services, then compliant documentation would include a request for consent provided to the parent, or student who has reached the age of majority, even if it’s not signed or returned.</a:t>
            </a:r>
          </a:p>
          <a:p>
            <a:endParaRPr lang="en-US" dirty="0"/>
          </a:p>
          <a:p>
            <a:r>
              <a:rPr lang="en-US" dirty="0"/>
              <a:t>*</a:t>
            </a:r>
            <a:endParaRPr lang="en-US" dirty="0">
              <a:cs typeface="Calibri"/>
            </a:endParaRPr>
          </a:p>
          <a:p>
            <a:r>
              <a:rPr lang="en-US" dirty="0"/>
              <a:t>This example shows consent dated on 1-3-24</a:t>
            </a:r>
          </a:p>
          <a:p>
            <a:endParaRPr lang="en-US" dirty="0">
              <a:cs typeface="Calibri"/>
            </a:endParaRPr>
          </a:p>
          <a:p>
            <a:r>
              <a:rPr lang="en-US" dirty="0"/>
              <a:t>* Note that the consent is valid for up to one year from the date of consent or until the first IEP Team meeting at which transition services are discussed, whichever occurs first. </a:t>
            </a:r>
            <a:endParaRPr lang="en-US" dirty="0">
              <a:cs typeface="Calibri"/>
            </a:endParaRPr>
          </a:p>
          <a:p>
            <a:endParaRPr lang="en-US" dirty="0">
              <a:cs typeface="Calibri"/>
            </a:endParaRPr>
          </a:p>
          <a:p>
            <a:endParaRPr lang="en-US" dirty="0">
              <a:cs typeface="Calibri"/>
            </a:endParaRPr>
          </a:p>
          <a:p>
            <a:endParaRPr lang="en-US" dirty="0"/>
          </a:p>
          <a:p>
            <a:endParaRPr lang="en-US" dirty="0"/>
          </a:p>
        </p:txBody>
      </p:sp>
      <p:sp>
        <p:nvSpPr>
          <p:cNvPr id="4" name="Footer Placeholder 3">
            <a:extLst>
              <a:ext uri="{FF2B5EF4-FFF2-40B4-BE49-F238E27FC236}">
                <a16:creationId xmlns:a16="http://schemas.microsoft.com/office/drawing/2014/main" id="{3D2C3051-21E9-A00C-810B-0993ACD91B64}"/>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1BDFBAA7-BB6E-6D84-3510-E77D2F87AB01}"/>
              </a:ext>
            </a:extLst>
          </p:cNvPr>
          <p:cNvSpPr>
            <a:spLocks noGrp="1"/>
          </p:cNvSpPr>
          <p:nvPr>
            <p:ph type="sldNum" sz="quarter" idx="5"/>
          </p:nvPr>
        </p:nvSpPr>
        <p:spPr/>
        <p:txBody>
          <a:bodyPr/>
          <a:lstStyle/>
          <a:p>
            <a:fld id="{B726B315-C80B-4218-90F6-E337499C216C}" type="slidenum">
              <a:rPr lang="en-US" smtClean="0"/>
              <a:t>22</a:t>
            </a:fld>
            <a:endParaRPr lang="en-US" dirty="0"/>
          </a:p>
        </p:txBody>
      </p:sp>
    </p:spTree>
    <p:extLst>
      <p:ext uri="{BB962C8B-B14F-4D97-AF65-F5344CB8AC3E}">
        <p14:creationId xmlns:p14="http://schemas.microsoft.com/office/powerpoint/2010/main" val="131164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you're looking at acceptable forms of written consent, that consent can come in many forms. First of all, there might be a hard copy of the consent form provided to the parent or student who has reached the age of majority. It could be an electronic consent form which was provided through signature applications such as DocuSign or hellosign. Those are just some examples but there are many, many programs. The consent form could be emailed out and then printed out. 
What is important is the consent form has been signed, dated, and returned to the district. </a:t>
            </a:r>
          </a:p>
          <a:p>
            <a:endParaRPr lang="en-US" dirty="0"/>
          </a:p>
          <a:p>
            <a:r>
              <a:rPr lang="en-US" dirty="0"/>
              <a:t>Note that an email to the parent is not considered compliant.</a:t>
            </a:r>
          </a:p>
          <a:p>
            <a:r>
              <a:rPr lang="en-US" dirty="0"/>
              <a:t>It is Critical that you document every attempt to obtain consent and note that in the IEP.</a:t>
            </a:r>
          </a:p>
          <a:p>
            <a:endParaRPr lang="en-US" dirty="0"/>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23</a:t>
            </a:fld>
            <a:endParaRPr lang="en-US" dirty="0"/>
          </a:p>
        </p:txBody>
      </p:sp>
    </p:spTree>
    <p:extLst>
      <p:ext uri="{BB962C8B-B14F-4D97-AF65-F5344CB8AC3E}">
        <p14:creationId xmlns:p14="http://schemas.microsoft.com/office/powerpoint/2010/main" val="581369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2 is non-compliant if there is no documentation that the member district determined there was no need to invite an outside agency.</a:t>
            </a:r>
          </a:p>
          <a:p>
            <a:endParaRPr lang="en-US" dirty="0"/>
          </a:p>
          <a:p>
            <a:r>
              <a:rPr lang="en-US" dirty="0"/>
              <a:t>Question 2 is non-compliant when an agency was likely to pay or provide transition services, and written consent was not sought or received from the parent/student who has reached the age of majority</a:t>
            </a:r>
          </a:p>
          <a:p>
            <a:endParaRPr lang="en-US" dirty="0"/>
          </a:p>
          <a:p>
            <a:r>
              <a:rPr lang="en-US" dirty="0"/>
              <a:t>Or the parent/student who has reached the age of majority agreed verbally but didn’t sign the consent and the agency was invited </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24</a:t>
            </a:fld>
            <a:endParaRPr lang="en-US" dirty="0"/>
          </a:p>
        </p:txBody>
      </p:sp>
    </p:spTree>
    <p:extLst>
      <p:ext uri="{BB962C8B-B14F-4D97-AF65-F5344CB8AC3E}">
        <p14:creationId xmlns:p14="http://schemas.microsoft.com/office/powerpoint/2010/main" val="1590670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opportunity for you to be the judge. </a:t>
            </a:r>
          </a:p>
          <a:p>
            <a:endParaRPr lang="en-US" dirty="0"/>
          </a:p>
          <a:p>
            <a:r>
              <a:rPr lang="en-US" dirty="0">
                <a:cs typeface="Calibri"/>
              </a:rPr>
              <a:t>(Read scenario)</a:t>
            </a:r>
          </a:p>
          <a:p>
            <a:endParaRPr lang="en-US" dirty="0"/>
          </a:p>
          <a:p>
            <a:r>
              <a:rPr lang="en-US" dirty="0"/>
              <a:t> Is this compliant? Remember, question 2 Is there evidence of prior consent of the parent or student, who has reached the age of majority, to invite an agency? </a:t>
            </a:r>
            <a:endParaRPr lang="en-US" dirty="0">
              <a:cs typeface="Calibri"/>
            </a:endParaRPr>
          </a:p>
          <a:p>
            <a:endParaRPr lang="en-US" dirty="0"/>
          </a:p>
          <a:p>
            <a:r>
              <a:rPr lang="en-US" dirty="0"/>
              <a:t>Launch Poll 2</a:t>
            </a:r>
            <a:endParaRPr lang="en-US" dirty="0">
              <a:cs typeface="Calibri"/>
            </a:endParaRPr>
          </a:p>
          <a:p>
            <a:r>
              <a:rPr lang="en-US" dirty="0"/>
              <a:t>Collect responses. Discuss. </a:t>
            </a:r>
          </a:p>
          <a:p>
            <a:endParaRPr lang="en-US" dirty="0"/>
          </a:p>
          <a:p>
            <a:r>
              <a:rPr lang="en-US" dirty="0"/>
              <a:t>No, not compliant. Consent must be in writing before an invitation is sent. Email is not considered written consent. </a:t>
            </a:r>
            <a:endParaRPr lang="en-US" dirty="0">
              <a:cs typeface="Calibri"/>
            </a:endParaRPr>
          </a:p>
          <a:p>
            <a:endParaRPr lang="en-US" dirty="0"/>
          </a:p>
          <a:p>
            <a:r>
              <a:rPr lang="en-US" dirty="0"/>
              <a:t>This scenario refers to the subcategory as discussed earlier. Consent was received late therefore resulting in a CAP and not an SLCAP for this student.</a:t>
            </a:r>
            <a:endParaRPr lang="en-US" dirty="0">
              <a:cs typeface="Calibri"/>
            </a:endParaRP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25</a:t>
            </a:fld>
            <a:endParaRPr lang="en-US" dirty="0"/>
          </a:p>
        </p:txBody>
      </p:sp>
    </p:spTree>
    <p:extLst>
      <p:ext uri="{BB962C8B-B14F-4D97-AF65-F5344CB8AC3E}">
        <p14:creationId xmlns:p14="http://schemas.microsoft.com/office/powerpoint/2010/main" val="1501039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3- Is there evidence that a representative of any participating agency likely to be responsible for providing or paying for transition services was invited prior to the IEP Team meeting? </a:t>
            </a:r>
          </a:p>
          <a:p>
            <a:endParaRPr lang="en-US" dirty="0"/>
          </a:p>
          <a:p>
            <a:r>
              <a:rPr lang="en-US" dirty="0"/>
              <a:t>This question presumes the district has determined that an agency is likely to be responsible for providing or paying for transition services.</a:t>
            </a:r>
          </a:p>
          <a:p>
            <a:endParaRPr lang="en-US" dirty="0"/>
          </a:p>
          <a:p>
            <a:r>
              <a:rPr lang="en-US" dirty="0"/>
              <a:t> If you have marked NA to question two, then you should just mark NA for question three. </a:t>
            </a:r>
          </a:p>
          <a:p>
            <a:endParaRPr lang="en-US" dirty="0"/>
          </a:p>
          <a:p>
            <a:r>
              <a:rPr lang="en-US" dirty="0"/>
              <a:t>If you marked yes or no for question two, then you have to answer question three with a yes or a no.</a:t>
            </a:r>
          </a:p>
        </p:txBody>
      </p:sp>
      <p:sp>
        <p:nvSpPr>
          <p:cNvPr id="4" name="Slide Number Placeholder 3"/>
          <p:cNvSpPr>
            <a:spLocks noGrp="1"/>
          </p:cNvSpPr>
          <p:nvPr>
            <p:ph type="sldNum" sz="quarter" idx="5"/>
          </p:nvPr>
        </p:nvSpPr>
        <p:spPr/>
        <p:txBody>
          <a:bodyPr/>
          <a:lstStyle/>
          <a:p>
            <a:fld id="{7E7D3505-71AA-4C34-A72B-ADF117CDEFFC}" type="slidenum">
              <a:rPr lang="en-US" smtClean="0"/>
              <a:t>26</a:t>
            </a:fld>
            <a:endParaRPr lang="en-US" dirty="0"/>
          </a:p>
        </p:txBody>
      </p:sp>
    </p:spTree>
    <p:extLst>
      <p:ext uri="{BB962C8B-B14F-4D97-AF65-F5344CB8AC3E}">
        <p14:creationId xmlns:p14="http://schemas.microsoft.com/office/powerpoint/2010/main" val="3623010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things we would expect to see for compliance? (Read the bullets)</a:t>
            </a:r>
          </a:p>
          <a:p>
            <a:r>
              <a:rPr lang="en-US" dirty="0"/>
              <a:t>Read the bullets</a:t>
            </a:r>
            <a:endParaRPr lang="en-US" dirty="0">
              <a:ea typeface="Calibri"/>
              <a:cs typeface="Calibri"/>
            </a:endParaRPr>
          </a:p>
          <a:p>
            <a:endParaRPr lang="en-US" dirty="0"/>
          </a:p>
          <a:p>
            <a:endParaRPr lang="en-US" dirty="0"/>
          </a:p>
          <a:p>
            <a:r>
              <a:rPr lang="en-US" dirty="0"/>
              <a:t>What would we mark as noncompliance (read the bullets)</a:t>
            </a:r>
            <a:endParaRPr lang="en-US" dirty="0">
              <a:ea typeface="Calibri"/>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7E7D3505-71AA-4C34-A72B-ADF117CDEFFC}" type="slidenum">
              <a:rPr lang="en-US" smtClean="0"/>
              <a:t>27</a:t>
            </a:fld>
            <a:endParaRPr lang="en-US" dirty="0"/>
          </a:p>
        </p:txBody>
      </p:sp>
    </p:spTree>
    <p:extLst>
      <p:ext uri="{BB962C8B-B14F-4D97-AF65-F5344CB8AC3E}">
        <p14:creationId xmlns:p14="http://schemas.microsoft.com/office/powerpoint/2010/main" val="442295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will read the slide) </a:t>
            </a:r>
          </a:p>
          <a:p>
            <a:endParaRPr lang="en-US" dirty="0">
              <a:cs typeface="Calibri"/>
            </a:endParaRPr>
          </a:p>
          <a:p>
            <a:r>
              <a:rPr lang="en-US" dirty="0"/>
              <a:t>Please Launch Poll 3</a:t>
            </a:r>
            <a:endParaRPr lang="en-US" dirty="0">
              <a:cs typeface="Calibri"/>
            </a:endParaRPr>
          </a:p>
          <a:p>
            <a:endParaRPr lang="en-US" dirty="0"/>
          </a:p>
          <a:p>
            <a:r>
              <a:rPr lang="en-US" dirty="0"/>
              <a:t>Collect responses. Display. </a:t>
            </a:r>
          </a:p>
          <a:p>
            <a:endParaRPr lang="en-US" dirty="0">
              <a:cs typeface="Calibri"/>
            </a:endParaRPr>
          </a:p>
          <a:p>
            <a:r>
              <a:rPr lang="en-US" dirty="0">
                <a:cs typeface="Calibri"/>
              </a:rPr>
              <a:t>Now we will take a look at the order of compliance</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28</a:t>
            </a:fld>
            <a:endParaRPr lang="en-US" dirty="0"/>
          </a:p>
        </p:txBody>
      </p:sp>
    </p:spTree>
    <p:extLst>
      <p:ext uri="{BB962C8B-B14F-4D97-AF65-F5344CB8AC3E}">
        <p14:creationId xmlns:p14="http://schemas.microsoft.com/office/powerpoint/2010/main" val="355975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 3,2,1,4</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29</a:t>
            </a:fld>
            <a:endParaRPr lang="en-US" dirty="0"/>
          </a:p>
        </p:txBody>
      </p:sp>
    </p:spTree>
    <p:extLst>
      <p:ext uri="{BB962C8B-B14F-4D97-AF65-F5344CB8AC3E}">
        <p14:creationId xmlns:p14="http://schemas.microsoft.com/office/powerpoint/2010/main" val="375001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Fall 2024 Indicator B-13 Checklist Interrater Reliability Training</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a:t>
            </a:fld>
            <a:endParaRPr lang="en-US" dirty="0"/>
          </a:p>
        </p:txBody>
      </p:sp>
    </p:spTree>
    <p:extLst>
      <p:ext uri="{BB962C8B-B14F-4D97-AF65-F5344CB8AC3E}">
        <p14:creationId xmlns:p14="http://schemas.microsoft.com/office/powerpoint/2010/main" val="1895093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first three questions are typically questions where we see the most non-compliance, therefore we are going to pause and do a knowledge check. We are going to read the 5 statements and mark each as True or False based on our knowledge</a:t>
            </a:r>
            <a:endParaRPr lang="en-US" dirty="0"/>
          </a:p>
          <a:p>
            <a:endParaRPr lang="en-US" dirty="0">
              <a:cs typeface="Calibri"/>
            </a:endParaRPr>
          </a:p>
          <a:p>
            <a:r>
              <a:rPr lang="en-US" dirty="0">
                <a:cs typeface="Calibri"/>
              </a:rPr>
              <a:t>Read slide</a:t>
            </a:r>
          </a:p>
          <a:p>
            <a:endParaRPr lang="en-US" dirty="0">
              <a:cs typeface="Calibri"/>
            </a:endParaRPr>
          </a:p>
          <a:p>
            <a:r>
              <a:rPr lang="en-US" dirty="0">
                <a:cs typeface="Calibri"/>
              </a:rPr>
              <a:t>Please Launch the Knowledge Check</a:t>
            </a:r>
            <a:endParaRPr lang="en-US" dirty="0"/>
          </a:p>
          <a:p>
            <a:endParaRPr lang="en-US" dirty="0">
              <a:cs typeface="Calibri"/>
            </a:endParaRPr>
          </a:p>
          <a:p>
            <a:r>
              <a:rPr lang="en-US" dirty="0">
                <a:cs typeface="Calibri"/>
              </a:rPr>
              <a:t>Collect responses Display Discuss  --- True, False (Hang up the phone...nothing is done by phone), True, True, False (An agency that is likely to pay or provide services needs a reasonable amount of time for meaningful participation)</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30</a:t>
            </a:fld>
            <a:endParaRPr lang="en-US" dirty="0"/>
          </a:p>
        </p:txBody>
      </p:sp>
    </p:spTree>
    <p:extLst>
      <p:ext uri="{BB962C8B-B14F-4D97-AF65-F5344CB8AC3E}">
        <p14:creationId xmlns:p14="http://schemas.microsoft.com/office/powerpoint/2010/main" val="1353662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4- Is there evidence that postsecondary goals were based on age-appropriate transition assessment?</a:t>
            </a:r>
          </a:p>
        </p:txBody>
      </p:sp>
      <p:sp>
        <p:nvSpPr>
          <p:cNvPr id="4" name="Slide Number Placeholder 3"/>
          <p:cNvSpPr>
            <a:spLocks noGrp="1"/>
          </p:cNvSpPr>
          <p:nvPr>
            <p:ph type="sldNum" sz="quarter" idx="5"/>
          </p:nvPr>
        </p:nvSpPr>
        <p:spPr/>
        <p:txBody>
          <a:bodyPr/>
          <a:lstStyle/>
          <a:p>
            <a:fld id="{7E7D3505-71AA-4C34-A72B-ADF117CDEFFC}" type="slidenum">
              <a:rPr lang="en-US" smtClean="0"/>
              <a:t>31</a:t>
            </a:fld>
            <a:endParaRPr lang="en-US" dirty="0"/>
          </a:p>
        </p:txBody>
      </p:sp>
    </p:spTree>
    <p:extLst>
      <p:ext uri="{BB962C8B-B14F-4D97-AF65-F5344CB8AC3E}">
        <p14:creationId xmlns:p14="http://schemas.microsoft.com/office/powerpoint/2010/main" val="1286708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variety of sources and instruments can be used for transition assessment data. Evidence of compliance can be found in several places in the IEP such as the PLAAFP statement or the transition plan.</a:t>
            </a:r>
          </a:p>
          <a:p>
            <a:endParaRPr lang="en-US" dirty="0"/>
          </a:p>
          <a:p>
            <a:r>
              <a:rPr lang="en-US" dirty="0"/>
              <a:t>Please mark NO if there is no documentation of transition assessment information/data. </a:t>
            </a:r>
          </a:p>
          <a:p>
            <a:endParaRPr lang="en-US" dirty="0"/>
          </a:p>
          <a:p>
            <a:r>
              <a:rPr lang="en-US" dirty="0"/>
              <a:t>A student or parent interview/questionnaire alone is not sufficient.</a:t>
            </a:r>
            <a:endParaRPr lang="en-US" dirty="0">
              <a:cs typeface="Calibri"/>
            </a:endParaRPr>
          </a:p>
        </p:txBody>
      </p:sp>
      <p:sp>
        <p:nvSpPr>
          <p:cNvPr id="4" name="Slide Number Placeholder 3"/>
          <p:cNvSpPr>
            <a:spLocks noGrp="1"/>
          </p:cNvSpPr>
          <p:nvPr>
            <p:ph type="sldNum" sz="quarter" idx="5"/>
          </p:nvPr>
        </p:nvSpPr>
        <p:spPr/>
        <p:txBody>
          <a:bodyPr/>
          <a:lstStyle/>
          <a:p>
            <a:fld id="{7E7D3505-71AA-4C34-A72B-ADF117CDEFFC}" type="slidenum">
              <a:rPr lang="en-US" smtClean="0"/>
              <a:t>32</a:t>
            </a:fld>
            <a:endParaRPr lang="en-US" dirty="0"/>
          </a:p>
        </p:txBody>
      </p:sp>
    </p:spTree>
    <p:extLst>
      <p:ext uri="{BB962C8B-B14F-4D97-AF65-F5344CB8AC3E}">
        <p14:creationId xmlns:p14="http://schemas.microsoft.com/office/powerpoint/2010/main" val="3213229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8F9CA-49AA-C6B4-FE3D-507F7C936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860B8-0BD1-1A3D-D200-40B151E794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3CE757-5026-CA38-5464-DE2F8D67F000}"/>
              </a:ext>
            </a:extLst>
          </p:cNvPr>
          <p:cNvSpPr>
            <a:spLocks noGrp="1"/>
          </p:cNvSpPr>
          <p:nvPr>
            <p:ph type="body" idx="1"/>
          </p:nvPr>
        </p:nvSpPr>
        <p:spPr/>
        <p:txBody>
          <a:bodyPr/>
          <a:lstStyle/>
          <a:p>
            <a:pPr defTabSz="931774">
              <a:defRPr/>
            </a:pPr>
            <a:r>
              <a:rPr lang="en-US" dirty="0">
                <a:ea typeface="Calibri"/>
                <a:cs typeface="Calibri"/>
              </a:rPr>
              <a:t>Jamie</a:t>
            </a:r>
          </a:p>
          <a:p>
            <a:endParaRPr lang="en-US" dirty="0"/>
          </a:p>
          <a:p>
            <a:r>
              <a:rPr lang="en-US" dirty="0"/>
              <a:t>To reiterate- this information can be embedded in different places in the IEP, for example,</a:t>
            </a:r>
          </a:p>
          <a:p>
            <a:pPr defTabSz="931774">
              <a:defRPr/>
            </a:pPr>
            <a:r>
              <a:rPr lang="en-US" dirty="0"/>
              <a:t>Data sources used  In the Transition plan</a:t>
            </a:r>
            <a:endParaRPr lang="en-US" dirty="0">
              <a:cs typeface="Calibri"/>
            </a:endParaRPr>
          </a:p>
          <a:p>
            <a:br>
              <a:rPr lang="en-US" dirty="0">
                <a:ea typeface="Calibri" panose="020F0502020204030204"/>
                <a:cs typeface="+mn-lt"/>
              </a:rPr>
            </a:br>
            <a:r>
              <a:rPr lang="en-US" dirty="0">
                <a:ea typeface="Calibri" panose="020F0502020204030204"/>
                <a:cs typeface="+mn-lt"/>
              </a:rPr>
              <a:t>*</a:t>
            </a:r>
            <a:r>
              <a:rPr lang="en-US" dirty="0">
                <a:ea typeface="Calibri"/>
                <a:cs typeface="Calibri"/>
              </a:rPr>
              <a:t>Example of a few transition assessments are the </a:t>
            </a:r>
            <a:r>
              <a:rPr lang="en-US" dirty="0"/>
              <a:t>Enderle-Severson Transition Rating Scale ESTR-J and the STAT R: STUDENT TRANSITION ASSESSMENT TOOL</a:t>
            </a:r>
            <a:endParaRPr lang="en-US" dirty="0">
              <a:ea typeface="Calibri"/>
              <a:cs typeface="Calibri"/>
            </a:endParaRPr>
          </a:p>
          <a:p>
            <a:endParaRPr lang="en-US" dirty="0">
              <a:ea typeface="Calibri"/>
              <a:cs typeface="Calibri"/>
            </a:endParaRPr>
          </a:p>
          <a:p>
            <a:r>
              <a:rPr lang="en-US" dirty="0"/>
              <a:t> *we may see it in the Assessments</a:t>
            </a:r>
            <a:endParaRPr lang="en-US" dirty="0">
              <a:cs typeface="Calibri"/>
            </a:endParaRPr>
          </a:p>
          <a:p>
            <a:r>
              <a:rPr lang="en-US" dirty="0"/>
              <a:t>**Or under the students Preferences and Interests , any of these would be acceptable </a:t>
            </a:r>
            <a:endParaRPr lang="en-US" dirty="0">
              <a:cs typeface="Calibri"/>
            </a:endParaRPr>
          </a:p>
          <a:p>
            <a:endParaRPr lang="en-US" dirty="0">
              <a:cs typeface="Calibri"/>
            </a:endParaRPr>
          </a:p>
          <a:p>
            <a:endParaRPr lang="en-US" dirty="0"/>
          </a:p>
          <a:p>
            <a:endParaRPr lang="en-US" dirty="0"/>
          </a:p>
        </p:txBody>
      </p:sp>
      <p:sp>
        <p:nvSpPr>
          <p:cNvPr id="4" name="Footer Placeholder 3">
            <a:extLst>
              <a:ext uri="{FF2B5EF4-FFF2-40B4-BE49-F238E27FC236}">
                <a16:creationId xmlns:a16="http://schemas.microsoft.com/office/drawing/2014/main" id="{8EFC233B-08A5-15B8-E58F-D9E16E70B32C}"/>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329D63F4-4784-8168-1C05-2C79CC70032F}"/>
              </a:ext>
            </a:extLst>
          </p:cNvPr>
          <p:cNvSpPr>
            <a:spLocks noGrp="1"/>
          </p:cNvSpPr>
          <p:nvPr>
            <p:ph type="sldNum" sz="quarter" idx="5"/>
          </p:nvPr>
        </p:nvSpPr>
        <p:spPr/>
        <p:txBody>
          <a:bodyPr/>
          <a:lstStyle/>
          <a:p>
            <a:fld id="{B726B315-C80B-4218-90F6-E337499C216C}" type="slidenum">
              <a:rPr lang="en-US" smtClean="0"/>
              <a:t>33</a:t>
            </a:fld>
            <a:endParaRPr lang="en-US" dirty="0"/>
          </a:p>
        </p:txBody>
      </p:sp>
    </p:spTree>
    <p:extLst>
      <p:ext uri="{BB962C8B-B14F-4D97-AF65-F5344CB8AC3E}">
        <p14:creationId xmlns:p14="http://schemas.microsoft.com/office/powerpoint/2010/main" val="2659582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question 5, did the IEP include a measurable postsecondary goal </a:t>
            </a:r>
          </a:p>
        </p:txBody>
      </p:sp>
      <p:sp>
        <p:nvSpPr>
          <p:cNvPr id="4" name="Slide Number Placeholder 3"/>
          <p:cNvSpPr>
            <a:spLocks noGrp="1"/>
          </p:cNvSpPr>
          <p:nvPr>
            <p:ph type="sldNum" sz="quarter" idx="5"/>
          </p:nvPr>
        </p:nvSpPr>
        <p:spPr/>
        <p:txBody>
          <a:bodyPr/>
          <a:lstStyle/>
          <a:p>
            <a:fld id="{7E7D3505-71AA-4C34-A72B-ADF117CDEFFC}" type="slidenum">
              <a:rPr lang="en-US" smtClean="0"/>
              <a:t>34</a:t>
            </a:fld>
            <a:endParaRPr lang="en-US" dirty="0"/>
          </a:p>
        </p:txBody>
      </p:sp>
    </p:spTree>
    <p:extLst>
      <p:ext uri="{BB962C8B-B14F-4D97-AF65-F5344CB8AC3E}">
        <p14:creationId xmlns:p14="http://schemas.microsoft.com/office/powerpoint/2010/main" val="2693287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really only looking for a minimum of 1 post-secondary goal to meet B-13 Compliance for the purpose of the checklist </a:t>
            </a:r>
          </a:p>
          <a:p>
            <a:r>
              <a:rPr lang="en-US" dirty="0"/>
              <a:t>If there is no measurable goal in at least one of the areas, question 5 is noncompliant and should be marked “NO.”</a:t>
            </a:r>
          </a:p>
        </p:txBody>
      </p:sp>
      <p:sp>
        <p:nvSpPr>
          <p:cNvPr id="4" name="Slide Number Placeholder 3"/>
          <p:cNvSpPr>
            <a:spLocks noGrp="1"/>
          </p:cNvSpPr>
          <p:nvPr>
            <p:ph type="sldNum" sz="quarter" idx="5"/>
          </p:nvPr>
        </p:nvSpPr>
        <p:spPr/>
        <p:txBody>
          <a:bodyPr/>
          <a:lstStyle/>
          <a:p>
            <a:fld id="{7E7D3505-71AA-4C34-A72B-ADF117CDEFFC}" type="slidenum">
              <a:rPr lang="en-US" smtClean="0"/>
              <a:t>35</a:t>
            </a:fld>
            <a:endParaRPr lang="en-US" dirty="0"/>
          </a:p>
        </p:txBody>
      </p:sp>
    </p:spTree>
    <p:extLst>
      <p:ext uri="{BB962C8B-B14F-4D97-AF65-F5344CB8AC3E}">
        <p14:creationId xmlns:p14="http://schemas.microsoft.com/office/powerpoint/2010/main" val="3326016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measurable postsecondary goal?  Measurable means it is something that can be counted or observed.</a:t>
            </a:r>
          </a:p>
          <a:p>
            <a:endParaRPr lang="en-US" dirty="0"/>
          </a:p>
          <a:p>
            <a:r>
              <a:rPr lang="en-US" dirty="0"/>
              <a:t>It must identify an outcome</a:t>
            </a:r>
          </a:p>
          <a:p>
            <a:endParaRPr lang="en-US" dirty="0"/>
          </a:p>
          <a:p>
            <a:r>
              <a:rPr lang="en-US" dirty="0"/>
              <a:t>It must be measurable in at least one area: Education, Training, Employment or Independent Living</a:t>
            </a:r>
          </a:p>
        </p:txBody>
      </p:sp>
      <p:sp>
        <p:nvSpPr>
          <p:cNvPr id="4" name="Slide Number Placeholder 3"/>
          <p:cNvSpPr>
            <a:spLocks noGrp="1"/>
          </p:cNvSpPr>
          <p:nvPr>
            <p:ph type="sldNum" sz="quarter" idx="5"/>
          </p:nvPr>
        </p:nvSpPr>
        <p:spPr/>
        <p:txBody>
          <a:bodyPr/>
          <a:lstStyle/>
          <a:p>
            <a:fld id="{7E7D3505-71AA-4C34-A72B-ADF117CDEFFC}" type="slidenum">
              <a:rPr lang="en-US" smtClean="0"/>
              <a:t>36</a:t>
            </a:fld>
            <a:endParaRPr lang="en-US" dirty="0"/>
          </a:p>
        </p:txBody>
      </p:sp>
    </p:spTree>
    <p:extLst>
      <p:ext uri="{BB962C8B-B14F-4D97-AF65-F5344CB8AC3E}">
        <p14:creationId xmlns:p14="http://schemas.microsoft.com/office/powerpoint/2010/main" val="3001999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88BDE-BF9F-59EC-8C99-2C99EE215A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7AC8F-BDB4-CCFA-F95A-A7E953E45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D4AD57-DC37-BED4-D1CC-FFB64DFC246E}"/>
              </a:ext>
            </a:extLst>
          </p:cNvPr>
          <p:cNvSpPr>
            <a:spLocks noGrp="1"/>
          </p:cNvSpPr>
          <p:nvPr>
            <p:ph type="body" idx="1"/>
          </p:nvPr>
        </p:nvSpPr>
        <p:spPr/>
        <p:txBody>
          <a:bodyPr/>
          <a:lstStyle/>
          <a:p>
            <a:pPr defTabSz="931774">
              <a:defRPr/>
            </a:pPr>
            <a:endParaRPr lang="en-US" dirty="0"/>
          </a:p>
          <a:p>
            <a:endParaRPr lang="en-US" dirty="0"/>
          </a:p>
          <a:p>
            <a:r>
              <a:rPr lang="en-US" dirty="0"/>
              <a:t>Notice In the two goals we see a lead in statement, “Upon completion of school”, although this is best practice it is not required. What’s important is the goals reflect what the student is going to do or achieve after leaving school.</a:t>
            </a:r>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6D5CCAA9-947D-F00D-8151-A338B5BD9A96}"/>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7324EA70-95A3-1FB5-8674-EC7E57B1ADA4}"/>
              </a:ext>
            </a:extLst>
          </p:cNvPr>
          <p:cNvSpPr>
            <a:spLocks noGrp="1"/>
          </p:cNvSpPr>
          <p:nvPr>
            <p:ph type="sldNum" sz="quarter" idx="5"/>
          </p:nvPr>
        </p:nvSpPr>
        <p:spPr/>
        <p:txBody>
          <a:bodyPr/>
          <a:lstStyle/>
          <a:p>
            <a:fld id="{B726B315-C80B-4218-90F6-E337499C216C}" type="slidenum">
              <a:rPr lang="en-US" smtClean="0"/>
              <a:t>37</a:t>
            </a:fld>
            <a:endParaRPr lang="en-US" dirty="0"/>
          </a:p>
        </p:txBody>
      </p:sp>
    </p:spTree>
    <p:extLst>
      <p:ext uri="{BB962C8B-B14F-4D97-AF65-F5344CB8AC3E}">
        <p14:creationId xmlns:p14="http://schemas.microsoft.com/office/powerpoint/2010/main" val="3613679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A8461-2E19-EEDE-85E8-DA0A5700F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00D873-944A-AE4E-A554-3CCD90699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A612EE-041F-79F4-643D-CC5D7B6E4302}"/>
              </a:ext>
            </a:extLst>
          </p:cNvPr>
          <p:cNvSpPr>
            <a:spLocks noGrp="1"/>
          </p:cNvSpPr>
          <p:nvPr>
            <p:ph type="body" idx="1"/>
          </p:nvPr>
        </p:nvSpPr>
        <p:spPr/>
        <p:txBody>
          <a:bodyPr/>
          <a:lstStyle/>
          <a:p>
            <a:pPr defTabSz="931774">
              <a:defRPr/>
            </a:pPr>
            <a:r>
              <a:rPr lang="en-US" dirty="0"/>
              <a:t>Read the sample goals and review the formula for writing Measurable Postsecondary Goals</a:t>
            </a:r>
          </a:p>
          <a:p>
            <a:endParaRPr lang="en-US" dirty="0"/>
          </a:p>
          <a:p>
            <a:endParaRPr lang="en-US" dirty="0"/>
          </a:p>
          <a:p>
            <a:endParaRPr lang="en-US" dirty="0">
              <a:cs typeface="Calibri" panose="020F0502020204030204"/>
            </a:endParaRPr>
          </a:p>
        </p:txBody>
      </p:sp>
      <p:sp>
        <p:nvSpPr>
          <p:cNvPr id="4" name="Footer Placeholder 3">
            <a:extLst>
              <a:ext uri="{FF2B5EF4-FFF2-40B4-BE49-F238E27FC236}">
                <a16:creationId xmlns:a16="http://schemas.microsoft.com/office/drawing/2014/main" id="{B14F4712-941B-A456-F625-A09E72895B4E}"/>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9A4EC3FD-2BF0-304F-BEC6-80DF08D3ED61}"/>
              </a:ext>
            </a:extLst>
          </p:cNvPr>
          <p:cNvSpPr>
            <a:spLocks noGrp="1"/>
          </p:cNvSpPr>
          <p:nvPr>
            <p:ph type="sldNum" sz="quarter" idx="5"/>
          </p:nvPr>
        </p:nvSpPr>
        <p:spPr/>
        <p:txBody>
          <a:bodyPr/>
          <a:lstStyle/>
          <a:p>
            <a:fld id="{B726B315-C80B-4218-90F6-E337499C216C}" type="slidenum">
              <a:rPr lang="en-US" smtClean="0"/>
              <a:t>38</a:t>
            </a:fld>
            <a:endParaRPr lang="en-US" dirty="0"/>
          </a:p>
        </p:txBody>
      </p:sp>
    </p:spTree>
    <p:extLst>
      <p:ext uri="{BB962C8B-B14F-4D97-AF65-F5344CB8AC3E}">
        <p14:creationId xmlns:p14="http://schemas.microsoft.com/office/powerpoint/2010/main" val="31740605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goal. Remember question 5 is did the IEP include a measurable postsecondary goal?</a:t>
            </a:r>
          </a:p>
          <a:p>
            <a:r>
              <a:rPr lang="en-US" dirty="0">
                <a:cs typeface="Calibri"/>
              </a:rPr>
              <a:t>Poll 5</a:t>
            </a:r>
            <a:endParaRPr lang="en-US" dirty="0"/>
          </a:p>
          <a:p>
            <a:r>
              <a:rPr lang="en-US" dirty="0"/>
              <a:t>Collect responses. </a:t>
            </a:r>
          </a:p>
          <a:p>
            <a:r>
              <a:rPr lang="en-US" dirty="0"/>
              <a:t>Discuss. Yes, this is compliant. This post-secondary goal reflects what the student will do upon the completion of school services. </a:t>
            </a:r>
            <a:endParaRPr lang="en-US" dirty="0">
              <a:cs typeface="Calibri"/>
            </a:endParaRP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39</a:t>
            </a:fld>
            <a:endParaRPr lang="en-US" dirty="0"/>
          </a:p>
        </p:txBody>
      </p:sp>
    </p:spTree>
    <p:extLst>
      <p:ext uri="{BB962C8B-B14F-4D97-AF65-F5344CB8AC3E}">
        <p14:creationId xmlns:p14="http://schemas.microsoft.com/office/powerpoint/2010/main" val="3631122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Today’s Outcomes include:</a:t>
            </a:r>
          </a:p>
          <a:p>
            <a:pPr marL="171450" indent="-171450">
              <a:buFont typeface="Arial" panose="020B0604020202020204" pitchFamily="34" charset="0"/>
              <a:buChar char="•"/>
            </a:pPr>
            <a:r>
              <a:rPr lang="en-US" sz="1600" dirty="0"/>
              <a:t>Developing a better understanding of compliance versus best practice when reviewing IEPs for B-13 data collection.</a:t>
            </a:r>
            <a:endParaRPr lang="en-US" sz="1600" dirty="0">
              <a:cs typeface="Calibri"/>
            </a:endParaRPr>
          </a:p>
          <a:p>
            <a:pPr marL="171450" indent="-171450">
              <a:buFont typeface="Arial" panose="020B0604020202020204" pitchFamily="34" charset="0"/>
              <a:buChar char="•"/>
            </a:pPr>
            <a:r>
              <a:rPr lang="en-US" sz="1600" dirty="0"/>
              <a:t>Increase interrater reliability to improve consistency among reviewers using the Indicator B-13 checklist</a:t>
            </a:r>
            <a:endParaRPr lang="en-US" sz="1600" dirty="0">
              <a:cs typeface="Calibri"/>
            </a:endParaRPr>
          </a:p>
          <a:p>
            <a:pPr marL="171450" indent="-171450">
              <a:buFont typeface="Arial" panose="020B0604020202020204" pitchFamily="34" charset="0"/>
              <a:buChar char="•"/>
            </a:pPr>
            <a:r>
              <a:rPr lang="en-US" sz="1600" dirty="0">
                <a:cs typeface="Calibri"/>
              </a:rPr>
              <a:t>Increase awareness of and familiarity with data collection review tools.</a:t>
            </a:r>
          </a:p>
          <a:p>
            <a:endParaRPr lang="en-US" dirty="0">
              <a:cs typeface="Calibri"/>
            </a:endParaRPr>
          </a:p>
        </p:txBody>
      </p:sp>
      <p:sp>
        <p:nvSpPr>
          <p:cNvPr id="4" name="Slide Number Placeholder 3"/>
          <p:cNvSpPr>
            <a:spLocks noGrp="1"/>
          </p:cNvSpPr>
          <p:nvPr>
            <p:ph type="sldNum" sz="quarter" idx="5"/>
          </p:nvPr>
        </p:nvSpPr>
        <p:spPr/>
        <p:txBody>
          <a:bodyPr/>
          <a:lstStyle/>
          <a:p>
            <a:fld id="{7E7D3505-71AA-4C34-A72B-ADF117CDEFFC}" type="slidenum">
              <a:rPr lang="en-US" smtClean="0"/>
              <a:t>4</a:t>
            </a:fld>
            <a:endParaRPr lang="en-US" dirty="0"/>
          </a:p>
        </p:txBody>
      </p:sp>
    </p:spTree>
    <p:extLst>
      <p:ext uri="{BB962C8B-B14F-4D97-AF65-F5344CB8AC3E}">
        <p14:creationId xmlns:p14="http://schemas.microsoft.com/office/powerpoint/2010/main" val="42852016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typically an area where we see non-compliance. You need to verify if the IEP was written within one year of the previous IEP. </a:t>
            </a:r>
          </a:p>
          <a:p>
            <a:r>
              <a:rPr lang="en-US" dirty="0"/>
              <a:t>The postsecondary goals may be repeated from the previous IEP. If a student is certain about what they want to do, then repeating goals is acceptable. </a:t>
            </a:r>
          </a:p>
          <a:p>
            <a:endParaRPr lang="en-US" dirty="0"/>
          </a:p>
          <a:p>
            <a:r>
              <a:rPr lang="en-US" dirty="0"/>
              <a:t>The MDE received several questions related to out of date IEPs. In previous school years, many students were not attending school despite the best efforts of school personnel and therefore, the students’ IEPs were not updated.</a:t>
            </a:r>
          </a:p>
          <a:p>
            <a:endParaRPr lang="en-US" dirty="0"/>
          </a:p>
          <a:p>
            <a:r>
              <a:rPr lang="en-US" dirty="0"/>
              <a:t>Please note, however, if a</a:t>
            </a:r>
            <a:r>
              <a:rPr lang="en-US" sz="1200" b="0" i="0" dirty="0">
                <a:solidFill>
                  <a:srgbClr val="000000"/>
                </a:solidFill>
                <a:effectLst/>
                <a:latin typeface="Arial" panose="020B0604020202020204" pitchFamily="34" charset="0"/>
                <a:cs typeface="Arial" panose="020B0604020202020204" pitchFamily="34" charset="0"/>
              </a:rPr>
              <a:t> student enrolled with an out-of-date IEP but the district held an IEP within 30 school days of enrollment, then mark “Yes”. The intent is to determine compliance. If a student enrolled with an out of date IEP, the expectation is that the receiving district holds an IEP within 30 school days. If that IEP was held within that timeline, then the compliance standard was met, and the question should be marked yes.</a:t>
            </a:r>
          </a:p>
          <a:p>
            <a:endParaRPr lang="en-US" sz="1200" b="0" i="0" dirty="0">
              <a:solidFill>
                <a:srgbClr val="000000"/>
              </a:solidFill>
              <a:effectLst/>
              <a:latin typeface="Arial" panose="020B0604020202020204" pitchFamily="34" charset="0"/>
              <a:cs typeface="Arial" panose="020B0604020202020204" pitchFamily="34" charset="0"/>
            </a:endParaRPr>
          </a:p>
          <a:p>
            <a:r>
              <a:rPr lang="en-US" sz="1200" b="0" i="0" dirty="0">
                <a:solidFill>
                  <a:srgbClr val="000000"/>
                </a:solidFill>
                <a:effectLst/>
                <a:latin typeface="Arial" panose="020B0604020202020204" pitchFamily="34" charset="0"/>
                <a:cs typeface="Arial" panose="020B0604020202020204" pitchFamily="34" charset="0"/>
              </a:rPr>
              <a:t>If you mark no to this question, an additional question will be generated.</a:t>
            </a:r>
            <a:endParaRPr lang="en-US" dirty="0"/>
          </a:p>
          <a:p>
            <a:endParaRPr lang="en-US" dirty="0"/>
          </a:p>
        </p:txBody>
      </p:sp>
      <p:sp>
        <p:nvSpPr>
          <p:cNvPr id="4" name="Slide Number Placeholder 3"/>
          <p:cNvSpPr>
            <a:spLocks noGrp="1"/>
          </p:cNvSpPr>
          <p:nvPr>
            <p:ph type="sldNum" sz="quarter" idx="5"/>
          </p:nvPr>
        </p:nvSpPr>
        <p:spPr/>
        <p:txBody>
          <a:bodyPr/>
          <a:lstStyle/>
          <a:p>
            <a:fld id="{7E7D3505-71AA-4C34-A72B-ADF117CDEFFC}" type="slidenum">
              <a:rPr lang="en-US" smtClean="0"/>
              <a:t>40</a:t>
            </a:fld>
            <a:endParaRPr lang="en-US" dirty="0"/>
          </a:p>
        </p:txBody>
      </p:sp>
    </p:spTree>
    <p:extLst>
      <p:ext uri="{BB962C8B-B14F-4D97-AF65-F5344CB8AC3E}">
        <p14:creationId xmlns:p14="http://schemas.microsoft.com/office/powerpoint/2010/main" val="3209409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determine an appropriate response to noncompliance identified in question 6, a follow up question is generated with a No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student has a current IEP, mark yes and no student level corrective action will be triggered.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not a current IEP in place, this question is non-compliant and a student level corrective action plan will be issued.</a:t>
            </a:r>
          </a:p>
          <a:p>
            <a:endParaRPr lang="en-US" dirty="0"/>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41</a:t>
            </a:fld>
            <a:endParaRPr lang="en-US" dirty="0"/>
          </a:p>
        </p:txBody>
      </p:sp>
    </p:spTree>
    <p:extLst>
      <p:ext uri="{BB962C8B-B14F-4D97-AF65-F5344CB8AC3E}">
        <p14:creationId xmlns:p14="http://schemas.microsoft.com/office/powerpoint/2010/main" val="2420048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7, did the IEP include transition services to reasonably enable the student to meet their postsecondary goals? </a:t>
            </a:r>
          </a:p>
        </p:txBody>
      </p:sp>
      <p:sp>
        <p:nvSpPr>
          <p:cNvPr id="4" name="Slide Number Placeholder 3"/>
          <p:cNvSpPr>
            <a:spLocks noGrp="1"/>
          </p:cNvSpPr>
          <p:nvPr>
            <p:ph type="sldNum" sz="quarter" idx="5"/>
          </p:nvPr>
        </p:nvSpPr>
        <p:spPr/>
        <p:txBody>
          <a:bodyPr/>
          <a:lstStyle/>
          <a:p>
            <a:fld id="{7E7D3505-71AA-4C34-A72B-ADF117CDEFFC}" type="slidenum">
              <a:rPr lang="en-US" smtClean="0"/>
              <a:t>42</a:t>
            </a:fld>
            <a:endParaRPr lang="en-US" dirty="0"/>
          </a:p>
        </p:txBody>
      </p:sp>
    </p:spTree>
    <p:extLst>
      <p:ext uri="{BB962C8B-B14F-4D97-AF65-F5344CB8AC3E}">
        <p14:creationId xmlns:p14="http://schemas.microsoft.com/office/powerpoint/2010/main" val="25637540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intent of transition services?</a:t>
            </a:r>
          </a:p>
          <a:p>
            <a:r>
              <a:rPr lang="en-US" dirty="0"/>
              <a:t>To support the attainment of the student’s postsecondary goals based on the student’s areas of needs.</a:t>
            </a:r>
          </a:p>
          <a:p>
            <a:r>
              <a:rPr lang="en-US" dirty="0"/>
              <a:t>Remember- those services are a coordinated set of activities that align with the student’s goals.</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43</a:t>
            </a:fld>
            <a:endParaRPr lang="en-US" dirty="0"/>
          </a:p>
        </p:txBody>
      </p:sp>
    </p:spTree>
    <p:extLst>
      <p:ext uri="{BB962C8B-B14F-4D97-AF65-F5344CB8AC3E}">
        <p14:creationId xmlns:p14="http://schemas.microsoft.com/office/powerpoint/2010/main" val="4971212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BB766-580C-4D9E-D5C7-837704C92B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3A30E-2814-AC52-A094-45E3CB1A86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AFEB4E-B0C4-6A07-DCE1-D5CF834C659E}"/>
              </a:ext>
            </a:extLst>
          </p:cNvPr>
          <p:cNvSpPr>
            <a:spLocks noGrp="1"/>
          </p:cNvSpPr>
          <p:nvPr>
            <p:ph type="body" idx="1"/>
          </p:nvPr>
        </p:nvSpPr>
        <p:spPr/>
        <p:txBody>
          <a:bodyPr/>
          <a:lstStyle/>
          <a:p>
            <a:endParaRPr lang="en-US" dirty="0"/>
          </a:p>
          <a:p>
            <a:r>
              <a:rPr lang="en-US" dirty="0"/>
              <a:t>Transition services means a coordinated set of activities for a child with a disability which are designed to be within a results-oriented process, focused on improving the academic and functional achievement of the student with a disability to facilitate the student’s movement from school to post-school activities, including postsecondary education, vocational education, integrated employment (including supported employment), continuing and adult education, adult services, independent living, or community participation.  These services must also be based on the individual student’s needs, strengths, preferences, and interests. </a:t>
            </a:r>
          </a:p>
          <a:p>
            <a:endParaRPr lang="en-US" dirty="0">
              <a:ea typeface="Calibri"/>
              <a:cs typeface="Calibri"/>
            </a:endParaRPr>
          </a:p>
          <a:p>
            <a:endParaRPr lang="en-US" dirty="0"/>
          </a:p>
          <a:p>
            <a:endParaRPr lang="en-US" dirty="0"/>
          </a:p>
        </p:txBody>
      </p:sp>
      <p:sp>
        <p:nvSpPr>
          <p:cNvPr id="4" name="Footer Placeholder 3">
            <a:extLst>
              <a:ext uri="{FF2B5EF4-FFF2-40B4-BE49-F238E27FC236}">
                <a16:creationId xmlns:a16="http://schemas.microsoft.com/office/drawing/2014/main" id="{4E484B04-B20E-A2DC-D0E2-EDE115EB8AD6}"/>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C1F47024-7A8D-DAE2-6B0F-346E2833B9B3}"/>
              </a:ext>
            </a:extLst>
          </p:cNvPr>
          <p:cNvSpPr>
            <a:spLocks noGrp="1"/>
          </p:cNvSpPr>
          <p:nvPr>
            <p:ph type="sldNum" sz="quarter" idx="5"/>
          </p:nvPr>
        </p:nvSpPr>
        <p:spPr/>
        <p:txBody>
          <a:bodyPr/>
          <a:lstStyle/>
          <a:p>
            <a:fld id="{B726B315-C80B-4218-90F6-E337499C216C}" type="slidenum">
              <a:rPr lang="en-US" smtClean="0"/>
              <a:t>44</a:t>
            </a:fld>
            <a:endParaRPr lang="en-US" dirty="0"/>
          </a:p>
        </p:txBody>
      </p:sp>
    </p:spTree>
    <p:extLst>
      <p:ext uri="{BB962C8B-B14F-4D97-AF65-F5344CB8AC3E}">
        <p14:creationId xmlns:p14="http://schemas.microsoft.com/office/powerpoint/2010/main" val="31701472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0F85B-4D35-2C35-8CEE-1226FEAE3B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6E27CF-B70F-5CA9-97BB-5D198197F7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70B152-0EEC-962C-CD1A-E2A99984E4F6}"/>
              </a:ext>
            </a:extLst>
          </p:cNvPr>
          <p:cNvSpPr>
            <a:spLocks noGrp="1"/>
          </p:cNvSpPr>
          <p:nvPr>
            <p:ph type="body" idx="1"/>
          </p:nvPr>
        </p:nvSpPr>
        <p:spPr/>
        <p:txBody>
          <a:bodyPr/>
          <a:lstStyle/>
          <a:p>
            <a:endParaRPr lang="en-US" dirty="0"/>
          </a:p>
          <a:p>
            <a:r>
              <a:rPr lang="en-US" dirty="0"/>
              <a:t>Transition services include:</a:t>
            </a:r>
          </a:p>
          <a:p>
            <a:pPr marL="174708" indent="-174708">
              <a:buFont typeface="Arial,Sans-Serif"/>
              <a:buChar char="•"/>
            </a:pPr>
            <a:r>
              <a:rPr lang="en-US" dirty="0"/>
              <a:t>Instruction: Teaching specific skills in both formal and informal educational settings and in the community.</a:t>
            </a:r>
          </a:p>
          <a:p>
            <a:pPr marL="174708" indent="-174708">
              <a:buFont typeface="Arial,Sans-Serif"/>
              <a:buChar char="•"/>
            </a:pPr>
            <a:r>
              <a:rPr lang="en-US" dirty="0"/>
              <a:t>Related Services: Supports needed for students to access more integrated work, education, and living environments. Related services, within the context of transition services, are to help the student and family determine if services are needed beyond high school, help identify who or what agency might provide those services, help identify how the student and family can access those services and make the connections to needed services prior to the student leaving school.</a:t>
            </a:r>
          </a:p>
          <a:p>
            <a:pPr marL="174708" indent="-174708">
              <a:buFont typeface="Arial,Sans-Serif"/>
              <a:buChar char="•"/>
            </a:pPr>
            <a:r>
              <a:rPr lang="en-US" dirty="0"/>
              <a:t>Community Experience: Includes participation in community work experiences, recreation/leisure activities, residential and community engagement activities, volunteering opportunities, training in accessing community settings, or joining a team/club/organization.</a:t>
            </a:r>
          </a:p>
          <a:p>
            <a:pPr marL="174708" indent="-174708">
              <a:buFont typeface="Arial,Sans-Serif"/>
              <a:buChar char="•"/>
            </a:pPr>
            <a:r>
              <a:rPr lang="en-US" dirty="0"/>
              <a:t>Development of Employment: Includes job-seeking skills, career exploration, skill training, and actual employment opportunities. Volunteer work also provides important skills and experiences that could lead to integrated employment.</a:t>
            </a:r>
          </a:p>
          <a:p>
            <a:pPr marL="174708" indent="-174708">
              <a:buFont typeface="Arial,Sans-Serif"/>
              <a:buChar char="•"/>
            </a:pPr>
            <a:r>
              <a:rPr lang="en-US" dirty="0"/>
              <a:t>Other Post-School Adult-Living Objectives: Includes those services and support activities, such as access to employment support agencies, establishing a bank account, registering to vote, filing taxes, renting a home, accessing medical services, filing for insurance, or accessing adult services, college information, or Social Security Income (SSI).</a:t>
            </a:r>
          </a:p>
          <a:p>
            <a:pPr marL="174708" indent="-174708">
              <a:buFont typeface="Arial,Sans-Serif"/>
              <a:buChar char="•"/>
            </a:pPr>
            <a:r>
              <a:rPr lang="en-US" dirty="0"/>
              <a:t>Acquisition of Daily Living Skills (when appropriate): Creating opportunities at school and in the community to learn skills to live independently or with support(s). These skills may include housekeeping, medication, self-management, transportation and mobility, self-advocacy and self-awareness, and others associated with being an active community member.</a:t>
            </a:r>
          </a:p>
          <a:p>
            <a:pPr marL="174708" indent="-174708">
              <a:buFont typeface="Arial,Sans-Serif"/>
              <a:buChar char="•"/>
            </a:pPr>
            <a:r>
              <a:rPr lang="en-US" dirty="0"/>
              <a:t>Functional Vocational Evaluation: An in-depth look at the career and vocational interests and skills of a student with disabilities within the context of authentic work experiences. This includes situational assessments or community-based assessments in the setting where the actual skills and/or job are performed. The evaluation provides specific data regarding general work behaviors across a variety of job sites.</a:t>
            </a:r>
          </a:p>
          <a:p>
            <a:endParaRPr lang="en-US" dirty="0"/>
          </a:p>
          <a:p>
            <a:endParaRPr lang="en-US" dirty="0"/>
          </a:p>
        </p:txBody>
      </p:sp>
      <p:sp>
        <p:nvSpPr>
          <p:cNvPr id="4" name="Footer Placeholder 3">
            <a:extLst>
              <a:ext uri="{FF2B5EF4-FFF2-40B4-BE49-F238E27FC236}">
                <a16:creationId xmlns:a16="http://schemas.microsoft.com/office/drawing/2014/main" id="{1481975F-DCDC-5DB3-23ED-21D0BD4096FF}"/>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94A44C0A-E1CC-6935-3FC6-05038D74C836}"/>
              </a:ext>
            </a:extLst>
          </p:cNvPr>
          <p:cNvSpPr>
            <a:spLocks noGrp="1"/>
          </p:cNvSpPr>
          <p:nvPr>
            <p:ph type="sldNum" sz="quarter" idx="5"/>
          </p:nvPr>
        </p:nvSpPr>
        <p:spPr/>
        <p:txBody>
          <a:bodyPr/>
          <a:lstStyle/>
          <a:p>
            <a:fld id="{B726B315-C80B-4218-90F6-E337499C216C}" type="slidenum">
              <a:rPr lang="en-US" smtClean="0"/>
              <a:t>45</a:t>
            </a:fld>
            <a:endParaRPr lang="en-US" dirty="0"/>
          </a:p>
        </p:txBody>
      </p:sp>
    </p:spTree>
    <p:extLst>
      <p:ext uri="{BB962C8B-B14F-4D97-AF65-F5344CB8AC3E}">
        <p14:creationId xmlns:p14="http://schemas.microsoft.com/office/powerpoint/2010/main" val="3293889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are services to be provided during the IEP year which will help the child achieve their postsecondary goals. </a:t>
            </a:r>
          </a:p>
          <a:p>
            <a:r>
              <a:rPr lang="en-US" dirty="0">
                <a:cs typeface="Calibri"/>
              </a:rPr>
              <a:t>There must be at least 1 transition service or activity for compliance and services for any of the postsecondary goals are acceptable.</a:t>
            </a:r>
          </a:p>
          <a:p>
            <a:r>
              <a:rPr lang="en-US" dirty="0">
                <a:cs typeface="Calibri"/>
              </a:rPr>
              <a:t>The transition services must be related to and in support of the student’s measurable postsecondary goal, so the student is actively working towards the attainment of their postsecondary goal. </a:t>
            </a:r>
          </a:p>
          <a:p>
            <a:r>
              <a:rPr lang="en-US" dirty="0">
                <a:cs typeface="Calibri"/>
              </a:rPr>
              <a:t>Question 7 is noncompliant if there is no documentation of transition services.</a:t>
            </a:r>
          </a:p>
        </p:txBody>
      </p:sp>
      <p:sp>
        <p:nvSpPr>
          <p:cNvPr id="4" name="Slide Number Placeholder 3"/>
          <p:cNvSpPr>
            <a:spLocks noGrp="1"/>
          </p:cNvSpPr>
          <p:nvPr>
            <p:ph type="sldNum" sz="quarter" idx="5"/>
          </p:nvPr>
        </p:nvSpPr>
        <p:spPr/>
        <p:txBody>
          <a:bodyPr/>
          <a:lstStyle/>
          <a:p>
            <a:fld id="{7E7D3505-71AA-4C34-A72B-ADF117CDEFFC}" type="slidenum">
              <a:rPr lang="en-US" smtClean="0"/>
              <a:t>46</a:t>
            </a:fld>
            <a:endParaRPr lang="en-US" dirty="0"/>
          </a:p>
        </p:txBody>
      </p:sp>
    </p:spTree>
    <p:extLst>
      <p:ext uri="{BB962C8B-B14F-4D97-AF65-F5344CB8AC3E}">
        <p14:creationId xmlns:p14="http://schemas.microsoft.com/office/powerpoint/2010/main" val="9383951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transition services may include accessing tutoring services or learning about community agencies in the area of instruction.</a:t>
            </a:r>
          </a:p>
          <a:p>
            <a:r>
              <a:rPr lang="en-US" dirty="0"/>
              <a:t>*</a:t>
            </a:r>
          </a:p>
          <a:p>
            <a:r>
              <a:rPr lang="en-US" dirty="0"/>
              <a:t>Or meeting with adult workers in the student’s chosen career field.</a:t>
            </a:r>
          </a:p>
          <a:p>
            <a:r>
              <a:rPr lang="en-US" dirty="0"/>
              <a:t>*</a:t>
            </a:r>
          </a:p>
          <a:p>
            <a:r>
              <a:rPr lang="en-US" dirty="0"/>
              <a:t>Or participating in functional skills curriculum.</a:t>
            </a:r>
          </a:p>
          <a:p>
            <a:endParaRPr lang="en-US" dirty="0"/>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47</a:t>
            </a:fld>
            <a:endParaRPr lang="en-US" dirty="0"/>
          </a:p>
        </p:txBody>
      </p:sp>
    </p:spTree>
    <p:extLst>
      <p:ext uri="{BB962C8B-B14F-4D97-AF65-F5344CB8AC3E}">
        <p14:creationId xmlns:p14="http://schemas.microsoft.com/office/powerpoint/2010/main" val="69438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Did the IEP include courses of study that will reasonably enable the student to meet their postsecondary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E7D3505-71AA-4C34-A72B-ADF117CDEFFC}" type="slidenum">
              <a:rPr lang="en-US" smtClean="0"/>
              <a:t>48</a:t>
            </a:fld>
            <a:endParaRPr lang="en-US" dirty="0"/>
          </a:p>
        </p:txBody>
      </p:sp>
    </p:spTree>
    <p:extLst>
      <p:ext uri="{BB962C8B-B14F-4D97-AF65-F5344CB8AC3E}">
        <p14:creationId xmlns:p14="http://schemas.microsoft.com/office/powerpoint/2010/main" val="39730648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5E138-EB49-3142-CB6D-3B2A2E4B1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499E89-727D-C09A-1D81-0A61A4972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464173-843B-3E13-7554-2C846674B860}"/>
              </a:ext>
            </a:extLst>
          </p:cNvPr>
          <p:cNvSpPr>
            <a:spLocks noGrp="1"/>
          </p:cNvSpPr>
          <p:nvPr>
            <p:ph type="body" idx="1"/>
          </p:nvPr>
        </p:nvSpPr>
        <p:spPr/>
        <p:txBody>
          <a:bodyPr/>
          <a:lstStyle/>
          <a:p>
            <a:endParaRPr lang="en-US" dirty="0"/>
          </a:p>
          <a:p>
            <a:r>
              <a:rPr lang="en-US" dirty="0"/>
              <a:t>Transition services also include the course of study for the student.</a:t>
            </a:r>
          </a:p>
          <a:p>
            <a:endParaRPr lang="en-US" dirty="0"/>
          </a:p>
          <a:p>
            <a:r>
              <a:rPr lang="en-US" dirty="0"/>
              <a:t>According to the National Technical Assistance Center on Transition: The Collaborative, a course of study as “A multi-year description of coursework from the student’s current to anticipated exit year needed to achieve the student’s desired post-school goals.”</a:t>
            </a:r>
          </a:p>
          <a:p>
            <a:endParaRPr lang="en-US" dirty="0"/>
          </a:p>
          <a:p>
            <a:r>
              <a:rPr lang="en-US" dirty="0"/>
              <a:t>NTACT: C provides information, tools, and supports to assist multiple stakeholders (SEAS, LEAS, Students and Parents) in delivering effective services and instruction for secondary students and out of school youth with disabilities.</a:t>
            </a:r>
          </a:p>
          <a:p>
            <a:endParaRPr lang="en-US" dirty="0"/>
          </a:p>
          <a:p>
            <a:r>
              <a:rPr lang="en-US" dirty="0"/>
              <a:t>The course of study should focus on:</a:t>
            </a:r>
          </a:p>
          <a:p>
            <a:pPr marL="174708" indent="-174708">
              <a:buFont typeface="Arial,Sans-Serif"/>
              <a:buChar char="•"/>
            </a:pPr>
            <a:r>
              <a:rPr lang="en-US" dirty="0"/>
              <a:t>How the educational program can be planned and relate directly to the student’s goals beyond secondary education anc.</a:t>
            </a:r>
          </a:p>
          <a:p>
            <a:pPr marL="174708" indent="-174708">
              <a:buFont typeface="Arial,Sans-Serif"/>
              <a:buChar char="•"/>
            </a:pPr>
            <a:r>
              <a:rPr lang="en-US" dirty="0"/>
              <a:t>How those courses are linked to post-secondary and Individualized Education Program (IEP) goals.</a:t>
            </a:r>
          </a:p>
          <a:p>
            <a:endParaRPr lang="en-US" dirty="0"/>
          </a:p>
          <a:p>
            <a:r>
              <a:rPr lang="en-US" dirty="0"/>
              <a:t>If the student is on a path to receive a diploma, the district must ensure the course of study aligns with the Michigan Merit Curriculum (MMC)</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396B5A61-43C0-7212-0493-E153087D88B5}"/>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6BDA5500-7A94-37BE-B511-A02BCD099B5C}"/>
              </a:ext>
            </a:extLst>
          </p:cNvPr>
          <p:cNvSpPr>
            <a:spLocks noGrp="1"/>
          </p:cNvSpPr>
          <p:nvPr>
            <p:ph type="sldNum" sz="quarter" idx="5"/>
          </p:nvPr>
        </p:nvSpPr>
        <p:spPr/>
        <p:txBody>
          <a:bodyPr/>
          <a:lstStyle/>
          <a:p>
            <a:fld id="{B726B315-C80B-4218-90F6-E337499C216C}" type="slidenum">
              <a:rPr lang="en-US" smtClean="0"/>
              <a:t>49</a:t>
            </a:fld>
            <a:endParaRPr lang="en-US" dirty="0"/>
          </a:p>
        </p:txBody>
      </p:sp>
    </p:spTree>
    <p:extLst>
      <p:ext uri="{BB962C8B-B14F-4D97-AF65-F5344CB8AC3E}">
        <p14:creationId xmlns:p14="http://schemas.microsoft.com/office/powerpoint/2010/main" val="147705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96F8D-0F81-7D87-CF9E-E1A61CA2B9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7673CD-FEE1-FE1B-1A87-FB33D78A8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57EB8E-B8C8-EC84-F577-762EB45DEE4F}"/>
              </a:ext>
            </a:extLst>
          </p:cNvPr>
          <p:cNvSpPr>
            <a:spLocks noGrp="1"/>
          </p:cNvSpPr>
          <p:nvPr>
            <p:ph type="body" idx="1"/>
          </p:nvPr>
        </p:nvSpPr>
        <p:spPr/>
        <p:txBody>
          <a:bodyPr/>
          <a:lstStyle/>
          <a:p>
            <a:pPr defTabSz="931774">
              <a:defRPr/>
            </a:pPr>
            <a:r>
              <a:rPr lang="en-US" dirty="0"/>
              <a:t>Jamie</a:t>
            </a:r>
          </a:p>
          <a:p>
            <a:endParaRPr lang="en-US" dirty="0">
              <a:ea typeface="Calibri"/>
              <a:cs typeface="Calibri"/>
            </a:endParaRPr>
          </a:p>
          <a:p>
            <a:r>
              <a:rPr lang="en-US" dirty="0"/>
              <a:t>•SPP Indicator B-13 Addresses secondary transition and specifically requires data collection on: Percent of youth with individualized education program (IEPs) aged 16 and above with an IEP that includes appropriate measurable postsecondary goals that are annually updated and based upon an age-appropriate transition assessment, transition services, including courses of study, that will reasonably enable the student to meet those postsecondary goals, and annual IEP goals related to the student’s transition service's needs. </a:t>
            </a:r>
            <a:endParaRPr lang="en-US" dirty="0">
              <a:cs typeface="Calibri"/>
            </a:endParaRPr>
          </a:p>
          <a:p>
            <a:endParaRPr lang="en-US" dirty="0">
              <a:cs typeface="Calibri"/>
            </a:endParaRPr>
          </a:p>
          <a:p>
            <a:endParaRPr lang="en-US" dirty="0"/>
          </a:p>
        </p:txBody>
      </p:sp>
      <p:sp>
        <p:nvSpPr>
          <p:cNvPr id="4" name="Footer Placeholder 3">
            <a:extLst>
              <a:ext uri="{FF2B5EF4-FFF2-40B4-BE49-F238E27FC236}">
                <a16:creationId xmlns:a16="http://schemas.microsoft.com/office/drawing/2014/main" id="{61CC30D9-9D05-A0DE-1F06-FAC118EB1603}"/>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B626B6CB-F138-0D21-9DB3-DA01F02D40DA}"/>
              </a:ext>
            </a:extLst>
          </p:cNvPr>
          <p:cNvSpPr>
            <a:spLocks noGrp="1"/>
          </p:cNvSpPr>
          <p:nvPr>
            <p:ph type="sldNum" sz="quarter" idx="5"/>
          </p:nvPr>
        </p:nvSpPr>
        <p:spPr/>
        <p:txBody>
          <a:bodyPr/>
          <a:lstStyle/>
          <a:p>
            <a:fld id="{B726B315-C80B-4218-90F6-E337499C216C}" type="slidenum">
              <a:rPr lang="en-US" smtClean="0"/>
              <a:t>5</a:t>
            </a:fld>
            <a:endParaRPr lang="en-US" dirty="0"/>
          </a:p>
        </p:txBody>
      </p:sp>
    </p:spTree>
    <p:extLst>
      <p:ext uri="{BB962C8B-B14F-4D97-AF65-F5344CB8AC3E}">
        <p14:creationId xmlns:p14="http://schemas.microsoft.com/office/powerpoint/2010/main" val="8467800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33E75-E186-1636-F317-01A77F048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2FE1-9176-6CFD-F7FA-5A540A271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E70E12-AE74-5CAC-D8FF-1DA5ECCAA89C}"/>
              </a:ext>
            </a:extLst>
          </p:cNvPr>
          <p:cNvSpPr>
            <a:spLocks noGrp="1"/>
          </p:cNvSpPr>
          <p:nvPr>
            <p:ph type="body" idx="1"/>
          </p:nvPr>
        </p:nvSpPr>
        <p:spPr/>
        <p:txBody>
          <a:bodyPr/>
          <a:lstStyle/>
          <a:p>
            <a:pPr defTabSz="931774">
              <a:defRPr/>
            </a:pPr>
            <a:endParaRPr lang="en-US" dirty="0">
              <a:ea typeface="Calibri"/>
              <a:cs typeface="Calibri"/>
            </a:endParaRPr>
          </a:p>
          <a:p>
            <a:endParaRPr lang="en-US" dirty="0"/>
          </a:p>
          <a:p>
            <a:r>
              <a:rPr lang="en-US" dirty="0"/>
              <a:t>A certificate of completion is a form of recognition for students completing a program or meeting a pre-defined set of skills but who have not met the requirements of the Michigan Merit Curriculum. </a:t>
            </a:r>
          </a:p>
          <a:p>
            <a:endParaRPr lang="en-US" dirty="0"/>
          </a:p>
          <a:p>
            <a:r>
              <a:rPr lang="en-US" dirty="0"/>
              <a:t>A certificate of completion is not equivalent to a high school diploma.  Some districts have other forms of recognition for students who did not complete MMC requirements such as a certificate of attendance or participation.   </a:t>
            </a:r>
          </a:p>
          <a:p>
            <a:endParaRPr lang="en-US" dirty="0"/>
          </a:p>
          <a:p>
            <a:r>
              <a:rPr lang="en-US" dirty="0"/>
              <a:t>For students who do not receive a diploma their eligibility might continue through post high school with a focus on independent and community living skills.  These programs may be available until students are 26 years of age. </a:t>
            </a:r>
          </a:p>
          <a:p>
            <a:endParaRPr lang="en-US" dirty="0">
              <a:ea typeface="Calibri" panose="020F0502020204030204"/>
              <a:cs typeface="Calibri" panose="020F0502020204030204"/>
            </a:endParaRPr>
          </a:p>
        </p:txBody>
      </p:sp>
      <p:sp>
        <p:nvSpPr>
          <p:cNvPr id="4" name="Footer Placeholder 3">
            <a:extLst>
              <a:ext uri="{FF2B5EF4-FFF2-40B4-BE49-F238E27FC236}">
                <a16:creationId xmlns:a16="http://schemas.microsoft.com/office/drawing/2014/main" id="{E66E0C25-86B4-25B3-A2EB-3E43CE89B48F}"/>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00C1560E-A649-D689-1A0E-BBE1DE9CB596}"/>
              </a:ext>
            </a:extLst>
          </p:cNvPr>
          <p:cNvSpPr>
            <a:spLocks noGrp="1"/>
          </p:cNvSpPr>
          <p:nvPr>
            <p:ph type="sldNum" sz="quarter" idx="5"/>
          </p:nvPr>
        </p:nvSpPr>
        <p:spPr/>
        <p:txBody>
          <a:bodyPr/>
          <a:lstStyle/>
          <a:p>
            <a:fld id="{B726B315-C80B-4218-90F6-E337499C216C}" type="slidenum">
              <a:rPr lang="en-US" smtClean="0"/>
              <a:t>50</a:t>
            </a:fld>
            <a:endParaRPr lang="en-US" dirty="0"/>
          </a:p>
        </p:txBody>
      </p:sp>
    </p:spTree>
    <p:extLst>
      <p:ext uri="{BB962C8B-B14F-4D97-AF65-F5344CB8AC3E}">
        <p14:creationId xmlns:p14="http://schemas.microsoft.com/office/powerpoint/2010/main" val="4132419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Courses of study must align with the postsecondary goal for compliance. </a:t>
            </a:r>
          </a:p>
          <a:p>
            <a:r>
              <a:rPr lang="en-US" dirty="0"/>
              <a:t>The documented courses of study enable the student to achieve their postsecondary goals. </a:t>
            </a:r>
          </a:p>
          <a:p>
            <a:r>
              <a:rPr lang="en-US" dirty="0"/>
              <a:t>If there is no documented course of study or no transition services to align courses of study and post secondary goals, question 8 is noncompliant.</a:t>
            </a:r>
          </a:p>
        </p:txBody>
      </p:sp>
      <p:sp>
        <p:nvSpPr>
          <p:cNvPr id="4" name="Slide Number Placeholder 3"/>
          <p:cNvSpPr>
            <a:spLocks noGrp="1"/>
          </p:cNvSpPr>
          <p:nvPr>
            <p:ph type="sldNum" sz="quarter" idx="10"/>
          </p:nvPr>
        </p:nvSpPr>
        <p:spPr/>
        <p:txBody>
          <a:bodyPr/>
          <a:lstStyle/>
          <a:p>
            <a:fld id="{DD2DD89C-FAB0-4542-93EC-D9383E52BB16}" type="slidenum">
              <a:rPr lang="en-US" smtClean="0"/>
              <a:t>51</a:t>
            </a:fld>
            <a:endParaRPr lang="en-US" dirty="0"/>
          </a:p>
        </p:txBody>
      </p:sp>
    </p:spTree>
    <p:extLst>
      <p:ext uri="{BB962C8B-B14F-4D97-AF65-F5344CB8AC3E}">
        <p14:creationId xmlns:p14="http://schemas.microsoft.com/office/powerpoint/2010/main" val="40459465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there annual IEP goals related to the student’s transition services needs?</a:t>
            </a:r>
          </a:p>
        </p:txBody>
      </p:sp>
      <p:sp>
        <p:nvSpPr>
          <p:cNvPr id="4" name="Slide Number Placeholder 3"/>
          <p:cNvSpPr>
            <a:spLocks noGrp="1"/>
          </p:cNvSpPr>
          <p:nvPr>
            <p:ph type="sldNum" sz="quarter" idx="5"/>
          </p:nvPr>
        </p:nvSpPr>
        <p:spPr/>
        <p:txBody>
          <a:bodyPr/>
          <a:lstStyle/>
          <a:p>
            <a:fld id="{7E7D3505-71AA-4C34-A72B-ADF117CDEFFC}" type="slidenum">
              <a:rPr lang="en-US" smtClean="0"/>
              <a:t>52</a:t>
            </a:fld>
            <a:endParaRPr lang="en-US" dirty="0"/>
          </a:p>
        </p:txBody>
      </p:sp>
    </p:spTree>
    <p:extLst>
      <p:ext uri="{BB962C8B-B14F-4D97-AF65-F5344CB8AC3E}">
        <p14:creationId xmlns:p14="http://schemas.microsoft.com/office/powerpoint/2010/main" val="41467209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looking for at least one goal that supports the students transition needs/postsecondary goals.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you see the connection between how the transition services support the student in reaching their short- term IEP goal and the long term postsecondary goal?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documentation of an annual goal it is compliant.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question 9 must be marked NO.</a:t>
            </a:r>
          </a:p>
          <a:p>
            <a:endParaRPr lang="en-US" dirty="0"/>
          </a:p>
        </p:txBody>
      </p:sp>
      <p:sp>
        <p:nvSpPr>
          <p:cNvPr id="4" name="Slide Number Placeholder 3"/>
          <p:cNvSpPr>
            <a:spLocks noGrp="1"/>
          </p:cNvSpPr>
          <p:nvPr>
            <p:ph type="sldNum" sz="quarter" idx="5"/>
          </p:nvPr>
        </p:nvSpPr>
        <p:spPr/>
        <p:txBody>
          <a:bodyPr/>
          <a:lstStyle/>
          <a:p>
            <a:fld id="{7E7D3505-71AA-4C34-A72B-ADF117CDEFFC}" type="slidenum">
              <a:rPr lang="en-US" smtClean="0"/>
              <a:t>53</a:t>
            </a:fld>
            <a:endParaRPr lang="en-US" dirty="0"/>
          </a:p>
        </p:txBody>
      </p:sp>
    </p:spTree>
    <p:extLst>
      <p:ext uri="{BB962C8B-B14F-4D97-AF65-F5344CB8AC3E}">
        <p14:creationId xmlns:p14="http://schemas.microsoft.com/office/powerpoint/2010/main" val="13524699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A883D-9D17-93F1-6010-C8AD6D442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17FA9-9AB7-B38F-FE67-D8D0C8A3D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D5DFEE-DACE-342A-59A8-492FB2933F11}"/>
              </a:ext>
            </a:extLst>
          </p:cNvPr>
          <p:cNvSpPr>
            <a:spLocks noGrp="1"/>
          </p:cNvSpPr>
          <p:nvPr>
            <p:ph type="body" idx="1"/>
          </p:nvPr>
        </p:nvSpPr>
        <p:spPr/>
        <p:txBody>
          <a:bodyPr/>
          <a:lstStyle/>
          <a:p>
            <a:pPr defTabSz="931774">
              <a:defRPr/>
            </a:pPr>
            <a:r>
              <a:rPr lang="en-US" dirty="0">
                <a:ea typeface="Calibri"/>
                <a:cs typeface="Calibri"/>
              </a:rPr>
              <a:t>The transition domain related to the sample goal is Education/Training. </a:t>
            </a:r>
          </a:p>
          <a:p>
            <a:pPr defTabSz="931774">
              <a:defRPr/>
            </a:pPr>
            <a:endParaRPr lang="en-US" dirty="0">
              <a:ea typeface="Calibri"/>
              <a:cs typeface="Calibri"/>
            </a:endParaRPr>
          </a:p>
          <a:p>
            <a:pPr defTabSz="931774">
              <a:defRPr/>
            </a:pPr>
            <a:r>
              <a:rPr lang="en-US" dirty="0">
                <a:ea typeface="Calibri"/>
                <a:cs typeface="Calibri"/>
              </a:rPr>
              <a:t>The student currently solves multi-step equations 2 out of 5 times.</a:t>
            </a:r>
          </a:p>
          <a:p>
            <a:pPr defTabSz="931774">
              <a:defRPr/>
            </a:pPr>
            <a:endParaRPr lang="en-US" dirty="0">
              <a:ea typeface="Calibri"/>
              <a:cs typeface="Calibri"/>
            </a:endParaRPr>
          </a:p>
          <a:p>
            <a:pPr defTabSz="931774">
              <a:defRPr/>
            </a:pPr>
            <a:r>
              <a:rPr lang="en-US" dirty="0">
                <a:ea typeface="Calibri"/>
                <a:cs typeface="Calibri"/>
              </a:rPr>
              <a:t>By January 2025, given notes and a calculator, student will solve multi-step equations 4 out of 5 times on a teacher-created assessment. </a:t>
            </a:r>
          </a:p>
          <a:p>
            <a:endParaRPr lang="en-US" dirty="0">
              <a:ea typeface="Calibri"/>
              <a:cs typeface="Calibri"/>
            </a:endParaRPr>
          </a:p>
          <a:p>
            <a:endParaRPr lang="en-US" dirty="0"/>
          </a:p>
          <a:p>
            <a:endParaRPr lang="en-US" dirty="0"/>
          </a:p>
        </p:txBody>
      </p:sp>
      <p:sp>
        <p:nvSpPr>
          <p:cNvPr id="4" name="Footer Placeholder 3">
            <a:extLst>
              <a:ext uri="{FF2B5EF4-FFF2-40B4-BE49-F238E27FC236}">
                <a16:creationId xmlns:a16="http://schemas.microsoft.com/office/drawing/2014/main" id="{8CA1E618-FA77-FCCF-3FC1-3D68B169DE98}"/>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A913AB2C-DF29-4722-AE87-C47DF001941E}"/>
              </a:ext>
            </a:extLst>
          </p:cNvPr>
          <p:cNvSpPr>
            <a:spLocks noGrp="1"/>
          </p:cNvSpPr>
          <p:nvPr>
            <p:ph type="sldNum" sz="quarter" idx="5"/>
          </p:nvPr>
        </p:nvSpPr>
        <p:spPr/>
        <p:txBody>
          <a:bodyPr/>
          <a:lstStyle/>
          <a:p>
            <a:fld id="{B726B315-C80B-4218-90F6-E337499C216C}" type="slidenum">
              <a:rPr lang="en-US" smtClean="0"/>
              <a:t>54</a:t>
            </a:fld>
            <a:endParaRPr lang="en-US" dirty="0"/>
          </a:p>
        </p:txBody>
      </p:sp>
    </p:spTree>
    <p:extLst>
      <p:ext uri="{BB962C8B-B14F-4D97-AF65-F5344CB8AC3E}">
        <p14:creationId xmlns:p14="http://schemas.microsoft.com/office/powerpoint/2010/main" val="23141595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goal, not tied directly to transition. Still compliant. The connection doesn’t need to be explicit. If the goal is tied to the MMC and the student is on diploma track, that’s compliant. If the goal is like this one and is tied to a functional skill or related in some way to their transition services, it’s compliant. </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55</a:t>
            </a:fld>
            <a:endParaRPr lang="en-US" dirty="0"/>
          </a:p>
        </p:txBody>
      </p:sp>
    </p:spTree>
    <p:extLst>
      <p:ext uri="{BB962C8B-B14F-4D97-AF65-F5344CB8AC3E}">
        <p14:creationId xmlns:p14="http://schemas.microsoft.com/office/powerpoint/2010/main" val="567072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Poll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goal. Remember, question 9 is Were there annual IEP goals related to the student’s transition services needs?</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Collect responses.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Yes, this is a compliant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see the Annual goal is related to the students transition service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 </a:t>
            </a:r>
          </a:p>
          <a:p>
            <a:endParaRPr lang="en-US" dirty="0"/>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56</a:t>
            </a:fld>
            <a:endParaRPr lang="en-US" dirty="0"/>
          </a:p>
        </p:txBody>
      </p:sp>
    </p:spTree>
    <p:extLst>
      <p:ext uri="{BB962C8B-B14F-4D97-AF65-F5344CB8AC3E}">
        <p14:creationId xmlns:p14="http://schemas.microsoft.com/office/powerpoint/2010/main" val="31767211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at this time?</a:t>
            </a:r>
          </a:p>
        </p:txBody>
      </p:sp>
      <p:sp>
        <p:nvSpPr>
          <p:cNvPr id="4" name="Slide Number Placeholder 3"/>
          <p:cNvSpPr>
            <a:spLocks noGrp="1"/>
          </p:cNvSpPr>
          <p:nvPr>
            <p:ph type="sldNum" sz="quarter" idx="10"/>
          </p:nvPr>
        </p:nvSpPr>
        <p:spPr/>
        <p:txBody>
          <a:bodyPr/>
          <a:lstStyle/>
          <a:p>
            <a:fld id="{7E7D3505-71AA-4C34-A72B-ADF117CDEFFC}" type="slidenum">
              <a:rPr lang="en-US" smtClean="0"/>
              <a:t>57</a:t>
            </a:fld>
            <a:endParaRPr lang="en-US" dirty="0"/>
          </a:p>
        </p:txBody>
      </p:sp>
    </p:spTree>
    <p:extLst>
      <p:ext uri="{BB962C8B-B14F-4D97-AF65-F5344CB8AC3E}">
        <p14:creationId xmlns:p14="http://schemas.microsoft.com/office/powerpoint/2010/main" val="176247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each bullet</a:t>
            </a:r>
          </a:p>
          <a:p>
            <a:r>
              <a:rPr lang="en-US" dirty="0"/>
              <a:t>Remember-The data submitted on the checklist in Catamaran should reflect information obtained from the student’s most current IEP as of March 1st of the current school year. </a:t>
            </a:r>
          </a:p>
          <a:p>
            <a:r>
              <a:rPr lang="en-US" dirty="0"/>
              <a:t>No revisions, new IEPs, or amendments dated after March 1 will be accepted for indicator B-13 checklist reporting. </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58</a:t>
            </a:fld>
            <a:endParaRPr lang="en-US" dirty="0"/>
          </a:p>
        </p:txBody>
      </p:sp>
    </p:spTree>
    <p:extLst>
      <p:ext uri="{BB962C8B-B14F-4D97-AF65-F5344CB8AC3E}">
        <p14:creationId xmlns:p14="http://schemas.microsoft.com/office/powerpoint/2010/main" val="6475800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last year, MDE provided a suggested timeline to allow for ISDs to have a review period during the overall data collection window.*</a:t>
            </a:r>
          </a:p>
          <a:p>
            <a:endParaRPr lang="en-US" dirty="0"/>
          </a:p>
          <a:p>
            <a:r>
              <a:rPr lang="en-US" dirty="0"/>
              <a:t> ISDs of course can follow the timeline that works best for them; however, we recommend that you take advantage of the suggested review period of April 1- April 14 to avoid having to ask for items to be changed after the submission or for SLCAPs to be rescinded after they are released. </a:t>
            </a:r>
          </a:p>
          <a:p>
            <a:endParaRPr lang="en-US" dirty="0"/>
          </a:p>
          <a:p>
            <a:r>
              <a:rPr lang="en-US" dirty="0"/>
              <a:t>Now, let’s take a look at the Summary Report!</a:t>
            </a:r>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59</a:t>
            </a:fld>
            <a:endParaRPr lang="en-US" dirty="0"/>
          </a:p>
        </p:txBody>
      </p:sp>
    </p:spTree>
    <p:extLst>
      <p:ext uri="{BB962C8B-B14F-4D97-AF65-F5344CB8AC3E}">
        <p14:creationId xmlns:p14="http://schemas.microsoft.com/office/powerpoint/2010/main" val="273908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A3AC7-AAC2-A55D-94D0-6E2D406382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447D1-CAB0-14E4-1777-24B45DA5B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126681-8FBC-F546-8349-723986FE1C93}"/>
              </a:ext>
            </a:extLst>
          </p:cNvPr>
          <p:cNvSpPr>
            <a:spLocks noGrp="1"/>
          </p:cNvSpPr>
          <p:nvPr>
            <p:ph type="body" idx="1"/>
          </p:nvPr>
        </p:nvSpPr>
        <p:spPr/>
        <p:txBody>
          <a:bodyPr/>
          <a:lstStyle/>
          <a:p>
            <a:pPr defTabSz="931774">
              <a:defRPr/>
            </a:pPr>
            <a:r>
              <a:rPr lang="en-US" dirty="0"/>
              <a:t>Jamie</a:t>
            </a:r>
          </a:p>
          <a:p>
            <a:endParaRPr lang="en-US" dirty="0">
              <a:ea typeface="Calibri"/>
              <a:cs typeface="Calibri"/>
            </a:endParaRPr>
          </a:p>
          <a:p>
            <a:r>
              <a:rPr lang="en-US" dirty="0"/>
              <a:t>•There also must be evidence the student was invited to the IEP Team meeting where transition services are to be discussed and evidence that, if appropriate, a representative of any participating agency was invited to the IEP Team meeting with the prior consent of the parent or student who has reached the age of majority.</a:t>
            </a:r>
          </a:p>
          <a:p>
            <a:endParaRPr lang="en-US" dirty="0">
              <a:cs typeface="Calibri"/>
            </a:endParaRPr>
          </a:p>
          <a:p>
            <a:endParaRPr lang="en-US" dirty="0"/>
          </a:p>
        </p:txBody>
      </p:sp>
      <p:sp>
        <p:nvSpPr>
          <p:cNvPr id="4" name="Footer Placeholder 3">
            <a:extLst>
              <a:ext uri="{FF2B5EF4-FFF2-40B4-BE49-F238E27FC236}">
                <a16:creationId xmlns:a16="http://schemas.microsoft.com/office/drawing/2014/main" id="{8E99F241-90D4-E56A-1C7B-4561FBA329F9}"/>
              </a:ext>
            </a:extLst>
          </p:cNvPr>
          <p:cNvSpPr>
            <a:spLocks noGrp="1"/>
          </p:cNvSpPr>
          <p:nvPr>
            <p:ph type="ftr" sz="quarter" idx="4"/>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107518BE-23CB-993E-170D-A4A044241285}"/>
              </a:ext>
            </a:extLst>
          </p:cNvPr>
          <p:cNvSpPr>
            <a:spLocks noGrp="1"/>
          </p:cNvSpPr>
          <p:nvPr>
            <p:ph type="sldNum" sz="quarter" idx="5"/>
          </p:nvPr>
        </p:nvSpPr>
        <p:spPr/>
        <p:txBody>
          <a:bodyPr/>
          <a:lstStyle/>
          <a:p>
            <a:fld id="{B726B315-C80B-4218-90F6-E337499C216C}" type="slidenum">
              <a:rPr lang="en-US" smtClean="0"/>
              <a:t>6</a:t>
            </a:fld>
            <a:endParaRPr lang="en-US" dirty="0"/>
          </a:p>
        </p:txBody>
      </p:sp>
    </p:spTree>
    <p:extLst>
      <p:ext uri="{BB962C8B-B14F-4D97-AF65-F5344CB8AC3E}">
        <p14:creationId xmlns:p14="http://schemas.microsoft.com/office/powerpoint/2010/main" val="29584473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 the checklists for a district have been completed, the Transition Coordinator will be able to run the Summary Report using the link from the forms section of the menu page.</a:t>
            </a:r>
          </a:p>
          <a:p>
            <a:r>
              <a:rPr lang="en-US" dirty="0"/>
              <a:t>The summary report allows the TC to see all the record review responses on one page. This will help to see if there is any missed information or incorrect responses that need to be changed prior to submission. </a:t>
            </a:r>
          </a:p>
          <a:p>
            <a:endParaRPr lang="en-US" dirty="0"/>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60</a:t>
            </a:fld>
            <a:endParaRPr lang="en-US" dirty="0"/>
          </a:p>
        </p:txBody>
      </p:sp>
    </p:spTree>
    <p:extLst>
      <p:ext uri="{BB962C8B-B14F-4D97-AF65-F5344CB8AC3E}">
        <p14:creationId xmlns:p14="http://schemas.microsoft.com/office/powerpoint/2010/main" val="25299797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summary report also allows the TC to see the checklist responses for each student in one place. There should be no blank responses. If there are, it means the review for that student file was not completed and must either be returned for completion, or the ISD will need to complete the review. </a:t>
            </a:r>
          </a:p>
          <a:p>
            <a:r>
              <a:rPr lang="en-US" dirty="0"/>
              <a:t>This step can be done with Transition Coordinator Contacts if your ISD uses them to review the district level data before submitting to the ISD.</a:t>
            </a:r>
          </a:p>
        </p:txBody>
      </p:sp>
      <p:sp>
        <p:nvSpPr>
          <p:cNvPr id="4" name="Slide Number Placeholder 3"/>
          <p:cNvSpPr>
            <a:spLocks noGrp="1"/>
          </p:cNvSpPr>
          <p:nvPr>
            <p:ph type="sldNum" sz="quarter" idx="5"/>
          </p:nvPr>
        </p:nvSpPr>
        <p:spPr/>
        <p:txBody>
          <a:bodyPr/>
          <a:lstStyle/>
          <a:p>
            <a:fld id="{DD2DD89C-FAB0-4542-93EC-D9383E52BB16}" type="slidenum">
              <a:rPr lang="en-US" smtClean="0"/>
              <a:t>61</a:t>
            </a:fld>
            <a:endParaRPr lang="en-US" dirty="0"/>
          </a:p>
        </p:txBody>
      </p:sp>
    </p:spTree>
    <p:extLst>
      <p:ext uri="{BB962C8B-B14F-4D97-AF65-F5344CB8AC3E}">
        <p14:creationId xmlns:p14="http://schemas.microsoft.com/office/powerpoint/2010/main" val="24515922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dirty="0"/>
              <a:t>Once the data is submitted to the ISD but BEFORE approving the activity, review the submitted data and verify that it is correct.</a:t>
            </a:r>
          </a:p>
          <a:p>
            <a:pPr marL="0" indent="0">
              <a:buFont typeface="Arial" panose="020B0604020202020204" pitchFamily="34" charset="0"/>
              <a:buNone/>
            </a:pPr>
            <a:endParaRPr lang="en-US" altLang="en-US" dirty="0"/>
          </a:p>
          <a:p>
            <a:pPr marL="171450" indent="-171450">
              <a:buFont typeface="Arial" panose="020B0604020202020204" pitchFamily="34" charset="0"/>
              <a:buChar char="•"/>
            </a:pPr>
            <a:r>
              <a:rPr lang="en-US" altLang="en-US" dirty="0"/>
              <a:t>To do this, open the B-13 Student List and Summary Report Download for the ISD and review the responses for each member district.</a:t>
            </a:r>
          </a:p>
          <a:p>
            <a:pPr marL="171450" indent="-171450">
              <a:buFont typeface="Arial" panose="020B0604020202020204" pitchFamily="34" charset="0"/>
              <a:buChar char="•"/>
            </a:pPr>
            <a:r>
              <a:rPr lang="en-US" altLang="en-US" dirty="0"/>
              <a:t>Check for any questions where there are </a:t>
            </a:r>
            <a:r>
              <a:rPr lang="en-US" altLang="en-US" b="1" dirty="0"/>
              <a:t>No’s </a:t>
            </a:r>
            <a:r>
              <a:rPr lang="en-US" altLang="en-US" dirty="0"/>
              <a:t>or any questions that are </a:t>
            </a:r>
            <a:r>
              <a:rPr lang="en-US" altLang="en-US" b="1" dirty="0"/>
              <a:t>blank</a:t>
            </a:r>
          </a:p>
          <a:p>
            <a:pPr marL="628650" lvl="1" indent="-171450">
              <a:spcBef>
                <a:spcPts val="600"/>
              </a:spcBef>
              <a:spcAft>
                <a:spcPts val="600"/>
              </a:spcAft>
              <a:buFont typeface="Arial" panose="020B0604020202020204" pitchFamily="34" charset="0"/>
              <a:buChar char="•"/>
            </a:pPr>
            <a:r>
              <a:rPr lang="en-US" altLang="en-US" dirty="0"/>
              <a:t>A </a:t>
            </a:r>
            <a:r>
              <a:rPr lang="en-US" altLang="en-US" b="1" dirty="0"/>
              <a:t>No</a:t>
            </a:r>
            <a:r>
              <a:rPr lang="en-US" altLang="en-US" dirty="0"/>
              <a:t> answer identifies that item as noncompliant. This will result in a finding of noncompliance and the member district will be required to complete  an SLCAP and a CAP.</a:t>
            </a:r>
            <a:endParaRPr lang="en-US" altLang="en-US" b="1" dirty="0"/>
          </a:p>
          <a:p>
            <a:pPr marL="171450" indent="-171450">
              <a:spcBef>
                <a:spcPts val="600"/>
              </a:spcBef>
              <a:spcAft>
                <a:spcPts val="600"/>
              </a:spcAft>
              <a:buFont typeface="Arial" panose="020B0604020202020204" pitchFamily="34" charset="0"/>
              <a:buChar char="•"/>
            </a:pPr>
            <a:r>
              <a:rPr lang="en-US" altLang="en-US" b="1" dirty="0"/>
              <a:t>Note: </a:t>
            </a:r>
            <a:r>
              <a:rPr lang="en-US" altLang="en-US" dirty="0"/>
              <a:t>If the member district has not completed all checklists, all or some of the report will be blank. Once exported to Excel, ISDs may choose to filter this report to display districts that have completed checklists.</a:t>
            </a:r>
          </a:p>
          <a:p>
            <a:pPr marL="171450" indent="-171450">
              <a:spcBef>
                <a:spcPts val="600"/>
              </a:spcBef>
              <a:spcAft>
                <a:spcPts val="600"/>
              </a:spcAft>
              <a:buFont typeface="Arial" panose="020B0604020202020204" pitchFamily="34" charset="0"/>
              <a:buChar char="•"/>
            </a:pPr>
            <a:r>
              <a:rPr lang="en-US" altLang="en-US" dirty="0"/>
              <a:t>If the ISD is satisfied the submitted data are accurate, proceed to the next step.</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62</a:t>
            </a:fld>
            <a:endParaRPr lang="en-US" dirty="0"/>
          </a:p>
        </p:txBody>
      </p:sp>
    </p:spTree>
    <p:extLst>
      <p:ext uri="{BB962C8B-B14F-4D97-AF65-F5344CB8AC3E}">
        <p14:creationId xmlns:p14="http://schemas.microsoft.com/office/powerpoint/2010/main" val="22076035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t>Next, review the IEP the member district uploaded. Note that ISDs will have only one to review.</a:t>
            </a:r>
          </a:p>
          <a:p>
            <a:pPr marL="171450" indent="-171450">
              <a:buFont typeface="Arial" panose="020B0604020202020204" pitchFamily="34" charset="0"/>
              <a:buChar char="•"/>
            </a:pPr>
            <a:r>
              <a:rPr lang="en-US" altLang="en-US" dirty="0"/>
              <a:t>To review these, go to Reports to then open the </a:t>
            </a:r>
            <a:r>
              <a:rPr lang="en-US" altLang="en-US" b="1" dirty="0"/>
              <a:t>B-13 Data Collection-Student IEP Upload</a:t>
            </a:r>
            <a:r>
              <a:rPr lang="en-US" altLang="en-US" b="0" dirty="0"/>
              <a:t> report.</a:t>
            </a:r>
            <a:endParaRPr lang="en-US" altLang="en-US" dirty="0"/>
          </a:p>
          <a:p>
            <a:pPr marL="171450" indent="-171450">
              <a:buFont typeface="Arial" panose="020B0604020202020204" pitchFamily="34" charset="0"/>
              <a:buChar char="•"/>
            </a:pPr>
            <a:r>
              <a:rPr lang="en-US" altLang="en-US" dirty="0"/>
              <a:t>See a line for the member district with a link to the uploaded IEP.</a:t>
            </a:r>
          </a:p>
          <a:p>
            <a:pPr marL="171450" indent="-171450">
              <a:buFont typeface="Arial" panose="020B0604020202020204" pitchFamily="34" charset="0"/>
              <a:buChar char="•"/>
            </a:pPr>
            <a:r>
              <a:rPr lang="en-US" altLang="en-US" dirty="0"/>
              <a:t>To review the uploaded document, select the provided link. </a:t>
            </a:r>
          </a:p>
          <a:p>
            <a:pPr marL="171450" indent="-171450">
              <a:buFont typeface="Arial" panose="020B0604020202020204" pitchFamily="34" charset="0"/>
              <a:buChar char="•"/>
            </a:pPr>
            <a:r>
              <a:rPr lang="en-US" altLang="en-US" dirty="0"/>
              <a:t>If the member district did not provide all of the documentation needed to verify compliance, the ISD must return it to the member district to provide additional documentation.</a:t>
            </a:r>
          </a:p>
          <a:p>
            <a:pPr marL="171450" indent="-171450">
              <a:spcBef>
                <a:spcPts val="600"/>
              </a:spcBef>
              <a:spcAft>
                <a:spcPts val="600"/>
              </a:spcAft>
              <a:buFont typeface="Arial" panose="020B0604020202020204" pitchFamily="34" charset="0"/>
              <a:buChar char="•"/>
            </a:pPr>
            <a:r>
              <a:rPr lang="en-US" altLang="en-US" dirty="0"/>
              <a:t>If the uploaded IEP provides sufficient evidence the checklist is accurate, proceed to the next step.</a:t>
            </a:r>
          </a:p>
          <a:p>
            <a:pPr marL="171450" indent="-171450">
              <a:spcBef>
                <a:spcPts val="600"/>
              </a:spcBef>
              <a:spcAft>
                <a:spcPts val="600"/>
              </a:spcAft>
              <a:buFont typeface="Arial" panose="020B0604020202020204" pitchFamily="34" charset="0"/>
              <a:buChar char="•"/>
            </a:pPr>
            <a:r>
              <a:rPr lang="en-US" altLang="en-US" b="1" dirty="0"/>
              <a:t>Note</a:t>
            </a:r>
            <a:r>
              <a:rPr lang="en-US" altLang="en-US" b="0" dirty="0"/>
              <a:t>: if the ISD disagrees with the member district’s responses on the checklist, the ISD should change district responses by accessing the individual student’s checklist page in Catamaran.  </a:t>
            </a:r>
          </a:p>
          <a:p>
            <a:endParaRPr lang="en-US" dirty="0"/>
          </a:p>
          <a:p>
            <a:r>
              <a:rPr lang="en-US" dirty="0"/>
              <a:t>Only after the data has been reviewed should you accept the work and submit the data collection to the OSE. </a:t>
            </a:r>
          </a:p>
        </p:txBody>
      </p:sp>
      <p:sp>
        <p:nvSpPr>
          <p:cNvPr id="4" name="Slide Number Placeholder 3"/>
          <p:cNvSpPr>
            <a:spLocks noGrp="1"/>
          </p:cNvSpPr>
          <p:nvPr>
            <p:ph type="sldNum" sz="quarter" idx="5"/>
          </p:nvPr>
        </p:nvSpPr>
        <p:spPr/>
        <p:txBody>
          <a:bodyPr/>
          <a:lstStyle/>
          <a:p>
            <a:fld id="{DD2DD89C-FAB0-4542-93EC-D9383E52BB16}" type="slidenum">
              <a:rPr lang="en-US" smtClean="0"/>
              <a:t>63</a:t>
            </a:fld>
            <a:endParaRPr lang="en-US" dirty="0"/>
          </a:p>
        </p:txBody>
      </p:sp>
    </p:spTree>
    <p:extLst>
      <p:ext uri="{BB962C8B-B14F-4D97-AF65-F5344CB8AC3E}">
        <p14:creationId xmlns:p14="http://schemas.microsoft.com/office/powerpoint/2010/main" val="1415552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10"/>
          </p:nvPr>
        </p:nvSpPr>
        <p:spPr/>
        <p:txBody>
          <a:bodyPr/>
          <a:lstStyle/>
          <a:p>
            <a:fld id="{7E7D3505-71AA-4C34-A72B-ADF117CDEFFC}" type="slidenum">
              <a:rPr lang="en-US" smtClean="0"/>
              <a:t>64</a:t>
            </a:fld>
            <a:endParaRPr lang="en-US" dirty="0"/>
          </a:p>
        </p:txBody>
      </p:sp>
    </p:spTree>
    <p:extLst>
      <p:ext uri="{BB962C8B-B14F-4D97-AF65-F5344CB8AC3E}">
        <p14:creationId xmlns:p14="http://schemas.microsoft.com/office/powerpoint/2010/main" val="11200301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entire slide and spell out the email address.</a:t>
            </a:r>
          </a:p>
        </p:txBody>
      </p:sp>
      <p:sp>
        <p:nvSpPr>
          <p:cNvPr id="4" name="Slide Number Placeholder 3"/>
          <p:cNvSpPr>
            <a:spLocks noGrp="1"/>
          </p:cNvSpPr>
          <p:nvPr>
            <p:ph type="sldNum" sz="quarter" idx="5"/>
          </p:nvPr>
        </p:nvSpPr>
        <p:spPr/>
        <p:txBody>
          <a:bodyPr/>
          <a:lstStyle/>
          <a:p>
            <a:fld id="{7E7D3505-71AA-4C34-A72B-ADF117CDEFFC}" type="slidenum">
              <a:rPr lang="en-US" smtClean="0"/>
              <a:t>65</a:t>
            </a:fld>
            <a:endParaRPr lang="en-US" dirty="0"/>
          </a:p>
        </p:txBody>
      </p:sp>
    </p:spTree>
    <p:extLst>
      <p:ext uri="{BB962C8B-B14F-4D97-AF65-F5344CB8AC3E}">
        <p14:creationId xmlns:p14="http://schemas.microsoft.com/office/powerpoint/2010/main" val="3623665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Interrater reliability means that no matter which person reviews the data, the results between the reviewers are consistent. </a:t>
            </a:r>
          </a:p>
          <a:p>
            <a:endParaRPr lang="en-US" dirty="0"/>
          </a:p>
          <a:p>
            <a:r>
              <a:rPr lang="en-US" dirty="0"/>
              <a:t>Consistency during data collection is key and different raters must be able to yield the same results when viewing the same data.</a:t>
            </a:r>
          </a:p>
          <a:p>
            <a:endParaRPr lang="en-US" dirty="0"/>
          </a:p>
          <a:p>
            <a:r>
              <a:rPr lang="en-US" dirty="0"/>
              <a:t>This degree of agreement can help highlight the LEA’s compliance with IDEA requirements or the lack thereof.</a:t>
            </a:r>
          </a:p>
          <a:p>
            <a:endParaRPr lang="en-US" dirty="0"/>
          </a:p>
          <a:p>
            <a:r>
              <a:rPr lang="en-US" dirty="0"/>
              <a:t>The OSE uses a few methods to ensure interrater reliability. </a:t>
            </a:r>
          </a:p>
          <a:p>
            <a:endParaRPr lang="en-US" dirty="0"/>
          </a:p>
          <a:p>
            <a:r>
              <a:rPr lang="en-US" dirty="0"/>
              <a:t>The first is through training such as this. We work with the individuals who conduct the activity. We also have a webinar in the spring just before the data collection and offer live support via office hours during the data collection window. </a:t>
            </a:r>
          </a:p>
          <a:p>
            <a:endParaRPr lang="en-US" dirty="0"/>
          </a:p>
          <a:p>
            <a:r>
              <a:rPr lang="en-US" dirty="0"/>
              <a:t>The second method is the B-13 manual. This is updated annually and available on the technical assistance website.</a:t>
            </a:r>
          </a:p>
          <a:p>
            <a:r>
              <a:rPr lang="en-US" dirty="0"/>
              <a:t>Finally, the OSE reviews at least one IEP from each ISD.</a:t>
            </a:r>
          </a:p>
          <a:p>
            <a:endParaRPr lang="en-US" dirty="0"/>
          </a:p>
          <a:p>
            <a:r>
              <a:rPr lang="en-US" dirty="0"/>
              <a:t>Despite these methods, we have found there is still considerable variation in the data. The data for more than 20 LEAs was changed following the data collection in 2021. </a:t>
            </a:r>
          </a:p>
          <a:p>
            <a:r>
              <a:rPr lang="en-US" dirty="0"/>
              <a:t>Starting with the data collection in the spring of 2022, inconsistency in data collection will result in sanctions to the Intermediate School District (ISD). </a:t>
            </a:r>
          </a:p>
          <a:p>
            <a:endParaRPr lang="en-US" dirty="0"/>
          </a:p>
          <a:p>
            <a:r>
              <a:rPr lang="en-US" dirty="0"/>
              <a:t>Those sanctions may include a corrective action, a data reliability letter issued in Catamaran, the ISD participating in additional required technical assistance or the impact of the ISD determination rating. The stakes have been raised and so the OSE wants to provide all the additional support necessary to increase consistency among those who complete the checklists. </a:t>
            </a:r>
            <a:endParaRPr lang="en-US" dirty="0">
              <a:cs typeface="Calibri"/>
            </a:endParaRPr>
          </a:p>
        </p:txBody>
      </p:sp>
      <p:sp>
        <p:nvSpPr>
          <p:cNvPr id="4" name="Slide Number Placeholder 3"/>
          <p:cNvSpPr>
            <a:spLocks noGrp="1"/>
          </p:cNvSpPr>
          <p:nvPr>
            <p:ph type="sldNum" sz="quarter" idx="5"/>
          </p:nvPr>
        </p:nvSpPr>
        <p:spPr/>
        <p:txBody>
          <a:bodyPr/>
          <a:lstStyle/>
          <a:p>
            <a:fld id="{7E7D3505-71AA-4C34-A72B-ADF117CDEFFC}" type="slidenum">
              <a:rPr lang="en-US" smtClean="0"/>
              <a:t>7</a:t>
            </a:fld>
            <a:endParaRPr lang="en-US" dirty="0"/>
          </a:p>
        </p:txBody>
      </p:sp>
    </p:spTree>
    <p:extLst>
      <p:ext uri="{BB962C8B-B14F-4D97-AF65-F5344CB8AC3E}">
        <p14:creationId xmlns:p14="http://schemas.microsoft.com/office/powerpoint/2010/main" val="4055889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review the B-13 Secondary Transition Compliance Checklist and Data Collection Manual. You can locate copies of each on the Catamaran Technical Assistance website.</a:t>
            </a:r>
          </a:p>
          <a:p>
            <a:endParaRPr lang="en-US" dirty="0"/>
          </a:p>
        </p:txBody>
      </p:sp>
      <p:sp>
        <p:nvSpPr>
          <p:cNvPr id="4" name="Slide Number Placeholder 3"/>
          <p:cNvSpPr>
            <a:spLocks noGrp="1"/>
          </p:cNvSpPr>
          <p:nvPr>
            <p:ph type="sldNum" sz="quarter" idx="5"/>
          </p:nvPr>
        </p:nvSpPr>
        <p:spPr/>
        <p:txBody>
          <a:bodyPr/>
          <a:lstStyle/>
          <a:p>
            <a:fld id="{7E7D3505-71AA-4C34-A72B-ADF117CDEFFC}" type="slidenum">
              <a:rPr lang="en-US" smtClean="0"/>
              <a:t>8</a:t>
            </a:fld>
            <a:endParaRPr lang="en-US" dirty="0"/>
          </a:p>
        </p:txBody>
      </p:sp>
    </p:spTree>
    <p:extLst>
      <p:ext uri="{BB962C8B-B14F-4D97-AF65-F5344CB8AC3E}">
        <p14:creationId xmlns:p14="http://schemas.microsoft.com/office/powerpoint/2010/main" val="400259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B-13 Checklist contains 9 questions covering the Invitation Process and IEP Development </a:t>
            </a:r>
          </a:p>
          <a:p>
            <a:endParaRPr lang="en-US" dirty="0"/>
          </a:p>
          <a:p>
            <a:r>
              <a:rPr lang="en-US" dirty="0"/>
              <a:t>Today we are going to take a deeper look into these 9 questions </a:t>
            </a:r>
          </a:p>
          <a:p>
            <a:endParaRPr lang="en-US" dirty="0"/>
          </a:p>
        </p:txBody>
      </p:sp>
      <p:sp>
        <p:nvSpPr>
          <p:cNvPr id="4" name="Footer Placeholder 3"/>
          <p:cNvSpPr>
            <a:spLocks noGrp="1"/>
          </p:cNvSpPr>
          <p:nvPr>
            <p:ph type="ftr" sz="quarter" idx="4"/>
          </p:nvPr>
        </p:nvSpPr>
        <p:spPr/>
        <p:txBody>
          <a:bodyPr/>
          <a:lstStyle/>
          <a:p>
            <a:r>
              <a:rPr lang="en-US" dirty="0"/>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9</a:t>
            </a:fld>
            <a:endParaRPr lang="en-US" dirty="0"/>
          </a:p>
        </p:txBody>
      </p:sp>
    </p:spTree>
    <p:extLst>
      <p:ext uri="{BB962C8B-B14F-4D97-AF65-F5344CB8AC3E}">
        <p14:creationId xmlns:p14="http://schemas.microsoft.com/office/powerpoint/2010/main" val="3689717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313417-028A-499F-83DA-A2EA8D12E4CE}"/>
              </a:ext>
              <a:ext uri="{C183D7F6-B498-43B3-948B-1728B52AA6E4}">
                <adec:decorative xmlns:adec="http://schemas.microsoft.com/office/drawing/2017/decorative" val="1"/>
              </a:ext>
            </a:extLst>
          </p:cNvPr>
          <p:cNvSpPr/>
          <p:nvPr userDrawn="1"/>
        </p:nvSpPr>
        <p:spPr>
          <a:xfrm>
            <a:off x="-306758" y="2948158"/>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9E44D42-8732-4FBC-9B00-DA5102A39548}"/>
              </a:ext>
            </a:extLst>
          </p:cNvPr>
          <p:cNvSpPr>
            <a:spLocks noGrp="1"/>
          </p:cNvSpPr>
          <p:nvPr>
            <p:ph type="ctrTitle"/>
          </p:nvPr>
        </p:nvSpPr>
        <p:spPr>
          <a:xfrm>
            <a:off x="933450" y="722100"/>
            <a:ext cx="10287000" cy="1897275"/>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D03A7AF0-C8F4-4D67-B92A-80029DF80B87}"/>
              </a:ext>
            </a:extLst>
          </p:cNvPr>
          <p:cNvSpPr>
            <a:spLocks noGrp="1"/>
          </p:cNvSpPr>
          <p:nvPr>
            <p:ph type="subTitle" idx="1"/>
          </p:nvPr>
        </p:nvSpPr>
        <p:spPr>
          <a:xfrm>
            <a:off x="1514475" y="3192462"/>
            <a:ext cx="9144000" cy="866077"/>
          </a:xfrm>
        </p:spPr>
        <p:txBody>
          <a:bodyPr>
            <a:normAutofit/>
          </a:bodyPr>
          <a:lstStyle>
            <a:lvl1pPr marL="0" indent="0" algn="ctr">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D1314141-2A46-4FE4-8B78-61DDE377CD0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8231" y="4992707"/>
            <a:ext cx="2743200" cy="1055077"/>
          </a:xfrm>
          <a:prstGeom prst="rect">
            <a:avLst/>
          </a:prstGeom>
        </p:spPr>
      </p:pic>
      <p:sp>
        <p:nvSpPr>
          <p:cNvPr id="5" name="Text Placeholder 4">
            <a:extLst>
              <a:ext uri="{FF2B5EF4-FFF2-40B4-BE49-F238E27FC236}">
                <a16:creationId xmlns:a16="http://schemas.microsoft.com/office/drawing/2014/main" id="{D329912D-0B8E-8CEC-73E0-07F9C08C386A}"/>
              </a:ext>
            </a:extLst>
          </p:cNvPr>
          <p:cNvSpPr>
            <a:spLocks noGrp="1"/>
          </p:cNvSpPr>
          <p:nvPr>
            <p:ph type="body" sz="quarter" idx="10" hasCustomPrompt="1"/>
          </p:nvPr>
        </p:nvSpPr>
        <p:spPr>
          <a:xfrm>
            <a:off x="1514475" y="4211638"/>
            <a:ext cx="9144000" cy="587375"/>
          </a:xfrm>
        </p:spPr>
        <p:txBody>
          <a:bodyPr/>
          <a:lstStyle>
            <a:lvl1pPr marL="0" indent="0" algn="ctr">
              <a:buNone/>
              <a:defRPr/>
            </a:lvl1pPr>
          </a:lstStyle>
          <a:p>
            <a:pPr lvl="0"/>
            <a:r>
              <a:rPr lang="en-US"/>
              <a:t>Add agency name here</a:t>
            </a:r>
          </a:p>
        </p:txBody>
      </p:sp>
    </p:spTree>
    <p:extLst>
      <p:ext uri="{BB962C8B-B14F-4D97-AF65-F5344CB8AC3E}">
        <p14:creationId xmlns:p14="http://schemas.microsoft.com/office/powerpoint/2010/main" val="405886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6818B8-2539-418A-B8F9-24121A76E26A}"/>
              </a:ext>
              <a:ext uri="{C183D7F6-B498-43B3-948B-1728B52AA6E4}">
                <adec:decorative xmlns:adec="http://schemas.microsoft.com/office/drawing/2017/decorative" val="1"/>
              </a:ext>
            </a:extLst>
          </p:cNvPr>
          <p:cNvSpPr/>
          <p:nvPr userDrawn="1"/>
        </p:nvSpPr>
        <p:spPr>
          <a:xfrm>
            <a:off x="-287708" y="4859"/>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D2FC3B1-FC31-4268-AE04-4326CF8914FD}"/>
              </a:ext>
            </a:extLst>
          </p:cNvPr>
          <p:cNvSpPr>
            <a:spLocks noGrp="1"/>
          </p:cNvSpPr>
          <p:nvPr>
            <p:ph type="title"/>
          </p:nvPr>
        </p:nvSpPr>
        <p:spPr>
          <a:xfrm>
            <a:off x="838200" y="365126"/>
            <a:ext cx="10515600" cy="750116"/>
          </a:xfrm>
        </p:spPr>
        <p:txBody>
          <a:bodyPr/>
          <a:lstStyle>
            <a:lvl1pPr>
              <a:defRPr>
                <a:solidFill>
                  <a:schemeClr val="bg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2D6B86A8-B5C2-4C14-93DF-A71981AD01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a:extLst>
              <a:ext uri="{FF2B5EF4-FFF2-40B4-BE49-F238E27FC236}">
                <a16:creationId xmlns:a16="http://schemas.microsoft.com/office/drawing/2014/main" id="{F11D5644-954F-46B3-BBFD-850A947647C4}"/>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10" name="Slide Number Placeholder 8">
            <a:extLst>
              <a:ext uri="{FF2B5EF4-FFF2-40B4-BE49-F238E27FC236}">
                <a16:creationId xmlns:a16="http://schemas.microsoft.com/office/drawing/2014/main" id="{24AC4758-9EBA-427F-BE2C-BF8A346500A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219975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633D3-D539-4AE7-BFBF-130ABCEAD0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385B27-0B87-4799-B538-EA4789C8AD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a:extLst>
              <a:ext uri="{FF2B5EF4-FFF2-40B4-BE49-F238E27FC236}">
                <a16:creationId xmlns:a16="http://schemas.microsoft.com/office/drawing/2014/main" id="{5EE6DBE1-1414-4398-9EDF-3B9AFB99B1EB}"/>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7" name="Slide Number Placeholder 8">
            <a:extLst>
              <a:ext uri="{FF2B5EF4-FFF2-40B4-BE49-F238E27FC236}">
                <a16:creationId xmlns:a16="http://schemas.microsoft.com/office/drawing/2014/main" id="{C271E5B8-F9BB-477E-A5E1-3AC5211F3323}"/>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4434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hree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C56789-759B-455D-80A1-3B326AF8A0D8}"/>
              </a:ext>
              <a:ext uri="{C183D7F6-B498-43B3-948B-1728B52AA6E4}">
                <adec:decorative xmlns:adec="http://schemas.microsoft.com/office/drawing/2017/decorative" val="1"/>
              </a:ext>
            </a:extLst>
          </p:cNvPr>
          <p:cNvSpPr/>
          <p:nvPr userDrawn="1"/>
        </p:nvSpPr>
        <p:spPr>
          <a:xfrm>
            <a:off x="0" y="4859"/>
            <a:ext cx="12192000" cy="1110382"/>
          </a:xfrm>
          <a:prstGeom prst="rect">
            <a:avLst/>
          </a:prstGeom>
          <a:solidFill>
            <a:srgbClr val="25846E"/>
          </a:solidFill>
          <a:ln>
            <a:solidFill>
              <a:srgbClr val="25846E"/>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Title 1">
            <a:extLst>
              <a:ext uri="{FF2B5EF4-FFF2-40B4-BE49-F238E27FC236}">
                <a16:creationId xmlns:a16="http://schemas.microsoft.com/office/drawing/2014/main" id="{A223E564-AF8D-47A4-BC3C-82C882542F31}"/>
              </a:ext>
            </a:extLst>
          </p:cNvPr>
          <p:cNvSpPr>
            <a:spLocks noGrp="1"/>
          </p:cNvSpPr>
          <p:nvPr>
            <p:ph type="title" hasCustomPrompt="1"/>
          </p:nvPr>
        </p:nvSpPr>
        <p:spPr>
          <a:xfrm>
            <a:off x="391885" y="282000"/>
            <a:ext cx="11355355" cy="833241"/>
          </a:xfrm>
        </p:spPr>
        <p:txBody>
          <a:bodyPr>
            <a:normAutofit/>
          </a:bodyPr>
          <a:lstStyle>
            <a:lvl1pPr>
              <a:defRPr sz="4000">
                <a:solidFill>
                  <a:schemeClr val="bg1"/>
                </a:solidFill>
              </a:defRPr>
            </a:lvl1pPr>
          </a:lstStyle>
          <a:p>
            <a:r>
              <a:rPr lang="en-US"/>
              <a:t>Click to add title</a:t>
            </a:r>
          </a:p>
        </p:txBody>
      </p:sp>
      <p:sp>
        <p:nvSpPr>
          <p:cNvPr id="3" name="Content Placeholder 2">
            <a:extLst>
              <a:ext uri="{FF2B5EF4-FFF2-40B4-BE49-F238E27FC236}">
                <a16:creationId xmlns:a16="http://schemas.microsoft.com/office/drawing/2014/main" id="{9F6C0DAE-4A5F-4A83-98E9-6B7FEFC6D7D4}"/>
              </a:ext>
            </a:extLst>
          </p:cNvPr>
          <p:cNvSpPr>
            <a:spLocks noGrp="1"/>
          </p:cNvSpPr>
          <p:nvPr>
            <p:ph sz="half" idx="1" hasCustomPrompt="1"/>
          </p:nvPr>
        </p:nvSpPr>
        <p:spPr>
          <a:xfrm>
            <a:off x="838200" y="1233577"/>
            <a:ext cx="5181600" cy="3697652"/>
          </a:xfrm>
        </p:spPr>
        <p:txBody>
          <a:bodyPr/>
          <a:lstStyle>
            <a:lvl1pPr>
              <a:defRPr/>
            </a:lvl1pPr>
            <a:lvl4pPr>
              <a:defRPr/>
            </a:lvl4pPr>
          </a:lstStyle>
          <a:p>
            <a:pPr lvl="0"/>
            <a:r>
              <a:rPr lang="en-US"/>
              <a:t>Click to add text</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E4C1E057-BA67-434A-A8BB-D76A5DE4706D}"/>
              </a:ext>
            </a:extLst>
          </p:cNvPr>
          <p:cNvSpPr>
            <a:spLocks noGrp="1"/>
          </p:cNvSpPr>
          <p:nvPr>
            <p:ph sz="half" idx="2" hasCustomPrompt="1"/>
          </p:nvPr>
        </p:nvSpPr>
        <p:spPr>
          <a:xfrm>
            <a:off x="6172200" y="1233577"/>
            <a:ext cx="5181600" cy="3697652"/>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p:txBody>
      </p:sp>
      <p:sp>
        <p:nvSpPr>
          <p:cNvPr id="5" name="Content Placeholder 4">
            <a:extLst>
              <a:ext uri="{FF2B5EF4-FFF2-40B4-BE49-F238E27FC236}">
                <a16:creationId xmlns:a16="http://schemas.microsoft.com/office/drawing/2014/main" id="{BB2C24CE-1109-4CBD-8C3B-CF42F54E875F}"/>
              </a:ext>
            </a:extLst>
          </p:cNvPr>
          <p:cNvSpPr>
            <a:spLocks noGrp="1"/>
          </p:cNvSpPr>
          <p:nvPr>
            <p:ph sz="quarter" idx="10" hasCustomPrompt="1"/>
          </p:nvPr>
        </p:nvSpPr>
        <p:spPr>
          <a:xfrm>
            <a:off x="838200" y="5218829"/>
            <a:ext cx="10515600" cy="833242"/>
          </a:xfrm>
        </p:spPr>
        <p:txBody>
          <a:bodyPr/>
          <a:lstStyle>
            <a:lvl1pPr>
              <a:defRPr/>
            </a:lvl1pPr>
          </a:lstStyle>
          <a:p>
            <a:pPr lvl="0"/>
            <a:r>
              <a:rPr lang="en-US"/>
              <a:t>Click to add text</a:t>
            </a:r>
          </a:p>
        </p:txBody>
      </p:sp>
      <p:sp>
        <p:nvSpPr>
          <p:cNvPr id="8" name="Footer Placeholder 3">
            <a:extLst>
              <a:ext uri="{FF2B5EF4-FFF2-40B4-BE49-F238E27FC236}">
                <a16:creationId xmlns:a16="http://schemas.microsoft.com/office/drawing/2014/main" id="{4D64ACF8-AA84-4A71-BF99-6978C459C34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9" name="Slide Number Placeholder 8">
            <a:extLst>
              <a:ext uri="{FF2B5EF4-FFF2-40B4-BE49-F238E27FC236}">
                <a16:creationId xmlns:a16="http://schemas.microsoft.com/office/drawing/2014/main" id="{56D3BFAD-E18D-4F3C-8421-D2FE3E41C9E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52657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A24BBB-FB12-42FD-9708-CDFD58955403}"/>
              </a:ext>
              <a:ext uri="{C183D7F6-B498-43B3-948B-1728B52AA6E4}">
                <adec:decorative xmlns:adec="http://schemas.microsoft.com/office/drawing/2017/decorative" val="1"/>
              </a:ext>
            </a:extLst>
          </p:cNvPr>
          <p:cNvSpPr/>
          <p:nvPr userDrawn="1"/>
        </p:nvSpPr>
        <p:spPr>
          <a:xfrm>
            <a:off x="-287708" y="4859"/>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Title 1">
            <a:extLst>
              <a:ext uri="{FF2B5EF4-FFF2-40B4-BE49-F238E27FC236}">
                <a16:creationId xmlns:a16="http://schemas.microsoft.com/office/drawing/2014/main" id="{00B5CA01-D7C5-45C1-825C-123C031D2872}"/>
              </a:ext>
            </a:extLst>
          </p:cNvPr>
          <p:cNvSpPr>
            <a:spLocks noGrp="1"/>
          </p:cNvSpPr>
          <p:nvPr>
            <p:ph type="title"/>
          </p:nvPr>
        </p:nvSpPr>
        <p:spPr>
          <a:xfrm>
            <a:off x="838200" y="282000"/>
            <a:ext cx="10515600" cy="833241"/>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B6778A3-8946-449C-AB7D-F67D2B71FD9D}"/>
              </a:ext>
            </a:extLst>
          </p:cNvPr>
          <p:cNvSpPr>
            <a:spLocks noGrp="1"/>
          </p:cNvSpPr>
          <p:nvPr>
            <p:ph idx="1"/>
          </p:nvPr>
        </p:nvSpPr>
        <p:spPr>
          <a:xfrm>
            <a:off x="838200" y="1242204"/>
            <a:ext cx="10515600" cy="51154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3">
            <a:extLst>
              <a:ext uri="{FF2B5EF4-FFF2-40B4-BE49-F238E27FC236}">
                <a16:creationId xmlns:a16="http://schemas.microsoft.com/office/drawing/2014/main" id="{71423C5F-FF68-4CC3-AF88-E25C2583C00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18" name="Slide Number Placeholder 8">
            <a:extLst>
              <a:ext uri="{FF2B5EF4-FFF2-40B4-BE49-F238E27FC236}">
                <a16:creationId xmlns:a16="http://schemas.microsoft.com/office/drawing/2014/main" id="{55830F5E-ADD5-412F-8748-F6A099D3507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380966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3FF02D-5A41-464C-993E-9C6A2ABE84B1}"/>
              </a:ext>
              <a:ext uri="{C183D7F6-B498-43B3-948B-1728B52AA6E4}">
                <adec:decorative xmlns:adec="http://schemas.microsoft.com/office/drawing/2017/decorative" val="1"/>
              </a:ext>
            </a:extLst>
          </p:cNvPr>
          <p:cNvSpPr/>
          <p:nvPr userDrawn="1"/>
        </p:nvSpPr>
        <p:spPr>
          <a:xfrm>
            <a:off x="-306758" y="2948158"/>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CE04310-1E7C-478F-B7CB-A4446DFEA731}"/>
              </a:ext>
            </a:extLst>
          </p:cNvPr>
          <p:cNvSpPr>
            <a:spLocks noGrp="1"/>
          </p:cNvSpPr>
          <p:nvPr>
            <p:ph type="title"/>
          </p:nvPr>
        </p:nvSpPr>
        <p:spPr>
          <a:xfrm>
            <a:off x="831850" y="2839995"/>
            <a:ext cx="10515600" cy="1218546"/>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E29316B-CB8D-4D61-A3FF-949AFBA39DB3}"/>
              </a:ext>
            </a:extLst>
          </p:cNvPr>
          <p:cNvSpPr>
            <a:spLocks noGrp="1"/>
          </p:cNvSpPr>
          <p:nvPr>
            <p:ph type="body" idx="1"/>
          </p:nvPr>
        </p:nvSpPr>
        <p:spPr>
          <a:xfrm>
            <a:off x="831850" y="4589464"/>
            <a:ext cx="10515600" cy="1246072"/>
          </a:xfrm>
        </p:spPr>
        <p:txBody>
          <a:bodyPr>
            <a:normAutofit/>
          </a:bodyPr>
          <a:lstStyle>
            <a:lvl1pPr marL="0" indent="0">
              <a:buNone/>
              <a:defRPr sz="2800">
                <a:solidFill>
                  <a:srgbClr val="2586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3">
            <a:extLst>
              <a:ext uri="{FF2B5EF4-FFF2-40B4-BE49-F238E27FC236}">
                <a16:creationId xmlns:a16="http://schemas.microsoft.com/office/drawing/2014/main" id="{F567E2F2-8840-4D63-94A7-BE924DB0044F}"/>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8" name="Slide Number Placeholder 8">
            <a:extLst>
              <a:ext uri="{FF2B5EF4-FFF2-40B4-BE49-F238E27FC236}">
                <a16:creationId xmlns:a16="http://schemas.microsoft.com/office/drawing/2014/main" id="{B4AE004E-0F23-4DC7-8626-842611D7A5CD}"/>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121005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C56789-759B-455D-80A1-3B326AF8A0D8}"/>
              </a:ext>
              <a:ext uri="{C183D7F6-B498-43B3-948B-1728B52AA6E4}">
                <adec:decorative xmlns:adec="http://schemas.microsoft.com/office/drawing/2017/decorative" val="1"/>
              </a:ext>
            </a:extLst>
          </p:cNvPr>
          <p:cNvSpPr/>
          <p:nvPr userDrawn="1"/>
        </p:nvSpPr>
        <p:spPr>
          <a:xfrm>
            <a:off x="-287708" y="4859"/>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7C252B5-3243-4E3B-ADB1-F4952D9FC520}"/>
              </a:ext>
            </a:extLst>
          </p:cNvPr>
          <p:cNvSpPr>
            <a:spLocks noGrp="1"/>
          </p:cNvSpPr>
          <p:nvPr>
            <p:ph type="title"/>
          </p:nvPr>
        </p:nvSpPr>
        <p:spPr>
          <a:xfrm>
            <a:off x="838200" y="282000"/>
            <a:ext cx="10515600" cy="833241"/>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F6C0DAE-4A5F-4A83-98E9-6B7FEFC6D7D4}"/>
              </a:ext>
            </a:extLst>
          </p:cNvPr>
          <p:cNvSpPr>
            <a:spLocks noGrp="1"/>
          </p:cNvSpPr>
          <p:nvPr>
            <p:ph sz="half" idx="1"/>
          </p:nvPr>
        </p:nvSpPr>
        <p:spPr>
          <a:xfrm>
            <a:off x="838200" y="1233577"/>
            <a:ext cx="5181600" cy="5106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C1E057-BA67-434A-A8BB-D76A5DE4706D}"/>
              </a:ext>
            </a:extLst>
          </p:cNvPr>
          <p:cNvSpPr>
            <a:spLocks noGrp="1"/>
          </p:cNvSpPr>
          <p:nvPr>
            <p:ph sz="half" idx="2"/>
          </p:nvPr>
        </p:nvSpPr>
        <p:spPr>
          <a:xfrm>
            <a:off x="6172200" y="1233576"/>
            <a:ext cx="5181600" cy="51068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4D64ACF8-AA84-4A71-BF99-6978C459C34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9" name="Slide Number Placeholder 8">
            <a:extLst>
              <a:ext uri="{FF2B5EF4-FFF2-40B4-BE49-F238E27FC236}">
                <a16:creationId xmlns:a16="http://schemas.microsoft.com/office/drawing/2014/main" id="{56D3BFAD-E18D-4F3C-8421-D2FE3E41C9E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372962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86E68F-C960-41F2-A397-28E5F5AB7C2A}"/>
              </a:ext>
              <a:ext uri="{C183D7F6-B498-43B3-948B-1728B52AA6E4}">
                <adec:decorative xmlns:adec="http://schemas.microsoft.com/office/drawing/2017/decorative" val="1"/>
              </a:ext>
            </a:extLst>
          </p:cNvPr>
          <p:cNvSpPr/>
          <p:nvPr userDrawn="1"/>
        </p:nvSpPr>
        <p:spPr>
          <a:xfrm>
            <a:off x="-287708" y="4859"/>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5BDE1C8-D68B-4C70-AA8D-CE5B5886A672}"/>
              </a:ext>
            </a:extLst>
          </p:cNvPr>
          <p:cNvSpPr>
            <a:spLocks noGrp="1"/>
          </p:cNvSpPr>
          <p:nvPr>
            <p:ph type="title"/>
          </p:nvPr>
        </p:nvSpPr>
        <p:spPr>
          <a:xfrm>
            <a:off x="839788" y="282000"/>
            <a:ext cx="10515600" cy="833241"/>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079874E-56F1-4BFA-8CEC-BE93F6275B12}"/>
              </a:ext>
            </a:extLst>
          </p:cNvPr>
          <p:cNvSpPr>
            <a:spLocks noGrp="1"/>
          </p:cNvSpPr>
          <p:nvPr>
            <p:ph type="body" idx="1" hasCustomPrompt="1"/>
          </p:nvPr>
        </p:nvSpPr>
        <p:spPr>
          <a:xfrm>
            <a:off x="836612" y="1224951"/>
            <a:ext cx="5157787" cy="715174"/>
          </a:xfrm>
          <a:solidFill>
            <a:srgbClr val="E4F4F0"/>
          </a:solidFill>
        </p:spPr>
        <p:txBody>
          <a:bodyPr anchor="ctr" anchorCtr="0">
            <a:norm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2461AD-4870-4723-A67E-50288C395C20}"/>
              </a:ext>
            </a:extLst>
          </p:cNvPr>
          <p:cNvSpPr>
            <a:spLocks noGrp="1"/>
          </p:cNvSpPr>
          <p:nvPr>
            <p:ph sz="half" idx="2"/>
          </p:nvPr>
        </p:nvSpPr>
        <p:spPr>
          <a:xfrm>
            <a:off x="839788" y="2049835"/>
            <a:ext cx="5157787" cy="4299207"/>
          </a:xfrm>
        </p:spPr>
        <p:txBody>
          <a:bodyPr>
            <a:normAutofit/>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B89305-A827-44E7-B34F-FB5D2333E69F}"/>
              </a:ext>
            </a:extLst>
          </p:cNvPr>
          <p:cNvSpPr>
            <a:spLocks noGrp="1"/>
          </p:cNvSpPr>
          <p:nvPr>
            <p:ph type="body" sz="quarter" idx="3" hasCustomPrompt="1"/>
          </p:nvPr>
        </p:nvSpPr>
        <p:spPr>
          <a:xfrm>
            <a:off x="6096000" y="1224951"/>
            <a:ext cx="5183188" cy="715174"/>
          </a:xfrm>
          <a:solidFill>
            <a:srgbClr val="E4F4F0"/>
          </a:solidFill>
        </p:spPr>
        <p:txBody>
          <a:bodyPr anchor="ctr" anchorCtr="0">
            <a:norm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6F5B73-BD04-4D54-9A52-3712C32C9779}"/>
              </a:ext>
            </a:extLst>
          </p:cNvPr>
          <p:cNvSpPr>
            <a:spLocks noGrp="1"/>
          </p:cNvSpPr>
          <p:nvPr>
            <p:ph sz="quarter" idx="4"/>
          </p:nvPr>
        </p:nvSpPr>
        <p:spPr>
          <a:xfrm>
            <a:off x="6099176" y="2049835"/>
            <a:ext cx="5180012" cy="4299207"/>
          </a:xfrm>
        </p:spPr>
        <p:txBody>
          <a:bodyPr>
            <a:normAutofit/>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0C22C361-FC01-44D9-8AC9-00F8856CA5A4}"/>
              </a:ext>
            </a:extLst>
          </p:cNvPr>
          <p:cNvSpPr>
            <a:spLocks noGrp="1"/>
          </p:cNvSpPr>
          <p:nvPr>
            <p:ph type="ftr" sz="quarter" idx="10"/>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11" name="Slide Number Placeholder 8">
            <a:extLst>
              <a:ext uri="{FF2B5EF4-FFF2-40B4-BE49-F238E27FC236}">
                <a16:creationId xmlns:a16="http://schemas.microsoft.com/office/drawing/2014/main" id="{DE743414-5A82-4DD2-8CC5-065329ADB034}"/>
              </a:ext>
            </a:extLst>
          </p:cNvPr>
          <p:cNvSpPr>
            <a:spLocks noGrp="1"/>
          </p:cNvSpPr>
          <p:nvPr>
            <p:ph type="sldNum" sz="quarter" idx="11"/>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3452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0B9E86-5103-45DA-BB40-B33F7CDBB01D}"/>
              </a:ext>
              <a:ext uri="{C183D7F6-B498-43B3-948B-1728B52AA6E4}">
                <adec:decorative xmlns:adec="http://schemas.microsoft.com/office/drawing/2017/decorative" val="1"/>
              </a:ext>
            </a:extLst>
          </p:cNvPr>
          <p:cNvSpPr/>
          <p:nvPr userDrawn="1"/>
        </p:nvSpPr>
        <p:spPr>
          <a:xfrm>
            <a:off x="-287708" y="4859"/>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F60DDCC-D85F-4577-9CB6-D7B289739101}"/>
              </a:ext>
            </a:extLst>
          </p:cNvPr>
          <p:cNvSpPr>
            <a:spLocks noGrp="1"/>
          </p:cNvSpPr>
          <p:nvPr>
            <p:ph type="title"/>
          </p:nvPr>
        </p:nvSpPr>
        <p:spPr>
          <a:xfrm>
            <a:off x="838200" y="282000"/>
            <a:ext cx="10515600" cy="833241"/>
          </a:xfrm>
        </p:spPr>
        <p:txBody>
          <a:bodyPr/>
          <a:lstStyle>
            <a:lvl1pPr>
              <a:defRPr>
                <a:solidFill>
                  <a:schemeClr val="bg1"/>
                </a:solidFill>
              </a:defRPr>
            </a:lvl1pPr>
          </a:lstStyle>
          <a:p>
            <a:r>
              <a:rPr lang="en-US"/>
              <a:t>Click to edit Master title style</a:t>
            </a:r>
          </a:p>
        </p:txBody>
      </p:sp>
      <p:sp>
        <p:nvSpPr>
          <p:cNvPr id="6" name="Footer Placeholder 3">
            <a:extLst>
              <a:ext uri="{FF2B5EF4-FFF2-40B4-BE49-F238E27FC236}">
                <a16:creationId xmlns:a16="http://schemas.microsoft.com/office/drawing/2014/main" id="{F0ADACA4-80D4-4A8E-A367-3732ACF2EDE8}"/>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7" name="Slide Number Placeholder 8">
            <a:extLst>
              <a:ext uri="{FF2B5EF4-FFF2-40B4-BE49-F238E27FC236}">
                <a16:creationId xmlns:a16="http://schemas.microsoft.com/office/drawing/2014/main" id="{1B7A9EBA-D1DB-46CB-92F2-DC04833CF9B9}"/>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174271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7B35DBC-9A67-47A7-9BAB-540EE9038B9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5" name="Slide Number Placeholder 8">
            <a:extLst>
              <a:ext uri="{FF2B5EF4-FFF2-40B4-BE49-F238E27FC236}">
                <a16:creationId xmlns:a16="http://schemas.microsoft.com/office/drawing/2014/main" id="{969B9CAF-7601-43C4-AC01-43EE16C5A689}"/>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137494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AAE4757-7EB7-4EB1-8FBD-00F7F997A2FF}"/>
              </a:ext>
            </a:extLst>
          </p:cNvPr>
          <p:cNvSpPr>
            <a:spLocks noGrp="1"/>
          </p:cNvSpPr>
          <p:nvPr>
            <p:ph type="title"/>
          </p:nvPr>
        </p:nvSpPr>
        <p:spPr>
          <a:xfrm>
            <a:off x="839788" y="457200"/>
            <a:ext cx="3932237" cy="1600200"/>
          </a:xfrm>
          <a:solidFill>
            <a:srgbClr val="25866E"/>
          </a:solidFill>
        </p:spPr>
        <p:txBody>
          <a:bodyPr lIns="137160" tIns="91440" rIns="91440" bIns="137160" anchor="ctr" anchorCtr="0">
            <a:normAutofit/>
          </a:bodyPr>
          <a:lstStyle>
            <a:lvl1pPr>
              <a:defRPr sz="3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0468808-0645-4824-847B-7D4E53D83782}"/>
              </a:ext>
            </a:extLst>
          </p:cNvPr>
          <p:cNvSpPr>
            <a:spLocks noGrp="1"/>
          </p:cNvSpPr>
          <p:nvPr>
            <p:ph type="body" sz="half" idx="2"/>
          </p:nvPr>
        </p:nvSpPr>
        <p:spPr>
          <a:xfrm>
            <a:off x="839788" y="2233246"/>
            <a:ext cx="3932237" cy="408991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48853D1B-D62B-40CA-922B-495E8BB2F539}"/>
              </a:ext>
            </a:extLst>
          </p:cNvPr>
          <p:cNvSpPr>
            <a:spLocks noGrp="1"/>
          </p:cNvSpPr>
          <p:nvPr>
            <p:ph idx="1"/>
          </p:nvPr>
        </p:nvSpPr>
        <p:spPr>
          <a:xfrm>
            <a:off x="5183188" y="457200"/>
            <a:ext cx="6172200" cy="5865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04EBD286-055C-41DF-A987-AAE4DBD45AF8}"/>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8" name="Slide Number Placeholder 8">
            <a:extLst>
              <a:ext uri="{FF2B5EF4-FFF2-40B4-BE49-F238E27FC236}">
                <a16:creationId xmlns:a16="http://schemas.microsoft.com/office/drawing/2014/main" id="{5B729C5D-45ED-4C65-B203-7589F117119C}"/>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150480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703D-060A-4602-BA50-0409A3DCA863}"/>
              </a:ext>
            </a:extLst>
          </p:cNvPr>
          <p:cNvSpPr>
            <a:spLocks noGrp="1"/>
          </p:cNvSpPr>
          <p:nvPr>
            <p:ph type="title"/>
          </p:nvPr>
        </p:nvSpPr>
        <p:spPr>
          <a:xfrm>
            <a:off x="839788" y="457200"/>
            <a:ext cx="3932237" cy="1600200"/>
          </a:xfrm>
          <a:solidFill>
            <a:srgbClr val="25866E"/>
          </a:solidFill>
        </p:spPr>
        <p:txBody>
          <a:bodyPr lIns="137160" tIns="91440" bIns="137160" anchor="ctr" anchorCtr="0">
            <a:normAutofit/>
          </a:bodyPr>
          <a:lstStyle>
            <a:lvl1pPr>
              <a:defRPr sz="3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F5875E57-9CD7-431A-9D7D-A17D29CE553D}"/>
              </a:ext>
            </a:extLst>
          </p:cNvPr>
          <p:cNvSpPr>
            <a:spLocks noGrp="1"/>
          </p:cNvSpPr>
          <p:nvPr>
            <p:ph type="body" sz="half" idx="2"/>
          </p:nvPr>
        </p:nvSpPr>
        <p:spPr>
          <a:xfrm>
            <a:off x="839788" y="2224215"/>
            <a:ext cx="3932237" cy="415070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083EBB25-D0C8-4954-9B36-D4E628F5B413}"/>
              </a:ext>
            </a:extLst>
          </p:cNvPr>
          <p:cNvSpPr>
            <a:spLocks noGrp="1"/>
          </p:cNvSpPr>
          <p:nvPr>
            <p:ph type="pic" idx="1"/>
          </p:nvPr>
        </p:nvSpPr>
        <p:spPr>
          <a:xfrm>
            <a:off x="5183188" y="457200"/>
            <a:ext cx="6172200" cy="59177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Footer Placeholder 3">
            <a:extLst>
              <a:ext uri="{FF2B5EF4-FFF2-40B4-BE49-F238E27FC236}">
                <a16:creationId xmlns:a16="http://schemas.microsoft.com/office/drawing/2014/main" id="{8A977368-5D03-4D6D-94E7-5DDB5FFEE8B8}"/>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dirty="0"/>
              <a:t>MDE Office of Special Education</a:t>
            </a:r>
          </a:p>
        </p:txBody>
      </p:sp>
      <p:sp>
        <p:nvSpPr>
          <p:cNvPr id="8" name="Slide Number Placeholder 8">
            <a:extLst>
              <a:ext uri="{FF2B5EF4-FFF2-40B4-BE49-F238E27FC236}">
                <a16:creationId xmlns:a16="http://schemas.microsoft.com/office/drawing/2014/main" id="{35D6BDBD-A7C3-4CFE-A969-02520E42DE2D}"/>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dirty="0"/>
          </a:p>
        </p:txBody>
      </p:sp>
    </p:spTree>
    <p:extLst>
      <p:ext uri="{BB962C8B-B14F-4D97-AF65-F5344CB8AC3E}">
        <p14:creationId xmlns:p14="http://schemas.microsoft.com/office/powerpoint/2010/main" val="21426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41500D-1553-4DCC-9702-6B6F0DC6A556}"/>
              </a:ext>
            </a:extLst>
          </p:cNvPr>
          <p:cNvPicPr>
            <a:picLocks noChangeAspect="1"/>
          </p:cNvPicPr>
          <p:nvPr userDrawn="1"/>
        </p:nvPicPr>
        <p:blipFill>
          <a:blip r:embed="rId14"/>
          <a:stretch>
            <a:fillRect/>
          </a:stretch>
        </p:blipFill>
        <p:spPr>
          <a:xfrm>
            <a:off x="0" y="6400857"/>
            <a:ext cx="12192000" cy="457143"/>
          </a:xfrm>
          <a:prstGeom prst="rect">
            <a:avLst/>
          </a:prstGeom>
        </p:spPr>
      </p:pic>
      <p:sp>
        <p:nvSpPr>
          <p:cNvPr id="2" name="Title Placeholder 1">
            <a:extLst>
              <a:ext uri="{FF2B5EF4-FFF2-40B4-BE49-F238E27FC236}">
                <a16:creationId xmlns:a16="http://schemas.microsoft.com/office/drawing/2014/main" id="{C3AAF1B9-C994-4088-83F6-0FBEC3AD97C4}"/>
              </a:ext>
            </a:extLst>
          </p:cNvPr>
          <p:cNvSpPr>
            <a:spLocks noGrp="1"/>
          </p:cNvSpPr>
          <p:nvPr>
            <p:ph type="title"/>
          </p:nvPr>
        </p:nvSpPr>
        <p:spPr>
          <a:xfrm>
            <a:off x="838200" y="365125"/>
            <a:ext cx="10515600" cy="77159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36162D-30D3-43AB-AAE0-18E7EEC3B329}"/>
              </a:ext>
            </a:extLst>
          </p:cNvPr>
          <p:cNvSpPr>
            <a:spLocks noGrp="1"/>
          </p:cNvSpPr>
          <p:nvPr>
            <p:ph type="body" idx="1"/>
          </p:nvPr>
        </p:nvSpPr>
        <p:spPr>
          <a:xfrm>
            <a:off x="838200" y="1311214"/>
            <a:ext cx="10515600" cy="501194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6200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320040" algn="l" defTabSz="914400" rtl="0" eaLnBrk="1" latinLnBrk="0" hangingPunct="1">
        <a:lnSpc>
          <a:spcPct val="108000"/>
        </a:lnSpc>
        <a:spcBef>
          <a:spcPts val="1000"/>
        </a:spcBef>
        <a:spcAft>
          <a:spcPts val="0"/>
        </a:spcAft>
        <a:buClr>
          <a:srgbClr val="25866E"/>
        </a:buClr>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320040" algn="l" defTabSz="914400" rtl="0" eaLnBrk="1" latinLnBrk="0" hangingPunct="1">
        <a:lnSpc>
          <a:spcPct val="108000"/>
        </a:lnSpc>
        <a:spcBef>
          <a:spcPts val="500"/>
        </a:spcBef>
        <a:spcAft>
          <a:spcPts val="0"/>
        </a:spcAft>
        <a:buClr>
          <a:srgbClr val="25866E"/>
        </a:buClr>
        <a:buFont typeface="Courier New" panose="02070309020205020404" pitchFamily="49" charset="0"/>
        <a:buChar char="o"/>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320040" algn="l" defTabSz="914400" rtl="0" eaLnBrk="1" latinLnBrk="0" hangingPunct="1">
        <a:lnSpc>
          <a:spcPct val="108000"/>
        </a:lnSpc>
        <a:spcBef>
          <a:spcPts val="500"/>
        </a:spcBef>
        <a:spcAft>
          <a:spcPts val="0"/>
        </a:spcAft>
        <a:buClr>
          <a:srgbClr val="25866E"/>
        </a:buClr>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320040" algn="l" defTabSz="914400" rtl="0" eaLnBrk="1" latinLnBrk="0" hangingPunct="1">
        <a:lnSpc>
          <a:spcPct val="108000"/>
        </a:lnSpc>
        <a:spcBef>
          <a:spcPts val="500"/>
        </a:spcBef>
        <a:spcAft>
          <a:spcPts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320040" algn="l" defTabSz="914400" rtl="0" eaLnBrk="1" latinLnBrk="0" hangingPunct="1">
        <a:lnSpc>
          <a:spcPct val="108000"/>
        </a:lnSpc>
        <a:spcBef>
          <a:spcPts val="500"/>
        </a:spcBef>
        <a:spcAft>
          <a:spcPts val="0"/>
        </a:spcAft>
        <a:buFont typeface="Courier New" panose="02070309020205020404" pitchFamily="49" charset="0"/>
        <a:buChar char="o"/>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training.catamaran.partner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urrent/title-34/subtitle-B/chapter-III/part-300/subpart-F/subject-group-ECFR1d2a18271819883/section-300.62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training.catamaran.partners/wp-content/uploads/2018/02/Inviting-participating-agencies-clarification-Feb.-2018.pdf"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mde-ose@michigan.gov"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E13243-C19B-4EDE-8DA6-F91714B6CB95}"/>
              </a:ext>
            </a:extLst>
          </p:cNvPr>
          <p:cNvSpPr>
            <a:spLocks noGrp="1"/>
          </p:cNvSpPr>
          <p:nvPr>
            <p:ph type="title"/>
          </p:nvPr>
        </p:nvSpPr>
        <p:spPr/>
        <p:txBody>
          <a:bodyPr/>
          <a:lstStyle/>
          <a:p>
            <a:r>
              <a:rPr lang="en-US" dirty="0"/>
              <a:t>Welcome! </a:t>
            </a:r>
          </a:p>
        </p:txBody>
      </p:sp>
      <p:sp>
        <p:nvSpPr>
          <p:cNvPr id="6" name="Content Placeholder 5">
            <a:extLst>
              <a:ext uri="{FF2B5EF4-FFF2-40B4-BE49-F238E27FC236}">
                <a16:creationId xmlns:a16="http://schemas.microsoft.com/office/drawing/2014/main" id="{05DBCC2E-3F23-4292-8989-6EC921586E9D}"/>
              </a:ext>
            </a:extLst>
          </p:cNvPr>
          <p:cNvSpPr>
            <a:spLocks noGrp="1"/>
          </p:cNvSpPr>
          <p:nvPr>
            <p:ph idx="1"/>
          </p:nvPr>
        </p:nvSpPr>
        <p:spPr>
          <a:xfrm>
            <a:off x="575553" y="1402169"/>
            <a:ext cx="10977818" cy="5160012"/>
          </a:xfrm>
        </p:spPr>
        <p:txBody>
          <a:bodyPr vert="horz" lIns="91440" tIns="45720" rIns="91440" bIns="45720" rtlCol="0" anchor="t">
            <a:noAutofit/>
          </a:bodyPr>
          <a:lstStyle/>
          <a:p>
            <a:pPr marL="342900" indent="-342900"/>
            <a:r>
              <a:rPr lang="en-US" sz="3200" dirty="0"/>
              <a:t>The </a:t>
            </a:r>
            <a:r>
              <a:rPr lang="en-US" sz="3200" b="1" dirty="0"/>
              <a:t>B-13 Interrater Reliability Training</a:t>
            </a:r>
            <a:r>
              <a:rPr lang="en-US" sz="3200" dirty="0"/>
              <a:t> will begin in a few moments.</a:t>
            </a:r>
          </a:p>
          <a:p>
            <a:pPr marL="342900" indent="-342900"/>
            <a:r>
              <a:rPr lang="en-US" sz="3200" dirty="0"/>
              <a:t>To communicate with the presenters during the webinar, use the </a:t>
            </a:r>
            <a:r>
              <a:rPr lang="en-US" sz="3200" b="1" dirty="0"/>
              <a:t>Chat</a:t>
            </a:r>
            <a:r>
              <a:rPr lang="en-US" sz="3200" dirty="0"/>
              <a:t> feature. </a:t>
            </a:r>
          </a:p>
          <a:p>
            <a:pPr marL="342900" indent="-342900"/>
            <a:r>
              <a:rPr lang="en-US" sz="3200" dirty="0"/>
              <a:t>Closed captioning is available for this webinar. To select this option, choose the closed caption icon in the Zoom webinar player.</a:t>
            </a:r>
          </a:p>
        </p:txBody>
      </p:sp>
      <p:sp>
        <p:nvSpPr>
          <p:cNvPr id="7" name="Footer Placeholder 3">
            <a:extLst>
              <a:ext uri="{FF2B5EF4-FFF2-40B4-BE49-F238E27FC236}">
                <a16:creationId xmlns:a16="http://schemas.microsoft.com/office/drawing/2014/main" id="{350B77FF-E9F8-4EF7-ACF9-444675A23C6F}"/>
              </a:ext>
            </a:extLst>
          </p:cNvPr>
          <p:cNvSpPr txBox="1">
            <a:spLocks/>
          </p:cNvSpPr>
          <p:nvPr/>
        </p:nvSpPr>
        <p:spPr>
          <a:xfrm>
            <a:off x="0" y="6562181"/>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MDE Office of Special Education</a:t>
            </a:r>
          </a:p>
        </p:txBody>
      </p:sp>
    </p:spTree>
    <p:extLst>
      <p:ext uri="{BB962C8B-B14F-4D97-AF65-F5344CB8AC3E}">
        <p14:creationId xmlns:p14="http://schemas.microsoft.com/office/powerpoint/2010/main" val="397944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799F-B683-41A4-9F75-F28B87A29382}"/>
              </a:ext>
            </a:extLst>
          </p:cNvPr>
          <p:cNvSpPr>
            <a:spLocks noGrp="1"/>
          </p:cNvSpPr>
          <p:nvPr>
            <p:ph type="title"/>
          </p:nvPr>
        </p:nvSpPr>
        <p:spPr/>
        <p:txBody>
          <a:bodyPr>
            <a:normAutofit/>
          </a:bodyPr>
          <a:lstStyle/>
          <a:p>
            <a:r>
              <a:rPr lang="en-US" dirty="0"/>
              <a:t>B-13 Manual</a:t>
            </a:r>
          </a:p>
        </p:txBody>
      </p:sp>
      <p:sp>
        <p:nvSpPr>
          <p:cNvPr id="3" name="Content Placeholder 2">
            <a:extLst>
              <a:ext uri="{FF2B5EF4-FFF2-40B4-BE49-F238E27FC236}">
                <a16:creationId xmlns:a16="http://schemas.microsoft.com/office/drawing/2014/main" id="{83CC1D59-9012-4D7E-BF33-05A98E4C5B97}"/>
              </a:ext>
            </a:extLst>
          </p:cNvPr>
          <p:cNvSpPr>
            <a:spLocks noGrp="1"/>
          </p:cNvSpPr>
          <p:nvPr>
            <p:ph idx="1"/>
          </p:nvPr>
        </p:nvSpPr>
        <p:spPr>
          <a:xfrm>
            <a:off x="838200" y="1242204"/>
            <a:ext cx="10777538" cy="5115464"/>
          </a:xfrm>
        </p:spPr>
        <p:txBody>
          <a:bodyPr/>
          <a:lstStyle/>
          <a:p>
            <a:r>
              <a:rPr lang="en-US" dirty="0">
                <a:solidFill>
                  <a:schemeClr val="tx1"/>
                </a:solidFill>
              </a:rPr>
              <a:t>Addresses each of the checklist questions.</a:t>
            </a:r>
          </a:p>
          <a:p>
            <a:r>
              <a:rPr lang="en-US" dirty="0">
                <a:solidFill>
                  <a:schemeClr val="tx1"/>
                </a:solidFill>
              </a:rPr>
              <a:t>Best Practice vs Compliance.</a:t>
            </a:r>
          </a:p>
          <a:p>
            <a:r>
              <a:rPr lang="en-US" dirty="0">
                <a:solidFill>
                  <a:schemeClr val="tx1"/>
                </a:solidFill>
              </a:rPr>
              <a:t>The manual is posted to the Catamaran Technical Assistance Website</a:t>
            </a:r>
            <a:r>
              <a:rPr lang="en-US" dirty="0"/>
              <a:t> </a:t>
            </a:r>
            <a:r>
              <a:rPr lang="en-US" dirty="0">
                <a:hlinkClick r:id="rId3"/>
              </a:rPr>
              <a:t>Catamaran Technical Assistance </a:t>
            </a:r>
            <a:r>
              <a:rPr lang="en-US" dirty="0">
                <a:solidFill>
                  <a:schemeClr val="tx1"/>
                </a:solidFill>
                <a:hlinkClick r:id="rId3"/>
              </a:rPr>
              <a:t> </a:t>
            </a:r>
            <a:r>
              <a:rPr lang="en-US" dirty="0">
                <a:solidFill>
                  <a:schemeClr val="tx1"/>
                </a:solidFill>
              </a:rPr>
              <a:t>(https://training.catamaran.partners/).</a:t>
            </a:r>
          </a:p>
        </p:txBody>
      </p:sp>
      <p:sp>
        <p:nvSpPr>
          <p:cNvPr id="4" name="Footer Placeholder 3">
            <a:extLst>
              <a:ext uri="{FF2B5EF4-FFF2-40B4-BE49-F238E27FC236}">
                <a16:creationId xmlns:a16="http://schemas.microsoft.com/office/drawing/2014/main" id="{A7D4DAAB-E532-4174-9E2C-0ADC189F1A06}"/>
              </a:ext>
            </a:extLst>
          </p:cNvPr>
          <p:cNvSpPr>
            <a:spLocks noGrp="1"/>
          </p:cNvSpPr>
          <p:nvPr>
            <p:ph type="ftr" sz="quarter" idx="11"/>
          </p:nvPr>
        </p:nvSpPr>
        <p:spPr>
          <a:xfrm>
            <a:off x="0" y="657600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3D23DD62-B7E7-4FB3-81D8-80B57DF8147C}"/>
              </a:ext>
            </a:extLst>
          </p:cNvPr>
          <p:cNvSpPr>
            <a:spLocks noGrp="1"/>
          </p:cNvSpPr>
          <p:nvPr>
            <p:ph type="sldNum" sz="quarter" idx="12"/>
          </p:nvPr>
        </p:nvSpPr>
        <p:spPr>
          <a:xfrm>
            <a:off x="11139492" y="6492875"/>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10</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2968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DEEC5D-6F66-4BCC-B28A-8E1145DFF7E0}"/>
              </a:ext>
            </a:extLst>
          </p:cNvPr>
          <p:cNvSpPr>
            <a:spLocks noGrp="1"/>
          </p:cNvSpPr>
          <p:nvPr>
            <p:ph type="title"/>
          </p:nvPr>
        </p:nvSpPr>
        <p:spPr/>
        <p:txBody>
          <a:bodyPr/>
          <a:lstStyle/>
          <a:p>
            <a:r>
              <a:rPr lang="en-US" dirty="0"/>
              <a:t>Question 1</a:t>
            </a:r>
          </a:p>
        </p:txBody>
      </p:sp>
      <p:sp>
        <p:nvSpPr>
          <p:cNvPr id="7" name="Content Placeholder 6">
            <a:extLst>
              <a:ext uri="{FF2B5EF4-FFF2-40B4-BE49-F238E27FC236}">
                <a16:creationId xmlns:a16="http://schemas.microsoft.com/office/drawing/2014/main" id="{7B5C23FC-F722-40C2-BE01-007D3AD2F912}"/>
              </a:ext>
            </a:extLst>
          </p:cNvPr>
          <p:cNvSpPr>
            <a:spLocks noGrp="1"/>
          </p:cNvSpPr>
          <p:nvPr>
            <p:ph idx="1"/>
          </p:nvPr>
        </p:nvSpPr>
        <p:spPr/>
        <p:txBody>
          <a:bodyPr/>
          <a:lstStyle/>
          <a:p>
            <a:pPr marL="0" indent="0">
              <a:buNone/>
            </a:pPr>
            <a:r>
              <a:rPr lang="en-US" altLang="en-US" dirty="0"/>
              <a:t>Was the student invited to the IEP Team meeting where transition services were discussed?</a:t>
            </a:r>
          </a:p>
          <a:p>
            <a:pPr lvl="1">
              <a:buFont typeface="Wingdings" panose="05000000000000000000" pitchFamily="2" charset="2"/>
              <a:buChar char="q"/>
            </a:pPr>
            <a:r>
              <a:rPr lang="en-US" altLang="en-US" dirty="0"/>
              <a:t>Yes  	</a:t>
            </a:r>
          </a:p>
          <a:p>
            <a:pPr lvl="1">
              <a:buFont typeface="Wingdings" panose="05000000000000000000" pitchFamily="2" charset="2"/>
              <a:buChar char="q"/>
            </a:pPr>
            <a:r>
              <a:rPr lang="en-US" altLang="en-US" dirty="0"/>
              <a:t>No</a:t>
            </a:r>
          </a:p>
        </p:txBody>
      </p:sp>
      <p:sp>
        <p:nvSpPr>
          <p:cNvPr id="2" name="Footer Placeholder 1">
            <a:extLst>
              <a:ext uri="{FF2B5EF4-FFF2-40B4-BE49-F238E27FC236}">
                <a16:creationId xmlns:a16="http://schemas.microsoft.com/office/drawing/2014/main" id="{B087B46E-7747-4B94-A6A3-CA648F4B8C7E}"/>
              </a:ext>
            </a:extLst>
          </p:cNvPr>
          <p:cNvSpPr>
            <a:spLocks noGrp="1"/>
          </p:cNvSpPr>
          <p:nvPr>
            <p:ph type="ftr" sz="quarter" idx="11"/>
          </p:nvPr>
        </p:nvSpPr>
        <p:spPr>
          <a:xfrm>
            <a:off x="0" y="6592353"/>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A08EFF53-7C68-49D4-A4A5-51A7C084C5A2}"/>
              </a:ext>
            </a:extLst>
          </p:cNvPr>
          <p:cNvSpPr>
            <a:spLocks noGrp="1"/>
          </p:cNvSpPr>
          <p:nvPr>
            <p:ph type="sldNum" sz="quarter" idx="12"/>
          </p:nvPr>
        </p:nvSpPr>
        <p:spPr>
          <a:xfrm>
            <a:off x="11139492" y="6576000"/>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11</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40374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0DE70-D31E-C3F6-1EE7-FCB025716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D43F7-972F-9253-2518-182732452C7E}"/>
              </a:ext>
            </a:extLst>
          </p:cNvPr>
          <p:cNvSpPr>
            <a:spLocks noGrp="1"/>
          </p:cNvSpPr>
          <p:nvPr>
            <p:ph type="title"/>
          </p:nvPr>
        </p:nvSpPr>
        <p:spPr/>
        <p:txBody>
          <a:bodyPr>
            <a:normAutofit/>
          </a:bodyPr>
          <a:lstStyle/>
          <a:p>
            <a:r>
              <a:rPr lang="en-US" dirty="0">
                <a:latin typeface="Verdana"/>
                <a:ea typeface="Verdana"/>
              </a:rPr>
              <a:t>Question 1: Compliance in Practice</a:t>
            </a:r>
          </a:p>
        </p:txBody>
      </p:sp>
      <p:sp>
        <p:nvSpPr>
          <p:cNvPr id="3" name="Content Placeholder 2">
            <a:extLst>
              <a:ext uri="{FF2B5EF4-FFF2-40B4-BE49-F238E27FC236}">
                <a16:creationId xmlns:a16="http://schemas.microsoft.com/office/drawing/2014/main" id="{F5BFABF2-3033-2E09-7180-BD8F4802945D}"/>
              </a:ext>
            </a:extLst>
          </p:cNvPr>
          <p:cNvSpPr>
            <a:spLocks noGrp="1"/>
          </p:cNvSpPr>
          <p:nvPr>
            <p:ph idx="1"/>
          </p:nvPr>
        </p:nvSpPr>
        <p:spPr>
          <a:xfrm>
            <a:off x="674489" y="1246326"/>
            <a:ext cx="11072751" cy="5115464"/>
          </a:xfrm>
        </p:spPr>
        <p:txBody>
          <a:bodyPr vert="horz" lIns="91440" tIns="45720" rIns="91440" bIns="45720" rtlCol="0" anchor="t">
            <a:normAutofit lnSpcReduction="10000"/>
          </a:bodyPr>
          <a:lstStyle/>
          <a:p>
            <a:pPr marL="457200" indent="-457200">
              <a:lnSpc>
                <a:spcPct val="100000"/>
              </a:lnSpc>
              <a:spcBef>
                <a:spcPts val="0"/>
              </a:spcBef>
              <a:spcAft>
                <a:spcPts val="1200"/>
              </a:spcAft>
            </a:pPr>
            <a:r>
              <a:rPr lang="en-US" sz="2800" dirty="0">
                <a:solidFill>
                  <a:srgbClr val="000000"/>
                </a:solidFill>
                <a:cs typeface="Arial"/>
              </a:rPr>
              <a:t>Documentation the student was invited </a:t>
            </a:r>
            <a:r>
              <a:rPr lang="en-US" sz="2800" b="1" dirty="0">
                <a:solidFill>
                  <a:srgbClr val="000000"/>
                </a:solidFill>
                <a:cs typeface="Arial"/>
              </a:rPr>
              <a:t>prior </a:t>
            </a:r>
            <a:r>
              <a:rPr lang="en-US" sz="2800" dirty="0">
                <a:solidFill>
                  <a:srgbClr val="000000"/>
                </a:solidFill>
                <a:cs typeface="Arial"/>
              </a:rPr>
              <a:t>to the IEP Team meeting:</a:t>
            </a:r>
          </a:p>
          <a:p>
            <a:pPr lvl="1">
              <a:lnSpc>
                <a:spcPct val="100000"/>
              </a:lnSpc>
              <a:spcBef>
                <a:spcPts val="0"/>
              </a:spcBef>
              <a:spcAft>
                <a:spcPts val="1200"/>
              </a:spcAft>
            </a:pPr>
            <a:r>
              <a:rPr lang="en-US" sz="2800" dirty="0">
                <a:solidFill>
                  <a:srgbClr val="000000"/>
                </a:solidFill>
                <a:cs typeface="Arial"/>
              </a:rPr>
              <a:t>Note of verbal invite</a:t>
            </a:r>
            <a:endParaRPr lang="en-US" sz="2800" dirty="0">
              <a:cs typeface="Calibri"/>
            </a:endParaRPr>
          </a:p>
          <a:p>
            <a:pPr lvl="1">
              <a:lnSpc>
                <a:spcPct val="100000"/>
              </a:lnSpc>
              <a:spcBef>
                <a:spcPts val="0"/>
              </a:spcBef>
              <a:spcAft>
                <a:spcPts val="1200"/>
              </a:spcAft>
            </a:pPr>
            <a:r>
              <a:rPr lang="en-US" sz="2800" dirty="0">
                <a:solidFill>
                  <a:srgbClr val="000000"/>
                </a:solidFill>
                <a:cs typeface="Arial"/>
              </a:rPr>
              <a:t>Phone log</a:t>
            </a:r>
            <a:endParaRPr lang="en-US" sz="2800" dirty="0">
              <a:cs typeface="Calibri"/>
            </a:endParaRPr>
          </a:p>
          <a:p>
            <a:pPr lvl="1">
              <a:lnSpc>
                <a:spcPct val="100000"/>
              </a:lnSpc>
              <a:spcBef>
                <a:spcPts val="0"/>
              </a:spcBef>
              <a:spcAft>
                <a:spcPts val="1200"/>
              </a:spcAft>
            </a:pPr>
            <a:r>
              <a:rPr lang="en-US" sz="2800" dirty="0">
                <a:solidFill>
                  <a:srgbClr val="000000"/>
                </a:solidFill>
                <a:cs typeface="Arial"/>
              </a:rPr>
              <a:t>Written invitation</a:t>
            </a:r>
          </a:p>
          <a:p>
            <a:pPr marL="457200" indent="-457200">
              <a:lnSpc>
                <a:spcPct val="100000"/>
              </a:lnSpc>
              <a:spcBef>
                <a:spcPts val="0"/>
              </a:spcBef>
              <a:spcAft>
                <a:spcPts val="1200"/>
              </a:spcAft>
            </a:pPr>
            <a:r>
              <a:rPr lang="en-US" sz="2800" dirty="0">
                <a:solidFill>
                  <a:srgbClr val="000000"/>
                </a:solidFill>
                <a:cs typeface="Arial"/>
              </a:rPr>
              <a:t>Documentation that an invitation to the IEP Team meeting was addressed specifically to the student or co-addressed with parent.</a:t>
            </a:r>
          </a:p>
          <a:p>
            <a:pPr marL="457200" indent="-457200">
              <a:lnSpc>
                <a:spcPct val="100000"/>
              </a:lnSpc>
              <a:spcBef>
                <a:spcPts val="0"/>
              </a:spcBef>
              <a:spcAft>
                <a:spcPts val="1200"/>
              </a:spcAft>
            </a:pPr>
            <a:r>
              <a:rPr lang="en-US" sz="2800" dirty="0">
                <a:solidFill>
                  <a:srgbClr val="000000"/>
                </a:solidFill>
                <a:cs typeface="Arial"/>
              </a:rPr>
              <a:t>Student is signed in as a participant of the IEP Team or, when there is no sign-in, evidence of participation in the IEP Team meeting.</a:t>
            </a:r>
            <a:endParaRPr lang="en-US" sz="2800" dirty="0"/>
          </a:p>
        </p:txBody>
      </p:sp>
      <p:sp>
        <p:nvSpPr>
          <p:cNvPr id="9" name="Footer Placeholder 3">
            <a:extLst>
              <a:ext uri="{FF2B5EF4-FFF2-40B4-BE49-F238E27FC236}">
                <a16:creationId xmlns:a16="http://schemas.microsoft.com/office/drawing/2014/main" id="{F0CDE139-FBDB-0ED9-1D93-8305D9B64BDC}"/>
              </a:ext>
            </a:extLst>
          </p:cNvPr>
          <p:cNvSpPr>
            <a:spLocks noGrp="1"/>
          </p:cNvSpPr>
          <p:nvPr>
            <p:ph type="ftr" sz="quarter" idx="3"/>
          </p:nvPr>
        </p:nvSpPr>
        <p:spPr>
          <a:xfrm>
            <a:off x="96336" y="6492875"/>
            <a:ext cx="4114800" cy="365125"/>
          </a:xfrm>
        </p:spPr>
        <p:txBody>
          <a:bodyPr/>
          <a:lstStyle/>
          <a:p>
            <a:r>
              <a:rPr lang="en-US" dirty="0"/>
              <a:t>MDE Office of Special Education</a:t>
            </a:r>
          </a:p>
        </p:txBody>
      </p:sp>
      <p:sp>
        <p:nvSpPr>
          <p:cNvPr id="4" name="Slide Number Placeholder 3">
            <a:extLst>
              <a:ext uri="{FF2B5EF4-FFF2-40B4-BE49-F238E27FC236}">
                <a16:creationId xmlns:a16="http://schemas.microsoft.com/office/drawing/2014/main" id="{C8036F18-A347-3410-CD34-81EB76DF2D88}"/>
              </a:ext>
            </a:extLst>
          </p:cNvPr>
          <p:cNvSpPr>
            <a:spLocks noGrp="1"/>
          </p:cNvSpPr>
          <p:nvPr>
            <p:ph type="sldNum" sz="quarter" idx="4"/>
          </p:nvPr>
        </p:nvSpPr>
        <p:spPr/>
        <p:txBody>
          <a:bodyPr/>
          <a:lstStyle/>
          <a:p>
            <a:fld id="{C948956C-181A-4CF4-99F7-163F512CFDFE}" type="slidenum">
              <a:rPr lang="en-US" smtClean="0"/>
              <a:pPr/>
              <a:t>12</a:t>
            </a:fld>
            <a:endParaRPr lang="en-US" dirty="0"/>
          </a:p>
        </p:txBody>
      </p:sp>
    </p:spTree>
    <p:extLst>
      <p:ext uri="{BB962C8B-B14F-4D97-AF65-F5344CB8AC3E}">
        <p14:creationId xmlns:p14="http://schemas.microsoft.com/office/powerpoint/2010/main" val="3766199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553C-02A4-4FE7-86F4-2CF0C015F43D}"/>
              </a:ext>
            </a:extLst>
          </p:cNvPr>
          <p:cNvSpPr>
            <a:spLocks noGrp="1"/>
          </p:cNvSpPr>
          <p:nvPr>
            <p:ph type="title"/>
          </p:nvPr>
        </p:nvSpPr>
        <p:spPr/>
        <p:txBody>
          <a:bodyPr/>
          <a:lstStyle/>
          <a:p>
            <a:r>
              <a:rPr lang="en-US" dirty="0"/>
              <a:t>Question 1 Compliance - example 1</a:t>
            </a:r>
          </a:p>
        </p:txBody>
      </p:sp>
      <p:pic>
        <p:nvPicPr>
          <p:cNvPr id="4" name="Picture 3" descr="Screenshot of Question 1 Compliance - example 1: Invitation to Attend Individualized Educational Planning Team Meeting. ">
            <a:extLst>
              <a:ext uri="{FF2B5EF4-FFF2-40B4-BE49-F238E27FC236}">
                <a16:creationId xmlns:a16="http://schemas.microsoft.com/office/drawing/2014/main" id="{6B40A26C-FE20-450F-990C-B840E0BA95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1553" y="1275786"/>
            <a:ext cx="11711424" cy="5031904"/>
          </a:xfrm>
          <a:prstGeom prst="rect">
            <a:avLst/>
          </a:prstGeom>
        </p:spPr>
      </p:pic>
      <p:sp>
        <p:nvSpPr>
          <p:cNvPr id="5" name="Footer Placeholder 4">
            <a:extLst>
              <a:ext uri="{FF2B5EF4-FFF2-40B4-BE49-F238E27FC236}">
                <a16:creationId xmlns:a16="http://schemas.microsoft.com/office/drawing/2014/main" id="{4E1DB18E-9171-40EE-8BB5-3C091C135B0A}"/>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2CBDBAA2-F85D-4124-94E3-7135084012C9}"/>
              </a:ext>
            </a:extLst>
          </p:cNvPr>
          <p:cNvSpPr>
            <a:spLocks noGrp="1"/>
          </p:cNvSpPr>
          <p:nvPr>
            <p:ph type="sldNum" sz="quarter" idx="4"/>
          </p:nvPr>
        </p:nvSpPr>
        <p:spPr/>
        <p:txBody>
          <a:bodyPr/>
          <a:lstStyle/>
          <a:p>
            <a:fld id="{C948956C-181A-4CF4-99F7-163F512CFDFE}" type="slidenum">
              <a:rPr lang="en-US" smtClean="0"/>
              <a:pPr/>
              <a:t>13</a:t>
            </a:fld>
            <a:endParaRPr lang="en-US" dirty="0"/>
          </a:p>
        </p:txBody>
      </p:sp>
    </p:spTree>
    <p:extLst>
      <p:ext uri="{BB962C8B-B14F-4D97-AF65-F5344CB8AC3E}">
        <p14:creationId xmlns:p14="http://schemas.microsoft.com/office/powerpoint/2010/main" val="3093796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6D17-E0BF-496C-B337-79734A73D644}"/>
              </a:ext>
            </a:extLst>
          </p:cNvPr>
          <p:cNvSpPr>
            <a:spLocks noGrp="1"/>
          </p:cNvSpPr>
          <p:nvPr>
            <p:ph type="title"/>
          </p:nvPr>
        </p:nvSpPr>
        <p:spPr/>
        <p:txBody>
          <a:bodyPr/>
          <a:lstStyle/>
          <a:p>
            <a:r>
              <a:rPr lang="en-US" dirty="0"/>
              <a:t>Question 1 Compliance – examples 2-3</a:t>
            </a:r>
          </a:p>
        </p:txBody>
      </p:sp>
      <p:pic>
        <p:nvPicPr>
          <p:cNvPr id="7" name="Picture 8" descr="IEP picture showing the student did not attend the IEP but the caseload provider met with the student to discuss the ESTR-J and all parts of the IEP. Student's preferences and concerns were considered when writing the IEP.">
            <a:extLst>
              <a:ext uri="{FF2B5EF4-FFF2-40B4-BE49-F238E27FC236}">
                <a16:creationId xmlns:a16="http://schemas.microsoft.com/office/drawing/2014/main" id="{7E36D083-A1F2-468F-82FD-799263E96448}"/>
              </a:ext>
            </a:extLst>
          </p:cNvPr>
          <p:cNvPicPr>
            <a:picLocks noChangeAspect="1"/>
          </p:cNvPicPr>
          <p:nvPr/>
        </p:nvPicPr>
        <p:blipFill>
          <a:blip r:embed="rId3"/>
          <a:stretch>
            <a:fillRect/>
          </a:stretch>
        </p:blipFill>
        <p:spPr>
          <a:xfrm>
            <a:off x="1038141" y="1257912"/>
            <a:ext cx="9241766" cy="3025573"/>
          </a:xfrm>
          <a:prstGeom prst="rect">
            <a:avLst/>
          </a:prstGeom>
        </p:spPr>
      </p:pic>
      <p:pic>
        <p:nvPicPr>
          <p:cNvPr id="8" name="Picture 10" descr="Question 1 Compliance - examples 2-3 screenshot. ">
            <a:extLst>
              <a:ext uri="{FF2B5EF4-FFF2-40B4-BE49-F238E27FC236}">
                <a16:creationId xmlns:a16="http://schemas.microsoft.com/office/drawing/2014/main" id="{DAF874A5-5524-4774-BFC3-CD2932765D6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5776" y="4131610"/>
            <a:ext cx="9748292" cy="2112633"/>
          </a:xfrm>
          <a:prstGeom prst="rect">
            <a:avLst/>
          </a:prstGeom>
        </p:spPr>
      </p:pic>
      <p:sp>
        <p:nvSpPr>
          <p:cNvPr id="5" name="Footer Placeholder 4">
            <a:extLst>
              <a:ext uri="{FF2B5EF4-FFF2-40B4-BE49-F238E27FC236}">
                <a16:creationId xmlns:a16="http://schemas.microsoft.com/office/drawing/2014/main" id="{55DF49F5-9DEC-41B0-A017-3E25E76444E1}"/>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A051EFBF-21E1-4267-940A-D47B8344C32A}"/>
              </a:ext>
            </a:extLst>
          </p:cNvPr>
          <p:cNvSpPr>
            <a:spLocks noGrp="1"/>
          </p:cNvSpPr>
          <p:nvPr>
            <p:ph type="sldNum" sz="quarter" idx="4"/>
          </p:nvPr>
        </p:nvSpPr>
        <p:spPr/>
        <p:txBody>
          <a:bodyPr/>
          <a:lstStyle/>
          <a:p>
            <a:fld id="{C948956C-181A-4CF4-99F7-163F512CFDFE}" type="slidenum">
              <a:rPr lang="en-US" smtClean="0"/>
              <a:pPr/>
              <a:t>14</a:t>
            </a:fld>
            <a:endParaRPr lang="en-US" dirty="0"/>
          </a:p>
        </p:txBody>
      </p:sp>
    </p:spTree>
    <p:extLst>
      <p:ext uri="{BB962C8B-B14F-4D97-AF65-F5344CB8AC3E}">
        <p14:creationId xmlns:p14="http://schemas.microsoft.com/office/powerpoint/2010/main" val="290683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B7B61-2503-42BA-96EF-18BF578E1E26}"/>
              </a:ext>
            </a:extLst>
          </p:cNvPr>
          <p:cNvSpPr>
            <a:spLocks noGrp="1"/>
          </p:cNvSpPr>
          <p:nvPr>
            <p:ph type="title"/>
          </p:nvPr>
        </p:nvSpPr>
        <p:spPr/>
        <p:txBody>
          <a:bodyPr/>
          <a:lstStyle/>
          <a:p>
            <a:r>
              <a:rPr lang="en-US" dirty="0"/>
              <a:t>Question 1 Noncompliance</a:t>
            </a:r>
          </a:p>
        </p:txBody>
      </p:sp>
      <p:sp>
        <p:nvSpPr>
          <p:cNvPr id="3" name="Content Placeholder 2">
            <a:extLst>
              <a:ext uri="{FF2B5EF4-FFF2-40B4-BE49-F238E27FC236}">
                <a16:creationId xmlns:a16="http://schemas.microsoft.com/office/drawing/2014/main" id="{3707452D-C7FB-470A-9A2B-DBAD7E0211CD}"/>
              </a:ext>
            </a:extLst>
          </p:cNvPr>
          <p:cNvSpPr>
            <a:spLocks noGrp="1"/>
          </p:cNvSpPr>
          <p:nvPr>
            <p:ph idx="1"/>
          </p:nvPr>
        </p:nvSpPr>
        <p:spPr/>
        <p:txBody>
          <a:bodyPr vert="horz" lIns="91440" tIns="45720" rIns="91440" bIns="45720" rtlCol="0" anchor="t">
            <a:normAutofit/>
          </a:bodyPr>
          <a:lstStyle/>
          <a:p>
            <a:pPr marL="365760" lvl="1" indent="0">
              <a:buNone/>
            </a:pPr>
            <a:r>
              <a:rPr lang="en-US" sz="2800" dirty="0">
                <a:latin typeface="Verdana"/>
                <a:ea typeface="Verdana"/>
              </a:rPr>
              <a:t>No evidence the student was invited to the IEP Team meeting:</a:t>
            </a:r>
          </a:p>
          <a:p>
            <a:pPr lvl="1"/>
            <a:r>
              <a:rPr lang="en-US" sz="2400" dirty="0">
                <a:latin typeface="Verdana"/>
                <a:ea typeface="Verdana"/>
              </a:rPr>
              <a:t>No written invitation</a:t>
            </a:r>
          </a:p>
          <a:p>
            <a:pPr lvl="1"/>
            <a:r>
              <a:rPr lang="en-US" sz="2400" dirty="0">
                <a:latin typeface="Verdana"/>
                <a:ea typeface="Verdana"/>
              </a:rPr>
              <a:t>No contact log</a:t>
            </a:r>
          </a:p>
          <a:p>
            <a:pPr lvl="1"/>
            <a:r>
              <a:rPr lang="en-US" sz="2400" dirty="0">
                <a:latin typeface="Verdana"/>
                <a:ea typeface="Verdana"/>
              </a:rPr>
              <a:t>No sign in</a:t>
            </a:r>
          </a:p>
          <a:p>
            <a:pPr lvl="1"/>
            <a:r>
              <a:rPr lang="en-US" sz="2400" dirty="0">
                <a:latin typeface="Verdana"/>
                <a:ea typeface="Verdana"/>
              </a:rPr>
              <a:t>No evidence of participation</a:t>
            </a:r>
          </a:p>
        </p:txBody>
      </p:sp>
      <p:sp>
        <p:nvSpPr>
          <p:cNvPr id="5" name="Footer Placeholder 4">
            <a:extLst>
              <a:ext uri="{FF2B5EF4-FFF2-40B4-BE49-F238E27FC236}">
                <a16:creationId xmlns:a16="http://schemas.microsoft.com/office/drawing/2014/main" id="{D3749974-C459-4DC3-8BF7-687EB902F495}"/>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4689E3A1-95A0-492B-8B92-41900F9600CC}"/>
              </a:ext>
            </a:extLst>
          </p:cNvPr>
          <p:cNvSpPr>
            <a:spLocks noGrp="1"/>
          </p:cNvSpPr>
          <p:nvPr>
            <p:ph type="sldNum" sz="quarter" idx="4"/>
          </p:nvPr>
        </p:nvSpPr>
        <p:spPr/>
        <p:txBody>
          <a:bodyPr/>
          <a:lstStyle/>
          <a:p>
            <a:fld id="{C948956C-181A-4CF4-99F7-163F512CFDFE}" type="slidenum">
              <a:rPr lang="en-US" smtClean="0"/>
              <a:pPr/>
              <a:t>15</a:t>
            </a:fld>
            <a:endParaRPr lang="en-US" dirty="0"/>
          </a:p>
        </p:txBody>
      </p:sp>
    </p:spTree>
    <p:extLst>
      <p:ext uri="{BB962C8B-B14F-4D97-AF65-F5344CB8AC3E}">
        <p14:creationId xmlns:p14="http://schemas.microsoft.com/office/powerpoint/2010/main" val="31010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0054-091C-4085-BD26-F0E6C2BCB02D}"/>
              </a:ext>
            </a:extLst>
          </p:cNvPr>
          <p:cNvSpPr>
            <a:spLocks noGrp="1"/>
          </p:cNvSpPr>
          <p:nvPr>
            <p:ph type="title"/>
          </p:nvPr>
        </p:nvSpPr>
        <p:spPr/>
        <p:txBody>
          <a:bodyPr/>
          <a:lstStyle/>
          <a:p>
            <a:r>
              <a:rPr lang="en-US" dirty="0"/>
              <a:t>Question 1 You be the judge</a:t>
            </a:r>
          </a:p>
        </p:txBody>
      </p:sp>
      <p:sp>
        <p:nvSpPr>
          <p:cNvPr id="3" name="Content Placeholder 2">
            <a:extLst>
              <a:ext uri="{FF2B5EF4-FFF2-40B4-BE49-F238E27FC236}">
                <a16:creationId xmlns:a16="http://schemas.microsoft.com/office/drawing/2014/main" id="{BB6DD064-16EC-4E62-8F22-36A81AC38512}"/>
              </a:ext>
            </a:extLst>
          </p:cNvPr>
          <p:cNvSpPr>
            <a:spLocks noGrp="1"/>
          </p:cNvSpPr>
          <p:nvPr>
            <p:ph idx="1"/>
          </p:nvPr>
        </p:nvSpPr>
        <p:spPr/>
        <p:txBody>
          <a:bodyPr vert="horz" lIns="91440" tIns="45720" rIns="91440" bIns="45720" rtlCol="0" anchor="t">
            <a:normAutofit/>
          </a:bodyPr>
          <a:lstStyle/>
          <a:p>
            <a:pPr marL="457200" indent="-457200"/>
            <a:r>
              <a:rPr lang="en-US" dirty="0"/>
              <a:t>Invitation was addressed to the parent only.</a:t>
            </a:r>
          </a:p>
          <a:p>
            <a:pPr marL="457200" indent="-457200"/>
            <a:r>
              <a:rPr lang="en-US" dirty="0"/>
              <a:t>Student was not listed as a participant at the IEP Team meeting.</a:t>
            </a:r>
          </a:p>
          <a:p>
            <a:pPr marL="457200" indent="-457200"/>
            <a:r>
              <a:rPr lang="en-US" dirty="0"/>
              <a:t>IEP has no additional student input.</a:t>
            </a:r>
          </a:p>
        </p:txBody>
      </p:sp>
      <p:sp>
        <p:nvSpPr>
          <p:cNvPr id="4" name="Footer Placeholder 3">
            <a:extLst>
              <a:ext uri="{FF2B5EF4-FFF2-40B4-BE49-F238E27FC236}">
                <a16:creationId xmlns:a16="http://schemas.microsoft.com/office/drawing/2014/main" id="{4D1FFEDE-1543-47DE-96F4-5DCC4F64A511}"/>
              </a:ext>
            </a:extLst>
          </p:cNvPr>
          <p:cNvSpPr>
            <a:spLocks noGrp="1"/>
          </p:cNvSpPr>
          <p:nvPr>
            <p:ph type="ftr" sz="quarter" idx="11"/>
          </p:nvPr>
        </p:nvSpPr>
        <p:spPr>
          <a:xfrm>
            <a:off x="0" y="657600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0AF709E8-039C-4C9E-886E-DC6B3B664D7D}"/>
              </a:ext>
            </a:extLst>
          </p:cNvPr>
          <p:cNvSpPr>
            <a:spLocks noGrp="1"/>
          </p:cNvSpPr>
          <p:nvPr>
            <p:ph type="sldNum" sz="quarter" idx="12"/>
          </p:nvPr>
        </p:nvSpPr>
        <p:spPr>
          <a:xfrm>
            <a:off x="11139492" y="6575999"/>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16</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12285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DCD7-4A22-4122-9CD4-846B7C02D1A2}"/>
              </a:ext>
            </a:extLst>
          </p:cNvPr>
          <p:cNvSpPr>
            <a:spLocks noGrp="1"/>
          </p:cNvSpPr>
          <p:nvPr>
            <p:ph type="title"/>
          </p:nvPr>
        </p:nvSpPr>
        <p:spPr>
          <a:xfrm>
            <a:off x="453520" y="192465"/>
            <a:ext cx="10515600" cy="833241"/>
          </a:xfrm>
        </p:spPr>
        <p:txBody>
          <a:bodyPr/>
          <a:lstStyle/>
          <a:p>
            <a:r>
              <a:rPr lang="en-US" dirty="0"/>
              <a:t>Question 2</a:t>
            </a:r>
          </a:p>
        </p:txBody>
      </p:sp>
      <p:sp>
        <p:nvSpPr>
          <p:cNvPr id="3" name="Content Placeholder 2">
            <a:extLst>
              <a:ext uri="{FF2B5EF4-FFF2-40B4-BE49-F238E27FC236}">
                <a16:creationId xmlns:a16="http://schemas.microsoft.com/office/drawing/2014/main" id="{4B55B714-F117-481D-8DA3-62DA2A15D3E1}"/>
              </a:ext>
            </a:extLst>
          </p:cNvPr>
          <p:cNvSpPr>
            <a:spLocks noGrp="1"/>
          </p:cNvSpPr>
          <p:nvPr>
            <p:ph sz="half" idx="1"/>
          </p:nvPr>
        </p:nvSpPr>
        <p:spPr>
          <a:xfrm>
            <a:off x="794796" y="1200348"/>
            <a:ext cx="10602407" cy="5106838"/>
          </a:xfrm>
        </p:spPr>
        <p:txBody>
          <a:bodyPr/>
          <a:lstStyle/>
          <a:p>
            <a:pPr marL="0" indent="0">
              <a:buNone/>
            </a:pPr>
            <a:r>
              <a:rPr lang="en-US" altLang="en-US" dirty="0"/>
              <a:t>Was there prior consent of the parent or student, who has reached the age of majority, to invite an agency?</a:t>
            </a:r>
          </a:p>
          <a:p>
            <a:pPr lvl="1">
              <a:buFont typeface="Wingdings" panose="05000000000000000000" pitchFamily="2" charset="2"/>
              <a:buChar char="q"/>
            </a:pPr>
            <a:r>
              <a:rPr lang="en-US" altLang="en-US" dirty="0"/>
              <a:t>Yes  </a:t>
            </a:r>
          </a:p>
          <a:p>
            <a:pPr lvl="1">
              <a:buFont typeface="Wingdings" panose="05000000000000000000" pitchFamily="2" charset="2"/>
              <a:buChar char="q"/>
            </a:pPr>
            <a:r>
              <a:rPr lang="en-US" altLang="en-US" dirty="0"/>
              <a:t>No   </a:t>
            </a:r>
          </a:p>
          <a:p>
            <a:pPr lvl="1">
              <a:buFont typeface="Wingdings" panose="05000000000000000000" pitchFamily="2" charset="2"/>
              <a:buChar char="q"/>
            </a:pPr>
            <a:r>
              <a:rPr lang="en-US" altLang="en-US" dirty="0"/>
              <a:t>N/A</a:t>
            </a:r>
          </a:p>
        </p:txBody>
      </p:sp>
      <p:sp>
        <p:nvSpPr>
          <p:cNvPr id="4" name="Footer Placeholder 3">
            <a:extLst>
              <a:ext uri="{FF2B5EF4-FFF2-40B4-BE49-F238E27FC236}">
                <a16:creationId xmlns:a16="http://schemas.microsoft.com/office/drawing/2014/main" id="{728101F7-EC86-41E1-BD94-1BC1D28FF0B4}"/>
              </a:ext>
            </a:extLst>
          </p:cNvPr>
          <p:cNvSpPr>
            <a:spLocks noGrp="1"/>
          </p:cNvSpPr>
          <p:nvPr>
            <p:ph type="ftr" sz="quarter" idx="3"/>
          </p:nvPr>
        </p:nvSpPr>
        <p:spPr>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94524860-B775-4786-BCA1-8BCBDA0E850D}"/>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17</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49154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FC360-A766-2E2A-E000-BFB643BD5B56}"/>
              </a:ext>
            </a:extLst>
          </p:cNvPr>
          <p:cNvSpPr>
            <a:spLocks noGrp="1"/>
          </p:cNvSpPr>
          <p:nvPr>
            <p:ph type="title"/>
          </p:nvPr>
        </p:nvSpPr>
        <p:spPr/>
        <p:txBody>
          <a:bodyPr/>
          <a:lstStyle/>
          <a:p>
            <a:r>
              <a:rPr lang="en-US" dirty="0"/>
              <a:t>Question 2 N/A Clarification </a:t>
            </a:r>
          </a:p>
        </p:txBody>
      </p:sp>
      <p:sp>
        <p:nvSpPr>
          <p:cNvPr id="3" name="Content Placeholder 2">
            <a:extLst>
              <a:ext uri="{FF2B5EF4-FFF2-40B4-BE49-F238E27FC236}">
                <a16:creationId xmlns:a16="http://schemas.microsoft.com/office/drawing/2014/main" id="{9046CD92-EA89-B7FF-CD57-4D10EDDBD035}"/>
              </a:ext>
            </a:extLst>
          </p:cNvPr>
          <p:cNvSpPr>
            <a:spLocks noGrp="1"/>
          </p:cNvSpPr>
          <p:nvPr>
            <p:ph idx="1"/>
          </p:nvPr>
        </p:nvSpPr>
        <p:spPr/>
        <p:txBody>
          <a:bodyPr vert="horz" lIns="91440" tIns="45720" rIns="91440" bIns="45720" rtlCol="0" anchor="t">
            <a:normAutofit/>
          </a:bodyPr>
          <a:lstStyle/>
          <a:p>
            <a:r>
              <a:rPr lang="en-US" dirty="0">
                <a:latin typeface="Verdana"/>
                <a:ea typeface="Verdana"/>
              </a:rPr>
              <a:t>N/A should be marked when documenting the member district determines a participating agency is not likely to provide or pay for services. </a:t>
            </a:r>
            <a:endParaRPr lang="en-US" dirty="0"/>
          </a:p>
          <a:p>
            <a:r>
              <a:rPr lang="en-US" dirty="0"/>
              <a:t>N/A should be marked when documenting the parent, or student who has reached the age of majority, denied consent, or did not respond to requests for consent.</a:t>
            </a:r>
          </a:p>
        </p:txBody>
      </p:sp>
      <p:sp>
        <p:nvSpPr>
          <p:cNvPr id="4" name="Footer Placeholder 3">
            <a:extLst>
              <a:ext uri="{FF2B5EF4-FFF2-40B4-BE49-F238E27FC236}">
                <a16:creationId xmlns:a16="http://schemas.microsoft.com/office/drawing/2014/main" id="{3DBDB239-9937-2CEE-41CA-8AB0DD706850}"/>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6D765DA2-C496-BD92-C370-4BAA16E67927}"/>
              </a:ext>
            </a:extLst>
          </p:cNvPr>
          <p:cNvSpPr>
            <a:spLocks noGrp="1"/>
          </p:cNvSpPr>
          <p:nvPr>
            <p:ph type="sldNum" sz="quarter" idx="4"/>
          </p:nvPr>
        </p:nvSpPr>
        <p:spPr/>
        <p:txBody>
          <a:bodyPr/>
          <a:lstStyle/>
          <a:p>
            <a:fld id="{C948956C-181A-4CF4-99F7-163F512CFDFE}" type="slidenum">
              <a:rPr lang="en-US" smtClean="0"/>
              <a:pPr/>
              <a:t>18</a:t>
            </a:fld>
            <a:endParaRPr lang="en-US" dirty="0"/>
          </a:p>
        </p:txBody>
      </p:sp>
    </p:spTree>
    <p:extLst>
      <p:ext uri="{BB962C8B-B14F-4D97-AF65-F5344CB8AC3E}">
        <p14:creationId xmlns:p14="http://schemas.microsoft.com/office/powerpoint/2010/main" val="3981214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1E5AA-E8F8-4630-8077-DEE77CC32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1CE1D1-6B28-E5A6-9B6B-0812F64E73E7}"/>
              </a:ext>
            </a:extLst>
          </p:cNvPr>
          <p:cNvSpPr>
            <a:spLocks noGrp="1"/>
          </p:cNvSpPr>
          <p:nvPr>
            <p:ph type="title"/>
          </p:nvPr>
        </p:nvSpPr>
        <p:spPr/>
        <p:txBody>
          <a:bodyPr>
            <a:normAutofit/>
          </a:bodyPr>
          <a:lstStyle/>
          <a:p>
            <a:r>
              <a:rPr lang="en-US" dirty="0">
                <a:latin typeface="Verdana"/>
                <a:ea typeface="Verdana"/>
              </a:rPr>
              <a:t>Question 2: Follow-Up</a:t>
            </a:r>
          </a:p>
        </p:txBody>
      </p:sp>
      <p:sp>
        <p:nvSpPr>
          <p:cNvPr id="6" name="Content Placeholder 5">
            <a:extLst>
              <a:ext uri="{FF2B5EF4-FFF2-40B4-BE49-F238E27FC236}">
                <a16:creationId xmlns:a16="http://schemas.microsoft.com/office/drawing/2014/main" id="{686B1BFD-3A6C-C2C2-9D91-F4E2736D8EDB}"/>
              </a:ext>
            </a:extLst>
          </p:cNvPr>
          <p:cNvSpPr>
            <a:spLocks noGrp="1"/>
          </p:cNvSpPr>
          <p:nvPr>
            <p:ph idx="1"/>
          </p:nvPr>
        </p:nvSpPr>
        <p:spPr>
          <a:xfrm>
            <a:off x="628880" y="1437703"/>
            <a:ext cx="10515600" cy="4743757"/>
          </a:xfrm>
        </p:spPr>
        <p:txBody>
          <a:bodyPr vert="horz" lIns="91440" tIns="45720" rIns="91440" bIns="45720" rtlCol="0" anchor="t">
            <a:normAutofit/>
          </a:bodyPr>
          <a:lstStyle/>
          <a:p>
            <a:pPr>
              <a:buNone/>
            </a:pPr>
            <a:r>
              <a:rPr lang="en-US" dirty="0"/>
              <a:t>If No for question 2, was written consent obtained although late?</a:t>
            </a:r>
          </a:p>
          <a:p>
            <a:pPr>
              <a:buNone/>
            </a:pPr>
            <a:endParaRPr lang="en-US" dirty="0">
              <a:solidFill>
                <a:srgbClr val="000000"/>
              </a:solidFill>
            </a:endParaRPr>
          </a:p>
          <a:p>
            <a:pPr>
              <a:lnSpc>
                <a:spcPct val="100000"/>
              </a:lnSpc>
              <a:spcBef>
                <a:spcPts val="0"/>
              </a:spcBef>
              <a:spcAft>
                <a:spcPts val="1200"/>
              </a:spcAft>
              <a:buFont typeface="Wingdings" panose="05000000000000000000" pitchFamily="2" charset="2"/>
              <a:buChar char="q"/>
            </a:pPr>
            <a:r>
              <a:rPr lang="en-US" dirty="0"/>
              <a:t> Yes-No Student-Level Corrective Action Plan (SLCAP)</a:t>
            </a:r>
          </a:p>
          <a:p>
            <a:pPr>
              <a:lnSpc>
                <a:spcPct val="100000"/>
              </a:lnSpc>
              <a:spcBef>
                <a:spcPts val="0"/>
              </a:spcBef>
              <a:spcAft>
                <a:spcPts val="1200"/>
              </a:spcAft>
              <a:buFont typeface="Wingdings" panose="05000000000000000000" pitchFamily="2" charset="2"/>
              <a:buChar char="q"/>
            </a:pPr>
            <a:r>
              <a:rPr lang="en-US" dirty="0"/>
              <a:t> No-Corrective Action will be issued to include Family    Educational Rights and Privacy Act (FERPA) training</a:t>
            </a:r>
            <a:r>
              <a:rPr lang="en-US" sz="2800" dirty="0"/>
              <a:t>.</a:t>
            </a:r>
          </a:p>
        </p:txBody>
      </p:sp>
      <p:sp>
        <p:nvSpPr>
          <p:cNvPr id="4" name="Footer Placeholder 3">
            <a:extLst>
              <a:ext uri="{FF2B5EF4-FFF2-40B4-BE49-F238E27FC236}">
                <a16:creationId xmlns:a16="http://schemas.microsoft.com/office/drawing/2014/main" id="{6ABDD086-2663-FF7C-2686-03B9F2795F3B}"/>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BACD28FB-1340-5FDC-FB4F-B105D491F510}"/>
              </a:ext>
            </a:extLst>
          </p:cNvPr>
          <p:cNvSpPr>
            <a:spLocks noGrp="1"/>
          </p:cNvSpPr>
          <p:nvPr>
            <p:ph type="sldNum" sz="quarter" idx="4"/>
          </p:nvPr>
        </p:nvSpPr>
        <p:spPr/>
        <p:txBody>
          <a:bodyPr/>
          <a:lstStyle/>
          <a:p>
            <a:fld id="{C948956C-181A-4CF4-99F7-163F512CFDFE}" type="slidenum">
              <a:rPr lang="en-US" smtClean="0"/>
              <a:pPr/>
              <a:t>19</a:t>
            </a:fld>
            <a:endParaRPr lang="en-US" dirty="0"/>
          </a:p>
        </p:txBody>
      </p:sp>
    </p:spTree>
    <p:extLst>
      <p:ext uri="{BB962C8B-B14F-4D97-AF65-F5344CB8AC3E}">
        <p14:creationId xmlns:p14="http://schemas.microsoft.com/office/powerpoint/2010/main" val="1251002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A8C3-5840-46F4-BF08-9E0289E68838}"/>
              </a:ext>
            </a:extLst>
          </p:cNvPr>
          <p:cNvSpPr>
            <a:spLocks noGrp="1"/>
          </p:cNvSpPr>
          <p:nvPr>
            <p:ph type="title"/>
          </p:nvPr>
        </p:nvSpPr>
        <p:spPr>
          <a:xfrm>
            <a:off x="419097" y="256360"/>
            <a:ext cx="10515590" cy="732514"/>
          </a:xfrm>
        </p:spPr>
        <p:txBody>
          <a:bodyPr anchor="b">
            <a:normAutofit/>
          </a:bodyPr>
          <a:lstStyle/>
          <a:p>
            <a:r>
              <a:rPr lang="en-US" dirty="0"/>
              <a:t>Zoom Webinar Control Panel</a:t>
            </a:r>
          </a:p>
        </p:txBody>
      </p:sp>
      <p:sp>
        <p:nvSpPr>
          <p:cNvPr id="6" name="Content Placeholder 5">
            <a:extLst>
              <a:ext uri="{FF2B5EF4-FFF2-40B4-BE49-F238E27FC236}">
                <a16:creationId xmlns:a16="http://schemas.microsoft.com/office/drawing/2014/main" id="{D392247F-9976-48FD-8F9C-2545A7F46970}"/>
              </a:ext>
            </a:extLst>
          </p:cNvPr>
          <p:cNvSpPr>
            <a:spLocks noGrp="1"/>
          </p:cNvSpPr>
          <p:nvPr>
            <p:ph sz="half" idx="1"/>
          </p:nvPr>
        </p:nvSpPr>
        <p:spPr>
          <a:xfrm>
            <a:off x="419097" y="1421797"/>
            <a:ext cx="5065427" cy="4813586"/>
          </a:xfrm>
        </p:spPr>
        <p:txBody>
          <a:bodyPr vert="horz" lIns="91440" tIns="45720" rIns="91440" bIns="45720" rtlCol="0" anchor="t">
            <a:normAutofit fontScale="77500" lnSpcReduction="20000"/>
          </a:bodyPr>
          <a:lstStyle/>
          <a:p>
            <a:pPr marL="0" indent="0">
              <a:buNone/>
            </a:pPr>
            <a:r>
              <a:rPr lang="en-US" dirty="0"/>
              <a:t>Mouse or tab down to the bottom of the webinar screen for the Zoom Webinar Control Panel to become visible. </a:t>
            </a:r>
          </a:p>
          <a:p>
            <a:r>
              <a:rPr lang="en-US" dirty="0"/>
              <a:t>Features available are:</a:t>
            </a:r>
          </a:p>
          <a:p>
            <a:pPr marL="741045" indent="-447675">
              <a:buFont typeface="+mj-lt"/>
              <a:buAutoNum type="arabicPeriod"/>
            </a:pPr>
            <a:r>
              <a:rPr lang="en-US" b="1" dirty="0"/>
              <a:t>Chat </a:t>
            </a:r>
            <a:r>
              <a:rPr lang="en-US" dirty="0"/>
              <a:t>– select to communicate with presenters.</a:t>
            </a:r>
          </a:p>
          <a:p>
            <a:pPr marL="741045" indent="-447675">
              <a:buFont typeface="+mj-lt"/>
              <a:buAutoNum type="arabicPeriod"/>
            </a:pPr>
            <a:r>
              <a:rPr lang="en-US" b="1" dirty="0"/>
              <a:t>Live Transcription </a:t>
            </a:r>
            <a:r>
              <a:rPr lang="en-US" dirty="0"/>
              <a:t>– select the </a:t>
            </a:r>
            <a:r>
              <a:rPr lang="en-US" b="1" dirty="0"/>
              <a:t>CC</a:t>
            </a:r>
            <a:r>
              <a:rPr lang="en-US" dirty="0"/>
              <a:t> icon to turn on captions and then select </a:t>
            </a:r>
            <a:r>
              <a:rPr lang="en-US" b="1" dirty="0"/>
              <a:t>Show Subtitles</a:t>
            </a:r>
            <a:r>
              <a:rPr lang="en-US" dirty="0"/>
              <a:t>.  </a:t>
            </a:r>
          </a:p>
          <a:p>
            <a:pPr marL="741045" indent="-447675">
              <a:buFont typeface="+mj-lt"/>
              <a:buAutoNum type="arabicPeriod"/>
            </a:pPr>
            <a:r>
              <a:rPr lang="en-US" b="1" dirty="0"/>
              <a:t>Leave</a:t>
            </a:r>
            <a:r>
              <a:rPr lang="en-US" dirty="0"/>
              <a:t> – select to exit the webinar.</a:t>
            </a:r>
          </a:p>
        </p:txBody>
      </p:sp>
      <p:pic>
        <p:nvPicPr>
          <p:cNvPr id="1026" name="Picture 2" descr="Zoom webinar control panel showing the chat, closed caption icon, and leave options.">
            <a:extLst>
              <a:ext uri="{FF2B5EF4-FFF2-40B4-BE49-F238E27FC236}">
                <a16:creationId xmlns:a16="http://schemas.microsoft.com/office/drawing/2014/main" id="{C725F229-3C5B-44DF-8F2F-880E83584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085" y="1679290"/>
            <a:ext cx="6284667" cy="466400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a:extLst>
              <a:ext uri="{FF2B5EF4-FFF2-40B4-BE49-F238E27FC236}">
                <a16:creationId xmlns:a16="http://schemas.microsoft.com/office/drawing/2014/main" id="{BCF4EB3E-8B36-481D-88A4-A7E62CBDA523}"/>
              </a:ext>
            </a:extLst>
          </p:cNvPr>
          <p:cNvSpPr txBox="1">
            <a:spLocks/>
          </p:cNvSpPr>
          <p:nvPr/>
        </p:nvSpPr>
        <p:spPr>
          <a:xfrm>
            <a:off x="0" y="6562181"/>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MDE Office of Special Education</a:t>
            </a:r>
          </a:p>
        </p:txBody>
      </p:sp>
      <p:sp>
        <p:nvSpPr>
          <p:cNvPr id="7" name="Slide Number Placeholder 5">
            <a:extLst>
              <a:ext uri="{FF2B5EF4-FFF2-40B4-BE49-F238E27FC236}">
                <a16:creationId xmlns:a16="http://schemas.microsoft.com/office/drawing/2014/main" id="{F1148806-3ED1-4374-A6B7-28908995D43C}"/>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2</a:t>
            </a:fld>
            <a:endParaRPr lang="en-US" dirty="0"/>
          </a:p>
        </p:txBody>
      </p:sp>
    </p:spTree>
    <p:extLst>
      <p:ext uri="{BB962C8B-B14F-4D97-AF65-F5344CB8AC3E}">
        <p14:creationId xmlns:p14="http://schemas.microsoft.com/office/powerpoint/2010/main" val="1475013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FB9AC-3535-714F-AFBC-C9DDF5847C37}"/>
              </a:ext>
            </a:extLst>
          </p:cNvPr>
          <p:cNvSpPr>
            <a:spLocks noGrp="1"/>
          </p:cNvSpPr>
          <p:nvPr>
            <p:ph type="title"/>
          </p:nvPr>
        </p:nvSpPr>
        <p:spPr/>
        <p:txBody>
          <a:bodyPr/>
          <a:lstStyle/>
          <a:p>
            <a:r>
              <a:rPr lang="en-US" dirty="0">
                <a:latin typeface="Verdana"/>
                <a:ea typeface="Verdana"/>
              </a:rPr>
              <a:t>Confidentiality Requirements</a:t>
            </a:r>
            <a:endParaRPr lang="en-US" dirty="0"/>
          </a:p>
        </p:txBody>
      </p:sp>
      <p:sp>
        <p:nvSpPr>
          <p:cNvPr id="3" name="Content Placeholder 2">
            <a:extLst>
              <a:ext uri="{FF2B5EF4-FFF2-40B4-BE49-F238E27FC236}">
                <a16:creationId xmlns:a16="http://schemas.microsoft.com/office/drawing/2014/main" id="{188A6CBC-F2A7-DEC6-4B48-9367E622DADB}"/>
              </a:ext>
            </a:extLst>
          </p:cNvPr>
          <p:cNvSpPr>
            <a:spLocks noGrp="1"/>
          </p:cNvSpPr>
          <p:nvPr>
            <p:ph idx="1"/>
          </p:nvPr>
        </p:nvSpPr>
        <p:spPr/>
        <p:txBody>
          <a:bodyPr vert="horz" lIns="91440" tIns="45720" rIns="91440" bIns="45720" rtlCol="0" anchor="t">
            <a:normAutofit/>
          </a:bodyPr>
          <a:lstStyle/>
          <a:p>
            <a:pPr indent="-173038"/>
            <a:r>
              <a:rPr lang="en-US" dirty="0">
                <a:latin typeface="Verdana"/>
                <a:ea typeface="Verdana"/>
              </a:rPr>
              <a:t>ISDs/Districts inviting outside agencies without prior consent are violating </a:t>
            </a:r>
            <a:r>
              <a:rPr lang="en-US" i="1" dirty="0">
                <a:latin typeface="Verdana"/>
                <a:ea typeface="Verdana"/>
              </a:rPr>
              <a:t>Individuals with Disabilities Education Act </a:t>
            </a:r>
            <a:r>
              <a:rPr lang="en-US" dirty="0">
                <a:latin typeface="Verdana"/>
                <a:ea typeface="Verdana"/>
              </a:rPr>
              <a:t>(IDEA) and FERPA confidentiality provisions!</a:t>
            </a:r>
            <a:endParaRPr lang="en-US" dirty="0"/>
          </a:p>
          <a:p>
            <a:pPr indent="-173038"/>
            <a:r>
              <a:rPr lang="en-US" dirty="0">
                <a:latin typeface="Verdana"/>
                <a:ea typeface="Verdana"/>
              </a:rPr>
              <a:t>Obtaining parent/guardian/student consent prior to inviting an outside agency is imperative to maintain confidentiality provisions.</a:t>
            </a:r>
          </a:p>
          <a:p>
            <a:pPr indent="-173038"/>
            <a:r>
              <a:rPr lang="en-US" dirty="0">
                <a:latin typeface="Verdana"/>
                <a:ea typeface="Verdana"/>
              </a:rPr>
              <a:t>For more information about confidentiality visit </a:t>
            </a:r>
            <a:r>
              <a:rPr lang="en-US" dirty="0">
                <a:latin typeface="Verdana"/>
                <a:ea typeface="Verdana"/>
                <a:hlinkClick r:id="rId3"/>
              </a:rPr>
              <a:t>34 CFR §300.622.</a:t>
            </a:r>
            <a:endParaRPr lang="en-US" dirty="0"/>
          </a:p>
        </p:txBody>
      </p:sp>
      <p:sp>
        <p:nvSpPr>
          <p:cNvPr id="4" name="Footer Placeholder 3">
            <a:extLst>
              <a:ext uri="{FF2B5EF4-FFF2-40B4-BE49-F238E27FC236}">
                <a16:creationId xmlns:a16="http://schemas.microsoft.com/office/drawing/2014/main" id="{466517B7-81B2-FF81-518A-96D2E297A8A8}"/>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D940A86B-2F3A-312F-0513-316DADC69B28}"/>
              </a:ext>
            </a:extLst>
          </p:cNvPr>
          <p:cNvSpPr>
            <a:spLocks noGrp="1"/>
          </p:cNvSpPr>
          <p:nvPr>
            <p:ph type="sldNum" sz="quarter" idx="4"/>
          </p:nvPr>
        </p:nvSpPr>
        <p:spPr/>
        <p:txBody>
          <a:bodyPr/>
          <a:lstStyle/>
          <a:p>
            <a:fld id="{C948956C-181A-4CF4-99F7-163F512CFDFE}" type="slidenum">
              <a:rPr lang="en-US" smtClean="0"/>
              <a:pPr/>
              <a:t>20</a:t>
            </a:fld>
            <a:endParaRPr lang="en-US" dirty="0"/>
          </a:p>
        </p:txBody>
      </p:sp>
    </p:spTree>
    <p:extLst>
      <p:ext uri="{BB962C8B-B14F-4D97-AF65-F5344CB8AC3E}">
        <p14:creationId xmlns:p14="http://schemas.microsoft.com/office/powerpoint/2010/main" val="501673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EF67-5D88-73FE-A8E2-1E7EA38F6FA6}"/>
              </a:ext>
            </a:extLst>
          </p:cNvPr>
          <p:cNvSpPr>
            <a:spLocks noGrp="1"/>
          </p:cNvSpPr>
          <p:nvPr>
            <p:ph type="title"/>
          </p:nvPr>
        </p:nvSpPr>
        <p:spPr/>
        <p:txBody>
          <a:bodyPr/>
          <a:lstStyle/>
          <a:p>
            <a:r>
              <a:rPr lang="en-US" dirty="0">
                <a:latin typeface="Verdana"/>
                <a:ea typeface="Verdana"/>
              </a:rPr>
              <a:t>Consent Defined </a:t>
            </a:r>
            <a:endParaRPr lang="en-US" dirty="0"/>
          </a:p>
        </p:txBody>
      </p:sp>
      <p:sp>
        <p:nvSpPr>
          <p:cNvPr id="3" name="Content Placeholder 2">
            <a:extLst>
              <a:ext uri="{FF2B5EF4-FFF2-40B4-BE49-F238E27FC236}">
                <a16:creationId xmlns:a16="http://schemas.microsoft.com/office/drawing/2014/main" id="{44FB3598-9244-1976-E46E-D12D603CDF71}"/>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ü"/>
            </a:pPr>
            <a:r>
              <a:rPr lang="en-US" dirty="0">
                <a:latin typeface="Verdana"/>
                <a:ea typeface="Verdana"/>
              </a:rPr>
              <a:t>Fully informed in native language or another mode of communication.</a:t>
            </a:r>
          </a:p>
          <a:p>
            <a:pPr>
              <a:buFont typeface="Wingdings" panose="020B0604020202020204" pitchFamily="34" charset="0"/>
              <a:buChar char="ü"/>
            </a:pPr>
            <a:r>
              <a:rPr lang="en-US" dirty="0">
                <a:latin typeface="Verdana"/>
                <a:ea typeface="Verdana"/>
              </a:rPr>
              <a:t>Understands and agrees in writing.</a:t>
            </a:r>
            <a:endParaRPr lang="en-US" dirty="0"/>
          </a:p>
          <a:p>
            <a:pPr>
              <a:buFont typeface="Wingdings" panose="020B0604020202020204" pitchFamily="34" charset="0"/>
              <a:buChar char="ü"/>
            </a:pPr>
            <a:r>
              <a:rPr lang="en-US" dirty="0">
                <a:latin typeface="Verdana"/>
                <a:ea typeface="Verdana"/>
              </a:rPr>
              <a:t>Describes activity and lists records (if any) that will be released and to whom.</a:t>
            </a:r>
            <a:endParaRPr lang="en-US" dirty="0"/>
          </a:p>
          <a:p>
            <a:pPr>
              <a:buFont typeface="Wingdings" panose="020B0604020202020204" pitchFamily="34" charset="0"/>
              <a:buChar char="ü"/>
            </a:pPr>
            <a:r>
              <a:rPr lang="en-US" dirty="0">
                <a:latin typeface="Verdana"/>
                <a:ea typeface="Verdana"/>
              </a:rPr>
              <a:t>Voluntary and may be revoked at any time.</a:t>
            </a:r>
            <a:endParaRPr lang="en-US" dirty="0"/>
          </a:p>
          <a:p>
            <a:pPr>
              <a:buFont typeface="Wingdings" panose="020B0604020202020204" pitchFamily="34" charset="0"/>
              <a:buChar char="ü"/>
            </a:pPr>
            <a:endParaRPr lang="en-US" dirty="0"/>
          </a:p>
        </p:txBody>
      </p:sp>
      <p:sp>
        <p:nvSpPr>
          <p:cNvPr id="4" name="Footer Placeholder 3">
            <a:extLst>
              <a:ext uri="{FF2B5EF4-FFF2-40B4-BE49-F238E27FC236}">
                <a16:creationId xmlns:a16="http://schemas.microsoft.com/office/drawing/2014/main" id="{1078F7AB-2148-1172-A236-F307D16BDA5D}"/>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5FB6E8FF-B721-B899-0FA7-4B7E5633A359}"/>
              </a:ext>
            </a:extLst>
          </p:cNvPr>
          <p:cNvSpPr>
            <a:spLocks noGrp="1"/>
          </p:cNvSpPr>
          <p:nvPr>
            <p:ph type="sldNum" sz="quarter" idx="4"/>
          </p:nvPr>
        </p:nvSpPr>
        <p:spPr/>
        <p:txBody>
          <a:bodyPr/>
          <a:lstStyle/>
          <a:p>
            <a:fld id="{C948956C-181A-4CF4-99F7-163F512CFDFE}" type="slidenum">
              <a:rPr lang="en-US" smtClean="0"/>
              <a:pPr/>
              <a:t>21</a:t>
            </a:fld>
            <a:endParaRPr lang="en-US" dirty="0"/>
          </a:p>
        </p:txBody>
      </p:sp>
    </p:spTree>
    <p:extLst>
      <p:ext uri="{BB962C8B-B14F-4D97-AF65-F5344CB8AC3E}">
        <p14:creationId xmlns:p14="http://schemas.microsoft.com/office/powerpoint/2010/main" val="1387421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E5084-F35D-5D02-E739-275553CDBD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9F0F9B-2B13-0ACE-1B9D-B29C6B518409}"/>
              </a:ext>
            </a:extLst>
          </p:cNvPr>
          <p:cNvSpPr>
            <a:spLocks noGrp="1"/>
          </p:cNvSpPr>
          <p:nvPr>
            <p:ph type="title"/>
          </p:nvPr>
        </p:nvSpPr>
        <p:spPr/>
        <p:txBody>
          <a:bodyPr>
            <a:normAutofit/>
          </a:bodyPr>
          <a:lstStyle/>
          <a:p>
            <a:r>
              <a:rPr lang="en-US" sz="3200" dirty="0">
                <a:latin typeface="Verdana"/>
                <a:ea typeface="Verdana"/>
              </a:rPr>
              <a:t>Question 2: Compliance Example</a:t>
            </a:r>
          </a:p>
        </p:txBody>
      </p:sp>
      <p:sp>
        <p:nvSpPr>
          <p:cNvPr id="6" name="Content Placeholder 5">
            <a:extLst>
              <a:ext uri="{FF2B5EF4-FFF2-40B4-BE49-F238E27FC236}">
                <a16:creationId xmlns:a16="http://schemas.microsoft.com/office/drawing/2014/main" id="{71071166-85CB-987C-2CC6-896FA51F3F5C}"/>
              </a:ext>
            </a:extLst>
          </p:cNvPr>
          <p:cNvSpPr>
            <a:spLocks noGrp="1"/>
          </p:cNvSpPr>
          <p:nvPr>
            <p:ph sz="half" idx="1"/>
          </p:nvPr>
        </p:nvSpPr>
        <p:spPr>
          <a:xfrm>
            <a:off x="838199" y="1233577"/>
            <a:ext cx="11120253" cy="4941592"/>
          </a:xfrm>
        </p:spPr>
        <p:txBody>
          <a:bodyPr>
            <a:normAutofit fontScale="62500" lnSpcReduction="20000"/>
          </a:bodyPr>
          <a:lstStyle/>
          <a:p>
            <a:pPr marL="0" indent="0">
              <a:buNone/>
            </a:pPr>
            <a:r>
              <a:rPr lang="en-US" sz="4500" dirty="0">
                <a:cs typeface="Calibri" panose="020F0502020204030204" pitchFamily="34" charset="0"/>
              </a:rPr>
              <a:t>We are requesting your permission to invite the listed community agency: </a:t>
            </a:r>
            <a:r>
              <a:rPr lang="en-US" sz="4500" b="1" dirty="0">
                <a:cs typeface="Calibri" panose="020F0502020204030204" pitchFamily="34" charset="0"/>
              </a:rPr>
              <a:t>Michigan Rehabilitation Services </a:t>
            </a:r>
          </a:p>
          <a:p>
            <a:pPr marL="0" indent="0">
              <a:buNone/>
            </a:pPr>
            <a:endParaRPr lang="en-US" sz="3000" dirty="0">
              <a:cs typeface="Calibri" panose="020F0502020204030204" pitchFamily="34" charset="0"/>
            </a:endParaRPr>
          </a:p>
          <a:p>
            <a:pPr marL="0" indent="0">
              <a:buNone/>
            </a:pPr>
            <a:r>
              <a:rPr lang="en-US" sz="4500" dirty="0">
                <a:cs typeface="Calibri" panose="020F0502020204030204" pitchFamily="34" charset="0"/>
              </a:rPr>
              <a:t>Consent to Invite:</a:t>
            </a:r>
          </a:p>
          <a:p>
            <a:pPr marL="0" indent="0">
              <a:buNone/>
            </a:pPr>
            <a:r>
              <a:rPr lang="en-US" sz="4500" dirty="0">
                <a:cs typeface="Calibri" panose="020F0502020204030204" pitchFamily="34" charset="0"/>
              </a:rPr>
              <a:t>I hereby authorize the school district to invite the community agency listed above. I understand that this authorization </a:t>
            </a:r>
            <a:r>
              <a:rPr lang="en-US" sz="4500" b="0" i="0" u="none" strike="noStrike" baseline="0" dirty="0">
                <a:solidFill>
                  <a:srgbClr val="000000"/>
                </a:solidFill>
              </a:rPr>
              <a:t>is valid for up to one year from the date of consent or until the first IEP Team meeting at which transition services are discussed; whichever occurs first</a:t>
            </a:r>
            <a:r>
              <a:rPr lang="en-US" sz="5100" b="0" i="0" u="none" strike="noStrike" baseline="0" dirty="0">
                <a:solidFill>
                  <a:srgbClr val="000000"/>
                </a:solidFill>
              </a:rPr>
              <a:t>.</a:t>
            </a:r>
            <a:endParaRPr lang="en-US" sz="1800" b="0" i="0" u="none" strike="noStrike" baseline="0" dirty="0">
              <a:solidFill>
                <a:srgbClr val="000000"/>
              </a:solidFill>
            </a:endParaRPr>
          </a:p>
          <a:p>
            <a:pPr marL="0" indent="0">
              <a:buNone/>
            </a:pPr>
            <a:endParaRPr lang="en-US" sz="1800" b="0" i="0" u="none" strike="noStrike" baseline="0" dirty="0">
              <a:solidFill>
                <a:srgbClr val="000000"/>
              </a:solidFill>
              <a:latin typeface="Verdana" panose="020B0604030504040204" pitchFamily="34" charset="0"/>
            </a:endParaRPr>
          </a:p>
          <a:p>
            <a:pPr marL="0" indent="0">
              <a:buNone/>
            </a:pPr>
            <a:endParaRPr lang="en-US" sz="1800" b="0" i="0" u="none" strike="noStrike" baseline="0" dirty="0">
              <a:solidFill>
                <a:srgbClr val="000000"/>
              </a:solidFill>
              <a:latin typeface="Verdana" panose="020B0604030504040204" pitchFamily="34" charset="0"/>
            </a:endParaRPr>
          </a:p>
          <a:p>
            <a:pPr marL="0" indent="0">
              <a:buNone/>
            </a:pPr>
            <a:r>
              <a:rPr lang="en-US" sz="3000" dirty="0">
                <a:latin typeface="Calibri" panose="020F0502020204030204" pitchFamily="34" charset="0"/>
                <a:ea typeface="Calibri" panose="020F0502020204030204" pitchFamily="34" charset="0"/>
                <a:cs typeface="Calibri" panose="020F0502020204030204" pitchFamily="34" charset="0"/>
              </a:rPr>
              <a:t> . </a:t>
            </a:r>
          </a:p>
        </p:txBody>
      </p:sp>
      <p:sp>
        <p:nvSpPr>
          <p:cNvPr id="8" name="Content Placeholder 7">
            <a:extLst>
              <a:ext uri="{FF2B5EF4-FFF2-40B4-BE49-F238E27FC236}">
                <a16:creationId xmlns:a16="http://schemas.microsoft.com/office/drawing/2014/main" id="{9ACA6657-17C3-87EC-A946-5971713BCDC0}"/>
              </a:ext>
            </a:extLst>
          </p:cNvPr>
          <p:cNvSpPr>
            <a:spLocks noGrp="1"/>
          </p:cNvSpPr>
          <p:nvPr>
            <p:ph sz="quarter" idx="10"/>
          </p:nvPr>
        </p:nvSpPr>
        <p:spPr>
          <a:xfrm>
            <a:off x="838200" y="5049565"/>
            <a:ext cx="10515600" cy="1243940"/>
          </a:xfrm>
        </p:spPr>
        <p:txBody>
          <a:bodyPr>
            <a:normAutofit/>
          </a:bodyPr>
          <a:lstStyle/>
          <a:p>
            <a:pPr marL="0" indent="0">
              <a:buNone/>
            </a:pPr>
            <a:r>
              <a:rPr lang="en-US" sz="2800" dirty="0">
                <a:cs typeface="Calibri" panose="020F0502020204030204" pitchFamily="34" charset="0"/>
              </a:rPr>
              <a:t>Signature of Consent: </a:t>
            </a:r>
            <a:r>
              <a:rPr lang="en-US" sz="2800" dirty="0">
                <a:latin typeface="Brush Script MT" panose="03060802040406070304" pitchFamily="66" charset="0"/>
                <a:ea typeface="Calibri" panose="020F0502020204030204" pitchFamily="34" charset="0"/>
                <a:cs typeface="Calibri" panose="020F0502020204030204" pitchFamily="34" charset="0"/>
              </a:rPr>
              <a:t>Sample Signature</a:t>
            </a:r>
            <a:endParaRPr lang="en-US" sz="2800" dirty="0">
              <a:latin typeface="Brush Script MT" panose="03060802040406070304" pitchFamily="66" charset="0"/>
            </a:endParaRPr>
          </a:p>
          <a:p>
            <a:pPr marL="0" indent="0">
              <a:buNone/>
            </a:pPr>
            <a:r>
              <a:rPr lang="en-US" dirty="0"/>
              <a:t>Date: 1/3/24</a:t>
            </a:r>
          </a:p>
        </p:txBody>
      </p:sp>
      <p:sp>
        <p:nvSpPr>
          <p:cNvPr id="4" name="Footer Placeholder 3">
            <a:extLst>
              <a:ext uri="{FF2B5EF4-FFF2-40B4-BE49-F238E27FC236}">
                <a16:creationId xmlns:a16="http://schemas.microsoft.com/office/drawing/2014/main" id="{05C51852-7C51-AAF9-748E-6ADFFAA859E1}"/>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23D32C06-6346-1016-2F34-0873CC4D692F}"/>
              </a:ext>
            </a:extLst>
          </p:cNvPr>
          <p:cNvSpPr>
            <a:spLocks noGrp="1"/>
          </p:cNvSpPr>
          <p:nvPr>
            <p:ph type="sldNum" sz="quarter" idx="4"/>
          </p:nvPr>
        </p:nvSpPr>
        <p:spPr/>
        <p:txBody>
          <a:bodyPr/>
          <a:lstStyle/>
          <a:p>
            <a:fld id="{C948956C-181A-4CF4-99F7-163F512CFDFE}" type="slidenum">
              <a:rPr lang="en-US" smtClean="0"/>
              <a:pPr/>
              <a:t>22</a:t>
            </a:fld>
            <a:endParaRPr lang="en-US" dirty="0"/>
          </a:p>
        </p:txBody>
      </p:sp>
    </p:spTree>
    <p:extLst>
      <p:ext uri="{BB962C8B-B14F-4D97-AF65-F5344CB8AC3E}">
        <p14:creationId xmlns:p14="http://schemas.microsoft.com/office/powerpoint/2010/main" val="209745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F566-EF24-4C2C-BF2A-190EC0BA6F5E}"/>
              </a:ext>
            </a:extLst>
          </p:cNvPr>
          <p:cNvSpPr>
            <a:spLocks noGrp="1"/>
          </p:cNvSpPr>
          <p:nvPr>
            <p:ph type="title"/>
          </p:nvPr>
        </p:nvSpPr>
        <p:spPr/>
        <p:txBody>
          <a:bodyPr/>
          <a:lstStyle/>
          <a:p>
            <a:r>
              <a:rPr lang="en-US" dirty="0">
                <a:latin typeface="Verdana"/>
                <a:ea typeface="Verdana"/>
              </a:rPr>
              <a:t>Acceptable Forms of Written Consent</a:t>
            </a:r>
            <a:endParaRPr lang="en-US" dirty="0"/>
          </a:p>
        </p:txBody>
      </p:sp>
      <p:sp>
        <p:nvSpPr>
          <p:cNvPr id="3" name="Content Placeholder 2">
            <a:extLst>
              <a:ext uri="{FF2B5EF4-FFF2-40B4-BE49-F238E27FC236}">
                <a16:creationId xmlns:a16="http://schemas.microsoft.com/office/drawing/2014/main" id="{DB888957-C771-4120-89C5-F5D98EF8F5AC}"/>
              </a:ext>
            </a:extLst>
          </p:cNvPr>
          <p:cNvSpPr>
            <a:spLocks noGrp="1"/>
          </p:cNvSpPr>
          <p:nvPr>
            <p:ph idx="1"/>
          </p:nvPr>
        </p:nvSpPr>
        <p:spPr>
          <a:xfrm>
            <a:off x="838200" y="1242204"/>
            <a:ext cx="10515600" cy="4513137"/>
          </a:xfrm>
        </p:spPr>
        <p:txBody>
          <a:bodyPr vert="horz" lIns="91440" tIns="45720" rIns="91440" bIns="45720" rtlCol="0" anchor="t">
            <a:normAutofit/>
          </a:bodyPr>
          <a:lstStyle/>
          <a:p>
            <a:pPr marL="457200" indent="-457200"/>
            <a:r>
              <a:rPr lang="en-US" dirty="0">
                <a:latin typeface="Verdana"/>
                <a:ea typeface="Verdana"/>
              </a:rPr>
              <a:t>Documentation:</a:t>
            </a:r>
          </a:p>
          <a:p>
            <a:pPr lvl="1"/>
            <a:r>
              <a:rPr lang="en-US" sz="2400" dirty="0">
                <a:latin typeface="Verdana"/>
                <a:ea typeface="Verdana"/>
              </a:rPr>
              <a:t>Hard copy consent form. </a:t>
            </a:r>
          </a:p>
          <a:p>
            <a:pPr lvl="1"/>
            <a:r>
              <a:rPr lang="en-US" sz="2400" dirty="0">
                <a:latin typeface="Verdana"/>
                <a:ea typeface="Verdana"/>
              </a:rPr>
              <a:t>Electronic consent form provided through signature applications such as DocuSign, HelloSign, Adobe Sign.</a:t>
            </a:r>
          </a:p>
          <a:p>
            <a:pPr lvl="1"/>
            <a:r>
              <a:rPr lang="en-US" sz="2400" dirty="0">
                <a:latin typeface="Verdana"/>
                <a:ea typeface="Verdana"/>
              </a:rPr>
              <a:t>Consent form emailed which is printed out.</a:t>
            </a:r>
          </a:p>
          <a:p>
            <a:pPr lvl="1"/>
            <a:endParaRPr lang="en-US" dirty="0">
              <a:latin typeface="Verdana"/>
              <a:ea typeface="Verdana"/>
            </a:endParaRPr>
          </a:p>
          <a:p>
            <a:pPr marL="457200" indent="-457200"/>
            <a:r>
              <a:rPr lang="en-US" dirty="0">
                <a:latin typeface="Verdana"/>
                <a:ea typeface="Verdana"/>
              </a:rPr>
              <a:t>Parent, or student who has reached the age of majority, signs, dates, and returns the form.</a:t>
            </a:r>
            <a:endParaRPr lang="en-US" dirty="0"/>
          </a:p>
        </p:txBody>
      </p:sp>
      <p:sp>
        <p:nvSpPr>
          <p:cNvPr id="5" name="Footer Placeholder 4">
            <a:extLst>
              <a:ext uri="{FF2B5EF4-FFF2-40B4-BE49-F238E27FC236}">
                <a16:creationId xmlns:a16="http://schemas.microsoft.com/office/drawing/2014/main" id="{542D80F9-2CFD-45DE-93E6-E8E43AF2EF11}"/>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6695AC40-3B67-4195-9DB5-45EA755F7365}"/>
              </a:ext>
            </a:extLst>
          </p:cNvPr>
          <p:cNvSpPr>
            <a:spLocks noGrp="1"/>
          </p:cNvSpPr>
          <p:nvPr>
            <p:ph type="sldNum" sz="quarter" idx="4"/>
          </p:nvPr>
        </p:nvSpPr>
        <p:spPr/>
        <p:txBody>
          <a:bodyPr/>
          <a:lstStyle/>
          <a:p>
            <a:fld id="{C948956C-181A-4CF4-99F7-163F512CFDFE}" type="slidenum">
              <a:rPr lang="en-US" smtClean="0"/>
              <a:pPr/>
              <a:t>23</a:t>
            </a:fld>
            <a:endParaRPr lang="en-US" dirty="0"/>
          </a:p>
        </p:txBody>
      </p:sp>
    </p:spTree>
    <p:extLst>
      <p:ext uri="{BB962C8B-B14F-4D97-AF65-F5344CB8AC3E}">
        <p14:creationId xmlns:p14="http://schemas.microsoft.com/office/powerpoint/2010/main" val="3647306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C4EBB4-D083-404C-9D60-384B1D69FDCB}"/>
              </a:ext>
            </a:extLst>
          </p:cNvPr>
          <p:cNvSpPr>
            <a:spLocks noGrp="1"/>
          </p:cNvSpPr>
          <p:nvPr>
            <p:ph type="title"/>
          </p:nvPr>
        </p:nvSpPr>
        <p:spPr/>
        <p:txBody>
          <a:bodyPr/>
          <a:lstStyle/>
          <a:p>
            <a:r>
              <a:rPr lang="en-US" dirty="0"/>
              <a:t>Question 2 Noncompliance</a:t>
            </a:r>
          </a:p>
        </p:txBody>
      </p:sp>
      <p:sp>
        <p:nvSpPr>
          <p:cNvPr id="10" name="Content Placeholder 9">
            <a:extLst>
              <a:ext uri="{FF2B5EF4-FFF2-40B4-BE49-F238E27FC236}">
                <a16:creationId xmlns:a16="http://schemas.microsoft.com/office/drawing/2014/main" id="{7C072B3D-639B-4193-A0A6-C3206F4B8318}"/>
              </a:ext>
            </a:extLst>
          </p:cNvPr>
          <p:cNvSpPr>
            <a:spLocks noGrp="1"/>
          </p:cNvSpPr>
          <p:nvPr>
            <p:ph idx="1"/>
          </p:nvPr>
        </p:nvSpPr>
        <p:spPr>
          <a:xfrm>
            <a:off x="437322" y="1298152"/>
            <a:ext cx="10916478" cy="4628259"/>
          </a:xfrm>
        </p:spPr>
        <p:txBody>
          <a:bodyPr vert="horz" lIns="91440" tIns="45720" rIns="91440" bIns="45720" rtlCol="0" anchor="t">
            <a:normAutofit/>
          </a:bodyPr>
          <a:lstStyle/>
          <a:p>
            <a:pPr marL="457200" indent="-457200"/>
            <a:r>
              <a:rPr lang="en-US" dirty="0">
                <a:latin typeface="Verdana"/>
                <a:ea typeface="Verdana"/>
              </a:rPr>
              <a:t>No documentation the member district determined there was no need to invite an outside agency.</a:t>
            </a:r>
          </a:p>
          <a:p>
            <a:pPr marL="457200" indent="-457200"/>
            <a:r>
              <a:rPr lang="en-US" dirty="0"/>
              <a:t>When an agency was likely to pay or provide transition services, written consent was not sought or received from the parent, or student who has reached the age of majority, before inviting an agency.</a:t>
            </a:r>
          </a:p>
          <a:p>
            <a:pPr marL="457200" indent="-457200"/>
            <a:r>
              <a:rPr lang="en-US" dirty="0"/>
              <a:t>Parent, or student who has reached the age of majority, agreed verbally but didn’t sign/return the consent, and the agency was invited.</a:t>
            </a:r>
          </a:p>
          <a:p>
            <a:endParaRPr lang="en-US" dirty="0"/>
          </a:p>
        </p:txBody>
      </p:sp>
      <p:sp>
        <p:nvSpPr>
          <p:cNvPr id="7" name="Footer Placeholder 6">
            <a:extLst>
              <a:ext uri="{FF2B5EF4-FFF2-40B4-BE49-F238E27FC236}">
                <a16:creationId xmlns:a16="http://schemas.microsoft.com/office/drawing/2014/main" id="{631142E7-B423-4468-86D9-F6247F522AE0}"/>
              </a:ext>
            </a:extLst>
          </p:cNvPr>
          <p:cNvSpPr>
            <a:spLocks noGrp="1"/>
          </p:cNvSpPr>
          <p:nvPr>
            <p:ph type="ftr" sz="quarter" idx="3"/>
          </p:nvPr>
        </p:nvSpPr>
        <p:spPr/>
        <p:txBody>
          <a:bodyPr/>
          <a:lstStyle/>
          <a:p>
            <a:r>
              <a:rPr lang="en-US" dirty="0"/>
              <a:t>MDE Office of Special Education</a:t>
            </a:r>
          </a:p>
        </p:txBody>
      </p:sp>
      <p:sp>
        <p:nvSpPr>
          <p:cNvPr id="8" name="Slide Number Placeholder 7">
            <a:extLst>
              <a:ext uri="{FF2B5EF4-FFF2-40B4-BE49-F238E27FC236}">
                <a16:creationId xmlns:a16="http://schemas.microsoft.com/office/drawing/2014/main" id="{28FBB542-BB56-4B68-B0D5-2A89CAC38D12}"/>
              </a:ext>
            </a:extLst>
          </p:cNvPr>
          <p:cNvSpPr>
            <a:spLocks noGrp="1"/>
          </p:cNvSpPr>
          <p:nvPr>
            <p:ph type="sldNum" sz="quarter" idx="4"/>
          </p:nvPr>
        </p:nvSpPr>
        <p:spPr/>
        <p:txBody>
          <a:bodyPr/>
          <a:lstStyle/>
          <a:p>
            <a:fld id="{C948956C-181A-4CF4-99F7-163F512CFDFE}" type="slidenum">
              <a:rPr lang="en-US" smtClean="0"/>
              <a:pPr/>
              <a:t>24</a:t>
            </a:fld>
            <a:endParaRPr lang="en-US" dirty="0"/>
          </a:p>
        </p:txBody>
      </p:sp>
    </p:spTree>
    <p:extLst>
      <p:ext uri="{BB962C8B-B14F-4D97-AF65-F5344CB8AC3E}">
        <p14:creationId xmlns:p14="http://schemas.microsoft.com/office/powerpoint/2010/main" val="3903779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E469F-02D7-44ED-B528-706E950398DD}"/>
              </a:ext>
            </a:extLst>
          </p:cNvPr>
          <p:cNvSpPr>
            <a:spLocks noGrp="1"/>
          </p:cNvSpPr>
          <p:nvPr>
            <p:ph type="title"/>
          </p:nvPr>
        </p:nvSpPr>
        <p:spPr/>
        <p:txBody>
          <a:bodyPr/>
          <a:lstStyle/>
          <a:p>
            <a:r>
              <a:rPr lang="en-US" dirty="0">
                <a:latin typeface="Verdana"/>
                <a:ea typeface="Verdana"/>
              </a:rPr>
              <a:t>Question 2 You be the judge </a:t>
            </a:r>
          </a:p>
        </p:txBody>
      </p:sp>
      <p:sp>
        <p:nvSpPr>
          <p:cNvPr id="8" name="Content Placeholder 7">
            <a:extLst>
              <a:ext uri="{FF2B5EF4-FFF2-40B4-BE49-F238E27FC236}">
                <a16:creationId xmlns:a16="http://schemas.microsoft.com/office/drawing/2014/main" id="{150EEF9A-1A19-4AD8-B95E-518B8697E217}"/>
              </a:ext>
            </a:extLst>
          </p:cNvPr>
          <p:cNvSpPr>
            <a:spLocks noGrp="1"/>
          </p:cNvSpPr>
          <p:nvPr>
            <p:ph sz="half" idx="2"/>
          </p:nvPr>
        </p:nvSpPr>
        <p:spPr>
          <a:xfrm>
            <a:off x="639938" y="1245116"/>
            <a:ext cx="11455730" cy="5106837"/>
          </a:xfrm>
        </p:spPr>
        <p:txBody>
          <a:bodyPr vert="horz" lIns="91440" tIns="45720" rIns="91440" bIns="45720" rtlCol="0" anchor="t">
            <a:normAutofit/>
          </a:bodyPr>
          <a:lstStyle/>
          <a:p>
            <a:pPr marL="0" indent="0">
              <a:buNone/>
            </a:pPr>
            <a:r>
              <a:rPr lang="en-US" dirty="0"/>
              <a:t>Scenario: </a:t>
            </a:r>
          </a:p>
          <a:p>
            <a:pPr marL="457200" indent="-457200"/>
            <a:r>
              <a:rPr lang="en-US" dirty="0"/>
              <a:t>The IEP Team determined an outside agency is likely to pay for or provide transition services. </a:t>
            </a:r>
          </a:p>
          <a:p>
            <a:pPr marL="457200" indent="-457200"/>
            <a:r>
              <a:rPr lang="en-US" dirty="0"/>
              <a:t>On 1/7/24 the teacher calls the parent to discuss inviting the outside agency. </a:t>
            </a:r>
          </a:p>
          <a:p>
            <a:pPr marL="457200" indent="-457200"/>
            <a:r>
              <a:rPr lang="en-US" dirty="0"/>
              <a:t>The parent verbally provides consent to invite the outside agency and follows up with an email. </a:t>
            </a:r>
          </a:p>
          <a:p>
            <a:pPr marL="457200" indent="-457200"/>
            <a:r>
              <a:rPr lang="en-US" dirty="0"/>
              <a:t>Teacher invites agency to the IEP Team meeting.</a:t>
            </a:r>
          </a:p>
          <a:p>
            <a:pPr marL="457200" indent="-457200"/>
            <a:r>
              <a:rPr lang="en-US" dirty="0"/>
              <a:t>Parent provides written consent at the IEP Team meeting. </a:t>
            </a:r>
          </a:p>
        </p:txBody>
      </p:sp>
      <p:sp>
        <p:nvSpPr>
          <p:cNvPr id="4" name="Footer Placeholder 3">
            <a:extLst>
              <a:ext uri="{FF2B5EF4-FFF2-40B4-BE49-F238E27FC236}">
                <a16:creationId xmlns:a16="http://schemas.microsoft.com/office/drawing/2014/main" id="{78EC85B7-2BD1-4675-BE9B-F2AF39F037D2}"/>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42CAB2D7-30F1-4283-AE20-7438CBB9AEE2}"/>
              </a:ext>
            </a:extLst>
          </p:cNvPr>
          <p:cNvSpPr>
            <a:spLocks noGrp="1"/>
          </p:cNvSpPr>
          <p:nvPr>
            <p:ph type="sldNum" sz="quarter" idx="4"/>
          </p:nvPr>
        </p:nvSpPr>
        <p:spPr/>
        <p:txBody>
          <a:bodyPr/>
          <a:lstStyle/>
          <a:p>
            <a:fld id="{C948956C-181A-4CF4-99F7-163F512CFDFE}" type="slidenum">
              <a:rPr lang="en-US" smtClean="0"/>
              <a:pPr/>
              <a:t>25</a:t>
            </a:fld>
            <a:endParaRPr lang="en-US" dirty="0"/>
          </a:p>
        </p:txBody>
      </p:sp>
    </p:spTree>
    <p:extLst>
      <p:ext uri="{BB962C8B-B14F-4D97-AF65-F5344CB8AC3E}">
        <p14:creationId xmlns:p14="http://schemas.microsoft.com/office/powerpoint/2010/main" val="4126548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4523-16D5-40CA-8A9E-B8084732330D}"/>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FB7199D8-335A-4000-B66B-F3FC9488BCF3}"/>
              </a:ext>
            </a:extLst>
          </p:cNvPr>
          <p:cNvSpPr>
            <a:spLocks noGrp="1"/>
          </p:cNvSpPr>
          <p:nvPr>
            <p:ph idx="1"/>
          </p:nvPr>
        </p:nvSpPr>
        <p:spPr/>
        <p:txBody>
          <a:bodyPr/>
          <a:lstStyle/>
          <a:p>
            <a:pPr marL="0" indent="0">
              <a:buNone/>
            </a:pPr>
            <a:r>
              <a:rPr lang="en-US" dirty="0"/>
              <a:t>Was a representative of any participating agency likely to be responsible for providing or paying for transition services invited prior to the IEP Team meeting?</a:t>
            </a:r>
          </a:p>
          <a:p>
            <a:pPr lvl="1">
              <a:buFont typeface="Wingdings" panose="05000000000000000000" pitchFamily="2" charset="2"/>
              <a:buChar char="q"/>
            </a:pPr>
            <a:r>
              <a:rPr lang="en-US" dirty="0"/>
              <a:t>Yes   </a:t>
            </a:r>
          </a:p>
          <a:p>
            <a:pPr lvl="1">
              <a:buFont typeface="Wingdings" panose="05000000000000000000" pitchFamily="2" charset="2"/>
              <a:buChar char="q"/>
            </a:pPr>
            <a:r>
              <a:rPr lang="en-US" dirty="0"/>
              <a:t>No    </a:t>
            </a:r>
          </a:p>
          <a:p>
            <a:pPr lvl="1">
              <a:buFont typeface="Wingdings" panose="05000000000000000000" pitchFamily="2" charset="2"/>
              <a:buChar char="q"/>
            </a:pPr>
            <a:r>
              <a:rPr lang="en-US" dirty="0"/>
              <a:t>N/A</a:t>
            </a:r>
          </a:p>
        </p:txBody>
      </p:sp>
      <p:sp>
        <p:nvSpPr>
          <p:cNvPr id="4" name="Footer Placeholder 3">
            <a:extLst>
              <a:ext uri="{FF2B5EF4-FFF2-40B4-BE49-F238E27FC236}">
                <a16:creationId xmlns:a16="http://schemas.microsoft.com/office/drawing/2014/main" id="{BD4A186F-5FB2-4725-8D8D-4271678F7B71}"/>
              </a:ext>
            </a:extLst>
          </p:cNvPr>
          <p:cNvSpPr>
            <a:spLocks noGrp="1"/>
          </p:cNvSpPr>
          <p:nvPr>
            <p:ph type="ftr" sz="quarter" idx="11"/>
          </p:nvPr>
        </p:nvSpPr>
        <p:spPr>
          <a:xfrm>
            <a:off x="0" y="6509228"/>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B02F5162-49D3-4047-8A1E-CA2E0CC850D4}"/>
              </a:ext>
            </a:extLst>
          </p:cNvPr>
          <p:cNvSpPr>
            <a:spLocks noGrp="1"/>
          </p:cNvSpPr>
          <p:nvPr>
            <p:ph type="sldNum" sz="quarter" idx="12"/>
          </p:nvPr>
        </p:nvSpPr>
        <p:spPr>
          <a:xfrm>
            <a:off x="11139492" y="6509228"/>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26</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36305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3CC15-EC33-4BB1-8FB4-0A034C7EFE58}"/>
              </a:ext>
            </a:extLst>
          </p:cNvPr>
          <p:cNvSpPr>
            <a:spLocks noGrp="1"/>
          </p:cNvSpPr>
          <p:nvPr>
            <p:ph type="title"/>
          </p:nvPr>
        </p:nvSpPr>
        <p:spPr/>
        <p:txBody>
          <a:bodyPr/>
          <a:lstStyle/>
          <a:p>
            <a:r>
              <a:rPr lang="en-US" dirty="0"/>
              <a:t>Question 3 Compliance</a:t>
            </a:r>
          </a:p>
        </p:txBody>
      </p:sp>
      <p:sp>
        <p:nvSpPr>
          <p:cNvPr id="7" name="Text Placeholder 6">
            <a:extLst>
              <a:ext uri="{FF2B5EF4-FFF2-40B4-BE49-F238E27FC236}">
                <a16:creationId xmlns:a16="http://schemas.microsoft.com/office/drawing/2014/main" id="{72DC9E8B-A1E1-4653-80E2-CA67E908FC40}"/>
              </a:ext>
            </a:extLst>
          </p:cNvPr>
          <p:cNvSpPr>
            <a:spLocks noGrp="1"/>
          </p:cNvSpPr>
          <p:nvPr>
            <p:ph type="body" idx="1"/>
          </p:nvPr>
        </p:nvSpPr>
        <p:spPr/>
        <p:txBody>
          <a:bodyPr/>
          <a:lstStyle/>
          <a:p>
            <a:r>
              <a:rPr lang="en-US" b="1" dirty="0"/>
              <a:t>Compliance</a:t>
            </a:r>
          </a:p>
        </p:txBody>
      </p:sp>
      <p:sp>
        <p:nvSpPr>
          <p:cNvPr id="3" name="Content Placeholder 2">
            <a:extLst>
              <a:ext uri="{FF2B5EF4-FFF2-40B4-BE49-F238E27FC236}">
                <a16:creationId xmlns:a16="http://schemas.microsoft.com/office/drawing/2014/main" id="{C9B985E9-A6F7-459A-8C50-65CCE4DE8FF1}"/>
              </a:ext>
            </a:extLst>
          </p:cNvPr>
          <p:cNvSpPr>
            <a:spLocks noGrp="1"/>
          </p:cNvSpPr>
          <p:nvPr>
            <p:ph sz="half" idx="2"/>
          </p:nvPr>
        </p:nvSpPr>
        <p:spPr>
          <a:xfrm>
            <a:off x="518565" y="1940125"/>
            <a:ext cx="5577435" cy="4635875"/>
          </a:xfrm>
        </p:spPr>
        <p:txBody>
          <a:bodyPr vert="horz" lIns="91440" tIns="45720" rIns="91440" bIns="45720" rtlCol="0" anchor="t">
            <a:noAutofit/>
          </a:bodyPr>
          <a:lstStyle/>
          <a:p>
            <a:pPr marL="365760" lvl="1" indent="0">
              <a:buNone/>
            </a:pPr>
            <a:r>
              <a:rPr lang="en-US" dirty="0">
                <a:latin typeface="Verdana"/>
                <a:ea typeface="Verdana"/>
              </a:rPr>
              <a:t>The meeting invitation must indicate the time, purpose, and location of the meeting and be sent prior to the IEP Team meeting.</a:t>
            </a:r>
            <a:endParaRPr lang="en-US" dirty="0"/>
          </a:p>
          <a:p>
            <a:pPr lvl="1"/>
            <a:r>
              <a:rPr lang="en-US" sz="2000" dirty="0">
                <a:latin typeface="Verdana"/>
                <a:ea typeface="Verdana"/>
              </a:rPr>
              <a:t>Paper invitation addressed to agency and student/parent.</a:t>
            </a:r>
            <a:endParaRPr lang="en-US" sz="2000" dirty="0"/>
          </a:p>
          <a:p>
            <a:pPr lvl="1"/>
            <a:r>
              <a:rPr lang="en-US" sz="2000" dirty="0">
                <a:latin typeface="Verdana"/>
                <a:ea typeface="Verdana"/>
              </a:rPr>
              <a:t>Paper invitation addressed to the student/parent with agency listed as potential attendee.</a:t>
            </a:r>
          </a:p>
          <a:p>
            <a:pPr lvl="1"/>
            <a:r>
              <a:rPr lang="en-US" sz="2000" dirty="0">
                <a:latin typeface="Verdana"/>
                <a:ea typeface="Verdana"/>
              </a:rPr>
              <a:t>Copy of a dated email invitation. </a:t>
            </a:r>
          </a:p>
          <a:p>
            <a:pPr lvl="1"/>
            <a:r>
              <a:rPr lang="en-US" sz="2000" dirty="0">
                <a:latin typeface="Verdana"/>
                <a:ea typeface="Verdana"/>
              </a:rPr>
              <a:t>Written log of a verbal invitation.</a:t>
            </a:r>
          </a:p>
          <a:p>
            <a:pPr lvl="1"/>
            <a:endParaRPr lang="en-US" sz="2000" dirty="0"/>
          </a:p>
        </p:txBody>
      </p:sp>
      <p:sp>
        <p:nvSpPr>
          <p:cNvPr id="8" name="Text Placeholder 7">
            <a:extLst>
              <a:ext uri="{FF2B5EF4-FFF2-40B4-BE49-F238E27FC236}">
                <a16:creationId xmlns:a16="http://schemas.microsoft.com/office/drawing/2014/main" id="{09A1C03C-E188-4ABD-BC25-383E800EB30F}"/>
              </a:ext>
            </a:extLst>
          </p:cNvPr>
          <p:cNvSpPr>
            <a:spLocks noGrp="1"/>
          </p:cNvSpPr>
          <p:nvPr>
            <p:ph type="body" sz="quarter" idx="3"/>
          </p:nvPr>
        </p:nvSpPr>
        <p:spPr>
          <a:xfrm>
            <a:off x="6324599" y="1224951"/>
            <a:ext cx="5577435" cy="715174"/>
          </a:xfrm>
        </p:spPr>
        <p:txBody>
          <a:bodyPr/>
          <a:lstStyle/>
          <a:p>
            <a:r>
              <a:rPr lang="en-US" b="1" dirty="0"/>
              <a:t>Noncompliance</a:t>
            </a:r>
          </a:p>
        </p:txBody>
      </p:sp>
      <p:sp>
        <p:nvSpPr>
          <p:cNvPr id="6" name="Content Placeholder 5">
            <a:extLst>
              <a:ext uri="{FF2B5EF4-FFF2-40B4-BE49-F238E27FC236}">
                <a16:creationId xmlns:a16="http://schemas.microsoft.com/office/drawing/2014/main" id="{7B1E9C1A-C3E7-4434-B3DC-C39E4C714355}"/>
              </a:ext>
            </a:extLst>
          </p:cNvPr>
          <p:cNvSpPr>
            <a:spLocks noGrp="1"/>
          </p:cNvSpPr>
          <p:nvPr>
            <p:ph sz="quarter" idx="4"/>
          </p:nvPr>
        </p:nvSpPr>
        <p:spPr>
          <a:xfrm>
            <a:off x="6324600" y="2049836"/>
            <a:ext cx="5577435" cy="4443039"/>
          </a:xfrm>
        </p:spPr>
        <p:txBody>
          <a:bodyPr vert="horz" lIns="91440" tIns="45720" rIns="91440" bIns="45720" rtlCol="0" anchor="t">
            <a:normAutofit fontScale="32500" lnSpcReduction="20000"/>
          </a:bodyPr>
          <a:lstStyle/>
          <a:p>
            <a:pPr marL="517525" lvl="1" indent="-288925"/>
            <a:r>
              <a:rPr lang="en-US" sz="7400" dirty="0"/>
              <a:t>No documentation that, if an agency likely to pay or provide transition services was invited to the IEP by the local education agency (LEA), written consent was provided by the parent, or student who has reached the age of majority.</a:t>
            </a:r>
          </a:p>
          <a:p>
            <a:pPr marL="517525" lvl="1" indent="-288925"/>
            <a:r>
              <a:rPr lang="en-US" sz="7400" dirty="0"/>
              <a:t>No documentation the LEA determined there was no need to invite an outside agency.</a:t>
            </a:r>
          </a:p>
          <a:p>
            <a:pPr marL="517525" lvl="1" indent="-288925"/>
            <a:r>
              <a:rPr lang="en-US" sz="7400" dirty="0"/>
              <a:t>No invitation to the agency.</a:t>
            </a:r>
          </a:p>
          <a:p>
            <a:pPr marL="0" indent="0">
              <a:buNone/>
            </a:pPr>
            <a:endParaRPr lang="en-US" sz="3600" dirty="0">
              <a:latin typeface="Verdana"/>
              <a:ea typeface="Verdana"/>
              <a:hlinkClick r:id="rId3"/>
            </a:endParaRPr>
          </a:p>
          <a:p>
            <a:pPr marL="0" indent="0">
              <a:buNone/>
            </a:pPr>
            <a:endParaRPr lang="en-US" sz="5200" dirty="0"/>
          </a:p>
          <a:p>
            <a:pPr lvl="1"/>
            <a:endParaRPr lang="en-US" sz="3400" dirty="0"/>
          </a:p>
        </p:txBody>
      </p:sp>
      <p:sp>
        <p:nvSpPr>
          <p:cNvPr id="4" name="Footer Placeholder 3">
            <a:extLst>
              <a:ext uri="{FF2B5EF4-FFF2-40B4-BE49-F238E27FC236}">
                <a16:creationId xmlns:a16="http://schemas.microsoft.com/office/drawing/2014/main" id="{98515762-9E91-4604-BA3E-BF96F9D15C98}"/>
              </a:ext>
            </a:extLst>
          </p:cNvPr>
          <p:cNvSpPr>
            <a:spLocks noGrp="1"/>
          </p:cNvSpPr>
          <p:nvPr>
            <p:ph type="ftr" sz="quarter" idx="10"/>
          </p:nvPr>
        </p:nvSpPr>
        <p:spPr>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MDE Office of Special Education</a:t>
            </a:r>
          </a:p>
        </p:txBody>
      </p:sp>
      <p:sp>
        <p:nvSpPr>
          <p:cNvPr id="5" name="Slide Number Placeholder 4">
            <a:extLst>
              <a:ext uri="{FF2B5EF4-FFF2-40B4-BE49-F238E27FC236}">
                <a16:creationId xmlns:a16="http://schemas.microsoft.com/office/drawing/2014/main" id="{AF01A2EA-F4AB-4FFC-8920-8014EEF7F93B}"/>
              </a:ext>
            </a:extLst>
          </p:cNvPr>
          <p:cNvSpPr>
            <a:spLocks noGrp="1"/>
          </p:cNvSpPr>
          <p:nvPr>
            <p:ph type="sldNum" sz="quarter" idx="11"/>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27</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78144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86B6-85E2-478C-BC3B-1B5F00988987}"/>
              </a:ext>
            </a:extLst>
          </p:cNvPr>
          <p:cNvSpPr>
            <a:spLocks noGrp="1"/>
          </p:cNvSpPr>
          <p:nvPr>
            <p:ph type="title"/>
          </p:nvPr>
        </p:nvSpPr>
        <p:spPr/>
        <p:txBody>
          <a:bodyPr>
            <a:normAutofit/>
          </a:bodyPr>
          <a:lstStyle/>
          <a:p>
            <a:r>
              <a:rPr lang="en-US" dirty="0"/>
              <a:t>Put these activities in a compliant order</a:t>
            </a:r>
          </a:p>
        </p:txBody>
      </p:sp>
      <p:sp>
        <p:nvSpPr>
          <p:cNvPr id="3" name="Content Placeholder 2">
            <a:extLst>
              <a:ext uri="{FF2B5EF4-FFF2-40B4-BE49-F238E27FC236}">
                <a16:creationId xmlns:a16="http://schemas.microsoft.com/office/drawing/2014/main" id="{054AD140-A2D2-4075-B733-007952242B6D}"/>
              </a:ext>
            </a:extLst>
          </p:cNvPr>
          <p:cNvSpPr>
            <a:spLocks noGrp="1"/>
          </p:cNvSpPr>
          <p:nvPr>
            <p:ph idx="1"/>
          </p:nvPr>
        </p:nvSpPr>
        <p:spPr/>
        <p:txBody>
          <a:bodyPr>
            <a:normAutofit/>
          </a:bodyPr>
          <a:lstStyle/>
          <a:p>
            <a:pPr marL="514350" indent="-514350">
              <a:buFont typeface="+mj-lt"/>
              <a:buAutoNum type="arabicPeriod"/>
            </a:pPr>
            <a:r>
              <a:rPr lang="en-US" dirty="0"/>
              <a:t>The district invites an agency which is likely to be responsible for providing or paying for transition services.</a:t>
            </a:r>
          </a:p>
          <a:p>
            <a:pPr marL="514350" indent="-514350">
              <a:buFont typeface="+mj-lt"/>
              <a:buAutoNum type="arabicPeriod"/>
            </a:pPr>
            <a:r>
              <a:rPr lang="en-US" dirty="0"/>
              <a:t>The district obtains written consent to invite an agency to an IEP Team meeting.</a:t>
            </a:r>
          </a:p>
          <a:p>
            <a:pPr marL="514350" indent="-514350">
              <a:buFont typeface="+mj-lt"/>
              <a:buAutoNum type="arabicPeriod"/>
            </a:pPr>
            <a:r>
              <a:rPr lang="en-US" dirty="0"/>
              <a:t>The district determines there is an agency likely to be responsible for providing or paying for transition services.</a:t>
            </a:r>
          </a:p>
          <a:p>
            <a:pPr marL="514350" indent="-514350">
              <a:buFont typeface="+mj-lt"/>
              <a:buAutoNum type="arabicPeriod"/>
            </a:pPr>
            <a:r>
              <a:rPr lang="en-US" dirty="0"/>
              <a:t>The district convenes an IEP Team meeting.</a:t>
            </a:r>
          </a:p>
        </p:txBody>
      </p:sp>
      <p:sp>
        <p:nvSpPr>
          <p:cNvPr id="5" name="Footer Placeholder 4">
            <a:extLst>
              <a:ext uri="{FF2B5EF4-FFF2-40B4-BE49-F238E27FC236}">
                <a16:creationId xmlns:a16="http://schemas.microsoft.com/office/drawing/2014/main" id="{4978C326-C6C8-4601-A3E6-503C30880585}"/>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B6D330FA-94EC-4529-B8AB-5B25C37DF067}"/>
              </a:ext>
            </a:extLst>
          </p:cNvPr>
          <p:cNvSpPr>
            <a:spLocks noGrp="1"/>
          </p:cNvSpPr>
          <p:nvPr>
            <p:ph type="sldNum" sz="quarter" idx="4"/>
          </p:nvPr>
        </p:nvSpPr>
        <p:spPr/>
        <p:txBody>
          <a:bodyPr/>
          <a:lstStyle/>
          <a:p>
            <a:fld id="{C948956C-181A-4CF4-99F7-163F512CFDFE}" type="slidenum">
              <a:rPr lang="en-US" smtClean="0"/>
              <a:pPr/>
              <a:t>28</a:t>
            </a:fld>
            <a:endParaRPr lang="en-US" dirty="0"/>
          </a:p>
        </p:txBody>
      </p:sp>
    </p:spTree>
    <p:extLst>
      <p:ext uri="{BB962C8B-B14F-4D97-AF65-F5344CB8AC3E}">
        <p14:creationId xmlns:p14="http://schemas.microsoft.com/office/powerpoint/2010/main" val="1700016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86B6-85E2-478C-BC3B-1B5F00988987}"/>
              </a:ext>
            </a:extLst>
          </p:cNvPr>
          <p:cNvSpPr>
            <a:spLocks noGrp="1"/>
          </p:cNvSpPr>
          <p:nvPr>
            <p:ph type="title"/>
          </p:nvPr>
        </p:nvSpPr>
        <p:spPr/>
        <p:txBody>
          <a:bodyPr>
            <a:normAutofit/>
          </a:bodyPr>
          <a:lstStyle/>
          <a:p>
            <a:r>
              <a:rPr lang="en-US" dirty="0"/>
              <a:t>The activities in a compliant order</a:t>
            </a:r>
          </a:p>
        </p:txBody>
      </p:sp>
      <p:sp>
        <p:nvSpPr>
          <p:cNvPr id="3" name="Content Placeholder 2">
            <a:extLst>
              <a:ext uri="{FF2B5EF4-FFF2-40B4-BE49-F238E27FC236}">
                <a16:creationId xmlns:a16="http://schemas.microsoft.com/office/drawing/2014/main" id="{054AD140-A2D2-4075-B733-007952242B6D}"/>
              </a:ext>
            </a:extLst>
          </p:cNvPr>
          <p:cNvSpPr>
            <a:spLocks noGrp="1"/>
          </p:cNvSpPr>
          <p:nvPr>
            <p:ph idx="1"/>
          </p:nvPr>
        </p:nvSpPr>
        <p:spPr/>
        <p:txBody>
          <a:bodyPr>
            <a:normAutofit/>
          </a:bodyPr>
          <a:lstStyle/>
          <a:p>
            <a:pPr marL="512763" indent="-512763">
              <a:buNone/>
            </a:pPr>
            <a:r>
              <a:rPr lang="en-US" dirty="0"/>
              <a:t>3. The district determines there is an agency likely to be responsible for providing or paying for transition services.</a:t>
            </a:r>
          </a:p>
          <a:p>
            <a:pPr marL="512763" indent="-512763">
              <a:buNone/>
            </a:pPr>
            <a:r>
              <a:rPr lang="en-US" dirty="0"/>
              <a:t>2. The district obtains written consent to invite an agency to an IEP Team meeting.</a:t>
            </a:r>
          </a:p>
          <a:p>
            <a:pPr marL="512763" indent="-512763">
              <a:buNone/>
            </a:pPr>
            <a:r>
              <a:rPr lang="en-US" dirty="0"/>
              <a:t>1. The district invites an agency which is likely to be responsible for providing or paying for transition services.</a:t>
            </a:r>
          </a:p>
          <a:p>
            <a:pPr marL="512763" indent="-512763">
              <a:buNone/>
            </a:pPr>
            <a:r>
              <a:rPr lang="en-US" dirty="0"/>
              <a:t>4. The district convenes an IEP Team meeting.</a:t>
            </a:r>
          </a:p>
        </p:txBody>
      </p:sp>
      <p:sp>
        <p:nvSpPr>
          <p:cNvPr id="5" name="Footer Placeholder 4">
            <a:extLst>
              <a:ext uri="{FF2B5EF4-FFF2-40B4-BE49-F238E27FC236}">
                <a16:creationId xmlns:a16="http://schemas.microsoft.com/office/drawing/2014/main" id="{4978C326-C6C8-4601-A3E6-503C30880585}"/>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B6D330FA-94EC-4529-B8AB-5B25C37DF067}"/>
              </a:ext>
            </a:extLst>
          </p:cNvPr>
          <p:cNvSpPr>
            <a:spLocks noGrp="1"/>
          </p:cNvSpPr>
          <p:nvPr>
            <p:ph type="sldNum" sz="quarter" idx="4"/>
          </p:nvPr>
        </p:nvSpPr>
        <p:spPr/>
        <p:txBody>
          <a:bodyPr/>
          <a:lstStyle/>
          <a:p>
            <a:fld id="{C948956C-181A-4CF4-99F7-163F512CFDFE}" type="slidenum">
              <a:rPr lang="en-US" smtClean="0"/>
              <a:pPr/>
              <a:t>29</a:t>
            </a:fld>
            <a:endParaRPr lang="en-US" dirty="0"/>
          </a:p>
        </p:txBody>
      </p:sp>
    </p:spTree>
    <p:extLst>
      <p:ext uri="{BB962C8B-B14F-4D97-AF65-F5344CB8AC3E}">
        <p14:creationId xmlns:p14="http://schemas.microsoft.com/office/powerpoint/2010/main" val="662711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FE33-79EB-4213-8FC3-31503C91BF22}"/>
              </a:ext>
            </a:extLst>
          </p:cNvPr>
          <p:cNvSpPr>
            <a:spLocks noGrp="1"/>
          </p:cNvSpPr>
          <p:nvPr>
            <p:ph type="ctrTitle"/>
          </p:nvPr>
        </p:nvSpPr>
        <p:spPr>
          <a:xfrm>
            <a:off x="933450" y="722100"/>
            <a:ext cx="10287000" cy="1897275"/>
          </a:xfrm>
        </p:spPr>
        <p:txBody>
          <a:bodyPr/>
          <a:lstStyle/>
          <a:p>
            <a:r>
              <a:rPr lang="en-US" dirty="0"/>
              <a:t>Indicator B-13 Checklist - Interrater Reliability Training</a:t>
            </a:r>
          </a:p>
        </p:txBody>
      </p:sp>
      <p:sp>
        <p:nvSpPr>
          <p:cNvPr id="3" name="Subtitle 2">
            <a:extLst>
              <a:ext uri="{FF2B5EF4-FFF2-40B4-BE49-F238E27FC236}">
                <a16:creationId xmlns:a16="http://schemas.microsoft.com/office/drawing/2014/main" id="{79124524-917A-401E-B8CA-4CF840839E95}"/>
              </a:ext>
            </a:extLst>
          </p:cNvPr>
          <p:cNvSpPr>
            <a:spLocks noGrp="1"/>
          </p:cNvSpPr>
          <p:nvPr>
            <p:ph type="subTitle" idx="1"/>
          </p:nvPr>
        </p:nvSpPr>
        <p:spPr>
          <a:xfrm>
            <a:off x="1514475" y="3192462"/>
            <a:ext cx="9144000" cy="866077"/>
          </a:xfrm>
        </p:spPr>
        <p:txBody>
          <a:bodyPr/>
          <a:lstStyle/>
          <a:p>
            <a:r>
              <a:rPr lang="en-US" dirty="0"/>
              <a:t>Fall 2024</a:t>
            </a:r>
          </a:p>
        </p:txBody>
      </p:sp>
      <p:sp>
        <p:nvSpPr>
          <p:cNvPr id="7" name="Text Placeholder 6">
            <a:extLst>
              <a:ext uri="{FF2B5EF4-FFF2-40B4-BE49-F238E27FC236}">
                <a16:creationId xmlns:a16="http://schemas.microsoft.com/office/drawing/2014/main" id="{A738D9DD-F842-FF60-C531-0BB472ED6267}"/>
              </a:ext>
            </a:extLst>
          </p:cNvPr>
          <p:cNvSpPr>
            <a:spLocks noGrp="1"/>
          </p:cNvSpPr>
          <p:nvPr>
            <p:ph type="body" sz="quarter" idx="10"/>
          </p:nvPr>
        </p:nvSpPr>
        <p:spPr>
          <a:xfrm>
            <a:off x="1362075" y="4211638"/>
            <a:ext cx="9467850" cy="587375"/>
          </a:xfrm>
        </p:spPr>
        <p:txBody>
          <a:bodyPr>
            <a:normAutofit fontScale="77500" lnSpcReduction="20000"/>
          </a:bodyPr>
          <a:lstStyle/>
          <a:p>
            <a:r>
              <a:rPr lang="en-US" sz="2800" dirty="0">
                <a:latin typeface="Verdana" panose="020B0604030504040204" pitchFamily="34" charset="0"/>
                <a:ea typeface="Verdana" panose="020B0604030504040204" pitchFamily="34" charset="0"/>
                <a:cs typeface="Verdana" panose="020B0604030504040204" pitchFamily="34" charset="0"/>
              </a:rPr>
              <a:t>Michigan Department of Education Office of Special Education</a:t>
            </a:r>
          </a:p>
        </p:txBody>
      </p:sp>
    </p:spTree>
    <p:extLst>
      <p:ext uri="{BB962C8B-B14F-4D97-AF65-F5344CB8AC3E}">
        <p14:creationId xmlns:p14="http://schemas.microsoft.com/office/powerpoint/2010/main" val="229072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9086-097A-43B8-AE42-AB8A9327C095}"/>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B2C2BE74-C123-4830-937D-A0008462F85E}"/>
              </a:ext>
            </a:extLst>
          </p:cNvPr>
          <p:cNvSpPr>
            <a:spLocks noGrp="1"/>
          </p:cNvSpPr>
          <p:nvPr>
            <p:ph idx="1"/>
          </p:nvPr>
        </p:nvSpPr>
        <p:spPr/>
        <p:txBody>
          <a:bodyPr vert="horz" lIns="91440" tIns="45720" rIns="91440" bIns="45720" rtlCol="0" anchor="t">
            <a:normAutofit/>
          </a:bodyPr>
          <a:lstStyle/>
          <a:p>
            <a:pPr marL="398145" indent="-398145">
              <a:buNone/>
            </a:pPr>
            <a:r>
              <a:rPr lang="en-US" dirty="0">
                <a:latin typeface="Verdana"/>
                <a:ea typeface="Verdana"/>
                <a:cs typeface="Verdana"/>
              </a:rPr>
              <a:t>1</a:t>
            </a:r>
            <a:r>
              <a:rPr lang="en-US" sz="2600" dirty="0">
                <a:latin typeface="Verdana"/>
                <a:ea typeface="Verdana"/>
                <a:cs typeface="Verdana"/>
              </a:rPr>
              <a:t>. Consent must always be in writing and include a date. </a:t>
            </a:r>
            <a:endParaRPr lang="en-US" sz="2600" dirty="0"/>
          </a:p>
          <a:p>
            <a:pPr marL="398145" indent="-398145">
              <a:buNone/>
            </a:pPr>
            <a:r>
              <a:rPr lang="en-US" sz="2600" dirty="0">
                <a:latin typeface="Verdana"/>
                <a:ea typeface="Verdana"/>
                <a:cs typeface="Verdana"/>
              </a:rPr>
              <a:t>2. The agency may be invited before written consent is obtained if the parent agreed by phone. </a:t>
            </a:r>
          </a:p>
          <a:p>
            <a:pPr marL="398145" indent="-398145">
              <a:buNone/>
            </a:pPr>
            <a:r>
              <a:rPr lang="en-US" sz="2600" dirty="0">
                <a:latin typeface="Verdana"/>
                <a:ea typeface="Verdana"/>
                <a:cs typeface="Verdana"/>
              </a:rPr>
              <a:t>3. If the student is given a written invitation to the IEP Team meeting, the invitation must be addressed to the student. </a:t>
            </a:r>
          </a:p>
          <a:p>
            <a:pPr marL="398145" indent="-398145">
              <a:buNone/>
            </a:pPr>
            <a:r>
              <a:rPr lang="en-US" sz="2600" dirty="0">
                <a:latin typeface="Verdana"/>
                <a:ea typeface="Verdana"/>
                <a:cs typeface="Verdana"/>
              </a:rPr>
              <a:t>4. Electronic signature applications are acceptable forms of written consent. </a:t>
            </a:r>
            <a:endParaRPr lang="en-US" sz="2600" dirty="0">
              <a:latin typeface="Verdana"/>
              <a:ea typeface="Verdana"/>
            </a:endParaRPr>
          </a:p>
          <a:p>
            <a:pPr marL="398145" indent="-398145">
              <a:buNone/>
            </a:pPr>
            <a:r>
              <a:rPr lang="en-US" sz="2600" dirty="0">
                <a:latin typeface="Verdana"/>
                <a:ea typeface="Verdana"/>
                <a:cs typeface="Verdana"/>
              </a:rPr>
              <a:t>5. It is acceptable to obtain written consent to invite an outside agency the same day as the IEP meeting if the parent agrees. </a:t>
            </a:r>
          </a:p>
          <a:p>
            <a:pPr marL="0" indent="0">
              <a:buNone/>
            </a:pPr>
            <a:endParaRPr lang="en-US" dirty="0"/>
          </a:p>
        </p:txBody>
      </p:sp>
      <p:sp>
        <p:nvSpPr>
          <p:cNvPr id="4" name="Footer Placeholder 3">
            <a:extLst>
              <a:ext uri="{FF2B5EF4-FFF2-40B4-BE49-F238E27FC236}">
                <a16:creationId xmlns:a16="http://schemas.microsoft.com/office/drawing/2014/main" id="{CC65E94A-7F19-4463-8715-5BBEC298F4A0}"/>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5DB3966F-E9E9-4A10-899B-8253F16E2E38}"/>
              </a:ext>
            </a:extLst>
          </p:cNvPr>
          <p:cNvSpPr>
            <a:spLocks noGrp="1"/>
          </p:cNvSpPr>
          <p:nvPr>
            <p:ph type="sldNum" sz="quarter" idx="4"/>
          </p:nvPr>
        </p:nvSpPr>
        <p:spPr/>
        <p:txBody>
          <a:bodyPr/>
          <a:lstStyle/>
          <a:p>
            <a:fld id="{C948956C-181A-4CF4-99F7-163F512CFDFE}" type="slidenum">
              <a:rPr lang="en-US" smtClean="0"/>
              <a:pPr/>
              <a:t>30</a:t>
            </a:fld>
            <a:endParaRPr lang="en-US" dirty="0"/>
          </a:p>
        </p:txBody>
      </p:sp>
    </p:spTree>
    <p:extLst>
      <p:ext uri="{BB962C8B-B14F-4D97-AF65-F5344CB8AC3E}">
        <p14:creationId xmlns:p14="http://schemas.microsoft.com/office/powerpoint/2010/main" val="2238131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CC91-3B9E-4812-A007-C23F861AC357}"/>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6495226B-3988-4DCD-BFBC-E0B1FD21AFDE}"/>
              </a:ext>
            </a:extLst>
          </p:cNvPr>
          <p:cNvSpPr>
            <a:spLocks noGrp="1"/>
          </p:cNvSpPr>
          <p:nvPr>
            <p:ph idx="1"/>
          </p:nvPr>
        </p:nvSpPr>
        <p:spPr/>
        <p:txBody>
          <a:bodyPr vert="horz" lIns="91440" tIns="45720" rIns="91440" bIns="45720" rtlCol="0" anchor="t">
            <a:normAutofit/>
          </a:bodyPr>
          <a:lstStyle/>
          <a:p>
            <a:pPr marL="0" indent="0">
              <a:buNone/>
            </a:pPr>
            <a:r>
              <a:rPr lang="en-US" dirty="0">
                <a:latin typeface="Verdana"/>
                <a:ea typeface="Verdana"/>
                <a:cs typeface="Verdana"/>
              </a:rPr>
              <a:t>Were the postsecondary goals based on age-appropriate transition assessment(s)?</a:t>
            </a:r>
          </a:p>
          <a:p>
            <a:pPr lvl="2">
              <a:buFont typeface="Wingdings" panose="05000000000000000000" pitchFamily="2" charset="2"/>
              <a:buChar char="q"/>
            </a:pPr>
            <a:r>
              <a:rPr lang="en-US" sz="2600" dirty="0"/>
              <a:t>Yes</a:t>
            </a:r>
          </a:p>
          <a:p>
            <a:pPr lvl="2">
              <a:buFont typeface="Wingdings" panose="05000000000000000000" pitchFamily="2" charset="2"/>
              <a:buChar char="q"/>
            </a:pPr>
            <a:r>
              <a:rPr lang="en-US" sz="2600" dirty="0"/>
              <a:t>No</a:t>
            </a:r>
            <a:endParaRPr lang="en-US" sz="1600" dirty="0"/>
          </a:p>
        </p:txBody>
      </p:sp>
      <p:sp>
        <p:nvSpPr>
          <p:cNvPr id="4" name="Footer Placeholder 3">
            <a:extLst>
              <a:ext uri="{FF2B5EF4-FFF2-40B4-BE49-F238E27FC236}">
                <a16:creationId xmlns:a16="http://schemas.microsoft.com/office/drawing/2014/main" id="{4143AAAE-A9C6-470E-90FC-F3898AA653ED}"/>
              </a:ext>
            </a:extLst>
          </p:cNvPr>
          <p:cNvSpPr>
            <a:spLocks noGrp="1"/>
          </p:cNvSpPr>
          <p:nvPr>
            <p:ph type="ftr" sz="quarter" idx="11"/>
          </p:nvPr>
        </p:nvSpPr>
        <p:spPr>
          <a:xfrm>
            <a:off x="0" y="655086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2E8CC90F-9373-42F7-8230-96F69B9143EB}"/>
              </a:ext>
            </a:extLst>
          </p:cNvPr>
          <p:cNvSpPr>
            <a:spLocks noGrp="1"/>
          </p:cNvSpPr>
          <p:nvPr>
            <p:ph type="sldNum" sz="quarter" idx="12"/>
          </p:nvPr>
        </p:nvSpPr>
        <p:spPr>
          <a:xfrm>
            <a:off x="11139492" y="6484631"/>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31</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42766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9BAD-0227-4EA2-9D92-CD0BA626B831}"/>
              </a:ext>
            </a:extLst>
          </p:cNvPr>
          <p:cNvSpPr>
            <a:spLocks noGrp="1"/>
          </p:cNvSpPr>
          <p:nvPr>
            <p:ph type="title"/>
          </p:nvPr>
        </p:nvSpPr>
        <p:spPr>
          <a:xfrm>
            <a:off x="841829" y="188686"/>
            <a:ext cx="10674531" cy="1048475"/>
          </a:xfrm>
        </p:spPr>
        <p:txBody>
          <a:bodyPr/>
          <a:lstStyle/>
          <a:p>
            <a:r>
              <a:rPr lang="en-US" dirty="0"/>
              <a:t>Question 4 Compliance</a:t>
            </a:r>
          </a:p>
        </p:txBody>
      </p:sp>
      <p:sp>
        <p:nvSpPr>
          <p:cNvPr id="3" name="Content Placeholder 2">
            <a:extLst>
              <a:ext uri="{FF2B5EF4-FFF2-40B4-BE49-F238E27FC236}">
                <a16:creationId xmlns:a16="http://schemas.microsoft.com/office/drawing/2014/main" id="{90E028F4-BE72-43E2-A508-0F8DC82203EF}"/>
              </a:ext>
            </a:extLst>
          </p:cNvPr>
          <p:cNvSpPr>
            <a:spLocks noGrp="1"/>
          </p:cNvSpPr>
          <p:nvPr>
            <p:ph sz="half" idx="1"/>
          </p:nvPr>
        </p:nvSpPr>
        <p:spPr>
          <a:xfrm>
            <a:off x="841829" y="1237161"/>
            <a:ext cx="5508237" cy="4812811"/>
          </a:xfrm>
        </p:spPr>
        <p:txBody>
          <a:bodyPr vert="horz" lIns="91440" tIns="45720" rIns="91440" bIns="45720" rtlCol="0" anchor="t">
            <a:normAutofit/>
          </a:bodyPr>
          <a:lstStyle/>
          <a:p>
            <a:pPr marL="0" indent="0">
              <a:buNone/>
            </a:pPr>
            <a:r>
              <a:rPr lang="en-US" b="1" dirty="0">
                <a:latin typeface="Verdana"/>
                <a:ea typeface="Verdana"/>
              </a:rPr>
              <a:t>Compliance</a:t>
            </a:r>
            <a:endParaRPr lang="en-US" b="1" dirty="0"/>
          </a:p>
          <a:p>
            <a:pPr lvl="1"/>
            <a:r>
              <a:rPr lang="en-US" sz="2400" dirty="0">
                <a:latin typeface="Verdana"/>
                <a:ea typeface="Verdana"/>
                <a:cs typeface="Verdana"/>
              </a:rPr>
              <a:t>There is evidence of </a:t>
            </a:r>
            <a:r>
              <a:rPr lang="en-US" sz="2400" b="1" dirty="0">
                <a:latin typeface="Verdana"/>
                <a:ea typeface="Verdana"/>
                <a:cs typeface="Verdana"/>
              </a:rPr>
              <a:t>age-appropriate transition assessment results</a:t>
            </a:r>
            <a:r>
              <a:rPr lang="en-US" sz="2400" dirty="0">
                <a:latin typeface="Verdana"/>
                <a:ea typeface="Verdana"/>
                <a:cs typeface="Verdana"/>
              </a:rPr>
              <a:t>.</a:t>
            </a:r>
          </a:p>
        </p:txBody>
      </p:sp>
      <p:sp>
        <p:nvSpPr>
          <p:cNvPr id="6" name="Content Placeholder 5">
            <a:extLst>
              <a:ext uri="{FF2B5EF4-FFF2-40B4-BE49-F238E27FC236}">
                <a16:creationId xmlns:a16="http://schemas.microsoft.com/office/drawing/2014/main" id="{9278037A-3991-4BAC-8C10-1F31D415D8BA}"/>
              </a:ext>
            </a:extLst>
          </p:cNvPr>
          <p:cNvSpPr>
            <a:spLocks noGrp="1"/>
          </p:cNvSpPr>
          <p:nvPr>
            <p:ph sz="half" idx="2"/>
          </p:nvPr>
        </p:nvSpPr>
        <p:spPr>
          <a:xfrm>
            <a:off x="6643801" y="1226093"/>
            <a:ext cx="5181600" cy="5106837"/>
          </a:xfrm>
        </p:spPr>
        <p:txBody>
          <a:bodyPr>
            <a:normAutofit/>
          </a:bodyPr>
          <a:lstStyle/>
          <a:p>
            <a:pPr marL="0" indent="0">
              <a:buNone/>
            </a:pPr>
            <a:r>
              <a:rPr lang="en-US" b="1" dirty="0"/>
              <a:t>Noncompliance</a:t>
            </a:r>
          </a:p>
          <a:p>
            <a:pPr lvl="1"/>
            <a:r>
              <a:rPr lang="en-US" sz="2400" dirty="0"/>
              <a:t>No documentation of transition assessment information/data which were used to develop the postsecondary goals.</a:t>
            </a:r>
          </a:p>
          <a:p>
            <a:pPr marL="0" indent="0">
              <a:buNone/>
            </a:pPr>
            <a:endParaRPr lang="en-US" dirty="0"/>
          </a:p>
        </p:txBody>
      </p:sp>
      <p:sp>
        <p:nvSpPr>
          <p:cNvPr id="4" name="Footer Placeholder 3">
            <a:extLst>
              <a:ext uri="{FF2B5EF4-FFF2-40B4-BE49-F238E27FC236}">
                <a16:creationId xmlns:a16="http://schemas.microsoft.com/office/drawing/2014/main" id="{72FDB829-1D47-4B9D-A3BD-CF62BBF0C5B9}"/>
              </a:ext>
            </a:extLst>
          </p:cNvPr>
          <p:cNvSpPr>
            <a:spLocks noGrp="1"/>
          </p:cNvSpPr>
          <p:nvPr>
            <p:ph type="ftr" sz="quarter" idx="11"/>
          </p:nvPr>
        </p:nvSpPr>
        <p:spPr>
          <a:xfrm>
            <a:off x="0" y="6495716"/>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MDE Office of Special Education</a:t>
            </a:r>
          </a:p>
        </p:txBody>
      </p:sp>
      <p:sp>
        <p:nvSpPr>
          <p:cNvPr id="5" name="Slide Number Placeholder 4">
            <a:extLst>
              <a:ext uri="{FF2B5EF4-FFF2-40B4-BE49-F238E27FC236}">
                <a16:creationId xmlns:a16="http://schemas.microsoft.com/office/drawing/2014/main" id="{51695460-F683-4FC5-AE20-625DA10223F8}"/>
              </a:ext>
            </a:extLst>
          </p:cNvPr>
          <p:cNvSpPr>
            <a:spLocks noGrp="1"/>
          </p:cNvSpPr>
          <p:nvPr>
            <p:ph type="sldNum" sz="quarter" idx="12"/>
          </p:nvPr>
        </p:nvSpPr>
        <p:spPr>
          <a:xfrm>
            <a:off x="11139489" y="6495716"/>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32</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90961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1E435-97D8-98A6-C888-4C524D9472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EC595-B148-45E9-8B6F-6A9A4690661B}"/>
              </a:ext>
            </a:extLst>
          </p:cNvPr>
          <p:cNvSpPr>
            <a:spLocks noGrp="1"/>
          </p:cNvSpPr>
          <p:nvPr>
            <p:ph type="title"/>
          </p:nvPr>
        </p:nvSpPr>
        <p:spPr/>
        <p:txBody>
          <a:bodyPr>
            <a:normAutofit/>
          </a:bodyPr>
          <a:lstStyle/>
          <a:p>
            <a:r>
              <a:rPr lang="en-US" sz="3200" dirty="0">
                <a:latin typeface="Verdana"/>
                <a:ea typeface="Verdana"/>
              </a:rPr>
              <a:t>Question 4 Compliance - Example</a:t>
            </a:r>
          </a:p>
        </p:txBody>
      </p:sp>
      <p:sp>
        <p:nvSpPr>
          <p:cNvPr id="3" name="Content Placeholder 2">
            <a:extLst>
              <a:ext uri="{FF2B5EF4-FFF2-40B4-BE49-F238E27FC236}">
                <a16:creationId xmlns:a16="http://schemas.microsoft.com/office/drawing/2014/main" id="{A656B65A-11D1-D42A-0D29-62CE9B2D8BF2}"/>
              </a:ext>
            </a:extLst>
          </p:cNvPr>
          <p:cNvSpPr>
            <a:spLocks noGrp="1"/>
          </p:cNvSpPr>
          <p:nvPr>
            <p:ph sz="half" idx="1"/>
          </p:nvPr>
        </p:nvSpPr>
        <p:spPr>
          <a:xfrm>
            <a:off x="457200" y="1209073"/>
            <a:ext cx="5247178" cy="2987693"/>
          </a:xfrm>
        </p:spPr>
        <p:txBody>
          <a:bodyPr vert="horz" lIns="91440" tIns="45720" rIns="91440" bIns="45720" rtlCol="0" anchor="t">
            <a:noAutofit/>
          </a:bodyPr>
          <a:lstStyle/>
          <a:p>
            <a:r>
              <a:rPr lang="en-US" sz="2200" dirty="0"/>
              <a:t>Data Sources Used</a:t>
            </a:r>
          </a:p>
          <a:p>
            <a:pPr>
              <a:buFont typeface="Wingdings" panose="05000000000000000000" pitchFamily="2" charset="2"/>
              <a:buChar char="ü"/>
            </a:pPr>
            <a:r>
              <a:rPr lang="en-US" sz="2200" dirty="0"/>
              <a:t>Educational Development Plan (EDP) If EDP, select the Career Pathway: Manufacturing</a:t>
            </a:r>
          </a:p>
          <a:p>
            <a:pPr>
              <a:buFont typeface="Wingdings" panose="05000000000000000000" pitchFamily="2" charset="2"/>
              <a:buChar char="ü"/>
            </a:pPr>
            <a:r>
              <a:rPr lang="en-US" sz="2200" dirty="0"/>
              <a:t>Transition Assessment(s) specify: </a:t>
            </a:r>
            <a:r>
              <a:rPr lang="en-US" sz="2200" dirty="0" err="1"/>
              <a:t>Enderle</a:t>
            </a:r>
            <a:r>
              <a:rPr lang="en-US" sz="2200" dirty="0"/>
              <a:t>-Severson Transition Rating Scale (ESTR-J) Revised</a:t>
            </a:r>
          </a:p>
        </p:txBody>
      </p:sp>
      <p:sp>
        <p:nvSpPr>
          <p:cNvPr id="12" name="Content Placeholder 11">
            <a:extLst>
              <a:ext uri="{FF2B5EF4-FFF2-40B4-BE49-F238E27FC236}">
                <a16:creationId xmlns:a16="http://schemas.microsoft.com/office/drawing/2014/main" id="{C980449B-6493-3AF2-54E0-9A5C88C2310A}"/>
              </a:ext>
            </a:extLst>
          </p:cNvPr>
          <p:cNvSpPr>
            <a:spLocks noGrp="1"/>
          </p:cNvSpPr>
          <p:nvPr>
            <p:ph sz="half" idx="2"/>
          </p:nvPr>
        </p:nvSpPr>
        <p:spPr>
          <a:xfrm>
            <a:off x="5704378" y="1209073"/>
            <a:ext cx="6683565" cy="3812148"/>
          </a:xfrm>
        </p:spPr>
        <p:txBody>
          <a:bodyPr>
            <a:noAutofit/>
          </a:bodyPr>
          <a:lstStyle/>
          <a:p>
            <a:r>
              <a:rPr lang="en-US" sz="2200" dirty="0"/>
              <a:t>Transition Assessments Completed</a:t>
            </a:r>
          </a:p>
          <a:p>
            <a:pPr marL="0" indent="0">
              <a:lnSpc>
                <a:spcPct val="100000"/>
              </a:lnSpc>
              <a:buNone/>
            </a:pPr>
            <a:r>
              <a:rPr lang="en-US" sz="2200" dirty="0"/>
              <a:t>ESTR-J was administered in May 2024 with the results being the following: </a:t>
            </a:r>
          </a:p>
          <a:p>
            <a:pPr>
              <a:lnSpc>
                <a:spcPct val="100000"/>
              </a:lnSpc>
              <a:spcBef>
                <a:spcPts val="600"/>
              </a:spcBef>
              <a:buFont typeface="Wingdings" panose="05000000000000000000" pitchFamily="2" charset="2"/>
              <a:buChar char="ü"/>
            </a:pPr>
            <a:r>
              <a:rPr lang="en-US" sz="2200" dirty="0"/>
              <a:t>Employment: 9/13 or 70%</a:t>
            </a:r>
          </a:p>
          <a:p>
            <a:pPr>
              <a:lnSpc>
                <a:spcPct val="100000"/>
              </a:lnSpc>
              <a:spcBef>
                <a:spcPts val="600"/>
              </a:spcBef>
              <a:buFont typeface="Wingdings" panose="05000000000000000000" pitchFamily="2" charset="2"/>
              <a:buChar char="ü"/>
            </a:pPr>
            <a:r>
              <a:rPr lang="en-US" sz="2200" dirty="0"/>
              <a:t>Recreation &amp; Leisure: 4/4 or 100%</a:t>
            </a:r>
          </a:p>
          <a:p>
            <a:pPr>
              <a:lnSpc>
                <a:spcPct val="100000"/>
              </a:lnSpc>
              <a:spcBef>
                <a:spcPts val="600"/>
              </a:spcBef>
              <a:buFont typeface="Wingdings" panose="05000000000000000000" pitchFamily="2" charset="2"/>
              <a:buChar char="ü"/>
            </a:pPr>
            <a:r>
              <a:rPr lang="en-US" sz="2200" dirty="0"/>
              <a:t>Home Living: 13/15 or 87%</a:t>
            </a:r>
          </a:p>
          <a:p>
            <a:pPr>
              <a:lnSpc>
                <a:spcPct val="100000"/>
              </a:lnSpc>
              <a:spcBef>
                <a:spcPts val="600"/>
              </a:spcBef>
              <a:buFont typeface="Wingdings" panose="05000000000000000000" pitchFamily="2" charset="2"/>
              <a:buChar char="ü"/>
            </a:pPr>
            <a:r>
              <a:rPr lang="en-US" sz="2200" dirty="0"/>
              <a:t>Community Participation: 3/7 or 43%</a:t>
            </a:r>
          </a:p>
          <a:p>
            <a:pPr>
              <a:lnSpc>
                <a:spcPct val="100000"/>
              </a:lnSpc>
              <a:spcBef>
                <a:spcPts val="600"/>
              </a:spcBef>
              <a:buFont typeface="Wingdings" panose="05000000000000000000" pitchFamily="2" charset="2"/>
              <a:buChar char="ü"/>
            </a:pPr>
            <a:r>
              <a:rPr lang="en-US" sz="2200" dirty="0"/>
              <a:t>Post Secondary Education: 4/8 or 50%</a:t>
            </a:r>
          </a:p>
          <a:p>
            <a:pPr>
              <a:lnSpc>
                <a:spcPct val="100000"/>
              </a:lnSpc>
              <a:spcBef>
                <a:spcPts val="600"/>
              </a:spcBef>
              <a:buFont typeface="Wingdings" panose="05000000000000000000" pitchFamily="2" charset="2"/>
              <a:buChar char="ü"/>
            </a:pPr>
            <a:r>
              <a:rPr lang="en-US" sz="2200" dirty="0"/>
              <a:t>Total: 33/47 or 70%</a:t>
            </a:r>
          </a:p>
        </p:txBody>
      </p:sp>
      <p:sp>
        <p:nvSpPr>
          <p:cNvPr id="13" name="Content Placeholder 12">
            <a:extLst>
              <a:ext uri="{FF2B5EF4-FFF2-40B4-BE49-F238E27FC236}">
                <a16:creationId xmlns:a16="http://schemas.microsoft.com/office/drawing/2014/main" id="{B773AC19-BB60-5E00-938C-0F828CF4A7FF}"/>
              </a:ext>
            </a:extLst>
          </p:cNvPr>
          <p:cNvSpPr>
            <a:spLocks noGrp="1"/>
          </p:cNvSpPr>
          <p:nvPr>
            <p:ph sz="quarter" idx="10"/>
          </p:nvPr>
        </p:nvSpPr>
        <p:spPr>
          <a:xfrm>
            <a:off x="592004" y="4579293"/>
            <a:ext cx="11007992" cy="1555559"/>
          </a:xfrm>
        </p:spPr>
        <p:txBody>
          <a:bodyPr vert="horz" lIns="91440" tIns="45720" rIns="91440" bIns="45720" rtlCol="0" anchor="t">
            <a:noAutofit/>
          </a:bodyPr>
          <a:lstStyle/>
          <a:p>
            <a:r>
              <a:rPr lang="en-US" sz="2200" dirty="0"/>
              <a:t>Preferences/Interests</a:t>
            </a:r>
          </a:p>
          <a:p>
            <a:pPr marL="0" indent="0">
              <a:buNone/>
            </a:pPr>
            <a:r>
              <a:rPr lang="en-US" sz="2000" dirty="0"/>
              <a:t>Based on the Student Transition Assessment Tool (STAT-R) (10/13/24) after graduating from high school, student will attend the transition academy to learn the necessary skills for working in the entertainment field. STAT-R Post-Secondary Education: 75%</a:t>
            </a:r>
          </a:p>
        </p:txBody>
      </p:sp>
      <p:sp>
        <p:nvSpPr>
          <p:cNvPr id="5" name="Footer Placeholder 4">
            <a:extLst>
              <a:ext uri="{FF2B5EF4-FFF2-40B4-BE49-F238E27FC236}">
                <a16:creationId xmlns:a16="http://schemas.microsoft.com/office/drawing/2014/main" id="{8FCDD7C4-71A8-85A0-FC93-909CC966C444}"/>
              </a:ext>
            </a:extLst>
          </p:cNvPr>
          <p:cNvSpPr>
            <a:spLocks noGrp="1"/>
          </p:cNvSpPr>
          <p:nvPr>
            <p:ph type="ftr" sz="quarter" idx="3"/>
          </p:nvPr>
        </p:nvSpPr>
        <p:spPr/>
        <p:txBody>
          <a:bodyPr/>
          <a:lstStyle/>
          <a:p>
            <a:r>
              <a:rPr lang="en-US" dirty="0"/>
              <a:t>MDE Office of Special Education</a:t>
            </a:r>
          </a:p>
        </p:txBody>
      </p:sp>
      <p:sp>
        <p:nvSpPr>
          <p:cNvPr id="8" name="Slide Number Placeholder 7">
            <a:extLst>
              <a:ext uri="{FF2B5EF4-FFF2-40B4-BE49-F238E27FC236}">
                <a16:creationId xmlns:a16="http://schemas.microsoft.com/office/drawing/2014/main" id="{2A915EA4-E857-7600-6DA7-F0FA23D4E697}"/>
              </a:ext>
            </a:extLst>
          </p:cNvPr>
          <p:cNvSpPr>
            <a:spLocks noGrp="1"/>
          </p:cNvSpPr>
          <p:nvPr>
            <p:ph type="sldNum" sz="quarter" idx="4"/>
          </p:nvPr>
        </p:nvSpPr>
        <p:spPr/>
        <p:txBody>
          <a:bodyPr/>
          <a:lstStyle/>
          <a:p>
            <a:fld id="{C948956C-181A-4CF4-99F7-163F512CFDFE}" type="slidenum">
              <a:rPr lang="en-US" smtClean="0"/>
              <a:pPr/>
              <a:t>33</a:t>
            </a:fld>
            <a:endParaRPr lang="en-US" dirty="0"/>
          </a:p>
        </p:txBody>
      </p:sp>
    </p:spTree>
    <p:extLst>
      <p:ext uri="{BB962C8B-B14F-4D97-AF65-F5344CB8AC3E}">
        <p14:creationId xmlns:p14="http://schemas.microsoft.com/office/powerpoint/2010/main" val="220041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586F-3368-40DD-A46F-130C17413227}"/>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0A0D8226-2EB1-438E-B7FD-16942EA4E175}"/>
              </a:ext>
            </a:extLst>
          </p:cNvPr>
          <p:cNvSpPr>
            <a:spLocks noGrp="1"/>
          </p:cNvSpPr>
          <p:nvPr>
            <p:ph idx="1"/>
          </p:nvPr>
        </p:nvSpPr>
        <p:spPr/>
        <p:txBody>
          <a:bodyPr vert="horz" lIns="91440" tIns="45720" rIns="91440" bIns="45720" rtlCol="0" anchor="t">
            <a:normAutofit/>
          </a:bodyPr>
          <a:lstStyle/>
          <a:p>
            <a:pPr marL="0" indent="0">
              <a:buNone/>
            </a:pPr>
            <a:r>
              <a:rPr lang="en-US" dirty="0">
                <a:latin typeface="Verdana"/>
                <a:ea typeface="Verdana"/>
                <a:cs typeface="Verdana"/>
              </a:rPr>
              <a:t>Did the IEP include a measurable postsecondary goal?</a:t>
            </a:r>
          </a:p>
          <a:p>
            <a:pPr lvl="2">
              <a:buFont typeface="Wingdings" panose="05000000000000000000" pitchFamily="2" charset="2"/>
              <a:buChar char="q"/>
            </a:pPr>
            <a:r>
              <a:rPr lang="en-US" sz="2600" dirty="0"/>
              <a:t>Yes</a:t>
            </a:r>
          </a:p>
          <a:p>
            <a:pPr lvl="2">
              <a:buFont typeface="Wingdings" panose="05000000000000000000" pitchFamily="2" charset="2"/>
              <a:buChar char="q"/>
            </a:pPr>
            <a:r>
              <a:rPr lang="en-US" sz="2600" dirty="0"/>
              <a:t>No</a:t>
            </a:r>
          </a:p>
        </p:txBody>
      </p:sp>
      <p:sp>
        <p:nvSpPr>
          <p:cNvPr id="4" name="Footer Placeholder 3">
            <a:extLst>
              <a:ext uri="{FF2B5EF4-FFF2-40B4-BE49-F238E27FC236}">
                <a16:creationId xmlns:a16="http://schemas.microsoft.com/office/drawing/2014/main" id="{2B6B95E2-13C9-4A97-A007-A7A8D6D862ED}"/>
              </a:ext>
            </a:extLst>
          </p:cNvPr>
          <p:cNvSpPr>
            <a:spLocks noGrp="1"/>
          </p:cNvSpPr>
          <p:nvPr>
            <p:ph type="ftr" sz="quarter" idx="11"/>
          </p:nvPr>
        </p:nvSpPr>
        <p:spPr>
          <a:xfrm>
            <a:off x="0" y="6592353"/>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MDE Office of Special Education</a:t>
            </a:r>
          </a:p>
        </p:txBody>
      </p:sp>
      <p:sp>
        <p:nvSpPr>
          <p:cNvPr id="5" name="Slide Number Placeholder 4">
            <a:extLst>
              <a:ext uri="{FF2B5EF4-FFF2-40B4-BE49-F238E27FC236}">
                <a16:creationId xmlns:a16="http://schemas.microsoft.com/office/drawing/2014/main" id="{F4019D95-1ABD-4942-BC5B-7C89DB4B850F}"/>
              </a:ext>
            </a:extLst>
          </p:cNvPr>
          <p:cNvSpPr>
            <a:spLocks noGrp="1"/>
          </p:cNvSpPr>
          <p:nvPr>
            <p:ph type="sldNum" sz="quarter" idx="12"/>
          </p:nvPr>
        </p:nvSpPr>
        <p:spPr>
          <a:xfrm>
            <a:off x="11139492" y="6576000"/>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1832536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A586B4-948B-4AED-9284-6C075A490E19}"/>
              </a:ext>
            </a:extLst>
          </p:cNvPr>
          <p:cNvSpPr>
            <a:spLocks noGrp="1"/>
          </p:cNvSpPr>
          <p:nvPr>
            <p:ph type="title"/>
          </p:nvPr>
        </p:nvSpPr>
        <p:spPr/>
        <p:txBody>
          <a:bodyPr/>
          <a:lstStyle/>
          <a:p>
            <a:r>
              <a:rPr lang="en-US" dirty="0"/>
              <a:t>Question 5 Compliance</a:t>
            </a:r>
          </a:p>
        </p:txBody>
      </p:sp>
      <p:sp>
        <p:nvSpPr>
          <p:cNvPr id="7" name="Content Placeholder 6">
            <a:extLst>
              <a:ext uri="{FF2B5EF4-FFF2-40B4-BE49-F238E27FC236}">
                <a16:creationId xmlns:a16="http://schemas.microsoft.com/office/drawing/2014/main" id="{192560DF-35DC-4A49-8C5F-957C407780EE}"/>
              </a:ext>
            </a:extLst>
          </p:cNvPr>
          <p:cNvSpPr>
            <a:spLocks noGrp="1"/>
          </p:cNvSpPr>
          <p:nvPr>
            <p:ph sz="half" idx="1"/>
          </p:nvPr>
        </p:nvSpPr>
        <p:spPr/>
        <p:txBody>
          <a:bodyPr vert="horz" lIns="91440" tIns="45720" rIns="91440" bIns="45720" rtlCol="0" anchor="t">
            <a:normAutofit/>
          </a:bodyPr>
          <a:lstStyle/>
          <a:p>
            <a:pPr marL="0" indent="0">
              <a:buNone/>
            </a:pPr>
            <a:r>
              <a:rPr lang="en-US" b="1" dirty="0">
                <a:latin typeface="Verdana"/>
                <a:ea typeface="Verdana"/>
              </a:rPr>
              <a:t>Compliance</a:t>
            </a:r>
          </a:p>
          <a:p>
            <a:pPr lvl="1"/>
            <a:r>
              <a:rPr lang="en-US" sz="2400" dirty="0">
                <a:latin typeface="Verdana"/>
                <a:ea typeface="MS PGothic"/>
              </a:rPr>
              <a:t>There is at least one measurable postsecondary goal in an area of training, education, employment or, where appropriate, independent living that will be achieved after the student exits the public school system.</a:t>
            </a:r>
          </a:p>
        </p:txBody>
      </p:sp>
      <p:sp>
        <p:nvSpPr>
          <p:cNvPr id="8" name="Content Placeholder 7">
            <a:extLst>
              <a:ext uri="{FF2B5EF4-FFF2-40B4-BE49-F238E27FC236}">
                <a16:creationId xmlns:a16="http://schemas.microsoft.com/office/drawing/2014/main" id="{2A53FC6E-B77E-43E2-8FC4-BCBE9A239549}"/>
              </a:ext>
            </a:extLst>
          </p:cNvPr>
          <p:cNvSpPr>
            <a:spLocks noGrp="1"/>
          </p:cNvSpPr>
          <p:nvPr>
            <p:ph sz="half" idx="2"/>
          </p:nvPr>
        </p:nvSpPr>
        <p:spPr/>
        <p:txBody>
          <a:bodyPr vert="horz" lIns="91440" tIns="45720" rIns="91440" bIns="45720" rtlCol="0" anchor="t">
            <a:normAutofit/>
          </a:bodyPr>
          <a:lstStyle/>
          <a:p>
            <a:pPr marL="0" indent="0">
              <a:buNone/>
            </a:pPr>
            <a:r>
              <a:rPr lang="en-US" b="1" dirty="0">
                <a:latin typeface="Verdana"/>
                <a:ea typeface="Verdana"/>
              </a:rPr>
              <a:t>Noncompliance</a:t>
            </a:r>
            <a:endParaRPr lang="en-US" dirty="0">
              <a:latin typeface="Verdana"/>
              <a:ea typeface="Verdana"/>
            </a:endParaRPr>
          </a:p>
          <a:p>
            <a:pPr lvl="1"/>
            <a:r>
              <a:rPr lang="en-US" sz="2400" dirty="0">
                <a:latin typeface="Verdana"/>
                <a:ea typeface="Verdana"/>
              </a:rPr>
              <a:t>There is no measurable goal in at least one of the areas of training, education, employment or, where appropriate independent living.</a:t>
            </a:r>
          </a:p>
        </p:txBody>
      </p:sp>
      <p:sp>
        <p:nvSpPr>
          <p:cNvPr id="4" name="Footer Placeholder 3">
            <a:extLst>
              <a:ext uri="{FF2B5EF4-FFF2-40B4-BE49-F238E27FC236}">
                <a16:creationId xmlns:a16="http://schemas.microsoft.com/office/drawing/2014/main" id="{6C2DF555-F7C0-44DC-8DDD-C75ED6173037}"/>
              </a:ext>
            </a:extLst>
          </p:cNvPr>
          <p:cNvSpPr>
            <a:spLocks noGrp="1"/>
          </p:cNvSpPr>
          <p:nvPr>
            <p:ph type="ftr" sz="quarter" idx="11"/>
          </p:nvPr>
        </p:nvSpPr>
        <p:spPr>
          <a:xfrm>
            <a:off x="0" y="653242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MDE Office of Special Education</a:t>
            </a:r>
          </a:p>
        </p:txBody>
      </p:sp>
      <p:sp>
        <p:nvSpPr>
          <p:cNvPr id="5" name="Slide Number Placeholder 4">
            <a:extLst>
              <a:ext uri="{FF2B5EF4-FFF2-40B4-BE49-F238E27FC236}">
                <a16:creationId xmlns:a16="http://schemas.microsoft.com/office/drawing/2014/main" id="{435BAA15-9036-4E12-BC80-A694EDD9927D}"/>
              </a:ext>
            </a:extLst>
          </p:cNvPr>
          <p:cNvSpPr>
            <a:spLocks noGrp="1"/>
          </p:cNvSpPr>
          <p:nvPr>
            <p:ph type="sldNum" sz="quarter" idx="12"/>
          </p:nvPr>
        </p:nvSpPr>
        <p:spPr>
          <a:xfrm>
            <a:off x="11139489" y="6532419"/>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45851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9B928-11AB-44AD-86B3-CB5F6EAB15FA}"/>
              </a:ext>
            </a:extLst>
          </p:cNvPr>
          <p:cNvSpPr>
            <a:spLocks noGrp="1"/>
          </p:cNvSpPr>
          <p:nvPr>
            <p:ph type="title"/>
          </p:nvPr>
        </p:nvSpPr>
        <p:spPr/>
        <p:txBody>
          <a:bodyPr/>
          <a:lstStyle/>
          <a:p>
            <a:r>
              <a:rPr lang="en-US" dirty="0"/>
              <a:t>Postsecondary Goals</a:t>
            </a:r>
          </a:p>
        </p:txBody>
      </p:sp>
      <p:sp>
        <p:nvSpPr>
          <p:cNvPr id="3" name="Content Placeholder 2">
            <a:extLst>
              <a:ext uri="{FF2B5EF4-FFF2-40B4-BE49-F238E27FC236}">
                <a16:creationId xmlns:a16="http://schemas.microsoft.com/office/drawing/2014/main" id="{08ADBE01-9E02-4514-9E13-7E3B58599CFB}"/>
              </a:ext>
            </a:extLst>
          </p:cNvPr>
          <p:cNvSpPr>
            <a:spLocks noGrp="1"/>
          </p:cNvSpPr>
          <p:nvPr>
            <p:ph idx="1"/>
          </p:nvPr>
        </p:nvSpPr>
        <p:spPr/>
        <p:txBody>
          <a:bodyPr vert="horz" lIns="91440" tIns="45720" rIns="91440" bIns="45720" rtlCol="0" anchor="t">
            <a:normAutofit/>
          </a:bodyPr>
          <a:lstStyle/>
          <a:p>
            <a:r>
              <a:rPr lang="en-US" dirty="0">
                <a:latin typeface="Verdana"/>
                <a:ea typeface="Verdana"/>
              </a:rPr>
              <a:t>Measurable = Countable/Observable.</a:t>
            </a:r>
          </a:p>
          <a:p>
            <a:r>
              <a:rPr lang="en-US" dirty="0">
                <a:latin typeface="Verdana"/>
                <a:ea typeface="Verdana"/>
              </a:rPr>
              <a:t>Identifies an outcome.</a:t>
            </a:r>
          </a:p>
          <a:p>
            <a:r>
              <a:rPr lang="en-US" dirty="0">
                <a:latin typeface="Verdana"/>
                <a:ea typeface="Verdana"/>
              </a:rPr>
              <a:t>At least one measurable postsecondary goal in any area of:</a:t>
            </a:r>
            <a:endParaRPr lang="en-US" dirty="0"/>
          </a:p>
          <a:p>
            <a:pPr marL="1027113" lvl="1" indent="-336550"/>
            <a:r>
              <a:rPr lang="en-US" dirty="0">
                <a:latin typeface="Verdana"/>
                <a:ea typeface="Verdana"/>
              </a:rPr>
              <a:t>Education </a:t>
            </a:r>
          </a:p>
          <a:p>
            <a:pPr marL="1027113" lvl="1" indent="-336550"/>
            <a:r>
              <a:rPr lang="en-US" dirty="0">
                <a:latin typeface="Verdana"/>
                <a:ea typeface="Verdana"/>
              </a:rPr>
              <a:t>Training</a:t>
            </a:r>
          </a:p>
          <a:p>
            <a:pPr marL="1027113" lvl="1" indent="-336550"/>
            <a:r>
              <a:rPr lang="en-US" dirty="0">
                <a:latin typeface="Verdana"/>
                <a:ea typeface="Verdana"/>
              </a:rPr>
              <a:t>Employment </a:t>
            </a:r>
          </a:p>
          <a:p>
            <a:pPr marL="1027113" lvl="1" indent="-336550"/>
            <a:r>
              <a:rPr lang="en-US" dirty="0">
                <a:latin typeface="Verdana"/>
                <a:ea typeface="Verdana"/>
              </a:rPr>
              <a:t>Independent Living </a:t>
            </a:r>
          </a:p>
        </p:txBody>
      </p:sp>
      <p:sp>
        <p:nvSpPr>
          <p:cNvPr id="4" name="Footer Placeholder 3">
            <a:extLst>
              <a:ext uri="{FF2B5EF4-FFF2-40B4-BE49-F238E27FC236}">
                <a16:creationId xmlns:a16="http://schemas.microsoft.com/office/drawing/2014/main" id="{E6D5E91A-472F-4875-80EE-6D17581CF12C}"/>
              </a:ext>
            </a:extLst>
          </p:cNvPr>
          <p:cNvSpPr>
            <a:spLocks noGrp="1"/>
          </p:cNvSpPr>
          <p:nvPr>
            <p:ph type="ftr" sz="quarter" idx="11"/>
          </p:nvPr>
        </p:nvSpPr>
        <p:spPr>
          <a:xfrm>
            <a:off x="0" y="6563325"/>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D4720FEF-CFEF-4387-905B-CB43FBF1965E}"/>
              </a:ext>
            </a:extLst>
          </p:cNvPr>
          <p:cNvSpPr>
            <a:spLocks noGrp="1"/>
          </p:cNvSpPr>
          <p:nvPr>
            <p:ph type="sldNum" sz="quarter" idx="12"/>
          </p:nvPr>
        </p:nvSpPr>
        <p:spPr>
          <a:xfrm>
            <a:off x="11139492" y="6463847"/>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36</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94007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41339-304E-C459-09A7-B63FC1DB00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B86E0-E941-63CE-D6CD-3F26E3E74B98}"/>
              </a:ext>
            </a:extLst>
          </p:cNvPr>
          <p:cNvSpPr>
            <a:spLocks noGrp="1"/>
          </p:cNvSpPr>
          <p:nvPr>
            <p:ph type="title"/>
          </p:nvPr>
        </p:nvSpPr>
        <p:spPr/>
        <p:txBody>
          <a:bodyPr>
            <a:normAutofit/>
          </a:bodyPr>
          <a:lstStyle/>
          <a:p>
            <a:r>
              <a:rPr lang="en-US" dirty="0">
                <a:latin typeface="Verdana"/>
                <a:ea typeface="Verdana"/>
              </a:rPr>
              <a:t>Examples of Postsecondary Goals</a:t>
            </a:r>
          </a:p>
        </p:txBody>
      </p:sp>
      <p:sp>
        <p:nvSpPr>
          <p:cNvPr id="3" name="Content Placeholder 2">
            <a:extLst>
              <a:ext uri="{FF2B5EF4-FFF2-40B4-BE49-F238E27FC236}">
                <a16:creationId xmlns:a16="http://schemas.microsoft.com/office/drawing/2014/main" id="{90542E60-52A8-2DB7-F65C-697478B290EC}"/>
              </a:ext>
            </a:extLst>
          </p:cNvPr>
          <p:cNvSpPr>
            <a:spLocks noGrp="1"/>
          </p:cNvSpPr>
          <p:nvPr>
            <p:ph idx="1"/>
          </p:nvPr>
        </p:nvSpPr>
        <p:spPr/>
        <p:txBody>
          <a:bodyPr vert="horz" lIns="91440" tIns="45720" rIns="91440" bIns="45720" rtlCol="0" anchor="t">
            <a:normAutofit/>
          </a:bodyPr>
          <a:lstStyle/>
          <a:p>
            <a:pPr>
              <a:lnSpc>
                <a:spcPct val="100000"/>
              </a:lnSpc>
              <a:spcBef>
                <a:spcPts val="0"/>
              </a:spcBef>
              <a:spcAft>
                <a:spcPts val="1200"/>
              </a:spcAft>
            </a:pPr>
            <a:r>
              <a:rPr lang="en-US" sz="2800" b="1" dirty="0">
                <a:cs typeface="Calibri" panose="020F0502020204030204" pitchFamily="34" charset="0"/>
              </a:rPr>
              <a:t>Education:</a:t>
            </a:r>
            <a:r>
              <a:rPr lang="en-US" sz="2800" dirty="0">
                <a:cs typeface="Calibri" panose="020F0502020204030204" pitchFamily="34" charset="0"/>
              </a:rPr>
              <a:t> Upon completion of high school, Rebecca will enroll in a community college to complete general study coursework towards a degree of her choosing. </a:t>
            </a:r>
          </a:p>
          <a:p>
            <a:pPr>
              <a:lnSpc>
                <a:spcPct val="100000"/>
              </a:lnSpc>
              <a:spcBef>
                <a:spcPts val="0"/>
              </a:spcBef>
              <a:spcAft>
                <a:spcPts val="1200"/>
              </a:spcAft>
            </a:pPr>
            <a:r>
              <a:rPr lang="en-US" sz="2800" b="1" dirty="0">
                <a:cs typeface="Calibri" panose="020F0502020204030204" pitchFamily="34" charset="0"/>
              </a:rPr>
              <a:t>Employment:</a:t>
            </a:r>
            <a:r>
              <a:rPr lang="en-US" sz="2800" dirty="0">
                <a:cs typeface="Calibri" panose="020F0502020204030204" pitchFamily="34" charset="0"/>
              </a:rPr>
              <a:t> Upon completion of high school, Jessica will obtain part-time employment in the restaurant industry. </a:t>
            </a:r>
          </a:p>
          <a:p>
            <a:pPr marL="0" indent="0">
              <a:buNone/>
            </a:pPr>
            <a:endParaRPr lang="en-US" dirty="0"/>
          </a:p>
        </p:txBody>
      </p:sp>
      <p:sp>
        <p:nvSpPr>
          <p:cNvPr id="4" name="Footer Placeholder 3">
            <a:extLst>
              <a:ext uri="{FF2B5EF4-FFF2-40B4-BE49-F238E27FC236}">
                <a16:creationId xmlns:a16="http://schemas.microsoft.com/office/drawing/2014/main" id="{652C60BD-E3F8-D3EA-3087-B5D7D6B5A51D}"/>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35EA4CB2-A8F7-2B7F-EDD0-75D248DD1CA2}"/>
              </a:ext>
            </a:extLst>
          </p:cNvPr>
          <p:cNvSpPr>
            <a:spLocks noGrp="1"/>
          </p:cNvSpPr>
          <p:nvPr>
            <p:ph type="sldNum" sz="quarter" idx="4"/>
          </p:nvPr>
        </p:nvSpPr>
        <p:spPr/>
        <p:txBody>
          <a:bodyPr/>
          <a:lstStyle/>
          <a:p>
            <a:fld id="{C948956C-181A-4CF4-99F7-163F512CFDFE}" type="slidenum">
              <a:rPr lang="en-US" smtClean="0"/>
              <a:pPr/>
              <a:t>37</a:t>
            </a:fld>
            <a:endParaRPr lang="en-US" dirty="0"/>
          </a:p>
        </p:txBody>
      </p:sp>
    </p:spTree>
    <p:extLst>
      <p:ext uri="{BB962C8B-B14F-4D97-AF65-F5344CB8AC3E}">
        <p14:creationId xmlns:p14="http://schemas.microsoft.com/office/powerpoint/2010/main" val="418000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69F77-2098-BD84-F275-20E04D1B46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1FD5FA-287C-CE7A-CACE-EFD4197A101A}"/>
              </a:ext>
            </a:extLst>
          </p:cNvPr>
          <p:cNvSpPr>
            <a:spLocks noGrp="1"/>
          </p:cNvSpPr>
          <p:nvPr>
            <p:ph type="title"/>
          </p:nvPr>
        </p:nvSpPr>
        <p:spPr/>
        <p:txBody>
          <a:bodyPr>
            <a:normAutofit/>
          </a:bodyPr>
          <a:lstStyle/>
          <a:p>
            <a:r>
              <a:rPr lang="en-US" dirty="0">
                <a:latin typeface="Verdana"/>
                <a:ea typeface="Verdana"/>
              </a:rPr>
              <a:t>Postsecondary Goal Examples</a:t>
            </a:r>
          </a:p>
        </p:txBody>
      </p:sp>
      <p:sp>
        <p:nvSpPr>
          <p:cNvPr id="3" name="Content Placeholder 2">
            <a:extLst>
              <a:ext uri="{FF2B5EF4-FFF2-40B4-BE49-F238E27FC236}">
                <a16:creationId xmlns:a16="http://schemas.microsoft.com/office/drawing/2014/main" id="{3100C38C-AEAB-EBA3-4533-11B05D31629F}"/>
              </a:ext>
            </a:extLst>
          </p:cNvPr>
          <p:cNvSpPr>
            <a:spLocks noGrp="1"/>
          </p:cNvSpPr>
          <p:nvPr>
            <p:ph idx="1"/>
          </p:nvPr>
        </p:nvSpPr>
        <p:spPr>
          <a:xfrm>
            <a:off x="672029" y="1281676"/>
            <a:ext cx="10906699" cy="5064039"/>
          </a:xfrm>
        </p:spPr>
        <p:txBody>
          <a:bodyPr vert="horz" lIns="91440" tIns="45720" rIns="91440" bIns="45720" rtlCol="0" anchor="t">
            <a:normAutofit fontScale="25000" lnSpcReduction="20000"/>
          </a:bodyPr>
          <a:lstStyle/>
          <a:p>
            <a:pPr indent="-228600"/>
            <a:r>
              <a:rPr lang="en-US" sz="9600" dirty="0">
                <a:cs typeface="Calibri"/>
              </a:rPr>
              <a:t>The student will be a truck driver in his hometown upon the completion of high school.</a:t>
            </a:r>
            <a:endParaRPr lang="en-US" sz="9600" dirty="0"/>
          </a:p>
          <a:p>
            <a:pPr indent="-228600"/>
            <a:r>
              <a:rPr lang="en-US" sz="9600" dirty="0">
                <a:cs typeface="Calibri"/>
              </a:rPr>
              <a:t>Following high school graduation, the student will take art courses at the community college.</a:t>
            </a:r>
            <a:endParaRPr lang="en-US" sz="9600" dirty="0"/>
          </a:p>
          <a:p>
            <a:pPr indent="-228600"/>
            <a:r>
              <a:rPr lang="en-US" sz="9600" dirty="0">
                <a:cs typeface="Calibri"/>
              </a:rPr>
              <a:t>After leaving high school, the student will complete the trade school requirements for an Associate’s Degree in Automotive Technology.</a:t>
            </a:r>
            <a:endParaRPr lang="en-US" sz="9600" dirty="0"/>
          </a:p>
          <a:p>
            <a:pPr indent="-228600"/>
            <a:r>
              <a:rPr lang="en-US" sz="9600" dirty="0">
                <a:cs typeface="Calibri"/>
              </a:rPr>
              <a:t>The student will live in the community in a group home upon exiting the school system.</a:t>
            </a:r>
          </a:p>
          <a:p>
            <a:pPr marL="0" indent="0">
              <a:buNone/>
            </a:pPr>
            <a:endParaRPr lang="en-US" sz="8800" dirty="0">
              <a:latin typeface="+mn-lt"/>
              <a:ea typeface="Verdana"/>
            </a:endParaRPr>
          </a:p>
          <a:p>
            <a:pPr>
              <a:buNone/>
            </a:pPr>
            <a:r>
              <a:rPr lang="en-US" sz="8800" b="1" dirty="0">
                <a:latin typeface="+mn-lt"/>
                <a:ea typeface="Verdana"/>
                <a:cs typeface="Calibri"/>
              </a:rPr>
              <a:t> </a:t>
            </a:r>
            <a:r>
              <a:rPr lang="en-US" sz="8800" b="1" dirty="0">
                <a:cs typeface="Calibri"/>
              </a:rPr>
              <a:t>Sample Formula for Writing Measurable Postsecondary Goals </a:t>
            </a:r>
            <a:endParaRPr lang="en-US" sz="8800" b="1" dirty="0"/>
          </a:p>
          <a:p>
            <a:pPr>
              <a:buNone/>
            </a:pPr>
            <a:r>
              <a:rPr lang="en-US" sz="8800" dirty="0">
                <a:latin typeface="+mn-lt"/>
                <a:ea typeface="Verdana"/>
                <a:cs typeface="Calibri"/>
              </a:rPr>
              <a:t>____________            __________________ will    ______________     _______________</a:t>
            </a:r>
            <a:endParaRPr lang="en-US" sz="8800" dirty="0">
              <a:latin typeface="+mn-lt"/>
              <a:ea typeface="Verdana"/>
            </a:endParaRPr>
          </a:p>
          <a:p>
            <a:pPr>
              <a:buNone/>
            </a:pPr>
            <a:r>
              <a:rPr lang="en-US" sz="8000" dirty="0">
                <a:latin typeface="+mn-lt"/>
                <a:ea typeface="Verdana"/>
                <a:cs typeface="Calibri"/>
              </a:rPr>
              <a:t>(</a:t>
            </a:r>
            <a:r>
              <a:rPr lang="en-US" sz="7200" dirty="0">
                <a:cs typeface="Calibri"/>
              </a:rPr>
              <a:t>After high school</a:t>
            </a:r>
            <a:r>
              <a:rPr lang="en-US" sz="8800" dirty="0">
                <a:latin typeface="+mn-lt"/>
                <a:ea typeface="Verdana"/>
                <a:cs typeface="Calibri"/>
              </a:rPr>
              <a:t>)             (</a:t>
            </a:r>
            <a:r>
              <a:rPr lang="en-US" sz="7200" dirty="0">
                <a:cs typeface="Calibri"/>
              </a:rPr>
              <a:t>The Student</a:t>
            </a:r>
            <a:r>
              <a:rPr lang="en-US" sz="8800" dirty="0">
                <a:latin typeface="+mn-lt"/>
                <a:ea typeface="Verdana"/>
                <a:cs typeface="Calibri"/>
              </a:rPr>
              <a:t>)                        (</a:t>
            </a:r>
            <a:r>
              <a:rPr lang="en-US" sz="7200" dirty="0">
                <a:cs typeface="Calibri"/>
              </a:rPr>
              <a:t>Behavior</a:t>
            </a:r>
            <a:r>
              <a:rPr lang="en-US" sz="8800" dirty="0">
                <a:latin typeface="+mn-lt"/>
                <a:ea typeface="Verdana"/>
                <a:cs typeface="Calibri"/>
              </a:rPr>
              <a:t>)            (</a:t>
            </a:r>
            <a:r>
              <a:rPr lang="en-US" sz="7200" dirty="0">
                <a:cs typeface="Calibri"/>
              </a:rPr>
              <a:t>Where and how</a:t>
            </a:r>
            <a:r>
              <a:rPr lang="en-US" sz="8800" dirty="0">
                <a:latin typeface="+mn-lt"/>
                <a:ea typeface="Verdana"/>
                <a:cs typeface="Calibri"/>
              </a:rPr>
              <a:t>)</a:t>
            </a:r>
            <a:endParaRPr lang="en-US" sz="8800" dirty="0">
              <a:latin typeface="+mn-lt"/>
              <a:ea typeface="Verdana"/>
            </a:endParaRPr>
          </a:p>
        </p:txBody>
      </p:sp>
      <p:sp>
        <p:nvSpPr>
          <p:cNvPr id="4" name="Footer Placeholder 3">
            <a:extLst>
              <a:ext uri="{FF2B5EF4-FFF2-40B4-BE49-F238E27FC236}">
                <a16:creationId xmlns:a16="http://schemas.microsoft.com/office/drawing/2014/main" id="{5E7BD50C-EA1F-B8CA-999F-4FFC67E5ADAC}"/>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9534290B-9B52-C472-7585-1AE73B293EBC}"/>
              </a:ext>
            </a:extLst>
          </p:cNvPr>
          <p:cNvSpPr>
            <a:spLocks noGrp="1"/>
          </p:cNvSpPr>
          <p:nvPr>
            <p:ph type="sldNum" sz="quarter" idx="4"/>
          </p:nvPr>
        </p:nvSpPr>
        <p:spPr/>
        <p:txBody>
          <a:bodyPr/>
          <a:lstStyle/>
          <a:p>
            <a:fld id="{C948956C-181A-4CF4-99F7-163F512CFDFE}" type="slidenum">
              <a:rPr lang="en-US" smtClean="0"/>
              <a:pPr/>
              <a:t>38</a:t>
            </a:fld>
            <a:endParaRPr lang="en-US" dirty="0"/>
          </a:p>
        </p:txBody>
      </p:sp>
    </p:spTree>
    <p:extLst>
      <p:ext uri="{BB962C8B-B14F-4D97-AF65-F5344CB8AC3E}">
        <p14:creationId xmlns:p14="http://schemas.microsoft.com/office/powerpoint/2010/main" val="1325266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B3F4BB-BB9A-457E-A2D5-AB302DA90529}"/>
              </a:ext>
            </a:extLst>
          </p:cNvPr>
          <p:cNvSpPr>
            <a:spLocks noGrp="1"/>
          </p:cNvSpPr>
          <p:nvPr>
            <p:ph type="title"/>
          </p:nvPr>
        </p:nvSpPr>
        <p:spPr/>
        <p:txBody>
          <a:bodyPr/>
          <a:lstStyle/>
          <a:p>
            <a:r>
              <a:rPr lang="en-US" dirty="0"/>
              <a:t>Question 5 You be the judge</a:t>
            </a:r>
          </a:p>
        </p:txBody>
      </p:sp>
      <p:sp>
        <p:nvSpPr>
          <p:cNvPr id="2" name="Content Placeholder 1">
            <a:extLst>
              <a:ext uri="{FF2B5EF4-FFF2-40B4-BE49-F238E27FC236}">
                <a16:creationId xmlns:a16="http://schemas.microsoft.com/office/drawing/2014/main" id="{0C20A1DB-840E-440E-9AA0-650A26B2629C}"/>
              </a:ext>
            </a:extLst>
          </p:cNvPr>
          <p:cNvSpPr>
            <a:spLocks noGrp="1"/>
          </p:cNvSpPr>
          <p:nvPr>
            <p:ph sz="half" idx="2"/>
          </p:nvPr>
        </p:nvSpPr>
        <p:spPr>
          <a:xfrm>
            <a:off x="838200" y="1571486"/>
            <a:ext cx="10787743" cy="2463485"/>
          </a:xfrm>
        </p:spPr>
        <p:txBody>
          <a:bodyPr vert="horz" lIns="91440" tIns="45720" rIns="91440" bIns="45720" rtlCol="0" anchor="t">
            <a:normAutofit/>
          </a:bodyPr>
          <a:lstStyle/>
          <a:p>
            <a:pPr marL="0" indent="0">
              <a:buNone/>
            </a:pPr>
            <a:r>
              <a:rPr lang="en-US" dirty="0">
                <a:latin typeface="Verdana"/>
                <a:ea typeface="Verdana"/>
              </a:rPr>
              <a:t>Goal: The student will participate in a program that offers social and employability job training with adult support upon completion of school services. </a:t>
            </a:r>
            <a:endParaRPr lang="en-US" dirty="0"/>
          </a:p>
        </p:txBody>
      </p:sp>
      <p:sp>
        <p:nvSpPr>
          <p:cNvPr id="5" name="Footer Placeholder 4">
            <a:extLst>
              <a:ext uri="{FF2B5EF4-FFF2-40B4-BE49-F238E27FC236}">
                <a16:creationId xmlns:a16="http://schemas.microsoft.com/office/drawing/2014/main" id="{45CB5C55-79FB-4ACF-95CF-B35D68905EDF}"/>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03E6C576-4BE9-4BA3-9722-509165636DE5}"/>
              </a:ext>
            </a:extLst>
          </p:cNvPr>
          <p:cNvSpPr>
            <a:spLocks noGrp="1"/>
          </p:cNvSpPr>
          <p:nvPr>
            <p:ph type="sldNum" sz="quarter" idx="4"/>
          </p:nvPr>
        </p:nvSpPr>
        <p:spPr/>
        <p:txBody>
          <a:bodyPr/>
          <a:lstStyle/>
          <a:p>
            <a:fld id="{C948956C-181A-4CF4-99F7-163F512CFDFE}" type="slidenum">
              <a:rPr lang="en-US" smtClean="0"/>
              <a:pPr/>
              <a:t>39</a:t>
            </a:fld>
            <a:endParaRPr lang="en-US" dirty="0"/>
          </a:p>
        </p:txBody>
      </p:sp>
    </p:spTree>
    <p:extLst>
      <p:ext uri="{BB962C8B-B14F-4D97-AF65-F5344CB8AC3E}">
        <p14:creationId xmlns:p14="http://schemas.microsoft.com/office/powerpoint/2010/main" val="261866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218868-9FD6-4816-B4AC-3B2475B36A57}"/>
              </a:ext>
            </a:extLst>
          </p:cNvPr>
          <p:cNvSpPr>
            <a:spLocks noGrp="1"/>
          </p:cNvSpPr>
          <p:nvPr>
            <p:ph type="title"/>
          </p:nvPr>
        </p:nvSpPr>
        <p:spPr/>
        <p:txBody>
          <a:bodyPr/>
          <a:lstStyle/>
          <a:p>
            <a:r>
              <a:rPr lang="en-US" dirty="0"/>
              <a:t>Today’s Outcomes</a:t>
            </a:r>
          </a:p>
        </p:txBody>
      </p:sp>
      <p:sp>
        <p:nvSpPr>
          <p:cNvPr id="7" name="Content Placeholder 6">
            <a:extLst>
              <a:ext uri="{FF2B5EF4-FFF2-40B4-BE49-F238E27FC236}">
                <a16:creationId xmlns:a16="http://schemas.microsoft.com/office/drawing/2014/main" id="{9C629107-05BF-4384-A808-11AD0A0A040B}"/>
              </a:ext>
            </a:extLst>
          </p:cNvPr>
          <p:cNvSpPr>
            <a:spLocks noGrp="1"/>
          </p:cNvSpPr>
          <p:nvPr>
            <p:ph idx="1"/>
          </p:nvPr>
        </p:nvSpPr>
        <p:spPr/>
        <p:txBody>
          <a:bodyPr vert="horz" lIns="91440" tIns="45720" rIns="91440" bIns="45720" rtlCol="0" anchor="t">
            <a:normAutofit/>
          </a:bodyPr>
          <a:lstStyle/>
          <a:p>
            <a:pPr indent="-228600"/>
            <a:r>
              <a:rPr lang="en-US" dirty="0"/>
              <a:t>Develop a better understanding of compliance to apply when reviewing individualized education programs (IEPs) for Indicator B-13 data collection. </a:t>
            </a:r>
          </a:p>
          <a:p>
            <a:pPr indent="-228600"/>
            <a:r>
              <a:rPr lang="en-US" dirty="0"/>
              <a:t>Improve consistency among reviewers using the Indicator B-13 checklist.</a:t>
            </a:r>
          </a:p>
          <a:p>
            <a:pPr indent="-228600"/>
            <a:r>
              <a:rPr lang="en-US" dirty="0"/>
              <a:t>Increase awareness of and familiarity with data collection review tools.</a:t>
            </a:r>
          </a:p>
        </p:txBody>
      </p:sp>
      <p:sp>
        <p:nvSpPr>
          <p:cNvPr id="8" name="Footer Placeholder 3">
            <a:extLst>
              <a:ext uri="{FF2B5EF4-FFF2-40B4-BE49-F238E27FC236}">
                <a16:creationId xmlns:a16="http://schemas.microsoft.com/office/drawing/2014/main" id="{B7DD4A1D-76EA-43BE-8910-7E528702F857}"/>
              </a:ext>
            </a:extLst>
          </p:cNvPr>
          <p:cNvSpPr>
            <a:spLocks noGrp="1"/>
          </p:cNvSpPr>
          <p:nvPr>
            <p:ph type="ftr" sz="quarter" idx="3"/>
          </p:nvPr>
        </p:nvSpPr>
        <p:spPr>
          <a:xfrm>
            <a:off x="96336" y="6492875"/>
            <a:ext cx="4114800" cy="365125"/>
          </a:xfrm>
        </p:spPr>
        <p:txBody>
          <a:bodyPr/>
          <a:lstStyle/>
          <a:p>
            <a:r>
              <a:rPr lang="en-US" dirty="0"/>
              <a:t>MDE Office of Special Education</a:t>
            </a:r>
          </a:p>
        </p:txBody>
      </p:sp>
      <p:sp>
        <p:nvSpPr>
          <p:cNvPr id="9" name="Slide Number Placeholder 4">
            <a:extLst>
              <a:ext uri="{FF2B5EF4-FFF2-40B4-BE49-F238E27FC236}">
                <a16:creationId xmlns:a16="http://schemas.microsoft.com/office/drawing/2014/main" id="{A3AC21DD-28AC-422F-A19E-9CA7C0175AA8}"/>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4</a:t>
            </a:fld>
            <a:endParaRPr lang="en-US" dirty="0"/>
          </a:p>
        </p:txBody>
      </p:sp>
    </p:spTree>
    <p:extLst>
      <p:ext uri="{BB962C8B-B14F-4D97-AF65-F5344CB8AC3E}">
        <p14:creationId xmlns:p14="http://schemas.microsoft.com/office/powerpoint/2010/main" val="3940474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511D-FF89-4FD3-BA6F-1EB65024C9F8}"/>
              </a:ext>
            </a:extLst>
          </p:cNvPr>
          <p:cNvSpPr>
            <a:spLocks noGrp="1"/>
          </p:cNvSpPr>
          <p:nvPr>
            <p:ph type="title"/>
          </p:nvPr>
        </p:nvSpPr>
        <p:spPr/>
        <p:txBody>
          <a:bodyPr/>
          <a:lstStyle/>
          <a:p>
            <a:r>
              <a:rPr lang="en-US" dirty="0"/>
              <a:t>Question 6</a:t>
            </a:r>
          </a:p>
        </p:txBody>
      </p:sp>
      <p:sp>
        <p:nvSpPr>
          <p:cNvPr id="3" name="Content Placeholder 2">
            <a:extLst>
              <a:ext uri="{FF2B5EF4-FFF2-40B4-BE49-F238E27FC236}">
                <a16:creationId xmlns:a16="http://schemas.microsoft.com/office/drawing/2014/main" id="{C24A6338-0506-4F11-A026-8F6E8EB3CB56}"/>
              </a:ext>
            </a:extLst>
          </p:cNvPr>
          <p:cNvSpPr>
            <a:spLocks noGrp="1"/>
          </p:cNvSpPr>
          <p:nvPr>
            <p:ph idx="1"/>
          </p:nvPr>
        </p:nvSpPr>
        <p:spPr/>
        <p:txBody>
          <a:bodyPr/>
          <a:lstStyle/>
          <a:p>
            <a:pPr marL="0" indent="0">
              <a:buNone/>
            </a:pPr>
            <a:r>
              <a:rPr lang="en-US" altLang="en-US" dirty="0"/>
              <a:t>Were the postsecondary goals updated annually?</a:t>
            </a:r>
            <a:r>
              <a:rPr lang="en-US" altLang="en-US" sz="2800" dirty="0"/>
              <a:t> </a:t>
            </a:r>
            <a:r>
              <a:rPr lang="en-US" sz="2800" b="0" i="0" dirty="0">
                <a:solidFill>
                  <a:srgbClr val="000000"/>
                </a:solidFill>
                <a:effectLst/>
                <a:cs typeface="Arial" panose="020B0604020202020204" pitchFamily="34" charset="0"/>
              </a:rPr>
              <a:t>(If a student enrolled with an out-of-date IEP but the district held an IEP within 30 school days of enrollment, then mark “Yes”).</a:t>
            </a:r>
            <a:endParaRPr lang="en-US" altLang="en-US" dirty="0"/>
          </a:p>
          <a:p>
            <a:pPr lvl="1">
              <a:buFont typeface="Wingdings" panose="05000000000000000000" pitchFamily="2" charset="2"/>
              <a:buChar char="q"/>
            </a:pPr>
            <a:r>
              <a:rPr lang="en-US" altLang="en-US" dirty="0"/>
              <a:t>Yes	</a:t>
            </a:r>
          </a:p>
          <a:p>
            <a:pPr lvl="1">
              <a:buFont typeface="Wingdings" panose="05000000000000000000" pitchFamily="2" charset="2"/>
              <a:buChar char="q"/>
            </a:pPr>
            <a:r>
              <a:rPr lang="en-US" altLang="en-US" dirty="0"/>
              <a:t>No</a:t>
            </a:r>
          </a:p>
        </p:txBody>
      </p:sp>
      <p:sp>
        <p:nvSpPr>
          <p:cNvPr id="4" name="Footer Placeholder 3">
            <a:extLst>
              <a:ext uri="{FF2B5EF4-FFF2-40B4-BE49-F238E27FC236}">
                <a16:creationId xmlns:a16="http://schemas.microsoft.com/office/drawing/2014/main" id="{3516F118-A112-4311-B5A9-2037E8FA8A26}"/>
              </a:ext>
            </a:extLst>
          </p:cNvPr>
          <p:cNvSpPr>
            <a:spLocks noGrp="1"/>
          </p:cNvSpPr>
          <p:nvPr>
            <p:ph type="ftr" sz="quarter" idx="11"/>
          </p:nvPr>
        </p:nvSpPr>
        <p:spPr>
          <a:xfrm>
            <a:off x="0" y="657600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4BB1C2AD-54AA-4438-851C-DFB96197C148}"/>
              </a:ext>
            </a:extLst>
          </p:cNvPr>
          <p:cNvSpPr>
            <a:spLocks noGrp="1"/>
          </p:cNvSpPr>
          <p:nvPr>
            <p:ph type="sldNum" sz="quarter" idx="12"/>
          </p:nvPr>
        </p:nvSpPr>
        <p:spPr>
          <a:xfrm>
            <a:off x="11139492" y="6492875"/>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40</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80418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5932-8B30-4CBF-A8C3-B820BE7E4B8D}"/>
              </a:ext>
            </a:extLst>
          </p:cNvPr>
          <p:cNvSpPr>
            <a:spLocks noGrp="1"/>
          </p:cNvSpPr>
          <p:nvPr>
            <p:ph type="title"/>
          </p:nvPr>
        </p:nvSpPr>
        <p:spPr/>
        <p:txBody>
          <a:bodyPr/>
          <a:lstStyle/>
          <a:p>
            <a:r>
              <a:rPr lang="en-US" dirty="0"/>
              <a:t>Question 6 Follow-up</a:t>
            </a:r>
          </a:p>
        </p:txBody>
      </p:sp>
      <p:sp>
        <p:nvSpPr>
          <p:cNvPr id="3" name="Content Placeholder 2">
            <a:extLst>
              <a:ext uri="{FF2B5EF4-FFF2-40B4-BE49-F238E27FC236}">
                <a16:creationId xmlns:a16="http://schemas.microsoft.com/office/drawing/2014/main" id="{DB51FA3C-BA4F-4066-B4EC-E425FD12D4F7}"/>
              </a:ext>
            </a:extLst>
          </p:cNvPr>
          <p:cNvSpPr>
            <a:spLocks noGrp="1"/>
          </p:cNvSpPr>
          <p:nvPr>
            <p:ph idx="1"/>
          </p:nvPr>
        </p:nvSpPr>
        <p:spPr/>
        <p:txBody>
          <a:bodyPr/>
          <a:lstStyle/>
          <a:p>
            <a:pPr marL="0" indent="0">
              <a:buNone/>
            </a:pPr>
            <a:r>
              <a:rPr lang="en-US" sz="2800" dirty="0"/>
              <a:t>Is a current IEP in place for this student?</a:t>
            </a:r>
          </a:p>
          <a:p>
            <a:pPr lvl="1">
              <a:buFont typeface="Wingdings" panose="05000000000000000000" pitchFamily="2" charset="2"/>
              <a:buChar char="q"/>
            </a:pPr>
            <a:r>
              <a:rPr lang="en-US" altLang="en-US" sz="2400" dirty="0">
                <a:latin typeface="Arial"/>
                <a:cs typeface="Arial"/>
              </a:rPr>
              <a:t> Yes	</a:t>
            </a:r>
          </a:p>
          <a:p>
            <a:pPr lvl="1">
              <a:buFont typeface="Wingdings" panose="05000000000000000000" pitchFamily="2" charset="2"/>
              <a:buChar char="q"/>
            </a:pPr>
            <a:r>
              <a:rPr lang="en-US" altLang="en-US" sz="2400" dirty="0">
                <a:latin typeface="Arial"/>
                <a:cs typeface="Arial"/>
              </a:rPr>
              <a:t> No</a:t>
            </a:r>
          </a:p>
        </p:txBody>
      </p:sp>
      <p:sp>
        <p:nvSpPr>
          <p:cNvPr id="4" name="Footer Placeholder 3">
            <a:extLst>
              <a:ext uri="{FF2B5EF4-FFF2-40B4-BE49-F238E27FC236}">
                <a16:creationId xmlns:a16="http://schemas.microsoft.com/office/drawing/2014/main" id="{01D76F98-4B01-40EA-98D2-914DAE80CF8F}"/>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12DF829F-16BC-4BB3-9B63-07947FED9663}"/>
              </a:ext>
            </a:extLst>
          </p:cNvPr>
          <p:cNvSpPr>
            <a:spLocks noGrp="1"/>
          </p:cNvSpPr>
          <p:nvPr>
            <p:ph type="sldNum" sz="quarter" idx="4"/>
          </p:nvPr>
        </p:nvSpPr>
        <p:spPr/>
        <p:txBody>
          <a:bodyPr/>
          <a:lstStyle/>
          <a:p>
            <a:fld id="{C948956C-181A-4CF4-99F7-163F512CFDFE}" type="slidenum">
              <a:rPr lang="en-US" smtClean="0"/>
              <a:pPr/>
              <a:t>41</a:t>
            </a:fld>
            <a:endParaRPr lang="en-US" dirty="0"/>
          </a:p>
        </p:txBody>
      </p:sp>
    </p:spTree>
    <p:extLst>
      <p:ext uri="{BB962C8B-B14F-4D97-AF65-F5344CB8AC3E}">
        <p14:creationId xmlns:p14="http://schemas.microsoft.com/office/powerpoint/2010/main" val="319237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FAA89-9A6D-429B-851C-A97007A425F6}"/>
              </a:ext>
            </a:extLst>
          </p:cNvPr>
          <p:cNvSpPr>
            <a:spLocks noGrp="1"/>
          </p:cNvSpPr>
          <p:nvPr>
            <p:ph type="title"/>
          </p:nvPr>
        </p:nvSpPr>
        <p:spPr/>
        <p:txBody>
          <a:bodyPr/>
          <a:lstStyle/>
          <a:p>
            <a:r>
              <a:rPr lang="en-US" dirty="0"/>
              <a:t>Question 7</a:t>
            </a:r>
          </a:p>
        </p:txBody>
      </p:sp>
      <p:sp>
        <p:nvSpPr>
          <p:cNvPr id="3" name="Content Placeholder 2">
            <a:extLst>
              <a:ext uri="{FF2B5EF4-FFF2-40B4-BE49-F238E27FC236}">
                <a16:creationId xmlns:a16="http://schemas.microsoft.com/office/drawing/2014/main" id="{16587B3D-2064-474E-8880-FED1F55FD81C}"/>
              </a:ext>
            </a:extLst>
          </p:cNvPr>
          <p:cNvSpPr>
            <a:spLocks noGrp="1"/>
          </p:cNvSpPr>
          <p:nvPr>
            <p:ph idx="1"/>
          </p:nvPr>
        </p:nvSpPr>
        <p:spPr/>
        <p:txBody>
          <a:bodyPr/>
          <a:lstStyle/>
          <a:p>
            <a:pPr marL="0" indent="0">
              <a:buNone/>
            </a:pPr>
            <a:r>
              <a:rPr lang="en-US" dirty="0"/>
              <a:t>Did the IEP include transition services to reasonably enable the student to meet their postsecondary goals?</a:t>
            </a:r>
          </a:p>
          <a:p>
            <a:pPr lvl="1">
              <a:buFont typeface="Wingdings" panose="05000000000000000000" pitchFamily="2" charset="2"/>
              <a:buChar char="q"/>
            </a:pPr>
            <a:r>
              <a:rPr lang="en-US" sz="2800" dirty="0"/>
              <a:t>Yes </a:t>
            </a:r>
          </a:p>
          <a:p>
            <a:pPr lvl="1">
              <a:buFont typeface="Wingdings" panose="05000000000000000000" pitchFamily="2" charset="2"/>
              <a:buChar char="q"/>
            </a:pPr>
            <a:r>
              <a:rPr lang="en-US" sz="2800" dirty="0"/>
              <a:t>No</a:t>
            </a:r>
          </a:p>
        </p:txBody>
      </p:sp>
      <p:sp>
        <p:nvSpPr>
          <p:cNvPr id="4" name="Footer Placeholder 3">
            <a:extLst>
              <a:ext uri="{FF2B5EF4-FFF2-40B4-BE49-F238E27FC236}">
                <a16:creationId xmlns:a16="http://schemas.microsoft.com/office/drawing/2014/main" id="{EDB40E4C-57AB-46E6-B8F4-59FA4998FEBF}"/>
              </a:ext>
            </a:extLst>
          </p:cNvPr>
          <p:cNvSpPr>
            <a:spLocks noGrp="1"/>
          </p:cNvSpPr>
          <p:nvPr>
            <p:ph type="ftr" sz="quarter" idx="11"/>
          </p:nvPr>
        </p:nvSpPr>
        <p:spPr>
          <a:xfrm>
            <a:off x="0" y="6517944"/>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89068C53-87F2-414A-800A-ADC2A16C8B72}"/>
              </a:ext>
            </a:extLst>
          </p:cNvPr>
          <p:cNvSpPr>
            <a:spLocks noGrp="1"/>
          </p:cNvSpPr>
          <p:nvPr>
            <p:ph type="sldNum" sz="quarter" idx="12"/>
          </p:nvPr>
        </p:nvSpPr>
        <p:spPr>
          <a:xfrm>
            <a:off x="11139492" y="6434819"/>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42</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05783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FD5E6-622E-4644-9A6D-B9749FBD2051}"/>
              </a:ext>
            </a:extLst>
          </p:cNvPr>
          <p:cNvSpPr>
            <a:spLocks noGrp="1"/>
          </p:cNvSpPr>
          <p:nvPr>
            <p:ph type="title"/>
          </p:nvPr>
        </p:nvSpPr>
        <p:spPr/>
        <p:txBody>
          <a:bodyPr/>
          <a:lstStyle/>
          <a:p>
            <a:r>
              <a:rPr lang="en-US" dirty="0">
                <a:latin typeface="Verdana"/>
                <a:ea typeface="Verdana"/>
                <a:cs typeface="Verdana"/>
              </a:rPr>
              <a:t>Intent of Transition Services</a:t>
            </a:r>
          </a:p>
        </p:txBody>
      </p:sp>
      <p:sp>
        <p:nvSpPr>
          <p:cNvPr id="3" name="Content Placeholder 2">
            <a:extLst>
              <a:ext uri="{FF2B5EF4-FFF2-40B4-BE49-F238E27FC236}">
                <a16:creationId xmlns:a16="http://schemas.microsoft.com/office/drawing/2014/main" id="{64300155-B802-4B45-AE82-8EFF8D3949F7}"/>
              </a:ext>
            </a:extLst>
          </p:cNvPr>
          <p:cNvSpPr>
            <a:spLocks noGrp="1"/>
          </p:cNvSpPr>
          <p:nvPr>
            <p:ph idx="1"/>
          </p:nvPr>
        </p:nvSpPr>
        <p:spPr/>
        <p:txBody>
          <a:bodyPr vert="horz" lIns="91440" tIns="45720" rIns="91440" bIns="45720" rtlCol="0" anchor="t">
            <a:normAutofit/>
          </a:bodyPr>
          <a:lstStyle/>
          <a:p>
            <a:pPr marL="457200" indent="-457200"/>
            <a:r>
              <a:rPr lang="en-US" dirty="0">
                <a:latin typeface="Verdana"/>
                <a:ea typeface="Verdana"/>
                <a:cs typeface="Verdana"/>
              </a:rPr>
              <a:t>Relate to and support the attainment of the student's measurable postsecondary goal.</a:t>
            </a:r>
            <a:endParaRPr lang="en-US" dirty="0"/>
          </a:p>
          <a:p>
            <a:pPr marL="457200" indent="-457200"/>
            <a:r>
              <a:rPr lang="en-US" dirty="0">
                <a:latin typeface="Verdana"/>
                <a:ea typeface="Verdana"/>
                <a:cs typeface="Verdana"/>
              </a:rPr>
              <a:t>Based on the student's areas of need.</a:t>
            </a:r>
          </a:p>
          <a:p>
            <a:pPr marL="457200" indent="-457200"/>
            <a:r>
              <a:rPr lang="en-US" dirty="0">
                <a:latin typeface="Verdana"/>
                <a:ea typeface="Verdana"/>
                <a:cs typeface="Verdana"/>
              </a:rPr>
              <a:t>Coordinated set of activities that align with the postsecondary goal.</a:t>
            </a:r>
            <a:endParaRPr lang="en-US" dirty="0"/>
          </a:p>
        </p:txBody>
      </p:sp>
      <p:sp>
        <p:nvSpPr>
          <p:cNvPr id="4" name="Footer Placeholder 3">
            <a:extLst>
              <a:ext uri="{FF2B5EF4-FFF2-40B4-BE49-F238E27FC236}">
                <a16:creationId xmlns:a16="http://schemas.microsoft.com/office/drawing/2014/main" id="{04149C15-D11D-4EF8-A29F-5310E0A1063F}"/>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F71CA9E0-348C-4742-9EF6-100FA72AE794}"/>
              </a:ext>
            </a:extLst>
          </p:cNvPr>
          <p:cNvSpPr>
            <a:spLocks noGrp="1"/>
          </p:cNvSpPr>
          <p:nvPr>
            <p:ph type="sldNum" sz="quarter" idx="4"/>
          </p:nvPr>
        </p:nvSpPr>
        <p:spPr/>
        <p:txBody>
          <a:bodyPr/>
          <a:lstStyle/>
          <a:p>
            <a:fld id="{C948956C-181A-4CF4-99F7-163F512CFDFE}" type="slidenum">
              <a:rPr lang="en-US" smtClean="0"/>
              <a:pPr/>
              <a:t>43</a:t>
            </a:fld>
            <a:endParaRPr lang="en-US" dirty="0"/>
          </a:p>
        </p:txBody>
      </p:sp>
    </p:spTree>
    <p:extLst>
      <p:ext uri="{BB962C8B-B14F-4D97-AF65-F5344CB8AC3E}">
        <p14:creationId xmlns:p14="http://schemas.microsoft.com/office/powerpoint/2010/main" val="168688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B056E-0438-8033-1030-D6F4B4E73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26E19-9F86-EB8E-D011-B4066B537111}"/>
              </a:ext>
            </a:extLst>
          </p:cNvPr>
          <p:cNvSpPr>
            <a:spLocks noGrp="1"/>
          </p:cNvSpPr>
          <p:nvPr>
            <p:ph type="title"/>
          </p:nvPr>
        </p:nvSpPr>
        <p:spPr/>
        <p:txBody>
          <a:bodyPr>
            <a:normAutofit/>
          </a:bodyPr>
          <a:lstStyle/>
          <a:p>
            <a:r>
              <a:rPr lang="en-US" dirty="0">
                <a:latin typeface="Verdana"/>
                <a:ea typeface="Verdana"/>
              </a:rPr>
              <a:t>Transition Services Defined</a:t>
            </a:r>
          </a:p>
        </p:txBody>
      </p:sp>
      <p:sp>
        <p:nvSpPr>
          <p:cNvPr id="3" name="Content Placeholder 2">
            <a:extLst>
              <a:ext uri="{FF2B5EF4-FFF2-40B4-BE49-F238E27FC236}">
                <a16:creationId xmlns:a16="http://schemas.microsoft.com/office/drawing/2014/main" id="{D2FE7F33-BDA8-C8A1-DC41-7FD398434F0C}"/>
              </a:ext>
            </a:extLst>
          </p:cNvPr>
          <p:cNvSpPr>
            <a:spLocks noGrp="1"/>
          </p:cNvSpPr>
          <p:nvPr>
            <p:ph idx="1"/>
          </p:nvPr>
        </p:nvSpPr>
        <p:spPr>
          <a:xfrm>
            <a:off x="838200" y="1242204"/>
            <a:ext cx="10515600" cy="3480108"/>
          </a:xfrm>
        </p:spPr>
        <p:txBody>
          <a:bodyPr vert="horz" lIns="91440" tIns="45720" rIns="91440" bIns="45720" rtlCol="0" anchor="t">
            <a:noAutofit/>
          </a:bodyPr>
          <a:lstStyle/>
          <a:p>
            <a:pPr>
              <a:lnSpc>
                <a:spcPct val="90000"/>
              </a:lnSpc>
              <a:spcBef>
                <a:spcPts val="1000"/>
              </a:spcBef>
            </a:pPr>
            <a:r>
              <a:rPr lang="en-US" dirty="0"/>
              <a:t>A coordinated set of activities:</a:t>
            </a:r>
          </a:p>
          <a:p>
            <a:pPr marL="802005" lvl="1" indent="-457200">
              <a:lnSpc>
                <a:spcPct val="90000"/>
              </a:lnSpc>
              <a:spcBef>
                <a:spcPts val="500"/>
              </a:spcBef>
            </a:pPr>
            <a:r>
              <a:rPr lang="en-US" sz="2400" dirty="0"/>
              <a:t>Designed to be within a results-oriented process;</a:t>
            </a:r>
          </a:p>
          <a:p>
            <a:pPr marL="802005" lvl="1" indent="-457200">
              <a:lnSpc>
                <a:spcPct val="90000"/>
              </a:lnSpc>
              <a:spcBef>
                <a:spcPts val="500"/>
              </a:spcBef>
            </a:pPr>
            <a:r>
              <a:rPr lang="en-US" sz="2400" dirty="0"/>
              <a:t>Focused on improving the student's academic and functional achievement; </a:t>
            </a:r>
          </a:p>
          <a:p>
            <a:pPr marL="802005" lvl="1" indent="-457200">
              <a:lnSpc>
                <a:spcPct val="90000"/>
              </a:lnSpc>
              <a:spcBef>
                <a:spcPts val="500"/>
              </a:spcBef>
            </a:pPr>
            <a:r>
              <a:rPr lang="en-US" sz="2400" dirty="0"/>
              <a:t>Intended to facilitate the student’s movement from school to post-school activities; and</a:t>
            </a:r>
          </a:p>
          <a:p>
            <a:pPr marL="802005" lvl="1" indent="-457200">
              <a:lnSpc>
                <a:spcPct val="90000"/>
              </a:lnSpc>
              <a:spcBef>
                <a:spcPts val="500"/>
              </a:spcBef>
            </a:pPr>
            <a:r>
              <a:rPr lang="en-US" sz="2400" dirty="0"/>
              <a:t>Based on the individual student’s needs, strengths, preferences, and interests.</a:t>
            </a:r>
          </a:p>
        </p:txBody>
      </p:sp>
      <p:sp>
        <p:nvSpPr>
          <p:cNvPr id="4" name="Footer Placeholder 3">
            <a:extLst>
              <a:ext uri="{FF2B5EF4-FFF2-40B4-BE49-F238E27FC236}">
                <a16:creationId xmlns:a16="http://schemas.microsoft.com/office/drawing/2014/main" id="{9EC3EAE1-C963-BA8F-F057-9103542476AF}"/>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879015C8-6979-9AD6-BF1F-BC014133BE1A}"/>
              </a:ext>
            </a:extLst>
          </p:cNvPr>
          <p:cNvSpPr>
            <a:spLocks noGrp="1"/>
          </p:cNvSpPr>
          <p:nvPr>
            <p:ph type="sldNum" sz="quarter" idx="4"/>
          </p:nvPr>
        </p:nvSpPr>
        <p:spPr/>
        <p:txBody>
          <a:bodyPr/>
          <a:lstStyle/>
          <a:p>
            <a:fld id="{C948956C-181A-4CF4-99F7-163F512CFDFE}" type="slidenum">
              <a:rPr lang="en-US" smtClean="0"/>
              <a:pPr/>
              <a:t>44</a:t>
            </a:fld>
            <a:endParaRPr lang="en-US" dirty="0"/>
          </a:p>
        </p:txBody>
      </p:sp>
    </p:spTree>
    <p:extLst>
      <p:ext uri="{BB962C8B-B14F-4D97-AF65-F5344CB8AC3E}">
        <p14:creationId xmlns:p14="http://schemas.microsoft.com/office/powerpoint/2010/main" val="4209202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9B50-1E2A-A030-38E6-64716A46F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83E24-966E-CEEA-5299-86752A7BDA54}"/>
              </a:ext>
            </a:extLst>
          </p:cNvPr>
          <p:cNvSpPr>
            <a:spLocks noGrp="1"/>
          </p:cNvSpPr>
          <p:nvPr>
            <p:ph type="title"/>
          </p:nvPr>
        </p:nvSpPr>
        <p:spPr/>
        <p:txBody>
          <a:bodyPr>
            <a:normAutofit/>
          </a:bodyPr>
          <a:lstStyle/>
          <a:p>
            <a:r>
              <a:rPr lang="en-US" dirty="0">
                <a:latin typeface="Verdana"/>
                <a:ea typeface="Verdana"/>
              </a:rPr>
              <a:t>Transition Services</a:t>
            </a:r>
            <a:endParaRPr lang="en-US" dirty="0"/>
          </a:p>
        </p:txBody>
      </p:sp>
      <p:sp>
        <p:nvSpPr>
          <p:cNvPr id="3" name="Content Placeholder 2">
            <a:extLst>
              <a:ext uri="{FF2B5EF4-FFF2-40B4-BE49-F238E27FC236}">
                <a16:creationId xmlns:a16="http://schemas.microsoft.com/office/drawing/2014/main" id="{AB923A46-CBF7-CBFC-F99F-E33AF8669797}"/>
              </a:ext>
            </a:extLst>
          </p:cNvPr>
          <p:cNvSpPr>
            <a:spLocks noGrp="1"/>
          </p:cNvSpPr>
          <p:nvPr>
            <p:ph idx="1"/>
          </p:nvPr>
        </p:nvSpPr>
        <p:spPr/>
        <p:txBody>
          <a:bodyPr vert="horz" lIns="91440" tIns="45720" rIns="91440" bIns="45720" rtlCol="0" anchor="t">
            <a:normAutofit/>
          </a:bodyPr>
          <a:lstStyle/>
          <a:p>
            <a:pPr marL="405130" indent="-457200">
              <a:spcAft>
                <a:spcPts val="1200"/>
              </a:spcAft>
              <a:buFont typeface="Wingdings,Sans-Serif"/>
              <a:buChar char="§"/>
            </a:pPr>
            <a:r>
              <a:rPr lang="en-US" dirty="0">
                <a:cs typeface="Calibri" panose="020F0502020204030204"/>
              </a:rPr>
              <a:t>Instruction &amp; Related Services</a:t>
            </a:r>
          </a:p>
          <a:p>
            <a:pPr marL="405130" indent="-457200">
              <a:spcAft>
                <a:spcPts val="1200"/>
              </a:spcAft>
              <a:buFont typeface="Wingdings,Sans-Serif"/>
              <a:buChar char="§"/>
            </a:pPr>
            <a:r>
              <a:rPr lang="en-US" dirty="0">
                <a:cs typeface="Calibri" panose="020F0502020204030204"/>
              </a:rPr>
              <a:t>Community Experiences</a:t>
            </a:r>
          </a:p>
          <a:p>
            <a:pPr marL="405130" indent="-457200">
              <a:spcAft>
                <a:spcPts val="1200"/>
              </a:spcAft>
              <a:buFont typeface="Wingdings,Sans-Serif"/>
              <a:buChar char="§"/>
            </a:pPr>
            <a:r>
              <a:rPr lang="en-US" dirty="0">
                <a:cs typeface="Calibri" panose="020F0502020204030204"/>
              </a:rPr>
              <a:t>Development of Employment</a:t>
            </a:r>
          </a:p>
          <a:p>
            <a:pPr marL="405130" indent="-457200">
              <a:spcAft>
                <a:spcPts val="1200"/>
              </a:spcAft>
              <a:buFont typeface="Wingdings,Sans-Serif"/>
              <a:buChar char="§"/>
            </a:pPr>
            <a:r>
              <a:rPr lang="en-US" dirty="0">
                <a:cs typeface="Calibri" panose="020F0502020204030204"/>
              </a:rPr>
              <a:t>Post-School Adult-Living Objectives</a:t>
            </a:r>
          </a:p>
          <a:p>
            <a:pPr marL="405130" indent="-457200">
              <a:spcAft>
                <a:spcPts val="1200"/>
              </a:spcAft>
              <a:buFont typeface="Wingdings,Sans-Serif"/>
              <a:buChar char="§"/>
            </a:pPr>
            <a:r>
              <a:rPr lang="en-US" dirty="0">
                <a:cs typeface="Calibri" panose="020F0502020204030204"/>
              </a:rPr>
              <a:t>Acquisition of Daily Living Skills </a:t>
            </a:r>
          </a:p>
          <a:p>
            <a:pPr marL="405130" indent="-457200">
              <a:spcAft>
                <a:spcPts val="1200"/>
              </a:spcAft>
              <a:buFont typeface="Wingdings,Sans-Serif"/>
              <a:buChar char="§"/>
            </a:pPr>
            <a:r>
              <a:rPr lang="en-US" dirty="0">
                <a:cs typeface="Calibri" panose="020F0502020204030204"/>
              </a:rPr>
              <a:t>Functional Vocational Evaluation</a:t>
            </a:r>
            <a:endParaRPr lang="en-US" dirty="0"/>
          </a:p>
        </p:txBody>
      </p:sp>
      <p:sp>
        <p:nvSpPr>
          <p:cNvPr id="5" name="Footer Placeholder 4">
            <a:extLst>
              <a:ext uri="{FF2B5EF4-FFF2-40B4-BE49-F238E27FC236}">
                <a16:creationId xmlns:a16="http://schemas.microsoft.com/office/drawing/2014/main" id="{7244250A-5186-90B8-8BAF-03080F3108E3}"/>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90DC17B8-175D-1992-14EE-E631ABFEC64F}"/>
              </a:ext>
            </a:extLst>
          </p:cNvPr>
          <p:cNvSpPr>
            <a:spLocks noGrp="1"/>
          </p:cNvSpPr>
          <p:nvPr>
            <p:ph type="sldNum" sz="quarter" idx="4"/>
          </p:nvPr>
        </p:nvSpPr>
        <p:spPr/>
        <p:txBody>
          <a:bodyPr/>
          <a:lstStyle/>
          <a:p>
            <a:fld id="{C948956C-181A-4CF4-99F7-163F512CFDFE}" type="slidenum">
              <a:rPr lang="en-US" smtClean="0"/>
              <a:pPr/>
              <a:t>45</a:t>
            </a:fld>
            <a:endParaRPr lang="en-US" dirty="0"/>
          </a:p>
        </p:txBody>
      </p:sp>
    </p:spTree>
    <p:extLst>
      <p:ext uri="{BB962C8B-B14F-4D97-AF65-F5344CB8AC3E}">
        <p14:creationId xmlns:p14="http://schemas.microsoft.com/office/powerpoint/2010/main" val="2962746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A66EB6-9840-4941-9DFD-EDDDFF5471F5}"/>
              </a:ext>
            </a:extLst>
          </p:cNvPr>
          <p:cNvSpPr>
            <a:spLocks noGrp="1"/>
          </p:cNvSpPr>
          <p:nvPr>
            <p:ph type="title"/>
          </p:nvPr>
        </p:nvSpPr>
        <p:spPr/>
        <p:txBody>
          <a:bodyPr/>
          <a:lstStyle/>
          <a:p>
            <a:r>
              <a:rPr lang="en-US" dirty="0"/>
              <a:t>Question 7 Compliance</a:t>
            </a:r>
          </a:p>
        </p:txBody>
      </p:sp>
      <p:sp>
        <p:nvSpPr>
          <p:cNvPr id="7" name="Content Placeholder 6">
            <a:extLst>
              <a:ext uri="{FF2B5EF4-FFF2-40B4-BE49-F238E27FC236}">
                <a16:creationId xmlns:a16="http://schemas.microsoft.com/office/drawing/2014/main" id="{6709EB00-C603-403A-AD80-00ED437762CE}"/>
              </a:ext>
            </a:extLst>
          </p:cNvPr>
          <p:cNvSpPr>
            <a:spLocks noGrp="1"/>
          </p:cNvSpPr>
          <p:nvPr>
            <p:ph sz="half" idx="1"/>
          </p:nvPr>
        </p:nvSpPr>
        <p:spPr>
          <a:xfrm>
            <a:off x="451262" y="1327310"/>
            <a:ext cx="6424551" cy="5209046"/>
          </a:xfrm>
        </p:spPr>
        <p:txBody>
          <a:bodyPr vert="horz" lIns="91440" tIns="45720" rIns="91440" bIns="45720" rtlCol="0" anchor="t">
            <a:normAutofit/>
          </a:bodyPr>
          <a:lstStyle/>
          <a:p>
            <a:pPr marL="0" indent="0">
              <a:buNone/>
            </a:pPr>
            <a:r>
              <a:rPr lang="en-US" b="1" dirty="0"/>
              <a:t>Compliance</a:t>
            </a:r>
          </a:p>
          <a:p>
            <a:pPr marL="0" indent="0">
              <a:buNone/>
            </a:pPr>
            <a:r>
              <a:rPr lang="en-US" dirty="0">
                <a:latin typeface="Verdana"/>
                <a:ea typeface="Verdana"/>
                <a:cs typeface="Verdana"/>
              </a:rPr>
              <a:t>Documentation of transition services including:</a:t>
            </a:r>
          </a:p>
          <a:p>
            <a:pPr lvl="1"/>
            <a:r>
              <a:rPr lang="en-US" sz="2000" dirty="0">
                <a:latin typeface="Verdana"/>
                <a:ea typeface="Verdana"/>
                <a:cs typeface="Verdana"/>
              </a:rPr>
              <a:t>instruction </a:t>
            </a:r>
          </a:p>
          <a:p>
            <a:pPr lvl="1"/>
            <a:r>
              <a:rPr lang="en-US" sz="2000" dirty="0">
                <a:latin typeface="Verdana"/>
                <a:ea typeface="Verdana"/>
                <a:cs typeface="Verdana"/>
              </a:rPr>
              <a:t>related services </a:t>
            </a:r>
            <a:endParaRPr lang="en-US" sz="2000" dirty="0"/>
          </a:p>
          <a:p>
            <a:pPr lvl="1"/>
            <a:r>
              <a:rPr lang="en-US" sz="2000" dirty="0">
                <a:latin typeface="Verdana"/>
                <a:ea typeface="Verdana"/>
                <a:cs typeface="Verdana"/>
              </a:rPr>
              <a:t>community experience</a:t>
            </a:r>
          </a:p>
          <a:p>
            <a:pPr lvl="1"/>
            <a:r>
              <a:rPr lang="en-US" sz="2000" dirty="0">
                <a:latin typeface="Verdana"/>
                <a:ea typeface="Verdana"/>
                <a:cs typeface="Verdana"/>
              </a:rPr>
              <a:t>development of employment and other post-school adult living objectives</a:t>
            </a:r>
          </a:p>
          <a:p>
            <a:pPr lvl="1"/>
            <a:r>
              <a:rPr lang="en-US" sz="2000" dirty="0">
                <a:latin typeface="Verdana"/>
                <a:ea typeface="Verdana"/>
                <a:cs typeface="Verdana"/>
              </a:rPr>
              <a:t>acquisition of daily living skills and functional vocational evaluation</a:t>
            </a:r>
          </a:p>
          <a:p>
            <a:pPr lvl="1"/>
            <a:r>
              <a:rPr lang="en-US" sz="2000" dirty="0">
                <a:latin typeface="Verdana"/>
                <a:ea typeface="Verdana"/>
                <a:cs typeface="Verdana"/>
              </a:rPr>
              <a:t>courses of study</a:t>
            </a:r>
          </a:p>
        </p:txBody>
      </p:sp>
      <p:sp>
        <p:nvSpPr>
          <p:cNvPr id="8" name="Content Placeholder 7">
            <a:extLst>
              <a:ext uri="{FF2B5EF4-FFF2-40B4-BE49-F238E27FC236}">
                <a16:creationId xmlns:a16="http://schemas.microsoft.com/office/drawing/2014/main" id="{1E43F27A-9BF2-41E1-A562-424E81239211}"/>
              </a:ext>
            </a:extLst>
          </p:cNvPr>
          <p:cNvSpPr>
            <a:spLocks noGrp="1"/>
          </p:cNvSpPr>
          <p:nvPr>
            <p:ph sz="half" idx="2"/>
          </p:nvPr>
        </p:nvSpPr>
        <p:spPr>
          <a:xfrm>
            <a:off x="7138929" y="1357469"/>
            <a:ext cx="4854951" cy="2071531"/>
          </a:xfrm>
        </p:spPr>
        <p:txBody>
          <a:bodyPr vert="horz" lIns="91440" tIns="45720" rIns="91440" bIns="45720" rtlCol="0" anchor="t">
            <a:normAutofit/>
          </a:bodyPr>
          <a:lstStyle/>
          <a:p>
            <a:pPr marL="0" indent="0">
              <a:buNone/>
            </a:pPr>
            <a:r>
              <a:rPr lang="en-US" b="1" dirty="0">
                <a:latin typeface="Verdana"/>
                <a:ea typeface="Verdana"/>
                <a:cs typeface="Verdana"/>
              </a:rPr>
              <a:t>Noncompliance</a:t>
            </a:r>
          </a:p>
          <a:p>
            <a:pPr lvl="1"/>
            <a:r>
              <a:rPr lang="en-US" sz="2000" dirty="0">
                <a:latin typeface="Verdana"/>
                <a:ea typeface="Verdana"/>
                <a:cs typeface="Verdana"/>
              </a:rPr>
              <a:t>There are no documented transition services.</a:t>
            </a:r>
          </a:p>
        </p:txBody>
      </p:sp>
      <p:sp>
        <p:nvSpPr>
          <p:cNvPr id="4" name="Footer Placeholder 3">
            <a:extLst>
              <a:ext uri="{FF2B5EF4-FFF2-40B4-BE49-F238E27FC236}">
                <a16:creationId xmlns:a16="http://schemas.microsoft.com/office/drawing/2014/main" id="{B84C83EA-77E2-4B6D-B879-A488F45ED5C7}"/>
              </a:ext>
            </a:extLst>
          </p:cNvPr>
          <p:cNvSpPr>
            <a:spLocks noGrp="1"/>
          </p:cNvSpPr>
          <p:nvPr>
            <p:ph type="ftr" sz="quarter" idx="11"/>
          </p:nvPr>
        </p:nvSpPr>
        <p:spPr>
          <a:xfrm>
            <a:off x="0" y="6536356"/>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MDE Office of Special Education</a:t>
            </a:r>
          </a:p>
        </p:txBody>
      </p:sp>
      <p:sp>
        <p:nvSpPr>
          <p:cNvPr id="5" name="Slide Number Placeholder 4">
            <a:extLst>
              <a:ext uri="{FF2B5EF4-FFF2-40B4-BE49-F238E27FC236}">
                <a16:creationId xmlns:a16="http://schemas.microsoft.com/office/drawing/2014/main" id="{9D570877-1C4E-48CB-9655-75776191EE1B}"/>
              </a:ext>
            </a:extLst>
          </p:cNvPr>
          <p:cNvSpPr>
            <a:spLocks noGrp="1"/>
          </p:cNvSpPr>
          <p:nvPr>
            <p:ph type="sldNum" sz="quarter" idx="12"/>
          </p:nvPr>
        </p:nvSpPr>
        <p:spPr>
          <a:xfrm>
            <a:off x="11084553" y="6529037"/>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42675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7BEEF49-03F6-8233-4F58-DBC1A3BD8B85}"/>
              </a:ext>
              <a:ext uri="{C183D7F6-B498-43B3-948B-1728B52AA6E4}">
                <adec:decorative xmlns:adec="http://schemas.microsoft.com/office/drawing/2017/decorative" val="1"/>
              </a:ext>
            </a:extLst>
          </p:cNvPr>
          <p:cNvSpPr>
            <a:spLocks noGrp="1"/>
          </p:cNvSpPr>
          <p:nvPr>
            <p:ph sz="half" idx="1"/>
          </p:nvPr>
        </p:nvSpPr>
        <p:spPr/>
        <p:txBody>
          <a:bodyPr/>
          <a:lstStyle/>
          <a:p>
            <a:pPr>
              <a:buFont typeface="Courier New" panose="02070309020205020404" pitchFamily="49" charset="0"/>
              <a:buChar char="o"/>
            </a:pPr>
            <a:r>
              <a:rPr lang="en-US" dirty="0"/>
              <a:t>Skills training</a:t>
            </a:r>
          </a:p>
          <a:p>
            <a:pPr>
              <a:buFont typeface="Courier New" panose="02070309020205020404" pitchFamily="49" charset="0"/>
              <a:buChar char="o"/>
            </a:pPr>
            <a:r>
              <a:rPr lang="en-US" dirty="0"/>
              <a:t>Applying for community health services</a:t>
            </a:r>
          </a:p>
          <a:p>
            <a:pPr>
              <a:buFont typeface="Courier New" panose="02070309020205020404" pitchFamily="49" charset="0"/>
              <a:buChar char="o"/>
            </a:pPr>
            <a:r>
              <a:rPr lang="en-US" dirty="0"/>
              <a:t>Investigate transportation options in the community</a:t>
            </a:r>
          </a:p>
          <a:p>
            <a:pPr>
              <a:buFont typeface="Courier New" panose="02070309020205020404" pitchFamily="49" charset="0"/>
              <a:buChar char="o"/>
            </a:pPr>
            <a:r>
              <a:rPr lang="en-US" dirty="0"/>
              <a:t>Practice completing job applications</a:t>
            </a:r>
          </a:p>
          <a:p>
            <a:pPr>
              <a:buFont typeface="Courier New" panose="02070309020205020404" pitchFamily="49" charset="0"/>
              <a:buChar char="o"/>
            </a:pPr>
            <a:r>
              <a:rPr lang="en-US" dirty="0"/>
              <a:t>Register to vote</a:t>
            </a:r>
          </a:p>
          <a:p>
            <a:pPr>
              <a:buFont typeface="Courier New" panose="02070309020205020404" pitchFamily="49" charset="0"/>
              <a:buChar char="o"/>
            </a:pPr>
            <a:r>
              <a:rPr lang="en-US" dirty="0"/>
              <a:t>Obtain a state I.D.</a:t>
            </a:r>
          </a:p>
        </p:txBody>
      </p:sp>
      <p:sp>
        <p:nvSpPr>
          <p:cNvPr id="2" name="Title 1">
            <a:extLst>
              <a:ext uri="{FF2B5EF4-FFF2-40B4-BE49-F238E27FC236}">
                <a16:creationId xmlns:a16="http://schemas.microsoft.com/office/drawing/2014/main" id="{74ECAC04-9266-4B9F-8B47-0FB156059541}"/>
              </a:ext>
            </a:extLst>
          </p:cNvPr>
          <p:cNvSpPr>
            <a:spLocks noGrp="1"/>
          </p:cNvSpPr>
          <p:nvPr>
            <p:ph type="title"/>
          </p:nvPr>
        </p:nvSpPr>
        <p:spPr/>
        <p:txBody>
          <a:bodyPr/>
          <a:lstStyle/>
          <a:p>
            <a:r>
              <a:rPr lang="en-US" dirty="0">
                <a:latin typeface="Verdana"/>
                <a:ea typeface="Verdana"/>
              </a:rPr>
              <a:t>Examples of transition services </a:t>
            </a:r>
            <a:endParaRPr lang="en-US" dirty="0"/>
          </a:p>
        </p:txBody>
      </p:sp>
      <p:sp>
        <p:nvSpPr>
          <p:cNvPr id="5" name="Footer Placeholder 4">
            <a:extLst>
              <a:ext uri="{FF2B5EF4-FFF2-40B4-BE49-F238E27FC236}">
                <a16:creationId xmlns:a16="http://schemas.microsoft.com/office/drawing/2014/main" id="{073CFE7B-478D-464D-BC47-BFE744F6CFDB}"/>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DD4BE4AB-9691-4CAE-B73D-5F4484ECCE0A}"/>
              </a:ext>
            </a:extLst>
          </p:cNvPr>
          <p:cNvSpPr>
            <a:spLocks noGrp="1"/>
          </p:cNvSpPr>
          <p:nvPr>
            <p:ph type="sldNum" sz="quarter" idx="4"/>
          </p:nvPr>
        </p:nvSpPr>
        <p:spPr/>
        <p:txBody>
          <a:bodyPr/>
          <a:lstStyle/>
          <a:p>
            <a:fld id="{C948956C-181A-4CF4-99F7-163F512CFDFE}" type="slidenum">
              <a:rPr lang="en-US" smtClean="0"/>
              <a:pPr/>
              <a:t>47</a:t>
            </a:fld>
            <a:endParaRPr lang="en-US" dirty="0"/>
          </a:p>
        </p:txBody>
      </p:sp>
      <p:sp>
        <p:nvSpPr>
          <p:cNvPr id="3" name="Content Placeholder 2">
            <a:extLst>
              <a:ext uri="{FF2B5EF4-FFF2-40B4-BE49-F238E27FC236}">
                <a16:creationId xmlns:a16="http://schemas.microsoft.com/office/drawing/2014/main" id="{A4B35038-4128-2BAE-64A2-079F5728ECBE}"/>
              </a:ext>
            </a:extLst>
          </p:cNvPr>
          <p:cNvSpPr>
            <a:spLocks noGrp="1"/>
          </p:cNvSpPr>
          <p:nvPr>
            <p:ph sz="half" idx="2"/>
          </p:nvPr>
        </p:nvSpPr>
        <p:spPr/>
        <p:txBody>
          <a:bodyPr/>
          <a:lstStyle/>
          <a:p>
            <a:pPr>
              <a:buFont typeface="Courier New" panose="02070309020205020404" pitchFamily="49" charset="0"/>
              <a:buChar char="o"/>
            </a:pPr>
            <a:r>
              <a:rPr lang="en-US" dirty="0"/>
              <a:t>Creating a budget</a:t>
            </a:r>
          </a:p>
          <a:p>
            <a:pPr>
              <a:buFont typeface="Courier New" panose="02070309020205020404" pitchFamily="49" charset="0"/>
              <a:buChar char="o"/>
            </a:pPr>
            <a:r>
              <a:rPr lang="en-US" dirty="0"/>
              <a:t>Preparing meals</a:t>
            </a:r>
          </a:p>
          <a:p>
            <a:pPr>
              <a:buFont typeface="Courier New" panose="02070309020205020404" pitchFamily="49" charset="0"/>
              <a:buChar char="o"/>
            </a:pPr>
            <a:r>
              <a:rPr lang="en-US" dirty="0"/>
              <a:t>Doing Laundry</a:t>
            </a:r>
          </a:p>
          <a:p>
            <a:pPr>
              <a:buFont typeface="Courier New" panose="02070309020205020404" pitchFamily="49" charset="0"/>
              <a:buChar char="o"/>
            </a:pPr>
            <a:r>
              <a:rPr lang="en-US" dirty="0"/>
              <a:t>Using a calendar to manage appointments and events</a:t>
            </a:r>
          </a:p>
          <a:p>
            <a:pPr>
              <a:buFont typeface="Courier New" panose="02070309020205020404" pitchFamily="49" charset="0"/>
              <a:buChar char="o"/>
            </a:pPr>
            <a:r>
              <a:rPr lang="en-US" dirty="0"/>
              <a:t>Self-advocacy </a:t>
            </a:r>
          </a:p>
          <a:p>
            <a:pPr>
              <a:buFont typeface="Courier New" panose="02070309020205020404" pitchFamily="49" charset="0"/>
              <a:buChar char="o"/>
            </a:pPr>
            <a:r>
              <a:rPr lang="en-US" dirty="0"/>
              <a:t>Accessing adult services</a:t>
            </a:r>
          </a:p>
        </p:txBody>
      </p:sp>
    </p:spTree>
    <p:extLst>
      <p:ext uri="{BB962C8B-B14F-4D97-AF65-F5344CB8AC3E}">
        <p14:creationId xmlns:p14="http://schemas.microsoft.com/office/powerpoint/2010/main" val="1821643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FFB0-4436-4C1C-B9E9-4CEEFB6DE6A9}"/>
              </a:ext>
            </a:extLst>
          </p:cNvPr>
          <p:cNvSpPr>
            <a:spLocks noGrp="1"/>
          </p:cNvSpPr>
          <p:nvPr>
            <p:ph type="title"/>
          </p:nvPr>
        </p:nvSpPr>
        <p:spPr/>
        <p:txBody>
          <a:bodyPr/>
          <a:lstStyle/>
          <a:p>
            <a:r>
              <a:rPr lang="en-US" dirty="0"/>
              <a:t>Question 8</a:t>
            </a:r>
          </a:p>
        </p:txBody>
      </p:sp>
      <p:sp>
        <p:nvSpPr>
          <p:cNvPr id="3" name="Content Placeholder 2">
            <a:extLst>
              <a:ext uri="{FF2B5EF4-FFF2-40B4-BE49-F238E27FC236}">
                <a16:creationId xmlns:a16="http://schemas.microsoft.com/office/drawing/2014/main" id="{7DACB83F-BAAA-433A-95E6-36EB312BAC30}"/>
              </a:ext>
            </a:extLst>
          </p:cNvPr>
          <p:cNvSpPr>
            <a:spLocks noGrp="1"/>
          </p:cNvSpPr>
          <p:nvPr>
            <p:ph idx="1"/>
          </p:nvPr>
        </p:nvSpPr>
        <p:spPr>
          <a:xfrm>
            <a:off x="773017" y="1266117"/>
            <a:ext cx="10515600" cy="5115464"/>
          </a:xfrm>
        </p:spPr>
        <p:txBody>
          <a:bodyPr/>
          <a:lstStyle/>
          <a:p>
            <a:pPr marL="0" indent="0">
              <a:buNone/>
            </a:pPr>
            <a:r>
              <a:rPr lang="en-US" dirty="0"/>
              <a:t>Did the IEP include courses of study that will reasonably enable the student to meet their postsecondary goals?</a:t>
            </a:r>
          </a:p>
          <a:p>
            <a:pPr lvl="1">
              <a:buFont typeface="Wingdings" panose="05000000000000000000" pitchFamily="2" charset="2"/>
              <a:buChar char="q"/>
            </a:pPr>
            <a:r>
              <a:rPr lang="en-US" sz="2800" dirty="0"/>
              <a:t>Yes</a:t>
            </a:r>
          </a:p>
          <a:p>
            <a:pPr lvl="1">
              <a:buFont typeface="Wingdings" panose="05000000000000000000" pitchFamily="2" charset="2"/>
              <a:buChar char="q"/>
            </a:pPr>
            <a:r>
              <a:rPr lang="en-US" sz="2800" dirty="0"/>
              <a:t>No</a:t>
            </a:r>
          </a:p>
        </p:txBody>
      </p:sp>
      <p:sp>
        <p:nvSpPr>
          <p:cNvPr id="4" name="Footer Placeholder 3">
            <a:extLst>
              <a:ext uri="{FF2B5EF4-FFF2-40B4-BE49-F238E27FC236}">
                <a16:creationId xmlns:a16="http://schemas.microsoft.com/office/drawing/2014/main" id="{3A5434F7-65EA-420D-9ABA-A38149FEB5B0}"/>
              </a:ext>
            </a:extLst>
          </p:cNvPr>
          <p:cNvSpPr>
            <a:spLocks noGrp="1"/>
          </p:cNvSpPr>
          <p:nvPr>
            <p:ph type="ftr" sz="quarter" idx="11"/>
          </p:nvPr>
        </p:nvSpPr>
        <p:spPr>
          <a:xfrm>
            <a:off x="0" y="6532458"/>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C021F482-0922-4211-A178-A2C3C3E201B0}"/>
              </a:ext>
            </a:extLst>
          </p:cNvPr>
          <p:cNvSpPr>
            <a:spLocks noGrp="1"/>
          </p:cNvSpPr>
          <p:nvPr>
            <p:ph type="sldNum" sz="quarter" idx="12"/>
          </p:nvPr>
        </p:nvSpPr>
        <p:spPr>
          <a:xfrm>
            <a:off x="11139492" y="6449333"/>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48</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90738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A61CA-8531-F559-CCB7-A08A807E9B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F6E824-3A2B-A950-0602-E39C4D89AFF8}"/>
              </a:ext>
            </a:extLst>
          </p:cNvPr>
          <p:cNvSpPr>
            <a:spLocks noGrp="1"/>
          </p:cNvSpPr>
          <p:nvPr>
            <p:ph type="title"/>
          </p:nvPr>
        </p:nvSpPr>
        <p:spPr/>
        <p:txBody>
          <a:bodyPr>
            <a:normAutofit/>
          </a:bodyPr>
          <a:lstStyle/>
          <a:p>
            <a:r>
              <a:rPr lang="en-US" dirty="0">
                <a:latin typeface="Verdana"/>
                <a:ea typeface="Verdana"/>
              </a:rPr>
              <a:t>Course of Study Defined</a:t>
            </a:r>
          </a:p>
        </p:txBody>
      </p:sp>
      <p:sp>
        <p:nvSpPr>
          <p:cNvPr id="3" name="Content Placeholder 2">
            <a:extLst>
              <a:ext uri="{FF2B5EF4-FFF2-40B4-BE49-F238E27FC236}">
                <a16:creationId xmlns:a16="http://schemas.microsoft.com/office/drawing/2014/main" id="{D6CC315D-D218-6CB1-85BE-1AF36CBB2C8A}"/>
              </a:ext>
            </a:extLst>
          </p:cNvPr>
          <p:cNvSpPr>
            <a:spLocks noGrp="1"/>
          </p:cNvSpPr>
          <p:nvPr>
            <p:ph idx="1"/>
          </p:nvPr>
        </p:nvSpPr>
        <p:spPr>
          <a:xfrm>
            <a:off x="838200" y="1242203"/>
            <a:ext cx="10515600" cy="4688333"/>
          </a:xfrm>
        </p:spPr>
        <p:txBody>
          <a:bodyPr vert="horz" lIns="91440" tIns="45720" rIns="91440" bIns="45720" rtlCol="0" anchor="t">
            <a:normAutofit/>
          </a:bodyPr>
          <a:lstStyle/>
          <a:p>
            <a:pPr marL="109220" indent="-109220">
              <a:lnSpc>
                <a:spcPct val="90000"/>
              </a:lnSpc>
              <a:spcBef>
                <a:spcPts val="1200"/>
              </a:spcBef>
            </a:pPr>
            <a:r>
              <a:rPr lang="en-US" sz="2800" dirty="0">
                <a:latin typeface="Verdana"/>
                <a:ea typeface="Verdana"/>
                <a:cs typeface="Calibri"/>
              </a:rPr>
              <a:t> “A </a:t>
            </a:r>
            <a:r>
              <a:rPr lang="en-US" sz="2800" b="1" dirty="0">
                <a:latin typeface="Verdana"/>
                <a:ea typeface="Verdana"/>
                <a:cs typeface="Calibri"/>
              </a:rPr>
              <a:t>multi-year</a:t>
            </a:r>
            <a:r>
              <a:rPr lang="en-US" sz="2800" dirty="0">
                <a:latin typeface="Verdana"/>
                <a:ea typeface="Verdana"/>
                <a:cs typeface="Calibri"/>
              </a:rPr>
              <a:t> description of coursework from the student’s current to anticipated exit year needed to achieve the student’s desired post-school goals.”</a:t>
            </a:r>
            <a:endParaRPr lang="en-US" dirty="0">
              <a:latin typeface="Verdana"/>
              <a:ea typeface="Verdana"/>
            </a:endParaRPr>
          </a:p>
          <a:p>
            <a:pPr marL="109220" indent="-109220">
              <a:lnSpc>
                <a:spcPct val="90000"/>
              </a:lnSpc>
              <a:spcBef>
                <a:spcPts val="1200"/>
              </a:spcBef>
            </a:pPr>
            <a:r>
              <a:rPr kumimoji="0" lang="en-US" sz="2800" b="0" i="0" u="none" strike="noStrike" kern="1200" cap="none" spc="0" normalizeH="0" baseline="0" noProof="0" dirty="0">
                <a:ln>
                  <a:noFill/>
                </a:ln>
                <a:solidFill>
                  <a:prstClr val="black"/>
                </a:solidFill>
                <a:effectLst/>
                <a:uLnTx/>
                <a:uFillTx/>
                <a:latin typeface="Verdana"/>
                <a:ea typeface="Verdana"/>
                <a:cs typeface="Calibri"/>
              </a:rPr>
              <a:t> The educational program can be planned and relate directly to the student’s goals beyond secondary education.</a:t>
            </a:r>
            <a:endParaRPr lang="en-US" sz="2800" b="0" i="0" u="none" strike="noStrike" kern="1200" cap="none" spc="0" normalizeH="0" baseline="0" noProof="0" dirty="0">
              <a:ln>
                <a:noFill/>
              </a:ln>
              <a:solidFill>
                <a:prstClr val="black"/>
              </a:solidFill>
              <a:effectLst/>
              <a:uLnTx/>
              <a:uFillTx/>
              <a:latin typeface="Verdana"/>
              <a:ea typeface="Verdana"/>
              <a:cs typeface="Calibri"/>
            </a:endParaRPr>
          </a:p>
          <a:p>
            <a:pPr marL="109220" marR="0" lvl="0" indent="-109220" algn="l" defTabSz="914400" rtl="0" eaLnBrk="1" fontAlgn="auto" latinLnBrk="0" hangingPunct="1">
              <a:lnSpc>
                <a:spcPct val="90000"/>
              </a:lnSpc>
              <a:spcBef>
                <a:spcPts val="1200"/>
              </a:spcBef>
              <a:spcAft>
                <a:spcPts val="0"/>
              </a:spcAft>
              <a:buClr>
                <a:srgbClr val="25866E"/>
              </a:buClr>
              <a:buSzTx/>
              <a:tabLst/>
              <a:defRPr/>
            </a:pPr>
            <a:r>
              <a:rPr kumimoji="0" lang="en-US" sz="2800" b="0" i="0" u="none" strike="noStrike" kern="1200" cap="none" spc="0" normalizeH="0" baseline="0" noProof="0" dirty="0">
                <a:ln>
                  <a:noFill/>
                </a:ln>
                <a:solidFill>
                  <a:prstClr val="black"/>
                </a:solidFill>
                <a:effectLst/>
                <a:uLnTx/>
                <a:uFillTx/>
                <a:cs typeface="Calibri"/>
              </a:rPr>
              <a:t> Courses are linked to post-secondary and IEP goals.</a:t>
            </a:r>
            <a:endParaRPr lang="en-US" sz="2800" b="0" i="0" u="none" strike="noStrike" kern="1200" cap="none" spc="0" normalizeH="0" baseline="0" noProof="0" dirty="0">
              <a:ln>
                <a:noFill/>
              </a:ln>
              <a:solidFill>
                <a:prstClr val="black"/>
              </a:solidFill>
              <a:effectLst/>
              <a:uLnTx/>
              <a:uFillTx/>
            </a:endParaRPr>
          </a:p>
        </p:txBody>
      </p:sp>
      <p:sp>
        <p:nvSpPr>
          <p:cNvPr id="4" name="Footer Placeholder 3">
            <a:extLst>
              <a:ext uri="{FF2B5EF4-FFF2-40B4-BE49-F238E27FC236}">
                <a16:creationId xmlns:a16="http://schemas.microsoft.com/office/drawing/2014/main" id="{DE42032A-BCF6-8566-6518-59BF048E7857}"/>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840E0C12-771B-13DB-BCE3-23CA21B3B361}"/>
              </a:ext>
            </a:extLst>
          </p:cNvPr>
          <p:cNvSpPr>
            <a:spLocks noGrp="1"/>
          </p:cNvSpPr>
          <p:nvPr>
            <p:ph type="sldNum" sz="quarter" idx="4"/>
          </p:nvPr>
        </p:nvSpPr>
        <p:spPr/>
        <p:txBody>
          <a:bodyPr/>
          <a:lstStyle/>
          <a:p>
            <a:fld id="{C948956C-181A-4CF4-99F7-163F512CFDFE}" type="slidenum">
              <a:rPr lang="en-US" smtClean="0"/>
              <a:pPr/>
              <a:t>49</a:t>
            </a:fld>
            <a:endParaRPr lang="en-US" dirty="0"/>
          </a:p>
        </p:txBody>
      </p:sp>
    </p:spTree>
    <p:extLst>
      <p:ext uri="{BB962C8B-B14F-4D97-AF65-F5344CB8AC3E}">
        <p14:creationId xmlns:p14="http://schemas.microsoft.com/office/powerpoint/2010/main" val="80267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7A905-734B-285A-B1FF-839170B1F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CAE67B-3817-6C4D-FA96-1C3B9C065E6B}"/>
              </a:ext>
            </a:extLst>
          </p:cNvPr>
          <p:cNvSpPr>
            <a:spLocks noGrp="1"/>
          </p:cNvSpPr>
          <p:nvPr>
            <p:ph type="title"/>
          </p:nvPr>
        </p:nvSpPr>
        <p:spPr/>
        <p:txBody>
          <a:bodyPr>
            <a:normAutofit fontScale="90000"/>
          </a:bodyPr>
          <a:lstStyle/>
          <a:p>
            <a:r>
              <a:rPr lang="en-US" dirty="0">
                <a:latin typeface="Verdana"/>
                <a:ea typeface="Verdana"/>
              </a:rPr>
              <a:t>State Performance Plan (SPP) Annual Performance Report (APR) Measurement - Part 1</a:t>
            </a:r>
            <a:endParaRPr lang="en-US" dirty="0"/>
          </a:p>
        </p:txBody>
      </p:sp>
      <p:sp>
        <p:nvSpPr>
          <p:cNvPr id="4" name="Content Placeholder 3">
            <a:extLst>
              <a:ext uri="{FF2B5EF4-FFF2-40B4-BE49-F238E27FC236}">
                <a16:creationId xmlns:a16="http://schemas.microsoft.com/office/drawing/2014/main" id="{6ECA20D3-9555-2CD7-A487-E6FBBF6A8E3B}"/>
              </a:ext>
            </a:extLst>
          </p:cNvPr>
          <p:cNvSpPr>
            <a:spLocks noGrp="1"/>
          </p:cNvSpPr>
          <p:nvPr>
            <p:ph idx="1"/>
          </p:nvPr>
        </p:nvSpPr>
        <p:spPr/>
        <p:txBody>
          <a:bodyPr/>
          <a:lstStyle/>
          <a:p>
            <a:r>
              <a:rPr lang="en-US" sz="2800" dirty="0">
                <a:cs typeface="+mn-lt"/>
              </a:rPr>
              <a:t>Percent of youth with IEPs aged 16 and above which include appropriate measurable postsecondary goals that are updated annually.</a:t>
            </a:r>
          </a:p>
          <a:p>
            <a:r>
              <a:rPr lang="en-US" sz="2800" dirty="0">
                <a:cs typeface="+mn-lt"/>
              </a:rPr>
              <a:t>Based upon an age-appropriate transition assessment.</a:t>
            </a:r>
          </a:p>
          <a:p>
            <a:r>
              <a:rPr lang="en-US" sz="2800" dirty="0">
                <a:cs typeface="+mn-lt"/>
              </a:rPr>
              <a:t>Transition services.</a:t>
            </a:r>
          </a:p>
          <a:p>
            <a:r>
              <a:rPr lang="en-US" sz="2800" dirty="0">
                <a:cs typeface="+mn-lt"/>
              </a:rPr>
              <a:t>Include courses of study, that will reasonably enable the student to meet those postsecondary goals.</a:t>
            </a:r>
          </a:p>
          <a:p>
            <a:r>
              <a:rPr lang="en-US" sz="2800" dirty="0">
                <a:cs typeface="+mn-lt"/>
              </a:rPr>
              <a:t>Annual IEP goals related to the student's transition service needs.</a:t>
            </a:r>
          </a:p>
          <a:p>
            <a:endParaRPr lang="en-US" dirty="0"/>
          </a:p>
        </p:txBody>
      </p:sp>
      <p:sp>
        <p:nvSpPr>
          <p:cNvPr id="6" name="Footer Placeholder 3">
            <a:extLst>
              <a:ext uri="{FF2B5EF4-FFF2-40B4-BE49-F238E27FC236}">
                <a16:creationId xmlns:a16="http://schemas.microsoft.com/office/drawing/2014/main" id="{A246B484-96FA-965D-3F3F-D0799141756C}"/>
              </a:ext>
            </a:extLst>
          </p:cNvPr>
          <p:cNvSpPr>
            <a:spLocks noGrp="1"/>
          </p:cNvSpPr>
          <p:nvPr>
            <p:ph type="ftr" sz="quarter" idx="3"/>
          </p:nvPr>
        </p:nvSpPr>
        <p:spPr/>
        <p:txBody>
          <a:bodyPr/>
          <a:lstStyle/>
          <a:p>
            <a:r>
              <a:rPr lang="en-US" dirty="0"/>
              <a:t>MDE Office of Special Education</a:t>
            </a:r>
          </a:p>
        </p:txBody>
      </p:sp>
      <p:sp>
        <p:nvSpPr>
          <p:cNvPr id="3" name="Slide Number Placeholder 2">
            <a:extLst>
              <a:ext uri="{FF2B5EF4-FFF2-40B4-BE49-F238E27FC236}">
                <a16:creationId xmlns:a16="http://schemas.microsoft.com/office/drawing/2014/main" id="{30B59E67-6435-6CC8-2348-3DE874D9B135}"/>
              </a:ext>
            </a:extLst>
          </p:cNvPr>
          <p:cNvSpPr>
            <a:spLocks noGrp="1"/>
          </p:cNvSpPr>
          <p:nvPr>
            <p:ph type="sldNum" sz="quarter" idx="4"/>
          </p:nvPr>
        </p:nvSpPr>
        <p:spPr/>
        <p:txBody>
          <a:bodyPr/>
          <a:lstStyle/>
          <a:p>
            <a:fld id="{C948956C-181A-4CF4-99F7-163F512CFDFE}" type="slidenum">
              <a:rPr lang="en-US" smtClean="0"/>
              <a:pPr/>
              <a:t>5</a:t>
            </a:fld>
            <a:endParaRPr lang="en-US" dirty="0"/>
          </a:p>
        </p:txBody>
      </p:sp>
    </p:spTree>
    <p:extLst>
      <p:ext uri="{BB962C8B-B14F-4D97-AF65-F5344CB8AC3E}">
        <p14:creationId xmlns:p14="http://schemas.microsoft.com/office/powerpoint/2010/main" val="3296984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BE8E7-EF54-D18E-B888-EFF53A59AA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5A5111-7C52-D3EF-34B3-24C569A1967C}"/>
              </a:ext>
            </a:extLst>
          </p:cNvPr>
          <p:cNvSpPr>
            <a:spLocks noGrp="1"/>
          </p:cNvSpPr>
          <p:nvPr>
            <p:ph type="title"/>
          </p:nvPr>
        </p:nvSpPr>
        <p:spPr/>
        <p:txBody>
          <a:bodyPr>
            <a:normAutofit/>
          </a:bodyPr>
          <a:lstStyle/>
          <a:p>
            <a:r>
              <a:rPr lang="en-US" dirty="0">
                <a:latin typeface="Verdana"/>
                <a:ea typeface="Verdana"/>
              </a:rPr>
              <a:t>Certificate of Completion</a:t>
            </a:r>
          </a:p>
        </p:txBody>
      </p:sp>
      <p:sp>
        <p:nvSpPr>
          <p:cNvPr id="3" name="Content Placeholder 2">
            <a:extLst>
              <a:ext uri="{FF2B5EF4-FFF2-40B4-BE49-F238E27FC236}">
                <a16:creationId xmlns:a16="http://schemas.microsoft.com/office/drawing/2014/main" id="{1B35B420-FA86-2F17-C63F-CDE7690F46A8}"/>
              </a:ext>
            </a:extLst>
          </p:cNvPr>
          <p:cNvSpPr>
            <a:spLocks noGrp="1"/>
          </p:cNvSpPr>
          <p:nvPr>
            <p:ph idx="1"/>
          </p:nvPr>
        </p:nvSpPr>
        <p:spPr>
          <a:xfrm>
            <a:off x="838200" y="1242204"/>
            <a:ext cx="10515600" cy="4794622"/>
          </a:xfrm>
        </p:spPr>
        <p:txBody>
          <a:bodyPr vert="horz" lIns="91440" tIns="45720" rIns="91440" bIns="45720" rtlCol="0" anchor="t">
            <a:normAutofit/>
          </a:bodyPr>
          <a:lstStyle/>
          <a:p>
            <a:pPr>
              <a:spcAft>
                <a:spcPts val="1200"/>
              </a:spcAft>
            </a:pPr>
            <a:r>
              <a:rPr lang="en-US" sz="2800" dirty="0">
                <a:cs typeface="Calibri"/>
              </a:rPr>
              <a:t>A form of recognition for students completing a program or meeting a pre-defined set of skills but who have not met the requirements of the Michigan Merit Curriculum (MMC).</a:t>
            </a:r>
          </a:p>
          <a:p>
            <a:pPr>
              <a:spcAft>
                <a:spcPts val="1200"/>
              </a:spcAft>
            </a:pPr>
            <a:r>
              <a:rPr lang="en-US" sz="2800" dirty="0">
                <a:cs typeface="Calibri"/>
              </a:rPr>
              <a:t>Not equivalent to a diploma.</a:t>
            </a:r>
            <a:endParaRPr lang="en-US" sz="2800" dirty="0"/>
          </a:p>
        </p:txBody>
      </p:sp>
      <p:sp>
        <p:nvSpPr>
          <p:cNvPr id="5" name="Footer Placeholder 4">
            <a:extLst>
              <a:ext uri="{FF2B5EF4-FFF2-40B4-BE49-F238E27FC236}">
                <a16:creationId xmlns:a16="http://schemas.microsoft.com/office/drawing/2014/main" id="{0F381EAF-DA25-7332-575B-A69AA65CF6C1}"/>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6EF987FB-5D3D-1A26-A041-206FCFCA1304}"/>
              </a:ext>
            </a:extLst>
          </p:cNvPr>
          <p:cNvSpPr>
            <a:spLocks noGrp="1"/>
          </p:cNvSpPr>
          <p:nvPr>
            <p:ph type="sldNum" sz="quarter" idx="4"/>
          </p:nvPr>
        </p:nvSpPr>
        <p:spPr/>
        <p:txBody>
          <a:bodyPr/>
          <a:lstStyle/>
          <a:p>
            <a:fld id="{C948956C-181A-4CF4-99F7-163F512CFDFE}" type="slidenum">
              <a:rPr lang="en-US" smtClean="0"/>
              <a:pPr/>
              <a:t>50</a:t>
            </a:fld>
            <a:endParaRPr lang="en-US" dirty="0"/>
          </a:p>
        </p:txBody>
      </p:sp>
    </p:spTree>
    <p:extLst>
      <p:ext uri="{BB962C8B-B14F-4D97-AF65-F5344CB8AC3E}">
        <p14:creationId xmlns:p14="http://schemas.microsoft.com/office/powerpoint/2010/main" val="1278402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4526-6F97-4AAE-BF88-E040A1F96BCC}"/>
              </a:ext>
            </a:extLst>
          </p:cNvPr>
          <p:cNvSpPr>
            <a:spLocks noGrp="1"/>
          </p:cNvSpPr>
          <p:nvPr>
            <p:ph type="title"/>
          </p:nvPr>
        </p:nvSpPr>
        <p:spPr/>
        <p:txBody>
          <a:bodyPr/>
          <a:lstStyle/>
          <a:p>
            <a:r>
              <a:rPr lang="en-US" dirty="0"/>
              <a:t>Question 8 Compliance</a:t>
            </a:r>
          </a:p>
        </p:txBody>
      </p:sp>
      <p:sp>
        <p:nvSpPr>
          <p:cNvPr id="6" name="Content Placeholder 5">
            <a:extLst>
              <a:ext uri="{FF2B5EF4-FFF2-40B4-BE49-F238E27FC236}">
                <a16:creationId xmlns:a16="http://schemas.microsoft.com/office/drawing/2014/main" id="{B3B7BB73-C634-4E6D-AF09-526A97EC67E8}"/>
              </a:ext>
            </a:extLst>
          </p:cNvPr>
          <p:cNvSpPr>
            <a:spLocks noGrp="1"/>
          </p:cNvSpPr>
          <p:nvPr>
            <p:ph sz="half" idx="1"/>
          </p:nvPr>
        </p:nvSpPr>
        <p:spPr>
          <a:xfrm>
            <a:off x="704161" y="1250639"/>
            <a:ext cx="5391839" cy="5106838"/>
          </a:xfrm>
        </p:spPr>
        <p:txBody>
          <a:bodyPr vert="horz" lIns="91440" tIns="45720" rIns="91440" bIns="45720" rtlCol="0" anchor="t">
            <a:normAutofit lnSpcReduction="10000"/>
          </a:bodyPr>
          <a:lstStyle/>
          <a:p>
            <a:pPr marL="0" indent="0">
              <a:buNone/>
            </a:pPr>
            <a:r>
              <a:rPr lang="en-US" b="1" dirty="0"/>
              <a:t>Compliance</a:t>
            </a:r>
          </a:p>
          <a:p>
            <a:pPr marL="0" indent="0">
              <a:buNone/>
            </a:pPr>
            <a:r>
              <a:rPr lang="en-US" dirty="0">
                <a:latin typeface="Verdana"/>
                <a:ea typeface="Verdana"/>
              </a:rPr>
              <a:t>The documented courses of study enable the student to achieve their postsecondary goals: </a:t>
            </a:r>
            <a:endParaRPr lang="en-US" dirty="0"/>
          </a:p>
          <a:p>
            <a:pPr lvl="1"/>
            <a:r>
              <a:rPr lang="en-US" sz="2400" dirty="0"/>
              <a:t>Michigan Merit Curriculum</a:t>
            </a:r>
          </a:p>
          <a:p>
            <a:pPr lvl="1"/>
            <a:r>
              <a:rPr lang="en-US" sz="2400" dirty="0"/>
              <a:t>Certificate of Completion</a:t>
            </a:r>
          </a:p>
          <a:p>
            <a:pPr marL="0" indent="-91440">
              <a:buNone/>
            </a:pPr>
            <a:r>
              <a:rPr lang="en-US" dirty="0">
                <a:latin typeface="Verdana"/>
                <a:ea typeface="Verdana"/>
              </a:rPr>
              <a:t>If they are not aligned, then there are transition services to align the two items.</a:t>
            </a:r>
          </a:p>
        </p:txBody>
      </p:sp>
      <p:sp>
        <p:nvSpPr>
          <p:cNvPr id="7" name="Content Placeholder 6">
            <a:extLst>
              <a:ext uri="{FF2B5EF4-FFF2-40B4-BE49-F238E27FC236}">
                <a16:creationId xmlns:a16="http://schemas.microsoft.com/office/drawing/2014/main" id="{857C566F-32AD-4EAD-AA78-5C4A07F8DE17}"/>
              </a:ext>
            </a:extLst>
          </p:cNvPr>
          <p:cNvSpPr>
            <a:spLocks noGrp="1"/>
          </p:cNvSpPr>
          <p:nvPr>
            <p:ph sz="half" idx="2"/>
          </p:nvPr>
        </p:nvSpPr>
        <p:spPr>
          <a:xfrm>
            <a:off x="6564086" y="1233576"/>
            <a:ext cx="5181600" cy="5106837"/>
          </a:xfrm>
        </p:spPr>
        <p:txBody>
          <a:bodyPr>
            <a:normAutofit lnSpcReduction="10000"/>
          </a:bodyPr>
          <a:lstStyle/>
          <a:p>
            <a:pPr marL="0" indent="0">
              <a:buNone/>
            </a:pPr>
            <a:r>
              <a:rPr lang="en-US" b="1" dirty="0"/>
              <a:t>Noncompliance</a:t>
            </a:r>
          </a:p>
          <a:p>
            <a:pPr lvl="1"/>
            <a:r>
              <a:rPr lang="en-US" sz="2800" dirty="0"/>
              <a:t>No courses of study documented.</a:t>
            </a:r>
          </a:p>
          <a:p>
            <a:pPr lvl="1"/>
            <a:r>
              <a:rPr lang="en-US" sz="2800" dirty="0"/>
              <a:t>The documented courses of study do not enable the student to achieve their postsecondary goals and there are no services to align the two items. </a:t>
            </a:r>
          </a:p>
        </p:txBody>
      </p:sp>
      <p:sp>
        <p:nvSpPr>
          <p:cNvPr id="4" name="Footer Placeholder 3">
            <a:extLst>
              <a:ext uri="{FF2B5EF4-FFF2-40B4-BE49-F238E27FC236}">
                <a16:creationId xmlns:a16="http://schemas.microsoft.com/office/drawing/2014/main" id="{D1E3CFDB-C33C-43DA-9E9C-7DAEC1BCE5C9}"/>
              </a:ext>
            </a:extLst>
          </p:cNvPr>
          <p:cNvSpPr>
            <a:spLocks noGrp="1"/>
          </p:cNvSpPr>
          <p:nvPr>
            <p:ph type="ftr" sz="quarter" idx="11"/>
          </p:nvPr>
        </p:nvSpPr>
        <p:spPr>
          <a:xfrm>
            <a:off x="0" y="6492875"/>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MDE Office of Special Education</a:t>
            </a:r>
          </a:p>
        </p:txBody>
      </p:sp>
      <p:sp>
        <p:nvSpPr>
          <p:cNvPr id="5" name="Slide Number Placeholder 4">
            <a:extLst>
              <a:ext uri="{FF2B5EF4-FFF2-40B4-BE49-F238E27FC236}">
                <a16:creationId xmlns:a16="http://schemas.microsoft.com/office/drawing/2014/main" id="{719A4718-384F-4CCB-8A56-C2BB4BE91689}"/>
              </a:ext>
            </a:extLst>
          </p:cNvPr>
          <p:cNvSpPr>
            <a:spLocks noGrp="1"/>
          </p:cNvSpPr>
          <p:nvPr>
            <p:ph type="sldNum" sz="quarter" idx="12"/>
          </p:nvPr>
        </p:nvSpPr>
        <p:spPr>
          <a:xfrm>
            <a:off x="11139489" y="6492875"/>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7175997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2080-E25B-4AB4-8C80-33F39D21DC1B}"/>
              </a:ext>
            </a:extLst>
          </p:cNvPr>
          <p:cNvSpPr>
            <a:spLocks noGrp="1"/>
          </p:cNvSpPr>
          <p:nvPr>
            <p:ph type="title"/>
          </p:nvPr>
        </p:nvSpPr>
        <p:spPr/>
        <p:txBody>
          <a:bodyPr/>
          <a:lstStyle/>
          <a:p>
            <a:r>
              <a:rPr lang="en-US" dirty="0"/>
              <a:t>Question 9</a:t>
            </a:r>
          </a:p>
        </p:txBody>
      </p:sp>
      <p:sp>
        <p:nvSpPr>
          <p:cNvPr id="3" name="Content Placeholder 2">
            <a:extLst>
              <a:ext uri="{FF2B5EF4-FFF2-40B4-BE49-F238E27FC236}">
                <a16:creationId xmlns:a16="http://schemas.microsoft.com/office/drawing/2014/main" id="{1A6DB1C6-3294-4081-992E-786A6CEE1B14}"/>
              </a:ext>
            </a:extLst>
          </p:cNvPr>
          <p:cNvSpPr>
            <a:spLocks noGrp="1"/>
          </p:cNvSpPr>
          <p:nvPr>
            <p:ph idx="1"/>
          </p:nvPr>
        </p:nvSpPr>
        <p:spPr>
          <a:xfrm>
            <a:off x="948369" y="1246326"/>
            <a:ext cx="10515600" cy="5115464"/>
          </a:xfrm>
        </p:spPr>
        <p:txBody>
          <a:bodyPr/>
          <a:lstStyle/>
          <a:p>
            <a:pPr marL="0" indent="0">
              <a:buNone/>
            </a:pPr>
            <a:r>
              <a:rPr lang="en-US" dirty="0"/>
              <a:t>Were there annual IEP goals related to the student’s transition services needs?</a:t>
            </a:r>
          </a:p>
          <a:p>
            <a:pPr lvl="1">
              <a:buFont typeface="Wingdings" panose="05000000000000000000" pitchFamily="2" charset="2"/>
              <a:buChar char="q"/>
            </a:pPr>
            <a:r>
              <a:rPr lang="en-US" sz="2800" dirty="0"/>
              <a:t>Yes</a:t>
            </a:r>
          </a:p>
          <a:p>
            <a:pPr lvl="1">
              <a:buFont typeface="Wingdings" panose="05000000000000000000" pitchFamily="2" charset="2"/>
              <a:buChar char="q"/>
            </a:pPr>
            <a:r>
              <a:rPr lang="en-US" sz="2800" dirty="0"/>
              <a:t>No</a:t>
            </a:r>
          </a:p>
        </p:txBody>
      </p:sp>
      <p:sp>
        <p:nvSpPr>
          <p:cNvPr id="4" name="Footer Placeholder 3">
            <a:extLst>
              <a:ext uri="{FF2B5EF4-FFF2-40B4-BE49-F238E27FC236}">
                <a16:creationId xmlns:a16="http://schemas.microsoft.com/office/drawing/2014/main" id="{9286E982-1447-4238-8CDA-9003078B4CEB}"/>
              </a:ext>
            </a:extLst>
          </p:cNvPr>
          <p:cNvSpPr>
            <a:spLocks noGrp="1"/>
          </p:cNvSpPr>
          <p:nvPr>
            <p:ph type="ftr" sz="quarter" idx="11"/>
          </p:nvPr>
        </p:nvSpPr>
        <p:spPr>
          <a:xfrm>
            <a:off x="0" y="6484631"/>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6888323E-6F01-4CDE-8898-3ED09BAFA9E4}"/>
              </a:ext>
            </a:extLst>
          </p:cNvPr>
          <p:cNvSpPr>
            <a:spLocks noGrp="1"/>
          </p:cNvSpPr>
          <p:nvPr>
            <p:ph type="sldNum" sz="quarter" idx="12"/>
          </p:nvPr>
        </p:nvSpPr>
        <p:spPr>
          <a:xfrm>
            <a:off x="11139492" y="6492875"/>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52</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03310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E0FE-E65C-492D-861C-5C242A6F3858}"/>
              </a:ext>
            </a:extLst>
          </p:cNvPr>
          <p:cNvSpPr>
            <a:spLocks noGrp="1"/>
          </p:cNvSpPr>
          <p:nvPr>
            <p:ph type="title"/>
          </p:nvPr>
        </p:nvSpPr>
        <p:spPr/>
        <p:txBody>
          <a:bodyPr/>
          <a:lstStyle/>
          <a:p>
            <a:r>
              <a:rPr lang="en-US" dirty="0"/>
              <a:t>Question 9 Compliance</a:t>
            </a:r>
          </a:p>
        </p:txBody>
      </p:sp>
      <p:sp>
        <p:nvSpPr>
          <p:cNvPr id="6" name="Content Placeholder 5">
            <a:extLst>
              <a:ext uri="{FF2B5EF4-FFF2-40B4-BE49-F238E27FC236}">
                <a16:creationId xmlns:a16="http://schemas.microsoft.com/office/drawing/2014/main" id="{1103D1EE-4DB7-43A9-A205-DF9DE25714AB}"/>
              </a:ext>
            </a:extLst>
          </p:cNvPr>
          <p:cNvSpPr>
            <a:spLocks noGrp="1"/>
          </p:cNvSpPr>
          <p:nvPr>
            <p:ph sz="half" idx="1"/>
          </p:nvPr>
        </p:nvSpPr>
        <p:spPr/>
        <p:txBody>
          <a:bodyPr vert="horz" lIns="91440" tIns="45720" rIns="91440" bIns="45720" rtlCol="0" anchor="t">
            <a:normAutofit/>
          </a:bodyPr>
          <a:lstStyle/>
          <a:p>
            <a:pPr marL="0" indent="0">
              <a:buNone/>
            </a:pPr>
            <a:r>
              <a:rPr lang="en-US" b="1" dirty="0">
                <a:latin typeface="Verdana"/>
                <a:ea typeface="Verdana"/>
              </a:rPr>
              <a:t>Compliance</a:t>
            </a:r>
          </a:p>
          <a:p>
            <a:pPr lvl="1"/>
            <a:r>
              <a:rPr lang="en-US" dirty="0">
                <a:latin typeface="Verdana"/>
                <a:ea typeface="Verdana"/>
                <a:cs typeface="Verdana"/>
              </a:rPr>
              <a:t>Documentation of an annual IEP goal that supports the student’s transition services needs listed in the IEP.</a:t>
            </a:r>
          </a:p>
          <a:p>
            <a:pPr lvl="1"/>
            <a:endParaRPr lang="en-US" dirty="0"/>
          </a:p>
        </p:txBody>
      </p:sp>
      <p:sp>
        <p:nvSpPr>
          <p:cNvPr id="7" name="Content Placeholder 6">
            <a:extLst>
              <a:ext uri="{FF2B5EF4-FFF2-40B4-BE49-F238E27FC236}">
                <a16:creationId xmlns:a16="http://schemas.microsoft.com/office/drawing/2014/main" id="{DA8EDDF2-7A67-440F-B43D-75A3C62F3884}"/>
              </a:ext>
            </a:extLst>
          </p:cNvPr>
          <p:cNvSpPr>
            <a:spLocks noGrp="1"/>
          </p:cNvSpPr>
          <p:nvPr>
            <p:ph sz="half" idx="2"/>
          </p:nvPr>
        </p:nvSpPr>
        <p:spPr/>
        <p:txBody>
          <a:bodyPr/>
          <a:lstStyle/>
          <a:p>
            <a:pPr marL="0" indent="0">
              <a:buNone/>
            </a:pPr>
            <a:r>
              <a:rPr lang="en-US" b="1" dirty="0"/>
              <a:t>Noncompliance</a:t>
            </a:r>
          </a:p>
          <a:p>
            <a:pPr lvl="1"/>
            <a:r>
              <a:rPr lang="en-US" dirty="0">
                <a:ea typeface="MS PGothic" panose="020B0600070205080204" pitchFamily="34" charset="-128"/>
              </a:rPr>
              <a:t>No documentation of an annual goal in the IEP related to the student’s transition services needs.</a:t>
            </a:r>
            <a:endParaRPr lang="en-US" u="sng" dirty="0">
              <a:ea typeface="MS PGothic" panose="020B0600070205080204" pitchFamily="34" charset="-128"/>
            </a:endParaRPr>
          </a:p>
          <a:p>
            <a:endParaRPr lang="en-US" dirty="0"/>
          </a:p>
        </p:txBody>
      </p:sp>
      <p:sp>
        <p:nvSpPr>
          <p:cNvPr id="4" name="Footer Placeholder 3">
            <a:extLst>
              <a:ext uri="{FF2B5EF4-FFF2-40B4-BE49-F238E27FC236}">
                <a16:creationId xmlns:a16="http://schemas.microsoft.com/office/drawing/2014/main" id="{29055DC4-B899-4C94-80A3-9527825E418A}"/>
              </a:ext>
            </a:extLst>
          </p:cNvPr>
          <p:cNvSpPr>
            <a:spLocks noGrp="1"/>
          </p:cNvSpPr>
          <p:nvPr>
            <p:ph type="ftr" sz="quarter" idx="11"/>
          </p:nvPr>
        </p:nvSpPr>
        <p:spPr>
          <a:xfrm>
            <a:off x="0" y="6562181"/>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MDE Office of Special Education</a:t>
            </a:r>
          </a:p>
        </p:txBody>
      </p:sp>
      <p:sp>
        <p:nvSpPr>
          <p:cNvPr id="5" name="Slide Number Placeholder 4">
            <a:extLst>
              <a:ext uri="{FF2B5EF4-FFF2-40B4-BE49-F238E27FC236}">
                <a16:creationId xmlns:a16="http://schemas.microsoft.com/office/drawing/2014/main" id="{72F60801-6B42-4ABC-B240-0E50B110729F}"/>
              </a:ext>
            </a:extLst>
          </p:cNvPr>
          <p:cNvSpPr>
            <a:spLocks noGrp="1"/>
          </p:cNvSpPr>
          <p:nvPr>
            <p:ph type="sldNum" sz="quarter" idx="12"/>
          </p:nvPr>
        </p:nvSpPr>
        <p:spPr>
          <a:xfrm>
            <a:off x="11139489" y="6458748"/>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16249082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CB03F-D22C-C735-D934-881B809EC3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8D96A-E73B-6B50-77AB-9F2824008DE8}"/>
              </a:ext>
            </a:extLst>
          </p:cNvPr>
          <p:cNvSpPr>
            <a:spLocks noGrp="1"/>
          </p:cNvSpPr>
          <p:nvPr>
            <p:ph type="title"/>
          </p:nvPr>
        </p:nvSpPr>
        <p:spPr/>
        <p:txBody>
          <a:bodyPr>
            <a:normAutofit/>
          </a:bodyPr>
          <a:lstStyle/>
          <a:p>
            <a:r>
              <a:rPr lang="en-US" dirty="0">
                <a:latin typeface="Verdana"/>
                <a:ea typeface="Verdana"/>
              </a:rPr>
              <a:t>Question 9 Compliance Example</a:t>
            </a:r>
          </a:p>
        </p:txBody>
      </p:sp>
      <p:sp>
        <p:nvSpPr>
          <p:cNvPr id="3" name="Content Placeholder 2">
            <a:extLst>
              <a:ext uri="{FF2B5EF4-FFF2-40B4-BE49-F238E27FC236}">
                <a16:creationId xmlns:a16="http://schemas.microsoft.com/office/drawing/2014/main" id="{7E5FE74C-89E1-5A8D-9C72-24BEF53B0E05}"/>
              </a:ext>
            </a:extLst>
          </p:cNvPr>
          <p:cNvSpPr>
            <a:spLocks noGrp="1"/>
          </p:cNvSpPr>
          <p:nvPr>
            <p:ph idx="1"/>
          </p:nvPr>
        </p:nvSpPr>
        <p:spPr>
          <a:xfrm>
            <a:off x="838200" y="1242204"/>
            <a:ext cx="10515600" cy="2316479"/>
          </a:xfrm>
        </p:spPr>
        <p:txBody>
          <a:bodyPr vert="horz" lIns="91440" tIns="45720" rIns="91440" bIns="45720" rtlCol="0" anchor="t">
            <a:normAutofit/>
          </a:bodyPr>
          <a:lstStyle/>
          <a:p>
            <a:r>
              <a:rPr lang="en-US" sz="2800" dirty="0"/>
              <a:t> Transition domain: Education/Training</a:t>
            </a:r>
          </a:p>
          <a:p>
            <a:pPr marL="457200" indent="-457200"/>
            <a:r>
              <a:rPr lang="en-US" sz="2800" dirty="0"/>
              <a:t>Baseline data: Student currently solves multi-step equations 2 out of 5 times. </a:t>
            </a:r>
          </a:p>
          <a:p>
            <a:pPr marL="0" indent="0">
              <a:buNone/>
            </a:pPr>
            <a:r>
              <a:rPr lang="en-US" sz="2800" dirty="0"/>
              <a:t>Annual Goal:</a:t>
            </a:r>
            <a:endParaRPr lang="en-US" sz="2800" dirty="0">
              <a:latin typeface="+mn-lt"/>
            </a:endParaRPr>
          </a:p>
        </p:txBody>
      </p:sp>
      <p:graphicFrame>
        <p:nvGraphicFramePr>
          <p:cNvPr id="7" name="Table 6">
            <a:extLst>
              <a:ext uri="{FF2B5EF4-FFF2-40B4-BE49-F238E27FC236}">
                <a16:creationId xmlns:a16="http://schemas.microsoft.com/office/drawing/2014/main" id="{779686C3-DBE8-2E0E-033F-3E72C39664D8}"/>
              </a:ext>
            </a:extLst>
          </p:cNvPr>
          <p:cNvGraphicFramePr>
            <a:graphicFrameLocks noGrp="1"/>
          </p:cNvGraphicFramePr>
          <p:nvPr>
            <p:extLst>
              <p:ext uri="{D42A27DB-BD31-4B8C-83A1-F6EECF244321}">
                <p14:modId xmlns:p14="http://schemas.microsoft.com/office/powerpoint/2010/main" val="3903734584"/>
              </p:ext>
            </p:extLst>
          </p:nvPr>
        </p:nvGraphicFramePr>
        <p:xfrm>
          <a:off x="859316" y="3684961"/>
          <a:ext cx="9560776" cy="2316480"/>
        </p:xfrm>
        <a:graphic>
          <a:graphicData uri="http://schemas.openxmlformats.org/drawingml/2006/table">
            <a:tbl>
              <a:tblPr firstRow="1" firstCol="1" bandRow="1">
                <a:tableStyleId>{9D7B26C5-4107-4FEC-AEDC-1716B250A1EF}</a:tableStyleId>
              </a:tblPr>
              <a:tblGrid>
                <a:gridCol w="2052727">
                  <a:extLst>
                    <a:ext uri="{9D8B030D-6E8A-4147-A177-3AD203B41FA5}">
                      <a16:colId xmlns:a16="http://schemas.microsoft.com/office/drawing/2014/main" val="1627659745"/>
                    </a:ext>
                  </a:extLst>
                </a:gridCol>
                <a:gridCol w="2502683">
                  <a:extLst>
                    <a:ext uri="{9D8B030D-6E8A-4147-A177-3AD203B41FA5}">
                      <a16:colId xmlns:a16="http://schemas.microsoft.com/office/drawing/2014/main" val="3677997436"/>
                    </a:ext>
                  </a:extLst>
                </a:gridCol>
                <a:gridCol w="2502683">
                  <a:extLst>
                    <a:ext uri="{9D8B030D-6E8A-4147-A177-3AD203B41FA5}">
                      <a16:colId xmlns:a16="http://schemas.microsoft.com/office/drawing/2014/main" val="3449097442"/>
                    </a:ext>
                  </a:extLst>
                </a:gridCol>
                <a:gridCol w="2502683">
                  <a:extLst>
                    <a:ext uri="{9D8B030D-6E8A-4147-A177-3AD203B41FA5}">
                      <a16:colId xmlns:a16="http://schemas.microsoft.com/office/drawing/2014/main" val="3792747352"/>
                    </a:ext>
                  </a:extLst>
                </a:gridCol>
              </a:tblGrid>
              <a:tr h="324481">
                <a:tc>
                  <a:txBody>
                    <a:bodyPr/>
                    <a:lstStyle/>
                    <a:p>
                      <a:r>
                        <a:rPr lang="en-US" sz="2000" dirty="0">
                          <a:latin typeface="Verdana" panose="020B0604030504040204" pitchFamily="34" charset="0"/>
                          <a:ea typeface="Verdana" panose="020B0604030504040204" pitchFamily="34" charset="0"/>
                        </a:rPr>
                        <a:t>Given…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Verdana" panose="020B0604030504040204" pitchFamily="34" charset="0"/>
                          <a:ea typeface="Verdana" panose="020B0604030504040204" pitchFamily="34" charset="0"/>
                        </a:rPr>
                        <a:t>The Student will…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Verdana" panose="020B0604030504040204" pitchFamily="34" charset="0"/>
                          <a:ea typeface="Verdana" panose="020B0604030504040204" pitchFamily="34" charset="0"/>
                        </a:rPr>
                        <a:t>Target or Performance Criteria…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Verdana" panose="020B0604030504040204" pitchFamily="34" charset="0"/>
                          <a:ea typeface="Verdana" panose="020B0604030504040204" pitchFamily="34" charset="0"/>
                        </a:rPr>
                        <a:t>As measured by…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878451"/>
                  </a:ext>
                </a:extLst>
              </a:tr>
              <a:tr h="1107874">
                <a:tc>
                  <a:txBody>
                    <a:bodyPr/>
                    <a:lstStyle/>
                    <a:p>
                      <a:r>
                        <a:rPr lang="en-US" sz="2000" dirty="0">
                          <a:latin typeface="Verdana" panose="020B0604030504040204" pitchFamily="34" charset="0"/>
                          <a:ea typeface="Verdana" panose="020B0604030504040204" pitchFamily="34" charset="0"/>
                        </a:rPr>
                        <a:t>By January 2025, given notes and a calculator.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Verdana" panose="020B0604030504040204" pitchFamily="34" charset="0"/>
                          <a:ea typeface="Verdana" panose="020B0604030504040204" pitchFamily="34" charset="0"/>
                        </a:rPr>
                        <a:t>Student will solve multi-step equations.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Verdana" panose="020B0604030504040204" pitchFamily="34" charset="0"/>
                          <a:ea typeface="Verdana" panose="020B0604030504040204" pitchFamily="34" charset="0"/>
                        </a:rPr>
                        <a:t>4 out of 5 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Verdana" panose="020B0604030504040204" pitchFamily="34" charset="0"/>
                          <a:ea typeface="Verdana" panose="020B0604030504040204" pitchFamily="34" charset="0"/>
                        </a:rPr>
                        <a:t>On a teacher-created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2440125"/>
                  </a:ext>
                </a:extLst>
              </a:tr>
            </a:tbl>
          </a:graphicData>
        </a:graphic>
      </p:graphicFrame>
      <p:sp>
        <p:nvSpPr>
          <p:cNvPr id="4" name="Footer Placeholder 3">
            <a:extLst>
              <a:ext uri="{FF2B5EF4-FFF2-40B4-BE49-F238E27FC236}">
                <a16:creationId xmlns:a16="http://schemas.microsoft.com/office/drawing/2014/main" id="{62263A16-1F84-0690-397A-3A81D39D7DFE}"/>
              </a:ext>
            </a:extLst>
          </p:cNvPr>
          <p:cNvSpPr>
            <a:spLocks noGrp="1"/>
          </p:cNvSpPr>
          <p:nvPr>
            <p:ph type="ftr" sz="quarter" idx="3"/>
          </p:nvPr>
        </p:nvSpPr>
        <p:spPr/>
        <p:txBody>
          <a:bodyPr/>
          <a:lstStyle/>
          <a:p>
            <a:r>
              <a:rPr lang="en-US" dirty="0"/>
              <a:t>MDE Office of Special Education</a:t>
            </a:r>
          </a:p>
        </p:txBody>
      </p:sp>
      <p:sp>
        <p:nvSpPr>
          <p:cNvPr id="6" name="Slide Number Placeholder 5">
            <a:extLst>
              <a:ext uri="{FF2B5EF4-FFF2-40B4-BE49-F238E27FC236}">
                <a16:creationId xmlns:a16="http://schemas.microsoft.com/office/drawing/2014/main" id="{42FF7B8C-8C10-4C33-9AD4-32209443C7AB}"/>
              </a:ext>
            </a:extLst>
          </p:cNvPr>
          <p:cNvSpPr>
            <a:spLocks noGrp="1"/>
          </p:cNvSpPr>
          <p:nvPr>
            <p:ph type="sldNum" sz="quarter" idx="4"/>
          </p:nvPr>
        </p:nvSpPr>
        <p:spPr/>
        <p:txBody>
          <a:bodyPr/>
          <a:lstStyle/>
          <a:p>
            <a:fld id="{C948956C-181A-4CF4-99F7-163F512CFDFE}" type="slidenum">
              <a:rPr lang="en-US" smtClean="0"/>
              <a:pPr/>
              <a:t>54</a:t>
            </a:fld>
            <a:endParaRPr lang="en-US" dirty="0"/>
          </a:p>
        </p:txBody>
      </p:sp>
    </p:spTree>
    <p:extLst>
      <p:ext uri="{BB962C8B-B14F-4D97-AF65-F5344CB8AC3E}">
        <p14:creationId xmlns:p14="http://schemas.microsoft.com/office/powerpoint/2010/main" val="33328155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0EB6-0D6F-4EE7-B472-1972577CB621}"/>
              </a:ext>
            </a:extLst>
          </p:cNvPr>
          <p:cNvSpPr>
            <a:spLocks noGrp="1"/>
          </p:cNvSpPr>
          <p:nvPr>
            <p:ph type="title"/>
          </p:nvPr>
        </p:nvSpPr>
        <p:spPr/>
        <p:txBody>
          <a:bodyPr/>
          <a:lstStyle/>
          <a:p>
            <a:r>
              <a:rPr lang="en-US" dirty="0"/>
              <a:t>Annual Goal – Example</a:t>
            </a:r>
          </a:p>
        </p:txBody>
      </p:sp>
      <p:sp>
        <p:nvSpPr>
          <p:cNvPr id="10" name="Content Placeholder 9">
            <a:extLst>
              <a:ext uri="{FF2B5EF4-FFF2-40B4-BE49-F238E27FC236}">
                <a16:creationId xmlns:a16="http://schemas.microsoft.com/office/drawing/2014/main" id="{ADA3F75A-D128-4763-9799-84405227F76A}"/>
              </a:ext>
            </a:extLst>
          </p:cNvPr>
          <p:cNvSpPr>
            <a:spLocks noGrp="1"/>
          </p:cNvSpPr>
          <p:nvPr>
            <p:ph idx="1"/>
          </p:nvPr>
        </p:nvSpPr>
        <p:spPr/>
        <p:txBody>
          <a:bodyPr/>
          <a:lstStyle/>
          <a:p>
            <a:pPr marL="0" indent="0">
              <a:buNone/>
            </a:pPr>
            <a:r>
              <a:rPr lang="en-US" dirty="0"/>
              <a:t>Annual goal: By November 2024, the student will increase her third-grade level sight word recognition from 50 words to 75 words, as measured on 4 out of 5 documented trials. </a:t>
            </a:r>
          </a:p>
        </p:txBody>
      </p:sp>
      <p:sp>
        <p:nvSpPr>
          <p:cNvPr id="4" name="Footer Placeholder 3">
            <a:extLst>
              <a:ext uri="{FF2B5EF4-FFF2-40B4-BE49-F238E27FC236}">
                <a16:creationId xmlns:a16="http://schemas.microsoft.com/office/drawing/2014/main" id="{BA5885FF-82BC-49AA-9F40-A12A8436060D}"/>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A700290A-971C-4F2D-8047-65A1EAC35A21}"/>
              </a:ext>
            </a:extLst>
          </p:cNvPr>
          <p:cNvSpPr>
            <a:spLocks noGrp="1"/>
          </p:cNvSpPr>
          <p:nvPr>
            <p:ph type="sldNum" sz="quarter" idx="4"/>
          </p:nvPr>
        </p:nvSpPr>
        <p:spPr/>
        <p:txBody>
          <a:bodyPr/>
          <a:lstStyle/>
          <a:p>
            <a:fld id="{C948956C-181A-4CF4-99F7-163F512CFDFE}" type="slidenum">
              <a:rPr lang="en-US" smtClean="0"/>
              <a:pPr/>
              <a:t>55</a:t>
            </a:fld>
            <a:endParaRPr lang="en-US" dirty="0"/>
          </a:p>
        </p:txBody>
      </p:sp>
    </p:spTree>
    <p:extLst>
      <p:ext uri="{BB962C8B-B14F-4D97-AF65-F5344CB8AC3E}">
        <p14:creationId xmlns:p14="http://schemas.microsoft.com/office/powerpoint/2010/main" val="19906815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4DC8-EC93-4EE3-A5CE-485B982AE54F}"/>
              </a:ext>
            </a:extLst>
          </p:cNvPr>
          <p:cNvSpPr>
            <a:spLocks noGrp="1"/>
          </p:cNvSpPr>
          <p:nvPr>
            <p:ph type="title"/>
          </p:nvPr>
        </p:nvSpPr>
        <p:spPr/>
        <p:txBody>
          <a:bodyPr/>
          <a:lstStyle/>
          <a:p>
            <a:r>
              <a:rPr lang="en-US" dirty="0"/>
              <a:t>Question 9 – You be the judge </a:t>
            </a:r>
          </a:p>
        </p:txBody>
      </p:sp>
      <p:sp>
        <p:nvSpPr>
          <p:cNvPr id="3" name="Content Placeholder 2">
            <a:extLst>
              <a:ext uri="{FF2B5EF4-FFF2-40B4-BE49-F238E27FC236}">
                <a16:creationId xmlns:a16="http://schemas.microsoft.com/office/drawing/2014/main" id="{E6674318-922D-4C0F-B208-58B79B235195}"/>
              </a:ext>
            </a:extLst>
          </p:cNvPr>
          <p:cNvSpPr>
            <a:spLocks noGrp="1"/>
          </p:cNvSpPr>
          <p:nvPr>
            <p:ph idx="1"/>
          </p:nvPr>
        </p:nvSpPr>
        <p:spPr>
          <a:xfrm>
            <a:off x="923412" y="1240803"/>
            <a:ext cx="10905731" cy="3563426"/>
          </a:xfrm>
        </p:spPr>
        <p:txBody>
          <a:bodyPr vert="horz" lIns="91440" tIns="45720" rIns="91440" bIns="45720" rtlCol="0" anchor="t">
            <a:normAutofit/>
          </a:bodyPr>
          <a:lstStyle/>
          <a:p>
            <a:pPr marL="457200" indent="-457200">
              <a:buFont typeface="Courier New" panose="02070309020205020404" pitchFamily="49" charset="0"/>
              <a:buChar char="o"/>
            </a:pPr>
            <a:r>
              <a:rPr lang="en-US" sz="2400" dirty="0"/>
              <a:t>Baseline Data: Student currently utilizes an adding machine with 50% accuracy in Business Math. Post-secondary goals include employment in retail. </a:t>
            </a:r>
          </a:p>
        </p:txBody>
      </p:sp>
      <p:sp>
        <p:nvSpPr>
          <p:cNvPr id="6" name="Content Placeholder 2">
            <a:extLst>
              <a:ext uri="{FF2B5EF4-FFF2-40B4-BE49-F238E27FC236}">
                <a16:creationId xmlns:a16="http://schemas.microsoft.com/office/drawing/2014/main" id="{B5B13549-C4FC-FF75-76A2-6308CB11F974}"/>
              </a:ext>
            </a:extLst>
          </p:cNvPr>
          <p:cNvSpPr>
            <a:spLocks noGrp="1"/>
          </p:cNvSpPr>
          <p:nvPr/>
        </p:nvSpPr>
        <p:spPr>
          <a:xfrm>
            <a:off x="838200" y="3022516"/>
            <a:ext cx="10515600" cy="2188196"/>
          </a:xfrm>
          <a:prstGeom prst="rect">
            <a:avLst/>
          </a:prstGeom>
        </p:spPr>
        <p:txBody>
          <a:bodyPr vert="horz" lIns="91440" tIns="45720" rIns="91440" bIns="45720" rtlCol="0">
            <a:noAutofit/>
          </a:bodyPr>
          <a:lstStyle>
            <a:lvl1pPr marL="228600" indent="-228600" algn="l" defTabSz="914400" rtl="0" eaLnBrk="1" latinLnBrk="0" hangingPunct="1">
              <a:lnSpc>
                <a:spcPct val="108000"/>
              </a:lnSpc>
              <a:spcBef>
                <a:spcPts val="1000"/>
              </a:spcBef>
              <a:spcAft>
                <a:spcPts val="0"/>
              </a:spcAft>
              <a:buClr>
                <a:srgbClr val="25866E"/>
              </a:buClr>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5475" indent="-280988" algn="l" defTabSz="914400" rtl="0" eaLnBrk="1" latinLnBrk="0" hangingPunct="1">
              <a:lnSpc>
                <a:spcPct val="108000"/>
              </a:lnSpc>
              <a:spcBef>
                <a:spcPts val="500"/>
              </a:spcBef>
              <a:spcAft>
                <a:spcPts val="0"/>
              </a:spcAft>
              <a:buClr>
                <a:srgbClr val="25866E"/>
              </a:buClr>
              <a:buFont typeface="Courier New" panose="02070309020205020404" pitchFamily="49" charset="0"/>
              <a:buChar char="o"/>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69963" indent="-223838" algn="l" defTabSz="914400" rtl="0" eaLnBrk="1" latinLnBrk="0" hangingPunct="1">
              <a:lnSpc>
                <a:spcPct val="108000"/>
              </a:lnSpc>
              <a:spcBef>
                <a:spcPts val="500"/>
              </a:spcBef>
              <a:spcAft>
                <a:spcPts val="0"/>
              </a:spcAft>
              <a:buClr>
                <a:srgbClr val="25866E"/>
              </a:buClr>
              <a:buFont typeface="Wingdings" panose="05000000000000000000" pitchFamily="2" charset="2"/>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58888" indent="-231775" algn="l" defTabSz="914400" rtl="0" eaLnBrk="1" latinLnBrk="0" hangingPunct="1">
              <a:lnSpc>
                <a:spcPct val="108000"/>
              </a:lnSpc>
              <a:spcBef>
                <a:spcPts val="500"/>
              </a:spcBef>
              <a:spcAft>
                <a:spcPts val="0"/>
              </a:spcAft>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320040" algn="l" defTabSz="914400" rtl="0" eaLnBrk="1" latinLnBrk="0" hangingPunct="1">
              <a:lnSpc>
                <a:spcPct val="108000"/>
              </a:lnSpc>
              <a:spcBef>
                <a:spcPts val="500"/>
              </a:spcBef>
              <a:spcAft>
                <a:spcPts val="0"/>
              </a:spcAft>
              <a:buFont typeface="Courier New" panose="02070309020205020404" pitchFamily="49" charset="0"/>
              <a:buChar char="o"/>
              <a:defRPr sz="2000" kern="1200">
                <a:solidFill>
                  <a:schemeClr val="tx1"/>
                </a:solidFill>
                <a:highlight>
                  <a:srgbClr val="FFFF00"/>
                </a:highlight>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0" i="0" u="none" strike="noStrike" dirty="0">
                <a:solidFill>
                  <a:srgbClr val="000000"/>
                </a:solidFill>
                <a:effectLst/>
              </a:rPr>
              <a:t>Annual Goal:</a:t>
            </a:r>
          </a:p>
          <a:p>
            <a:pPr marL="0" indent="0">
              <a:buNone/>
            </a:pPr>
            <a:r>
              <a:rPr lang="en-US" sz="2800" b="0" i="0" u="none" strike="noStrike" dirty="0">
                <a:solidFill>
                  <a:srgbClr val="000000"/>
                </a:solidFill>
                <a:effectLst/>
              </a:rPr>
              <a:t>By (Date) when given direct instruction in the high school Business Math course and guided practice, </a:t>
            </a:r>
            <a:r>
              <a:rPr lang="en-US" sz="2800" dirty="0">
                <a:solidFill>
                  <a:srgbClr val="000000"/>
                </a:solidFill>
              </a:rPr>
              <a:t>the student</a:t>
            </a:r>
            <a:r>
              <a:rPr lang="en-US" sz="2800" b="0" i="0" u="none" strike="noStrike" dirty="0">
                <a:solidFill>
                  <a:srgbClr val="000000"/>
                </a:solidFill>
                <a:effectLst/>
              </a:rPr>
              <a:t> will use an adding machine with 85% accuracy as measured by 4/5 documented trials </a:t>
            </a:r>
            <a:r>
              <a:rPr lang="en-US" sz="2800" i="0" u="none" strike="noStrike" dirty="0">
                <a:solidFill>
                  <a:srgbClr val="000000"/>
                </a:solidFill>
                <a:effectLst/>
              </a:rPr>
              <a:t>in order to earn his diploma and pursue his post-secondary goals.</a:t>
            </a:r>
            <a:endParaRPr lang="en-US" sz="2800" dirty="0"/>
          </a:p>
        </p:txBody>
      </p:sp>
      <p:sp>
        <p:nvSpPr>
          <p:cNvPr id="4" name="Footer Placeholder 3">
            <a:extLst>
              <a:ext uri="{FF2B5EF4-FFF2-40B4-BE49-F238E27FC236}">
                <a16:creationId xmlns:a16="http://schemas.microsoft.com/office/drawing/2014/main" id="{EDC272BE-E52E-4B58-9A2E-90A3B7E77F7D}"/>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457574D4-0114-47E0-A436-F8D65A117F61}"/>
              </a:ext>
            </a:extLst>
          </p:cNvPr>
          <p:cNvSpPr>
            <a:spLocks noGrp="1"/>
          </p:cNvSpPr>
          <p:nvPr>
            <p:ph type="sldNum" sz="quarter" idx="4"/>
          </p:nvPr>
        </p:nvSpPr>
        <p:spPr/>
        <p:txBody>
          <a:bodyPr/>
          <a:lstStyle/>
          <a:p>
            <a:fld id="{C948956C-181A-4CF4-99F7-163F512CFDFE}" type="slidenum">
              <a:rPr lang="en-US" smtClean="0"/>
              <a:pPr/>
              <a:t>56</a:t>
            </a:fld>
            <a:endParaRPr lang="en-US" dirty="0"/>
          </a:p>
        </p:txBody>
      </p:sp>
    </p:spTree>
    <p:extLst>
      <p:ext uri="{BB962C8B-B14F-4D97-AF65-F5344CB8AC3E}">
        <p14:creationId xmlns:p14="http://schemas.microsoft.com/office/powerpoint/2010/main" val="3706549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7" name="Content Placeholder 7">
            <a:extLst>
              <a:ext uri="{FF2B5EF4-FFF2-40B4-BE49-F238E27FC236}">
                <a16:creationId xmlns:a16="http://schemas.microsoft.com/office/drawing/2014/main" id="{2C3B476C-F280-AB5A-6D81-A7C60A5949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255" y="2259013"/>
            <a:ext cx="3474720" cy="3474720"/>
          </a:xfrm>
          <a:prstGeom prst="rect">
            <a:avLst/>
          </a:prstGeom>
        </p:spPr>
      </p:pic>
      <p:sp>
        <p:nvSpPr>
          <p:cNvPr id="4" name="Footer Placeholder 3"/>
          <p:cNvSpPr>
            <a:spLocks noGrp="1"/>
          </p:cNvSpPr>
          <p:nvPr>
            <p:ph type="ftr" sz="quarter" idx="11"/>
          </p:nvPr>
        </p:nvSpPr>
        <p:spPr>
          <a:xfrm>
            <a:off x="0" y="6492875"/>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p:cNvSpPr>
            <a:spLocks noGrp="1"/>
          </p:cNvSpPr>
          <p:nvPr>
            <p:ph type="sldNum" sz="quarter" idx="12"/>
          </p:nvPr>
        </p:nvSpPr>
        <p:spPr>
          <a:xfrm>
            <a:off x="11139492" y="6492874"/>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57</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29987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3E673-73B5-A1F0-D241-5BE7850ABE54}"/>
              </a:ext>
            </a:extLst>
          </p:cNvPr>
          <p:cNvSpPr>
            <a:spLocks noGrp="1"/>
          </p:cNvSpPr>
          <p:nvPr>
            <p:ph type="title"/>
          </p:nvPr>
        </p:nvSpPr>
        <p:spPr/>
        <p:txBody>
          <a:bodyPr/>
          <a:lstStyle/>
          <a:p>
            <a:r>
              <a:rPr lang="en-US" dirty="0"/>
              <a:t>Work in Catamaran</a:t>
            </a:r>
          </a:p>
        </p:txBody>
      </p:sp>
      <p:sp>
        <p:nvSpPr>
          <p:cNvPr id="3" name="Content Placeholder 2">
            <a:extLst>
              <a:ext uri="{FF2B5EF4-FFF2-40B4-BE49-F238E27FC236}">
                <a16:creationId xmlns:a16="http://schemas.microsoft.com/office/drawing/2014/main" id="{94959B30-9036-0CBD-56AD-7254A8110233}"/>
              </a:ext>
            </a:extLst>
          </p:cNvPr>
          <p:cNvSpPr>
            <a:spLocks noGrp="1"/>
          </p:cNvSpPr>
          <p:nvPr>
            <p:ph idx="1"/>
          </p:nvPr>
        </p:nvSpPr>
        <p:spPr/>
        <p:txBody>
          <a:bodyPr/>
          <a:lstStyle/>
          <a:p>
            <a:r>
              <a:rPr lang="en-US" sz="2800" dirty="0"/>
              <a:t>The B-13 Data Collection is completed in </a:t>
            </a:r>
            <a:r>
              <a:rPr lang="en-US" sz="2800" dirty="0">
                <a:hlinkClick r:id="rId3" tooltip="Access the Catamaran website"/>
              </a:rPr>
              <a:t>Catamaran</a:t>
            </a:r>
            <a:r>
              <a:rPr lang="en-US" sz="2800" dirty="0"/>
              <a:t> (https://catamaran.partners).</a:t>
            </a:r>
          </a:p>
          <a:p>
            <a:r>
              <a:rPr lang="en-US" sz="2800" dirty="0"/>
              <a:t>The work is completed by ISD Transition Coordinators, and member district Transition Coordinator Contacts.</a:t>
            </a:r>
          </a:p>
          <a:p>
            <a:r>
              <a:rPr lang="en-US" sz="2800" dirty="0"/>
              <a:t>Student lists and checklists are available in Catamaran </a:t>
            </a:r>
            <a:r>
              <a:rPr lang="en-US" sz="2800" b="1" dirty="0"/>
              <a:t>March 3, 2025</a:t>
            </a:r>
            <a:r>
              <a:rPr lang="en-US" sz="2800" dirty="0"/>
              <a:t>.</a:t>
            </a:r>
            <a:endParaRPr lang="en-US" sz="2800" b="1" dirty="0"/>
          </a:p>
          <a:p>
            <a:r>
              <a:rPr lang="en-US" sz="2800" dirty="0"/>
              <a:t>Checklists must be completed, verified by the ISD, and submitted by </a:t>
            </a:r>
            <a:r>
              <a:rPr lang="en-US" sz="2800" b="1" dirty="0"/>
              <a:t>April 14, 2025.</a:t>
            </a:r>
          </a:p>
          <a:p>
            <a:pPr marL="0" indent="0">
              <a:buNone/>
            </a:pPr>
            <a:endParaRPr lang="en-US" dirty="0"/>
          </a:p>
        </p:txBody>
      </p:sp>
      <p:sp>
        <p:nvSpPr>
          <p:cNvPr id="4" name="Footer Placeholder 3">
            <a:extLst>
              <a:ext uri="{FF2B5EF4-FFF2-40B4-BE49-F238E27FC236}">
                <a16:creationId xmlns:a16="http://schemas.microsoft.com/office/drawing/2014/main" id="{316E2E83-0D85-0D0A-A6EB-9E847E7838F6}"/>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42230D01-5FB9-B39A-0CD1-9F2FD1FCEE52}"/>
              </a:ext>
            </a:extLst>
          </p:cNvPr>
          <p:cNvSpPr>
            <a:spLocks noGrp="1"/>
          </p:cNvSpPr>
          <p:nvPr>
            <p:ph type="sldNum" sz="quarter" idx="4"/>
          </p:nvPr>
        </p:nvSpPr>
        <p:spPr/>
        <p:txBody>
          <a:bodyPr/>
          <a:lstStyle/>
          <a:p>
            <a:fld id="{C948956C-181A-4CF4-99F7-163F512CFDFE}" type="slidenum">
              <a:rPr lang="en-US" smtClean="0"/>
              <a:pPr/>
              <a:t>58</a:t>
            </a:fld>
            <a:endParaRPr lang="en-US" dirty="0"/>
          </a:p>
        </p:txBody>
      </p:sp>
    </p:spTree>
    <p:extLst>
      <p:ext uri="{BB962C8B-B14F-4D97-AF65-F5344CB8AC3E}">
        <p14:creationId xmlns:p14="http://schemas.microsoft.com/office/powerpoint/2010/main" val="2609718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1D464-3580-1A05-B96C-227DE464E071}"/>
              </a:ext>
            </a:extLst>
          </p:cNvPr>
          <p:cNvSpPr>
            <a:spLocks noGrp="1"/>
          </p:cNvSpPr>
          <p:nvPr>
            <p:ph type="title"/>
          </p:nvPr>
        </p:nvSpPr>
        <p:spPr/>
        <p:txBody>
          <a:bodyPr/>
          <a:lstStyle/>
          <a:p>
            <a:r>
              <a:rPr lang="en-US" dirty="0"/>
              <a:t>Timeline</a:t>
            </a:r>
          </a:p>
        </p:txBody>
      </p:sp>
      <p:graphicFrame>
        <p:nvGraphicFramePr>
          <p:cNvPr id="6" name="Table 6">
            <a:extLst>
              <a:ext uri="{FF2B5EF4-FFF2-40B4-BE49-F238E27FC236}">
                <a16:creationId xmlns:a16="http://schemas.microsoft.com/office/drawing/2014/main" id="{C43DEAE1-1106-8D0E-9661-395548BC97B8}"/>
              </a:ext>
            </a:extLst>
          </p:cNvPr>
          <p:cNvGraphicFramePr>
            <a:graphicFrameLocks noGrp="1"/>
          </p:cNvGraphicFramePr>
          <p:nvPr>
            <p:ph idx="1"/>
            <p:extLst>
              <p:ext uri="{D42A27DB-BD31-4B8C-83A1-F6EECF244321}">
                <p14:modId xmlns:p14="http://schemas.microsoft.com/office/powerpoint/2010/main" val="1185955946"/>
              </p:ext>
            </p:extLst>
          </p:nvPr>
        </p:nvGraphicFramePr>
        <p:xfrm>
          <a:off x="675247" y="1190172"/>
          <a:ext cx="10968112" cy="5267432"/>
        </p:xfrm>
        <a:graphic>
          <a:graphicData uri="http://schemas.openxmlformats.org/drawingml/2006/table">
            <a:tbl>
              <a:tblPr firstRow="1" bandRow="1">
                <a:tableStyleId>{0E3FDE45-AF77-4B5C-9715-49D594BDF05E}</a:tableStyleId>
              </a:tblPr>
              <a:tblGrid>
                <a:gridCol w="3882004">
                  <a:extLst>
                    <a:ext uri="{9D8B030D-6E8A-4147-A177-3AD203B41FA5}">
                      <a16:colId xmlns:a16="http://schemas.microsoft.com/office/drawing/2014/main" val="2001050998"/>
                    </a:ext>
                  </a:extLst>
                </a:gridCol>
                <a:gridCol w="3021078">
                  <a:extLst>
                    <a:ext uri="{9D8B030D-6E8A-4147-A177-3AD203B41FA5}">
                      <a16:colId xmlns:a16="http://schemas.microsoft.com/office/drawing/2014/main" val="3624324371"/>
                    </a:ext>
                  </a:extLst>
                </a:gridCol>
                <a:gridCol w="4065030">
                  <a:extLst>
                    <a:ext uri="{9D8B030D-6E8A-4147-A177-3AD203B41FA5}">
                      <a16:colId xmlns:a16="http://schemas.microsoft.com/office/drawing/2014/main" val="534166150"/>
                    </a:ext>
                  </a:extLst>
                </a:gridCol>
              </a:tblGrid>
              <a:tr h="506937">
                <a:tc>
                  <a:txBody>
                    <a:bodyPr/>
                    <a:lstStyle/>
                    <a:p>
                      <a:r>
                        <a:rPr lang="en-US" sz="2800" dirty="0"/>
                        <a:t>Activity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800" dirty="0"/>
                        <a:t>Date</a:t>
                      </a:r>
                    </a:p>
                  </a:txBody>
                  <a:tcPr anchor="ctr">
                    <a:lnT w="12700" cap="flat" cmpd="sng" algn="ctr">
                      <a:solidFill>
                        <a:schemeClr val="tx1"/>
                      </a:solidFill>
                      <a:prstDash val="solid"/>
                      <a:round/>
                      <a:headEnd type="none" w="med" len="med"/>
                      <a:tailEnd type="none" w="med" len="med"/>
                    </a:lnT>
                  </a:tcPr>
                </a:tc>
                <a:tc>
                  <a:txBody>
                    <a:bodyPr/>
                    <a:lstStyle/>
                    <a:p>
                      <a:r>
                        <a:rPr lang="en-US" sz="2800" dirty="0"/>
                        <a:t>Description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9009871"/>
                  </a:ext>
                </a:extLst>
              </a:tr>
              <a:tr h="805135">
                <a:tc>
                  <a:txBody>
                    <a:bodyPr/>
                    <a:lstStyle/>
                    <a:p>
                      <a:r>
                        <a:rPr lang="en-US" sz="2400" dirty="0">
                          <a:solidFill>
                            <a:schemeClr val="tx1"/>
                          </a:solidFill>
                        </a:rPr>
                        <a:t>Data Collection</a:t>
                      </a:r>
                    </a:p>
                  </a:txBody>
                  <a:tcPr anchor="ctr">
                    <a:lnL w="12700" cap="flat" cmpd="sng" algn="ctr">
                      <a:solidFill>
                        <a:schemeClr val="tx1"/>
                      </a:solidFill>
                      <a:prstDash val="solid"/>
                      <a:round/>
                      <a:headEnd type="none" w="med" len="med"/>
                      <a:tailEnd type="none" w="med" len="med"/>
                    </a:lnL>
                  </a:tcPr>
                </a:tc>
                <a:tc>
                  <a:txBody>
                    <a:bodyPr/>
                    <a:lstStyle/>
                    <a:p>
                      <a:r>
                        <a:rPr lang="en-US" sz="2400" dirty="0">
                          <a:solidFill>
                            <a:schemeClr val="tx1"/>
                          </a:solidFill>
                        </a:rPr>
                        <a:t>March 3 to 31</a:t>
                      </a:r>
                    </a:p>
                  </a:txBody>
                  <a:tcPr anchor="ctr"/>
                </a:tc>
                <a:tc>
                  <a:txBody>
                    <a:bodyPr/>
                    <a:lstStyle/>
                    <a:p>
                      <a:r>
                        <a:rPr lang="en-US" sz="2400" dirty="0">
                          <a:solidFill>
                            <a:schemeClr val="tx1"/>
                          </a:solidFill>
                        </a:rPr>
                        <a:t>Complete data collection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4526571"/>
                  </a:ext>
                </a:extLst>
              </a:tr>
              <a:tr h="805135">
                <a:tc>
                  <a:txBody>
                    <a:bodyPr/>
                    <a:lstStyle/>
                    <a:p>
                      <a:r>
                        <a:rPr lang="en-US" sz="2400" dirty="0">
                          <a:solidFill>
                            <a:schemeClr val="tx1"/>
                          </a:solidFill>
                        </a:rPr>
                        <a:t>Data Collection Review</a:t>
                      </a:r>
                    </a:p>
                  </a:txBody>
                  <a:tcPr anchor="ctr">
                    <a:lnL w="12700" cap="flat" cmpd="sng" algn="ctr">
                      <a:solidFill>
                        <a:schemeClr val="tx1"/>
                      </a:solidFill>
                      <a:prstDash val="solid"/>
                      <a:round/>
                      <a:headEnd type="none" w="med" len="med"/>
                      <a:tailEnd type="none" w="med" len="med"/>
                    </a:lnL>
                  </a:tcPr>
                </a:tc>
                <a:tc>
                  <a:txBody>
                    <a:bodyPr/>
                    <a:lstStyle/>
                    <a:p>
                      <a:r>
                        <a:rPr lang="en-US" sz="2400" dirty="0">
                          <a:solidFill>
                            <a:schemeClr val="tx1"/>
                          </a:solidFill>
                        </a:rPr>
                        <a:t>April 1 to April 14</a:t>
                      </a:r>
                    </a:p>
                  </a:txBody>
                  <a:tcPr anchor="ctr"/>
                </a:tc>
                <a:tc>
                  <a:txBody>
                    <a:bodyPr/>
                    <a:lstStyle/>
                    <a:p>
                      <a:r>
                        <a:rPr lang="en-US" sz="2400" dirty="0">
                          <a:solidFill>
                            <a:schemeClr val="tx1"/>
                          </a:solidFill>
                        </a:rPr>
                        <a:t>ISD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2157427"/>
                  </a:ext>
                </a:extLst>
              </a:tr>
              <a:tr h="634472">
                <a:tc>
                  <a:txBody>
                    <a:bodyPr/>
                    <a:lstStyle/>
                    <a:p>
                      <a:r>
                        <a:rPr lang="en-US" sz="2400" dirty="0">
                          <a:solidFill>
                            <a:schemeClr val="tx1"/>
                          </a:solidFill>
                        </a:rPr>
                        <a:t>Checklist Due to MDE</a:t>
                      </a:r>
                    </a:p>
                  </a:txBody>
                  <a:tcPr anchor="ctr">
                    <a:lnL w="12700" cap="flat" cmpd="sng" algn="ctr">
                      <a:solidFill>
                        <a:schemeClr val="tx1"/>
                      </a:solidFill>
                      <a:prstDash val="solid"/>
                      <a:round/>
                      <a:headEnd type="none" w="med" len="med"/>
                      <a:tailEnd type="none" w="med" len="med"/>
                    </a:lnL>
                  </a:tcPr>
                </a:tc>
                <a:tc>
                  <a:txBody>
                    <a:bodyPr/>
                    <a:lstStyle/>
                    <a:p>
                      <a:r>
                        <a:rPr lang="en-US" sz="2400" dirty="0">
                          <a:solidFill>
                            <a:schemeClr val="tx1"/>
                          </a:solidFill>
                        </a:rPr>
                        <a:t>April 14</a:t>
                      </a:r>
                    </a:p>
                  </a:txBody>
                  <a:tcPr anchor="ctr"/>
                </a:tc>
                <a:tc>
                  <a:txBody>
                    <a:bodyPr/>
                    <a:lstStyle/>
                    <a:p>
                      <a:r>
                        <a:rPr lang="en-US" sz="2400" dirty="0">
                          <a:solidFill>
                            <a:schemeClr val="tx1"/>
                          </a:solidFill>
                        </a:rPr>
                        <a:t>ISD submits checklists to MDE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358505"/>
                  </a:ext>
                </a:extLst>
              </a:tr>
              <a:tr h="805135">
                <a:tc>
                  <a:txBody>
                    <a:bodyPr/>
                    <a:lstStyle/>
                    <a:p>
                      <a:r>
                        <a:rPr lang="en-US" sz="2400" dirty="0">
                          <a:solidFill>
                            <a:schemeClr val="tx1"/>
                          </a:solidFill>
                        </a:rPr>
                        <a:t>MDE Review</a:t>
                      </a:r>
                    </a:p>
                  </a:txBody>
                  <a:tcPr anchor="ctr">
                    <a:lnL w="12700" cap="flat" cmpd="sng" algn="ctr">
                      <a:solidFill>
                        <a:schemeClr val="tx1"/>
                      </a:solidFill>
                      <a:prstDash val="solid"/>
                      <a:round/>
                      <a:headEnd type="none" w="med" len="med"/>
                      <a:tailEnd type="none" w="med" len="med"/>
                    </a:lnL>
                  </a:tcPr>
                </a:tc>
                <a:tc>
                  <a:txBody>
                    <a:bodyPr/>
                    <a:lstStyle/>
                    <a:p>
                      <a:r>
                        <a:rPr lang="en-US" sz="2400" dirty="0">
                          <a:solidFill>
                            <a:schemeClr val="tx1"/>
                          </a:solidFill>
                        </a:rPr>
                        <a:t>April 14 to 22</a:t>
                      </a:r>
                    </a:p>
                  </a:txBody>
                  <a:tcPr anchor="ctr"/>
                </a:tc>
                <a:tc>
                  <a:txBody>
                    <a:bodyPr/>
                    <a:lstStyle/>
                    <a:p>
                      <a:r>
                        <a:rPr lang="en-US" sz="2400" dirty="0">
                          <a:solidFill>
                            <a:schemeClr val="tx1"/>
                          </a:solidFill>
                        </a:rPr>
                        <a:t>MDE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4104489"/>
                  </a:ext>
                </a:extLst>
              </a:tr>
              <a:tr h="805135">
                <a:tc>
                  <a:txBody>
                    <a:bodyPr/>
                    <a:lstStyle/>
                    <a:p>
                      <a:r>
                        <a:rPr lang="en-US" sz="2400" dirty="0">
                          <a:solidFill>
                            <a:schemeClr val="tx1"/>
                          </a:solidFill>
                        </a:rPr>
                        <a:t>Student Level Corrective Action</a:t>
                      </a:r>
                    </a:p>
                  </a:txBody>
                  <a:tcPr anchor="ctr">
                    <a:lnL w="12700" cap="flat" cmpd="sng" algn="ctr">
                      <a:solidFill>
                        <a:schemeClr val="tx1"/>
                      </a:solidFill>
                      <a:prstDash val="solid"/>
                      <a:round/>
                      <a:headEnd type="none" w="med" len="med"/>
                      <a:tailEnd type="none" w="med" len="med"/>
                    </a:lnL>
                  </a:tcPr>
                </a:tc>
                <a:tc>
                  <a:txBody>
                    <a:bodyPr/>
                    <a:lstStyle/>
                    <a:p>
                      <a:r>
                        <a:rPr lang="en-US" sz="2400" dirty="0">
                          <a:solidFill>
                            <a:schemeClr val="tx1"/>
                          </a:solidFill>
                        </a:rPr>
                        <a:t>April 30</a:t>
                      </a:r>
                    </a:p>
                  </a:txBody>
                  <a:tcPr anchor="ctr"/>
                </a:tc>
                <a:tc>
                  <a:txBody>
                    <a:bodyPr/>
                    <a:lstStyle/>
                    <a:p>
                      <a:r>
                        <a:rPr lang="en-US" sz="2400" dirty="0">
                          <a:solidFill>
                            <a:schemeClr val="tx1"/>
                          </a:solidFill>
                        </a:rPr>
                        <a:t>SLCAPs issued by April 25 and due by June 10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7955465"/>
                  </a:ext>
                </a:extLst>
              </a:tr>
              <a:tr h="805135">
                <a:tc>
                  <a:txBody>
                    <a:bodyPr/>
                    <a:lstStyle/>
                    <a:p>
                      <a:r>
                        <a:rPr lang="en-US" sz="2400" dirty="0">
                          <a:solidFill>
                            <a:schemeClr val="tx1"/>
                          </a:solidFill>
                        </a:rPr>
                        <a:t>District Level Corrective Action</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rPr>
                        <a:t>May 15</a:t>
                      </a:r>
                    </a:p>
                  </a:txBody>
                  <a:tcPr anchor="ctr">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rPr>
                        <a:t>CAPs or Corrective Action issued</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627487"/>
                  </a:ext>
                </a:extLst>
              </a:tr>
            </a:tbl>
          </a:graphicData>
        </a:graphic>
      </p:graphicFrame>
      <p:sp>
        <p:nvSpPr>
          <p:cNvPr id="7" name="Rectangle 6" descr="Highlighted box around Data Collection Review, March 29 to April 12, ISD reviews submitted checklists.">
            <a:extLst>
              <a:ext uri="{FF2B5EF4-FFF2-40B4-BE49-F238E27FC236}">
                <a16:creationId xmlns:a16="http://schemas.microsoft.com/office/drawing/2014/main" id="{5D387CE5-26E8-16AB-2F8E-8E5A3A7E035E}"/>
              </a:ext>
              <a:ext uri="{C183D7F6-B498-43B3-948B-1728B52AA6E4}">
                <adec:decorative xmlns:adec="http://schemas.microsoft.com/office/drawing/2017/decorative" val="0"/>
              </a:ext>
            </a:extLst>
          </p:cNvPr>
          <p:cNvSpPr/>
          <p:nvPr/>
        </p:nvSpPr>
        <p:spPr>
          <a:xfrm>
            <a:off x="420915" y="2468758"/>
            <a:ext cx="11437256" cy="855014"/>
          </a:xfrm>
          <a:prstGeom prst="rect">
            <a:avLst/>
          </a:prstGeom>
          <a:noFill/>
          <a:ln w="76200">
            <a:solidFill>
              <a:srgbClr val="E07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3C050B71-BCD1-EDAE-93CB-8442342059F1}"/>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9DD23BCC-FEE8-997C-01E0-733699F17958}"/>
              </a:ext>
            </a:extLst>
          </p:cNvPr>
          <p:cNvSpPr>
            <a:spLocks noGrp="1"/>
          </p:cNvSpPr>
          <p:nvPr>
            <p:ph type="sldNum" sz="quarter" idx="4"/>
          </p:nvPr>
        </p:nvSpPr>
        <p:spPr/>
        <p:txBody>
          <a:bodyPr/>
          <a:lstStyle/>
          <a:p>
            <a:fld id="{C948956C-181A-4CF4-99F7-163F512CFDFE}" type="slidenum">
              <a:rPr lang="en-US" smtClean="0"/>
              <a:pPr/>
              <a:t>59</a:t>
            </a:fld>
            <a:endParaRPr lang="en-US" dirty="0"/>
          </a:p>
        </p:txBody>
      </p:sp>
    </p:spTree>
    <p:extLst>
      <p:ext uri="{BB962C8B-B14F-4D97-AF65-F5344CB8AC3E}">
        <p14:creationId xmlns:p14="http://schemas.microsoft.com/office/powerpoint/2010/main" val="58039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A3335-22B4-151F-9C1B-02AD3DE1F5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D33542-C5BF-894D-5801-8361554E9017}"/>
              </a:ext>
            </a:extLst>
          </p:cNvPr>
          <p:cNvSpPr>
            <a:spLocks noGrp="1"/>
          </p:cNvSpPr>
          <p:nvPr>
            <p:ph type="title"/>
          </p:nvPr>
        </p:nvSpPr>
        <p:spPr/>
        <p:txBody>
          <a:bodyPr>
            <a:normAutofit/>
          </a:bodyPr>
          <a:lstStyle/>
          <a:p>
            <a:r>
              <a:rPr lang="en-US" dirty="0">
                <a:latin typeface="Verdana"/>
                <a:ea typeface="Verdana"/>
              </a:rPr>
              <a:t>SPP APR Measurement- Part 2</a:t>
            </a:r>
            <a:endParaRPr lang="en-US" dirty="0"/>
          </a:p>
        </p:txBody>
      </p:sp>
      <p:sp>
        <p:nvSpPr>
          <p:cNvPr id="4" name="Content Placeholder 3">
            <a:extLst>
              <a:ext uri="{FF2B5EF4-FFF2-40B4-BE49-F238E27FC236}">
                <a16:creationId xmlns:a16="http://schemas.microsoft.com/office/drawing/2014/main" id="{A11ABF7B-D86B-23C5-4D53-27823409FFB4}"/>
              </a:ext>
            </a:extLst>
          </p:cNvPr>
          <p:cNvSpPr>
            <a:spLocks noGrp="1"/>
          </p:cNvSpPr>
          <p:nvPr>
            <p:ph idx="1"/>
          </p:nvPr>
        </p:nvSpPr>
        <p:spPr/>
        <p:txBody>
          <a:bodyPr/>
          <a:lstStyle/>
          <a:p>
            <a:pPr indent="-173038"/>
            <a:r>
              <a:rPr lang="en-US" sz="2800" dirty="0">
                <a:cs typeface="Calibri" panose="020F0502020204030204" pitchFamily="34" charset="0"/>
              </a:rPr>
              <a:t>There also must be evidence that the student was invited to the IEP Team meeting where transition services are to be discussed.</a:t>
            </a:r>
          </a:p>
          <a:p>
            <a:pPr indent="-173038"/>
            <a:r>
              <a:rPr lang="en-US" sz="2800" dirty="0">
                <a:cs typeface="Calibri" panose="020F0502020204030204" pitchFamily="34" charset="0"/>
              </a:rPr>
              <a:t>Evidence that, if appropriate, a representative of any participating agency that is likely to be responsible for providing or paying for transition services was invited to the IEP Team meeting. </a:t>
            </a:r>
          </a:p>
          <a:p>
            <a:pPr indent="-173038"/>
            <a:r>
              <a:rPr lang="en-US" sz="2800" dirty="0">
                <a:cs typeface="Calibri" panose="020F0502020204030204" pitchFamily="34" charset="0"/>
              </a:rPr>
              <a:t>Prior consent of the parent or student who has reached the age of majority.</a:t>
            </a:r>
          </a:p>
          <a:p>
            <a:pPr marL="0" indent="0">
              <a:buNone/>
            </a:pPr>
            <a:endParaRPr lang="en-US" dirty="0"/>
          </a:p>
        </p:txBody>
      </p:sp>
      <p:sp>
        <p:nvSpPr>
          <p:cNvPr id="6" name="Footer Placeholder 3">
            <a:extLst>
              <a:ext uri="{FF2B5EF4-FFF2-40B4-BE49-F238E27FC236}">
                <a16:creationId xmlns:a16="http://schemas.microsoft.com/office/drawing/2014/main" id="{008636EE-EA60-48BE-477E-2FDA6956C75D}"/>
              </a:ext>
            </a:extLst>
          </p:cNvPr>
          <p:cNvSpPr>
            <a:spLocks noGrp="1"/>
          </p:cNvSpPr>
          <p:nvPr>
            <p:ph type="ftr" sz="quarter" idx="3"/>
          </p:nvPr>
        </p:nvSpPr>
        <p:spPr/>
        <p:txBody>
          <a:bodyPr/>
          <a:lstStyle/>
          <a:p>
            <a:r>
              <a:rPr lang="en-US" dirty="0"/>
              <a:t>MDE Office of Special Education</a:t>
            </a:r>
          </a:p>
        </p:txBody>
      </p:sp>
      <p:sp>
        <p:nvSpPr>
          <p:cNvPr id="3" name="Slide Number Placeholder 2">
            <a:extLst>
              <a:ext uri="{FF2B5EF4-FFF2-40B4-BE49-F238E27FC236}">
                <a16:creationId xmlns:a16="http://schemas.microsoft.com/office/drawing/2014/main" id="{7CE3C0C9-1490-AC25-526A-439FE91BA44A}"/>
              </a:ext>
            </a:extLst>
          </p:cNvPr>
          <p:cNvSpPr>
            <a:spLocks noGrp="1"/>
          </p:cNvSpPr>
          <p:nvPr>
            <p:ph type="sldNum" sz="quarter" idx="4"/>
          </p:nvPr>
        </p:nvSpPr>
        <p:spPr/>
        <p:txBody>
          <a:bodyPr/>
          <a:lstStyle/>
          <a:p>
            <a:fld id="{C948956C-181A-4CF4-99F7-163F512CFDFE}" type="slidenum">
              <a:rPr lang="en-US" smtClean="0"/>
              <a:pPr/>
              <a:t>6</a:t>
            </a:fld>
            <a:endParaRPr lang="en-US" dirty="0"/>
          </a:p>
        </p:txBody>
      </p:sp>
    </p:spTree>
    <p:extLst>
      <p:ext uri="{BB962C8B-B14F-4D97-AF65-F5344CB8AC3E}">
        <p14:creationId xmlns:p14="http://schemas.microsoft.com/office/powerpoint/2010/main" val="16061038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51286-CA9E-B364-1ECD-E9033EE399B0}"/>
              </a:ext>
            </a:extLst>
          </p:cNvPr>
          <p:cNvSpPr>
            <a:spLocks noGrp="1"/>
          </p:cNvSpPr>
          <p:nvPr>
            <p:ph type="title"/>
          </p:nvPr>
        </p:nvSpPr>
        <p:spPr/>
        <p:txBody>
          <a:bodyPr/>
          <a:lstStyle/>
          <a:p>
            <a:r>
              <a:rPr lang="en-US" dirty="0"/>
              <a:t>Review the Summary Report</a:t>
            </a:r>
          </a:p>
        </p:txBody>
      </p:sp>
      <p:sp>
        <p:nvSpPr>
          <p:cNvPr id="6" name="Content Placeholder 5">
            <a:extLst>
              <a:ext uri="{FF2B5EF4-FFF2-40B4-BE49-F238E27FC236}">
                <a16:creationId xmlns:a16="http://schemas.microsoft.com/office/drawing/2014/main" id="{A007E076-7FD5-62C5-0616-AFBCA4C4017F}"/>
              </a:ext>
            </a:extLst>
          </p:cNvPr>
          <p:cNvSpPr>
            <a:spLocks noGrp="1"/>
          </p:cNvSpPr>
          <p:nvPr>
            <p:ph sz="half" idx="1"/>
          </p:nvPr>
        </p:nvSpPr>
        <p:spPr>
          <a:xfrm>
            <a:off x="727113" y="1200526"/>
            <a:ext cx="10829581" cy="1101999"/>
          </a:xfrm>
        </p:spPr>
        <p:txBody>
          <a:bodyPr vert="horz" lIns="91440" tIns="45720" rIns="91440" bIns="45720" rtlCol="0" anchor="t">
            <a:normAutofit/>
          </a:bodyPr>
          <a:lstStyle/>
          <a:p>
            <a:pPr marL="0" indent="0">
              <a:buNone/>
            </a:pPr>
            <a:r>
              <a:rPr lang="en-US" dirty="0"/>
              <a:t>From the B-13 Data Collection Menu, choose </a:t>
            </a:r>
            <a:r>
              <a:rPr lang="en-US" b="1" dirty="0"/>
              <a:t>B-13 Student List and Summary Report (download)</a:t>
            </a:r>
            <a:r>
              <a:rPr lang="en-US" dirty="0"/>
              <a:t>.</a:t>
            </a:r>
          </a:p>
          <a:p>
            <a:endParaRPr lang="en-US" dirty="0"/>
          </a:p>
        </p:txBody>
      </p:sp>
      <p:pic>
        <p:nvPicPr>
          <p:cNvPr id="8" name="Picture 7" descr="B-13 Data Collection Menu with arrow towards B-13 Student List and Summary Report (download) link.">
            <a:extLst>
              <a:ext uri="{FF2B5EF4-FFF2-40B4-BE49-F238E27FC236}">
                <a16:creationId xmlns:a16="http://schemas.microsoft.com/office/drawing/2014/main" id="{1BFEAD8D-B0AA-EBAE-93C1-BA94FC071599}"/>
              </a:ext>
            </a:extLst>
          </p:cNvPr>
          <p:cNvPicPr>
            <a:picLocks noChangeAspect="1"/>
          </p:cNvPicPr>
          <p:nvPr/>
        </p:nvPicPr>
        <p:blipFill>
          <a:blip r:embed="rId3"/>
          <a:stretch>
            <a:fillRect/>
          </a:stretch>
        </p:blipFill>
        <p:spPr>
          <a:xfrm>
            <a:off x="848154" y="2387810"/>
            <a:ext cx="10587498" cy="3618137"/>
          </a:xfrm>
          <a:prstGeom prst="rect">
            <a:avLst/>
          </a:prstGeom>
          <a:ln>
            <a:solidFill>
              <a:schemeClr val="tx1"/>
            </a:solidFill>
          </a:ln>
        </p:spPr>
      </p:pic>
      <p:sp>
        <p:nvSpPr>
          <p:cNvPr id="4" name="Footer Placeholder 3">
            <a:extLst>
              <a:ext uri="{FF2B5EF4-FFF2-40B4-BE49-F238E27FC236}">
                <a16:creationId xmlns:a16="http://schemas.microsoft.com/office/drawing/2014/main" id="{FF102046-79BD-634A-7372-BC14E26C699C}"/>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9C1C152F-845F-C3D0-A859-2D976651341A}"/>
              </a:ext>
            </a:extLst>
          </p:cNvPr>
          <p:cNvSpPr>
            <a:spLocks noGrp="1"/>
          </p:cNvSpPr>
          <p:nvPr>
            <p:ph type="sldNum" sz="quarter" idx="4"/>
          </p:nvPr>
        </p:nvSpPr>
        <p:spPr/>
        <p:txBody>
          <a:bodyPr/>
          <a:lstStyle/>
          <a:p>
            <a:fld id="{C948956C-181A-4CF4-99F7-163F512CFDFE}" type="slidenum">
              <a:rPr lang="en-US" smtClean="0"/>
              <a:pPr/>
              <a:t>60</a:t>
            </a:fld>
            <a:endParaRPr lang="en-US" dirty="0"/>
          </a:p>
        </p:txBody>
      </p:sp>
    </p:spTree>
    <p:extLst>
      <p:ext uri="{BB962C8B-B14F-4D97-AF65-F5344CB8AC3E}">
        <p14:creationId xmlns:p14="http://schemas.microsoft.com/office/powerpoint/2010/main" val="16449081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8212-2A49-4C0D-92D3-10803565F77B}"/>
              </a:ext>
            </a:extLst>
          </p:cNvPr>
          <p:cNvSpPr>
            <a:spLocks noGrp="1"/>
          </p:cNvSpPr>
          <p:nvPr>
            <p:ph type="title"/>
          </p:nvPr>
        </p:nvSpPr>
        <p:spPr/>
        <p:txBody>
          <a:bodyPr/>
          <a:lstStyle/>
          <a:p>
            <a:r>
              <a:rPr lang="en-US" dirty="0"/>
              <a:t>Review the Summary Report (cont.)</a:t>
            </a:r>
          </a:p>
        </p:txBody>
      </p:sp>
      <p:sp>
        <p:nvSpPr>
          <p:cNvPr id="3" name="Content Placeholder 2">
            <a:extLst>
              <a:ext uri="{FF2B5EF4-FFF2-40B4-BE49-F238E27FC236}">
                <a16:creationId xmlns:a16="http://schemas.microsoft.com/office/drawing/2014/main" id="{B59D6A4F-1C18-460E-86FF-56E8C30C100A}"/>
              </a:ext>
            </a:extLst>
          </p:cNvPr>
          <p:cNvSpPr>
            <a:spLocks noGrp="1"/>
          </p:cNvSpPr>
          <p:nvPr>
            <p:ph idx="1"/>
          </p:nvPr>
        </p:nvSpPr>
        <p:spPr>
          <a:xfrm>
            <a:off x="696328" y="1225449"/>
            <a:ext cx="11021244" cy="2398582"/>
          </a:xfrm>
        </p:spPr>
        <p:txBody>
          <a:bodyPr vert="horz" lIns="91440" tIns="45720" rIns="91440" bIns="45720" rtlCol="0" anchor="t">
            <a:noAutofit/>
          </a:bodyPr>
          <a:lstStyle/>
          <a:p>
            <a:r>
              <a:rPr lang="en-US" altLang="en-US" sz="2300" dirty="0"/>
              <a:t>Review the summary report for any </a:t>
            </a:r>
            <a:r>
              <a:rPr lang="en-US" altLang="en-US" sz="2300" b="1" dirty="0"/>
              <a:t>No </a:t>
            </a:r>
            <a:r>
              <a:rPr lang="en-US" altLang="en-US" sz="2300" dirty="0"/>
              <a:t>or</a:t>
            </a:r>
            <a:r>
              <a:rPr lang="en-US" altLang="en-US" sz="2300" b="1" dirty="0"/>
              <a:t> blank </a:t>
            </a:r>
            <a:r>
              <a:rPr lang="en-US" altLang="en-US" sz="2300" dirty="0"/>
              <a:t>responses:</a:t>
            </a:r>
            <a:endParaRPr lang="en-US" altLang="en-US" sz="2300" b="1" dirty="0"/>
          </a:p>
          <a:p>
            <a:pPr lvl="1">
              <a:spcBef>
                <a:spcPts val="600"/>
              </a:spcBef>
              <a:spcAft>
                <a:spcPts val="600"/>
              </a:spcAft>
            </a:pPr>
            <a:r>
              <a:rPr lang="en-US" altLang="en-US" sz="1900" dirty="0">
                <a:cs typeface="Arial"/>
              </a:rPr>
              <a:t>A </a:t>
            </a:r>
            <a:r>
              <a:rPr lang="en-US" altLang="en-US" sz="1900" b="1" dirty="0">
                <a:cs typeface="Arial"/>
              </a:rPr>
              <a:t>No</a:t>
            </a:r>
            <a:r>
              <a:rPr lang="en-US" altLang="en-US" sz="1900" dirty="0">
                <a:cs typeface="Arial"/>
              </a:rPr>
              <a:t> identifies that item is noncompliant. This will result in a finding of noncompliance and the member district will be required to complete a Corrective Action Plan (CAP) and a Student-Level Corrective Action Plan (SLCAP).</a:t>
            </a:r>
            <a:endParaRPr lang="en-US" altLang="en-US" sz="1900" b="1" dirty="0">
              <a:cs typeface="Arial"/>
            </a:endParaRPr>
          </a:p>
          <a:p>
            <a:pPr>
              <a:spcBef>
                <a:spcPts val="600"/>
              </a:spcBef>
              <a:spcAft>
                <a:spcPts val="600"/>
              </a:spcAft>
            </a:pPr>
            <a:r>
              <a:rPr lang="en-US" altLang="en-US" sz="2300" b="1" dirty="0"/>
              <a:t>Note: </a:t>
            </a:r>
            <a:r>
              <a:rPr lang="en-US" altLang="en-US" sz="2300" dirty="0"/>
              <a:t>If checklists are not completed, all or some of the report will be blank.</a:t>
            </a:r>
          </a:p>
        </p:txBody>
      </p:sp>
      <p:pic>
        <p:nvPicPr>
          <p:cNvPr id="6" name="Picture 5" descr="Student list and summary report download report">
            <a:extLst>
              <a:ext uri="{FF2B5EF4-FFF2-40B4-BE49-F238E27FC236}">
                <a16:creationId xmlns:a16="http://schemas.microsoft.com/office/drawing/2014/main" id="{36EB7121-29B0-902F-138A-AB3642C554CE}"/>
              </a:ext>
            </a:extLst>
          </p:cNvPr>
          <p:cNvPicPr>
            <a:picLocks noChangeAspect="1"/>
          </p:cNvPicPr>
          <p:nvPr/>
        </p:nvPicPr>
        <p:blipFill rotWithShape="1">
          <a:blip r:embed="rId3"/>
          <a:srcRect l="1160"/>
          <a:stretch/>
        </p:blipFill>
        <p:spPr>
          <a:xfrm>
            <a:off x="838200" y="3657112"/>
            <a:ext cx="11020052" cy="2699238"/>
          </a:xfrm>
          <a:prstGeom prst="rect">
            <a:avLst/>
          </a:prstGeom>
          <a:ln>
            <a:solidFill>
              <a:schemeClr val="tx1"/>
            </a:solidFill>
          </a:ln>
        </p:spPr>
      </p:pic>
      <p:sp>
        <p:nvSpPr>
          <p:cNvPr id="8" name="Footer Placeholder 3">
            <a:extLst>
              <a:ext uri="{FF2B5EF4-FFF2-40B4-BE49-F238E27FC236}">
                <a16:creationId xmlns:a16="http://schemas.microsoft.com/office/drawing/2014/main" id="{66D9D65E-2611-464D-B763-DC607B7DFDE0}"/>
              </a:ext>
            </a:extLst>
          </p:cNvPr>
          <p:cNvSpPr>
            <a:spLocks noGrp="1"/>
          </p:cNvSpPr>
          <p:nvPr>
            <p:ph type="ftr" sz="quarter" idx="3"/>
          </p:nvPr>
        </p:nvSpPr>
        <p:spPr>
          <a:xfrm>
            <a:off x="96336" y="6492875"/>
            <a:ext cx="4114800" cy="365125"/>
          </a:xfrm>
        </p:spPr>
        <p:txBody>
          <a:bodyPr/>
          <a:lstStyle/>
          <a:p>
            <a:r>
              <a:rPr lang="en-US" dirty="0"/>
              <a:t>MDE Office of Special Education</a:t>
            </a:r>
          </a:p>
        </p:txBody>
      </p:sp>
      <p:sp>
        <p:nvSpPr>
          <p:cNvPr id="9" name="Slide Number Placeholder 4">
            <a:extLst>
              <a:ext uri="{FF2B5EF4-FFF2-40B4-BE49-F238E27FC236}">
                <a16:creationId xmlns:a16="http://schemas.microsoft.com/office/drawing/2014/main" id="{92F9C772-77E4-4CED-8AC1-E602EFA6801B}"/>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61</a:t>
            </a:fld>
            <a:endParaRPr lang="en-US" dirty="0"/>
          </a:p>
        </p:txBody>
      </p:sp>
    </p:spTree>
    <p:extLst>
      <p:ext uri="{BB962C8B-B14F-4D97-AF65-F5344CB8AC3E}">
        <p14:creationId xmlns:p14="http://schemas.microsoft.com/office/powerpoint/2010/main" val="7501844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a:xfrm>
            <a:off x="838201" y="320919"/>
            <a:ext cx="10515600" cy="750863"/>
          </a:xfrm>
        </p:spPr>
        <p:txBody>
          <a:bodyPr/>
          <a:lstStyle/>
          <a:p>
            <a:r>
              <a:rPr lang="en-US" dirty="0"/>
              <a:t>Review Submitted Data</a:t>
            </a:r>
          </a:p>
        </p:txBody>
      </p:sp>
      <p:pic>
        <p:nvPicPr>
          <p:cNvPr id="6" name="Picture 5" descr="User's drop-down menu with Reports circled">
            <a:extLst>
              <a:ext uri="{FF2B5EF4-FFF2-40B4-BE49-F238E27FC236}">
                <a16:creationId xmlns:a16="http://schemas.microsoft.com/office/drawing/2014/main" id="{9B8F4CCF-2B8C-A465-231C-B6A2E85FFFFF}"/>
              </a:ext>
            </a:extLst>
          </p:cNvPr>
          <p:cNvPicPr>
            <a:picLocks noChangeAspect="1"/>
          </p:cNvPicPr>
          <p:nvPr/>
        </p:nvPicPr>
        <p:blipFill>
          <a:blip r:embed="rId3"/>
          <a:stretch>
            <a:fillRect/>
          </a:stretch>
        </p:blipFill>
        <p:spPr>
          <a:xfrm>
            <a:off x="7772400" y="1165809"/>
            <a:ext cx="3747726" cy="1803002"/>
          </a:xfrm>
          <a:prstGeom prst="rect">
            <a:avLst/>
          </a:prstGeom>
          <a:ln>
            <a:solidFill>
              <a:srgbClr val="3A3A3A"/>
            </a:solidFill>
          </a:ln>
        </p:spPr>
      </p:pic>
      <p:pic>
        <p:nvPicPr>
          <p:cNvPr id="4" name="Picture 3" descr="B-13 Student List &amp; Summary Report Download with steps on how to search for the B-13 DC activity.">
            <a:extLst>
              <a:ext uri="{FF2B5EF4-FFF2-40B4-BE49-F238E27FC236}">
                <a16:creationId xmlns:a16="http://schemas.microsoft.com/office/drawing/2014/main" id="{BBC698D2-C51F-92F5-DEAC-2E4FF12008A4}"/>
              </a:ext>
            </a:extLst>
          </p:cNvPr>
          <p:cNvPicPr>
            <a:picLocks noChangeAspect="1"/>
          </p:cNvPicPr>
          <p:nvPr/>
        </p:nvPicPr>
        <p:blipFill>
          <a:blip r:embed="rId4"/>
          <a:stretch>
            <a:fillRect/>
          </a:stretch>
        </p:blipFill>
        <p:spPr>
          <a:xfrm>
            <a:off x="1004527" y="3009048"/>
            <a:ext cx="10515599" cy="3377916"/>
          </a:xfrm>
          <a:prstGeom prst="rect">
            <a:avLst/>
          </a:prstGeom>
          <a:ln>
            <a:solidFill>
              <a:schemeClr val="tx1"/>
            </a:solidFill>
          </a:ln>
        </p:spPr>
      </p:pic>
      <p:sp>
        <p:nvSpPr>
          <p:cNvPr id="9" name="Footer Placeholder 3">
            <a:extLst>
              <a:ext uri="{FF2B5EF4-FFF2-40B4-BE49-F238E27FC236}">
                <a16:creationId xmlns:a16="http://schemas.microsoft.com/office/drawing/2014/main" id="{46CCCDA6-29EB-4494-BA3C-4DF2EA17AE7A}"/>
              </a:ext>
            </a:extLst>
          </p:cNvPr>
          <p:cNvSpPr>
            <a:spLocks noGrp="1"/>
          </p:cNvSpPr>
          <p:nvPr>
            <p:ph type="ftr" sz="quarter" idx="3"/>
          </p:nvPr>
        </p:nvSpPr>
        <p:spPr>
          <a:xfrm>
            <a:off x="96336" y="6492875"/>
            <a:ext cx="4114800" cy="365125"/>
          </a:xfrm>
        </p:spPr>
        <p:txBody>
          <a:bodyPr/>
          <a:lstStyle/>
          <a:p>
            <a:r>
              <a:rPr lang="en-US" dirty="0"/>
              <a:t>MDE Office of Special Education</a:t>
            </a:r>
          </a:p>
        </p:txBody>
      </p:sp>
      <p:sp>
        <p:nvSpPr>
          <p:cNvPr id="10" name="Slide Number Placeholder 4">
            <a:extLst>
              <a:ext uri="{FF2B5EF4-FFF2-40B4-BE49-F238E27FC236}">
                <a16:creationId xmlns:a16="http://schemas.microsoft.com/office/drawing/2014/main" id="{125C6AC0-DD6B-4E3C-A19A-5D9F8C0AAA3E}"/>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62</a:t>
            </a:fld>
            <a:endParaRPr lang="en-US" dirty="0"/>
          </a:p>
        </p:txBody>
      </p:sp>
    </p:spTree>
    <p:extLst>
      <p:ext uri="{BB962C8B-B14F-4D97-AF65-F5344CB8AC3E}">
        <p14:creationId xmlns:p14="http://schemas.microsoft.com/office/powerpoint/2010/main" val="8622499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p:txBody>
          <a:bodyPr/>
          <a:lstStyle/>
          <a:p>
            <a:r>
              <a:rPr lang="en-US" dirty="0"/>
              <a:t>Review Uploaded IEPs</a:t>
            </a:r>
          </a:p>
        </p:txBody>
      </p:sp>
      <p:pic>
        <p:nvPicPr>
          <p:cNvPr id="5" name="Picture 4" descr="User's drop-down menu with Reports circled">
            <a:extLst>
              <a:ext uri="{FF2B5EF4-FFF2-40B4-BE49-F238E27FC236}">
                <a16:creationId xmlns:a16="http://schemas.microsoft.com/office/drawing/2014/main" id="{475A7143-FC6F-9AF3-0512-7A2A59B0E76B}"/>
              </a:ext>
            </a:extLst>
          </p:cNvPr>
          <p:cNvPicPr>
            <a:picLocks noChangeAspect="1"/>
          </p:cNvPicPr>
          <p:nvPr/>
        </p:nvPicPr>
        <p:blipFill>
          <a:blip r:embed="rId3"/>
          <a:stretch>
            <a:fillRect/>
          </a:stretch>
        </p:blipFill>
        <p:spPr>
          <a:xfrm>
            <a:off x="7891923" y="1148229"/>
            <a:ext cx="3907729" cy="1879979"/>
          </a:xfrm>
          <a:prstGeom prst="rect">
            <a:avLst/>
          </a:prstGeom>
          <a:ln>
            <a:solidFill>
              <a:srgbClr val="3A3A3A"/>
            </a:solidFill>
          </a:ln>
        </p:spPr>
      </p:pic>
      <p:pic>
        <p:nvPicPr>
          <p:cNvPr id="4" name="Picture 3" descr="B-13 Data Collection - Student IEP Upload and steps on how to search for the B-13 DC activity.">
            <a:extLst>
              <a:ext uri="{FF2B5EF4-FFF2-40B4-BE49-F238E27FC236}">
                <a16:creationId xmlns:a16="http://schemas.microsoft.com/office/drawing/2014/main" id="{B2445647-2987-01BD-C40A-9E18B9A0C699}"/>
              </a:ext>
            </a:extLst>
          </p:cNvPr>
          <p:cNvPicPr>
            <a:picLocks noChangeAspect="1"/>
          </p:cNvPicPr>
          <p:nvPr/>
        </p:nvPicPr>
        <p:blipFill>
          <a:blip r:embed="rId4"/>
          <a:stretch>
            <a:fillRect/>
          </a:stretch>
        </p:blipFill>
        <p:spPr>
          <a:xfrm>
            <a:off x="1439424" y="3061195"/>
            <a:ext cx="10360228" cy="3315853"/>
          </a:xfrm>
          <a:prstGeom prst="rect">
            <a:avLst/>
          </a:prstGeom>
          <a:ln>
            <a:solidFill>
              <a:schemeClr val="tx1"/>
            </a:solidFill>
          </a:ln>
        </p:spPr>
      </p:pic>
      <p:sp>
        <p:nvSpPr>
          <p:cNvPr id="7" name="Footer Placeholder 3">
            <a:extLst>
              <a:ext uri="{FF2B5EF4-FFF2-40B4-BE49-F238E27FC236}">
                <a16:creationId xmlns:a16="http://schemas.microsoft.com/office/drawing/2014/main" id="{3E16FE86-6FA2-4F9D-92BA-6C284C23C217}"/>
              </a:ext>
            </a:extLst>
          </p:cNvPr>
          <p:cNvSpPr>
            <a:spLocks noGrp="1"/>
          </p:cNvSpPr>
          <p:nvPr>
            <p:ph type="ftr" sz="quarter" idx="3"/>
          </p:nvPr>
        </p:nvSpPr>
        <p:spPr>
          <a:xfrm>
            <a:off x="96336" y="6492875"/>
            <a:ext cx="4114800" cy="365125"/>
          </a:xfrm>
        </p:spPr>
        <p:txBody>
          <a:bodyPr/>
          <a:lstStyle/>
          <a:p>
            <a:r>
              <a:rPr lang="en-US" dirty="0"/>
              <a:t>MDE Office of Special Education</a:t>
            </a:r>
          </a:p>
        </p:txBody>
      </p:sp>
      <p:sp>
        <p:nvSpPr>
          <p:cNvPr id="9" name="Slide Number Placeholder 4">
            <a:extLst>
              <a:ext uri="{FF2B5EF4-FFF2-40B4-BE49-F238E27FC236}">
                <a16:creationId xmlns:a16="http://schemas.microsoft.com/office/drawing/2014/main" id="{99F7C2E5-51CD-4DC7-9F3E-2AD7DA0AAC75}"/>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63</a:t>
            </a:fld>
            <a:endParaRPr lang="en-US" dirty="0"/>
          </a:p>
        </p:txBody>
      </p:sp>
    </p:spTree>
    <p:extLst>
      <p:ext uri="{BB962C8B-B14F-4D97-AF65-F5344CB8AC3E}">
        <p14:creationId xmlns:p14="http://schemas.microsoft.com/office/powerpoint/2010/main" val="21719951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Questions?</a:t>
            </a:r>
          </a:p>
        </p:txBody>
      </p:sp>
      <p:pic>
        <p:nvPicPr>
          <p:cNvPr id="5" name="Content Placeholder 7">
            <a:extLst>
              <a:ext uri="{FF2B5EF4-FFF2-40B4-BE49-F238E27FC236}">
                <a16:creationId xmlns:a16="http://schemas.microsoft.com/office/drawing/2014/main" id="{48EBD9DC-BCA7-192F-A14B-21B08765EBD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255" y="2259013"/>
            <a:ext cx="3474720" cy="3474720"/>
          </a:xfrm>
          <a:prstGeom prst="rect">
            <a:avLst/>
          </a:prstGeom>
        </p:spPr>
      </p:pic>
      <p:sp>
        <p:nvSpPr>
          <p:cNvPr id="6" name="Footer Placeholder 3">
            <a:extLst>
              <a:ext uri="{FF2B5EF4-FFF2-40B4-BE49-F238E27FC236}">
                <a16:creationId xmlns:a16="http://schemas.microsoft.com/office/drawing/2014/main" id="{02A4E091-4CD1-4A95-B6B6-E377AE7E2CDD}"/>
              </a:ext>
            </a:extLst>
          </p:cNvPr>
          <p:cNvSpPr>
            <a:spLocks noGrp="1"/>
          </p:cNvSpPr>
          <p:nvPr>
            <p:ph type="ftr" sz="quarter" idx="3"/>
          </p:nvPr>
        </p:nvSpPr>
        <p:spPr>
          <a:xfrm>
            <a:off x="96336" y="6492875"/>
            <a:ext cx="4114800" cy="365125"/>
          </a:xfrm>
        </p:spPr>
        <p:txBody>
          <a:bodyPr/>
          <a:lstStyle/>
          <a:p>
            <a:r>
              <a:rPr lang="en-US" dirty="0"/>
              <a:t>MDE Office of Special Education</a:t>
            </a:r>
          </a:p>
        </p:txBody>
      </p:sp>
      <p:sp>
        <p:nvSpPr>
          <p:cNvPr id="7" name="Slide Number Placeholder 4">
            <a:extLst>
              <a:ext uri="{FF2B5EF4-FFF2-40B4-BE49-F238E27FC236}">
                <a16:creationId xmlns:a16="http://schemas.microsoft.com/office/drawing/2014/main" id="{AA06A714-C784-4CAA-A10F-292D0FB0CE35}"/>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64</a:t>
            </a:fld>
            <a:endParaRPr lang="en-US" dirty="0"/>
          </a:p>
        </p:txBody>
      </p:sp>
    </p:spTree>
    <p:extLst>
      <p:ext uri="{BB962C8B-B14F-4D97-AF65-F5344CB8AC3E}">
        <p14:creationId xmlns:p14="http://schemas.microsoft.com/office/powerpoint/2010/main" val="32642242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a:ea typeface="Verdana"/>
              </a:rPr>
              <a:t>Need Assistance?</a:t>
            </a:r>
            <a:endParaRPr lang="en-US" dirty="0"/>
          </a:p>
        </p:txBody>
      </p:sp>
      <p:sp>
        <p:nvSpPr>
          <p:cNvPr id="4" name="Content Placeholder 3"/>
          <p:cNvSpPr>
            <a:spLocks noGrp="1"/>
          </p:cNvSpPr>
          <p:nvPr>
            <p:ph idx="1"/>
          </p:nvPr>
        </p:nvSpPr>
        <p:spPr>
          <a:xfrm>
            <a:off x="838200" y="1460536"/>
            <a:ext cx="10515600" cy="5115464"/>
          </a:xfrm>
        </p:spPr>
        <p:txBody>
          <a:bodyPr>
            <a:normAutofit/>
          </a:bodyPr>
          <a:lstStyle/>
          <a:p>
            <a:pPr marL="0" indent="0" algn="ctr">
              <a:buNone/>
            </a:pPr>
            <a:r>
              <a:rPr lang="en-US" dirty="0"/>
              <a:t>Questions?</a:t>
            </a:r>
          </a:p>
          <a:p>
            <a:pPr marL="0" indent="0" algn="ctr">
              <a:buNone/>
            </a:pPr>
            <a:r>
              <a:rPr lang="en-US" dirty="0"/>
              <a:t>Need Information?</a:t>
            </a:r>
          </a:p>
          <a:p>
            <a:pPr marL="0" indent="0" algn="ctr">
              <a:buNone/>
            </a:pPr>
            <a:r>
              <a:rPr lang="en-US" b="1" dirty="0"/>
              <a:t>OSE Information Desk</a:t>
            </a:r>
          </a:p>
          <a:p>
            <a:pPr marL="0" indent="0" algn="ctr">
              <a:buNone/>
            </a:pPr>
            <a:r>
              <a:rPr lang="en-US" dirty="0"/>
              <a:t>888-320-8384</a:t>
            </a:r>
          </a:p>
          <a:p>
            <a:pPr marL="0" indent="0" algn="ctr">
              <a:buNone/>
            </a:pPr>
            <a:r>
              <a:rPr lang="en-US" dirty="0"/>
              <a:t>M-F 9:00 am-4:00 pm</a:t>
            </a:r>
          </a:p>
          <a:p>
            <a:pPr marL="0" indent="0" algn="ctr">
              <a:buNone/>
            </a:pPr>
            <a:r>
              <a:rPr lang="en-US" dirty="0">
                <a:hlinkClick r:id="rId3"/>
              </a:rPr>
              <a:t>mde-ose@michigan.gov</a:t>
            </a:r>
            <a:r>
              <a:rPr lang="en-US" dirty="0"/>
              <a:t> </a:t>
            </a:r>
          </a:p>
          <a:p>
            <a:endParaRPr lang="en-US" dirty="0"/>
          </a:p>
        </p:txBody>
      </p:sp>
      <p:sp>
        <p:nvSpPr>
          <p:cNvPr id="6" name="Footer Placeholder 3">
            <a:extLst>
              <a:ext uri="{FF2B5EF4-FFF2-40B4-BE49-F238E27FC236}">
                <a16:creationId xmlns:a16="http://schemas.microsoft.com/office/drawing/2014/main" id="{5824DCFE-0D5C-4536-9D81-F2648B4A4EF3}"/>
              </a:ext>
            </a:extLst>
          </p:cNvPr>
          <p:cNvSpPr>
            <a:spLocks noGrp="1"/>
          </p:cNvSpPr>
          <p:nvPr>
            <p:ph type="ftr" sz="quarter" idx="3"/>
          </p:nvPr>
        </p:nvSpPr>
        <p:spPr>
          <a:xfrm>
            <a:off x="96336" y="6492875"/>
            <a:ext cx="4114800" cy="365125"/>
          </a:xfrm>
        </p:spPr>
        <p:txBody>
          <a:bodyPr/>
          <a:lstStyle/>
          <a:p>
            <a:r>
              <a:rPr lang="en-US" dirty="0"/>
              <a:t>MDE Office of Special Education</a:t>
            </a:r>
          </a:p>
        </p:txBody>
      </p:sp>
      <p:sp>
        <p:nvSpPr>
          <p:cNvPr id="9" name="Slide Number Placeholder 4">
            <a:extLst>
              <a:ext uri="{FF2B5EF4-FFF2-40B4-BE49-F238E27FC236}">
                <a16:creationId xmlns:a16="http://schemas.microsoft.com/office/drawing/2014/main" id="{624AC859-6E72-4B9A-8E8B-726EEC5DDA94}"/>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65</a:t>
            </a:fld>
            <a:endParaRPr lang="en-US" dirty="0"/>
          </a:p>
        </p:txBody>
      </p:sp>
    </p:spTree>
    <p:extLst>
      <p:ext uri="{BB962C8B-B14F-4D97-AF65-F5344CB8AC3E}">
        <p14:creationId xmlns:p14="http://schemas.microsoft.com/office/powerpoint/2010/main" val="3743569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p:txBody>
          <a:bodyPr/>
          <a:lstStyle/>
          <a:p>
            <a:r>
              <a:rPr lang="en-US" dirty="0"/>
              <a:t>Why Interrater Reliability Matters</a:t>
            </a:r>
          </a:p>
        </p:txBody>
      </p:sp>
      <p:sp>
        <p:nvSpPr>
          <p:cNvPr id="3" name="Content Placeholder 2">
            <a:extLst>
              <a:ext uri="{FF2B5EF4-FFF2-40B4-BE49-F238E27FC236}">
                <a16:creationId xmlns:a16="http://schemas.microsoft.com/office/drawing/2014/main" id="{EB127999-367F-45EA-BCF4-942D4E9D8422}"/>
              </a:ext>
            </a:extLst>
          </p:cNvPr>
          <p:cNvSpPr>
            <a:spLocks noGrp="1"/>
          </p:cNvSpPr>
          <p:nvPr>
            <p:ph idx="1"/>
          </p:nvPr>
        </p:nvSpPr>
        <p:spPr/>
        <p:txBody>
          <a:bodyPr vert="horz" lIns="91440" tIns="45720" rIns="91440" bIns="45720" rtlCol="0" anchor="t">
            <a:normAutofit/>
          </a:bodyPr>
          <a:lstStyle/>
          <a:p>
            <a:pPr marL="401320" indent="-401320"/>
            <a:r>
              <a:rPr lang="en-US" dirty="0">
                <a:latin typeface="Verdana"/>
                <a:ea typeface="Verdana"/>
              </a:rPr>
              <a:t>Consistency </a:t>
            </a:r>
            <a:endParaRPr lang="en-US" dirty="0"/>
          </a:p>
          <a:p>
            <a:pPr marL="401320" indent="-401320"/>
            <a:r>
              <a:rPr lang="en-US" dirty="0">
                <a:latin typeface="Verdana"/>
                <a:ea typeface="Verdana"/>
              </a:rPr>
              <a:t>Methods for improving interrater reliability for Indicator B-13: </a:t>
            </a:r>
          </a:p>
          <a:p>
            <a:pPr marL="801370" lvl="1" indent="-336550"/>
            <a:r>
              <a:rPr lang="en-US" sz="2400" dirty="0">
                <a:latin typeface="Verdana"/>
                <a:ea typeface="Verdana"/>
              </a:rPr>
              <a:t>Training</a:t>
            </a:r>
          </a:p>
          <a:p>
            <a:pPr marL="801370" lvl="1" indent="-336550"/>
            <a:r>
              <a:rPr lang="en-US" sz="2400" dirty="0">
                <a:latin typeface="Verdana"/>
                <a:ea typeface="Verdana"/>
              </a:rPr>
              <a:t>Written Manual</a:t>
            </a:r>
          </a:p>
          <a:p>
            <a:pPr marL="801370" lvl="1" indent="-336550"/>
            <a:r>
              <a:rPr lang="en-US" sz="2400" dirty="0">
                <a:latin typeface="Verdana"/>
                <a:ea typeface="Verdana"/>
              </a:rPr>
              <a:t>5</a:t>
            </a:r>
            <a:r>
              <a:rPr lang="en-US" sz="2400" baseline="30000" dirty="0">
                <a:latin typeface="Verdana"/>
                <a:ea typeface="Verdana"/>
              </a:rPr>
              <a:t>th</a:t>
            </a:r>
            <a:r>
              <a:rPr lang="en-US" sz="2400" dirty="0">
                <a:latin typeface="Verdana"/>
                <a:ea typeface="Verdana"/>
              </a:rPr>
              <a:t> IEP Upload </a:t>
            </a:r>
          </a:p>
          <a:p>
            <a:pPr marL="401320" indent="-401320"/>
            <a:r>
              <a:rPr lang="en-US" dirty="0">
                <a:latin typeface="Verdana"/>
                <a:ea typeface="Verdana"/>
              </a:rPr>
              <a:t>Inconsistency results in sanctions at the intermediate school district (ISD) level.</a:t>
            </a:r>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a:xfrm>
            <a:off x="0" y="657600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a:xfrm>
            <a:off x="11139492" y="6492875"/>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7</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34808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A7D900-0EDF-42F1-9CCB-0F63C37A96CC}"/>
              </a:ext>
            </a:extLst>
          </p:cNvPr>
          <p:cNvSpPr>
            <a:spLocks noGrp="1"/>
          </p:cNvSpPr>
          <p:nvPr>
            <p:ph type="ctrTitle"/>
          </p:nvPr>
        </p:nvSpPr>
        <p:spPr>
          <a:xfrm>
            <a:off x="1499063" y="3014774"/>
            <a:ext cx="9193874" cy="828452"/>
          </a:xfrm>
        </p:spPr>
        <p:txBody>
          <a:bodyPr>
            <a:normAutofit/>
          </a:bodyPr>
          <a:lstStyle/>
          <a:p>
            <a:r>
              <a:rPr lang="en-US" sz="4000" dirty="0"/>
              <a:t>Indicator B-13 Manual &amp; Checklist</a:t>
            </a:r>
          </a:p>
        </p:txBody>
      </p:sp>
      <p:sp>
        <p:nvSpPr>
          <p:cNvPr id="4" name="Footer Placeholder 3">
            <a:extLst>
              <a:ext uri="{FF2B5EF4-FFF2-40B4-BE49-F238E27FC236}">
                <a16:creationId xmlns:a16="http://schemas.microsoft.com/office/drawing/2014/main" id="{6FD48816-2DBB-415C-9C2A-86DCB2898CDA}"/>
              </a:ext>
            </a:extLst>
          </p:cNvPr>
          <p:cNvSpPr>
            <a:spLocks noGrp="1"/>
          </p:cNvSpPr>
          <p:nvPr>
            <p:ph type="ftr" sz="quarter" idx="11"/>
          </p:nvPr>
        </p:nvSpPr>
        <p:spPr>
          <a:xfrm>
            <a:off x="0" y="6566544"/>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accent1">
                    <a:lumMod val="75000"/>
                    <a:lumOff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6920903E-5A54-4C24-A86B-EBF5F7291C3D}"/>
              </a:ext>
            </a:extLst>
          </p:cNvPr>
          <p:cNvSpPr>
            <a:spLocks noGrp="1"/>
          </p:cNvSpPr>
          <p:nvPr>
            <p:ph type="sldNum" sz="quarter" idx="12"/>
          </p:nvPr>
        </p:nvSpPr>
        <p:spPr>
          <a:xfrm>
            <a:off x="11115128" y="6492875"/>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accent1">
                    <a:lumMod val="75000"/>
                    <a:lumOff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solidFill>
                  <a:schemeClr val="tx1"/>
                </a:solidFill>
                <a:latin typeface="Verdana" panose="020B0604030504040204" pitchFamily="34" charset="0"/>
                <a:ea typeface="Verdana" panose="020B0604030504040204" pitchFamily="34" charset="0"/>
              </a:rPr>
              <a:pPr/>
              <a:t>8</a:t>
            </a:fld>
            <a:endParaRPr lang="en-US"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70354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F9BEB2-CA3B-4B57-9A22-6B79CDA74E5D}"/>
              </a:ext>
            </a:extLst>
          </p:cNvPr>
          <p:cNvSpPr>
            <a:spLocks noGrp="1"/>
          </p:cNvSpPr>
          <p:nvPr>
            <p:ph type="title"/>
          </p:nvPr>
        </p:nvSpPr>
        <p:spPr>
          <a:xfrm>
            <a:off x="838200" y="282000"/>
            <a:ext cx="10515600" cy="799117"/>
          </a:xfrm>
        </p:spPr>
        <p:txBody>
          <a:bodyPr/>
          <a:lstStyle/>
          <a:p>
            <a:r>
              <a:rPr lang="en-US" dirty="0"/>
              <a:t>B-13 Checklist Content</a:t>
            </a:r>
          </a:p>
        </p:txBody>
      </p:sp>
      <p:sp>
        <p:nvSpPr>
          <p:cNvPr id="10" name="Text Placeholder 9">
            <a:extLst>
              <a:ext uri="{FF2B5EF4-FFF2-40B4-BE49-F238E27FC236}">
                <a16:creationId xmlns:a16="http://schemas.microsoft.com/office/drawing/2014/main" id="{D4CF50DB-3F14-4A25-9143-9036EF778E9E}"/>
              </a:ext>
              <a:ext uri="{C183D7F6-B498-43B3-948B-1728B52AA6E4}">
                <adec:decorative xmlns:adec="http://schemas.microsoft.com/office/drawing/2017/decorative" val="0"/>
              </a:ext>
            </a:extLst>
          </p:cNvPr>
          <p:cNvSpPr>
            <a:spLocks noGrp="1"/>
          </p:cNvSpPr>
          <p:nvPr>
            <p:ph sz="half" idx="1"/>
          </p:nvPr>
        </p:nvSpPr>
        <p:spPr/>
        <p:txBody>
          <a:bodyPr>
            <a:normAutofit/>
          </a:bodyPr>
          <a:lstStyle/>
          <a:p>
            <a:pPr marL="0" indent="0">
              <a:buNone/>
            </a:pPr>
            <a:r>
              <a:rPr lang="en-US" dirty="0"/>
              <a:t>9 questions covering</a:t>
            </a:r>
          </a:p>
          <a:p>
            <a:pPr marL="342900" indent="-342900"/>
            <a:r>
              <a:rPr lang="en-US" dirty="0"/>
              <a:t>Invitation processes:</a:t>
            </a:r>
          </a:p>
          <a:p>
            <a:pPr marL="800100" lvl="1" indent="-342900">
              <a:buFont typeface="Arial" panose="020B0604020202020204" pitchFamily="34" charset="0"/>
              <a:buChar char="•"/>
            </a:pPr>
            <a:r>
              <a:rPr lang="en-US" sz="2400" dirty="0"/>
              <a:t>Student</a:t>
            </a:r>
          </a:p>
          <a:p>
            <a:pPr marL="800100" lvl="1" indent="-342900">
              <a:buFont typeface="Arial" panose="020B0604020202020204" pitchFamily="34" charset="0"/>
              <a:buChar char="•"/>
            </a:pPr>
            <a:r>
              <a:rPr lang="en-US" sz="2400" dirty="0"/>
              <a:t>Agency </a:t>
            </a:r>
          </a:p>
          <a:p>
            <a:pPr marL="342900" indent="-342900"/>
            <a:r>
              <a:rPr lang="en-US" dirty="0"/>
              <a:t>IEP development:</a:t>
            </a:r>
          </a:p>
          <a:p>
            <a:pPr marL="800100" lvl="1" indent="-342900">
              <a:buFont typeface="Arial" panose="020B0604020202020204" pitchFamily="34" charset="0"/>
              <a:buChar char="•"/>
            </a:pPr>
            <a:r>
              <a:rPr lang="en-US" sz="2400" dirty="0"/>
              <a:t>Assessment</a:t>
            </a:r>
          </a:p>
          <a:p>
            <a:pPr marL="800100" lvl="1" indent="-342900">
              <a:buFont typeface="Arial" panose="020B0604020202020204" pitchFamily="34" charset="0"/>
              <a:buChar char="•"/>
            </a:pPr>
            <a:r>
              <a:rPr lang="en-US" sz="2400" dirty="0"/>
              <a:t>Postsecondary goals</a:t>
            </a:r>
          </a:p>
          <a:p>
            <a:pPr marL="800100" lvl="1" indent="-342900">
              <a:buFont typeface="Arial" panose="020B0604020202020204" pitchFamily="34" charset="0"/>
              <a:buChar char="•"/>
            </a:pPr>
            <a:r>
              <a:rPr lang="en-US" sz="2400" dirty="0"/>
              <a:t>Transition Services</a:t>
            </a:r>
          </a:p>
          <a:p>
            <a:pPr marL="800100" lvl="1" indent="-342900">
              <a:buFont typeface="Arial" panose="020B0604020202020204" pitchFamily="34" charset="0"/>
              <a:buChar char="•"/>
            </a:pPr>
            <a:r>
              <a:rPr lang="en-US" sz="2400" dirty="0"/>
              <a:t>Annual goal</a:t>
            </a:r>
          </a:p>
        </p:txBody>
      </p:sp>
      <p:pic>
        <p:nvPicPr>
          <p:cNvPr id="11" name="Picture 10" descr="B-13 Compliance Checklist Guide at a Glance">
            <a:extLst>
              <a:ext uri="{FF2B5EF4-FFF2-40B4-BE49-F238E27FC236}">
                <a16:creationId xmlns:a16="http://schemas.microsoft.com/office/drawing/2014/main" id="{7E91F74C-6A4D-4693-9AD5-7467167643CD}"/>
              </a:ext>
            </a:extLst>
          </p:cNvPr>
          <p:cNvPicPr>
            <a:picLocks noChangeAspect="1"/>
          </p:cNvPicPr>
          <p:nvPr/>
        </p:nvPicPr>
        <p:blipFill>
          <a:blip r:embed="rId3"/>
          <a:stretch>
            <a:fillRect/>
          </a:stretch>
        </p:blipFill>
        <p:spPr>
          <a:xfrm>
            <a:off x="7182303" y="681558"/>
            <a:ext cx="4461705" cy="5702616"/>
          </a:xfrm>
          <a:prstGeom prst="rect">
            <a:avLst/>
          </a:prstGeom>
          <a:ln>
            <a:solidFill>
              <a:schemeClr val="tx1"/>
            </a:solidFill>
          </a:ln>
        </p:spPr>
      </p:pic>
      <p:sp>
        <p:nvSpPr>
          <p:cNvPr id="4" name="Footer Placeholder 3">
            <a:extLst>
              <a:ext uri="{FF2B5EF4-FFF2-40B4-BE49-F238E27FC236}">
                <a16:creationId xmlns:a16="http://schemas.microsoft.com/office/drawing/2014/main" id="{E546350A-09BE-4F77-9392-8AE675DEDC6C}"/>
              </a:ext>
            </a:extLst>
          </p:cNvPr>
          <p:cNvSpPr>
            <a:spLocks noGrp="1"/>
          </p:cNvSpPr>
          <p:nvPr>
            <p:ph type="ftr" sz="quarter" idx="3"/>
          </p:nvPr>
        </p:nvSpPr>
        <p:spPr/>
        <p:txBody>
          <a:bodyPr/>
          <a:lstStyle/>
          <a:p>
            <a:r>
              <a:rPr lang="en-US" dirty="0"/>
              <a:t>MDE Office of Special Education</a:t>
            </a:r>
          </a:p>
        </p:txBody>
      </p:sp>
      <p:sp>
        <p:nvSpPr>
          <p:cNvPr id="5" name="Slide Number Placeholder 4">
            <a:extLst>
              <a:ext uri="{FF2B5EF4-FFF2-40B4-BE49-F238E27FC236}">
                <a16:creationId xmlns:a16="http://schemas.microsoft.com/office/drawing/2014/main" id="{74BC2ED1-A49D-4646-A689-465000C26F87}"/>
              </a:ext>
            </a:extLst>
          </p:cNvPr>
          <p:cNvSpPr>
            <a:spLocks noGrp="1"/>
          </p:cNvSpPr>
          <p:nvPr>
            <p:ph type="sldNum" sz="quarter" idx="4"/>
          </p:nvPr>
        </p:nvSpPr>
        <p:spPr>
          <a:xfrm>
            <a:off x="11644008" y="6503922"/>
            <a:ext cx="451659" cy="365125"/>
          </a:xfrm>
        </p:spPr>
        <p:txBody>
          <a:bodyPr/>
          <a:lstStyle/>
          <a:p>
            <a:fld id="{C948956C-181A-4CF4-99F7-163F512CFDFE}" type="slidenum">
              <a:rPr lang="en-US" smtClean="0"/>
              <a:pPr/>
              <a:t>9</a:t>
            </a:fld>
            <a:endParaRPr lang="en-US" dirty="0"/>
          </a:p>
        </p:txBody>
      </p:sp>
    </p:spTree>
    <p:extLst>
      <p:ext uri="{BB962C8B-B14F-4D97-AF65-F5344CB8AC3E}">
        <p14:creationId xmlns:p14="http://schemas.microsoft.com/office/powerpoint/2010/main" val="2580292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E68C7DD31A3E40992C2951F0B695E1" ma:contentTypeVersion="15" ma:contentTypeDescription="Create a new document." ma:contentTypeScope="" ma:versionID="db177138755e6197230fe0d9aa99252c">
  <xsd:schema xmlns:xsd="http://www.w3.org/2001/XMLSchema" xmlns:xs="http://www.w3.org/2001/XMLSchema" xmlns:p="http://schemas.microsoft.com/office/2006/metadata/properties" xmlns:ns2="240871fc-68e5-4ba5-a888-b6ca76085e32" xmlns:ns3="d6ea491a-489c-40f3-93b0-ed675b710c5f" xmlns:ns4="e4664c3e-f049-4574-bd7d-7499d2032cca" targetNamespace="http://schemas.microsoft.com/office/2006/metadata/properties" ma:root="true" ma:fieldsID="65bec5a537f031c6afc553ff38f3358f" ns2:_="" ns3:_="" ns4:_="">
    <xsd:import namespace="240871fc-68e5-4ba5-a888-b6ca76085e32"/>
    <xsd:import namespace="d6ea491a-489c-40f3-93b0-ed675b710c5f"/>
    <xsd:import namespace="e4664c3e-f049-4574-bd7d-7499d2032c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4:TaxCatchAll"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871fc-68e5-4ba5-a888-b6ca7608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0d83692-8000-456c-81e0-753272234f01"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ea491a-489c-40f3-93b0-ed675b710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2e6c7bb-ecad-4574-a331-68cebb6e2fff}" ma:internalName="TaxCatchAll" ma:showField="CatchAllData" ma:web="d6ea491a-489c-40f3-93b0-ed675b710c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40871fc-68e5-4ba5-a888-b6ca76085e32">
      <Terms xmlns="http://schemas.microsoft.com/office/infopath/2007/PartnerControls"/>
    </lcf76f155ced4ddcb4097134ff3c332f>
    <TaxCatchAll xmlns="e4664c3e-f049-4574-bd7d-7499d2032cca" xsi:nil="true"/>
  </documentManagement>
</p:properties>
</file>

<file path=customXml/itemProps1.xml><?xml version="1.0" encoding="utf-8"?>
<ds:datastoreItem xmlns:ds="http://schemas.openxmlformats.org/officeDocument/2006/customXml" ds:itemID="{D024C01F-D541-4C85-90C9-5EA397AA4198}">
  <ds:schemaRefs>
    <ds:schemaRef ds:uri="http://schemas.microsoft.com/sharepoint/v3/contenttype/forms"/>
  </ds:schemaRefs>
</ds:datastoreItem>
</file>

<file path=customXml/itemProps2.xml><?xml version="1.0" encoding="utf-8"?>
<ds:datastoreItem xmlns:ds="http://schemas.openxmlformats.org/officeDocument/2006/customXml" ds:itemID="{DE0F9115-C41A-45BA-9274-695ECAB89D3C}">
  <ds:schemaRefs>
    <ds:schemaRef ds:uri="240871fc-68e5-4ba5-a888-b6ca76085e32"/>
    <ds:schemaRef ds:uri="d6ea491a-489c-40f3-93b0-ed675b710c5f"/>
    <ds:schemaRef ds:uri="e4664c3e-f049-4574-bd7d-7499d2032c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9960E38-16CE-488A-BC54-3A815B5260D1}">
  <ds:schemaRefs>
    <ds:schemaRef ds:uri="http://schemas.microsoft.com/office/2006/documentManagement/types"/>
    <ds:schemaRef ds:uri="http://purl.org/dc/elements/1.1/"/>
    <ds:schemaRef ds:uri="http://schemas.microsoft.com/office/infopath/2007/PartnerControls"/>
    <ds:schemaRef ds:uri="d6ea491a-489c-40f3-93b0-ed675b710c5f"/>
    <ds:schemaRef ds:uri="http://schemas.microsoft.com/office/2006/metadata/properties"/>
    <ds:schemaRef ds:uri="e4664c3e-f049-4574-bd7d-7499d2032cca"/>
    <ds:schemaRef ds:uri="http://purl.org/dc/terms/"/>
    <ds:schemaRef ds:uri="http://schemas.openxmlformats.org/package/2006/metadata/core-properties"/>
    <ds:schemaRef ds:uri="240871fc-68e5-4ba5-a888-b6ca76085e3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486</TotalTime>
  <Words>8605</Words>
  <Application>Microsoft Office PowerPoint</Application>
  <PresentationFormat>Widescreen</PresentationFormat>
  <Paragraphs>882</Paragraphs>
  <Slides>65</Slides>
  <Notes>65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65</vt:i4>
      </vt:variant>
    </vt:vector>
  </HeadingPairs>
  <TitlesOfParts>
    <vt:vector size="75" baseType="lpstr">
      <vt:lpstr>MS PGothic</vt:lpstr>
      <vt:lpstr>Arial</vt:lpstr>
      <vt:lpstr>Arial,Sans-Serif</vt:lpstr>
      <vt:lpstr>Brush Script MT</vt:lpstr>
      <vt:lpstr>Calibri</vt:lpstr>
      <vt:lpstr>Courier New</vt:lpstr>
      <vt:lpstr>Verdana</vt:lpstr>
      <vt:lpstr>Wingdings</vt:lpstr>
      <vt:lpstr>Wingdings,Sans-Serif</vt:lpstr>
      <vt:lpstr>Office Theme</vt:lpstr>
      <vt:lpstr>Welcome! </vt:lpstr>
      <vt:lpstr>Zoom Webinar Control Panel</vt:lpstr>
      <vt:lpstr>Indicator B-13 Checklist - Interrater Reliability Training</vt:lpstr>
      <vt:lpstr>Today’s Outcomes</vt:lpstr>
      <vt:lpstr>State Performance Plan (SPP) Annual Performance Report (APR) Measurement - Part 1</vt:lpstr>
      <vt:lpstr>SPP APR Measurement- Part 2</vt:lpstr>
      <vt:lpstr>Why Interrater Reliability Matters</vt:lpstr>
      <vt:lpstr>Indicator B-13 Manual &amp; Checklist</vt:lpstr>
      <vt:lpstr>B-13 Checklist Content</vt:lpstr>
      <vt:lpstr>B-13 Manual</vt:lpstr>
      <vt:lpstr>Question 1</vt:lpstr>
      <vt:lpstr>Question 1: Compliance in Practice</vt:lpstr>
      <vt:lpstr>Question 1 Compliance - example 1</vt:lpstr>
      <vt:lpstr>Question 1 Compliance – examples 2-3</vt:lpstr>
      <vt:lpstr>Question 1 Noncompliance</vt:lpstr>
      <vt:lpstr>Question 1 You be the judge</vt:lpstr>
      <vt:lpstr>Question 2</vt:lpstr>
      <vt:lpstr>Question 2 N/A Clarification </vt:lpstr>
      <vt:lpstr>Question 2: Follow-Up</vt:lpstr>
      <vt:lpstr>Confidentiality Requirements</vt:lpstr>
      <vt:lpstr>Consent Defined </vt:lpstr>
      <vt:lpstr>Question 2: Compliance Example</vt:lpstr>
      <vt:lpstr>Acceptable Forms of Written Consent</vt:lpstr>
      <vt:lpstr>Question 2 Noncompliance</vt:lpstr>
      <vt:lpstr>Question 2 You be the judge </vt:lpstr>
      <vt:lpstr>Question 3</vt:lpstr>
      <vt:lpstr>Question 3 Compliance</vt:lpstr>
      <vt:lpstr>Put these activities in a compliant order</vt:lpstr>
      <vt:lpstr>The activities in a compliant order</vt:lpstr>
      <vt:lpstr>Knowledge Check</vt:lpstr>
      <vt:lpstr>Question 4</vt:lpstr>
      <vt:lpstr>Question 4 Compliance</vt:lpstr>
      <vt:lpstr>Question 4 Compliance - Example</vt:lpstr>
      <vt:lpstr>Question 5</vt:lpstr>
      <vt:lpstr>Question 5 Compliance</vt:lpstr>
      <vt:lpstr>Postsecondary Goals</vt:lpstr>
      <vt:lpstr>Examples of Postsecondary Goals</vt:lpstr>
      <vt:lpstr>Postsecondary Goal Examples</vt:lpstr>
      <vt:lpstr>Question 5 You be the judge</vt:lpstr>
      <vt:lpstr>Question 6</vt:lpstr>
      <vt:lpstr>Question 6 Follow-up</vt:lpstr>
      <vt:lpstr>Question 7</vt:lpstr>
      <vt:lpstr>Intent of Transition Services</vt:lpstr>
      <vt:lpstr>Transition Services Defined</vt:lpstr>
      <vt:lpstr>Transition Services</vt:lpstr>
      <vt:lpstr>Question 7 Compliance</vt:lpstr>
      <vt:lpstr>Examples of transition services </vt:lpstr>
      <vt:lpstr>Question 8</vt:lpstr>
      <vt:lpstr>Course of Study Defined</vt:lpstr>
      <vt:lpstr>Certificate of Completion</vt:lpstr>
      <vt:lpstr>Question 8 Compliance</vt:lpstr>
      <vt:lpstr>Question 9</vt:lpstr>
      <vt:lpstr>Question 9 Compliance</vt:lpstr>
      <vt:lpstr>Question 9 Compliance Example</vt:lpstr>
      <vt:lpstr>Annual Goal – Example</vt:lpstr>
      <vt:lpstr>Question 9 – You be the judge </vt:lpstr>
      <vt:lpstr>Questions?</vt:lpstr>
      <vt:lpstr>Work in Catamaran</vt:lpstr>
      <vt:lpstr>Timeline</vt:lpstr>
      <vt:lpstr>Review the Summary Report</vt:lpstr>
      <vt:lpstr>Review the Summary Report (cont.)</vt:lpstr>
      <vt:lpstr>Review Submitted Data</vt:lpstr>
      <vt:lpstr>Review Uploaded IEPs</vt:lpstr>
      <vt:lpstr>Further Questions?</vt:lpstr>
      <vt:lpstr>Need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B-13 Checklist - Interrater Reliability Training</dc:title>
  <dc:creator>Michigan Department of Education Office of Special Education</dc:creator>
  <cp:lastModifiedBy>Gabrielle Steinacker</cp:lastModifiedBy>
  <cp:revision>28</cp:revision>
  <dcterms:modified xsi:type="dcterms:W3CDTF">2024-11-06T18:52:01Z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2023-10-03T20:27:19Z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7bae0e6e-9a50-4470-b7d6-41fbc9a77d1b</vt:lpwstr>
  </property>
  <property fmtid="{D5CDD505-2E9C-101B-9397-08002B2CF9AE}" pid="8" name="MSIP_Label_3a2fed65-62e7-46ea-af74-187e0c17143a_ContentBits">
    <vt:lpwstr>0</vt:lpwstr>
  </property>
  <property fmtid="{D5CDD505-2E9C-101B-9397-08002B2CF9AE}" pid="9" name="Language">
    <vt:lpwstr>English</vt:lpwstr>
  </property>
  <property fmtid="{D5CDD505-2E9C-101B-9397-08002B2CF9AE}" pid="10" name="ContentTypeId">
    <vt:lpwstr>0x01010056E68C7DD31A3E40992C2951F0B695E1</vt:lpwstr>
  </property>
  <property fmtid="{D5CDD505-2E9C-101B-9397-08002B2CF9AE}" pid="11" name="MediaServiceImageTags">
    <vt:lpwstr/>
  </property>
</Properties>
</file>