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75"/>
  </p:notesMasterIdLst>
  <p:handoutMasterIdLst>
    <p:handoutMasterId r:id="rId76"/>
  </p:handoutMasterIdLst>
  <p:sldIdLst>
    <p:sldId id="266" r:id="rId6"/>
    <p:sldId id="436" r:id="rId7"/>
    <p:sldId id="263" r:id="rId8"/>
    <p:sldId id="440" r:id="rId9"/>
    <p:sldId id="269" r:id="rId10"/>
    <p:sldId id="270" r:id="rId11"/>
    <p:sldId id="268" r:id="rId12"/>
    <p:sldId id="428" r:id="rId13"/>
    <p:sldId id="429" r:id="rId14"/>
    <p:sldId id="271" r:id="rId15"/>
    <p:sldId id="272" r:id="rId16"/>
    <p:sldId id="273" r:id="rId17"/>
    <p:sldId id="275" r:id="rId18"/>
    <p:sldId id="274" r:id="rId19"/>
    <p:sldId id="276" r:id="rId20"/>
    <p:sldId id="336" r:id="rId21"/>
    <p:sldId id="340" r:id="rId22"/>
    <p:sldId id="339" r:id="rId23"/>
    <p:sldId id="341" r:id="rId24"/>
    <p:sldId id="342" r:id="rId25"/>
    <p:sldId id="345" r:id="rId26"/>
    <p:sldId id="343" r:id="rId27"/>
    <p:sldId id="344" r:id="rId28"/>
    <p:sldId id="278" r:id="rId29"/>
    <p:sldId id="281" r:id="rId30"/>
    <p:sldId id="279" r:id="rId31"/>
    <p:sldId id="357" r:id="rId32"/>
    <p:sldId id="280" r:id="rId33"/>
    <p:sldId id="282" r:id="rId34"/>
    <p:sldId id="284" r:id="rId35"/>
    <p:sldId id="285" r:id="rId36"/>
    <p:sldId id="289" r:id="rId37"/>
    <p:sldId id="288" r:id="rId38"/>
    <p:sldId id="291" r:id="rId39"/>
    <p:sldId id="292" r:id="rId40"/>
    <p:sldId id="295" r:id="rId41"/>
    <p:sldId id="296" r:id="rId42"/>
    <p:sldId id="338" r:id="rId43"/>
    <p:sldId id="358" r:id="rId44"/>
    <p:sldId id="290" r:id="rId45"/>
    <p:sldId id="297" r:id="rId46"/>
    <p:sldId id="287" r:id="rId47"/>
    <p:sldId id="298" r:id="rId48"/>
    <p:sldId id="350" r:id="rId49"/>
    <p:sldId id="351" r:id="rId50"/>
    <p:sldId id="349" r:id="rId51"/>
    <p:sldId id="352" r:id="rId52"/>
    <p:sldId id="348" r:id="rId53"/>
    <p:sldId id="353" r:id="rId54"/>
    <p:sldId id="354" r:id="rId55"/>
    <p:sldId id="435" r:id="rId56"/>
    <p:sldId id="368" r:id="rId57"/>
    <p:sldId id="369" r:id="rId58"/>
    <p:sldId id="370" r:id="rId59"/>
    <p:sldId id="337" r:id="rId60"/>
    <p:sldId id="294" r:id="rId61"/>
    <p:sldId id="367" r:id="rId62"/>
    <p:sldId id="346" r:id="rId63"/>
    <p:sldId id="317" r:id="rId64"/>
    <p:sldId id="434" r:id="rId65"/>
    <p:sldId id="332" r:id="rId66"/>
    <p:sldId id="438" r:id="rId67"/>
    <p:sldId id="432" r:id="rId68"/>
    <p:sldId id="356" r:id="rId69"/>
    <p:sldId id="329" r:id="rId70"/>
    <p:sldId id="334" r:id="rId71"/>
    <p:sldId id="335" r:id="rId72"/>
    <p:sldId id="425" r:id="rId73"/>
    <p:sldId id="441" r:id="rId7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1DD52E-2D61-7677-289D-99BAF02F22BF}" name="Anderson Tippett, Jeanne (MDE)" initials="A(" userId="S::andersontippettj@michigan.gov::b728fb55-2a35-4751-b136-bdf0be5b88f0" providerId="AD"/>
  <p188:author id="{29088641-5EE9-611F-75B1-B4BA9E5AFC8F}" name="Schultz, Deborah (MDE)" initials="SD(" userId="S::SchultzD10@michigan.gov::d91c3f3d-91be-4e7c-a4dc-5e7d4587b460" providerId="AD"/>
  <p188:author id="{7FC41077-B34E-D705-A272-FF94E187ABB7}" name="Lynne Clark" initials="LC" userId="S::lclark@publicsectorconsultants.com::e39695b7-0fbb-4f79-838b-814b73e0a62f" providerId="AD"/>
  <p188:author id="{9B226E7C-6FCC-C684-0F1F-E85CE945122F}" name="Dortch, Shawan (MDE)" initials="D(" userId="S::dortchs@michigan.gov::c2555e18-7abb-48e6-9186-1045771a86cf" providerId="AD"/>
  <p188:author id="{23C8207E-B681-979D-9396-699C6C40C433}" name="Anderson Tippett, Jeanne (MDE)" initials="ATJ(" userId="S::AndersonTippettJ@michigan.gov::b728fb55-2a35-4751-b136-bdf0be5b88f0" providerId="AD"/>
  <p188:author id="{CBABDBC3-D953-D7FF-46F5-4B18C2240729}" name="Donna Seeger" initials="DS" userId="S::dseeger@publicsectorconsultants.com::f1774fae-eb97-4bab-a277-42ec99e1b4e5" providerId="AD"/>
  <p188:author id="{89E8A6C6-0E23-F3D8-163F-9DE05D1CE705}" name="Schultz, Deborah (MDE)" initials="S(" userId="S::schultzd10@michigan.gov::d91c3f3d-91be-4e7c-a4dc-5e7d4587b460" providerId="AD"/>
  <p188:author id="{A9D74BF9-A630-ADCD-A842-7574A59B73CD}" name="Abrahamson, Patricia (MDE)" initials="AP(" userId="S::AbrahamsonP1@michigan.gov::a6564fdc-e9da-476e-8eb8-1cc61819dbf0" providerId="AD"/>
  <p188:author id="{7BDA78FF-5E80-39C2-3D36-CFC4A09EE482}" name="McIntyre, Rebecca (MDE)" initials="M(" userId="S::mcintyrer1@michigan.gov::89ee43e5-9413-4ee9-86e8-c83c3870274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eed, Ashley (MDE)" initials="R(" lastIdx="1" clrIdx="6">
    <p:extLst>
      <p:ext uri="{19B8F6BF-5375-455C-9EA6-DF929625EA0E}">
        <p15:presenceInfo xmlns:p15="http://schemas.microsoft.com/office/powerpoint/2012/main" userId="S::reeda@michigan.gov::fedf4bee-0fcd-4de1-841c-069e50231a90" providerId="AD"/>
      </p:ext>
    </p:extLst>
  </p:cmAuthor>
  <p:cmAuthor id="1" name="Lynne Clark" initials="LC" lastIdx="1" clrIdx="0">
    <p:extLst>
      <p:ext uri="{19B8F6BF-5375-455C-9EA6-DF929625EA0E}">
        <p15:presenceInfo xmlns:p15="http://schemas.microsoft.com/office/powerpoint/2012/main" userId="S-1-5-21-3682575144-2882293109-4044312948-1642" providerId="AD"/>
      </p:ext>
    </p:extLst>
  </p:cmAuthor>
  <p:cmAuthor id="8" name="Weckstein, Janis (MDE)" initials="W(" lastIdx="3" clrIdx="7">
    <p:extLst>
      <p:ext uri="{19B8F6BF-5375-455C-9EA6-DF929625EA0E}">
        <p15:presenceInfo xmlns:p15="http://schemas.microsoft.com/office/powerpoint/2012/main" userId="S::wecksteinj@michigan.gov::44657ef9-982c-48a1-8969-0a38a6e6461d" providerId="AD"/>
      </p:ext>
    </p:extLst>
  </p:cmAuthor>
  <p:cmAuthor id="2" name="Timbs, Janet (MDE)" initials="TJ(" lastIdx="37" clrIdx="1">
    <p:extLst>
      <p:ext uri="{19B8F6BF-5375-455C-9EA6-DF929625EA0E}">
        <p15:presenceInfo xmlns:p15="http://schemas.microsoft.com/office/powerpoint/2012/main" userId="S::TimbsJ@michigan.gov::ca5879a8-90d9-437b-8803-1d9e5ccbcd76" providerId="AD"/>
      </p:ext>
    </p:extLst>
  </p:cmAuthor>
  <p:cmAuthor id="3" name="Anderson Tippett, Jeanne (MDE)" initials="ATJ(" lastIdx="6" clrIdx="2">
    <p:extLst>
      <p:ext uri="{19B8F6BF-5375-455C-9EA6-DF929625EA0E}">
        <p15:presenceInfo xmlns:p15="http://schemas.microsoft.com/office/powerpoint/2012/main" userId="S-1-5-21-1935655697-1844823847-842925246-293709" providerId="AD"/>
      </p:ext>
    </p:extLst>
  </p:cmAuthor>
  <p:cmAuthor id="4" name="Lynne Clark" initials="LC [2]" lastIdx="4" clrIdx="3">
    <p:extLst>
      <p:ext uri="{19B8F6BF-5375-455C-9EA6-DF929625EA0E}">
        <p15:presenceInfo xmlns:p15="http://schemas.microsoft.com/office/powerpoint/2012/main" userId="S::lclark@publicsectorconsultants.com::e39695b7-0fbb-4f79-838b-814b73e0a62f" providerId="AD"/>
      </p:ext>
    </p:extLst>
  </p:cmAuthor>
  <p:cmAuthor id="5" name="Oda, Ruth (MDE)" initials="O(" lastIdx="13" clrIdx="4">
    <p:extLst>
      <p:ext uri="{19B8F6BF-5375-455C-9EA6-DF929625EA0E}">
        <p15:presenceInfo xmlns:p15="http://schemas.microsoft.com/office/powerpoint/2012/main" userId="S::odar@michigan.gov::12cb1fb7-ef97-400e-968f-a43994dd7697" providerId="AD"/>
      </p:ext>
    </p:extLst>
  </p:cmAuthor>
  <p:cmAuthor id="6" name="Schultz, Deborah (MDE)" initials="S(" lastIdx="15" clrIdx="5">
    <p:extLst>
      <p:ext uri="{19B8F6BF-5375-455C-9EA6-DF929625EA0E}">
        <p15:presenceInfo xmlns:p15="http://schemas.microsoft.com/office/powerpoint/2012/main" userId="S::schultzd10@michigan.gov::d91c3f3d-91be-4e7c-a4dc-5e7d4587b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FFE89F"/>
    <a:srgbClr val="24866E"/>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7EEB1-F12E-4C9F-8BBB-FC30F4E440F4}" v="2" dt="2024-02-05T20:59:25.726"/>
    <p1510:client id="{F100AF85-6E83-4E04-A193-CB264E9179CE}" v="2" dt="2024-02-05T21:14:43.0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177" autoAdjust="0"/>
  </p:normalViewPr>
  <p:slideViewPr>
    <p:cSldViewPr snapToGrid="0">
      <p:cViewPr varScale="1">
        <p:scale>
          <a:sx n="63" d="100"/>
          <a:sy n="63" d="100"/>
        </p:scale>
        <p:origin x="1656"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77F82F29-6ED5-0F45-9399-2470D9D82006}" type="datetimeFigureOut">
              <a:rPr lang="en-US" smtClean="0"/>
              <a:t>2/23/2024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426F13B-9238-8C41-A428-ACA4F51A1C9A}" type="datetimeFigureOut">
              <a:rPr lang="en-US" smtClean="0"/>
              <a:t>2/23/2024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staging.catamaran.partners/Report.aspx?rptID=1617&amp;amiID=5777"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mailto:lclark@publicsectorconsultants.com" TargetMode="External"/><Relationship Id="rId2" Type="http://schemas.openxmlformats.org/officeDocument/2006/relationships/slide" Target="../slides/slide69.xml"/><Relationship Id="rId1" Type="http://schemas.openxmlformats.org/officeDocument/2006/relationships/notesMaster" Target="../notesMasters/notesMaster1.xml"/><Relationship Id="rId4" Type="http://schemas.openxmlformats.org/officeDocument/2006/relationships/hyperlink" Target="mailto:help@catamaran.partner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112085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Many different groups of people use Catamaran to complete this activity. (note some items above. Do not read all.) </a:t>
            </a:r>
          </a:p>
          <a:p>
            <a:endParaRPr lang="en-US"/>
          </a:p>
          <a:p>
            <a:r>
              <a:rPr lang="en-US"/>
              <a:t>ISD users, if you’re wondering about whom to contact in some of you member districts, contact Lists are available to ISD personnel through the administrative reports page that shows who in Catamaran is assigned as either a Catamaran Coordinator or a Transition Coordinator Contact. Remember the administrative reports are a drop down list you access by hovering your cursor over your name when you’re logged in to the system.</a:t>
            </a:r>
            <a:endParaRPr lang="en-US">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2993883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The CC can pull records ahead of a file review visit. </a:t>
            </a:r>
          </a:p>
        </p:txBody>
      </p:sp>
      <p:sp>
        <p:nvSpPr>
          <p:cNvPr id="4" name="Slide Number Placeholder 3"/>
          <p:cNvSpPr>
            <a:spLocks noGrp="1"/>
          </p:cNvSpPr>
          <p:nvPr>
            <p:ph type="sldNum" sz="quarter" idx="5"/>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3920193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a:t>
            </a:r>
          </a:p>
        </p:txBody>
      </p:sp>
      <p:sp>
        <p:nvSpPr>
          <p:cNvPr id="4" name="Slide Number Placeholder 3"/>
          <p:cNvSpPr>
            <a:spLocks noGrp="1"/>
          </p:cNvSpPr>
          <p:nvPr>
            <p:ph type="sldNum" sz="quarter" idx="5"/>
          </p:nvPr>
        </p:nvSpPr>
        <p:spPr/>
        <p:txBody>
          <a:bodyPr/>
          <a:lstStyle/>
          <a:p>
            <a:fld id="{DD2DD89C-FAB0-4542-93EC-D9383E52BB16}" type="slidenum">
              <a:rPr lang="en-US" smtClean="0"/>
              <a:t>12</a:t>
            </a:fld>
            <a:endParaRPr lang="en-US"/>
          </a:p>
        </p:txBody>
      </p:sp>
    </p:spTree>
    <p:extLst>
      <p:ext uri="{BB962C8B-B14F-4D97-AF65-F5344CB8AC3E}">
        <p14:creationId xmlns:p14="http://schemas.microsoft.com/office/powerpoint/2010/main" val="896216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3061548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14</a:t>
            </a:fld>
            <a:endParaRPr lang="en-US"/>
          </a:p>
        </p:txBody>
      </p:sp>
    </p:spTree>
    <p:extLst>
      <p:ext uri="{BB962C8B-B14F-4D97-AF65-F5344CB8AC3E}">
        <p14:creationId xmlns:p14="http://schemas.microsoft.com/office/powerpoint/2010/main" val="2925242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15</a:t>
            </a:fld>
            <a:endParaRPr lang="en-US"/>
          </a:p>
        </p:txBody>
      </p:sp>
    </p:spTree>
    <p:extLst>
      <p:ext uri="{BB962C8B-B14F-4D97-AF65-F5344CB8AC3E}">
        <p14:creationId xmlns:p14="http://schemas.microsoft.com/office/powerpoint/2010/main" val="138584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To access the contact list for transition coordinator contacts for each member district, the ISD transition coordinator selects “reports” from the dropdown menu just below the user’s name on the top right side of page. Choose Transition Coordinator Contact List to run the report.  This same path will also take you to a Catamaran Coordinator list. </a:t>
            </a:r>
          </a:p>
        </p:txBody>
      </p:sp>
      <p:sp>
        <p:nvSpPr>
          <p:cNvPr id="4" name="Slide Number Placeholder 3"/>
          <p:cNvSpPr>
            <a:spLocks noGrp="1"/>
          </p:cNvSpPr>
          <p:nvPr>
            <p:ph type="sldNum" sz="quarter" idx="5"/>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1420180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Now, let’s look at how TCs can approve users in Catamaran.</a:t>
            </a:r>
          </a:p>
        </p:txBody>
      </p:sp>
      <p:sp>
        <p:nvSpPr>
          <p:cNvPr id="4" name="Slide Number Placeholder 3"/>
          <p:cNvSpPr>
            <a:spLocks noGrp="1"/>
          </p:cNvSpPr>
          <p:nvPr>
            <p:ph type="sldNum" sz="quarter" idx="5"/>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1465908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1944472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3864081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b="0"/>
              <a:t>Before we get started, I would like to highlight some features available on the Zoom Webinar Control Panel. Move your mouse or tab down to the bottom of the screen and you will find the chat feature which will allow you to communicate with the presenters. You can also select the CC icon to turn on captions and Leave will allow you to exit the webinar.</a:t>
            </a:r>
          </a:p>
          <a:p>
            <a:endParaRPr lang="en-US" b="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774468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20</a:t>
            </a:fld>
            <a:endParaRPr lang="en-US"/>
          </a:p>
        </p:txBody>
      </p:sp>
    </p:spTree>
    <p:extLst>
      <p:ext uri="{BB962C8B-B14F-4D97-AF65-F5344CB8AC3E}">
        <p14:creationId xmlns:p14="http://schemas.microsoft.com/office/powerpoint/2010/main" val="4269023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21</a:t>
            </a:fld>
            <a:endParaRPr lang="en-US"/>
          </a:p>
        </p:txBody>
      </p:sp>
    </p:spTree>
    <p:extLst>
      <p:ext uri="{BB962C8B-B14F-4D97-AF65-F5344CB8AC3E}">
        <p14:creationId xmlns:p14="http://schemas.microsoft.com/office/powerpoint/2010/main" val="1643440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22</a:t>
            </a:fld>
            <a:endParaRPr lang="en-US"/>
          </a:p>
        </p:txBody>
      </p:sp>
    </p:spTree>
    <p:extLst>
      <p:ext uri="{BB962C8B-B14F-4D97-AF65-F5344CB8AC3E}">
        <p14:creationId xmlns:p14="http://schemas.microsoft.com/office/powerpoint/2010/main" val="3978156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a:p>
            <a:pPr marL="171450" indent="-171450">
              <a:buFont typeface="Arial" panose="020B0604020202020204" pitchFamily="34" charset="0"/>
              <a:buChar char="•"/>
            </a:pPr>
            <a:r>
              <a:rPr lang="en-US"/>
              <a:t>If during the verification process the individual requesting access to Catamaran should not have access to the system, then deny the request by clicking </a:t>
            </a:r>
            <a:r>
              <a:rPr lang="en-US" b="1"/>
              <a:t>Deny</a:t>
            </a:r>
            <a:r>
              <a:rPr lang="en-US" b="0"/>
              <a:t> next to the user’s name.</a:t>
            </a:r>
            <a:r>
              <a:rPr lang="en-US"/>
              <a:t> </a:t>
            </a:r>
          </a:p>
          <a:p>
            <a:pPr marL="171450" indent="-171450">
              <a:buFont typeface="Arial" panose="020B0604020202020204" pitchFamily="34" charset="0"/>
              <a:buChar char="•"/>
            </a:pPr>
            <a:r>
              <a:rPr lang="en-US" b="0"/>
              <a:t>After denying the user request, the user will receive an email informing them that the user request has been denied.</a:t>
            </a:r>
            <a:r>
              <a:rPr lang="en-US"/>
              <a:t> </a:t>
            </a:r>
            <a:endParaRPr lang="en-US" b="0">
              <a:cs typeface="Calibri"/>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23</a:t>
            </a:fld>
            <a:endParaRPr lang="en-US"/>
          </a:p>
        </p:txBody>
      </p:sp>
    </p:spTree>
    <p:extLst>
      <p:ext uri="{BB962C8B-B14F-4D97-AF65-F5344CB8AC3E}">
        <p14:creationId xmlns:p14="http://schemas.microsoft.com/office/powerpoint/2010/main" val="1503279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24</a:t>
            </a:fld>
            <a:endParaRPr lang="en-US"/>
          </a:p>
        </p:txBody>
      </p:sp>
    </p:spTree>
    <p:extLst>
      <p:ext uri="{BB962C8B-B14F-4D97-AF65-F5344CB8AC3E}">
        <p14:creationId xmlns:p14="http://schemas.microsoft.com/office/powerpoint/2010/main" val="446987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25</a:t>
            </a:fld>
            <a:endParaRPr lang="en-US"/>
          </a:p>
        </p:txBody>
      </p:sp>
    </p:spTree>
    <p:extLst>
      <p:ext uri="{BB962C8B-B14F-4D97-AF65-F5344CB8AC3E}">
        <p14:creationId xmlns:p14="http://schemas.microsoft.com/office/powerpoint/2010/main" val="148173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Nichole - Click on the link under “activity” to access the data collection activity.</a:t>
            </a:r>
          </a:p>
        </p:txBody>
      </p:sp>
      <p:sp>
        <p:nvSpPr>
          <p:cNvPr id="4" name="Slide Number Placeholder 3"/>
          <p:cNvSpPr>
            <a:spLocks noGrp="1"/>
          </p:cNvSpPr>
          <p:nvPr>
            <p:ph type="sldNum" sz="quarter" idx="5"/>
          </p:nvPr>
        </p:nvSpPr>
        <p:spPr/>
        <p:txBody>
          <a:bodyPr/>
          <a:lstStyle/>
          <a:p>
            <a:fld id="{DD2DD89C-FAB0-4542-93EC-D9383E52BB16}" type="slidenum">
              <a:rPr lang="en-US" smtClean="0"/>
              <a:t>26</a:t>
            </a:fld>
            <a:endParaRPr lang="en-US"/>
          </a:p>
        </p:txBody>
      </p:sp>
    </p:spTree>
    <p:extLst>
      <p:ext uri="{BB962C8B-B14F-4D97-AF65-F5344CB8AC3E}">
        <p14:creationId xmlns:p14="http://schemas.microsoft.com/office/powerpoint/2010/main" val="3487149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Click on the B-13 Student List and Summary Report (download)</a:t>
            </a:r>
          </a:p>
        </p:txBody>
      </p:sp>
      <p:sp>
        <p:nvSpPr>
          <p:cNvPr id="4" name="Slide Number Placeholder 3"/>
          <p:cNvSpPr>
            <a:spLocks noGrp="1"/>
          </p:cNvSpPr>
          <p:nvPr>
            <p:ph type="sldNum" sz="quarter" idx="5"/>
          </p:nvPr>
        </p:nvSpPr>
        <p:spPr/>
        <p:txBody>
          <a:bodyPr/>
          <a:lstStyle/>
          <a:p>
            <a:fld id="{DD2DD89C-FAB0-4542-93EC-D9383E52BB16}" type="slidenum">
              <a:rPr lang="en-US" smtClean="0"/>
              <a:t>27</a:t>
            </a:fld>
            <a:endParaRPr lang="en-US"/>
          </a:p>
        </p:txBody>
      </p:sp>
    </p:spTree>
    <p:extLst>
      <p:ext uri="{BB962C8B-B14F-4D97-AF65-F5344CB8AC3E}">
        <p14:creationId xmlns:p14="http://schemas.microsoft.com/office/powerpoint/2010/main" val="2078445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Export the results to either the screen or Excel by using the export tab.</a:t>
            </a:r>
          </a:p>
        </p:txBody>
      </p:sp>
      <p:sp>
        <p:nvSpPr>
          <p:cNvPr id="4" name="Slide Number Placeholder 3"/>
          <p:cNvSpPr>
            <a:spLocks noGrp="1"/>
          </p:cNvSpPr>
          <p:nvPr>
            <p:ph type="sldNum" sz="quarter" idx="5"/>
          </p:nvPr>
        </p:nvSpPr>
        <p:spPr/>
        <p:txBody>
          <a:bodyPr/>
          <a:lstStyle/>
          <a:p>
            <a:fld id="{DD2DD89C-FAB0-4542-93EC-D9383E52BB16}" type="slidenum">
              <a:rPr lang="en-US" smtClean="0"/>
              <a:t>28</a:t>
            </a:fld>
            <a:endParaRPr lang="en-US"/>
          </a:p>
        </p:txBody>
      </p:sp>
    </p:spTree>
    <p:extLst>
      <p:ext uri="{BB962C8B-B14F-4D97-AF65-F5344CB8AC3E}">
        <p14:creationId xmlns:p14="http://schemas.microsoft.com/office/powerpoint/2010/main" val="2270810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Some people like to complete their reviews using paper copies before entering data in Catamaran. To do this…</a:t>
            </a:r>
          </a:p>
          <a:p>
            <a:endParaRPr lang="en-US"/>
          </a:p>
          <a:p>
            <a:r>
              <a:rPr lang="en-US"/>
              <a:t>Remember that the checklists should be verified by the ISD before submitting them to MDE. To help ISDs complete their review in a timely manner, we suggest submitting to the ISD by March 28.</a:t>
            </a:r>
            <a:endParaRPr lang="en-US">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29</a:t>
            </a:fld>
            <a:endParaRPr lang="en-US"/>
          </a:p>
        </p:txBody>
      </p:sp>
    </p:spTree>
    <p:extLst>
      <p:ext uri="{BB962C8B-B14F-4D97-AF65-F5344CB8AC3E}">
        <p14:creationId xmlns:p14="http://schemas.microsoft.com/office/powerpoint/2010/main" val="780900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Welcome to the B-13 Secondary Transition Data Collection Webinar</a:t>
            </a:r>
          </a:p>
        </p:txBody>
      </p:sp>
      <p:sp>
        <p:nvSpPr>
          <p:cNvPr id="4" name="Slide Number Placeholder 3"/>
          <p:cNvSpPr>
            <a:spLocks noGrp="1"/>
          </p:cNvSpPr>
          <p:nvPr>
            <p:ph type="sldNum" sz="quarter" idx="10"/>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Some ISD TCs may want to see the full student list for their full ISD. To do this, …</a:t>
            </a:r>
          </a:p>
          <a:p>
            <a:endParaRPr lang="en-US"/>
          </a:p>
          <a:p>
            <a:r>
              <a:rPr lang="en-US"/>
              <a:t>Remember, “GO” launches the export.</a:t>
            </a:r>
            <a:endParaRPr lang="en-US">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30</a:t>
            </a:fld>
            <a:endParaRPr lang="en-US"/>
          </a:p>
        </p:txBody>
      </p:sp>
    </p:spTree>
    <p:extLst>
      <p:ext uri="{BB962C8B-B14F-4D97-AF65-F5344CB8AC3E}">
        <p14:creationId xmlns:p14="http://schemas.microsoft.com/office/powerpoint/2010/main" val="2851862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Jamie - </a:t>
            </a:r>
          </a:p>
        </p:txBody>
      </p:sp>
      <p:sp>
        <p:nvSpPr>
          <p:cNvPr id="4" name="Slide Number Placeholder 3"/>
          <p:cNvSpPr>
            <a:spLocks noGrp="1"/>
          </p:cNvSpPr>
          <p:nvPr>
            <p:ph type="sldNum" sz="quarter" idx="5"/>
          </p:nvPr>
        </p:nvSpPr>
        <p:spPr/>
        <p:txBody>
          <a:bodyPr/>
          <a:lstStyle/>
          <a:p>
            <a:fld id="{DD2DD89C-FAB0-4542-93EC-D9383E52BB16}" type="slidenum">
              <a:rPr lang="en-US" smtClean="0"/>
              <a:t>31</a:t>
            </a:fld>
            <a:endParaRPr lang="en-US"/>
          </a:p>
        </p:txBody>
      </p:sp>
    </p:spTree>
    <p:extLst>
      <p:ext uri="{BB962C8B-B14F-4D97-AF65-F5344CB8AC3E}">
        <p14:creationId xmlns:p14="http://schemas.microsoft.com/office/powerpoint/2010/main" val="20138665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 So, if you’ve completed paper copies or you’re just ready to put data in the system, these are the steps to follow. </a:t>
            </a:r>
          </a:p>
        </p:txBody>
      </p:sp>
      <p:sp>
        <p:nvSpPr>
          <p:cNvPr id="4" name="Slide Number Placeholder 3"/>
          <p:cNvSpPr>
            <a:spLocks noGrp="1"/>
          </p:cNvSpPr>
          <p:nvPr>
            <p:ph type="sldNum" sz="quarter" idx="5"/>
          </p:nvPr>
        </p:nvSpPr>
        <p:spPr/>
        <p:txBody>
          <a:bodyPr/>
          <a:lstStyle/>
          <a:p>
            <a:fld id="{DD2DD89C-FAB0-4542-93EC-D9383E52BB16}" type="slidenum">
              <a:rPr lang="en-US" smtClean="0"/>
              <a:t>32</a:t>
            </a:fld>
            <a:endParaRPr lang="en-US"/>
          </a:p>
        </p:txBody>
      </p:sp>
    </p:spTree>
    <p:extLst>
      <p:ext uri="{BB962C8B-B14F-4D97-AF65-F5344CB8AC3E}">
        <p14:creationId xmlns:p14="http://schemas.microsoft.com/office/powerpoint/2010/main" val="1058732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From the Dashboard, select the B-13 Data Collection link on the Tasks Overview to open the activity.</a:t>
            </a:r>
          </a:p>
        </p:txBody>
      </p:sp>
      <p:sp>
        <p:nvSpPr>
          <p:cNvPr id="4" name="Slide Number Placeholder 3"/>
          <p:cNvSpPr>
            <a:spLocks noGrp="1"/>
          </p:cNvSpPr>
          <p:nvPr>
            <p:ph type="sldNum" sz="quarter" idx="5"/>
          </p:nvPr>
        </p:nvSpPr>
        <p:spPr/>
        <p:txBody>
          <a:bodyPr/>
          <a:lstStyle/>
          <a:p>
            <a:fld id="{DD2DD89C-FAB0-4542-93EC-D9383E52BB16}" type="slidenum">
              <a:rPr lang="en-US" smtClean="0"/>
              <a:t>33</a:t>
            </a:fld>
            <a:endParaRPr lang="en-US"/>
          </a:p>
        </p:txBody>
      </p:sp>
    </p:spTree>
    <p:extLst>
      <p:ext uri="{BB962C8B-B14F-4D97-AF65-F5344CB8AC3E}">
        <p14:creationId xmlns:p14="http://schemas.microsoft.com/office/powerpoint/2010/main" val="1380574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Here you will find the checklist for each student. Remember to save after completing each checklist. To access the next student file, click on the drop-down then click on the “go” button.</a:t>
            </a:r>
          </a:p>
        </p:txBody>
      </p:sp>
      <p:sp>
        <p:nvSpPr>
          <p:cNvPr id="4" name="Slide Number Placeholder 3"/>
          <p:cNvSpPr>
            <a:spLocks noGrp="1"/>
          </p:cNvSpPr>
          <p:nvPr>
            <p:ph type="sldNum" sz="quarter" idx="5"/>
          </p:nvPr>
        </p:nvSpPr>
        <p:spPr/>
        <p:txBody>
          <a:bodyPr/>
          <a:lstStyle/>
          <a:p>
            <a:fld id="{DD2DD89C-FAB0-4542-93EC-D9383E52BB16}" type="slidenum">
              <a:rPr lang="en-US" smtClean="0"/>
              <a:t>34</a:t>
            </a:fld>
            <a:endParaRPr lang="en-US"/>
          </a:p>
        </p:txBody>
      </p:sp>
    </p:spTree>
    <p:extLst>
      <p:ext uri="{BB962C8B-B14F-4D97-AF65-F5344CB8AC3E}">
        <p14:creationId xmlns:p14="http://schemas.microsoft.com/office/powerpoint/2010/main" val="469020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Remember – the IEPs being reviewed are the IEPs in effect as of March 1.  Once a file is reviewed, that is the data to be submitted. There is</a:t>
            </a:r>
            <a:r>
              <a:rPr lang="en-US" b="1"/>
              <a:t> no </a:t>
            </a:r>
            <a:r>
              <a:rPr lang="en-US"/>
              <a:t>opportunity to correct the IEP before submitting the data. </a:t>
            </a:r>
          </a:p>
          <a:p>
            <a:endParaRPr lang="en-US"/>
          </a:p>
          <a:p>
            <a:r>
              <a:rPr lang="en-US"/>
              <a:t>Be sure to include the review date and the date of the IEP. If you opt out of reviewing this student’s record, do not include an IEP date.</a:t>
            </a:r>
            <a:endParaRPr lang="en-US">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35</a:t>
            </a:fld>
            <a:endParaRPr lang="en-US"/>
          </a:p>
        </p:txBody>
      </p:sp>
    </p:spTree>
    <p:extLst>
      <p:ext uri="{BB962C8B-B14F-4D97-AF65-F5344CB8AC3E}">
        <p14:creationId xmlns:p14="http://schemas.microsoft.com/office/powerpoint/2010/main" val="4048111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There are occasions when a district will need to opt out of a student record/checklist. This occurs when a student selected for data collection is no longer in the district. Every checklist has the option to select “I no longer have this student’s IEP. Check the box as shown by the top green arrow on this slide. Next, you must select a reason from the list provided. Remember, you can only choose “graduated” as a reason if the student graduated prior to March 1. Once a reason is selected, the rest of the checklist will be hidden. </a:t>
            </a:r>
          </a:p>
          <a:p>
            <a:r>
              <a:rPr lang="en-US"/>
              <a:t>Please do not enter an IEP date on the page if you are opting out of the checklist for this student. </a:t>
            </a:r>
            <a:endParaRPr lang="en-US">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36</a:t>
            </a:fld>
            <a:endParaRPr lang="en-US"/>
          </a:p>
        </p:txBody>
      </p:sp>
    </p:spTree>
    <p:extLst>
      <p:ext uri="{BB962C8B-B14F-4D97-AF65-F5344CB8AC3E}">
        <p14:creationId xmlns:p14="http://schemas.microsoft.com/office/powerpoint/2010/main" val="20244185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You will need to complete a checklist for all students on your list. To do this, use the dropdown menu to select a new student record, the click on “go”. This will open the new student record. </a:t>
            </a:r>
          </a:p>
          <a:p>
            <a:r>
              <a:rPr lang="en-US"/>
              <a:t>If you didn’t remember to save this record before attempting to move to another record, the system will prompt you to save.</a:t>
            </a:r>
            <a:endParaRPr lang="en-US">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37</a:t>
            </a:fld>
            <a:endParaRPr lang="en-US"/>
          </a:p>
        </p:txBody>
      </p:sp>
    </p:spTree>
    <p:extLst>
      <p:ext uri="{BB962C8B-B14F-4D97-AF65-F5344CB8AC3E}">
        <p14:creationId xmlns:p14="http://schemas.microsoft.com/office/powerpoint/2010/main" val="11426364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The checklist for the 2024 data collection is the same checklist used in 2023.</a:t>
            </a:r>
          </a:p>
          <a:p>
            <a:endParaRPr lang="en-US"/>
          </a:p>
          <a:p>
            <a:r>
              <a:rPr lang="en-US"/>
              <a:t>Note the columns on the right of the checklist:</a:t>
            </a:r>
          </a:p>
          <a:p>
            <a:pPr marL="171450" indent="-171450">
              <a:buFont typeface="Arial" panose="020B0604020202020204" pitchFamily="34" charset="0"/>
              <a:buChar char="•"/>
            </a:pPr>
            <a:r>
              <a:rPr lang="en-US"/>
              <a:t>Potential area of need for TA under General Supervision – this field is not required by any user; the ISD may use this field to make notes about a checklist, as appropriate. ISD TCs can run a summary report of any comments they recorded for professional learning opportunities.</a:t>
            </a:r>
          </a:p>
          <a:p>
            <a:pPr marL="171450" indent="-171450">
              <a:buFont typeface="Arial" panose="020B0604020202020204" pitchFamily="34" charset="0"/>
              <a:buChar char="•"/>
            </a:pPr>
            <a:r>
              <a:rPr lang="en-US"/>
              <a:t>MDE Use Only – this field is for the MDE reviewer to select if any changes need to be made to the checklist based on the review of the uploaded student IEP.</a:t>
            </a:r>
          </a:p>
        </p:txBody>
      </p:sp>
      <p:sp>
        <p:nvSpPr>
          <p:cNvPr id="4" name="Slide Number Placeholder 3"/>
          <p:cNvSpPr>
            <a:spLocks noGrp="1"/>
          </p:cNvSpPr>
          <p:nvPr>
            <p:ph type="sldNum" sz="quarter" idx="5"/>
          </p:nvPr>
        </p:nvSpPr>
        <p:spPr/>
        <p:txBody>
          <a:bodyPr/>
          <a:lstStyle/>
          <a:p>
            <a:fld id="{DD2DD89C-FAB0-4542-93EC-D9383E52BB16}" type="slidenum">
              <a:rPr lang="en-US" smtClean="0"/>
              <a:t>38</a:t>
            </a:fld>
            <a:endParaRPr lang="en-US"/>
          </a:p>
        </p:txBody>
      </p:sp>
    </p:spTree>
    <p:extLst>
      <p:ext uri="{BB962C8B-B14F-4D97-AF65-F5344CB8AC3E}">
        <p14:creationId xmlns:p14="http://schemas.microsoft.com/office/powerpoint/2010/main" val="305894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Once all checklists have been completed, the TC can run the Summary Report using the B-13 Data Collection forms menu link. </a:t>
            </a:r>
          </a:p>
          <a:p>
            <a:r>
              <a:rPr lang="en-US"/>
              <a:t>The summary report allows the TC to see all the record review responses on one page. This will help to see if there is any missed information or incorrect responses that need to be changed before submission. </a:t>
            </a:r>
            <a:endParaRPr lang="en-US">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39</a:t>
            </a:fld>
            <a:endParaRPr lang="en-US"/>
          </a:p>
        </p:txBody>
      </p:sp>
    </p:spTree>
    <p:extLst>
      <p:ext uri="{BB962C8B-B14F-4D97-AF65-F5344CB8AC3E}">
        <p14:creationId xmlns:p14="http://schemas.microsoft.com/office/powerpoint/2010/main" val="3045846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Nichole - Read slide to introduce team.</a:t>
            </a:r>
            <a:br>
              <a:rPr lang="en-US" dirty="0">
                <a:cs typeface="+mn-lt"/>
              </a:rPr>
            </a:br>
            <a:br>
              <a:rPr lang="en-US" dirty="0">
                <a:cs typeface="+mn-lt"/>
              </a:rPr>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DD89C-FAB0-4542-93EC-D9383E52BB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6390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 The summary report allows the TC to see the checklist responses for each student in one place. There should be no blank responses. If there are, it means the review for that student file was not completed and must either be returned for completion or the ISD will need to complete the review. </a:t>
            </a:r>
          </a:p>
        </p:txBody>
      </p:sp>
      <p:sp>
        <p:nvSpPr>
          <p:cNvPr id="4" name="Slide Number Placeholder 3"/>
          <p:cNvSpPr>
            <a:spLocks noGrp="1"/>
          </p:cNvSpPr>
          <p:nvPr>
            <p:ph type="sldNum" sz="quarter" idx="5"/>
          </p:nvPr>
        </p:nvSpPr>
        <p:spPr/>
        <p:txBody>
          <a:bodyPr/>
          <a:lstStyle/>
          <a:p>
            <a:fld id="{DD2DD89C-FAB0-4542-93EC-D9383E52BB16}" type="slidenum">
              <a:rPr lang="en-US" smtClean="0"/>
              <a:t>40</a:t>
            </a:fld>
            <a:endParaRPr lang="en-US"/>
          </a:p>
        </p:txBody>
      </p:sp>
    </p:spTree>
    <p:extLst>
      <p:ext uri="{BB962C8B-B14F-4D97-AF65-F5344CB8AC3E}">
        <p14:creationId xmlns:p14="http://schemas.microsoft.com/office/powerpoint/2010/main" val="24515922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 Again, this year, the ISD is required to upload 1 student record for MDE review</a:t>
            </a:r>
          </a:p>
          <a:p>
            <a:r>
              <a:rPr lang="en-US" dirty="0"/>
              <a:t>Notes:</a:t>
            </a:r>
            <a:endParaRPr lang="en-US" dirty="0">
              <a:cs typeface="Calibri"/>
            </a:endParaRPr>
          </a:p>
          <a:p>
            <a:pPr marL="171450" indent="-171450">
              <a:buFont typeface="Arial" panose="020B0604020202020204" pitchFamily="34" charset="0"/>
              <a:buChar char="•"/>
            </a:pPr>
            <a:r>
              <a:rPr lang="en-US" dirty="0"/>
              <a:t>Only </a:t>
            </a:r>
            <a:r>
              <a:rPr lang="en-US" b="1" dirty="0"/>
              <a:t>one</a:t>
            </a:r>
            <a:r>
              <a:rPr lang="en-US" dirty="0"/>
              <a:t> file needs to be uploaded. Do not upload every 5</a:t>
            </a:r>
            <a:r>
              <a:rPr lang="en-US" baseline="30000" dirty="0"/>
              <a:t>th</a:t>
            </a:r>
            <a:r>
              <a:rPr lang="en-US" dirty="0"/>
              <a:t> file. </a:t>
            </a:r>
          </a:p>
          <a:p>
            <a:pPr marL="171450" indent="-171450">
              <a:buFont typeface="Arial" panose="020B0604020202020204" pitchFamily="34" charset="0"/>
              <a:buChar char="•"/>
            </a:pPr>
            <a:r>
              <a:rPr lang="en-US" dirty="0"/>
              <a:t>Available student records are those from the list provided by MDE in Catamaran.</a:t>
            </a:r>
            <a:endParaRPr lang="en-US" dirty="0">
              <a:cs typeface="Calibri"/>
            </a:endParaRPr>
          </a:p>
          <a:p>
            <a:pPr marL="171450" indent="-171450">
              <a:buFont typeface="Arial" panose="020B0604020202020204" pitchFamily="34" charset="0"/>
              <a:buChar char="•"/>
            </a:pPr>
            <a:r>
              <a:rPr lang="en-US" dirty="0"/>
              <a:t>Only one district in each ISD and all State Agencies will complete a B-13 Student IEP Upload Page. If this page is not on the district’s menu, then there is no page to complete. If the student upload page is on the district’s menu page, select the link and proceed to the upload page. </a:t>
            </a:r>
            <a:endParaRPr lang="en-US" dirty="0">
              <a:cs typeface="Calibri"/>
            </a:endParaRPr>
          </a:p>
          <a:p>
            <a:pPr marL="0" indent="0">
              <a:buFont typeface="Arial" panose="020B0604020202020204" pitchFamily="34" charset="0"/>
              <a:buNone/>
            </a:pPr>
            <a:endParaRPr lang="en-US" dirty="0"/>
          </a:p>
          <a:p>
            <a:r>
              <a:rPr lang="en-US" dirty="0"/>
              <a:t>Remember -The purpose of the uploaded IEP review is to check for consistency with how ISDs review files for compliance using the new understanding of what constitutes compliance. </a:t>
            </a:r>
            <a:endParaRPr lang="en-US" dirty="0">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41</a:t>
            </a:fld>
            <a:endParaRPr lang="en-US"/>
          </a:p>
        </p:txBody>
      </p:sp>
    </p:spTree>
    <p:extLst>
      <p:ext uri="{BB962C8B-B14F-4D97-AF65-F5344CB8AC3E}">
        <p14:creationId xmlns:p14="http://schemas.microsoft.com/office/powerpoint/2010/main" val="7747992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Once on the upload page, you will use the browse button to upload the student’s IEP and supporting documents. Add a document name-typically the student’s name and add any clarifying comments if needed. Then SAVE. Multiple documents may be uploaded as needed. </a:t>
            </a:r>
          </a:p>
          <a:p>
            <a:endParaRPr lang="en-US"/>
          </a:p>
          <a:p>
            <a:r>
              <a:rPr lang="en-US"/>
              <a:t>Remember to upload invitations, consents, etc. If there is no evidence to support compliance for a question on the checklist, it will be considered non-compliant. </a:t>
            </a:r>
          </a:p>
          <a:p>
            <a:endParaRPr lang="en-US">
              <a:cs typeface="Calibri" panose="020F0502020204030204"/>
            </a:endParaRPr>
          </a:p>
          <a:p>
            <a:r>
              <a:rPr lang="en-US"/>
              <a:t>Users may save &amp; submit from this page or the B-13 student record page. Either way, save your work before moving to another page.  If, for some reason, the activity is returned, for example, missing the invitation, a comment box is provided to explain why. </a:t>
            </a:r>
            <a:endParaRPr lang="en-US">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42</a:t>
            </a:fld>
            <a:endParaRPr lang="en-US"/>
          </a:p>
        </p:txBody>
      </p:sp>
    </p:spTree>
    <p:extLst>
      <p:ext uri="{BB962C8B-B14F-4D97-AF65-F5344CB8AC3E}">
        <p14:creationId xmlns:p14="http://schemas.microsoft.com/office/powerpoint/2010/main" val="8563733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a:t>
            </a:r>
          </a:p>
          <a:p>
            <a:pPr marL="171450" indent="-171450">
              <a:buFont typeface="Arial" panose="020B0604020202020204" pitchFamily="34" charset="0"/>
              <a:buChar char="•"/>
            </a:pPr>
            <a:r>
              <a:rPr lang="en-US"/>
              <a:t>Reviewing the activity – this next section pertains only to TCs. </a:t>
            </a:r>
          </a:p>
          <a:p>
            <a:pPr marL="171450" indent="-171450">
              <a:buFont typeface="Arial" panose="020B0604020202020204" pitchFamily="34" charset="0"/>
              <a:buChar char="•"/>
            </a:pPr>
            <a:r>
              <a:rPr lang="en-US"/>
              <a:t>Once member districts complete their student record reviews, ISDs can review the data from member districts and may return the checklists to member districts if modifications are needed, such as additional documentation for the student record uploaded to the B-13 Student IEP Upload Page. (This is not to allow the district to correct the IEP.)</a:t>
            </a:r>
            <a:endParaRPr lang="en-US">
              <a:cs typeface="Calibri"/>
            </a:endParaRPr>
          </a:p>
          <a:p>
            <a:pPr marL="171450" indent="-171450">
              <a:buFont typeface="Arial" panose="020B0604020202020204" pitchFamily="34" charset="0"/>
              <a:buChar char="•"/>
            </a:pPr>
            <a:r>
              <a:rPr lang="en-US"/>
              <a:t>This section reviews how an ISD completes this review in Catamaran.</a:t>
            </a:r>
            <a:endParaRPr lang="en-US">
              <a:cs typeface="Calibri"/>
            </a:endParaRPr>
          </a:p>
          <a:p>
            <a:pPr marL="171450" indent="-171450">
              <a:buFont typeface="Arial" panose="020B0604020202020204" pitchFamily="34" charset="0"/>
              <a:buChar char="•"/>
            </a:pPr>
            <a:r>
              <a:rPr lang="en-US"/>
              <a:t>Important notes:</a:t>
            </a:r>
            <a:endParaRPr lang="en-US">
              <a:cs typeface="Calibri"/>
            </a:endParaRPr>
          </a:p>
          <a:p>
            <a:pPr marL="628650" lvl="1" indent="-171450">
              <a:buFont typeface="Arial" panose="020B0604020202020204" pitchFamily="34" charset="0"/>
              <a:buChar char="•"/>
            </a:pPr>
            <a:r>
              <a:rPr lang="en-US"/>
              <a:t>ISDs still have the option to either assign the data collection checklist completion to member districts or they may choose to complete all checklists. </a:t>
            </a:r>
            <a:endParaRPr lang="en-US">
              <a:cs typeface="Calibri"/>
            </a:endParaRPr>
          </a:p>
          <a:p>
            <a:pPr marL="628650" lvl="1" indent="-171450">
              <a:buFont typeface="Arial" panose="020B0604020202020204" pitchFamily="34" charset="0"/>
              <a:buChar char="•"/>
            </a:pPr>
            <a:r>
              <a:rPr lang="en-US"/>
              <a:t>If the ISD chooses to complete the checklists, then as the ISD TC, the ISD will submit the checklists directly to MDE.</a:t>
            </a:r>
            <a:endParaRPr lang="en-US">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43</a:t>
            </a:fld>
            <a:endParaRPr lang="en-US"/>
          </a:p>
        </p:txBody>
      </p:sp>
    </p:spTree>
    <p:extLst>
      <p:ext uri="{BB962C8B-B14F-4D97-AF65-F5344CB8AC3E}">
        <p14:creationId xmlns:p14="http://schemas.microsoft.com/office/powerpoint/2010/main" val="24287713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Jamie - </a:t>
            </a:r>
          </a:p>
        </p:txBody>
      </p:sp>
      <p:sp>
        <p:nvSpPr>
          <p:cNvPr id="4" name="Slide Number Placeholder 3"/>
          <p:cNvSpPr>
            <a:spLocks noGrp="1"/>
          </p:cNvSpPr>
          <p:nvPr>
            <p:ph type="sldNum" sz="quarter" idx="5"/>
          </p:nvPr>
        </p:nvSpPr>
        <p:spPr/>
        <p:txBody>
          <a:bodyPr/>
          <a:lstStyle/>
          <a:p>
            <a:fld id="{DD2DD89C-FAB0-4542-93EC-D9383E52BB16}" type="slidenum">
              <a:rPr lang="en-US" smtClean="0"/>
              <a:t>44</a:t>
            </a:fld>
            <a:endParaRPr lang="en-US"/>
          </a:p>
        </p:txBody>
      </p:sp>
    </p:spTree>
    <p:extLst>
      <p:ext uri="{BB962C8B-B14F-4D97-AF65-F5344CB8AC3E}">
        <p14:creationId xmlns:p14="http://schemas.microsoft.com/office/powerpoint/2010/main" val="27031465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Once the ISD has received a system notification that a member district has submitted the B-13 data collection activity to the ISD, log into Catamaran.</a:t>
            </a:r>
          </a:p>
        </p:txBody>
      </p:sp>
      <p:sp>
        <p:nvSpPr>
          <p:cNvPr id="4" name="Slide Number Placeholder 3"/>
          <p:cNvSpPr>
            <a:spLocks noGrp="1"/>
          </p:cNvSpPr>
          <p:nvPr>
            <p:ph type="sldNum" sz="quarter" idx="5"/>
          </p:nvPr>
        </p:nvSpPr>
        <p:spPr/>
        <p:txBody>
          <a:bodyPr/>
          <a:lstStyle/>
          <a:p>
            <a:fld id="{DD2DD89C-FAB0-4542-93EC-D9383E52BB16}" type="slidenum">
              <a:rPr lang="en-US" smtClean="0"/>
              <a:t>45</a:t>
            </a:fld>
            <a:endParaRPr lang="en-US"/>
          </a:p>
        </p:txBody>
      </p:sp>
    </p:spTree>
    <p:extLst>
      <p:ext uri="{BB962C8B-B14F-4D97-AF65-F5344CB8AC3E}">
        <p14:creationId xmlns:p14="http://schemas.microsoft.com/office/powerpoint/2010/main" val="13878867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Jamie - </a:t>
            </a:r>
            <a:endParaRPr lang="en-US" altLang="en-US"/>
          </a:p>
          <a:p>
            <a:pPr marL="171450" indent="-171450">
              <a:buFont typeface="Arial" panose="020B0604020202020204" pitchFamily="34" charset="0"/>
              <a:buChar char="•"/>
            </a:pPr>
            <a:r>
              <a:rPr lang="en-US" altLang="en-US"/>
              <a:t>Before approving the activity, review the submitted data and verify that it is correct.</a:t>
            </a:r>
            <a:endParaRPr lang="en-US"/>
          </a:p>
          <a:p>
            <a:pPr marL="171450" indent="-171450">
              <a:buFont typeface="Arial" panose="020B0604020202020204" pitchFamily="34" charset="0"/>
              <a:buChar char="•"/>
            </a:pPr>
            <a:r>
              <a:rPr lang="en-US" altLang="en-US"/>
              <a:t>To do this, open the B-13 Student List and Summary Report Download for the ISD and review the responses for each member district.</a:t>
            </a:r>
            <a:endParaRPr lang="en-US" altLang="en-US">
              <a:cs typeface="Calibri"/>
            </a:endParaRPr>
          </a:p>
          <a:p>
            <a:pPr marL="171450" indent="-171450">
              <a:buFont typeface="Arial" panose="020B0604020202020204" pitchFamily="34" charset="0"/>
              <a:buChar char="•"/>
            </a:pPr>
            <a:r>
              <a:rPr lang="en-US" altLang="en-US"/>
              <a:t>Check for any questions where there are </a:t>
            </a:r>
            <a:r>
              <a:rPr lang="en-US" altLang="en-US" b="1"/>
              <a:t>No’s </a:t>
            </a:r>
            <a:r>
              <a:rPr lang="en-US" altLang="en-US"/>
              <a:t>or any questions that are </a:t>
            </a:r>
            <a:r>
              <a:rPr lang="en-US" altLang="en-US" b="1"/>
              <a:t>blank</a:t>
            </a:r>
            <a:endParaRPr lang="en-US" altLang="en-US" b="1">
              <a:cs typeface="Calibri"/>
            </a:endParaRPr>
          </a:p>
          <a:p>
            <a:pPr marL="628650" lvl="1" indent="-171450">
              <a:spcBef>
                <a:spcPts val="600"/>
              </a:spcBef>
              <a:spcAft>
                <a:spcPts val="600"/>
              </a:spcAft>
              <a:buFont typeface="Arial" panose="020B0604020202020204" pitchFamily="34" charset="0"/>
              <a:buChar char="•"/>
            </a:pPr>
            <a:r>
              <a:rPr lang="en-US" altLang="en-US"/>
              <a:t>A </a:t>
            </a:r>
            <a:r>
              <a:rPr lang="en-US" altLang="en-US" b="1"/>
              <a:t>No</a:t>
            </a:r>
            <a:r>
              <a:rPr lang="en-US" altLang="en-US"/>
              <a:t> answer identifies that item as noncompliant. This will result in a finding of noncompliance and the member district will be required to complete a CAP and an SLCAP.</a:t>
            </a:r>
            <a:endParaRPr lang="en-US" altLang="en-US" b="1"/>
          </a:p>
          <a:p>
            <a:pPr marL="171450" indent="-171450">
              <a:spcBef>
                <a:spcPts val="600"/>
              </a:spcBef>
              <a:spcAft>
                <a:spcPts val="600"/>
              </a:spcAft>
              <a:buFont typeface="Arial" panose="020B0604020202020204" pitchFamily="34" charset="0"/>
              <a:buChar char="•"/>
            </a:pPr>
            <a:r>
              <a:rPr lang="en-US" altLang="en-US" b="1"/>
              <a:t>Note: </a:t>
            </a:r>
            <a:r>
              <a:rPr lang="en-US" altLang="en-US"/>
              <a:t>If the member district has not completed all checklists, all or some of the report will be blank. Once exported to Excel, ISDs may choose to filter this report to display districts that have completed checklists.</a:t>
            </a:r>
            <a:endParaRPr lang="en-US" altLang="en-US">
              <a:cs typeface="Calibri"/>
            </a:endParaRPr>
          </a:p>
          <a:p>
            <a:pPr marL="171450" indent="-171450">
              <a:spcBef>
                <a:spcPts val="600"/>
              </a:spcBef>
              <a:spcAft>
                <a:spcPts val="600"/>
              </a:spcAft>
              <a:buFont typeface="Arial" panose="020B0604020202020204" pitchFamily="34" charset="0"/>
              <a:buChar char="•"/>
            </a:pPr>
            <a:r>
              <a:rPr lang="en-US" altLang="en-US"/>
              <a:t>If the ISD is satisfied the submitted data are accurate, proceed to the next step.</a:t>
            </a:r>
            <a:endParaRPr lang="en-US" altLang="en-US">
              <a:cs typeface="Calibri"/>
            </a:endParaRP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46</a:t>
            </a:fld>
            <a:endParaRPr lang="en-US"/>
          </a:p>
        </p:txBody>
      </p:sp>
    </p:spTree>
    <p:extLst>
      <p:ext uri="{BB962C8B-B14F-4D97-AF65-F5344CB8AC3E}">
        <p14:creationId xmlns:p14="http://schemas.microsoft.com/office/powerpoint/2010/main" val="22076035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Jamie - </a:t>
            </a:r>
            <a:endParaRPr lang="en-US" altLang="en-US"/>
          </a:p>
          <a:p>
            <a:pPr marL="171450" indent="-171450">
              <a:buFont typeface="Arial" panose="020B0604020202020204" pitchFamily="34" charset="0"/>
              <a:buChar char="•"/>
            </a:pPr>
            <a:r>
              <a:rPr lang="en-US" altLang="en-US"/>
              <a:t>Next, review the IEP the member district uploaded. Note that ISDs will have only one to review.</a:t>
            </a:r>
            <a:endParaRPr lang="en-US"/>
          </a:p>
          <a:p>
            <a:pPr marL="171450" indent="-171450">
              <a:buFont typeface="Arial" panose="020B0604020202020204" pitchFamily="34" charset="0"/>
              <a:buChar char="•"/>
            </a:pPr>
            <a:r>
              <a:rPr lang="en-US" altLang="en-US"/>
              <a:t>To review these, go to Reports to then open the </a:t>
            </a:r>
            <a:r>
              <a:rPr lang="en-US" altLang="en-US" b="1"/>
              <a:t>B-13 Data Collection-Student IEP Upload</a:t>
            </a:r>
            <a:r>
              <a:rPr lang="en-US" altLang="en-US" b="0"/>
              <a:t> report.</a:t>
            </a:r>
            <a:endParaRPr lang="en-US" altLang="en-US">
              <a:cs typeface="Calibri"/>
            </a:endParaRPr>
          </a:p>
          <a:p>
            <a:pPr marL="171450" indent="-171450">
              <a:buFont typeface="Arial" panose="020B0604020202020204" pitchFamily="34" charset="0"/>
              <a:buChar char="•"/>
            </a:pPr>
            <a:r>
              <a:rPr lang="en-US" altLang="en-US"/>
              <a:t>See a line for the member district with a link to the uploaded IEP.</a:t>
            </a:r>
            <a:endParaRPr lang="en-US" altLang="en-US">
              <a:cs typeface="Calibri"/>
            </a:endParaRPr>
          </a:p>
          <a:p>
            <a:pPr marL="171450" indent="-171450">
              <a:buFont typeface="Arial" panose="020B0604020202020204" pitchFamily="34" charset="0"/>
              <a:buChar char="•"/>
            </a:pPr>
            <a:r>
              <a:rPr lang="en-US" altLang="en-US"/>
              <a:t>To review the uploaded document, select the provided link. </a:t>
            </a:r>
          </a:p>
          <a:p>
            <a:pPr marL="171450" indent="-171450">
              <a:buFont typeface="Arial" panose="020B0604020202020204" pitchFamily="34" charset="0"/>
              <a:buChar char="•"/>
            </a:pPr>
            <a:r>
              <a:rPr lang="en-US" altLang="en-US"/>
              <a:t>If the member district did not provide all of the documentation needed to verify compliance, the ISD must return it to the member district to provide additional documentation.</a:t>
            </a:r>
            <a:endParaRPr lang="en-US" altLang="en-US">
              <a:cs typeface="Calibri"/>
            </a:endParaRPr>
          </a:p>
          <a:p>
            <a:pPr marL="171450" indent="-171450">
              <a:spcBef>
                <a:spcPts val="600"/>
              </a:spcBef>
              <a:spcAft>
                <a:spcPts val="600"/>
              </a:spcAft>
              <a:buFont typeface="Arial" panose="020B0604020202020204" pitchFamily="34" charset="0"/>
              <a:buChar char="•"/>
            </a:pPr>
            <a:r>
              <a:rPr lang="en-US" altLang="en-US"/>
              <a:t>If the uploaded IEP provides sufficient evidence the checklist is accurate, proceed to the next step.</a:t>
            </a:r>
            <a:endParaRPr lang="en-US" altLang="en-US">
              <a:cs typeface="Calibri"/>
            </a:endParaRPr>
          </a:p>
          <a:p>
            <a:pPr marL="171450" indent="-171450">
              <a:spcBef>
                <a:spcPts val="600"/>
              </a:spcBef>
              <a:spcAft>
                <a:spcPts val="600"/>
              </a:spcAft>
              <a:buFont typeface="Arial" panose="020B0604020202020204" pitchFamily="34" charset="0"/>
              <a:buChar char="•"/>
            </a:pPr>
            <a:r>
              <a:rPr lang="en-US" altLang="en-US" b="1"/>
              <a:t>Note</a:t>
            </a:r>
            <a:r>
              <a:rPr lang="en-US" altLang="en-US" b="0"/>
              <a:t>: if the ISD disagrees with the member district’s responses on the checklist, the ISD should change district responses by accessing the individual student’s checklist page in Catamaran.</a:t>
            </a:r>
            <a:r>
              <a:rPr lang="en-US" altLang="en-US"/>
              <a:t>  </a:t>
            </a:r>
            <a:endParaRPr lang="en-US" altLang="en-US" b="0">
              <a:cs typeface="Calibri"/>
            </a:endParaRP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47</a:t>
            </a:fld>
            <a:endParaRPr lang="en-US"/>
          </a:p>
        </p:txBody>
      </p:sp>
    </p:spTree>
    <p:extLst>
      <p:ext uri="{BB962C8B-B14F-4D97-AF65-F5344CB8AC3E}">
        <p14:creationId xmlns:p14="http://schemas.microsoft.com/office/powerpoint/2010/main" val="1415552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Jamie - </a:t>
            </a:r>
          </a:p>
          <a:p>
            <a:pPr marL="171450" indent="-171450">
              <a:buFont typeface="Arial" panose="020B0604020202020204" pitchFamily="34" charset="0"/>
              <a:buChar char="•"/>
            </a:pPr>
            <a:r>
              <a:rPr lang="en-US"/>
              <a:t>Access the activity either through the Tasks Overview (district) or through the Monitoring Tasks Overview (ISD). </a:t>
            </a:r>
          </a:p>
          <a:p>
            <a:pPr marL="171450" indent="-171450">
              <a:buFont typeface="Arial" panose="020B0604020202020204" pitchFamily="34" charset="0"/>
              <a:buChar char="•"/>
            </a:pPr>
            <a:r>
              <a:rPr lang="en-US"/>
              <a:t>To update a checklist response, open the member district’s activity to make the update.</a:t>
            </a:r>
            <a:endParaRPr lang="en-US">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48</a:t>
            </a:fld>
            <a:endParaRPr lang="en-US"/>
          </a:p>
        </p:txBody>
      </p:sp>
    </p:spTree>
    <p:extLst>
      <p:ext uri="{BB962C8B-B14F-4D97-AF65-F5344CB8AC3E}">
        <p14:creationId xmlns:p14="http://schemas.microsoft.com/office/powerpoint/2010/main" val="15722491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Jamie - The batch acceptance tool is available for the ISD again this year. </a:t>
            </a:r>
          </a:p>
        </p:txBody>
      </p:sp>
      <p:sp>
        <p:nvSpPr>
          <p:cNvPr id="4" name="Slide Number Placeholder 3"/>
          <p:cNvSpPr>
            <a:spLocks noGrp="1"/>
          </p:cNvSpPr>
          <p:nvPr>
            <p:ph type="sldNum" sz="quarter" idx="5"/>
          </p:nvPr>
        </p:nvSpPr>
        <p:spPr/>
        <p:txBody>
          <a:bodyPr/>
          <a:lstStyle/>
          <a:p>
            <a:fld id="{DD2DD89C-FAB0-4542-93EC-D9383E52BB16}" type="slidenum">
              <a:rPr lang="en-US" smtClean="0"/>
              <a:t>49</a:t>
            </a:fld>
            <a:endParaRPr lang="en-US"/>
          </a:p>
        </p:txBody>
      </p:sp>
    </p:spTree>
    <p:extLst>
      <p:ext uri="{BB962C8B-B14F-4D97-AF65-F5344CB8AC3E}">
        <p14:creationId xmlns:p14="http://schemas.microsoft.com/office/powerpoint/2010/main" val="3874046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Nichole - Go through agenda, then add,</a:t>
            </a:r>
          </a:p>
          <a:p>
            <a:r>
              <a:rPr lang="en-US" dirty="0"/>
              <a:t>Some of you may have been to this presentation in prior years and expect to see slides on determining compliance for each checklist question. We are not going to cover that in this presentation. We are focused today on how to complete the work in Catamaran. The only question we will look at will be question 2, which changed last year.</a:t>
            </a:r>
          </a:p>
          <a:p>
            <a:r>
              <a:rPr lang="en-US" dirty="0"/>
              <a:t>For more information on determining compliance for each question, please watch the interrater reliability training webinar from last fall on the TA site under Past Events. </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7780456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Jamie - </a:t>
            </a:r>
          </a:p>
          <a:p>
            <a:pPr marL="171450" indent="-171450">
              <a:buFont typeface="Arial" panose="020B0604020202020204" pitchFamily="34" charset="0"/>
              <a:buChar char="•"/>
            </a:pPr>
            <a:r>
              <a:rPr lang="en-US"/>
              <a:t>The ISD Data Collection Batch Acceptance allows the ISD Transition Coordinator to accept multiple submitted B-13 Data Collection activities at one time. Before using this tool, the ISD should have already: </a:t>
            </a:r>
          </a:p>
          <a:p>
            <a:pPr marL="628650" lvl="1" indent="-171450">
              <a:buFont typeface="Arial" panose="020B0604020202020204" pitchFamily="34" charset="0"/>
              <a:buChar char="•"/>
            </a:pPr>
            <a:r>
              <a:rPr lang="en-US"/>
              <a:t>Verified the submitted B-13 Data Collection data either in the individual district activity or using the available administrative query, </a:t>
            </a:r>
            <a:r>
              <a:rPr lang="en-US">
                <a:hlinkClick r:id="rId3"/>
              </a:rPr>
              <a:t>B-13 DC Student List and Summary Report Download</a:t>
            </a:r>
            <a:r>
              <a:rPr lang="en-US"/>
              <a:t>, and</a:t>
            </a:r>
            <a:endParaRPr lang="en-US">
              <a:cs typeface="Calibri"/>
            </a:endParaRPr>
          </a:p>
          <a:p>
            <a:pPr marL="628650" lvl="1" indent="-171450">
              <a:buFont typeface="Arial" panose="020B0604020202020204" pitchFamily="34" charset="0"/>
              <a:buChar char="•"/>
            </a:pPr>
            <a:r>
              <a:rPr lang="en-US"/>
              <a:t>Verified the district completed the IEP Upload Page correctly.</a:t>
            </a:r>
            <a:endParaRPr lang="en-US">
              <a:cs typeface="Calibri"/>
            </a:endParaRPr>
          </a:p>
          <a:p>
            <a:pPr marL="171450" indent="-171450">
              <a:buFont typeface="Arial" panose="020B0604020202020204" pitchFamily="34" charset="0"/>
              <a:buChar char="•"/>
            </a:pPr>
            <a:r>
              <a:rPr lang="en-US"/>
              <a:t>Review the following B-13 Assurance Statement before proceeding.</a:t>
            </a:r>
            <a:endParaRPr lang="en-US">
              <a:cs typeface="Calibri"/>
            </a:endParaRPr>
          </a:p>
          <a:p>
            <a:pPr marL="171450" indent="-171450">
              <a:buFont typeface="Arial" panose="020B0604020202020204" pitchFamily="34" charset="0"/>
              <a:buChar char="•"/>
            </a:pPr>
            <a:r>
              <a:rPr lang="en-US"/>
              <a:t>To accept the submitted B-13 Data Collection activity submitted by one or more of the ISD’s member districts, </a:t>
            </a:r>
            <a:endParaRPr lang="en-US">
              <a:cs typeface="Calibri"/>
            </a:endParaRPr>
          </a:p>
          <a:p>
            <a:pPr marL="628650" lvl="1" indent="-171450">
              <a:buFont typeface="Arial" panose="020B0604020202020204" pitchFamily="34" charset="0"/>
              <a:buChar char="•"/>
            </a:pPr>
            <a:r>
              <a:rPr lang="en-US"/>
              <a:t>Select all of some of the districts using the selection tool below.</a:t>
            </a:r>
            <a:endParaRPr lang="en-US">
              <a:cs typeface="Calibri"/>
            </a:endParaRPr>
          </a:p>
          <a:p>
            <a:pPr marL="628650" lvl="1" indent="-171450">
              <a:buFont typeface="Arial" panose="020B0604020202020204" pitchFamily="34" charset="0"/>
              <a:buChar char="•"/>
            </a:pPr>
            <a:r>
              <a:rPr lang="en-US"/>
              <a:t>Choose the </a:t>
            </a:r>
            <a:r>
              <a:rPr lang="en-US" b="1"/>
              <a:t>Accept Data Collection</a:t>
            </a:r>
            <a:r>
              <a:rPr lang="en-US"/>
              <a:t> button at the top of this page.</a:t>
            </a:r>
            <a:endParaRPr lang="en-US">
              <a:cs typeface="Calibri"/>
            </a:endParaRPr>
          </a:p>
          <a:p>
            <a:pPr marL="171450" indent="-171450">
              <a:buFont typeface="Arial" panose="020B0604020202020204" pitchFamily="34" charset="0"/>
              <a:buChar char="•"/>
            </a:pPr>
            <a:endParaRPr lang="en-US"/>
          </a:p>
          <a:p>
            <a:pPr marL="0" indent="0">
              <a:buFont typeface="Arial" panose="020B0604020202020204" pitchFamily="34" charset="0"/>
              <a:buNone/>
            </a:pPr>
            <a:r>
              <a:rPr lang="en-US"/>
              <a:t>By clicking </a:t>
            </a:r>
            <a:r>
              <a:rPr lang="en-US" b="1"/>
              <a:t>Accept Data Collection</a:t>
            </a:r>
            <a:r>
              <a:rPr lang="en-US"/>
              <a:t>, the TC is assuring that:</a:t>
            </a:r>
            <a:endParaRPr lang="en-US">
              <a:cs typeface="Calibri"/>
            </a:endParaRPr>
          </a:p>
          <a:p>
            <a:pPr marL="171450" indent="-171450">
              <a:buFont typeface="Arial" panose="020B0604020202020204" pitchFamily="34" charset="0"/>
              <a:buChar char="•"/>
            </a:pPr>
            <a:r>
              <a:rPr lang="en-US"/>
              <a:t>They are authorized to certify the accuracy of special education data;</a:t>
            </a:r>
            <a:endParaRPr lang="en-US">
              <a:cs typeface="Calibri"/>
            </a:endParaRPr>
          </a:p>
          <a:p>
            <a:pPr marL="171450" indent="-171450">
              <a:buFont typeface="Arial" panose="020B0604020202020204" pitchFamily="34" charset="0"/>
              <a:buChar char="•"/>
            </a:pPr>
            <a:r>
              <a:rPr lang="en-US"/>
              <a:t>That documentation exists within each student’s IEP that supports this data submission and can be provided to the Michigan Department of Education upon request;</a:t>
            </a:r>
            <a:endParaRPr lang="en-US">
              <a:cs typeface="Calibri"/>
            </a:endParaRPr>
          </a:p>
          <a:p>
            <a:pPr marL="171450" indent="-171450">
              <a:buFont typeface="Arial" panose="020B0604020202020204" pitchFamily="34" charset="0"/>
              <a:buChar char="•"/>
            </a:pPr>
            <a:r>
              <a:rPr lang="en-US"/>
              <a:t>They are authorized to submit these data for the B-13 Secondary Transition Checklist to the Michigan Department of Education;</a:t>
            </a:r>
            <a:endParaRPr lang="en-US">
              <a:cs typeface="Calibri"/>
            </a:endParaRPr>
          </a:p>
          <a:p>
            <a:pPr marL="171450" indent="-171450">
              <a:buFont typeface="Arial" panose="020B0604020202020204" pitchFamily="34" charset="0"/>
              <a:buChar char="•"/>
            </a:pPr>
            <a:r>
              <a:rPr lang="en-US"/>
              <a:t>They understand that this data submission will be reviewed by the Michigan Department of Education and findings issued if the data are non-compliant.</a:t>
            </a:r>
            <a:endParaRPr lang="en-US">
              <a:cs typeface="Calibri"/>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50</a:t>
            </a:fld>
            <a:endParaRPr lang="en-US"/>
          </a:p>
        </p:txBody>
      </p:sp>
    </p:spTree>
    <p:extLst>
      <p:ext uri="{BB962C8B-B14F-4D97-AF65-F5344CB8AC3E}">
        <p14:creationId xmlns:p14="http://schemas.microsoft.com/office/powerpoint/2010/main" val="28196591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Like last year, MDE is providing a suggested timeline to allow for ISDs to have a review period during the overall data collection window. *</a:t>
            </a:r>
          </a:p>
          <a:p>
            <a:endParaRPr lang="en-US"/>
          </a:p>
          <a:p>
            <a:r>
              <a:rPr lang="en-US"/>
              <a:t>ISDs, of course, can follow the timeline that works best for them; however, we recommend that you take advantage of the suggested review period to avoid having to ask for items to be changed after the submission or for SLCAPs to be rescinded after they have been released. </a:t>
            </a:r>
          </a:p>
          <a:p>
            <a:endParaRPr lang="en-US"/>
          </a:p>
          <a:p>
            <a:r>
              <a:rPr lang="en-US"/>
              <a:t>A progress bar (seen on the next slide) will guide the district and ISD through the different milestones of the data collection activity. </a:t>
            </a:r>
          </a:p>
          <a:p>
            <a:endParaRPr lang="en-US"/>
          </a:p>
          <a:p>
            <a:r>
              <a:rPr lang="en-US"/>
              <a:t>Please note that ISDs and State Agencies should plan to submit checklists to MDE by April 12.</a:t>
            </a:r>
          </a:p>
          <a:p>
            <a:endParaRPr lang="en-US"/>
          </a:p>
          <a:p>
            <a:r>
              <a:rPr lang="en-US"/>
              <a:t>After MDE’s review is complete, SLCAPs will be issued in Catamaran no later than April 25 and due on June 9. Any Corrective Actions or CAPs will be issued in the May 15 release.</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51</a:t>
            </a:fld>
            <a:endParaRPr lang="en-US"/>
          </a:p>
        </p:txBody>
      </p:sp>
    </p:spTree>
    <p:extLst>
      <p:ext uri="{BB962C8B-B14F-4D97-AF65-F5344CB8AC3E}">
        <p14:creationId xmlns:p14="http://schemas.microsoft.com/office/powerpoint/2010/main" val="11345769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Following the submission of the checklists, MDE reviews the uploaded files and determines compliance. When noncompliance is identified, a finding and corrective action are issued. That corrective action comes out as both student level and district level corrective action. Remember, there are 2 levels of corrective actions. Student level (SLCAP) and district level (CAP). And corrective actions </a:t>
            </a:r>
          </a:p>
        </p:txBody>
      </p:sp>
      <p:sp>
        <p:nvSpPr>
          <p:cNvPr id="4" name="Slide Number Placeholder 3"/>
          <p:cNvSpPr>
            <a:spLocks noGrp="1"/>
          </p:cNvSpPr>
          <p:nvPr>
            <p:ph type="sldNum" sz="quarter" idx="5"/>
          </p:nvPr>
        </p:nvSpPr>
        <p:spPr/>
        <p:txBody>
          <a:bodyPr/>
          <a:lstStyle/>
          <a:p>
            <a:fld id="{DD2DD89C-FAB0-4542-93EC-D9383E52BB16}" type="slidenum">
              <a:rPr lang="en-US" smtClean="0"/>
              <a:t>52</a:t>
            </a:fld>
            <a:endParaRPr lang="en-US"/>
          </a:p>
        </p:txBody>
      </p:sp>
    </p:spTree>
    <p:extLst>
      <p:ext uri="{BB962C8B-B14F-4D97-AF65-F5344CB8AC3E}">
        <p14:creationId xmlns:p14="http://schemas.microsoft.com/office/powerpoint/2010/main" val="22764811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a:t>
            </a:r>
          </a:p>
        </p:txBody>
      </p:sp>
      <p:sp>
        <p:nvSpPr>
          <p:cNvPr id="4" name="Slide Number Placeholder 3"/>
          <p:cNvSpPr>
            <a:spLocks noGrp="1"/>
          </p:cNvSpPr>
          <p:nvPr>
            <p:ph type="sldNum" sz="quarter" idx="5"/>
          </p:nvPr>
        </p:nvSpPr>
        <p:spPr/>
        <p:txBody>
          <a:bodyPr/>
          <a:lstStyle/>
          <a:p>
            <a:fld id="{DD2DD89C-FAB0-4542-93EC-D9383E52BB16}" type="slidenum">
              <a:rPr lang="en-US" smtClean="0"/>
              <a:t>53</a:t>
            </a:fld>
            <a:endParaRPr lang="en-US"/>
          </a:p>
        </p:txBody>
      </p:sp>
    </p:spTree>
    <p:extLst>
      <p:ext uri="{BB962C8B-B14F-4D97-AF65-F5344CB8AC3E}">
        <p14:creationId xmlns:p14="http://schemas.microsoft.com/office/powerpoint/2010/main" val="28952194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a:t>
            </a:r>
          </a:p>
        </p:txBody>
      </p:sp>
      <p:sp>
        <p:nvSpPr>
          <p:cNvPr id="4" name="Slide Number Placeholder 3"/>
          <p:cNvSpPr>
            <a:spLocks noGrp="1"/>
          </p:cNvSpPr>
          <p:nvPr>
            <p:ph type="sldNum" sz="quarter" idx="5"/>
          </p:nvPr>
        </p:nvSpPr>
        <p:spPr/>
        <p:txBody>
          <a:bodyPr/>
          <a:lstStyle/>
          <a:p>
            <a:fld id="{DD2DD89C-FAB0-4542-93EC-D9383E52BB16}" type="slidenum">
              <a:rPr lang="en-US" smtClean="0"/>
              <a:t>54</a:t>
            </a:fld>
            <a:endParaRPr lang="en-US"/>
          </a:p>
        </p:txBody>
      </p:sp>
    </p:spTree>
    <p:extLst>
      <p:ext uri="{BB962C8B-B14F-4D97-AF65-F5344CB8AC3E}">
        <p14:creationId xmlns:p14="http://schemas.microsoft.com/office/powerpoint/2010/main" val="36824497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a:t>
            </a:r>
          </a:p>
        </p:txBody>
      </p:sp>
      <p:sp>
        <p:nvSpPr>
          <p:cNvPr id="4" name="Slide Number Placeholder 3"/>
          <p:cNvSpPr>
            <a:spLocks noGrp="1"/>
          </p:cNvSpPr>
          <p:nvPr>
            <p:ph type="sldNum" sz="quarter" idx="5"/>
          </p:nvPr>
        </p:nvSpPr>
        <p:spPr/>
        <p:txBody>
          <a:bodyPr/>
          <a:lstStyle/>
          <a:p>
            <a:fld id="{DD2DD89C-FAB0-4542-93EC-D9383E52BB16}" type="slidenum">
              <a:rPr lang="en-US" smtClean="0"/>
              <a:t>55</a:t>
            </a:fld>
            <a:endParaRPr lang="en-US"/>
          </a:p>
        </p:txBody>
      </p:sp>
    </p:spTree>
    <p:extLst>
      <p:ext uri="{BB962C8B-B14F-4D97-AF65-F5344CB8AC3E}">
        <p14:creationId xmlns:p14="http://schemas.microsoft.com/office/powerpoint/2010/main" val="42352944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Follow the due dates in Catamaran for the CAP timelines</a:t>
            </a:r>
          </a:p>
        </p:txBody>
      </p:sp>
      <p:sp>
        <p:nvSpPr>
          <p:cNvPr id="4" name="Slide Number Placeholder 3"/>
          <p:cNvSpPr>
            <a:spLocks noGrp="1"/>
          </p:cNvSpPr>
          <p:nvPr>
            <p:ph type="sldNum" sz="quarter" idx="5"/>
          </p:nvPr>
        </p:nvSpPr>
        <p:spPr/>
        <p:txBody>
          <a:bodyPr/>
          <a:lstStyle/>
          <a:p>
            <a:fld id="{DD2DD89C-FAB0-4542-93EC-D9383E52BB16}" type="slidenum">
              <a:rPr lang="en-US" smtClean="0"/>
              <a:t>56</a:t>
            </a:fld>
            <a:endParaRPr lang="en-US"/>
          </a:p>
        </p:txBody>
      </p:sp>
    </p:spTree>
    <p:extLst>
      <p:ext uri="{BB962C8B-B14F-4D97-AF65-F5344CB8AC3E}">
        <p14:creationId xmlns:p14="http://schemas.microsoft.com/office/powerpoint/2010/main" val="29956099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Unlike a CAP. a corrective action does not require approval for the plan by MDE and does not require a progress report. </a:t>
            </a:r>
          </a:p>
          <a:p>
            <a:r>
              <a:rPr lang="en-US"/>
              <a:t>In addition, corrective actions are focused on the provider whose record triggered the noncompliance. Therefore, if a district chooses professional development for their corrective action, it must be implemented with the individual provider. However, the district can choose to implement with all relevant district staff.  </a:t>
            </a:r>
            <a:endParaRPr lang="en-US">
              <a:cs typeface="Calibri"/>
            </a:endParaRPr>
          </a:p>
          <a:p>
            <a:endParaRPr lang="en-US"/>
          </a:p>
          <a:p>
            <a:r>
              <a:rPr lang="en-US"/>
              <a:t>If you need a refresher on how to write a CAP, there are ’how to’ documents on the Catamaran Technical Assistance Website as well as a recorded webinar under past events. If you need assistance with writing a CA, there are “how to” documents on the Catamaran Technical Assistance Website as well. </a:t>
            </a:r>
            <a:endParaRPr lang="en-US">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57</a:t>
            </a:fld>
            <a:endParaRPr lang="en-US"/>
          </a:p>
        </p:txBody>
      </p:sp>
    </p:spTree>
    <p:extLst>
      <p:ext uri="{BB962C8B-B14F-4D97-AF65-F5344CB8AC3E}">
        <p14:creationId xmlns:p14="http://schemas.microsoft.com/office/powerpoint/2010/main" val="23710984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58</a:t>
            </a:fld>
            <a:endParaRPr lang="en-US"/>
          </a:p>
        </p:txBody>
      </p:sp>
    </p:spTree>
    <p:extLst>
      <p:ext uri="{BB962C8B-B14F-4D97-AF65-F5344CB8AC3E}">
        <p14:creationId xmlns:p14="http://schemas.microsoft.com/office/powerpoint/2010/main" val="26556113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2- Is there evidence of prior consent of the parent or student, who has reached the age of majority, to invite an agency? Please respond with YES, NO or NA.</a:t>
            </a:r>
          </a:p>
          <a:p>
            <a:endParaRPr lang="en-US">
              <a:cs typeface="Calibri"/>
            </a:endParaRPr>
          </a:p>
          <a:p>
            <a:r>
              <a:rPr lang="en-US">
                <a:cs typeface="Calibri"/>
              </a:rPr>
              <a:t>There is a lot of meaning embedded in this question. First of all, the district has to determine if there is an agency likely to be responsible for paying for or providing transition services. Those services are not time bound. IDEA doesn’t say that schools only need to invite the agency if they are going to provide them during the current year or at a certain age of the student, or when the agency likes to get involved. The IDEA requires that if an agency is likely to provide or pay for services, they be invited to the IEP meeting where transition services will be discussed. In order to make that invitation, the district must seek consent from the parent or the student who has reached the age of majority. </a:t>
            </a:r>
          </a:p>
          <a:p>
            <a:r>
              <a:rPr lang="en-US">
                <a:cs typeface="Calibri"/>
              </a:rPr>
              <a:t>If the Team has decided there is an agency likely to provide or pay for services, did they seek consent to invite the agency prior to inviting the agency? We know from OSEP’s Letter to Gray that the ideal is that an agency representative is identified on the consent form. We also know from practice that the agency representative is not always known. Case managers change, etc. So minimally, the agency must be identified on the consent form to meet the requirements of consent.</a:t>
            </a:r>
          </a:p>
          <a:p>
            <a:r>
              <a:rPr lang="en-US">
                <a:cs typeface="Calibri"/>
              </a:rPr>
              <a:t>If there is not an Agency likely to provide or pay for services, then the reviewer can use NA on the checklist. Do Not select “No”.</a:t>
            </a:r>
          </a:p>
        </p:txBody>
      </p:sp>
      <p:sp>
        <p:nvSpPr>
          <p:cNvPr id="4" name="Slide Number Placeholder 3"/>
          <p:cNvSpPr>
            <a:spLocks noGrp="1"/>
          </p:cNvSpPr>
          <p:nvPr>
            <p:ph type="sldNum" sz="quarter" idx="5"/>
          </p:nvPr>
        </p:nvSpPr>
        <p:spPr/>
        <p:txBody>
          <a:bodyPr/>
          <a:lstStyle/>
          <a:p>
            <a:fld id="{DD2DD89C-FAB0-4542-93EC-D9383E52BB16}" type="slidenum">
              <a:rPr lang="en-US" smtClean="0"/>
              <a:t>59</a:t>
            </a:fld>
            <a:endParaRPr lang="en-US"/>
          </a:p>
        </p:txBody>
      </p:sp>
    </p:spTree>
    <p:extLst>
      <p:ext uri="{BB962C8B-B14F-4D97-AF65-F5344CB8AC3E}">
        <p14:creationId xmlns:p14="http://schemas.microsoft.com/office/powerpoint/2010/main" val="2371673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35208388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Just like last year, there is a conditional question to question 2. </a:t>
            </a:r>
            <a:endParaRPr lang="en-US" dirty="0"/>
          </a:p>
          <a:p>
            <a:endParaRPr lang="en-US" dirty="0">
              <a:cs typeface="Calibri"/>
            </a:endParaRPr>
          </a:p>
          <a:p>
            <a:r>
              <a:rPr lang="en-US" dirty="0">
                <a:cs typeface="Calibri"/>
              </a:rPr>
              <a:t>If there is a NO response for question 2, there will be a </a:t>
            </a:r>
            <a:r>
              <a:rPr lang="en-US" dirty="0" err="1">
                <a:cs typeface="Calibri"/>
              </a:rPr>
              <a:t>subquestion</a:t>
            </a:r>
            <a:r>
              <a:rPr lang="en-US" dirty="0">
                <a:cs typeface="Calibri"/>
              </a:rPr>
              <a:t> asking, was written consent obtained but it was late? </a:t>
            </a:r>
          </a:p>
          <a:p>
            <a:endParaRPr lang="en-US" dirty="0">
              <a:cs typeface="Calibri"/>
            </a:endParaRPr>
          </a:p>
          <a:p>
            <a:r>
              <a:rPr lang="en-US" dirty="0">
                <a:cs typeface="Calibri"/>
              </a:rPr>
              <a:t>If the answer is yes, consent was obtained although late, meaning after the invitation was sent, no student level corrective action plan will be issued. However, </a:t>
            </a:r>
            <a:r>
              <a:rPr lang="en-US" b="0" i="0" dirty="0">
                <a:solidFill>
                  <a:srgbClr val="222222"/>
                </a:solidFill>
                <a:effectLst/>
                <a:latin typeface="Arial" panose="020B0604020202020204" pitchFamily="34" charset="0"/>
              </a:rPr>
              <a:t>if question #2 is answered “no,” the district correction at student level is to obtain consent, invite agency and hold a new IEP or IEP amendment. 2.B, If agency was invited and attended IEP without consent and or consent was received after/during the IEP, the district would receive a CAP to include 300.622 FERPA Consent to invite training requirements.</a:t>
            </a:r>
          </a:p>
        </p:txBody>
      </p:sp>
      <p:sp>
        <p:nvSpPr>
          <p:cNvPr id="4" name="Slide Number Placeholder 3"/>
          <p:cNvSpPr>
            <a:spLocks noGrp="1"/>
          </p:cNvSpPr>
          <p:nvPr>
            <p:ph type="sldNum" sz="quarter" idx="5"/>
          </p:nvPr>
        </p:nvSpPr>
        <p:spPr/>
        <p:txBody>
          <a:bodyPr/>
          <a:lstStyle/>
          <a:p>
            <a:fld id="{DD2DD89C-FAB0-4542-93EC-D9383E52BB16}" type="slidenum">
              <a:rPr lang="en-US" smtClean="0"/>
              <a:t>60</a:t>
            </a:fld>
            <a:endParaRPr lang="en-US"/>
          </a:p>
        </p:txBody>
      </p:sp>
    </p:spTree>
    <p:extLst>
      <p:ext uri="{BB962C8B-B14F-4D97-AF65-F5344CB8AC3E}">
        <p14:creationId xmlns:p14="http://schemas.microsoft.com/office/powerpoint/2010/main" val="29633681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a:t>
            </a:r>
          </a:p>
        </p:txBody>
      </p:sp>
      <p:sp>
        <p:nvSpPr>
          <p:cNvPr id="4" name="Slide Number Placeholder 3"/>
          <p:cNvSpPr>
            <a:spLocks noGrp="1"/>
          </p:cNvSpPr>
          <p:nvPr>
            <p:ph type="sldNum" sz="quarter" idx="5"/>
          </p:nvPr>
        </p:nvSpPr>
        <p:spPr/>
        <p:txBody>
          <a:bodyPr/>
          <a:lstStyle/>
          <a:p>
            <a:fld id="{DD2DD89C-FAB0-4542-93EC-D9383E52BB16}" type="slidenum">
              <a:rPr lang="en-US" smtClean="0"/>
              <a:t>61</a:t>
            </a:fld>
            <a:endParaRPr lang="en-US"/>
          </a:p>
        </p:txBody>
      </p:sp>
    </p:spTree>
    <p:extLst>
      <p:ext uri="{BB962C8B-B14F-4D97-AF65-F5344CB8AC3E}">
        <p14:creationId xmlns:p14="http://schemas.microsoft.com/office/powerpoint/2010/main" val="19948002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The Catamaran Technical Assistance Website focuses on increased technical assistance for Catamaran users.</a:t>
            </a:r>
          </a:p>
          <a:p>
            <a:endParaRPr lang="en-US"/>
          </a:p>
          <a:p>
            <a:r>
              <a:rPr lang="en-US"/>
              <a:t>The following slides highlight some of the features and navigation.</a:t>
            </a:r>
            <a:endParaRPr lang="en-US">
              <a:cs typeface="Calibri"/>
            </a:endParaRPr>
          </a:p>
          <a:p>
            <a:endParaRPr lang="en-US"/>
          </a:p>
          <a:p>
            <a:r>
              <a:rPr lang="en-US"/>
              <a:t>You can access the Catamaran Technical Assistance Website at training dot catamaran dot partners. </a:t>
            </a:r>
            <a:endParaRPr lang="en-US">
              <a:cs typeface="Calibri"/>
            </a:endParaRP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62</a:t>
            </a:fld>
            <a:endParaRPr lang="en-US"/>
          </a:p>
        </p:txBody>
      </p:sp>
    </p:spTree>
    <p:extLst>
      <p:ext uri="{BB962C8B-B14F-4D97-AF65-F5344CB8AC3E}">
        <p14:creationId xmlns:p14="http://schemas.microsoft.com/office/powerpoint/2010/main" val="2145239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To access the data collection resources, select </a:t>
            </a:r>
            <a:r>
              <a:rPr lang="en-US" b="1"/>
              <a:t>Measuring, reporting &amp; improving (Part B)</a:t>
            </a:r>
            <a:r>
              <a:rPr lang="en-US" b="0"/>
              <a:t>, then choose the Secondary Transition link to open the page. Data collection resources are located under the Data Collection Resources heading as shown on this slide. Resources available include:</a:t>
            </a:r>
            <a:endParaRPr lang="en-US"/>
          </a:p>
          <a:p>
            <a:pPr marL="171450" indent="-171450">
              <a:buFont typeface="Arial" panose="020B0604020202020204" pitchFamily="34" charset="0"/>
              <a:buChar char="•"/>
            </a:pPr>
            <a:r>
              <a:rPr lang="en-US"/>
              <a:t>B-13 Checklist</a:t>
            </a:r>
            <a:endParaRPr lang="en-US">
              <a:cs typeface="Calibri"/>
            </a:endParaRPr>
          </a:p>
          <a:p>
            <a:pPr marL="171450" indent="-171450">
              <a:buFont typeface="Arial" panose="020B0604020202020204" pitchFamily="34" charset="0"/>
              <a:buChar char="•"/>
            </a:pPr>
            <a:r>
              <a:rPr lang="en-US"/>
              <a:t>B-13 “At a Glance”</a:t>
            </a:r>
            <a:endParaRPr lang="en-US">
              <a:cs typeface="Calibri"/>
            </a:endParaRPr>
          </a:p>
          <a:p>
            <a:pPr marL="171450" indent="-171450">
              <a:buFont typeface="Arial" panose="020B0604020202020204" pitchFamily="34" charset="0"/>
              <a:buChar char="•"/>
            </a:pPr>
            <a:r>
              <a:rPr lang="en-US"/>
              <a:t>B-13 Manual</a:t>
            </a:r>
            <a:endParaRPr lang="en-US">
              <a:cs typeface="Calibri"/>
            </a:endParaRPr>
          </a:p>
          <a:p>
            <a:pPr marL="171450" indent="-171450">
              <a:buFont typeface="Arial" panose="020B0604020202020204" pitchFamily="34" charset="0"/>
              <a:buChar char="•"/>
            </a:pPr>
            <a:r>
              <a:rPr lang="en-US"/>
              <a:t>Federal Reporting  and the Compliance Checklist B-13 side by side – basically, compares the previous questions with the new questions and includes information as to what is considered compliant when using the new checklist questions.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63</a:t>
            </a:fld>
            <a:endParaRPr lang="en-US"/>
          </a:p>
        </p:txBody>
      </p:sp>
    </p:spTree>
    <p:extLst>
      <p:ext uri="{BB962C8B-B14F-4D97-AF65-F5344CB8AC3E}">
        <p14:creationId xmlns:p14="http://schemas.microsoft.com/office/powerpoint/2010/main" val="1062614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Jamie - Again this year, the OSE will be providing “office hours” to assist the ISDs in verifying the data submission. These live “office hours” are intended for ISDs to ask questions to the OSE regarding specific items on the B-13 checklist. If a transition coordinator contact has a question, the first stop should be the ISD transition coordinator. If the ISD transition coordinator needs clarification, they can log in to Zoom during one of these sessions and have questions answered. It would be great if the ISD would email or </a:t>
            </a:r>
            <a:r>
              <a:rPr lang="en-US" dirty="0" err="1"/>
              <a:t>Leapfile</a:t>
            </a:r>
            <a:r>
              <a:rPr lang="en-US" dirty="0"/>
              <a:t> the particular question to </a:t>
            </a:r>
            <a:r>
              <a:rPr lang="en-US" dirty="0" err="1"/>
              <a:t>Shawan</a:t>
            </a:r>
            <a:r>
              <a:rPr lang="en-US" dirty="0"/>
              <a:t> Dortch the day before the Zoom. </a:t>
            </a:r>
          </a:p>
          <a:p>
            <a:endParaRPr lang="en-US" dirty="0"/>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64</a:t>
            </a:fld>
            <a:endParaRPr lang="en-US"/>
          </a:p>
        </p:txBody>
      </p:sp>
    </p:spTree>
    <p:extLst>
      <p:ext uri="{BB962C8B-B14F-4D97-AF65-F5344CB8AC3E}">
        <p14:creationId xmlns:p14="http://schemas.microsoft.com/office/powerpoint/2010/main" val="29382477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a:t>
            </a:r>
          </a:p>
        </p:txBody>
      </p:sp>
      <p:sp>
        <p:nvSpPr>
          <p:cNvPr id="4" name="Slide Number Placeholder 3"/>
          <p:cNvSpPr>
            <a:spLocks noGrp="1"/>
          </p:cNvSpPr>
          <p:nvPr>
            <p:ph type="sldNum" sz="quarter" idx="5"/>
          </p:nvPr>
        </p:nvSpPr>
        <p:spPr/>
        <p:txBody>
          <a:bodyPr/>
          <a:lstStyle/>
          <a:p>
            <a:fld id="{DD2DD89C-FAB0-4542-93EC-D9383E52BB16}" type="slidenum">
              <a:rPr lang="en-US" smtClean="0"/>
              <a:t>65</a:t>
            </a:fld>
            <a:endParaRPr lang="en-US"/>
          </a:p>
        </p:txBody>
      </p:sp>
    </p:spTree>
    <p:extLst>
      <p:ext uri="{BB962C8B-B14F-4D97-AF65-F5344CB8AC3E}">
        <p14:creationId xmlns:p14="http://schemas.microsoft.com/office/powerpoint/2010/main" val="14535836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a:t>
            </a:r>
          </a:p>
        </p:txBody>
      </p:sp>
      <p:sp>
        <p:nvSpPr>
          <p:cNvPr id="4" name="Slide Number Placeholder 3"/>
          <p:cNvSpPr>
            <a:spLocks noGrp="1"/>
          </p:cNvSpPr>
          <p:nvPr>
            <p:ph type="sldNum" sz="quarter" idx="5"/>
          </p:nvPr>
        </p:nvSpPr>
        <p:spPr/>
        <p:txBody>
          <a:bodyPr/>
          <a:lstStyle/>
          <a:p>
            <a:fld id="{DD2DD89C-FAB0-4542-93EC-D9383E52BB16}" type="slidenum">
              <a:rPr lang="en-US" smtClean="0"/>
              <a:t>66</a:t>
            </a:fld>
            <a:endParaRPr lang="en-US"/>
          </a:p>
        </p:txBody>
      </p:sp>
    </p:spTree>
    <p:extLst>
      <p:ext uri="{BB962C8B-B14F-4D97-AF65-F5344CB8AC3E}">
        <p14:creationId xmlns:p14="http://schemas.microsoft.com/office/powerpoint/2010/main" val="5056574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If you have questions, please use the chat feature to type in questions. </a:t>
            </a:r>
          </a:p>
        </p:txBody>
      </p:sp>
      <p:sp>
        <p:nvSpPr>
          <p:cNvPr id="4" name="Slide Number Placeholder 3"/>
          <p:cNvSpPr>
            <a:spLocks noGrp="1"/>
          </p:cNvSpPr>
          <p:nvPr>
            <p:ph type="sldNum" sz="quarter" idx="5"/>
          </p:nvPr>
        </p:nvSpPr>
        <p:spPr/>
        <p:txBody>
          <a:bodyPr/>
          <a:lstStyle/>
          <a:p>
            <a:fld id="{DD2DD89C-FAB0-4542-93EC-D9383E52BB16}" type="slidenum">
              <a:rPr lang="en-US" smtClean="0"/>
              <a:t>67</a:t>
            </a:fld>
            <a:endParaRPr lang="en-US"/>
          </a:p>
        </p:txBody>
      </p:sp>
    </p:spTree>
    <p:extLst>
      <p:ext uri="{BB962C8B-B14F-4D97-AF65-F5344CB8AC3E}">
        <p14:creationId xmlns:p14="http://schemas.microsoft.com/office/powerpoint/2010/main" val="42312964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Jamie - If you have any questions about today’s presentation, please contact Christie at m c k e y c @michigan.gov, Jamie at s w </a:t>
            </a:r>
            <a:r>
              <a:rPr lang="en-US" err="1"/>
              <a:t>i</a:t>
            </a:r>
            <a:r>
              <a:rPr lang="en-US"/>
              <a:t> g e r j @michigan.gov or the MTAT Coordinator Shawan Dortch at d o r t c h s @michigan.gov. For more general questions about special education, please contact the MDE OSE Information Line at 888-320-8384 or by email at m d e – o s e @ Michigan.gov.</a:t>
            </a:r>
          </a:p>
        </p:txBody>
      </p:sp>
      <p:sp>
        <p:nvSpPr>
          <p:cNvPr id="4" name="Slide Number Placeholder 3"/>
          <p:cNvSpPr>
            <a:spLocks noGrp="1"/>
          </p:cNvSpPr>
          <p:nvPr>
            <p:ph type="sldNum" sz="quarter" idx="5"/>
          </p:nvPr>
        </p:nvSpPr>
        <p:spPr/>
        <p:txBody>
          <a:bodyPr/>
          <a:lstStyle/>
          <a:p>
            <a:fld id="{DD2DD89C-FAB0-4542-93EC-D9383E52BB16}" type="slidenum">
              <a:rPr lang="en-US" smtClean="0"/>
              <a:t>68</a:t>
            </a:fld>
            <a:endParaRPr lang="en-US"/>
          </a:p>
        </p:txBody>
      </p:sp>
    </p:spTree>
    <p:extLst>
      <p:ext uri="{BB962C8B-B14F-4D97-AF65-F5344CB8AC3E}">
        <p14:creationId xmlns:p14="http://schemas.microsoft.com/office/powerpoint/2010/main" val="30883762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46C08-C9B4-0A8C-2666-A9E5D041C7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C94612-4AA7-1DA8-7FCA-427FA97D24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95EF3F-4FA8-C39B-01C1-35C89AA7F0A4}"/>
              </a:ext>
            </a:extLst>
          </p:cNvPr>
          <p:cNvSpPr>
            <a:spLocks noGrp="1"/>
          </p:cNvSpPr>
          <p:nvPr>
            <p:ph type="body" idx="1"/>
          </p:nvPr>
        </p:nvSpPr>
        <p:spPr/>
        <p:txBody>
          <a:bodyPr/>
          <a:lstStyle/>
          <a:p>
            <a:r>
              <a:rPr lang="en-US" dirty="0"/>
              <a:t>Jamie - </a:t>
            </a:r>
          </a:p>
          <a:p>
            <a:r>
              <a:rPr lang="en-US" dirty="0"/>
              <a:t>Finally, for questions concerning Catamaran,</a:t>
            </a:r>
          </a:p>
          <a:p>
            <a:pPr marL="174056" indent="-174056" defTabSz="928299">
              <a:buFont typeface="Arial" panose="020B0604020202020204" pitchFamily="34" charset="0"/>
              <a:buChar char="•"/>
              <a:defRPr/>
            </a:pPr>
            <a:r>
              <a:rPr lang="en-US" dirty="0"/>
              <a:t>Reach out to Lynne at </a:t>
            </a:r>
            <a:r>
              <a:rPr lang="en-US" dirty="0">
                <a:latin typeface="Arial"/>
                <a:cs typeface="Arial"/>
                <a:hlinkClick r:id="rId3"/>
              </a:rPr>
              <a:t>l c l a r k @publicsectorconsultants.com</a:t>
            </a:r>
            <a:r>
              <a:rPr lang="en-US" dirty="0">
                <a:latin typeface="Arial"/>
                <a:cs typeface="Arial"/>
              </a:rPr>
              <a:t> or Donna at </a:t>
            </a:r>
            <a:r>
              <a:rPr lang="en-US" dirty="0">
                <a:latin typeface="Arial"/>
                <a:cs typeface="Arial"/>
                <a:hlinkClick r:id="rId3"/>
              </a:rPr>
              <a:t>d_s_e_e_g_e_r@publicsectorconsultants.com</a:t>
            </a:r>
            <a:r>
              <a:rPr lang="en-US" dirty="0">
                <a:latin typeface="Arial"/>
                <a:cs typeface="Arial"/>
              </a:rPr>
              <a:t> </a:t>
            </a:r>
          </a:p>
          <a:p>
            <a:pPr defTabSz="928299">
              <a:defRPr/>
            </a:pPr>
            <a:endParaRPr lang="en-US" dirty="0"/>
          </a:p>
          <a:p>
            <a:pPr defTabSz="928299">
              <a:defRPr/>
            </a:pPr>
            <a:r>
              <a:rPr lang="en-US" dirty="0"/>
              <a:t>As a reminder, </a:t>
            </a:r>
          </a:p>
          <a:p>
            <a:pPr marL="174056" indent="-174056">
              <a:buFont typeface="Arial" panose="020B0604020202020204" pitchFamily="34" charset="0"/>
              <a:buChar char="•"/>
            </a:pPr>
            <a:r>
              <a:rPr lang="en-US" dirty="0"/>
              <a:t>The Catamaran Help Desk is available Monday through Friday from 8-5 PM. </a:t>
            </a:r>
          </a:p>
          <a:p>
            <a:pPr marL="173990" indent="-173990" defTabSz="928299">
              <a:buFont typeface="Arial" panose="020B0604020202020204" pitchFamily="34" charset="0"/>
              <a:buChar char="•"/>
              <a:defRPr/>
            </a:pPr>
            <a:r>
              <a:rPr lang="en-US" dirty="0"/>
              <a:t>Contact them by email at </a:t>
            </a:r>
            <a:r>
              <a:rPr lang="en-US" b="0" dirty="0" err="1">
                <a:solidFill>
                  <a:srgbClr val="3A3A3A"/>
                </a:solidFill>
                <a:hlinkClick r:id="rId4"/>
              </a:rPr>
              <a:t>help@catamaran.partners</a:t>
            </a:r>
            <a:r>
              <a:rPr lang="en-US" b="0" dirty="0">
                <a:solidFill>
                  <a:srgbClr val="3A3A3A"/>
                </a:solidFill>
              </a:rPr>
              <a:t> </a:t>
            </a:r>
            <a:r>
              <a:rPr lang="en-US" dirty="0"/>
              <a:t>or by phone at 877-474-9023 or by using the Chat feature within Catamaran.</a:t>
            </a:r>
            <a:endParaRPr lang="en-US" dirty="0">
              <a:cs typeface="Calibri"/>
            </a:endParaRPr>
          </a:p>
          <a:p>
            <a:pPr defTabSz="928299">
              <a:defRPr/>
            </a:pPr>
            <a:endParaRPr lang="en-US" dirty="0"/>
          </a:p>
          <a:p>
            <a:pPr defTabSz="928299">
              <a:defRPr/>
            </a:pPr>
            <a:r>
              <a:rPr lang="en-US" b="1" dirty="0"/>
              <a:t>This concludes the presentation --  thank you for attending! </a:t>
            </a:r>
          </a:p>
          <a:p>
            <a:endParaRPr lang="en-US" dirty="0"/>
          </a:p>
          <a:p>
            <a:endParaRPr lang="en-US" dirty="0"/>
          </a:p>
        </p:txBody>
      </p:sp>
      <p:sp>
        <p:nvSpPr>
          <p:cNvPr id="4" name="Slide Number Placeholder 3">
            <a:extLst>
              <a:ext uri="{FF2B5EF4-FFF2-40B4-BE49-F238E27FC236}">
                <a16:creationId xmlns:a16="http://schemas.microsoft.com/office/drawing/2014/main" id="{85CBF3ED-2CA9-2BA9-DF03-58ACAA4D64D7}"/>
              </a:ext>
            </a:extLst>
          </p:cNvPr>
          <p:cNvSpPr>
            <a:spLocks noGrp="1"/>
          </p:cNvSpPr>
          <p:nvPr>
            <p:ph type="sldNum" sz="quarter" idx="5"/>
          </p:nvPr>
        </p:nvSpPr>
        <p:spPr/>
        <p:txBody>
          <a:bodyPr/>
          <a:lstStyle/>
          <a:p>
            <a:fld id="{DD2DD89C-FAB0-4542-93EC-D9383E52BB16}" type="slidenum">
              <a:rPr lang="en-US" smtClean="0"/>
              <a:t>69</a:t>
            </a:fld>
            <a:endParaRPr lang="en-US"/>
          </a:p>
        </p:txBody>
      </p:sp>
    </p:spTree>
    <p:extLst>
      <p:ext uri="{BB962C8B-B14F-4D97-AF65-F5344CB8AC3E}">
        <p14:creationId xmlns:p14="http://schemas.microsoft.com/office/powerpoint/2010/main" val="2284401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Nichole - </a:t>
            </a:r>
          </a:p>
        </p:txBody>
      </p:sp>
      <p:sp>
        <p:nvSpPr>
          <p:cNvPr id="4" name="Slide Number Placeholder 3"/>
          <p:cNvSpPr>
            <a:spLocks noGrp="1"/>
          </p:cNvSpPr>
          <p:nvPr>
            <p:ph type="sldNum" sz="quarter" idx="5"/>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3348325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Nichole - Like last year, MDE is providing a suggested timeline to allow for ISDs to have a review period during the overall data collection window.</a:t>
            </a:r>
          </a:p>
          <a:p>
            <a:endParaRPr lang="en-US" dirty="0"/>
          </a:p>
          <a:p>
            <a:r>
              <a:rPr lang="en-US" dirty="0"/>
              <a:t>ISDs, of course, can follow the timeline that works best for them; however, we recommend that you take advantage of the suggested review period to avoid having to ask for items to be changed after the submission or for SLCAPs to be rescinded after they have been released. </a:t>
            </a:r>
          </a:p>
          <a:p>
            <a:endParaRPr lang="en-US" dirty="0">
              <a:cs typeface="Calibri" panose="020F0502020204030204"/>
            </a:endParaRPr>
          </a:p>
          <a:p>
            <a:r>
              <a:rPr lang="en-US" dirty="0"/>
              <a:t>A progress bar (seen on the next slide) will guide the district and ISD through the different milestones of the data collection activity. </a:t>
            </a:r>
            <a:endParaRPr lang="en-US" dirty="0">
              <a:cs typeface="Calibri"/>
            </a:endParaRPr>
          </a:p>
          <a:p>
            <a:endParaRPr lang="en-US" dirty="0"/>
          </a:p>
          <a:p>
            <a:r>
              <a:rPr lang="en-US" dirty="0"/>
              <a:t>Please note that ISDs and State Agencies should plan to submit checklists to MDE by April 12.</a:t>
            </a:r>
            <a:endParaRPr lang="en-US" dirty="0">
              <a:cs typeface="Calibri"/>
            </a:endParaRPr>
          </a:p>
          <a:p>
            <a:endParaRPr lang="en-US" dirty="0"/>
          </a:p>
          <a:p>
            <a:r>
              <a:rPr lang="en-US" dirty="0"/>
              <a:t>After MDE’s review is complete, SLCAPs will be issued in Catamaran no later than April 25 and due on June 9. Any Corrective Actions or CAPs will be issued in the May 15 release.</a:t>
            </a:r>
            <a:endParaRPr lang="en-US" dirty="0">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3983087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Nichole - The progress bar will be available in this activity and looks like what’s shown on this slide. </a:t>
            </a:r>
          </a:p>
        </p:txBody>
      </p:sp>
      <p:sp>
        <p:nvSpPr>
          <p:cNvPr id="4" name="Slide Number Placeholder 3"/>
          <p:cNvSpPr>
            <a:spLocks noGrp="1"/>
          </p:cNvSpPr>
          <p:nvPr>
            <p:ph type="sldNum" sz="quarter" idx="5"/>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1371917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1" y="6356350"/>
            <a:ext cx="8206945" cy="365125"/>
          </a:xfrm>
        </p:spPr>
        <p:txBody>
          <a:bodyPr/>
          <a:lstStyle/>
          <a:p>
            <a:r>
              <a:rPr lang="en-US"/>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1" y="6356350"/>
            <a:ext cx="8206945" cy="365125"/>
          </a:xfrm>
        </p:spPr>
        <p:txBody>
          <a:bodyPr/>
          <a:lstStyle/>
          <a:p>
            <a:r>
              <a:rPr lang="en-US"/>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3034149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304849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297398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595871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24947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218381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543250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365346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31931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a:p>
        </p:txBody>
      </p:sp>
    </p:spTree>
    <p:extLst>
      <p:ext uri="{BB962C8B-B14F-4D97-AF65-F5344CB8AC3E}">
        <p14:creationId xmlns:p14="http://schemas.microsoft.com/office/powerpoint/2010/main" val="296692938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p15:clr>
            <a:srgbClr val="F26B43"/>
          </p15:clr>
        </p15:guide>
        <p15:guide id="2" pos="7152">
          <p15:clr>
            <a:srgbClr val="F26B43"/>
          </p15:clr>
        </p15:guide>
        <p15:guide id="3" pos="5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raining.catamaran.partners/past-eve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atamaran.partners/Module/MICIMS/Registration.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catamaran.partners/PersonPassword.aspx?Mode=Forgo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atamaran.partners/Module/MICIMS/Registration.asp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epi.state.mi.us/ee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catamaran.partners/Module/MICIMS/Registration.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raining.catamaran.partners/secondary-transitio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catamaran.partners/Module/MICIMS/Registration.asp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training.catamaran.partners/events/" TargetMode="External"/><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mailto:help@catamaran.partners"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mailto:mckeyc@michigan.gov" TargetMode="External"/><Relationship Id="rId2" Type="http://schemas.openxmlformats.org/officeDocument/2006/relationships/notesSlide" Target="../notesSlides/notesSlide68.xml"/><Relationship Id="rId1" Type="http://schemas.openxmlformats.org/officeDocument/2006/relationships/slideLayout" Target="../slideLayouts/slideLayout5.xml"/><Relationship Id="rId6" Type="http://schemas.openxmlformats.org/officeDocument/2006/relationships/hyperlink" Target="mailto:mde-ose@michigan.gov" TargetMode="External"/><Relationship Id="rId5" Type="http://schemas.openxmlformats.org/officeDocument/2006/relationships/hyperlink" Target="mailto:dortchs@michigan.gov" TargetMode="External"/><Relationship Id="rId4" Type="http://schemas.openxmlformats.org/officeDocument/2006/relationships/hyperlink" Target="mailto:swigerj@michigan.gov"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mailto:lclark@publicsectorconsultants.com" TargetMode="External"/><Relationship Id="rId2" Type="http://schemas.openxmlformats.org/officeDocument/2006/relationships/notesSlide" Target="../notesSlides/notesSlide69.xml"/><Relationship Id="rId1" Type="http://schemas.openxmlformats.org/officeDocument/2006/relationships/slideLayout" Target="../slideLayouts/slideLayout5.xml"/><Relationship Id="rId5" Type="http://schemas.openxmlformats.org/officeDocument/2006/relationships/hyperlink" Target="mailto:help@catamaran.partners" TargetMode="External"/><Relationship Id="rId4" Type="http://schemas.openxmlformats.org/officeDocument/2006/relationships/hyperlink" Target="mailto:dseeger@publicsectorconsultants.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Welcome!</a:t>
            </a:r>
          </a:p>
        </p:txBody>
      </p:sp>
      <p:sp>
        <p:nvSpPr>
          <p:cNvPr id="3" name="Content Placeholder 2"/>
          <p:cNvSpPr>
            <a:spLocks noGrp="1"/>
          </p:cNvSpPr>
          <p:nvPr>
            <p:ph idx="1"/>
          </p:nvPr>
        </p:nvSpPr>
        <p:spPr>
          <a:xfrm>
            <a:off x="838200" y="1825625"/>
            <a:ext cx="10515600" cy="4667250"/>
          </a:xfrm>
        </p:spPr>
        <p:txBody>
          <a:bodyPr vert="horz" lIns="91440" tIns="45720" rIns="91440" bIns="45720" rtlCol="0" anchor="t">
            <a:normAutofit lnSpcReduction="10000"/>
          </a:bodyPr>
          <a:lstStyle/>
          <a:p>
            <a:r>
              <a:rPr lang="en-US" sz="2800">
                <a:latin typeface="Arial"/>
                <a:cs typeface="Arial"/>
              </a:rPr>
              <a:t>The </a:t>
            </a:r>
            <a:r>
              <a:rPr lang="en-US" sz="2800" b="1">
                <a:latin typeface="Arial"/>
                <a:cs typeface="Arial"/>
              </a:rPr>
              <a:t>B-13 (Secondary Transition) Data Collection Webinar</a:t>
            </a:r>
            <a:r>
              <a:rPr lang="en-US" sz="2800">
                <a:latin typeface="Arial"/>
                <a:cs typeface="Arial"/>
              </a:rPr>
              <a:t> will begin in a few moments.</a:t>
            </a:r>
            <a:endParaRPr lang="en-US" sz="2800"/>
          </a:p>
          <a:p>
            <a:r>
              <a:rPr lang="en-US" sz="2800"/>
              <a:t>The webinar recording and presentation materials will be posted on the Catamaran Technical Assistance Website under </a:t>
            </a:r>
            <a:r>
              <a:rPr lang="en-US" sz="2800" b="1">
                <a:hlinkClick r:id="rId3"/>
              </a:rPr>
              <a:t>Past Events</a:t>
            </a:r>
            <a:r>
              <a:rPr lang="en-US" sz="2800" b="1"/>
              <a:t> </a:t>
            </a:r>
            <a:r>
              <a:rPr lang="en-US" sz="2800"/>
              <a:t>(https://training.catamaran.partners/past-events/)</a:t>
            </a:r>
          </a:p>
          <a:p>
            <a:r>
              <a:rPr lang="en-US" sz="2800"/>
              <a:t>To communicate with the presenters during the webinar, use the </a:t>
            </a:r>
            <a:br>
              <a:rPr lang="en-US" sz="2800"/>
            </a:br>
            <a:r>
              <a:rPr lang="en-US" sz="2800" b="1"/>
              <a:t>Chat</a:t>
            </a:r>
            <a:r>
              <a:rPr lang="en-US" sz="2800"/>
              <a:t> feature. </a:t>
            </a:r>
          </a:p>
          <a:p>
            <a:r>
              <a:rPr lang="en-US" sz="2800"/>
              <a:t>Closed captioning is available for this webinar. To select this option, choose the closed caption icon in the Zoom webinar player.</a:t>
            </a:r>
          </a:p>
        </p:txBody>
      </p:sp>
      <p:sp>
        <p:nvSpPr>
          <p:cNvPr id="5" name="Slide Number Placeholder 4"/>
          <p:cNvSpPr>
            <a:spLocks noGrp="1"/>
          </p:cNvSpPr>
          <p:nvPr>
            <p:ph type="sldNum" sz="quarter" idx="12"/>
          </p:nvPr>
        </p:nvSpPr>
        <p:spPr/>
        <p:txBody>
          <a:bodyPr/>
          <a:lstStyle/>
          <a:p>
            <a:fld id="{86912BC1-F2B2-4048-96A2-39CED5BDBEEC}" type="slidenum">
              <a:rPr lang="en-US" smtClean="0"/>
              <a:pPr/>
              <a:t>1</a:t>
            </a:fld>
            <a:endParaRPr lang="en-US"/>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63137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FDD1-14A3-4F99-8FFD-58DA1A3E4C8F}"/>
              </a:ext>
            </a:extLst>
          </p:cNvPr>
          <p:cNvSpPr>
            <a:spLocks noGrp="1"/>
          </p:cNvSpPr>
          <p:nvPr>
            <p:ph type="title"/>
          </p:nvPr>
        </p:nvSpPr>
        <p:spPr/>
        <p:txBody>
          <a:bodyPr/>
          <a:lstStyle/>
          <a:p>
            <a:r>
              <a:rPr lang="en-US"/>
              <a:t>Who Uses Catamaran? </a:t>
            </a:r>
          </a:p>
        </p:txBody>
      </p:sp>
      <p:sp>
        <p:nvSpPr>
          <p:cNvPr id="3" name="Content Placeholder 2">
            <a:extLst>
              <a:ext uri="{FF2B5EF4-FFF2-40B4-BE49-F238E27FC236}">
                <a16:creationId xmlns:a16="http://schemas.microsoft.com/office/drawing/2014/main" id="{AB351CDA-2C1D-48E0-AC66-8D80A2D69339}"/>
              </a:ext>
            </a:extLst>
          </p:cNvPr>
          <p:cNvSpPr>
            <a:spLocks noGrp="1"/>
          </p:cNvSpPr>
          <p:nvPr>
            <p:ph idx="1"/>
          </p:nvPr>
        </p:nvSpPr>
        <p:spPr>
          <a:xfrm>
            <a:off x="838200" y="1760972"/>
            <a:ext cx="10515600" cy="4667251"/>
          </a:xfrm>
        </p:spPr>
        <p:txBody>
          <a:bodyPr vert="horz" lIns="91440" tIns="45720" rIns="91440" bIns="45720" rtlCol="0" anchor="t">
            <a:normAutofit fontScale="92500" lnSpcReduction="10000"/>
          </a:bodyPr>
          <a:lstStyle/>
          <a:p>
            <a:r>
              <a:rPr lang="en-US" dirty="0">
                <a:latin typeface="Arial"/>
                <a:cs typeface="Arial"/>
              </a:rPr>
              <a:t>Catamaran Coordinators:</a:t>
            </a:r>
            <a:endParaRPr lang="en-US" dirty="0"/>
          </a:p>
          <a:p>
            <a:pPr lvl="1"/>
            <a:r>
              <a:rPr lang="en-US" dirty="0"/>
              <a:t>Member district personnel who manage Catamaran for a member district.</a:t>
            </a:r>
          </a:p>
          <a:p>
            <a:pPr lvl="1"/>
            <a:r>
              <a:rPr lang="en-US" dirty="0"/>
              <a:t>Catamaran Coordinators can view, but not edit, a member district checklist.</a:t>
            </a:r>
          </a:p>
          <a:p>
            <a:r>
              <a:rPr lang="en-US" dirty="0">
                <a:latin typeface="Arial"/>
                <a:cs typeface="Arial"/>
              </a:rPr>
              <a:t>State Agencies:</a:t>
            </a:r>
            <a:endParaRPr lang="en-US" dirty="0"/>
          </a:p>
          <a:p>
            <a:pPr lvl="1"/>
            <a:r>
              <a:rPr lang="en-US" dirty="0"/>
              <a:t>State Agency personnel who manage Catamaran for the state agency.</a:t>
            </a:r>
          </a:p>
          <a:p>
            <a:pPr lvl="1"/>
            <a:r>
              <a:rPr lang="en-US" dirty="0"/>
              <a:t>State Agencies have access to complete all checklists for students at the state agency.</a:t>
            </a:r>
          </a:p>
          <a:p>
            <a:r>
              <a:rPr lang="en-US" dirty="0">
                <a:latin typeface="Arial"/>
                <a:cs typeface="Arial"/>
              </a:rPr>
              <a:t>Transition Coordinators (TCs):</a:t>
            </a:r>
            <a:endParaRPr lang="en-US" dirty="0"/>
          </a:p>
          <a:p>
            <a:pPr lvl="1"/>
            <a:r>
              <a:rPr lang="en-US" dirty="0"/>
              <a:t>TCs are ISD-level Transition Coordinators.</a:t>
            </a:r>
          </a:p>
          <a:p>
            <a:pPr lvl="1"/>
            <a:r>
              <a:rPr lang="en-US" dirty="0"/>
              <a:t>TCs have access to complete all checklists for students at member districts within the ISD.</a:t>
            </a:r>
          </a:p>
          <a:p>
            <a:r>
              <a:rPr lang="en-US" dirty="0">
                <a:latin typeface="Arial"/>
                <a:cs typeface="Arial"/>
              </a:rPr>
              <a:t>Transition Coordinator Contacts (TCCs):</a:t>
            </a:r>
            <a:endParaRPr lang="en-US" dirty="0"/>
          </a:p>
          <a:p>
            <a:pPr lvl="1"/>
            <a:r>
              <a:rPr lang="en-US" dirty="0"/>
              <a:t>TCCs are member district personnel who complete the checklists.</a:t>
            </a:r>
          </a:p>
          <a:p>
            <a:pPr lvl="1"/>
            <a:r>
              <a:rPr lang="en-US" dirty="0"/>
              <a:t>TCCs have access to complete only the checklists for students in the member district.</a:t>
            </a:r>
          </a:p>
        </p:txBody>
      </p:sp>
      <p:sp>
        <p:nvSpPr>
          <p:cNvPr id="5" name="Slide Number Placeholder 4">
            <a:extLst>
              <a:ext uri="{FF2B5EF4-FFF2-40B4-BE49-F238E27FC236}">
                <a16:creationId xmlns:a16="http://schemas.microsoft.com/office/drawing/2014/main" id="{F82EDD71-A7E8-4C77-A765-1C6E7F2C7D5C}"/>
              </a:ext>
            </a:extLst>
          </p:cNvPr>
          <p:cNvSpPr>
            <a:spLocks noGrp="1"/>
          </p:cNvSpPr>
          <p:nvPr>
            <p:ph type="sldNum" sz="quarter" idx="12"/>
          </p:nvPr>
        </p:nvSpPr>
        <p:spPr/>
        <p:txBody>
          <a:bodyPr/>
          <a:lstStyle/>
          <a:p>
            <a:fld id="{46775F4D-6D42-4CD6-A802-0B48E0231625}" type="slidenum">
              <a:rPr lang="en-US" smtClean="0"/>
              <a:pPr/>
              <a:t>10</a:t>
            </a:fld>
            <a:endParaRPr lang="en-US"/>
          </a:p>
        </p:txBody>
      </p:sp>
      <p:sp>
        <p:nvSpPr>
          <p:cNvPr id="4" name="Footer Placeholder 3">
            <a:extLst>
              <a:ext uri="{FF2B5EF4-FFF2-40B4-BE49-F238E27FC236}">
                <a16:creationId xmlns:a16="http://schemas.microsoft.com/office/drawing/2014/main" id="{0256E0C3-2755-4459-8AE9-D3D49B9EA943}"/>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691844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FC6C8-4B4C-49BA-9835-6487CE212F76}"/>
              </a:ext>
            </a:extLst>
          </p:cNvPr>
          <p:cNvSpPr>
            <a:spLocks noGrp="1"/>
          </p:cNvSpPr>
          <p:nvPr>
            <p:ph type="title"/>
          </p:nvPr>
        </p:nvSpPr>
        <p:spPr/>
        <p:txBody>
          <a:bodyPr/>
          <a:lstStyle/>
          <a:p>
            <a:r>
              <a:rPr lang="en-US"/>
              <a:t>Tip: Know the Catamaran Coordinator</a:t>
            </a:r>
          </a:p>
        </p:txBody>
      </p:sp>
      <p:sp>
        <p:nvSpPr>
          <p:cNvPr id="3" name="Content Placeholder 2">
            <a:extLst>
              <a:ext uri="{FF2B5EF4-FFF2-40B4-BE49-F238E27FC236}">
                <a16:creationId xmlns:a16="http://schemas.microsoft.com/office/drawing/2014/main" id="{572E2DB4-6F8F-4EBF-9430-6F9B33B2246D}"/>
              </a:ext>
            </a:extLst>
          </p:cNvPr>
          <p:cNvSpPr>
            <a:spLocks noGrp="1"/>
          </p:cNvSpPr>
          <p:nvPr>
            <p:ph idx="1"/>
          </p:nvPr>
        </p:nvSpPr>
        <p:spPr>
          <a:xfrm>
            <a:off x="838200" y="1825625"/>
            <a:ext cx="10515600" cy="4201102"/>
          </a:xfrm>
        </p:spPr>
        <p:txBody>
          <a:bodyPr>
            <a:normAutofit/>
          </a:bodyPr>
          <a:lstStyle/>
          <a:p>
            <a:r>
              <a:rPr lang="en-US" sz="2800" dirty="0"/>
              <a:t>Every member district has a Catamaran Coordinator.</a:t>
            </a:r>
          </a:p>
          <a:p>
            <a:r>
              <a:rPr lang="en-US" sz="2800" dirty="0"/>
              <a:t>To find out the Catamaran Coordinator, run the report or ask the:</a:t>
            </a:r>
          </a:p>
          <a:p>
            <a:pPr lvl="1"/>
            <a:r>
              <a:rPr lang="en-US" sz="2800" dirty="0"/>
              <a:t>Special Education Director </a:t>
            </a:r>
          </a:p>
          <a:p>
            <a:pPr lvl="1"/>
            <a:r>
              <a:rPr lang="en-US" sz="2800" dirty="0"/>
              <a:t>Building Principal </a:t>
            </a:r>
          </a:p>
          <a:p>
            <a:pPr lvl="1"/>
            <a:r>
              <a:rPr lang="en-US" sz="2800" dirty="0"/>
              <a:t>Responsible Party at the ISD </a:t>
            </a:r>
          </a:p>
          <a:p>
            <a:pPr lvl="1"/>
            <a:r>
              <a:rPr lang="en-US" sz="2800" dirty="0"/>
              <a:t>Catamaran Help Desk </a:t>
            </a:r>
          </a:p>
          <a:p>
            <a:pPr lvl="2"/>
            <a:r>
              <a:rPr lang="en-US" sz="2800" dirty="0"/>
              <a:t>877-474-9023</a:t>
            </a:r>
          </a:p>
        </p:txBody>
      </p:sp>
      <p:sp>
        <p:nvSpPr>
          <p:cNvPr id="5" name="Slide Number Placeholder 4">
            <a:extLst>
              <a:ext uri="{FF2B5EF4-FFF2-40B4-BE49-F238E27FC236}">
                <a16:creationId xmlns:a16="http://schemas.microsoft.com/office/drawing/2014/main" id="{8E1D3535-D738-444C-90FC-51EF0B8FFB2B}"/>
              </a:ext>
            </a:extLst>
          </p:cNvPr>
          <p:cNvSpPr>
            <a:spLocks noGrp="1"/>
          </p:cNvSpPr>
          <p:nvPr>
            <p:ph type="sldNum" sz="quarter" idx="12"/>
          </p:nvPr>
        </p:nvSpPr>
        <p:spPr/>
        <p:txBody>
          <a:bodyPr/>
          <a:lstStyle/>
          <a:p>
            <a:fld id="{46775F4D-6D42-4CD6-A802-0B48E0231625}" type="slidenum">
              <a:rPr lang="en-US" smtClean="0"/>
              <a:pPr/>
              <a:t>11</a:t>
            </a:fld>
            <a:endParaRPr lang="en-US"/>
          </a:p>
        </p:txBody>
      </p:sp>
      <p:sp>
        <p:nvSpPr>
          <p:cNvPr id="4" name="Footer Placeholder 3">
            <a:extLst>
              <a:ext uri="{FF2B5EF4-FFF2-40B4-BE49-F238E27FC236}">
                <a16:creationId xmlns:a16="http://schemas.microsoft.com/office/drawing/2014/main" id="{D31F856E-38D3-427C-96F1-51B3D668A9A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988896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A7D900-0EDF-42F1-9CCB-0F63C37A96CC}"/>
              </a:ext>
            </a:extLst>
          </p:cNvPr>
          <p:cNvSpPr>
            <a:spLocks noGrp="1"/>
          </p:cNvSpPr>
          <p:nvPr>
            <p:ph type="ctrTitle"/>
          </p:nvPr>
        </p:nvSpPr>
        <p:spPr/>
        <p:txBody>
          <a:bodyPr/>
          <a:lstStyle/>
          <a:p>
            <a:r>
              <a:rPr lang="en-US" dirty="0"/>
              <a:t>Usernames and Passwords</a:t>
            </a:r>
          </a:p>
        </p:txBody>
      </p:sp>
      <p:sp>
        <p:nvSpPr>
          <p:cNvPr id="5" name="Slide Number Placeholder 4">
            <a:extLst>
              <a:ext uri="{FF2B5EF4-FFF2-40B4-BE49-F238E27FC236}">
                <a16:creationId xmlns:a16="http://schemas.microsoft.com/office/drawing/2014/main" id="{6920903E-5A54-4C24-A86B-EBF5F7291C3D}"/>
              </a:ext>
            </a:extLst>
          </p:cNvPr>
          <p:cNvSpPr>
            <a:spLocks noGrp="1"/>
          </p:cNvSpPr>
          <p:nvPr>
            <p:ph type="sldNum" sz="quarter" idx="12"/>
          </p:nvPr>
        </p:nvSpPr>
        <p:spPr/>
        <p:txBody>
          <a:bodyPr/>
          <a:lstStyle/>
          <a:p>
            <a:fld id="{46775F4D-6D42-4CD6-A802-0B48E0231625}" type="slidenum">
              <a:rPr lang="en-US" smtClean="0"/>
              <a:pPr/>
              <a:t>12</a:t>
            </a:fld>
            <a:endParaRPr lang="en-US"/>
          </a:p>
        </p:txBody>
      </p:sp>
      <p:sp>
        <p:nvSpPr>
          <p:cNvPr id="4" name="Footer Placeholder 3">
            <a:extLst>
              <a:ext uri="{FF2B5EF4-FFF2-40B4-BE49-F238E27FC236}">
                <a16:creationId xmlns:a16="http://schemas.microsoft.com/office/drawing/2014/main" id="{6FD48816-2DBB-415C-9C2A-86DCB2898CD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57035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E799F-B683-41A4-9F75-F28B87A29382}"/>
              </a:ext>
            </a:extLst>
          </p:cNvPr>
          <p:cNvSpPr>
            <a:spLocks noGrp="1"/>
          </p:cNvSpPr>
          <p:nvPr>
            <p:ph type="title"/>
          </p:nvPr>
        </p:nvSpPr>
        <p:spPr/>
        <p:txBody>
          <a:bodyPr>
            <a:normAutofit fontScale="90000"/>
          </a:bodyPr>
          <a:lstStyle/>
          <a:p>
            <a:r>
              <a:rPr lang="en-US"/>
              <a:t>Existing Transition Coordinators (TCs) and </a:t>
            </a:r>
            <a:br>
              <a:rPr lang="en-US"/>
            </a:br>
            <a:r>
              <a:rPr lang="en-US"/>
              <a:t>Transition Coordinator Contacts (TCCs)</a:t>
            </a:r>
          </a:p>
        </p:txBody>
      </p:sp>
      <p:sp>
        <p:nvSpPr>
          <p:cNvPr id="3" name="Content Placeholder 2">
            <a:extLst>
              <a:ext uri="{FF2B5EF4-FFF2-40B4-BE49-F238E27FC236}">
                <a16:creationId xmlns:a16="http://schemas.microsoft.com/office/drawing/2014/main" id="{83CC1D59-9012-4D7E-BF33-05A98E4C5B97}"/>
              </a:ext>
            </a:extLst>
          </p:cNvPr>
          <p:cNvSpPr>
            <a:spLocks noGrp="1"/>
          </p:cNvSpPr>
          <p:nvPr>
            <p:ph idx="1"/>
          </p:nvPr>
        </p:nvSpPr>
        <p:spPr/>
        <p:txBody>
          <a:bodyPr>
            <a:normAutofit/>
          </a:bodyPr>
          <a:lstStyle/>
          <a:p>
            <a:r>
              <a:rPr lang="en-US" sz="2800" dirty="0"/>
              <a:t>Consider the following for existing TCs and TCCs:</a:t>
            </a:r>
          </a:p>
          <a:p>
            <a:pPr lvl="1"/>
            <a:r>
              <a:rPr lang="en-US" sz="2800" dirty="0"/>
              <a:t>Did you complete B-13 data collection last year?</a:t>
            </a:r>
          </a:p>
          <a:p>
            <a:pPr lvl="1"/>
            <a:r>
              <a:rPr lang="en-US" sz="2800" dirty="0"/>
              <a:t>Are you still at the same member district as last year?</a:t>
            </a:r>
          </a:p>
          <a:p>
            <a:pPr lvl="1"/>
            <a:r>
              <a:rPr lang="en-US" sz="2800" dirty="0"/>
              <a:t>Can you still remember the username and password?</a:t>
            </a:r>
          </a:p>
          <a:p>
            <a:r>
              <a:rPr lang="en-US" sz="2800" dirty="0"/>
              <a:t>If so, access Catamaran.</a:t>
            </a:r>
          </a:p>
        </p:txBody>
      </p:sp>
      <p:sp>
        <p:nvSpPr>
          <p:cNvPr id="5" name="Slide Number Placeholder 4">
            <a:extLst>
              <a:ext uri="{FF2B5EF4-FFF2-40B4-BE49-F238E27FC236}">
                <a16:creationId xmlns:a16="http://schemas.microsoft.com/office/drawing/2014/main" id="{3D23DD62-B7E7-4FB3-81D8-80B57DF8147C}"/>
              </a:ext>
            </a:extLst>
          </p:cNvPr>
          <p:cNvSpPr>
            <a:spLocks noGrp="1"/>
          </p:cNvSpPr>
          <p:nvPr>
            <p:ph type="sldNum" sz="quarter" idx="12"/>
          </p:nvPr>
        </p:nvSpPr>
        <p:spPr/>
        <p:txBody>
          <a:bodyPr/>
          <a:lstStyle/>
          <a:p>
            <a:fld id="{46775F4D-6D42-4CD6-A802-0B48E0231625}" type="slidenum">
              <a:rPr lang="en-US" smtClean="0"/>
              <a:pPr/>
              <a:t>13</a:t>
            </a:fld>
            <a:endParaRPr lang="en-US"/>
          </a:p>
        </p:txBody>
      </p:sp>
      <p:sp>
        <p:nvSpPr>
          <p:cNvPr id="4" name="Footer Placeholder 3">
            <a:extLst>
              <a:ext uri="{FF2B5EF4-FFF2-40B4-BE49-F238E27FC236}">
                <a16:creationId xmlns:a16="http://schemas.microsoft.com/office/drawing/2014/main" id="{A7D4DAAB-E532-4174-9E2C-0ADC189F1A0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29682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82957-DC06-4715-9ABC-54A19C36798C}"/>
              </a:ext>
            </a:extLst>
          </p:cNvPr>
          <p:cNvSpPr>
            <a:spLocks noGrp="1"/>
          </p:cNvSpPr>
          <p:nvPr>
            <p:ph type="title"/>
          </p:nvPr>
        </p:nvSpPr>
        <p:spPr/>
        <p:txBody>
          <a:bodyPr/>
          <a:lstStyle/>
          <a:p>
            <a:r>
              <a:rPr lang="en-US"/>
              <a:t>TCs and TCCs Continued...</a:t>
            </a:r>
          </a:p>
        </p:txBody>
      </p:sp>
      <p:sp>
        <p:nvSpPr>
          <p:cNvPr id="3" name="Content Placeholder 2">
            <a:extLst>
              <a:ext uri="{FF2B5EF4-FFF2-40B4-BE49-F238E27FC236}">
                <a16:creationId xmlns:a16="http://schemas.microsoft.com/office/drawing/2014/main" id="{1259262F-B240-4FDF-AA3B-4986932A1C1F}"/>
              </a:ext>
            </a:extLst>
          </p:cNvPr>
          <p:cNvSpPr>
            <a:spLocks noGrp="1"/>
          </p:cNvSpPr>
          <p:nvPr>
            <p:ph idx="1"/>
          </p:nvPr>
        </p:nvSpPr>
        <p:spPr>
          <a:xfrm>
            <a:off x="838200" y="1825624"/>
            <a:ext cx="10754532" cy="4895851"/>
          </a:xfrm>
        </p:spPr>
        <p:txBody>
          <a:bodyPr>
            <a:normAutofit fontScale="92500"/>
          </a:bodyPr>
          <a:lstStyle/>
          <a:p>
            <a:pPr marL="0" indent="0">
              <a:buNone/>
            </a:pPr>
            <a:r>
              <a:rPr lang="en-US" sz="3000" b="1" dirty="0"/>
              <a:t>If not?</a:t>
            </a:r>
          </a:p>
          <a:p>
            <a:r>
              <a:rPr lang="en-US" sz="2800" b="1" dirty="0"/>
              <a:t>If you’re at a new member district:</a:t>
            </a:r>
          </a:p>
          <a:p>
            <a:pPr lvl="1"/>
            <a:r>
              <a:rPr lang="en-US" sz="2800" dirty="0"/>
              <a:t>Must be reapproved for access to Catamaran.</a:t>
            </a:r>
          </a:p>
          <a:p>
            <a:pPr lvl="1"/>
            <a:r>
              <a:rPr lang="en-US" sz="2800" dirty="0"/>
              <a:t>Complete the new user form by choosing the </a:t>
            </a:r>
            <a:r>
              <a:rPr lang="en-US" sz="2800" dirty="0">
                <a:hlinkClick r:id="rId3" tooltip="Access the Catamaran website to create an account"/>
              </a:rPr>
              <a:t>Need to create an account?</a:t>
            </a:r>
            <a:r>
              <a:rPr lang="en-US" sz="2800" dirty="0"/>
              <a:t> link on the Catamaran login page.</a:t>
            </a:r>
          </a:p>
          <a:p>
            <a:r>
              <a:rPr lang="en-US" sz="2800" b="1" dirty="0"/>
              <a:t>Cannot remember username or password:</a:t>
            </a:r>
          </a:p>
          <a:p>
            <a:pPr lvl="1"/>
            <a:r>
              <a:rPr lang="en-US" sz="2800" dirty="0"/>
              <a:t>Use the </a:t>
            </a:r>
            <a:r>
              <a:rPr lang="en-US" sz="2800" dirty="0">
                <a:hlinkClick r:id="rId4" tooltip="Access the Forgot your password link to reset your password"/>
              </a:rPr>
              <a:t>Forgot your password?</a:t>
            </a:r>
            <a:r>
              <a:rPr lang="en-US" sz="2800" dirty="0"/>
              <a:t> link on the Catamaran login page.</a:t>
            </a:r>
          </a:p>
          <a:p>
            <a:pPr lvl="1"/>
            <a:r>
              <a:rPr lang="en-US" sz="2800" dirty="0"/>
              <a:t>The account email address must match the one on file with Catamaran.</a:t>
            </a:r>
          </a:p>
          <a:p>
            <a:pPr lvl="1"/>
            <a:r>
              <a:rPr lang="en-US" sz="2800" dirty="0"/>
              <a:t>Still need help? Call the Catamaran Help Desk at 877-474-9023.</a:t>
            </a:r>
          </a:p>
        </p:txBody>
      </p:sp>
      <p:sp>
        <p:nvSpPr>
          <p:cNvPr id="5" name="Slide Number Placeholder 4">
            <a:extLst>
              <a:ext uri="{FF2B5EF4-FFF2-40B4-BE49-F238E27FC236}">
                <a16:creationId xmlns:a16="http://schemas.microsoft.com/office/drawing/2014/main" id="{7108B919-B19B-4720-98BB-FF77335EB225}"/>
              </a:ext>
            </a:extLst>
          </p:cNvPr>
          <p:cNvSpPr>
            <a:spLocks noGrp="1"/>
          </p:cNvSpPr>
          <p:nvPr>
            <p:ph type="sldNum" sz="quarter" idx="12"/>
          </p:nvPr>
        </p:nvSpPr>
        <p:spPr/>
        <p:txBody>
          <a:bodyPr/>
          <a:lstStyle/>
          <a:p>
            <a:fld id="{46775F4D-6D42-4CD6-A802-0B48E0231625}" type="slidenum">
              <a:rPr lang="en-US" smtClean="0"/>
              <a:pPr/>
              <a:t>14</a:t>
            </a:fld>
            <a:endParaRPr lang="en-US"/>
          </a:p>
        </p:txBody>
      </p:sp>
      <p:sp>
        <p:nvSpPr>
          <p:cNvPr id="4" name="Footer Placeholder 3">
            <a:extLst>
              <a:ext uri="{FF2B5EF4-FFF2-40B4-BE49-F238E27FC236}">
                <a16:creationId xmlns:a16="http://schemas.microsoft.com/office/drawing/2014/main" id="{D4570BC7-4CBB-432D-B2E6-76FAE75BEF9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09177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New TCs and TCCs: </a:t>
            </a:r>
            <a:br>
              <a:rPr lang="en-US"/>
            </a:br>
            <a:r>
              <a:rPr lang="en-US"/>
              <a:t>Username and Password</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1250084"/>
          </a:xfrm>
        </p:spPr>
        <p:txBody>
          <a:bodyPr>
            <a:normAutofit/>
          </a:bodyPr>
          <a:lstStyle/>
          <a:p>
            <a:r>
              <a:rPr lang="en-US" dirty="0"/>
              <a:t>Select the </a:t>
            </a:r>
            <a:r>
              <a:rPr lang="en-US" dirty="0">
                <a:hlinkClick r:id="rId3" tooltip="Access teh Catamaran website to create an account"/>
              </a:rPr>
              <a:t>Need to create an account</a:t>
            </a:r>
            <a:r>
              <a:rPr lang="en-US" dirty="0"/>
              <a:t> link on the Catamaran login page.</a:t>
            </a:r>
          </a:p>
          <a:p>
            <a:r>
              <a:rPr lang="en-US" dirty="0"/>
              <a:t>Complete and submit the new user form.</a:t>
            </a:r>
          </a:p>
        </p:txBody>
      </p:sp>
      <p:pic>
        <p:nvPicPr>
          <p:cNvPr id="7" name="Picture 6" descr="Catamaran login page">
            <a:extLst>
              <a:ext uri="{FF2B5EF4-FFF2-40B4-BE49-F238E27FC236}">
                <a16:creationId xmlns:a16="http://schemas.microsoft.com/office/drawing/2014/main" id="{1257D81C-C790-4D4F-AEA4-097149527A3B}"/>
              </a:ext>
            </a:extLst>
          </p:cNvPr>
          <p:cNvPicPr>
            <a:picLocks noChangeAspect="1"/>
          </p:cNvPicPr>
          <p:nvPr/>
        </p:nvPicPr>
        <p:blipFill>
          <a:blip r:embed="rId4"/>
          <a:stretch>
            <a:fillRect/>
          </a:stretch>
        </p:blipFill>
        <p:spPr>
          <a:xfrm>
            <a:off x="1993245" y="2849874"/>
            <a:ext cx="8668571" cy="3506476"/>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15</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66052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235F9-9332-446A-B705-1B74E9F74CA9}"/>
              </a:ext>
            </a:extLst>
          </p:cNvPr>
          <p:cNvSpPr>
            <a:spLocks noGrp="1"/>
          </p:cNvSpPr>
          <p:nvPr>
            <p:ph type="title"/>
          </p:nvPr>
        </p:nvSpPr>
        <p:spPr>
          <a:xfrm>
            <a:off x="838199" y="365125"/>
            <a:ext cx="6411687" cy="1325563"/>
          </a:xfrm>
        </p:spPr>
        <p:txBody>
          <a:bodyPr>
            <a:normAutofit/>
          </a:bodyPr>
          <a:lstStyle/>
          <a:p>
            <a:r>
              <a:rPr lang="en-US" sz="3900"/>
              <a:t>TCC Contact Lists for TCs</a:t>
            </a:r>
          </a:p>
        </p:txBody>
      </p:sp>
      <p:sp>
        <p:nvSpPr>
          <p:cNvPr id="3" name="Content Placeholder 2">
            <a:extLst>
              <a:ext uri="{FF2B5EF4-FFF2-40B4-BE49-F238E27FC236}">
                <a16:creationId xmlns:a16="http://schemas.microsoft.com/office/drawing/2014/main" id="{0AFAD47A-24B8-470B-BD01-A9EAF932F2D0}"/>
              </a:ext>
            </a:extLst>
          </p:cNvPr>
          <p:cNvSpPr>
            <a:spLocks noGrp="1"/>
          </p:cNvSpPr>
          <p:nvPr>
            <p:ph idx="1"/>
          </p:nvPr>
        </p:nvSpPr>
        <p:spPr>
          <a:xfrm>
            <a:off x="838201" y="1825625"/>
            <a:ext cx="5584901" cy="4401004"/>
          </a:xfrm>
        </p:spPr>
        <p:txBody>
          <a:bodyPr>
            <a:normAutofit lnSpcReduction="10000"/>
          </a:bodyPr>
          <a:lstStyle/>
          <a:p>
            <a:r>
              <a:rPr lang="en-US" sz="2600" dirty="0"/>
              <a:t>TCs may access a report of all the assigned TCCs in the ISD.</a:t>
            </a:r>
          </a:p>
          <a:p>
            <a:r>
              <a:rPr lang="en-US" sz="2600" dirty="0"/>
              <a:t>Use this report to determine where to assign TCCs. </a:t>
            </a:r>
          </a:p>
          <a:p>
            <a:r>
              <a:rPr lang="en-US" sz="2600" dirty="0"/>
              <a:t>To access and run the report:</a:t>
            </a:r>
          </a:p>
          <a:p>
            <a:pPr lvl="1"/>
            <a:r>
              <a:rPr lang="en-US" sz="2600" dirty="0"/>
              <a:t>Select </a:t>
            </a:r>
            <a:r>
              <a:rPr lang="en-US" sz="2600" b="1" dirty="0"/>
              <a:t>Reports</a:t>
            </a:r>
            <a:r>
              <a:rPr lang="en-US" sz="2600" dirty="0"/>
              <a:t> from the drop-down menu located beneath the user’s name; and </a:t>
            </a:r>
          </a:p>
          <a:p>
            <a:pPr lvl="1"/>
            <a:r>
              <a:rPr lang="en-US" sz="2600" dirty="0"/>
              <a:t>Choose </a:t>
            </a:r>
            <a:r>
              <a:rPr lang="en-US" sz="2600" b="1" dirty="0"/>
              <a:t>Transition Coordinator Contact List </a:t>
            </a:r>
            <a:r>
              <a:rPr lang="en-US" sz="2600" dirty="0"/>
              <a:t>to run the report.</a:t>
            </a:r>
            <a:endParaRPr lang="en-US" sz="2600" b="1" dirty="0"/>
          </a:p>
        </p:txBody>
      </p:sp>
      <p:pic>
        <p:nvPicPr>
          <p:cNvPr id="7" name="Picture 6" descr="User drop-down menu with Reports circled">
            <a:extLst>
              <a:ext uri="{FF2B5EF4-FFF2-40B4-BE49-F238E27FC236}">
                <a16:creationId xmlns:a16="http://schemas.microsoft.com/office/drawing/2014/main" id="{C89E862D-73B0-9311-F6FE-14AB23C21F82}"/>
              </a:ext>
            </a:extLst>
          </p:cNvPr>
          <p:cNvPicPr>
            <a:picLocks noChangeAspect="1"/>
          </p:cNvPicPr>
          <p:nvPr/>
        </p:nvPicPr>
        <p:blipFill>
          <a:blip r:embed="rId3"/>
          <a:stretch>
            <a:fillRect/>
          </a:stretch>
        </p:blipFill>
        <p:spPr>
          <a:xfrm>
            <a:off x="7359818" y="1117114"/>
            <a:ext cx="4533333" cy="2180952"/>
          </a:xfrm>
          <a:prstGeom prst="rect">
            <a:avLst/>
          </a:prstGeom>
          <a:ln>
            <a:solidFill>
              <a:schemeClr val="tx1"/>
            </a:solidFill>
          </a:ln>
        </p:spPr>
      </p:pic>
      <p:sp>
        <p:nvSpPr>
          <p:cNvPr id="5" name="Slide Number Placeholder 4">
            <a:extLst>
              <a:ext uri="{FF2B5EF4-FFF2-40B4-BE49-F238E27FC236}">
                <a16:creationId xmlns:a16="http://schemas.microsoft.com/office/drawing/2014/main" id="{9BB9B80F-5539-43F3-9111-56EEB2C05E1B}"/>
              </a:ext>
            </a:extLst>
          </p:cNvPr>
          <p:cNvSpPr>
            <a:spLocks noGrp="1"/>
          </p:cNvSpPr>
          <p:nvPr>
            <p:ph type="sldNum" sz="quarter" idx="12"/>
          </p:nvPr>
        </p:nvSpPr>
        <p:spPr/>
        <p:txBody>
          <a:bodyPr/>
          <a:lstStyle/>
          <a:p>
            <a:fld id="{46775F4D-6D42-4CD6-A802-0B48E0231625}" type="slidenum">
              <a:rPr lang="en-US" smtClean="0"/>
              <a:pPr/>
              <a:t>16</a:t>
            </a:fld>
            <a:endParaRPr lang="en-US"/>
          </a:p>
        </p:txBody>
      </p:sp>
      <p:sp>
        <p:nvSpPr>
          <p:cNvPr id="4" name="Footer Placeholder 3">
            <a:extLst>
              <a:ext uri="{FF2B5EF4-FFF2-40B4-BE49-F238E27FC236}">
                <a16:creationId xmlns:a16="http://schemas.microsoft.com/office/drawing/2014/main" id="{46E705CF-869E-4274-BA34-EF5880320916}"/>
              </a:ext>
            </a:extLst>
          </p:cNvPr>
          <p:cNvSpPr>
            <a:spLocks noGrp="1"/>
          </p:cNvSpPr>
          <p:nvPr>
            <p:ph type="ftr" sz="quarter" idx="11"/>
          </p:nvPr>
        </p:nvSpPr>
        <p:spPr>
          <a:xfrm>
            <a:off x="1371600" y="6356350"/>
            <a:ext cx="4724400" cy="359793"/>
          </a:xfrm>
        </p:spPr>
        <p:txBody>
          <a:bodyPr/>
          <a:lstStyle/>
          <a:p>
            <a:r>
              <a:rPr lang="en-US"/>
              <a:t>Michigan Department of Education | Office of Special Education </a:t>
            </a:r>
          </a:p>
        </p:txBody>
      </p:sp>
      <p:pic>
        <p:nvPicPr>
          <p:cNvPr id="13" name="Picture 12" descr="Administrative Reports menu with Transition coordinator contact list circled">
            <a:extLst>
              <a:ext uri="{FF2B5EF4-FFF2-40B4-BE49-F238E27FC236}">
                <a16:creationId xmlns:a16="http://schemas.microsoft.com/office/drawing/2014/main" id="{231CD710-A2C8-75D6-BD0F-1D6280C7908D}"/>
              </a:ext>
            </a:extLst>
          </p:cNvPr>
          <p:cNvPicPr>
            <a:picLocks noChangeAspect="1"/>
          </p:cNvPicPr>
          <p:nvPr/>
        </p:nvPicPr>
        <p:blipFill>
          <a:blip r:embed="rId4"/>
          <a:stretch>
            <a:fillRect/>
          </a:stretch>
        </p:blipFill>
        <p:spPr>
          <a:xfrm>
            <a:off x="6526008" y="3429000"/>
            <a:ext cx="5367143" cy="3287143"/>
          </a:xfrm>
          <a:prstGeom prst="rect">
            <a:avLst/>
          </a:prstGeom>
          <a:ln>
            <a:solidFill>
              <a:schemeClr val="tx1"/>
            </a:solidFill>
          </a:ln>
        </p:spPr>
      </p:pic>
    </p:spTree>
    <p:extLst>
      <p:ext uri="{BB962C8B-B14F-4D97-AF65-F5344CB8AC3E}">
        <p14:creationId xmlns:p14="http://schemas.microsoft.com/office/powerpoint/2010/main" val="356372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A7D900-0EDF-42F1-9CCB-0F63C37A96CC}"/>
              </a:ext>
            </a:extLst>
          </p:cNvPr>
          <p:cNvSpPr>
            <a:spLocks noGrp="1"/>
          </p:cNvSpPr>
          <p:nvPr>
            <p:ph type="ctrTitle"/>
          </p:nvPr>
        </p:nvSpPr>
        <p:spPr/>
        <p:txBody>
          <a:bodyPr/>
          <a:lstStyle/>
          <a:p>
            <a:r>
              <a:rPr lang="en-US" dirty="0"/>
              <a:t>Approving Users</a:t>
            </a:r>
            <a:br>
              <a:rPr lang="en-US" dirty="0"/>
            </a:br>
            <a:r>
              <a:rPr lang="en-US" dirty="0"/>
              <a:t>for Transition Coordinators</a:t>
            </a:r>
          </a:p>
        </p:txBody>
      </p:sp>
      <p:sp>
        <p:nvSpPr>
          <p:cNvPr id="5" name="Slide Number Placeholder 4">
            <a:extLst>
              <a:ext uri="{FF2B5EF4-FFF2-40B4-BE49-F238E27FC236}">
                <a16:creationId xmlns:a16="http://schemas.microsoft.com/office/drawing/2014/main" id="{6920903E-5A54-4C24-A86B-EBF5F7291C3D}"/>
              </a:ext>
            </a:extLst>
          </p:cNvPr>
          <p:cNvSpPr>
            <a:spLocks noGrp="1"/>
          </p:cNvSpPr>
          <p:nvPr>
            <p:ph type="sldNum" sz="quarter" idx="12"/>
          </p:nvPr>
        </p:nvSpPr>
        <p:spPr/>
        <p:txBody>
          <a:bodyPr/>
          <a:lstStyle/>
          <a:p>
            <a:fld id="{46775F4D-6D42-4CD6-A802-0B48E0231625}" type="slidenum">
              <a:rPr lang="en-US" smtClean="0"/>
              <a:pPr/>
              <a:t>17</a:t>
            </a:fld>
            <a:endParaRPr lang="en-US"/>
          </a:p>
        </p:txBody>
      </p:sp>
      <p:sp>
        <p:nvSpPr>
          <p:cNvPr id="4" name="Footer Placeholder 3">
            <a:extLst>
              <a:ext uri="{FF2B5EF4-FFF2-40B4-BE49-F238E27FC236}">
                <a16:creationId xmlns:a16="http://schemas.microsoft.com/office/drawing/2014/main" id="{6FD48816-2DBB-415C-9C2A-86DCB2898CD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263986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TCs Approving TCCs to access Catamaran</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dirty="0"/>
              <a:t>ISD Transition Coordinators (TCs) may approve member district Transition Coordinator Contacts (TCCs) in Catamaran.</a:t>
            </a:r>
          </a:p>
          <a:p>
            <a:r>
              <a:rPr lang="en-US" sz="2800" dirty="0"/>
              <a:t>Once the TCC has completed the new user form, the ISD TC will be notified by Catamaran.</a:t>
            </a:r>
          </a:p>
          <a:p>
            <a:r>
              <a:rPr lang="en-US" sz="2800" dirty="0"/>
              <a:t>The next few slides show how to approve TCCs.</a:t>
            </a:r>
          </a:p>
        </p:txBody>
      </p:sp>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18</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902977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Access the User Approval Page</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dirty="0"/>
              <a:t>Log into Catamaran.</a:t>
            </a:r>
          </a:p>
          <a:p>
            <a:r>
              <a:rPr lang="en-US" sz="2800" dirty="0"/>
              <a:t>Choose </a:t>
            </a:r>
            <a:r>
              <a:rPr lang="en-US" sz="2800" b="1" dirty="0"/>
              <a:t>User Approval</a:t>
            </a:r>
            <a:r>
              <a:rPr lang="en-US" sz="2800" dirty="0"/>
              <a:t> from the dropdown menu located beneath the user’s name on the Dashboard.</a:t>
            </a:r>
          </a:p>
        </p:txBody>
      </p:sp>
      <p:pic>
        <p:nvPicPr>
          <p:cNvPr id="10" name="Picture 9" descr="User drop-down menu with User Approval circled">
            <a:extLst>
              <a:ext uri="{FF2B5EF4-FFF2-40B4-BE49-F238E27FC236}">
                <a16:creationId xmlns:a16="http://schemas.microsoft.com/office/drawing/2014/main" id="{12C7E254-5336-C03B-2D70-AC7E1F8EA163}"/>
              </a:ext>
            </a:extLst>
          </p:cNvPr>
          <p:cNvPicPr>
            <a:picLocks noChangeAspect="1"/>
          </p:cNvPicPr>
          <p:nvPr/>
        </p:nvPicPr>
        <p:blipFill>
          <a:blip r:embed="rId3"/>
          <a:stretch>
            <a:fillRect/>
          </a:stretch>
        </p:blipFill>
        <p:spPr>
          <a:xfrm>
            <a:off x="838200" y="3560100"/>
            <a:ext cx="10712381" cy="2133334"/>
          </a:xfrm>
          <a:prstGeom prst="rect">
            <a:avLst/>
          </a:prstGeom>
          <a:ln>
            <a:solidFill>
              <a:schemeClr val="tx1"/>
            </a:solidFill>
          </a:ln>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19</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26451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A8C3-5840-46F4-BF08-9E0289E68838}"/>
              </a:ext>
            </a:extLst>
          </p:cNvPr>
          <p:cNvSpPr>
            <a:spLocks noGrp="1"/>
          </p:cNvSpPr>
          <p:nvPr>
            <p:ph type="title"/>
          </p:nvPr>
        </p:nvSpPr>
        <p:spPr>
          <a:xfrm>
            <a:off x="838204" y="365125"/>
            <a:ext cx="10515590" cy="1325563"/>
          </a:xfrm>
        </p:spPr>
        <p:txBody>
          <a:bodyPr anchor="b">
            <a:normAutofit/>
          </a:bodyPr>
          <a:lstStyle/>
          <a:p>
            <a:r>
              <a:rPr lang="en-US"/>
              <a:t>Zoom Webinar Control Panel</a:t>
            </a:r>
          </a:p>
        </p:txBody>
      </p:sp>
      <p:sp>
        <p:nvSpPr>
          <p:cNvPr id="6" name="Content Placeholder 5">
            <a:extLst>
              <a:ext uri="{FF2B5EF4-FFF2-40B4-BE49-F238E27FC236}">
                <a16:creationId xmlns:a16="http://schemas.microsoft.com/office/drawing/2014/main" id="{D392247F-9976-48FD-8F9C-2545A7F46970}"/>
              </a:ext>
            </a:extLst>
          </p:cNvPr>
          <p:cNvSpPr>
            <a:spLocks noGrp="1"/>
          </p:cNvSpPr>
          <p:nvPr>
            <p:ph sz="half" idx="1"/>
          </p:nvPr>
        </p:nvSpPr>
        <p:spPr>
          <a:xfrm>
            <a:off x="721895" y="1818717"/>
            <a:ext cx="3481137" cy="4740338"/>
          </a:xfrm>
        </p:spPr>
        <p:txBody>
          <a:bodyPr>
            <a:normAutofit fontScale="92500" lnSpcReduction="20000"/>
          </a:bodyPr>
          <a:lstStyle/>
          <a:p>
            <a:r>
              <a:rPr lang="en-US"/>
              <a:t>Mouse or tab down to the bottom of the webinar screen for the Zoom Webinar Control Panel to become visible. </a:t>
            </a:r>
          </a:p>
          <a:p>
            <a:r>
              <a:rPr lang="en-US"/>
              <a:t>Features available are:</a:t>
            </a:r>
          </a:p>
          <a:p>
            <a:pPr marL="741363" indent="-447675">
              <a:buFont typeface="+mj-lt"/>
              <a:buAutoNum type="arabicPeriod"/>
            </a:pPr>
            <a:r>
              <a:rPr lang="en-US" b="1"/>
              <a:t>Chat </a:t>
            </a:r>
            <a:r>
              <a:rPr lang="en-US"/>
              <a:t>– select to communicate with presenters.</a:t>
            </a:r>
          </a:p>
          <a:p>
            <a:pPr marL="741363" indent="-447675">
              <a:buFont typeface="+mj-lt"/>
              <a:buAutoNum type="arabicPeriod"/>
            </a:pPr>
            <a:r>
              <a:rPr lang="en-US" b="1"/>
              <a:t>Closed Captioning (CC)</a:t>
            </a:r>
            <a:r>
              <a:rPr lang="en-US"/>
              <a:t> – select the </a:t>
            </a:r>
            <a:r>
              <a:rPr lang="en-US" b="1"/>
              <a:t>CC</a:t>
            </a:r>
            <a:r>
              <a:rPr lang="en-US"/>
              <a:t> icon to show captions. </a:t>
            </a:r>
          </a:p>
          <a:p>
            <a:pPr marL="741363" indent="-447675">
              <a:buFont typeface="+mj-lt"/>
              <a:buAutoNum type="arabicPeriod"/>
            </a:pPr>
            <a:r>
              <a:rPr lang="en-US" b="1"/>
              <a:t>Leave</a:t>
            </a:r>
            <a:r>
              <a:rPr lang="en-US"/>
              <a:t> – select to exit the webinar.</a:t>
            </a:r>
          </a:p>
        </p:txBody>
      </p:sp>
      <p:pic>
        <p:nvPicPr>
          <p:cNvPr id="17" name="Picture 16" descr="Zoom Webinar Control Panel">
            <a:extLst>
              <a:ext uri="{FF2B5EF4-FFF2-40B4-BE49-F238E27FC236}">
                <a16:creationId xmlns:a16="http://schemas.microsoft.com/office/drawing/2014/main" id="{7FD65B75-1D9C-4213-A734-EBD0170E7BA2}"/>
              </a:ext>
            </a:extLst>
          </p:cNvPr>
          <p:cNvPicPr>
            <a:picLocks noChangeAspect="1"/>
          </p:cNvPicPr>
          <p:nvPr/>
        </p:nvPicPr>
        <p:blipFill>
          <a:blip r:embed="rId3"/>
          <a:stretch>
            <a:fillRect/>
          </a:stretch>
        </p:blipFill>
        <p:spPr>
          <a:xfrm>
            <a:off x="4144684" y="1866843"/>
            <a:ext cx="7688571" cy="3831905"/>
          </a:xfrm>
          <a:prstGeom prst="rect">
            <a:avLst/>
          </a:prstGeom>
          <a:ln>
            <a:solidFill>
              <a:schemeClr val="tx1"/>
            </a:solidFill>
          </a:ln>
        </p:spPr>
      </p:pic>
      <p:sp>
        <p:nvSpPr>
          <p:cNvPr id="4" name="Footer Placeholder 3">
            <a:extLst>
              <a:ext uri="{FF2B5EF4-FFF2-40B4-BE49-F238E27FC236}">
                <a16:creationId xmlns:a16="http://schemas.microsoft.com/office/drawing/2014/main" id="{B429AB00-BE02-437F-BD76-35248F4F427A}"/>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968418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Review User Requests</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dirty="0"/>
              <a:t>From the User Approval page, review the list of Transition Coordinator Contact requests:</a:t>
            </a:r>
          </a:p>
          <a:p>
            <a:pPr lvl="1"/>
            <a:r>
              <a:rPr lang="en-US" sz="2600" b="1" dirty="0"/>
              <a:t>Verified</a:t>
            </a:r>
            <a:r>
              <a:rPr lang="en-US" sz="2600" dirty="0"/>
              <a:t> means the user has verified the email address after requesting access.</a:t>
            </a:r>
          </a:p>
          <a:p>
            <a:pPr lvl="1"/>
            <a:r>
              <a:rPr lang="en-US" sz="2600" b="1" dirty="0"/>
              <a:t>Unverified</a:t>
            </a:r>
            <a:r>
              <a:rPr lang="en-US" sz="2600" dirty="0"/>
              <a:t> means the user has not yet verified the email address.</a:t>
            </a:r>
          </a:p>
          <a:p>
            <a:pPr lvl="1"/>
            <a:r>
              <a:rPr lang="en-US" sz="2600" b="1" dirty="0"/>
              <a:t>Show All</a:t>
            </a:r>
            <a:r>
              <a:rPr lang="en-US" sz="2600" dirty="0"/>
              <a:t> will show all user requests.</a:t>
            </a:r>
            <a:endParaRPr lang="en-US" sz="2600" b="1" dirty="0"/>
          </a:p>
        </p:txBody>
      </p:sp>
      <p:pic>
        <p:nvPicPr>
          <p:cNvPr id="6" name="Picture 5" descr="User approval screen">
            <a:extLst>
              <a:ext uri="{FF2B5EF4-FFF2-40B4-BE49-F238E27FC236}">
                <a16:creationId xmlns:a16="http://schemas.microsoft.com/office/drawing/2014/main" id="{D3FE86BC-68D0-4E2A-ACC0-D8979C3DA523}"/>
              </a:ext>
            </a:extLst>
          </p:cNvPr>
          <p:cNvPicPr>
            <a:picLocks noChangeAspect="1"/>
          </p:cNvPicPr>
          <p:nvPr/>
        </p:nvPicPr>
        <p:blipFill>
          <a:blip r:embed="rId3"/>
          <a:stretch>
            <a:fillRect/>
          </a:stretch>
        </p:blipFill>
        <p:spPr>
          <a:xfrm>
            <a:off x="797815" y="4685515"/>
            <a:ext cx="11019047" cy="1142857"/>
          </a:xfrm>
          <a:prstGeom prst="rect">
            <a:avLst/>
          </a:prstGeom>
          <a:ln>
            <a:solidFill>
              <a:schemeClr val="tx1"/>
            </a:solidFill>
          </a:ln>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20</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03375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Verify Requester is at the Member District</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5"/>
            <a:ext cx="10515600" cy="4667249"/>
          </a:xfrm>
        </p:spPr>
        <p:txBody>
          <a:bodyPr vert="horz" lIns="91440" tIns="45720" rIns="91440" bIns="45720" rtlCol="0" anchor="t">
            <a:normAutofit/>
          </a:bodyPr>
          <a:lstStyle/>
          <a:p>
            <a:r>
              <a:rPr lang="en-US" sz="2800" dirty="0">
                <a:latin typeface="Arial"/>
                <a:cs typeface="Arial"/>
              </a:rPr>
              <a:t>As the ISD TC, verify the individual(s) requesting user access to Catamaran need access to complete the B-13 Data Collection activity. </a:t>
            </a:r>
            <a:endParaRPr lang="en-US" sz="2800" dirty="0"/>
          </a:p>
          <a:p>
            <a:r>
              <a:rPr lang="en-US" sz="2800" dirty="0">
                <a:latin typeface="Arial"/>
                <a:cs typeface="Arial"/>
              </a:rPr>
              <a:t>Do this by:</a:t>
            </a:r>
          </a:p>
          <a:p>
            <a:pPr lvl="1"/>
            <a:r>
              <a:rPr lang="en-US" sz="2600" dirty="0">
                <a:latin typeface="Arial"/>
                <a:cs typeface="Arial"/>
              </a:rPr>
              <a:t>Verifying in the </a:t>
            </a:r>
            <a:r>
              <a:rPr lang="en-US" sz="2600" dirty="0">
                <a:latin typeface="Arial"/>
                <a:cs typeface="Arial"/>
                <a:hlinkClick r:id="rId3" tooltip="Access the Educational Entity Master EEM"/>
              </a:rPr>
              <a:t>Educational Entity Master (EEM)</a:t>
            </a:r>
            <a:r>
              <a:rPr lang="en-US" sz="2600" dirty="0">
                <a:latin typeface="Arial"/>
                <a:cs typeface="Arial"/>
              </a:rPr>
              <a:t> the individual requesting access is at the member district.</a:t>
            </a:r>
          </a:p>
          <a:p>
            <a:pPr lvl="1"/>
            <a:r>
              <a:rPr lang="en-US" sz="2600" dirty="0">
                <a:latin typeface="Arial"/>
                <a:cs typeface="Arial"/>
              </a:rPr>
              <a:t>Or contact the member district’s special education director.</a:t>
            </a:r>
          </a:p>
          <a:p>
            <a:r>
              <a:rPr lang="en-US" sz="2800" dirty="0">
                <a:latin typeface="Arial"/>
                <a:cs typeface="Arial"/>
              </a:rPr>
              <a:t>After determining the individual(s) requesting access to Catamaran should have access, verify and approve in Catamaran.</a:t>
            </a:r>
          </a:p>
        </p:txBody>
      </p:sp>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21</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13905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Verify Account in Catamaran</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708037" cy="3867808"/>
          </a:xfrm>
        </p:spPr>
        <p:txBody>
          <a:bodyPr>
            <a:normAutofit/>
          </a:bodyPr>
          <a:lstStyle/>
          <a:p>
            <a:r>
              <a:rPr lang="en-US" sz="2800" dirty="0"/>
              <a:t>When reviewing the user request, hover over the email address to see if the individual already has an existing account in Catamaran.</a:t>
            </a:r>
          </a:p>
          <a:p>
            <a:r>
              <a:rPr lang="en-US" sz="2800" dirty="0"/>
              <a:t>If the individual has an account, </a:t>
            </a:r>
            <a:r>
              <a:rPr lang="en-US" sz="2800" b="1" dirty="0"/>
              <a:t>do not </a:t>
            </a:r>
            <a:r>
              <a:rPr lang="en-US" sz="2800" dirty="0"/>
              <a:t>take any user approval action. Instead, contact the Catamaran Help Desk for assistance in adding the Transition Coordinator Contact to the user’s existing role.</a:t>
            </a:r>
          </a:p>
        </p:txBody>
      </p:sp>
      <p:pic>
        <p:nvPicPr>
          <p:cNvPr id="7" name="Picture 6" descr="User approval showing list of user requests">
            <a:extLst>
              <a:ext uri="{FF2B5EF4-FFF2-40B4-BE49-F238E27FC236}">
                <a16:creationId xmlns:a16="http://schemas.microsoft.com/office/drawing/2014/main" id="{AA76BF11-6B4F-9108-0972-42A885B19CAF}"/>
              </a:ext>
            </a:extLst>
          </p:cNvPr>
          <p:cNvPicPr>
            <a:picLocks noChangeAspect="1"/>
          </p:cNvPicPr>
          <p:nvPr/>
        </p:nvPicPr>
        <p:blipFill>
          <a:blip r:embed="rId3"/>
          <a:stretch>
            <a:fillRect/>
          </a:stretch>
        </p:blipFill>
        <p:spPr>
          <a:xfrm>
            <a:off x="838200" y="5023017"/>
            <a:ext cx="10533333" cy="1333333"/>
          </a:xfrm>
          <a:prstGeom prst="rect">
            <a:avLst/>
          </a:prstGeom>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22</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333070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AF52-39D5-4FEA-85DD-5CBC2FC2AD5F}"/>
              </a:ext>
            </a:extLst>
          </p:cNvPr>
          <p:cNvSpPr>
            <a:spLocks noGrp="1"/>
          </p:cNvSpPr>
          <p:nvPr>
            <p:ph type="title"/>
          </p:nvPr>
        </p:nvSpPr>
        <p:spPr/>
        <p:txBody>
          <a:bodyPr>
            <a:normAutofit/>
          </a:bodyPr>
          <a:lstStyle/>
          <a:p>
            <a:r>
              <a:rPr lang="en-US"/>
              <a:t>Approve User in Catamaran</a:t>
            </a:r>
          </a:p>
        </p:txBody>
      </p:sp>
      <p:sp>
        <p:nvSpPr>
          <p:cNvPr id="3" name="Content Placeholder 2">
            <a:extLst>
              <a:ext uri="{FF2B5EF4-FFF2-40B4-BE49-F238E27FC236}">
                <a16:creationId xmlns:a16="http://schemas.microsoft.com/office/drawing/2014/main" id="{6CB6867D-AC8A-4720-90E7-9E501ABCAB2C}"/>
              </a:ext>
            </a:extLst>
          </p:cNvPr>
          <p:cNvSpPr>
            <a:spLocks noGrp="1"/>
          </p:cNvSpPr>
          <p:nvPr>
            <p:ph idx="1"/>
          </p:nvPr>
        </p:nvSpPr>
        <p:spPr>
          <a:xfrm>
            <a:off x="838200" y="1825626"/>
            <a:ext cx="10978662" cy="3867808"/>
          </a:xfrm>
        </p:spPr>
        <p:txBody>
          <a:bodyPr>
            <a:normAutofit/>
          </a:bodyPr>
          <a:lstStyle/>
          <a:p>
            <a:r>
              <a:rPr lang="en-US" sz="2800" dirty="0"/>
              <a:t>Finally, after verifying that there are no existing accounts in Catamaran, approve the user request.</a:t>
            </a:r>
          </a:p>
          <a:p>
            <a:r>
              <a:rPr lang="en-US" sz="2800" dirty="0"/>
              <a:t>To do this, select </a:t>
            </a:r>
            <a:r>
              <a:rPr lang="en-US" sz="2800" b="1" dirty="0"/>
              <a:t>Approve</a:t>
            </a:r>
            <a:r>
              <a:rPr lang="en-US" sz="2800" dirty="0"/>
              <a:t> next to the user’s name. </a:t>
            </a:r>
          </a:p>
          <a:p>
            <a:r>
              <a:rPr lang="en-US" sz="2800" dirty="0"/>
              <a:t>After approving the user request, the user will receive an email confirming Catamaran access. </a:t>
            </a:r>
          </a:p>
        </p:txBody>
      </p:sp>
      <p:pic>
        <p:nvPicPr>
          <p:cNvPr id="8" name="Picture 7" descr="User approval with arrow pointing to Approve">
            <a:extLst>
              <a:ext uri="{FF2B5EF4-FFF2-40B4-BE49-F238E27FC236}">
                <a16:creationId xmlns:a16="http://schemas.microsoft.com/office/drawing/2014/main" id="{40F1F38C-25B7-7C33-F76A-FEF5BE9F1738}"/>
              </a:ext>
            </a:extLst>
          </p:cNvPr>
          <p:cNvPicPr>
            <a:picLocks noChangeAspect="1"/>
          </p:cNvPicPr>
          <p:nvPr/>
        </p:nvPicPr>
        <p:blipFill>
          <a:blip r:embed="rId3"/>
          <a:stretch>
            <a:fillRect/>
          </a:stretch>
        </p:blipFill>
        <p:spPr>
          <a:xfrm>
            <a:off x="820467" y="4531529"/>
            <a:ext cx="10533333" cy="1161905"/>
          </a:xfrm>
          <a:prstGeom prst="rect">
            <a:avLst/>
          </a:prstGeom>
        </p:spPr>
      </p:pic>
      <p:sp>
        <p:nvSpPr>
          <p:cNvPr id="5" name="Slide Number Placeholder 4">
            <a:extLst>
              <a:ext uri="{FF2B5EF4-FFF2-40B4-BE49-F238E27FC236}">
                <a16:creationId xmlns:a16="http://schemas.microsoft.com/office/drawing/2014/main" id="{4505F297-A3CF-446A-BE05-B95EED8A39BE}"/>
              </a:ext>
            </a:extLst>
          </p:cNvPr>
          <p:cNvSpPr>
            <a:spLocks noGrp="1"/>
          </p:cNvSpPr>
          <p:nvPr>
            <p:ph type="sldNum" sz="quarter" idx="12"/>
          </p:nvPr>
        </p:nvSpPr>
        <p:spPr/>
        <p:txBody>
          <a:bodyPr/>
          <a:lstStyle/>
          <a:p>
            <a:fld id="{46775F4D-6D42-4CD6-A802-0B48E0231625}" type="slidenum">
              <a:rPr lang="en-US" smtClean="0"/>
              <a:pPr/>
              <a:t>23</a:t>
            </a:fld>
            <a:endParaRPr lang="en-US"/>
          </a:p>
        </p:txBody>
      </p:sp>
      <p:sp>
        <p:nvSpPr>
          <p:cNvPr id="4" name="Footer Placeholder 3">
            <a:extLst>
              <a:ext uri="{FF2B5EF4-FFF2-40B4-BE49-F238E27FC236}">
                <a16:creationId xmlns:a16="http://schemas.microsoft.com/office/drawing/2014/main" id="{17956F28-76C5-420C-9718-88479F5B852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530396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6CE4B1-65B6-4719-94E2-C056EAAC1DBB}"/>
              </a:ext>
            </a:extLst>
          </p:cNvPr>
          <p:cNvSpPr>
            <a:spLocks noGrp="1"/>
          </p:cNvSpPr>
          <p:nvPr>
            <p:ph type="ctrTitle"/>
          </p:nvPr>
        </p:nvSpPr>
        <p:spPr/>
        <p:txBody>
          <a:bodyPr/>
          <a:lstStyle/>
          <a:p>
            <a:r>
              <a:rPr lang="en-US"/>
              <a:t>Viewing the Student List</a:t>
            </a:r>
          </a:p>
        </p:txBody>
      </p:sp>
      <p:sp>
        <p:nvSpPr>
          <p:cNvPr id="5" name="Slide Number Placeholder 4">
            <a:extLst>
              <a:ext uri="{FF2B5EF4-FFF2-40B4-BE49-F238E27FC236}">
                <a16:creationId xmlns:a16="http://schemas.microsoft.com/office/drawing/2014/main" id="{915C793E-C0F8-4BF5-9728-41554B61DB37}"/>
              </a:ext>
            </a:extLst>
          </p:cNvPr>
          <p:cNvSpPr>
            <a:spLocks noGrp="1"/>
          </p:cNvSpPr>
          <p:nvPr>
            <p:ph type="sldNum" sz="quarter" idx="12"/>
          </p:nvPr>
        </p:nvSpPr>
        <p:spPr/>
        <p:txBody>
          <a:bodyPr/>
          <a:lstStyle/>
          <a:p>
            <a:fld id="{46775F4D-6D42-4CD6-A802-0B48E0231625}" type="slidenum">
              <a:rPr lang="en-US" smtClean="0"/>
              <a:pPr/>
              <a:t>24</a:t>
            </a:fld>
            <a:endParaRPr lang="en-US"/>
          </a:p>
        </p:txBody>
      </p:sp>
      <p:sp>
        <p:nvSpPr>
          <p:cNvPr id="4" name="Footer Placeholder 3">
            <a:extLst>
              <a:ext uri="{FF2B5EF4-FFF2-40B4-BE49-F238E27FC236}">
                <a16:creationId xmlns:a16="http://schemas.microsoft.com/office/drawing/2014/main" id="{75E45256-2CE5-467B-8D34-11D806948E4D}"/>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784549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98285B-CFEA-4E2D-AA9E-A6CD98095483}"/>
              </a:ext>
            </a:extLst>
          </p:cNvPr>
          <p:cNvSpPr>
            <a:spLocks noGrp="1"/>
          </p:cNvSpPr>
          <p:nvPr>
            <p:ph type="title"/>
          </p:nvPr>
        </p:nvSpPr>
        <p:spPr/>
        <p:txBody>
          <a:bodyPr/>
          <a:lstStyle/>
          <a:p>
            <a:r>
              <a:rPr lang="en-US"/>
              <a:t>Log in to Catamaran</a:t>
            </a:r>
          </a:p>
        </p:txBody>
      </p:sp>
      <p:sp>
        <p:nvSpPr>
          <p:cNvPr id="7" name="Content Placeholder 6">
            <a:extLst>
              <a:ext uri="{FF2B5EF4-FFF2-40B4-BE49-F238E27FC236}">
                <a16:creationId xmlns:a16="http://schemas.microsoft.com/office/drawing/2014/main" id="{84BD558A-20F7-42F1-BDDE-24B3B9100B24}"/>
              </a:ext>
            </a:extLst>
          </p:cNvPr>
          <p:cNvSpPr>
            <a:spLocks noGrp="1"/>
          </p:cNvSpPr>
          <p:nvPr>
            <p:ph idx="1"/>
          </p:nvPr>
        </p:nvSpPr>
        <p:spPr>
          <a:xfrm>
            <a:off x="838199" y="1825625"/>
            <a:ext cx="10515600" cy="722503"/>
          </a:xfrm>
        </p:spPr>
        <p:txBody>
          <a:bodyPr/>
          <a:lstStyle/>
          <a:p>
            <a:r>
              <a:rPr lang="en-US"/>
              <a:t>Log in to </a:t>
            </a:r>
            <a:r>
              <a:rPr lang="en-US">
                <a:hlinkClick r:id="rId3" tooltip="Access the Catamaran website"/>
              </a:rPr>
              <a:t>Catamaran</a:t>
            </a:r>
            <a:r>
              <a:rPr lang="en-US"/>
              <a:t> (https://catamaran.partners)</a:t>
            </a:r>
          </a:p>
        </p:txBody>
      </p:sp>
      <p:pic>
        <p:nvPicPr>
          <p:cNvPr id="3" name="Picture 2" descr="Catamaran login page">
            <a:extLst>
              <a:ext uri="{FF2B5EF4-FFF2-40B4-BE49-F238E27FC236}">
                <a16:creationId xmlns:a16="http://schemas.microsoft.com/office/drawing/2014/main" id="{3FB52286-6140-4098-B250-D87520BC458B}"/>
              </a:ext>
            </a:extLst>
          </p:cNvPr>
          <p:cNvPicPr>
            <a:picLocks noChangeAspect="1"/>
          </p:cNvPicPr>
          <p:nvPr/>
        </p:nvPicPr>
        <p:blipFill>
          <a:blip r:embed="rId4"/>
          <a:stretch>
            <a:fillRect/>
          </a:stretch>
        </p:blipFill>
        <p:spPr>
          <a:xfrm>
            <a:off x="2046736" y="2395435"/>
            <a:ext cx="8098525" cy="3960915"/>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C3EAF65F-8984-473E-A416-83CCBFB64847}"/>
              </a:ext>
            </a:extLst>
          </p:cNvPr>
          <p:cNvSpPr>
            <a:spLocks noGrp="1"/>
          </p:cNvSpPr>
          <p:nvPr>
            <p:ph type="sldNum" sz="quarter" idx="12"/>
          </p:nvPr>
        </p:nvSpPr>
        <p:spPr/>
        <p:txBody>
          <a:bodyPr/>
          <a:lstStyle/>
          <a:p>
            <a:fld id="{2E6F2232-818B-4E09-954B-6E16973FF9E0}" type="slidenum">
              <a:rPr lang="en-US" smtClean="0"/>
              <a:pPr/>
              <a:t>25</a:t>
            </a:fld>
            <a:endParaRPr lang="en-US"/>
          </a:p>
        </p:txBody>
      </p:sp>
      <p:sp>
        <p:nvSpPr>
          <p:cNvPr id="2" name="Footer Placeholder 1">
            <a:extLst>
              <a:ext uri="{FF2B5EF4-FFF2-40B4-BE49-F238E27FC236}">
                <a16:creationId xmlns:a16="http://schemas.microsoft.com/office/drawing/2014/main" id="{3BF17198-53DC-4EA1-A460-8C7FA74D6B2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71315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4D5A-CBE2-42D5-A280-4D653E8AEB53}"/>
              </a:ext>
            </a:extLst>
          </p:cNvPr>
          <p:cNvSpPr>
            <a:spLocks noGrp="1"/>
          </p:cNvSpPr>
          <p:nvPr>
            <p:ph type="title"/>
          </p:nvPr>
        </p:nvSpPr>
        <p:spPr/>
        <p:txBody>
          <a:bodyPr/>
          <a:lstStyle/>
          <a:p>
            <a:r>
              <a:rPr lang="en-US"/>
              <a:t>Access the Student List </a:t>
            </a:r>
          </a:p>
        </p:txBody>
      </p:sp>
      <p:sp>
        <p:nvSpPr>
          <p:cNvPr id="3" name="Content Placeholder 2">
            <a:extLst>
              <a:ext uri="{FF2B5EF4-FFF2-40B4-BE49-F238E27FC236}">
                <a16:creationId xmlns:a16="http://schemas.microsoft.com/office/drawing/2014/main" id="{EBDA237E-6F97-4A83-BA01-AEDAFC5D4B88}"/>
              </a:ext>
            </a:extLst>
          </p:cNvPr>
          <p:cNvSpPr>
            <a:spLocks noGrp="1"/>
          </p:cNvSpPr>
          <p:nvPr>
            <p:ph idx="1"/>
          </p:nvPr>
        </p:nvSpPr>
        <p:spPr>
          <a:xfrm>
            <a:off x="838200" y="1825625"/>
            <a:ext cx="10515600" cy="697898"/>
          </a:xfrm>
        </p:spPr>
        <p:txBody>
          <a:bodyPr>
            <a:normAutofit/>
          </a:bodyPr>
          <a:lstStyle/>
          <a:p>
            <a:r>
              <a:rPr lang="en-US" sz="2800" dirty="0"/>
              <a:t>Access the Data Collection Activity on the </a:t>
            </a:r>
            <a:r>
              <a:rPr lang="en-US" sz="2800" b="1" dirty="0"/>
              <a:t>Tasks Overview</a:t>
            </a:r>
            <a:r>
              <a:rPr lang="en-US" sz="2800" dirty="0"/>
              <a:t>.</a:t>
            </a:r>
          </a:p>
        </p:txBody>
      </p:sp>
      <p:pic>
        <p:nvPicPr>
          <p:cNvPr id="11" name="Picture 10" descr="Screenshot of Tasks Overview shown with B-13 Data Collection activity circled.">
            <a:extLst>
              <a:ext uri="{FF2B5EF4-FFF2-40B4-BE49-F238E27FC236}">
                <a16:creationId xmlns:a16="http://schemas.microsoft.com/office/drawing/2014/main" id="{B79B5548-A10B-EBF9-71FB-62B14EE07C3C}"/>
              </a:ext>
            </a:extLst>
          </p:cNvPr>
          <p:cNvPicPr>
            <a:picLocks noChangeAspect="1"/>
          </p:cNvPicPr>
          <p:nvPr/>
        </p:nvPicPr>
        <p:blipFill>
          <a:blip r:embed="rId3"/>
          <a:stretch>
            <a:fillRect/>
          </a:stretch>
        </p:blipFill>
        <p:spPr>
          <a:xfrm>
            <a:off x="838200" y="2658460"/>
            <a:ext cx="10515601" cy="2046661"/>
          </a:xfrm>
          <a:prstGeom prst="rect">
            <a:avLst/>
          </a:prstGeom>
          <a:ln>
            <a:solidFill>
              <a:srgbClr val="3A3A3A"/>
            </a:solidFill>
          </a:ln>
        </p:spPr>
      </p:pic>
      <p:sp>
        <p:nvSpPr>
          <p:cNvPr id="5" name="Slide Number Placeholder 4">
            <a:extLst>
              <a:ext uri="{FF2B5EF4-FFF2-40B4-BE49-F238E27FC236}">
                <a16:creationId xmlns:a16="http://schemas.microsoft.com/office/drawing/2014/main" id="{9F6C9208-8ABF-4DF6-92EA-499B4766F1D0}"/>
              </a:ext>
            </a:extLst>
          </p:cNvPr>
          <p:cNvSpPr>
            <a:spLocks noGrp="1"/>
          </p:cNvSpPr>
          <p:nvPr>
            <p:ph type="sldNum" sz="quarter" idx="12"/>
          </p:nvPr>
        </p:nvSpPr>
        <p:spPr/>
        <p:txBody>
          <a:bodyPr/>
          <a:lstStyle/>
          <a:p>
            <a:fld id="{46775F4D-6D42-4CD6-A802-0B48E0231625}" type="slidenum">
              <a:rPr lang="en-US" smtClean="0"/>
              <a:pPr/>
              <a:t>26</a:t>
            </a:fld>
            <a:endParaRPr lang="en-US"/>
          </a:p>
        </p:txBody>
      </p:sp>
      <p:sp>
        <p:nvSpPr>
          <p:cNvPr id="4" name="Footer Placeholder 3">
            <a:extLst>
              <a:ext uri="{FF2B5EF4-FFF2-40B4-BE49-F238E27FC236}">
                <a16:creationId xmlns:a16="http://schemas.microsoft.com/office/drawing/2014/main" id="{E4FC73FB-3710-46DF-A6E9-480ADCF183B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724822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6BA05-D64C-4344-B9E1-F54B44D9B41A}"/>
              </a:ext>
            </a:extLst>
          </p:cNvPr>
          <p:cNvSpPr>
            <a:spLocks noGrp="1"/>
          </p:cNvSpPr>
          <p:nvPr>
            <p:ph type="title"/>
          </p:nvPr>
        </p:nvSpPr>
        <p:spPr>
          <a:xfrm>
            <a:off x="838200" y="374650"/>
            <a:ext cx="10515600" cy="1325563"/>
          </a:xfrm>
        </p:spPr>
        <p:txBody>
          <a:bodyPr/>
          <a:lstStyle/>
          <a:p>
            <a:r>
              <a:rPr lang="en-US"/>
              <a:t>View the Student List</a:t>
            </a:r>
          </a:p>
        </p:txBody>
      </p:sp>
      <p:sp>
        <p:nvSpPr>
          <p:cNvPr id="3" name="Content Placeholder 2">
            <a:extLst>
              <a:ext uri="{FF2B5EF4-FFF2-40B4-BE49-F238E27FC236}">
                <a16:creationId xmlns:a16="http://schemas.microsoft.com/office/drawing/2014/main" id="{A9BC2162-2D2F-40EF-8B2F-478D5E2865BA}"/>
              </a:ext>
            </a:extLst>
          </p:cNvPr>
          <p:cNvSpPr>
            <a:spLocks noGrp="1"/>
          </p:cNvSpPr>
          <p:nvPr>
            <p:ph idx="1"/>
          </p:nvPr>
        </p:nvSpPr>
        <p:spPr>
          <a:xfrm>
            <a:off x="838201" y="1847850"/>
            <a:ext cx="10515600" cy="949758"/>
          </a:xfrm>
        </p:spPr>
        <p:txBody>
          <a:bodyPr>
            <a:normAutofit/>
          </a:bodyPr>
          <a:lstStyle/>
          <a:p>
            <a:r>
              <a:rPr lang="en-US" sz="2800" dirty="0"/>
              <a:t>From the B-13 Data Collection Menu, select </a:t>
            </a:r>
            <a:r>
              <a:rPr lang="en-US" sz="2800" b="1" dirty="0"/>
              <a:t>B-13 Student List and Summary Report (download)</a:t>
            </a:r>
            <a:r>
              <a:rPr lang="en-US" sz="2800" dirty="0"/>
              <a:t>.</a:t>
            </a:r>
          </a:p>
        </p:txBody>
      </p:sp>
      <p:pic>
        <p:nvPicPr>
          <p:cNvPr id="6" name="Picture 5" descr="B-13 Data Collection Menu with arrow towards B-13 Student List and Summary Report (download).">
            <a:extLst>
              <a:ext uri="{FF2B5EF4-FFF2-40B4-BE49-F238E27FC236}">
                <a16:creationId xmlns:a16="http://schemas.microsoft.com/office/drawing/2014/main" id="{0F85DB19-7AB6-3939-9D3A-C0910414E5EE}"/>
              </a:ext>
            </a:extLst>
          </p:cNvPr>
          <p:cNvPicPr>
            <a:picLocks noChangeAspect="1"/>
          </p:cNvPicPr>
          <p:nvPr/>
        </p:nvPicPr>
        <p:blipFill>
          <a:blip r:embed="rId3"/>
          <a:stretch>
            <a:fillRect/>
          </a:stretch>
        </p:blipFill>
        <p:spPr>
          <a:xfrm>
            <a:off x="1882218" y="2945245"/>
            <a:ext cx="8427563" cy="2873970"/>
          </a:xfrm>
          <a:prstGeom prst="rect">
            <a:avLst/>
          </a:prstGeom>
          <a:ln>
            <a:solidFill>
              <a:schemeClr val="tx1"/>
            </a:solidFill>
          </a:ln>
        </p:spPr>
      </p:pic>
      <p:sp>
        <p:nvSpPr>
          <p:cNvPr id="5" name="Slide Number Placeholder 4">
            <a:extLst>
              <a:ext uri="{FF2B5EF4-FFF2-40B4-BE49-F238E27FC236}">
                <a16:creationId xmlns:a16="http://schemas.microsoft.com/office/drawing/2014/main" id="{4E911D2A-44EB-4BEA-9378-2C5C9FC902F3}"/>
              </a:ext>
            </a:extLst>
          </p:cNvPr>
          <p:cNvSpPr>
            <a:spLocks noGrp="1"/>
          </p:cNvSpPr>
          <p:nvPr>
            <p:ph type="sldNum" sz="quarter" idx="12"/>
          </p:nvPr>
        </p:nvSpPr>
        <p:spPr/>
        <p:txBody>
          <a:bodyPr/>
          <a:lstStyle/>
          <a:p>
            <a:fld id="{46775F4D-6D42-4CD6-A802-0B48E0231625}" type="slidenum">
              <a:rPr lang="en-US" smtClean="0"/>
              <a:pPr/>
              <a:t>27</a:t>
            </a:fld>
            <a:endParaRPr lang="en-US"/>
          </a:p>
        </p:txBody>
      </p:sp>
      <p:sp>
        <p:nvSpPr>
          <p:cNvPr id="4" name="Footer Placeholder 3">
            <a:extLst>
              <a:ext uri="{FF2B5EF4-FFF2-40B4-BE49-F238E27FC236}">
                <a16:creationId xmlns:a16="http://schemas.microsoft.com/office/drawing/2014/main" id="{C695F58D-9076-44F9-81C4-C5EAA1116B7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21543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A047-28C9-40DE-A603-CF82DA34C209}"/>
              </a:ext>
            </a:extLst>
          </p:cNvPr>
          <p:cNvSpPr>
            <a:spLocks noGrp="1"/>
          </p:cNvSpPr>
          <p:nvPr>
            <p:ph type="title"/>
          </p:nvPr>
        </p:nvSpPr>
        <p:spPr>
          <a:xfrm>
            <a:off x="838200" y="365125"/>
            <a:ext cx="10515600" cy="1325563"/>
          </a:xfrm>
        </p:spPr>
        <p:txBody>
          <a:bodyPr/>
          <a:lstStyle/>
          <a:p>
            <a:r>
              <a:rPr lang="en-US"/>
              <a:t>View the Student List (cont.)</a:t>
            </a:r>
          </a:p>
        </p:txBody>
      </p:sp>
      <p:sp>
        <p:nvSpPr>
          <p:cNvPr id="3" name="Content Placeholder 2">
            <a:extLst>
              <a:ext uri="{FF2B5EF4-FFF2-40B4-BE49-F238E27FC236}">
                <a16:creationId xmlns:a16="http://schemas.microsoft.com/office/drawing/2014/main" id="{612107BE-B86B-4542-B16D-68479A0DF9E5}"/>
              </a:ext>
            </a:extLst>
          </p:cNvPr>
          <p:cNvSpPr>
            <a:spLocks noGrp="1"/>
          </p:cNvSpPr>
          <p:nvPr>
            <p:ph idx="1"/>
          </p:nvPr>
        </p:nvSpPr>
        <p:spPr>
          <a:xfrm>
            <a:off x="769654" y="1741219"/>
            <a:ext cx="11061191" cy="880089"/>
          </a:xfrm>
        </p:spPr>
        <p:txBody>
          <a:bodyPr>
            <a:noAutofit/>
          </a:bodyPr>
          <a:lstStyle/>
          <a:p>
            <a:r>
              <a:rPr lang="en-US" sz="2600" dirty="0"/>
              <a:t>Export results to screen or Excel.</a:t>
            </a:r>
          </a:p>
          <a:p>
            <a:r>
              <a:rPr lang="en-US" sz="2600" dirty="0"/>
              <a:t>To return to the B-13 Data Collection Menu, choose, </a:t>
            </a:r>
            <a:r>
              <a:rPr lang="en-US" sz="2600" b="1" dirty="0"/>
              <a:t>Close This Page</a:t>
            </a:r>
            <a:r>
              <a:rPr lang="en-US" sz="2600" dirty="0"/>
              <a:t>.</a:t>
            </a:r>
          </a:p>
        </p:txBody>
      </p:sp>
      <p:pic>
        <p:nvPicPr>
          <p:cNvPr id="9" name="Picture 8" descr="B-13 Student List &amp; Summary Report Download with circle around Close this Page button and arrow towards where to export results.">
            <a:extLst>
              <a:ext uri="{FF2B5EF4-FFF2-40B4-BE49-F238E27FC236}">
                <a16:creationId xmlns:a16="http://schemas.microsoft.com/office/drawing/2014/main" id="{02A49AD7-D79D-AE27-009D-23ABE47AC602}"/>
              </a:ext>
            </a:extLst>
          </p:cNvPr>
          <p:cNvPicPr>
            <a:picLocks noChangeAspect="1"/>
          </p:cNvPicPr>
          <p:nvPr/>
        </p:nvPicPr>
        <p:blipFill>
          <a:blip r:embed="rId3"/>
          <a:stretch>
            <a:fillRect/>
          </a:stretch>
        </p:blipFill>
        <p:spPr>
          <a:xfrm>
            <a:off x="1536232" y="2785448"/>
            <a:ext cx="9119535" cy="3570902"/>
          </a:xfrm>
          <a:prstGeom prst="rect">
            <a:avLst/>
          </a:prstGeom>
          <a:ln>
            <a:solidFill>
              <a:srgbClr val="3A3A3A"/>
            </a:solidFill>
          </a:ln>
        </p:spPr>
      </p:pic>
      <p:sp>
        <p:nvSpPr>
          <p:cNvPr id="5" name="Slide Number Placeholder 4">
            <a:extLst>
              <a:ext uri="{FF2B5EF4-FFF2-40B4-BE49-F238E27FC236}">
                <a16:creationId xmlns:a16="http://schemas.microsoft.com/office/drawing/2014/main" id="{B65352ED-D76E-43F3-96FA-909A6E988865}"/>
              </a:ext>
            </a:extLst>
          </p:cNvPr>
          <p:cNvSpPr>
            <a:spLocks noGrp="1"/>
          </p:cNvSpPr>
          <p:nvPr>
            <p:ph type="sldNum" sz="quarter" idx="12"/>
          </p:nvPr>
        </p:nvSpPr>
        <p:spPr/>
        <p:txBody>
          <a:bodyPr/>
          <a:lstStyle/>
          <a:p>
            <a:fld id="{46775F4D-6D42-4CD6-A802-0B48E0231625}" type="slidenum">
              <a:rPr lang="en-US" smtClean="0"/>
              <a:pPr/>
              <a:t>28</a:t>
            </a:fld>
            <a:endParaRPr lang="en-US"/>
          </a:p>
        </p:txBody>
      </p:sp>
      <p:sp>
        <p:nvSpPr>
          <p:cNvPr id="4" name="Footer Placeholder 3">
            <a:extLst>
              <a:ext uri="{FF2B5EF4-FFF2-40B4-BE49-F238E27FC236}">
                <a16:creationId xmlns:a16="http://schemas.microsoft.com/office/drawing/2014/main" id="{2387B739-B80D-4015-8F45-7EE2D8E2EA2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518102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02C7A-84B0-4EFC-BD50-474BBC59AC39}"/>
              </a:ext>
            </a:extLst>
          </p:cNvPr>
          <p:cNvSpPr>
            <a:spLocks noGrp="1"/>
          </p:cNvSpPr>
          <p:nvPr>
            <p:ph type="title"/>
          </p:nvPr>
        </p:nvSpPr>
        <p:spPr/>
        <p:txBody>
          <a:bodyPr/>
          <a:lstStyle/>
          <a:p>
            <a:r>
              <a:rPr lang="en-US"/>
              <a:t>Review the Student List </a:t>
            </a:r>
          </a:p>
        </p:txBody>
      </p:sp>
      <p:sp>
        <p:nvSpPr>
          <p:cNvPr id="3" name="Content Placeholder 2">
            <a:extLst>
              <a:ext uri="{FF2B5EF4-FFF2-40B4-BE49-F238E27FC236}">
                <a16:creationId xmlns:a16="http://schemas.microsoft.com/office/drawing/2014/main" id="{8C5DC2FD-6D9B-44AA-98C4-8C94E2DD9DDD}"/>
              </a:ext>
            </a:extLst>
          </p:cNvPr>
          <p:cNvSpPr>
            <a:spLocks noGrp="1"/>
          </p:cNvSpPr>
          <p:nvPr>
            <p:ph idx="1"/>
          </p:nvPr>
        </p:nvSpPr>
        <p:spPr>
          <a:xfrm>
            <a:off x="838200" y="1825624"/>
            <a:ext cx="10515600" cy="4779892"/>
          </a:xfrm>
        </p:spPr>
        <p:txBody>
          <a:bodyPr>
            <a:normAutofit/>
          </a:bodyPr>
          <a:lstStyle/>
          <a:p>
            <a:r>
              <a:rPr lang="en-US" sz="2800" dirty="0"/>
              <a:t>Download a copy of the B-13 Data Collection Checklist on the Catamaran Technical Assistance Website’s </a:t>
            </a:r>
            <a:r>
              <a:rPr lang="en-US" sz="2800" dirty="0">
                <a:hlinkClick r:id="rId3" tooltip="Access the B13 Secondary Transition page"/>
              </a:rPr>
              <a:t>B-13 Secondary Transition</a:t>
            </a:r>
            <a:r>
              <a:rPr lang="en-US" sz="2800" dirty="0"/>
              <a:t> page (https://training.catamaran.partners/secondary-transition/).</a:t>
            </a:r>
          </a:p>
          <a:p>
            <a:r>
              <a:rPr lang="en-US" sz="2800" dirty="0"/>
              <a:t>Print a paper copy of the checklist for each student.</a:t>
            </a:r>
          </a:p>
          <a:p>
            <a:r>
              <a:rPr lang="en-US" sz="2800" dirty="0"/>
              <a:t>Review each student’s file using a paper copy of the B-13 Data Collection Checklist.</a:t>
            </a:r>
          </a:p>
          <a:p>
            <a:r>
              <a:rPr lang="en-US" sz="2800" dirty="0"/>
              <a:t>All B-13 checklists must be submitted to MDE in Catamaran by </a:t>
            </a:r>
            <a:r>
              <a:rPr lang="en-US" sz="2800" b="1" dirty="0"/>
              <a:t>April 12, 2024</a:t>
            </a:r>
            <a:r>
              <a:rPr lang="en-US" sz="2800" dirty="0"/>
              <a:t>.</a:t>
            </a:r>
            <a:r>
              <a:rPr lang="en-US" sz="2800" b="1" dirty="0"/>
              <a:t> </a:t>
            </a:r>
            <a:r>
              <a:rPr lang="en-US" sz="2800" dirty="0"/>
              <a:t>Please submit to the ISD by </a:t>
            </a:r>
            <a:r>
              <a:rPr lang="en-US" sz="2800" b="1" dirty="0"/>
              <a:t>March 28, 2024</a:t>
            </a:r>
            <a:r>
              <a:rPr lang="en-US" sz="2800" dirty="0"/>
              <a:t>.</a:t>
            </a:r>
          </a:p>
        </p:txBody>
      </p:sp>
      <p:sp>
        <p:nvSpPr>
          <p:cNvPr id="5" name="Slide Number Placeholder 4">
            <a:extLst>
              <a:ext uri="{FF2B5EF4-FFF2-40B4-BE49-F238E27FC236}">
                <a16:creationId xmlns:a16="http://schemas.microsoft.com/office/drawing/2014/main" id="{C5395386-5E27-43DB-9B1B-AC59BC20B94B}"/>
              </a:ext>
            </a:extLst>
          </p:cNvPr>
          <p:cNvSpPr>
            <a:spLocks noGrp="1"/>
          </p:cNvSpPr>
          <p:nvPr>
            <p:ph type="sldNum" sz="quarter" idx="12"/>
          </p:nvPr>
        </p:nvSpPr>
        <p:spPr/>
        <p:txBody>
          <a:bodyPr/>
          <a:lstStyle/>
          <a:p>
            <a:fld id="{46775F4D-6D42-4CD6-A802-0B48E0231625}" type="slidenum">
              <a:rPr lang="en-US" smtClean="0"/>
              <a:pPr/>
              <a:t>29</a:t>
            </a:fld>
            <a:endParaRPr lang="en-US"/>
          </a:p>
        </p:txBody>
      </p:sp>
      <p:sp>
        <p:nvSpPr>
          <p:cNvPr id="4" name="Footer Placeholder 3">
            <a:extLst>
              <a:ext uri="{FF2B5EF4-FFF2-40B4-BE49-F238E27FC236}">
                <a16:creationId xmlns:a16="http://schemas.microsoft.com/office/drawing/2014/main" id="{28A91BC2-ED84-41B1-B7DD-628105E7A68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390602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2775" y="1814513"/>
            <a:ext cx="7310516" cy="2306637"/>
          </a:xfrm>
        </p:spPr>
        <p:txBody>
          <a:bodyPr anchor="ctr">
            <a:normAutofit/>
          </a:bodyPr>
          <a:lstStyle/>
          <a:p>
            <a:r>
              <a:rPr lang="en-US" sz="4500" dirty="0"/>
              <a:t>B-13 Secondary Transition</a:t>
            </a:r>
            <a:br>
              <a:rPr lang="en-US" sz="4500" dirty="0"/>
            </a:br>
            <a:r>
              <a:rPr lang="en-US" sz="4500" dirty="0"/>
              <a:t>Data Collection Webinar</a:t>
            </a:r>
          </a:p>
        </p:txBody>
      </p:sp>
      <p:sp>
        <p:nvSpPr>
          <p:cNvPr id="3" name="Subtitle 2"/>
          <p:cNvSpPr>
            <a:spLocks noGrp="1"/>
          </p:cNvSpPr>
          <p:nvPr>
            <p:ph type="subTitle" idx="1"/>
          </p:nvPr>
        </p:nvSpPr>
        <p:spPr>
          <a:xfrm>
            <a:off x="4422775" y="4121150"/>
            <a:ext cx="6931025" cy="908050"/>
          </a:xfrm>
        </p:spPr>
        <p:txBody>
          <a:bodyPr>
            <a:normAutofit/>
          </a:bodyPr>
          <a:lstStyle/>
          <a:p>
            <a:r>
              <a:rPr lang="en-US" dirty="0"/>
              <a:t>For Transition Coordinators and Transition Coordinator Contacts</a:t>
            </a:r>
          </a:p>
        </p:txBody>
      </p:sp>
      <p:sp>
        <p:nvSpPr>
          <p:cNvPr id="5" name="Footer Placeholder 4"/>
          <p:cNvSpPr>
            <a:spLocks noGrp="1"/>
          </p:cNvSpPr>
          <p:nvPr>
            <p:ph type="ftr" sz="quarter" idx="11"/>
          </p:nvPr>
        </p:nvSpPr>
        <p:spPr>
          <a:xfrm>
            <a:off x="838201" y="6356350"/>
            <a:ext cx="8206945" cy="365125"/>
          </a:xfrm>
        </p:spPr>
        <p:txBody>
          <a:bodyPr/>
          <a:lstStyle/>
          <a:p>
            <a:r>
              <a:rPr lang="en-US"/>
              <a:t>Michigan Department of Education | Office of Special Education </a:t>
            </a:r>
          </a:p>
        </p:txBody>
      </p:sp>
      <p:sp>
        <p:nvSpPr>
          <p:cNvPr id="7" name="Date Placeholder 6"/>
          <p:cNvSpPr>
            <a:spLocks noGrp="1"/>
          </p:cNvSpPr>
          <p:nvPr>
            <p:ph type="dt" sz="half" idx="2"/>
          </p:nvPr>
        </p:nvSpPr>
        <p:spPr>
          <a:xfrm>
            <a:off x="8610599" y="471416"/>
            <a:ext cx="2743200" cy="365125"/>
          </a:xfrm>
        </p:spPr>
        <p:txBody>
          <a:bodyPr/>
          <a:lstStyle/>
          <a:p>
            <a:r>
              <a:rPr lang="en-US"/>
              <a:t>February 2024</a:t>
            </a:r>
          </a:p>
        </p:txBody>
      </p:sp>
    </p:spTree>
    <p:extLst>
      <p:ext uri="{BB962C8B-B14F-4D97-AF65-F5344CB8AC3E}">
        <p14:creationId xmlns:p14="http://schemas.microsoft.com/office/powerpoint/2010/main" val="1849540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p:txBody>
          <a:bodyPr/>
          <a:lstStyle/>
          <a:p>
            <a:r>
              <a:rPr lang="en-US"/>
              <a:t>Access the Student List for the Entire ISD</a:t>
            </a:r>
          </a:p>
        </p:txBody>
      </p:sp>
      <p:sp>
        <p:nvSpPr>
          <p:cNvPr id="3" name="Content Placeholder 2">
            <a:extLst>
              <a:ext uri="{FF2B5EF4-FFF2-40B4-BE49-F238E27FC236}">
                <a16:creationId xmlns:a16="http://schemas.microsoft.com/office/drawing/2014/main" id="{24A5192A-506D-4BA9-A296-A24FE1BB1797}"/>
              </a:ext>
            </a:extLst>
          </p:cNvPr>
          <p:cNvSpPr>
            <a:spLocks noGrp="1"/>
          </p:cNvSpPr>
          <p:nvPr>
            <p:ph idx="1"/>
          </p:nvPr>
        </p:nvSpPr>
        <p:spPr>
          <a:xfrm>
            <a:off x="838199" y="1825625"/>
            <a:ext cx="6713789" cy="1778091"/>
          </a:xfrm>
        </p:spPr>
        <p:txBody>
          <a:bodyPr>
            <a:normAutofit fontScale="92500" lnSpcReduction="10000"/>
          </a:bodyPr>
          <a:lstStyle/>
          <a:p>
            <a:r>
              <a:rPr lang="en-US" dirty="0"/>
              <a:t>To run the report: </a:t>
            </a:r>
          </a:p>
          <a:p>
            <a:pPr lvl="1"/>
            <a:r>
              <a:rPr lang="en-US" sz="2400" dirty="0"/>
              <a:t>Choose </a:t>
            </a:r>
            <a:r>
              <a:rPr lang="en-US" sz="2400" b="1" dirty="0"/>
              <a:t>Reports</a:t>
            </a:r>
            <a:r>
              <a:rPr lang="en-US" sz="2400" dirty="0"/>
              <a:t> from the dropdown menu beneath the user’s name on the Dashboard.</a:t>
            </a:r>
          </a:p>
          <a:p>
            <a:pPr lvl="1"/>
            <a:r>
              <a:rPr lang="en-US" sz="2400" dirty="0"/>
              <a:t>Select </a:t>
            </a:r>
            <a:r>
              <a:rPr lang="en-US" sz="2400" b="1" dirty="0"/>
              <a:t>B-13 Student List and Summary Report Download </a:t>
            </a:r>
            <a:r>
              <a:rPr lang="en-US" sz="2400" dirty="0"/>
              <a:t>to open the report page.</a:t>
            </a:r>
          </a:p>
        </p:txBody>
      </p:sp>
      <p:sp>
        <p:nvSpPr>
          <p:cNvPr id="12" name="Content Placeholder 2">
            <a:extLst>
              <a:ext uri="{FF2B5EF4-FFF2-40B4-BE49-F238E27FC236}">
                <a16:creationId xmlns:a16="http://schemas.microsoft.com/office/drawing/2014/main" id="{C80EDC4A-3482-4685-A85F-D1F5355C4A3F}"/>
              </a:ext>
            </a:extLst>
          </p:cNvPr>
          <p:cNvSpPr txBox="1">
            <a:spLocks/>
          </p:cNvSpPr>
          <p:nvPr/>
        </p:nvSpPr>
        <p:spPr>
          <a:xfrm>
            <a:off x="776416" y="3454047"/>
            <a:ext cx="2875014" cy="283483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r>
              <a:rPr lang="en-US" sz="2200" dirty="0"/>
              <a:t>Next, choose the activity year and ISD.</a:t>
            </a:r>
          </a:p>
          <a:p>
            <a:pPr lvl="1"/>
            <a:r>
              <a:rPr lang="en-US" sz="2200" dirty="0"/>
              <a:t>Select </a:t>
            </a:r>
            <a:r>
              <a:rPr lang="en-US" sz="2200" b="1" dirty="0"/>
              <a:t>Excel</a:t>
            </a:r>
            <a:r>
              <a:rPr lang="en-US" sz="2200" dirty="0"/>
              <a:t> to export results.</a:t>
            </a:r>
          </a:p>
          <a:p>
            <a:pPr lvl="1"/>
            <a:r>
              <a:rPr lang="en-US" sz="2200" dirty="0"/>
              <a:t>Choose </a:t>
            </a:r>
            <a:r>
              <a:rPr lang="en-US" sz="2200" b="1" dirty="0"/>
              <a:t>Go</a:t>
            </a:r>
            <a:r>
              <a:rPr lang="en-US" sz="2400" dirty="0"/>
              <a:t>.</a:t>
            </a:r>
          </a:p>
        </p:txBody>
      </p:sp>
      <p:pic>
        <p:nvPicPr>
          <p:cNvPr id="10" name="Picture 9" descr="Users drop-down menu with Reports circled">
            <a:extLst>
              <a:ext uri="{FF2B5EF4-FFF2-40B4-BE49-F238E27FC236}">
                <a16:creationId xmlns:a16="http://schemas.microsoft.com/office/drawing/2014/main" id="{5BCA5B1C-ACBA-5961-7213-D70278010D65}"/>
              </a:ext>
            </a:extLst>
          </p:cNvPr>
          <p:cNvPicPr>
            <a:picLocks noChangeAspect="1"/>
          </p:cNvPicPr>
          <p:nvPr/>
        </p:nvPicPr>
        <p:blipFill rotWithShape="1">
          <a:blip r:embed="rId3"/>
          <a:srcRect r="3089"/>
          <a:stretch/>
        </p:blipFill>
        <p:spPr>
          <a:xfrm>
            <a:off x="7224085" y="1813577"/>
            <a:ext cx="4129715" cy="2050095"/>
          </a:xfrm>
          <a:prstGeom prst="rect">
            <a:avLst/>
          </a:prstGeom>
          <a:ln>
            <a:solidFill>
              <a:schemeClr val="tx1"/>
            </a:solidFill>
          </a:ln>
        </p:spPr>
      </p:pic>
      <p:pic>
        <p:nvPicPr>
          <p:cNvPr id="8" name="Picture 7" descr="B-13 Student List &amp; Summary Report Download with steps highlighted.">
            <a:extLst>
              <a:ext uri="{FF2B5EF4-FFF2-40B4-BE49-F238E27FC236}">
                <a16:creationId xmlns:a16="http://schemas.microsoft.com/office/drawing/2014/main" id="{4D2096D1-D456-B7EF-61BC-790F7A70CEC5}"/>
              </a:ext>
            </a:extLst>
          </p:cNvPr>
          <p:cNvPicPr>
            <a:picLocks noChangeAspect="1"/>
          </p:cNvPicPr>
          <p:nvPr/>
        </p:nvPicPr>
        <p:blipFill>
          <a:blip r:embed="rId4"/>
          <a:stretch>
            <a:fillRect/>
          </a:stretch>
        </p:blipFill>
        <p:spPr>
          <a:xfrm>
            <a:off x="3867191" y="3996774"/>
            <a:ext cx="7486609" cy="2270068"/>
          </a:xfrm>
          <a:prstGeom prst="rect">
            <a:avLst/>
          </a:prstGeom>
          <a:ln>
            <a:solidFill>
              <a:schemeClr val="tx1"/>
            </a:solidFill>
          </a:ln>
        </p:spPr>
      </p:pic>
      <p:sp>
        <p:nvSpPr>
          <p:cNvPr id="5" name="Slide Number Placeholder 4">
            <a:extLst>
              <a:ext uri="{FF2B5EF4-FFF2-40B4-BE49-F238E27FC236}">
                <a16:creationId xmlns:a16="http://schemas.microsoft.com/office/drawing/2014/main" id="{CD18E128-DDC2-4A05-BBDD-D2232305E10F}"/>
              </a:ext>
            </a:extLst>
          </p:cNvPr>
          <p:cNvSpPr>
            <a:spLocks noGrp="1"/>
          </p:cNvSpPr>
          <p:nvPr>
            <p:ph type="sldNum" sz="quarter" idx="12"/>
          </p:nvPr>
        </p:nvSpPr>
        <p:spPr/>
        <p:txBody>
          <a:bodyPr/>
          <a:lstStyle/>
          <a:p>
            <a:fld id="{46775F4D-6D42-4CD6-A802-0B48E0231625}" type="slidenum">
              <a:rPr lang="en-US" smtClean="0"/>
              <a:pPr/>
              <a:t>30</a:t>
            </a:fld>
            <a:endParaRPr lang="en-US"/>
          </a:p>
        </p:txBody>
      </p:sp>
      <p:sp>
        <p:nvSpPr>
          <p:cNvPr id="4" name="Footer Placeholder 3">
            <a:extLst>
              <a:ext uri="{FF2B5EF4-FFF2-40B4-BE49-F238E27FC236}">
                <a16:creationId xmlns:a16="http://schemas.microsoft.com/office/drawing/2014/main" id="{32A0596F-E296-485B-A2CE-1A42986A6E6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0954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5C4E7C-6995-43A2-A6F7-A7A3A8062FFA}"/>
              </a:ext>
            </a:extLst>
          </p:cNvPr>
          <p:cNvSpPr>
            <a:spLocks noGrp="1"/>
          </p:cNvSpPr>
          <p:nvPr>
            <p:ph type="ctrTitle"/>
          </p:nvPr>
        </p:nvSpPr>
        <p:spPr/>
        <p:txBody>
          <a:bodyPr/>
          <a:lstStyle/>
          <a:p>
            <a:r>
              <a:rPr lang="en-US"/>
              <a:t>Completing the Activity</a:t>
            </a:r>
          </a:p>
        </p:txBody>
      </p:sp>
      <p:sp>
        <p:nvSpPr>
          <p:cNvPr id="5" name="Slide Number Placeholder 4">
            <a:extLst>
              <a:ext uri="{FF2B5EF4-FFF2-40B4-BE49-F238E27FC236}">
                <a16:creationId xmlns:a16="http://schemas.microsoft.com/office/drawing/2014/main" id="{D922D644-FC8F-497D-82C3-450883A62E3F}"/>
              </a:ext>
            </a:extLst>
          </p:cNvPr>
          <p:cNvSpPr>
            <a:spLocks noGrp="1"/>
          </p:cNvSpPr>
          <p:nvPr>
            <p:ph type="sldNum" sz="quarter" idx="12"/>
          </p:nvPr>
        </p:nvSpPr>
        <p:spPr/>
        <p:txBody>
          <a:bodyPr/>
          <a:lstStyle/>
          <a:p>
            <a:fld id="{46775F4D-6D42-4CD6-A802-0B48E0231625}" type="slidenum">
              <a:rPr lang="en-US" smtClean="0"/>
              <a:pPr/>
              <a:t>31</a:t>
            </a:fld>
            <a:endParaRPr lang="en-US"/>
          </a:p>
        </p:txBody>
      </p:sp>
      <p:sp>
        <p:nvSpPr>
          <p:cNvPr id="4" name="Footer Placeholder 3">
            <a:extLst>
              <a:ext uri="{FF2B5EF4-FFF2-40B4-BE49-F238E27FC236}">
                <a16:creationId xmlns:a16="http://schemas.microsoft.com/office/drawing/2014/main" id="{F3F616AC-2551-4BE3-953D-83CE511E9C2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90801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4908-878D-4EBD-BBAE-3ED471A31D64}"/>
              </a:ext>
            </a:extLst>
          </p:cNvPr>
          <p:cNvSpPr>
            <a:spLocks noGrp="1"/>
          </p:cNvSpPr>
          <p:nvPr>
            <p:ph type="title"/>
          </p:nvPr>
        </p:nvSpPr>
        <p:spPr/>
        <p:txBody>
          <a:bodyPr/>
          <a:lstStyle/>
          <a:p>
            <a:pPr marL="742950" indent="-742950">
              <a:buFont typeface="+mj-lt"/>
              <a:buAutoNum type="arabicPeriod"/>
            </a:pPr>
            <a:r>
              <a:rPr lang="en-US"/>
              <a:t>Access Catamaran to Complete Activity</a:t>
            </a:r>
          </a:p>
        </p:txBody>
      </p:sp>
      <p:sp>
        <p:nvSpPr>
          <p:cNvPr id="3" name="Content Placeholder 2">
            <a:extLst>
              <a:ext uri="{FF2B5EF4-FFF2-40B4-BE49-F238E27FC236}">
                <a16:creationId xmlns:a16="http://schemas.microsoft.com/office/drawing/2014/main" id="{BC1CBEB1-9061-4979-8B4A-748597B9127B}"/>
              </a:ext>
            </a:extLst>
          </p:cNvPr>
          <p:cNvSpPr>
            <a:spLocks noGrp="1"/>
          </p:cNvSpPr>
          <p:nvPr>
            <p:ph idx="1"/>
          </p:nvPr>
        </p:nvSpPr>
        <p:spPr>
          <a:xfrm>
            <a:off x="838199" y="1825625"/>
            <a:ext cx="9401270" cy="569810"/>
          </a:xfrm>
        </p:spPr>
        <p:txBody>
          <a:bodyPr>
            <a:noAutofit/>
          </a:bodyPr>
          <a:lstStyle/>
          <a:p>
            <a:r>
              <a:rPr lang="en-US" sz="2800" dirty="0"/>
              <a:t>Log into </a:t>
            </a:r>
            <a:r>
              <a:rPr lang="en-US" sz="2800" dirty="0">
                <a:hlinkClick r:id="rId3" tooltip="Access the Catamaran website"/>
              </a:rPr>
              <a:t>Catamaran</a:t>
            </a:r>
            <a:r>
              <a:rPr lang="en-US" sz="2800" dirty="0"/>
              <a:t> (https://catamaran.partners)</a:t>
            </a:r>
          </a:p>
        </p:txBody>
      </p:sp>
      <p:pic>
        <p:nvPicPr>
          <p:cNvPr id="7" name="Picture 6" descr="Catamaran login page">
            <a:extLst>
              <a:ext uri="{FF2B5EF4-FFF2-40B4-BE49-F238E27FC236}">
                <a16:creationId xmlns:a16="http://schemas.microsoft.com/office/drawing/2014/main" id="{990C9E52-E5A9-490F-B476-6437DCDD9772}"/>
              </a:ext>
            </a:extLst>
          </p:cNvPr>
          <p:cNvPicPr>
            <a:picLocks noChangeAspect="1"/>
          </p:cNvPicPr>
          <p:nvPr/>
        </p:nvPicPr>
        <p:blipFill>
          <a:blip r:embed="rId4"/>
          <a:stretch>
            <a:fillRect/>
          </a:stretch>
        </p:blipFill>
        <p:spPr>
          <a:xfrm>
            <a:off x="2046737" y="2395435"/>
            <a:ext cx="8098525" cy="3960915"/>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79D27068-7C64-4CC5-83F4-58E1B510A82E}"/>
              </a:ext>
            </a:extLst>
          </p:cNvPr>
          <p:cNvSpPr>
            <a:spLocks noGrp="1"/>
          </p:cNvSpPr>
          <p:nvPr>
            <p:ph type="sldNum" sz="quarter" idx="12"/>
          </p:nvPr>
        </p:nvSpPr>
        <p:spPr/>
        <p:txBody>
          <a:bodyPr/>
          <a:lstStyle/>
          <a:p>
            <a:fld id="{46775F4D-6D42-4CD6-A802-0B48E0231625}" type="slidenum">
              <a:rPr lang="en-US" smtClean="0"/>
              <a:pPr/>
              <a:t>32</a:t>
            </a:fld>
            <a:endParaRPr lang="en-US"/>
          </a:p>
        </p:txBody>
      </p:sp>
      <p:sp>
        <p:nvSpPr>
          <p:cNvPr id="4" name="Footer Placeholder 3">
            <a:extLst>
              <a:ext uri="{FF2B5EF4-FFF2-40B4-BE49-F238E27FC236}">
                <a16:creationId xmlns:a16="http://schemas.microsoft.com/office/drawing/2014/main" id="{4D834B85-82B8-4437-B6A5-8F3C802CBF8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004475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p:txBody>
          <a:bodyPr/>
          <a:lstStyle/>
          <a:p>
            <a:r>
              <a:rPr lang="en-US"/>
              <a:t>2. Access the B-13 Data Collection Activity</a:t>
            </a:r>
          </a:p>
        </p:txBody>
      </p:sp>
      <p:sp>
        <p:nvSpPr>
          <p:cNvPr id="3" name="Content Placeholder 2">
            <a:extLst>
              <a:ext uri="{FF2B5EF4-FFF2-40B4-BE49-F238E27FC236}">
                <a16:creationId xmlns:a16="http://schemas.microsoft.com/office/drawing/2014/main" id="{0357524A-EBAD-4618-9DB9-FB28BE245DAF}"/>
              </a:ext>
            </a:extLst>
          </p:cNvPr>
          <p:cNvSpPr>
            <a:spLocks noGrp="1"/>
          </p:cNvSpPr>
          <p:nvPr>
            <p:ph idx="1"/>
          </p:nvPr>
        </p:nvSpPr>
        <p:spPr>
          <a:xfrm>
            <a:off x="807379" y="1791740"/>
            <a:ext cx="3088822" cy="4667250"/>
          </a:xfrm>
        </p:spPr>
        <p:txBody>
          <a:bodyPr>
            <a:normAutofit/>
          </a:bodyPr>
          <a:lstStyle/>
          <a:p>
            <a:r>
              <a:rPr lang="en-US" sz="2800" b="1" dirty="0"/>
              <a:t>Tasks Overview </a:t>
            </a:r>
            <a:r>
              <a:rPr lang="en-US" sz="2800" dirty="0"/>
              <a:t>(member district); or </a:t>
            </a:r>
          </a:p>
          <a:p>
            <a:r>
              <a:rPr lang="en-US" sz="2800" b="1" dirty="0"/>
              <a:t>Monitoring Tasks Overview </a:t>
            </a:r>
            <a:r>
              <a:rPr lang="en-US" sz="2800" dirty="0"/>
              <a:t>(ISD).</a:t>
            </a:r>
          </a:p>
        </p:txBody>
      </p:sp>
      <p:pic>
        <p:nvPicPr>
          <p:cNvPr id="9" name="Picture 8" descr="Dashboard shown with See Open Activities for Monitoring circled as well as the B-13 Data Collection activity.">
            <a:extLst>
              <a:ext uri="{FF2B5EF4-FFF2-40B4-BE49-F238E27FC236}">
                <a16:creationId xmlns:a16="http://schemas.microsoft.com/office/drawing/2014/main" id="{C418371E-5BA5-B816-C0E7-6A1A2C3BFA28}"/>
              </a:ext>
            </a:extLst>
          </p:cNvPr>
          <p:cNvPicPr>
            <a:picLocks noChangeAspect="1"/>
          </p:cNvPicPr>
          <p:nvPr/>
        </p:nvPicPr>
        <p:blipFill>
          <a:blip r:embed="rId3"/>
          <a:stretch>
            <a:fillRect/>
          </a:stretch>
        </p:blipFill>
        <p:spPr>
          <a:xfrm>
            <a:off x="3911898" y="1791740"/>
            <a:ext cx="7441902" cy="3923260"/>
          </a:xfrm>
          <a:prstGeom prst="rect">
            <a:avLst/>
          </a:prstGeom>
          <a:ln>
            <a:solidFill>
              <a:srgbClr val="3A3A3A"/>
            </a:solidFill>
          </a:ln>
        </p:spPr>
      </p:pic>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p:txBody>
          <a:bodyPr/>
          <a:lstStyle/>
          <a:p>
            <a:fld id="{46775F4D-6D42-4CD6-A802-0B48E0231625}" type="slidenum">
              <a:rPr lang="en-US" smtClean="0"/>
              <a:pPr/>
              <a:t>33</a:t>
            </a:fld>
            <a:endParaRPr lang="en-US"/>
          </a:p>
        </p:txBody>
      </p:sp>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072386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C043-37A7-4D56-B3FF-533E244EAFC4}"/>
              </a:ext>
            </a:extLst>
          </p:cNvPr>
          <p:cNvSpPr>
            <a:spLocks noGrp="1"/>
          </p:cNvSpPr>
          <p:nvPr>
            <p:ph type="title"/>
          </p:nvPr>
        </p:nvSpPr>
        <p:spPr/>
        <p:txBody>
          <a:bodyPr/>
          <a:lstStyle/>
          <a:p>
            <a:r>
              <a:rPr lang="en-US"/>
              <a:t>3. Begin the Activity</a:t>
            </a:r>
          </a:p>
        </p:txBody>
      </p:sp>
      <p:sp>
        <p:nvSpPr>
          <p:cNvPr id="3" name="Content Placeholder 2">
            <a:extLst>
              <a:ext uri="{FF2B5EF4-FFF2-40B4-BE49-F238E27FC236}">
                <a16:creationId xmlns:a16="http://schemas.microsoft.com/office/drawing/2014/main" id="{5FF68B37-9A42-4C02-87A7-C4A4886BEDBA}"/>
              </a:ext>
            </a:extLst>
          </p:cNvPr>
          <p:cNvSpPr>
            <a:spLocks noGrp="1"/>
          </p:cNvSpPr>
          <p:nvPr>
            <p:ph idx="1"/>
          </p:nvPr>
        </p:nvSpPr>
        <p:spPr>
          <a:xfrm>
            <a:off x="774259" y="1825625"/>
            <a:ext cx="2997641" cy="4667250"/>
          </a:xfrm>
        </p:spPr>
        <p:txBody>
          <a:bodyPr>
            <a:normAutofit fontScale="92500" lnSpcReduction="20000"/>
          </a:bodyPr>
          <a:lstStyle/>
          <a:p>
            <a:r>
              <a:rPr lang="en-US" sz="2800" dirty="0"/>
              <a:t>From the menu, select </a:t>
            </a:r>
            <a:r>
              <a:rPr lang="en-US" sz="2800" b="1" dirty="0"/>
              <a:t>B-13 Data Collection Checklist Records</a:t>
            </a:r>
            <a:r>
              <a:rPr lang="en-US" sz="2800" dirty="0"/>
              <a:t>.</a:t>
            </a:r>
          </a:p>
          <a:p>
            <a:r>
              <a:rPr lang="en-US" sz="2800" dirty="0"/>
              <a:t>Complete a student checklist and choose </a:t>
            </a:r>
            <a:r>
              <a:rPr lang="en-US" sz="2800" b="1" dirty="0"/>
              <a:t>Save</a:t>
            </a:r>
            <a:r>
              <a:rPr lang="en-US" sz="2800" dirty="0"/>
              <a:t>.</a:t>
            </a:r>
          </a:p>
          <a:p>
            <a:r>
              <a:rPr lang="en-US" sz="2800" b="1" dirty="0"/>
              <a:t>Note: </a:t>
            </a:r>
            <a:r>
              <a:rPr lang="en-US" sz="2800" dirty="0"/>
              <a:t>Save each student record before moving to a new record. </a:t>
            </a:r>
          </a:p>
        </p:txBody>
      </p:sp>
      <p:pic>
        <p:nvPicPr>
          <p:cNvPr id="7" name="Picture 6" descr="B-13 Student Record with circle around Save Button and arrow pointed at toggle to choose between students.">
            <a:extLst>
              <a:ext uri="{FF2B5EF4-FFF2-40B4-BE49-F238E27FC236}">
                <a16:creationId xmlns:a16="http://schemas.microsoft.com/office/drawing/2014/main" id="{7726AD9D-1F44-7502-28F5-C298A7EF9A9E}"/>
              </a:ext>
            </a:extLst>
          </p:cNvPr>
          <p:cNvPicPr>
            <a:picLocks noChangeAspect="1"/>
          </p:cNvPicPr>
          <p:nvPr/>
        </p:nvPicPr>
        <p:blipFill>
          <a:blip r:embed="rId3"/>
          <a:stretch>
            <a:fillRect/>
          </a:stretch>
        </p:blipFill>
        <p:spPr>
          <a:xfrm>
            <a:off x="3721208" y="2139349"/>
            <a:ext cx="7632592" cy="3312545"/>
          </a:xfrm>
          <a:prstGeom prst="rect">
            <a:avLst/>
          </a:prstGeom>
          <a:ln>
            <a:solidFill>
              <a:schemeClr val="tx1"/>
            </a:solidFill>
          </a:ln>
        </p:spPr>
      </p:pic>
      <p:sp>
        <p:nvSpPr>
          <p:cNvPr id="5" name="Slide Number Placeholder 4">
            <a:extLst>
              <a:ext uri="{FF2B5EF4-FFF2-40B4-BE49-F238E27FC236}">
                <a16:creationId xmlns:a16="http://schemas.microsoft.com/office/drawing/2014/main" id="{FE0BA672-92E9-464E-B742-4A4E3E2A87AA}"/>
              </a:ext>
            </a:extLst>
          </p:cNvPr>
          <p:cNvSpPr>
            <a:spLocks noGrp="1"/>
          </p:cNvSpPr>
          <p:nvPr>
            <p:ph type="sldNum" sz="quarter" idx="12"/>
          </p:nvPr>
        </p:nvSpPr>
        <p:spPr/>
        <p:txBody>
          <a:bodyPr/>
          <a:lstStyle/>
          <a:p>
            <a:fld id="{46775F4D-6D42-4CD6-A802-0B48E0231625}" type="slidenum">
              <a:rPr lang="en-US" smtClean="0"/>
              <a:pPr/>
              <a:t>34</a:t>
            </a:fld>
            <a:endParaRPr lang="en-US"/>
          </a:p>
        </p:txBody>
      </p:sp>
      <p:sp>
        <p:nvSpPr>
          <p:cNvPr id="4" name="Footer Placeholder 3">
            <a:extLst>
              <a:ext uri="{FF2B5EF4-FFF2-40B4-BE49-F238E27FC236}">
                <a16:creationId xmlns:a16="http://schemas.microsoft.com/office/drawing/2014/main" id="{A92C877E-B6E4-432D-B48C-142AD1CBEE8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82024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tudent Record page, enter review date.">
            <a:extLst>
              <a:ext uri="{FF2B5EF4-FFF2-40B4-BE49-F238E27FC236}">
                <a16:creationId xmlns:a16="http://schemas.microsoft.com/office/drawing/2014/main" id="{A90F056D-50FE-4FB4-B9F5-DBEB46CE4514}"/>
              </a:ext>
            </a:extLst>
          </p:cNvPr>
          <p:cNvSpPr>
            <a:spLocks noGrp="1"/>
          </p:cNvSpPr>
          <p:nvPr>
            <p:ph type="title"/>
          </p:nvPr>
        </p:nvSpPr>
        <p:spPr>
          <a:xfrm>
            <a:off x="838199" y="561894"/>
            <a:ext cx="10958512" cy="1102167"/>
          </a:xfrm>
        </p:spPr>
        <p:txBody>
          <a:bodyPr/>
          <a:lstStyle/>
          <a:p>
            <a:r>
              <a:rPr lang="en-US"/>
              <a:t>B-13 Data Collection Checklist Dates</a:t>
            </a:r>
          </a:p>
        </p:txBody>
      </p:sp>
      <p:sp>
        <p:nvSpPr>
          <p:cNvPr id="3" name="Content Placeholder 2">
            <a:extLst>
              <a:ext uri="{FF2B5EF4-FFF2-40B4-BE49-F238E27FC236}">
                <a16:creationId xmlns:a16="http://schemas.microsoft.com/office/drawing/2014/main" id="{AED34FD8-0F52-408D-ACB9-88C8E44D8CBF}"/>
              </a:ext>
            </a:extLst>
          </p:cNvPr>
          <p:cNvSpPr>
            <a:spLocks noGrp="1"/>
          </p:cNvSpPr>
          <p:nvPr>
            <p:ph idx="1"/>
          </p:nvPr>
        </p:nvSpPr>
        <p:spPr>
          <a:xfrm>
            <a:off x="838201" y="1736334"/>
            <a:ext cx="10759288" cy="1517344"/>
          </a:xfrm>
        </p:spPr>
        <p:txBody>
          <a:bodyPr vert="horz" lIns="91440" tIns="45720" rIns="91440" bIns="45720" rtlCol="0" anchor="t">
            <a:noAutofit/>
          </a:bodyPr>
          <a:lstStyle/>
          <a:p>
            <a:r>
              <a:rPr lang="en-US" dirty="0">
                <a:latin typeface="Arial"/>
                <a:cs typeface="Arial"/>
              </a:rPr>
              <a:t>Include information from the student’s Individualized Education Program (IEP) as of </a:t>
            </a:r>
            <a:r>
              <a:rPr lang="en-US" b="1" dirty="0">
                <a:latin typeface="Arial"/>
                <a:cs typeface="Arial"/>
              </a:rPr>
              <a:t>March 1</a:t>
            </a:r>
            <a:r>
              <a:rPr lang="en-US" dirty="0">
                <a:latin typeface="Arial"/>
                <a:cs typeface="Arial"/>
              </a:rPr>
              <a:t>.</a:t>
            </a:r>
          </a:p>
          <a:p>
            <a:r>
              <a:rPr lang="en-US" dirty="0"/>
              <a:t>Reflect initially reviewed data for each student.</a:t>
            </a:r>
          </a:p>
          <a:p>
            <a:r>
              <a:rPr lang="en-US" dirty="0"/>
              <a:t>Include both the Review Date and the Date of the IEP.</a:t>
            </a:r>
          </a:p>
        </p:txBody>
      </p:sp>
      <p:pic>
        <p:nvPicPr>
          <p:cNvPr id="11" name="Picture 10" descr="Bottom half of B-13 Data Collection activity shown with Review Date and Date of IEP emphasized.">
            <a:extLst>
              <a:ext uri="{FF2B5EF4-FFF2-40B4-BE49-F238E27FC236}">
                <a16:creationId xmlns:a16="http://schemas.microsoft.com/office/drawing/2014/main" id="{1ED8BE69-4C83-657C-B5DC-C0A87B262FBD}"/>
              </a:ext>
            </a:extLst>
          </p:cNvPr>
          <p:cNvPicPr>
            <a:picLocks noChangeAspect="1"/>
          </p:cNvPicPr>
          <p:nvPr/>
        </p:nvPicPr>
        <p:blipFill>
          <a:blip r:embed="rId3"/>
          <a:stretch>
            <a:fillRect/>
          </a:stretch>
        </p:blipFill>
        <p:spPr>
          <a:xfrm>
            <a:off x="2205430" y="3575053"/>
            <a:ext cx="7781139" cy="2781297"/>
          </a:xfrm>
          <a:prstGeom prst="rect">
            <a:avLst/>
          </a:prstGeom>
          <a:ln>
            <a:solidFill>
              <a:srgbClr val="3A3A3A"/>
            </a:solidFill>
          </a:ln>
        </p:spPr>
      </p:pic>
      <p:sp>
        <p:nvSpPr>
          <p:cNvPr id="5" name="Slide Number Placeholder 4">
            <a:extLst>
              <a:ext uri="{FF2B5EF4-FFF2-40B4-BE49-F238E27FC236}">
                <a16:creationId xmlns:a16="http://schemas.microsoft.com/office/drawing/2014/main" id="{C23DAA02-81B9-463A-B6BE-35489D864A99}"/>
              </a:ext>
            </a:extLst>
          </p:cNvPr>
          <p:cNvSpPr>
            <a:spLocks noGrp="1"/>
          </p:cNvSpPr>
          <p:nvPr>
            <p:ph type="sldNum" sz="quarter" idx="12"/>
          </p:nvPr>
        </p:nvSpPr>
        <p:spPr/>
        <p:txBody>
          <a:bodyPr/>
          <a:lstStyle/>
          <a:p>
            <a:fld id="{46775F4D-6D42-4CD6-A802-0B48E0231625}" type="slidenum">
              <a:rPr lang="en-US" smtClean="0"/>
              <a:pPr/>
              <a:t>35</a:t>
            </a:fld>
            <a:endParaRPr lang="en-US"/>
          </a:p>
        </p:txBody>
      </p:sp>
      <p:sp>
        <p:nvSpPr>
          <p:cNvPr id="4" name="Footer Placeholder 3">
            <a:extLst>
              <a:ext uri="{FF2B5EF4-FFF2-40B4-BE49-F238E27FC236}">
                <a16:creationId xmlns:a16="http://schemas.microsoft.com/office/drawing/2014/main" id="{CC77BA99-F994-44A3-A826-AF28363304A7}"/>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001953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C726-71DF-4720-949D-374DAF1763C9}"/>
              </a:ext>
            </a:extLst>
          </p:cNvPr>
          <p:cNvSpPr>
            <a:spLocks noGrp="1"/>
          </p:cNvSpPr>
          <p:nvPr>
            <p:ph type="title"/>
          </p:nvPr>
        </p:nvSpPr>
        <p:spPr/>
        <p:txBody>
          <a:bodyPr/>
          <a:lstStyle/>
          <a:p>
            <a:r>
              <a:rPr lang="en-US"/>
              <a:t>How to Opt-Out of a Student Checklist</a:t>
            </a:r>
          </a:p>
        </p:txBody>
      </p:sp>
      <p:sp>
        <p:nvSpPr>
          <p:cNvPr id="3" name="Content Placeholder 2">
            <a:extLst>
              <a:ext uri="{FF2B5EF4-FFF2-40B4-BE49-F238E27FC236}">
                <a16:creationId xmlns:a16="http://schemas.microsoft.com/office/drawing/2014/main" id="{21851A9C-35C9-46ED-A824-70111819B684}"/>
              </a:ext>
            </a:extLst>
          </p:cNvPr>
          <p:cNvSpPr>
            <a:spLocks noGrp="1"/>
          </p:cNvSpPr>
          <p:nvPr>
            <p:ph sz="half" idx="1"/>
          </p:nvPr>
        </p:nvSpPr>
        <p:spPr>
          <a:xfrm>
            <a:off x="838198" y="1690689"/>
            <a:ext cx="10771599" cy="1945662"/>
          </a:xfrm>
        </p:spPr>
        <p:txBody>
          <a:bodyPr>
            <a:normAutofit/>
          </a:bodyPr>
          <a:lstStyle/>
          <a:p>
            <a:r>
              <a:rPr lang="en-US" dirty="0"/>
              <a:t>Every checklist, has the option to select, “I no longer have this student’s IEP,” and choose a reason.</a:t>
            </a:r>
          </a:p>
          <a:p>
            <a:r>
              <a:rPr lang="en-US" dirty="0"/>
              <a:t>A student must have graduated prior to </a:t>
            </a:r>
            <a:r>
              <a:rPr lang="en-US" b="1" dirty="0"/>
              <a:t>March 1</a:t>
            </a:r>
            <a:r>
              <a:rPr lang="en-US" dirty="0"/>
              <a:t> to choose “has graduated”.</a:t>
            </a:r>
          </a:p>
          <a:p>
            <a:r>
              <a:rPr lang="en-US" dirty="0"/>
              <a:t>If a reason is selected, the rest of the checklist will be hidden.</a:t>
            </a:r>
          </a:p>
        </p:txBody>
      </p:sp>
      <p:pic>
        <p:nvPicPr>
          <p:cNvPr id="11" name="Picture 10" descr="Opt-out section of the student checklist">
            <a:extLst>
              <a:ext uri="{FF2B5EF4-FFF2-40B4-BE49-F238E27FC236}">
                <a16:creationId xmlns:a16="http://schemas.microsoft.com/office/drawing/2014/main" id="{CBF7A87E-E17B-0231-F782-494B252C60BD}"/>
              </a:ext>
            </a:extLst>
          </p:cNvPr>
          <p:cNvPicPr>
            <a:picLocks noChangeAspect="1"/>
          </p:cNvPicPr>
          <p:nvPr/>
        </p:nvPicPr>
        <p:blipFill>
          <a:blip r:embed="rId3"/>
          <a:stretch>
            <a:fillRect/>
          </a:stretch>
        </p:blipFill>
        <p:spPr>
          <a:xfrm>
            <a:off x="1248033" y="3636350"/>
            <a:ext cx="9694857" cy="2720000"/>
          </a:xfrm>
          <a:prstGeom prst="rect">
            <a:avLst/>
          </a:prstGeom>
          <a:ln>
            <a:solidFill>
              <a:srgbClr val="3A3A3A"/>
            </a:solidFill>
          </a:ln>
        </p:spPr>
      </p:pic>
      <p:sp>
        <p:nvSpPr>
          <p:cNvPr id="5" name="Slide Number Placeholder 4">
            <a:extLst>
              <a:ext uri="{FF2B5EF4-FFF2-40B4-BE49-F238E27FC236}">
                <a16:creationId xmlns:a16="http://schemas.microsoft.com/office/drawing/2014/main" id="{4C09ADA5-534A-450A-99B9-46D847CB74F1}"/>
              </a:ext>
            </a:extLst>
          </p:cNvPr>
          <p:cNvSpPr>
            <a:spLocks noGrp="1"/>
          </p:cNvSpPr>
          <p:nvPr>
            <p:ph type="sldNum" sz="quarter" idx="12"/>
          </p:nvPr>
        </p:nvSpPr>
        <p:spPr/>
        <p:txBody>
          <a:bodyPr/>
          <a:lstStyle/>
          <a:p>
            <a:fld id="{46775F4D-6D42-4CD6-A802-0B48E0231625}" type="slidenum">
              <a:rPr lang="en-US" smtClean="0"/>
              <a:pPr/>
              <a:t>36</a:t>
            </a:fld>
            <a:endParaRPr lang="en-US"/>
          </a:p>
        </p:txBody>
      </p:sp>
      <p:sp>
        <p:nvSpPr>
          <p:cNvPr id="4" name="Footer Placeholder 3">
            <a:extLst>
              <a:ext uri="{FF2B5EF4-FFF2-40B4-BE49-F238E27FC236}">
                <a16:creationId xmlns:a16="http://schemas.microsoft.com/office/drawing/2014/main" id="{3BA66711-05A4-46F5-AB36-FD5222811D17}"/>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30658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B13C1-AA27-4304-9BDE-980AD168D67F}"/>
              </a:ext>
            </a:extLst>
          </p:cNvPr>
          <p:cNvSpPr>
            <a:spLocks noGrp="1"/>
          </p:cNvSpPr>
          <p:nvPr>
            <p:ph type="title"/>
          </p:nvPr>
        </p:nvSpPr>
        <p:spPr/>
        <p:txBody>
          <a:bodyPr/>
          <a:lstStyle/>
          <a:p>
            <a:r>
              <a:rPr lang="en-US"/>
              <a:t>Complete a Checklist for all Students</a:t>
            </a:r>
          </a:p>
        </p:txBody>
      </p:sp>
      <p:sp>
        <p:nvSpPr>
          <p:cNvPr id="3" name="Content Placeholder 2">
            <a:extLst>
              <a:ext uri="{FF2B5EF4-FFF2-40B4-BE49-F238E27FC236}">
                <a16:creationId xmlns:a16="http://schemas.microsoft.com/office/drawing/2014/main" id="{CEFF1C84-C0BF-41B8-9F5F-3C9900CC26D0}"/>
              </a:ext>
            </a:extLst>
          </p:cNvPr>
          <p:cNvSpPr>
            <a:spLocks noGrp="1"/>
          </p:cNvSpPr>
          <p:nvPr>
            <p:ph idx="1"/>
          </p:nvPr>
        </p:nvSpPr>
        <p:spPr>
          <a:xfrm>
            <a:off x="838200" y="1825625"/>
            <a:ext cx="10515600" cy="4351338"/>
          </a:xfrm>
        </p:spPr>
        <p:txBody>
          <a:bodyPr/>
          <a:lstStyle/>
          <a:p>
            <a:r>
              <a:rPr lang="en-US" dirty="0"/>
              <a:t>Use the dropdown menu to select a new student record and then choose </a:t>
            </a:r>
            <a:r>
              <a:rPr lang="en-US" b="1" dirty="0"/>
              <a:t>Go</a:t>
            </a:r>
            <a:r>
              <a:rPr lang="en-US" dirty="0"/>
              <a:t> to complete another checklist. </a:t>
            </a:r>
          </a:p>
        </p:txBody>
      </p:sp>
      <p:pic>
        <p:nvPicPr>
          <p:cNvPr id="9" name="Picture 8" descr="B-13 Student Record toggle feature shown with circle around the GO button.">
            <a:extLst>
              <a:ext uri="{FF2B5EF4-FFF2-40B4-BE49-F238E27FC236}">
                <a16:creationId xmlns:a16="http://schemas.microsoft.com/office/drawing/2014/main" id="{1775EF05-410E-4F9D-662F-14C37E7C7040}"/>
              </a:ext>
            </a:extLst>
          </p:cNvPr>
          <p:cNvPicPr>
            <a:picLocks noChangeAspect="1"/>
          </p:cNvPicPr>
          <p:nvPr/>
        </p:nvPicPr>
        <p:blipFill>
          <a:blip r:embed="rId3"/>
          <a:stretch>
            <a:fillRect/>
          </a:stretch>
        </p:blipFill>
        <p:spPr>
          <a:xfrm>
            <a:off x="2196648" y="2710873"/>
            <a:ext cx="7798704" cy="3466090"/>
          </a:xfrm>
          <a:prstGeom prst="rect">
            <a:avLst/>
          </a:prstGeom>
          <a:ln>
            <a:solidFill>
              <a:schemeClr val="tx1"/>
            </a:solidFill>
          </a:ln>
        </p:spPr>
      </p:pic>
      <p:sp>
        <p:nvSpPr>
          <p:cNvPr id="5" name="Slide Number Placeholder 4">
            <a:extLst>
              <a:ext uri="{FF2B5EF4-FFF2-40B4-BE49-F238E27FC236}">
                <a16:creationId xmlns:a16="http://schemas.microsoft.com/office/drawing/2014/main" id="{DC1881F4-F537-4A42-A1FA-542EBB9A0E68}"/>
              </a:ext>
            </a:extLst>
          </p:cNvPr>
          <p:cNvSpPr>
            <a:spLocks noGrp="1"/>
          </p:cNvSpPr>
          <p:nvPr>
            <p:ph type="sldNum" sz="quarter" idx="12"/>
          </p:nvPr>
        </p:nvSpPr>
        <p:spPr/>
        <p:txBody>
          <a:bodyPr/>
          <a:lstStyle/>
          <a:p>
            <a:fld id="{46775F4D-6D42-4CD6-A802-0B48E0231625}" type="slidenum">
              <a:rPr lang="en-US" smtClean="0"/>
              <a:pPr/>
              <a:t>37</a:t>
            </a:fld>
            <a:endParaRPr lang="en-US"/>
          </a:p>
        </p:txBody>
      </p:sp>
      <p:sp>
        <p:nvSpPr>
          <p:cNvPr id="4" name="Footer Placeholder 3">
            <a:extLst>
              <a:ext uri="{FF2B5EF4-FFF2-40B4-BE49-F238E27FC236}">
                <a16:creationId xmlns:a16="http://schemas.microsoft.com/office/drawing/2014/main" id="{763CAB64-E9CD-40C9-A959-5F532D84492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602311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9F1D-417D-4FB0-8A8B-B04663A26A08}"/>
              </a:ext>
            </a:extLst>
          </p:cNvPr>
          <p:cNvSpPr>
            <a:spLocks noGrp="1"/>
          </p:cNvSpPr>
          <p:nvPr>
            <p:ph type="title"/>
          </p:nvPr>
        </p:nvSpPr>
        <p:spPr/>
        <p:txBody>
          <a:bodyPr/>
          <a:lstStyle/>
          <a:p>
            <a:r>
              <a:rPr lang="en-US"/>
              <a:t>B-13 Data Collection Checklist</a:t>
            </a:r>
          </a:p>
        </p:txBody>
      </p:sp>
      <p:sp>
        <p:nvSpPr>
          <p:cNvPr id="5" name="Slide Number Placeholder 4">
            <a:extLst>
              <a:ext uri="{FF2B5EF4-FFF2-40B4-BE49-F238E27FC236}">
                <a16:creationId xmlns:a16="http://schemas.microsoft.com/office/drawing/2014/main" id="{60880BD0-F201-49D6-AA04-21F31041CDF6}"/>
              </a:ext>
            </a:extLst>
          </p:cNvPr>
          <p:cNvSpPr>
            <a:spLocks noGrp="1"/>
          </p:cNvSpPr>
          <p:nvPr>
            <p:ph type="sldNum" sz="quarter" idx="12"/>
          </p:nvPr>
        </p:nvSpPr>
        <p:spPr/>
        <p:txBody>
          <a:bodyPr/>
          <a:lstStyle/>
          <a:p>
            <a:fld id="{46775F4D-6D42-4CD6-A802-0B48E0231625}" type="slidenum">
              <a:rPr lang="en-US" smtClean="0"/>
              <a:pPr/>
              <a:t>38</a:t>
            </a:fld>
            <a:endParaRPr lang="en-US"/>
          </a:p>
        </p:txBody>
      </p:sp>
      <p:sp>
        <p:nvSpPr>
          <p:cNvPr id="4" name="Footer Placeholder 3">
            <a:extLst>
              <a:ext uri="{FF2B5EF4-FFF2-40B4-BE49-F238E27FC236}">
                <a16:creationId xmlns:a16="http://schemas.microsoft.com/office/drawing/2014/main" id="{0D8CC662-08D7-41BA-A34D-1C29EF470CCF}"/>
              </a:ext>
            </a:extLst>
          </p:cNvPr>
          <p:cNvSpPr>
            <a:spLocks noGrp="1"/>
          </p:cNvSpPr>
          <p:nvPr>
            <p:ph type="ftr" sz="quarter" idx="11"/>
          </p:nvPr>
        </p:nvSpPr>
        <p:spPr/>
        <p:txBody>
          <a:bodyPr/>
          <a:lstStyle/>
          <a:p>
            <a:r>
              <a:rPr lang="en-US"/>
              <a:t>Michigan Department of Education | Office of Special Education </a:t>
            </a:r>
          </a:p>
        </p:txBody>
      </p:sp>
      <p:pic>
        <p:nvPicPr>
          <p:cNvPr id="9" name="Picture 8" descr="B-13 Data Collection Checklist">
            <a:extLst>
              <a:ext uri="{FF2B5EF4-FFF2-40B4-BE49-F238E27FC236}">
                <a16:creationId xmlns:a16="http://schemas.microsoft.com/office/drawing/2014/main" id="{B33A072C-20EC-BA43-3C01-E8645F3676F6}"/>
              </a:ext>
            </a:extLst>
          </p:cNvPr>
          <p:cNvPicPr>
            <a:picLocks noChangeAspect="1"/>
          </p:cNvPicPr>
          <p:nvPr/>
        </p:nvPicPr>
        <p:blipFill rotWithShape="1">
          <a:blip r:embed="rId3"/>
          <a:srcRect b="2103"/>
          <a:stretch/>
        </p:blipFill>
        <p:spPr>
          <a:xfrm>
            <a:off x="925799" y="1752332"/>
            <a:ext cx="10428000" cy="5032558"/>
          </a:xfrm>
          <a:prstGeom prst="rect">
            <a:avLst/>
          </a:prstGeom>
          <a:ln>
            <a:solidFill>
              <a:schemeClr val="tx1"/>
            </a:solidFill>
          </a:ln>
        </p:spPr>
      </p:pic>
    </p:spTree>
    <p:extLst>
      <p:ext uri="{BB962C8B-B14F-4D97-AF65-F5344CB8AC3E}">
        <p14:creationId xmlns:p14="http://schemas.microsoft.com/office/powerpoint/2010/main" val="1784517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6BA05-D64C-4344-B9E1-F54B44D9B41A}"/>
              </a:ext>
            </a:extLst>
          </p:cNvPr>
          <p:cNvSpPr>
            <a:spLocks noGrp="1"/>
          </p:cNvSpPr>
          <p:nvPr>
            <p:ph type="title"/>
          </p:nvPr>
        </p:nvSpPr>
        <p:spPr>
          <a:xfrm>
            <a:off x="838200" y="365125"/>
            <a:ext cx="10515600" cy="1325563"/>
          </a:xfrm>
        </p:spPr>
        <p:txBody>
          <a:bodyPr/>
          <a:lstStyle/>
          <a:p>
            <a:r>
              <a:rPr lang="en-US"/>
              <a:t>4. Review the Summary Report</a:t>
            </a:r>
          </a:p>
        </p:txBody>
      </p:sp>
      <p:sp>
        <p:nvSpPr>
          <p:cNvPr id="3" name="Content Placeholder 2">
            <a:extLst>
              <a:ext uri="{FF2B5EF4-FFF2-40B4-BE49-F238E27FC236}">
                <a16:creationId xmlns:a16="http://schemas.microsoft.com/office/drawing/2014/main" id="{ED14B21E-3C7E-4E07-8D1E-AF537D345D6E}"/>
              </a:ext>
            </a:extLst>
          </p:cNvPr>
          <p:cNvSpPr>
            <a:spLocks noGrp="1"/>
          </p:cNvSpPr>
          <p:nvPr>
            <p:ph idx="1"/>
          </p:nvPr>
        </p:nvSpPr>
        <p:spPr>
          <a:xfrm>
            <a:off x="838200" y="1787704"/>
            <a:ext cx="10515600" cy="739740"/>
          </a:xfrm>
        </p:spPr>
        <p:txBody>
          <a:bodyPr>
            <a:noAutofit/>
          </a:bodyPr>
          <a:lstStyle/>
          <a:p>
            <a:r>
              <a:rPr lang="en-US" sz="2600" dirty="0"/>
              <a:t>From the B-13 Data Collection Menu, choose </a:t>
            </a:r>
            <a:r>
              <a:rPr lang="en-US" sz="2600" b="1" dirty="0"/>
              <a:t>B-13 Student List and Summary Report (download)</a:t>
            </a:r>
            <a:r>
              <a:rPr lang="en-US" sz="2600" dirty="0"/>
              <a:t>.</a:t>
            </a:r>
          </a:p>
        </p:txBody>
      </p:sp>
      <p:pic>
        <p:nvPicPr>
          <p:cNvPr id="6" name="Picture 5" descr="B-13 Data Collection Menu shown with arrow towards B-13 Student List and Summary Report (download) link.">
            <a:extLst>
              <a:ext uri="{FF2B5EF4-FFF2-40B4-BE49-F238E27FC236}">
                <a16:creationId xmlns:a16="http://schemas.microsoft.com/office/drawing/2014/main" id="{1A705311-B588-3624-04C5-D495946FD315}"/>
              </a:ext>
            </a:extLst>
          </p:cNvPr>
          <p:cNvPicPr>
            <a:picLocks noChangeAspect="1"/>
          </p:cNvPicPr>
          <p:nvPr/>
        </p:nvPicPr>
        <p:blipFill>
          <a:blip r:embed="rId3"/>
          <a:stretch>
            <a:fillRect/>
          </a:stretch>
        </p:blipFill>
        <p:spPr>
          <a:xfrm>
            <a:off x="1148499" y="2865334"/>
            <a:ext cx="9895001" cy="3153125"/>
          </a:xfrm>
          <a:prstGeom prst="rect">
            <a:avLst/>
          </a:prstGeom>
          <a:ln>
            <a:solidFill>
              <a:schemeClr val="tx1"/>
            </a:solidFill>
          </a:ln>
        </p:spPr>
      </p:pic>
      <p:sp>
        <p:nvSpPr>
          <p:cNvPr id="5" name="Slide Number Placeholder 4">
            <a:extLst>
              <a:ext uri="{FF2B5EF4-FFF2-40B4-BE49-F238E27FC236}">
                <a16:creationId xmlns:a16="http://schemas.microsoft.com/office/drawing/2014/main" id="{4E911D2A-44EB-4BEA-9378-2C5C9FC902F3}"/>
              </a:ext>
            </a:extLst>
          </p:cNvPr>
          <p:cNvSpPr>
            <a:spLocks noGrp="1"/>
          </p:cNvSpPr>
          <p:nvPr>
            <p:ph type="sldNum" sz="quarter" idx="12"/>
          </p:nvPr>
        </p:nvSpPr>
        <p:spPr/>
        <p:txBody>
          <a:bodyPr/>
          <a:lstStyle/>
          <a:p>
            <a:fld id="{46775F4D-6D42-4CD6-A802-0B48E0231625}" type="slidenum">
              <a:rPr lang="en-US" smtClean="0"/>
              <a:pPr/>
              <a:t>39</a:t>
            </a:fld>
            <a:endParaRPr lang="en-US"/>
          </a:p>
        </p:txBody>
      </p:sp>
      <p:sp>
        <p:nvSpPr>
          <p:cNvPr id="4" name="Footer Placeholder 3">
            <a:extLst>
              <a:ext uri="{FF2B5EF4-FFF2-40B4-BE49-F238E27FC236}">
                <a16:creationId xmlns:a16="http://schemas.microsoft.com/office/drawing/2014/main" id="{C695F58D-9076-44F9-81C4-C5EAA1116B7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27671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Meet the Team </a:t>
            </a:r>
          </a:p>
        </p:txBody>
      </p:sp>
      <p:sp>
        <p:nvSpPr>
          <p:cNvPr id="8" name="Content Placeholder 2">
            <a:extLst>
              <a:ext uri="{FF2B5EF4-FFF2-40B4-BE49-F238E27FC236}">
                <a16:creationId xmlns:a16="http://schemas.microsoft.com/office/drawing/2014/main" id="{3F5E70F9-6D5E-4921-8D7B-2C53C6834FC8}"/>
              </a:ext>
            </a:extLst>
          </p:cNvPr>
          <p:cNvSpPr>
            <a:spLocks noGrp="1"/>
          </p:cNvSpPr>
          <p:nvPr>
            <p:ph idx="1"/>
          </p:nvPr>
        </p:nvSpPr>
        <p:spPr>
          <a:xfrm>
            <a:off x="776417" y="1825625"/>
            <a:ext cx="5478079" cy="4667250"/>
          </a:xfrm>
        </p:spPr>
        <p:txBody>
          <a:bodyPr>
            <a:normAutofit fontScale="92500" lnSpcReduction="10000"/>
          </a:bodyPr>
          <a:lstStyle/>
          <a:p>
            <a:r>
              <a:rPr lang="en-US" sz="2600" dirty="0"/>
              <a:t>Office of Special Education (OSE) </a:t>
            </a:r>
          </a:p>
          <a:p>
            <a:pPr lvl="1">
              <a:lnSpc>
                <a:spcPct val="110000"/>
              </a:lnSpc>
            </a:pPr>
            <a:r>
              <a:rPr lang="en-US" sz="2400" dirty="0"/>
              <a:t>Jessica Brady, Supervisor</a:t>
            </a:r>
          </a:p>
          <a:p>
            <a:pPr lvl="1">
              <a:lnSpc>
                <a:spcPct val="110000"/>
              </a:lnSpc>
            </a:pPr>
            <a:r>
              <a:rPr lang="en-US" sz="2400" dirty="0" err="1"/>
              <a:t>Shawan</a:t>
            </a:r>
            <a:r>
              <a:rPr lang="en-US" sz="2400" dirty="0"/>
              <a:t> Dortch, Coordinator</a:t>
            </a:r>
          </a:p>
          <a:p>
            <a:pPr lvl="1">
              <a:lnSpc>
                <a:spcPct val="110000"/>
              </a:lnSpc>
            </a:pPr>
            <a:r>
              <a:rPr lang="en-US" sz="2400" dirty="0"/>
              <a:t>Nichole Moore, Coordinator</a:t>
            </a:r>
          </a:p>
          <a:p>
            <a:pPr lvl="1">
              <a:lnSpc>
                <a:spcPct val="110000"/>
              </a:lnSpc>
            </a:pPr>
            <a:r>
              <a:rPr lang="en-US" sz="2400" dirty="0"/>
              <a:t>Charles Thomas, Consultant</a:t>
            </a:r>
          </a:p>
          <a:p>
            <a:pPr lvl="1">
              <a:lnSpc>
                <a:spcPct val="110000"/>
              </a:lnSpc>
            </a:pPr>
            <a:r>
              <a:rPr lang="en-US" sz="2400" dirty="0"/>
              <a:t>Aaron Darling, Analyst</a:t>
            </a:r>
          </a:p>
          <a:p>
            <a:r>
              <a:rPr lang="en-US" sz="2600" dirty="0"/>
              <a:t>Public Sector Consultants (PSC) </a:t>
            </a:r>
          </a:p>
          <a:p>
            <a:pPr lvl="1">
              <a:lnSpc>
                <a:spcPct val="110000"/>
              </a:lnSpc>
            </a:pPr>
            <a:r>
              <a:rPr lang="en-US" sz="2400" dirty="0"/>
              <a:t>Lynne Clark, Project Director</a:t>
            </a:r>
          </a:p>
          <a:p>
            <a:pPr lvl="1">
              <a:lnSpc>
                <a:spcPct val="110000"/>
              </a:lnSpc>
            </a:pPr>
            <a:r>
              <a:rPr lang="en-US" sz="2400" dirty="0"/>
              <a:t>Donna Seeger, Project Manager</a:t>
            </a:r>
          </a:p>
          <a:p>
            <a:pPr lvl="1">
              <a:lnSpc>
                <a:spcPct val="110000"/>
              </a:lnSpc>
            </a:pPr>
            <a:r>
              <a:rPr lang="en-US" sz="2400" dirty="0"/>
              <a:t>Gabrielle Steinacker, Project Support Associate</a:t>
            </a:r>
          </a:p>
        </p:txBody>
      </p:sp>
      <p:sp>
        <p:nvSpPr>
          <p:cNvPr id="3" name="Content Placeholder 2">
            <a:extLst>
              <a:ext uri="{FF2B5EF4-FFF2-40B4-BE49-F238E27FC236}">
                <a16:creationId xmlns:a16="http://schemas.microsoft.com/office/drawing/2014/main" id="{2DC88288-4DC3-F844-CE2D-5F95A176E2AB}"/>
              </a:ext>
            </a:extLst>
          </p:cNvPr>
          <p:cNvSpPr txBox="1">
            <a:spLocks/>
          </p:cNvSpPr>
          <p:nvPr/>
        </p:nvSpPr>
        <p:spPr>
          <a:xfrm>
            <a:off x="5680898" y="2145711"/>
            <a:ext cx="6248400" cy="256657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85800" marR="0" lvl="1" indent="-228600" algn="l" defTabSz="914400" rtl="0" eaLnBrk="1" fontAlgn="auto" latinLnBrk="0" hangingPunct="1">
              <a:spcBef>
                <a:spcPts val="500"/>
              </a:spcBef>
              <a:spcAft>
                <a:spcPts val="0"/>
              </a:spcAft>
              <a:buClr>
                <a:srgbClr val="D1831E"/>
              </a:buClr>
              <a:buSzTx/>
              <a:buFont typeface="Arial"/>
              <a:buChar char="•"/>
              <a:tabLst/>
              <a:defRPr/>
            </a:pPr>
            <a:r>
              <a:rPr kumimoji="0" lang="en-US" sz="2400" b="0" i="0" u="none" strike="noStrike" kern="1200" cap="none" spc="0" normalizeH="0" baseline="0" noProof="0" dirty="0">
                <a:ln>
                  <a:noFill/>
                </a:ln>
                <a:solidFill>
                  <a:srgbClr val="3A3A3A"/>
                </a:solidFill>
                <a:effectLst/>
                <a:uLnTx/>
                <a:uFillTx/>
                <a:latin typeface="Arial" charset="0"/>
                <a:cs typeface="Arial" charset="0"/>
              </a:rPr>
              <a:t>Lynn Delpy, Statewide Monitor</a:t>
            </a:r>
          </a:p>
          <a:p>
            <a:pPr marL="685800" marR="0" lvl="1" indent="-228600" algn="l" defTabSz="914400" rtl="0" eaLnBrk="1" fontAlgn="auto" latinLnBrk="0" hangingPunct="1">
              <a:spcBef>
                <a:spcPts val="500"/>
              </a:spcBef>
              <a:spcAft>
                <a:spcPts val="0"/>
              </a:spcAft>
              <a:buClr>
                <a:srgbClr val="D1831E"/>
              </a:buClr>
              <a:buSzTx/>
              <a:buFont typeface="Arial"/>
              <a:buChar char="•"/>
              <a:tabLst/>
              <a:defRPr/>
            </a:pPr>
            <a:r>
              <a:rPr kumimoji="0" lang="en-US" sz="2400" b="0" i="0" u="none" strike="noStrike" kern="1200" cap="none" spc="0" normalizeH="0" baseline="0" noProof="0" dirty="0">
                <a:ln>
                  <a:noFill/>
                </a:ln>
                <a:solidFill>
                  <a:srgbClr val="3A3A3A"/>
                </a:solidFill>
                <a:effectLst/>
                <a:uLnTx/>
                <a:uFillTx/>
                <a:latin typeface="Arial" charset="0"/>
                <a:cs typeface="Arial" charset="0"/>
              </a:rPr>
              <a:t>Kelly Kendrick-Miller, Statewide Monitor</a:t>
            </a:r>
          </a:p>
          <a:p>
            <a:pPr marL="685800" marR="0" lvl="1" indent="-228600" algn="l" defTabSz="914400" rtl="0" eaLnBrk="1" fontAlgn="auto" latinLnBrk="0" hangingPunct="1">
              <a:spcBef>
                <a:spcPts val="500"/>
              </a:spcBef>
              <a:spcAft>
                <a:spcPts val="0"/>
              </a:spcAft>
              <a:buClr>
                <a:srgbClr val="D1831E"/>
              </a:buClr>
              <a:buSzTx/>
              <a:buFont typeface="Arial"/>
              <a:buChar char="•"/>
              <a:tabLst/>
              <a:defRPr/>
            </a:pPr>
            <a:r>
              <a:rPr kumimoji="0" lang="en-US" sz="2400" b="0" i="0" u="none" strike="noStrike" kern="1200" cap="none" spc="0" normalizeH="0" baseline="0" noProof="0" dirty="0">
                <a:ln>
                  <a:noFill/>
                </a:ln>
                <a:solidFill>
                  <a:srgbClr val="3A3A3A"/>
                </a:solidFill>
                <a:effectLst/>
                <a:uLnTx/>
                <a:uFillTx/>
                <a:latin typeface="Arial" charset="0"/>
                <a:cs typeface="Arial" charset="0"/>
              </a:rPr>
              <a:t>Christie McKey, Statewide Monitor</a:t>
            </a:r>
          </a:p>
          <a:p>
            <a:pPr marL="685800" marR="0" lvl="1" indent="-228600" algn="l" defTabSz="914400" rtl="0" eaLnBrk="1" fontAlgn="auto" latinLnBrk="0" hangingPunct="1">
              <a:spcBef>
                <a:spcPts val="500"/>
              </a:spcBef>
              <a:spcAft>
                <a:spcPts val="0"/>
              </a:spcAft>
              <a:buClr>
                <a:srgbClr val="D1831E"/>
              </a:buClr>
              <a:buSzTx/>
              <a:buFont typeface="Arial"/>
              <a:buChar char="•"/>
              <a:tabLst/>
              <a:defRPr/>
            </a:pPr>
            <a:r>
              <a:rPr kumimoji="0" lang="en-US" sz="2400" b="0" i="0" u="none" strike="noStrike" kern="1200" cap="none" spc="0" normalizeH="0" baseline="0" noProof="0" dirty="0">
                <a:ln>
                  <a:noFill/>
                </a:ln>
                <a:solidFill>
                  <a:srgbClr val="3A3A3A"/>
                </a:solidFill>
                <a:effectLst/>
                <a:uLnTx/>
                <a:uFillTx/>
                <a:latin typeface="Arial" charset="0"/>
                <a:cs typeface="Arial" charset="0"/>
              </a:rPr>
              <a:t>Kaitlyn Pace, Statewide Monitor</a:t>
            </a:r>
          </a:p>
          <a:p>
            <a:pPr marL="685800" marR="0" lvl="1" indent="-228600" algn="l" defTabSz="914400" rtl="0" eaLnBrk="1" fontAlgn="auto" latinLnBrk="0" hangingPunct="1">
              <a:spcBef>
                <a:spcPts val="500"/>
              </a:spcBef>
              <a:spcAft>
                <a:spcPts val="0"/>
              </a:spcAft>
              <a:buClr>
                <a:srgbClr val="D1831E"/>
              </a:buClr>
              <a:buSzTx/>
              <a:buFont typeface="Arial"/>
              <a:buChar char="•"/>
              <a:tabLst/>
              <a:defRPr/>
            </a:pPr>
            <a:r>
              <a:rPr kumimoji="0" lang="en-US" sz="2400" b="0" i="0" u="none" strike="noStrike" kern="1200" cap="none" spc="0" normalizeH="0" baseline="0" noProof="0" dirty="0">
                <a:ln>
                  <a:noFill/>
                </a:ln>
                <a:solidFill>
                  <a:srgbClr val="3A3A3A"/>
                </a:solidFill>
                <a:effectLst/>
                <a:uLnTx/>
                <a:uFillTx/>
                <a:latin typeface="Arial" charset="0"/>
                <a:cs typeface="Arial" charset="0"/>
              </a:rPr>
              <a:t>Jamie </a:t>
            </a:r>
            <a:r>
              <a:rPr kumimoji="0" lang="en-US" sz="2400" b="0" i="0" u="none" strike="noStrike" kern="1200" cap="none" spc="0" normalizeH="0" baseline="0" noProof="0" dirty="0" err="1">
                <a:ln>
                  <a:noFill/>
                </a:ln>
                <a:solidFill>
                  <a:srgbClr val="3A3A3A"/>
                </a:solidFill>
                <a:effectLst/>
                <a:uLnTx/>
                <a:uFillTx/>
                <a:latin typeface="Arial" charset="0"/>
                <a:cs typeface="Arial" charset="0"/>
              </a:rPr>
              <a:t>Swiger</a:t>
            </a:r>
            <a:r>
              <a:rPr kumimoji="0" lang="en-US" sz="2400" b="0" i="0" u="none" strike="noStrike" kern="1200" cap="none" spc="0" normalizeH="0" baseline="0" noProof="0" dirty="0">
                <a:ln>
                  <a:noFill/>
                </a:ln>
                <a:solidFill>
                  <a:srgbClr val="3A3A3A"/>
                </a:solidFill>
                <a:effectLst/>
                <a:uLnTx/>
                <a:uFillTx/>
                <a:latin typeface="Arial" charset="0"/>
                <a:cs typeface="Arial" charset="0"/>
              </a:rPr>
              <a:t>, Statewide Monitor</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12BC1-F2B2-4048-96A2-39CED5BDBEEC}" type="slidenum">
              <a:rPr kumimoji="0" lang="en-US" sz="1200" b="0" i="0" u="none" strike="noStrike" kern="1200" cap="none" spc="0" normalizeH="0" baseline="0" noProof="0" smtClean="0">
                <a:ln>
                  <a:noFill/>
                </a:ln>
                <a:solidFill>
                  <a:srgbClr val="C3321B"/>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C3321B"/>
              </a:solidFill>
              <a:effectLst/>
              <a:uLnTx/>
              <a:uFillTx/>
              <a:latin typeface="Arial" charset="0"/>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3A3A">
                    <a:tint val="75000"/>
                  </a:srgbClr>
                </a:solidFill>
                <a:effectLst/>
                <a:uLnTx/>
                <a:uFillTx/>
                <a:latin typeface="Arial" charset="0"/>
                <a:cs typeface="Arial" charset="0"/>
              </a:rPr>
              <a:t>Michigan Department of Education | Office of Special Education </a:t>
            </a:r>
          </a:p>
        </p:txBody>
      </p:sp>
    </p:spTree>
    <p:extLst>
      <p:ext uri="{BB962C8B-B14F-4D97-AF65-F5344CB8AC3E}">
        <p14:creationId xmlns:p14="http://schemas.microsoft.com/office/powerpoint/2010/main" val="940429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8212-2A49-4C0D-92D3-10803565F77B}"/>
              </a:ext>
            </a:extLst>
          </p:cNvPr>
          <p:cNvSpPr>
            <a:spLocks noGrp="1"/>
          </p:cNvSpPr>
          <p:nvPr>
            <p:ph type="title"/>
          </p:nvPr>
        </p:nvSpPr>
        <p:spPr/>
        <p:txBody>
          <a:bodyPr/>
          <a:lstStyle/>
          <a:p>
            <a:r>
              <a:rPr lang="en-US"/>
              <a:t>4. Review the Summary Report (cont.)</a:t>
            </a:r>
          </a:p>
        </p:txBody>
      </p:sp>
      <p:sp>
        <p:nvSpPr>
          <p:cNvPr id="3" name="Content Placeholder 2">
            <a:extLst>
              <a:ext uri="{FF2B5EF4-FFF2-40B4-BE49-F238E27FC236}">
                <a16:creationId xmlns:a16="http://schemas.microsoft.com/office/drawing/2014/main" id="{B59D6A4F-1C18-460E-86FF-56E8C30C100A}"/>
              </a:ext>
            </a:extLst>
          </p:cNvPr>
          <p:cNvSpPr>
            <a:spLocks noGrp="1"/>
          </p:cNvSpPr>
          <p:nvPr>
            <p:ph idx="1"/>
          </p:nvPr>
        </p:nvSpPr>
        <p:spPr>
          <a:xfrm>
            <a:off x="838200" y="1759636"/>
            <a:ext cx="10737501" cy="1845888"/>
          </a:xfrm>
        </p:spPr>
        <p:txBody>
          <a:bodyPr vert="horz" lIns="91440" tIns="45720" rIns="91440" bIns="45720" rtlCol="0" anchor="t">
            <a:noAutofit/>
          </a:bodyPr>
          <a:lstStyle/>
          <a:p>
            <a:r>
              <a:rPr lang="en-US" altLang="en-US" sz="2300" dirty="0"/>
              <a:t>Review the summary report for any </a:t>
            </a:r>
            <a:r>
              <a:rPr lang="en-US" altLang="en-US" sz="2300" b="1" dirty="0"/>
              <a:t>No </a:t>
            </a:r>
            <a:r>
              <a:rPr lang="en-US" altLang="en-US" sz="2300" dirty="0"/>
              <a:t>or</a:t>
            </a:r>
            <a:r>
              <a:rPr lang="en-US" altLang="en-US" sz="2300" b="1" dirty="0"/>
              <a:t> blank </a:t>
            </a:r>
            <a:r>
              <a:rPr lang="en-US" altLang="en-US" sz="2300" dirty="0"/>
              <a:t>responses:</a:t>
            </a:r>
            <a:endParaRPr lang="en-US" altLang="en-US" sz="2300" b="1" dirty="0"/>
          </a:p>
          <a:p>
            <a:pPr lvl="1">
              <a:spcBef>
                <a:spcPts val="600"/>
              </a:spcBef>
              <a:spcAft>
                <a:spcPts val="600"/>
              </a:spcAft>
            </a:pPr>
            <a:r>
              <a:rPr lang="en-US" altLang="en-US" dirty="0">
                <a:latin typeface="Arial"/>
                <a:cs typeface="Arial"/>
              </a:rPr>
              <a:t>A </a:t>
            </a:r>
            <a:r>
              <a:rPr lang="en-US" altLang="en-US" b="1" dirty="0">
                <a:latin typeface="Arial"/>
                <a:cs typeface="Arial"/>
              </a:rPr>
              <a:t>No</a:t>
            </a:r>
            <a:r>
              <a:rPr lang="en-US" altLang="en-US" dirty="0">
                <a:latin typeface="Arial"/>
                <a:cs typeface="Arial"/>
              </a:rPr>
              <a:t> identifies that item is noncompliant. This will result in a finding of noncompliance and the member district will be required to complete a Corrective Action Plan (CAP) and a Student-Level Corrective Action Plan (SLCAP).</a:t>
            </a:r>
            <a:endParaRPr lang="en-US" altLang="en-US" b="1" dirty="0">
              <a:latin typeface="Arial"/>
              <a:cs typeface="Arial"/>
            </a:endParaRPr>
          </a:p>
          <a:p>
            <a:pPr>
              <a:spcBef>
                <a:spcPts val="600"/>
              </a:spcBef>
              <a:spcAft>
                <a:spcPts val="600"/>
              </a:spcAft>
            </a:pPr>
            <a:r>
              <a:rPr lang="en-US" altLang="en-US" sz="2300" b="1" dirty="0"/>
              <a:t>Note: </a:t>
            </a:r>
            <a:r>
              <a:rPr lang="en-US" altLang="en-US" sz="2300" dirty="0"/>
              <a:t>If checklists are not completed, all or some of the report will be blank.</a:t>
            </a:r>
          </a:p>
        </p:txBody>
      </p:sp>
      <p:pic>
        <p:nvPicPr>
          <p:cNvPr id="9" name="Picture 8" descr="B-13 Student List &amp; Summary Report Download screen shown.">
            <a:extLst>
              <a:ext uri="{FF2B5EF4-FFF2-40B4-BE49-F238E27FC236}">
                <a16:creationId xmlns:a16="http://schemas.microsoft.com/office/drawing/2014/main" id="{84902B27-B9F7-71EE-EF0E-8B1CE214D854}"/>
              </a:ext>
            </a:extLst>
          </p:cNvPr>
          <p:cNvPicPr>
            <a:picLocks noChangeAspect="1"/>
          </p:cNvPicPr>
          <p:nvPr/>
        </p:nvPicPr>
        <p:blipFill>
          <a:blip r:embed="rId3"/>
          <a:stretch>
            <a:fillRect/>
          </a:stretch>
        </p:blipFill>
        <p:spPr>
          <a:xfrm>
            <a:off x="1955914" y="3699806"/>
            <a:ext cx="8280172" cy="2681878"/>
          </a:xfrm>
          <a:prstGeom prst="rect">
            <a:avLst/>
          </a:prstGeom>
          <a:ln>
            <a:solidFill>
              <a:schemeClr val="tx1"/>
            </a:solidFill>
          </a:ln>
        </p:spPr>
      </p:pic>
      <p:sp>
        <p:nvSpPr>
          <p:cNvPr id="5" name="Slide Number Placeholder 4">
            <a:extLst>
              <a:ext uri="{FF2B5EF4-FFF2-40B4-BE49-F238E27FC236}">
                <a16:creationId xmlns:a16="http://schemas.microsoft.com/office/drawing/2014/main" id="{A8993E83-83D9-444C-ACC9-30879D2336B7}"/>
              </a:ext>
            </a:extLst>
          </p:cNvPr>
          <p:cNvSpPr>
            <a:spLocks noGrp="1"/>
          </p:cNvSpPr>
          <p:nvPr>
            <p:ph type="sldNum" sz="quarter" idx="12"/>
          </p:nvPr>
        </p:nvSpPr>
        <p:spPr/>
        <p:txBody>
          <a:bodyPr/>
          <a:lstStyle/>
          <a:p>
            <a:fld id="{46775F4D-6D42-4CD6-A802-0B48E0231625}" type="slidenum">
              <a:rPr lang="en-US" smtClean="0"/>
              <a:pPr/>
              <a:t>40</a:t>
            </a:fld>
            <a:endParaRPr lang="en-US"/>
          </a:p>
        </p:txBody>
      </p:sp>
      <p:sp>
        <p:nvSpPr>
          <p:cNvPr id="4" name="Footer Placeholder 3">
            <a:extLst>
              <a:ext uri="{FF2B5EF4-FFF2-40B4-BE49-F238E27FC236}">
                <a16:creationId xmlns:a16="http://schemas.microsoft.com/office/drawing/2014/main" id="{C4AA1CB0-43BB-442C-843A-E15D5396B5F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750184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9304A-E898-4805-A0FE-1ADDB80A57DC}"/>
              </a:ext>
            </a:extLst>
          </p:cNvPr>
          <p:cNvSpPr>
            <a:spLocks noGrp="1"/>
          </p:cNvSpPr>
          <p:nvPr>
            <p:ph type="title"/>
          </p:nvPr>
        </p:nvSpPr>
        <p:spPr/>
        <p:txBody>
          <a:bodyPr/>
          <a:lstStyle/>
          <a:p>
            <a:r>
              <a:rPr lang="en-US"/>
              <a:t>5. Access Student IEP Upload Page</a:t>
            </a:r>
          </a:p>
        </p:txBody>
      </p:sp>
      <p:sp>
        <p:nvSpPr>
          <p:cNvPr id="3" name="Content Placeholder 2">
            <a:extLst>
              <a:ext uri="{FF2B5EF4-FFF2-40B4-BE49-F238E27FC236}">
                <a16:creationId xmlns:a16="http://schemas.microsoft.com/office/drawing/2014/main" id="{67176BD7-253D-4708-88B0-EC42DE3A0A3A}"/>
              </a:ext>
            </a:extLst>
          </p:cNvPr>
          <p:cNvSpPr>
            <a:spLocks noGrp="1"/>
          </p:cNvSpPr>
          <p:nvPr>
            <p:ph idx="1"/>
          </p:nvPr>
        </p:nvSpPr>
        <p:spPr>
          <a:xfrm>
            <a:off x="838200" y="1759637"/>
            <a:ext cx="10624794" cy="1090045"/>
          </a:xfrm>
        </p:spPr>
        <p:txBody>
          <a:bodyPr>
            <a:noAutofit/>
          </a:bodyPr>
          <a:lstStyle/>
          <a:p>
            <a:r>
              <a:rPr lang="en-US" dirty="0"/>
              <a:t>From the menu, choose </a:t>
            </a:r>
            <a:r>
              <a:rPr lang="en-US" b="1" dirty="0"/>
              <a:t>B-13 Student IEP Upload Page</a:t>
            </a:r>
            <a:r>
              <a:rPr lang="en-US" dirty="0"/>
              <a:t>.</a:t>
            </a:r>
          </a:p>
          <a:p>
            <a:r>
              <a:rPr lang="en-US" dirty="0"/>
              <a:t>Starting from the top of the list, select and upload the fifth available student record.</a:t>
            </a:r>
          </a:p>
          <a:p>
            <a:r>
              <a:rPr lang="en-US" dirty="0"/>
              <a:t>Not every member district will complete this page.</a:t>
            </a:r>
          </a:p>
        </p:txBody>
      </p:sp>
      <p:pic>
        <p:nvPicPr>
          <p:cNvPr id="7" name="Picture 6" descr="B-13 Data Collection Menu shown with arrow towards B-13 Student IEP Upload Page.">
            <a:extLst>
              <a:ext uri="{FF2B5EF4-FFF2-40B4-BE49-F238E27FC236}">
                <a16:creationId xmlns:a16="http://schemas.microsoft.com/office/drawing/2014/main" id="{FA2F0FD5-2B7D-E1C0-3C89-D20B7FA806AE}"/>
              </a:ext>
            </a:extLst>
          </p:cNvPr>
          <p:cNvPicPr>
            <a:picLocks noChangeAspect="1"/>
          </p:cNvPicPr>
          <p:nvPr/>
        </p:nvPicPr>
        <p:blipFill>
          <a:blip r:embed="rId3"/>
          <a:stretch>
            <a:fillRect/>
          </a:stretch>
        </p:blipFill>
        <p:spPr>
          <a:xfrm>
            <a:off x="2200188" y="3628198"/>
            <a:ext cx="7791624" cy="2657101"/>
          </a:xfrm>
          <a:prstGeom prst="rect">
            <a:avLst/>
          </a:prstGeom>
          <a:ln>
            <a:solidFill>
              <a:schemeClr val="tx1"/>
            </a:solidFill>
          </a:ln>
        </p:spPr>
      </p:pic>
      <p:sp>
        <p:nvSpPr>
          <p:cNvPr id="5" name="Slide Number Placeholder 4">
            <a:extLst>
              <a:ext uri="{FF2B5EF4-FFF2-40B4-BE49-F238E27FC236}">
                <a16:creationId xmlns:a16="http://schemas.microsoft.com/office/drawing/2014/main" id="{DD9B383E-E767-4F33-89FF-311C318F2327}"/>
              </a:ext>
            </a:extLst>
          </p:cNvPr>
          <p:cNvSpPr>
            <a:spLocks noGrp="1"/>
          </p:cNvSpPr>
          <p:nvPr>
            <p:ph type="sldNum" sz="quarter" idx="12"/>
          </p:nvPr>
        </p:nvSpPr>
        <p:spPr/>
        <p:txBody>
          <a:bodyPr/>
          <a:lstStyle/>
          <a:p>
            <a:fld id="{46775F4D-6D42-4CD6-A802-0B48E0231625}" type="slidenum">
              <a:rPr lang="en-US" smtClean="0"/>
              <a:pPr/>
              <a:t>41</a:t>
            </a:fld>
            <a:endParaRPr lang="en-US"/>
          </a:p>
        </p:txBody>
      </p:sp>
      <p:sp>
        <p:nvSpPr>
          <p:cNvPr id="4" name="Footer Placeholder 3">
            <a:extLst>
              <a:ext uri="{FF2B5EF4-FFF2-40B4-BE49-F238E27FC236}">
                <a16:creationId xmlns:a16="http://schemas.microsoft.com/office/drawing/2014/main" id="{6F999260-178C-418B-98F0-A469DC18C143}"/>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68209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8BC8-8B5B-4C56-8EBC-8007D246D747}"/>
              </a:ext>
            </a:extLst>
          </p:cNvPr>
          <p:cNvSpPr>
            <a:spLocks noGrp="1"/>
          </p:cNvSpPr>
          <p:nvPr>
            <p:ph type="title"/>
          </p:nvPr>
        </p:nvSpPr>
        <p:spPr>
          <a:xfrm>
            <a:off x="838200" y="365125"/>
            <a:ext cx="10515600" cy="1325563"/>
          </a:xfrm>
        </p:spPr>
        <p:txBody>
          <a:bodyPr anchor="b">
            <a:normAutofit/>
          </a:bodyPr>
          <a:lstStyle/>
          <a:p>
            <a:r>
              <a:rPr lang="en-US"/>
              <a:t>5. Upload Student’s IEP</a:t>
            </a:r>
          </a:p>
        </p:txBody>
      </p:sp>
      <p:sp>
        <p:nvSpPr>
          <p:cNvPr id="3" name="Content Placeholder 2">
            <a:extLst>
              <a:ext uri="{FF2B5EF4-FFF2-40B4-BE49-F238E27FC236}">
                <a16:creationId xmlns:a16="http://schemas.microsoft.com/office/drawing/2014/main" id="{3478684E-B743-4517-B143-4876B76394E9}"/>
              </a:ext>
            </a:extLst>
          </p:cNvPr>
          <p:cNvSpPr>
            <a:spLocks noGrp="1"/>
          </p:cNvSpPr>
          <p:nvPr>
            <p:ph sz="half" idx="1"/>
          </p:nvPr>
        </p:nvSpPr>
        <p:spPr>
          <a:xfrm>
            <a:off x="838200" y="1825625"/>
            <a:ext cx="4755029" cy="4667250"/>
          </a:xfrm>
        </p:spPr>
        <p:txBody>
          <a:bodyPr>
            <a:noAutofit/>
          </a:bodyPr>
          <a:lstStyle/>
          <a:p>
            <a:pPr>
              <a:lnSpc>
                <a:spcPct val="90000"/>
              </a:lnSpc>
            </a:pPr>
            <a:r>
              <a:rPr lang="en-US" sz="2000" dirty="0"/>
              <a:t>Upload the student’s IEP and supporting documentation. </a:t>
            </a:r>
          </a:p>
          <a:p>
            <a:pPr>
              <a:lnSpc>
                <a:spcPct val="90000"/>
              </a:lnSpc>
            </a:pPr>
            <a:r>
              <a:rPr lang="en-US" sz="2000" dirty="0"/>
              <a:t>Add a document name (student name) and clarifying comments and </a:t>
            </a:r>
            <a:r>
              <a:rPr lang="en-US" sz="2000" b="1" dirty="0"/>
              <a:t>Save</a:t>
            </a:r>
            <a:r>
              <a:rPr lang="en-US" sz="2000" dirty="0"/>
              <a:t>.</a:t>
            </a:r>
          </a:p>
          <a:p>
            <a:pPr>
              <a:lnSpc>
                <a:spcPct val="90000"/>
              </a:lnSpc>
            </a:pPr>
            <a:r>
              <a:rPr lang="en-US" sz="2000" dirty="0"/>
              <a:t>Upload multiple documents as needed.</a:t>
            </a:r>
          </a:p>
          <a:p>
            <a:pPr>
              <a:lnSpc>
                <a:spcPct val="90000"/>
              </a:lnSpc>
            </a:pPr>
            <a:r>
              <a:rPr lang="en-US" sz="2000" dirty="0"/>
              <a:t>Users may </a:t>
            </a:r>
            <a:r>
              <a:rPr lang="en-US" sz="2000" b="1" dirty="0"/>
              <a:t>Save and Submit </a:t>
            </a:r>
            <a:r>
              <a:rPr lang="en-US" sz="2000" dirty="0"/>
              <a:t>the entire activity on this page or the </a:t>
            </a:r>
            <a:r>
              <a:rPr lang="en-US" sz="2000" b="1" dirty="0"/>
              <a:t>B-13 Student Record</a:t>
            </a:r>
            <a:r>
              <a:rPr lang="en-US" sz="2000" dirty="0"/>
              <a:t> page depending on the order the work is completed.</a:t>
            </a:r>
          </a:p>
          <a:p>
            <a:pPr>
              <a:lnSpc>
                <a:spcPct val="90000"/>
              </a:lnSpc>
            </a:pPr>
            <a:r>
              <a:rPr lang="en-US" sz="2000" dirty="0"/>
              <a:t>Also provided on this page are comment boxes for the ISD and the MDE should the activity need to be returned.</a:t>
            </a:r>
          </a:p>
        </p:txBody>
      </p:sp>
      <p:pic>
        <p:nvPicPr>
          <p:cNvPr id="8" name="Picture 7" descr="B-13 Student IEP Upload Page shown with where to upload documents and Save &amp; Submit buttons circled.">
            <a:extLst>
              <a:ext uri="{FF2B5EF4-FFF2-40B4-BE49-F238E27FC236}">
                <a16:creationId xmlns:a16="http://schemas.microsoft.com/office/drawing/2014/main" id="{8DAEDA0A-F063-8FB4-5E1D-3E410C937695}"/>
              </a:ext>
            </a:extLst>
          </p:cNvPr>
          <p:cNvPicPr>
            <a:picLocks noChangeAspect="1"/>
          </p:cNvPicPr>
          <p:nvPr/>
        </p:nvPicPr>
        <p:blipFill>
          <a:blip r:embed="rId3"/>
          <a:stretch>
            <a:fillRect/>
          </a:stretch>
        </p:blipFill>
        <p:spPr>
          <a:xfrm>
            <a:off x="5593229" y="1825625"/>
            <a:ext cx="5763656" cy="4061637"/>
          </a:xfrm>
          <a:prstGeom prst="rect">
            <a:avLst/>
          </a:prstGeom>
          <a:ln>
            <a:solidFill>
              <a:schemeClr val="tx1"/>
            </a:solidFill>
          </a:ln>
        </p:spPr>
      </p:pic>
      <p:sp>
        <p:nvSpPr>
          <p:cNvPr id="5" name="Slide Number Placeholder 4">
            <a:extLst>
              <a:ext uri="{FF2B5EF4-FFF2-40B4-BE49-F238E27FC236}">
                <a16:creationId xmlns:a16="http://schemas.microsoft.com/office/drawing/2014/main" id="{10448320-F013-45FE-B378-5F1F355B5292}"/>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42</a:t>
            </a:fld>
            <a:endParaRPr lang="en-US"/>
          </a:p>
        </p:txBody>
      </p:sp>
      <p:sp>
        <p:nvSpPr>
          <p:cNvPr id="4" name="Footer Placeholder 3">
            <a:extLst>
              <a:ext uri="{FF2B5EF4-FFF2-40B4-BE49-F238E27FC236}">
                <a16:creationId xmlns:a16="http://schemas.microsoft.com/office/drawing/2014/main" id="{25D7EE34-2164-4A2C-A535-FE6AFD69B1ED}"/>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3022829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49CF17-1491-4E73-ACB9-2F1B2ACCBB34}"/>
              </a:ext>
            </a:extLst>
          </p:cNvPr>
          <p:cNvSpPr>
            <a:spLocks noGrp="1"/>
          </p:cNvSpPr>
          <p:nvPr>
            <p:ph type="ctrTitle"/>
          </p:nvPr>
        </p:nvSpPr>
        <p:spPr/>
        <p:txBody>
          <a:bodyPr/>
          <a:lstStyle/>
          <a:p>
            <a:r>
              <a:rPr lang="en-US"/>
              <a:t>Reviewing the Activity for TCs</a:t>
            </a:r>
          </a:p>
        </p:txBody>
      </p:sp>
      <p:sp>
        <p:nvSpPr>
          <p:cNvPr id="5" name="Slide Number Placeholder 4">
            <a:extLst>
              <a:ext uri="{FF2B5EF4-FFF2-40B4-BE49-F238E27FC236}">
                <a16:creationId xmlns:a16="http://schemas.microsoft.com/office/drawing/2014/main" id="{CCA156A5-7B40-4E4F-B9FE-F0F9DDC66C89}"/>
              </a:ext>
            </a:extLst>
          </p:cNvPr>
          <p:cNvSpPr>
            <a:spLocks noGrp="1"/>
          </p:cNvSpPr>
          <p:nvPr>
            <p:ph type="sldNum" sz="quarter" idx="12"/>
          </p:nvPr>
        </p:nvSpPr>
        <p:spPr/>
        <p:txBody>
          <a:bodyPr/>
          <a:lstStyle/>
          <a:p>
            <a:fld id="{46775F4D-6D42-4CD6-A802-0B48E0231625}" type="slidenum">
              <a:rPr lang="en-US" smtClean="0"/>
              <a:pPr/>
              <a:t>43</a:t>
            </a:fld>
            <a:endParaRPr lang="en-US"/>
          </a:p>
        </p:txBody>
      </p:sp>
      <p:sp>
        <p:nvSpPr>
          <p:cNvPr id="4" name="Footer Placeholder 3">
            <a:extLst>
              <a:ext uri="{FF2B5EF4-FFF2-40B4-BE49-F238E27FC236}">
                <a16:creationId xmlns:a16="http://schemas.microsoft.com/office/drawing/2014/main" id="{99D4B864-D432-4BD5-84E7-8528A764E46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338278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4908-878D-4EBD-BBAE-3ED471A31D64}"/>
              </a:ext>
            </a:extLst>
          </p:cNvPr>
          <p:cNvSpPr>
            <a:spLocks noGrp="1"/>
          </p:cNvSpPr>
          <p:nvPr>
            <p:ph type="title"/>
          </p:nvPr>
        </p:nvSpPr>
        <p:spPr/>
        <p:txBody>
          <a:bodyPr/>
          <a:lstStyle/>
          <a:p>
            <a:r>
              <a:rPr lang="en-US"/>
              <a:t>What does this review step mean?</a:t>
            </a:r>
          </a:p>
        </p:txBody>
      </p:sp>
      <p:sp>
        <p:nvSpPr>
          <p:cNvPr id="3" name="Content Placeholder 2">
            <a:extLst>
              <a:ext uri="{FF2B5EF4-FFF2-40B4-BE49-F238E27FC236}">
                <a16:creationId xmlns:a16="http://schemas.microsoft.com/office/drawing/2014/main" id="{BC1CBEB1-9061-4979-8B4A-748597B9127B}"/>
              </a:ext>
            </a:extLst>
          </p:cNvPr>
          <p:cNvSpPr>
            <a:spLocks noGrp="1"/>
          </p:cNvSpPr>
          <p:nvPr>
            <p:ph idx="1"/>
          </p:nvPr>
        </p:nvSpPr>
        <p:spPr>
          <a:xfrm>
            <a:off x="838198" y="1825625"/>
            <a:ext cx="10515601" cy="4667250"/>
          </a:xfrm>
        </p:spPr>
        <p:txBody>
          <a:bodyPr vert="horz" lIns="91440" tIns="45720" rIns="91440" bIns="45720" rtlCol="0" anchor="t">
            <a:normAutofit/>
          </a:bodyPr>
          <a:lstStyle/>
          <a:p>
            <a:r>
              <a:rPr lang="en-US" sz="2800" dirty="0"/>
              <a:t>By having a dedicated ISD review step in the process, ISDs may streamline work.</a:t>
            </a:r>
          </a:p>
          <a:p>
            <a:r>
              <a:rPr lang="en-US" sz="2800" dirty="0"/>
              <a:t>Catamaran will continue to prompt ISDs with system notifications and reminders.</a:t>
            </a:r>
          </a:p>
          <a:p>
            <a:r>
              <a:rPr lang="en-US" sz="2800" dirty="0"/>
              <a:t>Catamaran approval tools include:</a:t>
            </a:r>
          </a:p>
          <a:p>
            <a:pPr lvl="1"/>
            <a:r>
              <a:rPr lang="en-US" sz="2800" dirty="0">
                <a:latin typeface="Arial"/>
                <a:cs typeface="Arial"/>
              </a:rPr>
              <a:t>B-13 Student List and Summary Report Download</a:t>
            </a:r>
          </a:p>
          <a:p>
            <a:pPr lvl="1"/>
            <a:r>
              <a:rPr lang="en-US" sz="2800" dirty="0">
                <a:latin typeface="Arial"/>
                <a:cs typeface="Arial"/>
              </a:rPr>
              <a:t>B-13 Data Collection-Student IEP Upload Report</a:t>
            </a:r>
          </a:p>
          <a:p>
            <a:pPr lvl="1"/>
            <a:r>
              <a:rPr lang="en-US" sz="2800" dirty="0">
                <a:latin typeface="Arial"/>
                <a:cs typeface="Arial"/>
              </a:rPr>
              <a:t>Data Collection Batch Acceptance</a:t>
            </a:r>
          </a:p>
          <a:p>
            <a:pPr lvl="1"/>
            <a:endParaRPr lang="en-US" dirty="0"/>
          </a:p>
        </p:txBody>
      </p:sp>
      <p:sp>
        <p:nvSpPr>
          <p:cNvPr id="5" name="Slide Number Placeholder 4">
            <a:extLst>
              <a:ext uri="{FF2B5EF4-FFF2-40B4-BE49-F238E27FC236}">
                <a16:creationId xmlns:a16="http://schemas.microsoft.com/office/drawing/2014/main" id="{79D27068-7C64-4CC5-83F4-58E1B510A82E}"/>
              </a:ext>
            </a:extLst>
          </p:cNvPr>
          <p:cNvSpPr>
            <a:spLocks noGrp="1"/>
          </p:cNvSpPr>
          <p:nvPr>
            <p:ph type="sldNum" sz="quarter" idx="12"/>
          </p:nvPr>
        </p:nvSpPr>
        <p:spPr/>
        <p:txBody>
          <a:bodyPr/>
          <a:lstStyle/>
          <a:p>
            <a:fld id="{46775F4D-6D42-4CD6-A802-0B48E0231625}" type="slidenum">
              <a:rPr lang="en-US" smtClean="0"/>
              <a:pPr/>
              <a:t>44</a:t>
            </a:fld>
            <a:endParaRPr lang="en-US"/>
          </a:p>
        </p:txBody>
      </p:sp>
      <p:sp>
        <p:nvSpPr>
          <p:cNvPr id="4" name="Footer Placeholder 3">
            <a:extLst>
              <a:ext uri="{FF2B5EF4-FFF2-40B4-BE49-F238E27FC236}">
                <a16:creationId xmlns:a16="http://schemas.microsoft.com/office/drawing/2014/main" id="{4D834B85-82B8-4437-B6A5-8F3C802CBF8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32866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4908-878D-4EBD-BBAE-3ED471A31D64}"/>
              </a:ext>
            </a:extLst>
          </p:cNvPr>
          <p:cNvSpPr>
            <a:spLocks noGrp="1"/>
          </p:cNvSpPr>
          <p:nvPr>
            <p:ph type="title"/>
          </p:nvPr>
        </p:nvSpPr>
        <p:spPr>
          <a:xfrm>
            <a:off x="838201" y="375052"/>
            <a:ext cx="10515600" cy="1325563"/>
          </a:xfrm>
        </p:spPr>
        <p:txBody>
          <a:bodyPr/>
          <a:lstStyle/>
          <a:p>
            <a:pPr marL="742950" indent="-742950">
              <a:buFont typeface="+mj-lt"/>
              <a:buAutoNum type="arabicPeriod"/>
            </a:pPr>
            <a:r>
              <a:rPr lang="en-US"/>
              <a:t>Access the Activity in Catamaran</a:t>
            </a:r>
          </a:p>
        </p:txBody>
      </p:sp>
      <p:sp>
        <p:nvSpPr>
          <p:cNvPr id="3" name="Content Placeholder 2">
            <a:extLst>
              <a:ext uri="{FF2B5EF4-FFF2-40B4-BE49-F238E27FC236}">
                <a16:creationId xmlns:a16="http://schemas.microsoft.com/office/drawing/2014/main" id="{BC1CBEB1-9061-4979-8B4A-748597B9127B}"/>
              </a:ext>
            </a:extLst>
          </p:cNvPr>
          <p:cNvSpPr>
            <a:spLocks noGrp="1"/>
          </p:cNvSpPr>
          <p:nvPr>
            <p:ph idx="1"/>
          </p:nvPr>
        </p:nvSpPr>
        <p:spPr>
          <a:xfrm>
            <a:off x="838198" y="1825625"/>
            <a:ext cx="9428431" cy="569810"/>
          </a:xfrm>
        </p:spPr>
        <p:txBody>
          <a:bodyPr>
            <a:noAutofit/>
          </a:bodyPr>
          <a:lstStyle/>
          <a:p>
            <a:r>
              <a:rPr lang="en-US" sz="2800" dirty="0"/>
              <a:t>Log in to </a:t>
            </a:r>
            <a:r>
              <a:rPr lang="en-US" sz="2800" dirty="0">
                <a:hlinkClick r:id="rId3"/>
              </a:rPr>
              <a:t>Catamaran</a:t>
            </a:r>
            <a:r>
              <a:rPr lang="en-US" sz="2800" dirty="0"/>
              <a:t> (https://catamaran.partners)</a:t>
            </a:r>
          </a:p>
        </p:txBody>
      </p:sp>
      <p:pic>
        <p:nvPicPr>
          <p:cNvPr id="7" name="Picture 6" descr="Catamaran login page with log in boxes circled">
            <a:extLst>
              <a:ext uri="{FF2B5EF4-FFF2-40B4-BE49-F238E27FC236}">
                <a16:creationId xmlns:a16="http://schemas.microsoft.com/office/drawing/2014/main" id="{990C9E52-E5A9-490F-B476-6437DCDD9772}"/>
              </a:ext>
            </a:extLst>
          </p:cNvPr>
          <p:cNvPicPr>
            <a:picLocks noChangeAspect="1"/>
          </p:cNvPicPr>
          <p:nvPr/>
        </p:nvPicPr>
        <p:blipFill>
          <a:blip r:embed="rId4"/>
          <a:stretch>
            <a:fillRect/>
          </a:stretch>
        </p:blipFill>
        <p:spPr>
          <a:xfrm>
            <a:off x="2046737" y="2395435"/>
            <a:ext cx="8098525" cy="3960915"/>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79D27068-7C64-4CC5-83F4-58E1B510A82E}"/>
              </a:ext>
            </a:extLst>
          </p:cNvPr>
          <p:cNvSpPr>
            <a:spLocks noGrp="1"/>
          </p:cNvSpPr>
          <p:nvPr>
            <p:ph type="sldNum" sz="quarter" idx="12"/>
          </p:nvPr>
        </p:nvSpPr>
        <p:spPr/>
        <p:txBody>
          <a:bodyPr/>
          <a:lstStyle/>
          <a:p>
            <a:fld id="{46775F4D-6D42-4CD6-A802-0B48E0231625}" type="slidenum">
              <a:rPr lang="en-US" smtClean="0"/>
              <a:pPr/>
              <a:t>45</a:t>
            </a:fld>
            <a:endParaRPr lang="en-US"/>
          </a:p>
        </p:txBody>
      </p:sp>
      <p:sp>
        <p:nvSpPr>
          <p:cNvPr id="4" name="Footer Placeholder 3">
            <a:extLst>
              <a:ext uri="{FF2B5EF4-FFF2-40B4-BE49-F238E27FC236}">
                <a16:creationId xmlns:a16="http://schemas.microsoft.com/office/drawing/2014/main" id="{4D834B85-82B8-4437-B6A5-8F3C802CBF8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560365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a:xfrm>
            <a:off x="838200" y="374552"/>
            <a:ext cx="10515600" cy="1325563"/>
          </a:xfrm>
        </p:spPr>
        <p:txBody>
          <a:bodyPr/>
          <a:lstStyle/>
          <a:p>
            <a:r>
              <a:rPr lang="en-US"/>
              <a:t>2. Review Submitted Data</a:t>
            </a:r>
          </a:p>
        </p:txBody>
      </p:sp>
      <p:pic>
        <p:nvPicPr>
          <p:cNvPr id="9" name="Picture 8" descr="User's drop-down menu with Reports circled">
            <a:extLst>
              <a:ext uri="{FF2B5EF4-FFF2-40B4-BE49-F238E27FC236}">
                <a16:creationId xmlns:a16="http://schemas.microsoft.com/office/drawing/2014/main" id="{09727D39-286B-76C1-6DFB-1CD6B3679D5B}"/>
              </a:ext>
            </a:extLst>
          </p:cNvPr>
          <p:cNvPicPr>
            <a:picLocks noChangeAspect="1"/>
          </p:cNvPicPr>
          <p:nvPr/>
        </p:nvPicPr>
        <p:blipFill>
          <a:blip r:embed="rId3"/>
          <a:stretch>
            <a:fillRect/>
          </a:stretch>
        </p:blipFill>
        <p:spPr>
          <a:xfrm>
            <a:off x="7313029" y="1400715"/>
            <a:ext cx="4216000" cy="2028285"/>
          </a:xfrm>
          <a:prstGeom prst="rect">
            <a:avLst/>
          </a:prstGeom>
          <a:ln>
            <a:solidFill>
              <a:srgbClr val="3A3A3A"/>
            </a:solidFill>
          </a:ln>
        </p:spPr>
      </p:pic>
      <p:sp>
        <p:nvSpPr>
          <p:cNvPr id="5" name="Slide Number Placeholder 4">
            <a:extLst>
              <a:ext uri="{FF2B5EF4-FFF2-40B4-BE49-F238E27FC236}">
                <a16:creationId xmlns:a16="http://schemas.microsoft.com/office/drawing/2014/main" id="{CD18E128-DDC2-4A05-BBDD-D2232305E10F}"/>
              </a:ext>
            </a:extLst>
          </p:cNvPr>
          <p:cNvSpPr>
            <a:spLocks noGrp="1"/>
          </p:cNvSpPr>
          <p:nvPr>
            <p:ph type="sldNum" sz="quarter" idx="12"/>
          </p:nvPr>
        </p:nvSpPr>
        <p:spPr/>
        <p:txBody>
          <a:bodyPr/>
          <a:lstStyle/>
          <a:p>
            <a:fld id="{46775F4D-6D42-4CD6-A802-0B48E0231625}" type="slidenum">
              <a:rPr lang="en-US" smtClean="0"/>
              <a:pPr/>
              <a:t>46</a:t>
            </a:fld>
            <a:endParaRPr lang="en-US"/>
          </a:p>
        </p:txBody>
      </p:sp>
      <p:sp>
        <p:nvSpPr>
          <p:cNvPr id="4" name="Footer Placeholder 3">
            <a:extLst>
              <a:ext uri="{FF2B5EF4-FFF2-40B4-BE49-F238E27FC236}">
                <a16:creationId xmlns:a16="http://schemas.microsoft.com/office/drawing/2014/main" id="{32A0596F-E296-485B-A2CE-1A42986A6E61}"/>
              </a:ext>
            </a:extLst>
          </p:cNvPr>
          <p:cNvSpPr>
            <a:spLocks noGrp="1"/>
          </p:cNvSpPr>
          <p:nvPr>
            <p:ph type="ftr" sz="quarter" idx="11"/>
          </p:nvPr>
        </p:nvSpPr>
        <p:spPr/>
        <p:txBody>
          <a:bodyPr/>
          <a:lstStyle/>
          <a:p>
            <a:r>
              <a:rPr lang="en-US"/>
              <a:t>Michigan Department of Education | Office of Special Education </a:t>
            </a:r>
          </a:p>
        </p:txBody>
      </p:sp>
      <p:pic>
        <p:nvPicPr>
          <p:cNvPr id="12" name="Picture 11" descr="B-13 Student List &amp; Summary Report Download shown with steps on how to complete the activity.">
            <a:extLst>
              <a:ext uri="{FF2B5EF4-FFF2-40B4-BE49-F238E27FC236}">
                <a16:creationId xmlns:a16="http://schemas.microsoft.com/office/drawing/2014/main" id="{20A393BC-45A8-E8C1-B75E-04395C645C3B}"/>
              </a:ext>
            </a:extLst>
          </p:cNvPr>
          <p:cNvPicPr>
            <a:picLocks noChangeAspect="1"/>
          </p:cNvPicPr>
          <p:nvPr/>
        </p:nvPicPr>
        <p:blipFill>
          <a:blip r:embed="rId4"/>
          <a:stretch>
            <a:fillRect/>
          </a:stretch>
        </p:blipFill>
        <p:spPr>
          <a:xfrm>
            <a:off x="1232457" y="3599379"/>
            <a:ext cx="10296572" cy="3122096"/>
          </a:xfrm>
          <a:prstGeom prst="rect">
            <a:avLst/>
          </a:prstGeom>
          <a:ln>
            <a:solidFill>
              <a:schemeClr val="tx1"/>
            </a:solidFill>
          </a:ln>
        </p:spPr>
      </p:pic>
    </p:spTree>
    <p:extLst>
      <p:ext uri="{BB962C8B-B14F-4D97-AF65-F5344CB8AC3E}">
        <p14:creationId xmlns:p14="http://schemas.microsoft.com/office/powerpoint/2010/main" val="862249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p:txBody>
          <a:bodyPr/>
          <a:lstStyle/>
          <a:p>
            <a:r>
              <a:rPr lang="en-US"/>
              <a:t>3. Review Uploaded IEPs</a:t>
            </a:r>
          </a:p>
        </p:txBody>
      </p:sp>
      <p:pic>
        <p:nvPicPr>
          <p:cNvPr id="6" name="Picture 5" descr="User's drop-down menu with Reports circled">
            <a:extLst>
              <a:ext uri="{FF2B5EF4-FFF2-40B4-BE49-F238E27FC236}">
                <a16:creationId xmlns:a16="http://schemas.microsoft.com/office/drawing/2014/main" id="{276C814A-594B-A025-AADD-B6ADC7E7996C}"/>
              </a:ext>
            </a:extLst>
          </p:cNvPr>
          <p:cNvPicPr>
            <a:picLocks noChangeAspect="1"/>
          </p:cNvPicPr>
          <p:nvPr/>
        </p:nvPicPr>
        <p:blipFill>
          <a:blip r:embed="rId3"/>
          <a:stretch>
            <a:fillRect/>
          </a:stretch>
        </p:blipFill>
        <p:spPr>
          <a:xfrm>
            <a:off x="7474420" y="1462359"/>
            <a:ext cx="4306666" cy="2071904"/>
          </a:xfrm>
          <a:prstGeom prst="rect">
            <a:avLst/>
          </a:prstGeom>
          <a:ln>
            <a:solidFill>
              <a:srgbClr val="3A3A3A"/>
            </a:solidFill>
          </a:ln>
        </p:spPr>
      </p:pic>
      <p:sp>
        <p:nvSpPr>
          <p:cNvPr id="5" name="Slide Number Placeholder 4">
            <a:extLst>
              <a:ext uri="{FF2B5EF4-FFF2-40B4-BE49-F238E27FC236}">
                <a16:creationId xmlns:a16="http://schemas.microsoft.com/office/drawing/2014/main" id="{CD18E128-DDC2-4A05-BBDD-D2232305E10F}"/>
              </a:ext>
            </a:extLst>
          </p:cNvPr>
          <p:cNvSpPr>
            <a:spLocks noGrp="1"/>
          </p:cNvSpPr>
          <p:nvPr>
            <p:ph type="sldNum" sz="quarter" idx="12"/>
          </p:nvPr>
        </p:nvSpPr>
        <p:spPr/>
        <p:txBody>
          <a:bodyPr/>
          <a:lstStyle/>
          <a:p>
            <a:fld id="{46775F4D-6D42-4CD6-A802-0B48E0231625}" type="slidenum">
              <a:rPr lang="en-US" smtClean="0"/>
              <a:pPr/>
              <a:t>47</a:t>
            </a:fld>
            <a:endParaRPr lang="en-US"/>
          </a:p>
        </p:txBody>
      </p:sp>
      <p:sp>
        <p:nvSpPr>
          <p:cNvPr id="4" name="Footer Placeholder 3">
            <a:extLst>
              <a:ext uri="{FF2B5EF4-FFF2-40B4-BE49-F238E27FC236}">
                <a16:creationId xmlns:a16="http://schemas.microsoft.com/office/drawing/2014/main" id="{32A0596F-E296-485B-A2CE-1A42986A6E61}"/>
              </a:ext>
            </a:extLst>
          </p:cNvPr>
          <p:cNvSpPr>
            <a:spLocks noGrp="1"/>
          </p:cNvSpPr>
          <p:nvPr>
            <p:ph type="ftr" sz="quarter" idx="11"/>
          </p:nvPr>
        </p:nvSpPr>
        <p:spPr/>
        <p:txBody>
          <a:bodyPr/>
          <a:lstStyle/>
          <a:p>
            <a:r>
              <a:rPr lang="en-US"/>
              <a:t>Michigan Department of Education | Office of Special Education </a:t>
            </a:r>
          </a:p>
        </p:txBody>
      </p:sp>
      <p:pic>
        <p:nvPicPr>
          <p:cNvPr id="8" name="Picture 7" descr="B-13 Data Collection - Student IEP Upload steps.">
            <a:extLst>
              <a:ext uri="{FF2B5EF4-FFF2-40B4-BE49-F238E27FC236}">
                <a16:creationId xmlns:a16="http://schemas.microsoft.com/office/drawing/2014/main" id="{F9E25CDF-F9ED-0D69-FA8B-0E7BFE4EEF17}"/>
              </a:ext>
            </a:extLst>
          </p:cNvPr>
          <p:cNvPicPr>
            <a:picLocks noChangeAspect="1"/>
          </p:cNvPicPr>
          <p:nvPr/>
        </p:nvPicPr>
        <p:blipFill>
          <a:blip r:embed="rId4"/>
          <a:stretch>
            <a:fillRect/>
          </a:stretch>
        </p:blipFill>
        <p:spPr>
          <a:xfrm>
            <a:off x="1181086" y="3719704"/>
            <a:ext cx="10600000" cy="2964286"/>
          </a:xfrm>
          <a:prstGeom prst="rect">
            <a:avLst/>
          </a:prstGeom>
          <a:ln>
            <a:solidFill>
              <a:schemeClr val="tx1"/>
            </a:solidFill>
          </a:ln>
        </p:spPr>
      </p:pic>
    </p:spTree>
    <p:extLst>
      <p:ext uri="{BB962C8B-B14F-4D97-AF65-F5344CB8AC3E}">
        <p14:creationId xmlns:p14="http://schemas.microsoft.com/office/powerpoint/2010/main" val="2171995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a:xfrm>
            <a:off x="838200" y="365125"/>
            <a:ext cx="10515600" cy="1325563"/>
          </a:xfrm>
        </p:spPr>
        <p:txBody>
          <a:bodyPr anchor="b">
            <a:normAutofit/>
          </a:bodyPr>
          <a:lstStyle/>
          <a:p>
            <a:r>
              <a:rPr lang="en-US"/>
              <a:t>4. Access the Activity</a:t>
            </a:r>
          </a:p>
        </p:txBody>
      </p:sp>
      <p:pic>
        <p:nvPicPr>
          <p:cNvPr id="7" name="Picture 6" descr="Dashboard shown with circle around See Open Activities for Monitoring and the B-13 Data Collection.">
            <a:extLst>
              <a:ext uri="{FF2B5EF4-FFF2-40B4-BE49-F238E27FC236}">
                <a16:creationId xmlns:a16="http://schemas.microsoft.com/office/drawing/2014/main" id="{780701B5-5DE0-5736-04A1-A8512D86573B}"/>
              </a:ext>
            </a:extLst>
          </p:cNvPr>
          <p:cNvPicPr>
            <a:picLocks noChangeAspect="1"/>
          </p:cNvPicPr>
          <p:nvPr/>
        </p:nvPicPr>
        <p:blipFill>
          <a:blip r:embed="rId3"/>
          <a:stretch>
            <a:fillRect/>
          </a:stretch>
        </p:blipFill>
        <p:spPr>
          <a:xfrm>
            <a:off x="1751337" y="1782423"/>
            <a:ext cx="8689325" cy="4580883"/>
          </a:xfrm>
          <a:prstGeom prst="rect">
            <a:avLst/>
          </a:prstGeom>
          <a:ln>
            <a:solidFill>
              <a:schemeClr val="tx1"/>
            </a:solidFill>
          </a:ln>
        </p:spPr>
      </p:pic>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48</a:t>
            </a:fld>
            <a:endParaRPr lang="en-US"/>
          </a:p>
        </p:txBody>
      </p:sp>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065337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a:xfrm>
            <a:off x="790937" y="365125"/>
            <a:ext cx="11015240" cy="1325563"/>
          </a:xfrm>
        </p:spPr>
        <p:txBody>
          <a:bodyPr>
            <a:normAutofit/>
          </a:bodyPr>
          <a:lstStyle/>
          <a:p>
            <a:r>
              <a:rPr lang="en-US" sz="3800"/>
              <a:t>5. Open ISD Data Collection Batch Acceptance</a:t>
            </a:r>
          </a:p>
        </p:txBody>
      </p:sp>
      <p:sp>
        <p:nvSpPr>
          <p:cNvPr id="7" name="Content Placeholder 2">
            <a:extLst>
              <a:ext uri="{FF2B5EF4-FFF2-40B4-BE49-F238E27FC236}">
                <a16:creationId xmlns:a16="http://schemas.microsoft.com/office/drawing/2014/main" id="{C914661F-A09A-4241-8C23-014A6542DF46}"/>
              </a:ext>
            </a:extLst>
          </p:cNvPr>
          <p:cNvSpPr>
            <a:spLocks noGrp="1"/>
          </p:cNvSpPr>
          <p:nvPr>
            <p:ph idx="1"/>
          </p:nvPr>
        </p:nvSpPr>
        <p:spPr>
          <a:xfrm>
            <a:off x="838201" y="1782501"/>
            <a:ext cx="10794356" cy="1097442"/>
          </a:xfrm>
        </p:spPr>
        <p:txBody>
          <a:bodyPr>
            <a:noAutofit/>
          </a:bodyPr>
          <a:lstStyle/>
          <a:p>
            <a:r>
              <a:rPr lang="en-US" dirty="0"/>
              <a:t>Select </a:t>
            </a:r>
            <a:r>
              <a:rPr lang="en-US" b="1" dirty="0"/>
              <a:t>ISD</a:t>
            </a:r>
            <a:r>
              <a:rPr lang="en-US" dirty="0"/>
              <a:t> </a:t>
            </a:r>
            <a:r>
              <a:rPr lang="en-US" b="1" dirty="0"/>
              <a:t>Data Collection Batch Acceptance </a:t>
            </a:r>
            <a:r>
              <a:rPr lang="en-US" dirty="0"/>
              <a:t>from the menu.</a:t>
            </a:r>
          </a:p>
          <a:p>
            <a:r>
              <a:rPr lang="en-US" dirty="0"/>
              <a:t>Access batch acceptance to view all submitted checklists from </a:t>
            </a:r>
            <a:r>
              <a:rPr lang="en-US" b="1" dirty="0"/>
              <a:t>any</a:t>
            </a:r>
            <a:r>
              <a:rPr lang="en-US" dirty="0"/>
              <a:t> B-13 Data Collection Menu within the ISD.</a:t>
            </a:r>
          </a:p>
        </p:txBody>
      </p:sp>
      <p:pic>
        <p:nvPicPr>
          <p:cNvPr id="6" name="Picture 5" descr="B-13 Data Collection Menu shown with ISD Data Collection Batch Acceptance link emphasized.">
            <a:extLst>
              <a:ext uri="{FF2B5EF4-FFF2-40B4-BE49-F238E27FC236}">
                <a16:creationId xmlns:a16="http://schemas.microsoft.com/office/drawing/2014/main" id="{D5B1D548-4562-2A00-5958-44075E95C69C}"/>
              </a:ext>
            </a:extLst>
          </p:cNvPr>
          <p:cNvPicPr>
            <a:picLocks noChangeAspect="1"/>
          </p:cNvPicPr>
          <p:nvPr/>
        </p:nvPicPr>
        <p:blipFill>
          <a:blip r:embed="rId3"/>
          <a:stretch>
            <a:fillRect/>
          </a:stretch>
        </p:blipFill>
        <p:spPr>
          <a:xfrm>
            <a:off x="2287204" y="3092428"/>
            <a:ext cx="7617592" cy="3263922"/>
          </a:xfrm>
          <a:prstGeom prst="rect">
            <a:avLst/>
          </a:prstGeom>
          <a:ln>
            <a:solidFill>
              <a:schemeClr val="tx1"/>
            </a:solidFill>
          </a:ln>
        </p:spPr>
      </p:pic>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p:txBody>
          <a:bodyPr/>
          <a:lstStyle/>
          <a:p>
            <a:fld id="{46775F4D-6D42-4CD6-A802-0B48E0231625}" type="slidenum">
              <a:rPr lang="en-US" smtClean="0"/>
              <a:pPr/>
              <a:t>49</a:t>
            </a:fld>
            <a:endParaRPr lang="en-US"/>
          </a:p>
        </p:txBody>
      </p:sp>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55600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218868-9FD6-4816-B4AC-3B2475B36A57}"/>
              </a:ext>
            </a:extLst>
          </p:cNvPr>
          <p:cNvSpPr>
            <a:spLocks noGrp="1"/>
          </p:cNvSpPr>
          <p:nvPr>
            <p:ph type="title"/>
          </p:nvPr>
        </p:nvSpPr>
        <p:spPr/>
        <p:txBody>
          <a:bodyPr/>
          <a:lstStyle/>
          <a:p>
            <a:r>
              <a:rPr lang="en-US"/>
              <a:t>Agenda</a:t>
            </a:r>
          </a:p>
        </p:txBody>
      </p:sp>
      <p:sp>
        <p:nvSpPr>
          <p:cNvPr id="7" name="Content Placeholder 6">
            <a:extLst>
              <a:ext uri="{FF2B5EF4-FFF2-40B4-BE49-F238E27FC236}">
                <a16:creationId xmlns:a16="http://schemas.microsoft.com/office/drawing/2014/main" id="{9C629107-05BF-4384-A808-11AD0A0A040B}"/>
              </a:ext>
            </a:extLst>
          </p:cNvPr>
          <p:cNvSpPr>
            <a:spLocks noGrp="1"/>
          </p:cNvSpPr>
          <p:nvPr>
            <p:ph idx="1"/>
          </p:nvPr>
        </p:nvSpPr>
        <p:spPr>
          <a:xfrm>
            <a:off x="838200" y="1825624"/>
            <a:ext cx="10515600" cy="4667251"/>
          </a:xfrm>
        </p:spPr>
        <p:txBody>
          <a:bodyPr vert="horz" lIns="91440" tIns="45720" rIns="91440" bIns="45720" rtlCol="0" anchor="t">
            <a:normAutofit/>
          </a:bodyPr>
          <a:lstStyle/>
          <a:p>
            <a:r>
              <a:rPr lang="en-US" sz="2800" dirty="0">
                <a:latin typeface="Arial"/>
                <a:cs typeface="Arial"/>
              </a:rPr>
              <a:t>B-13 Overview</a:t>
            </a:r>
          </a:p>
          <a:p>
            <a:r>
              <a:rPr lang="en-US" sz="2800" dirty="0">
                <a:latin typeface="Arial"/>
                <a:cs typeface="Arial"/>
              </a:rPr>
              <a:t>Username and Passwords</a:t>
            </a:r>
          </a:p>
          <a:p>
            <a:r>
              <a:rPr lang="en-US" sz="2800" dirty="0">
                <a:latin typeface="Arial"/>
                <a:cs typeface="Arial"/>
              </a:rPr>
              <a:t>Approving Users for Transition Coordinators (TCs)</a:t>
            </a:r>
          </a:p>
          <a:p>
            <a:r>
              <a:rPr lang="en-US" sz="2800" dirty="0">
                <a:latin typeface="Arial"/>
                <a:cs typeface="Arial"/>
              </a:rPr>
              <a:t>Viewing the Student List</a:t>
            </a:r>
          </a:p>
          <a:p>
            <a:r>
              <a:rPr lang="en-US" sz="2800" dirty="0">
                <a:latin typeface="Arial"/>
                <a:cs typeface="Arial"/>
              </a:rPr>
              <a:t>Completing the Activity </a:t>
            </a:r>
            <a:endParaRPr lang="en-US" sz="2800" dirty="0"/>
          </a:p>
          <a:p>
            <a:r>
              <a:rPr lang="en-US" sz="2800" dirty="0">
                <a:latin typeface="Arial"/>
                <a:cs typeface="Arial"/>
              </a:rPr>
              <a:t>Reviewing the Activity for TCs</a:t>
            </a:r>
          </a:p>
          <a:p>
            <a:r>
              <a:rPr lang="en-US" sz="2800" dirty="0">
                <a:latin typeface="Arial"/>
                <a:cs typeface="Arial"/>
              </a:rPr>
              <a:t>Resources</a:t>
            </a:r>
          </a:p>
          <a:p>
            <a:r>
              <a:rPr lang="en-US" sz="2800" dirty="0">
                <a:latin typeface="Arial"/>
                <a:cs typeface="Arial"/>
              </a:rPr>
              <a:t>Questions</a:t>
            </a:r>
          </a:p>
        </p:txBody>
      </p:sp>
      <p:sp>
        <p:nvSpPr>
          <p:cNvPr id="5" name="Slide Number Placeholder 4">
            <a:extLst>
              <a:ext uri="{FF2B5EF4-FFF2-40B4-BE49-F238E27FC236}">
                <a16:creationId xmlns:a16="http://schemas.microsoft.com/office/drawing/2014/main" id="{33EBEFD1-FBD8-4E89-958E-599D57117728}"/>
              </a:ext>
            </a:extLst>
          </p:cNvPr>
          <p:cNvSpPr>
            <a:spLocks noGrp="1"/>
          </p:cNvSpPr>
          <p:nvPr>
            <p:ph type="sldNum" sz="quarter" idx="12"/>
          </p:nvPr>
        </p:nvSpPr>
        <p:spPr/>
        <p:txBody>
          <a:bodyPr/>
          <a:lstStyle/>
          <a:p>
            <a:fld id="{46775F4D-6D42-4CD6-A802-0B48E0231625}" type="slidenum">
              <a:rPr lang="en-US" smtClean="0"/>
              <a:pPr/>
              <a:t>5</a:t>
            </a:fld>
            <a:endParaRPr lang="en-US"/>
          </a:p>
        </p:txBody>
      </p:sp>
      <p:sp>
        <p:nvSpPr>
          <p:cNvPr id="4" name="Footer Placeholder 3">
            <a:extLst>
              <a:ext uri="{FF2B5EF4-FFF2-40B4-BE49-F238E27FC236}">
                <a16:creationId xmlns:a16="http://schemas.microsoft.com/office/drawing/2014/main" id="{875613C0-3330-4232-A1B4-C1ED882B45D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940474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2D5D3-1671-4884-A104-A9188117DF62}"/>
              </a:ext>
            </a:extLst>
          </p:cNvPr>
          <p:cNvSpPr>
            <a:spLocks noGrp="1"/>
          </p:cNvSpPr>
          <p:nvPr>
            <p:ph type="title"/>
          </p:nvPr>
        </p:nvSpPr>
        <p:spPr/>
        <p:txBody>
          <a:bodyPr/>
          <a:lstStyle/>
          <a:p>
            <a:r>
              <a:rPr lang="en-US"/>
              <a:t>6. Accept Submitted Checklists</a:t>
            </a:r>
          </a:p>
        </p:txBody>
      </p:sp>
      <p:sp>
        <p:nvSpPr>
          <p:cNvPr id="7" name="Content Placeholder 2">
            <a:extLst>
              <a:ext uri="{FF2B5EF4-FFF2-40B4-BE49-F238E27FC236}">
                <a16:creationId xmlns:a16="http://schemas.microsoft.com/office/drawing/2014/main" id="{C914661F-A09A-4241-8C23-014A6542DF46}"/>
              </a:ext>
            </a:extLst>
          </p:cNvPr>
          <p:cNvSpPr>
            <a:spLocks noGrp="1"/>
          </p:cNvSpPr>
          <p:nvPr>
            <p:ph idx="1"/>
          </p:nvPr>
        </p:nvSpPr>
        <p:spPr>
          <a:xfrm>
            <a:off x="838203" y="1825625"/>
            <a:ext cx="3242737" cy="4667250"/>
          </a:xfrm>
        </p:spPr>
        <p:txBody>
          <a:bodyPr>
            <a:normAutofit fontScale="92500" lnSpcReduction="10000"/>
          </a:bodyPr>
          <a:lstStyle/>
          <a:p>
            <a:r>
              <a:rPr lang="en-US" sz="2800" dirty="0"/>
              <a:t>Select submitted member district data collection activities that are ready for acceptance.</a:t>
            </a:r>
          </a:p>
          <a:p>
            <a:r>
              <a:rPr lang="en-US" sz="2800" dirty="0"/>
              <a:t>Choose </a:t>
            </a:r>
            <a:r>
              <a:rPr lang="en-US" sz="2800" b="1" dirty="0"/>
              <a:t>Accept Data Collection</a:t>
            </a:r>
            <a:r>
              <a:rPr lang="en-US" sz="2800" dirty="0"/>
              <a:t>. </a:t>
            </a:r>
          </a:p>
          <a:p>
            <a:r>
              <a:rPr lang="en-US" sz="2800" dirty="0"/>
              <a:t>Select </a:t>
            </a:r>
            <a:r>
              <a:rPr lang="en-US" sz="2800" b="1" dirty="0"/>
              <a:t>Close This Page</a:t>
            </a:r>
            <a:r>
              <a:rPr lang="en-US" sz="2800" dirty="0"/>
              <a:t>, to return to the menu.</a:t>
            </a:r>
          </a:p>
        </p:txBody>
      </p:sp>
      <p:pic>
        <p:nvPicPr>
          <p:cNvPr id="10" name="Picture 9" descr="ISD data collection batch acceptance with arrows pointing to districts and circle around Accept Data Collection">
            <a:extLst>
              <a:ext uri="{FF2B5EF4-FFF2-40B4-BE49-F238E27FC236}">
                <a16:creationId xmlns:a16="http://schemas.microsoft.com/office/drawing/2014/main" id="{F42DDEF3-E734-99FF-5F48-F8F7CB95C6DC}"/>
              </a:ext>
            </a:extLst>
          </p:cNvPr>
          <p:cNvPicPr>
            <a:picLocks noChangeAspect="1"/>
          </p:cNvPicPr>
          <p:nvPr/>
        </p:nvPicPr>
        <p:blipFill>
          <a:blip r:embed="rId3"/>
          <a:stretch>
            <a:fillRect/>
          </a:stretch>
        </p:blipFill>
        <p:spPr>
          <a:xfrm>
            <a:off x="3928539" y="1923283"/>
            <a:ext cx="7596095" cy="3728667"/>
          </a:xfrm>
          <a:prstGeom prst="rect">
            <a:avLst/>
          </a:prstGeom>
          <a:ln>
            <a:solidFill>
              <a:srgbClr val="3A3A3A"/>
            </a:solidFill>
          </a:ln>
        </p:spPr>
      </p:pic>
      <p:sp>
        <p:nvSpPr>
          <p:cNvPr id="5" name="Slide Number Placeholder 4">
            <a:extLst>
              <a:ext uri="{FF2B5EF4-FFF2-40B4-BE49-F238E27FC236}">
                <a16:creationId xmlns:a16="http://schemas.microsoft.com/office/drawing/2014/main" id="{F397E747-5815-47CE-8B00-D80113E90F67}"/>
              </a:ext>
            </a:extLst>
          </p:cNvPr>
          <p:cNvSpPr>
            <a:spLocks noGrp="1"/>
          </p:cNvSpPr>
          <p:nvPr>
            <p:ph type="sldNum" sz="quarter" idx="12"/>
          </p:nvPr>
        </p:nvSpPr>
        <p:spPr/>
        <p:txBody>
          <a:bodyPr/>
          <a:lstStyle/>
          <a:p>
            <a:fld id="{46775F4D-6D42-4CD6-A802-0B48E0231625}" type="slidenum">
              <a:rPr lang="en-US" smtClean="0"/>
              <a:pPr/>
              <a:t>50</a:t>
            </a:fld>
            <a:endParaRPr lang="en-US"/>
          </a:p>
        </p:txBody>
      </p:sp>
      <p:sp>
        <p:nvSpPr>
          <p:cNvPr id="4" name="Footer Placeholder 3">
            <a:extLst>
              <a:ext uri="{FF2B5EF4-FFF2-40B4-BE49-F238E27FC236}">
                <a16:creationId xmlns:a16="http://schemas.microsoft.com/office/drawing/2014/main" id="{7DB6346B-CD2A-457C-ACB6-D60A0B4B470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2208494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a:xfrm>
            <a:off x="838200" y="365126"/>
            <a:ext cx="10515600" cy="1371310"/>
          </a:xfrm>
        </p:spPr>
        <p:txBody>
          <a:bodyPr/>
          <a:lstStyle/>
          <a:p>
            <a:r>
              <a:rPr lang="en-US">
                <a:latin typeface="Arial"/>
                <a:cs typeface="Arial"/>
              </a:rPr>
              <a:t>Timeline Revisited</a:t>
            </a:r>
          </a:p>
        </p:txBody>
      </p:sp>
      <p:graphicFrame>
        <p:nvGraphicFramePr>
          <p:cNvPr id="6" name="Content Placeholder 5" descr="Data Collection Timeline Revisited with March 29-April 12 highlighted as ISD review submission window">
            <a:extLst>
              <a:ext uri="{FF2B5EF4-FFF2-40B4-BE49-F238E27FC236}">
                <a16:creationId xmlns:a16="http://schemas.microsoft.com/office/drawing/2014/main" id="{93CEF350-BD40-F768-6C6A-DD583FB5E311}"/>
              </a:ext>
            </a:extLst>
          </p:cNvPr>
          <p:cNvGraphicFramePr>
            <a:graphicFrameLocks noGrp="1"/>
          </p:cNvGraphicFramePr>
          <p:nvPr>
            <p:ph idx="1"/>
            <p:extLst>
              <p:ext uri="{D42A27DB-BD31-4B8C-83A1-F6EECF244321}">
                <p14:modId xmlns:p14="http://schemas.microsoft.com/office/powerpoint/2010/main" val="1470049411"/>
              </p:ext>
            </p:extLst>
          </p:nvPr>
        </p:nvGraphicFramePr>
        <p:xfrm>
          <a:off x="838199" y="1736436"/>
          <a:ext cx="10515600" cy="4685396"/>
        </p:xfrm>
        <a:graphic>
          <a:graphicData uri="http://schemas.openxmlformats.org/drawingml/2006/table">
            <a:tbl>
              <a:tblPr firstRow="1" bandRow="1">
                <a:tableStyleId>{0E3FDE45-AF77-4B5C-9715-49D594BDF05E}</a:tableStyleId>
              </a:tblPr>
              <a:tblGrid>
                <a:gridCol w="3441993">
                  <a:extLst>
                    <a:ext uri="{9D8B030D-6E8A-4147-A177-3AD203B41FA5}">
                      <a16:colId xmlns:a16="http://schemas.microsoft.com/office/drawing/2014/main" val="2001050998"/>
                    </a:ext>
                  </a:extLst>
                </a:gridCol>
                <a:gridCol w="2803061">
                  <a:extLst>
                    <a:ext uri="{9D8B030D-6E8A-4147-A177-3AD203B41FA5}">
                      <a16:colId xmlns:a16="http://schemas.microsoft.com/office/drawing/2014/main" val="3624324371"/>
                    </a:ext>
                  </a:extLst>
                </a:gridCol>
                <a:gridCol w="4270546">
                  <a:extLst>
                    <a:ext uri="{9D8B030D-6E8A-4147-A177-3AD203B41FA5}">
                      <a16:colId xmlns:a16="http://schemas.microsoft.com/office/drawing/2014/main" val="534166150"/>
                    </a:ext>
                  </a:extLst>
                </a:gridCol>
              </a:tblGrid>
              <a:tr h="446286">
                <a:tc>
                  <a:txBody>
                    <a:bodyPr/>
                    <a:lstStyle/>
                    <a:p>
                      <a:r>
                        <a:rPr lang="en-US" sz="2400">
                          <a:latin typeface="Arial" panose="020B0604020202020204" pitchFamily="34" charset="0"/>
                          <a:cs typeface="Arial" panose="020B0604020202020204" pitchFamily="34" charset="0"/>
                        </a:rPr>
                        <a:t>Activity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dirty="0">
                          <a:latin typeface="Arial" panose="020B0604020202020204" pitchFamily="34" charset="0"/>
                          <a:cs typeface="Arial" panose="020B0604020202020204" pitchFamily="34" charset="0"/>
                        </a:rPr>
                        <a:t>Date</a:t>
                      </a:r>
                    </a:p>
                  </a:txBody>
                  <a:tcPr anchor="ctr">
                    <a:lnT w="12700" cap="flat" cmpd="sng" algn="ctr">
                      <a:solidFill>
                        <a:schemeClr val="tx1"/>
                      </a:solidFill>
                      <a:prstDash val="solid"/>
                      <a:round/>
                      <a:headEnd type="none" w="med" len="med"/>
                      <a:tailEnd type="none" w="med" len="med"/>
                    </a:lnT>
                  </a:tcPr>
                </a:tc>
                <a:tc>
                  <a:txBody>
                    <a:bodyPr/>
                    <a:lstStyle/>
                    <a:p>
                      <a:r>
                        <a:rPr lang="en-US" sz="2400" dirty="0">
                          <a:latin typeface="Arial" panose="020B0604020202020204" pitchFamily="34" charset="0"/>
                          <a:cs typeface="Arial" panose="020B0604020202020204" pitchFamily="34" charset="0"/>
                        </a:rPr>
                        <a:t>Description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59009871"/>
                  </a:ext>
                </a:extLst>
              </a:tr>
              <a:tr h="743810">
                <a:tc>
                  <a:txBody>
                    <a:bodyPr/>
                    <a:lstStyle/>
                    <a:p>
                      <a:r>
                        <a:rPr lang="en-US" sz="2200">
                          <a:solidFill>
                            <a:schemeClr val="tx1"/>
                          </a:solidFill>
                          <a:latin typeface="Arial" panose="020B0604020202020204" pitchFamily="34" charset="0"/>
                          <a:cs typeface="Arial" panose="020B0604020202020204" pitchFamily="34" charset="0"/>
                        </a:rPr>
                        <a:t>Data Collection</a:t>
                      </a:r>
                    </a:p>
                  </a:txBody>
                  <a:tcPr anchor="ctr">
                    <a:lnL w="12700" cap="flat" cmpd="sng" algn="ctr">
                      <a:solidFill>
                        <a:schemeClr val="tx1"/>
                      </a:solidFill>
                      <a:prstDash val="solid"/>
                      <a:round/>
                      <a:headEnd type="none" w="med" len="med"/>
                      <a:tailEnd type="none" w="med" len="med"/>
                    </a:lnL>
                  </a:tcPr>
                </a:tc>
                <a:tc>
                  <a:txBody>
                    <a:bodyPr/>
                    <a:lstStyle/>
                    <a:p>
                      <a:r>
                        <a:rPr lang="en-US" sz="2200" dirty="0">
                          <a:solidFill>
                            <a:schemeClr val="tx1"/>
                          </a:solidFill>
                          <a:latin typeface="Arial" panose="020B0604020202020204" pitchFamily="34" charset="0"/>
                          <a:cs typeface="Arial" panose="020B0604020202020204" pitchFamily="34" charset="0"/>
                        </a:rPr>
                        <a:t>March 1 to 28</a:t>
                      </a:r>
                    </a:p>
                  </a:txBody>
                  <a:tcPr anchor="ctr"/>
                </a:tc>
                <a:tc>
                  <a:txBody>
                    <a:bodyPr/>
                    <a:lstStyle/>
                    <a:p>
                      <a:r>
                        <a:rPr lang="en-US" sz="2200">
                          <a:solidFill>
                            <a:schemeClr val="tx1"/>
                          </a:solidFill>
                          <a:latin typeface="Arial" panose="020B0604020202020204" pitchFamily="34" charset="0"/>
                          <a:cs typeface="Arial" panose="020B0604020202020204" pitchFamily="34" charset="0"/>
                        </a:rPr>
                        <a:t>Complete data collection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34526571"/>
                  </a:ext>
                </a:extLst>
              </a:tr>
              <a:tr h="598158">
                <a:tc>
                  <a:txBody>
                    <a:bodyPr/>
                    <a:lstStyle/>
                    <a:p>
                      <a:r>
                        <a:rPr lang="en-US" sz="2200" dirty="0">
                          <a:solidFill>
                            <a:schemeClr val="tx1"/>
                          </a:solidFill>
                          <a:latin typeface="Arial" panose="020B0604020202020204" pitchFamily="34" charset="0"/>
                          <a:cs typeface="Arial" panose="020B0604020202020204" pitchFamily="34" charset="0"/>
                        </a:rPr>
                        <a:t>Data Collection Review</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latin typeface="Arial" panose="020B0604020202020204" pitchFamily="34" charset="0"/>
                          <a:cs typeface="Arial" panose="020B0604020202020204" pitchFamily="34" charset="0"/>
                        </a:rPr>
                        <a:t>March 29 to April 12</a:t>
                      </a:r>
                    </a:p>
                  </a:txBody>
                  <a:tcPr anchor="ctr"/>
                </a:tc>
                <a:tc>
                  <a:txBody>
                    <a:bodyPr/>
                    <a:lstStyle/>
                    <a:p>
                      <a:r>
                        <a:rPr lang="en-US" sz="2200">
                          <a:solidFill>
                            <a:schemeClr val="tx1"/>
                          </a:solidFill>
                          <a:latin typeface="Arial" panose="020B0604020202020204" pitchFamily="34" charset="0"/>
                          <a:cs typeface="Arial" panose="020B0604020202020204" pitchFamily="34" charset="0"/>
                        </a:rPr>
                        <a:t>ISD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2157427"/>
                  </a:ext>
                </a:extLst>
              </a:tr>
              <a:tr h="561126">
                <a:tc>
                  <a:txBody>
                    <a:bodyPr/>
                    <a:lstStyle/>
                    <a:p>
                      <a:r>
                        <a:rPr lang="en-US" sz="2200">
                          <a:solidFill>
                            <a:schemeClr val="tx1"/>
                          </a:solidFill>
                          <a:latin typeface="Arial" panose="020B0604020202020204" pitchFamily="34" charset="0"/>
                          <a:cs typeface="Arial" panose="020B0604020202020204" pitchFamily="34" charset="0"/>
                        </a:rPr>
                        <a:t>Checklist Due to MDE</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latin typeface="Arial" panose="020B0604020202020204" pitchFamily="34" charset="0"/>
                          <a:cs typeface="Arial" panose="020B0604020202020204" pitchFamily="34" charset="0"/>
                        </a:rPr>
                        <a:t>April 12</a:t>
                      </a:r>
                    </a:p>
                  </a:txBody>
                  <a:tcPr anchor="ctr"/>
                </a:tc>
                <a:tc>
                  <a:txBody>
                    <a:bodyPr/>
                    <a:lstStyle/>
                    <a:p>
                      <a:r>
                        <a:rPr lang="en-US" sz="2200" dirty="0">
                          <a:solidFill>
                            <a:schemeClr val="tx1"/>
                          </a:solidFill>
                          <a:latin typeface="Arial" panose="020B0604020202020204" pitchFamily="34" charset="0"/>
                          <a:cs typeface="Arial" panose="020B0604020202020204" pitchFamily="34" charset="0"/>
                        </a:rPr>
                        <a:t>ISD submits checklists to MDE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7358505"/>
                  </a:ext>
                </a:extLst>
              </a:tr>
              <a:tr h="743810">
                <a:tc>
                  <a:txBody>
                    <a:bodyPr/>
                    <a:lstStyle/>
                    <a:p>
                      <a:r>
                        <a:rPr lang="en-US" sz="2200" dirty="0">
                          <a:solidFill>
                            <a:schemeClr val="tx1"/>
                          </a:solidFill>
                          <a:latin typeface="Arial" panose="020B0604020202020204" pitchFamily="34" charset="0"/>
                          <a:cs typeface="Arial" panose="020B0604020202020204" pitchFamily="34" charset="0"/>
                        </a:rPr>
                        <a:t>MDE Review</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latin typeface="Arial" panose="020B0604020202020204" pitchFamily="34" charset="0"/>
                          <a:cs typeface="Arial" panose="020B0604020202020204" pitchFamily="34" charset="0"/>
                        </a:rPr>
                        <a:t>April 13 to 19</a:t>
                      </a:r>
                    </a:p>
                  </a:txBody>
                  <a:tcPr anchor="ctr"/>
                </a:tc>
                <a:tc>
                  <a:txBody>
                    <a:bodyPr/>
                    <a:lstStyle/>
                    <a:p>
                      <a:r>
                        <a:rPr lang="en-US" sz="2200">
                          <a:solidFill>
                            <a:schemeClr val="tx1"/>
                          </a:solidFill>
                          <a:latin typeface="Arial" panose="020B0604020202020204" pitchFamily="34" charset="0"/>
                          <a:cs typeface="Arial" panose="020B0604020202020204" pitchFamily="34" charset="0"/>
                        </a:rPr>
                        <a:t>MDE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64104489"/>
                  </a:ext>
                </a:extLst>
              </a:tr>
              <a:tr h="743810">
                <a:tc>
                  <a:txBody>
                    <a:bodyPr/>
                    <a:lstStyle/>
                    <a:p>
                      <a:r>
                        <a:rPr lang="en-US" sz="2200">
                          <a:solidFill>
                            <a:schemeClr val="tx1"/>
                          </a:solidFill>
                          <a:latin typeface="Arial" panose="020B0604020202020204" pitchFamily="34" charset="0"/>
                          <a:cs typeface="Arial" panose="020B0604020202020204" pitchFamily="34" charset="0"/>
                        </a:rPr>
                        <a:t>Student Level Corrective Action</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latin typeface="Arial" panose="020B0604020202020204" pitchFamily="34" charset="0"/>
                          <a:cs typeface="Arial" panose="020B0604020202020204" pitchFamily="34" charset="0"/>
                        </a:rPr>
                        <a:t>April 25</a:t>
                      </a:r>
                    </a:p>
                  </a:txBody>
                  <a:tcPr anchor="ctr"/>
                </a:tc>
                <a:tc>
                  <a:txBody>
                    <a:bodyPr/>
                    <a:lstStyle/>
                    <a:p>
                      <a:r>
                        <a:rPr lang="en-US" sz="2200">
                          <a:solidFill>
                            <a:schemeClr val="tx1"/>
                          </a:solidFill>
                          <a:latin typeface="Arial" panose="020B0604020202020204" pitchFamily="34" charset="0"/>
                          <a:cs typeface="Arial" panose="020B0604020202020204" pitchFamily="34" charset="0"/>
                        </a:rPr>
                        <a:t>SLCAPs issued by April 25 and due by June 9</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97955465"/>
                  </a:ext>
                </a:extLst>
              </a:tr>
              <a:tr h="782912">
                <a:tc>
                  <a:txBody>
                    <a:bodyPr/>
                    <a:lstStyle/>
                    <a:p>
                      <a:r>
                        <a:rPr lang="en-US" sz="2200" dirty="0">
                          <a:solidFill>
                            <a:schemeClr val="tx1"/>
                          </a:solidFill>
                          <a:latin typeface="Arial" panose="020B0604020202020204" pitchFamily="34" charset="0"/>
                          <a:cs typeface="Arial" panose="020B0604020202020204" pitchFamily="34" charset="0"/>
                        </a:rPr>
                        <a:t>District Level Corrective Action</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200" dirty="0">
                          <a:solidFill>
                            <a:schemeClr val="tx1"/>
                          </a:solidFill>
                          <a:latin typeface="Arial" panose="020B0604020202020204" pitchFamily="34" charset="0"/>
                          <a:cs typeface="Arial" panose="020B0604020202020204" pitchFamily="34" charset="0"/>
                        </a:rPr>
                        <a:t>May 15</a:t>
                      </a:r>
                    </a:p>
                  </a:txBody>
                  <a:tcPr anchor="ctr">
                    <a:lnB w="12700" cap="flat" cmpd="sng" algn="ctr">
                      <a:solidFill>
                        <a:schemeClr val="tx1"/>
                      </a:solidFill>
                      <a:prstDash val="solid"/>
                      <a:round/>
                      <a:headEnd type="none" w="med" len="med"/>
                      <a:tailEnd type="none" w="med" len="med"/>
                    </a:lnB>
                  </a:tcPr>
                </a:tc>
                <a:tc>
                  <a:txBody>
                    <a:bodyPr/>
                    <a:lstStyle/>
                    <a:p>
                      <a:r>
                        <a:rPr lang="en-US" sz="2200" dirty="0">
                          <a:solidFill>
                            <a:schemeClr val="tx1"/>
                          </a:solidFill>
                          <a:latin typeface="Arial" panose="020B0604020202020204" pitchFamily="34" charset="0"/>
                          <a:cs typeface="Arial" panose="020B0604020202020204" pitchFamily="34" charset="0"/>
                        </a:rPr>
                        <a:t>CAPs or Corrective Action issued</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1627487"/>
                  </a:ext>
                </a:extLst>
              </a:tr>
            </a:tbl>
          </a:graphicData>
        </a:graphic>
      </p:graphicFrame>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p:txBody>
          <a:bodyPr/>
          <a:lstStyle/>
          <a:p>
            <a:fld id="{46775F4D-6D42-4CD6-A802-0B48E0231625}" type="slidenum">
              <a:rPr lang="en-US" smtClean="0"/>
              <a:pPr/>
              <a:t>51</a:t>
            </a:fld>
            <a:endParaRPr lang="en-US"/>
          </a:p>
        </p:txBody>
      </p:sp>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p:txBody>
          <a:bodyPr/>
          <a:lstStyle/>
          <a:p>
            <a:r>
              <a:rPr lang="en-US"/>
              <a:t>Michigan Department of Education | Office of Special Education </a:t>
            </a:r>
          </a:p>
        </p:txBody>
      </p:sp>
      <p:sp>
        <p:nvSpPr>
          <p:cNvPr id="7" name="Rectangle 6">
            <a:extLst>
              <a:ext uri="{FF2B5EF4-FFF2-40B4-BE49-F238E27FC236}">
                <a16:creationId xmlns:a16="http://schemas.microsoft.com/office/drawing/2014/main" id="{70DB9548-3296-514E-1BE0-41ADE4DCED15}"/>
              </a:ext>
              <a:ext uri="{C183D7F6-B498-43B3-948B-1728B52AA6E4}">
                <adec:decorative xmlns:adec="http://schemas.microsoft.com/office/drawing/2017/decorative" val="1"/>
              </a:ext>
            </a:extLst>
          </p:cNvPr>
          <p:cNvSpPr/>
          <p:nvPr/>
        </p:nvSpPr>
        <p:spPr>
          <a:xfrm>
            <a:off x="687091" y="2903400"/>
            <a:ext cx="10817817" cy="681926"/>
          </a:xfrm>
          <a:prstGeom prst="rect">
            <a:avLst/>
          </a:prstGeom>
          <a:noFill/>
          <a:ln w="76200">
            <a:solidFill>
              <a:srgbClr val="248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0552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p:txBody>
          <a:bodyPr/>
          <a:lstStyle/>
          <a:p>
            <a:r>
              <a:rPr lang="en-US"/>
              <a:t>Student Level Corrections vs </a:t>
            </a:r>
            <a:br>
              <a:rPr lang="en-US"/>
            </a:br>
            <a:r>
              <a:rPr lang="en-US"/>
              <a:t>District Level Corrections</a:t>
            </a:r>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838200" y="1815152"/>
            <a:ext cx="10515600" cy="4906323"/>
          </a:xfrm>
        </p:spPr>
        <p:txBody>
          <a:bodyPr vert="horz" lIns="91440" tIns="45720" rIns="91440" bIns="45720" rtlCol="0" anchor="t">
            <a:normAutofit/>
          </a:bodyPr>
          <a:lstStyle/>
          <a:p>
            <a:pPr marL="0" indent="0">
              <a:buNone/>
            </a:pPr>
            <a:r>
              <a:rPr lang="en-US" sz="2800" dirty="0">
                <a:latin typeface="Arial"/>
                <a:cs typeface="Arial"/>
              </a:rPr>
              <a:t>Remember there are two levels of corrective action:</a:t>
            </a:r>
            <a:endParaRPr lang="en-US" sz="2800" b="1" dirty="0">
              <a:latin typeface="Arial"/>
              <a:cs typeface="Arial"/>
            </a:endParaRPr>
          </a:p>
          <a:p>
            <a:pPr marL="514350" indent="-514350">
              <a:buFont typeface="+mj-lt"/>
              <a:buAutoNum type="arabicPeriod"/>
            </a:pPr>
            <a:r>
              <a:rPr lang="en-US" sz="2800" dirty="0">
                <a:latin typeface="Arial"/>
                <a:cs typeface="Arial"/>
              </a:rPr>
              <a:t>Student Level Corrections (SLCAP)</a:t>
            </a:r>
          </a:p>
          <a:p>
            <a:pPr marL="514350" indent="-514350">
              <a:buFont typeface="+mj-lt"/>
              <a:buAutoNum type="arabicPeriod"/>
            </a:pPr>
            <a:r>
              <a:rPr lang="en-US" sz="2800" dirty="0">
                <a:latin typeface="Arial"/>
                <a:cs typeface="Arial"/>
              </a:rPr>
              <a:t>District Level Correction Action Plans (CAPs &amp; Corrective Actions)</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52</a:t>
            </a:fld>
            <a:endParaRPr lang="en-US"/>
          </a:p>
        </p:txBody>
      </p:sp>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064958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p:txBody>
          <a:bodyPr/>
          <a:lstStyle/>
          <a:p>
            <a:r>
              <a:rPr lang="en-US"/>
              <a:t>Student Level Corrections vs </a:t>
            </a:r>
            <a:br>
              <a:rPr lang="en-US"/>
            </a:br>
            <a:r>
              <a:rPr lang="en-US"/>
              <a:t>District Level Corrections (1)</a:t>
            </a:r>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838200" y="1825625"/>
            <a:ext cx="10515600" cy="3317876"/>
          </a:xfrm>
        </p:spPr>
        <p:txBody>
          <a:bodyPr>
            <a:normAutofit/>
          </a:bodyPr>
          <a:lstStyle/>
          <a:p>
            <a:pPr marL="573088" lvl="1" indent="-514350">
              <a:buFont typeface="+mj-lt"/>
              <a:buAutoNum type="arabicPeriod"/>
            </a:pPr>
            <a:r>
              <a:rPr lang="en-US" sz="2800" b="1" dirty="0"/>
              <a:t>Student Level Corrections (SLCAP):</a:t>
            </a:r>
          </a:p>
          <a:p>
            <a:pPr marL="804863" lvl="2"/>
            <a:r>
              <a:rPr lang="en-US" sz="2800" dirty="0"/>
              <a:t>Student level correction is needed.</a:t>
            </a:r>
          </a:p>
          <a:p>
            <a:pPr marL="804863" lvl="2"/>
            <a:r>
              <a:rPr lang="en-US" sz="2800" dirty="0"/>
              <a:t>Involves amending the IEP or holding a new IEP.</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53</a:t>
            </a:fld>
            <a:endParaRPr lang="en-US"/>
          </a:p>
        </p:txBody>
      </p:sp>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68821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p:txBody>
          <a:bodyPr/>
          <a:lstStyle/>
          <a:p>
            <a:r>
              <a:rPr lang="en-US"/>
              <a:t>Student Level Corrections vs </a:t>
            </a:r>
            <a:br>
              <a:rPr lang="en-US"/>
            </a:br>
            <a:r>
              <a:rPr lang="en-US"/>
              <a:t>District Level Corrections (2)</a:t>
            </a:r>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689811" y="1825624"/>
            <a:ext cx="10956757" cy="4895851"/>
          </a:xfrm>
        </p:spPr>
        <p:txBody>
          <a:bodyPr>
            <a:normAutofit/>
          </a:bodyPr>
          <a:lstStyle/>
          <a:p>
            <a:pPr marL="627063" indent="-573088">
              <a:buFont typeface="+mj-lt"/>
              <a:buAutoNum type="arabicPeriod" startAt="2"/>
            </a:pPr>
            <a:r>
              <a:rPr lang="en-US" sz="2800" b="1" dirty="0"/>
              <a:t>District Level Corrections (CAPs &amp; Corrective Actions)</a:t>
            </a:r>
          </a:p>
          <a:p>
            <a:pPr marL="1255713" lvl="2" indent="-514350">
              <a:buFont typeface="+mj-lt"/>
              <a:buAutoNum type="alphaLcParenR"/>
            </a:pPr>
            <a:r>
              <a:rPr lang="en-US" sz="2800" b="1" dirty="0"/>
              <a:t>CAPs:</a:t>
            </a:r>
          </a:p>
          <a:p>
            <a:pPr marL="1487488" lvl="3"/>
            <a:r>
              <a:rPr lang="en-US" sz="2800" dirty="0"/>
              <a:t>district-level (systemic)</a:t>
            </a:r>
          </a:p>
          <a:p>
            <a:pPr marL="1487488" lvl="3"/>
            <a:r>
              <a:rPr lang="en-US" sz="2800" dirty="0"/>
              <a:t>Involve training, policies, practices &amp; procedures for district-wide staff</a:t>
            </a:r>
          </a:p>
          <a:p>
            <a:pPr marL="1255713" lvl="2" indent="-514350">
              <a:buFont typeface="+mj-lt"/>
              <a:buAutoNum type="alphaLcParenR" startAt="2"/>
            </a:pPr>
            <a:r>
              <a:rPr lang="en-US" sz="2800" b="1" dirty="0"/>
              <a:t>Corrective Actions:</a:t>
            </a:r>
          </a:p>
          <a:p>
            <a:pPr marL="1487488" lvl="3"/>
            <a:r>
              <a:rPr lang="en-US" sz="2800" dirty="0"/>
              <a:t>district-level (systemic)</a:t>
            </a:r>
          </a:p>
          <a:p>
            <a:pPr marL="1487488" lvl="3"/>
            <a:r>
              <a:rPr lang="en-US" sz="2800" dirty="0"/>
              <a:t>involve training, policies &amp; practices related to the individual provider whose file triggered the noncompliance</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54</a:t>
            </a:fld>
            <a:endParaRPr lang="en-US"/>
          </a:p>
        </p:txBody>
      </p:sp>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70610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A54-652B-4F03-B4A8-473AAEF8D69C}"/>
              </a:ext>
            </a:extLst>
          </p:cNvPr>
          <p:cNvSpPr>
            <a:spLocks noGrp="1"/>
          </p:cNvSpPr>
          <p:nvPr>
            <p:ph type="title"/>
          </p:nvPr>
        </p:nvSpPr>
        <p:spPr>
          <a:xfrm>
            <a:off x="838200" y="365125"/>
            <a:ext cx="10435684" cy="1325563"/>
          </a:xfrm>
        </p:spPr>
        <p:txBody>
          <a:bodyPr/>
          <a:lstStyle/>
          <a:p>
            <a:r>
              <a:rPr lang="en-US"/>
              <a:t>Student Level Corrective Action </a:t>
            </a:r>
            <a:br>
              <a:rPr lang="en-US"/>
            </a:br>
            <a:r>
              <a:rPr lang="en-US"/>
              <a:t>Plans (SLCAP)</a:t>
            </a:r>
          </a:p>
        </p:txBody>
      </p:sp>
      <p:sp>
        <p:nvSpPr>
          <p:cNvPr id="3" name="Content Placeholder 2">
            <a:extLst>
              <a:ext uri="{FF2B5EF4-FFF2-40B4-BE49-F238E27FC236}">
                <a16:creationId xmlns:a16="http://schemas.microsoft.com/office/drawing/2014/main" id="{87708DB5-B498-4722-9924-9624177965F5}"/>
              </a:ext>
            </a:extLst>
          </p:cNvPr>
          <p:cNvSpPr>
            <a:spLocks noGrp="1"/>
          </p:cNvSpPr>
          <p:nvPr>
            <p:ph idx="1"/>
          </p:nvPr>
        </p:nvSpPr>
        <p:spPr>
          <a:xfrm>
            <a:off x="838200" y="1825624"/>
            <a:ext cx="10515600" cy="4800953"/>
          </a:xfrm>
        </p:spPr>
        <p:txBody>
          <a:bodyPr>
            <a:normAutofit/>
          </a:bodyPr>
          <a:lstStyle/>
          <a:p>
            <a:r>
              <a:rPr lang="en-US" sz="2800" dirty="0"/>
              <a:t>If a student’s checklist indicates an area of noncompliance, an SLCAP, will be issued to the member district on </a:t>
            </a:r>
            <a:r>
              <a:rPr lang="en-US" sz="2800" b="1" dirty="0"/>
              <a:t>April 25 </a:t>
            </a:r>
            <a:r>
              <a:rPr lang="en-US" sz="2800" dirty="0"/>
              <a:t>in Catamaran.</a:t>
            </a:r>
          </a:p>
          <a:p>
            <a:r>
              <a:rPr lang="en-US" sz="2800" dirty="0"/>
              <a:t>SLCAPs must be completed by </a:t>
            </a:r>
            <a:r>
              <a:rPr lang="en-US" sz="2800" b="1" dirty="0">
                <a:solidFill>
                  <a:schemeClr val="tx1"/>
                </a:solidFill>
              </a:rPr>
              <a:t>June 9, 2024</a:t>
            </a:r>
            <a:r>
              <a:rPr lang="en-US" sz="2800" dirty="0">
                <a:solidFill>
                  <a:schemeClr val="tx1"/>
                </a:solidFill>
              </a:rPr>
              <a:t>.</a:t>
            </a:r>
          </a:p>
          <a:p>
            <a:r>
              <a:rPr lang="en-US" sz="2800" dirty="0"/>
              <a:t>Member districts do not need to wait for SLCAPs to be issued to begin making corrections.</a:t>
            </a:r>
          </a:p>
          <a:p>
            <a:r>
              <a:rPr lang="en-US" sz="2800" dirty="0"/>
              <a:t>All corrections will be documented and submitted to MDE in Catamaran.</a:t>
            </a:r>
          </a:p>
        </p:txBody>
      </p:sp>
      <p:sp>
        <p:nvSpPr>
          <p:cNvPr id="5" name="Slide Number Placeholder 4">
            <a:extLst>
              <a:ext uri="{FF2B5EF4-FFF2-40B4-BE49-F238E27FC236}">
                <a16:creationId xmlns:a16="http://schemas.microsoft.com/office/drawing/2014/main" id="{5E0E974C-37A8-4C84-94B4-5AE7FB9A152C}"/>
              </a:ext>
            </a:extLst>
          </p:cNvPr>
          <p:cNvSpPr>
            <a:spLocks noGrp="1"/>
          </p:cNvSpPr>
          <p:nvPr>
            <p:ph type="sldNum" sz="quarter" idx="12"/>
          </p:nvPr>
        </p:nvSpPr>
        <p:spPr/>
        <p:txBody>
          <a:bodyPr/>
          <a:lstStyle/>
          <a:p>
            <a:fld id="{46775F4D-6D42-4CD6-A802-0B48E0231625}" type="slidenum">
              <a:rPr lang="en-US" smtClean="0"/>
              <a:pPr/>
              <a:t>55</a:t>
            </a:fld>
            <a:endParaRPr lang="en-US"/>
          </a:p>
        </p:txBody>
      </p:sp>
      <p:sp>
        <p:nvSpPr>
          <p:cNvPr id="4" name="Footer Placeholder 3">
            <a:extLst>
              <a:ext uri="{FF2B5EF4-FFF2-40B4-BE49-F238E27FC236}">
                <a16:creationId xmlns:a16="http://schemas.microsoft.com/office/drawing/2014/main" id="{262B3A1B-1ADF-485F-BD48-6D91E285A93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576119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D8A3-7F6E-43B6-8F13-7BBFEC414499}"/>
              </a:ext>
            </a:extLst>
          </p:cNvPr>
          <p:cNvSpPr>
            <a:spLocks noGrp="1"/>
          </p:cNvSpPr>
          <p:nvPr>
            <p:ph type="title"/>
          </p:nvPr>
        </p:nvSpPr>
        <p:spPr/>
        <p:txBody>
          <a:bodyPr/>
          <a:lstStyle/>
          <a:p>
            <a:r>
              <a:rPr lang="en-US" altLang="en-US"/>
              <a:t>Corrective Action Plan (CAP)</a:t>
            </a:r>
            <a:endParaRPr lang="en-US"/>
          </a:p>
        </p:txBody>
      </p:sp>
      <p:sp>
        <p:nvSpPr>
          <p:cNvPr id="3" name="Content Placeholder 2">
            <a:extLst>
              <a:ext uri="{FF2B5EF4-FFF2-40B4-BE49-F238E27FC236}">
                <a16:creationId xmlns:a16="http://schemas.microsoft.com/office/drawing/2014/main" id="{FA47EF4A-733F-4E35-9644-8B3BD5A6B612}"/>
              </a:ext>
            </a:extLst>
          </p:cNvPr>
          <p:cNvSpPr>
            <a:spLocks noGrp="1"/>
          </p:cNvSpPr>
          <p:nvPr>
            <p:ph idx="1"/>
          </p:nvPr>
        </p:nvSpPr>
        <p:spPr>
          <a:xfrm>
            <a:off x="838200" y="1825624"/>
            <a:ext cx="10515600" cy="4530725"/>
          </a:xfrm>
        </p:spPr>
        <p:txBody>
          <a:bodyPr>
            <a:normAutofit fontScale="92500" lnSpcReduction="10000"/>
          </a:bodyPr>
          <a:lstStyle/>
          <a:p>
            <a:r>
              <a:rPr lang="en-US" sz="2800" dirty="0"/>
              <a:t>If a student’s checklist indicates an area of noncompliance, a CAP will be issued to the member district in the May 2023 Catamaran release (May 15, 2024).</a:t>
            </a:r>
          </a:p>
          <a:p>
            <a:r>
              <a:rPr lang="en-US" sz="2800" dirty="0"/>
              <a:t>Member districts must submit the CAP for MDE review by </a:t>
            </a:r>
            <a:r>
              <a:rPr lang="en-US" sz="2800" b="1" dirty="0"/>
              <a:t>July 1, 2024</a:t>
            </a:r>
            <a:r>
              <a:rPr lang="en-US" sz="2800" dirty="0"/>
              <a:t>.</a:t>
            </a:r>
            <a:endParaRPr lang="en-US" sz="2800" b="1" dirty="0"/>
          </a:p>
          <a:p>
            <a:r>
              <a:rPr lang="en-US" sz="2800" dirty="0"/>
              <a:t>The CAP must be completed within one year. This includes:</a:t>
            </a:r>
          </a:p>
          <a:p>
            <a:pPr lvl="1"/>
            <a:r>
              <a:rPr lang="en-US" sz="2800" dirty="0"/>
              <a:t>Completion of activities</a:t>
            </a:r>
          </a:p>
          <a:p>
            <a:pPr lvl="1"/>
            <a:r>
              <a:rPr lang="en-US" sz="2800" dirty="0"/>
              <a:t>Request for closeout</a:t>
            </a:r>
          </a:p>
          <a:p>
            <a:pPr lvl="1"/>
            <a:r>
              <a:rPr lang="en-US" sz="2800" dirty="0"/>
              <a:t>ISD verification</a:t>
            </a:r>
          </a:p>
          <a:p>
            <a:pPr lvl="1"/>
            <a:r>
              <a:rPr lang="en-US" sz="2800" dirty="0"/>
              <a:t>MDE closeout</a:t>
            </a:r>
          </a:p>
        </p:txBody>
      </p:sp>
      <p:sp>
        <p:nvSpPr>
          <p:cNvPr id="5" name="Slide Number Placeholder 4">
            <a:extLst>
              <a:ext uri="{FF2B5EF4-FFF2-40B4-BE49-F238E27FC236}">
                <a16:creationId xmlns:a16="http://schemas.microsoft.com/office/drawing/2014/main" id="{95728981-194D-4F45-98F4-4501BED22EB8}"/>
              </a:ext>
            </a:extLst>
          </p:cNvPr>
          <p:cNvSpPr>
            <a:spLocks noGrp="1"/>
          </p:cNvSpPr>
          <p:nvPr>
            <p:ph type="sldNum" sz="quarter" idx="12"/>
          </p:nvPr>
        </p:nvSpPr>
        <p:spPr/>
        <p:txBody>
          <a:bodyPr/>
          <a:lstStyle/>
          <a:p>
            <a:fld id="{46775F4D-6D42-4CD6-A802-0B48E0231625}" type="slidenum">
              <a:rPr lang="en-US" smtClean="0"/>
              <a:pPr/>
              <a:t>56</a:t>
            </a:fld>
            <a:endParaRPr lang="en-US"/>
          </a:p>
        </p:txBody>
      </p:sp>
      <p:sp>
        <p:nvSpPr>
          <p:cNvPr id="4" name="Footer Placeholder 3">
            <a:extLst>
              <a:ext uri="{FF2B5EF4-FFF2-40B4-BE49-F238E27FC236}">
                <a16:creationId xmlns:a16="http://schemas.microsoft.com/office/drawing/2014/main" id="{765D6F92-24A5-43A5-830F-9EF50A9963B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550920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46DCD-FE3E-4FB1-AEF1-0E7B83F3EDD6}"/>
              </a:ext>
            </a:extLst>
          </p:cNvPr>
          <p:cNvSpPr>
            <a:spLocks noGrp="1"/>
          </p:cNvSpPr>
          <p:nvPr>
            <p:ph type="title"/>
          </p:nvPr>
        </p:nvSpPr>
        <p:spPr/>
        <p:txBody>
          <a:bodyPr/>
          <a:lstStyle/>
          <a:p>
            <a:r>
              <a:rPr lang="en-US"/>
              <a:t>Corrective Action </a:t>
            </a:r>
          </a:p>
        </p:txBody>
      </p:sp>
      <p:sp>
        <p:nvSpPr>
          <p:cNvPr id="3" name="Content Placeholder 2">
            <a:extLst>
              <a:ext uri="{FF2B5EF4-FFF2-40B4-BE49-F238E27FC236}">
                <a16:creationId xmlns:a16="http://schemas.microsoft.com/office/drawing/2014/main" id="{D13328EC-2378-4E01-9D0B-115D66B94558}"/>
              </a:ext>
            </a:extLst>
          </p:cNvPr>
          <p:cNvSpPr>
            <a:spLocks noGrp="1"/>
          </p:cNvSpPr>
          <p:nvPr>
            <p:ph idx="1"/>
          </p:nvPr>
        </p:nvSpPr>
        <p:spPr>
          <a:xfrm>
            <a:off x="838200" y="1806222"/>
            <a:ext cx="10515600" cy="4686653"/>
          </a:xfrm>
        </p:spPr>
        <p:txBody>
          <a:bodyPr vert="horz" lIns="91440" tIns="45720" rIns="91440" bIns="45720" rtlCol="0" anchor="t">
            <a:normAutofit lnSpcReduction="10000"/>
          </a:bodyPr>
          <a:lstStyle/>
          <a:p>
            <a:r>
              <a:rPr lang="en-US" dirty="0">
                <a:latin typeface="Arial"/>
                <a:cs typeface="Arial"/>
              </a:rPr>
              <a:t>This option is different from a CAP. When a member district has only one student checklist indicating an area of noncompliance, then a Corrective Action will be issued to the member district in the May 2024 Catamaran release (May 15, 2024).</a:t>
            </a:r>
          </a:p>
          <a:p>
            <a:r>
              <a:rPr lang="en-US" dirty="0">
                <a:latin typeface="Arial"/>
                <a:cs typeface="Arial"/>
              </a:rPr>
              <a:t>Member districts must select the corrective action to take and then implement the plan.</a:t>
            </a:r>
            <a:endParaRPr lang="en-US" b="1" dirty="0">
              <a:latin typeface="Arial"/>
              <a:cs typeface="Arial"/>
            </a:endParaRPr>
          </a:p>
          <a:p>
            <a:r>
              <a:rPr lang="en-US" dirty="0">
                <a:latin typeface="Arial"/>
                <a:cs typeface="Arial"/>
              </a:rPr>
              <a:t>The Corrective Action must be completed within one year or sooner. This includes:</a:t>
            </a:r>
          </a:p>
          <a:p>
            <a:pPr lvl="1"/>
            <a:r>
              <a:rPr lang="en-US" sz="2400" dirty="0">
                <a:latin typeface="Arial"/>
                <a:cs typeface="Arial"/>
              </a:rPr>
              <a:t>Completion of activities</a:t>
            </a:r>
          </a:p>
          <a:p>
            <a:pPr lvl="1"/>
            <a:r>
              <a:rPr lang="en-US" sz="2400" dirty="0">
                <a:latin typeface="Arial"/>
                <a:cs typeface="Arial"/>
              </a:rPr>
              <a:t>Request for closeout</a:t>
            </a:r>
          </a:p>
          <a:p>
            <a:pPr lvl="1"/>
            <a:r>
              <a:rPr lang="en-US" sz="2400" dirty="0">
                <a:latin typeface="Arial"/>
                <a:cs typeface="Arial"/>
              </a:rPr>
              <a:t>ISD verification</a:t>
            </a:r>
          </a:p>
          <a:p>
            <a:pPr lvl="1"/>
            <a:r>
              <a:rPr lang="en-US" sz="2400" dirty="0">
                <a:latin typeface="Arial"/>
                <a:cs typeface="Arial"/>
              </a:rPr>
              <a:t>MDE closeout</a:t>
            </a:r>
          </a:p>
          <a:p>
            <a:endParaRPr lang="en-US" dirty="0"/>
          </a:p>
          <a:p>
            <a:endParaRPr lang="en-US" dirty="0"/>
          </a:p>
        </p:txBody>
      </p:sp>
      <p:sp>
        <p:nvSpPr>
          <p:cNvPr id="5" name="Slide Number Placeholder 4">
            <a:extLst>
              <a:ext uri="{FF2B5EF4-FFF2-40B4-BE49-F238E27FC236}">
                <a16:creationId xmlns:a16="http://schemas.microsoft.com/office/drawing/2014/main" id="{02879B2F-75AF-440E-9913-AE0C6EBC0D1E}"/>
              </a:ext>
            </a:extLst>
          </p:cNvPr>
          <p:cNvSpPr>
            <a:spLocks noGrp="1"/>
          </p:cNvSpPr>
          <p:nvPr>
            <p:ph type="sldNum" sz="quarter" idx="12"/>
          </p:nvPr>
        </p:nvSpPr>
        <p:spPr/>
        <p:txBody>
          <a:bodyPr/>
          <a:lstStyle/>
          <a:p>
            <a:fld id="{46775F4D-6D42-4CD6-A802-0B48E0231625}" type="slidenum">
              <a:rPr lang="en-US" smtClean="0"/>
              <a:pPr/>
              <a:t>57</a:t>
            </a:fld>
            <a:endParaRPr lang="en-US"/>
          </a:p>
        </p:txBody>
      </p:sp>
      <p:sp>
        <p:nvSpPr>
          <p:cNvPr id="4" name="Footer Placeholder 3">
            <a:extLst>
              <a:ext uri="{FF2B5EF4-FFF2-40B4-BE49-F238E27FC236}">
                <a16:creationId xmlns:a16="http://schemas.microsoft.com/office/drawing/2014/main" id="{947D145F-1114-43DC-97C4-859F05FE891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1567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49CF17-1491-4E73-ACB9-2F1B2ACCBB34}"/>
              </a:ext>
            </a:extLst>
          </p:cNvPr>
          <p:cNvSpPr>
            <a:spLocks noGrp="1"/>
          </p:cNvSpPr>
          <p:nvPr>
            <p:ph type="ctrTitle"/>
          </p:nvPr>
        </p:nvSpPr>
        <p:spPr/>
        <p:txBody>
          <a:bodyPr/>
          <a:lstStyle/>
          <a:p>
            <a:r>
              <a:rPr lang="en-US"/>
              <a:t>Answering Checklist Question 2</a:t>
            </a:r>
          </a:p>
        </p:txBody>
      </p:sp>
      <p:sp>
        <p:nvSpPr>
          <p:cNvPr id="5" name="Slide Number Placeholder 4">
            <a:extLst>
              <a:ext uri="{FF2B5EF4-FFF2-40B4-BE49-F238E27FC236}">
                <a16:creationId xmlns:a16="http://schemas.microsoft.com/office/drawing/2014/main" id="{CCA156A5-7B40-4E4F-B9FE-F0F9DDC66C89}"/>
              </a:ext>
            </a:extLst>
          </p:cNvPr>
          <p:cNvSpPr>
            <a:spLocks noGrp="1"/>
          </p:cNvSpPr>
          <p:nvPr>
            <p:ph type="sldNum" sz="quarter" idx="12"/>
          </p:nvPr>
        </p:nvSpPr>
        <p:spPr/>
        <p:txBody>
          <a:bodyPr/>
          <a:lstStyle/>
          <a:p>
            <a:fld id="{46775F4D-6D42-4CD6-A802-0B48E0231625}" type="slidenum">
              <a:rPr lang="en-US" smtClean="0"/>
              <a:pPr/>
              <a:t>58</a:t>
            </a:fld>
            <a:endParaRPr lang="en-US"/>
          </a:p>
        </p:txBody>
      </p:sp>
      <p:sp>
        <p:nvSpPr>
          <p:cNvPr id="4" name="Footer Placeholder 3">
            <a:extLst>
              <a:ext uri="{FF2B5EF4-FFF2-40B4-BE49-F238E27FC236}">
                <a16:creationId xmlns:a16="http://schemas.microsoft.com/office/drawing/2014/main" id="{99D4B864-D432-4BD5-84E7-8528A764E46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272135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511D-FF89-4FD3-BA6F-1EB65024C9F8}"/>
              </a:ext>
            </a:extLst>
          </p:cNvPr>
          <p:cNvSpPr>
            <a:spLocks noGrp="1"/>
          </p:cNvSpPr>
          <p:nvPr>
            <p:ph type="title"/>
          </p:nvPr>
        </p:nvSpPr>
        <p:spPr/>
        <p:txBody>
          <a:bodyPr/>
          <a:lstStyle/>
          <a:p>
            <a:r>
              <a:rPr lang="en-US"/>
              <a:t>Question 2</a:t>
            </a:r>
          </a:p>
        </p:txBody>
      </p:sp>
      <p:sp>
        <p:nvSpPr>
          <p:cNvPr id="3" name="Content Placeholder 2">
            <a:extLst>
              <a:ext uri="{FF2B5EF4-FFF2-40B4-BE49-F238E27FC236}">
                <a16:creationId xmlns:a16="http://schemas.microsoft.com/office/drawing/2014/main" id="{C24A6338-0506-4F11-A026-8F6E8EB3CB56}"/>
              </a:ext>
            </a:extLst>
          </p:cNvPr>
          <p:cNvSpPr>
            <a:spLocks noGrp="1"/>
          </p:cNvSpPr>
          <p:nvPr>
            <p:ph idx="1"/>
          </p:nvPr>
        </p:nvSpPr>
        <p:spPr/>
        <p:txBody>
          <a:bodyPr vert="horz" lIns="91440" tIns="45720" rIns="91440" bIns="45720" rtlCol="0" anchor="t">
            <a:normAutofit/>
          </a:bodyPr>
          <a:lstStyle/>
          <a:p>
            <a:pPr marL="0" indent="0">
              <a:buNone/>
            </a:pPr>
            <a:r>
              <a:rPr lang="en-US" altLang="en-US" sz="2800" dirty="0"/>
              <a:t>Was there prior consent of the parent or student, who has reached the age of majority, to invite an agency?</a:t>
            </a:r>
            <a:endParaRPr lang="en-US" altLang="en-US" sz="2800" dirty="0">
              <a:latin typeface="Arial" panose="020B0604020202020204" pitchFamily="34" charset="0"/>
              <a:cs typeface="Arial" panose="020B0604020202020204" pitchFamily="34" charset="0"/>
            </a:endParaRPr>
          </a:p>
          <a:p>
            <a:pPr lvl="1">
              <a:buFont typeface="Wingdings" panose="05000000000000000000" pitchFamily="2" charset="2"/>
              <a:buChar char="q"/>
            </a:pPr>
            <a:r>
              <a:rPr lang="en-US" altLang="en-US" sz="2800" dirty="0">
                <a:latin typeface="Arial"/>
                <a:cs typeface="Arial"/>
              </a:rPr>
              <a:t> Yes	</a:t>
            </a:r>
          </a:p>
          <a:p>
            <a:pPr lvl="1">
              <a:buFont typeface="Wingdings" panose="05000000000000000000" pitchFamily="2" charset="2"/>
              <a:buChar char="q"/>
            </a:pPr>
            <a:r>
              <a:rPr lang="en-US" altLang="en-US" sz="2800" dirty="0">
                <a:latin typeface="Arial"/>
                <a:cs typeface="Arial"/>
              </a:rPr>
              <a:t> No</a:t>
            </a:r>
          </a:p>
          <a:p>
            <a:pPr lvl="1">
              <a:buFont typeface="Wingdings" panose="05000000000000000000" pitchFamily="2" charset="2"/>
              <a:buChar char="q"/>
            </a:pPr>
            <a:r>
              <a:rPr lang="en-US" altLang="en-US" sz="2800" dirty="0">
                <a:latin typeface="Arial"/>
                <a:cs typeface="Arial"/>
              </a:rPr>
              <a:t> N/A</a:t>
            </a:r>
          </a:p>
          <a:p>
            <a:pPr marL="457200" lvl="1" indent="0">
              <a:buNone/>
            </a:pPr>
            <a:endParaRPr lang="en-US" altLang="en-US" sz="2400" dirty="0">
              <a:latin typeface="Arial"/>
              <a:cs typeface="Arial"/>
            </a:endParaRPr>
          </a:p>
        </p:txBody>
      </p:sp>
      <p:sp>
        <p:nvSpPr>
          <p:cNvPr id="5" name="Slide Number Placeholder 4">
            <a:extLst>
              <a:ext uri="{FF2B5EF4-FFF2-40B4-BE49-F238E27FC236}">
                <a16:creationId xmlns:a16="http://schemas.microsoft.com/office/drawing/2014/main" id="{4BB1C2AD-54AA-4438-851C-DFB96197C148}"/>
              </a:ext>
            </a:extLst>
          </p:cNvPr>
          <p:cNvSpPr>
            <a:spLocks noGrp="1"/>
          </p:cNvSpPr>
          <p:nvPr>
            <p:ph type="sldNum" sz="quarter" idx="12"/>
          </p:nvPr>
        </p:nvSpPr>
        <p:spPr/>
        <p:txBody>
          <a:bodyPr/>
          <a:lstStyle/>
          <a:p>
            <a:fld id="{46775F4D-6D42-4CD6-A802-0B48E0231625}" type="slidenum">
              <a:rPr lang="en-US" smtClean="0"/>
              <a:pPr/>
              <a:t>59</a:t>
            </a:fld>
            <a:endParaRPr lang="en-US"/>
          </a:p>
        </p:txBody>
      </p:sp>
      <p:sp>
        <p:nvSpPr>
          <p:cNvPr id="4" name="Footer Placeholder 3">
            <a:extLst>
              <a:ext uri="{FF2B5EF4-FFF2-40B4-BE49-F238E27FC236}">
                <a16:creationId xmlns:a16="http://schemas.microsoft.com/office/drawing/2014/main" id="{3516F118-A112-4311-B5A9-2037E8FA8A2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980418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458501-8CC8-45EC-B438-2A6D97397B54}"/>
              </a:ext>
            </a:extLst>
          </p:cNvPr>
          <p:cNvSpPr>
            <a:spLocks noGrp="1"/>
          </p:cNvSpPr>
          <p:nvPr>
            <p:ph type="ctrTitle"/>
          </p:nvPr>
        </p:nvSpPr>
        <p:spPr/>
        <p:txBody>
          <a:bodyPr/>
          <a:lstStyle/>
          <a:p>
            <a:r>
              <a:rPr lang="en-US" dirty="0"/>
              <a:t>B-13 Overview</a:t>
            </a:r>
          </a:p>
        </p:txBody>
      </p:sp>
      <p:sp>
        <p:nvSpPr>
          <p:cNvPr id="5" name="Slide Number Placeholder 4">
            <a:extLst>
              <a:ext uri="{FF2B5EF4-FFF2-40B4-BE49-F238E27FC236}">
                <a16:creationId xmlns:a16="http://schemas.microsoft.com/office/drawing/2014/main" id="{4C096BC8-6987-4220-B116-9ABF67C1405D}"/>
              </a:ext>
            </a:extLst>
          </p:cNvPr>
          <p:cNvSpPr>
            <a:spLocks noGrp="1"/>
          </p:cNvSpPr>
          <p:nvPr>
            <p:ph type="sldNum" sz="quarter" idx="12"/>
          </p:nvPr>
        </p:nvSpPr>
        <p:spPr/>
        <p:txBody>
          <a:bodyPr/>
          <a:lstStyle/>
          <a:p>
            <a:fld id="{46775F4D-6D42-4CD6-A802-0B48E0231625}" type="slidenum">
              <a:rPr lang="en-US" smtClean="0"/>
              <a:pPr/>
              <a:t>6</a:t>
            </a:fld>
            <a:endParaRPr lang="en-US"/>
          </a:p>
        </p:txBody>
      </p:sp>
      <p:sp>
        <p:nvSpPr>
          <p:cNvPr id="4" name="Footer Placeholder 3">
            <a:extLst>
              <a:ext uri="{FF2B5EF4-FFF2-40B4-BE49-F238E27FC236}">
                <a16:creationId xmlns:a16="http://schemas.microsoft.com/office/drawing/2014/main" id="{FDECBF5B-E56C-4C3A-8B58-54C1696B4F2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6789057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F36D-2F9D-4678-BCF8-9CC043FA5C60}"/>
              </a:ext>
            </a:extLst>
          </p:cNvPr>
          <p:cNvSpPr>
            <a:spLocks noGrp="1"/>
          </p:cNvSpPr>
          <p:nvPr>
            <p:ph type="title"/>
          </p:nvPr>
        </p:nvSpPr>
        <p:spPr/>
        <p:txBody>
          <a:bodyPr/>
          <a:lstStyle/>
          <a:p>
            <a:r>
              <a:rPr lang="en-US"/>
              <a:t>Question 2 Follow-up</a:t>
            </a:r>
          </a:p>
        </p:txBody>
      </p:sp>
      <p:sp>
        <p:nvSpPr>
          <p:cNvPr id="3" name="Content Placeholder 2">
            <a:extLst>
              <a:ext uri="{FF2B5EF4-FFF2-40B4-BE49-F238E27FC236}">
                <a16:creationId xmlns:a16="http://schemas.microsoft.com/office/drawing/2014/main" id="{1B720664-7CF8-41B8-B846-CBD60F45FD4D}"/>
              </a:ext>
            </a:extLst>
          </p:cNvPr>
          <p:cNvSpPr>
            <a:spLocks noGrp="1"/>
          </p:cNvSpPr>
          <p:nvPr>
            <p:ph idx="1"/>
          </p:nvPr>
        </p:nvSpPr>
        <p:spPr/>
        <p:txBody>
          <a:bodyPr/>
          <a:lstStyle/>
          <a:p>
            <a:pPr marL="0" indent="0">
              <a:buNone/>
            </a:pPr>
            <a:r>
              <a:rPr lang="en-US" sz="2800" dirty="0"/>
              <a:t>Was written consent obtained although late?</a:t>
            </a:r>
          </a:p>
          <a:p>
            <a:pPr lvl="1">
              <a:buFont typeface="Wingdings" panose="05000000000000000000" pitchFamily="2" charset="2"/>
              <a:buChar char="q"/>
            </a:pPr>
            <a:r>
              <a:rPr lang="en-US" altLang="en-US" sz="2800" dirty="0">
                <a:latin typeface="Arial"/>
                <a:cs typeface="Arial"/>
              </a:rPr>
              <a:t> Yes	</a:t>
            </a:r>
          </a:p>
          <a:p>
            <a:pPr lvl="1">
              <a:buFont typeface="Wingdings" panose="05000000000000000000" pitchFamily="2" charset="2"/>
              <a:buChar char="q"/>
            </a:pPr>
            <a:r>
              <a:rPr lang="en-US" altLang="en-US" sz="2800" dirty="0">
                <a:latin typeface="Arial"/>
                <a:cs typeface="Arial"/>
              </a:rPr>
              <a:t> No</a:t>
            </a:r>
          </a:p>
          <a:p>
            <a:pPr marL="0" indent="0">
              <a:buNone/>
            </a:pPr>
            <a:endParaRPr lang="en-US" dirty="0"/>
          </a:p>
        </p:txBody>
      </p:sp>
      <p:sp>
        <p:nvSpPr>
          <p:cNvPr id="5" name="Slide Number Placeholder 4">
            <a:extLst>
              <a:ext uri="{FF2B5EF4-FFF2-40B4-BE49-F238E27FC236}">
                <a16:creationId xmlns:a16="http://schemas.microsoft.com/office/drawing/2014/main" id="{CEB2E8CD-A281-4DCF-AB50-4631B75E09E1}"/>
              </a:ext>
            </a:extLst>
          </p:cNvPr>
          <p:cNvSpPr>
            <a:spLocks noGrp="1"/>
          </p:cNvSpPr>
          <p:nvPr>
            <p:ph type="sldNum" sz="quarter" idx="12"/>
          </p:nvPr>
        </p:nvSpPr>
        <p:spPr/>
        <p:txBody>
          <a:bodyPr/>
          <a:lstStyle/>
          <a:p>
            <a:fld id="{46775F4D-6D42-4CD6-A802-0B48E0231625}" type="slidenum">
              <a:rPr lang="en-US" smtClean="0"/>
              <a:pPr/>
              <a:t>60</a:t>
            </a:fld>
            <a:endParaRPr lang="en-US"/>
          </a:p>
        </p:txBody>
      </p:sp>
      <p:sp>
        <p:nvSpPr>
          <p:cNvPr id="4" name="Footer Placeholder 3">
            <a:extLst>
              <a:ext uri="{FF2B5EF4-FFF2-40B4-BE49-F238E27FC236}">
                <a16:creationId xmlns:a16="http://schemas.microsoft.com/office/drawing/2014/main" id="{0E91A15D-41F9-471F-9390-15A930AE5B4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9707059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5C89-7E38-4FDC-9B11-91BD645C2769}"/>
              </a:ext>
            </a:extLst>
          </p:cNvPr>
          <p:cNvSpPr>
            <a:spLocks noGrp="1"/>
          </p:cNvSpPr>
          <p:nvPr>
            <p:ph type="ctrTitle"/>
          </p:nvPr>
        </p:nvSpPr>
        <p:spPr/>
        <p:txBody>
          <a:bodyPr/>
          <a:lstStyle/>
          <a:p>
            <a:r>
              <a:rPr lang="en-US"/>
              <a:t>Resources</a:t>
            </a:r>
          </a:p>
        </p:txBody>
      </p:sp>
      <p:sp>
        <p:nvSpPr>
          <p:cNvPr id="5" name="Slide Number Placeholder 4">
            <a:extLst>
              <a:ext uri="{FF2B5EF4-FFF2-40B4-BE49-F238E27FC236}">
                <a16:creationId xmlns:a16="http://schemas.microsoft.com/office/drawing/2014/main" id="{CD36C6F9-A9A9-4CA2-BB85-5F693F6AE592}"/>
              </a:ext>
            </a:extLst>
          </p:cNvPr>
          <p:cNvSpPr>
            <a:spLocks noGrp="1"/>
          </p:cNvSpPr>
          <p:nvPr>
            <p:ph type="sldNum" sz="quarter" idx="12"/>
          </p:nvPr>
        </p:nvSpPr>
        <p:spPr/>
        <p:txBody>
          <a:bodyPr/>
          <a:lstStyle/>
          <a:p>
            <a:fld id="{46775F4D-6D42-4CD6-A802-0B48E0231625}" type="slidenum">
              <a:rPr lang="en-US" smtClean="0"/>
              <a:pPr/>
              <a:t>61</a:t>
            </a:fld>
            <a:endParaRPr lang="en-US"/>
          </a:p>
        </p:txBody>
      </p:sp>
      <p:sp>
        <p:nvSpPr>
          <p:cNvPr id="4" name="Footer Placeholder 3">
            <a:extLst>
              <a:ext uri="{FF2B5EF4-FFF2-40B4-BE49-F238E27FC236}">
                <a16:creationId xmlns:a16="http://schemas.microsoft.com/office/drawing/2014/main" id="{12820418-D525-4DB1-9876-17072F51760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4490655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EFBDAF-1B96-4C8B-B960-5325824FFEEA}"/>
              </a:ext>
            </a:extLst>
          </p:cNvPr>
          <p:cNvSpPr>
            <a:spLocks noGrp="1"/>
          </p:cNvSpPr>
          <p:nvPr>
            <p:ph type="title"/>
          </p:nvPr>
        </p:nvSpPr>
        <p:spPr>
          <a:xfrm>
            <a:off x="838200" y="-806823"/>
            <a:ext cx="10515600" cy="806823"/>
          </a:xfrm>
        </p:spPr>
        <p:txBody>
          <a:bodyPr anchor="b">
            <a:normAutofit/>
          </a:bodyPr>
          <a:lstStyle/>
          <a:p>
            <a:r>
              <a:rPr lang="en-US"/>
              <a:t>Catamaran Technical Assistance</a:t>
            </a:r>
          </a:p>
        </p:txBody>
      </p:sp>
      <p:pic>
        <p:nvPicPr>
          <p:cNvPr id="7" name="Picture 6" descr="Homepage of the Catamaran Technical Assistance Website.">
            <a:extLst>
              <a:ext uri="{FF2B5EF4-FFF2-40B4-BE49-F238E27FC236}">
                <a16:creationId xmlns:a16="http://schemas.microsoft.com/office/drawing/2014/main" id="{D3741605-F2C8-FF9E-918F-CA1E081F503F}"/>
              </a:ext>
            </a:extLst>
          </p:cNvPr>
          <p:cNvPicPr>
            <a:picLocks noChangeAspect="1"/>
          </p:cNvPicPr>
          <p:nvPr/>
        </p:nvPicPr>
        <p:blipFill>
          <a:blip r:embed="rId3"/>
          <a:stretch>
            <a:fillRect/>
          </a:stretch>
        </p:blipFill>
        <p:spPr>
          <a:xfrm>
            <a:off x="0" y="473946"/>
            <a:ext cx="12192000" cy="5910107"/>
          </a:xfrm>
          <a:prstGeom prst="rect">
            <a:avLst/>
          </a:prstGeom>
        </p:spPr>
      </p:pic>
      <p:sp>
        <p:nvSpPr>
          <p:cNvPr id="3" name="Slide Number Placeholder 2">
            <a:extLst>
              <a:ext uri="{FF2B5EF4-FFF2-40B4-BE49-F238E27FC236}">
                <a16:creationId xmlns:a16="http://schemas.microsoft.com/office/drawing/2014/main" id="{C0E05DDF-118C-4BD9-BDE2-17D38D4224C7}"/>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F782C1E8-CA2E-47FF-89F1-29AE34FB2263}" type="slidenum">
              <a:rPr lang="en-US" smtClean="0"/>
              <a:pPr>
                <a:spcAft>
                  <a:spcPts val="600"/>
                </a:spcAft>
              </a:pPr>
              <a:t>62</a:t>
            </a:fld>
            <a:endParaRPr lang="en-US"/>
          </a:p>
        </p:txBody>
      </p:sp>
      <p:sp>
        <p:nvSpPr>
          <p:cNvPr id="2" name="Footer Placeholder 1">
            <a:extLst>
              <a:ext uri="{FF2B5EF4-FFF2-40B4-BE49-F238E27FC236}">
                <a16:creationId xmlns:a16="http://schemas.microsoft.com/office/drawing/2014/main" id="{23094731-3AE6-40DA-B172-CAC90FB435EF}"/>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2011652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567189-3234-40E9-A7B6-CDD97CB55B8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B-13 Secondary Transition Page</a:t>
            </a:r>
          </a:p>
        </p:txBody>
      </p:sp>
      <p:sp>
        <p:nvSpPr>
          <p:cNvPr id="3" name="Slide Number Placeholder 2">
            <a:extLst>
              <a:ext uri="{FF2B5EF4-FFF2-40B4-BE49-F238E27FC236}">
                <a16:creationId xmlns:a16="http://schemas.microsoft.com/office/drawing/2014/main" id="{493EADC7-63E3-4C2E-BF63-97CD61AFAA45}"/>
              </a:ext>
            </a:extLst>
          </p:cNvPr>
          <p:cNvSpPr>
            <a:spLocks noGrp="1"/>
          </p:cNvSpPr>
          <p:nvPr>
            <p:ph type="sldNum" sz="quarter" idx="12"/>
          </p:nvPr>
        </p:nvSpPr>
        <p:spPr/>
        <p:txBody>
          <a:bodyPr/>
          <a:lstStyle/>
          <a:p>
            <a:fld id="{F782C1E8-CA2E-47FF-89F1-29AE34FB2263}" type="slidenum">
              <a:rPr lang="en-US" smtClean="0"/>
              <a:pPr/>
              <a:t>63</a:t>
            </a:fld>
            <a:endParaRPr lang="en-US"/>
          </a:p>
        </p:txBody>
      </p:sp>
      <p:sp>
        <p:nvSpPr>
          <p:cNvPr id="2" name="Footer Placeholder 1">
            <a:extLst>
              <a:ext uri="{FF2B5EF4-FFF2-40B4-BE49-F238E27FC236}">
                <a16:creationId xmlns:a16="http://schemas.microsoft.com/office/drawing/2014/main" id="{A7F9DFF1-A18A-4923-A175-0B57727597B9}"/>
              </a:ext>
            </a:extLst>
          </p:cNvPr>
          <p:cNvSpPr>
            <a:spLocks noGrp="1"/>
          </p:cNvSpPr>
          <p:nvPr>
            <p:ph type="ftr" sz="quarter" idx="11"/>
          </p:nvPr>
        </p:nvSpPr>
        <p:spPr/>
        <p:txBody>
          <a:bodyPr/>
          <a:lstStyle/>
          <a:p>
            <a:r>
              <a:rPr lang="en-US"/>
              <a:t>Michigan Department of Education | Office of Special Education </a:t>
            </a:r>
          </a:p>
        </p:txBody>
      </p:sp>
      <p:pic>
        <p:nvPicPr>
          <p:cNvPr id="7" name="Picture 6" descr="Dara Collection Resources found on the Secondary Transition page under the Measuring, Reporting &amp; Improving (Part B) heading.">
            <a:extLst>
              <a:ext uri="{FF2B5EF4-FFF2-40B4-BE49-F238E27FC236}">
                <a16:creationId xmlns:a16="http://schemas.microsoft.com/office/drawing/2014/main" id="{01622CB8-2F2F-A209-F5F0-B5F67358EF4F}"/>
              </a:ext>
            </a:extLst>
          </p:cNvPr>
          <p:cNvPicPr>
            <a:picLocks noChangeAspect="1"/>
          </p:cNvPicPr>
          <p:nvPr/>
        </p:nvPicPr>
        <p:blipFill>
          <a:blip r:embed="rId3"/>
          <a:stretch>
            <a:fillRect/>
          </a:stretch>
        </p:blipFill>
        <p:spPr>
          <a:xfrm>
            <a:off x="546100" y="540639"/>
            <a:ext cx="11099800" cy="6180836"/>
          </a:xfrm>
          <a:prstGeom prst="rect">
            <a:avLst/>
          </a:prstGeom>
          <a:ln>
            <a:solidFill>
              <a:srgbClr val="3A3A3A"/>
            </a:solidFill>
          </a:ln>
        </p:spPr>
      </p:pic>
    </p:spTree>
    <p:extLst>
      <p:ext uri="{BB962C8B-B14F-4D97-AF65-F5344CB8AC3E}">
        <p14:creationId xmlns:p14="http://schemas.microsoft.com/office/powerpoint/2010/main" val="16476409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F44D-7A73-471C-8ED7-643F9A93B7BE}"/>
              </a:ext>
            </a:extLst>
          </p:cNvPr>
          <p:cNvSpPr>
            <a:spLocks noGrp="1"/>
          </p:cNvSpPr>
          <p:nvPr>
            <p:ph type="title"/>
          </p:nvPr>
        </p:nvSpPr>
        <p:spPr/>
        <p:txBody>
          <a:bodyPr/>
          <a:lstStyle/>
          <a:p>
            <a:r>
              <a:rPr lang="en-US"/>
              <a:t>OSE Office Hours</a:t>
            </a:r>
          </a:p>
        </p:txBody>
      </p:sp>
      <p:sp>
        <p:nvSpPr>
          <p:cNvPr id="3" name="Content Placeholder 2">
            <a:extLst>
              <a:ext uri="{FF2B5EF4-FFF2-40B4-BE49-F238E27FC236}">
                <a16:creationId xmlns:a16="http://schemas.microsoft.com/office/drawing/2014/main" id="{0408FD2D-01A7-48CB-B71E-46824427E337}"/>
              </a:ext>
            </a:extLst>
          </p:cNvPr>
          <p:cNvSpPr>
            <a:spLocks noGrp="1"/>
          </p:cNvSpPr>
          <p:nvPr>
            <p:ph sz="half" idx="2"/>
          </p:nvPr>
        </p:nvSpPr>
        <p:spPr>
          <a:xfrm>
            <a:off x="838200" y="1906446"/>
            <a:ext cx="6290481" cy="4449903"/>
          </a:xfrm>
        </p:spPr>
        <p:txBody>
          <a:bodyPr>
            <a:normAutofit/>
          </a:bodyPr>
          <a:lstStyle/>
          <a:p>
            <a:r>
              <a:rPr lang="en-US" sz="2800" dirty="0"/>
              <a:t>Office Hours are listed on the </a:t>
            </a:r>
            <a:r>
              <a:rPr lang="en-US" sz="2800" dirty="0">
                <a:hlinkClick r:id="rId3"/>
              </a:rPr>
              <a:t>Upcoming Events</a:t>
            </a:r>
            <a:r>
              <a:rPr lang="en-US" sz="2800" dirty="0"/>
              <a:t> page on the Catamaran Technical Assistance Website.</a:t>
            </a:r>
          </a:p>
          <a:p>
            <a:r>
              <a:rPr lang="en-US" sz="2800" dirty="0"/>
              <a:t>To join, select </a:t>
            </a:r>
            <a:r>
              <a:rPr lang="en-US" sz="2800" b="1" dirty="0"/>
              <a:t>Join Meeting</a:t>
            </a:r>
            <a:r>
              <a:rPr lang="en-US" sz="2800" dirty="0"/>
              <a:t>.</a:t>
            </a:r>
          </a:p>
          <a:p>
            <a:r>
              <a:rPr lang="en-US" sz="2800" dirty="0"/>
              <a:t>No registration is needed.</a:t>
            </a:r>
          </a:p>
        </p:txBody>
      </p:sp>
      <p:graphicFrame>
        <p:nvGraphicFramePr>
          <p:cNvPr id="6" name="Content Placeholder 5" descr="Office hours April 7th 2-4 pm, April 11th 3-5 pm">
            <a:extLst>
              <a:ext uri="{FF2B5EF4-FFF2-40B4-BE49-F238E27FC236}">
                <a16:creationId xmlns:a16="http://schemas.microsoft.com/office/drawing/2014/main" id="{730BC148-FCAB-4B58-822F-1A2BBA1A8AA3}"/>
              </a:ext>
            </a:extLst>
          </p:cNvPr>
          <p:cNvGraphicFramePr>
            <a:graphicFrameLocks noGrp="1"/>
          </p:cNvGraphicFramePr>
          <p:nvPr>
            <p:ph sz="half" idx="1"/>
            <p:extLst>
              <p:ext uri="{D42A27DB-BD31-4B8C-83A1-F6EECF244321}">
                <p14:modId xmlns:p14="http://schemas.microsoft.com/office/powerpoint/2010/main" val="384418869"/>
              </p:ext>
            </p:extLst>
          </p:nvPr>
        </p:nvGraphicFramePr>
        <p:xfrm>
          <a:off x="6762307" y="1906444"/>
          <a:ext cx="4449989" cy="2176458"/>
        </p:xfrm>
        <a:graphic>
          <a:graphicData uri="http://schemas.openxmlformats.org/drawingml/2006/table">
            <a:tbl>
              <a:tblPr firstRow="1" bandRow="1">
                <a:tableStyleId>{21E4AEA4-8DFA-4A89-87EB-49C32662AFE0}</a:tableStyleId>
              </a:tblPr>
              <a:tblGrid>
                <a:gridCol w="1476404">
                  <a:extLst>
                    <a:ext uri="{9D8B030D-6E8A-4147-A177-3AD203B41FA5}">
                      <a16:colId xmlns:a16="http://schemas.microsoft.com/office/drawing/2014/main" val="3132226550"/>
                    </a:ext>
                  </a:extLst>
                </a:gridCol>
                <a:gridCol w="2973585">
                  <a:extLst>
                    <a:ext uri="{9D8B030D-6E8A-4147-A177-3AD203B41FA5}">
                      <a16:colId xmlns:a16="http://schemas.microsoft.com/office/drawing/2014/main" val="248106649"/>
                    </a:ext>
                  </a:extLst>
                </a:gridCol>
              </a:tblGrid>
              <a:tr h="697306">
                <a:tc>
                  <a:txBody>
                    <a:bodyPr/>
                    <a:lstStyle/>
                    <a:p>
                      <a:r>
                        <a:rPr lang="en-US" sz="2400" dirty="0">
                          <a:latin typeface="Arial" panose="020B0604020202020204" pitchFamily="34" charset="0"/>
                          <a:cs typeface="Arial" panose="020B0604020202020204" pitchFamily="34" charset="0"/>
                        </a:rPr>
                        <a:t>Date </a:t>
                      </a:r>
                    </a:p>
                  </a:txBody>
                  <a:tcPr marL="116906" marR="116906" anchor="ctr"/>
                </a:tc>
                <a:tc>
                  <a:txBody>
                    <a:bodyPr/>
                    <a:lstStyle/>
                    <a:p>
                      <a:r>
                        <a:rPr lang="en-US" sz="2400" dirty="0">
                          <a:latin typeface="Arial" panose="020B0604020202020204" pitchFamily="34" charset="0"/>
                          <a:cs typeface="Arial" panose="020B0604020202020204" pitchFamily="34" charset="0"/>
                        </a:rPr>
                        <a:t>Time</a:t>
                      </a:r>
                    </a:p>
                  </a:txBody>
                  <a:tcPr marL="116906" marR="116906" anchor="ctr"/>
                </a:tc>
                <a:extLst>
                  <a:ext uri="{0D108BD9-81ED-4DB2-BD59-A6C34878D82A}">
                    <a16:rowId xmlns:a16="http://schemas.microsoft.com/office/drawing/2014/main" val="2575569450"/>
                  </a:ext>
                </a:extLst>
              </a:tr>
              <a:tr h="781846">
                <a:tc>
                  <a:txBody>
                    <a:bodyPr/>
                    <a:lstStyle/>
                    <a:p>
                      <a:r>
                        <a:rPr lang="en-US" sz="2400" dirty="0">
                          <a:latin typeface="Arial" panose="020B0604020202020204" pitchFamily="34" charset="0"/>
                          <a:cs typeface="Arial" panose="020B0604020202020204" pitchFamily="34" charset="0"/>
                        </a:rPr>
                        <a:t>April 4</a:t>
                      </a:r>
                    </a:p>
                  </a:txBody>
                  <a:tcPr marL="116906" marR="116906" anchor="ctr"/>
                </a:tc>
                <a:tc>
                  <a:txBody>
                    <a:bodyPr/>
                    <a:lstStyle/>
                    <a:p>
                      <a:r>
                        <a:rPr lang="en-US" sz="2400" dirty="0">
                          <a:latin typeface="Arial" panose="020B0604020202020204" pitchFamily="34" charset="0"/>
                          <a:cs typeface="Arial" panose="020B0604020202020204" pitchFamily="34" charset="0"/>
                        </a:rPr>
                        <a:t>2:00 – 4:00 PM</a:t>
                      </a:r>
                    </a:p>
                  </a:txBody>
                  <a:tcPr marL="116906" marR="116906" anchor="ctr"/>
                </a:tc>
                <a:extLst>
                  <a:ext uri="{0D108BD9-81ED-4DB2-BD59-A6C34878D82A}">
                    <a16:rowId xmlns:a16="http://schemas.microsoft.com/office/drawing/2014/main" val="1913773958"/>
                  </a:ext>
                </a:extLst>
              </a:tr>
              <a:tr h="697306">
                <a:tc>
                  <a:txBody>
                    <a:bodyPr/>
                    <a:lstStyle/>
                    <a:p>
                      <a:r>
                        <a:rPr lang="en-US" sz="2400">
                          <a:latin typeface="Arial" panose="020B0604020202020204" pitchFamily="34" charset="0"/>
                          <a:cs typeface="Arial" panose="020B0604020202020204" pitchFamily="34" charset="0"/>
                        </a:rPr>
                        <a:t>April 10</a:t>
                      </a:r>
                    </a:p>
                  </a:txBody>
                  <a:tcPr marL="116906" marR="116906" anchor="ctr"/>
                </a:tc>
                <a:tc>
                  <a:txBody>
                    <a:bodyPr/>
                    <a:lstStyle/>
                    <a:p>
                      <a:r>
                        <a:rPr lang="en-US" sz="2400" dirty="0">
                          <a:latin typeface="Arial" panose="020B0604020202020204" pitchFamily="34" charset="0"/>
                          <a:cs typeface="Arial" panose="020B0604020202020204" pitchFamily="34" charset="0"/>
                        </a:rPr>
                        <a:t>3:00 – 5:00 PM</a:t>
                      </a:r>
                    </a:p>
                  </a:txBody>
                  <a:tcPr marL="116906" marR="116906" anchor="ctr"/>
                </a:tc>
                <a:extLst>
                  <a:ext uri="{0D108BD9-81ED-4DB2-BD59-A6C34878D82A}">
                    <a16:rowId xmlns:a16="http://schemas.microsoft.com/office/drawing/2014/main" val="1620640663"/>
                  </a:ext>
                </a:extLst>
              </a:tr>
            </a:tbl>
          </a:graphicData>
        </a:graphic>
      </p:graphicFrame>
      <p:sp>
        <p:nvSpPr>
          <p:cNvPr id="5" name="Slide Number Placeholder 4">
            <a:extLst>
              <a:ext uri="{FF2B5EF4-FFF2-40B4-BE49-F238E27FC236}">
                <a16:creationId xmlns:a16="http://schemas.microsoft.com/office/drawing/2014/main" id="{789299DE-001C-4A9A-9A1F-096CB39EED12}"/>
              </a:ext>
            </a:extLst>
          </p:cNvPr>
          <p:cNvSpPr>
            <a:spLocks noGrp="1"/>
          </p:cNvSpPr>
          <p:nvPr>
            <p:ph type="sldNum" sz="quarter" idx="12"/>
          </p:nvPr>
        </p:nvSpPr>
        <p:spPr/>
        <p:txBody>
          <a:bodyPr/>
          <a:lstStyle/>
          <a:p>
            <a:fld id="{46775F4D-6D42-4CD6-A802-0B48E0231625}" type="slidenum">
              <a:rPr lang="en-US" smtClean="0"/>
              <a:pPr/>
              <a:t>64</a:t>
            </a:fld>
            <a:endParaRPr lang="en-US"/>
          </a:p>
        </p:txBody>
      </p:sp>
      <p:sp>
        <p:nvSpPr>
          <p:cNvPr id="4" name="Footer Placeholder 3">
            <a:extLst>
              <a:ext uri="{FF2B5EF4-FFF2-40B4-BE49-F238E27FC236}">
                <a16:creationId xmlns:a16="http://schemas.microsoft.com/office/drawing/2014/main" id="{174A11E0-40CB-4681-842A-C0DBE4474CF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0896710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7D88-7981-47C3-86E1-D17F2869E7D7}"/>
              </a:ext>
            </a:extLst>
          </p:cNvPr>
          <p:cNvSpPr>
            <a:spLocks noGrp="1"/>
          </p:cNvSpPr>
          <p:nvPr>
            <p:ph type="title"/>
          </p:nvPr>
        </p:nvSpPr>
        <p:spPr/>
        <p:txBody>
          <a:bodyPr/>
          <a:lstStyle/>
          <a:p>
            <a:r>
              <a:rPr lang="en-US"/>
              <a:t>Reminder: Due Date</a:t>
            </a:r>
          </a:p>
        </p:txBody>
      </p:sp>
      <p:sp>
        <p:nvSpPr>
          <p:cNvPr id="3" name="Content Placeholder 2">
            <a:extLst>
              <a:ext uri="{FF2B5EF4-FFF2-40B4-BE49-F238E27FC236}">
                <a16:creationId xmlns:a16="http://schemas.microsoft.com/office/drawing/2014/main" id="{7E00F120-7180-4FEE-B36B-BA3F60DD63E4}"/>
              </a:ext>
            </a:extLst>
          </p:cNvPr>
          <p:cNvSpPr>
            <a:spLocks noGrp="1"/>
          </p:cNvSpPr>
          <p:nvPr>
            <p:ph idx="1"/>
          </p:nvPr>
        </p:nvSpPr>
        <p:spPr>
          <a:xfrm>
            <a:off x="838200" y="1825625"/>
            <a:ext cx="10515600" cy="948055"/>
          </a:xfrm>
        </p:spPr>
        <p:txBody>
          <a:bodyPr>
            <a:normAutofit/>
          </a:bodyPr>
          <a:lstStyle/>
          <a:p>
            <a:r>
              <a:rPr lang="en-US" sz="2800" dirty="0"/>
              <a:t>The data collection window closes </a:t>
            </a:r>
            <a:r>
              <a:rPr lang="en-US" sz="2800" b="1" dirty="0"/>
              <a:t>April 12, 2024 </a:t>
            </a:r>
            <a:r>
              <a:rPr lang="en-US" sz="2800" dirty="0"/>
              <a:t>at 11:59 PM.</a:t>
            </a:r>
          </a:p>
        </p:txBody>
      </p:sp>
      <p:sp>
        <p:nvSpPr>
          <p:cNvPr id="5" name="Slide Number Placeholder 4">
            <a:extLst>
              <a:ext uri="{FF2B5EF4-FFF2-40B4-BE49-F238E27FC236}">
                <a16:creationId xmlns:a16="http://schemas.microsoft.com/office/drawing/2014/main" id="{D5F128FC-8920-470B-8798-0B50A1E594F9}"/>
              </a:ext>
            </a:extLst>
          </p:cNvPr>
          <p:cNvSpPr>
            <a:spLocks noGrp="1"/>
          </p:cNvSpPr>
          <p:nvPr>
            <p:ph type="sldNum" sz="quarter" idx="12"/>
          </p:nvPr>
        </p:nvSpPr>
        <p:spPr/>
        <p:txBody>
          <a:bodyPr/>
          <a:lstStyle/>
          <a:p>
            <a:fld id="{46775F4D-6D42-4CD6-A802-0B48E0231625}" type="slidenum">
              <a:rPr lang="en-US" smtClean="0"/>
              <a:pPr/>
              <a:t>65</a:t>
            </a:fld>
            <a:endParaRPr lang="en-US"/>
          </a:p>
        </p:txBody>
      </p:sp>
      <p:sp>
        <p:nvSpPr>
          <p:cNvPr id="4" name="Footer Placeholder 3">
            <a:extLst>
              <a:ext uri="{FF2B5EF4-FFF2-40B4-BE49-F238E27FC236}">
                <a16:creationId xmlns:a16="http://schemas.microsoft.com/office/drawing/2014/main" id="{2332FBA7-CC59-4998-ACE4-4893E66A031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1341163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B429C-95C8-4002-B501-D15A9799055F}"/>
              </a:ext>
            </a:extLst>
          </p:cNvPr>
          <p:cNvSpPr>
            <a:spLocks noGrp="1"/>
          </p:cNvSpPr>
          <p:nvPr>
            <p:ph type="title"/>
          </p:nvPr>
        </p:nvSpPr>
        <p:spPr/>
        <p:txBody>
          <a:bodyPr/>
          <a:lstStyle/>
          <a:p>
            <a:r>
              <a:rPr lang="en-US"/>
              <a:t>Need More Help? </a:t>
            </a:r>
          </a:p>
        </p:txBody>
      </p:sp>
      <p:sp>
        <p:nvSpPr>
          <p:cNvPr id="3" name="Content Placeholder 2">
            <a:extLst>
              <a:ext uri="{FF2B5EF4-FFF2-40B4-BE49-F238E27FC236}">
                <a16:creationId xmlns:a16="http://schemas.microsoft.com/office/drawing/2014/main" id="{55060554-3649-4706-A04F-2A8591D2A6B3}"/>
              </a:ext>
            </a:extLst>
          </p:cNvPr>
          <p:cNvSpPr>
            <a:spLocks noGrp="1"/>
          </p:cNvSpPr>
          <p:nvPr>
            <p:ph idx="1"/>
          </p:nvPr>
        </p:nvSpPr>
        <p:spPr>
          <a:xfrm>
            <a:off x="838200" y="1825625"/>
            <a:ext cx="10515600" cy="4359275"/>
          </a:xfrm>
        </p:spPr>
        <p:txBody>
          <a:bodyPr vert="horz" lIns="91440" tIns="45720" rIns="91440" bIns="45720" rtlCol="0" anchor="t">
            <a:normAutofit/>
          </a:bodyPr>
          <a:lstStyle/>
          <a:p>
            <a:r>
              <a:rPr lang="en-US" sz="3200" dirty="0">
                <a:latin typeface="Arial"/>
                <a:cs typeface="Arial"/>
              </a:rPr>
              <a:t>Catamaran Help Desk:</a:t>
            </a:r>
          </a:p>
          <a:p>
            <a:pPr lvl="1"/>
            <a:r>
              <a:rPr lang="en-US" sz="2800" dirty="0">
                <a:latin typeface="Arial"/>
                <a:cs typeface="Arial"/>
              </a:rPr>
              <a:t>Available Monday – Friday 9:00 am – 4:00 pm</a:t>
            </a:r>
          </a:p>
          <a:p>
            <a:pPr lvl="1"/>
            <a:r>
              <a:rPr lang="en-US" sz="2800" dirty="0">
                <a:latin typeface="Arial"/>
                <a:cs typeface="Arial"/>
              </a:rPr>
              <a:t>Email: </a:t>
            </a:r>
            <a:r>
              <a:rPr lang="en-US" sz="2800" dirty="0">
                <a:latin typeface="Arial"/>
                <a:cs typeface="Arial"/>
                <a:hlinkClick r:id="rId3" tooltip="Email the Catamaran help desk"/>
              </a:rPr>
              <a:t>Catamaran Help Desk</a:t>
            </a:r>
            <a:r>
              <a:rPr lang="en-US" sz="2800" dirty="0">
                <a:latin typeface="Arial"/>
                <a:cs typeface="Arial"/>
              </a:rPr>
              <a:t> (</a:t>
            </a:r>
            <a:r>
              <a:rPr lang="en-US" sz="2800" dirty="0" err="1">
                <a:latin typeface="Arial"/>
                <a:cs typeface="Arial"/>
              </a:rPr>
              <a:t>help@catamaran.partners</a:t>
            </a:r>
            <a:r>
              <a:rPr lang="en-US" sz="2800" dirty="0">
                <a:latin typeface="Arial"/>
                <a:cs typeface="Arial"/>
              </a:rPr>
              <a:t>)</a:t>
            </a:r>
          </a:p>
          <a:p>
            <a:pPr lvl="1"/>
            <a:r>
              <a:rPr lang="en-US" sz="2800" dirty="0">
                <a:latin typeface="Arial"/>
                <a:cs typeface="Arial"/>
              </a:rPr>
              <a:t>Phone: 877-474-9023</a:t>
            </a:r>
          </a:p>
          <a:p>
            <a:pPr lvl="1"/>
            <a:r>
              <a:rPr lang="en-US" sz="2800" dirty="0">
                <a:latin typeface="Arial"/>
                <a:cs typeface="Arial"/>
              </a:rPr>
              <a:t>Chat feature in Catamaran</a:t>
            </a:r>
          </a:p>
          <a:p>
            <a:r>
              <a:rPr lang="en-US" sz="3200" dirty="0">
                <a:latin typeface="Arial"/>
                <a:cs typeface="Arial"/>
              </a:rPr>
              <a:t>Tell the Help Desk:</a:t>
            </a:r>
          </a:p>
          <a:p>
            <a:pPr lvl="1"/>
            <a:r>
              <a:rPr lang="en-US" sz="2800" dirty="0">
                <a:latin typeface="Arial"/>
                <a:cs typeface="Arial"/>
              </a:rPr>
              <a:t>TC or TCC</a:t>
            </a:r>
          </a:p>
          <a:p>
            <a:pPr lvl="1"/>
            <a:r>
              <a:rPr lang="en-US" sz="2800" dirty="0">
                <a:latin typeface="Arial"/>
                <a:cs typeface="Arial"/>
              </a:rPr>
              <a:t>Completing B-13 Data Collection</a:t>
            </a:r>
          </a:p>
        </p:txBody>
      </p:sp>
      <p:sp>
        <p:nvSpPr>
          <p:cNvPr id="5" name="Slide Number Placeholder 4">
            <a:extLst>
              <a:ext uri="{FF2B5EF4-FFF2-40B4-BE49-F238E27FC236}">
                <a16:creationId xmlns:a16="http://schemas.microsoft.com/office/drawing/2014/main" id="{37BEED0D-E37F-4A02-A52A-A0077B7E2F04}"/>
              </a:ext>
            </a:extLst>
          </p:cNvPr>
          <p:cNvSpPr>
            <a:spLocks noGrp="1"/>
          </p:cNvSpPr>
          <p:nvPr>
            <p:ph type="sldNum" sz="quarter" idx="12"/>
          </p:nvPr>
        </p:nvSpPr>
        <p:spPr/>
        <p:txBody>
          <a:bodyPr/>
          <a:lstStyle/>
          <a:p>
            <a:fld id="{46775F4D-6D42-4CD6-A802-0B48E0231625}" type="slidenum">
              <a:rPr lang="en-US" smtClean="0"/>
              <a:pPr/>
              <a:t>66</a:t>
            </a:fld>
            <a:endParaRPr lang="en-US"/>
          </a:p>
        </p:txBody>
      </p:sp>
      <p:sp>
        <p:nvSpPr>
          <p:cNvPr id="4" name="Footer Placeholder 3">
            <a:extLst>
              <a:ext uri="{FF2B5EF4-FFF2-40B4-BE49-F238E27FC236}">
                <a16:creationId xmlns:a16="http://schemas.microsoft.com/office/drawing/2014/main" id="{25E1DA5C-E3D9-4619-A9E7-B1B63DEDFF0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9478852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4327A3-998E-466F-AA26-0D3DCE6090A9}"/>
              </a:ext>
            </a:extLst>
          </p:cNvPr>
          <p:cNvSpPr>
            <a:spLocks noGrp="1"/>
          </p:cNvSpPr>
          <p:nvPr>
            <p:ph type="ctrTitle"/>
          </p:nvPr>
        </p:nvSpPr>
        <p:spPr/>
        <p:txBody>
          <a:bodyPr/>
          <a:lstStyle/>
          <a:p>
            <a:r>
              <a:rPr lang="en-US"/>
              <a:t>Questions? </a:t>
            </a:r>
          </a:p>
        </p:txBody>
      </p:sp>
      <p:sp>
        <p:nvSpPr>
          <p:cNvPr id="5" name="Slide Number Placeholder 4">
            <a:extLst>
              <a:ext uri="{FF2B5EF4-FFF2-40B4-BE49-F238E27FC236}">
                <a16:creationId xmlns:a16="http://schemas.microsoft.com/office/drawing/2014/main" id="{FB004A5B-4354-4DE1-AE70-2CD73C0ADCE3}"/>
              </a:ext>
            </a:extLst>
          </p:cNvPr>
          <p:cNvSpPr>
            <a:spLocks noGrp="1"/>
          </p:cNvSpPr>
          <p:nvPr>
            <p:ph type="sldNum" sz="quarter" idx="12"/>
          </p:nvPr>
        </p:nvSpPr>
        <p:spPr/>
        <p:txBody>
          <a:bodyPr/>
          <a:lstStyle/>
          <a:p>
            <a:fld id="{46775F4D-6D42-4CD6-A802-0B48E0231625}" type="slidenum">
              <a:rPr lang="en-US" smtClean="0"/>
              <a:pPr/>
              <a:t>67</a:t>
            </a:fld>
            <a:endParaRPr lang="en-US"/>
          </a:p>
        </p:txBody>
      </p:sp>
      <p:sp>
        <p:nvSpPr>
          <p:cNvPr id="4" name="Footer Placeholder 3">
            <a:extLst>
              <a:ext uri="{FF2B5EF4-FFF2-40B4-BE49-F238E27FC236}">
                <a16:creationId xmlns:a16="http://schemas.microsoft.com/office/drawing/2014/main" id="{6606B979-740B-4AF5-8F44-1C94E36D6B2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1392083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a:latin typeface="Arial"/>
                <a:cs typeface="Arial"/>
              </a:rPr>
              <a:t>Contact MDE OSE</a:t>
            </a:r>
          </a:p>
        </p:txBody>
      </p:sp>
      <p:sp>
        <p:nvSpPr>
          <p:cNvPr id="9" name="Content Placeholder 3">
            <a:extLst>
              <a:ext uri="{FF2B5EF4-FFF2-40B4-BE49-F238E27FC236}">
                <a16:creationId xmlns:a16="http://schemas.microsoft.com/office/drawing/2014/main" id="{944457D0-3584-4366-84E3-6AF0FEE0EB20}"/>
              </a:ext>
            </a:extLst>
          </p:cNvPr>
          <p:cNvSpPr txBox="1">
            <a:spLocks/>
          </p:cNvSpPr>
          <p:nvPr/>
        </p:nvSpPr>
        <p:spPr>
          <a:xfrm>
            <a:off x="838201" y="1863927"/>
            <a:ext cx="6262990" cy="4180613"/>
          </a:xfrm>
          <a:prstGeom prst="rect">
            <a:avLst/>
          </a:prstGeom>
        </p:spPr>
        <p:txBody>
          <a:bodyPr vert="horz" lIns="91440" tIns="45720" rIns="91440" bIns="45720" rtlCol="0" anchor="t">
            <a:normAutofit lnSpcReduction="10000"/>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Presenters</a:t>
            </a:r>
          </a:p>
          <a:p>
            <a:pPr marL="228600" indent="-228600">
              <a:spcBef>
                <a:spcPts val="600"/>
              </a:spcBef>
            </a:pPr>
            <a:r>
              <a:rPr lang="en-US" sz="2600" dirty="0">
                <a:latin typeface="Arial"/>
                <a:cs typeface="Arial"/>
              </a:rPr>
              <a:t>Nichole Moore</a:t>
            </a:r>
            <a:endParaRPr lang="en-US" sz="2600" dirty="0"/>
          </a:p>
          <a:p>
            <a:pPr marL="228600" indent="0">
              <a:spcBef>
                <a:spcPts val="600"/>
              </a:spcBef>
              <a:buNone/>
            </a:pPr>
            <a:r>
              <a:rPr lang="en-US" sz="2600" dirty="0">
                <a:latin typeface="Arial"/>
                <a:cs typeface="Arial"/>
                <a:hlinkClick r:id="rId3"/>
              </a:rPr>
              <a:t>mooren9@michigan.gov</a:t>
            </a:r>
            <a:endParaRPr lang="en-US" sz="2600" dirty="0">
              <a:latin typeface="Arial"/>
              <a:cs typeface="Arial"/>
            </a:endParaRPr>
          </a:p>
          <a:p>
            <a:pPr marL="228600" indent="-228600">
              <a:spcBef>
                <a:spcPts val="600"/>
              </a:spcBef>
            </a:pPr>
            <a:r>
              <a:rPr lang="en-US" sz="2600" dirty="0">
                <a:latin typeface="Arial"/>
                <a:cs typeface="Arial"/>
              </a:rPr>
              <a:t>Jamie </a:t>
            </a:r>
            <a:r>
              <a:rPr lang="en-US" sz="2600" dirty="0" err="1">
                <a:latin typeface="Arial"/>
                <a:cs typeface="Arial"/>
              </a:rPr>
              <a:t>Swiger</a:t>
            </a:r>
            <a:br>
              <a:rPr lang="en-US" sz="2600" dirty="0">
                <a:latin typeface="Arial"/>
                <a:cs typeface="Arial"/>
              </a:rPr>
            </a:br>
            <a:r>
              <a:rPr lang="en-US" sz="2600" dirty="0">
                <a:latin typeface="Arial"/>
                <a:cs typeface="Arial"/>
                <a:hlinkClick r:id="rId4"/>
              </a:rPr>
              <a:t>swigerj@michigan.gov</a:t>
            </a:r>
            <a:endParaRPr lang="en-US" sz="2600" dirty="0">
              <a:latin typeface="Arial"/>
              <a:cs typeface="Arial"/>
            </a:endParaRPr>
          </a:p>
          <a:p>
            <a:pPr marL="0" indent="0">
              <a:spcBef>
                <a:spcPts val="600"/>
              </a:spcBef>
              <a:buNone/>
            </a:pPr>
            <a:r>
              <a:rPr lang="en-US" sz="2400" dirty="0"/>
              <a:t> </a:t>
            </a:r>
            <a:br>
              <a:rPr lang="en-US" sz="2400" dirty="0">
                <a:solidFill>
                  <a:schemeClr val="accent2"/>
                </a:solidFill>
                <a:latin typeface="Arial"/>
                <a:cs typeface="Arial"/>
              </a:rPr>
            </a:br>
            <a:r>
              <a:rPr lang="en-US" sz="2800" b="1" dirty="0">
                <a:solidFill>
                  <a:schemeClr val="accent2"/>
                </a:solidFill>
                <a:latin typeface="Arial"/>
                <a:cs typeface="Arial"/>
              </a:rPr>
              <a:t>Coordinator</a:t>
            </a:r>
          </a:p>
          <a:p>
            <a:pPr marL="228600" indent="-228600">
              <a:spcBef>
                <a:spcPts val="600"/>
              </a:spcBef>
            </a:pPr>
            <a:r>
              <a:rPr lang="en-US" sz="2600" dirty="0" err="1">
                <a:latin typeface="Arial"/>
                <a:cs typeface="Arial"/>
              </a:rPr>
              <a:t>Shawan</a:t>
            </a:r>
            <a:r>
              <a:rPr lang="en-US" sz="2600" dirty="0">
                <a:latin typeface="Arial"/>
                <a:cs typeface="Arial"/>
              </a:rPr>
              <a:t> Dortch</a:t>
            </a:r>
          </a:p>
          <a:p>
            <a:pPr marL="228600" indent="0">
              <a:lnSpc>
                <a:spcPct val="110000"/>
              </a:lnSpc>
              <a:spcBef>
                <a:spcPts val="600"/>
              </a:spcBef>
              <a:buNone/>
            </a:pPr>
            <a:r>
              <a:rPr lang="en-US" sz="2600" dirty="0">
                <a:solidFill>
                  <a:srgbClr val="0070C0"/>
                </a:solidFill>
                <a:hlinkClick r:id="rId5">
                  <a:extLst>
                    <a:ext uri="{A12FA001-AC4F-418D-AE19-62706E023703}">
                      <ahyp:hlinkClr xmlns:ahyp="http://schemas.microsoft.com/office/drawing/2018/hyperlinkcolor" val="tx"/>
                    </a:ext>
                  </a:extLst>
                </a:hlinkClick>
              </a:rPr>
              <a:t>dortchs@michigan.gov</a:t>
            </a:r>
            <a:endParaRPr lang="en-US" sz="2600" dirty="0">
              <a:solidFill>
                <a:srgbClr val="0070C0"/>
              </a:solidFill>
            </a:endParaRPr>
          </a:p>
          <a:p>
            <a:pPr marL="0" indent="0">
              <a:spcBef>
                <a:spcPts val="600"/>
              </a:spcBef>
              <a:buNone/>
            </a:pPr>
            <a:endParaRPr lang="en-US" sz="2600" dirty="0">
              <a:solidFill>
                <a:schemeClr val="accent2"/>
              </a:solidFill>
              <a:latin typeface="Arial"/>
              <a:cs typeface="Arial"/>
            </a:endParaRPr>
          </a:p>
          <a:p>
            <a:pPr marL="0" indent="0">
              <a:spcBef>
                <a:spcPts val="600"/>
              </a:spcBef>
              <a:buFont typeface="Arial"/>
              <a:buNone/>
            </a:pPr>
            <a:endParaRPr lang="en-US" sz="2800" dirty="0">
              <a:solidFill>
                <a:schemeClr val="accent2"/>
              </a:solidFill>
              <a:latin typeface="Arial"/>
              <a:cs typeface="Arial"/>
            </a:endParaRPr>
          </a:p>
        </p:txBody>
      </p:sp>
      <p:sp>
        <p:nvSpPr>
          <p:cNvPr id="10" name="Content Placeholder 3">
            <a:extLst>
              <a:ext uri="{FF2B5EF4-FFF2-40B4-BE49-F238E27FC236}">
                <a16:creationId xmlns:a16="http://schemas.microsoft.com/office/drawing/2014/main" id="{DD64B062-C7D1-41B6-92C4-E63D44003861}"/>
              </a:ext>
            </a:extLst>
          </p:cNvPr>
          <p:cNvSpPr txBox="1">
            <a:spLocks/>
          </p:cNvSpPr>
          <p:nvPr/>
        </p:nvSpPr>
        <p:spPr>
          <a:xfrm>
            <a:off x="6610799" y="1863927"/>
            <a:ext cx="5257799" cy="1476720"/>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MDE OSE Information Line</a:t>
            </a:r>
            <a:endParaRPr lang="en-US" sz="2800" b="1" dirty="0">
              <a:solidFill>
                <a:schemeClr val="accent2"/>
              </a:solidFill>
            </a:endParaRPr>
          </a:p>
          <a:p>
            <a:pPr marL="228600">
              <a:lnSpc>
                <a:spcPct val="90000"/>
              </a:lnSpc>
              <a:spcBef>
                <a:spcPts val="600"/>
              </a:spcBef>
            </a:pPr>
            <a:r>
              <a:rPr lang="en-US" sz="2600" dirty="0">
                <a:latin typeface="Arial"/>
                <a:cs typeface="Arial"/>
              </a:rPr>
              <a:t>888-320-8384</a:t>
            </a:r>
          </a:p>
          <a:p>
            <a:pPr marL="228600" indent="0">
              <a:lnSpc>
                <a:spcPct val="90000"/>
              </a:lnSpc>
              <a:spcBef>
                <a:spcPts val="600"/>
              </a:spcBef>
              <a:buNone/>
            </a:pPr>
            <a:r>
              <a:rPr lang="en-US" sz="2600" dirty="0">
                <a:latin typeface="Arial"/>
                <a:cs typeface="Arial"/>
                <a:hlinkClick r:id="rId6"/>
              </a:rPr>
              <a:t>mde-ose@michigan.gov</a:t>
            </a:r>
            <a:r>
              <a:rPr lang="en-US" sz="2600" dirty="0">
                <a:latin typeface="Arial"/>
                <a:cs typeface="Arial"/>
              </a:rPr>
              <a:t> </a:t>
            </a:r>
          </a:p>
          <a:p>
            <a:pPr marL="0" indent="0">
              <a:spcBef>
                <a:spcPts val="0"/>
              </a:spcBef>
              <a:buFont typeface="Arial"/>
              <a:buNone/>
            </a:pPr>
            <a:endParaRPr lang="en-US" sz="1900" dirty="0">
              <a:latin typeface="Arial"/>
              <a:cs typeface="Arial"/>
            </a:endParaRPr>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68</a:t>
            </a:fld>
            <a:endParaRPr lang="en-US"/>
          </a:p>
        </p:txBody>
      </p:sp>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8493474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E7F13-12BE-4DE6-ACB5-3FF1E2100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5AD617-C60D-9746-D5E8-CCADDB50C17D}"/>
              </a:ext>
            </a:extLst>
          </p:cNvPr>
          <p:cNvSpPr>
            <a:spLocks noGrp="1"/>
          </p:cNvSpPr>
          <p:nvPr>
            <p:ph type="title"/>
          </p:nvPr>
        </p:nvSpPr>
        <p:spPr/>
        <p:txBody>
          <a:bodyPr/>
          <a:lstStyle/>
          <a:p>
            <a:r>
              <a:rPr lang="en-US" dirty="0">
                <a:latin typeface="Arial"/>
                <a:cs typeface="Arial"/>
              </a:rPr>
              <a:t>Contact the Catamaran Team</a:t>
            </a:r>
          </a:p>
        </p:txBody>
      </p:sp>
      <p:sp>
        <p:nvSpPr>
          <p:cNvPr id="9" name="Content Placeholder 3">
            <a:extLst>
              <a:ext uri="{FF2B5EF4-FFF2-40B4-BE49-F238E27FC236}">
                <a16:creationId xmlns:a16="http://schemas.microsoft.com/office/drawing/2014/main" id="{552AA609-000B-26D1-E667-81C70D4D158C}"/>
              </a:ext>
            </a:extLst>
          </p:cNvPr>
          <p:cNvSpPr txBox="1">
            <a:spLocks/>
          </p:cNvSpPr>
          <p:nvPr/>
        </p:nvSpPr>
        <p:spPr>
          <a:xfrm>
            <a:off x="838201" y="1863927"/>
            <a:ext cx="6262990" cy="4180613"/>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Project Director</a:t>
            </a:r>
          </a:p>
          <a:p>
            <a:pPr marL="228600" indent="-228600">
              <a:spcBef>
                <a:spcPts val="600"/>
              </a:spcBef>
            </a:pPr>
            <a:r>
              <a:rPr lang="en-US" sz="2600" dirty="0">
                <a:latin typeface="Arial"/>
                <a:cs typeface="Arial"/>
              </a:rPr>
              <a:t>Lynne Clark</a:t>
            </a:r>
            <a:endParaRPr lang="en-US" sz="2600" dirty="0"/>
          </a:p>
          <a:p>
            <a:pPr marL="228600" indent="0">
              <a:spcBef>
                <a:spcPts val="600"/>
              </a:spcBef>
              <a:buNone/>
            </a:pPr>
            <a:r>
              <a:rPr lang="en-US" sz="2600" dirty="0">
                <a:latin typeface="Arial"/>
                <a:cs typeface="Arial"/>
                <a:hlinkClick r:id="rId3"/>
              </a:rPr>
              <a:t>lclark@publicsectorconsultants.com</a:t>
            </a:r>
            <a:r>
              <a:rPr lang="en-US" sz="2600" dirty="0">
                <a:latin typeface="Arial"/>
                <a:cs typeface="Arial"/>
              </a:rPr>
              <a:t> </a:t>
            </a:r>
          </a:p>
          <a:p>
            <a:pPr marL="0" indent="0">
              <a:spcBef>
                <a:spcPts val="600"/>
              </a:spcBef>
              <a:buNone/>
            </a:pPr>
            <a:r>
              <a:rPr lang="en-US" sz="2400" dirty="0"/>
              <a:t> </a:t>
            </a:r>
            <a:br>
              <a:rPr lang="en-US" sz="2400" dirty="0">
                <a:solidFill>
                  <a:schemeClr val="accent2"/>
                </a:solidFill>
                <a:latin typeface="Arial"/>
                <a:cs typeface="Arial"/>
              </a:rPr>
            </a:br>
            <a:r>
              <a:rPr lang="en-US" sz="2800" b="1" dirty="0">
                <a:solidFill>
                  <a:schemeClr val="accent2"/>
                </a:solidFill>
                <a:latin typeface="Arial"/>
                <a:cs typeface="Arial"/>
              </a:rPr>
              <a:t>Project Manager</a:t>
            </a:r>
          </a:p>
          <a:p>
            <a:pPr marL="228600" indent="-228600">
              <a:spcBef>
                <a:spcPts val="600"/>
              </a:spcBef>
            </a:pPr>
            <a:r>
              <a:rPr lang="en-US" sz="2600" dirty="0">
                <a:latin typeface="Arial"/>
                <a:cs typeface="Arial"/>
              </a:rPr>
              <a:t>Donna Seeger</a:t>
            </a:r>
          </a:p>
          <a:p>
            <a:pPr marL="228600" indent="0">
              <a:lnSpc>
                <a:spcPct val="110000"/>
              </a:lnSpc>
              <a:spcBef>
                <a:spcPts val="600"/>
              </a:spcBef>
              <a:buNone/>
            </a:pPr>
            <a:r>
              <a:rPr lang="en-US" sz="2600" dirty="0">
                <a:solidFill>
                  <a:srgbClr val="0070C0"/>
                </a:solidFill>
                <a:hlinkClick r:id="rId4"/>
              </a:rPr>
              <a:t>dseeger@publicsectorconsultants.com</a:t>
            </a:r>
            <a:r>
              <a:rPr lang="en-US" sz="2600" dirty="0">
                <a:solidFill>
                  <a:srgbClr val="0070C0"/>
                </a:solidFill>
              </a:rPr>
              <a:t> </a:t>
            </a:r>
          </a:p>
          <a:p>
            <a:pPr marL="0" indent="0">
              <a:spcBef>
                <a:spcPts val="600"/>
              </a:spcBef>
              <a:buNone/>
            </a:pPr>
            <a:endParaRPr lang="en-US" sz="2600" dirty="0">
              <a:solidFill>
                <a:schemeClr val="accent2"/>
              </a:solidFill>
              <a:latin typeface="Arial"/>
              <a:cs typeface="Arial"/>
            </a:endParaRPr>
          </a:p>
          <a:p>
            <a:pPr marL="0" indent="0">
              <a:spcBef>
                <a:spcPts val="600"/>
              </a:spcBef>
              <a:buFont typeface="Arial"/>
              <a:buNone/>
            </a:pPr>
            <a:endParaRPr lang="en-US" sz="2800" dirty="0">
              <a:solidFill>
                <a:schemeClr val="accent2"/>
              </a:solidFill>
              <a:latin typeface="Arial"/>
              <a:cs typeface="Arial"/>
            </a:endParaRPr>
          </a:p>
        </p:txBody>
      </p:sp>
      <p:sp>
        <p:nvSpPr>
          <p:cNvPr id="10" name="Content Placeholder 3">
            <a:extLst>
              <a:ext uri="{FF2B5EF4-FFF2-40B4-BE49-F238E27FC236}">
                <a16:creationId xmlns:a16="http://schemas.microsoft.com/office/drawing/2014/main" id="{7D14EA3D-30A4-54A3-8954-67CE4B554FE7}"/>
              </a:ext>
            </a:extLst>
          </p:cNvPr>
          <p:cNvSpPr txBox="1">
            <a:spLocks/>
          </p:cNvSpPr>
          <p:nvPr/>
        </p:nvSpPr>
        <p:spPr>
          <a:xfrm>
            <a:off x="6610799" y="1863927"/>
            <a:ext cx="5257799" cy="1476720"/>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600"/>
              </a:spcBef>
              <a:buFont typeface="Arial"/>
              <a:buNone/>
            </a:pPr>
            <a:r>
              <a:rPr lang="en-US" sz="2800" b="1" dirty="0">
                <a:solidFill>
                  <a:schemeClr val="accent2"/>
                </a:solidFill>
                <a:latin typeface="Arial"/>
                <a:cs typeface="Arial"/>
              </a:rPr>
              <a:t>Catamaran Help Desk</a:t>
            </a:r>
            <a:endParaRPr lang="en-US" sz="2800" b="1" dirty="0">
              <a:solidFill>
                <a:schemeClr val="accent2"/>
              </a:solidFill>
            </a:endParaRPr>
          </a:p>
          <a:p>
            <a:pPr marL="228600">
              <a:lnSpc>
                <a:spcPct val="90000"/>
              </a:lnSpc>
              <a:spcBef>
                <a:spcPts val="600"/>
              </a:spcBef>
            </a:pPr>
            <a:r>
              <a:rPr lang="en-US" sz="2600" dirty="0">
                <a:latin typeface="Arial"/>
                <a:cs typeface="Arial"/>
              </a:rPr>
              <a:t>877-474-9023</a:t>
            </a:r>
          </a:p>
          <a:p>
            <a:pPr marL="228600" indent="0">
              <a:lnSpc>
                <a:spcPct val="90000"/>
              </a:lnSpc>
              <a:spcBef>
                <a:spcPts val="600"/>
              </a:spcBef>
              <a:buNone/>
            </a:pPr>
            <a:r>
              <a:rPr lang="en-US" sz="2600" dirty="0" err="1">
                <a:latin typeface="Arial"/>
                <a:cs typeface="Arial"/>
                <a:hlinkClick r:id="rId5"/>
              </a:rPr>
              <a:t>help@catamaran.partners</a:t>
            </a:r>
            <a:r>
              <a:rPr lang="en-US" sz="2600" dirty="0">
                <a:latin typeface="Arial"/>
                <a:cs typeface="Arial"/>
              </a:rPr>
              <a:t> </a:t>
            </a:r>
          </a:p>
          <a:p>
            <a:pPr marL="0" indent="0">
              <a:spcBef>
                <a:spcPts val="0"/>
              </a:spcBef>
              <a:buFont typeface="Arial"/>
              <a:buNone/>
            </a:pPr>
            <a:endParaRPr lang="en-US" sz="1900" dirty="0">
              <a:latin typeface="Arial"/>
              <a:cs typeface="Arial"/>
            </a:endParaRPr>
          </a:p>
        </p:txBody>
      </p:sp>
      <p:sp>
        <p:nvSpPr>
          <p:cNvPr id="8" name="Slide Number Placeholder 7">
            <a:extLst>
              <a:ext uri="{FF2B5EF4-FFF2-40B4-BE49-F238E27FC236}">
                <a16:creationId xmlns:a16="http://schemas.microsoft.com/office/drawing/2014/main" id="{DBF660AA-4F5A-AA90-71EC-79160A9446BA}"/>
              </a:ext>
            </a:extLst>
          </p:cNvPr>
          <p:cNvSpPr>
            <a:spLocks noGrp="1"/>
          </p:cNvSpPr>
          <p:nvPr>
            <p:ph type="sldNum" sz="quarter" idx="12"/>
          </p:nvPr>
        </p:nvSpPr>
        <p:spPr/>
        <p:txBody>
          <a:bodyPr/>
          <a:lstStyle/>
          <a:p>
            <a:fld id="{53954A07-F13B-4186-89EE-6DAD163F96DA}" type="slidenum">
              <a:rPr lang="en-US" smtClean="0"/>
              <a:pPr/>
              <a:t>69</a:t>
            </a:fld>
            <a:endParaRPr lang="en-US"/>
          </a:p>
        </p:txBody>
      </p:sp>
      <p:sp>
        <p:nvSpPr>
          <p:cNvPr id="7" name="Footer Placeholder 6">
            <a:extLst>
              <a:ext uri="{FF2B5EF4-FFF2-40B4-BE49-F238E27FC236}">
                <a16:creationId xmlns:a16="http://schemas.microsoft.com/office/drawing/2014/main" id="{29920861-6AA1-F372-C258-219DC3930E8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476410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p:txBody>
          <a:bodyPr/>
          <a:lstStyle/>
          <a:p>
            <a:r>
              <a:rPr lang="en-US"/>
              <a:t>Process Highlights</a:t>
            </a:r>
          </a:p>
        </p:txBody>
      </p:sp>
      <p:sp>
        <p:nvSpPr>
          <p:cNvPr id="3" name="Content Placeholder 2">
            <a:extLst>
              <a:ext uri="{FF2B5EF4-FFF2-40B4-BE49-F238E27FC236}">
                <a16:creationId xmlns:a16="http://schemas.microsoft.com/office/drawing/2014/main" id="{EB127999-367F-45EA-BCF4-942D4E9D8422}"/>
              </a:ext>
            </a:extLst>
          </p:cNvPr>
          <p:cNvSpPr>
            <a:spLocks noGrp="1"/>
          </p:cNvSpPr>
          <p:nvPr>
            <p:ph idx="1"/>
          </p:nvPr>
        </p:nvSpPr>
        <p:spPr>
          <a:xfrm>
            <a:off x="838200" y="1825625"/>
            <a:ext cx="10526486" cy="4667250"/>
          </a:xfrm>
        </p:spPr>
        <p:txBody>
          <a:bodyPr>
            <a:normAutofit lnSpcReduction="10000"/>
          </a:bodyPr>
          <a:lstStyle/>
          <a:p>
            <a:r>
              <a:rPr lang="en-US" sz="2800" dirty="0"/>
              <a:t>The B-13 Data Collection is completed in </a:t>
            </a:r>
            <a:r>
              <a:rPr lang="en-US" sz="2800" dirty="0">
                <a:hlinkClick r:id="rId3" tooltip="Access the Catamaran website"/>
              </a:rPr>
              <a:t>Catamaran</a:t>
            </a:r>
            <a:r>
              <a:rPr lang="en-US" sz="2800" dirty="0"/>
              <a:t> (https://catamaran.partners).</a:t>
            </a:r>
          </a:p>
          <a:p>
            <a:r>
              <a:rPr lang="en-US" sz="2800" dirty="0"/>
              <a:t>The work is completed by intermediate school district (ISD) Transition Coordinator (TCs), and member district Transition Coordinator Contacts (TCCs).</a:t>
            </a:r>
          </a:p>
          <a:p>
            <a:r>
              <a:rPr lang="en-US" sz="2800" dirty="0"/>
              <a:t>Student lists and checklists will be available in Catamaran on </a:t>
            </a:r>
            <a:r>
              <a:rPr lang="en-US" sz="2800" b="1" dirty="0"/>
              <a:t>March 1, 2024</a:t>
            </a:r>
            <a:r>
              <a:rPr lang="en-US" sz="2800" dirty="0"/>
              <a:t>.</a:t>
            </a:r>
            <a:endParaRPr lang="en-US" sz="2800" b="1" dirty="0"/>
          </a:p>
          <a:p>
            <a:r>
              <a:rPr lang="en-US" sz="2800" dirty="0"/>
              <a:t>Checklists must be completed, verified by the ISD, and submitted to Michigan Department of Education (MDE) by</a:t>
            </a:r>
            <a:br>
              <a:rPr lang="en-US" sz="2800" dirty="0"/>
            </a:br>
            <a:r>
              <a:rPr lang="en-US" sz="2800" b="1" dirty="0"/>
              <a:t>April 12, 2024</a:t>
            </a:r>
            <a:r>
              <a:rPr lang="en-US" sz="2800" dirty="0"/>
              <a:t>.</a:t>
            </a:r>
          </a:p>
        </p:txBody>
      </p:sp>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p:txBody>
          <a:bodyPr/>
          <a:lstStyle/>
          <a:p>
            <a:fld id="{46775F4D-6D42-4CD6-A802-0B48E0231625}" type="slidenum">
              <a:rPr lang="en-US" smtClean="0"/>
              <a:pPr/>
              <a:t>7</a:t>
            </a:fld>
            <a:endParaRPr lang="en-US"/>
          </a:p>
        </p:txBody>
      </p:sp>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823985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p:txBody>
          <a:bodyPr/>
          <a:lstStyle/>
          <a:p>
            <a:r>
              <a:rPr lang="en-US"/>
              <a:t>Timeline</a:t>
            </a:r>
          </a:p>
        </p:txBody>
      </p:sp>
      <p:graphicFrame>
        <p:nvGraphicFramePr>
          <p:cNvPr id="7" name="Content Placeholder 6" descr="Data collection timeline with March 29-April 12 highlighted as ISD review submission window">
            <a:extLst>
              <a:ext uri="{FF2B5EF4-FFF2-40B4-BE49-F238E27FC236}">
                <a16:creationId xmlns:a16="http://schemas.microsoft.com/office/drawing/2014/main" id="{647E0599-2275-2C9E-B3FA-B48410B3664A}"/>
              </a:ext>
            </a:extLst>
          </p:cNvPr>
          <p:cNvGraphicFramePr>
            <a:graphicFrameLocks noGrp="1"/>
          </p:cNvGraphicFramePr>
          <p:nvPr>
            <p:ph idx="1"/>
            <p:extLst>
              <p:ext uri="{D42A27DB-BD31-4B8C-83A1-F6EECF244321}">
                <p14:modId xmlns:p14="http://schemas.microsoft.com/office/powerpoint/2010/main" val="1280191175"/>
              </p:ext>
            </p:extLst>
          </p:nvPr>
        </p:nvGraphicFramePr>
        <p:xfrm>
          <a:off x="838197" y="1813342"/>
          <a:ext cx="10515600" cy="4494739"/>
        </p:xfrm>
        <a:graphic>
          <a:graphicData uri="http://schemas.openxmlformats.org/drawingml/2006/table">
            <a:tbl>
              <a:tblPr firstRow="1" bandRow="1">
                <a:tableStyleId>{0E3FDE45-AF77-4B5C-9715-49D594BDF05E}</a:tableStyleId>
              </a:tblPr>
              <a:tblGrid>
                <a:gridCol w="3441993">
                  <a:extLst>
                    <a:ext uri="{9D8B030D-6E8A-4147-A177-3AD203B41FA5}">
                      <a16:colId xmlns:a16="http://schemas.microsoft.com/office/drawing/2014/main" val="2001050998"/>
                    </a:ext>
                  </a:extLst>
                </a:gridCol>
                <a:gridCol w="2803061">
                  <a:extLst>
                    <a:ext uri="{9D8B030D-6E8A-4147-A177-3AD203B41FA5}">
                      <a16:colId xmlns:a16="http://schemas.microsoft.com/office/drawing/2014/main" val="3624324371"/>
                    </a:ext>
                  </a:extLst>
                </a:gridCol>
                <a:gridCol w="4270546">
                  <a:extLst>
                    <a:ext uri="{9D8B030D-6E8A-4147-A177-3AD203B41FA5}">
                      <a16:colId xmlns:a16="http://schemas.microsoft.com/office/drawing/2014/main" val="534166150"/>
                    </a:ext>
                  </a:extLst>
                </a:gridCol>
              </a:tblGrid>
              <a:tr h="286634">
                <a:tc>
                  <a:txBody>
                    <a:bodyPr/>
                    <a:lstStyle/>
                    <a:p>
                      <a:r>
                        <a:rPr lang="en-US" sz="2400"/>
                        <a:t>Activity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a:t>Date</a:t>
                      </a:r>
                    </a:p>
                  </a:txBody>
                  <a:tcPr anchor="ctr">
                    <a:lnT w="12700" cap="flat" cmpd="sng" algn="ctr">
                      <a:solidFill>
                        <a:schemeClr val="tx1"/>
                      </a:solidFill>
                      <a:prstDash val="solid"/>
                      <a:round/>
                      <a:headEnd type="none" w="med" len="med"/>
                      <a:tailEnd type="none" w="med" len="med"/>
                    </a:lnT>
                  </a:tcPr>
                </a:tc>
                <a:tc>
                  <a:txBody>
                    <a:bodyPr/>
                    <a:lstStyle/>
                    <a:p>
                      <a:r>
                        <a:rPr lang="en-US" sz="2400"/>
                        <a:t>Description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59009871"/>
                  </a:ext>
                </a:extLst>
              </a:tr>
              <a:tr h="627640">
                <a:tc>
                  <a:txBody>
                    <a:bodyPr/>
                    <a:lstStyle/>
                    <a:p>
                      <a:r>
                        <a:rPr lang="en-US" sz="2200">
                          <a:solidFill>
                            <a:schemeClr val="tx1"/>
                          </a:solidFill>
                        </a:rPr>
                        <a:t>Data Collection</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rPr>
                        <a:t>March 1 to 28</a:t>
                      </a:r>
                    </a:p>
                  </a:txBody>
                  <a:tcPr anchor="ctr"/>
                </a:tc>
                <a:tc>
                  <a:txBody>
                    <a:bodyPr/>
                    <a:lstStyle/>
                    <a:p>
                      <a:r>
                        <a:rPr lang="en-US" sz="2200">
                          <a:solidFill>
                            <a:schemeClr val="tx1"/>
                          </a:solidFill>
                        </a:rPr>
                        <a:t>Complete data collection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34526571"/>
                  </a:ext>
                </a:extLst>
              </a:tr>
              <a:tr h="623741">
                <a:tc>
                  <a:txBody>
                    <a:bodyPr/>
                    <a:lstStyle/>
                    <a:p>
                      <a:r>
                        <a:rPr lang="en-US" sz="2200">
                          <a:solidFill>
                            <a:schemeClr val="tx1"/>
                          </a:solidFill>
                        </a:rPr>
                        <a:t>Data Collection Review</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rPr>
                        <a:t>March 29 to April 12</a:t>
                      </a:r>
                    </a:p>
                  </a:txBody>
                  <a:tcPr anchor="ctr"/>
                </a:tc>
                <a:tc>
                  <a:txBody>
                    <a:bodyPr/>
                    <a:lstStyle/>
                    <a:p>
                      <a:r>
                        <a:rPr lang="en-US" sz="2200">
                          <a:solidFill>
                            <a:schemeClr val="tx1"/>
                          </a:solidFill>
                        </a:rPr>
                        <a:t>ISD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2157427"/>
                  </a:ext>
                </a:extLst>
              </a:tr>
              <a:tr h="585126">
                <a:tc>
                  <a:txBody>
                    <a:bodyPr/>
                    <a:lstStyle/>
                    <a:p>
                      <a:r>
                        <a:rPr lang="en-US" sz="2200">
                          <a:solidFill>
                            <a:schemeClr val="tx1"/>
                          </a:solidFill>
                        </a:rPr>
                        <a:t>Checklist Due to MDE</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rPr>
                        <a:t>April 12</a:t>
                      </a:r>
                    </a:p>
                  </a:txBody>
                  <a:tcPr anchor="ctr"/>
                </a:tc>
                <a:tc>
                  <a:txBody>
                    <a:bodyPr/>
                    <a:lstStyle/>
                    <a:p>
                      <a:r>
                        <a:rPr lang="en-US" sz="2200">
                          <a:solidFill>
                            <a:schemeClr val="tx1"/>
                          </a:solidFill>
                        </a:rPr>
                        <a:t>ISD submits checklists to MDE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7358505"/>
                  </a:ext>
                </a:extLst>
              </a:tr>
              <a:tr h="622635">
                <a:tc>
                  <a:txBody>
                    <a:bodyPr/>
                    <a:lstStyle/>
                    <a:p>
                      <a:r>
                        <a:rPr lang="en-US" sz="2200">
                          <a:solidFill>
                            <a:schemeClr val="tx1"/>
                          </a:solidFill>
                        </a:rPr>
                        <a:t>MDE Review</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rPr>
                        <a:t>April 13 to 19</a:t>
                      </a:r>
                    </a:p>
                  </a:txBody>
                  <a:tcPr anchor="ctr"/>
                </a:tc>
                <a:tc>
                  <a:txBody>
                    <a:bodyPr/>
                    <a:lstStyle/>
                    <a:p>
                      <a:r>
                        <a:rPr lang="en-US" sz="2200">
                          <a:solidFill>
                            <a:schemeClr val="tx1"/>
                          </a:solidFill>
                        </a:rPr>
                        <a:t>MDE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64104489"/>
                  </a:ext>
                </a:extLst>
              </a:tr>
              <a:tr h="741216">
                <a:tc>
                  <a:txBody>
                    <a:bodyPr/>
                    <a:lstStyle/>
                    <a:p>
                      <a:r>
                        <a:rPr lang="en-US" sz="2200">
                          <a:solidFill>
                            <a:schemeClr val="tx1"/>
                          </a:solidFill>
                        </a:rPr>
                        <a:t>Student Level Corrective Action (SLCAP)</a:t>
                      </a:r>
                    </a:p>
                  </a:txBody>
                  <a:tcPr anchor="ctr">
                    <a:lnL w="12700" cap="flat" cmpd="sng" algn="ctr">
                      <a:solidFill>
                        <a:schemeClr val="tx1"/>
                      </a:solidFill>
                      <a:prstDash val="solid"/>
                      <a:round/>
                      <a:headEnd type="none" w="med" len="med"/>
                      <a:tailEnd type="none" w="med" len="med"/>
                    </a:lnL>
                  </a:tcPr>
                </a:tc>
                <a:tc>
                  <a:txBody>
                    <a:bodyPr/>
                    <a:lstStyle/>
                    <a:p>
                      <a:r>
                        <a:rPr lang="en-US" sz="2200">
                          <a:solidFill>
                            <a:schemeClr val="tx1"/>
                          </a:solidFill>
                        </a:rPr>
                        <a:t>April 25</a:t>
                      </a:r>
                    </a:p>
                  </a:txBody>
                  <a:tcPr anchor="ctr"/>
                </a:tc>
                <a:tc>
                  <a:txBody>
                    <a:bodyPr/>
                    <a:lstStyle/>
                    <a:p>
                      <a:r>
                        <a:rPr lang="en-US" sz="2200">
                          <a:solidFill>
                            <a:schemeClr val="tx1"/>
                          </a:solidFill>
                        </a:rPr>
                        <a:t>SLCAPs issued by April 25 and due by June 9</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97955465"/>
                  </a:ext>
                </a:extLst>
              </a:tr>
              <a:tr h="816397">
                <a:tc>
                  <a:txBody>
                    <a:bodyPr/>
                    <a:lstStyle/>
                    <a:p>
                      <a:r>
                        <a:rPr lang="en-US" sz="2200">
                          <a:solidFill>
                            <a:schemeClr val="tx1"/>
                          </a:solidFill>
                        </a:rPr>
                        <a:t>District Level Corrective Action</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200">
                          <a:solidFill>
                            <a:schemeClr val="tx1"/>
                          </a:solidFill>
                        </a:rPr>
                        <a:t>May 15</a:t>
                      </a:r>
                    </a:p>
                  </a:txBody>
                  <a:tcPr anchor="ctr">
                    <a:lnB w="12700" cap="flat" cmpd="sng" algn="ctr">
                      <a:solidFill>
                        <a:schemeClr val="tx1"/>
                      </a:solidFill>
                      <a:prstDash val="solid"/>
                      <a:round/>
                      <a:headEnd type="none" w="med" len="med"/>
                      <a:tailEnd type="none" w="med" len="med"/>
                    </a:lnB>
                  </a:tcPr>
                </a:tc>
                <a:tc>
                  <a:txBody>
                    <a:bodyPr/>
                    <a:lstStyle/>
                    <a:p>
                      <a:r>
                        <a:rPr lang="en-US" sz="2200" dirty="0">
                          <a:solidFill>
                            <a:schemeClr val="tx1"/>
                          </a:solidFill>
                        </a:rPr>
                        <a:t>CAPs or Corrective Action issued</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1627487"/>
                  </a:ext>
                </a:extLst>
              </a:tr>
            </a:tbl>
          </a:graphicData>
        </a:graphic>
      </p:graphicFrame>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p:txBody>
          <a:bodyPr/>
          <a:lstStyle/>
          <a:p>
            <a:fld id="{46775F4D-6D42-4CD6-A802-0B48E0231625}" type="slidenum">
              <a:rPr lang="en-US" smtClean="0"/>
              <a:pPr/>
              <a:t>8</a:t>
            </a:fld>
            <a:endParaRPr lang="en-US"/>
          </a:p>
        </p:txBody>
      </p:sp>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p:txBody>
          <a:bodyPr/>
          <a:lstStyle/>
          <a:p>
            <a:r>
              <a:rPr lang="en-US"/>
              <a:t>Michigan Department of Education | Office of Special Education </a:t>
            </a:r>
          </a:p>
        </p:txBody>
      </p:sp>
      <p:sp>
        <p:nvSpPr>
          <p:cNvPr id="8" name="Rectangle 7">
            <a:extLst>
              <a:ext uri="{FF2B5EF4-FFF2-40B4-BE49-F238E27FC236}">
                <a16:creationId xmlns:a16="http://schemas.microsoft.com/office/drawing/2014/main" id="{C0282713-C14A-17B1-83CD-3CEBF364FD7A}"/>
              </a:ext>
              <a:ext uri="{C183D7F6-B498-43B3-948B-1728B52AA6E4}">
                <adec:decorative xmlns:adec="http://schemas.microsoft.com/office/drawing/2017/decorative" val="1"/>
              </a:ext>
            </a:extLst>
          </p:cNvPr>
          <p:cNvSpPr/>
          <p:nvPr/>
        </p:nvSpPr>
        <p:spPr>
          <a:xfrm>
            <a:off x="681925" y="2867186"/>
            <a:ext cx="10817817" cy="681926"/>
          </a:xfrm>
          <a:prstGeom prst="rect">
            <a:avLst/>
          </a:prstGeom>
          <a:noFill/>
          <a:ln w="76200">
            <a:solidFill>
              <a:srgbClr val="248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44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a:xfrm>
            <a:off x="838200" y="365125"/>
            <a:ext cx="10515600" cy="1325563"/>
          </a:xfrm>
        </p:spPr>
        <p:txBody>
          <a:bodyPr anchor="b">
            <a:normAutofit/>
          </a:bodyPr>
          <a:lstStyle/>
          <a:p>
            <a:r>
              <a:rPr lang="en-US"/>
              <a:t>Progress Bar</a:t>
            </a:r>
          </a:p>
        </p:txBody>
      </p:sp>
      <p:pic>
        <p:nvPicPr>
          <p:cNvPr id="7" name="Picture 6" descr="B-13 Data Collection Menu progress bar shown.">
            <a:extLst>
              <a:ext uri="{FF2B5EF4-FFF2-40B4-BE49-F238E27FC236}">
                <a16:creationId xmlns:a16="http://schemas.microsoft.com/office/drawing/2014/main" id="{29E4A8B9-F16E-5CC4-34F7-113198A14F9B}"/>
              </a:ext>
            </a:extLst>
          </p:cNvPr>
          <p:cNvPicPr>
            <a:picLocks noChangeAspect="1"/>
          </p:cNvPicPr>
          <p:nvPr/>
        </p:nvPicPr>
        <p:blipFill>
          <a:blip r:embed="rId3"/>
          <a:stretch>
            <a:fillRect/>
          </a:stretch>
        </p:blipFill>
        <p:spPr>
          <a:xfrm>
            <a:off x="943046" y="2289616"/>
            <a:ext cx="10305907" cy="2278767"/>
          </a:xfrm>
          <a:prstGeom prst="rect">
            <a:avLst/>
          </a:prstGeom>
          <a:ln>
            <a:solidFill>
              <a:schemeClr val="tx1"/>
            </a:solidFill>
          </a:ln>
        </p:spPr>
      </p:pic>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9</a:t>
            </a:fld>
            <a:endParaRPr lang="en-US"/>
          </a:p>
        </p:txBody>
      </p:sp>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3179632665"/>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1_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6ea491a-489c-40f3-93b0-ed675b710c5f">
      <UserInfo>
        <DisplayName>Rink, Teri (MDE)</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E68C7DD31A3E40992C2951F0B695E1" ma:contentTypeVersion="8" ma:contentTypeDescription="Create a new document." ma:contentTypeScope="" ma:versionID="8e31d3a6bf97c98652fd4fb8f1a21a48">
  <xsd:schema xmlns:xsd="http://www.w3.org/2001/XMLSchema" xmlns:xs="http://www.w3.org/2001/XMLSchema" xmlns:p="http://schemas.microsoft.com/office/2006/metadata/properties" xmlns:ns2="240871fc-68e5-4ba5-a888-b6ca76085e32" xmlns:ns3="d6ea491a-489c-40f3-93b0-ed675b710c5f" targetNamespace="http://schemas.microsoft.com/office/2006/metadata/properties" ma:root="true" ma:fieldsID="bee1dd6bf1589740e3ce677ff71c96c8" ns2:_="" ns3:_="">
    <xsd:import namespace="240871fc-68e5-4ba5-a888-b6ca76085e32"/>
    <xsd:import namespace="d6ea491a-489c-40f3-93b0-ed675b710c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871fc-68e5-4ba5-a888-b6ca76085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ea491a-489c-40f3-93b0-ed675b710c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993C8-1B83-4EF3-9AF8-34206F6DB13B}">
  <ds:schemaRefs>
    <ds:schemaRef ds:uri="http://schemas.microsoft.com/sharepoint/v3/contenttype/forms"/>
  </ds:schemaRefs>
</ds:datastoreItem>
</file>

<file path=customXml/itemProps2.xml><?xml version="1.0" encoding="utf-8"?>
<ds:datastoreItem xmlns:ds="http://schemas.openxmlformats.org/officeDocument/2006/customXml" ds:itemID="{ADC9F669-DD18-422A-8A23-08F76BC80F32}">
  <ds:schemaRefs>
    <ds:schemaRef ds:uri="240871fc-68e5-4ba5-a888-b6ca76085e32"/>
    <ds:schemaRef ds:uri="d6ea491a-489c-40f3-93b0-ed675b710c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583E85B-2BC8-4170-BF6C-696A21444D94}">
  <ds:schemaRefs>
    <ds:schemaRef ds:uri="240871fc-68e5-4ba5-a888-b6ca76085e32"/>
    <ds:schemaRef ds:uri="d6ea491a-489c-40f3-93b0-ed675b710c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1890</TotalTime>
  <Words>7129</Words>
  <Application>Microsoft Office PowerPoint</Application>
  <PresentationFormat>Widescreen</PresentationFormat>
  <Paragraphs>712</Paragraphs>
  <Slides>69</Slides>
  <Notes>69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69</vt:i4>
      </vt:variant>
    </vt:vector>
  </HeadingPairs>
  <TitlesOfParts>
    <vt:vector size="74" baseType="lpstr">
      <vt:lpstr>Arial</vt:lpstr>
      <vt:lpstr>Calibri</vt:lpstr>
      <vt:lpstr>Wingdings</vt:lpstr>
      <vt:lpstr>Office Theme</vt:lpstr>
      <vt:lpstr>1_Office Theme</vt:lpstr>
      <vt:lpstr>Welcome!</vt:lpstr>
      <vt:lpstr>Zoom Webinar Control Panel</vt:lpstr>
      <vt:lpstr>B-13 Secondary Transition Data Collection Webinar</vt:lpstr>
      <vt:lpstr>Meet the Team </vt:lpstr>
      <vt:lpstr>Agenda</vt:lpstr>
      <vt:lpstr>B-13 Overview</vt:lpstr>
      <vt:lpstr>Process Highlights</vt:lpstr>
      <vt:lpstr>Timeline</vt:lpstr>
      <vt:lpstr>Progress Bar</vt:lpstr>
      <vt:lpstr>Who Uses Catamaran? </vt:lpstr>
      <vt:lpstr>Tip: Know the Catamaran Coordinator</vt:lpstr>
      <vt:lpstr>Usernames and Passwords</vt:lpstr>
      <vt:lpstr>Existing Transition Coordinators (TCs) and  Transition Coordinator Contacts (TCCs)</vt:lpstr>
      <vt:lpstr>TCs and TCCs Continued...</vt:lpstr>
      <vt:lpstr>New TCs and TCCs:  Username and Password</vt:lpstr>
      <vt:lpstr>TCC Contact Lists for TCs</vt:lpstr>
      <vt:lpstr>Approving Users for Transition Coordinators</vt:lpstr>
      <vt:lpstr>TCs Approving TCCs to access Catamaran</vt:lpstr>
      <vt:lpstr>Access the User Approval Page</vt:lpstr>
      <vt:lpstr>Review User Requests</vt:lpstr>
      <vt:lpstr>Verify Requester is at the Member District</vt:lpstr>
      <vt:lpstr>Verify Account in Catamaran</vt:lpstr>
      <vt:lpstr>Approve User in Catamaran</vt:lpstr>
      <vt:lpstr>Viewing the Student List</vt:lpstr>
      <vt:lpstr>Log in to Catamaran</vt:lpstr>
      <vt:lpstr>Access the Student List </vt:lpstr>
      <vt:lpstr>View the Student List</vt:lpstr>
      <vt:lpstr>View the Student List (cont.)</vt:lpstr>
      <vt:lpstr>Review the Student List </vt:lpstr>
      <vt:lpstr>Access the Student List for the Entire ISD</vt:lpstr>
      <vt:lpstr>Completing the Activity</vt:lpstr>
      <vt:lpstr>Access Catamaran to Complete Activity</vt:lpstr>
      <vt:lpstr>2. Access the B-13 Data Collection Activity</vt:lpstr>
      <vt:lpstr>3. Begin the Activity</vt:lpstr>
      <vt:lpstr>B-13 Data Collection Checklist Dates</vt:lpstr>
      <vt:lpstr>How to Opt-Out of a Student Checklist</vt:lpstr>
      <vt:lpstr>Complete a Checklist for all Students</vt:lpstr>
      <vt:lpstr>B-13 Data Collection Checklist</vt:lpstr>
      <vt:lpstr>4. Review the Summary Report</vt:lpstr>
      <vt:lpstr>4. Review the Summary Report (cont.)</vt:lpstr>
      <vt:lpstr>5. Access Student IEP Upload Page</vt:lpstr>
      <vt:lpstr>5. Upload Student’s IEP</vt:lpstr>
      <vt:lpstr>Reviewing the Activity for TCs</vt:lpstr>
      <vt:lpstr>What does this review step mean?</vt:lpstr>
      <vt:lpstr>Access the Activity in Catamaran</vt:lpstr>
      <vt:lpstr>2. Review Submitted Data</vt:lpstr>
      <vt:lpstr>3. Review Uploaded IEPs</vt:lpstr>
      <vt:lpstr>4. Access the Activity</vt:lpstr>
      <vt:lpstr>5. Open ISD Data Collection Batch Acceptance</vt:lpstr>
      <vt:lpstr>6. Accept Submitted Checklists</vt:lpstr>
      <vt:lpstr>Timeline Revisited</vt:lpstr>
      <vt:lpstr>Student Level Corrections vs  District Level Corrections</vt:lpstr>
      <vt:lpstr>Student Level Corrections vs  District Level Corrections (1)</vt:lpstr>
      <vt:lpstr>Student Level Corrections vs  District Level Corrections (2)</vt:lpstr>
      <vt:lpstr>Student Level Corrective Action  Plans (SLCAP)</vt:lpstr>
      <vt:lpstr>Corrective Action Plan (CAP)</vt:lpstr>
      <vt:lpstr>Corrective Action </vt:lpstr>
      <vt:lpstr>Answering Checklist Question 2</vt:lpstr>
      <vt:lpstr>Question 2</vt:lpstr>
      <vt:lpstr>Question 2 Follow-up</vt:lpstr>
      <vt:lpstr>Resources</vt:lpstr>
      <vt:lpstr>Catamaran Technical Assistance</vt:lpstr>
      <vt:lpstr>B-13 Secondary Transition Page</vt:lpstr>
      <vt:lpstr>OSE Office Hours</vt:lpstr>
      <vt:lpstr>Reminder: Due Date</vt:lpstr>
      <vt:lpstr>Need More Help? </vt:lpstr>
      <vt:lpstr>Questions? </vt:lpstr>
      <vt:lpstr>Contact MDE OSE</vt:lpstr>
      <vt:lpstr>Contact the Catamaran Team</vt:lpstr>
    </vt:vector>
  </TitlesOfParts>
  <Company>Michigan Department of Education, Office of Special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B-13 Data Collection Secondary Transition</dc:title>
  <dc:subject>B-13 Data Collection process using the Catamaran website</dc:subject>
  <dc:creator>Michigan Department of Education, Office of Special Education</dc:creator>
  <cp:keywords>Catamaran, B-13, ISD, transition coordinator, transition coordinator contacts, student, llists, checklists,</cp:keywords>
  <cp:lastModifiedBy>Lynne Clark</cp:lastModifiedBy>
  <cp:revision>17</cp:revision>
  <cp:lastPrinted>2020-02-19T14:30:20Z</cp:lastPrinted>
  <dcterms:created xsi:type="dcterms:W3CDTF">2017-07-14T12:43:29Z</dcterms:created>
  <dcterms:modified xsi:type="dcterms:W3CDTF">2024-02-23T14:40:55Z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0x01010056E68C7DD31A3E40992C2951F0B695E1</vt:lpwstr>
  </property>
  <property fmtid="{D5CDD505-2E9C-101B-9397-08002B2CF9AE}" pid="4" name="MSIP_Label_3a2fed65-62e7-46ea-af74-187e0c17143a_Enabled">
    <vt:lpwstr>true</vt:lpwstr>
  </property>
  <property fmtid="{D5CDD505-2E9C-101B-9397-08002B2CF9AE}" pid="5" name="MSIP_Label_3a2fed65-62e7-46ea-af74-187e0c17143a_SetDate">
    <vt:lpwstr>2022-01-25T20:41:16Z</vt:lpwstr>
  </property>
  <property fmtid="{D5CDD505-2E9C-101B-9397-08002B2CF9AE}" pid="6" name="MSIP_Label_3a2fed65-62e7-46ea-af74-187e0c17143a_Method">
    <vt:lpwstr>Privileged</vt:lpwstr>
  </property>
  <property fmtid="{D5CDD505-2E9C-101B-9397-08002B2CF9AE}" pid="7" name="MSIP_Label_3a2fed65-62e7-46ea-af74-187e0c17143a_Name">
    <vt:lpwstr>3a2fed65-62e7-46ea-af74-187e0c17143a</vt:lpwstr>
  </property>
  <property fmtid="{D5CDD505-2E9C-101B-9397-08002B2CF9AE}" pid="8" name="MSIP_Label_3a2fed65-62e7-46ea-af74-187e0c17143a_SiteId">
    <vt:lpwstr>d5fb7087-3777-42ad-966a-892ef47225d1</vt:lpwstr>
  </property>
  <property fmtid="{D5CDD505-2E9C-101B-9397-08002B2CF9AE}" pid="9" name="MSIP_Label_3a2fed65-62e7-46ea-af74-187e0c17143a_ActionId">
    <vt:lpwstr>0d8b8eb8-988c-434b-8107-d44c06f27fdf</vt:lpwstr>
  </property>
  <property fmtid="{D5CDD505-2E9C-101B-9397-08002B2CF9AE}" pid="10" name="MSIP_Label_3a2fed65-62e7-46ea-af74-187e0c17143a_ContentBits">
    <vt:lpwstr>0</vt:lpwstr>
  </property>
</Properties>
</file>