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handoutMasterIdLst>
    <p:handoutMasterId r:id="rId30"/>
  </p:handoutMasterIdLst>
  <p:sldIdLst>
    <p:sldId id="263" r:id="rId2"/>
    <p:sldId id="266" r:id="rId3"/>
    <p:sldId id="292" r:id="rId4"/>
    <p:sldId id="294" r:id="rId5"/>
    <p:sldId id="267" r:id="rId6"/>
    <p:sldId id="268" r:id="rId7"/>
    <p:sldId id="269" r:id="rId8"/>
    <p:sldId id="296" r:id="rId9"/>
    <p:sldId id="272" r:id="rId10"/>
    <p:sldId id="275" r:id="rId11"/>
    <p:sldId id="276" r:id="rId12"/>
    <p:sldId id="297" r:id="rId13"/>
    <p:sldId id="278" r:id="rId14"/>
    <p:sldId id="279" r:id="rId15"/>
    <p:sldId id="280" r:id="rId16"/>
    <p:sldId id="281" r:id="rId17"/>
    <p:sldId id="319" r:id="rId18"/>
    <p:sldId id="282" r:id="rId19"/>
    <p:sldId id="283" r:id="rId20"/>
    <p:sldId id="295" r:id="rId21"/>
    <p:sldId id="284" r:id="rId22"/>
    <p:sldId id="285" r:id="rId23"/>
    <p:sldId id="287" r:id="rId24"/>
    <p:sldId id="302" r:id="rId25"/>
    <p:sldId id="289" r:id="rId26"/>
    <p:sldId id="291" r:id="rId27"/>
    <p:sldId id="29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en Hairston" initials="KH" lastIdx="6" clrIdx="0">
    <p:extLst>
      <p:ext uri="{19B8F6BF-5375-455C-9EA6-DF929625EA0E}">
        <p15:presenceInfo xmlns:p15="http://schemas.microsoft.com/office/powerpoint/2012/main" userId="adce415dcb0d722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A3A3A"/>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79"/>
    <p:restoredTop sz="78947" autoAdjust="0"/>
  </p:normalViewPr>
  <p:slideViewPr>
    <p:cSldViewPr snapToGrid="0" snapToObjects="1">
      <p:cViewPr varScale="1">
        <p:scale>
          <a:sx n="87" d="100"/>
          <a:sy n="87" d="100"/>
        </p:scale>
        <p:origin x="708" y="78"/>
      </p:cViewPr>
      <p:guideLst/>
    </p:cSldViewPr>
  </p:slideViewPr>
  <p:notesTextViewPr>
    <p:cViewPr>
      <p:scale>
        <a:sx n="1" d="1"/>
        <a:sy n="1" d="1"/>
      </p:scale>
      <p:origin x="0" y="0"/>
    </p:cViewPr>
  </p:notesTextViewPr>
  <p:notesViewPr>
    <p:cSldViewPr snapToGrid="0" snapToObjects="1">
      <p:cViewPr varScale="1">
        <p:scale>
          <a:sx n="104" d="100"/>
          <a:sy n="104" d="100"/>
        </p:scale>
        <p:origin x="3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7F82F29-6ED5-0F45-9399-2470D9D82006}" type="datetimeFigureOut">
              <a:rPr lang="en-US" smtClean="0"/>
              <a:t>8/8/2018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C4A1A5-A7F4-E64F-90D7-AEB71DBA2335}" type="slidenum">
              <a:rPr lang="en-US" smtClean="0"/>
              <a:t>‹#›</a:t>
            </a:fld>
            <a:endParaRPr lang="en-US"/>
          </a:p>
        </p:txBody>
      </p:sp>
    </p:spTree>
    <p:extLst>
      <p:ext uri="{BB962C8B-B14F-4D97-AF65-F5344CB8AC3E}">
        <p14:creationId xmlns:p14="http://schemas.microsoft.com/office/powerpoint/2010/main" val="1974678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26F13B-9238-8C41-A428-ACA4F51A1C9A}" type="datetimeFigureOut">
              <a:rPr lang="en-US" smtClean="0"/>
              <a:t>8/8/2018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2DD89C-FAB0-4542-93EC-D9383E52BB16}" type="slidenum">
              <a:rPr lang="en-US" smtClean="0"/>
              <a:t>‹#›</a:t>
            </a:fld>
            <a:endParaRPr lang="en-US"/>
          </a:p>
        </p:txBody>
      </p:sp>
    </p:spTree>
    <p:extLst>
      <p:ext uri="{BB962C8B-B14F-4D97-AF65-F5344CB8AC3E}">
        <p14:creationId xmlns:p14="http://schemas.microsoft.com/office/powerpoint/2010/main" val="267588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and introductions</a:t>
            </a:r>
          </a:p>
          <a:p>
            <a:endParaRPr lang="en-US" dirty="0"/>
          </a:p>
          <a:p>
            <a:r>
              <a:rPr lang="en-US" dirty="0"/>
              <a:t>Housekeeping: </a:t>
            </a:r>
          </a:p>
          <a:p>
            <a:endParaRPr lang="en-US" dirty="0"/>
          </a:p>
          <a:p>
            <a:r>
              <a:rPr lang="en-US" dirty="0"/>
              <a:t>We will be recording this webinar and posting the recording and the presentation materials on the Catamaran training website by the end of this week. </a:t>
            </a:r>
          </a:p>
          <a:p>
            <a:endParaRPr lang="en-US" dirty="0"/>
          </a:p>
          <a:p>
            <a:r>
              <a:rPr lang="en-US" dirty="0"/>
              <a:t>This webinar will be closed captioned, so if you need to access that feature, you can click the closed captioning button in your webinar browser. </a:t>
            </a:r>
          </a:p>
          <a:p>
            <a:endParaRPr lang="en-US" dirty="0"/>
          </a:p>
          <a:p>
            <a:r>
              <a:rPr lang="en-US" dirty="0"/>
              <a:t>If you have a question for the presenters, please use the Chat or Q&amp;A feature in the webinar browser. The phone will remain muted throughout the webinar, but please send any question our way as we go. We will pause for questions to make sure we can address them. </a:t>
            </a:r>
          </a:p>
        </p:txBody>
      </p:sp>
      <p:sp>
        <p:nvSpPr>
          <p:cNvPr id="4" name="Slide Number Placeholder 3"/>
          <p:cNvSpPr>
            <a:spLocks noGrp="1"/>
          </p:cNvSpPr>
          <p:nvPr>
            <p:ph type="sldNum" sz="quarter" idx="10"/>
          </p:nvPr>
        </p:nvSpPr>
        <p:spPr/>
        <p:txBody>
          <a:bodyPr/>
          <a:lstStyle/>
          <a:p>
            <a:fld id="{DD2DD89C-FAB0-4542-93EC-D9383E52BB16}" type="slidenum">
              <a:rPr lang="en-US" smtClean="0"/>
              <a:t>1</a:t>
            </a:fld>
            <a:endParaRPr lang="en-US"/>
          </a:p>
        </p:txBody>
      </p:sp>
    </p:spTree>
    <p:extLst>
      <p:ext uri="{BB962C8B-B14F-4D97-AF65-F5344CB8AC3E}">
        <p14:creationId xmlns:p14="http://schemas.microsoft.com/office/powerpoint/2010/main" val="932940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had a pretty comprehensive overview at the beginning of this afternoon’s webinar, but here is a quick review. </a:t>
            </a:r>
          </a:p>
          <a:p>
            <a:endParaRPr lang="en-US" dirty="0"/>
          </a:p>
          <a:p>
            <a:r>
              <a:rPr lang="en-US" dirty="0"/>
              <a:t>MOE demonstrates that the districts and ISD will maintain the appropriate level of fiscal effort in the upcoming school year. </a:t>
            </a:r>
          </a:p>
          <a:p>
            <a:r>
              <a:rPr lang="en-US" dirty="0"/>
              <a:t>Districts will submit their </a:t>
            </a:r>
            <a:r>
              <a:rPr lang="en-US" b="1" dirty="0"/>
              <a:t>anticipated</a:t>
            </a:r>
            <a:r>
              <a:rPr lang="en-US" dirty="0"/>
              <a:t> expenditures to the ISD and then the ISD will review. </a:t>
            </a:r>
          </a:p>
          <a:p>
            <a:endParaRPr lang="en-US" dirty="0"/>
          </a:p>
          <a:p>
            <a:r>
              <a:rPr lang="en-US" dirty="0"/>
              <a:t>If the ISD sees the need for any changes, they may return the eligibility test back to you for modifications. Then you as the district will be responsible for making these changes and resubmitting it to the ISD. </a:t>
            </a:r>
          </a:p>
          <a:p>
            <a:r>
              <a:rPr lang="en-US" dirty="0"/>
              <a:t>After the ISD has reviewed and accepted your district-level data, they will submit the ISD-level Eligibility Test to the MDE for review. </a:t>
            </a:r>
          </a:p>
        </p:txBody>
      </p:sp>
      <p:sp>
        <p:nvSpPr>
          <p:cNvPr id="4" name="Slide Number Placeholder 3"/>
          <p:cNvSpPr>
            <a:spLocks noGrp="1"/>
          </p:cNvSpPr>
          <p:nvPr>
            <p:ph type="sldNum" sz="quarter" idx="10"/>
          </p:nvPr>
        </p:nvSpPr>
        <p:spPr/>
        <p:txBody>
          <a:bodyPr/>
          <a:lstStyle/>
          <a:p>
            <a:fld id="{DD2DD89C-FAB0-4542-93EC-D9383E52BB16}" type="slidenum">
              <a:rPr lang="en-US" smtClean="0"/>
              <a:t>14</a:t>
            </a:fld>
            <a:endParaRPr lang="en-US"/>
          </a:p>
        </p:txBody>
      </p:sp>
    </p:spTree>
    <p:extLst>
      <p:ext uri="{BB962C8B-B14F-4D97-AF65-F5344CB8AC3E}">
        <p14:creationId xmlns:p14="http://schemas.microsoft.com/office/powerpoint/2010/main" val="2122125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access MOE, you’ll need to log in to Catamaran with your username and password. </a:t>
            </a:r>
          </a:p>
          <a:p>
            <a:endParaRPr lang="en-US" dirty="0"/>
          </a:p>
          <a:p>
            <a:r>
              <a:rPr lang="en-US" dirty="0"/>
              <a:t>Then, your district’s eligibility test will show on your Tasks Overview, which is on your front page. </a:t>
            </a:r>
          </a:p>
          <a:p>
            <a:endParaRPr lang="en-US" dirty="0"/>
          </a:p>
          <a:p>
            <a:r>
              <a:rPr lang="en-US" dirty="0"/>
              <a:t>Click on the Activity link to access your MOE eligibility activity. </a:t>
            </a:r>
          </a:p>
        </p:txBody>
      </p:sp>
      <p:sp>
        <p:nvSpPr>
          <p:cNvPr id="4" name="Slide Number Placeholder 3"/>
          <p:cNvSpPr>
            <a:spLocks noGrp="1"/>
          </p:cNvSpPr>
          <p:nvPr>
            <p:ph type="sldNum" sz="quarter" idx="10"/>
          </p:nvPr>
        </p:nvSpPr>
        <p:spPr/>
        <p:txBody>
          <a:bodyPr/>
          <a:lstStyle/>
          <a:p>
            <a:fld id="{DD2DD89C-FAB0-4542-93EC-D9383E52BB16}" type="slidenum">
              <a:rPr lang="en-US" smtClean="0"/>
              <a:t>15</a:t>
            </a:fld>
            <a:endParaRPr lang="en-US"/>
          </a:p>
        </p:txBody>
      </p:sp>
    </p:spTree>
    <p:extLst>
      <p:ext uri="{BB962C8B-B14F-4D97-AF65-F5344CB8AC3E}">
        <p14:creationId xmlns:p14="http://schemas.microsoft.com/office/powerpoint/2010/main" val="32916814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will bring you to the MOE Eligibility Test menu. On this menu, click on the Eligibility Test for 2018-19 link. </a:t>
            </a:r>
          </a:p>
          <a:p>
            <a:endParaRPr lang="en-US" dirty="0"/>
          </a:p>
          <a:p>
            <a:r>
              <a:rPr lang="en-US" dirty="0"/>
              <a:t>On the eligibility test page, enter the anticipated budget for the 2018-19 year in the fields SE 4094 and SE 4096. </a:t>
            </a:r>
          </a:p>
          <a:p>
            <a:endParaRPr lang="en-US" dirty="0"/>
          </a:p>
          <a:p>
            <a:r>
              <a:rPr lang="en-US" dirty="0"/>
              <a:t>Then, either click Save if you want to save and return at a later time, or Save and Submit if your numbers are final and you are ready to submit them to the ISD for review. </a:t>
            </a:r>
          </a:p>
          <a:p>
            <a:endParaRPr lang="en-US" dirty="0"/>
          </a:p>
          <a:p>
            <a:r>
              <a:rPr lang="en-US" dirty="0"/>
              <a:t>For more detail about what amounts from the SE-4094 and SE-4096 to enter, you can view the How To Complete the MOE Eligibility Activity for Districts on the Catamaran Training Website, and we’ll look at where to find that training resource in just a few moments. </a:t>
            </a:r>
          </a:p>
        </p:txBody>
      </p:sp>
      <p:sp>
        <p:nvSpPr>
          <p:cNvPr id="4" name="Slide Number Placeholder 3"/>
          <p:cNvSpPr>
            <a:spLocks noGrp="1"/>
          </p:cNvSpPr>
          <p:nvPr>
            <p:ph type="sldNum" sz="quarter" idx="10"/>
          </p:nvPr>
        </p:nvSpPr>
        <p:spPr/>
        <p:txBody>
          <a:bodyPr/>
          <a:lstStyle/>
          <a:p>
            <a:fld id="{DD2DD89C-FAB0-4542-93EC-D9383E52BB16}" type="slidenum">
              <a:rPr lang="en-US" smtClean="0"/>
              <a:t>16</a:t>
            </a:fld>
            <a:endParaRPr lang="en-US"/>
          </a:p>
        </p:txBody>
      </p:sp>
    </p:spTree>
    <p:extLst>
      <p:ext uri="{BB962C8B-B14F-4D97-AF65-F5344CB8AC3E}">
        <p14:creationId xmlns:p14="http://schemas.microsoft.com/office/powerpoint/2010/main" val="3306557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Prompt John to talk about when funds are released. </a:t>
            </a:r>
          </a:p>
        </p:txBody>
      </p:sp>
      <p:sp>
        <p:nvSpPr>
          <p:cNvPr id="4" name="Slide Number Placeholder 3"/>
          <p:cNvSpPr>
            <a:spLocks noGrp="1"/>
          </p:cNvSpPr>
          <p:nvPr>
            <p:ph type="sldNum" sz="quarter" idx="10"/>
          </p:nvPr>
        </p:nvSpPr>
        <p:spPr/>
        <p:txBody>
          <a:bodyPr/>
          <a:lstStyle/>
          <a:p>
            <a:fld id="{DD2DD89C-FAB0-4542-93EC-D9383E52BB16}" type="slidenum">
              <a:rPr lang="en-US" smtClean="0"/>
              <a:t>17</a:t>
            </a:fld>
            <a:endParaRPr lang="en-US" dirty="0"/>
          </a:p>
        </p:txBody>
      </p:sp>
    </p:spTree>
    <p:extLst>
      <p:ext uri="{BB962C8B-B14F-4D97-AF65-F5344CB8AC3E}">
        <p14:creationId xmlns:p14="http://schemas.microsoft.com/office/powerpoint/2010/main" val="7622890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what happens next once you submit your data to the ISD. </a:t>
            </a:r>
          </a:p>
        </p:txBody>
      </p:sp>
      <p:sp>
        <p:nvSpPr>
          <p:cNvPr id="4" name="Slide Number Placeholder 3"/>
          <p:cNvSpPr>
            <a:spLocks noGrp="1"/>
          </p:cNvSpPr>
          <p:nvPr>
            <p:ph type="sldNum" sz="quarter" idx="10"/>
          </p:nvPr>
        </p:nvSpPr>
        <p:spPr/>
        <p:txBody>
          <a:bodyPr/>
          <a:lstStyle/>
          <a:p>
            <a:fld id="{DD2DD89C-FAB0-4542-93EC-D9383E52BB16}" type="slidenum">
              <a:rPr lang="en-US" smtClean="0"/>
              <a:t>18</a:t>
            </a:fld>
            <a:endParaRPr lang="en-US"/>
          </a:p>
        </p:txBody>
      </p:sp>
    </p:spTree>
    <p:extLst>
      <p:ext uri="{BB962C8B-B14F-4D97-AF65-F5344CB8AC3E}">
        <p14:creationId xmlns:p14="http://schemas.microsoft.com/office/powerpoint/2010/main" val="1287380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the ISD will review your district information and the information from all other districts In your ISD at an individual and aggregate level. </a:t>
            </a:r>
          </a:p>
          <a:p>
            <a:endParaRPr lang="en-US" dirty="0"/>
          </a:p>
          <a:p>
            <a:r>
              <a:rPr lang="en-US" dirty="0"/>
              <a:t>If the ISD sees any need for changes, they will return the eligibility test to you for modifications. The ISD will put a note in the test for additional context, but please reach out to the ISD if you need additional clarification about the requested changes. Also, the ISD may contact you for additional information about possible exceptions. </a:t>
            </a:r>
          </a:p>
          <a:p>
            <a:endParaRPr lang="en-US" dirty="0"/>
          </a:p>
          <a:p>
            <a:r>
              <a:rPr lang="en-US" dirty="0"/>
              <a:t>After the ISD completes this process, they will submit the ISD-level aggregate test to MDE for review. </a:t>
            </a:r>
          </a:p>
        </p:txBody>
      </p:sp>
      <p:sp>
        <p:nvSpPr>
          <p:cNvPr id="4" name="Slide Number Placeholder 3"/>
          <p:cNvSpPr>
            <a:spLocks noGrp="1"/>
          </p:cNvSpPr>
          <p:nvPr>
            <p:ph type="sldNum" sz="quarter" idx="10"/>
          </p:nvPr>
        </p:nvSpPr>
        <p:spPr/>
        <p:txBody>
          <a:bodyPr/>
          <a:lstStyle/>
          <a:p>
            <a:fld id="{DD2DD89C-FAB0-4542-93EC-D9383E52BB16}" type="slidenum">
              <a:rPr lang="en-US" smtClean="0"/>
              <a:t>19</a:t>
            </a:fld>
            <a:endParaRPr lang="en-US"/>
          </a:p>
        </p:txBody>
      </p:sp>
    </p:spTree>
    <p:extLst>
      <p:ext uri="{BB962C8B-B14F-4D97-AF65-F5344CB8AC3E}">
        <p14:creationId xmlns:p14="http://schemas.microsoft.com/office/powerpoint/2010/main" val="37225522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activity that will be coming to Catamaran will be Excess Cost that will be launching this fall. </a:t>
            </a:r>
          </a:p>
        </p:txBody>
      </p:sp>
      <p:sp>
        <p:nvSpPr>
          <p:cNvPr id="4" name="Slide Number Placeholder 3"/>
          <p:cNvSpPr>
            <a:spLocks noGrp="1"/>
          </p:cNvSpPr>
          <p:nvPr>
            <p:ph type="sldNum" sz="quarter" idx="10"/>
          </p:nvPr>
        </p:nvSpPr>
        <p:spPr/>
        <p:txBody>
          <a:bodyPr/>
          <a:lstStyle/>
          <a:p>
            <a:fld id="{DD2DD89C-FAB0-4542-93EC-D9383E52BB16}" type="slidenum">
              <a:rPr lang="en-US" smtClean="0"/>
              <a:t>20</a:t>
            </a:fld>
            <a:endParaRPr lang="en-US"/>
          </a:p>
        </p:txBody>
      </p:sp>
    </p:spTree>
    <p:extLst>
      <p:ext uri="{BB962C8B-B14F-4D97-AF65-F5344CB8AC3E}">
        <p14:creationId xmlns:p14="http://schemas.microsoft.com/office/powerpoint/2010/main" val="12092798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Catamaran Training Website, which is full of training resources that are tailored for the work you are doing.</a:t>
            </a:r>
          </a:p>
          <a:p>
            <a:endParaRPr lang="en-US" dirty="0"/>
          </a:p>
          <a:p>
            <a:r>
              <a:rPr lang="en-US" dirty="0"/>
              <a:t> The URL is http://training.catamaran.partners. I would also suggest that you update your bookmarks with this URL for easy access later. </a:t>
            </a:r>
          </a:p>
          <a:p>
            <a:endParaRPr lang="en-US" dirty="0"/>
          </a:p>
          <a:p>
            <a:r>
              <a:rPr lang="en-US" dirty="0"/>
              <a:t>the training site has been organized to be similar to the Catamaran system. For example, there is the menu across the top from which you’ll be able to link to information about Monitoring, Finance, and Policy activities. There is also a Resources section, which is where you can find general information about the indicators and other items. </a:t>
            </a:r>
          </a:p>
          <a:p>
            <a:endParaRPr lang="en-US" dirty="0"/>
          </a:p>
          <a:p>
            <a:r>
              <a:rPr lang="en-US" dirty="0"/>
              <a:t>There are How To training documents outlining the processes as well as short training videos. this training website will continue to be updated on a rolling basis, constantly adding new content throughout the year.  So when those new activities come up, there will be corresponding training pertaining to those activities. </a:t>
            </a:r>
          </a:p>
          <a:p>
            <a:endParaRPr lang="en-US" dirty="0"/>
          </a:p>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22</a:t>
            </a:fld>
            <a:endParaRPr lang="en-US" dirty="0"/>
          </a:p>
        </p:txBody>
      </p:sp>
    </p:spTree>
    <p:extLst>
      <p:ext uri="{BB962C8B-B14F-4D97-AF65-F5344CB8AC3E}">
        <p14:creationId xmlns:p14="http://schemas.microsoft.com/office/powerpoint/2010/main" val="3377408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training resources are organized by audience and by topic. </a:t>
            </a:r>
          </a:p>
          <a:p>
            <a:endParaRPr lang="en-US" dirty="0"/>
          </a:p>
          <a:p>
            <a:r>
              <a:rPr lang="en-US" dirty="0"/>
              <a:t>For example, you would want to access the Finance resources and then navigate to the District level finance resources to see information tailored to your role and work in Catamaran. There are some detailed how to documents about how to complete the MOE Eligibility activity in Catamaran as well as some Frequently Asked Questions that we’ve seen over the past few months. </a:t>
            </a:r>
          </a:p>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23</a:t>
            </a:fld>
            <a:endParaRPr lang="en-US"/>
          </a:p>
        </p:txBody>
      </p:sp>
    </p:spTree>
    <p:extLst>
      <p:ext uri="{BB962C8B-B14F-4D97-AF65-F5344CB8AC3E}">
        <p14:creationId xmlns:p14="http://schemas.microsoft.com/office/powerpoint/2010/main" val="16868708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5553">
              <a:defRPr/>
            </a:pPr>
            <a:r>
              <a:rPr lang="en-US" dirty="0"/>
              <a:t>Any upcoming trainings and events be found on the Events page under the Resources tab at http://training.catamaran.partners.  </a:t>
            </a:r>
          </a:p>
          <a:p>
            <a:pPr defTabSz="935553">
              <a:defRPr/>
            </a:pPr>
            <a:endParaRPr lang="en-US" dirty="0"/>
          </a:p>
          <a:p>
            <a:pPr defTabSz="935553">
              <a:defRPr/>
            </a:pPr>
            <a:r>
              <a:rPr lang="en-US" dirty="0"/>
              <a:t>The Past Events link you can see highlighted on the left side of the page is where recordings of past webinars and presentation materials will be posted, including a recording of this webinar and its presentation materials. </a:t>
            </a:r>
          </a:p>
        </p:txBody>
      </p:sp>
      <p:sp>
        <p:nvSpPr>
          <p:cNvPr id="4" name="Slide Number Placeholder 3"/>
          <p:cNvSpPr>
            <a:spLocks noGrp="1"/>
          </p:cNvSpPr>
          <p:nvPr>
            <p:ph type="sldNum" sz="quarter" idx="10"/>
          </p:nvPr>
        </p:nvSpPr>
        <p:spPr/>
        <p:txBody>
          <a:bodyPr/>
          <a:lstStyle/>
          <a:p>
            <a:fld id="{DD2DD89C-FAB0-4542-93EC-D9383E52BB16}" type="slidenum">
              <a:rPr lang="en-US" smtClean="0"/>
              <a:t>24</a:t>
            </a:fld>
            <a:endParaRPr lang="en-US" dirty="0"/>
          </a:p>
        </p:txBody>
      </p:sp>
    </p:spTree>
    <p:extLst>
      <p:ext uri="{BB962C8B-B14F-4D97-AF65-F5344CB8AC3E}">
        <p14:creationId xmlns:p14="http://schemas.microsoft.com/office/powerpoint/2010/main" val="3800694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2DD89C-FAB0-4542-93EC-D9383E52BB16}" type="slidenum">
              <a:rPr lang="en-US" smtClean="0"/>
              <a:t>2</a:t>
            </a:fld>
            <a:endParaRPr lang="en-US"/>
          </a:p>
        </p:txBody>
      </p:sp>
    </p:spTree>
    <p:extLst>
      <p:ext uri="{BB962C8B-B14F-4D97-AF65-F5344CB8AC3E}">
        <p14:creationId xmlns:p14="http://schemas.microsoft.com/office/powerpoint/2010/main" val="1120857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Lastly, the Catamaran Help Desk that I mentioned earlier is a great resource for all Catamaran users. It is staffed Monday – Friday from 8:00 – 5:00 pm with some really friendly folks who know what they are talking about. So if you have any questions about finding work, completing a task or making sure you can see the right work, give them a call, email or chat. </a:t>
            </a:r>
          </a:p>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25</a:t>
            </a:fld>
            <a:endParaRPr lang="en-US"/>
          </a:p>
        </p:txBody>
      </p:sp>
    </p:spTree>
    <p:extLst>
      <p:ext uri="{BB962C8B-B14F-4D97-AF65-F5344CB8AC3E}">
        <p14:creationId xmlns:p14="http://schemas.microsoft.com/office/powerpoint/2010/main" val="34590187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pause to see if there are any questions. You may use the chat feature in the webinar to send any questions our way. The phone will remain muted. </a:t>
            </a:r>
          </a:p>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26</a:t>
            </a:fld>
            <a:endParaRPr lang="en-US"/>
          </a:p>
        </p:txBody>
      </p:sp>
    </p:spTree>
    <p:extLst>
      <p:ext uri="{BB962C8B-B14F-4D97-AF65-F5344CB8AC3E}">
        <p14:creationId xmlns:p14="http://schemas.microsoft.com/office/powerpoint/2010/main" val="27067786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any questions feel free to contact anyone you see listed here. These presentation materials will be posted on the Catamaran training website in case you need to reference them later.  Also, our Catamaran Help Desk is another great resource, and they can be contacted at help@catamaran.partners or 877-474-9023.</a:t>
            </a:r>
          </a:p>
          <a:p>
            <a:endParaRPr lang="en-US" dirty="0"/>
          </a:p>
          <a:p>
            <a:r>
              <a:rPr lang="en-US" dirty="0"/>
              <a:t>This concludes our webinar training and thank you for attending! </a:t>
            </a:r>
          </a:p>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27</a:t>
            </a:fld>
            <a:endParaRPr lang="en-US" dirty="0"/>
          </a:p>
        </p:txBody>
      </p:sp>
    </p:spTree>
    <p:extLst>
      <p:ext uri="{BB962C8B-B14F-4D97-AF65-F5344CB8AC3E}">
        <p14:creationId xmlns:p14="http://schemas.microsoft.com/office/powerpoint/2010/main" val="4087710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Catamaran is the system used by the MDE to track data and activities related to IDEA and the MARSE.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may have heard the name CIMS tossed around, and Catamaran has replaced CIMS as of September 2017.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Catamaran holds work for the Office of Special Education and the Office of Early Childhood Development and Family Education, and within those offices, it encompasses work related to Monitoring, Policy and Finance. </a:t>
            </a:r>
          </a:p>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6</a:t>
            </a:fld>
            <a:endParaRPr lang="en-US"/>
          </a:p>
        </p:txBody>
      </p:sp>
    </p:spTree>
    <p:extLst>
      <p:ext uri="{BB962C8B-B14F-4D97-AF65-F5344CB8AC3E}">
        <p14:creationId xmlns:p14="http://schemas.microsoft.com/office/powerpoint/2010/main" val="1684349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All identified business officials have a Catamaran user name and password. </a:t>
            </a:r>
          </a:p>
          <a:p>
            <a:r>
              <a:rPr lang="en-US" sz="1200" kern="1200" dirty="0">
                <a:solidFill>
                  <a:schemeClr val="tx1"/>
                </a:solidFill>
                <a:effectLst/>
                <a:latin typeface="+mn-lt"/>
                <a:ea typeface="+mn-ea"/>
                <a:cs typeface="+mn-cs"/>
              </a:rPr>
              <a:t>If you do not yet have one, we’ll walk through how to request access on the next slide.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If you don’t remember yours, we’ll also walk through how to get a reminder or reset.  </a:t>
            </a:r>
          </a:p>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8</a:t>
            </a:fld>
            <a:endParaRPr lang="en-US" dirty="0"/>
          </a:p>
        </p:txBody>
      </p:sp>
    </p:spTree>
    <p:extLst>
      <p:ext uri="{BB962C8B-B14F-4D97-AF65-F5344CB8AC3E}">
        <p14:creationId xmlns:p14="http://schemas.microsoft.com/office/powerpoint/2010/main" val="2215258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log in, you’ll need to visit https://catamaran.partners. I would suggest bookmarking this </a:t>
            </a:r>
            <a:r>
              <a:rPr lang="en-US" dirty="0" err="1"/>
              <a:t>url</a:t>
            </a:r>
            <a:r>
              <a:rPr lang="en-US" dirty="0"/>
              <a:t> for easy access later. </a:t>
            </a:r>
          </a:p>
          <a:p>
            <a:endParaRPr lang="en-US" dirty="0"/>
          </a:p>
          <a:p>
            <a:r>
              <a:rPr lang="en-US" dirty="0"/>
              <a:t>Most district officials are already Catamaran users from the last round of MOE-Eligibility. </a:t>
            </a:r>
          </a:p>
          <a:p>
            <a:endParaRPr lang="en-US" dirty="0"/>
          </a:p>
          <a:p>
            <a:r>
              <a:rPr lang="en-US" dirty="0"/>
              <a:t>For a new user to request access to Catamaran, you’ll need to click “</a:t>
            </a:r>
            <a:r>
              <a:rPr lang="en-US" b="1" dirty="0"/>
              <a:t>Need to create a account” </a:t>
            </a:r>
            <a:r>
              <a:rPr lang="en-US" dirty="0"/>
              <a:t>next to the log in box.</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you are completing those brief new user forms, make sure you select that you will be completing </a:t>
            </a:r>
            <a:r>
              <a:rPr lang="en-US" sz="1200" b="1" kern="1200" dirty="0">
                <a:solidFill>
                  <a:schemeClr val="tx1"/>
                </a:solidFill>
                <a:effectLst/>
                <a:latin typeface="+mn-lt"/>
                <a:ea typeface="+mn-ea"/>
                <a:cs typeface="+mn-cs"/>
              </a:rPr>
              <a:t>Finance and/or business work </a:t>
            </a:r>
            <a:r>
              <a:rPr lang="en-US" sz="1200" kern="1200" dirty="0">
                <a:solidFill>
                  <a:schemeClr val="tx1"/>
                </a:solidFill>
                <a:effectLst/>
                <a:latin typeface="+mn-lt"/>
                <a:ea typeface="+mn-ea"/>
                <a:cs typeface="+mn-cs"/>
              </a:rPr>
              <a:t>for your ISD. Then, you’ll receive approval within about two business days.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you need a reminder of your username or password, you can click on the </a:t>
            </a:r>
            <a:r>
              <a:rPr lang="en-US" sz="1200" b="1" kern="1200" dirty="0">
                <a:solidFill>
                  <a:schemeClr val="tx1"/>
                </a:solidFill>
                <a:effectLst/>
                <a:latin typeface="+mn-lt"/>
                <a:ea typeface="+mn-ea"/>
                <a:cs typeface="+mn-cs"/>
              </a:rPr>
              <a:t>Forgot your password </a:t>
            </a:r>
            <a:r>
              <a:rPr lang="en-US" sz="1200" kern="1200" dirty="0">
                <a:solidFill>
                  <a:schemeClr val="tx1"/>
                </a:solidFill>
                <a:effectLst/>
                <a:latin typeface="+mn-lt"/>
                <a:ea typeface="+mn-ea"/>
                <a:cs typeface="+mn-cs"/>
              </a:rPr>
              <a:t>link. Then, you can either get a reminder of your username emailed to the email address associated with your account, or you can request a password reset link to reset your password. </a:t>
            </a:r>
            <a:endParaRPr lang="en-US" dirty="0"/>
          </a:p>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9</a:t>
            </a:fld>
            <a:endParaRPr lang="en-US"/>
          </a:p>
        </p:txBody>
      </p:sp>
    </p:spTree>
    <p:extLst>
      <p:ext uri="{BB962C8B-B14F-4D97-AF65-F5344CB8AC3E}">
        <p14:creationId xmlns:p14="http://schemas.microsoft.com/office/powerpoint/2010/main" val="3749223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Upon logging in, you will be asked to complete Two Factor authentication, which is similar to what many banks are using these days to secure their websites.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With two-factor authentication, you can choose the method by which you want to receive a code. The system is set up to accommodate phone calls, texts, and emails. If you do not provide add a cell phone number when you set up your profile, you will not see this option. Choose your method and click Next. </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Also, a note about two factor authentication. You will need to complete this about every six months *if you select Remember this device on the next page. This is device specific, so if you completed it on your home computer, you will also need to complete it on your work computer. </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DD2DD89C-FAB0-4542-93EC-D9383E52BB16}" type="slidenum">
              <a:rPr lang="en-US" smtClean="0"/>
              <a:t>10</a:t>
            </a:fld>
            <a:endParaRPr lang="en-US" dirty="0"/>
          </a:p>
        </p:txBody>
      </p:sp>
    </p:spTree>
    <p:extLst>
      <p:ext uri="{BB962C8B-B14F-4D97-AF65-F5344CB8AC3E}">
        <p14:creationId xmlns:p14="http://schemas.microsoft.com/office/powerpoint/2010/main" val="3310074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Once you click Next, a window will display in which you enter the code and click Submit.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As you can see here, here is the option to select the “Remember this device” option with your 2 factor authentication. Again, you will only have to do this every six months, if you choose “Remember this device.” But keep in mind, if your device does not save cookies or if you delete your cookies or clear your cache, your device will be forgotten, and you’ll be asked to do the 2-factor authentication again next time you log in.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you don’t get the authentication code you can either have the system Resend one, or you can close the identification code window and select another method. If you are having any problems with this, the Catamaran Help Desk is an excellent resource.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Another note, we’ve noticed that there may be a slight time lag on the email verification depending on the filters that your ISD or organization may have set up. I would encourage you to wait a few minutes to see if the code arrives, but if you are having any problems with this, the Catamaran Help Desk is an excellent resource.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11</a:t>
            </a:fld>
            <a:endParaRPr lang="en-US" dirty="0"/>
          </a:p>
        </p:txBody>
      </p:sp>
    </p:spTree>
    <p:extLst>
      <p:ext uri="{BB962C8B-B14F-4D97-AF65-F5344CB8AC3E}">
        <p14:creationId xmlns:p14="http://schemas.microsoft.com/office/powerpoint/2010/main" val="820601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you log in, you may be prompted to update your profile.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All you really need to do here is review your profile and contact information and hit Save, but you may also want to actually update your profile.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Once you have updated any information or your password, click the Save button in the top right hand corner.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12</a:t>
            </a:fld>
            <a:endParaRPr lang="en-US" dirty="0"/>
          </a:p>
        </p:txBody>
      </p:sp>
    </p:spTree>
    <p:extLst>
      <p:ext uri="{BB962C8B-B14F-4D97-AF65-F5344CB8AC3E}">
        <p14:creationId xmlns:p14="http://schemas.microsoft.com/office/powerpoint/2010/main" val="29303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13</a:t>
            </a:fld>
            <a:endParaRPr lang="en-US"/>
          </a:p>
        </p:txBody>
      </p:sp>
    </p:spTree>
    <p:extLst>
      <p:ext uri="{BB962C8B-B14F-4D97-AF65-F5344CB8AC3E}">
        <p14:creationId xmlns:p14="http://schemas.microsoft.com/office/powerpoint/2010/main" val="40468237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22098" y="1814341"/>
            <a:ext cx="6931701" cy="2306637"/>
          </a:xfrm>
          <a:noFill/>
          <a:ln w="3175">
            <a:noFill/>
          </a:ln>
        </p:spPr>
        <p:txBody>
          <a:bodyPr anchor="b">
            <a:normAutofit/>
          </a:bodyPr>
          <a:lstStyle>
            <a:lvl1pPr algn="l">
              <a:defRPr sz="5200"/>
            </a:lvl1pPr>
          </a:lstStyle>
          <a:p>
            <a:r>
              <a:rPr lang="en-US"/>
              <a:t>Click to edit Master title style</a:t>
            </a:r>
            <a:endParaRPr lang="en-US" dirty="0"/>
          </a:p>
        </p:txBody>
      </p:sp>
      <p:sp>
        <p:nvSpPr>
          <p:cNvPr id="3" name="Subtitle 2"/>
          <p:cNvSpPr>
            <a:spLocks noGrp="1"/>
          </p:cNvSpPr>
          <p:nvPr>
            <p:ph type="subTitle" idx="1"/>
          </p:nvPr>
        </p:nvSpPr>
        <p:spPr>
          <a:xfrm>
            <a:off x="4422098" y="4349578"/>
            <a:ext cx="6931701" cy="90822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a:xfrm>
            <a:off x="838201" y="6356350"/>
            <a:ext cx="8206945" cy="365125"/>
          </a:xfrm>
        </p:spPr>
        <p:txBody>
          <a:bodyPr/>
          <a:lstStyle/>
          <a:p>
            <a:r>
              <a:rPr lang="en-US" dirty="0"/>
              <a:t>Michigan Department of Education | Office of Special Education </a:t>
            </a:r>
          </a:p>
        </p:txBody>
      </p:sp>
      <p:pic>
        <p:nvPicPr>
          <p:cNvPr id="9" name="Picture 8"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pic>
        <p:nvPicPr>
          <p:cNvPr id="10" name="Picture 9" descr="Decorative Catamaran logo."/>
          <p:cNvPicPr>
            <a:picLocks noChangeAspect="1"/>
          </p:cNvPicPr>
          <p:nvPr userDrawn="1"/>
        </p:nvPicPr>
        <p:blipFill rotWithShape="1">
          <a:blip r:embed="rId3">
            <a:extLst>
              <a:ext uri="{28A0092B-C50C-407E-A947-70E740481C1C}">
                <a14:useLocalDpi xmlns:a14="http://schemas.microsoft.com/office/drawing/2010/main" val="0"/>
              </a:ext>
            </a:extLst>
          </a:blip>
          <a:srcRect l="44131" r="1"/>
          <a:stretch/>
        </p:blipFill>
        <p:spPr>
          <a:xfrm>
            <a:off x="0" y="918449"/>
            <a:ext cx="4204121" cy="4054352"/>
          </a:xfrm>
          <a:prstGeom prst="rect">
            <a:avLst/>
          </a:prstGeom>
        </p:spPr>
      </p:pic>
      <p:sp>
        <p:nvSpPr>
          <p:cNvPr id="8" name="Date Placeholder 3"/>
          <p:cNvSpPr>
            <a:spLocks noGrp="1"/>
          </p:cNvSpPr>
          <p:nvPr>
            <p:ph type="dt" sz="half" idx="2"/>
          </p:nvPr>
        </p:nvSpPr>
        <p:spPr>
          <a:xfrm>
            <a:off x="8610599" y="471416"/>
            <a:ext cx="2743200" cy="365125"/>
          </a:xfrm>
          <a:prstGeom prst="rect">
            <a:avLst/>
          </a:prstGeom>
        </p:spPr>
        <p:txBody>
          <a:bodyPr/>
          <a:lstStyle>
            <a:lvl1pPr algn="r">
              <a:defRPr sz="1400" b="1">
                <a:solidFill>
                  <a:schemeClr val="accent1"/>
                </a:solidFill>
                <a:latin typeface="Arial" charset="0"/>
                <a:ea typeface="Arial" charset="0"/>
                <a:cs typeface="Arial" charset="0"/>
              </a:defRPr>
            </a:lvl1pPr>
          </a:lstStyle>
          <a:p>
            <a:endParaRPr lang="en-US" dirty="0"/>
          </a:p>
        </p:txBody>
      </p:sp>
    </p:spTree>
    <p:extLst>
      <p:ext uri="{BB962C8B-B14F-4D97-AF65-F5344CB8AC3E}">
        <p14:creationId xmlns:p14="http://schemas.microsoft.com/office/powerpoint/2010/main" val="467279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A3A3A"/>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Michigan Department of Education | Office of Special Education </a:t>
            </a:r>
          </a:p>
        </p:txBody>
      </p:sp>
      <p:cxnSp>
        <p:nvCxnSpPr>
          <p:cNvPr id="7" name="Straight Connector 6"/>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46775F4D-6D42-4CD6-A802-0B48E0231625}" type="slidenum">
              <a:rPr lang="en-US" smtClean="0"/>
              <a:pPr/>
              <a:t>‹#›</a:t>
            </a:fld>
            <a:endParaRPr lang="en-US" dirty="0"/>
          </a:p>
        </p:txBody>
      </p:sp>
      <p:pic>
        <p:nvPicPr>
          <p:cNvPr id="10" name="Picture 9"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213951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Michigan Department of Education | Office of Special Education </a:t>
            </a:r>
          </a:p>
        </p:txBody>
      </p:sp>
      <p:sp>
        <p:nvSpPr>
          <p:cNvPr id="7" name="Title 1"/>
          <p:cNvSpPr>
            <a:spLocks noGrp="1"/>
          </p:cNvSpPr>
          <p:nvPr>
            <p:ph type="ctrTitle"/>
          </p:nvPr>
        </p:nvSpPr>
        <p:spPr>
          <a:xfrm>
            <a:off x="0" y="1814341"/>
            <a:ext cx="12192000" cy="2306637"/>
          </a:xfrm>
          <a:solidFill>
            <a:schemeClr val="accent4"/>
          </a:solidFill>
          <a:ln w="3175">
            <a:solidFill>
              <a:schemeClr val="accent6">
                <a:lumMod val="40000"/>
                <a:lumOff val="60000"/>
              </a:schemeClr>
            </a:solidFill>
          </a:ln>
        </p:spPr>
        <p:txBody>
          <a:bodyPr lIns="731520" rIns="731520" anchor="ctr">
            <a:normAutofit/>
          </a:bodyPr>
          <a:lstStyle>
            <a:lvl1pPr algn="ctr">
              <a:defRPr sz="4800"/>
            </a:lvl1pPr>
          </a:lstStyle>
          <a:p>
            <a:r>
              <a:rPr lang="en-US"/>
              <a:t>Click to edit Master title style</a:t>
            </a:r>
            <a:endParaRPr lang="en-US" dirty="0"/>
          </a:p>
        </p:txBody>
      </p:sp>
      <p:sp>
        <p:nvSpPr>
          <p:cNvPr id="8" name="Subtitle 2"/>
          <p:cNvSpPr>
            <a:spLocks noGrp="1"/>
          </p:cNvSpPr>
          <p:nvPr>
            <p:ph type="subTitle" idx="1"/>
          </p:nvPr>
        </p:nvSpPr>
        <p:spPr>
          <a:xfrm>
            <a:off x="838200" y="4349578"/>
            <a:ext cx="10515599" cy="908222"/>
          </a:xfrm>
        </p:spPr>
        <p:txBody>
          <a:bodyPr/>
          <a:lstStyle>
            <a:lvl1pPr marL="0" indent="0" algn="ctr">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2E6F2232-818B-4E09-954B-6E16973FF9E0}" type="slidenum">
              <a:rPr lang="en-US" smtClean="0"/>
              <a:pPr/>
              <a:t>‹#›</a:t>
            </a:fld>
            <a:endParaRPr lang="en-US" dirty="0"/>
          </a:p>
        </p:txBody>
      </p:sp>
      <p:pic>
        <p:nvPicPr>
          <p:cNvPr id="11" name="Picture 10"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999890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t>Michigan Department of Education | Office of Special Education </a:t>
            </a:r>
          </a:p>
        </p:txBody>
      </p:sp>
      <p:cxnSp>
        <p:nvCxnSpPr>
          <p:cNvPr id="8" name="Straight Connector 7"/>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0B17BB76-CBF7-44FF-99D7-3859A0F0D5C1}" type="slidenum">
              <a:rPr lang="en-US" smtClean="0"/>
              <a:pPr/>
              <a:t>‹#›</a:t>
            </a:fld>
            <a:endParaRPr lang="en-US" dirty="0"/>
          </a:p>
        </p:txBody>
      </p:sp>
      <p:pic>
        <p:nvPicPr>
          <p:cNvPr id="11" name="Picture 10"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1107843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Michigan Department of Education | Office of Special Education </a:t>
            </a:r>
          </a:p>
        </p:txBody>
      </p:sp>
      <p:cxnSp>
        <p:nvCxnSpPr>
          <p:cNvPr id="10" name="Straight Connector 9"/>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53954A07-F13B-4186-89EE-6DAD163F96DA}" type="slidenum">
              <a:rPr lang="en-US" smtClean="0"/>
              <a:pPr/>
              <a:t>‹#›</a:t>
            </a:fld>
            <a:endParaRPr lang="en-US" dirty="0"/>
          </a:p>
        </p:txBody>
      </p:sp>
      <p:pic>
        <p:nvPicPr>
          <p:cNvPr id="13" name="Picture 12"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846720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Michigan Department of Education | Office of Special Education </a:t>
            </a:r>
          </a:p>
        </p:txBody>
      </p:sp>
      <p:cxnSp>
        <p:nvCxnSpPr>
          <p:cNvPr id="6" name="Straight Connector 5"/>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Slide Number Placeholder 6"/>
          <p:cNvSpPr>
            <a:spLocks noGrp="1"/>
          </p:cNvSpPr>
          <p:nvPr>
            <p:ph type="sldNum" sz="quarter" idx="12"/>
          </p:nvPr>
        </p:nvSpPr>
        <p:spPr>
          <a:xfrm>
            <a:off x="838201" y="6356350"/>
            <a:ext cx="409832" cy="365125"/>
          </a:xfrm>
          <a:prstGeom prst="rect">
            <a:avLst/>
          </a:prstGeom>
        </p:spPr>
        <p:txBody>
          <a:bodyPr anchor="ctr"/>
          <a:lstStyle>
            <a:lvl1pPr>
              <a:defRPr b="0"/>
            </a:lvl1pPr>
          </a:lstStyle>
          <a:p>
            <a:fld id="{BFDB09CA-2057-4234-A271-88FAC55386DF}" type="slidenum">
              <a:rPr lang="en-US" smtClean="0"/>
              <a:pPr/>
              <a:t>‹#›</a:t>
            </a:fld>
            <a:endParaRPr lang="en-US" dirty="0"/>
          </a:p>
        </p:txBody>
      </p:sp>
      <p:pic>
        <p:nvPicPr>
          <p:cNvPr id="9" name="Picture 8"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1602680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Michigan Department of Education | Office of Special Education </a:t>
            </a:r>
          </a:p>
        </p:txBody>
      </p:sp>
      <p:sp>
        <p:nvSpPr>
          <p:cNvPr id="6"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F782C1E8-CA2E-47FF-89F1-29AE34FB2263}" type="slidenum">
              <a:rPr lang="en-US" smtClean="0"/>
              <a:pPr/>
              <a:t>‹#›</a:t>
            </a:fld>
            <a:endParaRPr lang="en-US" dirty="0"/>
          </a:p>
        </p:txBody>
      </p:sp>
      <p:pic>
        <p:nvPicPr>
          <p:cNvPr id="7" name="Picture 6"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368754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1079292"/>
            <a:ext cx="6172200" cy="4781758"/>
          </a:xfrm>
        </p:spPr>
        <p:txBody>
          <a:bodyPr/>
          <a:lstStyle>
            <a:lvl1pPr>
              <a:buClr>
                <a:schemeClr val="accent3"/>
              </a:buClr>
              <a:defRPr sz="3200"/>
            </a:lvl1pPr>
            <a:lvl2pPr>
              <a:buClr>
                <a:schemeClr val="accent3"/>
              </a:buClr>
              <a:defRPr sz="2800"/>
            </a:lvl2pPr>
            <a:lvl3pPr>
              <a:buClr>
                <a:schemeClr val="accent3"/>
              </a:buClr>
              <a:defRPr sz="2400"/>
            </a:lvl3pPr>
            <a:lvl4pPr>
              <a:buClr>
                <a:schemeClr val="accent3"/>
              </a:buClr>
              <a:defRPr sz="2000"/>
            </a:lvl4pPr>
            <a:lvl5pPr>
              <a:buClr>
                <a:schemeClr val="accent3"/>
              </a:buCl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173574"/>
            <a:ext cx="3932237" cy="3695414"/>
          </a:xfrm>
          <a:solidFill>
            <a:schemeClr val="accent4"/>
          </a:solidFill>
          <a:ln w="3175">
            <a:solidFill>
              <a:schemeClr val="accent6">
                <a:lumMod val="40000"/>
                <a:lumOff val="60000"/>
              </a:schemeClr>
            </a:solidFill>
          </a:ln>
        </p:spPr>
        <p:txBody>
          <a:bodyPr lIns="182880" tIns="182880" rIns="182880" bIns="182880"/>
          <a:lstStyle>
            <a:lvl1pPr marL="0" indent="0">
              <a:buNone/>
              <a:defRPr sz="1600">
                <a:solidFill>
                  <a:srgbClr val="3A3A3A"/>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Michigan Department of Education | Office of Special Education </a:t>
            </a:r>
          </a:p>
        </p:txBody>
      </p:sp>
      <p:sp>
        <p:nvSpPr>
          <p:cNvPr id="7"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A33EF310-3ADA-4BE6-8872-3884FDFF415E}" type="slidenum">
              <a:rPr lang="en-US" smtClean="0"/>
              <a:pPr/>
              <a:t>‹#›</a:t>
            </a:fld>
            <a:endParaRPr lang="en-US" dirty="0"/>
          </a:p>
        </p:txBody>
      </p:sp>
      <p:cxnSp>
        <p:nvCxnSpPr>
          <p:cNvPr id="8" name="Straight Connector 7"/>
          <p:cNvCxnSpPr/>
          <p:nvPr userDrawn="1"/>
        </p:nvCxnSpPr>
        <p:spPr>
          <a:xfrm>
            <a:off x="838201" y="2054199"/>
            <a:ext cx="3933824" cy="3201"/>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11529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6" name="Footer Placeholder 5"/>
          <p:cNvSpPr>
            <a:spLocks noGrp="1"/>
          </p:cNvSpPr>
          <p:nvPr>
            <p:ph type="ftr" sz="quarter" idx="11"/>
          </p:nvPr>
        </p:nvSpPr>
        <p:spPr/>
        <p:txBody>
          <a:bodyPr/>
          <a:lstStyle/>
          <a:p>
            <a:r>
              <a:rPr lang="en-US" dirty="0"/>
              <a:t>Michigan Department of Education | Office of Special Education </a:t>
            </a:r>
          </a:p>
        </p:txBody>
      </p:sp>
      <p:sp>
        <p:nvSpPr>
          <p:cNvPr id="9"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cxnSp>
        <p:nvCxnSpPr>
          <p:cNvPr id="11" name="Straight Connector 10"/>
          <p:cNvCxnSpPr/>
          <p:nvPr userDrawn="1"/>
        </p:nvCxnSpPr>
        <p:spPr>
          <a:xfrm>
            <a:off x="838201" y="2054199"/>
            <a:ext cx="3933824" cy="3201"/>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 Placeholder 3"/>
          <p:cNvSpPr>
            <a:spLocks noGrp="1"/>
          </p:cNvSpPr>
          <p:nvPr>
            <p:ph type="body" sz="half" idx="2"/>
          </p:nvPr>
        </p:nvSpPr>
        <p:spPr>
          <a:xfrm>
            <a:off x="839788" y="2173574"/>
            <a:ext cx="3932237" cy="3695414"/>
          </a:xfrm>
          <a:solidFill>
            <a:schemeClr val="accent4"/>
          </a:solidFill>
          <a:ln w="3175">
            <a:solidFill>
              <a:schemeClr val="accent6">
                <a:lumMod val="40000"/>
                <a:lumOff val="60000"/>
              </a:schemeClr>
            </a:solidFill>
          </a:ln>
        </p:spPr>
        <p:txBody>
          <a:bodyPr lIns="182880" tIns="182880" rIns="182880" bIns="182880"/>
          <a:lstStyle>
            <a:lvl1pPr marL="0" indent="0">
              <a:buNone/>
              <a:defRPr sz="1600">
                <a:solidFill>
                  <a:srgbClr val="3A3A3A"/>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AC7532FC-408B-4C1E-909C-45464CC40235}" type="slidenum">
              <a:rPr lang="en-US" smtClean="0"/>
              <a:pPr/>
              <a:t>‹#›</a:t>
            </a:fld>
            <a:endParaRPr lang="en-US" dirty="0"/>
          </a:p>
        </p:txBody>
      </p:sp>
      <p:pic>
        <p:nvPicPr>
          <p:cNvPr id="10" name="Picture 9"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509753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371600" y="6356350"/>
            <a:ext cx="7673546"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Arial" charset="0"/>
                <a:cs typeface="Arial" charset="0"/>
              </a:defRPr>
            </a:lvl1pPr>
          </a:lstStyle>
          <a:p>
            <a:r>
              <a:rPr lang="en-US" dirty="0"/>
              <a:t>Michigan Department of Education | Office of Special Education </a:t>
            </a:r>
          </a:p>
        </p:txBody>
      </p:sp>
      <p:sp>
        <p:nvSpPr>
          <p:cNvPr id="10" name="Slide Number Placeholder 6"/>
          <p:cNvSpPr>
            <a:spLocks noGrp="1"/>
          </p:cNvSpPr>
          <p:nvPr>
            <p:ph type="sldNum" sz="quarter" idx="4"/>
          </p:nvPr>
        </p:nvSpPr>
        <p:spPr>
          <a:xfrm>
            <a:off x="838201" y="6356350"/>
            <a:ext cx="409832" cy="365125"/>
          </a:xfrm>
          <a:prstGeom prst="rect">
            <a:avLst/>
          </a:prstGeom>
        </p:spPr>
        <p:txBody>
          <a:bodyPr anchor="ctr"/>
          <a:lstStyle>
            <a:lvl1pPr>
              <a:defRPr sz="1200" b="0">
                <a:solidFill>
                  <a:schemeClr val="accent1"/>
                </a:solidFill>
                <a:latin typeface="Arial" charset="0"/>
                <a:ea typeface="Arial" charset="0"/>
                <a:cs typeface="Arial" charset="0"/>
              </a:defRPr>
            </a:lvl1pPr>
          </a:lstStyle>
          <a:p>
            <a:fld id="{86912BC1-F2B2-4048-96A2-39CED5BDBEEC}" type="slidenum">
              <a:rPr lang="en-US" smtClean="0"/>
              <a:pPr/>
              <a:t>‹#›</a:t>
            </a:fld>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dt="0"/>
  <p:txStyles>
    <p:titleStyle>
      <a:lvl1pPr algn="l" defTabSz="914400" rtl="0" eaLnBrk="1" latinLnBrk="0" hangingPunct="1">
        <a:lnSpc>
          <a:spcPct val="90000"/>
        </a:lnSpc>
        <a:spcBef>
          <a:spcPct val="0"/>
        </a:spcBef>
        <a:buNone/>
        <a:defRPr sz="4000" b="1" kern="1200">
          <a:solidFill>
            <a:srgbClr val="3A3A3A"/>
          </a:solidFill>
          <a:latin typeface="Arial" charset="0"/>
          <a:ea typeface="Arial" charset="0"/>
          <a:cs typeface="Arial" charset="0"/>
        </a:defRPr>
      </a:lvl1pPr>
    </p:titleStyle>
    <p:bodyStyle>
      <a:lvl1pPr marL="228600" indent="-228600" algn="l" defTabSz="914400" rtl="0" eaLnBrk="1" latinLnBrk="0" hangingPunct="1">
        <a:lnSpc>
          <a:spcPct val="100000"/>
        </a:lnSpc>
        <a:spcBef>
          <a:spcPts val="1000"/>
        </a:spcBef>
        <a:buClr>
          <a:schemeClr val="accent3"/>
        </a:buClr>
        <a:buFont typeface="Arial"/>
        <a:buChar char="•"/>
        <a:defRPr sz="2400" kern="1200">
          <a:solidFill>
            <a:srgbClr val="3A3A3A"/>
          </a:solidFill>
          <a:latin typeface="Arial" charset="0"/>
          <a:ea typeface="Arial" charset="0"/>
          <a:cs typeface="Arial" charset="0"/>
        </a:defRPr>
      </a:lvl1pPr>
      <a:lvl2pPr marL="685800" indent="-228600" algn="l" defTabSz="914400" rtl="0" eaLnBrk="1" latinLnBrk="0" hangingPunct="1">
        <a:lnSpc>
          <a:spcPct val="100000"/>
        </a:lnSpc>
        <a:spcBef>
          <a:spcPts val="500"/>
        </a:spcBef>
        <a:buClr>
          <a:schemeClr val="accent3"/>
        </a:buClr>
        <a:buFont typeface="Arial"/>
        <a:buChar char="•"/>
        <a:defRPr sz="2000" kern="1200">
          <a:solidFill>
            <a:srgbClr val="3A3A3A"/>
          </a:solidFill>
          <a:latin typeface="Arial" charset="0"/>
          <a:ea typeface="Arial" charset="0"/>
          <a:cs typeface="Arial" charset="0"/>
        </a:defRPr>
      </a:lvl2pPr>
      <a:lvl3pPr marL="1143000" indent="-228600" algn="l" defTabSz="914400" rtl="0" eaLnBrk="1" latinLnBrk="0" hangingPunct="1">
        <a:lnSpc>
          <a:spcPct val="100000"/>
        </a:lnSpc>
        <a:spcBef>
          <a:spcPts val="500"/>
        </a:spcBef>
        <a:buClr>
          <a:schemeClr val="accent3"/>
        </a:buClr>
        <a:buFont typeface="Arial"/>
        <a:buChar char="•"/>
        <a:defRPr sz="1800" kern="1200">
          <a:solidFill>
            <a:srgbClr val="3A3A3A"/>
          </a:solidFill>
          <a:latin typeface="Arial" charset="0"/>
          <a:ea typeface="Arial" charset="0"/>
          <a:cs typeface="Arial" charset="0"/>
        </a:defRPr>
      </a:lvl3pPr>
      <a:lvl4pPr marL="1600200" indent="-228600" algn="l" defTabSz="914400" rtl="0" eaLnBrk="1" latinLnBrk="0" hangingPunct="1">
        <a:lnSpc>
          <a:spcPct val="100000"/>
        </a:lnSpc>
        <a:spcBef>
          <a:spcPts val="500"/>
        </a:spcBef>
        <a:buClr>
          <a:schemeClr val="accent3"/>
        </a:buClr>
        <a:buFont typeface="Arial"/>
        <a:buChar char="•"/>
        <a:defRPr sz="1600" kern="1200">
          <a:solidFill>
            <a:srgbClr val="3A3A3A"/>
          </a:solidFill>
          <a:latin typeface="Arial" charset="0"/>
          <a:ea typeface="Arial" charset="0"/>
          <a:cs typeface="Arial" charset="0"/>
        </a:defRPr>
      </a:lvl4pPr>
      <a:lvl5pPr marL="2057400" indent="-228600" algn="l" defTabSz="914400" rtl="0" eaLnBrk="1" latinLnBrk="0" hangingPunct="1">
        <a:lnSpc>
          <a:spcPct val="100000"/>
        </a:lnSpc>
        <a:spcBef>
          <a:spcPts val="500"/>
        </a:spcBef>
        <a:buClr>
          <a:schemeClr val="accent3"/>
        </a:buClr>
        <a:buFont typeface="Arial"/>
        <a:buChar char="•"/>
        <a:defRPr sz="1400" kern="1200">
          <a:solidFill>
            <a:srgbClr val="3A3A3A"/>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520" userDrawn="1">
          <p15:clr>
            <a:srgbClr val="F26B43"/>
          </p15:clr>
        </p15:guide>
        <p15:guide id="2" pos="7152" userDrawn="1">
          <p15:clr>
            <a:srgbClr val="F26B43"/>
          </p15:clr>
        </p15:guide>
        <p15:guide id="3" pos="52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catamaran.partner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training.catamaran.partner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help@catamaran.partner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catamaran.partner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l"/>
            <a:r>
              <a:rPr lang="en-US" dirty="0"/>
              <a:t>How to Complete the Maintenance of Effort Eligibility Test</a:t>
            </a:r>
          </a:p>
        </p:txBody>
      </p:sp>
      <p:sp>
        <p:nvSpPr>
          <p:cNvPr id="3" name="Subtitle 2"/>
          <p:cNvSpPr>
            <a:spLocks noGrp="1"/>
          </p:cNvSpPr>
          <p:nvPr>
            <p:ph type="subTitle" idx="1"/>
          </p:nvPr>
        </p:nvSpPr>
        <p:spPr/>
        <p:txBody>
          <a:bodyPr/>
          <a:lstStyle/>
          <a:p>
            <a:pPr algn="l"/>
            <a:r>
              <a:rPr lang="en-US" dirty="0"/>
              <a:t>For District Business Officials </a:t>
            </a:r>
          </a:p>
        </p:txBody>
      </p:sp>
      <p:sp>
        <p:nvSpPr>
          <p:cNvPr id="5" name="Footer Placeholder 4"/>
          <p:cNvSpPr>
            <a:spLocks noGrp="1"/>
          </p:cNvSpPr>
          <p:nvPr>
            <p:ph type="ftr" sz="quarter" idx="11"/>
          </p:nvPr>
        </p:nvSpPr>
        <p:spPr/>
        <p:txBody>
          <a:bodyPr/>
          <a:lstStyle/>
          <a:p>
            <a:r>
              <a:rPr lang="en-US"/>
              <a:t>Michigan Department of Education | Office of Special Education </a:t>
            </a:r>
            <a:endParaRPr lang="en-US" dirty="0"/>
          </a:p>
        </p:txBody>
      </p:sp>
      <p:sp>
        <p:nvSpPr>
          <p:cNvPr id="7" name="Date Placeholder 6"/>
          <p:cNvSpPr>
            <a:spLocks noGrp="1"/>
          </p:cNvSpPr>
          <p:nvPr>
            <p:ph type="dt" sz="half" idx="2"/>
          </p:nvPr>
        </p:nvSpPr>
        <p:spPr/>
        <p:txBody>
          <a:bodyPr/>
          <a:lstStyle/>
          <a:p>
            <a:r>
              <a:rPr lang="en-US" dirty="0"/>
              <a:t>August 2018</a:t>
            </a:r>
          </a:p>
        </p:txBody>
      </p:sp>
    </p:spTree>
    <p:extLst>
      <p:ext uri="{BB962C8B-B14F-4D97-AF65-F5344CB8AC3E}">
        <p14:creationId xmlns:p14="http://schemas.microsoft.com/office/powerpoint/2010/main" val="1849540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C6D0155-49DF-4325-BF88-8E1CAF7B26FF}"/>
              </a:ext>
            </a:extLst>
          </p:cNvPr>
          <p:cNvSpPr>
            <a:spLocks noGrp="1"/>
          </p:cNvSpPr>
          <p:nvPr>
            <p:ph type="title"/>
          </p:nvPr>
        </p:nvSpPr>
        <p:spPr/>
        <p:txBody>
          <a:bodyPr/>
          <a:lstStyle/>
          <a:p>
            <a:r>
              <a:rPr lang="en-US" dirty="0"/>
              <a:t>Complete Two-Factor Authentication</a:t>
            </a:r>
          </a:p>
        </p:txBody>
      </p:sp>
      <p:sp>
        <p:nvSpPr>
          <p:cNvPr id="2" name="Content Placeholder 1">
            <a:extLst>
              <a:ext uri="{FF2B5EF4-FFF2-40B4-BE49-F238E27FC236}">
                <a16:creationId xmlns:a16="http://schemas.microsoft.com/office/drawing/2014/main" id="{C3872D85-4E21-43ED-A3BB-17D8495F8309}"/>
              </a:ext>
            </a:extLst>
          </p:cNvPr>
          <p:cNvSpPr>
            <a:spLocks noGrp="1"/>
          </p:cNvSpPr>
          <p:nvPr>
            <p:ph idx="1"/>
          </p:nvPr>
        </p:nvSpPr>
        <p:spPr>
          <a:xfrm>
            <a:off x="838200" y="1825625"/>
            <a:ext cx="3378798" cy="4351338"/>
          </a:xfrm>
        </p:spPr>
        <p:txBody>
          <a:bodyPr/>
          <a:lstStyle/>
          <a:p>
            <a:r>
              <a:rPr lang="en-US" dirty="0" err="1"/>
              <a:t>Opt</a:t>
            </a:r>
            <a:r>
              <a:rPr lang="en-US" dirty="0"/>
              <a:t> to receive the code via email, phone call, or text</a:t>
            </a:r>
          </a:p>
          <a:p>
            <a:r>
              <a:rPr lang="en-US" dirty="0"/>
              <a:t>Complete every six months</a:t>
            </a:r>
          </a:p>
          <a:p>
            <a:pPr lvl="1"/>
            <a:r>
              <a:rPr lang="en-US" dirty="0"/>
              <a:t>Choose ‘Remember this device’</a:t>
            </a:r>
          </a:p>
          <a:p>
            <a:pPr lvl="1"/>
            <a:r>
              <a:rPr lang="en-US" dirty="0"/>
              <a:t>Will need to complete on each device you use (device specific)</a:t>
            </a:r>
          </a:p>
          <a:p>
            <a:pPr lvl="1"/>
            <a:endParaRPr lang="en-US" dirty="0"/>
          </a:p>
        </p:txBody>
      </p:sp>
      <p:sp>
        <p:nvSpPr>
          <p:cNvPr id="4" name="Footer Placeholder 3">
            <a:extLst>
              <a:ext uri="{FF2B5EF4-FFF2-40B4-BE49-F238E27FC236}">
                <a16:creationId xmlns:a16="http://schemas.microsoft.com/office/drawing/2014/main" id="{8B281F46-C884-4B46-A51D-163D9C6A9157}"/>
              </a:ext>
            </a:extLst>
          </p:cNvPr>
          <p:cNvSpPr>
            <a:spLocks noGrp="1"/>
          </p:cNvSpPr>
          <p:nvPr>
            <p:ph type="ftr" sz="quarter" idx="11"/>
          </p:nvPr>
        </p:nvSpPr>
        <p:spPr/>
        <p:txBody>
          <a:bodyPr/>
          <a:lstStyle/>
          <a:p>
            <a:r>
              <a:rPr lang="en-US" dirty="0"/>
              <a:t>Michigan Department of Education | Office of Special Education </a:t>
            </a:r>
          </a:p>
        </p:txBody>
      </p:sp>
      <p:sp>
        <p:nvSpPr>
          <p:cNvPr id="5" name="Slide Number Placeholder 4">
            <a:extLst>
              <a:ext uri="{FF2B5EF4-FFF2-40B4-BE49-F238E27FC236}">
                <a16:creationId xmlns:a16="http://schemas.microsoft.com/office/drawing/2014/main" id="{359B3252-2458-4265-9C5C-4634BAE6D621}"/>
              </a:ext>
            </a:extLst>
          </p:cNvPr>
          <p:cNvSpPr>
            <a:spLocks noGrp="1"/>
          </p:cNvSpPr>
          <p:nvPr>
            <p:ph type="sldNum" sz="quarter" idx="12"/>
          </p:nvPr>
        </p:nvSpPr>
        <p:spPr/>
        <p:txBody>
          <a:bodyPr/>
          <a:lstStyle/>
          <a:p>
            <a:fld id="{46775F4D-6D42-4CD6-A802-0B48E0231625}" type="slidenum">
              <a:rPr lang="en-US" smtClean="0"/>
              <a:pPr/>
              <a:t>10</a:t>
            </a:fld>
            <a:endParaRPr lang="en-US" dirty="0"/>
          </a:p>
        </p:txBody>
      </p:sp>
      <p:pic>
        <p:nvPicPr>
          <p:cNvPr id="11" name="Picture 10" descr="Screenshot - go to PowerPoint notes for description">
            <a:extLst>
              <a:ext uri="{FF2B5EF4-FFF2-40B4-BE49-F238E27FC236}">
                <a16:creationId xmlns:a16="http://schemas.microsoft.com/office/drawing/2014/main" id="{8CFB5BEC-960A-44D6-87B9-87FFADB0115D}"/>
              </a:ext>
            </a:extLst>
          </p:cNvPr>
          <p:cNvPicPr>
            <a:picLocks noChangeAspect="1"/>
          </p:cNvPicPr>
          <p:nvPr/>
        </p:nvPicPr>
        <p:blipFill>
          <a:blip r:embed="rId3"/>
          <a:stretch>
            <a:fillRect/>
          </a:stretch>
        </p:blipFill>
        <p:spPr>
          <a:xfrm>
            <a:off x="4343067" y="2076226"/>
            <a:ext cx="7172097" cy="3655356"/>
          </a:xfrm>
          <a:prstGeom prst="rect">
            <a:avLst/>
          </a:prstGeom>
          <a:ln>
            <a:solidFill>
              <a:schemeClr val="bg1">
                <a:lumMod val="50000"/>
              </a:schemeClr>
            </a:solidFill>
          </a:ln>
        </p:spPr>
      </p:pic>
    </p:spTree>
    <p:extLst>
      <p:ext uri="{BB962C8B-B14F-4D97-AF65-F5344CB8AC3E}">
        <p14:creationId xmlns:p14="http://schemas.microsoft.com/office/powerpoint/2010/main" val="3804755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AB7DC4E-269A-4A30-B68E-6026094A2B73}"/>
              </a:ext>
            </a:extLst>
          </p:cNvPr>
          <p:cNvSpPr>
            <a:spLocks noGrp="1"/>
          </p:cNvSpPr>
          <p:nvPr>
            <p:ph type="title"/>
          </p:nvPr>
        </p:nvSpPr>
        <p:spPr/>
        <p:txBody>
          <a:bodyPr/>
          <a:lstStyle/>
          <a:p>
            <a:r>
              <a:rPr lang="en-US" dirty="0"/>
              <a:t>Identification Code</a:t>
            </a:r>
          </a:p>
        </p:txBody>
      </p:sp>
      <p:sp>
        <p:nvSpPr>
          <p:cNvPr id="5" name="Content Placeholder 4">
            <a:extLst>
              <a:ext uri="{FF2B5EF4-FFF2-40B4-BE49-F238E27FC236}">
                <a16:creationId xmlns:a16="http://schemas.microsoft.com/office/drawing/2014/main" id="{878B6C9D-5D62-4008-A951-424813B77C01}"/>
              </a:ext>
            </a:extLst>
          </p:cNvPr>
          <p:cNvSpPr>
            <a:spLocks noGrp="1"/>
          </p:cNvSpPr>
          <p:nvPr>
            <p:ph idx="1"/>
          </p:nvPr>
        </p:nvSpPr>
        <p:spPr>
          <a:xfrm>
            <a:off x="838200" y="1825625"/>
            <a:ext cx="3486374" cy="4351338"/>
          </a:xfrm>
        </p:spPr>
        <p:txBody>
          <a:bodyPr>
            <a:normAutofit lnSpcReduction="10000"/>
          </a:bodyPr>
          <a:lstStyle/>
          <a:p>
            <a:r>
              <a:rPr lang="en-US" dirty="0"/>
              <a:t>Enter code sent to you</a:t>
            </a:r>
          </a:p>
          <a:p>
            <a:r>
              <a:rPr lang="en-US" dirty="0"/>
              <a:t>Click Remember this device</a:t>
            </a:r>
          </a:p>
          <a:p>
            <a:r>
              <a:rPr lang="en-US" dirty="0"/>
              <a:t>Resend code available if necessary </a:t>
            </a:r>
          </a:p>
          <a:p>
            <a:pPr lvl="1"/>
            <a:r>
              <a:rPr lang="en-US" dirty="0"/>
              <a:t>Note: Different email servers have different time lags. Give your email a moment to catch up before resending, or choose a different verification method. </a:t>
            </a:r>
          </a:p>
        </p:txBody>
      </p:sp>
      <p:sp>
        <p:nvSpPr>
          <p:cNvPr id="3" name="Footer Placeholder 2">
            <a:extLst>
              <a:ext uri="{FF2B5EF4-FFF2-40B4-BE49-F238E27FC236}">
                <a16:creationId xmlns:a16="http://schemas.microsoft.com/office/drawing/2014/main" id="{BE0E65C9-AAA6-45DC-8676-C464450F50BF}"/>
              </a:ext>
            </a:extLst>
          </p:cNvPr>
          <p:cNvSpPr>
            <a:spLocks noGrp="1"/>
          </p:cNvSpPr>
          <p:nvPr>
            <p:ph type="ftr" sz="quarter" idx="11"/>
          </p:nvPr>
        </p:nvSpPr>
        <p:spPr/>
        <p:txBody>
          <a:bodyPr/>
          <a:lstStyle/>
          <a:p>
            <a:r>
              <a:rPr lang="en-US" dirty="0"/>
              <a:t>Michigan Department of Education | Office of Special Education </a:t>
            </a:r>
          </a:p>
        </p:txBody>
      </p:sp>
      <p:sp>
        <p:nvSpPr>
          <p:cNvPr id="4" name="Slide Number Placeholder 3">
            <a:extLst>
              <a:ext uri="{FF2B5EF4-FFF2-40B4-BE49-F238E27FC236}">
                <a16:creationId xmlns:a16="http://schemas.microsoft.com/office/drawing/2014/main" id="{4FFFA957-DF52-43D5-9154-DCA42518DD54}"/>
              </a:ext>
            </a:extLst>
          </p:cNvPr>
          <p:cNvSpPr>
            <a:spLocks noGrp="1"/>
          </p:cNvSpPr>
          <p:nvPr>
            <p:ph type="sldNum" sz="quarter" idx="12"/>
          </p:nvPr>
        </p:nvSpPr>
        <p:spPr/>
        <p:txBody>
          <a:bodyPr/>
          <a:lstStyle/>
          <a:p>
            <a:fld id="{BFDB09CA-2057-4234-A271-88FAC55386DF}" type="slidenum">
              <a:rPr lang="en-US" smtClean="0"/>
              <a:pPr/>
              <a:t>11</a:t>
            </a:fld>
            <a:endParaRPr lang="en-US" dirty="0"/>
          </a:p>
        </p:txBody>
      </p:sp>
      <p:pic>
        <p:nvPicPr>
          <p:cNvPr id="8" name="Picture 7" descr="Two-factor authentication" title="Two-factor authentication">
            <a:extLst>
              <a:ext uri="{FF2B5EF4-FFF2-40B4-BE49-F238E27FC236}">
                <a16:creationId xmlns:a16="http://schemas.microsoft.com/office/drawing/2014/main" id="{693D66C2-34D2-4CDE-8844-385218F8E6C7}"/>
              </a:ext>
            </a:extLst>
          </p:cNvPr>
          <p:cNvPicPr>
            <a:picLocks noChangeAspect="1"/>
          </p:cNvPicPr>
          <p:nvPr/>
        </p:nvPicPr>
        <p:blipFill>
          <a:blip r:embed="rId3"/>
          <a:stretch>
            <a:fillRect/>
          </a:stretch>
        </p:blipFill>
        <p:spPr>
          <a:xfrm>
            <a:off x="4470400" y="2301955"/>
            <a:ext cx="7082496" cy="3277507"/>
          </a:xfrm>
          <a:prstGeom prst="rect">
            <a:avLst/>
          </a:prstGeom>
        </p:spPr>
      </p:pic>
      <p:sp>
        <p:nvSpPr>
          <p:cNvPr id="2" name="Oval 1" descr="circle highlighting the Remember this Device" title="circle highlighting the Remember this Device">
            <a:extLst>
              <a:ext uri="{FF2B5EF4-FFF2-40B4-BE49-F238E27FC236}">
                <a16:creationId xmlns:a16="http://schemas.microsoft.com/office/drawing/2014/main" id="{193A0E75-B03E-4491-89EA-5934B0FAE83B}"/>
              </a:ext>
            </a:extLst>
          </p:cNvPr>
          <p:cNvSpPr/>
          <p:nvPr/>
        </p:nvSpPr>
        <p:spPr>
          <a:xfrm>
            <a:off x="6111090" y="4032250"/>
            <a:ext cx="520700" cy="4318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descr="Arrow highlighting Resend Verification code " title="Arrow highlighting Resend Verification code ">
            <a:extLst>
              <a:ext uri="{FF2B5EF4-FFF2-40B4-BE49-F238E27FC236}">
                <a16:creationId xmlns:a16="http://schemas.microsoft.com/office/drawing/2014/main" id="{1286E110-EC75-4E54-A675-8A9E3B8B6EE5}"/>
              </a:ext>
            </a:extLst>
          </p:cNvPr>
          <p:cNvCxnSpPr/>
          <p:nvPr/>
        </p:nvCxnSpPr>
        <p:spPr>
          <a:xfrm flipH="1">
            <a:off x="7385052" y="4349750"/>
            <a:ext cx="673100" cy="114300"/>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5876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645B6-8A99-4280-8DCD-D14FFEDDBE83}"/>
              </a:ext>
            </a:extLst>
          </p:cNvPr>
          <p:cNvSpPr>
            <a:spLocks noGrp="1"/>
          </p:cNvSpPr>
          <p:nvPr>
            <p:ph type="title"/>
          </p:nvPr>
        </p:nvSpPr>
        <p:spPr/>
        <p:txBody>
          <a:bodyPr/>
          <a:lstStyle/>
          <a:p>
            <a:r>
              <a:rPr lang="en-US" dirty="0"/>
              <a:t>Update Profile </a:t>
            </a:r>
          </a:p>
        </p:txBody>
      </p:sp>
      <p:sp>
        <p:nvSpPr>
          <p:cNvPr id="3" name="Content Placeholder 2">
            <a:extLst>
              <a:ext uri="{FF2B5EF4-FFF2-40B4-BE49-F238E27FC236}">
                <a16:creationId xmlns:a16="http://schemas.microsoft.com/office/drawing/2014/main" id="{8B72F526-DE21-4579-9D99-255A4D97AB00}"/>
              </a:ext>
            </a:extLst>
          </p:cNvPr>
          <p:cNvSpPr>
            <a:spLocks noGrp="1"/>
          </p:cNvSpPr>
          <p:nvPr>
            <p:ph idx="1"/>
          </p:nvPr>
        </p:nvSpPr>
        <p:spPr>
          <a:xfrm>
            <a:off x="838200" y="1825625"/>
            <a:ext cx="3298794" cy="4351338"/>
          </a:xfrm>
        </p:spPr>
        <p:txBody>
          <a:bodyPr>
            <a:normAutofit fontScale="92500" lnSpcReduction="10000"/>
          </a:bodyPr>
          <a:lstStyle/>
          <a:p>
            <a:r>
              <a:rPr lang="en-US" dirty="0"/>
              <a:t>To change your password, use the drop-down menu in the upper right-hand corner of the screen to access your profile. </a:t>
            </a:r>
          </a:p>
          <a:p>
            <a:r>
              <a:rPr lang="en-US" dirty="0"/>
              <a:t>On your profile page, change your password and click </a:t>
            </a:r>
            <a:r>
              <a:rPr lang="en-US" b="1" dirty="0"/>
              <a:t>Save. </a:t>
            </a:r>
          </a:p>
          <a:p>
            <a:r>
              <a:rPr lang="en-US" b="1" dirty="0"/>
              <a:t>Note: </a:t>
            </a:r>
            <a:r>
              <a:rPr lang="en-US" dirty="0"/>
              <a:t>You may also be prompted to confirm your email address at your first log in. </a:t>
            </a:r>
          </a:p>
        </p:txBody>
      </p:sp>
      <p:sp>
        <p:nvSpPr>
          <p:cNvPr id="4" name="Footer Placeholder 3">
            <a:extLst>
              <a:ext uri="{FF2B5EF4-FFF2-40B4-BE49-F238E27FC236}">
                <a16:creationId xmlns:a16="http://schemas.microsoft.com/office/drawing/2014/main" id="{C5754493-E6AB-4D35-9E60-8B4897F2A54C}"/>
              </a:ext>
            </a:extLst>
          </p:cNvPr>
          <p:cNvSpPr>
            <a:spLocks noGrp="1"/>
          </p:cNvSpPr>
          <p:nvPr>
            <p:ph type="ftr" sz="quarter" idx="11"/>
          </p:nvPr>
        </p:nvSpPr>
        <p:spPr/>
        <p:txBody>
          <a:bodyPr/>
          <a:lstStyle/>
          <a:p>
            <a:r>
              <a:rPr lang="en-US" dirty="0"/>
              <a:t>Michigan Department of Education | Office of Special Education </a:t>
            </a:r>
          </a:p>
        </p:txBody>
      </p:sp>
      <p:sp>
        <p:nvSpPr>
          <p:cNvPr id="5" name="Slide Number Placeholder 4">
            <a:extLst>
              <a:ext uri="{FF2B5EF4-FFF2-40B4-BE49-F238E27FC236}">
                <a16:creationId xmlns:a16="http://schemas.microsoft.com/office/drawing/2014/main" id="{11EEB0D4-5C81-49A8-AD21-3A4DF0D4E6B1}"/>
              </a:ext>
            </a:extLst>
          </p:cNvPr>
          <p:cNvSpPr>
            <a:spLocks noGrp="1"/>
          </p:cNvSpPr>
          <p:nvPr>
            <p:ph type="sldNum" sz="quarter" idx="12"/>
          </p:nvPr>
        </p:nvSpPr>
        <p:spPr/>
        <p:txBody>
          <a:bodyPr/>
          <a:lstStyle/>
          <a:p>
            <a:fld id="{46775F4D-6D42-4CD6-A802-0B48E0231625}" type="slidenum">
              <a:rPr lang="en-US" smtClean="0"/>
              <a:pPr/>
              <a:t>12</a:t>
            </a:fld>
            <a:endParaRPr lang="en-US" dirty="0"/>
          </a:p>
        </p:txBody>
      </p:sp>
      <p:pic>
        <p:nvPicPr>
          <p:cNvPr id="8" name="Picture 7" descr="User Profile page" title="User Profile page">
            <a:extLst>
              <a:ext uri="{FF2B5EF4-FFF2-40B4-BE49-F238E27FC236}">
                <a16:creationId xmlns:a16="http://schemas.microsoft.com/office/drawing/2014/main" id="{64AF87BB-7723-4504-97B1-A9A0BA1A506A}"/>
              </a:ext>
            </a:extLst>
          </p:cNvPr>
          <p:cNvPicPr>
            <a:picLocks noChangeAspect="1"/>
          </p:cNvPicPr>
          <p:nvPr/>
        </p:nvPicPr>
        <p:blipFill>
          <a:blip r:embed="rId3"/>
          <a:stretch>
            <a:fillRect/>
          </a:stretch>
        </p:blipFill>
        <p:spPr>
          <a:xfrm>
            <a:off x="4765563" y="441185"/>
            <a:ext cx="6873168" cy="5637259"/>
          </a:xfrm>
          <a:prstGeom prst="rect">
            <a:avLst/>
          </a:prstGeom>
          <a:ln>
            <a:solidFill>
              <a:schemeClr val="bg1">
                <a:lumMod val="50000"/>
              </a:schemeClr>
            </a:solidFill>
          </a:ln>
        </p:spPr>
      </p:pic>
    </p:spTree>
    <p:extLst>
      <p:ext uri="{BB962C8B-B14F-4D97-AF65-F5344CB8AC3E}">
        <p14:creationId xmlns:p14="http://schemas.microsoft.com/office/powerpoint/2010/main" val="4075887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8B5DC7F-B138-428E-B11E-178610184FE0}"/>
              </a:ext>
            </a:extLst>
          </p:cNvPr>
          <p:cNvSpPr>
            <a:spLocks noGrp="1"/>
          </p:cNvSpPr>
          <p:nvPr>
            <p:ph type="ftr" sz="quarter" idx="11"/>
          </p:nvPr>
        </p:nvSpPr>
        <p:spPr/>
        <p:txBody>
          <a:bodyPr/>
          <a:lstStyle/>
          <a:p>
            <a:r>
              <a:rPr lang="en-US"/>
              <a:t>Michigan Department of Education | Office of Special Education </a:t>
            </a:r>
            <a:endParaRPr lang="en-US" dirty="0"/>
          </a:p>
        </p:txBody>
      </p:sp>
      <p:sp>
        <p:nvSpPr>
          <p:cNvPr id="6" name="Title 5">
            <a:extLst>
              <a:ext uri="{FF2B5EF4-FFF2-40B4-BE49-F238E27FC236}">
                <a16:creationId xmlns:a16="http://schemas.microsoft.com/office/drawing/2014/main" id="{208F5073-66DA-4845-9EF2-7911577C8CB7}"/>
              </a:ext>
            </a:extLst>
          </p:cNvPr>
          <p:cNvSpPr>
            <a:spLocks noGrp="1"/>
          </p:cNvSpPr>
          <p:nvPr>
            <p:ph type="ctrTitle"/>
          </p:nvPr>
        </p:nvSpPr>
        <p:spPr/>
        <p:txBody>
          <a:bodyPr/>
          <a:lstStyle/>
          <a:p>
            <a:r>
              <a:rPr lang="en-US" dirty="0"/>
              <a:t>Providing District Data for MOE Eligibility Testing</a:t>
            </a:r>
          </a:p>
        </p:txBody>
      </p:sp>
      <p:sp>
        <p:nvSpPr>
          <p:cNvPr id="5" name="Slide Number Placeholder 4">
            <a:extLst>
              <a:ext uri="{FF2B5EF4-FFF2-40B4-BE49-F238E27FC236}">
                <a16:creationId xmlns:a16="http://schemas.microsoft.com/office/drawing/2014/main" id="{88E0A113-E5E9-4AEB-939D-124623E4FD25}"/>
              </a:ext>
            </a:extLst>
          </p:cNvPr>
          <p:cNvSpPr>
            <a:spLocks noGrp="1"/>
          </p:cNvSpPr>
          <p:nvPr>
            <p:ph type="sldNum" sz="quarter" idx="12"/>
          </p:nvPr>
        </p:nvSpPr>
        <p:spPr/>
        <p:txBody>
          <a:bodyPr/>
          <a:lstStyle/>
          <a:p>
            <a:fld id="{46775F4D-6D42-4CD6-A802-0B48E0231625}" type="slidenum">
              <a:rPr lang="en-US" smtClean="0"/>
              <a:pPr/>
              <a:t>13</a:t>
            </a:fld>
            <a:endParaRPr lang="en-US" dirty="0"/>
          </a:p>
        </p:txBody>
      </p:sp>
    </p:spTree>
    <p:extLst>
      <p:ext uri="{BB962C8B-B14F-4D97-AF65-F5344CB8AC3E}">
        <p14:creationId xmlns:p14="http://schemas.microsoft.com/office/powerpoint/2010/main" val="2200705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5A39BA6-66DC-4834-A3F2-AB1B9FAE973C}"/>
              </a:ext>
            </a:extLst>
          </p:cNvPr>
          <p:cNvSpPr>
            <a:spLocks noGrp="1"/>
          </p:cNvSpPr>
          <p:nvPr>
            <p:ph type="title"/>
          </p:nvPr>
        </p:nvSpPr>
        <p:spPr/>
        <p:txBody>
          <a:bodyPr/>
          <a:lstStyle/>
          <a:p>
            <a:r>
              <a:rPr lang="en-US" dirty="0"/>
              <a:t>What is Maintenance of Effort Eligibility? </a:t>
            </a:r>
          </a:p>
        </p:txBody>
      </p:sp>
      <p:sp>
        <p:nvSpPr>
          <p:cNvPr id="7" name="Content Placeholder 6">
            <a:extLst>
              <a:ext uri="{FF2B5EF4-FFF2-40B4-BE49-F238E27FC236}">
                <a16:creationId xmlns:a16="http://schemas.microsoft.com/office/drawing/2014/main" id="{5A99FA88-9A50-4906-9321-F8FB1DD35EE0}"/>
              </a:ext>
            </a:extLst>
          </p:cNvPr>
          <p:cNvSpPr>
            <a:spLocks noGrp="1"/>
          </p:cNvSpPr>
          <p:nvPr>
            <p:ph idx="1"/>
          </p:nvPr>
        </p:nvSpPr>
        <p:spPr/>
        <p:txBody>
          <a:bodyPr/>
          <a:lstStyle/>
          <a:p>
            <a:r>
              <a:rPr lang="en-US" dirty="0"/>
              <a:t>Demonstrates that the district will maintain the appropriate level of fiscal expenditure (effort) in the upcoming school year</a:t>
            </a:r>
          </a:p>
          <a:p>
            <a:r>
              <a:rPr lang="en-US" dirty="0"/>
              <a:t>Districts will submit </a:t>
            </a:r>
            <a:r>
              <a:rPr lang="en-US" b="1" dirty="0"/>
              <a:t>anticipated</a:t>
            </a:r>
            <a:r>
              <a:rPr lang="en-US" dirty="0"/>
              <a:t> expenditures to the ISD</a:t>
            </a:r>
          </a:p>
          <a:p>
            <a:r>
              <a:rPr lang="en-US" dirty="0"/>
              <a:t>The ISD will review and submit to MDE</a:t>
            </a:r>
          </a:p>
          <a:p>
            <a:pPr lvl="1"/>
            <a:r>
              <a:rPr lang="en-US" dirty="0"/>
              <a:t>If the ISD sees the need for any changes, they may return the Eligibility test to the district for modifications. The district is responsible for modifying the data and resubmitting it to the ISD.  </a:t>
            </a:r>
          </a:p>
        </p:txBody>
      </p:sp>
      <p:sp>
        <p:nvSpPr>
          <p:cNvPr id="2" name="Footer Placeholder 1">
            <a:extLst>
              <a:ext uri="{FF2B5EF4-FFF2-40B4-BE49-F238E27FC236}">
                <a16:creationId xmlns:a16="http://schemas.microsoft.com/office/drawing/2014/main" id="{5BF55F73-B773-4F83-8A22-8AD3D57E5A33}"/>
              </a:ext>
            </a:extLst>
          </p:cNvPr>
          <p:cNvSpPr>
            <a:spLocks noGrp="1"/>
          </p:cNvSpPr>
          <p:nvPr>
            <p:ph type="ftr" sz="quarter" idx="11"/>
          </p:nvPr>
        </p:nvSpPr>
        <p:spPr/>
        <p:txBody>
          <a:bodyPr/>
          <a:lstStyle/>
          <a:p>
            <a:r>
              <a:rPr lang="en-US"/>
              <a:t>Michigan Department of Education | Office of Special Education </a:t>
            </a:r>
            <a:endParaRPr lang="en-US" dirty="0"/>
          </a:p>
        </p:txBody>
      </p:sp>
      <p:sp>
        <p:nvSpPr>
          <p:cNvPr id="5" name="Slide Number Placeholder 4">
            <a:extLst>
              <a:ext uri="{FF2B5EF4-FFF2-40B4-BE49-F238E27FC236}">
                <a16:creationId xmlns:a16="http://schemas.microsoft.com/office/drawing/2014/main" id="{F9D48531-9917-4B02-968B-462237FF9AA7}"/>
              </a:ext>
            </a:extLst>
          </p:cNvPr>
          <p:cNvSpPr>
            <a:spLocks noGrp="1"/>
          </p:cNvSpPr>
          <p:nvPr>
            <p:ph type="sldNum" sz="quarter" idx="12"/>
          </p:nvPr>
        </p:nvSpPr>
        <p:spPr/>
        <p:txBody>
          <a:bodyPr/>
          <a:lstStyle/>
          <a:p>
            <a:fld id="{2E6F2232-818B-4E09-954B-6E16973FF9E0}" type="slidenum">
              <a:rPr lang="en-US" smtClean="0"/>
              <a:pPr/>
              <a:t>14</a:t>
            </a:fld>
            <a:endParaRPr lang="en-US" dirty="0"/>
          </a:p>
        </p:txBody>
      </p:sp>
    </p:spTree>
    <p:extLst>
      <p:ext uri="{BB962C8B-B14F-4D97-AF65-F5344CB8AC3E}">
        <p14:creationId xmlns:p14="http://schemas.microsoft.com/office/powerpoint/2010/main" val="2975727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D09D4-A8B4-4B2D-B279-58E2FDEAC12A}"/>
              </a:ext>
            </a:extLst>
          </p:cNvPr>
          <p:cNvSpPr>
            <a:spLocks noGrp="1"/>
          </p:cNvSpPr>
          <p:nvPr>
            <p:ph type="title"/>
          </p:nvPr>
        </p:nvSpPr>
        <p:spPr/>
        <p:txBody>
          <a:bodyPr/>
          <a:lstStyle/>
          <a:p>
            <a:r>
              <a:rPr lang="en-US" dirty="0"/>
              <a:t>Access the MOE Eligibility Test </a:t>
            </a:r>
          </a:p>
        </p:txBody>
      </p:sp>
      <p:sp>
        <p:nvSpPr>
          <p:cNvPr id="3" name="Content Placeholder 2">
            <a:extLst>
              <a:ext uri="{FF2B5EF4-FFF2-40B4-BE49-F238E27FC236}">
                <a16:creationId xmlns:a16="http://schemas.microsoft.com/office/drawing/2014/main" id="{0EE8F732-FA78-4C63-9606-BCA540954DFB}"/>
              </a:ext>
            </a:extLst>
          </p:cNvPr>
          <p:cNvSpPr>
            <a:spLocks noGrp="1"/>
          </p:cNvSpPr>
          <p:nvPr>
            <p:ph idx="1"/>
          </p:nvPr>
        </p:nvSpPr>
        <p:spPr>
          <a:xfrm>
            <a:off x="838200" y="1825625"/>
            <a:ext cx="10515600" cy="1838618"/>
          </a:xfrm>
        </p:spPr>
        <p:txBody>
          <a:bodyPr/>
          <a:lstStyle/>
          <a:p>
            <a:r>
              <a:rPr lang="en-US" dirty="0"/>
              <a:t>Log in to </a:t>
            </a:r>
            <a:r>
              <a:rPr lang="en-US" dirty="0">
                <a:hlinkClick r:id="rId3"/>
              </a:rPr>
              <a:t>Catamaran</a:t>
            </a:r>
            <a:r>
              <a:rPr lang="en-US" dirty="0"/>
              <a:t> (https://catamaran.partners)</a:t>
            </a:r>
          </a:p>
          <a:p>
            <a:r>
              <a:rPr lang="en-US" dirty="0"/>
              <a:t>Your district’s MOE Eligibility activity will appear on your Tasks Overview on the Dashboard</a:t>
            </a:r>
          </a:p>
          <a:p>
            <a:r>
              <a:rPr lang="en-US" dirty="0"/>
              <a:t>Click on the Activity link</a:t>
            </a:r>
          </a:p>
        </p:txBody>
      </p:sp>
      <p:sp>
        <p:nvSpPr>
          <p:cNvPr id="4" name="Footer Placeholder 3">
            <a:extLst>
              <a:ext uri="{FF2B5EF4-FFF2-40B4-BE49-F238E27FC236}">
                <a16:creationId xmlns:a16="http://schemas.microsoft.com/office/drawing/2014/main" id="{A3BA2883-225E-429E-BF29-75B5E6632DC1}"/>
              </a:ext>
            </a:extLst>
          </p:cNvPr>
          <p:cNvSpPr>
            <a:spLocks noGrp="1"/>
          </p:cNvSpPr>
          <p:nvPr>
            <p:ph type="ftr" sz="quarter" idx="11"/>
          </p:nvPr>
        </p:nvSpPr>
        <p:spPr/>
        <p:txBody>
          <a:bodyPr/>
          <a:lstStyle/>
          <a:p>
            <a:r>
              <a:rPr lang="en-US"/>
              <a:t>Michigan Department of Education | Office of Special Education </a:t>
            </a:r>
            <a:endParaRPr lang="en-US" dirty="0"/>
          </a:p>
        </p:txBody>
      </p:sp>
      <p:sp>
        <p:nvSpPr>
          <p:cNvPr id="5" name="Slide Number Placeholder 4">
            <a:extLst>
              <a:ext uri="{FF2B5EF4-FFF2-40B4-BE49-F238E27FC236}">
                <a16:creationId xmlns:a16="http://schemas.microsoft.com/office/drawing/2014/main" id="{D6FFFAAD-AE1A-4C18-A3E1-320D295559DB}"/>
              </a:ext>
            </a:extLst>
          </p:cNvPr>
          <p:cNvSpPr>
            <a:spLocks noGrp="1"/>
          </p:cNvSpPr>
          <p:nvPr>
            <p:ph type="sldNum" sz="quarter" idx="12"/>
          </p:nvPr>
        </p:nvSpPr>
        <p:spPr/>
        <p:txBody>
          <a:bodyPr/>
          <a:lstStyle/>
          <a:p>
            <a:fld id="{46775F4D-6D42-4CD6-A802-0B48E0231625}" type="slidenum">
              <a:rPr lang="en-US" smtClean="0"/>
              <a:pPr/>
              <a:t>15</a:t>
            </a:fld>
            <a:endParaRPr lang="en-US" dirty="0"/>
          </a:p>
        </p:txBody>
      </p:sp>
      <p:pic>
        <p:nvPicPr>
          <p:cNvPr id="6" name="Picture 5" descr="Distrcit Task Overview">
            <a:extLst>
              <a:ext uri="{FF2B5EF4-FFF2-40B4-BE49-F238E27FC236}">
                <a16:creationId xmlns:a16="http://schemas.microsoft.com/office/drawing/2014/main" id="{7F142D65-1C39-47EF-9067-C6CDFA5403C0}"/>
              </a:ext>
            </a:extLst>
          </p:cNvPr>
          <p:cNvPicPr>
            <a:picLocks noChangeAspect="1"/>
          </p:cNvPicPr>
          <p:nvPr/>
        </p:nvPicPr>
        <p:blipFill>
          <a:blip r:embed="rId4"/>
          <a:stretch>
            <a:fillRect/>
          </a:stretch>
        </p:blipFill>
        <p:spPr>
          <a:xfrm>
            <a:off x="616944" y="3799180"/>
            <a:ext cx="10939749" cy="2177936"/>
          </a:xfrm>
          <a:prstGeom prst="rect">
            <a:avLst/>
          </a:prstGeom>
          <a:ln>
            <a:solidFill>
              <a:schemeClr val="bg1">
                <a:lumMod val="50000"/>
              </a:schemeClr>
            </a:solidFill>
          </a:ln>
        </p:spPr>
      </p:pic>
    </p:spTree>
    <p:extLst>
      <p:ext uri="{BB962C8B-B14F-4D97-AF65-F5344CB8AC3E}">
        <p14:creationId xmlns:p14="http://schemas.microsoft.com/office/powerpoint/2010/main" val="505180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65F8C-8113-4D47-9DA3-EB2C5AF5315B}"/>
              </a:ext>
            </a:extLst>
          </p:cNvPr>
          <p:cNvSpPr>
            <a:spLocks noGrp="1"/>
          </p:cNvSpPr>
          <p:nvPr>
            <p:ph type="title"/>
          </p:nvPr>
        </p:nvSpPr>
        <p:spPr/>
        <p:txBody>
          <a:bodyPr/>
          <a:lstStyle/>
          <a:p>
            <a:r>
              <a:rPr lang="en-US" dirty="0"/>
              <a:t>Submit District Data for the Eligibility Test</a:t>
            </a:r>
          </a:p>
        </p:txBody>
      </p:sp>
      <p:sp>
        <p:nvSpPr>
          <p:cNvPr id="3" name="Content Placeholder 2">
            <a:extLst>
              <a:ext uri="{FF2B5EF4-FFF2-40B4-BE49-F238E27FC236}">
                <a16:creationId xmlns:a16="http://schemas.microsoft.com/office/drawing/2014/main" id="{0DDBD83C-6B32-4608-80FF-D091CDA9624B}"/>
              </a:ext>
            </a:extLst>
          </p:cNvPr>
          <p:cNvSpPr>
            <a:spLocks noGrp="1"/>
          </p:cNvSpPr>
          <p:nvPr>
            <p:ph idx="1"/>
          </p:nvPr>
        </p:nvSpPr>
        <p:spPr>
          <a:xfrm>
            <a:off x="838201" y="1825625"/>
            <a:ext cx="3427554" cy="4351338"/>
          </a:xfrm>
        </p:spPr>
        <p:txBody>
          <a:bodyPr/>
          <a:lstStyle/>
          <a:p>
            <a:r>
              <a:rPr lang="en-US" sz="2000" dirty="0"/>
              <a:t>On the MOE Eligibility Test Menu, click on the </a:t>
            </a:r>
            <a:r>
              <a:rPr lang="en-US" sz="2000" b="1" dirty="0"/>
              <a:t>Eligibility Test for 2018-2019 </a:t>
            </a:r>
            <a:r>
              <a:rPr lang="en-US" sz="2000" dirty="0"/>
              <a:t>link. </a:t>
            </a:r>
          </a:p>
          <a:p>
            <a:r>
              <a:rPr lang="en-US" sz="2000" dirty="0"/>
              <a:t>On the Eligibility Test page, enter the anticipated budget for the upcoming year for the fields in the rows labeled SE-4096 and SE-4094. </a:t>
            </a:r>
          </a:p>
          <a:p>
            <a:r>
              <a:rPr lang="en-US" sz="2000" dirty="0"/>
              <a:t>Click </a:t>
            </a:r>
            <a:r>
              <a:rPr lang="en-US" sz="2000" b="1" dirty="0"/>
              <a:t>Save and Submit </a:t>
            </a:r>
            <a:r>
              <a:rPr lang="en-US" sz="2000" dirty="0"/>
              <a:t>to send it to the ISD for review and acceptance</a:t>
            </a:r>
          </a:p>
          <a:p>
            <a:endParaRPr lang="en-US" b="1" dirty="0"/>
          </a:p>
        </p:txBody>
      </p:sp>
      <p:sp>
        <p:nvSpPr>
          <p:cNvPr id="4" name="Footer Placeholder 3">
            <a:extLst>
              <a:ext uri="{FF2B5EF4-FFF2-40B4-BE49-F238E27FC236}">
                <a16:creationId xmlns:a16="http://schemas.microsoft.com/office/drawing/2014/main" id="{5CE3F5C8-4722-495C-BC97-043780F57FDB}"/>
              </a:ext>
            </a:extLst>
          </p:cNvPr>
          <p:cNvSpPr>
            <a:spLocks noGrp="1"/>
          </p:cNvSpPr>
          <p:nvPr>
            <p:ph type="ftr" sz="quarter" idx="11"/>
          </p:nvPr>
        </p:nvSpPr>
        <p:spPr/>
        <p:txBody>
          <a:bodyPr/>
          <a:lstStyle/>
          <a:p>
            <a:r>
              <a:rPr lang="en-US"/>
              <a:t>Michigan Department of Education | Office of Special Education </a:t>
            </a:r>
            <a:endParaRPr lang="en-US" dirty="0"/>
          </a:p>
        </p:txBody>
      </p:sp>
      <p:sp>
        <p:nvSpPr>
          <p:cNvPr id="5" name="Slide Number Placeholder 4">
            <a:extLst>
              <a:ext uri="{FF2B5EF4-FFF2-40B4-BE49-F238E27FC236}">
                <a16:creationId xmlns:a16="http://schemas.microsoft.com/office/drawing/2014/main" id="{5331EFA4-2B64-49AA-A11D-CBA571C1A02D}"/>
              </a:ext>
            </a:extLst>
          </p:cNvPr>
          <p:cNvSpPr>
            <a:spLocks noGrp="1"/>
          </p:cNvSpPr>
          <p:nvPr>
            <p:ph type="sldNum" sz="quarter" idx="12"/>
          </p:nvPr>
        </p:nvSpPr>
        <p:spPr/>
        <p:txBody>
          <a:bodyPr/>
          <a:lstStyle/>
          <a:p>
            <a:fld id="{46775F4D-6D42-4CD6-A802-0B48E0231625}" type="slidenum">
              <a:rPr lang="en-US" smtClean="0"/>
              <a:pPr/>
              <a:t>16</a:t>
            </a:fld>
            <a:endParaRPr lang="en-US" dirty="0"/>
          </a:p>
        </p:txBody>
      </p:sp>
      <p:pic>
        <p:nvPicPr>
          <p:cNvPr id="1026" name="Picture 2" descr="District MOE Eligibility Test">
            <a:extLst>
              <a:ext uri="{FF2B5EF4-FFF2-40B4-BE49-F238E27FC236}">
                <a16:creationId xmlns:a16="http://schemas.microsoft.com/office/drawing/2014/main" id="{02322FB6-56B6-4F59-BDE8-B8613ADDEC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0191" y="2110829"/>
            <a:ext cx="7312112" cy="3419123"/>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06419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61918-9A1B-41B5-8265-1127B1AB0D78}"/>
              </a:ext>
            </a:extLst>
          </p:cNvPr>
          <p:cNvSpPr>
            <a:spLocks noGrp="1"/>
          </p:cNvSpPr>
          <p:nvPr>
            <p:ph type="title"/>
          </p:nvPr>
        </p:nvSpPr>
        <p:spPr/>
        <p:txBody>
          <a:bodyPr/>
          <a:lstStyle/>
          <a:p>
            <a:r>
              <a:rPr lang="en-US" dirty="0"/>
              <a:t>Important Dates</a:t>
            </a:r>
          </a:p>
        </p:txBody>
      </p:sp>
      <p:sp>
        <p:nvSpPr>
          <p:cNvPr id="3" name="Content Placeholder 2">
            <a:extLst>
              <a:ext uri="{FF2B5EF4-FFF2-40B4-BE49-F238E27FC236}">
                <a16:creationId xmlns:a16="http://schemas.microsoft.com/office/drawing/2014/main" id="{061B6F53-3A0F-45F8-8B77-8A0D753F2833}"/>
              </a:ext>
            </a:extLst>
          </p:cNvPr>
          <p:cNvSpPr>
            <a:spLocks noGrp="1"/>
          </p:cNvSpPr>
          <p:nvPr>
            <p:ph idx="1"/>
          </p:nvPr>
        </p:nvSpPr>
        <p:spPr/>
        <p:txBody>
          <a:bodyPr/>
          <a:lstStyle/>
          <a:p>
            <a:pPr lvl="0"/>
            <a:r>
              <a:rPr lang="en-US" dirty="0"/>
              <a:t>MOE Eligibility Test released by Friday, August 10</a:t>
            </a:r>
            <a:r>
              <a:rPr lang="en-US" baseline="30000" dirty="0"/>
              <a:t>th</a:t>
            </a:r>
            <a:r>
              <a:rPr lang="en-US" dirty="0"/>
              <a:t> (at the latest)</a:t>
            </a:r>
          </a:p>
          <a:p>
            <a:pPr lvl="0"/>
            <a:r>
              <a:rPr lang="en-US" dirty="0"/>
              <a:t>ISDs must submit aggregate MOE Eligibility test to MDE within three weeks of the release date</a:t>
            </a:r>
          </a:p>
          <a:p>
            <a:pPr lvl="1"/>
            <a:r>
              <a:rPr lang="en-US" dirty="0"/>
              <a:t>Member districts must submit their information to ISDs </a:t>
            </a:r>
            <a:r>
              <a:rPr lang="en-US" b="1" dirty="0"/>
              <a:t>before</a:t>
            </a:r>
            <a:r>
              <a:rPr lang="en-US" dirty="0"/>
              <a:t> this date to allow time for the ISDs to complete their part of the task</a:t>
            </a:r>
          </a:p>
          <a:p>
            <a:pPr lvl="1"/>
            <a:r>
              <a:rPr lang="en-US" dirty="0"/>
              <a:t>If you do not submit information in a timely manner, the ISD has the option to override your steps and enter zeros for your district in order to submit the activity to MDE on time</a:t>
            </a:r>
          </a:p>
          <a:p>
            <a:endParaRPr lang="en-US" dirty="0"/>
          </a:p>
        </p:txBody>
      </p:sp>
      <p:sp>
        <p:nvSpPr>
          <p:cNvPr id="4" name="Footer Placeholder 3">
            <a:extLst>
              <a:ext uri="{FF2B5EF4-FFF2-40B4-BE49-F238E27FC236}">
                <a16:creationId xmlns:a16="http://schemas.microsoft.com/office/drawing/2014/main" id="{0E17D17D-04A5-4C97-9955-119CB309ED34}"/>
              </a:ext>
            </a:extLst>
          </p:cNvPr>
          <p:cNvSpPr>
            <a:spLocks noGrp="1"/>
          </p:cNvSpPr>
          <p:nvPr>
            <p:ph type="ftr" sz="quarter" idx="11"/>
          </p:nvPr>
        </p:nvSpPr>
        <p:spPr/>
        <p:txBody>
          <a:bodyPr/>
          <a:lstStyle/>
          <a:p>
            <a:r>
              <a:rPr lang="en-US" dirty="0"/>
              <a:t>Michigan Department of Education | Office of Special Education </a:t>
            </a:r>
          </a:p>
        </p:txBody>
      </p:sp>
      <p:sp>
        <p:nvSpPr>
          <p:cNvPr id="5" name="Slide Number Placeholder 4">
            <a:extLst>
              <a:ext uri="{FF2B5EF4-FFF2-40B4-BE49-F238E27FC236}">
                <a16:creationId xmlns:a16="http://schemas.microsoft.com/office/drawing/2014/main" id="{0C4EF85D-7DD5-405D-B33C-4A626F1DC3FA}"/>
              </a:ext>
            </a:extLst>
          </p:cNvPr>
          <p:cNvSpPr>
            <a:spLocks noGrp="1"/>
          </p:cNvSpPr>
          <p:nvPr>
            <p:ph type="sldNum" sz="quarter" idx="12"/>
          </p:nvPr>
        </p:nvSpPr>
        <p:spPr/>
        <p:txBody>
          <a:bodyPr/>
          <a:lstStyle/>
          <a:p>
            <a:fld id="{46775F4D-6D42-4CD6-A802-0B48E0231625}" type="slidenum">
              <a:rPr lang="en-US" smtClean="0"/>
              <a:pPr/>
              <a:t>17</a:t>
            </a:fld>
            <a:endParaRPr lang="en-US" dirty="0"/>
          </a:p>
        </p:txBody>
      </p:sp>
    </p:spTree>
    <p:extLst>
      <p:ext uri="{BB962C8B-B14F-4D97-AF65-F5344CB8AC3E}">
        <p14:creationId xmlns:p14="http://schemas.microsoft.com/office/powerpoint/2010/main" val="42446163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D7F28DE-24E7-44E3-A6EC-E20F96B7C662}"/>
              </a:ext>
            </a:extLst>
          </p:cNvPr>
          <p:cNvSpPr>
            <a:spLocks noGrp="1"/>
          </p:cNvSpPr>
          <p:nvPr>
            <p:ph type="ftr" sz="quarter" idx="11"/>
          </p:nvPr>
        </p:nvSpPr>
        <p:spPr/>
        <p:txBody>
          <a:bodyPr/>
          <a:lstStyle/>
          <a:p>
            <a:r>
              <a:rPr lang="en-US"/>
              <a:t>Michigan Department of Education | Office of Special Education </a:t>
            </a:r>
            <a:endParaRPr lang="en-US" dirty="0"/>
          </a:p>
        </p:txBody>
      </p:sp>
      <p:sp>
        <p:nvSpPr>
          <p:cNvPr id="6" name="Title 5">
            <a:extLst>
              <a:ext uri="{FF2B5EF4-FFF2-40B4-BE49-F238E27FC236}">
                <a16:creationId xmlns:a16="http://schemas.microsoft.com/office/drawing/2014/main" id="{A7265AB0-BD89-4796-8861-17F1B33FE32E}"/>
              </a:ext>
            </a:extLst>
          </p:cNvPr>
          <p:cNvSpPr>
            <a:spLocks noGrp="1"/>
          </p:cNvSpPr>
          <p:nvPr>
            <p:ph type="ctrTitle"/>
          </p:nvPr>
        </p:nvSpPr>
        <p:spPr/>
        <p:txBody>
          <a:bodyPr/>
          <a:lstStyle/>
          <a:p>
            <a:r>
              <a:rPr lang="en-US" dirty="0"/>
              <a:t>Next Steps</a:t>
            </a:r>
          </a:p>
        </p:txBody>
      </p:sp>
      <p:sp>
        <p:nvSpPr>
          <p:cNvPr id="5" name="Slide Number Placeholder 4">
            <a:extLst>
              <a:ext uri="{FF2B5EF4-FFF2-40B4-BE49-F238E27FC236}">
                <a16:creationId xmlns:a16="http://schemas.microsoft.com/office/drawing/2014/main" id="{60573D1A-AF4C-4922-BB05-09615F3FDB5A}"/>
              </a:ext>
            </a:extLst>
          </p:cNvPr>
          <p:cNvSpPr>
            <a:spLocks noGrp="1"/>
          </p:cNvSpPr>
          <p:nvPr>
            <p:ph type="sldNum" sz="quarter" idx="12"/>
          </p:nvPr>
        </p:nvSpPr>
        <p:spPr/>
        <p:txBody>
          <a:bodyPr/>
          <a:lstStyle/>
          <a:p>
            <a:fld id="{46775F4D-6D42-4CD6-A802-0B48E0231625}" type="slidenum">
              <a:rPr lang="en-US" smtClean="0"/>
              <a:pPr/>
              <a:t>18</a:t>
            </a:fld>
            <a:endParaRPr lang="en-US" dirty="0"/>
          </a:p>
        </p:txBody>
      </p:sp>
    </p:spTree>
    <p:extLst>
      <p:ext uri="{BB962C8B-B14F-4D97-AF65-F5344CB8AC3E}">
        <p14:creationId xmlns:p14="http://schemas.microsoft.com/office/powerpoint/2010/main" val="37272754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6F69448-3918-407B-A993-828690091682}"/>
              </a:ext>
            </a:extLst>
          </p:cNvPr>
          <p:cNvSpPr>
            <a:spLocks noGrp="1"/>
          </p:cNvSpPr>
          <p:nvPr>
            <p:ph type="title"/>
          </p:nvPr>
        </p:nvSpPr>
        <p:spPr/>
        <p:txBody>
          <a:bodyPr/>
          <a:lstStyle/>
          <a:p>
            <a:r>
              <a:rPr lang="en-US" dirty="0"/>
              <a:t>What happens next? </a:t>
            </a:r>
          </a:p>
        </p:txBody>
      </p:sp>
      <p:sp>
        <p:nvSpPr>
          <p:cNvPr id="7" name="Content Placeholder 6">
            <a:extLst>
              <a:ext uri="{FF2B5EF4-FFF2-40B4-BE49-F238E27FC236}">
                <a16:creationId xmlns:a16="http://schemas.microsoft.com/office/drawing/2014/main" id="{673D9972-EB66-48DC-B559-81E16248E548}"/>
              </a:ext>
            </a:extLst>
          </p:cNvPr>
          <p:cNvSpPr>
            <a:spLocks noGrp="1"/>
          </p:cNvSpPr>
          <p:nvPr>
            <p:ph idx="1"/>
          </p:nvPr>
        </p:nvSpPr>
        <p:spPr/>
        <p:txBody>
          <a:bodyPr/>
          <a:lstStyle/>
          <a:p>
            <a:r>
              <a:rPr lang="en-US" dirty="0"/>
              <a:t>Next, the ISD business official will review this information. </a:t>
            </a:r>
          </a:p>
          <a:p>
            <a:r>
              <a:rPr lang="en-US" dirty="0"/>
              <a:t>If your ISD business official sees the need for any changes, they will return the Eligibility Test to you for modifications. </a:t>
            </a:r>
          </a:p>
          <a:p>
            <a:pPr lvl="1"/>
            <a:r>
              <a:rPr lang="en-US" dirty="0"/>
              <a:t>The district business official will be responsible for modifying this Eligibility Test and resubmitting it to the ISD business official. </a:t>
            </a:r>
          </a:p>
          <a:p>
            <a:r>
              <a:rPr lang="en-US" dirty="0"/>
              <a:t>The ISD may contact you for more information about exceptions</a:t>
            </a:r>
          </a:p>
          <a:p>
            <a:r>
              <a:rPr lang="en-US" dirty="0"/>
              <a:t>The ISD will submit the aggregate ISD eligibility test to MDE when complete</a:t>
            </a:r>
          </a:p>
          <a:p>
            <a:pPr lvl="1"/>
            <a:endParaRPr lang="en-US" dirty="0"/>
          </a:p>
          <a:p>
            <a:pPr marL="0" indent="0">
              <a:buNone/>
            </a:pPr>
            <a:endParaRPr lang="en-US" dirty="0"/>
          </a:p>
        </p:txBody>
      </p:sp>
      <p:sp>
        <p:nvSpPr>
          <p:cNvPr id="2" name="Footer Placeholder 1">
            <a:extLst>
              <a:ext uri="{FF2B5EF4-FFF2-40B4-BE49-F238E27FC236}">
                <a16:creationId xmlns:a16="http://schemas.microsoft.com/office/drawing/2014/main" id="{DE5F7A75-4AE1-4A05-A4B1-1DCE2B304BED}"/>
              </a:ext>
            </a:extLst>
          </p:cNvPr>
          <p:cNvSpPr>
            <a:spLocks noGrp="1"/>
          </p:cNvSpPr>
          <p:nvPr>
            <p:ph type="ftr" sz="quarter" idx="11"/>
          </p:nvPr>
        </p:nvSpPr>
        <p:spPr/>
        <p:txBody>
          <a:bodyPr/>
          <a:lstStyle/>
          <a:p>
            <a:r>
              <a:rPr lang="en-US"/>
              <a:t>Michigan Department of Education | Office of Special Education </a:t>
            </a:r>
            <a:endParaRPr lang="en-US" dirty="0"/>
          </a:p>
        </p:txBody>
      </p:sp>
      <p:sp>
        <p:nvSpPr>
          <p:cNvPr id="5" name="Slide Number Placeholder 4">
            <a:extLst>
              <a:ext uri="{FF2B5EF4-FFF2-40B4-BE49-F238E27FC236}">
                <a16:creationId xmlns:a16="http://schemas.microsoft.com/office/drawing/2014/main" id="{E50471AE-4B3D-482A-9D9C-A444E780281B}"/>
              </a:ext>
            </a:extLst>
          </p:cNvPr>
          <p:cNvSpPr>
            <a:spLocks noGrp="1"/>
          </p:cNvSpPr>
          <p:nvPr>
            <p:ph type="sldNum" sz="quarter" idx="12"/>
          </p:nvPr>
        </p:nvSpPr>
        <p:spPr/>
        <p:txBody>
          <a:bodyPr/>
          <a:lstStyle/>
          <a:p>
            <a:fld id="{2E6F2232-818B-4E09-954B-6E16973FF9E0}" type="slidenum">
              <a:rPr lang="en-US" smtClean="0"/>
              <a:pPr/>
              <a:t>19</a:t>
            </a:fld>
            <a:endParaRPr lang="en-US" dirty="0"/>
          </a:p>
        </p:txBody>
      </p:sp>
    </p:spTree>
    <p:extLst>
      <p:ext uri="{BB962C8B-B14F-4D97-AF65-F5344CB8AC3E}">
        <p14:creationId xmlns:p14="http://schemas.microsoft.com/office/powerpoint/2010/main" val="3017323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r>
              <a:rPr lang="en-US" dirty="0"/>
              <a:t>Introduction to MOE and Catamaran </a:t>
            </a:r>
          </a:p>
          <a:p>
            <a:r>
              <a:rPr lang="en-US" dirty="0"/>
              <a:t>What is Catamaran?</a:t>
            </a:r>
          </a:p>
          <a:p>
            <a:r>
              <a:rPr lang="en-US" dirty="0"/>
              <a:t>Requesting User Access and Logging In </a:t>
            </a:r>
          </a:p>
          <a:p>
            <a:r>
              <a:rPr lang="en-US" dirty="0"/>
              <a:t>Providing District Data for MOE Eligibility Testing</a:t>
            </a:r>
          </a:p>
          <a:p>
            <a:r>
              <a:rPr lang="en-US" dirty="0"/>
              <a:t>Next Steps</a:t>
            </a:r>
          </a:p>
          <a:p>
            <a:r>
              <a:rPr lang="en-US" dirty="0"/>
              <a:t>Training Resources</a:t>
            </a:r>
          </a:p>
          <a:p>
            <a:endParaRPr lang="en-US" dirty="0"/>
          </a:p>
        </p:txBody>
      </p:sp>
      <p:sp>
        <p:nvSpPr>
          <p:cNvPr id="4" name="Footer Placeholder 3"/>
          <p:cNvSpPr>
            <a:spLocks noGrp="1"/>
          </p:cNvSpPr>
          <p:nvPr>
            <p:ph type="ftr" sz="quarter" idx="11"/>
          </p:nvPr>
        </p:nvSpPr>
        <p:spPr/>
        <p:txBody>
          <a:bodyPr/>
          <a:lstStyle/>
          <a:p>
            <a:r>
              <a:rPr lang="en-US"/>
              <a:t>Michigan Department of Education | Office of Special Education </a:t>
            </a:r>
            <a:endParaRPr lang="en-US" dirty="0"/>
          </a:p>
        </p:txBody>
      </p:sp>
      <p:sp>
        <p:nvSpPr>
          <p:cNvPr id="5" name="Slide Number Placeholder 4"/>
          <p:cNvSpPr>
            <a:spLocks noGrp="1"/>
          </p:cNvSpPr>
          <p:nvPr>
            <p:ph type="sldNum" sz="quarter" idx="12"/>
          </p:nvPr>
        </p:nvSpPr>
        <p:spPr/>
        <p:txBody>
          <a:bodyPr/>
          <a:lstStyle/>
          <a:p>
            <a:fld id="{86912BC1-F2B2-4048-96A2-39CED5BDBEEC}" type="slidenum">
              <a:rPr lang="en-US" smtClean="0"/>
              <a:pPr/>
              <a:t>2</a:t>
            </a:fld>
            <a:endParaRPr lang="en-US" dirty="0"/>
          </a:p>
        </p:txBody>
      </p:sp>
    </p:spTree>
    <p:extLst>
      <p:ext uri="{BB962C8B-B14F-4D97-AF65-F5344CB8AC3E}">
        <p14:creationId xmlns:p14="http://schemas.microsoft.com/office/powerpoint/2010/main" val="6631379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8B8AF-2F4A-4534-B2D9-E5CC7C1F5852}"/>
              </a:ext>
            </a:extLst>
          </p:cNvPr>
          <p:cNvSpPr>
            <a:spLocks noGrp="1"/>
          </p:cNvSpPr>
          <p:nvPr>
            <p:ph type="title"/>
          </p:nvPr>
        </p:nvSpPr>
        <p:spPr/>
        <p:txBody>
          <a:bodyPr/>
          <a:lstStyle/>
          <a:p>
            <a:r>
              <a:rPr lang="en-US" dirty="0"/>
              <a:t>Upcoming Activities in Catamaran</a:t>
            </a:r>
          </a:p>
        </p:txBody>
      </p:sp>
      <p:sp>
        <p:nvSpPr>
          <p:cNvPr id="3" name="Content Placeholder 2">
            <a:extLst>
              <a:ext uri="{FF2B5EF4-FFF2-40B4-BE49-F238E27FC236}">
                <a16:creationId xmlns:a16="http://schemas.microsoft.com/office/drawing/2014/main" id="{AD96C765-7CB6-47DC-8D40-5BE6239C4DB1}"/>
              </a:ext>
            </a:extLst>
          </p:cNvPr>
          <p:cNvSpPr>
            <a:spLocks noGrp="1"/>
          </p:cNvSpPr>
          <p:nvPr>
            <p:ph idx="1"/>
          </p:nvPr>
        </p:nvSpPr>
        <p:spPr/>
        <p:txBody>
          <a:bodyPr/>
          <a:lstStyle/>
          <a:p>
            <a:r>
              <a:rPr lang="en-US" b="1" dirty="0"/>
              <a:t>Excess Cost </a:t>
            </a:r>
            <a:r>
              <a:rPr lang="en-US" dirty="0"/>
              <a:t>coming to Catamaran Fall 2018</a:t>
            </a:r>
          </a:p>
        </p:txBody>
      </p:sp>
      <p:sp>
        <p:nvSpPr>
          <p:cNvPr id="4" name="Footer Placeholder 3">
            <a:extLst>
              <a:ext uri="{FF2B5EF4-FFF2-40B4-BE49-F238E27FC236}">
                <a16:creationId xmlns:a16="http://schemas.microsoft.com/office/drawing/2014/main" id="{11F8DFC0-286B-4275-98B3-AD15E889200E}"/>
              </a:ext>
            </a:extLst>
          </p:cNvPr>
          <p:cNvSpPr>
            <a:spLocks noGrp="1"/>
          </p:cNvSpPr>
          <p:nvPr>
            <p:ph type="ftr" sz="quarter" idx="11"/>
          </p:nvPr>
        </p:nvSpPr>
        <p:spPr/>
        <p:txBody>
          <a:bodyPr/>
          <a:lstStyle/>
          <a:p>
            <a:r>
              <a:rPr lang="en-US"/>
              <a:t>Michigan Department of Education | Office of Special Education </a:t>
            </a:r>
            <a:endParaRPr lang="en-US" dirty="0"/>
          </a:p>
        </p:txBody>
      </p:sp>
      <p:sp>
        <p:nvSpPr>
          <p:cNvPr id="5" name="Slide Number Placeholder 4">
            <a:extLst>
              <a:ext uri="{FF2B5EF4-FFF2-40B4-BE49-F238E27FC236}">
                <a16:creationId xmlns:a16="http://schemas.microsoft.com/office/drawing/2014/main" id="{EA7010E6-97A2-4ADC-9475-1CE5F849D9CF}"/>
              </a:ext>
            </a:extLst>
          </p:cNvPr>
          <p:cNvSpPr>
            <a:spLocks noGrp="1"/>
          </p:cNvSpPr>
          <p:nvPr>
            <p:ph type="sldNum" sz="quarter" idx="12"/>
          </p:nvPr>
        </p:nvSpPr>
        <p:spPr/>
        <p:txBody>
          <a:bodyPr/>
          <a:lstStyle/>
          <a:p>
            <a:fld id="{46775F4D-6D42-4CD6-A802-0B48E0231625}" type="slidenum">
              <a:rPr lang="en-US" smtClean="0"/>
              <a:pPr/>
              <a:t>20</a:t>
            </a:fld>
            <a:endParaRPr lang="en-US" dirty="0"/>
          </a:p>
        </p:txBody>
      </p:sp>
    </p:spTree>
    <p:extLst>
      <p:ext uri="{BB962C8B-B14F-4D97-AF65-F5344CB8AC3E}">
        <p14:creationId xmlns:p14="http://schemas.microsoft.com/office/powerpoint/2010/main" val="2176125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102A71C-A23C-4248-9805-3F35FF531E34}"/>
              </a:ext>
            </a:extLst>
          </p:cNvPr>
          <p:cNvSpPr>
            <a:spLocks noGrp="1"/>
          </p:cNvSpPr>
          <p:nvPr>
            <p:ph type="ftr" sz="quarter" idx="11"/>
          </p:nvPr>
        </p:nvSpPr>
        <p:spPr/>
        <p:txBody>
          <a:bodyPr/>
          <a:lstStyle/>
          <a:p>
            <a:r>
              <a:rPr lang="en-US"/>
              <a:t>Michigan Department of Education | Office of Special Education </a:t>
            </a:r>
            <a:endParaRPr lang="en-US" dirty="0"/>
          </a:p>
        </p:txBody>
      </p:sp>
      <p:sp>
        <p:nvSpPr>
          <p:cNvPr id="6" name="Title 5">
            <a:extLst>
              <a:ext uri="{FF2B5EF4-FFF2-40B4-BE49-F238E27FC236}">
                <a16:creationId xmlns:a16="http://schemas.microsoft.com/office/drawing/2014/main" id="{CC799A69-9BD8-47C6-9412-98ACBF940F9B}"/>
              </a:ext>
            </a:extLst>
          </p:cNvPr>
          <p:cNvSpPr>
            <a:spLocks noGrp="1"/>
          </p:cNvSpPr>
          <p:nvPr>
            <p:ph type="ctrTitle"/>
          </p:nvPr>
        </p:nvSpPr>
        <p:spPr/>
        <p:txBody>
          <a:bodyPr/>
          <a:lstStyle/>
          <a:p>
            <a:r>
              <a:rPr lang="en-US" dirty="0"/>
              <a:t>Training Resources</a:t>
            </a:r>
          </a:p>
        </p:txBody>
      </p:sp>
      <p:sp>
        <p:nvSpPr>
          <p:cNvPr id="5" name="Slide Number Placeholder 4">
            <a:extLst>
              <a:ext uri="{FF2B5EF4-FFF2-40B4-BE49-F238E27FC236}">
                <a16:creationId xmlns:a16="http://schemas.microsoft.com/office/drawing/2014/main" id="{A2CD1F28-036B-4C06-9930-493E0F37860E}"/>
              </a:ext>
            </a:extLst>
          </p:cNvPr>
          <p:cNvSpPr>
            <a:spLocks noGrp="1"/>
          </p:cNvSpPr>
          <p:nvPr>
            <p:ph type="sldNum" sz="quarter" idx="12"/>
          </p:nvPr>
        </p:nvSpPr>
        <p:spPr/>
        <p:txBody>
          <a:bodyPr/>
          <a:lstStyle/>
          <a:p>
            <a:fld id="{46775F4D-6D42-4CD6-A802-0B48E0231625}" type="slidenum">
              <a:rPr lang="en-US" smtClean="0"/>
              <a:pPr/>
              <a:t>21</a:t>
            </a:fld>
            <a:endParaRPr lang="en-US" dirty="0"/>
          </a:p>
        </p:txBody>
      </p:sp>
    </p:spTree>
    <p:extLst>
      <p:ext uri="{BB962C8B-B14F-4D97-AF65-F5344CB8AC3E}">
        <p14:creationId xmlns:p14="http://schemas.microsoft.com/office/powerpoint/2010/main" val="37390667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1EFBDAF-1B96-4C8B-B960-5325824FFEEA}"/>
              </a:ext>
            </a:extLst>
          </p:cNvPr>
          <p:cNvSpPr>
            <a:spLocks noGrp="1"/>
          </p:cNvSpPr>
          <p:nvPr>
            <p:ph type="title"/>
          </p:nvPr>
        </p:nvSpPr>
        <p:spPr>
          <a:xfrm>
            <a:off x="838200" y="365125"/>
            <a:ext cx="4095750" cy="1325563"/>
          </a:xfrm>
        </p:spPr>
        <p:txBody>
          <a:bodyPr/>
          <a:lstStyle/>
          <a:p>
            <a:r>
              <a:rPr lang="en-US" dirty="0"/>
              <a:t>Training Website</a:t>
            </a:r>
          </a:p>
        </p:txBody>
      </p:sp>
      <p:sp>
        <p:nvSpPr>
          <p:cNvPr id="3" name="Content Placeholder 2">
            <a:extLst>
              <a:ext uri="{FF2B5EF4-FFF2-40B4-BE49-F238E27FC236}">
                <a16:creationId xmlns:a16="http://schemas.microsoft.com/office/drawing/2014/main" id="{84A98948-1884-49F9-9C0D-549C5687B5C8}"/>
              </a:ext>
            </a:extLst>
          </p:cNvPr>
          <p:cNvSpPr>
            <a:spLocks noGrp="1"/>
          </p:cNvSpPr>
          <p:nvPr>
            <p:ph idx="1"/>
          </p:nvPr>
        </p:nvSpPr>
        <p:spPr/>
        <p:txBody>
          <a:bodyPr>
            <a:normAutofit/>
          </a:bodyPr>
          <a:lstStyle/>
          <a:p>
            <a:r>
              <a:rPr lang="en-US" sz="2000" dirty="0"/>
              <a:t>Catamaran Training Website</a:t>
            </a:r>
          </a:p>
          <a:p>
            <a:pPr marL="0" indent="0">
              <a:buNone/>
            </a:pPr>
            <a:r>
              <a:rPr lang="en-US" sz="2000" dirty="0"/>
              <a:t>(</a:t>
            </a:r>
            <a:r>
              <a:rPr lang="en-US" sz="2000" dirty="0">
                <a:hlinkClick r:id="rId3"/>
              </a:rPr>
              <a:t>http://training.catamaran.partners</a:t>
            </a:r>
            <a:r>
              <a:rPr lang="en-US" sz="2000" dirty="0"/>
              <a:t>) </a:t>
            </a:r>
          </a:p>
          <a:p>
            <a:r>
              <a:rPr lang="en-US" sz="2000" dirty="0"/>
              <a:t>Update your bookmarks! </a:t>
            </a:r>
          </a:p>
        </p:txBody>
      </p:sp>
      <p:sp>
        <p:nvSpPr>
          <p:cNvPr id="2" name="Footer Placeholder 1">
            <a:extLst>
              <a:ext uri="{FF2B5EF4-FFF2-40B4-BE49-F238E27FC236}">
                <a16:creationId xmlns:a16="http://schemas.microsoft.com/office/drawing/2014/main" id="{23094731-3AE6-40DA-B172-CAC90FB435EF}"/>
              </a:ext>
            </a:extLst>
          </p:cNvPr>
          <p:cNvSpPr>
            <a:spLocks noGrp="1"/>
          </p:cNvSpPr>
          <p:nvPr>
            <p:ph type="ftr" sz="quarter" idx="11"/>
          </p:nvPr>
        </p:nvSpPr>
        <p:spPr/>
        <p:txBody>
          <a:bodyPr/>
          <a:lstStyle/>
          <a:p>
            <a:r>
              <a:rPr lang="en-US"/>
              <a:t>Michigan Department of Education </a:t>
            </a:r>
            <a:endParaRPr lang="en-US" dirty="0"/>
          </a:p>
        </p:txBody>
      </p:sp>
      <p:pic>
        <p:nvPicPr>
          <p:cNvPr id="4" name="Picture 3" descr="Catamaran training website" title="Catamaran training website">
            <a:extLst>
              <a:ext uri="{FF2B5EF4-FFF2-40B4-BE49-F238E27FC236}">
                <a16:creationId xmlns:a16="http://schemas.microsoft.com/office/drawing/2014/main" id="{8B615DB0-930A-4C02-A93F-43D6EE5D8F92}"/>
              </a:ext>
            </a:extLst>
          </p:cNvPr>
          <p:cNvPicPr>
            <a:picLocks noChangeAspect="1"/>
          </p:cNvPicPr>
          <p:nvPr/>
        </p:nvPicPr>
        <p:blipFill>
          <a:blip r:embed="rId4"/>
          <a:stretch>
            <a:fillRect/>
          </a:stretch>
        </p:blipFill>
        <p:spPr>
          <a:xfrm>
            <a:off x="5019675" y="1548953"/>
            <a:ext cx="6605478" cy="4628009"/>
          </a:xfrm>
          <a:prstGeom prst="rect">
            <a:avLst/>
          </a:prstGeom>
          <a:ln>
            <a:solidFill>
              <a:schemeClr val="bg1">
                <a:lumMod val="50000"/>
              </a:schemeClr>
            </a:solidFill>
          </a:ln>
        </p:spPr>
      </p:pic>
    </p:spTree>
    <p:extLst>
      <p:ext uri="{BB962C8B-B14F-4D97-AF65-F5344CB8AC3E}">
        <p14:creationId xmlns:p14="http://schemas.microsoft.com/office/powerpoint/2010/main" val="3151011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8BA5E-9AA3-4256-B66F-3D75F9AA4C00}"/>
              </a:ext>
            </a:extLst>
          </p:cNvPr>
          <p:cNvSpPr>
            <a:spLocks noGrp="1"/>
          </p:cNvSpPr>
          <p:nvPr>
            <p:ph type="title"/>
          </p:nvPr>
        </p:nvSpPr>
        <p:spPr/>
        <p:txBody>
          <a:bodyPr/>
          <a:lstStyle/>
          <a:p>
            <a:r>
              <a:rPr lang="en-US" dirty="0"/>
              <a:t>Finance Resources</a:t>
            </a:r>
          </a:p>
        </p:txBody>
      </p:sp>
      <p:sp>
        <p:nvSpPr>
          <p:cNvPr id="3" name="Content Placeholder 2">
            <a:extLst>
              <a:ext uri="{FF2B5EF4-FFF2-40B4-BE49-F238E27FC236}">
                <a16:creationId xmlns:a16="http://schemas.microsoft.com/office/drawing/2014/main" id="{D1CA85FB-2148-49CA-A6E7-269D7B46DA7A}"/>
              </a:ext>
            </a:extLst>
          </p:cNvPr>
          <p:cNvSpPr>
            <a:spLocks noGrp="1"/>
          </p:cNvSpPr>
          <p:nvPr>
            <p:ph idx="1"/>
          </p:nvPr>
        </p:nvSpPr>
        <p:spPr>
          <a:xfrm>
            <a:off x="838200" y="4812301"/>
            <a:ext cx="4762500" cy="1364662"/>
          </a:xfrm>
        </p:spPr>
        <p:txBody>
          <a:bodyPr/>
          <a:lstStyle/>
          <a:p>
            <a:r>
              <a:rPr lang="en-US" dirty="0"/>
              <a:t>How </a:t>
            </a:r>
            <a:r>
              <a:rPr lang="en-US" dirty="0" err="1"/>
              <a:t>Tos</a:t>
            </a:r>
            <a:r>
              <a:rPr lang="en-US" dirty="0"/>
              <a:t> organized by topic area and audience</a:t>
            </a:r>
          </a:p>
          <a:p>
            <a:endParaRPr lang="en-US" dirty="0"/>
          </a:p>
        </p:txBody>
      </p:sp>
      <p:sp>
        <p:nvSpPr>
          <p:cNvPr id="4" name="Footer Placeholder 3">
            <a:extLst>
              <a:ext uri="{FF2B5EF4-FFF2-40B4-BE49-F238E27FC236}">
                <a16:creationId xmlns:a16="http://schemas.microsoft.com/office/drawing/2014/main" id="{D42D7FF8-41C4-4CEF-8EDA-B67C742481E4}"/>
              </a:ext>
            </a:extLst>
          </p:cNvPr>
          <p:cNvSpPr>
            <a:spLocks noGrp="1"/>
          </p:cNvSpPr>
          <p:nvPr>
            <p:ph type="ftr" sz="quarter" idx="11"/>
          </p:nvPr>
        </p:nvSpPr>
        <p:spPr/>
        <p:txBody>
          <a:bodyPr/>
          <a:lstStyle/>
          <a:p>
            <a:r>
              <a:rPr lang="en-US"/>
              <a:t>Michigan Department of Education </a:t>
            </a:r>
            <a:endParaRPr lang="en-US" dirty="0"/>
          </a:p>
        </p:txBody>
      </p:sp>
      <p:pic>
        <p:nvPicPr>
          <p:cNvPr id="11" name="Picture 10" descr="Catamaran training website" title="Catamaran training website">
            <a:extLst>
              <a:ext uri="{FF2B5EF4-FFF2-40B4-BE49-F238E27FC236}">
                <a16:creationId xmlns:a16="http://schemas.microsoft.com/office/drawing/2014/main" id="{ED506851-BAA3-45DB-A083-264A878BED0C}"/>
              </a:ext>
            </a:extLst>
          </p:cNvPr>
          <p:cNvPicPr>
            <a:picLocks noChangeAspect="1"/>
          </p:cNvPicPr>
          <p:nvPr/>
        </p:nvPicPr>
        <p:blipFill>
          <a:blip r:embed="rId3"/>
          <a:stretch>
            <a:fillRect/>
          </a:stretch>
        </p:blipFill>
        <p:spPr>
          <a:xfrm>
            <a:off x="582372" y="1690688"/>
            <a:ext cx="7904174" cy="2942226"/>
          </a:xfrm>
          <a:prstGeom prst="rect">
            <a:avLst/>
          </a:prstGeom>
          <a:ln>
            <a:solidFill>
              <a:schemeClr val="bg1">
                <a:lumMod val="50000"/>
              </a:schemeClr>
            </a:solidFill>
          </a:ln>
        </p:spPr>
      </p:pic>
      <p:pic>
        <p:nvPicPr>
          <p:cNvPr id="5" name="Picture 4" descr="District finance resources">
            <a:extLst>
              <a:ext uri="{FF2B5EF4-FFF2-40B4-BE49-F238E27FC236}">
                <a16:creationId xmlns:a16="http://schemas.microsoft.com/office/drawing/2014/main" id="{57743608-869C-408B-9DCF-062DDB733188}"/>
              </a:ext>
            </a:extLst>
          </p:cNvPr>
          <p:cNvPicPr>
            <a:picLocks noChangeAspect="1"/>
          </p:cNvPicPr>
          <p:nvPr/>
        </p:nvPicPr>
        <p:blipFill>
          <a:blip r:embed="rId4"/>
          <a:stretch>
            <a:fillRect/>
          </a:stretch>
        </p:blipFill>
        <p:spPr>
          <a:xfrm>
            <a:off x="5133860" y="3237898"/>
            <a:ext cx="6571304" cy="2950081"/>
          </a:xfrm>
          <a:prstGeom prst="rect">
            <a:avLst/>
          </a:prstGeom>
          <a:ln>
            <a:solidFill>
              <a:schemeClr val="bg1">
                <a:lumMod val="50000"/>
              </a:schemeClr>
            </a:solidFill>
          </a:ln>
        </p:spPr>
      </p:pic>
    </p:spTree>
    <p:extLst>
      <p:ext uri="{BB962C8B-B14F-4D97-AF65-F5344CB8AC3E}">
        <p14:creationId xmlns:p14="http://schemas.microsoft.com/office/powerpoint/2010/main" val="42944219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524B49-3D2B-4283-BB4B-857AEF718384}"/>
              </a:ext>
            </a:extLst>
          </p:cNvPr>
          <p:cNvSpPr>
            <a:spLocks noGrp="1"/>
          </p:cNvSpPr>
          <p:nvPr>
            <p:ph type="title"/>
          </p:nvPr>
        </p:nvSpPr>
        <p:spPr/>
        <p:txBody>
          <a:bodyPr/>
          <a:lstStyle/>
          <a:p>
            <a:r>
              <a:rPr lang="en-US" dirty="0"/>
              <a:t>Upcoming and Past Events</a:t>
            </a:r>
          </a:p>
        </p:txBody>
      </p:sp>
      <p:sp>
        <p:nvSpPr>
          <p:cNvPr id="5" name="Content Placeholder 4">
            <a:extLst>
              <a:ext uri="{FF2B5EF4-FFF2-40B4-BE49-F238E27FC236}">
                <a16:creationId xmlns:a16="http://schemas.microsoft.com/office/drawing/2014/main" id="{03EE9D8A-2875-4871-AC42-4451588522CF}"/>
              </a:ext>
            </a:extLst>
          </p:cNvPr>
          <p:cNvSpPr>
            <a:spLocks noGrp="1"/>
          </p:cNvSpPr>
          <p:nvPr>
            <p:ph idx="1"/>
          </p:nvPr>
        </p:nvSpPr>
        <p:spPr>
          <a:xfrm>
            <a:off x="838200" y="1825625"/>
            <a:ext cx="3530600" cy="4351338"/>
          </a:xfrm>
        </p:spPr>
        <p:txBody>
          <a:bodyPr>
            <a:normAutofit/>
          </a:bodyPr>
          <a:lstStyle/>
          <a:p>
            <a:r>
              <a:rPr lang="en-US" sz="2000" dirty="0"/>
              <a:t>Resources: </a:t>
            </a:r>
            <a:br>
              <a:rPr lang="en-US" sz="2000" dirty="0"/>
            </a:br>
            <a:r>
              <a:rPr lang="en-US" sz="2000" b="1" dirty="0"/>
              <a:t>Upcoming</a:t>
            </a:r>
            <a:r>
              <a:rPr lang="en-US" sz="2000" dirty="0"/>
              <a:t> and </a:t>
            </a:r>
            <a:r>
              <a:rPr lang="en-US" sz="2000" b="1" dirty="0"/>
              <a:t>Past Events</a:t>
            </a:r>
          </a:p>
          <a:p>
            <a:r>
              <a:rPr lang="en-US" sz="2000" dirty="0"/>
              <a:t>Recording and presentation materials under Past Events (including a recording of this webinar)</a:t>
            </a:r>
          </a:p>
        </p:txBody>
      </p:sp>
      <p:sp>
        <p:nvSpPr>
          <p:cNvPr id="2" name="Footer Placeholder 1">
            <a:extLst>
              <a:ext uri="{FF2B5EF4-FFF2-40B4-BE49-F238E27FC236}">
                <a16:creationId xmlns:a16="http://schemas.microsoft.com/office/drawing/2014/main" id="{39F81C84-D359-4C64-BDB9-FF24F401F1AE}"/>
              </a:ext>
            </a:extLst>
          </p:cNvPr>
          <p:cNvSpPr>
            <a:spLocks noGrp="1"/>
          </p:cNvSpPr>
          <p:nvPr>
            <p:ph type="ftr" sz="quarter" idx="11"/>
          </p:nvPr>
        </p:nvSpPr>
        <p:spPr/>
        <p:txBody>
          <a:bodyPr/>
          <a:lstStyle/>
          <a:p>
            <a:r>
              <a:rPr lang="en-US" dirty="0"/>
              <a:t>Michigan Department of Education | Office of Special Education </a:t>
            </a:r>
          </a:p>
        </p:txBody>
      </p:sp>
      <p:sp>
        <p:nvSpPr>
          <p:cNvPr id="3" name="Slide Number Placeholder 2">
            <a:extLst>
              <a:ext uri="{FF2B5EF4-FFF2-40B4-BE49-F238E27FC236}">
                <a16:creationId xmlns:a16="http://schemas.microsoft.com/office/drawing/2014/main" id="{E2471E85-FED9-4D5E-8977-CA68DC3E16EF}"/>
              </a:ext>
            </a:extLst>
          </p:cNvPr>
          <p:cNvSpPr>
            <a:spLocks noGrp="1"/>
          </p:cNvSpPr>
          <p:nvPr>
            <p:ph type="sldNum" sz="quarter" idx="12"/>
          </p:nvPr>
        </p:nvSpPr>
        <p:spPr/>
        <p:txBody>
          <a:bodyPr/>
          <a:lstStyle/>
          <a:p>
            <a:fld id="{F782C1E8-CA2E-47FF-89F1-29AE34FB2263}" type="slidenum">
              <a:rPr lang="en-US" smtClean="0"/>
              <a:pPr/>
              <a:t>24</a:t>
            </a:fld>
            <a:endParaRPr lang="en-US" dirty="0"/>
          </a:p>
        </p:txBody>
      </p:sp>
      <p:pic>
        <p:nvPicPr>
          <p:cNvPr id="6" name="Picture 5" descr="Upcoming and past events">
            <a:extLst>
              <a:ext uri="{FF2B5EF4-FFF2-40B4-BE49-F238E27FC236}">
                <a16:creationId xmlns:a16="http://schemas.microsoft.com/office/drawing/2014/main" id="{37EDE9D3-BE22-4F9A-A46E-0CD71DF632AB}"/>
              </a:ext>
            </a:extLst>
          </p:cNvPr>
          <p:cNvPicPr>
            <a:picLocks noChangeAspect="1"/>
          </p:cNvPicPr>
          <p:nvPr/>
        </p:nvPicPr>
        <p:blipFill>
          <a:blip r:embed="rId3"/>
          <a:stretch>
            <a:fillRect/>
          </a:stretch>
        </p:blipFill>
        <p:spPr>
          <a:xfrm>
            <a:off x="4370636" y="2232837"/>
            <a:ext cx="7197588" cy="3125419"/>
          </a:xfrm>
          <a:prstGeom prst="rect">
            <a:avLst/>
          </a:prstGeom>
          <a:ln>
            <a:solidFill>
              <a:schemeClr val="bg1">
                <a:lumMod val="50000"/>
              </a:schemeClr>
            </a:solidFill>
          </a:ln>
        </p:spPr>
      </p:pic>
    </p:spTree>
    <p:extLst>
      <p:ext uri="{BB962C8B-B14F-4D97-AF65-F5344CB8AC3E}">
        <p14:creationId xmlns:p14="http://schemas.microsoft.com/office/powerpoint/2010/main" val="24957571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97DCB-E436-4346-A5F7-C676F1FAAECD}"/>
              </a:ext>
            </a:extLst>
          </p:cNvPr>
          <p:cNvSpPr>
            <a:spLocks noGrp="1"/>
          </p:cNvSpPr>
          <p:nvPr>
            <p:ph type="title"/>
          </p:nvPr>
        </p:nvSpPr>
        <p:spPr/>
        <p:txBody>
          <a:bodyPr/>
          <a:lstStyle/>
          <a:p>
            <a:r>
              <a:rPr lang="en-US" dirty="0"/>
              <a:t>Catamaran Help Desk</a:t>
            </a:r>
          </a:p>
        </p:txBody>
      </p:sp>
      <p:sp>
        <p:nvSpPr>
          <p:cNvPr id="3" name="Content Placeholder 2">
            <a:extLst>
              <a:ext uri="{FF2B5EF4-FFF2-40B4-BE49-F238E27FC236}">
                <a16:creationId xmlns:a16="http://schemas.microsoft.com/office/drawing/2014/main" id="{FCC0D9CC-2199-475A-913F-A4395FBA1715}"/>
              </a:ext>
            </a:extLst>
          </p:cNvPr>
          <p:cNvSpPr>
            <a:spLocks noGrp="1"/>
          </p:cNvSpPr>
          <p:nvPr>
            <p:ph idx="1"/>
          </p:nvPr>
        </p:nvSpPr>
        <p:spPr/>
        <p:txBody>
          <a:bodyPr/>
          <a:lstStyle/>
          <a:p>
            <a:r>
              <a:rPr lang="en-US" dirty="0"/>
              <a:t>Need help completing a task? Having trouble with your username and password? </a:t>
            </a:r>
          </a:p>
          <a:p>
            <a:r>
              <a:rPr lang="en-US" dirty="0"/>
              <a:t>Contact the Catamaran Help Desk</a:t>
            </a:r>
          </a:p>
          <a:p>
            <a:pPr lvl="1"/>
            <a:r>
              <a:rPr lang="en-US" sz="2200" dirty="0"/>
              <a:t>Email: </a:t>
            </a:r>
            <a:r>
              <a:rPr lang="en-US" sz="2200" dirty="0">
                <a:hlinkClick r:id="rId3"/>
              </a:rPr>
              <a:t>help@catamaran.partners</a:t>
            </a:r>
            <a:endParaRPr lang="en-US" sz="2200" dirty="0"/>
          </a:p>
          <a:p>
            <a:pPr lvl="1"/>
            <a:r>
              <a:rPr lang="en-US" sz="2200" dirty="0"/>
              <a:t>Phone: 877-474-9023</a:t>
            </a:r>
          </a:p>
          <a:p>
            <a:pPr lvl="1"/>
            <a:r>
              <a:rPr lang="en-US" sz="2200" dirty="0"/>
              <a:t>Chat while logged in to Catamaran</a:t>
            </a:r>
          </a:p>
          <a:p>
            <a:pPr lvl="1"/>
            <a:r>
              <a:rPr lang="en-US" sz="2400" dirty="0"/>
              <a:t>Add </a:t>
            </a:r>
            <a:r>
              <a:rPr lang="en-US" sz="2400" dirty="0">
                <a:latin typeface="Arial" panose="020B0604020202020204" pitchFamily="34" charset="0"/>
                <a:cs typeface="Arial" panose="020B0604020202020204" pitchFamily="34" charset="0"/>
              </a:rPr>
              <a:t>help@catamaran.partners</a:t>
            </a:r>
            <a:r>
              <a:rPr lang="en-US" sz="2400" dirty="0"/>
              <a:t> to your email address book</a:t>
            </a:r>
          </a:p>
          <a:p>
            <a:pPr marL="457200" lvl="1" indent="0">
              <a:buNone/>
            </a:pPr>
            <a:endParaRPr lang="en-US" sz="2200" dirty="0"/>
          </a:p>
          <a:p>
            <a:endParaRPr lang="en-US" dirty="0"/>
          </a:p>
        </p:txBody>
      </p:sp>
      <p:sp>
        <p:nvSpPr>
          <p:cNvPr id="4" name="Footer Placeholder 3">
            <a:extLst>
              <a:ext uri="{FF2B5EF4-FFF2-40B4-BE49-F238E27FC236}">
                <a16:creationId xmlns:a16="http://schemas.microsoft.com/office/drawing/2014/main" id="{51807401-792F-4DA8-AD3A-744EE4355EFF}"/>
              </a:ext>
            </a:extLst>
          </p:cNvPr>
          <p:cNvSpPr>
            <a:spLocks noGrp="1"/>
          </p:cNvSpPr>
          <p:nvPr>
            <p:ph type="ftr" sz="quarter" idx="11"/>
          </p:nvPr>
        </p:nvSpPr>
        <p:spPr/>
        <p:txBody>
          <a:bodyPr/>
          <a:lstStyle/>
          <a:p>
            <a:r>
              <a:rPr lang="en-US"/>
              <a:t>Michigan Department of Education | Office of Special Education </a:t>
            </a:r>
            <a:endParaRPr lang="en-US" dirty="0"/>
          </a:p>
        </p:txBody>
      </p:sp>
      <p:sp>
        <p:nvSpPr>
          <p:cNvPr id="5" name="Slide Number Placeholder 4">
            <a:extLst>
              <a:ext uri="{FF2B5EF4-FFF2-40B4-BE49-F238E27FC236}">
                <a16:creationId xmlns:a16="http://schemas.microsoft.com/office/drawing/2014/main" id="{82E23B1A-54CB-4203-B158-3EFAF9149273}"/>
              </a:ext>
            </a:extLst>
          </p:cNvPr>
          <p:cNvSpPr>
            <a:spLocks noGrp="1"/>
          </p:cNvSpPr>
          <p:nvPr>
            <p:ph type="sldNum" sz="quarter" idx="12"/>
          </p:nvPr>
        </p:nvSpPr>
        <p:spPr/>
        <p:txBody>
          <a:bodyPr/>
          <a:lstStyle/>
          <a:p>
            <a:fld id="{46775F4D-6D42-4CD6-A802-0B48E0231625}" type="slidenum">
              <a:rPr lang="en-US" smtClean="0"/>
              <a:pPr/>
              <a:t>25</a:t>
            </a:fld>
            <a:endParaRPr lang="en-US" dirty="0"/>
          </a:p>
        </p:txBody>
      </p:sp>
    </p:spTree>
    <p:extLst>
      <p:ext uri="{BB962C8B-B14F-4D97-AF65-F5344CB8AC3E}">
        <p14:creationId xmlns:p14="http://schemas.microsoft.com/office/powerpoint/2010/main" val="4948889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244C603-C5CC-46C1-A967-BF91A4A7EB92}"/>
              </a:ext>
            </a:extLst>
          </p:cNvPr>
          <p:cNvSpPr>
            <a:spLocks noGrp="1"/>
          </p:cNvSpPr>
          <p:nvPr>
            <p:ph type="ftr" sz="quarter" idx="11"/>
          </p:nvPr>
        </p:nvSpPr>
        <p:spPr/>
        <p:txBody>
          <a:bodyPr/>
          <a:lstStyle/>
          <a:p>
            <a:r>
              <a:rPr lang="en-US"/>
              <a:t>Michigan Department of Education | Office of Special Education </a:t>
            </a:r>
            <a:endParaRPr lang="en-US" dirty="0"/>
          </a:p>
        </p:txBody>
      </p:sp>
      <p:sp>
        <p:nvSpPr>
          <p:cNvPr id="6" name="Title 5">
            <a:extLst>
              <a:ext uri="{FF2B5EF4-FFF2-40B4-BE49-F238E27FC236}">
                <a16:creationId xmlns:a16="http://schemas.microsoft.com/office/drawing/2014/main" id="{AB658CA7-9346-48BE-A6EC-BC4214A617DE}"/>
              </a:ext>
            </a:extLst>
          </p:cNvPr>
          <p:cNvSpPr>
            <a:spLocks noGrp="1"/>
          </p:cNvSpPr>
          <p:nvPr>
            <p:ph type="ctrTitle"/>
          </p:nvPr>
        </p:nvSpPr>
        <p:spPr/>
        <p:txBody>
          <a:bodyPr/>
          <a:lstStyle/>
          <a:p>
            <a:r>
              <a:rPr lang="en-US" dirty="0"/>
              <a:t>Questions? </a:t>
            </a:r>
          </a:p>
        </p:txBody>
      </p:sp>
      <p:sp>
        <p:nvSpPr>
          <p:cNvPr id="5" name="Slide Number Placeholder 4">
            <a:extLst>
              <a:ext uri="{FF2B5EF4-FFF2-40B4-BE49-F238E27FC236}">
                <a16:creationId xmlns:a16="http://schemas.microsoft.com/office/drawing/2014/main" id="{A5EF7F7E-5380-4D74-B93D-9A4B93521EF7}"/>
              </a:ext>
            </a:extLst>
          </p:cNvPr>
          <p:cNvSpPr>
            <a:spLocks noGrp="1"/>
          </p:cNvSpPr>
          <p:nvPr>
            <p:ph type="sldNum" sz="quarter" idx="12"/>
          </p:nvPr>
        </p:nvSpPr>
        <p:spPr/>
        <p:txBody>
          <a:bodyPr/>
          <a:lstStyle/>
          <a:p>
            <a:fld id="{46775F4D-6D42-4CD6-A802-0B48E0231625}" type="slidenum">
              <a:rPr lang="en-US" smtClean="0"/>
              <a:pPr/>
              <a:t>26</a:t>
            </a:fld>
            <a:endParaRPr lang="en-US" dirty="0"/>
          </a:p>
        </p:txBody>
      </p:sp>
    </p:spTree>
    <p:extLst>
      <p:ext uri="{BB962C8B-B14F-4D97-AF65-F5344CB8AC3E}">
        <p14:creationId xmlns:p14="http://schemas.microsoft.com/office/powerpoint/2010/main" val="38884202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Us</a:t>
            </a:r>
          </a:p>
        </p:txBody>
      </p:sp>
      <p:sp>
        <p:nvSpPr>
          <p:cNvPr id="10" name="Text Placeholder 9">
            <a:extLst>
              <a:ext uri="{FF2B5EF4-FFF2-40B4-BE49-F238E27FC236}">
                <a16:creationId xmlns:a16="http://schemas.microsoft.com/office/drawing/2014/main" id="{7066008B-51CF-4D2F-9187-67DBD1DB9B38}"/>
              </a:ext>
            </a:extLst>
          </p:cNvPr>
          <p:cNvSpPr>
            <a:spLocks noGrp="1"/>
          </p:cNvSpPr>
          <p:nvPr>
            <p:ph type="body" idx="1"/>
          </p:nvPr>
        </p:nvSpPr>
        <p:spPr>
          <a:xfrm>
            <a:off x="839788" y="1445419"/>
            <a:ext cx="5157787" cy="823912"/>
          </a:xfrm>
        </p:spPr>
        <p:txBody>
          <a:bodyPr>
            <a:normAutofit/>
          </a:bodyPr>
          <a:lstStyle/>
          <a:p>
            <a:r>
              <a:rPr lang="en-US" dirty="0"/>
              <a:t>Catamaran Team </a:t>
            </a:r>
          </a:p>
        </p:txBody>
      </p:sp>
      <p:sp>
        <p:nvSpPr>
          <p:cNvPr id="4" name="Content Placeholder 3"/>
          <p:cNvSpPr>
            <a:spLocks noGrp="1"/>
          </p:cNvSpPr>
          <p:nvPr>
            <p:ph sz="half" idx="2"/>
          </p:nvPr>
        </p:nvSpPr>
        <p:spPr>
          <a:xfrm>
            <a:off x="839788" y="2269331"/>
            <a:ext cx="5323946" cy="4003676"/>
          </a:xfrm>
        </p:spPr>
        <p:txBody>
          <a:bodyPr>
            <a:normAutofit/>
          </a:bodyPr>
          <a:lstStyle/>
          <a:p>
            <a:pPr marL="0" indent="0">
              <a:buNone/>
            </a:pPr>
            <a:r>
              <a:rPr lang="en-US" sz="2000" b="1" dirty="0">
                <a:solidFill>
                  <a:schemeClr val="tx1"/>
                </a:solidFill>
              </a:rPr>
              <a:t>Karen Hairston, Program Director</a:t>
            </a:r>
          </a:p>
          <a:p>
            <a:r>
              <a:rPr lang="en-US" sz="2000" dirty="0">
                <a:solidFill>
                  <a:schemeClr val="tx1"/>
                </a:solidFill>
              </a:rPr>
              <a:t>khairston@publicsectorconsultants.com</a:t>
            </a:r>
          </a:p>
          <a:p>
            <a:pPr marL="0" indent="0">
              <a:buNone/>
            </a:pPr>
            <a:r>
              <a:rPr lang="en-US" sz="2000" b="1" dirty="0">
                <a:solidFill>
                  <a:schemeClr val="tx1"/>
                </a:solidFill>
              </a:rPr>
              <a:t>Lynne Clark, Operations Manager</a:t>
            </a:r>
          </a:p>
          <a:p>
            <a:r>
              <a:rPr lang="en-US" sz="2000" dirty="0">
                <a:solidFill>
                  <a:schemeClr val="tx1"/>
                </a:solidFill>
              </a:rPr>
              <a:t>lclark@publicsectorconsultants.com</a:t>
            </a:r>
          </a:p>
          <a:p>
            <a:pPr marL="0" indent="0">
              <a:buNone/>
            </a:pPr>
            <a:r>
              <a:rPr lang="en-US" sz="2000" b="1" dirty="0">
                <a:solidFill>
                  <a:schemeClr val="tx1"/>
                </a:solidFill>
              </a:rPr>
              <a:t>Sarah Greer, Training and Communication</a:t>
            </a:r>
          </a:p>
          <a:p>
            <a:r>
              <a:rPr lang="en-US" sz="2000" dirty="0">
                <a:solidFill>
                  <a:schemeClr val="tx1"/>
                </a:solidFill>
              </a:rPr>
              <a:t>sgreer@publicsectorconsultants.com</a:t>
            </a:r>
          </a:p>
          <a:p>
            <a:endParaRPr lang="en-US" dirty="0"/>
          </a:p>
          <a:p>
            <a:endParaRPr lang="en-US" dirty="0"/>
          </a:p>
          <a:p>
            <a:endParaRPr lang="en-US" dirty="0"/>
          </a:p>
          <a:p>
            <a:endParaRPr lang="en-US" dirty="0"/>
          </a:p>
        </p:txBody>
      </p:sp>
      <p:sp>
        <p:nvSpPr>
          <p:cNvPr id="11" name="Text Placeholder 10">
            <a:extLst>
              <a:ext uri="{FF2B5EF4-FFF2-40B4-BE49-F238E27FC236}">
                <a16:creationId xmlns:a16="http://schemas.microsoft.com/office/drawing/2014/main" id="{DF11E45E-5398-4ADB-AE24-05466F7F8887}"/>
              </a:ext>
            </a:extLst>
          </p:cNvPr>
          <p:cNvSpPr>
            <a:spLocks noGrp="1"/>
          </p:cNvSpPr>
          <p:nvPr>
            <p:ph type="body" sz="quarter" idx="3"/>
          </p:nvPr>
        </p:nvSpPr>
        <p:spPr>
          <a:xfrm>
            <a:off x="6163735" y="1362076"/>
            <a:ext cx="5191652" cy="823912"/>
          </a:xfrm>
        </p:spPr>
        <p:txBody>
          <a:bodyPr/>
          <a:lstStyle/>
          <a:p>
            <a:r>
              <a:rPr lang="en-US" dirty="0"/>
              <a:t>MDE-OSE</a:t>
            </a:r>
          </a:p>
        </p:txBody>
      </p:sp>
      <p:sp>
        <p:nvSpPr>
          <p:cNvPr id="12" name="Content Placeholder 11">
            <a:extLst>
              <a:ext uri="{FF2B5EF4-FFF2-40B4-BE49-F238E27FC236}">
                <a16:creationId xmlns:a16="http://schemas.microsoft.com/office/drawing/2014/main" id="{717AC1A5-629A-4FC3-8873-0E259DD39929}"/>
              </a:ext>
            </a:extLst>
          </p:cNvPr>
          <p:cNvSpPr>
            <a:spLocks noGrp="1"/>
          </p:cNvSpPr>
          <p:nvPr>
            <p:ph sz="quarter" idx="4"/>
          </p:nvPr>
        </p:nvSpPr>
        <p:spPr>
          <a:xfrm>
            <a:off x="6163734" y="2269331"/>
            <a:ext cx="5435599" cy="4003676"/>
          </a:xfrm>
        </p:spPr>
        <p:txBody>
          <a:bodyPr>
            <a:normAutofit/>
          </a:bodyPr>
          <a:lstStyle/>
          <a:p>
            <a:pPr marL="0" indent="0">
              <a:buNone/>
            </a:pPr>
            <a:r>
              <a:rPr lang="en-US" sz="2000" b="1" dirty="0"/>
              <a:t>John Andrejack, Supervisor</a:t>
            </a:r>
          </a:p>
          <a:p>
            <a:r>
              <a:rPr lang="en-US" sz="2000" dirty="0"/>
              <a:t>andrejackj@michigan.gov</a:t>
            </a:r>
          </a:p>
          <a:p>
            <a:pPr marL="0" indent="0">
              <a:buNone/>
            </a:pPr>
            <a:r>
              <a:rPr lang="en-US" sz="2000" b="1" dirty="0"/>
              <a:t>Joni Jay</a:t>
            </a:r>
          </a:p>
          <a:p>
            <a:r>
              <a:rPr lang="en-US" sz="2000" dirty="0"/>
              <a:t>JayJ1@michigan.gov</a:t>
            </a:r>
          </a:p>
        </p:txBody>
      </p:sp>
      <p:sp>
        <p:nvSpPr>
          <p:cNvPr id="7" name="Footer Placeholder 6"/>
          <p:cNvSpPr>
            <a:spLocks noGrp="1"/>
          </p:cNvSpPr>
          <p:nvPr>
            <p:ph type="ftr" sz="quarter" idx="11"/>
          </p:nvPr>
        </p:nvSpPr>
        <p:spPr/>
        <p:txBody>
          <a:bodyPr/>
          <a:lstStyle/>
          <a:p>
            <a:r>
              <a:rPr lang="en-US"/>
              <a:t>Michigan Department of Education | Office of Special Education </a:t>
            </a:r>
            <a:endParaRPr lang="en-US" dirty="0"/>
          </a:p>
        </p:txBody>
      </p:sp>
      <p:sp>
        <p:nvSpPr>
          <p:cNvPr id="8" name="Slide Number Placeholder 7"/>
          <p:cNvSpPr>
            <a:spLocks noGrp="1"/>
          </p:cNvSpPr>
          <p:nvPr>
            <p:ph type="sldNum" sz="quarter" idx="12"/>
          </p:nvPr>
        </p:nvSpPr>
        <p:spPr/>
        <p:txBody>
          <a:bodyPr/>
          <a:lstStyle/>
          <a:p>
            <a:fld id="{86912BC1-F2B2-4048-96A2-39CED5BDBEEC}" type="slidenum">
              <a:rPr lang="en-US" smtClean="0"/>
              <a:pPr/>
              <a:t>27</a:t>
            </a:fld>
            <a:endParaRPr lang="en-US" dirty="0"/>
          </a:p>
        </p:txBody>
      </p:sp>
    </p:spTree>
    <p:extLst>
      <p:ext uri="{BB962C8B-B14F-4D97-AF65-F5344CB8AC3E}">
        <p14:creationId xmlns:p14="http://schemas.microsoft.com/office/powerpoint/2010/main" val="3429716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C7EBCFE-3007-41BC-AB53-5FD1970B8555}"/>
              </a:ext>
            </a:extLst>
          </p:cNvPr>
          <p:cNvSpPr>
            <a:spLocks noGrp="1"/>
          </p:cNvSpPr>
          <p:nvPr>
            <p:ph type="ftr" sz="quarter" idx="11"/>
          </p:nvPr>
        </p:nvSpPr>
        <p:spPr/>
        <p:txBody>
          <a:bodyPr/>
          <a:lstStyle/>
          <a:p>
            <a:r>
              <a:rPr lang="en-US"/>
              <a:t>Michigan Department of Education | Office of Special Education </a:t>
            </a:r>
            <a:endParaRPr lang="en-US" dirty="0"/>
          </a:p>
        </p:txBody>
      </p:sp>
      <p:sp>
        <p:nvSpPr>
          <p:cNvPr id="6" name="Title 5">
            <a:extLst>
              <a:ext uri="{FF2B5EF4-FFF2-40B4-BE49-F238E27FC236}">
                <a16:creationId xmlns:a16="http://schemas.microsoft.com/office/drawing/2014/main" id="{AF50E42D-0E9A-4B83-A6BB-786012FE18EB}"/>
              </a:ext>
            </a:extLst>
          </p:cNvPr>
          <p:cNvSpPr>
            <a:spLocks noGrp="1"/>
          </p:cNvSpPr>
          <p:nvPr>
            <p:ph type="ctrTitle"/>
          </p:nvPr>
        </p:nvSpPr>
        <p:spPr/>
        <p:txBody>
          <a:bodyPr/>
          <a:lstStyle/>
          <a:p>
            <a:r>
              <a:rPr lang="en-US" dirty="0"/>
              <a:t>Introduction to Maintenance of Effort and Catamaran</a:t>
            </a:r>
          </a:p>
        </p:txBody>
      </p:sp>
      <p:sp>
        <p:nvSpPr>
          <p:cNvPr id="5" name="Slide Number Placeholder 4">
            <a:extLst>
              <a:ext uri="{FF2B5EF4-FFF2-40B4-BE49-F238E27FC236}">
                <a16:creationId xmlns:a16="http://schemas.microsoft.com/office/drawing/2014/main" id="{E7153255-CFD7-4FC4-B946-0D2224CBA22B}"/>
              </a:ext>
            </a:extLst>
          </p:cNvPr>
          <p:cNvSpPr>
            <a:spLocks noGrp="1"/>
          </p:cNvSpPr>
          <p:nvPr>
            <p:ph type="sldNum" sz="quarter" idx="12"/>
          </p:nvPr>
        </p:nvSpPr>
        <p:spPr/>
        <p:txBody>
          <a:bodyPr/>
          <a:lstStyle/>
          <a:p>
            <a:fld id="{46775F4D-6D42-4CD6-A802-0B48E0231625}" type="slidenum">
              <a:rPr lang="en-US" smtClean="0"/>
              <a:pPr/>
              <a:t>3</a:t>
            </a:fld>
            <a:endParaRPr lang="en-US" dirty="0"/>
          </a:p>
        </p:txBody>
      </p:sp>
    </p:spTree>
    <p:extLst>
      <p:ext uri="{BB962C8B-B14F-4D97-AF65-F5344CB8AC3E}">
        <p14:creationId xmlns:p14="http://schemas.microsoft.com/office/powerpoint/2010/main" val="1728717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E90F6E-7589-46CF-A71A-24C4D0CB3CBD}"/>
              </a:ext>
            </a:extLst>
          </p:cNvPr>
          <p:cNvSpPr>
            <a:spLocks noGrp="1"/>
          </p:cNvSpPr>
          <p:nvPr>
            <p:ph type="title"/>
          </p:nvPr>
        </p:nvSpPr>
        <p:spPr/>
        <p:txBody>
          <a:bodyPr/>
          <a:lstStyle/>
          <a:p>
            <a:r>
              <a:rPr lang="en-US" dirty="0"/>
              <a:t>What is MOE Eligibility? </a:t>
            </a:r>
          </a:p>
        </p:txBody>
      </p:sp>
      <p:sp>
        <p:nvSpPr>
          <p:cNvPr id="7" name="Content Placeholder 6">
            <a:extLst>
              <a:ext uri="{FF2B5EF4-FFF2-40B4-BE49-F238E27FC236}">
                <a16:creationId xmlns:a16="http://schemas.microsoft.com/office/drawing/2014/main" id="{B56287D4-8E2E-4F0D-A137-4B6CB75EE72B}"/>
              </a:ext>
            </a:extLst>
          </p:cNvPr>
          <p:cNvSpPr>
            <a:spLocks noGrp="1"/>
          </p:cNvSpPr>
          <p:nvPr>
            <p:ph idx="1"/>
          </p:nvPr>
        </p:nvSpPr>
        <p:spPr/>
        <p:txBody>
          <a:bodyPr/>
          <a:lstStyle/>
          <a:p>
            <a:r>
              <a:rPr lang="en-US" dirty="0"/>
              <a:t>Eligibility</a:t>
            </a:r>
          </a:p>
          <a:p>
            <a:r>
              <a:rPr lang="en-US" dirty="0"/>
              <a:t>Compliance</a:t>
            </a:r>
          </a:p>
          <a:p>
            <a:r>
              <a:rPr lang="en-US" dirty="0"/>
              <a:t>Subsequent Years Rule</a:t>
            </a:r>
          </a:p>
          <a:p>
            <a:r>
              <a:rPr lang="en-US" dirty="0"/>
              <a:t>Comparison Years</a:t>
            </a:r>
          </a:p>
          <a:p>
            <a:r>
              <a:rPr lang="en-US" dirty="0"/>
              <a:t>Timing of testing</a:t>
            </a:r>
          </a:p>
          <a:p>
            <a:r>
              <a:rPr lang="en-US" dirty="0"/>
              <a:t>ISD level compliance</a:t>
            </a:r>
          </a:p>
        </p:txBody>
      </p:sp>
      <p:sp>
        <p:nvSpPr>
          <p:cNvPr id="2" name="Footer Placeholder 1">
            <a:extLst>
              <a:ext uri="{FF2B5EF4-FFF2-40B4-BE49-F238E27FC236}">
                <a16:creationId xmlns:a16="http://schemas.microsoft.com/office/drawing/2014/main" id="{01430F5A-F1B8-4A62-AD9D-ECE1A02E5F4A}"/>
              </a:ext>
            </a:extLst>
          </p:cNvPr>
          <p:cNvSpPr>
            <a:spLocks noGrp="1"/>
          </p:cNvSpPr>
          <p:nvPr>
            <p:ph type="ftr" sz="quarter" idx="11"/>
          </p:nvPr>
        </p:nvSpPr>
        <p:spPr/>
        <p:txBody>
          <a:bodyPr/>
          <a:lstStyle/>
          <a:p>
            <a:r>
              <a:rPr lang="en-US"/>
              <a:t>Michigan Department of Education | Office of Special Education </a:t>
            </a:r>
            <a:endParaRPr lang="en-US" dirty="0"/>
          </a:p>
        </p:txBody>
      </p:sp>
      <p:sp>
        <p:nvSpPr>
          <p:cNvPr id="5" name="Slide Number Placeholder 4">
            <a:extLst>
              <a:ext uri="{FF2B5EF4-FFF2-40B4-BE49-F238E27FC236}">
                <a16:creationId xmlns:a16="http://schemas.microsoft.com/office/drawing/2014/main" id="{63BBF5CE-3996-4DF3-81E3-027232CB3FFF}"/>
              </a:ext>
            </a:extLst>
          </p:cNvPr>
          <p:cNvSpPr>
            <a:spLocks noGrp="1"/>
          </p:cNvSpPr>
          <p:nvPr>
            <p:ph type="sldNum" sz="quarter" idx="12"/>
          </p:nvPr>
        </p:nvSpPr>
        <p:spPr/>
        <p:txBody>
          <a:bodyPr/>
          <a:lstStyle/>
          <a:p>
            <a:fld id="{2E6F2232-818B-4E09-954B-6E16973FF9E0}" type="slidenum">
              <a:rPr lang="en-US" smtClean="0"/>
              <a:pPr/>
              <a:t>4</a:t>
            </a:fld>
            <a:endParaRPr lang="en-US" dirty="0"/>
          </a:p>
        </p:txBody>
      </p:sp>
    </p:spTree>
    <p:extLst>
      <p:ext uri="{BB962C8B-B14F-4D97-AF65-F5344CB8AC3E}">
        <p14:creationId xmlns:p14="http://schemas.microsoft.com/office/powerpoint/2010/main" val="3524031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10E4CC1-DBEB-4031-A0F4-9B4B230BFA5B}"/>
              </a:ext>
            </a:extLst>
          </p:cNvPr>
          <p:cNvSpPr>
            <a:spLocks noGrp="1"/>
          </p:cNvSpPr>
          <p:nvPr>
            <p:ph type="ftr" sz="quarter" idx="11"/>
          </p:nvPr>
        </p:nvSpPr>
        <p:spPr/>
        <p:txBody>
          <a:bodyPr/>
          <a:lstStyle/>
          <a:p>
            <a:r>
              <a:rPr lang="en-US"/>
              <a:t>Michigan Department of Education | Office of Special Education </a:t>
            </a:r>
            <a:endParaRPr lang="en-US" dirty="0"/>
          </a:p>
        </p:txBody>
      </p:sp>
      <p:sp>
        <p:nvSpPr>
          <p:cNvPr id="6" name="Title 5">
            <a:extLst>
              <a:ext uri="{FF2B5EF4-FFF2-40B4-BE49-F238E27FC236}">
                <a16:creationId xmlns:a16="http://schemas.microsoft.com/office/drawing/2014/main" id="{CBDB8E19-63C7-458A-91CE-15E891EC9307}"/>
              </a:ext>
            </a:extLst>
          </p:cNvPr>
          <p:cNvSpPr>
            <a:spLocks noGrp="1"/>
          </p:cNvSpPr>
          <p:nvPr>
            <p:ph type="ctrTitle"/>
          </p:nvPr>
        </p:nvSpPr>
        <p:spPr/>
        <p:txBody>
          <a:bodyPr/>
          <a:lstStyle/>
          <a:p>
            <a:r>
              <a:rPr lang="en-US" dirty="0"/>
              <a:t>What is Catamaran? </a:t>
            </a:r>
          </a:p>
        </p:txBody>
      </p:sp>
      <p:sp>
        <p:nvSpPr>
          <p:cNvPr id="5" name="Slide Number Placeholder 4">
            <a:extLst>
              <a:ext uri="{FF2B5EF4-FFF2-40B4-BE49-F238E27FC236}">
                <a16:creationId xmlns:a16="http://schemas.microsoft.com/office/drawing/2014/main" id="{DFF3F275-A627-4FF2-BEDD-3FEBB9D37D13}"/>
              </a:ext>
            </a:extLst>
          </p:cNvPr>
          <p:cNvSpPr>
            <a:spLocks noGrp="1"/>
          </p:cNvSpPr>
          <p:nvPr>
            <p:ph type="sldNum" sz="quarter" idx="12"/>
          </p:nvPr>
        </p:nvSpPr>
        <p:spPr/>
        <p:txBody>
          <a:bodyPr/>
          <a:lstStyle/>
          <a:p>
            <a:fld id="{46775F4D-6D42-4CD6-A802-0B48E0231625}" type="slidenum">
              <a:rPr lang="en-US" smtClean="0"/>
              <a:pPr/>
              <a:t>5</a:t>
            </a:fld>
            <a:endParaRPr lang="en-US" dirty="0"/>
          </a:p>
        </p:txBody>
      </p:sp>
    </p:spTree>
    <p:extLst>
      <p:ext uri="{BB962C8B-B14F-4D97-AF65-F5344CB8AC3E}">
        <p14:creationId xmlns:p14="http://schemas.microsoft.com/office/powerpoint/2010/main" val="1183174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40B50-7C0F-4195-B084-84B2F3D45CC4}"/>
              </a:ext>
            </a:extLst>
          </p:cNvPr>
          <p:cNvSpPr>
            <a:spLocks noGrp="1"/>
          </p:cNvSpPr>
          <p:nvPr>
            <p:ph type="title"/>
          </p:nvPr>
        </p:nvSpPr>
        <p:spPr/>
        <p:txBody>
          <a:bodyPr/>
          <a:lstStyle/>
          <a:p>
            <a:r>
              <a:rPr lang="en-US" dirty="0"/>
              <a:t>Meet Catamaran</a:t>
            </a:r>
          </a:p>
        </p:txBody>
      </p:sp>
      <p:sp>
        <p:nvSpPr>
          <p:cNvPr id="3" name="Content Placeholder 2">
            <a:extLst>
              <a:ext uri="{FF2B5EF4-FFF2-40B4-BE49-F238E27FC236}">
                <a16:creationId xmlns:a16="http://schemas.microsoft.com/office/drawing/2014/main" id="{5DDAE4C4-991D-4EA2-854F-358CA1009081}"/>
              </a:ext>
            </a:extLst>
          </p:cNvPr>
          <p:cNvSpPr>
            <a:spLocks noGrp="1"/>
          </p:cNvSpPr>
          <p:nvPr>
            <p:ph idx="1"/>
          </p:nvPr>
        </p:nvSpPr>
        <p:spPr>
          <a:xfrm>
            <a:off x="838200" y="1825625"/>
            <a:ext cx="3650673" cy="4351338"/>
          </a:xfrm>
        </p:spPr>
        <p:txBody>
          <a:bodyPr>
            <a:normAutofit/>
          </a:bodyPr>
          <a:lstStyle/>
          <a:p>
            <a:r>
              <a:rPr lang="en-US" dirty="0"/>
              <a:t>System used to track activities and data related to IDEA and MARSE</a:t>
            </a:r>
          </a:p>
          <a:p>
            <a:r>
              <a:rPr lang="en-US" dirty="0"/>
              <a:t>Encompasses work for OSE and ECD&amp;FE</a:t>
            </a:r>
          </a:p>
          <a:p>
            <a:pPr lvl="1"/>
            <a:r>
              <a:rPr lang="en-US" dirty="0"/>
              <a:t>Monitoring</a:t>
            </a:r>
          </a:p>
          <a:p>
            <a:pPr lvl="1"/>
            <a:r>
              <a:rPr lang="en-US" dirty="0"/>
              <a:t>Policy</a:t>
            </a:r>
          </a:p>
          <a:p>
            <a:pPr lvl="1"/>
            <a:r>
              <a:rPr lang="en-US" dirty="0"/>
              <a:t>Finance</a:t>
            </a:r>
          </a:p>
        </p:txBody>
      </p:sp>
      <p:sp>
        <p:nvSpPr>
          <p:cNvPr id="4" name="Footer Placeholder 3">
            <a:extLst>
              <a:ext uri="{FF2B5EF4-FFF2-40B4-BE49-F238E27FC236}">
                <a16:creationId xmlns:a16="http://schemas.microsoft.com/office/drawing/2014/main" id="{6371402C-9ED3-4745-8764-668D0881A897}"/>
              </a:ext>
            </a:extLst>
          </p:cNvPr>
          <p:cNvSpPr>
            <a:spLocks noGrp="1"/>
          </p:cNvSpPr>
          <p:nvPr>
            <p:ph type="ftr" sz="quarter" idx="11"/>
          </p:nvPr>
        </p:nvSpPr>
        <p:spPr/>
        <p:txBody>
          <a:bodyPr/>
          <a:lstStyle/>
          <a:p>
            <a:r>
              <a:rPr lang="en-US"/>
              <a:t>Michigan Department of Education | Office of Special Education </a:t>
            </a:r>
            <a:endParaRPr lang="en-US" dirty="0"/>
          </a:p>
        </p:txBody>
      </p:sp>
      <p:sp>
        <p:nvSpPr>
          <p:cNvPr id="5" name="Slide Number Placeholder 4">
            <a:extLst>
              <a:ext uri="{FF2B5EF4-FFF2-40B4-BE49-F238E27FC236}">
                <a16:creationId xmlns:a16="http://schemas.microsoft.com/office/drawing/2014/main" id="{F778A071-3F8A-4015-BCE6-DB4B6AC2236B}"/>
              </a:ext>
            </a:extLst>
          </p:cNvPr>
          <p:cNvSpPr>
            <a:spLocks noGrp="1"/>
          </p:cNvSpPr>
          <p:nvPr>
            <p:ph type="sldNum" sz="quarter" idx="12"/>
          </p:nvPr>
        </p:nvSpPr>
        <p:spPr/>
        <p:txBody>
          <a:bodyPr/>
          <a:lstStyle/>
          <a:p>
            <a:fld id="{46775F4D-6D42-4CD6-A802-0B48E0231625}" type="slidenum">
              <a:rPr lang="en-US" smtClean="0"/>
              <a:pPr/>
              <a:t>6</a:t>
            </a:fld>
            <a:endParaRPr lang="en-US" dirty="0"/>
          </a:p>
        </p:txBody>
      </p:sp>
      <p:pic>
        <p:nvPicPr>
          <p:cNvPr id="6" name="Picture 5" descr="Welcome to Catamaran home page" title="Welcome to Catamaran home page">
            <a:extLst>
              <a:ext uri="{FF2B5EF4-FFF2-40B4-BE49-F238E27FC236}">
                <a16:creationId xmlns:a16="http://schemas.microsoft.com/office/drawing/2014/main" id="{86F55119-07DA-4F99-A1CB-B5F64189D06D}"/>
              </a:ext>
            </a:extLst>
          </p:cNvPr>
          <p:cNvPicPr>
            <a:picLocks noChangeAspect="1"/>
          </p:cNvPicPr>
          <p:nvPr/>
        </p:nvPicPr>
        <p:blipFill>
          <a:blip r:embed="rId3"/>
          <a:stretch>
            <a:fillRect/>
          </a:stretch>
        </p:blipFill>
        <p:spPr>
          <a:xfrm>
            <a:off x="4641399" y="1742241"/>
            <a:ext cx="6960051" cy="4434722"/>
          </a:xfrm>
          <a:prstGeom prst="rect">
            <a:avLst/>
          </a:prstGeom>
          <a:ln>
            <a:solidFill>
              <a:schemeClr val="bg1">
                <a:lumMod val="50000"/>
              </a:schemeClr>
            </a:solidFill>
          </a:ln>
        </p:spPr>
      </p:pic>
    </p:spTree>
    <p:extLst>
      <p:ext uri="{BB962C8B-B14F-4D97-AF65-F5344CB8AC3E}">
        <p14:creationId xmlns:p14="http://schemas.microsoft.com/office/powerpoint/2010/main" val="3990688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8CFEC99-12FF-4AB0-9F09-4D957D747AB7}"/>
              </a:ext>
            </a:extLst>
          </p:cNvPr>
          <p:cNvSpPr>
            <a:spLocks noGrp="1"/>
          </p:cNvSpPr>
          <p:nvPr>
            <p:ph type="ftr" sz="quarter" idx="11"/>
          </p:nvPr>
        </p:nvSpPr>
        <p:spPr/>
        <p:txBody>
          <a:bodyPr/>
          <a:lstStyle/>
          <a:p>
            <a:r>
              <a:rPr lang="en-US"/>
              <a:t>Michigan Department of Education | Office of Special Education </a:t>
            </a:r>
            <a:endParaRPr lang="en-US" dirty="0"/>
          </a:p>
        </p:txBody>
      </p:sp>
      <p:sp>
        <p:nvSpPr>
          <p:cNvPr id="6" name="Title 5">
            <a:extLst>
              <a:ext uri="{FF2B5EF4-FFF2-40B4-BE49-F238E27FC236}">
                <a16:creationId xmlns:a16="http://schemas.microsoft.com/office/drawing/2014/main" id="{EC1D3FF3-D7AD-4736-853E-9FBCEDC7C7BD}"/>
              </a:ext>
            </a:extLst>
          </p:cNvPr>
          <p:cNvSpPr>
            <a:spLocks noGrp="1"/>
          </p:cNvSpPr>
          <p:nvPr>
            <p:ph type="ctrTitle"/>
          </p:nvPr>
        </p:nvSpPr>
        <p:spPr/>
        <p:txBody>
          <a:bodyPr/>
          <a:lstStyle/>
          <a:p>
            <a:r>
              <a:rPr lang="en-US" dirty="0"/>
              <a:t>Requesting Access and </a:t>
            </a:r>
            <a:br>
              <a:rPr lang="en-US" dirty="0"/>
            </a:br>
            <a:r>
              <a:rPr lang="en-US" dirty="0"/>
              <a:t>Logging in </a:t>
            </a:r>
          </a:p>
        </p:txBody>
      </p:sp>
      <p:sp>
        <p:nvSpPr>
          <p:cNvPr id="5" name="Slide Number Placeholder 4">
            <a:extLst>
              <a:ext uri="{FF2B5EF4-FFF2-40B4-BE49-F238E27FC236}">
                <a16:creationId xmlns:a16="http://schemas.microsoft.com/office/drawing/2014/main" id="{B97316CD-8643-46E3-A9B9-8BEE673E8FCB}"/>
              </a:ext>
            </a:extLst>
          </p:cNvPr>
          <p:cNvSpPr>
            <a:spLocks noGrp="1"/>
          </p:cNvSpPr>
          <p:nvPr>
            <p:ph type="sldNum" sz="quarter" idx="12"/>
          </p:nvPr>
        </p:nvSpPr>
        <p:spPr/>
        <p:txBody>
          <a:bodyPr/>
          <a:lstStyle/>
          <a:p>
            <a:fld id="{46775F4D-6D42-4CD6-A802-0B48E0231625}" type="slidenum">
              <a:rPr lang="en-US" smtClean="0"/>
              <a:pPr/>
              <a:t>7</a:t>
            </a:fld>
            <a:endParaRPr lang="en-US" dirty="0"/>
          </a:p>
        </p:txBody>
      </p:sp>
    </p:spTree>
    <p:extLst>
      <p:ext uri="{BB962C8B-B14F-4D97-AF65-F5344CB8AC3E}">
        <p14:creationId xmlns:p14="http://schemas.microsoft.com/office/powerpoint/2010/main" val="3628741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28B0649E-1260-44EC-92E2-C8F898EB2B83}"/>
              </a:ext>
            </a:extLst>
          </p:cNvPr>
          <p:cNvSpPr>
            <a:spLocks noGrp="1"/>
          </p:cNvSpPr>
          <p:nvPr>
            <p:ph type="title"/>
          </p:nvPr>
        </p:nvSpPr>
        <p:spPr/>
        <p:txBody>
          <a:bodyPr/>
          <a:lstStyle/>
          <a:p>
            <a:r>
              <a:rPr lang="en-US" dirty="0"/>
              <a:t>Username and Password</a:t>
            </a:r>
          </a:p>
        </p:txBody>
      </p:sp>
      <p:sp>
        <p:nvSpPr>
          <p:cNvPr id="7" name="Content Placeholder 6">
            <a:extLst>
              <a:ext uri="{FF2B5EF4-FFF2-40B4-BE49-F238E27FC236}">
                <a16:creationId xmlns:a16="http://schemas.microsoft.com/office/drawing/2014/main" id="{980F64CF-D1F8-4A7F-84C6-1B43A41B5846}"/>
              </a:ext>
            </a:extLst>
          </p:cNvPr>
          <p:cNvSpPr>
            <a:spLocks noGrp="1"/>
          </p:cNvSpPr>
          <p:nvPr>
            <p:ph idx="1"/>
          </p:nvPr>
        </p:nvSpPr>
        <p:spPr/>
        <p:txBody>
          <a:bodyPr/>
          <a:lstStyle/>
          <a:p>
            <a:r>
              <a:rPr lang="en-US" dirty="0"/>
              <a:t>All currently identified district business officials have a Catamaran user name and password</a:t>
            </a:r>
          </a:p>
          <a:p>
            <a:r>
              <a:rPr lang="en-US" dirty="0"/>
              <a:t>As a district business official, if you do not have user credentials, please request Catamaran access</a:t>
            </a:r>
            <a:endParaRPr lang="en-US" sz="2200" dirty="0"/>
          </a:p>
          <a:p>
            <a:endParaRPr lang="en-US" dirty="0"/>
          </a:p>
        </p:txBody>
      </p:sp>
      <p:sp>
        <p:nvSpPr>
          <p:cNvPr id="2" name="Footer Placeholder 1">
            <a:extLst>
              <a:ext uri="{FF2B5EF4-FFF2-40B4-BE49-F238E27FC236}">
                <a16:creationId xmlns:a16="http://schemas.microsoft.com/office/drawing/2014/main" id="{F9B9F2A9-7137-4F0E-A538-A70FFD31FDC7}"/>
              </a:ext>
            </a:extLst>
          </p:cNvPr>
          <p:cNvSpPr>
            <a:spLocks noGrp="1"/>
          </p:cNvSpPr>
          <p:nvPr>
            <p:ph type="ftr" sz="quarter" idx="11"/>
          </p:nvPr>
        </p:nvSpPr>
        <p:spPr/>
        <p:txBody>
          <a:bodyPr/>
          <a:lstStyle/>
          <a:p>
            <a:r>
              <a:rPr lang="en-US" dirty="0"/>
              <a:t>Michigan Department of Education | Office of Special Education </a:t>
            </a:r>
          </a:p>
        </p:txBody>
      </p:sp>
      <p:sp>
        <p:nvSpPr>
          <p:cNvPr id="5" name="Slide Number Placeholder 4">
            <a:extLst>
              <a:ext uri="{FF2B5EF4-FFF2-40B4-BE49-F238E27FC236}">
                <a16:creationId xmlns:a16="http://schemas.microsoft.com/office/drawing/2014/main" id="{DE7816AD-4BBC-44C3-B3B4-97748AD3CB02}"/>
              </a:ext>
            </a:extLst>
          </p:cNvPr>
          <p:cNvSpPr>
            <a:spLocks noGrp="1"/>
          </p:cNvSpPr>
          <p:nvPr>
            <p:ph type="sldNum" sz="quarter" idx="12"/>
          </p:nvPr>
        </p:nvSpPr>
        <p:spPr/>
        <p:txBody>
          <a:bodyPr/>
          <a:lstStyle/>
          <a:p>
            <a:fld id="{2E6F2232-818B-4E09-954B-6E16973FF9E0}" type="slidenum">
              <a:rPr lang="en-US" smtClean="0"/>
              <a:pPr/>
              <a:t>8</a:t>
            </a:fld>
            <a:endParaRPr lang="en-US" dirty="0"/>
          </a:p>
        </p:txBody>
      </p:sp>
    </p:spTree>
    <p:extLst>
      <p:ext uri="{BB962C8B-B14F-4D97-AF65-F5344CB8AC3E}">
        <p14:creationId xmlns:p14="http://schemas.microsoft.com/office/powerpoint/2010/main" val="723155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F831B39-7FD2-4F6E-B52C-56EDB1FEE5F6}"/>
              </a:ext>
            </a:extLst>
          </p:cNvPr>
          <p:cNvSpPr>
            <a:spLocks noGrp="1"/>
          </p:cNvSpPr>
          <p:nvPr>
            <p:ph type="title"/>
          </p:nvPr>
        </p:nvSpPr>
        <p:spPr>
          <a:xfrm>
            <a:off x="838200" y="365125"/>
            <a:ext cx="4747352" cy="1325563"/>
          </a:xfrm>
        </p:spPr>
        <p:txBody>
          <a:bodyPr/>
          <a:lstStyle/>
          <a:p>
            <a:r>
              <a:rPr lang="en-US" dirty="0"/>
              <a:t>Log in to Catamaran</a:t>
            </a:r>
          </a:p>
        </p:txBody>
      </p:sp>
      <p:sp>
        <p:nvSpPr>
          <p:cNvPr id="7" name="Content Placeholder 6">
            <a:extLst>
              <a:ext uri="{FF2B5EF4-FFF2-40B4-BE49-F238E27FC236}">
                <a16:creationId xmlns:a16="http://schemas.microsoft.com/office/drawing/2014/main" id="{1653A1A1-3A35-4E6F-A78E-E989C9B5D1D2}"/>
              </a:ext>
            </a:extLst>
          </p:cNvPr>
          <p:cNvSpPr>
            <a:spLocks noGrp="1"/>
          </p:cNvSpPr>
          <p:nvPr>
            <p:ph idx="1"/>
          </p:nvPr>
        </p:nvSpPr>
        <p:spPr>
          <a:xfrm>
            <a:off x="838199" y="1825625"/>
            <a:ext cx="4003830" cy="4351338"/>
          </a:xfrm>
        </p:spPr>
        <p:txBody>
          <a:bodyPr>
            <a:normAutofit/>
          </a:bodyPr>
          <a:lstStyle/>
          <a:p>
            <a:pPr lvl="0">
              <a:buClr>
                <a:srgbClr val="D1831E"/>
              </a:buClr>
            </a:pPr>
            <a:r>
              <a:rPr lang="en-US" sz="1900" dirty="0"/>
              <a:t>Visit </a:t>
            </a:r>
            <a:r>
              <a:rPr lang="en-US" sz="1900" b="1" dirty="0">
                <a:hlinkClick r:id="rId3"/>
              </a:rPr>
              <a:t>https://catamaran.partners</a:t>
            </a:r>
            <a:endParaRPr lang="en-US" sz="1900" b="1" dirty="0"/>
          </a:p>
          <a:p>
            <a:pPr lvl="0">
              <a:buClr>
                <a:srgbClr val="D1831E"/>
              </a:buClr>
            </a:pPr>
            <a:r>
              <a:rPr lang="en-US" sz="1900" dirty="0"/>
              <a:t>Update your bookmarks! </a:t>
            </a:r>
          </a:p>
          <a:p>
            <a:r>
              <a:rPr lang="en-US" sz="1900" dirty="0"/>
              <a:t>Log in with username and password</a:t>
            </a:r>
          </a:p>
          <a:p>
            <a:r>
              <a:rPr lang="en-US" sz="1900" dirty="0"/>
              <a:t>If you do not yet have a username and password, request access by clicking </a:t>
            </a:r>
            <a:br>
              <a:rPr lang="en-US" sz="1900" dirty="0"/>
            </a:br>
            <a:r>
              <a:rPr lang="en-US" sz="1900" b="1" dirty="0"/>
              <a:t>Need to create an account</a:t>
            </a:r>
          </a:p>
          <a:p>
            <a:pPr lvl="1"/>
            <a:r>
              <a:rPr lang="en-US" sz="1500" dirty="0"/>
              <a:t>Choose </a:t>
            </a:r>
            <a:r>
              <a:rPr lang="en-US" sz="1500" b="1" dirty="0"/>
              <a:t>Finance/Business </a:t>
            </a:r>
            <a:r>
              <a:rPr lang="en-US" sz="1500" dirty="0"/>
              <a:t>work</a:t>
            </a:r>
          </a:p>
          <a:p>
            <a:pPr lvl="1"/>
            <a:r>
              <a:rPr lang="en-US" sz="1500" dirty="0"/>
              <a:t>Approval for access will come from your ISD business official. </a:t>
            </a:r>
          </a:p>
        </p:txBody>
      </p:sp>
      <p:sp>
        <p:nvSpPr>
          <p:cNvPr id="2" name="Footer Placeholder 1">
            <a:extLst>
              <a:ext uri="{FF2B5EF4-FFF2-40B4-BE49-F238E27FC236}">
                <a16:creationId xmlns:a16="http://schemas.microsoft.com/office/drawing/2014/main" id="{3040245C-7E20-4AB0-BC3F-4ACE17295E10}"/>
              </a:ext>
            </a:extLst>
          </p:cNvPr>
          <p:cNvSpPr>
            <a:spLocks noGrp="1"/>
          </p:cNvSpPr>
          <p:nvPr>
            <p:ph type="ftr" sz="quarter" idx="11"/>
          </p:nvPr>
        </p:nvSpPr>
        <p:spPr/>
        <p:txBody>
          <a:bodyPr/>
          <a:lstStyle/>
          <a:p>
            <a:r>
              <a:rPr lang="en-US"/>
              <a:t>Michigan Department of Education | Office of Special Education </a:t>
            </a:r>
            <a:endParaRPr lang="en-US" dirty="0"/>
          </a:p>
        </p:txBody>
      </p:sp>
      <p:sp>
        <p:nvSpPr>
          <p:cNvPr id="5" name="Slide Number Placeholder 4">
            <a:extLst>
              <a:ext uri="{FF2B5EF4-FFF2-40B4-BE49-F238E27FC236}">
                <a16:creationId xmlns:a16="http://schemas.microsoft.com/office/drawing/2014/main" id="{9A1D89F3-D3D5-46C4-91DE-07380264CE35}"/>
              </a:ext>
            </a:extLst>
          </p:cNvPr>
          <p:cNvSpPr>
            <a:spLocks noGrp="1"/>
          </p:cNvSpPr>
          <p:nvPr>
            <p:ph type="sldNum" sz="quarter" idx="12"/>
          </p:nvPr>
        </p:nvSpPr>
        <p:spPr/>
        <p:txBody>
          <a:bodyPr/>
          <a:lstStyle/>
          <a:p>
            <a:fld id="{2E6F2232-818B-4E09-954B-6E16973FF9E0}" type="slidenum">
              <a:rPr lang="en-US" smtClean="0"/>
              <a:pPr/>
              <a:t>9</a:t>
            </a:fld>
            <a:endParaRPr lang="en-US" dirty="0"/>
          </a:p>
        </p:txBody>
      </p:sp>
      <p:pic>
        <p:nvPicPr>
          <p:cNvPr id="10" name="Picture 9" descr="Catamaran login page&#10;">
            <a:extLst>
              <a:ext uri="{FF2B5EF4-FFF2-40B4-BE49-F238E27FC236}">
                <a16:creationId xmlns:a16="http://schemas.microsoft.com/office/drawing/2014/main" id="{AB6343CB-172D-4D69-9ED7-C1E3282586F1}"/>
              </a:ext>
            </a:extLst>
          </p:cNvPr>
          <p:cNvPicPr>
            <a:picLocks noChangeAspect="1"/>
          </p:cNvPicPr>
          <p:nvPr/>
        </p:nvPicPr>
        <p:blipFill>
          <a:blip r:embed="rId4"/>
          <a:stretch>
            <a:fillRect/>
          </a:stretch>
        </p:blipFill>
        <p:spPr>
          <a:xfrm>
            <a:off x="4926469" y="433980"/>
            <a:ext cx="7038975" cy="3426682"/>
          </a:xfrm>
          <a:prstGeom prst="rect">
            <a:avLst/>
          </a:prstGeom>
          <a:ln>
            <a:solidFill>
              <a:schemeClr val="bg1">
                <a:lumMod val="50000"/>
              </a:schemeClr>
            </a:solidFill>
          </a:ln>
        </p:spPr>
      </p:pic>
      <p:pic>
        <p:nvPicPr>
          <p:cNvPr id="3" name="Picture 2" descr="New User REquest">
            <a:extLst>
              <a:ext uri="{FF2B5EF4-FFF2-40B4-BE49-F238E27FC236}">
                <a16:creationId xmlns:a16="http://schemas.microsoft.com/office/drawing/2014/main" id="{49F23680-B324-4FF8-AA9F-594E1657288D}"/>
              </a:ext>
            </a:extLst>
          </p:cNvPr>
          <p:cNvPicPr>
            <a:picLocks noChangeAspect="1"/>
          </p:cNvPicPr>
          <p:nvPr/>
        </p:nvPicPr>
        <p:blipFill>
          <a:blip r:embed="rId5"/>
          <a:stretch>
            <a:fillRect/>
          </a:stretch>
        </p:blipFill>
        <p:spPr>
          <a:xfrm>
            <a:off x="4728165" y="3410807"/>
            <a:ext cx="4316981" cy="2855849"/>
          </a:xfrm>
          <a:prstGeom prst="rect">
            <a:avLst/>
          </a:prstGeom>
          <a:ln>
            <a:solidFill>
              <a:schemeClr val="bg1">
                <a:lumMod val="50000"/>
              </a:schemeClr>
            </a:solidFill>
          </a:ln>
        </p:spPr>
      </p:pic>
    </p:spTree>
    <p:extLst>
      <p:ext uri="{BB962C8B-B14F-4D97-AF65-F5344CB8AC3E}">
        <p14:creationId xmlns:p14="http://schemas.microsoft.com/office/powerpoint/2010/main" val="2227259582"/>
      </p:ext>
    </p:extLst>
  </p:cSld>
  <p:clrMapOvr>
    <a:masterClrMapping/>
  </p:clrMapOvr>
</p:sld>
</file>

<file path=ppt/theme/theme1.xml><?xml version="1.0" encoding="utf-8"?>
<a:theme xmlns:a="http://schemas.openxmlformats.org/drawingml/2006/main" name="Office Theme">
  <a:themeElements>
    <a:clrScheme name="Catamaran">
      <a:dk1>
        <a:srgbClr val="3A3A3A"/>
      </a:dk1>
      <a:lt1>
        <a:srgbClr val="FFFFFF"/>
      </a:lt1>
      <a:dk2>
        <a:srgbClr val="44546A"/>
      </a:dk2>
      <a:lt2>
        <a:srgbClr val="E7E6E6"/>
      </a:lt2>
      <a:accent1>
        <a:srgbClr val="C3321B"/>
      </a:accent1>
      <a:accent2>
        <a:srgbClr val="24866E"/>
      </a:accent2>
      <a:accent3>
        <a:srgbClr val="D1831E"/>
      </a:accent3>
      <a:accent4>
        <a:srgbClr val="E3F3F0"/>
      </a:accent4>
      <a:accent5>
        <a:srgbClr val="F5F5F5"/>
      </a:accent5>
      <a:accent6>
        <a:srgbClr val="666666"/>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a:defPPr>
      </a:lstStyle>
    </a:txDef>
  </a:objectDefaults>
  <a:extraClrSchemeLst/>
  <a:extLst>
    <a:ext uri="{05A4C25C-085E-4340-85A3-A5531E510DB2}">
      <thm15:themeFamily xmlns:thm15="http://schemas.microsoft.com/office/thememl/2012/main" name="MOE Districts" id="{5B5E4AAE-C6F1-4DD1-BE5C-943477B14683}" vid="{A952D89E-C2B9-42A0-B14B-85D5CDFA93C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6145</TotalTime>
  <Words>2493</Words>
  <Application>Microsoft Office PowerPoint</Application>
  <PresentationFormat>Widescreen</PresentationFormat>
  <Paragraphs>271</Paragraphs>
  <Slides>27</Slides>
  <Notes>22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Calibri</vt:lpstr>
      <vt:lpstr>Office Theme</vt:lpstr>
      <vt:lpstr>How to Complete the Maintenance of Effort Eligibility Test</vt:lpstr>
      <vt:lpstr>Agenda</vt:lpstr>
      <vt:lpstr>Introduction to Maintenance of Effort and Catamaran</vt:lpstr>
      <vt:lpstr>What is MOE Eligibility? </vt:lpstr>
      <vt:lpstr>What is Catamaran? </vt:lpstr>
      <vt:lpstr>Meet Catamaran</vt:lpstr>
      <vt:lpstr>Requesting Access and  Logging in </vt:lpstr>
      <vt:lpstr>Username and Password</vt:lpstr>
      <vt:lpstr>Log in to Catamaran</vt:lpstr>
      <vt:lpstr>Complete Two-Factor Authentication</vt:lpstr>
      <vt:lpstr>Identification Code</vt:lpstr>
      <vt:lpstr>Update Profile </vt:lpstr>
      <vt:lpstr>Providing District Data for MOE Eligibility Testing</vt:lpstr>
      <vt:lpstr>What is Maintenance of Effort Eligibility? </vt:lpstr>
      <vt:lpstr>Access the MOE Eligibility Test </vt:lpstr>
      <vt:lpstr>Submit District Data for the Eligibility Test</vt:lpstr>
      <vt:lpstr>Important Dates</vt:lpstr>
      <vt:lpstr>Next Steps</vt:lpstr>
      <vt:lpstr>What happens next? </vt:lpstr>
      <vt:lpstr>Upcoming Activities in Catamaran</vt:lpstr>
      <vt:lpstr>Training Resources</vt:lpstr>
      <vt:lpstr>Training Website</vt:lpstr>
      <vt:lpstr>Finance Resources</vt:lpstr>
      <vt:lpstr>Upcoming and Past Events</vt:lpstr>
      <vt:lpstr>Catamaran Help Desk</vt:lpstr>
      <vt:lpstr>Questions? </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 Dept of Education, Office of Special Education</dc:creator>
  <cp:lastModifiedBy>Sarah Greer</cp:lastModifiedBy>
  <cp:revision>43</cp:revision>
  <dcterms:created xsi:type="dcterms:W3CDTF">2017-07-14T12:43:29Z</dcterms:created>
  <dcterms:modified xsi:type="dcterms:W3CDTF">2018-08-08T13:19:59Z</dcterms:modified>
</cp:coreProperties>
</file>