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4.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67" r:id="rId2"/>
    <p:sldId id="263" r:id="rId3"/>
    <p:sldId id="266" r:id="rId4"/>
    <p:sldId id="268" r:id="rId5"/>
    <p:sldId id="272" r:id="rId6"/>
    <p:sldId id="360" r:id="rId7"/>
    <p:sldId id="274" r:id="rId8"/>
    <p:sldId id="277" r:id="rId9"/>
    <p:sldId id="364" r:id="rId10"/>
    <p:sldId id="365" r:id="rId11"/>
    <p:sldId id="276" r:id="rId12"/>
    <p:sldId id="385" r:id="rId13"/>
    <p:sldId id="362" r:id="rId14"/>
    <p:sldId id="366" r:id="rId15"/>
    <p:sldId id="383" r:id="rId16"/>
    <p:sldId id="377" r:id="rId17"/>
    <p:sldId id="391" r:id="rId18"/>
    <p:sldId id="378" r:id="rId19"/>
    <p:sldId id="386" r:id="rId20"/>
    <p:sldId id="379" r:id="rId21"/>
    <p:sldId id="387" r:id="rId22"/>
    <p:sldId id="380" r:id="rId23"/>
    <p:sldId id="388" r:id="rId24"/>
    <p:sldId id="381" r:id="rId25"/>
    <p:sldId id="389" r:id="rId26"/>
    <p:sldId id="382" r:id="rId27"/>
    <p:sldId id="390" r:id="rId28"/>
    <p:sldId id="367" r:id="rId29"/>
    <p:sldId id="384" r:id="rId30"/>
    <p:sldId id="280" r:id="rId31"/>
    <p:sldId id="289" r:id="rId32"/>
    <p:sldId id="315" r:id="rId33"/>
    <p:sldId id="328" r:id="rId34"/>
    <p:sldId id="393" r:id="rId35"/>
    <p:sldId id="394" r:id="rId36"/>
    <p:sldId id="395" r:id="rId37"/>
    <p:sldId id="396" r:id="rId38"/>
    <p:sldId id="397" r:id="rId39"/>
    <p:sldId id="392" r:id="rId40"/>
    <p:sldId id="292" r:id="rId41"/>
    <p:sldId id="293" r:id="rId42"/>
  </p:sldIdLst>
  <p:sldSz cx="12192000" cy="6858000"/>
  <p:notesSz cx="7023100" cy="93091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Charles (MDE)" initials="TC(" lastIdx="4" clrIdx="0"/>
  <p:cmAuthor id="2" name="Dortch, Shawan (MDE)" initials="DS(" lastIdx="3" clrIdx="1"/>
  <p:cmAuthor id="3" name="Kat Fales" initials="KF" lastIdx="10" clrIdx="2"/>
  <p:cmAuthor id="4" name="Kat Fales" initials="KF [2]" lastIdx="1" clrIdx="3"/>
  <p:cmAuthor id="5" name="Kat Fales" initials="KF [3]" lastIdx="1" clrIdx="4"/>
  <p:cmAuthor id="6" name="Kat Fales" initials="KF [4]" lastIdx="1" clrIdx="5"/>
  <p:cmAuthor id="7" name="Kat Fales" initials="KF [5]" lastIdx="1" clrIdx="6"/>
  <p:cmAuthor id="8" name="Kat Fales" initials="KF [6]" lastIdx="1" clrIdx="7"/>
  <p:cmAuthor id="9" name="Kat Fales" initials="KF [7]" lastIdx="1" clrIdx="8"/>
  <p:cmAuthor id="10" name="Kat Fales" initials="KF [8]" lastIdx="1" clrIdx="9"/>
  <p:cmAuthor id="11" name="Kat Fales" initials="KF [9]" lastIdx="1" clrIdx="10"/>
  <p:cmAuthor id="12" name="Kat Fales" initials="KF [10]" lastIdx="1" clrIdx="11"/>
  <p:cmAuthor id="13" name="Kat Fales" initials="KF [11]" lastIdx="1" clrIdx="12"/>
  <p:cmAuthor id="14" name="Anderson Tippett, Jeanne (MDE)" initials="ATJ(" lastIdx="4" clrIdx="13">
    <p:extLst>
      <p:ext uri="{19B8F6BF-5375-455C-9EA6-DF929625EA0E}">
        <p15:presenceInfo xmlns:p15="http://schemas.microsoft.com/office/powerpoint/2012/main" userId="S::AndersonTippettJ@michigan.gov::b728fb55-2a35-4751-b136-bdf0be5b88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18" autoAdjust="0"/>
    <p:restoredTop sz="79175" autoAdjust="0"/>
  </p:normalViewPr>
  <p:slideViewPr>
    <p:cSldViewPr snapToGrid="0" snapToObjects="1">
      <p:cViewPr varScale="1">
        <p:scale>
          <a:sx n="86" d="100"/>
          <a:sy n="86" d="100"/>
        </p:scale>
        <p:origin x="1194" y="96"/>
      </p:cViewPr>
      <p:guideLst/>
    </p:cSldViewPr>
  </p:slideViewPr>
  <p:notesTextViewPr>
    <p:cViewPr>
      <p:scale>
        <a:sx n="1" d="1"/>
        <a:sy n="1" d="1"/>
      </p:scale>
      <p:origin x="0" y="0"/>
    </p:cViewPr>
  </p:notesTextViewPr>
  <p:notesViewPr>
    <p:cSldViewPr snapToGrid="0" snapToObjects="1">
      <p:cViewPr varScale="1">
        <p:scale>
          <a:sx n="104" d="100"/>
          <a:sy n="104" d="100"/>
        </p:scale>
        <p:origin x="3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3" y="0"/>
            <a:ext cx="3043343" cy="467072"/>
          </a:xfrm>
          <a:prstGeom prst="rect">
            <a:avLst/>
          </a:prstGeom>
        </p:spPr>
        <p:txBody>
          <a:bodyPr vert="horz" lIns="93324" tIns="46662" rIns="93324" bIns="46662" rtlCol="0"/>
          <a:lstStyle>
            <a:lvl1pPr algn="r">
              <a:defRPr sz="1200"/>
            </a:lvl1pPr>
          </a:lstStyle>
          <a:p>
            <a:fld id="{77F82F29-6ED5-0F45-9399-2470D9D82006}" type="datetimeFigureOut">
              <a:rPr lang="en-US" smtClean="0"/>
              <a:t>9/27/2022</a:t>
            </a:fld>
            <a:endParaRPr lang="en-US"/>
          </a:p>
        </p:txBody>
      </p:sp>
      <p:sp>
        <p:nvSpPr>
          <p:cNvPr id="4" name="Footer Placeholder 3"/>
          <p:cNvSpPr>
            <a:spLocks noGrp="1"/>
          </p:cNvSpPr>
          <p:nvPr>
            <p:ph type="ftr" sz="quarter" idx="2"/>
          </p:nvPr>
        </p:nvSpPr>
        <p:spPr>
          <a:xfrm>
            <a:off x="1" y="8842031"/>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1"/>
            <a:ext cx="3043343" cy="467071"/>
          </a:xfrm>
          <a:prstGeom prst="rect">
            <a:avLst/>
          </a:prstGeom>
        </p:spPr>
        <p:txBody>
          <a:bodyPr vert="horz" lIns="93324" tIns="46662" rIns="93324" bIns="46662" rtlCol="0" anchor="b"/>
          <a:lstStyle>
            <a:lvl1pPr algn="r">
              <a:defRPr sz="1200"/>
            </a:lvl1pPr>
          </a:lstStyle>
          <a:p>
            <a:fld id="{62C4A1A5-A7F4-E64F-90D7-AEB71DBA2335}" type="slidenum">
              <a:rPr lang="en-US" smtClean="0"/>
              <a:t>‹#›</a:t>
            </a:fld>
            <a:endParaRPr lang="en-US"/>
          </a:p>
        </p:txBody>
      </p:sp>
    </p:spTree>
    <p:extLst>
      <p:ext uri="{BB962C8B-B14F-4D97-AF65-F5344CB8AC3E}">
        <p14:creationId xmlns:p14="http://schemas.microsoft.com/office/powerpoint/2010/main" val="197467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3" y="0"/>
            <a:ext cx="3043343" cy="467072"/>
          </a:xfrm>
          <a:prstGeom prst="rect">
            <a:avLst/>
          </a:prstGeom>
        </p:spPr>
        <p:txBody>
          <a:bodyPr vert="horz" lIns="93324" tIns="46662" rIns="93324" bIns="46662" rtlCol="0"/>
          <a:lstStyle>
            <a:lvl1pPr algn="r">
              <a:defRPr sz="1200"/>
            </a:lvl1pPr>
          </a:lstStyle>
          <a:p>
            <a:fld id="{F426F13B-9238-8C41-A428-ACA4F51A1C9A}" type="datetimeFigureOut">
              <a:rPr lang="en-US" smtClean="0"/>
              <a:t>9/27/2022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1" y="4480005"/>
            <a:ext cx="5618480" cy="3665459"/>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1"/>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24" tIns="46662" rIns="93324" bIns="46662" rtlCol="0" anchor="b"/>
          <a:lstStyle>
            <a:lvl1pPr algn="r">
              <a:defRPr sz="1200"/>
            </a:lvl1pPr>
          </a:lstStyle>
          <a:p>
            <a:fld id="{DD2DD89C-FAB0-4542-93EC-D9383E52BB16}" type="slidenum">
              <a:rPr lang="en-US" smtClean="0"/>
              <a:t>‹#›</a:t>
            </a:fld>
            <a:endParaRPr lang="en-US"/>
          </a:p>
        </p:txBody>
      </p:sp>
    </p:spTree>
    <p:extLst>
      <p:ext uri="{BB962C8B-B14F-4D97-AF65-F5344CB8AC3E}">
        <p14:creationId xmlns:p14="http://schemas.microsoft.com/office/powerpoint/2010/main" val="26758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mischooldata.org/SpecialEducationEarlyOn3/AnnualPublicReporting/IndicatorReportSummary.aspx"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mischooldata.org/special-education-summary/"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Updated April 2021</a:t>
            </a:r>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a:t>
            </a:fld>
            <a:endParaRPr lang="en-US"/>
          </a:p>
        </p:txBody>
      </p:sp>
    </p:spTree>
    <p:extLst>
      <p:ext uri="{BB962C8B-B14F-4D97-AF65-F5344CB8AC3E}">
        <p14:creationId xmlns:p14="http://schemas.microsoft.com/office/powerpoint/2010/main" val="1992839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have compliant CAPs. Again, districts/ISDs will receive a final decision report from the complaint investigation and student-level data if applicable. </a:t>
            </a:r>
          </a:p>
          <a:p>
            <a:r>
              <a:rPr lang="en-US" dirty="0"/>
              <a:t>Next, the district/ISD will create and write CAP activities. As with monitoring CAPs, complaint CAPs include prescriptive finding language, clearly identified items of noncompliance, and required corrective action(s) directed from the OSE.  </a:t>
            </a:r>
          </a:p>
        </p:txBody>
      </p:sp>
      <p:sp>
        <p:nvSpPr>
          <p:cNvPr id="4" name="Slide Number Placeholder 3"/>
          <p:cNvSpPr>
            <a:spLocks noGrp="1"/>
          </p:cNvSpPr>
          <p:nvPr>
            <p:ph type="sldNum" sz="quarter" idx="10"/>
          </p:nvPr>
        </p:nvSpPr>
        <p:spPr/>
        <p:txBody>
          <a:bodyPr/>
          <a:lstStyle/>
          <a:p>
            <a:fld id="{DD2DD89C-FAB0-4542-93EC-D9383E52BB16}" type="slidenum">
              <a:rPr lang="en-US" smtClean="0"/>
              <a:t>10</a:t>
            </a:fld>
            <a:endParaRPr lang="en-US"/>
          </a:p>
        </p:txBody>
      </p:sp>
    </p:spTree>
    <p:extLst>
      <p:ext uri="{BB962C8B-B14F-4D97-AF65-F5344CB8AC3E}">
        <p14:creationId xmlns:p14="http://schemas.microsoft.com/office/powerpoint/2010/main" val="424479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the CAP content.</a:t>
            </a:r>
          </a:p>
        </p:txBody>
      </p:sp>
      <p:sp>
        <p:nvSpPr>
          <p:cNvPr id="4" name="Slide Number Placeholder 3"/>
          <p:cNvSpPr>
            <a:spLocks noGrp="1"/>
          </p:cNvSpPr>
          <p:nvPr>
            <p:ph type="sldNum" sz="quarter" idx="10"/>
          </p:nvPr>
        </p:nvSpPr>
        <p:spPr/>
        <p:txBody>
          <a:bodyPr/>
          <a:lstStyle/>
          <a:p>
            <a:fld id="{DD2DD89C-FAB0-4542-93EC-D9383E52BB16}" type="slidenum">
              <a:rPr lang="en-US" smtClean="0"/>
              <a:t>11</a:t>
            </a:fld>
            <a:endParaRPr lang="en-US"/>
          </a:p>
        </p:txBody>
      </p:sp>
    </p:spTree>
    <p:extLst>
      <p:ext uri="{BB962C8B-B14F-4D97-AF65-F5344CB8AC3E}">
        <p14:creationId xmlns:p14="http://schemas.microsoft.com/office/powerpoint/2010/main" val="2993197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Here is a screen shot of the CAP menu page. The CAP menu page includes a progress bar indicating where the district is in the CAP workflow.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In the example shown, the district’s CAP has been approved and the next available form to complete is the progress report which, in this case, is not due until July 15.</a:t>
            </a:r>
          </a:p>
          <a:p>
            <a:pPr marL="171450" indent="-171450">
              <a:buFont typeface="Arial" panose="020B0604020202020204" pitchFamily="34" charset="0"/>
              <a:buChar char="•"/>
            </a:pPr>
            <a:r>
              <a:rPr lang="en-US" dirty="0"/>
              <a:t>Forms only become available once the district has met certain milestones in the CAP process. (e.g., progress reports)</a:t>
            </a:r>
          </a:p>
          <a:p>
            <a:pPr marL="171450" indent="-171450">
              <a:buFont typeface="Arial" panose="020B0604020202020204" pitchFamily="34" charset="0"/>
              <a:buChar char="•"/>
            </a:pPr>
            <a:r>
              <a:rPr lang="en-US" dirty="0"/>
              <a:t>Resource links to training materials, probe questions and student data to assist the district and its RAP team in completing and submitting the CAP are provided on the right-side of the page. It might be easy to overlook this but there are very helpful information here. </a:t>
            </a:r>
          </a:p>
        </p:txBody>
      </p:sp>
      <p:sp>
        <p:nvSpPr>
          <p:cNvPr id="4" name="Slide Number Placeholder 3"/>
          <p:cNvSpPr>
            <a:spLocks noGrp="1"/>
          </p:cNvSpPr>
          <p:nvPr>
            <p:ph type="sldNum" sz="quarter" idx="10"/>
          </p:nvPr>
        </p:nvSpPr>
        <p:spPr/>
        <p:txBody>
          <a:bodyPr/>
          <a:lstStyle/>
          <a:p>
            <a:fld id="{DD2DD89C-FAB0-4542-93EC-D9383E52BB16}" type="slidenum">
              <a:rPr lang="en-US" smtClean="0"/>
              <a:t>12</a:t>
            </a:fld>
            <a:endParaRPr lang="en-US"/>
          </a:p>
        </p:txBody>
      </p:sp>
    </p:spTree>
    <p:extLst>
      <p:ext uri="{BB962C8B-B14F-4D97-AF65-F5344CB8AC3E}">
        <p14:creationId xmlns:p14="http://schemas.microsoft.com/office/powerpoint/2010/main" val="3285016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example shown here is a CAP Cover page from a data CAP (In this case, B-12). The CAP Cover page has the same purpose in all three CAP types – to identify the RAP team and to communicate between MDE and the district.</a:t>
            </a:r>
          </a:p>
          <a:p>
            <a:pPr marL="171450" indent="-171450">
              <a:buFont typeface="Arial" panose="020B0604020202020204" pitchFamily="34" charset="0"/>
              <a:buChar char="•"/>
            </a:pPr>
            <a:r>
              <a:rPr lang="en-US" dirty="0"/>
              <a:t>If a CAP is returned, be sure to review the content provided by MDE in the provided comment boxes.</a:t>
            </a:r>
          </a:p>
        </p:txBody>
      </p:sp>
      <p:sp>
        <p:nvSpPr>
          <p:cNvPr id="4" name="Slide Number Placeholder 3"/>
          <p:cNvSpPr>
            <a:spLocks noGrp="1"/>
          </p:cNvSpPr>
          <p:nvPr>
            <p:ph type="sldNum" sz="quarter" idx="10"/>
          </p:nvPr>
        </p:nvSpPr>
        <p:spPr/>
        <p:txBody>
          <a:bodyPr/>
          <a:lstStyle/>
          <a:p>
            <a:fld id="{DD2DD89C-FAB0-4542-93EC-D9383E52BB16}" type="slidenum">
              <a:rPr lang="en-US" smtClean="0"/>
              <a:t>13</a:t>
            </a:fld>
            <a:endParaRPr lang="en-US"/>
          </a:p>
        </p:txBody>
      </p:sp>
    </p:spTree>
    <p:extLst>
      <p:ext uri="{BB962C8B-B14F-4D97-AF65-F5344CB8AC3E}">
        <p14:creationId xmlns:p14="http://schemas.microsoft.com/office/powerpoint/2010/main" val="2401739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CAP Activity page is available only in Data CAPs. </a:t>
            </a:r>
          </a:p>
          <a:p>
            <a:pPr marL="171450" indent="-171450">
              <a:buFont typeface="Arial" panose="020B0604020202020204" pitchFamily="34" charset="0"/>
              <a:buChar char="•"/>
            </a:pPr>
            <a:r>
              <a:rPr lang="en-US" dirty="0"/>
              <a:t>Both Monitoring and Complaint CAPs receive a similar page, called a CAP Finding page. We will go over the CAP Finding page next after reviewing the CAP Activity page.</a:t>
            </a:r>
          </a:p>
          <a:p>
            <a:pPr marL="171450" indent="-171450">
              <a:buFont typeface="Arial" panose="020B0604020202020204" pitchFamily="34" charset="0"/>
              <a:buChar char="•"/>
            </a:pPr>
            <a:r>
              <a:rPr lang="en-US" dirty="0"/>
              <a:t>The next few slides will go over each question on the CAP Activity page.</a:t>
            </a:r>
          </a:p>
          <a:p>
            <a:pPr marL="171450" indent="-171450">
              <a:buFont typeface="Arial" panose="020B0604020202020204" pitchFamily="34" charset="0"/>
              <a:buChar char="•"/>
            </a:pPr>
            <a:r>
              <a:rPr lang="en-US" dirty="0"/>
              <a:t>Please note the B-13 CAP has a slightly different CAP Activity page and we will go into that example next.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14</a:t>
            </a:fld>
            <a:endParaRPr lang="en-US"/>
          </a:p>
        </p:txBody>
      </p:sp>
    </p:spTree>
    <p:extLst>
      <p:ext uri="{BB962C8B-B14F-4D97-AF65-F5344CB8AC3E}">
        <p14:creationId xmlns:p14="http://schemas.microsoft.com/office/powerpoint/2010/main" val="982255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questions on the B-13 CAP Activity page are the same questions as all other Data CAPs.</a:t>
            </a:r>
          </a:p>
          <a:p>
            <a:pPr marL="171450" indent="-171450">
              <a:buFont typeface="Arial" panose="020B0604020202020204" pitchFamily="34" charset="0"/>
              <a:buChar char="•"/>
            </a:pPr>
            <a:r>
              <a:rPr lang="en-US" dirty="0"/>
              <a:t>However, before beginning a B-13 CAP Activity page, you will want to select the </a:t>
            </a:r>
            <a:r>
              <a:rPr lang="en-US" b="1" dirty="0"/>
              <a:t>Show “No” Responses form B-13 Checklist</a:t>
            </a:r>
            <a:r>
              <a:rPr lang="en-US" b="0" dirty="0"/>
              <a:t> button on the CAP Activity page.</a:t>
            </a:r>
          </a:p>
          <a:p>
            <a:pPr marL="628650" lvl="1" indent="-171450">
              <a:buFont typeface="Arial" panose="020B0604020202020204" pitchFamily="34" charset="0"/>
              <a:buChar char="•"/>
            </a:pPr>
            <a:r>
              <a:rPr lang="en-US" b="0" dirty="0"/>
              <a:t>Selecting this button will display all the “no” responses from the district’s checklists. This are the areas of noncompliance that must be addressed in the CAP activities.</a:t>
            </a:r>
          </a:p>
          <a:p>
            <a:pPr marL="628650" lvl="1" indent="-171450">
              <a:buFont typeface="Arial" panose="020B0604020202020204" pitchFamily="34" charset="0"/>
              <a:buChar char="•"/>
            </a:pPr>
            <a:r>
              <a:rPr lang="en-US" b="0" dirty="0"/>
              <a:t>Review the questions listed to understand the area of noncompliance.</a:t>
            </a:r>
          </a:p>
          <a:p>
            <a:pPr marL="628650" lvl="1" indent="-171450">
              <a:buFont typeface="Arial" panose="020B0604020202020204" pitchFamily="34" charset="0"/>
              <a:buChar char="•"/>
            </a:pPr>
            <a:r>
              <a:rPr lang="en-US" b="0" dirty="0"/>
              <a:t>You may want to consult with the district’s Transition Coordinator for further guidance in responding to this CAP.</a:t>
            </a:r>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15</a:t>
            </a:fld>
            <a:endParaRPr lang="en-US"/>
          </a:p>
        </p:txBody>
      </p:sp>
    </p:spTree>
    <p:extLst>
      <p:ext uri="{BB962C8B-B14F-4D97-AF65-F5344CB8AC3E}">
        <p14:creationId xmlns:p14="http://schemas.microsoft.com/office/powerpoint/2010/main" val="2922938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After meeting with the RAP team, the district should complete the CAP activity page.</a:t>
            </a:r>
          </a:p>
          <a:p>
            <a:pPr marL="171450" indent="-171450">
              <a:buFont typeface="Arial" panose="020B0604020202020204" pitchFamily="34" charset="0"/>
              <a:buChar char="•"/>
            </a:pPr>
            <a:r>
              <a:rPr lang="en-US" dirty="0"/>
              <a:t>Start by inserting the name of the activity in the space provided.</a:t>
            </a:r>
          </a:p>
          <a:p>
            <a:pPr marL="171450" indent="-171450">
              <a:buFont typeface="Arial" panose="020B0604020202020204" pitchFamily="34" charset="0"/>
              <a:buChar char="•"/>
            </a:pPr>
            <a:r>
              <a:rPr lang="en-US" dirty="0"/>
              <a:t>If additional CAP activities/pages are needed, save the current page first. Catamaran will not provide a way to add additional pages until the first page is saved.</a:t>
            </a:r>
          </a:p>
          <a:p>
            <a:pPr marL="628650" lvl="1" indent="-171450">
              <a:buFont typeface="Arial" panose="020B0604020202020204" pitchFamily="34" charset="0"/>
              <a:buChar char="•"/>
            </a:pPr>
            <a:r>
              <a:rPr lang="en-US" dirty="0"/>
              <a:t>Catamaran will then provide an </a:t>
            </a:r>
            <a:r>
              <a:rPr lang="en-US" b="1" dirty="0"/>
              <a:t>Add</a:t>
            </a:r>
            <a:r>
              <a:rPr lang="en-US" b="0" dirty="0"/>
              <a:t> link. </a:t>
            </a:r>
          </a:p>
          <a:p>
            <a:pPr marL="628650" lvl="1" indent="-171450">
              <a:buFont typeface="Arial" panose="020B0604020202020204" pitchFamily="34" charset="0"/>
              <a:buChar char="•"/>
            </a:pPr>
            <a:r>
              <a:rPr lang="en-US" b="0" dirty="0"/>
              <a:t>Select the </a:t>
            </a:r>
            <a:r>
              <a:rPr lang="en-US" b="1" dirty="0"/>
              <a:t>Add</a:t>
            </a:r>
            <a:r>
              <a:rPr lang="en-US" b="0" dirty="0"/>
              <a:t> link to create a new page and insert the name of the next page.</a:t>
            </a:r>
          </a:p>
          <a:p>
            <a:pPr marL="628650" lvl="1" indent="-171450">
              <a:buFont typeface="Arial" panose="020B0604020202020204" pitchFamily="34" charset="0"/>
              <a:buChar char="•"/>
            </a:pPr>
            <a:r>
              <a:rPr lang="en-US" b="0" dirty="0"/>
              <a:t>If a new page is created in error, choose the provided </a:t>
            </a:r>
            <a:r>
              <a:rPr lang="en-US" b="1" dirty="0"/>
              <a:t>Delete</a:t>
            </a:r>
            <a:r>
              <a:rPr lang="en-US" b="0" dirty="0"/>
              <a:t> button.</a:t>
            </a:r>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16</a:t>
            </a:fld>
            <a:endParaRPr lang="en-US"/>
          </a:p>
        </p:txBody>
      </p:sp>
    </p:spTree>
    <p:extLst>
      <p:ext uri="{BB962C8B-B14F-4D97-AF65-F5344CB8AC3E}">
        <p14:creationId xmlns:p14="http://schemas.microsoft.com/office/powerpoint/2010/main" val="603554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it simple. </a:t>
            </a:r>
          </a:p>
        </p:txBody>
      </p:sp>
      <p:sp>
        <p:nvSpPr>
          <p:cNvPr id="4" name="Slide Number Placeholder 3"/>
          <p:cNvSpPr>
            <a:spLocks noGrp="1"/>
          </p:cNvSpPr>
          <p:nvPr>
            <p:ph type="sldNum" sz="quarter" idx="5"/>
          </p:nvPr>
        </p:nvSpPr>
        <p:spPr/>
        <p:txBody>
          <a:bodyPr/>
          <a:lstStyle/>
          <a:p>
            <a:fld id="{DD2DD89C-FAB0-4542-93EC-D9383E52BB16}" type="slidenum">
              <a:rPr lang="en-US" smtClean="0"/>
              <a:t>17</a:t>
            </a:fld>
            <a:endParaRPr lang="en-US"/>
          </a:p>
        </p:txBody>
      </p:sp>
    </p:spTree>
    <p:extLst>
      <p:ext uri="{BB962C8B-B14F-4D97-AF65-F5344CB8AC3E}">
        <p14:creationId xmlns:p14="http://schemas.microsoft.com/office/powerpoint/2010/main" val="1540938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(read the slide)</a:t>
            </a:r>
          </a:p>
        </p:txBody>
      </p:sp>
      <p:sp>
        <p:nvSpPr>
          <p:cNvPr id="4" name="Slide Number Placeholder 3"/>
          <p:cNvSpPr>
            <a:spLocks noGrp="1"/>
          </p:cNvSpPr>
          <p:nvPr>
            <p:ph type="sldNum" sz="quarter" idx="10"/>
          </p:nvPr>
        </p:nvSpPr>
        <p:spPr/>
        <p:txBody>
          <a:bodyPr/>
          <a:lstStyle/>
          <a:p>
            <a:fld id="{DD2DD89C-FAB0-4542-93EC-D9383E52BB16}" type="slidenum">
              <a:rPr lang="en-US" smtClean="0"/>
              <a:t>18</a:t>
            </a:fld>
            <a:endParaRPr lang="en-US"/>
          </a:p>
        </p:txBody>
      </p:sp>
    </p:spTree>
    <p:extLst>
      <p:ext uri="{BB962C8B-B14F-4D97-AF65-F5344CB8AC3E}">
        <p14:creationId xmlns:p14="http://schemas.microsoft.com/office/powerpoint/2010/main" val="1700421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determining the root cause in question #1, the team should consider the following questions – (above)</a:t>
            </a:r>
          </a:p>
        </p:txBody>
      </p:sp>
      <p:sp>
        <p:nvSpPr>
          <p:cNvPr id="4" name="Slide Number Placeholder 3"/>
          <p:cNvSpPr>
            <a:spLocks noGrp="1"/>
          </p:cNvSpPr>
          <p:nvPr>
            <p:ph type="sldNum" sz="quarter" idx="5"/>
          </p:nvPr>
        </p:nvSpPr>
        <p:spPr/>
        <p:txBody>
          <a:bodyPr/>
          <a:lstStyle/>
          <a:p>
            <a:fld id="{DD2DD89C-FAB0-4542-93EC-D9383E52BB16}" type="slidenum">
              <a:rPr lang="en-US" smtClean="0"/>
              <a:t>19</a:t>
            </a:fld>
            <a:endParaRPr lang="en-US"/>
          </a:p>
        </p:txBody>
      </p:sp>
    </p:spTree>
    <p:extLst>
      <p:ext uri="{BB962C8B-B14F-4D97-AF65-F5344CB8AC3E}">
        <p14:creationId xmlns:p14="http://schemas.microsoft.com/office/powerpoint/2010/main" val="1578109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 morning, everyone. We are so glad that you could join us today.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a:t>
            </a:fld>
            <a:endParaRPr lang="en-US"/>
          </a:p>
        </p:txBody>
      </p:sp>
    </p:spTree>
    <p:extLst>
      <p:ext uri="{BB962C8B-B14F-4D97-AF65-F5344CB8AC3E}">
        <p14:creationId xmlns:p14="http://schemas.microsoft.com/office/powerpoint/2010/main" val="932940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question is only on the Data CAP’s activity page. </a:t>
            </a:r>
          </a:p>
          <a:p>
            <a:pPr marL="171450" indent="-171450">
              <a:buFont typeface="Arial" panose="020B0604020202020204" pitchFamily="34" charset="0"/>
              <a:buChar char="•"/>
            </a:pPr>
            <a:r>
              <a:rPr lang="en-US" dirty="0"/>
              <a:t>With the Monitoring CAP and Complaint CAP, the information that appears for Question 2 is provided in the final decision or report of findings.</a:t>
            </a:r>
          </a:p>
        </p:txBody>
      </p:sp>
      <p:sp>
        <p:nvSpPr>
          <p:cNvPr id="4" name="Slide Number Placeholder 3"/>
          <p:cNvSpPr>
            <a:spLocks noGrp="1"/>
          </p:cNvSpPr>
          <p:nvPr>
            <p:ph type="sldNum" sz="quarter" idx="10"/>
          </p:nvPr>
        </p:nvSpPr>
        <p:spPr/>
        <p:txBody>
          <a:bodyPr/>
          <a:lstStyle/>
          <a:p>
            <a:fld id="{DD2DD89C-FAB0-4542-93EC-D9383E52BB16}" type="slidenum">
              <a:rPr lang="en-US" smtClean="0"/>
              <a:t>20</a:t>
            </a:fld>
            <a:endParaRPr lang="en-US"/>
          </a:p>
        </p:txBody>
      </p:sp>
    </p:spTree>
    <p:extLst>
      <p:ext uri="{BB962C8B-B14F-4D97-AF65-F5344CB8AC3E}">
        <p14:creationId xmlns:p14="http://schemas.microsoft.com/office/powerpoint/2010/main" val="1220899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when answering question 2, the team must address all areas of noncompliance.</a:t>
            </a:r>
          </a:p>
        </p:txBody>
      </p:sp>
      <p:sp>
        <p:nvSpPr>
          <p:cNvPr id="4" name="Slide Number Placeholder 3"/>
          <p:cNvSpPr>
            <a:spLocks noGrp="1"/>
          </p:cNvSpPr>
          <p:nvPr>
            <p:ph type="sldNum" sz="quarter" idx="5"/>
          </p:nvPr>
        </p:nvSpPr>
        <p:spPr/>
        <p:txBody>
          <a:bodyPr/>
          <a:lstStyle/>
          <a:p>
            <a:fld id="{DD2DD89C-FAB0-4542-93EC-D9383E52BB16}" type="slidenum">
              <a:rPr lang="en-US" smtClean="0"/>
              <a:t>21</a:t>
            </a:fld>
            <a:endParaRPr lang="en-US"/>
          </a:p>
        </p:txBody>
      </p:sp>
    </p:spTree>
    <p:extLst>
      <p:ext uri="{BB962C8B-B14F-4D97-AF65-F5344CB8AC3E}">
        <p14:creationId xmlns:p14="http://schemas.microsoft.com/office/powerpoint/2010/main" val="2858206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question allows the user to add additional rows as needed.</a:t>
            </a:r>
          </a:p>
          <a:p>
            <a:pPr marL="171450" indent="-171450">
              <a:buFont typeface="Arial" panose="020B0604020202020204" pitchFamily="34" charset="0"/>
              <a:buChar char="•"/>
            </a:pPr>
            <a:r>
              <a:rPr lang="en-US" dirty="0"/>
              <a:t>Starting with the January 2020 release, the information inserted into the </a:t>
            </a:r>
            <a:r>
              <a:rPr lang="en-US" b="1" dirty="0"/>
              <a:t>Activity Steps </a:t>
            </a:r>
            <a:r>
              <a:rPr lang="en-US" dirty="0"/>
              <a:t>field will be pulled forward to the CAP progress report, request for closeout, and CAP verification activity pages.</a:t>
            </a:r>
          </a:p>
        </p:txBody>
      </p:sp>
      <p:sp>
        <p:nvSpPr>
          <p:cNvPr id="4" name="Slide Number Placeholder 3"/>
          <p:cNvSpPr>
            <a:spLocks noGrp="1"/>
          </p:cNvSpPr>
          <p:nvPr>
            <p:ph type="sldNum" sz="quarter" idx="10"/>
          </p:nvPr>
        </p:nvSpPr>
        <p:spPr/>
        <p:txBody>
          <a:bodyPr/>
          <a:lstStyle/>
          <a:p>
            <a:fld id="{DD2DD89C-FAB0-4542-93EC-D9383E52BB16}" type="slidenum">
              <a:rPr lang="en-US" smtClean="0"/>
              <a:t>22</a:t>
            </a:fld>
            <a:endParaRPr lang="en-US"/>
          </a:p>
        </p:txBody>
      </p:sp>
    </p:spTree>
    <p:extLst>
      <p:ext uri="{BB962C8B-B14F-4D97-AF65-F5344CB8AC3E}">
        <p14:creationId xmlns:p14="http://schemas.microsoft.com/office/powerpoint/2010/main" val="1534256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that the steps or actions are clear so that anyone could pick this up and implement the plan. </a:t>
            </a:r>
          </a:p>
        </p:txBody>
      </p:sp>
      <p:sp>
        <p:nvSpPr>
          <p:cNvPr id="4" name="Slide Number Placeholder 3"/>
          <p:cNvSpPr>
            <a:spLocks noGrp="1"/>
          </p:cNvSpPr>
          <p:nvPr>
            <p:ph type="sldNum" sz="quarter" idx="5"/>
          </p:nvPr>
        </p:nvSpPr>
        <p:spPr/>
        <p:txBody>
          <a:bodyPr/>
          <a:lstStyle/>
          <a:p>
            <a:fld id="{DD2DD89C-FAB0-4542-93EC-D9383E52BB16}" type="slidenum">
              <a:rPr lang="en-US" smtClean="0"/>
              <a:t>23</a:t>
            </a:fld>
            <a:endParaRPr lang="en-US"/>
          </a:p>
        </p:txBody>
      </p:sp>
    </p:spTree>
    <p:extLst>
      <p:ext uri="{BB962C8B-B14F-4D97-AF65-F5344CB8AC3E}">
        <p14:creationId xmlns:p14="http://schemas.microsoft.com/office/powerpoint/2010/main" val="2661416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Question 4 relates back to question 3. What is the evidence that the steps in question 3 were completed?</a:t>
            </a:r>
          </a:p>
        </p:txBody>
      </p:sp>
      <p:sp>
        <p:nvSpPr>
          <p:cNvPr id="4" name="Slide Number Placeholder 3"/>
          <p:cNvSpPr>
            <a:spLocks noGrp="1"/>
          </p:cNvSpPr>
          <p:nvPr>
            <p:ph type="sldNum" sz="quarter" idx="10"/>
          </p:nvPr>
        </p:nvSpPr>
        <p:spPr/>
        <p:txBody>
          <a:bodyPr/>
          <a:lstStyle/>
          <a:p>
            <a:fld id="{DD2DD89C-FAB0-4542-93EC-D9383E52BB16}" type="slidenum">
              <a:rPr lang="en-US" smtClean="0"/>
              <a:t>24</a:t>
            </a:fld>
            <a:endParaRPr lang="en-US"/>
          </a:p>
        </p:txBody>
      </p:sp>
    </p:spTree>
    <p:extLst>
      <p:ext uri="{BB962C8B-B14F-4D97-AF65-F5344CB8AC3E}">
        <p14:creationId xmlns:p14="http://schemas.microsoft.com/office/powerpoint/2010/main" val="1781305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This question is frequently misunderstood. Question 5 relates back to the findings of noncompliance. For example, if the finding of noncompliance was not obtaining written consent prior to inviting an agency to an IEP, then this step would address how the district plans to ensure that IEP teams are now consistently implementing compliant practices across the district for obtaining consent to invite an agency. This is typically accomplished by conducting monthly record reviews or data pulls (e.g., child find timelines). If the monthly reviews demonstrate continued noncompliance, the RAP team must determine how it will correct the continued noncompliance. It is highly recommended that the monthly reviews are documented with results from the review. The ISD will be responsible for verifying that this step has occurred and resulted in consistent compliance across the district. </a:t>
            </a:r>
          </a:p>
        </p:txBody>
      </p:sp>
      <p:sp>
        <p:nvSpPr>
          <p:cNvPr id="4" name="Slide Number Placeholder 3"/>
          <p:cNvSpPr>
            <a:spLocks noGrp="1"/>
          </p:cNvSpPr>
          <p:nvPr>
            <p:ph type="sldNum" sz="quarter" idx="10"/>
          </p:nvPr>
        </p:nvSpPr>
        <p:spPr/>
        <p:txBody>
          <a:bodyPr/>
          <a:lstStyle/>
          <a:p>
            <a:fld id="{DD2DD89C-FAB0-4542-93EC-D9383E52BB16}" type="slidenum">
              <a:rPr lang="en-US" smtClean="0"/>
              <a:t>26</a:t>
            </a:fld>
            <a:endParaRPr lang="en-US"/>
          </a:p>
        </p:txBody>
      </p:sp>
    </p:spTree>
    <p:extLst>
      <p:ext uri="{BB962C8B-B14F-4D97-AF65-F5344CB8AC3E}">
        <p14:creationId xmlns:p14="http://schemas.microsoft.com/office/powerpoint/2010/main" val="34510417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Once the district has completed all questions on the CAP activity page, be sure to save the page.</a:t>
            </a:r>
          </a:p>
          <a:p>
            <a:pPr marL="171450" indent="-171450">
              <a:buFont typeface="Arial" panose="020B0604020202020204" pitchFamily="34" charset="0"/>
              <a:buChar char="•"/>
            </a:pPr>
            <a:r>
              <a:rPr lang="en-US" dirty="0"/>
              <a:t>Review the information provided on the CAP activity page with the district’s RAP team.</a:t>
            </a:r>
          </a:p>
          <a:p>
            <a:pPr marL="628650" lvl="1" indent="-171450">
              <a:buFont typeface="Arial" panose="020B0604020202020204" pitchFamily="34" charset="0"/>
              <a:buChar char="•"/>
            </a:pPr>
            <a:r>
              <a:rPr lang="en-US" dirty="0"/>
              <a:t>Hint: Select the </a:t>
            </a:r>
            <a:r>
              <a:rPr lang="en-US" b="1" dirty="0"/>
              <a:t>Download CAP Summary</a:t>
            </a:r>
            <a:r>
              <a:rPr lang="en-US" b="0" dirty="0"/>
              <a:t> link from the CAP menu, to download a shareable PDF of all completed pages to share with the RAP team members.</a:t>
            </a:r>
            <a:endParaRPr lang="en-US" dirty="0"/>
          </a:p>
          <a:p>
            <a:pPr marL="171450" indent="-171450">
              <a:buFont typeface="Arial" panose="020B0604020202020204" pitchFamily="34" charset="0"/>
              <a:buChar char="•"/>
            </a:pPr>
            <a:r>
              <a:rPr lang="en-US" dirty="0"/>
              <a:t>Determine if any additional activities will be needed to meet compliance for this specific indicator. If additional activities are needed,</a:t>
            </a:r>
          </a:p>
          <a:p>
            <a:pPr marL="628650" lvl="1" indent="-171450">
              <a:buFont typeface="Arial" panose="020B0604020202020204" pitchFamily="34" charset="0"/>
              <a:buChar char="•"/>
            </a:pPr>
            <a:r>
              <a:rPr lang="en-US" dirty="0"/>
              <a:t>Save the page,</a:t>
            </a:r>
          </a:p>
          <a:p>
            <a:pPr marL="628650" lvl="1" indent="-171450">
              <a:buFont typeface="Arial" panose="020B0604020202020204" pitchFamily="34" charset="0"/>
              <a:buChar char="•"/>
            </a:pPr>
            <a:r>
              <a:rPr lang="en-US" dirty="0"/>
              <a:t>Select </a:t>
            </a:r>
            <a:r>
              <a:rPr lang="en-US" b="1" dirty="0"/>
              <a:t>Add</a:t>
            </a:r>
            <a:r>
              <a:rPr lang="en-US" b="0" dirty="0"/>
              <a:t> at the top of the page</a:t>
            </a:r>
          </a:p>
          <a:p>
            <a:pPr marL="628650" lvl="1" indent="-171450">
              <a:buFont typeface="Arial" panose="020B0604020202020204" pitchFamily="34" charset="0"/>
              <a:buChar char="•"/>
            </a:pPr>
            <a:r>
              <a:rPr lang="en-US" b="0" dirty="0"/>
              <a:t>Then, complete the next activity page.</a:t>
            </a:r>
          </a:p>
          <a:p>
            <a:pPr marL="628650" lvl="1" indent="-171450">
              <a:buFont typeface="Arial" panose="020B0604020202020204" pitchFamily="34" charset="0"/>
              <a:buChar char="•"/>
            </a:pPr>
            <a:r>
              <a:rPr lang="en-US" b="0" dirty="0"/>
              <a:t>Note: Once a second activity page is created, all questions will be required before submitting the CAP to MDE for review.</a:t>
            </a:r>
            <a:endParaRPr lang="en-US" dirty="0"/>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27</a:t>
            </a:fld>
            <a:endParaRPr lang="en-US"/>
          </a:p>
        </p:txBody>
      </p:sp>
    </p:spTree>
    <p:extLst>
      <p:ext uri="{BB962C8B-B14F-4D97-AF65-F5344CB8AC3E}">
        <p14:creationId xmlns:p14="http://schemas.microsoft.com/office/powerpoint/2010/main" val="829434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talk about the CAP Finding Page. CAP Finding pages are available in monitoring and complaint CAPs. They follow the same basic format as data CAPs,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team will complete question 1 by providing specific information as to the underlying cause for the noncompliance listed above question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 2 is pre-populated with required corrective actions. The team will then complete questions 3, 4 and 5 the same as the data caps activities and save.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there is more than one finding page, you can toggle between finding pages, by using the provided drop-down menu located directly beneath the button bar (top-right side of the page). Hint, if you return to the CAP menu, and select Download CAP Summary, you will be able to download a PDF of all the CAP findings.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28</a:t>
            </a:fld>
            <a:endParaRPr lang="en-US"/>
          </a:p>
        </p:txBody>
      </p:sp>
    </p:spTree>
    <p:extLst>
      <p:ext uri="{BB962C8B-B14F-4D97-AF65-F5344CB8AC3E}">
        <p14:creationId xmlns:p14="http://schemas.microsoft.com/office/powerpoint/2010/main" val="1167560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that a browse button is provided near the bottom of the CAP Findings page to upload documents related to the finding. Comment boxes are also provided for additional clarification. Remember, all findings pages must be completed before submitting to MDE.</a:t>
            </a:r>
          </a:p>
        </p:txBody>
      </p:sp>
      <p:sp>
        <p:nvSpPr>
          <p:cNvPr id="4" name="Slide Number Placeholder 3"/>
          <p:cNvSpPr>
            <a:spLocks noGrp="1"/>
          </p:cNvSpPr>
          <p:nvPr>
            <p:ph type="sldNum" sz="quarter" idx="10"/>
          </p:nvPr>
        </p:nvSpPr>
        <p:spPr/>
        <p:txBody>
          <a:bodyPr/>
          <a:lstStyle/>
          <a:p>
            <a:fld id="{DD2DD89C-FAB0-4542-93EC-D9383E52BB16}" type="slidenum">
              <a:rPr lang="en-US" smtClean="0"/>
              <a:t>29</a:t>
            </a:fld>
            <a:endParaRPr lang="en-US"/>
          </a:p>
        </p:txBody>
      </p:sp>
    </p:spTree>
    <p:extLst>
      <p:ext uri="{BB962C8B-B14F-4D97-AF65-F5344CB8AC3E}">
        <p14:creationId xmlns:p14="http://schemas.microsoft.com/office/powerpoint/2010/main" val="2016207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30</a:t>
            </a:fld>
            <a:endParaRPr lang="en-US"/>
          </a:p>
        </p:txBody>
      </p:sp>
    </p:spTree>
    <p:extLst>
      <p:ext uri="{BB962C8B-B14F-4D97-AF65-F5344CB8AC3E}">
        <p14:creationId xmlns:p14="http://schemas.microsoft.com/office/powerpoint/2010/main" val="718103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name is Janet Timbs, a consultant with the Office of Special Education. Jeanne Anderson-Tippett from our office  be presenting with me today, along with Lynne Clark from PSC.  Other OSE team members are listed here on this slide.</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3</a:t>
            </a:fld>
            <a:endParaRPr lang="en-US"/>
          </a:p>
        </p:txBody>
      </p:sp>
    </p:spTree>
    <p:extLst>
      <p:ext uri="{BB962C8B-B14F-4D97-AF65-F5344CB8AC3E}">
        <p14:creationId xmlns:p14="http://schemas.microsoft.com/office/powerpoint/2010/main" val="112085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Catamaran training site now has a “news bar” at the top of the front page. This provides any new communications or announcements. </a:t>
            </a:r>
          </a:p>
          <a:p>
            <a:pPr marL="171450" indent="-171450">
              <a:buFont typeface="Arial" panose="020B0604020202020204" pitchFamily="34" charset="0"/>
              <a:buChar char="•"/>
            </a:pPr>
            <a:r>
              <a:rPr lang="en-US" dirty="0"/>
              <a:t>Deadlines and due dates are on the front page near the bottom of the page. </a:t>
            </a:r>
          </a:p>
          <a:p>
            <a:pPr marL="171450" indent="-171450">
              <a:buFont typeface="Arial" panose="020B0604020202020204" pitchFamily="34" charset="0"/>
              <a:buChar char="•"/>
            </a:pPr>
            <a:r>
              <a:rPr lang="en-US" dirty="0"/>
              <a:t>All resources are organized by topic area:  Monitoring, Policy, Finance and General Catamaran resources</a:t>
            </a:r>
          </a:p>
          <a:p>
            <a:pPr marL="171450" indent="-171450">
              <a:buFont typeface="Arial" panose="020B0604020202020204" pitchFamily="34" charset="0"/>
              <a:buChar char="•"/>
            </a:pPr>
            <a:r>
              <a:rPr lang="en-US" dirty="0"/>
              <a:t>It also differentiates information by audience  - District or ISD</a:t>
            </a:r>
          </a:p>
          <a:p>
            <a:endParaRPr lang="en-US" dirty="0"/>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31</a:t>
            </a:fld>
            <a:endParaRPr lang="en-US" dirty="0"/>
          </a:p>
        </p:txBody>
      </p:sp>
    </p:spTree>
    <p:extLst>
      <p:ext uri="{BB962C8B-B14F-4D97-AF65-F5344CB8AC3E}">
        <p14:creationId xmlns:p14="http://schemas.microsoft.com/office/powerpoint/2010/main" val="214523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training site also has a search function which searches the entire training website. Simply enter a key word or phrase and choose search.</a:t>
            </a:r>
          </a:p>
          <a:p>
            <a:pPr marL="171450" indent="-171450">
              <a:buFont typeface="Arial" panose="020B0604020202020204" pitchFamily="34" charset="0"/>
              <a:buChar char="•"/>
            </a:pPr>
            <a:r>
              <a:rPr lang="en-US" dirty="0"/>
              <a:t>You can narrow the search by selecting a category if desired. </a:t>
            </a:r>
          </a:p>
          <a:p>
            <a:pPr marL="171450" indent="-171450">
              <a:buFont typeface="Arial" panose="020B0604020202020204" pitchFamily="34" charset="0"/>
              <a:buChar char="•"/>
            </a:pPr>
            <a:r>
              <a:rPr lang="en-US" dirty="0"/>
              <a:t>The search will tell if the search item is a page or a document. We are working to improve how the results are shown to make sure the audience of the resource is clearer. </a:t>
            </a:r>
          </a:p>
        </p:txBody>
      </p:sp>
      <p:sp>
        <p:nvSpPr>
          <p:cNvPr id="4" name="Slide Number Placeholder 3"/>
          <p:cNvSpPr>
            <a:spLocks noGrp="1"/>
          </p:cNvSpPr>
          <p:nvPr>
            <p:ph type="sldNum" sz="quarter" idx="5"/>
          </p:nvPr>
        </p:nvSpPr>
        <p:spPr/>
        <p:txBody>
          <a:bodyPr/>
          <a:lstStyle/>
          <a:p>
            <a:fld id="{DD2DD89C-FAB0-4542-93EC-D9383E52BB16}" type="slidenum">
              <a:rPr lang="en-US" smtClean="0"/>
              <a:t>32</a:t>
            </a:fld>
            <a:endParaRPr lang="en-US"/>
          </a:p>
        </p:txBody>
      </p:sp>
    </p:spTree>
    <p:extLst>
      <p:ext uri="{BB962C8B-B14F-4D97-AF65-F5344CB8AC3E}">
        <p14:creationId xmlns:p14="http://schemas.microsoft.com/office/powerpoint/2010/main" val="18975715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Additional guidance is provided for ISDs under the ISD Monitoring Resources to assist in verification of correction.</a:t>
            </a:r>
          </a:p>
        </p:txBody>
      </p:sp>
      <p:sp>
        <p:nvSpPr>
          <p:cNvPr id="4" name="Slide Number Placeholder 3"/>
          <p:cNvSpPr>
            <a:spLocks noGrp="1"/>
          </p:cNvSpPr>
          <p:nvPr>
            <p:ph type="sldNum" sz="quarter" idx="5"/>
          </p:nvPr>
        </p:nvSpPr>
        <p:spPr/>
        <p:txBody>
          <a:bodyPr/>
          <a:lstStyle/>
          <a:p>
            <a:fld id="{DD2DD89C-FAB0-4542-93EC-D9383E52BB16}" type="slidenum">
              <a:rPr lang="en-US" smtClean="0"/>
              <a:t>33</a:t>
            </a:fld>
            <a:endParaRPr lang="en-US"/>
          </a:p>
        </p:txBody>
      </p:sp>
    </p:spTree>
    <p:extLst>
      <p:ext uri="{BB962C8B-B14F-4D97-AF65-F5344CB8AC3E}">
        <p14:creationId xmlns:p14="http://schemas.microsoft.com/office/powerpoint/2010/main" val="1946768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next 6 slides provides links to some of the materials found on the training site for supporting CAP development and system improvement grouped by indicator. All the information is on the training site but it has been organized into this chart for ease of access. Simply click on the links provided on these slides and they will take you to that page on the Catamaran training site.</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34</a:t>
            </a:fld>
            <a:endParaRPr lang="en-US"/>
          </a:p>
        </p:txBody>
      </p:sp>
    </p:spTree>
    <p:extLst>
      <p:ext uri="{BB962C8B-B14F-4D97-AF65-F5344CB8AC3E}">
        <p14:creationId xmlns:p14="http://schemas.microsoft.com/office/powerpoint/2010/main" val="32625056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Reporting Data - Select B-9 Indicator</a:t>
            </a:r>
          </a:p>
          <a:p>
            <a:r>
              <a:rPr lang="en-US" dirty="0"/>
              <a:t>Public Reporting Data – Select B-10 Indicator</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35</a:t>
            </a:fld>
            <a:endParaRPr lang="en-US"/>
          </a:p>
        </p:txBody>
      </p:sp>
    </p:spTree>
    <p:extLst>
      <p:ext uri="{BB962C8B-B14F-4D97-AF65-F5344CB8AC3E}">
        <p14:creationId xmlns:p14="http://schemas.microsoft.com/office/powerpoint/2010/main" val="3411496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A3A3A"/>
                </a:solidFill>
                <a:hlinkClick r:id="rId3">
                  <a:extLst>
                    <a:ext uri="{A12FA001-AC4F-418D-AE19-62706E023703}">
                      <ahyp:hlinkClr xmlns:ahyp="http://schemas.microsoft.com/office/drawing/2018/hyperlinkcolor" val="tx"/>
                    </a:ext>
                  </a:extLst>
                </a:hlinkClick>
              </a:rPr>
              <a:t>Public Reporting Data – Select B-11 Indicator</a:t>
            </a:r>
            <a:endParaRPr lang="en-US" sz="1200" dirty="0">
              <a:solidFill>
                <a:srgbClr val="3A3A3A"/>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A3A3A"/>
                </a:solidFill>
                <a:hlinkClick r:id="rId3">
                  <a:extLst>
                    <a:ext uri="{A12FA001-AC4F-418D-AE19-62706E023703}">
                      <ahyp:hlinkClr xmlns:ahyp="http://schemas.microsoft.com/office/drawing/2018/hyperlinkcolor" val="tx"/>
                    </a:ext>
                  </a:extLst>
                </a:hlinkClick>
              </a:rPr>
              <a:t>Public Reporting Data – Select B-12 Indicator</a:t>
            </a:r>
            <a:endParaRPr lang="en-US" sz="1200" dirty="0">
              <a:solidFill>
                <a:srgbClr val="3A3A3A"/>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3A3A3A"/>
              </a:solidFill>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36</a:t>
            </a:fld>
            <a:endParaRPr lang="en-US"/>
          </a:p>
        </p:txBody>
      </p:sp>
    </p:spTree>
    <p:extLst>
      <p:ext uri="{BB962C8B-B14F-4D97-AF65-F5344CB8AC3E}">
        <p14:creationId xmlns:p14="http://schemas.microsoft.com/office/powerpoint/2010/main" val="19799074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Education Public Reporting from MI School Data: </a:t>
            </a:r>
            <a:r>
              <a:rPr lang="en-US" dirty="0">
                <a:hlinkClick r:id="rId3"/>
              </a:rPr>
              <a:t>Special Education Summary (mischooldata.org)</a:t>
            </a:r>
            <a:endParaRPr lang="en-US" dirty="0"/>
          </a:p>
          <a:p>
            <a:r>
              <a:rPr lang="en-US" dirty="0"/>
              <a:t>or</a:t>
            </a:r>
          </a:p>
          <a:p>
            <a:r>
              <a:rPr lang="en-US" dirty="0"/>
              <a:t>https://www.mischooldata.org/selected-indicator-reports/</a:t>
            </a:r>
          </a:p>
          <a:p>
            <a:endParaRPr lang="en-US" dirty="0"/>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37</a:t>
            </a:fld>
            <a:endParaRPr lang="en-US"/>
          </a:p>
        </p:txBody>
      </p:sp>
    </p:spTree>
    <p:extLst>
      <p:ext uri="{BB962C8B-B14F-4D97-AF65-F5344CB8AC3E}">
        <p14:creationId xmlns:p14="http://schemas.microsoft.com/office/powerpoint/2010/main" val="4797511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Determining Compensatory Education Guidance</a:t>
            </a:r>
          </a:p>
          <a:p>
            <a:r>
              <a:rPr lang="en-US" dirty="0"/>
              <a:t>New Link</a:t>
            </a:r>
          </a:p>
          <a:p>
            <a:r>
              <a:rPr lang="en-US" dirty="0"/>
              <a:t>https://www.michigan.gov/documents/mde/CompensatoryEducation_707703_7.pdf</a:t>
            </a:r>
          </a:p>
        </p:txBody>
      </p:sp>
      <p:sp>
        <p:nvSpPr>
          <p:cNvPr id="4" name="Slide Number Placeholder 3"/>
          <p:cNvSpPr>
            <a:spLocks noGrp="1"/>
          </p:cNvSpPr>
          <p:nvPr>
            <p:ph type="sldNum" sz="quarter" idx="5"/>
          </p:nvPr>
        </p:nvSpPr>
        <p:spPr/>
        <p:txBody>
          <a:bodyPr/>
          <a:lstStyle/>
          <a:p>
            <a:fld id="{DD2DD89C-FAB0-4542-93EC-D9383E52BB16}" type="slidenum">
              <a:rPr lang="en-US" smtClean="0"/>
              <a:t>38</a:t>
            </a:fld>
            <a:endParaRPr lang="en-US"/>
          </a:p>
        </p:txBody>
      </p:sp>
    </p:spTree>
    <p:extLst>
      <p:ext uri="{BB962C8B-B14F-4D97-AF65-F5344CB8AC3E}">
        <p14:creationId xmlns:p14="http://schemas.microsoft.com/office/powerpoint/2010/main" val="19838257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39</a:t>
            </a:fld>
            <a:endParaRPr lang="en-US"/>
          </a:p>
        </p:txBody>
      </p:sp>
    </p:spTree>
    <p:extLst>
      <p:ext uri="{BB962C8B-B14F-4D97-AF65-F5344CB8AC3E}">
        <p14:creationId xmlns:p14="http://schemas.microsoft.com/office/powerpoint/2010/main" val="19081183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Q&amp;A chat feature on the webinar to type in questions. </a:t>
            </a:r>
          </a:p>
        </p:txBody>
      </p:sp>
      <p:sp>
        <p:nvSpPr>
          <p:cNvPr id="4" name="Slide Number Placeholder 3"/>
          <p:cNvSpPr>
            <a:spLocks noGrp="1"/>
          </p:cNvSpPr>
          <p:nvPr>
            <p:ph type="sldNum" sz="quarter" idx="10"/>
          </p:nvPr>
        </p:nvSpPr>
        <p:spPr/>
        <p:txBody>
          <a:bodyPr/>
          <a:lstStyle/>
          <a:p>
            <a:fld id="{DD2DD89C-FAB0-4542-93EC-D9383E52BB16}" type="slidenum">
              <a:rPr lang="en-US" smtClean="0"/>
              <a:t>40</a:t>
            </a:fld>
            <a:endParaRPr lang="en-US" dirty="0"/>
          </a:p>
        </p:txBody>
      </p:sp>
    </p:spTree>
    <p:extLst>
      <p:ext uri="{BB962C8B-B14F-4D97-AF65-F5344CB8AC3E}">
        <p14:creationId xmlns:p14="http://schemas.microsoft.com/office/powerpoint/2010/main" val="3476418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we will be covering types of CAPs, the content of the CAPs, resources and then there will be time for questions. Again, please feel free to ask questions throughout today’s presentation by using the chat box.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4</a:t>
            </a:fld>
            <a:endParaRPr lang="en-US"/>
          </a:p>
        </p:txBody>
      </p:sp>
    </p:spTree>
    <p:extLst>
      <p:ext uri="{BB962C8B-B14F-4D97-AF65-F5344CB8AC3E}">
        <p14:creationId xmlns:p14="http://schemas.microsoft.com/office/powerpoint/2010/main" val="37169899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about today’s presentation or about Catamaran, feel free to reach out to those listed on this slide.</a:t>
            </a:r>
          </a:p>
          <a:p>
            <a:endParaRPr lang="en-US" dirty="0"/>
          </a:p>
          <a:p>
            <a:r>
              <a:rPr lang="en-US" dirty="0"/>
              <a:t>Also, our Catamaran Help Desk is another great resource, and we have listed their contact information for you as well. </a:t>
            </a:r>
          </a:p>
        </p:txBody>
      </p:sp>
      <p:sp>
        <p:nvSpPr>
          <p:cNvPr id="4" name="Slide Number Placeholder 3"/>
          <p:cNvSpPr>
            <a:spLocks noGrp="1"/>
          </p:cNvSpPr>
          <p:nvPr>
            <p:ph type="sldNum" sz="quarter" idx="10"/>
          </p:nvPr>
        </p:nvSpPr>
        <p:spPr/>
        <p:txBody>
          <a:bodyPr/>
          <a:lstStyle/>
          <a:p>
            <a:fld id="{DD2DD89C-FAB0-4542-93EC-D9383E52BB16}" type="slidenum">
              <a:rPr lang="en-US" smtClean="0"/>
              <a:t>41</a:t>
            </a:fld>
            <a:endParaRPr lang="en-US" dirty="0"/>
          </a:p>
        </p:txBody>
      </p:sp>
    </p:spTree>
    <p:extLst>
      <p:ext uri="{BB962C8B-B14F-4D97-AF65-F5344CB8AC3E}">
        <p14:creationId xmlns:p14="http://schemas.microsoft.com/office/powerpoint/2010/main" val="1901805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you may be wondering why have a webinar on how to write Corrective Action Plans (CAPs) since many of you have been writing CAPs for quite awhile now? Well, we are finding that in some cases, districts are missing key components or concepts when developing the activities for correction, resulting in the OSE returning them for modifications. Also, over time, the OSE has developed a variety of CAP types that are slightly different from each other. This is an opportunity for us to ensure that districts understand the differences between each CAP type. The next few slides will explain the differences in these CAPs.</a:t>
            </a:r>
          </a:p>
        </p:txBody>
      </p:sp>
      <p:sp>
        <p:nvSpPr>
          <p:cNvPr id="4" name="Slide Number Placeholder 3"/>
          <p:cNvSpPr>
            <a:spLocks noGrp="1"/>
          </p:cNvSpPr>
          <p:nvPr>
            <p:ph type="sldNum" sz="quarter" idx="10"/>
          </p:nvPr>
        </p:nvSpPr>
        <p:spPr/>
        <p:txBody>
          <a:bodyPr/>
          <a:lstStyle/>
          <a:p>
            <a:fld id="{DD2DD89C-FAB0-4542-93EC-D9383E52BB16}" type="slidenum">
              <a:rPr lang="en-US" smtClean="0"/>
              <a:t>5</a:t>
            </a:fld>
            <a:endParaRPr lang="en-US"/>
          </a:p>
        </p:txBody>
      </p:sp>
    </p:spTree>
    <p:extLst>
      <p:ext uri="{BB962C8B-B14F-4D97-AF65-F5344CB8AC3E}">
        <p14:creationId xmlns:p14="http://schemas.microsoft.com/office/powerpoint/2010/main" val="392081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CAPs have the same workflow and timelines for completion, and  are focused on system level correction (vs. individual student level correction). System level correction refers to district-wide procedures and practices that contribute to non-compliance. CAPs are verified for correction by the ISD, before submitting to MDE for final verification and closeout. Typically, the CAP cover page has a link to the associated Student Level Corrective Action Plans (SLCAPs) and/or district student data report. </a:t>
            </a:r>
          </a:p>
          <a:p>
            <a:r>
              <a:rPr lang="en-US" dirty="0"/>
              <a:t>In the case of a monitoring CAP issued following a Procedure Review, there will not be student level correction nor would there be a district student data report</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6</a:t>
            </a:fld>
            <a:endParaRPr lang="en-US"/>
          </a:p>
        </p:txBody>
      </p:sp>
    </p:spTree>
    <p:extLst>
      <p:ext uri="{BB962C8B-B14F-4D97-AF65-F5344CB8AC3E}">
        <p14:creationId xmlns:p14="http://schemas.microsoft.com/office/powerpoint/2010/main" val="832674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 differences:</a:t>
            </a:r>
          </a:p>
          <a:p>
            <a:r>
              <a:rPr lang="en-US" dirty="0"/>
              <a:t>There are three types of CAPs in Catamaran:</a:t>
            </a:r>
          </a:p>
          <a:p>
            <a:pPr marL="171450" indent="-171450">
              <a:buFont typeface="Arial" panose="020B0604020202020204" pitchFamily="34" charset="0"/>
              <a:buChar char="•"/>
            </a:pPr>
            <a:r>
              <a:rPr lang="en-US" dirty="0"/>
              <a:t>Data CAPs-which include indicators B-11, B-12, B-13, and timely IEPs. Data CAPs are issued as a result of a monitoring activity like the B-13 file reviews &amp; data collection or from data submissions such as child find.</a:t>
            </a:r>
          </a:p>
          <a:p>
            <a:pPr marL="171450" indent="-171450">
              <a:buFont typeface="Arial" panose="020B0604020202020204" pitchFamily="34" charset="0"/>
              <a:buChar char="•"/>
            </a:pPr>
            <a:r>
              <a:rPr lang="en-US" dirty="0"/>
              <a:t>Monitoring CAPs include indicators B-4A, B-4B, B-4AB, B-9, B-10 and General Supervision Monitoring. These CAPs are issued as a result of a monitoring review, a procedure review or a desk audit. Please note that General Supervision Monitoring or GSM CAPs are being renamed to Part B CAPs. This is to differentiate them from the GSM Monitoring of ISDs. General Supervision Monitoring is typically triggered by anomalies of noncompliance in a district that are brought to the attention of the Office of Special Education and usually involves an on-sight monitoring activity by our office. </a:t>
            </a:r>
          </a:p>
          <a:p>
            <a:pPr marL="171450" indent="-171450">
              <a:buFont typeface="Arial" panose="020B0604020202020204" pitchFamily="34" charset="0"/>
              <a:buChar char="•"/>
            </a:pPr>
            <a:r>
              <a:rPr lang="en-US" dirty="0"/>
              <a:t>Finally, Complaint CAPs are issued as a result of a state complaint investigation.</a:t>
            </a:r>
          </a:p>
          <a:p>
            <a:pPr marL="0" indent="0">
              <a:buFont typeface="Arial" panose="020B0604020202020204" pitchFamily="34" charset="0"/>
              <a:buNone/>
            </a:pPr>
            <a:r>
              <a:rPr lang="en-US" dirty="0"/>
              <a:t>The next few slides provides an overview of the different types of CAPs and points out some of the main differences.</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7</a:t>
            </a:fld>
            <a:endParaRPr lang="en-US"/>
          </a:p>
        </p:txBody>
      </p:sp>
    </p:spTree>
    <p:extLst>
      <p:ext uri="{BB962C8B-B14F-4D97-AF65-F5344CB8AC3E}">
        <p14:creationId xmlns:p14="http://schemas.microsoft.com/office/powerpoint/2010/main" val="4003814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happens when a district receives a data CAP?</a:t>
            </a:r>
          </a:p>
          <a:p>
            <a:r>
              <a:rPr lang="en-US" dirty="0"/>
              <a:t>Once a CAP is issued, the district/ISD will receive a letter findings and its student-level data. These are issued in Catamaran. </a:t>
            </a:r>
          </a:p>
          <a:p>
            <a:r>
              <a:rPr lang="en-US" dirty="0"/>
              <a:t>At this point, the district, with support of the ISD, creates and writes the CAP activities to correct the noncompliance. This occurs without prescriptive finding language from the OSE and without predetermined or required corrective actions. Basically, the district determines the underlying cause for the noncompliance and then develops a plan for correction (action plan) with associated timelines for each task or step of the plan. Remember, a well-defined root cause analysis is the foundation for writing the corrective action activities.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8</a:t>
            </a:fld>
            <a:endParaRPr lang="en-US"/>
          </a:p>
        </p:txBody>
      </p:sp>
    </p:spTree>
    <p:extLst>
      <p:ext uri="{BB962C8B-B14F-4D97-AF65-F5344CB8AC3E}">
        <p14:creationId xmlns:p14="http://schemas.microsoft.com/office/powerpoint/2010/main" val="2467918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happens when a district receives a monitoring CAP?</a:t>
            </a:r>
          </a:p>
          <a:p>
            <a:r>
              <a:rPr lang="en-US" dirty="0"/>
              <a:t>The district/ISD will receive a report of findings from the monitoring activity and will receive student-level data – similar to the data CAPs. Again, this information is found in Catamaran once the findings are issued. </a:t>
            </a:r>
          </a:p>
          <a:p>
            <a:r>
              <a:rPr lang="en-US" dirty="0"/>
              <a:t>Next the district/ISD will create and write the CAP activities or action plan to address correction of noncompliance. This is where there are differences from the data CAPs. In the case of monitoring CAPs, activities include prescriptive findings language which specifically identifies areas of noncompliance.  The district/ISD will also receive required corrective actions that the district/ISD must address. The district/ISD will still need to identify the steps and timelines (action plan) they plan to take in order to comply with the required corrective actions. For example, the required corrective action may state that the district must provide training to staff on an item of noncompliance. The district/ISD must articulate the steps is will take to implement this, such as develop a </a:t>
            </a:r>
            <a:r>
              <a:rPr lang="en-US" dirty="0" err="1"/>
              <a:t>powerpoint</a:t>
            </a:r>
            <a:r>
              <a:rPr lang="en-US" dirty="0"/>
              <a:t> and other training materials, schedule the training, implement the training, etc.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9</a:t>
            </a:fld>
            <a:endParaRPr lang="en-US"/>
          </a:p>
        </p:txBody>
      </p:sp>
    </p:spTree>
    <p:extLst>
      <p:ext uri="{BB962C8B-B14F-4D97-AF65-F5344CB8AC3E}">
        <p14:creationId xmlns:p14="http://schemas.microsoft.com/office/powerpoint/2010/main" val="32584370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22098" y="1814341"/>
            <a:ext cx="6931701" cy="2306637"/>
          </a:xfrm>
          <a:noFill/>
          <a:ln w="3175">
            <a:noFill/>
          </a:ln>
        </p:spPr>
        <p:txBody>
          <a:bodyPr anchor="b">
            <a:normAutofit/>
          </a:bodyPr>
          <a:lstStyle>
            <a:lvl1pPr algn="l">
              <a:defRPr sz="5200"/>
            </a:lvl1pPr>
          </a:lstStyle>
          <a:p>
            <a:r>
              <a:rPr lang="en-US"/>
              <a:t>Click to edit Master title style</a:t>
            </a:r>
            <a:endParaRPr lang="en-US" dirty="0"/>
          </a:p>
        </p:txBody>
      </p:sp>
      <p:sp>
        <p:nvSpPr>
          <p:cNvPr id="3" name="Subtitle 2"/>
          <p:cNvSpPr>
            <a:spLocks noGrp="1"/>
          </p:cNvSpPr>
          <p:nvPr>
            <p:ph type="subTitle" idx="1"/>
          </p:nvPr>
        </p:nvSpPr>
        <p:spPr>
          <a:xfrm>
            <a:off x="4422098" y="4349578"/>
            <a:ext cx="6931701" cy="90822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838201" y="6356350"/>
            <a:ext cx="8206945" cy="365125"/>
          </a:xfrm>
        </p:spPr>
        <p:txBody>
          <a:bodyPr/>
          <a:lstStyle/>
          <a:p>
            <a:r>
              <a:rPr lang="en-US" dirty="0"/>
              <a:t>Michigan Department of Education | Office of Special Education </a:t>
            </a:r>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pic>
        <p:nvPicPr>
          <p:cNvPr id="10" name="Picture 9" descr="Decorative Catamaran logo."/>
          <p:cNvPicPr>
            <a:picLocks noChangeAspect="1"/>
          </p:cNvPicPr>
          <p:nvPr userDrawn="1"/>
        </p:nvPicPr>
        <p:blipFill rotWithShape="1">
          <a:blip r:embed="rId3">
            <a:extLst>
              <a:ext uri="{28A0092B-C50C-407E-A947-70E740481C1C}">
                <a14:useLocalDpi xmlns:a14="http://schemas.microsoft.com/office/drawing/2010/main" val="0"/>
              </a:ext>
            </a:extLst>
          </a:blip>
          <a:srcRect l="44131" r="1"/>
          <a:stretch/>
        </p:blipFill>
        <p:spPr>
          <a:xfrm>
            <a:off x="0" y="918449"/>
            <a:ext cx="4204121" cy="4054352"/>
          </a:xfrm>
          <a:prstGeom prst="rect">
            <a:avLst/>
          </a:prstGeom>
        </p:spPr>
      </p:pic>
      <p:sp>
        <p:nvSpPr>
          <p:cNvPr id="8" name="Date Placeholder 3"/>
          <p:cNvSpPr>
            <a:spLocks noGrp="1"/>
          </p:cNvSpPr>
          <p:nvPr>
            <p:ph type="dt" sz="half" idx="2"/>
          </p:nvPr>
        </p:nvSpPr>
        <p:spPr>
          <a:xfrm>
            <a:off x="8610599" y="471416"/>
            <a:ext cx="2743200" cy="365125"/>
          </a:xfrm>
          <a:prstGeom prst="rect">
            <a:avLst/>
          </a:prstGeom>
        </p:spPr>
        <p:txBody>
          <a:bodyPr/>
          <a:lstStyle>
            <a:lvl1pPr algn="r">
              <a:defRPr sz="1400" b="1">
                <a:solidFill>
                  <a:schemeClr val="accent1"/>
                </a:solidFill>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A3A3A"/>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Michigan Department of Education | Office of Special Education </a:t>
            </a:r>
          </a:p>
        </p:txBody>
      </p:sp>
      <p:cxnSp>
        <p:nvCxnSpPr>
          <p:cNvPr id="7" name="Straight Connector 6"/>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46775F4D-6D42-4CD6-A802-0B48E0231625}" type="slidenum">
              <a:rPr lang="en-US" smtClean="0"/>
              <a:pPr/>
              <a:t>‹#›</a:t>
            </a:fld>
            <a:endParaRPr lang="en-US" dirty="0"/>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Michigan Department of Education | Office of Special Education </a:t>
            </a:r>
          </a:p>
        </p:txBody>
      </p:sp>
      <p:sp>
        <p:nvSpPr>
          <p:cNvPr id="7" name="Title 1"/>
          <p:cNvSpPr>
            <a:spLocks noGrp="1"/>
          </p:cNvSpPr>
          <p:nvPr>
            <p:ph type="ctrTitle"/>
          </p:nvPr>
        </p:nvSpPr>
        <p:spPr>
          <a:xfrm>
            <a:off x="0" y="1814341"/>
            <a:ext cx="12192000" cy="2306637"/>
          </a:xfrm>
          <a:solidFill>
            <a:schemeClr val="accent4"/>
          </a:solidFill>
          <a:ln w="3175">
            <a:solidFill>
              <a:schemeClr val="accent6">
                <a:lumMod val="40000"/>
                <a:lumOff val="60000"/>
              </a:schemeClr>
            </a:solidFill>
          </a:ln>
        </p:spPr>
        <p:txBody>
          <a:bodyPr lIns="731520" rIns="731520" anchor="ctr">
            <a:normAutofit/>
          </a:bodyPr>
          <a:lstStyle>
            <a:lvl1pPr algn="ctr">
              <a:defRPr sz="4800"/>
            </a:lvl1pPr>
          </a:lstStyle>
          <a:p>
            <a:r>
              <a:rPr lang="en-US"/>
              <a:t>Click to edit Master title style</a:t>
            </a:r>
            <a:endParaRPr lang="en-US" dirty="0"/>
          </a:p>
        </p:txBody>
      </p:sp>
      <p:sp>
        <p:nvSpPr>
          <p:cNvPr id="8" name="Subtitle 2"/>
          <p:cNvSpPr>
            <a:spLocks noGrp="1"/>
          </p:cNvSpPr>
          <p:nvPr>
            <p:ph type="subTitle" idx="1"/>
          </p:nvPr>
        </p:nvSpPr>
        <p:spPr>
          <a:xfrm>
            <a:off x="838200" y="4349578"/>
            <a:ext cx="10515599" cy="908222"/>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2E6F2232-818B-4E09-954B-6E16973FF9E0}" type="slidenum">
              <a:rPr lang="en-US" smtClean="0"/>
              <a:pPr/>
              <a:t>‹#›</a:t>
            </a:fld>
            <a:endParaRPr lang="en-US" dirty="0"/>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Michigan Department of Education | Office of Special Education </a:t>
            </a:r>
          </a:p>
        </p:txBody>
      </p:sp>
      <p:cxnSp>
        <p:nvCxnSpPr>
          <p:cNvPr id="8" name="Straight Connector 7"/>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0B17BB76-CBF7-44FF-99D7-3859A0F0D5C1}" type="slidenum">
              <a:rPr lang="en-US" smtClean="0"/>
              <a:pPr/>
              <a:t>‹#›</a:t>
            </a:fld>
            <a:endParaRPr lang="en-US" dirty="0"/>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Michigan Department of Education | Office of Special Education </a:t>
            </a:r>
          </a:p>
        </p:txBody>
      </p:sp>
      <p:cxnSp>
        <p:nvCxnSpPr>
          <p:cNvPr id="10" name="Straight Connector 9"/>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53954A07-F13B-4186-89EE-6DAD163F96DA}" type="slidenum">
              <a:rPr lang="en-US" smtClean="0"/>
              <a:pPr/>
              <a:t>‹#›</a:t>
            </a:fld>
            <a:endParaRPr lang="en-US" dirty="0"/>
          </a:p>
        </p:txBody>
      </p:sp>
      <p:pic>
        <p:nvPicPr>
          <p:cNvPr id="13" name="Picture 12"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Michigan Department of Education | Office of Special Education </a:t>
            </a:r>
          </a:p>
        </p:txBody>
      </p:sp>
      <p:cxnSp>
        <p:nvCxnSpPr>
          <p:cNvPr id="6" name="Straight Connector 5"/>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6"/>
          <p:cNvSpPr>
            <a:spLocks noGrp="1"/>
          </p:cNvSpPr>
          <p:nvPr>
            <p:ph type="sldNum" sz="quarter" idx="12"/>
          </p:nvPr>
        </p:nvSpPr>
        <p:spPr>
          <a:xfrm>
            <a:off x="838201" y="6356350"/>
            <a:ext cx="409832" cy="365125"/>
          </a:xfrm>
          <a:prstGeom prst="rect">
            <a:avLst/>
          </a:prstGeom>
        </p:spPr>
        <p:txBody>
          <a:bodyPr anchor="ctr"/>
          <a:lstStyle>
            <a:lvl1pPr>
              <a:defRPr b="0"/>
            </a:lvl1pPr>
          </a:lstStyle>
          <a:p>
            <a:fld id="{BFDB09CA-2057-4234-A271-88FAC55386DF}" type="slidenum">
              <a:rPr lang="en-US" smtClean="0"/>
              <a:pPr/>
              <a:t>‹#›</a:t>
            </a:fld>
            <a:endParaRPr lang="en-US" dirty="0"/>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Michigan Department of Education | Office of Special Education </a:t>
            </a:r>
          </a:p>
        </p:txBody>
      </p:sp>
      <p:sp>
        <p:nvSpPr>
          <p:cNvPr id="6"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F782C1E8-CA2E-47FF-89F1-29AE34FB2263}" type="slidenum">
              <a:rPr lang="en-US" smtClean="0"/>
              <a:pPr/>
              <a:t>‹#›</a:t>
            </a:fld>
            <a:endParaRPr lang="en-US" dirty="0"/>
          </a:p>
        </p:txBody>
      </p:sp>
      <p:pic>
        <p:nvPicPr>
          <p:cNvPr id="7" name="Picture 6"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1079292"/>
            <a:ext cx="6172200" cy="4781758"/>
          </a:xfrm>
        </p:spPr>
        <p:txBody>
          <a:bodyPr/>
          <a:lstStyle>
            <a:lvl1pPr>
              <a:buClr>
                <a:schemeClr val="accent3"/>
              </a:buClr>
              <a:defRPr sz="3200"/>
            </a:lvl1pPr>
            <a:lvl2pPr>
              <a:buClr>
                <a:schemeClr val="accent3"/>
              </a:buClr>
              <a:defRPr sz="2800"/>
            </a:lvl2pPr>
            <a:lvl3pPr>
              <a:buClr>
                <a:schemeClr val="accent3"/>
              </a:buClr>
              <a:defRPr sz="2400"/>
            </a:lvl3pPr>
            <a:lvl4pPr>
              <a:buClr>
                <a:schemeClr val="accent3"/>
              </a:buClr>
              <a:defRPr sz="2000"/>
            </a:lvl4pPr>
            <a:lvl5pPr>
              <a:buClr>
                <a:schemeClr val="accent3"/>
              </a:buCl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Michigan Department of Education | Office of Special Education </a:t>
            </a:r>
          </a:p>
        </p:txBody>
      </p:sp>
      <p:sp>
        <p:nvSpPr>
          <p:cNvPr id="7"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33EF310-3ADA-4BE6-8872-3884FDFF415E}" type="slidenum">
              <a:rPr lang="en-US" smtClean="0"/>
              <a:pPr/>
              <a:t>‹#›</a:t>
            </a:fld>
            <a:endParaRPr lang="en-US" dirty="0"/>
          </a:p>
        </p:txBody>
      </p:sp>
      <p:cxnSp>
        <p:nvCxnSpPr>
          <p:cNvPr id="8" name="Straight Connector 7"/>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Footer Placeholder 5"/>
          <p:cNvSpPr>
            <a:spLocks noGrp="1"/>
          </p:cNvSpPr>
          <p:nvPr>
            <p:ph type="ftr" sz="quarter" idx="11"/>
          </p:nvPr>
        </p:nvSpPr>
        <p:spPr/>
        <p:txBody>
          <a:bodyPr/>
          <a:lstStyle/>
          <a:p>
            <a:r>
              <a:rPr lang="en-US" dirty="0"/>
              <a:t>Michigan Department of Education | Office of Special Education </a:t>
            </a:r>
          </a:p>
        </p:txBody>
      </p:sp>
      <p:sp>
        <p:nvSpPr>
          <p:cNvPr id="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cxnSp>
        <p:nvCxnSpPr>
          <p:cNvPr id="11" name="Straight Connector 10"/>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C7532FC-408B-4C1E-909C-45464CC40235}" type="slidenum">
              <a:rPr lang="en-US" smtClean="0"/>
              <a:pPr/>
              <a:t>‹#›</a:t>
            </a:fld>
            <a:endParaRPr lang="en-US" dirty="0"/>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71600" y="6356350"/>
            <a:ext cx="7673546"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dirty="0"/>
              <a:t>Michigan Department of Education | Office of Special Education </a:t>
            </a:r>
          </a:p>
        </p:txBody>
      </p:sp>
      <p:sp>
        <p:nvSpPr>
          <p:cNvPr id="10" name="Slide Number Placeholder 6"/>
          <p:cNvSpPr>
            <a:spLocks noGrp="1"/>
          </p:cNvSpPr>
          <p:nvPr>
            <p:ph type="sldNum" sz="quarter" idx="4"/>
          </p:nvPr>
        </p:nvSpPr>
        <p:spPr>
          <a:xfrm>
            <a:off x="838201" y="6356350"/>
            <a:ext cx="409832" cy="365125"/>
          </a:xfrm>
          <a:prstGeom prst="rect">
            <a:avLst/>
          </a:prstGeom>
        </p:spPr>
        <p:txBody>
          <a:bodyPr anchor="ctr"/>
          <a:lstStyle>
            <a:lvl1pPr>
              <a:defRPr sz="1200" b="0">
                <a:solidFill>
                  <a:schemeClr val="accent1"/>
                </a:solidFill>
                <a:latin typeface="Arial" charset="0"/>
                <a:ea typeface="Arial" charset="0"/>
                <a:cs typeface="Arial" charset="0"/>
              </a:defRPr>
            </a:lvl1pPr>
          </a:lstStyle>
          <a:p>
            <a:fld id="{86912BC1-F2B2-4048-96A2-39CED5BDBEEC}" type="slidenum">
              <a:rPr lang="en-US" smtClean="0"/>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rtl="0" eaLnBrk="1" latinLnBrk="0" hangingPunct="1">
        <a:lnSpc>
          <a:spcPct val="90000"/>
        </a:lnSpc>
        <a:spcBef>
          <a:spcPct val="0"/>
        </a:spcBef>
        <a:buNone/>
        <a:defRPr sz="4000" b="1" kern="1200">
          <a:solidFill>
            <a:srgbClr val="3A3A3A"/>
          </a:solidFill>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0" userDrawn="1">
          <p15:clr>
            <a:srgbClr val="F26B43"/>
          </p15:clr>
        </p15:guide>
        <p15:guide id="2" pos="7152" userDrawn="1">
          <p15:clr>
            <a:srgbClr val="F26B43"/>
          </p15:clr>
        </p15:guide>
        <p15:guide id="3" pos="5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training.catamaran.partners/past-event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catamaran.partner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training.catamaran.partner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training.catamaran.partners/discipline-guidance-documents/" TargetMode="External"/><Relationship Id="rId13" Type="http://schemas.openxmlformats.org/officeDocument/2006/relationships/hyperlink" Target="https://www2.ed.gov/policy/speced/guid/idea/discipline-q-a.pdf" TargetMode="External"/><Relationship Id="rId3" Type="http://schemas.openxmlformats.org/officeDocument/2006/relationships/notesSlide" Target="../notesSlides/notesSlide33.xml"/><Relationship Id="rId7" Type="http://schemas.openxmlformats.org/officeDocument/2006/relationships/hyperlink" Target="https://www.michigan.gov/documents/mde/NoticeGuidance_565255_7.pdf" TargetMode="External"/><Relationship Id="rId12" Type="http://schemas.openxmlformats.org/officeDocument/2006/relationships/hyperlink" Target="http://ici.umn.edu/products/impact/182/over5.html" TargetMode="Externa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hyperlink" Target="https://www.michigan.gov/documents/mde/IDEA_DisciplineRequirements_655451_7.pdf" TargetMode="External"/><Relationship Id="rId11" Type="http://schemas.openxmlformats.org/officeDocument/2006/relationships/hyperlink" Target="https://training.catamaran.partners/discipline-data-practices/" TargetMode="External"/><Relationship Id="rId5" Type="http://schemas.openxmlformats.org/officeDocument/2006/relationships/hyperlink" Target="https://training.catamaran.partners/wp-content/uploads/2021/06/B-4AB-Overview-2021.pdf" TargetMode="External"/><Relationship Id="rId10" Type="http://schemas.openxmlformats.org/officeDocument/2006/relationships/hyperlink" Target="https://training.catamaran.partners/discipline-how-tos/" TargetMode="External"/><Relationship Id="rId4" Type="http://schemas.openxmlformats.org/officeDocument/2006/relationships/hyperlink" Target="https://training.catamaran.partners/wp-content/uploads/2020/01/B4-UsingTheReportOfDistrictData-2020_final.pdf" TargetMode="External"/><Relationship Id="rId9" Type="http://schemas.openxmlformats.org/officeDocument/2006/relationships/hyperlink" Target="https://sites.ed.gov/idea/regs/b/e" TargetMode="External"/><Relationship Id="rId14" Type="http://schemas.openxmlformats.org/officeDocument/2006/relationships/hyperlink" Target="https://training.catamaran.partners/wp-content/uploads/2017/08/School_Discipline_hi.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mischooldata.org/selected-indicator-report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www.michigan.gov/documents/mde/ProceduresforCalculatingDispro_324146_7.pdf" TargetMode="External"/><Relationship Id="rId4" Type="http://schemas.openxmlformats.org/officeDocument/2006/relationships/hyperlink" Target="https://www.michigan.gov/documents/mde/Disproportionate_Representation_FAQ_288536_7.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mischooldata.org/selected-indicator-reports/" TargetMode="External"/><Relationship Id="rId7" Type="http://schemas.openxmlformats.org/officeDocument/2006/relationships/hyperlink" Target="https://ectacenter.org/~pdfs/topics/transition/TransitionSelf_Assessment_09_15_08.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ectacenter.org/topics/transition/osep.asp" TargetMode="External"/><Relationship Id="rId5" Type="http://schemas.openxmlformats.org/officeDocument/2006/relationships/hyperlink" Target="https://www.michigan.gov/cepi/0,1607,7-113-986_50502---,00.html" TargetMode="External"/><Relationship Id="rId4" Type="http://schemas.openxmlformats.org/officeDocument/2006/relationships/hyperlink" Target="https://www.michigan.gov/documents/mde/InitialsGuidance_565249_7.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training.catamaran.partners/wp-content/uploads/2017/07/B13-Probe-Questions-2020_final.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www.mischooldata.org/selected-indicator-reports/" TargetMode="External"/><Relationship Id="rId4" Type="http://schemas.openxmlformats.org/officeDocument/2006/relationships/hyperlink" Target="https://training.catamaran.partners/wp-content/uploads/2017/07/consent_to_invite.pdf"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ww.michigan.gov/documents/mde/CompensatoryEducation_707703_7.pdf" TargetMode="External"/><Relationship Id="rId3" Type="http://schemas.openxmlformats.org/officeDocument/2006/relationships/hyperlink" Target="https://training.catamaran.partners/policy-resources/how-to-complete-the-corrective-action-plan-cap-process/" TargetMode="External"/><Relationship Id="rId7" Type="http://schemas.openxmlformats.org/officeDocument/2006/relationships/hyperlink" Target="https://www.michigan.gov/documents/mde/SpecialEducation_ReevaluationProcess_655454_7.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www.michigan.gov/documents/mde/ShortenedSchoolDay_655459_7.pdf" TargetMode="External"/><Relationship Id="rId5" Type="http://schemas.openxmlformats.org/officeDocument/2006/relationships/hyperlink" Target="https://www.michigan.gov/documents/mde/IDEA_DisciplineRequirements_655451_7.pdf" TargetMode="External"/><Relationship Id="rId4" Type="http://schemas.openxmlformats.org/officeDocument/2006/relationships/hyperlink" Target="https://www.screencast.com/t/xbmvNepOI"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training.catamaran.partners/wp-content/uploads/2020/02/B-MSDS-Probe-Questions-2020_final.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michigan.gov/documents/mde/Disproportionate_Representation_FAQ_288536_7.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E13243-C19B-4EDE-8DA6-F91714B6CB95}"/>
              </a:ext>
            </a:extLst>
          </p:cNvPr>
          <p:cNvSpPr>
            <a:spLocks noGrp="1"/>
          </p:cNvSpPr>
          <p:nvPr>
            <p:ph type="title"/>
          </p:nvPr>
        </p:nvSpPr>
        <p:spPr/>
        <p:txBody>
          <a:bodyPr/>
          <a:lstStyle/>
          <a:p>
            <a:r>
              <a:rPr lang="en-US" dirty="0"/>
              <a:t>Welcome! </a:t>
            </a:r>
          </a:p>
        </p:txBody>
      </p:sp>
      <p:sp>
        <p:nvSpPr>
          <p:cNvPr id="6" name="Content Placeholder 5">
            <a:extLst>
              <a:ext uri="{FF2B5EF4-FFF2-40B4-BE49-F238E27FC236}">
                <a16:creationId xmlns:a16="http://schemas.microsoft.com/office/drawing/2014/main" id="{05DBCC2E-3F23-4292-8989-6EC921586E9D}"/>
              </a:ext>
            </a:extLst>
          </p:cNvPr>
          <p:cNvSpPr>
            <a:spLocks noGrp="1"/>
          </p:cNvSpPr>
          <p:nvPr>
            <p:ph idx="1"/>
          </p:nvPr>
        </p:nvSpPr>
        <p:spPr/>
        <p:txBody>
          <a:bodyPr>
            <a:normAutofit lnSpcReduction="10000"/>
          </a:bodyPr>
          <a:lstStyle/>
          <a:p>
            <a:r>
              <a:rPr lang="en-US" dirty="0"/>
              <a:t>The </a:t>
            </a:r>
            <a:r>
              <a:rPr lang="en-US" b="1" dirty="0"/>
              <a:t>How to Write a CAP</a:t>
            </a:r>
            <a:r>
              <a:rPr lang="en-US" dirty="0"/>
              <a:t> webinar will begin in a few moments.</a:t>
            </a:r>
          </a:p>
          <a:p>
            <a:r>
              <a:rPr lang="en-US" dirty="0"/>
              <a:t>The webinar will be recorded  and posted  on the Catamaran Training Website under </a:t>
            </a:r>
            <a:r>
              <a:rPr lang="en-US" b="1" dirty="0"/>
              <a:t>Past Events </a:t>
            </a:r>
            <a:r>
              <a:rPr lang="en-US" dirty="0"/>
              <a:t>(</a:t>
            </a:r>
            <a:r>
              <a:rPr lang="en-US" dirty="0">
                <a:hlinkClick r:id="rId3">
                  <a:extLst>
                    <a:ext uri="{A12FA001-AC4F-418D-AE19-62706E023703}">
                      <ahyp:hlinkClr xmlns:ahyp="http://schemas.microsoft.com/office/drawing/2018/hyperlinkcolor" val="tx"/>
                    </a:ext>
                  </a:extLst>
                </a:hlinkClick>
              </a:rPr>
              <a:t>https://training.catamaran.partners/past-events/</a:t>
            </a:r>
            <a:r>
              <a:rPr lang="en-US" dirty="0"/>
              <a:t>)</a:t>
            </a:r>
          </a:p>
          <a:p>
            <a:r>
              <a:rPr lang="en-US" dirty="0"/>
              <a:t>The PowerPoint presentation materials will also be posted and available for download on the Catamaran Training Website (</a:t>
            </a:r>
            <a:r>
              <a:rPr lang="en-US" dirty="0">
                <a:hlinkClick r:id="rId4">
                  <a:extLst>
                    <a:ext uri="{A12FA001-AC4F-418D-AE19-62706E023703}">
                      <ahyp:hlinkClr xmlns:ahyp="http://schemas.microsoft.com/office/drawing/2018/hyperlinkcolor" val="tx"/>
                    </a:ext>
                  </a:extLst>
                </a:hlinkClick>
              </a:rPr>
              <a:t>https://training.catamaran.partners</a:t>
            </a:r>
            <a:r>
              <a:rPr lang="en-US" dirty="0"/>
              <a:t>)</a:t>
            </a:r>
          </a:p>
          <a:p>
            <a:r>
              <a:rPr lang="en-US" dirty="0"/>
              <a:t>To communicate with the presenters during the webinar, please use the </a:t>
            </a:r>
            <a:br>
              <a:rPr lang="en-US" dirty="0"/>
            </a:br>
            <a:r>
              <a:rPr lang="en-US" dirty="0"/>
              <a:t>“</a:t>
            </a:r>
            <a:r>
              <a:rPr lang="en-US" b="1" dirty="0"/>
              <a:t>Chat”</a:t>
            </a:r>
            <a:r>
              <a:rPr lang="en-US" dirty="0"/>
              <a:t> feature. </a:t>
            </a:r>
          </a:p>
          <a:p>
            <a:r>
              <a:rPr lang="en-US" dirty="0"/>
              <a:t>Closed captioning is available for this webinar. To select this option, choose the closed caption icon in the webinar player.</a:t>
            </a:r>
          </a:p>
          <a:p>
            <a:endParaRPr lang="en-US" dirty="0"/>
          </a:p>
        </p:txBody>
      </p:sp>
      <p:sp>
        <p:nvSpPr>
          <p:cNvPr id="4" name="Footer Placeholder 3">
            <a:extLst>
              <a:ext uri="{FF2B5EF4-FFF2-40B4-BE49-F238E27FC236}">
                <a16:creationId xmlns:a16="http://schemas.microsoft.com/office/drawing/2014/main" id="{415C6B93-D0CD-410A-A9BE-6C561C3451C8}"/>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397944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BDC27-8EDB-4BA7-900C-FBEEAA7C89BC}"/>
              </a:ext>
            </a:extLst>
          </p:cNvPr>
          <p:cNvSpPr>
            <a:spLocks noGrp="1"/>
          </p:cNvSpPr>
          <p:nvPr>
            <p:ph type="title"/>
          </p:nvPr>
        </p:nvSpPr>
        <p:spPr>
          <a:xfrm>
            <a:off x="838200" y="365125"/>
            <a:ext cx="10515595" cy="1325563"/>
          </a:xfrm>
        </p:spPr>
        <p:txBody>
          <a:bodyPr/>
          <a:lstStyle/>
          <a:p>
            <a:r>
              <a:rPr lang="en-US" dirty="0"/>
              <a:t>Complaint CAPs</a:t>
            </a:r>
          </a:p>
        </p:txBody>
      </p:sp>
      <p:sp>
        <p:nvSpPr>
          <p:cNvPr id="3" name="Content Placeholder 2">
            <a:extLst>
              <a:ext uri="{FF2B5EF4-FFF2-40B4-BE49-F238E27FC236}">
                <a16:creationId xmlns:a16="http://schemas.microsoft.com/office/drawing/2014/main" id="{360F83A0-993B-4DD9-B3C5-26C43B72DA9C}"/>
              </a:ext>
            </a:extLst>
          </p:cNvPr>
          <p:cNvSpPr>
            <a:spLocks noGrp="1"/>
          </p:cNvSpPr>
          <p:nvPr>
            <p:ph idx="1"/>
          </p:nvPr>
        </p:nvSpPr>
        <p:spPr>
          <a:xfrm>
            <a:off x="838203" y="1825624"/>
            <a:ext cx="10515596" cy="4530725"/>
          </a:xfrm>
        </p:spPr>
        <p:txBody>
          <a:bodyPr>
            <a:normAutofit/>
          </a:bodyPr>
          <a:lstStyle/>
          <a:p>
            <a:r>
              <a:rPr lang="en-US" dirty="0"/>
              <a:t>District/ISD receives:</a:t>
            </a:r>
          </a:p>
          <a:p>
            <a:pPr lvl="1"/>
            <a:r>
              <a:rPr lang="en-US" sz="2400" dirty="0"/>
              <a:t>Final Decision Report from the Complaint Investigation</a:t>
            </a:r>
          </a:p>
          <a:p>
            <a:pPr lvl="1"/>
            <a:r>
              <a:rPr lang="en-US" sz="2400" dirty="0"/>
              <a:t>Student-level data, if applicable</a:t>
            </a:r>
          </a:p>
          <a:p>
            <a:r>
              <a:rPr lang="en-US" dirty="0"/>
              <a:t>District/ISD create and write CAP activities </a:t>
            </a:r>
            <a:r>
              <a:rPr lang="en-US" b="1" dirty="0"/>
              <a:t>with</a:t>
            </a:r>
            <a:r>
              <a:rPr lang="en-US" dirty="0"/>
              <a:t>:</a:t>
            </a:r>
          </a:p>
          <a:p>
            <a:pPr lvl="1"/>
            <a:r>
              <a:rPr lang="en-US" sz="2400" dirty="0"/>
              <a:t>Prescriptive finding language,</a:t>
            </a:r>
          </a:p>
          <a:p>
            <a:pPr lvl="1"/>
            <a:r>
              <a:rPr lang="en-US" sz="2400" dirty="0"/>
              <a:t>Items of Noncompliance, and</a:t>
            </a:r>
          </a:p>
          <a:p>
            <a:pPr lvl="1"/>
            <a:r>
              <a:rPr lang="en-US" sz="2400" dirty="0"/>
              <a:t>Required Corrective Action</a:t>
            </a:r>
          </a:p>
          <a:p>
            <a:pPr lvl="1"/>
            <a:endParaRPr lang="en-US" dirty="0"/>
          </a:p>
          <a:p>
            <a:endParaRPr lang="en-US" dirty="0"/>
          </a:p>
        </p:txBody>
      </p:sp>
      <p:sp>
        <p:nvSpPr>
          <p:cNvPr id="4" name="Footer Placeholder 3">
            <a:extLst>
              <a:ext uri="{FF2B5EF4-FFF2-40B4-BE49-F238E27FC236}">
                <a16:creationId xmlns:a16="http://schemas.microsoft.com/office/drawing/2014/main" id="{6350B2BF-5A8C-4F14-8515-2CE1A35567EA}"/>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ACFCA316-DD90-44EA-8926-049477F1F5DD}"/>
              </a:ext>
            </a:extLst>
          </p:cNvPr>
          <p:cNvSpPr>
            <a:spLocks noGrp="1"/>
          </p:cNvSpPr>
          <p:nvPr>
            <p:ph type="sldNum" sz="quarter" idx="12"/>
          </p:nvPr>
        </p:nvSpPr>
        <p:spPr/>
        <p:txBody>
          <a:bodyPr/>
          <a:lstStyle/>
          <a:p>
            <a:fld id="{46775F4D-6D42-4CD6-A802-0B48E0231625}" type="slidenum">
              <a:rPr lang="en-US" smtClean="0"/>
              <a:pPr/>
              <a:t>10</a:t>
            </a:fld>
            <a:endParaRPr lang="en-US" dirty="0"/>
          </a:p>
        </p:txBody>
      </p:sp>
    </p:spTree>
    <p:extLst>
      <p:ext uri="{BB962C8B-B14F-4D97-AF65-F5344CB8AC3E}">
        <p14:creationId xmlns:p14="http://schemas.microsoft.com/office/powerpoint/2010/main" val="920140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964EC00-D6F1-4C2A-A1A2-2F51451DE12D}"/>
              </a:ext>
            </a:extLst>
          </p:cNvPr>
          <p:cNvSpPr>
            <a:spLocks noGrp="1"/>
          </p:cNvSpPr>
          <p:nvPr>
            <p:ph type="ctrTitle"/>
          </p:nvPr>
        </p:nvSpPr>
        <p:spPr/>
        <p:txBody>
          <a:bodyPr/>
          <a:lstStyle/>
          <a:p>
            <a:r>
              <a:rPr lang="en-US" dirty="0"/>
              <a:t>CAP Content</a:t>
            </a:r>
          </a:p>
        </p:txBody>
      </p:sp>
      <p:sp>
        <p:nvSpPr>
          <p:cNvPr id="5" name="Footer Placeholder 4">
            <a:extLst>
              <a:ext uri="{FF2B5EF4-FFF2-40B4-BE49-F238E27FC236}">
                <a16:creationId xmlns:a16="http://schemas.microsoft.com/office/drawing/2014/main" id="{A14BC16E-BB2B-405D-9F25-B66389DEF9A1}"/>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6" name="Slide Number Placeholder 5">
            <a:extLst>
              <a:ext uri="{FF2B5EF4-FFF2-40B4-BE49-F238E27FC236}">
                <a16:creationId xmlns:a16="http://schemas.microsoft.com/office/drawing/2014/main" id="{81824BFD-94E0-456B-B94B-79B488184314}"/>
              </a:ext>
            </a:extLst>
          </p:cNvPr>
          <p:cNvSpPr>
            <a:spLocks noGrp="1"/>
          </p:cNvSpPr>
          <p:nvPr>
            <p:ph type="sldNum" sz="quarter" idx="12"/>
          </p:nvPr>
        </p:nvSpPr>
        <p:spPr/>
        <p:txBody>
          <a:bodyPr/>
          <a:lstStyle/>
          <a:p>
            <a:fld id="{0B17BB76-CBF7-44FF-99D7-3859A0F0D5C1}" type="slidenum">
              <a:rPr lang="en-US" smtClean="0"/>
              <a:pPr/>
              <a:t>11</a:t>
            </a:fld>
            <a:endParaRPr lang="en-US" dirty="0"/>
          </a:p>
        </p:txBody>
      </p:sp>
    </p:spTree>
    <p:extLst>
      <p:ext uri="{BB962C8B-B14F-4D97-AF65-F5344CB8AC3E}">
        <p14:creationId xmlns:p14="http://schemas.microsoft.com/office/powerpoint/2010/main" val="3582584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22017A-9FA5-448B-839F-1A1AB51DAD74}"/>
              </a:ext>
            </a:extLst>
          </p:cNvPr>
          <p:cNvSpPr>
            <a:spLocks noGrp="1"/>
          </p:cNvSpPr>
          <p:nvPr>
            <p:ph type="title"/>
          </p:nvPr>
        </p:nvSpPr>
        <p:spPr>
          <a:xfrm>
            <a:off x="838200" y="365125"/>
            <a:ext cx="10515600" cy="1342675"/>
          </a:xfrm>
        </p:spPr>
        <p:txBody>
          <a:bodyPr/>
          <a:lstStyle/>
          <a:p>
            <a:r>
              <a:rPr lang="en-US" dirty="0"/>
              <a:t>CAP Menu</a:t>
            </a:r>
          </a:p>
        </p:txBody>
      </p:sp>
      <p:sp>
        <p:nvSpPr>
          <p:cNvPr id="7" name="Content Placeholder 2">
            <a:extLst>
              <a:ext uri="{FF2B5EF4-FFF2-40B4-BE49-F238E27FC236}">
                <a16:creationId xmlns:a16="http://schemas.microsoft.com/office/drawing/2014/main" id="{74F0DB49-CFCC-4080-A671-50D2715AE6AA}"/>
              </a:ext>
            </a:extLst>
          </p:cNvPr>
          <p:cNvSpPr>
            <a:spLocks noGrp="1"/>
          </p:cNvSpPr>
          <p:nvPr>
            <p:ph idx="1"/>
          </p:nvPr>
        </p:nvSpPr>
        <p:spPr>
          <a:xfrm>
            <a:off x="838203" y="1825624"/>
            <a:ext cx="3720545" cy="4530725"/>
          </a:xfrm>
        </p:spPr>
        <p:txBody>
          <a:bodyPr>
            <a:normAutofit/>
          </a:bodyPr>
          <a:lstStyle/>
          <a:p>
            <a:r>
              <a:rPr lang="en-US" sz="2400" dirty="0"/>
              <a:t>CAP Menus provide a progress bar</a:t>
            </a:r>
          </a:p>
          <a:p>
            <a:r>
              <a:rPr lang="en-US" dirty="0"/>
              <a:t>Forms appear on the menu as needed</a:t>
            </a:r>
          </a:p>
          <a:p>
            <a:r>
              <a:rPr lang="en-US" dirty="0"/>
              <a:t>Resource links are provided to assist the district in completing the CAP.</a:t>
            </a:r>
          </a:p>
          <a:p>
            <a:endParaRPr lang="en-US" dirty="0"/>
          </a:p>
        </p:txBody>
      </p:sp>
      <p:pic>
        <p:nvPicPr>
          <p:cNvPr id="8" name="Picture 7" descr="CAP Menu">
            <a:extLst>
              <a:ext uri="{FF2B5EF4-FFF2-40B4-BE49-F238E27FC236}">
                <a16:creationId xmlns:a16="http://schemas.microsoft.com/office/drawing/2014/main" id="{4D126EEF-45B7-47E0-B036-A4F1562B4134}"/>
              </a:ext>
            </a:extLst>
          </p:cNvPr>
          <p:cNvPicPr>
            <a:picLocks noChangeAspect="1"/>
          </p:cNvPicPr>
          <p:nvPr/>
        </p:nvPicPr>
        <p:blipFill>
          <a:blip r:embed="rId3"/>
          <a:stretch>
            <a:fillRect/>
          </a:stretch>
        </p:blipFill>
        <p:spPr>
          <a:xfrm>
            <a:off x="4651575" y="1566400"/>
            <a:ext cx="7137767" cy="4546834"/>
          </a:xfrm>
          <a:prstGeom prst="rect">
            <a:avLst/>
          </a:prstGeom>
          <a:ln>
            <a:solidFill>
              <a:srgbClr val="3A3A3A"/>
            </a:solidFill>
          </a:ln>
        </p:spPr>
      </p:pic>
      <p:sp>
        <p:nvSpPr>
          <p:cNvPr id="2" name="Footer Placeholder 1">
            <a:extLst>
              <a:ext uri="{FF2B5EF4-FFF2-40B4-BE49-F238E27FC236}">
                <a16:creationId xmlns:a16="http://schemas.microsoft.com/office/drawing/2014/main" id="{AD06A7D1-8E64-443E-84F5-BCC66281282F}"/>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02A239B0-F315-4F7D-8A72-092387D692B6}"/>
              </a:ext>
            </a:extLst>
          </p:cNvPr>
          <p:cNvSpPr>
            <a:spLocks noGrp="1"/>
          </p:cNvSpPr>
          <p:nvPr>
            <p:ph type="sldNum" sz="quarter" idx="12"/>
          </p:nvPr>
        </p:nvSpPr>
        <p:spPr/>
        <p:txBody>
          <a:bodyPr/>
          <a:lstStyle/>
          <a:p>
            <a:fld id="{2E6F2232-818B-4E09-954B-6E16973FF9E0}" type="slidenum">
              <a:rPr lang="en-US" smtClean="0"/>
              <a:pPr/>
              <a:t>12</a:t>
            </a:fld>
            <a:endParaRPr lang="en-US" dirty="0"/>
          </a:p>
        </p:txBody>
      </p:sp>
    </p:spTree>
    <p:extLst>
      <p:ext uri="{BB962C8B-B14F-4D97-AF65-F5344CB8AC3E}">
        <p14:creationId xmlns:p14="http://schemas.microsoft.com/office/powerpoint/2010/main" val="662695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22017A-9FA5-448B-839F-1A1AB51DAD74}"/>
              </a:ext>
            </a:extLst>
          </p:cNvPr>
          <p:cNvSpPr>
            <a:spLocks noGrp="1"/>
          </p:cNvSpPr>
          <p:nvPr>
            <p:ph type="title"/>
          </p:nvPr>
        </p:nvSpPr>
        <p:spPr>
          <a:xfrm>
            <a:off x="838200" y="365125"/>
            <a:ext cx="10515600" cy="1342675"/>
          </a:xfrm>
        </p:spPr>
        <p:txBody>
          <a:bodyPr/>
          <a:lstStyle/>
          <a:p>
            <a:r>
              <a:rPr lang="en-US" dirty="0"/>
              <a:t>CAP Cover Page</a:t>
            </a:r>
          </a:p>
        </p:txBody>
      </p:sp>
      <p:sp>
        <p:nvSpPr>
          <p:cNvPr id="7" name="Content Placeholder 2">
            <a:extLst>
              <a:ext uri="{FF2B5EF4-FFF2-40B4-BE49-F238E27FC236}">
                <a16:creationId xmlns:a16="http://schemas.microsoft.com/office/drawing/2014/main" id="{74F0DB49-CFCC-4080-A671-50D2715AE6AA}"/>
              </a:ext>
            </a:extLst>
          </p:cNvPr>
          <p:cNvSpPr>
            <a:spLocks noGrp="1"/>
          </p:cNvSpPr>
          <p:nvPr>
            <p:ph idx="1"/>
          </p:nvPr>
        </p:nvSpPr>
        <p:spPr>
          <a:xfrm>
            <a:off x="838203" y="1825624"/>
            <a:ext cx="4524818" cy="4530725"/>
          </a:xfrm>
        </p:spPr>
        <p:txBody>
          <a:bodyPr>
            <a:normAutofit/>
          </a:bodyPr>
          <a:lstStyle/>
          <a:p>
            <a:r>
              <a:rPr lang="en-US" sz="2400" dirty="0"/>
              <a:t>Record the members of the Rev</a:t>
            </a:r>
            <a:r>
              <a:rPr lang="en-US" dirty="0"/>
              <a:t>iew and Analysis Process (RAP) Team.</a:t>
            </a:r>
          </a:p>
          <a:p>
            <a:r>
              <a:rPr lang="en-US" dirty="0"/>
              <a:t>Provide additional clarification concerning the CAP.</a:t>
            </a:r>
          </a:p>
          <a:p>
            <a:r>
              <a:rPr lang="en-US" dirty="0"/>
              <a:t>Review this page if the CAP is returned.</a:t>
            </a:r>
          </a:p>
          <a:p>
            <a:endParaRPr lang="en-US" dirty="0"/>
          </a:p>
        </p:txBody>
      </p:sp>
      <p:pic>
        <p:nvPicPr>
          <p:cNvPr id="3" name="Picture 2" descr="CAP Cover Page">
            <a:extLst>
              <a:ext uri="{FF2B5EF4-FFF2-40B4-BE49-F238E27FC236}">
                <a16:creationId xmlns:a16="http://schemas.microsoft.com/office/drawing/2014/main" id="{3B369F2F-C1F4-4673-A963-E78F5DD3EB82}"/>
              </a:ext>
            </a:extLst>
          </p:cNvPr>
          <p:cNvPicPr>
            <a:picLocks noChangeAspect="1"/>
          </p:cNvPicPr>
          <p:nvPr/>
        </p:nvPicPr>
        <p:blipFill>
          <a:blip r:embed="rId3"/>
          <a:stretch>
            <a:fillRect/>
          </a:stretch>
        </p:blipFill>
        <p:spPr>
          <a:xfrm>
            <a:off x="5363021" y="353704"/>
            <a:ext cx="6189663" cy="6002646"/>
          </a:xfrm>
          <a:prstGeom prst="rect">
            <a:avLst/>
          </a:prstGeom>
          <a:ln>
            <a:solidFill>
              <a:srgbClr val="3A3A3A"/>
            </a:solidFill>
          </a:ln>
        </p:spPr>
      </p:pic>
      <p:sp>
        <p:nvSpPr>
          <p:cNvPr id="2" name="Footer Placeholder 1">
            <a:extLst>
              <a:ext uri="{FF2B5EF4-FFF2-40B4-BE49-F238E27FC236}">
                <a16:creationId xmlns:a16="http://schemas.microsoft.com/office/drawing/2014/main" id="{AD06A7D1-8E64-443E-84F5-BCC66281282F}"/>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02A239B0-F315-4F7D-8A72-092387D692B6}"/>
              </a:ext>
            </a:extLst>
          </p:cNvPr>
          <p:cNvSpPr>
            <a:spLocks noGrp="1"/>
          </p:cNvSpPr>
          <p:nvPr>
            <p:ph type="sldNum" sz="quarter" idx="12"/>
          </p:nvPr>
        </p:nvSpPr>
        <p:spPr/>
        <p:txBody>
          <a:bodyPr/>
          <a:lstStyle/>
          <a:p>
            <a:fld id="{2E6F2232-818B-4E09-954B-6E16973FF9E0}" type="slidenum">
              <a:rPr lang="en-US" smtClean="0"/>
              <a:pPr/>
              <a:t>13</a:t>
            </a:fld>
            <a:endParaRPr lang="en-US" dirty="0"/>
          </a:p>
        </p:txBody>
      </p:sp>
    </p:spTree>
    <p:extLst>
      <p:ext uri="{BB962C8B-B14F-4D97-AF65-F5344CB8AC3E}">
        <p14:creationId xmlns:p14="http://schemas.microsoft.com/office/powerpoint/2010/main" val="4054423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22017A-9FA5-448B-839F-1A1AB51DAD74}"/>
              </a:ext>
            </a:extLst>
          </p:cNvPr>
          <p:cNvSpPr>
            <a:spLocks noGrp="1"/>
          </p:cNvSpPr>
          <p:nvPr>
            <p:ph type="title"/>
          </p:nvPr>
        </p:nvSpPr>
        <p:spPr>
          <a:xfrm>
            <a:off x="838200" y="365125"/>
            <a:ext cx="10515600" cy="1342675"/>
          </a:xfrm>
        </p:spPr>
        <p:txBody>
          <a:bodyPr/>
          <a:lstStyle/>
          <a:p>
            <a:r>
              <a:rPr lang="en-US" dirty="0"/>
              <a:t>CAP Activity Page</a:t>
            </a:r>
          </a:p>
        </p:txBody>
      </p:sp>
      <p:pic>
        <p:nvPicPr>
          <p:cNvPr id="3" name="Picture 2" descr="CAP Activity Page (1)">
            <a:extLst>
              <a:ext uri="{FF2B5EF4-FFF2-40B4-BE49-F238E27FC236}">
                <a16:creationId xmlns:a16="http://schemas.microsoft.com/office/drawing/2014/main" id="{C1BB724D-D9ED-4277-B505-B33ECEDB187E}"/>
              </a:ext>
            </a:extLst>
          </p:cNvPr>
          <p:cNvPicPr>
            <a:picLocks noChangeAspect="1"/>
          </p:cNvPicPr>
          <p:nvPr/>
        </p:nvPicPr>
        <p:blipFill rotWithShape="1">
          <a:blip r:embed="rId3"/>
          <a:srcRect b="42069"/>
          <a:stretch/>
        </p:blipFill>
        <p:spPr>
          <a:xfrm>
            <a:off x="838201" y="1784696"/>
            <a:ext cx="5516529" cy="4571654"/>
          </a:xfrm>
          <a:prstGeom prst="rect">
            <a:avLst/>
          </a:prstGeom>
          <a:ln>
            <a:solidFill>
              <a:srgbClr val="3A3A3A"/>
            </a:solidFill>
          </a:ln>
        </p:spPr>
      </p:pic>
      <p:pic>
        <p:nvPicPr>
          <p:cNvPr id="7" name="Picture 6" descr="CAP Activity Page (2)">
            <a:extLst>
              <a:ext uri="{FF2B5EF4-FFF2-40B4-BE49-F238E27FC236}">
                <a16:creationId xmlns:a16="http://schemas.microsoft.com/office/drawing/2014/main" id="{C622F33E-15F4-4CBB-88A8-C8EF214F544E}"/>
              </a:ext>
            </a:extLst>
          </p:cNvPr>
          <p:cNvPicPr>
            <a:picLocks noChangeAspect="1"/>
          </p:cNvPicPr>
          <p:nvPr/>
        </p:nvPicPr>
        <p:blipFill rotWithShape="1">
          <a:blip r:embed="rId3"/>
          <a:srcRect t="57318" r="6918"/>
          <a:stretch/>
        </p:blipFill>
        <p:spPr>
          <a:xfrm>
            <a:off x="6593269" y="1784696"/>
            <a:ext cx="5134905" cy="3368271"/>
          </a:xfrm>
          <a:prstGeom prst="rect">
            <a:avLst/>
          </a:prstGeom>
          <a:ln>
            <a:solidFill>
              <a:srgbClr val="3A3A3A"/>
            </a:solidFill>
          </a:ln>
        </p:spPr>
      </p:pic>
      <p:sp>
        <p:nvSpPr>
          <p:cNvPr id="2" name="Footer Placeholder 1">
            <a:extLst>
              <a:ext uri="{FF2B5EF4-FFF2-40B4-BE49-F238E27FC236}">
                <a16:creationId xmlns:a16="http://schemas.microsoft.com/office/drawing/2014/main" id="{AD06A7D1-8E64-443E-84F5-BCC66281282F}"/>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02A239B0-F315-4F7D-8A72-092387D692B6}"/>
              </a:ext>
            </a:extLst>
          </p:cNvPr>
          <p:cNvSpPr>
            <a:spLocks noGrp="1"/>
          </p:cNvSpPr>
          <p:nvPr>
            <p:ph type="sldNum" sz="quarter" idx="12"/>
          </p:nvPr>
        </p:nvSpPr>
        <p:spPr/>
        <p:txBody>
          <a:bodyPr/>
          <a:lstStyle/>
          <a:p>
            <a:fld id="{2E6F2232-818B-4E09-954B-6E16973FF9E0}" type="slidenum">
              <a:rPr lang="en-US" smtClean="0"/>
              <a:pPr/>
              <a:t>14</a:t>
            </a:fld>
            <a:endParaRPr lang="en-US" dirty="0"/>
          </a:p>
        </p:txBody>
      </p:sp>
    </p:spTree>
    <p:extLst>
      <p:ext uri="{BB962C8B-B14F-4D97-AF65-F5344CB8AC3E}">
        <p14:creationId xmlns:p14="http://schemas.microsoft.com/office/powerpoint/2010/main" val="3259765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22017A-9FA5-448B-839F-1A1AB51DAD74}"/>
              </a:ext>
            </a:extLst>
          </p:cNvPr>
          <p:cNvSpPr>
            <a:spLocks noGrp="1"/>
          </p:cNvSpPr>
          <p:nvPr>
            <p:ph type="title"/>
          </p:nvPr>
        </p:nvSpPr>
        <p:spPr>
          <a:xfrm>
            <a:off x="838200" y="365125"/>
            <a:ext cx="10515600" cy="1342675"/>
          </a:xfrm>
        </p:spPr>
        <p:txBody>
          <a:bodyPr/>
          <a:lstStyle/>
          <a:p>
            <a:r>
              <a:rPr lang="en-US" dirty="0"/>
              <a:t>CAP Activity Page: B-13 CAP</a:t>
            </a:r>
          </a:p>
        </p:txBody>
      </p:sp>
      <p:sp>
        <p:nvSpPr>
          <p:cNvPr id="9" name="Content Placeholder 2">
            <a:extLst>
              <a:ext uri="{FF2B5EF4-FFF2-40B4-BE49-F238E27FC236}">
                <a16:creationId xmlns:a16="http://schemas.microsoft.com/office/drawing/2014/main" id="{D22F6945-7FED-4932-B9D1-618BDDAB4E74}"/>
              </a:ext>
            </a:extLst>
          </p:cNvPr>
          <p:cNvSpPr>
            <a:spLocks noGrp="1"/>
          </p:cNvSpPr>
          <p:nvPr>
            <p:ph idx="1"/>
          </p:nvPr>
        </p:nvSpPr>
        <p:spPr>
          <a:xfrm>
            <a:off x="838202" y="1825626"/>
            <a:ext cx="10515597" cy="1342675"/>
          </a:xfrm>
        </p:spPr>
        <p:txBody>
          <a:bodyPr>
            <a:normAutofit/>
          </a:bodyPr>
          <a:lstStyle/>
          <a:p>
            <a:r>
              <a:rPr lang="en-US" dirty="0"/>
              <a:t>Same questions as other Data CAPs.</a:t>
            </a:r>
          </a:p>
          <a:p>
            <a:r>
              <a:rPr lang="en-US" dirty="0"/>
              <a:t>All “no” responses provided from the B-13 Checklist</a:t>
            </a:r>
          </a:p>
          <a:p>
            <a:endParaRPr lang="en-US" dirty="0"/>
          </a:p>
        </p:txBody>
      </p:sp>
      <p:pic>
        <p:nvPicPr>
          <p:cNvPr id="7" name="Picture 6" descr="B-13 CAP Activity page">
            <a:extLst>
              <a:ext uri="{FF2B5EF4-FFF2-40B4-BE49-F238E27FC236}">
                <a16:creationId xmlns:a16="http://schemas.microsoft.com/office/drawing/2014/main" id="{1BA4EDEE-0A39-47DD-A314-1D1C057A5C76}"/>
              </a:ext>
            </a:extLst>
          </p:cNvPr>
          <p:cNvPicPr>
            <a:picLocks noChangeAspect="1"/>
          </p:cNvPicPr>
          <p:nvPr/>
        </p:nvPicPr>
        <p:blipFill>
          <a:blip r:embed="rId3"/>
          <a:stretch>
            <a:fillRect/>
          </a:stretch>
        </p:blipFill>
        <p:spPr>
          <a:xfrm>
            <a:off x="1237683" y="2798514"/>
            <a:ext cx="9716634" cy="3359958"/>
          </a:xfrm>
          <a:prstGeom prst="rect">
            <a:avLst/>
          </a:prstGeom>
          <a:ln>
            <a:solidFill>
              <a:srgbClr val="3A3A3A"/>
            </a:solidFill>
          </a:ln>
        </p:spPr>
      </p:pic>
      <p:sp>
        <p:nvSpPr>
          <p:cNvPr id="2" name="Footer Placeholder 1">
            <a:extLst>
              <a:ext uri="{FF2B5EF4-FFF2-40B4-BE49-F238E27FC236}">
                <a16:creationId xmlns:a16="http://schemas.microsoft.com/office/drawing/2014/main" id="{AD06A7D1-8E64-443E-84F5-BCC66281282F}"/>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02A239B0-F315-4F7D-8A72-092387D692B6}"/>
              </a:ext>
            </a:extLst>
          </p:cNvPr>
          <p:cNvSpPr>
            <a:spLocks noGrp="1"/>
          </p:cNvSpPr>
          <p:nvPr>
            <p:ph type="sldNum" sz="quarter" idx="12"/>
          </p:nvPr>
        </p:nvSpPr>
        <p:spPr/>
        <p:txBody>
          <a:bodyPr/>
          <a:lstStyle/>
          <a:p>
            <a:fld id="{2E6F2232-818B-4E09-954B-6E16973FF9E0}" type="slidenum">
              <a:rPr lang="en-US" smtClean="0"/>
              <a:pPr/>
              <a:t>15</a:t>
            </a:fld>
            <a:endParaRPr lang="en-US" dirty="0"/>
          </a:p>
        </p:txBody>
      </p:sp>
    </p:spTree>
    <p:extLst>
      <p:ext uri="{BB962C8B-B14F-4D97-AF65-F5344CB8AC3E}">
        <p14:creationId xmlns:p14="http://schemas.microsoft.com/office/powerpoint/2010/main" val="3519518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22017A-9FA5-448B-839F-1A1AB51DAD74}"/>
              </a:ext>
            </a:extLst>
          </p:cNvPr>
          <p:cNvSpPr>
            <a:spLocks noGrp="1"/>
          </p:cNvSpPr>
          <p:nvPr>
            <p:ph type="title"/>
          </p:nvPr>
        </p:nvSpPr>
        <p:spPr>
          <a:xfrm>
            <a:off x="838200" y="365125"/>
            <a:ext cx="10515600" cy="1342675"/>
          </a:xfrm>
        </p:spPr>
        <p:txBody>
          <a:bodyPr/>
          <a:lstStyle/>
          <a:p>
            <a:r>
              <a:rPr lang="en-US" dirty="0"/>
              <a:t>CAP Activity Page: Insert Activity Name</a:t>
            </a:r>
          </a:p>
        </p:txBody>
      </p:sp>
      <p:sp>
        <p:nvSpPr>
          <p:cNvPr id="8" name="Content Placeholder 2">
            <a:extLst>
              <a:ext uri="{FF2B5EF4-FFF2-40B4-BE49-F238E27FC236}">
                <a16:creationId xmlns:a16="http://schemas.microsoft.com/office/drawing/2014/main" id="{ED995C46-F4BB-4BEF-9619-3E179F5DE6DB}"/>
              </a:ext>
            </a:extLst>
          </p:cNvPr>
          <p:cNvSpPr>
            <a:spLocks noGrp="1"/>
          </p:cNvSpPr>
          <p:nvPr>
            <p:ph idx="1"/>
          </p:nvPr>
        </p:nvSpPr>
        <p:spPr>
          <a:xfrm>
            <a:off x="838203" y="1825625"/>
            <a:ext cx="4025560" cy="4137853"/>
          </a:xfrm>
        </p:spPr>
        <p:txBody>
          <a:bodyPr>
            <a:normAutofit/>
          </a:bodyPr>
          <a:lstStyle/>
          <a:p>
            <a:r>
              <a:rPr lang="en-US" dirty="0"/>
              <a:t>Insert the name of the activity in the space provided.</a:t>
            </a:r>
          </a:p>
          <a:p>
            <a:r>
              <a:rPr lang="en-US" dirty="0"/>
              <a:t>To create additional pages,</a:t>
            </a:r>
          </a:p>
          <a:p>
            <a:pPr lvl="1"/>
            <a:r>
              <a:rPr lang="en-US" b="1" dirty="0"/>
              <a:t>Save</a:t>
            </a:r>
            <a:r>
              <a:rPr lang="en-US" dirty="0"/>
              <a:t> the page</a:t>
            </a:r>
          </a:p>
          <a:p>
            <a:pPr lvl="1"/>
            <a:r>
              <a:rPr lang="en-US" dirty="0"/>
              <a:t>Select </a:t>
            </a:r>
            <a:r>
              <a:rPr lang="en-US" b="1" dirty="0"/>
              <a:t>Add</a:t>
            </a:r>
            <a:endParaRPr lang="en-US" dirty="0"/>
          </a:p>
          <a:p>
            <a:pPr lvl="1"/>
            <a:r>
              <a:rPr lang="en-US" dirty="0"/>
              <a:t>Insert the name of the next page</a:t>
            </a:r>
          </a:p>
          <a:p>
            <a:endParaRPr lang="en-US" dirty="0"/>
          </a:p>
        </p:txBody>
      </p:sp>
      <p:pic>
        <p:nvPicPr>
          <p:cNvPr id="10" name="Picture 9" descr="CAP Activity Page Save">
            <a:extLst>
              <a:ext uri="{FF2B5EF4-FFF2-40B4-BE49-F238E27FC236}">
                <a16:creationId xmlns:a16="http://schemas.microsoft.com/office/drawing/2014/main" id="{B193BDCF-AB9D-45B5-9D69-E9C544BA2667}"/>
              </a:ext>
            </a:extLst>
          </p:cNvPr>
          <p:cNvPicPr>
            <a:picLocks noChangeAspect="1"/>
          </p:cNvPicPr>
          <p:nvPr/>
        </p:nvPicPr>
        <p:blipFill rotWithShape="1">
          <a:blip r:embed="rId3"/>
          <a:srcRect l="685"/>
          <a:stretch/>
        </p:blipFill>
        <p:spPr>
          <a:xfrm>
            <a:off x="4908215" y="1842647"/>
            <a:ext cx="6445582" cy="1733639"/>
          </a:xfrm>
          <a:prstGeom prst="rect">
            <a:avLst/>
          </a:prstGeom>
          <a:ln>
            <a:solidFill>
              <a:srgbClr val="3A3A3A"/>
            </a:solidFill>
          </a:ln>
        </p:spPr>
      </p:pic>
      <p:pic>
        <p:nvPicPr>
          <p:cNvPr id="11" name="Picture 10" descr="CAP Activity Page Add">
            <a:extLst>
              <a:ext uri="{FF2B5EF4-FFF2-40B4-BE49-F238E27FC236}">
                <a16:creationId xmlns:a16="http://schemas.microsoft.com/office/drawing/2014/main" id="{6A74D484-241E-464B-BAD8-FBFBBE59B7AF}"/>
              </a:ext>
            </a:extLst>
          </p:cNvPr>
          <p:cNvPicPr>
            <a:picLocks noChangeAspect="1"/>
          </p:cNvPicPr>
          <p:nvPr/>
        </p:nvPicPr>
        <p:blipFill>
          <a:blip r:embed="rId4"/>
          <a:stretch>
            <a:fillRect/>
          </a:stretch>
        </p:blipFill>
        <p:spPr>
          <a:xfrm>
            <a:off x="4908215" y="3894551"/>
            <a:ext cx="6445581" cy="1727289"/>
          </a:xfrm>
          <a:prstGeom prst="rect">
            <a:avLst/>
          </a:prstGeom>
          <a:ln>
            <a:solidFill>
              <a:srgbClr val="3A3A3A"/>
            </a:solidFill>
          </a:ln>
        </p:spPr>
      </p:pic>
      <p:sp>
        <p:nvSpPr>
          <p:cNvPr id="2" name="Footer Placeholder 1">
            <a:extLst>
              <a:ext uri="{FF2B5EF4-FFF2-40B4-BE49-F238E27FC236}">
                <a16:creationId xmlns:a16="http://schemas.microsoft.com/office/drawing/2014/main" id="{AD06A7D1-8E64-443E-84F5-BCC66281282F}"/>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02A239B0-F315-4F7D-8A72-092387D692B6}"/>
              </a:ext>
            </a:extLst>
          </p:cNvPr>
          <p:cNvSpPr>
            <a:spLocks noGrp="1"/>
          </p:cNvSpPr>
          <p:nvPr>
            <p:ph type="sldNum" sz="quarter" idx="12"/>
          </p:nvPr>
        </p:nvSpPr>
        <p:spPr/>
        <p:txBody>
          <a:bodyPr/>
          <a:lstStyle/>
          <a:p>
            <a:fld id="{2E6F2232-818B-4E09-954B-6E16973FF9E0}" type="slidenum">
              <a:rPr lang="en-US" smtClean="0"/>
              <a:pPr/>
              <a:t>16</a:t>
            </a:fld>
            <a:endParaRPr lang="en-US" dirty="0"/>
          </a:p>
        </p:txBody>
      </p:sp>
    </p:spTree>
    <p:extLst>
      <p:ext uri="{BB962C8B-B14F-4D97-AF65-F5344CB8AC3E}">
        <p14:creationId xmlns:p14="http://schemas.microsoft.com/office/powerpoint/2010/main" val="2968086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AE2AB-B371-4BE2-BB83-A6647DDE8EAB}"/>
              </a:ext>
            </a:extLst>
          </p:cNvPr>
          <p:cNvSpPr>
            <a:spLocks noGrp="1"/>
          </p:cNvSpPr>
          <p:nvPr>
            <p:ph type="title"/>
          </p:nvPr>
        </p:nvSpPr>
        <p:spPr/>
        <p:txBody>
          <a:bodyPr/>
          <a:lstStyle/>
          <a:p>
            <a:r>
              <a:rPr lang="en-US" dirty="0"/>
              <a:t>CAP Activity Page: Naming Considerations</a:t>
            </a:r>
          </a:p>
        </p:txBody>
      </p:sp>
      <p:sp>
        <p:nvSpPr>
          <p:cNvPr id="3" name="Content Placeholder 2">
            <a:extLst>
              <a:ext uri="{FF2B5EF4-FFF2-40B4-BE49-F238E27FC236}">
                <a16:creationId xmlns:a16="http://schemas.microsoft.com/office/drawing/2014/main" id="{DD52DA79-2CE4-45FA-88F9-3DD5BE78A28C}"/>
              </a:ext>
            </a:extLst>
          </p:cNvPr>
          <p:cNvSpPr>
            <a:spLocks noGrp="1"/>
          </p:cNvSpPr>
          <p:nvPr>
            <p:ph idx="1"/>
          </p:nvPr>
        </p:nvSpPr>
        <p:spPr>
          <a:xfrm>
            <a:off x="838201" y="1881998"/>
            <a:ext cx="10515600" cy="3748556"/>
          </a:xfrm>
        </p:spPr>
        <p:txBody>
          <a:bodyPr/>
          <a:lstStyle/>
          <a:p>
            <a:r>
              <a:rPr lang="en-US" dirty="0"/>
              <a:t>Questions to ask when naming the CAP Activity:</a:t>
            </a:r>
          </a:p>
          <a:p>
            <a:endParaRPr lang="en-US" dirty="0"/>
          </a:p>
          <a:p>
            <a:pPr lvl="1"/>
            <a:r>
              <a:rPr lang="en-US" sz="2400" dirty="0"/>
              <a:t>What is the subject of the indicator, if relevant, that CAP is for (i.e. transition, timeliness; suspensions and expulsions; etc.)?</a:t>
            </a:r>
          </a:p>
          <a:p>
            <a:pPr marL="457200" lvl="1" indent="0">
              <a:buNone/>
            </a:pPr>
            <a:endParaRPr lang="en-US" dirty="0"/>
          </a:p>
        </p:txBody>
      </p:sp>
      <p:sp>
        <p:nvSpPr>
          <p:cNvPr id="4" name="Footer Placeholder 3">
            <a:extLst>
              <a:ext uri="{FF2B5EF4-FFF2-40B4-BE49-F238E27FC236}">
                <a16:creationId xmlns:a16="http://schemas.microsoft.com/office/drawing/2014/main" id="{FC33C636-1978-4F2D-8C5A-CB8BD17602AD}"/>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ACEC556B-D55B-4F03-B0CC-718FC077CD8D}"/>
              </a:ext>
            </a:extLst>
          </p:cNvPr>
          <p:cNvSpPr>
            <a:spLocks noGrp="1"/>
          </p:cNvSpPr>
          <p:nvPr>
            <p:ph type="sldNum" sz="quarter" idx="12"/>
          </p:nvPr>
        </p:nvSpPr>
        <p:spPr/>
        <p:txBody>
          <a:bodyPr/>
          <a:lstStyle/>
          <a:p>
            <a:fld id="{46775F4D-6D42-4CD6-A802-0B48E0231625}" type="slidenum">
              <a:rPr lang="en-US" smtClean="0"/>
              <a:pPr/>
              <a:t>17</a:t>
            </a:fld>
            <a:endParaRPr lang="en-US" dirty="0"/>
          </a:p>
        </p:txBody>
      </p:sp>
    </p:spTree>
    <p:extLst>
      <p:ext uri="{BB962C8B-B14F-4D97-AF65-F5344CB8AC3E}">
        <p14:creationId xmlns:p14="http://schemas.microsoft.com/office/powerpoint/2010/main" val="2146011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22017A-9FA5-448B-839F-1A1AB51DAD74}"/>
              </a:ext>
            </a:extLst>
          </p:cNvPr>
          <p:cNvSpPr>
            <a:spLocks noGrp="1"/>
          </p:cNvSpPr>
          <p:nvPr>
            <p:ph type="title"/>
          </p:nvPr>
        </p:nvSpPr>
        <p:spPr>
          <a:xfrm>
            <a:off x="838200" y="365125"/>
            <a:ext cx="10515600" cy="1342675"/>
          </a:xfrm>
        </p:spPr>
        <p:txBody>
          <a:bodyPr/>
          <a:lstStyle/>
          <a:p>
            <a:r>
              <a:rPr lang="en-US" dirty="0"/>
              <a:t>CAP Activity Page: Question 1</a:t>
            </a:r>
          </a:p>
        </p:txBody>
      </p:sp>
      <p:sp>
        <p:nvSpPr>
          <p:cNvPr id="8" name="Content Placeholder 2">
            <a:extLst>
              <a:ext uri="{FF2B5EF4-FFF2-40B4-BE49-F238E27FC236}">
                <a16:creationId xmlns:a16="http://schemas.microsoft.com/office/drawing/2014/main" id="{ED995C46-F4BB-4BEF-9619-3E179F5DE6DB}"/>
              </a:ext>
            </a:extLst>
          </p:cNvPr>
          <p:cNvSpPr>
            <a:spLocks noGrp="1"/>
          </p:cNvSpPr>
          <p:nvPr>
            <p:ph idx="1"/>
          </p:nvPr>
        </p:nvSpPr>
        <p:spPr>
          <a:xfrm>
            <a:off x="838202" y="1825625"/>
            <a:ext cx="10515597" cy="4137853"/>
          </a:xfrm>
        </p:spPr>
        <p:txBody>
          <a:bodyPr>
            <a:normAutofit/>
          </a:bodyPr>
          <a:lstStyle/>
          <a:p>
            <a:r>
              <a:rPr lang="en-US" dirty="0"/>
              <a:t>Based on the RAP team activities, what are the underlying problems that caused the noncompliance? How may district policies, procedures and practices, or the lack of supports, have contributed to these results?</a:t>
            </a:r>
          </a:p>
          <a:p>
            <a:pPr lvl="1"/>
            <a:r>
              <a:rPr lang="en-US" dirty="0"/>
              <a:t>It is important that RAP Teams take the time to review the areas of noncompliance and analyze the cause of noncompliance for each item identified. The analysis then serves as the basis for the corrective action plan.</a:t>
            </a:r>
          </a:p>
          <a:p>
            <a:pPr lvl="1"/>
            <a:r>
              <a:rPr lang="en-US" dirty="0"/>
              <a:t>The root cause analysis must specifically identify a root cause for each of the areas of noncompliance. </a:t>
            </a:r>
          </a:p>
          <a:p>
            <a:pPr lvl="1"/>
            <a:endParaRPr lang="en-US" dirty="0"/>
          </a:p>
        </p:txBody>
      </p:sp>
      <p:sp>
        <p:nvSpPr>
          <p:cNvPr id="2" name="Footer Placeholder 1">
            <a:extLst>
              <a:ext uri="{FF2B5EF4-FFF2-40B4-BE49-F238E27FC236}">
                <a16:creationId xmlns:a16="http://schemas.microsoft.com/office/drawing/2014/main" id="{AD06A7D1-8E64-443E-84F5-BCC66281282F}"/>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02A239B0-F315-4F7D-8A72-092387D692B6}"/>
              </a:ext>
            </a:extLst>
          </p:cNvPr>
          <p:cNvSpPr>
            <a:spLocks noGrp="1"/>
          </p:cNvSpPr>
          <p:nvPr>
            <p:ph type="sldNum" sz="quarter" idx="12"/>
          </p:nvPr>
        </p:nvSpPr>
        <p:spPr/>
        <p:txBody>
          <a:bodyPr/>
          <a:lstStyle/>
          <a:p>
            <a:fld id="{2E6F2232-818B-4E09-954B-6E16973FF9E0}" type="slidenum">
              <a:rPr lang="en-US" smtClean="0"/>
              <a:pPr/>
              <a:t>18</a:t>
            </a:fld>
            <a:endParaRPr lang="en-US" dirty="0"/>
          </a:p>
        </p:txBody>
      </p:sp>
    </p:spTree>
    <p:extLst>
      <p:ext uri="{BB962C8B-B14F-4D97-AF65-F5344CB8AC3E}">
        <p14:creationId xmlns:p14="http://schemas.microsoft.com/office/powerpoint/2010/main" val="1678729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2BD65-A190-433A-A8C9-7BB6780AF101}"/>
              </a:ext>
            </a:extLst>
          </p:cNvPr>
          <p:cNvSpPr>
            <a:spLocks noGrp="1"/>
          </p:cNvSpPr>
          <p:nvPr>
            <p:ph type="title"/>
          </p:nvPr>
        </p:nvSpPr>
        <p:spPr/>
        <p:txBody>
          <a:bodyPr/>
          <a:lstStyle/>
          <a:p>
            <a:r>
              <a:rPr lang="en-US" dirty="0"/>
              <a:t>CAP Activity Page: Question 1 Considerations</a:t>
            </a:r>
          </a:p>
        </p:txBody>
      </p:sp>
      <p:sp>
        <p:nvSpPr>
          <p:cNvPr id="3" name="Content Placeholder 2">
            <a:extLst>
              <a:ext uri="{FF2B5EF4-FFF2-40B4-BE49-F238E27FC236}">
                <a16:creationId xmlns:a16="http://schemas.microsoft.com/office/drawing/2014/main" id="{7F67AB35-C2AC-4936-828C-7F7927724248}"/>
              </a:ext>
            </a:extLst>
          </p:cNvPr>
          <p:cNvSpPr>
            <a:spLocks noGrp="1"/>
          </p:cNvSpPr>
          <p:nvPr>
            <p:ph idx="1"/>
          </p:nvPr>
        </p:nvSpPr>
        <p:spPr/>
        <p:txBody>
          <a:bodyPr>
            <a:normAutofit/>
          </a:bodyPr>
          <a:lstStyle/>
          <a:p>
            <a:r>
              <a:rPr lang="en-US" dirty="0"/>
              <a:t>Questions to ask when determining the root cause:</a:t>
            </a:r>
          </a:p>
          <a:p>
            <a:pPr lvl="1"/>
            <a:r>
              <a:rPr lang="en-US" dirty="0"/>
              <a:t>What were the root causes of noncompliance?</a:t>
            </a:r>
          </a:p>
          <a:p>
            <a:pPr lvl="1"/>
            <a:r>
              <a:rPr lang="en-US" dirty="0"/>
              <a:t>Has a root cause been determined for each area of noncompliance?</a:t>
            </a:r>
          </a:p>
          <a:p>
            <a:pPr lvl="1"/>
            <a:r>
              <a:rPr lang="en-US" dirty="0"/>
              <a:t>In what ways may policies or procedures have contributed to these results? </a:t>
            </a:r>
          </a:p>
          <a:p>
            <a:pPr lvl="1"/>
            <a:r>
              <a:rPr lang="en-US" dirty="0"/>
              <a:t>Are practices across the district implemented consistently with policies and procedures? </a:t>
            </a:r>
          </a:p>
          <a:p>
            <a:pPr lvl="1"/>
            <a:r>
              <a:rPr lang="en-US" dirty="0"/>
              <a:t>Are the root causes identified factors the district or ISD can address in its plan to prevent future noncompliance? If not, analyze the root cause further to determine a cause the district or ISD can act on. </a:t>
            </a:r>
          </a:p>
        </p:txBody>
      </p:sp>
      <p:sp>
        <p:nvSpPr>
          <p:cNvPr id="4" name="Footer Placeholder 3">
            <a:extLst>
              <a:ext uri="{FF2B5EF4-FFF2-40B4-BE49-F238E27FC236}">
                <a16:creationId xmlns:a16="http://schemas.microsoft.com/office/drawing/2014/main" id="{57071AC9-AFAA-4052-97C6-DE83F1C64F4D}"/>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CB9CCD60-4DBE-4B5D-B8AA-FC26F5A937F8}"/>
              </a:ext>
            </a:extLst>
          </p:cNvPr>
          <p:cNvSpPr>
            <a:spLocks noGrp="1"/>
          </p:cNvSpPr>
          <p:nvPr>
            <p:ph type="sldNum" sz="quarter" idx="12"/>
          </p:nvPr>
        </p:nvSpPr>
        <p:spPr/>
        <p:txBody>
          <a:bodyPr/>
          <a:lstStyle/>
          <a:p>
            <a:fld id="{46775F4D-6D42-4CD6-A802-0B48E0231625}" type="slidenum">
              <a:rPr lang="en-US" smtClean="0"/>
              <a:pPr/>
              <a:t>19</a:t>
            </a:fld>
            <a:endParaRPr lang="en-US" dirty="0"/>
          </a:p>
        </p:txBody>
      </p:sp>
    </p:spTree>
    <p:extLst>
      <p:ext uri="{BB962C8B-B14F-4D97-AF65-F5344CB8AC3E}">
        <p14:creationId xmlns:p14="http://schemas.microsoft.com/office/powerpoint/2010/main" val="2179764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a:t>How to Write a CAP</a:t>
            </a:r>
          </a:p>
        </p:txBody>
      </p:sp>
      <p:sp>
        <p:nvSpPr>
          <p:cNvPr id="3" name="Subtitle 2"/>
          <p:cNvSpPr>
            <a:spLocks noGrp="1"/>
          </p:cNvSpPr>
          <p:nvPr>
            <p:ph type="subTitle" idx="1"/>
          </p:nvPr>
        </p:nvSpPr>
        <p:spPr/>
        <p:txBody>
          <a:bodyPr/>
          <a:lstStyle/>
          <a:p>
            <a:pPr algn="l"/>
            <a:r>
              <a:rPr lang="en-US" dirty="0"/>
              <a:t>For Districts and ISDs</a:t>
            </a:r>
          </a:p>
        </p:txBody>
      </p:sp>
      <p:sp>
        <p:nvSpPr>
          <p:cNvPr id="5" name="Footer Placeholder 4"/>
          <p:cNvSpPr>
            <a:spLocks noGrp="1"/>
          </p:cNvSpPr>
          <p:nvPr>
            <p:ph type="ftr" sz="quarter" idx="11"/>
          </p:nvPr>
        </p:nvSpPr>
        <p:spPr/>
        <p:txBody>
          <a:bodyPr/>
          <a:lstStyle/>
          <a:p>
            <a:r>
              <a:rPr lang="en-US"/>
              <a:t>Michigan Department of Education | Office of Special Education </a:t>
            </a:r>
            <a:endParaRPr lang="en-US" dirty="0"/>
          </a:p>
        </p:txBody>
      </p:sp>
      <p:sp>
        <p:nvSpPr>
          <p:cNvPr id="7" name="Date Placeholder 6"/>
          <p:cNvSpPr>
            <a:spLocks noGrp="1"/>
          </p:cNvSpPr>
          <p:nvPr>
            <p:ph type="dt" sz="half" idx="2"/>
          </p:nvPr>
        </p:nvSpPr>
        <p:spPr/>
        <p:txBody>
          <a:bodyPr/>
          <a:lstStyle/>
          <a:p>
            <a:r>
              <a:rPr lang="en-US" dirty="0"/>
              <a:t>May 2020</a:t>
            </a:r>
          </a:p>
        </p:txBody>
      </p:sp>
    </p:spTree>
    <p:custDataLst>
      <p:tags r:id="rId1"/>
    </p:custDataLst>
    <p:extLst>
      <p:ext uri="{BB962C8B-B14F-4D97-AF65-F5344CB8AC3E}">
        <p14:creationId xmlns:p14="http://schemas.microsoft.com/office/powerpoint/2010/main" val="1849540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22017A-9FA5-448B-839F-1A1AB51DAD74}"/>
              </a:ext>
            </a:extLst>
          </p:cNvPr>
          <p:cNvSpPr>
            <a:spLocks noGrp="1"/>
          </p:cNvSpPr>
          <p:nvPr>
            <p:ph type="title"/>
          </p:nvPr>
        </p:nvSpPr>
        <p:spPr>
          <a:xfrm>
            <a:off x="838200" y="365125"/>
            <a:ext cx="10515600" cy="1342675"/>
          </a:xfrm>
        </p:spPr>
        <p:txBody>
          <a:bodyPr/>
          <a:lstStyle/>
          <a:p>
            <a:r>
              <a:rPr lang="en-US" dirty="0"/>
              <a:t>CAP Activity Page: Question 2</a:t>
            </a:r>
          </a:p>
        </p:txBody>
      </p:sp>
      <p:sp>
        <p:nvSpPr>
          <p:cNvPr id="8" name="Content Placeholder 2">
            <a:extLst>
              <a:ext uri="{FF2B5EF4-FFF2-40B4-BE49-F238E27FC236}">
                <a16:creationId xmlns:a16="http://schemas.microsoft.com/office/drawing/2014/main" id="{ED995C46-F4BB-4BEF-9619-3E179F5DE6DB}"/>
              </a:ext>
            </a:extLst>
          </p:cNvPr>
          <p:cNvSpPr>
            <a:spLocks noGrp="1"/>
          </p:cNvSpPr>
          <p:nvPr>
            <p:ph idx="1"/>
          </p:nvPr>
        </p:nvSpPr>
        <p:spPr>
          <a:xfrm>
            <a:off x="838202" y="1825625"/>
            <a:ext cx="10515597" cy="4137853"/>
          </a:xfrm>
        </p:spPr>
        <p:txBody>
          <a:bodyPr>
            <a:normAutofit/>
          </a:bodyPr>
          <a:lstStyle/>
          <a:p>
            <a:r>
              <a:rPr lang="en-US" dirty="0"/>
              <a:t>What will the district do to correct the problem? Describe the CAP activity in as much detail as possible.</a:t>
            </a:r>
          </a:p>
          <a:p>
            <a:pPr lvl="1"/>
            <a:r>
              <a:rPr lang="en-US" dirty="0"/>
              <a:t>The RAP team must identify the district’s plan for correcting the noncompliance and ensuring compliant practices across the district or review required corrective action as directed by the OSE. </a:t>
            </a:r>
          </a:p>
          <a:p>
            <a:pPr lvl="1"/>
            <a:r>
              <a:rPr lang="en-US" b="1" dirty="0"/>
              <a:t>Please note: </a:t>
            </a:r>
            <a:r>
              <a:rPr lang="en-US" dirty="0"/>
              <a:t>This plan must address practices and policies across the district. This does not refer to holding a new IEP for a specific student. Student level corrective action plans (SLCAPs) will address correcting specific student level items of noncompliance. </a:t>
            </a:r>
          </a:p>
          <a:p>
            <a:endParaRPr lang="en-US" dirty="0"/>
          </a:p>
        </p:txBody>
      </p:sp>
      <p:sp>
        <p:nvSpPr>
          <p:cNvPr id="2" name="Footer Placeholder 1">
            <a:extLst>
              <a:ext uri="{FF2B5EF4-FFF2-40B4-BE49-F238E27FC236}">
                <a16:creationId xmlns:a16="http://schemas.microsoft.com/office/drawing/2014/main" id="{AD06A7D1-8E64-443E-84F5-BCC66281282F}"/>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02A239B0-F315-4F7D-8A72-092387D692B6}"/>
              </a:ext>
            </a:extLst>
          </p:cNvPr>
          <p:cNvSpPr>
            <a:spLocks noGrp="1"/>
          </p:cNvSpPr>
          <p:nvPr>
            <p:ph type="sldNum" sz="quarter" idx="12"/>
          </p:nvPr>
        </p:nvSpPr>
        <p:spPr/>
        <p:txBody>
          <a:bodyPr/>
          <a:lstStyle/>
          <a:p>
            <a:fld id="{2E6F2232-818B-4E09-954B-6E16973FF9E0}" type="slidenum">
              <a:rPr lang="en-US" smtClean="0"/>
              <a:pPr/>
              <a:t>20</a:t>
            </a:fld>
            <a:endParaRPr lang="en-US" dirty="0"/>
          </a:p>
        </p:txBody>
      </p:sp>
    </p:spTree>
    <p:extLst>
      <p:ext uri="{BB962C8B-B14F-4D97-AF65-F5344CB8AC3E}">
        <p14:creationId xmlns:p14="http://schemas.microsoft.com/office/powerpoint/2010/main" val="475343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53A96-DD93-4931-9504-5DF9AB7A7AB8}"/>
              </a:ext>
            </a:extLst>
          </p:cNvPr>
          <p:cNvSpPr>
            <a:spLocks noGrp="1"/>
          </p:cNvSpPr>
          <p:nvPr>
            <p:ph type="title"/>
          </p:nvPr>
        </p:nvSpPr>
        <p:spPr/>
        <p:txBody>
          <a:bodyPr/>
          <a:lstStyle/>
          <a:p>
            <a:r>
              <a:rPr lang="en-US" dirty="0"/>
              <a:t>CAP Activity Page: Question 2 Considerations</a:t>
            </a:r>
          </a:p>
        </p:txBody>
      </p:sp>
      <p:sp>
        <p:nvSpPr>
          <p:cNvPr id="3" name="Content Placeholder 2">
            <a:extLst>
              <a:ext uri="{FF2B5EF4-FFF2-40B4-BE49-F238E27FC236}">
                <a16:creationId xmlns:a16="http://schemas.microsoft.com/office/drawing/2014/main" id="{A2456D32-2A43-434C-993B-C806B21AEB71}"/>
              </a:ext>
            </a:extLst>
          </p:cNvPr>
          <p:cNvSpPr>
            <a:spLocks noGrp="1"/>
          </p:cNvSpPr>
          <p:nvPr>
            <p:ph idx="1"/>
          </p:nvPr>
        </p:nvSpPr>
        <p:spPr/>
        <p:txBody>
          <a:bodyPr/>
          <a:lstStyle/>
          <a:p>
            <a:r>
              <a:rPr lang="en-US" dirty="0"/>
              <a:t>Questions to ask when planning for correcting noncompliance:</a:t>
            </a:r>
          </a:p>
          <a:p>
            <a:pPr lvl="1"/>
            <a:r>
              <a:rPr lang="en-US" dirty="0"/>
              <a:t>Does the plan address all areas of noncompliance (these can be found in the statement of noncompliance, statement of findings, or the red dropdown menu in the case of a B-13 CAP)?</a:t>
            </a:r>
          </a:p>
          <a:p>
            <a:endParaRPr lang="en-US" dirty="0"/>
          </a:p>
        </p:txBody>
      </p:sp>
      <p:sp>
        <p:nvSpPr>
          <p:cNvPr id="4" name="Footer Placeholder 3">
            <a:extLst>
              <a:ext uri="{FF2B5EF4-FFF2-40B4-BE49-F238E27FC236}">
                <a16:creationId xmlns:a16="http://schemas.microsoft.com/office/drawing/2014/main" id="{0C0CDE71-76B4-4FB4-8E74-0BEFA5836BD2}"/>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0AE7CDAF-C398-4B49-97B0-6832CC0764D2}"/>
              </a:ext>
            </a:extLst>
          </p:cNvPr>
          <p:cNvSpPr>
            <a:spLocks noGrp="1"/>
          </p:cNvSpPr>
          <p:nvPr>
            <p:ph type="sldNum" sz="quarter" idx="12"/>
          </p:nvPr>
        </p:nvSpPr>
        <p:spPr/>
        <p:txBody>
          <a:bodyPr/>
          <a:lstStyle/>
          <a:p>
            <a:fld id="{46775F4D-6D42-4CD6-A802-0B48E0231625}" type="slidenum">
              <a:rPr lang="en-US" smtClean="0"/>
              <a:pPr/>
              <a:t>21</a:t>
            </a:fld>
            <a:endParaRPr lang="en-US" dirty="0"/>
          </a:p>
        </p:txBody>
      </p:sp>
    </p:spTree>
    <p:extLst>
      <p:ext uri="{BB962C8B-B14F-4D97-AF65-F5344CB8AC3E}">
        <p14:creationId xmlns:p14="http://schemas.microsoft.com/office/powerpoint/2010/main" val="3154981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22017A-9FA5-448B-839F-1A1AB51DAD74}"/>
              </a:ext>
            </a:extLst>
          </p:cNvPr>
          <p:cNvSpPr>
            <a:spLocks noGrp="1"/>
          </p:cNvSpPr>
          <p:nvPr>
            <p:ph type="title"/>
          </p:nvPr>
        </p:nvSpPr>
        <p:spPr>
          <a:xfrm>
            <a:off x="838200" y="365125"/>
            <a:ext cx="10515600" cy="1342675"/>
          </a:xfrm>
        </p:spPr>
        <p:txBody>
          <a:bodyPr/>
          <a:lstStyle/>
          <a:p>
            <a:r>
              <a:rPr lang="en-US" dirty="0"/>
              <a:t>CAP Activity Page: Question 3</a:t>
            </a:r>
          </a:p>
        </p:txBody>
      </p:sp>
      <p:sp>
        <p:nvSpPr>
          <p:cNvPr id="8" name="Content Placeholder 2">
            <a:extLst>
              <a:ext uri="{FF2B5EF4-FFF2-40B4-BE49-F238E27FC236}">
                <a16:creationId xmlns:a16="http://schemas.microsoft.com/office/drawing/2014/main" id="{ED995C46-F4BB-4BEF-9619-3E179F5DE6DB}"/>
              </a:ext>
            </a:extLst>
          </p:cNvPr>
          <p:cNvSpPr>
            <a:spLocks noGrp="1"/>
          </p:cNvSpPr>
          <p:nvPr>
            <p:ph idx="1"/>
          </p:nvPr>
        </p:nvSpPr>
        <p:spPr>
          <a:xfrm>
            <a:off x="838202" y="1825625"/>
            <a:ext cx="10515597" cy="4137853"/>
          </a:xfrm>
        </p:spPr>
        <p:txBody>
          <a:bodyPr>
            <a:normAutofit/>
          </a:bodyPr>
          <a:lstStyle/>
          <a:p>
            <a:r>
              <a:rPr lang="en-US" dirty="0"/>
              <a:t>List the activity steps, dates they will occur, and name/title of person responsible:</a:t>
            </a:r>
          </a:p>
          <a:p>
            <a:pPr lvl="1"/>
            <a:r>
              <a:rPr lang="en-US" dirty="0"/>
              <a:t>The RAP team must identify each activity or step it will take to implement the corrective action plan identified in Question 2 of the CAP Activity Page.</a:t>
            </a:r>
          </a:p>
          <a:p>
            <a:pPr lvl="1"/>
            <a:r>
              <a:rPr lang="en-US" dirty="0"/>
              <a:t>This includes creating training and guidance materials; scheduling trainings and meetings, implementing the trainings and meeting discussions, etc.</a:t>
            </a:r>
          </a:p>
          <a:p>
            <a:pPr lvl="1"/>
            <a:r>
              <a:rPr lang="en-US" dirty="0"/>
              <a:t>Projected timelines for each task must be included. Remember, tasks cannot exceed the due date for submitting the CAP to the ISD for verification, which is typically 9 months from the date of the CAP.</a:t>
            </a:r>
          </a:p>
          <a:p>
            <a:endParaRPr lang="en-US" dirty="0"/>
          </a:p>
        </p:txBody>
      </p:sp>
      <p:sp>
        <p:nvSpPr>
          <p:cNvPr id="2" name="Footer Placeholder 1">
            <a:extLst>
              <a:ext uri="{FF2B5EF4-FFF2-40B4-BE49-F238E27FC236}">
                <a16:creationId xmlns:a16="http://schemas.microsoft.com/office/drawing/2014/main" id="{AD06A7D1-8E64-443E-84F5-BCC66281282F}"/>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02A239B0-F315-4F7D-8A72-092387D692B6}"/>
              </a:ext>
            </a:extLst>
          </p:cNvPr>
          <p:cNvSpPr>
            <a:spLocks noGrp="1"/>
          </p:cNvSpPr>
          <p:nvPr>
            <p:ph type="sldNum" sz="quarter" idx="12"/>
          </p:nvPr>
        </p:nvSpPr>
        <p:spPr/>
        <p:txBody>
          <a:bodyPr/>
          <a:lstStyle/>
          <a:p>
            <a:fld id="{2E6F2232-818B-4E09-954B-6E16973FF9E0}" type="slidenum">
              <a:rPr lang="en-US" smtClean="0"/>
              <a:pPr/>
              <a:t>22</a:t>
            </a:fld>
            <a:endParaRPr lang="en-US" dirty="0"/>
          </a:p>
        </p:txBody>
      </p:sp>
    </p:spTree>
    <p:extLst>
      <p:ext uri="{BB962C8B-B14F-4D97-AF65-F5344CB8AC3E}">
        <p14:creationId xmlns:p14="http://schemas.microsoft.com/office/powerpoint/2010/main" val="3716485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75681-D764-40C1-9DB7-F750D950276A}"/>
              </a:ext>
            </a:extLst>
          </p:cNvPr>
          <p:cNvSpPr>
            <a:spLocks noGrp="1"/>
          </p:cNvSpPr>
          <p:nvPr>
            <p:ph type="title"/>
          </p:nvPr>
        </p:nvSpPr>
        <p:spPr/>
        <p:txBody>
          <a:bodyPr/>
          <a:lstStyle/>
          <a:p>
            <a:r>
              <a:rPr lang="en-US" dirty="0"/>
              <a:t>CAP Activity Page: Question 3 Considerations</a:t>
            </a:r>
          </a:p>
        </p:txBody>
      </p:sp>
      <p:sp>
        <p:nvSpPr>
          <p:cNvPr id="3" name="Content Placeholder 2">
            <a:extLst>
              <a:ext uri="{FF2B5EF4-FFF2-40B4-BE49-F238E27FC236}">
                <a16:creationId xmlns:a16="http://schemas.microsoft.com/office/drawing/2014/main" id="{CFE93432-7917-4093-BA7E-3AB0298B5355}"/>
              </a:ext>
            </a:extLst>
          </p:cNvPr>
          <p:cNvSpPr>
            <a:spLocks noGrp="1"/>
          </p:cNvSpPr>
          <p:nvPr>
            <p:ph idx="1"/>
          </p:nvPr>
        </p:nvSpPr>
        <p:spPr/>
        <p:txBody>
          <a:bodyPr/>
          <a:lstStyle/>
          <a:p>
            <a:r>
              <a:rPr lang="en-US" dirty="0"/>
              <a:t>Questions to ask when creating a plan of action:</a:t>
            </a:r>
          </a:p>
          <a:p>
            <a:pPr lvl="1"/>
            <a:r>
              <a:rPr lang="en-US" dirty="0"/>
              <a:t>Does the plan include step by step actions to remedy the noncompliance including timelines for each step that do not exceed the date of submission to the ISD, if relevant? </a:t>
            </a:r>
          </a:p>
          <a:p>
            <a:pPr lvl="1"/>
            <a:r>
              <a:rPr lang="en-US" dirty="0"/>
              <a:t>Is each step clearly outlined and details how it will address the areas of noncompliance?</a:t>
            </a:r>
          </a:p>
          <a:p>
            <a:pPr lvl="1"/>
            <a:r>
              <a:rPr lang="en-US" dirty="0"/>
              <a:t>Do activities address required corrective actions, if relevant?</a:t>
            </a:r>
          </a:p>
          <a:p>
            <a:endParaRPr lang="en-US" dirty="0"/>
          </a:p>
        </p:txBody>
      </p:sp>
      <p:sp>
        <p:nvSpPr>
          <p:cNvPr id="4" name="Footer Placeholder 3">
            <a:extLst>
              <a:ext uri="{FF2B5EF4-FFF2-40B4-BE49-F238E27FC236}">
                <a16:creationId xmlns:a16="http://schemas.microsoft.com/office/drawing/2014/main" id="{EAFA1919-AC98-401D-BFAA-17E3860683CF}"/>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1ACACA11-64DA-4A50-8820-4192F89B57D6}"/>
              </a:ext>
            </a:extLst>
          </p:cNvPr>
          <p:cNvSpPr>
            <a:spLocks noGrp="1"/>
          </p:cNvSpPr>
          <p:nvPr>
            <p:ph type="sldNum" sz="quarter" idx="12"/>
          </p:nvPr>
        </p:nvSpPr>
        <p:spPr/>
        <p:txBody>
          <a:bodyPr/>
          <a:lstStyle/>
          <a:p>
            <a:fld id="{46775F4D-6D42-4CD6-A802-0B48E0231625}" type="slidenum">
              <a:rPr lang="en-US" smtClean="0"/>
              <a:pPr/>
              <a:t>23</a:t>
            </a:fld>
            <a:endParaRPr lang="en-US" dirty="0"/>
          </a:p>
        </p:txBody>
      </p:sp>
    </p:spTree>
    <p:extLst>
      <p:ext uri="{BB962C8B-B14F-4D97-AF65-F5344CB8AC3E}">
        <p14:creationId xmlns:p14="http://schemas.microsoft.com/office/powerpoint/2010/main" val="924208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22017A-9FA5-448B-839F-1A1AB51DAD74}"/>
              </a:ext>
            </a:extLst>
          </p:cNvPr>
          <p:cNvSpPr>
            <a:spLocks noGrp="1"/>
          </p:cNvSpPr>
          <p:nvPr>
            <p:ph type="title"/>
          </p:nvPr>
        </p:nvSpPr>
        <p:spPr>
          <a:xfrm>
            <a:off x="838200" y="365125"/>
            <a:ext cx="10515600" cy="1342675"/>
          </a:xfrm>
        </p:spPr>
        <p:txBody>
          <a:bodyPr/>
          <a:lstStyle/>
          <a:p>
            <a:r>
              <a:rPr lang="en-US" dirty="0"/>
              <a:t>CAP Activity Page: Question 4</a:t>
            </a:r>
          </a:p>
        </p:txBody>
      </p:sp>
      <p:sp>
        <p:nvSpPr>
          <p:cNvPr id="8" name="Content Placeholder 2">
            <a:extLst>
              <a:ext uri="{FF2B5EF4-FFF2-40B4-BE49-F238E27FC236}">
                <a16:creationId xmlns:a16="http://schemas.microsoft.com/office/drawing/2014/main" id="{ED995C46-F4BB-4BEF-9619-3E179F5DE6DB}"/>
              </a:ext>
            </a:extLst>
          </p:cNvPr>
          <p:cNvSpPr>
            <a:spLocks noGrp="1"/>
          </p:cNvSpPr>
          <p:nvPr>
            <p:ph idx="1"/>
          </p:nvPr>
        </p:nvSpPr>
        <p:spPr>
          <a:xfrm>
            <a:off x="838202" y="1825625"/>
            <a:ext cx="10515597" cy="4137853"/>
          </a:xfrm>
        </p:spPr>
        <p:txBody>
          <a:bodyPr>
            <a:normAutofit/>
          </a:bodyPr>
          <a:lstStyle/>
          <a:p>
            <a:r>
              <a:rPr lang="en-US" dirty="0"/>
              <a:t>What documentation will the district make available as evidence that district tasks and activities were completed (e.g., meeting notes, agendas, new procedures)?</a:t>
            </a:r>
          </a:p>
          <a:p>
            <a:pPr lvl="1"/>
            <a:r>
              <a:rPr lang="en-US" dirty="0"/>
              <a:t>The RAP team must identify documents or evidence that demonstrate the completion of tasks laid out in the action plan. </a:t>
            </a:r>
          </a:p>
          <a:p>
            <a:pPr lvl="1"/>
            <a:r>
              <a:rPr lang="en-US" dirty="0"/>
              <a:t>If training is an activity, evidence should show planning and preparation of training, such as an agenda or guidance materials, not just evidence of the date of training. </a:t>
            </a:r>
          </a:p>
          <a:p>
            <a:endParaRPr lang="en-US" dirty="0"/>
          </a:p>
        </p:txBody>
      </p:sp>
      <p:sp>
        <p:nvSpPr>
          <p:cNvPr id="2" name="Footer Placeholder 1">
            <a:extLst>
              <a:ext uri="{FF2B5EF4-FFF2-40B4-BE49-F238E27FC236}">
                <a16:creationId xmlns:a16="http://schemas.microsoft.com/office/drawing/2014/main" id="{AD06A7D1-8E64-443E-84F5-BCC66281282F}"/>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02A239B0-F315-4F7D-8A72-092387D692B6}"/>
              </a:ext>
            </a:extLst>
          </p:cNvPr>
          <p:cNvSpPr>
            <a:spLocks noGrp="1"/>
          </p:cNvSpPr>
          <p:nvPr>
            <p:ph type="sldNum" sz="quarter" idx="12"/>
          </p:nvPr>
        </p:nvSpPr>
        <p:spPr/>
        <p:txBody>
          <a:bodyPr/>
          <a:lstStyle/>
          <a:p>
            <a:fld id="{2E6F2232-818B-4E09-954B-6E16973FF9E0}" type="slidenum">
              <a:rPr lang="en-US" smtClean="0"/>
              <a:pPr/>
              <a:t>24</a:t>
            </a:fld>
            <a:endParaRPr lang="en-US" dirty="0"/>
          </a:p>
        </p:txBody>
      </p:sp>
    </p:spTree>
    <p:extLst>
      <p:ext uri="{BB962C8B-B14F-4D97-AF65-F5344CB8AC3E}">
        <p14:creationId xmlns:p14="http://schemas.microsoft.com/office/powerpoint/2010/main" val="541579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3E7ED-A650-46A3-AA1C-96755AE1E7E2}"/>
              </a:ext>
            </a:extLst>
          </p:cNvPr>
          <p:cNvSpPr>
            <a:spLocks noGrp="1"/>
          </p:cNvSpPr>
          <p:nvPr>
            <p:ph type="title"/>
          </p:nvPr>
        </p:nvSpPr>
        <p:spPr/>
        <p:txBody>
          <a:bodyPr/>
          <a:lstStyle/>
          <a:p>
            <a:r>
              <a:rPr lang="en-US" dirty="0"/>
              <a:t>CAP Activity Page: Question 4 Considerations</a:t>
            </a:r>
          </a:p>
        </p:txBody>
      </p:sp>
      <p:sp>
        <p:nvSpPr>
          <p:cNvPr id="3" name="Content Placeholder 2">
            <a:extLst>
              <a:ext uri="{FF2B5EF4-FFF2-40B4-BE49-F238E27FC236}">
                <a16:creationId xmlns:a16="http://schemas.microsoft.com/office/drawing/2014/main" id="{BFAD23FE-FF0B-4BD3-9EF2-4845EB3F4306}"/>
              </a:ext>
            </a:extLst>
          </p:cNvPr>
          <p:cNvSpPr>
            <a:spLocks noGrp="1"/>
          </p:cNvSpPr>
          <p:nvPr>
            <p:ph idx="1"/>
          </p:nvPr>
        </p:nvSpPr>
        <p:spPr/>
        <p:txBody>
          <a:bodyPr/>
          <a:lstStyle/>
          <a:p>
            <a:r>
              <a:rPr lang="en-US" dirty="0"/>
              <a:t>Questions to ask when selecting documents and evidence:</a:t>
            </a:r>
          </a:p>
          <a:p>
            <a:pPr lvl="1"/>
            <a:r>
              <a:rPr lang="en-US" dirty="0"/>
              <a:t>What documentation demonstrates that corrective actions were completed in full (meeting notes, training materials, agendas &amp; sign-in sheets, updated procedures, etc.)? </a:t>
            </a:r>
          </a:p>
          <a:p>
            <a:pPr lvl="1"/>
            <a:r>
              <a:rPr lang="en-US" dirty="0"/>
              <a:t>Is there documentation and/or evidence to address all areas of noncompliance (these can be found in the statement of noncompliance, statement of findings, or the red dropdown in the case of a B-13 CAP)?</a:t>
            </a:r>
          </a:p>
          <a:p>
            <a:endParaRPr lang="en-US" dirty="0"/>
          </a:p>
        </p:txBody>
      </p:sp>
      <p:sp>
        <p:nvSpPr>
          <p:cNvPr id="4" name="Footer Placeholder 3">
            <a:extLst>
              <a:ext uri="{FF2B5EF4-FFF2-40B4-BE49-F238E27FC236}">
                <a16:creationId xmlns:a16="http://schemas.microsoft.com/office/drawing/2014/main" id="{07E7FAD9-1164-46D4-93ED-8996D5647A4A}"/>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E62A0FA1-5274-40D8-939D-07568100FE9C}"/>
              </a:ext>
            </a:extLst>
          </p:cNvPr>
          <p:cNvSpPr>
            <a:spLocks noGrp="1"/>
          </p:cNvSpPr>
          <p:nvPr>
            <p:ph type="sldNum" sz="quarter" idx="12"/>
          </p:nvPr>
        </p:nvSpPr>
        <p:spPr/>
        <p:txBody>
          <a:bodyPr/>
          <a:lstStyle/>
          <a:p>
            <a:fld id="{46775F4D-6D42-4CD6-A802-0B48E0231625}" type="slidenum">
              <a:rPr lang="en-US" smtClean="0"/>
              <a:pPr/>
              <a:t>25</a:t>
            </a:fld>
            <a:endParaRPr lang="en-US" dirty="0"/>
          </a:p>
        </p:txBody>
      </p:sp>
    </p:spTree>
    <p:extLst>
      <p:ext uri="{BB962C8B-B14F-4D97-AF65-F5344CB8AC3E}">
        <p14:creationId xmlns:p14="http://schemas.microsoft.com/office/powerpoint/2010/main" val="3194190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22017A-9FA5-448B-839F-1A1AB51DAD74}"/>
              </a:ext>
            </a:extLst>
          </p:cNvPr>
          <p:cNvSpPr>
            <a:spLocks noGrp="1"/>
          </p:cNvSpPr>
          <p:nvPr>
            <p:ph type="title"/>
          </p:nvPr>
        </p:nvSpPr>
        <p:spPr>
          <a:xfrm>
            <a:off x="838200" y="365125"/>
            <a:ext cx="10515600" cy="1342675"/>
          </a:xfrm>
        </p:spPr>
        <p:txBody>
          <a:bodyPr/>
          <a:lstStyle/>
          <a:p>
            <a:r>
              <a:rPr lang="en-US" dirty="0"/>
              <a:t>CAP Activity Page: Question 5</a:t>
            </a:r>
          </a:p>
        </p:txBody>
      </p:sp>
      <p:sp>
        <p:nvSpPr>
          <p:cNvPr id="8" name="Content Placeholder 2">
            <a:extLst>
              <a:ext uri="{FF2B5EF4-FFF2-40B4-BE49-F238E27FC236}">
                <a16:creationId xmlns:a16="http://schemas.microsoft.com/office/drawing/2014/main" id="{ED995C46-F4BB-4BEF-9619-3E179F5DE6DB}"/>
              </a:ext>
            </a:extLst>
          </p:cNvPr>
          <p:cNvSpPr>
            <a:spLocks noGrp="1"/>
          </p:cNvSpPr>
          <p:nvPr>
            <p:ph idx="1"/>
          </p:nvPr>
        </p:nvSpPr>
        <p:spPr>
          <a:xfrm>
            <a:off x="838202" y="1825625"/>
            <a:ext cx="10515597" cy="4137853"/>
          </a:xfrm>
        </p:spPr>
        <p:txBody>
          <a:bodyPr>
            <a:normAutofit/>
          </a:bodyPr>
          <a:lstStyle/>
          <a:p>
            <a:r>
              <a:rPr lang="en-US" dirty="0"/>
              <a:t>How will the district monitor data on a monthly basis to determine that the tasks and activities listed in #3 have corrected the noncompliance (e.g., monthly data pulls, monthly record reviews)?</a:t>
            </a:r>
          </a:p>
          <a:p>
            <a:pPr lvl="1"/>
            <a:r>
              <a:rPr lang="en-US" dirty="0"/>
              <a:t>The RAP Team must determine activities that check for consistent, continual compliance in the areas of noncompliance previously identified. </a:t>
            </a:r>
          </a:p>
        </p:txBody>
      </p:sp>
      <p:sp>
        <p:nvSpPr>
          <p:cNvPr id="2" name="Footer Placeholder 1">
            <a:extLst>
              <a:ext uri="{FF2B5EF4-FFF2-40B4-BE49-F238E27FC236}">
                <a16:creationId xmlns:a16="http://schemas.microsoft.com/office/drawing/2014/main" id="{AD06A7D1-8E64-443E-84F5-BCC66281282F}"/>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02A239B0-F315-4F7D-8A72-092387D692B6}"/>
              </a:ext>
            </a:extLst>
          </p:cNvPr>
          <p:cNvSpPr>
            <a:spLocks noGrp="1"/>
          </p:cNvSpPr>
          <p:nvPr>
            <p:ph type="sldNum" sz="quarter" idx="12"/>
          </p:nvPr>
        </p:nvSpPr>
        <p:spPr/>
        <p:txBody>
          <a:bodyPr/>
          <a:lstStyle/>
          <a:p>
            <a:fld id="{2E6F2232-818B-4E09-954B-6E16973FF9E0}" type="slidenum">
              <a:rPr lang="en-US" smtClean="0"/>
              <a:pPr/>
              <a:t>26</a:t>
            </a:fld>
            <a:endParaRPr lang="en-US" dirty="0"/>
          </a:p>
        </p:txBody>
      </p:sp>
    </p:spTree>
    <p:extLst>
      <p:ext uri="{BB962C8B-B14F-4D97-AF65-F5344CB8AC3E}">
        <p14:creationId xmlns:p14="http://schemas.microsoft.com/office/powerpoint/2010/main" val="1628043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FCF3A-05BA-4E1A-A1BE-B071996F6E18}"/>
              </a:ext>
            </a:extLst>
          </p:cNvPr>
          <p:cNvSpPr>
            <a:spLocks noGrp="1"/>
          </p:cNvSpPr>
          <p:nvPr>
            <p:ph type="title"/>
          </p:nvPr>
        </p:nvSpPr>
        <p:spPr/>
        <p:txBody>
          <a:bodyPr/>
          <a:lstStyle/>
          <a:p>
            <a:r>
              <a:rPr lang="en-US" dirty="0"/>
              <a:t>CAP Activity Page: Question 5 Considerations</a:t>
            </a:r>
          </a:p>
        </p:txBody>
      </p:sp>
      <p:sp>
        <p:nvSpPr>
          <p:cNvPr id="3" name="Content Placeholder 2">
            <a:extLst>
              <a:ext uri="{FF2B5EF4-FFF2-40B4-BE49-F238E27FC236}">
                <a16:creationId xmlns:a16="http://schemas.microsoft.com/office/drawing/2014/main" id="{BAB675A8-B935-4D54-B204-A15570748A5A}"/>
              </a:ext>
            </a:extLst>
          </p:cNvPr>
          <p:cNvSpPr>
            <a:spLocks noGrp="1"/>
          </p:cNvSpPr>
          <p:nvPr>
            <p:ph idx="1"/>
          </p:nvPr>
        </p:nvSpPr>
        <p:spPr/>
        <p:txBody>
          <a:bodyPr/>
          <a:lstStyle/>
          <a:p>
            <a:r>
              <a:rPr lang="en-US" dirty="0"/>
              <a:t>Questions to ask when selecting activities for ongoing compliance:</a:t>
            </a:r>
          </a:p>
          <a:p>
            <a:pPr lvl="1"/>
            <a:r>
              <a:rPr lang="en-US" dirty="0"/>
              <a:t>Does the action described in this step ensure district or ISD is now consistently compliant across the district in all areas of noncompliance </a:t>
            </a:r>
            <a:r>
              <a:rPr lang="en-US" b="1" dirty="0"/>
              <a:t>NOT</a:t>
            </a:r>
            <a:r>
              <a:rPr lang="en-US" dirty="0"/>
              <a:t> demonstrate completion of corrective actions (evidence of completion of corrective actions should be noted in the previous step)? </a:t>
            </a:r>
          </a:p>
          <a:p>
            <a:pPr lvl="1"/>
            <a:r>
              <a:rPr lang="en-US" dirty="0"/>
              <a:t>Does the action described in this step include the frequency and method of monitoring data to ensure ongoing compliance (i.e. monthly record reviews)?</a:t>
            </a:r>
          </a:p>
          <a:p>
            <a:endParaRPr lang="en-US" dirty="0"/>
          </a:p>
        </p:txBody>
      </p:sp>
      <p:sp>
        <p:nvSpPr>
          <p:cNvPr id="4" name="Footer Placeholder 3">
            <a:extLst>
              <a:ext uri="{FF2B5EF4-FFF2-40B4-BE49-F238E27FC236}">
                <a16:creationId xmlns:a16="http://schemas.microsoft.com/office/drawing/2014/main" id="{E28E322C-4BE0-4F4C-8335-9F54392AFE75}"/>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0C062F19-3BDE-41D1-A687-7E9A84F183EE}"/>
              </a:ext>
            </a:extLst>
          </p:cNvPr>
          <p:cNvSpPr>
            <a:spLocks noGrp="1"/>
          </p:cNvSpPr>
          <p:nvPr>
            <p:ph type="sldNum" sz="quarter" idx="12"/>
          </p:nvPr>
        </p:nvSpPr>
        <p:spPr/>
        <p:txBody>
          <a:bodyPr/>
          <a:lstStyle/>
          <a:p>
            <a:fld id="{46775F4D-6D42-4CD6-A802-0B48E0231625}" type="slidenum">
              <a:rPr lang="en-US" smtClean="0"/>
              <a:pPr/>
              <a:t>27</a:t>
            </a:fld>
            <a:endParaRPr lang="en-US" dirty="0"/>
          </a:p>
        </p:txBody>
      </p:sp>
    </p:spTree>
    <p:extLst>
      <p:ext uri="{BB962C8B-B14F-4D97-AF65-F5344CB8AC3E}">
        <p14:creationId xmlns:p14="http://schemas.microsoft.com/office/powerpoint/2010/main" val="3464073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22017A-9FA5-448B-839F-1A1AB51DAD74}"/>
              </a:ext>
            </a:extLst>
          </p:cNvPr>
          <p:cNvSpPr>
            <a:spLocks noGrp="1"/>
          </p:cNvSpPr>
          <p:nvPr>
            <p:ph type="title"/>
          </p:nvPr>
        </p:nvSpPr>
        <p:spPr>
          <a:xfrm>
            <a:off x="838200" y="365125"/>
            <a:ext cx="10515600" cy="1342675"/>
          </a:xfrm>
        </p:spPr>
        <p:txBody>
          <a:bodyPr/>
          <a:lstStyle/>
          <a:p>
            <a:r>
              <a:rPr lang="en-US" dirty="0"/>
              <a:t>CAP Finding Page (1)</a:t>
            </a:r>
          </a:p>
        </p:txBody>
      </p:sp>
      <p:sp>
        <p:nvSpPr>
          <p:cNvPr id="10" name="Content Placeholder 2">
            <a:extLst>
              <a:ext uri="{FF2B5EF4-FFF2-40B4-BE49-F238E27FC236}">
                <a16:creationId xmlns:a16="http://schemas.microsoft.com/office/drawing/2014/main" id="{83D4593D-2B29-4522-8D5D-85FEA13A0C18}"/>
              </a:ext>
            </a:extLst>
          </p:cNvPr>
          <p:cNvSpPr>
            <a:spLocks noGrp="1"/>
          </p:cNvSpPr>
          <p:nvPr>
            <p:ph idx="1"/>
          </p:nvPr>
        </p:nvSpPr>
        <p:spPr>
          <a:xfrm>
            <a:off x="838202" y="1825625"/>
            <a:ext cx="5564573" cy="4800461"/>
          </a:xfrm>
        </p:spPr>
        <p:txBody>
          <a:bodyPr>
            <a:normAutofit fontScale="92500"/>
          </a:bodyPr>
          <a:lstStyle/>
          <a:p>
            <a:r>
              <a:rPr lang="en-US" dirty="0"/>
              <a:t>Available in Monitoring and Complaint CAPs.</a:t>
            </a:r>
          </a:p>
          <a:p>
            <a:r>
              <a:rPr lang="en-US" dirty="0"/>
              <a:t>Same as the Data CAPs.</a:t>
            </a:r>
          </a:p>
          <a:p>
            <a:r>
              <a:rPr lang="en-US" dirty="0"/>
              <a:t>Provide specific information concerning:</a:t>
            </a:r>
          </a:p>
          <a:p>
            <a:pPr lvl="1"/>
            <a:r>
              <a:rPr lang="en-US" dirty="0"/>
              <a:t>Area(s) of noncompliance listed above Question 1 and</a:t>
            </a:r>
          </a:p>
          <a:p>
            <a:pPr lvl="1"/>
            <a:r>
              <a:rPr lang="en-US" dirty="0"/>
              <a:t>Required corrective action(s) (Question 2).</a:t>
            </a:r>
          </a:p>
          <a:p>
            <a:r>
              <a:rPr lang="en-US" dirty="0"/>
              <a:t>Review the CAP Finding page(s) with the RAP team.</a:t>
            </a:r>
          </a:p>
          <a:p>
            <a:pPr lvl="1"/>
            <a:r>
              <a:rPr lang="en-US" dirty="0"/>
              <a:t>Hint: On the CAP Menu, select </a:t>
            </a:r>
            <a:r>
              <a:rPr lang="en-US" b="1" dirty="0"/>
              <a:t>Download CAP Summary</a:t>
            </a:r>
            <a:r>
              <a:rPr lang="en-US" dirty="0"/>
              <a:t>, to download a PDF of all CAP Finding pages.</a:t>
            </a:r>
          </a:p>
          <a:p>
            <a:pPr marL="0" indent="0">
              <a:buNone/>
            </a:pPr>
            <a:endParaRPr lang="en-US" dirty="0"/>
          </a:p>
          <a:p>
            <a:endParaRPr lang="en-US" dirty="0"/>
          </a:p>
        </p:txBody>
      </p:sp>
      <p:pic>
        <p:nvPicPr>
          <p:cNvPr id="8" name="Picture 7" descr="CAP Finding Page (1)">
            <a:extLst>
              <a:ext uri="{FF2B5EF4-FFF2-40B4-BE49-F238E27FC236}">
                <a16:creationId xmlns:a16="http://schemas.microsoft.com/office/drawing/2014/main" id="{19183EC8-2107-439F-983F-FB936C0B0738}"/>
              </a:ext>
            </a:extLst>
          </p:cNvPr>
          <p:cNvPicPr>
            <a:picLocks noChangeAspect="1"/>
          </p:cNvPicPr>
          <p:nvPr/>
        </p:nvPicPr>
        <p:blipFill rotWithShape="1">
          <a:blip r:embed="rId3"/>
          <a:srcRect b="55169"/>
          <a:stretch/>
        </p:blipFill>
        <p:spPr>
          <a:xfrm>
            <a:off x="6402775" y="1886379"/>
            <a:ext cx="5284742" cy="4324834"/>
          </a:xfrm>
          <a:prstGeom prst="rect">
            <a:avLst/>
          </a:prstGeom>
          <a:ln>
            <a:solidFill>
              <a:srgbClr val="3A3A3A"/>
            </a:solidFill>
          </a:ln>
        </p:spPr>
      </p:pic>
      <p:sp>
        <p:nvSpPr>
          <p:cNvPr id="2" name="Footer Placeholder 1">
            <a:extLst>
              <a:ext uri="{FF2B5EF4-FFF2-40B4-BE49-F238E27FC236}">
                <a16:creationId xmlns:a16="http://schemas.microsoft.com/office/drawing/2014/main" id="{AD06A7D1-8E64-443E-84F5-BCC66281282F}"/>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02A239B0-F315-4F7D-8A72-092387D692B6}"/>
              </a:ext>
            </a:extLst>
          </p:cNvPr>
          <p:cNvSpPr>
            <a:spLocks noGrp="1"/>
          </p:cNvSpPr>
          <p:nvPr>
            <p:ph type="sldNum" sz="quarter" idx="12"/>
          </p:nvPr>
        </p:nvSpPr>
        <p:spPr/>
        <p:txBody>
          <a:bodyPr/>
          <a:lstStyle/>
          <a:p>
            <a:fld id="{2E6F2232-818B-4E09-954B-6E16973FF9E0}" type="slidenum">
              <a:rPr lang="en-US" smtClean="0"/>
              <a:pPr/>
              <a:t>28</a:t>
            </a:fld>
            <a:endParaRPr lang="en-US" dirty="0"/>
          </a:p>
        </p:txBody>
      </p:sp>
    </p:spTree>
    <p:extLst>
      <p:ext uri="{BB962C8B-B14F-4D97-AF65-F5344CB8AC3E}">
        <p14:creationId xmlns:p14="http://schemas.microsoft.com/office/powerpoint/2010/main" val="2841407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22017A-9FA5-448B-839F-1A1AB51DAD74}"/>
              </a:ext>
            </a:extLst>
          </p:cNvPr>
          <p:cNvSpPr>
            <a:spLocks noGrp="1"/>
          </p:cNvSpPr>
          <p:nvPr>
            <p:ph type="title"/>
          </p:nvPr>
        </p:nvSpPr>
        <p:spPr>
          <a:xfrm>
            <a:off x="838200" y="365125"/>
            <a:ext cx="10515600" cy="1342675"/>
          </a:xfrm>
        </p:spPr>
        <p:txBody>
          <a:bodyPr/>
          <a:lstStyle/>
          <a:p>
            <a:r>
              <a:rPr lang="en-US" dirty="0"/>
              <a:t>CAP Finding Page (2)</a:t>
            </a:r>
          </a:p>
        </p:txBody>
      </p:sp>
      <p:sp>
        <p:nvSpPr>
          <p:cNvPr id="7" name="Content Placeholder 2">
            <a:extLst>
              <a:ext uri="{FF2B5EF4-FFF2-40B4-BE49-F238E27FC236}">
                <a16:creationId xmlns:a16="http://schemas.microsoft.com/office/drawing/2014/main" id="{BCE6350B-0478-4FAE-9A75-48B4C4DE95BC}"/>
              </a:ext>
            </a:extLst>
          </p:cNvPr>
          <p:cNvSpPr>
            <a:spLocks noGrp="1"/>
          </p:cNvSpPr>
          <p:nvPr>
            <p:ph idx="1"/>
          </p:nvPr>
        </p:nvSpPr>
        <p:spPr>
          <a:xfrm>
            <a:off x="838202" y="1825625"/>
            <a:ext cx="5564573" cy="4800461"/>
          </a:xfrm>
        </p:spPr>
        <p:txBody>
          <a:bodyPr>
            <a:normAutofit/>
          </a:bodyPr>
          <a:lstStyle/>
          <a:p>
            <a:r>
              <a:rPr lang="en-US" dirty="0"/>
              <a:t>Browse button provided to upload specific documents related to this finding, as needed.</a:t>
            </a:r>
          </a:p>
          <a:p>
            <a:r>
              <a:rPr lang="en-US" dirty="0"/>
              <a:t>Comment boxes provided to provide additional clarification.</a:t>
            </a:r>
          </a:p>
          <a:p>
            <a:r>
              <a:rPr lang="en-US" dirty="0"/>
              <a:t>All finding pages must be completed before submitting to MDE.</a:t>
            </a:r>
          </a:p>
          <a:p>
            <a:pPr marL="0" indent="0">
              <a:buNone/>
            </a:pPr>
            <a:endParaRPr lang="en-US" dirty="0"/>
          </a:p>
          <a:p>
            <a:endParaRPr lang="en-US" dirty="0"/>
          </a:p>
        </p:txBody>
      </p:sp>
      <p:pic>
        <p:nvPicPr>
          <p:cNvPr id="9" name="Picture 8" descr="CAP Finding Page (2)">
            <a:extLst>
              <a:ext uri="{FF2B5EF4-FFF2-40B4-BE49-F238E27FC236}">
                <a16:creationId xmlns:a16="http://schemas.microsoft.com/office/drawing/2014/main" id="{4455D216-49FF-44FC-BD70-596EE5333BF3}"/>
              </a:ext>
            </a:extLst>
          </p:cNvPr>
          <p:cNvPicPr>
            <a:picLocks noChangeAspect="1"/>
          </p:cNvPicPr>
          <p:nvPr/>
        </p:nvPicPr>
        <p:blipFill rotWithShape="1">
          <a:blip r:embed="rId3"/>
          <a:srcRect t="44541" r="2064" b="10097"/>
          <a:stretch/>
        </p:blipFill>
        <p:spPr>
          <a:xfrm>
            <a:off x="6423947" y="1810413"/>
            <a:ext cx="5317479" cy="4495957"/>
          </a:xfrm>
          <a:prstGeom prst="rect">
            <a:avLst/>
          </a:prstGeom>
          <a:ln>
            <a:solidFill>
              <a:srgbClr val="3A3A3A"/>
            </a:solidFill>
          </a:ln>
        </p:spPr>
      </p:pic>
      <p:sp>
        <p:nvSpPr>
          <p:cNvPr id="2" name="Footer Placeholder 1">
            <a:extLst>
              <a:ext uri="{FF2B5EF4-FFF2-40B4-BE49-F238E27FC236}">
                <a16:creationId xmlns:a16="http://schemas.microsoft.com/office/drawing/2014/main" id="{AD06A7D1-8E64-443E-84F5-BCC66281282F}"/>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02A239B0-F315-4F7D-8A72-092387D692B6}"/>
              </a:ext>
            </a:extLst>
          </p:cNvPr>
          <p:cNvSpPr>
            <a:spLocks noGrp="1"/>
          </p:cNvSpPr>
          <p:nvPr>
            <p:ph type="sldNum" sz="quarter" idx="12"/>
          </p:nvPr>
        </p:nvSpPr>
        <p:spPr/>
        <p:txBody>
          <a:bodyPr/>
          <a:lstStyle/>
          <a:p>
            <a:fld id="{2E6F2232-818B-4E09-954B-6E16973FF9E0}" type="slidenum">
              <a:rPr lang="en-US" smtClean="0"/>
              <a:pPr/>
              <a:t>29</a:t>
            </a:fld>
            <a:endParaRPr lang="en-US" dirty="0"/>
          </a:p>
        </p:txBody>
      </p:sp>
    </p:spTree>
    <p:extLst>
      <p:ext uri="{BB962C8B-B14F-4D97-AF65-F5344CB8AC3E}">
        <p14:creationId xmlns:p14="http://schemas.microsoft.com/office/powerpoint/2010/main" val="2185739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the team</a:t>
            </a:r>
          </a:p>
        </p:txBody>
      </p:sp>
      <p:sp>
        <p:nvSpPr>
          <p:cNvPr id="8" name="Content Placeholder 2">
            <a:extLst>
              <a:ext uri="{FF2B5EF4-FFF2-40B4-BE49-F238E27FC236}">
                <a16:creationId xmlns:a16="http://schemas.microsoft.com/office/drawing/2014/main" id="{853BDCB7-CB5F-4DC6-A010-0E298F44D9B4}"/>
              </a:ext>
            </a:extLst>
          </p:cNvPr>
          <p:cNvSpPr>
            <a:spLocks noGrp="1"/>
          </p:cNvSpPr>
          <p:nvPr>
            <p:ph idx="1"/>
          </p:nvPr>
        </p:nvSpPr>
        <p:spPr>
          <a:xfrm>
            <a:off x="838200" y="1825625"/>
            <a:ext cx="10515600" cy="4351338"/>
          </a:xfrm>
        </p:spPr>
        <p:txBody>
          <a:bodyPr>
            <a:normAutofit/>
          </a:bodyPr>
          <a:lstStyle/>
          <a:p>
            <a:r>
              <a:rPr lang="en-US" dirty="0"/>
              <a:t>Office of Special Education (OSE) </a:t>
            </a:r>
          </a:p>
          <a:p>
            <a:pPr lvl="1"/>
            <a:r>
              <a:rPr lang="en-US" dirty="0"/>
              <a:t>Jessica Brady, Supervisor</a:t>
            </a:r>
          </a:p>
          <a:p>
            <a:pPr lvl="1"/>
            <a:r>
              <a:rPr lang="en-US" dirty="0"/>
              <a:t>Jeanne Anderson Tippett</a:t>
            </a:r>
          </a:p>
          <a:p>
            <a:pPr lvl="1"/>
            <a:r>
              <a:rPr lang="en-US" dirty="0"/>
              <a:t>Janet Timbs </a:t>
            </a:r>
          </a:p>
          <a:p>
            <a:pPr lvl="1"/>
            <a:r>
              <a:rPr lang="en-US" dirty="0" err="1"/>
              <a:t>Shawan</a:t>
            </a:r>
            <a:r>
              <a:rPr lang="en-US" dirty="0"/>
              <a:t> Dortch</a:t>
            </a:r>
          </a:p>
          <a:p>
            <a:pPr lvl="1"/>
            <a:r>
              <a:rPr lang="en-US" dirty="0"/>
              <a:t>Tori </a:t>
            </a:r>
            <a:r>
              <a:rPr lang="en-US" dirty="0" err="1"/>
              <a:t>Ranusch</a:t>
            </a:r>
            <a:endParaRPr lang="en-US" dirty="0"/>
          </a:p>
          <a:p>
            <a:pPr lvl="1"/>
            <a:r>
              <a:rPr lang="en-US" dirty="0"/>
              <a:t>Charles Thomas</a:t>
            </a:r>
          </a:p>
          <a:p>
            <a:pPr lvl="1"/>
            <a:r>
              <a:rPr lang="en-US" dirty="0"/>
              <a:t>Aaron Darling </a:t>
            </a:r>
          </a:p>
          <a:p>
            <a:r>
              <a:rPr lang="en-US" dirty="0"/>
              <a:t>Public Sector Consultants (PSC) </a:t>
            </a:r>
          </a:p>
          <a:p>
            <a:pPr lvl="1"/>
            <a:r>
              <a:rPr lang="en-US" dirty="0"/>
              <a:t>Kelly Rogers</a:t>
            </a:r>
          </a:p>
          <a:p>
            <a:pPr lvl="1"/>
            <a:r>
              <a:rPr lang="en-US" dirty="0"/>
              <a:t>Lynne Clark</a:t>
            </a:r>
          </a:p>
        </p:txBody>
      </p:sp>
      <p:sp>
        <p:nvSpPr>
          <p:cNvPr id="4" name="Footer Placeholder 3"/>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p:cNvSpPr>
            <a:spLocks noGrp="1"/>
          </p:cNvSpPr>
          <p:nvPr>
            <p:ph type="sldNum" sz="quarter" idx="12"/>
          </p:nvPr>
        </p:nvSpPr>
        <p:spPr/>
        <p:txBody>
          <a:bodyPr/>
          <a:lstStyle/>
          <a:p>
            <a:fld id="{86912BC1-F2B2-4048-96A2-39CED5BDBEEC}" type="slidenum">
              <a:rPr lang="en-US" smtClean="0"/>
              <a:pPr/>
              <a:t>3</a:t>
            </a:fld>
            <a:endParaRPr lang="en-US" dirty="0"/>
          </a:p>
        </p:txBody>
      </p:sp>
    </p:spTree>
    <p:extLst>
      <p:ext uri="{BB962C8B-B14F-4D97-AF65-F5344CB8AC3E}">
        <p14:creationId xmlns:p14="http://schemas.microsoft.com/office/powerpoint/2010/main" val="663137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781C8B-1F3B-454F-BA71-114F198DDF31}"/>
              </a:ext>
            </a:extLst>
          </p:cNvPr>
          <p:cNvSpPr>
            <a:spLocks noGrp="1"/>
          </p:cNvSpPr>
          <p:nvPr>
            <p:ph type="ctrTitle"/>
          </p:nvPr>
        </p:nvSpPr>
        <p:spPr/>
        <p:txBody>
          <a:bodyPr/>
          <a:lstStyle/>
          <a:p>
            <a:r>
              <a:rPr lang="en-US" dirty="0"/>
              <a:t>Resources</a:t>
            </a:r>
          </a:p>
        </p:txBody>
      </p:sp>
      <p:sp>
        <p:nvSpPr>
          <p:cNvPr id="4" name="Footer Placeholder 3">
            <a:extLst>
              <a:ext uri="{FF2B5EF4-FFF2-40B4-BE49-F238E27FC236}">
                <a16:creationId xmlns:a16="http://schemas.microsoft.com/office/drawing/2014/main" id="{14FDBA17-38C1-44B5-8FCA-DB3805FFE8A2}"/>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3AF37378-EADB-4355-8A7C-FB72FB3ADE61}"/>
              </a:ext>
            </a:extLst>
          </p:cNvPr>
          <p:cNvSpPr>
            <a:spLocks noGrp="1"/>
          </p:cNvSpPr>
          <p:nvPr>
            <p:ph type="sldNum" sz="quarter" idx="12"/>
          </p:nvPr>
        </p:nvSpPr>
        <p:spPr/>
        <p:txBody>
          <a:bodyPr/>
          <a:lstStyle/>
          <a:p>
            <a:fld id="{46775F4D-6D42-4CD6-A802-0B48E0231625}" type="slidenum">
              <a:rPr lang="en-US" smtClean="0"/>
              <a:pPr/>
              <a:t>30</a:t>
            </a:fld>
            <a:endParaRPr lang="en-US" dirty="0"/>
          </a:p>
        </p:txBody>
      </p:sp>
    </p:spTree>
    <p:extLst>
      <p:ext uri="{BB962C8B-B14F-4D97-AF65-F5344CB8AC3E}">
        <p14:creationId xmlns:p14="http://schemas.microsoft.com/office/powerpoint/2010/main" val="3170232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1EFBDAF-1B96-4C8B-B960-5325824FFEEA}"/>
              </a:ext>
            </a:extLst>
          </p:cNvPr>
          <p:cNvSpPr>
            <a:spLocks noGrp="1"/>
          </p:cNvSpPr>
          <p:nvPr>
            <p:ph type="title"/>
          </p:nvPr>
        </p:nvSpPr>
        <p:spPr/>
        <p:txBody>
          <a:bodyPr/>
          <a:lstStyle/>
          <a:p>
            <a:r>
              <a:rPr lang="en-US" dirty="0"/>
              <a:t>Training Website</a:t>
            </a:r>
          </a:p>
        </p:txBody>
      </p:sp>
      <p:sp>
        <p:nvSpPr>
          <p:cNvPr id="4" name="Content Placeholder 3">
            <a:extLst>
              <a:ext uri="{FF2B5EF4-FFF2-40B4-BE49-F238E27FC236}">
                <a16:creationId xmlns:a16="http://schemas.microsoft.com/office/drawing/2014/main" id="{B1BC5E98-880A-435D-AF50-9C0E42E21669}"/>
              </a:ext>
            </a:extLst>
          </p:cNvPr>
          <p:cNvSpPr>
            <a:spLocks noGrp="1"/>
          </p:cNvSpPr>
          <p:nvPr>
            <p:ph idx="1"/>
          </p:nvPr>
        </p:nvSpPr>
        <p:spPr>
          <a:xfrm>
            <a:off x="838200" y="1825625"/>
            <a:ext cx="4363528" cy="4470399"/>
          </a:xfrm>
        </p:spPr>
        <p:txBody>
          <a:bodyPr>
            <a:normAutofit fontScale="77500" lnSpcReduction="20000"/>
          </a:bodyPr>
          <a:lstStyle/>
          <a:p>
            <a:r>
              <a:rPr lang="en-US" sz="2800" b="1" dirty="0">
                <a:hlinkClick r:id="rId3">
                  <a:extLst>
                    <a:ext uri="{A12FA001-AC4F-418D-AE19-62706E023703}">
                      <ahyp:hlinkClr xmlns:ahyp="http://schemas.microsoft.com/office/drawing/2018/hyperlinkcolor" val="tx"/>
                    </a:ext>
                  </a:extLst>
                </a:hlinkClick>
              </a:rPr>
              <a:t>Catamaran Training Website</a:t>
            </a:r>
            <a:endParaRPr lang="en-US" sz="2800" b="1" dirty="0"/>
          </a:p>
          <a:p>
            <a:pPr lvl="1"/>
            <a:r>
              <a:rPr lang="en-US" sz="2200" dirty="0"/>
              <a:t>(https://training.catamaran.partners)</a:t>
            </a:r>
          </a:p>
          <a:p>
            <a:r>
              <a:rPr lang="en-US" dirty="0"/>
              <a:t>News bar feature on the front page</a:t>
            </a:r>
          </a:p>
          <a:p>
            <a:r>
              <a:rPr lang="en-US" dirty="0"/>
              <a:t>Deadlines and due dates on the front page</a:t>
            </a:r>
          </a:p>
          <a:p>
            <a:r>
              <a:rPr lang="en-US" dirty="0"/>
              <a:t>All resources organized by topic area</a:t>
            </a:r>
          </a:p>
          <a:p>
            <a:pPr lvl="1"/>
            <a:r>
              <a:rPr lang="en-US" sz="2200" dirty="0"/>
              <a:t>Monitoring</a:t>
            </a:r>
          </a:p>
          <a:p>
            <a:pPr lvl="1"/>
            <a:r>
              <a:rPr lang="en-US" sz="2200" dirty="0"/>
              <a:t>Policy</a:t>
            </a:r>
          </a:p>
          <a:p>
            <a:pPr lvl="1"/>
            <a:r>
              <a:rPr lang="en-US" sz="2200" dirty="0"/>
              <a:t>Finance</a:t>
            </a:r>
          </a:p>
          <a:p>
            <a:pPr lvl="1"/>
            <a:r>
              <a:rPr lang="en-US" sz="2200" dirty="0"/>
              <a:t>General Catamaran Resources</a:t>
            </a:r>
          </a:p>
          <a:p>
            <a:r>
              <a:rPr lang="en-US" sz="2600" dirty="0"/>
              <a:t>And audience</a:t>
            </a:r>
          </a:p>
          <a:p>
            <a:pPr lvl="1"/>
            <a:r>
              <a:rPr lang="en-US" sz="2400" dirty="0"/>
              <a:t>District</a:t>
            </a:r>
          </a:p>
          <a:p>
            <a:pPr lvl="1"/>
            <a:r>
              <a:rPr lang="en-US" sz="2400" dirty="0"/>
              <a:t>ISD</a:t>
            </a:r>
          </a:p>
          <a:p>
            <a:pPr lvl="1"/>
            <a:endParaRPr lang="en-US" sz="1200" dirty="0"/>
          </a:p>
          <a:p>
            <a:pPr lvl="2"/>
            <a:endParaRPr lang="en-US" sz="1200" dirty="0"/>
          </a:p>
          <a:p>
            <a:endParaRPr lang="en-US" sz="1800" dirty="0"/>
          </a:p>
          <a:p>
            <a:endParaRPr lang="en-US" dirty="0"/>
          </a:p>
        </p:txBody>
      </p:sp>
      <p:pic>
        <p:nvPicPr>
          <p:cNvPr id="5" name="Picture 4" descr="Catamaran Training Website">
            <a:extLst>
              <a:ext uri="{FF2B5EF4-FFF2-40B4-BE49-F238E27FC236}">
                <a16:creationId xmlns:a16="http://schemas.microsoft.com/office/drawing/2014/main" id="{29D79280-B2CD-4D3D-A6B4-8433DA944804}"/>
              </a:ext>
            </a:extLst>
          </p:cNvPr>
          <p:cNvPicPr>
            <a:picLocks noChangeAspect="1"/>
          </p:cNvPicPr>
          <p:nvPr/>
        </p:nvPicPr>
        <p:blipFill>
          <a:blip r:embed="rId4"/>
          <a:stretch>
            <a:fillRect/>
          </a:stretch>
        </p:blipFill>
        <p:spPr>
          <a:xfrm>
            <a:off x="5301289" y="273167"/>
            <a:ext cx="6371429" cy="6022857"/>
          </a:xfrm>
          <a:prstGeom prst="rect">
            <a:avLst/>
          </a:prstGeom>
          <a:ln>
            <a:solidFill>
              <a:srgbClr val="3A3A3A"/>
            </a:solidFill>
          </a:ln>
        </p:spPr>
      </p:pic>
      <p:sp>
        <p:nvSpPr>
          <p:cNvPr id="2" name="Footer Placeholder 1">
            <a:extLst>
              <a:ext uri="{FF2B5EF4-FFF2-40B4-BE49-F238E27FC236}">
                <a16:creationId xmlns:a16="http://schemas.microsoft.com/office/drawing/2014/main" id="{23094731-3AE6-40DA-B172-CAC90FB435EF}"/>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3" name="Slide Number Placeholder 2">
            <a:extLst>
              <a:ext uri="{FF2B5EF4-FFF2-40B4-BE49-F238E27FC236}">
                <a16:creationId xmlns:a16="http://schemas.microsoft.com/office/drawing/2014/main" id="{C0E05DDF-118C-4BD9-BDE2-17D38D4224C7}"/>
              </a:ext>
            </a:extLst>
          </p:cNvPr>
          <p:cNvSpPr>
            <a:spLocks noGrp="1"/>
          </p:cNvSpPr>
          <p:nvPr>
            <p:ph type="sldNum" sz="quarter" idx="12"/>
          </p:nvPr>
        </p:nvSpPr>
        <p:spPr/>
        <p:txBody>
          <a:bodyPr/>
          <a:lstStyle/>
          <a:p>
            <a:fld id="{F782C1E8-CA2E-47FF-89F1-29AE34FB2263}" type="slidenum">
              <a:rPr lang="en-US" smtClean="0"/>
              <a:pPr/>
              <a:t>31</a:t>
            </a:fld>
            <a:endParaRPr lang="en-US" dirty="0"/>
          </a:p>
        </p:txBody>
      </p:sp>
    </p:spTree>
    <p:extLst>
      <p:ext uri="{BB962C8B-B14F-4D97-AF65-F5344CB8AC3E}">
        <p14:creationId xmlns:p14="http://schemas.microsoft.com/office/powerpoint/2010/main" val="557447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41EDC-9364-4D5C-A1AC-10518863AA97}"/>
              </a:ext>
            </a:extLst>
          </p:cNvPr>
          <p:cNvSpPr>
            <a:spLocks noGrp="1"/>
          </p:cNvSpPr>
          <p:nvPr>
            <p:ph type="title"/>
          </p:nvPr>
        </p:nvSpPr>
        <p:spPr>
          <a:xfrm>
            <a:off x="838200" y="365125"/>
            <a:ext cx="10736484" cy="1325563"/>
          </a:xfrm>
        </p:spPr>
        <p:txBody>
          <a:bodyPr/>
          <a:lstStyle/>
          <a:p>
            <a:r>
              <a:rPr lang="en-US" dirty="0"/>
              <a:t>Search Function</a:t>
            </a:r>
          </a:p>
        </p:txBody>
      </p:sp>
      <p:sp>
        <p:nvSpPr>
          <p:cNvPr id="3" name="Content Placeholder 2">
            <a:extLst>
              <a:ext uri="{FF2B5EF4-FFF2-40B4-BE49-F238E27FC236}">
                <a16:creationId xmlns:a16="http://schemas.microsoft.com/office/drawing/2014/main" id="{ED5B479B-0CEA-4505-9CD1-E76EDCF233C2}"/>
              </a:ext>
            </a:extLst>
          </p:cNvPr>
          <p:cNvSpPr>
            <a:spLocks noGrp="1"/>
          </p:cNvSpPr>
          <p:nvPr>
            <p:ph idx="1"/>
          </p:nvPr>
        </p:nvSpPr>
        <p:spPr>
          <a:xfrm>
            <a:off x="838200" y="1825625"/>
            <a:ext cx="3895846" cy="4351338"/>
          </a:xfrm>
        </p:spPr>
        <p:txBody>
          <a:bodyPr/>
          <a:lstStyle/>
          <a:p>
            <a:r>
              <a:rPr lang="en-US" dirty="0"/>
              <a:t>Search the entire training website</a:t>
            </a:r>
          </a:p>
          <a:p>
            <a:r>
              <a:rPr lang="en-US" dirty="0"/>
              <a:t>Enter a key word or phrase and choose Search</a:t>
            </a:r>
          </a:p>
          <a:p>
            <a:r>
              <a:rPr lang="en-US" dirty="0"/>
              <a:t>Narrow the search by selecting a category if desired</a:t>
            </a:r>
          </a:p>
          <a:p>
            <a:endParaRPr lang="en-US" dirty="0"/>
          </a:p>
        </p:txBody>
      </p:sp>
      <p:pic>
        <p:nvPicPr>
          <p:cNvPr id="7" name="Picture 6" descr="Search Page Results">
            <a:extLst>
              <a:ext uri="{FF2B5EF4-FFF2-40B4-BE49-F238E27FC236}">
                <a16:creationId xmlns:a16="http://schemas.microsoft.com/office/drawing/2014/main" id="{166E352A-0C0A-4703-B262-F2022CA2150D}"/>
              </a:ext>
            </a:extLst>
          </p:cNvPr>
          <p:cNvPicPr>
            <a:picLocks noChangeAspect="1"/>
          </p:cNvPicPr>
          <p:nvPr/>
        </p:nvPicPr>
        <p:blipFill>
          <a:blip r:embed="rId3"/>
          <a:stretch>
            <a:fillRect/>
          </a:stretch>
        </p:blipFill>
        <p:spPr>
          <a:xfrm>
            <a:off x="5110398" y="1379313"/>
            <a:ext cx="6464286" cy="4685714"/>
          </a:xfrm>
          <a:prstGeom prst="rect">
            <a:avLst/>
          </a:prstGeom>
          <a:ln>
            <a:solidFill>
              <a:schemeClr val="bg1">
                <a:lumMod val="50000"/>
              </a:schemeClr>
            </a:solidFill>
          </a:ln>
        </p:spPr>
      </p:pic>
      <p:sp>
        <p:nvSpPr>
          <p:cNvPr id="4" name="Footer Placeholder 3">
            <a:extLst>
              <a:ext uri="{FF2B5EF4-FFF2-40B4-BE49-F238E27FC236}">
                <a16:creationId xmlns:a16="http://schemas.microsoft.com/office/drawing/2014/main" id="{B4B5F856-98DA-4741-AF16-88DB8A86F8E7}"/>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1664E087-5FC9-4814-AECD-52BC93A81737}"/>
              </a:ext>
            </a:extLst>
          </p:cNvPr>
          <p:cNvSpPr>
            <a:spLocks noGrp="1"/>
          </p:cNvSpPr>
          <p:nvPr>
            <p:ph type="sldNum" sz="quarter" idx="12"/>
          </p:nvPr>
        </p:nvSpPr>
        <p:spPr/>
        <p:txBody>
          <a:bodyPr/>
          <a:lstStyle/>
          <a:p>
            <a:fld id="{46775F4D-6D42-4CD6-A802-0B48E0231625}" type="slidenum">
              <a:rPr lang="en-US" smtClean="0"/>
              <a:pPr/>
              <a:t>32</a:t>
            </a:fld>
            <a:endParaRPr lang="en-US" dirty="0"/>
          </a:p>
        </p:txBody>
      </p:sp>
    </p:spTree>
    <p:extLst>
      <p:ext uri="{BB962C8B-B14F-4D97-AF65-F5344CB8AC3E}">
        <p14:creationId xmlns:p14="http://schemas.microsoft.com/office/powerpoint/2010/main" val="2014821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EE881-6059-463A-8DEC-0E94A320C225}"/>
              </a:ext>
            </a:extLst>
          </p:cNvPr>
          <p:cNvSpPr>
            <a:spLocks noGrp="1"/>
          </p:cNvSpPr>
          <p:nvPr>
            <p:ph type="title"/>
          </p:nvPr>
        </p:nvSpPr>
        <p:spPr/>
        <p:txBody>
          <a:bodyPr/>
          <a:lstStyle/>
          <a:p>
            <a:r>
              <a:rPr lang="en-US" dirty="0"/>
              <a:t>Corrective Action Resources</a:t>
            </a:r>
          </a:p>
        </p:txBody>
      </p:sp>
      <p:sp>
        <p:nvSpPr>
          <p:cNvPr id="3" name="Content Placeholder 2">
            <a:extLst>
              <a:ext uri="{FF2B5EF4-FFF2-40B4-BE49-F238E27FC236}">
                <a16:creationId xmlns:a16="http://schemas.microsoft.com/office/drawing/2014/main" id="{A0B9BAB3-A4B9-4B5C-A717-FECFB19D02D2}"/>
              </a:ext>
            </a:extLst>
          </p:cNvPr>
          <p:cNvSpPr>
            <a:spLocks noGrp="1"/>
          </p:cNvSpPr>
          <p:nvPr>
            <p:ph idx="1"/>
          </p:nvPr>
        </p:nvSpPr>
        <p:spPr>
          <a:xfrm>
            <a:off x="838200" y="1825625"/>
            <a:ext cx="3561993" cy="3859558"/>
          </a:xfrm>
        </p:spPr>
        <p:txBody>
          <a:bodyPr>
            <a:normAutofit/>
          </a:bodyPr>
          <a:lstStyle/>
          <a:p>
            <a:r>
              <a:rPr lang="en-US" dirty="0"/>
              <a:t>How to Instructions</a:t>
            </a:r>
          </a:p>
          <a:p>
            <a:r>
              <a:rPr lang="en-US" dirty="0"/>
              <a:t>Closeout Checklists</a:t>
            </a:r>
          </a:p>
          <a:p>
            <a:r>
              <a:rPr lang="en-US" dirty="0"/>
              <a:t>Sample Procedures</a:t>
            </a:r>
          </a:p>
          <a:p>
            <a:endParaRPr lang="en-US" dirty="0"/>
          </a:p>
        </p:txBody>
      </p:sp>
      <p:pic>
        <p:nvPicPr>
          <p:cNvPr id="6" name="Picture 5" descr="District Monitoring Resources">
            <a:extLst>
              <a:ext uri="{FF2B5EF4-FFF2-40B4-BE49-F238E27FC236}">
                <a16:creationId xmlns:a16="http://schemas.microsoft.com/office/drawing/2014/main" id="{DAAD3A73-B288-49D7-B916-7A23671B9DC3}"/>
              </a:ext>
            </a:extLst>
          </p:cNvPr>
          <p:cNvPicPr>
            <a:picLocks noChangeAspect="1"/>
          </p:cNvPicPr>
          <p:nvPr/>
        </p:nvPicPr>
        <p:blipFill>
          <a:blip r:embed="rId3"/>
          <a:stretch>
            <a:fillRect/>
          </a:stretch>
        </p:blipFill>
        <p:spPr>
          <a:xfrm>
            <a:off x="4400193" y="1821548"/>
            <a:ext cx="6953607" cy="4330923"/>
          </a:xfrm>
          <a:prstGeom prst="rect">
            <a:avLst/>
          </a:prstGeom>
          <a:ln>
            <a:solidFill>
              <a:schemeClr val="bg1">
                <a:lumMod val="50000"/>
              </a:schemeClr>
            </a:solidFill>
          </a:ln>
        </p:spPr>
      </p:pic>
      <p:sp>
        <p:nvSpPr>
          <p:cNvPr id="4" name="Footer Placeholder 3">
            <a:extLst>
              <a:ext uri="{FF2B5EF4-FFF2-40B4-BE49-F238E27FC236}">
                <a16:creationId xmlns:a16="http://schemas.microsoft.com/office/drawing/2014/main" id="{6D9ECEEA-E849-4BE7-897F-4AF6EAF971EC}"/>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A05940CE-C291-447E-AEC4-230510F1338F}"/>
              </a:ext>
            </a:extLst>
          </p:cNvPr>
          <p:cNvSpPr>
            <a:spLocks noGrp="1"/>
          </p:cNvSpPr>
          <p:nvPr>
            <p:ph type="sldNum" sz="quarter" idx="12"/>
          </p:nvPr>
        </p:nvSpPr>
        <p:spPr/>
        <p:txBody>
          <a:bodyPr/>
          <a:lstStyle/>
          <a:p>
            <a:fld id="{46775F4D-6D42-4CD6-A802-0B48E0231625}" type="slidenum">
              <a:rPr lang="en-US" smtClean="0"/>
              <a:pPr/>
              <a:t>33</a:t>
            </a:fld>
            <a:endParaRPr lang="en-US" dirty="0"/>
          </a:p>
        </p:txBody>
      </p:sp>
    </p:spTree>
    <p:extLst>
      <p:ext uri="{BB962C8B-B14F-4D97-AF65-F5344CB8AC3E}">
        <p14:creationId xmlns:p14="http://schemas.microsoft.com/office/powerpoint/2010/main" val="1060185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6C439-DAD5-4771-9CC7-AF9E287B65BA}"/>
              </a:ext>
            </a:extLst>
          </p:cNvPr>
          <p:cNvSpPr>
            <a:spLocks noGrp="1"/>
          </p:cNvSpPr>
          <p:nvPr>
            <p:ph type="title"/>
          </p:nvPr>
        </p:nvSpPr>
        <p:spPr/>
        <p:txBody>
          <a:bodyPr/>
          <a:lstStyle/>
          <a:p>
            <a:r>
              <a:rPr lang="en-US" dirty="0"/>
              <a:t>B-4 CAP Resources</a:t>
            </a:r>
          </a:p>
        </p:txBody>
      </p:sp>
      <p:graphicFrame>
        <p:nvGraphicFramePr>
          <p:cNvPr id="3" name="Table 6">
            <a:extLst>
              <a:ext uri="{FF2B5EF4-FFF2-40B4-BE49-F238E27FC236}">
                <a16:creationId xmlns:a16="http://schemas.microsoft.com/office/drawing/2014/main" id="{8F97D52E-FBB7-4998-85AA-E079745740E4}"/>
              </a:ext>
            </a:extLst>
          </p:cNvPr>
          <p:cNvGraphicFramePr>
            <a:graphicFrameLocks noGrp="1"/>
          </p:cNvGraphicFramePr>
          <p:nvPr>
            <p:extLst>
              <p:ext uri="{D42A27DB-BD31-4B8C-83A1-F6EECF244321}">
                <p14:modId xmlns:p14="http://schemas.microsoft.com/office/powerpoint/2010/main" val="2746818314"/>
              </p:ext>
            </p:extLst>
          </p:nvPr>
        </p:nvGraphicFramePr>
        <p:xfrm>
          <a:off x="838200" y="1888620"/>
          <a:ext cx="10524893" cy="4144190"/>
        </p:xfrm>
        <a:graphic>
          <a:graphicData uri="http://schemas.openxmlformats.org/drawingml/2006/table">
            <a:tbl>
              <a:tblPr firstRow="1" bandRow="1">
                <a:tableStyleId>{5C22544A-7EE6-4342-B048-85BDC9FD1C3A}</a:tableStyleId>
              </a:tblPr>
              <a:tblGrid>
                <a:gridCol w="1238935">
                  <a:extLst>
                    <a:ext uri="{9D8B030D-6E8A-4147-A177-3AD203B41FA5}">
                      <a16:colId xmlns:a16="http://schemas.microsoft.com/office/drawing/2014/main" val="3640057238"/>
                    </a:ext>
                  </a:extLst>
                </a:gridCol>
                <a:gridCol w="1191281">
                  <a:extLst>
                    <a:ext uri="{9D8B030D-6E8A-4147-A177-3AD203B41FA5}">
                      <a16:colId xmlns:a16="http://schemas.microsoft.com/office/drawing/2014/main" val="2110736344"/>
                    </a:ext>
                  </a:extLst>
                </a:gridCol>
                <a:gridCol w="3776207">
                  <a:extLst>
                    <a:ext uri="{9D8B030D-6E8A-4147-A177-3AD203B41FA5}">
                      <a16:colId xmlns:a16="http://schemas.microsoft.com/office/drawing/2014/main" val="3042385897"/>
                    </a:ext>
                  </a:extLst>
                </a:gridCol>
                <a:gridCol w="4318470">
                  <a:extLst>
                    <a:ext uri="{9D8B030D-6E8A-4147-A177-3AD203B41FA5}">
                      <a16:colId xmlns:a16="http://schemas.microsoft.com/office/drawing/2014/main" val="2060455354"/>
                    </a:ext>
                  </a:extLst>
                </a:gridCol>
              </a:tblGrid>
              <a:tr h="659303">
                <a:tc>
                  <a:txBody>
                    <a:bodyPr/>
                    <a:lstStyle/>
                    <a:p>
                      <a:r>
                        <a:rPr lang="en-US" dirty="0"/>
                        <a:t>Indicator</a:t>
                      </a:r>
                    </a:p>
                  </a:txBody>
                  <a:tcPr anchor="ctr"/>
                </a:tc>
                <a:tc>
                  <a:txBody>
                    <a:bodyPr/>
                    <a:lstStyle/>
                    <a:p>
                      <a:r>
                        <a:rPr lang="en-US" dirty="0"/>
                        <a:t>Type</a:t>
                      </a:r>
                    </a:p>
                  </a:txBody>
                  <a:tcPr anchor="ctr"/>
                </a:tc>
                <a:tc>
                  <a:txBody>
                    <a:bodyPr/>
                    <a:lstStyle/>
                    <a:p>
                      <a:r>
                        <a:rPr lang="en-US" dirty="0"/>
                        <a:t>Resources for Root Cause Analysis (Question 1)</a:t>
                      </a:r>
                    </a:p>
                  </a:txBody>
                  <a:tcPr anchor="ctr"/>
                </a:tc>
                <a:tc>
                  <a:txBody>
                    <a:bodyPr/>
                    <a:lstStyle/>
                    <a:p>
                      <a:r>
                        <a:rPr lang="en-US" dirty="0"/>
                        <a:t>Resources for Steps in the Action Plan Questions 2 and 3)</a:t>
                      </a:r>
                    </a:p>
                  </a:txBody>
                  <a:tcPr anchor="ctr"/>
                </a:tc>
                <a:extLst>
                  <a:ext uri="{0D108BD9-81ED-4DB2-BD59-A6C34878D82A}">
                    <a16:rowId xmlns:a16="http://schemas.microsoft.com/office/drawing/2014/main" val="827929412"/>
                  </a:ext>
                </a:extLst>
              </a:tr>
              <a:tr h="1412792">
                <a:tc>
                  <a:txBody>
                    <a:bodyPr/>
                    <a:lstStyle/>
                    <a:p>
                      <a:r>
                        <a:rPr lang="en-US" sz="1400" dirty="0"/>
                        <a:t>B-4A</a:t>
                      </a:r>
                    </a:p>
                  </a:txBody>
                  <a:tcPr/>
                </a:tc>
                <a:tc>
                  <a:txBody>
                    <a:bodyPr/>
                    <a:lstStyle/>
                    <a:p>
                      <a:r>
                        <a:rPr lang="en-US" sz="1400" dirty="0"/>
                        <a:t>Finding – Results</a:t>
                      </a:r>
                    </a:p>
                  </a:txBody>
                  <a:tcPr/>
                </a:tc>
                <a:tc>
                  <a:txBody>
                    <a:bodyPr/>
                    <a:lstStyle/>
                    <a:p>
                      <a:pPr marL="285750" indent="-285750">
                        <a:buFont typeface="Arial" panose="020B0604020202020204" pitchFamily="34" charset="0"/>
                        <a:buChar char="•"/>
                      </a:pPr>
                      <a:r>
                        <a:rPr lang="en-US" sz="1400" dirty="0">
                          <a:solidFill>
                            <a:srgbClr val="3A3A3A"/>
                          </a:solidFill>
                          <a:hlinkClick r:id="rId4">
                            <a:extLst>
                              <a:ext uri="{A12FA001-AC4F-418D-AE19-62706E023703}">
                                <ahyp:hlinkClr xmlns:ahyp="http://schemas.microsoft.com/office/drawing/2018/hyperlinkcolor" val="tx"/>
                              </a:ext>
                            </a:extLst>
                          </a:hlinkClick>
                        </a:rPr>
                        <a:t>Using the Report of District Data for B-4</a:t>
                      </a:r>
                      <a:endParaRPr lang="en-US" sz="1400" dirty="0">
                        <a:solidFill>
                          <a:srgbClr val="3A3A3A"/>
                        </a:solidFill>
                      </a:endParaRPr>
                    </a:p>
                    <a:p>
                      <a:pPr marL="285750" indent="-285750">
                        <a:buFont typeface="Arial" panose="020B0604020202020204" pitchFamily="34" charset="0"/>
                        <a:buChar char="•"/>
                      </a:pPr>
                      <a:r>
                        <a:rPr lang="en-US" sz="1400" dirty="0">
                          <a:solidFill>
                            <a:srgbClr val="3A3A3A"/>
                          </a:solidFill>
                          <a:hlinkClick r:id="rId5">
                            <a:extLst>
                              <a:ext uri="{A12FA001-AC4F-418D-AE19-62706E023703}">
                                <ahyp:hlinkClr xmlns:ahyp="http://schemas.microsoft.com/office/drawing/2018/hyperlinkcolor" val="tx"/>
                              </a:ext>
                            </a:extLst>
                          </a:hlinkClick>
                        </a:rPr>
                        <a:t>Indicator Overview 4A &amp; 4B</a:t>
                      </a:r>
                      <a:endParaRPr lang="en-US" sz="1400" dirty="0">
                        <a:solidFill>
                          <a:srgbClr val="3A3A3A"/>
                        </a:solidFill>
                      </a:endParaRPr>
                    </a:p>
                    <a:p>
                      <a:pPr marL="285750" indent="-285750">
                        <a:buFont typeface="Arial" panose="020B0604020202020204" pitchFamily="34" charset="0"/>
                        <a:buChar char="•"/>
                      </a:pPr>
                      <a:r>
                        <a:rPr lang="en-US" sz="1400" dirty="0">
                          <a:solidFill>
                            <a:srgbClr val="3A3A3A"/>
                          </a:solidFill>
                          <a:hlinkClick r:id="rId6">
                            <a:extLst>
                              <a:ext uri="{A12FA001-AC4F-418D-AE19-62706E023703}">
                                <ahyp:hlinkClr xmlns:ahyp="http://schemas.microsoft.com/office/drawing/2018/hyperlinkcolor" val="tx"/>
                              </a:ext>
                            </a:extLst>
                          </a:hlinkClick>
                        </a:rPr>
                        <a:t>IDEA Discipline Requirements</a:t>
                      </a:r>
                      <a:endParaRPr lang="en-US" sz="1400" dirty="0">
                        <a:solidFill>
                          <a:srgbClr val="3A3A3A"/>
                        </a:solidFill>
                      </a:endParaRPr>
                    </a:p>
                    <a:p>
                      <a:pPr marL="285750" indent="-285750">
                        <a:buFont typeface="Arial" panose="020B0604020202020204" pitchFamily="34" charset="0"/>
                        <a:buChar char="•"/>
                      </a:pPr>
                      <a:r>
                        <a:rPr lang="en-US" sz="1400" dirty="0">
                          <a:solidFill>
                            <a:srgbClr val="3A3A3A"/>
                          </a:solidFill>
                          <a:hlinkClick r:id="rId7">
                            <a:extLst>
                              <a:ext uri="{A12FA001-AC4F-418D-AE19-62706E023703}">
                                <ahyp:hlinkClr xmlns:ahyp="http://schemas.microsoft.com/office/drawing/2018/hyperlinkcolor" val="tx"/>
                              </a:ext>
                            </a:extLst>
                          </a:hlinkClick>
                        </a:rPr>
                        <a:t>MDE Guidance for Notice</a:t>
                      </a:r>
                      <a:endParaRPr lang="en-US" sz="1400" dirty="0">
                        <a:solidFill>
                          <a:srgbClr val="3A3A3A"/>
                        </a:solidFill>
                      </a:endParaRPr>
                    </a:p>
                    <a:p>
                      <a:pPr marL="285750" indent="-285750">
                        <a:buFont typeface="Arial" panose="020B0604020202020204" pitchFamily="34" charset="0"/>
                        <a:buChar char="•"/>
                      </a:pPr>
                      <a:r>
                        <a:rPr lang="en-US" sz="1400" dirty="0">
                          <a:solidFill>
                            <a:srgbClr val="3A3A3A"/>
                          </a:solidFill>
                          <a:hlinkClick r:id="rId8">
                            <a:extLst>
                              <a:ext uri="{A12FA001-AC4F-418D-AE19-62706E023703}">
                                <ahyp:hlinkClr xmlns:ahyp="http://schemas.microsoft.com/office/drawing/2018/hyperlinkcolor" val="tx"/>
                              </a:ext>
                            </a:extLst>
                          </a:hlinkClick>
                        </a:rPr>
                        <a:t>Federal and State Guidance Documents</a:t>
                      </a:r>
                      <a:endParaRPr lang="en-US" sz="1400" dirty="0">
                        <a:solidFill>
                          <a:srgbClr val="3A3A3A"/>
                        </a:solidFill>
                      </a:endParaRPr>
                    </a:p>
                  </a:txBody>
                  <a:tcPr/>
                </a:tc>
                <a:tc>
                  <a:txBody>
                    <a:bodyPr/>
                    <a:lstStyle/>
                    <a:p>
                      <a:pPr marL="285750" indent="-285750">
                        <a:buFont typeface="Arial" panose="020B0604020202020204" pitchFamily="34" charset="0"/>
                        <a:buChar char="•"/>
                      </a:pPr>
                      <a:r>
                        <a:rPr lang="en-US" sz="1400" dirty="0">
                          <a:solidFill>
                            <a:srgbClr val="3A3A3A"/>
                          </a:solidFill>
                          <a:hlinkClick r:id="rId9">
                            <a:extLst>
                              <a:ext uri="{A12FA001-AC4F-418D-AE19-62706E023703}">
                                <ahyp:hlinkClr xmlns:ahyp="http://schemas.microsoft.com/office/drawing/2018/hyperlinkcolor" val="tx"/>
                              </a:ext>
                            </a:extLst>
                          </a:hlinkClick>
                        </a:rPr>
                        <a:t>IDEA Regulations Related to Suspension/Expulsion</a:t>
                      </a:r>
                      <a:r>
                        <a:rPr lang="en-US" sz="1400" dirty="0">
                          <a:solidFill>
                            <a:srgbClr val="3A3A3A"/>
                          </a:solidFill>
                        </a:rPr>
                        <a:t> – </a:t>
                      </a:r>
                      <a:r>
                        <a:rPr lang="en-US" sz="1400" i="1" dirty="0">
                          <a:solidFill>
                            <a:srgbClr val="3A3A3A"/>
                          </a:solidFill>
                        </a:rPr>
                        <a:t>Scroll down to the Discipline Procedures section.</a:t>
                      </a:r>
                      <a:endParaRPr lang="en-US" sz="1400" i="0" dirty="0">
                        <a:solidFill>
                          <a:srgbClr val="3A3A3A"/>
                        </a:solidFill>
                      </a:endParaRPr>
                    </a:p>
                    <a:p>
                      <a:pPr marL="285750" indent="-285750">
                        <a:buFont typeface="Arial" panose="020B0604020202020204" pitchFamily="34" charset="0"/>
                        <a:buChar char="•"/>
                      </a:pPr>
                      <a:r>
                        <a:rPr lang="en-US" sz="1400" i="0" dirty="0">
                          <a:solidFill>
                            <a:srgbClr val="3A3A3A"/>
                          </a:solidFill>
                          <a:hlinkClick r:id="rId10">
                            <a:extLst>
                              <a:ext uri="{A12FA001-AC4F-418D-AE19-62706E023703}">
                                <ahyp:hlinkClr xmlns:ahyp="http://schemas.microsoft.com/office/drawing/2018/hyperlinkcolor" val="tx"/>
                              </a:ext>
                            </a:extLst>
                          </a:hlinkClick>
                        </a:rPr>
                        <a:t>OSE Discipline Toolkit</a:t>
                      </a:r>
                      <a:endParaRPr lang="en-US" sz="1400" i="0" dirty="0">
                        <a:solidFill>
                          <a:srgbClr val="3A3A3A"/>
                        </a:solidFill>
                      </a:endParaRPr>
                    </a:p>
                    <a:p>
                      <a:pPr marL="285750" indent="-285750">
                        <a:buFont typeface="Arial" panose="020B0604020202020204" pitchFamily="34" charset="0"/>
                        <a:buChar char="•"/>
                      </a:pPr>
                      <a:r>
                        <a:rPr lang="en-US" sz="1400" i="0" dirty="0">
                          <a:solidFill>
                            <a:srgbClr val="3A3A3A"/>
                          </a:solidFill>
                          <a:hlinkClick r:id="rId11">
                            <a:extLst>
                              <a:ext uri="{A12FA001-AC4F-418D-AE19-62706E023703}">
                                <ahyp:hlinkClr xmlns:ahyp="http://schemas.microsoft.com/office/drawing/2018/hyperlinkcolor" val="tx"/>
                              </a:ext>
                            </a:extLst>
                          </a:hlinkClick>
                        </a:rPr>
                        <a:t>Promising Practices</a:t>
                      </a:r>
                      <a:endParaRPr lang="en-US" sz="1400" i="0" dirty="0">
                        <a:solidFill>
                          <a:srgbClr val="3A3A3A"/>
                        </a:solidFill>
                      </a:endParaRPr>
                    </a:p>
                    <a:p>
                      <a:pPr marL="285750" indent="-285750">
                        <a:buFont typeface="Arial" panose="020B0604020202020204" pitchFamily="34" charset="0"/>
                        <a:buChar char="•"/>
                      </a:pPr>
                      <a:r>
                        <a:rPr lang="en-US" sz="1400" i="0" dirty="0">
                          <a:solidFill>
                            <a:srgbClr val="3A3A3A"/>
                          </a:solidFill>
                          <a:hlinkClick r:id="rId12">
                            <a:extLst>
                              <a:ext uri="{A12FA001-AC4F-418D-AE19-62706E023703}">
                                <ahyp:hlinkClr xmlns:ahyp="http://schemas.microsoft.com/office/drawing/2018/hyperlinkcolor" val="tx"/>
                              </a:ext>
                            </a:extLst>
                          </a:hlinkClick>
                        </a:rPr>
                        <a:t>Ten Alternatives to Suspension</a:t>
                      </a:r>
                      <a:endParaRPr lang="en-US" sz="1400" i="0" dirty="0">
                        <a:solidFill>
                          <a:srgbClr val="3A3A3A"/>
                        </a:solidFill>
                      </a:endParaRPr>
                    </a:p>
                    <a:p>
                      <a:pPr marL="285750" indent="-285750">
                        <a:buFont typeface="Arial" panose="020B0604020202020204" pitchFamily="34" charset="0"/>
                        <a:buChar char="•"/>
                      </a:pPr>
                      <a:r>
                        <a:rPr lang="en-US" sz="1400" i="0" dirty="0">
                          <a:solidFill>
                            <a:srgbClr val="3A3A3A"/>
                          </a:solidFill>
                          <a:hlinkClick r:id="rId13">
                            <a:extLst>
                              <a:ext uri="{A12FA001-AC4F-418D-AE19-62706E023703}">
                                <ahyp:hlinkClr xmlns:ahyp="http://schemas.microsoft.com/office/drawing/2018/hyperlinkcolor" val="tx"/>
                              </a:ext>
                            </a:extLst>
                          </a:hlinkClick>
                        </a:rPr>
                        <a:t>Questions and Answers on Discipline Procedures</a:t>
                      </a:r>
                      <a:endParaRPr lang="en-US" sz="1400" i="0" dirty="0">
                        <a:solidFill>
                          <a:srgbClr val="3A3A3A"/>
                        </a:solidFill>
                      </a:endParaRPr>
                    </a:p>
                  </a:txBody>
                  <a:tcPr/>
                </a:tc>
                <a:extLst>
                  <a:ext uri="{0D108BD9-81ED-4DB2-BD59-A6C34878D82A}">
                    <a16:rowId xmlns:a16="http://schemas.microsoft.com/office/drawing/2014/main" val="2634737737"/>
                  </a:ext>
                </a:extLst>
              </a:tr>
              <a:tr h="2072095">
                <a:tc>
                  <a:txBody>
                    <a:bodyPr/>
                    <a:lstStyle/>
                    <a:p>
                      <a:r>
                        <a:rPr lang="en-US" sz="1400" dirty="0"/>
                        <a:t>B-4B</a:t>
                      </a:r>
                    </a:p>
                  </a:txBody>
                  <a:tcPr/>
                </a:tc>
                <a:tc>
                  <a:txBody>
                    <a:bodyPr/>
                    <a:lstStyle/>
                    <a:p>
                      <a:r>
                        <a:rPr lang="en-US" sz="1400" dirty="0"/>
                        <a:t>Finding – Compliance</a:t>
                      </a:r>
                    </a:p>
                  </a:txBody>
                  <a:tcPr/>
                </a:tc>
                <a:tc>
                  <a:txBody>
                    <a:bodyPr/>
                    <a:lstStyle/>
                    <a:p>
                      <a:pPr marL="285750" indent="-285750">
                        <a:buFont typeface="Arial" panose="020B0604020202020204" pitchFamily="34" charset="0"/>
                        <a:buChar char="•"/>
                      </a:pPr>
                      <a:r>
                        <a:rPr lang="en-US" sz="1400" dirty="0">
                          <a:solidFill>
                            <a:srgbClr val="3A3A3A"/>
                          </a:solidFill>
                          <a:hlinkClick r:id="rId5">
                            <a:extLst>
                              <a:ext uri="{A12FA001-AC4F-418D-AE19-62706E023703}">
                                <ahyp:hlinkClr xmlns:ahyp="http://schemas.microsoft.com/office/drawing/2018/hyperlinkcolor" val="tx"/>
                              </a:ext>
                            </a:extLst>
                          </a:hlinkClick>
                        </a:rPr>
                        <a:t>Indicator Overview 4A &amp; 4B</a:t>
                      </a:r>
                      <a:endParaRPr lang="en-US" sz="1400" dirty="0">
                        <a:solidFill>
                          <a:srgbClr val="3A3A3A"/>
                        </a:solidFill>
                      </a:endParaRPr>
                    </a:p>
                    <a:p>
                      <a:pPr marL="285750" indent="-285750">
                        <a:buFont typeface="Arial" panose="020B0604020202020204" pitchFamily="34" charset="0"/>
                        <a:buChar char="•"/>
                      </a:pPr>
                      <a:r>
                        <a:rPr lang="en-US" sz="1400" dirty="0">
                          <a:solidFill>
                            <a:srgbClr val="3A3A3A"/>
                          </a:solidFill>
                          <a:hlinkClick r:id="rId6">
                            <a:extLst>
                              <a:ext uri="{A12FA001-AC4F-418D-AE19-62706E023703}">
                                <ahyp:hlinkClr xmlns:ahyp="http://schemas.microsoft.com/office/drawing/2018/hyperlinkcolor" val="tx"/>
                              </a:ext>
                            </a:extLst>
                          </a:hlinkClick>
                        </a:rPr>
                        <a:t>IDEA Discipline Requirements</a:t>
                      </a:r>
                      <a:endParaRPr lang="en-US" sz="1400" dirty="0">
                        <a:solidFill>
                          <a:srgbClr val="3A3A3A"/>
                        </a:solidFill>
                      </a:endParaRPr>
                    </a:p>
                    <a:p>
                      <a:pPr marL="285750" indent="-285750">
                        <a:buFont typeface="Arial" panose="020B0604020202020204" pitchFamily="34" charset="0"/>
                        <a:buChar char="•"/>
                      </a:pPr>
                      <a:r>
                        <a:rPr lang="en-US" sz="1400" dirty="0">
                          <a:solidFill>
                            <a:srgbClr val="3A3A3A"/>
                          </a:solidFill>
                          <a:hlinkClick r:id="rId7">
                            <a:extLst>
                              <a:ext uri="{A12FA001-AC4F-418D-AE19-62706E023703}">
                                <ahyp:hlinkClr xmlns:ahyp="http://schemas.microsoft.com/office/drawing/2018/hyperlinkcolor" val="tx"/>
                              </a:ext>
                            </a:extLst>
                          </a:hlinkClick>
                        </a:rPr>
                        <a:t>MDE Guidance for Notice</a:t>
                      </a:r>
                      <a:endParaRPr lang="en-US" sz="1400" dirty="0">
                        <a:solidFill>
                          <a:srgbClr val="3A3A3A"/>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3A3A3A"/>
                          </a:solidFill>
                          <a:hlinkClick r:id="rId9">
                            <a:extLst>
                              <a:ext uri="{A12FA001-AC4F-418D-AE19-62706E023703}">
                                <ahyp:hlinkClr xmlns:ahyp="http://schemas.microsoft.com/office/drawing/2018/hyperlinkcolor" val="tx"/>
                              </a:ext>
                            </a:extLst>
                          </a:hlinkClick>
                        </a:rPr>
                        <a:t>IDEA Regulations Related to Suspension/Expulsion</a:t>
                      </a:r>
                      <a:r>
                        <a:rPr lang="en-US" sz="1400" dirty="0">
                          <a:solidFill>
                            <a:srgbClr val="3A3A3A"/>
                          </a:solidFill>
                        </a:rPr>
                        <a:t> – </a:t>
                      </a:r>
                      <a:r>
                        <a:rPr lang="en-US" sz="1400" i="1" dirty="0">
                          <a:solidFill>
                            <a:srgbClr val="3A3A3A"/>
                          </a:solidFill>
                        </a:rPr>
                        <a:t>Scroll down to the Discipline Procedures section.</a:t>
                      </a:r>
                      <a:endParaRPr lang="en-US" sz="1400" i="0" dirty="0">
                        <a:solidFill>
                          <a:srgbClr val="3A3A3A"/>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dirty="0">
                          <a:solidFill>
                            <a:srgbClr val="3A3A3A"/>
                          </a:solidFill>
                          <a:hlinkClick r:id="rId6">
                            <a:extLst>
                              <a:ext uri="{A12FA001-AC4F-418D-AE19-62706E023703}">
                                <ahyp:hlinkClr xmlns:ahyp="http://schemas.microsoft.com/office/drawing/2018/hyperlinkcolor" val="tx"/>
                              </a:ext>
                            </a:extLst>
                          </a:hlinkClick>
                        </a:rPr>
                        <a:t>IDEA Discipline Requirements</a:t>
                      </a:r>
                      <a:endParaRPr lang="en-US" sz="1400" i="0" dirty="0">
                        <a:solidFill>
                          <a:srgbClr val="3A3A3A"/>
                        </a:solidFill>
                      </a:endParaRPr>
                    </a:p>
                    <a:p>
                      <a:pPr marL="285750" indent="-285750">
                        <a:buFont typeface="Arial" panose="020B0604020202020204" pitchFamily="34" charset="0"/>
                        <a:buChar char="•"/>
                      </a:pPr>
                      <a:r>
                        <a:rPr lang="en-US" sz="1400" i="0" dirty="0">
                          <a:solidFill>
                            <a:srgbClr val="3A3A3A"/>
                          </a:solidFill>
                          <a:hlinkClick r:id="rId10">
                            <a:extLst>
                              <a:ext uri="{A12FA001-AC4F-418D-AE19-62706E023703}">
                                <ahyp:hlinkClr xmlns:ahyp="http://schemas.microsoft.com/office/drawing/2018/hyperlinkcolor" val="tx"/>
                              </a:ext>
                            </a:extLst>
                          </a:hlinkClick>
                        </a:rPr>
                        <a:t>OSE Discipline Toolkit</a:t>
                      </a:r>
                      <a:endParaRPr lang="en-US" sz="1400" i="0" dirty="0">
                        <a:solidFill>
                          <a:srgbClr val="3A3A3A"/>
                        </a:solidFill>
                      </a:endParaRPr>
                    </a:p>
                    <a:p>
                      <a:pPr marL="285750" indent="-285750">
                        <a:buFont typeface="Arial" panose="020B0604020202020204" pitchFamily="34" charset="0"/>
                        <a:buChar char="•"/>
                      </a:pPr>
                      <a:r>
                        <a:rPr lang="en-US" sz="1400" i="0" dirty="0">
                          <a:solidFill>
                            <a:srgbClr val="3A3A3A"/>
                          </a:solidFill>
                          <a:hlinkClick r:id="rId11">
                            <a:extLst>
                              <a:ext uri="{A12FA001-AC4F-418D-AE19-62706E023703}">
                                <ahyp:hlinkClr xmlns:ahyp="http://schemas.microsoft.com/office/drawing/2018/hyperlinkcolor" val="tx"/>
                              </a:ext>
                            </a:extLst>
                          </a:hlinkClick>
                        </a:rPr>
                        <a:t>Promising Practices</a:t>
                      </a:r>
                      <a:endParaRPr lang="en-US" sz="1400" i="0" dirty="0">
                        <a:solidFill>
                          <a:srgbClr val="3A3A3A"/>
                        </a:solidFill>
                      </a:endParaRPr>
                    </a:p>
                    <a:p>
                      <a:pPr marL="285750" indent="-285750">
                        <a:buFont typeface="Arial" panose="020B0604020202020204" pitchFamily="34" charset="0"/>
                        <a:buChar char="•"/>
                      </a:pPr>
                      <a:r>
                        <a:rPr lang="en-US" sz="1400" i="0" dirty="0">
                          <a:solidFill>
                            <a:srgbClr val="3A3A3A"/>
                          </a:solidFill>
                          <a:hlinkClick r:id="rId12">
                            <a:extLst>
                              <a:ext uri="{A12FA001-AC4F-418D-AE19-62706E023703}">
                                <ahyp:hlinkClr xmlns:ahyp="http://schemas.microsoft.com/office/drawing/2018/hyperlinkcolor" val="tx"/>
                              </a:ext>
                            </a:extLst>
                          </a:hlinkClick>
                        </a:rPr>
                        <a:t>Ten Alternatives to Suspension</a:t>
                      </a:r>
                      <a:endParaRPr lang="en-US" sz="1400" i="0" dirty="0">
                        <a:solidFill>
                          <a:srgbClr val="3A3A3A"/>
                        </a:solidFill>
                      </a:endParaRPr>
                    </a:p>
                    <a:p>
                      <a:pPr marL="285750" indent="-285750">
                        <a:buFont typeface="Arial" panose="020B0604020202020204" pitchFamily="34" charset="0"/>
                        <a:buChar char="•"/>
                      </a:pPr>
                      <a:r>
                        <a:rPr lang="en-US" sz="1400" i="0" dirty="0">
                          <a:solidFill>
                            <a:srgbClr val="3A3A3A"/>
                          </a:solidFill>
                          <a:hlinkClick r:id="rId13">
                            <a:extLst>
                              <a:ext uri="{A12FA001-AC4F-418D-AE19-62706E023703}">
                                <ahyp:hlinkClr xmlns:ahyp="http://schemas.microsoft.com/office/drawing/2018/hyperlinkcolor" val="tx"/>
                              </a:ext>
                            </a:extLst>
                          </a:hlinkClick>
                        </a:rPr>
                        <a:t>Questions and Answers on Discipline Procedures</a:t>
                      </a:r>
                      <a:endParaRPr lang="en-US" sz="1400" i="0" dirty="0">
                        <a:solidFill>
                          <a:srgbClr val="3A3A3A"/>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dirty="0">
                          <a:solidFill>
                            <a:srgbClr val="3A3A3A"/>
                          </a:solidFill>
                          <a:hlinkClick r:id="rId14">
                            <a:extLst>
                              <a:ext uri="{A12FA001-AC4F-418D-AE19-62706E023703}">
                                <ahyp:hlinkClr xmlns:ahyp="http://schemas.microsoft.com/office/drawing/2018/hyperlinkcolor" val="tx"/>
                              </a:ext>
                            </a:extLst>
                          </a:hlinkClick>
                        </a:rPr>
                        <a:t>Racial Disproportionality in School Disciplinary Practices</a:t>
                      </a:r>
                      <a:endParaRPr lang="en-US" sz="1400" i="0" dirty="0">
                        <a:solidFill>
                          <a:srgbClr val="3A3A3A"/>
                        </a:solidFill>
                      </a:endParaRPr>
                    </a:p>
                  </a:txBody>
                  <a:tcPr/>
                </a:tc>
                <a:extLst>
                  <a:ext uri="{0D108BD9-81ED-4DB2-BD59-A6C34878D82A}">
                    <a16:rowId xmlns:a16="http://schemas.microsoft.com/office/drawing/2014/main" val="360918915"/>
                  </a:ext>
                </a:extLst>
              </a:tr>
            </a:tbl>
          </a:graphicData>
        </a:graphic>
      </p:graphicFrame>
      <p:sp>
        <p:nvSpPr>
          <p:cNvPr id="4" name="Footer Placeholder 3">
            <a:extLst>
              <a:ext uri="{FF2B5EF4-FFF2-40B4-BE49-F238E27FC236}">
                <a16:creationId xmlns:a16="http://schemas.microsoft.com/office/drawing/2014/main" id="{5965F81A-231C-4C62-A696-5C6CDD6933E7}"/>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620094EA-55E0-4E7A-AE86-6DD445FF9A36}"/>
              </a:ext>
            </a:extLst>
          </p:cNvPr>
          <p:cNvSpPr>
            <a:spLocks noGrp="1"/>
          </p:cNvSpPr>
          <p:nvPr>
            <p:ph type="sldNum" sz="quarter" idx="12"/>
          </p:nvPr>
        </p:nvSpPr>
        <p:spPr/>
        <p:txBody>
          <a:bodyPr/>
          <a:lstStyle/>
          <a:p>
            <a:fld id="{46775F4D-6D42-4CD6-A802-0B48E0231625}" type="slidenum">
              <a:rPr lang="en-US" smtClean="0"/>
              <a:pPr/>
              <a:t>34</a:t>
            </a:fld>
            <a:endParaRPr lang="en-US" dirty="0"/>
          </a:p>
        </p:txBody>
      </p:sp>
    </p:spTree>
    <p:custDataLst>
      <p:tags r:id="rId1"/>
    </p:custDataLst>
    <p:extLst>
      <p:ext uri="{BB962C8B-B14F-4D97-AF65-F5344CB8AC3E}">
        <p14:creationId xmlns:p14="http://schemas.microsoft.com/office/powerpoint/2010/main" val="1501547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FFEB8-55DC-41EA-B55C-77492908D168}"/>
              </a:ext>
            </a:extLst>
          </p:cNvPr>
          <p:cNvSpPr>
            <a:spLocks noGrp="1"/>
          </p:cNvSpPr>
          <p:nvPr>
            <p:ph type="title"/>
          </p:nvPr>
        </p:nvSpPr>
        <p:spPr/>
        <p:txBody>
          <a:bodyPr/>
          <a:lstStyle/>
          <a:p>
            <a:r>
              <a:rPr lang="en-US" dirty="0"/>
              <a:t>B-9 &amp; B-10 CAP Resources</a:t>
            </a:r>
          </a:p>
        </p:txBody>
      </p:sp>
      <p:graphicFrame>
        <p:nvGraphicFramePr>
          <p:cNvPr id="7" name="Table 6">
            <a:extLst>
              <a:ext uri="{FF2B5EF4-FFF2-40B4-BE49-F238E27FC236}">
                <a16:creationId xmlns:a16="http://schemas.microsoft.com/office/drawing/2014/main" id="{60EF83D6-189B-4B04-8167-E840C1F7CA0A}"/>
              </a:ext>
            </a:extLst>
          </p:cNvPr>
          <p:cNvGraphicFramePr>
            <a:graphicFrameLocks noGrp="1"/>
          </p:cNvGraphicFramePr>
          <p:nvPr>
            <p:extLst>
              <p:ext uri="{D42A27DB-BD31-4B8C-83A1-F6EECF244321}">
                <p14:modId xmlns:p14="http://schemas.microsoft.com/office/powerpoint/2010/main" val="3666829513"/>
              </p:ext>
            </p:extLst>
          </p:nvPr>
        </p:nvGraphicFramePr>
        <p:xfrm>
          <a:off x="838201" y="2221114"/>
          <a:ext cx="10515599" cy="2164080"/>
        </p:xfrm>
        <a:graphic>
          <a:graphicData uri="http://schemas.openxmlformats.org/drawingml/2006/table">
            <a:tbl>
              <a:tblPr firstRow="1" bandRow="1">
                <a:tableStyleId>{5C22544A-7EE6-4342-B048-85BDC9FD1C3A}</a:tableStyleId>
              </a:tblPr>
              <a:tblGrid>
                <a:gridCol w="2099139">
                  <a:extLst>
                    <a:ext uri="{9D8B030D-6E8A-4147-A177-3AD203B41FA5}">
                      <a16:colId xmlns:a16="http://schemas.microsoft.com/office/drawing/2014/main" val="3640057238"/>
                    </a:ext>
                  </a:extLst>
                </a:gridCol>
                <a:gridCol w="2018398">
                  <a:extLst>
                    <a:ext uri="{9D8B030D-6E8A-4147-A177-3AD203B41FA5}">
                      <a16:colId xmlns:a16="http://schemas.microsoft.com/office/drawing/2014/main" val="2110736344"/>
                    </a:ext>
                  </a:extLst>
                </a:gridCol>
                <a:gridCol w="6398062">
                  <a:extLst>
                    <a:ext uri="{9D8B030D-6E8A-4147-A177-3AD203B41FA5}">
                      <a16:colId xmlns:a16="http://schemas.microsoft.com/office/drawing/2014/main" val="3042385897"/>
                    </a:ext>
                  </a:extLst>
                </a:gridCol>
              </a:tblGrid>
              <a:tr h="335137">
                <a:tc>
                  <a:txBody>
                    <a:bodyPr/>
                    <a:lstStyle/>
                    <a:p>
                      <a:r>
                        <a:rPr lang="en-US" dirty="0"/>
                        <a:t>Indicator</a:t>
                      </a:r>
                    </a:p>
                  </a:txBody>
                  <a:tcPr anchor="ctr"/>
                </a:tc>
                <a:tc>
                  <a:txBody>
                    <a:bodyPr/>
                    <a:lstStyle/>
                    <a:p>
                      <a:r>
                        <a:rPr lang="en-US" dirty="0"/>
                        <a:t>Type</a:t>
                      </a:r>
                    </a:p>
                  </a:txBody>
                  <a:tcPr anchor="ctr"/>
                </a:tc>
                <a:tc>
                  <a:txBody>
                    <a:bodyPr/>
                    <a:lstStyle/>
                    <a:p>
                      <a:r>
                        <a:rPr lang="en-US" dirty="0"/>
                        <a:t>Resources for Root Cause Analysis (Question 1)</a:t>
                      </a:r>
                    </a:p>
                  </a:txBody>
                  <a:tcPr anchor="ctr"/>
                </a:tc>
                <a:extLst>
                  <a:ext uri="{0D108BD9-81ED-4DB2-BD59-A6C34878D82A}">
                    <a16:rowId xmlns:a16="http://schemas.microsoft.com/office/drawing/2014/main" val="827929412"/>
                  </a:ext>
                </a:extLst>
              </a:tr>
              <a:tr h="893700">
                <a:tc>
                  <a:txBody>
                    <a:bodyPr/>
                    <a:lstStyle/>
                    <a:p>
                      <a:r>
                        <a:rPr lang="en-US" sz="1600" dirty="0"/>
                        <a:t>B-9</a:t>
                      </a:r>
                    </a:p>
                  </a:txBody>
                  <a:tcPr/>
                </a:tc>
                <a:tc>
                  <a:txBody>
                    <a:bodyPr/>
                    <a:lstStyle/>
                    <a:p>
                      <a:r>
                        <a:rPr lang="en-US" sz="1600" dirty="0"/>
                        <a:t>Finding – Compliance</a:t>
                      </a:r>
                    </a:p>
                  </a:txBody>
                  <a:tcPr/>
                </a:tc>
                <a:tc>
                  <a:txBody>
                    <a:bodyPr/>
                    <a:lstStyle/>
                    <a:p>
                      <a:pPr marL="285750" marR="0" indent="-285750">
                        <a:spcBef>
                          <a:spcPts val="0"/>
                        </a:spcBef>
                        <a:spcAft>
                          <a:spcPts val="600"/>
                        </a:spcAft>
                        <a:buFont typeface="Arial" panose="020B0604020202020204" pitchFamily="34" charset="0"/>
                        <a:buChar char="•"/>
                      </a:pPr>
                      <a:r>
                        <a:rPr lang="en-US" sz="1600" u="sng" dirty="0">
                          <a:solidFill>
                            <a:srgbClr val="3A3A3A"/>
                          </a:solidFill>
                          <a:effectLst/>
                          <a:latin typeface="Calibri (Body)"/>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Public Reporting Data - Select B-9 Indicator</a:t>
                      </a:r>
                      <a:endParaRPr lang="en-US" sz="1600" dirty="0">
                        <a:solidFill>
                          <a:srgbClr val="3A3A3A"/>
                        </a:solidFill>
                        <a:effectLst/>
                        <a:latin typeface="Calibri (Body)"/>
                        <a:ea typeface="Calibri" panose="020F0502020204030204" pitchFamily="34" charset="0"/>
                        <a:cs typeface="Times New Roman" panose="02020603050405020304" pitchFamily="18" charset="0"/>
                      </a:endParaRPr>
                    </a:p>
                    <a:p>
                      <a:pPr marL="285750" marR="0" indent="-285750">
                        <a:spcBef>
                          <a:spcPts val="0"/>
                        </a:spcBef>
                        <a:spcAft>
                          <a:spcPts val="600"/>
                        </a:spcAft>
                        <a:buFont typeface="Arial" panose="020B0604020202020204" pitchFamily="34" charset="0"/>
                        <a:buChar char="•"/>
                      </a:pPr>
                      <a:r>
                        <a:rPr lang="en-US" sz="1600" u="sng" dirty="0">
                          <a:solidFill>
                            <a:srgbClr val="3A3A3A"/>
                          </a:solidFill>
                          <a:effectLst/>
                          <a:latin typeface="Calibri (Body)"/>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Calculation Procedures for B-9 and B-10</a:t>
                      </a:r>
                      <a:endParaRPr lang="en-US" sz="1600" dirty="0">
                        <a:solidFill>
                          <a:srgbClr val="3A3A3A"/>
                        </a:solidFill>
                        <a:effectLst/>
                        <a:latin typeface="Calibri (Body)"/>
                        <a:ea typeface="Calibri" panose="020F0502020204030204" pitchFamily="34" charset="0"/>
                        <a:cs typeface="Times New Roman" panose="02020603050405020304" pitchFamily="18" charset="0"/>
                      </a:endParaRPr>
                    </a:p>
                    <a:p>
                      <a:pPr marL="285750" marR="0" indent="-285750">
                        <a:spcBef>
                          <a:spcPts val="0"/>
                        </a:spcBef>
                        <a:spcAft>
                          <a:spcPts val="600"/>
                        </a:spcAft>
                        <a:buFont typeface="Arial" panose="020B0604020202020204" pitchFamily="34" charset="0"/>
                        <a:buChar char="•"/>
                      </a:pPr>
                      <a:r>
                        <a:rPr lang="en-US" sz="1600" u="sng" dirty="0">
                          <a:solidFill>
                            <a:srgbClr val="3A3A3A"/>
                          </a:solidFill>
                          <a:effectLst/>
                          <a:latin typeface="Calibri (Body)"/>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Disproportionate Representation FAQs</a:t>
                      </a:r>
                      <a:endParaRPr lang="en-US" sz="1600" dirty="0">
                        <a:solidFill>
                          <a:srgbClr val="3A3A3A"/>
                        </a:solidFill>
                        <a:effectLst/>
                        <a:latin typeface="Calibri (Body)"/>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634737737"/>
                  </a:ext>
                </a:extLst>
              </a:tr>
              <a:tr h="754059">
                <a:tc>
                  <a:txBody>
                    <a:bodyPr/>
                    <a:lstStyle/>
                    <a:p>
                      <a:r>
                        <a:rPr lang="en-US" sz="1600" dirty="0"/>
                        <a:t>B-10</a:t>
                      </a:r>
                    </a:p>
                  </a:txBody>
                  <a:tcPr/>
                </a:tc>
                <a:tc>
                  <a:txBody>
                    <a:bodyPr/>
                    <a:lstStyle/>
                    <a:p>
                      <a:r>
                        <a:rPr lang="en-US" sz="1600" dirty="0"/>
                        <a:t>Finding – Compliance</a:t>
                      </a:r>
                    </a:p>
                  </a:txBody>
                  <a:tcPr/>
                </a:tc>
                <a:tc>
                  <a:txBody>
                    <a:bodyPr/>
                    <a:lstStyle/>
                    <a:p>
                      <a:pPr marL="285750" indent="-285750">
                        <a:buFont typeface="Arial" panose="020B0604020202020204" pitchFamily="34" charset="0"/>
                        <a:buChar char="•"/>
                      </a:pPr>
                      <a:r>
                        <a:rPr lang="en-US" sz="1600" dirty="0">
                          <a:solidFill>
                            <a:srgbClr val="3A3A3A"/>
                          </a:solidFill>
                          <a:hlinkClick r:id="rId3">
                            <a:extLst>
                              <a:ext uri="{A12FA001-AC4F-418D-AE19-62706E023703}">
                                <ahyp:hlinkClr xmlns:ahyp="http://schemas.microsoft.com/office/drawing/2018/hyperlinkcolor" val="tx"/>
                              </a:ext>
                            </a:extLst>
                          </a:hlinkClick>
                        </a:rPr>
                        <a:t>Public Reporting Data – Select B-10 Indicator</a:t>
                      </a:r>
                      <a:endParaRPr lang="en-US" sz="1600" dirty="0">
                        <a:solidFill>
                          <a:srgbClr val="3A3A3A"/>
                        </a:solidFill>
                      </a:endParaRPr>
                    </a:p>
                    <a:p>
                      <a:pPr marL="285750" indent="-285750">
                        <a:buFont typeface="Arial" panose="020B0604020202020204" pitchFamily="34" charset="0"/>
                        <a:buChar char="•"/>
                      </a:pPr>
                      <a:r>
                        <a:rPr lang="en-US" sz="1600" dirty="0">
                          <a:solidFill>
                            <a:srgbClr val="3A3A3A"/>
                          </a:solidFill>
                          <a:hlinkClick r:id="rId5">
                            <a:extLst>
                              <a:ext uri="{A12FA001-AC4F-418D-AE19-62706E023703}">
                                <ahyp:hlinkClr xmlns:ahyp="http://schemas.microsoft.com/office/drawing/2018/hyperlinkcolor" val="tx"/>
                              </a:ext>
                            </a:extLst>
                          </a:hlinkClick>
                        </a:rPr>
                        <a:t>Calculation Procedures for B-9 and B-10</a:t>
                      </a:r>
                      <a:endParaRPr lang="en-US" sz="1600" dirty="0">
                        <a:solidFill>
                          <a:srgbClr val="3A3A3A"/>
                        </a:solidFill>
                      </a:endParaRPr>
                    </a:p>
                    <a:p>
                      <a:pPr marL="285750" indent="-285750">
                        <a:buFont typeface="Arial" panose="020B0604020202020204" pitchFamily="34" charset="0"/>
                        <a:buChar char="•"/>
                      </a:pPr>
                      <a:r>
                        <a:rPr lang="en-US" sz="1600" dirty="0">
                          <a:solidFill>
                            <a:srgbClr val="3A3A3A"/>
                          </a:solidFill>
                          <a:hlinkClick r:id="rId4">
                            <a:extLst>
                              <a:ext uri="{A12FA001-AC4F-418D-AE19-62706E023703}">
                                <ahyp:hlinkClr xmlns:ahyp="http://schemas.microsoft.com/office/drawing/2018/hyperlinkcolor" val="tx"/>
                              </a:ext>
                            </a:extLst>
                          </a:hlinkClick>
                        </a:rPr>
                        <a:t>Disproportionate Representation FAQs</a:t>
                      </a:r>
                      <a:endParaRPr lang="en-US" sz="1600" dirty="0">
                        <a:solidFill>
                          <a:srgbClr val="3A3A3A"/>
                        </a:solidFill>
                      </a:endParaRPr>
                    </a:p>
                  </a:txBody>
                  <a:tcPr/>
                </a:tc>
                <a:extLst>
                  <a:ext uri="{0D108BD9-81ED-4DB2-BD59-A6C34878D82A}">
                    <a16:rowId xmlns:a16="http://schemas.microsoft.com/office/drawing/2014/main" val="360918915"/>
                  </a:ext>
                </a:extLst>
              </a:tr>
            </a:tbl>
          </a:graphicData>
        </a:graphic>
      </p:graphicFrame>
      <p:sp>
        <p:nvSpPr>
          <p:cNvPr id="4" name="Footer Placeholder 3">
            <a:extLst>
              <a:ext uri="{FF2B5EF4-FFF2-40B4-BE49-F238E27FC236}">
                <a16:creationId xmlns:a16="http://schemas.microsoft.com/office/drawing/2014/main" id="{21B680C4-505A-402D-AA2A-7F395021A65F}"/>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E3F6EB08-208E-4243-9D9C-4EFB3F2366D6}"/>
              </a:ext>
            </a:extLst>
          </p:cNvPr>
          <p:cNvSpPr>
            <a:spLocks noGrp="1"/>
          </p:cNvSpPr>
          <p:nvPr>
            <p:ph type="sldNum" sz="quarter" idx="12"/>
          </p:nvPr>
        </p:nvSpPr>
        <p:spPr/>
        <p:txBody>
          <a:bodyPr/>
          <a:lstStyle/>
          <a:p>
            <a:fld id="{46775F4D-6D42-4CD6-A802-0B48E0231625}" type="slidenum">
              <a:rPr lang="en-US" smtClean="0"/>
              <a:pPr/>
              <a:t>35</a:t>
            </a:fld>
            <a:endParaRPr lang="en-US" dirty="0"/>
          </a:p>
        </p:txBody>
      </p:sp>
    </p:spTree>
    <p:extLst>
      <p:ext uri="{BB962C8B-B14F-4D97-AF65-F5344CB8AC3E}">
        <p14:creationId xmlns:p14="http://schemas.microsoft.com/office/powerpoint/2010/main" val="2675388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6E605-099D-4168-B4B6-73FF727EFAA5}"/>
              </a:ext>
            </a:extLst>
          </p:cNvPr>
          <p:cNvSpPr>
            <a:spLocks noGrp="1"/>
          </p:cNvSpPr>
          <p:nvPr>
            <p:ph type="title"/>
          </p:nvPr>
        </p:nvSpPr>
        <p:spPr/>
        <p:txBody>
          <a:bodyPr/>
          <a:lstStyle/>
          <a:p>
            <a:r>
              <a:rPr lang="en-US" dirty="0"/>
              <a:t>B-11 &amp; B-12 CAP Resources </a:t>
            </a:r>
          </a:p>
        </p:txBody>
      </p:sp>
      <p:graphicFrame>
        <p:nvGraphicFramePr>
          <p:cNvPr id="7" name="Table 6">
            <a:extLst>
              <a:ext uri="{FF2B5EF4-FFF2-40B4-BE49-F238E27FC236}">
                <a16:creationId xmlns:a16="http://schemas.microsoft.com/office/drawing/2014/main" id="{16B253A7-FE71-4B4B-AAAF-0B0D2EE19F5E}"/>
              </a:ext>
            </a:extLst>
          </p:cNvPr>
          <p:cNvGraphicFramePr>
            <a:graphicFrameLocks noGrp="1"/>
          </p:cNvGraphicFramePr>
          <p:nvPr>
            <p:extLst>
              <p:ext uri="{D42A27DB-BD31-4B8C-83A1-F6EECF244321}">
                <p14:modId xmlns:p14="http://schemas.microsoft.com/office/powerpoint/2010/main" val="1393540534"/>
              </p:ext>
            </p:extLst>
          </p:nvPr>
        </p:nvGraphicFramePr>
        <p:xfrm>
          <a:off x="838201" y="1852412"/>
          <a:ext cx="10515599" cy="3065276"/>
        </p:xfrm>
        <a:graphic>
          <a:graphicData uri="http://schemas.openxmlformats.org/drawingml/2006/table">
            <a:tbl>
              <a:tblPr firstRow="1" bandRow="1">
                <a:tableStyleId>{5C22544A-7EE6-4342-B048-85BDC9FD1C3A}</a:tableStyleId>
              </a:tblPr>
              <a:tblGrid>
                <a:gridCol w="2099139">
                  <a:extLst>
                    <a:ext uri="{9D8B030D-6E8A-4147-A177-3AD203B41FA5}">
                      <a16:colId xmlns:a16="http://schemas.microsoft.com/office/drawing/2014/main" val="3640057238"/>
                    </a:ext>
                  </a:extLst>
                </a:gridCol>
                <a:gridCol w="2018398">
                  <a:extLst>
                    <a:ext uri="{9D8B030D-6E8A-4147-A177-3AD203B41FA5}">
                      <a16:colId xmlns:a16="http://schemas.microsoft.com/office/drawing/2014/main" val="2110736344"/>
                    </a:ext>
                  </a:extLst>
                </a:gridCol>
                <a:gridCol w="6398062">
                  <a:extLst>
                    <a:ext uri="{9D8B030D-6E8A-4147-A177-3AD203B41FA5}">
                      <a16:colId xmlns:a16="http://schemas.microsoft.com/office/drawing/2014/main" val="3042385897"/>
                    </a:ext>
                  </a:extLst>
                </a:gridCol>
              </a:tblGrid>
              <a:tr h="376081">
                <a:tc>
                  <a:txBody>
                    <a:bodyPr/>
                    <a:lstStyle/>
                    <a:p>
                      <a:r>
                        <a:rPr lang="en-US" dirty="0"/>
                        <a:t>Indicator</a:t>
                      </a:r>
                    </a:p>
                  </a:txBody>
                  <a:tcPr anchor="ctr"/>
                </a:tc>
                <a:tc>
                  <a:txBody>
                    <a:bodyPr/>
                    <a:lstStyle/>
                    <a:p>
                      <a:r>
                        <a:rPr lang="en-US" dirty="0"/>
                        <a:t>Type</a:t>
                      </a:r>
                    </a:p>
                  </a:txBody>
                  <a:tcPr anchor="ctr"/>
                </a:tc>
                <a:tc>
                  <a:txBody>
                    <a:bodyPr/>
                    <a:lstStyle/>
                    <a:p>
                      <a:r>
                        <a:rPr lang="en-US" dirty="0"/>
                        <a:t>Resources for Root Cause Analysis (Question 1)</a:t>
                      </a:r>
                    </a:p>
                  </a:txBody>
                  <a:tcPr anchor="ctr"/>
                </a:tc>
                <a:extLst>
                  <a:ext uri="{0D108BD9-81ED-4DB2-BD59-A6C34878D82A}">
                    <a16:rowId xmlns:a16="http://schemas.microsoft.com/office/drawing/2014/main" val="827929412"/>
                  </a:ext>
                </a:extLst>
              </a:tr>
              <a:tr h="1209890">
                <a:tc>
                  <a:txBody>
                    <a:bodyPr/>
                    <a:lstStyle/>
                    <a:p>
                      <a:r>
                        <a:rPr lang="en-US" sz="1600" dirty="0"/>
                        <a:t>B-11</a:t>
                      </a:r>
                    </a:p>
                  </a:txBody>
                  <a:tcPr/>
                </a:tc>
                <a:tc>
                  <a:txBody>
                    <a:bodyPr/>
                    <a:lstStyle/>
                    <a:p>
                      <a:r>
                        <a:rPr lang="en-US" sz="1600" dirty="0"/>
                        <a:t>Activity – Compliance</a:t>
                      </a:r>
                    </a:p>
                  </a:txBody>
                  <a:tcPr/>
                </a:tc>
                <a:tc>
                  <a:txBody>
                    <a:bodyPr/>
                    <a:lstStyle/>
                    <a:p>
                      <a:pPr marL="285750" indent="-285750">
                        <a:buFont typeface="Arial" panose="020B0604020202020204" pitchFamily="34" charset="0"/>
                        <a:buChar char="•"/>
                      </a:pPr>
                      <a:r>
                        <a:rPr lang="en-US" sz="1600" dirty="0">
                          <a:solidFill>
                            <a:srgbClr val="3A3A3A"/>
                          </a:solidFill>
                          <a:hlinkClick r:id="rId3">
                            <a:extLst>
                              <a:ext uri="{A12FA001-AC4F-418D-AE19-62706E023703}">
                                <ahyp:hlinkClr xmlns:ahyp="http://schemas.microsoft.com/office/drawing/2018/hyperlinkcolor" val="tx"/>
                              </a:ext>
                            </a:extLst>
                          </a:hlinkClick>
                        </a:rPr>
                        <a:t>Public Reporting Data – Select B-11 Indicator</a:t>
                      </a:r>
                      <a:endParaRPr lang="en-US" sz="1600" dirty="0">
                        <a:solidFill>
                          <a:srgbClr val="3A3A3A"/>
                        </a:solidFill>
                      </a:endParaRPr>
                    </a:p>
                    <a:p>
                      <a:pPr marL="285750" indent="-285750">
                        <a:buFont typeface="Arial" panose="020B0604020202020204" pitchFamily="34" charset="0"/>
                        <a:buChar char="•"/>
                      </a:pPr>
                      <a:r>
                        <a:rPr lang="en-US" sz="1600" dirty="0">
                          <a:solidFill>
                            <a:srgbClr val="3A3A3A"/>
                          </a:solidFill>
                          <a:hlinkClick r:id="rId4">
                            <a:extLst>
                              <a:ext uri="{A12FA001-AC4F-418D-AE19-62706E023703}">
                                <ahyp:hlinkClr xmlns:ahyp="http://schemas.microsoft.com/office/drawing/2018/hyperlinkcolor" val="tx"/>
                              </a:ext>
                            </a:extLst>
                          </a:hlinkClick>
                        </a:rPr>
                        <a:t>Initial Evaluations Timelines Guidance</a:t>
                      </a:r>
                      <a:endParaRPr lang="en-US" sz="1600" dirty="0">
                        <a:solidFill>
                          <a:srgbClr val="3A3A3A"/>
                        </a:solidFill>
                      </a:endParaRPr>
                    </a:p>
                    <a:p>
                      <a:pPr marL="285750" indent="-285750">
                        <a:buFont typeface="Arial" panose="020B0604020202020204" pitchFamily="34" charset="0"/>
                        <a:buChar char="•"/>
                      </a:pPr>
                      <a:r>
                        <a:rPr lang="en-US" sz="1600" dirty="0">
                          <a:solidFill>
                            <a:srgbClr val="3A3A3A"/>
                          </a:solidFill>
                          <a:hlinkClick r:id="rId5">
                            <a:extLst>
                              <a:ext uri="{A12FA001-AC4F-418D-AE19-62706E023703}">
                                <ahyp:hlinkClr xmlns:ahyp="http://schemas.microsoft.com/office/drawing/2018/hyperlinkcolor" val="tx"/>
                              </a:ext>
                            </a:extLst>
                          </a:hlinkClick>
                        </a:rPr>
                        <a:t>Michigan Student Database System Collections Details Manual</a:t>
                      </a:r>
                      <a:endParaRPr lang="en-US" sz="1600" dirty="0">
                        <a:solidFill>
                          <a:srgbClr val="3A3A3A"/>
                        </a:solidFill>
                      </a:endParaRPr>
                    </a:p>
                  </a:txBody>
                  <a:tcPr/>
                </a:tc>
                <a:extLst>
                  <a:ext uri="{0D108BD9-81ED-4DB2-BD59-A6C34878D82A}">
                    <a16:rowId xmlns:a16="http://schemas.microsoft.com/office/drawing/2014/main" val="3502822072"/>
                  </a:ext>
                </a:extLst>
              </a:tr>
              <a:tr h="1479305">
                <a:tc>
                  <a:txBody>
                    <a:bodyPr/>
                    <a:lstStyle/>
                    <a:p>
                      <a:r>
                        <a:rPr lang="en-US" sz="1600" dirty="0"/>
                        <a:t>B-12</a:t>
                      </a:r>
                    </a:p>
                  </a:txBody>
                  <a:tcPr/>
                </a:tc>
                <a:tc>
                  <a:txBody>
                    <a:bodyPr/>
                    <a:lstStyle/>
                    <a:p>
                      <a:r>
                        <a:rPr lang="en-US" sz="1600" dirty="0"/>
                        <a:t>Activity – Compliance</a:t>
                      </a:r>
                    </a:p>
                  </a:txBody>
                  <a:tcPr/>
                </a:tc>
                <a:tc>
                  <a:txBody>
                    <a:bodyPr/>
                    <a:lstStyle/>
                    <a:p>
                      <a:pPr marL="285750" indent="-285750">
                        <a:buFont typeface="Arial" panose="020B0604020202020204" pitchFamily="34" charset="0"/>
                        <a:buChar char="•"/>
                      </a:pPr>
                      <a:r>
                        <a:rPr lang="en-US" sz="1600" dirty="0">
                          <a:solidFill>
                            <a:srgbClr val="3A3A3A"/>
                          </a:solidFill>
                          <a:hlinkClick r:id="rId3">
                            <a:extLst>
                              <a:ext uri="{A12FA001-AC4F-418D-AE19-62706E023703}">
                                <ahyp:hlinkClr xmlns:ahyp="http://schemas.microsoft.com/office/drawing/2018/hyperlinkcolor" val="tx"/>
                              </a:ext>
                            </a:extLst>
                          </a:hlinkClick>
                        </a:rPr>
                        <a:t>Public Reporting Data – Select B-12 Indicator</a:t>
                      </a:r>
                      <a:endParaRPr lang="en-US" sz="1600" dirty="0">
                        <a:solidFill>
                          <a:srgbClr val="3A3A3A"/>
                        </a:solidFill>
                      </a:endParaRPr>
                    </a:p>
                    <a:p>
                      <a:pPr marL="285750" indent="-285750">
                        <a:buFont typeface="Arial" panose="020B0604020202020204" pitchFamily="34" charset="0"/>
                        <a:buChar char="•"/>
                      </a:pPr>
                      <a:r>
                        <a:rPr lang="en-US" sz="1600" dirty="0">
                          <a:solidFill>
                            <a:srgbClr val="3A3A3A"/>
                          </a:solidFill>
                          <a:hlinkClick r:id="rId6">
                            <a:extLst>
                              <a:ext uri="{A12FA001-AC4F-418D-AE19-62706E023703}">
                                <ahyp:hlinkClr xmlns:ahyp="http://schemas.microsoft.com/office/drawing/2018/hyperlinkcolor" val="tx"/>
                              </a:ext>
                            </a:extLst>
                          </a:hlinkClick>
                        </a:rPr>
                        <a:t>OSEP Transition Resources</a:t>
                      </a:r>
                      <a:endParaRPr lang="en-US" sz="1600" dirty="0">
                        <a:solidFill>
                          <a:srgbClr val="3A3A3A"/>
                        </a:solidFill>
                      </a:endParaRPr>
                    </a:p>
                    <a:p>
                      <a:pPr marL="285750" indent="-285750">
                        <a:buFont typeface="Arial" panose="020B0604020202020204" pitchFamily="34" charset="0"/>
                        <a:buChar char="•"/>
                      </a:pPr>
                      <a:r>
                        <a:rPr lang="en-US" sz="1600" dirty="0">
                          <a:solidFill>
                            <a:srgbClr val="3A3A3A"/>
                          </a:solidFill>
                          <a:hlinkClick r:id="rId7">
                            <a:extLst>
                              <a:ext uri="{A12FA001-AC4F-418D-AE19-62706E023703}">
                                <ahyp:hlinkClr xmlns:ahyp="http://schemas.microsoft.com/office/drawing/2018/hyperlinkcolor" val="tx"/>
                              </a:ext>
                            </a:extLst>
                          </a:hlinkClick>
                        </a:rPr>
                        <a:t>Transition Self-Assessment</a:t>
                      </a:r>
                      <a:endParaRPr lang="en-US" sz="1600" dirty="0">
                        <a:solidFill>
                          <a:srgbClr val="3A3A3A"/>
                        </a:solidFill>
                      </a:endParaRPr>
                    </a:p>
                    <a:p>
                      <a:pPr marL="285750" indent="-285750">
                        <a:buFont typeface="Arial" panose="020B0604020202020204" pitchFamily="34" charset="0"/>
                        <a:buChar char="•"/>
                      </a:pPr>
                      <a:r>
                        <a:rPr lang="en-US" sz="1600" dirty="0">
                          <a:solidFill>
                            <a:srgbClr val="3A3A3A"/>
                          </a:solidFill>
                          <a:hlinkClick r:id="rId5">
                            <a:extLst>
                              <a:ext uri="{A12FA001-AC4F-418D-AE19-62706E023703}">
                                <ahyp:hlinkClr xmlns:ahyp="http://schemas.microsoft.com/office/drawing/2018/hyperlinkcolor" val="tx"/>
                              </a:ext>
                            </a:extLst>
                          </a:hlinkClick>
                        </a:rPr>
                        <a:t>Michigan Student Database System Collections Details Manual</a:t>
                      </a:r>
                      <a:endParaRPr lang="en-US" sz="1600" dirty="0">
                        <a:solidFill>
                          <a:srgbClr val="3A3A3A"/>
                        </a:solidFill>
                      </a:endParaRPr>
                    </a:p>
                  </a:txBody>
                  <a:tcPr/>
                </a:tc>
                <a:extLst>
                  <a:ext uri="{0D108BD9-81ED-4DB2-BD59-A6C34878D82A}">
                    <a16:rowId xmlns:a16="http://schemas.microsoft.com/office/drawing/2014/main" val="179904965"/>
                  </a:ext>
                </a:extLst>
              </a:tr>
            </a:tbl>
          </a:graphicData>
        </a:graphic>
      </p:graphicFrame>
      <p:sp>
        <p:nvSpPr>
          <p:cNvPr id="4" name="Footer Placeholder 3">
            <a:extLst>
              <a:ext uri="{FF2B5EF4-FFF2-40B4-BE49-F238E27FC236}">
                <a16:creationId xmlns:a16="http://schemas.microsoft.com/office/drawing/2014/main" id="{07C3816C-5969-45B3-A87A-9AEDB8CDE8D3}"/>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7A4E53B6-CA9B-4E0E-92E5-9E2B2C493728}"/>
              </a:ext>
            </a:extLst>
          </p:cNvPr>
          <p:cNvSpPr>
            <a:spLocks noGrp="1"/>
          </p:cNvSpPr>
          <p:nvPr>
            <p:ph type="sldNum" sz="quarter" idx="12"/>
          </p:nvPr>
        </p:nvSpPr>
        <p:spPr/>
        <p:txBody>
          <a:bodyPr/>
          <a:lstStyle/>
          <a:p>
            <a:fld id="{46775F4D-6D42-4CD6-A802-0B48E0231625}" type="slidenum">
              <a:rPr lang="en-US" smtClean="0"/>
              <a:pPr/>
              <a:t>36</a:t>
            </a:fld>
            <a:endParaRPr lang="en-US" dirty="0"/>
          </a:p>
        </p:txBody>
      </p:sp>
    </p:spTree>
    <p:extLst>
      <p:ext uri="{BB962C8B-B14F-4D97-AF65-F5344CB8AC3E}">
        <p14:creationId xmlns:p14="http://schemas.microsoft.com/office/powerpoint/2010/main" val="1055258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48EDA-1C51-43C9-8C9B-F1D2E2455F92}"/>
              </a:ext>
            </a:extLst>
          </p:cNvPr>
          <p:cNvSpPr>
            <a:spLocks noGrp="1"/>
          </p:cNvSpPr>
          <p:nvPr>
            <p:ph type="title"/>
          </p:nvPr>
        </p:nvSpPr>
        <p:spPr/>
        <p:txBody>
          <a:bodyPr/>
          <a:lstStyle/>
          <a:p>
            <a:r>
              <a:rPr lang="en-US" dirty="0"/>
              <a:t>B-13 CAP Resources </a:t>
            </a:r>
          </a:p>
        </p:txBody>
      </p:sp>
      <p:graphicFrame>
        <p:nvGraphicFramePr>
          <p:cNvPr id="7" name="Table 6">
            <a:extLst>
              <a:ext uri="{FF2B5EF4-FFF2-40B4-BE49-F238E27FC236}">
                <a16:creationId xmlns:a16="http://schemas.microsoft.com/office/drawing/2014/main" id="{678C8344-CC9E-4F8C-852C-131DCF87FFA2}"/>
              </a:ext>
            </a:extLst>
          </p:cNvPr>
          <p:cNvGraphicFramePr>
            <a:graphicFrameLocks noGrp="1"/>
          </p:cNvGraphicFramePr>
          <p:nvPr>
            <p:extLst>
              <p:ext uri="{D42A27DB-BD31-4B8C-83A1-F6EECF244321}">
                <p14:modId xmlns:p14="http://schemas.microsoft.com/office/powerpoint/2010/main" val="4277810681"/>
              </p:ext>
            </p:extLst>
          </p:nvPr>
        </p:nvGraphicFramePr>
        <p:xfrm>
          <a:off x="838200" y="2086588"/>
          <a:ext cx="10515600" cy="1849970"/>
        </p:xfrm>
        <a:graphic>
          <a:graphicData uri="http://schemas.openxmlformats.org/drawingml/2006/table">
            <a:tbl>
              <a:tblPr firstRow="1" bandRow="1">
                <a:tableStyleId>{5C22544A-7EE6-4342-B048-85BDC9FD1C3A}</a:tableStyleId>
              </a:tblPr>
              <a:tblGrid>
                <a:gridCol w="1046356">
                  <a:extLst>
                    <a:ext uri="{9D8B030D-6E8A-4147-A177-3AD203B41FA5}">
                      <a16:colId xmlns:a16="http://schemas.microsoft.com/office/drawing/2014/main" val="3640057238"/>
                    </a:ext>
                  </a:extLst>
                </a:gridCol>
                <a:gridCol w="1984917">
                  <a:extLst>
                    <a:ext uri="{9D8B030D-6E8A-4147-A177-3AD203B41FA5}">
                      <a16:colId xmlns:a16="http://schemas.microsoft.com/office/drawing/2014/main" val="2110736344"/>
                    </a:ext>
                  </a:extLst>
                </a:gridCol>
                <a:gridCol w="2676293">
                  <a:extLst>
                    <a:ext uri="{9D8B030D-6E8A-4147-A177-3AD203B41FA5}">
                      <a16:colId xmlns:a16="http://schemas.microsoft.com/office/drawing/2014/main" val="3042385897"/>
                    </a:ext>
                  </a:extLst>
                </a:gridCol>
                <a:gridCol w="4808034">
                  <a:extLst>
                    <a:ext uri="{9D8B030D-6E8A-4147-A177-3AD203B41FA5}">
                      <a16:colId xmlns:a16="http://schemas.microsoft.com/office/drawing/2014/main" val="916834068"/>
                    </a:ext>
                  </a:extLst>
                </a:gridCol>
              </a:tblGrid>
              <a:tr h="376081">
                <a:tc>
                  <a:txBody>
                    <a:bodyPr/>
                    <a:lstStyle/>
                    <a:p>
                      <a:r>
                        <a:rPr lang="en-US" dirty="0"/>
                        <a:t>Indicator</a:t>
                      </a:r>
                    </a:p>
                  </a:txBody>
                  <a:tcPr anchor="ctr"/>
                </a:tc>
                <a:tc>
                  <a:txBody>
                    <a:bodyPr/>
                    <a:lstStyle/>
                    <a:p>
                      <a:r>
                        <a:rPr lang="en-US" dirty="0"/>
                        <a:t>Type</a:t>
                      </a:r>
                    </a:p>
                  </a:txBody>
                  <a:tcPr anchor="ctr"/>
                </a:tc>
                <a:tc>
                  <a:txBody>
                    <a:bodyPr/>
                    <a:lstStyle/>
                    <a:p>
                      <a:r>
                        <a:rPr lang="en-US" dirty="0"/>
                        <a:t>Resources for Root Cause Analysis (Question 1)</a:t>
                      </a:r>
                    </a:p>
                  </a:txBody>
                  <a:tcPr anchor="ctr"/>
                </a:tc>
                <a:tc>
                  <a:txBody>
                    <a:bodyPr/>
                    <a:lstStyle/>
                    <a:p>
                      <a:r>
                        <a:rPr lang="en-US" dirty="0"/>
                        <a:t>Resources for Steps in the Action Plan (Questions 2 and 3)</a:t>
                      </a:r>
                    </a:p>
                  </a:txBody>
                  <a:tcPr anchor="ctr"/>
                </a:tc>
                <a:extLst>
                  <a:ext uri="{0D108BD9-81ED-4DB2-BD59-A6C34878D82A}">
                    <a16:rowId xmlns:a16="http://schemas.microsoft.com/office/drawing/2014/main" val="827929412"/>
                  </a:ext>
                </a:extLst>
              </a:tr>
              <a:tr h="1209890">
                <a:tc>
                  <a:txBody>
                    <a:bodyPr/>
                    <a:lstStyle/>
                    <a:p>
                      <a:r>
                        <a:rPr lang="en-US" sz="1600" dirty="0"/>
                        <a:t>B-13</a:t>
                      </a:r>
                    </a:p>
                  </a:txBody>
                  <a:tcPr/>
                </a:tc>
                <a:tc>
                  <a:txBody>
                    <a:bodyPr/>
                    <a:lstStyle/>
                    <a:p>
                      <a:r>
                        <a:rPr lang="en-US" sz="1600" dirty="0"/>
                        <a:t>Activity – Compliance</a:t>
                      </a:r>
                    </a:p>
                  </a:txBody>
                  <a:tcPr/>
                </a:tc>
                <a:tc>
                  <a:txBody>
                    <a:bodyPr/>
                    <a:lstStyle/>
                    <a:p>
                      <a:pPr marL="285750" indent="-285750">
                        <a:buFont typeface="Arial" panose="020B0604020202020204" pitchFamily="34" charset="0"/>
                        <a:buChar char="•"/>
                      </a:pPr>
                      <a:r>
                        <a:rPr lang="en-US" sz="1600" dirty="0">
                          <a:solidFill>
                            <a:srgbClr val="3A3A3A"/>
                          </a:solidFill>
                          <a:hlinkClick r:id="rId3">
                            <a:extLst>
                              <a:ext uri="{A12FA001-AC4F-418D-AE19-62706E023703}">
                                <ahyp:hlinkClr xmlns:ahyp="http://schemas.microsoft.com/office/drawing/2018/hyperlinkcolor" val="tx"/>
                              </a:ext>
                            </a:extLst>
                          </a:hlinkClick>
                        </a:rPr>
                        <a:t>Probe Questions for SPP Indicator B-13</a:t>
                      </a:r>
                      <a:endParaRPr lang="en-US" sz="1600" dirty="0">
                        <a:solidFill>
                          <a:srgbClr val="3A3A3A"/>
                        </a:solidFill>
                      </a:endParaRPr>
                    </a:p>
                  </a:txBody>
                  <a:tcPr/>
                </a:tc>
                <a:tc>
                  <a:txBody>
                    <a:bodyPr/>
                    <a:lstStyle/>
                    <a:p>
                      <a:pPr marL="285750" indent="-285750">
                        <a:buFont typeface="Arial" panose="020B0604020202020204" pitchFamily="34" charset="0"/>
                        <a:buChar char="•"/>
                      </a:pPr>
                      <a:r>
                        <a:rPr lang="en-US" sz="1600" dirty="0">
                          <a:solidFill>
                            <a:srgbClr val="3A3A3A"/>
                          </a:solidFill>
                          <a:hlinkClick r:id="rId4">
                            <a:extLst>
                              <a:ext uri="{A12FA001-AC4F-418D-AE19-62706E023703}">
                                <ahyp:hlinkClr xmlns:ahyp="http://schemas.microsoft.com/office/drawing/2018/hyperlinkcolor" val="tx"/>
                              </a:ext>
                            </a:extLst>
                          </a:hlinkClick>
                        </a:rPr>
                        <a:t>Consent to Invite Agency Representatives Template</a:t>
                      </a:r>
                      <a:endParaRPr lang="en-US" sz="1600" dirty="0">
                        <a:solidFill>
                          <a:srgbClr val="3A3A3A"/>
                        </a:solidFill>
                      </a:endParaRPr>
                    </a:p>
                    <a:p>
                      <a:pPr marL="285750" indent="-285750">
                        <a:buFont typeface="Arial" panose="020B0604020202020204" pitchFamily="34" charset="0"/>
                        <a:buChar char="•"/>
                      </a:pPr>
                      <a:r>
                        <a:rPr lang="en-US" sz="1600" dirty="0">
                          <a:solidFill>
                            <a:srgbClr val="3A3A3A"/>
                          </a:solidFill>
                          <a:hlinkClick r:id="rId5">
                            <a:extLst>
                              <a:ext uri="{A12FA001-AC4F-418D-AE19-62706E023703}">
                                <ahyp:hlinkClr xmlns:ahyp="http://schemas.microsoft.com/office/drawing/2018/hyperlinkcolor" val="tx"/>
                              </a:ext>
                            </a:extLst>
                          </a:hlinkClick>
                        </a:rPr>
                        <a:t>Special Education Public Reporting from MI School Data</a:t>
                      </a:r>
                      <a:endParaRPr lang="en-US" sz="1600" dirty="0">
                        <a:solidFill>
                          <a:srgbClr val="3A3A3A"/>
                        </a:solidFill>
                      </a:endParaRPr>
                    </a:p>
                  </a:txBody>
                  <a:tcPr/>
                </a:tc>
                <a:extLst>
                  <a:ext uri="{0D108BD9-81ED-4DB2-BD59-A6C34878D82A}">
                    <a16:rowId xmlns:a16="http://schemas.microsoft.com/office/drawing/2014/main" val="3502822072"/>
                  </a:ext>
                </a:extLst>
              </a:tr>
            </a:tbl>
          </a:graphicData>
        </a:graphic>
      </p:graphicFrame>
      <p:sp>
        <p:nvSpPr>
          <p:cNvPr id="4" name="Footer Placeholder 3">
            <a:extLst>
              <a:ext uri="{FF2B5EF4-FFF2-40B4-BE49-F238E27FC236}">
                <a16:creationId xmlns:a16="http://schemas.microsoft.com/office/drawing/2014/main" id="{F4926A53-08FD-474D-B7B7-DF5E229A3ABD}"/>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2241C7DB-4050-4F72-8AB1-35CAEA8F7441}"/>
              </a:ext>
            </a:extLst>
          </p:cNvPr>
          <p:cNvSpPr>
            <a:spLocks noGrp="1"/>
          </p:cNvSpPr>
          <p:nvPr>
            <p:ph type="sldNum" sz="quarter" idx="12"/>
          </p:nvPr>
        </p:nvSpPr>
        <p:spPr/>
        <p:txBody>
          <a:bodyPr/>
          <a:lstStyle/>
          <a:p>
            <a:fld id="{46775F4D-6D42-4CD6-A802-0B48E0231625}" type="slidenum">
              <a:rPr lang="en-US" smtClean="0"/>
              <a:pPr/>
              <a:t>37</a:t>
            </a:fld>
            <a:endParaRPr lang="en-US" dirty="0"/>
          </a:p>
        </p:txBody>
      </p:sp>
    </p:spTree>
    <p:extLst>
      <p:ext uri="{BB962C8B-B14F-4D97-AF65-F5344CB8AC3E}">
        <p14:creationId xmlns:p14="http://schemas.microsoft.com/office/powerpoint/2010/main" val="1879896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CF642-FD46-4E2F-A7BB-4224C983D906}"/>
              </a:ext>
            </a:extLst>
          </p:cNvPr>
          <p:cNvSpPr>
            <a:spLocks noGrp="1"/>
          </p:cNvSpPr>
          <p:nvPr>
            <p:ph type="title"/>
          </p:nvPr>
        </p:nvSpPr>
        <p:spPr/>
        <p:txBody>
          <a:bodyPr/>
          <a:lstStyle/>
          <a:p>
            <a:r>
              <a:rPr lang="en-US" dirty="0"/>
              <a:t>Complaint CAP Resources</a:t>
            </a:r>
          </a:p>
        </p:txBody>
      </p:sp>
      <p:graphicFrame>
        <p:nvGraphicFramePr>
          <p:cNvPr id="7" name="Table 6">
            <a:extLst>
              <a:ext uri="{FF2B5EF4-FFF2-40B4-BE49-F238E27FC236}">
                <a16:creationId xmlns:a16="http://schemas.microsoft.com/office/drawing/2014/main" id="{59815970-95E5-4A5A-A7E1-D90AE002591B}"/>
              </a:ext>
            </a:extLst>
          </p:cNvPr>
          <p:cNvGraphicFramePr>
            <a:graphicFrameLocks noGrp="1"/>
          </p:cNvGraphicFramePr>
          <p:nvPr>
            <p:extLst>
              <p:ext uri="{D42A27DB-BD31-4B8C-83A1-F6EECF244321}">
                <p14:modId xmlns:p14="http://schemas.microsoft.com/office/powerpoint/2010/main" val="3067445758"/>
              </p:ext>
            </p:extLst>
          </p:nvPr>
        </p:nvGraphicFramePr>
        <p:xfrm>
          <a:off x="838201" y="1950085"/>
          <a:ext cx="10515600" cy="2926080"/>
        </p:xfrm>
        <a:graphic>
          <a:graphicData uri="http://schemas.openxmlformats.org/drawingml/2006/table">
            <a:tbl>
              <a:tblPr firstRow="1" bandRow="1">
                <a:tableStyleId>{5C22544A-7EE6-4342-B048-85BDC9FD1C3A}</a:tableStyleId>
              </a:tblPr>
              <a:tblGrid>
                <a:gridCol w="1121737">
                  <a:extLst>
                    <a:ext uri="{9D8B030D-6E8A-4147-A177-3AD203B41FA5}">
                      <a16:colId xmlns:a16="http://schemas.microsoft.com/office/drawing/2014/main" val="3640057238"/>
                    </a:ext>
                  </a:extLst>
                </a:gridCol>
                <a:gridCol w="1987594">
                  <a:extLst>
                    <a:ext uri="{9D8B030D-6E8A-4147-A177-3AD203B41FA5}">
                      <a16:colId xmlns:a16="http://schemas.microsoft.com/office/drawing/2014/main" val="2110736344"/>
                    </a:ext>
                  </a:extLst>
                </a:gridCol>
                <a:gridCol w="3579541">
                  <a:extLst>
                    <a:ext uri="{9D8B030D-6E8A-4147-A177-3AD203B41FA5}">
                      <a16:colId xmlns:a16="http://schemas.microsoft.com/office/drawing/2014/main" val="3042385897"/>
                    </a:ext>
                  </a:extLst>
                </a:gridCol>
                <a:gridCol w="3826728">
                  <a:extLst>
                    <a:ext uri="{9D8B030D-6E8A-4147-A177-3AD203B41FA5}">
                      <a16:colId xmlns:a16="http://schemas.microsoft.com/office/drawing/2014/main" val="916834068"/>
                    </a:ext>
                  </a:extLst>
                </a:gridCol>
              </a:tblGrid>
              <a:tr h="376081">
                <a:tc>
                  <a:txBody>
                    <a:bodyPr/>
                    <a:lstStyle/>
                    <a:p>
                      <a:r>
                        <a:rPr lang="en-US" dirty="0"/>
                        <a:t>Indicator</a:t>
                      </a:r>
                    </a:p>
                  </a:txBody>
                  <a:tcPr anchor="ctr"/>
                </a:tc>
                <a:tc>
                  <a:txBody>
                    <a:bodyPr/>
                    <a:lstStyle/>
                    <a:p>
                      <a:r>
                        <a:rPr lang="en-US" dirty="0"/>
                        <a:t>Type</a:t>
                      </a:r>
                    </a:p>
                  </a:txBody>
                  <a:tcPr anchor="ctr"/>
                </a:tc>
                <a:tc>
                  <a:txBody>
                    <a:bodyPr/>
                    <a:lstStyle/>
                    <a:p>
                      <a:r>
                        <a:rPr lang="en-US" dirty="0"/>
                        <a:t>Resources for Root Cause Analysis (Question 1)</a:t>
                      </a:r>
                    </a:p>
                  </a:txBody>
                  <a:tcPr anchor="ctr"/>
                </a:tc>
                <a:tc>
                  <a:txBody>
                    <a:bodyPr/>
                    <a:lstStyle/>
                    <a:p>
                      <a:r>
                        <a:rPr lang="en-US" dirty="0"/>
                        <a:t>Resources for Steps in the Action Plan (Questions 2 and 3)</a:t>
                      </a:r>
                    </a:p>
                  </a:txBody>
                  <a:tcPr anchor="ctr"/>
                </a:tc>
                <a:extLst>
                  <a:ext uri="{0D108BD9-81ED-4DB2-BD59-A6C34878D82A}">
                    <a16:rowId xmlns:a16="http://schemas.microsoft.com/office/drawing/2014/main" val="827929412"/>
                  </a:ext>
                </a:extLst>
              </a:tr>
              <a:tr h="1209890">
                <a:tc>
                  <a:txBody>
                    <a:bodyPr/>
                    <a:lstStyle/>
                    <a:p>
                      <a:r>
                        <a:rPr lang="en-US" sz="1600" dirty="0"/>
                        <a:t>Complaints</a:t>
                      </a:r>
                    </a:p>
                  </a:txBody>
                  <a:tcPr/>
                </a:tc>
                <a:tc>
                  <a:txBody>
                    <a:bodyPr/>
                    <a:lstStyle/>
                    <a:p>
                      <a:r>
                        <a:rPr lang="en-US" sz="1600" dirty="0"/>
                        <a:t>Finding – Compliance with IDEA</a:t>
                      </a:r>
                    </a:p>
                  </a:txBody>
                  <a:tcPr/>
                </a:tc>
                <a:tc>
                  <a:txBody>
                    <a:bodyPr/>
                    <a:lstStyle/>
                    <a:p>
                      <a:pPr marL="285750" indent="-285750">
                        <a:buFont typeface="Arial" panose="020B0604020202020204" pitchFamily="34" charset="0"/>
                        <a:buChar char="•"/>
                      </a:pPr>
                      <a:r>
                        <a:rPr lang="en-US" sz="1600" dirty="0">
                          <a:solidFill>
                            <a:srgbClr val="3A3A3A"/>
                          </a:solidFill>
                          <a:hlinkClick r:id="rId3">
                            <a:extLst>
                              <a:ext uri="{A12FA001-AC4F-418D-AE19-62706E023703}">
                                <ahyp:hlinkClr xmlns:ahyp="http://schemas.microsoft.com/office/drawing/2018/hyperlinkcolor" val="tx"/>
                              </a:ext>
                            </a:extLst>
                          </a:hlinkClick>
                        </a:rPr>
                        <a:t>How to Complete the Complaint Corrective Action Plan Process for Districts</a:t>
                      </a:r>
                      <a:endParaRPr lang="en-US" sz="1600" dirty="0">
                        <a:solidFill>
                          <a:srgbClr val="3A3A3A"/>
                        </a:solidFill>
                      </a:endParaRPr>
                    </a:p>
                    <a:p>
                      <a:pPr marL="285750" indent="-285750">
                        <a:buFont typeface="Arial" panose="020B0604020202020204" pitchFamily="34" charset="0"/>
                        <a:buChar char="•"/>
                      </a:pPr>
                      <a:r>
                        <a:rPr lang="en-US" sz="1600" dirty="0">
                          <a:solidFill>
                            <a:srgbClr val="3A3A3A"/>
                          </a:solidFill>
                          <a:hlinkClick r:id="rId4">
                            <a:extLst>
                              <a:ext uri="{A12FA001-AC4F-418D-AE19-62706E023703}">
                                <ahyp:hlinkClr xmlns:ahyp="http://schemas.microsoft.com/office/drawing/2018/hyperlinkcolor" val="tx"/>
                              </a:ext>
                            </a:extLst>
                          </a:hlinkClick>
                        </a:rPr>
                        <a:t>Deviations, Waivers, and ISD Plans Training Webinar</a:t>
                      </a:r>
                      <a:endParaRPr lang="en-US" sz="1600" dirty="0">
                        <a:solidFill>
                          <a:srgbClr val="3A3A3A"/>
                        </a:solidFill>
                      </a:endParaRPr>
                    </a:p>
                    <a:p>
                      <a:pPr marL="285750" indent="-285750">
                        <a:buFont typeface="Arial" panose="020B0604020202020204" pitchFamily="34" charset="0"/>
                        <a:buChar char="•"/>
                      </a:pPr>
                      <a:r>
                        <a:rPr lang="en-US" sz="1600" dirty="0">
                          <a:solidFill>
                            <a:srgbClr val="3A3A3A"/>
                          </a:solidFill>
                          <a:hlinkClick r:id="rId5">
                            <a:extLst>
                              <a:ext uri="{A12FA001-AC4F-418D-AE19-62706E023703}">
                                <ahyp:hlinkClr xmlns:ahyp="http://schemas.microsoft.com/office/drawing/2018/hyperlinkcolor" val="tx"/>
                              </a:ext>
                            </a:extLst>
                          </a:hlinkClick>
                        </a:rPr>
                        <a:t>IDEA Discipline Requirements</a:t>
                      </a:r>
                      <a:endParaRPr lang="en-US" sz="1600" dirty="0">
                        <a:solidFill>
                          <a:srgbClr val="3A3A3A"/>
                        </a:solidFill>
                      </a:endParaRPr>
                    </a:p>
                    <a:p>
                      <a:pPr marL="285750" indent="-285750">
                        <a:buFont typeface="Arial" panose="020B0604020202020204" pitchFamily="34" charset="0"/>
                        <a:buChar char="•"/>
                      </a:pPr>
                      <a:r>
                        <a:rPr lang="en-US" sz="1600" dirty="0">
                          <a:solidFill>
                            <a:srgbClr val="3A3A3A"/>
                          </a:solidFill>
                          <a:hlinkClick r:id="rId6">
                            <a:extLst>
                              <a:ext uri="{A12FA001-AC4F-418D-AE19-62706E023703}">
                                <ahyp:hlinkClr xmlns:ahyp="http://schemas.microsoft.com/office/drawing/2018/hyperlinkcolor" val="tx"/>
                              </a:ext>
                            </a:extLst>
                          </a:hlinkClick>
                        </a:rPr>
                        <a:t>Shortened School Day Guidance</a:t>
                      </a:r>
                      <a:endParaRPr lang="en-US" sz="1600" dirty="0">
                        <a:solidFill>
                          <a:srgbClr val="3A3A3A"/>
                        </a:solidFill>
                      </a:endParaRPr>
                    </a:p>
                    <a:p>
                      <a:pPr marL="285750" indent="-285750">
                        <a:buFont typeface="Arial" panose="020B0604020202020204" pitchFamily="34" charset="0"/>
                        <a:buChar char="•"/>
                      </a:pPr>
                      <a:r>
                        <a:rPr lang="en-US" sz="1600" dirty="0">
                          <a:solidFill>
                            <a:srgbClr val="3A3A3A"/>
                          </a:solidFill>
                          <a:hlinkClick r:id="rId7">
                            <a:extLst>
                              <a:ext uri="{A12FA001-AC4F-418D-AE19-62706E023703}">
                                <ahyp:hlinkClr xmlns:ahyp="http://schemas.microsoft.com/office/drawing/2018/hyperlinkcolor" val="tx"/>
                              </a:ext>
                            </a:extLst>
                          </a:hlinkClick>
                        </a:rPr>
                        <a:t>Special Education Reevaluation Process Guidance</a:t>
                      </a:r>
                      <a:endParaRPr lang="en-US" sz="1600" dirty="0">
                        <a:solidFill>
                          <a:srgbClr val="3A3A3A"/>
                        </a:solidFill>
                      </a:endParaRPr>
                    </a:p>
                  </a:txBody>
                  <a:tcPr/>
                </a:tc>
                <a:tc>
                  <a:txBody>
                    <a:bodyPr/>
                    <a:lstStyle/>
                    <a:p>
                      <a:pPr marL="285750" indent="-285750">
                        <a:buFont typeface="Arial" panose="020B0604020202020204" pitchFamily="34" charset="0"/>
                        <a:buChar char="•"/>
                      </a:pPr>
                      <a:r>
                        <a:rPr lang="en-US" sz="1600" dirty="0">
                          <a:solidFill>
                            <a:srgbClr val="3A3A3A"/>
                          </a:solidFill>
                          <a:hlinkClick r:id="rId8">
                            <a:extLst>
                              <a:ext uri="{A12FA001-AC4F-418D-AE19-62706E023703}">
                                <ahyp:hlinkClr xmlns:ahyp="http://schemas.microsoft.com/office/drawing/2018/hyperlinkcolor" val="tx"/>
                              </a:ext>
                            </a:extLst>
                          </a:hlinkClick>
                        </a:rPr>
                        <a:t>Determining Compensatory Education Guidance</a:t>
                      </a:r>
                      <a:endParaRPr lang="en-US" sz="1600" dirty="0">
                        <a:solidFill>
                          <a:srgbClr val="3A3A3A"/>
                        </a:solidFill>
                      </a:endParaRPr>
                    </a:p>
                  </a:txBody>
                  <a:tcPr/>
                </a:tc>
                <a:extLst>
                  <a:ext uri="{0D108BD9-81ED-4DB2-BD59-A6C34878D82A}">
                    <a16:rowId xmlns:a16="http://schemas.microsoft.com/office/drawing/2014/main" val="3502822072"/>
                  </a:ext>
                </a:extLst>
              </a:tr>
            </a:tbl>
          </a:graphicData>
        </a:graphic>
      </p:graphicFrame>
      <p:sp>
        <p:nvSpPr>
          <p:cNvPr id="4" name="Footer Placeholder 3">
            <a:extLst>
              <a:ext uri="{FF2B5EF4-FFF2-40B4-BE49-F238E27FC236}">
                <a16:creationId xmlns:a16="http://schemas.microsoft.com/office/drawing/2014/main" id="{3C4ABC94-8C8D-46F7-893A-2EBDFC17A7A1}"/>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1A1662D9-2352-4D72-B2CD-36E1F5BEDA29}"/>
              </a:ext>
            </a:extLst>
          </p:cNvPr>
          <p:cNvSpPr>
            <a:spLocks noGrp="1"/>
          </p:cNvSpPr>
          <p:nvPr>
            <p:ph type="sldNum" sz="quarter" idx="12"/>
          </p:nvPr>
        </p:nvSpPr>
        <p:spPr/>
        <p:txBody>
          <a:bodyPr/>
          <a:lstStyle/>
          <a:p>
            <a:fld id="{46775F4D-6D42-4CD6-A802-0B48E0231625}" type="slidenum">
              <a:rPr lang="en-US" smtClean="0"/>
              <a:pPr/>
              <a:t>38</a:t>
            </a:fld>
            <a:endParaRPr lang="en-US" dirty="0"/>
          </a:p>
        </p:txBody>
      </p:sp>
    </p:spTree>
    <p:extLst>
      <p:ext uri="{BB962C8B-B14F-4D97-AF65-F5344CB8AC3E}">
        <p14:creationId xmlns:p14="http://schemas.microsoft.com/office/powerpoint/2010/main" val="2495999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CF931-B77B-4F31-AD55-605EC0EA1AE1}"/>
              </a:ext>
            </a:extLst>
          </p:cNvPr>
          <p:cNvSpPr>
            <a:spLocks noGrp="1"/>
          </p:cNvSpPr>
          <p:nvPr>
            <p:ph type="title"/>
          </p:nvPr>
        </p:nvSpPr>
        <p:spPr/>
        <p:txBody>
          <a:bodyPr/>
          <a:lstStyle/>
          <a:p>
            <a:r>
              <a:rPr lang="en-US" dirty="0"/>
              <a:t>Part B Monitoring and Significant Disproportionality CAP Resources</a:t>
            </a:r>
          </a:p>
        </p:txBody>
      </p:sp>
      <p:graphicFrame>
        <p:nvGraphicFramePr>
          <p:cNvPr id="6" name="Table 5">
            <a:extLst>
              <a:ext uri="{FF2B5EF4-FFF2-40B4-BE49-F238E27FC236}">
                <a16:creationId xmlns:a16="http://schemas.microsoft.com/office/drawing/2014/main" id="{62BE2733-13FD-4C8F-9DFE-3E94910DB4FC}"/>
              </a:ext>
            </a:extLst>
          </p:cNvPr>
          <p:cNvGraphicFramePr>
            <a:graphicFrameLocks noGrp="1"/>
          </p:cNvGraphicFramePr>
          <p:nvPr>
            <p:extLst>
              <p:ext uri="{D42A27DB-BD31-4B8C-83A1-F6EECF244321}">
                <p14:modId xmlns:p14="http://schemas.microsoft.com/office/powerpoint/2010/main" val="1953575077"/>
              </p:ext>
            </p:extLst>
          </p:nvPr>
        </p:nvGraphicFramePr>
        <p:xfrm>
          <a:off x="838200" y="2227009"/>
          <a:ext cx="10515599" cy="1475196"/>
        </p:xfrm>
        <a:graphic>
          <a:graphicData uri="http://schemas.openxmlformats.org/drawingml/2006/table">
            <a:tbl>
              <a:tblPr firstRow="1" bandRow="1">
                <a:tableStyleId>{5C22544A-7EE6-4342-B048-85BDC9FD1C3A}</a:tableStyleId>
              </a:tblPr>
              <a:tblGrid>
                <a:gridCol w="2652132">
                  <a:extLst>
                    <a:ext uri="{9D8B030D-6E8A-4147-A177-3AD203B41FA5}">
                      <a16:colId xmlns:a16="http://schemas.microsoft.com/office/drawing/2014/main" val="3640057238"/>
                    </a:ext>
                  </a:extLst>
                </a:gridCol>
                <a:gridCol w="2007219">
                  <a:extLst>
                    <a:ext uri="{9D8B030D-6E8A-4147-A177-3AD203B41FA5}">
                      <a16:colId xmlns:a16="http://schemas.microsoft.com/office/drawing/2014/main" val="2110736344"/>
                    </a:ext>
                  </a:extLst>
                </a:gridCol>
                <a:gridCol w="5856248">
                  <a:extLst>
                    <a:ext uri="{9D8B030D-6E8A-4147-A177-3AD203B41FA5}">
                      <a16:colId xmlns:a16="http://schemas.microsoft.com/office/drawing/2014/main" val="3042385897"/>
                    </a:ext>
                  </a:extLst>
                </a:gridCol>
              </a:tblGrid>
              <a:tr h="273603">
                <a:tc>
                  <a:txBody>
                    <a:bodyPr/>
                    <a:lstStyle/>
                    <a:p>
                      <a:r>
                        <a:rPr lang="en-US" dirty="0"/>
                        <a:t>Indicator</a:t>
                      </a:r>
                    </a:p>
                  </a:txBody>
                  <a:tcPr anchor="ctr"/>
                </a:tc>
                <a:tc>
                  <a:txBody>
                    <a:bodyPr/>
                    <a:lstStyle/>
                    <a:p>
                      <a:r>
                        <a:rPr lang="en-US" dirty="0"/>
                        <a:t>Type</a:t>
                      </a:r>
                    </a:p>
                  </a:txBody>
                  <a:tcPr anchor="ctr"/>
                </a:tc>
                <a:tc>
                  <a:txBody>
                    <a:bodyPr/>
                    <a:lstStyle/>
                    <a:p>
                      <a:r>
                        <a:rPr lang="en-US" dirty="0"/>
                        <a:t>Resources for Root Cause Analysis (Question 1)</a:t>
                      </a:r>
                    </a:p>
                  </a:txBody>
                  <a:tcPr anchor="ctr"/>
                </a:tc>
                <a:extLst>
                  <a:ext uri="{0D108BD9-81ED-4DB2-BD59-A6C34878D82A}">
                    <a16:rowId xmlns:a16="http://schemas.microsoft.com/office/drawing/2014/main" val="827929412"/>
                  </a:ext>
                </a:extLst>
              </a:tr>
              <a:tr h="515676">
                <a:tc>
                  <a:txBody>
                    <a:bodyPr/>
                    <a:lstStyle/>
                    <a:p>
                      <a:r>
                        <a:rPr lang="en-US" sz="1600" dirty="0"/>
                        <a:t>Part B Monitoring</a:t>
                      </a:r>
                    </a:p>
                  </a:txBody>
                  <a:tcPr/>
                </a:tc>
                <a:tc>
                  <a:txBody>
                    <a:bodyPr/>
                    <a:lstStyle/>
                    <a:p>
                      <a:r>
                        <a:rPr lang="en-US" sz="1600" dirty="0"/>
                        <a:t>Finding – Compliance</a:t>
                      </a:r>
                    </a:p>
                  </a:txBody>
                  <a:tcPr/>
                </a:tc>
                <a:tc>
                  <a:txBody>
                    <a:bodyPr/>
                    <a:lstStyle/>
                    <a:p>
                      <a:pPr marL="285750" indent="-285750">
                        <a:buFont typeface="Arial" panose="020B0604020202020204" pitchFamily="34" charset="0"/>
                        <a:buChar char="•"/>
                      </a:pPr>
                      <a:r>
                        <a:rPr lang="en-US" sz="1600" dirty="0">
                          <a:solidFill>
                            <a:srgbClr val="3A3A3A"/>
                          </a:solidFill>
                          <a:hlinkClick r:id="rId3">
                            <a:extLst>
                              <a:ext uri="{A12FA001-AC4F-418D-AE19-62706E023703}">
                                <ahyp:hlinkClr xmlns:ahyp="http://schemas.microsoft.com/office/drawing/2018/hyperlinkcolor" val="tx"/>
                              </a:ext>
                            </a:extLst>
                          </a:hlinkClick>
                        </a:rPr>
                        <a:t>Probe Questions for MSDS Data</a:t>
                      </a:r>
                      <a:endParaRPr lang="en-US" sz="1600" dirty="0">
                        <a:solidFill>
                          <a:srgbClr val="3A3A3A"/>
                        </a:solidFill>
                      </a:endParaRPr>
                    </a:p>
                  </a:txBody>
                  <a:tcPr/>
                </a:tc>
                <a:extLst>
                  <a:ext uri="{0D108BD9-81ED-4DB2-BD59-A6C34878D82A}">
                    <a16:rowId xmlns:a16="http://schemas.microsoft.com/office/drawing/2014/main" val="3502822072"/>
                  </a:ext>
                </a:extLst>
              </a:tr>
              <a:tr h="593760">
                <a:tc>
                  <a:txBody>
                    <a:bodyPr/>
                    <a:lstStyle/>
                    <a:p>
                      <a:r>
                        <a:rPr lang="en-US" sz="1600" dirty="0"/>
                        <a:t>Significant Disproportionality</a:t>
                      </a:r>
                    </a:p>
                  </a:txBody>
                  <a:tcPr/>
                </a:tc>
                <a:tc>
                  <a:txBody>
                    <a:bodyPr/>
                    <a:lstStyle/>
                    <a:p>
                      <a:r>
                        <a:rPr lang="en-US" sz="1600" dirty="0"/>
                        <a:t>Finding – Compliance</a:t>
                      </a:r>
                    </a:p>
                  </a:txBody>
                  <a:tcPr/>
                </a:tc>
                <a:tc>
                  <a:txBody>
                    <a:bodyPr/>
                    <a:lstStyle/>
                    <a:p>
                      <a:pPr marL="285750" indent="-285750">
                        <a:buFont typeface="Arial" panose="020B0604020202020204" pitchFamily="34" charset="0"/>
                        <a:buChar char="•"/>
                      </a:pPr>
                      <a:r>
                        <a:rPr lang="en-US" sz="1600" dirty="0">
                          <a:solidFill>
                            <a:srgbClr val="3A3A3A"/>
                          </a:solidFill>
                          <a:hlinkClick r:id="rId4">
                            <a:extLst>
                              <a:ext uri="{A12FA001-AC4F-418D-AE19-62706E023703}">
                                <ahyp:hlinkClr xmlns:ahyp="http://schemas.microsoft.com/office/drawing/2018/hyperlinkcolor" val="tx"/>
                              </a:ext>
                            </a:extLst>
                          </a:hlinkClick>
                        </a:rPr>
                        <a:t>Disproportionate Representation FAQs</a:t>
                      </a:r>
                      <a:endParaRPr lang="en-US" sz="1600" dirty="0">
                        <a:solidFill>
                          <a:srgbClr val="3A3A3A"/>
                        </a:solidFill>
                      </a:endParaRPr>
                    </a:p>
                  </a:txBody>
                  <a:tcPr/>
                </a:tc>
                <a:extLst>
                  <a:ext uri="{0D108BD9-81ED-4DB2-BD59-A6C34878D82A}">
                    <a16:rowId xmlns:a16="http://schemas.microsoft.com/office/drawing/2014/main" val="179904965"/>
                  </a:ext>
                </a:extLst>
              </a:tr>
            </a:tbl>
          </a:graphicData>
        </a:graphic>
      </p:graphicFrame>
      <p:sp>
        <p:nvSpPr>
          <p:cNvPr id="4" name="Footer Placeholder 3">
            <a:extLst>
              <a:ext uri="{FF2B5EF4-FFF2-40B4-BE49-F238E27FC236}">
                <a16:creationId xmlns:a16="http://schemas.microsoft.com/office/drawing/2014/main" id="{8FFAA3A1-D67F-4951-9654-69BFB2912F25}"/>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5AFBF011-F344-449A-AFA2-FF7D3A46DDF7}"/>
              </a:ext>
            </a:extLst>
          </p:cNvPr>
          <p:cNvSpPr>
            <a:spLocks noGrp="1"/>
          </p:cNvSpPr>
          <p:nvPr>
            <p:ph type="sldNum" sz="quarter" idx="12"/>
          </p:nvPr>
        </p:nvSpPr>
        <p:spPr/>
        <p:txBody>
          <a:bodyPr/>
          <a:lstStyle/>
          <a:p>
            <a:fld id="{46775F4D-6D42-4CD6-A802-0B48E0231625}" type="slidenum">
              <a:rPr lang="en-US" smtClean="0"/>
              <a:pPr/>
              <a:t>39</a:t>
            </a:fld>
            <a:endParaRPr lang="en-US" dirty="0"/>
          </a:p>
        </p:txBody>
      </p:sp>
    </p:spTree>
    <p:extLst>
      <p:ext uri="{BB962C8B-B14F-4D97-AF65-F5344CB8AC3E}">
        <p14:creationId xmlns:p14="http://schemas.microsoft.com/office/powerpoint/2010/main" val="1899031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F98F20A-09A3-408E-BE6D-6977728ECA11}"/>
              </a:ext>
            </a:extLst>
          </p:cNvPr>
          <p:cNvSpPr>
            <a:spLocks noGrp="1"/>
          </p:cNvSpPr>
          <p:nvPr>
            <p:ph type="title"/>
          </p:nvPr>
        </p:nvSpPr>
        <p:spPr/>
        <p:txBody>
          <a:bodyPr/>
          <a:lstStyle/>
          <a:p>
            <a:r>
              <a:rPr lang="en-US" dirty="0"/>
              <a:t>Agenda</a:t>
            </a:r>
          </a:p>
        </p:txBody>
      </p:sp>
      <p:sp>
        <p:nvSpPr>
          <p:cNvPr id="9" name="Content Placeholder 8">
            <a:extLst>
              <a:ext uri="{FF2B5EF4-FFF2-40B4-BE49-F238E27FC236}">
                <a16:creationId xmlns:a16="http://schemas.microsoft.com/office/drawing/2014/main" id="{637AC954-CE8C-4DB4-A540-988A38007961}"/>
              </a:ext>
            </a:extLst>
          </p:cNvPr>
          <p:cNvSpPr>
            <a:spLocks noGrp="1"/>
          </p:cNvSpPr>
          <p:nvPr>
            <p:ph idx="1"/>
          </p:nvPr>
        </p:nvSpPr>
        <p:spPr/>
        <p:txBody>
          <a:bodyPr/>
          <a:lstStyle/>
          <a:p>
            <a:r>
              <a:rPr lang="en-US" dirty="0"/>
              <a:t>CAP Types</a:t>
            </a:r>
          </a:p>
          <a:p>
            <a:r>
              <a:rPr lang="en-US" dirty="0"/>
              <a:t>CAP Content</a:t>
            </a:r>
          </a:p>
          <a:p>
            <a:r>
              <a:rPr lang="en-US" dirty="0"/>
              <a:t>Resources</a:t>
            </a:r>
          </a:p>
          <a:p>
            <a:r>
              <a:rPr lang="en-US" dirty="0"/>
              <a:t>Questions</a:t>
            </a:r>
          </a:p>
        </p:txBody>
      </p:sp>
      <p:sp>
        <p:nvSpPr>
          <p:cNvPr id="4" name="Footer Placeholder 3">
            <a:extLst>
              <a:ext uri="{FF2B5EF4-FFF2-40B4-BE49-F238E27FC236}">
                <a16:creationId xmlns:a16="http://schemas.microsoft.com/office/drawing/2014/main" id="{9A45E2F1-3D75-4116-AE97-F24E575EC2EB}"/>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3A87D823-9780-4C6A-BF3A-F362270845C3}"/>
              </a:ext>
            </a:extLst>
          </p:cNvPr>
          <p:cNvSpPr>
            <a:spLocks noGrp="1"/>
          </p:cNvSpPr>
          <p:nvPr>
            <p:ph type="sldNum" sz="quarter" idx="12"/>
          </p:nvPr>
        </p:nvSpPr>
        <p:spPr/>
        <p:txBody>
          <a:bodyPr/>
          <a:lstStyle/>
          <a:p>
            <a:fld id="{46775F4D-6D42-4CD6-A802-0B48E0231625}" type="slidenum">
              <a:rPr lang="en-US" smtClean="0"/>
              <a:pPr/>
              <a:t>4</a:t>
            </a:fld>
            <a:endParaRPr lang="en-US" dirty="0"/>
          </a:p>
        </p:txBody>
      </p:sp>
    </p:spTree>
    <p:extLst>
      <p:ext uri="{BB962C8B-B14F-4D97-AF65-F5344CB8AC3E}">
        <p14:creationId xmlns:p14="http://schemas.microsoft.com/office/powerpoint/2010/main" val="8484305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7D3BCE-4679-4241-9D9E-00B39CAEB1B8}"/>
              </a:ext>
            </a:extLst>
          </p:cNvPr>
          <p:cNvSpPr>
            <a:spLocks noGrp="1"/>
          </p:cNvSpPr>
          <p:nvPr>
            <p:ph type="ctrTitle"/>
          </p:nvPr>
        </p:nvSpPr>
        <p:spPr/>
        <p:txBody>
          <a:bodyPr/>
          <a:lstStyle/>
          <a:p>
            <a:r>
              <a:rPr lang="en-US" dirty="0"/>
              <a:t>Questions?</a:t>
            </a:r>
          </a:p>
        </p:txBody>
      </p:sp>
      <p:sp>
        <p:nvSpPr>
          <p:cNvPr id="4" name="Footer Placeholder 3">
            <a:extLst>
              <a:ext uri="{FF2B5EF4-FFF2-40B4-BE49-F238E27FC236}">
                <a16:creationId xmlns:a16="http://schemas.microsoft.com/office/drawing/2014/main" id="{2CF60318-3EE8-4B86-A6FD-22D335F1000B}"/>
              </a:ext>
            </a:extLst>
          </p:cNvPr>
          <p:cNvSpPr>
            <a:spLocks noGrp="1"/>
          </p:cNvSpPr>
          <p:nvPr>
            <p:ph type="ftr" sz="quarter" idx="11"/>
          </p:nvPr>
        </p:nvSpPr>
        <p:spPr/>
        <p:txBody>
          <a:bodyPr/>
          <a:lstStyle/>
          <a:p>
            <a:r>
              <a:rPr lang="en-US" dirty="0"/>
              <a:t>Michigan Department of Education | Office of Special Education </a:t>
            </a:r>
          </a:p>
        </p:txBody>
      </p:sp>
      <p:sp>
        <p:nvSpPr>
          <p:cNvPr id="5" name="Slide Number Placeholder 4">
            <a:extLst>
              <a:ext uri="{FF2B5EF4-FFF2-40B4-BE49-F238E27FC236}">
                <a16:creationId xmlns:a16="http://schemas.microsoft.com/office/drawing/2014/main" id="{161854D3-092E-4907-B9AC-47CAFF226416}"/>
              </a:ext>
            </a:extLst>
          </p:cNvPr>
          <p:cNvSpPr>
            <a:spLocks noGrp="1"/>
          </p:cNvSpPr>
          <p:nvPr>
            <p:ph type="sldNum" sz="quarter" idx="12"/>
          </p:nvPr>
        </p:nvSpPr>
        <p:spPr/>
        <p:txBody>
          <a:bodyPr/>
          <a:lstStyle/>
          <a:p>
            <a:fld id="{46775F4D-6D42-4CD6-A802-0B48E0231625}" type="slidenum">
              <a:rPr lang="en-US" smtClean="0"/>
              <a:pPr/>
              <a:t>40</a:t>
            </a:fld>
            <a:endParaRPr lang="en-US" dirty="0"/>
          </a:p>
        </p:txBody>
      </p:sp>
    </p:spTree>
    <p:extLst>
      <p:ext uri="{BB962C8B-B14F-4D97-AF65-F5344CB8AC3E}">
        <p14:creationId xmlns:p14="http://schemas.microsoft.com/office/powerpoint/2010/main" val="26524169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Contact Us</a:t>
            </a:r>
            <a:endParaRPr lang="en-US" dirty="0"/>
          </a:p>
        </p:txBody>
      </p:sp>
      <p:sp>
        <p:nvSpPr>
          <p:cNvPr id="10" name="Text Placeholder 9">
            <a:extLst>
              <a:ext uri="{FF2B5EF4-FFF2-40B4-BE49-F238E27FC236}">
                <a16:creationId xmlns:a16="http://schemas.microsoft.com/office/drawing/2014/main" id="{7066008B-51CF-4D2F-9187-67DBD1DB9B38}"/>
              </a:ext>
            </a:extLst>
          </p:cNvPr>
          <p:cNvSpPr>
            <a:spLocks noGrp="1"/>
          </p:cNvSpPr>
          <p:nvPr>
            <p:ph type="body" idx="1"/>
          </p:nvPr>
        </p:nvSpPr>
        <p:spPr>
          <a:xfrm>
            <a:off x="839788" y="1445419"/>
            <a:ext cx="5157787" cy="823912"/>
          </a:xfrm>
        </p:spPr>
        <p:txBody>
          <a:bodyPr>
            <a:normAutofit/>
          </a:bodyPr>
          <a:lstStyle/>
          <a:p>
            <a:r>
              <a:rPr lang="en-US"/>
              <a:t>Catamaran Team </a:t>
            </a:r>
            <a:endParaRPr lang="en-US" dirty="0"/>
          </a:p>
        </p:txBody>
      </p:sp>
      <p:sp>
        <p:nvSpPr>
          <p:cNvPr id="4" name="Content Placeholder 3"/>
          <p:cNvSpPr>
            <a:spLocks noGrp="1"/>
          </p:cNvSpPr>
          <p:nvPr>
            <p:ph sz="half" idx="2"/>
          </p:nvPr>
        </p:nvSpPr>
        <p:spPr>
          <a:xfrm>
            <a:off x="839788" y="2269331"/>
            <a:ext cx="5323946" cy="4003676"/>
          </a:xfrm>
        </p:spPr>
        <p:txBody>
          <a:bodyPr>
            <a:normAutofit fontScale="92500" lnSpcReduction="10000"/>
          </a:bodyPr>
          <a:lstStyle/>
          <a:p>
            <a:pPr marL="0" indent="0">
              <a:buNone/>
            </a:pPr>
            <a:r>
              <a:rPr lang="en-US" sz="2200" b="1" dirty="0"/>
              <a:t>Kelly Rogers, Project Director</a:t>
            </a:r>
          </a:p>
          <a:p>
            <a:r>
              <a:rPr lang="en-US" sz="2200" dirty="0"/>
              <a:t>krogers@publicsectorconsultants.com</a:t>
            </a:r>
          </a:p>
          <a:p>
            <a:pPr marL="0" indent="0">
              <a:buNone/>
            </a:pPr>
            <a:r>
              <a:rPr lang="en-US" sz="2200" b="1" dirty="0"/>
              <a:t>Lynne Clark, Senior Consultant</a:t>
            </a:r>
          </a:p>
          <a:p>
            <a:r>
              <a:rPr lang="en-US" sz="2200" dirty="0"/>
              <a:t>lclark@publicsectorconsultants.com</a:t>
            </a:r>
          </a:p>
          <a:p>
            <a:pPr marL="0" indent="0">
              <a:buNone/>
            </a:pPr>
            <a:r>
              <a:rPr lang="en-US" sz="2200" b="1" dirty="0"/>
              <a:t>Catamaran Help Desk </a:t>
            </a:r>
          </a:p>
          <a:p>
            <a:r>
              <a:rPr lang="en-US" sz="2200" dirty="0" err="1"/>
              <a:t>help@catamaran.partners</a:t>
            </a:r>
            <a:r>
              <a:rPr lang="en-US" sz="2200" dirty="0"/>
              <a:t> </a:t>
            </a:r>
          </a:p>
          <a:p>
            <a:r>
              <a:rPr lang="en-US" sz="2200" dirty="0"/>
              <a:t>877-474-9023</a:t>
            </a:r>
          </a:p>
          <a:p>
            <a:endParaRPr lang="en-US" dirty="0"/>
          </a:p>
          <a:p>
            <a:endParaRPr lang="en-US" dirty="0"/>
          </a:p>
          <a:p>
            <a:endParaRPr lang="en-US" dirty="0"/>
          </a:p>
          <a:p>
            <a:endParaRPr lang="en-US" dirty="0"/>
          </a:p>
        </p:txBody>
      </p:sp>
      <p:sp>
        <p:nvSpPr>
          <p:cNvPr id="11" name="Text Placeholder 10">
            <a:extLst>
              <a:ext uri="{FF2B5EF4-FFF2-40B4-BE49-F238E27FC236}">
                <a16:creationId xmlns:a16="http://schemas.microsoft.com/office/drawing/2014/main" id="{DF11E45E-5398-4ADB-AE24-05466F7F8887}"/>
              </a:ext>
            </a:extLst>
          </p:cNvPr>
          <p:cNvSpPr>
            <a:spLocks noGrp="1"/>
          </p:cNvSpPr>
          <p:nvPr>
            <p:ph type="body" sz="quarter" idx="3"/>
          </p:nvPr>
        </p:nvSpPr>
        <p:spPr>
          <a:xfrm>
            <a:off x="6163735" y="1362076"/>
            <a:ext cx="5191652" cy="823912"/>
          </a:xfrm>
        </p:spPr>
        <p:txBody>
          <a:bodyPr/>
          <a:lstStyle/>
          <a:p>
            <a:r>
              <a:rPr lang="en-US"/>
              <a:t>MDE-OSE</a:t>
            </a:r>
            <a:endParaRPr lang="en-US" dirty="0"/>
          </a:p>
        </p:txBody>
      </p:sp>
      <p:sp>
        <p:nvSpPr>
          <p:cNvPr id="12" name="Content Placeholder 11">
            <a:extLst>
              <a:ext uri="{FF2B5EF4-FFF2-40B4-BE49-F238E27FC236}">
                <a16:creationId xmlns:a16="http://schemas.microsoft.com/office/drawing/2014/main" id="{717AC1A5-629A-4FC3-8873-0E259DD39929}"/>
              </a:ext>
            </a:extLst>
          </p:cNvPr>
          <p:cNvSpPr>
            <a:spLocks noGrp="1"/>
          </p:cNvSpPr>
          <p:nvPr>
            <p:ph sz="quarter" idx="4"/>
          </p:nvPr>
        </p:nvSpPr>
        <p:spPr>
          <a:xfrm>
            <a:off x="6163734" y="2269331"/>
            <a:ext cx="5435599" cy="4003676"/>
          </a:xfrm>
        </p:spPr>
        <p:txBody>
          <a:bodyPr>
            <a:normAutofit fontScale="92500" lnSpcReduction="10000"/>
          </a:bodyPr>
          <a:lstStyle/>
          <a:p>
            <a:pPr marL="0" indent="0">
              <a:buNone/>
            </a:pPr>
            <a:r>
              <a:rPr lang="en-US" sz="2200" b="1" dirty="0"/>
              <a:t>Teri Chapman, Director</a:t>
            </a:r>
          </a:p>
          <a:p>
            <a:r>
              <a:rPr lang="en-US" sz="2200" dirty="0"/>
              <a:t>chapmant2@Michigan.gov</a:t>
            </a:r>
          </a:p>
          <a:p>
            <a:pPr marL="0" indent="0">
              <a:buNone/>
            </a:pPr>
            <a:r>
              <a:rPr lang="en-US" sz="2200" b="1" dirty="0"/>
              <a:t>Janis </a:t>
            </a:r>
            <a:r>
              <a:rPr lang="en-US" sz="2200" b="1" dirty="0" err="1"/>
              <a:t>Weckstein</a:t>
            </a:r>
            <a:r>
              <a:rPr lang="en-US" sz="2200" b="1" dirty="0"/>
              <a:t>, Assistant Director</a:t>
            </a:r>
          </a:p>
          <a:p>
            <a:r>
              <a:rPr lang="en-US" sz="2200" dirty="0"/>
              <a:t>wecksteinj@Michigan.gov</a:t>
            </a:r>
          </a:p>
          <a:p>
            <a:pPr marL="0" indent="0">
              <a:buNone/>
            </a:pPr>
            <a:r>
              <a:rPr lang="en-US" sz="2200" b="1" dirty="0"/>
              <a:t>Jessica Brady, Supervisor</a:t>
            </a:r>
          </a:p>
          <a:p>
            <a:r>
              <a:rPr lang="en-US" sz="2200" dirty="0"/>
              <a:t>bradyj@Michigan.gov</a:t>
            </a:r>
          </a:p>
          <a:p>
            <a:pPr marL="0" indent="0">
              <a:buNone/>
            </a:pPr>
            <a:r>
              <a:rPr lang="en-US" sz="2200" b="1" dirty="0"/>
              <a:t>Jeanne Anderson Tippett, Coordinator</a:t>
            </a:r>
          </a:p>
          <a:p>
            <a:r>
              <a:rPr lang="en-US" sz="2200" dirty="0"/>
              <a:t>andersontippettj@michigan.gov </a:t>
            </a:r>
          </a:p>
          <a:p>
            <a:pPr marL="0" indent="0">
              <a:buNone/>
            </a:pPr>
            <a:r>
              <a:rPr lang="en-US" sz="2200" b="1" dirty="0"/>
              <a:t>Janet Timbs, Coordinator</a:t>
            </a:r>
          </a:p>
          <a:p>
            <a:r>
              <a:rPr lang="en-US" sz="2200" dirty="0"/>
              <a:t>timbsj@michigan.gov </a:t>
            </a:r>
          </a:p>
        </p:txBody>
      </p:sp>
      <p:sp>
        <p:nvSpPr>
          <p:cNvPr id="7" name="Footer Placeholder 6"/>
          <p:cNvSpPr>
            <a:spLocks noGrp="1"/>
          </p:cNvSpPr>
          <p:nvPr>
            <p:ph type="ftr" sz="quarter" idx="11"/>
          </p:nvPr>
        </p:nvSpPr>
        <p:spPr/>
        <p:txBody>
          <a:bodyPr/>
          <a:lstStyle/>
          <a:p>
            <a:r>
              <a:rPr lang="en-US"/>
              <a:t>Michigan Department of Education | Office of Special Education </a:t>
            </a:r>
            <a:endParaRPr lang="en-US" dirty="0"/>
          </a:p>
        </p:txBody>
      </p:sp>
      <p:sp>
        <p:nvSpPr>
          <p:cNvPr id="8" name="Slide Number Placeholder 7"/>
          <p:cNvSpPr>
            <a:spLocks noGrp="1"/>
          </p:cNvSpPr>
          <p:nvPr>
            <p:ph type="sldNum" sz="quarter" idx="12"/>
          </p:nvPr>
        </p:nvSpPr>
        <p:spPr/>
        <p:txBody>
          <a:bodyPr/>
          <a:lstStyle/>
          <a:p>
            <a:fld id="{86912BC1-F2B2-4048-96A2-39CED5BDBEEC}" type="slidenum">
              <a:rPr lang="en-US" smtClean="0"/>
              <a:pPr/>
              <a:t>41</a:t>
            </a:fld>
            <a:endParaRPr lang="en-US" dirty="0"/>
          </a:p>
        </p:txBody>
      </p:sp>
    </p:spTree>
    <p:extLst>
      <p:ext uri="{BB962C8B-B14F-4D97-AF65-F5344CB8AC3E}">
        <p14:creationId xmlns:p14="http://schemas.microsoft.com/office/powerpoint/2010/main" val="3429716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2411DC-DD8F-4EC5-918D-474946295F8B}"/>
              </a:ext>
            </a:extLst>
          </p:cNvPr>
          <p:cNvSpPr>
            <a:spLocks noGrp="1"/>
          </p:cNvSpPr>
          <p:nvPr>
            <p:ph type="ctrTitle"/>
          </p:nvPr>
        </p:nvSpPr>
        <p:spPr/>
        <p:txBody>
          <a:bodyPr/>
          <a:lstStyle/>
          <a:p>
            <a:r>
              <a:rPr lang="en-US" dirty="0"/>
              <a:t>CAP Types</a:t>
            </a:r>
          </a:p>
        </p:txBody>
      </p:sp>
      <p:sp>
        <p:nvSpPr>
          <p:cNvPr id="4" name="Footer Placeholder 3">
            <a:extLst>
              <a:ext uri="{FF2B5EF4-FFF2-40B4-BE49-F238E27FC236}">
                <a16:creationId xmlns:a16="http://schemas.microsoft.com/office/drawing/2014/main" id="{B06DE2B8-99B1-49ED-A363-000B61DFF9C6}"/>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ED1846FB-CB53-4F58-9A17-B3FA0F64F770}"/>
              </a:ext>
            </a:extLst>
          </p:cNvPr>
          <p:cNvSpPr>
            <a:spLocks noGrp="1"/>
          </p:cNvSpPr>
          <p:nvPr>
            <p:ph type="sldNum" sz="quarter" idx="12"/>
          </p:nvPr>
        </p:nvSpPr>
        <p:spPr/>
        <p:txBody>
          <a:bodyPr/>
          <a:lstStyle/>
          <a:p>
            <a:fld id="{46775F4D-6D42-4CD6-A802-0B48E0231625}" type="slidenum">
              <a:rPr lang="en-US" smtClean="0"/>
              <a:pPr/>
              <a:t>5</a:t>
            </a:fld>
            <a:endParaRPr lang="en-US" dirty="0"/>
          </a:p>
        </p:txBody>
      </p:sp>
    </p:spTree>
    <p:extLst>
      <p:ext uri="{BB962C8B-B14F-4D97-AF65-F5344CB8AC3E}">
        <p14:creationId xmlns:p14="http://schemas.microsoft.com/office/powerpoint/2010/main" val="1604273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A45D9-2350-45B8-BB9E-0DED4ABD6BB7}"/>
              </a:ext>
            </a:extLst>
          </p:cNvPr>
          <p:cNvSpPr>
            <a:spLocks noGrp="1"/>
          </p:cNvSpPr>
          <p:nvPr>
            <p:ph type="title"/>
          </p:nvPr>
        </p:nvSpPr>
        <p:spPr/>
        <p:txBody>
          <a:bodyPr/>
          <a:lstStyle/>
          <a:p>
            <a:r>
              <a:rPr lang="en-US" dirty="0"/>
              <a:t>Corrective Action Plans (CAPs)</a:t>
            </a:r>
          </a:p>
        </p:txBody>
      </p:sp>
      <p:sp>
        <p:nvSpPr>
          <p:cNvPr id="7" name="Content Placeholder 2">
            <a:extLst>
              <a:ext uri="{FF2B5EF4-FFF2-40B4-BE49-F238E27FC236}">
                <a16:creationId xmlns:a16="http://schemas.microsoft.com/office/drawing/2014/main" id="{820E2B2F-DCD8-4916-B763-9AB3483E52C6}"/>
              </a:ext>
            </a:extLst>
          </p:cNvPr>
          <p:cNvSpPr txBox="1">
            <a:spLocks/>
          </p:cNvSpPr>
          <p:nvPr/>
        </p:nvSpPr>
        <p:spPr>
          <a:xfrm>
            <a:off x="862014" y="1842052"/>
            <a:ext cx="10491785" cy="4597035"/>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Same workflow and timelines for completion</a:t>
            </a:r>
          </a:p>
          <a:p>
            <a:r>
              <a:rPr lang="en-US" dirty="0"/>
              <a:t>Describe system level correction</a:t>
            </a:r>
          </a:p>
          <a:p>
            <a:r>
              <a:rPr lang="en-US" dirty="0"/>
              <a:t>Are verified as corrected by the ISD</a:t>
            </a:r>
          </a:p>
          <a:p>
            <a:r>
              <a:rPr lang="en-US" dirty="0"/>
              <a:t>Typically include links to either </a:t>
            </a:r>
          </a:p>
          <a:p>
            <a:pPr lvl="1"/>
            <a:r>
              <a:rPr lang="en-US" dirty="0"/>
              <a:t>Student Level Corrective Action Plans (SLCAPs) (if needed) </a:t>
            </a:r>
            <a:r>
              <a:rPr lang="en-US" b="1" dirty="0"/>
              <a:t>or</a:t>
            </a:r>
          </a:p>
          <a:p>
            <a:pPr lvl="1"/>
            <a:r>
              <a:rPr lang="en-US" dirty="0"/>
              <a:t>District Student Data Report </a:t>
            </a:r>
          </a:p>
        </p:txBody>
      </p:sp>
      <p:sp>
        <p:nvSpPr>
          <p:cNvPr id="4" name="Footer Placeholder 3">
            <a:extLst>
              <a:ext uri="{FF2B5EF4-FFF2-40B4-BE49-F238E27FC236}">
                <a16:creationId xmlns:a16="http://schemas.microsoft.com/office/drawing/2014/main" id="{4BAA75C5-6672-4D8B-9E9F-77F33FE1AAD3}"/>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45A9B34B-2412-4154-89DD-3C3F26D2B310}"/>
              </a:ext>
            </a:extLst>
          </p:cNvPr>
          <p:cNvSpPr>
            <a:spLocks noGrp="1"/>
          </p:cNvSpPr>
          <p:nvPr>
            <p:ph type="sldNum" sz="quarter" idx="12"/>
          </p:nvPr>
        </p:nvSpPr>
        <p:spPr/>
        <p:txBody>
          <a:bodyPr/>
          <a:lstStyle/>
          <a:p>
            <a:fld id="{46775F4D-6D42-4CD6-A802-0B48E0231625}" type="slidenum">
              <a:rPr lang="en-US" smtClean="0"/>
              <a:pPr/>
              <a:t>6</a:t>
            </a:fld>
            <a:endParaRPr lang="en-US" dirty="0"/>
          </a:p>
        </p:txBody>
      </p:sp>
    </p:spTree>
    <p:extLst>
      <p:ext uri="{BB962C8B-B14F-4D97-AF65-F5344CB8AC3E}">
        <p14:creationId xmlns:p14="http://schemas.microsoft.com/office/powerpoint/2010/main" val="2801249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p:txBody>
          <a:bodyPr/>
          <a:lstStyle/>
          <a:p>
            <a:r>
              <a:rPr lang="en-US" dirty="0"/>
              <a:t>Overview of CAP Differences</a:t>
            </a:r>
          </a:p>
        </p:txBody>
      </p:sp>
      <p:sp>
        <p:nvSpPr>
          <p:cNvPr id="8" name="Content Placeholder 7">
            <a:extLst>
              <a:ext uri="{FF2B5EF4-FFF2-40B4-BE49-F238E27FC236}">
                <a16:creationId xmlns:a16="http://schemas.microsoft.com/office/drawing/2014/main" id="{8782D37E-9311-42A9-A246-6A237A250A2E}"/>
              </a:ext>
            </a:extLst>
          </p:cNvPr>
          <p:cNvSpPr>
            <a:spLocks noGrp="1"/>
          </p:cNvSpPr>
          <p:nvPr>
            <p:ph sz="half" idx="2"/>
          </p:nvPr>
        </p:nvSpPr>
        <p:spPr>
          <a:xfrm>
            <a:off x="914400" y="1847850"/>
            <a:ext cx="10515600" cy="4351338"/>
          </a:xfrm>
        </p:spPr>
        <p:txBody>
          <a:bodyPr>
            <a:normAutofit/>
          </a:bodyPr>
          <a:lstStyle/>
          <a:p>
            <a:r>
              <a:rPr lang="en-US" dirty="0"/>
              <a:t>Data CAPs (B-11, B-12, B-13, B-Timely IEP)</a:t>
            </a:r>
          </a:p>
          <a:p>
            <a:pPr lvl="1"/>
            <a:r>
              <a:rPr lang="en-US" dirty="0"/>
              <a:t>Issued from a monitoring activity (e.g., B-13 Data Collection)</a:t>
            </a:r>
          </a:p>
          <a:p>
            <a:pPr lvl="1"/>
            <a:r>
              <a:rPr lang="en-US" dirty="0"/>
              <a:t>Issued from a data submission (e.g., B-11 (Child Find))</a:t>
            </a:r>
          </a:p>
          <a:p>
            <a:r>
              <a:rPr lang="en-US" dirty="0"/>
              <a:t>Monitoring CAPs (B-4A, B-4B, B-4AB, B-9, B-10, GSM)</a:t>
            </a:r>
          </a:p>
          <a:p>
            <a:pPr lvl="1"/>
            <a:r>
              <a:rPr lang="en-US" dirty="0"/>
              <a:t>Issued from a Monitoring Review or Procedure Review</a:t>
            </a:r>
          </a:p>
          <a:p>
            <a:pPr lvl="1"/>
            <a:r>
              <a:rPr lang="en-US" dirty="0"/>
              <a:t>Issued from a Desk Audit</a:t>
            </a:r>
          </a:p>
          <a:p>
            <a:r>
              <a:rPr lang="en-US" dirty="0"/>
              <a:t>Complaint CAPs</a:t>
            </a:r>
          </a:p>
          <a:p>
            <a:pPr lvl="1"/>
            <a:r>
              <a:rPr lang="en-US" dirty="0"/>
              <a:t>Issued from a Complaint Investigation</a:t>
            </a:r>
          </a:p>
          <a:p>
            <a:pPr lvl="1"/>
            <a:endParaRPr lang="en-US" dirty="0"/>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7</a:t>
            </a:fld>
            <a:endParaRPr lang="en-US" dirty="0"/>
          </a:p>
        </p:txBody>
      </p:sp>
    </p:spTree>
    <p:custDataLst>
      <p:tags r:id="rId1"/>
    </p:custDataLst>
    <p:extLst>
      <p:ext uri="{BB962C8B-B14F-4D97-AF65-F5344CB8AC3E}">
        <p14:creationId xmlns:p14="http://schemas.microsoft.com/office/powerpoint/2010/main" val="4054401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BDC27-8EDB-4BA7-900C-FBEEAA7C89BC}"/>
              </a:ext>
            </a:extLst>
          </p:cNvPr>
          <p:cNvSpPr>
            <a:spLocks noGrp="1"/>
          </p:cNvSpPr>
          <p:nvPr>
            <p:ph type="title"/>
          </p:nvPr>
        </p:nvSpPr>
        <p:spPr>
          <a:xfrm>
            <a:off x="838200" y="365125"/>
            <a:ext cx="10515595" cy="1325563"/>
          </a:xfrm>
        </p:spPr>
        <p:txBody>
          <a:bodyPr/>
          <a:lstStyle/>
          <a:p>
            <a:r>
              <a:rPr lang="en-US" dirty="0"/>
              <a:t>Data CAPs</a:t>
            </a:r>
          </a:p>
        </p:txBody>
      </p:sp>
      <p:sp>
        <p:nvSpPr>
          <p:cNvPr id="3" name="Content Placeholder 2">
            <a:extLst>
              <a:ext uri="{FF2B5EF4-FFF2-40B4-BE49-F238E27FC236}">
                <a16:creationId xmlns:a16="http://schemas.microsoft.com/office/drawing/2014/main" id="{360F83A0-993B-4DD9-B3C5-26C43B72DA9C}"/>
              </a:ext>
            </a:extLst>
          </p:cNvPr>
          <p:cNvSpPr>
            <a:spLocks noGrp="1"/>
          </p:cNvSpPr>
          <p:nvPr>
            <p:ph idx="1"/>
          </p:nvPr>
        </p:nvSpPr>
        <p:spPr>
          <a:xfrm>
            <a:off x="838203" y="1825624"/>
            <a:ext cx="10515596" cy="4530725"/>
          </a:xfrm>
        </p:spPr>
        <p:txBody>
          <a:bodyPr>
            <a:normAutofit/>
          </a:bodyPr>
          <a:lstStyle/>
          <a:p>
            <a:r>
              <a:rPr lang="en-US" dirty="0"/>
              <a:t>District/ISD receives:</a:t>
            </a:r>
          </a:p>
          <a:p>
            <a:pPr lvl="1"/>
            <a:r>
              <a:rPr lang="en-US" sz="2400" dirty="0"/>
              <a:t>Letter of Findings</a:t>
            </a:r>
          </a:p>
          <a:p>
            <a:pPr lvl="1"/>
            <a:r>
              <a:rPr lang="en-US" sz="2400" dirty="0"/>
              <a:t>Student-level data</a:t>
            </a:r>
          </a:p>
          <a:p>
            <a:r>
              <a:rPr lang="en-US" dirty="0"/>
              <a:t>District/ISD create and write CAP activities </a:t>
            </a:r>
            <a:r>
              <a:rPr lang="en-US" b="1" dirty="0"/>
              <a:t>without</a:t>
            </a:r>
            <a:r>
              <a:rPr lang="en-US" dirty="0"/>
              <a:t>:</a:t>
            </a:r>
          </a:p>
          <a:p>
            <a:pPr lvl="1"/>
            <a:r>
              <a:rPr lang="en-US" sz="2400" dirty="0"/>
              <a:t>Prescriptive finding language or</a:t>
            </a:r>
          </a:p>
          <a:p>
            <a:pPr lvl="1"/>
            <a:r>
              <a:rPr lang="en-US" sz="2400" dirty="0"/>
              <a:t>Predetermined Required Corrective Actions</a:t>
            </a:r>
          </a:p>
          <a:p>
            <a:pPr lvl="1"/>
            <a:endParaRPr lang="en-US" dirty="0"/>
          </a:p>
          <a:p>
            <a:endParaRPr lang="en-US" dirty="0"/>
          </a:p>
        </p:txBody>
      </p:sp>
      <p:sp>
        <p:nvSpPr>
          <p:cNvPr id="4" name="Footer Placeholder 3">
            <a:extLst>
              <a:ext uri="{FF2B5EF4-FFF2-40B4-BE49-F238E27FC236}">
                <a16:creationId xmlns:a16="http://schemas.microsoft.com/office/drawing/2014/main" id="{6350B2BF-5A8C-4F14-8515-2CE1A35567EA}"/>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ACFCA316-DD90-44EA-8926-049477F1F5DD}"/>
              </a:ext>
            </a:extLst>
          </p:cNvPr>
          <p:cNvSpPr>
            <a:spLocks noGrp="1"/>
          </p:cNvSpPr>
          <p:nvPr>
            <p:ph type="sldNum" sz="quarter" idx="12"/>
          </p:nvPr>
        </p:nvSpPr>
        <p:spPr/>
        <p:txBody>
          <a:bodyPr/>
          <a:lstStyle/>
          <a:p>
            <a:fld id="{46775F4D-6D42-4CD6-A802-0B48E0231625}" type="slidenum">
              <a:rPr lang="en-US" smtClean="0"/>
              <a:pPr/>
              <a:t>8</a:t>
            </a:fld>
            <a:endParaRPr lang="en-US" dirty="0"/>
          </a:p>
        </p:txBody>
      </p:sp>
    </p:spTree>
    <p:extLst>
      <p:ext uri="{BB962C8B-B14F-4D97-AF65-F5344CB8AC3E}">
        <p14:creationId xmlns:p14="http://schemas.microsoft.com/office/powerpoint/2010/main" val="4290519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BDC27-8EDB-4BA7-900C-FBEEAA7C89BC}"/>
              </a:ext>
            </a:extLst>
          </p:cNvPr>
          <p:cNvSpPr>
            <a:spLocks noGrp="1"/>
          </p:cNvSpPr>
          <p:nvPr>
            <p:ph type="title"/>
          </p:nvPr>
        </p:nvSpPr>
        <p:spPr>
          <a:xfrm>
            <a:off x="838200" y="365125"/>
            <a:ext cx="10515595" cy="1325563"/>
          </a:xfrm>
        </p:spPr>
        <p:txBody>
          <a:bodyPr/>
          <a:lstStyle/>
          <a:p>
            <a:r>
              <a:rPr lang="en-US" dirty="0"/>
              <a:t>Monitoring CAPs</a:t>
            </a:r>
          </a:p>
        </p:txBody>
      </p:sp>
      <p:sp>
        <p:nvSpPr>
          <p:cNvPr id="3" name="Content Placeholder 2">
            <a:extLst>
              <a:ext uri="{FF2B5EF4-FFF2-40B4-BE49-F238E27FC236}">
                <a16:creationId xmlns:a16="http://schemas.microsoft.com/office/drawing/2014/main" id="{360F83A0-993B-4DD9-B3C5-26C43B72DA9C}"/>
              </a:ext>
            </a:extLst>
          </p:cNvPr>
          <p:cNvSpPr>
            <a:spLocks noGrp="1"/>
          </p:cNvSpPr>
          <p:nvPr>
            <p:ph idx="1"/>
          </p:nvPr>
        </p:nvSpPr>
        <p:spPr>
          <a:xfrm>
            <a:off x="838203" y="1825624"/>
            <a:ext cx="10515596" cy="4530725"/>
          </a:xfrm>
        </p:spPr>
        <p:txBody>
          <a:bodyPr>
            <a:normAutofit/>
          </a:bodyPr>
          <a:lstStyle/>
          <a:p>
            <a:r>
              <a:rPr lang="en-US" dirty="0"/>
              <a:t>District/ISD receives:</a:t>
            </a:r>
          </a:p>
          <a:p>
            <a:pPr lvl="1"/>
            <a:r>
              <a:rPr lang="en-US" sz="2400" dirty="0"/>
              <a:t>Report of Findings from the Monitoring activity</a:t>
            </a:r>
          </a:p>
          <a:p>
            <a:pPr lvl="1"/>
            <a:r>
              <a:rPr lang="en-US" sz="2400" dirty="0"/>
              <a:t>Student-level data</a:t>
            </a:r>
          </a:p>
          <a:p>
            <a:r>
              <a:rPr lang="en-US" dirty="0"/>
              <a:t>District/ISD create and write CAP activities </a:t>
            </a:r>
            <a:r>
              <a:rPr lang="en-US" b="1" dirty="0"/>
              <a:t>with</a:t>
            </a:r>
            <a:r>
              <a:rPr lang="en-US" dirty="0"/>
              <a:t>:</a:t>
            </a:r>
          </a:p>
          <a:p>
            <a:pPr lvl="1"/>
            <a:r>
              <a:rPr lang="en-US" sz="2400" dirty="0"/>
              <a:t>Prescriptive finding language,</a:t>
            </a:r>
          </a:p>
          <a:p>
            <a:pPr lvl="1"/>
            <a:r>
              <a:rPr lang="en-US" sz="2400" dirty="0"/>
              <a:t>Items of Noncompliance, and</a:t>
            </a:r>
          </a:p>
          <a:p>
            <a:pPr lvl="1"/>
            <a:r>
              <a:rPr lang="en-US" sz="2400" dirty="0"/>
              <a:t>Required Corrective Action</a:t>
            </a:r>
          </a:p>
          <a:p>
            <a:pPr lvl="1"/>
            <a:endParaRPr lang="en-US" dirty="0"/>
          </a:p>
          <a:p>
            <a:endParaRPr lang="en-US" dirty="0"/>
          </a:p>
        </p:txBody>
      </p:sp>
      <p:sp>
        <p:nvSpPr>
          <p:cNvPr id="4" name="Footer Placeholder 3">
            <a:extLst>
              <a:ext uri="{FF2B5EF4-FFF2-40B4-BE49-F238E27FC236}">
                <a16:creationId xmlns:a16="http://schemas.microsoft.com/office/drawing/2014/main" id="{6350B2BF-5A8C-4F14-8515-2CE1A35567EA}"/>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ACFCA316-DD90-44EA-8926-049477F1F5DD}"/>
              </a:ext>
            </a:extLst>
          </p:cNvPr>
          <p:cNvSpPr>
            <a:spLocks noGrp="1"/>
          </p:cNvSpPr>
          <p:nvPr>
            <p:ph type="sldNum" sz="quarter" idx="12"/>
          </p:nvPr>
        </p:nvSpPr>
        <p:spPr/>
        <p:txBody>
          <a:bodyPr/>
          <a:lstStyle/>
          <a:p>
            <a:fld id="{46775F4D-6D42-4CD6-A802-0B48E0231625}" type="slidenum">
              <a:rPr lang="en-US" smtClean="0"/>
              <a:pPr/>
              <a:t>9</a:t>
            </a:fld>
            <a:endParaRPr lang="en-US" dirty="0"/>
          </a:p>
        </p:txBody>
      </p:sp>
    </p:spTree>
    <p:extLst>
      <p:ext uri="{BB962C8B-B14F-4D97-AF65-F5344CB8AC3E}">
        <p14:creationId xmlns:p14="http://schemas.microsoft.com/office/powerpoint/2010/main" val="28356845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atamaran">
      <a:dk1>
        <a:srgbClr val="3A3A3A"/>
      </a:dk1>
      <a:lt1>
        <a:srgbClr val="FFFFFF"/>
      </a:lt1>
      <a:dk2>
        <a:srgbClr val="44546A"/>
      </a:dk2>
      <a:lt2>
        <a:srgbClr val="E7E6E6"/>
      </a:lt2>
      <a:accent1>
        <a:srgbClr val="C3321B"/>
      </a:accent1>
      <a:accent2>
        <a:srgbClr val="24866E"/>
      </a:accent2>
      <a:accent3>
        <a:srgbClr val="D1831E"/>
      </a:accent3>
      <a:accent4>
        <a:srgbClr val="E3F3F0"/>
      </a:accent4>
      <a:accent5>
        <a:srgbClr val="F5F5F5"/>
      </a:accent5>
      <a:accent6>
        <a:srgbClr val="66666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catamaran-presentation-template" id="{41D9C6EC-5183-4F99-BE22-C042EB7CC013}" vid="{F01C87F0-B223-4810-B221-3E0C8C6858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catamaran-presentation-template (4)</Template>
  <TotalTime>11153</TotalTime>
  <Words>5057</Words>
  <Application>Microsoft Office PowerPoint</Application>
  <PresentationFormat>Widescreen</PresentationFormat>
  <Paragraphs>494</Paragraphs>
  <Slides>41</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(Body)</vt:lpstr>
      <vt:lpstr>Office Theme</vt:lpstr>
      <vt:lpstr>Welcome! </vt:lpstr>
      <vt:lpstr>How to Write a CAP</vt:lpstr>
      <vt:lpstr>Meet the team</vt:lpstr>
      <vt:lpstr>Agenda</vt:lpstr>
      <vt:lpstr>CAP Types</vt:lpstr>
      <vt:lpstr>Corrective Action Plans (CAPs)</vt:lpstr>
      <vt:lpstr>Overview of CAP Differences</vt:lpstr>
      <vt:lpstr>Data CAPs</vt:lpstr>
      <vt:lpstr>Monitoring CAPs</vt:lpstr>
      <vt:lpstr>Complaint CAPs</vt:lpstr>
      <vt:lpstr>CAP Content</vt:lpstr>
      <vt:lpstr>CAP Menu</vt:lpstr>
      <vt:lpstr>CAP Cover Page</vt:lpstr>
      <vt:lpstr>CAP Activity Page</vt:lpstr>
      <vt:lpstr>CAP Activity Page: B-13 CAP</vt:lpstr>
      <vt:lpstr>CAP Activity Page: Insert Activity Name</vt:lpstr>
      <vt:lpstr>CAP Activity Page: Naming Considerations</vt:lpstr>
      <vt:lpstr>CAP Activity Page: Question 1</vt:lpstr>
      <vt:lpstr>CAP Activity Page: Question 1 Considerations</vt:lpstr>
      <vt:lpstr>CAP Activity Page: Question 2</vt:lpstr>
      <vt:lpstr>CAP Activity Page: Question 2 Considerations</vt:lpstr>
      <vt:lpstr>CAP Activity Page: Question 3</vt:lpstr>
      <vt:lpstr>CAP Activity Page: Question 3 Considerations</vt:lpstr>
      <vt:lpstr>CAP Activity Page: Question 4</vt:lpstr>
      <vt:lpstr>CAP Activity Page: Question 4 Considerations</vt:lpstr>
      <vt:lpstr>CAP Activity Page: Question 5</vt:lpstr>
      <vt:lpstr>CAP Activity Page: Question 5 Considerations</vt:lpstr>
      <vt:lpstr>CAP Finding Page (1)</vt:lpstr>
      <vt:lpstr>CAP Finding Page (2)</vt:lpstr>
      <vt:lpstr>Resources</vt:lpstr>
      <vt:lpstr>Training Website</vt:lpstr>
      <vt:lpstr>Search Function</vt:lpstr>
      <vt:lpstr>Corrective Action Resources</vt:lpstr>
      <vt:lpstr>B-4 CAP Resources</vt:lpstr>
      <vt:lpstr>B-9 &amp; B-10 CAP Resources</vt:lpstr>
      <vt:lpstr>B-11 &amp; B-12 CAP Resources </vt:lpstr>
      <vt:lpstr>B-13 CAP Resources </vt:lpstr>
      <vt:lpstr>Complaint CAP Resources</vt:lpstr>
      <vt:lpstr>Part B Monitoring and Significant Disproportionality CAP Resources</vt:lpstr>
      <vt:lpstr>Questions?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Write a Corrective Action Plan</dc:title>
  <dc:creator>Michigan Department of Education;Office of Special Education</dc:creator>
  <cp:lastModifiedBy>Karen Hairston</cp:lastModifiedBy>
  <cp:revision>181</cp:revision>
  <cp:lastPrinted>2019-04-18T18:22:08Z</cp:lastPrinted>
  <dcterms:created xsi:type="dcterms:W3CDTF">2018-04-16T17:23:54Z</dcterms:created>
  <dcterms:modified xsi:type="dcterms:W3CDTF">2022-09-27T16:54:51Z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2021-04-13T16:04:12Z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d03d59b7-f7ac-4302-b339-0397dbac7474</vt:lpwstr>
  </property>
  <property fmtid="{D5CDD505-2E9C-101B-9397-08002B2CF9AE}" pid="8" name="MSIP_Label_3a2fed65-62e7-46ea-af74-187e0c17143a_ContentBits">
    <vt:lpwstr>0</vt:lpwstr>
  </property>
  <property fmtid="{D5CDD505-2E9C-101B-9397-08002B2CF9AE}" pid="9" name="ArticulateGUID">
    <vt:lpwstr>9E6A3511-8333-418C-B6FB-61D391EF3DE5</vt:lpwstr>
  </property>
  <property fmtid="{D5CDD505-2E9C-101B-9397-08002B2CF9AE}" pid="10" name="ArticulatePath">
    <vt:lpwstr>How-to-Write-a-Corrective-Action-Plan_May2020</vt:lpwstr>
  </property>
</Properties>
</file>