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67" r:id="rId2"/>
    <p:sldId id="324" r:id="rId3"/>
    <p:sldId id="263" r:id="rId4"/>
    <p:sldId id="355" r:id="rId5"/>
    <p:sldId id="266" r:id="rId6"/>
    <p:sldId id="269" r:id="rId7"/>
    <p:sldId id="326" r:id="rId8"/>
    <p:sldId id="366" r:id="rId9"/>
    <p:sldId id="327" r:id="rId10"/>
    <p:sldId id="274" r:id="rId11"/>
    <p:sldId id="328" r:id="rId12"/>
    <p:sldId id="335" r:id="rId13"/>
    <p:sldId id="336" r:id="rId14"/>
    <p:sldId id="337" r:id="rId15"/>
    <p:sldId id="334" r:id="rId16"/>
    <p:sldId id="333" r:id="rId17"/>
    <p:sldId id="330" r:id="rId18"/>
    <p:sldId id="331" r:id="rId19"/>
    <p:sldId id="338" r:id="rId20"/>
    <p:sldId id="339" r:id="rId21"/>
    <p:sldId id="356" r:id="rId22"/>
    <p:sldId id="364" r:id="rId23"/>
    <p:sldId id="365" r:id="rId24"/>
    <p:sldId id="385" r:id="rId25"/>
    <p:sldId id="273" r:id="rId26"/>
    <p:sldId id="351" r:id="rId27"/>
    <p:sldId id="281" r:id="rId28"/>
    <p:sldId id="275" r:id="rId29"/>
    <p:sldId id="276" r:id="rId30"/>
    <p:sldId id="357" r:id="rId31"/>
    <p:sldId id="358" r:id="rId32"/>
    <p:sldId id="359" r:id="rId33"/>
    <p:sldId id="362" r:id="rId34"/>
    <p:sldId id="367" r:id="rId35"/>
    <p:sldId id="360" r:id="rId36"/>
    <p:sldId id="361" r:id="rId37"/>
    <p:sldId id="353" r:id="rId38"/>
    <p:sldId id="363" r:id="rId39"/>
    <p:sldId id="384" r:id="rId40"/>
    <p:sldId id="343" r:id="rId41"/>
    <p:sldId id="354" r:id="rId42"/>
    <p:sldId id="342" r:id="rId4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Greer" initials="SG" lastIdx="4" clrIdx="0">
    <p:extLst>
      <p:ext uri="{19B8F6BF-5375-455C-9EA6-DF929625EA0E}">
        <p15:presenceInfo xmlns:p15="http://schemas.microsoft.com/office/powerpoint/2012/main" userId="S-1-5-21-3682575144-2882293109-4044312948-1176" providerId="AD"/>
      </p:ext>
    </p:extLst>
  </p:cmAuthor>
  <p:cmAuthor id="2" name="Karen Hairston" initials="KH" lastIdx="11" clrIdx="1">
    <p:extLst>
      <p:ext uri="{19B8F6BF-5375-455C-9EA6-DF929625EA0E}">
        <p15:presenceInfo xmlns:p15="http://schemas.microsoft.com/office/powerpoint/2012/main" userId="adce415dcb0d7228" providerId="Windows Live"/>
      </p:ext>
    </p:extLst>
  </p:cmAuthor>
  <p:cmAuthor id="3" name="Alex Kontras" initials="AK" lastIdx="1" clrIdx="2">
    <p:extLst>
      <p:ext uri="{19B8F6BF-5375-455C-9EA6-DF929625EA0E}">
        <p15:presenceInfo xmlns:p15="http://schemas.microsoft.com/office/powerpoint/2012/main" userId="S::akontras@publicsectorconsultants.com::5dfe2623-c08c-415f-ac4c-79712b41d3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7779" autoAdjust="0"/>
  </p:normalViewPr>
  <p:slideViewPr>
    <p:cSldViewPr snapToGrid="0" snapToObjects="1">
      <p:cViewPr varScale="1">
        <p:scale>
          <a:sx n="58" d="100"/>
          <a:sy n="58" d="100"/>
        </p:scale>
        <p:origin x="924" y="56"/>
      </p:cViewPr>
      <p:guideLst/>
    </p:cSldViewPr>
  </p:slideViewPr>
  <p:outlineViewPr>
    <p:cViewPr>
      <p:scale>
        <a:sx n="33" d="100"/>
        <a:sy n="33" d="100"/>
      </p:scale>
      <p:origin x="0" y="-18774"/>
    </p:cViewPr>
  </p:outlin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7F82F29-6ED5-0F45-9399-2470D9D82006}" type="datetimeFigureOut">
              <a:rPr lang="en-US" smtClean="0"/>
              <a:t>7/9/2021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426F13B-9238-8C41-A428-ACA4F51A1C9A}" type="datetimeFigureOut">
              <a:rPr lang="en-US" smtClean="0"/>
              <a:t>7/9/2021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34310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102873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09239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241513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143320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87800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59641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72548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64192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91220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272796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2943203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2445954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3099848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386218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50845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50110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072291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652748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335098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158680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352494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1301353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75172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dirty="0"/>
          </a:p>
        </p:txBody>
      </p:sp>
    </p:spTree>
    <p:extLst>
      <p:ext uri="{BB962C8B-B14F-4D97-AF65-F5344CB8AC3E}">
        <p14:creationId xmlns:p14="http://schemas.microsoft.com/office/powerpoint/2010/main" val="1633062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dirty="0"/>
          </a:p>
        </p:txBody>
      </p:sp>
    </p:spTree>
    <p:extLst>
      <p:ext uri="{BB962C8B-B14F-4D97-AF65-F5344CB8AC3E}">
        <p14:creationId xmlns:p14="http://schemas.microsoft.com/office/powerpoint/2010/main" val="190180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72396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29571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92167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2549363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ohiostate.pressbooks.pub/choosingsources/chapter/purpose-of-research-question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ohiostate.pressbooks.pub/choosingsources/chapter/purpose-of-research-ques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training.catamaran.partner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training.catamaran.partners/how-to-complete-the-maintenance-of-effort-eligibility-budget-form/" TargetMode="External"/><Relationship Id="rId5" Type="http://schemas.openxmlformats.org/officeDocument/2006/relationships/hyperlink" Target="https://training.catamaran.partners/how-to-complete-the-maintenance-of-effort-eligibility-test-activity/" TargetMode="External"/><Relationship Id="rId4" Type="http://schemas.openxmlformats.org/officeDocument/2006/relationships/hyperlink" Target="https://training.catamaran.partners/maintenance-of-effort-moe-frequently-asked-question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kemmerslaters@Michigan.gov" TargetMode="External"/><Relationship Id="rId3" Type="http://schemas.openxmlformats.org/officeDocument/2006/relationships/hyperlink" Target="mailto:help@catamaran.partners" TargetMode="External"/><Relationship Id="rId7" Type="http://schemas.openxmlformats.org/officeDocument/2006/relationships/hyperlink" Target="mailto:andrejackj@Michigan.gov"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mailto:rinkT1@Michigan.gov" TargetMode="External"/><Relationship Id="rId5" Type="http://schemas.openxmlformats.org/officeDocument/2006/relationships/hyperlink" Target="mailto:akontras@publicsectorconsultants.com" TargetMode="External"/><Relationship Id="rId4" Type="http://schemas.openxmlformats.org/officeDocument/2006/relationships/hyperlink" Target="mailto:krogers@publicsectorconsultant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dirty="0"/>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p:txBody>
          <a:bodyPr>
            <a:normAutofit/>
          </a:bodyPr>
          <a:lstStyle/>
          <a:p>
            <a:r>
              <a:rPr lang="en-US" dirty="0"/>
              <a:t>The </a:t>
            </a:r>
            <a:r>
              <a:rPr lang="en-US" b="1" dirty="0"/>
              <a:t>Maintenance of Effort Eligibility </a:t>
            </a:r>
            <a:r>
              <a:rPr lang="en-US" dirty="0"/>
              <a:t>training webinar will begin soon.</a:t>
            </a:r>
          </a:p>
          <a:p>
            <a:r>
              <a:rPr lang="en-US" dirty="0"/>
              <a:t>This webinar will be recorded and posted, including PowerPoint presentation materials, on the Catamaran Technical Assistance Website under </a:t>
            </a:r>
            <a:r>
              <a:rPr lang="en-US" b="1" dirty="0"/>
              <a:t>Past Events </a:t>
            </a:r>
            <a:r>
              <a:rPr lang="en-US" dirty="0"/>
              <a:t>(</a:t>
            </a:r>
            <a:r>
              <a:rPr lang="en-US" dirty="0">
                <a:hlinkClick r:id="rId3"/>
              </a:rPr>
              <a:t>https://training.catamaran.partners/past-events/</a:t>
            </a:r>
            <a:r>
              <a:rPr lang="en-US" dirty="0"/>
              <a:t>).</a:t>
            </a:r>
          </a:p>
          <a:p>
            <a:r>
              <a:rPr lang="en-US" dirty="0"/>
              <a:t>To communicate with the presenters during the webinar, please use the </a:t>
            </a:r>
            <a:r>
              <a:rPr lang="en-US" b="1" dirty="0"/>
              <a:t>Chat</a:t>
            </a:r>
            <a:r>
              <a:rPr lang="en-US" dirty="0"/>
              <a:t> feature. </a:t>
            </a:r>
          </a:p>
          <a:p>
            <a:r>
              <a:rPr lang="en-US" dirty="0"/>
              <a:t>Closed captioning is available for this webinar. To select this option, select the closed caption icon on your webinar player.</a:t>
            </a:r>
          </a:p>
        </p:txBody>
      </p:sp>
      <p:sp>
        <p:nvSpPr>
          <p:cNvPr id="4" name="Footer Placeholder 3">
            <a:extLst>
              <a:ext uri="{FF2B5EF4-FFF2-40B4-BE49-F238E27FC236}">
                <a16:creationId xmlns:a16="http://schemas.microsoft.com/office/drawing/2014/main" id="{415C6B93-D0CD-410A-A9BE-6C561C3451C8}"/>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Four Methods to Calculate Fiscal Effort</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b="1" dirty="0"/>
              <a:t>Method 1 – Local Funds Only</a:t>
            </a:r>
          </a:p>
          <a:p>
            <a:pPr lvl="1"/>
            <a:r>
              <a:rPr lang="en-US" dirty="0"/>
              <a:t>Sum of SE 4094 and SE 4096 amounts, reduced by certain percentages that eliminate the state-reimbursed portions, leaving only the portion that is spent using local funds. </a:t>
            </a:r>
          </a:p>
          <a:p>
            <a:r>
              <a:rPr lang="en-US" b="1" dirty="0"/>
              <a:t>Method 2 – State and Local Funds</a:t>
            </a:r>
          </a:p>
          <a:p>
            <a:pPr lvl="1"/>
            <a:r>
              <a:rPr lang="en-US" dirty="0"/>
              <a:t>Sum of SE 4094 and SE 4096 amounts. </a:t>
            </a:r>
          </a:p>
          <a:p>
            <a:r>
              <a:rPr lang="en-US" b="1" dirty="0"/>
              <a:t>Method 3 – Local Funds, Per Capita</a:t>
            </a:r>
          </a:p>
          <a:p>
            <a:pPr lvl="1"/>
            <a:r>
              <a:rPr lang="en-US" dirty="0"/>
              <a:t>The Method 1 amount, divided by the number of special education students. </a:t>
            </a:r>
            <a:endParaRPr lang="en-US" b="1" dirty="0"/>
          </a:p>
          <a:p>
            <a:r>
              <a:rPr lang="en-US" b="1" dirty="0"/>
              <a:t>Method 4 – State and Local Funds, Per Capita</a:t>
            </a:r>
          </a:p>
          <a:p>
            <a:pPr lvl="1"/>
            <a:r>
              <a:rPr lang="en-US" dirty="0"/>
              <a:t>The Method 2 amount, divided by the number of special education students.</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10</a:t>
            </a:fld>
            <a:endParaRPr lang="en-US" dirty="0"/>
          </a:p>
        </p:txBody>
      </p:sp>
    </p:spTree>
    <p:extLst>
      <p:ext uri="{BB962C8B-B14F-4D97-AF65-F5344CB8AC3E}">
        <p14:creationId xmlns:p14="http://schemas.microsoft.com/office/powerpoint/2010/main" val="148726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Member Districts and ISD Aggregation</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dirty="0"/>
              <a:t>MOE is tested at the aggregate ISD level. </a:t>
            </a:r>
          </a:p>
          <a:p>
            <a:r>
              <a:rPr lang="en-US" sz="2800" dirty="0"/>
              <a:t>Member districts input data into Catamaran (SE 4094 and SE 4096). Catamaran then aggregates data to the ISD level and performs MOE calculations. </a:t>
            </a:r>
          </a:p>
          <a:p>
            <a:r>
              <a:rPr lang="en-US" sz="2800" dirty="0"/>
              <a:t>All individual member districts (LEAs and PSAs) are included in the MOE testing and have a part in ensuring MOE Eligibility is met at the aggregate ISD level ​to demonstrate Eligibility to receive a federal IDEA Part B award.</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11</a:t>
            </a:fld>
            <a:endParaRPr lang="en-US" dirty="0"/>
          </a:p>
        </p:txBody>
      </p:sp>
    </p:spTree>
    <p:extLst>
      <p:ext uri="{BB962C8B-B14F-4D97-AF65-F5344CB8AC3E}">
        <p14:creationId xmlns:p14="http://schemas.microsoft.com/office/powerpoint/2010/main" val="133451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Aggregation Example</a:t>
            </a:r>
          </a:p>
        </p:txBody>
      </p:sp>
      <p:graphicFrame>
        <p:nvGraphicFramePr>
          <p:cNvPr id="6" name="Table 1" descr="Example Aggregation Table">
            <a:extLst>
              <a:ext uri="{FF2B5EF4-FFF2-40B4-BE49-F238E27FC236}">
                <a16:creationId xmlns:a16="http://schemas.microsoft.com/office/drawing/2014/main" id="{2238074E-1617-4EC9-85E5-5D0EA4D1F498}"/>
              </a:ext>
            </a:extLst>
          </p:cNvPr>
          <p:cNvGraphicFramePr>
            <a:graphicFrameLocks noGrp="1"/>
          </p:cNvGraphicFramePr>
          <p:nvPr>
            <p:ph idx="1"/>
            <p:extLst>
              <p:ext uri="{D42A27DB-BD31-4B8C-83A1-F6EECF244321}">
                <p14:modId xmlns:p14="http://schemas.microsoft.com/office/powerpoint/2010/main" val="793760546"/>
              </p:ext>
            </p:extLst>
          </p:nvPr>
        </p:nvGraphicFramePr>
        <p:xfrm>
          <a:off x="1889760" y="1933076"/>
          <a:ext cx="8412480" cy="22860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181556445"/>
                    </a:ext>
                  </a:extLst>
                </a:gridCol>
                <a:gridCol w="2103120">
                  <a:extLst>
                    <a:ext uri="{9D8B030D-6E8A-4147-A177-3AD203B41FA5}">
                      <a16:colId xmlns:a16="http://schemas.microsoft.com/office/drawing/2014/main" val="3380582332"/>
                    </a:ext>
                  </a:extLst>
                </a:gridCol>
                <a:gridCol w="2103120">
                  <a:extLst>
                    <a:ext uri="{9D8B030D-6E8A-4147-A177-3AD203B41FA5}">
                      <a16:colId xmlns:a16="http://schemas.microsoft.com/office/drawing/2014/main" val="2934210900"/>
                    </a:ext>
                  </a:extLst>
                </a:gridCol>
                <a:gridCol w="2103120">
                  <a:extLst>
                    <a:ext uri="{9D8B030D-6E8A-4147-A177-3AD203B41FA5}">
                      <a16:colId xmlns:a16="http://schemas.microsoft.com/office/drawing/2014/main" val="3624673761"/>
                    </a:ext>
                  </a:extLst>
                </a:gridCol>
              </a:tblGrid>
              <a:tr h="457200">
                <a:tc>
                  <a:txBody>
                    <a:bodyPr/>
                    <a:lstStyle/>
                    <a:p>
                      <a:r>
                        <a:rPr lang="en-US" sz="2400" dirty="0"/>
                        <a:t>District</a:t>
                      </a:r>
                    </a:p>
                  </a:txBody>
                  <a:tcPr/>
                </a:tc>
                <a:tc>
                  <a:txBody>
                    <a:bodyPr/>
                    <a:lstStyle/>
                    <a:p>
                      <a:pPr algn="r"/>
                      <a:r>
                        <a:rPr lang="en-US" sz="2400" dirty="0"/>
                        <a:t>SE 4094</a:t>
                      </a:r>
                    </a:p>
                  </a:txBody>
                  <a:tcPr/>
                </a:tc>
                <a:tc>
                  <a:txBody>
                    <a:bodyPr/>
                    <a:lstStyle/>
                    <a:p>
                      <a:pPr algn="r"/>
                      <a:r>
                        <a:rPr lang="en-US" sz="2400" dirty="0"/>
                        <a:t>SE 4096</a:t>
                      </a:r>
                    </a:p>
                  </a:txBody>
                  <a:tcPr/>
                </a:tc>
                <a:tc>
                  <a:txBody>
                    <a:bodyPr/>
                    <a:lstStyle/>
                    <a:p>
                      <a:pPr algn="r"/>
                      <a:r>
                        <a:rPr lang="en-US" sz="2400" dirty="0"/>
                        <a:t>Headcount</a:t>
                      </a:r>
                    </a:p>
                  </a:txBody>
                  <a:tcPr/>
                </a:tc>
                <a:extLst>
                  <a:ext uri="{0D108BD9-81ED-4DB2-BD59-A6C34878D82A}">
                    <a16:rowId xmlns:a16="http://schemas.microsoft.com/office/drawing/2014/main" val="2707754853"/>
                  </a:ext>
                </a:extLst>
              </a:tr>
              <a:tr h="457200">
                <a:tc>
                  <a:txBody>
                    <a:bodyPr/>
                    <a:lstStyle/>
                    <a:p>
                      <a:r>
                        <a:rPr lang="en-US" sz="2400" dirty="0"/>
                        <a:t>District A</a:t>
                      </a:r>
                    </a:p>
                  </a:txBody>
                  <a:tcPr/>
                </a:tc>
                <a:tc>
                  <a:txBody>
                    <a:bodyPr/>
                    <a:lstStyle/>
                    <a:p>
                      <a:pPr algn="r"/>
                      <a:r>
                        <a:rPr lang="en-US" sz="2400" dirty="0"/>
                        <a:t>$25</a:t>
                      </a:r>
                    </a:p>
                  </a:txBody>
                  <a:tcPr/>
                </a:tc>
                <a:tc>
                  <a:txBody>
                    <a:bodyPr/>
                    <a:lstStyle/>
                    <a:p>
                      <a:pPr algn="r"/>
                      <a:r>
                        <a:rPr lang="en-US" sz="2400" dirty="0"/>
                        <a:t>$100</a:t>
                      </a:r>
                    </a:p>
                  </a:txBody>
                  <a:tcPr/>
                </a:tc>
                <a:tc>
                  <a:txBody>
                    <a:bodyPr/>
                    <a:lstStyle/>
                    <a:p>
                      <a:pPr algn="r"/>
                      <a:r>
                        <a:rPr lang="en-US" sz="2400" dirty="0"/>
                        <a:t>15</a:t>
                      </a:r>
                    </a:p>
                  </a:txBody>
                  <a:tcPr/>
                </a:tc>
                <a:extLst>
                  <a:ext uri="{0D108BD9-81ED-4DB2-BD59-A6C34878D82A}">
                    <a16:rowId xmlns:a16="http://schemas.microsoft.com/office/drawing/2014/main" val="2710778670"/>
                  </a:ext>
                </a:extLst>
              </a:tr>
              <a:tr h="457200">
                <a:tc>
                  <a:txBody>
                    <a:bodyPr/>
                    <a:lstStyle/>
                    <a:p>
                      <a:r>
                        <a:rPr lang="en-US" sz="2400" dirty="0"/>
                        <a:t>District B</a:t>
                      </a:r>
                    </a:p>
                  </a:txBody>
                  <a:tcPr/>
                </a:tc>
                <a:tc>
                  <a:txBody>
                    <a:bodyPr/>
                    <a:lstStyle/>
                    <a:p>
                      <a:pPr algn="r"/>
                      <a:r>
                        <a:rPr lang="en-US" sz="2400" dirty="0"/>
                        <a:t>$10</a:t>
                      </a:r>
                    </a:p>
                  </a:txBody>
                  <a:tcPr/>
                </a:tc>
                <a:tc>
                  <a:txBody>
                    <a:bodyPr/>
                    <a:lstStyle/>
                    <a:p>
                      <a:pPr algn="r"/>
                      <a:r>
                        <a:rPr lang="en-US" sz="2400" dirty="0"/>
                        <a:t>$75</a:t>
                      </a:r>
                    </a:p>
                  </a:txBody>
                  <a:tcPr/>
                </a:tc>
                <a:tc>
                  <a:txBody>
                    <a:bodyPr/>
                    <a:lstStyle/>
                    <a:p>
                      <a:pPr algn="r"/>
                      <a:r>
                        <a:rPr lang="en-US" sz="2400" dirty="0"/>
                        <a:t>8</a:t>
                      </a:r>
                    </a:p>
                  </a:txBody>
                  <a:tcPr/>
                </a:tc>
                <a:extLst>
                  <a:ext uri="{0D108BD9-81ED-4DB2-BD59-A6C34878D82A}">
                    <a16:rowId xmlns:a16="http://schemas.microsoft.com/office/drawing/2014/main" val="434999074"/>
                  </a:ext>
                </a:extLst>
              </a:tr>
              <a:tr h="457200">
                <a:tc>
                  <a:txBody>
                    <a:bodyPr/>
                    <a:lstStyle/>
                    <a:p>
                      <a:r>
                        <a:rPr lang="en-US" sz="2400" dirty="0"/>
                        <a:t>District C</a:t>
                      </a:r>
                    </a:p>
                  </a:txBody>
                  <a:tcPr/>
                </a:tc>
                <a:tc>
                  <a:txBody>
                    <a:bodyPr/>
                    <a:lstStyle/>
                    <a:p>
                      <a:pPr algn="r"/>
                      <a:r>
                        <a:rPr lang="en-US" sz="2400" dirty="0"/>
                        <a:t>$15</a:t>
                      </a:r>
                    </a:p>
                  </a:txBody>
                  <a:tcPr/>
                </a:tc>
                <a:tc>
                  <a:txBody>
                    <a:bodyPr/>
                    <a:lstStyle/>
                    <a:p>
                      <a:pPr algn="r"/>
                      <a:r>
                        <a:rPr lang="en-US" sz="2400" dirty="0"/>
                        <a:t>$50</a:t>
                      </a:r>
                    </a:p>
                  </a:txBody>
                  <a:tcPr/>
                </a:tc>
                <a:tc>
                  <a:txBody>
                    <a:bodyPr/>
                    <a:lstStyle/>
                    <a:p>
                      <a:pPr algn="r"/>
                      <a:r>
                        <a:rPr lang="en-US" sz="2400" dirty="0"/>
                        <a:t>7</a:t>
                      </a:r>
                    </a:p>
                  </a:txBody>
                  <a:tcPr/>
                </a:tc>
                <a:extLst>
                  <a:ext uri="{0D108BD9-81ED-4DB2-BD59-A6C34878D82A}">
                    <a16:rowId xmlns:a16="http://schemas.microsoft.com/office/drawing/2014/main" val="2579575951"/>
                  </a:ext>
                </a:extLst>
              </a:tr>
              <a:tr h="457200">
                <a:tc>
                  <a:txBody>
                    <a:bodyPr/>
                    <a:lstStyle/>
                    <a:p>
                      <a:r>
                        <a:rPr lang="en-US" sz="2400" b="1" dirty="0"/>
                        <a:t>ISD Aggregate</a:t>
                      </a:r>
                    </a:p>
                  </a:txBody>
                  <a:tcPr/>
                </a:tc>
                <a:tc>
                  <a:txBody>
                    <a:bodyPr/>
                    <a:lstStyle/>
                    <a:p>
                      <a:pPr algn="r"/>
                      <a:r>
                        <a:rPr lang="en-US" sz="2400" b="1" dirty="0"/>
                        <a:t>$50</a:t>
                      </a:r>
                    </a:p>
                  </a:txBody>
                  <a:tcPr/>
                </a:tc>
                <a:tc>
                  <a:txBody>
                    <a:bodyPr/>
                    <a:lstStyle/>
                    <a:p>
                      <a:pPr algn="r"/>
                      <a:r>
                        <a:rPr lang="en-US" sz="2400" b="1" dirty="0"/>
                        <a:t>$225</a:t>
                      </a:r>
                    </a:p>
                  </a:txBody>
                  <a:tcPr/>
                </a:tc>
                <a:tc>
                  <a:txBody>
                    <a:bodyPr/>
                    <a:lstStyle/>
                    <a:p>
                      <a:pPr algn="r"/>
                      <a:r>
                        <a:rPr lang="en-US" sz="2400" b="1" dirty="0"/>
                        <a:t>30</a:t>
                      </a:r>
                    </a:p>
                  </a:txBody>
                  <a:tcPr/>
                </a:tc>
                <a:extLst>
                  <a:ext uri="{0D108BD9-81ED-4DB2-BD59-A6C34878D82A}">
                    <a16:rowId xmlns:a16="http://schemas.microsoft.com/office/drawing/2014/main" val="1627645116"/>
                  </a:ext>
                </a:extLst>
              </a:tr>
            </a:tbl>
          </a:graphicData>
        </a:graphic>
      </p:graphicFrame>
      <p:sp>
        <p:nvSpPr>
          <p:cNvPr id="8" name="Content Placeholder 2">
            <a:extLst>
              <a:ext uri="{FF2B5EF4-FFF2-40B4-BE49-F238E27FC236}">
                <a16:creationId xmlns:a16="http://schemas.microsoft.com/office/drawing/2014/main" id="{595DE3B7-17CA-4BFC-9243-583658A0EA9C}"/>
              </a:ext>
            </a:extLst>
          </p:cNvPr>
          <p:cNvSpPr txBox="1">
            <a:spLocks/>
          </p:cNvSpPr>
          <p:nvPr/>
        </p:nvSpPr>
        <p:spPr>
          <a:xfrm>
            <a:off x="838200" y="4571999"/>
            <a:ext cx="10515600" cy="16049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Figures from all member districts, including PSAs, are aggregated before MOE calculations are performed. </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Tree>
    <p:extLst>
      <p:ext uri="{BB962C8B-B14F-4D97-AF65-F5344CB8AC3E}">
        <p14:creationId xmlns:p14="http://schemas.microsoft.com/office/powerpoint/2010/main" val="417125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Fiscal Effort Calculation Example</a:t>
            </a:r>
          </a:p>
        </p:txBody>
      </p:sp>
      <p:graphicFrame>
        <p:nvGraphicFramePr>
          <p:cNvPr id="7" name="Table 2" descr="Example Fiscal Effort Calculation Table">
            <a:extLst>
              <a:ext uri="{FF2B5EF4-FFF2-40B4-BE49-F238E27FC236}">
                <a16:creationId xmlns:a16="http://schemas.microsoft.com/office/drawing/2014/main" id="{66603FD1-E169-439F-9E84-39EE05C95058}"/>
              </a:ext>
            </a:extLst>
          </p:cNvPr>
          <p:cNvGraphicFramePr>
            <a:graphicFrameLocks/>
          </p:cNvGraphicFramePr>
          <p:nvPr>
            <p:extLst>
              <p:ext uri="{D42A27DB-BD31-4B8C-83A1-F6EECF244321}">
                <p14:modId xmlns:p14="http://schemas.microsoft.com/office/powerpoint/2010/main" val="3139975993"/>
              </p:ext>
            </p:extLst>
          </p:nvPr>
        </p:nvGraphicFramePr>
        <p:xfrm>
          <a:off x="545432" y="2450209"/>
          <a:ext cx="11101136" cy="1507355"/>
        </p:xfrm>
        <a:graphic>
          <a:graphicData uri="http://schemas.openxmlformats.org/drawingml/2006/table">
            <a:tbl>
              <a:tblPr firstRow="1" bandRow="1">
                <a:tableStyleId>{5C22544A-7EE6-4342-B048-85BDC9FD1C3A}</a:tableStyleId>
              </a:tblPr>
              <a:tblGrid>
                <a:gridCol w="2775284">
                  <a:extLst>
                    <a:ext uri="{9D8B030D-6E8A-4147-A177-3AD203B41FA5}">
                      <a16:colId xmlns:a16="http://schemas.microsoft.com/office/drawing/2014/main" val="3181556445"/>
                    </a:ext>
                  </a:extLst>
                </a:gridCol>
                <a:gridCol w="2775284">
                  <a:extLst>
                    <a:ext uri="{9D8B030D-6E8A-4147-A177-3AD203B41FA5}">
                      <a16:colId xmlns:a16="http://schemas.microsoft.com/office/drawing/2014/main" val="3380582332"/>
                    </a:ext>
                  </a:extLst>
                </a:gridCol>
                <a:gridCol w="2743200">
                  <a:extLst>
                    <a:ext uri="{9D8B030D-6E8A-4147-A177-3AD203B41FA5}">
                      <a16:colId xmlns:a16="http://schemas.microsoft.com/office/drawing/2014/main" val="2934210900"/>
                    </a:ext>
                  </a:extLst>
                </a:gridCol>
                <a:gridCol w="2807368">
                  <a:extLst>
                    <a:ext uri="{9D8B030D-6E8A-4147-A177-3AD203B41FA5}">
                      <a16:colId xmlns:a16="http://schemas.microsoft.com/office/drawing/2014/main" val="3624673761"/>
                    </a:ext>
                  </a:extLst>
                </a:gridCol>
              </a:tblGrid>
              <a:tr h="999533">
                <a:tc>
                  <a:txBody>
                    <a:bodyPr/>
                    <a:lstStyle/>
                    <a:p>
                      <a:pPr algn="r"/>
                      <a:r>
                        <a:rPr lang="en-US" sz="2000" dirty="0"/>
                        <a:t>Method 1 Fiscal Effort</a:t>
                      </a:r>
                      <a:br>
                        <a:rPr lang="en-US" sz="2000" dirty="0"/>
                      </a:br>
                      <a:r>
                        <a:rPr lang="en-US" sz="2000" dirty="0"/>
                        <a:t>(</a:t>
                      </a:r>
                      <a:r>
                        <a:rPr lang="en-US" sz="2000" b="0" dirty="0"/>
                        <a:t>Local Total)</a:t>
                      </a:r>
                      <a:endParaRPr lang="en-US" sz="2000" dirty="0"/>
                    </a:p>
                  </a:txBody>
                  <a:tcPr anchor="ctr"/>
                </a:tc>
                <a:tc>
                  <a:txBody>
                    <a:bodyPr/>
                    <a:lstStyle/>
                    <a:p>
                      <a:pPr algn="r"/>
                      <a:r>
                        <a:rPr lang="en-US" sz="2000" dirty="0"/>
                        <a:t>Method 2 Fiscal Effort</a:t>
                      </a:r>
                    </a:p>
                    <a:p>
                      <a:pPr algn="r"/>
                      <a:r>
                        <a:rPr lang="en-US" sz="2000" b="0" dirty="0"/>
                        <a:t>(State &amp; Local Total)</a:t>
                      </a:r>
                    </a:p>
                  </a:txBody>
                  <a:tcPr anchor="ctr"/>
                </a:tc>
                <a:tc>
                  <a:txBody>
                    <a:bodyPr/>
                    <a:lstStyle/>
                    <a:p>
                      <a:pPr algn="r"/>
                      <a:r>
                        <a:rPr lang="en-US" sz="2000" dirty="0"/>
                        <a:t>Method 3 Fiscal Effort</a:t>
                      </a:r>
                    </a:p>
                    <a:p>
                      <a:pPr algn="r"/>
                      <a:r>
                        <a:rPr lang="en-US" sz="2000" b="0" dirty="0"/>
                        <a:t>(Local Per Capita)</a:t>
                      </a:r>
                    </a:p>
                  </a:txBody>
                  <a:tcPr anchor="ctr"/>
                </a:tc>
                <a:tc>
                  <a:txBody>
                    <a:bodyPr/>
                    <a:lstStyle/>
                    <a:p>
                      <a:pPr algn="r"/>
                      <a:r>
                        <a:rPr lang="en-US" sz="2000" dirty="0"/>
                        <a:t>Method4 Fiscal Effort</a:t>
                      </a:r>
                    </a:p>
                    <a:p>
                      <a:pPr algn="r"/>
                      <a:r>
                        <a:rPr lang="en-US" sz="2000" b="0" dirty="0"/>
                        <a:t>(State &amp; Local Per Capita)</a:t>
                      </a:r>
                    </a:p>
                  </a:txBody>
                  <a:tcPr anchor="ctr"/>
                </a:tc>
                <a:extLst>
                  <a:ext uri="{0D108BD9-81ED-4DB2-BD59-A6C34878D82A}">
                    <a16:rowId xmlns:a16="http://schemas.microsoft.com/office/drawing/2014/main" val="2707754853"/>
                  </a:ext>
                </a:extLst>
              </a:tr>
              <a:tr h="507822">
                <a:tc>
                  <a:txBody>
                    <a:bodyPr/>
                    <a:lstStyle/>
                    <a:p>
                      <a:pPr algn="r"/>
                      <a:r>
                        <a:rPr lang="en-US" sz="2000" b="0" dirty="0"/>
                        <a:t>$ 175</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$ 275</a:t>
                      </a:r>
                    </a:p>
                  </a:txBody>
                  <a:tcPr anchor="ctr"/>
                </a:tc>
                <a:tc>
                  <a:txBody>
                    <a:bodyPr/>
                    <a:lstStyle/>
                    <a:p>
                      <a:pPr algn="r"/>
                      <a:r>
                        <a:rPr lang="en-US" sz="2000" b="0" dirty="0"/>
                        <a:t>$ 5.83</a:t>
                      </a:r>
                    </a:p>
                  </a:txBody>
                  <a:tcPr anchor="ctr"/>
                </a:tc>
                <a:tc>
                  <a:txBody>
                    <a:bodyPr/>
                    <a:lstStyle/>
                    <a:p>
                      <a:pPr algn="r"/>
                      <a:r>
                        <a:rPr lang="en-US" sz="2000" b="0" dirty="0"/>
                        <a:t>$ 9.17</a:t>
                      </a:r>
                    </a:p>
                  </a:txBody>
                  <a:tcPr anchor="ctr"/>
                </a:tc>
                <a:extLst>
                  <a:ext uri="{0D108BD9-81ED-4DB2-BD59-A6C34878D82A}">
                    <a16:rowId xmlns:a16="http://schemas.microsoft.com/office/drawing/2014/main" val="1627645116"/>
                  </a:ext>
                </a:extLst>
              </a:tr>
            </a:tbl>
          </a:graphicData>
        </a:graphic>
      </p:graphicFrame>
      <p:sp>
        <p:nvSpPr>
          <p:cNvPr id="9" name="Content Placeholder 2">
            <a:extLst>
              <a:ext uri="{FF2B5EF4-FFF2-40B4-BE49-F238E27FC236}">
                <a16:creationId xmlns:a16="http://schemas.microsoft.com/office/drawing/2014/main" id="{EF9AF3CA-7BB6-49EB-ACDA-D17890A6CE87}"/>
              </a:ext>
            </a:extLst>
          </p:cNvPr>
          <p:cNvSpPr txBox="1">
            <a:spLocks/>
          </p:cNvSpPr>
          <p:nvPr/>
        </p:nvSpPr>
        <p:spPr>
          <a:xfrm>
            <a:off x="838200" y="4495313"/>
            <a:ext cx="10515600" cy="11761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Catamaran uses the aggregated SE 4094, SE 4096, and headcount figures are used to calculate fiscal effort using the four different methods. </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Tree>
    <p:extLst>
      <p:ext uri="{BB962C8B-B14F-4D97-AF65-F5344CB8AC3E}">
        <p14:creationId xmlns:p14="http://schemas.microsoft.com/office/powerpoint/2010/main" val="398724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MOE Eligibility Standard, Part 1</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a:xfrm>
            <a:off x="838200" y="1825624"/>
            <a:ext cx="10515600" cy="4667251"/>
          </a:xfrm>
        </p:spPr>
        <p:txBody>
          <a:bodyPr>
            <a:normAutofit fontScale="92500" lnSpcReduction="20000"/>
          </a:bodyPr>
          <a:lstStyle/>
          <a:p>
            <a:r>
              <a:rPr lang="en-US" sz="2800" dirty="0"/>
              <a:t>Requires that each ISD plans to expend (budgets), in the aggregate, at least as much fiscal effort as it expended in the most recent year it met MOE, using at least one of the four calculation methods. </a:t>
            </a:r>
          </a:p>
          <a:p>
            <a:r>
              <a:rPr lang="en-US" sz="2800" dirty="0"/>
              <a:t>Occurs in the summer, in anticipation of the upcoming school year. For example, MOE Eligibility testing for 2021-22 will occur in the summer of 2021. </a:t>
            </a:r>
          </a:p>
          <a:p>
            <a:r>
              <a:rPr lang="en-US" sz="2800" dirty="0"/>
              <a:t>In this activity, member districts and ISDs input estimated/budgeted SE 4094 and SE 4096 information. </a:t>
            </a:r>
          </a:p>
          <a:p>
            <a:r>
              <a:rPr lang="en-US" sz="2800" dirty="0"/>
              <a:t>Catamaran aggregates these figures to the ISD level and calculates fiscal effort using the four methods.</a:t>
            </a:r>
          </a:p>
          <a:p>
            <a:r>
              <a:rPr lang="en-US" sz="2800" dirty="0"/>
              <a:t>Catamaran compares anticipated fiscal effort in the test year to thresholds established in the previous MOE Compliance activity.</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14</a:t>
            </a:fld>
            <a:endParaRPr lang="en-US" dirty="0"/>
          </a:p>
        </p:txBody>
      </p:sp>
    </p:spTree>
    <p:extLst>
      <p:ext uri="{BB962C8B-B14F-4D97-AF65-F5344CB8AC3E}">
        <p14:creationId xmlns:p14="http://schemas.microsoft.com/office/powerpoint/2010/main" val="319648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MOE Eligibility Standard, Part 2</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dirty="0"/>
              <a:t>Fiscal effort comparisons are made on a per-method basis. By comparing estimated fiscal effort for each method to thresholds for each method, Catamaran calculates which methods have been met or not met. </a:t>
            </a:r>
          </a:p>
          <a:p>
            <a:r>
              <a:rPr lang="en-US" sz="2800" dirty="0"/>
              <a:t>ISD passes if MOE is met using any one of the four methods. </a:t>
            </a:r>
          </a:p>
          <a:p>
            <a:r>
              <a:rPr lang="en-US" sz="2800" dirty="0"/>
              <a:t>ISDs that do not pass using any method must add exceptions and/or adjustments ​to demonstrate eligibility to receive a federal IDEA Part B award. </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15</a:t>
            </a:fld>
            <a:endParaRPr lang="en-US" dirty="0"/>
          </a:p>
        </p:txBody>
      </p:sp>
    </p:spTree>
    <p:extLst>
      <p:ext uri="{BB962C8B-B14F-4D97-AF65-F5344CB8AC3E}">
        <p14:creationId xmlns:p14="http://schemas.microsoft.com/office/powerpoint/2010/main" val="191086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What If My ISD Does Not Pass MOE?</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dirty="0"/>
              <a:t>Exceptions/adjustments can be used if an ISD does not pass MOE Eligibility. </a:t>
            </a:r>
          </a:p>
          <a:p>
            <a:r>
              <a:rPr lang="en-US" sz="2800" dirty="0"/>
              <a:t>Exceptions/adjustments do not increase fiscal effort. Rather, they functionally lower the MOE thresholds, thereby justifying an anticipated reduction in fiscal effort.</a:t>
            </a:r>
          </a:p>
          <a:p>
            <a:r>
              <a:rPr lang="en-US" sz="2800" dirty="0"/>
              <a:t>Since the SE 4094 and SE 4096, are the universe of special education costs considered for MOE in Michigan, any exceptions taken must be costs that were reported on the SE 4094 or SE 4096.</a:t>
            </a:r>
          </a:p>
          <a:p>
            <a:endParaRPr lang="en-US" sz="2800"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16</a:t>
            </a:fld>
            <a:endParaRPr lang="en-US" dirty="0"/>
          </a:p>
        </p:txBody>
      </p:sp>
    </p:spTree>
    <p:extLst>
      <p:ext uri="{BB962C8B-B14F-4D97-AF65-F5344CB8AC3E}">
        <p14:creationId xmlns:p14="http://schemas.microsoft.com/office/powerpoint/2010/main" val="172188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Exception (a): Personnel Changes </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dirty="0"/>
              <a:t>As described in 34 CFR §300.204, an LEA may reduce LEA MOE for…</a:t>
            </a:r>
          </a:p>
          <a:p>
            <a:pPr lvl="1"/>
            <a:r>
              <a:rPr lang="en-US" dirty="0"/>
              <a:t>(a) The voluntary departure, by retirement or otherwise, or departure for just cause, of special education or related services personnel.</a:t>
            </a:r>
          </a:p>
          <a:p>
            <a:r>
              <a:rPr lang="en-US" dirty="0"/>
              <a:t>Exception (a) is taken when special education or related services staff leave. Departures must be voluntary—someone retires or resigns—or for just cause—such as when an employee is terminated for misconduct.  It does not refer to a reduction in force or downsizing.</a:t>
            </a:r>
          </a:p>
          <a:p>
            <a:r>
              <a:rPr lang="en-US" dirty="0"/>
              <a:t>Replacement staff costs must be entered as well. </a:t>
            </a:r>
          </a:p>
          <a:p>
            <a:r>
              <a:rPr lang="en-US" dirty="0"/>
              <a:t>Total exception (a) is equal to the departing staff costs, less the replacement staff costs.</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17</a:t>
            </a:fld>
            <a:endParaRPr lang="en-US" dirty="0"/>
          </a:p>
        </p:txBody>
      </p:sp>
    </p:spTree>
    <p:extLst>
      <p:ext uri="{BB962C8B-B14F-4D97-AF65-F5344CB8AC3E}">
        <p14:creationId xmlns:p14="http://schemas.microsoft.com/office/powerpoint/2010/main" val="399871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Exception (b): Decrease in Students</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3200" dirty="0"/>
              <a:t>As described in 34 CFR §300.204, an LEA may reduce MOE for…</a:t>
            </a:r>
          </a:p>
          <a:p>
            <a:pPr lvl="1"/>
            <a:r>
              <a:rPr lang="en-US" sz="2800" dirty="0"/>
              <a:t>(b) A decrease in the enrollment of children with disabilities.</a:t>
            </a:r>
          </a:p>
          <a:p>
            <a:r>
              <a:rPr lang="en-US" sz="3200" dirty="0"/>
              <a:t>This exception is automatically calculated and applied to all eligible ISDs by Catamaran.</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18</a:t>
            </a:fld>
            <a:endParaRPr lang="en-US" dirty="0"/>
          </a:p>
        </p:txBody>
      </p:sp>
    </p:spTree>
    <p:extLst>
      <p:ext uri="{BB962C8B-B14F-4D97-AF65-F5344CB8AC3E}">
        <p14:creationId xmlns:p14="http://schemas.microsoft.com/office/powerpoint/2010/main" val="212082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a:xfrm>
            <a:off x="838200" y="365125"/>
            <a:ext cx="9379226" cy="1325563"/>
          </a:xfrm>
        </p:spPr>
        <p:txBody>
          <a:bodyPr>
            <a:normAutofit/>
          </a:bodyPr>
          <a:lstStyle/>
          <a:p>
            <a:r>
              <a:rPr lang="en-US" dirty="0"/>
              <a:t>Exception (c): Termination of an Eligible Obligation</a:t>
            </a:r>
          </a:p>
        </p:txBody>
      </p:sp>
      <p:sp>
        <p:nvSpPr>
          <p:cNvPr id="7" name="Content Placeholder 6">
            <a:extLst>
              <a:ext uri="{FF2B5EF4-FFF2-40B4-BE49-F238E27FC236}">
                <a16:creationId xmlns:a16="http://schemas.microsoft.com/office/drawing/2014/main" id="{18C32CD6-758F-4E9D-9BED-6296A6C1FC19}"/>
              </a:ext>
            </a:extLst>
          </p:cNvPr>
          <p:cNvSpPr>
            <a:spLocks noGrp="1"/>
          </p:cNvSpPr>
          <p:nvPr>
            <p:ph idx="1"/>
          </p:nvPr>
        </p:nvSpPr>
        <p:spPr/>
        <p:txBody>
          <a:bodyPr/>
          <a:lstStyle/>
          <a:p>
            <a:r>
              <a:rPr lang="en-US" dirty="0"/>
              <a:t>As described in 34 CFR §300.204, an LEA may reduce LEA MOE for…</a:t>
            </a:r>
          </a:p>
          <a:p>
            <a:pPr lvl="1"/>
            <a:r>
              <a:rPr lang="en-US" dirty="0"/>
              <a:t>(c) The termination of the obligation of the agency, consistent with this part, to provide a program of special education to a particular child with a disability that is an exceptionally costly program, as determined by the SEA, because the child — </a:t>
            </a:r>
          </a:p>
          <a:p>
            <a:pPr lvl="2"/>
            <a:r>
              <a:rPr lang="en-US" dirty="0"/>
              <a:t>Has left the jurisdiction of the agency;</a:t>
            </a:r>
          </a:p>
          <a:p>
            <a:pPr lvl="2"/>
            <a:r>
              <a:rPr lang="en-US" dirty="0"/>
              <a:t>Has reached the age at which the obligation of the agency to provide FAPE to the child has terminated; or</a:t>
            </a:r>
          </a:p>
          <a:p>
            <a:pPr lvl="2"/>
            <a:r>
              <a:rPr lang="en-US" dirty="0"/>
              <a:t>No longer needs the program of special education.</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19</a:t>
            </a:fld>
            <a:endParaRPr lang="en-US" dirty="0"/>
          </a:p>
        </p:txBody>
      </p:sp>
    </p:spTree>
    <p:extLst>
      <p:ext uri="{BB962C8B-B14F-4D97-AF65-F5344CB8AC3E}">
        <p14:creationId xmlns:p14="http://schemas.microsoft.com/office/powerpoint/2010/main" val="371112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dirty="0"/>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7386" y="1752537"/>
            <a:ext cx="5066245" cy="4813586"/>
          </a:xfrm>
        </p:spPr>
        <p:txBody>
          <a:bodyPr>
            <a:normAutofit lnSpcReduction="10000"/>
          </a:bodyPr>
          <a:lstStyle/>
          <a:p>
            <a:r>
              <a:rPr lang="en-US" dirty="0"/>
              <a:t>Mouse or tab down to the bottom of the webinar screen for the Zoom Webinar Control Panel to become visible. </a:t>
            </a:r>
          </a:p>
          <a:p>
            <a:r>
              <a:rPr lang="en-US" dirty="0"/>
              <a:t>Features available are:</a:t>
            </a:r>
          </a:p>
          <a:p>
            <a:pPr marL="741363" indent="-447675">
              <a:buFont typeface="+mj-lt"/>
              <a:buAutoNum type="arabicPeriod"/>
            </a:pPr>
            <a:r>
              <a:rPr lang="en-US" b="1" dirty="0"/>
              <a:t>Chat </a:t>
            </a:r>
            <a:r>
              <a:rPr lang="en-US" dirty="0"/>
              <a:t>– select to communicate with presenters.</a:t>
            </a:r>
          </a:p>
          <a:p>
            <a:pPr marL="741363" indent="-447675">
              <a:buFont typeface="+mj-lt"/>
              <a:buAutoNum type="arabicPeriod"/>
            </a:pPr>
            <a:r>
              <a:rPr lang="en-US" b="1" dirty="0"/>
              <a:t>Closed Captioning (CC)</a:t>
            </a:r>
            <a:r>
              <a:rPr lang="en-US" dirty="0"/>
              <a:t> – select the </a:t>
            </a:r>
            <a:r>
              <a:rPr lang="en-US" b="1" dirty="0"/>
              <a:t>CC</a:t>
            </a:r>
            <a:r>
              <a:rPr lang="en-US" dirty="0"/>
              <a:t> icon to turn on captions. </a:t>
            </a:r>
          </a:p>
          <a:p>
            <a:pPr marL="741363" indent="-447675">
              <a:buFont typeface="+mj-lt"/>
              <a:buAutoNum type="arabicPeriod"/>
            </a:pPr>
            <a:r>
              <a:rPr lang="en-US" b="1" dirty="0"/>
              <a:t>Leave</a:t>
            </a:r>
            <a:r>
              <a:rPr lang="en-US" dirty="0"/>
              <a:t> – select to exit the webinar.</a:t>
            </a:r>
          </a:p>
        </p:txBody>
      </p:sp>
      <p:pic>
        <p:nvPicPr>
          <p:cNvPr id="1026" name="Picture 2" descr="Zoom webinar control panel showing the chat, CC,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493" y="171993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a:xfrm>
            <a:off x="838200" y="365125"/>
            <a:ext cx="9697278" cy="1325563"/>
          </a:xfrm>
        </p:spPr>
        <p:txBody>
          <a:bodyPr>
            <a:normAutofit/>
          </a:bodyPr>
          <a:lstStyle/>
          <a:p>
            <a:r>
              <a:rPr lang="en-US" dirty="0"/>
              <a:t>Exception (d): Termination of an Eligible Costly Expenditure</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dirty="0"/>
              <a:t>As described in 34 CFR §300.204, an LEA may reduce LEA MOE for… </a:t>
            </a:r>
          </a:p>
          <a:p>
            <a:pPr lvl="1"/>
            <a:r>
              <a:rPr lang="en-US" dirty="0"/>
              <a:t>(d) The termination of costly expenditures for long-term purchases, such as the acquisition of equipment or the construction of school facilities.</a:t>
            </a:r>
          </a:p>
          <a:p>
            <a:pPr marL="0" indent="0">
              <a:buNone/>
            </a:pPr>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20</a:t>
            </a:fld>
            <a:endParaRPr lang="en-US" dirty="0"/>
          </a:p>
        </p:txBody>
      </p:sp>
    </p:spTree>
    <p:extLst>
      <p:ext uri="{BB962C8B-B14F-4D97-AF65-F5344CB8AC3E}">
        <p14:creationId xmlns:p14="http://schemas.microsoft.com/office/powerpoint/2010/main" val="158618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normAutofit/>
          </a:bodyPr>
          <a:lstStyle/>
          <a:p>
            <a:r>
              <a:rPr lang="en-US" dirty="0"/>
              <a:t>50% Adjustment </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dirty="0"/>
              <a:t>As described in 34 CFR §300.205 an LEA may …. </a:t>
            </a:r>
          </a:p>
          <a:p>
            <a:pPr marL="0" indent="0">
              <a:buNone/>
            </a:pPr>
            <a:r>
              <a:rPr lang="en-US" dirty="0"/>
              <a:t>“…for any fiscal year for which the allocation received by an LEA under §300.705 exceeds the amount the LEA received for the previous fiscal year, the LEA may reduce the level of expenditures otherwise required by §300.203(a) by not more than 50 percent of the amount of that excess…”</a:t>
            </a:r>
          </a:p>
          <a:p>
            <a:pPr marL="0" indent="0">
              <a:buNone/>
            </a:pPr>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21</a:t>
            </a:fld>
            <a:endParaRPr lang="en-US" dirty="0"/>
          </a:p>
        </p:txBody>
      </p:sp>
    </p:spTree>
    <p:extLst>
      <p:ext uri="{BB962C8B-B14F-4D97-AF65-F5344CB8AC3E}">
        <p14:creationId xmlns:p14="http://schemas.microsoft.com/office/powerpoint/2010/main" val="401531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a:xfrm>
            <a:off x="838201" y="808204"/>
            <a:ext cx="10515600" cy="886159"/>
          </a:xfrm>
        </p:spPr>
        <p:txBody>
          <a:bodyPr>
            <a:normAutofit/>
          </a:bodyPr>
          <a:lstStyle/>
          <a:p>
            <a:r>
              <a:rPr lang="en-US" dirty="0"/>
              <a:t>Conditions for Using 50% Adjustment</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lnSpcReduction="10000"/>
          </a:bodyPr>
          <a:lstStyle/>
          <a:p>
            <a:pPr marL="0" indent="0">
              <a:buNone/>
            </a:pPr>
            <a:r>
              <a:rPr lang="en-US" b="1" dirty="0"/>
              <a:t>The LEA must:</a:t>
            </a:r>
          </a:p>
          <a:p>
            <a:r>
              <a:rPr lang="en-US" dirty="0"/>
              <a:t>Use the freed-up local (or state and local) funds to carry out Every Student Succeeds Act (ESSA) activities during the FY in which the adjustment takes place.</a:t>
            </a:r>
          </a:p>
          <a:p>
            <a:r>
              <a:rPr lang="en-US" dirty="0"/>
              <a:t>Have received a determination of “meets requirements” from the Michigan Dept of Education (MDE).</a:t>
            </a:r>
          </a:p>
          <a:p>
            <a:r>
              <a:rPr lang="en-US" dirty="0"/>
              <a:t>Not have had action taken against it by the MDE under IDEA Section 616.</a:t>
            </a:r>
          </a:p>
          <a:p>
            <a:r>
              <a:rPr lang="en-US" dirty="0"/>
              <a:t>Not have had the responsibility for providing FAPE taken away by the MDE.</a:t>
            </a:r>
          </a:p>
          <a:p>
            <a:r>
              <a:rPr lang="en-US" dirty="0"/>
              <a:t>Not be determined to have significant disproportionality for the FY of the adjustment.</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22</a:t>
            </a:fld>
            <a:endParaRPr lang="en-US" dirty="0"/>
          </a:p>
        </p:txBody>
      </p:sp>
    </p:spTree>
    <p:extLst>
      <p:ext uri="{BB962C8B-B14F-4D97-AF65-F5344CB8AC3E}">
        <p14:creationId xmlns:p14="http://schemas.microsoft.com/office/powerpoint/2010/main" val="350342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a:xfrm>
            <a:off x="838200" y="849772"/>
            <a:ext cx="10515600" cy="886159"/>
          </a:xfrm>
        </p:spPr>
        <p:txBody>
          <a:bodyPr>
            <a:normAutofit/>
          </a:bodyPr>
          <a:lstStyle/>
          <a:p>
            <a:r>
              <a:rPr lang="en-US" dirty="0"/>
              <a:t>50% Adjustment in Catamaran</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fontScale="92500" lnSpcReduction="10000"/>
          </a:bodyPr>
          <a:lstStyle/>
          <a:p>
            <a:r>
              <a:rPr lang="en-US" dirty="0"/>
              <a:t>The 50% Adjustment is elected for use by the ISD.</a:t>
            </a:r>
          </a:p>
          <a:p>
            <a:r>
              <a:rPr lang="en-US" dirty="0"/>
              <a:t>IMPORTANT: Election to utilize the 50% Adjustment </a:t>
            </a:r>
            <a:r>
              <a:rPr lang="en-US" b="1" dirty="0"/>
              <a:t>MUST</a:t>
            </a:r>
            <a:r>
              <a:rPr lang="en-US" dirty="0"/>
              <a:t> be made during MOE Eligibility testing. The 50% Adjustment </a:t>
            </a:r>
            <a:r>
              <a:rPr lang="en-US" b="1" dirty="0"/>
              <a:t>will not </a:t>
            </a:r>
            <a:r>
              <a:rPr lang="en-US" dirty="0"/>
              <a:t>be available during MOE Compliance testing if the ISD does not elect the Adjustment provision during MOE Eligibility testing.</a:t>
            </a:r>
          </a:p>
          <a:p>
            <a:r>
              <a:rPr lang="en-US" dirty="0"/>
              <a:t>The ISD </a:t>
            </a:r>
            <a:r>
              <a:rPr lang="en-US" b="1" dirty="0"/>
              <a:t>must have </a:t>
            </a:r>
            <a:r>
              <a:rPr lang="en-US" dirty="0"/>
              <a:t>a Determination of “meets requirements”. For ISDs with a Determination less than “meets requirements, this provision </a:t>
            </a:r>
            <a:r>
              <a:rPr lang="en-US" b="1" dirty="0"/>
              <a:t>will not </a:t>
            </a:r>
            <a:r>
              <a:rPr lang="en-US" dirty="0"/>
              <a:t>be available in Catamaran. </a:t>
            </a:r>
          </a:p>
          <a:p>
            <a:r>
              <a:rPr lang="en-US" dirty="0"/>
              <a:t>The amount of the 50% adjustment available is affected by the amounts reserved by the ISD and member districts for Coordinated Early Intervening Services.</a:t>
            </a:r>
          </a:p>
          <a:p>
            <a:r>
              <a:rPr lang="en-US" dirty="0"/>
              <a:t>Must have documentation supporting the use of the “freed-up” funds for ESSA activities.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23</a:t>
            </a:fld>
            <a:endParaRPr lang="en-US" dirty="0"/>
          </a:p>
        </p:txBody>
      </p:sp>
    </p:spTree>
    <p:extLst>
      <p:ext uri="{BB962C8B-B14F-4D97-AF65-F5344CB8AC3E}">
        <p14:creationId xmlns:p14="http://schemas.microsoft.com/office/powerpoint/2010/main" val="387055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1E6-BD88-4B53-90AA-8BAA4336655D}"/>
              </a:ext>
            </a:extLst>
          </p:cNvPr>
          <p:cNvSpPr>
            <a:spLocks noGrp="1"/>
          </p:cNvSpPr>
          <p:nvPr>
            <p:ph type="title"/>
          </p:nvPr>
        </p:nvSpPr>
        <p:spPr/>
        <p:txBody>
          <a:bodyPr/>
          <a:lstStyle/>
          <a:p>
            <a:r>
              <a:rPr lang="en-US" dirty="0"/>
              <a:t>Questions – Maintenance of Effort Basics</a:t>
            </a:r>
          </a:p>
        </p:txBody>
      </p:sp>
      <p:pic>
        <p:nvPicPr>
          <p:cNvPr id="7" name="Content Placeholder 6">
            <a:extLst>
              <a:ext uri="{FF2B5EF4-FFF2-40B4-BE49-F238E27FC236}">
                <a16:creationId xmlns:a16="http://schemas.microsoft.com/office/drawing/2014/main" id="{7AE5304E-DBEF-41B7-B25D-9E97EA1DF523}"/>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178805" y="1889430"/>
            <a:ext cx="4957809" cy="3966247"/>
          </a:xfrm>
        </p:spPr>
      </p:pic>
      <p:sp>
        <p:nvSpPr>
          <p:cNvPr id="4" name="Footer Placeholder 3">
            <a:extLst>
              <a:ext uri="{FF2B5EF4-FFF2-40B4-BE49-F238E27FC236}">
                <a16:creationId xmlns:a16="http://schemas.microsoft.com/office/drawing/2014/main" id="{9BB50401-F99F-4063-976B-462E2C1DCBDB}"/>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B08A76B9-4940-485E-A39A-B6AF91162E11}"/>
              </a:ext>
            </a:extLst>
          </p:cNvPr>
          <p:cNvSpPr>
            <a:spLocks noGrp="1"/>
          </p:cNvSpPr>
          <p:nvPr>
            <p:ph type="sldNum" sz="quarter" idx="12"/>
          </p:nvPr>
        </p:nvSpPr>
        <p:spPr/>
        <p:txBody>
          <a:bodyPr/>
          <a:lstStyle/>
          <a:p>
            <a:fld id="{46775F4D-6D42-4CD6-A802-0B48E0231625}" type="slidenum">
              <a:rPr lang="en-US" smtClean="0"/>
              <a:pPr/>
              <a:t>24</a:t>
            </a:fld>
            <a:endParaRPr lang="en-US"/>
          </a:p>
        </p:txBody>
      </p:sp>
    </p:spTree>
    <p:extLst>
      <p:ext uri="{BB962C8B-B14F-4D97-AF65-F5344CB8AC3E}">
        <p14:creationId xmlns:p14="http://schemas.microsoft.com/office/powerpoint/2010/main" val="166429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44737F-B054-4FA9-AE4D-BA98FC480FB8}"/>
              </a:ext>
            </a:extLst>
          </p:cNvPr>
          <p:cNvSpPr>
            <a:spLocks noGrp="1"/>
          </p:cNvSpPr>
          <p:nvPr>
            <p:ph type="ctrTitle"/>
          </p:nvPr>
        </p:nvSpPr>
        <p:spPr/>
        <p:txBody>
          <a:bodyPr/>
          <a:lstStyle/>
          <a:p>
            <a:r>
              <a:rPr lang="en-US" dirty="0"/>
              <a:t>Completing the MOE Eligibility Activity</a:t>
            </a:r>
          </a:p>
        </p:txBody>
      </p:sp>
      <p:sp>
        <p:nvSpPr>
          <p:cNvPr id="7" name="Subtitle 6">
            <a:extLst>
              <a:ext uri="{FF2B5EF4-FFF2-40B4-BE49-F238E27FC236}">
                <a16:creationId xmlns:a16="http://schemas.microsoft.com/office/drawing/2014/main" id="{D36C2ABB-A8EA-4634-B6B3-0136575935A0}"/>
              </a:ext>
            </a:extLst>
          </p:cNvPr>
          <p:cNvSpPr>
            <a:spLocks noGrp="1"/>
          </p:cNvSpPr>
          <p:nvPr>
            <p:ph type="subTitle" idx="1"/>
          </p:nvPr>
        </p:nvSpPr>
        <p:spPr/>
        <p:txBody>
          <a:bodyPr/>
          <a:lstStyle/>
          <a:p>
            <a:r>
              <a:rPr lang="en-US" dirty="0"/>
              <a:t>Finding and Completing Your Work</a:t>
            </a:r>
          </a:p>
        </p:txBody>
      </p:sp>
      <p:sp>
        <p:nvSpPr>
          <p:cNvPr id="4" name="Footer Placeholder 3">
            <a:extLst>
              <a:ext uri="{FF2B5EF4-FFF2-40B4-BE49-F238E27FC236}">
                <a16:creationId xmlns:a16="http://schemas.microsoft.com/office/drawing/2014/main" id="{3406C8F9-146D-401D-94E6-6A30DE4CF26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DE4FCEFE-0B0A-48A8-B57E-450405361639}"/>
              </a:ext>
            </a:extLst>
          </p:cNvPr>
          <p:cNvSpPr>
            <a:spLocks noGrp="1"/>
          </p:cNvSpPr>
          <p:nvPr>
            <p:ph type="sldNum" sz="quarter" idx="12"/>
          </p:nvPr>
        </p:nvSpPr>
        <p:spPr/>
        <p:txBody>
          <a:bodyPr/>
          <a:lstStyle/>
          <a:p>
            <a:fld id="{46775F4D-6D42-4CD6-A802-0B48E0231625}" type="slidenum">
              <a:rPr lang="en-US" smtClean="0"/>
              <a:pPr/>
              <a:t>25</a:t>
            </a:fld>
            <a:endParaRPr lang="en-US" dirty="0"/>
          </a:p>
        </p:txBody>
      </p:sp>
    </p:spTree>
    <p:extLst>
      <p:ext uri="{BB962C8B-B14F-4D97-AF65-F5344CB8AC3E}">
        <p14:creationId xmlns:p14="http://schemas.microsoft.com/office/powerpoint/2010/main" val="57230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Participates in MOE Eligibility?</a:t>
            </a:r>
          </a:p>
        </p:txBody>
      </p:sp>
      <p:sp>
        <p:nvSpPr>
          <p:cNvPr id="3" name="Content Placeholder 2"/>
          <p:cNvSpPr>
            <a:spLocks noGrp="1"/>
          </p:cNvSpPr>
          <p:nvPr>
            <p:ph idx="1"/>
          </p:nvPr>
        </p:nvSpPr>
        <p:spPr>
          <a:xfrm>
            <a:off x="838201" y="1825624"/>
            <a:ext cx="10796998" cy="4530725"/>
          </a:xfrm>
        </p:spPr>
        <p:txBody>
          <a:bodyPr>
            <a:normAutofit/>
          </a:bodyPr>
          <a:lstStyle/>
          <a:p>
            <a:r>
              <a:rPr lang="en-US" dirty="0"/>
              <a:t>Both ISD </a:t>
            </a:r>
            <a:r>
              <a:rPr lang="en-US" i="1" dirty="0"/>
              <a:t>and </a:t>
            </a:r>
            <a:r>
              <a:rPr lang="en-US" dirty="0"/>
              <a:t>district business officials will participate. </a:t>
            </a:r>
          </a:p>
          <a:p>
            <a:r>
              <a:rPr lang="en-US" dirty="0"/>
              <a:t>MOE Eligibility activity should be completed by officials who have an understanding of financial administration at their ISD or district. </a:t>
            </a:r>
          </a:p>
          <a:p>
            <a:r>
              <a:rPr lang="en-US" dirty="0"/>
              <a:t>This activity can only be completed by ISD users with the </a:t>
            </a:r>
            <a:r>
              <a:rPr lang="en-US" i="1" dirty="0"/>
              <a:t>ISD business official </a:t>
            </a:r>
            <a:r>
              <a:rPr lang="en-US" dirty="0"/>
              <a:t>role and district users with the </a:t>
            </a:r>
            <a:r>
              <a:rPr lang="en-US" i="1" dirty="0"/>
              <a:t>district business official </a:t>
            </a:r>
            <a:r>
              <a:rPr lang="en-US" dirty="0"/>
              <a:t>role. </a:t>
            </a:r>
          </a:p>
          <a:p>
            <a:r>
              <a:rPr lang="en-US" dirty="0"/>
              <a:t>Other roles, such as the ISD director role, can view the activity, but cannot complete it. </a:t>
            </a:r>
          </a:p>
          <a:p>
            <a:r>
              <a:rPr lang="en-US" dirty="0"/>
              <a:t>If you have questions about your user role, please contact the Help Desk. </a:t>
            </a:r>
          </a:p>
        </p:txBody>
      </p:sp>
      <p:sp>
        <p:nvSpPr>
          <p:cNvPr id="4" name="Footer Placeholder 3"/>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p:cNvSpPr>
            <a:spLocks noGrp="1"/>
          </p:cNvSpPr>
          <p:nvPr>
            <p:ph type="sldNum" sz="quarter" idx="12"/>
          </p:nvPr>
        </p:nvSpPr>
        <p:spPr/>
        <p:txBody>
          <a:bodyPr/>
          <a:lstStyle/>
          <a:p>
            <a:fld id="{86912BC1-F2B2-4048-96A2-39CED5BDBEEC}" type="slidenum">
              <a:rPr lang="en-US" smtClean="0"/>
              <a:pPr/>
              <a:t>26</a:t>
            </a:fld>
            <a:endParaRPr lang="en-US" dirty="0"/>
          </a:p>
        </p:txBody>
      </p:sp>
    </p:spTree>
    <p:extLst>
      <p:ext uri="{BB962C8B-B14F-4D97-AF65-F5344CB8AC3E}">
        <p14:creationId xmlns:p14="http://schemas.microsoft.com/office/powerpoint/2010/main" val="3861465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 to Catamaran</a:t>
            </a:r>
          </a:p>
        </p:txBody>
      </p:sp>
      <p:sp>
        <p:nvSpPr>
          <p:cNvPr id="3" name="Content Placeholder 2"/>
          <p:cNvSpPr>
            <a:spLocks noGrp="1"/>
          </p:cNvSpPr>
          <p:nvPr>
            <p:ph idx="1"/>
          </p:nvPr>
        </p:nvSpPr>
        <p:spPr>
          <a:xfrm>
            <a:off x="838201" y="1825625"/>
            <a:ext cx="10796998" cy="1415873"/>
          </a:xfrm>
        </p:spPr>
        <p:txBody>
          <a:bodyPr>
            <a:normAutofit/>
          </a:bodyPr>
          <a:lstStyle/>
          <a:p>
            <a:r>
              <a:rPr lang="en-US" dirty="0"/>
              <a:t>Log into Catamaran by navigating to </a:t>
            </a:r>
            <a:r>
              <a:rPr lang="en-US" dirty="0">
                <a:hlinkClick r:id="rId3"/>
              </a:rPr>
              <a:t>https://catamaran.partners</a:t>
            </a:r>
            <a:r>
              <a:rPr lang="en-US" dirty="0"/>
              <a:t>.</a:t>
            </a:r>
          </a:p>
          <a:p>
            <a:r>
              <a:rPr lang="en-US" dirty="0"/>
              <a:t>Create an account, if you don’t already have one.</a:t>
            </a:r>
          </a:p>
        </p:txBody>
      </p:sp>
      <p:pic>
        <p:nvPicPr>
          <p:cNvPr id="7" name="Picture 6" descr="Catamaran log-in screen">
            <a:extLst>
              <a:ext uri="{FF2B5EF4-FFF2-40B4-BE49-F238E27FC236}">
                <a16:creationId xmlns:a16="http://schemas.microsoft.com/office/drawing/2014/main" id="{D7E54FCC-D679-43CD-A757-61B0B97448CE}"/>
              </a:ext>
            </a:extLst>
          </p:cNvPr>
          <p:cNvPicPr>
            <a:picLocks noChangeAspect="1"/>
          </p:cNvPicPr>
          <p:nvPr/>
        </p:nvPicPr>
        <p:blipFill>
          <a:blip r:embed="rId4"/>
          <a:stretch>
            <a:fillRect/>
          </a:stretch>
        </p:blipFill>
        <p:spPr>
          <a:xfrm>
            <a:off x="2211561" y="3167247"/>
            <a:ext cx="7748999" cy="3114852"/>
          </a:xfrm>
          <a:prstGeom prst="rect">
            <a:avLst/>
          </a:prstGeom>
          <a:ln>
            <a:solidFill>
              <a:schemeClr val="bg1">
                <a:lumMod val="50000"/>
              </a:schemeClr>
            </a:solidFill>
          </a:ln>
        </p:spPr>
      </p:pic>
      <p:sp>
        <p:nvSpPr>
          <p:cNvPr id="4" name="Footer Placeholder 3"/>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p:cNvSpPr>
            <a:spLocks noGrp="1"/>
          </p:cNvSpPr>
          <p:nvPr>
            <p:ph type="sldNum" sz="quarter" idx="12"/>
          </p:nvPr>
        </p:nvSpPr>
        <p:spPr/>
        <p:txBody>
          <a:bodyPr/>
          <a:lstStyle/>
          <a:p>
            <a:fld id="{86912BC1-F2B2-4048-96A2-39CED5BDBEEC}" type="slidenum">
              <a:rPr lang="en-US" smtClean="0"/>
              <a:pPr/>
              <a:t>27</a:t>
            </a:fld>
            <a:endParaRPr lang="en-US" dirty="0"/>
          </a:p>
        </p:txBody>
      </p:sp>
    </p:spTree>
    <p:extLst>
      <p:ext uri="{BB962C8B-B14F-4D97-AF65-F5344CB8AC3E}">
        <p14:creationId xmlns:p14="http://schemas.microsoft.com/office/powerpoint/2010/main" val="4176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48B3-CB96-4199-A7F4-577DF510B0B5}"/>
              </a:ext>
            </a:extLst>
          </p:cNvPr>
          <p:cNvSpPr>
            <a:spLocks noGrp="1"/>
          </p:cNvSpPr>
          <p:nvPr>
            <p:ph type="title"/>
          </p:nvPr>
        </p:nvSpPr>
        <p:spPr/>
        <p:txBody>
          <a:bodyPr/>
          <a:lstStyle/>
          <a:p>
            <a:r>
              <a:rPr lang="en-US" dirty="0"/>
              <a:t>Locate the Activity the Tasks Overview</a:t>
            </a:r>
          </a:p>
        </p:txBody>
      </p:sp>
      <p:sp>
        <p:nvSpPr>
          <p:cNvPr id="3" name="Content Placeholder 2">
            <a:extLst>
              <a:ext uri="{FF2B5EF4-FFF2-40B4-BE49-F238E27FC236}">
                <a16:creationId xmlns:a16="http://schemas.microsoft.com/office/drawing/2014/main" id="{A8291FB8-D1F5-43FC-9C59-B16F213B7C2B}"/>
              </a:ext>
            </a:extLst>
          </p:cNvPr>
          <p:cNvSpPr>
            <a:spLocks noGrp="1"/>
          </p:cNvSpPr>
          <p:nvPr>
            <p:ph idx="1"/>
          </p:nvPr>
        </p:nvSpPr>
        <p:spPr>
          <a:xfrm>
            <a:off x="838200" y="1825625"/>
            <a:ext cx="10515600" cy="2090392"/>
          </a:xfrm>
        </p:spPr>
        <p:txBody>
          <a:bodyPr>
            <a:normAutofit fontScale="92500" lnSpcReduction="10000"/>
          </a:bodyPr>
          <a:lstStyle/>
          <a:p>
            <a:r>
              <a:rPr lang="en-US" dirty="0"/>
              <a:t>MOE Eligibility is expected to launch July 19, 2021.</a:t>
            </a:r>
          </a:p>
          <a:p>
            <a:r>
              <a:rPr lang="en-US" dirty="0"/>
              <a:t>ISD and district business official users will be notified via email when the activity is available. </a:t>
            </a:r>
          </a:p>
          <a:p>
            <a:r>
              <a:rPr lang="en-US" dirty="0"/>
              <a:t>After logging in, locate the MOE Eligibility task on the Tasks Overview.</a:t>
            </a:r>
          </a:p>
          <a:p>
            <a:r>
              <a:rPr lang="en-US" dirty="0"/>
              <a:t>Select the </a:t>
            </a:r>
            <a:r>
              <a:rPr lang="en-US" b="1" dirty="0"/>
              <a:t>Activity</a:t>
            </a:r>
            <a:r>
              <a:rPr lang="en-US" dirty="0"/>
              <a:t> link to open the activity. </a:t>
            </a:r>
          </a:p>
        </p:txBody>
      </p:sp>
      <p:pic>
        <p:nvPicPr>
          <p:cNvPr id="7" name="Picture 6" descr="Tasks Overview with MOE Eligibility activity link">
            <a:extLst>
              <a:ext uri="{FF2B5EF4-FFF2-40B4-BE49-F238E27FC236}">
                <a16:creationId xmlns:a16="http://schemas.microsoft.com/office/drawing/2014/main" id="{DBB74547-D513-4BB4-B986-C3ED48D5D2B5}"/>
              </a:ext>
            </a:extLst>
          </p:cNvPr>
          <p:cNvPicPr>
            <a:picLocks noChangeAspect="1"/>
          </p:cNvPicPr>
          <p:nvPr/>
        </p:nvPicPr>
        <p:blipFill>
          <a:blip r:embed="rId3"/>
          <a:stretch>
            <a:fillRect/>
          </a:stretch>
        </p:blipFill>
        <p:spPr>
          <a:xfrm>
            <a:off x="1055344" y="4325134"/>
            <a:ext cx="10081312" cy="1798381"/>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D72498E9-7D8A-4BDA-81BE-476F478F9B88}"/>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37DFF9F1-B3A4-4E51-AC11-8B873742C442}"/>
              </a:ext>
            </a:extLst>
          </p:cNvPr>
          <p:cNvSpPr>
            <a:spLocks noGrp="1"/>
          </p:cNvSpPr>
          <p:nvPr>
            <p:ph type="sldNum" sz="quarter" idx="12"/>
          </p:nvPr>
        </p:nvSpPr>
        <p:spPr/>
        <p:txBody>
          <a:bodyPr/>
          <a:lstStyle/>
          <a:p>
            <a:fld id="{46775F4D-6D42-4CD6-A802-0B48E0231625}" type="slidenum">
              <a:rPr lang="en-US" smtClean="0"/>
              <a:pPr/>
              <a:t>28</a:t>
            </a:fld>
            <a:endParaRPr lang="en-US" dirty="0"/>
          </a:p>
        </p:txBody>
      </p:sp>
    </p:spTree>
    <p:extLst>
      <p:ext uri="{BB962C8B-B14F-4D97-AF65-F5344CB8AC3E}">
        <p14:creationId xmlns:p14="http://schemas.microsoft.com/office/powerpoint/2010/main" val="1211433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The Role of Member Districts in </a:t>
            </a:r>
            <a:br>
              <a:rPr lang="en-US" dirty="0"/>
            </a:br>
            <a:r>
              <a:rPr lang="en-US" dirty="0"/>
              <a:t>MOE Eligibility</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1825625"/>
            <a:ext cx="10515599" cy="4351439"/>
          </a:xfrm>
        </p:spPr>
        <p:txBody>
          <a:bodyPr>
            <a:normAutofit/>
          </a:bodyPr>
          <a:lstStyle/>
          <a:p>
            <a:r>
              <a:rPr lang="en-US" dirty="0"/>
              <a:t>Complete MOE Eligibility Budget Form</a:t>
            </a:r>
          </a:p>
          <a:p>
            <a:r>
              <a:rPr lang="en-US" dirty="0"/>
              <a:t>Submit form to ISD for review</a:t>
            </a:r>
          </a:p>
          <a:p>
            <a:r>
              <a:rPr lang="en-US" dirty="0"/>
              <a:t>If ISD returns it for modifications,</a:t>
            </a:r>
            <a:r>
              <a:rPr lang="en-US" baseline="0" dirty="0"/>
              <a:t> make required modifications and resubmit. </a:t>
            </a:r>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29</a:t>
            </a:fld>
            <a:endParaRPr lang="en-US" dirty="0"/>
          </a:p>
        </p:txBody>
      </p:sp>
    </p:spTree>
    <p:extLst>
      <p:ext uri="{BB962C8B-B14F-4D97-AF65-F5344CB8AC3E}">
        <p14:creationId xmlns:p14="http://schemas.microsoft.com/office/powerpoint/2010/main" val="52242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Maintenance of Effort Eligibility Training Webinar</a:t>
            </a:r>
          </a:p>
        </p:txBody>
      </p:sp>
      <p:sp>
        <p:nvSpPr>
          <p:cNvPr id="3" name="Subtitle 2"/>
          <p:cNvSpPr>
            <a:spLocks noGrp="1"/>
          </p:cNvSpPr>
          <p:nvPr>
            <p:ph type="subTitle" idx="1"/>
          </p:nvPr>
        </p:nvSpPr>
        <p:spPr/>
        <p:txBody>
          <a:bodyPr/>
          <a:lstStyle/>
          <a:p>
            <a:pPr algn="l"/>
            <a:r>
              <a:rPr lang="en-US" dirty="0"/>
              <a:t>For ISD and District Business Officials</a:t>
            </a:r>
          </a:p>
        </p:txBody>
      </p:sp>
      <p:sp>
        <p:nvSpPr>
          <p:cNvPr id="7" name="Date Placeholder 6"/>
          <p:cNvSpPr>
            <a:spLocks noGrp="1"/>
          </p:cNvSpPr>
          <p:nvPr>
            <p:ph type="dt" sz="half" idx="2"/>
          </p:nvPr>
        </p:nvSpPr>
        <p:spPr/>
        <p:txBody>
          <a:bodyPr/>
          <a:lstStyle/>
          <a:p>
            <a:r>
              <a:rPr lang="en-US" dirty="0"/>
              <a:t>July 9, 2021</a:t>
            </a:r>
          </a:p>
        </p:txBody>
      </p:sp>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C8D1-4582-451B-B0B1-9B339EC3C270}"/>
              </a:ext>
            </a:extLst>
          </p:cNvPr>
          <p:cNvSpPr>
            <a:spLocks noGrp="1"/>
          </p:cNvSpPr>
          <p:nvPr>
            <p:ph type="title"/>
          </p:nvPr>
        </p:nvSpPr>
        <p:spPr/>
        <p:txBody>
          <a:bodyPr/>
          <a:lstStyle/>
          <a:p>
            <a:r>
              <a:rPr lang="en-US" dirty="0"/>
              <a:t>The Role</a:t>
            </a:r>
            <a:r>
              <a:rPr lang="en-US" baseline="0" dirty="0"/>
              <a:t> of ISDs in MOE Eligibility</a:t>
            </a:r>
            <a:endParaRPr lang="en-US" dirty="0"/>
          </a:p>
        </p:txBody>
      </p:sp>
      <p:sp>
        <p:nvSpPr>
          <p:cNvPr id="3" name="Content Placeholder 2">
            <a:extLst>
              <a:ext uri="{FF2B5EF4-FFF2-40B4-BE49-F238E27FC236}">
                <a16:creationId xmlns:a16="http://schemas.microsoft.com/office/drawing/2014/main" id="{6A81474B-8A13-4239-887A-EB7650E7252A}"/>
              </a:ext>
            </a:extLst>
          </p:cNvPr>
          <p:cNvSpPr>
            <a:spLocks noGrp="1"/>
          </p:cNvSpPr>
          <p:nvPr>
            <p:ph idx="1"/>
          </p:nvPr>
        </p:nvSpPr>
        <p:spPr/>
        <p:txBody>
          <a:bodyPr/>
          <a:lstStyle/>
          <a:p>
            <a:r>
              <a:rPr lang="en-US" dirty="0"/>
              <a:t>Complete the</a:t>
            </a:r>
            <a:r>
              <a:rPr lang="en-US" baseline="0" dirty="0"/>
              <a:t> MOE Eligibility Budget Form</a:t>
            </a:r>
          </a:p>
          <a:p>
            <a:r>
              <a:rPr lang="en-US" baseline="0" dirty="0"/>
              <a:t>Review forms submitted by member districts</a:t>
            </a:r>
          </a:p>
          <a:p>
            <a:r>
              <a:rPr lang="en-US" baseline="0" dirty="0"/>
              <a:t>Review test results</a:t>
            </a:r>
          </a:p>
          <a:p>
            <a:r>
              <a:rPr lang="en-US" baseline="0" dirty="0"/>
              <a:t>If ISD doesn’t pass, enter exceptions and/or adjustments</a:t>
            </a:r>
          </a:p>
          <a:p>
            <a:endParaRPr lang="en-US" dirty="0"/>
          </a:p>
        </p:txBody>
      </p:sp>
      <p:sp>
        <p:nvSpPr>
          <p:cNvPr id="4" name="Footer Placeholder 3">
            <a:extLst>
              <a:ext uri="{FF2B5EF4-FFF2-40B4-BE49-F238E27FC236}">
                <a16:creationId xmlns:a16="http://schemas.microsoft.com/office/drawing/2014/main" id="{D5410D75-EE5A-43C0-BBB8-EF5D3C76AF1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312F6D25-D58A-40D6-BA68-8191035CED76}"/>
              </a:ext>
            </a:extLst>
          </p:cNvPr>
          <p:cNvSpPr>
            <a:spLocks noGrp="1"/>
          </p:cNvSpPr>
          <p:nvPr>
            <p:ph type="sldNum" sz="quarter" idx="12"/>
          </p:nvPr>
        </p:nvSpPr>
        <p:spPr/>
        <p:txBody>
          <a:bodyPr/>
          <a:lstStyle/>
          <a:p>
            <a:fld id="{46775F4D-6D42-4CD6-A802-0B48E0231625}" type="slidenum">
              <a:rPr lang="en-US" smtClean="0"/>
              <a:pPr/>
              <a:t>30</a:t>
            </a:fld>
            <a:endParaRPr lang="en-US" dirty="0"/>
          </a:p>
        </p:txBody>
      </p:sp>
    </p:spTree>
    <p:extLst>
      <p:ext uri="{BB962C8B-B14F-4D97-AF65-F5344CB8AC3E}">
        <p14:creationId xmlns:p14="http://schemas.microsoft.com/office/powerpoint/2010/main" val="194332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6E39-52A5-4E9A-82A6-74C780F2ACF7}"/>
              </a:ext>
            </a:extLst>
          </p:cNvPr>
          <p:cNvSpPr>
            <a:spLocks noGrp="1"/>
          </p:cNvSpPr>
          <p:nvPr>
            <p:ph type="title"/>
          </p:nvPr>
        </p:nvSpPr>
        <p:spPr>
          <a:xfrm>
            <a:off x="838200" y="365125"/>
            <a:ext cx="9180443" cy="1325563"/>
          </a:xfrm>
        </p:spPr>
        <p:txBody>
          <a:bodyPr>
            <a:normAutofit/>
          </a:bodyPr>
          <a:lstStyle/>
          <a:p>
            <a:r>
              <a:rPr lang="en-US" dirty="0"/>
              <a:t>Completing</a:t>
            </a:r>
            <a:r>
              <a:rPr lang="en-US" baseline="0" dirty="0"/>
              <a:t> the MOE Eligibility Budget Form</a:t>
            </a:r>
            <a:endParaRPr lang="en-US" dirty="0"/>
          </a:p>
        </p:txBody>
      </p:sp>
      <p:sp>
        <p:nvSpPr>
          <p:cNvPr id="3" name="Content Placeholder 2">
            <a:extLst>
              <a:ext uri="{FF2B5EF4-FFF2-40B4-BE49-F238E27FC236}">
                <a16:creationId xmlns:a16="http://schemas.microsoft.com/office/drawing/2014/main" id="{ED71511A-6B67-498E-B77C-679E586F3A30}"/>
              </a:ext>
            </a:extLst>
          </p:cNvPr>
          <p:cNvSpPr>
            <a:spLocks noGrp="1"/>
          </p:cNvSpPr>
          <p:nvPr>
            <p:ph idx="1"/>
          </p:nvPr>
        </p:nvSpPr>
        <p:spPr>
          <a:xfrm>
            <a:off x="838200" y="1825625"/>
            <a:ext cx="5522843" cy="4351338"/>
          </a:xfrm>
        </p:spPr>
        <p:txBody>
          <a:bodyPr>
            <a:normAutofit fontScale="92500"/>
          </a:bodyPr>
          <a:lstStyle/>
          <a:p>
            <a:pPr marL="228600" indent="-228600"/>
            <a:r>
              <a:rPr lang="en-US" dirty="0"/>
              <a:t>Estimate</a:t>
            </a:r>
            <a:r>
              <a:rPr lang="en-US" baseline="0" dirty="0"/>
              <a:t> certain figures you will enter on the upcoming </a:t>
            </a:r>
            <a:r>
              <a:rPr lang="en-US" dirty="0"/>
              <a:t>SE 4096 and SE 4094 cost reports,</a:t>
            </a:r>
            <a:r>
              <a:rPr lang="en-US" baseline="0" dirty="0"/>
              <a:t> using past reports </a:t>
            </a:r>
            <a:r>
              <a:rPr lang="en-US" dirty="0"/>
              <a:t>for reference.</a:t>
            </a:r>
          </a:p>
          <a:p>
            <a:pPr marL="228600" indent="-228600"/>
            <a:r>
              <a:rPr lang="en-US" dirty="0"/>
              <a:t>Form</a:t>
            </a:r>
            <a:r>
              <a:rPr lang="en-US" baseline="0" dirty="0"/>
              <a:t> will calculate the anticipated SE 4096 and SE 4094 figures at the bottom of each section. </a:t>
            </a:r>
          </a:p>
          <a:p>
            <a:pPr marL="228600" indent="-228600"/>
            <a:r>
              <a:rPr lang="en-US" baseline="0" dirty="0"/>
              <a:t>ISD form and district form are slightly different.</a:t>
            </a:r>
          </a:p>
          <a:p>
            <a:pPr marL="228600" indent="-228600"/>
            <a:r>
              <a:rPr lang="en-US" baseline="0" dirty="0"/>
              <a:t>More details available in the online How-To guides (see Resources slide for links).</a:t>
            </a:r>
            <a:endParaRPr lang="en-US" dirty="0"/>
          </a:p>
        </p:txBody>
      </p:sp>
      <p:pic>
        <p:nvPicPr>
          <p:cNvPr id="7" name="Picture 6" descr="Submitting the MOE Eligibility Budget Form">
            <a:extLst>
              <a:ext uri="{FF2B5EF4-FFF2-40B4-BE49-F238E27FC236}">
                <a16:creationId xmlns:a16="http://schemas.microsoft.com/office/drawing/2014/main" id="{12F58523-3CCC-4A08-B378-BB8EE977F72F}"/>
              </a:ext>
            </a:extLst>
          </p:cNvPr>
          <p:cNvPicPr>
            <a:picLocks noChangeAspect="1"/>
          </p:cNvPicPr>
          <p:nvPr/>
        </p:nvPicPr>
        <p:blipFill>
          <a:blip r:embed="rId2"/>
          <a:stretch>
            <a:fillRect/>
          </a:stretch>
        </p:blipFill>
        <p:spPr>
          <a:xfrm>
            <a:off x="6785114" y="2815800"/>
            <a:ext cx="4436408" cy="2415438"/>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892386B9-C9E6-475C-A447-5295B4E5B4B3}"/>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533D1D89-3E3C-4CE4-82B5-F3503F74670E}"/>
              </a:ext>
            </a:extLst>
          </p:cNvPr>
          <p:cNvSpPr>
            <a:spLocks noGrp="1"/>
          </p:cNvSpPr>
          <p:nvPr>
            <p:ph type="sldNum" sz="quarter" idx="12"/>
          </p:nvPr>
        </p:nvSpPr>
        <p:spPr/>
        <p:txBody>
          <a:bodyPr/>
          <a:lstStyle/>
          <a:p>
            <a:fld id="{46775F4D-6D42-4CD6-A802-0B48E0231625}" type="slidenum">
              <a:rPr lang="en-US" smtClean="0"/>
              <a:pPr/>
              <a:t>31</a:t>
            </a:fld>
            <a:endParaRPr lang="en-US" dirty="0"/>
          </a:p>
        </p:txBody>
      </p:sp>
    </p:spTree>
    <p:extLst>
      <p:ext uri="{BB962C8B-B14F-4D97-AF65-F5344CB8AC3E}">
        <p14:creationId xmlns:p14="http://schemas.microsoft.com/office/powerpoint/2010/main" val="190348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671C-91CA-4AF9-959C-25F012C10DA0}"/>
              </a:ext>
            </a:extLst>
          </p:cNvPr>
          <p:cNvSpPr>
            <a:spLocks noGrp="1"/>
          </p:cNvSpPr>
          <p:nvPr>
            <p:ph type="title"/>
          </p:nvPr>
        </p:nvSpPr>
        <p:spPr/>
        <p:txBody>
          <a:bodyPr/>
          <a:lstStyle/>
          <a:p>
            <a:r>
              <a:rPr lang="en-US" dirty="0"/>
              <a:t>Reviewing</a:t>
            </a:r>
            <a:r>
              <a:rPr lang="en-US" baseline="0" dirty="0"/>
              <a:t> Member District Submissions</a:t>
            </a:r>
            <a:endParaRPr lang="en-US" dirty="0"/>
          </a:p>
        </p:txBody>
      </p:sp>
      <p:sp>
        <p:nvSpPr>
          <p:cNvPr id="3" name="Content Placeholder 2">
            <a:extLst>
              <a:ext uri="{FF2B5EF4-FFF2-40B4-BE49-F238E27FC236}">
                <a16:creationId xmlns:a16="http://schemas.microsoft.com/office/drawing/2014/main" id="{B34E393B-DBA1-4B2B-89BD-2A92D62EF0B3}"/>
              </a:ext>
            </a:extLst>
          </p:cNvPr>
          <p:cNvSpPr>
            <a:spLocks noGrp="1"/>
          </p:cNvSpPr>
          <p:nvPr>
            <p:ph idx="1"/>
          </p:nvPr>
        </p:nvSpPr>
        <p:spPr>
          <a:xfrm>
            <a:off x="838200" y="1825625"/>
            <a:ext cx="4976191" cy="4667250"/>
          </a:xfrm>
        </p:spPr>
        <p:txBody>
          <a:bodyPr>
            <a:normAutofit fontScale="92500" lnSpcReduction="20000"/>
          </a:bodyPr>
          <a:lstStyle/>
          <a:p>
            <a:r>
              <a:rPr lang="en-US" dirty="0"/>
              <a:t>IS</a:t>
            </a:r>
            <a:r>
              <a:rPr lang="en-US" baseline="0" dirty="0"/>
              <a:t>D business officials will be notified via email of new submissions. </a:t>
            </a:r>
          </a:p>
          <a:p>
            <a:r>
              <a:rPr lang="en-US" baseline="0" dirty="0"/>
              <a:t>Submissions will appear on the ISD Tasks Overview list. </a:t>
            </a:r>
          </a:p>
          <a:p>
            <a:r>
              <a:rPr lang="en-US" dirty="0"/>
              <a:t>ISDs can a</a:t>
            </a:r>
            <a:r>
              <a:rPr lang="en-US" baseline="0" dirty="0"/>
              <a:t>ccept or return submission (when returning, </a:t>
            </a:r>
            <a:r>
              <a:rPr lang="en-US" dirty="0"/>
              <a:t>be</a:t>
            </a:r>
            <a:r>
              <a:rPr lang="en-US" baseline="0" dirty="0"/>
              <a:t> sure to enter helpful comments for the district). </a:t>
            </a:r>
          </a:p>
          <a:p>
            <a:r>
              <a:rPr lang="en-US" dirty="0"/>
              <a:t>ISDs</a:t>
            </a:r>
            <a:r>
              <a:rPr lang="en-US" baseline="0" dirty="0"/>
              <a:t> can also e</a:t>
            </a:r>
            <a:r>
              <a:rPr lang="en-US" dirty="0"/>
              <a:t>xclude</a:t>
            </a:r>
            <a:r>
              <a:rPr lang="en-US" baseline="0" dirty="0"/>
              <a:t> member districts from the test. This is useful if the member district has closed, moved to another ISD, or will not report expenditures in the upcoming year. Districts will be notified if their activity is excluded from the test. </a:t>
            </a:r>
          </a:p>
          <a:p>
            <a:endParaRPr lang="en-US" baseline="0" dirty="0"/>
          </a:p>
        </p:txBody>
      </p:sp>
      <p:pic>
        <p:nvPicPr>
          <p:cNvPr id="10" name="Picture 9" descr="Options for reviewing the MOE Eligibility Budget Form">
            <a:extLst>
              <a:ext uri="{FF2B5EF4-FFF2-40B4-BE49-F238E27FC236}">
                <a16:creationId xmlns:a16="http://schemas.microsoft.com/office/drawing/2014/main" id="{6CC27557-F2C9-4988-80BE-ADF8E2F25F54}"/>
              </a:ext>
            </a:extLst>
          </p:cNvPr>
          <p:cNvPicPr>
            <a:picLocks noChangeAspect="1"/>
          </p:cNvPicPr>
          <p:nvPr/>
        </p:nvPicPr>
        <p:blipFill>
          <a:blip r:embed="rId2"/>
          <a:stretch>
            <a:fillRect/>
          </a:stretch>
        </p:blipFill>
        <p:spPr>
          <a:xfrm>
            <a:off x="6140996" y="1825626"/>
            <a:ext cx="4841743" cy="2467692"/>
          </a:xfrm>
          <a:prstGeom prst="rect">
            <a:avLst/>
          </a:prstGeom>
          <a:ln>
            <a:solidFill>
              <a:schemeClr val="bg1">
                <a:lumMod val="50000"/>
              </a:schemeClr>
            </a:solidFill>
          </a:ln>
        </p:spPr>
      </p:pic>
      <p:pic>
        <p:nvPicPr>
          <p:cNvPr id="11" name="Picture 10" descr="ISD Comment Box on the MOE Eligibility Budget Form ">
            <a:extLst>
              <a:ext uri="{FF2B5EF4-FFF2-40B4-BE49-F238E27FC236}">
                <a16:creationId xmlns:a16="http://schemas.microsoft.com/office/drawing/2014/main" id="{9004EC93-691B-4015-A2F8-BFC024CBF77C}"/>
              </a:ext>
            </a:extLst>
          </p:cNvPr>
          <p:cNvPicPr>
            <a:picLocks noChangeAspect="1"/>
          </p:cNvPicPr>
          <p:nvPr/>
        </p:nvPicPr>
        <p:blipFill>
          <a:blip r:embed="rId3"/>
          <a:stretch>
            <a:fillRect/>
          </a:stretch>
        </p:blipFill>
        <p:spPr>
          <a:xfrm>
            <a:off x="6115028" y="4482437"/>
            <a:ext cx="4867712" cy="1774378"/>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04868BC6-6DF0-4DE8-A480-428D9BB0B936}"/>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43910D23-1A71-4F17-840F-741C85853D94}"/>
              </a:ext>
            </a:extLst>
          </p:cNvPr>
          <p:cNvSpPr>
            <a:spLocks noGrp="1"/>
          </p:cNvSpPr>
          <p:nvPr>
            <p:ph type="sldNum" sz="quarter" idx="12"/>
          </p:nvPr>
        </p:nvSpPr>
        <p:spPr/>
        <p:txBody>
          <a:bodyPr/>
          <a:lstStyle/>
          <a:p>
            <a:fld id="{46775F4D-6D42-4CD6-A802-0B48E0231625}" type="slidenum">
              <a:rPr lang="en-US" smtClean="0"/>
              <a:pPr/>
              <a:t>32</a:t>
            </a:fld>
            <a:endParaRPr lang="en-US" dirty="0"/>
          </a:p>
        </p:txBody>
      </p:sp>
    </p:spTree>
    <p:extLst>
      <p:ext uri="{BB962C8B-B14F-4D97-AF65-F5344CB8AC3E}">
        <p14:creationId xmlns:p14="http://schemas.microsoft.com/office/powerpoint/2010/main" val="397900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B255-6422-41AD-B0F8-D7288FE3AFFC}"/>
              </a:ext>
            </a:extLst>
          </p:cNvPr>
          <p:cNvSpPr>
            <a:spLocks noGrp="1"/>
          </p:cNvSpPr>
          <p:nvPr>
            <p:ph type="title"/>
          </p:nvPr>
        </p:nvSpPr>
        <p:spPr/>
        <p:txBody>
          <a:bodyPr/>
          <a:lstStyle/>
          <a:p>
            <a:r>
              <a:rPr lang="en-US" dirty="0"/>
              <a:t>Tips for ISDs When Reviewing Submissions</a:t>
            </a:r>
          </a:p>
        </p:txBody>
      </p:sp>
      <p:sp>
        <p:nvSpPr>
          <p:cNvPr id="3" name="Content Placeholder 2">
            <a:extLst>
              <a:ext uri="{FF2B5EF4-FFF2-40B4-BE49-F238E27FC236}">
                <a16:creationId xmlns:a16="http://schemas.microsoft.com/office/drawing/2014/main" id="{C1D295D7-2D29-47E5-8A6C-E1D0F6A75FA0}"/>
              </a:ext>
            </a:extLst>
          </p:cNvPr>
          <p:cNvSpPr>
            <a:spLocks noGrp="1"/>
          </p:cNvSpPr>
          <p:nvPr>
            <p:ph idx="1"/>
          </p:nvPr>
        </p:nvSpPr>
        <p:spPr>
          <a:xfrm>
            <a:off x="838200" y="1825625"/>
            <a:ext cx="5257800" cy="4351338"/>
          </a:xfrm>
        </p:spPr>
        <p:txBody>
          <a:bodyPr>
            <a:normAutofit fontScale="92500" lnSpcReduction="10000"/>
          </a:bodyPr>
          <a:lstStyle/>
          <a:p>
            <a:pPr marL="457200" indent="-457200">
              <a:buFont typeface="+mj-lt"/>
              <a:buAutoNum type="arabicPeriod"/>
            </a:pPr>
            <a:r>
              <a:rPr lang="en-US" dirty="0"/>
              <a:t>Use the Quick Menu</a:t>
            </a:r>
            <a:r>
              <a:rPr lang="en-US" baseline="0" dirty="0"/>
              <a:t> &gt; Related Documents (red and white icon on the left) to quickly navigate between the ISD activity and the district activities. </a:t>
            </a:r>
          </a:p>
          <a:p>
            <a:pPr marL="457200" indent="-457200">
              <a:buFont typeface="+mj-lt"/>
              <a:buAutoNum type="arabicPeriod"/>
            </a:pPr>
            <a:r>
              <a:rPr lang="en-US" baseline="0" dirty="0"/>
              <a:t>Use the Member District Status Report (link on the activity menu) to check the status of your member district’s work. </a:t>
            </a:r>
          </a:p>
          <a:p>
            <a:pPr marL="457200" indent="-457200">
              <a:buFont typeface="+mj-lt"/>
              <a:buAutoNum type="arabicPeriod"/>
            </a:pPr>
            <a:r>
              <a:rPr lang="en-US" baseline="0" dirty="0"/>
              <a:t>Use the Batch Action Tool (</a:t>
            </a:r>
            <a:r>
              <a:rPr lang="en-US" sz="2400" kern="1200" baseline="0" dirty="0">
                <a:solidFill>
                  <a:srgbClr val="3A3A3A"/>
                </a:solidFill>
                <a:effectLst/>
                <a:latin typeface="Arial" charset="0"/>
                <a:ea typeface="Arial" charset="0"/>
                <a:cs typeface="Arial" charset="0"/>
              </a:rPr>
              <a:t>link on the activity menu) </a:t>
            </a:r>
            <a:r>
              <a:rPr lang="en-US" baseline="0" dirty="0"/>
              <a:t>to review multiple districts at a time. </a:t>
            </a:r>
          </a:p>
        </p:txBody>
      </p:sp>
      <p:pic>
        <p:nvPicPr>
          <p:cNvPr id="9" name="Picture 8" descr="MOE Eligibility Test Menu">
            <a:extLst>
              <a:ext uri="{FF2B5EF4-FFF2-40B4-BE49-F238E27FC236}">
                <a16:creationId xmlns:a16="http://schemas.microsoft.com/office/drawing/2014/main" id="{1516552C-1F6C-4352-BEA2-D44C8133B1AA}"/>
              </a:ext>
            </a:extLst>
          </p:cNvPr>
          <p:cNvPicPr>
            <a:picLocks noChangeAspect="1"/>
          </p:cNvPicPr>
          <p:nvPr/>
        </p:nvPicPr>
        <p:blipFill>
          <a:blip r:embed="rId2"/>
          <a:stretch>
            <a:fillRect/>
          </a:stretch>
        </p:blipFill>
        <p:spPr>
          <a:xfrm>
            <a:off x="6659216" y="2256008"/>
            <a:ext cx="4694584" cy="3272796"/>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3DB99EF6-E518-4456-B9C2-9C6175CB239B}"/>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1B7CEB6-62F2-4831-89D6-FB9A4C718617}"/>
              </a:ext>
            </a:extLst>
          </p:cNvPr>
          <p:cNvSpPr>
            <a:spLocks noGrp="1"/>
          </p:cNvSpPr>
          <p:nvPr>
            <p:ph type="sldNum" sz="quarter" idx="12"/>
          </p:nvPr>
        </p:nvSpPr>
        <p:spPr/>
        <p:txBody>
          <a:bodyPr/>
          <a:lstStyle/>
          <a:p>
            <a:fld id="{46775F4D-6D42-4CD6-A802-0B48E0231625}" type="slidenum">
              <a:rPr lang="en-US" smtClean="0"/>
              <a:pPr/>
              <a:t>33</a:t>
            </a:fld>
            <a:endParaRPr lang="en-US" dirty="0"/>
          </a:p>
        </p:txBody>
      </p:sp>
    </p:spTree>
    <p:extLst>
      <p:ext uri="{BB962C8B-B14F-4D97-AF65-F5344CB8AC3E}">
        <p14:creationId xmlns:p14="http://schemas.microsoft.com/office/powerpoint/2010/main" val="3065059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B255-6422-41AD-B0F8-D7288FE3AFFC}"/>
              </a:ext>
            </a:extLst>
          </p:cNvPr>
          <p:cNvSpPr>
            <a:spLocks noGrp="1"/>
          </p:cNvSpPr>
          <p:nvPr>
            <p:ph type="title"/>
          </p:nvPr>
        </p:nvSpPr>
        <p:spPr/>
        <p:txBody>
          <a:bodyPr/>
          <a:lstStyle/>
          <a:p>
            <a:r>
              <a:rPr lang="en-US" dirty="0"/>
              <a:t>Excluding Member Districts</a:t>
            </a:r>
          </a:p>
        </p:txBody>
      </p:sp>
      <p:sp>
        <p:nvSpPr>
          <p:cNvPr id="3" name="Content Placeholder 2">
            <a:extLst>
              <a:ext uri="{FF2B5EF4-FFF2-40B4-BE49-F238E27FC236}">
                <a16:creationId xmlns:a16="http://schemas.microsoft.com/office/drawing/2014/main" id="{C1D295D7-2D29-47E5-8A6C-E1D0F6A75FA0}"/>
              </a:ext>
            </a:extLst>
          </p:cNvPr>
          <p:cNvSpPr>
            <a:spLocks noGrp="1"/>
          </p:cNvSpPr>
          <p:nvPr>
            <p:ph idx="1"/>
          </p:nvPr>
        </p:nvSpPr>
        <p:spPr>
          <a:xfrm>
            <a:off x="838200" y="1825625"/>
            <a:ext cx="10515600" cy="4351338"/>
          </a:xfrm>
        </p:spPr>
        <p:txBody>
          <a:bodyPr>
            <a:normAutofit fontScale="92500"/>
          </a:bodyPr>
          <a:lstStyle/>
          <a:p>
            <a:r>
              <a:rPr lang="en-US" dirty="0"/>
              <a:t>Excluding member districts from the MOE Eligibility Test activity allows the ISD to submit the ISD’s aggregate test results to the MDE without those member districts ever submitting the MOE Eligibility Budget Form to the ISD. </a:t>
            </a:r>
          </a:p>
          <a:p>
            <a:r>
              <a:rPr lang="en-US" baseline="0" dirty="0"/>
              <a:t>Excluding member districts can be useful if the member districts recently closed or no SE 4096 or SE 4094 expenditures are anticipated in the upcoming school year. </a:t>
            </a:r>
          </a:p>
          <a:p>
            <a:r>
              <a:rPr lang="en-US" baseline="0" dirty="0"/>
              <a:t>District business officials will be notified if their district is excluded by the ISD. </a:t>
            </a:r>
          </a:p>
          <a:p>
            <a:r>
              <a:rPr lang="en-US" baseline="0" dirty="0"/>
              <a:t>In most cases, the ISD business official must navigate to the </a:t>
            </a:r>
            <a:r>
              <a:rPr lang="en-US" dirty="0"/>
              <a:t>member district activity using the Quick Menu or Member District Status Report, since these forms will not likely be submitted to the ISD first. </a:t>
            </a:r>
            <a:endParaRPr lang="en-US" baseline="0" dirty="0"/>
          </a:p>
        </p:txBody>
      </p:sp>
      <p:sp>
        <p:nvSpPr>
          <p:cNvPr id="4" name="Footer Placeholder 3">
            <a:extLst>
              <a:ext uri="{FF2B5EF4-FFF2-40B4-BE49-F238E27FC236}">
                <a16:creationId xmlns:a16="http://schemas.microsoft.com/office/drawing/2014/main" id="{3DB99EF6-E518-4456-B9C2-9C6175CB239B}"/>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1B7CEB6-62F2-4831-89D6-FB9A4C718617}"/>
              </a:ext>
            </a:extLst>
          </p:cNvPr>
          <p:cNvSpPr>
            <a:spLocks noGrp="1"/>
          </p:cNvSpPr>
          <p:nvPr>
            <p:ph type="sldNum" sz="quarter" idx="12"/>
          </p:nvPr>
        </p:nvSpPr>
        <p:spPr/>
        <p:txBody>
          <a:bodyPr/>
          <a:lstStyle/>
          <a:p>
            <a:fld id="{46775F4D-6D42-4CD6-A802-0B48E0231625}" type="slidenum">
              <a:rPr lang="en-US" smtClean="0"/>
              <a:pPr/>
              <a:t>34</a:t>
            </a:fld>
            <a:endParaRPr lang="en-US" dirty="0"/>
          </a:p>
        </p:txBody>
      </p:sp>
    </p:spTree>
    <p:extLst>
      <p:ext uri="{BB962C8B-B14F-4D97-AF65-F5344CB8AC3E}">
        <p14:creationId xmlns:p14="http://schemas.microsoft.com/office/powerpoint/2010/main" val="1478263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06EE-311D-4E05-B0FF-54743D9CC55D}"/>
              </a:ext>
            </a:extLst>
          </p:cNvPr>
          <p:cNvSpPr>
            <a:spLocks noGrp="1"/>
          </p:cNvSpPr>
          <p:nvPr>
            <p:ph type="title"/>
          </p:nvPr>
        </p:nvSpPr>
        <p:spPr/>
        <p:txBody>
          <a:bodyPr/>
          <a:lstStyle/>
          <a:p>
            <a:r>
              <a:rPr lang="en-US" dirty="0"/>
              <a:t>Reviewing Test Results </a:t>
            </a:r>
          </a:p>
        </p:txBody>
      </p:sp>
      <p:sp>
        <p:nvSpPr>
          <p:cNvPr id="3" name="Content Placeholder 2">
            <a:extLst>
              <a:ext uri="{FF2B5EF4-FFF2-40B4-BE49-F238E27FC236}">
                <a16:creationId xmlns:a16="http://schemas.microsoft.com/office/drawing/2014/main" id="{87352D93-667F-43EF-9475-86BC1B79B70C}"/>
              </a:ext>
            </a:extLst>
          </p:cNvPr>
          <p:cNvSpPr>
            <a:spLocks noGrp="1"/>
          </p:cNvSpPr>
          <p:nvPr>
            <p:ph idx="1"/>
          </p:nvPr>
        </p:nvSpPr>
        <p:spPr>
          <a:xfrm>
            <a:off x="838200" y="1825624"/>
            <a:ext cx="4678017" cy="4530725"/>
          </a:xfrm>
        </p:spPr>
        <p:txBody>
          <a:bodyPr>
            <a:normAutofit fontScale="92500" lnSpcReduction="20000"/>
          </a:bodyPr>
          <a:lstStyle/>
          <a:p>
            <a:r>
              <a:rPr lang="en-US" dirty="0"/>
              <a:t>Includes data entered by the ISD on their MOE Eligibility Budget Form. </a:t>
            </a:r>
          </a:p>
          <a:p>
            <a:r>
              <a:rPr lang="en-US" dirty="0"/>
              <a:t>Includes data member district submissions that have been accepted</a:t>
            </a:r>
            <a:r>
              <a:rPr lang="en-US" baseline="0" dirty="0"/>
              <a:t> by the ISD. </a:t>
            </a:r>
          </a:p>
          <a:p>
            <a:r>
              <a:rPr lang="en-US" baseline="0" dirty="0"/>
              <a:t>Subject to change until ISD completes their form and all member district submissions are accepted or excluded. </a:t>
            </a:r>
          </a:p>
          <a:p>
            <a:r>
              <a:rPr lang="en-US" dirty="0"/>
              <a:t>If ISD does not pass at least one method, exceptions and/or adjustments must be entered on the exceptions form(s). </a:t>
            </a:r>
            <a:endParaRPr lang="en-US" baseline="0" dirty="0"/>
          </a:p>
        </p:txBody>
      </p:sp>
      <p:pic>
        <p:nvPicPr>
          <p:cNvPr id="10" name="Picture 9" descr="Accessing the MOE Eligibility Test Results link on the MOE Eligibility Test Menu">
            <a:extLst>
              <a:ext uri="{FF2B5EF4-FFF2-40B4-BE49-F238E27FC236}">
                <a16:creationId xmlns:a16="http://schemas.microsoft.com/office/drawing/2014/main" id="{F7A0605A-67EB-4870-AE00-802C802F7B70}"/>
              </a:ext>
            </a:extLst>
          </p:cNvPr>
          <p:cNvPicPr>
            <a:picLocks noChangeAspect="1"/>
          </p:cNvPicPr>
          <p:nvPr/>
        </p:nvPicPr>
        <p:blipFill>
          <a:blip r:embed="rId2"/>
          <a:stretch>
            <a:fillRect/>
          </a:stretch>
        </p:blipFill>
        <p:spPr>
          <a:xfrm>
            <a:off x="5844260" y="1875635"/>
            <a:ext cx="5529899" cy="4008015"/>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A3AE26A8-AF82-4B0C-88E5-41811A2E341B}"/>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12EDD127-DAB7-49C7-8D97-0CC8F3BF2D22}"/>
              </a:ext>
            </a:extLst>
          </p:cNvPr>
          <p:cNvSpPr>
            <a:spLocks noGrp="1"/>
          </p:cNvSpPr>
          <p:nvPr>
            <p:ph type="sldNum" sz="quarter" idx="12"/>
          </p:nvPr>
        </p:nvSpPr>
        <p:spPr/>
        <p:txBody>
          <a:bodyPr/>
          <a:lstStyle/>
          <a:p>
            <a:fld id="{46775F4D-6D42-4CD6-A802-0B48E0231625}" type="slidenum">
              <a:rPr lang="en-US" smtClean="0"/>
              <a:pPr/>
              <a:t>35</a:t>
            </a:fld>
            <a:endParaRPr lang="en-US" dirty="0"/>
          </a:p>
        </p:txBody>
      </p:sp>
    </p:spTree>
    <p:extLst>
      <p:ext uri="{BB962C8B-B14F-4D97-AF65-F5344CB8AC3E}">
        <p14:creationId xmlns:p14="http://schemas.microsoft.com/office/powerpoint/2010/main" val="2865424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7B06-C596-4FC0-8479-F06C593E324F}"/>
              </a:ext>
            </a:extLst>
          </p:cNvPr>
          <p:cNvSpPr>
            <a:spLocks noGrp="1"/>
          </p:cNvSpPr>
          <p:nvPr>
            <p:ph type="title"/>
          </p:nvPr>
        </p:nvSpPr>
        <p:spPr/>
        <p:txBody>
          <a:bodyPr>
            <a:normAutofit/>
          </a:bodyPr>
          <a:lstStyle/>
          <a:p>
            <a:r>
              <a:rPr lang="en-US" sz="3600" dirty="0"/>
              <a:t>Entering</a:t>
            </a:r>
            <a:r>
              <a:rPr lang="en-US" sz="3600" baseline="0" dirty="0"/>
              <a:t> Exceptions or Adjustments, Part 1</a:t>
            </a:r>
            <a:endParaRPr lang="en-US" sz="3600" dirty="0"/>
          </a:p>
        </p:txBody>
      </p:sp>
      <p:sp>
        <p:nvSpPr>
          <p:cNvPr id="3" name="Content Placeholder 2">
            <a:extLst>
              <a:ext uri="{FF2B5EF4-FFF2-40B4-BE49-F238E27FC236}">
                <a16:creationId xmlns:a16="http://schemas.microsoft.com/office/drawing/2014/main" id="{A9141695-AF94-4D3B-BDDA-3D7F7B78468D}"/>
              </a:ext>
            </a:extLst>
          </p:cNvPr>
          <p:cNvSpPr>
            <a:spLocks noGrp="1"/>
          </p:cNvSpPr>
          <p:nvPr>
            <p:ph idx="1"/>
          </p:nvPr>
        </p:nvSpPr>
        <p:spPr>
          <a:xfrm>
            <a:off x="838200" y="1825624"/>
            <a:ext cx="4833395" cy="4530725"/>
          </a:xfrm>
        </p:spPr>
        <p:txBody>
          <a:bodyPr>
            <a:normAutofit fontScale="92500" lnSpcReduction="10000"/>
          </a:bodyPr>
          <a:lstStyle/>
          <a:p>
            <a:r>
              <a:rPr lang="en-US" dirty="0"/>
              <a:t>Can be entered for the Intervening Year (2020-21)</a:t>
            </a:r>
            <a:r>
              <a:rPr lang="en-US" baseline="0" dirty="0"/>
              <a:t> or the Test Year (2021-22).</a:t>
            </a:r>
          </a:p>
          <a:p>
            <a:r>
              <a:rPr lang="en-US" baseline="0" dirty="0"/>
              <a:t>ISDs may need to contact member district business officials directly (outside of Catamaran) to gather exception/adjustment information</a:t>
            </a:r>
            <a:r>
              <a:rPr lang="en-US" b="1" baseline="0" dirty="0"/>
              <a:t>.  </a:t>
            </a:r>
          </a:p>
          <a:p>
            <a:r>
              <a:rPr lang="en-US" dirty="0"/>
              <a:t>Exceptions entered by ISD in previous years will prepopulate. </a:t>
            </a:r>
          </a:p>
          <a:p>
            <a:r>
              <a:rPr lang="en-US" dirty="0"/>
              <a:t>Exception (b) (decrease in enrollment) will have been automatically calculated and accounted for in the test results. </a:t>
            </a:r>
          </a:p>
        </p:txBody>
      </p:sp>
      <p:pic>
        <p:nvPicPr>
          <p:cNvPr id="7" name="Picture 6" descr="Accessing the exceptions forms on the MOE Eligibility Test Menu">
            <a:extLst>
              <a:ext uri="{FF2B5EF4-FFF2-40B4-BE49-F238E27FC236}">
                <a16:creationId xmlns:a16="http://schemas.microsoft.com/office/drawing/2014/main" id="{AB1C6F35-2F0A-4D5A-BAE7-41CFFF5178C6}"/>
              </a:ext>
            </a:extLst>
          </p:cNvPr>
          <p:cNvPicPr>
            <a:picLocks noChangeAspect="1"/>
          </p:cNvPicPr>
          <p:nvPr/>
        </p:nvPicPr>
        <p:blipFill>
          <a:blip r:embed="rId3"/>
          <a:stretch>
            <a:fillRect/>
          </a:stretch>
        </p:blipFill>
        <p:spPr>
          <a:xfrm>
            <a:off x="5863626" y="1870075"/>
            <a:ext cx="5490174" cy="3979223"/>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9FAC7567-F17C-4FE0-9C3B-180C4C0D53D8}"/>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BA5C097A-2B8B-458F-8102-5EA47C533AF0}"/>
              </a:ext>
            </a:extLst>
          </p:cNvPr>
          <p:cNvSpPr>
            <a:spLocks noGrp="1"/>
          </p:cNvSpPr>
          <p:nvPr>
            <p:ph type="sldNum" sz="quarter" idx="12"/>
          </p:nvPr>
        </p:nvSpPr>
        <p:spPr/>
        <p:txBody>
          <a:bodyPr/>
          <a:lstStyle/>
          <a:p>
            <a:fld id="{46775F4D-6D42-4CD6-A802-0B48E0231625}" type="slidenum">
              <a:rPr lang="en-US" smtClean="0"/>
              <a:pPr/>
              <a:t>36</a:t>
            </a:fld>
            <a:endParaRPr lang="en-US" dirty="0"/>
          </a:p>
        </p:txBody>
      </p:sp>
    </p:spTree>
    <p:extLst>
      <p:ext uri="{BB962C8B-B14F-4D97-AF65-F5344CB8AC3E}">
        <p14:creationId xmlns:p14="http://schemas.microsoft.com/office/powerpoint/2010/main" val="1740818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normAutofit/>
          </a:bodyPr>
          <a:lstStyle/>
          <a:p>
            <a:r>
              <a:rPr lang="en-US" sz="3600" dirty="0"/>
              <a:t>Entering Exceptions </a:t>
            </a:r>
            <a:r>
              <a:rPr lang="en-US" sz="3600" b="1" kern="1200" baseline="0" dirty="0">
                <a:solidFill>
                  <a:srgbClr val="3A3A3A"/>
                </a:solidFill>
                <a:effectLst/>
                <a:latin typeface="Arial" charset="0"/>
                <a:ea typeface="Arial" charset="0"/>
                <a:cs typeface="Arial" charset="0"/>
              </a:rPr>
              <a:t>or Adjustments, Part 2</a:t>
            </a:r>
            <a:endParaRPr lang="en-US" sz="3600" dirty="0"/>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2000977"/>
            <a:ext cx="10515600" cy="4176087"/>
          </a:xfrm>
        </p:spPr>
        <p:txBody>
          <a:bodyPr>
            <a:normAutofit/>
          </a:bodyPr>
          <a:lstStyle/>
          <a:p>
            <a:r>
              <a:rPr lang="en-US" dirty="0"/>
              <a:t>Once the exceptions</a:t>
            </a:r>
            <a:r>
              <a:rPr lang="en-US" baseline="0" dirty="0"/>
              <a:t> form is saved, any </a:t>
            </a:r>
            <a:r>
              <a:rPr lang="en-US" dirty="0"/>
              <a:t>exceptions or adjustments entered will</a:t>
            </a:r>
            <a:r>
              <a:rPr lang="en-US" baseline="0" dirty="0"/>
              <a:t> immediately impact the test results. </a:t>
            </a:r>
          </a:p>
          <a:p>
            <a:r>
              <a:rPr lang="en-US" baseline="0" dirty="0"/>
              <a:t>Refer to the test results frequently to see if enough exceptions have been entered. </a:t>
            </a:r>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37</a:t>
            </a:fld>
            <a:endParaRPr lang="en-US" dirty="0"/>
          </a:p>
        </p:txBody>
      </p:sp>
    </p:spTree>
    <p:extLst>
      <p:ext uri="{BB962C8B-B14F-4D97-AF65-F5344CB8AC3E}">
        <p14:creationId xmlns:p14="http://schemas.microsoft.com/office/powerpoint/2010/main" val="145997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E499-952E-4EE7-9263-5FADCA8BA7D3}"/>
              </a:ext>
            </a:extLst>
          </p:cNvPr>
          <p:cNvSpPr>
            <a:spLocks noGrp="1"/>
          </p:cNvSpPr>
          <p:nvPr>
            <p:ph type="title"/>
          </p:nvPr>
        </p:nvSpPr>
        <p:spPr/>
        <p:txBody>
          <a:bodyPr/>
          <a:lstStyle/>
          <a:p>
            <a:r>
              <a:rPr lang="en-US" dirty="0"/>
              <a:t>Submitting Test Results to the MDE</a:t>
            </a:r>
          </a:p>
        </p:txBody>
      </p:sp>
      <p:sp>
        <p:nvSpPr>
          <p:cNvPr id="3" name="Content Placeholder 2">
            <a:extLst>
              <a:ext uri="{FF2B5EF4-FFF2-40B4-BE49-F238E27FC236}">
                <a16:creationId xmlns:a16="http://schemas.microsoft.com/office/drawing/2014/main" id="{0A0192CD-5A1F-4BC9-B19D-0E40A1B37A35}"/>
              </a:ext>
            </a:extLst>
          </p:cNvPr>
          <p:cNvSpPr>
            <a:spLocks noGrp="1"/>
          </p:cNvSpPr>
          <p:nvPr>
            <p:ph idx="1"/>
          </p:nvPr>
        </p:nvSpPr>
        <p:spPr>
          <a:xfrm>
            <a:off x="838200" y="1825625"/>
            <a:ext cx="4906617" cy="4667250"/>
          </a:xfrm>
        </p:spPr>
        <p:txBody>
          <a:bodyPr>
            <a:normAutofit fontScale="92500" lnSpcReduction="10000"/>
          </a:bodyPr>
          <a:lstStyle/>
          <a:p>
            <a:r>
              <a:rPr lang="en-US" dirty="0"/>
              <a:t>The ISD can submit the MOE Eligibility test results to the MDE once the following conditions are satisfied: </a:t>
            </a:r>
          </a:p>
          <a:p>
            <a:pPr lvl="1"/>
            <a:r>
              <a:rPr lang="en-US" dirty="0"/>
              <a:t>The ISD has completed the MOE Eligibility Budget Form</a:t>
            </a:r>
          </a:p>
          <a:p>
            <a:pPr lvl="1"/>
            <a:r>
              <a:rPr lang="en-US" dirty="0"/>
              <a:t>All member district submissions have been accepted</a:t>
            </a:r>
          </a:p>
          <a:p>
            <a:pPr lvl="1"/>
            <a:r>
              <a:rPr lang="en-US" dirty="0"/>
              <a:t>The MOE Eligibility Test Results show “MET” for at least one method (this may or may not involve the use of exceptions and/or adjustments)</a:t>
            </a:r>
          </a:p>
          <a:p>
            <a:r>
              <a:rPr lang="en-US" dirty="0"/>
              <a:t>Submit to MDE using the MOE Eligibility Test Results form (not the exceptions forms)</a:t>
            </a:r>
          </a:p>
        </p:txBody>
      </p:sp>
      <p:pic>
        <p:nvPicPr>
          <p:cNvPr id="6" name="Picture 5" descr="Submitting the MOE Eligibility Test Results">
            <a:extLst>
              <a:ext uri="{FF2B5EF4-FFF2-40B4-BE49-F238E27FC236}">
                <a16:creationId xmlns:a16="http://schemas.microsoft.com/office/drawing/2014/main" id="{B4FC28BA-CC3C-46F3-8FAE-19BC1FA83420}"/>
              </a:ext>
            </a:extLst>
          </p:cNvPr>
          <p:cNvPicPr>
            <a:picLocks noChangeAspect="1"/>
          </p:cNvPicPr>
          <p:nvPr/>
        </p:nvPicPr>
        <p:blipFill>
          <a:blip r:embed="rId2"/>
          <a:stretch>
            <a:fillRect/>
          </a:stretch>
        </p:blipFill>
        <p:spPr>
          <a:xfrm>
            <a:off x="6036497" y="2447770"/>
            <a:ext cx="5317303" cy="3018389"/>
          </a:xfrm>
          <a:prstGeom prst="rect">
            <a:avLst/>
          </a:prstGeom>
          <a:ln>
            <a:solidFill>
              <a:schemeClr val="bg1">
                <a:lumMod val="50000"/>
              </a:schemeClr>
            </a:solidFill>
          </a:ln>
        </p:spPr>
      </p:pic>
      <p:sp>
        <p:nvSpPr>
          <p:cNvPr id="4" name="Footer Placeholder 3">
            <a:extLst>
              <a:ext uri="{FF2B5EF4-FFF2-40B4-BE49-F238E27FC236}">
                <a16:creationId xmlns:a16="http://schemas.microsoft.com/office/drawing/2014/main" id="{BB3096D1-A7AD-4AB5-9865-2CA0216674F8}"/>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47FA3ED3-D1F9-4E9F-A44D-6D029B1D4387}"/>
              </a:ext>
            </a:extLst>
          </p:cNvPr>
          <p:cNvSpPr>
            <a:spLocks noGrp="1"/>
          </p:cNvSpPr>
          <p:nvPr>
            <p:ph type="sldNum" sz="quarter" idx="12"/>
          </p:nvPr>
        </p:nvSpPr>
        <p:spPr/>
        <p:txBody>
          <a:bodyPr/>
          <a:lstStyle/>
          <a:p>
            <a:fld id="{46775F4D-6D42-4CD6-A802-0B48E0231625}" type="slidenum">
              <a:rPr lang="en-US" smtClean="0"/>
              <a:pPr/>
              <a:t>38</a:t>
            </a:fld>
            <a:endParaRPr lang="en-US" dirty="0"/>
          </a:p>
        </p:txBody>
      </p:sp>
    </p:spTree>
    <p:extLst>
      <p:ext uri="{BB962C8B-B14F-4D97-AF65-F5344CB8AC3E}">
        <p14:creationId xmlns:p14="http://schemas.microsoft.com/office/powerpoint/2010/main" val="123640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1E6-BD88-4B53-90AA-8BAA4336655D}"/>
              </a:ext>
            </a:extLst>
          </p:cNvPr>
          <p:cNvSpPr>
            <a:spLocks noGrp="1"/>
          </p:cNvSpPr>
          <p:nvPr>
            <p:ph type="title"/>
          </p:nvPr>
        </p:nvSpPr>
        <p:spPr/>
        <p:txBody>
          <a:bodyPr/>
          <a:lstStyle/>
          <a:p>
            <a:r>
              <a:rPr lang="en-US" dirty="0"/>
              <a:t>Questions – Completing the MOE Eligibility Activity</a:t>
            </a:r>
          </a:p>
        </p:txBody>
      </p:sp>
      <p:pic>
        <p:nvPicPr>
          <p:cNvPr id="7" name="Content Placeholder 6">
            <a:extLst>
              <a:ext uri="{FF2B5EF4-FFF2-40B4-BE49-F238E27FC236}">
                <a16:creationId xmlns:a16="http://schemas.microsoft.com/office/drawing/2014/main" id="{7AE5304E-DBEF-41B7-B25D-9E97EA1DF523}"/>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178805" y="1889430"/>
            <a:ext cx="4957809" cy="3966247"/>
          </a:xfrm>
        </p:spPr>
      </p:pic>
      <p:sp>
        <p:nvSpPr>
          <p:cNvPr id="4" name="Footer Placeholder 3">
            <a:extLst>
              <a:ext uri="{FF2B5EF4-FFF2-40B4-BE49-F238E27FC236}">
                <a16:creationId xmlns:a16="http://schemas.microsoft.com/office/drawing/2014/main" id="{9BB50401-F99F-4063-976B-462E2C1DCBDB}"/>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B08A76B9-4940-485E-A39A-B6AF91162E11}"/>
              </a:ext>
            </a:extLst>
          </p:cNvPr>
          <p:cNvSpPr>
            <a:spLocks noGrp="1"/>
          </p:cNvSpPr>
          <p:nvPr>
            <p:ph type="sldNum" sz="quarter" idx="12"/>
          </p:nvPr>
        </p:nvSpPr>
        <p:spPr/>
        <p:txBody>
          <a:bodyPr/>
          <a:lstStyle/>
          <a:p>
            <a:fld id="{46775F4D-6D42-4CD6-A802-0B48E0231625}" type="slidenum">
              <a:rPr lang="en-US" smtClean="0"/>
              <a:pPr/>
              <a:t>39</a:t>
            </a:fld>
            <a:endParaRPr lang="en-US"/>
          </a:p>
        </p:txBody>
      </p:sp>
    </p:spTree>
    <p:extLst>
      <p:ext uri="{BB962C8B-B14F-4D97-AF65-F5344CB8AC3E}">
        <p14:creationId xmlns:p14="http://schemas.microsoft.com/office/powerpoint/2010/main" val="94071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a:t>
            </a:r>
          </a:p>
        </p:txBody>
      </p:sp>
      <p:sp>
        <p:nvSpPr>
          <p:cNvPr id="3" name="Content Placeholder 2"/>
          <p:cNvSpPr>
            <a:spLocks noGrp="1"/>
          </p:cNvSpPr>
          <p:nvPr>
            <p:ph idx="1"/>
          </p:nvPr>
        </p:nvSpPr>
        <p:spPr>
          <a:xfrm>
            <a:off x="838200" y="1825625"/>
            <a:ext cx="10515600" cy="3846126"/>
          </a:xfrm>
        </p:spPr>
        <p:txBody>
          <a:bodyPr>
            <a:normAutofit/>
          </a:bodyPr>
          <a:lstStyle/>
          <a:p>
            <a:r>
              <a:rPr lang="en-US" dirty="0"/>
              <a:t>Office of Special Education (OSE) </a:t>
            </a:r>
          </a:p>
          <a:p>
            <a:pPr lvl="1"/>
            <a:r>
              <a:rPr lang="en-US" dirty="0"/>
              <a:t>John </a:t>
            </a:r>
            <a:r>
              <a:rPr lang="en-US" dirty="0" err="1"/>
              <a:t>Andrejack</a:t>
            </a:r>
            <a:r>
              <a:rPr lang="en-US" dirty="0"/>
              <a:t>, Financial Manager, Program Finance</a:t>
            </a:r>
          </a:p>
          <a:p>
            <a:pPr lvl="1"/>
            <a:r>
              <a:rPr lang="en-US" dirty="0"/>
              <a:t>Scott </a:t>
            </a:r>
            <a:r>
              <a:rPr lang="en-US" dirty="0" err="1"/>
              <a:t>Kemmer</a:t>
            </a:r>
            <a:r>
              <a:rPr lang="en-US" dirty="0"/>
              <a:t>-Slater, Financial Manager</a:t>
            </a:r>
          </a:p>
          <a:p>
            <a:r>
              <a:rPr lang="en-US" dirty="0"/>
              <a:t>Public Sector Consultants </a:t>
            </a:r>
          </a:p>
          <a:p>
            <a:pPr lvl="1"/>
            <a:r>
              <a:rPr lang="en-US" dirty="0"/>
              <a:t>Alex Kontras, Senior Consultant</a:t>
            </a:r>
          </a:p>
          <a:p>
            <a:pPr lvl="1"/>
            <a:r>
              <a:rPr lang="en-US" dirty="0"/>
              <a:t>Lynne Clark, Senior Consultant</a:t>
            </a:r>
          </a:p>
          <a:p>
            <a:pPr lvl="1"/>
            <a:r>
              <a:rPr lang="en-US" dirty="0"/>
              <a:t>Josiah Bear, Research Associate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p:cNvSpPr>
            <a:spLocks noGrp="1"/>
          </p:cNvSpPr>
          <p:nvPr>
            <p:ph type="sldNum" sz="quarter" idx="12"/>
          </p:nvPr>
        </p:nvSpPr>
        <p:spPr/>
        <p:txBody>
          <a:bodyPr/>
          <a:lstStyle/>
          <a:p>
            <a:fld id="{86912BC1-F2B2-4048-96A2-39CED5BDBEEC}" type="slidenum">
              <a:rPr lang="en-US" smtClean="0"/>
              <a:pPr/>
              <a:t>4</a:t>
            </a:fld>
            <a:endParaRPr lang="en-US" dirty="0"/>
          </a:p>
        </p:txBody>
      </p:sp>
    </p:spTree>
    <p:extLst>
      <p:ext uri="{BB962C8B-B14F-4D97-AF65-F5344CB8AC3E}">
        <p14:creationId xmlns:p14="http://schemas.microsoft.com/office/powerpoint/2010/main" val="1516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44737F-B054-4FA9-AE4D-BA98FC480FB8}"/>
              </a:ext>
            </a:extLst>
          </p:cNvPr>
          <p:cNvSpPr>
            <a:spLocks noGrp="1"/>
          </p:cNvSpPr>
          <p:nvPr>
            <p:ph type="ctrTitle"/>
          </p:nvPr>
        </p:nvSpPr>
        <p:spPr/>
        <p:txBody>
          <a:bodyPr/>
          <a:lstStyle/>
          <a:p>
            <a:r>
              <a:rPr lang="en-US" dirty="0"/>
              <a:t>Webinar Wrap-Up</a:t>
            </a:r>
          </a:p>
        </p:txBody>
      </p:sp>
      <p:sp>
        <p:nvSpPr>
          <p:cNvPr id="7" name="Subtitle 6">
            <a:extLst>
              <a:ext uri="{FF2B5EF4-FFF2-40B4-BE49-F238E27FC236}">
                <a16:creationId xmlns:a16="http://schemas.microsoft.com/office/drawing/2014/main" id="{D36C2ABB-A8EA-4634-B6B3-0136575935A0}"/>
              </a:ext>
            </a:extLst>
          </p:cNvPr>
          <p:cNvSpPr>
            <a:spLocks noGrp="1"/>
          </p:cNvSpPr>
          <p:nvPr>
            <p:ph type="subTitle" idx="1"/>
          </p:nvPr>
        </p:nvSpPr>
        <p:spPr/>
        <p:txBody>
          <a:bodyPr/>
          <a:lstStyle/>
          <a:p>
            <a:r>
              <a:rPr lang="en-US" dirty="0"/>
              <a:t>Resources and Contact Information</a:t>
            </a:r>
          </a:p>
        </p:txBody>
      </p:sp>
      <p:sp>
        <p:nvSpPr>
          <p:cNvPr id="4" name="Footer Placeholder 3">
            <a:extLst>
              <a:ext uri="{FF2B5EF4-FFF2-40B4-BE49-F238E27FC236}">
                <a16:creationId xmlns:a16="http://schemas.microsoft.com/office/drawing/2014/main" id="{3406C8F9-146D-401D-94E6-6A30DE4CF26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DE4FCEFE-0B0A-48A8-B57E-450405361639}"/>
              </a:ext>
            </a:extLst>
          </p:cNvPr>
          <p:cNvSpPr>
            <a:spLocks noGrp="1"/>
          </p:cNvSpPr>
          <p:nvPr>
            <p:ph type="sldNum" sz="quarter" idx="12"/>
          </p:nvPr>
        </p:nvSpPr>
        <p:spPr/>
        <p:txBody>
          <a:bodyPr/>
          <a:lstStyle/>
          <a:p>
            <a:fld id="{46775F4D-6D42-4CD6-A802-0B48E0231625}" type="slidenum">
              <a:rPr lang="en-US" smtClean="0"/>
              <a:pPr/>
              <a:t>40</a:t>
            </a:fld>
            <a:endParaRPr lang="en-US" dirty="0"/>
          </a:p>
        </p:txBody>
      </p:sp>
    </p:spTree>
    <p:extLst>
      <p:ext uri="{BB962C8B-B14F-4D97-AF65-F5344CB8AC3E}">
        <p14:creationId xmlns:p14="http://schemas.microsoft.com/office/powerpoint/2010/main" val="1404299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dirty="0"/>
              <a:t>MOE Training Materials </a:t>
            </a:r>
          </a:p>
        </p:txBody>
      </p:sp>
      <p:sp>
        <p:nvSpPr>
          <p:cNvPr id="4" name="Content Placeholder 3">
            <a:extLst>
              <a:ext uri="{FF2B5EF4-FFF2-40B4-BE49-F238E27FC236}">
                <a16:creationId xmlns:a16="http://schemas.microsoft.com/office/drawing/2014/main" id="{B1BC5E98-880A-435D-AF50-9C0E42E21669}"/>
              </a:ext>
            </a:extLst>
          </p:cNvPr>
          <p:cNvSpPr>
            <a:spLocks noGrp="1"/>
          </p:cNvSpPr>
          <p:nvPr>
            <p:ph idx="1"/>
          </p:nvPr>
        </p:nvSpPr>
        <p:spPr>
          <a:xfrm>
            <a:off x="838201" y="1808923"/>
            <a:ext cx="10515599" cy="4683952"/>
          </a:xfrm>
        </p:spPr>
        <p:txBody>
          <a:bodyPr>
            <a:normAutofit/>
          </a:bodyPr>
          <a:lstStyle/>
          <a:p>
            <a:pPr marL="0" indent="0">
              <a:buNone/>
            </a:pPr>
            <a:r>
              <a:rPr lang="en-US" sz="2000" b="1" dirty="0">
                <a:solidFill>
                  <a:schemeClr val="tx1"/>
                </a:solidFill>
              </a:rPr>
              <a:t>Catamaran Technical Assistance Website</a:t>
            </a:r>
          </a:p>
          <a:p>
            <a:pPr marL="457200" lvl="1" indent="0">
              <a:buNone/>
            </a:pPr>
            <a:r>
              <a:rPr lang="en-US" sz="1600" dirty="0">
                <a:hlinkClick r:id="rId3"/>
              </a:rPr>
              <a:t>https://training.catamaran.partners/</a:t>
            </a:r>
            <a:endParaRPr lang="en-US" sz="1600" dirty="0">
              <a:solidFill>
                <a:schemeClr val="tx1"/>
              </a:solidFill>
            </a:endParaRPr>
          </a:p>
          <a:p>
            <a:pPr marL="0" indent="0">
              <a:spcBef>
                <a:spcPts val="2400"/>
              </a:spcBef>
              <a:buNone/>
            </a:pPr>
            <a:br>
              <a:rPr lang="en-US" sz="1000" b="1" dirty="0">
                <a:solidFill>
                  <a:schemeClr val="tx1"/>
                </a:solidFill>
              </a:rPr>
            </a:br>
            <a:r>
              <a:rPr lang="en-US" sz="2000" b="1" dirty="0">
                <a:solidFill>
                  <a:schemeClr val="tx1"/>
                </a:solidFill>
              </a:rPr>
              <a:t>Frequently Asked Questions About Maintenance of Effort</a:t>
            </a:r>
          </a:p>
          <a:p>
            <a:pPr marL="457200" lvl="1" indent="0">
              <a:buNone/>
            </a:pPr>
            <a:r>
              <a:rPr lang="en-US" sz="1600" dirty="0">
                <a:hlinkClick r:id="rId4"/>
              </a:rPr>
              <a:t>https://training.catamaran.partners/maintenance-of-effort-moe-frequently-asked-questions/</a:t>
            </a:r>
            <a:endParaRPr lang="en-US" sz="1600" dirty="0"/>
          </a:p>
          <a:p>
            <a:pPr marL="0" indent="0">
              <a:spcBef>
                <a:spcPts val="2400"/>
              </a:spcBef>
              <a:buNone/>
            </a:pPr>
            <a:br>
              <a:rPr lang="en-US" sz="1000" b="1" dirty="0">
                <a:solidFill>
                  <a:schemeClr val="tx1"/>
                </a:solidFill>
              </a:rPr>
            </a:br>
            <a:r>
              <a:rPr lang="en-US" sz="2000" b="1" dirty="0">
                <a:solidFill>
                  <a:schemeClr val="tx1"/>
                </a:solidFill>
              </a:rPr>
              <a:t>How to Complete MOE Eligibility Activity for ISD Business Officials</a:t>
            </a:r>
          </a:p>
          <a:p>
            <a:pPr marL="457200" lvl="1" indent="0">
              <a:buNone/>
            </a:pPr>
            <a:r>
              <a:rPr lang="en-US" sz="1600" dirty="0">
                <a:hlinkClick r:id="rId5"/>
              </a:rPr>
              <a:t>https://training.catamaran.partners/how-to-complete-the-maintenance-of-effort-eligibility-test-activity/</a:t>
            </a:r>
            <a:endParaRPr lang="en-US" sz="1600" dirty="0">
              <a:solidFill>
                <a:schemeClr val="tx1"/>
              </a:solidFill>
            </a:endParaRPr>
          </a:p>
          <a:p>
            <a:pPr marL="0" indent="0">
              <a:spcBef>
                <a:spcPts val="2400"/>
              </a:spcBef>
              <a:buNone/>
            </a:pPr>
            <a:br>
              <a:rPr lang="en-US" sz="1000" b="1" dirty="0">
                <a:solidFill>
                  <a:schemeClr val="tx1"/>
                </a:solidFill>
              </a:rPr>
            </a:br>
            <a:r>
              <a:rPr lang="en-US" sz="2000" b="1" dirty="0">
                <a:solidFill>
                  <a:schemeClr val="tx1"/>
                </a:solidFill>
              </a:rPr>
              <a:t>How to Complete MOE Eligibility Budget Form for District Business Officials</a:t>
            </a:r>
          </a:p>
          <a:p>
            <a:pPr marL="457200" lvl="1" indent="0">
              <a:buNone/>
            </a:pPr>
            <a:r>
              <a:rPr lang="en-US" sz="1600" dirty="0">
                <a:hlinkClick r:id="rId6"/>
              </a:rPr>
              <a:t>https://training.catamaran.partners/how-to-complete-the-maintenance-of-effort-eligibility-budget-form/</a:t>
            </a:r>
            <a:endParaRPr lang="en-US" dirty="0">
              <a:solidFill>
                <a:schemeClr val="tx1"/>
              </a:solidFill>
            </a:endParaRPr>
          </a:p>
          <a:p>
            <a:pPr marL="457200" lvl="1" indent="0">
              <a:buNone/>
            </a:pPr>
            <a:endParaRPr lang="en-US" dirty="0">
              <a:solidFill>
                <a:schemeClr val="tx1"/>
              </a:solidFill>
            </a:endParaRPr>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dirty="0"/>
              <a:t>Michigan Department of Education | Office of Special Education </a:t>
            </a:r>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41</a:t>
            </a:fld>
            <a:endParaRPr lang="en-US" dirty="0"/>
          </a:p>
        </p:txBody>
      </p:sp>
    </p:spTree>
    <p:extLst>
      <p:ext uri="{BB962C8B-B14F-4D97-AF65-F5344CB8AC3E}">
        <p14:creationId xmlns:p14="http://schemas.microsoft.com/office/powerpoint/2010/main" val="215539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Contact Us</a:t>
            </a:r>
          </a:p>
        </p:txBody>
      </p:sp>
      <p:sp>
        <p:nvSpPr>
          <p:cNvPr id="4" name="Content Placeholder 3"/>
          <p:cNvSpPr>
            <a:spLocks noGrp="1"/>
          </p:cNvSpPr>
          <p:nvPr>
            <p:ph sz="half" idx="2"/>
          </p:nvPr>
        </p:nvSpPr>
        <p:spPr>
          <a:xfrm>
            <a:off x="839788" y="1769165"/>
            <a:ext cx="4459354" cy="4084983"/>
          </a:xfrm>
        </p:spPr>
        <p:txBody>
          <a:bodyPr>
            <a:normAutofit/>
          </a:bodyPr>
          <a:lstStyle/>
          <a:p>
            <a:pPr marL="0" indent="0">
              <a:spcAft>
                <a:spcPts val="2400"/>
              </a:spcAft>
              <a:buNone/>
            </a:pPr>
            <a:r>
              <a:rPr lang="en-US" sz="2600" b="1" dirty="0">
                <a:solidFill>
                  <a:schemeClr val="accent2"/>
                </a:solidFill>
              </a:rPr>
              <a:t>Catamaran Team</a:t>
            </a:r>
          </a:p>
          <a:p>
            <a:pPr marL="0" indent="0">
              <a:spcBef>
                <a:spcPts val="0"/>
              </a:spcBef>
              <a:buNone/>
            </a:pPr>
            <a:r>
              <a:rPr lang="en-US" sz="1600" b="1" dirty="0"/>
              <a:t>Catamaran Help Desk </a:t>
            </a:r>
          </a:p>
          <a:p>
            <a:pPr marL="0" indent="0">
              <a:spcBef>
                <a:spcPts val="0"/>
              </a:spcBef>
              <a:buNone/>
            </a:pPr>
            <a:r>
              <a:rPr lang="en-US" sz="1600" dirty="0"/>
              <a:t>877-474-9023</a:t>
            </a:r>
            <a:endParaRPr lang="en-US" sz="1600" b="1" dirty="0"/>
          </a:p>
          <a:p>
            <a:pPr marL="0" indent="0">
              <a:spcBef>
                <a:spcPts val="0"/>
              </a:spcBef>
              <a:spcAft>
                <a:spcPts val="2400"/>
              </a:spcAft>
              <a:buNone/>
            </a:pPr>
            <a:r>
              <a:rPr lang="en-US" sz="1600" dirty="0" err="1">
                <a:hlinkClick r:id="rId3"/>
              </a:rPr>
              <a:t>help@catamaran.partners</a:t>
            </a:r>
            <a:r>
              <a:rPr lang="en-US" sz="1600" dirty="0"/>
              <a:t>  </a:t>
            </a:r>
          </a:p>
          <a:p>
            <a:pPr marL="0" indent="0">
              <a:spcBef>
                <a:spcPts val="0"/>
              </a:spcBef>
              <a:buNone/>
            </a:pPr>
            <a:r>
              <a:rPr lang="en-US" sz="1600" b="1" dirty="0"/>
              <a:t>Kelly Rogers</a:t>
            </a:r>
          </a:p>
          <a:p>
            <a:pPr marL="0" indent="0">
              <a:spcBef>
                <a:spcPts val="0"/>
              </a:spcBef>
              <a:buNone/>
            </a:pPr>
            <a:r>
              <a:rPr lang="en-US" sz="1600" dirty="0"/>
              <a:t>Project Director</a:t>
            </a:r>
          </a:p>
          <a:p>
            <a:pPr marL="0" indent="0">
              <a:spcBef>
                <a:spcPts val="0"/>
              </a:spcBef>
              <a:spcAft>
                <a:spcPts val="2400"/>
              </a:spcAft>
              <a:buNone/>
            </a:pPr>
            <a:r>
              <a:rPr lang="en-US" sz="1600" dirty="0">
                <a:hlinkClick r:id="rId4"/>
              </a:rPr>
              <a:t>krogers@publicsectorconsultants.com</a:t>
            </a:r>
            <a:r>
              <a:rPr lang="en-US" sz="1600" dirty="0"/>
              <a:t> </a:t>
            </a:r>
          </a:p>
          <a:p>
            <a:pPr marL="0" indent="0">
              <a:spcBef>
                <a:spcPts val="0"/>
              </a:spcBef>
              <a:buNone/>
            </a:pPr>
            <a:r>
              <a:rPr lang="en-US" sz="1600" b="1" dirty="0"/>
              <a:t>Alex Kontras </a:t>
            </a:r>
          </a:p>
          <a:p>
            <a:pPr marL="0" indent="0">
              <a:spcBef>
                <a:spcPts val="0"/>
              </a:spcBef>
              <a:buNone/>
            </a:pPr>
            <a:r>
              <a:rPr lang="en-US" sz="1600" dirty="0"/>
              <a:t>Senior Consultant</a:t>
            </a:r>
          </a:p>
          <a:p>
            <a:pPr marL="0" indent="0">
              <a:spcBef>
                <a:spcPts val="0"/>
              </a:spcBef>
              <a:spcAft>
                <a:spcPts val="2400"/>
              </a:spcAft>
              <a:buNone/>
            </a:pPr>
            <a:r>
              <a:rPr lang="en-US" sz="1600" dirty="0">
                <a:hlinkClick r:id="rId5"/>
              </a:rPr>
              <a:t>akontras@publicsectorconsultants.com</a:t>
            </a:r>
            <a:r>
              <a:rPr lang="en-US" sz="1600" dirty="0"/>
              <a:t> </a:t>
            </a:r>
          </a:p>
        </p:txBody>
      </p:sp>
      <p:sp>
        <p:nvSpPr>
          <p:cNvPr id="12" name="Content Placeholder 11">
            <a:extLst>
              <a:ext uri="{FF2B5EF4-FFF2-40B4-BE49-F238E27FC236}">
                <a16:creationId xmlns:a16="http://schemas.microsoft.com/office/drawing/2014/main" id="{717AC1A5-629A-4FC3-8873-0E259DD39929}"/>
              </a:ext>
            </a:extLst>
          </p:cNvPr>
          <p:cNvSpPr>
            <a:spLocks noGrp="1"/>
          </p:cNvSpPr>
          <p:nvPr>
            <p:ph sz="quarter" idx="4"/>
          </p:nvPr>
        </p:nvSpPr>
        <p:spPr>
          <a:xfrm>
            <a:off x="5645427" y="1769165"/>
            <a:ext cx="5605669" cy="4244009"/>
          </a:xfrm>
        </p:spPr>
        <p:txBody>
          <a:bodyPr>
            <a:noAutofit/>
          </a:bodyPr>
          <a:lstStyle/>
          <a:p>
            <a:pPr marL="0" indent="0">
              <a:spcAft>
                <a:spcPts val="2400"/>
              </a:spcAft>
              <a:buNone/>
            </a:pPr>
            <a:r>
              <a:rPr lang="en-US" sz="2600" b="1" dirty="0">
                <a:solidFill>
                  <a:schemeClr val="accent2"/>
                </a:solidFill>
              </a:rPr>
              <a:t>MDE Office of Special Education</a:t>
            </a:r>
          </a:p>
          <a:p>
            <a:pPr marL="0" indent="0">
              <a:spcBef>
                <a:spcPts val="0"/>
              </a:spcBef>
              <a:buNone/>
            </a:pPr>
            <a:r>
              <a:rPr lang="en-US" sz="1600" b="1" dirty="0"/>
              <a:t>Teri Rink</a:t>
            </a:r>
          </a:p>
          <a:p>
            <a:pPr marL="0" indent="0">
              <a:spcBef>
                <a:spcPts val="0"/>
              </a:spcBef>
              <a:buNone/>
            </a:pPr>
            <a:r>
              <a:rPr lang="en-US" sz="1600" dirty="0"/>
              <a:t>Director</a:t>
            </a:r>
          </a:p>
          <a:p>
            <a:pPr marL="0" indent="0">
              <a:spcBef>
                <a:spcPts val="0"/>
              </a:spcBef>
              <a:spcAft>
                <a:spcPts val="2400"/>
              </a:spcAft>
              <a:buNone/>
            </a:pPr>
            <a:r>
              <a:rPr lang="en-US" sz="1600" dirty="0">
                <a:hlinkClick r:id="rId6"/>
              </a:rPr>
              <a:t>rinkT1@Michigan.gov</a:t>
            </a:r>
            <a:endParaRPr lang="en-US" sz="1600" dirty="0"/>
          </a:p>
          <a:p>
            <a:pPr marL="0" indent="0">
              <a:spcBef>
                <a:spcPts val="0"/>
              </a:spcBef>
              <a:buNone/>
            </a:pPr>
            <a:r>
              <a:rPr lang="en-US" sz="1600" b="1" dirty="0"/>
              <a:t>John </a:t>
            </a:r>
            <a:r>
              <a:rPr lang="en-US" sz="1600" b="1" dirty="0" err="1"/>
              <a:t>Andrejack</a:t>
            </a:r>
            <a:endParaRPr lang="en-US" sz="1600" b="1" dirty="0"/>
          </a:p>
          <a:p>
            <a:pPr marL="0" indent="0">
              <a:spcBef>
                <a:spcPts val="0"/>
              </a:spcBef>
              <a:buNone/>
            </a:pPr>
            <a:r>
              <a:rPr lang="en-US" sz="1600" dirty="0"/>
              <a:t>Financial Manager, Program Finance</a:t>
            </a:r>
          </a:p>
          <a:p>
            <a:pPr marL="0" indent="0">
              <a:spcBef>
                <a:spcPts val="0"/>
              </a:spcBef>
              <a:spcAft>
                <a:spcPts val="2400"/>
              </a:spcAft>
              <a:buNone/>
            </a:pPr>
            <a:r>
              <a:rPr lang="en-US" sz="1600" dirty="0">
                <a:hlinkClick r:id="rId7"/>
              </a:rPr>
              <a:t>andrejackj@Michigan.gov</a:t>
            </a:r>
            <a:r>
              <a:rPr lang="en-US" sz="1600" dirty="0"/>
              <a:t> </a:t>
            </a:r>
          </a:p>
          <a:p>
            <a:pPr marL="0" indent="0">
              <a:spcBef>
                <a:spcPts val="0"/>
              </a:spcBef>
              <a:buNone/>
            </a:pPr>
            <a:r>
              <a:rPr lang="en-US" sz="1600" b="1" dirty="0"/>
              <a:t>Scott </a:t>
            </a:r>
            <a:r>
              <a:rPr lang="en-US" sz="1600" b="1" dirty="0" err="1"/>
              <a:t>Kemmer</a:t>
            </a:r>
            <a:r>
              <a:rPr lang="en-US" sz="1600" b="1" dirty="0"/>
              <a:t>-Slater</a:t>
            </a:r>
          </a:p>
          <a:p>
            <a:pPr marL="0" indent="0">
              <a:spcBef>
                <a:spcPts val="0"/>
              </a:spcBef>
              <a:buNone/>
            </a:pPr>
            <a:r>
              <a:rPr lang="en-US" sz="1600" dirty="0"/>
              <a:t>Financial Manager</a:t>
            </a:r>
          </a:p>
          <a:p>
            <a:pPr marL="0" indent="0">
              <a:spcBef>
                <a:spcPts val="0"/>
              </a:spcBef>
              <a:spcAft>
                <a:spcPts val="2400"/>
              </a:spcAft>
              <a:buNone/>
            </a:pPr>
            <a:r>
              <a:rPr lang="en-US" sz="1600" dirty="0">
                <a:hlinkClick r:id="rId8"/>
              </a:rPr>
              <a:t>kemmerslaters@Michigan.gov</a:t>
            </a:r>
            <a:r>
              <a:rPr lang="en-US" sz="1600" dirty="0"/>
              <a:t> </a:t>
            </a:r>
          </a:p>
        </p:txBody>
      </p:sp>
      <p:sp>
        <p:nvSpPr>
          <p:cNvPr id="7" name="Footer Placeholder 6"/>
          <p:cNvSpPr>
            <a:spLocks noGrp="1"/>
          </p:cNvSpPr>
          <p:nvPr>
            <p:ph type="ftr" sz="quarter" idx="11"/>
          </p:nvPr>
        </p:nvSpPr>
        <p:spPr/>
        <p:txBody>
          <a:bodyPr/>
          <a:lstStyle/>
          <a:p>
            <a:r>
              <a:rPr lang="en-US" dirty="0"/>
              <a:t>Michigan Department of Education | Office of Special Education </a:t>
            </a:r>
          </a:p>
        </p:txBody>
      </p:sp>
      <p:sp>
        <p:nvSpPr>
          <p:cNvPr id="8" name="Slide Number Placeholder 7"/>
          <p:cNvSpPr>
            <a:spLocks noGrp="1"/>
          </p:cNvSpPr>
          <p:nvPr>
            <p:ph type="sldNum" sz="quarter" idx="12"/>
          </p:nvPr>
        </p:nvSpPr>
        <p:spPr/>
        <p:txBody>
          <a:bodyPr/>
          <a:lstStyle/>
          <a:p>
            <a:fld id="{86912BC1-F2B2-4048-96A2-39CED5BDBEEC}" type="slidenum">
              <a:rPr lang="en-US" smtClean="0"/>
              <a:pPr/>
              <a:t>42</a:t>
            </a:fld>
            <a:endParaRPr lang="en-US" dirty="0"/>
          </a:p>
        </p:txBody>
      </p:sp>
    </p:spTree>
    <p:extLst>
      <p:ext uri="{BB962C8B-B14F-4D97-AF65-F5344CB8AC3E}">
        <p14:creationId xmlns:p14="http://schemas.microsoft.com/office/powerpoint/2010/main" val="45401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Maintenance of Effort (MOE) Basics</a:t>
            </a:r>
          </a:p>
          <a:p>
            <a:r>
              <a:rPr lang="en-US" dirty="0"/>
              <a:t>Completing the MOE Eligibility Activity </a:t>
            </a:r>
          </a:p>
          <a:p>
            <a:r>
              <a:rPr lang="en-US" dirty="0"/>
              <a:t>Webinar Wrap-Up</a:t>
            </a:r>
          </a:p>
        </p:txBody>
      </p:sp>
      <p:sp>
        <p:nvSpPr>
          <p:cNvPr id="4" name="Footer Placeholder 3"/>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p:cNvSpPr>
            <a:spLocks noGrp="1"/>
          </p:cNvSpPr>
          <p:nvPr>
            <p:ph type="sldNum" sz="quarter" idx="12"/>
          </p:nvPr>
        </p:nvSpPr>
        <p:spPr/>
        <p:txBody>
          <a:bodyPr/>
          <a:lstStyle/>
          <a:p>
            <a:fld id="{86912BC1-F2B2-4048-96A2-39CED5BDBEEC}" type="slidenum">
              <a:rPr lang="en-US" smtClean="0"/>
              <a:pPr/>
              <a:t>5</a:t>
            </a:fld>
            <a:endParaRPr lang="en-US" dirty="0"/>
          </a:p>
        </p:txBody>
      </p:sp>
    </p:spTree>
    <p:extLst>
      <p:ext uri="{BB962C8B-B14F-4D97-AF65-F5344CB8AC3E}">
        <p14:creationId xmlns:p14="http://schemas.microsoft.com/office/powerpoint/2010/main" val="66313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DC1695-5B1B-42B1-AAED-2EFD2B022BBC}"/>
              </a:ext>
            </a:extLst>
          </p:cNvPr>
          <p:cNvSpPr>
            <a:spLocks noGrp="1"/>
          </p:cNvSpPr>
          <p:nvPr>
            <p:ph type="ctrTitle"/>
          </p:nvPr>
        </p:nvSpPr>
        <p:spPr/>
        <p:txBody>
          <a:bodyPr/>
          <a:lstStyle/>
          <a:p>
            <a:r>
              <a:rPr lang="en-US" dirty="0"/>
              <a:t>Maintenance of Effort Basics</a:t>
            </a:r>
          </a:p>
        </p:txBody>
      </p:sp>
      <p:sp>
        <p:nvSpPr>
          <p:cNvPr id="4" name="Footer Placeholder 3">
            <a:extLst>
              <a:ext uri="{FF2B5EF4-FFF2-40B4-BE49-F238E27FC236}">
                <a16:creationId xmlns:a16="http://schemas.microsoft.com/office/drawing/2014/main" id="{0484B0BA-38BC-4285-B765-45829C272D8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F638BEE6-6685-4AE6-B14B-00FD7B633856}"/>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Tree>
    <p:extLst>
      <p:ext uri="{BB962C8B-B14F-4D97-AF65-F5344CB8AC3E}">
        <p14:creationId xmlns:p14="http://schemas.microsoft.com/office/powerpoint/2010/main" val="289105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Purpose of Maintenance of Effort</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pPr>
              <a:spcAft>
                <a:spcPts val="500"/>
              </a:spcAft>
            </a:pPr>
            <a:r>
              <a:rPr lang="en-US" sz="2800" dirty="0"/>
              <a:t>The purpose of the Maintenance of Effort (MOE) requirement is to ensure that LEAs do not replace (i.e. supplant) state/local funding with federal funds.</a:t>
            </a:r>
          </a:p>
          <a:p>
            <a:pPr>
              <a:spcAft>
                <a:spcPts val="500"/>
              </a:spcAft>
            </a:pPr>
            <a:r>
              <a:rPr lang="en-US" sz="2800" dirty="0"/>
              <a:t>MOE means that, in each year for the education of children with disabilities, an LEA:</a:t>
            </a:r>
          </a:p>
          <a:p>
            <a:pPr lvl="1">
              <a:spcAft>
                <a:spcPts val="500"/>
              </a:spcAft>
            </a:pPr>
            <a:r>
              <a:rPr lang="en-US" sz="2400" dirty="0"/>
              <a:t>Budgets at least as much state/local funds as it expended in the most recent year it met MOE (eligibility standard).</a:t>
            </a:r>
          </a:p>
          <a:p>
            <a:pPr lvl="1">
              <a:spcAft>
                <a:spcPts val="500"/>
              </a:spcAft>
            </a:pPr>
            <a:r>
              <a:rPr lang="en-US" sz="2400" dirty="0"/>
              <a:t>Expends at least as much as state/local funds it expended in the most recent year it met MOE (compliance standard).</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7</a:t>
            </a:fld>
            <a:endParaRPr lang="en-US" dirty="0"/>
          </a:p>
        </p:txBody>
      </p:sp>
    </p:spTree>
    <p:extLst>
      <p:ext uri="{BB962C8B-B14F-4D97-AF65-F5344CB8AC3E}">
        <p14:creationId xmlns:p14="http://schemas.microsoft.com/office/powerpoint/2010/main" val="324581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Why is MOE Eligibility Important?</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pPr>
              <a:spcAft>
                <a:spcPts val="500"/>
              </a:spcAft>
            </a:pPr>
            <a:r>
              <a:rPr lang="en-US" sz="2800" dirty="0"/>
              <a:t>ISDs must demonstrate they are planning—in advance of the school year—to meet the MOE standard. </a:t>
            </a:r>
          </a:p>
          <a:p>
            <a:pPr>
              <a:spcAft>
                <a:spcPts val="500"/>
              </a:spcAft>
            </a:pPr>
            <a:r>
              <a:rPr lang="en-US" sz="2800" dirty="0"/>
              <a:t>ISDs and their member districts are not eligible to receive IDEA funds if the ISD does not pass the MOE Eligibility Test. </a:t>
            </a:r>
            <a:endParaRPr lang="en-US" sz="2400"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Tree>
    <p:extLst>
      <p:ext uri="{BB962C8B-B14F-4D97-AF65-F5344CB8AC3E}">
        <p14:creationId xmlns:p14="http://schemas.microsoft.com/office/powerpoint/2010/main" val="263110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normAutofit/>
          </a:bodyPr>
          <a:lstStyle/>
          <a:p>
            <a:r>
              <a:rPr lang="en-US" sz="3600" dirty="0"/>
              <a:t>How are expenditures calculated?</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i="1" dirty="0"/>
              <a:t>Fiscal effort</a:t>
            </a:r>
            <a:r>
              <a:rPr lang="en-US" sz="2800" dirty="0"/>
              <a:t> is the term used to describe the expended amounts that are compared from one year to the next.</a:t>
            </a:r>
          </a:p>
          <a:p>
            <a:r>
              <a:rPr lang="en-US" sz="2800" dirty="0"/>
              <a:t>Fiscal effort can be calculated using four methods. </a:t>
            </a:r>
          </a:p>
          <a:p>
            <a:r>
              <a:rPr lang="en-US" sz="2800" dirty="0"/>
              <a:t>Each method calculates fiscal effort in a different way, but each uses the SE 4096 and SE 4094 amounts as the basic universe of special education funding.</a:t>
            </a:r>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Tree>
    <p:extLst>
      <p:ext uri="{BB962C8B-B14F-4D97-AF65-F5344CB8AC3E}">
        <p14:creationId xmlns:p14="http://schemas.microsoft.com/office/powerpoint/2010/main" val="1792344075"/>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catamaran-presentation-template (5)</Template>
  <TotalTime>4198</TotalTime>
  <Words>3213</Words>
  <Application>Microsoft Office PowerPoint</Application>
  <PresentationFormat>Widescreen</PresentationFormat>
  <Paragraphs>356</Paragraphs>
  <Slides>42</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Welcome! </vt:lpstr>
      <vt:lpstr>Zoom Webinar Control Panel</vt:lpstr>
      <vt:lpstr>Maintenance of Effort Eligibility Training Webinar</vt:lpstr>
      <vt:lpstr>Meet the Team</vt:lpstr>
      <vt:lpstr>Agenda</vt:lpstr>
      <vt:lpstr>Maintenance of Effort Basics</vt:lpstr>
      <vt:lpstr>Purpose of Maintenance of Effort</vt:lpstr>
      <vt:lpstr>Why is MOE Eligibility Important?</vt:lpstr>
      <vt:lpstr>How are expenditures calculated?</vt:lpstr>
      <vt:lpstr>Four Methods to Calculate Fiscal Effort</vt:lpstr>
      <vt:lpstr>Member Districts and ISD Aggregation</vt:lpstr>
      <vt:lpstr>Aggregation Example</vt:lpstr>
      <vt:lpstr>Fiscal Effort Calculation Example</vt:lpstr>
      <vt:lpstr>MOE Eligibility Standard, Part 1</vt:lpstr>
      <vt:lpstr>MOE Eligibility Standard, Part 2</vt:lpstr>
      <vt:lpstr>What If My ISD Does Not Pass MOE?</vt:lpstr>
      <vt:lpstr>Exception (a): Personnel Changes </vt:lpstr>
      <vt:lpstr>Exception (b): Decrease in Students</vt:lpstr>
      <vt:lpstr>Exception (c): Termination of an Eligible Obligation</vt:lpstr>
      <vt:lpstr>Exception (d): Termination of an Eligible Costly Expenditure</vt:lpstr>
      <vt:lpstr>50% Adjustment </vt:lpstr>
      <vt:lpstr>Conditions for Using 50% Adjustment</vt:lpstr>
      <vt:lpstr>50% Adjustment in Catamaran</vt:lpstr>
      <vt:lpstr>Questions – Maintenance of Effort Basics</vt:lpstr>
      <vt:lpstr>Completing the MOE Eligibility Activity</vt:lpstr>
      <vt:lpstr>Who Participates in MOE Eligibility?</vt:lpstr>
      <vt:lpstr>Log in to Catamaran</vt:lpstr>
      <vt:lpstr>Locate the Activity the Tasks Overview</vt:lpstr>
      <vt:lpstr>The Role of Member Districts in  MOE Eligibility</vt:lpstr>
      <vt:lpstr>The Role of ISDs in MOE Eligibility</vt:lpstr>
      <vt:lpstr>Completing the MOE Eligibility Budget Form</vt:lpstr>
      <vt:lpstr>Reviewing Member District Submissions</vt:lpstr>
      <vt:lpstr>Tips for ISDs When Reviewing Submissions</vt:lpstr>
      <vt:lpstr>Excluding Member Districts</vt:lpstr>
      <vt:lpstr>Reviewing Test Results </vt:lpstr>
      <vt:lpstr>Entering Exceptions or Adjustments, Part 1</vt:lpstr>
      <vt:lpstr>Entering Exceptions or Adjustments, Part 2</vt:lpstr>
      <vt:lpstr>Submitting Test Results to the MDE</vt:lpstr>
      <vt:lpstr>Questions – Completing the MOE Eligibility Activity</vt:lpstr>
      <vt:lpstr>Webinar Wrap-Up</vt:lpstr>
      <vt:lpstr>MOE Training Materials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MOE Eligibility Training Webinar - July 2021</dc:title>
  <dc:creator>Michigan Department of Education;Office of Special Education</dc:creator>
  <cp:keywords>Finance</cp:keywords>
  <cp:lastModifiedBy>Josiah Bear</cp:lastModifiedBy>
  <cp:revision>232</cp:revision>
  <cp:lastPrinted>2018-06-21T15:02:13Z</cp:lastPrinted>
  <dcterms:created xsi:type="dcterms:W3CDTF">2018-06-18T14:41:10Z</dcterms:created>
  <dcterms:modified xsi:type="dcterms:W3CDTF">2021-07-09T16:01:04Z</dcterms:modified>
</cp:coreProperties>
</file>