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267" r:id="rId5"/>
    <p:sldId id="427" r:id="rId6"/>
    <p:sldId id="263" r:id="rId7"/>
    <p:sldId id="268" r:id="rId8"/>
    <p:sldId id="269" r:id="rId9"/>
    <p:sldId id="270" r:id="rId10"/>
    <p:sldId id="271" r:id="rId11"/>
    <p:sldId id="272" r:id="rId12"/>
    <p:sldId id="273" r:id="rId13"/>
    <p:sldId id="300" r:id="rId14"/>
    <p:sldId id="275" r:id="rId15"/>
    <p:sldId id="274" r:id="rId16"/>
    <p:sldId id="277" r:id="rId17"/>
    <p:sldId id="278" r:id="rId18"/>
    <p:sldId id="433" r:id="rId19"/>
    <p:sldId id="434" r:id="rId20"/>
    <p:sldId id="435" r:id="rId21"/>
    <p:sldId id="336" r:id="rId22"/>
    <p:sldId id="342" r:id="rId23"/>
    <p:sldId id="308" r:id="rId24"/>
    <p:sldId id="286" r:id="rId25"/>
    <p:sldId id="428" r:id="rId26"/>
    <p:sldId id="429" r:id="rId27"/>
    <p:sldId id="280" r:id="rId28"/>
    <p:sldId id="281" r:id="rId29"/>
    <p:sldId id="282" r:id="rId30"/>
    <p:sldId id="283" r:id="rId31"/>
    <p:sldId id="284" r:id="rId32"/>
    <p:sldId id="436" r:id="rId33"/>
    <p:sldId id="437" r:id="rId34"/>
    <p:sldId id="438" r:id="rId35"/>
    <p:sldId id="324" r:id="rId36"/>
    <p:sldId id="309" r:id="rId37"/>
    <p:sldId id="333" r:id="rId38"/>
    <p:sldId id="314" r:id="rId39"/>
    <p:sldId id="331" r:id="rId40"/>
    <p:sldId id="340" r:id="rId41"/>
    <p:sldId id="343" r:id="rId42"/>
    <p:sldId id="337" r:id="rId43"/>
    <p:sldId id="344" r:id="rId44"/>
    <p:sldId id="432" r:id="rId45"/>
    <p:sldId id="430" r:id="rId46"/>
    <p:sldId id="431" r:id="rId47"/>
    <p:sldId id="326" r:id="rId48"/>
    <p:sldId id="288" r:id="rId49"/>
    <p:sldId id="289" r:id="rId50"/>
    <p:sldId id="372" r:id="rId51"/>
    <p:sldId id="368" r:id="rId52"/>
    <p:sldId id="369" r:id="rId53"/>
    <p:sldId id="370" r:id="rId54"/>
    <p:sldId id="371" r:id="rId55"/>
    <p:sldId id="312" r:id="rId56"/>
    <p:sldId id="292" r:id="rId57"/>
    <p:sldId id="425" r:id="rId58"/>
    <p:sldId id="426"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B7102-B25D-1EF1-F570-1BD8E882A762}" name="Tori Ranusch" initials="TR" userId="S::RanuschT1@michigan.gov::745edd0c-6e22-4b79-8651-8c86e5f82c27" providerId="AD"/>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DCF717AB-211D-3B6E-5104-B7D7A28608AD}" name="Schulze, Lori (MDE-Contractor)" initials="S(" userId="S::schulzel@michigan.gov::79e7bc2c-4c63-4cca-9e28-2b4b3314a6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2" clrIdx="0">
    <p:extLst>
      <p:ext uri="{19B8F6BF-5375-455C-9EA6-DF929625EA0E}">
        <p15:presenceInfo xmlns:p15="http://schemas.microsoft.com/office/powerpoint/2012/main" userId="Lynne Clark" providerId="None"/>
      </p:ext>
    </p:extLst>
  </p:cmAuthor>
  <p:cmAuthor id="2" name="Lynne Clark" initials="LC [2]" lastIdx="7" clrIdx="1">
    <p:extLst>
      <p:ext uri="{19B8F6BF-5375-455C-9EA6-DF929625EA0E}">
        <p15:presenceInfo xmlns:p15="http://schemas.microsoft.com/office/powerpoint/2012/main" userId="S::lclark@publicsectorconsultants.com::e39695b7-0fbb-4f79-838b-814b73e0a62f" providerId="AD"/>
      </p:ext>
    </p:extLst>
  </p:cmAuthor>
  <p:cmAuthor id="3" name="Timbs, Janet (MDE)" initials="TJ(" lastIdx="2" clrIdx="2">
    <p:extLst>
      <p:ext uri="{19B8F6BF-5375-455C-9EA6-DF929625EA0E}">
        <p15:presenceInfo xmlns:p15="http://schemas.microsoft.com/office/powerpoint/2012/main" userId="S::TimbsJ@michigan.gov::ca5879a8-90d9-437b-8803-1d9e5ccbcd76" providerId="AD"/>
      </p:ext>
    </p:extLst>
  </p:cmAuthor>
  <p:cmAuthor id="4" name="Anderson Tippett, Jeanne (MDE)" initials="ATJ(" lastIdx="8" clrIdx="3">
    <p:extLst>
      <p:ext uri="{19B8F6BF-5375-455C-9EA6-DF929625EA0E}">
        <p15:presenceInfo xmlns:p15="http://schemas.microsoft.com/office/powerpoint/2012/main" userId="S::AndersonTippettJ@michigan.gov::b728fb55-2a35-4751-b136-bdf0be5b88f0" providerId="AD"/>
      </p:ext>
    </p:extLst>
  </p:cmAuthor>
  <p:cmAuthor id="5" name="Schultz, Deborah (MDE)" initials="SD(" lastIdx="5" clrIdx="4">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24866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55817" autoAdjust="0"/>
  </p:normalViewPr>
  <p:slideViewPr>
    <p:cSldViewPr snapToGrid="0" snapToObjects="1">
      <p:cViewPr varScale="1">
        <p:scale>
          <a:sx n="60" d="100"/>
          <a:sy n="60" d="100"/>
        </p:scale>
        <p:origin x="2184"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77F82F29-6ED5-0F45-9399-2470D9D82006}" type="datetimeFigureOut">
              <a:rPr lang="en-US" smtClean="0"/>
              <a:t>1/7/2022</a:t>
            </a:fld>
            <a:endParaRPr lang="en-US"/>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F426F13B-9238-8C41-A428-ACA4F51A1C9A}" type="datetimeFigureOut">
              <a:rPr lang="en-US" smtClean="0"/>
              <a:t>1/7/2022</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36303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one common message from the MAR encouraging all districts to update their district’s personnel in the EEM.</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catamaran release there will be: </a:t>
            </a:r>
          </a:p>
          <a:p>
            <a:pPr marL="174056" indent="-174056">
              <a:buFont typeface="Arial" panose="020B0604020202020204" pitchFamily="34" charset="0"/>
              <a:buChar char="•"/>
            </a:pPr>
            <a:r>
              <a:rPr lang="en-US" dirty="0"/>
              <a:t>B-11 Letters of Findings</a:t>
            </a:r>
          </a:p>
          <a:p>
            <a:pPr marL="174056" indent="-174056">
              <a:buFont typeface="Arial" panose="020B0604020202020204" pitchFamily="34" charset="0"/>
              <a:buChar char="•"/>
            </a:pPr>
            <a:r>
              <a:rPr lang="en-US" dirty="0"/>
              <a:t>B-12 Letters of Findings</a:t>
            </a:r>
          </a:p>
          <a:p>
            <a:pPr marL="174056" indent="-174056">
              <a:buFont typeface="Arial" panose="020B0604020202020204" pitchFamily="34" charset="0"/>
              <a:buChar char="•"/>
            </a:pPr>
            <a:r>
              <a:rPr lang="en-US" dirty="0"/>
              <a:t>B-Timely IEP Data Alerts</a:t>
            </a:r>
          </a:p>
          <a:p>
            <a:pPr marL="174056" indent="-174056">
              <a:buFont typeface="Arial" panose="020B0604020202020204" pitchFamily="34" charset="0"/>
              <a:buChar char="•"/>
            </a:pPr>
            <a:r>
              <a:rPr lang="en-US" dirty="0"/>
              <a:t>B-Valid &amp; Reliable Data Alerts which is new this year</a:t>
            </a:r>
          </a:p>
          <a:p>
            <a:pPr marL="174056" indent="-174056">
              <a:buFont typeface="Arial" panose="020B0604020202020204" pitchFamily="34" charset="0"/>
              <a:buChar char="•"/>
            </a:pPr>
            <a:r>
              <a:rPr lang="en-US" dirty="0"/>
              <a:t>B-Compliant Final Decisions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63289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you’ll find closeout/non-closeout reports for:</a:t>
            </a:r>
          </a:p>
          <a:p>
            <a:r>
              <a:rPr lang="en-US" dirty="0"/>
              <a:t>B-11 (Child Find)</a:t>
            </a:r>
          </a:p>
          <a:p>
            <a:r>
              <a:rPr lang="en-US" dirty="0"/>
              <a:t>B-12 (Early Childhood Transition)</a:t>
            </a:r>
          </a:p>
          <a:p>
            <a:r>
              <a:rPr lang="en-US" dirty="0"/>
              <a:t>B-13 (Secondary Transition)</a:t>
            </a:r>
          </a:p>
          <a:p>
            <a:r>
              <a:rPr lang="en-US" dirty="0"/>
              <a:t>State Complaints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6582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 District Monitoring report is a letter which tells ISDs which of their Member Districts are being monitored for B-4 in the coming months. </a:t>
            </a:r>
          </a:p>
          <a:p>
            <a:endParaRPr lang="en-US" dirty="0"/>
          </a:p>
          <a:p>
            <a:r>
              <a:rPr lang="en-US" dirty="0"/>
              <a:t>ISDs will once again have access to their member district data administrative reports right on the ISD’s reports page. New data for indicators B-11, B-12, and B-Timely IEP is provided.  In addition to the updated data for those three indicators, there will also be a new data report for Valid and Reliable Data. This data is not available directly to the member districts because there are no corrective actions associated with this, so ISD will need to share that data out. </a:t>
            </a:r>
          </a:p>
          <a:p>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8336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corrective action plans known as CAPs, there are some general rules that apply to all. All caps have the same workflow and timelines for completion. The first due date for these CAPs is the date by which the CAPs must be written and submitted.  CAPs issued in January are due to be written and submitted by March 1. </a:t>
            </a:r>
          </a:p>
          <a:p>
            <a:r>
              <a:rPr lang="en-US" dirty="0"/>
              <a:t>CAPs must be verified and closed one year from the date the non-compliance is issued. We call this the year of correction. The CAP’s year of correction begins on January 15 for B11 and B12 Data CAPs, but the year of correction begins on the date of the final decision for complaint CAPs. If your district was issued a complaint CAP as a result of noncompliance identified during a state complaint investigation, the date the final report was issued begins your year correction. As an example, if the final decision was issued on January 8, the CAPs must be verified and closed by January 7 of the following year. </a:t>
            </a:r>
          </a:p>
          <a:p>
            <a:endParaRPr lang="en-US" dirty="0"/>
          </a:p>
          <a:p>
            <a:r>
              <a:rPr lang="en-US" dirty="0"/>
              <a:t>All CAPs describe the system level correction the district will complete. As opposed to the student level corrections of SLCAPs. Every CAP </a:t>
            </a:r>
            <a:r>
              <a:rPr lang="en-US" dirty="0">
                <a:highlight>
                  <a:srgbClr val="FFFF00"/>
                </a:highlight>
              </a:rPr>
              <a:t>is verified for correction </a:t>
            </a:r>
            <a:r>
              <a:rPr lang="en-US" dirty="0"/>
              <a:t>by the ISD. Then, the ISD submits the CAP to the OSE for closeout. On the menu page of the CAP there will be a link to either the student level corrective action for complaint CAPs or to a district student data report for B11 and B12 data CAPs. This link to the student level information should help the rap team as they uncover the root causes of noncompliance. </a:t>
            </a:r>
          </a:p>
          <a:p>
            <a:endParaRPr lang="en-US" dirty="0"/>
          </a:p>
          <a:p>
            <a:r>
              <a:rPr lang="en-US" dirty="0"/>
              <a:t>One continuing requirement when it comes to verification and closeout activities is the OSE is reviewing the district’s updated procedures as well as change in practices. At the time the district completes their progress report, the district should upload their updated policies and procedures for review. If changes are needed, the progress report will be returned to the district with directions. If the procedures are compliant, the progress report approval process will continue. </a:t>
            </a:r>
          </a:p>
          <a:p>
            <a:endParaRPr lang="en-US" dirty="0"/>
          </a:p>
          <a:p>
            <a:r>
              <a:rPr lang="en-US" dirty="0"/>
              <a:t>During the verification stage of the CAP, the ISD reviews student files for evidence of change in practice. When the review is complete, the ISD submits to the OSE. </a:t>
            </a:r>
          </a:p>
          <a:p>
            <a:pPr marL="174056" indent="-174056">
              <a:buFont typeface="Arial" panose="020B0604020202020204" pitchFamily="34" charset="0"/>
              <a:buChar char="•"/>
            </a:pPr>
            <a:r>
              <a:rPr lang="en-US" dirty="0"/>
              <a:t>Since 2021, the CAP workflow has been updated with a verification return loop so the ISD may now return the CAP to the district for more work, if needed. This is to assist ISDs in streamlining the review process and to give districts access to the student lists the ISD is reviewing. The ISD should complete all returns to the district </a:t>
            </a:r>
            <a:r>
              <a:rPr lang="en-US" b="1" dirty="0"/>
              <a:t>before </a:t>
            </a:r>
            <a:r>
              <a:rPr lang="en-US" b="0" dirty="0"/>
              <a:t> submitting to the OSE for their review.</a:t>
            </a:r>
            <a:endParaRPr lang="en-US" dirty="0"/>
          </a:p>
          <a:p>
            <a:endParaRPr lang="en-US" dirty="0"/>
          </a:p>
          <a:p>
            <a:r>
              <a:rPr lang="en-US" dirty="0"/>
              <a:t>The OSE will then return the CAP to the ISD indicating which student files need to be uploaded for OSE verification. The ISD will then upload supporting documentation onto the Verification page. We will see some screen shots of this in just a few minutes. This process is true for all CAPs including Complaint CAPs. </a:t>
            </a:r>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83267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this release, there are two types of findings resulting from B-12 data. </a:t>
            </a:r>
          </a:p>
          <a:p>
            <a:pPr marL="174056" indent="-174056">
              <a:buFont typeface="Arial" panose="020B0604020202020204" pitchFamily="34" charset="0"/>
              <a:buChar char="•"/>
            </a:pPr>
            <a:r>
              <a:rPr lang="en-US" dirty="0"/>
              <a:t>A B-12 CAP or Corrective Action occurs if a student’s IEP is not held by their 3</a:t>
            </a:r>
            <a:r>
              <a:rPr lang="en-US" baseline="30000" dirty="0"/>
              <a:t>rd</a:t>
            </a:r>
            <a:r>
              <a:rPr lang="en-US" dirty="0"/>
              <a:t> birthday</a:t>
            </a:r>
          </a:p>
          <a:p>
            <a:pPr marL="174056" indent="-174056">
              <a:buFont typeface="Arial" panose="020B0604020202020204" pitchFamily="34" charset="0"/>
              <a:buChar char="•"/>
            </a:pPr>
            <a:r>
              <a:rPr lang="en-US" dirty="0"/>
              <a:t>B-Valid &amp; Reliable CAP occurs if there are missing data components in MSDS regardless of whether the student’s IEP was held by their 3</a:t>
            </a:r>
            <a:r>
              <a:rPr lang="en-US" baseline="30000" dirty="0"/>
              <a:t>rd</a:t>
            </a:r>
            <a:r>
              <a:rPr lang="en-US" dirty="0"/>
              <a:t> birthday.</a:t>
            </a:r>
          </a:p>
          <a:p>
            <a:pPr marL="174056" indent="-174056">
              <a:buFont typeface="Arial" panose="020B0604020202020204" pitchFamily="34" charset="0"/>
              <a:buChar char="•"/>
            </a:pPr>
            <a:r>
              <a:rPr lang="en-US" dirty="0"/>
              <a:t>As a reminder, the data components required in MSDS include:</a:t>
            </a:r>
          </a:p>
          <a:p>
            <a:pPr marL="638205" lvl="1" indent="-174056">
              <a:buFont typeface="Arial" panose="020B0604020202020204" pitchFamily="34" charset="0"/>
              <a:buChar char="•"/>
            </a:pPr>
            <a:r>
              <a:rPr lang="en-US" dirty="0"/>
              <a:t>Date of Birth</a:t>
            </a:r>
          </a:p>
          <a:p>
            <a:pPr marL="638205" lvl="1" indent="-174056" defTabSz="928299">
              <a:buFont typeface="Arial" panose="020B0604020202020204" pitchFamily="34" charset="0"/>
              <a:buChar char="•"/>
              <a:defRPr/>
            </a:pPr>
            <a:r>
              <a:rPr lang="en-US" dirty="0"/>
              <a:t>Referral Date </a:t>
            </a:r>
          </a:p>
          <a:p>
            <a:pPr marL="638205" lvl="1" indent="-174056">
              <a:buFont typeface="Arial" panose="020B0604020202020204" pitchFamily="34" charset="0"/>
              <a:buChar char="•"/>
            </a:pPr>
            <a:r>
              <a:rPr lang="en-US" dirty="0"/>
              <a:t>Part C Transition Timeliness</a:t>
            </a:r>
          </a:p>
          <a:p>
            <a:pPr marL="638205" lvl="1" indent="-174056">
              <a:buFont typeface="Arial" panose="020B0604020202020204" pitchFamily="34" charset="0"/>
              <a:buChar char="•"/>
            </a:pPr>
            <a:r>
              <a:rPr lang="en-US" dirty="0"/>
              <a:t>Special Education Exit Reason and Date*</a:t>
            </a:r>
          </a:p>
          <a:p>
            <a:pPr marL="638205" lvl="1" indent="-174056" defTabSz="928299">
              <a:buFont typeface="Arial" panose="020B0604020202020204" pitchFamily="34" charset="0"/>
              <a:buChar char="•"/>
              <a:defRPr/>
            </a:pPr>
            <a:r>
              <a:rPr lang="en-US" dirty="0"/>
              <a:t>Initial IEP Date and Result</a:t>
            </a:r>
          </a:p>
          <a:p>
            <a:pPr marL="638205" lvl="1" indent="-174056">
              <a:buFont typeface="Arial" panose="020B0604020202020204" pitchFamily="34" charset="0"/>
              <a:buChar char="•"/>
            </a:pPr>
            <a:r>
              <a:rPr lang="en-US" dirty="0"/>
              <a:t>Timeliness of Initial IEP</a:t>
            </a:r>
          </a:p>
          <a:p>
            <a:pPr marL="464149" lvl="1"/>
            <a:r>
              <a:rPr lang="en-US" dirty="0"/>
              <a:t>The Special Education Exit Reason and Special Education Exit Date may be blank if the student has not exited MMSE but if those fields are blank, then Initial IEP fields are required. There is a memo on the B-12 page of the training site listing those fields if you didn’t get all of them.</a:t>
            </a:r>
          </a:p>
          <a:p>
            <a:r>
              <a:rPr lang="en-US" dirty="0"/>
              <a:t>A district may receive either a CAP or a Corrective Action and a Valid and Reliable Data Alert if they have students with IEPs not held by their third birthdays and missing data components. </a:t>
            </a:r>
          </a:p>
          <a:p>
            <a:r>
              <a:rPr lang="en-US" dirty="0"/>
              <a:t>Next, we will go over who might be involved, the foci, and suggested activities for B-12 CAPs and Corrective Actions and responding to B-Valid &amp; Reliable Data Alerts. </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75351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B-12 CAP or Corrective Actions: </a:t>
            </a:r>
          </a:p>
          <a:p>
            <a:pPr marL="174056" indent="-174056">
              <a:buFont typeface="Arial" panose="020B0604020202020204" pitchFamily="34" charset="0"/>
              <a:buChar char="•"/>
            </a:pPr>
            <a:r>
              <a:rPr lang="en-US" dirty="0"/>
              <a:t>Review the student data in the Strand Report to see which students’ records were determined to be noncompliant</a:t>
            </a:r>
          </a:p>
          <a:p>
            <a:pPr marL="174056" indent="-174056">
              <a:buFont typeface="Arial" panose="020B0604020202020204" pitchFamily="34" charset="0"/>
              <a:buChar char="•"/>
            </a:pPr>
            <a:r>
              <a:rPr lang="en-US" dirty="0"/>
              <a:t>For each noncompliant student record, determine the root cause of the noncompliance</a:t>
            </a:r>
          </a:p>
          <a:p>
            <a:pPr marL="174056" indent="-174056">
              <a:buFont typeface="Arial" panose="020B0604020202020204" pitchFamily="34" charset="0"/>
              <a:buChar char="•"/>
            </a:pPr>
            <a:r>
              <a:rPr lang="en-US" dirty="0"/>
              <a:t>RAP team members should include Early On® staff, district staff, evaluation team members, and administrators</a:t>
            </a:r>
          </a:p>
          <a:p>
            <a:pPr marL="174056" indent="-174056">
              <a:buFont typeface="Arial" panose="020B0604020202020204" pitchFamily="34" charset="0"/>
              <a:buChar char="•"/>
            </a:pPr>
            <a:r>
              <a:rPr lang="en-US" dirty="0"/>
              <a:t>Revision of policy, procedures, and/or practices should focus on addressing the root cause and ensuring a student’s IEP is in place before their third birthday</a:t>
            </a:r>
          </a:p>
          <a:p>
            <a:r>
              <a:rPr lang="en-US" dirty="0"/>
              <a:t>Often times we see a need for increased communication or collaboration with the agency providing Early On services. If you include Early On staff in the RAP team, you will be better able to ensure all partners in the work understand their role and are working for improved practices. </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64381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B-Valid &amp; Reliable Data Alerts: No action in Catamaran is required but we do recommend you look into the data.</a:t>
            </a:r>
          </a:p>
          <a:p>
            <a:pPr marL="174056" indent="-174056">
              <a:buFont typeface="Arial" panose="020B0604020202020204" pitchFamily="34" charset="0"/>
              <a:buChar char="•"/>
            </a:pPr>
            <a:r>
              <a:rPr lang="en-US" sz="1200" dirty="0"/>
              <a:t>With the ISD review the data in the Student Data Report of Member District Data on the ISD’s report page</a:t>
            </a:r>
            <a:r>
              <a:rPr lang="en-US" dirty="0"/>
              <a:t>. This list is only the students for whom the data was incomplete, unlike the B-12 data which has compliant and noncompliant students. </a:t>
            </a:r>
          </a:p>
          <a:p>
            <a:pPr marL="174056" indent="-174056">
              <a:buFont typeface="Arial" panose="020B0604020202020204" pitchFamily="34" charset="0"/>
              <a:buChar char="•"/>
            </a:pPr>
            <a:r>
              <a:rPr lang="en-US" dirty="0"/>
              <a:t>Determine which of the required fields are missing (See the B-12 technical assistance document for a list of required fields)</a:t>
            </a:r>
          </a:p>
          <a:p>
            <a:pPr marL="174056" indent="-174056">
              <a:buFont typeface="Arial" panose="020B0604020202020204" pitchFamily="34" charset="0"/>
              <a:buChar char="•"/>
            </a:pPr>
            <a:r>
              <a:rPr lang="en-US" dirty="0"/>
              <a:t>For each noncompliant student record, determine the root cause of the noncompliance including whether the ISD or district submit the missing fields</a:t>
            </a:r>
          </a:p>
          <a:p>
            <a:pPr marL="174056" indent="-174056">
              <a:buFont typeface="Arial" panose="020B0604020202020204" pitchFamily="34" charset="0"/>
              <a:buChar char="•"/>
            </a:pPr>
            <a:r>
              <a:rPr lang="en-US" dirty="0"/>
              <a:t>RAP team members should include Early On staff, district staff, administrators and those involved in the data submission process</a:t>
            </a:r>
          </a:p>
          <a:p>
            <a:pPr marL="174056" indent="-174056">
              <a:buFont typeface="Arial" panose="020B0604020202020204" pitchFamily="34" charset="0"/>
              <a:buChar char="•"/>
            </a:pPr>
            <a:r>
              <a:rPr lang="en-US" dirty="0"/>
              <a:t>Revision of policy, procedures, and/or practices should focus on addressing the root cause and ensuring all data fields are submitted for students in the B-12 pool</a:t>
            </a:r>
          </a:p>
          <a:p>
            <a:r>
              <a:rPr lang="en-US" dirty="0"/>
              <a:t>The valid and reliable data CAPs are new this year and we hope that by separating the data submission issues from the late transition issues, the underlying causes of noncompliance will be clearer and easier to address. We also know there will be questions about the data and we have staff to answer those questions. There are office hours listed on the TA site under upcoming events and each ISD has a member of the monitoring team assigned who can help with the data. We will see that map of assignments when we look at the TA site in a few minutes.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50756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Corrective actions are being issued for B11 and B12. The corrective action is less intensive than the traditional CAP process. This activity applies to districts where the submitted B-11 or B-12 data in Michigan Student Data System (MSDS) indicated only one student record contained noncompliance and the district did not have a Corrective action the previous year.</a:t>
            </a:r>
          </a:p>
          <a:p>
            <a:endParaRPr lang="en-US" dirty="0"/>
          </a:p>
          <a:p>
            <a:r>
              <a:rPr lang="en-US" dirty="0"/>
              <a:t>For this activity, the district selects one or more methods to ensure all future students are properly identified for special education and all IDEA regulations are implemented. When the district is ready to request closeout, they will return to the activity to provide evidence for the selected method(s) and then upload any supporting evidence as appropriate. We anticipate that this process can be finished very quickly and will not take the full year of correction to complete. If the district needs the full year, then the District submits to the ISD for verification by </a:t>
            </a:r>
            <a:r>
              <a:rPr lang="en-US" b="1" dirty="0"/>
              <a:t>October 1 and the </a:t>
            </a:r>
            <a:r>
              <a:rPr lang="en-US" dirty="0"/>
              <a:t>ISDs submit to MDE for closeout by </a:t>
            </a:r>
            <a:r>
              <a:rPr lang="en-US" b="1" dirty="0"/>
              <a:t>November 1 of 2022</a:t>
            </a:r>
            <a:r>
              <a:rPr lang="en-US" dirty="0"/>
              <a:t>.</a:t>
            </a:r>
          </a:p>
          <a:p>
            <a:endParaRPr lang="en-US" dirty="0"/>
          </a:p>
          <a:p>
            <a:r>
              <a:rPr lang="en-US" dirty="0"/>
              <a:t>The next slide shows the Corrective Action form from the district’s view.</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16741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defTabSz="928299">
              <a:buFont typeface="Arial" panose="020B0604020202020204" pitchFamily="34" charset="0"/>
              <a:buChar char="•"/>
              <a:defRPr/>
            </a:pPr>
            <a:r>
              <a:rPr lang="en-US" dirty="0"/>
              <a:t>Districts select the method(s) they will complete and save the page. Return to this page after those method(s) have been implemented to enter evidence notes and upload any supporting documents in the space(s) provided.</a:t>
            </a:r>
          </a:p>
          <a:p>
            <a:pPr marL="174056" indent="-174056">
              <a:buFont typeface="Arial" panose="020B0604020202020204" pitchFamily="34" charset="0"/>
              <a:buChar char="•"/>
            </a:pPr>
            <a:r>
              <a:rPr lang="en-US" dirty="0"/>
              <a:t>When complete, districts may submit to the ISD either from the Corrective Action Form or from the Corrective Action Cover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dirty="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dirty="0"/>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SLCAPs correct individual student level noncompliance. They are usually due within 30 school days.</a:t>
            </a:r>
          </a:p>
          <a:p>
            <a:r>
              <a:rPr lang="en-US" dirty="0"/>
              <a:t>SLCAPs are verified as corrected by the ISD and reviewed by the OSE.</a:t>
            </a:r>
          </a:p>
          <a:p>
            <a:r>
              <a:rPr lang="en-US" dirty="0"/>
              <a:t>Each individual SLCAP must be closed before the CAP is closed.</a:t>
            </a:r>
          </a:p>
          <a:p>
            <a:r>
              <a:rPr lang="en-US" dirty="0"/>
              <a:t>The example shown here is highlighting a link from a Complaint SLCAP to the more explicit language of the final decision.</a:t>
            </a:r>
          </a:p>
          <a:p>
            <a:endParaRPr lang="en-US" dirty="0"/>
          </a:p>
          <a:p>
            <a:r>
              <a:rPr lang="en-US" dirty="0"/>
              <a:t>There are not SLCAPs for B-11, B-12, B-Timely IEP, or B-Valid &amp; Reliable because those indicators are based on timelines and we can not correct a missed timeline. </a:t>
            </a:r>
          </a:p>
          <a:p>
            <a:endParaRPr lang="en-US" dirty="0"/>
          </a:p>
          <a:p>
            <a:r>
              <a:rPr lang="en-US" dirty="0"/>
              <a:t>Let’s pause here to see if there are any questions about the content of the January release before we move to navigation.</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all of our new users and those of you who are occasional users, let’s take a closer look at navigating in Catamaran.</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377897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dirty="0"/>
          </a:p>
        </p:txBody>
      </p:sp>
    </p:spTree>
    <p:extLst>
      <p:ext uri="{BB962C8B-B14F-4D97-AF65-F5344CB8AC3E}">
        <p14:creationId xmlns:p14="http://schemas.microsoft.com/office/powerpoint/2010/main" val="2401739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beginning of a new year, please take some time to review organization member names within Catamaran:</a:t>
            </a:r>
          </a:p>
          <a:p>
            <a:pPr marL="174056" indent="-174056">
              <a:buFont typeface="Arial" panose="020B0604020202020204" pitchFamily="34" charset="0"/>
              <a:buChar char="•"/>
            </a:pPr>
            <a:r>
              <a:rPr lang="en-US" dirty="0"/>
              <a:t>To do so, log in and locate the Tasks Overview</a:t>
            </a:r>
          </a:p>
          <a:p>
            <a:pPr marL="174056" indent="-174056">
              <a:buFont typeface="Arial" panose="020B0604020202020204" pitchFamily="34" charset="0"/>
              <a:buChar char="•"/>
            </a:pPr>
            <a:r>
              <a:rPr lang="en-US" dirty="0"/>
              <a:t>Select the organization’s name in the Organization column.</a:t>
            </a:r>
          </a:p>
          <a:p>
            <a:pPr marL="174056" indent="-174056">
              <a:buFont typeface="Arial" panose="020B0604020202020204" pitchFamily="34" charset="0"/>
              <a:buChar char="•"/>
            </a:pPr>
            <a:r>
              <a:rPr lang="en-US" dirty="0"/>
              <a:t>Select the Organization Members link from the Organization page.</a:t>
            </a:r>
          </a:p>
          <a:p>
            <a:pPr marL="174056" indent="-174056">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dirty="0"/>
          </a:p>
        </p:txBody>
      </p:sp>
    </p:spTree>
    <p:extLst>
      <p:ext uri="{BB962C8B-B14F-4D97-AF65-F5344CB8AC3E}">
        <p14:creationId xmlns:p14="http://schemas.microsoft.com/office/powerpoint/2010/main" val="153446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dive into how to access, view and acknowledge reports.  Also, please note there is a How to document on the Catamaran Technical Assistance website that outlines how to acknowledge reports step by step. </a:t>
            </a:r>
          </a:p>
          <a:p>
            <a:endParaRPr lang="en-US" dirty="0"/>
          </a:p>
          <a:p>
            <a:r>
              <a:rPr lang="en-US" dirty="0"/>
              <a:t>When logging in, </a:t>
            </a:r>
            <a:r>
              <a:rPr lang="en-US" b="1" dirty="0"/>
              <a:t>B Report </a:t>
            </a:r>
            <a:r>
              <a:rPr lang="en-US" dirty="0"/>
              <a:t>will be populated on the Tasks Overview. Select the link in the Activity column (for example, B Report) to access the Reports page. </a:t>
            </a:r>
          </a:p>
          <a:p>
            <a:endParaRPr lang="en-US" dirty="0"/>
          </a:p>
          <a:p>
            <a:r>
              <a:rPr lang="en-US" dirty="0"/>
              <a:t>Note: If you have previously applied a filter to the Tasks Overview, it may also be necessary to clear filters before applying a new one. As a reminder, you can narrow tasks down, by applying a filter such as Release, Type, or Organization.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102937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reach the Reports page, you can select any report link to view that report.</a:t>
            </a:r>
          </a:p>
          <a:p>
            <a:r>
              <a:rPr lang="en-US" dirty="0"/>
              <a:t>Then, you can review, print, and share the reports with appropriate team members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641805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must be acknowledged by February 15. </a:t>
            </a:r>
          </a:p>
          <a:p>
            <a:endParaRPr lang="en-US" dirty="0"/>
          </a:p>
          <a:p>
            <a:r>
              <a:rPr lang="en-US" dirty="0"/>
              <a:t>To acknowledge reports, select the red </a:t>
            </a:r>
            <a:r>
              <a:rPr lang="en-US" b="1" dirty="0"/>
              <a:t>Acknowledge Reports </a:t>
            </a:r>
            <a:r>
              <a:rPr lang="en-US" dirty="0"/>
              <a:t>button on the Reports page. </a:t>
            </a:r>
          </a:p>
          <a:p>
            <a:endParaRPr lang="en-US" dirty="0"/>
          </a:p>
          <a:p>
            <a:r>
              <a:rPr lang="en-US" dirty="0"/>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1492910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work which has been issued in this release can not be completed in Catamaran until reports are acknowledged. In fact, the work is not even visible in Catamaran until the reports are acknowledged. </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72041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dirty="0"/>
          </a:p>
          <a:p>
            <a:pPr defTabSz="936654">
              <a:defRPr/>
            </a:pPr>
            <a:r>
              <a:rPr lang="en-US" dirty="0"/>
              <a:t>If you do, you need to convene a RAP Team to work through the CAP/Corrective Action. </a:t>
            </a:r>
          </a:p>
          <a:p>
            <a:pPr defTabSz="936654">
              <a:defRPr/>
            </a:pPr>
            <a:br>
              <a:rPr lang="en-US" dirty="0"/>
            </a:br>
            <a:r>
              <a:rPr lang="en-US" dirty="0"/>
              <a:t>Important note: if you have a Complaint CAP, it will not be listed on your Strand Report. You will need to check the Tasks Overview for Complaint CAPs.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ISD personnel who want to see all the work of their member districts when the release happens, there is another report which they can run so see all of the work of their districts even before the districts have all acknowledged their reports. </a:t>
            </a:r>
          </a:p>
          <a:p>
            <a:pPr defTabSz="928299">
              <a:defRPr/>
            </a:pPr>
            <a:endParaRPr lang="en-US" dirty="0"/>
          </a:p>
          <a:p>
            <a:r>
              <a:rPr lang="en-US" dirty="0"/>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January 2022 Part B Catamaran Preview</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been to this page, I encourage you to come to this when you have some time. There are many valuable resources here with several years of data. For today, look under the heading of Admin Reports for the Member District Activity Report and click on it. </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Member District Activity Report, you can select the Release, in this case, you will want Jan 2022. Select your ISD, the type of report you want, and then click Go. This will provide ISD users the full list of activities that are being issued to your member districts. You can see, at a glance,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some system updates recently and would like to review previous updates to progress reports, verification pages, the corrective action activity, and the timeout feature. Let’s take a closer look at those.</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step(s) from the </a:t>
            </a:r>
            <a:r>
              <a:rPr lang="en-US" b="1" dirty="0"/>
              <a:t>CAP Activity or CAP Finding </a:t>
            </a:r>
            <a:r>
              <a:rPr lang="en-US" dirty="0"/>
              <a:t>page will be displayed on the Progress Report.</a:t>
            </a:r>
          </a:p>
          <a:p>
            <a:endParaRPr lang="en-US" dirty="0"/>
          </a:p>
          <a:p>
            <a:r>
              <a:rPr lang="en-US" dirty="0"/>
              <a:t>Member districts will report progress on each specific activity step(s). It is no longer necessary to return to the CAP Activity or CAP Finding page to complete the Progress Report. This should make the process easier for both the district as they write the progress report and the OSE as they review the report.</a:t>
            </a:r>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Like the Progress Report update, this update applies to Data, Monitoring, and Complaint CAPs. </a:t>
            </a:r>
          </a:p>
          <a:p>
            <a:pPr marL="174056" indent="-174056" defTabSz="928299">
              <a:buFont typeface="Arial" panose="020B0604020202020204" pitchFamily="34" charset="0"/>
              <a:buChar char="•"/>
              <a:defRPr/>
            </a:pPr>
            <a:r>
              <a:rPr lang="en-US" dirty="0"/>
              <a:t>It’s no longer necessary to return to the CAP Activity (or Finding) page to complete this form to request closeout.</a:t>
            </a:r>
          </a:p>
          <a:p>
            <a:pPr marL="174056" indent="-174056" defTabSz="928299">
              <a:buFont typeface="Arial" panose="020B0604020202020204" pitchFamily="34" charset="0"/>
              <a:buChar char="•"/>
              <a:defRPr/>
            </a:pPr>
            <a:r>
              <a:rPr lang="en-US" dirty="0"/>
              <a:t>Also available on the Complaint CAP verification and closeout form, but </a:t>
            </a:r>
            <a:r>
              <a:rPr lang="en-US" b="1" dirty="0"/>
              <a:t>only</a:t>
            </a:r>
            <a:r>
              <a:rPr lang="en-US" dirty="0"/>
              <a:t> on the Complaint CAPs, is a place to upload evidence of ordered compensatory services. </a:t>
            </a:r>
          </a:p>
          <a:p>
            <a:pPr marL="174056" indent="-174056">
              <a:buFont typeface="Arial" panose="020B0604020202020204" pitchFamily="34" charset="0"/>
              <a:buChar char="•"/>
            </a:pPr>
            <a:r>
              <a:rPr lang="en-US" b="0" dirty="0"/>
              <a:t>For </a:t>
            </a:r>
            <a:r>
              <a:rPr lang="en-US" dirty="0"/>
              <a:t>all CAPs, ISDs may now return a verification request to the district. To do this, from the Request for Verification and Closeout of Findings page, the ISD can return the CAP to the district. If the ISD returns the verification request to the member district, the district can review the files the ISD determined to be noncompliant. The corrections can be made, and the district can resubmit its verification request from this page. There will be an ISD Comments box on this page for any instructions the ISD may want to leave for the district. </a:t>
            </a:r>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3421355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CAPs have had this update since the January 2020 release. </a:t>
            </a:r>
          </a:p>
          <a:p>
            <a:endParaRPr lang="en-US" dirty="0"/>
          </a:p>
          <a:p>
            <a:r>
              <a:rPr lang="en-US" dirty="0"/>
              <a:t>This is not new this year, but we wanted to draw attention to this page for any ISDs which didn’t have a data CAP from Jan 2020 or Jan 2021 but may have one this year.</a:t>
            </a:r>
          </a:p>
          <a:p>
            <a:endParaRPr lang="en-US" dirty="0"/>
          </a:p>
          <a:p>
            <a:r>
              <a:rPr lang="en-US" dirty="0"/>
              <a:t>Once a member district has completed their request for verification and closeout, the ISD can use their verification page to view the activities that were required and listed in the activity steps as well as the member districts response to the activities and evidence of those activities. </a:t>
            </a:r>
          </a:p>
          <a:p>
            <a:endParaRPr lang="en-US" dirty="0"/>
          </a:p>
          <a:p>
            <a:r>
              <a:rPr lang="en-US" dirty="0"/>
              <a:t>It is no longer necessary to review multiple pages of the CAP. </a:t>
            </a:r>
          </a:p>
          <a:p>
            <a:endParaRPr lang="en-US" dirty="0"/>
          </a:p>
          <a:p>
            <a:r>
              <a:rPr lang="en-US" dirty="0"/>
              <a:t>Once the activities are verified the ISD can move on to the other sections of the cap verification activity which may include student record reviews or staff interviews. </a:t>
            </a:r>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3728504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ISD has completed its verification the ISD submits the CAP to MDE. MDE then reviews the verification and writes a comment on the CAP cover page requesting supporting documentation for one or more student files. The ISD then uploads the supporting documentation on the CAP verification activity page and resubmits the CAP to MDE for final review and closeout. </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1192020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update we recently made to the Verification process is the order of forms on the CAP menu. The Verification Appendix now appears </a:t>
            </a:r>
            <a:r>
              <a:rPr lang="en-US" b="1" i="1" dirty="0"/>
              <a:t>before</a:t>
            </a:r>
            <a:r>
              <a:rPr lang="en-US" dirty="0"/>
              <a:t> the closeout verification worksheet.</a:t>
            </a:r>
          </a:p>
          <a:p>
            <a:endParaRPr lang="en-US" dirty="0"/>
          </a:p>
          <a:p>
            <a:r>
              <a:rPr lang="en-US" dirty="0"/>
              <a:t>There is also a new column on the verification form. This new column is labeled date verified. The ISD can use this column to indicate the date the record was determined to be compliant. This may be helpful if you are conducting more than one verification activity. We have also updated the users who have access to this page. In order for member districts to see the files that you have reviewed, member districts are now able to view this page if the ISD returns it to the member district. At that time, they will be able to edit the column of date corrected. The member district will not be able to edit other columns the ISD completes. Once all the noncompliance is corrected and verified, the ISD will submit the closeout request to MDE. </a:t>
            </a:r>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3237484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February 2021, we added the complaint case number and the Final report date to the menu page and forms of the Complaint CAPs. This information is also on the menu page for older complaint CAPs. </a:t>
            </a:r>
          </a:p>
          <a:p>
            <a:endParaRPr lang="en-US" dirty="0"/>
          </a:p>
          <a:p>
            <a:r>
              <a:rPr lang="en-US" dirty="0"/>
              <a:t>This screen shot shows the Final decision date and case number on the Complaint CAP forms. </a:t>
            </a:r>
          </a:p>
          <a:p>
            <a:endParaRPr lang="en-US" dirty="0"/>
          </a:p>
          <a:p>
            <a:r>
              <a:rPr lang="en-US" dirty="0"/>
              <a:t>As ISDs complete the verification process, they occasionally find ongoing noncompliance. The ISD can return the CAP to the district to correct the records and complete other actions. Remember, to return to the verification request to the district, go to the Request for Verification and Closeout page and select the </a:t>
            </a:r>
            <a:r>
              <a:rPr lang="en-US" b="1" dirty="0"/>
              <a:t>Verification Request Returned</a:t>
            </a:r>
            <a:r>
              <a:rPr lang="en-US" b="0" dirty="0"/>
              <a:t> button</a:t>
            </a:r>
            <a:r>
              <a:rPr lang="en-US" dirty="0"/>
              <a:t>.</a:t>
            </a:r>
          </a:p>
          <a:p>
            <a:endParaRPr lang="en-US" dirty="0"/>
          </a:p>
          <a:p>
            <a:r>
              <a:rPr lang="en-US" dirty="0"/>
              <a:t>The verification appendix will be viewable by the district and the district will be able to note their date of correction. The district will then resubmit the CAP to the ISD.</a:t>
            </a:r>
          </a:p>
          <a:p>
            <a:endParaRPr lang="en-US" dirty="0"/>
          </a:p>
          <a:p>
            <a:r>
              <a:rPr lang="en-US" dirty="0"/>
              <a:t>Arrows on this slide indicate the fields for the ISD to enter the new verification dates and the browse button to upload supporting documentation.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1248239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now to the corrective action. </a:t>
            </a:r>
          </a:p>
          <a:p>
            <a:pPr marL="174056" indent="-174056">
              <a:buFont typeface="Arial" panose="020B0604020202020204" pitchFamily="34" charset="0"/>
              <a:buChar char="•"/>
            </a:pPr>
            <a:r>
              <a:rPr lang="en-US" dirty="0"/>
              <a:t>When issued a corrective action, districts will select the appropriate method or methods from the list provided.</a:t>
            </a:r>
          </a:p>
          <a:p>
            <a:pPr marL="174056" indent="-174056">
              <a:buFont typeface="Arial" panose="020B0604020202020204" pitchFamily="34" charset="0"/>
              <a:buChar char="•"/>
            </a:pPr>
            <a:r>
              <a:rPr lang="en-US" dirty="0"/>
              <a:t>Once they have completed the methods, they can return to the form in Catamaran to provide evidence and supporting documents as appropriate. </a:t>
            </a:r>
          </a:p>
          <a:p>
            <a:pPr marL="174056" indent="-174056">
              <a:buFont typeface="Arial" panose="020B0604020202020204" pitchFamily="34" charset="0"/>
              <a:buChar char="•"/>
            </a:pPr>
            <a:r>
              <a:rPr lang="en-US" dirty="0"/>
              <a:t>Once they have completed this they will submit the corrective action to the ISD for verification and closeout no later than October 1st. </a:t>
            </a:r>
          </a:p>
          <a:p>
            <a:endParaRPr lang="en-US" dirty="0"/>
          </a:p>
          <a:p>
            <a:r>
              <a:rPr lang="en-US" dirty="0"/>
              <a:t>This process is different from the regular CAP process in that there is no submission and approval of the CAP nor is their submission or approval of progress reports. </a:t>
            </a:r>
          </a:p>
          <a:p>
            <a:pPr marL="174056" indent="-174056">
              <a:buFont typeface="Arial" panose="020B0604020202020204" pitchFamily="34" charset="0"/>
              <a:buChar char="•"/>
            </a:pPr>
            <a:r>
              <a:rPr lang="en-US" dirty="0"/>
              <a:t>Once the ISD has received the request for verification and closeout they will review the submitted activity, complete their verification and then submit to MDE for closeout no later than November 1st. </a:t>
            </a:r>
          </a:p>
          <a:p>
            <a:pPr marL="174056" indent="-174056">
              <a:buFont typeface="Arial" panose="020B0604020202020204" pitchFamily="34" charset="0"/>
              <a:buChar char="•"/>
            </a:pPr>
            <a:r>
              <a:rPr lang="en-US" dirty="0"/>
              <a:t>As the ISD completes their verification activity they will be looking for files which have been completed after the method of the corrective action was completed. </a:t>
            </a:r>
          </a:p>
          <a:p>
            <a:pPr marL="174056" indent="-174056">
              <a:buFont typeface="Arial" panose="020B0604020202020204" pitchFamily="34" charset="0"/>
              <a:buChar char="•"/>
            </a:pPr>
            <a:r>
              <a:rPr lang="en-US" dirty="0"/>
              <a:t>The ISD will not be looking at files that were completed before the corrective action methods were implemented. </a:t>
            </a:r>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230202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82063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corrective action form for B 11. The member district will indicate with a check mark which method they will be implementing. Once implemented they will return to this form upload their evidence in the browse button and click submit to ISD. </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812085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 timeout feature has recently been updated in Catamaran. This update:</a:t>
            </a:r>
          </a:p>
          <a:p>
            <a:pPr marL="174056" indent="-174056" defTabSz="928299">
              <a:buFont typeface="Arial" panose="020B0604020202020204" pitchFamily="34" charset="0"/>
              <a:buChar char="•"/>
              <a:defRPr/>
            </a:pPr>
            <a:r>
              <a:rPr lang="en-US" dirty="0"/>
              <a:t>Provides clarity so all users know exactly what will happen due to inactivity and to avoid log out if desired.</a:t>
            </a:r>
          </a:p>
          <a:p>
            <a:pPr marL="174056" indent="-174056" defTabSz="928299">
              <a:buFont typeface="Arial" panose="020B0604020202020204" pitchFamily="34" charset="0"/>
              <a:buChar char="•"/>
              <a:defRPr/>
            </a:pPr>
            <a:r>
              <a:rPr lang="en-US" dirty="0"/>
              <a:t>Provides an option to either save and logout or to continue your session.</a:t>
            </a:r>
          </a:p>
          <a:p>
            <a:pPr marL="174056" indent="-174056" defTabSz="928299">
              <a:buFont typeface="Arial" panose="020B0604020202020204" pitchFamily="34" charset="0"/>
              <a:buChar char="•"/>
              <a:defRPr/>
            </a:pPr>
            <a:r>
              <a:rPr lang="en-US" dirty="0"/>
              <a:t>Provides a better countdown timer so a user understands how much time they have left before being logged out.</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1206647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Those are the updates we have made to the system from our last major releases. And the next few slides I want to point out some of the continuing features. On the left-hand side of any screen in the system you will find the feedback feature. The OSE as well as our PSC partners appreciate your feedback related to the system. </a:t>
            </a:r>
          </a:p>
          <a:p>
            <a:pPr marL="174056" indent="-174056" defTabSz="928299">
              <a:buFont typeface="Arial" panose="020B0604020202020204" pitchFamily="34" charset="0"/>
              <a:buChar char="•"/>
              <a:defRPr/>
            </a:pPr>
            <a:r>
              <a:rPr lang="en-US" dirty="0"/>
              <a:t>If you wish to be contacted about your feedback you can enter contact information, and someone will reach out to you. </a:t>
            </a:r>
          </a:p>
          <a:p>
            <a:pPr marL="174056" indent="-174056" defTabSz="928299">
              <a:buFont typeface="Arial" panose="020B0604020202020204" pitchFamily="34" charset="0"/>
              <a:buChar char="•"/>
              <a:defRPr/>
            </a:pPr>
            <a:r>
              <a:rPr lang="en-US" dirty="0"/>
              <a:t>If you prefer to provide anonymous feedback, we would also like to hear from you. You do not need to leave your contact information.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28299">
              <a:defRPr/>
            </a:pPr>
            <a:endParaRPr lang="en-US"/>
          </a:p>
          <a:p>
            <a:pPr defTabSz="928299">
              <a:defRPr/>
            </a:pPr>
            <a:r>
              <a:rPr lang="en-US"/>
              <a:t>If you select the chat icon in the lower right corner of any screen, you can begin a chat session. </a:t>
            </a:r>
          </a:p>
          <a:p>
            <a:pPr defTabSz="928299">
              <a:defRPr/>
            </a:pPr>
            <a:endParaRPr lang="en-US"/>
          </a:p>
          <a:p>
            <a:pPr defTabSz="928299">
              <a:defRPr/>
            </a:pPr>
            <a:r>
              <a:rPr lang="en-US"/>
              <a:t>If you do choose to use the chat session, the help desk continues to log the issue so the OSE and our partners at PSC know where more training or support might be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54">
              <a:defRPr/>
            </a:pPr>
            <a:r>
              <a:rPr lang="en-US" dirty="0"/>
              <a:t>Finally, I would like to remind you about navigating in catamaran. </a:t>
            </a:r>
          </a:p>
          <a:p>
            <a:pPr defTabSz="936654">
              <a:defRPr/>
            </a:pPr>
            <a:endParaRPr lang="en-US" dirty="0"/>
          </a:p>
          <a:p>
            <a:pPr defTabSz="936654">
              <a:defRPr/>
            </a:pPr>
            <a:r>
              <a:rPr lang="en-US" dirty="0"/>
              <a:t>Do not hit your browser BACK button after submitting work or changing a status. </a:t>
            </a:r>
          </a:p>
          <a:p>
            <a:pPr defTabSz="936654">
              <a:defRPr/>
            </a:pPr>
            <a:endParaRPr lang="en-US" dirty="0"/>
          </a:p>
          <a:p>
            <a:pPr defTabSz="936654">
              <a:defRPr/>
            </a:pPr>
            <a:r>
              <a:rPr lang="en-US" dirty="0"/>
              <a:t>Many web browsers become confused and will give you an error message. You will be much more successful if you use the breadcrumbs to navigate to previous pages.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45</a:t>
            </a:fld>
            <a:endParaRPr lang="en-US" dirty="0"/>
          </a:p>
        </p:txBody>
      </p:sp>
    </p:spTree>
    <p:extLst>
      <p:ext uri="{BB962C8B-B14F-4D97-AF65-F5344CB8AC3E}">
        <p14:creationId xmlns:p14="http://schemas.microsoft.com/office/powerpoint/2010/main" val="1762119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may already know, the revised Catamaran Training Website is now called the Catamaran Technical Assistance Website. The OSE in partnership with Catamaran users has redesigned the website to focus on increased technical assistance for Catamaran users.</a:t>
            </a:r>
          </a:p>
          <a:p>
            <a:endParaRPr lang="en-US" dirty="0"/>
          </a:p>
          <a:p>
            <a:r>
              <a:rPr lang="en-US" dirty="0"/>
              <a:t>The following slides highlight some of the features and navigation.</a:t>
            </a:r>
          </a:p>
          <a:p>
            <a:endParaRPr lang="en-US" dirty="0"/>
          </a:p>
          <a:p>
            <a:r>
              <a:rPr lang="en-US" dirty="0"/>
              <a:t>You can access the Catamaran Technical Assistance Website at training dot catamaran dot partners.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scroll down the main landing page, you will see this section pictured here. It includes:</a:t>
            </a:r>
          </a:p>
          <a:p>
            <a:pPr marL="174056" indent="-174056">
              <a:buFont typeface="Arial" panose="020B0604020202020204" pitchFamily="34" charset="0"/>
              <a:buChar char="•"/>
            </a:pPr>
            <a:r>
              <a:rPr lang="en-US" dirty="0"/>
              <a:t>Documents the OSE is spotlighting, </a:t>
            </a:r>
          </a:p>
          <a:p>
            <a:pPr marL="174056" indent="-174056">
              <a:buFont typeface="Arial" panose="020B0604020202020204" pitchFamily="34" charset="0"/>
              <a:buChar char="•"/>
            </a:pPr>
            <a:r>
              <a:rPr lang="en-US" dirty="0"/>
              <a:t>Events and Deadlines (this is where the due dates are located now), and </a:t>
            </a:r>
          </a:p>
          <a:p>
            <a:pPr marL="174056" indent="-174056">
              <a:buFont typeface="Arial" panose="020B0604020202020204" pitchFamily="34" charset="0"/>
              <a:buChar char="•"/>
            </a:pPr>
            <a:r>
              <a:rPr lang="en-US" dirty="0"/>
              <a:t>Quick Links that you may find useful such as the MARSE or SPP.</a:t>
            </a:r>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2467444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a:t>Website visitors may now sign up for notifications to be kept informed when new technical assistance content is available.</a:t>
            </a:r>
          </a:p>
          <a:p>
            <a:pPr marL="174056" indent="-174056">
              <a:buFont typeface="Arial" panose="020B0604020202020204" pitchFamily="34" charset="0"/>
              <a:buChar char="•"/>
            </a:pPr>
            <a:r>
              <a:rPr lang="en-US"/>
              <a:t>To access the form, from the home page of the site, scroll down and complete the form. Simply select the categories that you want to be kept up to date on and then submit.</a:t>
            </a: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52690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Catamaran how-</a:t>
            </a:r>
            <a:r>
              <a:rPr lang="en-US" dirty="0" err="1"/>
              <a:t>to’s</a:t>
            </a:r>
            <a:r>
              <a:rPr lang="en-US" dirty="0"/>
              <a:t> are now organized in one place under the </a:t>
            </a:r>
            <a:r>
              <a:rPr lang="en-US" b="1" dirty="0"/>
              <a:t>Other Resources</a:t>
            </a:r>
            <a:r>
              <a:rPr lang="en-US" b="0" dirty="0"/>
              <a:t> menu. Search for how-</a:t>
            </a:r>
            <a:r>
              <a:rPr lang="en-US" b="0" dirty="0" err="1"/>
              <a:t>tos</a:t>
            </a:r>
            <a:r>
              <a:rPr lang="en-US" b="0" dirty="0"/>
              <a:t> either by selecting district or ISD under either Monitoring, Policy, or Finance or by using the how-to search form. </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today is to deliver a January 2022 Catamaran Preview, explain Catamaran Navigation, provide updates and tips, share training resources, and finally, answer any questions.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264232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finding how-</a:t>
            </a:r>
            <a:r>
              <a:rPr lang="en-US" dirty="0" err="1"/>
              <a:t>to’s</a:t>
            </a:r>
            <a:r>
              <a:rPr lang="en-US" dirty="0"/>
              <a:t> and other resources using the main categories under the Other Resources menu, website visitors may also use the Catamaran How-</a:t>
            </a:r>
            <a:r>
              <a:rPr lang="en-US" dirty="0" err="1"/>
              <a:t>tos</a:t>
            </a:r>
            <a:r>
              <a:rPr lang="en-US" dirty="0"/>
              <a:t> form.</a:t>
            </a:r>
          </a:p>
          <a:p>
            <a:pPr marL="174056" indent="-174056">
              <a:buFont typeface="Arial" panose="020B0604020202020204" pitchFamily="34" charset="0"/>
              <a:buChar char="•"/>
            </a:pPr>
            <a:r>
              <a:rPr lang="en-US" dirty="0"/>
              <a:t>Select the resource category from the left sidebar. If you wish to narrow your search results further, enter a keyword or phrase. </a:t>
            </a:r>
          </a:p>
          <a:p>
            <a:pPr marL="174056" indent="-174056">
              <a:buFont typeface="Arial" panose="020B0604020202020204" pitchFamily="34" charset="0"/>
              <a:buChar char="•"/>
            </a:pPr>
            <a:r>
              <a:rPr lang="en-US" dirty="0"/>
              <a:t>In this example, we selected Monitoring and then entered the word “Video”. This quickly narrowed the results to two pages that have the word “video” on them.</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for Catamaran How-</a:t>
            </a:r>
            <a:r>
              <a:rPr lang="en-US" dirty="0" err="1"/>
              <a:t>to’s</a:t>
            </a:r>
            <a:r>
              <a:rPr lang="en-US" dirty="0"/>
              <a:t>, website visitors may also do an overall search of the website. To do this, select </a:t>
            </a:r>
            <a:r>
              <a:rPr lang="en-US" b="1" dirty="0"/>
              <a:t>Search</a:t>
            </a:r>
            <a:r>
              <a:rPr lang="en-US" b="0" dirty="0"/>
              <a:t> in the upper right-hand corner of the website and then using the provided drop-down menu, select your search category and choose </a:t>
            </a:r>
            <a:r>
              <a:rPr lang="en-US" b="1" dirty="0"/>
              <a:t>Submit</a:t>
            </a:r>
            <a:r>
              <a:rPr lang="en-US" b="0" dirty="0"/>
              <a:t>.</a:t>
            </a:r>
          </a:p>
          <a:p>
            <a:pPr marL="174056" indent="-174056">
              <a:buFont typeface="Arial" panose="020B0604020202020204" pitchFamily="34" charset="0"/>
              <a:buChar char="•"/>
            </a:pPr>
            <a:r>
              <a:rPr lang="en-US" b="0" dirty="0"/>
              <a:t>Just like on the Catamaran How-to form, you may also enter a key word or phrase to narrow your search results.</a:t>
            </a:r>
          </a:p>
          <a:p>
            <a:pPr marL="174056" indent="-174056">
              <a:buFont typeface="Arial" panose="020B0604020202020204" pitchFamily="34" charset="0"/>
              <a:buChar char="•"/>
            </a:pPr>
            <a:r>
              <a:rPr lang="en-US" b="0" dirty="0"/>
              <a:t>Content is continuously being updated and tagged to optimize search results.</a:t>
            </a:r>
          </a:p>
          <a:p>
            <a:endParaRPr lang="en-US" b="0" dirty="0"/>
          </a:p>
          <a:p>
            <a:r>
              <a:rPr lang="en-US" b="0" dirty="0"/>
              <a:t>I would encourage you to search for the word Assignments and get that map of which monitoring team member is assigned to which ISD. That resources has our contact information on there as well. </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2206719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Finally, You may get to either the Upcoming Events or Past Events pages through the </a:t>
            </a:r>
            <a:r>
              <a:rPr lang="en-US" b="1" dirty="0"/>
              <a:t>Other Resources</a:t>
            </a:r>
            <a:r>
              <a:rPr lang="en-US" b="0" dirty="0"/>
              <a:t> menu or from the main landing page under the Events and Deadlines heading selecting either:</a:t>
            </a:r>
          </a:p>
          <a:p>
            <a:pPr marL="638205" lvl="1" indent="-174056" defTabSz="947425">
              <a:buFont typeface="Arial" panose="020B0604020202020204" pitchFamily="34" charset="0"/>
              <a:buChar char="•"/>
              <a:defRPr/>
            </a:pPr>
            <a:r>
              <a:rPr lang="en-US" u="sng" dirty="0">
                <a:effectLst/>
                <a:hlinkClick r:id="rId3"/>
              </a:rPr>
              <a:t>Register for Upcoming Events</a:t>
            </a:r>
            <a:r>
              <a:rPr lang="en-US" dirty="0"/>
              <a:t> </a:t>
            </a:r>
          </a:p>
          <a:p>
            <a:pPr marL="638205" lvl="1" indent="-174056" defTabSz="947425">
              <a:buFont typeface="Arial" panose="020B0604020202020204" pitchFamily="34" charset="0"/>
              <a:buChar char="•"/>
              <a:defRPr/>
            </a:pPr>
            <a:r>
              <a:rPr lang="en-US" u="sng" dirty="0">
                <a:effectLst/>
                <a:hlinkClick r:id="rId4"/>
              </a:rPr>
              <a:t>View Past Event Recordings</a:t>
            </a:r>
            <a:endParaRPr lang="en-US" dirty="0"/>
          </a:p>
          <a:p>
            <a:pPr marL="174056" indent="-174056" defTabSz="947425">
              <a:buFont typeface="Arial" panose="020B0604020202020204" pitchFamily="34" charset="0"/>
              <a:buChar char="•"/>
              <a:defRPr/>
            </a:pPr>
            <a:r>
              <a:rPr lang="en-US" dirty="0"/>
              <a:t>Just as before you may</a:t>
            </a:r>
          </a:p>
          <a:p>
            <a:pPr marL="638205" lvl="1" indent="-174056" defTabSz="947425">
              <a:buFont typeface="Arial" panose="020B0604020202020204" pitchFamily="34" charset="0"/>
              <a:buChar char="•"/>
              <a:defRPr/>
            </a:pPr>
            <a:r>
              <a:rPr lang="en-US" dirty="0"/>
              <a:t>Register for upcoming events or</a:t>
            </a:r>
          </a:p>
          <a:p>
            <a:pPr marL="638205" lvl="1" indent="-174056" defTabSz="947425">
              <a:buFont typeface="Arial" panose="020B0604020202020204" pitchFamily="34" charset="0"/>
              <a:buChar char="•"/>
              <a:defRPr/>
            </a:pPr>
            <a:r>
              <a:rPr lang="en-US" dirty="0"/>
              <a:t>Access recordings and presentation materials from past events (including this webinar)</a:t>
            </a:r>
          </a:p>
          <a:p>
            <a:pPr marL="638205" lvl="1" indent="-174056" defTabSz="947425">
              <a:buFont typeface="Arial" panose="020B0604020202020204" pitchFamily="34" charset="0"/>
              <a:buChar char="•"/>
              <a:defRPr/>
            </a:pPr>
            <a:endParaRPr lang="en-US" dirty="0"/>
          </a:p>
          <a:p>
            <a:pPr marL="174056" indent="-174056" defTabSz="947425">
              <a:buFont typeface="Arial" panose="020B0604020202020204" pitchFamily="34" charset="0"/>
              <a:buChar char="•"/>
              <a:defRPr/>
            </a:pPr>
            <a:r>
              <a:rPr lang="en-US" dirty="0"/>
              <a:t>When we schedule the office hours for Valid and Reliable Data Alerts you will see those listed here. </a:t>
            </a:r>
          </a:p>
        </p:txBody>
      </p:sp>
      <p:sp>
        <p:nvSpPr>
          <p:cNvPr id="4" name="Slide Number Placeholder 3"/>
          <p:cNvSpPr>
            <a:spLocks noGrp="1"/>
          </p:cNvSpPr>
          <p:nvPr>
            <p:ph type="sldNum" sz="quarter" idx="10"/>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566904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please use the chat feature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53</a:t>
            </a:fld>
            <a:endParaRPr lang="en-US" dirty="0"/>
          </a:p>
        </p:txBody>
      </p:sp>
    </p:spTree>
    <p:extLst>
      <p:ext uri="{BB962C8B-B14F-4D97-AF65-F5344CB8AC3E}">
        <p14:creationId xmlns:p14="http://schemas.microsoft.com/office/powerpoint/2010/main" val="409522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please reach out to Charles at t h o ma a s c 29 @ michgian.gov or Tori at r a n u s </a:t>
            </a:r>
            <a:r>
              <a:rPr lang="en-US" dirty="0" err="1"/>
              <a:t>ch</a:t>
            </a:r>
            <a:r>
              <a:rPr lang="en-US" dirty="0"/>
              <a:t> t 1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4056" indent="-174056" defTabSz="928299">
              <a:buFont typeface="Arial" panose="020B0604020202020204" pitchFamily="34" charset="0"/>
              <a:buChar char="•"/>
              <a:defRPr/>
            </a:pPr>
            <a:r>
              <a:rPr lang="en-US" dirty="0"/>
              <a:t>Reach out to Kelly </a:t>
            </a:r>
            <a:r>
              <a:rPr lang="en-US"/>
              <a:t>at </a:t>
            </a:r>
            <a:r>
              <a:rPr lang="en-US">
                <a:latin typeface="Arial"/>
                <a:cs typeface="Arial"/>
                <a:hlinkClick r:id="rId3"/>
              </a:rPr>
              <a:t>k r o g e r s</a:t>
            </a:r>
            <a:r>
              <a:rPr lang="en-US" dirty="0">
                <a:latin typeface="Arial"/>
                <a:cs typeface="Arial"/>
                <a:hlinkClick r:id="rId3"/>
              </a:rPr>
              <a:t>@publicsectorconsultants.com</a:t>
            </a:r>
            <a:r>
              <a:rPr lang="en-US" dirty="0">
                <a:latin typeface="Arial"/>
                <a:cs typeface="Arial"/>
              </a:rPr>
              <a:t> </a:t>
            </a:r>
            <a:r>
              <a:rPr lang="en-US" dirty="0"/>
              <a:t>or Lynne </a:t>
            </a:r>
            <a:r>
              <a:rPr lang="en-US"/>
              <a:t>at </a:t>
            </a:r>
            <a:r>
              <a:rPr lang="en-US">
                <a:latin typeface="Arial"/>
                <a:cs typeface="Arial"/>
                <a:hlinkClick r:id="rId4"/>
              </a:rPr>
              <a:t>l c l a r k @</a:t>
            </a:r>
            <a:r>
              <a:rPr lang="en-US" dirty="0">
                <a:latin typeface="Arial"/>
                <a:cs typeface="Arial"/>
                <a:hlinkClick r:id="rId4"/>
              </a:rPr>
              <a:t>publicsectorconsultants.com</a:t>
            </a:r>
            <a:endParaRPr lang="en-US" dirty="0">
              <a:latin typeface="Arial"/>
              <a:cs typeface="Arial"/>
            </a:endParaRPr>
          </a:p>
          <a:p>
            <a:pPr defTabSz="928299">
              <a:defRPr/>
            </a:pPr>
            <a:endParaRPr lang="en-US" dirty="0"/>
          </a:p>
          <a:p>
            <a:pPr defTabSz="928299">
              <a:defRPr/>
            </a:pPr>
            <a:r>
              <a:rPr lang="en-US" dirty="0"/>
              <a:t>As a reminder, </a:t>
            </a:r>
          </a:p>
          <a:p>
            <a:pPr marL="174056" indent="-174056">
              <a:buFont typeface="Arial" panose="020B0604020202020204" pitchFamily="34" charset="0"/>
              <a:buChar char="•"/>
            </a:pPr>
            <a:r>
              <a:rPr lang="en-US" dirty="0"/>
              <a:t>The Catamaran Help Desk is available Monday through Friday from 8-5 PM. </a:t>
            </a:r>
          </a:p>
          <a:p>
            <a:pPr marL="174056" indent="-174056" defTabSz="928299">
              <a:buFont typeface="Arial" panose="020B0604020202020204" pitchFamily="34" charset="0"/>
              <a:buChar char="•"/>
              <a:defRPr/>
            </a:pPr>
            <a:r>
              <a:rPr lang="en-US" dirty="0"/>
              <a:t>Contact them by email at </a:t>
            </a:r>
            <a:r>
              <a:rPr lang="en-US" b="0" dirty="0" err="1">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28299">
              <a:defRPr/>
            </a:pPr>
            <a:endParaRPr lang="en-US" dirty="0"/>
          </a:p>
          <a:p>
            <a:pPr defTabSz="928299">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243286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the January 2022 Catamaran Preview.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72273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Catamaran and acknowledge your reports, you will see a variety of reports and activities. The reports in this release include the Strand Report, the Monitoring Activities Report (MAR),  Letters of Findings and Data Alerts, Monitoring Notification Letters, Closeout/Non-closeout Reports, State Complaint Reports and ISD Reports. </a:t>
            </a:r>
          </a:p>
          <a:p>
            <a:endParaRPr lang="en-US" dirty="0"/>
          </a:p>
          <a:p>
            <a:r>
              <a:rPr lang="en-US" dirty="0"/>
              <a:t>The Activities in this release include Corrective Action Plans (CAPs) for B-11, B-12, and State Complaints. </a:t>
            </a:r>
          </a:p>
          <a:p>
            <a:r>
              <a:rPr lang="en-US" dirty="0"/>
              <a:t>There are Corrective Actions for B-11 and B-12. We will describe the differences between CAPs and Corrective actions late in the presentation. </a:t>
            </a:r>
          </a:p>
          <a:p>
            <a:endParaRPr lang="en-US" dirty="0"/>
          </a:p>
          <a:p>
            <a:r>
              <a:rPr lang="en-US" dirty="0"/>
              <a:t>Finally, there are Student Level Corrective Action Plans (SLCAP) for State Complaints.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208793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Strand Report is issued in each release of Catamaran and most of the items are updated in the May release. In the January release of Catamaran, Indicators B-11 (Child Find), B-12 (Early Childhood Transition), and B-Timely IEP will have updated data. These updates will be highlighted. Each line is only updated with new data once per year.</a:t>
            </a:r>
          </a:p>
          <a:p>
            <a:endParaRPr lang="en-US" dirty="0"/>
          </a:p>
          <a:p>
            <a:r>
              <a:rPr lang="en-US" dirty="0"/>
              <a:t>We’ll dive into how to access your reports a little later in the webinar, but if you do have a CAP or a Corrective Action, you can click on the See CAP or See Corrective Action link in the Next Step column to be taken directly to that CAP or Corrective Action.  Note, several districts may also receive a “See Data Alert” message on their Strand Report. If this is the case, return to the B Reports page to review the data alert letter.</a:t>
            </a:r>
          </a:p>
          <a:p>
            <a:endParaRPr lang="en-US" dirty="0"/>
          </a:p>
          <a:p>
            <a:r>
              <a:rPr lang="en-US" dirty="0"/>
              <a:t>You can use the download link at the top of the screen to save and then print a copy of your Strand Report to share with your colleagues or RAP team if needed.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173327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those who are new to Catamaran, there are 3 “major releases” in Catamaran each year. These differ from the monthly releases because the major releases include additional reports, closeout and non-closeout letters,  and must be “acknowledged” by the district. The major releases occur in Jan, May and Sept. </a:t>
            </a:r>
          </a:p>
          <a:p>
            <a:endParaRPr lang="en-US" dirty="0"/>
          </a:p>
          <a:p>
            <a:r>
              <a:rPr lang="en-US" dirty="0"/>
              <a:t>The Monitoring Activities report, or the MAR, can be accessed through the Reports page, which again, we will look at how to view and access the Reports page. </a:t>
            </a:r>
          </a:p>
          <a:p>
            <a:endParaRPr lang="en-US" dirty="0"/>
          </a:p>
          <a:p>
            <a:r>
              <a:rPr lang="en-US" dirty="0"/>
              <a:t>Some messages are universal and go to all districts, and some messages are targeted, and are sent only to specific districts, such as reminders to review Letters of Findings or reminders to review data alert letters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7024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catamaran.partners/wp-content/uploads/2020/05/B12-Technical-Assistance-2020-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hyperlink" Target="mailto:ranuscht1@michigan.gov" TargetMode="External"/><Relationship Id="rId4" Type="http://schemas.openxmlformats.org/officeDocument/2006/relationships/hyperlink" Target="mailto:thomasc29@michigan.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mailto:krogers@publicsectorconsultants.com" TargetMode="External"/><Relationship Id="rId4" Type="http://schemas.openxmlformats.org/officeDocument/2006/relationships/hyperlink" Target="mailto:lclark@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EE116CB-5187-4852-B31B-CE395DD8D40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7" name="Content Placeholder 6">
            <a:extLst>
              <a:ext uri="{FF2B5EF4-FFF2-40B4-BE49-F238E27FC236}">
                <a16:creationId xmlns:a16="http://schemas.microsoft.com/office/drawing/2014/main" id="{6517038D-50E5-4000-9EAC-2BE55C09FE42}"/>
              </a:ext>
            </a:extLst>
          </p:cNvPr>
          <p:cNvSpPr>
            <a:spLocks noGrp="1"/>
          </p:cNvSpPr>
          <p:nvPr>
            <p:ph idx="1"/>
          </p:nvPr>
        </p:nvSpPr>
        <p:spPr>
          <a:xfrm>
            <a:off x="655608" y="1690688"/>
            <a:ext cx="10972800" cy="4665662"/>
          </a:xfrm>
        </p:spPr>
        <p:txBody>
          <a:bodyPr>
            <a:normAutofit/>
          </a:bodyPr>
          <a:lstStyle/>
          <a:p>
            <a:r>
              <a:rPr lang="en-US" sz="2800" dirty="0"/>
              <a:t>The </a:t>
            </a:r>
            <a:r>
              <a:rPr lang="en-US" sz="2800" b="1" dirty="0"/>
              <a:t>January 2022 Catamaran Preview </a:t>
            </a:r>
            <a:r>
              <a:rPr lang="en-US" sz="2800" dirty="0"/>
              <a:t>webinar</a:t>
            </a:r>
            <a:r>
              <a:rPr lang="en-US" sz="2800" b="1" dirty="0"/>
              <a:t> </a:t>
            </a:r>
            <a:r>
              <a:rPr lang="en-US" sz="2800" dirty="0"/>
              <a:t>will begin in a few moments.</a:t>
            </a:r>
          </a:p>
          <a:p>
            <a:r>
              <a:rPr lang="en-US" sz="2800" dirty="0"/>
              <a:t>The webinar recording and presentation materials will be posted on the Catamaran Technical Assistance Website under </a:t>
            </a:r>
            <a:r>
              <a:rPr lang="en-US" sz="2800" b="1" dirty="0">
                <a:hlinkClick r:id="rId3"/>
              </a:rPr>
              <a:t>Past Events</a:t>
            </a:r>
            <a:r>
              <a:rPr lang="en-US" sz="2800" b="1" dirty="0"/>
              <a:t> </a:t>
            </a:r>
            <a:r>
              <a:rPr lang="en-US" sz="2800" dirty="0"/>
              <a:t>(https://training.catamaran.partners/past-events/)</a:t>
            </a:r>
          </a:p>
          <a:p>
            <a:r>
              <a:rPr lang="en-US" sz="2800" dirty="0"/>
              <a:t>To communicate with the presenters during the webinar, use the </a:t>
            </a:r>
            <a:br>
              <a:rPr lang="en-US" sz="2800" dirty="0"/>
            </a:br>
            <a:r>
              <a:rPr lang="en-US" sz="2800" b="1" dirty="0"/>
              <a:t>Chat</a:t>
            </a:r>
            <a:r>
              <a:rPr lang="en-US" sz="2800" dirty="0"/>
              <a:t> feature. </a:t>
            </a:r>
          </a:p>
          <a:p>
            <a:r>
              <a:rPr lang="en-US" sz="2800" dirty="0"/>
              <a:t>Closed captioning is available for this webinar. To select this option, choose the closed caption icon in the Zoom webinar player.</a:t>
            </a:r>
          </a:p>
        </p:txBody>
      </p:sp>
      <p:sp>
        <p:nvSpPr>
          <p:cNvPr id="6" name="Title 5">
            <a:extLst>
              <a:ext uri="{FF2B5EF4-FFF2-40B4-BE49-F238E27FC236}">
                <a16:creationId xmlns:a16="http://schemas.microsoft.com/office/drawing/2014/main" id="{F947681B-23AC-4BF1-BD0E-E6AFD457C3F5}"/>
              </a:ext>
            </a:extLst>
          </p:cNvPr>
          <p:cNvSpPr>
            <a:spLocks noGrp="1"/>
          </p:cNvSpPr>
          <p:nvPr>
            <p:ph type="title"/>
          </p:nvPr>
        </p:nvSpPr>
        <p:spPr/>
        <p:txBody>
          <a:bodyPr/>
          <a:lstStyle/>
          <a:p>
            <a:r>
              <a:rPr lang="en-US" dirty="0"/>
              <a:t>Welcome! </a:t>
            </a:r>
          </a:p>
        </p:txBody>
      </p:sp>
    </p:spTree>
    <p:extLst>
      <p:ext uri="{BB962C8B-B14F-4D97-AF65-F5344CB8AC3E}">
        <p14:creationId xmlns:p14="http://schemas.microsoft.com/office/powerpoint/2010/main" val="135820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pic>
        <p:nvPicPr>
          <p:cNvPr id="9" name="Picture 8" descr="Monitoring Activities Report Page">
            <a:extLst>
              <a:ext uri="{FF2B5EF4-FFF2-40B4-BE49-F238E27FC236}">
                <a16:creationId xmlns:a16="http://schemas.microsoft.com/office/drawing/2014/main" id="{B78FA4E0-4797-45A6-95E9-951EBDEF1B57}"/>
              </a:ext>
            </a:extLst>
          </p:cNvPr>
          <p:cNvPicPr>
            <a:picLocks noChangeAspect="1"/>
          </p:cNvPicPr>
          <p:nvPr/>
        </p:nvPicPr>
        <p:blipFill>
          <a:blip r:embed="rId3"/>
          <a:stretch>
            <a:fillRect/>
          </a:stretch>
        </p:blipFill>
        <p:spPr>
          <a:xfrm>
            <a:off x="838200" y="2778855"/>
            <a:ext cx="10515600" cy="2444877"/>
          </a:xfrm>
          <a:prstGeom prst="rect">
            <a:avLst/>
          </a:prstGeom>
          <a:noFill/>
          <a:ln>
            <a:solidFill>
              <a:srgbClr val="3A3A3A"/>
            </a:solidFill>
          </a:ln>
        </p:spPr>
      </p:pic>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365125"/>
            <a:ext cx="10515600" cy="1325563"/>
          </a:xfrm>
        </p:spPr>
        <p:txBody>
          <a:bodyPr anchor="b">
            <a:normAutofit/>
          </a:bodyPr>
          <a:lstStyle/>
          <a:p>
            <a:r>
              <a:rPr lang="en-US" dirty="0"/>
              <a:t>Sample Monitoring Activities Report</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11</a:t>
            </a:fld>
            <a:endParaRPr lang="en-US" dirty="0"/>
          </a:p>
        </p:txBody>
      </p:sp>
      <p:sp>
        <p:nvSpPr>
          <p:cNvPr id="3" name="Content Placeholder 2">
            <a:extLst>
              <a:ext uri="{FF2B5EF4-FFF2-40B4-BE49-F238E27FC236}">
                <a16:creationId xmlns:a16="http://schemas.microsoft.com/office/drawing/2014/main" id="{5731194C-F24E-47D6-B7F7-C379E6BCF6B7}"/>
              </a:ext>
            </a:extLst>
          </p:cNvPr>
          <p:cNvSpPr>
            <a:spLocks noGrp="1"/>
          </p:cNvSpPr>
          <p:nvPr>
            <p:ph idx="1"/>
          </p:nvPr>
        </p:nvSpPr>
        <p:spPr>
          <a:xfrm>
            <a:off x="838200" y="1825624"/>
            <a:ext cx="10515600" cy="4530725"/>
          </a:xfrm>
        </p:spPr>
        <p:txBody>
          <a:bodyPr>
            <a:normAutofit/>
          </a:bodyPr>
          <a:lstStyle/>
          <a:p>
            <a:r>
              <a:rPr lang="en-US" sz="3200" dirty="0"/>
              <a:t>B-11 Letter of Findings</a:t>
            </a:r>
          </a:p>
          <a:p>
            <a:r>
              <a:rPr lang="en-US" sz="3200" dirty="0"/>
              <a:t>B-12 Letter of Findings</a:t>
            </a:r>
          </a:p>
          <a:p>
            <a:r>
              <a:rPr lang="en-US" sz="3200" dirty="0"/>
              <a:t>B-Timely IEP Data Alert</a:t>
            </a:r>
          </a:p>
          <a:p>
            <a:r>
              <a:rPr lang="en-US" sz="3200" dirty="0"/>
              <a:t>B-Valid &amp; Reliable Data Alert</a:t>
            </a:r>
          </a:p>
          <a:p>
            <a:r>
              <a:rPr lang="en-US" sz="3200" dirty="0"/>
              <a:t>B-Complaint Final Decisions</a:t>
            </a:r>
          </a:p>
        </p:txBody>
      </p:sp>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1066253" cy="1325563"/>
          </a:xfrm>
        </p:spPr>
        <p:txBody>
          <a:bodyPr>
            <a:normAutofit/>
          </a:bodyPr>
          <a:lstStyle/>
          <a:p>
            <a:r>
              <a:rPr lang="en-US" dirty="0"/>
              <a:t>Letters of Findings, Data Alerts, and Reports</a:t>
            </a:r>
          </a:p>
        </p:txBody>
      </p:sp>
    </p:spTree>
    <p:extLst>
      <p:ext uri="{BB962C8B-B14F-4D97-AF65-F5344CB8AC3E}">
        <p14:creationId xmlns:p14="http://schemas.microsoft.com/office/powerpoint/2010/main" val="242651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
        <p:nvSpPr>
          <p:cNvPr id="3" name="Content Placeholder 2">
            <a:extLst>
              <a:ext uri="{FF2B5EF4-FFF2-40B4-BE49-F238E27FC236}">
                <a16:creationId xmlns:a16="http://schemas.microsoft.com/office/drawing/2014/main" id="{5731194C-F24E-47D6-B7F7-C379E6BCF6B7}"/>
              </a:ext>
            </a:extLst>
          </p:cNvPr>
          <p:cNvSpPr>
            <a:spLocks noGrp="1"/>
          </p:cNvSpPr>
          <p:nvPr>
            <p:ph idx="1"/>
          </p:nvPr>
        </p:nvSpPr>
        <p:spPr/>
        <p:txBody>
          <a:bodyPr>
            <a:normAutofit/>
          </a:bodyPr>
          <a:lstStyle/>
          <a:p>
            <a:r>
              <a:rPr lang="en-US" sz="3200" dirty="0"/>
              <a:t>B-11 (Child Find)</a:t>
            </a:r>
          </a:p>
          <a:p>
            <a:r>
              <a:rPr lang="en-US" sz="3200" dirty="0"/>
              <a:t>B-12 (Early Childhood Transition)</a:t>
            </a:r>
          </a:p>
          <a:p>
            <a:r>
              <a:rPr lang="en-US" sz="3200" dirty="0"/>
              <a:t>B-13 (Secondary Transition)</a:t>
            </a:r>
          </a:p>
          <a:p>
            <a:r>
              <a:rPr lang="en-US" sz="3200" dirty="0"/>
              <a:t>State Complaints</a:t>
            </a:r>
          </a:p>
        </p:txBody>
      </p:sp>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0902043" cy="1325563"/>
          </a:xfrm>
        </p:spPr>
        <p:txBody>
          <a:bodyPr/>
          <a:lstStyle/>
          <a:p>
            <a:r>
              <a:rPr lang="en-US" dirty="0"/>
              <a:t>Closeout/Non-closeout Letters and Reports</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4DDA02-EC33-41DF-A690-30D05BD58DC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3D86EDA6-295F-4DE2-A857-A442B3A845C8}"/>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
        <p:nvSpPr>
          <p:cNvPr id="3" name="Content Placeholder 2">
            <a:extLst>
              <a:ext uri="{FF2B5EF4-FFF2-40B4-BE49-F238E27FC236}">
                <a16:creationId xmlns:a16="http://schemas.microsoft.com/office/drawing/2014/main" id="{F7131506-B557-45CE-A999-47D711AA9A13}"/>
              </a:ext>
            </a:extLst>
          </p:cNvPr>
          <p:cNvSpPr>
            <a:spLocks noGrp="1"/>
          </p:cNvSpPr>
          <p:nvPr>
            <p:ph idx="1"/>
          </p:nvPr>
        </p:nvSpPr>
        <p:spPr/>
        <p:txBody>
          <a:bodyPr>
            <a:normAutofit/>
          </a:bodyPr>
          <a:lstStyle/>
          <a:p>
            <a:r>
              <a:rPr lang="en-US" sz="3200" dirty="0"/>
              <a:t>Member District Monitoring Reports</a:t>
            </a:r>
          </a:p>
          <a:p>
            <a:r>
              <a:rPr lang="en-US" sz="3200" dirty="0"/>
              <a:t>Member District Data Reports (B-11, B-12, B-Timely IEP, and B-Valid &amp; Reliable)</a:t>
            </a:r>
          </a:p>
          <a:p>
            <a:r>
              <a:rPr lang="en-US" sz="3200" dirty="0"/>
              <a:t>Student Data Report of Member District Data (B-11, </a:t>
            </a:r>
            <a:br>
              <a:rPr lang="en-US" sz="3200" dirty="0"/>
            </a:br>
            <a:r>
              <a:rPr lang="en-US" sz="3200" dirty="0"/>
              <a:t>B-12, B-Timely IEP, and B-Valid &amp; Reliable)</a:t>
            </a:r>
          </a:p>
        </p:txBody>
      </p:sp>
      <p:sp>
        <p:nvSpPr>
          <p:cNvPr id="2" name="Title 1">
            <a:extLst>
              <a:ext uri="{FF2B5EF4-FFF2-40B4-BE49-F238E27FC236}">
                <a16:creationId xmlns:a16="http://schemas.microsoft.com/office/drawing/2014/main" id="{70A39782-2DB0-4363-ADD5-E42536EF0671}"/>
              </a:ext>
            </a:extLst>
          </p:cNvPr>
          <p:cNvSpPr>
            <a:spLocks noGrp="1"/>
          </p:cNvSpPr>
          <p:nvPr>
            <p:ph type="title"/>
          </p:nvPr>
        </p:nvSpPr>
        <p:spPr/>
        <p:txBody>
          <a:bodyPr/>
          <a:lstStyle/>
          <a:p>
            <a:r>
              <a:rPr lang="en-US" dirty="0"/>
              <a:t>ISD Reports</a:t>
            </a:r>
          </a:p>
        </p:txBody>
      </p:sp>
    </p:spTree>
    <p:extLst>
      <p:ext uri="{BB962C8B-B14F-4D97-AF65-F5344CB8AC3E}">
        <p14:creationId xmlns:p14="http://schemas.microsoft.com/office/powerpoint/2010/main" val="111589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14</a:t>
            </a:fld>
            <a:endParaRPr lang="en-US" dirty="0"/>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6096001" y="1857375"/>
            <a:ext cx="5257800" cy="3684588"/>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a:solidFill>
                  <a:schemeClr val="accent2"/>
                </a:solidFill>
              </a:rPr>
              <a:t>Complaint CAPs:</a:t>
            </a:r>
          </a:p>
          <a:p>
            <a:pPr lvl="1"/>
            <a:r>
              <a:rPr lang="en-US" sz="2600" dirty="0"/>
              <a:t>Are issued each month as needed.</a:t>
            </a:r>
          </a:p>
          <a:p>
            <a:pPr lvl="1"/>
            <a:r>
              <a:rPr lang="en-US" sz="2600" dirty="0"/>
              <a:t>Include link to the complaint final decision.</a:t>
            </a:r>
          </a:p>
          <a:p>
            <a:pPr lvl="1"/>
            <a:endParaRPr lang="en-US" dirty="0"/>
          </a:p>
        </p:txBody>
      </p:sp>
      <p:sp>
        <p:nvSpPr>
          <p:cNvPr id="7" name="Content Placeholder 2">
            <a:extLst>
              <a:ext uri="{FF2B5EF4-FFF2-40B4-BE49-F238E27FC236}">
                <a16:creationId xmlns:a16="http://schemas.microsoft.com/office/drawing/2014/main" id="{820E2B2F-DCD8-4916-B763-9AB3483E52C6}"/>
              </a:ext>
            </a:extLst>
          </p:cNvPr>
          <p:cNvSpPr txBox="1">
            <a:spLocks/>
          </p:cNvSpPr>
          <p:nvPr/>
        </p:nvSpPr>
        <p:spPr>
          <a:xfrm>
            <a:off x="838201" y="1851987"/>
            <a:ext cx="5257799" cy="4640888"/>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b="1" dirty="0">
                <a:solidFill>
                  <a:srgbClr val="24866E"/>
                </a:solidFill>
              </a:rPr>
              <a:t>All CAPs:</a:t>
            </a:r>
          </a:p>
          <a:p>
            <a:r>
              <a:rPr lang="en-US" sz="3100" dirty="0"/>
              <a:t>Have the same workflow and timelines for completion.</a:t>
            </a:r>
          </a:p>
          <a:p>
            <a:r>
              <a:rPr lang="en-US" sz="3100" dirty="0"/>
              <a:t>Describe system level correction.</a:t>
            </a:r>
          </a:p>
          <a:p>
            <a:r>
              <a:rPr lang="en-US" sz="3100" dirty="0"/>
              <a:t>Are verified as corrected by the ISD.</a:t>
            </a:r>
          </a:p>
          <a:p>
            <a:r>
              <a:rPr lang="en-US" sz="3100" dirty="0"/>
              <a:t>Include links to either: </a:t>
            </a:r>
          </a:p>
          <a:p>
            <a:pPr lvl="1"/>
            <a:r>
              <a:rPr lang="en-US" sz="2800" dirty="0"/>
              <a:t>Student Level Corrective Action Plans (SLCAPs) </a:t>
            </a:r>
            <a:r>
              <a:rPr lang="en-US" sz="2800" b="1" dirty="0"/>
              <a:t>or</a:t>
            </a:r>
          </a:p>
          <a:p>
            <a:pPr lvl="1"/>
            <a:r>
              <a:rPr lang="en-US" sz="2800" dirty="0"/>
              <a:t>District Student Data Report </a:t>
            </a:r>
            <a:br>
              <a:rPr lang="en-US" sz="2800" dirty="0"/>
            </a:br>
            <a:r>
              <a:rPr lang="en-US" sz="2800" dirty="0"/>
              <a:t>(B-11, B-12)</a:t>
            </a:r>
          </a:p>
        </p:txBody>
      </p:sp>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 Plans (CAPs)</a:t>
            </a:r>
          </a:p>
        </p:txBody>
      </p:sp>
    </p:spTree>
    <p:extLst>
      <p:ext uri="{BB962C8B-B14F-4D97-AF65-F5344CB8AC3E}">
        <p14:creationId xmlns:p14="http://schemas.microsoft.com/office/powerpoint/2010/main" val="280124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8FAF5D-B23E-4EE5-B499-4B91E2FF4820}"/>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B2BC7683-1693-47E1-AB4E-0340A0AB35BA}"/>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7" name="Content Placeholder 6">
            <a:extLst>
              <a:ext uri="{FF2B5EF4-FFF2-40B4-BE49-F238E27FC236}">
                <a16:creationId xmlns:a16="http://schemas.microsoft.com/office/drawing/2014/main" id="{3AB8CA8A-9D4E-4674-9F2B-BD804B7751E8}"/>
              </a:ext>
            </a:extLst>
          </p:cNvPr>
          <p:cNvSpPr>
            <a:spLocks noGrp="1"/>
          </p:cNvSpPr>
          <p:nvPr>
            <p:ph idx="1"/>
          </p:nvPr>
        </p:nvSpPr>
        <p:spPr>
          <a:xfrm>
            <a:off x="838199" y="1839191"/>
            <a:ext cx="10515600" cy="4605266"/>
          </a:xfrm>
        </p:spPr>
        <p:txBody>
          <a:bodyPr/>
          <a:lstStyle/>
          <a:p>
            <a:r>
              <a:rPr lang="en-US" sz="3200" b="1" dirty="0"/>
              <a:t>B-12 CAP or Corrective Action </a:t>
            </a:r>
            <a:r>
              <a:rPr lang="en-US" sz="3200" dirty="0"/>
              <a:t>occurs if a student’s IEP is not held by their 3</a:t>
            </a:r>
            <a:r>
              <a:rPr lang="en-US" sz="3200" baseline="30000" dirty="0"/>
              <a:t>rd</a:t>
            </a:r>
            <a:r>
              <a:rPr lang="en-US" sz="3200" dirty="0"/>
              <a:t> birthday.</a:t>
            </a:r>
          </a:p>
          <a:p>
            <a:r>
              <a:rPr lang="en-US" sz="3200" b="1" dirty="0"/>
              <a:t>B-Valid &amp; Reliable Data Alert </a:t>
            </a:r>
            <a:r>
              <a:rPr lang="en-US" sz="3200" dirty="0"/>
              <a:t>occurs if there are missing data components in MSDS regardless of whether the student’s IEP was held by their 3</a:t>
            </a:r>
            <a:r>
              <a:rPr lang="en-US" sz="3200" baseline="30000" dirty="0"/>
              <a:t>rd</a:t>
            </a:r>
            <a:r>
              <a:rPr lang="en-US" sz="3200" dirty="0"/>
              <a:t> birthday.</a:t>
            </a:r>
          </a:p>
          <a:p>
            <a:r>
              <a:rPr lang="en-US" sz="3200" dirty="0"/>
              <a:t>A district may receive both items.</a:t>
            </a:r>
          </a:p>
        </p:txBody>
      </p:sp>
      <p:sp>
        <p:nvSpPr>
          <p:cNvPr id="2" name="Title 1">
            <a:extLst>
              <a:ext uri="{FF2B5EF4-FFF2-40B4-BE49-F238E27FC236}">
                <a16:creationId xmlns:a16="http://schemas.microsoft.com/office/drawing/2014/main" id="{3AE274A6-C32C-477C-8EA3-4BA0F4928870}"/>
              </a:ext>
            </a:extLst>
          </p:cNvPr>
          <p:cNvSpPr>
            <a:spLocks noGrp="1"/>
          </p:cNvSpPr>
          <p:nvPr>
            <p:ph type="title"/>
          </p:nvPr>
        </p:nvSpPr>
        <p:spPr/>
        <p:txBody>
          <a:bodyPr/>
          <a:lstStyle/>
          <a:p>
            <a:r>
              <a:rPr lang="en-US" dirty="0"/>
              <a:t>Findings and Data Alerts Related to B-12</a:t>
            </a:r>
          </a:p>
        </p:txBody>
      </p:sp>
    </p:spTree>
    <p:extLst>
      <p:ext uri="{BB962C8B-B14F-4D97-AF65-F5344CB8AC3E}">
        <p14:creationId xmlns:p14="http://schemas.microsoft.com/office/powerpoint/2010/main" val="9325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9BF3B2-A80B-4295-BA7D-613CBB775309}"/>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10EEF3FB-F365-493D-B315-7487A5F24A78}"/>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3" name="Content Placeholder 2">
            <a:extLst>
              <a:ext uri="{FF2B5EF4-FFF2-40B4-BE49-F238E27FC236}">
                <a16:creationId xmlns:a16="http://schemas.microsoft.com/office/drawing/2014/main" id="{5CE4134D-23FA-4D6F-814E-760B1E5C140A}"/>
              </a:ext>
            </a:extLst>
          </p:cNvPr>
          <p:cNvSpPr>
            <a:spLocks noGrp="1"/>
          </p:cNvSpPr>
          <p:nvPr>
            <p:ph idx="1"/>
          </p:nvPr>
        </p:nvSpPr>
        <p:spPr/>
        <p:txBody>
          <a:bodyPr>
            <a:normAutofit/>
          </a:bodyPr>
          <a:lstStyle/>
          <a:p>
            <a:r>
              <a:rPr lang="en-US" sz="2800" dirty="0"/>
              <a:t>Review the student data in the Strand Report to see which students’ records were determined to be noncompliant.</a:t>
            </a:r>
          </a:p>
          <a:p>
            <a:r>
              <a:rPr lang="en-US" sz="2800" dirty="0"/>
              <a:t>For each noncompliant student record, determine the root cause of the noncompliance.</a:t>
            </a:r>
          </a:p>
          <a:p>
            <a:r>
              <a:rPr lang="en-US" sz="2800" dirty="0"/>
              <a:t>RAP team members should include </a:t>
            </a:r>
            <a:r>
              <a:rPr lang="en-US" sz="2800" i="1" dirty="0"/>
              <a:t>Early On</a:t>
            </a:r>
            <a:r>
              <a:rPr lang="en-US" sz="2800" i="1" baseline="30000" dirty="0"/>
              <a:t>®</a:t>
            </a:r>
            <a:r>
              <a:rPr lang="en-US" sz="2800" i="1" dirty="0"/>
              <a:t> </a:t>
            </a:r>
            <a:r>
              <a:rPr lang="en-US" sz="2800" dirty="0"/>
              <a:t>staff, district staff, evaluation team members, and administrators.</a:t>
            </a:r>
          </a:p>
          <a:p>
            <a:r>
              <a:rPr lang="en-US" sz="2800" dirty="0"/>
              <a:t>Revision of policy, procedures, and/or practices should focus on addressing the root cause and ensuring a student’s IEP is in place before their third birthday.</a:t>
            </a:r>
          </a:p>
        </p:txBody>
      </p:sp>
      <p:sp>
        <p:nvSpPr>
          <p:cNvPr id="2" name="Title 1">
            <a:extLst>
              <a:ext uri="{FF2B5EF4-FFF2-40B4-BE49-F238E27FC236}">
                <a16:creationId xmlns:a16="http://schemas.microsoft.com/office/drawing/2014/main" id="{CF6BB91D-8890-40E0-9BEC-A323F4A806B8}"/>
              </a:ext>
            </a:extLst>
          </p:cNvPr>
          <p:cNvSpPr>
            <a:spLocks noGrp="1"/>
          </p:cNvSpPr>
          <p:nvPr>
            <p:ph type="title"/>
          </p:nvPr>
        </p:nvSpPr>
        <p:spPr/>
        <p:txBody>
          <a:bodyPr/>
          <a:lstStyle/>
          <a:p>
            <a:r>
              <a:rPr lang="en-US" dirty="0"/>
              <a:t>B-12 CAPs or Corrective Actions </a:t>
            </a:r>
          </a:p>
        </p:txBody>
      </p:sp>
    </p:spTree>
    <p:extLst>
      <p:ext uri="{BB962C8B-B14F-4D97-AF65-F5344CB8AC3E}">
        <p14:creationId xmlns:p14="http://schemas.microsoft.com/office/powerpoint/2010/main" val="10673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E3717F-9823-49B1-9FA0-EDAD16CDD2B3}"/>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A6A0FBA0-49B4-43E0-9849-AA5164235EF9}"/>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3" name="Content Placeholder 2">
            <a:extLst>
              <a:ext uri="{FF2B5EF4-FFF2-40B4-BE49-F238E27FC236}">
                <a16:creationId xmlns:a16="http://schemas.microsoft.com/office/drawing/2014/main" id="{967C7648-99E8-4C4D-B562-A7A32B572F2C}"/>
              </a:ext>
            </a:extLst>
          </p:cNvPr>
          <p:cNvSpPr>
            <a:spLocks noGrp="1"/>
          </p:cNvSpPr>
          <p:nvPr>
            <p:ph idx="1"/>
          </p:nvPr>
        </p:nvSpPr>
        <p:spPr>
          <a:xfrm>
            <a:off x="838200" y="1825625"/>
            <a:ext cx="10515600" cy="4793384"/>
          </a:xfrm>
        </p:spPr>
        <p:txBody>
          <a:bodyPr>
            <a:normAutofit fontScale="92500" lnSpcReduction="20000"/>
          </a:bodyPr>
          <a:lstStyle/>
          <a:p>
            <a:r>
              <a:rPr lang="en-US" sz="2800" dirty="0"/>
              <a:t>With the ISD review the data in the Student Data Report of Member District Data on the ISD’s report page.</a:t>
            </a:r>
          </a:p>
          <a:p>
            <a:r>
              <a:rPr lang="en-US" sz="2800" dirty="0"/>
              <a:t>Determine which of the required fields are missing (</a:t>
            </a:r>
            <a:r>
              <a:rPr lang="en-US" sz="2800" dirty="0">
                <a:solidFill>
                  <a:srgbClr val="0070C0"/>
                </a:solidFill>
                <a:hlinkClick r:id="rId3">
                  <a:extLst>
                    <a:ext uri="{A12FA001-AC4F-418D-AE19-62706E023703}">
                      <ahyp:hlinkClr xmlns:ahyp="http://schemas.microsoft.com/office/drawing/2018/hyperlinkcolor" val="tx"/>
                    </a:ext>
                  </a:extLst>
                </a:hlinkClick>
              </a:rPr>
              <a:t>See the technical assistance document</a:t>
            </a:r>
            <a:r>
              <a:rPr lang="en-US" sz="2800" dirty="0"/>
              <a:t> for a list of required fields).</a:t>
            </a:r>
          </a:p>
          <a:p>
            <a:r>
              <a:rPr lang="en-US" sz="2800" dirty="0"/>
              <a:t>For each noncompliant student record, determine the root cause of the noncompliance including whether the ISD or district submit the missing fields.</a:t>
            </a:r>
          </a:p>
          <a:p>
            <a:r>
              <a:rPr lang="en-US" sz="2800" dirty="0"/>
              <a:t>Convene a team including </a:t>
            </a:r>
            <a:r>
              <a:rPr lang="en-US" sz="2800" i="1" dirty="0"/>
              <a:t>Early On </a:t>
            </a:r>
            <a:r>
              <a:rPr lang="en-US" sz="2800" dirty="0"/>
              <a:t>staff, district staff, administrators and those involved in the data submission process.</a:t>
            </a:r>
          </a:p>
          <a:p>
            <a:r>
              <a:rPr lang="en-US" sz="2800" dirty="0"/>
              <a:t>Consider revision of policy, procedures, and/or practices to focus on addressing the root cause and ensuring all data fields are submitted for students in the B-12 pool.</a:t>
            </a:r>
          </a:p>
        </p:txBody>
      </p:sp>
      <p:sp>
        <p:nvSpPr>
          <p:cNvPr id="2" name="Title 1">
            <a:extLst>
              <a:ext uri="{FF2B5EF4-FFF2-40B4-BE49-F238E27FC236}">
                <a16:creationId xmlns:a16="http://schemas.microsoft.com/office/drawing/2014/main" id="{744EF8E8-CABD-4608-BFD1-615F733B72C3}"/>
              </a:ext>
            </a:extLst>
          </p:cNvPr>
          <p:cNvSpPr>
            <a:spLocks noGrp="1"/>
          </p:cNvSpPr>
          <p:nvPr>
            <p:ph type="title"/>
          </p:nvPr>
        </p:nvSpPr>
        <p:spPr/>
        <p:txBody>
          <a:bodyPr/>
          <a:lstStyle/>
          <a:p>
            <a:r>
              <a:rPr lang="en-US" dirty="0"/>
              <a:t>B-Valid &amp; Reliable Data Alerts</a:t>
            </a:r>
          </a:p>
        </p:txBody>
      </p:sp>
    </p:spTree>
    <p:extLst>
      <p:ext uri="{BB962C8B-B14F-4D97-AF65-F5344CB8AC3E}">
        <p14:creationId xmlns:p14="http://schemas.microsoft.com/office/powerpoint/2010/main" val="426944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18</a:t>
            </a:fld>
            <a:endParaRPr lang="en-US" dirty="0"/>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838202" y="1822553"/>
            <a:ext cx="10120084" cy="4670322"/>
          </a:xfrm>
          <a:prstGeom prst="rect">
            <a:avLst/>
          </a:prstGeom>
        </p:spPr>
        <p:txBody>
          <a:bodyPr>
            <a:normAutofit fontScale="85000" lnSpcReduction="1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800" dirty="0"/>
              <a:t>Applies to B-11 and B-12.</a:t>
            </a:r>
          </a:p>
          <a:p>
            <a:r>
              <a:rPr lang="en-US" sz="3800" dirty="0"/>
              <a:t>Addresses noncompliance to ensure future students are properly identified for special education and current students’ IEPs are updated in a timely manner.</a:t>
            </a:r>
          </a:p>
          <a:p>
            <a:r>
              <a:rPr lang="en-US" sz="3800" dirty="0"/>
              <a:t>Districts submits to ISDs for verification by </a:t>
            </a:r>
            <a:r>
              <a:rPr lang="en-US" sz="3800" b="1" dirty="0"/>
              <a:t>October 1.</a:t>
            </a:r>
            <a:endParaRPr lang="en-US" sz="3800" dirty="0"/>
          </a:p>
          <a:p>
            <a:r>
              <a:rPr lang="en-US" sz="3800" dirty="0"/>
              <a:t>ISDs submit to MDE for closeout by </a:t>
            </a:r>
            <a:r>
              <a:rPr lang="en-US" sz="3800" b="1" dirty="0"/>
              <a:t>November 1.</a:t>
            </a:r>
          </a:p>
          <a:p>
            <a:pPr lvl="1"/>
            <a:r>
              <a:rPr lang="en-US" sz="3300" dirty="0"/>
              <a:t>Verification includes a review of student files or interview if no student files are available.</a:t>
            </a:r>
          </a:p>
          <a:p>
            <a:pPr lvl="1"/>
            <a:endParaRPr lang="en-US" dirty="0"/>
          </a:p>
          <a:p>
            <a:pPr lvl="1"/>
            <a:endParaRPr lang="en-US" dirty="0"/>
          </a:p>
          <a:p>
            <a:pPr lvl="1"/>
            <a:endParaRPr lang="en-US" dirty="0"/>
          </a:p>
        </p:txBody>
      </p:sp>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a:t>
            </a:r>
          </a:p>
        </p:txBody>
      </p:sp>
    </p:spTree>
    <p:extLst>
      <p:ext uri="{BB962C8B-B14F-4D97-AF65-F5344CB8AC3E}">
        <p14:creationId xmlns:p14="http://schemas.microsoft.com/office/powerpoint/2010/main" val="413030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19</a:t>
            </a:fld>
            <a:endParaRPr lang="en-US"/>
          </a:p>
        </p:txBody>
      </p:sp>
      <p:pic>
        <p:nvPicPr>
          <p:cNvPr id="3" name="Picture 2" descr="B-11 Corrective Action Form, district view">
            <a:extLst>
              <a:ext uri="{FF2B5EF4-FFF2-40B4-BE49-F238E27FC236}">
                <a16:creationId xmlns:a16="http://schemas.microsoft.com/office/drawing/2014/main" id="{C48E1A28-E29B-423D-AB42-50C417CD8B91}"/>
              </a:ext>
            </a:extLst>
          </p:cNvPr>
          <p:cNvPicPr>
            <a:picLocks noChangeAspect="1"/>
          </p:cNvPicPr>
          <p:nvPr/>
        </p:nvPicPr>
        <p:blipFill rotWithShape="1">
          <a:blip r:embed="rId3"/>
          <a:srcRect t="2120" b="1116"/>
          <a:stretch/>
        </p:blipFill>
        <p:spPr>
          <a:xfrm>
            <a:off x="1892301" y="1790700"/>
            <a:ext cx="8082857" cy="4565650"/>
          </a:xfrm>
          <a:prstGeom prst="rect">
            <a:avLst/>
          </a:prstGeom>
          <a:ln>
            <a:solidFill>
              <a:srgbClr val="3A3A3A"/>
            </a:solidFill>
          </a:ln>
        </p:spPr>
      </p:pic>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dirty="0"/>
              <a:t>Corrective Action Form (District View)</a:t>
            </a:r>
          </a:p>
        </p:txBody>
      </p:sp>
    </p:spTree>
    <p:extLst>
      <p:ext uri="{BB962C8B-B14F-4D97-AF65-F5344CB8AC3E}">
        <p14:creationId xmlns:p14="http://schemas.microsoft.com/office/powerpoint/2010/main" val="219407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dirty="0"/>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7386" y="1752537"/>
            <a:ext cx="5065427" cy="4813586"/>
          </a:xfrm>
        </p:spPr>
        <p:txBody>
          <a:bodyPr>
            <a:normAutofit lnSpcReduction="10000"/>
          </a:bodyPr>
          <a:lstStyle/>
          <a:p>
            <a:r>
              <a:rPr lang="en-US" dirty="0"/>
              <a:t>Mouse or tab down to the bottom of the webinar screen for the Zoom Webinar Control Panel to become visible. </a:t>
            </a:r>
          </a:p>
          <a:p>
            <a:r>
              <a:rPr lang="en-US" dirty="0"/>
              <a:t>Features available are:</a:t>
            </a:r>
          </a:p>
          <a:p>
            <a:pPr marL="741363" indent="-447675">
              <a:buFont typeface="+mj-lt"/>
              <a:buAutoNum type="arabicPeriod"/>
            </a:pPr>
            <a:r>
              <a:rPr lang="en-US" b="1" dirty="0"/>
              <a:t>Chat </a:t>
            </a:r>
            <a:r>
              <a:rPr lang="en-US" dirty="0"/>
              <a:t>– select to communicate with presenters.</a:t>
            </a:r>
          </a:p>
          <a:p>
            <a:pPr marL="741363" indent="-447675">
              <a:buFont typeface="+mj-lt"/>
              <a:buAutoNum type="arabicPeriod"/>
            </a:pPr>
            <a:r>
              <a:rPr lang="en-US" b="1" dirty="0"/>
              <a:t>Closed Captioning (CC)</a:t>
            </a:r>
            <a:r>
              <a:rPr lang="en-US" dirty="0"/>
              <a:t> – select the </a:t>
            </a:r>
            <a:r>
              <a:rPr lang="en-US" b="1" dirty="0"/>
              <a:t>CC</a:t>
            </a:r>
            <a:r>
              <a:rPr lang="en-US" dirty="0"/>
              <a:t> icon to turn on captions. </a:t>
            </a:r>
          </a:p>
          <a:p>
            <a:pPr marL="741363" indent="-447675">
              <a:buFont typeface="+mj-lt"/>
              <a:buAutoNum type="arabicPeriod"/>
            </a:pPr>
            <a:r>
              <a:rPr lang="en-US" b="1" dirty="0"/>
              <a:t>Leave</a:t>
            </a:r>
            <a:r>
              <a:rPr lang="en-US" dirty="0"/>
              <a:t> – select to exit the webinar.</a:t>
            </a:r>
          </a:p>
        </p:txBody>
      </p:sp>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dirty="0"/>
              <a:t>Zoom Webinar Control Panel</a:t>
            </a:r>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20</a:t>
            </a:fld>
            <a:endParaRPr lang="en-US"/>
          </a:p>
        </p:txBody>
      </p:sp>
      <p:pic>
        <p:nvPicPr>
          <p:cNvPr id="11" name="Picture 10" descr="Student Level Corrective Action Plan page showing the SLCAP Text from Final Decision Button.">
            <a:extLst>
              <a:ext uri="{FF2B5EF4-FFF2-40B4-BE49-F238E27FC236}">
                <a16:creationId xmlns:a16="http://schemas.microsoft.com/office/drawing/2014/main" id="{DF1CE340-B397-4DAA-A2DF-27F88B31364B}"/>
              </a:ext>
            </a:extLst>
          </p:cNvPr>
          <p:cNvPicPr>
            <a:picLocks noChangeAspect="1"/>
          </p:cNvPicPr>
          <p:nvPr/>
        </p:nvPicPr>
        <p:blipFill>
          <a:blip r:embed="rId3"/>
          <a:stretch>
            <a:fillRect/>
          </a:stretch>
        </p:blipFill>
        <p:spPr>
          <a:xfrm>
            <a:off x="838200" y="1924463"/>
            <a:ext cx="10515600" cy="4153661"/>
          </a:xfrm>
          <a:prstGeom prst="rect">
            <a:avLst/>
          </a:prstGeom>
          <a:noFill/>
          <a:ln>
            <a:solidFill>
              <a:schemeClr val="tx1"/>
            </a:solidFill>
          </a:ln>
        </p:spPr>
      </p:pic>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Student Level Corrective Action Plans </a:t>
            </a:r>
          </a:p>
        </p:txBody>
      </p:sp>
    </p:spTree>
    <p:extLst>
      <p:ext uri="{BB962C8B-B14F-4D97-AF65-F5344CB8AC3E}">
        <p14:creationId xmlns:p14="http://schemas.microsoft.com/office/powerpoint/2010/main" val="131406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21</a:t>
            </a:fld>
            <a:endParaRPr lang="en-US" dirty="0"/>
          </a:p>
        </p:txBody>
      </p:sp>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dirty="0"/>
              <a:t>Catamaran Navigation</a:t>
            </a:r>
          </a:p>
        </p:txBody>
      </p:sp>
    </p:spTree>
    <p:extLst>
      <p:ext uri="{BB962C8B-B14F-4D97-AF65-F5344CB8AC3E}">
        <p14:creationId xmlns:p14="http://schemas.microsoft.com/office/powerpoint/2010/main" val="152594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22</a:t>
            </a:fld>
            <a:endParaRPr lang="en-US" dirty="0"/>
          </a:p>
        </p:txBody>
      </p:sp>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dirty="0"/>
              <a:t>Login</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dirty="0"/>
              <a:t>https://catamaran.partners</a:t>
            </a:r>
          </a:p>
          <a:p>
            <a:pPr algn="ctr"/>
            <a:endParaRPr lang="en-US" dirty="0"/>
          </a:p>
        </p:txBody>
      </p:sp>
    </p:spTree>
    <p:extLst>
      <p:ext uri="{BB962C8B-B14F-4D97-AF65-F5344CB8AC3E}">
        <p14:creationId xmlns:p14="http://schemas.microsoft.com/office/powerpoint/2010/main" val="210057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23</a:t>
            </a:fld>
            <a:endParaRPr lang="en-US" dirty="0"/>
          </a:p>
        </p:txBody>
      </p:sp>
      <p:pic>
        <p:nvPicPr>
          <p:cNvPr id="12" name="Picture 11" descr="Organization's page with Organization Members selected.">
            <a:extLst>
              <a:ext uri="{FF2B5EF4-FFF2-40B4-BE49-F238E27FC236}">
                <a16:creationId xmlns:a16="http://schemas.microsoft.com/office/drawing/2014/main" id="{6510BB64-D4A1-4FF4-BB7F-FC5F53805549}"/>
              </a:ext>
            </a:extLst>
          </p:cNvPr>
          <p:cNvPicPr>
            <a:picLocks noChangeAspect="1"/>
          </p:cNvPicPr>
          <p:nvPr/>
        </p:nvPicPr>
        <p:blipFill>
          <a:blip r:embed="rId3"/>
          <a:stretch>
            <a:fillRect/>
          </a:stretch>
        </p:blipFill>
        <p:spPr>
          <a:xfrm>
            <a:off x="8412000" y="3917824"/>
            <a:ext cx="3240000" cy="2211428"/>
          </a:xfrm>
          <a:prstGeom prst="rect">
            <a:avLst/>
          </a:prstGeom>
          <a:ln>
            <a:solidFill>
              <a:schemeClr val="tx1"/>
            </a:solidFill>
          </a:ln>
        </p:spPr>
      </p:pic>
      <p:pic>
        <p:nvPicPr>
          <p:cNvPr id="10" name="Picture 9" descr="Tasks Overview with the organization name circled.">
            <a:extLst>
              <a:ext uri="{FF2B5EF4-FFF2-40B4-BE49-F238E27FC236}">
                <a16:creationId xmlns:a16="http://schemas.microsoft.com/office/drawing/2014/main" id="{22F1D192-1D76-4EDA-A691-B54A9231DD1C}"/>
              </a:ext>
            </a:extLst>
          </p:cNvPr>
          <p:cNvPicPr>
            <a:picLocks noChangeAspect="1"/>
          </p:cNvPicPr>
          <p:nvPr/>
        </p:nvPicPr>
        <p:blipFill>
          <a:blip r:embed="rId4"/>
          <a:stretch>
            <a:fillRect/>
          </a:stretch>
        </p:blipFill>
        <p:spPr>
          <a:xfrm>
            <a:off x="298571" y="3917824"/>
            <a:ext cx="7996952" cy="1633524"/>
          </a:xfrm>
          <a:prstGeom prst="rect">
            <a:avLst/>
          </a:prstGeom>
          <a:ln>
            <a:solidFill>
              <a:schemeClr val="tx1"/>
            </a:solidFill>
          </a:ln>
        </p:spPr>
      </p:pic>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233694"/>
          </a:xfrm>
        </p:spPr>
        <p:txBody>
          <a:bodyPr>
            <a:normAutofit fontScale="92500"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p:txBody>
      </p:sp>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dirty="0"/>
              <a:t>Review Organization Member Names</a:t>
            </a:r>
          </a:p>
        </p:txBody>
      </p:sp>
    </p:spTree>
    <p:extLst>
      <p:ext uri="{BB962C8B-B14F-4D97-AF65-F5344CB8AC3E}">
        <p14:creationId xmlns:p14="http://schemas.microsoft.com/office/powerpoint/2010/main" val="313527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24</a:t>
            </a:fld>
            <a:endParaRPr lang="en-US" dirty="0"/>
          </a:p>
        </p:txBody>
      </p:sp>
      <p:pic>
        <p:nvPicPr>
          <p:cNvPr id="3" name="Picture 2" descr="Tasks Overview with B Report selected.">
            <a:extLst>
              <a:ext uri="{FF2B5EF4-FFF2-40B4-BE49-F238E27FC236}">
                <a16:creationId xmlns:a16="http://schemas.microsoft.com/office/drawing/2014/main" id="{55FC24E6-3D3F-43CD-A99A-534727AF4305}"/>
              </a:ext>
            </a:extLst>
          </p:cNvPr>
          <p:cNvPicPr>
            <a:picLocks noChangeAspect="1"/>
          </p:cNvPicPr>
          <p:nvPr/>
        </p:nvPicPr>
        <p:blipFill rotWithShape="1">
          <a:blip r:embed="rId3"/>
          <a:srcRect l="1175" r="3041"/>
          <a:stretch/>
        </p:blipFill>
        <p:spPr>
          <a:xfrm>
            <a:off x="604059" y="3663881"/>
            <a:ext cx="11231384" cy="2468571"/>
          </a:xfrm>
          <a:prstGeom prst="rect">
            <a:avLst/>
          </a:prstGeom>
          <a:ln>
            <a:solidFill>
              <a:schemeClr val="tx1"/>
            </a:solidFill>
          </a:ln>
        </p:spPr>
      </p:pic>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648393" y="1825625"/>
            <a:ext cx="10939549" cy="2171812"/>
          </a:xfrm>
        </p:spPr>
        <p:txBody>
          <a:bodyPr>
            <a:normAutofit/>
          </a:bodyPr>
          <a:lstStyle/>
          <a:p>
            <a:pPr marL="457200" indent="-457200">
              <a:buFont typeface="+mj-lt"/>
              <a:buAutoNum type="arabicPeriod"/>
            </a:pPr>
            <a:r>
              <a:rPr lang="en-US" sz="2400" dirty="0"/>
              <a:t>View available reports on the Tasks Overview at the bottom of the Dashboard. </a:t>
            </a:r>
          </a:p>
          <a:p>
            <a:pPr marL="457200" indent="-457200">
              <a:buFont typeface="+mj-lt"/>
              <a:buAutoNum type="arabicPeriod"/>
            </a:pPr>
            <a:r>
              <a:rPr lang="en-US" sz="2400" dirty="0"/>
              <a:t>Select the link in the </a:t>
            </a:r>
            <a:r>
              <a:rPr lang="en-US" sz="2400" b="1" dirty="0"/>
              <a:t>Activity</a:t>
            </a:r>
            <a:r>
              <a:rPr lang="en-US" sz="2400" dirty="0"/>
              <a:t> column (for example, B Report) to access the Reports page. </a:t>
            </a:r>
          </a:p>
        </p:txBody>
      </p:sp>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dirty="0"/>
              <a:t>View Reports</a:t>
            </a:r>
          </a:p>
        </p:txBody>
      </p:sp>
    </p:spTree>
    <p:extLst>
      <p:ext uri="{BB962C8B-B14F-4D97-AF65-F5344CB8AC3E}">
        <p14:creationId xmlns:p14="http://schemas.microsoft.com/office/powerpoint/2010/main" val="315491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25</a:t>
            </a:fld>
            <a:endParaRPr lang="en-US" dirty="0"/>
          </a:p>
        </p:txBody>
      </p:sp>
      <p:pic>
        <p:nvPicPr>
          <p:cNvPr id="8" name="Picture 7" descr="January 2022 B Reports page showing arrows to the reports on the page.">
            <a:extLst>
              <a:ext uri="{FF2B5EF4-FFF2-40B4-BE49-F238E27FC236}">
                <a16:creationId xmlns:a16="http://schemas.microsoft.com/office/drawing/2014/main" id="{24F1E73D-091A-489B-8BD6-C4A55D0D4DC9}"/>
              </a:ext>
            </a:extLst>
          </p:cNvPr>
          <p:cNvPicPr>
            <a:picLocks noChangeAspect="1"/>
          </p:cNvPicPr>
          <p:nvPr/>
        </p:nvPicPr>
        <p:blipFill rotWithShape="1">
          <a:blip r:embed="rId3"/>
          <a:srcRect b="2181"/>
          <a:stretch/>
        </p:blipFill>
        <p:spPr>
          <a:xfrm>
            <a:off x="5979515" y="1826897"/>
            <a:ext cx="5374285" cy="4529453"/>
          </a:xfrm>
          <a:prstGeom prst="rect">
            <a:avLst/>
          </a:prstGeom>
          <a:ln>
            <a:solidFill>
              <a:schemeClr val="tx1"/>
            </a:solidFill>
          </a:ln>
        </p:spPr>
      </p:pic>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4530634" cy="4351338"/>
          </a:xfrm>
        </p:spPr>
        <p:txBody>
          <a:bodyPr>
            <a:normAutofit/>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p:txBody>
      </p:sp>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365125"/>
            <a:ext cx="4935694" cy="1325563"/>
          </a:xfrm>
        </p:spPr>
        <p:txBody>
          <a:bodyPr/>
          <a:lstStyle/>
          <a:p>
            <a:r>
              <a:rPr lang="en-US" dirty="0"/>
              <a:t>Access Reports</a:t>
            </a:r>
          </a:p>
        </p:txBody>
      </p:sp>
    </p:spTree>
    <p:extLst>
      <p:ext uri="{BB962C8B-B14F-4D97-AF65-F5344CB8AC3E}">
        <p14:creationId xmlns:p14="http://schemas.microsoft.com/office/powerpoint/2010/main" val="224746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26</a:t>
            </a:fld>
            <a:endParaRPr lang="en-US" dirty="0"/>
          </a:p>
        </p:txBody>
      </p:sp>
      <p:pic>
        <p:nvPicPr>
          <p:cNvPr id="9" name="Picture 8" descr="B Reports page showing the Acknowledge Reports button circled.">
            <a:extLst>
              <a:ext uri="{FF2B5EF4-FFF2-40B4-BE49-F238E27FC236}">
                <a16:creationId xmlns:a16="http://schemas.microsoft.com/office/drawing/2014/main" id="{4E886037-7263-4A00-A802-B7FB10E8573E}"/>
              </a:ext>
            </a:extLst>
          </p:cNvPr>
          <p:cNvPicPr>
            <a:picLocks noChangeAspect="1"/>
          </p:cNvPicPr>
          <p:nvPr/>
        </p:nvPicPr>
        <p:blipFill>
          <a:blip r:embed="rId3"/>
          <a:stretch>
            <a:fillRect/>
          </a:stretch>
        </p:blipFill>
        <p:spPr>
          <a:xfrm>
            <a:off x="4519356" y="1971099"/>
            <a:ext cx="6833334" cy="3406667"/>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631768" y="1825625"/>
            <a:ext cx="3887588" cy="4530725"/>
          </a:xfrm>
        </p:spPr>
        <p:txBody>
          <a:bodyPr>
            <a:normAutofit/>
          </a:bodyPr>
          <a:lstStyle/>
          <a:p>
            <a:r>
              <a:rPr lang="en-US" dirty="0"/>
              <a:t>Acknowledge reports by selecting the red </a:t>
            </a:r>
            <a:r>
              <a:rPr lang="en-US" b="1" dirty="0"/>
              <a:t>Acknowledge Reports </a:t>
            </a:r>
            <a:r>
              <a:rPr lang="en-US" dirty="0"/>
              <a:t>button on the Reports page. </a:t>
            </a:r>
          </a:p>
          <a:p>
            <a:r>
              <a:rPr lang="en-US" b="1" dirty="0"/>
              <a:t>Note: </a:t>
            </a:r>
            <a:r>
              <a:rPr lang="en-US" dirty="0"/>
              <a:t>When reports have been</a:t>
            </a:r>
            <a:r>
              <a:rPr lang="en-US" b="1" dirty="0"/>
              <a:t> </a:t>
            </a:r>
            <a:r>
              <a:rPr lang="en-US" dirty="0"/>
              <a:t>acknowledged, additional tasks become available as appropriate (such as a CAP)</a:t>
            </a:r>
          </a:p>
        </p:txBody>
      </p:sp>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838200" y="365125"/>
            <a:ext cx="11249694" cy="1325563"/>
          </a:xfrm>
        </p:spPr>
        <p:txBody>
          <a:bodyPr/>
          <a:lstStyle/>
          <a:p>
            <a:r>
              <a:rPr lang="en-US" dirty="0"/>
              <a:t>Acknowledge Reports by February 15</a:t>
            </a:r>
          </a:p>
        </p:txBody>
      </p:sp>
    </p:spTree>
    <p:extLst>
      <p:ext uri="{BB962C8B-B14F-4D97-AF65-F5344CB8AC3E}">
        <p14:creationId xmlns:p14="http://schemas.microsoft.com/office/powerpoint/2010/main" val="1723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27</a:t>
            </a:fld>
            <a:endParaRPr lang="en-US" dirty="0"/>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p:txBody>
          <a:bodyPr>
            <a:normAutofit/>
          </a:bodyPr>
          <a:lstStyle/>
          <a:p>
            <a:r>
              <a:rPr lang="en-US" sz="3200" dirty="0"/>
              <a:t>Work cannot be completed in Catamaran until reports have been acknowledged.</a:t>
            </a:r>
          </a:p>
          <a:p>
            <a:r>
              <a:rPr lang="en-US" sz="3200" dirty="0"/>
              <a:t>What to do after acknowledging reports</a:t>
            </a:r>
            <a:r>
              <a:rPr lang="en-US" sz="3200" dirty="0">
                <a:solidFill>
                  <a:schemeClr val="tx1"/>
                </a:solidFill>
              </a:rPr>
              <a:t>:</a:t>
            </a:r>
          </a:p>
          <a:p>
            <a:pPr lvl="1"/>
            <a:r>
              <a:rPr lang="en-US" sz="2800" dirty="0"/>
              <a:t>Review Reports page –Does my district have findings?</a:t>
            </a:r>
          </a:p>
          <a:p>
            <a:pPr lvl="1"/>
            <a:r>
              <a:rPr lang="en-US" sz="2800" dirty="0"/>
              <a:t>Review Strand Report –What are the next steps?</a:t>
            </a:r>
          </a:p>
          <a:p>
            <a:pPr lvl="1"/>
            <a:r>
              <a:rPr lang="en-US" sz="2800" dirty="0"/>
              <a:t>Review MAR.</a:t>
            </a:r>
          </a:p>
          <a:p>
            <a:pPr lvl="1"/>
            <a:r>
              <a:rPr lang="en-US" sz="2800" dirty="0"/>
              <a:t>Decide whether the district should convene a Review and Analysis Process (RAP) Team.</a:t>
            </a:r>
          </a:p>
        </p:txBody>
      </p:sp>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p:txBody>
          <a:bodyPr/>
          <a:lstStyle/>
          <a:p>
            <a:r>
              <a:rPr lang="en-US" dirty="0"/>
              <a:t>After Acknowledging Reports</a:t>
            </a:r>
          </a:p>
        </p:txBody>
      </p:sp>
    </p:spTree>
    <p:extLst>
      <p:ext uri="{BB962C8B-B14F-4D97-AF65-F5344CB8AC3E}">
        <p14:creationId xmlns:p14="http://schemas.microsoft.com/office/powerpoint/2010/main" val="246121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28</a:t>
            </a:fld>
            <a:endParaRPr lang="en-US" dirty="0"/>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895850"/>
          </a:xfrm>
        </p:spPr>
        <p:txBody>
          <a:bodyPr>
            <a:normAutofit lnSpcReduction="10000"/>
          </a:bodyPr>
          <a:lstStyle/>
          <a:p>
            <a:r>
              <a:rPr lang="en-US" sz="2800" dirty="0"/>
              <a:t>Check the Tasks Overview or the Strand Report to see if the district has a CAP or Corrective Action.</a:t>
            </a:r>
          </a:p>
          <a:p>
            <a:r>
              <a:rPr lang="en-US" sz="2800" dirty="0"/>
              <a:t>When there is a CAP or Corrective Action, convene a RAP Team to work through the activity.</a:t>
            </a:r>
          </a:p>
          <a:p>
            <a:r>
              <a:rPr lang="en-US" sz="2800" dirty="0"/>
              <a:t>Suggested RAP Team members include:</a:t>
            </a:r>
          </a:p>
          <a:p>
            <a:pPr lvl="1"/>
            <a:r>
              <a:rPr lang="en-US" sz="2400" dirty="0"/>
              <a:t>District and ISD personnel such as special and general education administrators</a:t>
            </a:r>
          </a:p>
          <a:p>
            <a:pPr lvl="1"/>
            <a:r>
              <a:rPr lang="en-US" sz="2400" dirty="0"/>
              <a:t>School improvement team representative </a:t>
            </a:r>
          </a:p>
          <a:p>
            <a:pPr lvl="1"/>
            <a:r>
              <a:rPr lang="en-US" sz="2400" dirty="0"/>
              <a:t>Parents</a:t>
            </a:r>
          </a:p>
          <a:p>
            <a:pPr lvl="1"/>
            <a:r>
              <a:rPr lang="en-US" sz="2400" dirty="0"/>
              <a:t>Service providers including general or special education teachers</a:t>
            </a:r>
          </a:p>
          <a:p>
            <a:pPr lvl="1"/>
            <a:r>
              <a:rPr lang="en-US" sz="2400" dirty="0"/>
              <a:t>Data experts or program specialists</a:t>
            </a:r>
          </a:p>
        </p:txBody>
      </p:sp>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dirty="0"/>
              <a:t>Complete Tasks with RAP Team as needed</a:t>
            </a:r>
          </a:p>
        </p:txBody>
      </p:sp>
    </p:spTree>
    <p:extLst>
      <p:ext uri="{BB962C8B-B14F-4D97-AF65-F5344CB8AC3E}">
        <p14:creationId xmlns:p14="http://schemas.microsoft.com/office/powerpoint/2010/main" val="305924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29</a:t>
            </a:fld>
            <a:endParaRPr lang="en-US" dirty="0"/>
          </a:p>
        </p:txBody>
      </p:sp>
      <p:pic>
        <p:nvPicPr>
          <p:cNvPr id="11" name="Picture 10" descr="User drop-down menu with an arrow pointing to Reports.">
            <a:extLst>
              <a:ext uri="{FF2B5EF4-FFF2-40B4-BE49-F238E27FC236}">
                <a16:creationId xmlns:a16="http://schemas.microsoft.com/office/drawing/2014/main" id="{A4336EED-10E5-439B-A1BE-79D171C2115D}"/>
              </a:ext>
            </a:extLst>
          </p:cNvPr>
          <p:cNvPicPr>
            <a:picLocks noChangeAspect="1"/>
          </p:cNvPicPr>
          <p:nvPr/>
        </p:nvPicPr>
        <p:blipFill rotWithShape="1">
          <a:blip r:embed="rId3"/>
          <a:srcRect l="1790" r="2330"/>
          <a:stretch/>
        </p:blipFill>
        <p:spPr>
          <a:xfrm>
            <a:off x="894386" y="3282607"/>
            <a:ext cx="10756640" cy="1914000"/>
          </a:xfrm>
          <a:prstGeom prst="rect">
            <a:avLst/>
          </a:prstGeom>
          <a:ln>
            <a:solidFill>
              <a:srgbClr val="3A3A3A"/>
            </a:solidFill>
          </a:ln>
        </p:spPr>
      </p:pic>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068201"/>
          </a:xfrm>
        </p:spPr>
        <p:txBody>
          <a:bodyPr/>
          <a:lstStyle/>
          <a:p>
            <a:r>
              <a:rPr lang="en-US" dirty="0"/>
              <a:t>Hover over the user’s name </a:t>
            </a:r>
          </a:p>
          <a:p>
            <a:r>
              <a:rPr lang="en-US" dirty="0"/>
              <a:t>Select </a:t>
            </a:r>
            <a:r>
              <a:rPr lang="en-US" b="1" dirty="0"/>
              <a:t>Reports</a:t>
            </a:r>
            <a:r>
              <a:rPr lang="en-US" dirty="0"/>
              <a:t> from the drop-down menu</a:t>
            </a:r>
          </a:p>
        </p:txBody>
      </p:sp>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p:txBody>
          <a:bodyPr/>
          <a:lstStyle/>
          <a:p>
            <a:r>
              <a:rPr lang="en-US" dirty="0"/>
              <a:t>Access System Reports</a:t>
            </a:r>
          </a:p>
        </p:txBody>
      </p:sp>
    </p:spTree>
    <p:extLst>
      <p:ext uri="{BB962C8B-B14F-4D97-AF65-F5344CB8AC3E}">
        <p14:creationId xmlns:p14="http://schemas.microsoft.com/office/powerpoint/2010/main" val="206826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
        <p:nvSpPr>
          <p:cNvPr id="7" name="Date Placeholder 6"/>
          <p:cNvSpPr>
            <a:spLocks noGrp="1"/>
          </p:cNvSpPr>
          <p:nvPr>
            <p:ph type="dt" sz="half" idx="2"/>
          </p:nvPr>
        </p:nvSpPr>
        <p:spPr/>
        <p:txBody>
          <a:bodyPr/>
          <a:lstStyle/>
          <a:p>
            <a:r>
              <a:rPr lang="en-US" dirty="0"/>
              <a:t>January 2022</a:t>
            </a:r>
          </a:p>
        </p:txBody>
      </p:sp>
      <p:sp>
        <p:nvSpPr>
          <p:cNvPr id="3" name="Subtitle 2"/>
          <p:cNvSpPr>
            <a:spLocks noGrp="1"/>
          </p:cNvSpPr>
          <p:nvPr>
            <p:ph type="subTitle" idx="1"/>
          </p:nvPr>
        </p:nvSpPr>
        <p:spPr/>
        <p:txBody>
          <a:bodyPr/>
          <a:lstStyle/>
          <a:p>
            <a:pPr algn="l"/>
            <a:r>
              <a:rPr lang="en-US" dirty="0"/>
              <a:t>For Districts and ISDs</a:t>
            </a:r>
          </a:p>
        </p:txBody>
      </p:sp>
      <p:sp>
        <p:nvSpPr>
          <p:cNvPr id="2" name="Title 1"/>
          <p:cNvSpPr>
            <a:spLocks noGrp="1"/>
          </p:cNvSpPr>
          <p:nvPr>
            <p:ph type="ctrTitle"/>
          </p:nvPr>
        </p:nvSpPr>
        <p:spPr/>
        <p:txBody>
          <a:bodyPr/>
          <a:lstStyle/>
          <a:p>
            <a:pPr algn="l"/>
            <a:r>
              <a:rPr lang="en-US" dirty="0"/>
              <a:t>January 2022</a:t>
            </a:r>
            <a:br>
              <a:rPr lang="en-US" dirty="0"/>
            </a:br>
            <a:r>
              <a:rPr lang="en-US" dirty="0"/>
              <a:t>Part B Catamaran Preview</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30</a:t>
            </a:fld>
            <a:endParaRPr lang="en-US" dirty="0"/>
          </a:p>
        </p:txBody>
      </p:sp>
      <p:pic>
        <p:nvPicPr>
          <p:cNvPr id="11" name="Picture 10" descr="System Reports Page with an arrow pointing to the Member District Activity Report link.">
            <a:extLst>
              <a:ext uri="{FF2B5EF4-FFF2-40B4-BE49-F238E27FC236}">
                <a16:creationId xmlns:a16="http://schemas.microsoft.com/office/drawing/2014/main" id="{4C5B4CB0-0FF5-4533-A876-097B53C99EEA}"/>
              </a:ext>
            </a:extLst>
          </p:cNvPr>
          <p:cNvPicPr>
            <a:picLocks noChangeAspect="1"/>
          </p:cNvPicPr>
          <p:nvPr/>
        </p:nvPicPr>
        <p:blipFill rotWithShape="1">
          <a:blip r:embed="rId3"/>
          <a:srcRect b="11672"/>
          <a:stretch/>
        </p:blipFill>
        <p:spPr>
          <a:xfrm>
            <a:off x="3757610" y="1837665"/>
            <a:ext cx="7596190" cy="4313753"/>
          </a:xfrm>
          <a:prstGeom prst="rect">
            <a:avLst/>
          </a:prstGeom>
          <a:ln>
            <a:solidFill>
              <a:srgbClr val="3A3A3A"/>
            </a:solidFill>
          </a:ln>
        </p:spPr>
      </p:pic>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1" y="1935818"/>
            <a:ext cx="3034553" cy="2567081"/>
          </a:xfrm>
        </p:spPr>
        <p:txBody>
          <a:bodyPr/>
          <a:lstStyle/>
          <a:p>
            <a:r>
              <a:rPr lang="en-US" dirty="0"/>
              <a:t>Under the topic </a:t>
            </a:r>
            <a:r>
              <a:rPr lang="en-US" b="1" dirty="0"/>
              <a:t>Admin Reports</a:t>
            </a:r>
          </a:p>
          <a:p>
            <a:r>
              <a:rPr lang="en-US" dirty="0"/>
              <a:t>Select </a:t>
            </a:r>
            <a:r>
              <a:rPr lang="en-US" b="1" dirty="0"/>
              <a:t>Member District Activity Report</a:t>
            </a:r>
          </a:p>
        </p:txBody>
      </p:sp>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p:txBody>
          <a:bodyPr/>
          <a:lstStyle/>
          <a:p>
            <a:r>
              <a:rPr lang="en-US" dirty="0"/>
              <a:t>Access Member District Activity Report</a:t>
            </a:r>
          </a:p>
        </p:txBody>
      </p:sp>
    </p:spTree>
    <p:extLst>
      <p:ext uri="{BB962C8B-B14F-4D97-AF65-F5344CB8AC3E}">
        <p14:creationId xmlns:p14="http://schemas.microsoft.com/office/powerpoint/2010/main" val="28061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31</a:t>
            </a:fld>
            <a:endParaRPr lang="en-US" dirty="0"/>
          </a:p>
        </p:txBody>
      </p:sp>
      <p:pic>
        <p:nvPicPr>
          <p:cNvPr id="13" name="Picture 12" descr="Member District Activity Report Page ">
            <a:extLst>
              <a:ext uri="{FF2B5EF4-FFF2-40B4-BE49-F238E27FC236}">
                <a16:creationId xmlns:a16="http://schemas.microsoft.com/office/drawing/2014/main" id="{55418E00-1871-4FC8-A91D-C36562A7991A}"/>
              </a:ext>
            </a:extLst>
          </p:cNvPr>
          <p:cNvPicPr>
            <a:picLocks noChangeAspect="1"/>
          </p:cNvPicPr>
          <p:nvPr/>
        </p:nvPicPr>
        <p:blipFill>
          <a:blip r:embed="rId3"/>
          <a:stretch>
            <a:fillRect/>
          </a:stretch>
        </p:blipFill>
        <p:spPr>
          <a:xfrm>
            <a:off x="3070943" y="1881381"/>
            <a:ext cx="8282857" cy="3095238"/>
          </a:xfrm>
          <a:prstGeom prst="rect">
            <a:avLst/>
          </a:prstGeom>
          <a:ln>
            <a:solidFill>
              <a:srgbClr val="3A3A3A"/>
            </a:solidFill>
          </a:ln>
        </p:spPr>
      </p:pic>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861143" y="1850585"/>
            <a:ext cx="2209800" cy="3910157"/>
          </a:xfrm>
        </p:spPr>
        <p:txBody>
          <a:bodyPr/>
          <a:lstStyle/>
          <a:p>
            <a:r>
              <a:rPr lang="en-US" dirty="0"/>
              <a:t>Select the</a:t>
            </a:r>
          </a:p>
          <a:p>
            <a:pPr lvl="1"/>
            <a:r>
              <a:rPr lang="en-US" sz="2200" dirty="0"/>
              <a:t>Release</a:t>
            </a:r>
          </a:p>
          <a:p>
            <a:pPr lvl="1"/>
            <a:r>
              <a:rPr lang="en-US" sz="2200" dirty="0"/>
              <a:t>ISD</a:t>
            </a:r>
          </a:p>
          <a:p>
            <a:pPr lvl="1"/>
            <a:r>
              <a:rPr lang="en-US" sz="2200" dirty="0"/>
              <a:t>Format</a:t>
            </a:r>
          </a:p>
          <a:p>
            <a:r>
              <a:rPr lang="en-US" dirty="0"/>
              <a:t>Choose </a:t>
            </a:r>
            <a:r>
              <a:rPr lang="en-US" b="1" dirty="0"/>
              <a:t>Go</a:t>
            </a:r>
          </a:p>
        </p:txBody>
      </p:sp>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p:txBody>
          <a:bodyPr/>
          <a:lstStyle/>
          <a:p>
            <a:r>
              <a:rPr lang="en-US" dirty="0"/>
              <a:t>Run Member District Activity Report</a:t>
            </a:r>
          </a:p>
        </p:txBody>
      </p:sp>
    </p:spTree>
    <p:extLst>
      <p:ext uri="{BB962C8B-B14F-4D97-AF65-F5344CB8AC3E}">
        <p14:creationId xmlns:p14="http://schemas.microsoft.com/office/powerpoint/2010/main" val="581605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32</a:t>
            </a:fld>
            <a:endParaRPr lang="en-US" dirty="0"/>
          </a:p>
        </p:txBody>
      </p:sp>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dirty="0"/>
              <a:t>Updates and Tips</a:t>
            </a:r>
          </a:p>
        </p:txBody>
      </p:sp>
    </p:spTree>
    <p:extLst>
      <p:ext uri="{BB962C8B-B14F-4D97-AF65-F5344CB8AC3E}">
        <p14:creationId xmlns:p14="http://schemas.microsoft.com/office/powerpoint/2010/main" val="187265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33</a:t>
            </a:fld>
            <a:endParaRPr lang="en-US" dirty="0"/>
          </a:p>
        </p:txBody>
      </p:sp>
      <p:pic>
        <p:nvPicPr>
          <p:cNvPr id="10" name="Picture 9" descr="B-12 CAP Progress Report page">
            <a:extLst>
              <a:ext uri="{FF2B5EF4-FFF2-40B4-BE49-F238E27FC236}">
                <a16:creationId xmlns:a16="http://schemas.microsoft.com/office/drawing/2014/main" id="{8707D668-8782-433F-99CD-9B42CE1613DD}"/>
              </a:ext>
            </a:extLst>
          </p:cNvPr>
          <p:cNvPicPr>
            <a:picLocks noChangeAspect="1"/>
          </p:cNvPicPr>
          <p:nvPr/>
        </p:nvPicPr>
        <p:blipFill>
          <a:blip r:embed="rId3"/>
          <a:stretch>
            <a:fillRect/>
          </a:stretch>
        </p:blipFill>
        <p:spPr>
          <a:xfrm>
            <a:off x="4423081" y="1844303"/>
            <a:ext cx="7172191" cy="3700952"/>
          </a:xfrm>
          <a:prstGeom prst="rect">
            <a:avLst/>
          </a:prstGeom>
          <a:ln>
            <a:solidFill>
              <a:srgbClr val="3A3A3A"/>
            </a:solidFill>
          </a:ln>
        </p:spPr>
      </p:pic>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1" y="1795643"/>
            <a:ext cx="3584880" cy="4816172"/>
          </a:xfrm>
        </p:spPr>
        <p:txBody>
          <a:bodyPr>
            <a:normAutofit fontScale="92500"/>
          </a:bodyPr>
          <a:lstStyle/>
          <a:p>
            <a:r>
              <a:rPr lang="en-US" sz="2800" dirty="0"/>
              <a:t>Available for Data and Complaint CAPs.</a:t>
            </a:r>
          </a:p>
          <a:p>
            <a:r>
              <a:rPr lang="en-US" sz="2800" dirty="0"/>
              <a:t>Activity step(s) from the </a:t>
            </a:r>
            <a:r>
              <a:rPr lang="en-US" sz="2800" b="1" dirty="0"/>
              <a:t>CAP Activity (or Finding) </a:t>
            </a:r>
            <a:r>
              <a:rPr lang="en-US" sz="2800" dirty="0"/>
              <a:t>page will be displayed on the Progress Report.</a:t>
            </a:r>
          </a:p>
          <a:p>
            <a:r>
              <a:rPr lang="en-US" sz="2800" dirty="0"/>
              <a:t>Member districts will report progress on specific activity step(s).</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199" y="413943"/>
            <a:ext cx="6960593" cy="1325563"/>
          </a:xfrm>
        </p:spPr>
        <p:txBody>
          <a:bodyPr/>
          <a:lstStyle/>
          <a:p>
            <a:r>
              <a:rPr lang="en-US" dirty="0"/>
              <a:t>Updated Progress Report</a:t>
            </a:r>
          </a:p>
        </p:txBody>
      </p:sp>
    </p:spTree>
    <p:extLst>
      <p:ext uri="{BB962C8B-B14F-4D97-AF65-F5344CB8AC3E}">
        <p14:creationId xmlns:p14="http://schemas.microsoft.com/office/powerpoint/2010/main" val="399943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34</a:t>
            </a:fld>
            <a:endParaRPr lang="en-US" dirty="0"/>
          </a:p>
        </p:txBody>
      </p:sp>
      <p:pic>
        <p:nvPicPr>
          <p:cNvPr id="4" name="Picture 3" descr="B-12 CAP Request Verification and Closeout of Findings page">
            <a:extLst>
              <a:ext uri="{FF2B5EF4-FFF2-40B4-BE49-F238E27FC236}">
                <a16:creationId xmlns:a16="http://schemas.microsoft.com/office/drawing/2014/main" id="{4D0A0E7B-F7CB-4993-AB52-F878EC5EB63B}"/>
              </a:ext>
            </a:extLst>
          </p:cNvPr>
          <p:cNvPicPr>
            <a:picLocks noChangeAspect="1"/>
          </p:cNvPicPr>
          <p:nvPr/>
        </p:nvPicPr>
        <p:blipFill>
          <a:blip r:embed="rId3"/>
          <a:stretch>
            <a:fillRect/>
          </a:stretch>
        </p:blipFill>
        <p:spPr>
          <a:xfrm>
            <a:off x="4218694" y="1825625"/>
            <a:ext cx="7506000" cy="4158000"/>
          </a:xfrm>
          <a:prstGeom prst="rect">
            <a:avLst/>
          </a:prstGeom>
          <a:ln>
            <a:solidFill>
              <a:srgbClr val="3A3A3A"/>
            </a:solidFill>
          </a:ln>
        </p:spPr>
      </p:pic>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9" y="1825625"/>
            <a:ext cx="3382109" cy="4530725"/>
          </a:xfrm>
        </p:spPr>
        <p:txBody>
          <a:bodyPr>
            <a:noAutofit/>
          </a:bodyPr>
          <a:lstStyle/>
          <a:p>
            <a:r>
              <a:rPr lang="en-US" dirty="0"/>
              <a:t>Available for Data and Complaint CAPs.</a:t>
            </a:r>
          </a:p>
          <a:p>
            <a:r>
              <a:rPr lang="en-US" dirty="0"/>
              <a:t>Member districts provide evidence and documentation for specific activity step(s).</a:t>
            </a:r>
          </a:p>
          <a:p>
            <a:r>
              <a:rPr lang="en-US" dirty="0"/>
              <a:t>This information is available to the ISD to assist with CAP verification.</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Updated Request Verification &amp; Closeout</a:t>
            </a:r>
          </a:p>
        </p:txBody>
      </p:sp>
    </p:spTree>
    <p:extLst>
      <p:ext uri="{BB962C8B-B14F-4D97-AF65-F5344CB8AC3E}">
        <p14:creationId xmlns:p14="http://schemas.microsoft.com/office/powerpoint/2010/main" val="265400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35</a:t>
            </a:fld>
            <a:endParaRPr lang="en-US" dirty="0"/>
          </a:p>
        </p:txBody>
      </p:sp>
      <p:pic>
        <p:nvPicPr>
          <p:cNvPr id="8" name="Picture 7" descr="CAP Activity Verification section, ISD view">
            <a:extLst>
              <a:ext uri="{FF2B5EF4-FFF2-40B4-BE49-F238E27FC236}">
                <a16:creationId xmlns:a16="http://schemas.microsoft.com/office/drawing/2014/main" id="{DF7FF2DD-2393-4DBA-B4CB-CDC134D515FF}"/>
              </a:ext>
            </a:extLst>
          </p:cNvPr>
          <p:cNvPicPr>
            <a:picLocks noChangeAspect="1"/>
          </p:cNvPicPr>
          <p:nvPr/>
        </p:nvPicPr>
        <p:blipFill>
          <a:blip r:embed="rId3"/>
          <a:stretch>
            <a:fillRect/>
          </a:stretch>
        </p:blipFill>
        <p:spPr>
          <a:xfrm>
            <a:off x="1371601" y="4572256"/>
            <a:ext cx="8880666" cy="1818667"/>
          </a:xfrm>
          <a:prstGeom prst="rect">
            <a:avLst/>
          </a:prstGeom>
          <a:ln>
            <a:solidFill>
              <a:srgbClr val="3A3A3A"/>
            </a:solidFill>
          </a:ln>
        </p:spPr>
      </p:pic>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1" y="1740481"/>
            <a:ext cx="10577944" cy="2873721"/>
          </a:xfrm>
        </p:spPr>
        <p:txBody>
          <a:bodyPr>
            <a:normAutofit lnSpcReduction="10000"/>
          </a:bodyPr>
          <a:lstStyle/>
          <a:p>
            <a:r>
              <a:rPr lang="en-US" dirty="0"/>
              <a:t>Available for B-11 and B-12 CAPs.</a:t>
            </a:r>
          </a:p>
          <a:p>
            <a:r>
              <a:rPr lang="en-US" dirty="0"/>
              <a:t>Member district activity step(s) and evidence, including attachments, display on the </a:t>
            </a:r>
            <a:r>
              <a:rPr lang="en-US" b="1" dirty="0"/>
              <a:t>CAP Verification </a:t>
            </a:r>
            <a:r>
              <a:rPr lang="en-US" dirty="0"/>
              <a:t>page.</a:t>
            </a:r>
          </a:p>
          <a:p>
            <a:r>
              <a:rPr lang="en-US" dirty="0"/>
              <a:t>ISDs review both activities and evidence from this page to verify completion.</a:t>
            </a:r>
          </a:p>
          <a:p>
            <a:r>
              <a:rPr lang="en-US" dirty="0"/>
              <a:t>When all activities are verified, the ISD will move to the next section(s) of the CAP Verification Activity page as appropriate.</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Data CAP Verification for ISDs</a:t>
            </a:r>
          </a:p>
        </p:txBody>
      </p:sp>
    </p:spTree>
    <p:extLst>
      <p:ext uri="{BB962C8B-B14F-4D97-AF65-F5344CB8AC3E}">
        <p14:creationId xmlns:p14="http://schemas.microsoft.com/office/powerpoint/2010/main" val="1364047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36</a:t>
            </a:fld>
            <a:endParaRPr lang="en-US" dirty="0"/>
          </a:p>
        </p:txBody>
      </p:sp>
      <p:pic>
        <p:nvPicPr>
          <p:cNvPr id="9" name="Picture 8" descr="CAP Activity Verification Page browse button">
            <a:extLst>
              <a:ext uri="{FF2B5EF4-FFF2-40B4-BE49-F238E27FC236}">
                <a16:creationId xmlns:a16="http://schemas.microsoft.com/office/drawing/2014/main" id="{BACC3C33-B0FB-44D2-8238-1F4A916C486B}"/>
              </a:ext>
            </a:extLst>
          </p:cNvPr>
          <p:cNvPicPr>
            <a:picLocks noChangeAspect="1"/>
          </p:cNvPicPr>
          <p:nvPr/>
        </p:nvPicPr>
        <p:blipFill>
          <a:blip r:embed="rId3"/>
          <a:stretch>
            <a:fillRect/>
          </a:stretch>
        </p:blipFill>
        <p:spPr>
          <a:xfrm>
            <a:off x="921000" y="4770050"/>
            <a:ext cx="10350000" cy="1248571"/>
          </a:xfrm>
          <a:prstGeom prst="rect">
            <a:avLst/>
          </a:prstGeom>
          <a:ln>
            <a:solidFill>
              <a:srgbClr val="3A3A3A"/>
            </a:solidFill>
          </a:ln>
        </p:spPr>
      </p:pic>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199" y="1825624"/>
            <a:ext cx="10552890" cy="2809490"/>
          </a:xfrm>
        </p:spPr>
        <p:txBody>
          <a:bodyPr>
            <a:normAutofit/>
          </a:bodyPr>
          <a:lstStyle/>
          <a:p>
            <a:r>
              <a:rPr lang="en-US" sz="2800" dirty="0"/>
              <a:t>ISDs complete verification per usual.</a:t>
            </a:r>
          </a:p>
          <a:p>
            <a:r>
              <a:rPr lang="en-US" sz="2800" dirty="0"/>
              <a:t>MDE reviews verification and writes a comment on CAP Cover Page requesting supporting documentation if needed.</a:t>
            </a:r>
          </a:p>
          <a:p>
            <a:r>
              <a:rPr lang="en-US" sz="2800" dirty="0"/>
              <a:t>ISDs will upload supporting documentation on the </a:t>
            </a:r>
            <a:r>
              <a:rPr lang="en-US" sz="2800" b="1" dirty="0"/>
              <a:t>CAP Verification Activity page </a:t>
            </a:r>
            <a:r>
              <a:rPr lang="en-US" sz="2800" dirty="0"/>
              <a:t>and resubmit it to MDE.</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br>
              <a:rPr lang="en-US" dirty="0"/>
            </a:br>
            <a:r>
              <a:rPr lang="en-US" dirty="0"/>
              <a:t>Data CAP Verification</a:t>
            </a:r>
          </a:p>
        </p:txBody>
      </p:sp>
    </p:spTree>
    <p:extLst>
      <p:ext uri="{BB962C8B-B14F-4D97-AF65-F5344CB8AC3E}">
        <p14:creationId xmlns:p14="http://schemas.microsoft.com/office/powerpoint/2010/main" val="1707867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37</a:t>
            </a:fld>
            <a:endParaRPr lang="en-US" dirty="0"/>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p:txBody>
          <a:bodyPr>
            <a:normAutofit/>
          </a:bodyPr>
          <a:lstStyle/>
          <a:p>
            <a:r>
              <a:rPr lang="en-US" sz="2800" dirty="0"/>
              <a:t>Verification Appendix will now appear </a:t>
            </a:r>
            <a:r>
              <a:rPr lang="en-US" sz="2800" b="1" i="1" dirty="0"/>
              <a:t>before</a:t>
            </a:r>
            <a:r>
              <a:rPr lang="en-US" sz="2800" dirty="0"/>
              <a:t> the closeout verification worksheet on the menu.</a:t>
            </a:r>
          </a:p>
          <a:p>
            <a:r>
              <a:rPr lang="en-US" sz="2800" dirty="0"/>
              <a:t>Verification Appendix includes a “Date Verified” column in the student record review section.</a:t>
            </a:r>
          </a:p>
          <a:p>
            <a:r>
              <a:rPr lang="en-US" sz="2800" dirty="0"/>
              <a:t>Member districts may view if the Complaint CAP is returned by the ISD.</a:t>
            </a:r>
          </a:p>
          <a:p>
            <a:r>
              <a:rPr lang="en-US" sz="2800" dirty="0"/>
              <a:t>When all findings of noncompliance are verified, the ISD will move to the closeout verification worksheet.</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p:txBody>
          <a:bodyPr>
            <a:normAutofit/>
          </a:bodyPr>
          <a:lstStyle/>
          <a:p>
            <a:r>
              <a:rPr lang="en-US" dirty="0"/>
              <a:t>Complaint CAP Verification for ISDs</a:t>
            </a:r>
          </a:p>
        </p:txBody>
      </p:sp>
    </p:spTree>
    <p:extLst>
      <p:ext uri="{BB962C8B-B14F-4D97-AF65-F5344CB8AC3E}">
        <p14:creationId xmlns:p14="http://schemas.microsoft.com/office/powerpoint/2010/main" val="3702011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38</a:t>
            </a:fld>
            <a:endParaRPr lang="en-US" dirty="0"/>
          </a:p>
        </p:txBody>
      </p:sp>
      <p:pic>
        <p:nvPicPr>
          <p:cNvPr id="8" name="Picture 7" descr="Complaint CAP Verification Appendix showing the final decision date, case number, and upload button.">
            <a:extLst>
              <a:ext uri="{FF2B5EF4-FFF2-40B4-BE49-F238E27FC236}">
                <a16:creationId xmlns:a16="http://schemas.microsoft.com/office/drawing/2014/main" id="{7CE6D52A-B8D9-4573-BFD3-03A5F4DE2281}"/>
              </a:ext>
            </a:extLst>
          </p:cNvPr>
          <p:cNvPicPr>
            <a:picLocks noChangeAspect="1"/>
          </p:cNvPicPr>
          <p:nvPr/>
        </p:nvPicPr>
        <p:blipFill rotWithShape="1">
          <a:blip r:embed="rId3"/>
          <a:srcRect l="2796" r="2375"/>
          <a:stretch/>
        </p:blipFill>
        <p:spPr>
          <a:xfrm>
            <a:off x="4142773" y="1879856"/>
            <a:ext cx="7282003" cy="4358095"/>
          </a:xfrm>
          <a:prstGeom prst="rect">
            <a:avLst/>
          </a:prstGeom>
          <a:ln>
            <a:solidFill>
              <a:schemeClr val="tx1"/>
            </a:solidFill>
          </a:ln>
        </p:spPr>
      </p:pic>
      <p:sp>
        <p:nvSpPr>
          <p:cNvPr id="6" name="Content Placeholder 6">
            <a:extLst>
              <a:ext uri="{FF2B5EF4-FFF2-40B4-BE49-F238E27FC236}">
                <a16:creationId xmlns:a16="http://schemas.microsoft.com/office/drawing/2014/main" id="{C9F8FD3F-CEEC-40BB-91E5-9EE06782DB8A}"/>
              </a:ext>
            </a:extLst>
          </p:cNvPr>
          <p:cNvSpPr>
            <a:spLocks noGrp="1"/>
          </p:cNvSpPr>
          <p:nvPr>
            <p:ph idx="1"/>
          </p:nvPr>
        </p:nvSpPr>
        <p:spPr>
          <a:xfrm>
            <a:off x="838199" y="1761457"/>
            <a:ext cx="3304574" cy="4667249"/>
          </a:xfrm>
        </p:spPr>
        <p:txBody>
          <a:bodyPr>
            <a:noAutofit/>
          </a:bodyPr>
          <a:lstStyle/>
          <a:p>
            <a:r>
              <a:rPr lang="en-US" sz="2800" dirty="0"/>
              <a:t>The final decision date and case numbers are now on Complaint CAP forms.</a:t>
            </a:r>
          </a:p>
          <a:p>
            <a:r>
              <a:rPr lang="en-US" sz="2800" dirty="0"/>
              <a:t>ISDs complete the verification appendix and upload supporting documentation.</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dirty="0"/>
              <a:t>Complaint CAP Verification Appendix</a:t>
            </a:r>
          </a:p>
        </p:txBody>
      </p:sp>
    </p:spTree>
    <p:extLst>
      <p:ext uri="{BB962C8B-B14F-4D97-AF65-F5344CB8AC3E}">
        <p14:creationId xmlns:p14="http://schemas.microsoft.com/office/powerpoint/2010/main" val="196211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39</a:t>
            </a:fld>
            <a:endParaRPr lang="en-US" dirty="0"/>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825624"/>
            <a:ext cx="10515601" cy="4530726"/>
          </a:xfrm>
        </p:spPr>
        <p:txBody>
          <a:bodyPr>
            <a:normAutofit/>
          </a:bodyPr>
          <a:lstStyle/>
          <a:p>
            <a:r>
              <a:rPr lang="en-US" sz="2800" dirty="0"/>
              <a:t>Districts will:</a:t>
            </a:r>
          </a:p>
          <a:p>
            <a:pPr lvl="1"/>
            <a:r>
              <a:rPr lang="en-US" sz="2400" dirty="0"/>
              <a:t>Select appropriate method(s)</a:t>
            </a:r>
          </a:p>
          <a:p>
            <a:pPr lvl="1"/>
            <a:r>
              <a:rPr lang="en-US" sz="2400" dirty="0"/>
              <a:t>Provide evidence notes</a:t>
            </a:r>
          </a:p>
          <a:p>
            <a:pPr lvl="1"/>
            <a:r>
              <a:rPr lang="en-US" sz="2400" dirty="0"/>
              <a:t>Upload supporting documents as appropriate </a:t>
            </a:r>
          </a:p>
          <a:p>
            <a:pPr lvl="1"/>
            <a:r>
              <a:rPr lang="en-US" sz="2400" dirty="0"/>
              <a:t>Submit to ISD no later than </a:t>
            </a:r>
            <a:r>
              <a:rPr lang="en-US" sz="2400" b="1" dirty="0">
                <a:solidFill>
                  <a:srgbClr val="C00000"/>
                </a:solidFill>
              </a:rPr>
              <a:t>October 1</a:t>
            </a:r>
          </a:p>
          <a:p>
            <a:r>
              <a:rPr lang="en-US" sz="2800" dirty="0"/>
              <a:t>ISDs will:</a:t>
            </a:r>
          </a:p>
          <a:p>
            <a:pPr lvl="1"/>
            <a:r>
              <a:rPr lang="en-US" sz="2400" dirty="0"/>
              <a:t>Review submitted corrective action</a:t>
            </a:r>
          </a:p>
          <a:p>
            <a:pPr lvl="1"/>
            <a:r>
              <a:rPr lang="en-US" sz="2400" dirty="0"/>
              <a:t>Complete verification activity</a:t>
            </a:r>
          </a:p>
          <a:p>
            <a:pPr lvl="1"/>
            <a:r>
              <a:rPr lang="en-US" sz="2400" dirty="0"/>
              <a:t>Submit to MDE no later than by </a:t>
            </a:r>
            <a:r>
              <a:rPr lang="en-US" sz="2400" b="1" dirty="0">
                <a:solidFill>
                  <a:srgbClr val="C00000"/>
                </a:solidFill>
              </a:rPr>
              <a:t>November 1</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Corrective Action Form</a:t>
            </a:r>
          </a:p>
        </p:txBody>
      </p:sp>
    </p:spTree>
    <p:extLst>
      <p:ext uri="{BB962C8B-B14F-4D97-AF65-F5344CB8AC3E}">
        <p14:creationId xmlns:p14="http://schemas.microsoft.com/office/powerpoint/2010/main" val="427107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p:cNvSpPr>
            <a:spLocks noGrp="1"/>
          </p:cNvSpPr>
          <p:nvPr>
            <p:ph type="sldNum" sz="quarter" idx="12"/>
          </p:nvPr>
        </p:nvSpPr>
        <p:spPr/>
        <p:txBody>
          <a:bodyPr/>
          <a:lstStyle/>
          <a:p>
            <a:fld id="{86912BC1-F2B2-4048-96A2-39CED5BDBEEC}" type="slidenum">
              <a:rPr lang="en-US" smtClean="0"/>
              <a:pPr/>
              <a:t>4</a:t>
            </a:fld>
            <a:endParaRPr lang="en-US" dirty="0"/>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838200" y="1825625"/>
            <a:ext cx="10515600" cy="4667250"/>
          </a:xfrm>
        </p:spPr>
        <p:txBody>
          <a:bodyPr>
            <a:normAutofit lnSpcReduction="10000"/>
          </a:bodyPr>
          <a:lstStyle/>
          <a:p>
            <a:r>
              <a:rPr lang="en-US" sz="3000" dirty="0"/>
              <a:t>Office of Special Education (OSE) </a:t>
            </a:r>
          </a:p>
          <a:p>
            <a:pPr lvl="1"/>
            <a:r>
              <a:rPr lang="en-US" sz="2600" dirty="0"/>
              <a:t>Jessica Brady, Supervisor</a:t>
            </a:r>
          </a:p>
          <a:p>
            <a:pPr lvl="1"/>
            <a:r>
              <a:rPr lang="en-US" sz="2600" dirty="0"/>
              <a:t>Jeanne Anderson Tippett, Coordinator</a:t>
            </a:r>
          </a:p>
          <a:p>
            <a:pPr lvl="1"/>
            <a:r>
              <a:rPr lang="en-US" sz="2600" dirty="0" err="1"/>
              <a:t>Shawan</a:t>
            </a:r>
            <a:r>
              <a:rPr lang="en-US" sz="2600" dirty="0"/>
              <a:t> Dortch, Consultant</a:t>
            </a:r>
          </a:p>
          <a:p>
            <a:pPr lvl="1"/>
            <a:r>
              <a:rPr lang="en-US" sz="2600" dirty="0"/>
              <a:t>Tori </a:t>
            </a:r>
            <a:r>
              <a:rPr lang="en-US" sz="2600" dirty="0" err="1"/>
              <a:t>Ranusch</a:t>
            </a:r>
            <a:r>
              <a:rPr lang="en-US" sz="2600" dirty="0"/>
              <a:t>, Consultant</a:t>
            </a:r>
          </a:p>
          <a:p>
            <a:pPr lvl="1"/>
            <a:r>
              <a:rPr lang="en-US" sz="2600" dirty="0"/>
              <a:t>Charles Thomas, Consultant</a:t>
            </a:r>
          </a:p>
          <a:p>
            <a:pPr lvl="1"/>
            <a:r>
              <a:rPr lang="en-US" sz="2600" dirty="0"/>
              <a:t>Aaron Darling, Analyst</a:t>
            </a:r>
          </a:p>
          <a:p>
            <a:r>
              <a:rPr lang="en-US" sz="3000" dirty="0"/>
              <a:t>Public Sector Consultants (PSC) </a:t>
            </a:r>
          </a:p>
          <a:p>
            <a:pPr lvl="1"/>
            <a:r>
              <a:rPr lang="en-US" sz="2600" dirty="0"/>
              <a:t>Kelly Rogers, Project Director</a:t>
            </a:r>
          </a:p>
          <a:p>
            <a:pPr lvl="1"/>
            <a:r>
              <a:rPr lang="en-US" sz="2600" dirty="0"/>
              <a:t>Lynne Clark, Senior Consultant</a:t>
            </a:r>
          </a:p>
        </p:txBody>
      </p:sp>
      <p:sp>
        <p:nvSpPr>
          <p:cNvPr id="2" name="Title 1"/>
          <p:cNvSpPr>
            <a:spLocks noGrp="1"/>
          </p:cNvSpPr>
          <p:nvPr>
            <p:ph type="title"/>
          </p:nvPr>
        </p:nvSpPr>
        <p:spPr/>
        <p:txBody>
          <a:bodyPr/>
          <a:lstStyle/>
          <a:p>
            <a:r>
              <a:rPr lang="en-US" dirty="0"/>
              <a:t>Meet the Team </a:t>
            </a:r>
          </a:p>
        </p:txBody>
      </p:sp>
    </p:spTree>
    <p:extLst>
      <p:ext uri="{BB962C8B-B14F-4D97-AF65-F5344CB8AC3E}">
        <p14:creationId xmlns:p14="http://schemas.microsoft.com/office/powerpoint/2010/main" val="592125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40</a:t>
            </a:fld>
            <a:endParaRPr lang="en-US" dirty="0"/>
          </a:p>
        </p:txBody>
      </p:sp>
      <p:pic>
        <p:nvPicPr>
          <p:cNvPr id="4" name="Picture 3" descr="B-11 Corrective Action Form page">
            <a:extLst>
              <a:ext uri="{FF2B5EF4-FFF2-40B4-BE49-F238E27FC236}">
                <a16:creationId xmlns:a16="http://schemas.microsoft.com/office/drawing/2014/main" id="{CA833F18-A057-4F35-8A2C-020EBE0D3E3F}"/>
              </a:ext>
            </a:extLst>
          </p:cNvPr>
          <p:cNvPicPr>
            <a:picLocks noChangeAspect="1"/>
          </p:cNvPicPr>
          <p:nvPr/>
        </p:nvPicPr>
        <p:blipFill>
          <a:blip r:embed="rId3"/>
          <a:stretch>
            <a:fillRect/>
          </a:stretch>
        </p:blipFill>
        <p:spPr>
          <a:xfrm>
            <a:off x="1996001" y="1752246"/>
            <a:ext cx="7848572" cy="4581524"/>
          </a:xfrm>
          <a:prstGeom prst="rect">
            <a:avLst/>
          </a:prstGeom>
          <a:ln>
            <a:solidFill>
              <a:schemeClr val="tx1"/>
            </a:solidFill>
          </a:ln>
        </p:spPr>
      </p:pic>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Corrective Action Form Page</a:t>
            </a:r>
          </a:p>
        </p:txBody>
      </p:sp>
    </p:spTree>
    <p:extLst>
      <p:ext uri="{BB962C8B-B14F-4D97-AF65-F5344CB8AC3E}">
        <p14:creationId xmlns:p14="http://schemas.microsoft.com/office/powerpoint/2010/main" val="394426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41</a:t>
            </a:fld>
            <a:endParaRPr lang="en-US"/>
          </a:p>
        </p:txBody>
      </p:sp>
      <p:pic>
        <p:nvPicPr>
          <p:cNvPr id="7" name="Picture 6" descr="Updated Timeout Pop-up with arrows pointing to the log out button and count down clock.">
            <a:extLst>
              <a:ext uri="{FF2B5EF4-FFF2-40B4-BE49-F238E27FC236}">
                <a16:creationId xmlns:a16="http://schemas.microsoft.com/office/drawing/2014/main" id="{441C52DA-0F01-4D37-9FAD-8DBECC97EBFE}"/>
              </a:ext>
            </a:extLst>
          </p:cNvPr>
          <p:cNvPicPr>
            <a:picLocks noChangeAspect="1"/>
          </p:cNvPicPr>
          <p:nvPr/>
        </p:nvPicPr>
        <p:blipFill>
          <a:blip r:embed="rId3"/>
          <a:stretch>
            <a:fillRect/>
          </a:stretch>
        </p:blipFill>
        <p:spPr>
          <a:xfrm>
            <a:off x="760285" y="2032981"/>
            <a:ext cx="10671429" cy="3728571"/>
          </a:xfrm>
          <a:prstGeom prst="rect">
            <a:avLst/>
          </a:prstGeom>
          <a:ln>
            <a:solidFill>
              <a:srgbClr val="3A3A3A"/>
            </a:solidFill>
          </a:ln>
        </p:spPr>
      </p:pic>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365125"/>
            <a:ext cx="10515600" cy="1325563"/>
          </a:xfrm>
        </p:spPr>
        <p:txBody>
          <a:bodyPr anchor="b">
            <a:normAutofit/>
          </a:bodyPr>
          <a:lstStyle/>
          <a:p>
            <a:r>
              <a:rPr lang="en-US" dirty="0"/>
              <a:t>Updated Timeout Feature</a:t>
            </a:r>
          </a:p>
        </p:txBody>
      </p:sp>
    </p:spTree>
    <p:extLst>
      <p:ext uri="{BB962C8B-B14F-4D97-AF65-F5344CB8AC3E}">
        <p14:creationId xmlns:p14="http://schemas.microsoft.com/office/powerpoint/2010/main" val="4115820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42</a:t>
            </a:fld>
            <a:endParaRPr lang="en-US"/>
          </a:p>
        </p:txBody>
      </p:sp>
      <p:pic>
        <p:nvPicPr>
          <p:cNvPr id="3" name="Picture 2" descr="Catamaran Feedback form.">
            <a:extLst>
              <a:ext uri="{FF2B5EF4-FFF2-40B4-BE49-F238E27FC236}">
                <a16:creationId xmlns:a16="http://schemas.microsoft.com/office/drawing/2014/main" id="{A8235E2D-8DC0-42BD-9771-F2472D2C26A3}"/>
              </a:ext>
            </a:extLst>
          </p:cNvPr>
          <p:cNvPicPr>
            <a:picLocks noChangeAspect="1"/>
          </p:cNvPicPr>
          <p:nvPr/>
        </p:nvPicPr>
        <p:blipFill>
          <a:blip r:embed="rId3"/>
          <a:stretch>
            <a:fillRect/>
          </a:stretch>
        </p:blipFill>
        <p:spPr>
          <a:xfrm>
            <a:off x="7003338" y="1779248"/>
            <a:ext cx="4764286" cy="4713627"/>
          </a:xfrm>
          <a:prstGeom prst="rect">
            <a:avLst/>
          </a:prstGeom>
          <a:ln>
            <a:solidFill>
              <a:schemeClr val="bg1">
                <a:lumMod val="50000"/>
              </a:schemeClr>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3842218"/>
            <a:ext cx="6041571" cy="2334744"/>
          </a:xfrm>
        </p:spPr>
        <p:txBody>
          <a:bodyPr vert="horz" lIns="91440" tIns="45720" rIns="91440" bIns="45720" rtlCol="0" anchor="t">
            <a:normAutofit lnSpcReduction="10000"/>
          </a:bodyPr>
          <a:lstStyle/>
          <a:p>
            <a:r>
              <a:rPr lang="en-US" sz="2800" dirty="0">
                <a:latin typeface="Arial"/>
                <a:cs typeface="Arial"/>
              </a:rPr>
              <a:t>Feature available to offer feedback about Catamaran at any time.</a:t>
            </a:r>
            <a:endParaRPr lang="en-US" sz="2800" dirty="0"/>
          </a:p>
          <a:p>
            <a:r>
              <a:rPr lang="en-US" sz="2800" dirty="0">
                <a:latin typeface="Arial"/>
                <a:cs typeface="Arial"/>
              </a:rPr>
              <a:t>Enter contact information.</a:t>
            </a:r>
            <a:endParaRPr lang="en-US" sz="2800" dirty="0"/>
          </a:p>
          <a:p>
            <a:r>
              <a:rPr lang="en-US" sz="2800" dirty="0">
                <a:latin typeface="Arial"/>
                <a:cs typeface="Arial"/>
              </a:rPr>
              <a:t>Choose to be contacted about feedback.</a:t>
            </a:r>
            <a:endParaRPr lang="en-US" sz="2800" dirty="0"/>
          </a:p>
        </p:txBody>
      </p:sp>
      <p:pic>
        <p:nvPicPr>
          <p:cNvPr id="9" name="Picture 8" descr="Feedback icon located on the left side of the Catamaran site.">
            <a:extLst>
              <a:ext uri="{FF2B5EF4-FFF2-40B4-BE49-F238E27FC236}">
                <a16:creationId xmlns:a16="http://schemas.microsoft.com/office/drawing/2014/main" id="{E5A91E5D-A236-40EA-87CA-AA114AC6F09A}"/>
              </a:ext>
            </a:extLst>
          </p:cNvPr>
          <p:cNvPicPr>
            <a:picLocks noChangeAspect="1"/>
          </p:cNvPicPr>
          <p:nvPr/>
        </p:nvPicPr>
        <p:blipFill>
          <a:blip r:embed="rId4"/>
          <a:stretch>
            <a:fillRect/>
          </a:stretch>
        </p:blipFill>
        <p:spPr>
          <a:xfrm>
            <a:off x="838201" y="1780382"/>
            <a:ext cx="3257143" cy="2000000"/>
          </a:xfrm>
          <a:prstGeom prst="rect">
            <a:avLst/>
          </a:prstGeom>
          <a:ln>
            <a:solidFill>
              <a:schemeClr val="bg1">
                <a:lumMod val="50000"/>
              </a:schemeClr>
            </a:solidFill>
          </a:ln>
        </p:spPr>
      </p:pic>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p:txBody>
          <a:bodyPr/>
          <a:lstStyle/>
          <a:p>
            <a:r>
              <a:rPr lang="en-US"/>
              <a:t>Feedback Feature</a:t>
            </a:r>
          </a:p>
        </p:txBody>
      </p:sp>
    </p:spTree>
    <p:extLst>
      <p:ext uri="{BB962C8B-B14F-4D97-AF65-F5344CB8AC3E}">
        <p14:creationId xmlns:p14="http://schemas.microsoft.com/office/powerpoint/2010/main" val="161277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43</a:t>
            </a:fld>
            <a:endParaRPr lang="en-US"/>
          </a:p>
        </p:txBody>
      </p:sp>
      <p:pic>
        <p:nvPicPr>
          <p:cNvPr id="7" name="Picture 6" descr="Chat Window">
            <a:extLst>
              <a:ext uri="{FF2B5EF4-FFF2-40B4-BE49-F238E27FC236}">
                <a16:creationId xmlns:a16="http://schemas.microsoft.com/office/drawing/2014/main" id="{2632F43D-ECD7-41E7-B747-3DA3F970B9D5}"/>
              </a:ext>
            </a:extLst>
          </p:cNvPr>
          <p:cNvPicPr>
            <a:picLocks noChangeAspect="1"/>
          </p:cNvPicPr>
          <p:nvPr/>
        </p:nvPicPr>
        <p:blipFill>
          <a:blip r:embed="rId3"/>
          <a:stretch>
            <a:fillRect/>
          </a:stretch>
        </p:blipFill>
        <p:spPr>
          <a:xfrm>
            <a:off x="8279153" y="2350196"/>
            <a:ext cx="3323809" cy="3971429"/>
          </a:xfrm>
          <a:prstGeom prst="rect">
            <a:avLst/>
          </a:prstGeom>
          <a:ln>
            <a:solidFill>
              <a:schemeClr val="bg1">
                <a:lumMod val="50000"/>
              </a:schemeClr>
            </a:solidFill>
          </a:ln>
        </p:spPr>
      </p:pic>
      <p:pic>
        <p:nvPicPr>
          <p:cNvPr id="6" name="Picture 5" descr="Chat Icon located on the lower right of the screen">
            <a:extLst>
              <a:ext uri="{FF2B5EF4-FFF2-40B4-BE49-F238E27FC236}">
                <a16:creationId xmlns:a16="http://schemas.microsoft.com/office/drawing/2014/main" id="{7C7D8EB7-E2C7-4322-8F59-BCC3E7BFE811}"/>
              </a:ext>
            </a:extLst>
          </p:cNvPr>
          <p:cNvPicPr>
            <a:picLocks noChangeAspect="1"/>
          </p:cNvPicPr>
          <p:nvPr/>
        </p:nvPicPr>
        <p:blipFill>
          <a:blip r:embed="rId4"/>
          <a:stretch>
            <a:fillRect/>
          </a:stretch>
        </p:blipFill>
        <p:spPr>
          <a:xfrm>
            <a:off x="7631533" y="471896"/>
            <a:ext cx="3971429" cy="1495238"/>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825625"/>
            <a:ext cx="6404430" cy="4351338"/>
          </a:xfrm>
        </p:spPr>
        <p:txBody>
          <a:bodyPr>
            <a:normAutofit/>
          </a:bodyPr>
          <a:lstStyle/>
          <a:p>
            <a:r>
              <a:rPr lang="en-US" sz="2800" dirty="0"/>
              <a:t>The Help Desk is available by chat during business hours.</a:t>
            </a:r>
          </a:p>
          <a:p>
            <a:r>
              <a:rPr lang="en-US" sz="2800" dirty="0"/>
              <a:t>Choose the Chat icon located in the lower right corner of the screen to begin a chat.</a:t>
            </a:r>
          </a:p>
          <a:p>
            <a:r>
              <a:rPr lang="en-US" sz="2800" dirty="0"/>
              <a:t>Enter basic information.</a:t>
            </a:r>
          </a:p>
          <a:p>
            <a:r>
              <a:rPr lang="en-US" sz="2800" dirty="0"/>
              <a:t>The issue will still be logged in the Help Desk database (just like a phone call).</a:t>
            </a:r>
          </a:p>
        </p:txBody>
      </p:sp>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p:txBody>
          <a:bodyPr/>
          <a:lstStyle/>
          <a:p>
            <a:r>
              <a:rPr lang="en-US"/>
              <a:t>Chat Feature</a:t>
            </a:r>
          </a:p>
        </p:txBody>
      </p:sp>
    </p:spTree>
    <p:extLst>
      <p:ext uri="{BB962C8B-B14F-4D97-AF65-F5344CB8AC3E}">
        <p14:creationId xmlns:p14="http://schemas.microsoft.com/office/powerpoint/2010/main" val="2104233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44</a:t>
            </a:fld>
            <a:endParaRPr lang="en-US" dirty="0"/>
          </a:p>
        </p:txBody>
      </p:sp>
      <p:pic>
        <p:nvPicPr>
          <p:cNvPr id="8" name="Picture 7" descr="Complaint CAP Cover Page showing breadcrumb link selected.">
            <a:extLst>
              <a:ext uri="{FF2B5EF4-FFF2-40B4-BE49-F238E27FC236}">
                <a16:creationId xmlns:a16="http://schemas.microsoft.com/office/drawing/2014/main" id="{00102290-58B8-43B8-AA9B-716C1A6CEDBB}"/>
              </a:ext>
            </a:extLst>
          </p:cNvPr>
          <p:cNvPicPr>
            <a:picLocks noChangeAspect="1"/>
          </p:cNvPicPr>
          <p:nvPr/>
        </p:nvPicPr>
        <p:blipFill>
          <a:blip r:embed="rId3"/>
          <a:stretch>
            <a:fillRect/>
          </a:stretch>
        </p:blipFill>
        <p:spPr>
          <a:xfrm>
            <a:off x="906767" y="3630478"/>
            <a:ext cx="10378465" cy="2393819"/>
          </a:xfrm>
          <a:prstGeom prst="rect">
            <a:avLst/>
          </a:prstGeom>
          <a:ln>
            <a:solidFill>
              <a:srgbClr val="3A3A3A"/>
            </a:solidFill>
          </a:ln>
        </p:spPr>
      </p:pic>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838200" y="1825625"/>
            <a:ext cx="10515600" cy="2073515"/>
          </a:xfrm>
        </p:spPr>
        <p:txBody>
          <a:bodyPr>
            <a:normAutofit/>
          </a:bodyPr>
          <a:lstStyle/>
          <a:p>
            <a:r>
              <a:rPr lang="en-US" sz="2800" dirty="0"/>
              <a:t>Use the breadcrumbs menu to navigate in Catamaran:</a:t>
            </a:r>
          </a:p>
          <a:p>
            <a:pPr lvl="1"/>
            <a:r>
              <a:rPr lang="en-US" sz="2400" dirty="0"/>
              <a:t>The breadcrumbs are a trail to follow back to a previous location</a:t>
            </a:r>
          </a:p>
          <a:p>
            <a:pPr lvl="1"/>
            <a:r>
              <a:rPr lang="en-US" sz="2400" dirty="0"/>
              <a:t>Or click on the Catamaran logo to return to the Dashboard</a:t>
            </a:r>
          </a:p>
        </p:txBody>
      </p:sp>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p:txBody>
          <a:bodyPr/>
          <a:lstStyle/>
          <a:p>
            <a:r>
              <a:rPr lang="en-US" dirty="0"/>
              <a:t>Use breadcrumbs to navigate</a:t>
            </a:r>
          </a:p>
        </p:txBody>
      </p:sp>
    </p:spTree>
    <p:extLst>
      <p:ext uri="{BB962C8B-B14F-4D97-AF65-F5344CB8AC3E}">
        <p14:creationId xmlns:p14="http://schemas.microsoft.com/office/powerpoint/2010/main" val="402312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dirty="0"/>
              <a:t>Michigan Department of Education | Office of Special Education </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45</a:t>
            </a:fld>
            <a:endParaRPr lang="en-US" dirty="0"/>
          </a:p>
        </p:txBody>
      </p:sp>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697175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46</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365125"/>
            <a:ext cx="10515600" cy="1325563"/>
          </a:xfrm>
        </p:spPr>
        <p:txBody>
          <a:bodyPr anchor="b">
            <a:normAutofit/>
          </a:bodyPr>
          <a:lstStyle/>
          <a:p>
            <a:r>
              <a:rPr lang="en-US"/>
              <a:t>Catamaran Technical Assistance</a:t>
            </a:r>
          </a:p>
        </p:txBody>
      </p:sp>
      <p:pic>
        <p:nvPicPr>
          <p:cNvPr id="5" name="Picture 4" descr="Catamaran Technical Assistance Website home page">
            <a:extLst>
              <a:ext uri="{FF2B5EF4-FFF2-40B4-BE49-F238E27FC236}">
                <a16:creationId xmlns:a16="http://schemas.microsoft.com/office/drawing/2014/main" id="{B9E87098-F866-40B6-A46E-BFCB6A9B1324}"/>
              </a:ext>
            </a:extLst>
          </p:cNvPr>
          <p:cNvPicPr>
            <a:picLocks noChangeAspect="1"/>
          </p:cNvPicPr>
          <p:nvPr/>
        </p:nvPicPr>
        <p:blipFill>
          <a:blip r:embed="rId3"/>
          <a:stretch>
            <a:fillRect/>
          </a:stretch>
        </p:blipFill>
        <p:spPr>
          <a:xfrm>
            <a:off x="451714" y="129429"/>
            <a:ext cx="11163143" cy="6653809"/>
          </a:xfrm>
          <a:prstGeom prst="rect">
            <a:avLst/>
          </a:prstGeom>
          <a:ln>
            <a:solidFill>
              <a:schemeClr val="tx1"/>
            </a:solidFill>
          </a:ln>
        </p:spPr>
      </p:pic>
    </p:spTree>
    <p:extLst>
      <p:ext uri="{BB962C8B-B14F-4D97-AF65-F5344CB8AC3E}">
        <p14:creationId xmlns:p14="http://schemas.microsoft.com/office/powerpoint/2010/main" val="557447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7BC104-1AB3-4F94-B603-7040EF5A7EB9}"/>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72E7B441-5E81-454A-9974-6E183C087AF5}"/>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2" name="Title 1">
            <a:extLst>
              <a:ext uri="{FF2B5EF4-FFF2-40B4-BE49-F238E27FC236}">
                <a16:creationId xmlns:a16="http://schemas.microsoft.com/office/drawing/2014/main" id="{CB68C345-EC74-4952-A8D1-42D6A71CAC4D}"/>
              </a:ext>
            </a:extLst>
          </p:cNvPr>
          <p:cNvSpPr>
            <a:spLocks noGrp="1"/>
          </p:cNvSpPr>
          <p:nvPr>
            <p:ph type="title"/>
          </p:nvPr>
        </p:nvSpPr>
        <p:spPr/>
        <p:txBody>
          <a:bodyPr/>
          <a:lstStyle/>
          <a:p>
            <a:r>
              <a:rPr lang="en-US"/>
              <a:t>Catamaran Technical Assistance Page</a:t>
            </a:r>
          </a:p>
        </p:txBody>
      </p:sp>
      <p:pic>
        <p:nvPicPr>
          <p:cNvPr id="6" name="Picture 5" descr="Catamaran Technical Assistance Website's spotlight, events and deadlines, and quick links section.">
            <a:extLst>
              <a:ext uri="{FF2B5EF4-FFF2-40B4-BE49-F238E27FC236}">
                <a16:creationId xmlns:a16="http://schemas.microsoft.com/office/drawing/2014/main" id="{E74AC047-14FD-4740-AC29-0AC2BC60FD8E}"/>
              </a:ext>
            </a:extLst>
          </p:cNvPr>
          <p:cNvPicPr>
            <a:picLocks noChangeAspect="1"/>
          </p:cNvPicPr>
          <p:nvPr/>
        </p:nvPicPr>
        <p:blipFill>
          <a:blip r:embed="rId3"/>
          <a:stretch>
            <a:fillRect/>
          </a:stretch>
        </p:blipFill>
        <p:spPr>
          <a:xfrm>
            <a:off x="514286" y="365125"/>
            <a:ext cx="11163428" cy="6336000"/>
          </a:xfrm>
          <a:prstGeom prst="rect">
            <a:avLst/>
          </a:prstGeom>
          <a:ln>
            <a:solidFill>
              <a:schemeClr val="tx1"/>
            </a:solidFill>
          </a:ln>
        </p:spPr>
      </p:pic>
    </p:spTree>
    <p:extLst>
      <p:ext uri="{BB962C8B-B14F-4D97-AF65-F5344CB8AC3E}">
        <p14:creationId xmlns:p14="http://schemas.microsoft.com/office/powerpoint/2010/main" val="4087748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CB3D04-4880-480A-A19F-C02A9702A3B8}"/>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48</a:t>
            </a:fld>
            <a:endParaRPr lang="en-US"/>
          </a:p>
        </p:txBody>
      </p:sp>
      <p:sp>
        <p:nvSpPr>
          <p:cNvPr id="4" name="Footer Placeholder 3">
            <a:extLst>
              <a:ext uri="{FF2B5EF4-FFF2-40B4-BE49-F238E27FC236}">
                <a16:creationId xmlns:a16="http://schemas.microsoft.com/office/drawing/2014/main" id="{E74C1B0D-8E00-4687-8F4A-96AF3812E353}"/>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1" name="Picture 10" descr="Catamaran Technical Assistance Website: Sign-up for TA updates by category.">
            <a:extLst>
              <a:ext uri="{FF2B5EF4-FFF2-40B4-BE49-F238E27FC236}">
                <a16:creationId xmlns:a16="http://schemas.microsoft.com/office/drawing/2014/main" id="{5E62320C-70B2-4E1D-97DB-2585554B734B}"/>
              </a:ext>
            </a:extLst>
          </p:cNvPr>
          <p:cNvPicPr>
            <a:picLocks noChangeAspect="1"/>
          </p:cNvPicPr>
          <p:nvPr/>
        </p:nvPicPr>
        <p:blipFill>
          <a:blip r:embed="rId3"/>
          <a:stretch>
            <a:fillRect/>
          </a:stretch>
        </p:blipFill>
        <p:spPr>
          <a:xfrm>
            <a:off x="1248033" y="1780034"/>
            <a:ext cx="9631828" cy="4486969"/>
          </a:xfrm>
          <a:prstGeom prst="rect">
            <a:avLst/>
          </a:prstGeom>
          <a:ln>
            <a:solidFill>
              <a:schemeClr val="tx1"/>
            </a:solidFill>
          </a:ln>
        </p:spPr>
      </p:pic>
      <p:sp>
        <p:nvSpPr>
          <p:cNvPr id="2" name="Title 1">
            <a:extLst>
              <a:ext uri="{FF2B5EF4-FFF2-40B4-BE49-F238E27FC236}">
                <a16:creationId xmlns:a16="http://schemas.microsoft.com/office/drawing/2014/main" id="{8D712307-AFB8-4904-9757-3AADDF5E345B}"/>
              </a:ext>
            </a:extLst>
          </p:cNvPr>
          <p:cNvSpPr>
            <a:spLocks noGrp="1"/>
          </p:cNvSpPr>
          <p:nvPr>
            <p:ph type="title"/>
          </p:nvPr>
        </p:nvSpPr>
        <p:spPr>
          <a:xfrm>
            <a:off x="838200" y="365125"/>
            <a:ext cx="10515600" cy="1325563"/>
          </a:xfrm>
        </p:spPr>
        <p:txBody>
          <a:bodyPr anchor="b">
            <a:normAutofit/>
          </a:bodyPr>
          <a:lstStyle/>
          <a:p>
            <a:r>
              <a:rPr lang="en-US"/>
              <a:t>Technical Assistance Updates</a:t>
            </a:r>
          </a:p>
        </p:txBody>
      </p:sp>
    </p:spTree>
    <p:extLst>
      <p:ext uri="{BB962C8B-B14F-4D97-AF65-F5344CB8AC3E}">
        <p14:creationId xmlns:p14="http://schemas.microsoft.com/office/powerpoint/2010/main" val="454948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49</a:t>
            </a:fld>
            <a:endParaRPr lang="en-US"/>
          </a:p>
        </p:txBody>
      </p:sp>
      <p:pic>
        <p:nvPicPr>
          <p:cNvPr id="12" name="Picture 11" descr="Catamaran Technical Assistance Website: Other Resources Menu">
            <a:extLst>
              <a:ext uri="{FF2B5EF4-FFF2-40B4-BE49-F238E27FC236}">
                <a16:creationId xmlns:a16="http://schemas.microsoft.com/office/drawing/2014/main" id="{7B2B2DA3-CBA5-4DB6-BBD3-406C6D07DD33}"/>
              </a:ext>
            </a:extLst>
          </p:cNvPr>
          <p:cNvPicPr>
            <a:picLocks noChangeAspect="1"/>
          </p:cNvPicPr>
          <p:nvPr/>
        </p:nvPicPr>
        <p:blipFill>
          <a:blip r:embed="rId3"/>
          <a:stretch>
            <a:fillRect/>
          </a:stretch>
        </p:blipFill>
        <p:spPr>
          <a:xfrm>
            <a:off x="838200" y="2279364"/>
            <a:ext cx="10515600" cy="3443860"/>
          </a:xfrm>
          <a:prstGeom prst="rect">
            <a:avLst/>
          </a:prstGeom>
          <a:noFill/>
          <a:ln>
            <a:solidFill>
              <a:schemeClr val="tx1"/>
            </a:solidFill>
          </a:ln>
        </p:spPr>
      </p:pic>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a:t>Other Resources</a:t>
            </a:r>
          </a:p>
        </p:txBody>
      </p:sp>
    </p:spTree>
    <p:extLst>
      <p:ext uri="{BB962C8B-B14F-4D97-AF65-F5344CB8AC3E}">
        <p14:creationId xmlns:p14="http://schemas.microsoft.com/office/powerpoint/2010/main" val="421747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BC9280-804C-484C-AAF7-C4917C1120A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6B1306D-ECD8-4F4B-9509-08D15E8D9704}"/>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
        <p:nvSpPr>
          <p:cNvPr id="3" name="Content Placeholder 2">
            <a:extLst>
              <a:ext uri="{FF2B5EF4-FFF2-40B4-BE49-F238E27FC236}">
                <a16:creationId xmlns:a16="http://schemas.microsoft.com/office/drawing/2014/main" id="{663DEEA5-5891-4F9F-A3D5-243C4C2D28A1}"/>
              </a:ext>
            </a:extLst>
          </p:cNvPr>
          <p:cNvSpPr>
            <a:spLocks noGrp="1"/>
          </p:cNvSpPr>
          <p:nvPr>
            <p:ph idx="1"/>
          </p:nvPr>
        </p:nvSpPr>
        <p:spPr/>
        <p:txBody>
          <a:bodyPr>
            <a:normAutofit/>
          </a:bodyPr>
          <a:lstStyle/>
          <a:p>
            <a:r>
              <a:rPr lang="en-US" sz="3200" dirty="0"/>
              <a:t>January 2022 Catamaran Preview</a:t>
            </a:r>
          </a:p>
          <a:p>
            <a:r>
              <a:rPr lang="en-US" sz="3200" dirty="0"/>
              <a:t>Catamaran Navigation</a:t>
            </a:r>
          </a:p>
          <a:p>
            <a:r>
              <a:rPr lang="en-US" sz="3200" dirty="0"/>
              <a:t>Updates and Tips</a:t>
            </a:r>
          </a:p>
          <a:p>
            <a:r>
              <a:rPr lang="en-US" sz="3200" dirty="0"/>
              <a:t>Training Resources </a:t>
            </a:r>
          </a:p>
          <a:p>
            <a:r>
              <a:rPr lang="en-US" sz="3200" dirty="0"/>
              <a:t>Questions</a:t>
            </a:r>
          </a:p>
        </p:txBody>
      </p:sp>
      <p:sp>
        <p:nvSpPr>
          <p:cNvPr id="2" name="Title 1">
            <a:extLst>
              <a:ext uri="{FF2B5EF4-FFF2-40B4-BE49-F238E27FC236}">
                <a16:creationId xmlns:a16="http://schemas.microsoft.com/office/drawing/2014/main" id="{0EBE63F3-E486-4936-A951-1A8E50BC5AA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116945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50</a:t>
            </a:fld>
            <a:endParaRPr lang="en-US"/>
          </a:p>
        </p:txBody>
      </p:sp>
      <p:pic>
        <p:nvPicPr>
          <p:cNvPr id="11" name="Picture 10" descr="Catamaran Technical Assistance Website: Catamaran How-to page.">
            <a:extLst>
              <a:ext uri="{FF2B5EF4-FFF2-40B4-BE49-F238E27FC236}">
                <a16:creationId xmlns:a16="http://schemas.microsoft.com/office/drawing/2014/main" id="{3E14B6AA-E4C7-4C6F-A09E-00E3ABBD3CB1}"/>
              </a:ext>
            </a:extLst>
          </p:cNvPr>
          <p:cNvPicPr>
            <a:picLocks noChangeAspect="1"/>
          </p:cNvPicPr>
          <p:nvPr/>
        </p:nvPicPr>
        <p:blipFill>
          <a:blip r:embed="rId3"/>
          <a:stretch>
            <a:fillRect/>
          </a:stretch>
        </p:blipFill>
        <p:spPr>
          <a:xfrm>
            <a:off x="1636636" y="1768821"/>
            <a:ext cx="8641829" cy="4464945"/>
          </a:xfrm>
          <a:prstGeom prst="rect">
            <a:avLst/>
          </a:prstGeom>
          <a:ln>
            <a:solidFill>
              <a:schemeClr val="tx1"/>
            </a:solidFill>
          </a:ln>
        </p:spPr>
      </p:pic>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a:t>Catamaran How-tos</a:t>
            </a:r>
          </a:p>
        </p:txBody>
      </p:sp>
    </p:spTree>
    <p:extLst>
      <p:ext uri="{BB962C8B-B14F-4D97-AF65-F5344CB8AC3E}">
        <p14:creationId xmlns:p14="http://schemas.microsoft.com/office/powerpoint/2010/main" val="205584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82678D-490B-470D-8AAA-FB77F555B2E6}"/>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476BA2FB-A717-4DE9-8542-0560BFCC216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51</a:t>
            </a:fld>
            <a:endParaRPr lang="en-US"/>
          </a:p>
        </p:txBody>
      </p:sp>
      <p:pic>
        <p:nvPicPr>
          <p:cNvPr id="6" name="Picture 5" descr="Search page of the Catamaran Technical Assistance Website.">
            <a:extLst>
              <a:ext uri="{FF2B5EF4-FFF2-40B4-BE49-F238E27FC236}">
                <a16:creationId xmlns:a16="http://schemas.microsoft.com/office/drawing/2014/main" id="{FE3AD131-B92D-4D6B-B225-8E656BB2F5CE}"/>
              </a:ext>
            </a:extLst>
          </p:cNvPr>
          <p:cNvPicPr>
            <a:picLocks noChangeAspect="1"/>
          </p:cNvPicPr>
          <p:nvPr/>
        </p:nvPicPr>
        <p:blipFill>
          <a:blip r:embed="rId3"/>
          <a:stretch>
            <a:fillRect/>
          </a:stretch>
        </p:blipFill>
        <p:spPr>
          <a:xfrm>
            <a:off x="2600949" y="1773493"/>
            <a:ext cx="7348571" cy="4582857"/>
          </a:xfrm>
          <a:prstGeom prst="rect">
            <a:avLst/>
          </a:prstGeom>
          <a:noFill/>
          <a:ln>
            <a:solidFill>
              <a:schemeClr val="tx1"/>
            </a:solidFill>
          </a:ln>
        </p:spPr>
      </p:pic>
      <p:sp>
        <p:nvSpPr>
          <p:cNvPr id="2" name="Title 1">
            <a:extLst>
              <a:ext uri="{FF2B5EF4-FFF2-40B4-BE49-F238E27FC236}">
                <a16:creationId xmlns:a16="http://schemas.microsoft.com/office/drawing/2014/main" id="{B8065D7A-B098-4270-8855-9B81292E12A6}"/>
              </a:ext>
            </a:extLst>
          </p:cNvPr>
          <p:cNvSpPr>
            <a:spLocks noGrp="1"/>
          </p:cNvSpPr>
          <p:nvPr>
            <p:ph type="title"/>
          </p:nvPr>
        </p:nvSpPr>
        <p:spPr>
          <a:xfrm>
            <a:off x="838200" y="365125"/>
            <a:ext cx="10515600" cy="1325563"/>
          </a:xfrm>
        </p:spPr>
        <p:txBody>
          <a:bodyPr anchor="b">
            <a:normAutofit/>
          </a:bodyPr>
          <a:lstStyle/>
          <a:p>
            <a:r>
              <a:rPr lang="en-US"/>
              <a:t>Search</a:t>
            </a:r>
          </a:p>
        </p:txBody>
      </p:sp>
    </p:spTree>
    <p:extLst>
      <p:ext uri="{BB962C8B-B14F-4D97-AF65-F5344CB8AC3E}">
        <p14:creationId xmlns:p14="http://schemas.microsoft.com/office/powerpoint/2010/main" val="257504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F81C84-D359-4C64-BDB9-FF24F401F1AE}"/>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3" name="Slide Number Placeholder 2">
            <a:extLst>
              <a:ext uri="{FF2B5EF4-FFF2-40B4-BE49-F238E27FC236}">
                <a16:creationId xmlns:a16="http://schemas.microsoft.com/office/drawing/2014/main" id="{E2471E85-FED9-4D5E-8977-CA68DC3E16E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52</a:t>
            </a:fld>
            <a:endParaRPr lang="en-US"/>
          </a:p>
        </p:txBody>
      </p:sp>
      <p:pic>
        <p:nvPicPr>
          <p:cNvPr id="6" name="Picture 5" descr="Catamaran Technical Assistance Website Upcoming Events page.">
            <a:extLst>
              <a:ext uri="{FF2B5EF4-FFF2-40B4-BE49-F238E27FC236}">
                <a16:creationId xmlns:a16="http://schemas.microsoft.com/office/drawing/2014/main" id="{26B47CFF-54C9-4D87-93A3-39B0BEB69136}"/>
              </a:ext>
            </a:extLst>
          </p:cNvPr>
          <p:cNvPicPr>
            <a:picLocks noChangeAspect="1"/>
          </p:cNvPicPr>
          <p:nvPr/>
        </p:nvPicPr>
        <p:blipFill>
          <a:blip r:embed="rId3"/>
          <a:stretch>
            <a:fillRect/>
          </a:stretch>
        </p:blipFill>
        <p:spPr>
          <a:xfrm>
            <a:off x="2192904" y="1763016"/>
            <a:ext cx="7806191" cy="4593334"/>
          </a:xfrm>
          <a:prstGeom prst="rect">
            <a:avLst/>
          </a:prstGeom>
          <a:noFill/>
          <a:ln>
            <a:solidFill>
              <a:schemeClr val="tx1"/>
            </a:solidFill>
          </a:ln>
        </p:spPr>
      </p:pic>
      <p:sp>
        <p:nvSpPr>
          <p:cNvPr id="4" name="Title 3">
            <a:extLst>
              <a:ext uri="{FF2B5EF4-FFF2-40B4-BE49-F238E27FC236}">
                <a16:creationId xmlns:a16="http://schemas.microsoft.com/office/drawing/2014/main" id="{C6524B49-3D2B-4283-BB4B-857AEF718384}"/>
              </a:ext>
            </a:extLst>
          </p:cNvPr>
          <p:cNvSpPr>
            <a:spLocks noGrp="1"/>
          </p:cNvSpPr>
          <p:nvPr>
            <p:ph type="title"/>
          </p:nvPr>
        </p:nvSpPr>
        <p:spPr>
          <a:xfrm>
            <a:off x="838200" y="365125"/>
            <a:ext cx="10515600" cy="1325563"/>
          </a:xfrm>
        </p:spPr>
        <p:txBody>
          <a:bodyPr anchor="b">
            <a:normAutofit/>
          </a:bodyPr>
          <a:lstStyle/>
          <a:p>
            <a:r>
              <a:rPr lang="en-US"/>
              <a:t>Events</a:t>
            </a:r>
          </a:p>
        </p:txBody>
      </p:sp>
    </p:spTree>
    <p:extLst>
      <p:ext uri="{BB962C8B-B14F-4D97-AF65-F5344CB8AC3E}">
        <p14:creationId xmlns:p14="http://schemas.microsoft.com/office/powerpoint/2010/main" val="1148672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53</a:t>
            </a:fld>
            <a:endParaRPr lang="en-US" dirty="0"/>
          </a:p>
        </p:txBody>
      </p:sp>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652416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54</a:t>
            </a:fld>
            <a:endParaRPr lang="en-US"/>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096000" y="1872070"/>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3"/>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5257799"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a:spcBef>
                <a:spcPts val="600"/>
              </a:spcBef>
            </a:pPr>
            <a:r>
              <a:rPr lang="en-US" sz="2800" dirty="0">
                <a:latin typeface="Arial"/>
                <a:cs typeface="Arial"/>
              </a:rPr>
              <a:t>Charles Thomas </a:t>
            </a:r>
            <a:r>
              <a:rPr lang="en-US" sz="2800" dirty="0">
                <a:solidFill>
                  <a:schemeClr val="accent2"/>
                </a:solidFill>
                <a:latin typeface="Arial"/>
                <a:cs typeface="Arial"/>
                <a:hlinkClick r:id="rId4"/>
              </a:rPr>
              <a:t>thomasc29@michigan.gov</a:t>
            </a:r>
            <a:br>
              <a:rPr lang="en-US" sz="2800" dirty="0">
                <a:solidFill>
                  <a:schemeClr val="accent2"/>
                </a:solidFill>
                <a:latin typeface="Arial"/>
                <a:cs typeface="Arial"/>
              </a:rPr>
            </a:br>
            <a:endParaRPr lang="en-US" dirty="0">
              <a:solidFill>
                <a:schemeClr val="accent2"/>
              </a:solidFill>
              <a:latin typeface="Arial"/>
              <a:cs typeface="Arial"/>
            </a:endParaRPr>
          </a:p>
          <a:p>
            <a:pPr>
              <a:spcBef>
                <a:spcPts val="600"/>
              </a:spcBef>
            </a:pPr>
            <a:r>
              <a:rPr lang="en-US" sz="2800" dirty="0">
                <a:latin typeface="Arial"/>
                <a:cs typeface="Arial"/>
              </a:rPr>
              <a:t>Tori Ranusch </a:t>
            </a:r>
            <a:r>
              <a:rPr lang="en-US" sz="2800" dirty="0">
                <a:solidFill>
                  <a:schemeClr val="accent2"/>
                </a:solidFill>
                <a:latin typeface="Arial"/>
                <a:cs typeface="Arial"/>
                <a:hlinkClick r:id="rId5"/>
              </a:rPr>
              <a:t>ranuscht1@michigan.gov</a:t>
            </a:r>
            <a:endParaRPr lang="en-US" sz="28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Tree>
    <p:extLst>
      <p:ext uri="{BB962C8B-B14F-4D97-AF65-F5344CB8AC3E}">
        <p14:creationId xmlns:p14="http://schemas.microsoft.com/office/powerpoint/2010/main" val="2849347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55</a:t>
            </a:fld>
            <a:endParaRPr lang="en-US"/>
          </a:p>
        </p:txBody>
      </p:sp>
      <p:sp>
        <p:nvSpPr>
          <p:cNvPr id="5" name="Text Placeholder 4">
            <a:extLst>
              <a:ext uri="{FF2B5EF4-FFF2-40B4-BE49-F238E27FC236}">
                <a16:creationId xmlns:a16="http://schemas.microsoft.com/office/drawing/2014/main" id="{EEA7DB93-20AA-4EB5-BE96-DDA0445B23FD}"/>
              </a:ext>
            </a:extLst>
          </p:cNvPr>
          <p:cNvSpPr>
            <a:spLocks noGrp="1"/>
          </p:cNvSpPr>
          <p:nvPr>
            <p:ph type="body" sz="quarter" idx="3"/>
          </p:nvPr>
        </p:nvSpPr>
        <p:spPr>
          <a:xfrm>
            <a:off x="6970142" y="1987933"/>
            <a:ext cx="4609238" cy="1441067"/>
          </a:xfrm>
        </p:spPr>
        <p:txBody>
          <a:bodyPr>
            <a:noAutofit/>
          </a:bodyPr>
          <a:lstStyle/>
          <a:p>
            <a:r>
              <a:rPr lang="en-US" sz="2800" dirty="0"/>
              <a:t>Catamaran Help Desk</a:t>
            </a:r>
          </a:p>
          <a:p>
            <a:pPr marL="457200" indent="-457200">
              <a:buFont typeface="Arial" panose="020B0604020202020204" pitchFamily="34" charset="0"/>
              <a:buChar char="•"/>
            </a:pPr>
            <a:r>
              <a:rPr lang="en-US" sz="2600" b="0" dirty="0">
                <a:solidFill>
                  <a:srgbClr val="3A3A3A"/>
                </a:solidFill>
              </a:rPr>
              <a:t>877-474-9023</a:t>
            </a:r>
          </a:p>
          <a:p>
            <a:pPr marL="457200" indent="-457200">
              <a:buFont typeface="Arial" panose="020B0604020202020204" pitchFamily="34" charset="0"/>
              <a:buChar char="•"/>
            </a:pPr>
            <a:r>
              <a:rPr lang="en-US" sz="2600" b="0" dirty="0" err="1">
                <a:solidFill>
                  <a:srgbClr val="3A3A3A"/>
                </a:solidFill>
                <a:hlinkClick r:id="rId3"/>
              </a:rPr>
              <a:t>help@catamaran.partners</a:t>
            </a:r>
            <a:endParaRPr lang="en-US" sz="2600" b="0" dirty="0">
              <a:solidFill>
                <a:srgbClr val="3A3A3A"/>
              </a:solidFill>
            </a:endParaRPr>
          </a:p>
        </p:txBody>
      </p:sp>
      <p:sp>
        <p:nvSpPr>
          <p:cNvPr id="4" name="Content Placeholder 3">
            <a:extLst>
              <a:ext uri="{FF2B5EF4-FFF2-40B4-BE49-F238E27FC236}">
                <a16:creationId xmlns:a16="http://schemas.microsoft.com/office/drawing/2014/main" id="{95E35445-FA49-4AAE-8394-7B551CD041EF}"/>
              </a:ext>
            </a:extLst>
          </p:cNvPr>
          <p:cNvSpPr>
            <a:spLocks noGrp="1"/>
          </p:cNvSpPr>
          <p:nvPr>
            <p:ph sz="half" idx="2"/>
          </p:nvPr>
        </p:nvSpPr>
        <p:spPr>
          <a:xfrm>
            <a:off x="838202" y="3954025"/>
            <a:ext cx="5717873" cy="1668847"/>
          </a:xfrm>
        </p:spPr>
        <p:txBody>
          <a:bodyPr vert="horz" lIns="91440" tIns="45720" rIns="91440" bIns="45720" rtlCol="0" anchor="t">
            <a:normAutofit/>
          </a:bodyPr>
          <a:lstStyle/>
          <a:p>
            <a:pPr marL="0" indent="0">
              <a:spcBef>
                <a:spcPts val="600"/>
              </a:spcBef>
              <a:buNone/>
            </a:pPr>
            <a:r>
              <a:rPr lang="en-US" sz="2800" b="1" dirty="0">
                <a:solidFill>
                  <a:schemeClr val="accent2"/>
                </a:solidFill>
                <a:latin typeface="Arial"/>
                <a:cs typeface="Arial"/>
              </a:rPr>
              <a:t>Senior Consultant</a:t>
            </a:r>
            <a:endParaRPr lang="en-US" sz="2800" b="1" dirty="0">
              <a:solidFill>
                <a:schemeClr val="accent2"/>
              </a:solidFill>
            </a:endParaRPr>
          </a:p>
          <a:p>
            <a:pPr>
              <a:spcBef>
                <a:spcPts val="600"/>
              </a:spcBef>
            </a:pPr>
            <a:r>
              <a:rPr lang="en-US" sz="2600" dirty="0">
                <a:latin typeface="Arial"/>
                <a:cs typeface="Arial"/>
              </a:rPr>
              <a:t>Lynne Clark</a:t>
            </a:r>
          </a:p>
          <a:p>
            <a:pPr>
              <a:spcBef>
                <a:spcPts val="600"/>
              </a:spcBef>
            </a:pPr>
            <a:r>
              <a:rPr lang="en-US" sz="2600" dirty="0">
                <a:latin typeface="Arial"/>
                <a:cs typeface="Arial"/>
                <a:hlinkClick r:id="rId4"/>
              </a:rPr>
              <a:t>lclark@publicsectorconsultants.com</a:t>
            </a:r>
            <a:endParaRPr lang="en-US" sz="2600" dirty="0">
              <a:latin typeface="Arial"/>
              <a:cs typeface="Arial"/>
            </a:endParaRPr>
          </a:p>
        </p:txBody>
      </p:sp>
      <p:sp>
        <p:nvSpPr>
          <p:cNvPr id="9" name="Content Placeholder 3">
            <a:extLst>
              <a:ext uri="{FF2B5EF4-FFF2-40B4-BE49-F238E27FC236}">
                <a16:creationId xmlns:a16="http://schemas.microsoft.com/office/drawing/2014/main" id="{FA510BC9-893A-4746-812B-69729C8BED6B}"/>
              </a:ext>
            </a:extLst>
          </p:cNvPr>
          <p:cNvSpPr txBox="1">
            <a:spLocks/>
          </p:cNvSpPr>
          <p:nvPr/>
        </p:nvSpPr>
        <p:spPr>
          <a:xfrm>
            <a:off x="838203" y="1907723"/>
            <a:ext cx="6131939" cy="1668847"/>
          </a:xfrm>
          <a:prstGeom prst="rect">
            <a:avLst/>
          </a:prstGeom>
        </p:spPr>
        <p:txBody>
          <a:bodyPr vert="horz" lIns="91440" tIns="45720" rIns="91440" bIns="45720" rtlCol="0" anchor="t">
            <a:normAutofit fontScale="925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Project Director</a:t>
            </a:r>
            <a:endParaRPr lang="en-US" sz="2800" b="1" dirty="0">
              <a:solidFill>
                <a:schemeClr val="accent2"/>
              </a:solidFill>
            </a:endParaRPr>
          </a:p>
          <a:p>
            <a:pPr>
              <a:spcBef>
                <a:spcPts val="600"/>
              </a:spcBef>
            </a:pPr>
            <a:r>
              <a:rPr lang="en-US" sz="2800" dirty="0">
                <a:latin typeface="Arial"/>
                <a:cs typeface="Arial"/>
              </a:rPr>
              <a:t>Kelly Rogers</a:t>
            </a:r>
          </a:p>
          <a:p>
            <a:pPr>
              <a:spcBef>
                <a:spcPts val="600"/>
              </a:spcBef>
            </a:pPr>
            <a:r>
              <a:rPr lang="en-US" sz="2800" dirty="0">
                <a:latin typeface="Arial"/>
                <a:cs typeface="Arial"/>
                <a:hlinkClick r:id="rId5"/>
              </a:rPr>
              <a:t>krogers@publicsectorconsultants.com</a:t>
            </a:r>
            <a:endParaRPr lang="en-US" sz="2800" dirty="0">
              <a:latin typeface="Arial"/>
              <a:cs typeface="Arial"/>
            </a:endParaRPr>
          </a:p>
          <a:p>
            <a:pPr marL="0" indent="0">
              <a:spcBef>
                <a:spcPts val="0"/>
              </a:spcBef>
              <a:buFont typeface="Arial"/>
              <a:buNone/>
            </a:pPr>
            <a:endParaRPr lang="en-US" sz="1900" dirty="0">
              <a:latin typeface="Arial"/>
              <a:cs typeface="Arial"/>
            </a:endParaRPr>
          </a:p>
          <a:p>
            <a:pPr marL="0" indent="0" algn="r">
              <a:buFont typeface="Arial"/>
              <a:buNone/>
            </a:pPr>
            <a:endParaRPr lang="en-US" dirty="0">
              <a:cs typeface="Arial"/>
            </a:endParaRPr>
          </a:p>
        </p:txBody>
      </p:sp>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the Catamaran Team</a:t>
            </a:r>
          </a:p>
        </p:txBody>
      </p:sp>
    </p:spTree>
    <p:extLst>
      <p:ext uri="{BB962C8B-B14F-4D97-AF65-F5344CB8AC3E}">
        <p14:creationId xmlns:p14="http://schemas.microsoft.com/office/powerpoint/2010/main" val="31423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1A11DB-833A-42F0-B26B-3C684C67875D}"/>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3EB666C-6C49-44E5-93F9-39938EB04294}"/>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
        <p:nvSpPr>
          <p:cNvPr id="6" name="Title 5">
            <a:extLst>
              <a:ext uri="{FF2B5EF4-FFF2-40B4-BE49-F238E27FC236}">
                <a16:creationId xmlns:a16="http://schemas.microsoft.com/office/drawing/2014/main" id="{5270885D-E4D2-4D8D-AF12-088213A50861}"/>
              </a:ext>
            </a:extLst>
          </p:cNvPr>
          <p:cNvSpPr>
            <a:spLocks noGrp="1"/>
          </p:cNvSpPr>
          <p:nvPr>
            <p:ph type="ctrTitle"/>
          </p:nvPr>
        </p:nvSpPr>
        <p:spPr/>
        <p:txBody>
          <a:bodyPr/>
          <a:lstStyle/>
          <a:p>
            <a:r>
              <a:rPr lang="en-US" dirty="0"/>
              <a:t>January 2022 Catamaran Preview</a:t>
            </a:r>
          </a:p>
        </p:txBody>
      </p:sp>
    </p:spTree>
    <p:extLst>
      <p:ext uri="{BB962C8B-B14F-4D97-AF65-F5344CB8AC3E}">
        <p14:creationId xmlns:p14="http://schemas.microsoft.com/office/powerpoint/2010/main" val="30502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dirty="0"/>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096001" y="1846021"/>
            <a:ext cx="5257800" cy="4353167"/>
          </a:xfrm>
        </p:spPr>
        <p:txBody>
          <a:bodyPr>
            <a:normAutofit lnSpcReduction="10000"/>
          </a:bodyPr>
          <a:lstStyle/>
          <a:p>
            <a:r>
              <a:rPr lang="en-US" b="1" dirty="0"/>
              <a:t>Activities</a:t>
            </a:r>
          </a:p>
          <a:p>
            <a:pPr lvl="1"/>
            <a:r>
              <a:rPr lang="en-US" sz="2400" dirty="0"/>
              <a:t>Corrective Action Plans (CAPs)</a:t>
            </a:r>
          </a:p>
          <a:p>
            <a:pPr lvl="2"/>
            <a:r>
              <a:rPr lang="en-US" sz="2400" dirty="0"/>
              <a:t>B-11, B-12, B-Complaints</a:t>
            </a:r>
          </a:p>
          <a:p>
            <a:pPr lvl="1"/>
            <a:r>
              <a:rPr lang="en-US" sz="2400" dirty="0"/>
              <a:t>Corrective Actions</a:t>
            </a:r>
          </a:p>
          <a:p>
            <a:pPr lvl="2"/>
            <a:r>
              <a:rPr lang="en-US" sz="2400" dirty="0"/>
              <a:t>B-11, B-12</a:t>
            </a:r>
          </a:p>
          <a:p>
            <a:pPr lvl="1"/>
            <a:r>
              <a:rPr lang="en-US" sz="2400" dirty="0"/>
              <a:t>Student Level Corrective Action Plans (SLCAPs) for Complaints</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914400" y="1847850"/>
            <a:ext cx="5181600" cy="4351338"/>
          </a:xfrm>
        </p:spPr>
        <p:txBody>
          <a:bodyPr>
            <a:normAutofit lnSpcReduction="10000"/>
          </a:bodyPr>
          <a:lstStyle/>
          <a:p>
            <a:r>
              <a:rPr lang="en-US" sz="2800" b="1" dirty="0"/>
              <a:t>Reports</a:t>
            </a:r>
          </a:p>
          <a:p>
            <a:pPr lvl="1"/>
            <a:r>
              <a:rPr lang="en-US" sz="2400" dirty="0"/>
              <a:t>Strand Report</a:t>
            </a:r>
          </a:p>
          <a:p>
            <a:pPr lvl="1"/>
            <a:r>
              <a:rPr lang="en-US" sz="2400" dirty="0"/>
              <a:t>Monitoring Activities Report (MAR)</a:t>
            </a:r>
          </a:p>
          <a:p>
            <a:pPr lvl="1"/>
            <a:r>
              <a:rPr lang="en-US" sz="2400" dirty="0"/>
              <a:t>Letters of Findings and Data Alerts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t>Intermediate School District (ISD) Report</a:t>
            </a:r>
          </a:p>
        </p:txBody>
      </p:sp>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a:xfrm>
            <a:off x="1371600" y="6356350"/>
            <a:ext cx="7673546" cy="365125"/>
          </a:xfrm>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a:xfrm>
            <a:off x="838201" y="6356350"/>
            <a:ext cx="409832" cy="365125"/>
          </a:xfrm>
        </p:spPr>
        <p:txBody>
          <a:bodyPr/>
          <a:lstStyle/>
          <a:p>
            <a:fld id="{46775F4D-6D42-4CD6-A802-0B48E0231625}" type="slidenum">
              <a:rPr lang="en-US" smtClean="0"/>
              <a:pPr/>
              <a:t>8</a:t>
            </a:fld>
            <a:endParaRPr lang="en-US" dirty="0"/>
          </a:p>
        </p:txBody>
      </p:sp>
      <p:pic>
        <p:nvPicPr>
          <p:cNvPr id="1026" name="Picture 2" descr="Part B 2022 Strand Report">
            <a:extLst>
              <a:ext uri="{FF2B5EF4-FFF2-40B4-BE49-F238E27FC236}">
                <a16:creationId xmlns:a16="http://schemas.microsoft.com/office/drawing/2014/main" id="{272AC853-3730-4243-87BC-EF9B1F4FB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241" y="903779"/>
            <a:ext cx="6552000" cy="5452571"/>
          </a:xfrm>
          <a:prstGeom prst="rect">
            <a:avLst/>
          </a:prstGeom>
          <a:noFill/>
          <a:ln>
            <a:solidFill>
              <a:srgbClr val="3A3A3A"/>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3" y="1825624"/>
            <a:ext cx="4135038" cy="4895851"/>
          </a:xfrm>
        </p:spPr>
        <p:txBody>
          <a:bodyPr>
            <a:normAutofit fontScale="92500"/>
          </a:bodyPr>
          <a:lstStyle/>
          <a:p>
            <a:r>
              <a:rPr lang="en-US" dirty="0"/>
              <a:t>Summarizes district performance on the State Performance Plan (SPP) Indicators and priority areas. </a:t>
            </a:r>
          </a:p>
          <a:p>
            <a:r>
              <a:rPr lang="en-US" dirty="0"/>
              <a:t>When there is a CAP or Corrective Action, there will be a link in the Next Step column. Select the link to be taken to the specific item. </a:t>
            </a:r>
          </a:p>
          <a:p>
            <a:r>
              <a:rPr lang="en-US" dirty="0"/>
              <a:t>Use the</a:t>
            </a:r>
            <a:r>
              <a:rPr lang="en-US" b="1" dirty="0"/>
              <a:t> Download </a:t>
            </a:r>
            <a:r>
              <a:rPr lang="en-US" dirty="0"/>
              <a:t>link at the top of the screen to download a PDF. </a:t>
            </a:r>
          </a:p>
        </p:txBody>
      </p:sp>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0" y="365125"/>
            <a:ext cx="4595949" cy="1325563"/>
          </a:xfrm>
        </p:spPr>
        <p:txBody>
          <a:bodyPr/>
          <a:lstStyle/>
          <a:p>
            <a:r>
              <a:rPr lang="en-US" dirty="0"/>
              <a:t>Strand Report</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a:xfrm>
            <a:off x="838200" y="1825625"/>
            <a:ext cx="10515600" cy="4299130"/>
          </a:xfrm>
        </p:spPr>
        <p:txBody>
          <a:bodyPr>
            <a:normAutofit/>
          </a:bodyPr>
          <a:lstStyle/>
          <a:p>
            <a:r>
              <a:rPr lang="en-US" sz="2800" dirty="0"/>
              <a:t>The MAR is included in every major release and provides important information to districts.</a:t>
            </a:r>
          </a:p>
          <a:p>
            <a:r>
              <a:rPr lang="en-US" sz="2800" dirty="0"/>
              <a:t>The MAR can be accessed from the Reports page</a:t>
            </a:r>
          </a:p>
          <a:p>
            <a:r>
              <a:rPr lang="en-US" sz="2800" dirty="0"/>
              <a:t>Some messages are universal and go to all districts</a:t>
            </a:r>
          </a:p>
          <a:p>
            <a:r>
              <a:rPr lang="en-US" sz="2800" dirty="0"/>
              <a:t>Some messages are targeted, and are sent only to specific districts</a:t>
            </a:r>
          </a:p>
          <a:p>
            <a:pPr lvl="1"/>
            <a:r>
              <a:rPr lang="en-US" sz="2800" dirty="0"/>
              <a:t>Reminders to review Letters of Findings or Data Alerts</a:t>
            </a:r>
          </a:p>
          <a:p>
            <a:pPr lvl="1"/>
            <a:r>
              <a:rPr lang="en-US" sz="2800" dirty="0"/>
              <a:t>Notifications of monitoring activities</a:t>
            </a:r>
          </a:p>
        </p:txBody>
      </p:sp>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dirty="0"/>
              <a:t>Monitoring Activities Report (MAR)</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07C664-46B5-49F9-BA01-8B084DDE1ACC}">
  <ds:schemaRefs>
    <ds:schemaRef ds:uri="http://schemas.microsoft.com/sharepoint/v3/contenttype/forms"/>
  </ds:schemaRefs>
</ds:datastoreItem>
</file>

<file path=customXml/itemProps2.xml><?xml version="1.0" encoding="utf-8"?>
<ds:datastoreItem xmlns:ds="http://schemas.openxmlformats.org/officeDocument/2006/customXml" ds:itemID="{DB5FE7B7-6948-4EB6-8D49-58A661CA3845}">
  <ds:schemaRefs>
    <ds:schemaRef ds:uri="http://schemas.microsoft.com/office/infopath/2007/PartnerControls"/>
    <ds:schemaRef ds:uri="d6ea491a-489c-40f3-93b0-ed675b710c5f"/>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240871fc-68e5-4ba5-a888-b6ca76085e32"/>
    <ds:schemaRef ds:uri="http://www.w3.org/XML/1998/namespace"/>
  </ds:schemaRefs>
</ds:datastoreItem>
</file>

<file path=customXml/itemProps3.xml><?xml version="1.0" encoding="utf-8"?>
<ds:datastoreItem xmlns:ds="http://schemas.openxmlformats.org/officeDocument/2006/customXml" ds:itemID="{8024E0D0-2F9E-4629-9A62-0D846DB32FC7}">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2178</TotalTime>
  <Words>7749</Words>
  <Application>Microsoft Office PowerPoint</Application>
  <PresentationFormat>Widescreen</PresentationFormat>
  <Paragraphs>611</Paragraphs>
  <Slides>55</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Welcome! </vt:lpstr>
      <vt:lpstr>Zoom Webinar Control Panel</vt:lpstr>
      <vt:lpstr>January 2022 Part B Catamaran Preview</vt:lpstr>
      <vt:lpstr>Meet the Team </vt:lpstr>
      <vt:lpstr>Agenda</vt:lpstr>
      <vt:lpstr>January 2022 Catamaran Preview</vt:lpstr>
      <vt:lpstr>What’s Inside? </vt:lpstr>
      <vt:lpstr>Strand Report</vt:lpstr>
      <vt:lpstr>Monitoring Activities Report (MAR)</vt:lpstr>
      <vt:lpstr>Sample Monitoring Activities Report</vt:lpstr>
      <vt:lpstr>Letters of Findings, Data Alerts, and Reports</vt:lpstr>
      <vt:lpstr>Closeout/Non-closeout Letters and Reports</vt:lpstr>
      <vt:lpstr>ISD Reports</vt:lpstr>
      <vt:lpstr>Corrective Action Plans (CAPs)</vt:lpstr>
      <vt:lpstr>Findings and Data Alerts Related to B-12</vt:lpstr>
      <vt:lpstr>B-12 CAPs or Corrective Actions </vt:lpstr>
      <vt:lpstr>B-Valid &amp; Reliable Data Alerts</vt:lpstr>
      <vt:lpstr>Corrective Action</vt:lpstr>
      <vt:lpstr>Corrective Action Form (District View)</vt:lpstr>
      <vt:lpstr>Student Level Corrective Action Plans </vt:lpstr>
      <vt:lpstr>Catamaran Navigation</vt:lpstr>
      <vt:lpstr>Login</vt:lpstr>
      <vt:lpstr>Review Organization Member Names</vt:lpstr>
      <vt:lpstr>View Reports</vt:lpstr>
      <vt:lpstr>Access Reports</vt:lpstr>
      <vt:lpstr>Acknowledge Reports by February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Updated Progress Report</vt:lpstr>
      <vt:lpstr>Updated Request Verification &amp; Closeout</vt:lpstr>
      <vt:lpstr>Data CAP Verification for ISDs</vt:lpstr>
      <vt:lpstr> Data CAP Verification</vt:lpstr>
      <vt:lpstr>Complaint CAP Verification for ISDs</vt:lpstr>
      <vt:lpstr>Complaint CAP Verification Appendix</vt:lpstr>
      <vt:lpstr>Corrective Action Form</vt:lpstr>
      <vt:lpstr>Corrective Action Form Page</vt:lpstr>
      <vt:lpstr>Updated Timeout Feature</vt:lpstr>
      <vt:lpstr>Feedback Feature</vt:lpstr>
      <vt:lpstr>Chat Feature</vt:lpstr>
      <vt:lpstr>Use breadcrumbs to navigate</vt:lpstr>
      <vt:lpstr>Resources</vt:lpstr>
      <vt:lpstr>Catamaran Technical Assistance</vt:lpstr>
      <vt:lpstr>Catamaran Technical Assistance Page</vt:lpstr>
      <vt:lpstr>Technical Assistance Updates</vt:lpstr>
      <vt:lpstr>Other Resources</vt:lpstr>
      <vt:lpstr>Catamaran How-tos</vt:lpstr>
      <vt:lpstr>Search</vt:lpstr>
      <vt:lpstr>Events</vt:lpstr>
      <vt:lpstr>Questions?</vt:lpstr>
      <vt:lpstr>Contact MDE OSE</vt:lpstr>
      <vt:lpstr>Contact the Catamaran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2022 Catamaran Preview</dc:title>
  <dc:creator>Michigan Department of Education Office of Special Education;Office of Special Education</dc:creator>
  <cp:lastModifiedBy>Lynne Clark</cp:lastModifiedBy>
  <cp:revision>138</cp:revision>
  <cp:lastPrinted>2021-12-08T16:20:53Z</cp:lastPrinted>
  <dcterms:created xsi:type="dcterms:W3CDTF">2020-12-14T21:01:10Z</dcterms:created>
  <dcterms:modified xsi:type="dcterms:W3CDTF">2022-01-07T19:10:47Z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0x01010056E68C7DD31A3E40992C2951F0B695E1</vt:lpwstr>
  </property>
  <property fmtid="{D5CDD505-2E9C-101B-9397-08002B2CF9AE}" pid="3" name="MSIP_Label_3a2fed65-62e7-46ea-af74-187e0c17143a_Enabled">
    <vt:lpwstr>true</vt:lpwstr>
  </property>
  <property fmtid="{D5CDD505-2E9C-101B-9397-08002B2CF9AE}" pid="4" name="MSIP_Label_3a2fed65-62e7-46ea-af74-187e0c17143a_SetDate">
    <vt:lpwstr>2021-11-30T15:44:17Z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1f8c13bb-0579-4b8b-a211-67c5b790d71a</vt:lpwstr>
  </property>
  <property fmtid="{D5CDD505-2E9C-101B-9397-08002B2CF9AE}" pid="9" name="MSIP_Label_3a2fed65-62e7-46ea-af74-187e0c17143a_ContentBits">
    <vt:lpwstr>0</vt:lpwstr>
  </property>
  <property fmtid="{D5CDD505-2E9C-101B-9397-08002B2CF9AE}" pid="10" name="Language">
    <vt:lpwstr>English</vt:lpwstr>
  </property>
</Properties>
</file>