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3"/>
  </p:notesMasterIdLst>
  <p:handoutMasterIdLst>
    <p:handoutMasterId r:id="rId64"/>
  </p:handoutMasterIdLst>
  <p:sldIdLst>
    <p:sldId id="427" r:id="rId5"/>
    <p:sldId id="456" r:id="rId6"/>
    <p:sldId id="263" r:id="rId7"/>
    <p:sldId id="267" r:id="rId8"/>
    <p:sldId id="268" r:id="rId9"/>
    <p:sldId id="272" r:id="rId10"/>
    <p:sldId id="274" r:id="rId11"/>
    <p:sldId id="277" r:id="rId12"/>
    <p:sldId id="278" r:id="rId13"/>
    <p:sldId id="300" r:id="rId14"/>
    <p:sldId id="308" r:id="rId15"/>
    <p:sldId id="279" r:id="rId16"/>
    <p:sldId id="306" r:id="rId17"/>
    <p:sldId id="452" r:id="rId18"/>
    <p:sldId id="451" r:id="rId19"/>
    <p:sldId id="342" r:id="rId20"/>
    <p:sldId id="361" r:id="rId21"/>
    <p:sldId id="317" r:id="rId22"/>
    <p:sldId id="318" r:id="rId23"/>
    <p:sldId id="319" r:id="rId24"/>
    <p:sldId id="320" r:id="rId25"/>
    <p:sldId id="321" r:id="rId26"/>
    <p:sldId id="322" r:id="rId27"/>
    <p:sldId id="323" r:id="rId28"/>
    <p:sldId id="276" r:id="rId29"/>
    <p:sldId id="476" r:id="rId30"/>
    <p:sldId id="429" r:id="rId31"/>
    <p:sldId id="297" r:id="rId32"/>
    <p:sldId id="298" r:id="rId33"/>
    <p:sldId id="282" r:id="rId34"/>
    <p:sldId id="283" r:id="rId35"/>
    <p:sldId id="284" r:id="rId36"/>
    <p:sldId id="436" r:id="rId37"/>
    <p:sldId id="457" r:id="rId38"/>
    <p:sldId id="458" r:id="rId39"/>
    <p:sldId id="324" r:id="rId40"/>
    <p:sldId id="309" r:id="rId41"/>
    <p:sldId id="470" r:id="rId42"/>
    <p:sldId id="333" r:id="rId43"/>
    <p:sldId id="471" r:id="rId44"/>
    <p:sldId id="337" r:id="rId45"/>
    <p:sldId id="441" r:id="rId46"/>
    <p:sldId id="472" r:id="rId47"/>
    <p:sldId id="473" r:id="rId48"/>
    <p:sldId id="326" r:id="rId49"/>
    <p:sldId id="280" r:id="rId50"/>
    <p:sldId id="442" r:id="rId51"/>
    <p:sldId id="444" r:id="rId52"/>
    <p:sldId id="369" r:id="rId53"/>
    <p:sldId id="328" r:id="rId54"/>
    <p:sldId id="475" r:id="rId55"/>
    <p:sldId id="465" r:id="rId56"/>
    <p:sldId id="466" r:id="rId57"/>
    <p:sldId id="455" r:id="rId58"/>
    <p:sldId id="453" r:id="rId59"/>
    <p:sldId id="292" r:id="rId60"/>
    <p:sldId id="425" r:id="rId61"/>
    <p:sldId id="449" r:id="rId6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DB7102-B25D-1EF1-F570-1BD8E882A762}" name="Ranusch, Tori (MDE)" initials="RT(" userId="S::RanuschT1@michigan.gov::745edd0c-6e22-4b79-8651-8c86e5f82c27" providerId="AD"/>
  <p188:author id="{601DD52E-2D61-7677-289D-99BAF02F22BF}" name="Anderson Tippett, Jeanne (MDE)" initials="A(" userId="S::andersontippettj@michigan.gov::b728fb55-2a35-4751-b136-bdf0be5b88f0" providerId="AD"/>
  <p188:author id="{C1BF2232-886B-B082-2B7B-A42D5E455759}" name="Mozden, Chantel (MDE)" initials="MC(" userId="S::MozdenC@michigan.gov::1ae966b0-844c-418a-a58f-2c62b5aec8ea"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23C8207E-B681-979D-9396-699C6C40C433}" name="Anderson Tippett, Jeanne (MDE)" initials="ATJ(" userId="S::AndersonTippettJ@michigan.gov::b728fb55-2a35-4751-b136-bdf0be5b88f0" providerId="AD"/>
  <p188:author id="{2D75767F-2FFC-1BA6-B922-03641C3E9E9D}" name="Mozden, Chantel (MDE)" initials="M(" userId="S::mozdenc@michigan.gov::1ae966b0-844c-418a-a58f-2c62b5aec8ea" providerId="AD"/>
  <p188:author id="{AAAC22C5-387D-D75A-F3EF-92451F449B4F}" name="Brady, Jessica (MDE)" initials="B(" userId="S::bradyj@michigan.gov::a61990dd-a7f8-4c85-99d8-383baa0254ac" providerId="AD"/>
  <p188:author id="{89E8A6C6-0E23-F3D8-163F-9DE05D1CE705}" name="Schultz, Deborah (MDE)" initials="S(" userId="S::schultzd10@michigan.gov::d91c3f3d-91be-4e7c-a4dc-5e7d4587b4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Charles (MDE)" initials="TC(" lastIdx="4" clrIdx="0"/>
  <p:cmAuthor id="2" name="Dortch, Shawan (MDE)" initials="DS(" lastIdx="3" clrIdx="1"/>
  <p:cmAuthor id="3" name="Kat Fales" initials="KF" lastIdx="10" clrIdx="2"/>
  <p:cmAuthor id="4" name="Kat Fales" initials="KF [2]" lastIdx="1" clrIdx="3"/>
  <p:cmAuthor id="5" name="Kat Fales" initials="KF [3]" lastIdx="1" clrIdx="4"/>
  <p:cmAuthor id="6" name="Kat Fales" initials="KF [4]" lastIdx="1" clrIdx="5"/>
  <p:cmAuthor id="7" name="Kat Fales" initials="KF [5]" lastIdx="1" clrIdx="6"/>
  <p:cmAuthor id="8" name="Kat Fales" initials="KF [6]" lastIdx="1" clrIdx="7"/>
  <p:cmAuthor id="9" name="Kat Fales" initials="KF [7]" lastIdx="1" clrIdx="8"/>
  <p:cmAuthor id="10" name="Kat Fales" initials="KF [8]" lastIdx="1" clrIdx="9"/>
  <p:cmAuthor id="11" name="Kat Fales" initials="KF [9]" lastIdx="1" clrIdx="10"/>
  <p:cmAuthor id="12" name="Kat Fales" initials="KF [10]" lastIdx="1" clrIdx="11"/>
  <p:cmAuthor id="13" name="Kat Fales" initials="KF [11]" lastIdx="1" clrIdx="12"/>
  <p:cmAuthor id="14" name="Lynne Clark" initials="LC" lastIdx="21" clrIdx="13">
    <p:extLst>
      <p:ext uri="{19B8F6BF-5375-455C-9EA6-DF929625EA0E}">
        <p15:presenceInfo xmlns:p15="http://schemas.microsoft.com/office/powerpoint/2012/main" userId="S::lclark@publicsectorconsultants.com::e39695b7-0fbb-4f79-838b-814b73e0a62f" providerId="AD"/>
      </p:ext>
    </p:extLst>
  </p:cmAuthor>
  <p:cmAuthor id="15" name="Anderson Tippett, Jeanne (MDE)" initials="ATJ(" lastIdx="6" clrIdx="14">
    <p:extLst>
      <p:ext uri="{19B8F6BF-5375-455C-9EA6-DF929625EA0E}">
        <p15:presenceInfo xmlns:p15="http://schemas.microsoft.com/office/powerpoint/2012/main" userId="S::AndersonTippettJ@michigan.gov::b728fb55-2a35-4751-b136-bdf0be5b88f0" providerId="AD"/>
      </p:ext>
    </p:extLst>
  </p:cmAuthor>
  <p:cmAuthor id="16" name="Schultz, Deborah (MDE)" initials="SD(" lastIdx="4" clrIdx="15">
    <p:extLst>
      <p:ext uri="{19B8F6BF-5375-455C-9EA6-DF929625EA0E}">
        <p15:presenceInfo xmlns:p15="http://schemas.microsoft.com/office/powerpoint/2012/main" userId="S::SchultzD10@michigan.gov::d91c3f3d-91be-4e7c-a4dc-5e7d4587b460" providerId="AD"/>
      </p:ext>
    </p:extLst>
  </p:cmAuthor>
  <p:cmAuthor id="17" name="Fales, Karen  (MDE-Contractor)" initials="F(" lastIdx="30" clrIdx="16">
    <p:extLst>
      <p:ext uri="{19B8F6BF-5375-455C-9EA6-DF929625EA0E}">
        <p15:presenceInfo xmlns:p15="http://schemas.microsoft.com/office/powerpoint/2012/main" userId="S::falesk1@michigan.gov::b89e7584-72d6-4962-923a-0c0f80c424bf" providerId="AD"/>
      </p:ext>
    </p:extLst>
  </p:cmAuthor>
  <p:cmAuthor id="18" name="Brady, Jessica (MDE)" initials="B(" lastIdx="1" clrIdx="17">
    <p:extLst>
      <p:ext uri="{19B8F6BF-5375-455C-9EA6-DF929625EA0E}">
        <p15:presenceInfo xmlns:p15="http://schemas.microsoft.com/office/powerpoint/2012/main" userId="S::bradyj@michigan.gov::a61990dd-a7f8-4c85-99d8-383baa0254ac" providerId="AD"/>
      </p:ext>
    </p:extLst>
  </p:cmAuthor>
  <p:cmAuthor id="19" name="Weckstein, Janis (MDE)" initials="W(" lastIdx="2" clrIdx="18">
    <p:extLst>
      <p:ext uri="{19B8F6BF-5375-455C-9EA6-DF929625EA0E}">
        <p15:presenceInfo xmlns:p15="http://schemas.microsoft.com/office/powerpoint/2012/main" userId="S::wecksteinj@michigan.gov::44657ef9-982c-48a1-8969-0a38a6e646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64160" autoAdjust="0"/>
  </p:normalViewPr>
  <p:slideViewPr>
    <p:cSldViewPr snapToGrid="0">
      <p:cViewPr varScale="1">
        <p:scale>
          <a:sx n="71" d="100"/>
          <a:sy n="71" d="100"/>
        </p:scale>
        <p:origin x="2070" y="60"/>
      </p:cViewPr>
      <p:guideLst/>
    </p:cSldViewPr>
  </p:slideViewPr>
  <p:outlineViewPr>
    <p:cViewPr>
      <p:scale>
        <a:sx n="33" d="100"/>
        <a:sy n="33" d="100"/>
      </p:scale>
      <p:origin x="0" y="-2503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5"/>
          </a:xfrm>
          <a:prstGeom prst="rect">
            <a:avLst/>
          </a:prstGeom>
        </p:spPr>
        <p:txBody>
          <a:bodyPr vert="horz" lIns="94219" tIns="47109" rIns="94219" bIns="47109" rtlCol="0"/>
          <a:lstStyle>
            <a:lvl1pPr algn="l">
              <a:defRPr sz="1200"/>
            </a:lvl1pPr>
          </a:lstStyle>
          <a:p>
            <a:endParaRPr lang="en-US"/>
          </a:p>
        </p:txBody>
      </p:sp>
      <p:sp>
        <p:nvSpPr>
          <p:cNvPr id="3" name="Date Placeholder 2"/>
          <p:cNvSpPr>
            <a:spLocks noGrp="1"/>
          </p:cNvSpPr>
          <p:nvPr>
            <p:ph type="dt" sz="quarter" idx="1"/>
          </p:nvPr>
        </p:nvSpPr>
        <p:spPr>
          <a:xfrm>
            <a:off x="4023095" y="0"/>
            <a:ext cx="3077739" cy="471055"/>
          </a:xfrm>
          <a:prstGeom prst="rect">
            <a:avLst/>
          </a:prstGeom>
        </p:spPr>
        <p:txBody>
          <a:bodyPr vert="horz" lIns="94219" tIns="47109" rIns="94219" bIns="47109" rtlCol="0"/>
          <a:lstStyle>
            <a:lvl1pPr algn="r">
              <a:defRPr sz="1200"/>
            </a:lvl1pPr>
          </a:lstStyle>
          <a:p>
            <a:fld id="{77F82F29-6ED5-0F45-9399-2470D9D82006}" type="datetimeFigureOut">
              <a:rPr lang="en-US" smtClean="0"/>
              <a:t>5/12/2023</a:t>
            </a:fld>
            <a:endParaRPr lang="en-US"/>
          </a:p>
        </p:txBody>
      </p:sp>
      <p:sp>
        <p:nvSpPr>
          <p:cNvPr id="4" name="Footer Placeholder 3"/>
          <p:cNvSpPr>
            <a:spLocks noGrp="1"/>
          </p:cNvSpPr>
          <p:nvPr>
            <p:ph type="ftr" sz="quarter" idx="2"/>
          </p:nvPr>
        </p:nvSpPr>
        <p:spPr>
          <a:xfrm>
            <a:off x="1" y="8917424"/>
            <a:ext cx="3077739" cy="471054"/>
          </a:xfrm>
          <a:prstGeom prst="rect">
            <a:avLst/>
          </a:prstGeom>
        </p:spPr>
        <p:txBody>
          <a:bodyPr vert="horz" lIns="94219" tIns="47109" rIns="94219" bIns="47109" rtlCol="0" anchor="b"/>
          <a:lstStyle>
            <a:lvl1pPr algn="l">
              <a:defRPr sz="1200"/>
            </a:lvl1pPr>
          </a:lstStyle>
          <a:p>
            <a:endParaRPr lang="en-US"/>
          </a:p>
        </p:txBody>
      </p:sp>
      <p:sp>
        <p:nvSpPr>
          <p:cNvPr id="5" name="Slide Number Placeholder 4"/>
          <p:cNvSpPr>
            <a:spLocks noGrp="1"/>
          </p:cNvSpPr>
          <p:nvPr>
            <p:ph type="sldNum" sz="quarter" idx="3"/>
          </p:nvPr>
        </p:nvSpPr>
        <p:spPr>
          <a:xfrm>
            <a:off x="4023095" y="8917424"/>
            <a:ext cx="3077739" cy="471054"/>
          </a:xfrm>
          <a:prstGeom prst="rect">
            <a:avLst/>
          </a:prstGeom>
        </p:spPr>
        <p:txBody>
          <a:bodyPr vert="horz" lIns="94219" tIns="47109" rIns="94219" bIns="47109"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5"/>
          </a:xfrm>
          <a:prstGeom prst="rect">
            <a:avLst/>
          </a:prstGeom>
        </p:spPr>
        <p:txBody>
          <a:bodyPr vert="horz" lIns="94219" tIns="47109" rIns="94219" bIns="47109" rtlCol="0"/>
          <a:lstStyle>
            <a:lvl1pPr algn="l">
              <a:defRPr sz="1200"/>
            </a:lvl1pPr>
          </a:lstStyle>
          <a:p>
            <a:endParaRPr lang="en-US"/>
          </a:p>
        </p:txBody>
      </p:sp>
      <p:sp>
        <p:nvSpPr>
          <p:cNvPr id="3" name="Date Placeholder 2"/>
          <p:cNvSpPr>
            <a:spLocks noGrp="1"/>
          </p:cNvSpPr>
          <p:nvPr>
            <p:ph type="dt" idx="1"/>
          </p:nvPr>
        </p:nvSpPr>
        <p:spPr>
          <a:xfrm>
            <a:off x="4023095" y="0"/>
            <a:ext cx="3077739" cy="471055"/>
          </a:xfrm>
          <a:prstGeom prst="rect">
            <a:avLst/>
          </a:prstGeom>
        </p:spPr>
        <p:txBody>
          <a:bodyPr vert="horz" lIns="94219" tIns="47109" rIns="94219" bIns="47109" rtlCol="0"/>
          <a:lstStyle>
            <a:lvl1pPr algn="r">
              <a:defRPr sz="1200"/>
            </a:lvl1pPr>
          </a:lstStyle>
          <a:p>
            <a:fld id="{F426F13B-9238-8C41-A428-ACA4F51A1C9A}" type="datetimeFigureOut">
              <a:rPr lang="en-US" smtClean="0"/>
              <a:t>5/12/2023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9" tIns="47109" rIns="94219" bIns="47109" rtlCol="0" anchor="ctr"/>
          <a:lstStyle/>
          <a:p>
            <a:endParaRPr lang="en-US"/>
          </a:p>
        </p:txBody>
      </p:sp>
      <p:sp>
        <p:nvSpPr>
          <p:cNvPr id="5" name="Notes Placeholder 4"/>
          <p:cNvSpPr>
            <a:spLocks noGrp="1"/>
          </p:cNvSpPr>
          <p:nvPr>
            <p:ph type="body" sz="quarter" idx="3"/>
          </p:nvPr>
        </p:nvSpPr>
        <p:spPr>
          <a:xfrm>
            <a:off x="710249" y="4518205"/>
            <a:ext cx="5681980" cy="3696713"/>
          </a:xfrm>
          <a:prstGeom prst="rect">
            <a:avLst/>
          </a:prstGeom>
        </p:spPr>
        <p:txBody>
          <a:bodyPr vert="horz" lIns="94219" tIns="47109" rIns="94219"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39" cy="471054"/>
          </a:xfrm>
          <a:prstGeom prst="rect">
            <a:avLst/>
          </a:prstGeom>
        </p:spPr>
        <p:txBody>
          <a:bodyPr vert="horz" lIns="94219" tIns="47109" rIns="94219"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5" y="8917424"/>
            <a:ext cx="3077739" cy="471054"/>
          </a:xfrm>
          <a:prstGeom prst="rect">
            <a:avLst/>
          </a:prstGeom>
        </p:spPr>
        <p:txBody>
          <a:bodyPr vert="horz" lIns="94219" tIns="47109" rIns="94219" bIns="47109"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training.catamaran.partners/past-events/"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363032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screenshot includes a universal message asking users to ensure their authorized EEM user has the current information updated in that system. Catamaran uses the EEM for many functions so correct and current data is very helpful.</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301287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set of reports are those related to completed monitoring activities. We recently completed the monitoring activities for B-4A, B-4B, B-4AB, and B-IEP, so there will be reports of findings for each of those districts or ISDs which participated.</a:t>
            </a:r>
          </a:p>
          <a:p>
            <a:endParaRPr lang="en-US" dirty="0"/>
          </a:p>
          <a:p>
            <a:r>
              <a:rPr lang="en-US" dirty="0"/>
              <a:t>For the districts which participated in the B-13 data collection, there will be letters of findings if needed. </a:t>
            </a:r>
          </a:p>
          <a:p>
            <a:endParaRPr lang="en-US" dirty="0"/>
          </a:p>
          <a:p>
            <a:r>
              <a:rPr lang="en-US" dirty="0"/>
              <a:t>Finally, there will be final decision reports for any State complaint investigations that have recently been completed. </a:t>
            </a:r>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229763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you will find closeout/non-closeout reports and letters for:</a:t>
            </a:r>
          </a:p>
          <a:p>
            <a:endParaRPr lang="en-US" dirty="0"/>
          </a:p>
          <a:p>
            <a:r>
              <a:rPr lang="en-US" dirty="0"/>
              <a:t>B-4B (Suspension &amp; Expulsion by Race/Ethnicity)</a:t>
            </a:r>
          </a:p>
          <a:p>
            <a:r>
              <a:rPr lang="en-US" dirty="0"/>
              <a:t>B-13 (Secondary Transition)</a:t>
            </a:r>
          </a:p>
          <a:p>
            <a:r>
              <a:rPr lang="en-US" dirty="0"/>
              <a:t>State Complaints</a:t>
            </a:r>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352162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reports available to all districts, there are additional reports for ISDs. Those include monitoring notifications for desk audits for B-9 , B-10, and a summary of member district notifications. The Member District Monitoring notification is a letter that tells ISDs which of their Member Districts are being monitored for B-9 and B-10 in the coming months</a:t>
            </a:r>
          </a:p>
          <a:p>
            <a:endParaRPr lang="en-US" dirty="0"/>
          </a:p>
          <a:p>
            <a:r>
              <a:rPr lang="en-US" dirty="0"/>
              <a:t>ISDs will be given a report which explains their significant disproportionality status. If response plans are needed for significant disproportionality, those will be available. </a:t>
            </a:r>
          </a:p>
          <a:p>
            <a:endParaRPr lang="en-US" dirty="0"/>
          </a:p>
          <a:p>
            <a:r>
              <a:rPr lang="en-US" dirty="0"/>
              <a:t>The personal curriculum counts by ISD, member district and building level will be available again this year.</a:t>
            </a:r>
          </a:p>
          <a:p>
            <a:endParaRPr lang="en-US" dirty="0"/>
          </a:p>
          <a:p>
            <a:r>
              <a:rPr lang="en-US" dirty="0"/>
              <a:t>ISDs will receive member district and student level data for indicators B-4, 5, 6 and 13. These are all reports which have been issued in the past. </a:t>
            </a:r>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99602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corrective action plans known as CAPs, there are some general rules that apply to all. All caps have the same workflow and timelines for completion. The first due date for these CAPs is the date by which the CAPs must be written and submitted.  CAPs issued in May are due to be written and submitted by July 1. </a:t>
            </a:r>
          </a:p>
          <a:p>
            <a:endParaRPr lang="en-US" dirty="0"/>
          </a:p>
          <a:p>
            <a:r>
              <a:rPr lang="en-US" dirty="0"/>
              <a:t>CAPs must be verified and closed one year from the date the non-compliance is issued. We call this the year of correction. The CAP’s year of correction begins on May 15 for B-4A, B-4B, B-4AB, B-IEP, and B-13, but the year of correction begins on the date of the final decision for complaint CAPs. If your district was issued a complaint CAP as a result of noncompliance identified during a state complaint investigation, the date the final report was issued begins your year correction. As an example, if the final decision was issued on May 8, the CAPs must be verified and closed by May 7 of the following year. </a:t>
            </a:r>
          </a:p>
          <a:p>
            <a:endParaRPr lang="en-US" dirty="0"/>
          </a:p>
          <a:p>
            <a:r>
              <a:rPr lang="en-US" dirty="0"/>
              <a:t>All CAPs describe the system-level correction the district will complete. As opposed to the student-level corrections of SLCAPs. Every CAP </a:t>
            </a:r>
            <a:r>
              <a:rPr lang="en-US" dirty="0">
                <a:highlight>
                  <a:srgbClr val="FFFF00"/>
                </a:highlight>
              </a:rPr>
              <a:t>is verified for correction </a:t>
            </a:r>
            <a:r>
              <a:rPr lang="en-US" dirty="0"/>
              <a:t>by the ISD. Then, the ISD submits the CAP to the OSE for closeout. On the menu page of the CAP, there will be a link to either the student-level corrective action for Monitoring CAPs (B-4A, B-4B, B-4AB, B-IEP) and complaint CAPs or to a district student data report for B-13 data CAPs. This link to the student-level information should help the RAP team as they uncover the root causes of noncompliance. </a:t>
            </a:r>
          </a:p>
          <a:p>
            <a:endParaRPr lang="en-US" dirty="0"/>
          </a:p>
          <a:p>
            <a:r>
              <a:rPr lang="en-US" dirty="0"/>
              <a:t>One continuing requirement when it comes to verification and closeout activities is the OSE is reviewing the district’s updated procedures as well as change in practices. At the time the district completes their progress report, the district should upload their updated policies and procedures for review. If changes are needed, the progress report will be returned to the district with directions. If the procedures are compliant, the progress report approval process will continue. </a:t>
            </a:r>
          </a:p>
          <a:p>
            <a:endParaRPr lang="en-US" dirty="0"/>
          </a:p>
          <a:p>
            <a:r>
              <a:rPr lang="en-US" dirty="0"/>
              <a:t>During the verification stage of the CAP, the ISD reviews student files for evidence of change in practice. When the review is complete, the ISD submits to the OSE. </a:t>
            </a:r>
          </a:p>
          <a:p>
            <a:pPr marL="175724" indent="-175724">
              <a:buFont typeface="Arial" panose="020B0604020202020204" pitchFamily="34" charset="0"/>
              <a:buChar char="•"/>
            </a:pPr>
            <a:r>
              <a:rPr lang="en-US" dirty="0"/>
              <a:t>Since 2021, the CAP workflow has been updated with a verification return loop so the ISD may now return the CAP to the district for more work, if needed. This is to assist ISDs in streamlining the review process and to give districts access to the student lists the ISD is reviewing. The ISD should complete all returns to the district </a:t>
            </a:r>
            <a:r>
              <a:rPr lang="en-US" b="1" dirty="0"/>
              <a:t>before </a:t>
            </a:r>
            <a:r>
              <a:rPr lang="en-US" b="0" dirty="0"/>
              <a:t> submitting to the OSE for their review.</a:t>
            </a:r>
            <a:endParaRPr lang="en-US" dirty="0"/>
          </a:p>
          <a:p>
            <a:endParaRPr lang="en-US" dirty="0"/>
          </a:p>
          <a:p>
            <a:r>
              <a:rPr lang="en-US" dirty="0"/>
              <a:t>The OSE will then return the CAP to the ISD indicating which student files need to be uploaded for OSE verification. The ISD will then upload supporting documentation onto the Verification page. We will see some screen shots of this in just a few minutes. This process is true for all CAPs including Complaint CAPs.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58886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2748477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3" indent="-173093" defTabSz="923162">
              <a:buFont typeface="Arial" panose="020B0604020202020204" pitchFamily="34" charset="0"/>
              <a:buChar char="•"/>
              <a:defRPr/>
            </a:pPr>
            <a:r>
              <a:rPr lang="en-US"/>
              <a:t>Districts select the method(s) they will complete and save the page. Return to this page after those method(s) have been implemented to enter evidence notes and upload any supporting documents in the space(s) provided.</a:t>
            </a:r>
          </a:p>
          <a:p>
            <a:pPr marL="173093" indent="-173093">
              <a:buFont typeface="Arial" panose="020B0604020202020204" pitchFamily="34" charset="0"/>
              <a:buChar char="•"/>
            </a:pPr>
            <a:r>
              <a:rPr lang="en-US"/>
              <a:t>When complete, districts may submit to the ISD either from the Corrective Action Form or from the Corrective Action Cover page.</a:t>
            </a:r>
          </a:p>
          <a:p>
            <a:endParaRPr lang="en-US"/>
          </a:p>
          <a:p>
            <a:r>
              <a:rPr lang="en-US"/>
              <a:t>**For B-13 Only**</a:t>
            </a:r>
          </a:p>
          <a:p>
            <a:r>
              <a:rPr lang="en-US"/>
              <a:t>Select the “Show “no” Responses from B-13 Checklist” button on the page to view the questions that were marked with a “no”.</a:t>
            </a:r>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483174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SLCAPs correct individual student level noncompliance. They are due within 30 school days</a:t>
            </a:r>
          </a:p>
          <a:p>
            <a:r>
              <a:rPr lang="en-US" dirty="0"/>
              <a:t>SLCAPs Are verified as corrected by the ISD and reviewed by the OSE.</a:t>
            </a:r>
          </a:p>
          <a:p>
            <a:r>
              <a:rPr lang="en-US" dirty="0"/>
              <a:t>Each individual SLCAP must be closed before the CAP or corrective action is closed</a:t>
            </a:r>
          </a:p>
          <a:p>
            <a:r>
              <a:rPr lang="en-US" dirty="0"/>
              <a:t>The example shown here is highlighting a link from a Complaint SLCAP to the more explicit language of the final decision. </a:t>
            </a:r>
          </a:p>
          <a:p>
            <a:pPr>
              <a:buFontTx/>
              <a:buNone/>
            </a:pPr>
            <a:endParaRPr lang="en-US" dirty="0"/>
          </a:p>
          <a:p>
            <a:r>
              <a:rPr lang="en-US" dirty="0"/>
              <a:t>All B-13 SLCAPs will be due </a:t>
            </a:r>
            <a:r>
              <a:rPr lang="en-US" b="1" dirty="0"/>
              <a:t>June 9</a:t>
            </a:r>
            <a:r>
              <a:rPr lang="en-US" dirty="0"/>
              <a:t> and B-4B/B-4AB/B-IEP SLCAPs will be due 30-school days from the date of 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394453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at the ISD in the ISD Monitor user role in Catamaran can assign the verification of B-13 work (CAPs, Corrective Actions, and SLCAPs) to other ISD personnel as warranted. The next few slides describe how to do this.</a:t>
            </a:r>
          </a:p>
          <a:p>
            <a:endParaRPr lang="en-US" dirty="0"/>
          </a:p>
          <a:p>
            <a:r>
              <a:rPr lang="en-US" dirty="0"/>
              <a:t>Since there are significantly fewer B-13 CAPs, Corrective Actions, and SLCAPs this year, you may not even need to use this process. We will go through the process, but there is also a “How To” document available on the technical assistance site. </a:t>
            </a:r>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142656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50" indent="-174650">
              <a:buFont typeface="Arial" panose="020B0604020202020204" pitchFamily="34" charset="0"/>
              <a:buChar char="•"/>
            </a:pPr>
            <a:r>
              <a:rPr lang="en-US" dirty="0"/>
              <a:t>If you want to assign the review of B-13 SLCAPs, CAPs or CAs to other ISD personnel, the first step is to Log into Catamaran.</a:t>
            </a:r>
          </a:p>
          <a:p>
            <a:pPr marL="174650" indent="-174650">
              <a:buFont typeface="Arial" panose="020B0604020202020204" pitchFamily="34" charset="0"/>
              <a:buChar char="•"/>
            </a:pPr>
            <a:r>
              <a:rPr lang="en-US" dirty="0"/>
              <a:t>Choose </a:t>
            </a:r>
            <a:r>
              <a:rPr lang="en-US" b="1" dirty="0"/>
              <a:t>Administration</a:t>
            </a:r>
            <a:r>
              <a:rPr lang="en-US" dirty="0"/>
              <a:t> from the dropdown menu beneath your name in the upper right-hand corner</a:t>
            </a:r>
          </a:p>
          <a:p>
            <a:pPr marL="174650" indent="-174650">
              <a:buFont typeface="Arial" panose="020B0604020202020204" pitchFamily="34" charset="0"/>
              <a:buChar char="•"/>
            </a:pPr>
            <a:r>
              <a:rPr lang="en-US" dirty="0"/>
              <a:t>Select </a:t>
            </a:r>
            <a:r>
              <a:rPr lang="en-US" b="1" dirty="0"/>
              <a:t>User Management for ISDs</a:t>
            </a:r>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233024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b="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then select the current role of the individual from the </a:t>
            </a:r>
            <a:r>
              <a:rPr lang="en-US" b="1"/>
              <a:t>Organization Role</a:t>
            </a:r>
            <a:r>
              <a:rPr lang="en-US" b="0"/>
              <a:t> menu (e.g., Transition Coordinator). </a:t>
            </a: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4210595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dirty="0"/>
              <a:t>You will then select the activity name from the </a:t>
            </a:r>
            <a:r>
              <a:rPr lang="en-US" b="1" dirty="0"/>
              <a:t>Activity Type </a:t>
            </a:r>
            <a:r>
              <a:rPr lang="en-US" dirty="0"/>
              <a:t>menu such as:</a:t>
            </a:r>
          </a:p>
          <a:p>
            <a:pPr marL="173093" indent="-173093" defTabSz="923162">
              <a:buFont typeface="Arial" panose="020B0604020202020204" pitchFamily="34" charset="0"/>
              <a:buChar char="•"/>
              <a:defRPr/>
            </a:pPr>
            <a:r>
              <a:rPr lang="en-US" dirty="0"/>
              <a:t>B-13 CAP – May 2023</a:t>
            </a:r>
          </a:p>
          <a:p>
            <a:pPr marL="173093" indent="-173093" defTabSz="923162">
              <a:buFont typeface="Arial" panose="020B0604020202020204" pitchFamily="34" charset="0"/>
              <a:buChar char="•"/>
              <a:defRPr/>
            </a:pPr>
            <a:r>
              <a:rPr lang="en-US" dirty="0"/>
              <a:t>B-13 Corrective Action – May 2023</a:t>
            </a:r>
          </a:p>
          <a:p>
            <a:pPr marL="173093" indent="-173093" defTabSz="923162">
              <a:buFont typeface="Arial" panose="020B0604020202020204" pitchFamily="34" charset="0"/>
              <a:buChar char="•"/>
              <a:defRPr/>
            </a:pPr>
            <a:r>
              <a:rPr lang="en-US" dirty="0"/>
              <a:t>B-13 SLCAP – April 2023</a:t>
            </a:r>
          </a:p>
          <a:p>
            <a:endParaRPr lang="en-US" dirty="0"/>
          </a:p>
          <a:p>
            <a:r>
              <a:rPr lang="en-US" dirty="0"/>
              <a:t>Once the </a:t>
            </a:r>
            <a:r>
              <a:rPr lang="en-US" b="1" dirty="0"/>
              <a:t>Activity Type </a:t>
            </a:r>
            <a:r>
              <a:rPr lang="en-US" b="0" dirty="0"/>
              <a:t>has been selected, choose </a:t>
            </a:r>
            <a:r>
              <a:rPr lang="en-US" b="1" dirty="0"/>
              <a:t>Search</a:t>
            </a:r>
            <a:r>
              <a:rPr lang="en-US" b="0" dirty="0"/>
              <a:t>.</a:t>
            </a: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304928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select </a:t>
            </a:r>
            <a:r>
              <a:rPr lang="en-US" b="1"/>
              <a:t>ISD Monitor </a:t>
            </a:r>
            <a:r>
              <a:rPr lang="en-US" b="0"/>
              <a:t>from the </a:t>
            </a:r>
            <a:r>
              <a:rPr lang="en-US" b="1"/>
              <a:t>Add Person As Menu.</a:t>
            </a: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1864690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Select the name of the individual from the user list (see first arrow in screenshot).</a:t>
            </a:r>
          </a:p>
          <a:p>
            <a:r>
              <a:rPr lang="en-US"/>
              <a:t>Then select the activity you would like the individual assigned to by checking the box next to the activity name. </a:t>
            </a:r>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2239581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click </a:t>
            </a:r>
            <a:r>
              <a:rPr lang="en-US" b="1"/>
              <a:t>Activate User</a:t>
            </a:r>
            <a:r>
              <a:rPr lang="en-US" b="0"/>
              <a:t> to complete the assignment process.</a:t>
            </a:r>
          </a:p>
          <a:p>
            <a:endParaRPr lang="en-US"/>
          </a:p>
          <a:p>
            <a:r>
              <a:rPr lang="en-US"/>
              <a:t>If an individual is incorrectly assigned, repeat the same process above, but instead select </a:t>
            </a:r>
            <a:r>
              <a:rPr lang="en-US" b="1"/>
              <a:t>Inactivate User(s) </a:t>
            </a:r>
            <a:r>
              <a:rPr lang="en-US"/>
              <a:t>or </a:t>
            </a:r>
            <a:r>
              <a:rPr lang="en-US" b="1"/>
              <a:t>Remove User(s)</a:t>
            </a:r>
            <a:r>
              <a:rPr lang="en-US"/>
              <a:t>. This action will remove that individual from the specific activity, but not from Catamaran.</a:t>
            </a:r>
          </a:p>
          <a:p>
            <a:pPr marL="174650" indent="-174650">
              <a:buFont typeface="Arial" panose="020B0604020202020204" pitchFamily="34" charset="0"/>
              <a:buChar char="•"/>
            </a:pPr>
            <a:r>
              <a:rPr lang="en-US"/>
              <a:t>For additional assistance, contact the Catamaran Help Desk.</a:t>
            </a:r>
          </a:p>
          <a:p>
            <a:endParaRPr lang="en-US"/>
          </a:p>
          <a:p>
            <a:r>
              <a:rPr lang="en-US"/>
              <a:t>This process Does not assign the individual to the ISD as an ISD Monitor</a:t>
            </a:r>
          </a:p>
          <a:p>
            <a:pPr marL="640386" lvl="1" indent="-174650">
              <a:buFont typeface="Arial" panose="020B0604020202020204" pitchFamily="34" charset="0"/>
              <a:buChar char="•"/>
            </a:pPr>
            <a:r>
              <a:rPr lang="en-US"/>
              <a:t>Assigned only to the selected activity as an ISD Monitor</a:t>
            </a:r>
          </a:p>
          <a:p>
            <a:pPr marL="640386" lvl="1" indent="-174650">
              <a:buFont typeface="Arial" panose="020B0604020202020204" pitchFamily="34" charset="0"/>
              <a:buChar char="•"/>
            </a:pPr>
            <a:r>
              <a:rPr lang="en-US"/>
              <a:t>Allows the individual to complete verification activities for the selected activity</a:t>
            </a:r>
          </a:p>
          <a:p>
            <a:pPr marL="640386" lvl="1" indent="-174650">
              <a:buFont typeface="Arial" panose="020B0604020202020204" pitchFamily="34" charset="0"/>
              <a:buChar char="•"/>
            </a:pPr>
            <a:r>
              <a:rPr lang="en-US"/>
              <a:t>The current ISD Monitor will continue to retain the same rights and privileges as an ISD Monitor on the activity.</a:t>
            </a:r>
          </a:p>
          <a:p>
            <a:pPr marL="640386" lvl="1" indent="-174650">
              <a:buFont typeface="Arial" panose="020B0604020202020204" pitchFamily="34" charset="0"/>
              <a:buChar char="•"/>
            </a:pPr>
            <a:r>
              <a:rPr lang="en-US"/>
              <a:t>Both the newly assigned individual and the current ISD Monitor will continue to have the activity on their tasks overview, where applicable.</a:t>
            </a:r>
          </a:p>
          <a:p>
            <a:pPr marL="174650" indent="-174650">
              <a:buFont typeface="Arial" panose="020B0604020202020204" pitchFamily="34" charset="0"/>
              <a:buChar char="•"/>
            </a:pPr>
            <a:endParaRPr lang="en-US"/>
          </a:p>
          <a:p>
            <a:r>
              <a:rPr lang="en-US"/>
              <a:t>STOP HERE FOR QUESTIONS</a:t>
            </a:r>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1192253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a:t>For all our new users and those of you who are occasional users, let’s take a closer look at navigating in Catamaran.</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2993197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letter S after http, the S means this is a secure site. It does contain student level information and so passwords should not be shared. Occasionally, districts and ISDs may want to review the Organization member list to verify it is up to date. If any staff at the district or ISD no longer needs access to Catamaran, please contact the Help Desk to end their system access. </a:t>
            </a:r>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dirty="0"/>
          </a:p>
        </p:txBody>
      </p:sp>
    </p:spTree>
    <p:extLst>
      <p:ext uri="{BB962C8B-B14F-4D97-AF65-F5344CB8AC3E}">
        <p14:creationId xmlns:p14="http://schemas.microsoft.com/office/powerpoint/2010/main" val="2401739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new release, please take some time to review organization member names within Catamaran:</a:t>
            </a:r>
          </a:p>
          <a:p>
            <a:pPr marL="175724" indent="-175724">
              <a:buFont typeface="Arial" panose="020B0604020202020204" pitchFamily="34" charset="0"/>
              <a:buChar char="•"/>
            </a:pPr>
            <a:r>
              <a:rPr lang="en-US" dirty="0"/>
              <a:t>To do so, log in and locate the Tasks Overview</a:t>
            </a:r>
          </a:p>
          <a:p>
            <a:pPr marL="175724" indent="-175724">
              <a:buFont typeface="Arial" panose="020B0604020202020204" pitchFamily="34" charset="0"/>
              <a:buChar char="•"/>
            </a:pPr>
            <a:r>
              <a:rPr lang="en-US" dirty="0"/>
              <a:t>Select the organization’s name in the Organization column.</a:t>
            </a:r>
          </a:p>
          <a:p>
            <a:pPr marL="175724" indent="-175724">
              <a:buFont typeface="Arial" panose="020B0604020202020204" pitchFamily="34" charset="0"/>
              <a:buChar char="•"/>
            </a:pPr>
            <a:r>
              <a:rPr lang="en-US" dirty="0"/>
              <a:t>Select the Organization Members link from the Organization page.</a:t>
            </a:r>
          </a:p>
          <a:p>
            <a:pPr marL="175724" indent="-175724">
              <a:buFont typeface="Arial" panose="020B0604020202020204" pitchFamily="34" charset="0"/>
              <a:buChar char="•"/>
            </a:pPr>
            <a:r>
              <a:rPr lang="en-US" dirty="0"/>
              <a:t>Review the list. If changes are needed, contact the Catamaran Help Desk for assistance.</a:t>
            </a:r>
          </a:p>
          <a:p>
            <a:r>
              <a:rPr lang="en-US" dirty="0"/>
              <a:t>Another reason to view this page, especially for new users, is to find out who else in your organization has a Catamaran role. That person or people may be able to help you along as you begin to navigate Catamaran.</a:t>
            </a:r>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1534462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dive into how to access, view and acknowledge reports.  Also, please note that there is a How to document on the Catamaran Technical Assistance website that outlines how to acknowledge reports step by step. </a:t>
            </a:r>
          </a:p>
          <a:p>
            <a:endParaRPr lang="en-US"/>
          </a:p>
          <a:p>
            <a:r>
              <a:rPr lang="en-US"/>
              <a:t>When logging in, </a:t>
            </a:r>
            <a:r>
              <a:rPr lang="en-US" b="1"/>
              <a:t>B Reports </a:t>
            </a:r>
            <a:r>
              <a:rPr lang="en-US"/>
              <a:t>will be populated on the Tasks Overview. Select the link in the Activity column (for example, B Report) to access the Reports page. </a:t>
            </a:r>
          </a:p>
          <a:p>
            <a:endParaRPr lang="en-US"/>
          </a:p>
          <a:p>
            <a:pPr defTabSz="923162">
              <a:defRPr/>
            </a:pPr>
            <a:r>
              <a:rPr lang="en-US"/>
              <a:t>Note: If you have previously applied a filter to the Tasks Overview, it may also be necessary to clear filters before applying a new one. As a reminder, you can narrow tasks down, by applying a filter such as Release, Type, or Organization.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18817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reach the Reports page, you can select any report link to view that report.</a:t>
            </a:r>
          </a:p>
          <a:p>
            <a:r>
              <a:rPr lang="en-US"/>
              <a:t>Then, you can review, print, and share the reports with appropriate team members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208264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May 2023 Part B Catamaran Preview</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must be acknowledged by June 15. </a:t>
            </a:r>
          </a:p>
          <a:p>
            <a:endParaRPr lang="en-US" dirty="0"/>
          </a:p>
          <a:p>
            <a:r>
              <a:rPr lang="en-US" dirty="0"/>
              <a:t>To acknowledge reports, select the red </a:t>
            </a:r>
            <a:r>
              <a:rPr lang="en-US" b="1" dirty="0"/>
              <a:t>Acknowledge Reports </a:t>
            </a:r>
            <a:r>
              <a:rPr lang="en-US" dirty="0"/>
              <a:t>button located on the right of the reports on the Reports page. </a:t>
            </a:r>
          </a:p>
          <a:p>
            <a:endParaRPr lang="en-US" dirty="0"/>
          </a:p>
          <a:p>
            <a:r>
              <a:rPr lang="en-US" dirty="0"/>
              <a:t>Once reports are acknowledged, the district will be returned to the Dashboard where any additional tasks such as a CAP will be become available. You may need to clear any previous set filters on the Tasks Overview to see any new tasks. If there are no additional tasks, then a message of “</a:t>
            </a:r>
            <a:r>
              <a:rPr lang="en-US" b="1" dirty="0"/>
              <a:t>You have no tasks to view</a:t>
            </a:r>
            <a:r>
              <a:rPr lang="en-US" dirty="0"/>
              <a:t>” will appear in the place of the Tasks Overview list.</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3157015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dirty="0"/>
              <a:t>New work which has been issued in this release can not be completed in Catamaran until reports are acknowledged. In fact, the work is not even visible in Catamaran until the reports are acknowledged.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3623358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sorting through and sharing the information, you’ll need to see if you have a CAP or Corrective Action to work on. You can check your Tasks Overview on the Dashboard (remember to clear any filters before applying a new one) or take another look at the Stand Report to see if you do indeed have a CAP or Corrective Action. </a:t>
            </a:r>
          </a:p>
          <a:p>
            <a:endParaRPr lang="en-US"/>
          </a:p>
          <a:p>
            <a:pPr defTabSz="945629">
              <a:defRPr/>
            </a:pPr>
            <a:r>
              <a:rPr lang="en-US"/>
              <a:t>If you do, you need to convene a RAP Team to work through the CAP/Corrective Action. </a:t>
            </a:r>
          </a:p>
          <a:p>
            <a:pPr defTabSz="945629">
              <a:defRPr/>
            </a:pPr>
            <a:br>
              <a:rPr lang="en-US"/>
            </a:br>
            <a:r>
              <a:rPr lang="en-US"/>
              <a:t>Important note: if you have a Complaint CAP, it will not be listed on your Strand Report. You will need to check the Tasks Overview for Complaint CAPs.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4119477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a:t>For ISD personnel who want to see all the work of their member districts when the release happens, there is another report which they can run so see all the work of their districts even before the districts have all acknowledged their reports. </a:t>
            </a:r>
          </a:p>
          <a:p>
            <a:pPr defTabSz="937194">
              <a:defRPr/>
            </a:pPr>
            <a:endParaRPr lang="en-US"/>
          </a:p>
          <a:p>
            <a:r>
              <a:rPr lang="en-US"/>
              <a:t>If you hover your cursor over your name on the upper right side of the screen, you will get a dropdown menu. Select Reports to access system level reports, these are different from the other reports such as the Strand report which are district specific. </a:t>
            </a:r>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073142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dirty="0"/>
              <a:t>If you have not been to this page, I encourage you to come to this when you have some time. There are many valuable resources here with several years of data. For today, look under the heading of Admin Reports for the Member District Activity Report and click on it. </a:t>
            </a:r>
          </a:p>
          <a:p>
            <a:pPr defTabSz="923162">
              <a:defRPr/>
            </a:pPr>
            <a:endParaRPr lang="en-US" dirty="0"/>
          </a:p>
          <a:p>
            <a:r>
              <a:rPr lang="en-US" dirty="0"/>
              <a:t>This report will list all of the items being issued in the ISD and the due dates. It’s a helpful organizational resource.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816974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Member District Activity Report, you can select the Release; for the May release, you will want May 2023. Select your ISD, and the type of report you want, and then choose the Go button. </a:t>
            </a:r>
          </a:p>
          <a:p>
            <a:endParaRPr lang="en-US" dirty="0"/>
          </a:p>
          <a:p>
            <a:r>
              <a:rPr lang="en-US" dirty="0"/>
              <a:t>This report will provide ISD users with the full list of activities being issued to your member districts. You can see, at a glance, the work that is being issued.</a:t>
            </a:r>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2798525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made some system improvements recently and would like to review previous updates too. Let’s take a closer look.</a:t>
            </a:r>
          </a:p>
        </p:txBody>
      </p:sp>
      <p:sp>
        <p:nvSpPr>
          <p:cNvPr id="4" name="Slide Number Placeholder 3"/>
          <p:cNvSpPr>
            <a:spLocks noGrp="1"/>
          </p:cNvSpPr>
          <p:nvPr>
            <p:ph type="sldNum" sz="quarter" idx="10"/>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371285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the </a:t>
            </a:r>
            <a:r>
              <a:rPr lang="en-US" b="1" dirty="0"/>
              <a:t>CAP Activity or CAP Finding </a:t>
            </a:r>
            <a:r>
              <a:rPr lang="en-US" dirty="0"/>
              <a:t>pages, last year, we updated the activity step question (question 3) to allow users to delete a row without having to back out any information. We wanted to remind you of this feature and how to use it.</a:t>
            </a:r>
          </a:p>
          <a:p>
            <a:endParaRPr lang="en-US" dirty="0"/>
          </a:p>
          <a:p>
            <a:pPr marL="173093" indent="-173093">
              <a:buFont typeface="Arial" panose="020B0604020202020204" pitchFamily="34" charset="0"/>
              <a:buChar char="•"/>
            </a:pPr>
            <a:r>
              <a:rPr lang="en-US" dirty="0"/>
              <a:t>To remove a row, simply check the Delete box next to that row and choose Save. The unwanted row will be removed from the page.</a:t>
            </a:r>
          </a:p>
          <a:p>
            <a:pPr marL="173093" indent="-173093">
              <a:buFont typeface="Arial" panose="020B0604020202020204" pitchFamily="34" charset="0"/>
              <a:buChar char="•"/>
            </a:pPr>
            <a:r>
              <a:rPr lang="en-US" dirty="0"/>
              <a:t>This will make updating the CAP Activity/Finding page easier should the CAP be returned for modifications. Thus, ensuring the correct activity steps are then populated onto the following pages (e.g., Progress Report, etc.).</a:t>
            </a:r>
          </a:p>
          <a:p>
            <a:pPr marL="173093" indent="-173093">
              <a:buFont typeface="Arial" panose="020B0604020202020204" pitchFamily="34" charset="0"/>
              <a:buChar char="•"/>
            </a:pPr>
            <a:endParaRPr lang="en-US" dirty="0"/>
          </a:p>
          <a:p>
            <a:r>
              <a:rPr lang="en-US" dirty="0"/>
              <a:t>Also, we have updated the Step # field for Question 3 to auto-number for you. This will be helpful if you delete a row </a:t>
            </a:r>
            <a:r>
              <a:rPr lang="en-US" dirty="0">
                <a:sym typeface="Wingdings" panose="05000000000000000000" pitchFamily="2" charset="2"/>
              </a:rPr>
              <a:t> Once you save the page, Catamaran will apply the numbering to the listed steps. </a:t>
            </a:r>
            <a:r>
              <a:rPr lang="en-US" dirty="0"/>
              <a:t>Beginning with the May 2023 Release, users will no longer be required to enter the Step # to complete the activity step row. This new update will be important with other updates we have made for you in the CAP. This update should streamline the process of entering information into Catamaran.</a:t>
            </a:r>
          </a:p>
          <a:p>
            <a:endParaRPr lang="en-US" dirty="0"/>
          </a:p>
          <a:p>
            <a:pPr defTabSz="923162">
              <a:defRPr/>
            </a:pPr>
            <a:r>
              <a:rPr lang="en-US" b="1" dirty="0"/>
              <a:t>NOTE: </a:t>
            </a:r>
            <a:r>
              <a:rPr lang="en-US" dirty="0"/>
              <a:t>Although the Delete? checkbox is available in all CAPs; the auto-number row update only applies to the B-4A, B-4B, B-4AB, B-IEP, and B-13 CAPs in the May 2023 release. We plan to roll out this update to other CAP types.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1109572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Activity step(s) from the </a:t>
            </a:r>
            <a:r>
              <a:rPr lang="en-US" b="1" dirty="0"/>
              <a:t>CAP Activity or CAP Finding </a:t>
            </a:r>
            <a:r>
              <a:rPr lang="en-US" dirty="0"/>
              <a:t>page will be displayed on the Progress Report. With the updates to Question 3 on these pages, this means the Activity Steps will now be numbered on this page too.</a:t>
            </a:r>
          </a:p>
          <a:p>
            <a:endParaRPr lang="en-US" dirty="0"/>
          </a:p>
          <a:p>
            <a:r>
              <a:rPr lang="en-US" dirty="0"/>
              <a:t>Member districts will report progress on each specific activity step(s). It is no longer necessary to return to the CAP Activity or CAP Finding page to complete the Progress Report. This should make the process easier for both the district as they write the progress report and the OSE as they review the report.</a:t>
            </a:r>
          </a:p>
          <a:p>
            <a:endParaRPr lang="en-US" dirty="0"/>
          </a:p>
          <a:p>
            <a:r>
              <a:rPr lang="en-US" dirty="0"/>
              <a:t>On the B-13 CAP, the progress report will have the populated activity step displayed. The additional activity steps provided by the district for this CAP will also be displayed. </a:t>
            </a:r>
          </a:p>
          <a:p>
            <a:endParaRPr lang="en-US" dirty="0"/>
          </a:p>
          <a:p>
            <a:r>
              <a:rPr lang="en-US" dirty="0"/>
              <a:t>On the Monitoring CAPs (B-4A, B-4B, B-4AB, B-IEP), both the Finding number and Activity Step number will also be displayed here. </a:t>
            </a:r>
          </a:p>
          <a:p>
            <a:endParaRPr lang="en-US" dirty="0"/>
          </a:p>
          <a:p>
            <a:r>
              <a:rPr lang="en-US" dirty="0"/>
              <a:t>When submitting the progress report, the district may upload the relevant procedures for the OSE’s review. </a:t>
            </a:r>
          </a:p>
          <a:p>
            <a:endParaRPr lang="en-US" dirty="0"/>
          </a:p>
          <a:p>
            <a:pPr defTabSz="923162">
              <a:defRPr/>
            </a:pPr>
            <a:r>
              <a:rPr lang="en-US" b="1" dirty="0"/>
              <a:t>NOTE: </a:t>
            </a:r>
            <a:r>
              <a:rPr lang="en-US" dirty="0"/>
              <a:t>Although all CAPs will have populated information from the Activity or Finding page to the Progress Report, the auto-number row update only applies to the B-4A, B-4B, B-4AB, B-IEP, and B-13 CAPs in the May 2023 release. We plan to roll out this update to other CAP types.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4066408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dirty="0"/>
              <a:t>Like the Progress Report, this page applies to Data, Monitoring, and Complaint CAPs. </a:t>
            </a:r>
          </a:p>
          <a:p>
            <a:pPr marL="175724" indent="-175724" defTabSz="937194">
              <a:buFont typeface="Arial" panose="020B0604020202020204" pitchFamily="34" charset="0"/>
              <a:buChar char="•"/>
              <a:defRPr/>
            </a:pPr>
            <a:r>
              <a:rPr lang="en-US" dirty="0"/>
              <a:t>It’s unnecessary to return to the CAP Activity (or Finding) page to complete this form to request closeout.</a:t>
            </a:r>
          </a:p>
          <a:p>
            <a:pPr marL="175724" indent="-175724" defTabSz="937194">
              <a:buFont typeface="Arial" panose="020B0604020202020204" pitchFamily="34" charset="0"/>
              <a:buChar char="•"/>
              <a:defRPr/>
            </a:pPr>
            <a:r>
              <a:rPr lang="en-US" dirty="0"/>
              <a:t>Also available on the Complaint CAP verification and closeout form, but </a:t>
            </a:r>
            <a:r>
              <a:rPr lang="en-US" b="1" dirty="0"/>
              <a:t>only</a:t>
            </a:r>
            <a:r>
              <a:rPr lang="en-US" dirty="0"/>
              <a:t> on the Complaint CAPs, is a place to upload evidence of ordered compensatory services. </a:t>
            </a:r>
          </a:p>
          <a:p>
            <a:pPr marL="175724" indent="-175724">
              <a:buFont typeface="Arial" panose="020B0604020202020204" pitchFamily="34" charset="0"/>
              <a:buChar char="•"/>
            </a:pPr>
            <a:r>
              <a:rPr lang="en-US" b="0" dirty="0"/>
              <a:t>For </a:t>
            </a:r>
            <a:r>
              <a:rPr lang="en-US" dirty="0"/>
              <a:t>all CAPs, ISDs may return a verification request to the district. To do this, the ISD can return the CAP to the district from the Request for Verification and Closeout of Findings page. If the ISD returns the verification request to the member district, the district can review the files the ISD determined to be non-compliant. The corrections can be made, and the district can resubmit its verification request from this page. There will be an ISD Comments box on this page for any instructions the ISD may want to leave for the district. </a:t>
            </a:r>
          </a:p>
          <a:p>
            <a:endParaRPr lang="en-US" dirty="0"/>
          </a:p>
          <a:p>
            <a:pPr defTabSz="923162">
              <a:defRPr/>
            </a:pPr>
            <a:r>
              <a:rPr lang="en-US" b="1" dirty="0"/>
              <a:t>NOTE: </a:t>
            </a:r>
            <a:r>
              <a:rPr lang="en-US" dirty="0"/>
              <a:t>Although all CAPs will have populated information from the Activity or Finding page to the Request Verification &amp; Closeout page, the auto-number row update only applies to the B-4A, B-4B, B-4AB, B-IEP, and B-13 CAPs in the May 2023 release. We plan to roll out this update to other CAP types.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342135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to introduce team.</a:t>
            </a:r>
          </a:p>
        </p:txBody>
      </p:sp>
      <p:sp>
        <p:nvSpPr>
          <p:cNvPr id="4" name="Slide Number Placeholder 3"/>
          <p:cNvSpPr>
            <a:spLocks noGrp="1"/>
          </p:cNvSpPr>
          <p:nvPr>
            <p:ph type="sldNum" sz="quarter" idx="5"/>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2780586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wondered why having those auto-numbered activity steps were so important, and this is why. We have updated the Request for Verification and Closeout page to allow you to upload multiple documents per activity step!</a:t>
            </a:r>
          </a:p>
          <a:p>
            <a:endParaRPr lang="en-US" dirty="0"/>
          </a:p>
          <a:p>
            <a:r>
              <a:rPr lang="en-US" dirty="0"/>
              <a:t>Once you have provided your evidence notes, per usual, scroll down below the listed activity steps to upload any supporting evidence as needed. Remember, this is not a requirement at this step; however, we wanted to make this easier for you.</a:t>
            </a:r>
          </a:p>
          <a:p>
            <a:endParaRPr lang="en-US" dirty="0"/>
          </a:p>
          <a:p>
            <a:r>
              <a:rPr lang="en-US" dirty="0"/>
              <a:t>To do this, below the listed activity steps, select from the provided drop-down menu(s) the appropriate step # (and/or finding # if a Monitoring CAP), then upload/tag your specific documentation to a specific finding/step.</a:t>
            </a:r>
          </a:p>
          <a:p>
            <a:endParaRPr lang="en-US" dirty="0"/>
          </a:p>
          <a:p>
            <a:r>
              <a:rPr lang="en-US" b="1" dirty="0"/>
              <a:t>NOTE: </a:t>
            </a:r>
            <a:r>
              <a:rPr lang="en-US" dirty="0"/>
              <a:t>This update only applies to the B-4A, B-4B, B-4AB, B-IEP, and B-13 CAPs in the May 2023 release. We plan to roll out this update to other CAP types.</a:t>
            </a:r>
          </a:p>
        </p:txBody>
      </p:sp>
      <p:sp>
        <p:nvSpPr>
          <p:cNvPr id="4" name="Slide Number Placeholder 3"/>
          <p:cNvSpPr>
            <a:spLocks noGrp="1"/>
          </p:cNvSpPr>
          <p:nvPr>
            <p:ph type="sldNum" sz="quarter" idx="10"/>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3915892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we have been asked how an ISD can determine which MDE OSE MTAT team member has been assigned as the primary reviewer, so we wanted to remind you that the MDE OSE Monitoring Technical Assistance Team member will add their name to the TA notes page for the Corrective Action and/or Corrective Action Plans to which they have been assigned as a primary reviewer. </a:t>
            </a:r>
          </a:p>
          <a:p>
            <a:endParaRPr lang="en-US" dirty="0"/>
          </a:p>
          <a:p>
            <a:r>
              <a:rPr lang="en-US" dirty="0"/>
              <a:t>It is important to note that the TA notes can only be viewed by ISD-level Catamaran users. </a:t>
            </a:r>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2302028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dirty="0"/>
              <a:t>The timeout feature in Catamaran:</a:t>
            </a:r>
          </a:p>
          <a:p>
            <a:pPr marL="175724" indent="-175724" defTabSz="937194">
              <a:buFont typeface="Arial" panose="020B0604020202020204" pitchFamily="34" charset="0"/>
              <a:buChar char="•"/>
              <a:defRPr/>
            </a:pPr>
            <a:r>
              <a:rPr lang="en-US" dirty="0"/>
              <a:t>Provides clarity so all users know exactly what will happen due to inactivity and to avoid logging out if desired.</a:t>
            </a:r>
          </a:p>
          <a:p>
            <a:pPr marL="175724" indent="-175724" defTabSz="937194">
              <a:buFont typeface="Arial" panose="020B0604020202020204" pitchFamily="34" charset="0"/>
              <a:buChar char="•"/>
              <a:defRPr/>
            </a:pPr>
            <a:r>
              <a:rPr lang="en-US" dirty="0"/>
              <a:t>Provides an option to save and log out or continue your session.</a:t>
            </a:r>
          </a:p>
          <a:p>
            <a:pPr marL="175724" indent="-175724" defTabSz="937194">
              <a:buFont typeface="Arial" panose="020B0604020202020204" pitchFamily="34" charset="0"/>
              <a:buChar char="•"/>
              <a:defRPr/>
            </a:pPr>
            <a:r>
              <a:rPr lang="en-US" dirty="0"/>
              <a:t>Provides a better countdown timer so a user understands how much time they have left before being logged out.</a:t>
            </a:r>
          </a:p>
        </p:txBody>
      </p:sp>
      <p:sp>
        <p:nvSpPr>
          <p:cNvPr id="4" name="Slide Number Placeholder 3"/>
          <p:cNvSpPr>
            <a:spLocks noGrp="1"/>
          </p:cNvSpPr>
          <p:nvPr>
            <p:ph type="sldNum" sz="quarter" idx="10"/>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1206647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dirty="0"/>
              <a:t>And the next few slides I want to point out some of the continuing features. On the left-hand side of any screen in the system you will find the feedback feature. The OSE as well as our PSC partners appreciate your feedback related to the system. </a:t>
            </a:r>
          </a:p>
          <a:p>
            <a:pPr marL="175724" indent="-175724" defTabSz="937194">
              <a:buFont typeface="Arial" panose="020B0604020202020204" pitchFamily="34" charset="0"/>
              <a:buChar char="•"/>
              <a:defRPr/>
            </a:pPr>
            <a:r>
              <a:rPr lang="en-US" dirty="0"/>
              <a:t>If you wish to be contacted about your feedback you can enter contact information, and someone will reach out to you. </a:t>
            </a:r>
          </a:p>
          <a:p>
            <a:pPr marL="175724" indent="-175724" defTabSz="937194">
              <a:buFont typeface="Arial" panose="020B0604020202020204" pitchFamily="34" charset="0"/>
              <a:buChar char="•"/>
              <a:defRPr/>
            </a:pPr>
            <a:r>
              <a:rPr lang="en-US" dirty="0"/>
              <a:t>If you prefer to provide anonymous feedback, we would also like to hear from you. You do not need to leave your contact information. </a:t>
            </a:r>
          </a:p>
          <a:p>
            <a:pPr defTabSz="937194">
              <a:defRP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237975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dirty="0"/>
              <a:t>Another important feature to note is the chat feature. As you work through the system, you may find yourself in need of some support. Rather than going to look for a how to document on the technical assistance website, the help desk is available for chats during regular business hours. </a:t>
            </a:r>
          </a:p>
          <a:p>
            <a:pPr defTabSz="937194">
              <a:defRPr/>
            </a:pPr>
            <a:endParaRPr lang="en-US" dirty="0"/>
          </a:p>
          <a:p>
            <a:pPr defTabSz="937194">
              <a:defRPr/>
            </a:pPr>
            <a:r>
              <a:rPr lang="en-US" dirty="0"/>
              <a:t>If you select the chat icon in the lower right corner of any screen, you can begin a chat session. </a:t>
            </a:r>
          </a:p>
          <a:p>
            <a:pPr defTabSz="937194">
              <a:defRPr/>
            </a:pPr>
            <a:endParaRPr lang="en-US" dirty="0"/>
          </a:p>
          <a:p>
            <a:pPr defTabSz="937194">
              <a:defRPr/>
            </a:pPr>
            <a:r>
              <a:rPr lang="en-US" dirty="0"/>
              <a:t>If you do choose to use the chat session, the help desk continues to log the issue so the OSE and our partners at PSC know where more training or support might be needed.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2361410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71">
              <a:defRPr/>
            </a:pPr>
            <a:r>
              <a:rPr lang="en-US"/>
              <a:t>Finally, I would like to remind you about navigating in catamaran. </a:t>
            </a:r>
          </a:p>
          <a:p>
            <a:pPr defTabSz="931471">
              <a:defRPr/>
            </a:pPr>
            <a:endParaRPr lang="en-US"/>
          </a:p>
          <a:p>
            <a:pPr defTabSz="931471">
              <a:defRPr/>
            </a:pPr>
            <a:r>
              <a:rPr lang="en-US"/>
              <a:t>Do not hit your browser BACK button after submitting work or changing a status. </a:t>
            </a:r>
          </a:p>
          <a:p>
            <a:pPr defTabSz="931471">
              <a:defRPr/>
            </a:pPr>
            <a:endParaRPr lang="en-US"/>
          </a:p>
          <a:p>
            <a:pPr defTabSz="931471">
              <a:defRPr/>
            </a:pPr>
            <a:r>
              <a:rPr lang="en-US"/>
              <a:t>Many web browsers become confused and will give you an error message. You will be much more successful if you use the breadcrumbs to navigate to previous pages.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1185097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the best of training, there may be questions that arise later as you use the system. There are a variety of resources available to support you.</a:t>
            </a:r>
          </a:p>
        </p:txBody>
      </p:sp>
      <p:sp>
        <p:nvSpPr>
          <p:cNvPr id="4" name="Slide Number Placeholder 3"/>
          <p:cNvSpPr>
            <a:spLocks noGrp="1"/>
          </p:cNvSpPr>
          <p:nvPr>
            <p:ph type="sldNum" sz="quarter" idx="10"/>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718103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Catamaran Technical Assistance Website focuses on increased technical assistance for Catamaran users.</a:t>
            </a:r>
          </a:p>
          <a:p>
            <a:endParaRPr lang="en-US" dirty="0"/>
          </a:p>
          <a:p>
            <a:r>
              <a:rPr lang="en-US" dirty="0"/>
              <a:t>The following slides highlight some of the features and navigation.</a:t>
            </a:r>
          </a:p>
          <a:p>
            <a:endParaRPr lang="en-US" dirty="0"/>
          </a:p>
          <a:p>
            <a:r>
              <a:rPr lang="en-US" dirty="0"/>
              <a:t>You can access the Catamaran Technical Assistance Website at training dot catamaran dot partners. </a:t>
            </a:r>
          </a:p>
          <a:p>
            <a:endParaRPr lang="en-US" dirty="0"/>
          </a:p>
          <a:p>
            <a:r>
              <a:rPr lang="en-US" dirty="0"/>
              <a:t>Some of you may have signed up for periodic updates. The sign up did not get many responses so we will be removing that and sending out emails to the Catamaran user base as needed.</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scroll down the main landing page, you will see this section pictured here. It includes:</a:t>
            </a:r>
          </a:p>
          <a:p>
            <a:pPr marL="175724" indent="-175724">
              <a:buFont typeface="Arial" panose="020B0604020202020204" pitchFamily="34" charset="0"/>
              <a:buChar char="•"/>
            </a:pPr>
            <a:r>
              <a:rPr lang="en-US"/>
              <a:t>Documents the OSE is spotlighting, </a:t>
            </a:r>
          </a:p>
          <a:p>
            <a:pPr marL="175724" indent="-175724">
              <a:buFont typeface="Arial" panose="020B0604020202020204" pitchFamily="34" charset="0"/>
              <a:buChar char="•"/>
            </a:pPr>
            <a:r>
              <a:rPr lang="en-US"/>
              <a:t>Events and Deadlines (this is where the due dates are located now), and </a:t>
            </a:r>
          </a:p>
          <a:p>
            <a:pPr marL="175724" indent="-175724">
              <a:buFont typeface="Arial" panose="020B0604020202020204" pitchFamily="34" charset="0"/>
              <a:buChar char="•"/>
            </a:pPr>
            <a:r>
              <a:rPr lang="en-US"/>
              <a:t>Quick Links that you may find useful such as the MARSE or SPP.</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115171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3" indent="-173093">
              <a:buFont typeface="Arial" panose="020B0604020202020204" pitchFamily="34" charset="0"/>
              <a:buChar char="•"/>
            </a:pPr>
            <a:r>
              <a:rPr lang="en-US" dirty="0"/>
              <a:t>Catamaran how-</a:t>
            </a:r>
            <a:r>
              <a:rPr lang="en-US" dirty="0" err="1"/>
              <a:t>to’s</a:t>
            </a:r>
            <a:r>
              <a:rPr lang="en-US" dirty="0"/>
              <a:t> are organized in one place under the </a:t>
            </a:r>
            <a:r>
              <a:rPr lang="en-US" b="1" dirty="0"/>
              <a:t>Other Resources &amp; Events</a:t>
            </a:r>
            <a:r>
              <a:rPr lang="en-US" b="0" dirty="0"/>
              <a:t> menu. </a:t>
            </a:r>
          </a:p>
          <a:p>
            <a:pPr marL="634674" lvl="1" indent="-173093">
              <a:buFont typeface="Arial" panose="020B0604020202020204" pitchFamily="34" charset="0"/>
              <a:buChar char="•"/>
            </a:pPr>
            <a:r>
              <a:rPr lang="en-US" b="0" dirty="0"/>
              <a:t>Search for how-</a:t>
            </a:r>
            <a:r>
              <a:rPr lang="en-US" b="0" dirty="0" err="1"/>
              <a:t>tos</a:t>
            </a:r>
            <a:r>
              <a:rPr lang="en-US" b="0" dirty="0"/>
              <a:t> either by selecting district or ISD under either Monitoring, Policy, or Finance or </a:t>
            </a:r>
          </a:p>
          <a:p>
            <a:pPr marL="634674" lvl="1" indent="-173093">
              <a:buFont typeface="Arial" panose="020B0604020202020204" pitchFamily="34" charset="0"/>
              <a:buChar char="•"/>
            </a:pPr>
            <a:r>
              <a:rPr lang="en-US" b="0" dirty="0"/>
              <a:t>By using the how-to search form. </a:t>
            </a: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15613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agenda on the slide.</a:t>
            </a:r>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3716989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3" indent="-173093">
              <a:buFont typeface="Arial" panose="020B0604020202020204" pitchFamily="34" charset="0"/>
              <a:buChar char="•"/>
            </a:pPr>
            <a:r>
              <a:rPr lang="en-US" dirty="0"/>
              <a:t>As a reminder, districts and ISDs have helpful resources available to them on the TA site. </a:t>
            </a:r>
          </a:p>
          <a:p>
            <a:pPr marL="173093" indent="-173093">
              <a:buFont typeface="Arial" panose="020B0604020202020204" pitchFamily="34" charset="0"/>
              <a:buChar char="•"/>
            </a:pPr>
            <a:r>
              <a:rPr lang="en-US" dirty="0"/>
              <a:t>To access the either the district or ISD monitoring resources pages, select </a:t>
            </a:r>
            <a:r>
              <a:rPr lang="en-US" b="1" dirty="0"/>
              <a:t>Other Resources &amp; Events</a:t>
            </a:r>
            <a:r>
              <a:rPr lang="en-US" b="0" dirty="0"/>
              <a:t>, and then choose the District Monitoring Resources link or ISD Monitoring Resources link under the </a:t>
            </a:r>
            <a:r>
              <a:rPr lang="en-US" b="1" dirty="0"/>
              <a:t>Monitoring</a:t>
            </a:r>
            <a:r>
              <a:rPr lang="en-US" b="0" dirty="0"/>
              <a:t> heading shown on the previous slide.</a:t>
            </a:r>
          </a:p>
          <a:p>
            <a:pPr marL="173093" indent="-173093">
              <a:buFont typeface="Arial" panose="020B0604020202020204" pitchFamily="34" charset="0"/>
              <a:buChar char="•"/>
            </a:pPr>
            <a:r>
              <a:rPr lang="en-US" b="0" dirty="0"/>
              <a:t>Here’s a screenshot of the District Monitoring Resources page.</a:t>
            </a:r>
          </a:p>
          <a:p>
            <a:pPr marL="634674" lvl="1" indent="-173093">
              <a:buFont typeface="Arial" panose="020B0604020202020204" pitchFamily="34" charset="0"/>
              <a:buChar char="•"/>
            </a:pPr>
            <a:r>
              <a:rPr lang="en-US" b="0" dirty="0"/>
              <a:t>Topics like Corrective Action and Monitoring Review are here. Select the plus sign on the right to expand the section and view specific resources.</a:t>
            </a:r>
          </a:p>
          <a:p>
            <a:pPr marL="634674" lvl="1" indent="-173093">
              <a:buFont typeface="Arial" panose="020B0604020202020204" pitchFamily="34" charset="0"/>
              <a:buChar char="•"/>
            </a:pPr>
            <a:r>
              <a:rPr lang="en-US" b="0" dirty="0"/>
              <a:t>To navigate away from this page, you may select</a:t>
            </a:r>
          </a:p>
          <a:p>
            <a:pPr marL="1096255" lvl="2" indent="-173093">
              <a:buFont typeface="Arial" panose="020B0604020202020204" pitchFamily="34" charset="0"/>
              <a:buChar char="•"/>
            </a:pPr>
            <a:r>
              <a:rPr lang="en-US" b="0" dirty="0"/>
              <a:t>Any of the links under the Monitoring Resources Menu on the left</a:t>
            </a:r>
          </a:p>
          <a:p>
            <a:pPr marL="1096255" lvl="2" indent="-173093">
              <a:buFont typeface="Arial" panose="020B0604020202020204" pitchFamily="34" charset="0"/>
              <a:buChar char="•"/>
            </a:pPr>
            <a:r>
              <a:rPr lang="en-US" b="0" dirty="0"/>
              <a:t>Select any of the topics listed above (e.g., Funding, Monitoring, etc.) or</a:t>
            </a:r>
          </a:p>
          <a:p>
            <a:pPr marL="1096255" lvl="2" indent="-173093">
              <a:buFont typeface="Arial" panose="020B0604020202020204" pitchFamily="34" charset="0"/>
              <a:buChar char="•"/>
            </a:pPr>
            <a:r>
              <a:rPr lang="en-US" b="0" dirty="0"/>
              <a:t>Select the Catamaran logo in the upper left-hand corner to return to the main landing page</a:t>
            </a:r>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194676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finding how-</a:t>
            </a:r>
            <a:r>
              <a:rPr lang="en-US" dirty="0" err="1"/>
              <a:t>to’s</a:t>
            </a:r>
            <a:r>
              <a:rPr lang="en-US" dirty="0"/>
              <a:t> and other resources using the main categories under the Other Resources menu, website visitors may also use the Catamaran How-</a:t>
            </a:r>
            <a:r>
              <a:rPr lang="en-US" dirty="0" err="1"/>
              <a:t>tos</a:t>
            </a:r>
            <a:r>
              <a:rPr lang="en-US" dirty="0"/>
              <a:t> form.</a:t>
            </a:r>
          </a:p>
          <a:p>
            <a:pPr marL="175724" indent="-175724">
              <a:buFont typeface="Arial" panose="020B0604020202020204" pitchFamily="34" charset="0"/>
              <a:buChar char="•"/>
            </a:pPr>
            <a:r>
              <a:rPr lang="en-US" dirty="0"/>
              <a:t>Select the resource category from the left sidebar. If you wish to narrow your search results further, enter a keyword or phrase. </a:t>
            </a:r>
          </a:p>
          <a:p>
            <a:pPr marL="175724" indent="-175724">
              <a:buFont typeface="Arial" panose="020B0604020202020204" pitchFamily="34" charset="0"/>
              <a:buChar char="•"/>
            </a:pPr>
            <a:r>
              <a:rPr lang="en-US" dirty="0"/>
              <a:t>In this example, we selected Monitoring and then entered the word “Video”. This quickly narrowed the results to two pages that have the word “video” on them.</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40620446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dirty="0"/>
              <a:t>OSE has been working over the last year to reformat the Part B Indicator pages. Rather than having to remember a specific indicator SPP number (e.g., B-1 or B-2), you only need look for the category (e.g., Graduation &amp; Dropout). All topics which were previously listed as indicators are listed under the </a:t>
            </a:r>
            <a:r>
              <a:rPr lang="en-US" b="1" dirty="0"/>
              <a:t>Measuring, Reporting, &amp; Improving (Part B) </a:t>
            </a:r>
            <a:r>
              <a:rPr lang="en-US" dirty="0"/>
              <a:t>menu located at the top of the TA site. To open the sub-menu with the list, select </a:t>
            </a:r>
            <a:r>
              <a:rPr lang="en-US" b="1" dirty="0"/>
              <a:t>Measuring, Reporting &amp; Improving (Part B)</a:t>
            </a:r>
            <a:r>
              <a:rPr lang="en-US" dirty="0"/>
              <a:t> and the menu shown here will be displayed. To open a specific page, select the category, for example, Graduation &amp; Dropout. Be careful when you move your cursor from the menu to the submenu. If you don’t move vertically, you may end up on another submenu. </a:t>
            </a:r>
          </a:p>
          <a:p>
            <a:pPr defTabSz="923162">
              <a:defRPr/>
            </a:pPr>
            <a:endParaRPr lang="en-US" dirty="0"/>
          </a:p>
          <a:p>
            <a:pPr defTabSz="923162">
              <a:defRPr/>
            </a:pPr>
            <a:r>
              <a:rPr lang="en-US" dirty="0"/>
              <a:t>With this update, we also updated the links to these pages too; however, some of you may have bookmarked the older links and that is okay. Not to worry, we are re-directing from the old links to the new ones. </a:t>
            </a:r>
          </a:p>
          <a:p>
            <a:pPr defTabSz="923162">
              <a:defRPr/>
            </a:pPr>
            <a:endParaRPr lang="en-US" dirty="0"/>
          </a:p>
          <a:p>
            <a:pPr defTabSz="923162">
              <a:defRPr/>
            </a:pPr>
            <a:r>
              <a:rPr lang="en-US" dirty="0"/>
              <a:t>The next slide shows a portion of the updated Graduation &amp; Dropout page.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dirty="0"/>
          </a:p>
        </p:txBody>
      </p:sp>
    </p:spTree>
    <p:extLst>
      <p:ext uri="{BB962C8B-B14F-4D97-AF65-F5344CB8AC3E}">
        <p14:creationId xmlns:p14="http://schemas.microsoft.com/office/powerpoint/2010/main" val="2749933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a:t>
            </a:r>
            <a:r>
              <a:rPr lang="en-US" dirty="0"/>
              <a:t>updated page has a brief description of the topic area along with several resource links. If the indicator is located on the Strand Report and/or Determinations, there will also be links to those pages as well.</a:t>
            </a:r>
          </a:p>
          <a:p>
            <a:endParaRPr lang="en-US" dirty="0"/>
          </a:p>
          <a:p>
            <a:r>
              <a:rPr lang="en-US" dirty="0"/>
              <a:t>Note, helpful content such as probe questions are still available along with newer content such as national resources.</a:t>
            </a:r>
          </a:p>
          <a:p>
            <a:endParaRPr lang="en-US" dirty="0"/>
          </a:p>
          <a:p>
            <a:r>
              <a:rPr lang="en-US" dirty="0"/>
              <a:t>We hope this re-organization and updated content will be useful to you.</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dirty="0"/>
          </a:p>
        </p:txBody>
      </p:sp>
    </p:spTree>
    <p:extLst>
      <p:ext uri="{BB962C8B-B14F-4D97-AF65-F5344CB8AC3E}">
        <p14:creationId xmlns:p14="http://schemas.microsoft.com/office/powerpoint/2010/main" val="39929773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searching for Catamaran How-</a:t>
            </a:r>
            <a:r>
              <a:rPr lang="en-US" dirty="0" err="1"/>
              <a:t>to’s</a:t>
            </a:r>
            <a:r>
              <a:rPr lang="en-US" dirty="0"/>
              <a:t>, website visitors may also do an overall search of the website. To do this, select </a:t>
            </a:r>
            <a:r>
              <a:rPr lang="en-US" b="1" dirty="0"/>
              <a:t>Search</a:t>
            </a:r>
            <a:r>
              <a:rPr lang="en-US" b="0" dirty="0"/>
              <a:t> in the upper right-hand corner of the website and then using the provided drop-down menu, select your search category and choose </a:t>
            </a:r>
            <a:r>
              <a:rPr lang="en-US" b="1" dirty="0"/>
              <a:t>Submit</a:t>
            </a:r>
            <a:r>
              <a:rPr lang="en-US" b="0" dirty="0"/>
              <a:t>.</a:t>
            </a:r>
          </a:p>
          <a:p>
            <a:pPr marL="175724" indent="-175724">
              <a:buFont typeface="Arial" panose="020B0604020202020204" pitchFamily="34" charset="0"/>
              <a:buChar char="•"/>
            </a:pPr>
            <a:r>
              <a:rPr lang="en-US" b="0" dirty="0"/>
              <a:t>Just like on the Catamaran How-to form, you may also enter a key word or phrase to narrow your search results.</a:t>
            </a:r>
          </a:p>
          <a:p>
            <a:pPr marL="175724" indent="-175724">
              <a:buFont typeface="Arial" panose="020B0604020202020204" pitchFamily="34" charset="0"/>
              <a:buChar char="•"/>
            </a:pPr>
            <a:r>
              <a:rPr lang="en-US" b="0" dirty="0"/>
              <a:t>Content is continuously being updated and tagged to optimize search results.</a:t>
            </a:r>
          </a:p>
          <a:p>
            <a:endParaRPr lang="en-US" b="0" dirty="0"/>
          </a:p>
          <a:p>
            <a:r>
              <a:rPr lang="en-US" b="0" dirty="0"/>
              <a:t>I would encourage you to search for the word Assignments and get that map of which monitoring team member is assigned to which ISD. That resources has our contact information on there as well. </a:t>
            </a:r>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256148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503">
              <a:defRPr/>
            </a:pPr>
            <a:r>
              <a:rPr lang="en-US" dirty="0"/>
              <a:t>Finally, You may get to either the Upcoming Events or Past Events pages through the </a:t>
            </a:r>
            <a:r>
              <a:rPr lang="en-US" b="1" dirty="0"/>
              <a:t>Other Resources &amp; Events</a:t>
            </a:r>
            <a:r>
              <a:rPr lang="en-US" b="0" dirty="0"/>
              <a:t> menu or from the main landing page under the Events and Deadlines heading selecting either:</a:t>
            </a:r>
          </a:p>
          <a:p>
            <a:pPr marL="644320" lvl="1" indent="-175724" defTabSz="956503">
              <a:buFont typeface="Arial" panose="020B0604020202020204" pitchFamily="34" charset="0"/>
              <a:buChar char="•"/>
              <a:defRPr/>
            </a:pPr>
            <a:r>
              <a:rPr lang="en-US" u="sng" dirty="0">
                <a:effectLst/>
                <a:hlinkClick r:id="rId3"/>
              </a:rPr>
              <a:t>Register for Upcoming Events</a:t>
            </a:r>
            <a:r>
              <a:rPr lang="en-US" dirty="0"/>
              <a:t> </a:t>
            </a:r>
          </a:p>
          <a:p>
            <a:pPr marL="644320" lvl="1" indent="-175724" defTabSz="956503">
              <a:buFont typeface="Arial" panose="020B0604020202020204" pitchFamily="34" charset="0"/>
              <a:buChar char="•"/>
              <a:defRPr/>
            </a:pPr>
            <a:r>
              <a:rPr lang="en-US" u="sng" dirty="0">
                <a:effectLst/>
                <a:hlinkClick r:id="rId4"/>
              </a:rPr>
              <a:t>View Past Event Recordings</a:t>
            </a:r>
            <a:endParaRPr lang="en-US" dirty="0"/>
          </a:p>
          <a:p>
            <a:pPr marL="175724" indent="-175724" defTabSz="956503">
              <a:buFont typeface="Arial" panose="020B0604020202020204" pitchFamily="34" charset="0"/>
              <a:buChar char="•"/>
              <a:defRPr/>
            </a:pPr>
            <a:r>
              <a:rPr lang="en-US" dirty="0"/>
              <a:t>Just as before you may</a:t>
            </a:r>
          </a:p>
          <a:p>
            <a:pPr marL="644320" lvl="1" indent="-175724" defTabSz="956503">
              <a:buFont typeface="Arial" panose="020B0604020202020204" pitchFamily="34" charset="0"/>
              <a:buChar char="•"/>
              <a:defRPr/>
            </a:pPr>
            <a:r>
              <a:rPr lang="en-US" dirty="0"/>
              <a:t>Register for upcoming events or</a:t>
            </a:r>
          </a:p>
          <a:p>
            <a:pPr marL="644320" lvl="1" indent="-175724" defTabSz="956503">
              <a:buFont typeface="Arial" panose="020B0604020202020204" pitchFamily="34" charset="0"/>
              <a:buChar char="•"/>
              <a:defRPr/>
            </a:pPr>
            <a:r>
              <a:rPr lang="en-US" dirty="0"/>
              <a:t>Access recordings and presentation materials from past events (including this webinar)</a:t>
            </a:r>
          </a:p>
          <a:p>
            <a:pPr marL="644320" lvl="1" indent="-175724" defTabSz="956503">
              <a:buFont typeface="Arial" panose="020B0604020202020204" pitchFamily="34" charset="0"/>
              <a:buChar char="•"/>
              <a:defRPr/>
            </a:pPr>
            <a:endParaRPr lang="en-US" dirty="0"/>
          </a:p>
          <a:p>
            <a:pPr marL="175724" indent="-175724" defTabSz="956503">
              <a:buFont typeface="Arial" panose="020B0604020202020204" pitchFamily="34" charset="0"/>
              <a:buChar char="•"/>
              <a:defRPr/>
            </a:pPr>
            <a:r>
              <a:rPr lang="en-US" dirty="0"/>
              <a:t>When we schedule the office hours for Valid and Reliable Data Alerts you will see those listed here.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19465933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Q&amp;A chat feature on the webinar to type in questions. </a:t>
            </a:r>
          </a:p>
        </p:txBody>
      </p:sp>
      <p:sp>
        <p:nvSpPr>
          <p:cNvPr id="4" name="Slide Number Placeholder 3"/>
          <p:cNvSpPr>
            <a:spLocks noGrp="1"/>
          </p:cNvSpPr>
          <p:nvPr>
            <p:ph type="sldNum" sz="quarter" idx="10"/>
          </p:nvPr>
        </p:nvSpPr>
        <p:spPr/>
        <p:txBody>
          <a:bodyPr/>
          <a:lstStyle/>
          <a:p>
            <a:fld id="{DD2DD89C-FAB0-4542-93EC-D9383E52BB16}" type="slidenum">
              <a:rPr lang="en-US" smtClean="0"/>
              <a:t>56</a:t>
            </a:fld>
            <a:endParaRPr lang="en-US"/>
          </a:p>
        </p:txBody>
      </p:sp>
    </p:spTree>
    <p:extLst>
      <p:ext uri="{BB962C8B-B14F-4D97-AF65-F5344CB8AC3E}">
        <p14:creationId xmlns:p14="http://schemas.microsoft.com/office/powerpoint/2010/main" val="34764187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today’s presentation, please contact </a:t>
            </a:r>
            <a:r>
              <a:rPr lang="en-US" dirty="0" err="1"/>
              <a:t>Shawan</a:t>
            </a:r>
            <a:r>
              <a:rPr lang="en-US" dirty="0"/>
              <a:t> at d o r t c h s @ michgian.gov or Kelly at k e n d r </a:t>
            </a:r>
            <a:r>
              <a:rPr lang="en-US" dirty="0" err="1"/>
              <a:t>i</a:t>
            </a:r>
            <a:r>
              <a:rPr lang="en-US" dirty="0"/>
              <a:t> c k m </a:t>
            </a:r>
            <a:r>
              <a:rPr lang="en-US" dirty="0" err="1"/>
              <a:t>i</a:t>
            </a:r>
            <a:r>
              <a:rPr lang="en-US" dirty="0"/>
              <a:t> l </a:t>
            </a:r>
            <a:r>
              <a:rPr lang="en-US" dirty="0" err="1"/>
              <a:t>l</a:t>
            </a:r>
            <a:r>
              <a:rPr lang="en-US" dirty="0"/>
              <a:t> e r k @michigan.gov. </a:t>
            </a:r>
          </a:p>
          <a:p>
            <a:endParaRPr lang="en-US" dirty="0"/>
          </a:p>
          <a:p>
            <a:r>
              <a:rPr lang="en-US" dirty="0"/>
              <a:t>For more general questions about special education, please contact the MDE OSE Information Line at 888-320-8384 or by email at m d e – o s e @ Michigan.gov.</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57</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for questions concerning Catamaran,</a:t>
            </a:r>
          </a:p>
          <a:p>
            <a:pPr marL="175724" indent="-175724" defTabSz="937194">
              <a:buFont typeface="Arial" panose="020B0604020202020204" pitchFamily="34" charset="0"/>
              <a:buChar char="•"/>
              <a:defRPr/>
            </a:pPr>
            <a:r>
              <a:rPr lang="en-US" dirty="0"/>
              <a:t>Reach out to Lynne at </a:t>
            </a:r>
            <a:r>
              <a:rPr lang="en-US" dirty="0">
                <a:latin typeface="Arial"/>
                <a:cs typeface="Arial"/>
                <a:hlinkClick r:id="rId3"/>
              </a:rPr>
              <a:t>l c l a r k @publicsectorconsultants.com</a:t>
            </a:r>
            <a:r>
              <a:rPr lang="en-US" dirty="0">
                <a:latin typeface="Arial"/>
                <a:cs typeface="Arial"/>
              </a:rPr>
              <a:t> or Donna at </a:t>
            </a:r>
            <a:r>
              <a:rPr lang="en-US" dirty="0">
                <a:latin typeface="Arial"/>
                <a:cs typeface="Arial"/>
                <a:hlinkClick r:id="rId4"/>
              </a:rPr>
              <a:t>d s e </a:t>
            </a:r>
            <a:r>
              <a:rPr lang="en-US" dirty="0" err="1">
                <a:latin typeface="Arial"/>
                <a:cs typeface="Arial"/>
                <a:hlinkClick r:id="rId4"/>
              </a:rPr>
              <a:t>e</a:t>
            </a:r>
            <a:r>
              <a:rPr lang="en-US" dirty="0">
                <a:latin typeface="Arial"/>
                <a:cs typeface="Arial"/>
                <a:hlinkClick r:id="rId4"/>
              </a:rPr>
              <a:t> g e r @publicsectorconsultants.com</a:t>
            </a:r>
            <a:endParaRPr lang="en-US" dirty="0">
              <a:latin typeface="Arial"/>
              <a:cs typeface="Arial"/>
            </a:endParaRPr>
          </a:p>
          <a:p>
            <a:pPr marL="175724" indent="-175724" defTabSz="937194">
              <a:buFont typeface="Arial" panose="020B0604020202020204" pitchFamily="34" charset="0"/>
              <a:buChar char="•"/>
              <a:defRPr/>
            </a:pPr>
            <a:endParaRPr lang="en-US" dirty="0">
              <a:latin typeface="Arial"/>
              <a:cs typeface="Arial"/>
            </a:endParaRPr>
          </a:p>
          <a:p>
            <a:pPr defTabSz="937194">
              <a:defRPr/>
            </a:pPr>
            <a:endParaRPr lang="en-US" dirty="0"/>
          </a:p>
          <a:p>
            <a:pPr defTabSz="937194">
              <a:defRPr/>
            </a:pPr>
            <a:r>
              <a:rPr lang="en-US" dirty="0"/>
              <a:t>As a reminder, </a:t>
            </a:r>
          </a:p>
          <a:p>
            <a:pPr marL="175724" indent="-175724">
              <a:buFont typeface="Arial" panose="020B0604020202020204" pitchFamily="34" charset="0"/>
              <a:buChar char="•"/>
            </a:pPr>
            <a:r>
              <a:rPr lang="en-US" dirty="0"/>
              <a:t>The Catamaran Help Desk is available Monday through Friday from 8-5 PM. </a:t>
            </a:r>
          </a:p>
          <a:p>
            <a:pPr marL="175724" indent="-175724" defTabSz="937194">
              <a:buFont typeface="Arial" panose="020B0604020202020204" pitchFamily="34" charset="0"/>
              <a:buChar char="•"/>
              <a:defRPr/>
            </a:pPr>
            <a:r>
              <a:rPr lang="en-US" dirty="0"/>
              <a:t>Contact them by email at </a:t>
            </a:r>
            <a:r>
              <a:rPr lang="en-US" b="0" dirty="0">
                <a:solidFill>
                  <a:srgbClr val="3A3A3A"/>
                </a:solidFill>
                <a:hlinkClick r:id="rId5"/>
              </a:rPr>
              <a:t>help@catamaran.partners</a:t>
            </a:r>
            <a:r>
              <a:rPr lang="en-US" b="0" dirty="0">
                <a:solidFill>
                  <a:srgbClr val="3A3A3A"/>
                </a:solidFill>
              </a:rPr>
              <a:t> </a:t>
            </a:r>
            <a:r>
              <a:rPr lang="en-US" dirty="0"/>
              <a:t>or by phone at 877-474-9023 or by using the Chat feature within Catamaran.</a:t>
            </a:r>
          </a:p>
          <a:p>
            <a:pPr defTabSz="937194">
              <a:defRPr/>
            </a:pPr>
            <a:endParaRPr lang="en-US" dirty="0"/>
          </a:p>
          <a:p>
            <a:pPr defTabSz="937194">
              <a:defRPr/>
            </a:pPr>
            <a:r>
              <a:rPr lang="en-US" b="1" dirty="0"/>
              <a:t>This concludes the presentation --  thank you for attending!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a:p>
        </p:txBody>
      </p:sp>
    </p:spTree>
    <p:extLst>
      <p:ext uri="{BB962C8B-B14F-4D97-AF65-F5344CB8AC3E}">
        <p14:creationId xmlns:p14="http://schemas.microsoft.com/office/powerpoint/2010/main" val="305610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39208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3" indent="-173093">
              <a:buFont typeface="Arial" panose="020B0604020202020204" pitchFamily="34" charset="0"/>
              <a:buChar char="•"/>
            </a:pPr>
            <a:r>
              <a:rPr lang="en-US" dirty="0"/>
              <a:t>When you open Catamaran and acknowledge your reports, you will see a variety of things. The reports for districts include the Strand Report, the Monitoring Activities Report (MAR),  Letters of Findings, Monitoring Notification Letters, Closeout/Non-closeout Reports for CAPs, and State Complaint Reports for any completed complaints this month. For ISDs, there are Reports of the member districts’ data and notification summary reports. </a:t>
            </a:r>
          </a:p>
          <a:p>
            <a:pPr marL="173093" indent="-173093">
              <a:buFont typeface="Arial" panose="020B0604020202020204" pitchFamily="34" charset="0"/>
              <a:buChar char="•"/>
            </a:pPr>
            <a:r>
              <a:rPr lang="en-US" dirty="0"/>
              <a:t>The Activities for this release include Corrective Action Plans (CAPs) for B-4A (Rates of Suspensions and Expulsions), B-4B (Rates of Suspensions and Expulsions by Race/Ethnicity), B-4AB, B-IEP (Implementation of Individual Educational Programs), B-13 (Secondary Transition), and State Complaints.</a:t>
            </a:r>
          </a:p>
          <a:p>
            <a:pPr marL="173093" indent="-173093">
              <a:buFont typeface="Arial" panose="020B0604020202020204" pitchFamily="34" charset="0"/>
              <a:buChar char="•"/>
            </a:pPr>
            <a:r>
              <a:rPr lang="en-US" dirty="0"/>
              <a:t>There are Corrective Actions for B-13. </a:t>
            </a:r>
          </a:p>
          <a:p>
            <a:pPr marL="173093" indent="-173093">
              <a:buFont typeface="Arial" panose="020B0604020202020204" pitchFamily="34" charset="0"/>
              <a:buChar char="•"/>
            </a:pPr>
            <a:r>
              <a:rPr lang="en-US" dirty="0"/>
              <a:t>There are Student Level Corrective Action Plans (SLCAP) for State Complaints, and</a:t>
            </a:r>
          </a:p>
          <a:p>
            <a:pPr marL="173093" indent="-173093">
              <a:buFont typeface="Arial" panose="020B0604020202020204" pitchFamily="34" charset="0"/>
              <a:buChar char="•"/>
            </a:pPr>
            <a:r>
              <a:rPr lang="en-US" dirty="0"/>
              <a:t>There are B-9 and B-10 Monitoring and Procedure Reviews.</a:t>
            </a:r>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400381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the Strand Report. </a:t>
            </a:r>
          </a:p>
          <a:p>
            <a:endParaRPr lang="en-US"/>
          </a:p>
          <a:p>
            <a:r>
              <a:rPr lang="en-US"/>
              <a:t>The Strand Report summarizes a district’s performance on the State Performance Plan indicators and priority areas. </a:t>
            </a:r>
          </a:p>
          <a:p>
            <a:endParaRPr lang="en-US"/>
          </a:p>
          <a:p>
            <a:r>
              <a:rPr lang="en-US"/>
              <a:t>We will dive into how to access your reports a little later in the webinar, but if you do have a CAP or Corrective action, you can select the </a:t>
            </a:r>
            <a:r>
              <a:rPr lang="en-US" b="1"/>
              <a:t>See CAP or corrective action </a:t>
            </a:r>
            <a:r>
              <a:rPr lang="en-US"/>
              <a:t>link in the Next Step column to be taken directly to that object. </a:t>
            </a:r>
          </a:p>
          <a:p>
            <a:endParaRPr lang="en-US"/>
          </a:p>
          <a:p>
            <a:r>
              <a:rPr lang="en-US"/>
              <a:t>You can use the download link at the top of the screen to save and then print a copy of your Strand Report to share with your administration, colleagues or RAP team if needed.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246791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Monitoring and Activities report, or the MAR, can be accessed through the Reports page, which again, we will look at how to view and access the Reports page. </a:t>
            </a:r>
          </a:p>
          <a:p>
            <a:endParaRPr lang="en-US"/>
          </a:p>
          <a:p>
            <a:r>
              <a:rPr lang="en-US"/>
              <a:t>Some messages are universal and go to all districts, and some messages are targeted, and are sent only to specific districts, such as reminders to review Reports and Letters of Findings or reminders to review notification letters.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4200217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hyperlink" Target="mailto:KendrickMillerK@michigan.gov" TargetMode="External"/><Relationship Id="rId4" Type="http://schemas.openxmlformats.org/officeDocument/2006/relationships/hyperlink" Target="mailto:DortchS@michigan.gov"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hyperlink" Target="mailto:dseeger@publicsectorconsultants.com" TargetMode="External"/><Relationship Id="rId4" Type="http://schemas.openxmlformats.org/officeDocument/2006/relationships/hyperlink" Target="mailto:lclark@publicsectorconsultant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EE116CB-5187-4852-B31B-CE395DD8D401}"/>
              </a:ext>
            </a:extLst>
          </p:cNvPr>
          <p:cNvSpPr>
            <a:spLocks noGrp="1"/>
          </p:cNvSpPr>
          <p:nvPr>
            <p:ph type="ftr" sz="quarter" idx="11"/>
          </p:nvPr>
        </p:nvSpPr>
        <p:spPr/>
        <p:txBody>
          <a:bodyPr/>
          <a:lstStyle/>
          <a:p>
            <a:r>
              <a:rPr lang="en-US"/>
              <a:t>Michigan Department of Education | Office of Special Education </a:t>
            </a:r>
          </a:p>
        </p:txBody>
      </p:sp>
      <p:sp>
        <p:nvSpPr>
          <p:cNvPr id="7" name="Content Placeholder 6">
            <a:extLst>
              <a:ext uri="{FF2B5EF4-FFF2-40B4-BE49-F238E27FC236}">
                <a16:creationId xmlns:a16="http://schemas.microsoft.com/office/drawing/2014/main" id="{6517038D-50E5-4000-9EAC-2BE55C09FE42}"/>
              </a:ext>
            </a:extLst>
          </p:cNvPr>
          <p:cNvSpPr>
            <a:spLocks noGrp="1"/>
          </p:cNvSpPr>
          <p:nvPr>
            <p:ph idx="1"/>
          </p:nvPr>
        </p:nvSpPr>
        <p:spPr>
          <a:xfrm>
            <a:off x="655608" y="1704135"/>
            <a:ext cx="10972800" cy="4665662"/>
          </a:xfrm>
        </p:spPr>
        <p:txBody>
          <a:bodyPr>
            <a:normAutofit/>
          </a:bodyPr>
          <a:lstStyle/>
          <a:p>
            <a:r>
              <a:rPr lang="en-US" sz="2800" dirty="0"/>
              <a:t>The </a:t>
            </a:r>
            <a:r>
              <a:rPr lang="en-US" sz="2800" b="1" dirty="0"/>
              <a:t>May 2023 Catamaran Preview </a:t>
            </a:r>
            <a:r>
              <a:rPr lang="en-US" sz="2800" dirty="0"/>
              <a:t>webinar</a:t>
            </a:r>
            <a:r>
              <a:rPr lang="en-US" sz="2800" b="1" dirty="0"/>
              <a:t> </a:t>
            </a:r>
            <a:r>
              <a:rPr lang="en-US" sz="2800" dirty="0"/>
              <a:t>will begin in a few moments.</a:t>
            </a:r>
          </a:p>
          <a:p>
            <a:r>
              <a:rPr lang="en-US" sz="2800" dirty="0"/>
              <a:t>The webinar recording and presentation materials will be posted on the Catamaran Technical Assistance Website under </a:t>
            </a:r>
            <a:r>
              <a:rPr lang="en-US" sz="2800" b="1" dirty="0">
                <a:hlinkClick r:id="rId3"/>
              </a:rPr>
              <a:t>Past Events</a:t>
            </a:r>
            <a:r>
              <a:rPr lang="en-US" sz="2800" b="1" dirty="0"/>
              <a:t> </a:t>
            </a:r>
            <a:r>
              <a:rPr lang="en-US" sz="2800" dirty="0"/>
              <a:t>(https://training.catamaran.partners/past-events/)</a:t>
            </a:r>
          </a:p>
          <a:p>
            <a:r>
              <a:rPr lang="en-US" sz="2800" dirty="0"/>
              <a:t>To communicate with the presenters during the webinar, use the </a:t>
            </a:r>
            <a:br>
              <a:rPr lang="en-US" sz="2800" dirty="0"/>
            </a:br>
            <a:r>
              <a:rPr lang="en-US" sz="2800" b="1" dirty="0"/>
              <a:t>Chat</a:t>
            </a:r>
            <a:r>
              <a:rPr lang="en-US" sz="2800" dirty="0"/>
              <a:t> feature. </a:t>
            </a:r>
          </a:p>
          <a:p>
            <a:r>
              <a:rPr lang="en-US" sz="2800" dirty="0"/>
              <a:t>Closed captioning is available for this webinar. To select this option, choose the closed caption icon in the Zoom webinar player.</a:t>
            </a:r>
          </a:p>
        </p:txBody>
      </p:sp>
      <p:sp>
        <p:nvSpPr>
          <p:cNvPr id="6" name="Title 5">
            <a:extLst>
              <a:ext uri="{FF2B5EF4-FFF2-40B4-BE49-F238E27FC236}">
                <a16:creationId xmlns:a16="http://schemas.microsoft.com/office/drawing/2014/main" id="{F947681B-23AC-4BF1-BD0E-E6AFD457C3F5}"/>
              </a:ext>
            </a:extLst>
          </p:cNvPr>
          <p:cNvSpPr>
            <a:spLocks noGrp="1"/>
          </p:cNvSpPr>
          <p:nvPr>
            <p:ph type="title"/>
          </p:nvPr>
        </p:nvSpPr>
        <p:spPr/>
        <p:txBody>
          <a:bodyPr/>
          <a:lstStyle/>
          <a:p>
            <a:r>
              <a:rPr lang="en-US" dirty="0"/>
              <a:t>Welcome! </a:t>
            </a:r>
          </a:p>
        </p:txBody>
      </p:sp>
    </p:spTree>
    <p:extLst>
      <p:ext uri="{BB962C8B-B14F-4D97-AF65-F5344CB8AC3E}">
        <p14:creationId xmlns:p14="http://schemas.microsoft.com/office/powerpoint/2010/main" val="135820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D03518-7271-4355-A574-240FAE68AF55}"/>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10</a:t>
            </a:fld>
            <a:endParaRPr lang="en-US"/>
          </a:p>
        </p:txBody>
      </p:sp>
      <p:sp>
        <p:nvSpPr>
          <p:cNvPr id="4" name="Footer Placeholder 3">
            <a:extLst>
              <a:ext uri="{FF2B5EF4-FFF2-40B4-BE49-F238E27FC236}">
                <a16:creationId xmlns:a16="http://schemas.microsoft.com/office/drawing/2014/main" id="{F7CF5A97-8031-4E18-83CE-57DCFE44B2E5}"/>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7" name="Picture 6" descr="Monitoring Activities Report">
            <a:extLst>
              <a:ext uri="{FF2B5EF4-FFF2-40B4-BE49-F238E27FC236}">
                <a16:creationId xmlns:a16="http://schemas.microsoft.com/office/drawing/2014/main" id="{3059ADFF-DCB1-64D3-D171-1C992D9996D0}"/>
              </a:ext>
            </a:extLst>
          </p:cNvPr>
          <p:cNvPicPr>
            <a:picLocks noChangeAspect="1"/>
          </p:cNvPicPr>
          <p:nvPr/>
        </p:nvPicPr>
        <p:blipFill>
          <a:blip r:embed="rId3"/>
          <a:stretch>
            <a:fillRect/>
          </a:stretch>
        </p:blipFill>
        <p:spPr>
          <a:xfrm>
            <a:off x="838200" y="2503239"/>
            <a:ext cx="10538667" cy="2314667"/>
          </a:xfrm>
          <a:prstGeom prst="rect">
            <a:avLst/>
          </a:prstGeom>
          <a:ln>
            <a:solidFill>
              <a:srgbClr val="3A3A3A"/>
            </a:solidFill>
          </a:ln>
        </p:spPr>
      </p:pic>
      <p:sp>
        <p:nvSpPr>
          <p:cNvPr id="2" name="Title 1">
            <a:extLst>
              <a:ext uri="{FF2B5EF4-FFF2-40B4-BE49-F238E27FC236}">
                <a16:creationId xmlns:a16="http://schemas.microsoft.com/office/drawing/2014/main" id="{2741CE54-D45D-4247-8397-131D7AC168B9}"/>
              </a:ext>
            </a:extLst>
          </p:cNvPr>
          <p:cNvSpPr>
            <a:spLocks noGrp="1"/>
          </p:cNvSpPr>
          <p:nvPr>
            <p:ph type="title"/>
          </p:nvPr>
        </p:nvSpPr>
        <p:spPr>
          <a:xfrm>
            <a:off x="838200" y="734457"/>
            <a:ext cx="10515600" cy="956231"/>
          </a:xfrm>
        </p:spPr>
        <p:txBody>
          <a:bodyPr anchor="b">
            <a:normAutofit/>
          </a:bodyPr>
          <a:lstStyle/>
          <a:p>
            <a:r>
              <a:rPr lang="en-US" dirty="0"/>
              <a:t>Sample Monitoring Activities Report</a:t>
            </a:r>
          </a:p>
        </p:txBody>
      </p:sp>
    </p:spTree>
    <p:extLst>
      <p:ext uri="{BB962C8B-B14F-4D97-AF65-F5344CB8AC3E}">
        <p14:creationId xmlns:p14="http://schemas.microsoft.com/office/powerpoint/2010/main" val="208352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089CA0-FCF6-4556-9170-979E24A07E46}"/>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AA61D251-D5B8-4583-888C-F8842AFEC34C}"/>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7698CAB4-3EB1-4DAC-9EF8-7653C519AECC}"/>
              </a:ext>
            </a:extLst>
          </p:cNvPr>
          <p:cNvSpPr>
            <a:spLocks noGrp="1"/>
          </p:cNvSpPr>
          <p:nvPr>
            <p:ph idx="1"/>
          </p:nvPr>
        </p:nvSpPr>
        <p:spPr>
          <a:xfrm>
            <a:off x="838201" y="1884045"/>
            <a:ext cx="10515600" cy="4351338"/>
          </a:xfrm>
        </p:spPr>
        <p:txBody>
          <a:bodyPr vert="horz" lIns="91440" tIns="45720" rIns="91440" bIns="45720" rtlCol="0" anchor="t">
            <a:normAutofit lnSpcReduction="10000"/>
          </a:bodyPr>
          <a:lstStyle/>
          <a:p>
            <a:r>
              <a:rPr lang="en-US" sz="2800" dirty="0">
                <a:latin typeface="Arial"/>
                <a:cs typeface="Arial"/>
              </a:rPr>
              <a:t>B-4A (Rates of Suspension and Expulsion) Report of Findings</a:t>
            </a:r>
          </a:p>
          <a:p>
            <a:r>
              <a:rPr lang="en-US" sz="2800" dirty="0">
                <a:latin typeface="Arial"/>
                <a:cs typeface="Arial"/>
              </a:rPr>
              <a:t>B-4B (Rates of Suspension and Expulsion by Race/Ethnicity) Report of Findings</a:t>
            </a:r>
          </a:p>
          <a:p>
            <a:r>
              <a:rPr lang="en-US" sz="2800" dirty="0">
                <a:latin typeface="Arial"/>
                <a:cs typeface="Arial"/>
              </a:rPr>
              <a:t>B-4AB (Rates of Suspension &amp; Expulsion and Suspension &amp; Expulsion by Race/Ethnicity)</a:t>
            </a:r>
          </a:p>
          <a:p>
            <a:r>
              <a:rPr lang="en-US" sz="2800" dirty="0">
                <a:latin typeface="Arial"/>
                <a:cs typeface="Arial"/>
              </a:rPr>
              <a:t>B-IEP (Individualized Education Program Implementation) Report of Findings</a:t>
            </a:r>
          </a:p>
          <a:p>
            <a:r>
              <a:rPr lang="en-US" sz="2800" dirty="0">
                <a:latin typeface="Arial"/>
                <a:cs typeface="Arial"/>
              </a:rPr>
              <a:t>B-13 (Secondary Transition) Letter of Findings</a:t>
            </a:r>
          </a:p>
          <a:p>
            <a:r>
              <a:rPr lang="en-US" sz="2800" dirty="0"/>
              <a:t>B-Complaint Final Decisions</a:t>
            </a:r>
          </a:p>
        </p:txBody>
      </p:sp>
      <p:sp>
        <p:nvSpPr>
          <p:cNvPr id="10" name="Title 9">
            <a:extLst>
              <a:ext uri="{FF2B5EF4-FFF2-40B4-BE49-F238E27FC236}">
                <a16:creationId xmlns:a16="http://schemas.microsoft.com/office/drawing/2014/main" id="{309AA482-B513-4A52-8B40-368A1F27233E}"/>
              </a:ext>
            </a:extLst>
          </p:cNvPr>
          <p:cNvSpPr>
            <a:spLocks noGrp="1"/>
          </p:cNvSpPr>
          <p:nvPr>
            <p:ph type="title"/>
          </p:nvPr>
        </p:nvSpPr>
        <p:spPr>
          <a:xfrm>
            <a:off x="838199" y="622617"/>
            <a:ext cx="11065329" cy="1068071"/>
          </a:xfrm>
        </p:spPr>
        <p:txBody>
          <a:bodyPr/>
          <a:lstStyle/>
          <a:p>
            <a:r>
              <a:rPr lang="en-US"/>
              <a:t>Reports and Letters of Findings/No Findings</a:t>
            </a:r>
          </a:p>
        </p:txBody>
      </p:sp>
    </p:spTree>
    <p:extLst>
      <p:ext uri="{BB962C8B-B14F-4D97-AF65-F5344CB8AC3E}">
        <p14:creationId xmlns:p14="http://schemas.microsoft.com/office/powerpoint/2010/main" val="698410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p>
        </p:txBody>
      </p:sp>
      <p:sp>
        <p:nvSpPr>
          <p:cNvPr id="6" name="Content Placeholder 5">
            <a:extLst>
              <a:ext uri="{FF2B5EF4-FFF2-40B4-BE49-F238E27FC236}">
                <a16:creationId xmlns:a16="http://schemas.microsoft.com/office/drawing/2014/main" id="{EEDAF3EE-9A30-4B10-84B4-F6EB60934228}"/>
              </a:ext>
            </a:extLst>
          </p:cNvPr>
          <p:cNvSpPr>
            <a:spLocks noGrp="1"/>
          </p:cNvSpPr>
          <p:nvPr>
            <p:ph idx="1"/>
          </p:nvPr>
        </p:nvSpPr>
        <p:spPr>
          <a:xfrm>
            <a:off x="838201" y="1840864"/>
            <a:ext cx="10515600" cy="4351338"/>
          </a:xfrm>
        </p:spPr>
        <p:txBody>
          <a:bodyPr vert="horz" lIns="91440" tIns="45720" rIns="91440" bIns="45720" rtlCol="0" anchor="t">
            <a:normAutofit/>
          </a:bodyPr>
          <a:lstStyle/>
          <a:p>
            <a:r>
              <a:rPr lang="en-US" sz="3200" dirty="0"/>
              <a:t>Monitoring</a:t>
            </a:r>
          </a:p>
          <a:p>
            <a:pPr lvl="1"/>
            <a:r>
              <a:rPr lang="en-US" sz="2800" dirty="0"/>
              <a:t>B-4B (Suspension &amp; Expulsion by Race/Ethnicity)</a:t>
            </a:r>
          </a:p>
          <a:p>
            <a:pPr lvl="1"/>
            <a:r>
              <a:rPr lang="en-US" sz="2800" dirty="0">
                <a:latin typeface="Arial"/>
                <a:cs typeface="Arial"/>
              </a:rPr>
              <a:t>B-13 (Secondary Transition)</a:t>
            </a:r>
            <a:endParaRPr lang="en-US" sz="2800" dirty="0"/>
          </a:p>
          <a:p>
            <a:r>
              <a:rPr lang="en-US" sz="3200" dirty="0"/>
              <a:t>State Complaints</a:t>
            </a:r>
          </a:p>
          <a:p>
            <a:endParaRPr lang="en-US" dirty="0"/>
          </a:p>
        </p:txBody>
      </p:sp>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665798"/>
            <a:ext cx="10787743" cy="1024890"/>
          </a:xfrm>
        </p:spPr>
        <p:txBody>
          <a:bodyPr/>
          <a:lstStyle/>
          <a:p>
            <a:r>
              <a:rPr lang="en-US"/>
              <a:t>Closeout/Non-closeout Letters and Reports</a:t>
            </a:r>
          </a:p>
        </p:txBody>
      </p:sp>
    </p:spTree>
    <p:extLst>
      <p:ext uri="{BB962C8B-B14F-4D97-AF65-F5344CB8AC3E}">
        <p14:creationId xmlns:p14="http://schemas.microsoft.com/office/powerpoint/2010/main" val="67679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6E6C1D-EC32-400B-9457-D296B2B8ADBA}"/>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537CFCDE-7333-42D5-90EE-C2E22C599ED3}"/>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60D6AFB2-248C-4245-A5E7-FB540B552ADB}"/>
              </a:ext>
            </a:extLst>
          </p:cNvPr>
          <p:cNvSpPr>
            <a:spLocks noGrp="1"/>
          </p:cNvSpPr>
          <p:nvPr>
            <p:ph idx="1"/>
          </p:nvPr>
        </p:nvSpPr>
        <p:spPr>
          <a:xfrm>
            <a:off x="838200" y="1825624"/>
            <a:ext cx="10515599" cy="4530725"/>
          </a:xfrm>
        </p:spPr>
        <p:txBody>
          <a:bodyPr vert="horz" lIns="91440" tIns="45720" rIns="91440" bIns="45720" rtlCol="0" anchor="t">
            <a:normAutofit/>
          </a:bodyPr>
          <a:lstStyle/>
          <a:p>
            <a:r>
              <a:rPr lang="en-US" sz="3200" dirty="0"/>
              <a:t>Desk Audit Notifications</a:t>
            </a:r>
          </a:p>
          <a:p>
            <a:r>
              <a:rPr lang="en-US" sz="3200" dirty="0"/>
              <a:t>Member District Monitoring Notification Letter</a:t>
            </a:r>
          </a:p>
          <a:p>
            <a:r>
              <a:rPr lang="en-US" sz="3200" dirty="0">
                <a:latin typeface="Arial"/>
                <a:cs typeface="Arial"/>
              </a:rPr>
              <a:t>Significant Disproportionality Notification</a:t>
            </a:r>
          </a:p>
          <a:p>
            <a:r>
              <a:rPr lang="en-US" sz="3200" dirty="0"/>
              <a:t>Personal Curriculum Counts (SY 2021-2022)</a:t>
            </a:r>
          </a:p>
          <a:p>
            <a:r>
              <a:rPr lang="en-US" sz="3200" dirty="0"/>
              <a:t>Member District Data Reports (B-4, B-5, B-6, and B-13)</a:t>
            </a:r>
          </a:p>
          <a:p>
            <a:r>
              <a:rPr lang="en-US" sz="3200" dirty="0"/>
              <a:t>Student Data Report of Member District Data (B-4, B-5, B-6, and B-13)</a:t>
            </a:r>
          </a:p>
        </p:txBody>
      </p:sp>
      <p:sp>
        <p:nvSpPr>
          <p:cNvPr id="2" name="Title 1">
            <a:extLst>
              <a:ext uri="{FF2B5EF4-FFF2-40B4-BE49-F238E27FC236}">
                <a16:creationId xmlns:a16="http://schemas.microsoft.com/office/drawing/2014/main" id="{D8B2FE2E-4483-4BB4-8FA0-F8EF9750F3A6}"/>
              </a:ext>
            </a:extLst>
          </p:cNvPr>
          <p:cNvSpPr>
            <a:spLocks noGrp="1"/>
          </p:cNvSpPr>
          <p:nvPr>
            <p:ph type="title"/>
          </p:nvPr>
        </p:nvSpPr>
        <p:spPr>
          <a:xfrm>
            <a:off x="838200" y="721895"/>
            <a:ext cx="10515600" cy="968793"/>
          </a:xfrm>
        </p:spPr>
        <p:txBody>
          <a:bodyPr/>
          <a:lstStyle/>
          <a:p>
            <a:r>
              <a:rPr lang="en-US"/>
              <a:t>ISD Reports</a:t>
            </a:r>
          </a:p>
        </p:txBody>
      </p:sp>
    </p:spTree>
    <p:extLst>
      <p:ext uri="{BB962C8B-B14F-4D97-AF65-F5344CB8AC3E}">
        <p14:creationId xmlns:p14="http://schemas.microsoft.com/office/powerpoint/2010/main" val="129385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8648A6-6ADD-44B6-B106-F530C031663D}"/>
              </a:ext>
            </a:extLst>
          </p:cNvPr>
          <p:cNvSpPr>
            <a:spLocks noGrp="1"/>
          </p:cNvSpPr>
          <p:nvPr>
            <p:ph type="sldNum" sz="quarter" idx="12"/>
          </p:nvPr>
        </p:nvSpPr>
        <p:spPr/>
        <p:txBody>
          <a:bodyPr/>
          <a:lstStyle/>
          <a:p>
            <a:fld id="{0B17BB76-CBF7-44FF-99D7-3859A0F0D5C1}" type="slidenum">
              <a:rPr lang="en-US" smtClean="0"/>
              <a:pPr/>
              <a:t>14</a:t>
            </a:fld>
            <a:endParaRPr lang="en-US"/>
          </a:p>
        </p:txBody>
      </p:sp>
      <p:sp>
        <p:nvSpPr>
          <p:cNvPr id="5" name="Footer Placeholder 4">
            <a:extLst>
              <a:ext uri="{FF2B5EF4-FFF2-40B4-BE49-F238E27FC236}">
                <a16:creationId xmlns:a16="http://schemas.microsoft.com/office/drawing/2014/main" id="{6F9B5DFC-E758-4604-8F04-4F741669B1AE}"/>
              </a:ext>
            </a:extLst>
          </p:cNvPr>
          <p:cNvSpPr>
            <a:spLocks noGrp="1"/>
          </p:cNvSpPr>
          <p:nvPr>
            <p:ph type="ftr" sz="quarter" idx="11"/>
          </p:nvPr>
        </p:nvSpPr>
        <p:spPr/>
        <p:txBody>
          <a:bodyPr/>
          <a:lstStyle/>
          <a:p>
            <a:r>
              <a:rPr lang="en-US"/>
              <a:t>Michigan Department of Education | Office of Special Education </a:t>
            </a:r>
          </a:p>
        </p:txBody>
      </p:sp>
      <p:sp>
        <p:nvSpPr>
          <p:cNvPr id="4" name="Content Placeholder 3">
            <a:extLst>
              <a:ext uri="{FF2B5EF4-FFF2-40B4-BE49-F238E27FC236}">
                <a16:creationId xmlns:a16="http://schemas.microsoft.com/office/drawing/2014/main" id="{0B943C98-2724-4890-956F-56E9211AB934}"/>
              </a:ext>
            </a:extLst>
          </p:cNvPr>
          <p:cNvSpPr>
            <a:spLocks noGrp="1"/>
          </p:cNvSpPr>
          <p:nvPr>
            <p:ph sz="half" idx="2"/>
          </p:nvPr>
        </p:nvSpPr>
        <p:spPr>
          <a:xfrm>
            <a:off x="6009290" y="1825624"/>
            <a:ext cx="5344510" cy="4802188"/>
          </a:xfrm>
        </p:spPr>
        <p:txBody>
          <a:bodyPr>
            <a:normAutofit fontScale="85000" lnSpcReduction="20000"/>
          </a:bodyPr>
          <a:lstStyle/>
          <a:p>
            <a:pPr marL="0" indent="0">
              <a:buNone/>
            </a:pPr>
            <a:r>
              <a:rPr lang="en-US" sz="3400" b="1" dirty="0">
                <a:solidFill>
                  <a:schemeClr val="accent2"/>
                </a:solidFill>
              </a:rPr>
              <a:t>Monitoring CAPs:</a:t>
            </a:r>
          </a:p>
          <a:p>
            <a:pPr marL="407988" lvl="1"/>
            <a:r>
              <a:rPr lang="en-US" sz="3100" dirty="0"/>
              <a:t>Issued following a monitoring activity</a:t>
            </a:r>
          </a:p>
          <a:p>
            <a:pPr marL="407988" lvl="1"/>
            <a:r>
              <a:rPr lang="en-US" sz="3100" dirty="0"/>
              <a:t>Include links to the report of findings</a:t>
            </a:r>
          </a:p>
          <a:p>
            <a:pPr marL="407988" lvl="1"/>
            <a:endParaRPr lang="en-US" dirty="0"/>
          </a:p>
          <a:p>
            <a:pPr marL="0" indent="0">
              <a:buNone/>
            </a:pPr>
            <a:r>
              <a:rPr lang="en-US" sz="3400" b="1" dirty="0">
                <a:solidFill>
                  <a:schemeClr val="accent2"/>
                </a:solidFill>
              </a:rPr>
              <a:t>Complaint CAPs:</a:t>
            </a:r>
          </a:p>
          <a:p>
            <a:pPr marL="407988" lvl="1"/>
            <a:r>
              <a:rPr lang="en-US" sz="3100" dirty="0"/>
              <a:t>Issued each month as needed</a:t>
            </a:r>
          </a:p>
          <a:p>
            <a:pPr marL="407988" lvl="1"/>
            <a:r>
              <a:rPr lang="en-US" sz="3100" dirty="0"/>
              <a:t>Include link to the complaint final decision</a:t>
            </a:r>
          </a:p>
          <a:p>
            <a:endParaRPr lang="en-US" dirty="0"/>
          </a:p>
        </p:txBody>
      </p:sp>
      <p:sp>
        <p:nvSpPr>
          <p:cNvPr id="3" name="Content Placeholder 2">
            <a:extLst>
              <a:ext uri="{FF2B5EF4-FFF2-40B4-BE49-F238E27FC236}">
                <a16:creationId xmlns:a16="http://schemas.microsoft.com/office/drawing/2014/main" id="{A044EAAB-7056-4FDA-B1F1-667C2564C6DA}"/>
              </a:ext>
            </a:extLst>
          </p:cNvPr>
          <p:cNvSpPr>
            <a:spLocks noGrp="1"/>
          </p:cNvSpPr>
          <p:nvPr>
            <p:ph sz="half" idx="1"/>
          </p:nvPr>
        </p:nvSpPr>
        <p:spPr>
          <a:xfrm>
            <a:off x="838200" y="1825625"/>
            <a:ext cx="5171090" cy="4667250"/>
          </a:xfrm>
        </p:spPr>
        <p:txBody>
          <a:bodyPr>
            <a:normAutofit fontScale="85000" lnSpcReduction="20000"/>
          </a:bodyPr>
          <a:lstStyle/>
          <a:p>
            <a:pPr marL="0" indent="0">
              <a:buNone/>
            </a:pPr>
            <a:r>
              <a:rPr lang="en-US" sz="3400" b="1" dirty="0">
                <a:solidFill>
                  <a:srgbClr val="24866E"/>
                </a:solidFill>
              </a:rPr>
              <a:t>All CAPs:</a:t>
            </a:r>
          </a:p>
          <a:p>
            <a:r>
              <a:rPr lang="en-US" sz="3100" dirty="0"/>
              <a:t>Have the same workflow and timelines for completion.</a:t>
            </a:r>
          </a:p>
          <a:p>
            <a:r>
              <a:rPr lang="en-US" sz="3100" dirty="0"/>
              <a:t>Describe system level correction.</a:t>
            </a:r>
          </a:p>
          <a:p>
            <a:r>
              <a:rPr lang="en-US" sz="3100" dirty="0"/>
              <a:t>Are verified as corrected by the ISD.</a:t>
            </a:r>
          </a:p>
          <a:p>
            <a:r>
              <a:rPr lang="en-US" sz="3100" dirty="0"/>
              <a:t>Include links to either: </a:t>
            </a:r>
          </a:p>
          <a:p>
            <a:pPr lvl="1"/>
            <a:r>
              <a:rPr lang="en-US" sz="2800" dirty="0"/>
              <a:t>Student Level Corrective Action Plans (SLCAPs) </a:t>
            </a:r>
            <a:r>
              <a:rPr lang="en-US" sz="2800" b="1" dirty="0"/>
              <a:t>or</a:t>
            </a:r>
          </a:p>
          <a:p>
            <a:pPr lvl="1"/>
            <a:r>
              <a:rPr lang="en-US" sz="2800" dirty="0"/>
              <a:t>District Student Data Report </a:t>
            </a:r>
            <a:br>
              <a:rPr lang="en-US" sz="2800" dirty="0"/>
            </a:br>
            <a:r>
              <a:rPr lang="en-US" sz="2800" dirty="0"/>
              <a:t>(B-13)</a:t>
            </a:r>
          </a:p>
          <a:p>
            <a:endParaRPr lang="en-US" dirty="0"/>
          </a:p>
        </p:txBody>
      </p:sp>
      <p:sp>
        <p:nvSpPr>
          <p:cNvPr id="2" name="Title 1">
            <a:extLst>
              <a:ext uri="{FF2B5EF4-FFF2-40B4-BE49-F238E27FC236}">
                <a16:creationId xmlns:a16="http://schemas.microsoft.com/office/drawing/2014/main" id="{8132E168-3D02-4B4C-8E36-CA35F26AAF71}"/>
              </a:ext>
            </a:extLst>
          </p:cNvPr>
          <p:cNvSpPr>
            <a:spLocks noGrp="1"/>
          </p:cNvSpPr>
          <p:nvPr>
            <p:ph type="title"/>
          </p:nvPr>
        </p:nvSpPr>
        <p:spPr/>
        <p:txBody>
          <a:bodyPr/>
          <a:lstStyle/>
          <a:p>
            <a:r>
              <a:rPr lang="en-US" dirty="0"/>
              <a:t>Corrective Action Plans (CAPs)</a:t>
            </a:r>
          </a:p>
        </p:txBody>
      </p:sp>
    </p:spTree>
    <p:extLst>
      <p:ext uri="{BB962C8B-B14F-4D97-AF65-F5344CB8AC3E}">
        <p14:creationId xmlns:p14="http://schemas.microsoft.com/office/powerpoint/2010/main" val="69689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C140D2-D5CE-4F83-9020-42FDA1CA3340}"/>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1A76E934-A5D2-44FE-A708-FFB517E37037}"/>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512B7258-90D4-4189-A78D-9316E4095873}"/>
              </a:ext>
            </a:extLst>
          </p:cNvPr>
          <p:cNvSpPr>
            <a:spLocks noGrp="1"/>
          </p:cNvSpPr>
          <p:nvPr>
            <p:ph idx="1"/>
          </p:nvPr>
        </p:nvSpPr>
        <p:spPr>
          <a:xfrm>
            <a:off x="838200" y="1825624"/>
            <a:ext cx="10515600" cy="4776653"/>
          </a:xfrm>
        </p:spPr>
        <p:txBody>
          <a:bodyPr vert="horz" lIns="91440" tIns="45720" rIns="91440" bIns="45720" rtlCol="0" anchor="t">
            <a:normAutofit/>
          </a:bodyPr>
          <a:lstStyle/>
          <a:p>
            <a:r>
              <a:rPr lang="en-US" sz="3200" dirty="0"/>
              <a:t>Addresses noncompliance at the provider level.</a:t>
            </a:r>
          </a:p>
          <a:p>
            <a:r>
              <a:rPr lang="en-US" sz="3200" dirty="0"/>
              <a:t>District submits to ISD for verification by </a:t>
            </a:r>
            <a:r>
              <a:rPr lang="en-US" sz="3200" b="1" dirty="0"/>
              <a:t>February 1.</a:t>
            </a:r>
            <a:endParaRPr lang="en-US" sz="3200" dirty="0"/>
          </a:p>
          <a:p>
            <a:r>
              <a:rPr lang="en-US" sz="3200" dirty="0"/>
              <a:t>ISDs submit to MDE for closeout by </a:t>
            </a:r>
            <a:r>
              <a:rPr lang="en-US" sz="3200" b="1" dirty="0"/>
              <a:t>March 1. </a:t>
            </a:r>
          </a:p>
          <a:p>
            <a:pPr lvl="1"/>
            <a:r>
              <a:rPr lang="en-US" sz="2800" dirty="0">
                <a:latin typeface="Arial"/>
                <a:cs typeface="Arial"/>
              </a:rPr>
              <a:t>Verification includes:</a:t>
            </a:r>
          </a:p>
          <a:p>
            <a:pPr lvl="2"/>
            <a:r>
              <a:rPr lang="en-US" sz="2400" dirty="0">
                <a:latin typeface="Arial"/>
                <a:cs typeface="Arial"/>
              </a:rPr>
              <a:t> a review of student files </a:t>
            </a:r>
            <a:endParaRPr lang="en-US" sz="2000" dirty="0"/>
          </a:p>
          <a:p>
            <a:pPr lvl="3"/>
            <a:r>
              <a:rPr lang="en-US" sz="2400" dirty="0">
                <a:latin typeface="Arial"/>
                <a:cs typeface="Arial"/>
              </a:rPr>
              <a:t>Up to 8 if available</a:t>
            </a:r>
          </a:p>
          <a:p>
            <a:pPr lvl="3"/>
            <a:r>
              <a:rPr lang="en-US" sz="2400" dirty="0">
                <a:latin typeface="Arial"/>
                <a:cs typeface="Arial"/>
              </a:rPr>
              <a:t>From the provider </a:t>
            </a:r>
            <a:endParaRPr lang="en-US" sz="2400" dirty="0"/>
          </a:p>
          <a:p>
            <a:pPr lvl="3"/>
            <a:r>
              <a:rPr lang="en-US" sz="2400" dirty="0">
                <a:latin typeface="Arial"/>
                <a:cs typeface="Arial"/>
              </a:rPr>
              <a:t>Reflecting work after the corrective action</a:t>
            </a:r>
          </a:p>
          <a:p>
            <a:pPr lvl="2"/>
            <a:r>
              <a:rPr lang="en-US" sz="2400" dirty="0">
                <a:latin typeface="Arial"/>
                <a:cs typeface="Arial"/>
              </a:rPr>
              <a:t>or interview, if no student files are available.</a:t>
            </a:r>
            <a:endParaRPr lang="en-US" sz="2400" dirty="0"/>
          </a:p>
        </p:txBody>
      </p:sp>
      <p:sp>
        <p:nvSpPr>
          <p:cNvPr id="2" name="Title 1">
            <a:extLst>
              <a:ext uri="{FF2B5EF4-FFF2-40B4-BE49-F238E27FC236}">
                <a16:creationId xmlns:a16="http://schemas.microsoft.com/office/drawing/2014/main" id="{623BD156-3B09-41DD-8228-02BE91D1457D}"/>
              </a:ext>
            </a:extLst>
          </p:cNvPr>
          <p:cNvSpPr>
            <a:spLocks noGrp="1"/>
          </p:cNvSpPr>
          <p:nvPr>
            <p:ph type="title"/>
          </p:nvPr>
        </p:nvSpPr>
        <p:spPr/>
        <p:txBody>
          <a:bodyPr/>
          <a:lstStyle/>
          <a:p>
            <a:r>
              <a:rPr lang="en-US" dirty="0"/>
              <a:t>B-13 Corrective Action</a:t>
            </a:r>
          </a:p>
        </p:txBody>
      </p:sp>
    </p:spTree>
    <p:extLst>
      <p:ext uri="{BB962C8B-B14F-4D97-AF65-F5344CB8AC3E}">
        <p14:creationId xmlns:p14="http://schemas.microsoft.com/office/powerpoint/2010/main" val="199900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A0E4ED-D5D6-4A06-A457-8C179F37AAA6}"/>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16</a:t>
            </a:fld>
            <a:endParaRPr lang="en-US"/>
          </a:p>
        </p:txBody>
      </p:sp>
      <p:sp>
        <p:nvSpPr>
          <p:cNvPr id="4" name="Footer Placeholder 3">
            <a:extLst>
              <a:ext uri="{FF2B5EF4-FFF2-40B4-BE49-F238E27FC236}">
                <a16:creationId xmlns:a16="http://schemas.microsoft.com/office/drawing/2014/main" id="{A9245B98-1CB0-48AD-8A08-1775FB7A9C6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6" name="Picture 5" descr="Corrective Action Form - District View">
            <a:extLst>
              <a:ext uri="{FF2B5EF4-FFF2-40B4-BE49-F238E27FC236}">
                <a16:creationId xmlns:a16="http://schemas.microsoft.com/office/drawing/2014/main" id="{F82C598A-2485-AD2F-E2A4-DB5CA802AC11}"/>
              </a:ext>
            </a:extLst>
          </p:cNvPr>
          <p:cNvPicPr>
            <a:picLocks noChangeAspect="1"/>
          </p:cNvPicPr>
          <p:nvPr/>
        </p:nvPicPr>
        <p:blipFill rotWithShape="1">
          <a:blip r:embed="rId3"/>
          <a:srcRect t="958" b="1146"/>
          <a:stretch/>
        </p:blipFill>
        <p:spPr>
          <a:xfrm>
            <a:off x="1959428" y="1743490"/>
            <a:ext cx="8273143" cy="4612860"/>
          </a:xfrm>
          <a:prstGeom prst="rect">
            <a:avLst/>
          </a:prstGeom>
          <a:ln>
            <a:solidFill>
              <a:srgbClr val="3A3A3A"/>
            </a:solidFill>
          </a:ln>
        </p:spPr>
      </p:pic>
      <p:sp>
        <p:nvSpPr>
          <p:cNvPr id="12" name="Title 1">
            <a:extLst>
              <a:ext uri="{FF2B5EF4-FFF2-40B4-BE49-F238E27FC236}">
                <a16:creationId xmlns:a16="http://schemas.microsoft.com/office/drawing/2014/main" id="{74456FC0-8663-4F71-8623-B2CDC0488864}"/>
              </a:ext>
            </a:extLst>
          </p:cNvPr>
          <p:cNvSpPr>
            <a:spLocks noGrp="1"/>
          </p:cNvSpPr>
          <p:nvPr>
            <p:ph type="title"/>
          </p:nvPr>
        </p:nvSpPr>
        <p:spPr>
          <a:xfrm>
            <a:off x="838200" y="365125"/>
            <a:ext cx="10515600" cy="1325563"/>
          </a:xfrm>
        </p:spPr>
        <p:txBody>
          <a:bodyPr/>
          <a:lstStyle/>
          <a:p>
            <a:r>
              <a:rPr lang="en-US" dirty="0"/>
              <a:t>Corrective Action Form (District View)</a:t>
            </a:r>
          </a:p>
        </p:txBody>
      </p:sp>
    </p:spTree>
    <p:extLst>
      <p:ext uri="{BB962C8B-B14F-4D97-AF65-F5344CB8AC3E}">
        <p14:creationId xmlns:p14="http://schemas.microsoft.com/office/powerpoint/2010/main" val="219407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17</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10" name="Picture 9" descr="Student level corrective action page showing save and save and submit buttons as well as the show SLCAP text button.">
            <a:extLst>
              <a:ext uri="{FF2B5EF4-FFF2-40B4-BE49-F238E27FC236}">
                <a16:creationId xmlns:a16="http://schemas.microsoft.com/office/drawing/2014/main" id="{2FE638CB-C114-E643-F7B0-B7B0DA8BA57E}"/>
              </a:ext>
            </a:extLst>
          </p:cNvPr>
          <p:cNvPicPr>
            <a:picLocks noChangeAspect="1"/>
          </p:cNvPicPr>
          <p:nvPr/>
        </p:nvPicPr>
        <p:blipFill rotWithShape="1">
          <a:blip r:embed="rId3"/>
          <a:srcRect l="1369" t="2407" r="1518"/>
          <a:stretch/>
        </p:blipFill>
        <p:spPr>
          <a:xfrm>
            <a:off x="818979" y="1748118"/>
            <a:ext cx="10519465" cy="4615126"/>
          </a:xfrm>
          <a:prstGeom prst="rect">
            <a:avLst/>
          </a:prstGeom>
          <a:ln>
            <a:solidFill>
              <a:schemeClr val="tx1"/>
            </a:solidFill>
          </a:ln>
        </p:spPr>
      </p:pic>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dirty="0"/>
              <a:t>Student Level Corrective Action Plans </a:t>
            </a:r>
          </a:p>
        </p:txBody>
      </p:sp>
    </p:spTree>
    <p:extLst>
      <p:ext uri="{BB962C8B-B14F-4D97-AF65-F5344CB8AC3E}">
        <p14:creationId xmlns:p14="http://schemas.microsoft.com/office/powerpoint/2010/main" val="131406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18</a:t>
            </a:fld>
            <a:endParaRPr lang="en-US"/>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p>
        </p:txBody>
      </p:sp>
      <p:sp>
        <p:nvSpPr>
          <p:cNvPr id="7" name="Subtitle 2">
            <a:extLst>
              <a:ext uri="{FF2B5EF4-FFF2-40B4-BE49-F238E27FC236}">
                <a16:creationId xmlns:a16="http://schemas.microsoft.com/office/drawing/2014/main" id="{C1A68BA8-094A-436F-8778-AE41BF8F34C8}"/>
              </a:ext>
            </a:extLst>
          </p:cNvPr>
          <p:cNvSpPr>
            <a:spLocks noGrp="1"/>
          </p:cNvSpPr>
          <p:nvPr>
            <p:ph type="subTitle" idx="1"/>
          </p:nvPr>
        </p:nvSpPr>
        <p:spPr>
          <a:xfrm>
            <a:off x="0" y="3844531"/>
            <a:ext cx="12192000" cy="908222"/>
          </a:xfrm>
        </p:spPr>
        <p:txBody>
          <a:bodyPr/>
          <a:lstStyle/>
          <a:p>
            <a:r>
              <a:rPr lang="en-US"/>
              <a:t>For ISDs</a:t>
            </a:r>
          </a:p>
        </p:txBody>
      </p:sp>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a:xfrm>
            <a:off x="0" y="1814341"/>
            <a:ext cx="12192000" cy="2938412"/>
          </a:xfrm>
        </p:spPr>
        <p:txBody>
          <a:bodyPr/>
          <a:lstStyle/>
          <a:p>
            <a:r>
              <a:rPr lang="en-US" dirty="0">
                <a:latin typeface="Arial"/>
                <a:cs typeface="Arial"/>
              </a:rPr>
              <a:t>Assigning B-13 CAPS, Corrective Action and SLCAPs</a:t>
            </a:r>
            <a:endParaRPr lang="en-US" dirty="0"/>
          </a:p>
        </p:txBody>
      </p:sp>
    </p:spTree>
    <p:extLst>
      <p:ext uri="{BB962C8B-B14F-4D97-AF65-F5344CB8AC3E}">
        <p14:creationId xmlns:p14="http://schemas.microsoft.com/office/powerpoint/2010/main" val="163499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19</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7" name="Picture 6" descr="Administration page with arrow pointing to User Management for ISDs">
            <a:extLst>
              <a:ext uri="{FF2B5EF4-FFF2-40B4-BE49-F238E27FC236}">
                <a16:creationId xmlns:a16="http://schemas.microsoft.com/office/drawing/2014/main" id="{2EC49C71-CF30-79AE-C95E-6F7EBE650B1E}"/>
              </a:ext>
            </a:extLst>
          </p:cNvPr>
          <p:cNvPicPr>
            <a:picLocks noChangeAspect="1"/>
          </p:cNvPicPr>
          <p:nvPr/>
        </p:nvPicPr>
        <p:blipFill rotWithShape="1">
          <a:blip r:embed="rId3"/>
          <a:srcRect l="3529" r="5810"/>
          <a:stretch/>
        </p:blipFill>
        <p:spPr>
          <a:xfrm>
            <a:off x="838200" y="2030225"/>
            <a:ext cx="10584370" cy="3688667"/>
          </a:xfrm>
          <a:prstGeom prst="rect">
            <a:avLst/>
          </a:prstGeom>
          <a:ln>
            <a:solidFill>
              <a:srgbClr val="3A3A3A"/>
            </a:solidFill>
          </a:ln>
        </p:spPr>
      </p:pic>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dirty="0"/>
              <a:t>Access the User Management Page</a:t>
            </a:r>
          </a:p>
        </p:txBody>
      </p:sp>
    </p:spTree>
    <p:extLst>
      <p:ext uri="{BB962C8B-B14F-4D97-AF65-F5344CB8AC3E}">
        <p14:creationId xmlns:p14="http://schemas.microsoft.com/office/powerpoint/2010/main" val="368309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pic>
        <p:nvPicPr>
          <p:cNvPr id="17" name="Picture 16" descr="Zoom Webinar Control Panel">
            <a:extLst>
              <a:ext uri="{FF2B5EF4-FFF2-40B4-BE49-F238E27FC236}">
                <a16:creationId xmlns:a16="http://schemas.microsoft.com/office/drawing/2014/main" id="{7FD65B75-1D9C-4213-A734-EBD0170E7BA2}"/>
              </a:ext>
            </a:extLst>
          </p:cNvPr>
          <p:cNvPicPr>
            <a:picLocks noChangeAspect="1"/>
          </p:cNvPicPr>
          <p:nvPr/>
        </p:nvPicPr>
        <p:blipFill>
          <a:blip r:embed="rId3"/>
          <a:stretch>
            <a:fillRect/>
          </a:stretch>
        </p:blipFill>
        <p:spPr>
          <a:xfrm>
            <a:off x="4144684" y="1866843"/>
            <a:ext cx="7688571" cy="3831905"/>
          </a:xfrm>
          <a:prstGeom prst="rect">
            <a:avLst/>
          </a:prstGeom>
          <a:ln>
            <a:solidFill>
              <a:schemeClr val="tx1"/>
            </a:solidFill>
          </a:ln>
        </p:spPr>
      </p:pic>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721895" y="1818717"/>
            <a:ext cx="3481137" cy="4740338"/>
          </a:xfrm>
        </p:spPr>
        <p:txBody>
          <a:bodyPr>
            <a:normAutofit fontScale="92500" lnSpcReduction="20000"/>
          </a:bodyPr>
          <a:lstStyle/>
          <a:p>
            <a:r>
              <a:rPr lang="en-US"/>
              <a:t>Mouse or tab down to the bottom of the webinar screen for the Zoom Webinar Control Panel to become visible. </a:t>
            </a:r>
          </a:p>
          <a:p>
            <a:r>
              <a:rPr lang="en-US"/>
              <a:t>Features available are:</a:t>
            </a:r>
          </a:p>
          <a:p>
            <a:pPr marL="741363" indent="-447675">
              <a:buFont typeface="+mj-lt"/>
              <a:buAutoNum type="arabicPeriod"/>
            </a:pPr>
            <a:r>
              <a:rPr lang="en-US" b="1"/>
              <a:t>Chat </a:t>
            </a:r>
            <a:r>
              <a:rPr lang="en-US"/>
              <a:t>– select to communicate with presenters.</a:t>
            </a:r>
          </a:p>
          <a:p>
            <a:pPr marL="741363" indent="-447675">
              <a:buFont typeface="+mj-lt"/>
              <a:buAutoNum type="arabicPeriod"/>
            </a:pPr>
            <a:r>
              <a:rPr lang="en-US" b="1"/>
              <a:t>Closed Captioning (CC)</a:t>
            </a:r>
            <a:r>
              <a:rPr lang="en-US"/>
              <a:t> – select the </a:t>
            </a:r>
            <a:r>
              <a:rPr lang="en-US" b="1"/>
              <a:t>CC</a:t>
            </a:r>
            <a:r>
              <a:rPr lang="en-US"/>
              <a:t> icon to show captions. </a:t>
            </a:r>
          </a:p>
          <a:p>
            <a:pPr marL="741363" indent="-447675">
              <a:buFont typeface="+mj-lt"/>
              <a:buAutoNum type="arabicPeriod"/>
            </a:pPr>
            <a:r>
              <a:rPr lang="en-US" b="1"/>
              <a:t>Leave</a:t>
            </a:r>
            <a:r>
              <a:rPr lang="en-US"/>
              <a:t> – select to exit the webinar.</a:t>
            </a:r>
          </a:p>
        </p:txBody>
      </p:sp>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a:t>Zoom Webinar Control Panel</a:t>
            </a:r>
          </a:p>
        </p:txBody>
      </p:sp>
    </p:spTree>
    <p:extLst>
      <p:ext uri="{BB962C8B-B14F-4D97-AF65-F5344CB8AC3E}">
        <p14:creationId xmlns:p14="http://schemas.microsoft.com/office/powerpoint/2010/main" val="96841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User Management page with Transition Coordinator selected.">
            <a:extLst>
              <a:ext uri="{FF2B5EF4-FFF2-40B4-BE49-F238E27FC236}">
                <a16:creationId xmlns:a16="http://schemas.microsoft.com/office/drawing/2014/main" id="{693A064B-E4E7-03BE-AE57-3FE7F0C6DC7F}"/>
              </a:ext>
            </a:extLst>
          </p:cNvPr>
          <p:cNvPicPr>
            <a:picLocks noChangeAspect="1"/>
          </p:cNvPicPr>
          <p:nvPr/>
        </p:nvPicPr>
        <p:blipFill>
          <a:blip r:embed="rId3"/>
          <a:stretch>
            <a:fillRect/>
          </a:stretch>
        </p:blipFill>
        <p:spPr>
          <a:xfrm>
            <a:off x="3385332" y="3068314"/>
            <a:ext cx="5421334" cy="2527238"/>
          </a:xfrm>
          <a:prstGeom prst="rect">
            <a:avLst/>
          </a:prstGeom>
          <a:ln>
            <a:solidFill>
              <a:srgbClr val="3A3A3A"/>
            </a:solidFill>
          </a:ln>
        </p:spPr>
      </p:pic>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Select the current role of the individual from the </a:t>
            </a:r>
            <a:r>
              <a:rPr lang="en-US" sz="2800" b="1"/>
              <a:t>Organization Role</a:t>
            </a:r>
            <a:r>
              <a:rPr lang="en-US" sz="2800"/>
              <a:t> menu (e.g., Transition Coordinator).</a:t>
            </a:r>
          </a:p>
        </p:txBody>
      </p:sp>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dirty="0"/>
              <a:t>Select Current User Role</a:t>
            </a:r>
          </a:p>
        </p:txBody>
      </p:sp>
    </p:spTree>
    <p:extLst>
      <p:ext uri="{BB962C8B-B14F-4D97-AF65-F5344CB8AC3E}">
        <p14:creationId xmlns:p14="http://schemas.microsoft.com/office/powerpoint/2010/main" val="278455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pic>
        <p:nvPicPr>
          <p:cNvPr id="11" name="Picture 10" descr="User Management Search Criteria">
            <a:extLst>
              <a:ext uri="{FF2B5EF4-FFF2-40B4-BE49-F238E27FC236}">
                <a16:creationId xmlns:a16="http://schemas.microsoft.com/office/drawing/2014/main" id="{2BD2CFDC-4A3E-7F39-45ED-AA35357EA4AC}"/>
              </a:ext>
            </a:extLst>
          </p:cNvPr>
          <p:cNvPicPr>
            <a:picLocks noChangeAspect="1"/>
          </p:cNvPicPr>
          <p:nvPr/>
        </p:nvPicPr>
        <p:blipFill>
          <a:blip r:embed="rId3"/>
          <a:stretch>
            <a:fillRect/>
          </a:stretch>
        </p:blipFill>
        <p:spPr>
          <a:xfrm>
            <a:off x="6680289" y="1354511"/>
            <a:ext cx="4729714" cy="4889143"/>
          </a:xfrm>
          <a:prstGeom prst="rect">
            <a:avLst/>
          </a:prstGeom>
          <a:ln>
            <a:solidFill>
              <a:schemeClr val="tx1"/>
            </a:solidFill>
          </a:ln>
        </p:spPr>
      </p:pic>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5562600" cy="4604291"/>
          </a:xfrm>
        </p:spPr>
        <p:txBody>
          <a:bodyPr>
            <a:normAutofit/>
          </a:bodyPr>
          <a:lstStyle/>
          <a:p>
            <a:r>
              <a:rPr lang="en-US" sz="2800" dirty="0"/>
              <a:t>Select the activity name from the </a:t>
            </a:r>
            <a:r>
              <a:rPr lang="en-US" sz="2800" b="1" dirty="0"/>
              <a:t>Activity Type</a:t>
            </a:r>
            <a:r>
              <a:rPr lang="en-US" sz="2800" dirty="0"/>
              <a:t> menu.</a:t>
            </a:r>
          </a:p>
          <a:p>
            <a:r>
              <a:rPr lang="en-US" sz="2800" dirty="0"/>
              <a:t>Choose </a:t>
            </a:r>
            <a:r>
              <a:rPr lang="en-US" sz="2800" b="1" dirty="0"/>
              <a:t>Search.</a:t>
            </a:r>
            <a:endParaRPr lang="en-US" sz="2800" dirty="0"/>
          </a:p>
        </p:txBody>
      </p:sp>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a:t>Select Activity Name</a:t>
            </a:r>
          </a:p>
        </p:txBody>
      </p:sp>
    </p:spTree>
    <p:extLst>
      <p:ext uri="{BB962C8B-B14F-4D97-AF65-F5344CB8AC3E}">
        <p14:creationId xmlns:p14="http://schemas.microsoft.com/office/powerpoint/2010/main" val="190521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22</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Search results of the User Management screen showing the Transition Coordinators at the ISD.">
            <a:extLst>
              <a:ext uri="{FF2B5EF4-FFF2-40B4-BE49-F238E27FC236}">
                <a16:creationId xmlns:a16="http://schemas.microsoft.com/office/drawing/2014/main" id="{26B6CE1F-EF1D-4E4C-B561-7A0904399133}"/>
              </a:ext>
            </a:extLst>
          </p:cNvPr>
          <p:cNvPicPr>
            <a:picLocks noChangeAspect="1"/>
          </p:cNvPicPr>
          <p:nvPr/>
        </p:nvPicPr>
        <p:blipFill>
          <a:blip r:embed="rId3"/>
          <a:stretch>
            <a:fillRect/>
          </a:stretch>
        </p:blipFill>
        <p:spPr>
          <a:xfrm>
            <a:off x="3547280" y="2667253"/>
            <a:ext cx="5343800" cy="3100547"/>
          </a:xfrm>
          <a:prstGeom prst="rect">
            <a:avLst/>
          </a:prstGeom>
          <a:ln>
            <a:solidFill>
              <a:srgbClr val="3A3A3A"/>
            </a:solidFill>
          </a:ln>
        </p:spPr>
      </p:pic>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Next, select </a:t>
            </a:r>
            <a:r>
              <a:rPr lang="en-US" sz="2800" b="1"/>
              <a:t>ISD Monitor</a:t>
            </a:r>
            <a:r>
              <a:rPr lang="en-US" sz="2800"/>
              <a:t> from the </a:t>
            </a:r>
            <a:r>
              <a:rPr lang="en-US" sz="2800" b="1"/>
              <a:t>Add Person As</a:t>
            </a:r>
            <a:r>
              <a:rPr lang="en-US" sz="2800"/>
              <a:t> menu.</a:t>
            </a:r>
          </a:p>
        </p:txBody>
      </p:sp>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a:t>Select ISD Monitor Role</a:t>
            </a:r>
          </a:p>
        </p:txBody>
      </p:sp>
    </p:spTree>
    <p:extLst>
      <p:ext uri="{BB962C8B-B14F-4D97-AF65-F5344CB8AC3E}">
        <p14:creationId xmlns:p14="http://schemas.microsoft.com/office/powerpoint/2010/main" val="73291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23</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User Management Select Name and Activity">
            <a:extLst>
              <a:ext uri="{FF2B5EF4-FFF2-40B4-BE49-F238E27FC236}">
                <a16:creationId xmlns:a16="http://schemas.microsoft.com/office/drawing/2014/main" id="{B0DA2940-B459-7571-6811-172489E1E9F5}"/>
              </a:ext>
            </a:extLst>
          </p:cNvPr>
          <p:cNvPicPr>
            <a:picLocks noChangeAspect="1"/>
          </p:cNvPicPr>
          <p:nvPr/>
        </p:nvPicPr>
        <p:blipFill>
          <a:blip r:embed="rId3"/>
          <a:stretch>
            <a:fillRect/>
          </a:stretch>
        </p:blipFill>
        <p:spPr>
          <a:xfrm>
            <a:off x="3944276" y="1903333"/>
            <a:ext cx="7409524" cy="3971429"/>
          </a:xfrm>
          <a:prstGeom prst="rect">
            <a:avLst/>
          </a:prstGeom>
          <a:ln>
            <a:solidFill>
              <a:schemeClr val="tx1"/>
            </a:solidFill>
          </a:ln>
        </p:spPr>
      </p:pic>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3082636" cy="4740817"/>
          </a:xfrm>
        </p:spPr>
        <p:txBody>
          <a:bodyPr>
            <a:normAutofit/>
          </a:bodyPr>
          <a:lstStyle/>
          <a:p>
            <a:r>
              <a:rPr lang="en-US" sz="2800" dirty="0"/>
              <a:t>Select the name of the individual from the user list.</a:t>
            </a:r>
          </a:p>
          <a:p>
            <a:r>
              <a:rPr lang="en-US" sz="2800" dirty="0"/>
              <a:t>Select the activity by checking the box next to the activity name.</a:t>
            </a:r>
          </a:p>
        </p:txBody>
      </p:sp>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dirty="0"/>
              <a:t>Select Name and Activity</a:t>
            </a:r>
          </a:p>
        </p:txBody>
      </p:sp>
    </p:spTree>
    <p:extLst>
      <p:ext uri="{BB962C8B-B14F-4D97-AF65-F5344CB8AC3E}">
        <p14:creationId xmlns:p14="http://schemas.microsoft.com/office/powerpoint/2010/main" val="3938894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descr="Office of Special Education">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User Management, select the Activate User(s) button">
            <a:extLst>
              <a:ext uri="{FF2B5EF4-FFF2-40B4-BE49-F238E27FC236}">
                <a16:creationId xmlns:a16="http://schemas.microsoft.com/office/drawing/2014/main" id="{A0271BCB-FFF1-1C3B-3880-DCA289A54FC6}"/>
              </a:ext>
            </a:extLst>
          </p:cNvPr>
          <p:cNvPicPr>
            <a:picLocks noChangeAspect="1"/>
          </p:cNvPicPr>
          <p:nvPr/>
        </p:nvPicPr>
        <p:blipFill>
          <a:blip r:embed="rId3"/>
          <a:stretch>
            <a:fillRect/>
          </a:stretch>
        </p:blipFill>
        <p:spPr>
          <a:xfrm>
            <a:off x="2489548" y="2384920"/>
            <a:ext cx="7409524" cy="3971429"/>
          </a:xfrm>
          <a:prstGeom prst="rect">
            <a:avLst/>
          </a:prstGeom>
          <a:ln>
            <a:solidFill>
              <a:schemeClr val="tx1"/>
            </a:solidFill>
          </a:ln>
        </p:spPr>
      </p:pic>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Select </a:t>
            </a:r>
            <a:r>
              <a:rPr lang="en-US" sz="2800" b="1"/>
              <a:t>Activate User.</a:t>
            </a:r>
            <a:endParaRPr lang="en-US" sz="2800"/>
          </a:p>
        </p:txBody>
      </p:sp>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lstStyle/>
          <a:p>
            <a:r>
              <a:rPr lang="en-US" dirty="0"/>
              <a:t>Activate User</a:t>
            </a:r>
          </a:p>
        </p:txBody>
      </p:sp>
    </p:spTree>
    <p:extLst>
      <p:ext uri="{BB962C8B-B14F-4D97-AF65-F5344CB8AC3E}">
        <p14:creationId xmlns:p14="http://schemas.microsoft.com/office/powerpoint/2010/main" val="2849567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824BFD-94E0-456B-B94B-79B488184314}"/>
              </a:ext>
            </a:extLst>
          </p:cNvPr>
          <p:cNvSpPr>
            <a:spLocks noGrp="1"/>
          </p:cNvSpPr>
          <p:nvPr>
            <p:ph type="sldNum" sz="quarter" idx="12"/>
          </p:nvPr>
        </p:nvSpPr>
        <p:spPr/>
        <p:txBody>
          <a:bodyPr/>
          <a:lstStyle/>
          <a:p>
            <a:fld id="{0B17BB76-CBF7-44FF-99D7-3859A0F0D5C1}" type="slidenum">
              <a:rPr lang="en-US" smtClean="0"/>
              <a:pPr/>
              <a:t>25</a:t>
            </a:fld>
            <a:endParaRPr lang="en-US"/>
          </a:p>
        </p:txBody>
      </p:sp>
      <p:sp>
        <p:nvSpPr>
          <p:cNvPr id="5" name="Footer Placeholder 4">
            <a:extLst>
              <a:ext uri="{FF2B5EF4-FFF2-40B4-BE49-F238E27FC236}">
                <a16:creationId xmlns:a16="http://schemas.microsoft.com/office/drawing/2014/main" id="{A14BC16E-BB2B-405D-9F25-B66389DEF9A1}"/>
              </a:ext>
            </a:extLst>
          </p:cNvPr>
          <p:cNvSpPr>
            <a:spLocks noGrp="1"/>
          </p:cNvSpPr>
          <p:nvPr>
            <p:ph type="ftr" sz="quarter" idx="11"/>
          </p:nvPr>
        </p:nvSpPr>
        <p:spPr/>
        <p:txBody>
          <a:bodyPr/>
          <a:lstStyle/>
          <a:p>
            <a:r>
              <a:rPr lang="en-US"/>
              <a:t>Michigan Department of Education | Office of Special Education </a:t>
            </a:r>
          </a:p>
        </p:txBody>
      </p:sp>
      <p:sp>
        <p:nvSpPr>
          <p:cNvPr id="7" name="Title 6">
            <a:extLst>
              <a:ext uri="{FF2B5EF4-FFF2-40B4-BE49-F238E27FC236}">
                <a16:creationId xmlns:a16="http://schemas.microsoft.com/office/drawing/2014/main" id="{6964EC00-D6F1-4C2A-A1A2-2F51451DE12D}"/>
              </a:ext>
            </a:extLst>
          </p:cNvPr>
          <p:cNvSpPr>
            <a:spLocks noGrp="1"/>
          </p:cNvSpPr>
          <p:nvPr>
            <p:ph type="ctrTitle"/>
          </p:nvPr>
        </p:nvSpPr>
        <p:spPr/>
        <p:txBody>
          <a:bodyPr/>
          <a:lstStyle/>
          <a:p>
            <a:r>
              <a:rPr lang="en-US" dirty="0"/>
              <a:t>Catamaran Navigation</a:t>
            </a:r>
          </a:p>
        </p:txBody>
      </p:sp>
    </p:spTree>
    <p:extLst>
      <p:ext uri="{BB962C8B-B14F-4D97-AF65-F5344CB8AC3E}">
        <p14:creationId xmlns:p14="http://schemas.microsoft.com/office/powerpoint/2010/main" val="3582584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a:xfrm>
            <a:off x="838201" y="6414406"/>
            <a:ext cx="409832" cy="365125"/>
          </a:xfrm>
        </p:spPr>
        <p:txBody>
          <a:bodyPr/>
          <a:lstStyle/>
          <a:p>
            <a:fld id="{2E6F2232-818B-4E09-954B-6E16973FF9E0}" type="slidenum">
              <a:rPr lang="en-US" smtClean="0"/>
              <a:pPr/>
              <a:t>26</a:t>
            </a:fld>
            <a:endParaRPr lang="en-US" dirty="0"/>
          </a:p>
        </p:txBody>
      </p:sp>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425450"/>
            <a:ext cx="10515600" cy="1342675"/>
          </a:xfrm>
        </p:spPr>
        <p:txBody>
          <a:bodyPr/>
          <a:lstStyle/>
          <a:p>
            <a:r>
              <a:rPr lang="en-US" dirty="0"/>
              <a:t>Catamaran Login</a:t>
            </a:r>
          </a:p>
        </p:txBody>
      </p:sp>
      <p:pic>
        <p:nvPicPr>
          <p:cNvPr id="4" name="Picture 3" descr="Catamaran Log-in Screen">
            <a:extLst>
              <a:ext uri="{FF2B5EF4-FFF2-40B4-BE49-F238E27FC236}">
                <a16:creationId xmlns:a16="http://schemas.microsoft.com/office/drawing/2014/main" id="{4983560A-43B1-4464-AF98-700AD253F102}"/>
              </a:ext>
            </a:extLst>
          </p:cNvPr>
          <p:cNvPicPr>
            <a:picLocks noChangeAspect="1"/>
          </p:cNvPicPr>
          <p:nvPr/>
        </p:nvPicPr>
        <p:blipFill>
          <a:blip r:embed="rId3"/>
          <a:stretch>
            <a:fillRect/>
          </a:stretch>
        </p:blipFill>
        <p:spPr>
          <a:xfrm>
            <a:off x="551238" y="330904"/>
            <a:ext cx="11089523" cy="6364762"/>
          </a:xfrm>
          <a:prstGeom prst="rect">
            <a:avLst/>
          </a:prstGeom>
          <a:ln>
            <a:solidFill>
              <a:schemeClr val="tx1"/>
            </a:solidFill>
          </a:ln>
        </p:spPr>
      </p:pic>
      <p:sp>
        <p:nvSpPr>
          <p:cNvPr id="7" name="Content Placeholder 6">
            <a:extLst>
              <a:ext uri="{FF2B5EF4-FFF2-40B4-BE49-F238E27FC236}">
                <a16:creationId xmlns:a16="http://schemas.microsoft.com/office/drawing/2014/main" id="{32ECE9F2-37BF-4FC1-8E10-E21412D2CD3C}"/>
              </a:ext>
            </a:extLst>
          </p:cNvPr>
          <p:cNvSpPr>
            <a:spLocks noGrp="1"/>
          </p:cNvSpPr>
          <p:nvPr>
            <p:ph idx="1"/>
          </p:nvPr>
        </p:nvSpPr>
        <p:spPr>
          <a:xfrm>
            <a:off x="50042" y="365125"/>
            <a:ext cx="12091916" cy="528484"/>
          </a:xfrm>
        </p:spPr>
        <p:txBody>
          <a:bodyPr>
            <a:normAutofit/>
          </a:bodyPr>
          <a:lstStyle/>
          <a:p>
            <a:pPr marL="0" indent="0" algn="ctr">
              <a:buNone/>
            </a:pPr>
            <a:r>
              <a:rPr lang="en-US" dirty="0"/>
              <a:t>https://catamaran.partners</a:t>
            </a:r>
          </a:p>
          <a:p>
            <a:pPr algn="ctr"/>
            <a:endParaRPr lang="en-US" dirty="0"/>
          </a:p>
        </p:txBody>
      </p:sp>
    </p:spTree>
    <p:extLst>
      <p:ext uri="{BB962C8B-B14F-4D97-AF65-F5344CB8AC3E}">
        <p14:creationId xmlns:p14="http://schemas.microsoft.com/office/powerpoint/2010/main" val="338834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442D3B-DD15-41CD-AFD8-12745B94E0A7}"/>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BE2A1B2B-8A9F-4473-8E8B-A43A42A90981}"/>
              </a:ext>
            </a:extLst>
          </p:cNvPr>
          <p:cNvSpPr>
            <a:spLocks noGrp="1"/>
          </p:cNvSpPr>
          <p:nvPr>
            <p:ph type="ftr" sz="quarter" idx="11"/>
          </p:nvPr>
        </p:nvSpPr>
        <p:spPr/>
        <p:txBody>
          <a:bodyPr/>
          <a:lstStyle/>
          <a:p>
            <a:r>
              <a:rPr lang="en-US"/>
              <a:t>Michigan Department of Education | Office of Special Education </a:t>
            </a:r>
          </a:p>
        </p:txBody>
      </p:sp>
      <p:pic>
        <p:nvPicPr>
          <p:cNvPr id="10" name="Picture 9" descr="Tasks Overview with organization name circled">
            <a:extLst>
              <a:ext uri="{FF2B5EF4-FFF2-40B4-BE49-F238E27FC236}">
                <a16:creationId xmlns:a16="http://schemas.microsoft.com/office/drawing/2014/main" id="{A186F468-D977-60C9-285D-F303777E282C}"/>
              </a:ext>
            </a:extLst>
          </p:cNvPr>
          <p:cNvPicPr>
            <a:picLocks noChangeAspect="1"/>
          </p:cNvPicPr>
          <p:nvPr/>
        </p:nvPicPr>
        <p:blipFill>
          <a:blip r:embed="rId3"/>
          <a:stretch>
            <a:fillRect/>
          </a:stretch>
        </p:blipFill>
        <p:spPr>
          <a:xfrm>
            <a:off x="726142" y="4196900"/>
            <a:ext cx="7149714" cy="1413429"/>
          </a:xfrm>
          <a:prstGeom prst="rect">
            <a:avLst/>
          </a:prstGeom>
          <a:ln>
            <a:solidFill>
              <a:schemeClr val="tx1"/>
            </a:solidFill>
          </a:ln>
        </p:spPr>
      </p:pic>
      <p:pic>
        <p:nvPicPr>
          <p:cNvPr id="12" name="Picture 11" descr="Organization members page with arrow pointing to the Person column">
            <a:extLst>
              <a:ext uri="{FF2B5EF4-FFF2-40B4-BE49-F238E27FC236}">
                <a16:creationId xmlns:a16="http://schemas.microsoft.com/office/drawing/2014/main" id="{AEEBA81F-FB50-A1EB-DDF2-040DF4AA4A96}"/>
              </a:ext>
            </a:extLst>
          </p:cNvPr>
          <p:cNvPicPr>
            <a:picLocks noChangeAspect="1"/>
          </p:cNvPicPr>
          <p:nvPr/>
        </p:nvPicPr>
        <p:blipFill>
          <a:blip r:embed="rId4"/>
          <a:stretch>
            <a:fillRect/>
          </a:stretch>
        </p:blipFill>
        <p:spPr>
          <a:xfrm>
            <a:off x="7999423" y="4176523"/>
            <a:ext cx="3867619" cy="2544952"/>
          </a:xfrm>
          <a:prstGeom prst="rect">
            <a:avLst/>
          </a:prstGeom>
          <a:ln>
            <a:solidFill>
              <a:schemeClr val="tx1"/>
            </a:solidFill>
          </a:ln>
        </p:spPr>
      </p:pic>
      <p:sp>
        <p:nvSpPr>
          <p:cNvPr id="3" name="Content Placeholder 2">
            <a:extLst>
              <a:ext uri="{FF2B5EF4-FFF2-40B4-BE49-F238E27FC236}">
                <a16:creationId xmlns:a16="http://schemas.microsoft.com/office/drawing/2014/main" id="{8A0FD3F6-60C6-4776-BF30-814750D06152}"/>
              </a:ext>
            </a:extLst>
          </p:cNvPr>
          <p:cNvSpPr>
            <a:spLocks noGrp="1"/>
          </p:cNvSpPr>
          <p:nvPr>
            <p:ph idx="1"/>
          </p:nvPr>
        </p:nvSpPr>
        <p:spPr>
          <a:xfrm>
            <a:off x="838200" y="1729373"/>
            <a:ext cx="10529454" cy="2509524"/>
          </a:xfrm>
        </p:spPr>
        <p:txBody>
          <a:bodyPr>
            <a:normAutofit lnSpcReduction="10000"/>
          </a:bodyPr>
          <a:lstStyle/>
          <a:p>
            <a:r>
              <a:rPr lang="en-US" sz="2800" dirty="0"/>
              <a:t>To review organization member names within Catamaran:</a:t>
            </a:r>
          </a:p>
          <a:p>
            <a:pPr lvl="1"/>
            <a:r>
              <a:rPr lang="en-US" sz="2400" dirty="0"/>
              <a:t>Log in and locate the Tasks Overview.</a:t>
            </a:r>
          </a:p>
          <a:p>
            <a:pPr lvl="1"/>
            <a:r>
              <a:rPr lang="en-US" sz="2400" dirty="0"/>
              <a:t>Select the organization’s name in the </a:t>
            </a:r>
            <a:r>
              <a:rPr lang="en-US" sz="2400" b="1" dirty="0"/>
              <a:t>Organization</a:t>
            </a:r>
            <a:r>
              <a:rPr lang="en-US" sz="2400" dirty="0"/>
              <a:t> column.</a:t>
            </a:r>
          </a:p>
          <a:p>
            <a:pPr lvl="1"/>
            <a:r>
              <a:rPr lang="en-US" sz="2400" dirty="0"/>
              <a:t>Select the </a:t>
            </a:r>
            <a:r>
              <a:rPr lang="en-US" sz="2400" b="1" dirty="0"/>
              <a:t>Organization Members</a:t>
            </a:r>
            <a:r>
              <a:rPr lang="en-US" sz="2400" dirty="0"/>
              <a:t> link from the Organization page.</a:t>
            </a:r>
          </a:p>
          <a:p>
            <a:pPr lvl="1"/>
            <a:r>
              <a:rPr lang="en-US" sz="2400" dirty="0"/>
              <a:t>Review the list. If changes are needed, contact the Catamaran Help Desk for assistance.</a:t>
            </a:r>
          </a:p>
        </p:txBody>
      </p:sp>
      <p:sp>
        <p:nvSpPr>
          <p:cNvPr id="2" name="Title 1">
            <a:extLst>
              <a:ext uri="{FF2B5EF4-FFF2-40B4-BE49-F238E27FC236}">
                <a16:creationId xmlns:a16="http://schemas.microsoft.com/office/drawing/2014/main" id="{C0F60040-6F26-4902-B746-88A4BB5B21D8}"/>
              </a:ext>
            </a:extLst>
          </p:cNvPr>
          <p:cNvSpPr>
            <a:spLocks noGrp="1"/>
          </p:cNvSpPr>
          <p:nvPr>
            <p:ph type="title"/>
          </p:nvPr>
        </p:nvSpPr>
        <p:spPr>
          <a:xfrm>
            <a:off x="838199" y="365125"/>
            <a:ext cx="10529455" cy="1325563"/>
          </a:xfrm>
        </p:spPr>
        <p:txBody>
          <a:bodyPr>
            <a:normAutofit/>
          </a:bodyPr>
          <a:lstStyle/>
          <a:p>
            <a:r>
              <a:rPr lang="en-US"/>
              <a:t>Review Organization Member Names</a:t>
            </a:r>
          </a:p>
        </p:txBody>
      </p:sp>
    </p:spTree>
    <p:extLst>
      <p:ext uri="{BB962C8B-B14F-4D97-AF65-F5344CB8AC3E}">
        <p14:creationId xmlns:p14="http://schemas.microsoft.com/office/powerpoint/2010/main" val="3135278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28</a:t>
            </a:fld>
            <a:endParaRPr lang="en-US"/>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Tasks Overview with a circle around B Report in the Activity column">
            <a:extLst>
              <a:ext uri="{FF2B5EF4-FFF2-40B4-BE49-F238E27FC236}">
                <a16:creationId xmlns:a16="http://schemas.microsoft.com/office/drawing/2014/main" id="{6796AB9A-24ED-8303-E4FE-09D481804E69}"/>
              </a:ext>
            </a:extLst>
          </p:cNvPr>
          <p:cNvPicPr>
            <a:picLocks noChangeAspect="1"/>
          </p:cNvPicPr>
          <p:nvPr/>
        </p:nvPicPr>
        <p:blipFill rotWithShape="1">
          <a:blip r:embed="rId3"/>
          <a:srcRect l="1264" r="1561"/>
          <a:stretch/>
        </p:blipFill>
        <p:spPr>
          <a:xfrm>
            <a:off x="689535" y="3906400"/>
            <a:ext cx="10898407" cy="2217143"/>
          </a:xfrm>
          <a:prstGeom prst="rect">
            <a:avLst/>
          </a:prstGeom>
          <a:ln>
            <a:solidFill>
              <a:schemeClr val="tx1"/>
            </a:solidFill>
          </a:ln>
        </p:spPr>
      </p:pic>
      <p:sp>
        <p:nvSpPr>
          <p:cNvPr id="8" name="Content Placeholder 7">
            <a:extLst>
              <a:ext uri="{FF2B5EF4-FFF2-40B4-BE49-F238E27FC236}">
                <a16:creationId xmlns:a16="http://schemas.microsoft.com/office/drawing/2014/main" id="{0D7EEF84-4D8A-4A4E-9AB3-0C9D533C2F42}"/>
              </a:ext>
            </a:extLst>
          </p:cNvPr>
          <p:cNvSpPr>
            <a:spLocks noGrp="1"/>
          </p:cNvSpPr>
          <p:nvPr>
            <p:ph idx="1"/>
          </p:nvPr>
        </p:nvSpPr>
        <p:spPr>
          <a:xfrm>
            <a:off x="838200" y="1825625"/>
            <a:ext cx="10749742" cy="1830214"/>
          </a:xfrm>
        </p:spPr>
        <p:txBody>
          <a:bodyPr>
            <a:normAutofit/>
          </a:bodyPr>
          <a:lstStyle/>
          <a:p>
            <a:pPr marL="457200" indent="-457200">
              <a:buFont typeface="+mj-lt"/>
              <a:buAutoNum type="arabicPeriod"/>
            </a:pPr>
            <a:r>
              <a:rPr lang="en-US" sz="2600"/>
              <a:t>View available reports on the Tasks Overview at the bottom of the Dashboard. </a:t>
            </a:r>
          </a:p>
          <a:p>
            <a:pPr marL="457200" indent="-457200">
              <a:buFont typeface="+mj-lt"/>
              <a:buAutoNum type="arabicPeriod"/>
            </a:pPr>
            <a:r>
              <a:rPr lang="en-US" sz="2600"/>
              <a:t>Select the link in the </a:t>
            </a:r>
            <a:r>
              <a:rPr lang="en-US" sz="2600" b="1"/>
              <a:t>Activity</a:t>
            </a:r>
            <a:r>
              <a:rPr lang="en-US" sz="2600"/>
              <a:t> column (for example, B Report) to access the Reports page. </a:t>
            </a:r>
          </a:p>
          <a:p>
            <a:endParaRPr lang="en-US"/>
          </a:p>
        </p:txBody>
      </p:sp>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a:xfrm>
            <a:off x="838200" y="734457"/>
            <a:ext cx="10515600" cy="956231"/>
          </a:xfrm>
        </p:spPr>
        <p:txBody>
          <a:bodyPr/>
          <a:lstStyle/>
          <a:p>
            <a:r>
              <a:rPr lang="en-US"/>
              <a:t>View Reports</a:t>
            </a:r>
          </a:p>
        </p:txBody>
      </p:sp>
    </p:spTree>
    <p:extLst>
      <p:ext uri="{BB962C8B-B14F-4D97-AF65-F5344CB8AC3E}">
        <p14:creationId xmlns:p14="http://schemas.microsoft.com/office/powerpoint/2010/main" val="3154912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A33ABF-60A2-4244-8A94-DC6ADDFDE133}"/>
              </a:ext>
            </a:extLst>
          </p:cNvPr>
          <p:cNvSpPr>
            <a:spLocks noGrp="1"/>
          </p:cNvSpPr>
          <p:nvPr>
            <p:ph type="sldNum" sz="quarter" idx="12"/>
          </p:nvPr>
        </p:nvSpPr>
        <p:spPr/>
        <p:txBody>
          <a:bodyPr/>
          <a:lstStyle/>
          <a:p>
            <a:fld id="{46775F4D-6D42-4CD6-A802-0B48E0231625}" type="slidenum">
              <a:rPr lang="en-US" smtClean="0"/>
              <a:pPr/>
              <a:t>29</a:t>
            </a:fld>
            <a:endParaRPr lang="en-US"/>
          </a:p>
        </p:txBody>
      </p:sp>
      <p:sp>
        <p:nvSpPr>
          <p:cNvPr id="4" name="Footer Placeholder 3">
            <a:extLst>
              <a:ext uri="{FF2B5EF4-FFF2-40B4-BE49-F238E27FC236}">
                <a16:creationId xmlns:a16="http://schemas.microsoft.com/office/drawing/2014/main" id="{E66A4BF2-B764-4651-86DC-619577F4974C}"/>
              </a:ext>
            </a:extLst>
          </p:cNvPr>
          <p:cNvSpPr>
            <a:spLocks noGrp="1"/>
          </p:cNvSpPr>
          <p:nvPr>
            <p:ph type="ftr" sz="quarter" idx="11"/>
          </p:nvPr>
        </p:nvSpPr>
        <p:spPr/>
        <p:txBody>
          <a:bodyPr/>
          <a:lstStyle/>
          <a:p>
            <a:r>
              <a:rPr lang="en-US"/>
              <a:t>Michigan Department of Education | Office of Special Education </a:t>
            </a:r>
          </a:p>
        </p:txBody>
      </p:sp>
      <p:pic>
        <p:nvPicPr>
          <p:cNvPr id="10" name="Picture 9" descr="B Reports page with arrows pointing to the Strand Report and MAR links.">
            <a:extLst>
              <a:ext uri="{FF2B5EF4-FFF2-40B4-BE49-F238E27FC236}">
                <a16:creationId xmlns:a16="http://schemas.microsoft.com/office/drawing/2014/main" id="{9BF54F2F-FC2F-9E53-1F63-DAE5325D75ED}"/>
              </a:ext>
            </a:extLst>
          </p:cNvPr>
          <p:cNvPicPr>
            <a:picLocks noChangeAspect="1"/>
          </p:cNvPicPr>
          <p:nvPr/>
        </p:nvPicPr>
        <p:blipFill>
          <a:blip r:embed="rId3"/>
          <a:stretch>
            <a:fillRect/>
          </a:stretch>
        </p:blipFill>
        <p:spPr>
          <a:xfrm>
            <a:off x="4625229" y="1834167"/>
            <a:ext cx="6728571" cy="4464286"/>
          </a:xfrm>
          <a:prstGeom prst="rect">
            <a:avLst/>
          </a:prstGeom>
          <a:ln>
            <a:solidFill>
              <a:schemeClr val="bg1">
                <a:lumMod val="50000"/>
              </a:schemeClr>
            </a:solidFill>
          </a:ln>
        </p:spPr>
      </p:pic>
      <p:sp>
        <p:nvSpPr>
          <p:cNvPr id="3" name="Content Placeholder 2">
            <a:extLst>
              <a:ext uri="{FF2B5EF4-FFF2-40B4-BE49-F238E27FC236}">
                <a16:creationId xmlns:a16="http://schemas.microsoft.com/office/drawing/2014/main" id="{3FB85C7F-E9E1-484F-9061-042568568514}"/>
              </a:ext>
            </a:extLst>
          </p:cNvPr>
          <p:cNvSpPr>
            <a:spLocks noGrp="1"/>
          </p:cNvSpPr>
          <p:nvPr>
            <p:ph idx="1"/>
          </p:nvPr>
        </p:nvSpPr>
        <p:spPr>
          <a:xfrm>
            <a:off x="838200" y="1825625"/>
            <a:ext cx="3894172" cy="4351338"/>
          </a:xfrm>
        </p:spPr>
        <p:txBody>
          <a:bodyPr/>
          <a:lstStyle/>
          <a:p>
            <a:pPr marL="457200" indent="-457200">
              <a:buFont typeface="+mj-lt"/>
              <a:buAutoNum type="arabicPeriod"/>
            </a:pPr>
            <a:r>
              <a:rPr lang="en-US" sz="2800" dirty="0"/>
              <a:t>On the Reports page, select any report link to view that report.</a:t>
            </a:r>
          </a:p>
          <a:p>
            <a:pPr marL="457200" indent="-457200">
              <a:buFont typeface="+mj-lt"/>
              <a:buAutoNum type="arabicPeriod"/>
            </a:pPr>
            <a:r>
              <a:rPr lang="en-US" sz="2800" dirty="0"/>
              <a:t>Review and share the reports with appropriate team members.</a:t>
            </a:r>
          </a:p>
          <a:p>
            <a:endParaRPr lang="en-US" dirty="0"/>
          </a:p>
        </p:txBody>
      </p:sp>
      <p:sp>
        <p:nvSpPr>
          <p:cNvPr id="2" name="Title 1">
            <a:extLst>
              <a:ext uri="{FF2B5EF4-FFF2-40B4-BE49-F238E27FC236}">
                <a16:creationId xmlns:a16="http://schemas.microsoft.com/office/drawing/2014/main" id="{6DE0962C-521B-4FE5-B2B3-33DF1E151589}"/>
              </a:ext>
            </a:extLst>
          </p:cNvPr>
          <p:cNvSpPr>
            <a:spLocks noGrp="1"/>
          </p:cNvSpPr>
          <p:nvPr>
            <p:ph type="title"/>
          </p:nvPr>
        </p:nvSpPr>
        <p:spPr>
          <a:xfrm>
            <a:off x="838200" y="734457"/>
            <a:ext cx="10515600" cy="956231"/>
          </a:xfrm>
        </p:spPr>
        <p:txBody>
          <a:bodyPr/>
          <a:lstStyle/>
          <a:p>
            <a:r>
              <a:rPr lang="en-US" dirty="0"/>
              <a:t>Access Reports</a:t>
            </a:r>
          </a:p>
        </p:txBody>
      </p:sp>
    </p:spTree>
    <p:extLst>
      <p:ext uri="{BB962C8B-B14F-4D97-AF65-F5344CB8AC3E}">
        <p14:creationId xmlns:p14="http://schemas.microsoft.com/office/powerpoint/2010/main" val="224746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Arial"/>
                <a:cs typeface="Arial"/>
              </a:rPr>
              <a:t>For Districts and ISDs</a:t>
            </a:r>
          </a:p>
        </p:txBody>
      </p:sp>
      <p:sp>
        <p:nvSpPr>
          <p:cNvPr id="2" name="Title 1"/>
          <p:cNvSpPr>
            <a:spLocks noGrp="1"/>
          </p:cNvSpPr>
          <p:nvPr>
            <p:ph type="ctrTitle"/>
          </p:nvPr>
        </p:nvSpPr>
        <p:spPr/>
        <p:txBody>
          <a:bodyPr/>
          <a:lstStyle/>
          <a:p>
            <a:pPr algn="l"/>
            <a:r>
              <a:rPr lang="en-US" dirty="0"/>
              <a:t>May 2023</a:t>
            </a:r>
            <a:br>
              <a:rPr lang="en-US" dirty="0"/>
            </a:br>
            <a:r>
              <a:rPr lang="en-US" dirty="0"/>
              <a:t>Part B Catamaran Preview</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C8B7A1-04E9-4FCB-8EAE-0A123624533E}"/>
              </a:ext>
            </a:extLst>
          </p:cNvPr>
          <p:cNvSpPr>
            <a:spLocks noGrp="1"/>
          </p:cNvSpPr>
          <p:nvPr>
            <p:ph type="sldNum" sz="quarter" idx="12"/>
          </p:nvPr>
        </p:nvSpPr>
        <p:spPr/>
        <p:txBody>
          <a:bodyPr/>
          <a:lstStyle/>
          <a:p>
            <a:fld id="{46775F4D-6D42-4CD6-A802-0B48E0231625}" type="slidenum">
              <a:rPr lang="en-US" smtClean="0"/>
              <a:pPr/>
              <a:t>30</a:t>
            </a:fld>
            <a:endParaRPr lang="en-US"/>
          </a:p>
        </p:txBody>
      </p:sp>
      <p:sp>
        <p:nvSpPr>
          <p:cNvPr id="4" name="Footer Placeholder 3">
            <a:extLst>
              <a:ext uri="{FF2B5EF4-FFF2-40B4-BE49-F238E27FC236}">
                <a16:creationId xmlns:a16="http://schemas.microsoft.com/office/drawing/2014/main" id="{4E156C3A-624E-4E0B-9B36-25632223313D}"/>
              </a:ext>
            </a:extLst>
          </p:cNvPr>
          <p:cNvSpPr>
            <a:spLocks noGrp="1"/>
          </p:cNvSpPr>
          <p:nvPr>
            <p:ph type="ftr" sz="quarter" idx="11"/>
          </p:nvPr>
        </p:nvSpPr>
        <p:spPr/>
        <p:txBody>
          <a:bodyPr/>
          <a:lstStyle/>
          <a:p>
            <a:r>
              <a:rPr lang="en-US"/>
              <a:t>Michigan Department of Education | Office of Special Education </a:t>
            </a:r>
          </a:p>
        </p:txBody>
      </p:sp>
      <p:pic>
        <p:nvPicPr>
          <p:cNvPr id="11" name="Picture 10" descr="B Reports page with Acknowledge Reports button circled">
            <a:extLst>
              <a:ext uri="{FF2B5EF4-FFF2-40B4-BE49-F238E27FC236}">
                <a16:creationId xmlns:a16="http://schemas.microsoft.com/office/drawing/2014/main" id="{914179C5-2368-7FF4-EAC8-8FE73BA7C15F}"/>
              </a:ext>
            </a:extLst>
          </p:cNvPr>
          <p:cNvPicPr>
            <a:picLocks noChangeAspect="1"/>
          </p:cNvPicPr>
          <p:nvPr/>
        </p:nvPicPr>
        <p:blipFill>
          <a:blip r:embed="rId3"/>
          <a:stretch>
            <a:fillRect/>
          </a:stretch>
        </p:blipFill>
        <p:spPr>
          <a:xfrm>
            <a:off x="4625228" y="1835797"/>
            <a:ext cx="6728571" cy="4464286"/>
          </a:xfrm>
          <a:prstGeom prst="rect">
            <a:avLst/>
          </a:prstGeom>
          <a:ln>
            <a:solidFill>
              <a:schemeClr val="bg1">
                <a:lumMod val="50000"/>
              </a:schemeClr>
            </a:solidFill>
          </a:ln>
        </p:spPr>
      </p:pic>
      <p:sp>
        <p:nvSpPr>
          <p:cNvPr id="3" name="Content Placeholder 2">
            <a:extLst>
              <a:ext uri="{FF2B5EF4-FFF2-40B4-BE49-F238E27FC236}">
                <a16:creationId xmlns:a16="http://schemas.microsoft.com/office/drawing/2014/main" id="{914770DC-E130-479B-9395-9B8537E88828}"/>
              </a:ext>
            </a:extLst>
          </p:cNvPr>
          <p:cNvSpPr>
            <a:spLocks noGrp="1"/>
          </p:cNvSpPr>
          <p:nvPr>
            <p:ph idx="1"/>
          </p:nvPr>
        </p:nvSpPr>
        <p:spPr>
          <a:xfrm>
            <a:off x="838201" y="1779529"/>
            <a:ext cx="3908611" cy="4842943"/>
          </a:xfrm>
        </p:spPr>
        <p:txBody>
          <a:bodyPr>
            <a:normAutofit/>
          </a:bodyPr>
          <a:lstStyle/>
          <a:p>
            <a:r>
              <a:rPr lang="en-US" dirty="0"/>
              <a:t>Acknowledge the reports by clicking the red </a:t>
            </a:r>
            <a:r>
              <a:rPr lang="en-US" b="1" dirty="0"/>
              <a:t>Acknowledge Reports </a:t>
            </a:r>
            <a:r>
              <a:rPr lang="en-US" dirty="0"/>
              <a:t>button on the Reports page. </a:t>
            </a:r>
          </a:p>
          <a:p>
            <a:r>
              <a:rPr lang="en-US" b="1" dirty="0"/>
              <a:t>Note: </a:t>
            </a:r>
            <a:r>
              <a:rPr lang="en-US" dirty="0"/>
              <a:t>When the reports have been</a:t>
            </a:r>
            <a:r>
              <a:rPr lang="en-US" b="1" dirty="0"/>
              <a:t> </a:t>
            </a:r>
            <a:r>
              <a:rPr lang="en-US" dirty="0"/>
              <a:t>acknowledged, additional tasks will become available as appropriate (such as a CAP or Corrective Action).</a:t>
            </a:r>
          </a:p>
          <a:p>
            <a:endParaRPr lang="en-US" dirty="0"/>
          </a:p>
        </p:txBody>
      </p:sp>
      <p:sp>
        <p:nvSpPr>
          <p:cNvPr id="2" name="Title 1">
            <a:extLst>
              <a:ext uri="{FF2B5EF4-FFF2-40B4-BE49-F238E27FC236}">
                <a16:creationId xmlns:a16="http://schemas.microsoft.com/office/drawing/2014/main" id="{A8BFFA42-0E11-403A-9C42-C67B4DE202FB}"/>
              </a:ext>
            </a:extLst>
          </p:cNvPr>
          <p:cNvSpPr>
            <a:spLocks noGrp="1"/>
          </p:cNvSpPr>
          <p:nvPr>
            <p:ph type="title"/>
          </p:nvPr>
        </p:nvSpPr>
        <p:spPr>
          <a:xfrm>
            <a:off x="631766" y="757041"/>
            <a:ext cx="10511118" cy="933647"/>
          </a:xfrm>
        </p:spPr>
        <p:txBody>
          <a:bodyPr/>
          <a:lstStyle/>
          <a:p>
            <a:r>
              <a:rPr lang="en-US" dirty="0"/>
              <a:t>Acknowledge Reports by June 15</a:t>
            </a:r>
          </a:p>
        </p:txBody>
      </p:sp>
    </p:spTree>
    <p:extLst>
      <p:ext uri="{BB962C8B-B14F-4D97-AF65-F5344CB8AC3E}">
        <p14:creationId xmlns:p14="http://schemas.microsoft.com/office/powerpoint/2010/main" val="17238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D3CAEF-B769-4A1F-B8B0-CE8867BF2767}"/>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DE317367-AB9A-44C9-98D7-86F3EAD6B3F1}"/>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610344AB-A547-43D0-A76F-013F58F8DE7A}"/>
              </a:ext>
            </a:extLst>
          </p:cNvPr>
          <p:cNvSpPr>
            <a:spLocks noGrp="1"/>
          </p:cNvSpPr>
          <p:nvPr>
            <p:ph idx="1"/>
          </p:nvPr>
        </p:nvSpPr>
        <p:spPr>
          <a:xfrm>
            <a:off x="838200" y="1825624"/>
            <a:ext cx="10515600" cy="4530725"/>
          </a:xfrm>
        </p:spPr>
        <p:txBody>
          <a:bodyPr>
            <a:normAutofit/>
          </a:bodyPr>
          <a:lstStyle/>
          <a:p>
            <a:r>
              <a:rPr lang="en-US" sz="3200" dirty="0"/>
              <a:t>Work cannot be completed in Catamaran until reports have been acknowledged.</a:t>
            </a:r>
          </a:p>
          <a:p>
            <a:r>
              <a:rPr lang="en-US" sz="3200" dirty="0"/>
              <a:t>What to do after acknowledging reports</a:t>
            </a:r>
            <a:r>
              <a:rPr lang="en-US" sz="3200" dirty="0">
                <a:solidFill>
                  <a:schemeClr val="tx1"/>
                </a:solidFill>
              </a:rPr>
              <a:t>:</a:t>
            </a:r>
          </a:p>
          <a:p>
            <a:pPr lvl="1"/>
            <a:r>
              <a:rPr lang="en-US" sz="2800" dirty="0"/>
              <a:t>Review Reports page – Does my district have findings?</a:t>
            </a:r>
          </a:p>
          <a:p>
            <a:pPr lvl="1"/>
            <a:r>
              <a:rPr lang="en-US" sz="2800" dirty="0"/>
              <a:t>Review Strand Report – What are the next steps?</a:t>
            </a:r>
          </a:p>
          <a:p>
            <a:pPr lvl="1"/>
            <a:r>
              <a:rPr lang="en-US" sz="2800" dirty="0"/>
              <a:t>Review MAR. </a:t>
            </a:r>
          </a:p>
          <a:p>
            <a:pPr lvl="1"/>
            <a:r>
              <a:rPr lang="en-US" sz="2800" dirty="0"/>
              <a:t>Decide whether the district should convene a Review and Analysis Process (RAP) Team.</a:t>
            </a:r>
          </a:p>
        </p:txBody>
      </p:sp>
      <p:sp>
        <p:nvSpPr>
          <p:cNvPr id="2" name="Title 1">
            <a:extLst>
              <a:ext uri="{FF2B5EF4-FFF2-40B4-BE49-F238E27FC236}">
                <a16:creationId xmlns:a16="http://schemas.microsoft.com/office/drawing/2014/main" id="{DC088E31-BAD1-4154-BE31-F3E21873AE05}"/>
              </a:ext>
            </a:extLst>
          </p:cNvPr>
          <p:cNvSpPr>
            <a:spLocks noGrp="1"/>
          </p:cNvSpPr>
          <p:nvPr>
            <p:ph type="title"/>
          </p:nvPr>
        </p:nvSpPr>
        <p:spPr>
          <a:xfrm>
            <a:off x="838200" y="721895"/>
            <a:ext cx="10515600" cy="968793"/>
          </a:xfrm>
        </p:spPr>
        <p:txBody>
          <a:bodyPr/>
          <a:lstStyle/>
          <a:p>
            <a:r>
              <a:rPr lang="en-US"/>
              <a:t>After Acknowledging Reports</a:t>
            </a:r>
          </a:p>
        </p:txBody>
      </p:sp>
    </p:spTree>
    <p:extLst>
      <p:ext uri="{BB962C8B-B14F-4D97-AF65-F5344CB8AC3E}">
        <p14:creationId xmlns:p14="http://schemas.microsoft.com/office/powerpoint/2010/main" val="2461211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011999-1019-4B54-82D9-6AECA0F60C3F}"/>
              </a:ext>
            </a:extLst>
          </p:cNvPr>
          <p:cNvSpPr>
            <a:spLocks noGrp="1"/>
          </p:cNvSpPr>
          <p:nvPr>
            <p:ph type="sldNum" sz="quarter" idx="12"/>
          </p:nvPr>
        </p:nvSpPr>
        <p:spPr/>
        <p:txBody>
          <a:bodyPr/>
          <a:lstStyle/>
          <a:p>
            <a:fld id="{46775F4D-6D42-4CD6-A802-0B48E0231625}" type="slidenum">
              <a:rPr lang="en-US" smtClean="0"/>
              <a:pPr/>
              <a:t>32</a:t>
            </a:fld>
            <a:endParaRPr lang="en-US"/>
          </a:p>
        </p:txBody>
      </p:sp>
      <p:sp>
        <p:nvSpPr>
          <p:cNvPr id="4" name="Footer Placeholder 3">
            <a:extLst>
              <a:ext uri="{FF2B5EF4-FFF2-40B4-BE49-F238E27FC236}">
                <a16:creationId xmlns:a16="http://schemas.microsoft.com/office/drawing/2014/main" id="{5AF89EA8-6898-4C71-9209-1A39298B197E}"/>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B715C5F8-5A70-41EC-98B3-0D9D416CA0DD}"/>
              </a:ext>
            </a:extLst>
          </p:cNvPr>
          <p:cNvSpPr>
            <a:spLocks noGrp="1"/>
          </p:cNvSpPr>
          <p:nvPr>
            <p:ph idx="1"/>
          </p:nvPr>
        </p:nvSpPr>
        <p:spPr>
          <a:xfrm>
            <a:off x="838200" y="1825625"/>
            <a:ext cx="10515600" cy="4895850"/>
          </a:xfrm>
        </p:spPr>
        <p:txBody>
          <a:bodyPr>
            <a:normAutofit lnSpcReduction="10000"/>
          </a:bodyPr>
          <a:lstStyle/>
          <a:p>
            <a:r>
              <a:rPr lang="en-US" sz="2800"/>
              <a:t>Check the Tasks Overview or the Strand Report to see if the district has a CAP or Corrective Action.</a:t>
            </a:r>
          </a:p>
          <a:p>
            <a:r>
              <a:rPr lang="en-US" sz="2800"/>
              <a:t>When there is a CAP or Corrective Action, convene a RAP Team to work through the activity.</a:t>
            </a:r>
          </a:p>
          <a:p>
            <a:r>
              <a:rPr lang="en-US" sz="2800"/>
              <a:t>Suggested RAP Team members include:</a:t>
            </a:r>
          </a:p>
          <a:p>
            <a:pPr lvl="1"/>
            <a:r>
              <a:rPr lang="en-US" sz="2400"/>
              <a:t>District and ISD personnel such as special and general education administrators</a:t>
            </a:r>
          </a:p>
          <a:p>
            <a:pPr lvl="1"/>
            <a:r>
              <a:rPr lang="en-US" sz="2400"/>
              <a:t>School improvement team representative </a:t>
            </a:r>
          </a:p>
          <a:p>
            <a:pPr lvl="1"/>
            <a:r>
              <a:rPr lang="en-US" sz="2400"/>
              <a:t>Parents</a:t>
            </a:r>
          </a:p>
          <a:p>
            <a:pPr lvl="1"/>
            <a:r>
              <a:rPr lang="en-US" sz="2400"/>
              <a:t>Service providers including general or special education teachers</a:t>
            </a:r>
          </a:p>
          <a:p>
            <a:pPr lvl="1"/>
            <a:r>
              <a:rPr lang="en-US" sz="2400"/>
              <a:t>Data experts or program specialists</a:t>
            </a:r>
          </a:p>
        </p:txBody>
      </p:sp>
      <p:sp>
        <p:nvSpPr>
          <p:cNvPr id="2" name="Title 1">
            <a:extLst>
              <a:ext uri="{FF2B5EF4-FFF2-40B4-BE49-F238E27FC236}">
                <a16:creationId xmlns:a16="http://schemas.microsoft.com/office/drawing/2014/main" id="{A247A160-ABC3-49D3-9287-BD8A03F2B9A0}"/>
              </a:ext>
            </a:extLst>
          </p:cNvPr>
          <p:cNvSpPr>
            <a:spLocks noGrp="1"/>
          </p:cNvSpPr>
          <p:nvPr>
            <p:ph type="title"/>
          </p:nvPr>
        </p:nvSpPr>
        <p:spPr/>
        <p:txBody>
          <a:bodyPr/>
          <a:lstStyle/>
          <a:p>
            <a:r>
              <a:rPr lang="en-US"/>
              <a:t>Complete Tasks with RAP Team as needed</a:t>
            </a:r>
          </a:p>
        </p:txBody>
      </p:sp>
    </p:spTree>
    <p:extLst>
      <p:ext uri="{BB962C8B-B14F-4D97-AF65-F5344CB8AC3E}">
        <p14:creationId xmlns:p14="http://schemas.microsoft.com/office/powerpoint/2010/main" val="305924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ABC0DC-324A-4E43-AFD6-1E6CF6AD2C20}"/>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4F5150ED-CB3D-49F2-BDF3-57A93EF81C80}"/>
              </a:ext>
            </a:extLst>
          </p:cNvPr>
          <p:cNvSpPr>
            <a:spLocks noGrp="1"/>
          </p:cNvSpPr>
          <p:nvPr>
            <p:ph type="ftr" sz="quarter" idx="11"/>
          </p:nvPr>
        </p:nvSpPr>
        <p:spPr/>
        <p:txBody>
          <a:bodyPr/>
          <a:lstStyle/>
          <a:p>
            <a:r>
              <a:rPr lang="en-US"/>
              <a:t>Michigan Department of Education | Office of Special Education </a:t>
            </a:r>
          </a:p>
        </p:txBody>
      </p:sp>
      <p:pic>
        <p:nvPicPr>
          <p:cNvPr id="3" name="Picture 2" descr="Drop down menu located under the user's name with arrow pointing to Reports">
            <a:extLst>
              <a:ext uri="{FF2B5EF4-FFF2-40B4-BE49-F238E27FC236}">
                <a16:creationId xmlns:a16="http://schemas.microsoft.com/office/drawing/2014/main" id="{DEBFD150-A441-C1B0-01CE-0A75910E5CEB}"/>
              </a:ext>
            </a:extLst>
          </p:cNvPr>
          <p:cNvPicPr>
            <a:picLocks noChangeAspect="1"/>
          </p:cNvPicPr>
          <p:nvPr/>
        </p:nvPicPr>
        <p:blipFill>
          <a:blip r:embed="rId3"/>
          <a:stretch>
            <a:fillRect/>
          </a:stretch>
        </p:blipFill>
        <p:spPr>
          <a:xfrm>
            <a:off x="906000" y="3428977"/>
            <a:ext cx="10380000" cy="2151428"/>
          </a:xfrm>
          <a:prstGeom prst="rect">
            <a:avLst/>
          </a:prstGeom>
          <a:ln>
            <a:solidFill>
              <a:srgbClr val="3A3A3A"/>
            </a:solidFill>
          </a:ln>
        </p:spPr>
      </p:pic>
      <p:sp>
        <p:nvSpPr>
          <p:cNvPr id="8" name="Content Placeholder 7">
            <a:extLst>
              <a:ext uri="{FF2B5EF4-FFF2-40B4-BE49-F238E27FC236}">
                <a16:creationId xmlns:a16="http://schemas.microsoft.com/office/drawing/2014/main" id="{B0457BD2-26A7-43F2-92C8-FA0482A0507B}"/>
              </a:ext>
            </a:extLst>
          </p:cNvPr>
          <p:cNvSpPr>
            <a:spLocks noGrp="1"/>
          </p:cNvSpPr>
          <p:nvPr>
            <p:ph sz="half" idx="2"/>
          </p:nvPr>
        </p:nvSpPr>
        <p:spPr>
          <a:xfrm>
            <a:off x="838201" y="1837058"/>
            <a:ext cx="10515599" cy="1300280"/>
          </a:xfrm>
        </p:spPr>
        <p:txBody>
          <a:bodyPr/>
          <a:lstStyle/>
          <a:p>
            <a:r>
              <a:rPr lang="en-US" dirty="0"/>
              <a:t>Hover over the user’s name. </a:t>
            </a:r>
          </a:p>
          <a:p>
            <a:r>
              <a:rPr lang="en-US" dirty="0"/>
              <a:t>Select </a:t>
            </a:r>
            <a:r>
              <a:rPr lang="en-US" b="1" dirty="0"/>
              <a:t>Reports</a:t>
            </a:r>
            <a:r>
              <a:rPr lang="en-US" dirty="0"/>
              <a:t> from the drop-down menu.</a:t>
            </a:r>
          </a:p>
        </p:txBody>
      </p:sp>
      <p:sp>
        <p:nvSpPr>
          <p:cNvPr id="2" name="Title 1">
            <a:extLst>
              <a:ext uri="{FF2B5EF4-FFF2-40B4-BE49-F238E27FC236}">
                <a16:creationId xmlns:a16="http://schemas.microsoft.com/office/drawing/2014/main" id="{796ED6AA-B68F-4E7D-9D4D-90171E4821A1}"/>
              </a:ext>
            </a:extLst>
          </p:cNvPr>
          <p:cNvSpPr>
            <a:spLocks noGrp="1"/>
          </p:cNvSpPr>
          <p:nvPr>
            <p:ph type="title"/>
          </p:nvPr>
        </p:nvSpPr>
        <p:spPr>
          <a:xfrm>
            <a:off x="838200" y="677315"/>
            <a:ext cx="10515600" cy="1013373"/>
          </a:xfrm>
        </p:spPr>
        <p:txBody>
          <a:bodyPr/>
          <a:lstStyle/>
          <a:p>
            <a:r>
              <a:rPr lang="en-US"/>
              <a:t>Access System Reports</a:t>
            </a:r>
          </a:p>
        </p:txBody>
      </p:sp>
    </p:spTree>
    <p:extLst>
      <p:ext uri="{BB962C8B-B14F-4D97-AF65-F5344CB8AC3E}">
        <p14:creationId xmlns:p14="http://schemas.microsoft.com/office/powerpoint/2010/main" val="2068261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45BB1C-CE92-4702-8AE0-0DAD53CF3EDE}"/>
              </a:ext>
            </a:extLst>
          </p:cNvPr>
          <p:cNvSpPr>
            <a:spLocks noGrp="1"/>
          </p:cNvSpPr>
          <p:nvPr>
            <p:ph type="sldNum" sz="quarter" idx="12"/>
          </p:nvPr>
        </p:nvSpPr>
        <p:spPr/>
        <p:txBody>
          <a:bodyPr/>
          <a:lstStyle/>
          <a:p>
            <a:fld id="{0B17BB76-CBF7-44FF-99D7-3859A0F0D5C1}" type="slidenum">
              <a:rPr lang="en-US" smtClean="0"/>
              <a:pPr/>
              <a:t>34</a:t>
            </a:fld>
            <a:endParaRPr lang="en-US" dirty="0"/>
          </a:p>
        </p:txBody>
      </p:sp>
      <p:sp>
        <p:nvSpPr>
          <p:cNvPr id="5" name="Footer Placeholder 4">
            <a:extLst>
              <a:ext uri="{FF2B5EF4-FFF2-40B4-BE49-F238E27FC236}">
                <a16:creationId xmlns:a16="http://schemas.microsoft.com/office/drawing/2014/main" id="{C73F80A5-30C2-450D-8567-DD21F9F3BF20}"/>
              </a:ext>
            </a:extLst>
          </p:cNvPr>
          <p:cNvSpPr>
            <a:spLocks noGrp="1"/>
          </p:cNvSpPr>
          <p:nvPr>
            <p:ph type="ftr" sz="quarter" idx="11"/>
          </p:nvPr>
        </p:nvSpPr>
        <p:spPr/>
        <p:txBody>
          <a:bodyPr/>
          <a:lstStyle/>
          <a:p>
            <a:r>
              <a:rPr lang="en-US"/>
              <a:t>Michigan Department of Education | Office of Special Education </a:t>
            </a:r>
            <a:endParaRPr lang="en-US" dirty="0"/>
          </a:p>
        </p:txBody>
      </p:sp>
      <p:pic>
        <p:nvPicPr>
          <p:cNvPr id="4" name="Picture 3" descr="Administrative Reports page with arrow pointing to the Member District Activity Report link.">
            <a:extLst>
              <a:ext uri="{FF2B5EF4-FFF2-40B4-BE49-F238E27FC236}">
                <a16:creationId xmlns:a16="http://schemas.microsoft.com/office/drawing/2014/main" id="{C0CE1D44-9C18-C818-20FD-26ED877BF059}"/>
              </a:ext>
            </a:extLst>
          </p:cNvPr>
          <p:cNvPicPr>
            <a:picLocks noChangeAspect="1"/>
          </p:cNvPicPr>
          <p:nvPr/>
        </p:nvPicPr>
        <p:blipFill>
          <a:blip r:embed="rId3"/>
          <a:stretch>
            <a:fillRect/>
          </a:stretch>
        </p:blipFill>
        <p:spPr>
          <a:xfrm>
            <a:off x="1481961" y="2367349"/>
            <a:ext cx="8953333" cy="3990952"/>
          </a:xfrm>
          <a:prstGeom prst="rect">
            <a:avLst/>
          </a:prstGeom>
          <a:ln>
            <a:solidFill>
              <a:srgbClr val="3A3A3A"/>
            </a:solidFill>
          </a:ln>
        </p:spPr>
      </p:pic>
      <p:sp>
        <p:nvSpPr>
          <p:cNvPr id="3" name="Content Placeholder 2">
            <a:extLst>
              <a:ext uri="{FF2B5EF4-FFF2-40B4-BE49-F238E27FC236}">
                <a16:creationId xmlns:a16="http://schemas.microsoft.com/office/drawing/2014/main" id="{39495678-870B-42B8-8F51-46081B32E967}"/>
              </a:ext>
            </a:extLst>
          </p:cNvPr>
          <p:cNvSpPr>
            <a:spLocks noGrp="1"/>
          </p:cNvSpPr>
          <p:nvPr>
            <p:ph sz="half" idx="1"/>
          </p:nvPr>
        </p:nvSpPr>
        <p:spPr>
          <a:xfrm>
            <a:off x="838201" y="1866642"/>
            <a:ext cx="10828866" cy="1096691"/>
          </a:xfrm>
        </p:spPr>
        <p:txBody>
          <a:bodyPr>
            <a:normAutofit/>
          </a:bodyPr>
          <a:lstStyle/>
          <a:p>
            <a:r>
              <a:rPr lang="en-US" dirty="0"/>
              <a:t>Under the topic </a:t>
            </a:r>
            <a:r>
              <a:rPr lang="en-US" b="1" dirty="0"/>
              <a:t>Admin Reports, </a:t>
            </a:r>
            <a:r>
              <a:rPr lang="en-US" dirty="0"/>
              <a:t>select </a:t>
            </a:r>
            <a:r>
              <a:rPr lang="en-US" b="1" dirty="0"/>
              <a:t>Member District Activity Report</a:t>
            </a:r>
            <a:r>
              <a:rPr lang="en-US" dirty="0"/>
              <a:t>.</a:t>
            </a:r>
            <a:endParaRPr lang="en-US" b="1" dirty="0"/>
          </a:p>
        </p:txBody>
      </p:sp>
      <p:sp>
        <p:nvSpPr>
          <p:cNvPr id="2" name="Title 1">
            <a:extLst>
              <a:ext uri="{FF2B5EF4-FFF2-40B4-BE49-F238E27FC236}">
                <a16:creationId xmlns:a16="http://schemas.microsoft.com/office/drawing/2014/main" id="{FF9F3117-E7AD-4F23-BD18-88C18DEFE3A5}"/>
              </a:ext>
            </a:extLst>
          </p:cNvPr>
          <p:cNvSpPr>
            <a:spLocks noGrp="1"/>
          </p:cNvSpPr>
          <p:nvPr>
            <p:ph type="title"/>
          </p:nvPr>
        </p:nvSpPr>
        <p:spPr/>
        <p:txBody>
          <a:bodyPr/>
          <a:lstStyle/>
          <a:p>
            <a:r>
              <a:rPr lang="en-US" dirty="0"/>
              <a:t>Access Member District Activity Report</a:t>
            </a:r>
          </a:p>
        </p:txBody>
      </p:sp>
    </p:spTree>
    <p:extLst>
      <p:ext uri="{BB962C8B-B14F-4D97-AF65-F5344CB8AC3E}">
        <p14:creationId xmlns:p14="http://schemas.microsoft.com/office/powerpoint/2010/main" val="3292820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A88A873-C04E-425C-8BDA-AA56167A18C5}"/>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Slide Number Placeholder 5">
            <a:extLst>
              <a:ext uri="{FF2B5EF4-FFF2-40B4-BE49-F238E27FC236}">
                <a16:creationId xmlns:a16="http://schemas.microsoft.com/office/drawing/2014/main" id="{CE623EF7-41DD-4268-9B1C-DCC3D54AC18C}"/>
              </a:ext>
            </a:extLst>
          </p:cNvPr>
          <p:cNvSpPr>
            <a:spLocks noGrp="1"/>
          </p:cNvSpPr>
          <p:nvPr>
            <p:ph type="sldNum" sz="quarter" idx="12"/>
          </p:nvPr>
        </p:nvSpPr>
        <p:spPr/>
        <p:txBody>
          <a:bodyPr/>
          <a:lstStyle/>
          <a:p>
            <a:fld id="{0B17BB76-CBF7-44FF-99D7-3859A0F0D5C1}" type="slidenum">
              <a:rPr lang="en-US" smtClean="0"/>
              <a:pPr/>
              <a:t>35</a:t>
            </a:fld>
            <a:endParaRPr lang="en-US" dirty="0"/>
          </a:p>
        </p:txBody>
      </p:sp>
      <p:pic>
        <p:nvPicPr>
          <p:cNvPr id="8" name="Picture 7" descr="Member District Activity Report page with arrows pointing to release, ISD, export, and circle around the Go button">
            <a:extLst>
              <a:ext uri="{FF2B5EF4-FFF2-40B4-BE49-F238E27FC236}">
                <a16:creationId xmlns:a16="http://schemas.microsoft.com/office/drawing/2014/main" id="{8EBADCE6-A263-39F9-A7B3-C0D45AB218AD}"/>
              </a:ext>
            </a:extLst>
          </p:cNvPr>
          <p:cNvPicPr>
            <a:picLocks noChangeAspect="1"/>
          </p:cNvPicPr>
          <p:nvPr/>
        </p:nvPicPr>
        <p:blipFill>
          <a:blip r:embed="rId3"/>
          <a:stretch>
            <a:fillRect/>
          </a:stretch>
        </p:blipFill>
        <p:spPr>
          <a:xfrm>
            <a:off x="3094763" y="1834714"/>
            <a:ext cx="8531428" cy="3188572"/>
          </a:xfrm>
          <a:prstGeom prst="rect">
            <a:avLst/>
          </a:prstGeom>
          <a:ln>
            <a:solidFill>
              <a:srgbClr val="3A3A3A"/>
            </a:solidFill>
          </a:ln>
        </p:spPr>
      </p:pic>
      <p:sp>
        <p:nvSpPr>
          <p:cNvPr id="3" name="Content Placeholder 2">
            <a:extLst>
              <a:ext uri="{FF2B5EF4-FFF2-40B4-BE49-F238E27FC236}">
                <a16:creationId xmlns:a16="http://schemas.microsoft.com/office/drawing/2014/main" id="{0321CC40-5FBF-4321-A9A0-0651AA11BB1C}"/>
              </a:ext>
            </a:extLst>
          </p:cNvPr>
          <p:cNvSpPr>
            <a:spLocks noGrp="1"/>
          </p:cNvSpPr>
          <p:nvPr>
            <p:ph sz="half" idx="1"/>
          </p:nvPr>
        </p:nvSpPr>
        <p:spPr>
          <a:xfrm>
            <a:off x="861142" y="1850585"/>
            <a:ext cx="2233621" cy="4505765"/>
          </a:xfrm>
        </p:spPr>
        <p:txBody>
          <a:bodyPr>
            <a:normAutofit/>
          </a:bodyPr>
          <a:lstStyle/>
          <a:p>
            <a:r>
              <a:rPr lang="en-US" sz="2800" dirty="0"/>
              <a:t>Select the</a:t>
            </a:r>
          </a:p>
          <a:p>
            <a:pPr lvl="1"/>
            <a:r>
              <a:rPr lang="en-US" sz="2400" dirty="0"/>
              <a:t>Release</a:t>
            </a:r>
          </a:p>
          <a:p>
            <a:pPr lvl="1"/>
            <a:r>
              <a:rPr lang="en-US" sz="2400" dirty="0"/>
              <a:t>ISD</a:t>
            </a:r>
          </a:p>
          <a:p>
            <a:pPr lvl="1"/>
            <a:r>
              <a:rPr lang="en-US" sz="2400" dirty="0"/>
              <a:t>Format</a:t>
            </a:r>
          </a:p>
          <a:p>
            <a:r>
              <a:rPr lang="en-US" sz="2800" dirty="0"/>
              <a:t>Choose </a:t>
            </a:r>
            <a:r>
              <a:rPr lang="en-US" sz="2800" b="1" dirty="0"/>
              <a:t>Go</a:t>
            </a:r>
          </a:p>
        </p:txBody>
      </p:sp>
      <p:sp>
        <p:nvSpPr>
          <p:cNvPr id="2" name="Title 1">
            <a:extLst>
              <a:ext uri="{FF2B5EF4-FFF2-40B4-BE49-F238E27FC236}">
                <a16:creationId xmlns:a16="http://schemas.microsoft.com/office/drawing/2014/main" id="{6C0FA9D4-5776-4D14-82CE-531EFBEA152B}"/>
              </a:ext>
            </a:extLst>
          </p:cNvPr>
          <p:cNvSpPr>
            <a:spLocks noGrp="1"/>
          </p:cNvSpPr>
          <p:nvPr>
            <p:ph type="title"/>
          </p:nvPr>
        </p:nvSpPr>
        <p:spPr/>
        <p:txBody>
          <a:bodyPr/>
          <a:lstStyle/>
          <a:p>
            <a:r>
              <a:rPr lang="en-US" dirty="0"/>
              <a:t>Run Member District Activity Report</a:t>
            </a:r>
          </a:p>
        </p:txBody>
      </p:sp>
    </p:spTree>
    <p:extLst>
      <p:ext uri="{BB962C8B-B14F-4D97-AF65-F5344CB8AC3E}">
        <p14:creationId xmlns:p14="http://schemas.microsoft.com/office/powerpoint/2010/main" val="2935400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24ECB2-5A17-44A1-B275-07C8EEB474B0}"/>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5AD03D84-FD84-48CD-BE99-9BB7A0E20482}"/>
              </a:ext>
            </a:extLst>
          </p:cNvPr>
          <p:cNvSpPr>
            <a:spLocks noGrp="1"/>
          </p:cNvSpPr>
          <p:nvPr>
            <p:ph type="ftr" sz="quarter" idx="11"/>
          </p:nvPr>
        </p:nvSpPr>
        <p:spPr/>
        <p:txBody>
          <a:bodyPr/>
          <a:lstStyle/>
          <a:p>
            <a:r>
              <a:rPr lang="en-US"/>
              <a:t>Michigan Department of Education | Office of Special Education </a:t>
            </a:r>
          </a:p>
        </p:txBody>
      </p:sp>
      <p:sp>
        <p:nvSpPr>
          <p:cNvPr id="6" name="Title 5">
            <a:extLst>
              <a:ext uri="{FF2B5EF4-FFF2-40B4-BE49-F238E27FC236}">
                <a16:creationId xmlns:a16="http://schemas.microsoft.com/office/drawing/2014/main" id="{031E9D69-74CF-4F57-BE3C-9650B19F8550}"/>
              </a:ext>
            </a:extLst>
          </p:cNvPr>
          <p:cNvSpPr>
            <a:spLocks noGrp="1"/>
          </p:cNvSpPr>
          <p:nvPr>
            <p:ph type="ctrTitle"/>
          </p:nvPr>
        </p:nvSpPr>
        <p:spPr/>
        <p:txBody>
          <a:bodyPr/>
          <a:lstStyle/>
          <a:p>
            <a:r>
              <a:rPr lang="en-US"/>
              <a:t>Updates and Tips</a:t>
            </a:r>
          </a:p>
        </p:txBody>
      </p:sp>
    </p:spTree>
    <p:extLst>
      <p:ext uri="{BB962C8B-B14F-4D97-AF65-F5344CB8AC3E}">
        <p14:creationId xmlns:p14="http://schemas.microsoft.com/office/powerpoint/2010/main" val="1872659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37</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Updated activity step showing Delete? checkbox and auto-number row.">
            <a:extLst>
              <a:ext uri="{FF2B5EF4-FFF2-40B4-BE49-F238E27FC236}">
                <a16:creationId xmlns:a16="http://schemas.microsoft.com/office/drawing/2014/main" id="{EDDDE599-0489-92A3-CBA2-B6B0E0B15CB8}"/>
              </a:ext>
            </a:extLst>
          </p:cNvPr>
          <p:cNvPicPr>
            <a:picLocks noChangeAspect="1"/>
          </p:cNvPicPr>
          <p:nvPr/>
        </p:nvPicPr>
        <p:blipFill>
          <a:blip r:embed="rId3"/>
          <a:stretch>
            <a:fillRect/>
          </a:stretch>
        </p:blipFill>
        <p:spPr>
          <a:xfrm>
            <a:off x="892428" y="3660850"/>
            <a:ext cx="10407143" cy="2428571"/>
          </a:xfrm>
          <a:prstGeom prst="rect">
            <a:avLst/>
          </a:prstGeom>
          <a:ln>
            <a:solidFill>
              <a:schemeClr val="tx1"/>
            </a:solidFill>
          </a:ln>
        </p:spPr>
      </p:pic>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8" y="1795643"/>
            <a:ext cx="10713933" cy="2302828"/>
          </a:xfrm>
        </p:spPr>
        <p:txBody>
          <a:bodyPr>
            <a:normAutofit/>
          </a:bodyPr>
          <a:lstStyle/>
          <a:p>
            <a:r>
              <a:rPr lang="en-US" sz="3200" dirty="0"/>
              <a:t>The </a:t>
            </a:r>
            <a:r>
              <a:rPr lang="en-US" sz="3200" b="1" dirty="0"/>
              <a:t>Delete?</a:t>
            </a:r>
            <a:r>
              <a:rPr lang="en-US" sz="3200" dirty="0"/>
              <a:t> checkbox allows users to remove rows as needed.</a:t>
            </a:r>
          </a:p>
          <a:p>
            <a:r>
              <a:rPr lang="en-US" sz="3200" dirty="0"/>
              <a:t>The </a:t>
            </a:r>
            <a:r>
              <a:rPr lang="en-US" sz="3200" b="1" dirty="0"/>
              <a:t>Step # </a:t>
            </a:r>
            <a:r>
              <a:rPr lang="en-US" sz="3200" dirty="0"/>
              <a:t>field</a:t>
            </a:r>
            <a:r>
              <a:rPr lang="en-US" sz="3200" b="1" dirty="0"/>
              <a:t> </a:t>
            </a:r>
            <a:r>
              <a:rPr lang="en-US" sz="3200" dirty="0"/>
              <a:t>has been updated to auto-number rows.</a:t>
            </a:r>
          </a:p>
        </p:txBody>
      </p:sp>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713934" cy="1325563"/>
          </a:xfrm>
        </p:spPr>
        <p:txBody>
          <a:bodyPr/>
          <a:lstStyle/>
          <a:p>
            <a:r>
              <a:rPr lang="en-US" dirty="0"/>
              <a:t>Question 3: CAP Activity or Finding Page</a:t>
            </a:r>
          </a:p>
        </p:txBody>
      </p:sp>
    </p:spTree>
    <p:extLst>
      <p:ext uri="{BB962C8B-B14F-4D97-AF65-F5344CB8AC3E}">
        <p14:creationId xmlns:p14="http://schemas.microsoft.com/office/powerpoint/2010/main" val="3999438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38</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dirty="0"/>
              <a:t>Michigan Department of Education | Office of Special Education </a:t>
            </a:r>
          </a:p>
        </p:txBody>
      </p:sp>
      <p:pic>
        <p:nvPicPr>
          <p:cNvPr id="8" name="Picture 7" descr="CAP Progress Report showing pre-populated activity step and Progress Notes field.">
            <a:extLst>
              <a:ext uri="{FF2B5EF4-FFF2-40B4-BE49-F238E27FC236}">
                <a16:creationId xmlns:a16="http://schemas.microsoft.com/office/drawing/2014/main" id="{FA1B1E97-33A4-78F7-C553-EAFB9DCF8D96}"/>
              </a:ext>
            </a:extLst>
          </p:cNvPr>
          <p:cNvPicPr>
            <a:picLocks noChangeAspect="1"/>
          </p:cNvPicPr>
          <p:nvPr/>
        </p:nvPicPr>
        <p:blipFill rotWithShape="1">
          <a:blip r:embed="rId3"/>
          <a:srcRect b="17422"/>
          <a:stretch/>
        </p:blipFill>
        <p:spPr>
          <a:xfrm>
            <a:off x="1043117" y="3121207"/>
            <a:ext cx="9900000" cy="3226047"/>
          </a:xfrm>
          <a:prstGeom prst="rect">
            <a:avLst/>
          </a:prstGeom>
          <a:ln>
            <a:solidFill>
              <a:srgbClr val="3A3A3A"/>
            </a:solidFill>
          </a:ln>
        </p:spPr>
      </p:pic>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200" y="1795644"/>
            <a:ext cx="10618694" cy="1325563"/>
          </a:xfrm>
        </p:spPr>
        <p:txBody>
          <a:bodyPr>
            <a:normAutofit fontScale="92500" lnSpcReduction="10000"/>
          </a:bodyPr>
          <a:lstStyle/>
          <a:p>
            <a:r>
              <a:rPr lang="en-US" sz="2800" dirty="0"/>
              <a:t>Activity step(s) from the </a:t>
            </a:r>
            <a:r>
              <a:rPr lang="en-US" sz="2800" b="1" dirty="0"/>
              <a:t>CAP Activity (or Finding) </a:t>
            </a:r>
            <a:r>
              <a:rPr lang="en-US" sz="2800" dirty="0"/>
              <a:t>page will be displayed on the Progress Report.</a:t>
            </a:r>
          </a:p>
          <a:p>
            <a:r>
              <a:rPr lang="en-US" sz="2800" dirty="0"/>
              <a:t>Districts will report progress on specific activity step(s).</a:t>
            </a:r>
          </a:p>
        </p:txBody>
      </p:sp>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199" y="413943"/>
            <a:ext cx="10503569" cy="1325563"/>
          </a:xfrm>
        </p:spPr>
        <p:txBody>
          <a:bodyPr/>
          <a:lstStyle/>
          <a:p>
            <a:r>
              <a:rPr lang="en-US" dirty="0"/>
              <a:t>Progress Report</a:t>
            </a:r>
          </a:p>
        </p:txBody>
      </p:sp>
    </p:spTree>
    <p:extLst>
      <p:ext uri="{BB962C8B-B14F-4D97-AF65-F5344CB8AC3E}">
        <p14:creationId xmlns:p14="http://schemas.microsoft.com/office/powerpoint/2010/main" val="435739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39</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endParaRPr lang="en-US" dirty="0"/>
          </a:p>
        </p:txBody>
      </p:sp>
      <p:pic>
        <p:nvPicPr>
          <p:cNvPr id="8" name="Picture 7" descr="CAP Request Verification and Closeout of Findings page showing Evidence notes and Request Verification button.">
            <a:extLst>
              <a:ext uri="{FF2B5EF4-FFF2-40B4-BE49-F238E27FC236}">
                <a16:creationId xmlns:a16="http://schemas.microsoft.com/office/drawing/2014/main" id="{357F83C1-0F16-AB5C-50E8-57F993564D92}"/>
              </a:ext>
            </a:extLst>
          </p:cNvPr>
          <p:cNvPicPr>
            <a:picLocks noChangeAspect="1"/>
          </p:cNvPicPr>
          <p:nvPr/>
        </p:nvPicPr>
        <p:blipFill>
          <a:blip r:embed="rId3"/>
          <a:stretch>
            <a:fillRect/>
          </a:stretch>
        </p:blipFill>
        <p:spPr>
          <a:xfrm>
            <a:off x="838199" y="2866255"/>
            <a:ext cx="10609333" cy="3490095"/>
          </a:xfrm>
          <a:prstGeom prst="rect">
            <a:avLst/>
          </a:prstGeom>
          <a:ln>
            <a:solidFill>
              <a:srgbClr val="3A3A3A"/>
            </a:solidFill>
          </a:ln>
        </p:spPr>
      </p:pic>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9" y="1825626"/>
            <a:ext cx="11035553" cy="1061681"/>
          </a:xfrm>
        </p:spPr>
        <p:txBody>
          <a:bodyPr>
            <a:noAutofit/>
          </a:bodyPr>
          <a:lstStyle/>
          <a:p>
            <a:r>
              <a:rPr lang="en-US" sz="2500" dirty="0"/>
              <a:t>Districts provide evidence and documentation for specific activity step(s).</a:t>
            </a:r>
          </a:p>
          <a:p>
            <a:r>
              <a:rPr lang="en-US" sz="2500" dirty="0"/>
              <a:t>This information is available to the ISD to assist with CAP verification.</a:t>
            </a:r>
          </a:p>
        </p:txBody>
      </p:sp>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p:txBody>
          <a:bodyPr/>
          <a:lstStyle/>
          <a:p>
            <a:r>
              <a:rPr lang="en-US" dirty="0"/>
              <a:t>Request Verification &amp; Closeout</a:t>
            </a:r>
          </a:p>
        </p:txBody>
      </p:sp>
    </p:spTree>
    <p:extLst>
      <p:ext uri="{BB962C8B-B14F-4D97-AF65-F5344CB8AC3E}">
        <p14:creationId xmlns:p14="http://schemas.microsoft.com/office/powerpoint/2010/main" val="265400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7DF0A8-7F68-45D5-8AD7-0430710579DC}"/>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4" name="Footer Placeholder 3">
            <a:extLst>
              <a:ext uri="{FF2B5EF4-FFF2-40B4-BE49-F238E27FC236}">
                <a16:creationId xmlns:a16="http://schemas.microsoft.com/office/drawing/2014/main" id="{24114082-0237-4A1A-BB10-C94A012E7F9E}"/>
              </a:ext>
            </a:extLst>
          </p:cNvPr>
          <p:cNvSpPr>
            <a:spLocks noGrp="1"/>
          </p:cNvSpPr>
          <p:nvPr>
            <p:ph type="ftr" sz="quarter" idx="11"/>
          </p:nvPr>
        </p:nvSpPr>
        <p:spPr/>
        <p:txBody>
          <a:bodyPr/>
          <a:lstStyle/>
          <a:p>
            <a:r>
              <a:rPr lang="en-US"/>
              <a:t>Michigan Department of Education | Office of Special Education </a:t>
            </a:r>
          </a:p>
        </p:txBody>
      </p:sp>
      <p:sp>
        <p:nvSpPr>
          <p:cNvPr id="8" name="Content Placeholder 2">
            <a:extLst>
              <a:ext uri="{FF2B5EF4-FFF2-40B4-BE49-F238E27FC236}">
                <a16:creationId xmlns:a16="http://schemas.microsoft.com/office/drawing/2014/main" id="{5E57153D-EA63-4FED-8B99-DA428B24B6A2}"/>
              </a:ext>
            </a:extLst>
          </p:cNvPr>
          <p:cNvSpPr>
            <a:spLocks noGrp="1"/>
          </p:cNvSpPr>
          <p:nvPr>
            <p:ph idx="1"/>
          </p:nvPr>
        </p:nvSpPr>
        <p:spPr>
          <a:xfrm>
            <a:off x="838200" y="1825625"/>
            <a:ext cx="10515600" cy="4530725"/>
          </a:xfrm>
        </p:spPr>
        <p:txBody>
          <a:bodyPr vert="horz" lIns="91440" tIns="45720" rIns="91440" bIns="45720" rtlCol="0" anchor="t">
            <a:normAutofit/>
          </a:bodyPr>
          <a:lstStyle/>
          <a:p>
            <a:r>
              <a:rPr lang="en-US" sz="3000" b="1" dirty="0"/>
              <a:t>Office of Special Education (OSE) </a:t>
            </a:r>
          </a:p>
          <a:p>
            <a:pPr lvl="1"/>
            <a:r>
              <a:rPr lang="en-US" sz="2600" dirty="0"/>
              <a:t>Jessica Brady, Supervisor</a:t>
            </a:r>
          </a:p>
          <a:p>
            <a:pPr lvl="1"/>
            <a:r>
              <a:rPr lang="en-US" sz="2600" dirty="0">
                <a:latin typeface="Arial"/>
                <a:cs typeface="Arial"/>
              </a:rPr>
              <a:t>Jeanne Anderson Tippett, Coordinator</a:t>
            </a:r>
          </a:p>
          <a:p>
            <a:pPr lvl="1"/>
            <a:r>
              <a:rPr lang="en-US" sz="2600" dirty="0">
                <a:latin typeface="Arial"/>
                <a:cs typeface="Arial"/>
              </a:rPr>
              <a:t>Shawan Dortch, Consultant</a:t>
            </a:r>
          </a:p>
          <a:p>
            <a:pPr lvl="1"/>
            <a:r>
              <a:rPr lang="en-US" sz="2600" dirty="0"/>
              <a:t>Charles Thomas, Consultant</a:t>
            </a:r>
          </a:p>
          <a:p>
            <a:pPr lvl="1"/>
            <a:r>
              <a:rPr lang="en-US" sz="2600" dirty="0"/>
              <a:t>Aaron Darling, Analyst</a:t>
            </a:r>
          </a:p>
          <a:p>
            <a:r>
              <a:rPr lang="en-US" sz="3000" b="1" dirty="0"/>
              <a:t>Public Sector Consultants (PSC) </a:t>
            </a:r>
          </a:p>
          <a:p>
            <a:pPr lvl="1"/>
            <a:r>
              <a:rPr lang="en-US" sz="2600" dirty="0"/>
              <a:t>Lynne Clark, Project Director</a:t>
            </a:r>
          </a:p>
          <a:p>
            <a:pPr lvl="1"/>
            <a:r>
              <a:rPr lang="en-US" sz="2600" dirty="0"/>
              <a:t>Donna Seeger, Project Manager</a:t>
            </a:r>
          </a:p>
        </p:txBody>
      </p:sp>
      <p:sp>
        <p:nvSpPr>
          <p:cNvPr id="2" name="Title 1">
            <a:extLst>
              <a:ext uri="{FF2B5EF4-FFF2-40B4-BE49-F238E27FC236}">
                <a16:creationId xmlns:a16="http://schemas.microsoft.com/office/drawing/2014/main" id="{08774C1C-B593-4194-8332-01FF4183841B}"/>
              </a:ext>
            </a:extLst>
          </p:cNvPr>
          <p:cNvSpPr>
            <a:spLocks noGrp="1"/>
          </p:cNvSpPr>
          <p:nvPr>
            <p:ph type="title"/>
          </p:nvPr>
        </p:nvSpPr>
        <p:spPr/>
        <p:txBody>
          <a:bodyPr/>
          <a:lstStyle/>
          <a:p>
            <a:r>
              <a:rPr lang="en-US"/>
              <a:t>Meet the Team</a:t>
            </a:r>
          </a:p>
        </p:txBody>
      </p:sp>
    </p:spTree>
    <p:extLst>
      <p:ext uri="{BB962C8B-B14F-4D97-AF65-F5344CB8AC3E}">
        <p14:creationId xmlns:p14="http://schemas.microsoft.com/office/powerpoint/2010/main" val="1026169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2E6F2232-818B-4E09-954B-6E16973FF9E0}" type="slidenum">
              <a:rPr lang="en-US" smtClean="0"/>
              <a:pPr>
                <a:spcAft>
                  <a:spcPts val="600"/>
                </a:spcAft>
              </a:pPr>
              <a:t>40</a:t>
            </a:fld>
            <a:endParaRPr lang="en-US"/>
          </a:p>
        </p:txBody>
      </p:sp>
      <p:pic>
        <p:nvPicPr>
          <p:cNvPr id="7" name="Picture 6" descr="Supporting evidence upload section with arrows pointing to browse button, number drop-down, and plus button.">
            <a:extLst>
              <a:ext uri="{FF2B5EF4-FFF2-40B4-BE49-F238E27FC236}">
                <a16:creationId xmlns:a16="http://schemas.microsoft.com/office/drawing/2014/main" id="{3A37962E-6535-1509-3A10-C9620A871CF0}"/>
              </a:ext>
            </a:extLst>
          </p:cNvPr>
          <p:cNvPicPr>
            <a:picLocks noChangeAspect="1"/>
          </p:cNvPicPr>
          <p:nvPr/>
        </p:nvPicPr>
        <p:blipFill>
          <a:blip r:embed="rId3"/>
          <a:stretch>
            <a:fillRect/>
          </a:stretch>
        </p:blipFill>
        <p:spPr>
          <a:xfrm>
            <a:off x="838200" y="2274524"/>
            <a:ext cx="10515600" cy="3023235"/>
          </a:xfrm>
          <a:prstGeom prst="rect">
            <a:avLst/>
          </a:prstGeom>
          <a:noFill/>
          <a:ln>
            <a:solidFill>
              <a:srgbClr val="3A3A3A"/>
            </a:solidFill>
          </a:ln>
        </p:spPr>
      </p:pic>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515600" cy="1325563"/>
          </a:xfrm>
        </p:spPr>
        <p:txBody>
          <a:bodyPr anchor="b">
            <a:normAutofit/>
          </a:bodyPr>
          <a:lstStyle/>
          <a:p>
            <a:r>
              <a:rPr lang="en-US" dirty="0"/>
              <a:t>Supporting Evidence Uploads</a:t>
            </a:r>
          </a:p>
        </p:txBody>
      </p:sp>
    </p:spTree>
    <p:extLst>
      <p:ext uri="{BB962C8B-B14F-4D97-AF65-F5344CB8AC3E}">
        <p14:creationId xmlns:p14="http://schemas.microsoft.com/office/powerpoint/2010/main" val="2694872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2E6F2232-818B-4E09-954B-6E16973FF9E0}" type="slidenum">
              <a:rPr lang="en-US" smtClean="0"/>
              <a:pPr>
                <a:spcAft>
                  <a:spcPts val="600"/>
                </a:spcAft>
              </a:pPr>
              <a:t>41</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7" name="Picture 6" descr="Technical Assistance Notes page">
            <a:extLst>
              <a:ext uri="{FF2B5EF4-FFF2-40B4-BE49-F238E27FC236}">
                <a16:creationId xmlns:a16="http://schemas.microsoft.com/office/drawing/2014/main" id="{CE746485-9859-18F8-8DFA-7B7C4D75803F}"/>
              </a:ext>
            </a:extLst>
          </p:cNvPr>
          <p:cNvPicPr>
            <a:picLocks noChangeAspect="1"/>
          </p:cNvPicPr>
          <p:nvPr/>
        </p:nvPicPr>
        <p:blipFill>
          <a:blip r:embed="rId3"/>
          <a:stretch>
            <a:fillRect/>
          </a:stretch>
        </p:blipFill>
        <p:spPr>
          <a:xfrm>
            <a:off x="838200" y="2070540"/>
            <a:ext cx="10800000" cy="3107143"/>
          </a:xfrm>
          <a:prstGeom prst="rect">
            <a:avLst/>
          </a:prstGeom>
          <a:ln>
            <a:solidFill>
              <a:srgbClr val="3A3A3A"/>
            </a:solidFill>
          </a:ln>
        </p:spPr>
      </p:pic>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515600" cy="1325563"/>
          </a:xfrm>
        </p:spPr>
        <p:txBody>
          <a:bodyPr anchor="b">
            <a:normAutofit/>
          </a:bodyPr>
          <a:lstStyle/>
          <a:p>
            <a:r>
              <a:rPr lang="en-US" dirty="0"/>
              <a:t>MDE OSE Primary Reviewer in TA Notes</a:t>
            </a:r>
          </a:p>
        </p:txBody>
      </p:sp>
    </p:spTree>
    <p:extLst>
      <p:ext uri="{BB962C8B-B14F-4D97-AF65-F5344CB8AC3E}">
        <p14:creationId xmlns:p14="http://schemas.microsoft.com/office/powerpoint/2010/main" val="4271078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42</a:t>
            </a:fld>
            <a:endParaRPr lang="en-US"/>
          </a:p>
        </p:txBody>
      </p:sp>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3" name="Picture 2" descr="Timeout Pop-up with arrows pointing to the log-out button and count-down clock.">
            <a:extLst>
              <a:ext uri="{FF2B5EF4-FFF2-40B4-BE49-F238E27FC236}">
                <a16:creationId xmlns:a16="http://schemas.microsoft.com/office/drawing/2014/main" id="{BEA1BEC7-997F-CE7D-1284-22053A2DF393}"/>
              </a:ext>
            </a:extLst>
          </p:cNvPr>
          <p:cNvPicPr>
            <a:picLocks noChangeAspect="1"/>
          </p:cNvPicPr>
          <p:nvPr/>
        </p:nvPicPr>
        <p:blipFill>
          <a:blip r:embed="rId3"/>
          <a:stretch>
            <a:fillRect/>
          </a:stretch>
        </p:blipFill>
        <p:spPr>
          <a:xfrm>
            <a:off x="838201" y="2147328"/>
            <a:ext cx="10685714" cy="3752381"/>
          </a:xfrm>
          <a:prstGeom prst="rect">
            <a:avLst/>
          </a:prstGeom>
        </p:spPr>
      </p:pic>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a:xfrm>
            <a:off x="838200" y="365125"/>
            <a:ext cx="10515600" cy="1325563"/>
          </a:xfrm>
        </p:spPr>
        <p:txBody>
          <a:bodyPr anchor="b">
            <a:normAutofit/>
          </a:bodyPr>
          <a:lstStyle/>
          <a:p>
            <a:r>
              <a:rPr lang="en-US" dirty="0"/>
              <a:t>Timeout Feature</a:t>
            </a:r>
          </a:p>
        </p:txBody>
      </p:sp>
    </p:spTree>
    <p:extLst>
      <p:ext uri="{BB962C8B-B14F-4D97-AF65-F5344CB8AC3E}">
        <p14:creationId xmlns:p14="http://schemas.microsoft.com/office/powerpoint/2010/main" val="3119355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p:txBody>
          <a:bodyPr/>
          <a:lstStyle/>
          <a:p>
            <a:fld id="{46775F4D-6D42-4CD6-A802-0B48E0231625}" type="slidenum">
              <a:rPr lang="en-US" smtClean="0"/>
              <a:pPr/>
              <a:t>43</a:t>
            </a:fld>
            <a:endParaRPr lang="en-US"/>
          </a:p>
        </p:txBody>
      </p:sp>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p:txBody>
          <a:bodyPr/>
          <a:lstStyle/>
          <a:p>
            <a:r>
              <a:rPr lang="en-US" dirty="0"/>
              <a:t>Michigan Department of Education | Office of Special Education </a:t>
            </a:r>
          </a:p>
        </p:txBody>
      </p:sp>
      <p:pic>
        <p:nvPicPr>
          <p:cNvPr id="11" name="Picture 10" descr="Catamaran Feedback form.">
            <a:extLst>
              <a:ext uri="{FF2B5EF4-FFF2-40B4-BE49-F238E27FC236}">
                <a16:creationId xmlns:a16="http://schemas.microsoft.com/office/drawing/2014/main" id="{010DFEFD-7358-B0A4-8297-2300AB5D6883}"/>
              </a:ext>
            </a:extLst>
          </p:cNvPr>
          <p:cNvPicPr>
            <a:picLocks noChangeAspect="1"/>
          </p:cNvPicPr>
          <p:nvPr/>
        </p:nvPicPr>
        <p:blipFill>
          <a:blip r:embed="rId3"/>
          <a:stretch>
            <a:fillRect/>
          </a:stretch>
        </p:blipFill>
        <p:spPr>
          <a:xfrm>
            <a:off x="7084657" y="1783680"/>
            <a:ext cx="4269143" cy="4853715"/>
          </a:xfrm>
          <a:prstGeom prst="rect">
            <a:avLst/>
          </a:prstGeom>
          <a:ln>
            <a:solidFill>
              <a:srgbClr val="3A3A3A"/>
            </a:solidFill>
          </a:ln>
        </p:spPr>
      </p:pic>
      <p:sp>
        <p:nvSpPr>
          <p:cNvPr id="6" name="Content Placeholder 2">
            <a:extLst>
              <a:ext uri="{FF2B5EF4-FFF2-40B4-BE49-F238E27FC236}">
                <a16:creationId xmlns:a16="http://schemas.microsoft.com/office/drawing/2014/main" id="{3DD7C89C-1447-48E7-B218-579971491921}"/>
              </a:ext>
            </a:extLst>
          </p:cNvPr>
          <p:cNvSpPr>
            <a:spLocks noGrp="1"/>
          </p:cNvSpPr>
          <p:nvPr>
            <p:ph idx="1"/>
          </p:nvPr>
        </p:nvSpPr>
        <p:spPr>
          <a:xfrm>
            <a:off x="838200" y="4388831"/>
            <a:ext cx="5629835" cy="2104044"/>
          </a:xfrm>
        </p:spPr>
        <p:txBody>
          <a:bodyPr vert="horz" lIns="91440" tIns="45720" rIns="91440" bIns="45720" rtlCol="0" anchor="t">
            <a:normAutofit fontScale="92500" lnSpcReduction="20000"/>
          </a:bodyPr>
          <a:lstStyle/>
          <a:p>
            <a:r>
              <a:rPr lang="en-US" sz="2800" dirty="0">
                <a:latin typeface="Arial"/>
                <a:cs typeface="Arial"/>
              </a:rPr>
              <a:t>Feature available to offer feedback about Catamaran at any time.</a:t>
            </a:r>
            <a:endParaRPr lang="en-US" sz="2800" dirty="0"/>
          </a:p>
          <a:p>
            <a:r>
              <a:rPr lang="en-US" sz="2800" dirty="0">
                <a:latin typeface="Arial"/>
                <a:cs typeface="Arial"/>
              </a:rPr>
              <a:t>Enter contact information.</a:t>
            </a:r>
            <a:endParaRPr lang="en-US" sz="2800" dirty="0"/>
          </a:p>
          <a:p>
            <a:r>
              <a:rPr lang="en-US" sz="2800" dirty="0">
                <a:latin typeface="Arial"/>
                <a:cs typeface="Arial"/>
              </a:rPr>
              <a:t>Choose to be contacted about feedback.</a:t>
            </a:r>
            <a:endParaRPr lang="en-US" sz="2800" dirty="0"/>
          </a:p>
        </p:txBody>
      </p:sp>
      <p:pic>
        <p:nvPicPr>
          <p:cNvPr id="8" name="Picture 7" descr="Feedback icon located on the left side of the Catamaran site.">
            <a:extLst>
              <a:ext uri="{FF2B5EF4-FFF2-40B4-BE49-F238E27FC236}">
                <a16:creationId xmlns:a16="http://schemas.microsoft.com/office/drawing/2014/main" id="{4CD8C8E2-AAA2-363A-A0FC-FB26FE68DF28}"/>
              </a:ext>
            </a:extLst>
          </p:cNvPr>
          <p:cNvPicPr>
            <a:picLocks noChangeAspect="1"/>
          </p:cNvPicPr>
          <p:nvPr/>
        </p:nvPicPr>
        <p:blipFill>
          <a:blip r:embed="rId4"/>
          <a:stretch>
            <a:fillRect/>
          </a:stretch>
        </p:blipFill>
        <p:spPr>
          <a:xfrm>
            <a:off x="896472" y="1783680"/>
            <a:ext cx="4561905" cy="2352381"/>
          </a:xfrm>
          <a:prstGeom prst="rect">
            <a:avLst/>
          </a:prstGeom>
          <a:ln>
            <a:solidFill>
              <a:srgbClr val="3A3A3A"/>
            </a:solidFill>
          </a:ln>
        </p:spPr>
      </p:pic>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p:txBody>
          <a:bodyPr/>
          <a:lstStyle/>
          <a:p>
            <a:r>
              <a:rPr lang="en-US" dirty="0"/>
              <a:t>Feedback Feature</a:t>
            </a:r>
          </a:p>
        </p:txBody>
      </p:sp>
    </p:spTree>
    <p:extLst>
      <p:ext uri="{BB962C8B-B14F-4D97-AF65-F5344CB8AC3E}">
        <p14:creationId xmlns:p14="http://schemas.microsoft.com/office/powerpoint/2010/main" val="3806722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6D5455-7DD2-4AB1-ACC0-71237C91FFD4}"/>
              </a:ext>
            </a:extLst>
          </p:cNvPr>
          <p:cNvSpPr>
            <a:spLocks noGrp="1"/>
          </p:cNvSpPr>
          <p:nvPr>
            <p:ph type="sldNum" sz="quarter" idx="12"/>
          </p:nvPr>
        </p:nvSpPr>
        <p:spPr/>
        <p:txBody>
          <a:bodyPr/>
          <a:lstStyle/>
          <a:p>
            <a:fld id="{46775F4D-6D42-4CD6-A802-0B48E0231625}" type="slidenum">
              <a:rPr lang="en-US" smtClean="0"/>
              <a:pPr/>
              <a:t>44</a:t>
            </a:fld>
            <a:endParaRPr lang="en-US"/>
          </a:p>
        </p:txBody>
      </p:sp>
      <p:sp>
        <p:nvSpPr>
          <p:cNvPr id="4" name="Footer Placeholder 3">
            <a:extLst>
              <a:ext uri="{FF2B5EF4-FFF2-40B4-BE49-F238E27FC236}">
                <a16:creationId xmlns:a16="http://schemas.microsoft.com/office/drawing/2014/main" id="{BBE4708B-78BB-41E7-8FCA-17542FC09FCF}"/>
              </a:ext>
            </a:extLst>
          </p:cNvPr>
          <p:cNvSpPr>
            <a:spLocks noGrp="1"/>
          </p:cNvSpPr>
          <p:nvPr>
            <p:ph type="ftr" sz="quarter" idx="11"/>
          </p:nvPr>
        </p:nvSpPr>
        <p:spPr/>
        <p:txBody>
          <a:bodyPr/>
          <a:lstStyle/>
          <a:p>
            <a:r>
              <a:rPr lang="en-US"/>
              <a:t>Michigan Department of Education | Office of Special Education </a:t>
            </a:r>
          </a:p>
        </p:txBody>
      </p:sp>
      <p:pic>
        <p:nvPicPr>
          <p:cNvPr id="11" name="Picture 10" descr="Catamaran Help Desk Chat Window.">
            <a:extLst>
              <a:ext uri="{FF2B5EF4-FFF2-40B4-BE49-F238E27FC236}">
                <a16:creationId xmlns:a16="http://schemas.microsoft.com/office/drawing/2014/main" id="{A8587D3A-BB55-3BED-5507-5BA694B9D107}"/>
              </a:ext>
            </a:extLst>
          </p:cNvPr>
          <p:cNvPicPr>
            <a:picLocks noChangeAspect="1"/>
          </p:cNvPicPr>
          <p:nvPr/>
        </p:nvPicPr>
        <p:blipFill>
          <a:blip r:embed="rId3"/>
          <a:stretch>
            <a:fillRect/>
          </a:stretch>
        </p:blipFill>
        <p:spPr>
          <a:xfrm>
            <a:off x="7924571" y="2685705"/>
            <a:ext cx="3657143" cy="3580952"/>
          </a:xfrm>
          <a:prstGeom prst="rect">
            <a:avLst/>
          </a:prstGeom>
          <a:ln>
            <a:solidFill>
              <a:srgbClr val="3A3A3A"/>
            </a:solidFill>
          </a:ln>
        </p:spPr>
      </p:pic>
      <p:pic>
        <p:nvPicPr>
          <p:cNvPr id="9" name="Picture 8" descr="Chat icon is located in the lower right corner of the screen.">
            <a:extLst>
              <a:ext uri="{FF2B5EF4-FFF2-40B4-BE49-F238E27FC236}">
                <a16:creationId xmlns:a16="http://schemas.microsoft.com/office/drawing/2014/main" id="{E41FEDA5-5D77-BB7C-20FA-ACBB7F80BD16}"/>
              </a:ext>
            </a:extLst>
          </p:cNvPr>
          <p:cNvPicPr>
            <a:picLocks noChangeAspect="1"/>
          </p:cNvPicPr>
          <p:nvPr/>
        </p:nvPicPr>
        <p:blipFill>
          <a:blip r:embed="rId4"/>
          <a:stretch>
            <a:fillRect/>
          </a:stretch>
        </p:blipFill>
        <p:spPr>
          <a:xfrm>
            <a:off x="7419809" y="1310298"/>
            <a:ext cx="4161905" cy="1285714"/>
          </a:xfrm>
          <a:prstGeom prst="rect">
            <a:avLst/>
          </a:prstGeom>
        </p:spPr>
      </p:pic>
      <p:sp>
        <p:nvSpPr>
          <p:cNvPr id="3" name="Content Placeholder 2">
            <a:extLst>
              <a:ext uri="{FF2B5EF4-FFF2-40B4-BE49-F238E27FC236}">
                <a16:creationId xmlns:a16="http://schemas.microsoft.com/office/drawing/2014/main" id="{D1984736-C881-40F3-9C32-B40894F27C24}"/>
              </a:ext>
            </a:extLst>
          </p:cNvPr>
          <p:cNvSpPr>
            <a:spLocks noGrp="1"/>
          </p:cNvSpPr>
          <p:nvPr>
            <p:ph idx="1"/>
          </p:nvPr>
        </p:nvSpPr>
        <p:spPr>
          <a:xfrm>
            <a:off x="838199" y="1825625"/>
            <a:ext cx="6404430" cy="4351338"/>
          </a:xfrm>
        </p:spPr>
        <p:txBody>
          <a:bodyPr>
            <a:normAutofit/>
          </a:bodyPr>
          <a:lstStyle/>
          <a:p>
            <a:r>
              <a:rPr lang="en-US" sz="2800" dirty="0"/>
              <a:t>The Help Desk is available by chat during business hours.</a:t>
            </a:r>
          </a:p>
          <a:p>
            <a:r>
              <a:rPr lang="en-US" sz="2800" dirty="0"/>
              <a:t>Choose the Chat icon located in the lower right corner of the screen to begin a chat.</a:t>
            </a:r>
          </a:p>
          <a:p>
            <a:r>
              <a:rPr lang="en-US" sz="2800" dirty="0"/>
              <a:t>Enter basic information.</a:t>
            </a:r>
          </a:p>
          <a:p>
            <a:r>
              <a:rPr lang="en-US" sz="2800" dirty="0"/>
              <a:t>The issue will still be logged in the Help Desk database (just like a phone call).</a:t>
            </a:r>
          </a:p>
        </p:txBody>
      </p:sp>
      <p:sp>
        <p:nvSpPr>
          <p:cNvPr id="2" name="Title 1">
            <a:extLst>
              <a:ext uri="{FF2B5EF4-FFF2-40B4-BE49-F238E27FC236}">
                <a16:creationId xmlns:a16="http://schemas.microsoft.com/office/drawing/2014/main" id="{B7514EAD-93F3-4604-AD1D-614A3094D988}"/>
              </a:ext>
            </a:extLst>
          </p:cNvPr>
          <p:cNvSpPr>
            <a:spLocks noGrp="1"/>
          </p:cNvSpPr>
          <p:nvPr>
            <p:ph type="title"/>
          </p:nvPr>
        </p:nvSpPr>
        <p:spPr/>
        <p:txBody>
          <a:bodyPr/>
          <a:lstStyle/>
          <a:p>
            <a:r>
              <a:rPr lang="en-US" dirty="0"/>
              <a:t>Chat Feature</a:t>
            </a:r>
          </a:p>
        </p:txBody>
      </p:sp>
    </p:spTree>
    <p:extLst>
      <p:ext uri="{BB962C8B-B14F-4D97-AF65-F5344CB8AC3E}">
        <p14:creationId xmlns:p14="http://schemas.microsoft.com/office/powerpoint/2010/main" val="3046015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9566E0-93BB-4F5A-AF90-ACE273BAB44A}"/>
              </a:ext>
            </a:extLst>
          </p:cNvPr>
          <p:cNvSpPr>
            <a:spLocks noGrp="1"/>
          </p:cNvSpPr>
          <p:nvPr>
            <p:ph type="sldNum" sz="quarter" idx="12"/>
          </p:nvPr>
        </p:nvSpPr>
        <p:spPr/>
        <p:txBody>
          <a:bodyPr/>
          <a:lstStyle/>
          <a:p>
            <a:fld id="{46775F4D-6D42-4CD6-A802-0B48E0231625}" type="slidenum">
              <a:rPr lang="en-US" smtClean="0"/>
              <a:pPr/>
              <a:t>45</a:t>
            </a:fld>
            <a:endParaRPr lang="en-US"/>
          </a:p>
        </p:txBody>
      </p:sp>
      <p:sp>
        <p:nvSpPr>
          <p:cNvPr id="4" name="Footer Placeholder 3">
            <a:extLst>
              <a:ext uri="{FF2B5EF4-FFF2-40B4-BE49-F238E27FC236}">
                <a16:creationId xmlns:a16="http://schemas.microsoft.com/office/drawing/2014/main" id="{C4DF9457-38DA-4370-97CE-BA2E9DB796D7}"/>
              </a:ext>
            </a:extLst>
          </p:cNvPr>
          <p:cNvSpPr>
            <a:spLocks noGrp="1"/>
          </p:cNvSpPr>
          <p:nvPr>
            <p:ph type="ftr" sz="quarter" idx="11"/>
          </p:nvPr>
        </p:nvSpPr>
        <p:spPr/>
        <p:txBody>
          <a:bodyPr/>
          <a:lstStyle/>
          <a:p>
            <a:r>
              <a:rPr lang="en-US"/>
              <a:t>Michigan Department of Education | Office of Special Education </a:t>
            </a:r>
          </a:p>
        </p:txBody>
      </p:sp>
      <p:pic>
        <p:nvPicPr>
          <p:cNvPr id="11" name="Picture 10" descr="Top of the CAP Activity Page with Catamaran logo circled and arrow pointing to B Compliance &amp; Correction Menu link">
            <a:extLst>
              <a:ext uri="{FF2B5EF4-FFF2-40B4-BE49-F238E27FC236}">
                <a16:creationId xmlns:a16="http://schemas.microsoft.com/office/drawing/2014/main" id="{9D9360A4-919C-DB5C-8195-18C1C1EA5FA4}"/>
              </a:ext>
            </a:extLst>
          </p:cNvPr>
          <p:cNvPicPr>
            <a:picLocks noChangeAspect="1"/>
          </p:cNvPicPr>
          <p:nvPr/>
        </p:nvPicPr>
        <p:blipFill rotWithShape="1">
          <a:blip r:embed="rId3"/>
          <a:srcRect l="4607"/>
          <a:stretch/>
        </p:blipFill>
        <p:spPr>
          <a:xfrm>
            <a:off x="685800" y="3400704"/>
            <a:ext cx="11136787" cy="2434667"/>
          </a:xfrm>
          <a:prstGeom prst="rect">
            <a:avLst/>
          </a:prstGeom>
          <a:ln>
            <a:solidFill>
              <a:schemeClr val="bg1">
                <a:lumMod val="50000"/>
              </a:schemeClr>
            </a:solidFill>
          </a:ln>
        </p:spPr>
      </p:pic>
      <p:sp>
        <p:nvSpPr>
          <p:cNvPr id="3" name="Content Placeholder 2">
            <a:extLst>
              <a:ext uri="{FF2B5EF4-FFF2-40B4-BE49-F238E27FC236}">
                <a16:creationId xmlns:a16="http://schemas.microsoft.com/office/drawing/2014/main" id="{EBD549E6-5247-4357-9EEE-2E34A16281AE}"/>
              </a:ext>
            </a:extLst>
          </p:cNvPr>
          <p:cNvSpPr>
            <a:spLocks noGrp="1"/>
          </p:cNvSpPr>
          <p:nvPr>
            <p:ph idx="1"/>
          </p:nvPr>
        </p:nvSpPr>
        <p:spPr>
          <a:xfrm>
            <a:off x="930284" y="1825625"/>
            <a:ext cx="10331429" cy="1603375"/>
          </a:xfrm>
        </p:spPr>
        <p:txBody>
          <a:bodyPr>
            <a:normAutofit/>
          </a:bodyPr>
          <a:lstStyle/>
          <a:p>
            <a:r>
              <a:rPr lang="en-US" sz="2800"/>
              <a:t>Use the breadcrumbs menu to navigate in Catamaran.</a:t>
            </a:r>
          </a:p>
          <a:p>
            <a:pPr lvl="1"/>
            <a:r>
              <a:rPr lang="en-US" sz="2400"/>
              <a:t>The breadcrumbs are a trail to follow back to a previous location.</a:t>
            </a:r>
          </a:p>
          <a:p>
            <a:pPr lvl="1"/>
            <a:r>
              <a:rPr lang="en-US" sz="2400"/>
              <a:t>Select the Catamaran logo to return to the Dashboard.</a:t>
            </a:r>
          </a:p>
        </p:txBody>
      </p:sp>
      <p:sp>
        <p:nvSpPr>
          <p:cNvPr id="2" name="Title 1">
            <a:extLst>
              <a:ext uri="{FF2B5EF4-FFF2-40B4-BE49-F238E27FC236}">
                <a16:creationId xmlns:a16="http://schemas.microsoft.com/office/drawing/2014/main" id="{0C22EECA-27FC-4625-87D0-2570689A8A04}"/>
              </a:ext>
            </a:extLst>
          </p:cNvPr>
          <p:cNvSpPr>
            <a:spLocks noGrp="1"/>
          </p:cNvSpPr>
          <p:nvPr>
            <p:ph type="title"/>
          </p:nvPr>
        </p:nvSpPr>
        <p:spPr>
          <a:xfrm>
            <a:off x="838200" y="650929"/>
            <a:ext cx="10515600" cy="1039759"/>
          </a:xfrm>
        </p:spPr>
        <p:txBody>
          <a:bodyPr/>
          <a:lstStyle/>
          <a:p>
            <a:r>
              <a:rPr lang="en-US"/>
              <a:t>Use breadcrumbs to navigate</a:t>
            </a:r>
          </a:p>
        </p:txBody>
      </p:sp>
    </p:spTree>
    <p:extLst>
      <p:ext uri="{BB962C8B-B14F-4D97-AF65-F5344CB8AC3E}">
        <p14:creationId xmlns:p14="http://schemas.microsoft.com/office/powerpoint/2010/main" val="402312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F37378-EADB-4355-8A7C-FB72FB3ADE61}"/>
              </a:ext>
            </a:extLst>
          </p:cNvPr>
          <p:cNvSpPr>
            <a:spLocks noGrp="1"/>
          </p:cNvSpPr>
          <p:nvPr>
            <p:ph type="sldNum" sz="quarter" idx="12"/>
          </p:nvPr>
        </p:nvSpPr>
        <p:spPr/>
        <p:txBody>
          <a:bodyPr/>
          <a:lstStyle/>
          <a:p>
            <a:fld id="{46775F4D-6D42-4CD6-A802-0B48E0231625}" type="slidenum">
              <a:rPr lang="en-US" smtClean="0"/>
              <a:pPr/>
              <a:t>46</a:t>
            </a:fld>
            <a:endParaRPr lang="en-US"/>
          </a:p>
        </p:txBody>
      </p:sp>
      <p:sp>
        <p:nvSpPr>
          <p:cNvPr id="4" name="Footer Placeholder 3">
            <a:extLst>
              <a:ext uri="{FF2B5EF4-FFF2-40B4-BE49-F238E27FC236}">
                <a16:creationId xmlns:a16="http://schemas.microsoft.com/office/drawing/2014/main" id="{14FDBA17-38C1-44B5-8FCA-DB3805FFE8A2}"/>
              </a:ext>
            </a:extLst>
          </p:cNvPr>
          <p:cNvSpPr>
            <a:spLocks noGrp="1"/>
          </p:cNvSpPr>
          <p:nvPr>
            <p:ph type="ftr" sz="quarter" idx="11"/>
          </p:nvPr>
        </p:nvSpPr>
        <p:spPr/>
        <p:txBody>
          <a:bodyPr/>
          <a:lstStyle/>
          <a:p>
            <a:r>
              <a:rPr lang="en-US"/>
              <a:t>Michigan Department of Education | Office of Special Education </a:t>
            </a:r>
          </a:p>
        </p:txBody>
      </p:sp>
      <p:sp>
        <p:nvSpPr>
          <p:cNvPr id="6" name="Title 5">
            <a:extLst>
              <a:ext uri="{FF2B5EF4-FFF2-40B4-BE49-F238E27FC236}">
                <a16:creationId xmlns:a16="http://schemas.microsoft.com/office/drawing/2014/main" id="{59781C8B-1F3B-454F-BA71-114F198DDF31}"/>
              </a:ext>
            </a:extLst>
          </p:cNvPr>
          <p:cNvSpPr>
            <a:spLocks noGrp="1"/>
          </p:cNvSpPr>
          <p:nvPr>
            <p:ph type="ctrTitle"/>
          </p:nvPr>
        </p:nvSpPr>
        <p:spPr/>
        <p:txBody>
          <a:bodyPr/>
          <a:lstStyle/>
          <a:p>
            <a:r>
              <a:rPr lang="en-US" dirty="0"/>
              <a:t>Resources</a:t>
            </a:r>
          </a:p>
        </p:txBody>
      </p:sp>
    </p:spTree>
    <p:extLst>
      <p:ext uri="{BB962C8B-B14F-4D97-AF65-F5344CB8AC3E}">
        <p14:creationId xmlns:p14="http://schemas.microsoft.com/office/powerpoint/2010/main" val="3170232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a:t>
            </a:r>
          </a:p>
        </p:txBody>
      </p:sp>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47</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Catamaran Technical Assistance Website">
            <a:extLst>
              <a:ext uri="{FF2B5EF4-FFF2-40B4-BE49-F238E27FC236}">
                <a16:creationId xmlns:a16="http://schemas.microsoft.com/office/drawing/2014/main" id="{B4DE7D4F-B25E-2A65-BC5D-F61299CA51C5}"/>
              </a:ext>
            </a:extLst>
          </p:cNvPr>
          <p:cNvPicPr>
            <a:picLocks noChangeAspect="1"/>
          </p:cNvPicPr>
          <p:nvPr/>
        </p:nvPicPr>
        <p:blipFill>
          <a:blip r:embed="rId3"/>
          <a:stretch>
            <a:fillRect/>
          </a:stretch>
        </p:blipFill>
        <p:spPr>
          <a:xfrm>
            <a:off x="0" y="498045"/>
            <a:ext cx="12192000" cy="5861909"/>
          </a:xfrm>
          <a:prstGeom prst="rect">
            <a:avLst/>
          </a:prstGeom>
          <a:ln>
            <a:solidFill>
              <a:schemeClr val="tx1"/>
            </a:solidFill>
          </a:ln>
        </p:spPr>
      </p:pic>
    </p:spTree>
    <p:extLst>
      <p:ext uri="{BB962C8B-B14F-4D97-AF65-F5344CB8AC3E}">
        <p14:creationId xmlns:p14="http://schemas.microsoft.com/office/powerpoint/2010/main" val="1465089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69CD67-6AA4-4340-A87D-5C57AB6FA4C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 (2)</a:t>
            </a:r>
          </a:p>
        </p:txBody>
      </p:sp>
      <p:sp>
        <p:nvSpPr>
          <p:cNvPr id="3" name="Slide Number Placeholder 2">
            <a:extLst>
              <a:ext uri="{FF2B5EF4-FFF2-40B4-BE49-F238E27FC236}">
                <a16:creationId xmlns:a16="http://schemas.microsoft.com/office/drawing/2014/main" id="{9410F4E6-E68F-477A-944E-CA3AA021F18E}"/>
              </a:ext>
            </a:extLst>
          </p:cNvPr>
          <p:cNvSpPr>
            <a:spLocks noGrp="1"/>
          </p:cNvSpPr>
          <p:nvPr>
            <p:ph type="sldNum" sz="quarter" idx="12"/>
          </p:nvPr>
        </p:nvSpPr>
        <p:spPr/>
        <p:txBody>
          <a:bodyPr/>
          <a:lstStyle/>
          <a:p>
            <a:fld id="{F782C1E8-CA2E-47FF-89F1-29AE34FB2263}" type="slidenum">
              <a:rPr lang="en-US" smtClean="0"/>
              <a:pPr/>
              <a:t>48</a:t>
            </a:fld>
            <a:endParaRPr lang="en-US"/>
          </a:p>
        </p:txBody>
      </p:sp>
      <p:sp>
        <p:nvSpPr>
          <p:cNvPr id="2" name="Footer Placeholder 1">
            <a:extLst>
              <a:ext uri="{FF2B5EF4-FFF2-40B4-BE49-F238E27FC236}">
                <a16:creationId xmlns:a16="http://schemas.microsoft.com/office/drawing/2014/main" id="{BF6C6EAB-36A7-4223-9E9B-316B7580FE68}"/>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Catamaran Technical Assistance Website's spotlight, events, and quick links sections.">
            <a:extLst>
              <a:ext uri="{FF2B5EF4-FFF2-40B4-BE49-F238E27FC236}">
                <a16:creationId xmlns:a16="http://schemas.microsoft.com/office/drawing/2014/main" id="{BFB2C702-C392-6BC0-39C2-6AF15C2B50B7}"/>
              </a:ext>
            </a:extLst>
          </p:cNvPr>
          <p:cNvPicPr>
            <a:picLocks noChangeAspect="1"/>
          </p:cNvPicPr>
          <p:nvPr/>
        </p:nvPicPr>
        <p:blipFill>
          <a:blip r:embed="rId3"/>
          <a:stretch>
            <a:fillRect/>
          </a:stretch>
        </p:blipFill>
        <p:spPr>
          <a:xfrm>
            <a:off x="0" y="886865"/>
            <a:ext cx="12192000" cy="5084269"/>
          </a:xfrm>
          <a:prstGeom prst="rect">
            <a:avLst/>
          </a:prstGeom>
          <a:ln>
            <a:solidFill>
              <a:schemeClr val="tx1"/>
            </a:solidFill>
          </a:ln>
        </p:spPr>
      </p:pic>
    </p:spTree>
    <p:extLst>
      <p:ext uri="{BB962C8B-B14F-4D97-AF65-F5344CB8AC3E}">
        <p14:creationId xmlns:p14="http://schemas.microsoft.com/office/powerpoint/2010/main" val="56169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21A44A4-2164-45A8-B6CB-64ED5385980C}"/>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0B17BB76-CBF7-44FF-99D7-3859A0F0D5C1}" type="slidenum">
              <a:rPr lang="en-US" smtClean="0"/>
              <a:pPr>
                <a:spcAft>
                  <a:spcPts val="600"/>
                </a:spcAft>
              </a:pPr>
              <a:t>49</a:t>
            </a:fld>
            <a:endParaRPr lang="en-US"/>
          </a:p>
        </p:txBody>
      </p:sp>
      <p:sp>
        <p:nvSpPr>
          <p:cNvPr id="5" name="Footer Placeholder 4">
            <a:extLst>
              <a:ext uri="{FF2B5EF4-FFF2-40B4-BE49-F238E27FC236}">
                <a16:creationId xmlns:a16="http://schemas.microsoft.com/office/drawing/2014/main" id="{0F37B36D-96A2-485C-980B-71CCEA6B0F8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4" name="Picture 3" descr="Catamaran Technical Assistance Website: Other Resources &amp; Events Menu">
            <a:extLst>
              <a:ext uri="{FF2B5EF4-FFF2-40B4-BE49-F238E27FC236}">
                <a16:creationId xmlns:a16="http://schemas.microsoft.com/office/drawing/2014/main" id="{5563EA2B-3303-630C-E725-B897D04F3DE3}"/>
              </a:ext>
            </a:extLst>
          </p:cNvPr>
          <p:cNvPicPr>
            <a:picLocks noChangeAspect="1"/>
          </p:cNvPicPr>
          <p:nvPr/>
        </p:nvPicPr>
        <p:blipFill>
          <a:blip r:embed="rId3"/>
          <a:stretch>
            <a:fillRect/>
          </a:stretch>
        </p:blipFill>
        <p:spPr>
          <a:xfrm>
            <a:off x="393000" y="2235146"/>
            <a:ext cx="11406000" cy="3132000"/>
          </a:xfrm>
          <a:prstGeom prst="rect">
            <a:avLst/>
          </a:prstGeom>
          <a:ln>
            <a:solidFill>
              <a:schemeClr val="tx1"/>
            </a:solidFill>
          </a:ln>
        </p:spPr>
      </p:pic>
      <p:sp>
        <p:nvSpPr>
          <p:cNvPr id="2" name="Title 1">
            <a:extLst>
              <a:ext uri="{FF2B5EF4-FFF2-40B4-BE49-F238E27FC236}">
                <a16:creationId xmlns:a16="http://schemas.microsoft.com/office/drawing/2014/main" id="{259B9DCE-9357-419E-A940-18A8EF3D944D}"/>
              </a:ext>
            </a:extLst>
          </p:cNvPr>
          <p:cNvSpPr>
            <a:spLocks noGrp="1"/>
          </p:cNvSpPr>
          <p:nvPr>
            <p:ph type="title"/>
          </p:nvPr>
        </p:nvSpPr>
        <p:spPr>
          <a:xfrm>
            <a:off x="838200" y="365125"/>
            <a:ext cx="10515600" cy="1325563"/>
          </a:xfrm>
        </p:spPr>
        <p:txBody>
          <a:bodyPr anchor="b">
            <a:normAutofit/>
          </a:bodyPr>
          <a:lstStyle/>
          <a:p>
            <a:r>
              <a:rPr lang="en-US" dirty="0"/>
              <a:t>Other Resources &amp; Events</a:t>
            </a:r>
          </a:p>
        </p:txBody>
      </p:sp>
    </p:spTree>
    <p:extLst>
      <p:ext uri="{BB962C8B-B14F-4D97-AF65-F5344CB8AC3E}">
        <p14:creationId xmlns:p14="http://schemas.microsoft.com/office/powerpoint/2010/main" val="421747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p:txBody>
          <a:bodyPr vert="horz" lIns="91440" tIns="45720" rIns="91440" bIns="45720" rtlCol="0" anchor="t">
            <a:normAutofit/>
          </a:bodyPr>
          <a:lstStyle/>
          <a:p>
            <a:r>
              <a:rPr lang="en-US" sz="3200" dirty="0">
                <a:latin typeface="Arial"/>
                <a:cs typeface="Arial"/>
              </a:rPr>
              <a:t>May 2023 Catamaran Preview</a:t>
            </a:r>
          </a:p>
          <a:p>
            <a:r>
              <a:rPr lang="en-US" sz="3200" dirty="0">
                <a:latin typeface="Arial"/>
                <a:cs typeface="Arial"/>
              </a:rPr>
              <a:t>Assigning B-13 work for Intermediate School Districts (ISDs)</a:t>
            </a:r>
          </a:p>
          <a:p>
            <a:r>
              <a:rPr lang="en-US" sz="3200" dirty="0">
                <a:latin typeface="Arial"/>
                <a:cs typeface="Arial"/>
              </a:rPr>
              <a:t>Catamaran Navigation</a:t>
            </a:r>
          </a:p>
          <a:p>
            <a:r>
              <a:rPr lang="en-US" sz="3200" dirty="0">
                <a:latin typeface="Arial"/>
                <a:cs typeface="Arial"/>
              </a:rPr>
              <a:t>Updates and Tips</a:t>
            </a:r>
          </a:p>
          <a:p>
            <a:r>
              <a:rPr lang="en-US" sz="3200" dirty="0">
                <a:latin typeface="Arial"/>
                <a:cs typeface="Arial"/>
              </a:rPr>
              <a:t>Resources</a:t>
            </a:r>
            <a:endParaRPr lang="en-US" sz="3200" dirty="0"/>
          </a:p>
          <a:p>
            <a:r>
              <a:rPr lang="en-US" sz="3200" dirty="0">
                <a:latin typeface="Arial"/>
                <a:cs typeface="Arial"/>
              </a:rPr>
              <a:t>Questions</a:t>
            </a:r>
          </a:p>
        </p:txBody>
      </p:sp>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848430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5940CE-C291-447E-AEC4-230510F1338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50</a:t>
            </a:fld>
            <a:endParaRPr lang="en-US"/>
          </a:p>
        </p:txBody>
      </p:sp>
      <p:sp>
        <p:nvSpPr>
          <p:cNvPr id="4" name="Footer Placeholder 3">
            <a:extLst>
              <a:ext uri="{FF2B5EF4-FFF2-40B4-BE49-F238E27FC236}">
                <a16:creationId xmlns:a16="http://schemas.microsoft.com/office/drawing/2014/main" id="{6D9ECEEA-E849-4BE7-897F-4AF6EAF971EC}"/>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6" name="Picture 5" descr="District Monitoring Resources page with arrows pointing to Corrective Action and Monitoring Review and a circle around Other Resources &amp; Events.">
            <a:extLst>
              <a:ext uri="{FF2B5EF4-FFF2-40B4-BE49-F238E27FC236}">
                <a16:creationId xmlns:a16="http://schemas.microsoft.com/office/drawing/2014/main" id="{A3ECB464-8467-C9D4-0B5A-34944E92B83E}"/>
              </a:ext>
            </a:extLst>
          </p:cNvPr>
          <p:cNvPicPr>
            <a:picLocks noChangeAspect="1"/>
          </p:cNvPicPr>
          <p:nvPr/>
        </p:nvPicPr>
        <p:blipFill>
          <a:blip r:embed="rId3"/>
          <a:stretch>
            <a:fillRect/>
          </a:stretch>
        </p:blipFill>
        <p:spPr>
          <a:xfrm>
            <a:off x="1043117" y="1820350"/>
            <a:ext cx="10068000" cy="4536000"/>
          </a:xfrm>
          <a:prstGeom prst="rect">
            <a:avLst/>
          </a:prstGeom>
          <a:ln>
            <a:solidFill>
              <a:schemeClr val="tx1"/>
            </a:solidFill>
          </a:ln>
        </p:spPr>
      </p:pic>
      <p:sp>
        <p:nvSpPr>
          <p:cNvPr id="2" name="Title 1">
            <a:extLst>
              <a:ext uri="{FF2B5EF4-FFF2-40B4-BE49-F238E27FC236}">
                <a16:creationId xmlns:a16="http://schemas.microsoft.com/office/drawing/2014/main" id="{ADAEE881-6059-463A-8DEC-0E94A320C225}"/>
              </a:ext>
            </a:extLst>
          </p:cNvPr>
          <p:cNvSpPr>
            <a:spLocks noGrp="1"/>
          </p:cNvSpPr>
          <p:nvPr>
            <p:ph type="title"/>
          </p:nvPr>
        </p:nvSpPr>
        <p:spPr>
          <a:xfrm>
            <a:off x="838200" y="365125"/>
            <a:ext cx="10515600" cy="1325563"/>
          </a:xfrm>
        </p:spPr>
        <p:txBody>
          <a:bodyPr anchor="b">
            <a:normAutofit/>
          </a:bodyPr>
          <a:lstStyle/>
          <a:p>
            <a:r>
              <a:rPr lang="en-US" dirty="0"/>
              <a:t>Monitoring Resources</a:t>
            </a:r>
          </a:p>
        </p:txBody>
      </p:sp>
    </p:spTree>
    <p:extLst>
      <p:ext uri="{BB962C8B-B14F-4D97-AF65-F5344CB8AC3E}">
        <p14:creationId xmlns:p14="http://schemas.microsoft.com/office/powerpoint/2010/main" val="1060185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ABF0BD-9732-4AB2-A6F2-56F6D3230FB8}"/>
              </a:ext>
            </a:extLst>
          </p:cNvPr>
          <p:cNvSpPr>
            <a:spLocks noGrp="1"/>
          </p:cNvSpPr>
          <p:nvPr>
            <p:ph type="sldNum" sz="quarter" idx="12"/>
          </p:nvPr>
        </p:nvSpPr>
        <p:spPr/>
        <p:txBody>
          <a:bodyPr/>
          <a:lstStyle/>
          <a:p>
            <a:fld id="{46775F4D-6D42-4CD6-A802-0B48E0231625}" type="slidenum">
              <a:rPr lang="en-US" smtClean="0"/>
              <a:pPr/>
              <a:t>51</a:t>
            </a:fld>
            <a:endParaRPr lang="en-US"/>
          </a:p>
        </p:txBody>
      </p:sp>
      <p:sp>
        <p:nvSpPr>
          <p:cNvPr id="4" name="Footer Placeholder 3">
            <a:extLst>
              <a:ext uri="{FF2B5EF4-FFF2-40B4-BE49-F238E27FC236}">
                <a16:creationId xmlns:a16="http://schemas.microsoft.com/office/drawing/2014/main" id="{9C231018-2811-4592-ABC2-8F801518ACBE}"/>
              </a:ext>
            </a:extLst>
          </p:cNvPr>
          <p:cNvSpPr>
            <a:spLocks noGrp="1"/>
          </p:cNvSpPr>
          <p:nvPr>
            <p:ph type="ftr" sz="quarter" idx="11"/>
          </p:nvPr>
        </p:nvSpPr>
        <p:spPr/>
        <p:txBody>
          <a:bodyPr/>
          <a:lstStyle/>
          <a:p>
            <a:r>
              <a:rPr lang="en-US"/>
              <a:t>Michigan Department of Education | Office of Special Education </a:t>
            </a:r>
          </a:p>
        </p:txBody>
      </p:sp>
      <p:pic>
        <p:nvPicPr>
          <p:cNvPr id="6" name="Picture 5" descr="Catamaran How-to Page showing search results of How to Access ISD Reports page.">
            <a:extLst>
              <a:ext uri="{FF2B5EF4-FFF2-40B4-BE49-F238E27FC236}">
                <a16:creationId xmlns:a16="http://schemas.microsoft.com/office/drawing/2014/main" id="{A2B793F7-86DD-33AD-DF57-B293FF9DD82E}"/>
              </a:ext>
            </a:extLst>
          </p:cNvPr>
          <p:cNvPicPr>
            <a:picLocks noChangeAspect="1"/>
          </p:cNvPicPr>
          <p:nvPr/>
        </p:nvPicPr>
        <p:blipFill>
          <a:blip r:embed="rId3"/>
          <a:stretch>
            <a:fillRect/>
          </a:stretch>
        </p:blipFill>
        <p:spPr>
          <a:xfrm>
            <a:off x="838201" y="1933197"/>
            <a:ext cx="10750476" cy="4818286"/>
          </a:xfrm>
          <a:prstGeom prst="rect">
            <a:avLst/>
          </a:prstGeom>
          <a:ln>
            <a:solidFill>
              <a:schemeClr val="tx1"/>
            </a:solidFill>
          </a:ln>
        </p:spPr>
      </p:pic>
      <p:sp>
        <p:nvSpPr>
          <p:cNvPr id="2" name="Title 1">
            <a:extLst>
              <a:ext uri="{FF2B5EF4-FFF2-40B4-BE49-F238E27FC236}">
                <a16:creationId xmlns:a16="http://schemas.microsoft.com/office/drawing/2014/main" id="{C790F6DC-C50C-4C80-88C2-E70BD895B7A9}"/>
              </a:ext>
            </a:extLst>
          </p:cNvPr>
          <p:cNvSpPr>
            <a:spLocks noGrp="1"/>
          </p:cNvSpPr>
          <p:nvPr>
            <p:ph type="title"/>
          </p:nvPr>
        </p:nvSpPr>
        <p:spPr/>
        <p:txBody>
          <a:bodyPr/>
          <a:lstStyle/>
          <a:p>
            <a:r>
              <a:rPr lang="en-US" dirty="0"/>
              <a:t>Catamaran How-</a:t>
            </a:r>
            <a:r>
              <a:rPr lang="en-US" dirty="0" err="1"/>
              <a:t>tos</a:t>
            </a:r>
            <a:endParaRPr lang="en-US" dirty="0"/>
          </a:p>
        </p:txBody>
      </p:sp>
    </p:spTree>
    <p:extLst>
      <p:ext uri="{BB962C8B-B14F-4D97-AF65-F5344CB8AC3E}">
        <p14:creationId xmlns:p14="http://schemas.microsoft.com/office/powerpoint/2010/main" val="68298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D03B9B-8F43-4EA0-B2D9-130034A3AB1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52</a:t>
            </a:fld>
            <a:endParaRPr lang="en-US"/>
          </a:p>
        </p:txBody>
      </p:sp>
      <p:sp>
        <p:nvSpPr>
          <p:cNvPr id="4" name="Footer Placeholder 3">
            <a:extLst>
              <a:ext uri="{FF2B5EF4-FFF2-40B4-BE49-F238E27FC236}">
                <a16:creationId xmlns:a16="http://schemas.microsoft.com/office/drawing/2014/main" id="{D2456132-B973-467C-AB54-4DF820E3098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6" name="Picture 5" descr="Measuring Reporting &amp; Improving drop-down with arrow pointing to Secondary Transition">
            <a:extLst>
              <a:ext uri="{FF2B5EF4-FFF2-40B4-BE49-F238E27FC236}">
                <a16:creationId xmlns:a16="http://schemas.microsoft.com/office/drawing/2014/main" id="{B42038AF-605C-88CE-4EFD-4BBB06B2190A}"/>
              </a:ext>
            </a:extLst>
          </p:cNvPr>
          <p:cNvPicPr>
            <a:picLocks noChangeAspect="1"/>
          </p:cNvPicPr>
          <p:nvPr/>
        </p:nvPicPr>
        <p:blipFill>
          <a:blip r:embed="rId3"/>
          <a:stretch>
            <a:fillRect/>
          </a:stretch>
        </p:blipFill>
        <p:spPr>
          <a:xfrm>
            <a:off x="286723" y="2130758"/>
            <a:ext cx="11780476" cy="3392381"/>
          </a:xfrm>
          <a:prstGeom prst="rect">
            <a:avLst/>
          </a:prstGeom>
          <a:ln>
            <a:solidFill>
              <a:schemeClr val="tx1"/>
            </a:solidFill>
          </a:ln>
        </p:spPr>
      </p:pic>
      <p:sp>
        <p:nvSpPr>
          <p:cNvPr id="2" name="Title 1">
            <a:extLst>
              <a:ext uri="{FF2B5EF4-FFF2-40B4-BE49-F238E27FC236}">
                <a16:creationId xmlns:a16="http://schemas.microsoft.com/office/drawing/2014/main" id="{B20E3431-DE81-458B-8CDE-ED56261DE5D0}"/>
              </a:ext>
            </a:extLst>
          </p:cNvPr>
          <p:cNvSpPr>
            <a:spLocks noGrp="1"/>
          </p:cNvSpPr>
          <p:nvPr>
            <p:ph type="title"/>
          </p:nvPr>
        </p:nvSpPr>
        <p:spPr>
          <a:xfrm>
            <a:off x="838199" y="365125"/>
            <a:ext cx="10677525" cy="1325563"/>
          </a:xfrm>
        </p:spPr>
        <p:txBody>
          <a:bodyPr anchor="b">
            <a:normAutofit/>
          </a:bodyPr>
          <a:lstStyle/>
          <a:p>
            <a:r>
              <a:rPr lang="en-US" dirty="0"/>
              <a:t>Navigating to Indicator Resources</a:t>
            </a:r>
          </a:p>
        </p:txBody>
      </p:sp>
    </p:spTree>
    <p:extLst>
      <p:ext uri="{BB962C8B-B14F-4D97-AF65-F5344CB8AC3E}">
        <p14:creationId xmlns:p14="http://schemas.microsoft.com/office/powerpoint/2010/main" val="1184740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5398A2-0918-4753-A379-5FEA396B46CD}"/>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53</a:t>
            </a:fld>
            <a:endParaRPr lang="en-US"/>
          </a:p>
        </p:txBody>
      </p:sp>
      <p:sp>
        <p:nvSpPr>
          <p:cNvPr id="2" name="Footer Placeholder 1">
            <a:extLst>
              <a:ext uri="{FF2B5EF4-FFF2-40B4-BE49-F238E27FC236}">
                <a16:creationId xmlns:a16="http://schemas.microsoft.com/office/drawing/2014/main" id="{475C912D-CD88-4F26-AC1C-158364882CC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10" name="Picture 9" descr="Secondary Transition page">
            <a:extLst>
              <a:ext uri="{FF2B5EF4-FFF2-40B4-BE49-F238E27FC236}">
                <a16:creationId xmlns:a16="http://schemas.microsoft.com/office/drawing/2014/main" id="{0F64781F-501D-DAB9-4854-11145853B3DE}"/>
              </a:ext>
            </a:extLst>
          </p:cNvPr>
          <p:cNvPicPr>
            <a:picLocks noChangeAspect="1"/>
          </p:cNvPicPr>
          <p:nvPr/>
        </p:nvPicPr>
        <p:blipFill>
          <a:blip r:embed="rId3"/>
          <a:stretch>
            <a:fillRect/>
          </a:stretch>
        </p:blipFill>
        <p:spPr>
          <a:xfrm>
            <a:off x="838200" y="1876904"/>
            <a:ext cx="10591714" cy="4844571"/>
          </a:xfrm>
          <a:prstGeom prst="rect">
            <a:avLst/>
          </a:prstGeom>
          <a:ln>
            <a:solidFill>
              <a:schemeClr val="tx1"/>
            </a:solidFill>
          </a:ln>
        </p:spPr>
      </p:pic>
      <p:sp>
        <p:nvSpPr>
          <p:cNvPr id="20" name="Title 1">
            <a:extLst>
              <a:ext uri="{FF2B5EF4-FFF2-40B4-BE49-F238E27FC236}">
                <a16:creationId xmlns:a16="http://schemas.microsoft.com/office/drawing/2014/main" id="{1080E339-689D-9B90-F3E4-155E03C46555}"/>
              </a:ext>
            </a:extLst>
          </p:cNvPr>
          <p:cNvSpPr>
            <a:spLocks noGrp="1"/>
          </p:cNvSpPr>
          <p:nvPr>
            <p:ph type="title"/>
          </p:nvPr>
        </p:nvSpPr>
        <p:spPr>
          <a:xfrm>
            <a:off x="838200" y="365125"/>
            <a:ext cx="10515600" cy="1325563"/>
          </a:xfrm>
        </p:spPr>
        <p:txBody>
          <a:bodyPr/>
          <a:lstStyle/>
          <a:p>
            <a:r>
              <a:rPr lang="en-US" dirty="0"/>
              <a:t>Indicator Resources</a:t>
            </a:r>
          </a:p>
        </p:txBody>
      </p:sp>
    </p:spTree>
    <p:extLst>
      <p:ext uri="{BB962C8B-B14F-4D97-AF65-F5344CB8AC3E}">
        <p14:creationId xmlns:p14="http://schemas.microsoft.com/office/powerpoint/2010/main" val="4182398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C6660D-B8F9-458C-A50E-CC38255AFC0F}"/>
              </a:ext>
            </a:extLst>
          </p:cNvPr>
          <p:cNvSpPr>
            <a:spLocks noGrp="1"/>
          </p:cNvSpPr>
          <p:nvPr>
            <p:ph type="title" idx="4294967295"/>
          </p:nvPr>
        </p:nvSpPr>
        <p:spPr>
          <a:xfrm>
            <a:off x="838200" y="-1133855"/>
            <a:ext cx="10515600" cy="1133855"/>
          </a:xfrm>
        </p:spPr>
        <p:txBody>
          <a:bodyPr/>
          <a:lstStyle/>
          <a:p>
            <a:r>
              <a:rPr lang="en-US" dirty="0"/>
              <a:t>Search</a:t>
            </a:r>
          </a:p>
        </p:txBody>
      </p:sp>
      <p:sp>
        <p:nvSpPr>
          <p:cNvPr id="3" name="Slide Number Placeholder 2">
            <a:extLst>
              <a:ext uri="{FF2B5EF4-FFF2-40B4-BE49-F238E27FC236}">
                <a16:creationId xmlns:a16="http://schemas.microsoft.com/office/drawing/2014/main" id="{C5B30B61-09BE-44C6-B421-18960B6121FE}"/>
              </a:ext>
            </a:extLst>
          </p:cNvPr>
          <p:cNvSpPr>
            <a:spLocks noGrp="1"/>
          </p:cNvSpPr>
          <p:nvPr>
            <p:ph type="sldNum" sz="quarter" idx="12"/>
          </p:nvPr>
        </p:nvSpPr>
        <p:spPr/>
        <p:txBody>
          <a:bodyPr/>
          <a:lstStyle/>
          <a:p>
            <a:fld id="{F782C1E8-CA2E-47FF-89F1-29AE34FB2263}" type="slidenum">
              <a:rPr lang="en-US" smtClean="0"/>
              <a:pPr/>
              <a:t>54</a:t>
            </a:fld>
            <a:endParaRPr lang="en-US"/>
          </a:p>
        </p:txBody>
      </p:sp>
      <p:sp>
        <p:nvSpPr>
          <p:cNvPr id="2" name="Footer Placeholder 1">
            <a:extLst>
              <a:ext uri="{FF2B5EF4-FFF2-40B4-BE49-F238E27FC236}">
                <a16:creationId xmlns:a16="http://schemas.microsoft.com/office/drawing/2014/main" id="{6679AC32-BE4B-46C2-A798-2A434136D55B}"/>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Search page with arrow pointing to Monitoring category">
            <a:extLst>
              <a:ext uri="{FF2B5EF4-FFF2-40B4-BE49-F238E27FC236}">
                <a16:creationId xmlns:a16="http://schemas.microsoft.com/office/drawing/2014/main" id="{EB14D661-877F-FC8A-924A-78F713619213}"/>
              </a:ext>
            </a:extLst>
          </p:cNvPr>
          <p:cNvPicPr>
            <a:picLocks noChangeAspect="1"/>
          </p:cNvPicPr>
          <p:nvPr/>
        </p:nvPicPr>
        <p:blipFill>
          <a:blip r:embed="rId3"/>
          <a:stretch>
            <a:fillRect/>
          </a:stretch>
        </p:blipFill>
        <p:spPr>
          <a:xfrm>
            <a:off x="0" y="945682"/>
            <a:ext cx="12192000" cy="4966635"/>
          </a:xfrm>
          <a:prstGeom prst="rect">
            <a:avLst/>
          </a:prstGeom>
          <a:ln>
            <a:solidFill>
              <a:schemeClr val="tx1"/>
            </a:solidFill>
          </a:ln>
        </p:spPr>
      </p:pic>
    </p:spTree>
    <p:extLst>
      <p:ext uri="{BB962C8B-B14F-4D97-AF65-F5344CB8AC3E}">
        <p14:creationId xmlns:p14="http://schemas.microsoft.com/office/powerpoint/2010/main" val="1985213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25AC7-D716-4222-B194-855352A099CF}"/>
              </a:ext>
            </a:extLst>
          </p:cNvPr>
          <p:cNvSpPr>
            <a:spLocks noGrp="1"/>
          </p:cNvSpPr>
          <p:nvPr>
            <p:ph type="title" idx="4294967295"/>
          </p:nvPr>
        </p:nvSpPr>
        <p:spPr>
          <a:xfrm>
            <a:off x="838200" y="-1433383"/>
            <a:ext cx="10515600" cy="1433383"/>
          </a:xfrm>
        </p:spPr>
        <p:txBody>
          <a:bodyPr/>
          <a:lstStyle/>
          <a:p>
            <a:r>
              <a:rPr lang="en-US" dirty="0"/>
              <a:t>Events</a:t>
            </a:r>
          </a:p>
        </p:txBody>
      </p:sp>
      <p:sp>
        <p:nvSpPr>
          <p:cNvPr id="3" name="Slide Number Placeholder 2">
            <a:extLst>
              <a:ext uri="{FF2B5EF4-FFF2-40B4-BE49-F238E27FC236}">
                <a16:creationId xmlns:a16="http://schemas.microsoft.com/office/drawing/2014/main" id="{AF1736AA-0017-4D33-A73A-401E7DCAC5F1}"/>
              </a:ext>
            </a:extLst>
          </p:cNvPr>
          <p:cNvSpPr>
            <a:spLocks noGrp="1"/>
          </p:cNvSpPr>
          <p:nvPr>
            <p:ph type="sldNum" sz="quarter" idx="12"/>
          </p:nvPr>
        </p:nvSpPr>
        <p:spPr/>
        <p:txBody>
          <a:bodyPr/>
          <a:lstStyle/>
          <a:p>
            <a:fld id="{F782C1E8-CA2E-47FF-89F1-29AE34FB2263}" type="slidenum">
              <a:rPr lang="en-US" smtClean="0"/>
              <a:pPr/>
              <a:t>55</a:t>
            </a:fld>
            <a:endParaRPr lang="en-US"/>
          </a:p>
        </p:txBody>
      </p:sp>
      <p:sp>
        <p:nvSpPr>
          <p:cNvPr id="2" name="Footer Placeholder 1">
            <a:extLst>
              <a:ext uri="{FF2B5EF4-FFF2-40B4-BE49-F238E27FC236}">
                <a16:creationId xmlns:a16="http://schemas.microsoft.com/office/drawing/2014/main" id="{89DF6E4D-1332-43AC-8414-0E0BB762AE52}"/>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Screenshot of the upcoming events page of the training site with Other resources and events circled and arrows pointing at Upcoming Events and webinar registration links. ">
            <a:extLst>
              <a:ext uri="{FF2B5EF4-FFF2-40B4-BE49-F238E27FC236}">
                <a16:creationId xmlns:a16="http://schemas.microsoft.com/office/drawing/2014/main" id="{8B7548B5-467F-FA86-12CC-DFE611C54A50}"/>
              </a:ext>
            </a:extLst>
          </p:cNvPr>
          <p:cNvPicPr>
            <a:picLocks noChangeAspect="1"/>
          </p:cNvPicPr>
          <p:nvPr/>
        </p:nvPicPr>
        <p:blipFill>
          <a:blip r:embed="rId3"/>
          <a:stretch>
            <a:fillRect/>
          </a:stretch>
        </p:blipFill>
        <p:spPr>
          <a:xfrm>
            <a:off x="0" y="98659"/>
            <a:ext cx="12192000" cy="6660682"/>
          </a:xfrm>
          <a:prstGeom prst="rect">
            <a:avLst/>
          </a:prstGeom>
        </p:spPr>
      </p:pic>
    </p:spTree>
    <p:extLst>
      <p:ext uri="{BB962C8B-B14F-4D97-AF65-F5344CB8AC3E}">
        <p14:creationId xmlns:p14="http://schemas.microsoft.com/office/powerpoint/2010/main" val="2836135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1854D3-092E-4907-B9AC-47CAFF226416}"/>
              </a:ext>
            </a:extLst>
          </p:cNvPr>
          <p:cNvSpPr>
            <a:spLocks noGrp="1"/>
          </p:cNvSpPr>
          <p:nvPr>
            <p:ph type="sldNum" sz="quarter" idx="12"/>
          </p:nvPr>
        </p:nvSpPr>
        <p:spPr/>
        <p:txBody>
          <a:bodyPr/>
          <a:lstStyle/>
          <a:p>
            <a:fld id="{46775F4D-6D42-4CD6-A802-0B48E0231625}" type="slidenum">
              <a:rPr lang="en-US" smtClean="0"/>
              <a:pPr/>
              <a:t>56</a:t>
            </a:fld>
            <a:endParaRPr lang="en-US"/>
          </a:p>
        </p:txBody>
      </p:sp>
      <p:sp>
        <p:nvSpPr>
          <p:cNvPr id="4" name="Footer Placeholder 3">
            <a:extLst>
              <a:ext uri="{FF2B5EF4-FFF2-40B4-BE49-F238E27FC236}">
                <a16:creationId xmlns:a16="http://schemas.microsoft.com/office/drawing/2014/main" id="{2CF60318-3EE8-4B86-A6FD-22D335F1000B}"/>
              </a:ext>
            </a:extLst>
          </p:cNvPr>
          <p:cNvSpPr>
            <a:spLocks noGrp="1"/>
          </p:cNvSpPr>
          <p:nvPr>
            <p:ph type="ftr" sz="quarter" idx="11"/>
          </p:nvPr>
        </p:nvSpPr>
        <p:spPr/>
        <p:txBody>
          <a:bodyPr/>
          <a:lstStyle/>
          <a:p>
            <a:r>
              <a:rPr lang="en-US"/>
              <a:t>Michigan Department of Education | Office of Special Education </a:t>
            </a:r>
          </a:p>
        </p:txBody>
      </p:sp>
      <p:sp>
        <p:nvSpPr>
          <p:cNvPr id="6" name="Title 5">
            <a:extLst>
              <a:ext uri="{FF2B5EF4-FFF2-40B4-BE49-F238E27FC236}">
                <a16:creationId xmlns:a16="http://schemas.microsoft.com/office/drawing/2014/main" id="{897D3BCE-4679-4241-9D9E-00B39CAEB1B8}"/>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652416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dirty="0"/>
              <a:t>Michigan Department of Education | Office of Special Education </a:t>
            </a: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57</a:t>
            </a:fld>
            <a:endParaRPr lang="en-US"/>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737684" y="1827524"/>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MDE OSE Information Line</a:t>
            </a:r>
            <a:endParaRPr lang="en-US" sz="2800" b="1" dirty="0">
              <a:solidFill>
                <a:schemeClr val="accent2"/>
              </a:solidFill>
            </a:endParaRPr>
          </a:p>
          <a:p>
            <a:pPr>
              <a:spcBef>
                <a:spcPts val="600"/>
              </a:spcBef>
            </a:pPr>
            <a:r>
              <a:rPr lang="en-US" sz="2600" dirty="0">
                <a:latin typeface="Arial"/>
                <a:cs typeface="Arial"/>
              </a:rPr>
              <a:t>888-320-8384</a:t>
            </a:r>
          </a:p>
          <a:p>
            <a:pPr>
              <a:spcBef>
                <a:spcPts val="600"/>
              </a:spcBef>
            </a:pPr>
            <a:r>
              <a:rPr lang="en-US" sz="2600" dirty="0">
                <a:latin typeface="Arial"/>
                <a:cs typeface="Arial"/>
                <a:hlinkClick r:id="rId3"/>
              </a:rPr>
              <a:t>mde-ose@michigan.gov</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5626767" cy="3377145"/>
          </a:xfrm>
          <a:prstGeom prst="rect">
            <a:avLst/>
          </a:prstGeom>
        </p:spPr>
        <p:txBody>
          <a:bodyPr vert="horz" lIns="91440" tIns="45720" rIns="91440" bIns="45720" rtlCol="0" anchor="t">
            <a:normAutofit lnSpcReduction="10000"/>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Presenters</a:t>
            </a:r>
          </a:p>
          <a:p>
            <a:pPr>
              <a:spcBef>
                <a:spcPts val="600"/>
              </a:spcBef>
            </a:pPr>
            <a:r>
              <a:rPr lang="en-US" sz="2800" dirty="0" err="1">
                <a:latin typeface="Arial"/>
                <a:cs typeface="Arial"/>
              </a:rPr>
              <a:t>Shawan</a:t>
            </a:r>
            <a:r>
              <a:rPr lang="en-US" sz="2800" dirty="0">
                <a:latin typeface="Arial"/>
                <a:cs typeface="Arial"/>
              </a:rPr>
              <a:t> Dortch</a:t>
            </a:r>
            <a:br>
              <a:rPr lang="en-US" sz="2800" dirty="0">
                <a:latin typeface="Arial"/>
                <a:cs typeface="Arial"/>
              </a:rPr>
            </a:br>
            <a:r>
              <a:rPr lang="en-US" sz="2400" dirty="0">
                <a:solidFill>
                  <a:schemeClr val="accent2"/>
                </a:solidFill>
                <a:latin typeface="Arial"/>
                <a:cs typeface="Arial"/>
                <a:hlinkClick r:id="rId4"/>
              </a:rPr>
              <a:t>DortchS@michigan.gov</a:t>
            </a:r>
            <a:endParaRPr lang="en-US" sz="2400" dirty="0">
              <a:solidFill>
                <a:schemeClr val="accent2"/>
              </a:solidFill>
              <a:latin typeface="Arial"/>
              <a:cs typeface="Arial"/>
            </a:endParaRPr>
          </a:p>
          <a:p>
            <a:pPr marL="0" indent="0">
              <a:spcBef>
                <a:spcPts val="600"/>
              </a:spcBef>
              <a:buNone/>
            </a:pPr>
            <a:endParaRPr lang="en-US" sz="2400" dirty="0">
              <a:solidFill>
                <a:schemeClr val="accent2"/>
              </a:solidFill>
              <a:latin typeface="Arial"/>
              <a:cs typeface="Arial"/>
            </a:endParaRPr>
          </a:p>
          <a:p>
            <a:pPr>
              <a:spcBef>
                <a:spcPts val="600"/>
              </a:spcBef>
            </a:pPr>
            <a:r>
              <a:rPr lang="en-US" sz="2800" dirty="0">
                <a:solidFill>
                  <a:schemeClr val="tx1"/>
                </a:solidFill>
                <a:latin typeface="Arial"/>
                <a:cs typeface="Arial"/>
              </a:rPr>
              <a:t>Kelly Kendrick Miller</a:t>
            </a:r>
            <a:br>
              <a:rPr lang="en-US" sz="2800" dirty="0">
                <a:solidFill>
                  <a:schemeClr val="tx1"/>
                </a:solidFill>
                <a:latin typeface="Arial"/>
                <a:cs typeface="Arial"/>
              </a:rPr>
            </a:br>
            <a:r>
              <a:rPr lang="en-US" sz="2400" dirty="0">
                <a:solidFill>
                  <a:schemeClr val="tx1"/>
                </a:solidFill>
                <a:latin typeface="Arial"/>
                <a:cs typeface="Arial"/>
                <a:hlinkClick r:id="rId5"/>
              </a:rPr>
              <a:t>KendrickMillerK@michigan.gov</a:t>
            </a:r>
            <a:endParaRPr lang="en-US" sz="2400" dirty="0">
              <a:solidFill>
                <a:schemeClr val="tx1"/>
              </a:solidFill>
              <a:latin typeface="Arial"/>
              <a:cs typeface="Arial"/>
            </a:endParaRPr>
          </a:p>
          <a:p>
            <a:pPr marL="457210" lvl="1" indent="0">
              <a:spcBef>
                <a:spcPts val="600"/>
              </a:spcBef>
              <a:buNone/>
            </a:pPr>
            <a:br>
              <a:rPr lang="en-US" sz="2400" dirty="0">
                <a:solidFill>
                  <a:schemeClr val="accent2"/>
                </a:solidFill>
                <a:latin typeface="Arial"/>
                <a:cs typeface="Arial"/>
              </a:rPr>
            </a:br>
            <a:endParaRPr lang="en-US"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dirty="0">
                <a:latin typeface="Arial"/>
                <a:cs typeface="Arial"/>
              </a:rPr>
              <a:t>Contact MDE OSE</a:t>
            </a:r>
          </a:p>
        </p:txBody>
      </p:sp>
    </p:spTree>
    <p:extLst>
      <p:ext uri="{BB962C8B-B14F-4D97-AF65-F5344CB8AC3E}">
        <p14:creationId xmlns:p14="http://schemas.microsoft.com/office/powerpoint/2010/main" val="28493474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E8B938-0AB4-44BA-B11C-967240AF9A15}"/>
              </a:ext>
            </a:extLst>
          </p:cNvPr>
          <p:cNvSpPr>
            <a:spLocks noGrp="1"/>
          </p:cNvSpPr>
          <p:nvPr>
            <p:ph type="sldNum" sz="quarter" idx="12"/>
          </p:nvPr>
        </p:nvSpPr>
        <p:spPr/>
        <p:txBody>
          <a:bodyPr/>
          <a:lstStyle/>
          <a:p>
            <a:fld id="{0B17BB76-CBF7-44FF-99D7-3859A0F0D5C1}" type="slidenum">
              <a:rPr lang="en-US" smtClean="0"/>
              <a:pPr/>
              <a:t>58</a:t>
            </a:fld>
            <a:endParaRPr lang="en-US"/>
          </a:p>
        </p:txBody>
      </p:sp>
      <p:sp>
        <p:nvSpPr>
          <p:cNvPr id="5" name="Footer Placeholder 4">
            <a:extLst>
              <a:ext uri="{FF2B5EF4-FFF2-40B4-BE49-F238E27FC236}">
                <a16:creationId xmlns:a16="http://schemas.microsoft.com/office/drawing/2014/main" id="{CAAC26AE-BC1D-40D7-AF2C-CE7E8E6C7C06}"/>
              </a:ext>
            </a:extLst>
          </p:cNvPr>
          <p:cNvSpPr>
            <a:spLocks noGrp="1"/>
          </p:cNvSpPr>
          <p:nvPr>
            <p:ph type="ftr" sz="quarter" idx="11"/>
          </p:nvPr>
        </p:nvSpPr>
        <p:spPr/>
        <p:txBody>
          <a:bodyPr/>
          <a:lstStyle/>
          <a:p>
            <a:r>
              <a:rPr lang="en-US"/>
              <a:t>Michigan Department of Education | Office of Special Education </a:t>
            </a:r>
          </a:p>
        </p:txBody>
      </p:sp>
      <p:sp>
        <p:nvSpPr>
          <p:cNvPr id="4" name="Content Placeholder 3">
            <a:extLst>
              <a:ext uri="{FF2B5EF4-FFF2-40B4-BE49-F238E27FC236}">
                <a16:creationId xmlns:a16="http://schemas.microsoft.com/office/drawing/2014/main" id="{0FA9ED73-A5A5-4068-9FA5-4A237699C3CE}"/>
              </a:ext>
            </a:extLst>
          </p:cNvPr>
          <p:cNvSpPr>
            <a:spLocks noGrp="1"/>
          </p:cNvSpPr>
          <p:nvPr>
            <p:ph sz="half" idx="2"/>
          </p:nvPr>
        </p:nvSpPr>
        <p:spPr>
          <a:xfrm>
            <a:off x="6920344" y="1825625"/>
            <a:ext cx="4433455" cy="4351338"/>
          </a:xfrm>
        </p:spPr>
        <p:txBody>
          <a:bodyPr/>
          <a:lstStyle/>
          <a:p>
            <a:pPr marL="0" indent="0">
              <a:buNone/>
            </a:pPr>
            <a:r>
              <a:rPr lang="en-US" sz="2600" b="1" dirty="0">
                <a:solidFill>
                  <a:schemeClr val="accent2"/>
                </a:solidFill>
              </a:rPr>
              <a:t>Catamaran Help Desk</a:t>
            </a:r>
          </a:p>
          <a:p>
            <a:pPr marL="236538" indent="-236538">
              <a:buFont typeface="Arial" panose="020B0604020202020204" pitchFamily="34" charset="0"/>
              <a:buChar char="•"/>
            </a:pPr>
            <a:r>
              <a:rPr lang="en-US" sz="2600" dirty="0"/>
              <a:t>877-474-9023</a:t>
            </a:r>
          </a:p>
          <a:p>
            <a:pPr marL="236538" indent="-236538">
              <a:buFont typeface="Arial" panose="020B0604020202020204" pitchFamily="34" charset="0"/>
              <a:buChar char="•"/>
            </a:pPr>
            <a:r>
              <a:rPr lang="en-US" sz="2600" dirty="0" err="1">
                <a:hlinkClick r:id="rId3"/>
              </a:rPr>
              <a:t>help@catamaran.partners</a:t>
            </a:r>
            <a:endParaRPr lang="en-US" sz="2600" dirty="0"/>
          </a:p>
          <a:p>
            <a:endParaRPr lang="en-US" dirty="0"/>
          </a:p>
        </p:txBody>
      </p:sp>
      <p:sp>
        <p:nvSpPr>
          <p:cNvPr id="3" name="Content Placeholder 2">
            <a:extLst>
              <a:ext uri="{FF2B5EF4-FFF2-40B4-BE49-F238E27FC236}">
                <a16:creationId xmlns:a16="http://schemas.microsoft.com/office/drawing/2014/main" id="{0EDA22CB-4474-4DDA-8A61-56C576EB8A05}"/>
              </a:ext>
            </a:extLst>
          </p:cNvPr>
          <p:cNvSpPr>
            <a:spLocks noGrp="1"/>
          </p:cNvSpPr>
          <p:nvPr>
            <p:ph sz="half" idx="1"/>
          </p:nvPr>
        </p:nvSpPr>
        <p:spPr>
          <a:xfrm>
            <a:off x="838199" y="1825625"/>
            <a:ext cx="6315636" cy="4351338"/>
          </a:xfrm>
        </p:spPr>
        <p:txBody>
          <a:bodyPr/>
          <a:lstStyle/>
          <a:p>
            <a:pPr marL="0" indent="0">
              <a:spcBef>
                <a:spcPts val="600"/>
              </a:spcBef>
              <a:buNone/>
            </a:pPr>
            <a:r>
              <a:rPr lang="en-US" sz="2600" b="1" dirty="0">
                <a:solidFill>
                  <a:schemeClr val="accent2"/>
                </a:solidFill>
                <a:latin typeface="Arial"/>
                <a:cs typeface="Arial"/>
              </a:rPr>
              <a:t>Project Director</a:t>
            </a:r>
            <a:endParaRPr lang="en-US" sz="2600" b="1" dirty="0">
              <a:solidFill>
                <a:schemeClr val="accent2"/>
              </a:solidFill>
            </a:endParaRPr>
          </a:p>
          <a:p>
            <a:pPr>
              <a:spcBef>
                <a:spcPts val="600"/>
              </a:spcBef>
            </a:pPr>
            <a:r>
              <a:rPr lang="en-US" sz="2600" dirty="0">
                <a:latin typeface="Arial"/>
                <a:cs typeface="Arial"/>
              </a:rPr>
              <a:t>Lynne Clark</a:t>
            </a:r>
            <a:br>
              <a:rPr lang="en-US" sz="2600" dirty="0">
                <a:latin typeface="Arial"/>
                <a:cs typeface="Arial"/>
              </a:rPr>
            </a:br>
            <a:r>
              <a:rPr lang="en-US" sz="2600" dirty="0">
                <a:latin typeface="Arial"/>
                <a:cs typeface="Arial"/>
                <a:hlinkClick r:id="rId4"/>
              </a:rPr>
              <a:t>lclark@publicsectorconsultants.com</a:t>
            </a:r>
            <a:endParaRPr lang="en-US" sz="2600" dirty="0">
              <a:latin typeface="Arial"/>
              <a:cs typeface="Arial"/>
            </a:endParaRPr>
          </a:p>
          <a:p>
            <a:pPr>
              <a:spcBef>
                <a:spcPts val="600"/>
              </a:spcBef>
            </a:pPr>
            <a:endParaRPr lang="en-US" dirty="0">
              <a:latin typeface="Arial"/>
              <a:cs typeface="Arial"/>
            </a:endParaRPr>
          </a:p>
          <a:p>
            <a:pPr marL="0" indent="0">
              <a:spcBef>
                <a:spcPts val="600"/>
              </a:spcBef>
              <a:buNone/>
            </a:pPr>
            <a:r>
              <a:rPr lang="en-US" sz="2600" b="1" dirty="0">
                <a:solidFill>
                  <a:schemeClr val="accent2"/>
                </a:solidFill>
                <a:latin typeface="Arial"/>
                <a:cs typeface="Arial"/>
              </a:rPr>
              <a:t>Project Manager</a:t>
            </a:r>
            <a:endParaRPr lang="en-US" sz="2600" b="1" dirty="0">
              <a:solidFill>
                <a:schemeClr val="accent2"/>
              </a:solidFill>
            </a:endParaRPr>
          </a:p>
          <a:p>
            <a:pPr>
              <a:spcBef>
                <a:spcPts val="600"/>
              </a:spcBef>
            </a:pPr>
            <a:r>
              <a:rPr lang="en-US" sz="2600" dirty="0">
                <a:latin typeface="Arial"/>
                <a:cs typeface="Arial"/>
              </a:rPr>
              <a:t>Donna Seeger</a:t>
            </a:r>
            <a:br>
              <a:rPr lang="en-US" sz="2600" dirty="0">
                <a:latin typeface="Arial"/>
                <a:cs typeface="Arial"/>
              </a:rPr>
            </a:br>
            <a:r>
              <a:rPr lang="en-US" sz="2600" dirty="0">
                <a:latin typeface="Arial"/>
                <a:cs typeface="Arial"/>
                <a:hlinkClick r:id="rId5"/>
              </a:rPr>
              <a:t>dseeger@publicsectorconsultants.com</a:t>
            </a:r>
            <a:endParaRPr lang="en-US" sz="2600" dirty="0">
              <a:latin typeface="Arial"/>
              <a:cs typeface="Arial"/>
            </a:endParaRPr>
          </a:p>
          <a:p>
            <a:pPr>
              <a:spcBef>
                <a:spcPts val="600"/>
              </a:spcBef>
            </a:pPr>
            <a:endParaRPr lang="en-US" dirty="0">
              <a:latin typeface="Arial"/>
              <a:cs typeface="Arial"/>
            </a:endParaRPr>
          </a:p>
          <a:p>
            <a:endParaRPr lang="en-US" dirty="0"/>
          </a:p>
        </p:txBody>
      </p:sp>
      <p:sp>
        <p:nvSpPr>
          <p:cNvPr id="2" name="Title 1">
            <a:extLst>
              <a:ext uri="{FF2B5EF4-FFF2-40B4-BE49-F238E27FC236}">
                <a16:creationId xmlns:a16="http://schemas.microsoft.com/office/drawing/2014/main" id="{DBBADA1C-254D-46ED-A2CB-D5493D4AE9AB}"/>
              </a:ext>
            </a:extLst>
          </p:cNvPr>
          <p:cNvSpPr>
            <a:spLocks noGrp="1"/>
          </p:cNvSpPr>
          <p:nvPr>
            <p:ph type="title"/>
          </p:nvPr>
        </p:nvSpPr>
        <p:spPr/>
        <p:txBody>
          <a:bodyPr/>
          <a:lstStyle/>
          <a:p>
            <a:r>
              <a:rPr lang="en-US" dirty="0">
                <a:latin typeface="Arial"/>
                <a:cs typeface="Arial"/>
              </a:rPr>
              <a:t>Contact the Catamaran Team</a:t>
            </a:r>
            <a:endParaRPr lang="en-US" dirty="0"/>
          </a:p>
        </p:txBody>
      </p:sp>
    </p:spTree>
    <p:extLst>
      <p:ext uri="{BB962C8B-B14F-4D97-AF65-F5344CB8AC3E}">
        <p14:creationId xmlns:p14="http://schemas.microsoft.com/office/powerpoint/2010/main" val="282150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p>
        </p:txBody>
      </p:sp>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p:txBody>
          <a:bodyPr/>
          <a:lstStyle/>
          <a:p>
            <a:r>
              <a:rPr lang="en-US" dirty="0"/>
              <a:t>May 2023 Catamaran Preview</a:t>
            </a:r>
          </a:p>
        </p:txBody>
      </p:sp>
    </p:spTree>
    <p:extLst>
      <p:ext uri="{BB962C8B-B14F-4D97-AF65-F5344CB8AC3E}">
        <p14:creationId xmlns:p14="http://schemas.microsoft.com/office/powerpoint/2010/main" val="160427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7" name="Content Placeholder 6">
            <a:extLst>
              <a:ext uri="{FF2B5EF4-FFF2-40B4-BE49-F238E27FC236}">
                <a16:creationId xmlns:a16="http://schemas.microsoft.com/office/drawing/2014/main" id="{18BBC86B-5332-4A2C-B148-D6F187345080}"/>
              </a:ext>
            </a:extLst>
          </p:cNvPr>
          <p:cNvSpPr>
            <a:spLocks noGrp="1"/>
          </p:cNvSpPr>
          <p:nvPr>
            <p:ph sz="half" idx="1"/>
          </p:nvPr>
        </p:nvSpPr>
        <p:spPr>
          <a:xfrm>
            <a:off x="6199094" y="1806427"/>
            <a:ext cx="5267482" cy="4638322"/>
          </a:xfrm>
        </p:spPr>
        <p:txBody>
          <a:bodyPr vert="horz" lIns="91440" tIns="45720" rIns="91440" bIns="45720" rtlCol="0" anchor="t">
            <a:normAutofit/>
          </a:bodyPr>
          <a:lstStyle/>
          <a:p>
            <a:r>
              <a:rPr lang="en-US" sz="2800" b="1" dirty="0"/>
              <a:t>Activities</a:t>
            </a:r>
          </a:p>
          <a:p>
            <a:pPr lvl="1"/>
            <a:r>
              <a:rPr lang="en-US" sz="2400" dirty="0"/>
              <a:t>Corrective Action Plans (CAPs)</a:t>
            </a:r>
          </a:p>
          <a:p>
            <a:pPr lvl="2"/>
            <a:r>
              <a:rPr lang="en-US" sz="2400" dirty="0"/>
              <a:t>B-4A, B-4B, B-4AB, B-IEP, B-13, and Complaints</a:t>
            </a:r>
          </a:p>
          <a:p>
            <a:pPr lvl="1"/>
            <a:r>
              <a:rPr lang="en-US" sz="2400" dirty="0"/>
              <a:t>B-13 Corrective Actions</a:t>
            </a:r>
          </a:p>
          <a:p>
            <a:pPr lvl="1"/>
            <a:r>
              <a:rPr lang="en-US" sz="2400" dirty="0"/>
              <a:t>Student-level Corrective Action Plans (SLCAPs) for Complaints</a:t>
            </a:r>
          </a:p>
          <a:p>
            <a:pPr lvl="1"/>
            <a:r>
              <a:rPr lang="en-US" sz="2400" dirty="0"/>
              <a:t>B-9 and B-10 Monitoring and Procedure Reviews</a:t>
            </a:r>
          </a:p>
          <a:p>
            <a:pPr marL="457200" lvl="1" indent="0">
              <a:buNone/>
            </a:pPr>
            <a:endParaRPr lang="en-US" sz="2400" dirty="0"/>
          </a:p>
        </p:txBody>
      </p:sp>
      <p:sp>
        <p:nvSpPr>
          <p:cNvPr id="8" name="Content Placeholder 7">
            <a:extLst>
              <a:ext uri="{FF2B5EF4-FFF2-40B4-BE49-F238E27FC236}">
                <a16:creationId xmlns:a16="http://schemas.microsoft.com/office/drawing/2014/main" id="{8782D37E-9311-42A9-A246-6A237A250A2E}"/>
              </a:ext>
            </a:extLst>
          </p:cNvPr>
          <p:cNvSpPr>
            <a:spLocks noGrp="1"/>
          </p:cNvSpPr>
          <p:nvPr>
            <p:ph sz="half" idx="2"/>
          </p:nvPr>
        </p:nvSpPr>
        <p:spPr>
          <a:xfrm>
            <a:off x="725424" y="1799724"/>
            <a:ext cx="5473670" cy="4638322"/>
          </a:xfrm>
        </p:spPr>
        <p:txBody>
          <a:bodyPr vert="horz" lIns="91440" tIns="45720" rIns="91440" bIns="45720" rtlCol="0" anchor="t">
            <a:normAutofit/>
          </a:bodyPr>
          <a:lstStyle/>
          <a:p>
            <a:r>
              <a:rPr lang="en-US" sz="2800" b="1" dirty="0"/>
              <a:t>Reports</a:t>
            </a:r>
          </a:p>
          <a:p>
            <a:pPr lvl="1"/>
            <a:r>
              <a:rPr lang="en-US" sz="2400" dirty="0"/>
              <a:t>Strand Report</a:t>
            </a:r>
          </a:p>
          <a:p>
            <a:pPr lvl="1"/>
            <a:r>
              <a:rPr lang="en-US" sz="2400" dirty="0"/>
              <a:t>Monitoring Activities Report (MAR)</a:t>
            </a:r>
          </a:p>
          <a:p>
            <a:pPr lvl="1"/>
            <a:r>
              <a:rPr lang="en-US" sz="2400" dirty="0"/>
              <a:t>Reports and Letters of Findings</a:t>
            </a:r>
          </a:p>
          <a:p>
            <a:pPr lvl="1"/>
            <a:r>
              <a:rPr lang="en-US" sz="2400" dirty="0"/>
              <a:t>Monitoring Notification Letters</a:t>
            </a:r>
          </a:p>
          <a:p>
            <a:pPr lvl="1"/>
            <a:r>
              <a:rPr lang="en-US" sz="2400" dirty="0"/>
              <a:t>Closeout/Non-closeout Reports</a:t>
            </a:r>
          </a:p>
          <a:p>
            <a:pPr lvl="1"/>
            <a:r>
              <a:rPr lang="en-US" sz="2400" dirty="0"/>
              <a:t>State Complaint Reports</a:t>
            </a:r>
          </a:p>
          <a:p>
            <a:pPr lvl="1"/>
            <a:r>
              <a:rPr lang="en-US" sz="2400" dirty="0">
                <a:latin typeface="Arial"/>
                <a:cs typeface="Arial"/>
              </a:rPr>
              <a:t>Intermediate School District (ISD) Reports</a:t>
            </a:r>
          </a:p>
        </p:txBody>
      </p:sp>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What’s Inside? </a:t>
            </a:r>
          </a:p>
        </p:txBody>
      </p:sp>
    </p:spTree>
    <p:extLst>
      <p:ext uri="{BB962C8B-B14F-4D97-AF65-F5344CB8AC3E}">
        <p14:creationId xmlns:p14="http://schemas.microsoft.com/office/powerpoint/2010/main" val="405440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p:txBody>
          <a:bodyPr/>
          <a:lstStyle/>
          <a:p>
            <a:fld id="{46775F4D-6D42-4CD6-A802-0B48E0231625}" type="slidenum">
              <a:rPr lang="en-US" smtClean="0"/>
              <a:pPr/>
              <a:t>8</a:t>
            </a:fld>
            <a:endParaRPr lang="en-US"/>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p:txBody>
          <a:bodyPr/>
          <a:lstStyle/>
          <a:p>
            <a:r>
              <a:rPr lang="en-US"/>
              <a:t>Michigan Department of Education | Office of Special Education </a:t>
            </a:r>
          </a:p>
        </p:txBody>
      </p:sp>
      <p:pic>
        <p:nvPicPr>
          <p:cNvPr id="13" name="Picture 12" descr="Part B 2023 Strand Report with the Download link circled">
            <a:extLst>
              <a:ext uri="{FF2B5EF4-FFF2-40B4-BE49-F238E27FC236}">
                <a16:creationId xmlns:a16="http://schemas.microsoft.com/office/drawing/2014/main" id="{B471B568-9DD9-9F3C-0FD1-6F3D53E99485}"/>
              </a:ext>
            </a:extLst>
          </p:cNvPr>
          <p:cNvPicPr>
            <a:picLocks noChangeAspect="1"/>
          </p:cNvPicPr>
          <p:nvPr/>
        </p:nvPicPr>
        <p:blipFill>
          <a:blip r:embed="rId3"/>
          <a:stretch>
            <a:fillRect/>
          </a:stretch>
        </p:blipFill>
        <p:spPr>
          <a:xfrm>
            <a:off x="4679577" y="1706281"/>
            <a:ext cx="7109143" cy="4634476"/>
          </a:xfrm>
          <a:prstGeom prst="rect">
            <a:avLst/>
          </a:prstGeom>
          <a:ln>
            <a:solidFill>
              <a:srgbClr val="3A3A3A"/>
            </a:solidFill>
          </a:ln>
        </p:spPr>
      </p:pic>
      <p:sp>
        <p:nvSpPr>
          <p:cNvPr id="3" name="Content Placeholder 2">
            <a:extLst>
              <a:ext uri="{FF2B5EF4-FFF2-40B4-BE49-F238E27FC236}">
                <a16:creationId xmlns:a16="http://schemas.microsoft.com/office/drawing/2014/main" id="{360F83A0-993B-4DD9-B3C5-26C43B72DA9C}"/>
              </a:ext>
            </a:extLst>
          </p:cNvPr>
          <p:cNvSpPr>
            <a:spLocks noGrp="1"/>
          </p:cNvSpPr>
          <p:nvPr>
            <p:ph idx="1"/>
          </p:nvPr>
        </p:nvSpPr>
        <p:spPr>
          <a:xfrm>
            <a:off x="838202" y="1825625"/>
            <a:ext cx="3854821" cy="4667250"/>
          </a:xfrm>
        </p:spPr>
        <p:txBody>
          <a:bodyPr vert="horz" lIns="91440" tIns="45720" rIns="91440" bIns="45720" rtlCol="0" anchor="t">
            <a:normAutofit lnSpcReduction="10000"/>
          </a:bodyPr>
          <a:lstStyle/>
          <a:p>
            <a:r>
              <a:rPr lang="en-US" sz="2200" dirty="0">
                <a:latin typeface="Arial"/>
                <a:cs typeface="Arial"/>
              </a:rPr>
              <a:t>Summarizes district performance on the State Performance Plan (SPP) Indicators and priority areas.</a:t>
            </a:r>
            <a:endParaRPr lang="en-US" sz="2200" dirty="0"/>
          </a:p>
          <a:p>
            <a:r>
              <a:rPr lang="en-US" sz="2200" dirty="0">
                <a:latin typeface="Arial"/>
                <a:cs typeface="Arial"/>
              </a:rPr>
              <a:t>When there is a CAP or Corrective Action, there will be a link in the Next Step column. Select the link to be taken to that specific item. </a:t>
            </a:r>
            <a:endParaRPr lang="en-US" sz="2200" dirty="0"/>
          </a:p>
          <a:p>
            <a:r>
              <a:rPr lang="en-US" sz="2200" dirty="0">
                <a:latin typeface="Arial"/>
                <a:cs typeface="Arial"/>
              </a:rPr>
              <a:t>Use the</a:t>
            </a:r>
            <a:r>
              <a:rPr lang="en-US" sz="2200" b="1" dirty="0">
                <a:latin typeface="Arial"/>
                <a:cs typeface="Arial"/>
              </a:rPr>
              <a:t> Download </a:t>
            </a:r>
            <a:r>
              <a:rPr lang="en-US" sz="2200" dirty="0">
                <a:latin typeface="Arial"/>
                <a:cs typeface="Arial"/>
              </a:rPr>
              <a:t>link at the top of the screen to download a PDF. </a:t>
            </a:r>
            <a:endParaRPr lang="en-US" sz="2200" dirty="0"/>
          </a:p>
        </p:txBody>
      </p:sp>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a:off x="838201" y="365125"/>
            <a:ext cx="3733800" cy="1325563"/>
          </a:xfrm>
        </p:spPr>
        <p:txBody>
          <a:bodyPr/>
          <a:lstStyle/>
          <a:p>
            <a:r>
              <a:rPr lang="en-US"/>
              <a:t>Strand Report</a:t>
            </a:r>
          </a:p>
        </p:txBody>
      </p:sp>
    </p:spTree>
    <p:extLst>
      <p:ext uri="{BB962C8B-B14F-4D97-AF65-F5344CB8AC3E}">
        <p14:creationId xmlns:p14="http://schemas.microsoft.com/office/powerpoint/2010/main" val="429051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108D3B-D0FE-4C05-A20E-AD9D2ED828A2}"/>
              </a:ext>
            </a:extLst>
          </p:cNvPr>
          <p:cNvSpPr>
            <a:spLocks noGrp="1"/>
          </p:cNvSpPr>
          <p:nvPr>
            <p:ph type="sldNum" sz="quarter" idx="12"/>
          </p:nvPr>
        </p:nvSpPr>
        <p:spPr/>
        <p:txBody>
          <a:bodyPr/>
          <a:lstStyle/>
          <a:p>
            <a:fld id="{46775F4D-6D42-4CD6-A802-0B48E0231625}" type="slidenum">
              <a:rPr lang="en-US" smtClean="0"/>
              <a:pPr/>
              <a:t>9</a:t>
            </a:fld>
            <a:endParaRPr lang="en-US"/>
          </a:p>
        </p:txBody>
      </p:sp>
      <p:sp>
        <p:nvSpPr>
          <p:cNvPr id="4" name="Footer Placeholder 3">
            <a:extLst>
              <a:ext uri="{FF2B5EF4-FFF2-40B4-BE49-F238E27FC236}">
                <a16:creationId xmlns:a16="http://schemas.microsoft.com/office/drawing/2014/main" id="{2D7D1063-7BDA-47FE-A2EE-BACF3E394BB2}"/>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F038FFF3-1681-4425-8333-880FE8F2B2D5}"/>
              </a:ext>
            </a:extLst>
          </p:cNvPr>
          <p:cNvSpPr>
            <a:spLocks noGrp="1"/>
          </p:cNvSpPr>
          <p:nvPr>
            <p:ph idx="1"/>
          </p:nvPr>
        </p:nvSpPr>
        <p:spPr/>
        <p:txBody>
          <a:bodyPr/>
          <a:lstStyle/>
          <a:p>
            <a:r>
              <a:rPr lang="en-US" sz="2800"/>
              <a:t>The MAR is included in every major release and provides important information to districts.</a:t>
            </a:r>
          </a:p>
          <a:p>
            <a:r>
              <a:rPr lang="en-US" sz="2800"/>
              <a:t>The MAR can be accessed from the Reports page.</a:t>
            </a:r>
          </a:p>
          <a:p>
            <a:r>
              <a:rPr lang="en-US" sz="2800"/>
              <a:t>Some messages are universal and go to all districts.</a:t>
            </a:r>
          </a:p>
          <a:p>
            <a:r>
              <a:rPr lang="en-US" sz="2800"/>
              <a:t>Some messages are targeted and are sent only to specific districts.</a:t>
            </a:r>
          </a:p>
          <a:p>
            <a:pPr lvl="1">
              <a:buFont typeface="Arial" panose="020B0604020202020204" pitchFamily="34" charset="0"/>
              <a:buChar char="•"/>
            </a:pPr>
            <a:r>
              <a:rPr lang="en-US" sz="2400"/>
              <a:t>Reminders to review Reports and Letters of Findings</a:t>
            </a:r>
          </a:p>
          <a:p>
            <a:pPr lvl="1">
              <a:buFont typeface="Arial" panose="020B0604020202020204" pitchFamily="34" charset="0"/>
              <a:buChar char="•"/>
            </a:pPr>
            <a:r>
              <a:rPr lang="en-US" sz="2400"/>
              <a:t>Notifications of monitoring activities</a:t>
            </a:r>
          </a:p>
          <a:p>
            <a:endParaRPr lang="en-US"/>
          </a:p>
        </p:txBody>
      </p:sp>
      <p:sp>
        <p:nvSpPr>
          <p:cNvPr id="2" name="Title 1">
            <a:extLst>
              <a:ext uri="{FF2B5EF4-FFF2-40B4-BE49-F238E27FC236}">
                <a16:creationId xmlns:a16="http://schemas.microsoft.com/office/drawing/2014/main" id="{1F3ED367-EB99-4B23-9697-608FBBA850E1}"/>
              </a:ext>
            </a:extLst>
          </p:cNvPr>
          <p:cNvSpPr>
            <a:spLocks noGrp="1"/>
          </p:cNvSpPr>
          <p:nvPr>
            <p:ph type="title"/>
          </p:nvPr>
        </p:nvSpPr>
        <p:spPr/>
        <p:txBody>
          <a:bodyPr/>
          <a:lstStyle/>
          <a:p>
            <a:r>
              <a:rPr lang="en-US"/>
              <a:t>Monitoring Activities Report (MAR)</a:t>
            </a:r>
          </a:p>
        </p:txBody>
      </p:sp>
    </p:spTree>
    <p:extLst>
      <p:ext uri="{BB962C8B-B14F-4D97-AF65-F5344CB8AC3E}">
        <p14:creationId xmlns:p14="http://schemas.microsoft.com/office/powerpoint/2010/main" val="519106187"/>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664c3e-f049-4574-bd7d-7499d2032cca" xsi:nil="true"/>
    <lcf76f155ced4ddcb4097134ff3c332f xmlns="8a5326e5-c060-410f-9600-ad85eb70fb7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BE4DA1689B354881665C11257911DC" ma:contentTypeVersion="13" ma:contentTypeDescription="Create a new document." ma:contentTypeScope="" ma:versionID="e068f10a3ba7484b33c20cf199e46c3a">
  <xsd:schema xmlns:xsd="http://www.w3.org/2001/XMLSchema" xmlns:xs="http://www.w3.org/2001/XMLSchema" xmlns:p="http://schemas.microsoft.com/office/2006/metadata/properties" xmlns:ns2="8a5326e5-c060-410f-9600-ad85eb70fb7c" xmlns:ns3="3a93340a-3f00-443e-b1eb-4b0ed6246075" xmlns:ns4="e4664c3e-f049-4574-bd7d-7499d2032cca" targetNamespace="http://schemas.microsoft.com/office/2006/metadata/properties" ma:root="true" ma:fieldsID="af7e80f901114a29d4d42963f00fd395" ns2:_="" ns3:_="" ns4:_="">
    <xsd:import namespace="8a5326e5-c060-410f-9600-ad85eb70fb7c"/>
    <xsd:import namespace="3a93340a-3f00-443e-b1eb-4b0ed6246075"/>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326e5-c060-410f-9600-ad85eb70f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93340a-3f00-443e-b1eb-4b0ed62460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cae35b1-bf12-4898-9e6f-fe4dd0d4ecb0}" ma:internalName="TaxCatchAll" ma:showField="CatchAllData" ma:web="3a93340a-3f00-443e-b1eb-4b0ed62460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658034-AFAA-442A-9FE5-6F06D7227E4F}">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8a5326e5-c060-410f-9600-ad85eb70fb7c"/>
    <ds:schemaRef ds:uri="http://www.w3.org/XML/1998/namespace"/>
    <ds:schemaRef ds:uri="3a93340a-3f00-443e-b1eb-4b0ed6246075"/>
    <ds:schemaRef ds:uri="http://schemas.microsoft.com/office/infopath/2007/PartnerControls"/>
    <ds:schemaRef ds:uri="http://schemas.openxmlformats.org/package/2006/metadata/core-properties"/>
    <ds:schemaRef ds:uri="e4664c3e-f049-4574-bd7d-7499d2032cca"/>
  </ds:schemaRefs>
</ds:datastoreItem>
</file>

<file path=customXml/itemProps2.xml><?xml version="1.0" encoding="utf-8"?>
<ds:datastoreItem xmlns:ds="http://schemas.openxmlformats.org/officeDocument/2006/customXml" ds:itemID="{5D05D6C1-1747-4766-8229-176B88F65F56}">
  <ds:schemaRefs>
    <ds:schemaRef ds:uri="http://schemas.microsoft.com/sharepoint/v3/contenttype/forms"/>
  </ds:schemaRefs>
</ds:datastoreItem>
</file>

<file path=customXml/itemProps3.xml><?xml version="1.0" encoding="utf-8"?>
<ds:datastoreItem xmlns:ds="http://schemas.openxmlformats.org/officeDocument/2006/customXml" ds:itemID="{D2987DAB-FDE6-4B57-A516-8FE0AC895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5326e5-c060-410f-9600-ad85eb70fb7c"/>
    <ds:schemaRef ds:uri="3a93340a-3f00-443e-b1eb-4b0ed6246075"/>
    <ds:schemaRef ds:uri="e4664c3e-f049-4574-bd7d-7499d2032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catamaran-presentation-template (4)</Template>
  <TotalTime>1733</TotalTime>
  <Words>7377</Words>
  <Application>Microsoft Office PowerPoint</Application>
  <PresentationFormat>Widescreen</PresentationFormat>
  <Paragraphs>627</Paragraphs>
  <Slides>58</Slides>
  <Notes>58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Office Theme</vt:lpstr>
      <vt:lpstr>Welcome! </vt:lpstr>
      <vt:lpstr>Zoom Webinar Control Panel</vt:lpstr>
      <vt:lpstr>May 2023 Part B Catamaran Preview</vt:lpstr>
      <vt:lpstr>Meet the Team</vt:lpstr>
      <vt:lpstr>Agenda</vt:lpstr>
      <vt:lpstr>May 2023 Catamaran Preview</vt:lpstr>
      <vt:lpstr>What’s Inside? </vt:lpstr>
      <vt:lpstr>Strand Report</vt:lpstr>
      <vt:lpstr>Monitoring Activities Report (MAR)</vt:lpstr>
      <vt:lpstr>Sample Monitoring Activities Report</vt:lpstr>
      <vt:lpstr>Reports and Letters of Findings/No Findings</vt:lpstr>
      <vt:lpstr>Closeout/Non-closeout Letters and Reports</vt:lpstr>
      <vt:lpstr>ISD Reports</vt:lpstr>
      <vt:lpstr>Corrective Action Plans (CAPs)</vt:lpstr>
      <vt:lpstr>B-13 Corrective Action</vt:lpstr>
      <vt:lpstr>Corrective Action Form (District View)</vt:lpstr>
      <vt:lpstr>Student Level Corrective Action Plans </vt:lpstr>
      <vt:lpstr>Assigning B-13 CAPS, Corrective Action and SLCAPs</vt:lpstr>
      <vt:lpstr>Access the User Management Page</vt:lpstr>
      <vt:lpstr>Select Current User Role</vt:lpstr>
      <vt:lpstr>Select Activity Name</vt:lpstr>
      <vt:lpstr>Select ISD Monitor Role</vt:lpstr>
      <vt:lpstr>Select Name and Activity</vt:lpstr>
      <vt:lpstr>Activate User</vt:lpstr>
      <vt:lpstr>Catamaran Navigation</vt:lpstr>
      <vt:lpstr>Catamaran Login</vt:lpstr>
      <vt:lpstr>Review Organization Member Names</vt:lpstr>
      <vt:lpstr>View Reports</vt:lpstr>
      <vt:lpstr>Access Reports</vt:lpstr>
      <vt:lpstr>Acknowledge Reports by June 15</vt:lpstr>
      <vt:lpstr>After Acknowledging Reports</vt:lpstr>
      <vt:lpstr>Complete Tasks with RAP Team as needed</vt:lpstr>
      <vt:lpstr>Access System Reports</vt:lpstr>
      <vt:lpstr>Access Member District Activity Report</vt:lpstr>
      <vt:lpstr>Run Member District Activity Report</vt:lpstr>
      <vt:lpstr>Updates and Tips</vt:lpstr>
      <vt:lpstr>Question 3: CAP Activity or Finding Page</vt:lpstr>
      <vt:lpstr>Progress Report</vt:lpstr>
      <vt:lpstr>Request Verification &amp; Closeout</vt:lpstr>
      <vt:lpstr>Supporting Evidence Uploads</vt:lpstr>
      <vt:lpstr>MDE OSE Primary Reviewer in TA Notes</vt:lpstr>
      <vt:lpstr>Timeout Feature</vt:lpstr>
      <vt:lpstr>Feedback Feature</vt:lpstr>
      <vt:lpstr>Chat Feature</vt:lpstr>
      <vt:lpstr>Use breadcrumbs to navigate</vt:lpstr>
      <vt:lpstr>Resources</vt:lpstr>
      <vt:lpstr>Catamaran Technical Assistance Website</vt:lpstr>
      <vt:lpstr>Catamaran Technical Assistance Website (2)</vt:lpstr>
      <vt:lpstr>Other Resources &amp; Events</vt:lpstr>
      <vt:lpstr>Monitoring Resources</vt:lpstr>
      <vt:lpstr>Catamaran How-tos</vt:lpstr>
      <vt:lpstr>Navigating to Indicator Resources</vt:lpstr>
      <vt:lpstr>Indicator Resources</vt:lpstr>
      <vt:lpstr>Search</vt:lpstr>
      <vt:lpstr>Events</vt:lpstr>
      <vt:lpstr>Questions?</vt:lpstr>
      <vt:lpstr>Contact MDE OSE</vt:lpstr>
      <vt:lpstr>Contact the Catamaran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2023 Part B Catamaran Preview</dc:title>
  <dc:creator>Michigan Department of Education;Office of Special Education</dc:creator>
  <cp:lastModifiedBy>Lynne Clark</cp:lastModifiedBy>
  <cp:revision>75</cp:revision>
  <cp:lastPrinted>2023-04-25T12:07:44Z</cp:lastPrinted>
  <dcterms:created xsi:type="dcterms:W3CDTF">2018-04-16T17:23:54Z</dcterms:created>
  <dcterms:modified xsi:type="dcterms:W3CDTF">2023-05-12T12:02:51Z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2021-04-06T14:38:57Z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163d4346-27be-4768-a7dc-db334a2f77ea</vt:lpwstr>
  </property>
  <property fmtid="{D5CDD505-2E9C-101B-9397-08002B2CF9AE}" pid="8" name="MSIP_Label_3a2fed65-62e7-46ea-af74-187e0c17143a_ContentBits">
    <vt:lpwstr>0</vt:lpwstr>
  </property>
  <property fmtid="{D5CDD505-2E9C-101B-9397-08002B2CF9AE}" pid="9" name="ContentTypeId">
    <vt:lpwstr>0x010100C0BE4DA1689B354881665C11257911DC</vt:lpwstr>
  </property>
  <property fmtid="{D5CDD505-2E9C-101B-9397-08002B2CF9AE}" pid="10" name="MediaServiceImageTags">
    <vt:lpwstr/>
  </property>
</Properties>
</file>