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58"/>
  </p:notesMasterIdLst>
  <p:handoutMasterIdLst>
    <p:handoutMasterId r:id="rId59"/>
  </p:handoutMasterIdLst>
  <p:sldIdLst>
    <p:sldId id="267" r:id="rId5"/>
    <p:sldId id="427" r:id="rId6"/>
    <p:sldId id="263" r:id="rId7"/>
    <p:sldId id="462" r:id="rId8"/>
    <p:sldId id="268" r:id="rId9"/>
    <p:sldId id="272" r:id="rId10"/>
    <p:sldId id="274" r:id="rId11"/>
    <p:sldId id="277" r:id="rId12"/>
    <p:sldId id="278" r:id="rId13"/>
    <p:sldId id="300" r:id="rId14"/>
    <p:sldId id="308" r:id="rId15"/>
    <p:sldId id="279" r:id="rId16"/>
    <p:sldId id="306" r:id="rId17"/>
    <p:sldId id="430" r:id="rId18"/>
    <p:sldId id="431" r:id="rId19"/>
    <p:sldId id="432" r:id="rId20"/>
    <p:sldId id="461" r:id="rId21"/>
    <p:sldId id="361" r:id="rId22"/>
    <p:sldId id="276" r:id="rId23"/>
    <p:sldId id="433" r:id="rId24"/>
    <p:sldId id="339" r:id="rId25"/>
    <p:sldId id="297" r:id="rId26"/>
    <p:sldId id="298" r:id="rId27"/>
    <p:sldId id="282" r:id="rId28"/>
    <p:sldId id="283" r:id="rId29"/>
    <p:sldId id="363" r:id="rId30"/>
    <p:sldId id="436" r:id="rId31"/>
    <p:sldId id="437" r:id="rId32"/>
    <p:sldId id="438" r:id="rId33"/>
    <p:sldId id="324" r:id="rId34"/>
    <p:sldId id="429" r:id="rId35"/>
    <p:sldId id="434" r:id="rId36"/>
    <p:sldId id="340" r:id="rId37"/>
    <p:sldId id="343" r:id="rId38"/>
    <p:sldId id="367" r:id="rId39"/>
    <p:sldId id="295" r:id="rId40"/>
    <p:sldId id="325" r:id="rId41"/>
    <p:sldId id="326" r:id="rId42"/>
    <p:sldId id="280" r:id="rId43"/>
    <p:sldId id="463" r:id="rId44"/>
    <p:sldId id="464" r:id="rId45"/>
    <p:sldId id="368" r:id="rId46"/>
    <p:sldId id="369" r:id="rId47"/>
    <p:sldId id="328" r:id="rId48"/>
    <p:sldId id="370" r:id="rId49"/>
    <p:sldId id="465" r:id="rId50"/>
    <p:sldId id="466" r:id="rId51"/>
    <p:sldId id="467" r:id="rId52"/>
    <p:sldId id="468" r:id="rId53"/>
    <p:sldId id="469" r:id="rId54"/>
    <p:sldId id="292" r:id="rId55"/>
    <p:sldId id="450" r:id="rId56"/>
    <p:sldId id="426" r:id="rId57"/>
  </p:sldIdLst>
  <p:sldSz cx="12192000" cy="6858000"/>
  <p:notesSz cx="7023100" cy="93091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601DD52E-2D61-7677-289D-99BAF02F22BF}" name="Anderson Tippett, Jeanne (MDE)" initials="A(" userId="S::andersontippettj@michigan.gov::b728fb55-2a35-4751-b136-bdf0be5b88f0" providerId="AD"/>
  <p188:author id="{C1BF2232-886B-B082-2B7B-A42D5E455759}" name="Mozden, Chantel (MDE)" initials="MC(" userId="S::MozdenC@michigan.gov::1ae966b0-844c-418a-a58f-2c62b5aec8ea" providerId="AD"/>
  <p188:author id="{29088641-5EE9-611F-75B1-B4BA9E5AFC8F}" name="Schultz, Deborah (MDE)" initials="SD(" userId="S::SchultzD10@michigan.gov::d91c3f3d-91be-4e7c-a4dc-5e7d4587b460" providerId="AD"/>
  <p188:author id="{7FC41077-B34E-D705-A272-FF94E187ABB7}" name="Lynne Clark" initials="LC" userId="S::lclark@publicsectorconsultants.com::e39695b7-0fbb-4f79-838b-814b73e0a62f" providerId="AD"/>
  <p188:author id="{23C8207E-B681-979D-9396-699C6C40C433}" name="Anderson Tippett, Jeanne (MDE)" initials="ATJ(" userId="S::AndersonTippettJ@michigan.gov::b728fb55-2a35-4751-b136-bdf0be5b88f0" providerId="AD"/>
  <p188:author id="{2D75767F-2FFC-1BA6-B922-03641C3E9E9D}" name="Mozden, Chantel (MDE)" initials="M(" userId="S::mozdenc@michigan.gov::1ae966b0-844c-418a-a58f-2c62b5aec8ea" providerId="AD"/>
  <p188:author id="{98E8E9B2-2257-BC8E-1D58-8F0C5F4F8156}" name="Schulze, Lori (MDE-Contractor)" initials="SL(C" userId="S::SchulzeL@michigan.gov::79e7bc2c-4c63-4cca-9e28-2b4b3314a61f" providerId="AD"/>
  <p188:author id="{AAAC22C5-387D-D75A-F3EF-92451F449B4F}" name="Brady, Jessica (MDE)" initials="B(" userId="S::bradyj@michigan.gov::a61990dd-a7f8-4c85-99d8-383baa0254ac" providerId="AD"/>
  <p188:author id="{89E8A6C6-0E23-F3D8-163F-9DE05D1CE705}" name="Schultz, Deborah (MDE)" initials="S(" userId="S::schultzd10@michigan.gov::d91c3f3d-91be-4e7c-a4dc-5e7d4587b460" providerId="AD"/>
  <p188:author id="{A9D74BF9-A630-ADCD-A842-7574A59B73CD}" name="Abrahamson, Patricia (MDE)" initials="AP(" userId="S::AbrahamsonP1@michigan.gov::a6564fdc-e9da-476e-8eb8-1cc61819dbf0"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Thomas, Charles (MDE)" initials="TC(" lastIdx="4" clrIdx="0"/>
  <p:cmAuthor id="2" name="Dortch, Shawan (MDE)" initials="DS(" lastIdx="3" clrIdx="1"/>
  <p:cmAuthor id="3" name="Kat Fales" initials="KF" lastIdx="10" clrIdx="2"/>
  <p:cmAuthor id="4" name="Kat Fales" initials="KF [2]" lastIdx="1" clrIdx="3"/>
  <p:cmAuthor id="5" name="Kat Fales" initials="KF [3]" lastIdx="1" clrIdx="4"/>
  <p:cmAuthor id="6" name="Kat Fales" initials="KF [4]" lastIdx="1" clrIdx="5"/>
  <p:cmAuthor id="7" name="Kat Fales" initials="KF [5]" lastIdx="1" clrIdx="6"/>
  <p:cmAuthor id="8" name="Kat Fales" initials="KF [6]" lastIdx="1" clrIdx="7"/>
  <p:cmAuthor id="9" name="Kat Fales" initials="KF [7]" lastIdx="1" clrIdx="8"/>
  <p:cmAuthor id="10" name="Kat Fales" initials="KF [8]" lastIdx="1" clrIdx="9"/>
  <p:cmAuthor id="11" name="Kat Fales" initials="KF [9]" lastIdx="1" clrIdx="10"/>
  <p:cmAuthor id="12" name="Kat Fales" initials="KF [10]" lastIdx="1" clrIdx="11"/>
  <p:cmAuthor id="13" name="Kat Fales" initials="KF [11]" lastIdx="1" clrIdx="12"/>
  <p:cmAuthor id="14" name="Lynne Clark" initials="LC" lastIdx="24" clrIdx="13">
    <p:extLst>
      <p:ext uri="{19B8F6BF-5375-455C-9EA6-DF929625EA0E}">
        <p15:presenceInfo xmlns:p15="http://schemas.microsoft.com/office/powerpoint/2012/main" userId="S::lclark@publicsectorconsultants.com::e39695b7-0fbb-4f79-838b-814b73e0a62f" providerId="AD"/>
      </p:ext>
    </p:extLst>
  </p:cmAuthor>
  <p:cmAuthor id="15" name="Anderson Tippett, Jeanne (MDE)" initials="ATJ(" lastIdx="11" clrIdx="14">
    <p:extLst>
      <p:ext uri="{19B8F6BF-5375-455C-9EA6-DF929625EA0E}">
        <p15:presenceInfo xmlns:p15="http://schemas.microsoft.com/office/powerpoint/2012/main" userId="S::AndersonTippettJ@michigan.gov::b728fb55-2a35-4751-b136-bdf0be5b88f0" providerId="AD"/>
      </p:ext>
    </p:extLst>
  </p:cmAuthor>
  <p:cmAuthor id="16" name="Schultz, Deborah (MDE)" initials="SD(" lastIdx="19" clrIdx="15">
    <p:extLst>
      <p:ext uri="{19B8F6BF-5375-455C-9EA6-DF929625EA0E}">
        <p15:presenceInfo xmlns:p15="http://schemas.microsoft.com/office/powerpoint/2012/main" userId="S::SchultzD10@michigan.gov::d91c3f3d-91be-4e7c-a4dc-5e7d4587b460" providerId="AD"/>
      </p:ext>
    </p:extLst>
  </p:cmAuthor>
  <p:cmAuthor id="17" name="Fales, Karen  (MDE-Contractor)" initials="F(" lastIdx="30" clrIdx="16">
    <p:extLst>
      <p:ext uri="{19B8F6BF-5375-455C-9EA6-DF929625EA0E}">
        <p15:presenceInfo xmlns:p15="http://schemas.microsoft.com/office/powerpoint/2012/main" userId="S::falesk1@michigan.gov::b89e7584-72d6-4962-923a-0c0f80c424bf" providerId="AD"/>
      </p:ext>
    </p:extLst>
  </p:cmAuthor>
  <p:cmAuthor id="18" name="Brady, Jessica (MDE)" initials="B(" lastIdx="1" clrIdx="17">
    <p:extLst>
      <p:ext uri="{19B8F6BF-5375-455C-9EA6-DF929625EA0E}">
        <p15:presenceInfo xmlns:p15="http://schemas.microsoft.com/office/powerpoint/2012/main" userId="S::bradyj@michigan.gov::a61990dd-a7f8-4c85-99d8-383baa0254ac" providerId="AD"/>
      </p:ext>
    </p:extLst>
  </p:cmAuthor>
  <p:cmAuthor id="19" name="Weckstein, Janis (MDE)" initials="W(" lastIdx="3" clrIdx="18">
    <p:extLst>
      <p:ext uri="{19B8F6BF-5375-455C-9EA6-DF929625EA0E}">
        <p15:presenceInfo xmlns:p15="http://schemas.microsoft.com/office/powerpoint/2012/main" userId="S::wecksteinj@michigan.gov::44657ef9-982c-48a1-8969-0a38a6e6461d" providerId="AD"/>
      </p:ext>
    </p:extLst>
  </p:cmAuthor>
  <p:cmAuthor id="20" name="Reed, Ashley (MDE)" initials="RA(" lastIdx="1" clrIdx="19">
    <p:extLst>
      <p:ext uri="{19B8F6BF-5375-455C-9EA6-DF929625EA0E}">
        <p15:presenceInfo xmlns:p15="http://schemas.microsoft.com/office/powerpoint/2012/main" userId="S::ReedA@michigan.gov::fedf4bee-0fcd-4de1-841c-069e50231a90"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A3A3A"/>
    <a:srgbClr val="F5F5F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59948" autoAdjust="0"/>
  </p:normalViewPr>
  <p:slideViewPr>
    <p:cSldViewPr snapToGrid="0">
      <p:cViewPr varScale="1">
        <p:scale>
          <a:sx n="72" d="100"/>
          <a:sy n="72" d="100"/>
        </p:scale>
        <p:origin x="732" y="66"/>
      </p:cViewPr>
      <p:guideLst/>
    </p:cSldViewPr>
  </p:slideViewPr>
  <p:notesTextViewPr>
    <p:cViewPr>
      <p:scale>
        <a:sx n="1" d="1"/>
        <a:sy n="1" d="1"/>
      </p:scale>
      <p:origin x="0" y="0"/>
    </p:cViewPr>
  </p:notesTextViewPr>
  <p:notesViewPr>
    <p:cSldViewPr snapToGrid="0">
      <p:cViewPr varScale="1">
        <p:scale>
          <a:sx n="66" d="100"/>
          <a:sy n="66" d="100"/>
        </p:scale>
        <p:origin x="0" y="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slide" Target="slides/slide51.xml"/><Relationship Id="rId63" Type="http://schemas.openxmlformats.org/officeDocument/2006/relationships/theme" Target="theme/theme1.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notesMaster" Target="notesMasters/notesMaster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61"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commentAuthors" Target="commentAuthors.xml"/><Relationship Id="rId65" Type="http://schemas.microsoft.com/office/2018/10/relationships/authors" Target="author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tableStyles" Target="tableStyles.xml"/><Relationship Id="rId8" Type="http://schemas.openxmlformats.org/officeDocument/2006/relationships/slide" Target="slides/slide4.xml"/><Relationship Id="rId51" Type="http://schemas.openxmlformats.org/officeDocument/2006/relationships/slide" Target="slides/slide47.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3043343" cy="467072"/>
          </a:xfrm>
          <a:prstGeom prst="rect">
            <a:avLst/>
          </a:prstGeom>
        </p:spPr>
        <p:txBody>
          <a:bodyPr vert="horz" lIns="93324" tIns="46662" rIns="93324" bIns="46662" rtlCol="0"/>
          <a:lstStyle>
            <a:lvl1pPr algn="l">
              <a:defRPr sz="1200"/>
            </a:lvl1pPr>
          </a:lstStyle>
          <a:p>
            <a:endParaRPr lang="en-US"/>
          </a:p>
        </p:txBody>
      </p:sp>
      <p:sp>
        <p:nvSpPr>
          <p:cNvPr id="3" name="Date Placeholder 2"/>
          <p:cNvSpPr>
            <a:spLocks noGrp="1"/>
          </p:cNvSpPr>
          <p:nvPr>
            <p:ph type="dt" sz="quarter" idx="1"/>
          </p:nvPr>
        </p:nvSpPr>
        <p:spPr>
          <a:xfrm>
            <a:off x="3978133" y="0"/>
            <a:ext cx="3043343" cy="467072"/>
          </a:xfrm>
          <a:prstGeom prst="rect">
            <a:avLst/>
          </a:prstGeom>
        </p:spPr>
        <p:txBody>
          <a:bodyPr vert="horz" lIns="93324" tIns="46662" rIns="93324" bIns="46662" rtlCol="0"/>
          <a:lstStyle>
            <a:lvl1pPr algn="r">
              <a:defRPr sz="1200"/>
            </a:lvl1pPr>
          </a:lstStyle>
          <a:p>
            <a:fld id="{77F82F29-6ED5-0F45-9399-2470D9D82006}" type="datetimeFigureOut">
              <a:rPr lang="en-US" smtClean="0"/>
              <a:t>10/28/2022</a:t>
            </a:fld>
            <a:endParaRPr lang="en-US"/>
          </a:p>
        </p:txBody>
      </p:sp>
      <p:sp>
        <p:nvSpPr>
          <p:cNvPr id="4" name="Footer Placeholder 3"/>
          <p:cNvSpPr>
            <a:spLocks noGrp="1"/>
          </p:cNvSpPr>
          <p:nvPr>
            <p:ph type="ftr" sz="quarter" idx="2"/>
          </p:nvPr>
        </p:nvSpPr>
        <p:spPr>
          <a:xfrm>
            <a:off x="1" y="8842031"/>
            <a:ext cx="3043343" cy="467071"/>
          </a:xfrm>
          <a:prstGeom prst="rect">
            <a:avLst/>
          </a:prstGeom>
        </p:spPr>
        <p:txBody>
          <a:bodyPr vert="horz" lIns="93324" tIns="46662" rIns="93324" bIns="46662" rtlCol="0" anchor="b"/>
          <a:lstStyle>
            <a:lvl1pPr algn="l">
              <a:defRPr sz="1200"/>
            </a:lvl1pPr>
          </a:lstStyle>
          <a:p>
            <a:endParaRPr lang="en-US"/>
          </a:p>
        </p:txBody>
      </p:sp>
      <p:sp>
        <p:nvSpPr>
          <p:cNvPr id="5" name="Slide Number Placeholder 4"/>
          <p:cNvSpPr>
            <a:spLocks noGrp="1"/>
          </p:cNvSpPr>
          <p:nvPr>
            <p:ph type="sldNum" sz="quarter" idx="3"/>
          </p:nvPr>
        </p:nvSpPr>
        <p:spPr>
          <a:xfrm>
            <a:off x="3978133" y="8842031"/>
            <a:ext cx="3043343" cy="467071"/>
          </a:xfrm>
          <a:prstGeom prst="rect">
            <a:avLst/>
          </a:prstGeom>
        </p:spPr>
        <p:txBody>
          <a:bodyPr vert="horz" lIns="93324" tIns="46662" rIns="93324" bIns="46662" rtlCol="0" anchor="b"/>
          <a:lstStyle>
            <a:lvl1pPr algn="r">
              <a:defRPr sz="1200"/>
            </a:lvl1pPr>
          </a:lstStyle>
          <a:p>
            <a:fld id="{62C4A1A5-A7F4-E64F-90D7-AEB71DBA2335}" type="slidenum">
              <a:rPr lang="en-US" smtClean="0"/>
              <a:t>‹#›</a:t>
            </a:fld>
            <a:endParaRPr lang="en-US"/>
          </a:p>
        </p:txBody>
      </p:sp>
    </p:spTree>
    <p:extLst>
      <p:ext uri="{BB962C8B-B14F-4D97-AF65-F5344CB8AC3E}">
        <p14:creationId xmlns:p14="http://schemas.microsoft.com/office/powerpoint/2010/main" val="19746780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3043343" cy="467072"/>
          </a:xfrm>
          <a:prstGeom prst="rect">
            <a:avLst/>
          </a:prstGeom>
        </p:spPr>
        <p:txBody>
          <a:bodyPr vert="horz" lIns="93324" tIns="46662" rIns="93324" bIns="46662" rtlCol="0"/>
          <a:lstStyle>
            <a:lvl1pPr algn="l">
              <a:defRPr sz="1200"/>
            </a:lvl1pPr>
          </a:lstStyle>
          <a:p>
            <a:endParaRPr lang="en-US"/>
          </a:p>
        </p:txBody>
      </p:sp>
      <p:sp>
        <p:nvSpPr>
          <p:cNvPr id="3" name="Date Placeholder 2"/>
          <p:cNvSpPr>
            <a:spLocks noGrp="1"/>
          </p:cNvSpPr>
          <p:nvPr>
            <p:ph type="dt" idx="1"/>
          </p:nvPr>
        </p:nvSpPr>
        <p:spPr>
          <a:xfrm>
            <a:off x="3978133" y="0"/>
            <a:ext cx="3043343" cy="467072"/>
          </a:xfrm>
          <a:prstGeom prst="rect">
            <a:avLst/>
          </a:prstGeom>
        </p:spPr>
        <p:txBody>
          <a:bodyPr vert="horz" lIns="93324" tIns="46662" rIns="93324" bIns="46662" rtlCol="0"/>
          <a:lstStyle>
            <a:lvl1pPr algn="r">
              <a:defRPr sz="1200"/>
            </a:lvl1pPr>
          </a:lstStyle>
          <a:p>
            <a:fld id="{F426F13B-9238-8C41-A428-ACA4F51A1C9A}" type="datetimeFigureOut">
              <a:rPr lang="en-US" smtClean="0"/>
              <a:t>10/28/2022</a:t>
            </a:fld>
            <a:endParaRPr lang="en-US"/>
          </a:p>
        </p:txBody>
      </p:sp>
      <p:sp>
        <p:nvSpPr>
          <p:cNvPr id="4" name="Slide Image Placeholder 3"/>
          <p:cNvSpPr>
            <a:spLocks noGrp="1" noRot="1" noChangeAspect="1"/>
          </p:cNvSpPr>
          <p:nvPr>
            <p:ph type="sldImg" idx="2"/>
          </p:nvPr>
        </p:nvSpPr>
        <p:spPr>
          <a:xfrm>
            <a:off x="719138" y="1163638"/>
            <a:ext cx="5584825" cy="3141662"/>
          </a:xfrm>
          <a:prstGeom prst="rect">
            <a:avLst/>
          </a:prstGeom>
          <a:noFill/>
          <a:ln w="12700">
            <a:solidFill>
              <a:prstClr val="black"/>
            </a:solidFill>
          </a:ln>
        </p:spPr>
        <p:txBody>
          <a:bodyPr vert="horz" lIns="93324" tIns="46662" rIns="93324" bIns="46662" rtlCol="0" anchor="ctr"/>
          <a:lstStyle/>
          <a:p>
            <a:endParaRPr lang="en-US"/>
          </a:p>
        </p:txBody>
      </p:sp>
      <p:sp>
        <p:nvSpPr>
          <p:cNvPr id="5" name="Notes Placeholder 4"/>
          <p:cNvSpPr>
            <a:spLocks noGrp="1"/>
          </p:cNvSpPr>
          <p:nvPr>
            <p:ph type="body" sz="quarter" idx="3"/>
          </p:nvPr>
        </p:nvSpPr>
        <p:spPr>
          <a:xfrm>
            <a:off x="702311" y="4480005"/>
            <a:ext cx="5618480" cy="3665459"/>
          </a:xfrm>
          <a:prstGeom prst="rect">
            <a:avLst/>
          </a:prstGeom>
        </p:spPr>
        <p:txBody>
          <a:bodyPr vert="horz" lIns="93324" tIns="46662" rIns="93324" bIns="46662"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1" y="8842031"/>
            <a:ext cx="3043343" cy="467071"/>
          </a:xfrm>
          <a:prstGeom prst="rect">
            <a:avLst/>
          </a:prstGeom>
        </p:spPr>
        <p:txBody>
          <a:bodyPr vert="horz" lIns="93324" tIns="46662" rIns="93324" bIns="46662" rtlCol="0" anchor="b"/>
          <a:lstStyle>
            <a:lvl1pPr algn="l">
              <a:defRPr sz="1200"/>
            </a:lvl1pPr>
          </a:lstStyle>
          <a:p>
            <a:endParaRPr lang="en-US"/>
          </a:p>
        </p:txBody>
      </p:sp>
      <p:sp>
        <p:nvSpPr>
          <p:cNvPr id="7" name="Slide Number Placeholder 6"/>
          <p:cNvSpPr>
            <a:spLocks noGrp="1"/>
          </p:cNvSpPr>
          <p:nvPr>
            <p:ph type="sldNum" sz="quarter" idx="5"/>
          </p:nvPr>
        </p:nvSpPr>
        <p:spPr>
          <a:xfrm>
            <a:off x="3978133" y="8842031"/>
            <a:ext cx="3043343" cy="467071"/>
          </a:xfrm>
          <a:prstGeom prst="rect">
            <a:avLst/>
          </a:prstGeom>
        </p:spPr>
        <p:txBody>
          <a:bodyPr vert="horz" lIns="93324" tIns="46662" rIns="93324" bIns="46662" rtlCol="0" anchor="b"/>
          <a:lstStyle>
            <a:lvl1pPr algn="r">
              <a:defRPr sz="1200"/>
            </a:lvl1pPr>
          </a:lstStyle>
          <a:p>
            <a:fld id="{DD2DD89C-FAB0-4542-93EC-D9383E52BB16}" type="slidenum">
              <a:rPr lang="en-US" smtClean="0"/>
              <a:t>‹#›</a:t>
            </a:fld>
            <a:endParaRPr lang="en-US"/>
          </a:p>
        </p:txBody>
      </p:sp>
    </p:spTree>
    <p:extLst>
      <p:ext uri="{BB962C8B-B14F-4D97-AF65-F5344CB8AC3E}">
        <p14:creationId xmlns:p14="http://schemas.microsoft.com/office/powerpoint/2010/main" val="26758856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3" Type="http://schemas.openxmlformats.org/officeDocument/2006/relationships/hyperlink" Target="https://training.catamaran.partners/events/" TargetMode="External"/><Relationship Id="rId2" Type="http://schemas.openxmlformats.org/officeDocument/2006/relationships/slide" Target="../slides/slide49.xml"/><Relationship Id="rId1" Type="http://schemas.openxmlformats.org/officeDocument/2006/relationships/notesMaster" Target="../notesMasters/notesMaster1.xml"/><Relationship Id="rId4" Type="http://schemas.openxmlformats.org/officeDocument/2006/relationships/hyperlink" Target="https://training.catamaran.partners/past-events/" TargetMode="Externa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3" Type="http://schemas.openxmlformats.org/officeDocument/2006/relationships/hyperlink" Target="mailto:krogers@publicsectorconsultants.com" TargetMode="External"/><Relationship Id="rId2" Type="http://schemas.openxmlformats.org/officeDocument/2006/relationships/slide" Target="../slides/slide53.xml"/><Relationship Id="rId1" Type="http://schemas.openxmlformats.org/officeDocument/2006/relationships/notesMaster" Target="../notesMasters/notesMaster1.xml"/><Relationship Id="rId5" Type="http://schemas.openxmlformats.org/officeDocument/2006/relationships/hyperlink" Target="mailto:help@catamaran.partners" TargetMode="External"/><Relationship Id="rId4" Type="http://schemas.openxmlformats.org/officeDocument/2006/relationships/hyperlink" Target="mailto:lclark@publicsectorconsultants.com" TargetMode="Externa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D2DD89C-FAB0-4542-93EC-D9383E52BB16}" type="slidenum">
              <a:rPr lang="en-US" smtClean="0"/>
              <a:t>1</a:t>
            </a:fld>
            <a:endParaRPr lang="en-US"/>
          </a:p>
        </p:txBody>
      </p:sp>
    </p:spTree>
    <p:extLst>
      <p:ext uri="{BB962C8B-B14F-4D97-AF65-F5344CB8AC3E}">
        <p14:creationId xmlns:p14="http://schemas.microsoft.com/office/powerpoint/2010/main" val="199283938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screenshot includes a universal message asking users to ensure their authorized EEM user has the current information updated in that system. Catamaran uses the EEM for many functions so correct and current data is very helpful. </a:t>
            </a:r>
          </a:p>
        </p:txBody>
      </p:sp>
      <p:sp>
        <p:nvSpPr>
          <p:cNvPr id="4" name="Slide Number Placeholder 3"/>
          <p:cNvSpPr>
            <a:spLocks noGrp="1"/>
          </p:cNvSpPr>
          <p:nvPr>
            <p:ph type="sldNum" sz="quarter" idx="10"/>
          </p:nvPr>
        </p:nvSpPr>
        <p:spPr/>
        <p:txBody>
          <a:bodyPr/>
          <a:lstStyle/>
          <a:p>
            <a:fld id="{DD2DD89C-FAB0-4542-93EC-D9383E52BB16}" type="slidenum">
              <a:rPr lang="en-US" smtClean="0"/>
              <a:t>10</a:t>
            </a:fld>
            <a:endParaRPr lang="en-US"/>
          </a:p>
        </p:txBody>
      </p:sp>
    </p:spTree>
    <p:extLst>
      <p:ext uri="{BB962C8B-B14F-4D97-AF65-F5344CB8AC3E}">
        <p14:creationId xmlns:p14="http://schemas.microsoft.com/office/powerpoint/2010/main" val="301287672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Another set of reports are those related to completed monitoring activities. We recently completed the monitoring activities for B-9/B-10 and B-IEP so there will be reports of findings or no findings for each of those districts or ISDs which participated. </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When reviewing the data that was submitted as part of the B-13 data collection this past spring the Office of Special Education made many changes to data submitted by the ISDs. Valid and reliable data is a requirement of the IDEA.  ISDs (or State Agencies) for whom the OSE had to change the data or had interrater reliability issues for one year,  will be receiving a valid and reliable letter of findings. This letter will direct the ISD (or State Agency) to complete a corrective action plan and participate in a required training sessions offered by the OSE to ensure the B13 data collection this next year consists of valid and reliable data. More on those in just a minute.</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Additionally, each month, state complaint Final Decisions are issued so those are included in the reports as well. </a:t>
            </a:r>
          </a:p>
          <a:p>
            <a:endParaRPr lang="en-US" dirty="0"/>
          </a:p>
        </p:txBody>
      </p:sp>
      <p:sp>
        <p:nvSpPr>
          <p:cNvPr id="4" name="Slide Number Placeholder 3"/>
          <p:cNvSpPr>
            <a:spLocks noGrp="1"/>
          </p:cNvSpPr>
          <p:nvPr>
            <p:ph type="sldNum" sz="quarter" idx="10"/>
          </p:nvPr>
        </p:nvSpPr>
        <p:spPr/>
        <p:txBody>
          <a:bodyPr/>
          <a:lstStyle/>
          <a:p>
            <a:fld id="{DD2DD89C-FAB0-4542-93EC-D9383E52BB16}" type="slidenum">
              <a:rPr lang="en-US" smtClean="0"/>
              <a:t>11</a:t>
            </a:fld>
            <a:endParaRPr lang="en-US"/>
          </a:p>
        </p:txBody>
      </p:sp>
    </p:spTree>
    <p:extLst>
      <p:ext uri="{BB962C8B-B14F-4D97-AF65-F5344CB8AC3E}">
        <p14:creationId xmlns:p14="http://schemas.microsoft.com/office/powerpoint/2010/main" val="229763209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For CAPs and corrective actions that were issued last year in September, there are closeout or non-closeout reports for all of those. These include B-9, B-10, B-9-B-10, and state complaints. If your district or ISD was not able to close their CAP, the OSE will assign a technical assistance provider to work with the district to achieve compliance. </a:t>
            </a:r>
          </a:p>
        </p:txBody>
      </p:sp>
      <p:sp>
        <p:nvSpPr>
          <p:cNvPr id="4" name="Slide Number Placeholder 3"/>
          <p:cNvSpPr>
            <a:spLocks noGrp="1"/>
          </p:cNvSpPr>
          <p:nvPr>
            <p:ph type="sldNum" sz="quarter" idx="10"/>
          </p:nvPr>
        </p:nvSpPr>
        <p:spPr/>
        <p:txBody>
          <a:bodyPr/>
          <a:lstStyle/>
          <a:p>
            <a:fld id="{DD2DD89C-FAB0-4542-93EC-D9383E52BB16}" type="slidenum">
              <a:rPr lang="en-US" smtClean="0"/>
              <a:t>12</a:t>
            </a:fld>
            <a:endParaRPr lang="en-US"/>
          </a:p>
        </p:txBody>
      </p:sp>
    </p:spTree>
    <p:extLst>
      <p:ext uri="{BB962C8B-B14F-4D97-AF65-F5344CB8AC3E}">
        <p14:creationId xmlns:p14="http://schemas.microsoft.com/office/powerpoint/2010/main" val="352162308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addition to the reports available to all districts, there are additional reports for ISDs. </a:t>
            </a:r>
          </a:p>
          <a:p>
            <a:endParaRPr lang="en-US" dirty="0"/>
          </a:p>
          <a:p>
            <a:r>
              <a:rPr lang="en-US" dirty="0"/>
              <a:t>In June when ISD Determinations was released, the OSE provided an updated Determinations Data Report to ISDs. In this release, we will provide a link to that updated report on the ISD’s Reports page. This report will allow the ISD to review both current and historical Determinations data for the past 4 years. This is not new data but rather a new look and new report filters. The OSE hopes this report will be helpful to ISDs as they look for trends and patterns in their data which might help to drive their TA and improvement activities with their member districts. </a:t>
            </a:r>
          </a:p>
          <a:p>
            <a:endParaRPr lang="en-US" dirty="0"/>
          </a:p>
          <a:p>
            <a:r>
              <a:rPr lang="en-US" dirty="0"/>
              <a:t>The other report available to ISDs in this release is the Strand Report Summary of Member Districts. This report makes it easy for ISDs to see the performance of the member districts at a glance.</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For more information on how to access either of these reports, visit the Catamaran Technical Assistance Website’s How to Access ISD Reports training resource (https://training.catamaran.partners/how-to-access-isd-reports/).</a:t>
            </a:r>
          </a:p>
          <a:p>
            <a:endParaRPr lang="en-US" dirty="0"/>
          </a:p>
        </p:txBody>
      </p:sp>
      <p:sp>
        <p:nvSpPr>
          <p:cNvPr id="4" name="Slide Number Placeholder 3"/>
          <p:cNvSpPr>
            <a:spLocks noGrp="1"/>
          </p:cNvSpPr>
          <p:nvPr>
            <p:ph type="sldNum" sz="quarter" idx="10"/>
          </p:nvPr>
        </p:nvSpPr>
        <p:spPr/>
        <p:txBody>
          <a:bodyPr/>
          <a:lstStyle/>
          <a:p>
            <a:fld id="{DD2DD89C-FAB0-4542-93EC-D9383E52BB16}" type="slidenum">
              <a:rPr lang="en-US" smtClean="0"/>
              <a:t>13</a:t>
            </a:fld>
            <a:endParaRPr lang="en-US"/>
          </a:p>
        </p:txBody>
      </p:sp>
    </p:spTree>
    <p:extLst>
      <p:ext uri="{BB962C8B-B14F-4D97-AF65-F5344CB8AC3E}">
        <p14:creationId xmlns:p14="http://schemas.microsoft.com/office/powerpoint/2010/main" val="399602022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CAPs are due November 1.</a:t>
            </a:r>
          </a:p>
          <a:p>
            <a:endParaRPr lang="en-US" dirty="0"/>
          </a:p>
          <a:p>
            <a:r>
              <a:rPr lang="en-US" dirty="0"/>
              <a:t>One continuing requirement when it comes to verification and closeout activities is the OSE is reviewing the updated procedures as well as change in practices. At the time when the district completes their progress report, the district should upload their updated policies and procedures for review. If changes are needed, the PR will be returned to the district with directions. If the procedures are compliant, the PR approval process will continue. </a:t>
            </a:r>
          </a:p>
          <a:p>
            <a:endParaRPr lang="en-US" dirty="0"/>
          </a:p>
          <a:p>
            <a:r>
              <a:rPr lang="en-US" dirty="0"/>
              <a:t>During the verification stage of the CAP, the ISD reviews student files for evidence of change in practice. When the review is complete, the ISD submits to the OSE. The OSE will return the CAP to the ISD indicating which student files need to be uploaded for OSE verification. The ISD will then upload supporting documentation onto the Verification page. We will see some screen shots of this in just a few minutes.</a:t>
            </a:r>
          </a:p>
          <a:p>
            <a:endParaRPr lang="en-US" dirty="0"/>
          </a:p>
          <a:p>
            <a:r>
              <a:rPr lang="en-US" dirty="0"/>
              <a:t>This process are true for all monitoring CAPs including Complaint CAPs. </a:t>
            </a:r>
          </a:p>
          <a:p>
            <a:endParaRPr lang="en-US" dirty="0"/>
          </a:p>
          <a:p>
            <a:r>
              <a:rPr lang="en-US" dirty="0"/>
              <a:t>B-Valid &amp; Reliable CAP Verification Activity will look different than the monitoring and Complaint CAPs. During the verification stage of the CAP, The ISD will complete the CAP Activity Verification to include reviewing the activity steps and evidence provided to verify the activities have been completed. The new step includes Data Collection Verification.  This section will not be completed until the B-13 (Secondary Transition) Data Collection Activity is available in Catamaran. At that time, the OSE will provide a list of member districts using a chart which will be found in the CAP Verification Activity Page. The OSE will request specific information for each district. The ISD will upload the requested information using the provided browse button on each row. We will see some screen shots of this in just a few minutes. </a:t>
            </a:r>
            <a:endParaRPr lang="en-US" dirty="0">
              <a:cs typeface="Calibri"/>
            </a:endParaRPr>
          </a:p>
          <a:p>
            <a:endParaRPr lang="en-US" dirty="0"/>
          </a:p>
        </p:txBody>
      </p:sp>
      <p:sp>
        <p:nvSpPr>
          <p:cNvPr id="4" name="Slide Number Placeholder 3"/>
          <p:cNvSpPr>
            <a:spLocks noGrp="1"/>
          </p:cNvSpPr>
          <p:nvPr>
            <p:ph type="sldNum" sz="quarter" idx="5"/>
          </p:nvPr>
        </p:nvSpPr>
        <p:spPr/>
        <p:txBody>
          <a:bodyPr/>
          <a:lstStyle/>
          <a:p>
            <a:fld id="{DD2DD89C-FAB0-4542-93EC-D9383E52BB16}" type="slidenum">
              <a:rPr lang="en-US" smtClean="0"/>
              <a:t>17</a:t>
            </a:fld>
            <a:endParaRPr lang="en-US"/>
          </a:p>
        </p:txBody>
      </p:sp>
    </p:spTree>
    <p:extLst>
      <p:ext uri="{BB962C8B-B14F-4D97-AF65-F5344CB8AC3E}">
        <p14:creationId xmlns:p14="http://schemas.microsoft.com/office/powerpoint/2010/main" val="269740840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Tx/>
              <a:buNone/>
            </a:pPr>
            <a:r>
              <a:rPr lang="en-US" sz="1200"/>
              <a:t>SLCAPs correct individual student level noncompliance. They are due within 30 school days</a:t>
            </a:r>
          </a:p>
          <a:p>
            <a:pPr marL="0" indent="0">
              <a:buFontTx/>
              <a:buNone/>
            </a:pPr>
            <a:r>
              <a:rPr lang="en-US" sz="1200"/>
              <a:t>SLCAPs Are verified as corrected by the ISD and reviewed by the OSE.</a:t>
            </a:r>
          </a:p>
          <a:p>
            <a:pPr marL="0" indent="0">
              <a:buFontTx/>
              <a:buNone/>
            </a:pPr>
            <a:r>
              <a:rPr lang="en-US" sz="1200"/>
              <a:t>Each individual SLCAP must be closed before the CAP or corrective action is closed</a:t>
            </a:r>
          </a:p>
          <a:p>
            <a:pPr marL="0" indent="0">
              <a:buFontTx/>
              <a:buNone/>
            </a:pPr>
            <a:r>
              <a:rPr lang="en-US"/>
              <a:t>The example shown here is highlighting a link from a Complaint SLCAP to the more explicit language of the final decision. </a:t>
            </a:r>
          </a:p>
          <a:p>
            <a:pPr>
              <a:buFontTx/>
              <a:buNone/>
            </a:pPr>
            <a:endParaRPr lang="en-US"/>
          </a:p>
          <a:p>
            <a:r>
              <a:rPr lang="en-US"/>
              <a:t>The B-9, B-10, and B-IEP SLCAPs were due 30-school days from the date of review. </a:t>
            </a:r>
          </a:p>
        </p:txBody>
      </p:sp>
      <p:sp>
        <p:nvSpPr>
          <p:cNvPr id="4" name="Slide Number Placeholder 3"/>
          <p:cNvSpPr>
            <a:spLocks noGrp="1"/>
          </p:cNvSpPr>
          <p:nvPr>
            <p:ph type="sldNum" sz="quarter" idx="10"/>
          </p:nvPr>
        </p:nvSpPr>
        <p:spPr/>
        <p:txBody>
          <a:bodyPr/>
          <a:lstStyle/>
          <a:p>
            <a:fld id="{DD2DD89C-FAB0-4542-93EC-D9383E52BB16}" type="slidenum">
              <a:rPr lang="en-US" smtClean="0"/>
              <a:t>18</a:t>
            </a:fld>
            <a:endParaRPr lang="en-US"/>
          </a:p>
        </p:txBody>
      </p:sp>
    </p:spTree>
    <p:extLst>
      <p:ext uri="{BB962C8B-B14F-4D97-AF65-F5344CB8AC3E}">
        <p14:creationId xmlns:p14="http://schemas.microsoft.com/office/powerpoint/2010/main" val="394453550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t>For all of our new users and those of you who are occasional users, let’s take a closer look at navigating in Catamaran.</a:t>
            </a:r>
          </a:p>
          <a:p>
            <a:endParaRPr lang="en-US"/>
          </a:p>
        </p:txBody>
      </p:sp>
      <p:sp>
        <p:nvSpPr>
          <p:cNvPr id="4" name="Slide Number Placeholder 3"/>
          <p:cNvSpPr>
            <a:spLocks noGrp="1"/>
          </p:cNvSpPr>
          <p:nvPr>
            <p:ph type="sldNum" sz="quarter" idx="10"/>
          </p:nvPr>
        </p:nvSpPr>
        <p:spPr/>
        <p:txBody>
          <a:bodyPr/>
          <a:lstStyle/>
          <a:p>
            <a:fld id="{DD2DD89C-FAB0-4542-93EC-D9383E52BB16}" type="slidenum">
              <a:rPr lang="en-US" smtClean="0"/>
              <a:t>19</a:t>
            </a:fld>
            <a:endParaRPr lang="en-US"/>
          </a:p>
        </p:txBody>
      </p:sp>
    </p:spTree>
    <p:extLst>
      <p:ext uri="{BB962C8B-B14F-4D97-AF65-F5344CB8AC3E}">
        <p14:creationId xmlns:p14="http://schemas.microsoft.com/office/powerpoint/2010/main" val="299319748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Note the letter S after http, the S means this is a secure site. It does contain student level information and so passwords should not be shared. Occasionally, districts and ISDs may want to review the Organization member list to verify it is up to date. If any staff at the district or ISD no longer needs access to Catamaran, please contact the Help Desk to end their system access. </a:t>
            </a:r>
          </a:p>
        </p:txBody>
      </p:sp>
      <p:sp>
        <p:nvSpPr>
          <p:cNvPr id="4" name="Slide Number Placeholder 3"/>
          <p:cNvSpPr>
            <a:spLocks noGrp="1"/>
          </p:cNvSpPr>
          <p:nvPr>
            <p:ph type="sldNum" sz="quarter" idx="10"/>
          </p:nvPr>
        </p:nvSpPr>
        <p:spPr/>
        <p:txBody>
          <a:bodyPr/>
          <a:lstStyle/>
          <a:p>
            <a:fld id="{DD2DD89C-FAB0-4542-93EC-D9383E52BB16}" type="slidenum">
              <a:rPr lang="en-US" smtClean="0"/>
              <a:t>20</a:t>
            </a:fld>
            <a:endParaRPr lang="en-US"/>
          </a:p>
        </p:txBody>
      </p:sp>
    </p:spTree>
    <p:extLst>
      <p:ext uri="{BB962C8B-B14F-4D97-AF65-F5344CB8AC3E}">
        <p14:creationId xmlns:p14="http://schemas.microsoft.com/office/powerpoint/2010/main" val="240173995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With the beginning of a new year, please take some time to review organization member names within Catamaran:</a:t>
            </a:r>
          </a:p>
          <a:p>
            <a:pPr marL="174056" indent="-174056">
              <a:buFont typeface="Arial" panose="020B0604020202020204" pitchFamily="34" charset="0"/>
              <a:buChar char="•"/>
            </a:pPr>
            <a:r>
              <a:rPr lang="en-US" dirty="0"/>
              <a:t>To do so, log in and locate the Tasks Overview</a:t>
            </a:r>
          </a:p>
          <a:p>
            <a:pPr marL="174056" indent="-174056">
              <a:buFont typeface="Arial" panose="020B0604020202020204" pitchFamily="34" charset="0"/>
              <a:buChar char="•"/>
            </a:pPr>
            <a:r>
              <a:rPr lang="en-US" dirty="0"/>
              <a:t>Select the organization’s name in the Organization column.</a:t>
            </a:r>
          </a:p>
          <a:p>
            <a:pPr marL="174056" indent="-174056">
              <a:buFont typeface="Arial" panose="020B0604020202020204" pitchFamily="34" charset="0"/>
              <a:buChar char="•"/>
            </a:pPr>
            <a:r>
              <a:rPr lang="en-US" dirty="0"/>
              <a:t>Select the Organization Members link from the Organization page.</a:t>
            </a:r>
          </a:p>
          <a:p>
            <a:pPr marL="174056" indent="-174056">
              <a:buFont typeface="Arial" panose="020B0604020202020204" pitchFamily="34" charset="0"/>
              <a:buChar char="•"/>
            </a:pPr>
            <a:r>
              <a:rPr lang="en-US" dirty="0"/>
              <a:t>Review the list. If changes are needed, contact the Catamaran Help Desk for assistance.</a:t>
            </a:r>
          </a:p>
          <a:p>
            <a:r>
              <a:rPr lang="en-US" dirty="0"/>
              <a:t>Another reason to view this page, especially for new users is to find out who else in your organization has a Catamaran role. That person or people may be able to help you along as you begin to navigate Catamaran.</a:t>
            </a:r>
          </a:p>
        </p:txBody>
      </p:sp>
      <p:sp>
        <p:nvSpPr>
          <p:cNvPr id="4" name="Slide Number Placeholder 3"/>
          <p:cNvSpPr>
            <a:spLocks noGrp="1"/>
          </p:cNvSpPr>
          <p:nvPr>
            <p:ph type="sldNum" sz="quarter" idx="10"/>
          </p:nvPr>
        </p:nvSpPr>
        <p:spPr/>
        <p:txBody>
          <a:bodyPr/>
          <a:lstStyle/>
          <a:p>
            <a:fld id="{DD2DD89C-FAB0-4542-93EC-D9383E52BB16}" type="slidenum">
              <a:rPr lang="en-US" smtClean="0"/>
              <a:t>21</a:t>
            </a:fld>
            <a:endParaRPr lang="en-US"/>
          </a:p>
        </p:txBody>
      </p:sp>
    </p:spTree>
    <p:extLst>
      <p:ext uri="{BB962C8B-B14F-4D97-AF65-F5344CB8AC3E}">
        <p14:creationId xmlns:p14="http://schemas.microsoft.com/office/powerpoint/2010/main" val="153446200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Let’s dive into how to access, view and acknowledge reports.  Also, please note there is a How to document on the Catamaran Technical Assistance website that outlines how to acknowledge reports step by step. </a:t>
            </a:r>
          </a:p>
          <a:p>
            <a:endParaRPr lang="en-US"/>
          </a:p>
          <a:p>
            <a:r>
              <a:rPr lang="en-US"/>
              <a:t>When logging in, </a:t>
            </a:r>
            <a:r>
              <a:rPr lang="en-US" b="1"/>
              <a:t>B Report </a:t>
            </a:r>
            <a:r>
              <a:rPr lang="en-US"/>
              <a:t>will be populated on the Tasks Overview. Select the link in the Activity column to access the Reports page. </a:t>
            </a:r>
          </a:p>
          <a:p>
            <a:endParaRPr lang="en-US"/>
          </a:p>
          <a:p>
            <a:r>
              <a:rPr lang="en-US"/>
              <a:t>Note: If you have previously applied a filter to the Tasks Overview, it may also be necessary to clear filters before applying a new one. As a reminder, you can narrow tasks down, by applying a filter such as Release, Type, or Organization. </a:t>
            </a:r>
          </a:p>
          <a:p>
            <a:endParaRPr lang="en-US"/>
          </a:p>
        </p:txBody>
      </p:sp>
      <p:sp>
        <p:nvSpPr>
          <p:cNvPr id="4" name="Slide Number Placeholder 3"/>
          <p:cNvSpPr>
            <a:spLocks noGrp="1"/>
          </p:cNvSpPr>
          <p:nvPr>
            <p:ph type="sldNum" sz="quarter" idx="10"/>
          </p:nvPr>
        </p:nvSpPr>
        <p:spPr/>
        <p:txBody>
          <a:bodyPr/>
          <a:lstStyle/>
          <a:p>
            <a:fld id="{DD2DD89C-FAB0-4542-93EC-D9383E52BB16}" type="slidenum">
              <a:rPr lang="en-US" smtClean="0"/>
              <a:t>22</a:t>
            </a:fld>
            <a:endParaRPr lang="en-US"/>
          </a:p>
        </p:txBody>
      </p:sp>
    </p:spTree>
    <p:extLst>
      <p:ext uri="{BB962C8B-B14F-4D97-AF65-F5344CB8AC3E}">
        <p14:creationId xmlns:p14="http://schemas.microsoft.com/office/powerpoint/2010/main" val="1881748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0"/>
          </a:p>
        </p:txBody>
      </p:sp>
      <p:sp>
        <p:nvSpPr>
          <p:cNvPr id="4" name="Slide Number Placeholder 3"/>
          <p:cNvSpPr>
            <a:spLocks noGrp="1"/>
          </p:cNvSpPr>
          <p:nvPr>
            <p:ph type="sldNum" sz="quarter" idx="10"/>
          </p:nvPr>
        </p:nvSpPr>
        <p:spPr/>
        <p:txBody>
          <a:bodyPr/>
          <a:lstStyle/>
          <a:p>
            <a:fld id="{DD2DD89C-FAB0-4542-93EC-D9383E52BB16}" type="slidenum">
              <a:rPr lang="en-US" smtClean="0"/>
              <a:t>2</a:t>
            </a:fld>
            <a:endParaRPr lang="en-US"/>
          </a:p>
        </p:txBody>
      </p:sp>
    </p:spTree>
    <p:extLst>
      <p:ext uri="{BB962C8B-B14F-4D97-AF65-F5344CB8AC3E}">
        <p14:creationId xmlns:p14="http://schemas.microsoft.com/office/powerpoint/2010/main" val="77446849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Once you reach the Reports page, you can select any report link to view that report.</a:t>
            </a:r>
          </a:p>
          <a:p>
            <a:r>
              <a:rPr lang="en-US"/>
              <a:t>Then, you can review, print, and share the reports with appropriate team members</a:t>
            </a:r>
          </a:p>
          <a:p>
            <a:endParaRPr lang="en-US"/>
          </a:p>
        </p:txBody>
      </p:sp>
      <p:sp>
        <p:nvSpPr>
          <p:cNvPr id="4" name="Slide Number Placeholder 3"/>
          <p:cNvSpPr>
            <a:spLocks noGrp="1"/>
          </p:cNvSpPr>
          <p:nvPr>
            <p:ph type="sldNum" sz="quarter" idx="10"/>
          </p:nvPr>
        </p:nvSpPr>
        <p:spPr/>
        <p:txBody>
          <a:bodyPr/>
          <a:lstStyle/>
          <a:p>
            <a:fld id="{DD2DD89C-FAB0-4542-93EC-D9383E52BB16}" type="slidenum">
              <a:rPr lang="en-US" smtClean="0"/>
              <a:t>23</a:t>
            </a:fld>
            <a:endParaRPr lang="en-US"/>
          </a:p>
        </p:txBody>
      </p:sp>
    </p:spTree>
    <p:extLst>
      <p:ext uri="{BB962C8B-B14F-4D97-AF65-F5344CB8AC3E}">
        <p14:creationId xmlns:p14="http://schemas.microsoft.com/office/powerpoint/2010/main" val="208264835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Reports must be acknowledged by October 15. </a:t>
            </a:r>
          </a:p>
          <a:p>
            <a:endParaRPr lang="en-US"/>
          </a:p>
          <a:p>
            <a:r>
              <a:rPr lang="en-US"/>
              <a:t>To acknowledge reports, select the red </a:t>
            </a:r>
            <a:r>
              <a:rPr lang="en-US" b="1"/>
              <a:t>Acknowledge Reports </a:t>
            </a:r>
            <a:r>
              <a:rPr lang="en-US"/>
              <a:t>button on the Reports page. </a:t>
            </a:r>
          </a:p>
          <a:p>
            <a:endParaRPr lang="en-US"/>
          </a:p>
          <a:p>
            <a:r>
              <a:rPr lang="en-US"/>
              <a:t>Once reports are acknowledged, the district will be returned to the Dashboard where any additional tasks such as a CAP will be become available. You may need to clear any previous set filters on the Tasks Overview to see any new tasks. If there are no additional tasks, then a message of “</a:t>
            </a:r>
            <a:r>
              <a:rPr lang="en-US" b="1"/>
              <a:t>You have no tasks to view</a:t>
            </a:r>
            <a:r>
              <a:rPr lang="en-US"/>
              <a:t>” will appear in the place of the Tasks Overview list.</a:t>
            </a:r>
          </a:p>
          <a:p>
            <a:endParaRPr lang="en-US"/>
          </a:p>
        </p:txBody>
      </p:sp>
      <p:sp>
        <p:nvSpPr>
          <p:cNvPr id="4" name="Slide Number Placeholder 3"/>
          <p:cNvSpPr>
            <a:spLocks noGrp="1"/>
          </p:cNvSpPr>
          <p:nvPr>
            <p:ph type="sldNum" sz="quarter" idx="10"/>
          </p:nvPr>
        </p:nvSpPr>
        <p:spPr/>
        <p:txBody>
          <a:bodyPr/>
          <a:lstStyle/>
          <a:p>
            <a:fld id="{DD2DD89C-FAB0-4542-93EC-D9383E52BB16}" type="slidenum">
              <a:rPr lang="en-US" smtClean="0"/>
              <a:t>24</a:t>
            </a:fld>
            <a:endParaRPr lang="en-US"/>
          </a:p>
        </p:txBody>
      </p:sp>
    </p:spTree>
    <p:extLst>
      <p:ext uri="{BB962C8B-B14F-4D97-AF65-F5344CB8AC3E}">
        <p14:creationId xmlns:p14="http://schemas.microsoft.com/office/powerpoint/2010/main" val="315701543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a:p>
            <a:r>
              <a:rPr lang="en-US"/>
              <a:t>New work which has been issued in this release can not be completed in Catamaran until reports are acknowledged. </a:t>
            </a:r>
          </a:p>
        </p:txBody>
      </p:sp>
      <p:sp>
        <p:nvSpPr>
          <p:cNvPr id="4" name="Slide Number Placeholder 3"/>
          <p:cNvSpPr>
            <a:spLocks noGrp="1"/>
          </p:cNvSpPr>
          <p:nvPr>
            <p:ph type="sldNum" sz="quarter" idx="10"/>
          </p:nvPr>
        </p:nvSpPr>
        <p:spPr/>
        <p:txBody>
          <a:bodyPr/>
          <a:lstStyle/>
          <a:p>
            <a:fld id="{DD2DD89C-FAB0-4542-93EC-D9383E52BB16}" type="slidenum">
              <a:rPr lang="en-US" smtClean="0"/>
              <a:t>25</a:t>
            </a:fld>
            <a:endParaRPr lang="en-US"/>
          </a:p>
        </p:txBody>
      </p:sp>
    </p:spTree>
    <p:extLst>
      <p:ext uri="{BB962C8B-B14F-4D97-AF65-F5344CB8AC3E}">
        <p14:creationId xmlns:p14="http://schemas.microsoft.com/office/powerpoint/2010/main" val="362335841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After sorting through and sharing the information, you’ll need to see if you have a CAP to work on. You can check your Tasks Overview on the Dashboard (remember to clear any filters before applying a new one) or take another look at the Stand report to see if you do indeed have a CAP. </a:t>
            </a:r>
          </a:p>
          <a:p>
            <a:endParaRPr lang="en-US"/>
          </a:p>
          <a:p>
            <a:pPr defTabSz="922630">
              <a:defRPr/>
            </a:pPr>
            <a:r>
              <a:rPr lang="en-US"/>
              <a:t>If you do, you need to convene a RAP Team to work through the CAP. CAPS for B-9 and 10 have had just a minor tweak on the Findings Page but we will see that change in the next part of this presentation.</a:t>
            </a:r>
            <a:br>
              <a:rPr lang="en-US"/>
            </a:br>
            <a:br>
              <a:rPr lang="en-US"/>
            </a:br>
            <a:r>
              <a:rPr lang="en-US"/>
              <a:t>Important note: if you have a Complaint CAP, it will not be listed on your Strand Report. You will need to check the Tasks Overview for Complaint CAPs.</a:t>
            </a:r>
          </a:p>
          <a:p>
            <a:endParaRPr lang="en-US"/>
          </a:p>
        </p:txBody>
      </p:sp>
      <p:sp>
        <p:nvSpPr>
          <p:cNvPr id="4" name="Slide Number Placeholder 3"/>
          <p:cNvSpPr>
            <a:spLocks noGrp="1"/>
          </p:cNvSpPr>
          <p:nvPr>
            <p:ph type="sldNum" sz="quarter" idx="10"/>
          </p:nvPr>
        </p:nvSpPr>
        <p:spPr/>
        <p:txBody>
          <a:bodyPr/>
          <a:lstStyle/>
          <a:p>
            <a:fld id="{DD2DD89C-FAB0-4542-93EC-D9383E52BB16}" type="slidenum">
              <a:rPr lang="en-US" smtClean="0"/>
              <a:t>26</a:t>
            </a:fld>
            <a:endParaRPr lang="en-US"/>
          </a:p>
        </p:txBody>
      </p:sp>
    </p:spTree>
    <p:extLst>
      <p:ext uri="{BB962C8B-B14F-4D97-AF65-F5344CB8AC3E}">
        <p14:creationId xmlns:p14="http://schemas.microsoft.com/office/powerpoint/2010/main" val="411947720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28299">
              <a:defRPr/>
            </a:pPr>
            <a:r>
              <a:rPr lang="en-US"/>
              <a:t>For ISD personnel who want to see all the work of their member districts when the release happens, there is another report which they can run so see all the work of their districts even before the districts have all acknowledged their reports. </a:t>
            </a:r>
          </a:p>
          <a:p>
            <a:pPr defTabSz="928299">
              <a:defRPr/>
            </a:pPr>
            <a:endParaRPr lang="en-US"/>
          </a:p>
          <a:p>
            <a:r>
              <a:rPr lang="en-US"/>
              <a:t>If you hover your cursor over your name on the upper right side of the screen, you will get a dropdown menu. Select Reports to access system level reports, these are different from the other reports such as the Strand report which are district specific. </a:t>
            </a:r>
          </a:p>
        </p:txBody>
      </p:sp>
      <p:sp>
        <p:nvSpPr>
          <p:cNvPr id="4" name="Slide Number Placeholder 3"/>
          <p:cNvSpPr>
            <a:spLocks noGrp="1"/>
          </p:cNvSpPr>
          <p:nvPr>
            <p:ph type="sldNum" sz="quarter" idx="5"/>
          </p:nvPr>
        </p:nvSpPr>
        <p:spPr/>
        <p:txBody>
          <a:bodyPr/>
          <a:lstStyle/>
          <a:p>
            <a:fld id="{DD2DD89C-FAB0-4542-93EC-D9383E52BB16}" type="slidenum">
              <a:rPr lang="en-US" smtClean="0"/>
              <a:t>27</a:t>
            </a:fld>
            <a:endParaRPr lang="en-US"/>
          </a:p>
        </p:txBody>
      </p:sp>
    </p:spTree>
    <p:extLst>
      <p:ext uri="{BB962C8B-B14F-4D97-AF65-F5344CB8AC3E}">
        <p14:creationId xmlns:p14="http://schemas.microsoft.com/office/powerpoint/2010/main" val="107314273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If you have not been to this page, I encourage you to come to this when you have some time. There are many valuable resources here with several years of data. For today, look under the heading of Admin Reports for the Member District Activity Report and click on it. </a:t>
            </a:r>
          </a:p>
        </p:txBody>
      </p:sp>
      <p:sp>
        <p:nvSpPr>
          <p:cNvPr id="4" name="Slide Number Placeholder 3"/>
          <p:cNvSpPr>
            <a:spLocks noGrp="1"/>
          </p:cNvSpPr>
          <p:nvPr>
            <p:ph type="sldNum" sz="quarter" idx="5"/>
          </p:nvPr>
        </p:nvSpPr>
        <p:spPr/>
        <p:txBody>
          <a:bodyPr/>
          <a:lstStyle/>
          <a:p>
            <a:fld id="{DD2DD89C-FAB0-4542-93EC-D9383E52BB16}" type="slidenum">
              <a:rPr lang="en-US" smtClean="0"/>
              <a:t>28</a:t>
            </a:fld>
            <a:endParaRPr lang="en-US"/>
          </a:p>
        </p:txBody>
      </p:sp>
    </p:spTree>
    <p:extLst>
      <p:ext uri="{BB962C8B-B14F-4D97-AF65-F5344CB8AC3E}">
        <p14:creationId xmlns:p14="http://schemas.microsoft.com/office/powerpoint/2010/main" val="81697426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From the Member District Activity Report, you can select the Release, in this case, you will want Jan 2022. Select your ISD, the type of report you want, and then click Go. This will provide ISD users the full list of activities that are being issued to your member districts. You can see, immediately, the work that is being issued.</a:t>
            </a:r>
          </a:p>
        </p:txBody>
      </p:sp>
      <p:sp>
        <p:nvSpPr>
          <p:cNvPr id="4" name="Slide Number Placeholder 3"/>
          <p:cNvSpPr>
            <a:spLocks noGrp="1"/>
          </p:cNvSpPr>
          <p:nvPr>
            <p:ph type="sldNum" sz="quarter" idx="5"/>
          </p:nvPr>
        </p:nvSpPr>
        <p:spPr/>
        <p:txBody>
          <a:bodyPr/>
          <a:lstStyle/>
          <a:p>
            <a:fld id="{DD2DD89C-FAB0-4542-93EC-D9383E52BB16}" type="slidenum">
              <a:rPr lang="en-US" smtClean="0"/>
              <a:t>29</a:t>
            </a:fld>
            <a:endParaRPr lang="en-US"/>
          </a:p>
        </p:txBody>
      </p:sp>
    </p:spTree>
    <p:extLst>
      <p:ext uri="{BB962C8B-B14F-4D97-AF65-F5344CB8AC3E}">
        <p14:creationId xmlns:p14="http://schemas.microsoft.com/office/powerpoint/2010/main" val="279852536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Ask any questions and review the chat.</a:t>
            </a:r>
          </a:p>
          <a:p>
            <a:endParaRPr lang="en-US"/>
          </a:p>
          <a:p>
            <a:r>
              <a:rPr lang="en-US"/>
              <a:t>We will now detail monitoring updates and Catamaran tips. </a:t>
            </a:r>
          </a:p>
          <a:p>
            <a:endParaRPr lang="en-US"/>
          </a:p>
        </p:txBody>
      </p:sp>
      <p:sp>
        <p:nvSpPr>
          <p:cNvPr id="4" name="Slide Number Placeholder 3"/>
          <p:cNvSpPr>
            <a:spLocks noGrp="1"/>
          </p:cNvSpPr>
          <p:nvPr>
            <p:ph type="sldNum" sz="quarter" idx="10"/>
          </p:nvPr>
        </p:nvSpPr>
        <p:spPr/>
        <p:txBody>
          <a:bodyPr/>
          <a:lstStyle/>
          <a:p>
            <a:fld id="{DD2DD89C-FAB0-4542-93EC-D9383E52BB16}" type="slidenum">
              <a:rPr lang="en-US" smtClean="0"/>
              <a:t>30</a:t>
            </a:fld>
            <a:endParaRPr lang="en-US"/>
          </a:p>
        </p:txBody>
      </p:sp>
    </p:spTree>
    <p:extLst>
      <p:ext uri="{BB962C8B-B14F-4D97-AF65-F5344CB8AC3E}">
        <p14:creationId xmlns:p14="http://schemas.microsoft.com/office/powerpoint/2010/main" val="37128529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The Valid &amp; Reliable data CAPs will have monitoring finding language displayed that outlines the questions where the ISD (or State Agency) had interrater reliability issues during the data collection activity.</a:t>
            </a:r>
          </a:p>
          <a:p>
            <a:endParaRPr lang="en-US"/>
          </a:p>
          <a:p>
            <a:r>
              <a:rPr lang="en-US"/>
              <a:t>The information displayed under the Required Corrective Action section will be the same for all who receive this finding. The user will have the opportunity to select the training session(s) they plan to attend. Note, Transition Coordinators will be required to attend; however, users may register multiple personnel to attend these important sessions. </a:t>
            </a:r>
          </a:p>
          <a:p>
            <a:endParaRPr lang="en-US"/>
          </a:p>
          <a:p>
            <a:r>
              <a:rPr lang="en-US"/>
              <a:t>Note the B-13 IRR training sessions are open to all ISDs; however, those with a B-Valid &amp; Reliable finding will be required to attend.</a:t>
            </a:r>
          </a:p>
        </p:txBody>
      </p:sp>
      <p:sp>
        <p:nvSpPr>
          <p:cNvPr id="4" name="Slide Number Placeholder 3"/>
          <p:cNvSpPr>
            <a:spLocks noGrp="1"/>
          </p:cNvSpPr>
          <p:nvPr>
            <p:ph type="sldNum" sz="quarter" idx="5"/>
          </p:nvPr>
        </p:nvSpPr>
        <p:spPr/>
        <p:txBody>
          <a:bodyPr/>
          <a:lstStyle/>
          <a:p>
            <a:fld id="{DD2DD89C-FAB0-4542-93EC-D9383E52BB16}" type="slidenum">
              <a:rPr lang="en-US" smtClean="0"/>
              <a:t>32</a:t>
            </a:fld>
            <a:endParaRPr lang="en-US"/>
          </a:p>
        </p:txBody>
      </p:sp>
    </p:spTree>
    <p:extLst>
      <p:ext uri="{BB962C8B-B14F-4D97-AF65-F5344CB8AC3E}">
        <p14:creationId xmlns:p14="http://schemas.microsoft.com/office/powerpoint/2010/main" val="383966446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US"/>
              <a:t>The Verification Appendix appears </a:t>
            </a:r>
            <a:r>
              <a:rPr lang="en-US" b="1" i="1"/>
              <a:t>before</a:t>
            </a:r>
            <a:r>
              <a:rPr lang="en-US"/>
              <a:t> the closeout verification worksheet.</a:t>
            </a:r>
          </a:p>
          <a:p>
            <a:pPr marL="0" indent="0">
              <a:buFont typeface="Arial" panose="020B0604020202020204" pitchFamily="34" charset="0"/>
              <a:buNone/>
            </a:pPr>
            <a:endParaRPr lang="en-US"/>
          </a:p>
          <a:p>
            <a:pPr marL="0" indent="0">
              <a:buFont typeface="Arial" panose="020B0604020202020204" pitchFamily="34" charset="0"/>
              <a:buNone/>
            </a:pPr>
            <a:r>
              <a:rPr lang="en-US"/>
              <a:t>There is also a column on the verification form labeled date verified. The ISD can use this column to indicate the date the record was determined to be compliant. This may be helpful if you are conducting more than one verification activity. We have also updated the users who have access to this page. In order for districts to see the reviewed files, they can view this page if the ISD returns it to the district. At that time, districts will be able to edit the column of date corrected. The district will not be able to edit other columns the ISD completes. Once all the non-compliance is corrected and verified, the ISD will submit the closeout request to MDE. </a:t>
            </a:r>
          </a:p>
          <a:p>
            <a:pPr marL="0" indent="0">
              <a:buFont typeface="Arial" panose="020B0604020202020204" pitchFamily="34" charset="0"/>
              <a:buNone/>
            </a:pPr>
            <a:endParaRPr lang="en-US"/>
          </a:p>
        </p:txBody>
      </p:sp>
      <p:sp>
        <p:nvSpPr>
          <p:cNvPr id="4" name="Slide Number Placeholder 3"/>
          <p:cNvSpPr>
            <a:spLocks noGrp="1"/>
          </p:cNvSpPr>
          <p:nvPr>
            <p:ph type="sldNum" sz="quarter" idx="10"/>
          </p:nvPr>
        </p:nvSpPr>
        <p:spPr/>
        <p:txBody>
          <a:bodyPr/>
          <a:lstStyle/>
          <a:p>
            <a:fld id="{DD2DD89C-FAB0-4542-93EC-D9383E52BB16}" type="slidenum">
              <a:rPr lang="en-US" smtClean="0"/>
              <a:t>33</a:t>
            </a:fld>
            <a:endParaRPr lang="en-US"/>
          </a:p>
        </p:txBody>
      </p:sp>
    </p:spTree>
    <p:extLst>
      <p:ext uri="{BB962C8B-B14F-4D97-AF65-F5344CB8AC3E}">
        <p14:creationId xmlns:p14="http://schemas.microsoft.com/office/powerpoint/2010/main" val="323748450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D2DD89C-FAB0-4542-93EC-D9383E52BB16}" type="slidenum">
              <a:rPr lang="en-US" smtClean="0"/>
              <a:t>3</a:t>
            </a:fld>
            <a:endParaRPr lang="en-US"/>
          </a:p>
        </p:txBody>
      </p:sp>
    </p:spTree>
    <p:extLst>
      <p:ext uri="{BB962C8B-B14F-4D97-AF65-F5344CB8AC3E}">
        <p14:creationId xmlns:p14="http://schemas.microsoft.com/office/powerpoint/2010/main" val="93294031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US"/>
              <a:t>In February 2021, we added the complaint case number and the Final report date to the menu page and forms of the Complaint CAPs. This information is also on the menu page for older complaint CAPs. </a:t>
            </a:r>
          </a:p>
          <a:p>
            <a:pPr marL="0" indent="0">
              <a:buFont typeface="Arial" panose="020B0604020202020204" pitchFamily="34" charset="0"/>
              <a:buNone/>
            </a:pPr>
            <a:endParaRPr lang="en-US"/>
          </a:p>
          <a:p>
            <a:pPr marL="0" indent="0">
              <a:buFont typeface="Arial" panose="020B0604020202020204" pitchFamily="34" charset="0"/>
              <a:buNone/>
            </a:pPr>
            <a:r>
              <a:rPr lang="en-US"/>
              <a:t>This screen shot shows the Final decision date and case number on the Complaint CAP forms. </a:t>
            </a:r>
          </a:p>
          <a:p>
            <a:pPr marL="0" indent="0">
              <a:buFont typeface="Arial" panose="020B0604020202020204" pitchFamily="34" charset="0"/>
              <a:buNone/>
            </a:pPr>
            <a:endParaRPr lang="en-US"/>
          </a:p>
          <a:p>
            <a:pPr marL="0" indent="0">
              <a:buFont typeface="Arial" panose="020B0604020202020204" pitchFamily="34" charset="0"/>
              <a:buNone/>
            </a:pPr>
            <a:r>
              <a:rPr lang="en-US"/>
              <a:t>As ISDs complete the verification process, they occasionally find ongoing noncompliance. The ISD can return the CAP to the district to correct the records and complete other actions. Remember, to return to the verification request to the district, go to the Request for Verification and Closeout page and select the </a:t>
            </a:r>
            <a:r>
              <a:rPr lang="en-US" b="1"/>
              <a:t>Verification Request Returned</a:t>
            </a:r>
            <a:r>
              <a:rPr lang="en-US" b="0"/>
              <a:t> button</a:t>
            </a:r>
            <a:r>
              <a:rPr lang="en-US"/>
              <a:t>.</a:t>
            </a:r>
          </a:p>
          <a:p>
            <a:pPr marL="0" indent="0">
              <a:buFont typeface="Arial" panose="020B0604020202020204" pitchFamily="34" charset="0"/>
              <a:buNone/>
            </a:pPr>
            <a:endParaRPr lang="en-US"/>
          </a:p>
          <a:p>
            <a:pPr marL="0" indent="0">
              <a:buFont typeface="Arial" panose="020B0604020202020204" pitchFamily="34" charset="0"/>
              <a:buNone/>
            </a:pPr>
            <a:r>
              <a:rPr lang="en-US"/>
              <a:t>The verification appendix will be viewable by the district and the district will be able to note their date of correction. The district will then resubmit the CAP to the ISD.</a:t>
            </a:r>
          </a:p>
          <a:p>
            <a:pPr marL="0" indent="0">
              <a:buFont typeface="Arial" panose="020B0604020202020204" pitchFamily="34" charset="0"/>
              <a:buNone/>
            </a:pPr>
            <a:endParaRPr lang="en-US"/>
          </a:p>
          <a:p>
            <a:pPr marL="0" indent="0">
              <a:buFont typeface="Arial" panose="020B0604020202020204" pitchFamily="34" charset="0"/>
              <a:buNone/>
            </a:pPr>
            <a:r>
              <a:rPr lang="en-US"/>
              <a:t>Arrows on this slide indicate the fields for the ISD to enter the new verification dates and the browse button to upload supporting documentation. </a:t>
            </a:r>
          </a:p>
        </p:txBody>
      </p:sp>
      <p:sp>
        <p:nvSpPr>
          <p:cNvPr id="4" name="Slide Number Placeholder 3"/>
          <p:cNvSpPr>
            <a:spLocks noGrp="1"/>
          </p:cNvSpPr>
          <p:nvPr>
            <p:ph type="sldNum" sz="quarter" idx="10"/>
          </p:nvPr>
        </p:nvSpPr>
        <p:spPr/>
        <p:txBody>
          <a:bodyPr/>
          <a:lstStyle/>
          <a:p>
            <a:fld id="{DD2DD89C-FAB0-4542-93EC-D9383E52BB16}" type="slidenum">
              <a:rPr lang="en-US" smtClean="0"/>
              <a:t>34</a:t>
            </a:fld>
            <a:endParaRPr lang="en-US"/>
          </a:p>
        </p:txBody>
      </p:sp>
    </p:spTree>
    <p:extLst>
      <p:ext uri="{BB962C8B-B14F-4D97-AF65-F5344CB8AC3E}">
        <p14:creationId xmlns:p14="http://schemas.microsoft.com/office/powerpoint/2010/main" val="124823998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US"/>
              <a:t>The verification process continues when the ISDs submits the CAP to MDE.</a:t>
            </a:r>
          </a:p>
          <a:p>
            <a:pPr marL="171450" indent="-171450">
              <a:buFont typeface="Arial" panose="020B0604020202020204" pitchFamily="34" charset="0"/>
              <a:buChar char="•"/>
            </a:pPr>
            <a:r>
              <a:rPr lang="en-US"/>
              <a:t>MDE reviews the verification, writes a comment on CAP Cover Page requesting supporting documentation and returns the CAP to the ISD.</a:t>
            </a:r>
          </a:p>
          <a:p>
            <a:pPr marL="171450" indent="-171450">
              <a:buFont typeface="Arial" panose="020B0604020202020204" pitchFamily="34" charset="0"/>
              <a:buChar char="•"/>
            </a:pPr>
            <a:r>
              <a:rPr lang="en-US"/>
              <a:t>ISDs will need to upload this supporting documentation on the </a:t>
            </a:r>
            <a:r>
              <a:rPr lang="en-US" b="1"/>
              <a:t>Verification Appendix page using that browse button also shown on this screen </a:t>
            </a:r>
            <a:r>
              <a:rPr lang="en-US"/>
              <a:t>and resubmit the CAP to MDE</a:t>
            </a:r>
          </a:p>
          <a:p>
            <a:pPr marL="171450" indent="-171450">
              <a:buFont typeface="Arial" panose="020B0604020202020204" pitchFamily="34" charset="0"/>
              <a:buChar char="•"/>
            </a:pPr>
            <a:endParaRPr lang="en-US"/>
          </a:p>
        </p:txBody>
      </p:sp>
      <p:sp>
        <p:nvSpPr>
          <p:cNvPr id="4" name="Slide Number Placeholder 3"/>
          <p:cNvSpPr>
            <a:spLocks noGrp="1"/>
          </p:cNvSpPr>
          <p:nvPr>
            <p:ph type="sldNum" sz="quarter" idx="10"/>
          </p:nvPr>
        </p:nvSpPr>
        <p:spPr/>
        <p:txBody>
          <a:bodyPr/>
          <a:lstStyle/>
          <a:p>
            <a:fld id="{DD2DD89C-FAB0-4542-93EC-D9383E52BB16}" type="slidenum">
              <a:rPr lang="en-US" smtClean="0"/>
              <a:t>35</a:t>
            </a:fld>
            <a:endParaRPr lang="en-US"/>
          </a:p>
        </p:txBody>
      </p:sp>
    </p:spTree>
    <p:extLst>
      <p:ext uri="{BB962C8B-B14F-4D97-AF65-F5344CB8AC3E}">
        <p14:creationId xmlns:p14="http://schemas.microsoft.com/office/powerpoint/2010/main" val="110581424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a:t>The next few slides I want to point out some of the continuing features. </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a:t>On the left-hand side of any screen in the system you will find the feedback feature. </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a:t>The OSE as well as our PSC partners appreciate your feedback related to the system. </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a:t>If you wish to be contacted about your feedback you can enter contact information, and someone will reach out to you. </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a:t>If you prefer to provide anonymous feedback, we would also like to hear from you. You do not need to leave your contact information. </a:t>
            </a:r>
          </a:p>
        </p:txBody>
      </p:sp>
      <p:sp>
        <p:nvSpPr>
          <p:cNvPr id="4" name="Slide Number Placeholder 3"/>
          <p:cNvSpPr>
            <a:spLocks noGrp="1"/>
          </p:cNvSpPr>
          <p:nvPr>
            <p:ph type="sldNum" sz="quarter" idx="10"/>
          </p:nvPr>
        </p:nvSpPr>
        <p:spPr/>
        <p:txBody>
          <a:bodyPr/>
          <a:lstStyle/>
          <a:p>
            <a:fld id="{DD2DD89C-FAB0-4542-93EC-D9383E52BB16}" type="slidenum">
              <a:rPr lang="en-US" smtClean="0"/>
              <a:t>36</a:t>
            </a:fld>
            <a:endParaRPr lang="en-US"/>
          </a:p>
        </p:txBody>
      </p:sp>
    </p:spTree>
    <p:extLst>
      <p:ext uri="{BB962C8B-B14F-4D97-AF65-F5344CB8AC3E}">
        <p14:creationId xmlns:p14="http://schemas.microsoft.com/office/powerpoint/2010/main" val="237975230"/>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t>Another important feature to note is the chat feature. As you work through the system, you may find yourself in need of some support. Rather than going to look for a how to document on the technical assistance website, the Catamaran Help Desk is available for chats during regular business hours.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p>
          <a:p>
            <a:pPr marL="0" marR="0" lvl="0" indent="0" algn="l" defTabSz="914400" rtl="0" eaLnBrk="1" fontAlgn="auto" latinLnBrk="0" hangingPunct="1">
              <a:lnSpc>
                <a:spcPct val="100000"/>
              </a:lnSpc>
              <a:spcBef>
                <a:spcPts val="0"/>
              </a:spcBef>
              <a:spcAft>
                <a:spcPts val="0"/>
              </a:spcAft>
              <a:buClrTx/>
              <a:buSzTx/>
              <a:buFontTx/>
              <a:buNone/>
              <a:tabLst/>
              <a:defRPr/>
            </a:pPr>
            <a:r>
              <a:rPr lang="en-US"/>
              <a:t>If you select the chat icon in the lower right corner of any screen, you can begin a chat session.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p>
          <a:p>
            <a:pPr marL="0" marR="0" lvl="0" indent="0" algn="l" defTabSz="914400" rtl="0" eaLnBrk="1" fontAlgn="auto" latinLnBrk="0" hangingPunct="1">
              <a:lnSpc>
                <a:spcPct val="100000"/>
              </a:lnSpc>
              <a:spcBef>
                <a:spcPts val="0"/>
              </a:spcBef>
              <a:spcAft>
                <a:spcPts val="0"/>
              </a:spcAft>
              <a:buClrTx/>
              <a:buSzTx/>
              <a:buFontTx/>
              <a:buNone/>
              <a:tabLst/>
              <a:defRPr/>
            </a:pPr>
            <a:r>
              <a:rPr lang="en-US"/>
              <a:t>If you do choose to use the chat session, the help desk continues to log the issue so the OSE and our partners at PSC know where more training or support might be needed. </a:t>
            </a:r>
          </a:p>
          <a:p>
            <a:endParaRPr lang="en-US"/>
          </a:p>
        </p:txBody>
      </p:sp>
      <p:sp>
        <p:nvSpPr>
          <p:cNvPr id="4" name="Slide Number Placeholder 3"/>
          <p:cNvSpPr>
            <a:spLocks noGrp="1"/>
          </p:cNvSpPr>
          <p:nvPr>
            <p:ph type="sldNum" sz="quarter" idx="10"/>
          </p:nvPr>
        </p:nvSpPr>
        <p:spPr/>
        <p:txBody>
          <a:bodyPr/>
          <a:lstStyle/>
          <a:p>
            <a:fld id="{DD2DD89C-FAB0-4542-93EC-D9383E52BB16}" type="slidenum">
              <a:rPr lang="en-US" smtClean="0"/>
              <a:t>37</a:t>
            </a:fld>
            <a:endParaRPr lang="en-US"/>
          </a:p>
        </p:txBody>
      </p:sp>
    </p:spTree>
    <p:extLst>
      <p:ext uri="{BB962C8B-B14F-4D97-AF65-F5344CB8AC3E}">
        <p14:creationId xmlns:p14="http://schemas.microsoft.com/office/powerpoint/2010/main" val="2361410174"/>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22630">
              <a:defRPr/>
            </a:pPr>
            <a:r>
              <a:rPr lang="en-US"/>
              <a:t>Finally, I would like to remind you about navigating in catamaran. </a:t>
            </a:r>
          </a:p>
          <a:p>
            <a:pPr defTabSz="922630">
              <a:defRPr/>
            </a:pPr>
            <a:endParaRPr lang="en-US"/>
          </a:p>
          <a:p>
            <a:pPr defTabSz="922630">
              <a:defRPr/>
            </a:pPr>
            <a:r>
              <a:rPr lang="en-US"/>
              <a:t>Do not hit your browser BACK button after submitting work or changing a status. </a:t>
            </a:r>
          </a:p>
          <a:p>
            <a:pPr defTabSz="922630">
              <a:defRPr/>
            </a:pPr>
            <a:endParaRPr lang="en-US"/>
          </a:p>
          <a:p>
            <a:pPr defTabSz="922630">
              <a:defRPr/>
            </a:pPr>
            <a:r>
              <a:rPr lang="en-US"/>
              <a:t>Many web browsers become confused and will give you an error message, or as we have discovered recently, information thought to be deleted from a page, may not be deleted in the database which could cause issues, especially in CAPs. You will be much more successful if you use the breadcrumbs to navigate to previous pages. </a:t>
            </a:r>
          </a:p>
        </p:txBody>
      </p:sp>
      <p:sp>
        <p:nvSpPr>
          <p:cNvPr id="4" name="Slide Number Placeholder 3"/>
          <p:cNvSpPr>
            <a:spLocks noGrp="1"/>
          </p:cNvSpPr>
          <p:nvPr>
            <p:ph type="sldNum" sz="quarter" idx="10"/>
          </p:nvPr>
        </p:nvSpPr>
        <p:spPr/>
        <p:txBody>
          <a:bodyPr/>
          <a:lstStyle/>
          <a:p>
            <a:fld id="{DD2DD89C-FAB0-4542-93EC-D9383E52BB16}" type="slidenum">
              <a:rPr lang="en-US" smtClean="0"/>
              <a:t>38</a:t>
            </a:fld>
            <a:endParaRPr lang="en-US"/>
          </a:p>
        </p:txBody>
      </p:sp>
    </p:spTree>
    <p:extLst>
      <p:ext uri="{BB962C8B-B14F-4D97-AF65-F5344CB8AC3E}">
        <p14:creationId xmlns:p14="http://schemas.microsoft.com/office/powerpoint/2010/main" val="1185097160"/>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Even with the best of training, there may be questions that arise later as you use the system. There are a variety of resources available to support you.</a:t>
            </a:r>
          </a:p>
        </p:txBody>
      </p:sp>
      <p:sp>
        <p:nvSpPr>
          <p:cNvPr id="4" name="Slide Number Placeholder 3"/>
          <p:cNvSpPr>
            <a:spLocks noGrp="1"/>
          </p:cNvSpPr>
          <p:nvPr>
            <p:ph type="sldNum" sz="quarter" idx="10"/>
          </p:nvPr>
        </p:nvSpPr>
        <p:spPr/>
        <p:txBody>
          <a:bodyPr/>
          <a:lstStyle/>
          <a:p>
            <a:fld id="{DD2DD89C-FAB0-4542-93EC-D9383E52BB16}" type="slidenum">
              <a:rPr lang="en-US" smtClean="0"/>
              <a:t>39</a:t>
            </a:fld>
            <a:endParaRPr lang="en-US"/>
          </a:p>
        </p:txBody>
      </p:sp>
    </p:spTree>
    <p:extLst>
      <p:ext uri="{BB962C8B-B14F-4D97-AF65-F5344CB8AC3E}">
        <p14:creationId xmlns:p14="http://schemas.microsoft.com/office/powerpoint/2010/main" val="718103352"/>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As many of you may already know, the revised Catamaran Training Website is now called the Catamaran Technical Assistance Website. The OSE in partnership with Catamaran users has redesigned the website to focus on increased technical assistance for Catamaran users.</a:t>
            </a:r>
          </a:p>
          <a:p>
            <a:endParaRPr lang="en-US" dirty="0"/>
          </a:p>
          <a:p>
            <a:r>
              <a:rPr lang="en-US" dirty="0"/>
              <a:t>The following slides highlight some of the features and navigation.</a:t>
            </a:r>
          </a:p>
          <a:p>
            <a:endParaRPr lang="en-US" dirty="0"/>
          </a:p>
          <a:p>
            <a:r>
              <a:rPr lang="en-US" dirty="0"/>
              <a:t>You can access the Catamaran Technical Assistance Website at training dot catamaran dot partners. </a:t>
            </a:r>
          </a:p>
          <a:p>
            <a:endParaRPr lang="en-US" dirty="0"/>
          </a:p>
        </p:txBody>
      </p:sp>
      <p:sp>
        <p:nvSpPr>
          <p:cNvPr id="4" name="Slide Number Placeholder 3"/>
          <p:cNvSpPr>
            <a:spLocks noGrp="1"/>
          </p:cNvSpPr>
          <p:nvPr>
            <p:ph type="sldNum" sz="quarter" idx="5"/>
          </p:nvPr>
        </p:nvSpPr>
        <p:spPr/>
        <p:txBody>
          <a:bodyPr/>
          <a:lstStyle/>
          <a:p>
            <a:fld id="{DD2DD89C-FAB0-4542-93EC-D9383E52BB16}" type="slidenum">
              <a:rPr lang="en-US" smtClean="0"/>
              <a:t>40</a:t>
            </a:fld>
            <a:endParaRPr lang="en-US"/>
          </a:p>
        </p:txBody>
      </p:sp>
    </p:spTree>
    <p:extLst>
      <p:ext uri="{BB962C8B-B14F-4D97-AF65-F5344CB8AC3E}">
        <p14:creationId xmlns:p14="http://schemas.microsoft.com/office/powerpoint/2010/main" val="2016029362"/>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As you scroll down the main landing page, you will see this section pictured here. It includes:</a:t>
            </a:r>
          </a:p>
          <a:p>
            <a:pPr marL="174056" indent="-174056">
              <a:buFont typeface="Arial" panose="020B0604020202020204" pitchFamily="34" charset="0"/>
              <a:buChar char="•"/>
            </a:pPr>
            <a:r>
              <a:rPr lang="en-US"/>
              <a:t>Documents the OSE is spotlighting, </a:t>
            </a:r>
          </a:p>
          <a:p>
            <a:pPr marL="174056" indent="-174056">
              <a:buFont typeface="Arial" panose="020B0604020202020204" pitchFamily="34" charset="0"/>
              <a:buChar char="•"/>
            </a:pPr>
            <a:r>
              <a:rPr lang="en-US"/>
              <a:t>Events and Deadlines (this is where the due dates are located now), and </a:t>
            </a:r>
          </a:p>
          <a:p>
            <a:pPr marL="174056" indent="-174056">
              <a:buFont typeface="Arial" panose="020B0604020202020204" pitchFamily="34" charset="0"/>
              <a:buChar char="•"/>
            </a:pPr>
            <a:r>
              <a:rPr lang="en-US"/>
              <a:t>Quick Links that you may find useful such as the MARSE or SPP.</a:t>
            </a:r>
          </a:p>
          <a:p>
            <a:endParaRPr lang="en-US"/>
          </a:p>
        </p:txBody>
      </p:sp>
      <p:sp>
        <p:nvSpPr>
          <p:cNvPr id="4" name="Slide Number Placeholder 3"/>
          <p:cNvSpPr>
            <a:spLocks noGrp="1"/>
          </p:cNvSpPr>
          <p:nvPr>
            <p:ph type="sldNum" sz="quarter" idx="5"/>
          </p:nvPr>
        </p:nvSpPr>
        <p:spPr/>
        <p:txBody>
          <a:bodyPr/>
          <a:lstStyle/>
          <a:p>
            <a:fld id="{DD2DD89C-FAB0-4542-93EC-D9383E52BB16}" type="slidenum">
              <a:rPr lang="en-US" smtClean="0"/>
              <a:t>41</a:t>
            </a:fld>
            <a:endParaRPr lang="en-US"/>
          </a:p>
        </p:txBody>
      </p:sp>
    </p:spTree>
    <p:extLst>
      <p:ext uri="{BB962C8B-B14F-4D97-AF65-F5344CB8AC3E}">
        <p14:creationId xmlns:p14="http://schemas.microsoft.com/office/powerpoint/2010/main" val="115171888"/>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a:t>Website visitors may now sign up for notifications to be kept informed when new technical assistance content is available.</a:t>
            </a:r>
          </a:p>
          <a:p>
            <a:pPr marL="171450" indent="-171450">
              <a:buFont typeface="Arial" panose="020B0604020202020204" pitchFamily="34" charset="0"/>
              <a:buChar char="•"/>
            </a:pPr>
            <a:r>
              <a:rPr lang="en-US"/>
              <a:t>To access the form, from the home page of the site, scroll down and complete the form. Simply select the categories that you want to be kept up to date on and then submit.</a:t>
            </a:r>
          </a:p>
        </p:txBody>
      </p:sp>
      <p:sp>
        <p:nvSpPr>
          <p:cNvPr id="4" name="Slide Number Placeholder 3"/>
          <p:cNvSpPr>
            <a:spLocks noGrp="1"/>
          </p:cNvSpPr>
          <p:nvPr>
            <p:ph type="sldNum" sz="quarter" idx="5"/>
          </p:nvPr>
        </p:nvSpPr>
        <p:spPr/>
        <p:txBody>
          <a:bodyPr/>
          <a:lstStyle/>
          <a:p>
            <a:fld id="{DD2DD89C-FAB0-4542-93EC-D9383E52BB16}" type="slidenum">
              <a:rPr lang="en-US" smtClean="0"/>
              <a:t>42</a:t>
            </a:fld>
            <a:endParaRPr lang="en-US"/>
          </a:p>
        </p:txBody>
      </p:sp>
    </p:spTree>
    <p:extLst>
      <p:ext uri="{BB962C8B-B14F-4D97-AF65-F5344CB8AC3E}">
        <p14:creationId xmlns:p14="http://schemas.microsoft.com/office/powerpoint/2010/main" val="1526906991"/>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a:t>Catamaran how-to’s are now organized in one place under the </a:t>
            </a:r>
            <a:r>
              <a:rPr lang="en-US" b="1"/>
              <a:t>Other Resources</a:t>
            </a:r>
            <a:r>
              <a:rPr lang="en-US" b="0"/>
              <a:t> menu.</a:t>
            </a:r>
          </a:p>
          <a:p>
            <a:pPr marL="628650" lvl="1" indent="-171450">
              <a:buFont typeface="Arial" panose="020B0604020202020204" pitchFamily="34" charset="0"/>
              <a:buChar char="•"/>
            </a:pPr>
            <a:r>
              <a:rPr lang="en-US" b="0"/>
              <a:t>Search for how-tos either by selecting district or ISD under either Monitoring, Policy, or Finance or</a:t>
            </a:r>
          </a:p>
          <a:p>
            <a:pPr marL="628650" lvl="1" indent="-171450">
              <a:buFont typeface="Arial" panose="020B0604020202020204" pitchFamily="34" charset="0"/>
              <a:buChar char="•"/>
            </a:pPr>
            <a:r>
              <a:rPr lang="en-US" b="0"/>
              <a:t>By using the how-to search form. The next slide will show you how to use the search form</a:t>
            </a:r>
            <a:endParaRPr lang="en-US"/>
          </a:p>
        </p:txBody>
      </p:sp>
      <p:sp>
        <p:nvSpPr>
          <p:cNvPr id="4" name="Slide Number Placeholder 3"/>
          <p:cNvSpPr>
            <a:spLocks noGrp="1"/>
          </p:cNvSpPr>
          <p:nvPr>
            <p:ph type="sldNum" sz="quarter" idx="5"/>
          </p:nvPr>
        </p:nvSpPr>
        <p:spPr/>
        <p:txBody>
          <a:bodyPr/>
          <a:lstStyle/>
          <a:p>
            <a:fld id="{DD2DD89C-FAB0-4542-93EC-D9383E52BB16}" type="slidenum">
              <a:rPr lang="en-US" smtClean="0"/>
              <a:t>43</a:t>
            </a:fld>
            <a:endParaRPr lang="en-US"/>
          </a:p>
        </p:txBody>
      </p:sp>
    </p:spTree>
    <p:extLst>
      <p:ext uri="{BB962C8B-B14F-4D97-AF65-F5344CB8AC3E}">
        <p14:creationId xmlns:p14="http://schemas.microsoft.com/office/powerpoint/2010/main" val="15613841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Read slide to introduce team.</a:t>
            </a:r>
          </a:p>
        </p:txBody>
      </p:sp>
      <p:sp>
        <p:nvSpPr>
          <p:cNvPr id="4" name="Slide Number Placeholder 3"/>
          <p:cNvSpPr>
            <a:spLocks noGrp="1"/>
          </p:cNvSpPr>
          <p:nvPr>
            <p:ph type="sldNum" sz="quarter" idx="5"/>
          </p:nvPr>
        </p:nvSpPr>
        <p:spPr/>
        <p:txBody>
          <a:bodyPr/>
          <a:lstStyle/>
          <a:p>
            <a:fld id="{DD2DD89C-FAB0-4542-93EC-D9383E52BB16}" type="slidenum">
              <a:rPr lang="en-US" smtClean="0"/>
              <a:t>4</a:t>
            </a:fld>
            <a:endParaRPr lang="en-US"/>
          </a:p>
        </p:txBody>
      </p:sp>
    </p:spTree>
    <p:extLst>
      <p:ext uri="{BB962C8B-B14F-4D97-AF65-F5344CB8AC3E}">
        <p14:creationId xmlns:p14="http://schemas.microsoft.com/office/powerpoint/2010/main" val="2780586869"/>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a:t>As a reminder, districts and ISDs have helpful resources available to them on the TA site. </a:t>
            </a:r>
          </a:p>
          <a:p>
            <a:pPr marL="171450" indent="-171450">
              <a:buFont typeface="Arial" panose="020B0604020202020204" pitchFamily="34" charset="0"/>
              <a:buChar char="•"/>
            </a:pPr>
            <a:r>
              <a:rPr lang="en-US"/>
              <a:t>To access the either the district or ISD monitoring resources pages, select </a:t>
            </a:r>
            <a:r>
              <a:rPr lang="en-US" b="1"/>
              <a:t>Other Resources</a:t>
            </a:r>
            <a:r>
              <a:rPr lang="en-US" b="0"/>
              <a:t>, and then choose the District Monitoring Resources link or ISD Monitoring Resources link under the </a:t>
            </a:r>
            <a:r>
              <a:rPr lang="en-US" b="1"/>
              <a:t>Monitoring</a:t>
            </a:r>
            <a:r>
              <a:rPr lang="en-US" b="0"/>
              <a:t> heading shown on the previous slide.</a:t>
            </a:r>
          </a:p>
          <a:p>
            <a:pPr marL="171450" indent="-171450">
              <a:buFont typeface="Arial" panose="020B0604020202020204" pitchFamily="34" charset="0"/>
              <a:buChar char="•"/>
            </a:pPr>
            <a:r>
              <a:rPr lang="en-US" b="0"/>
              <a:t>Here’s a screenshot of the District Monitoring Resources page.</a:t>
            </a:r>
          </a:p>
          <a:p>
            <a:pPr marL="628650" lvl="1" indent="-171450">
              <a:buFont typeface="Arial" panose="020B0604020202020204" pitchFamily="34" charset="0"/>
              <a:buChar char="•"/>
            </a:pPr>
            <a:r>
              <a:rPr lang="en-US" b="0"/>
              <a:t>Topics like Corrective Action and Monitoring Review are here. Select the plus sign on the right to expand the section and view specific resources.</a:t>
            </a:r>
          </a:p>
          <a:p>
            <a:pPr marL="628650" lvl="1" indent="-171450">
              <a:buFont typeface="Arial" panose="020B0604020202020204" pitchFamily="34" charset="0"/>
              <a:buChar char="•"/>
            </a:pPr>
            <a:r>
              <a:rPr lang="en-US" b="0"/>
              <a:t>To navigate away from this page, you may select</a:t>
            </a:r>
          </a:p>
          <a:p>
            <a:pPr marL="1085850" lvl="2" indent="-171450">
              <a:buFont typeface="Arial" panose="020B0604020202020204" pitchFamily="34" charset="0"/>
              <a:buChar char="•"/>
            </a:pPr>
            <a:r>
              <a:rPr lang="en-US" b="0"/>
              <a:t>Any of the links under the Monitoring Resources Menu on the left</a:t>
            </a:r>
          </a:p>
          <a:p>
            <a:pPr marL="1085850" lvl="2" indent="-171450">
              <a:buFont typeface="Arial" panose="020B0604020202020204" pitchFamily="34" charset="0"/>
              <a:buChar char="•"/>
            </a:pPr>
            <a:r>
              <a:rPr lang="en-US" b="0"/>
              <a:t>Select any of the topics listed above (e.g., Funding, Monitoring, etc.) or</a:t>
            </a:r>
          </a:p>
          <a:p>
            <a:pPr marL="1085850" lvl="2" indent="-171450">
              <a:buFont typeface="Arial" panose="020B0604020202020204" pitchFamily="34" charset="0"/>
              <a:buChar char="•"/>
            </a:pPr>
            <a:r>
              <a:rPr lang="en-US" b="0"/>
              <a:t>Select the Catamaran logo in the upper left-hand corner to return to the main landing page</a:t>
            </a:r>
            <a:endParaRPr lang="en-US"/>
          </a:p>
        </p:txBody>
      </p:sp>
      <p:sp>
        <p:nvSpPr>
          <p:cNvPr id="4" name="Slide Number Placeholder 3"/>
          <p:cNvSpPr>
            <a:spLocks noGrp="1"/>
          </p:cNvSpPr>
          <p:nvPr>
            <p:ph type="sldNum" sz="quarter" idx="5"/>
          </p:nvPr>
        </p:nvSpPr>
        <p:spPr/>
        <p:txBody>
          <a:bodyPr/>
          <a:lstStyle/>
          <a:p>
            <a:fld id="{DD2DD89C-FAB0-4542-93EC-D9383E52BB16}" type="slidenum">
              <a:rPr lang="en-US" smtClean="0"/>
              <a:t>44</a:t>
            </a:fld>
            <a:endParaRPr lang="en-US"/>
          </a:p>
        </p:txBody>
      </p:sp>
    </p:spTree>
    <p:extLst>
      <p:ext uri="{BB962C8B-B14F-4D97-AF65-F5344CB8AC3E}">
        <p14:creationId xmlns:p14="http://schemas.microsoft.com/office/powerpoint/2010/main" val="194676887"/>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In addition to finding how-</a:t>
            </a:r>
            <a:r>
              <a:rPr lang="en-US" dirty="0" err="1"/>
              <a:t>to’s</a:t>
            </a:r>
            <a:r>
              <a:rPr lang="en-US" dirty="0"/>
              <a:t> and other resources using the main categories under the Other Resources menu, website visitors may also use the Catamaran How-</a:t>
            </a:r>
            <a:r>
              <a:rPr lang="en-US" dirty="0" err="1"/>
              <a:t>tos</a:t>
            </a:r>
            <a:r>
              <a:rPr lang="en-US" dirty="0"/>
              <a:t> form.</a:t>
            </a:r>
          </a:p>
          <a:p>
            <a:pPr marL="171450" indent="-171450">
              <a:buFont typeface="Arial" panose="020B0604020202020204" pitchFamily="34" charset="0"/>
              <a:buChar char="•"/>
            </a:pPr>
            <a:r>
              <a:rPr lang="en-US" dirty="0"/>
              <a:t>Select the resource category from the left sidebar. If you wish to narrow your search results further, enter a keyword or phrase. </a:t>
            </a:r>
          </a:p>
          <a:p>
            <a:pPr marL="171450" indent="-171450">
              <a:buFont typeface="Arial" panose="020B0604020202020204" pitchFamily="34" charset="0"/>
              <a:buChar char="•"/>
            </a:pPr>
            <a:r>
              <a:rPr lang="en-US" dirty="0"/>
              <a:t>In this example, we selected Monitoring and then entered the word “Video”. This quickly narrowed the results to two pages that have the word “video” on them.</a:t>
            </a:r>
          </a:p>
          <a:p>
            <a:endParaRPr lang="en-US" dirty="0"/>
          </a:p>
        </p:txBody>
      </p:sp>
      <p:sp>
        <p:nvSpPr>
          <p:cNvPr id="4" name="Slide Number Placeholder 3"/>
          <p:cNvSpPr>
            <a:spLocks noGrp="1"/>
          </p:cNvSpPr>
          <p:nvPr>
            <p:ph type="sldNum" sz="quarter" idx="5"/>
          </p:nvPr>
        </p:nvSpPr>
        <p:spPr/>
        <p:txBody>
          <a:bodyPr/>
          <a:lstStyle/>
          <a:p>
            <a:fld id="{DD2DD89C-FAB0-4542-93EC-D9383E52BB16}" type="slidenum">
              <a:rPr lang="en-US" smtClean="0"/>
              <a:t>45</a:t>
            </a:fld>
            <a:endParaRPr lang="en-US"/>
          </a:p>
        </p:txBody>
      </p:sp>
    </p:spTree>
    <p:extLst>
      <p:ext uri="{BB962C8B-B14F-4D97-AF65-F5344CB8AC3E}">
        <p14:creationId xmlns:p14="http://schemas.microsoft.com/office/powerpoint/2010/main" val="4062044686"/>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OSE has been working over the last year to reformat the Part B Indicator pages. Rather than having to remember a specific indicator SPP number (e.g., B-1 or B-2), you only need look for the category (e.g., Graduation &amp; Dropout). All topics which were previously listed as indicators are listed under the </a:t>
            </a:r>
            <a:r>
              <a:rPr lang="en-US" b="1" dirty="0"/>
              <a:t>Measuring, Reporting, &amp; Improving (Part B) </a:t>
            </a:r>
            <a:r>
              <a:rPr lang="en-US" dirty="0"/>
              <a:t>menu located at the top of the TA site. To open the sub-menu with the list, select </a:t>
            </a:r>
            <a:r>
              <a:rPr lang="en-US" b="1" dirty="0"/>
              <a:t>Measuring, Reporting &amp; Improving (Part B)</a:t>
            </a:r>
            <a:r>
              <a:rPr lang="en-US" dirty="0"/>
              <a:t> and the menu shown here will be displayed. To open a specific page, select the category, for example, Graduation &amp; Dropout. Be careful when you move your cursor from the menu to the submenu. If you don’t move vertically, you may end up on another submenu.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With this update, we also updated the links to these pages too; however, some of you may have bookmarked the older links and that is okay. Not to worry, we are re-directing from the old links to the new ones.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 next slide shows a portion of the updated Graduation &amp; Dropout page.</a:t>
            </a:r>
          </a:p>
          <a:p>
            <a:endParaRPr lang="en-US" dirty="0"/>
          </a:p>
        </p:txBody>
      </p:sp>
      <p:sp>
        <p:nvSpPr>
          <p:cNvPr id="4" name="Slide Number Placeholder 3"/>
          <p:cNvSpPr>
            <a:spLocks noGrp="1"/>
          </p:cNvSpPr>
          <p:nvPr>
            <p:ph type="sldNum" sz="quarter" idx="5"/>
          </p:nvPr>
        </p:nvSpPr>
        <p:spPr/>
        <p:txBody>
          <a:bodyPr/>
          <a:lstStyle/>
          <a:p>
            <a:fld id="{DD2DD89C-FAB0-4542-93EC-D9383E52BB16}" type="slidenum">
              <a:rPr lang="en-US" smtClean="0"/>
              <a:t>46</a:t>
            </a:fld>
            <a:endParaRPr lang="en-US" dirty="0"/>
          </a:p>
        </p:txBody>
      </p:sp>
    </p:spTree>
    <p:extLst>
      <p:ext uri="{BB962C8B-B14F-4D97-AF65-F5344CB8AC3E}">
        <p14:creationId xmlns:p14="http://schemas.microsoft.com/office/powerpoint/2010/main" val="274993321"/>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example shown here is the Graduation and Dropout page. Each updated page has a brief description of the topic area along with several resource links. If the indicator is located on the Strand Report and/or Determinations, there will also be links to those pages as well.</a:t>
            </a:r>
          </a:p>
          <a:p>
            <a:endParaRPr lang="en-US" dirty="0"/>
          </a:p>
          <a:p>
            <a:r>
              <a:rPr lang="en-US" dirty="0"/>
              <a:t>Note, helpful content such as probe questions are still available along with newer content such as national resources.</a:t>
            </a:r>
          </a:p>
          <a:p>
            <a:endParaRPr lang="en-US" dirty="0"/>
          </a:p>
          <a:p>
            <a:r>
              <a:rPr lang="en-US" dirty="0"/>
              <a:t>We hope this re-organization and updated content will be useful to you.</a:t>
            </a:r>
          </a:p>
        </p:txBody>
      </p:sp>
      <p:sp>
        <p:nvSpPr>
          <p:cNvPr id="4" name="Slide Number Placeholder 3"/>
          <p:cNvSpPr>
            <a:spLocks noGrp="1"/>
          </p:cNvSpPr>
          <p:nvPr>
            <p:ph type="sldNum" sz="quarter" idx="5"/>
          </p:nvPr>
        </p:nvSpPr>
        <p:spPr/>
        <p:txBody>
          <a:bodyPr/>
          <a:lstStyle/>
          <a:p>
            <a:fld id="{DD2DD89C-FAB0-4542-93EC-D9383E52BB16}" type="slidenum">
              <a:rPr lang="en-US" smtClean="0"/>
              <a:t>47</a:t>
            </a:fld>
            <a:endParaRPr lang="en-US" dirty="0"/>
          </a:p>
        </p:txBody>
      </p:sp>
    </p:spTree>
    <p:extLst>
      <p:ext uri="{BB962C8B-B14F-4D97-AF65-F5344CB8AC3E}">
        <p14:creationId xmlns:p14="http://schemas.microsoft.com/office/powerpoint/2010/main" val="3992977359"/>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addition to searching for Catamaran How-</a:t>
            </a:r>
            <a:r>
              <a:rPr lang="en-US" dirty="0" err="1"/>
              <a:t>to’s</a:t>
            </a:r>
            <a:r>
              <a:rPr lang="en-US" dirty="0"/>
              <a:t>, website visitors may also do an overall search of the website. To do this, select </a:t>
            </a:r>
            <a:r>
              <a:rPr lang="en-US" b="1" dirty="0"/>
              <a:t>Search</a:t>
            </a:r>
            <a:r>
              <a:rPr lang="en-US" b="0" dirty="0"/>
              <a:t> in the upper right-hand corner of the website and then using the provided drop-down menu, select your search category and choose </a:t>
            </a:r>
            <a:r>
              <a:rPr lang="en-US" b="1" dirty="0"/>
              <a:t>Submit</a:t>
            </a:r>
            <a:r>
              <a:rPr lang="en-US" b="0" dirty="0"/>
              <a:t>.</a:t>
            </a:r>
          </a:p>
          <a:p>
            <a:pPr marL="174056" indent="-174056">
              <a:buFont typeface="Arial" panose="020B0604020202020204" pitchFamily="34" charset="0"/>
              <a:buChar char="•"/>
            </a:pPr>
            <a:r>
              <a:rPr lang="en-US" b="0" dirty="0"/>
              <a:t>Just like on the Catamaran How-to form, you may also enter a key word or phrase to narrow your search results.</a:t>
            </a:r>
          </a:p>
          <a:p>
            <a:pPr marL="174056" indent="-174056">
              <a:buFont typeface="Arial" panose="020B0604020202020204" pitchFamily="34" charset="0"/>
              <a:buChar char="•"/>
            </a:pPr>
            <a:r>
              <a:rPr lang="en-US" b="0" dirty="0"/>
              <a:t>Content is continuously being updated and tagged to optimize search results.</a:t>
            </a:r>
          </a:p>
          <a:p>
            <a:endParaRPr lang="en-US" b="0" dirty="0"/>
          </a:p>
          <a:p>
            <a:r>
              <a:rPr lang="en-US" b="0" dirty="0"/>
              <a:t>I would encourage you to search for the word Assignments and get that map of which monitoring team member is assigned to which ISD. That resources has our contact information on there as well. </a:t>
            </a:r>
            <a:endParaRPr lang="en-US" dirty="0"/>
          </a:p>
          <a:p>
            <a:endParaRPr lang="en-US" dirty="0"/>
          </a:p>
        </p:txBody>
      </p:sp>
      <p:sp>
        <p:nvSpPr>
          <p:cNvPr id="4" name="Slide Number Placeholder 3"/>
          <p:cNvSpPr>
            <a:spLocks noGrp="1"/>
          </p:cNvSpPr>
          <p:nvPr>
            <p:ph type="sldNum" sz="quarter" idx="5"/>
          </p:nvPr>
        </p:nvSpPr>
        <p:spPr/>
        <p:txBody>
          <a:bodyPr/>
          <a:lstStyle/>
          <a:p>
            <a:fld id="{DD2DD89C-FAB0-4542-93EC-D9383E52BB16}" type="slidenum">
              <a:rPr lang="en-US" smtClean="0"/>
              <a:t>48</a:t>
            </a:fld>
            <a:endParaRPr lang="en-US"/>
          </a:p>
        </p:txBody>
      </p:sp>
    </p:spTree>
    <p:extLst>
      <p:ext uri="{BB962C8B-B14F-4D97-AF65-F5344CB8AC3E}">
        <p14:creationId xmlns:p14="http://schemas.microsoft.com/office/powerpoint/2010/main" val="256148192"/>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47425">
              <a:defRPr/>
            </a:pPr>
            <a:r>
              <a:rPr lang="en-US" dirty="0"/>
              <a:t>Finally, You may get to either the Upcoming Events or Past Events pages through the </a:t>
            </a:r>
            <a:r>
              <a:rPr lang="en-US" b="1" dirty="0"/>
              <a:t>Other Resources</a:t>
            </a:r>
            <a:r>
              <a:rPr lang="en-US" b="0" dirty="0"/>
              <a:t> menu or from the main landing page under the Events and Deadlines heading selecting either:</a:t>
            </a:r>
          </a:p>
          <a:p>
            <a:pPr marL="638205" lvl="1" indent="-174056" defTabSz="947425">
              <a:buFont typeface="Arial" panose="020B0604020202020204" pitchFamily="34" charset="0"/>
              <a:buChar char="•"/>
              <a:defRPr/>
            </a:pPr>
            <a:r>
              <a:rPr lang="en-US" u="sng" dirty="0">
                <a:effectLst/>
                <a:hlinkClick r:id="rId3"/>
              </a:rPr>
              <a:t>Register for Upcoming Events</a:t>
            </a:r>
            <a:r>
              <a:rPr lang="en-US" dirty="0"/>
              <a:t> </a:t>
            </a:r>
          </a:p>
          <a:p>
            <a:pPr marL="638205" lvl="1" indent="-174056" defTabSz="947425">
              <a:buFont typeface="Arial" panose="020B0604020202020204" pitchFamily="34" charset="0"/>
              <a:buChar char="•"/>
              <a:defRPr/>
            </a:pPr>
            <a:r>
              <a:rPr lang="en-US" u="sng" dirty="0">
                <a:effectLst/>
                <a:hlinkClick r:id="rId4"/>
              </a:rPr>
              <a:t>View Past Event Recordings</a:t>
            </a:r>
            <a:endParaRPr lang="en-US" dirty="0"/>
          </a:p>
          <a:p>
            <a:pPr marL="174056" indent="-174056" defTabSz="947425">
              <a:buFont typeface="Arial" panose="020B0604020202020204" pitchFamily="34" charset="0"/>
              <a:buChar char="•"/>
              <a:defRPr/>
            </a:pPr>
            <a:r>
              <a:rPr lang="en-US" dirty="0"/>
              <a:t>Just as before you may</a:t>
            </a:r>
          </a:p>
          <a:p>
            <a:pPr marL="638205" lvl="1" indent="-174056" defTabSz="947425">
              <a:buFont typeface="Arial" panose="020B0604020202020204" pitchFamily="34" charset="0"/>
              <a:buChar char="•"/>
              <a:defRPr/>
            </a:pPr>
            <a:r>
              <a:rPr lang="en-US" dirty="0"/>
              <a:t>Register for upcoming events or</a:t>
            </a:r>
          </a:p>
          <a:p>
            <a:pPr marL="638205" lvl="1" indent="-174056" defTabSz="947425">
              <a:buFont typeface="Arial" panose="020B0604020202020204" pitchFamily="34" charset="0"/>
              <a:buChar char="•"/>
              <a:defRPr/>
            </a:pPr>
            <a:r>
              <a:rPr lang="en-US" dirty="0"/>
              <a:t>Access recordings and presentation materials from past events (including this webinar)</a:t>
            </a:r>
          </a:p>
          <a:p>
            <a:pPr marL="638205" lvl="1" indent="-174056" defTabSz="947425">
              <a:buFont typeface="Arial" panose="020B0604020202020204" pitchFamily="34" charset="0"/>
              <a:buChar char="•"/>
              <a:defRPr/>
            </a:pPr>
            <a:endParaRPr lang="en-US" dirty="0"/>
          </a:p>
          <a:p>
            <a:pPr marL="174056" indent="-174056" defTabSz="947425">
              <a:buFont typeface="Arial" panose="020B0604020202020204" pitchFamily="34" charset="0"/>
              <a:buChar char="•"/>
              <a:defRPr/>
            </a:pPr>
            <a:r>
              <a:rPr lang="en-US" dirty="0"/>
              <a:t>You will notice the B-13 Interrater Reliability Training sessions are now available too. If you wish to register for one of these sessions, you can do so today.</a:t>
            </a:r>
          </a:p>
          <a:p>
            <a:endParaRPr lang="en-US" dirty="0"/>
          </a:p>
        </p:txBody>
      </p:sp>
      <p:sp>
        <p:nvSpPr>
          <p:cNvPr id="4" name="Slide Number Placeholder 3"/>
          <p:cNvSpPr>
            <a:spLocks noGrp="1"/>
          </p:cNvSpPr>
          <p:nvPr>
            <p:ph type="sldNum" sz="quarter" idx="5"/>
          </p:nvPr>
        </p:nvSpPr>
        <p:spPr/>
        <p:txBody>
          <a:bodyPr/>
          <a:lstStyle/>
          <a:p>
            <a:fld id="{DD2DD89C-FAB0-4542-93EC-D9383E52BB16}" type="slidenum">
              <a:rPr lang="en-US" smtClean="0"/>
              <a:t>49</a:t>
            </a:fld>
            <a:endParaRPr lang="en-US"/>
          </a:p>
        </p:txBody>
      </p:sp>
    </p:spTree>
    <p:extLst>
      <p:ext uri="{BB962C8B-B14F-4D97-AF65-F5344CB8AC3E}">
        <p14:creationId xmlns:p14="http://schemas.microsoft.com/office/powerpoint/2010/main" val="1946593371"/>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Another source of information which new ISD representatives may find helpful can be found under technical assistance training videos and resources.  You can navigate to this page from the other resources and events menu. When this sub menu appears under monitoring resources select ISD monitoring resources. At the bottom of that page you will find the technical assistance training videos and resources. On this page our videos and documents which will help new ISD representatives understand their role and complete their work in catamaran. One important document is the ISD support assignment handout. This document shows a map of the ISD‘s and provides contact information for the monitoring team member assigned to that ISD. </a:t>
            </a:r>
          </a:p>
          <a:p>
            <a:endParaRPr lang="en-US" dirty="0"/>
          </a:p>
        </p:txBody>
      </p:sp>
      <p:sp>
        <p:nvSpPr>
          <p:cNvPr id="4" name="Slide Number Placeholder 3"/>
          <p:cNvSpPr>
            <a:spLocks noGrp="1"/>
          </p:cNvSpPr>
          <p:nvPr>
            <p:ph type="sldNum" sz="quarter" idx="5"/>
          </p:nvPr>
        </p:nvSpPr>
        <p:spPr/>
        <p:txBody>
          <a:bodyPr/>
          <a:lstStyle/>
          <a:p>
            <a:fld id="{DD2DD89C-FAB0-4542-93EC-D9383E52BB16}" type="slidenum">
              <a:rPr lang="en-US" smtClean="0"/>
              <a:t>50</a:t>
            </a:fld>
            <a:endParaRPr lang="en-US"/>
          </a:p>
        </p:txBody>
      </p:sp>
    </p:spTree>
    <p:extLst>
      <p:ext uri="{BB962C8B-B14F-4D97-AF65-F5344CB8AC3E}">
        <p14:creationId xmlns:p14="http://schemas.microsoft.com/office/powerpoint/2010/main" val="431534038"/>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Use the chat feature in your webinar player to type in questions. </a:t>
            </a:r>
          </a:p>
        </p:txBody>
      </p:sp>
      <p:sp>
        <p:nvSpPr>
          <p:cNvPr id="4" name="Slide Number Placeholder 3"/>
          <p:cNvSpPr>
            <a:spLocks noGrp="1"/>
          </p:cNvSpPr>
          <p:nvPr>
            <p:ph type="sldNum" sz="quarter" idx="10"/>
          </p:nvPr>
        </p:nvSpPr>
        <p:spPr/>
        <p:txBody>
          <a:bodyPr/>
          <a:lstStyle/>
          <a:p>
            <a:fld id="{DD2DD89C-FAB0-4542-93EC-D9383E52BB16}" type="slidenum">
              <a:rPr lang="en-US" smtClean="0"/>
              <a:t>51</a:t>
            </a:fld>
            <a:endParaRPr lang="en-US"/>
          </a:p>
        </p:txBody>
      </p:sp>
    </p:spTree>
    <p:extLst>
      <p:ext uri="{BB962C8B-B14F-4D97-AF65-F5344CB8AC3E}">
        <p14:creationId xmlns:p14="http://schemas.microsoft.com/office/powerpoint/2010/main" val="3476418789"/>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D2DD89C-FAB0-4542-93EC-D9383E52BB16}" type="slidenum">
              <a:rPr lang="en-US" smtClean="0"/>
              <a:t>52</a:t>
            </a:fld>
            <a:endParaRPr lang="en-US"/>
          </a:p>
        </p:txBody>
      </p:sp>
    </p:spTree>
    <p:extLst>
      <p:ext uri="{BB962C8B-B14F-4D97-AF65-F5344CB8AC3E}">
        <p14:creationId xmlns:p14="http://schemas.microsoft.com/office/powerpoint/2010/main" val="2209601506"/>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Finally, questions concerning Catamaran,</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a:t>Reach out to Kelly at </a:t>
            </a:r>
            <a:r>
              <a:rPr lang="en-US">
                <a:latin typeface="Arial"/>
                <a:cs typeface="Arial"/>
                <a:hlinkClick r:id="rId3"/>
              </a:rPr>
              <a:t>krogers@publicsectorconsultants.com</a:t>
            </a:r>
            <a:r>
              <a:rPr lang="en-US">
                <a:latin typeface="Arial"/>
                <a:cs typeface="Arial"/>
              </a:rPr>
              <a:t> </a:t>
            </a:r>
            <a:r>
              <a:rPr lang="en-US"/>
              <a:t>or Lynne at </a:t>
            </a:r>
            <a:r>
              <a:rPr lang="en-US">
                <a:latin typeface="Arial"/>
                <a:cs typeface="Arial"/>
                <a:hlinkClick r:id="rId4"/>
              </a:rPr>
              <a:t>lclark@publicsectorconsultants.com</a:t>
            </a:r>
            <a:endParaRPr lang="en-US">
              <a:latin typeface="Arial"/>
              <a:cs typeface="Arial"/>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a:t>As a reminder, </a:t>
            </a:r>
          </a:p>
          <a:p>
            <a:pPr marL="171450" indent="-171450">
              <a:buFont typeface="Arial" panose="020B0604020202020204" pitchFamily="34" charset="0"/>
              <a:buChar char="•"/>
            </a:pPr>
            <a:r>
              <a:rPr lang="en-US"/>
              <a:t>The Catamaran Help Desk is available Monday through Friday from 8-5 PM.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a:t>Contact them by email at </a:t>
            </a:r>
            <a:r>
              <a:rPr lang="en-US" b="0">
                <a:solidFill>
                  <a:srgbClr val="3A3A3A"/>
                </a:solidFill>
                <a:hlinkClick r:id="rId5"/>
              </a:rPr>
              <a:t>help@catamaran.partners</a:t>
            </a:r>
            <a:r>
              <a:rPr lang="en-US" b="0">
                <a:solidFill>
                  <a:srgbClr val="3A3A3A"/>
                </a:solidFill>
              </a:rPr>
              <a:t> </a:t>
            </a:r>
            <a:r>
              <a:rPr lang="en-US"/>
              <a:t>or by phone at 877-474-9023 or by using the Chat feature within Catamaran.</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p>
          <a:p>
            <a:pPr marL="0" marR="0" lvl="0" indent="0" algn="l" defTabSz="914400" rtl="0" eaLnBrk="1" fontAlgn="auto" latinLnBrk="0" hangingPunct="1">
              <a:lnSpc>
                <a:spcPct val="100000"/>
              </a:lnSpc>
              <a:spcBef>
                <a:spcPts val="0"/>
              </a:spcBef>
              <a:spcAft>
                <a:spcPts val="0"/>
              </a:spcAft>
              <a:buClrTx/>
              <a:buSzTx/>
              <a:buFontTx/>
              <a:buNone/>
              <a:tabLst/>
              <a:defRPr/>
            </a:pPr>
            <a:r>
              <a:rPr lang="en-US" b="1"/>
              <a:t>This concludes presentation --  thank you for attending! </a:t>
            </a:r>
          </a:p>
          <a:p>
            <a:endParaRPr lang="en-US"/>
          </a:p>
        </p:txBody>
      </p:sp>
      <p:sp>
        <p:nvSpPr>
          <p:cNvPr id="4" name="Slide Number Placeholder 3"/>
          <p:cNvSpPr>
            <a:spLocks noGrp="1"/>
          </p:cNvSpPr>
          <p:nvPr>
            <p:ph type="sldNum" sz="quarter" idx="5"/>
          </p:nvPr>
        </p:nvSpPr>
        <p:spPr/>
        <p:txBody>
          <a:bodyPr/>
          <a:lstStyle/>
          <a:p>
            <a:fld id="{DD2DD89C-FAB0-4542-93EC-D9383E52BB16}" type="slidenum">
              <a:rPr lang="en-US" smtClean="0"/>
              <a:t>53</a:t>
            </a:fld>
            <a:endParaRPr lang="en-US"/>
          </a:p>
        </p:txBody>
      </p:sp>
    </p:spTree>
    <p:extLst>
      <p:ext uri="{BB962C8B-B14F-4D97-AF65-F5344CB8AC3E}">
        <p14:creationId xmlns:p14="http://schemas.microsoft.com/office/powerpoint/2010/main" val="243286487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D2DD89C-FAB0-4542-93EC-D9383E52BB16}" type="slidenum">
              <a:rPr lang="en-US" smtClean="0"/>
              <a:t>5</a:t>
            </a:fld>
            <a:endParaRPr lang="en-US"/>
          </a:p>
        </p:txBody>
      </p:sp>
    </p:spTree>
    <p:extLst>
      <p:ext uri="{BB962C8B-B14F-4D97-AF65-F5344CB8AC3E}">
        <p14:creationId xmlns:p14="http://schemas.microsoft.com/office/powerpoint/2010/main" val="371698993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D2DD89C-FAB0-4542-93EC-D9383E52BB16}" type="slidenum">
              <a:rPr lang="en-US" smtClean="0"/>
              <a:t>6</a:t>
            </a:fld>
            <a:endParaRPr lang="en-US"/>
          </a:p>
        </p:txBody>
      </p:sp>
    </p:spTree>
    <p:extLst>
      <p:ext uri="{BB962C8B-B14F-4D97-AF65-F5344CB8AC3E}">
        <p14:creationId xmlns:p14="http://schemas.microsoft.com/office/powerpoint/2010/main" val="39208165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a:t>When you open Catamaran and acknowledge your reports, you will see a variety of things. The reports for districts include Strand Report, the Monitoring Activities Report (MAR),  Reports of Findings or No Findings, Letters of Findings, Closeout/Non-closeout Reports for CAPs and State Complaint Reports for any completed complaints this month. For ISDs there are Reports of the determinations data and Strand Report Summary of member district data. </a:t>
            </a:r>
          </a:p>
          <a:p>
            <a:pPr marL="171450" indent="-171450">
              <a:buFont typeface="Arial" panose="020B0604020202020204" pitchFamily="34" charset="0"/>
              <a:buChar char="•"/>
            </a:pPr>
            <a:r>
              <a:rPr lang="en-US"/>
              <a:t>The Activities for this release include Corrective Action Plans (CAPs) for B-9 (Disproportionate Representation-Child with a Disability), B-10 (Disproportionate Representation-Eligibility Category), B-9-B-10, B-IEP (IEP implementation), B-Valid &amp; Reliable, and State Complaints.</a:t>
            </a:r>
          </a:p>
          <a:p>
            <a:pPr marL="171450" indent="-171450">
              <a:buFont typeface="Arial" panose="020B0604020202020204" pitchFamily="34" charset="0"/>
              <a:buChar char="•"/>
            </a:pPr>
            <a:r>
              <a:rPr lang="en-US"/>
              <a:t>There are Student Level Corrective Action Plans (SLCAP) for State Complaints.</a:t>
            </a:r>
          </a:p>
          <a:p>
            <a:endParaRPr lang="en-US"/>
          </a:p>
        </p:txBody>
      </p:sp>
      <p:sp>
        <p:nvSpPr>
          <p:cNvPr id="4" name="Slide Number Placeholder 3"/>
          <p:cNvSpPr>
            <a:spLocks noGrp="1"/>
          </p:cNvSpPr>
          <p:nvPr>
            <p:ph type="sldNum" sz="quarter" idx="10"/>
          </p:nvPr>
        </p:nvSpPr>
        <p:spPr/>
        <p:txBody>
          <a:bodyPr/>
          <a:lstStyle/>
          <a:p>
            <a:fld id="{DD2DD89C-FAB0-4542-93EC-D9383E52BB16}" type="slidenum">
              <a:rPr lang="en-US" smtClean="0"/>
              <a:t>7</a:t>
            </a:fld>
            <a:endParaRPr lang="en-US"/>
          </a:p>
        </p:txBody>
      </p:sp>
    </p:spTree>
    <p:extLst>
      <p:ext uri="{BB962C8B-B14F-4D97-AF65-F5344CB8AC3E}">
        <p14:creationId xmlns:p14="http://schemas.microsoft.com/office/powerpoint/2010/main" val="400381460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Here is an example of the Strand Report. </a:t>
            </a:r>
          </a:p>
          <a:p>
            <a:endParaRPr lang="en-US"/>
          </a:p>
          <a:p>
            <a:r>
              <a:rPr lang="en-US"/>
              <a:t>The Strand Report summarizes a district’s performance on the State Performance Plan indicators and priority areas. </a:t>
            </a:r>
          </a:p>
          <a:p>
            <a:endParaRPr lang="en-US"/>
          </a:p>
          <a:p>
            <a:r>
              <a:rPr lang="en-US"/>
              <a:t>We will dive into how to access your reports a little later in the webinar, but if you do have a CAP or Corrective action, you can select the </a:t>
            </a:r>
            <a:r>
              <a:rPr lang="en-US" b="1"/>
              <a:t>See CAP  or corrective action </a:t>
            </a:r>
            <a:r>
              <a:rPr lang="en-US"/>
              <a:t>link in the Next Step column to be taken directly to that object. </a:t>
            </a:r>
          </a:p>
          <a:p>
            <a:endParaRPr lang="en-US"/>
          </a:p>
          <a:p>
            <a:r>
              <a:rPr lang="en-US"/>
              <a:t>You can use the download link at the top of the screen to save and then print a copy of your Strand Report to share with your administration, colleagues or RAP team if needed. </a:t>
            </a:r>
          </a:p>
        </p:txBody>
      </p:sp>
      <p:sp>
        <p:nvSpPr>
          <p:cNvPr id="4" name="Slide Number Placeholder 3"/>
          <p:cNvSpPr>
            <a:spLocks noGrp="1"/>
          </p:cNvSpPr>
          <p:nvPr>
            <p:ph type="sldNum" sz="quarter" idx="10"/>
          </p:nvPr>
        </p:nvSpPr>
        <p:spPr/>
        <p:txBody>
          <a:bodyPr/>
          <a:lstStyle/>
          <a:p>
            <a:fld id="{DD2DD89C-FAB0-4542-93EC-D9383E52BB16}" type="slidenum">
              <a:rPr lang="en-US" smtClean="0"/>
              <a:t>8</a:t>
            </a:fld>
            <a:endParaRPr lang="en-US"/>
          </a:p>
        </p:txBody>
      </p:sp>
    </p:spTree>
    <p:extLst>
      <p:ext uri="{BB962C8B-B14F-4D97-AF65-F5344CB8AC3E}">
        <p14:creationId xmlns:p14="http://schemas.microsoft.com/office/powerpoint/2010/main" val="246791876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The Monitoring and Activities report, or the MAR, can be accessed through the Reports page, which again, we will look at how to view and access the Reports page. </a:t>
            </a:r>
          </a:p>
          <a:p>
            <a:endParaRPr lang="en-US"/>
          </a:p>
          <a:p>
            <a:r>
              <a:rPr lang="en-US"/>
              <a:t>Some messages are universal and go to all districts, and some messages are targeted, and are sent only to specific districts, such as reminders to review Reports of Findings/No Findings or reminders to review data alert letters</a:t>
            </a:r>
          </a:p>
        </p:txBody>
      </p:sp>
      <p:sp>
        <p:nvSpPr>
          <p:cNvPr id="4" name="Slide Number Placeholder 3"/>
          <p:cNvSpPr>
            <a:spLocks noGrp="1"/>
          </p:cNvSpPr>
          <p:nvPr>
            <p:ph type="sldNum" sz="quarter" idx="10"/>
          </p:nvPr>
        </p:nvSpPr>
        <p:spPr/>
        <p:txBody>
          <a:bodyPr/>
          <a:lstStyle/>
          <a:p>
            <a:fld id="{DD2DD89C-FAB0-4542-93EC-D9383E52BB16}" type="slidenum">
              <a:rPr lang="en-US" smtClean="0"/>
              <a:t>9</a:t>
            </a:fld>
            <a:endParaRPr lang="en-US"/>
          </a:p>
        </p:txBody>
      </p:sp>
    </p:spTree>
    <p:extLst>
      <p:ext uri="{BB962C8B-B14F-4D97-AF65-F5344CB8AC3E}">
        <p14:creationId xmlns:p14="http://schemas.microsoft.com/office/powerpoint/2010/main" val="420021767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4422098" y="1814341"/>
            <a:ext cx="6931701" cy="2306637"/>
          </a:xfrm>
          <a:noFill/>
          <a:ln w="3175">
            <a:noFill/>
          </a:ln>
        </p:spPr>
        <p:txBody>
          <a:bodyPr anchor="b">
            <a:normAutofit/>
          </a:bodyPr>
          <a:lstStyle>
            <a:lvl1pPr algn="l">
              <a:defRPr sz="5200"/>
            </a:lvl1pPr>
          </a:lstStyle>
          <a:p>
            <a:r>
              <a:rPr lang="en-US"/>
              <a:t>Click to edit Master title style</a:t>
            </a:r>
          </a:p>
        </p:txBody>
      </p:sp>
      <p:sp>
        <p:nvSpPr>
          <p:cNvPr id="3" name="Subtitle 2"/>
          <p:cNvSpPr>
            <a:spLocks noGrp="1"/>
          </p:cNvSpPr>
          <p:nvPr>
            <p:ph type="subTitle" idx="1"/>
          </p:nvPr>
        </p:nvSpPr>
        <p:spPr>
          <a:xfrm>
            <a:off x="4422098" y="4349578"/>
            <a:ext cx="6931701" cy="908222"/>
          </a:xfrm>
        </p:spPr>
        <p:txBody>
          <a:bodyPr>
            <a:normAutofit/>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5" name="Footer Placeholder 4"/>
          <p:cNvSpPr>
            <a:spLocks noGrp="1"/>
          </p:cNvSpPr>
          <p:nvPr>
            <p:ph type="ftr" sz="quarter" idx="11"/>
          </p:nvPr>
        </p:nvSpPr>
        <p:spPr>
          <a:xfrm>
            <a:off x="838201" y="6356350"/>
            <a:ext cx="8206945" cy="365125"/>
          </a:xfrm>
        </p:spPr>
        <p:txBody>
          <a:bodyPr/>
          <a:lstStyle/>
          <a:p>
            <a:r>
              <a:rPr lang="en-US"/>
              <a:t>Michigan Department of Education | Office of Special Education </a:t>
            </a:r>
          </a:p>
        </p:txBody>
      </p:sp>
      <p:pic>
        <p:nvPicPr>
          <p:cNvPr id="9" name="Picture 8" descr="Decorative Catamaran logo."/>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492392" y="6418162"/>
            <a:ext cx="1861408" cy="241500"/>
          </a:xfrm>
          <a:prstGeom prst="rect">
            <a:avLst/>
          </a:prstGeom>
        </p:spPr>
      </p:pic>
      <p:pic>
        <p:nvPicPr>
          <p:cNvPr id="10" name="Picture 9" descr="Decorative Catamaran logo."/>
          <p:cNvPicPr>
            <a:picLocks noChangeAspect="1"/>
          </p:cNvPicPr>
          <p:nvPr userDrawn="1"/>
        </p:nvPicPr>
        <p:blipFill rotWithShape="1">
          <a:blip r:embed="rId3">
            <a:extLst>
              <a:ext uri="{28A0092B-C50C-407E-A947-70E740481C1C}">
                <a14:useLocalDpi xmlns:a14="http://schemas.microsoft.com/office/drawing/2010/main" val="0"/>
              </a:ext>
            </a:extLst>
          </a:blip>
          <a:srcRect l="44131" r="1"/>
          <a:stretch/>
        </p:blipFill>
        <p:spPr>
          <a:xfrm>
            <a:off x="0" y="918449"/>
            <a:ext cx="4204121" cy="4054352"/>
          </a:xfrm>
          <a:prstGeom prst="rect">
            <a:avLst/>
          </a:prstGeom>
        </p:spPr>
      </p:pic>
      <p:sp>
        <p:nvSpPr>
          <p:cNvPr id="8" name="Date Placeholder 3"/>
          <p:cNvSpPr>
            <a:spLocks noGrp="1"/>
          </p:cNvSpPr>
          <p:nvPr>
            <p:ph type="dt" sz="half" idx="2"/>
          </p:nvPr>
        </p:nvSpPr>
        <p:spPr>
          <a:xfrm>
            <a:off x="8610599" y="471416"/>
            <a:ext cx="2743200" cy="365125"/>
          </a:xfrm>
          <a:prstGeom prst="rect">
            <a:avLst/>
          </a:prstGeom>
        </p:spPr>
        <p:txBody>
          <a:bodyPr/>
          <a:lstStyle>
            <a:lvl1pPr algn="r">
              <a:defRPr sz="1400" b="1">
                <a:solidFill>
                  <a:schemeClr val="accent1"/>
                </a:solidFill>
                <a:latin typeface="Arial" charset="0"/>
                <a:ea typeface="Arial" charset="0"/>
                <a:cs typeface="Arial" charset="0"/>
              </a:defRPr>
            </a:lvl1pPr>
          </a:lstStyle>
          <a:p>
            <a:endParaRPr lang="en-US"/>
          </a:p>
        </p:txBody>
      </p:sp>
    </p:spTree>
    <p:extLst>
      <p:ext uri="{BB962C8B-B14F-4D97-AF65-F5344CB8AC3E}">
        <p14:creationId xmlns:p14="http://schemas.microsoft.com/office/powerpoint/2010/main" val="46727920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3A3A3A"/>
                </a:solidFill>
              </a:defRPr>
            </a:lvl1pPr>
          </a:lstStyle>
          <a:p>
            <a:r>
              <a:rPr lang="en-US"/>
              <a:t>Click to edit Master title style</a:t>
            </a:r>
          </a:p>
        </p:txBody>
      </p:sp>
      <p:sp>
        <p:nvSpPr>
          <p:cNvPr id="3" name="Content Placeholder 2"/>
          <p:cNvSpPr>
            <a:spLocks noGrp="1"/>
          </p:cNvSpPr>
          <p:nvPr>
            <p:ph idx="1"/>
          </p:nvPr>
        </p:nvSpPr>
        <p:spPr/>
        <p:txBody>
          <a:bodyPr/>
          <a:lstStyle>
            <a:lvl1pPr>
              <a:buClr>
                <a:schemeClr val="accent3"/>
              </a:buClr>
              <a:defRPr/>
            </a:lvl1pPr>
            <a:lvl2pPr>
              <a:buClr>
                <a:schemeClr val="accent3"/>
              </a:buClr>
              <a:defRPr/>
            </a:lvl2pPr>
            <a:lvl3pPr>
              <a:buClr>
                <a:schemeClr val="accent3"/>
              </a:buClr>
              <a:defRPr/>
            </a:lvl3pPr>
            <a:lvl4pPr>
              <a:buClr>
                <a:schemeClr val="accent3"/>
              </a:buClr>
              <a:defRPr/>
            </a:lvl4pPr>
            <a:lvl5pPr>
              <a:buClr>
                <a:schemeClr val="accent3"/>
              </a:buClr>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11"/>
          </p:nvPr>
        </p:nvSpPr>
        <p:spPr/>
        <p:txBody>
          <a:bodyPr/>
          <a:lstStyle/>
          <a:p>
            <a:r>
              <a:rPr lang="en-US"/>
              <a:t>Michigan Department of Education | Office of Special Education </a:t>
            </a:r>
          </a:p>
        </p:txBody>
      </p:sp>
      <p:cxnSp>
        <p:nvCxnSpPr>
          <p:cNvPr id="7" name="Straight Connector 6"/>
          <p:cNvCxnSpPr/>
          <p:nvPr userDrawn="1"/>
        </p:nvCxnSpPr>
        <p:spPr>
          <a:xfrm>
            <a:off x="838200" y="1690688"/>
            <a:ext cx="10515600" cy="0"/>
          </a:xfrm>
          <a:prstGeom prst="line">
            <a:avLst/>
          </a:prstGeom>
        </p:spPr>
        <p:style>
          <a:lnRef idx="1">
            <a:schemeClr val="accent1"/>
          </a:lnRef>
          <a:fillRef idx="0">
            <a:schemeClr val="accent1"/>
          </a:fillRef>
          <a:effectRef idx="0">
            <a:schemeClr val="accent1"/>
          </a:effectRef>
          <a:fontRef idx="minor">
            <a:schemeClr val="tx1"/>
          </a:fontRef>
        </p:style>
      </p:cxnSp>
      <p:sp>
        <p:nvSpPr>
          <p:cNvPr id="9" name="Slide Number Placeholder 6"/>
          <p:cNvSpPr>
            <a:spLocks noGrp="1"/>
          </p:cNvSpPr>
          <p:nvPr>
            <p:ph type="sldNum" sz="quarter" idx="12"/>
          </p:nvPr>
        </p:nvSpPr>
        <p:spPr>
          <a:xfrm>
            <a:off x="838201" y="6356350"/>
            <a:ext cx="409832" cy="365125"/>
          </a:xfrm>
          <a:prstGeom prst="rect">
            <a:avLst/>
          </a:prstGeom>
        </p:spPr>
        <p:txBody>
          <a:bodyPr/>
          <a:lstStyle>
            <a:lvl1pPr>
              <a:defRPr b="0"/>
            </a:lvl1pPr>
          </a:lstStyle>
          <a:p>
            <a:fld id="{46775F4D-6D42-4CD6-A802-0B48E0231625}" type="slidenum">
              <a:rPr lang="en-US" smtClean="0"/>
              <a:pPr/>
              <a:t>‹#›</a:t>
            </a:fld>
            <a:endParaRPr lang="en-US"/>
          </a:p>
        </p:txBody>
      </p:sp>
      <p:pic>
        <p:nvPicPr>
          <p:cNvPr id="10" name="Picture 9" descr="Decorative Catamaran logo."/>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492392" y="6418162"/>
            <a:ext cx="1861408" cy="241500"/>
          </a:xfrm>
          <a:prstGeom prst="rect">
            <a:avLst/>
          </a:prstGeom>
        </p:spPr>
      </p:pic>
    </p:spTree>
    <p:extLst>
      <p:ext uri="{BB962C8B-B14F-4D97-AF65-F5344CB8AC3E}">
        <p14:creationId xmlns:p14="http://schemas.microsoft.com/office/powerpoint/2010/main" val="21395177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p:txBody>
          <a:bodyPr/>
          <a:lstStyle/>
          <a:p>
            <a:r>
              <a:rPr lang="en-US"/>
              <a:t>Michigan Department of Education | Office of Special Education </a:t>
            </a:r>
          </a:p>
        </p:txBody>
      </p:sp>
      <p:sp>
        <p:nvSpPr>
          <p:cNvPr id="7" name="Title 1"/>
          <p:cNvSpPr>
            <a:spLocks noGrp="1"/>
          </p:cNvSpPr>
          <p:nvPr>
            <p:ph type="ctrTitle"/>
          </p:nvPr>
        </p:nvSpPr>
        <p:spPr>
          <a:xfrm>
            <a:off x="0" y="1814341"/>
            <a:ext cx="12192000" cy="2306637"/>
          </a:xfrm>
          <a:solidFill>
            <a:schemeClr val="accent4"/>
          </a:solidFill>
          <a:ln w="3175">
            <a:solidFill>
              <a:schemeClr val="accent6">
                <a:lumMod val="40000"/>
                <a:lumOff val="60000"/>
              </a:schemeClr>
            </a:solidFill>
          </a:ln>
        </p:spPr>
        <p:txBody>
          <a:bodyPr lIns="731520" rIns="731520" anchor="ctr">
            <a:normAutofit/>
          </a:bodyPr>
          <a:lstStyle>
            <a:lvl1pPr algn="ctr">
              <a:defRPr sz="4800"/>
            </a:lvl1pPr>
          </a:lstStyle>
          <a:p>
            <a:r>
              <a:rPr lang="en-US"/>
              <a:t>Click to edit Master title style</a:t>
            </a:r>
          </a:p>
        </p:txBody>
      </p:sp>
      <p:sp>
        <p:nvSpPr>
          <p:cNvPr id="8" name="Subtitle 2"/>
          <p:cNvSpPr>
            <a:spLocks noGrp="1"/>
          </p:cNvSpPr>
          <p:nvPr>
            <p:ph type="subTitle" idx="1"/>
          </p:nvPr>
        </p:nvSpPr>
        <p:spPr>
          <a:xfrm>
            <a:off x="838200" y="4349578"/>
            <a:ext cx="10515599" cy="908222"/>
          </a:xfrm>
        </p:spPr>
        <p:txBody>
          <a:bodyPr/>
          <a:lstStyle>
            <a:lvl1pPr marL="0" indent="0" algn="ctr">
              <a:buNone/>
              <a:defRPr sz="2400">
                <a:solidFill>
                  <a:schemeClr val="accent6"/>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10" name="Slide Number Placeholder 6"/>
          <p:cNvSpPr>
            <a:spLocks noGrp="1"/>
          </p:cNvSpPr>
          <p:nvPr>
            <p:ph type="sldNum" sz="quarter" idx="12"/>
          </p:nvPr>
        </p:nvSpPr>
        <p:spPr>
          <a:xfrm>
            <a:off x="838201" y="6356350"/>
            <a:ext cx="409832" cy="365125"/>
          </a:xfrm>
          <a:prstGeom prst="rect">
            <a:avLst/>
          </a:prstGeom>
        </p:spPr>
        <p:txBody>
          <a:bodyPr/>
          <a:lstStyle>
            <a:lvl1pPr>
              <a:defRPr b="0"/>
            </a:lvl1pPr>
          </a:lstStyle>
          <a:p>
            <a:fld id="{2E6F2232-818B-4E09-954B-6E16973FF9E0}" type="slidenum">
              <a:rPr lang="en-US" smtClean="0"/>
              <a:pPr/>
              <a:t>‹#›</a:t>
            </a:fld>
            <a:endParaRPr lang="en-US"/>
          </a:p>
        </p:txBody>
      </p:sp>
      <p:pic>
        <p:nvPicPr>
          <p:cNvPr id="11" name="Picture 10" descr="Decorative Catamaran logo."/>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492392" y="6418162"/>
            <a:ext cx="1861408" cy="241500"/>
          </a:xfrm>
          <a:prstGeom prst="rect">
            <a:avLst/>
          </a:prstGeom>
        </p:spPr>
      </p:pic>
    </p:spTree>
    <p:extLst>
      <p:ext uri="{BB962C8B-B14F-4D97-AF65-F5344CB8AC3E}">
        <p14:creationId xmlns:p14="http://schemas.microsoft.com/office/powerpoint/2010/main" val="99989096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lvl1pPr>
              <a:buClr>
                <a:schemeClr val="accent3"/>
              </a:buClr>
              <a:defRPr/>
            </a:lvl1pPr>
            <a:lvl2pPr>
              <a:buClr>
                <a:schemeClr val="accent3"/>
              </a:buClr>
              <a:defRPr/>
            </a:lvl2pPr>
            <a:lvl3pPr>
              <a:buClr>
                <a:schemeClr val="accent3"/>
              </a:buClr>
              <a:defRPr/>
            </a:lvl3pPr>
            <a:lvl4pPr>
              <a:buClr>
                <a:schemeClr val="accent3"/>
              </a:buClr>
              <a:defRPr/>
            </a:lvl4pPr>
            <a:lvl5pPr>
              <a:buClr>
                <a:schemeClr val="accent3"/>
              </a:buClr>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lvl1pPr>
              <a:buClr>
                <a:schemeClr val="accent3"/>
              </a:buClr>
              <a:defRPr/>
            </a:lvl1pPr>
            <a:lvl2pPr>
              <a:buClr>
                <a:schemeClr val="accent3"/>
              </a:buClr>
              <a:defRPr/>
            </a:lvl2pPr>
            <a:lvl3pPr>
              <a:buClr>
                <a:schemeClr val="accent3"/>
              </a:buClr>
              <a:defRPr/>
            </a:lvl3pPr>
            <a:lvl4pPr>
              <a:buClr>
                <a:schemeClr val="accent3"/>
              </a:buClr>
              <a:defRPr/>
            </a:lvl4pPr>
            <a:lvl5pPr>
              <a:buClr>
                <a:schemeClr val="accent3"/>
              </a:buClr>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11"/>
          </p:nvPr>
        </p:nvSpPr>
        <p:spPr/>
        <p:txBody>
          <a:bodyPr/>
          <a:lstStyle/>
          <a:p>
            <a:r>
              <a:rPr lang="en-US"/>
              <a:t>Michigan Department of Education | Office of Special Education </a:t>
            </a:r>
          </a:p>
        </p:txBody>
      </p:sp>
      <p:cxnSp>
        <p:nvCxnSpPr>
          <p:cNvPr id="8" name="Straight Connector 7"/>
          <p:cNvCxnSpPr/>
          <p:nvPr userDrawn="1"/>
        </p:nvCxnSpPr>
        <p:spPr>
          <a:xfrm>
            <a:off x="838200" y="1690688"/>
            <a:ext cx="10515600" cy="0"/>
          </a:xfrm>
          <a:prstGeom prst="line">
            <a:avLst/>
          </a:prstGeom>
        </p:spPr>
        <p:style>
          <a:lnRef idx="1">
            <a:schemeClr val="accent1"/>
          </a:lnRef>
          <a:fillRef idx="0">
            <a:schemeClr val="accent1"/>
          </a:fillRef>
          <a:effectRef idx="0">
            <a:schemeClr val="accent1"/>
          </a:effectRef>
          <a:fontRef idx="minor">
            <a:schemeClr val="tx1"/>
          </a:fontRef>
        </p:style>
      </p:cxnSp>
      <p:sp>
        <p:nvSpPr>
          <p:cNvPr id="10" name="Slide Number Placeholder 6"/>
          <p:cNvSpPr>
            <a:spLocks noGrp="1"/>
          </p:cNvSpPr>
          <p:nvPr>
            <p:ph type="sldNum" sz="quarter" idx="12"/>
          </p:nvPr>
        </p:nvSpPr>
        <p:spPr>
          <a:xfrm>
            <a:off x="838201" y="6356350"/>
            <a:ext cx="409832" cy="365125"/>
          </a:xfrm>
          <a:prstGeom prst="rect">
            <a:avLst/>
          </a:prstGeom>
        </p:spPr>
        <p:txBody>
          <a:bodyPr/>
          <a:lstStyle>
            <a:lvl1pPr>
              <a:defRPr b="0"/>
            </a:lvl1pPr>
          </a:lstStyle>
          <a:p>
            <a:fld id="{0B17BB76-CBF7-44FF-99D7-3859A0F0D5C1}" type="slidenum">
              <a:rPr lang="en-US" smtClean="0"/>
              <a:pPr/>
              <a:t>‹#›</a:t>
            </a:fld>
            <a:endParaRPr lang="en-US"/>
          </a:p>
        </p:txBody>
      </p:sp>
      <p:pic>
        <p:nvPicPr>
          <p:cNvPr id="11" name="Picture 10" descr="Decorative Catamaran logo."/>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492392" y="6418162"/>
            <a:ext cx="1861408" cy="241500"/>
          </a:xfrm>
          <a:prstGeom prst="rect">
            <a:avLst/>
          </a:prstGeom>
        </p:spPr>
      </p:pic>
    </p:spTree>
    <p:extLst>
      <p:ext uri="{BB962C8B-B14F-4D97-AF65-F5344CB8AC3E}">
        <p14:creationId xmlns:p14="http://schemas.microsoft.com/office/powerpoint/2010/main" val="110784375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lvl1pPr>
              <a:buClr>
                <a:schemeClr val="accent3"/>
              </a:buClr>
              <a:defRPr/>
            </a:lvl1pPr>
            <a:lvl2pPr>
              <a:buClr>
                <a:schemeClr val="accent3"/>
              </a:buClr>
              <a:defRPr/>
            </a:lvl2pPr>
            <a:lvl3pPr>
              <a:buClr>
                <a:schemeClr val="accent3"/>
              </a:buClr>
              <a:defRPr/>
            </a:lvl3pPr>
            <a:lvl4pPr>
              <a:buClr>
                <a:schemeClr val="accent3"/>
              </a:buClr>
              <a:defRPr/>
            </a:lvl4pPr>
            <a:lvl5pPr>
              <a:buClr>
                <a:schemeClr val="accent3"/>
              </a:buClr>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lvl1pPr>
              <a:buClr>
                <a:schemeClr val="accent3"/>
              </a:buClr>
              <a:defRPr/>
            </a:lvl1pPr>
            <a:lvl2pPr>
              <a:buClr>
                <a:schemeClr val="accent3"/>
              </a:buClr>
              <a:defRPr/>
            </a:lvl2pPr>
            <a:lvl3pPr>
              <a:buClr>
                <a:schemeClr val="accent3"/>
              </a:buClr>
              <a:defRPr/>
            </a:lvl3pPr>
            <a:lvl4pPr>
              <a:buClr>
                <a:schemeClr val="accent3"/>
              </a:buClr>
              <a:defRPr/>
            </a:lvl4pPr>
            <a:lvl5pPr>
              <a:buClr>
                <a:schemeClr val="accent3"/>
              </a:buClr>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Footer Placeholder 7"/>
          <p:cNvSpPr>
            <a:spLocks noGrp="1"/>
          </p:cNvSpPr>
          <p:nvPr>
            <p:ph type="ftr" sz="quarter" idx="11"/>
          </p:nvPr>
        </p:nvSpPr>
        <p:spPr/>
        <p:txBody>
          <a:bodyPr/>
          <a:lstStyle/>
          <a:p>
            <a:r>
              <a:rPr lang="en-US"/>
              <a:t>Michigan Department of Education | Office of Special Education </a:t>
            </a:r>
          </a:p>
        </p:txBody>
      </p:sp>
      <p:cxnSp>
        <p:nvCxnSpPr>
          <p:cNvPr id="10" name="Straight Connector 9"/>
          <p:cNvCxnSpPr/>
          <p:nvPr userDrawn="1"/>
        </p:nvCxnSpPr>
        <p:spPr>
          <a:xfrm>
            <a:off x="838200" y="1690688"/>
            <a:ext cx="10515600" cy="0"/>
          </a:xfrm>
          <a:prstGeom prst="line">
            <a:avLst/>
          </a:prstGeom>
        </p:spPr>
        <p:style>
          <a:lnRef idx="1">
            <a:schemeClr val="accent1"/>
          </a:lnRef>
          <a:fillRef idx="0">
            <a:schemeClr val="accent1"/>
          </a:fillRef>
          <a:effectRef idx="0">
            <a:schemeClr val="accent1"/>
          </a:effectRef>
          <a:fontRef idx="minor">
            <a:schemeClr val="tx1"/>
          </a:fontRef>
        </p:style>
      </p:cxnSp>
      <p:sp>
        <p:nvSpPr>
          <p:cNvPr id="12" name="Slide Number Placeholder 6"/>
          <p:cNvSpPr>
            <a:spLocks noGrp="1"/>
          </p:cNvSpPr>
          <p:nvPr>
            <p:ph type="sldNum" sz="quarter" idx="12"/>
          </p:nvPr>
        </p:nvSpPr>
        <p:spPr>
          <a:xfrm>
            <a:off x="838201" y="6356350"/>
            <a:ext cx="409832" cy="365125"/>
          </a:xfrm>
          <a:prstGeom prst="rect">
            <a:avLst/>
          </a:prstGeom>
        </p:spPr>
        <p:txBody>
          <a:bodyPr/>
          <a:lstStyle>
            <a:lvl1pPr>
              <a:defRPr b="0"/>
            </a:lvl1pPr>
          </a:lstStyle>
          <a:p>
            <a:fld id="{53954A07-F13B-4186-89EE-6DAD163F96DA}" type="slidenum">
              <a:rPr lang="en-US" smtClean="0"/>
              <a:pPr/>
              <a:t>‹#›</a:t>
            </a:fld>
            <a:endParaRPr lang="en-US"/>
          </a:p>
        </p:txBody>
      </p:sp>
      <p:pic>
        <p:nvPicPr>
          <p:cNvPr id="13" name="Picture 12" descr="Decorative Catamaran logo."/>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492392" y="6418162"/>
            <a:ext cx="1861408" cy="241500"/>
          </a:xfrm>
          <a:prstGeom prst="rect">
            <a:avLst/>
          </a:prstGeom>
        </p:spPr>
      </p:pic>
    </p:spTree>
    <p:extLst>
      <p:ext uri="{BB962C8B-B14F-4D97-AF65-F5344CB8AC3E}">
        <p14:creationId xmlns:p14="http://schemas.microsoft.com/office/powerpoint/2010/main" val="84672037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4" name="Footer Placeholder 3"/>
          <p:cNvSpPr>
            <a:spLocks noGrp="1"/>
          </p:cNvSpPr>
          <p:nvPr>
            <p:ph type="ftr" sz="quarter" idx="11"/>
          </p:nvPr>
        </p:nvSpPr>
        <p:spPr/>
        <p:txBody>
          <a:bodyPr/>
          <a:lstStyle/>
          <a:p>
            <a:r>
              <a:rPr lang="en-US"/>
              <a:t>Michigan Department of Education | Office of Special Education </a:t>
            </a:r>
          </a:p>
        </p:txBody>
      </p:sp>
      <p:cxnSp>
        <p:nvCxnSpPr>
          <p:cNvPr id="6" name="Straight Connector 5"/>
          <p:cNvCxnSpPr/>
          <p:nvPr userDrawn="1"/>
        </p:nvCxnSpPr>
        <p:spPr>
          <a:xfrm>
            <a:off x="838200" y="1690688"/>
            <a:ext cx="10515600" cy="0"/>
          </a:xfrm>
          <a:prstGeom prst="line">
            <a:avLst/>
          </a:prstGeom>
        </p:spPr>
        <p:style>
          <a:lnRef idx="1">
            <a:schemeClr val="accent1"/>
          </a:lnRef>
          <a:fillRef idx="0">
            <a:schemeClr val="accent1"/>
          </a:fillRef>
          <a:effectRef idx="0">
            <a:schemeClr val="accent1"/>
          </a:effectRef>
          <a:fontRef idx="minor">
            <a:schemeClr val="tx1"/>
          </a:fontRef>
        </p:style>
      </p:cxnSp>
      <p:sp>
        <p:nvSpPr>
          <p:cNvPr id="8" name="Slide Number Placeholder 6"/>
          <p:cNvSpPr>
            <a:spLocks noGrp="1"/>
          </p:cNvSpPr>
          <p:nvPr>
            <p:ph type="sldNum" sz="quarter" idx="12"/>
          </p:nvPr>
        </p:nvSpPr>
        <p:spPr>
          <a:xfrm>
            <a:off x="838201" y="6356350"/>
            <a:ext cx="409832" cy="365125"/>
          </a:xfrm>
          <a:prstGeom prst="rect">
            <a:avLst/>
          </a:prstGeom>
        </p:spPr>
        <p:txBody>
          <a:bodyPr anchor="ctr"/>
          <a:lstStyle>
            <a:lvl1pPr>
              <a:defRPr b="0"/>
            </a:lvl1pPr>
          </a:lstStyle>
          <a:p>
            <a:fld id="{BFDB09CA-2057-4234-A271-88FAC55386DF}" type="slidenum">
              <a:rPr lang="en-US" smtClean="0"/>
              <a:pPr/>
              <a:t>‹#›</a:t>
            </a:fld>
            <a:endParaRPr lang="en-US"/>
          </a:p>
        </p:txBody>
      </p:sp>
      <p:pic>
        <p:nvPicPr>
          <p:cNvPr id="9" name="Picture 8" descr="Decorative Catamaran logo."/>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492392" y="6418162"/>
            <a:ext cx="1861408" cy="241500"/>
          </a:xfrm>
          <a:prstGeom prst="rect">
            <a:avLst/>
          </a:prstGeom>
        </p:spPr>
      </p:pic>
    </p:spTree>
    <p:extLst>
      <p:ext uri="{BB962C8B-B14F-4D97-AF65-F5344CB8AC3E}">
        <p14:creationId xmlns:p14="http://schemas.microsoft.com/office/powerpoint/2010/main" val="160268079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r>
              <a:rPr lang="en-US"/>
              <a:t>Michigan Department of Education | Office of Special Education </a:t>
            </a:r>
          </a:p>
        </p:txBody>
      </p:sp>
      <p:sp>
        <p:nvSpPr>
          <p:cNvPr id="6" name="Slide Number Placeholder 6"/>
          <p:cNvSpPr>
            <a:spLocks noGrp="1"/>
          </p:cNvSpPr>
          <p:nvPr>
            <p:ph type="sldNum" sz="quarter" idx="12"/>
          </p:nvPr>
        </p:nvSpPr>
        <p:spPr>
          <a:xfrm>
            <a:off x="838201" y="6356350"/>
            <a:ext cx="409832" cy="365125"/>
          </a:xfrm>
          <a:prstGeom prst="rect">
            <a:avLst/>
          </a:prstGeom>
        </p:spPr>
        <p:txBody>
          <a:bodyPr/>
          <a:lstStyle>
            <a:lvl1pPr>
              <a:defRPr b="0"/>
            </a:lvl1pPr>
          </a:lstStyle>
          <a:p>
            <a:fld id="{F782C1E8-CA2E-47FF-89F1-29AE34FB2263}" type="slidenum">
              <a:rPr lang="en-US" smtClean="0"/>
              <a:pPr/>
              <a:t>‹#›</a:t>
            </a:fld>
            <a:endParaRPr lang="en-US"/>
          </a:p>
        </p:txBody>
      </p:sp>
      <p:pic>
        <p:nvPicPr>
          <p:cNvPr id="7" name="Picture 6" descr="Decorative Catamaran logo."/>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492392" y="6418162"/>
            <a:ext cx="1861408" cy="241500"/>
          </a:xfrm>
          <a:prstGeom prst="rect">
            <a:avLst/>
          </a:prstGeom>
        </p:spPr>
      </p:pic>
    </p:spTree>
    <p:extLst>
      <p:ext uri="{BB962C8B-B14F-4D97-AF65-F5344CB8AC3E}">
        <p14:creationId xmlns:p14="http://schemas.microsoft.com/office/powerpoint/2010/main" val="36875405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1079292"/>
            <a:ext cx="6172200" cy="4781758"/>
          </a:xfrm>
        </p:spPr>
        <p:txBody>
          <a:bodyPr/>
          <a:lstStyle>
            <a:lvl1pPr>
              <a:buClr>
                <a:schemeClr val="accent3"/>
              </a:buClr>
              <a:defRPr sz="3200"/>
            </a:lvl1pPr>
            <a:lvl2pPr>
              <a:buClr>
                <a:schemeClr val="accent3"/>
              </a:buClr>
              <a:defRPr sz="2800"/>
            </a:lvl2pPr>
            <a:lvl3pPr>
              <a:buClr>
                <a:schemeClr val="accent3"/>
              </a:buClr>
              <a:defRPr sz="2400"/>
            </a:lvl3pPr>
            <a:lvl4pPr>
              <a:buClr>
                <a:schemeClr val="accent3"/>
              </a:buClr>
              <a:defRPr sz="2000"/>
            </a:lvl4pPr>
            <a:lvl5pPr>
              <a:buClr>
                <a:schemeClr val="accent3"/>
              </a:buCl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173574"/>
            <a:ext cx="3932237" cy="3695414"/>
          </a:xfrm>
          <a:solidFill>
            <a:schemeClr val="accent4"/>
          </a:solidFill>
          <a:ln w="3175">
            <a:solidFill>
              <a:schemeClr val="accent6">
                <a:lumMod val="40000"/>
                <a:lumOff val="60000"/>
              </a:schemeClr>
            </a:solidFill>
          </a:ln>
        </p:spPr>
        <p:txBody>
          <a:bodyPr lIns="182880" tIns="182880" rIns="182880" bIns="182880"/>
          <a:lstStyle>
            <a:lvl1pPr marL="0" indent="0">
              <a:buNone/>
              <a:defRPr sz="1600">
                <a:solidFill>
                  <a:srgbClr val="3A3A3A"/>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6" name="Footer Placeholder 5"/>
          <p:cNvSpPr>
            <a:spLocks noGrp="1"/>
          </p:cNvSpPr>
          <p:nvPr>
            <p:ph type="ftr" sz="quarter" idx="11"/>
          </p:nvPr>
        </p:nvSpPr>
        <p:spPr/>
        <p:txBody>
          <a:bodyPr/>
          <a:lstStyle/>
          <a:p>
            <a:r>
              <a:rPr lang="en-US"/>
              <a:t>Michigan Department of Education | Office of Special Education </a:t>
            </a:r>
          </a:p>
        </p:txBody>
      </p:sp>
      <p:sp>
        <p:nvSpPr>
          <p:cNvPr id="7" name="Slide Number Placeholder 6"/>
          <p:cNvSpPr>
            <a:spLocks noGrp="1"/>
          </p:cNvSpPr>
          <p:nvPr>
            <p:ph type="sldNum" sz="quarter" idx="12"/>
          </p:nvPr>
        </p:nvSpPr>
        <p:spPr>
          <a:xfrm>
            <a:off x="838201" y="6356350"/>
            <a:ext cx="409832" cy="365125"/>
          </a:xfrm>
          <a:prstGeom prst="rect">
            <a:avLst/>
          </a:prstGeom>
        </p:spPr>
        <p:txBody>
          <a:bodyPr/>
          <a:lstStyle>
            <a:lvl1pPr>
              <a:defRPr b="0"/>
            </a:lvl1pPr>
          </a:lstStyle>
          <a:p>
            <a:fld id="{A33EF310-3ADA-4BE6-8872-3884FDFF415E}" type="slidenum">
              <a:rPr lang="en-US" smtClean="0"/>
              <a:pPr/>
              <a:t>‹#›</a:t>
            </a:fld>
            <a:endParaRPr lang="en-US"/>
          </a:p>
        </p:txBody>
      </p:sp>
      <p:cxnSp>
        <p:nvCxnSpPr>
          <p:cNvPr id="8" name="Straight Connector 7"/>
          <p:cNvCxnSpPr/>
          <p:nvPr userDrawn="1"/>
        </p:nvCxnSpPr>
        <p:spPr>
          <a:xfrm>
            <a:off x="838201" y="2054199"/>
            <a:ext cx="3933824" cy="3201"/>
          </a:xfrm>
          <a:prstGeom prst="line">
            <a:avLst/>
          </a:prstGeom>
        </p:spPr>
        <p:style>
          <a:lnRef idx="1">
            <a:schemeClr val="accent1"/>
          </a:lnRef>
          <a:fillRef idx="0">
            <a:schemeClr val="accent1"/>
          </a:fillRef>
          <a:effectRef idx="0">
            <a:schemeClr val="accent1"/>
          </a:effectRef>
          <a:fontRef idx="minor">
            <a:schemeClr val="tx1"/>
          </a:fontRef>
        </p:style>
      </p:cxnSp>
      <p:pic>
        <p:nvPicPr>
          <p:cNvPr id="9" name="Picture 8" descr="Decorative Catamaran logo."/>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492392" y="6418162"/>
            <a:ext cx="1861408" cy="241500"/>
          </a:xfrm>
          <a:prstGeom prst="rect">
            <a:avLst/>
          </a:prstGeom>
        </p:spPr>
      </p:pic>
    </p:spTree>
    <p:extLst>
      <p:ext uri="{BB962C8B-B14F-4D97-AF65-F5344CB8AC3E}">
        <p14:creationId xmlns:p14="http://schemas.microsoft.com/office/powerpoint/2010/main" val="1152991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6" name="Footer Placeholder 5"/>
          <p:cNvSpPr>
            <a:spLocks noGrp="1"/>
          </p:cNvSpPr>
          <p:nvPr>
            <p:ph type="ftr" sz="quarter" idx="11"/>
          </p:nvPr>
        </p:nvSpPr>
        <p:spPr/>
        <p:txBody>
          <a:bodyPr/>
          <a:lstStyle/>
          <a:p>
            <a:r>
              <a:rPr lang="en-US"/>
              <a:t>Michigan Department of Education | Office of Special Education </a:t>
            </a:r>
          </a:p>
        </p:txBody>
      </p:sp>
      <p:sp>
        <p:nvSpPr>
          <p:cNvPr id="9"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cxnSp>
        <p:nvCxnSpPr>
          <p:cNvPr id="11" name="Straight Connector 10"/>
          <p:cNvCxnSpPr/>
          <p:nvPr userDrawn="1"/>
        </p:nvCxnSpPr>
        <p:spPr>
          <a:xfrm>
            <a:off x="838201" y="2054199"/>
            <a:ext cx="3933824" cy="3201"/>
          </a:xfrm>
          <a:prstGeom prst="line">
            <a:avLst/>
          </a:prstGeom>
        </p:spPr>
        <p:style>
          <a:lnRef idx="1">
            <a:schemeClr val="accent1"/>
          </a:lnRef>
          <a:fillRef idx="0">
            <a:schemeClr val="accent1"/>
          </a:fillRef>
          <a:effectRef idx="0">
            <a:schemeClr val="accent1"/>
          </a:effectRef>
          <a:fontRef idx="minor">
            <a:schemeClr val="tx1"/>
          </a:fontRef>
        </p:style>
      </p:cxnSp>
      <p:sp>
        <p:nvSpPr>
          <p:cNvPr id="12" name="Text Placeholder 3"/>
          <p:cNvSpPr>
            <a:spLocks noGrp="1"/>
          </p:cNvSpPr>
          <p:nvPr>
            <p:ph type="body" sz="half" idx="2"/>
          </p:nvPr>
        </p:nvSpPr>
        <p:spPr>
          <a:xfrm>
            <a:off x="839788" y="2173574"/>
            <a:ext cx="3932237" cy="3695414"/>
          </a:xfrm>
          <a:solidFill>
            <a:schemeClr val="accent4"/>
          </a:solidFill>
          <a:ln w="3175">
            <a:solidFill>
              <a:schemeClr val="accent6">
                <a:lumMod val="40000"/>
                <a:lumOff val="60000"/>
              </a:schemeClr>
            </a:solidFill>
          </a:ln>
        </p:spPr>
        <p:txBody>
          <a:bodyPr lIns="182880" tIns="182880" rIns="182880" bIns="182880"/>
          <a:lstStyle>
            <a:lvl1pPr marL="0" indent="0">
              <a:buNone/>
              <a:defRPr sz="1600">
                <a:solidFill>
                  <a:srgbClr val="3A3A3A"/>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13" name="Slide Number Placeholder 6"/>
          <p:cNvSpPr>
            <a:spLocks noGrp="1"/>
          </p:cNvSpPr>
          <p:nvPr>
            <p:ph type="sldNum" sz="quarter" idx="12"/>
          </p:nvPr>
        </p:nvSpPr>
        <p:spPr>
          <a:xfrm>
            <a:off x="838201" y="6356350"/>
            <a:ext cx="409832" cy="365125"/>
          </a:xfrm>
          <a:prstGeom prst="rect">
            <a:avLst/>
          </a:prstGeom>
        </p:spPr>
        <p:txBody>
          <a:bodyPr/>
          <a:lstStyle>
            <a:lvl1pPr>
              <a:defRPr b="0"/>
            </a:lvl1pPr>
          </a:lstStyle>
          <a:p>
            <a:fld id="{AC7532FC-408B-4C1E-909C-45464CC40235}" type="slidenum">
              <a:rPr lang="en-US" smtClean="0"/>
              <a:pPr/>
              <a:t>‹#›</a:t>
            </a:fld>
            <a:endParaRPr lang="en-US"/>
          </a:p>
        </p:txBody>
      </p:sp>
      <p:pic>
        <p:nvPicPr>
          <p:cNvPr id="10" name="Picture 9" descr="Decorative Catamaran logo."/>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492392" y="6418162"/>
            <a:ext cx="1861408" cy="241500"/>
          </a:xfrm>
          <a:prstGeom prst="rect">
            <a:avLst/>
          </a:prstGeom>
        </p:spPr>
      </p:pic>
    </p:spTree>
    <p:extLst>
      <p:ext uri="{BB962C8B-B14F-4D97-AF65-F5344CB8AC3E}">
        <p14:creationId xmlns:p14="http://schemas.microsoft.com/office/powerpoint/2010/main" val="50975317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b">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3"/>
          </p:nvPr>
        </p:nvSpPr>
        <p:spPr>
          <a:xfrm>
            <a:off x="1371600" y="6356350"/>
            <a:ext cx="7673546" cy="365125"/>
          </a:xfrm>
          <a:prstGeom prst="rect">
            <a:avLst/>
          </a:prstGeom>
        </p:spPr>
        <p:txBody>
          <a:bodyPr vert="horz" lIns="91440" tIns="45720" rIns="91440" bIns="45720" rtlCol="0" anchor="ctr"/>
          <a:lstStyle>
            <a:lvl1pPr algn="l">
              <a:defRPr sz="1200">
                <a:solidFill>
                  <a:schemeClr val="tx1">
                    <a:tint val="75000"/>
                  </a:schemeClr>
                </a:solidFill>
                <a:latin typeface="Arial" charset="0"/>
                <a:ea typeface="Arial" charset="0"/>
                <a:cs typeface="Arial" charset="0"/>
              </a:defRPr>
            </a:lvl1pPr>
          </a:lstStyle>
          <a:p>
            <a:r>
              <a:rPr lang="en-US"/>
              <a:t>Michigan Department of Education | Office of Special Education </a:t>
            </a:r>
          </a:p>
        </p:txBody>
      </p:sp>
      <p:sp>
        <p:nvSpPr>
          <p:cNvPr id="10" name="Slide Number Placeholder 6"/>
          <p:cNvSpPr>
            <a:spLocks noGrp="1"/>
          </p:cNvSpPr>
          <p:nvPr>
            <p:ph type="sldNum" sz="quarter" idx="4"/>
          </p:nvPr>
        </p:nvSpPr>
        <p:spPr>
          <a:xfrm>
            <a:off x="838201" y="6356350"/>
            <a:ext cx="409832" cy="365125"/>
          </a:xfrm>
          <a:prstGeom prst="rect">
            <a:avLst/>
          </a:prstGeom>
        </p:spPr>
        <p:txBody>
          <a:bodyPr anchor="ctr"/>
          <a:lstStyle>
            <a:lvl1pPr>
              <a:defRPr sz="1200" b="0">
                <a:solidFill>
                  <a:schemeClr val="accent1"/>
                </a:solidFill>
                <a:latin typeface="Arial" charset="0"/>
                <a:ea typeface="Arial" charset="0"/>
                <a:cs typeface="Arial" charset="0"/>
              </a:defRPr>
            </a:lvl1pPr>
          </a:lstStyle>
          <a:p>
            <a:fld id="{86912BC1-F2B2-4048-96A2-39CED5BDBEEC}" type="slidenum">
              <a:rPr lang="en-US" smtClean="0"/>
              <a:pPr/>
              <a:t>‹#›</a:t>
            </a:fld>
            <a:endParaRPr lang="en-US"/>
          </a:p>
        </p:txBody>
      </p:sp>
    </p:spTree>
    <p:extLst>
      <p:ext uri="{BB962C8B-B14F-4D97-AF65-F5344CB8AC3E}">
        <p14:creationId xmlns:p14="http://schemas.microsoft.com/office/powerpoint/2010/main" val="123380552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Lst>
  <p:hf hdr="0" dt="0"/>
  <p:txStyles>
    <p:titleStyle>
      <a:lvl1pPr algn="l" defTabSz="914400" rtl="0" eaLnBrk="1" latinLnBrk="0" hangingPunct="1">
        <a:lnSpc>
          <a:spcPct val="90000"/>
        </a:lnSpc>
        <a:spcBef>
          <a:spcPct val="0"/>
        </a:spcBef>
        <a:buNone/>
        <a:defRPr sz="4000" b="1" kern="1200">
          <a:solidFill>
            <a:srgbClr val="3A3A3A"/>
          </a:solidFill>
          <a:latin typeface="Arial" charset="0"/>
          <a:ea typeface="Arial" charset="0"/>
          <a:cs typeface="Arial" charset="0"/>
        </a:defRPr>
      </a:lvl1pPr>
    </p:titleStyle>
    <p:bodyStyle>
      <a:lvl1pPr marL="228600" indent="-228600" algn="l" defTabSz="914400" rtl="0" eaLnBrk="1" latinLnBrk="0" hangingPunct="1">
        <a:lnSpc>
          <a:spcPct val="100000"/>
        </a:lnSpc>
        <a:spcBef>
          <a:spcPts val="1000"/>
        </a:spcBef>
        <a:buClr>
          <a:schemeClr val="accent3"/>
        </a:buClr>
        <a:buFont typeface="Arial"/>
        <a:buChar char="•"/>
        <a:defRPr sz="2400" kern="1200">
          <a:solidFill>
            <a:srgbClr val="3A3A3A"/>
          </a:solidFill>
          <a:latin typeface="Arial" charset="0"/>
          <a:ea typeface="Arial" charset="0"/>
          <a:cs typeface="Arial" charset="0"/>
        </a:defRPr>
      </a:lvl1pPr>
      <a:lvl2pPr marL="685800" indent="-228600" algn="l" defTabSz="914400" rtl="0" eaLnBrk="1" latinLnBrk="0" hangingPunct="1">
        <a:lnSpc>
          <a:spcPct val="100000"/>
        </a:lnSpc>
        <a:spcBef>
          <a:spcPts val="500"/>
        </a:spcBef>
        <a:buClr>
          <a:schemeClr val="accent3"/>
        </a:buClr>
        <a:buFont typeface="Arial"/>
        <a:buChar char="•"/>
        <a:defRPr sz="2000" kern="1200">
          <a:solidFill>
            <a:srgbClr val="3A3A3A"/>
          </a:solidFill>
          <a:latin typeface="Arial" charset="0"/>
          <a:ea typeface="Arial" charset="0"/>
          <a:cs typeface="Arial" charset="0"/>
        </a:defRPr>
      </a:lvl2pPr>
      <a:lvl3pPr marL="1143000" indent="-228600" algn="l" defTabSz="914400" rtl="0" eaLnBrk="1" latinLnBrk="0" hangingPunct="1">
        <a:lnSpc>
          <a:spcPct val="100000"/>
        </a:lnSpc>
        <a:spcBef>
          <a:spcPts val="500"/>
        </a:spcBef>
        <a:buClr>
          <a:schemeClr val="accent3"/>
        </a:buClr>
        <a:buFont typeface="Arial"/>
        <a:buChar char="•"/>
        <a:defRPr sz="1800" kern="1200">
          <a:solidFill>
            <a:srgbClr val="3A3A3A"/>
          </a:solidFill>
          <a:latin typeface="Arial" charset="0"/>
          <a:ea typeface="Arial" charset="0"/>
          <a:cs typeface="Arial" charset="0"/>
        </a:defRPr>
      </a:lvl3pPr>
      <a:lvl4pPr marL="1600200" indent="-228600" algn="l" defTabSz="914400" rtl="0" eaLnBrk="1" latinLnBrk="0" hangingPunct="1">
        <a:lnSpc>
          <a:spcPct val="100000"/>
        </a:lnSpc>
        <a:spcBef>
          <a:spcPts val="500"/>
        </a:spcBef>
        <a:buClr>
          <a:schemeClr val="accent3"/>
        </a:buClr>
        <a:buFont typeface="Arial"/>
        <a:buChar char="•"/>
        <a:defRPr sz="1600" kern="1200">
          <a:solidFill>
            <a:srgbClr val="3A3A3A"/>
          </a:solidFill>
          <a:latin typeface="Arial" charset="0"/>
          <a:ea typeface="Arial" charset="0"/>
          <a:cs typeface="Arial" charset="0"/>
        </a:defRPr>
      </a:lvl4pPr>
      <a:lvl5pPr marL="2057400" indent="-228600" algn="l" defTabSz="914400" rtl="0" eaLnBrk="1" latinLnBrk="0" hangingPunct="1">
        <a:lnSpc>
          <a:spcPct val="100000"/>
        </a:lnSpc>
        <a:spcBef>
          <a:spcPts val="500"/>
        </a:spcBef>
        <a:buClr>
          <a:schemeClr val="accent3"/>
        </a:buClr>
        <a:buFont typeface="Arial"/>
        <a:buChar char="•"/>
        <a:defRPr sz="1400" kern="1200">
          <a:solidFill>
            <a:srgbClr val="3A3A3A"/>
          </a:solidFill>
          <a:latin typeface="Arial" charset="0"/>
          <a:ea typeface="Arial" charset="0"/>
          <a:cs typeface="Arial"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520" userDrawn="1">
          <p15:clr>
            <a:srgbClr val="F26B43"/>
          </p15:clr>
        </p15:guide>
        <p15:guide id="2" pos="7152" userDrawn="1">
          <p15:clr>
            <a:srgbClr val="F26B43"/>
          </p15:clr>
        </p15:guide>
        <p15:guide id="3" pos="528"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hyperlink" Target="https://training.catamaran.partners/past-events/" TargetMode="External"/><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2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4.xml"/><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5.xml"/><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6.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8.xml"/><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32.xml"/><Relationship Id="rId1" Type="http://schemas.openxmlformats.org/officeDocument/2006/relationships/slideLayout" Target="../slideLayouts/slideLayout2.xml"/><Relationship Id="rId4" Type="http://schemas.openxmlformats.org/officeDocument/2006/relationships/image" Target="../media/image21.png"/></Relationships>
</file>

<file path=ppt/slides/_rels/slide3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33.xml"/><Relationship Id="rId1" Type="http://schemas.openxmlformats.org/officeDocument/2006/relationships/slideLayout" Target="../slideLayouts/slideLayout2.xml"/><Relationship Id="rId4" Type="http://schemas.openxmlformats.org/officeDocument/2006/relationships/image" Target="../media/image23.png"/></Relationships>
</file>

<file path=ppt/slides/_rels/slide38.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36.xml"/><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37.xml"/><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38.xml"/><Relationship Id="rId1" Type="http://schemas.openxmlformats.org/officeDocument/2006/relationships/slideLayout" Target="../slideLayouts/slideLayout4.xml"/></Relationships>
</file>

<file path=ppt/slides/_rels/slide43.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44.xml"/><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45.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3.xml"/></Relationships>
</file>

<file path=ppt/slides/_rels/slide52.xml.rels><?xml version="1.0" encoding="UTF-8" standalone="yes"?>
<Relationships xmlns="http://schemas.openxmlformats.org/package/2006/relationships"><Relationship Id="rId3" Type="http://schemas.openxmlformats.org/officeDocument/2006/relationships/hyperlink" Target="mailto:mozdenC@michigan.gov" TargetMode="External"/><Relationship Id="rId2" Type="http://schemas.openxmlformats.org/officeDocument/2006/relationships/notesSlide" Target="../notesSlides/notesSlide48.xml"/><Relationship Id="rId1" Type="http://schemas.openxmlformats.org/officeDocument/2006/relationships/slideLayout" Target="../slideLayouts/slideLayout4.xml"/><Relationship Id="rId5" Type="http://schemas.openxmlformats.org/officeDocument/2006/relationships/hyperlink" Target="mailto:mde-ose@michigan.gov" TargetMode="External"/><Relationship Id="rId4" Type="http://schemas.openxmlformats.org/officeDocument/2006/relationships/hyperlink" Target="mailto:KendrickMillerK@michigan.gov" TargetMode="External"/></Relationships>
</file>

<file path=ppt/slides/_rels/slide53.xml.rels><?xml version="1.0" encoding="UTF-8" standalone="yes"?>
<Relationships xmlns="http://schemas.openxmlformats.org/package/2006/relationships"><Relationship Id="rId3" Type="http://schemas.openxmlformats.org/officeDocument/2006/relationships/hyperlink" Target="mailto:krogers@publicsectorconsultants.com" TargetMode="External"/><Relationship Id="rId2" Type="http://schemas.openxmlformats.org/officeDocument/2006/relationships/notesSlide" Target="../notesSlides/notesSlide49.xml"/><Relationship Id="rId1" Type="http://schemas.openxmlformats.org/officeDocument/2006/relationships/slideLayout" Target="../slideLayouts/slideLayout5.xml"/><Relationship Id="rId5" Type="http://schemas.openxmlformats.org/officeDocument/2006/relationships/hyperlink" Target="mailto:help@catamaran.partners" TargetMode="External"/><Relationship Id="rId4" Type="http://schemas.openxmlformats.org/officeDocument/2006/relationships/hyperlink" Target="mailto:lclark@publicsectorconsultants.com" TargetMode="Externa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F3E13243-C19B-4EDE-8DA6-F91714B6CB95}"/>
              </a:ext>
            </a:extLst>
          </p:cNvPr>
          <p:cNvSpPr>
            <a:spLocks noGrp="1"/>
          </p:cNvSpPr>
          <p:nvPr>
            <p:ph type="title"/>
          </p:nvPr>
        </p:nvSpPr>
        <p:spPr/>
        <p:txBody>
          <a:bodyPr/>
          <a:lstStyle/>
          <a:p>
            <a:r>
              <a:rPr lang="en-US"/>
              <a:t>Welcome! </a:t>
            </a:r>
          </a:p>
        </p:txBody>
      </p:sp>
      <p:sp>
        <p:nvSpPr>
          <p:cNvPr id="6" name="Content Placeholder 5">
            <a:extLst>
              <a:ext uri="{FF2B5EF4-FFF2-40B4-BE49-F238E27FC236}">
                <a16:creationId xmlns:a16="http://schemas.microsoft.com/office/drawing/2014/main" id="{05DBCC2E-3F23-4292-8989-6EC921586E9D}"/>
              </a:ext>
            </a:extLst>
          </p:cNvPr>
          <p:cNvSpPr>
            <a:spLocks noGrp="1"/>
          </p:cNvSpPr>
          <p:nvPr>
            <p:ph idx="1"/>
          </p:nvPr>
        </p:nvSpPr>
        <p:spPr>
          <a:xfrm>
            <a:off x="838200" y="1825625"/>
            <a:ext cx="10515600" cy="4325793"/>
          </a:xfrm>
        </p:spPr>
        <p:txBody>
          <a:bodyPr>
            <a:noAutofit/>
          </a:bodyPr>
          <a:lstStyle/>
          <a:p>
            <a:r>
              <a:rPr lang="en-US" sz="2600" dirty="0"/>
              <a:t>The </a:t>
            </a:r>
            <a:r>
              <a:rPr lang="en-US" sz="2600" b="1" dirty="0"/>
              <a:t>September 2022 Catamaran Preview </a:t>
            </a:r>
            <a:r>
              <a:rPr lang="en-US" sz="2600" dirty="0"/>
              <a:t>webinar will begin in a few moments.</a:t>
            </a:r>
          </a:p>
          <a:p>
            <a:r>
              <a:rPr lang="en-US" sz="2600" dirty="0"/>
              <a:t>The webinar recording and presentation materials will be posted on the Catamaran Technical Assistance Website under </a:t>
            </a:r>
            <a:r>
              <a:rPr lang="en-US" sz="2600" b="1" dirty="0">
                <a:hlinkClick r:id="rId3"/>
              </a:rPr>
              <a:t>Past Events</a:t>
            </a:r>
            <a:r>
              <a:rPr lang="en-US" sz="2600" b="1" dirty="0"/>
              <a:t>.</a:t>
            </a:r>
            <a:endParaRPr lang="en-US" sz="2600" dirty="0"/>
          </a:p>
          <a:p>
            <a:r>
              <a:rPr lang="en-US" sz="2600" dirty="0"/>
              <a:t>To communicate with the presenters during the webinar, use the </a:t>
            </a:r>
            <a:br>
              <a:rPr lang="en-US" sz="2600" dirty="0"/>
            </a:br>
            <a:r>
              <a:rPr lang="en-US" sz="2600" b="1" dirty="0"/>
              <a:t>Chat</a:t>
            </a:r>
            <a:r>
              <a:rPr lang="en-US" sz="2600" dirty="0"/>
              <a:t> feature. </a:t>
            </a:r>
          </a:p>
          <a:p>
            <a:r>
              <a:rPr lang="en-US" sz="2600" dirty="0"/>
              <a:t>Closed captioning is available for this webinar. To select this option, choose the closed caption icon in the Zoom webinar player.</a:t>
            </a:r>
          </a:p>
        </p:txBody>
      </p:sp>
      <p:sp>
        <p:nvSpPr>
          <p:cNvPr id="7" name="Slide Number Placeholder 4">
            <a:extLst>
              <a:ext uri="{FF2B5EF4-FFF2-40B4-BE49-F238E27FC236}">
                <a16:creationId xmlns:a16="http://schemas.microsoft.com/office/drawing/2014/main" id="{B72012FF-0DB7-EDBD-27C2-00B4C7ECE2C9}"/>
              </a:ext>
            </a:extLst>
          </p:cNvPr>
          <p:cNvSpPr>
            <a:spLocks noGrp="1"/>
          </p:cNvSpPr>
          <p:nvPr>
            <p:ph type="sldNum" sz="quarter" idx="12"/>
          </p:nvPr>
        </p:nvSpPr>
        <p:spPr>
          <a:xfrm>
            <a:off x="838203" y="6356352"/>
            <a:ext cx="409833" cy="365125"/>
          </a:xfrm>
        </p:spPr>
        <p:txBody>
          <a:bodyPr anchor="ctr">
            <a:normAutofit/>
          </a:bodyPr>
          <a:lstStyle/>
          <a:p>
            <a:pPr>
              <a:spcAft>
                <a:spcPts val="600"/>
              </a:spcAft>
            </a:pPr>
            <a:fld id="{46775F4D-6D42-4CD6-A802-0B48E0231625}" type="slidenum">
              <a:rPr lang="en-US" smtClean="0"/>
              <a:pPr>
                <a:spcAft>
                  <a:spcPts val="600"/>
                </a:spcAft>
              </a:pPr>
              <a:t>1</a:t>
            </a:fld>
            <a:endParaRPr lang="en-US"/>
          </a:p>
        </p:txBody>
      </p:sp>
      <p:sp>
        <p:nvSpPr>
          <p:cNvPr id="4" name="Footer Placeholder 3">
            <a:extLst>
              <a:ext uri="{FF2B5EF4-FFF2-40B4-BE49-F238E27FC236}">
                <a16:creationId xmlns:a16="http://schemas.microsoft.com/office/drawing/2014/main" id="{415C6B93-D0CD-410A-A9BE-6C561C3451C8}"/>
              </a:ext>
            </a:extLst>
          </p:cNvPr>
          <p:cNvSpPr>
            <a:spLocks noGrp="1"/>
          </p:cNvSpPr>
          <p:nvPr>
            <p:ph type="ftr" sz="quarter" idx="11"/>
          </p:nvPr>
        </p:nvSpPr>
        <p:spPr/>
        <p:txBody>
          <a:bodyPr/>
          <a:lstStyle/>
          <a:p>
            <a:r>
              <a:rPr lang="en-US"/>
              <a:t>Michigan Department of Education | Office of Special Education </a:t>
            </a:r>
          </a:p>
        </p:txBody>
      </p:sp>
    </p:spTree>
    <p:extLst>
      <p:ext uri="{BB962C8B-B14F-4D97-AF65-F5344CB8AC3E}">
        <p14:creationId xmlns:p14="http://schemas.microsoft.com/office/powerpoint/2010/main" val="397944959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41CE54-D45D-4247-8397-131D7AC168B9}"/>
              </a:ext>
            </a:extLst>
          </p:cNvPr>
          <p:cNvSpPr>
            <a:spLocks noGrp="1"/>
          </p:cNvSpPr>
          <p:nvPr>
            <p:ph type="title"/>
          </p:nvPr>
        </p:nvSpPr>
        <p:spPr>
          <a:xfrm>
            <a:off x="838200" y="365125"/>
            <a:ext cx="10515600" cy="1325563"/>
          </a:xfrm>
        </p:spPr>
        <p:txBody>
          <a:bodyPr anchor="b">
            <a:normAutofit/>
          </a:bodyPr>
          <a:lstStyle/>
          <a:p>
            <a:r>
              <a:rPr lang="en-US" dirty="0"/>
              <a:t>Sample Monitoring Activities Report</a:t>
            </a:r>
          </a:p>
        </p:txBody>
      </p:sp>
      <p:pic>
        <p:nvPicPr>
          <p:cNvPr id="7" name="Picture 6" descr="Screenshot of September 2022 MAR">
            <a:extLst>
              <a:ext uri="{FF2B5EF4-FFF2-40B4-BE49-F238E27FC236}">
                <a16:creationId xmlns:a16="http://schemas.microsoft.com/office/drawing/2014/main" id="{5334F6B8-A6E0-4F48-A734-E550F6654CAA}"/>
              </a:ext>
            </a:extLst>
          </p:cNvPr>
          <p:cNvPicPr>
            <a:picLocks noChangeAspect="1"/>
          </p:cNvPicPr>
          <p:nvPr/>
        </p:nvPicPr>
        <p:blipFill>
          <a:blip r:embed="rId3"/>
          <a:stretch>
            <a:fillRect/>
          </a:stretch>
        </p:blipFill>
        <p:spPr>
          <a:xfrm>
            <a:off x="824571" y="2105190"/>
            <a:ext cx="10542857" cy="2647619"/>
          </a:xfrm>
          <a:prstGeom prst="rect">
            <a:avLst/>
          </a:prstGeom>
          <a:ln>
            <a:solidFill>
              <a:schemeClr val="tx1"/>
            </a:solidFill>
          </a:ln>
        </p:spPr>
      </p:pic>
      <p:sp>
        <p:nvSpPr>
          <p:cNvPr id="5" name="Slide Number Placeholder 4">
            <a:extLst>
              <a:ext uri="{FF2B5EF4-FFF2-40B4-BE49-F238E27FC236}">
                <a16:creationId xmlns:a16="http://schemas.microsoft.com/office/drawing/2014/main" id="{52D03518-7271-4355-A574-240FAE68AF55}"/>
              </a:ext>
            </a:extLst>
          </p:cNvPr>
          <p:cNvSpPr>
            <a:spLocks noGrp="1"/>
          </p:cNvSpPr>
          <p:nvPr>
            <p:ph type="sldNum" sz="quarter" idx="12"/>
          </p:nvPr>
        </p:nvSpPr>
        <p:spPr>
          <a:xfrm>
            <a:off x="838201" y="6356350"/>
            <a:ext cx="409832" cy="365125"/>
          </a:xfrm>
        </p:spPr>
        <p:txBody>
          <a:bodyPr anchor="ctr">
            <a:normAutofit/>
          </a:bodyPr>
          <a:lstStyle/>
          <a:p>
            <a:pPr>
              <a:spcAft>
                <a:spcPts val="600"/>
              </a:spcAft>
            </a:pPr>
            <a:fld id="{46775F4D-6D42-4CD6-A802-0B48E0231625}" type="slidenum">
              <a:rPr lang="en-US" smtClean="0"/>
              <a:pPr>
                <a:spcAft>
                  <a:spcPts val="600"/>
                </a:spcAft>
              </a:pPr>
              <a:t>10</a:t>
            </a:fld>
            <a:endParaRPr lang="en-US"/>
          </a:p>
        </p:txBody>
      </p:sp>
      <p:sp>
        <p:nvSpPr>
          <p:cNvPr id="4" name="Footer Placeholder 3">
            <a:extLst>
              <a:ext uri="{FF2B5EF4-FFF2-40B4-BE49-F238E27FC236}">
                <a16:creationId xmlns:a16="http://schemas.microsoft.com/office/drawing/2014/main" id="{F7CF5A97-8031-4E18-83CE-57DCFE44B2E5}"/>
              </a:ext>
            </a:extLst>
          </p:cNvPr>
          <p:cNvSpPr>
            <a:spLocks noGrp="1"/>
          </p:cNvSpPr>
          <p:nvPr>
            <p:ph type="ftr" sz="quarter" idx="11"/>
          </p:nvPr>
        </p:nvSpPr>
        <p:spPr>
          <a:xfrm>
            <a:off x="1371600" y="6356350"/>
            <a:ext cx="7673546" cy="365125"/>
          </a:xfrm>
        </p:spPr>
        <p:txBody>
          <a:bodyPr anchor="ctr">
            <a:normAutofit/>
          </a:bodyPr>
          <a:lstStyle/>
          <a:p>
            <a:pPr>
              <a:spcAft>
                <a:spcPts val="600"/>
              </a:spcAft>
            </a:pPr>
            <a:r>
              <a:rPr lang="en-US"/>
              <a:t>Michigan Department of Education | Office of Special Education </a:t>
            </a:r>
          </a:p>
        </p:txBody>
      </p:sp>
    </p:spTree>
    <p:extLst>
      <p:ext uri="{BB962C8B-B14F-4D97-AF65-F5344CB8AC3E}">
        <p14:creationId xmlns:p14="http://schemas.microsoft.com/office/powerpoint/2010/main" val="208352419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a:extLst>
              <a:ext uri="{FF2B5EF4-FFF2-40B4-BE49-F238E27FC236}">
                <a16:creationId xmlns:a16="http://schemas.microsoft.com/office/drawing/2014/main" id="{309AA482-B513-4A52-8B40-368A1F27233E}"/>
              </a:ext>
            </a:extLst>
          </p:cNvPr>
          <p:cNvSpPr>
            <a:spLocks noGrp="1"/>
          </p:cNvSpPr>
          <p:nvPr>
            <p:ph type="title"/>
          </p:nvPr>
        </p:nvSpPr>
        <p:spPr>
          <a:xfrm>
            <a:off x="838200" y="365125"/>
            <a:ext cx="10777538" cy="1325563"/>
          </a:xfrm>
        </p:spPr>
        <p:txBody>
          <a:bodyPr/>
          <a:lstStyle/>
          <a:p>
            <a:r>
              <a:rPr lang="en-US"/>
              <a:t>Reports/Letters of Findings or No Findings</a:t>
            </a:r>
          </a:p>
        </p:txBody>
      </p:sp>
      <p:sp>
        <p:nvSpPr>
          <p:cNvPr id="3" name="Content Placeholder 2">
            <a:extLst>
              <a:ext uri="{FF2B5EF4-FFF2-40B4-BE49-F238E27FC236}">
                <a16:creationId xmlns:a16="http://schemas.microsoft.com/office/drawing/2014/main" id="{7698CAB4-3EB1-4DAC-9EF8-7653C519AECC}"/>
              </a:ext>
            </a:extLst>
          </p:cNvPr>
          <p:cNvSpPr>
            <a:spLocks noGrp="1"/>
          </p:cNvSpPr>
          <p:nvPr>
            <p:ph idx="1"/>
          </p:nvPr>
        </p:nvSpPr>
        <p:spPr>
          <a:xfrm>
            <a:off x="838201" y="1884045"/>
            <a:ext cx="10515600" cy="4351338"/>
          </a:xfrm>
        </p:spPr>
        <p:txBody>
          <a:bodyPr>
            <a:normAutofit/>
          </a:bodyPr>
          <a:lstStyle/>
          <a:p>
            <a:r>
              <a:rPr lang="en-US" sz="3600"/>
              <a:t>B-10, B-9-B-10, and B-IEP Report of Findings</a:t>
            </a:r>
          </a:p>
          <a:p>
            <a:r>
              <a:rPr lang="en-US" sz="3600"/>
              <a:t>B-9 and B-10 Report of No Findings</a:t>
            </a:r>
          </a:p>
          <a:p>
            <a:r>
              <a:rPr lang="en-US" sz="3600"/>
              <a:t>B-Valid &amp; Reliable Data Letter of Findings</a:t>
            </a:r>
          </a:p>
          <a:p>
            <a:r>
              <a:rPr lang="en-US" sz="3600"/>
              <a:t>State Complaint Final Decisions</a:t>
            </a:r>
          </a:p>
        </p:txBody>
      </p:sp>
      <p:sp>
        <p:nvSpPr>
          <p:cNvPr id="5" name="Slide Number Placeholder 4">
            <a:extLst>
              <a:ext uri="{FF2B5EF4-FFF2-40B4-BE49-F238E27FC236}">
                <a16:creationId xmlns:a16="http://schemas.microsoft.com/office/drawing/2014/main" id="{FC089CA0-FCF6-4556-9170-979E24A07E46}"/>
              </a:ext>
            </a:extLst>
          </p:cNvPr>
          <p:cNvSpPr>
            <a:spLocks noGrp="1"/>
          </p:cNvSpPr>
          <p:nvPr>
            <p:ph type="sldNum" sz="quarter" idx="12"/>
          </p:nvPr>
        </p:nvSpPr>
        <p:spPr/>
        <p:txBody>
          <a:bodyPr/>
          <a:lstStyle/>
          <a:p>
            <a:fld id="{46775F4D-6D42-4CD6-A802-0B48E0231625}" type="slidenum">
              <a:rPr lang="en-US" smtClean="0"/>
              <a:pPr/>
              <a:t>11</a:t>
            </a:fld>
            <a:endParaRPr lang="en-US"/>
          </a:p>
        </p:txBody>
      </p:sp>
      <p:sp>
        <p:nvSpPr>
          <p:cNvPr id="4" name="Footer Placeholder 3">
            <a:extLst>
              <a:ext uri="{FF2B5EF4-FFF2-40B4-BE49-F238E27FC236}">
                <a16:creationId xmlns:a16="http://schemas.microsoft.com/office/drawing/2014/main" id="{AA61D251-D5B8-4583-888C-F8842AFEC34C}"/>
              </a:ext>
            </a:extLst>
          </p:cNvPr>
          <p:cNvSpPr>
            <a:spLocks noGrp="1"/>
          </p:cNvSpPr>
          <p:nvPr>
            <p:ph type="ftr" sz="quarter" idx="11"/>
          </p:nvPr>
        </p:nvSpPr>
        <p:spPr/>
        <p:txBody>
          <a:bodyPr/>
          <a:lstStyle/>
          <a:p>
            <a:r>
              <a:rPr lang="en-US"/>
              <a:t>Michigan Department of Education | Office of Special Education </a:t>
            </a:r>
          </a:p>
        </p:txBody>
      </p:sp>
    </p:spTree>
    <p:extLst>
      <p:ext uri="{BB962C8B-B14F-4D97-AF65-F5344CB8AC3E}">
        <p14:creationId xmlns:p14="http://schemas.microsoft.com/office/powerpoint/2010/main" val="69841051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970048-2C2E-4629-A7E3-B24D2138FF11}"/>
              </a:ext>
            </a:extLst>
          </p:cNvPr>
          <p:cNvSpPr>
            <a:spLocks noGrp="1"/>
          </p:cNvSpPr>
          <p:nvPr>
            <p:ph type="title"/>
          </p:nvPr>
        </p:nvSpPr>
        <p:spPr>
          <a:xfrm>
            <a:off x="838199" y="365125"/>
            <a:ext cx="11008057" cy="1325563"/>
          </a:xfrm>
        </p:spPr>
        <p:txBody>
          <a:bodyPr/>
          <a:lstStyle/>
          <a:p>
            <a:r>
              <a:rPr lang="en-US"/>
              <a:t>Closeout/Non-closeout Reports</a:t>
            </a:r>
          </a:p>
        </p:txBody>
      </p:sp>
      <p:sp>
        <p:nvSpPr>
          <p:cNvPr id="6" name="Content Placeholder 5">
            <a:extLst>
              <a:ext uri="{FF2B5EF4-FFF2-40B4-BE49-F238E27FC236}">
                <a16:creationId xmlns:a16="http://schemas.microsoft.com/office/drawing/2014/main" id="{EEDAF3EE-9A30-4B10-84B4-F6EB60934228}"/>
              </a:ext>
            </a:extLst>
          </p:cNvPr>
          <p:cNvSpPr>
            <a:spLocks noGrp="1"/>
          </p:cNvSpPr>
          <p:nvPr>
            <p:ph idx="1"/>
          </p:nvPr>
        </p:nvSpPr>
        <p:spPr>
          <a:xfrm>
            <a:off x="838201" y="1840863"/>
            <a:ext cx="10633363" cy="4268992"/>
          </a:xfrm>
        </p:spPr>
        <p:txBody>
          <a:bodyPr vert="horz" lIns="91440" tIns="45720" rIns="91440" bIns="45720" rtlCol="0" anchor="t">
            <a:normAutofit/>
          </a:bodyPr>
          <a:lstStyle/>
          <a:p>
            <a:r>
              <a:rPr lang="en-US" sz="3600" dirty="0"/>
              <a:t>Monitoring</a:t>
            </a:r>
          </a:p>
          <a:p>
            <a:pPr lvl="1"/>
            <a:r>
              <a:rPr lang="en-US" sz="3200" dirty="0"/>
              <a:t>B-9 (Disproportionate Representation – Child with a Disability)</a:t>
            </a:r>
          </a:p>
          <a:p>
            <a:pPr lvl="1"/>
            <a:r>
              <a:rPr lang="en-US" sz="3200" dirty="0"/>
              <a:t>B-10 (Disproportionate Representation – Six Eligibility Categories)</a:t>
            </a:r>
          </a:p>
          <a:p>
            <a:pPr lvl="1"/>
            <a:r>
              <a:rPr lang="en-US" sz="3200" dirty="0">
                <a:latin typeface="Arial"/>
                <a:cs typeface="Arial"/>
              </a:rPr>
              <a:t>B-9-B-10</a:t>
            </a:r>
          </a:p>
          <a:p>
            <a:r>
              <a:rPr lang="en-US" sz="3600" dirty="0"/>
              <a:t>State Complaints</a:t>
            </a:r>
          </a:p>
          <a:p>
            <a:endParaRPr lang="en-US" dirty="0"/>
          </a:p>
        </p:txBody>
      </p:sp>
      <p:sp>
        <p:nvSpPr>
          <p:cNvPr id="5" name="Slide Number Placeholder 4">
            <a:extLst>
              <a:ext uri="{FF2B5EF4-FFF2-40B4-BE49-F238E27FC236}">
                <a16:creationId xmlns:a16="http://schemas.microsoft.com/office/drawing/2014/main" id="{D4CDC817-F937-48D4-8356-AB80E9CA923F}"/>
              </a:ext>
            </a:extLst>
          </p:cNvPr>
          <p:cNvSpPr>
            <a:spLocks noGrp="1"/>
          </p:cNvSpPr>
          <p:nvPr>
            <p:ph type="sldNum" sz="quarter" idx="12"/>
          </p:nvPr>
        </p:nvSpPr>
        <p:spPr/>
        <p:txBody>
          <a:bodyPr/>
          <a:lstStyle/>
          <a:p>
            <a:fld id="{46775F4D-6D42-4CD6-A802-0B48E0231625}" type="slidenum">
              <a:rPr lang="en-US" smtClean="0"/>
              <a:pPr/>
              <a:t>12</a:t>
            </a:fld>
            <a:endParaRPr lang="en-US"/>
          </a:p>
        </p:txBody>
      </p:sp>
      <p:sp>
        <p:nvSpPr>
          <p:cNvPr id="4" name="Footer Placeholder 3">
            <a:extLst>
              <a:ext uri="{FF2B5EF4-FFF2-40B4-BE49-F238E27FC236}">
                <a16:creationId xmlns:a16="http://schemas.microsoft.com/office/drawing/2014/main" id="{2B391A30-3A59-41D5-BB49-801239371976}"/>
              </a:ext>
            </a:extLst>
          </p:cNvPr>
          <p:cNvSpPr>
            <a:spLocks noGrp="1"/>
          </p:cNvSpPr>
          <p:nvPr>
            <p:ph type="ftr" sz="quarter" idx="11"/>
          </p:nvPr>
        </p:nvSpPr>
        <p:spPr/>
        <p:txBody>
          <a:bodyPr/>
          <a:lstStyle/>
          <a:p>
            <a:r>
              <a:rPr lang="en-US"/>
              <a:t>Michigan Department of Education | Office of Special Education </a:t>
            </a:r>
          </a:p>
        </p:txBody>
      </p:sp>
    </p:spTree>
    <p:extLst>
      <p:ext uri="{BB962C8B-B14F-4D97-AF65-F5344CB8AC3E}">
        <p14:creationId xmlns:p14="http://schemas.microsoft.com/office/powerpoint/2010/main" val="67679672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B2FE2E-4483-4BB4-8FA0-F8EF9750F3A6}"/>
              </a:ext>
            </a:extLst>
          </p:cNvPr>
          <p:cNvSpPr>
            <a:spLocks noGrp="1"/>
          </p:cNvSpPr>
          <p:nvPr>
            <p:ph type="title"/>
          </p:nvPr>
        </p:nvSpPr>
        <p:spPr/>
        <p:txBody>
          <a:bodyPr/>
          <a:lstStyle/>
          <a:p>
            <a:r>
              <a:rPr lang="en-US"/>
              <a:t>ISD Reports</a:t>
            </a:r>
          </a:p>
        </p:txBody>
      </p:sp>
      <p:sp>
        <p:nvSpPr>
          <p:cNvPr id="3" name="Content Placeholder 2">
            <a:extLst>
              <a:ext uri="{FF2B5EF4-FFF2-40B4-BE49-F238E27FC236}">
                <a16:creationId xmlns:a16="http://schemas.microsoft.com/office/drawing/2014/main" id="{60D6AFB2-248C-4245-A5E7-FB540B552ADB}"/>
              </a:ext>
            </a:extLst>
          </p:cNvPr>
          <p:cNvSpPr>
            <a:spLocks noGrp="1"/>
          </p:cNvSpPr>
          <p:nvPr>
            <p:ph idx="1"/>
          </p:nvPr>
        </p:nvSpPr>
        <p:spPr>
          <a:xfrm>
            <a:off x="838200" y="1825625"/>
            <a:ext cx="10515600" cy="4367357"/>
          </a:xfrm>
        </p:spPr>
        <p:txBody>
          <a:bodyPr>
            <a:normAutofit/>
          </a:bodyPr>
          <a:lstStyle/>
          <a:p>
            <a:r>
              <a:rPr lang="en-US" sz="3200"/>
              <a:t>2022 Determinations Data</a:t>
            </a:r>
          </a:p>
          <a:p>
            <a:r>
              <a:rPr lang="en-US" sz="3200"/>
              <a:t>ISD Strand Report Summary of Member Districts</a:t>
            </a:r>
          </a:p>
        </p:txBody>
      </p:sp>
      <p:sp>
        <p:nvSpPr>
          <p:cNvPr id="5" name="Slide Number Placeholder 4">
            <a:extLst>
              <a:ext uri="{FF2B5EF4-FFF2-40B4-BE49-F238E27FC236}">
                <a16:creationId xmlns:a16="http://schemas.microsoft.com/office/drawing/2014/main" id="{226E6C1D-EC32-400B-9457-D296B2B8ADBA}"/>
              </a:ext>
            </a:extLst>
          </p:cNvPr>
          <p:cNvSpPr>
            <a:spLocks noGrp="1"/>
          </p:cNvSpPr>
          <p:nvPr>
            <p:ph type="sldNum" sz="quarter" idx="12"/>
          </p:nvPr>
        </p:nvSpPr>
        <p:spPr/>
        <p:txBody>
          <a:bodyPr/>
          <a:lstStyle/>
          <a:p>
            <a:fld id="{46775F4D-6D42-4CD6-A802-0B48E0231625}" type="slidenum">
              <a:rPr lang="en-US" smtClean="0"/>
              <a:pPr/>
              <a:t>13</a:t>
            </a:fld>
            <a:endParaRPr lang="en-US"/>
          </a:p>
        </p:txBody>
      </p:sp>
      <p:sp>
        <p:nvSpPr>
          <p:cNvPr id="4" name="Footer Placeholder 3">
            <a:extLst>
              <a:ext uri="{FF2B5EF4-FFF2-40B4-BE49-F238E27FC236}">
                <a16:creationId xmlns:a16="http://schemas.microsoft.com/office/drawing/2014/main" id="{537CFCDE-7333-42D5-90EE-C2E22C599ED3}"/>
              </a:ext>
            </a:extLst>
          </p:cNvPr>
          <p:cNvSpPr>
            <a:spLocks noGrp="1"/>
          </p:cNvSpPr>
          <p:nvPr>
            <p:ph type="ftr" sz="quarter" idx="11"/>
          </p:nvPr>
        </p:nvSpPr>
        <p:spPr/>
        <p:txBody>
          <a:bodyPr/>
          <a:lstStyle/>
          <a:p>
            <a:r>
              <a:rPr lang="en-US"/>
              <a:t>Michigan Department of Education | Office of Special Education </a:t>
            </a:r>
          </a:p>
        </p:txBody>
      </p:sp>
    </p:spTree>
    <p:extLst>
      <p:ext uri="{BB962C8B-B14F-4D97-AF65-F5344CB8AC3E}">
        <p14:creationId xmlns:p14="http://schemas.microsoft.com/office/powerpoint/2010/main" val="129385208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E71E91-D806-4512-A88C-2976F2807825}"/>
              </a:ext>
            </a:extLst>
          </p:cNvPr>
          <p:cNvSpPr>
            <a:spLocks noGrp="1"/>
          </p:cNvSpPr>
          <p:nvPr>
            <p:ph type="title"/>
          </p:nvPr>
        </p:nvSpPr>
        <p:spPr/>
        <p:txBody>
          <a:bodyPr/>
          <a:lstStyle/>
          <a:p>
            <a:r>
              <a:rPr lang="en-US" dirty="0"/>
              <a:t>ISD Determinations Data	</a:t>
            </a:r>
          </a:p>
        </p:txBody>
      </p:sp>
      <p:sp>
        <p:nvSpPr>
          <p:cNvPr id="3" name="Content Placeholder 2">
            <a:extLst>
              <a:ext uri="{FF2B5EF4-FFF2-40B4-BE49-F238E27FC236}">
                <a16:creationId xmlns:a16="http://schemas.microsoft.com/office/drawing/2014/main" id="{354A2CB8-3256-4EB6-AA3F-9E26367F8398}"/>
              </a:ext>
            </a:extLst>
          </p:cNvPr>
          <p:cNvSpPr>
            <a:spLocks noGrp="1"/>
          </p:cNvSpPr>
          <p:nvPr>
            <p:ph idx="1"/>
          </p:nvPr>
        </p:nvSpPr>
        <p:spPr>
          <a:xfrm>
            <a:off x="838200" y="1825624"/>
            <a:ext cx="10515600" cy="4530725"/>
          </a:xfrm>
        </p:spPr>
        <p:txBody>
          <a:bodyPr vert="horz" lIns="91440" tIns="45720" rIns="91440" bIns="45720" rtlCol="0" anchor="t">
            <a:normAutofit fontScale="92500" lnSpcReduction="20000"/>
          </a:bodyPr>
          <a:lstStyle/>
          <a:p>
            <a:r>
              <a:rPr lang="en-US" sz="3200" dirty="0">
                <a:latin typeface="Arial"/>
                <a:cs typeface="Arial"/>
              </a:rPr>
              <a:t>All Determinations data has been previously shared. Review previous Determinations matrices, if needed to understand the data source. </a:t>
            </a:r>
            <a:endParaRPr lang="en-US" sz="3200" dirty="0"/>
          </a:p>
          <a:p>
            <a:r>
              <a:rPr lang="en-US" sz="3200" dirty="0">
                <a:latin typeface="Arial"/>
                <a:cs typeface="Arial"/>
              </a:rPr>
              <a:t>Determinations methodology are available on the technical assistance website.</a:t>
            </a:r>
            <a:endParaRPr lang="en-US" sz="3200" dirty="0"/>
          </a:p>
          <a:p>
            <a:r>
              <a:rPr lang="en-US" sz="3200" dirty="0">
                <a:latin typeface="Arial"/>
                <a:cs typeface="Arial"/>
              </a:rPr>
              <a:t>Results and Compliance Scores</a:t>
            </a:r>
          </a:p>
          <a:p>
            <a:pPr lvl="1"/>
            <a:r>
              <a:rPr lang="en-US" sz="2800" dirty="0">
                <a:latin typeface="Arial"/>
                <a:cs typeface="Arial"/>
              </a:rPr>
              <a:t>Review the compliance and results scores for each of the four years. </a:t>
            </a:r>
            <a:endParaRPr lang="en-US" sz="2800" dirty="0"/>
          </a:p>
          <a:p>
            <a:pPr lvl="1"/>
            <a:r>
              <a:rPr lang="en-US" sz="2800" dirty="0">
                <a:latin typeface="Arial"/>
                <a:cs typeface="Arial"/>
              </a:rPr>
              <a:t>Compare the ISD's scores to the state scores.</a:t>
            </a:r>
          </a:p>
          <a:p>
            <a:pPr lvl="1"/>
            <a:r>
              <a:rPr lang="en-US" sz="2800" dirty="0">
                <a:latin typeface="Arial"/>
                <a:cs typeface="Arial"/>
              </a:rPr>
              <a:t>Note the gaps between the ISD scores and the state scores.</a:t>
            </a:r>
          </a:p>
          <a:p>
            <a:pPr lvl="1"/>
            <a:r>
              <a:rPr lang="en-US" sz="2800" dirty="0">
                <a:latin typeface="Arial"/>
                <a:cs typeface="Arial"/>
              </a:rPr>
              <a:t>Look for any trends in the data.</a:t>
            </a:r>
          </a:p>
        </p:txBody>
      </p:sp>
      <p:sp>
        <p:nvSpPr>
          <p:cNvPr id="5" name="Slide Number Placeholder 4">
            <a:extLst>
              <a:ext uri="{FF2B5EF4-FFF2-40B4-BE49-F238E27FC236}">
                <a16:creationId xmlns:a16="http://schemas.microsoft.com/office/drawing/2014/main" id="{0B657BAC-6938-4332-9837-4B2EEC1D9474}"/>
              </a:ext>
            </a:extLst>
          </p:cNvPr>
          <p:cNvSpPr>
            <a:spLocks noGrp="1"/>
          </p:cNvSpPr>
          <p:nvPr>
            <p:ph type="sldNum" sz="quarter" idx="12"/>
          </p:nvPr>
        </p:nvSpPr>
        <p:spPr/>
        <p:txBody>
          <a:bodyPr/>
          <a:lstStyle/>
          <a:p>
            <a:fld id="{46775F4D-6D42-4CD6-A802-0B48E0231625}" type="slidenum">
              <a:rPr lang="en-US" smtClean="0"/>
              <a:pPr/>
              <a:t>14</a:t>
            </a:fld>
            <a:endParaRPr lang="en-US"/>
          </a:p>
        </p:txBody>
      </p:sp>
      <p:sp>
        <p:nvSpPr>
          <p:cNvPr id="4" name="Footer Placeholder 3">
            <a:extLst>
              <a:ext uri="{FF2B5EF4-FFF2-40B4-BE49-F238E27FC236}">
                <a16:creationId xmlns:a16="http://schemas.microsoft.com/office/drawing/2014/main" id="{D08BB2C2-F746-4A72-9EA8-97D58657B4E8}"/>
              </a:ext>
            </a:extLst>
          </p:cNvPr>
          <p:cNvSpPr>
            <a:spLocks noGrp="1"/>
          </p:cNvSpPr>
          <p:nvPr>
            <p:ph type="ftr" sz="quarter" idx="11"/>
          </p:nvPr>
        </p:nvSpPr>
        <p:spPr/>
        <p:txBody>
          <a:bodyPr/>
          <a:lstStyle/>
          <a:p>
            <a:r>
              <a:rPr lang="en-US"/>
              <a:t>Michigan Department of Education | Office of Special Education </a:t>
            </a:r>
          </a:p>
        </p:txBody>
      </p:sp>
    </p:spTree>
    <p:extLst>
      <p:ext uri="{BB962C8B-B14F-4D97-AF65-F5344CB8AC3E}">
        <p14:creationId xmlns:p14="http://schemas.microsoft.com/office/powerpoint/2010/main" val="254668453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693258-2C8D-440A-978D-F9E9A886084C}"/>
              </a:ext>
            </a:extLst>
          </p:cNvPr>
          <p:cNvSpPr>
            <a:spLocks noGrp="1"/>
          </p:cNvSpPr>
          <p:nvPr>
            <p:ph type="title"/>
          </p:nvPr>
        </p:nvSpPr>
        <p:spPr/>
        <p:txBody>
          <a:bodyPr/>
          <a:lstStyle/>
          <a:p>
            <a:r>
              <a:rPr lang="en-US" dirty="0"/>
              <a:t>Element Data</a:t>
            </a:r>
          </a:p>
        </p:txBody>
      </p:sp>
      <p:sp>
        <p:nvSpPr>
          <p:cNvPr id="3" name="Content Placeholder 2">
            <a:extLst>
              <a:ext uri="{FF2B5EF4-FFF2-40B4-BE49-F238E27FC236}">
                <a16:creationId xmlns:a16="http://schemas.microsoft.com/office/drawing/2014/main" id="{4244E8A0-B264-4A0F-AD5B-CCA7A880CC67}"/>
              </a:ext>
            </a:extLst>
          </p:cNvPr>
          <p:cNvSpPr>
            <a:spLocks noGrp="1"/>
          </p:cNvSpPr>
          <p:nvPr>
            <p:ph idx="1"/>
          </p:nvPr>
        </p:nvSpPr>
        <p:spPr/>
        <p:txBody>
          <a:bodyPr>
            <a:normAutofit/>
          </a:bodyPr>
          <a:lstStyle/>
          <a:p>
            <a:r>
              <a:rPr lang="en-US" sz="2800"/>
              <a:t>Look at the trend for each element. </a:t>
            </a:r>
          </a:p>
          <a:p>
            <a:r>
              <a:rPr lang="en-US" sz="2800"/>
              <a:t>What are the elements with the lowest scores?</a:t>
            </a:r>
          </a:p>
          <a:p>
            <a:pPr lvl="1"/>
            <a:r>
              <a:rPr lang="en-US" sz="2400"/>
              <a:t>For Compliance?</a:t>
            </a:r>
          </a:p>
          <a:p>
            <a:pPr lvl="1"/>
            <a:r>
              <a:rPr lang="en-US" sz="2400"/>
              <a:t>For Results?</a:t>
            </a:r>
          </a:p>
          <a:p>
            <a:r>
              <a:rPr lang="en-US" sz="2800"/>
              <a:t>Reminder: The audit number is a count of member districts with special education audit findings. A zero means no districts that were audited had a finding. These numbers are counts of member districts, not points for the score. </a:t>
            </a:r>
          </a:p>
          <a:p>
            <a:r>
              <a:rPr lang="en-US" sz="2800"/>
              <a:t>Refer to the methodology document for further information.</a:t>
            </a:r>
          </a:p>
        </p:txBody>
      </p:sp>
      <p:sp>
        <p:nvSpPr>
          <p:cNvPr id="5" name="Slide Number Placeholder 4">
            <a:extLst>
              <a:ext uri="{FF2B5EF4-FFF2-40B4-BE49-F238E27FC236}">
                <a16:creationId xmlns:a16="http://schemas.microsoft.com/office/drawing/2014/main" id="{9A17F735-B183-4E16-AFDE-A7AAC5C4ADE2}"/>
              </a:ext>
            </a:extLst>
          </p:cNvPr>
          <p:cNvSpPr>
            <a:spLocks noGrp="1"/>
          </p:cNvSpPr>
          <p:nvPr>
            <p:ph type="sldNum" sz="quarter" idx="12"/>
          </p:nvPr>
        </p:nvSpPr>
        <p:spPr/>
        <p:txBody>
          <a:bodyPr/>
          <a:lstStyle/>
          <a:p>
            <a:fld id="{46775F4D-6D42-4CD6-A802-0B48E0231625}" type="slidenum">
              <a:rPr lang="en-US" smtClean="0"/>
              <a:pPr/>
              <a:t>15</a:t>
            </a:fld>
            <a:endParaRPr lang="en-US"/>
          </a:p>
        </p:txBody>
      </p:sp>
      <p:sp>
        <p:nvSpPr>
          <p:cNvPr id="4" name="Footer Placeholder 3">
            <a:extLst>
              <a:ext uri="{FF2B5EF4-FFF2-40B4-BE49-F238E27FC236}">
                <a16:creationId xmlns:a16="http://schemas.microsoft.com/office/drawing/2014/main" id="{89EC948C-1157-4741-9A8E-0E3E15857D40}"/>
              </a:ext>
            </a:extLst>
          </p:cNvPr>
          <p:cNvSpPr>
            <a:spLocks noGrp="1"/>
          </p:cNvSpPr>
          <p:nvPr>
            <p:ph type="ftr" sz="quarter" idx="11"/>
          </p:nvPr>
        </p:nvSpPr>
        <p:spPr/>
        <p:txBody>
          <a:bodyPr/>
          <a:lstStyle/>
          <a:p>
            <a:r>
              <a:rPr lang="en-US"/>
              <a:t>Michigan Department of Education | Office of Special Education </a:t>
            </a:r>
          </a:p>
        </p:txBody>
      </p:sp>
    </p:spTree>
    <p:extLst>
      <p:ext uri="{BB962C8B-B14F-4D97-AF65-F5344CB8AC3E}">
        <p14:creationId xmlns:p14="http://schemas.microsoft.com/office/powerpoint/2010/main" val="344462328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1918BE-01D3-46E0-AD3C-F718CCE00D5D}"/>
              </a:ext>
            </a:extLst>
          </p:cNvPr>
          <p:cNvSpPr>
            <a:spLocks noGrp="1"/>
          </p:cNvSpPr>
          <p:nvPr>
            <p:ph type="title"/>
          </p:nvPr>
        </p:nvSpPr>
        <p:spPr/>
        <p:txBody>
          <a:bodyPr/>
          <a:lstStyle/>
          <a:p>
            <a:r>
              <a:rPr lang="en-US" dirty="0"/>
              <a:t>Member District Element Data</a:t>
            </a:r>
          </a:p>
        </p:txBody>
      </p:sp>
      <p:sp>
        <p:nvSpPr>
          <p:cNvPr id="3" name="Content Placeholder 2">
            <a:extLst>
              <a:ext uri="{FF2B5EF4-FFF2-40B4-BE49-F238E27FC236}">
                <a16:creationId xmlns:a16="http://schemas.microsoft.com/office/drawing/2014/main" id="{377B6116-B883-45DE-8A5E-FB157E928BD8}"/>
              </a:ext>
            </a:extLst>
          </p:cNvPr>
          <p:cNvSpPr>
            <a:spLocks noGrp="1"/>
          </p:cNvSpPr>
          <p:nvPr>
            <p:ph idx="1"/>
          </p:nvPr>
        </p:nvSpPr>
        <p:spPr>
          <a:xfrm>
            <a:off x="838200" y="1825625"/>
            <a:ext cx="10515600" cy="4667250"/>
          </a:xfrm>
        </p:spPr>
        <p:txBody>
          <a:bodyPr vert="horz" lIns="91440" tIns="45720" rIns="91440" bIns="45720" rtlCol="0" anchor="t">
            <a:normAutofit/>
          </a:bodyPr>
          <a:lstStyle/>
          <a:p>
            <a:r>
              <a:rPr lang="en-US" sz="2800" b="0" i="0">
                <a:solidFill>
                  <a:srgbClr val="000000"/>
                </a:solidFill>
                <a:effectLst/>
                <a:latin typeface="Arial" panose="020B0604020202020204" pitchFamily="34" charset="0"/>
                <a:cs typeface="Arial" panose="020B0604020202020204" pitchFamily="34" charset="0"/>
              </a:rPr>
              <a:t>For each element of concern, look at the data from the member districts for the four years. </a:t>
            </a:r>
          </a:p>
          <a:p>
            <a:r>
              <a:rPr lang="en-US" sz="2800" b="0" i="0">
                <a:solidFill>
                  <a:srgbClr val="000000"/>
                </a:solidFill>
                <a:effectLst/>
                <a:latin typeface="Arial" panose="020B0604020202020204" pitchFamily="34" charset="0"/>
                <a:cs typeface="Arial" panose="020B0604020202020204" pitchFamily="34" charset="0"/>
              </a:rPr>
              <a:t>Is it one district or many districts with low scores?</a:t>
            </a:r>
          </a:p>
          <a:p>
            <a:r>
              <a:rPr lang="en-US" sz="2800" b="0" i="0">
                <a:solidFill>
                  <a:srgbClr val="000000"/>
                </a:solidFill>
                <a:effectLst/>
                <a:latin typeface="Arial" panose="020B0604020202020204" pitchFamily="34" charset="0"/>
                <a:cs typeface="Arial" panose="020B0604020202020204" pitchFamily="34" charset="0"/>
              </a:rPr>
              <a:t>Is it the same districts each year? </a:t>
            </a:r>
          </a:p>
          <a:p>
            <a:r>
              <a:rPr lang="en-US" sz="2800" b="0" i="0">
                <a:solidFill>
                  <a:srgbClr val="000000"/>
                </a:solidFill>
                <a:effectLst/>
                <a:latin typeface="Arial" panose="020B0604020202020204" pitchFamily="34" charset="0"/>
                <a:cs typeface="Arial" panose="020B0604020202020204" pitchFamily="34" charset="0"/>
              </a:rPr>
              <a:t>Are some trending up or down? </a:t>
            </a:r>
            <a:endParaRPr lang="en-US" sz="2800">
              <a:solidFill>
                <a:srgbClr val="000000"/>
              </a:solidFill>
              <a:latin typeface="Arial" panose="020B0604020202020204" pitchFamily="34" charset="0"/>
              <a:cs typeface="Arial" panose="020B0604020202020204" pitchFamily="34" charset="0"/>
            </a:endParaRPr>
          </a:p>
          <a:p>
            <a:r>
              <a:rPr lang="en-US" sz="2800" b="0" i="0">
                <a:solidFill>
                  <a:srgbClr val="000000"/>
                </a:solidFill>
                <a:effectLst/>
                <a:latin typeface="Arial" panose="020B0604020202020204" pitchFamily="34" charset="0"/>
                <a:cs typeface="Arial" panose="020B0604020202020204" pitchFamily="34" charset="0"/>
              </a:rPr>
              <a:t>Are newer data available about any element?</a:t>
            </a:r>
          </a:p>
          <a:p>
            <a:r>
              <a:rPr lang="en-US" sz="2800">
                <a:solidFill>
                  <a:srgbClr val="000000"/>
                </a:solidFill>
                <a:latin typeface="Arial"/>
                <a:cs typeface="Arial"/>
              </a:rPr>
              <a:t>What  technical assistance (TA) is needed to address the issue(s)?</a:t>
            </a:r>
          </a:p>
        </p:txBody>
      </p:sp>
      <p:sp>
        <p:nvSpPr>
          <p:cNvPr id="5" name="Slide Number Placeholder 4">
            <a:extLst>
              <a:ext uri="{FF2B5EF4-FFF2-40B4-BE49-F238E27FC236}">
                <a16:creationId xmlns:a16="http://schemas.microsoft.com/office/drawing/2014/main" id="{FB907A77-A81C-4E55-97AD-073ED6797F19}"/>
              </a:ext>
            </a:extLst>
          </p:cNvPr>
          <p:cNvSpPr>
            <a:spLocks noGrp="1"/>
          </p:cNvSpPr>
          <p:nvPr>
            <p:ph type="sldNum" sz="quarter" idx="12"/>
          </p:nvPr>
        </p:nvSpPr>
        <p:spPr/>
        <p:txBody>
          <a:bodyPr/>
          <a:lstStyle/>
          <a:p>
            <a:fld id="{46775F4D-6D42-4CD6-A802-0B48E0231625}" type="slidenum">
              <a:rPr lang="en-US" smtClean="0"/>
              <a:pPr/>
              <a:t>16</a:t>
            </a:fld>
            <a:endParaRPr lang="en-US"/>
          </a:p>
        </p:txBody>
      </p:sp>
      <p:sp>
        <p:nvSpPr>
          <p:cNvPr id="4" name="Footer Placeholder 3">
            <a:extLst>
              <a:ext uri="{FF2B5EF4-FFF2-40B4-BE49-F238E27FC236}">
                <a16:creationId xmlns:a16="http://schemas.microsoft.com/office/drawing/2014/main" id="{DF6A39D6-67CC-4064-9C4B-F5327F529CC3}"/>
              </a:ext>
            </a:extLst>
          </p:cNvPr>
          <p:cNvSpPr>
            <a:spLocks noGrp="1"/>
          </p:cNvSpPr>
          <p:nvPr>
            <p:ph type="ftr" sz="quarter" idx="11"/>
          </p:nvPr>
        </p:nvSpPr>
        <p:spPr/>
        <p:txBody>
          <a:bodyPr/>
          <a:lstStyle/>
          <a:p>
            <a:r>
              <a:rPr lang="en-US"/>
              <a:t>Michigan Department of Education | Office of Special Education </a:t>
            </a:r>
          </a:p>
        </p:txBody>
      </p:sp>
    </p:spTree>
    <p:extLst>
      <p:ext uri="{BB962C8B-B14F-4D97-AF65-F5344CB8AC3E}">
        <p14:creationId xmlns:p14="http://schemas.microsoft.com/office/powerpoint/2010/main" val="249572863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7BFFD7-676F-6AD2-A605-771328A470AF}"/>
              </a:ext>
            </a:extLst>
          </p:cNvPr>
          <p:cNvSpPr>
            <a:spLocks noGrp="1"/>
          </p:cNvSpPr>
          <p:nvPr>
            <p:ph type="title"/>
          </p:nvPr>
        </p:nvSpPr>
        <p:spPr/>
        <p:txBody>
          <a:bodyPr/>
          <a:lstStyle/>
          <a:p>
            <a:r>
              <a:rPr lang="en-US" dirty="0"/>
              <a:t>Corrective Action Plans (CAPs)</a:t>
            </a:r>
          </a:p>
        </p:txBody>
      </p:sp>
      <p:sp>
        <p:nvSpPr>
          <p:cNvPr id="3" name="Content Placeholder 2">
            <a:extLst>
              <a:ext uri="{FF2B5EF4-FFF2-40B4-BE49-F238E27FC236}">
                <a16:creationId xmlns:a16="http://schemas.microsoft.com/office/drawing/2014/main" id="{7833CA03-F97E-C82E-5D62-431228946DEA}"/>
              </a:ext>
            </a:extLst>
          </p:cNvPr>
          <p:cNvSpPr>
            <a:spLocks noGrp="1"/>
          </p:cNvSpPr>
          <p:nvPr>
            <p:ph sz="half" idx="1"/>
          </p:nvPr>
        </p:nvSpPr>
        <p:spPr>
          <a:xfrm>
            <a:off x="838200" y="1752765"/>
            <a:ext cx="5181600" cy="4667250"/>
          </a:xfrm>
        </p:spPr>
        <p:txBody>
          <a:bodyPr>
            <a:normAutofit fontScale="92500"/>
          </a:bodyPr>
          <a:lstStyle/>
          <a:p>
            <a:pPr marL="0" indent="0">
              <a:buNone/>
            </a:pPr>
            <a:r>
              <a:rPr lang="en-US" sz="2800" b="1" dirty="0">
                <a:solidFill>
                  <a:srgbClr val="24866E"/>
                </a:solidFill>
              </a:rPr>
              <a:t>All CAPs:</a:t>
            </a:r>
            <a:endParaRPr lang="en-US" sz="2800" dirty="0"/>
          </a:p>
          <a:p>
            <a:r>
              <a:rPr lang="en-US" sz="2600" dirty="0"/>
              <a:t>Have the same workflow and timelines for completion.</a:t>
            </a:r>
          </a:p>
          <a:p>
            <a:r>
              <a:rPr lang="en-US" sz="2600" dirty="0"/>
              <a:t>Describe system level correction.</a:t>
            </a:r>
          </a:p>
          <a:p>
            <a:r>
              <a:rPr lang="en-US" sz="2600" dirty="0"/>
              <a:t>Are verified as corrected by the ISD.</a:t>
            </a:r>
          </a:p>
          <a:p>
            <a:r>
              <a:rPr lang="en-US" sz="2600" dirty="0"/>
              <a:t>Include links to either:</a:t>
            </a:r>
          </a:p>
          <a:p>
            <a:pPr lvl="1"/>
            <a:r>
              <a:rPr lang="en-US" sz="2400" dirty="0"/>
              <a:t>Student Level Corrective Action Plans (SLCAPs) </a:t>
            </a:r>
            <a:r>
              <a:rPr lang="en-US" sz="2400" b="1" dirty="0"/>
              <a:t>or</a:t>
            </a:r>
            <a:endParaRPr lang="en-US" sz="2400" dirty="0"/>
          </a:p>
          <a:p>
            <a:pPr lvl="1"/>
            <a:r>
              <a:rPr lang="en-US" sz="2400" dirty="0"/>
              <a:t>District Student Data Report </a:t>
            </a:r>
            <a:br>
              <a:rPr lang="en-US" sz="2400" dirty="0"/>
            </a:br>
            <a:r>
              <a:rPr lang="en-US" sz="2400" dirty="0"/>
              <a:t>(B-Valid &amp; Reliable)</a:t>
            </a:r>
          </a:p>
          <a:p>
            <a:endParaRPr lang="en-US" dirty="0"/>
          </a:p>
        </p:txBody>
      </p:sp>
      <p:sp>
        <p:nvSpPr>
          <p:cNvPr id="4" name="Content Placeholder 3">
            <a:extLst>
              <a:ext uri="{FF2B5EF4-FFF2-40B4-BE49-F238E27FC236}">
                <a16:creationId xmlns:a16="http://schemas.microsoft.com/office/drawing/2014/main" id="{47066175-61E8-3880-9FE5-10A97508EE3C}"/>
              </a:ext>
            </a:extLst>
          </p:cNvPr>
          <p:cNvSpPr>
            <a:spLocks noGrp="1"/>
          </p:cNvSpPr>
          <p:nvPr>
            <p:ph sz="half" idx="2"/>
          </p:nvPr>
        </p:nvSpPr>
        <p:spPr>
          <a:xfrm>
            <a:off x="5849814" y="1720933"/>
            <a:ext cx="5503985" cy="4667249"/>
          </a:xfrm>
        </p:spPr>
        <p:txBody>
          <a:bodyPr>
            <a:normAutofit fontScale="92500"/>
          </a:bodyPr>
          <a:lstStyle/>
          <a:p>
            <a:pPr marL="0" indent="0">
              <a:buNone/>
            </a:pPr>
            <a:r>
              <a:rPr lang="en-US" sz="2800" b="1" dirty="0">
                <a:solidFill>
                  <a:schemeClr val="accent2"/>
                </a:solidFill>
              </a:rPr>
              <a:t>Monitoring CAPs:</a:t>
            </a:r>
          </a:p>
          <a:p>
            <a:pPr marL="285750" lvl="1"/>
            <a:r>
              <a:rPr lang="en-US" sz="2600" dirty="0"/>
              <a:t>Issued following a monitoring activity.</a:t>
            </a:r>
          </a:p>
          <a:p>
            <a:pPr marL="285750" lvl="1"/>
            <a:r>
              <a:rPr lang="en-US" sz="2600" dirty="0"/>
              <a:t>Include links to the report of findings.</a:t>
            </a:r>
          </a:p>
          <a:p>
            <a:pPr lvl="1"/>
            <a:endParaRPr lang="en-US" dirty="0"/>
          </a:p>
          <a:p>
            <a:pPr marL="0" indent="0">
              <a:buNone/>
            </a:pPr>
            <a:r>
              <a:rPr lang="en-US" sz="2800" b="1" dirty="0">
                <a:solidFill>
                  <a:schemeClr val="accent2"/>
                </a:solidFill>
              </a:rPr>
              <a:t>Complaint CAPs:</a:t>
            </a:r>
          </a:p>
          <a:p>
            <a:pPr marL="285750" lvl="1"/>
            <a:r>
              <a:rPr lang="en-US" sz="2600" dirty="0"/>
              <a:t>Issued each month as needed.</a:t>
            </a:r>
          </a:p>
          <a:p>
            <a:pPr marL="285750" lvl="1"/>
            <a:r>
              <a:rPr lang="en-US" sz="2600" dirty="0"/>
              <a:t>Include link to complaint final decision.</a:t>
            </a:r>
          </a:p>
          <a:p>
            <a:endParaRPr lang="en-US" dirty="0"/>
          </a:p>
        </p:txBody>
      </p:sp>
      <p:sp>
        <p:nvSpPr>
          <p:cNvPr id="6" name="Slide Number Placeholder 5">
            <a:extLst>
              <a:ext uri="{FF2B5EF4-FFF2-40B4-BE49-F238E27FC236}">
                <a16:creationId xmlns:a16="http://schemas.microsoft.com/office/drawing/2014/main" id="{07A5F1BD-C548-E9C6-B58E-4E2DCF679ACF}"/>
              </a:ext>
            </a:extLst>
          </p:cNvPr>
          <p:cNvSpPr>
            <a:spLocks noGrp="1"/>
          </p:cNvSpPr>
          <p:nvPr>
            <p:ph type="sldNum" sz="quarter" idx="12"/>
          </p:nvPr>
        </p:nvSpPr>
        <p:spPr/>
        <p:txBody>
          <a:bodyPr/>
          <a:lstStyle/>
          <a:p>
            <a:fld id="{0B17BB76-CBF7-44FF-99D7-3859A0F0D5C1}" type="slidenum">
              <a:rPr lang="en-US" smtClean="0"/>
              <a:pPr/>
              <a:t>17</a:t>
            </a:fld>
            <a:endParaRPr lang="en-US"/>
          </a:p>
        </p:txBody>
      </p:sp>
      <p:sp>
        <p:nvSpPr>
          <p:cNvPr id="5" name="Footer Placeholder 4">
            <a:extLst>
              <a:ext uri="{FF2B5EF4-FFF2-40B4-BE49-F238E27FC236}">
                <a16:creationId xmlns:a16="http://schemas.microsoft.com/office/drawing/2014/main" id="{70B7FD74-158F-C884-AD27-B66D2454DEE9}"/>
              </a:ext>
            </a:extLst>
          </p:cNvPr>
          <p:cNvSpPr>
            <a:spLocks noGrp="1"/>
          </p:cNvSpPr>
          <p:nvPr>
            <p:ph type="ftr" sz="quarter" idx="11"/>
          </p:nvPr>
        </p:nvSpPr>
        <p:spPr/>
        <p:txBody>
          <a:bodyPr/>
          <a:lstStyle/>
          <a:p>
            <a:r>
              <a:rPr lang="en-US"/>
              <a:t>Michigan Department of Education | Office of Special Education </a:t>
            </a:r>
          </a:p>
        </p:txBody>
      </p:sp>
    </p:spTree>
    <p:extLst>
      <p:ext uri="{BB962C8B-B14F-4D97-AF65-F5344CB8AC3E}">
        <p14:creationId xmlns:p14="http://schemas.microsoft.com/office/powerpoint/2010/main" val="301043944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89D3A3-2D38-44C5-B4A0-69776FDC2964}"/>
              </a:ext>
            </a:extLst>
          </p:cNvPr>
          <p:cNvSpPr>
            <a:spLocks noGrp="1"/>
          </p:cNvSpPr>
          <p:nvPr>
            <p:ph type="title"/>
          </p:nvPr>
        </p:nvSpPr>
        <p:spPr>
          <a:xfrm>
            <a:off x="838200" y="365125"/>
            <a:ext cx="10515600" cy="1325563"/>
          </a:xfrm>
        </p:spPr>
        <p:txBody>
          <a:bodyPr anchor="b">
            <a:normAutofit/>
          </a:bodyPr>
          <a:lstStyle/>
          <a:p>
            <a:r>
              <a:rPr lang="en-US"/>
              <a:t>SLCAPs</a:t>
            </a:r>
          </a:p>
        </p:txBody>
      </p:sp>
      <p:pic>
        <p:nvPicPr>
          <p:cNvPr id="7" name="Picture 6" descr="Screenshot of SLCAP ">
            <a:extLst>
              <a:ext uri="{FF2B5EF4-FFF2-40B4-BE49-F238E27FC236}">
                <a16:creationId xmlns:a16="http://schemas.microsoft.com/office/drawing/2014/main" id="{41360586-C0C6-4347-9B18-64BEC5A9C1EF}"/>
              </a:ext>
            </a:extLst>
          </p:cNvPr>
          <p:cNvPicPr>
            <a:picLocks noChangeAspect="1"/>
          </p:cNvPicPr>
          <p:nvPr/>
        </p:nvPicPr>
        <p:blipFill>
          <a:blip r:embed="rId3"/>
          <a:stretch>
            <a:fillRect/>
          </a:stretch>
        </p:blipFill>
        <p:spPr>
          <a:xfrm>
            <a:off x="983571" y="1781874"/>
            <a:ext cx="10224857" cy="4574476"/>
          </a:xfrm>
          <a:prstGeom prst="rect">
            <a:avLst/>
          </a:prstGeom>
          <a:noFill/>
          <a:ln>
            <a:solidFill>
              <a:schemeClr val="tx1"/>
            </a:solidFill>
          </a:ln>
        </p:spPr>
      </p:pic>
      <p:sp>
        <p:nvSpPr>
          <p:cNvPr id="5" name="Slide Number Placeholder 4">
            <a:extLst>
              <a:ext uri="{FF2B5EF4-FFF2-40B4-BE49-F238E27FC236}">
                <a16:creationId xmlns:a16="http://schemas.microsoft.com/office/drawing/2014/main" id="{528F6779-9391-4C0A-87EB-68E2D2FC3264}"/>
              </a:ext>
            </a:extLst>
          </p:cNvPr>
          <p:cNvSpPr>
            <a:spLocks noGrp="1"/>
          </p:cNvSpPr>
          <p:nvPr>
            <p:ph type="sldNum" sz="quarter" idx="12"/>
          </p:nvPr>
        </p:nvSpPr>
        <p:spPr>
          <a:xfrm>
            <a:off x="838201" y="6356350"/>
            <a:ext cx="409832" cy="365125"/>
          </a:xfrm>
        </p:spPr>
        <p:txBody>
          <a:bodyPr anchor="ctr">
            <a:normAutofit/>
          </a:bodyPr>
          <a:lstStyle/>
          <a:p>
            <a:pPr>
              <a:spcAft>
                <a:spcPts val="600"/>
              </a:spcAft>
            </a:pPr>
            <a:fld id="{46775F4D-6D42-4CD6-A802-0B48E0231625}" type="slidenum">
              <a:rPr lang="en-US" smtClean="0"/>
              <a:pPr>
                <a:spcAft>
                  <a:spcPts val="600"/>
                </a:spcAft>
              </a:pPr>
              <a:t>18</a:t>
            </a:fld>
            <a:endParaRPr lang="en-US"/>
          </a:p>
        </p:txBody>
      </p:sp>
      <p:sp>
        <p:nvSpPr>
          <p:cNvPr id="4" name="Footer Placeholder 3">
            <a:extLst>
              <a:ext uri="{FF2B5EF4-FFF2-40B4-BE49-F238E27FC236}">
                <a16:creationId xmlns:a16="http://schemas.microsoft.com/office/drawing/2014/main" id="{585792A9-3A15-4284-BA3E-DB6B5F65FAC1}"/>
              </a:ext>
            </a:extLst>
          </p:cNvPr>
          <p:cNvSpPr>
            <a:spLocks noGrp="1"/>
          </p:cNvSpPr>
          <p:nvPr>
            <p:ph type="ftr" sz="quarter" idx="11"/>
          </p:nvPr>
        </p:nvSpPr>
        <p:spPr>
          <a:xfrm>
            <a:off x="1371600" y="6356350"/>
            <a:ext cx="7673546" cy="365125"/>
          </a:xfrm>
        </p:spPr>
        <p:txBody>
          <a:bodyPr anchor="ctr">
            <a:normAutofit/>
          </a:bodyPr>
          <a:lstStyle/>
          <a:p>
            <a:pPr>
              <a:spcAft>
                <a:spcPts val="600"/>
              </a:spcAft>
            </a:pPr>
            <a:r>
              <a:rPr lang="en-US"/>
              <a:t>Michigan Department of Education | Office of Special Education </a:t>
            </a:r>
          </a:p>
        </p:txBody>
      </p:sp>
    </p:spTree>
    <p:extLst>
      <p:ext uri="{BB962C8B-B14F-4D97-AF65-F5344CB8AC3E}">
        <p14:creationId xmlns:p14="http://schemas.microsoft.com/office/powerpoint/2010/main" val="131406512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6964EC00-D6F1-4C2A-A1A2-2F51451DE12D}"/>
              </a:ext>
            </a:extLst>
          </p:cNvPr>
          <p:cNvSpPr>
            <a:spLocks noGrp="1"/>
          </p:cNvSpPr>
          <p:nvPr>
            <p:ph type="ctrTitle"/>
          </p:nvPr>
        </p:nvSpPr>
        <p:spPr/>
        <p:txBody>
          <a:bodyPr/>
          <a:lstStyle/>
          <a:p>
            <a:r>
              <a:rPr lang="en-US"/>
              <a:t>Catamaran Navigation</a:t>
            </a:r>
          </a:p>
        </p:txBody>
      </p:sp>
      <p:sp>
        <p:nvSpPr>
          <p:cNvPr id="6" name="Slide Number Placeholder 5">
            <a:extLst>
              <a:ext uri="{FF2B5EF4-FFF2-40B4-BE49-F238E27FC236}">
                <a16:creationId xmlns:a16="http://schemas.microsoft.com/office/drawing/2014/main" id="{81824BFD-94E0-456B-B94B-79B488184314}"/>
              </a:ext>
            </a:extLst>
          </p:cNvPr>
          <p:cNvSpPr>
            <a:spLocks noGrp="1"/>
          </p:cNvSpPr>
          <p:nvPr>
            <p:ph type="sldNum" sz="quarter" idx="12"/>
          </p:nvPr>
        </p:nvSpPr>
        <p:spPr/>
        <p:txBody>
          <a:bodyPr/>
          <a:lstStyle/>
          <a:p>
            <a:fld id="{0B17BB76-CBF7-44FF-99D7-3859A0F0D5C1}" type="slidenum">
              <a:rPr lang="en-US" smtClean="0"/>
              <a:pPr/>
              <a:t>19</a:t>
            </a:fld>
            <a:endParaRPr lang="en-US"/>
          </a:p>
        </p:txBody>
      </p:sp>
      <p:sp>
        <p:nvSpPr>
          <p:cNvPr id="5" name="Footer Placeholder 4">
            <a:extLst>
              <a:ext uri="{FF2B5EF4-FFF2-40B4-BE49-F238E27FC236}">
                <a16:creationId xmlns:a16="http://schemas.microsoft.com/office/drawing/2014/main" id="{A14BC16E-BB2B-405D-9F25-B66389DEF9A1}"/>
              </a:ext>
            </a:extLst>
          </p:cNvPr>
          <p:cNvSpPr>
            <a:spLocks noGrp="1"/>
          </p:cNvSpPr>
          <p:nvPr>
            <p:ph type="ftr" sz="quarter" idx="11"/>
          </p:nvPr>
        </p:nvSpPr>
        <p:spPr/>
        <p:txBody>
          <a:bodyPr/>
          <a:lstStyle/>
          <a:p>
            <a:r>
              <a:rPr lang="en-US"/>
              <a:t>Michigan Department of Education | Office of Special Education </a:t>
            </a:r>
          </a:p>
        </p:txBody>
      </p:sp>
    </p:spTree>
    <p:extLst>
      <p:ext uri="{BB962C8B-B14F-4D97-AF65-F5344CB8AC3E}">
        <p14:creationId xmlns:p14="http://schemas.microsoft.com/office/powerpoint/2010/main" val="358258433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03A8C3-5840-46F4-BF08-9E0289E68838}"/>
              </a:ext>
            </a:extLst>
          </p:cNvPr>
          <p:cNvSpPr>
            <a:spLocks noGrp="1"/>
          </p:cNvSpPr>
          <p:nvPr>
            <p:ph type="title"/>
          </p:nvPr>
        </p:nvSpPr>
        <p:spPr>
          <a:xfrm>
            <a:off x="838204" y="365125"/>
            <a:ext cx="10515590" cy="1325563"/>
          </a:xfrm>
        </p:spPr>
        <p:txBody>
          <a:bodyPr anchor="b">
            <a:normAutofit/>
          </a:bodyPr>
          <a:lstStyle/>
          <a:p>
            <a:r>
              <a:rPr lang="en-US"/>
              <a:t>Zoom Webinar Control Panel</a:t>
            </a:r>
          </a:p>
        </p:txBody>
      </p:sp>
      <p:sp>
        <p:nvSpPr>
          <p:cNvPr id="6" name="Content Placeholder 5">
            <a:extLst>
              <a:ext uri="{FF2B5EF4-FFF2-40B4-BE49-F238E27FC236}">
                <a16:creationId xmlns:a16="http://schemas.microsoft.com/office/drawing/2014/main" id="{D392247F-9976-48FD-8F9C-2545A7F46970}"/>
              </a:ext>
            </a:extLst>
          </p:cNvPr>
          <p:cNvSpPr>
            <a:spLocks noGrp="1"/>
          </p:cNvSpPr>
          <p:nvPr>
            <p:ph sz="half" idx="1"/>
          </p:nvPr>
        </p:nvSpPr>
        <p:spPr>
          <a:xfrm>
            <a:off x="838203" y="1752537"/>
            <a:ext cx="5064610" cy="4336536"/>
          </a:xfrm>
        </p:spPr>
        <p:txBody>
          <a:bodyPr>
            <a:normAutofit fontScale="92500" lnSpcReduction="10000"/>
          </a:bodyPr>
          <a:lstStyle/>
          <a:p>
            <a:r>
              <a:rPr lang="en-US"/>
              <a:t>Mouse or tab down to the bottom of the webinar screen for the Zoom Webinar Control Panel to become visible. </a:t>
            </a:r>
          </a:p>
          <a:p>
            <a:r>
              <a:rPr lang="en-US"/>
              <a:t>Features available are:</a:t>
            </a:r>
          </a:p>
          <a:p>
            <a:pPr marL="741363" indent="-447675">
              <a:buFont typeface="+mj-lt"/>
              <a:buAutoNum type="arabicPeriod"/>
            </a:pPr>
            <a:r>
              <a:rPr lang="en-US" b="1"/>
              <a:t>Chat </a:t>
            </a:r>
            <a:r>
              <a:rPr lang="en-US"/>
              <a:t>– select to communicate with presenters.</a:t>
            </a:r>
          </a:p>
          <a:p>
            <a:pPr marL="741363" indent="-447675">
              <a:buFont typeface="+mj-lt"/>
              <a:buAutoNum type="arabicPeriod"/>
            </a:pPr>
            <a:r>
              <a:rPr lang="en-US" b="1"/>
              <a:t>Closed Captioning (CC)</a:t>
            </a:r>
            <a:r>
              <a:rPr lang="en-US"/>
              <a:t> – select the </a:t>
            </a:r>
            <a:r>
              <a:rPr lang="en-US" b="1"/>
              <a:t>CC</a:t>
            </a:r>
            <a:r>
              <a:rPr lang="en-US"/>
              <a:t> icon to turn on captions. </a:t>
            </a:r>
          </a:p>
          <a:p>
            <a:pPr marL="741363" indent="-447675">
              <a:buFont typeface="+mj-lt"/>
              <a:buAutoNum type="arabicPeriod"/>
            </a:pPr>
            <a:r>
              <a:rPr lang="en-US" b="1"/>
              <a:t>Leave</a:t>
            </a:r>
            <a:r>
              <a:rPr lang="en-US"/>
              <a:t> – select to exit the webinar.</a:t>
            </a:r>
          </a:p>
        </p:txBody>
      </p:sp>
      <p:pic>
        <p:nvPicPr>
          <p:cNvPr id="1026" name="Picture 2" descr="Zoom webinar control panel showing the chat, closed caption icon, and leave options.">
            <a:extLst>
              <a:ext uri="{FF2B5EF4-FFF2-40B4-BE49-F238E27FC236}">
                <a16:creationId xmlns:a16="http://schemas.microsoft.com/office/drawing/2014/main" id="{C725F229-3C5B-44DF-8F2F-880E835849C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29744" y="1679290"/>
            <a:ext cx="6005752" cy="4457011"/>
          </a:xfrm>
          <a:prstGeom prst="rect">
            <a:avLst/>
          </a:prstGeom>
          <a:noFill/>
          <a:extLst>
            <a:ext uri="{909E8E84-426E-40DD-AFC4-6F175D3DCCD1}">
              <a14:hiddenFill xmlns:a14="http://schemas.microsoft.com/office/drawing/2010/main">
                <a:solidFill>
                  <a:srgbClr val="FFFFFF"/>
                </a:solidFill>
              </a14:hiddenFill>
            </a:ext>
          </a:extLst>
        </p:spPr>
      </p:pic>
      <p:sp>
        <p:nvSpPr>
          <p:cNvPr id="5" name="Slide Number Placeholder 4">
            <a:extLst>
              <a:ext uri="{FF2B5EF4-FFF2-40B4-BE49-F238E27FC236}">
                <a16:creationId xmlns:a16="http://schemas.microsoft.com/office/drawing/2014/main" id="{65E381F9-5F04-4867-AD6C-55EACE3A192E}"/>
              </a:ext>
            </a:extLst>
          </p:cNvPr>
          <p:cNvSpPr>
            <a:spLocks noGrp="1"/>
          </p:cNvSpPr>
          <p:nvPr>
            <p:ph type="sldNum" sz="quarter" idx="12"/>
          </p:nvPr>
        </p:nvSpPr>
        <p:spPr>
          <a:xfrm>
            <a:off x="838203" y="6356352"/>
            <a:ext cx="409833" cy="365125"/>
          </a:xfrm>
        </p:spPr>
        <p:txBody>
          <a:bodyPr anchor="ctr">
            <a:normAutofit/>
          </a:bodyPr>
          <a:lstStyle/>
          <a:p>
            <a:pPr>
              <a:spcAft>
                <a:spcPts val="600"/>
              </a:spcAft>
            </a:pPr>
            <a:fld id="{46775F4D-6D42-4CD6-A802-0B48E0231625}" type="slidenum">
              <a:rPr lang="en-US" smtClean="0"/>
              <a:pPr>
                <a:spcAft>
                  <a:spcPts val="600"/>
                </a:spcAft>
              </a:pPr>
              <a:t>2</a:t>
            </a:fld>
            <a:endParaRPr lang="en-US"/>
          </a:p>
        </p:txBody>
      </p:sp>
      <p:sp>
        <p:nvSpPr>
          <p:cNvPr id="4" name="Footer Placeholder 3">
            <a:extLst>
              <a:ext uri="{FF2B5EF4-FFF2-40B4-BE49-F238E27FC236}">
                <a16:creationId xmlns:a16="http://schemas.microsoft.com/office/drawing/2014/main" id="{B429AB00-BE02-437F-BD76-35248F4F427A}"/>
              </a:ext>
            </a:extLst>
          </p:cNvPr>
          <p:cNvSpPr>
            <a:spLocks noGrp="1"/>
          </p:cNvSpPr>
          <p:nvPr>
            <p:ph type="ftr" sz="quarter" idx="11"/>
          </p:nvPr>
        </p:nvSpPr>
        <p:spPr>
          <a:xfrm>
            <a:off x="1371600" y="6356352"/>
            <a:ext cx="7673547" cy="365125"/>
          </a:xfrm>
        </p:spPr>
        <p:txBody>
          <a:bodyPr anchor="ctr">
            <a:normAutofit/>
          </a:bodyPr>
          <a:lstStyle/>
          <a:p>
            <a:pPr>
              <a:spcAft>
                <a:spcPts val="600"/>
              </a:spcAft>
            </a:pPr>
            <a:r>
              <a:rPr lang="en-US"/>
              <a:t>Michigan Department of Education | Office of Special Education </a:t>
            </a:r>
          </a:p>
        </p:txBody>
      </p:sp>
    </p:spTree>
    <p:extLst>
      <p:ext uri="{BB962C8B-B14F-4D97-AF65-F5344CB8AC3E}">
        <p14:creationId xmlns:p14="http://schemas.microsoft.com/office/powerpoint/2010/main" val="147501328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3322017A-9FA5-448B-839F-1A1AB51DAD74}"/>
              </a:ext>
            </a:extLst>
          </p:cNvPr>
          <p:cNvSpPr>
            <a:spLocks noGrp="1"/>
          </p:cNvSpPr>
          <p:nvPr>
            <p:ph type="title"/>
          </p:nvPr>
        </p:nvSpPr>
        <p:spPr>
          <a:xfrm>
            <a:off x="838200" y="425450"/>
            <a:ext cx="10515600" cy="1342675"/>
          </a:xfrm>
        </p:spPr>
        <p:txBody>
          <a:bodyPr/>
          <a:lstStyle/>
          <a:p>
            <a:r>
              <a:rPr lang="en-US" dirty="0"/>
              <a:t>Login</a:t>
            </a:r>
          </a:p>
        </p:txBody>
      </p:sp>
      <p:sp>
        <p:nvSpPr>
          <p:cNvPr id="5" name="Slide Number Placeholder 4">
            <a:extLst>
              <a:ext uri="{FF2B5EF4-FFF2-40B4-BE49-F238E27FC236}">
                <a16:creationId xmlns:a16="http://schemas.microsoft.com/office/drawing/2014/main" id="{02A239B0-F315-4F7D-8A72-092387D692B6}"/>
              </a:ext>
            </a:extLst>
          </p:cNvPr>
          <p:cNvSpPr>
            <a:spLocks noGrp="1"/>
          </p:cNvSpPr>
          <p:nvPr>
            <p:ph type="sldNum" sz="quarter" idx="12"/>
          </p:nvPr>
        </p:nvSpPr>
        <p:spPr>
          <a:xfrm>
            <a:off x="838201" y="6414406"/>
            <a:ext cx="409832" cy="365125"/>
          </a:xfrm>
        </p:spPr>
        <p:txBody>
          <a:bodyPr/>
          <a:lstStyle/>
          <a:p>
            <a:fld id="{2E6F2232-818B-4E09-954B-6E16973FF9E0}" type="slidenum">
              <a:rPr lang="en-US" smtClean="0"/>
              <a:pPr/>
              <a:t>20</a:t>
            </a:fld>
            <a:endParaRPr lang="en-US"/>
          </a:p>
        </p:txBody>
      </p:sp>
      <p:sp>
        <p:nvSpPr>
          <p:cNvPr id="2" name="Footer Placeholder 1">
            <a:extLst>
              <a:ext uri="{FF2B5EF4-FFF2-40B4-BE49-F238E27FC236}">
                <a16:creationId xmlns:a16="http://schemas.microsoft.com/office/drawing/2014/main" id="{AD06A7D1-8E64-443E-84F5-BCC66281282F}"/>
              </a:ext>
            </a:extLst>
          </p:cNvPr>
          <p:cNvSpPr>
            <a:spLocks noGrp="1"/>
          </p:cNvSpPr>
          <p:nvPr>
            <p:ph type="ftr" sz="quarter" idx="11"/>
          </p:nvPr>
        </p:nvSpPr>
        <p:spPr/>
        <p:txBody>
          <a:bodyPr/>
          <a:lstStyle/>
          <a:p>
            <a:r>
              <a:rPr lang="en-US"/>
              <a:t>Michigan Department of Education | Office of Special Education </a:t>
            </a:r>
          </a:p>
        </p:txBody>
      </p:sp>
      <p:pic>
        <p:nvPicPr>
          <p:cNvPr id="4" name="Picture 3" descr="Catamaran Log-in Screen">
            <a:extLst>
              <a:ext uri="{FF2B5EF4-FFF2-40B4-BE49-F238E27FC236}">
                <a16:creationId xmlns:a16="http://schemas.microsoft.com/office/drawing/2014/main" id="{4983560A-43B1-4464-AF98-700AD253F102}"/>
              </a:ext>
            </a:extLst>
          </p:cNvPr>
          <p:cNvPicPr>
            <a:picLocks noChangeAspect="1"/>
          </p:cNvPicPr>
          <p:nvPr/>
        </p:nvPicPr>
        <p:blipFill>
          <a:blip r:embed="rId3"/>
          <a:stretch>
            <a:fillRect/>
          </a:stretch>
        </p:blipFill>
        <p:spPr>
          <a:xfrm>
            <a:off x="551238" y="330904"/>
            <a:ext cx="11089523" cy="6364762"/>
          </a:xfrm>
          <a:prstGeom prst="rect">
            <a:avLst/>
          </a:prstGeom>
          <a:ln>
            <a:solidFill>
              <a:schemeClr val="tx1"/>
            </a:solidFill>
          </a:ln>
        </p:spPr>
      </p:pic>
      <p:sp>
        <p:nvSpPr>
          <p:cNvPr id="7" name="Content Placeholder 6">
            <a:extLst>
              <a:ext uri="{FF2B5EF4-FFF2-40B4-BE49-F238E27FC236}">
                <a16:creationId xmlns:a16="http://schemas.microsoft.com/office/drawing/2014/main" id="{32ECE9F2-37BF-4FC1-8E10-E21412D2CD3C}"/>
              </a:ext>
            </a:extLst>
          </p:cNvPr>
          <p:cNvSpPr>
            <a:spLocks noGrp="1"/>
          </p:cNvSpPr>
          <p:nvPr>
            <p:ph idx="1"/>
          </p:nvPr>
        </p:nvSpPr>
        <p:spPr>
          <a:xfrm>
            <a:off x="50042" y="365125"/>
            <a:ext cx="12091916" cy="528484"/>
          </a:xfrm>
        </p:spPr>
        <p:txBody>
          <a:bodyPr>
            <a:normAutofit/>
          </a:bodyPr>
          <a:lstStyle/>
          <a:p>
            <a:pPr marL="0" indent="0" algn="ctr">
              <a:buNone/>
            </a:pPr>
            <a:r>
              <a:rPr lang="en-US" dirty="0"/>
              <a:t>https://catamaran.partners</a:t>
            </a:r>
          </a:p>
          <a:p>
            <a:pPr algn="ctr"/>
            <a:endParaRPr lang="en-US" dirty="0"/>
          </a:p>
        </p:txBody>
      </p:sp>
    </p:spTree>
    <p:extLst>
      <p:ext uri="{BB962C8B-B14F-4D97-AF65-F5344CB8AC3E}">
        <p14:creationId xmlns:p14="http://schemas.microsoft.com/office/powerpoint/2010/main" val="124992143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F60040-6F26-4902-B746-88A4BB5B21D8}"/>
              </a:ext>
            </a:extLst>
          </p:cNvPr>
          <p:cNvSpPr>
            <a:spLocks noGrp="1"/>
          </p:cNvSpPr>
          <p:nvPr>
            <p:ph type="title"/>
          </p:nvPr>
        </p:nvSpPr>
        <p:spPr>
          <a:xfrm>
            <a:off x="838199" y="365125"/>
            <a:ext cx="10529455" cy="1325563"/>
          </a:xfrm>
        </p:spPr>
        <p:txBody>
          <a:bodyPr>
            <a:normAutofit/>
          </a:bodyPr>
          <a:lstStyle/>
          <a:p>
            <a:r>
              <a:rPr lang="en-US" dirty="0"/>
              <a:t>Review Organization Member Names</a:t>
            </a:r>
          </a:p>
        </p:txBody>
      </p:sp>
      <p:sp>
        <p:nvSpPr>
          <p:cNvPr id="3" name="Content Placeholder 2">
            <a:extLst>
              <a:ext uri="{FF2B5EF4-FFF2-40B4-BE49-F238E27FC236}">
                <a16:creationId xmlns:a16="http://schemas.microsoft.com/office/drawing/2014/main" id="{8A0FD3F6-60C6-4776-BF30-814750D06152}"/>
              </a:ext>
            </a:extLst>
          </p:cNvPr>
          <p:cNvSpPr>
            <a:spLocks noGrp="1"/>
          </p:cNvSpPr>
          <p:nvPr>
            <p:ph idx="1"/>
          </p:nvPr>
        </p:nvSpPr>
        <p:spPr>
          <a:xfrm>
            <a:off x="838200" y="1729373"/>
            <a:ext cx="10529454" cy="2233694"/>
          </a:xfrm>
        </p:spPr>
        <p:txBody>
          <a:bodyPr>
            <a:normAutofit fontScale="92500" lnSpcReduction="10000"/>
          </a:bodyPr>
          <a:lstStyle/>
          <a:p>
            <a:r>
              <a:rPr lang="en-US" sz="2800" dirty="0"/>
              <a:t>To review organization member names within Catamaran:</a:t>
            </a:r>
          </a:p>
          <a:p>
            <a:pPr lvl="1"/>
            <a:r>
              <a:rPr lang="en-US" sz="2400" dirty="0"/>
              <a:t>Log in and locate the Tasks Overview.</a:t>
            </a:r>
          </a:p>
          <a:p>
            <a:pPr lvl="1"/>
            <a:r>
              <a:rPr lang="en-US" sz="2400" dirty="0"/>
              <a:t>Select the organization’s name in the </a:t>
            </a:r>
            <a:r>
              <a:rPr lang="en-US" sz="2400" b="1" dirty="0"/>
              <a:t>Organization</a:t>
            </a:r>
            <a:r>
              <a:rPr lang="en-US" sz="2400" dirty="0"/>
              <a:t> column.</a:t>
            </a:r>
          </a:p>
          <a:p>
            <a:pPr lvl="1"/>
            <a:r>
              <a:rPr lang="en-US" sz="2400" dirty="0"/>
              <a:t>Select the </a:t>
            </a:r>
            <a:r>
              <a:rPr lang="en-US" sz="2400" b="1" dirty="0"/>
              <a:t>Organization Members</a:t>
            </a:r>
            <a:r>
              <a:rPr lang="en-US" sz="2400" dirty="0"/>
              <a:t> link from the Organization page.</a:t>
            </a:r>
          </a:p>
          <a:p>
            <a:pPr lvl="1"/>
            <a:r>
              <a:rPr lang="en-US" sz="2400" dirty="0"/>
              <a:t>Review the list. If changes are needed, contact the Catamaran Help Desk for assistance.</a:t>
            </a:r>
          </a:p>
          <a:p>
            <a:endParaRPr lang="en-US" dirty="0"/>
          </a:p>
        </p:txBody>
      </p:sp>
      <p:pic>
        <p:nvPicPr>
          <p:cNvPr id="12" name="Picture 11" descr="Screenshot of Tasks Overview">
            <a:extLst>
              <a:ext uri="{FF2B5EF4-FFF2-40B4-BE49-F238E27FC236}">
                <a16:creationId xmlns:a16="http://schemas.microsoft.com/office/drawing/2014/main" id="{5A09CFB9-144E-485C-87C2-0F7716E1090E}"/>
              </a:ext>
            </a:extLst>
          </p:cNvPr>
          <p:cNvPicPr>
            <a:picLocks noChangeAspect="1"/>
          </p:cNvPicPr>
          <p:nvPr/>
        </p:nvPicPr>
        <p:blipFill>
          <a:blip r:embed="rId3"/>
          <a:stretch>
            <a:fillRect/>
          </a:stretch>
        </p:blipFill>
        <p:spPr>
          <a:xfrm>
            <a:off x="726302" y="4032925"/>
            <a:ext cx="6930000" cy="1440476"/>
          </a:xfrm>
          <a:prstGeom prst="rect">
            <a:avLst/>
          </a:prstGeom>
          <a:ln>
            <a:solidFill>
              <a:schemeClr val="tx1"/>
            </a:solidFill>
          </a:ln>
        </p:spPr>
      </p:pic>
      <p:pic>
        <p:nvPicPr>
          <p:cNvPr id="10" name="Picture 9" descr="Screenshot of Organization Members">
            <a:extLst>
              <a:ext uri="{FF2B5EF4-FFF2-40B4-BE49-F238E27FC236}">
                <a16:creationId xmlns:a16="http://schemas.microsoft.com/office/drawing/2014/main" id="{9D15A543-8FB1-4235-B4D9-650159B944D4}"/>
              </a:ext>
            </a:extLst>
          </p:cNvPr>
          <p:cNvPicPr>
            <a:picLocks noChangeAspect="1"/>
          </p:cNvPicPr>
          <p:nvPr/>
        </p:nvPicPr>
        <p:blipFill>
          <a:blip r:embed="rId4"/>
          <a:stretch>
            <a:fillRect/>
          </a:stretch>
        </p:blipFill>
        <p:spPr>
          <a:xfrm>
            <a:off x="7756635" y="4032926"/>
            <a:ext cx="3861143" cy="2297905"/>
          </a:xfrm>
          <a:prstGeom prst="rect">
            <a:avLst/>
          </a:prstGeom>
          <a:ln>
            <a:solidFill>
              <a:schemeClr val="tx1"/>
            </a:solidFill>
          </a:ln>
        </p:spPr>
      </p:pic>
      <p:sp>
        <p:nvSpPr>
          <p:cNvPr id="5" name="Slide Number Placeholder 4">
            <a:extLst>
              <a:ext uri="{FF2B5EF4-FFF2-40B4-BE49-F238E27FC236}">
                <a16:creationId xmlns:a16="http://schemas.microsoft.com/office/drawing/2014/main" id="{36442D3B-DD15-41CD-AFD8-12745B94E0A7}"/>
              </a:ext>
            </a:extLst>
          </p:cNvPr>
          <p:cNvSpPr>
            <a:spLocks noGrp="1"/>
          </p:cNvSpPr>
          <p:nvPr>
            <p:ph type="sldNum" sz="quarter" idx="12"/>
          </p:nvPr>
        </p:nvSpPr>
        <p:spPr/>
        <p:txBody>
          <a:bodyPr/>
          <a:lstStyle/>
          <a:p>
            <a:fld id="{46775F4D-6D42-4CD6-A802-0B48E0231625}" type="slidenum">
              <a:rPr lang="en-US" smtClean="0"/>
              <a:pPr/>
              <a:t>21</a:t>
            </a:fld>
            <a:endParaRPr lang="en-US"/>
          </a:p>
        </p:txBody>
      </p:sp>
      <p:sp>
        <p:nvSpPr>
          <p:cNvPr id="4" name="Footer Placeholder 3">
            <a:extLst>
              <a:ext uri="{FF2B5EF4-FFF2-40B4-BE49-F238E27FC236}">
                <a16:creationId xmlns:a16="http://schemas.microsoft.com/office/drawing/2014/main" id="{BE2A1B2B-8A9F-4473-8E8B-A43A42A90981}"/>
              </a:ext>
            </a:extLst>
          </p:cNvPr>
          <p:cNvSpPr>
            <a:spLocks noGrp="1"/>
          </p:cNvSpPr>
          <p:nvPr>
            <p:ph type="ftr" sz="quarter" idx="11"/>
          </p:nvPr>
        </p:nvSpPr>
        <p:spPr/>
        <p:txBody>
          <a:bodyPr/>
          <a:lstStyle/>
          <a:p>
            <a:r>
              <a:rPr lang="en-US"/>
              <a:t>Michigan Department of Education | Office of Special Education </a:t>
            </a:r>
          </a:p>
        </p:txBody>
      </p:sp>
    </p:spTree>
    <p:extLst>
      <p:ext uri="{BB962C8B-B14F-4D97-AF65-F5344CB8AC3E}">
        <p14:creationId xmlns:p14="http://schemas.microsoft.com/office/powerpoint/2010/main" val="299083490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18E36DE0-A6D4-4796-8C01-EF6A3AE8F24F}"/>
              </a:ext>
            </a:extLst>
          </p:cNvPr>
          <p:cNvSpPr>
            <a:spLocks noGrp="1"/>
          </p:cNvSpPr>
          <p:nvPr>
            <p:ph type="title"/>
          </p:nvPr>
        </p:nvSpPr>
        <p:spPr/>
        <p:txBody>
          <a:bodyPr/>
          <a:lstStyle/>
          <a:p>
            <a:r>
              <a:rPr lang="en-US" dirty="0"/>
              <a:t>View Reports</a:t>
            </a:r>
          </a:p>
        </p:txBody>
      </p:sp>
      <p:sp>
        <p:nvSpPr>
          <p:cNvPr id="8" name="Content Placeholder 7">
            <a:extLst>
              <a:ext uri="{FF2B5EF4-FFF2-40B4-BE49-F238E27FC236}">
                <a16:creationId xmlns:a16="http://schemas.microsoft.com/office/drawing/2014/main" id="{0D7EEF84-4D8A-4A4E-9AB3-0C9D533C2F42}"/>
              </a:ext>
            </a:extLst>
          </p:cNvPr>
          <p:cNvSpPr>
            <a:spLocks noGrp="1"/>
          </p:cNvSpPr>
          <p:nvPr>
            <p:ph idx="1"/>
          </p:nvPr>
        </p:nvSpPr>
        <p:spPr>
          <a:xfrm>
            <a:off x="838200" y="1825625"/>
            <a:ext cx="10749742" cy="1830214"/>
          </a:xfrm>
        </p:spPr>
        <p:txBody>
          <a:bodyPr>
            <a:normAutofit/>
          </a:bodyPr>
          <a:lstStyle/>
          <a:p>
            <a:pPr marL="457200" indent="-457200">
              <a:buFont typeface="+mj-lt"/>
              <a:buAutoNum type="arabicPeriod"/>
            </a:pPr>
            <a:r>
              <a:rPr lang="en-US" sz="2600"/>
              <a:t>View available reports on the Tasks Overview at the bottom of the Dashboard. </a:t>
            </a:r>
          </a:p>
          <a:p>
            <a:pPr marL="457200" indent="-457200">
              <a:buFont typeface="+mj-lt"/>
              <a:buAutoNum type="arabicPeriod"/>
            </a:pPr>
            <a:r>
              <a:rPr lang="en-US" sz="2600"/>
              <a:t>Select the link in the </a:t>
            </a:r>
            <a:r>
              <a:rPr lang="en-US" sz="2600" b="1"/>
              <a:t>Activity</a:t>
            </a:r>
            <a:r>
              <a:rPr lang="en-US" sz="2600"/>
              <a:t> column (for example, B Report) to access the Reports page. </a:t>
            </a:r>
          </a:p>
          <a:p>
            <a:endParaRPr lang="en-US"/>
          </a:p>
        </p:txBody>
      </p:sp>
      <p:pic>
        <p:nvPicPr>
          <p:cNvPr id="4" name="Picture 3" descr="Screenshot of Tasks Overview showing B Report">
            <a:extLst>
              <a:ext uri="{FF2B5EF4-FFF2-40B4-BE49-F238E27FC236}">
                <a16:creationId xmlns:a16="http://schemas.microsoft.com/office/drawing/2014/main" id="{DAD60CCD-75A2-4677-8519-24E5031D9A7E}"/>
              </a:ext>
            </a:extLst>
          </p:cNvPr>
          <p:cNvPicPr>
            <a:picLocks noChangeAspect="1"/>
          </p:cNvPicPr>
          <p:nvPr/>
        </p:nvPicPr>
        <p:blipFill>
          <a:blip r:embed="rId3"/>
          <a:stretch>
            <a:fillRect/>
          </a:stretch>
        </p:blipFill>
        <p:spPr>
          <a:xfrm>
            <a:off x="731928" y="3862300"/>
            <a:ext cx="10962286" cy="2237714"/>
          </a:xfrm>
          <a:prstGeom prst="rect">
            <a:avLst/>
          </a:prstGeom>
          <a:ln>
            <a:solidFill>
              <a:schemeClr val="tx1"/>
            </a:solidFill>
          </a:ln>
        </p:spPr>
      </p:pic>
      <p:sp>
        <p:nvSpPr>
          <p:cNvPr id="6" name="Slide Number Placeholder 5">
            <a:extLst>
              <a:ext uri="{FF2B5EF4-FFF2-40B4-BE49-F238E27FC236}">
                <a16:creationId xmlns:a16="http://schemas.microsoft.com/office/drawing/2014/main" id="{7246100A-D319-46FA-ABBB-D16F53E217FB}"/>
              </a:ext>
            </a:extLst>
          </p:cNvPr>
          <p:cNvSpPr>
            <a:spLocks noGrp="1"/>
          </p:cNvSpPr>
          <p:nvPr>
            <p:ph type="sldNum" sz="quarter" idx="12"/>
          </p:nvPr>
        </p:nvSpPr>
        <p:spPr/>
        <p:txBody>
          <a:bodyPr/>
          <a:lstStyle/>
          <a:p>
            <a:fld id="{0B17BB76-CBF7-44FF-99D7-3859A0F0D5C1}" type="slidenum">
              <a:rPr lang="en-US" smtClean="0"/>
              <a:pPr/>
              <a:t>22</a:t>
            </a:fld>
            <a:endParaRPr lang="en-US"/>
          </a:p>
        </p:txBody>
      </p:sp>
      <p:sp>
        <p:nvSpPr>
          <p:cNvPr id="5" name="Footer Placeholder 4">
            <a:extLst>
              <a:ext uri="{FF2B5EF4-FFF2-40B4-BE49-F238E27FC236}">
                <a16:creationId xmlns:a16="http://schemas.microsoft.com/office/drawing/2014/main" id="{6D587D24-3908-44D3-B870-A54645FDBA9A}"/>
              </a:ext>
            </a:extLst>
          </p:cNvPr>
          <p:cNvSpPr>
            <a:spLocks noGrp="1"/>
          </p:cNvSpPr>
          <p:nvPr>
            <p:ph type="ftr" sz="quarter" idx="11"/>
          </p:nvPr>
        </p:nvSpPr>
        <p:spPr/>
        <p:txBody>
          <a:bodyPr/>
          <a:lstStyle/>
          <a:p>
            <a:r>
              <a:rPr lang="en-US"/>
              <a:t>Michigan Department of Education | Office of Special Education </a:t>
            </a:r>
          </a:p>
        </p:txBody>
      </p:sp>
    </p:spTree>
    <p:extLst>
      <p:ext uri="{BB962C8B-B14F-4D97-AF65-F5344CB8AC3E}">
        <p14:creationId xmlns:p14="http://schemas.microsoft.com/office/powerpoint/2010/main" val="315491279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E0962C-521B-4FE5-B2B3-33DF1E151589}"/>
              </a:ext>
            </a:extLst>
          </p:cNvPr>
          <p:cNvSpPr>
            <a:spLocks noGrp="1"/>
          </p:cNvSpPr>
          <p:nvPr>
            <p:ph type="title"/>
          </p:nvPr>
        </p:nvSpPr>
        <p:spPr/>
        <p:txBody>
          <a:bodyPr/>
          <a:lstStyle/>
          <a:p>
            <a:r>
              <a:rPr lang="en-US"/>
              <a:t>Access Reports</a:t>
            </a:r>
          </a:p>
        </p:txBody>
      </p:sp>
      <p:sp>
        <p:nvSpPr>
          <p:cNvPr id="3" name="Content Placeholder 2">
            <a:extLst>
              <a:ext uri="{FF2B5EF4-FFF2-40B4-BE49-F238E27FC236}">
                <a16:creationId xmlns:a16="http://schemas.microsoft.com/office/drawing/2014/main" id="{3FB85C7F-E9E1-484F-9061-042568568514}"/>
              </a:ext>
            </a:extLst>
          </p:cNvPr>
          <p:cNvSpPr>
            <a:spLocks noGrp="1"/>
          </p:cNvSpPr>
          <p:nvPr>
            <p:ph idx="1"/>
          </p:nvPr>
        </p:nvSpPr>
        <p:spPr>
          <a:xfrm>
            <a:off x="838201" y="1825625"/>
            <a:ext cx="3318164" cy="4351338"/>
          </a:xfrm>
        </p:spPr>
        <p:txBody>
          <a:bodyPr/>
          <a:lstStyle/>
          <a:p>
            <a:pPr marL="457200" indent="-457200">
              <a:buFont typeface="+mj-lt"/>
              <a:buAutoNum type="arabicPeriod"/>
            </a:pPr>
            <a:r>
              <a:rPr lang="en-US" sz="2800" dirty="0"/>
              <a:t>On the Reports page, select any report link to view that report.</a:t>
            </a:r>
          </a:p>
          <a:p>
            <a:pPr marL="457200" indent="-457200">
              <a:buFont typeface="+mj-lt"/>
              <a:buAutoNum type="arabicPeriod"/>
            </a:pPr>
            <a:r>
              <a:rPr lang="en-US" sz="2800" dirty="0"/>
              <a:t>Review and share the reports with appropriate team members.</a:t>
            </a:r>
          </a:p>
          <a:p>
            <a:endParaRPr lang="en-US" dirty="0"/>
          </a:p>
        </p:txBody>
      </p:sp>
      <p:pic>
        <p:nvPicPr>
          <p:cNvPr id="9" name="Picture 8" descr="Screenshot of B Reports">
            <a:extLst>
              <a:ext uri="{FF2B5EF4-FFF2-40B4-BE49-F238E27FC236}">
                <a16:creationId xmlns:a16="http://schemas.microsoft.com/office/drawing/2014/main" id="{499789FB-8A52-4ED9-B983-17F77FF4FD74}"/>
              </a:ext>
            </a:extLst>
          </p:cNvPr>
          <p:cNvPicPr>
            <a:picLocks noChangeAspect="1"/>
          </p:cNvPicPr>
          <p:nvPr/>
        </p:nvPicPr>
        <p:blipFill>
          <a:blip r:embed="rId3"/>
          <a:stretch>
            <a:fillRect/>
          </a:stretch>
        </p:blipFill>
        <p:spPr>
          <a:xfrm>
            <a:off x="4260467" y="1845959"/>
            <a:ext cx="7093333" cy="4500000"/>
          </a:xfrm>
          <a:prstGeom prst="rect">
            <a:avLst/>
          </a:prstGeom>
          <a:ln>
            <a:solidFill>
              <a:schemeClr val="tx1"/>
            </a:solidFill>
          </a:ln>
        </p:spPr>
      </p:pic>
      <p:sp>
        <p:nvSpPr>
          <p:cNvPr id="5" name="Slide Number Placeholder 4">
            <a:extLst>
              <a:ext uri="{FF2B5EF4-FFF2-40B4-BE49-F238E27FC236}">
                <a16:creationId xmlns:a16="http://schemas.microsoft.com/office/drawing/2014/main" id="{09A33ABF-60A2-4244-8A94-DC6ADDFDE133}"/>
              </a:ext>
            </a:extLst>
          </p:cNvPr>
          <p:cNvSpPr>
            <a:spLocks noGrp="1"/>
          </p:cNvSpPr>
          <p:nvPr>
            <p:ph type="sldNum" sz="quarter" idx="12"/>
          </p:nvPr>
        </p:nvSpPr>
        <p:spPr/>
        <p:txBody>
          <a:bodyPr/>
          <a:lstStyle/>
          <a:p>
            <a:fld id="{46775F4D-6D42-4CD6-A802-0B48E0231625}" type="slidenum">
              <a:rPr lang="en-US" smtClean="0"/>
              <a:pPr/>
              <a:t>23</a:t>
            </a:fld>
            <a:endParaRPr lang="en-US"/>
          </a:p>
        </p:txBody>
      </p:sp>
      <p:sp>
        <p:nvSpPr>
          <p:cNvPr id="4" name="Footer Placeholder 3">
            <a:extLst>
              <a:ext uri="{FF2B5EF4-FFF2-40B4-BE49-F238E27FC236}">
                <a16:creationId xmlns:a16="http://schemas.microsoft.com/office/drawing/2014/main" id="{E66A4BF2-B764-4651-86DC-619577F4974C}"/>
              </a:ext>
            </a:extLst>
          </p:cNvPr>
          <p:cNvSpPr>
            <a:spLocks noGrp="1"/>
          </p:cNvSpPr>
          <p:nvPr>
            <p:ph type="ftr" sz="quarter" idx="11"/>
          </p:nvPr>
        </p:nvSpPr>
        <p:spPr/>
        <p:txBody>
          <a:bodyPr/>
          <a:lstStyle/>
          <a:p>
            <a:r>
              <a:rPr lang="en-US"/>
              <a:t>Michigan Department of Education | Office of Special Education </a:t>
            </a:r>
          </a:p>
        </p:txBody>
      </p:sp>
    </p:spTree>
    <p:extLst>
      <p:ext uri="{BB962C8B-B14F-4D97-AF65-F5344CB8AC3E}">
        <p14:creationId xmlns:p14="http://schemas.microsoft.com/office/powerpoint/2010/main" val="224746808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BFFA42-0E11-403A-9C42-C67B4DE202FB}"/>
              </a:ext>
            </a:extLst>
          </p:cNvPr>
          <p:cNvSpPr>
            <a:spLocks noGrp="1"/>
          </p:cNvSpPr>
          <p:nvPr>
            <p:ph type="title"/>
          </p:nvPr>
        </p:nvSpPr>
        <p:spPr>
          <a:xfrm>
            <a:off x="838200" y="365125"/>
            <a:ext cx="10511118" cy="1325563"/>
          </a:xfrm>
        </p:spPr>
        <p:txBody>
          <a:bodyPr/>
          <a:lstStyle/>
          <a:p>
            <a:r>
              <a:rPr lang="en-US"/>
              <a:t>Acknowledge Reports by October 15</a:t>
            </a:r>
          </a:p>
        </p:txBody>
      </p:sp>
      <p:sp>
        <p:nvSpPr>
          <p:cNvPr id="3" name="Content Placeholder 2">
            <a:extLst>
              <a:ext uri="{FF2B5EF4-FFF2-40B4-BE49-F238E27FC236}">
                <a16:creationId xmlns:a16="http://schemas.microsoft.com/office/drawing/2014/main" id="{914770DC-E130-479B-9395-9B8537E88828}"/>
              </a:ext>
            </a:extLst>
          </p:cNvPr>
          <p:cNvSpPr>
            <a:spLocks noGrp="1"/>
          </p:cNvSpPr>
          <p:nvPr>
            <p:ph idx="1"/>
          </p:nvPr>
        </p:nvSpPr>
        <p:spPr>
          <a:xfrm>
            <a:off x="838200" y="1825625"/>
            <a:ext cx="3417785" cy="4667250"/>
          </a:xfrm>
        </p:spPr>
        <p:txBody>
          <a:bodyPr>
            <a:normAutofit/>
          </a:bodyPr>
          <a:lstStyle/>
          <a:p>
            <a:r>
              <a:rPr lang="en-US" dirty="0"/>
              <a:t>Acknowledge reports by selecting the red </a:t>
            </a:r>
            <a:r>
              <a:rPr lang="en-US" b="1" dirty="0"/>
              <a:t>Acknowledge Reports </a:t>
            </a:r>
            <a:r>
              <a:rPr lang="en-US" dirty="0"/>
              <a:t>button on the Reports page. </a:t>
            </a:r>
          </a:p>
          <a:p>
            <a:r>
              <a:rPr lang="en-US" b="1" dirty="0"/>
              <a:t>Note: </a:t>
            </a:r>
            <a:r>
              <a:rPr lang="en-US" dirty="0"/>
              <a:t>When reports have been</a:t>
            </a:r>
            <a:r>
              <a:rPr lang="en-US" b="1" dirty="0"/>
              <a:t> </a:t>
            </a:r>
            <a:r>
              <a:rPr lang="en-US" dirty="0"/>
              <a:t>acknowledged, additional tasks become available as appropriate (such as a CAP).</a:t>
            </a:r>
          </a:p>
          <a:p>
            <a:endParaRPr lang="en-US" dirty="0"/>
          </a:p>
        </p:txBody>
      </p:sp>
      <p:pic>
        <p:nvPicPr>
          <p:cNvPr id="9" name="Picture 8" descr="Acknowledge Reports Button">
            <a:extLst>
              <a:ext uri="{FF2B5EF4-FFF2-40B4-BE49-F238E27FC236}">
                <a16:creationId xmlns:a16="http://schemas.microsoft.com/office/drawing/2014/main" id="{EF50329A-6857-459C-B764-53BDC33C2BC7}"/>
              </a:ext>
            </a:extLst>
          </p:cNvPr>
          <p:cNvPicPr>
            <a:picLocks noChangeAspect="1"/>
          </p:cNvPicPr>
          <p:nvPr/>
        </p:nvPicPr>
        <p:blipFill>
          <a:blip r:embed="rId3"/>
          <a:stretch>
            <a:fillRect/>
          </a:stretch>
        </p:blipFill>
        <p:spPr>
          <a:xfrm>
            <a:off x="4255985" y="1861619"/>
            <a:ext cx="7093333" cy="4500000"/>
          </a:xfrm>
          <a:prstGeom prst="rect">
            <a:avLst/>
          </a:prstGeom>
          <a:ln>
            <a:solidFill>
              <a:schemeClr val="tx1"/>
            </a:solidFill>
          </a:ln>
        </p:spPr>
      </p:pic>
      <p:sp>
        <p:nvSpPr>
          <p:cNvPr id="5" name="Slide Number Placeholder 4">
            <a:extLst>
              <a:ext uri="{FF2B5EF4-FFF2-40B4-BE49-F238E27FC236}">
                <a16:creationId xmlns:a16="http://schemas.microsoft.com/office/drawing/2014/main" id="{78C8B7A1-04E9-4FCB-8EAE-0A123624533E}"/>
              </a:ext>
            </a:extLst>
          </p:cNvPr>
          <p:cNvSpPr>
            <a:spLocks noGrp="1"/>
          </p:cNvSpPr>
          <p:nvPr>
            <p:ph type="sldNum" sz="quarter" idx="12"/>
          </p:nvPr>
        </p:nvSpPr>
        <p:spPr/>
        <p:txBody>
          <a:bodyPr/>
          <a:lstStyle/>
          <a:p>
            <a:fld id="{46775F4D-6D42-4CD6-A802-0B48E0231625}" type="slidenum">
              <a:rPr lang="en-US" smtClean="0"/>
              <a:pPr/>
              <a:t>24</a:t>
            </a:fld>
            <a:endParaRPr lang="en-US"/>
          </a:p>
        </p:txBody>
      </p:sp>
      <p:sp>
        <p:nvSpPr>
          <p:cNvPr id="4" name="Footer Placeholder 3">
            <a:extLst>
              <a:ext uri="{FF2B5EF4-FFF2-40B4-BE49-F238E27FC236}">
                <a16:creationId xmlns:a16="http://schemas.microsoft.com/office/drawing/2014/main" id="{4E156C3A-624E-4E0B-9B36-25632223313D}"/>
              </a:ext>
            </a:extLst>
          </p:cNvPr>
          <p:cNvSpPr>
            <a:spLocks noGrp="1"/>
          </p:cNvSpPr>
          <p:nvPr>
            <p:ph type="ftr" sz="quarter" idx="11"/>
          </p:nvPr>
        </p:nvSpPr>
        <p:spPr/>
        <p:txBody>
          <a:bodyPr/>
          <a:lstStyle/>
          <a:p>
            <a:r>
              <a:rPr lang="en-US"/>
              <a:t>Michigan Department of Education | Office of Special Education </a:t>
            </a:r>
          </a:p>
        </p:txBody>
      </p:sp>
    </p:spTree>
    <p:extLst>
      <p:ext uri="{BB962C8B-B14F-4D97-AF65-F5344CB8AC3E}">
        <p14:creationId xmlns:p14="http://schemas.microsoft.com/office/powerpoint/2010/main" val="1723886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088E31-BAD1-4154-BE31-F3E21873AE05}"/>
              </a:ext>
            </a:extLst>
          </p:cNvPr>
          <p:cNvSpPr>
            <a:spLocks noGrp="1"/>
          </p:cNvSpPr>
          <p:nvPr>
            <p:ph type="title"/>
          </p:nvPr>
        </p:nvSpPr>
        <p:spPr/>
        <p:txBody>
          <a:bodyPr/>
          <a:lstStyle/>
          <a:p>
            <a:r>
              <a:rPr lang="en-US"/>
              <a:t>After Acknowledging Reports</a:t>
            </a:r>
          </a:p>
        </p:txBody>
      </p:sp>
      <p:sp>
        <p:nvSpPr>
          <p:cNvPr id="3" name="Content Placeholder 2">
            <a:extLst>
              <a:ext uri="{FF2B5EF4-FFF2-40B4-BE49-F238E27FC236}">
                <a16:creationId xmlns:a16="http://schemas.microsoft.com/office/drawing/2014/main" id="{610344AB-A547-43D0-A76F-013F58F8DE7A}"/>
              </a:ext>
            </a:extLst>
          </p:cNvPr>
          <p:cNvSpPr>
            <a:spLocks noGrp="1"/>
          </p:cNvSpPr>
          <p:nvPr>
            <p:ph idx="1"/>
          </p:nvPr>
        </p:nvSpPr>
        <p:spPr/>
        <p:txBody>
          <a:bodyPr>
            <a:normAutofit/>
          </a:bodyPr>
          <a:lstStyle/>
          <a:p>
            <a:r>
              <a:rPr lang="en-US" sz="3200"/>
              <a:t>Work cannot be completed in Catamaran until reports have been acknowledged.</a:t>
            </a:r>
          </a:p>
          <a:p>
            <a:r>
              <a:rPr lang="en-US" sz="3200"/>
              <a:t>What to do after acknowledging reports</a:t>
            </a:r>
            <a:r>
              <a:rPr lang="en-US" sz="3200">
                <a:solidFill>
                  <a:schemeClr val="tx1"/>
                </a:solidFill>
              </a:rPr>
              <a:t>:</a:t>
            </a:r>
          </a:p>
          <a:p>
            <a:pPr lvl="1"/>
            <a:r>
              <a:rPr lang="en-US" sz="2800"/>
              <a:t>Review Reports page – Does my district have findings?</a:t>
            </a:r>
          </a:p>
          <a:p>
            <a:pPr lvl="1"/>
            <a:r>
              <a:rPr lang="en-US" sz="2800"/>
              <a:t>Review Strand Report – What are the next steps?</a:t>
            </a:r>
          </a:p>
          <a:p>
            <a:pPr lvl="1"/>
            <a:r>
              <a:rPr lang="en-US" sz="2800"/>
              <a:t>Review MAR </a:t>
            </a:r>
          </a:p>
          <a:p>
            <a:pPr lvl="1"/>
            <a:r>
              <a:rPr lang="en-US" sz="2800"/>
              <a:t>Decide whether the district should convene a Review and Analysis Process (RAP) Team</a:t>
            </a:r>
          </a:p>
        </p:txBody>
      </p:sp>
      <p:sp>
        <p:nvSpPr>
          <p:cNvPr id="5" name="Slide Number Placeholder 4">
            <a:extLst>
              <a:ext uri="{FF2B5EF4-FFF2-40B4-BE49-F238E27FC236}">
                <a16:creationId xmlns:a16="http://schemas.microsoft.com/office/drawing/2014/main" id="{E2D3CAEF-B769-4A1F-B8B0-CE8867BF2767}"/>
              </a:ext>
            </a:extLst>
          </p:cNvPr>
          <p:cNvSpPr>
            <a:spLocks noGrp="1"/>
          </p:cNvSpPr>
          <p:nvPr>
            <p:ph type="sldNum" sz="quarter" idx="12"/>
          </p:nvPr>
        </p:nvSpPr>
        <p:spPr/>
        <p:txBody>
          <a:bodyPr/>
          <a:lstStyle/>
          <a:p>
            <a:fld id="{46775F4D-6D42-4CD6-A802-0B48E0231625}" type="slidenum">
              <a:rPr lang="en-US" smtClean="0"/>
              <a:pPr/>
              <a:t>25</a:t>
            </a:fld>
            <a:endParaRPr lang="en-US"/>
          </a:p>
        </p:txBody>
      </p:sp>
      <p:sp>
        <p:nvSpPr>
          <p:cNvPr id="4" name="Footer Placeholder 3">
            <a:extLst>
              <a:ext uri="{FF2B5EF4-FFF2-40B4-BE49-F238E27FC236}">
                <a16:creationId xmlns:a16="http://schemas.microsoft.com/office/drawing/2014/main" id="{DE317367-AB9A-44C9-98D7-86F3EAD6B3F1}"/>
              </a:ext>
            </a:extLst>
          </p:cNvPr>
          <p:cNvSpPr>
            <a:spLocks noGrp="1"/>
          </p:cNvSpPr>
          <p:nvPr>
            <p:ph type="ftr" sz="quarter" idx="11"/>
          </p:nvPr>
        </p:nvSpPr>
        <p:spPr/>
        <p:txBody>
          <a:bodyPr/>
          <a:lstStyle/>
          <a:p>
            <a:r>
              <a:rPr lang="en-US"/>
              <a:t>Michigan Department of Education | Office of Special Education </a:t>
            </a:r>
          </a:p>
        </p:txBody>
      </p:sp>
    </p:spTree>
    <p:extLst>
      <p:ext uri="{BB962C8B-B14F-4D97-AF65-F5344CB8AC3E}">
        <p14:creationId xmlns:p14="http://schemas.microsoft.com/office/powerpoint/2010/main" val="246121152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47A160-ABC3-49D3-9287-BD8A03F2B9A0}"/>
              </a:ext>
            </a:extLst>
          </p:cNvPr>
          <p:cNvSpPr>
            <a:spLocks noGrp="1"/>
          </p:cNvSpPr>
          <p:nvPr>
            <p:ph type="title"/>
          </p:nvPr>
        </p:nvSpPr>
        <p:spPr/>
        <p:txBody>
          <a:bodyPr/>
          <a:lstStyle/>
          <a:p>
            <a:r>
              <a:rPr lang="en-US" dirty="0"/>
              <a:t>Complete Tasks with RAP Team as needed</a:t>
            </a:r>
          </a:p>
        </p:txBody>
      </p:sp>
      <p:sp>
        <p:nvSpPr>
          <p:cNvPr id="3" name="Content Placeholder 2">
            <a:extLst>
              <a:ext uri="{FF2B5EF4-FFF2-40B4-BE49-F238E27FC236}">
                <a16:creationId xmlns:a16="http://schemas.microsoft.com/office/drawing/2014/main" id="{B715C5F8-5A70-41EC-98B3-0D9D416CA0DD}"/>
              </a:ext>
            </a:extLst>
          </p:cNvPr>
          <p:cNvSpPr>
            <a:spLocks noGrp="1"/>
          </p:cNvSpPr>
          <p:nvPr>
            <p:ph idx="1"/>
          </p:nvPr>
        </p:nvSpPr>
        <p:spPr>
          <a:xfrm>
            <a:off x="838200" y="1825625"/>
            <a:ext cx="10515600" cy="4667250"/>
          </a:xfrm>
        </p:spPr>
        <p:txBody>
          <a:bodyPr vert="horz" lIns="91440" tIns="45720" rIns="91440" bIns="45720" rtlCol="0" anchor="t">
            <a:normAutofit lnSpcReduction="10000"/>
          </a:bodyPr>
          <a:lstStyle/>
          <a:p>
            <a:r>
              <a:rPr lang="en-US" sz="2800">
                <a:latin typeface="Arial"/>
                <a:cs typeface="Arial"/>
              </a:rPr>
              <a:t>Check the Tasks Overview or the Strand Report to see if the district has a CAP.</a:t>
            </a:r>
            <a:endParaRPr lang="en-US" sz="2800"/>
          </a:p>
          <a:p>
            <a:r>
              <a:rPr lang="en-US" sz="2800"/>
              <a:t>When there is a CAP, convene a RAP Team to work through the activity.</a:t>
            </a:r>
          </a:p>
          <a:p>
            <a:r>
              <a:rPr lang="en-US" sz="2800"/>
              <a:t>Suggested RAP Team members include:</a:t>
            </a:r>
          </a:p>
          <a:p>
            <a:pPr lvl="1"/>
            <a:r>
              <a:rPr lang="en-US" sz="2400"/>
              <a:t>District and ISD personnel such as special and general education administrators</a:t>
            </a:r>
          </a:p>
          <a:p>
            <a:pPr lvl="1"/>
            <a:r>
              <a:rPr lang="en-US" sz="2400"/>
              <a:t>School improvement team representative </a:t>
            </a:r>
          </a:p>
          <a:p>
            <a:pPr lvl="1"/>
            <a:r>
              <a:rPr lang="en-US" sz="2400"/>
              <a:t>Parents</a:t>
            </a:r>
          </a:p>
          <a:p>
            <a:pPr lvl="1"/>
            <a:r>
              <a:rPr lang="en-US" sz="2400"/>
              <a:t>Service providers including general or special education teachers</a:t>
            </a:r>
          </a:p>
          <a:p>
            <a:pPr lvl="1"/>
            <a:r>
              <a:rPr lang="en-US" sz="2400"/>
              <a:t>Data experts or program specialists</a:t>
            </a:r>
          </a:p>
          <a:p>
            <a:endParaRPr lang="en-US"/>
          </a:p>
        </p:txBody>
      </p:sp>
      <p:sp>
        <p:nvSpPr>
          <p:cNvPr id="5" name="Slide Number Placeholder 4">
            <a:extLst>
              <a:ext uri="{FF2B5EF4-FFF2-40B4-BE49-F238E27FC236}">
                <a16:creationId xmlns:a16="http://schemas.microsoft.com/office/drawing/2014/main" id="{5F011999-1019-4B54-82D9-6AECA0F60C3F}"/>
              </a:ext>
            </a:extLst>
          </p:cNvPr>
          <p:cNvSpPr>
            <a:spLocks noGrp="1"/>
          </p:cNvSpPr>
          <p:nvPr>
            <p:ph type="sldNum" sz="quarter" idx="12"/>
          </p:nvPr>
        </p:nvSpPr>
        <p:spPr/>
        <p:txBody>
          <a:bodyPr/>
          <a:lstStyle/>
          <a:p>
            <a:fld id="{46775F4D-6D42-4CD6-A802-0B48E0231625}" type="slidenum">
              <a:rPr lang="en-US" smtClean="0"/>
              <a:pPr/>
              <a:t>26</a:t>
            </a:fld>
            <a:endParaRPr lang="en-US"/>
          </a:p>
        </p:txBody>
      </p:sp>
      <p:sp>
        <p:nvSpPr>
          <p:cNvPr id="4" name="Footer Placeholder 3">
            <a:extLst>
              <a:ext uri="{FF2B5EF4-FFF2-40B4-BE49-F238E27FC236}">
                <a16:creationId xmlns:a16="http://schemas.microsoft.com/office/drawing/2014/main" id="{5AF89EA8-6898-4C71-9209-1A39298B197E}"/>
              </a:ext>
            </a:extLst>
          </p:cNvPr>
          <p:cNvSpPr>
            <a:spLocks noGrp="1"/>
          </p:cNvSpPr>
          <p:nvPr>
            <p:ph type="ftr" sz="quarter" idx="11"/>
          </p:nvPr>
        </p:nvSpPr>
        <p:spPr/>
        <p:txBody>
          <a:bodyPr/>
          <a:lstStyle/>
          <a:p>
            <a:r>
              <a:rPr lang="en-US"/>
              <a:t>Michigan Department of Education | Office of Special Education </a:t>
            </a:r>
          </a:p>
        </p:txBody>
      </p:sp>
    </p:spTree>
    <p:extLst>
      <p:ext uri="{BB962C8B-B14F-4D97-AF65-F5344CB8AC3E}">
        <p14:creationId xmlns:p14="http://schemas.microsoft.com/office/powerpoint/2010/main" val="25763376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6ED6AA-B68F-4E7D-9D4D-90171E4821A1}"/>
              </a:ext>
            </a:extLst>
          </p:cNvPr>
          <p:cNvSpPr>
            <a:spLocks noGrp="1"/>
          </p:cNvSpPr>
          <p:nvPr>
            <p:ph type="title"/>
          </p:nvPr>
        </p:nvSpPr>
        <p:spPr>
          <a:xfrm>
            <a:off x="838200" y="677315"/>
            <a:ext cx="10515600" cy="1013373"/>
          </a:xfrm>
        </p:spPr>
        <p:txBody>
          <a:bodyPr/>
          <a:lstStyle/>
          <a:p>
            <a:r>
              <a:rPr lang="en-US"/>
              <a:t>Access System Reports</a:t>
            </a:r>
          </a:p>
        </p:txBody>
      </p:sp>
      <p:sp>
        <p:nvSpPr>
          <p:cNvPr id="8" name="Content Placeholder 7">
            <a:extLst>
              <a:ext uri="{FF2B5EF4-FFF2-40B4-BE49-F238E27FC236}">
                <a16:creationId xmlns:a16="http://schemas.microsoft.com/office/drawing/2014/main" id="{B0457BD2-26A7-43F2-92C8-FA0482A0507B}"/>
              </a:ext>
            </a:extLst>
          </p:cNvPr>
          <p:cNvSpPr>
            <a:spLocks noGrp="1"/>
          </p:cNvSpPr>
          <p:nvPr>
            <p:ph sz="half" idx="2"/>
          </p:nvPr>
        </p:nvSpPr>
        <p:spPr>
          <a:xfrm>
            <a:off x="838201" y="1837058"/>
            <a:ext cx="10515599" cy="1300280"/>
          </a:xfrm>
        </p:spPr>
        <p:txBody>
          <a:bodyPr/>
          <a:lstStyle/>
          <a:p>
            <a:r>
              <a:rPr lang="en-US"/>
              <a:t>Hover over the user’s name. </a:t>
            </a:r>
          </a:p>
          <a:p>
            <a:r>
              <a:rPr lang="en-US"/>
              <a:t>Select </a:t>
            </a:r>
            <a:r>
              <a:rPr lang="en-US" b="1"/>
              <a:t>Reports</a:t>
            </a:r>
            <a:r>
              <a:rPr lang="en-US"/>
              <a:t> from the drop-down menu.</a:t>
            </a:r>
          </a:p>
        </p:txBody>
      </p:sp>
      <p:pic>
        <p:nvPicPr>
          <p:cNvPr id="11" name="Picture 10" descr="User drop-down menu with an arrow pointing to Reports.">
            <a:extLst>
              <a:ext uri="{FF2B5EF4-FFF2-40B4-BE49-F238E27FC236}">
                <a16:creationId xmlns:a16="http://schemas.microsoft.com/office/drawing/2014/main" id="{A4336EED-10E5-439B-A1BE-79D171C2115D}"/>
              </a:ext>
            </a:extLst>
          </p:cNvPr>
          <p:cNvPicPr>
            <a:picLocks noChangeAspect="1"/>
          </p:cNvPicPr>
          <p:nvPr/>
        </p:nvPicPr>
        <p:blipFill rotWithShape="1">
          <a:blip r:embed="rId3"/>
          <a:srcRect l="1790" r="2330"/>
          <a:stretch/>
        </p:blipFill>
        <p:spPr>
          <a:xfrm>
            <a:off x="894386" y="3282607"/>
            <a:ext cx="10756640" cy="1914000"/>
          </a:xfrm>
          <a:prstGeom prst="rect">
            <a:avLst/>
          </a:prstGeom>
          <a:ln>
            <a:solidFill>
              <a:srgbClr val="3A3A3A"/>
            </a:solidFill>
          </a:ln>
        </p:spPr>
      </p:pic>
      <p:sp>
        <p:nvSpPr>
          <p:cNvPr id="5" name="Slide Number Placeholder 4">
            <a:extLst>
              <a:ext uri="{FF2B5EF4-FFF2-40B4-BE49-F238E27FC236}">
                <a16:creationId xmlns:a16="http://schemas.microsoft.com/office/drawing/2014/main" id="{18ABC0DC-324A-4E43-AFD6-1E6CF6AD2C20}"/>
              </a:ext>
            </a:extLst>
          </p:cNvPr>
          <p:cNvSpPr>
            <a:spLocks noGrp="1"/>
          </p:cNvSpPr>
          <p:nvPr>
            <p:ph type="sldNum" sz="quarter" idx="12"/>
          </p:nvPr>
        </p:nvSpPr>
        <p:spPr/>
        <p:txBody>
          <a:bodyPr/>
          <a:lstStyle/>
          <a:p>
            <a:fld id="{46775F4D-6D42-4CD6-A802-0B48E0231625}" type="slidenum">
              <a:rPr lang="en-US" smtClean="0"/>
              <a:pPr/>
              <a:t>27</a:t>
            </a:fld>
            <a:endParaRPr lang="en-US"/>
          </a:p>
        </p:txBody>
      </p:sp>
      <p:sp>
        <p:nvSpPr>
          <p:cNvPr id="4" name="Footer Placeholder 3">
            <a:extLst>
              <a:ext uri="{FF2B5EF4-FFF2-40B4-BE49-F238E27FC236}">
                <a16:creationId xmlns:a16="http://schemas.microsoft.com/office/drawing/2014/main" id="{4F5150ED-CB3D-49F2-BDF3-57A93EF81C80}"/>
              </a:ext>
            </a:extLst>
          </p:cNvPr>
          <p:cNvSpPr>
            <a:spLocks noGrp="1"/>
          </p:cNvSpPr>
          <p:nvPr>
            <p:ph type="ftr" sz="quarter" idx="11"/>
          </p:nvPr>
        </p:nvSpPr>
        <p:spPr/>
        <p:txBody>
          <a:bodyPr/>
          <a:lstStyle/>
          <a:p>
            <a:r>
              <a:rPr lang="en-US"/>
              <a:t>Michigan Department of Education | Office of Special Education </a:t>
            </a:r>
          </a:p>
        </p:txBody>
      </p:sp>
    </p:spTree>
    <p:extLst>
      <p:ext uri="{BB962C8B-B14F-4D97-AF65-F5344CB8AC3E}">
        <p14:creationId xmlns:p14="http://schemas.microsoft.com/office/powerpoint/2010/main" val="206826190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9F3117-E7AD-4F23-BD18-88C18DEFE3A5}"/>
              </a:ext>
            </a:extLst>
          </p:cNvPr>
          <p:cNvSpPr>
            <a:spLocks noGrp="1"/>
          </p:cNvSpPr>
          <p:nvPr>
            <p:ph type="title"/>
          </p:nvPr>
        </p:nvSpPr>
        <p:spPr>
          <a:xfrm>
            <a:off x="838200" y="706582"/>
            <a:ext cx="10515600" cy="984106"/>
          </a:xfrm>
        </p:spPr>
        <p:txBody>
          <a:bodyPr/>
          <a:lstStyle/>
          <a:p>
            <a:r>
              <a:rPr lang="en-US" dirty="0"/>
              <a:t>Access Member District Activity Report</a:t>
            </a:r>
          </a:p>
        </p:txBody>
      </p:sp>
      <p:sp>
        <p:nvSpPr>
          <p:cNvPr id="3" name="Content Placeholder 2">
            <a:extLst>
              <a:ext uri="{FF2B5EF4-FFF2-40B4-BE49-F238E27FC236}">
                <a16:creationId xmlns:a16="http://schemas.microsoft.com/office/drawing/2014/main" id="{39495678-870B-42B8-8F51-46081B32E967}"/>
              </a:ext>
            </a:extLst>
          </p:cNvPr>
          <p:cNvSpPr>
            <a:spLocks noGrp="1"/>
          </p:cNvSpPr>
          <p:nvPr>
            <p:ph sz="half" idx="1"/>
          </p:nvPr>
        </p:nvSpPr>
        <p:spPr>
          <a:xfrm>
            <a:off x="838200" y="2046654"/>
            <a:ext cx="2807370" cy="2567081"/>
          </a:xfrm>
        </p:spPr>
        <p:txBody>
          <a:bodyPr/>
          <a:lstStyle/>
          <a:p>
            <a:r>
              <a:rPr lang="en-US"/>
              <a:t>Under the topic </a:t>
            </a:r>
            <a:r>
              <a:rPr lang="en-US" b="1"/>
              <a:t>Admin Reports</a:t>
            </a:r>
          </a:p>
          <a:p>
            <a:r>
              <a:rPr lang="en-US"/>
              <a:t>Select </a:t>
            </a:r>
            <a:r>
              <a:rPr lang="en-US" b="1"/>
              <a:t>Member District Activity Report</a:t>
            </a:r>
          </a:p>
        </p:txBody>
      </p:sp>
      <p:pic>
        <p:nvPicPr>
          <p:cNvPr id="11" name="Picture 10" descr="System Reports Page with an arrow pointing to the Member District Activity Report link.">
            <a:extLst>
              <a:ext uri="{FF2B5EF4-FFF2-40B4-BE49-F238E27FC236}">
                <a16:creationId xmlns:a16="http://schemas.microsoft.com/office/drawing/2014/main" id="{4C5B4CB0-0FF5-4533-A876-097B53C99EEA}"/>
              </a:ext>
            </a:extLst>
          </p:cNvPr>
          <p:cNvPicPr>
            <a:picLocks noChangeAspect="1"/>
          </p:cNvPicPr>
          <p:nvPr/>
        </p:nvPicPr>
        <p:blipFill rotWithShape="1">
          <a:blip r:embed="rId3"/>
          <a:srcRect b="11672"/>
          <a:stretch/>
        </p:blipFill>
        <p:spPr>
          <a:xfrm>
            <a:off x="3757610" y="1837665"/>
            <a:ext cx="7596190" cy="4313753"/>
          </a:xfrm>
          <a:prstGeom prst="rect">
            <a:avLst/>
          </a:prstGeom>
          <a:ln>
            <a:solidFill>
              <a:srgbClr val="3A3A3A"/>
            </a:solidFill>
          </a:ln>
        </p:spPr>
      </p:pic>
      <p:sp>
        <p:nvSpPr>
          <p:cNvPr id="6" name="Slide Number Placeholder 5">
            <a:extLst>
              <a:ext uri="{FF2B5EF4-FFF2-40B4-BE49-F238E27FC236}">
                <a16:creationId xmlns:a16="http://schemas.microsoft.com/office/drawing/2014/main" id="{4A45BB1C-CE92-4702-8AE0-0DAD53CF3EDE}"/>
              </a:ext>
            </a:extLst>
          </p:cNvPr>
          <p:cNvSpPr>
            <a:spLocks noGrp="1"/>
          </p:cNvSpPr>
          <p:nvPr>
            <p:ph type="sldNum" sz="quarter" idx="12"/>
          </p:nvPr>
        </p:nvSpPr>
        <p:spPr/>
        <p:txBody>
          <a:bodyPr/>
          <a:lstStyle/>
          <a:p>
            <a:fld id="{0B17BB76-CBF7-44FF-99D7-3859A0F0D5C1}" type="slidenum">
              <a:rPr lang="en-US" smtClean="0"/>
              <a:pPr/>
              <a:t>28</a:t>
            </a:fld>
            <a:endParaRPr lang="en-US"/>
          </a:p>
        </p:txBody>
      </p:sp>
      <p:sp>
        <p:nvSpPr>
          <p:cNvPr id="5" name="Footer Placeholder 4">
            <a:extLst>
              <a:ext uri="{FF2B5EF4-FFF2-40B4-BE49-F238E27FC236}">
                <a16:creationId xmlns:a16="http://schemas.microsoft.com/office/drawing/2014/main" id="{C73F80A5-30C2-450D-8567-DD21F9F3BF20}"/>
              </a:ext>
            </a:extLst>
          </p:cNvPr>
          <p:cNvSpPr>
            <a:spLocks noGrp="1"/>
          </p:cNvSpPr>
          <p:nvPr>
            <p:ph type="ftr" sz="quarter" idx="11"/>
          </p:nvPr>
        </p:nvSpPr>
        <p:spPr/>
        <p:txBody>
          <a:bodyPr/>
          <a:lstStyle/>
          <a:p>
            <a:r>
              <a:rPr lang="en-US"/>
              <a:t>Michigan Department of Education | Office of Special Education </a:t>
            </a:r>
          </a:p>
        </p:txBody>
      </p:sp>
    </p:spTree>
    <p:extLst>
      <p:ext uri="{BB962C8B-B14F-4D97-AF65-F5344CB8AC3E}">
        <p14:creationId xmlns:p14="http://schemas.microsoft.com/office/powerpoint/2010/main" val="28061245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0FA9D4-5776-4D14-82CE-531EFBEA152B}"/>
              </a:ext>
            </a:extLst>
          </p:cNvPr>
          <p:cNvSpPr>
            <a:spLocks noGrp="1"/>
          </p:cNvSpPr>
          <p:nvPr>
            <p:ph type="title"/>
          </p:nvPr>
        </p:nvSpPr>
        <p:spPr>
          <a:xfrm>
            <a:off x="838200" y="705853"/>
            <a:ext cx="10515600" cy="984835"/>
          </a:xfrm>
        </p:spPr>
        <p:txBody>
          <a:bodyPr/>
          <a:lstStyle/>
          <a:p>
            <a:r>
              <a:rPr lang="en-US" dirty="0"/>
              <a:t>Run Member District Activity Report</a:t>
            </a:r>
          </a:p>
        </p:txBody>
      </p:sp>
      <p:sp>
        <p:nvSpPr>
          <p:cNvPr id="3" name="Content Placeholder 2">
            <a:extLst>
              <a:ext uri="{FF2B5EF4-FFF2-40B4-BE49-F238E27FC236}">
                <a16:creationId xmlns:a16="http://schemas.microsoft.com/office/drawing/2014/main" id="{0321CC40-5FBF-4321-A9A0-0651AA11BB1C}"/>
              </a:ext>
            </a:extLst>
          </p:cNvPr>
          <p:cNvSpPr>
            <a:spLocks noGrp="1"/>
          </p:cNvSpPr>
          <p:nvPr>
            <p:ph sz="half" idx="1"/>
          </p:nvPr>
        </p:nvSpPr>
        <p:spPr>
          <a:xfrm>
            <a:off x="838200" y="1933962"/>
            <a:ext cx="2261937" cy="3126034"/>
          </a:xfrm>
        </p:spPr>
        <p:txBody>
          <a:bodyPr/>
          <a:lstStyle/>
          <a:p>
            <a:r>
              <a:rPr lang="en-US"/>
              <a:t>Select the</a:t>
            </a:r>
          </a:p>
          <a:p>
            <a:pPr lvl="1"/>
            <a:r>
              <a:rPr lang="en-US" sz="2200"/>
              <a:t>Release</a:t>
            </a:r>
          </a:p>
          <a:p>
            <a:pPr lvl="1"/>
            <a:r>
              <a:rPr lang="en-US" sz="2200"/>
              <a:t>ISD</a:t>
            </a:r>
          </a:p>
          <a:p>
            <a:pPr lvl="1"/>
            <a:r>
              <a:rPr lang="en-US" sz="2200"/>
              <a:t>Format</a:t>
            </a:r>
          </a:p>
          <a:p>
            <a:r>
              <a:rPr lang="en-US"/>
              <a:t>Choose </a:t>
            </a:r>
            <a:r>
              <a:rPr lang="en-US" b="1"/>
              <a:t>Go</a:t>
            </a:r>
          </a:p>
        </p:txBody>
      </p:sp>
      <p:pic>
        <p:nvPicPr>
          <p:cNvPr id="13" name="Picture 12" descr="Member District Activity Report Page ">
            <a:extLst>
              <a:ext uri="{FF2B5EF4-FFF2-40B4-BE49-F238E27FC236}">
                <a16:creationId xmlns:a16="http://schemas.microsoft.com/office/drawing/2014/main" id="{55418E00-1871-4FC8-A91D-C36562A7991A}"/>
              </a:ext>
            </a:extLst>
          </p:cNvPr>
          <p:cNvPicPr>
            <a:picLocks noChangeAspect="1"/>
          </p:cNvPicPr>
          <p:nvPr/>
        </p:nvPicPr>
        <p:blipFill>
          <a:blip r:embed="rId3"/>
          <a:stretch>
            <a:fillRect/>
          </a:stretch>
        </p:blipFill>
        <p:spPr>
          <a:xfrm>
            <a:off x="3070943" y="1881381"/>
            <a:ext cx="8282857" cy="3095238"/>
          </a:xfrm>
          <a:prstGeom prst="rect">
            <a:avLst/>
          </a:prstGeom>
          <a:ln>
            <a:solidFill>
              <a:srgbClr val="3A3A3A"/>
            </a:solidFill>
          </a:ln>
        </p:spPr>
      </p:pic>
      <p:sp>
        <p:nvSpPr>
          <p:cNvPr id="6" name="Slide Number Placeholder 5">
            <a:extLst>
              <a:ext uri="{FF2B5EF4-FFF2-40B4-BE49-F238E27FC236}">
                <a16:creationId xmlns:a16="http://schemas.microsoft.com/office/drawing/2014/main" id="{CE623EF7-41DD-4268-9B1C-DCC3D54AC18C}"/>
              </a:ext>
            </a:extLst>
          </p:cNvPr>
          <p:cNvSpPr>
            <a:spLocks noGrp="1"/>
          </p:cNvSpPr>
          <p:nvPr>
            <p:ph type="sldNum" sz="quarter" idx="12"/>
          </p:nvPr>
        </p:nvSpPr>
        <p:spPr/>
        <p:txBody>
          <a:bodyPr/>
          <a:lstStyle/>
          <a:p>
            <a:fld id="{0B17BB76-CBF7-44FF-99D7-3859A0F0D5C1}" type="slidenum">
              <a:rPr lang="en-US" smtClean="0"/>
              <a:pPr/>
              <a:t>29</a:t>
            </a:fld>
            <a:endParaRPr lang="en-US"/>
          </a:p>
        </p:txBody>
      </p:sp>
      <p:sp>
        <p:nvSpPr>
          <p:cNvPr id="5" name="Footer Placeholder 4">
            <a:extLst>
              <a:ext uri="{FF2B5EF4-FFF2-40B4-BE49-F238E27FC236}">
                <a16:creationId xmlns:a16="http://schemas.microsoft.com/office/drawing/2014/main" id="{2A88A873-C04E-425C-8BDA-AA56167A18C5}"/>
              </a:ext>
            </a:extLst>
          </p:cNvPr>
          <p:cNvSpPr>
            <a:spLocks noGrp="1"/>
          </p:cNvSpPr>
          <p:nvPr>
            <p:ph type="ftr" sz="quarter" idx="11"/>
          </p:nvPr>
        </p:nvSpPr>
        <p:spPr/>
        <p:txBody>
          <a:bodyPr/>
          <a:lstStyle/>
          <a:p>
            <a:r>
              <a:rPr lang="en-US"/>
              <a:t>Michigan Department of Education | Office of Special Education </a:t>
            </a:r>
          </a:p>
        </p:txBody>
      </p:sp>
    </p:spTree>
    <p:extLst>
      <p:ext uri="{BB962C8B-B14F-4D97-AF65-F5344CB8AC3E}">
        <p14:creationId xmlns:p14="http://schemas.microsoft.com/office/powerpoint/2010/main" val="58160547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422098" y="1814341"/>
            <a:ext cx="7332098" cy="2535237"/>
          </a:xfrm>
        </p:spPr>
        <p:txBody>
          <a:bodyPr/>
          <a:lstStyle/>
          <a:p>
            <a:pPr algn="l"/>
            <a:r>
              <a:rPr lang="en-US"/>
              <a:t>September 2022</a:t>
            </a:r>
            <a:br>
              <a:rPr lang="en-US"/>
            </a:br>
            <a:r>
              <a:rPr lang="en-US"/>
              <a:t>Part B Catamaran Preview</a:t>
            </a:r>
          </a:p>
        </p:txBody>
      </p:sp>
      <p:sp>
        <p:nvSpPr>
          <p:cNvPr id="3" name="Subtitle 2"/>
          <p:cNvSpPr>
            <a:spLocks noGrp="1"/>
          </p:cNvSpPr>
          <p:nvPr>
            <p:ph type="subTitle" idx="1"/>
          </p:nvPr>
        </p:nvSpPr>
        <p:spPr>
          <a:xfrm>
            <a:off x="4422098" y="4472247"/>
            <a:ext cx="6931701" cy="1030777"/>
          </a:xfrm>
        </p:spPr>
        <p:txBody>
          <a:bodyPr vert="horz" lIns="91440" tIns="45720" rIns="91440" bIns="45720" rtlCol="0" anchor="t">
            <a:normAutofit/>
          </a:bodyPr>
          <a:lstStyle/>
          <a:p>
            <a:r>
              <a:rPr lang="en-US">
                <a:latin typeface="Arial"/>
                <a:cs typeface="Arial"/>
              </a:rPr>
              <a:t>For Districts and ISDs</a:t>
            </a:r>
          </a:p>
        </p:txBody>
      </p:sp>
      <p:sp>
        <p:nvSpPr>
          <p:cNvPr id="5" name="Footer Placeholder 4"/>
          <p:cNvSpPr>
            <a:spLocks noGrp="1"/>
          </p:cNvSpPr>
          <p:nvPr>
            <p:ph type="ftr" sz="quarter" idx="11"/>
          </p:nvPr>
        </p:nvSpPr>
        <p:spPr/>
        <p:txBody>
          <a:bodyPr/>
          <a:lstStyle/>
          <a:p>
            <a:r>
              <a:rPr lang="en-US"/>
              <a:t>Michigan Department of Education | Office of Special Education </a:t>
            </a:r>
          </a:p>
        </p:txBody>
      </p:sp>
      <p:sp>
        <p:nvSpPr>
          <p:cNvPr id="7" name="Date Placeholder 6"/>
          <p:cNvSpPr>
            <a:spLocks noGrp="1"/>
          </p:cNvSpPr>
          <p:nvPr>
            <p:ph type="dt" sz="half" idx="2"/>
          </p:nvPr>
        </p:nvSpPr>
        <p:spPr>
          <a:xfrm>
            <a:off x="8610599" y="537918"/>
            <a:ext cx="2743200" cy="365125"/>
          </a:xfrm>
        </p:spPr>
        <p:txBody>
          <a:bodyPr/>
          <a:lstStyle/>
          <a:p>
            <a:r>
              <a:rPr lang="en-US"/>
              <a:t>September 2022</a:t>
            </a:r>
          </a:p>
        </p:txBody>
      </p:sp>
    </p:spTree>
    <p:extLst>
      <p:ext uri="{BB962C8B-B14F-4D97-AF65-F5344CB8AC3E}">
        <p14:creationId xmlns:p14="http://schemas.microsoft.com/office/powerpoint/2010/main" val="184954047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031E9D69-74CF-4F57-BE3C-9650B19F8550}"/>
              </a:ext>
            </a:extLst>
          </p:cNvPr>
          <p:cNvSpPr>
            <a:spLocks noGrp="1"/>
          </p:cNvSpPr>
          <p:nvPr>
            <p:ph type="ctrTitle"/>
          </p:nvPr>
        </p:nvSpPr>
        <p:spPr/>
        <p:txBody>
          <a:bodyPr/>
          <a:lstStyle/>
          <a:p>
            <a:r>
              <a:rPr lang="en-US"/>
              <a:t>Updates and Tips</a:t>
            </a:r>
          </a:p>
        </p:txBody>
      </p:sp>
      <p:sp>
        <p:nvSpPr>
          <p:cNvPr id="5" name="Slide Number Placeholder 4">
            <a:extLst>
              <a:ext uri="{FF2B5EF4-FFF2-40B4-BE49-F238E27FC236}">
                <a16:creationId xmlns:a16="http://schemas.microsoft.com/office/drawing/2014/main" id="{9E24ECB2-5A17-44A1-B275-07C8EEB474B0}"/>
              </a:ext>
            </a:extLst>
          </p:cNvPr>
          <p:cNvSpPr>
            <a:spLocks noGrp="1"/>
          </p:cNvSpPr>
          <p:nvPr>
            <p:ph type="sldNum" sz="quarter" idx="12"/>
          </p:nvPr>
        </p:nvSpPr>
        <p:spPr/>
        <p:txBody>
          <a:bodyPr/>
          <a:lstStyle/>
          <a:p>
            <a:fld id="{46775F4D-6D42-4CD6-A802-0B48E0231625}" type="slidenum">
              <a:rPr lang="en-US" smtClean="0"/>
              <a:pPr/>
              <a:t>30</a:t>
            </a:fld>
            <a:endParaRPr lang="en-US"/>
          </a:p>
        </p:txBody>
      </p:sp>
      <p:sp>
        <p:nvSpPr>
          <p:cNvPr id="4" name="Footer Placeholder 3">
            <a:extLst>
              <a:ext uri="{FF2B5EF4-FFF2-40B4-BE49-F238E27FC236}">
                <a16:creationId xmlns:a16="http://schemas.microsoft.com/office/drawing/2014/main" id="{5AD03D84-FD84-48CD-BE99-9BB7A0E20482}"/>
              </a:ext>
            </a:extLst>
          </p:cNvPr>
          <p:cNvSpPr>
            <a:spLocks noGrp="1"/>
          </p:cNvSpPr>
          <p:nvPr>
            <p:ph type="ftr" sz="quarter" idx="11"/>
          </p:nvPr>
        </p:nvSpPr>
        <p:spPr/>
        <p:txBody>
          <a:bodyPr/>
          <a:lstStyle/>
          <a:p>
            <a:r>
              <a:rPr lang="en-US"/>
              <a:t>Michigan Department of Education | Office of Special Education </a:t>
            </a:r>
          </a:p>
        </p:txBody>
      </p:sp>
    </p:spTree>
    <p:extLst>
      <p:ext uri="{BB962C8B-B14F-4D97-AF65-F5344CB8AC3E}">
        <p14:creationId xmlns:p14="http://schemas.microsoft.com/office/powerpoint/2010/main" val="187265925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9319C4-2C04-4787-85AC-24B8D249476C}"/>
              </a:ext>
            </a:extLst>
          </p:cNvPr>
          <p:cNvSpPr>
            <a:spLocks noGrp="1"/>
          </p:cNvSpPr>
          <p:nvPr>
            <p:ph type="title"/>
          </p:nvPr>
        </p:nvSpPr>
        <p:spPr>
          <a:xfrm>
            <a:off x="838200" y="337415"/>
            <a:ext cx="10551984" cy="1325563"/>
          </a:xfrm>
        </p:spPr>
        <p:txBody>
          <a:bodyPr/>
          <a:lstStyle/>
          <a:p>
            <a:r>
              <a:rPr lang="en-US" dirty="0"/>
              <a:t>CAP Finding Page</a:t>
            </a:r>
          </a:p>
        </p:txBody>
      </p:sp>
      <p:sp>
        <p:nvSpPr>
          <p:cNvPr id="6" name="Content Placeholder 5">
            <a:extLst>
              <a:ext uri="{FF2B5EF4-FFF2-40B4-BE49-F238E27FC236}">
                <a16:creationId xmlns:a16="http://schemas.microsoft.com/office/drawing/2014/main" id="{B1860253-91C5-41E7-A093-109658A82E7C}"/>
              </a:ext>
            </a:extLst>
          </p:cNvPr>
          <p:cNvSpPr>
            <a:spLocks noGrp="1"/>
          </p:cNvSpPr>
          <p:nvPr>
            <p:ph sz="half" idx="1"/>
          </p:nvPr>
        </p:nvSpPr>
        <p:spPr>
          <a:xfrm>
            <a:off x="838200" y="1825625"/>
            <a:ext cx="3747655" cy="4440670"/>
          </a:xfrm>
        </p:spPr>
        <p:txBody>
          <a:bodyPr>
            <a:normAutofit/>
          </a:bodyPr>
          <a:lstStyle/>
          <a:p>
            <a:r>
              <a:rPr lang="en-US" sz="2800" dirty="0"/>
              <a:t>Applies to B-9 and B-10 CAPs.</a:t>
            </a:r>
          </a:p>
          <a:p>
            <a:r>
              <a:rPr lang="en-US" sz="2800" dirty="0"/>
              <a:t>Actions ordered in Final Reports will be bolded and numbered.</a:t>
            </a:r>
          </a:p>
          <a:p>
            <a:r>
              <a:rPr lang="en-US" sz="2800" dirty="0"/>
              <a:t>Each action must be detailed in the Action Steps.</a:t>
            </a:r>
          </a:p>
        </p:txBody>
      </p:sp>
      <p:pic>
        <p:nvPicPr>
          <p:cNvPr id="10" name="Picture 9" descr="CAP Finding page with arrows pointing to the required corrective action and activity steps.">
            <a:extLst>
              <a:ext uri="{FF2B5EF4-FFF2-40B4-BE49-F238E27FC236}">
                <a16:creationId xmlns:a16="http://schemas.microsoft.com/office/drawing/2014/main" id="{EBA1718D-D567-445C-8F4A-775C12C067F3}"/>
              </a:ext>
            </a:extLst>
          </p:cNvPr>
          <p:cNvPicPr>
            <a:picLocks noChangeAspect="1"/>
          </p:cNvPicPr>
          <p:nvPr/>
        </p:nvPicPr>
        <p:blipFill>
          <a:blip r:embed="rId2"/>
          <a:stretch>
            <a:fillRect/>
          </a:stretch>
        </p:blipFill>
        <p:spPr>
          <a:xfrm>
            <a:off x="5070764" y="1753033"/>
            <a:ext cx="6319420" cy="4394081"/>
          </a:xfrm>
          <a:prstGeom prst="rect">
            <a:avLst/>
          </a:prstGeom>
          <a:ln>
            <a:solidFill>
              <a:schemeClr val="tx1"/>
            </a:solidFill>
          </a:ln>
        </p:spPr>
      </p:pic>
      <p:sp>
        <p:nvSpPr>
          <p:cNvPr id="5" name="Slide Number Placeholder 4">
            <a:extLst>
              <a:ext uri="{FF2B5EF4-FFF2-40B4-BE49-F238E27FC236}">
                <a16:creationId xmlns:a16="http://schemas.microsoft.com/office/drawing/2014/main" id="{6C5707E8-D224-460C-92F1-2E165BFE0AA6}"/>
              </a:ext>
            </a:extLst>
          </p:cNvPr>
          <p:cNvSpPr>
            <a:spLocks noGrp="1"/>
          </p:cNvSpPr>
          <p:nvPr>
            <p:ph type="sldNum" sz="quarter" idx="12"/>
          </p:nvPr>
        </p:nvSpPr>
        <p:spPr/>
        <p:txBody>
          <a:bodyPr/>
          <a:lstStyle/>
          <a:p>
            <a:fld id="{46775F4D-6D42-4CD6-A802-0B48E0231625}" type="slidenum">
              <a:rPr lang="en-US" smtClean="0"/>
              <a:pPr/>
              <a:t>31</a:t>
            </a:fld>
            <a:endParaRPr lang="en-US"/>
          </a:p>
        </p:txBody>
      </p:sp>
      <p:sp>
        <p:nvSpPr>
          <p:cNvPr id="4" name="Footer Placeholder 3">
            <a:extLst>
              <a:ext uri="{FF2B5EF4-FFF2-40B4-BE49-F238E27FC236}">
                <a16:creationId xmlns:a16="http://schemas.microsoft.com/office/drawing/2014/main" id="{C464D163-00BB-44BD-87F8-85A0089CD92D}"/>
              </a:ext>
            </a:extLst>
          </p:cNvPr>
          <p:cNvSpPr>
            <a:spLocks noGrp="1"/>
          </p:cNvSpPr>
          <p:nvPr>
            <p:ph type="ftr" sz="quarter" idx="11"/>
          </p:nvPr>
        </p:nvSpPr>
        <p:spPr/>
        <p:txBody>
          <a:bodyPr/>
          <a:lstStyle/>
          <a:p>
            <a:r>
              <a:rPr lang="en-US"/>
              <a:t>Michigan Department of Education | Office of Special Education </a:t>
            </a:r>
          </a:p>
        </p:txBody>
      </p:sp>
    </p:spTree>
    <p:extLst>
      <p:ext uri="{BB962C8B-B14F-4D97-AF65-F5344CB8AC3E}">
        <p14:creationId xmlns:p14="http://schemas.microsoft.com/office/powerpoint/2010/main" val="277019877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9319C4-2C04-4787-85AC-24B8D249476C}"/>
              </a:ext>
            </a:extLst>
          </p:cNvPr>
          <p:cNvSpPr>
            <a:spLocks noGrp="1"/>
          </p:cNvSpPr>
          <p:nvPr>
            <p:ph type="title"/>
          </p:nvPr>
        </p:nvSpPr>
        <p:spPr>
          <a:xfrm>
            <a:off x="838200" y="337415"/>
            <a:ext cx="10551984" cy="1325563"/>
          </a:xfrm>
        </p:spPr>
        <p:txBody>
          <a:bodyPr/>
          <a:lstStyle/>
          <a:p>
            <a:r>
              <a:rPr lang="en-US" dirty="0"/>
              <a:t>Updated CAP Activity Page</a:t>
            </a:r>
          </a:p>
        </p:txBody>
      </p:sp>
      <p:sp>
        <p:nvSpPr>
          <p:cNvPr id="6" name="Content Placeholder 5">
            <a:extLst>
              <a:ext uri="{FF2B5EF4-FFF2-40B4-BE49-F238E27FC236}">
                <a16:creationId xmlns:a16="http://schemas.microsoft.com/office/drawing/2014/main" id="{B1860253-91C5-41E7-A093-109658A82E7C}"/>
              </a:ext>
            </a:extLst>
          </p:cNvPr>
          <p:cNvSpPr>
            <a:spLocks noGrp="1"/>
          </p:cNvSpPr>
          <p:nvPr>
            <p:ph sz="half" idx="1"/>
          </p:nvPr>
        </p:nvSpPr>
        <p:spPr>
          <a:xfrm>
            <a:off x="838200" y="1825625"/>
            <a:ext cx="3619499" cy="4694960"/>
          </a:xfrm>
        </p:spPr>
        <p:txBody>
          <a:bodyPr>
            <a:normAutofit/>
          </a:bodyPr>
          <a:lstStyle/>
          <a:p>
            <a:r>
              <a:rPr lang="en-US" sz="2800" dirty="0"/>
              <a:t>Applies to B-Valid &amp; Reliable CAPs.</a:t>
            </a:r>
          </a:p>
          <a:p>
            <a:r>
              <a:rPr lang="en-US" sz="2800" dirty="0"/>
              <a:t>Monitoring Finding language displayed.</a:t>
            </a:r>
          </a:p>
          <a:p>
            <a:r>
              <a:rPr lang="en-US" sz="2800" dirty="0"/>
              <a:t>Required Corrective Action requires the user to indicate the selected OSE training.</a:t>
            </a:r>
          </a:p>
        </p:txBody>
      </p:sp>
      <p:pic>
        <p:nvPicPr>
          <p:cNvPr id="10" name="Picture 9" descr="B-Valid and Reliable CAP Activity Page">
            <a:extLst>
              <a:ext uri="{FF2B5EF4-FFF2-40B4-BE49-F238E27FC236}">
                <a16:creationId xmlns:a16="http://schemas.microsoft.com/office/drawing/2014/main" id="{A524783E-EA21-4B12-82A8-651F6855EE69}"/>
              </a:ext>
            </a:extLst>
          </p:cNvPr>
          <p:cNvPicPr>
            <a:picLocks noChangeAspect="1"/>
          </p:cNvPicPr>
          <p:nvPr/>
        </p:nvPicPr>
        <p:blipFill>
          <a:blip r:embed="rId3"/>
          <a:stretch>
            <a:fillRect/>
          </a:stretch>
        </p:blipFill>
        <p:spPr>
          <a:xfrm>
            <a:off x="4438636" y="1794452"/>
            <a:ext cx="7062095" cy="4551238"/>
          </a:xfrm>
          <a:prstGeom prst="rect">
            <a:avLst/>
          </a:prstGeom>
          <a:ln>
            <a:solidFill>
              <a:schemeClr val="tx1"/>
            </a:solidFill>
          </a:ln>
        </p:spPr>
      </p:pic>
      <p:sp>
        <p:nvSpPr>
          <p:cNvPr id="5" name="Slide Number Placeholder 4">
            <a:extLst>
              <a:ext uri="{FF2B5EF4-FFF2-40B4-BE49-F238E27FC236}">
                <a16:creationId xmlns:a16="http://schemas.microsoft.com/office/drawing/2014/main" id="{6C5707E8-D224-460C-92F1-2E165BFE0AA6}"/>
              </a:ext>
            </a:extLst>
          </p:cNvPr>
          <p:cNvSpPr>
            <a:spLocks noGrp="1"/>
          </p:cNvSpPr>
          <p:nvPr>
            <p:ph type="sldNum" sz="quarter" idx="12"/>
          </p:nvPr>
        </p:nvSpPr>
        <p:spPr/>
        <p:txBody>
          <a:bodyPr/>
          <a:lstStyle/>
          <a:p>
            <a:fld id="{46775F4D-6D42-4CD6-A802-0B48E0231625}" type="slidenum">
              <a:rPr lang="en-US" smtClean="0"/>
              <a:pPr/>
              <a:t>32</a:t>
            </a:fld>
            <a:endParaRPr lang="en-US"/>
          </a:p>
        </p:txBody>
      </p:sp>
      <p:sp>
        <p:nvSpPr>
          <p:cNvPr id="4" name="Footer Placeholder 3">
            <a:extLst>
              <a:ext uri="{FF2B5EF4-FFF2-40B4-BE49-F238E27FC236}">
                <a16:creationId xmlns:a16="http://schemas.microsoft.com/office/drawing/2014/main" id="{C464D163-00BB-44BD-87F8-85A0089CD92D}"/>
              </a:ext>
            </a:extLst>
          </p:cNvPr>
          <p:cNvSpPr>
            <a:spLocks noGrp="1"/>
          </p:cNvSpPr>
          <p:nvPr>
            <p:ph type="ftr" sz="quarter" idx="11"/>
          </p:nvPr>
        </p:nvSpPr>
        <p:spPr/>
        <p:txBody>
          <a:bodyPr/>
          <a:lstStyle/>
          <a:p>
            <a:r>
              <a:rPr lang="en-US"/>
              <a:t>Michigan Department of Education | Office of Special Education </a:t>
            </a:r>
          </a:p>
        </p:txBody>
      </p:sp>
    </p:spTree>
    <p:extLst>
      <p:ext uri="{BB962C8B-B14F-4D97-AF65-F5344CB8AC3E}">
        <p14:creationId xmlns:p14="http://schemas.microsoft.com/office/powerpoint/2010/main" val="354798549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2FD325-06ED-4CD8-B5D9-37906E6DB57A}"/>
              </a:ext>
            </a:extLst>
          </p:cNvPr>
          <p:cNvSpPr>
            <a:spLocks noGrp="1"/>
          </p:cNvSpPr>
          <p:nvPr>
            <p:ph type="title"/>
          </p:nvPr>
        </p:nvSpPr>
        <p:spPr>
          <a:xfrm>
            <a:off x="838200" y="357352"/>
            <a:ext cx="10515600" cy="1376855"/>
          </a:xfrm>
        </p:spPr>
        <p:txBody>
          <a:bodyPr>
            <a:normAutofit/>
          </a:bodyPr>
          <a:lstStyle/>
          <a:p>
            <a:r>
              <a:rPr lang="en-US" dirty="0"/>
              <a:t>Complaint and Monitoring CAP Verification for ISDs</a:t>
            </a:r>
          </a:p>
        </p:txBody>
      </p:sp>
      <p:sp>
        <p:nvSpPr>
          <p:cNvPr id="3" name="Content Placeholder 2">
            <a:extLst>
              <a:ext uri="{FF2B5EF4-FFF2-40B4-BE49-F238E27FC236}">
                <a16:creationId xmlns:a16="http://schemas.microsoft.com/office/drawing/2014/main" id="{9A3CA313-B3BB-46BC-9C2A-16025983D4FB}"/>
              </a:ext>
            </a:extLst>
          </p:cNvPr>
          <p:cNvSpPr>
            <a:spLocks noGrp="1"/>
          </p:cNvSpPr>
          <p:nvPr>
            <p:ph idx="1"/>
          </p:nvPr>
        </p:nvSpPr>
        <p:spPr>
          <a:xfrm>
            <a:off x="838200" y="1825625"/>
            <a:ext cx="10515600" cy="4284230"/>
          </a:xfrm>
        </p:spPr>
        <p:txBody>
          <a:bodyPr>
            <a:normAutofit/>
          </a:bodyPr>
          <a:lstStyle/>
          <a:p>
            <a:r>
              <a:rPr lang="en-US" sz="2800"/>
              <a:t>Verification Appendix appears </a:t>
            </a:r>
            <a:r>
              <a:rPr lang="en-US" sz="2800" b="1" i="1"/>
              <a:t>before</a:t>
            </a:r>
            <a:r>
              <a:rPr lang="en-US" sz="2800"/>
              <a:t> the closeout verification worksheet on the menu.</a:t>
            </a:r>
          </a:p>
          <a:p>
            <a:r>
              <a:rPr lang="en-US" sz="2800"/>
              <a:t>Verification Appendix includes a “Date Verified” column in the student record review section.</a:t>
            </a:r>
          </a:p>
          <a:p>
            <a:r>
              <a:rPr lang="en-US" sz="2800"/>
              <a:t>Districts may view, if the CAP is returned by the ISD.</a:t>
            </a:r>
          </a:p>
          <a:p>
            <a:r>
              <a:rPr lang="en-US" sz="2800"/>
              <a:t>When all findings of noncompliance are verified, the ISD will move to the closeout verification worksheet.</a:t>
            </a:r>
          </a:p>
        </p:txBody>
      </p:sp>
      <p:sp>
        <p:nvSpPr>
          <p:cNvPr id="5" name="Slide Number Placeholder 4">
            <a:extLst>
              <a:ext uri="{FF2B5EF4-FFF2-40B4-BE49-F238E27FC236}">
                <a16:creationId xmlns:a16="http://schemas.microsoft.com/office/drawing/2014/main" id="{964E7CA6-D289-445D-AC4B-B03D3373068B}"/>
              </a:ext>
            </a:extLst>
          </p:cNvPr>
          <p:cNvSpPr>
            <a:spLocks noGrp="1"/>
          </p:cNvSpPr>
          <p:nvPr>
            <p:ph type="sldNum" sz="quarter" idx="12"/>
          </p:nvPr>
        </p:nvSpPr>
        <p:spPr/>
        <p:txBody>
          <a:bodyPr/>
          <a:lstStyle/>
          <a:p>
            <a:fld id="{46775F4D-6D42-4CD6-A802-0B48E0231625}" type="slidenum">
              <a:rPr lang="en-US" smtClean="0"/>
              <a:pPr/>
              <a:t>33</a:t>
            </a:fld>
            <a:endParaRPr lang="en-US"/>
          </a:p>
        </p:txBody>
      </p:sp>
      <p:sp>
        <p:nvSpPr>
          <p:cNvPr id="4" name="Footer Placeholder 3">
            <a:extLst>
              <a:ext uri="{FF2B5EF4-FFF2-40B4-BE49-F238E27FC236}">
                <a16:creationId xmlns:a16="http://schemas.microsoft.com/office/drawing/2014/main" id="{894B5586-041E-4FFD-A9D9-EAFB899519D1}"/>
              </a:ext>
            </a:extLst>
          </p:cNvPr>
          <p:cNvSpPr>
            <a:spLocks noGrp="1"/>
          </p:cNvSpPr>
          <p:nvPr>
            <p:ph type="ftr" sz="quarter" idx="11"/>
          </p:nvPr>
        </p:nvSpPr>
        <p:spPr/>
        <p:txBody>
          <a:bodyPr/>
          <a:lstStyle/>
          <a:p>
            <a:r>
              <a:rPr lang="en-US"/>
              <a:t>Michigan Department of Education | Office of Special Education </a:t>
            </a:r>
          </a:p>
        </p:txBody>
      </p:sp>
    </p:spTree>
    <p:extLst>
      <p:ext uri="{BB962C8B-B14F-4D97-AF65-F5344CB8AC3E}">
        <p14:creationId xmlns:p14="http://schemas.microsoft.com/office/powerpoint/2010/main" val="370201184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2FD325-06ED-4CD8-B5D9-37906E6DB57A}"/>
              </a:ext>
            </a:extLst>
          </p:cNvPr>
          <p:cNvSpPr>
            <a:spLocks noGrp="1"/>
          </p:cNvSpPr>
          <p:nvPr>
            <p:ph type="title"/>
          </p:nvPr>
        </p:nvSpPr>
        <p:spPr>
          <a:xfrm>
            <a:off x="838200" y="365125"/>
            <a:ext cx="10480964" cy="1325563"/>
          </a:xfrm>
        </p:spPr>
        <p:txBody>
          <a:bodyPr>
            <a:normAutofit/>
          </a:bodyPr>
          <a:lstStyle/>
          <a:p>
            <a:r>
              <a:rPr lang="en-US" dirty="0"/>
              <a:t>Complaint CAP Verification Appendix</a:t>
            </a:r>
          </a:p>
        </p:txBody>
      </p:sp>
      <p:sp>
        <p:nvSpPr>
          <p:cNvPr id="12" name="Content Placeholder 6">
            <a:extLst>
              <a:ext uri="{FF2B5EF4-FFF2-40B4-BE49-F238E27FC236}">
                <a16:creationId xmlns:a16="http://schemas.microsoft.com/office/drawing/2014/main" id="{0664C28D-11EC-44A1-A590-4CFA9B49189E}"/>
              </a:ext>
            </a:extLst>
          </p:cNvPr>
          <p:cNvSpPr>
            <a:spLocks noGrp="1"/>
          </p:cNvSpPr>
          <p:nvPr>
            <p:ph idx="1"/>
          </p:nvPr>
        </p:nvSpPr>
        <p:spPr>
          <a:xfrm>
            <a:off x="838199" y="1761456"/>
            <a:ext cx="3647611" cy="4594894"/>
          </a:xfrm>
        </p:spPr>
        <p:txBody>
          <a:bodyPr>
            <a:noAutofit/>
          </a:bodyPr>
          <a:lstStyle/>
          <a:p>
            <a:r>
              <a:rPr lang="en-US" sz="2800" dirty="0"/>
              <a:t>The final decision date and case numbers are now on Complaint CAP forms.</a:t>
            </a:r>
          </a:p>
          <a:p>
            <a:r>
              <a:rPr lang="en-US" sz="2800" dirty="0"/>
              <a:t>ISDs complete the verification appendix and upload supporting documentation.</a:t>
            </a:r>
          </a:p>
        </p:txBody>
      </p:sp>
      <p:pic>
        <p:nvPicPr>
          <p:cNvPr id="6" name="Picture 5" descr="B-Complaint CAP Verification Appendix page">
            <a:extLst>
              <a:ext uri="{FF2B5EF4-FFF2-40B4-BE49-F238E27FC236}">
                <a16:creationId xmlns:a16="http://schemas.microsoft.com/office/drawing/2014/main" id="{180E95ED-90E7-4EC0-BEDC-AB89288C067F}"/>
              </a:ext>
            </a:extLst>
          </p:cNvPr>
          <p:cNvPicPr>
            <a:picLocks noChangeAspect="1"/>
          </p:cNvPicPr>
          <p:nvPr/>
        </p:nvPicPr>
        <p:blipFill>
          <a:blip r:embed="rId3"/>
          <a:stretch>
            <a:fillRect/>
          </a:stretch>
        </p:blipFill>
        <p:spPr>
          <a:xfrm>
            <a:off x="4485810" y="1906376"/>
            <a:ext cx="6948191" cy="4234286"/>
          </a:xfrm>
          <a:prstGeom prst="rect">
            <a:avLst/>
          </a:prstGeom>
          <a:ln>
            <a:solidFill>
              <a:schemeClr val="tx1"/>
            </a:solidFill>
          </a:ln>
        </p:spPr>
      </p:pic>
      <p:sp>
        <p:nvSpPr>
          <p:cNvPr id="5" name="Slide Number Placeholder 4">
            <a:extLst>
              <a:ext uri="{FF2B5EF4-FFF2-40B4-BE49-F238E27FC236}">
                <a16:creationId xmlns:a16="http://schemas.microsoft.com/office/drawing/2014/main" id="{964E7CA6-D289-445D-AC4B-B03D3373068B}"/>
              </a:ext>
            </a:extLst>
          </p:cNvPr>
          <p:cNvSpPr>
            <a:spLocks noGrp="1"/>
          </p:cNvSpPr>
          <p:nvPr>
            <p:ph type="sldNum" sz="quarter" idx="12"/>
          </p:nvPr>
        </p:nvSpPr>
        <p:spPr/>
        <p:txBody>
          <a:bodyPr/>
          <a:lstStyle/>
          <a:p>
            <a:fld id="{46775F4D-6D42-4CD6-A802-0B48E0231625}" type="slidenum">
              <a:rPr lang="en-US" smtClean="0"/>
              <a:pPr/>
              <a:t>34</a:t>
            </a:fld>
            <a:endParaRPr lang="en-US"/>
          </a:p>
        </p:txBody>
      </p:sp>
      <p:sp>
        <p:nvSpPr>
          <p:cNvPr id="4" name="Footer Placeholder 3">
            <a:extLst>
              <a:ext uri="{FF2B5EF4-FFF2-40B4-BE49-F238E27FC236}">
                <a16:creationId xmlns:a16="http://schemas.microsoft.com/office/drawing/2014/main" id="{894B5586-041E-4FFD-A9D9-EAFB899519D1}"/>
              </a:ext>
            </a:extLst>
          </p:cNvPr>
          <p:cNvSpPr>
            <a:spLocks noGrp="1"/>
          </p:cNvSpPr>
          <p:nvPr>
            <p:ph type="ftr" sz="quarter" idx="11"/>
          </p:nvPr>
        </p:nvSpPr>
        <p:spPr/>
        <p:txBody>
          <a:bodyPr/>
          <a:lstStyle/>
          <a:p>
            <a:r>
              <a:rPr lang="en-US"/>
              <a:t>Michigan Department of Education | Office of Special Education </a:t>
            </a:r>
          </a:p>
        </p:txBody>
      </p:sp>
    </p:spTree>
    <p:extLst>
      <p:ext uri="{BB962C8B-B14F-4D97-AF65-F5344CB8AC3E}">
        <p14:creationId xmlns:p14="http://schemas.microsoft.com/office/powerpoint/2010/main" val="196211353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2FD325-06ED-4CD8-B5D9-37906E6DB57A}"/>
              </a:ext>
            </a:extLst>
          </p:cNvPr>
          <p:cNvSpPr>
            <a:spLocks noGrp="1"/>
          </p:cNvSpPr>
          <p:nvPr>
            <p:ph type="title"/>
          </p:nvPr>
        </p:nvSpPr>
        <p:spPr>
          <a:xfrm>
            <a:off x="838200" y="365125"/>
            <a:ext cx="10515600" cy="1325563"/>
          </a:xfrm>
        </p:spPr>
        <p:txBody>
          <a:bodyPr anchor="b">
            <a:normAutofit/>
          </a:bodyPr>
          <a:lstStyle/>
          <a:p>
            <a:r>
              <a:rPr lang="en-US" dirty="0"/>
              <a:t>Monitoring CAP Verification Appendix</a:t>
            </a:r>
          </a:p>
        </p:txBody>
      </p:sp>
      <p:sp>
        <p:nvSpPr>
          <p:cNvPr id="7" name="Content Placeholder 6">
            <a:extLst>
              <a:ext uri="{FF2B5EF4-FFF2-40B4-BE49-F238E27FC236}">
                <a16:creationId xmlns:a16="http://schemas.microsoft.com/office/drawing/2014/main" id="{F1D66BE3-B050-4ED1-A385-9A190F60F948}"/>
              </a:ext>
            </a:extLst>
          </p:cNvPr>
          <p:cNvSpPr>
            <a:spLocks noGrp="1"/>
          </p:cNvSpPr>
          <p:nvPr>
            <p:ph idx="1"/>
          </p:nvPr>
        </p:nvSpPr>
        <p:spPr>
          <a:xfrm>
            <a:off x="845024" y="1825627"/>
            <a:ext cx="2919454" cy="4530724"/>
          </a:xfrm>
        </p:spPr>
        <p:txBody>
          <a:bodyPr>
            <a:noAutofit/>
          </a:bodyPr>
          <a:lstStyle/>
          <a:p>
            <a:r>
              <a:rPr lang="en-US" sz="2800" dirty="0"/>
              <a:t>ISDs complete the verification appendix and upload supporting documentation.</a:t>
            </a:r>
          </a:p>
        </p:txBody>
      </p:sp>
      <p:pic>
        <p:nvPicPr>
          <p:cNvPr id="6" name="Picture 5" descr="B-10 CAP Verification Appendix page">
            <a:extLst>
              <a:ext uri="{FF2B5EF4-FFF2-40B4-BE49-F238E27FC236}">
                <a16:creationId xmlns:a16="http://schemas.microsoft.com/office/drawing/2014/main" id="{D7702E70-5122-44E3-BBAA-4B26EE9EA704}"/>
              </a:ext>
            </a:extLst>
          </p:cNvPr>
          <p:cNvPicPr>
            <a:picLocks noChangeAspect="1"/>
          </p:cNvPicPr>
          <p:nvPr/>
        </p:nvPicPr>
        <p:blipFill>
          <a:blip r:embed="rId3"/>
          <a:stretch>
            <a:fillRect/>
          </a:stretch>
        </p:blipFill>
        <p:spPr>
          <a:xfrm>
            <a:off x="3713071" y="1865481"/>
            <a:ext cx="7633905" cy="3927428"/>
          </a:xfrm>
          <a:prstGeom prst="rect">
            <a:avLst/>
          </a:prstGeom>
          <a:ln>
            <a:solidFill>
              <a:schemeClr val="tx1"/>
            </a:solidFill>
          </a:ln>
        </p:spPr>
      </p:pic>
      <p:sp>
        <p:nvSpPr>
          <p:cNvPr id="5" name="Slide Number Placeholder 4">
            <a:extLst>
              <a:ext uri="{FF2B5EF4-FFF2-40B4-BE49-F238E27FC236}">
                <a16:creationId xmlns:a16="http://schemas.microsoft.com/office/drawing/2014/main" id="{964E7CA6-D289-445D-AC4B-B03D3373068B}"/>
              </a:ext>
            </a:extLst>
          </p:cNvPr>
          <p:cNvSpPr>
            <a:spLocks noGrp="1"/>
          </p:cNvSpPr>
          <p:nvPr>
            <p:ph type="sldNum" sz="quarter" idx="12"/>
          </p:nvPr>
        </p:nvSpPr>
        <p:spPr>
          <a:xfrm>
            <a:off x="838201" y="6356350"/>
            <a:ext cx="409832" cy="365125"/>
          </a:xfrm>
        </p:spPr>
        <p:txBody>
          <a:bodyPr anchor="ctr">
            <a:normAutofit/>
          </a:bodyPr>
          <a:lstStyle/>
          <a:p>
            <a:pPr>
              <a:spcAft>
                <a:spcPts val="600"/>
              </a:spcAft>
            </a:pPr>
            <a:fld id="{46775F4D-6D42-4CD6-A802-0B48E0231625}" type="slidenum">
              <a:rPr lang="en-US" smtClean="0"/>
              <a:pPr>
                <a:spcAft>
                  <a:spcPts val="600"/>
                </a:spcAft>
              </a:pPr>
              <a:t>35</a:t>
            </a:fld>
            <a:endParaRPr lang="en-US"/>
          </a:p>
        </p:txBody>
      </p:sp>
      <p:sp>
        <p:nvSpPr>
          <p:cNvPr id="4" name="Footer Placeholder 3">
            <a:extLst>
              <a:ext uri="{FF2B5EF4-FFF2-40B4-BE49-F238E27FC236}">
                <a16:creationId xmlns:a16="http://schemas.microsoft.com/office/drawing/2014/main" id="{894B5586-041E-4FFD-A9D9-EAFB899519D1}"/>
              </a:ext>
            </a:extLst>
          </p:cNvPr>
          <p:cNvSpPr>
            <a:spLocks noGrp="1"/>
          </p:cNvSpPr>
          <p:nvPr>
            <p:ph type="ftr" sz="quarter" idx="11"/>
          </p:nvPr>
        </p:nvSpPr>
        <p:spPr>
          <a:xfrm>
            <a:off x="1371600" y="6356350"/>
            <a:ext cx="7673546" cy="365125"/>
          </a:xfrm>
        </p:spPr>
        <p:txBody>
          <a:bodyPr anchor="ctr">
            <a:normAutofit/>
          </a:bodyPr>
          <a:lstStyle/>
          <a:p>
            <a:pPr>
              <a:spcAft>
                <a:spcPts val="600"/>
              </a:spcAft>
            </a:pPr>
            <a:r>
              <a:rPr lang="en-US"/>
              <a:t>Michigan Department of Education | Office of Special Education </a:t>
            </a:r>
          </a:p>
        </p:txBody>
      </p:sp>
    </p:spTree>
    <p:extLst>
      <p:ext uri="{BB962C8B-B14F-4D97-AF65-F5344CB8AC3E}">
        <p14:creationId xmlns:p14="http://schemas.microsoft.com/office/powerpoint/2010/main" val="424939381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CC1061-5B27-489B-BA82-988A3FAA581D}"/>
              </a:ext>
            </a:extLst>
          </p:cNvPr>
          <p:cNvSpPr>
            <a:spLocks noGrp="1"/>
          </p:cNvSpPr>
          <p:nvPr>
            <p:ph type="title"/>
          </p:nvPr>
        </p:nvSpPr>
        <p:spPr/>
        <p:txBody>
          <a:bodyPr/>
          <a:lstStyle/>
          <a:p>
            <a:r>
              <a:rPr lang="en-US"/>
              <a:t>Feedback Feature</a:t>
            </a:r>
          </a:p>
        </p:txBody>
      </p:sp>
      <p:pic>
        <p:nvPicPr>
          <p:cNvPr id="9" name="Picture 8" descr="Feedback icon located on the left side of the Catamaran site.">
            <a:extLst>
              <a:ext uri="{FF2B5EF4-FFF2-40B4-BE49-F238E27FC236}">
                <a16:creationId xmlns:a16="http://schemas.microsoft.com/office/drawing/2014/main" id="{E5A91E5D-A236-40EA-87CA-AA114AC6F09A}"/>
              </a:ext>
            </a:extLst>
          </p:cNvPr>
          <p:cNvPicPr>
            <a:picLocks noChangeAspect="1"/>
          </p:cNvPicPr>
          <p:nvPr/>
        </p:nvPicPr>
        <p:blipFill>
          <a:blip r:embed="rId3"/>
          <a:stretch>
            <a:fillRect/>
          </a:stretch>
        </p:blipFill>
        <p:spPr>
          <a:xfrm>
            <a:off x="848133" y="1752524"/>
            <a:ext cx="3257143" cy="2000000"/>
          </a:xfrm>
          <a:prstGeom prst="rect">
            <a:avLst/>
          </a:prstGeom>
          <a:ln>
            <a:solidFill>
              <a:schemeClr val="bg1">
                <a:lumMod val="50000"/>
              </a:schemeClr>
            </a:solidFill>
          </a:ln>
        </p:spPr>
      </p:pic>
      <p:sp>
        <p:nvSpPr>
          <p:cNvPr id="6" name="Content Placeholder 2">
            <a:extLst>
              <a:ext uri="{FF2B5EF4-FFF2-40B4-BE49-F238E27FC236}">
                <a16:creationId xmlns:a16="http://schemas.microsoft.com/office/drawing/2014/main" id="{3DD7C89C-1447-48E7-B218-579971491921}"/>
              </a:ext>
            </a:extLst>
          </p:cNvPr>
          <p:cNvSpPr>
            <a:spLocks noGrp="1"/>
          </p:cNvSpPr>
          <p:nvPr>
            <p:ph idx="1"/>
          </p:nvPr>
        </p:nvSpPr>
        <p:spPr>
          <a:xfrm>
            <a:off x="838201" y="3842218"/>
            <a:ext cx="6434137" cy="2514132"/>
          </a:xfrm>
        </p:spPr>
        <p:txBody>
          <a:bodyPr vert="horz" lIns="91440" tIns="45720" rIns="91440" bIns="45720" rtlCol="0" anchor="t">
            <a:normAutofit/>
          </a:bodyPr>
          <a:lstStyle/>
          <a:p>
            <a:r>
              <a:rPr lang="en-US" sz="2800">
                <a:latin typeface="Arial"/>
                <a:cs typeface="Arial"/>
              </a:rPr>
              <a:t>Feature available to offer feedback about Catamaran at any time.</a:t>
            </a:r>
            <a:endParaRPr lang="en-US" sz="2800"/>
          </a:p>
          <a:p>
            <a:r>
              <a:rPr lang="en-US" sz="2800">
                <a:latin typeface="Arial"/>
                <a:cs typeface="Arial"/>
              </a:rPr>
              <a:t>Enter contact information.</a:t>
            </a:r>
            <a:endParaRPr lang="en-US" sz="2800"/>
          </a:p>
          <a:p>
            <a:r>
              <a:rPr lang="en-US" sz="2800">
                <a:latin typeface="Arial"/>
                <a:cs typeface="Arial"/>
              </a:rPr>
              <a:t>Choose to be contacted about feedback.</a:t>
            </a:r>
            <a:endParaRPr lang="en-US" sz="2800"/>
          </a:p>
          <a:p>
            <a:endParaRPr lang="en-US"/>
          </a:p>
        </p:txBody>
      </p:sp>
      <p:pic>
        <p:nvPicPr>
          <p:cNvPr id="8" name="Picture 7" descr="Catamaran Feedback form with an arrows to the Please contact me box, Category drop-down and a circle around the Send Feedback button.">
            <a:extLst>
              <a:ext uri="{FF2B5EF4-FFF2-40B4-BE49-F238E27FC236}">
                <a16:creationId xmlns:a16="http://schemas.microsoft.com/office/drawing/2014/main" id="{7F5C5B94-75A8-433C-881E-C2F5D83E2546}"/>
              </a:ext>
            </a:extLst>
          </p:cNvPr>
          <p:cNvPicPr>
            <a:picLocks noChangeAspect="1"/>
          </p:cNvPicPr>
          <p:nvPr/>
        </p:nvPicPr>
        <p:blipFill>
          <a:blip r:embed="rId4"/>
          <a:stretch>
            <a:fillRect/>
          </a:stretch>
        </p:blipFill>
        <p:spPr>
          <a:xfrm>
            <a:off x="7523087" y="1752524"/>
            <a:ext cx="4114286" cy="4603826"/>
          </a:xfrm>
          <a:prstGeom prst="rect">
            <a:avLst/>
          </a:prstGeom>
          <a:ln>
            <a:solidFill>
              <a:schemeClr val="bg1">
                <a:lumMod val="50000"/>
              </a:schemeClr>
            </a:solidFill>
          </a:ln>
        </p:spPr>
      </p:pic>
      <p:sp>
        <p:nvSpPr>
          <p:cNvPr id="5" name="Slide Number Placeholder 4">
            <a:extLst>
              <a:ext uri="{FF2B5EF4-FFF2-40B4-BE49-F238E27FC236}">
                <a16:creationId xmlns:a16="http://schemas.microsoft.com/office/drawing/2014/main" id="{166134E1-D7CD-4FFB-9C61-623CDDEAE0A7}"/>
              </a:ext>
            </a:extLst>
          </p:cNvPr>
          <p:cNvSpPr>
            <a:spLocks noGrp="1"/>
          </p:cNvSpPr>
          <p:nvPr>
            <p:ph type="sldNum" sz="quarter" idx="12"/>
          </p:nvPr>
        </p:nvSpPr>
        <p:spPr/>
        <p:txBody>
          <a:bodyPr/>
          <a:lstStyle/>
          <a:p>
            <a:fld id="{46775F4D-6D42-4CD6-A802-0B48E0231625}" type="slidenum">
              <a:rPr lang="en-US" smtClean="0"/>
              <a:pPr/>
              <a:t>36</a:t>
            </a:fld>
            <a:endParaRPr lang="en-US"/>
          </a:p>
        </p:txBody>
      </p:sp>
      <p:sp>
        <p:nvSpPr>
          <p:cNvPr id="4" name="Footer Placeholder 3">
            <a:extLst>
              <a:ext uri="{FF2B5EF4-FFF2-40B4-BE49-F238E27FC236}">
                <a16:creationId xmlns:a16="http://schemas.microsoft.com/office/drawing/2014/main" id="{897AADEF-2D5A-439F-A0A8-4350D1B94ACE}"/>
              </a:ext>
            </a:extLst>
          </p:cNvPr>
          <p:cNvSpPr>
            <a:spLocks noGrp="1"/>
          </p:cNvSpPr>
          <p:nvPr>
            <p:ph type="ftr" sz="quarter" idx="11"/>
          </p:nvPr>
        </p:nvSpPr>
        <p:spPr/>
        <p:txBody>
          <a:bodyPr/>
          <a:lstStyle/>
          <a:p>
            <a:r>
              <a:rPr lang="en-US"/>
              <a:t>Michigan Department of Education | Office of Special Education </a:t>
            </a:r>
          </a:p>
        </p:txBody>
      </p:sp>
    </p:spTree>
    <p:extLst>
      <p:ext uri="{BB962C8B-B14F-4D97-AF65-F5344CB8AC3E}">
        <p14:creationId xmlns:p14="http://schemas.microsoft.com/office/powerpoint/2010/main" val="72571286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514EAD-93F3-4604-AD1D-614A3094D988}"/>
              </a:ext>
            </a:extLst>
          </p:cNvPr>
          <p:cNvSpPr>
            <a:spLocks noGrp="1"/>
          </p:cNvSpPr>
          <p:nvPr>
            <p:ph type="title"/>
          </p:nvPr>
        </p:nvSpPr>
        <p:spPr>
          <a:xfrm>
            <a:off x="815426" y="564958"/>
            <a:ext cx="10688470" cy="1178118"/>
          </a:xfrm>
        </p:spPr>
        <p:txBody>
          <a:bodyPr/>
          <a:lstStyle/>
          <a:p>
            <a:r>
              <a:rPr lang="en-US"/>
              <a:t>Chat Feature</a:t>
            </a:r>
          </a:p>
        </p:txBody>
      </p:sp>
      <p:sp>
        <p:nvSpPr>
          <p:cNvPr id="3" name="Content Placeholder 2">
            <a:extLst>
              <a:ext uri="{FF2B5EF4-FFF2-40B4-BE49-F238E27FC236}">
                <a16:creationId xmlns:a16="http://schemas.microsoft.com/office/drawing/2014/main" id="{D1984736-C881-40F3-9C32-B40894F27C24}"/>
              </a:ext>
              <a:ext uri="{C183D7F6-B498-43B3-948B-1728B52AA6E4}">
                <adec:decorative xmlns:adec="http://schemas.microsoft.com/office/drawing/2017/decorative" val="0"/>
              </a:ext>
            </a:extLst>
          </p:cNvPr>
          <p:cNvSpPr>
            <a:spLocks noGrp="1"/>
          </p:cNvSpPr>
          <p:nvPr>
            <p:ph idx="1"/>
          </p:nvPr>
        </p:nvSpPr>
        <p:spPr>
          <a:xfrm>
            <a:off x="815426" y="1806384"/>
            <a:ext cx="6728374" cy="4752678"/>
          </a:xfrm>
        </p:spPr>
        <p:txBody>
          <a:bodyPr>
            <a:normAutofit fontScale="92500" lnSpcReduction="10000"/>
          </a:bodyPr>
          <a:lstStyle/>
          <a:p>
            <a:r>
              <a:rPr lang="en-US" sz="3200" dirty="0"/>
              <a:t>The Catamaran Help Desk is available by chat during business hours.</a:t>
            </a:r>
          </a:p>
          <a:p>
            <a:r>
              <a:rPr lang="en-US" sz="3200" dirty="0"/>
              <a:t>Choose the Chat icon located in the lower right corner of the screen to begin a chat.</a:t>
            </a:r>
          </a:p>
          <a:p>
            <a:r>
              <a:rPr lang="en-US" sz="3200" dirty="0"/>
              <a:t>Enter basic information.</a:t>
            </a:r>
          </a:p>
          <a:p>
            <a:r>
              <a:rPr lang="en-US" sz="3200" dirty="0"/>
              <a:t>The issue will still be logged in the help desk database (just like a phone call).</a:t>
            </a:r>
          </a:p>
        </p:txBody>
      </p:sp>
      <p:pic>
        <p:nvPicPr>
          <p:cNvPr id="6" name="Picture 5" descr="Chat Icon located on the lower right of the screen">
            <a:extLst>
              <a:ext uri="{FF2B5EF4-FFF2-40B4-BE49-F238E27FC236}">
                <a16:creationId xmlns:a16="http://schemas.microsoft.com/office/drawing/2014/main" id="{7C7D8EB7-E2C7-4322-8F59-BCC3E7BFE811}"/>
              </a:ext>
              <a:ext uri="{C183D7F6-B498-43B3-948B-1728B52AA6E4}">
                <adec:decorative xmlns:adec="http://schemas.microsoft.com/office/drawing/2017/decorative" val="0"/>
              </a:ext>
            </a:extLst>
          </p:cNvPr>
          <p:cNvPicPr>
            <a:picLocks noChangeAspect="1"/>
          </p:cNvPicPr>
          <p:nvPr/>
        </p:nvPicPr>
        <p:blipFill>
          <a:blip r:embed="rId3"/>
          <a:stretch>
            <a:fillRect/>
          </a:stretch>
        </p:blipFill>
        <p:spPr>
          <a:xfrm>
            <a:off x="7647242" y="1154017"/>
            <a:ext cx="3971429" cy="1495238"/>
          </a:xfrm>
          <a:prstGeom prst="rect">
            <a:avLst/>
          </a:prstGeom>
          <a:ln>
            <a:solidFill>
              <a:schemeClr val="bg1">
                <a:lumMod val="50000"/>
              </a:schemeClr>
            </a:solidFill>
          </a:ln>
        </p:spPr>
      </p:pic>
      <p:pic>
        <p:nvPicPr>
          <p:cNvPr id="9" name="Picture 8" descr="Catamaran Help Desk Chat Window">
            <a:extLst>
              <a:ext uri="{FF2B5EF4-FFF2-40B4-BE49-F238E27FC236}">
                <a16:creationId xmlns:a16="http://schemas.microsoft.com/office/drawing/2014/main" id="{1938CEA2-C652-4894-96D8-247AB9BC5483}"/>
              </a:ext>
            </a:extLst>
          </p:cNvPr>
          <p:cNvPicPr>
            <a:picLocks noChangeAspect="1"/>
          </p:cNvPicPr>
          <p:nvPr/>
        </p:nvPicPr>
        <p:blipFill>
          <a:blip r:embed="rId4"/>
          <a:stretch>
            <a:fillRect/>
          </a:stretch>
        </p:blipFill>
        <p:spPr>
          <a:xfrm>
            <a:off x="8178671" y="2791475"/>
            <a:ext cx="3440000" cy="3930000"/>
          </a:xfrm>
          <a:prstGeom prst="rect">
            <a:avLst/>
          </a:prstGeom>
          <a:ln>
            <a:solidFill>
              <a:srgbClr val="3A3A3A"/>
            </a:solidFill>
          </a:ln>
        </p:spPr>
      </p:pic>
      <p:sp>
        <p:nvSpPr>
          <p:cNvPr id="5" name="Slide Number Placeholder 4">
            <a:extLst>
              <a:ext uri="{FF2B5EF4-FFF2-40B4-BE49-F238E27FC236}">
                <a16:creationId xmlns:a16="http://schemas.microsoft.com/office/drawing/2014/main" id="{DE6D5455-7DD2-4AB1-ACC0-71237C91FFD4}"/>
              </a:ext>
            </a:extLst>
          </p:cNvPr>
          <p:cNvSpPr>
            <a:spLocks noGrp="1"/>
          </p:cNvSpPr>
          <p:nvPr>
            <p:ph type="sldNum" sz="quarter" idx="12"/>
          </p:nvPr>
        </p:nvSpPr>
        <p:spPr/>
        <p:txBody>
          <a:bodyPr/>
          <a:lstStyle/>
          <a:p>
            <a:fld id="{46775F4D-6D42-4CD6-A802-0B48E0231625}" type="slidenum">
              <a:rPr lang="en-US" smtClean="0"/>
              <a:pPr/>
              <a:t>37</a:t>
            </a:fld>
            <a:endParaRPr lang="en-US"/>
          </a:p>
        </p:txBody>
      </p:sp>
      <p:sp>
        <p:nvSpPr>
          <p:cNvPr id="4" name="Footer Placeholder 3">
            <a:extLst>
              <a:ext uri="{FF2B5EF4-FFF2-40B4-BE49-F238E27FC236}">
                <a16:creationId xmlns:a16="http://schemas.microsoft.com/office/drawing/2014/main" id="{BBE4708B-78BB-41E7-8FCA-17542FC09FCF}"/>
              </a:ext>
            </a:extLst>
          </p:cNvPr>
          <p:cNvSpPr>
            <a:spLocks noGrp="1"/>
          </p:cNvSpPr>
          <p:nvPr>
            <p:ph type="ftr" sz="quarter" idx="11"/>
          </p:nvPr>
        </p:nvSpPr>
        <p:spPr/>
        <p:txBody>
          <a:bodyPr/>
          <a:lstStyle/>
          <a:p>
            <a:r>
              <a:rPr lang="en-US"/>
              <a:t>Michigan Department of Education | Office of Special Education </a:t>
            </a:r>
          </a:p>
        </p:txBody>
      </p:sp>
    </p:spTree>
    <p:extLst>
      <p:ext uri="{BB962C8B-B14F-4D97-AF65-F5344CB8AC3E}">
        <p14:creationId xmlns:p14="http://schemas.microsoft.com/office/powerpoint/2010/main" val="233200896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22EECA-27FC-4625-87D0-2570689A8A04}"/>
              </a:ext>
            </a:extLst>
          </p:cNvPr>
          <p:cNvSpPr>
            <a:spLocks noGrp="1"/>
          </p:cNvSpPr>
          <p:nvPr>
            <p:ph type="title"/>
          </p:nvPr>
        </p:nvSpPr>
        <p:spPr/>
        <p:txBody>
          <a:bodyPr/>
          <a:lstStyle/>
          <a:p>
            <a:r>
              <a:rPr lang="en-US"/>
              <a:t>Use breadcrumbs to navigate</a:t>
            </a:r>
          </a:p>
        </p:txBody>
      </p:sp>
      <p:sp>
        <p:nvSpPr>
          <p:cNvPr id="3" name="Content Placeholder 2">
            <a:extLst>
              <a:ext uri="{FF2B5EF4-FFF2-40B4-BE49-F238E27FC236}">
                <a16:creationId xmlns:a16="http://schemas.microsoft.com/office/drawing/2014/main" id="{EBD549E6-5247-4357-9EEE-2E34A16281AE}"/>
              </a:ext>
            </a:extLst>
          </p:cNvPr>
          <p:cNvSpPr>
            <a:spLocks noGrp="1"/>
          </p:cNvSpPr>
          <p:nvPr>
            <p:ph idx="1"/>
          </p:nvPr>
        </p:nvSpPr>
        <p:spPr>
          <a:xfrm>
            <a:off x="838200" y="1825625"/>
            <a:ext cx="10515600" cy="2115004"/>
          </a:xfrm>
        </p:spPr>
        <p:txBody>
          <a:bodyPr>
            <a:normAutofit/>
          </a:bodyPr>
          <a:lstStyle/>
          <a:p>
            <a:r>
              <a:rPr lang="en-US" sz="2800"/>
              <a:t>Use the breadcrumbs menu to navigate in Catamaran.</a:t>
            </a:r>
          </a:p>
          <a:p>
            <a:pPr lvl="1"/>
            <a:r>
              <a:rPr lang="en-US" sz="2400"/>
              <a:t>The breadcrumbs are a trail to follow back to a previous location.</a:t>
            </a:r>
          </a:p>
          <a:p>
            <a:pPr lvl="1"/>
            <a:r>
              <a:rPr lang="en-US" sz="2400"/>
              <a:t>Select the Catamaran logo to return to the Dashboard.</a:t>
            </a:r>
          </a:p>
        </p:txBody>
      </p:sp>
      <p:pic>
        <p:nvPicPr>
          <p:cNvPr id="9" name="Picture 8" descr="CAP Finding page with the Catamaran logo circled and arrow pointing to the B Monitoring Compliance &amp; Correction Menu.">
            <a:extLst>
              <a:ext uri="{FF2B5EF4-FFF2-40B4-BE49-F238E27FC236}">
                <a16:creationId xmlns:a16="http://schemas.microsoft.com/office/drawing/2014/main" id="{9ED1B5D7-572F-4C76-A8A3-53E3A1AAF856}"/>
              </a:ext>
            </a:extLst>
          </p:cNvPr>
          <p:cNvPicPr>
            <a:picLocks noChangeAspect="1"/>
          </p:cNvPicPr>
          <p:nvPr/>
        </p:nvPicPr>
        <p:blipFill>
          <a:blip r:embed="rId3"/>
          <a:stretch>
            <a:fillRect/>
          </a:stretch>
        </p:blipFill>
        <p:spPr>
          <a:xfrm>
            <a:off x="838200" y="3429000"/>
            <a:ext cx="10474286" cy="2545714"/>
          </a:xfrm>
          <a:prstGeom prst="rect">
            <a:avLst/>
          </a:prstGeom>
          <a:ln>
            <a:solidFill>
              <a:schemeClr val="tx1"/>
            </a:solidFill>
          </a:ln>
        </p:spPr>
      </p:pic>
      <p:sp>
        <p:nvSpPr>
          <p:cNvPr id="5" name="Slide Number Placeholder 4">
            <a:extLst>
              <a:ext uri="{FF2B5EF4-FFF2-40B4-BE49-F238E27FC236}">
                <a16:creationId xmlns:a16="http://schemas.microsoft.com/office/drawing/2014/main" id="{C49566E0-93BB-4F5A-AF90-ACE273BAB44A}"/>
              </a:ext>
            </a:extLst>
          </p:cNvPr>
          <p:cNvSpPr>
            <a:spLocks noGrp="1"/>
          </p:cNvSpPr>
          <p:nvPr>
            <p:ph type="sldNum" sz="quarter" idx="12"/>
          </p:nvPr>
        </p:nvSpPr>
        <p:spPr/>
        <p:txBody>
          <a:bodyPr/>
          <a:lstStyle/>
          <a:p>
            <a:fld id="{46775F4D-6D42-4CD6-A802-0B48E0231625}" type="slidenum">
              <a:rPr lang="en-US" smtClean="0"/>
              <a:pPr/>
              <a:t>38</a:t>
            </a:fld>
            <a:endParaRPr lang="en-US"/>
          </a:p>
        </p:txBody>
      </p:sp>
      <p:sp>
        <p:nvSpPr>
          <p:cNvPr id="4" name="Footer Placeholder 3">
            <a:extLst>
              <a:ext uri="{FF2B5EF4-FFF2-40B4-BE49-F238E27FC236}">
                <a16:creationId xmlns:a16="http://schemas.microsoft.com/office/drawing/2014/main" id="{C4DF9457-38DA-4370-97CE-BA2E9DB796D7}"/>
              </a:ext>
            </a:extLst>
          </p:cNvPr>
          <p:cNvSpPr>
            <a:spLocks noGrp="1"/>
          </p:cNvSpPr>
          <p:nvPr>
            <p:ph type="ftr" sz="quarter" idx="11"/>
          </p:nvPr>
        </p:nvSpPr>
        <p:spPr/>
        <p:txBody>
          <a:bodyPr/>
          <a:lstStyle/>
          <a:p>
            <a:r>
              <a:rPr lang="en-US"/>
              <a:t>Michigan Department of Education | Office of Special Education </a:t>
            </a:r>
          </a:p>
        </p:txBody>
      </p:sp>
    </p:spTree>
    <p:extLst>
      <p:ext uri="{BB962C8B-B14F-4D97-AF65-F5344CB8AC3E}">
        <p14:creationId xmlns:p14="http://schemas.microsoft.com/office/powerpoint/2010/main" val="40231282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59781C8B-1F3B-454F-BA71-114F198DDF31}"/>
              </a:ext>
            </a:extLst>
          </p:cNvPr>
          <p:cNvSpPr>
            <a:spLocks noGrp="1"/>
          </p:cNvSpPr>
          <p:nvPr>
            <p:ph type="ctrTitle"/>
          </p:nvPr>
        </p:nvSpPr>
        <p:spPr/>
        <p:txBody>
          <a:bodyPr/>
          <a:lstStyle/>
          <a:p>
            <a:r>
              <a:rPr lang="en-US"/>
              <a:t>Training Resources</a:t>
            </a:r>
          </a:p>
        </p:txBody>
      </p:sp>
      <p:sp>
        <p:nvSpPr>
          <p:cNvPr id="5" name="Slide Number Placeholder 4">
            <a:extLst>
              <a:ext uri="{FF2B5EF4-FFF2-40B4-BE49-F238E27FC236}">
                <a16:creationId xmlns:a16="http://schemas.microsoft.com/office/drawing/2014/main" id="{3AF37378-EADB-4355-8A7C-FB72FB3ADE61}"/>
              </a:ext>
            </a:extLst>
          </p:cNvPr>
          <p:cNvSpPr>
            <a:spLocks noGrp="1"/>
          </p:cNvSpPr>
          <p:nvPr>
            <p:ph type="sldNum" sz="quarter" idx="12"/>
          </p:nvPr>
        </p:nvSpPr>
        <p:spPr/>
        <p:txBody>
          <a:bodyPr/>
          <a:lstStyle/>
          <a:p>
            <a:fld id="{46775F4D-6D42-4CD6-A802-0B48E0231625}" type="slidenum">
              <a:rPr lang="en-US" smtClean="0"/>
              <a:pPr/>
              <a:t>39</a:t>
            </a:fld>
            <a:endParaRPr lang="en-US"/>
          </a:p>
        </p:txBody>
      </p:sp>
      <p:sp>
        <p:nvSpPr>
          <p:cNvPr id="4" name="Footer Placeholder 3">
            <a:extLst>
              <a:ext uri="{FF2B5EF4-FFF2-40B4-BE49-F238E27FC236}">
                <a16:creationId xmlns:a16="http://schemas.microsoft.com/office/drawing/2014/main" id="{14FDBA17-38C1-44B5-8FCA-DB3805FFE8A2}"/>
              </a:ext>
            </a:extLst>
          </p:cNvPr>
          <p:cNvSpPr>
            <a:spLocks noGrp="1"/>
          </p:cNvSpPr>
          <p:nvPr>
            <p:ph type="ftr" sz="quarter" idx="11"/>
          </p:nvPr>
        </p:nvSpPr>
        <p:spPr/>
        <p:txBody>
          <a:bodyPr/>
          <a:lstStyle/>
          <a:p>
            <a:r>
              <a:rPr lang="en-US"/>
              <a:t>Michigan Department of Education | Office of Special Education </a:t>
            </a:r>
          </a:p>
        </p:txBody>
      </p:sp>
    </p:spTree>
    <p:extLst>
      <p:ext uri="{BB962C8B-B14F-4D97-AF65-F5344CB8AC3E}">
        <p14:creationId xmlns:p14="http://schemas.microsoft.com/office/powerpoint/2010/main" val="317023229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774C1C-B593-4194-8332-01FF4183841B}"/>
              </a:ext>
            </a:extLst>
          </p:cNvPr>
          <p:cNvSpPr>
            <a:spLocks noGrp="1"/>
          </p:cNvSpPr>
          <p:nvPr>
            <p:ph type="title"/>
          </p:nvPr>
        </p:nvSpPr>
        <p:spPr/>
        <p:txBody>
          <a:bodyPr/>
          <a:lstStyle/>
          <a:p>
            <a:r>
              <a:rPr lang="en-US" dirty="0"/>
              <a:t>Meet the Team</a:t>
            </a:r>
          </a:p>
        </p:txBody>
      </p:sp>
      <p:sp>
        <p:nvSpPr>
          <p:cNvPr id="8" name="Content Placeholder 2">
            <a:extLst>
              <a:ext uri="{FF2B5EF4-FFF2-40B4-BE49-F238E27FC236}">
                <a16:creationId xmlns:a16="http://schemas.microsoft.com/office/drawing/2014/main" id="{5E57153D-EA63-4FED-8B99-DA428B24B6A2}"/>
              </a:ext>
            </a:extLst>
          </p:cNvPr>
          <p:cNvSpPr>
            <a:spLocks noGrp="1"/>
          </p:cNvSpPr>
          <p:nvPr>
            <p:ph idx="1"/>
          </p:nvPr>
        </p:nvSpPr>
        <p:spPr>
          <a:xfrm>
            <a:off x="838200" y="1766454"/>
            <a:ext cx="10515600" cy="4873337"/>
          </a:xfrm>
        </p:spPr>
        <p:txBody>
          <a:bodyPr>
            <a:normAutofit fontScale="92500" lnSpcReduction="20000"/>
          </a:bodyPr>
          <a:lstStyle/>
          <a:p>
            <a:r>
              <a:rPr lang="en-US" sz="3000" b="1" dirty="0"/>
              <a:t>Office of Special Education (OSE) </a:t>
            </a:r>
          </a:p>
          <a:p>
            <a:pPr lvl="1"/>
            <a:r>
              <a:rPr lang="en-US" sz="2600" dirty="0"/>
              <a:t>Jessica Brady, Supervisor</a:t>
            </a:r>
          </a:p>
          <a:p>
            <a:pPr lvl="1"/>
            <a:r>
              <a:rPr lang="en-US" sz="2600" dirty="0"/>
              <a:t>Jeanne Anderson </a:t>
            </a:r>
            <a:r>
              <a:rPr lang="en-US" sz="2600" dirty="0" err="1"/>
              <a:t>Tippett</a:t>
            </a:r>
            <a:r>
              <a:rPr lang="en-US" sz="2600" dirty="0"/>
              <a:t>, Coordinator</a:t>
            </a:r>
          </a:p>
          <a:p>
            <a:pPr lvl="1"/>
            <a:r>
              <a:rPr lang="en-US" sz="2600" dirty="0"/>
              <a:t>Chantel </a:t>
            </a:r>
            <a:r>
              <a:rPr lang="en-US" sz="2600" dirty="0" err="1"/>
              <a:t>Mozden</a:t>
            </a:r>
            <a:r>
              <a:rPr lang="en-US" sz="2600" dirty="0"/>
              <a:t>, Coordinator</a:t>
            </a:r>
          </a:p>
          <a:p>
            <a:pPr lvl="1"/>
            <a:r>
              <a:rPr lang="en-US" sz="2600" dirty="0" err="1"/>
              <a:t>Shawan</a:t>
            </a:r>
            <a:r>
              <a:rPr lang="en-US" sz="2600" dirty="0"/>
              <a:t> Dortch, Consultant</a:t>
            </a:r>
          </a:p>
          <a:p>
            <a:pPr lvl="1"/>
            <a:r>
              <a:rPr lang="en-US" sz="2600" dirty="0"/>
              <a:t>Tori </a:t>
            </a:r>
            <a:r>
              <a:rPr lang="en-US" sz="2600" dirty="0" err="1"/>
              <a:t>Ranusch</a:t>
            </a:r>
            <a:r>
              <a:rPr lang="en-US" sz="2600" dirty="0"/>
              <a:t>, Consultant</a:t>
            </a:r>
          </a:p>
          <a:p>
            <a:pPr lvl="1"/>
            <a:r>
              <a:rPr lang="en-US" sz="2600" dirty="0"/>
              <a:t>Charles Thomas, Consultant</a:t>
            </a:r>
          </a:p>
          <a:p>
            <a:pPr lvl="1"/>
            <a:r>
              <a:rPr lang="en-US" sz="2600" dirty="0"/>
              <a:t>Aaron Darling, Analyst</a:t>
            </a:r>
          </a:p>
          <a:p>
            <a:r>
              <a:rPr lang="en-US" sz="3000" b="1" dirty="0"/>
              <a:t>Public Sector Consultants (PSC) </a:t>
            </a:r>
          </a:p>
          <a:p>
            <a:pPr lvl="1"/>
            <a:r>
              <a:rPr lang="en-US" sz="2600" dirty="0"/>
              <a:t>Kelly Rogers, Project Director</a:t>
            </a:r>
          </a:p>
          <a:p>
            <a:pPr lvl="1"/>
            <a:r>
              <a:rPr lang="en-US" sz="2600" dirty="0"/>
              <a:t>Lynne Clark, Senior Project Manager</a:t>
            </a:r>
          </a:p>
          <a:p>
            <a:pPr lvl="1"/>
            <a:r>
              <a:rPr lang="en-US" sz="2600" dirty="0"/>
              <a:t>Josiah Bear, Project Support Associate</a:t>
            </a:r>
          </a:p>
        </p:txBody>
      </p:sp>
      <p:sp>
        <p:nvSpPr>
          <p:cNvPr id="5" name="Slide Number Placeholder 4">
            <a:extLst>
              <a:ext uri="{FF2B5EF4-FFF2-40B4-BE49-F238E27FC236}">
                <a16:creationId xmlns:a16="http://schemas.microsoft.com/office/drawing/2014/main" id="{DF7DF0A8-7F68-45D5-8AD7-0430710579DC}"/>
              </a:ext>
            </a:extLst>
          </p:cNvPr>
          <p:cNvSpPr>
            <a:spLocks noGrp="1"/>
          </p:cNvSpPr>
          <p:nvPr>
            <p:ph type="sldNum" sz="quarter" idx="12"/>
          </p:nvPr>
        </p:nvSpPr>
        <p:spPr/>
        <p:txBody>
          <a:bodyPr/>
          <a:lstStyle/>
          <a:p>
            <a:fld id="{46775F4D-6D42-4CD6-A802-0B48E0231625}" type="slidenum">
              <a:rPr lang="en-US" smtClean="0"/>
              <a:pPr/>
              <a:t>4</a:t>
            </a:fld>
            <a:endParaRPr lang="en-US"/>
          </a:p>
        </p:txBody>
      </p:sp>
      <p:sp>
        <p:nvSpPr>
          <p:cNvPr id="4" name="Footer Placeholder 3">
            <a:extLst>
              <a:ext uri="{FF2B5EF4-FFF2-40B4-BE49-F238E27FC236}">
                <a16:creationId xmlns:a16="http://schemas.microsoft.com/office/drawing/2014/main" id="{24114082-0237-4A1A-BB10-C94A012E7F9E}"/>
              </a:ext>
            </a:extLst>
          </p:cNvPr>
          <p:cNvSpPr>
            <a:spLocks noGrp="1"/>
          </p:cNvSpPr>
          <p:nvPr>
            <p:ph type="ftr" sz="quarter" idx="11"/>
          </p:nvPr>
        </p:nvSpPr>
        <p:spPr/>
        <p:txBody>
          <a:bodyPr/>
          <a:lstStyle/>
          <a:p>
            <a:r>
              <a:rPr lang="en-US"/>
              <a:t>Michigan Department of Education | Office of Special Education </a:t>
            </a:r>
          </a:p>
        </p:txBody>
      </p:sp>
    </p:spTree>
    <p:extLst>
      <p:ext uri="{BB962C8B-B14F-4D97-AF65-F5344CB8AC3E}">
        <p14:creationId xmlns:p14="http://schemas.microsoft.com/office/powerpoint/2010/main" val="348271862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75CA4342-4A51-407F-B1C6-F0B680D3405E}"/>
              </a:ext>
            </a:extLst>
          </p:cNvPr>
          <p:cNvSpPr>
            <a:spLocks noGrp="1"/>
          </p:cNvSpPr>
          <p:nvPr>
            <p:ph type="title" idx="4294967295"/>
          </p:nvPr>
        </p:nvSpPr>
        <p:spPr>
          <a:xfrm>
            <a:off x="838200" y="-1325563"/>
            <a:ext cx="10515600" cy="1325563"/>
          </a:xfrm>
        </p:spPr>
        <p:txBody>
          <a:bodyPr vert="horz" lIns="91440" tIns="45720" rIns="91440" bIns="45720" rtlCol="0" anchor="b">
            <a:normAutofit/>
          </a:bodyPr>
          <a:lstStyle/>
          <a:p>
            <a:r>
              <a:rPr lang="en-US" dirty="0"/>
              <a:t>Catamaran Technical Assistance Website</a:t>
            </a:r>
          </a:p>
        </p:txBody>
      </p:sp>
      <p:sp>
        <p:nvSpPr>
          <p:cNvPr id="3" name="Slide Number Placeholder 2">
            <a:extLst>
              <a:ext uri="{FF2B5EF4-FFF2-40B4-BE49-F238E27FC236}">
                <a16:creationId xmlns:a16="http://schemas.microsoft.com/office/drawing/2014/main" id="{FDC80FEA-0B66-4E04-A221-2D7A9BE48A80}"/>
              </a:ext>
            </a:extLst>
          </p:cNvPr>
          <p:cNvSpPr>
            <a:spLocks noGrp="1"/>
          </p:cNvSpPr>
          <p:nvPr>
            <p:ph type="sldNum" sz="quarter" idx="12"/>
          </p:nvPr>
        </p:nvSpPr>
        <p:spPr/>
        <p:txBody>
          <a:bodyPr/>
          <a:lstStyle/>
          <a:p>
            <a:fld id="{F782C1E8-CA2E-47FF-89F1-29AE34FB2263}" type="slidenum">
              <a:rPr lang="en-US" smtClean="0">
                <a:solidFill>
                  <a:srgbClr val="3A3A3A"/>
                </a:solidFill>
              </a:rPr>
              <a:pPr/>
              <a:t>40</a:t>
            </a:fld>
            <a:endParaRPr lang="en-US">
              <a:solidFill>
                <a:srgbClr val="3A3A3A"/>
              </a:solidFill>
            </a:endParaRPr>
          </a:p>
        </p:txBody>
      </p:sp>
      <p:sp>
        <p:nvSpPr>
          <p:cNvPr id="2" name="Footer Placeholder 1">
            <a:extLst>
              <a:ext uri="{FF2B5EF4-FFF2-40B4-BE49-F238E27FC236}">
                <a16:creationId xmlns:a16="http://schemas.microsoft.com/office/drawing/2014/main" id="{C0511B46-5414-4DE1-AEA7-F7F369D28759}"/>
              </a:ext>
            </a:extLst>
          </p:cNvPr>
          <p:cNvSpPr>
            <a:spLocks noGrp="1"/>
          </p:cNvSpPr>
          <p:nvPr>
            <p:ph type="ftr" sz="quarter" idx="11"/>
          </p:nvPr>
        </p:nvSpPr>
        <p:spPr/>
        <p:txBody>
          <a:bodyPr/>
          <a:lstStyle/>
          <a:p>
            <a:r>
              <a:rPr lang="en-US"/>
              <a:t>Michigan Department of Education | Office of Special Education </a:t>
            </a:r>
          </a:p>
        </p:txBody>
      </p:sp>
      <p:pic>
        <p:nvPicPr>
          <p:cNvPr id="4" name="Picture 3" descr="Catamaran Technical Assistance Website">
            <a:extLst>
              <a:ext uri="{FF2B5EF4-FFF2-40B4-BE49-F238E27FC236}">
                <a16:creationId xmlns:a16="http://schemas.microsoft.com/office/drawing/2014/main" id="{8C0F7DCF-5DAC-41AD-AB07-27119F50C017}"/>
              </a:ext>
            </a:extLst>
          </p:cNvPr>
          <p:cNvPicPr>
            <a:picLocks noChangeAspect="1"/>
          </p:cNvPicPr>
          <p:nvPr/>
        </p:nvPicPr>
        <p:blipFill>
          <a:blip r:embed="rId3"/>
          <a:stretch>
            <a:fillRect/>
          </a:stretch>
        </p:blipFill>
        <p:spPr>
          <a:xfrm>
            <a:off x="867039" y="413621"/>
            <a:ext cx="10515600" cy="6263187"/>
          </a:xfrm>
          <a:prstGeom prst="rect">
            <a:avLst/>
          </a:prstGeom>
          <a:ln>
            <a:solidFill>
              <a:schemeClr val="tx1"/>
            </a:solidFill>
          </a:ln>
        </p:spPr>
      </p:pic>
    </p:spTree>
    <p:extLst>
      <p:ext uri="{BB962C8B-B14F-4D97-AF65-F5344CB8AC3E}">
        <p14:creationId xmlns:p14="http://schemas.microsoft.com/office/powerpoint/2010/main" val="103706860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6469CD67-6AA4-4340-A87D-5C57AB6FA4CE}"/>
              </a:ext>
            </a:extLst>
          </p:cNvPr>
          <p:cNvSpPr>
            <a:spLocks noGrp="1"/>
          </p:cNvSpPr>
          <p:nvPr>
            <p:ph type="title" idx="4294967295"/>
          </p:nvPr>
        </p:nvSpPr>
        <p:spPr>
          <a:xfrm>
            <a:off x="838200" y="-1325563"/>
            <a:ext cx="10515600" cy="1325563"/>
          </a:xfrm>
        </p:spPr>
        <p:txBody>
          <a:bodyPr vert="horz" lIns="91440" tIns="45720" rIns="91440" bIns="45720" rtlCol="0" anchor="b">
            <a:normAutofit/>
          </a:bodyPr>
          <a:lstStyle/>
          <a:p>
            <a:r>
              <a:rPr lang="en-US" dirty="0"/>
              <a:t>Catamaran Technical Assistance Website (2)</a:t>
            </a:r>
          </a:p>
        </p:txBody>
      </p:sp>
      <p:pic>
        <p:nvPicPr>
          <p:cNvPr id="5" name="Picture 4" descr="Catamaran Technical Assistance Website Spotlight, Events, and Quick Links section">
            <a:extLst>
              <a:ext uri="{FF2B5EF4-FFF2-40B4-BE49-F238E27FC236}">
                <a16:creationId xmlns:a16="http://schemas.microsoft.com/office/drawing/2014/main" id="{575D8136-45EC-49EE-B610-58C368FB21C4}"/>
              </a:ext>
            </a:extLst>
          </p:cNvPr>
          <p:cNvPicPr>
            <a:picLocks noChangeAspect="1"/>
          </p:cNvPicPr>
          <p:nvPr/>
        </p:nvPicPr>
        <p:blipFill>
          <a:blip r:embed="rId3"/>
          <a:stretch>
            <a:fillRect/>
          </a:stretch>
        </p:blipFill>
        <p:spPr>
          <a:xfrm>
            <a:off x="198857" y="281032"/>
            <a:ext cx="11794286" cy="5794286"/>
          </a:xfrm>
          <a:prstGeom prst="rect">
            <a:avLst/>
          </a:prstGeom>
          <a:ln>
            <a:solidFill>
              <a:schemeClr val="tx1"/>
            </a:solidFill>
          </a:ln>
        </p:spPr>
      </p:pic>
      <p:sp>
        <p:nvSpPr>
          <p:cNvPr id="3" name="Slide Number Placeholder 2">
            <a:extLst>
              <a:ext uri="{FF2B5EF4-FFF2-40B4-BE49-F238E27FC236}">
                <a16:creationId xmlns:a16="http://schemas.microsoft.com/office/drawing/2014/main" id="{9410F4E6-E68F-477A-944E-CA3AA021F18E}"/>
              </a:ext>
            </a:extLst>
          </p:cNvPr>
          <p:cNvSpPr>
            <a:spLocks noGrp="1"/>
          </p:cNvSpPr>
          <p:nvPr>
            <p:ph type="sldNum" sz="quarter" idx="12"/>
          </p:nvPr>
        </p:nvSpPr>
        <p:spPr/>
        <p:txBody>
          <a:bodyPr/>
          <a:lstStyle/>
          <a:p>
            <a:fld id="{F782C1E8-CA2E-47FF-89F1-29AE34FB2263}" type="slidenum">
              <a:rPr lang="en-US" smtClean="0"/>
              <a:pPr/>
              <a:t>41</a:t>
            </a:fld>
            <a:endParaRPr lang="en-US"/>
          </a:p>
        </p:txBody>
      </p:sp>
      <p:sp>
        <p:nvSpPr>
          <p:cNvPr id="2" name="Footer Placeholder 1">
            <a:extLst>
              <a:ext uri="{FF2B5EF4-FFF2-40B4-BE49-F238E27FC236}">
                <a16:creationId xmlns:a16="http://schemas.microsoft.com/office/drawing/2014/main" id="{BF6C6EAB-36A7-4223-9E9B-316B7580FE68}"/>
              </a:ext>
            </a:extLst>
          </p:cNvPr>
          <p:cNvSpPr>
            <a:spLocks noGrp="1"/>
          </p:cNvSpPr>
          <p:nvPr>
            <p:ph type="ftr" sz="quarter" idx="11"/>
          </p:nvPr>
        </p:nvSpPr>
        <p:spPr/>
        <p:txBody>
          <a:bodyPr/>
          <a:lstStyle/>
          <a:p>
            <a:r>
              <a:rPr lang="en-US"/>
              <a:t>Michigan Department of Education | Office of Special Education </a:t>
            </a:r>
          </a:p>
        </p:txBody>
      </p:sp>
    </p:spTree>
    <p:extLst>
      <p:ext uri="{BB962C8B-B14F-4D97-AF65-F5344CB8AC3E}">
        <p14:creationId xmlns:p14="http://schemas.microsoft.com/office/powerpoint/2010/main" val="157554290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712307-AFB8-4904-9757-3AADDF5E345B}"/>
              </a:ext>
            </a:extLst>
          </p:cNvPr>
          <p:cNvSpPr>
            <a:spLocks noGrp="1"/>
          </p:cNvSpPr>
          <p:nvPr>
            <p:ph type="title"/>
          </p:nvPr>
        </p:nvSpPr>
        <p:spPr>
          <a:xfrm>
            <a:off x="838200" y="365125"/>
            <a:ext cx="10515600" cy="1325563"/>
          </a:xfrm>
        </p:spPr>
        <p:txBody>
          <a:bodyPr anchor="b">
            <a:normAutofit/>
          </a:bodyPr>
          <a:lstStyle/>
          <a:p>
            <a:r>
              <a:rPr lang="en-US"/>
              <a:t>Technical Assistance Updates</a:t>
            </a:r>
          </a:p>
        </p:txBody>
      </p:sp>
      <p:pic>
        <p:nvPicPr>
          <p:cNvPr id="11" name="Picture 10" descr="Catamaran Technical Assistance Website: Sign-up for TA updates by category with a circle around the Submit button.">
            <a:extLst>
              <a:ext uri="{FF2B5EF4-FFF2-40B4-BE49-F238E27FC236}">
                <a16:creationId xmlns:a16="http://schemas.microsoft.com/office/drawing/2014/main" id="{5E62320C-70B2-4E1D-97DB-2585554B734B}"/>
              </a:ext>
            </a:extLst>
          </p:cNvPr>
          <p:cNvPicPr>
            <a:picLocks noChangeAspect="1"/>
          </p:cNvPicPr>
          <p:nvPr/>
        </p:nvPicPr>
        <p:blipFill>
          <a:blip r:embed="rId3"/>
          <a:stretch>
            <a:fillRect/>
          </a:stretch>
        </p:blipFill>
        <p:spPr>
          <a:xfrm>
            <a:off x="1248033" y="1780034"/>
            <a:ext cx="9631828" cy="4486969"/>
          </a:xfrm>
          <a:prstGeom prst="rect">
            <a:avLst/>
          </a:prstGeom>
          <a:ln>
            <a:solidFill>
              <a:schemeClr val="tx1"/>
            </a:solidFill>
          </a:ln>
        </p:spPr>
      </p:pic>
      <p:sp>
        <p:nvSpPr>
          <p:cNvPr id="5" name="Slide Number Placeholder 4">
            <a:extLst>
              <a:ext uri="{FF2B5EF4-FFF2-40B4-BE49-F238E27FC236}">
                <a16:creationId xmlns:a16="http://schemas.microsoft.com/office/drawing/2014/main" id="{D8CB3D04-4880-480A-A19F-C02A9702A3B8}"/>
              </a:ext>
            </a:extLst>
          </p:cNvPr>
          <p:cNvSpPr>
            <a:spLocks noGrp="1"/>
          </p:cNvSpPr>
          <p:nvPr>
            <p:ph type="sldNum" sz="quarter" idx="12"/>
          </p:nvPr>
        </p:nvSpPr>
        <p:spPr>
          <a:xfrm>
            <a:off x="838201" y="6356350"/>
            <a:ext cx="409832" cy="365125"/>
          </a:xfrm>
        </p:spPr>
        <p:txBody>
          <a:bodyPr anchor="ctr">
            <a:normAutofit/>
          </a:bodyPr>
          <a:lstStyle/>
          <a:p>
            <a:pPr>
              <a:spcAft>
                <a:spcPts val="600"/>
              </a:spcAft>
            </a:pPr>
            <a:fld id="{46775F4D-6D42-4CD6-A802-0B48E0231625}" type="slidenum">
              <a:rPr lang="en-US" smtClean="0"/>
              <a:pPr>
                <a:spcAft>
                  <a:spcPts val="600"/>
                </a:spcAft>
              </a:pPr>
              <a:t>42</a:t>
            </a:fld>
            <a:endParaRPr lang="en-US"/>
          </a:p>
        </p:txBody>
      </p:sp>
      <p:sp>
        <p:nvSpPr>
          <p:cNvPr id="4" name="Footer Placeholder 3">
            <a:extLst>
              <a:ext uri="{FF2B5EF4-FFF2-40B4-BE49-F238E27FC236}">
                <a16:creationId xmlns:a16="http://schemas.microsoft.com/office/drawing/2014/main" id="{E74C1B0D-8E00-4687-8F4A-96AF3812E353}"/>
              </a:ext>
            </a:extLst>
          </p:cNvPr>
          <p:cNvSpPr>
            <a:spLocks noGrp="1"/>
          </p:cNvSpPr>
          <p:nvPr>
            <p:ph type="ftr" sz="quarter" idx="11"/>
          </p:nvPr>
        </p:nvSpPr>
        <p:spPr>
          <a:xfrm>
            <a:off x="1371600" y="6356350"/>
            <a:ext cx="7673546" cy="365125"/>
          </a:xfrm>
        </p:spPr>
        <p:txBody>
          <a:bodyPr anchor="ctr">
            <a:normAutofit/>
          </a:bodyPr>
          <a:lstStyle/>
          <a:p>
            <a:pPr>
              <a:spcAft>
                <a:spcPts val="600"/>
              </a:spcAft>
            </a:pPr>
            <a:r>
              <a:rPr lang="en-US"/>
              <a:t>Michigan Department of Education | Office of Special Education </a:t>
            </a:r>
          </a:p>
        </p:txBody>
      </p:sp>
    </p:spTree>
    <p:extLst>
      <p:ext uri="{BB962C8B-B14F-4D97-AF65-F5344CB8AC3E}">
        <p14:creationId xmlns:p14="http://schemas.microsoft.com/office/powerpoint/2010/main" val="45494820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9B9DCE-9357-419E-A940-18A8EF3D944D}"/>
              </a:ext>
            </a:extLst>
          </p:cNvPr>
          <p:cNvSpPr>
            <a:spLocks noGrp="1"/>
          </p:cNvSpPr>
          <p:nvPr>
            <p:ph type="title"/>
          </p:nvPr>
        </p:nvSpPr>
        <p:spPr>
          <a:xfrm>
            <a:off x="838200" y="365125"/>
            <a:ext cx="10515600" cy="1325563"/>
          </a:xfrm>
        </p:spPr>
        <p:txBody>
          <a:bodyPr anchor="b">
            <a:normAutofit/>
          </a:bodyPr>
          <a:lstStyle/>
          <a:p>
            <a:r>
              <a:rPr lang="en-US"/>
              <a:t>Other Resources</a:t>
            </a:r>
          </a:p>
        </p:txBody>
      </p:sp>
      <p:pic>
        <p:nvPicPr>
          <p:cNvPr id="12" name="Picture 11" descr="Catamaran Technical Assistance Website: Other Resources Menu with arrows to Monitoring, Policy, and Finance resources.">
            <a:extLst>
              <a:ext uri="{FF2B5EF4-FFF2-40B4-BE49-F238E27FC236}">
                <a16:creationId xmlns:a16="http://schemas.microsoft.com/office/drawing/2014/main" id="{7B2B2DA3-CBA5-4DB6-BBD3-406C6D07DD33}"/>
              </a:ext>
            </a:extLst>
          </p:cNvPr>
          <p:cNvPicPr>
            <a:picLocks noChangeAspect="1"/>
          </p:cNvPicPr>
          <p:nvPr/>
        </p:nvPicPr>
        <p:blipFill>
          <a:blip r:embed="rId3"/>
          <a:stretch>
            <a:fillRect/>
          </a:stretch>
        </p:blipFill>
        <p:spPr>
          <a:xfrm>
            <a:off x="1177636" y="2205473"/>
            <a:ext cx="9836728" cy="3443860"/>
          </a:xfrm>
          <a:prstGeom prst="rect">
            <a:avLst/>
          </a:prstGeom>
          <a:noFill/>
          <a:ln>
            <a:solidFill>
              <a:schemeClr val="tx1"/>
            </a:solidFill>
          </a:ln>
        </p:spPr>
      </p:pic>
      <p:sp>
        <p:nvSpPr>
          <p:cNvPr id="6" name="Slide Number Placeholder 5">
            <a:extLst>
              <a:ext uri="{FF2B5EF4-FFF2-40B4-BE49-F238E27FC236}">
                <a16:creationId xmlns:a16="http://schemas.microsoft.com/office/drawing/2014/main" id="{B21A44A4-2164-45A8-B6CB-64ED5385980C}"/>
              </a:ext>
            </a:extLst>
          </p:cNvPr>
          <p:cNvSpPr>
            <a:spLocks noGrp="1"/>
          </p:cNvSpPr>
          <p:nvPr>
            <p:ph type="sldNum" sz="quarter" idx="12"/>
          </p:nvPr>
        </p:nvSpPr>
        <p:spPr>
          <a:xfrm>
            <a:off x="838201" y="6356350"/>
            <a:ext cx="409832" cy="365125"/>
          </a:xfrm>
        </p:spPr>
        <p:txBody>
          <a:bodyPr anchor="ctr">
            <a:normAutofit/>
          </a:bodyPr>
          <a:lstStyle/>
          <a:p>
            <a:pPr>
              <a:spcAft>
                <a:spcPts val="600"/>
              </a:spcAft>
            </a:pPr>
            <a:fld id="{0B17BB76-CBF7-44FF-99D7-3859A0F0D5C1}" type="slidenum">
              <a:rPr lang="en-US" smtClean="0"/>
              <a:pPr>
                <a:spcAft>
                  <a:spcPts val="600"/>
                </a:spcAft>
              </a:pPr>
              <a:t>43</a:t>
            </a:fld>
            <a:endParaRPr lang="en-US"/>
          </a:p>
        </p:txBody>
      </p:sp>
      <p:sp>
        <p:nvSpPr>
          <p:cNvPr id="5" name="Footer Placeholder 4">
            <a:extLst>
              <a:ext uri="{FF2B5EF4-FFF2-40B4-BE49-F238E27FC236}">
                <a16:creationId xmlns:a16="http://schemas.microsoft.com/office/drawing/2014/main" id="{0F37B36D-96A2-485C-980B-71CCEA6B0F87}"/>
              </a:ext>
            </a:extLst>
          </p:cNvPr>
          <p:cNvSpPr>
            <a:spLocks noGrp="1"/>
          </p:cNvSpPr>
          <p:nvPr>
            <p:ph type="ftr" sz="quarter" idx="11"/>
          </p:nvPr>
        </p:nvSpPr>
        <p:spPr>
          <a:xfrm>
            <a:off x="1371600" y="6356350"/>
            <a:ext cx="7673546" cy="365125"/>
          </a:xfrm>
        </p:spPr>
        <p:txBody>
          <a:bodyPr anchor="ctr">
            <a:normAutofit/>
          </a:bodyPr>
          <a:lstStyle/>
          <a:p>
            <a:pPr>
              <a:spcAft>
                <a:spcPts val="600"/>
              </a:spcAft>
            </a:pPr>
            <a:r>
              <a:rPr lang="en-US"/>
              <a:t>Michigan Department of Education | Office of Special Education </a:t>
            </a:r>
          </a:p>
        </p:txBody>
      </p:sp>
    </p:spTree>
    <p:extLst>
      <p:ext uri="{BB962C8B-B14F-4D97-AF65-F5344CB8AC3E}">
        <p14:creationId xmlns:p14="http://schemas.microsoft.com/office/powerpoint/2010/main" val="421747101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AEE881-6059-463A-8DEC-0E94A320C225}"/>
              </a:ext>
            </a:extLst>
          </p:cNvPr>
          <p:cNvSpPr>
            <a:spLocks noGrp="1"/>
          </p:cNvSpPr>
          <p:nvPr>
            <p:ph type="title"/>
          </p:nvPr>
        </p:nvSpPr>
        <p:spPr>
          <a:xfrm>
            <a:off x="838200" y="365125"/>
            <a:ext cx="10515600" cy="1325563"/>
          </a:xfrm>
        </p:spPr>
        <p:txBody>
          <a:bodyPr anchor="b">
            <a:normAutofit/>
          </a:bodyPr>
          <a:lstStyle/>
          <a:p>
            <a:r>
              <a:rPr lang="en-US"/>
              <a:t>Monitoring Resources</a:t>
            </a:r>
          </a:p>
        </p:txBody>
      </p:sp>
      <p:pic>
        <p:nvPicPr>
          <p:cNvPr id="10" name="Picture 9" descr="Catamaran Technical Assistance Website District Monitoring Resources Page with arrows to Corrective Action and Monitoring Review sections.">
            <a:extLst>
              <a:ext uri="{FF2B5EF4-FFF2-40B4-BE49-F238E27FC236}">
                <a16:creationId xmlns:a16="http://schemas.microsoft.com/office/drawing/2014/main" id="{A7FAD038-DB60-4E0B-B9BF-4179A02F8E46}"/>
              </a:ext>
            </a:extLst>
          </p:cNvPr>
          <p:cNvPicPr>
            <a:picLocks noChangeAspect="1"/>
          </p:cNvPicPr>
          <p:nvPr/>
        </p:nvPicPr>
        <p:blipFill>
          <a:blip r:embed="rId3"/>
          <a:stretch>
            <a:fillRect/>
          </a:stretch>
        </p:blipFill>
        <p:spPr>
          <a:xfrm>
            <a:off x="1695227" y="1819085"/>
            <a:ext cx="8801546" cy="4408867"/>
          </a:xfrm>
          <a:prstGeom prst="rect">
            <a:avLst/>
          </a:prstGeom>
          <a:noFill/>
          <a:ln>
            <a:solidFill>
              <a:schemeClr val="tx1"/>
            </a:solidFill>
          </a:ln>
        </p:spPr>
      </p:pic>
      <p:sp>
        <p:nvSpPr>
          <p:cNvPr id="5" name="Slide Number Placeholder 4">
            <a:extLst>
              <a:ext uri="{FF2B5EF4-FFF2-40B4-BE49-F238E27FC236}">
                <a16:creationId xmlns:a16="http://schemas.microsoft.com/office/drawing/2014/main" id="{A05940CE-C291-447E-AEC4-230510F1338F}"/>
              </a:ext>
            </a:extLst>
          </p:cNvPr>
          <p:cNvSpPr>
            <a:spLocks noGrp="1"/>
          </p:cNvSpPr>
          <p:nvPr>
            <p:ph type="sldNum" sz="quarter" idx="12"/>
          </p:nvPr>
        </p:nvSpPr>
        <p:spPr>
          <a:xfrm>
            <a:off x="838201" y="6356350"/>
            <a:ext cx="409832" cy="365125"/>
          </a:xfrm>
        </p:spPr>
        <p:txBody>
          <a:bodyPr anchor="ctr">
            <a:normAutofit/>
          </a:bodyPr>
          <a:lstStyle/>
          <a:p>
            <a:pPr>
              <a:spcAft>
                <a:spcPts val="600"/>
              </a:spcAft>
            </a:pPr>
            <a:fld id="{46775F4D-6D42-4CD6-A802-0B48E0231625}" type="slidenum">
              <a:rPr lang="en-US" smtClean="0"/>
              <a:pPr>
                <a:spcAft>
                  <a:spcPts val="600"/>
                </a:spcAft>
              </a:pPr>
              <a:t>44</a:t>
            </a:fld>
            <a:endParaRPr lang="en-US"/>
          </a:p>
        </p:txBody>
      </p:sp>
      <p:sp>
        <p:nvSpPr>
          <p:cNvPr id="4" name="Footer Placeholder 3">
            <a:extLst>
              <a:ext uri="{FF2B5EF4-FFF2-40B4-BE49-F238E27FC236}">
                <a16:creationId xmlns:a16="http://schemas.microsoft.com/office/drawing/2014/main" id="{6D9ECEEA-E849-4BE7-897F-4AF6EAF971EC}"/>
              </a:ext>
            </a:extLst>
          </p:cNvPr>
          <p:cNvSpPr>
            <a:spLocks noGrp="1"/>
          </p:cNvSpPr>
          <p:nvPr>
            <p:ph type="ftr" sz="quarter" idx="11"/>
          </p:nvPr>
        </p:nvSpPr>
        <p:spPr>
          <a:xfrm>
            <a:off x="1371600" y="6356350"/>
            <a:ext cx="7673546" cy="365125"/>
          </a:xfrm>
        </p:spPr>
        <p:txBody>
          <a:bodyPr anchor="ctr">
            <a:normAutofit/>
          </a:bodyPr>
          <a:lstStyle/>
          <a:p>
            <a:pPr>
              <a:spcAft>
                <a:spcPts val="600"/>
              </a:spcAft>
            </a:pPr>
            <a:r>
              <a:rPr lang="en-US"/>
              <a:t>Michigan Department of Education | Office of Special Education </a:t>
            </a:r>
          </a:p>
        </p:txBody>
      </p:sp>
    </p:spTree>
    <p:extLst>
      <p:ext uri="{BB962C8B-B14F-4D97-AF65-F5344CB8AC3E}">
        <p14:creationId xmlns:p14="http://schemas.microsoft.com/office/powerpoint/2010/main" val="1060185653"/>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90F6DC-C50C-4C80-88C2-E70BD895B7A9}"/>
              </a:ext>
            </a:extLst>
          </p:cNvPr>
          <p:cNvSpPr>
            <a:spLocks noGrp="1"/>
          </p:cNvSpPr>
          <p:nvPr>
            <p:ph type="title"/>
          </p:nvPr>
        </p:nvSpPr>
        <p:spPr>
          <a:xfrm>
            <a:off x="838201" y="624233"/>
            <a:ext cx="10515600" cy="1144587"/>
          </a:xfrm>
        </p:spPr>
        <p:txBody>
          <a:bodyPr/>
          <a:lstStyle/>
          <a:p>
            <a:r>
              <a:rPr lang="en-US" dirty="0"/>
              <a:t>Catamaran How-</a:t>
            </a:r>
            <a:r>
              <a:rPr lang="en-US" dirty="0" err="1"/>
              <a:t>tos</a:t>
            </a:r>
            <a:endParaRPr lang="en-US" dirty="0"/>
          </a:p>
        </p:txBody>
      </p:sp>
      <p:pic>
        <p:nvPicPr>
          <p:cNvPr id="11" name="Picture 10" descr="Catamaran Technical Assistance Website: Catamaran How-to page with an arrow to the search field and Monitoring filter and a circle around the Submit button.">
            <a:extLst>
              <a:ext uri="{FF2B5EF4-FFF2-40B4-BE49-F238E27FC236}">
                <a16:creationId xmlns:a16="http://schemas.microsoft.com/office/drawing/2014/main" id="{3E14B6AA-E4C7-4C6F-A09E-00E3ABBD3CB1}"/>
              </a:ext>
            </a:extLst>
          </p:cNvPr>
          <p:cNvPicPr>
            <a:picLocks noChangeAspect="1"/>
          </p:cNvPicPr>
          <p:nvPr/>
        </p:nvPicPr>
        <p:blipFill>
          <a:blip r:embed="rId3"/>
          <a:stretch>
            <a:fillRect/>
          </a:stretch>
        </p:blipFill>
        <p:spPr>
          <a:xfrm>
            <a:off x="1558637" y="1873921"/>
            <a:ext cx="9046998" cy="4464945"/>
          </a:xfrm>
          <a:prstGeom prst="rect">
            <a:avLst/>
          </a:prstGeom>
          <a:ln>
            <a:solidFill>
              <a:schemeClr val="tx1"/>
            </a:solidFill>
          </a:ln>
        </p:spPr>
      </p:pic>
      <p:sp>
        <p:nvSpPr>
          <p:cNvPr id="5" name="Slide Number Placeholder 4">
            <a:extLst>
              <a:ext uri="{FF2B5EF4-FFF2-40B4-BE49-F238E27FC236}">
                <a16:creationId xmlns:a16="http://schemas.microsoft.com/office/drawing/2014/main" id="{27ABF0BD-9732-4AB2-A6F2-56F6D3230FB8}"/>
              </a:ext>
            </a:extLst>
          </p:cNvPr>
          <p:cNvSpPr>
            <a:spLocks noGrp="1"/>
          </p:cNvSpPr>
          <p:nvPr>
            <p:ph type="sldNum" sz="quarter" idx="12"/>
          </p:nvPr>
        </p:nvSpPr>
        <p:spPr/>
        <p:txBody>
          <a:bodyPr/>
          <a:lstStyle/>
          <a:p>
            <a:fld id="{46775F4D-6D42-4CD6-A802-0B48E0231625}" type="slidenum">
              <a:rPr lang="en-US" smtClean="0"/>
              <a:pPr/>
              <a:t>45</a:t>
            </a:fld>
            <a:endParaRPr lang="en-US"/>
          </a:p>
        </p:txBody>
      </p:sp>
      <p:sp>
        <p:nvSpPr>
          <p:cNvPr id="4" name="Footer Placeholder 3">
            <a:extLst>
              <a:ext uri="{FF2B5EF4-FFF2-40B4-BE49-F238E27FC236}">
                <a16:creationId xmlns:a16="http://schemas.microsoft.com/office/drawing/2014/main" id="{9C231018-2811-4592-ABC2-8F801518ACBE}"/>
              </a:ext>
            </a:extLst>
          </p:cNvPr>
          <p:cNvSpPr>
            <a:spLocks noGrp="1"/>
          </p:cNvSpPr>
          <p:nvPr>
            <p:ph type="ftr" sz="quarter" idx="11"/>
          </p:nvPr>
        </p:nvSpPr>
        <p:spPr/>
        <p:txBody>
          <a:bodyPr/>
          <a:lstStyle/>
          <a:p>
            <a:r>
              <a:rPr lang="en-US"/>
              <a:t>Michigan Department of Education | Office of Special Education </a:t>
            </a:r>
          </a:p>
        </p:txBody>
      </p:sp>
    </p:spTree>
    <p:extLst>
      <p:ext uri="{BB962C8B-B14F-4D97-AF65-F5344CB8AC3E}">
        <p14:creationId xmlns:p14="http://schemas.microsoft.com/office/powerpoint/2010/main" val="205584268"/>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0E3431-DE81-458B-8CDE-ED56261DE5D0}"/>
              </a:ext>
            </a:extLst>
          </p:cNvPr>
          <p:cNvSpPr>
            <a:spLocks noGrp="1"/>
          </p:cNvSpPr>
          <p:nvPr>
            <p:ph type="title"/>
          </p:nvPr>
        </p:nvSpPr>
        <p:spPr>
          <a:xfrm>
            <a:off x="838199" y="365125"/>
            <a:ext cx="10677525" cy="1325563"/>
          </a:xfrm>
        </p:spPr>
        <p:txBody>
          <a:bodyPr anchor="b">
            <a:normAutofit/>
          </a:bodyPr>
          <a:lstStyle/>
          <a:p>
            <a:r>
              <a:rPr lang="en-US" dirty="0"/>
              <a:t>Navigating to Updated Indicator Resources</a:t>
            </a:r>
          </a:p>
        </p:txBody>
      </p:sp>
      <p:pic>
        <p:nvPicPr>
          <p:cNvPr id="6" name="Picture 5" descr="Catamaran Technical Assistance Website - Measuring, Reporting, and Improving (Part B) Indicator Menu">
            <a:extLst>
              <a:ext uri="{FF2B5EF4-FFF2-40B4-BE49-F238E27FC236}">
                <a16:creationId xmlns:a16="http://schemas.microsoft.com/office/drawing/2014/main" id="{D6C96640-7856-44FF-9A96-2740FD23288C}"/>
              </a:ext>
            </a:extLst>
          </p:cNvPr>
          <p:cNvPicPr>
            <a:picLocks noChangeAspect="1"/>
          </p:cNvPicPr>
          <p:nvPr/>
        </p:nvPicPr>
        <p:blipFill>
          <a:blip r:embed="rId3"/>
          <a:stretch>
            <a:fillRect/>
          </a:stretch>
        </p:blipFill>
        <p:spPr>
          <a:xfrm>
            <a:off x="838200" y="2568543"/>
            <a:ext cx="10515600" cy="2865501"/>
          </a:xfrm>
          <a:prstGeom prst="rect">
            <a:avLst/>
          </a:prstGeom>
          <a:noFill/>
          <a:ln>
            <a:solidFill>
              <a:schemeClr val="tx1"/>
            </a:solidFill>
          </a:ln>
        </p:spPr>
      </p:pic>
      <p:sp>
        <p:nvSpPr>
          <p:cNvPr id="5" name="Slide Number Placeholder 4">
            <a:extLst>
              <a:ext uri="{FF2B5EF4-FFF2-40B4-BE49-F238E27FC236}">
                <a16:creationId xmlns:a16="http://schemas.microsoft.com/office/drawing/2014/main" id="{47D03B9B-8F43-4EA0-B2D9-130034A3AB12}"/>
              </a:ext>
            </a:extLst>
          </p:cNvPr>
          <p:cNvSpPr>
            <a:spLocks noGrp="1"/>
          </p:cNvSpPr>
          <p:nvPr>
            <p:ph type="sldNum" sz="quarter" idx="12"/>
          </p:nvPr>
        </p:nvSpPr>
        <p:spPr>
          <a:xfrm>
            <a:off x="838201" y="6356350"/>
            <a:ext cx="409832" cy="365125"/>
          </a:xfrm>
        </p:spPr>
        <p:txBody>
          <a:bodyPr anchor="ctr">
            <a:normAutofit/>
          </a:bodyPr>
          <a:lstStyle/>
          <a:p>
            <a:pPr>
              <a:spcAft>
                <a:spcPts val="600"/>
              </a:spcAft>
            </a:pPr>
            <a:fld id="{46775F4D-6D42-4CD6-A802-0B48E0231625}" type="slidenum">
              <a:rPr lang="en-US" smtClean="0"/>
              <a:pPr>
                <a:spcAft>
                  <a:spcPts val="600"/>
                </a:spcAft>
              </a:pPr>
              <a:t>46</a:t>
            </a:fld>
            <a:endParaRPr lang="en-US"/>
          </a:p>
        </p:txBody>
      </p:sp>
      <p:sp>
        <p:nvSpPr>
          <p:cNvPr id="4" name="Footer Placeholder 3">
            <a:extLst>
              <a:ext uri="{FF2B5EF4-FFF2-40B4-BE49-F238E27FC236}">
                <a16:creationId xmlns:a16="http://schemas.microsoft.com/office/drawing/2014/main" id="{D2456132-B973-467C-AB54-4DF820E30981}"/>
              </a:ext>
            </a:extLst>
          </p:cNvPr>
          <p:cNvSpPr>
            <a:spLocks noGrp="1"/>
          </p:cNvSpPr>
          <p:nvPr>
            <p:ph type="ftr" sz="quarter" idx="11"/>
          </p:nvPr>
        </p:nvSpPr>
        <p:spPr>
          <a:xfrm>
            <a:off x="1371600" y="6356350"/>
            <a:ext cx="7673546" cy="365125"/>
          </a:xfrm>
        </p:spPr>
        <p:txBody>
          <a:bodyPr anchor="ctr">
            <a:normAutofit/>
          </a:bodyPr>
          <a:lstStyle/>
          <a:p>
            <a:pPr>
              <a:spcAft>
                <a:spcPts val="600"/>
              </a:spcAft>
            </a:pPr>
            <a:r>
              <a:rPr lang="en-US"/>
              <a:t>Michigan Department of Education | Office of Special Education </a:t>
            </a:r>
          </a:p>
        </p:txBody>
      </p:sp>
    </p:spTree>
    <p:extLst>
      <p:ext uri="{BB962C8B-B14F-4D97-AF65-F5344CB8AC3E}">
        <p14:creationId xmlns:p14="http://schemas.microsoft.com/office/powerpoint/2010/main" val="1184740818"/>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Title 1">
            <a:extLst>
              <a:ext uri="{FF2B5EF4-FFF2-40B4-BE49-F238E27FC236}">
                <a16:creationId xmlns:a16="http://schemas.microsoft.com/office/drawing/2014/main" id="{1080E339-689D-9B90-F3E4-155E03C46555}"/>
              </a:ext>
            </a:extLst>
          </p:cNvPr>
          <p:cNvSpPr>
            <a:spLocks noGrp="1"/>
          </p:cNvSpPr>
          <p:nvPr>
            <p:ph type="title"/>
          </p:nvPr>
        </p:nvSpPr>
        <p:spPr>
          <a:xfrm>
            <a:off x="838200" y="365125"/>
            <a:ext cx="10515600" cy="1325563"/>
          </a:xfrm>
        </p:spPr>
        <p:txBody>
          <a:bodyPr/>
          <a:lstStyle/>
          <a:p>
            <a:r>
              <a:rPr lang="en-US" dirty="0"/>
              <a:t>Updated Indicator Resources</a:t>
            </a:r>
          </a:p>
        </p:txBody>
      </p:sp>
      <p:pic>
        <p:nvPicPr>
          <p:cNvPr id="15" name="Picture 14" descr="Catamaran Technical Assistance Website's Graduation and Dropout page">
            <a:extLst>
              <a:ext uri="{FF2B5EF4-FFF2-40B4-BE49-F238E27FC236}">
                <a16:creationId xmlns:a16="http://schemas.microsoft.com/office/drawing/2014/main" id="{B5904BE6-4F30-424A-8A8C-7EDE98F942DA}"/>
              </a:ext>
            </a:extLst>
          </p:cNvPr>
          <p:cNvPicPr>
            <a:picLocks noChangeAspect="1"/>
          </p:cNvPicPr>
          <p:nvPr/>
        </p:nvPicPr>
        <p:blipFill rotWithShape="1">
          <a:blip r:embed="rId3"/>
          <a:srcRect b="41096"/>
          <a:stretch/>
        </p:blipFill>
        <p:spPr>
          <a:xfrm>
            <a:off x="838200" y="1888685"/>
            <a:ext cx="10515600" cy="4351338"/>
          </a:xfrm>
          <a:prstGeom prst="rect">
            <a:avLst/>
          </a:prstGeom>
          <a:noFill/>
          <a:ln>
            <a:solidFill>
              <a:schemeClr val="tx1"/>
            </a:solidFill>
          </a:ln>
        </p:spPr>
      </p:pic>
      <p:sp>
        <p:nvSpPr>
          <p:cNvPr id="3" name="Slide Number Placeholder 2">
            <a:extLst>
              <a:ext uri="{FF2B5EF4-FFF2-40B4-BE49-F238E27FC236}">
                <a16:creationId xmlns:a16="http://schemas.microsoft.com/office/drawing/2014/main" id="{595398A2-0918-4753-A379-5FEA396B46CD}"/>
              </a:ext>
            </a:extLst>
          </p:cNvPr>
          <p:cNvSpPr>
            <a:spLocks noGrp="1"/>
          </p:cNvSpPr>
          <p:nvPr>
            <p:ph type="sldNum" sz="quarter" idx="12"/>
          </p:nvPr>
        </p:nvSpPr>
        <p:spPr>
          <a:xfrm>
            <a:off x="838201" y="6356350"/>
            <a:ext cx="409832" cy="365125"/>
          </a:xfrm>
        </p:spPr>
        <p:txBody>
          <a:bodyPr anchor="ctr">
            <a:normAutofit/>
          </a:bodyPr>
          <a:lstStyle/>
          <a:p>
            <a:pPr>
              <a:spcAft>
                <a:spcPts val="600"/>
              </a:spcAft>
            </a:pPr>
            <a:fld id="{F782C1E8-CA2E-47FF-89F1-29AE34FB2263}" type="slidenum">
              <a:rPr lang="en-US" smtClean="0"/>
              <a:pPr>
                <a:spcAft>
                  <a:spcPts val="600"/>
                </a:spcAft>
              </a:pPr>
              <a:t>47</a:t>
            </a:fld>
            <a:endParaRPr lang="en-US"/>
          </a:p>
        </p:txBody>
      </p:sp>
      <p:sp>
        <p:nvSpPr>
          <p:cNvPr id="2" name="Footer Placeholder 1">
            <a:extLst>
              <a:ext uri="{FF2B5EF4-FFF2-40B4-BE49-F238E27FC236}">
                <a16:creationId xmlns:a16="http://schemas.microsoft.com/office/drawing/2014/main" id="{475C912D-CD88-4F26-AC1C-158364882CC7}"/>
              </a:ext>
            </a:extLst>
          </p:cNvPr>
          <p:cNvSpPr>
            <a:spLocks noGrp="1"/>
          </p:cNvSpPr>
          <p:nvPr>
            <p:ph type="ftr" sz="quarter" idx="11"/>
          </p:nvPr>
        </p:nvSpPr>
        <p:spPr>
          <a:xfrm>
            <a:off x="1371600" y="6356350"/>
            <a:ext cx="7673546" cy="365125"/>
          </a:xfrm>
        </p:spPr>
        <p:txBody>
          <a:bodyPr anchor="ctr">
            <a:normAutofit/>
          </a:bodyPr>
          <a:lstStyle/>
          <a:p>
            <a:pPr>
              <a:spcAft>
                <a:spcPts val="600"/>
              </a:spcAft>
            </a:pPr>
            <a:r>
              <a:rPr lang="en-US"/>
              <a:t>Michigan Department of Education | Office of Special Education </a:t>
            </a:r>
          </a:p>
        </p:txBody>
      </p:sp>
    </p:spTree>
    <p:extLst>
      <p:ext uri="{BB962C8B-B14F-4D97-AF65-F5344CB8AC3E}">
        <p14:creationId xmlns:p14="http://schemas.microsoft.com/office/powerpoint/2010/main" val="4182398413"/>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06C6660D-B8F9-458C-A50E-CC38255AFC0F}"/>
              </a:ext>
            </a:extLst>
          </p:cNvPr>
          <p:cNvSpPr>
            <a:spLocks noGrp="1"/>
          </p:cNvSpPr>
          <p:nvPr>
            <p:ph type="title" idx="4294967295"/>
          </p:nvPr>
        </p:nvSpPr>
        <p:spPr>
          <a:xfrm>
            <a:off x="838200" y="-1133855"/>
            <a:ext cx="10515600" cy="1133855"/>
          </a:xfrm>
        </p:spPr>
        <p:txBody>
          <a:bodyPr/>
          <a:lstStyle/>
          <a:p>
            <a:r>
              <a:rPr lang="en-US" dirty="0"/>
              <a:t>Search</a:t>
            </a:r>
          </a:p>
        </p:txBody>
      </p:sp>
      <p:pic>
        <p:nvPicPr>
          <p:cNvPr id="4" name="Picture 3" descr="Catamaran Technical Assistance Website Search page">
            <a:extLst>
              <a:ext uri="{FF2B5EF4-FFF2-40B4-BE49-F238E27FC236}">
                <a16:creationId xmlns:a16="http://schemas.microsoft.com/office/drawing/2014/main" id="{6A66881B-41EA-446E-B478-1A18C61C817C}"/>
              </a:ext>
            </a:extLst>
          </p:cNvPr>
          <p:cNvPicPr>
            <a:picLocks noChangeAspect="1"/>
          </p:cNvPicPr>
          <p:nvPr/>
        </p:nvPicPr>
        <p:blipFill>
          <a:blip r:embed="rId3"/>
          <a:stretch>
            <a:fillRect/>
          </a:stretch>
        </p:blipFill>
        <p:spPr>
          <a:xfrm>
            <a:off x="1078857" y="136525"/>
            <a:ext cx="10034286" cy="6194286"/>
          </a:xfrm>
          <a:prstGeom prst="rect">
            <a:avLst/>
          </a:prstGeom>
          <a:ln>
            <a:solidFill>
              <a:schemeClr val="tx1"/>
            </a:solidFill>
          </a:ln>
        </p:spPr>
      </p:pic>
      <p:sp>
        <p:nvSpPr>
          <p:cNvPr id="3" name="Slide Number Placeholder 2">
            <a:extLst>
              <a:ext uri="{FF2B5EF4-FFF2-40B4-BE49-F238E27FC236}">
                <a16:creationId xmlns:a16="http://schemas.microsoft.com/office/drawing/2014/main" id="{C5B30B61-09BE-44C6-B421-18960B6121FE}"/>
              </a:ext>
            </a:extLst>
          </p:cNvPr>
          <p:cNvSpPr>
            <a:spLocks noGrp="1"/>
          </p:cNvSpPr>
          <p:nvPr>
            <p:ph type="sldNum" sz="quarter" idx="12"/>
          </p:nvPr>
        </p:nvSpPr>
        <p:spPr/>
        <p:txBody>
          <a:bodyPr/>
          <a:lstStyle/>
          <a:p>
            <a:fld id="{F782C1E8-CA2E-47FF-89F1-29AE34FB2263}" type="slidenum">
              <a:rPr lang="en-US" smtClean="0"/>
              <a:pPr/>
              <a:t>48</a:t>
            </a:fld>
            <a:endParaRPr lang="en-US"/>
          </a:p>
        </p:txBody>
      </p:sp>
      <p:sp>
        <p:nvSpPr>
          <p:cNvPr id="2" name="Footer Placeholder 1">
            <a:extLst>
              <a:ext uri="{FF2B5EF4-FFF2-40B4-BE49-F238E27FC236}">
                <a16:creationId xmlns:a16="http://schemas.microsoft.com/office/drawing/2014/main" id="{6679AC32-BE4B-46C2-A798-2A434136D55B}"/>
              </a:ext>
            </a:extLst>
          </p:cNvPr>
          <p:cNvSpPr>
            <a:spLocks noGrp="1"/>
          </p:cNvSpPr>
          <p:nvPr>
            <p:ph type="ftr" sz="quarter" idx="11"/>
          </p:nvPr>
        </p:nvSpPr>
        <p:spPr/>
        <p:txBody>
          <a:bodyPr/>
          <a:lstStyle/>
          <a:p>
            <a:r>
              <a:rPr lang="en-US"/>
              <a:t>Michigan Department of Education | Office of Special Education </a:t>
            </a:r>
          </a:p>
        </p:txBody>
      </p:sp>
    </p:spTree>
    <p:extLst>
      <p:ext uri="{BB962C8B-B14F-4D97-AF65-F5344CB8AC3E}">
        <p14:creationId xmlns:p14="http://schemas.microsoft.com/office/powerpoint/2010/main" val="3142374236"/>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91025AC7-D716-4222-B194-855352A099CF}"/>
              </a:ext>
            </a:extLst>
          </p:cNvPr>
          <p:cNvSpPr>
            <a:spLocks noGrp="1"/>
          </p:cNvSpPr>
          <p:nvPr>
            <p:ph type="title" idx="4294967295"/>
          </p:nvPr>
        </p:nvSpPr>
        <p:spPr>
          <a:xfrm>
            <a:off x="838200" y="-1433383"/>
            <a:ext cx="10515600" cy="1433383"/>
          </a:xfrm>
        </p:spPr>
        <p:txBody>
          <a:bodyPr/>
          <a:lstStyle/>
          <a:p>
            <a:r>
              <a:rPr lang="en-US" dirty="0"/>
              <a:t>Events</a:t>
            </a:r>
          </a:p>
        </p:txBody>
      </p:sp>
      <p:pic>
        <p:nvPicPr>
          <p:cNvPr id="9" name="Picture 8" descr="Catamaran Technical Assistance Website's Upcoming Events page">
            <a:extLst>
              <a:ext uri="{FF2B5EF4-FFF2-40B4-BE49-F238E27FC236}">
                <a16:creationId xmlns:a16="http://schemas.microsoft.com/office/drawing/2014/main" id="{0D3D210C-3F52-4C6E-A8C0-DADA4FC1AE62}"/>
              </a:ext>
            </a:extLst>
          </p:cNvPr>
          <p:cNvPicPr>
            <a:picLocks noChangeAspect="1"/>
          </p:cNvPicPr>
          <p:nvPr/>
        </p:nvPicPr>
        <p:blipFill>
          <a:blip r:embed="rId3"/>
          <a:stretch>
            <a:fillRect/>
          </a:stretch>
        </p:blipFill>
        <p:spPr>
          <a:xfrm>
            <a:off x="1517292" y="130762"/>
            <a:ext cx="9061905" cy="6171429"/>
          </a:xfrm>
          <a:prstGeom prst="rect">
            <a:avLst/>
          </a:prstGeom>
          <a:ln>
            <a:solidFill>
              <a:schemeClr val="tx1"/>
            </a:solidFill>
          </a:ln>
        </p:spPr>
      </p:pic>
      <p:sp>
        <p:nvSpPr>
          <p:cNvPr id="3" name="Slide Number Placeholder 2">
            <a:extLst>
              <a:ext uri="{FF2B5EF4-FFF2-40B4-BE49-F238E27FC236}">
                <a16:creationId xmlns:a16="http://schemas.microsoft.com/office/drawing/2014/main" id="{AF1736AA-0017-4D33-A73A-401E7DCAC5F1}"/>
              </a:ext>
            </a:extLst>
          </p:cNvPr>
          <p:cNvSpPr>
            <a:spLocks noGrp="1"/>
          </p:cNvSpPr>
          <p:nvPr>
            <p:ph type="sldNum" sz="quarter" idx="12"/>
          </p:nvPr>
        </p:nvSpPr>
        <p:spPr/>
        <p:txBody>
          <a:bodyPr/>
          <a:lstStyle/>
          <a:p>
            <a:fld id="{F782C1E8-CA2E-47FF-89F1-29AE34FB2263}" type="slidenum">
              <a:rPr lang="en-US" smtClean="0"/>
              <a:pPr/>
              <a:t>49</a:t>
            </a:fld>
            <a:endParaRPr lang="en-US"/>
          </a:p>
        </p:txBody>
      </p:sp>
      <p:sp>
        <p:nvSpPr>
          <p:cNvPr id="2" name="Footer Placeholder 1">
            <a:extLst>
              <a:ext uri="{FF2B5EF4-FFF2-40B4-BE49-F238E27FC236}">
                <a16:creationId xmlns:a16="http://schemas.microsoft.com/office/drawing/2014/main" id="{89DF6E4D-1332-43AC-8414-0E0BB762AE52}"/>
              </a:ext>
            </a:extLst>
          </p:cNvPr>
          <p:cNvSpPr>
            <a:spLocks noGrp="1"/>
          </p:cNvSpPr>
          <p:nvPr>
            <p:ph type="ftr" sz="quarter" idx="11"/>
          </p:nvPr>
        </p:nvSpPr>
        <p:spPr/>
        <p:txBody>
          <a:bodyPr/>
          <a:lstStyle/>
          <a:p>
            <a:r>
              <a:rPr lang="en-US"/>
              <a:t>Michigan Department of Education | Office of Special Education </a:t>
            </a:r>
          </a:p>
        </p:txBody>
      </p:sp>
    </p:spTree>
    <p:extLst>
      <p:ext uri="{BB962C8B-B14F-4D97-AF65-F5344CB8AC3E}">
        <p14:creationId xmlns:p14="http://schemas.microsoft.com/office/powerpoint/2010/main" val="197305435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FF98F20A-09A3-408E-BE6D-6977728ECA11}"/>
              </a:ext>
            </a:extLst>
          </p:cNvPr>
          <p:cNvSpPr>
            <a:spLocks noGrp="1"/>
          </p:cNvSpPr>
          <p:nvPr>
            <p:ph type="title"/>
          </p:nvPr>
        </p:nvSpPr>
        <p:spPr/>
        <p:txBody>
          <a:bodyPr/>
          <a:lstStyle/>
          <a:p>
            <a:r>
              <a:rPr lang="en-US" dirty="0"/>
              <a:t>Agenda</a:t>
            </a:r>
          </a:p>
        </p:txBody>
      </p:sp>
      <p:sp>
        <p:nvSpPr>
          <p:cNvPr id="9" name="Content Placeholder 8">
            <a:extLst>
              <a:ext uri="{FF2B5EF4-FFF2-40B4-BE49-F238E27FC236}">
                <a16:creationId xmlns:a16="http://schemas.microsoft.com/office/drawing/2014/main" id="{637AC954-CE8C-4DB4-A540-988A38007961}"/>
              </a:ext>
            </a:extLst>
          </p:cNvPr>
          <p:cNvSpPr>
            <a:spLocks noGrp="1"/>
          </p:cNvSpPr>
          <p:nvPr>
            <p:ph idx="1"/>
          </p:nvPr>
        </p:nvSpPr>
        <p:spPr>
          <a:xfrm>
            <a:off x="838200" y="1825625"/>
            <a:ext cx="10515600" cy="4367358"/>
          </a:xfrm>
        </p:spPr>
        <p:txBody>
          <a:bodyPr vert="horz" lIns="91440" tIns="45720" rIns="91440" bIns="45720" rtlCol="0" anchor="t">
            <a:normAutofit/>
          </a:bodyPr>
          <a:lstStyle/>
          <a:p>
            <a:r>
              <a:rPr lang="en-US" sz="3200"/>
              <a:t>September 2022 Catamaran Preview</a:t>
            </a:r>
          </a:p>
          <a:p>
            <a:r>
              <a:rPr lang="en-US" sz="3200"/>
              <a:t>Catamaran Navigation</a:t>
            </a:r>
          </a:p>
          <a:p>
            <a:r>
              <a:rPr lang="en-US" sz="3200"/>
              <a:t>Updates and Tips</a:t>
            </a:r>
          </a:p>
          <a:p>
            <a:r>
              <a:rPr lang="en-US" sz="3200"/>
              <a:t>Training Resources</a:t>
            </a:r>
          </a:p>
          <a:p>
            <a:r>
              <a:rPr lang="en-US" sz="3200"/>
              <a:t>Questions</a:t>
            </a:r>
          </a:p>
        </p:txBody>
      </p:sp>
      <p:sp>
        <p:nvSpPr>
          <p:cNvPr id="5" name="Slide Number Placeholder 4">
            <a:extLst>
              <a:ext uri="{FF2B5EF4-FFF2-40B4-BE49-F238E27FC236}">
                <a16:creationId xmlns:a16="http://schemas.microsoft.com/office/drawing/2014/main" id="{3A87D823-9780-4C6A-BF3A-F362270845C3}"/>
              </a:ext>
            </a:extLst>
          </p:cNvPr>
          <p:cNvSpPr>
            <a:spLocks noGrp="1"/>
          </p:cNvSpPr>
          <p:nvPr>
            <p:ph type="sldNum" sz="quarter" idx="12"/>
          </p:nvPr>
        </p:nvSpPr>
        <p:spPr/>
        <p:txBody>
          <a:bodyPr/>
          <a:lstStyle/>
          <a:p>
            <a:fld id="{46775F4D-6D42-4CD6-A802-0B48E0231625}" type="slidenum">
              <a:rPr lang="en-US" smtClean="0"/>
              <a:pPr/>
              <a:t>5</a:t>
            </a:fld>
            <a:endParaRPr lang="en-US"/>
          </a:p>
        </p:txBody>
      </p:sp>
      <p:sp>
        <p:nvSpPr>
          <p:cNvPr id="4" name="Footer Placeholder 3">
            <a:extLst>
              <a:ext uri="{FF2B5EF4-FFF2-40B4-BE49-F238E27FC236}">
                <a16:creationId xmlns:a16="http://schemas.microsoft.com/office/drawing/2014/main" id="{9A45E2F1-3D75-4116-AE97-F24E575EC2EB}"/>
              </a:ext>
            </a:extLst>
          </p:cNvPr>
          <p:cNvSpPr>
            <a:spLocks noGrp="1"/>
          </p:cNvSpPr>
          <p:nvPr>
            <p:ph type="ftr" sz="quarter" idx="11"/>
          </p:nvPr>
        </p:nvSpPr>
        <p:spPr/>
        <p:txBody>
          <a:bodyPr/>
          <a:lstStyle/>
          <a:p>
            <a:r>
              <a:rPr lang="en-US"/>
              <a:t>Michigan Department of Education | Office of Special Education </a:t>
            </a:r>
          </a:p>
        </p:txBody>
      </p:sp>
    </p:spTree>
    <p:extLst>
      <p:ext uri="{BB962C8B-B14F-4D97-AF65-F5344CB8AC3E}">
        <p14:creationId xmlns:p14="http://schemas.microsoft.com/office/powerpoint/2010/main" val="848430503"/>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653C8C-005A-4313-935C-3057C8A8B3D6}"/>
              </a:ext>
            </a:extLst>
          </p:cNvPr>
          <p:cNvSpPr>
            <a:spLocks noGrp="1"/>
          </p:cNvSpPr>
          <p:nvPr>
            <p:ph type="title"/>
          </p:nvPr>
        </p:nvSpPr>
        <p:spPr/>
        <p:txBody>
          <a:bodyPr/>
          <a:lstStyle/>
          <a:p>
            <a:r>
              <a:rPr lang="en-US" dirty="0"/>
              <a:t>New to the ISD Representative Role?</a:t>
            </a:r>
          </a:p>
        </p:txBody>
      </p:sp>
      <p:sp>
        <p:nvSpPr>
          <p:cNvPr id="3" name="Content Placeholder 2">
            <a:extLst>
              <a:ext uri="{FF2B5EF4-FFF2-40B4-BE49-F238E27FC236}">
                <a16:creationId xmlns:a16="http://schemas.microsoft.com/office/drawing/2014/main" id="{609C2C98-B38F-4826-8A7E-4AD26805868F}"/>
              </a:ext>
            </a:extLst>
          </p:cNvPr>
          <p:cNvSpPr>
            <a:spLocks noGrp="1"/>
          </p:cNvSpPr>
          <p:nvPr>
            <p:ph idx="1"/>
          </p:nvPr>
        </p:nvSpPr>
        <p:spPr>
          <a:xfrm>
            <a:off x="838199" y="1825624"/>
            <a:ext cx="4695093" cy="4579523"/>
          </a:xfrm>
        </p:spPr>
        <p:txBody>
          <a:bodyPr>
            <a:normAutofit/>
          </a:bodyPr>
          <a:lstStyle/>
          <a:p>
            <a:r>
              <a:rPr lang="en-US" dirty="0"/>
              <a:t>Technical assistance videos and guidance documents </a:t>
            </a:r>
            <a:br>
              <a:rPr lang="en-US" dirty="0"/>
            </a:br>
            <a:r>
              <a:rPr lang="en-US" dirty="0"/>
              <a:t>are available. </a:t>
            </a:r>
          </a:p>
          <a:p>
            <a:r>
              <a:rPr lang="en-US" dirty="0"/>
              <a:t>Introduction to the role</a:t>
            </a:r>
          </a:p>
          <a:p>
            <a:r>
              <a:rPr lang="en-US" dirty="0"/>
              <a:t>Resources</a:t>
            </a:r>
          </a:p>
          <a:p>
            <a:r>
              <a:rPr lang="en-US" dirty="0"/>
              <a:t>Uncorrected Noncompliance</a:t>
            </a:r>
            <a:br>
              <a:rPr lang="en-US" dirty="0"/>
            </a:br>
            <a:r>
              <a:rPr lang="en-US" dirty="0"/>
              <a:t>(UNC) work</a:t>
            </a:r>
          </a:p>
          <a:p>
            <a:r>
              <a:rPr lang="en-US" dirty="0"/>
              <a:t>Catamaran Navigation and Reports</a:t>
            </a:r>
          </a:p>
          <a:p>
            <a:r>
              <a:rPr lang="en-US" dirty="0"/>
              <a:t>ISD Support Assignment</a:t>
            </a:r>
          </a:p>
          <a:p>
            <a:endParaRPr lang="en-US" dirty="0"/>
          </a:p>
        </p:txBody>
      </p:sp>
      <p:pic>
        <p:nvPicPr>
          <p:cNvPr id="9" name="Picture 8" descr="Catamaran Technical Assistance Website's ISD Monitoring Resources TA Training Videos and Resources">
            <a:extLst>
              <a:ext uri="{FF2B5EF4-FFF2-40B4-BE49-F238E27FC236}">
                <a16:creationId xmlns:a16="http://schemas.microsoft.com/office/drawing/2014/main" id="{44E75C22-23A5-4BEC-A942-A1258E32F535}"/>
              </a:ext>
            </a:extLst>
          </p:cNvPr>
          <p:cNvPicPr>
            <a:picLocks noChangeAspect="1"/>
          </p:cNvPicPr>
          <p:nvPr/>
        </p:nvPicPr>
        <p:blipFill>
          <a:blip r:embed="rId3"/>
          <a:stretch>
            <a:fillRect/>
          </a:stretch>
        </p:blipFill>
        <p:spPr>
          <a:xfrm>
            <a:off x="5089038" y="1901824"/>
            <a:ext cx="6264762" cy="4269048"/>
          </a:xfrm>
          <a:prstGeom prst="rect">
            <a:avLst/>
          </a:prstGeom>
          <a:ln>
            <a:solidFill>
              <a:schemeClr val="tx1"/>
            </a:solidFill>
          </a:ln>
        </p:spPr>
      </p:pic>
      <p:sp>
        <p:nvSpPr>
          <p:cNvPr id="5" name="Slide Number Placeholder 4">
            <a:extLst>
              <a:ext uri="{FF2B5EF4-FFF2-40B4-BE49-F238E27FC236}">
                <a16:creationId xmlns:a16="http://schemas.microsoft.com/office/drawing/2014/main" id="{B7ADBD60-AB11-4268-8CEE-17F45DCE6490}"/>
              </a:ext>
            </a:extLst>
          </p:cNvPr>
          <p:cNvSpPr>
            <a:spLocks noGrp="1"/>
          </p:cNvSpPr>
          <p:nvPr>
            <p:ph type="sldNum" sz="quarter" idx="12"/>
          </p:nvPr>
        </p:nvSpPr>
        <p:spPr/>
        <p:txBody>
          <a:bodyPr/>
          <a:lstStyle/>
          <a:p>
            <a:fld id="{46775F4D-6D42-4CD6-A802-0B48E0231625}" type="slidenum">
              <a:rPr lang="en-US" smtClean="0"/>
              <a:pPr/>
              <a:t>50</a:t>
            </a:fld>
            <a:endParaRPr lang="en-US"/>
          </a:p>
        </p:txBody>
      </p:sp>
      <p:sp>
        <p:nvSpPr>
          <p:cNvPr id="4" name="Footer Placeholder 3">
            <a:extLst>
              <a:ext uri="{FF2B5EF4-FFF2-40B4-BE49-F238E27FC236}">
                <a16:creationId xmlns:a16="http://schemas.microsoft.com/office/drawing/2014/main" id="{391538AA-F3B3-4172-B237-3C4DBA723EFD}"/>
              </a:ext>
            </a:extLst>
          </p:cNvPr>
          <p:cNvSpPr>
            <a:spLocks noGrp="1"/>
          </p:cNvSpPr>
          <p:nvPr>
            <p:ph type="ftr" sz="quarter" idx="11"/>
          </p:nvPr>
        </p:nvSpPr>
        <p:spPr/>
        <p:txBody>
          <a:bodyPr/>
          <a:lstStyle/>
          <a:p>
            <a:r>
              <a:rPr lang="en-US"/>
              <a:t>Michigan Department of Education | Office of Special Education </a:t>
            </a:r>
          </a:p>
        </p:txBody>
      </p:sp>
    </p:spTree>
    <p:extLst>
      <p:ext uri="{BB962C8B-B14F-4D97-AF65-F5344CB8AC3E}">
        <p14:creationId xmlns:p14="http://schemas.microsoft.com/office/powerpoint/2010/main" val="1113580411"/>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897D3BCE-4679-4241-9D9E-00B39CAEB1B8}"/>
              </a:ext>
            </a:extLst>
          </p:cNvPr>
          <p:cNvSpPr>
            <a:spLocks noGrp="1"/>
          </p:cNvSpPr>
          <p:nvPr>
            <p:ph type="ctrTitle"/>
          </p:nvPr>
        </p:nvSpPr>
        <p:spPr/>
        <p:txBody>
          <a:bodyPr/>
          <a:lstStyle/>
          <a:p>
            <a:r>
              <a:rPr lang="en-US"/>
              <a:t>Questions?</a:t>
            </a:r>
          </a:p>
        </p:txBody>
      </p:sp>
      <p:sp>
        <p:nvSpPr>
          <p:cNvPr id="5" name="Slide Number Placeholder 4">
            <a:extLst>
              <a:ext uri="{FF2B5EF4-FFF2-40B4-BE49-F238E27FC236}">
                <a16:creationId xmlns:a16="http://schemas.microsoft.com/office/drawing/2014/main" id="{161854D3-092E-4907-B9AC-47CAFF226416}"/>
              </a:ext>
            </a:extLst>
          </p:cNvPr>
          <p:cNvSpPr>
            <a:spLocks noGrp="1"/>
          </p:cNvSpPr>
          <p:nvPr>
            <p:ph type="sldNum" sz="quarter" idx="12"/>
          </p:nvPr>
        </p:nvSpPr>
        <p:spPr/>
        <p:txBody>
          <a:bodyPr/>
          <a:lstStyle/>
          <a:p>
            <a:fld id="{46775F4D-6D42-4CD6-A802-0B48E0231625}" type="slidenum">
              <a:rPr lang="en-US" smtClean="0"/>
              <a:pPr/>
              <a:t>51</a:t>
            </a:fld>
            <a:endParaRPr lang="en-US"/>
          </a:p>
        </p:txBody>
      </p:sp>
      <p:sp>
        <p:nvSpPr>
          <p:cNvPr id="4" name="Footer Placeholder 3">
            <a:extLst>
              <a:ext uri="{FF2B5EF4-FFF2-40B4-BE49-F238E27FC236}">
                <a16:creationId xmlns:a16="http://schemas.microsoft.com/office/drawing/2014/main" id="{2CF60318-3EE8-4B86-A6FD-22D335F1000B}"/>
              </a:ext>
            </a:extLst>
          </p:cNvPr>
          <p:cNvSpPr>
            <a:spLocks noGrp="1"/>
          </p:cNvSpPr>
          <p:nvPr>
            <p:ph type="ftr" sz="quarter" idx="11"/>
          </p:nvPr>
        </p:nvSpPr>
        <p:spPr/>
        <p:txBody>
          <a:bodyPr/>
          <a:lstStyle/>
          <a:p>
            <a:r>
              <a:rPr lang="en-US"/>
              <a:t>Michigan Department of Education | Office of Special Education </a:t>
            </a:r>
          </a:p>
        </p:txBody>
      </p:sp>
    </p:spTree>
    <p:extLst>
      <p:ext uri="{BB962C8B-B14F-4D97-AF65-F5344CB8AC3E}">
        <p14:creationId xmlns:p14="http://schemas.microsoft.com/office/powerpoint/2010/main" val="2652416931"/>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BEF5F2-0C95-436B-99A2-7082D63C8788}"/>
              </a:ext>
            </a:extLst>
          </p:cNvPr>
          <p:cNvSpPr>
            <a:spLocks noGrp="1"/>
          </p:cNvSpPr>
          <p:nvPr>
            <p:ph type="title"/>
          </p:nvPr>
        </p:nvSpPr>
        <p:spPr/>
        <p:txBody>
          <a:bodyPr/>
          <a:lstStyle/>
          <a:p>
            <a:r>
              <a:rPr lang="en-US" dirty="0">
                <a:latin typeface="Arial"/>
                <a:cs typeface="Arial"/>
              </a:rPr>
              <a:t>Contact MDE OSE</a:t>
            </a:r>
            <a:endParaRPr lang="en-US" dirty="0"/>
          </a:p>
        </p:txBody>
      </p:sp>
      <p:sp>
        <p:nvSpPr>
          <p:cNvPr id="3" name="Content Placeholder 2">
            <a:extLst>
              <a:ext uri="{FF2B5EF4-FFF2-40B4-BE49-F238E27FC236}">
                <a16:creationId xmlns:a16="http://schemas.microsoft.com/office/drawing/2014/main" id="{8944EFF8-0F27-448E-872A-08EEEE127872}"/>
              </a:ext>
            </a:extLst>
          </p:cNvPr>
          <p:cNvSpPr>
            <a:spLocks noGrp="1"/>
          </p:cNvSpPr>
          <p:nvPr>
            <p:ph sz="half" idx="1"/>
          </p:nvPr>
        </p:nvSpPr>
        <p:spPr/>
        <p:txBody>
          <a:bodyPr/>
          <a:lstStyle/>
          <a:p>
            <a:pPr marL="0" indent="0">
              <a:spcBef>
                <a:spcPts val="600"/>
              </a:spcBef>
              <a:buNone/>
            </a:pPr>
            <a:r>
              <a:rPr lang="en-US" sz="2800" b="1">
                <a:solidFill>
                  <a:schemeClr val="accent2"/>
                </a:solidFill>
                <a:latin typeface="Arial"/>
                <a:cs typeface="Arial"/>
              </a:rPr>
              <a:t>Presenters</a:t>
            </a:r>
            <a:endParaRPr lang="en-US" sz="2800" b="1">
              <a:solidFill>
                <a:schemeClr val="accent2"/>
              </a:solidFill>
            </a:endParaRPr>
          </a:p>
          <a:p>
            <a:pPr>
              <a:spcBef>
                <a:spcPts val="600"/>
              </a:spcBef>
            </a:pPr>
            <a:r>
              <a:rPr lang="en-US">
                <a:latin typeface="Arial"/>
                <a:cs typeface="Arial"/>
              </a:rPr>
              <a:t>Chantel </a:t>
            </a:r>
            <a:r>
              <a:rPr lang="en-US" err="1">
                <a:latin typeface="Arial"/>
                <a:cs typeface="Arial"/>
              </a:rPr>
              <a:t>Mozden</a:t>
            </a:r>
            <a:br>
              <a:rPr lang="en-US">
                <a:latin typeface="Arial"/>
                <a:cs typeface="Arial"/>
              </a:rPr>
            </a:br>
            <a:r>
              <a:rPr lang="en-US">
                <a:latin typeface="Arial"/>
                <a:cs typeface="Arial"/>
                <a:hlinkClick r:id="rId3"/>
              </a:rPr>
              <a:t>mozdenC@michigan.gov</a:t>
            </a:r>
            <a:endParaRPr lang="en-US">
              <a:latin typeface="Arial"/>
              <a:cs typeface="Arial"/>
            </a:endParaRPr>
          </a:p>
          <a:p>
            <a:pPr marL="0" indent="0">
              <a:spcBef>
                <a:spcPts val="600"/>
              </a:spcBef>
              <a:buNone/>
            </a:pPr>
            <a:r>
              <a:rPr lang="en-US">
                <a:latin typeface="Arial"/>
                <a:cs typeface="Arial"/>
              </a:rPr>
              <a:t> </a:t>
            </a:r>
          </a:p>
          <a:p>
            <a:pPr>
              <a:spcBef>
                <a:spcPts val="600"/>
              </a:spcBef>
            </a:pPr>
            <a:r>
              <a:rPr lang="en-US">
                <a:latin typeface="Arial"/>
                <a:cs typeface="Arial"/>
              </a:rPr>
              <a:t>Kelly Kendrick-Miller</a:t>
            </a:r>
            <a:br>
              <a:rPr lang="en-US">
                <a:latin typeface="Arial"/>
                <a:cs typeface="Arial"/>
              </a:rPr>
            </a:br>
            <a:r>
              <a:rPr lang="sv-SE">
                <a:latin typeface="Arial"/>
                <a:cs typeface="Arial"/>
                <a:hlinkClick r:id="rId4"/>
              </a:rPr>
              <a:t>KendrickMillerK@michigan.gov</a:t>
            </a:r>
            <a:endParaRPr lang="sv-SE">
              <a:latin typeface="Arial"/>
              <a:cs typeface="Arial"/>
            </a:endParaRPr>
          </a:p>
          <a:p>
            <a:pPr marL="0" indent="0">
              <a:spcBef>
                <a:spcPts val="600"/>
              </a:spcBef>
              <a:buNone/>
            </a:pPr>
            <a:endParaRPr lang="en-US"/>
          </a:p>
        </p:txBody>
      </p:sp>
      <p:sp>
        <p:nvSpPr>
          <p:cNvPr id="4" name="Content Placeholder 3">
            <a:extLst>
              <a:ext uri="{FF2B5EF4-FFF2-40B4-BE49-F238E27FC236}">
                <a16:creationId xmlns:a16="http://schemas.microsoft.com/office/drawing/2014/main" id="{FFF8F368-E479-4A1C-8D25-E10F752E9CCB}"/>
              </a:ext>
            </a:extLst>
          </p:cNvPr>
          <p:cNvSpPr>
            <a:spLocks noGrp="1"/>
          </p:cNvSpPr>
          <p:nvPr>
            <p:ph sz="half" idx="2"/>
          </p:nvPr>
        </p:nvSpPr>
        <p:spPr/>
        <p:txBody>
          <a:bodyPr/>
          <a:lstStyle/>
          <a:p>
            <a:pPr marL="0" indent="0">
              <a:spcBef>
                <a:spcPts val="600"/>
              </a:spcBef>
              <a:buNone/>
            </a:pPr>
            <a:r>
              <a:rPr lang="en-US" sz="2800" b="1">
                <a:solidFill>
                  <a:schemeClr val="accent2"/>
                </a:solidFill>
                <a:latin typeface="Arial"/>
                <a:cs typeface="Arial"/>
              </a:rPr>
              <a:t>MDE OSE Information Line</a:t>
            </a:r>
            <a:endParaRPr lang="en-US" sz="2800" b="1">
              <a:solidFill>
                <a:schemeClr val="accent2"/>
              </a:solidFill>
            </a:endParaRPr>
          </a:p>
          <a:p>
            <a:pPr>
              <a:spcBef>
                <a:spcPts val="600"/>
              </a:spcBef>
            </a:pPr>
            <a:r>
              <a:rPr lang="en-US">
                <a:latin typeface="Arial"/>
                <a:cs typeface="Arial"/>
              </a:rPr>
              <a:t>888-320-8384</a:t>
            </a:r>
          </a:p>
          <a:p>
            <a:pPr>
              <a:spcBef>
                <a:spcPts val="600"/>
              </a:spcBef>
            </a:pPr>
            <a:r>
              <a:rPr lang="en-US">
                <a:latin typeface="Arial"/>
                <a:cs typeface="Arial"/>
                <a:hlinkClick r:id="rId5"/>
              </a:rPr>
              <a:t>mde-ose@michigan.gov</a:t>
            </a:r>
            <a:r>
              <a:rPr lang="en-US">
                <a:latin typeface="Arial"/>
                <a:cs typeface="Arial"/>
              </a:rPr>
              <a:t> </a:t>
            </a:r>
          </a:p>
          <a:p>
            <a:endParaRPr lang="en-US"/>
          </a:p>
        </p:txBody>
      </p:sp>
      <p:sp>
        <p:nvSpPr>
          <p:cNvPr id="6" name="Slide Number Placeholder 5">
            <a:extLst>
              <a:ext uri="{FF2B5EF4-FFF2-40B4-BE49-F238E27FC236}">
                <a16:creationId xmlns:a16="http://schemas.microsoft.com/office/drawing/2014/main" id="{F9ADF7FC-8D3A-4BBA-8FAF-D41C1D663253}"/>
              </a:ext>
            </a:extLst>
          </p:cNvPr>
          <p:cNvSpPr>
            <a:spLocks noGrp="1"/>
          </p:cNvSpPr>
          <p:nvPr>
            <p:ph type="sldNum" sz="quarter" idx="12"/>
          </p:nvPr>
        </p:nvSpPr>
        <p:spPr/>
        <p:txBody>
          <a:bodyPr/>
          <a:lstStyle/>
          <a:p>
            <a:fld id="{0B17BB76-CBF7-44FF-99D7-3859A0F0D5C1}" type="slidenum">
              <a:rPr lang="en-US" smtClean="0"/>
              <a:pPr/>
              <a:t>52</a:t>
            </a:fld>
            <a:endParaRPr lang="en-US"/>
          </a:p>
        </p:txBody>
      </p:sp>
      <p:sp>
        <p:nvSpPr>
          <p:cNvPr id="5" name="Footer Placeholder 4">
            <a:extLst>
              <a:ext uri="{FF2B5EF4-FFF2-40B4-BE49-F238E27FC236}">
                <a16:creationId xmlns:a16="http://schemas.microsoft.com/office/drawing/2014/main" id="{8C8A112A-FE28-48DF-98C2-E0117D141673}"/>
              </a:ext>
            </a:extLst>
          </p:cNvPr>
          <p:cNvSpPr>
            <a:spLocks noGrp="1"/>
          </p:cNvSpPr>
          <p:nvPr>
            <p:ph type="ftr" sz="quarter" idx="11"/>
          </p:nvPr>
        </p:nvSpPr>
        <p:spPr/>
        <p:txBody>
          <a:bodyPr/>
          <a:lstStyle/>
          <a:p>
            <a:r>
              <a:rPr lang="en-US"/>
              <a:t>Michigan Department of Education | Office of Special Education </a:t>
            </a:r>
          </a:p>
        </p:txBody>
      </p:sp>
    </p:spTree>
    <p:extLst>
      <p:ext uri="{BB962C8B-B14F-4D97-AF65-F5344CB8AC3E}">
        <p14:creationId xmlns:p14="http://schemas.microsoft.com/office/powerpoint/2010/main" val="3443542050"/>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311DF7-A832-40CA-89DF-B035B62A7A7F}"/>
              </a:ext>
            </a:extLst>
          </p:cNvPr>
          <p:cNvSpPr>
            <a:spLocks noGrp="1"/>
          </p:cNvSpPr>
          <p:nvPr>
            <p:ph type="title"/>
          </p:nvPr>
        </p:nvSpPr>
        <p:spPr/>
        <p:txBody>
          <a:bodyPr/>
          <a:lstStyle/>
          <a:p>
            <a:r>
              <a:rPr lang="en-US">
                <a:latin typeface="Arial"/>
                <a:cs typeface="Arial"/>
              </a:rPr>
              <a:t>Contact the Catamaran Team</a:t>
            </a:r>
          </a:p>
        </p:txBody>
      </p:sp>
      <p:sp>
        <p:nvSpPr>
          <p:cNvPr id="9" name="Content Placeholder 3">
            <a:extLst>
              <a:ext uri="{FF2B5EF4-FFF2-40B4-BE49-F238E27FC236}">
                <a16:creationId xmlns:a16="http://schemas.microsoft.com/office/drawing/2014/main" id="{FA510BC9-893A-4746-812B-69729C8BED6B}"/>
              </a:ext>
            </a:extLst>
          </p:cNvPr>
          <p:cNvSpPr txBox="1">
            <a:spLocks/>
          </p:cNvSpPr>
          <p:nvPr/>
        </p:nvSpPr>
        <p:spPr>
          <a:xfrm>
            <a:off x="838203" y="1987933"/>
            <a:ext cx="6080229" cy="1668847"/>
          </a:xfrm>
          <a:prstGeom prst="rect">
            <a:avLst/>
          </a:prstGeom>
        </p:spPr>
        <p:txBody>
          <a:bodyPr vert="horz" lIns="91440" tIns="45720" rIns="91440" bIns="45720" rtlCol="0" anchor="t">
            <a:normAutofit/>
          </a:bodyPr>
          <a:lstStyle>
            <a:lvl1pPr marL="228606" indent="-228606" algn="l" defTabSz="914423" rtl="0" eaLnBrk="1" latinLnBrk="0" hangingPunct="1">
              <a:lnSpc>
                <a:spcPct val="100000"/>
              </a:lnSpc>
              <a:spcBef>
                <a:spcPts val="1000"/>
              </a:spcBef>
              <a:buClr>
                <a:schemeClr val="accent3"/>
              </a:buClr>
              <a:buFont typeface="Arial"/>
              <a:buChar char="•"/>
              <a:defRPr sz="2400" kern="1200">
                <a:solidFill>
                  <a:srgbClr val="3A3A3A"/>
                </a:solidFill>
                <a:latin typeface="Arial" charset="0"/>
                <a:ea typeface="Arial" charset="0"/>
                <a:cs typeface="Arial" charset="0"/>
              </a:defRPr>
            </a:lvl1pPr>
            <a:lvl2pPr marL="685816" indent="-228606" algn="l" defTabSz="914423" rtl="0" eaLnBrk="1" latinLnBrk="0" hangingPunct="1">
              <a:lnSpc>
                <a:spcPct val="100000"/>
              </a:lnSpc>
              <a:spcBef>
                <a:spcPts val="500"/>
              </a:spcBef>
              <a:buClr>
                <a:schemeClr val="accent3"/>
              </a:buClr>
              <a:buFont typeface="Arial"/>
              <a:buChar char="•"/>
              <a:defRPr sz="2000" kern="1200">
                <a:solidFill>
                  <a:srgbClr val="3A3A3A"/>
                </a:solidFill>
                <a:latin typeface="Arial" charset="0"/>
                <a:ea typeface="Arial" charset="0"/>
                <a:cs typeface="Arial" charset="0"/>
              </a:defRPr>
            </a:lvl2pPr>
            <a:lvl3pPr marL="1143028" indent="-228606" algn="l" defTabSz="914423" rtl="0" eaLnBrk="1" latinLnBrk="0" hangingPunct="1">
              <a:lnSpc>
                <a:spcPct val="100000"/>
              </a:lnSpc>
              <a:spcBef>
                <a:spcPts val="500"/>
              </a:spcBef>
              <a:buClr>
                <a:schemeClr val="accent3"/>
              </a:buClr>
              <a:buFont typeface="Arial"/>
              <a:buChar char="•"/>
              <a:defRPr sz="1800" kern="1200">
                <a:solidFill>
                  <a:srgbClr val="3A3A3A"/>
                </a:solidFill>
                <a:latin typeface="Arial" charset="0"/>
                <a:ea typeface="Arial" charset="0"/>
                <a:cs typeface="Arial" charset="0"/>
              </a:defRPr>
            </a:lvl3pPr>
            <a:lvl4pPr marL="1600240" indent="-228606" algn="l" defTabSz="914423" rtl="0" eaLnBrk="1" latinLnBrk="0" hangingPunct="1">
              <a:lnSpc>
                <a:spcPct val="100000"/>
              </a:lnSpc>
              <a:spcBef>
                <a:spcPts val="500"/>
              </a:spcBef>
              <a:buClr>
                <a:schemeClr val="accent3"/>
              </a:buClr>
              <a:buFont typeface="Arial"/>
              <a:buChar char="•"/>
              <a:defRPr sz="1600" kern="1200">
                <a:solidFill>
                  <a:srgbClr val="3A3A3A"/>
                </a:solidFill>
                <a:latin typeface="Arial" charset="0"/>
                <a:ea typeface="Arial" charset="0"/>
                <a:cs typeface="Arial" charset="0"/>
              </a:defRPr>
            </a:lvl4pPr>
            <a:lvl5pPr marL="2057452" indent="-228606" algn="l" defTabSz="914423" rtl="0" eaLnBrk="1" latinLnBrk="0" hangingPunct="1">
              <a:lnSpc>
                <a:spcPct val="100000"/>
              </a:lnSpc>
              <a:spcBef>
                <a:spcPts val="500"/>
              </a:spcBef>
              <a:buClr>
                <a:schemeClr val="accent3"/>
              </a:buClr>
              <a:buFont typeface="Arial"/>
              <a:buChar char="•"/>
              <a:defRPr sz="1400" kern="1200">
                <a:solidFill>
                  <a:srgbClr val="3A3A3A"/>
                </a:solidFill>
                <a:latin typeface="Arial" charset="0"/>
                <a:ea typeface="Arial" charset="0"/>
                <a:cs typeface="Arial" charset="0"/>
              </a:defRPr>
            </a:lvl5pPr>
            <a:lvl6pPr marL="2514664" indent="-228606" algn="l" defTabSz="914423"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74" indent="-228606" algn="l" defTabSz="914423"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86" indent="-228606" algn="l" defTabSz="914423"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97" indent="-228606" algn="l" defTabSz="914423"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spcBef>
                <a:spcPts val="600"/>
              </a:spcBef>
              <a:buFont typeface="Arial"/>
              <a:buNone/>
            </a:pPr>
            <a:r>
              <a:rPr lang="en-US" sz="2600" b="1">
                <a:solidFill>
                  <a:schemeClr val="accent2"/>
                </a:solidFill>
                <a:latin typeface="Arial"/>
                <a:cs typeface="Arial"/>
              </a:rPr>
              <a:t>Project Director</a:t>
            </a:r>
            <a:endParaRPr lang="en-US" sz="2600" b="1">
              <a:solidFill>
                <a:schemeClr val="accent2"/>
              </a:solidFill>
            </a:endParaRPr>
          </a:p>
          <a:p>
            <a:pPr>
              <a:spcBef>
                <a:spcPts val="600"/>
              </a:spcBef>
            </a:pPr>
            <a:r>
              <a:rPr lang="en-US">
                <a:latin typeface="Arial"/>
                <a:cs typeface="Arial"/>
              </a:rPr>
              <a:t>Kelly Rogers</a:t>
            </a:r>
          </a:p>
          <a:p>
            <a:pPr>
              <a:spcBef>
                <a:spcPts val="600"/>
              </a:spcBef>
            </a:pPr>
            <a:r>
              <a:rPr lang="en-US">
                <a:latin typeface="Arial"/>
                <a:cs typeface="Arial"/>
                <a:hlinkClick r:id="rId3"/>
              </a:rPr>
              <a:t>krogers@publicsectorconsultants.com</a:t>
            </a:r>
            <a:endParaRPr lang="en-US">
              <a:latin typeface="Arial"/>
              <a:cs typeface="Arial"/>
            </a:endParaRPr>
          </a:p>
          <a:p>
            <a:pPr marL="0" indent="0">
              <a:spcBef>
                <a:spcPts val="0"/>
              </a:spcBef>
              <a:buFont typeface="Arial"/>
              <a:buNone/>
            </a:pPr>
            <a:endParaRPr lang="en-US" sz="1900">
              <a:latin typeface="Arial"/>
              <a:cs typeface="Arial"/>
            </a:endParaRPr>
          </a:p>
          <a:p>
            <a:pPr marL="0" indent="0" algn="r">
              <a:buFont typeface="Arial"/>
              <a:buNone/>
            </a:pPr>
            <a:endParaRPr lang="en-US">
              <a:cs typeface="Arial"/>
            </a:endParaRPr>
          </a:p>
        </p:txBody>
      </p:sp>
      <p:sp>
        <p:nvSpPr>
          <p:cNvPr id="4" name="Content Placeholder 3">
            <a:extLst>
              <a:ext uri="{FF2B5EF4-FFF2-40B4-BE49-F238E27FC236}">
                <a16:creationId xmlns:a16="http://schemas.microsoft.com/office/drawing/2014/main" id="{95E35445-FA49-4AAE-8394-7B551CD041EF}"/>
              </a:ext>
            </a:extLst>
          </p:cNvPr>
          <p:cNvSpPr>
            <a:spLocks noGrp="1"/>
          </p:cNvSpPr>
          <p:nvPr>
            <p:ph sz="half" idx="2"/>
          </p:nvPr>
        </p:nvSpPr>
        <p:spPr>
          <a:xfrm>
            <a:off x="838202" y="3954025"/>
            <a:ext cx="6080229" cy="1668847"/>
          </a:xfrm>
        </p:spPr>
        <p:txBody>
          <a:bodyPr vert="horz" lIns="91440" tIns="45720" rIns="91440" bIns="45720" rtlCol="0" anchor="t">
            <a:normAutofit/>
          </a:bodyPr>
          <a:lstStyle/>
          <a:p>
            <a:pPr marL="0" indent="0">
              <a:spcBef>
                <a:spcPts val="600"/>
              </a:spcBef>
              <a:buNone/>
            </a:pPr>
            <a:r>
              <a:rPr lang="en-US" sz="2600" b="1">
                <a:solidFill>
                  <a:schemeClr val="accent2"/>
                </a:solidFill>
                <a:latin typeface="Arial"/>
                <a:cs typeface="Arial"/>
              </a:rPr>
              <a:t>Senior Consultant</a:t>
            </a:r>
            <a:endParaRPr lang="en-US" sz="2600" b="1">
              <a:solidFill>
                <a:schemeClr val="accent2"/>
              </a:solidFill>
            </a:endParaRPr>
          </a:p>
          <a:p>
            <a:pPr>
              <a:spcBef>
                <a:spcPts val="600"/>
              </a:spcBef>
            </a:pPr>
            <a:r>
              <a:rPr lang="en-US">
                <a:latin typeface="Arial"/>
                <a:cs typeface="Arial"/>
              </a:rPr>
              <a:t>Lynne Clark</a:t>
            </a:r>
          </a:p>
          <a:p>
            <a:pPr>
              <a:spcBef>
                <a:spcPts val="600"/>
              </a:spcBef>
            </a:pPr>
            <a:r>
              <a:rPr lang="en-US">
                <a:latin typeface="Arial"/>
                <a:cs typeface="Arial"/>
                <a:hlinkClick r:id="rId4"/>
              </a:rPr>
              <a:t>lclark@publicsectorconsultants.com</a:t>
            </a:r>
            <a:endParaRPr lang="en-US">
              <a:latin typeface="Arial"/>
              <a:cs typeface="Arial"/>
            </a:endParaRPr>
          </a:p>
          <a:p>
            <a:pPr marL="0" indent="0">
              <a:spcBef>
                <a:spcPts val="0"/>
              </a:spcBef>
              <a:buNone/>
            </a:pPr>
            <a:endParaRPr lang="en-US" sz="1900">
              <a:latin typeface="Arial"/>
              <a:cs typeface="Arial"/>
            </a:endParaRPr>
          </a:p>
          <a:p>
            <a:pPr marL="0" indent="0" algn="r">
              <a:buNone/>
            </a:pPr>
            <a:endParaRPr lang="en-US">
              <a:cs typeface="Arial"/>
            </a:endParaRPr>
          </a:p>
        </p:txBody>
      </p:sp>
      <p:sp>
        <p:nvSpPr>
          <p:cNvPr id="5" name="Text Placeholder 4">
            <a:extLst>
              <a:ext uri="{FF2B5EF4-FFF2-40B4-BE49-F238E27FC236}">
                <a16:creationId xmlns:a16="http://schemas.microsoft.com/office/drawing/2014/main" id="{EEA7DB93-20AA-4EB5-BE96-DDA0445B23FD}"/>
              </a:ext>
            </a:extLst>
          </p:cNvPr>
          <p:cNvSpPr>
            <a:spLocks noGrp="1"/>
          </p:cNvSpPr>
          <p:nvPr>
            <p:ph type="body" sz="quarter" idx="3"/>
          </p:nvPr>
        </p:nvSpPr>
        <p:spPr>
          <a:xfrm>
            <a:off x="6740528" y="1741311"/>
            <a:ext cx="4609238" cy="1668847"/>
          </a:xfrm>
        </p:spPr>
        <p:txBody>
          <a:bodyPr>
            <a:noAutofit/>
          </a:bodyPr>
          <a:lstStyle/>
          <a:p>
            <a:r>
              <a:rPr lang="en-US" sz="2600"/>
              <a:t>Catamaran Help Desk</a:t>
            </a:r>
          </a:p>
          <a:p>
            <a:pPr marL="457200" indent="-457200">
              <a:buFont typeface="Arial" panose="020B0604020202020204" pitchFamily="34" charset="0"/>
              <a:buChar char="•"/>
            </a:pPr>
            <a:r>
              <a:rPr lang="en-US" b="0">
                <a:solidFill>
                  <a:srgbClr val="3A3A3A"/>
                </a:solidFill>
              </a:rPr>
              <a:t>877-474-9023</a:t>
            </a:r>
          </a:p>
          <a:p>
            <a:pPr marL="457200" indent="-457200">
              <a:buFont typeface="Arial" panose="020B0604020202020204" pitchFamily="34" charset="0"/>
              <a:buChar char="•"/>
            </a:pPr>
            <a:r>
              <a:rPr lang="en-US" b="0">
                <a:solidFill>
                  <a:srgbClr val="3A3A3A"/>
                </a:solidFill>
                <a:hlinkClick r:id="rId5"/>
              </a:rPr>
              <a:t>help@catamaran.partners</a:t>
            </a:r>
            <a:endParaRPr lang="en-US" b="0">
              <a:solidFill>
                <a:srgbClr val="3A3A3A"/>
              </a:solidFill>
            </a:endParaRPr>
          </a:p>
        </p:txBody>
      </p:sp>
      <p:sp>
        <p:nvSpPr>
          <p:cNvPr id="8" name="Slide Number Placeholder 7">
            <a:extLst>
              <a:ext uri="{FF2B5EF4-FFF2-40B4-BE49-F238E27FC236}">
                <a16:creationId xmlns:a16="http://schemas.microsoft.com/office/drawing/2014/main" id="{315E0520-66D4-4AA5-B85E-BAE693AA3928}"/>
              </a:ext>
            </a:extLst>
          </p:cNvPr>
          <p:cNvSpPr>
            <a:spLocks noGrp="1"/>
          </p:cNvSpPr>
          <p:nvPr>
            <p:ph type="sldNum" sz="quarter" idx="12"/>
          </p:nvPr>
        </p:nvSpPr>
        <p:spPr/>
        <p:txBody>
          <a:bodyPr/>
          <a:lstStyle/>
          <a:p>
            <a:fld id="{53954A07-F13B-4186-89EE-6DAD163F96DA}" type="slidenum">
              <a:rPr lang="en-US" smtClean="0"/>
              <a:pPr/>
              <a:t>53</a:t>
            </a:fld>
            <a:endParaRPr lang="en-US"/>
          </a:p>
        </p:txBody>
      </p:sp>
      <p:sp>
        <p:nvSpPr>
          <p:cNvPr id="7" name="Footer Placeholder 6">
            <a:extLst>
              <a:ext uri="{FF2B5EF4-FFF2-40B4-BE49-F238E27FC236}">
                <a16:creationId xmlns:a16="http://schemas.microsoft.com/office/drawing/2014/main" id="{49823301-6433-450A-9F69-D74D4F5E39A6}"/>
              </a:ext>
            </a:extLst>
          </p:cNvPr>
          <p:cNvSpPr>
            <a:spLocks noGrp="1"/>
          </p:cNvSpPr>
          <p:nvPr>
            <p:ph type="ftr" sz="quarter" idx="11"/>
          </p:nvPr>
        </p:nvSpPr>
        <p:spPr/>
        <p:txBody>
          <a:bodyPr/>
          <a:lstStyle/>
          <a:p>
            <a:r>
              <a:rPr lang="en-US"/>
              <a:t>Michigan Department of Education | Office of Special Education </a:t>
            </a:r>
          </a:p>
        </p:txBody>
      </p:sp>
    </p:spTree>
    <p:extLst>
      <p:ext uri="{BB962C8B-B14F-4D97-AF65-F5344CB8AC3E}">
        <p14:creationId xmlns:p14="http://schemas.microsoft.com/office/powerpoint/2010/main" val="31423681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312411DC-DD8F-4EC5-918D-474946295F8B}"/>
              </a:ext>
            </a:extLst>
          </p:cNvPr>
          <p:cNvSpPr>
            <a:spLocks noGrp="1"/>
          </p:cNvSpPr>
          <p:nvPr>
            <p:ph type="ctrTitle"/>
          </p:nvPr>
        </p:nvSpPr>
        <p:spPr/>
        <p:txBody>
          <a:bodyPr/>
          <a:lstStyle/>
          <a:p>
            <a:r>
              <a:rPr lang="en-US"/>
              <a:t>September 2022 Catamaran Preview</a:t>
            </a:r>
          </a:p>
        </p:txBody>
      </p:sp>
      <p:sp>
        <p:nvSpPr>
          <p:cNvPr id="5" name="Slide Number Placeholder 4">
            <a:extLst>
              <a:ext uri="{FF2B5EF4-FFF2-40B4-BE49-F238E27FC236}">
                <a16:creationId xmlns:a16="http://schemas.microsoft.com/office/drawing/2014/main" id="{ED1846FB-CB53-4F58-9A17-B3FA0F64F770}"/>
              </a:ext>
            </a:extLst>
          </p:cNvPr>
          <p:cNvSpPr>
            <a:spLocks noGrp="1"/>
          </p:cNvSpPr>
          <p:nvPr>
            <p:ph type="sldNum" sz="quarter" idx="12"/>
          </p:nvPr>
        </p:nvSpPr>
        <p:spPr/>
        <p:txBody>
          <a:bodyPr/>
          <a:lstStyle/>
          <a:p>
            <a:fld id="{46775F4D-6D42-4CD6-A802-0B48E0231625}" type="slidenum">
              <a:rPr lang="en-US" smtClean="0"/>
              <a:pPr/>
              <a:t>6</a:t>
            </a:fld>
            <a:endParaRPr lang="en-US"/>
          </a:p>
        </p:txBody>
      </p:sp>
      <p:sp>
        <p:nvSpPr>
          <p:cNvPr id="4" name="Footer Placeholder 3">
            <a:extLst>
              <a:ext uri="{FF2B5EF4-FFF2-40B4-BE49-F238E27FC236}">
                <a16:creationId xmlns:a16="http://schemas.microsoft.com/office/drawing/2014/main" id="{B06DE2B8-99B1-49ED-A363-000B61DFF9C6}"/>
              </a:ext>
            </a:extLst>
          </p:cNvPr>
          <p:cNvSpPr>
            <a:spLocks noGrp="1"/>
          </p:cNvSpPr>
          <p:nvPr>
            <p:ph type="ftr" sz="quarter" idx="11"/>
          </p:nvPr>
        </p:nvSpPr>
        <p:spPr/>
        <p:txBody>
          <a:bodyPr/>
          <a:lstStyle/>
          <a:p>
            <a:r>
              <a:rPr lang="en-US"/>
              <a:t>Michigan Department of Education | Office of Special Education </a:t>
            </a:r>
          </a:p>
        </p:txBody>
      </p:sp>
    </p:spTree>
    <p:extLst>
      <p:ext uri="{BB962C8B-B14F-4D97-AF65-F5344CB8AC3E}">
        <p14:creationId xmlns:p14="http://schemas.microsoft.com/office/powerpoint/2010/main" val="160427327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2B18DE7B-BB7D-4959-AB44-6CA52C140FC6}"/>
              </a:ext>
            </a:extLst>
          </p:cNvPr>
          <p:cNvSpPr>
            <a:spLocks noGrp="1"/>
          </p:cNvSpPr>
          <p:nvPr>
            <p:ph type="title"/>
          </p:nvPr>
        </p:nvSpPr>
        <p:spPr/>
        <p:txBody>
          <a:bodyPr/>
          <a:lstStyle/>
          <a:p>
            <a:r>
              <a:rPr lang="en-US" dirty="0"/>
              <a:t>What’s Inside? </a:t>
            </a:r>
          </a:p>
        </p:txBody>
      </p:sp>
      <p:sp>
        <p:nvSpPr>
          <p:cNvPr id="8" name="Content Placeholder 7">
            <a:extLst>
              <a:ext uri="{FF2B5EF4-FFF2-40B4-BE49-F238E27FC236}">
                <a16:creationId xmlns:a16="http://schemas.microsoft.com/office/drawing/2014/main" id="{8782D37E-9311-42A9-A246-6A237A250A2E}"/>
              </a:ext>
            </a:extLst>
          </p:cNvPr>
          <p:cNvSpPr>
            <a:spLocks noGrp="1"/>
          </p:cNvSpPr>
          <p:nvPr>
            <p:ph sz="half" idx="2"/>
          </p:nvPr>
        </p:nvSpPr>
        <p:spPr>
          <a:xfrm>
            <a:off x="725425" y="1786291"/>
            <a:ext cx="5539947" cy="4935184"/>
          </a:xfrm>
        </p:spPr>
        <p:txBody>
          <a:bodyPr vert="horz" lIns="91440" tIns="45720" rIns="91440" bIns="45720" rtlCol="0" anchor="t">
            <a:normAutofit/>
          </a:bodyPr>
          <a:lstStyle/>
          <a:p>
            <a:r>
              <a:rPr lang="en-US" sz="3000" b="1" dirty="0"/>
              <a:t>Reports</a:t>
            </a:r>
          </a:p>
          <a:p>
            <a:pPr lvl="1"/>
            <a:r>
              <a:rPr lang="en-US" sz="2600" dirty="0"/>
              <a:t>Strand Report</a:t>
            </a:r>
          </a:p>
          <a:p>
            <a:pPr lvl="1"/>
            <a:r>
              <a:rPr lang="en-US" sz="2600" dirty="0"/>
              <a:t>Monitoring Activities Report (MAR)</a:t>
            </a:r>
          </a:p>
          <a:p>
            <a:pPr lvl="1"/>
            <a:r>
              <a:rPr lang="en-US" sz="2600" dirty="0"/>
              <a:t>Reports and Letters of Findings</a:t>
            </a:r>
          </a:p>
          <a:p>
            <a:pPr lvl="1"/>
            <a:r>
              <a:rPr lang="en-US" sz="2600" dirty="0"/>
              <a:t>Closeout/Non-closeout Reports</a:t>
            </a:r>
          </a:p>
          <a:p>
            <a:pPr lvl="1"/>
            <a:r>
              <a:rPr lang="en-US" sz="2600" dirty="0"/>
              <a:t>State Complaint Reports</a:t>
            </a:r>
          </a:p>
          <a:p>
            <a:pPr lvl="1"/>
            <a:r>
              <a:rPr lang="en-US" sz="2600" dirty="0">
                <a:latin typeface="Arial"/>
                <a:cs typeface="Arial"/>
              </a:rPr>
              <a:t>Intermediate School District (ISD) Reports</a:t>
            </a:r>
          </a:p>
        </p:txBody>
      </p:sp>
      <p:sp>
        <p:nvSpPr>
          <p:cNvPr id="7" name="Content Placeholder 6">
            <a:extLst>
              <a:ext uri="{FF2B5EF4-FFF2-40B4-BE49-F238E27FC236}">
                <a16:creationId xmlns:a16="http://schemas.microsoft.com/office/drawing/2014/main" id="{18BBC86B-5332-4A2C-B148-D6F187345080}"/>
              </a:ext>
            </a:extLst>
          </p:cNvPr>
          <p:cNvSpPr>
            <a:spLocks noGrp="1"/>
          </p:cNvSpPr>
          <p:nvPr>
            <p:ph sz="half" idx="1"/>
          </p:nvPr>
        </p:nvSpPr>
        <p:spPr>
          <a:xfrm>
            <a:off x="6095999" y="1752159"/>
            <a:ext cx="5539947" cy="4604191"/>
          </a:xfrm>
        </p:spPr>
        <p:txBody>
          <a:bodyPr>
            <a:normAutofit/>
          </a:bodyPr>
          <a:lstStyle/>
          <a:p>
            <a:r>
              <a:rPr lang="en-US" sz="3000" b="1" dirty="0"/>
              <a:t>Activities</a:t>
            </a:r>
          </a:p>
          <a:p>
            <a:pPr lvl="1"/>
            <a:r>
              <a:rPr lang="en-US" sz="2600" dirty="0"/>
              <a:t>Corrective Action Plans (CAPs)</a:t>
            </a:r>
          </a:p>
          <a:p>
            <a:pPr lvl="2"/>
            <a:r>
              <a:rPr lang="en-US" sz="2600" dirty="0"/>
              <a:t>B-9, B-10, B-9-B-10, B-IEP</a:t>
            </a:r>
          </a:p>
          <a:p>
            <a:pPr lvl="2"/>
            <a:r>
              <a:rPr lang="en-US" sz="2600" dirty="0"/>
              <a:t>B-Valid &amp; Reliable</a:t>
            </a:r>
          </a:p>
          <a:p>
            <a:pPr lvl="2"/>
            <a:r>
              <a:rPr lang="en-US" sz="2600" dirty="0"/>
              <a:t>B-Complaints</a:t>
            </a:r>
          </a:p>
          <a:p>
            <a:pPr lvl="1"/>
            <a:r>
              <a:rPr lang="en-US" sz="2600" dirty="0"/>
              <a:t>Student-level Corrective Action Plans (SLCAPs) for Complaints</a:t>
            </a:r>
          </a:p>
        </p:txBody>
      </p:sp>
      <p:sp>
        <p:nvSpPr>
          <p:cNvPr id="5" name="Slide Number Placeholder 4">
            <a:extLst>
              <a:ext uri="{FF2B5EF4-FFF2-40B4-BE49-F238E27FC236}">
                <a16:creationId xmlns:a16="http://schemas.microsoft.com/office/drawing/2014/main" id="{92A1AAC7-B14E-4483-8F09-7B06DEE3E751}"/>
              </a:ext>
            </a:extLst>
          </p:cNvPr>
          <p:cNvSpPr>
            <a:spLocks noGrp="1"/>
          </p:cNvSpPr>
          <p:nvPr>
            <p:ph type="sldNum" sz="quarter" idx="12"/>
          </p:nvPr>
        </p:nvSpPr>
        <p:spPr/>
        <p:txBody>
          <a:bodyPr/>
          <a:lstStyle/>
          <a:p>
            <a:fld id="{2E6F2232-818B-4E09-954B-6E16973FF9E0}" type="slidenum">
              <a:rPr lang="en-US" smtClean="0"/>
              <a:pPr/>
              <a:t>7</a:t>
            </a:fld>
            <a:endParaRPr lang="en-US"/>
          </a:p>
        </p:txBody>
      </p:sp>
      <p:sp>
        <p:nvSpPr>
          <p:cNvPr id="2" name="Footer Placeholder 1">
            <a:extLst>
              <a:ext uri="{FF2B5EF4-FFF2-40B4-BE49-F238E27FC236}">
                <a16:creationId xmlns:a16="http://schemas.microsoft.com/office/drawing/2014/main" id="{00C506F3-74A0-4FB9-B7D1-C6B77FE06314}"/>
              </a:ext>
            </a:extLst>
          </p:cNvPr>
          <p:cNvSpPr>
            <a:spLocks noGrp="1"/>
          </p:cNvSpPr>
          <p:nvPr>
            <p:ph type="ftr" sz="quarter" idx="11"/>
          </p:nvPr>
        </p:nvSpPr>
        <p:spPr/>
        <p:txBody>
          <a:bodyPr/>
          <a:lstStyle/>
          <a:p>
            <a:r>
              <a:rPr lang="en-US"/>
              <a:t>Michigan Department of Education | Office of Special Education </a:t>
            </a:r>
          </a:p>
        </p:txBody>
      </p:sp>
    </p:spTree>
    <p:extLst>
      <p:ext uri="{BB962C8B-B14F-4D97-AF65-F5344CB8AC3E}">
        <p14:creationId xmlns:p14="http://schemas.microsoft.com/office/powerpoint/2010/main" val="405440176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CBDC27-8EDB-4BA7-900C-FBEEAA7C89BC}"/>
              </a:ext>
            </a:extLst>
          </p:cNvPr>
          <p:cNvSpPr>
            <a:spLocks noGrp="1"/>
          </p:cNvSpPr>
          <p:nvPr>
            <p:ph type="title"/>
          </p:nvPr>
        </p:nvSpPr>
        <p:spPr>
          <a:xfrm>
            <a:off x="838201" y="365125"/>
            <a:ext cx="3733800" cy="1325563"/>
          </a:xfrm>
        </p:spPr>
        <p:txBody>
          <a:bodyPr/>
          <a:lstStyle/>
          <a:p>
            <a:r>
              <a:rPr lang="en-US" dirty="0"/>
              <a:t>Strand Report</a:t>
            </a:r>
          </a:p>
        </p:txBody>
      </p:sp>
      <p:sp>
        <p:nvSpPr>
          <p:cNvPr id="3" name="Content Placeholder 2">
            <a:extLst>
              <a:ext uri="{FF2B5EF4-FFF2-40B4-BE49-F238E27FC236}">
                <a16:creationId xmlns:a16="http://schemas.microsoft.com/office/drawing/2014/main" id="{360F83A0-993B-4DD9-B3C5-26C43B72DA9C}"/>
              </a:ext>
            </a:extLst>
          </p:cNvPr>
          <p:cNvSpPr>
            <a:spLocks noGrp="1"/>
          </p:cNvSpPr>
          <p:nvPr>
            <p:ph idx="1"/>
          </p:nvPr>
        </p:nvSpPr>
        <p:spPr>
          <a:xfrm>
            <a:off x="711354" y="1825625"/>
            <a:ext cx="3733800" cy="4667250"/>
          </a:xfrm>
        </p:spPr>
        <p:txBody>
          <a:bodyPr vert="horz" lIns="91440" tIns="45720" rIns="91440" bIns="45720" rtlCol="0" anchor="t">
            <a:normAutofit fontScale="92500" lnSpcReduction="10000"/>
          </a:bodyPr>
          <a:lstStyle/>
          <a:p>
            <a:r>
              <a:rPr lang="en-US" dirty="0">
                <a:latin typeface="Arial"/>
                <a:cs typeface="Arial"/>
              </a:rPr>
              <a:t>Summarizes district performance on the State Performance Plan (SPP) Indicators and priority areas.</a:t>
            </a:r>
            <a:endParaRPr lang="en-US" dirty="0"/>
          </a:p>
          <a:p>
            <a:r>
              <a:rPr lang="en-US" dirty="0">
                <a:latin typeface="Arial"/>
                <a:cs typeface="Arial"/>
              </a:rPr>
              <a:t>When there is a CAP or Corrective Action, there will be a link in the Next Step column. Select the link to be taken to that specific item. </a:t>
            </a:r>
            <a:endParaRPr lang="en-US" dirty="0"/>
          </a:p>
          <a:p>
            <a:r>
              <a:rPr lang="en-US" dirty="0">
                <a:latin typeface="Arial"/>
                <a:cs typeface="Arial"/>
              </a:rPr>
              <a:t>Use the</a:t>
            </a:r>
            <a:r>
              <a:rPr lang="en-US" b="1" dirty="0">
                <a:latin typeface="Arial"/>
                <a:cs typeface="Arial"/>
              </a:rPr>
              <a:t> Download </a:t>
            </a:r>
            <a:r>
              <a:rPr lang="en-US" dirty="0">
                <a:latin typeface="Arial"/>
                <a:cs typeface="Arial"/>
              </a:rPr>
              <a:t>link at the top of the screen to download a PDF. </a:t>
            </a:r>
            <a:endParaRPr lang="en-US" dirty="0"/>
          </a:p>
        </p:txBody>
      </p:sp>
      <p:pic>
        <p:nvPicPr>
          <p:cNvPr id="9" name="Picture 8" descr="Screenshot of the Part B 2022 Strand Report">
            <a:extLst>
              <a:ext uri="{FF2B5EF4-FFF2-40B4-BE49-F238E27FC236}">
                <a16:creationId xmlns:a16="http://schemas.microsoft.com/office/drawing/2014/main" id="{30FAE18B-9F7B-40C1-9FB0-C980AD0D993E}"/>
              </a:ext>
            </a:extLst>
          </p:cNvPr>
          <p:cNvPicPr>
            <a:picLocks noChangeAspect="1"/>
          </p:cNvPicPr>
          <p:nvPr/>
        </p:nvPicPr>
        <p:blipFill rotWithShape="1">
          <a:blip r:embed="rId3"/>
          <a:srcRect l="1810" r="1661"/>
          <a:stretch/>
        </p:blipFill>
        <p:spPr>
          <a:xfrm>
            <a:off x="4445154" y="1849709"/>
            <a:ext cx="6982691" cy="4347619"/>
          </a:xfrm>
          <a:prstGeom prst="rect">
            <a:avLst/>
          </a:prstGeom>
          <a:ln>
            <a:solidFill>
              <a:schemeClr val="tx1"/>
            </a:solidFill>
          </a:ln>
        </p:spPr>
      </p:pic>
      <p:sp>
        <p:nvSpPr>
          <p:cNvPr id="5" name="Slide Number Placeholder 4">
            <a:extLst>
              <a:ext uri="{FF2B5EF4-FFF2-40B4-BE49-F238E27FC236}">
                <a16:creationId xmlns:a16="http://schemas.microsoft.com/office/drawing/2014/main" id="{ACFCA316-DD90-44EA-8926-049477F1F5DD}"/>
              </a:ext>
            </a:extLst>
          </p:cNvPr>
          <p:cNvSpPr>
            <a:spLocks noGrp="1"/>
          </p:cNvSpPr>
          <p:nvPr>
            <p:ph type="sldNum" sz="quarter" idx="12"/>
          </p:nvPr>
        </p:nvSpPr>
        <p:spPr/>
        <p:txBody>
          <a:bodyPr/>
          <a:lstStyle/>
          <a:p>
            <a:fld id="{46775F4D-6D42-4CD6-A802-0B48E0231625}" type="slidenum">
              <a:rPr lang="en-US" smtClean="0"/>
              <a:pPr/>
              <a:t>8</a:t>
            </a:fld>
            <a:endParaRPr lang="en-US"/>
          </a:p>
        </p:txBody>
      </p:sp>
      <p:sp>
        <p:nvSpPr>
          <p:cNvPr id="4" name="Footer Placeholder 3">
            <a:extLst>
              <a:ext uri="{FF2B5EF4-FFF2-40B4-BE49-F238E27FC236}">
                <a16:creationId xmlns:a16="http://schemas.microsoft.com/office/drawing/2014/main" id="{6350B2BF-5A8C-4F14-8515-2CE1A35567EA}"/>
              </a:ext>
            </a:extLst>
          </p:cNvPr>
          <p:cNvSpPr>
            <a:spLocks noGrp="1"/>
          </p:cNvSpPr>
          <p:nvPr>
            <p:ph type="ftr" sz="quarter" idx="11"/>
          </p:nvPr>
        </p:nvSpPr>
        <p:spPr/>
        <p:txBody>
          <a:bodyPr/>
          <a:lstStyle/>
          <a:p>
            <a:r>
              <a:rPr lang="en-US"/>
              <a:t>Michigan Department of Education | Office of Special Education </a:t>
            </a:r>
          </a:p>
        </p:txBody>
      </p:sp>
    </p:spTree>
    <p:extLst>
      <p:ext uri="{BB962C8B-B14F-4D97-AF65-F5344CB8AC3E}">
        <p14:creationId xmlns:p14="http://schemas.microsoft.com/office/powerpoint/2010/main" val="429051996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3ED367-EB99-4B23-9697-608FBBA850E1}"/>
              </a:ext>
            </a:extLst>
          </p:cNvPr>
          <p:cNvSpPr>
            <a:spLocks noGrp="1"/>
          </p:cNvSpPr>
          <p:nvPr>
            <p:ph type="title"/>
          </p:nvPr>
        </p:nvSpPr>
        <p:spPr/>
        <p:txBody>
          <a:bodyPr/>
          <a:lstStyle/>
          <a:p>
            <a:r>
              <a:rPr lang="en-US" dirty="0"/>
              <a:t>Monitoring Activities Report (MAR)</a:t>
            </a:r>
          </a:p>
        </p:txBody>
      </p:sp>
      <p:sp>
        <p:nvSpPr>
          <p:cNvPr id="3" name="Content Placeholder 2">
            <a:extLst>
              <a:ext uri="{FF2B5EF4-FFF2-40B4-BE49-F238E27FC236}">
                <a16:creationId xmlns:a16="http://schemas.microsoft.com/office/drawing/2014/main" id="{F038FFF3-1681-4425-8333-880FE8F2B2D5}"/>
              </a:ext>
            </a:extLst>
          </p:cNvPr>
          <p:cNvSpPr>
            <a:spLocks noGrp="1"/>
          </p:cNvSpPr>
          <p:nvPr>
            <p:ph idx="1"/>
          </p:nvPr>
        </p:nvSpPr>
        <p:spPr>
          <a:xfrm>
            <a:off x="838200" y="1825625"/>
            <a:ext cx="10515600" cy="4667250"/>
          </a:xfrm>
        </p:spPr>
        <p:txBody>
          <a:bodyPr/>
          <a:lstStyle/>
          <a:p>
            <a:r>
              <a:rPr lang="en-US" sz="2800" dirty="0"/>
              <a:t>The MAR is included in every major release and provides important information to districts.</a:t>
            </a:r>
          </a:p>
          <a:p>
            <a:r>
              <a:rPr lang="en-US" sz="2800" dirty="0"/>
              <a:t>The MAR can be accessed from the Reports page.</a:t>
            </a:r>
          </a:p>
          <a:p>
            <a:r>
              <a:rPr lang="en-US" sz="2800" dirty="0"/>
              <a:t>Some messages are universal and go to all districts.</a:t>
            </a:r>
          </a:p>
          <a:p>
            <a:r>
              <a:rPr lang="en-US" sz="2800" dirty="0"/>
              <a:t>Some messages are targeted and are sent only to specific districts.</a:t>
            </a:r>
          </a:p>
          <a:p>
            <a:pPr lvl="1">
              <a:buFont typeface="Arial" panose="020B0604020202020204" pitchFamily="34" charset="0"/>
              <a:buChar char="•"/>
            </a:pPr>
            <a:r>
              <a:rPr lang="en-US" sz="2400" dirty="0"/>
              <a:t>Reminders to review Reports of Findings/No Findings</a:t>
            </a:r>
          </a:p>
          <a:p>
            <a:pPr lvl="1">
              <a:buFont typeface="Arial" panose="020B0604020202020204" pitchFamily="34" charset="0"/>
              <a:buChar char="•"/>
            </a:pPr>
            <a:r>
              <a:rPr lang="en-US" sz="2400" dirty="0"/>
              <a:t>Reminders to review closeout reports</a:t>
            </a:r>
          </a:p>
          <a:p>
            <a:endParaRPr lang="en-US" dirty="0"/>
          </a:p>
        </p:txBody>
      </p:sp>
      <p:sp>
        <p:nvSpPr>
          <p:cNvPr id="5" name="Slide Number Placeholder 4">
            <a:extLst>
              <a:ext uri="{FF2B5EF4-FFF2-40B4-BE49-F238E27FC236}">
                <a16:creationId xmlns:a16="http://schemas.microsoft.com/office/drawing/2014/main" id="{F5108D3B-D0FE-4C05-A20E-AD9D2ED828A2}"/>
              </a:ext>
            </a:extLst>
          </p:cNvPr>
          <p:cNvSpPr>
            <a:spLocks noGrp="1"/>
          </p:cNvSpPr>
          <p:nvPr>
            <p:ph type="sldNum" sz="quarter" idx="12"/>
          </p:nvPr>
        </p:nvSpPr>
        <p:spPr/>
        <p:txBody>
          <a:bodyPr/>
          <a:lstStyle/>
          <a:p>
            <a:fld id="{46775F4D-6D42-4CD6-A802-0B48E0231625}" type="slidenum">
              <a:rPr lang="en-US" smtClean="0"/>
              <a:pPr/>
              <a:t>9</a:t>
            </a:fld>
            <a:endParaRPr lang="en-US"/>
          </a:p>
        </p:txBody>
      </p:sp>
      <p:sp>
        <p:nvSpPr>
          <p:cNvPr id="4" name="Footer Placeholder 3">
            <a:extLst>
              <a:ext uri="{FF2B5EF4-FFF2-40B4-BE49-F238E27FC236}">
                <a16:creationId xmlns:a16="http://schemas.microsoft.com/office/drawing/2014/main" id="{2D7D1063-7BDA-47FE-A2EE-BACF3E394BB2}"/>
              </a:ext>
            </a:extLst>
          </p:cNvPr>
          <p:cNvSpPr>
            <a:spLocks noGrp="1"/>
          </p:cNvSpPr>
          <p:nvPr>
            <p:ph type="ftr" sz="quarter" idx="11"/>
          </p:nvPr>
        </p:nvSpPr>
        <p:spPr/>
        <p:txBody>
          <a:bodyPr/>
          <a:lstStyle/>
          <a:p>
            <a:r>
              <a:rPr lang="en-US"/>
              <a:t>Michigan Department of Education | Office of Special Education </a:t>
            </a:r>
          </a:p>
        </p:txBody>
      </p:sp>
    </p:spTree>
    <p:extLst>
      <p:ext uri="{BB962C8B-B14F-4D97-AF65-F5344CB8AC3E}">
        <p14:creationId xmlns:p14="http://schemas.microsoft.com/office/powerpoint/2010/main" val="519106187"/>
      </p:ext>
    </p:extLst>
  </p:cSld>
  <p:clrMapOvr>
    <a:masterClrMapping/>
  </p:clrMapOvr>
</p:sld>
</file>

<file path=ppt/theme/theme1.xml><?xml version="1.0" encoding="utf-8"?>
<a:theme xmlns:a="http://schemas.openxmlformats.org/drawingml/2006/main" name="Office Theme">
  <a:themeElements>
    <a:clrScheme name="Catamaran">
      <a:dk1>
        <a:srgbClr val="3A3A3A"/>
      </a:dk1>
      <a:lt1>
        <a:srgbClr val="FFFFFF"/>
      </a:lt1>
      <a:dk2>
        <a:srgbClr val="44546A"/>
      </a:dk2>
      <a:lt2>
        <a:srgbClr val="E7E6E6"/>
      </a:lt2>
      <a:accent1>
        <a:srgbClr val="C3321B"/>
      </a:accent1>
      <a:accent2>
        <a:srgbClr val="24866E"/>
      </a:accent2>
      <a:accent3>
        <a:srgbClr val="D1831E"/>
      </a:accent3>
      <a:accent4>
        <a:srgbClr val="E3F3F0"/>
      </a:accent4>
      <a:accent5>
        <a:srgbClr val="F5F5F5"/>
      </a:accent5>
      <a:accent6>
        <a:srgbClr val="666666"/>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rtlCol="0">
        <a:spAutoFit/>
      </a:bodyPr>
      <a:lstStyle>
        <a:defPPr>
          <a:defRPr/>
        </a:defPPr>
      </a:lstStyle>
    </a:txDef>
  </a:objectDefaults>
  <a:extraClrSchemeLst/>
  <a:extLst>
    <a:ext uri="{05A4C25C-085E-4340-85A3-A5531E510DB2}">
      <thm15:themeFamily xmlns:thm15="http://schemas.microsoft.com/office/thememl/2012/main" name="catamaran-presentation-template" id="{41D9C6EC-5183-4F99-BE22-C042EB7CC013}" vid="{F01C87F0-B223-4810-B221-3E0C8C68588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C0BE4DA1689B354881665C11257911DC" ma:contentTypeVersion="13" ma:contentTypeDescription="Create a new document." ma:contentTypeScope="" ma:versionID="e068f10a3ba7484b33c20cf199e46c3a">
  <xsd:schema xmlns:xsd="http://www.w3.org/2001/XMLSchema" xmlns:xs="http://www.w3.org/2001/XMLSchema" xmlns:p="http://schemas.microsoft.com/office/2006/metadata/properties" xmlns:ns2="8a5326e5-c060-410f-9600-ad85eb70fb7c" xmlns:ns3="3a93340a-3f00-443e-b1eb-4b0ed6246075" xmlns:ns4="e4664c3e-f049-4574-bd7d-7499d2032cca" targetNamespace="http://schemas.microsoft.com/office/2006/metadata/properties" ma:root="true" ma:fieldsID="af7e80f901114a29d4d42963f00fd395" ns2:_="" ns3:_="" ns4:_="">
    <xsd:import namespace="8a5326e5-c060-410f-9600-ad85eb70fb7c"/>
    <xsd:import namespace="3a93340a-3f00-443e-b1eb-4b0ed6246075"/>
    <xsd:import namespace="e4664c3e-f049-4574-bd7d-7499d2032cca"/>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DateTaken" minOccurs="0"/>
                <xsd:element ref="ns2:MediaServiceAutoTags" minOccurs="0"/>
                <xsd:element ref="ns2:MediaServiceGenerationTime" minOccurs="0"/>
                <xsd:element ref="ns2:MediaServiceEventHashCode" minOccurs="0"/>
                <xsd:element ref="ns2:lcf76f155ced4ddcb4097134ff3c332f" minOccurs="0"/>
                <xsd:element ref="ns4:TaxCatchAll" minOccurs="0"/>
                <xsd:element ref="ns2:MediaServiceOCR"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a5326e5-c060-410f-9600-ad85eb70fb7c"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3" nillable="true" ma:displayName="Tags" ma:internalName="MediaServiceAutoTags"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lcf76f155ced4ddcb4097134ff3c332f" ma:index="17" nillable="true" ma:taxonomy="true" ma:internalName="lcf76f155ced4ddcb4097134ff3c332f" ma:taxonomyFieldName="MediaServiceImageTags" ma:displayName="Image Tags" ma:readOnly="false" ma:fieldId="{5cf76f15-5ced-4ddc-b409-7134ff3c332f}" ma:taxonomyMulti="true" ma:sspId="c0d83692-8000-456c-81e0-753272234f01" ma:termSetId="09814cd3-568e-fe90-9814-8d621ff8fb84" ma:anchorId="fba54fb3-c3e1-fe81-a776-ca4b69148c4d" ma:open="true" ma:isKeyword="false">
      <xsd:complexType>
        <xsd:sequence>
          <xsd:element ref="pc:Terms" minOccurs="0" maxOccurs="1"/>
        </xsd:sequence>
      </xsd:complexType>
    </xsd:element>
    <xsd:element name="MediaServiceOCR" ma:index="19" nillable="true" ma:displayName="Extracted Text" ma:internalName="MediaServiceOCR" ma:readOnly="true">
      <xsd:simpleType>
        <xsd:restriction base="dms:Note">
          <xsd:maxLength value="255"/>
        </xsd:restriction>
      </xsd:simpleType>
    </xsd:element>
    <xsd:element name="MediaLengthInSeconds" ma:index="20" nillable="true" ma:displayName="MediaLengthInSeconds" ma:hidden="true"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3a93340a-3f00-443e-b1eb-4b0ed6246075"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e4664c3e-f049-4574-bd7d-7499d2032cca" elementFormDefault="qualified">
    <xsd:import namespace="http://schemas.microsoft.com/office/2006/documentManagement/types"/>
    <xsd:import namespace="http://schemas.microsoft.com/office/infopath/2007/PartnerControls"/>
    <xsd:element name="TaxCatchAll" ma:index="18" nillable="true" ma:displayName="Taxonomy Catch All Column" ma:hidden="true" ma:list="{bcae35b1-bf12-4898-9e6f-fe4dd0d4ecb0}" ma:internalName="TaxCatchAll" ma:showField="CatchAllData" ma:web="3a93340a-3f00-443e-b1eb-4b0ed6246075">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SharedWithUsers xmlns="3a93340a-3f00-443e-b1eb-4b0ed6246075">
      <UserInfo>
        <DisplayName>Anderson Tippett, Jeanne (MDE)</DisplayName>
        <AccountId>24</AccountId>
        <AccountType/>
      </UserInfo>
      <UserInfo>
        <DisplayName>Ranusch, Tori (MDE)</DisplayName>
        <AccountId>20</AccountId>
        <AccountType/>
      </UserInfo>
      <UserInfo>
        <DisplayName>McIntyre, Rebecca (MDE)</DisplayName>
        <AccountId>15</AccountId>
        <AccountType/>
      </UserInfo>
    </SharedWithUsers>
    <TaxCatchAll xmlns="e4664c3e-f049-4574-bd7d-7499d2032cca" xsi:nil="true"/>
    <lcf76f155ced4ddcb4097134ff3c332f xmlns="8a5326e5-c060-410f-9600-ad85eb70fb7c">
      <Terms xmlns="http://schemas.microsoft.com/office/infopath/2007/PartnerControls"/>
    </lcf76f155ced4ddcb4097134ff3c332f>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34C91634-F7B4-4ECD-B23F-B7D5C0DAD67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8a5326e5-c060-410f-9600-ad85eb70fb7c"/>
    <ds:schemaRef ds:uri="3a93340a-3f00-443e-b1eb-4b0ed6246075"/>
    <ds:schemaRef ds:uri="e4664c3e-f049-4574-bd7d-7499d2032cca"/>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E0658034-AFAA-442A-9FE5-6F06D7227E4F}">
  <ds:schemaRefs>
    <ds:schemaRef ds:uri="240871fc-68e5-4ba5-a888-b6ca76085e32"/>
    <ds:schemaRef ds:uri="d6ea491a-489c-40f3-93b0-ed675b710c5f"/>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 ds:uri="3a93340a-3f00-443e-b1eb-4b0ed6246075"/>
    <ds:schemaRef ds:uri="e4664c3e-f049-4574-bd7d-7499d2032cca"/>
    <ds:schemaRef ds:uri="8a5326e5-c060-410f-9600-ad85eb70fb7c"/>
  </ds:schemaRefs>
</ds:datastoreItem>
</file>

<file path=customXml/itemProps3.xml><?xml version="1.0" encoding="utf-8"?>
<ds:datastoreItem xmlns:ds="http://schemas.openxmlformats.org/officeDocument/2006/customXml" ds:itemID="{5D05D6C1-1747-4766-8229-176B88F65F56}">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catamaran-presentation-template (4)</Template>
  <TotalTime>907</TotalTime>
  <Words>6267</Words>
  <Application>Microsoft Office PowerPoint</Application>
  <PresentationFormat>Widescreen</PresentationFormat>
  <Paragraphs>551</Paragraphs>
  <Slides>53</Slides>
  <Notes>49</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53</vt:i4>
      </vt:variant>
    </vt:vector>
  </HeadingPairs>
  <TitlesOfParts>
    <vt:vector size="56" baseType="lpstr">
      <vt:lpstr>Arial</vt:lpstr>
      <vt:lpstr>Calibri</vt:lpstr>
      <vt:lpstr>Office Theme</vt:lpstr>
      <vt:lpstr>Welcome! </vt:lpstr>
      <vt:lpstr>Zoom Webinar Control Panel</vt:lpstr>
      <vt:lpstr>September 2022 Part B Catamaran Preview</vt:lpstr>
      <vt:lpstr>Meet the Team</vt:lpstr>
      <vt:lpstr>Agenda</vt:lpstr>
      <vt:lpstr>September 2022 Catamaran Preview</vt:lpstr>
      <vt:lpstr>What’s Inside? </vt:lpstr>
      <vt:lpstr>Strand Report</vt:lpstr>
      <vt:lpstr>Monitoring Activities Report (MAR)</vt:lpstr>
      <vt:lpstr>Sample Monitoring Activities Report</vt:lpstr>
      <vt:lpstr>Reports/Letters of Findings or No Findings</vt:lpstr>
      <vt:lpstr>Closeout/Non-closeout Reports</vt:lpstr>
      <vt:lpstr>ISD Reports</vt:lpstr>
      <vt:lpstr>ISD Determinations Data </vt:lpstr>
      <vt:lpstr>Element Data</vt:lpstr>
      <vt:lpstr>Member District Element Data</vt:lpstr>
      <vt:lpstr>Corrective Action Plans (CAPs)</vt:lpstr>
      <vt:lpstr>SLCAPs</vt:lpstr>
      <vt:lpstr>Catamaran Navigation</vt:lpstr>
      <vt:lpstr>Login</vt:lpstr>
      <vt:lpstr>Review Organization Member Names</vt:lpstr>
      <vt:lpstr>View Reports</vt:lpstr>
      <vt:lpstr>Access Reports</vt:lpstr>
      <vt:lpstr>Acknowledge Reports by October 15</vt:lpstr>
      <vt:lpstr>After Acknowledging Reports</vt:lpstr>
      <vt:lpstr>Complete Tasks with RAP Team as needed</vt:lpstr>
      <vt:lpstr>Access System Reports</vt:lpstr>
      <vt:lpstr>Access Member District Activity Report</vt:lpstr>
      <vt:lpstr>Run Member District Activity Report</vt:lpstr>
      <vt:lpstr>Updates and Tips</vt:lpstr>
      <vt:lpstr>CAP Finding Page</vt:lpstr>
      <vt:lpstr>Updated CAP Activity Page</vt:lpstr>
      <vt:lpstr>Complaint and Monitoring CAP Verification for ISDs</vt:lpstr>
      <vt:lpstr>Complaint CAP Verification Appendix</vt:lpstr>
      <vt:lpstr>Monitoring CAP Verification Appendix</vt:lpstr>
      <vt:lpstr>Feedback Feature</vt:lpstr>
      <vt:lpstr>Chat Feature</vt:lpstr>
      <vt:lpstr>Use breadcrumbs to navigate</vt:lpstr>
      <vt:lpstr>Training Resources</vt:lpstr>
      <vt:lpstr>Catamaran Technical Assistance Website</vt:lpstr>
      <vt:lpstr>Catamaran Technical Assistance Website (2)</vt:lpstr>
      <vt:lpstr>Technical Assistance Updates</vt:lpstr>
      <vt:lpstr>Other Resources</vt:lpstr>
      <vt:lpstr>Monitoring Resources</vt:lpstr>
      <vt:lpstr>Catamaran How-tos</vt:lpstr>
      <vt:lpstr>Navigating to Updated Indicator Resources</vt:lpstr>
      <vt:lpstr>Updated Indicator Resources</vt:lpstr>
      <vt:lpstr>Search</vt:lpstr>
      <vt:lpstr>Events</vt:lpstr>
      <vt:lpstr>New to the ISD Representative Role?</vt:lpstr>
      <vt:lpstr>Questions?</vt:lpstr>
      <vt:lpstr>Contact MDE OSE</vt:lpstr>
      <vt:lpstr>Contact the Catamaran Team</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September 2022 Part B Catamaran Preview</dc:title>
  <dc:creator>Michigan Department of Education Office of Special Education</dc:creator>
  <cp:lastModifiedBy>Lynne Clark</cp:lastModifiedBy>
  <cp:revision>15</cp:revision>
  <cp:lastPrinted>2021-08-31T15:27:18Z</cp:lastPrinted>
  <dcterms:created xsi:type="dcterms:W3CDTF">2018-04-16T17:23:54Z</dcterms:created>
  <dcterms:modified xsi:type="dcterms:W3CDTF">2022-10-28T15:32:04Z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3a2fed65-62e7-46ea-af74-187e0c17143a_Enabled">
    <vt:lpwstr>true</vt:lpwstr>
  </property>
  <property fmtid="{D5CDD505-2E9C-101B-9397-08002B2CF9AE}" pid="3" name="MSIP_Label_3a2fed65-62e7-46ea-af74-187e0c17143a_SetDate">
    <vt:lpwstr>2021-04-06T14:38:57Z</vt:lpwstr>
  </property>
  <property fmtid="{D5CDD505-2E9C-101B-9397-08002B2CF9AE}" pid="4" name="MSIP_Label_3a2fed65-62e7-46ea-af74-187e0c17143a_Method">
    <vt:lpwstr>Privileged</vt:lpwstr>
  </property>
  <property fmtid="{D5CDD505-2E9C-101B-9397-08002B2CF9AE}" pid="5" name="MSIP_Label_3a2fed65-62e7-46ea-af74-187e0c17143a_Name">
    <vt:lpwstr>3a2fed65-62e7-46ea-af74-187e0c17143a</vt:lpwstr>
  </property>
  <property fmtid="{D5CDD505-2E9C-101B-9397-08002B2CF9AE}" pid="6" name="MSIP_Label_3a2fed65-62e7-46ea-af74-187e0c17143a_SiteId">
    <vt:lpwstr>d5fb7087-3777-42ad-966a-892ef47225d1</vt:lpwstr>
  </property>
  <property fmtid="{D5CDD505-2E9C-101B-9397-08002B2CF9AE}" pid="7" name="MSIP_Label_3a2fed65-62e7-46ea-af74-187e0c17143a_ActionId">
    <vt:lpwstr>163d4346-27be-4768-a7dc-db334a2f77ea</vt:lpwstr>
  </property>
  <property fmtid="{D5CDD505-2E9C-101B-9397-08002B2CF9AE}" pid="8" name="MSIP_Label_3a2fed65-62e7-46ea-af74-187e0c17143a_ContentBits">
    <vt:lpwstr>0</vt:lpwstr>
  </property>
  <property fmtid="{D5CDD505-2E9C-101B-9397-08002B2CF9AE}" pid="9" name="ContentTypeId">
    <vt:lpwstr>0x010100C0BE4DA1689B354881665C11257911DC</vt:lpwstr>
  </property>
  <property fmtid="{D5CDD505-2E9C-101B-9397-08002B2CF9AE}" pid="10" name="MediaServiceImageTags">
    <vt:lpwstr/>
  </property>
  <property fmtid="{D5CDD505-2E9C-101B-9397-08002B2CF9AE}" pid="11" name="Language">
    <vt:lpwstr>English</vt:lpwstr>
  </property>
</Properties>
</file>