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63" r:id="rId5"/>
    <p:sldId id="266" r:id="rId6"/>
    <p:sldId id="492" r:id="rId7"/>
    <p:sldId id="506" r:id="rId8"/>
    <p:sldId id="493" r:id="rId9"/>
    <p:sldId id="498" r:id="rId10"/>
    <p:sldId id="494" r:id="rId11"/>
    <p:sldId id="497" r:id="rId12"/>
    <p:sldId id="499" r:id="rId13"/>
    <p:sldId id="509" r:id="rId14"/>
    <p:sldId id="495" r:id="rId15"/>
    <p:sldId id="496" r:id="rId16"/>
    <p:sldId id="507" r:id="rId17"/>
    <p:sldId id="501" r:id="rId18"/>
    <p:sldId id="505" r:id="rId19"/>
    <p:sldId id="512" r:id="rId20"/>
    <p:sldId id="510" r:id="rId21"/>
    <p:sldId id="511" r:id="rId22"/>
    <p:sldId id="49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730B3D-AEE2-B9BD-42C2-D3D2161777BC}" name="Hinman, Shannon (MDE)" initials="SH" userId="S::HinmanS@michigan.gov::ecbe63f3-a1ec-4a00-9949-64da2c12c824" providerId="AD"/>
  <p188:author id="{B3B4547A-6084-D178-A1D6-0E49BF6BD338}" name="Jeanne Anderson Tippett" initials="JA" userId="S::jatippett@publicsectorconsultants.com::b40e1c17-0255-49cd-8e47-7270e9863465" providerId="AD"/>
  <p188:author id="{4FD4799F-1FBC-E66A-331E-CB012B7FF8FC}" name="Gabrielle Steinacker" initials="GS" userId="S::gsteinacker@publicsectorconsultants.com::1f4612da-b05e-41df-9859-2458b62fae2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79"/>
    <p:restoredTop sz="77494" autoAdjust="0"/>
  </p:normalViewPr>
  <p:slideViewPr>
    <p:cSldViewPr snapToGrid="0" snapToObjects="1">
      <p:cViewPr varScale="1">
        <p:scale>
          <a:sx n="86" d="100"/>
          <a:sy n="86" d="100"/>
        </p:scale>
        <p:origin x="1356" y="78"/>
      </p:cViewPr>
      <p:guideLst/>
    </p:cSldViewPr>
  </p:slideViewPr>
  <p:notesTextViewPr>
    <p:cViewPr>
      <p:scale>
        <a:sx n="1" d="1"/>
        <a:sy n="1" d="1"/>
      </p:scale>
      <p:origin x="0" y="0"/>
    </p:cViewPr>
  </p:notesTextViewPr>
  <p:notesViewPr>
    <p:cSldViewPr snapToGrid="0" snapToObjects="1">
      <p:cViewPr varScale="1">
        <p:scale>
          <a:sx n="104" d="100"/>
          <a:sy n="104" d="100"/>
        </p:scale>
        <p:origin x="3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F82F29-6ED5-0F45-9399-2470D9D82006}" type="datetimeFigureOut">
              <a:rPr lang="en-US" smtClean="0"/>
              <a:t>1/29/2025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C4A1A5-A7F4-E64F-90D7-AEB71DBA2335}" type="slidenum">
              <a:rPr lang="en-US" smtClean="0"/>
              <a:t>‹#›</a:t>
            </a:fld>
            <a:endParaRPr lang="en-US"/>
          </a:p>
        </p:txBody>
      </p:sp>
    </p:spTree>
    <p:extLst>
      <p:ext uri="{BB962C8B-B14F-4D97-AF65-F5344CB8AC3E}">
        <p14:creationId xmlns:p14="http://schemas.microsoft.com/office/powerpoint/2010/main" val="197467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26F13B-9238-8C41-A428-ACA4F51A1C9A}"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DD89C-FAB0-4542-93EC-D9383E52BB16}" type="slidenum">
              <a:rPr lang="en-US" smtClean="0"/>
              <a:t>‹#›</a:t>
            </a:fld>
            <a:endParaRPr lang="en-US"/>
          </a:p>
        </p:txBody>
      </p:sp>
    </p:spTree>
    <p:extLst>
      <p:ext uri="{BB962C8B-B14F-4D97-AF65-F5344CB8AC3E}">
        <p14:creationId xmlns:p14="http://schemas.microsoft.com/office/powerpoint/2010/main" val="26758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lclark@publicsectorconsultants.com"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mailto:help@catamaran.partners" TargetMode="External"/><Relationship Id="rId4" Type="http://schemas.openxmlformats.org/officeDocument/2006/relationships/hyperlink" Target="mailto:dseeger@publicsectorconsultants.co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State Complaints 2025 Changes and Updates for ISDs. In this video we will be discussing the updated State Complaints module in Catamaran.</a:t>
            </a:r>
          </a:p>
        </p:txBody>
      </p:sp>
      <p:sp>
        <p:nvSpPr>
          <p:cNvPr id="4" name="Slide Number Placeholder 3"/>
          <p:cNvSpPr>
            <a:spLocks noGrp="1"/>
          </p:cNvSpPr>
          <p:nvPr>
            <p:ph type="sldNum" sz="quarter" idx="10"/>
          </p:nvPr>
        </p:nvSpPr>
        <p:spPr/>
        <p:txBody>
          <a:bodyPr/>
          <a:lstStyle/>
          <a:p>
            <a:fld id="{DD2DD89C-FAB0-4542-93EC-D9383E52BB16}" type="slidenum">
              <a:rPr lang="en-US" smtClean="0"/>
              <a:t>1</a:t>
            </a:fld>
            <a:endParaRPr lang="en-US"/>
          </a:p>
        </p:txBody>
      </p:sp>
    </p:spTree>
    <p:extLst>
      <p:ext uri="{BB962C8B-B14F-4D97-AF65-F5344CB8AC3E}">
        <p14:creationId xmlns:p14="http://schemas.microsoft.com/office/powerpoint/2010/main" val="932940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Document Repository compiles all documents in the state complaints module for convenient viewing. This page will compile documents from the Information to District page, the District Response page, and, when applicable, the Systemic Student Documentation page. You will be able to select an item from the Attachment Link column of the table to see a specific document. When finished, select Return to Menu to go back to the Complaints Module Menu. </a:t>
            </a:r>
          </a:p>
        </p:txBody>
      </p:sp>
      <p:sp>
        <p:nvSpPr>
          <p:cNvPr id="4" name="Slide Number Placeholder 3"/>
          <p:cNvSpPr>
            <a:spLocks noGrp="1"/>
          </p:cNvSpPr>
          <p:nvPr>
            <p:ph type="sldNum" sz="quarter" idx="5"/>
          </p:nvPr>
        </p:nvSpPr>
        <p:spPr/>
        <p:txBody>
          <a:bodyPr/>
          <a:lstStyle/>
          <a:p>
            <a:fld id="{DD2DD89C-FAB0-4542-93EC-D9383E52BB16}" type="slidenum">
              <a:rPr lang="en-US" smtClean="0"/>
              <a:t>10</a:t>
            </a:fld>
            <a:endParaRPr lang="en-US"/>
          </a:p>
        </p:txBody>
      </p:sp>
    </p:spTree>
    <p:extLst>
      <p:ext uri="{BB962C8B-B14F-4D97-AF65-F5344CB8AC3E}">
        <p14:creationId xmlns:p14="http://schemas.microsoft.com/office/powerpoint/2010/main" val="895819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take a look at the additional pages required if there is a systemic investigation. </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11</a:t>
            </a:fld>
            <a:endParaRPr lang="en-US"/>
          </a:p>
        </p:txBody>
      </p:sp>
    </p:spTree>
    <p:extLst>
      <p:ext uri="{BB962C8B-B14F-4D97-AF65-F5344CB8AC3E}">
        <p14:creationId xmlns:p14="http://schemas.microsoft.com/office/powerpoint/2010/main" val="3043290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MDE OSE determines that a complaint is systemic, the system will prompt the ISD to upload a list of students for the member district on the Student Upload page. The Student Upload page can be found on the Complaints Module Menu. </a:t>
            </a:r>
          </a:p>
          <a:p>
            <a:endParaRPr lang="en-US" dirty="0"/>
          </a:p>
          <a:p>
            <a:r>
              <a:rPr lang="en-US" dirty="0"/>
              <a:t>Once that list has been uploaded, Catamaran will then prompt the district to confirm which students are still enrolled. </a:t>
            </a:r>
          </a:p>
        </p:txBody>
      </p:sp>
      <p:sp>
        <p:nvSpPr>
          <p:cNvPr id="4" name="Slide Number Placeholder 3"/>
          <p:cNvSpPr>
            <a:spLocks noGrp="1"/>
          </p:cNvSpPr>
          <p:nvPr>
            <p:ph type="sldNum" sz="quarter" idx="5"/>
          </p:nvPr>
        </p:nvSpPr>
        <p:spPr/>
        <p:txBody>
          <a:bodyPr/>
          <a:lstStyle/>
          <a:p>
            <a:fld id="{DD2DD89C-FAB0-4542-93EC-D9383E52BB16}" type="slidenum">
              <a:rPr lang="en-US" smtClean="0"/>
              <a:t>12</a:t>
            </a:fld>
            <a:endParaRPr lang="en-US"/>
          </a:p>
        </p:txBody>
      </p:sp>
    </p:spTree>
    <p:extLst>
      <p:ext uri="{BB962C8B-B14F-4D97-AF65-F5344CB8AC3E}">
        <p14:creationId xmlns:p14="http://schemas.microsoft.com/office/powerpoint/2010/main" val="717329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screenshot of the Student Upload page. To begin, select the Student List Template link to access an Excel spreadsheet. In the spreadsheet, enter the DCODE, District Name, and student demographic information in the columns provided and save the file. Do not add or remove any columns from the template, or it will not upload correctly. </a:t>
            </a:r>
          </a:p>
          <a:p>
            <a:endParaRPr lang="en-US" dirty="0"/>
          </a:p>
          <a:p>
            <a:r>
              <a:rPr lang="en-US" dirty="0"/>
              <a:t>Second, use the Browse button to upload the Excel file. Then select Import Information and Catamaran will populate the page with the uploaded students for the ISD’s review. When all uploaded information is completed, use the Save button to save your progress. Finally, select the Create Student List button and the system will inform the district that the student list is ready for their review. </a:t>
            </a:r>
          </a:p>
        </p:txBody>
      </p:sp>
      <p:sp>
        <p:nvSpPr>
          <p:cNvPr id="4" name="Slide Number Placeholder 3"/>
          <p:cNvSpPr>
            <a:spLocks noGrp="1"/>
          </p:cNvSpPr>
          <p:nvPr>
            <p:ph type="sldNum" sz="quarter" idx="5"/>
          </p:nvPr>
        </p:nvSpPr>
        <p:spPr/>
        <p:txBody>
          <a:bodyPr/>
          <a:lstStyle/>
          <a:p>
            <a:fld id="{DD2DD89C-FAB0-4542-93EC-D9383E52BB16}" type="slidenum">
              <a:rPr lang="en-US" smtClean="0"/>
              <a:t>13</a:t>
            </a:fld>
            <a:endParaRPr lang="en-US"/>
          </a:p>
        </p:txBody>
      </p:sp>
    </p:spTree>
    <p:extLst>
      <p:ext uri="{BB962C8B-B14F-4D97-AF65-F5344CB8AC3E}">
        <p14:creationId xmlns:p14="http://schemas.microsoft.com/office/powerpoint/2010/main" val="218402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district has completed their review, they will submit their verified student list to the OSE. The OSE will review the list and make their student selections. </a:t>
            </a:r>
          </a:p>
          <a:p>
            <a:endParaRPr lang="en-US" dirty="0"/>
          </a:p>
          <a:p>
            <a:r>
              <a:rPr lang="en-US" dirty="0"/>
              <a:t>When the OSE has completed their selections, a new page will appear on the Complaints Module Menu. This is the Systemic Student Documentation page. This page is also available for districts, in the District Information section. </a:t>
            </a:r>
          </a:p>
        </p:txBody>
      </p:sp>
      <p:sp>
        <p:nvSpPr>
          <p:cNvPr id="4" name="Slide Number Placeholder 3"/>
          <p:cNvSpPr>
            <a:spLocks noGrp="1"/>
          </p:cNvSpPr>
          <p:nvPr>
            <p:ph type="sldNum" sz="quarter" idx="5"/>
          </p:nvPr>
        </p:nvSpPr>
        <p:spPr/>
        <p:txBody>
          <a:bodyPr/>
          <a:lstStyle/>
          <a:p>
            <a:fld id="{DD2DD89C-FAB0-4542-93EC-D9383E52BB16}" type="slidenum">
              <a:rPr lang="en-US" smtClean="0"/>
              <a:t>14</a:t>
            </a:fld>
            <a:endParaRPr lang="en-US"/>
          </a:p>
        </p:txBody>
      </p:sp>
    </p:spTree>
    <p:extLst>
      <p:ext uri="{BB962C8B-B14F-4D97-AF65-F5344CB8AC3E}">
        <p14:creationId xmlns:p14="http://schemas.microsoft.com/office/powerpoint/2010/main" val="452040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Systemic Student Documentation page, based on the categories being reviewed, different items will be required. The district will provide required documentation for each student by using the Browse buttons. If there are no documents to upload, the district can provide an explanation. </a:t>
            </a:r>
          </a:p>
          <a:p>
            <a:endParaRPr lang="en-US" dirty="0"/>
          </a:p>
          <a:p>
            <a:r>
              <a:rPr lang="en-US" dirty="0"/>
              <a:t>Districts should navigate between students by selecting the students name from the drop down menu in the upper right and then selecting the go button. One way to ensure that you are uploading documentation for the correct student is to look to see that the name and the drop down list matches the name just above the upload section.</a:t>
            </a:r>
          </a:p>
          <a:p>
            <a:endParaRPr lang="en-US" dirty="0"/>
          </a:p>
          <a:p>
            <a:r>
              <a:rPr lang="en-US" dirty="0"/>
              <a:t>When districts are finished with their uploads, they will use the Save and Submit button to return the activity to the OSE.</a:t>
            </a:r>
          </a:p>
          <a:p>
            <a:endParaRPr lang="en-US" dirty="0"/>
          </a:p>
          <a:p>
            <a:r>
              <a:rPr lang="en-US" dirty="0"/>
              <a:t>Even though this page will be used by districts, ISDs have access and can assist the district if necessary. </a:t>
            </a:r>
          </a:p>
        </p:txBody>
      </p:sp>
      <p:sp>
        <p:nvSpPr>
          <p:cNvPr id="4" name="Slide Number Placeholder 3"/>
          <p:cNvSpPr>
            <a:spLocks noGrp="1"/>
          </p:cNvSpPr>
          <p:nvPr>
            <p:ph type="sldNum" sz="quarter" idx="5"/>
          </p:nvPr>
        </p:nvSpPr>
        <p:spPr/>
        <p:txBody>
          <a:bodyPr/>
          <a:lstStyle/>
          <a:p>
            <a:fld id="{DD2DD89C-FAB0-4542-93EC-D9383E52BB16}" type="slidenum">
              <a:rPr lang="en-US" smtClean="0"/>
              <a:t>15</a:t>
            </a:fld>
            <a:endParaRPr lang="en-US"/>
          </a:p>
        </p:txBody>
      </p:sp>
    </p:spTree>
    <p:extLst>
      <p:ext uri="{BB962C8B-B14F-4D97-AF65-F5344CB8AC3E}">
        <p14:creationId xmlns:p14="http://schemas.microsoft.com/office/powerpoint/2010/main" val="1747441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50F09-90A1-18C1-88FA-1EC809EEAB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B11980-07BF-53D1-50B0-86ED0AC9C8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2D9895-C614-0A2D-8BC5-E1CE94D320B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let’s take a look at some Resources available to you to help with this process. </a:t>
            </a:r>
          </a:p>
          <a:p>
            <a:endParaRPr lang="en-US" dirty="0"/>
          </a:p>
        </p:txBody>
      </p:sp>
      <p:sp>
        <p:nvSpPr>
          <p:cNvPr id="4" name="Slide Number Placeholder 3">
            <a:extLst>
              <a:ext uri="{FF2B5EF4-FFF2-40B4-BE49-F238E27FC236}">
                <a16:creationId xmlns:a16="http://schemas.microsoft.com/office/drawing/2014/main" id="{8F3D5389-2BEC-77BA-4832-804C117E2535}"/>
              </a:ext>
            </a:extLst>
          </p:cNvPr>
          <p:cNvSpPr>
            <a:spLocks noGrp="1"/>
          </p:cNvSpPr>
          <p:nvPr>
            <p:ph type="sldNum" sz="quarter" idx="5"/>
          </p:nvPr>
        </p:nvSpPr>
        <p:spPr/>
        <p:txBody>
          <a:bodyPr/>
          <a:lstStyle/>
          <a:p>
            <a:fld id="{DD2DD89C-FAB0-4542-93EC-D9383E52BB16}" type="slidenum">
              <a:rPr lang="en-US" smtClean="0"/>
              <a:t>16</a:t>
            </a:fld>
            <a:endParaRPr lang="en-US"/>
          </a:p>
        </p:txBody>
      </p:sp>
    </p:spTree>
    <p:extLst>
      <p:ext uri="{BB962C8B-B14F-4D97-AF65-F5344CB8AC3E}">
        <p14:creationId xmlns:p14="http://schemas.microsoft.com/office/powerpoint/2010/main" val="3808431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detailed information regarding these new pages, or State Complaints in general, visit the Catamaran Technical Assistance Website where you can find various how-</a:t>
            </a:r>
            <a:r>
              <a:rPr lang="en-US" dirty="0" err="1"/>
              <a:t>to’s</a:t>
            </a:r>
            <a:r>
              <a:rPr lang="en-US" dirty="0"/>
              <a:t> and informational videos. This screenshot shows the Policy Resources for ISDs, and the section for State Complaints.</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17</a:t>
            </a:fld>
            <a:endParaRPr lang="en-US"/>
          </a:p>
        </p:txBody>
      </p:sp>
    </p:spTree>
    <p:extLst>
      <p:ext uri="{BB962C8B-B14F-4D97-AF65-F5344CB8AC3E}">
        <p14:creationId xmlns:p14="http://schemas.microsoft.com/office/powerpoint/2010/main" val="42113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about this presentation, please reach out to Shannon at h I n m an s @ michigan.gov or Jen at P e r </a:t>
            </a:r>
            <a:r>
              <a:rPr lang="en-US" dirty="0" err="1"/>
              <a:t>r</a:t>
            </a:r>
            <a:r>
              <a:rPr lang="en-US" dirty="0"/>
              <a:t> o n e j 2 @michigan.gov. </a:t>
            </a:r>
          </a:p>
          <a:p>
            <a:endParaRPr lang="en-US" dirty="0"/>
          </a:p>
          <a:p>
            <a:r>
              <a:rPr lang="en-US" dirty="0"/>
              <a:t>For more general questions about special education, please contact the MDE OSE Information Line at 888-320-8384 or by email at m d e – o s e @ Michigan.gov.</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18</a:t>
            </a:fld>
            <a:endParaRPr lang="en-US"/>
          </a:p>
        </p:txBody>
      </p:sp>
    </p:spTree>
    <p:extLst>
      <p:ext uri="{BB962C8B-B14F-4D97-AF65-F5344CB8AC3E}">
        <p14:creationId xmlns:p14="http://schemas.microsoft.com/office/powerpoint/2010/main" val="3088376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for questions concerning Catamaran,</a:t>
            </a:r>
          </a:p>
          <a:p>
            <a:pPr marL="175724" indent="-175724" defTabSz="937194">
              <a:buFont typeface="Arial" panose="020B0604020202020204" pitchFamily="34" charset="0"/>
              <a:buChar char="•"/>
              <a:defRPr/>
            </a:pPr>
            <a:r>
              <a:rPr lang="en-US" dirty="0"/>
              <a:t>Reach out to Lynne at </a:t>
            </a:r>
            <a:r>
              <a:rPr lang="en-US" dirty="0">
                <a:latin typeface="Arial"/>
                <a:cs typeface="Arial"/>
                <a:hlinkClick r:id="rId3"/>
              </a:rPr>
              <a:t>l c l a r k @publicsectorconsultants.com</a:t>
            </a:r>
            <a:r>
              <a:rPr lang="en-US" dirty="0">
                <a:latin typeface="Arial"/>
                <a:cs typeface="Arial"/>
              </a:rPr>
              <a:t> or Jeanne j a t </a:t>
            </a:r>
            <a:r>
              <a:rPr lang="en-US" dirty="0" err="1">
                <a:latin typeface="Arial"/>
                <a:cs typeface="Arial"/>
              </a:rPr>
              <a:t>i</a:t>
            </a:r>
            <a:r>
              <a:rPr lang="en-US" dirty="0">
                <a:latin typeface="Arial"/>
                <a:cs typeface="Arial"/>
              </a:rPr>
              <a:t> p </a:t>
            </a:r>
            <a:r>
              <a:rPr lang="en-US" dirty="0" err="1">
                <a:latin typeface="Arial"/>
                <a:cs typeface="Arial"/>
              </a:rPr>
              <a:t>p</a:t>
            </a:r>
            <a:r>
              <a:rPr lang="en-US" dirty="0">
                <a:latin typeface="Arial"/>
                <a:cs typeface="Arial"/>
              </a:rPr>
              <a:t> e t </a:t>
            </a:r>
            <a:r>
              <a:rPr lang="en-US" dirty="0" err="1">
                <a:latin typeface="Arial"/>
                <a:cs typeface="Arial"/>
              </a:rPr>
              <a:t>t</a:t>
            </a:r>
            <a:r>
              <a:rPr lang="en-US" dirty="0">
                <a:latin typeface="Arial"/>
                <a:cs typeface="Arial"/>
              </a:rPr>
              <a:t> </a:t>
            </a:r>
            <a:r>
              <a:rPr lang="en-US" dirty="0">
                <a:latin typeface="Arial"/>
                <a:cs typeface="Arial"/>
                <a:hlinkClick r:id="rId4"/>
              </a:rPr>
              <a:t>@publicsectorconsultants.com</a:t>
            </a:r>
            <a:endParaRPr lang="en-US" dirty="0">
              <a:latin typeface="Arial"/>
              <a:cs typeface="Arial"/>
            </a:endParaRPr>
          </a:p>
          <a:p>
            <a:pPr marL="175724" indent="-175724" defTabSz="937194">
              <a:buFont typeface="Arial" panose="020B0604020202020204" pitchFamily="34" charset="0"/>
              <a:buChar char="•"/>
              <a:defRPr/>
            </a:pPr>
            <a:endParaRPr lang="en-US" dirty="0">
              <a:latin typeface="Arial"/>
              <a:cs typeface="Arial"/>
            </a:endParaRPr>
          </a:p>
          <a:p>
            <a:pPr defTabSz="937194">
              <a:defRPr/>
            </a:pPr>
            <a:endParaRPr lang="en-US" dirty="0"/>
          </a:p>
          <a:p>
            <a:pPr defTabSz="937194">
              <a:defRPr/>
            </a:pPr>
            <a:r>
              <a:rPr lang="en-US" dirty="0"/>
              <a:t>As a reminder, </a:t>
            </a:r>
          </a:p>
          <a:p>
            <a:pPr marL="175724" indent="-175724">
              <a:buFont typeface="Arial" panose="020B0604020202020204" pitchFamily="34" charset="0"/>
              <a:buChar char="•"/>
            </a:pPr>
            <a:r>
              <a:rPr lang="en-US" dirty="0"/>
              <a:t>The Catamaran Help Desk is available Monday through Friday from 8-5 PM. </a:t>
            </a:r>
          </a:p>
          <a:p>
            <a:pPr marL="175724" indent="-175724" defTabSz="937194">
              <a:buFont typeface="Arial" panose="020B0604020202020204" pitchFamily="34" charset="0"/>
              <a:buChar char="•"/>
              <a:defRPr/>
            </a:pPr>
            <a:r>
              <a:rPr lang="en-US" dirty="0"/>
              <a:t>Contact them by email at </a:t>
            </a:r>
            <a:r>
              <a:rPr lang="en-US" b="0" dirty="0" err="1">
                <a:solidFill>
                  <a:srgbClr val="3A3A3A"/>
                </a:solidFill>
                <a:hlinkClick r:id="rId5"/>
              </a:rPr>
              <a:t>help@catamaran.partners</a:t>
            </a:r>
            <a:r>
              <a:rPr lang="en-US" b="0" dirty="0">
                <a:solidFill>
                  <a:srgbClr val="3A3A3A"/>
                </a:solidFill>
              </a:rPr>
              <a:t> </a:t>
            </a:r>
            <a:r>
              <a:rPr lang="en-US" dirty="0"/>
              <a:t>or by phone at 877-474-9023 or by using the Chat feature within Catamaran.</a:t>
            </a:r>
          </a:p>
          <a:p>
            <a:pPr defTabSz="937194">
              <a:defRPr/>
            </a:pPr>
            <a:endParaRPr lang="en-US" dirty="0"/>
          </a:p>
          <a:p>
            <a:pPr defTabSz="937194">
              <a:defRPr/>
            </a:pPr>
            <a:r>
              <a:rPr lang="en-US" b="1" dirty="0"/>
              <a:t>This concludes the presentation --  thank you for attending! </a:t>
            </a:r>
          </a:p>
        </p:txBody>
      </p:sp>
      <p:sp>
        <p:nvSpPr>
          <p:cNvPr id="4" name="Slide Number Placeholder 3"/>
          <p:cNvSpPr>
            <a:spLocks noGrp="1"/>
          </p:cNvSpPr>
          <p:nvPr>
            <p:ph type="sldNum" sz="quarter" idx="5"/>
          </p:nvPr>
        </p:nvSpPr>
        <p:spPr/>
        <p:txBody>
          <a:bodyPr/>
          <a:lstStyle/>
          <a:p>
            <a:fld id="{DD2DD89C-FAB0-4542-93EC-D9383E52BB16}" type="slidenum">
              <a:rPr lang="en-US" smtClean="0"/>
              <a:t>19</a:t>
            </a:fld>
            <a:endParaRPr lang="en-US"/>
          </a:p>
        </p:txBody>
      </p:sp>
    </p:spTree>
    <p:extLst>
      <p:ext uri="{BB962C8B-B14F-4D97-AF65-F5344CB8AC3E}">
        <p14:creationId xmlns:p14="http://schemas.microsoft.com/office/powerpoint/2010/main" val="3056106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meet the team. From the Office of Special Education (OSE), we have Chantel </a:t>
            </a:r>
            <a:r>
              <a:rPr lang="en-US" dirty="0" err="1"/>
              <a:t>Mozden</a:t>
            </a:r>
            <a:r>
              <a:rPr lang="en-US" dirty="0"/>
              <a:t>, Program Accountability Supervisor, Shannon Hinman, State Complaint Coordinator, and Jennifer Perrone, Training and Coaching Coordinator. From our partners at Public Sector Consultants (PSC), we have Lynne Clark, Project Director, Jeanne Anderson Tippett, Senior Project Manager, and Gabrielle Steinacker, Project Support Associate. </a:t>
            </a:r>
          </a:p>
        </p:txBody>
      </p:sp>
      <p:sp>
        <p:nvSpPr>
          <p:cNvPr id="4" name="Slide Number Placeholder 3"/>
          <p:cNvSpPr>
            <a:spLocks noGrp="1"/>
          </p:cNvSpPr>
          <p:nvPr>
            <p:ph type="sldNum" sz="quarter" idx="10"/>
          </p:nvPr>
        </p:nvSpPr>
        <p:spPr/>
        <p:txBody>
          <a:bodyPr/>
          <a:lstStyle/>
          <a:p>
            <a:fld id="{DD2DD89C-FAB0-4542-93EC-D9383E52BB16}" type="slidenum">
              <a:rPr lang="en-US" smtClean="0"/>
              <a:t>2</a:t>
            </a:fld>
            <a:endParaRPr lang="en-US"/>
          </a:p>
        </p:txBody>
      </p:sp>
    </p:spTree>
    <p:extLst>
      <p:ext uri="{BB962C8B-B14F-4D97-AF65-F5344CB8AC3E}">
        <p14:creationId xmlns:p14="http://schemas.microsoft.com/office/powerpoint/2010/main" val="112085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we will take a look at the pages in the State Complaints modules that apply to ISDs, or new processes for their member districts that they should be aware of. We will start by looking at the District Information section, which has the Information to District page, as well as the updated District Response page. If you have had a member district been the subject of a state complaint in the past, you are probably familiar with both of these pages. Also, we will look at a new page in the module, the Document Repository. </a:t>
            </a:r>
          </a:p>
          <a:p>
            <a:endParaRPr lang="en-US" dirty="0"/>
          </a:p>
          <a:p>
            <a:r>
              <a:rPr lang="en-US" dirty="0"/>
              <a:t>We will also cover additional pages required for systematic complaints. </a:t>
            </a:r>
          </a:p>
          <a:p>
            <a:endParaRPr lang="en-US" dirty="0"/>
          </a:p>
          <a:p>
            <a:r>
              <a:rPr lang="en-US" dirty="0"/>
              <a:t>Finally, we will look at Resources.</a:t>
            </a:r>
          </a:p>
          <a:p>
            <a:endParaRPr lang="en-US" dirty="0"/>
          </a:p>
          <a:p>
            <a:r>
              <a:rPr lang="en-US" dirty="0"/>
              <a:t>Note, this presentation does not cover all information related to state complaints. This presentation focuses only on new information for 2025. For more complete resources regarding state complaints, please visit the Policy Resources for ISDs page on the Catamaran Technical Assistance Website. </a:t>
            </a:r>
          </a:p>
        </p:txBody>
      </p:sp>
      <p:sp>
        <p:nvSpPr>
          <p:cNvPr id="4" name="Slide Number Placeholder 3"/>
          <p:cNvSpPr>
            <a:spLocks noGrp="1"/>
          </p:cNvSpPr>
          <p:nvPr>
            <p:ph type="sldNum" sz="quarter" idx="5"/>
          </p:nvPr>
        </p:nvSpPr>
        <p:spPr/>
        <p:txBody>
          <a:bodyPr/>
          <a:lstStyle/>
          <a:p>
            <a:fld id="{DD2DD89C-FAB0-4542-93EC-D9383E52BB16}" type="slidenum">
              <a:rPr lang="en-US" smtClean="0"/>
              <a:t>3</a:t>
            </a:fld>
            <a:endParaRPr lang="en-US"/>
          </a:p>
        </p:txBody>
      </p:sp>
    </p:spTree>
    <p:extLst>
      <p:ext uri="{BB962C8B-B14F-4D97-AF65-F5344CB8AC3E}">
        <p14:creationId xmlns:p14="http://schemas.microsoft.com/office/powerpoint/2010/main" val="3474223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by looking at the Information to District Section of State Complaints.</a:t>
            </a:r>
          </a:p>
        </p:txBody>
      </p:sp>
      <p:sp>
        <p:nvSpPr>
          <p:cNvPr id="4" name="Slide Number Placeholder 3"/>
          <p:cNvSpPr>
            <a:spLocks noGrp="1"/>
          </p:cNvSpPr>
          <p:nvPr>
            <p:ph type="sldNum" sz="quarter" idx="5"/>
          </p:nvPr>
        </p:nvSpPr>
        <p:spPr/>
        <p:txBody>
          <a:bodyPr/>
          <a:lstStyle/>
          <a:p>
            <a:fld id="{DD2DD89C-FAB0-4542-93EC-D9383E52BB16}" type="slidenum">
              <a:rPr lang="en-US" smtClean="0"/>
              <a:t>4</a:t>
            </a:fld>
            <a:endParaRPr lang="en-US"/>
          </a:p>
        </p:txBody>
      </p:sp>
    </p:spTree>
    <p:extLst>
      <p:ext uri="{BB962C8B-B14F-4D97-AF65-F5344CB8AC3E}">
        <p14:creationId xmlns:p14="http://schemas.microsoft.com/office/powerpoint/2010/main" val="2671924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logging into Catamaran, locate the complaint on your Tasks Overview or by using the Search feature. From the Complaints Module Menu, select the Information to District page. </a:t>
            </a:r>
          </a:p>
        </p:txBody>
      </p:sp>
      <p:sp>
        <p:nvSpPr>
          <p:cNvPr id="4" name="Slide Number Placeholder 3"/>
          <p:cNvSpPr>
            <a:spLocks noGrp="1"/>
          </p:cNvSpPr>
          <p:nvPr>
            <p:ph type="sldNum" sz="quarter" idx="5"/>
          </p:nvPr>
        </p:nvSpPr>
        <p:spPr/>
        <p:txBody>
          <a:bodyPr/>
          <a:lstStyle/>
          <a:p>
            <a:fld id="{DD2DD89C-FAB0-4542-93EC-D9383E52BB16}" type="slidenum">
              <a:rPr lang="en-US" smtClean="0"/>
              <a:t>5</a:t>
            </a:fld>
            <a:endParaRPr lang="en-US"/>
          </a:p>
        </p:txBody>
      </p:sp>
    </p:spTree>
    <p:extLst>
      <p:ext uri="{BB962C8B-B14F-4D97-AF65-F5344CB8AC3E}">
        <p14:creationId xmlns:p14="http://schemas.microsoft.com/office/powerpoint/2010/main" val="2207675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 to District page will contain links to the original state complaint for the ISD to use as a reference. This page will also include any letters or other documents MDE OSE has provided for the district’s review. </a:t>
            </a:r>
          </a:p>
        </p:txBody>
      </p:sp>
      <p:sp>
        <p:nvSpPr>
          <p:cNvPr id="4" name="Slide Number Placeholder 3"/>
          <p:cNvSpPr>
            <a:spLocks noGrp="1"/>
          </p:cNvSpPr>
          <p:nvPr>
            <p:ph type="sldNum" sz="quarter" idx="5"/>
          </p:nvPr>
        </p:nvSpPr>
        <p:spPr/>
        <p:txBody>
          <a:bodyPr/>
          <a:lstStyle/>
          <a:p>
            <a:fld id="{DD2DD89C-FAB0-4542-93EC-D9383E52BB16}" type="slidenum">
              <a:rPr lang="en-US" smtClean="0"/>
              <a:t>6</a:t>
            </a:fld>
            <a:endParaRPr lang="en-US"/>
          </a:p>
        </p:txBody>
      </p:sp>
    </p:spTree>
    <p:extLst>
      <p:ext uri="{BB962C8B-B14F-4D97-AF65-F5344CB8AC3E}">
        <p14:creationId xmlns:p14="http://schemas.microsoft.com/office/powerpoint/2010/main" val="1487627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for 2025 is the way districts will provide documentation in response to the issues letter from the OSE. To view the provided documentation from the district, select the District Response page from the Complaints Module Menu. </a:t>
            </a:r>
          </a:p>
        </p:txBody>
      </p:sp>
      <p:sp>
        <p:nvSpPr>
          <p:cNvPr id="4" name="Slide Number Placeholder 3"/>
          <p:cNvSpPr>
            <a:spLocks noGrp="1"/>
          </p:cNvSpPr>
          <p:nvPr>
            <p:ph type="sldNum" sz="quarter" idx="5"/>
          </p:nvPr>
        </p:nvSpPr>
        <p:spPr/>
        <p:txBody>
          <a:bodyPr/>
          <a:lstStyle/>
          <a:p>
            <a:fld id="{DD2DD89C-FAB0-4542-93EC-D9383E52BB16}" type="slidenum">
              <a:rPr lang="en-US" smtClean="0"/>
              <a:t>7</a:t>
            </a:fld>
            <a:endParaRPr lang="en-US"/>
          </a:p>
        </p:txBody>
      </p:sp>
    </p:spTree>
    <p:extLst>
      <p:ext uri="{BB962C8B-B14F-4D97-AF65-F5344CB8AC3E}">
        <p14:creationId xmlns:p14="http://schemas.microsoft.com/office/powerpoint/2010/main" val="1304559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item the OSE listed on the issues letter will also be listed on the District Response page. For each required document, the district will enter a document title and use the browse button to select the correct file. They will then save the page, which will automatically move the documents to the Issue Documents table, as seen in the first screenshot. The district can enter multiple documents. If a required document is not available, the district will check the “not available” box and provide an explanation. </a:t>
            </a:r>
          </a:p>
          <a:p>
            <a:endParaRPr lang="en-US" dirty="0"/>
          </a:p>
          <a:p>
            <a:r>
              <a:rPr lang="en-US" dirty="0"/>
              <a:t>At the bottom of the page, there is another section called Other Documents. If the district provides other documents the OSE has not requested, the district will provide a document title and explanation in the District Comments box and use the Browse button to upload the files. These documents will populate a separate Other Documents Table at the bottom of the page, as seen in the second screenshot. </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8</a:t>
            </a:fld>
            <a:endParaRPr lang="en-US"/>
          </a:p>
        </p:txBody>
      </p:sp>
    </p:spTree>
    <p:extLst>
      <p:ext uri="{BB962C8B-B14F-4D97-AF65-F5344CB8AC3E}">
        <p14:creationId xmlns:p14="http://schemas.microsoft.com/office/powerpoint/2010/main" val="806032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new resource is available on the menu. This is the Document Repository. Let’s take a closer look. </a:t>
            </a:r>
          </a:p>
        </p:txBody>
      </p:sp>
      <p:sp>
        <p:nvSpPr>
          <p:cNvPr id="4" name="Slide Number Placeholder 3"/>
          <p:cNvSpPr>
            <a:spLocks noGrp="1"/>
          </p:cNvSpPr>
          <p:nvPr>
            <p:ph type="sldNum" sz="quarter" idx="5"/>
          </p:nvPr>
        </p:nvSpPr>
        <p:spPr/>
        <p:txBody>
          <a:bodyPr/>
          <a:lstStyle/>
          <a:p>
            <a:fld id="{DD2DD89C-FAB0-4542-93EC-D9383E52BB16}" type="slidenum">
              <a:rPr lang="en-US" smtClean="0"/>
              <a:t>9</a:t>
            </a:fld>
            <a:endParaRPr lang="en-US"/>
          </a:p>
        </p:txBody>
      </p:sp>
    </p:spTree>
    <p:extLst>
      <p:ext uri="{BB962C8B-B14F-4D97-AF65-F5344CB8AC3E}">
        <p14:creationId xmlns:p14="http://schemas.microsoft.com/office/powerpoint/2010/main" val="12651870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22098" y="1814341"/>
            <a:ext cx="6931701" cy="2306637"/>
          </a:xfrm>
          <a:noFill/>
          <a:ln w="3175">
            <a:noFill/>
          </a:ln>
        </p:spPr>
        <p:txBody>
          <a:bodyPr anchor="b">
            <a:normAutofit/>
          </a:bodyPr>
          <a:lstStyle>
            <a:lvl1pPr algn="l">
              <a:defRPr sz="5200"/>
            </a:lvl1pPr>
          </a:lstStyle>
          <a:p>
            <a:r>
              <a:rPr lang="en-US"/>
              <a:t>Click to edit Master title style</a:t>
            </a:r>
            <a:endParaRPr lang="en-US" dirty="0"/>
          </a:p>
        </p:txBody>
      </p:sp>
      <p:sp>
        <p:nvSpPr>
          <p:cNvPr id="3" name="Subtitle 2"/>
          <p:cNvSpPr>
            <a:spLocks noGrp="1"/>
          </p:cNvSpPr>
          <p:nvPr>
            <p:ph type="subTitle" idx="1"/>
          </p:nvPr>
        </p:nvSpPr>
        <p:spPr>
          <a:xfrm>
            <a:off x="4422098" y="4349578"/>
            <a:ext cx="6931701" cy="90822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838201" y="6356350"/>
            <a:ext cx="8206945" cy="365125"/>
          </a:xfrm>
        </p:spPr>
        <p:txBody>
          <a:bodyPr/>
          <a:lstStyle/>
          <a:p>
            <a:r>
              <a:rPr lang="en-US" dirty="0"/>
              <a:t>Michigan Department of Education | Office of Special Education </a:t>
            </a:r>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pic>
        <p:nvPicPr>
          <p:cNvPr id="10" name="Picture 9" descr="Decorative Catamaran logo."/>
          <p:cNvPicPr>
            <a:picLocks noChangeAspect="1"/>
          </p:cNvPicPr>
          <p:nvPr userDrawn="1"/>
        </p:nvPicPr>
        <p:blipFill rotWithShape="1">
          <a:blip r:embed="rId3">
            <a:extLst>
              <a:ext uri="{28A0092B-C50C-407E-A947-70E740481C1C}">
                <a14:useLocalDpi xmlns:a14="http://schemas.microsoft.com/office/drawing/2010/main" val="0"/>
              </a:ext>
            </a:extLst>
          </a:blip>
          <a:srcRect l="44131" r="1"/>
          <a:stretch/>
        </p:blipFill>
        <p:spPr>
          <a:xfrm>
            <a:off x="0" y="918449"/>
            <a:ext cx="4204121" cy="4054352"/>
          </a:xfrm>
          <a:prstGeom prst="rect">
            <a:avLst/>
          </a:prstGeom>
        </p:spPr>
      </p:pic>
      <p:sp>
        <p:nvSpPr>
          <p:cNvPr id="8" name="Date Placeholder 3"/>
          <p:cNvSpPr>
            <a:spLocks noGrp="1"/>
          </p:cNvSpPr>
          <p:nvPr>
            <p:ph type="dt" sz="half" idx="2"/>
          </p:nvPr>
        </p:nvSpPr>
        <p:spPr>
          <a:xfrm>
            <a:off x="8610599" y="471416"/>
            <a:ext cx="2743200" cy="365125"/>
          </a:xfrm>
          <a:prstGeom prst="rect">
            <a:avLst/>
          </a:prstGeom>
        </p:spPr>
        <p:txBody>
          <a:bodyPr/>
          <a:lstStyle>
            <a:lvl1pPr algn="r">
              <a:defRPr sz="1400" b="1">
                <a:solidFill>
                  <a:schemeClr val="accent1"/>
                </a:solidFill>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A3A3A"/>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Michigan Department of Education | Office of Special Education </a:t>
            </a:r>
          </a:p>
        </p:txBody>
      </p:sp>
      <p:cxnSp>
        <p:nvCxnSpPr>
          <p:cNvPr id="7" name="Straight Connector 6"/>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46775F4D-6D42-4CD6-A802-0B48E0231625}" type="slidenum">
              <a:rPr lang="en-US" smtClean="0"/>
              <a:pPr/>
              <a:t>‹#›</a:t>
            </a:fld>
            <a:endParaRPr lang="en-US" dirty="0"/>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Michigan Department of Education | Office of Special Education </a:t>
            </a:r>
          </a:p>
        </p:txBody>
      </p:sp>
      <p:sp>
        <p:nvSpPr>
          <p:cNvPr id="7" name="Title 1"/>
          <p:cNvSpPr>
            <a:spLocks noGrp="1"/>
          </p:cNvSpPr>
          <p:nvPr>
            <p:ph type="ctrTitle"/>
          </p:nvPr>
        </p:nvSpPr>
        <p:spPr>
          <a:xfrm>
            <a:off x="0" y="1814341"/>
            <a:ext cx="12192000" cy="2306637"/>
          </a:xfrm>
          <a:solidFill>
            <a:schemeClr val="accent4"/>
          </a:solidFill>
          <a:ln w="3175">
            <a:solidFill>
              <a:schemeClr val="accent6">
                <a:lumMod val="40000"/>
                <a:lumOff val="60000"/>
              </a:schemeClr>
            </a:solidFill>
          </a:ln>
        </p:spPr>
        <p:txBody>
          <a:bodyPr lIns="731520" rIns="731520" anchor="ctr">
            <a:normAutofit/>
          </a:bodyPr>
          <a:lstStyle>
            <a:lvl1pPr algn="ctr">
              <a:defRPr sz="4800"/>
            </a:lvl1pPr>
          </a:lstStyle>
          <a:p>
            <a:r>
              <a:rPr lang="en-US"/>
              <a:t>Click to edit Master title style</a:t>
            </a:r>
            <a:endParaRPr lang="en-US" dirty="0"/>
          </a:p>
        </p:txBody>
      </p:sp>
      <p:sp>
        <p:nvSpPr>
          <p:cNvPr id="8" name="Subtitle 2"/>
          <p:cNvSpPr>
            <a:spLocks noGrp="1"/>
          </p:cNvSpPr>
          <p:nvPr>
            <p:ph type="subTitle" idx="1"/>
          </p:nvPr>
        </p:nvSpPr>
        <p:spPr>
          <a:xfrm>
            <a:off x="838200" y="4349578"/>
            <a:ext cx="10515599" cy="908222"/>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2E6F2232-818B-4E09-954B-6E16973FF9E0}" type="slidenum">
              <a:rPr lang="en-US" smtClean="0"/>
              <a:pPr/>
              <a:t>‹#›</a:t>
            </a:fld>
            <a:endParaRPr lang="en-US" dirty="0"/>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Michigan Department of Education | Office of Special Education </a:t>
            </a:r>
          </a:p>
        </p:txBody>
      </p:sp>
      <p:cxnSp>
        <p:nvCxnSpPr>
          <p:cNvPr id="8" name="Straight Connector 7"/>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0B17BB76-CBF7-44FF-99D7-3859A0F0D5C1}" type="slidenum">
              <a:rPr lang="en-US" smtClean="0"/>
              <a:pPr/>
              <a:t>‹#›</a:t>
            </a:fld>
            <a:endParaRPr lang="en-US" dirty="0"/>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Michigan Department of Education | Office of Special Education </a:t>
            </a:r>
          </a:p>
        </p:txBody>
      </p:sp>
      <p:cxnSp>
        <p:nvCxnSpPr>
          <p:cNvPr id="10" name="Straight Connector 9"/>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53954A07-F13B-4186-89EE-6DAD163F96DA}" type="slidenum">
              <a:rPr lang="en-US" smtClean="0"/>
              <a:pPr/>
              <a:t>‹#›</a:t>
            </a:fld>
            <a:endParaRPr lang="en-US" dirty="0"/>
          </a:p>
        </p:txBody>
      </p:sp>
      <p:pic>
        <p:nvPicPr>
          <p:cNvPr id="13" name="Picture 12"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Michigan Department of Education | Office of Special Education </a:t>
            </a:r>
          </a:p>
        </p:txBody>
      </p:sp>
      <p:cxnSp>
        <p:nvCxnSpPr>
          <p:cNvPr id="6" name="Straight Connector 5"/>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6"/>
          <p:cNvSpPr>
            <a:spLocks noGrp="1"/>
          </p:cNvSpPr>
          <p:nvPr>
            <p:ph type="sldNum" sz="quarter" idx="12"/>
          </p:nvPr>
        </p:nvSpPr>
        <p:spPr>
          <a:xfrm>
            <a:off x="838201" y="6356350"/>
            <a:ext cx="409832" cy="365125"/>
          </a:xfrm>
          <a:prstGeom prst="rect">
            <a:avLst/>
          </a:prstGeom>
        </p:spPr>
        <p:txBody>
          <a:bodyPr anchor="ctr"/>
          <a:lstStyle>
            <a:lvl1pPr>
              <a:defRPr b="0"/>
            </a:lvl1pPr>
          </a:lstStyle>
          <a:p>
            <a:fld id="{BFDB09CA-2057-4234-A271-88FAC55386DF}" type="slidenum">
              <a:rPr lang="en-US" smtClean="0"/>
              <a:pPr/>
              <a:t>‹#›</a:t>
            </a:fld>
            <a:endParaRPr lang="en-US" dirty="0"/>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Michigan Department of Education | Office of Special Education </a:t>
            </a:r>
          </a:p>
        </p:txBody>
      </p:sp>
      <p:sp>
        <p:nvSpPr>
          <p:cNvPr id="6"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F782C1E8-CA2E-47FF-89F1-29AE34FB2263}" type="slidenum">
              <a:rPr lang="en-US" smtClean="0"/>
              <a:pPr/>
              <a:t>‹#›</a:t>
            </a:fld>
            <a:endParaRPr lang="en-US" dirty="0"/>
          </a:p>
        </p:txBody>
      </p:sp>
      <p:pic>
        <p:nvPicPr>
          <p:cNvPr id="7" name="Picture 6"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1079292"/>
            <a:ext cx="6172200" cy="4781758"/>
          </a:xfrm>
        </p:spPr>
        <p:txBody>
          <a:bodyPr/>
          <a:lstStyle>
            <a:lvl1pPr>
              <a:buClr>
                <a:schemeClr val="accent3"/>
              </a:buClr>
              <a:defRPr sz="3200"/>
            </a:lvl1pPr>
            <a:lvl2pPr>
              <a:buClr>
                <a:schemeClr val="accent3"/>
              </a:buClr>
              <a:defRPr sz="2800"/>
            </a:lvl2pPr>
            <a:lvl3pPr>
              <a:buClr>
                <a:schemeClr val="accent3"/>
              </a:buClr>
              <a:defRPr sz="2400"/>
            </a:lvl3pPr>
            <a:lvl4pPr>
              <a:buClr>
                <a:schemeClr val="accent3"/>
              </a:buClr>
              <a:defRPr sz="2000"/>
            </a:lvl4pPr>
            <a:lvl5pPr>
              <a:buClr>
                <a:schemeClr val="accent3"/>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Michigan Department of Education | Office of Special Education </a:t>
            </a:r>
          </a:p>
        </p:txBody>
      </p:sp>
      <p:sp>
        <p:nvSpPr>
          <p:cNvPr id="7"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33EF310-3ADA-4BE6-8872-3884FDFF415E}" type="slidenum">
              <a:rPr lang="en-US" smtClean="0"/>
              <a:pPr/>
              <a:t>‹#›</a:t>
            </a:fld>
            <a:endParaRPr lang="en-US" dirty="0"/>
          </a:p>
        </p:txBody>
      </p:sp>
      <p:cxnSp>
        <p:nvCxnSpPr>
          <p:cNvPr id="8" name="Straight Connector 7"/>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p:cNvSpPr>
            <a:spLocks noGrp="1"/>
          </p:cNvSpPr>
          <p:nvPr>
            <p:ph type="ftr" sz="quarter" idx="11"/>
          </p:nvPr>
        </p:nvSpPr>
        <p:spPr/>
        <p:txBody>
          <a:bodyPr/>
          <a:lstStyle/>
          <a:p>
            <a:r>
              <a:rPr lang="en-US" dirty="0"/>
              <a:t>Michigan Department of Education | Office of Special Education </a:t>
            </a:r>
          </a:p>
        </p:txBody>
      </p:sp>
      <p:sp>
        <p:nvSpPr>
          <p:cNvPr id="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cxnSp>
        <p:nvCxnSpPr>
          <p:cNvPr id="11" name="Straight Connector 10"/>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C7532FC-408B-4C1E-909C-45464CC40235}" type="slidenum">
              <a:rPr lang="en-US" smtClean="0"/>
              <a:pPr/>
              <a:t>‹#›</a:t>
            </a:fld>
            <a:endParaRPr lang="en-US" dirty="0"/>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71600" y="6356350"/>
            <a:ext cx="7673546"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dirty="0"/>
              <a:t>Michigan Department of Education | Office of Special Education </a:t>
            </a:r>
          </a:p>
        </p:txBody>
      </p:sp>
      <p:sp>
        <p:nvSpPr>
          <p:cNvPr id="10" name="Slide Number Placeholder 6"/>
          <p:cNvSpPr>
            <a:spLocks noGrp="1"/>
          </p:cNvSpPr>
          <p:nvPr>
            <p:ph type="sldNum" sz="quarter" idx="4"/>
          </p:nvPr>
        </p:nvSpPr>
        <p:spPr>
          <a:xfrm>
            <a:off x="838201" y="6356350"/>
            <a:ext cx="409832" cy="365125"/>
          </a:xfrm>
          <a:prstGeom prst="rect">
            <a:avLst/>
          </a:prstGeom>
        </p:spPr>
        <p:txBody>
          <a:bodyPr anchor="ctr"/>
          <a:lstStyle>
            <a:lvl1pPr>
              <a:defRPr sz="1200" b="0">
                <a:solidFill>
                  <a:schemeClr val="accent1"/>
                </a:solidFill>
                <a:latin typeface="Arial" charset="0"/>
                <a:ea typeface="Arial" charset="0"/>
                <a:cs typeface="Arial" charset="0"/>
              </a:defRPr>
            </a:lvl1pPr>
          </a:lstStyle>
          <a:p>
            <a:fld id="{86912BC1-F2B2-4048-96A2-39CED5BDBEEC}" type="slidenum">
              <a:rPr lang="en-US" smtClean="0"/>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rtl="0" eaLnBrk="1" latinLnBrk="0" hangingPunct="1">
        <a:lnSpc>
          <a:spcPct val="90000"/>
        </a:lnSpc>
        <a:spcBef>
          <a:spcPct val="0"/>
        </a:spcBef>
        <a:buNone/>
        <a:defRPr sz="4000" b="1" kern="1200">
          <a:solidFill>
            <a:srgbClr val="3A3A3A"/>
          </a:solidFill>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0" userDrawn="1">
          <p15:clr>
            <a:srgbClr val="F26B43"/>
          </p15:clr>
        </p15:guide>
        <p15:guide id="2" pos="7152" userDrawn="1">
          <p15:clr>
            <a:srgbClr val="F26B43"/>
          </p15:clr>
        </p15:guide>
        <p15:guide id="3" pos="5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training.catamaran.partners/isd-policy-resources/"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hyperlink" Target="mailto:hinmans@michigan.gov"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hyperlink" Target="mailto:mde-ose@michigan.gov" TargetMode="External"/><Relationship Id="rId4" Type="http://schemas.openxmlformats.org/officeDocument/2006/relationships/hyperlink" Target="mailto:perronej2@michigan.gov"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lclark@publicsectorconsultants.com"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mailto:help@catamaran.partners" TargetMode="External"/><Relationship Id="rId4" Type="http://schemas.openxmlformats.org/officeDocument/2006/relationships/hyperlink" Target="mailto:jatippett@publicsectorconsultants.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a:t>State Complaints 2025 Changes and Updates</a:t>
            </a:r>
          </a:p>
        </p:txBody>
      </p:sp>
      <p:sp>
        <p:nvSpPr>
          <p:cNvPr id="3" name="Subtitle 2"/>
          <p:cNvSpPr>
            <a:spLocks noGrp="1"/>
          </p:cNvSpPr>
          <p:nvPr>
            <p:ph type="subTitle" idx="1"/>
          </p:nvPr>
        </p:nvSpPr>
        <p:spPr/>
        <p:txBody>
          <a:bodyPr/>
          <a:lstStyle/>
          <a:p>
            <a:pPr algn="l"/>
            <a:r>
              <a:rPr lang="en-US" dirty="0"/>
              <a:t>For ISDs</a:t>
            </a:r>
          </a:p>
        </p:txBody>
      </p:sp>
      <p:sp>
        <p:nvSpPr>
          <p:cNvPr id="5" name="Footer Placeholder 4"/>
          <p:cNvSpPr>
            <a:spLocks noGrp="1"/>
          </p:cNvSpPr>
          <p:nvPr>
            <p:ph type="ftr" sz="quarter" idx="11"/>
          </p:nvPr>
        </p:nvSpPr>
        <p:spPr/>
        <p:txBody>
          <a:bodyPr/>
          <a:lstStyle/>
          <a:p>
            <a:r>
              <a:rPr lang="en-US" dirty="0"/>
              <a:t>Michigan Department of Education | Office of Special Education </a:t>
            </a:r>
          </a:p>
        </p:txBody>
      </p:sp>
      <p:sp>
        <p:nvSpPr>
          <p:cNvPr id="7" name="Date Placeholder 6"/>
          <p:cNvSpPr>
            <a:spLocks noGrp="1"/>
          </p:cNvSpPr>
          <p:nvPr>
            <p:ph type="dt" sz="half" idx="2"/>
          </p:nvPr>
        </p:nvSpPr>
        <p:spPr/>
        <p:txBody>
          <a:bodyPr/>
          <a:lstStyle/>
          <a:p>
            <a:r>
              <a:rPr lang="en-US" dirty="0"/>
              <a:t>Winter 2024</a:t>
            </a:r>
          </a:p>
        </p:txBody>
      </p:sp>
    </p:spTree>
    <p:extLst>
      <p:ext uri="{BB962C8B-B14F-4D97-AF65-F5344CB8AC3E}">
        <p14:creationId xmlns:p14="http://schemas.microsoft.com/office/powerpoint/2010/main" val="1849540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05BD3-C961-D2A4-FA6A-F2C18424CB5B}"/>
              </a:ext>
            </a:extLst>
          </p:cNvPr>
          <p:cNvSpPr>
            <a:spLocks noGrp="1"/>
          </p:cNvSpPr>
          <p:nvPr>
            <p:ph type="title"/>
          </p:nvPr>
        </p:nvSpPr>
        <p:spPr/>
        <p:txBody>
          <a:bodyPr/>
          <a:lstStyle/>
          <a:p>
            <a:r>
              <a:rPr lang="en-US" dirty="0"/>
              <a:t>Document Repository</a:t>
            </a:r>
          </a:p>
        </p:txBody>
      </p:sp>
      <p:sp>
        <p:nvSpPr>
          <p:cNvPr id="3" name="Content Placeholder 2">
            <a:extLst>
              <a:ext uri="{FF2B5EF4-FFF2-40B4-BE49-F238E27FC236}">
                <a16:creationId xmlns:a16="http://schemas.microsoft.com/office/drawing/2014/main" id="{328D5B05-DAE7-3B93-060B-8D3A14BA6C13}"/>
              </a:ext>
            </a:extLst>
          </p:cNvPr>
          <p:cNvSpPr>
            <a:spLocks noGrp="1"/>
          </p:cNvSpPr>
          <p:nvPr>
            <p:ph sz="half" idx="1"/>
          </p:nvPr>
        </p:nvSpPr>
        <p:spPr>
          <a:xfrm>
            <a:off x="838200" y="1825625"/>
            <a:ext cx="3612614" cy="4351338"/>
          </a:xfrm>
        </p:spPr>
        <p:txBody>
          <a:bodyPr>
            <a:normAutofit/>
          </a:bodyPr>
          <a:lstStyle/>
          <a:p>
            <a:pPr marL="0" indent="0">
              <a:buNone/>
            </a:pPr>
            <a:r>
              <a:rPr lang="en-US" sz="2800" dirty="0"/>
              <a:t>Easy access to documents from</a:t>
            </a:r>
          </a:p>
          <a:p>
            <a:r>
              <a:rPr lang="en-US" sz="2800" dirty="0"/>
              <a:t>Information to District</a:t>
            </a:r>
          </a:p>
          <a:p>
            <a:r>
              <a:rPr lang="en-US" sz="2800" dirty="0"/>
              <a:t>District Response</a:t>
            </a:r>
          </a:p>
          <a:p>
            <a:r>
              <a:rPr lang="en-US" sz="2800" dirty="0"/>
              <a:t>Systemic Student Documentation (if applicable)</a:t>
            </a:r>
          </a:p>
        </p:txBody>
      </p:sp>
      <p:sp>
        <p:nvSpPr>
          <p:cNvPr id="7" name="Content Placeholder 6">
            <a:extLst>
              <a:ext uri="{FF2B5EF4-FFF2-40B4-BE49-F238E27FC236}">
                <a16:creationId xmlns:a16="http://schemas.microsoft.com/office/drawing/2014/main" id="{04285181-1A22-D162-BF29-413951DA7FA6}"/>
              </a:ext>
              <a:ext uri="{C183D7F6-B498-43B3-948B-1728B52AA6E4}">
                <adec:decorative xmlns:adec="http://schemas.microsoft.com/office/drawing/2017/decorative" val="1"/>
              </a:ext>
            </a:extLst>
          </p:cNvPr>
          <p:cNvSpPr>
            <a:spLocks noGrp="1"/>
          </p:cNvSpPr>
          <p:nvPr>
            <p:ph sz="half" idx="2"/>
          </p:nvPr>
        </p:nvSpPr>
        <p:spPr/>
        <p:txBody>
          <a:bodyPr/>
          <a:lstStyle/>
          <a:p>
            <a:endParaRPr lang="en-US"/>
          </a:p>
        </p:txBody>
      </p:sp>
      <p:pic>
        <p:nvPicPr>
          <p:cNvPr id="10" name="Picture 9" descr="Complaint Document Repository with arrow towards the Attachment Link column.">
            <a:extLst>
              <a:ext uri="{FF2B5EF4-FFF2-40B4-BE49-F238E27FC236}">
                <a16:creationId xmlns:a16="http://schemas.microsoft.com/office/drawing/2014/main" id="{91146885-5531-6C09-96FE-073D67D530D0}"/>
              </a:ext>
            </a:extLst>
          </p:cNvPr>
          <p:cNvPicPr>
            <a:picLocks noChangeAspect="1"/>
          </p:cNvPicPr>
          <p:nvPr/>
        </p:nvPicPr>
        <p:blipFill>
          <a:blip r:embed="rId3"/>
          <a:stretch>
            <a:fillRect/>
          </a:stretch>
        </p:blipFill>
        <p:spPr>
          <a:xfrm>
            <a:off x="4398680" y="2082919"/>
            <a:ext cx="6955120" cy="3994495"/>
          </a:xfrm>
          <a:prstGeom prst="rect">
            <a:avLst/>
          </a:prstGeom>
          <a:ln>
            <a:solidFill>
              <a:schemeClr val="tx1"/>
            </a:solidFill>
          </a:ln>
        </p:spPr>
      </p:pic>
      <p:sp>
        <p:nvSpPr>
          <p:cNvPr id="6" name="Slide Number Placeholder 5">
            <a:extLst>
              <a:ext uri="{FF2B5EF4-FFF2-40B4-BE49-F238E27FC236}">
                <a16:creationId xmlns:a16="http://schemas.microsoft.com/office/drawing/2014/main" id="{2BAD1190-B235-8230-DFB7-AE164827BCA0}"/>
              </a:ext>
            </a:extLst>
          </p:cNvPr>
          <p:cNvSpPr>
            <a:spLocks noGrp="1"/>
          </p:cNvSpPr>
          <p:nvPr>
            <p:ph type="sldNum" sz="quarter" idx="12"/>
          </p:nvPr>
        </p:nvSpPr>
        <p:spPr/>
        <p:txBody>
          <a:bodyPr/>
          <a:lstStyle/>
          <a:p>
            <a:fld id="{0B17BB76-CBF7-44FF-99D7-3859A0F0D5C1}" type="slidenum">
              <a:rPr lang="en-US" smtClean="0"/>
              <a:pPr/>
              <a:t>10</a:t>
            </a:fld>
            <a:endParaRPr lang="en-US" dirty="0"/>
          </a:p>
        </p:txBody>
      </p:sp>
      <p:sp>
        <p:nvSpPr>
          <p:cNvPr id="5" name="Footer Placeholder 4">
            <a:extLst>
              <a:ext uri="{FF2B5EF4-FFF2-40B4-BE49-F238E27FC236}">
                <a16:creationId xmlns:a16="http://schemas.microsoft.com/office/drawing/2014/main" id="{C067D868-3178-1564-DDF6-B20854CF4827}"/>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48331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53382D-CADF-F7B2-3DD4-C0EE71EC4ED4}"/>
              </a:ext>
            </a:extLst>
          </p:cNvPr>
          <p:cNvSpPr>
            <a:spLocks noGrp="1"/>
          </p:cNvSpPr>
          <p:nvPr>
            <p:ph type="ctrTitle"/>
          </p:nvPr>
        </p:nvSpPr>
        <p:spPr/>
        <p:txBody>
          <a:bodyPr/>
          <a:lstStyle/>
          <a:p>
            <a:r>
              <a:rPr lang="en-US" dirty="0"/>
              <a:t>Systemic Investigations</a:t>
            </a:r>
          </a:p>
        </p:txBody>
      </p:sp>
      <p:sp>
        <p:nvSpPr>
          <p:cNvPr id="7" name="Subtitle 6">
            <a:extLst>
              <a:ext uri="{FF2B5EF4-FFF2-40B4-BE49-F238E27FC236}">
                <a16:creationId xmlns:a16="http://schemas.microsoft.com/office/drawing/2014/main" id="{168B37BB-B911-3CA1-8613-CB2CAC59EBB7}"/>
              </a:ext>
              <a:ext uri="{C183D7F6-B498-43B3-948B-1728B52AA6E4}">
                <adec:decorative xmlns:adec="http://schemas.microsoft.com/office/drawing/2017/decorative" val="1"/>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ABD71BCD-BD5D-2C08-2ABD-B6A80FF0EC5E}"/>
              </a:ext>
            </a:extLst>
          </p:cNvPr>
          <p:cNvSpPr>
            <a:spLocks noGrp="1"/>
          </p:cNvSpPr>
          <p:nvPr>
            <p:ph type="sldNum" sz="quarter" idx="12"/>
          </p:nvPr>
        </p:nvSpPr>
        <p:spPr/>
        <p:txBody>
          <a:bodyPr/>
          <a:lstStyle/>
          <a:p>
            <a:fld id="{46775F4D-6D42-4CD6-A802-0B48E0231625}" type="slidenum">
              <a:rPr lang="en-US" smtClean="0"/>
              <a:pPr/>
              <a:t>11</a:t>
            </a:fld>
            <a:endParaRPr lang="en-US" dirty="0"/>
          </a:p>
        </p:txBody>
      </p:sp>
      <p:sp>
        <p:nvSpPr>
          <p:cNvPr id="4" name="Footer Placeholder 3">
            <a:extLst>
              <a:ext uri="{FF2B5EF4-FFF2-40B4-BE49-F238E27FC236}">
                <a16:creationId xmlns:a16="http://schemas.microsoft.com/office/drawing/2014/main" id="{8B09F2B4-EFCC-55D3-887D-0164C6216BA1}"/>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2423467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0AE04-2CFE-F0AC-0946-7568EAE48010}"/>
              </a:ext>
            </a:extLst>
          </p:cNvPr>
          <p:cNvSpPr>
            <a:spLocks noGrp="1"/>
          </p:cNvSpPr>
          <p:nvPr>
            <p:ph type="title"/>
          </p:nvPr>
        </p:nvSpPr>
        <p:spPr/>
        <p:txBody>
          <a:bodyPr/>
          <a:lstStyle/>
          <a:p>
            <a:r>
              <a:rPr lang="en-US" dirty="0"/>
              <a:t>Access the Student Upload Page</a:t>
            </a:r>
          </a:p>
        </p:txBody>
      </p:sp>
      <p:sp>
        <p:nvSpPr>
          <p:cNvPr id="6" name="Content Placeholder 5">
            <a:extLst>
              <a:ext uri="{FF2B5EF4-FFF2-40B4-BE49-F238E27FC236}">
                <a16:creationId xmlns:a16="http://schemas.microsoft.com/office/drawing/2014/main" id="{78C47B92-2BFA-A1BE-2F6A-18596AD10BB1}"/>
              </a:ext>
              <a:ext uri="{C183D7F6-B498-43B3-948B-1728B52AA6E4}">
                <adec:decorative xmlns:adec="http://schemas.microsoft.com/office/drawing/2017/decorative" val="1"/>
              </a:ext>
            </a:extLst>
          </p:cNvPr>
          <p:cNvSpPr>
            <a:spLocks noGrp="1"/>
          </p:cNvSpPr>
          <p:nvPr>
            <p:ph idx="1"/>
          </p:nvPr>
        </p:nvSpPr>
        <p:spPr/>
        <p:txBody>
          <a:bodyPr/>
          <a:lstStyle/>
          <a:p>
            <a:endParaRPr lang="en-US"/>
          </a:p>
        </p:txBody>
      </p:sp>
      <p:pic>
        <p:nvPicPr>
          <p:cNvPr id="9" name="Picture 8" descr="Complaints Module Menu with an arrow towards District Student Confirmation page.">
            <a:extLst>
              <a:ext uri="{FF2B5EF4-FFF2-40B4-BE49-F238E27FC236}">
                <a16:creationId xmlns:a16="http://schemas.microsoft.com/office/drawing/2014/main" id="{B7905A81-C8B6-B278-4201-5289E29BD92C}"/>
              </a:ext>
            </a:extLst>
          </p:cNvPr>
          <p:cNvPicPr>
            <a:picLocks noChangeAspect="1"/>
          </p:cNvPicPr>
          <p:nvPr/>
        </p:nvPicPr>
        <p:blipFill>
          <a:blip r:embed="rId3"/>
          <a:stretch>
            <a:fillRect/>
          </a:stretch>
        </p:blipFill>
        <p:spPr>
          <a:xfrm>
            <a:off x="937619" y="1870075"/>
            <a:ext cx="10316762" cy="4351338"/>
          </a:xfrm>
          <a:prstGeom prst="rect">
            <a:avLst/>
          </a:prstGeom>
          <a:ln>
            <a:solidFill>
              <a:schemeClr val="tx1"/>
            </a:solidFill>
          </a:ln>
        </p:spPr>
      </p:pic>
      <p:sp>
        <p:nvSpPr>
          <p:cNvPr id="5" name="Slide Number Placeholder 4">
            <a:extLst>
              <a:ext uri="{FF2B5EF4-FFF2-40B4-BE49-F238E27FC236}">
                <a16:creationId xmlns:a16="http://schemas.microsoft.com/office/drawing/2014/main" id="{ABB0F741-7304-8FD2-E2BC-00B475C4020A}"/>
              </a:ext>
            </a:extLst>
          </p:cNvPr>
          <p:cNvSpPr>
            <a:spLocks noGrp="1"/>
          </p:cNvSpPr>
          <p:nvPr>
            <p:ph type="sldNum" sz="quarter" idx="12"/>
          </p:nvPr>
        </p:nvSpPr>
        <p:spPr/>
        <p:txBody>
          <a:bodyPr/>
          <a:lstStyle/>
          <a:p>
            <a:fld id="{46775F4D-6D42-4CD6-A802-0B48E0231625}" type="slidenum">
              <a:rPr lang="en-US" smtClean="0"/>
              <a:pPr/>
              <a:t>12</a:t>
            </a:fld>
            <a:endParaRPr lang="en-US" dirty="0"/>
          </a:p>
        </p:txBody>
      </p:sp>
      <p:sp>
        <p:nvSpPr>
          <p:cNvPr id="4" name="Footer Placeholder 3">
            <a:extLst>
              <a:ext uri="{FF2B5EF4-FFF2-40B4-BE49-F238E27FC236}">
                <a16:creationId xmlns:a16="http://schemas.microsoft.com/office/drawing/2014/main" id="{9E818A6E-026B-C0A3-CA0F-CF736DD190B4}"/>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3505673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40DB-7917-BF5F-6B65-182F67F8C33B}"/>
              </a:ext>
            </a:extLst>
          </p:cNvPr>
          <p:cNvSpPr>
            <a:spLocks noGrp="1"/>
          </p:cNvSpPr>
          <p:nvPr>
            <p:ph type="title"/>
          </p:nvPr>
        </p:nvSpPr>
        <p:spPr/>
        <p:txBody>
          <a:bodyPr/>
          <a:lstStyle/>
          <a:p>
            <a:r>
              <a:rPr lang="en-US" dirty="0"/>
              <a:t>Upload Students</a:t>
            </a:r>
          </a:p>
        </p:txBody>
      </p:sp>
      <p:pic>
        <p:nvPicPr>
          <p:cNvPr id="3" name="Content Placeholder 2" descr="Student Upload page: first download the student list template, use the browse button to find the file, select Import Information button, then Save, then Create Student List.">
            <a:extLst>
              <a:ext uri="{FF2B5EF4-FFF2-40B4-BE49-F238E27FC236}">
                <a16:creationId xmlns:a16="http://schemas.microsoft.com/office/drawing/2014/main" id="{3B7FA2F8-5059-EBAC-BAAE-2ED6354FBE5E}"/>
              </a:ext>
            </a:extLst>
          </p:cNvPr>
          <p:cNvPicPr>
            <a:picLocks noGrp="1" noChangeAspect="1"/>
          </p:cNvPicPr>
          <p:nvPr>
            <p:ph idx="1"/>
          </p:nvPr>
        </p:nvPicPr>
        <p:blipFill>
          <a:blip r:embed="rId3"/>
          <a:stretch>
            <a:fillRect/>
          </a:stretch>
        </p:blipFill>
        <p:spPr>
          <a:xfrm>
            <a:off x="2198758" y="1825625"/>
            <a:ext cx="7794483" cy="4351338"/>
          </a:xfrm>
          <a:prstGeom prst="rect">
            <a:avLst/>
          </a:prstGeom>
          <a:ln>
            <a:solidFill>
              <a:schemeClr val="tx1"/>
            </a:solidFill>
          </a:ln>
        </p:spPr>
      </p:pic>
      <p:sp>
        <p:nvSpPr>
          <p:cNvPr id="5" name="Slide Number Placeholder 4">
            <a:extLst>
              <a:ext uri="{FF2B5EF4-FFF2-40B4-BE49-F238E27FC236}">
                <a16:creationId xmlns:a16="http://schemas.microsoft.com/office/drawing/2014/main" id="{A7DCC16E-A5AB-6DE5-A278-84615D053ADA}"/>
              </a:ext>
            </a:extLst>
          </p:cNvPr>
          <p:cNvSpPr>
            <a:spLocks noGrp="1"/>
          </p:cNvSpPr>
          <p:nvPr>
            <p:ph type="sldNum" sz="quarter" idx="12"/>
          </p:nvPr>
        </p:nvSpPr>
        <p:spPr/>
        <p:txBody>
          <a:bodyPr/>
          <a:lstStyle/>
          <a:p>
            <a:fld id="{46775F4D-6D42-4CD6-A802-0B48E0231625}" type="slidenum">
              <a:rPr lang="en-US" smtClean="0"/>
              <a:pPr/>
              <a:t>13</a:t>
            </a:fld>
            <a:endParaRPr lang="en-US" dirty="0"/>
          </a:p>
        </p:txBody>
      </p:sp>
      <p:sp>
        <p:nvSpPr>
          <p:cNvPr id="4" name="Footer Placeholder 3">
            <a:extLst>
              <a:ext uri="{FF2B5EF4-FFF2-40B4-BE49-F238E27FC236}">
                <a16:creationId xmlns:a16="http://schemas.microsoft.com/office/drawing/2014/main" id="{AC3B1CF7-A510-2981-BE8C-AB4F28D18832}"/>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1684087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08EA58-1C21-223B-2532-F5AB936C20A6}"/>
              </a:ext>
            </a:extLst>
          </p:cNvPr>
          <p:cNvSpPr>
            <a:spLocks noGrp="1"/>
          </p:cNvSpPr>
          <p:nvPr>
            <p:ph type="title"/>
          </p:nvPr>
        </p:nvSpPr>
        <p:spPr/>
        <p:txBody>
          <a:bodyPr/>
          <a:lstStyle/>
          <a:p>
            <a:r>
              <a:rPr lang="en-US" dirty="0"/>
              <a:t>Complaints Module Menu</a:t>
            </a:r>
          </a:p>
        </p:txBody>
      </p:sp>
      <p:pic>
        <p:nvPicPr>
          <p:cNvPr id="9" name="Picture 8" descr="Complaints Module Menu with arrow towards Systemic Student Documentation page.">
            <a:extLst>
              <a:ext uri="{FF2B5EF4-FFF2-40B4-BE49-F238E27FC236}">
                <a16:creationId xmlns:a16="http://schemas.microsoft.com/office/drawing/2014/main" id="{8FBB35DE-7041-7DD1-7CCB-43356FC5E0DC}"/>
              </a:ext>
            </a:extLst>
          </p:cNvPr>
          <p:cNvPicPr>
            <a:picLocks noChangeAspect="1"/>
          </p:cNvPicPr>
          <p:nvPr/>
        </p:nvPicPr>
        <p:blipFill>
          <a:blip r:embed="rId3"/>
          <a:stretch>
            <a:fillRect/>
          </a:stretch>
        </p:blipFill>
        <p:spPr>
          <a:xfrm>
            <a:off x="1200614" y="1936549"/>
            <a:ext cx="9790771" cy="4129489"/>
          </a:xfrm>
          <a:prstGeom prst="rect">
            <a:avLst/>
          </a:prstGeom>
          <a:ln>
            <a:solidFill>
              <a:schemeClr val="tx1"/>
            </a:solidFill>
          </a:ln>
        </p:spPr>
      </p:pic>
      <p:sp>
        <p:nvSpPr>
          <p:cNvPr id="5" name="Slide Number Placeholder 4">
            <a:extLst>
              <a:ext uri="{FF2B5EF4-FFF2-40B4-BE49-F238E27FC236}">
                <a16:creationId xmlns:a16="http://schemas.microsoft.com/office/drawing/2014/main" id="{E4DD7018-C13C-7FB3-F274-B05746E23496}"/>
              </a:ext>
            </a:extLst>
          </p:cNvPr>
          <p:cNvSpPr>
            <a:spLocks noGrp="1"/>
          </p:cNvSpPr>
          <p:nvPr>
            <p:ph type="sldNum" sz="quarter" idx="12"/>
          </p:nvPr>
        </p:nvSpPr>
        <p:spPr/>
        <p:txBody>
          <a:bodyPr/>
          <a:lstStyle/>
          <a:p>
            <a:fld id="{2E6F2232-818B-4E09-954B-6E16973FF9E0}" type="slidenum">
              <a:rPr lang="en-US" smtClean="0"/>
              <a:pPr/>
              <a:t>14</a:t>
            </a:fld>
            <a:endParaRPr lang="en-US" dirty="0"/>
          </a:p>
        </p:txBody>
      </p:sp>
      <p:sp>
        <p:nvSpPr>
          <p:cNvPr id="2" name="Footer Placeholder 1">
            <a:extLst>
              <a:ext uri="{FF2B5EF4-FFF2-40B4-BE49-F238E27FC236}">
                <a16:creationId xmlns:a16="http://schemas.microsoft.com/office/drawing/2014/main" id="{5BFD5209-B8DD-E071-AB6F-A61F9E597AA5}"/>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2314377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55D18-D360-D846-316B-778BBA1579FB}"/>
              </a:ext>
            </a:extLst>
          </p:cNvPr>
          <p:cNvSpPr>
            <a:spLocks noGrp="1"/>
          </p:cNvSpPr>
          <p:nvPr>
            <p:ph type="title"/>
          </p:nvPr>
        </p:nvSpPr>
        <p:spPr>
          <a:xfrm>
            <a:off x="838199" y="365125"/>
            <a:ext cx="9142141" cy="1325563"/>
          </a:xfrm>
        </p:spPr>
        <p:txBody>
          <a:bodyPr>
            <a:normAutofit/>
          </a:bodyPr>
          <a:lstStyle/>
          <a:p>
            <a:r>
              <a:rPr lang="en-US" dirty="0"/>
              <a:t>Systemic Student Documentation</a:t>
            </a:r>
          </a:p>
        </p:txBody>
      </p:sp>
      <p:pic>
        <p:nvPicPr>
          <p:cNvPr id="9" name="Picture 8" descr="Student Documentation page shown with arrow towards the dropdown menu to select student and a circle around the Save &amp; Submit button.">
            <a:extLst>
              <a:ext uri="{FF2B5EF4-FFF2-40B4-BE49-F238E27FC236}">
                <a16:creationId xmlns:a16="http://schemas.microsoft.com/office/drawing/2014/main" id="{44278A3B-3939-FA1D-91D3-87D47C277C10}"/>
              </a:ext>
            </a:extLst>
          </p:cNvPr>
          <p:cNvPicPr>
            <a:picLocks noChangeAspect="1"/>
          </p:cNvPicPr>
          <p:nvPr/>
        </p:nvPicPr>
        <p:blipFill>
          <a:blip r:embed="rId3"/>
          <a:stretch>
            <a:fillRect/>
          </a:stretch>
        </p:blipFill>
        <p:spPr>
          <a:xfrm>
            <a:off x="3119710" y="1754419"/>
            <a:ext cx="5952579" cy="4601930"/>
          </a:xfrm>
          <a:prstGeom prst="rect">
            <a:avLst/>
          </a:prstGeom>
          <a:ln>
            <a:solidFill>
              <a:schemeClr val="tx1"/>
            </a:solidFill>
          </a:ln>
        </p:spPr>
      </p:pic>
      <p:sp>
        <p:nvSpPr>
          <p:cNvPr id="5" name="Slide Number Placeholder 4">
            <a:extLst>
              <a:ext uri="{FF2B5EF4-FFF2-40B4-BE49-F238E27FC236}">
                <a16:creationId xmlns:a16="http://schemas.microsoft.com/office/drawing/2014/main" id="{4BD4E15A-F71C-225E-C752-CB503E5002A2}"/>
              </a:ext>
            </a:extLst>
          </p:cNvPr>
          <p:cNvSpPr>
            <a:spLocks noGrp="1"/>
          </p:cNvSpPr>
          <p:nvPr>
            <p:ph type="sldNum" sz="quarter" idx="12"/>
          </p:nvPr>
        </p:nvSpPr>
        <p:spPr/>
        <p:txBody>
          <a:bodyPr/>
          <a:lstStyle/>
          <a:p>
            <a:fld id="{46775F4D-6D42-4CD6-A802-0B48E0231625}" type="slidenum">
              <a:rPr lang="en-US" smtClean="0"/>
              <a:pPr/>
              <a:t>15</a:t>
            </a:fld>
            <a:endParaRPr lang="en-US" dirty="0"/>
          </a:p>
        </p:txBody>
      </p:sp>
      <p:sp>
        <p:nvSpPr>
          <p:cNvPr id="4" name="Footer Placeholder 3">
            <a:extLst>
              <a:ext uri="{FF2B5EF4-FFF2-40B4-BE49-F238E27FC236}">
                <a16:creationId xmlns:a16="http://schemas.microsoft.com/office/drawing/2014/main" id="{41DA88BB-B1AC-1888-8462-1BE484EF6E33}"/>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1192127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FE4FC-7959-24BC-2A4B-8695913398F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7160871-8FE5-F101-39AF-4604B8C2504E}"/>
              </a:ext>
            </a:extLst>
          </p:cNvPr>
          <p:cNvSpPr>
            <a:spLocks noGrp="1"/>
          </p:cNvSpPr>
          <p:nvPr>
            <p:ph type="ctrTitle"/>
          </p:nvPr>
        </p:nvSpPr>
        <p:spPr/>
        <p:txBody>
          <a:bodyPr/>
          <a:lstStyle/>
          <a:p>
            <a:r>
              <a:rPr lang="en-US" dirty="0"/>
              <a:t>Resources</a:t>
            </a:r>
          </a:p>
        </p:txBody>
      </p:sp>
      <p:sp>
        <p:nvSpPr>
          <p:cNvPr id="7" name="Subtitle 6">
            <a:extLst>
              <a:ext uri="{FF2B5EF4-FFF2-40B4-BE49-F238E27FC236}">
                <a16:creationId xmlns:a16="http://schemas.microsoft.com/office/drawing/2014/main" id="{9516971E-BAEC-BA99-DF29-64C8E8436689}"/>
              </a:ext>
              <a:ext uri="{C183D7F6-B498-43B3-948B-1728B52AA6E4}">
                <adec:decorative xmlns:adec="http://schemas.microsoft.com/office/drawing/2017/decorative" val="1"/>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B7E8CA86-8795-6DEB-6A38-E83D8A223D75}"/>
              </a:ext>
            </a:extLst>
          </p:cNvPr>
          <p:cNvSpPr>
            <a:spLocks noGrp="1"/>
          </p:cNvSpPr>
          <p:nvPr>
            <p:ph type="sldNum" sz="quarter" idx="12"/>
          </p:nvPr>
        </p:nvSpPr>
        <p:spPr/>
        <p:txBody>
          <a:bodyPr/>
          <a:lstStyle/>
          <a:p>
            <a:fld id="{46775F4D-6D42-4CD6-A802-0B48E0231625}" type="slidenum">
              <a:rPr lang="en-US" smtClean="0"/>
              <a:pPr/>
              <a:t>16</a:t>
            </a:fld>
            <a:endParaRPr lang="en-US" dirty="0"/>
          </a:p>
        </p:txBody>
      </p:sp>
      <p:sp>
        <p:nvSpPr>
          <p:cNvPr id="4" name="Footer Placeholder 3">
            <a:extLst>
              <a:ext uri="{FF2B5EF4-FFF2-40B4-BE49-F238E27FC236}">
                <a16:creationId xmlns:a16="http://schemas.microsoft.com/office/drawing/2014/main" id="{F6A329BC-B52A-B5F9-7538-863429BABB5A}"/>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3225534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41908-19DE-012A-B37A-508E31DA0FBE}"/>
              </a:ext>
            </a:extLst>
          </p:cNvPr>
          <p:cNvSpPr>
            <a:spLocks noGrp="1"/>
          </p:cNvSpPr>
          <p:nvPr>
            <p:ph type="title"/>
          </p:nvPr>
        </p:nvSpPr>
        <p:spPr/>
        <p:txBody>
          <a:bodyPr/>
          <a:lstStyle/>
          <a:p>
            <a:r>
              <a:rPr lang="en-US" dirty="0"/>
              <a:t>Catamaran Technical Assistance Website</a:t>
            </a:r>
          </a:p>
        </p:txBody>
      </p:sp>
      <p:sp>
        <p:nvSpPr>
          <p:cNvPr id="12" name="Content Placeholder 11">
            <a:extLst>
              <a:ext uri="{FF2B5EF4-FFF2-40B4-BE49-F238E27FC236}">
                <a16:creationId xmlns:a16="http://schemas.microsoft.com/office/drawing/2014/main" id="{D444EC2E-9E54-3190-5D03-01D0CDD00BEF}"/>
              </a:ext>
            </a:extLst>
          </p:cNvPr>
          <p:cNvSpPr>
            <a:spLocks noGrp="1"/>
          </p:cNvSpPr>
          <p:nvPr>
            <p:ph sz="half" idx="2"/>
          </p:nvPr>
        </p:nvSpPr>
        <p:spPr>
          <a:xfrm>
            <a:off x="838202" y="1917890"/>
            <a:ext cx="1782336" cy="2722224"/>
          </a:xfrm>
        </p:spPr>
        <p:txBody>
          <a:bodyPr/>
          <a:lstStyle/>
          <a:p>
            <a:pPr marL="0" indent="0">
              <a:buNone/>
            </a:pPr>
            <a:r>
              <a:rPr lang="en-US" dirty="0">
                <a:hlinkClick r:id="rId3"/>
              </a:rPr>
              <a:t>Catamaran Technical Assistance Website</a:t>
            </a:r>
            <a:endParaRPr lang="en-US" dirty="0"/>
          </a:p>
        </p:txBody>
      </p:sp>
      <p:pic>
        <p:nvPicPr>
          <p:cNvPr id="10" name="Picture 9" descr="Catamaran Technical Assistance Website shown, specifically the Policy Resources for ISDs page with a box around the State Complaints section.">
            <a:extLst>
              <a:ext uri="{FF2B5EF4-FFF2-40B4-BE49-F238E27FC236}">
                <a16:creationId xmlns:a16="http://schemas.microsoft.com/office/drawing/2014/main" id="{A62C6998-AB2A-8153-A88C-E49BE8C81E32}"/>
              </a:ext>
            </a:extLst>
          </p:cNvPr>
          <p:cNvPicPr>
            <a:picLocks noChangeAspect="1"/>
          </p:cNvPicPr>
          <p:nvPr/>
        </p:nvPicPr>
        <p:blipFill>
          <a:blip r:embed="rId4"/>
          <a:stretch>
            <a:fillRect/>
          </a:stretch>
        </p:blipFill>
        <p:spPr>
          <a:xfrm>
            <a:off x="2733556" y="1917890"/>
            <a:ext cx="8626044" cy="4337979"/>
          </a:xfrm>
          <a:prstGeom prst="rect">
            <a:avLst/>
          </a:prstGeom>
          <a:ln>
            <a:solidFill>
              <a:schemeClr val="tx1"/>
            </a:solidFill>
          </a:ln>
        </p:spPr>
      </p:pic>
      <p:sp>
        <p:nvSpPr>
          <p:cNvPr id="5" name="Slide Number Placeholder 4">
            <a:extLst>
              <a:ext uri="{FF2B5EF4-FFF2-40B4-BE49-F238E27FC236}">
                <a16:creationId xmlns:a16="http://schemas.microsoft.com/office/drawing/2014/main" id="{2136B2BA-A157-A1B3-E3E3-26BABCFD0C67}"/>
              </a:ext>
            </a:extLst>
          </p:cNvPr>
          <p:cNvSpPr>
            <a:spLocks noGrp="1"/>
          </p:cNvSpPr>
          <p:nvPr>
            <p:ph type="sldNum" sz="quarter" idx="12"/>
          </p:nvPr>
        </p:nvSpPr>
        <p:spPr/>
        <p:txBody>
          <a:bodyPr/>
          <a:lstStyle/>
          <a:p>
            <a:fld id="{46775F4D-6D42-4CD6-A802-0B48E0231625}" type="slidenum">
              <a:rPr lang="en-US" smtClean="0"/>
              <a:pPr/>
              <a:t>17</a:t>
            </a:fld>
            <a:endParaRPr lang="en-US" dirty="0"/>
          </a:p>
        </p:txBody>
      </p:sp>
      <p:sp>
        <p:nvSpPr>
          <p:cNvPr id="4" name="Footer Placeholder 3">
            <a:extLst>
              <a:ext uri="{FF2B5EF4-FFF2-40B4-BE49-F238E27FC236}">
                <a16:creationId xmlns:a16="http://schemas.microsoft.com/office/drawing/2014/main" id="{34FF78BF-18C5-2DB0-826D-B76D5C5E9B46}"/>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1832226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1DF7-A832-40CA-89DF-B035B62A7A7F}"/>
              </a:ext>
            </a:extLst>
          </p:cNvPr>
          <p:cNvSpPr>
            <a:spLocks noGrp="1"/>
          </p:cNvSpPr>
          <p:nvPr>
            <p:ph type="title"/>
          </p:nvPr>
        </p:nvSpPr>
        <p:spPr/>
        <p:txBody>
          <a:bodyPr/>
          <a:lstStyle/>
          <a:p>
            <a:r>
              <a:rPr lang="en-US" dirty="0">
                <a:latin typeface="Arial"/>
                <a:cs typeface="Arial"/>
              </a:rPr>
              <a:t>Contact MDE OSE</a:t>
            </a:r>
          </a:p>
        </p:txBody>
      </p:sp>
      <p:sp>
        <p:nvSpPr>
          <p:cNvPr id="9" name="Content Placeholder 3">
            <a:extLst>
              <a:ext uri="{FF2B5EF4-FFF2-40B4-BE49-F238E27FC236}">
                <a16:creationId xmlns:a16="http://schemas.microsoft.com/office/drawing/2014/main" id="{944457D0-3584-4366-84E3-6AF0FEE0EB20}"/>
              </a:ext>
            </a:extLst>
          </p:cNvPr>
          <p:cNvSpPr txBox="1">
            <a:spLocks/>
          </p:cNvSpPr>
          <p:nvPr/>
        </p:nvSpPr>
        <p:spPr>
          <a:xfrm>
            <a:off x="838201" y="1863927"/>
            <a:ext cx="5626767" cy="3377145"/>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dirty="0">
                <a:solidFill>
                  <a:schemeClr val="accent2"/>
                </a:solidFill>
                <a:latin typeface="Arial"/>
                <a:cs typeface="Arial"/>
              </a:rPr>
              <a:t>Presenters</a:t>
            </a:r>
          </a:p>
          <a:p>
            <a:pPr>
              <a:spcBef>
                <a:spcPts val="600"/>
              </a:spcBef>
            </a:pPr>
            <a:r>
              <a:rPr lang="en-US" sz="2800" dirty="0">
                <a:latin typeface="Arial"/>
                <a:cs typeface="Arial"/>
              </a:rPr>
              <a:t>Shannon Hinman </a:t>
            </a:r>
            <a:r>
              <a:rPr lang="en-US" sz="2800" dirty="0">
                <a:latin typeface="Arial"/>
                <a:cs typeface="Arial"/>
                <a:hlinkClick r:id="rId3"/>
              </a:rPr>
              <a:t>hinmans@michigan.gov</a:t>
            </a:r>
            <a:endParaRPr lang="en-US" sz="2800" dirty="0">
              <a:latin typeface="Arial"/>
              <a:cs typeface="Arial"/>
            </a:endParaRPr>
          </a:p>
          <a:p>
            <a:pPr>
              <a:spcBef>
                <a:spcPts val="600"/>
              </a:spcBef>
            </a:pPr>
            <a:endParaRPr lang="en-US" sz="2800" dirty="0">
              <a:latin typeface="Arial"/>
              <a:cs typeface="Arial"/>
            </a:endParaRPr>
          </a:p>
          <a:p>
            <a:pPr>
              <a:spcBef>
                <a:spcPts val="600"/>
              </a:spcBef>
            </a:pPr>
            <a:r>
              <a:rPr lang="en-US" sz="2800" dirty="0">
                <a:latin typeface="Arial"/>
                <a:cs typeface="Arial"/>
              </a:rPr>
              <a:t>Jennifer Perrone </a:t>
            </a:r>
            <a:r>
              <a:rPr lang="en-US" sz="2800" dirty="0">
                <a:solidFill>
                  <a:schemeClr val="accent2"/>
                </a:solidFill>
                <a:latin typeface="Arial"/>
                <a:cs typeface="Arial"/>
                <a:hlinkClick r:id="rId4"/>
              </a:rPr>
              <a:t>perronej2@michigan.gov</a:t>
            </a:r>
            <a:r>
              <a:rPr lang="en-US" sz="2800" dirty="0">
                <a:solidFill>
                  <a:schemeClr val="accent2"/>
                </a:solidFill>
                <a:latin typeface="Arial"/>
                <a:cs typeface="Arial"/>
              </a:rPr>
              <a:t> </a:t>
            </a:r>
          </a:p>
          <a:p>
            <a:pPr marL="0" indent="0">
              <a:spcBef>
                <a:spcPts val="600"/>
              </a:spcBef>
              <a:buFont typeface="Arial"/>
              <a:buNone/>
            </a:pPr>
            <a:endParaRPr lang="en-US" sz="2800" dirty="0">
              <a:solidFill>
                <a:schemeClr val="accent2"/>
              </a:solidFill>
              <a:latin typeface="Arial"/>
              <a:cs typeface="Arial"/>
            </a:endParaRPr>
          </a:p>
        </p:txBody>
      </p:sp>
      <p:sp>
        <p:nvSpPr>
          <p:cNvPr id="10" name="Content Placeholder 3">
            <a:extLst>
              <a:ext uri="{FF2B5EF4-FFF2-40B4-BE49-F238E27FC236}">
                <a16:creationId xmlns:a16="http://schemas.microsoft.com/office/drawing/2014/main" id="{DD64B062-C7D1-41B6-92C4-E63D44003861}"/>
              </a:ext>
            </a:extLst>
          </p:cNvPr>
          <p:cNvSpPr txBox="1">
            <a:spLocks/>
          </p:cNvSpPr>
          <p:nvPr/>
        </p:nvSpPr>
        <p:spPr>
          <a:xfrm>
            <a:off x="6737684" y="1827524"/>
            <a:ext cx="5257799" cy="1476720"/>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dirty="0">
                <a:solidFill>
                  <a:schemeClr val="accent2"/>
                </a:solidFill>
                <a:latin typeface="Arial"/>
                <a:cs typeface="Arial"/>
              </a:rPr>
              <a:t>MDE OSE Information Line</a:t>
            </a:r>
            <a:endParaRPr lang="en-US" sz="2800" b="1" dirty="0">
              <a:solidFill>
                <a:schemeClr val="accent2"/>
              </a:solidFill>
            </a:endParaRPr>
          </a:p>
          <a:p>
            <a:pPr>
              <a:spcBef>
                <a:spcPts val="600"/>
              </a:spcBef>
            </a:pPr>
            <a:r>
              <a:rPr lang="en-US" sz="2600" dirty="0">
                <a:latin typeface="Arial"/>
                <a:cs typeface="Arial"/>
              </a:rPr>
              <a:t>888-320-8384</a:t>
            </a:r>
          </a:p>
          <a:p>
            <a:pPr marL="0" indent="0">
              <a:spcBef>
                <a:spcPts val="600"/>
              </a:spcBef>
              <a:buNone/>
            </a:pPr>
            <a:r>
              <a:rPr lang="en-US" sz="2600" dirty="0">
                <a:latin typeface="Arial"/>
                <a:cs typeface="Arial"/>
              </a:rPr>
              <a:t>  </a:t>
            </a:r>
            <a:r>
              <a:rPr lang="en-US" sz="2600" dirty="0">
                <a:latin typeface="Arial"/>
                <a:cs typeface="Arial"/>
                <a:hlinkClick r:id="rId5"/>
              </a:rPr>
              <a:t>mde-ose@michigan.gov</a:t>
            </a:r>
            <a:r>
              <a:rPr lang="en-US" sz="2600" dirty="0">
                <a:latin typeface="Arial"/>
                <a:cs typeface="Arial"/>
              </a:rPr>
              <a:t> </a:t>
            </a:r>
          </a:p>
          <a:p>
            <a:pPr marL="0" indent="0">
              <a:spcBef>
                <a:spcPts val="0"/>
              </a:spcBef>
              <a:buFont typeface="Arial"/>
              <a:buNone/>
            </a:pPr>
            <a:endParaRPr lang="en-US" sz="1900" dirty="0">
              <a:latin typeface="Arial"/>
              <a:cs typeface="Arial"/>
            </a:endParaRPr>
          </a:p>
        </p:txBody>
      </p:sp>
      <p:sp>
        <p:nvSpPr>
          <p:cNvPr id="8" name="Slide Number Placeholder 7">
            <a:extLst>
              <a:ext uri="{FF2B5EF4-FFF2-40B4-BE49-F238E27FC236}">
                <a16:creationId xmlns:a16="http://schemas.microsoft.com/office/drawing/2014/main" id="{315E0520-66D4-4AA5-B85E-BAE693AA3928}"/>
              </a:ext>
            </a:extLst>
          </p:cNvPr>
          <p:cNvSpPr>
            <a:spLocks noGrp="1"/>
          </p:cNvSpPr>
          <p:nvPr>
            <p:ph type="sldNum" sz="quarter" idx="12"/>
          </p:nvPr>
        </p:nvSpPr>
        <p:spPr/>
        <p:txBody>
          <a:bodyPr/>
          <a:lstStyle/>
          <a:p>
            <a:fld id="{53954A07-F13B-4186-89EE-6DAD163F96DA}" type="slidenum">
              <a:rPr lang="en-US" smtClean="0"/>
              <a:pPr/>
              <a:t>18</a:t>
            </a:fld>
            <a:endParaRPr lang="en-US"/>
          </a:p>
        </p:txBody>
      </p:sp>
      <p:sp>
        <p:nvSpPr>
          <p:cNvPr id="7" name="Footer Placeholder 6">
            <a:extLst>
              <a:ext uri="{FF2B5EF4-FFF2-40B4-BE49-F238E27FC236}">
                <a16:creationId xmlns:a16="http://schemas.microsoft.com/office/drawing/2014/main" id="{49823301-6433-450A-9F69-D74D4F5E39A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670559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ADA1C-254D-46ED-A2CB-D5493D4AE9AB}"/>
              </a:ext>
            </a:extLst>
          </p:cNvPr>
          <p:cNvSpPr>
            <a:spLocks noGrp="1"/>
          </p:cNvSpPr>
          <p:nvPr>
            <p:ph type="title"/>
          </p:nvPr>
        </p:nvSpPr>
        <p:spPr/>
        <p:txBody>
          <a:bodyPr/>
          <a:lstStyle/>
          <a:p>
            <a:r>
              <a:rPr lang="en-US" dirty="0">
                <a:latin typeface="Arial"/>
                <a:cs typeface="Arial"/>
              </a:rPr>
              <a:t>Contact the Catamaran Team</a:t>
            </a:r>
            <a:endParaRPr lang="en-US" dirty="0"/>
          </a:p>
        </p:txBody>
      </p:sp>
      <p:sp>
        <p:nvSpPr>
          <p:cNvPr id="3" name="Content Placeholder 2">
            <a:extLst>
              <a:ext uri="{FF2B5EF4-FFF2-40B4-BE49-F238E27FC236}">
                <a16:creationId xmlns:a16="http://schemas.microsoft.com/office/drawing/2014/main" id="{0EDA22CB-4474-4DDA-8A61-56C576EB8A05}"/>
              </a:ext>
            </a:extLst>
          </p:cNvPr>
          <p:cNvSpPr>
            <a:spLocks noGrp="1"/>
          </p:cNvSpPr>
          <p:nvPr>
            <p:ph sz="half" idx="1"/>
          </p:nvPr>
        </p:nvSpPr>
        <p:spPr>
          <a:xfrm>
            <a:off x="838199" y="1825625"/>
            <a:ext cx="6315636" cy="4351338"/>
          </a:xfrm>
        </p:spPr>
        <p:txBody>
          <a:bodyPr/>
          <a:lstStyle/>
          <a:p>
            <a:pPr marL="0" indent="0">
              <a:spcBef>
                <a:spcPts val="600"/>
              </a:spcBef>
              <a:buNone/>
            </a:pPr>
            <a:r>
              <a:rPr lang="en-US" sz="2600" b="1" dirty="0">
                <a:solidFill>
                  <a:schemeClr val="accent2"/>
                </a:solidFill>
                <a:latin typeface="Arial"/>
                <a:cs typeface="Arial"/>
              </a:rPr>
              <a:t>Project Director</a:t>
            </a:r>
            <a:endParaRPr lang="en-US" sz="2600" b="1" dirty="0">
              <a:solidFill>
                <a:schemeClr val="accent2"/>
              </a:solidFill>
            </a:endParaRPr>
          </a:p>
          <a:p>
            <a:pPr>
              <a:spcBef>
                <a:spcPts val="600"/>
              </a:spcBef>
            </a:pPr>
            <a:r>
              <a:rPr lang="en-US" sz="2600" dirty="0">
                <a:latin typeface="Arial"/>
                <a:cs typeface="Arial"/>
              </a:rPr>
              <a:t>Lynne Clark</a:t>
            </a:r>
            <a:br>
              <a:rPr lang="en-US" sz="2600" dirty="0">
                <a:latin typeface="Arial"/>
                <a:cs typeface="Arial"/>
              </a:rPr>
            </a:br>
            <a:r>
              <a:rPr lang="en-US" sz="2600" dirty="0">
                <a:latin typeface="Arial"/>
                <a:cs typeface="Arial"/>
                <a:hlinkClick r:id="rId3"/>
              </a:rPr>
              <a:t>lclark@publicsectorconsultants.com</a:t>
            </a:r>
            <a:endParaRPr lang="en-US" sz="2600" dirty="0">
              <a:latin typeface="Arial"/>
              <a:cs typeface="Arial"/>
            </a:endParaRPr>
          </a:p>
          <a:p>
            <a:pPr>
              <a:spcBef>
                <a:spcPts val="600"/>
              </a:spcBef>
            </a:pPr>
            <a:endParaRPr lang="en-US" dirty="0">
              <a:latin typeface="Arial"/>
              <a:cs typeface="Arial"/>
            </a:endParaRPr>
          </a:p>
          <a:p>
            <a:pPr marL="0" indent="0">
              <a:spcBef>
                <a:spcPts val="600"/>
              </a:spcBef>
              <a:buNone/>
            </a:pPr>
            <a:r>
              <a:rPr lang="en-US" sz="2600" b="1" dirty="0">
                <a:solidFill>
                  <a:schemeClr val="accent2"/>
                </a:solidFill>
                <a:latin typeface="Arial"/>
                <a:cs typeface="Arial"/>
              </a:rPr>
              <a:t>Project Manager</a:t>
            </a:r>
            <a:endParaRPr lang="en-US" sz="2600" b="1" dirty="0">
              <a:solidFill>
                <a:schemeClr val="accent2"/>
              </a:solidFill>
            </a:endParaRPr>
          </a:p>
          <a:p>
            <a:pPr>
              <a:spcBef>
                <a:spcPts val="600"/>
              </a:spcBef>
            </a:pPr>
            <a:r>
              <a:rPr lang="en-US" sz="2600" dirty="0">
                <a:latin typeface="Arial"/>
                <a:cs typeface="Arial"/>
              </a:rPr>
              <a:t>Jeanne Anderson Tippett</a:t>
            </a:r>
            <a:br>
              <a:rPr lang="en-US" sz="2600" dirty="0">
                <a:latin typeface="Arial"/>
                <a:cs typeface="Arial"/>
              </a:rPr>
            </a:br>
            <a:r>
              <a:rPr lang="en-US" sz="2600" dirty="0">
                <a:latin typeface="Arial"/>
                <a:cs typeface="Arial"/>
                <a:hlinkClick r:id="rId4"/>
              </a:rPr>
              <a:t>jatippett@publicsectorconsultants.com</a:t>
            </a:r>
            <a:endParaRPr lang="en-US" sz="2600" dirty="0">
              <a:latin typeface="Arial"/>
              <a:cs typeface="Arial"/>
            </a:endParaRPr>
          </a:p>
          <a:p>
            <a:pPr>
              <a:spcBef>
                <a:spcPts val="600"/>
              </a:spcBef>
            </a:pPr>
            <a:endParaRPr lang="en-US" dirty="0">
              <a:latin typeface="Arial"/>
              <a:cs typeface="Arial"/>
            </a:endParaRPr>
          </a:p>
          <a:p>
            <a:endParaRPr lang="en-US" dirty="0"/>
          </a:p>
        </p:txBody>
      </p:sp>
      <p:sp>
        <p:nvSpPr>
          <p:cNvPr id="4" name="Content Placeholder 3">
            <a:extLst>
              <a:ext uri="{FF2B5EF4-FFF2-40B4-BE49-F238E27FC236}">
                <a16:creationId xmlns:a16="http://schemas.microsoft.com/office/drawing/2014/main" id="{0FA9ED73-A5A5-4068-9FA5-4A237699C3CE}"/>
              </a:ext>
            </a:extLst>
          </p:cNvPr>
          <p:cNvSpPr>
            <a:spLocks noGrp="1"/>
          </p:cNvSpPr>
          <p:nvPr>
            <p:ph sz="half" idx="2"/>
          </p:nvPr>
        </p:nvSpPr>
        <p:spPr>
          <a:xfrm>
            <a:off x="6920344" y="1825625"/>
            <a:ext cx="4433455" cy="4351338"/>
          </a:xfrm>
        </p:spPr>
        <p:txBody>
          <a:bodyPr/>
          <a:lstStyle/>
          <a:p>
            <a:pPr marL="0" indent="0">
              <a:buNone/>
            </a:pPr>
            <a:r>
              <a:rPr lang="en-US" sz="2600" b="1" dirty="0">
                <a:solidFill>
                  <a:schemeClr val="accent2"/>
                </a:solidFill>
              </a:rPr>
              <a:t>Catamaran Help Desk</a:t>
            </a:r>
          </a:p>
          <a:p>
            <a:pPr marL="236538" indent="-236538">
              <a:buFont typeface="Arial" panose="020B0604020202020204" pitchFamily="34" charset="0"/>
              <a:buChar char="•"/>
            </a:pPr>
            <a:r>
              <a:rPr lang="en-US" sz="2600" dirty="0"/>
              <a:t>877-474-9023</a:t>
            </a:r>
          </a:p>
          <a:p>
            <a:pPr marL="0" indent="0">
              <a:buNone/>
            </a:pPr>
            <a:r>
              <a:rPr lang="en-US" sz="2600" dirty="0"/>
              <a:t>  </a:t>
            </a:r>
            <a:r>
              <a:rPr lang="en-US" sz="2600" dirty="0">
                <a:hlinkClick r:id="rId5"/>
              </a:rPr>
              <a:t>help@catamaran.partners</a:t>
            </a:r>
            <a:endParaRPr lang="en-US" sz="2600" dirty="0"/>
          </a:p>
          <a:p>
            <a:pPr marL="0" indent="0">
              <a:buNone/>
            </a:pPr>
            <a:endParaRPr lang="en-US" dirty="0"/>
          </a:p>
        </p:txBody>
      </p:sp>
      <p:sp>
        <p:nvSpPr>
          <p:cNvPr id="6" name="Slide Number Placeholder 5">
            <a:extLst>
              <a:ext uri="{FF2B5EF4-FFF2-40B4-BE49-F238E27FC236}">
                <a16:creationId xmlns:a16="http://schemas.microsoft.com/office/drawing/2014/main" id="{A6E8B938-0AB4-44BA-B11C-967240AF9A15}"/>
              </a:ext>
            </a:extLst>
          </p:cNvPr>
          <p:cNvSpPr>
            <a:spLocks noGrp="1"/>
          </p:cNvSpPr>
          <p:nvPr>
            <p:ph type="sldNum" sz="quarter" idx="12"/>
          </p:nvPr>
        </p:nvSpPr>
        <p:spPr/>
        <p:txBody>
          <a:bodyPr/>
          <a:lstStyle/>
          <a:p>
            <a:fld id="{0B17BB76-CBF7-44FF-99D7-3859A0F0D5C1}" type="slidenum">
              <a:rPr lang="en-US" smtClean="0"/>
              <a:pPr/>
              <a:t>19</a:t>
            </a:fld>
            <a:endParaRPr lang="en-US"/>
          </a:p>
        </p:txBody>
      </p:sp>
      <p:sp>
        <p:nvSpPr>
          <p:cNvPr id="5" name="Footer Placeholder 4">
            <a:extLst>
              <a:ext uri="{FF2B5EF4-FFF2-40B4-BE49-F238E27FC236}">
                <a16:creationId xmlns:a16="http://schemas.microsoft.com/office/drawing/2014/main" id="{CAAC26AE-BC1D-40D7-AF2C-CE7E8E6C7C06}"/>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2785678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the Team</a:t>
            </a:r>
          </a:p>
        </p:txBody>
      </p:sp>
      <p:sp>
        <p:nvSpPr>
          <p:cNvPr id="6" name="Text Placeholder 5">
            <a:extLst>
              <a:ext uri="{FF2B5EF4-FFF2-40B4-BE49-F238E27FC236}">
                <a16:creationId xmlns:a16="http://schemas.microsoft.com/office/drawing/2014/main" id="{6E3FF5AE-B0E9-C876-223D-03E71F848DE1}"/>
              </a:ext>
            </a:extLst>
          </p:cNvPr>
          <p:cNvSpPr>
            <a:spLocks noGrp="1"/>
          </p:cNvSpPr>
          <p:nvPr>
            <p:ph type="body" idx="1"/>
          </p:nvPr>
        </p:nvSpPr>
        <p:spPr/>
        <p:txBody>
          <a:bodyPr/>
          <a:lstStyle/>
          <a:p>
            <a:r>
              <a:rPr lang="en-US" dirty="0"/>
              <a:t>Office of Special Education (OSE)</a:t>
            </a:r>
          </a:p>
        </p:txBody>
      </p:sp>
      <p:sp>
        <p:nvSpPr>
          <p:cNvPr id="3" name="Content Placeholder 2"/>
          <p:cNvSpPr>
            <a:spLocks noGrp="1"/>
          </p:cNvSpPr>
          <p:nvPr>
            <p:ph sz="half" idx="2"/>
          </p:nvPr>
        </p:nvSpPr>
        <p:spPr>
          <a:xfrm>
            <a:off x="839788" y="2505075"/>
            <a:ext cx="5157788" cy="3684588"/>
          </a:xfrm>
        </p:spPr>
        <p:txBody>
          <a:bodyPr/>
          <a:lstStyle/>
          <a:p>
            <a:r>
              <a:rPr lang="en-US" dirty="0"/>
              <a:t>Shannon Hinman, State Complaint Coordinator</a:t>
            </a:r>
          </a:p>
          <a:p>
            <a:r>
              <a:rPr lang="en-US" dirty="0"/>
              <a:t>Jennifer Perrone, Training and Coaching Coordinator</a:t>
            </a:r>
          </a:p>
        </p:txBody>
      </p:sp>
      <p:sp>
        <p:nvSpPr>
          <p:cNvPr id="7" name="Text Placeholder 6">
            <a:extLst>
              <a:ext uri="{FF2B5EF4-FFF2-40B4-BE49-F238E27FC236}">
                <a16:creationId xmlns:a16="http://schemas.microsoft.com/office/drawing/2014/main" id="{141D35FA-8819-0874-DB63-601B92E7B5CB}"/>
              </a:ext>
            </a:extLst>
          </p:cNvPr>
          <p:cNvSpPr>
            <a:spLocks noGrp="1"/>
          </p:cNvSpPr>
          <p:nvPr>
            <p:ph type="body" sz="quarter" idx="3"/>
          </p:nvPr>
        </p:nvSpPr>
        <p:spPr/>
        <p:txBody>
          <a:bodyPr/>
          <a:lstStyle/>
          <a:p>
            <a:r>
              <a:rPr lang="en-US" dirty="0"/>
              <a:t>Public Sector Consultants (PSC)</a:t>
            </a:r>
          </a:p>
        </p:txBody>
      </p:sp>
      <p:sp>
        <p:nvSpPr>
          <p:cNvPr id="8" name="Content Placeholder 7">
            <a:extLst>
              <a:ext uri="{FF2B5EF4-FFF2-40B4-BE49-F238E27FC236}">
                <a16:creationId xmlns:a16="http://schemas.microsoft.com/office/drawing/2014/main" id="{7BE09C97-3641-DEE2-357F-C2591411E2B0}"/>
              </a:ext>
            </a:extLst>
          </p:cNvPr>
          <p:cNvSpPr>
            <a:spLocks noGrp="1"/>
          </p:cNvSpPr>
          <p:nvPr>
            <p:ph sz="quarter" idx="4"/>
          </p:nvPr>
        </p:nvSpPr>
        <p:spPr/>
        <p:txBody>
          <a:bodyPr/>
          <a:lstStyle/>
          <a:p>
            <a:r>
              <a:rPr lang="en-US" dirty="0"/>
              <a:t>Lynne Clark, Project Director</a:t>
            </a:r>
          </a:p>
          <a:p>
            <a:r>
              <a:rPr lang="en-US" dirty="0"/>
              <a:t>Jeanne Anderson Tippett, Senior Project Manager</a:t>
            </a:r>
          </a:p>
          <a:p>
            <a:r>
              <a:rPr lang="en-US" dirty="0"/>
              <a:t>Gabrielle Steinacker, Project Support Associate</a:t>
            </a:r>
          </a:p>
        </p:txBody>
      </p:sp>
      <p:sp>
        <p:nvSpPr>
          <p:cNvPr id="5" name="Slide Number Placeholder 4"/>
          <p:cNvSpPr>
            <a:spLocks noGrp="1"/>
          </p:cNvSpPr>
          <p:nvPr>
            <p:ph type="sldNum" sz="quarter" idx="12"/>
          </p:nvPr>
        </p:nvSpPr>
        <p:spPr/>
        <p:txBody>
          <a:bodyPr/>
          <a:lstStyle/>
          <a:p>
            <a:fld id="{86912BC1-F2B2-4048-96A2-39CED5BDBEEC}" type="slidenum">
              <a:rPr lang="en-US" smtClean="0"/>
              <a:pPr/>
              <a:t>2</a:t>
            </a:fld>
            <a:endParaRPr lang="en-US" dirty="0"/>
          </a:p>
        </p:txBody>
      </p:sp>
      <p:sp>
        <p:nvSpPr>
          <p:cNvPr id="4" name="Footer Placeholder 3"/>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663137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00AD25A-1286-4B9C-15CD-175CE4244C5A}"/>
              </a:ext>
            </a:extLst>
          </p:cNvPr>
          <p:cNvSpPr>
            <a:spLocks noGrp="1"/>
          </p:cNvSpPr>
          <p:nvPr>
            <p:ph type="title"/>
          </p:nvPr>
        </p:nvSpPr>
        <p:spPr/>
        <p:txBody>
          <a:bodyPr/>
          <a:lstStyle/>
          <a:p>
            <a:r>
              <a:rPr lang="en-US" dirty="0"/>
              <a:t>Agenda</a:t>
            </a:r>
          </a:p>
        </p:txBody>
      </p:sp>
      <p:sp>
        <p:nvSpPr>
          <p:cNvPr id="10" name="Content Placeholder 9">
            <a:extLst>
              <a:ext uri="{FF2B5EF4-FFF2-40B4-BE49-F238E27FC236}">
                <a16:creationId xmlns:a16="http://schemas.microsoft.com/office/drawing/2014/main" id="{270ABB0B-2693-6883-2ECF-6DA784D4804E}"/>
              </a:ext>
            </a:extLst>
          </p:cNvPr>
          <p:cNvSpPr>
            <a:spLocks noGrp="1"/>
          </p:cNvSpPr>
          <p:nvPr>
            <p:ph idx="1"/>
          </p:nvPr>
        </p:nvSpPr>
        <p:spPr/>
        <p:txBody>
          <a:bodyPr>
            <a:normAutofit/>
          </a:bodyPr>
          <a:lstStyle/>
          <a:p>
            <a:r>
              <a:rPr lang="en-US" sz="2800" dirty="0"/>
              <a:t>District Information Pages</a:t>
            </a:r>
          </a:p>
          <a:p>
            <a:r>
              <a:rPr lang="en-US" sz="2800" dirty="0"/>
              <a:t>Systemic Complaint Pages</a:t>
            </a:r>
          </a:p>
          <a:p>
            <a:r>
              <a:rPr lang="en-US" sz="2800" dirty="0"/>
              <a:t>Resources</a:t>
            </a:r>
          </a:p>
        </p:txBody>
      </p:sp>
      <p:sp>
        <p:nvSpPr>
          <p:cNvPr id="8" name="Slide Number Placeholder 7">
            <a:extLst>
              <a:ext uri="{FF2B5EF4-FFF2-40B4-BE49-F238E27FC236}">
                <a16:creationId xmlns:a16="http://schemas.microsoft.com/office/drawing/2014/main" id="{F1EF943B-F19B-8BA2-95C4-7236FF7B3160}"/>
              </a:ext>
            </a:extLst>
          </p:cNvPr>
          <p:cNvSpPr>
            <a:spLocks noGrp="1"/>
          </p:cNvSpPr>
          <p:nvPr>
            <p:ph type="sldNum" sz="quarter" idx="12"/>
          </p:nvPr>
        </p:nvSpPr>
        <p:spPr/>
        <p:txBody>
          <a:bodyPr/>
          <a:lstStyle/>
          <a:p>
            <a:fld id="{53954A07-F13B-4186-89EE-6DAD163F96DA}" type="slidenum">
              <a:rPr lang="en-US" smtClean="0"/>
              <a:pPr/>
              <a:t>3</a:t>
            </a:fld>
            <a:endParaRPr lang="en-US" dirty="0"/>
          </a:p>
        </p:txBody>
      </p:sp>
      <p:sp>
        <p:nvSpPr>
          <p:cNvPr id="7" name="Footer Placeholder 6">
            <a:extLst>
              <a:ext uri="{FF2B5EF4-FFF2-40B4-BE49-F238E27FC236}">
                <a16:creationId xmlns:a16="http://schemas.microsoft.com/office/drawing/2014/main" id="{513974B4-7676-DE9A-1A17-E7A349D56484}"/>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3207060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7DE9DA-E790-D773-6DA1-A444BCB35039}"/>
              </a:ext>
            </a:extLst>
          </p:cNvPr>
          <p:cNvSpPr>
            <a:spLocks noGrp="1"/>
          </p:cNvSpPr>
          <p:nvPr>
            <p:ph type="ctrTitle"/>
          </p:nvPr>
        </p:nvSpPr>
        <p:spPr/>
        <p:txBody>
          <a:bodyPr/>
          <a:lstStyle/>
          <a:p>
            <a:r>
              <a:rPr lang="en-US" dirty="0"/>
              <a:t>Information to District Section</a:t>
            </a:r>
          </a:p>
        </p:txBody>
      </p:sp>
      <p:sp>
        <p:nvSpPr>
          <p:cNvPr id="7" name="Subtitle 6">
            <a:extLst>
              <a:ext uri="{FF2B5EF4-FFF2-40B4-BE49-F238E27FC236}">
                <a16:creationId xmlns:a16="http://schemas.microsoft.com/office/drawing/2014/main" id="{40C3EED4-0194-EEA9-DF93-41A00BE52189}"/>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65D05EEE-B374-089C-AC36-D549450AFB15}"/>
              </a:ext>
            </a:extLst>
          </p:cNvPr>
          <p:cNvSpPr>
            <a:spLocks noGrp="1"/>
          </p:cNvSpPr>
          <p:nvPr>
            <p:ph type="sldNum" sz="quarter" idx="12"/>
          </p:nvPr>
        </p:nvSpPr>
        <p:spPr/>
        <p:txBody>
          <a:bodyPr/>
          <a:lstStyle/>
          <a:p>
            <a:fld id="{46775F4D-6D42-4CD6-A802-0B48E0231625}" type="slidenum">
              <a:rPr lang="en-US" smtClean="0"/>
              <a:pPr/>
              <a:t>4</a:t>
            </a:fld>
            <a:endParaRPr lang="en-US" dirty="0"/>
          </a:p>
        </p:txBody>
      </p:sp>
      <p:sp>
        <p:nvSpPr>
          <p:cNvPr id="4" name="Footer Placeholder 3">
            <a:extLst>
              <a:ext uri="{FF2B5EF4-FFF2-40B4-BE49-F238E27FC236}">
                <a16:creationId xmlns:a16="http://schemas.microsoft.com/office/drawing/2014/main" id="{7B28D7AC-A0EC-0BD1-70C8-0D9AE9067E14}"/>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3847020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ADB3A-AECB-F1D4-1844-CB804B647867}"/>
              </a:ext>
            </a:extLst>
          </p:cNvPr>
          <p:cNvSpPr>
            <a:spLocks noGrp="1"/>
          </p:cNvSpPr>
          <p:nvPr>
            <p:ph type="title"/>
          </p:nvPr>
        </p:nvSpPr>
        <p:spPr/>
        <p:txBody>
          <a:bodyPr/>
          <a:lstStyle/>
          <a:p>
            <a:r>
              <a:rPr lang="en-US" dirty="0"/>
              <a:t>Access the Information to District Page</a:t>
            </a:r>
          </a:p>
        </p:txBody>
      </p:sp>
      <p:sp>
        <p:nvSpPr>
          <p:cNvPr id="11" name="Content Placeholder 10">
            <a:extLst>
              <a:ext uri="{FF2B5EF4-FFF2-40B4-BE49-F238E27FC236}">
                <a16:creationId xmlns:a16="http://schemas.microsoft.com/office/drawing/2014/main" id="{F2B8AA3A-36B6-E706-BC14-FC40BF4DCBDE}"/>
              </a:ext>
              <a:ext uri="{C183D7F6-B498-43B3-948B-1728B52AA6E4}">
                <adec:decorative xmlns:adec="http://schemas.microsoft.com/office/drawing/2017/decorative" val="1"/>
              </a:ext>
            </a:extLst>
          </p:cNvPr>
          <p:cNvSpPr>
            <a:spLocks noGrp="1"/>
          </p:cNvSpPr>
          <p:nvPr>
            <p:ph idx="1"/>
          </p:nvPr>
        </p:nvSpPr>
        <p:spPr/>
        <p:txBody>
          <a:bodyPr/>
          <a:lstStyle/>
          <a:p>
            <a:endParaRPr lang="en-US" dirty="0"/>
          </a:p>
        </p:txBody>
      </p:sp>
      <p:pic>
        <p:nvPicPr>
          <p:cNvPr id="13" name="Picture 12" descr="Complaints Module Menu with arrow towards Information to District page.">
            <a:extLst>
              <a:ext uri="{FF2B5EF4-FFF2-40B4-BE49-F238E27FC236}">
                <a16:creationId xmlns:a16="http://schemas.microsoft.com/office/drawing/2014/main" id="{23178D76-18A3-7379-2F14-23B1D59FD1A4}"/>
              </a:ext>
            </a:extLst>
          </p:cNvPr>
          <p:cNvPicPr>
            <a:picLocks noChangeAspect="1"/>
          </p:cNvPicPr>
          <p:nvPr/>
        </p:nvPicPr>
        <p:blipFill>
          <a:blip r:embed="rId3"/>
          <a:stretch>
            <a:fillRect/>
          </a:stretch>
        </p:blipFill>
        <p:spPr>
          <a:xfrm>
            <a:off x="1070517" y="2004583"/>
            <a:ext cx="10050966" cy="4262073"/>
          </a:xfrm>
          <a:prstGeom prst="rect">
            <a:avLst/>
          </a:prstGeom>
          <a:ln>
            <a:solidFill>
              <a:schemeClr val="tx1"/>
            </a:solidFill>
          </a:ln>
        </p:spPr>
      </p:pic>
      <p:sp>
        <p:nvSpPr>
          <p:cNvPr id="5" name="Slide Number Placeholder 4">
            <a:extLst>
              <a:ext uri="{FF2B5EF4-FFF2-40B4-BE49-F238E27FC236}">
                <a16:creationId xmlns:a16="http://schemas.microsoft.com/office/drawing/2014/main" id="{3E6FEA3B-2906-B959-AEAE-3CC3E26EE8FB}"/>
              </a:ext>
            </a:extLst>
          </p:cNvPr>
          <p:cNvSpPr>
            <a:spLocks noGrp="1"/>
          </p:cNvSpPr>
          <p:nvPr>
            <p:ph type="sldNum" sz="quarter" idx="12"/>
          </p:nvPr>
        </p:nvSpPr>
        <p:spPr/>
        <p:txBody>
          <a:bodyPr/>
          <a:lstStyle/>
          <a:p>
            <a:fld id="{46775F4D-6D42-4CD6-A802-0B48E0231625}" type="slidenum">
              <a:rPr lang="en-US" smtClean="0"/>
              <a:pPr/>
              <a:t>5</a:t>
            </a:fld>
            <a:endParaRPr lang="en-US" dirty="0"/>
          </a:p>
        </p:txBody>
      </p:sp>
      <p:sp>
        <p:nvSpPr>
          <p:cNvPr id="4" name="Footer Placeholder 3">
            <a:extLst>
              <a:ext uri="{FF2B5EF4-FFF2-40B4-BE49-F238E27FC236}">
                <a16:creationId xmlns:a16="http://schemas.microsoft.com/office/drawing/2014/main" id="{0F6E12D0-94DB-BEAE-8E3D-AC4FD8F0C77D}"/>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4097349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57035-1D7F-D1E3-3FC9-C8A5835BCF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BBBDF9-D493-46FA-869C-1336E68B783B}"/>
              </a:ext>
            </a:extLst>
          </p:cNvPr>
          <p:cNvSpPr>
            <a:spLocks noGrp="1"/>
          </p:cNvSpPr>
          <p:nvPr>
            <p:ph type="title"/>
          </p:nvPr>
        </p:nvSpPr>
        <p:spPr/>
        <p:txBody>
          <a:bodyPr/>
          <a:lstStyle/>
          <a:p>
            <a:r>
              <a:rPr lang="en-US" dirty="0"/>
              <a:t>Information to District</a:t>
            </a:r>
          </a:p>
        </p:txBody>
      </p:sp>
      <p:pic>
        <p:nvPicPr>
          <p:cNvPr id="3" name="Content Placeholder 2" descr="Complaint Information to District page with arrows towards Complaint Document links.">
            <a:extLst>
              <a:ext uri="{FF2B5EF4-FFF2-40B4-BE49-F238E27FC236}">
                <a16:creationId xmlns:a16="http://schemas.microsoft.com/office/drawing/2014/main" id="{1FD16B59-6C04-7143-3C7F-98018E24C253}"/>
              </a:ext>
            </a:extLst>
          </p:cNvPr>
          <p:cNvPicPr>
            <a:picLocks noGrp="1" noChangeAspect="1"/>
          </p:cNvPicPr>
          <p:nvPr>
            <p:ph idx="1"/>
          </p:nvPr>
        </p:nvPicPr>
        <p:blipFill>
          <a:blip r:embed="rId3"/>
          <a:stretch>
            <a:fillRect/>
          </a:stretch>
        </p:blipFill>
        <p:spPr>
          <a:xfrm>
            <a:off x="2502886" y="1825625"/>
            <a:ext cx="7186227" cy="4351338"/>
          </a:xfrm>
          <a:prstGeom prst="rect">
            <a:avLst/>
          </a:prstGeom>
          <a:ln>
            <a:solidFill>
              <a:schemeClr val="tx1"/>
            </a:solidFill>
          </a:ln>
        </p:spPr>
      </p:pic>
      <p:sp>
        <p:nvSpPr>
          <p:cNvPr id="5" name="Slide Number Placeholder 4">
            <a:extLst>
              <a:ext uri="{FF2B5EF4-FFF2-40B4-BE49-F238E27FC236}">
                <a16:creationId xmlns:a16="http://schemas.microsoft.com/office/drawing/2014/main" id="{514D7C6E-7ED5-9AAF-1DEF-C6449A350B0B}"/>
              </a:ext>
            </a:extLst>
          </p:cNvPr>
          <p:cNvSpPr>
            <a:spLocks noGrp="1"/>
          </p:cNvSpPr>
          <p:nvPr>
            <p:ph type="sldNum" sz="quarter" idx="12"/>
          </p:nvPr>
        </p:nvSpPr>
        <p:spPr/>
        <p:txBody>
          <a:bodyPr/>
          <a:lstStyle/>
          <a:p>
            <a:fld id="{46775F4D-6D42-4CD6-A802-0B48E0231625}" type="slidenum">
              <a:rPr lang="en-US" smtClean="0"/>
              <a:pPr/>
              <a:t>6</a:t>
            </a:fld>
            <a:endParaRPr lang="en-US" dirty="0"/>
          </a:p>
        </p:txBody>
      </p:sp>
      <p:sp>
        <p:nvSpPr>
          <p:cNvPr id="4" name="Footer Placeholder 3">
            <a:extLst>
              <a:ext uri="{FF2B5EF4-FFF2-40B4-BE49-F238E27FC236}">
                <a16:creationId xmlns:a16="http://schemas.microsoft.com/office/drawing/2014/main" id="{503B10E8-5CD6-1FED-70CC-AF97417D0FA5}"/>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1813274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E0D44-8457-1131-A6DF-69AAD2B81660}"/>
              </a:ext>
            </a:extLst>
          </p:cNvPr>
          <p:cNvSpPr>
            <a:spLocks noGrp="1"/>
          </p:cNvSpPr>
          <p:nvPr>
            <p:ph type="title"/>
          </p:nvPr>
        </p:nvSpPr>
        <p:spPr/>
        <p:txBody>
          <a:bodyPr/>
          <a:lstStyle/>
          <a:p>
            <a:r>
              <a:rPr lang="en-US" dirty="0"/>
              <a:t>Access the District Response Page</a:t>
            </a:r>
          </a:p>
        </p:txBody>
      </p:sp>
      <p:sp>
        <p:nvSpPr>
          <p:cNvPr id="6" name="Content Placeholder 5">
            <a:extLst>
              <a:ext uri="{FF2B5EF4-FFF2-40B4-BE49-F238E27FC236}">
                <a16:creationId xmlns:a16="http://schemas.microsoft.com/office/drawing/2014/main" id="{F5225323-6566-2476-4AEB-4B47E734C10D}"/>
              </a:ext>
              <a:ext uri="{C183D7F6-B498-43B3-948B-1728B52AA6E4}">
                <adec:decorative xmlns:adec="http://schemas.microsoft.com/office/drawing/2017/decorative" val="1"/>
              </a:ext>
            </a:extLst>
          </p:cNvPr>
          <p:cNvSpPr>
            <a:spLocks noGrp="1"/>
          </p:cNvSpPr>
          <p:nvPr>
            <p:ph idx="1"/>
          </p:nvPr>
        </p:nvSpPr>
        <p:spPr/>
        <p:txBody>
          <a:bodyPr/>
          <a:lstStyle/>
          <a:p>
            <a:endParaRPr lang="en-US"/>
          </a:p>
        </p:txBody>
      </p:sp>
      <p:pic>
        <p:nvPicPr>
          <p:cNvPr id="8" name="Picture 7" descr="Complaints Module Menu with arrow towards District Response page.">
            <a:extLst>
              <a:ext uri="{FF2B5EF4-FFF2-40B4-BE49-F238E27FC236}">
                <a16:creationId xmlns:a16="http://schemas.microsoft.com/office/drawing/2014/main" id="{3B669817-441B-B2DC-ACEB-2578574A237A}"/>
              </a:ext>
            </a:extLst>
          </p:cNvPr>
          <p:cNvPicPr>
            <a:picLocks noChangeAspect="1"/>
          </p:cNvPicPr>
          <p:nvPr/>
        </p:nvPicPr>
        <p:blipFill>
          <a:blip r:embed="rId3"/>
          <a:stretch>
            <a:fillRect/>
          </a:stretch>
        </p:blipFill>
        <p:spPr>
          <a:xfrm>
            <a:off x="969467" y="1825626"/>
            <a:ext cx="10253065" cy="4351337"/>
          </a:xfrm>
          <a:prstGeom prst="rect">
            <a:avLst/>
          </a:prstGeom>
          <a:ln>
            <a:solidFill>
              <a:schemeClr val="tx1"/>
            </a:solidFill>
          </a:ln>
        </p:spPr>
      </p:pic>
      <p:sp>
        <p:nvSpPr>
          <p:cNvPr id="5" name="Slide Number Placeholder 4">
            <a:extLst>
              <a:ext uri="{FF2B5EF4-FFF2-40B4-BE49-F238E27FC236}">
                <a16:creationId xmlns:a16="http://schemas.microsoft.com/office/drawing/2014/main" id="{BB9D8BB3-0E1C-CD49-C083-72D7B3886952}"/>
              </a:ext>
            </a:extLst>
          </p:cNvPr>
          <p:cNvSpPr>
            <a:spLocks noGrp="1"/>
          </p:cNvSpPr>
          <p:nvPr>
            <p:ph type="sldNum" sz="quarter" idx="12"/>
          </p:nvPr>
        </p:nvSpPr>
        <p:spPr/>
        <p:txBody>
          <a:bodyPr/>
          <a:lstStyle/>
          <a:p>
            <a:fld id="{46775F4D-6D42-4CD6-A802-0B48E0231625}" type="slidenum">
              <a:rPr lang="en-US" smtClean="0"/>
              <a:pPr/>
              <a:t>7</a:t>
            </a:fld>
            <a:endParaRPr lang="en-US" dirty="0"/>
          </a:p>
        </p:txBody>
      </p:sp>
      <p:sp>
        <p:nvSpPr>
          <p:cNvPr id="4" name="Footer Placeholder 3">
            <a:extLst>
              <a:ext uri="{FF2B5EF4-FFF2-40B4-BE49-F238E27FC236}">
                <a16:creationId xmlns:a16="http://schemas.microsoft.com/office/drawing/2014/main" id="{10648343-3FB8-A4D5-C98A-3AAC8C89840F}"/>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1128516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EC07F-9D69-D8C1-1004-30006E9A86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26419A-10A5-99BA-F48C-F08F9132467B}"/>
              </a:ext>
            </a:extLst>
          </p:cNvPr>
          <p:cNvSpPr>
            <a:spLocks noGrp="1"/>
          </p:cNvSpPr>
          <p:nvPr>
            <p:ph type="title"/>
          </p:nvPr>
        </p:nvSpPr>
        <p:spPr>
          <a:xfrm>
            <a:off x="838201" y="365125"/>
            <a:ext cx="4001428" cy="1325563"/>
          </a:xfrm>
        </p:spPr>
        <p:txBody>
          <a:bodyPr/>
          <a:lstStyle/>
          <a:p>
            <a:r>
              <a:rPr lang="en-US" dirty="0"/>
              <a:t>District Response Page</a:t>
            </a:r>
          </a:p>
        </p:txBody>
      </p:sp>
      <p:pic>
        <p:nvPicPr>
          <p:cNvPr id="8" name="Picture 7" descr="Complaint District Response page with emphasis on Document Title, a Browse button, and the Save button.">
            <a:extLst>
              <a:ext uri="{FF2B5EF4-FFF2-40B4-BE49-F238E27FC236}">
                <a16:creationId xmlns:a16="http://schemas.microsoft.com/office/drawing/2014/main" id="{298423B0-E306-2948-64E1-62E14F581ECB}"/>
              </a:ext>
            </a:extLst>
          </p:cNvPr>
          <p:cNvPicPr>
            <a:picLocks noChangeAspect="1"/>
          </p:cNvPicPr>
          <p:nvPr/>
        </p:nvPicPr>
        <p:blipFill>
          <a:blip r:embed="rId3"/>
          <a:stretch>
            <a:fillRect/>
          </a:stretch>
        </p:blipFill>
        <p:spPr>
          <a:xfrm>
            <a:off x="4839629" y="216778"/>
            <a:ext cx="6514170" cy="4481196"/>
          </a:xfrm>
          <a:prstGeom prst="rect">
            <a:avLst/>
          </a:prstGeom>
          <a:ln>
            <a:solidFill>
              <a:schemeClr val="tx1"/>
            </a:solidFill>
          </a:ln>
        </p:spPr>
      </p:pic>
      <p:pic>
        <p:nvPicPr>
          <p:cNvPr id="10" name="Content Placeholder 9" descr="Bottom portion of the Complaint District Response page, with circle around Browse button and an arrow towards Document Title.">
            <a:extLst>
              <a:ext uri="{FF2B5EF4-FFF2-40B4-BE49-F238E27FC236}">
                <a16:creationId xmlns:a16="http://schemas.microsoft.com/office/drawing/2014/main" id="{9C15C31F-1E15-E1B0-3FC2-22A244F5CECD}"/>
              </a:ext>
            </a:extLst>
          </p:cNvPr>
          <p:cNvPicPr>
            <a:picLocks noGrp="1" noChangeAspect="1"/>
          </p:cNvPicPr>
          <p:nvPr>
            <p:ph idx="1"/>
          </p:nvPr>
        </p:nvPicPr>
        <p:blipFill>
          <a:blip r:embed="rId4"/>
          <a:stretch>
            <a:fillRect/>
          </a:stretch>
        </p:blipFill>
        <p:spPr>
          <a:xfrm>
            <a:off x="3456878" y="4734092"/>
            <a:ext cx="7896921" cy="1622258"/>
          </a:xfrm>
          <a:ln>
            <a:solidFill>
              <a:schemeClr val="tx1"/>
            </a:solidFill>
          </a:ln>
        </p:spPr>
      </p:pic>
      <p:sp>
        <p:nvSpPr>
          <p:cNvPr id="5" name="Slide Number Placeholder 4">
            <a:extLst>
              <a:ext uri="{FF2B5EF4-FFF2-40B4-BE49-F238E27FC236}">
                <a16:creationId xmlns:a16="http://schemas.microsoft.com/office/drawing/2014/main" id="{BEBFB8CB-39AD-4C31-A213-480AC330AA36}"/>
              </a:ext>
            </a:extLst>
          </p:cNvPr>
          <p:cNvSpPr>
            <a:spLocks noGrp="1"/>
          </p:cNvSpPr>
          <p:nvPr>
            <p:ph type="sldNum" sz="quarter" idx="12"/>
          </p:nvPr>
        </p:nvSpPr>
        <p:spPr/>
        <p:txBody>
          <a:bodyPr/>
          <a:lstStyle/>
          <a:p>
            <a:fld id="{46775F4D-6D42-4CD6-A802-0B48E0231625}" type="slidenum">
              <a:rPr lang="en-US" smtClean="0"/>
              <a:pPr/>
              <a:t>8</a:t>
            </a:fld>
            <a:endParaRPr lang="en-US" dirty="0"/>
          </a:p>
        </p:txBody>
      </p:sp>
      <p:sp>
        <p:nvSpPr>
          <p:cNvPr id="4" name="Footer Placeholder 3">
            <a:extLst>
              <a:ext uri="{FF2B5EF4-FFF2-40B4-BE49-F238E27FC236}">
                <a16:creationId xmlns:a16="http://schemas.microsoft.com/office/drawing/2014/main" id="{F8CC95B8-723E-0DB5-2035-8CAC5EAC14BA}"/>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3374725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6BCEB-D106-D6F1-57B6-B15C8B0101B6}"/>
              </a:ext>
            </a:extLst>
          </p:cNvPr>
          <p:cNvSpPr>
            <a:spLocks noGrp="1"/>
          </p:cNvSpPr>
          <p:nvPr>
            <p:ph type="title"/>
          </p:nvPr>
        </p:nvSpPr>
        <p:spPr/>
        <p:txBody>
          <a:bodyPr/>
          <a:lstStyle/>
          <a:p>
            <a:r>
              <a:rPr lang="en-US" dirty="0"/>
              <a:t>New Page on the Menu</a:t>
            </a:r>
          </a:p>
        </p:txBody>
      </p:sp>
      <p:pic>
        <p:nvPicPr>
          <p:cNvPr id="9" name="Picture 8" descr="Complaints Module Menu with arrow towards Document Repository page.">
            <a:extLst>
              <a:ext uri="{FF2B5EF4-FFF2-40B4-BE49-F238E27FC236}">
                <a16:creationId xmlns:a16="http://schemas.microsoft.com/office/drawing/2014/main" id="{359A85E2-0D51-FFB8-8DB3-4E51E5DB857B}"/>
              </a:ext>
            </a:extLst>
          </p:cNvPr>
          <p:cNvPicPr>
            <a:picLocks noChangeAspect="1"/>
          </p:cNvPicPr>
          <p:nvPr/>
        </p:nvPicPr>
        <p:blipFill>
          <a:blip r:embed="rId3"/>
          <a:stretch>
            <a:fillRect/>
          </a:stretch>
        </p:blipFill>
        <p:spPr>
          <a:xfrm>
            <a:off x="1055630" y="1875399"/>
            <a:ext cx="10080740" cy="4251790"/>
          </a:xfrm>
          <a:prstGeom prst="rect">
            <a:avLst/>
          </a:prstGeom>
          <a:ln>
            <a:solidFill>
              <a:schemeClr val="tx1"/>
            </a:solidFill>
          </a:ln>
        </p:spPr>
      </p:pic>
      <p:sp>
        <p:nvSpPr>
          <p:cNvPr id="5" name="Slide Number Placeholder 4">
            <a:extLst>
              <a:ext uri="{FF2B5EF4-FFF2-40B4-BE49-F238E27FC236}">
                <a16:creationId xmlns:a16="http://schemas.microsoft.com/office/drawing/2014/main" id="{C93A65A0-2CF3-9D96-4F49-67702B2BC4DC}"/>
              </a:ext>
            </a:extLst>
          </p:cNvPr>
          <p:cNvSpPr>
            <a:spLocks noGrp="1"/>
          </p:cNvSpPr>
          <p:nvPr>
            <p:ph type="sldNum" sz="quarter" idx="12"/>
          </p:nvPr>
        </p:nvSpPr>
        <p:spPr/>
        <p:txBody>
          <a:bodyPr/>
          <a:lstStyle/>
          <a:p>
            <a:fld id="{46775F4D-6D42-4CD6-A802-0B48E0231625}" type="slidenum">
              <a:rPr lang="en-US" smtClean="0"/>
              <a:pPr/>
              <a:t>9</a:t>
            </a:fld>
            <a:endParaRPr lang="en-US" dirty="0"/>
          </a:p>
        </p:txBody>
      </p:sp>
      <p:sp>
        <p:nvSpPr>
          <p:cNvPr id="4" name="Footer Placeholder 3">
            <a:extLst>
              <a:ext uri="{FF2B5EF4-FFF2-40B4-BE49-F238E27FC236}">
                <a16:creationId xmlns:a16="http://schemas.microsoft.com/office/drawing/2014/main" id="{96D9649E-EB45-FFA0-C5A9-01830408E100}"/>
              </a:ext>
            </a:extLst>
          </p:cNvPr>
          <p:cNvSpPr>
            <a:spLocks noGrp="1"/>
          </p:cNvSpPr>
          <p:nvPr>
            <p:ph type="ftr" sz="quarter" idx="11"/>
          </p:nvPr>
        </p:nvSpPr>
        <p:spPr/>
        <p:txBody>
          <a:bodyPr/>
          <a:lstStyle/>
          <a:p>
            <a:r>
              <a:rPr lang="en-US"/>
              <a:t>Michigan Department of Education | Office of Special Education </a:t>
            </a:r>
            <a:endParaRPr lang="en-US" dirty="0"/>
          </a:p>
        </p:txBody>
      </p:sp>
    </p:spTree>
    <p:extLst>
      <p:ext uri="{BB962C8B-B14F-4D97-AF65-F5344CB8AC3E}">
        <p14:creationId xmlns:p14="http://schemas.microsoft.com/office/powerpoint/2010/main" val="177824722"/>
      </p:ext>
    </p:extLst>
  </p:cSld>
  <p:clrMapOvr>
    <a:masterClrMapping/>
  </p:clrMapOvr>
</p:sld>
</file>

<file path=ppt/theme/theme1.xml><?xml version="1.0" encoding="utf-8"?>
<a:theme xmlns:a="http://schemas.openxmlformats.org/drawingml/2006/main" name="Office Theme">
  <a:themeElements>
    <a:clrScheme name="Catamaran">
      <a:dk1>
        <a:srgbClr val="3A3A3A"/>
      </a:dk1>
      <a:lt1>
        <a:srgbClr val="FFFFFF"/>
      </a:lt1>
      <a:dk2>
        <a:srgbClr val="44546A"/>
      </a:dk2>
      <a:lt2>
        <a:srgbClr val="E7E6E6"/>
      </a:lt2>
      <a:accent1>
        <a:srgbClr val="C3321B"/>
      </a:accent1>
      <a:accent2>
        <a:srgbClr val="24866E"/>
      </a:accent2>
      <a:accent3>
        <a:srgbClr val="D1831E"/>
      </a:accent3>
      <a:accent4>
        <a:srgbClr val="E3F3F0"/>
      </a:accent4>
      <a:accent5>
        <a:srgbClr val="F5F5F5"/>
      </a:accent5>
      <a:accent6>
        <a:srgbClr val="66666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catamaran-presentation-template" id="{41D9C6EC-5183-4F99-BE22-C042EB7CC013}" vid="{F01C87F0-B223-4810-B221-3E0C8C6858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5C72E1CDBE4B43AABA00DF189D284A" ma:contentTypeVersion="12" ma:contentTypeDescription="Create a new document." ma:contentTypeScope="" ma:versionID="33e4e008f462472c3a7437d816ac90c8">
  <xsd:schema xmlns:xsd="http://www.w3.org/2001/XMLSchema" xmlns:xs="http://www.w3.org/2001/XMLSchema" xmlns:p="http://schemas.microsoft.com/office/2006/metadata/properties" xmlns:ns3="38269ceb-1ce2-4cd7-9682-9e7052188652" targetNamespace="http://schemas.microsoft.com/office/2006/metadata/properties" ma:root="true" ma:fieldsID="7560d4fa767b866df48f41ca6bedf4aa" ns3:_="">
    <xsd:import namespace="38269ceb-1ce2-4cd7-9682-9e7052188652"/>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3:MediaServiceAutoTags" minOccurs="0"/>
                <xsd:element ref="ns3:MediaServiceOCR" minOccurs="0"/>
                <xsd:element ref="ns3:MediaServiceGenerationTime" minOccurs="0"/>
                <xsd:element ref="ns3:MediaServiceEventHashCode" minOccurs="0"/>
                <xsd:element ref="ns3:MediaServiceSearchProperties" minOccurs="0"/>
                <xsd:element ref="ns3:MediaServiceDateTaken" minOccurs="0"/>
                <xsd:element ref="ns3:MediaServiceSystem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269ceb-1ce2-4cd7-9682-9e70521886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ystemTags" ma:index="18" nillable="true" ma:displayName="MediaServiceSystemTags" ma:hidden="true" ma:internalName="MediaServiceSystemTags" ma:readOnly="true">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38269ceb-1ce2-4cd7-9682-9e705218865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517E10-37CB-4503-932B-7E3F7D2182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269ceb-1ce2-4cd7-9682-9e70521886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F184B9-3C0E-4014-B568-1444DE2ADBED}">
  <ds:schemaRefs>
    <ds:schemaRef ds:uri="http://purl.org/dc/elements/1.1/"/>
    <ds:schemaRef ds:uri="38269ceb-1ce2-4cd7-9682-9e7052188652"/>
    <ds:schemaRef ds:uri="http://purl.org/dc/dcmitype/"/>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47FF8AC-637D-4F4B-AA67-CC28C5F0E6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catamaran-presentation-template</Template>
  <TotalTime>1166</TotalTime>
  <Words>1763</Words>
  <Application>Microsoft Office PowerPoint</Application>
  <PresentationFormat>Widescreen</PresentationFormat>
  <Paragraphs>156</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State Complaints 2025 Changes and Updates</vt:lpstr>
      <vt:lpstr>Meet the Team</vt:lpstr>
      <vt:lpstr>Agenda</vt:lpstr>
      <vt:lpstr>Information to District Section</vt:lpstr>
      <vt:lpstr>Access the Information to District Page</vt:lpstr>
      <vt:lpstr>Information to District</vt:lpstr>
      <vt:lpstr>Access the District Response Page</vt:lpstr>
      <vt:lpstr>District Response Page</vt:lpstr>
      <vt:lpstr>New Page on the Menu</vt:lpstr>
      <vt:lpstr>Document Repository</vt:lpstr>
      <vt:lpstr>Systemic Investigations</vt:lpstr>
      <vt:lpstr>Access the Student Upload Page</vt:lpstr>
      <vt:lpstr>Upload Students</vt:lpstr>
      <vt:lpstr>Complaints Module Menu</vt:lpstr>
      <vt:lpstr>Systemic Student Documentation</vt:lpstr>
      <vt:lpstr>Resources</vt:lpstr>
      <vt:lpstr>Catamaran Technical Assistance Website</vt:lpstr>
      <vt:lpstr>Contact MDE OSE</vt:lpstr>
      <vt:lpstr>Contact the Catamaran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Complaints 2025 for ISDs</dc:title>
  <dc:creator>Michigan Department of Education;Office of Special Education</dc:creator>
  <cp:lastModifiedBy>Gabrielle Steinacker</cp:lastModifiedBy>
  <cp:revision>25</cp:revision>
  <dcterms:created xsi:type="dcterms:W3CDTF">2024-11-05T14:09:30Z</dcterms:created>
  <dcterms:modified xsi:type="dcterms:W3CDTF">2025-01-29T19:10:23Z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0x0101004A5C72E1CDBE4B43AABA00DF189D284A</vt:lpwstr>
  </property>
  <property fmtid="{D5CDD505-2E9C-101B-9397-08002B2CF9AE}" pid="3" name="MSIP_Label_3a2fed65-62e7-46ea-af74-187e0c17143a_Enabled">
    <vt:lpwstr>true</vt:lpwstr>
  </property>
  <property fmtid="{D5CDD505-2E9C-101B-9397-08002B2CF9AE}" pid="4" name="MSIP_Label_3a2fed65-62e7-46ea-af74-187e0c17143a_SetDate">
    <vt:lpwstr>2024-12-16T13:38:35Z</vt:lpwstr>
  </property>
  <property fmtid="{D5CDD505-2E9C-101B-9397-08002B2CF9AE}" pid="5" name="MSIP_Label_3a2fed65-62e7-46ea-af74-187e0c17143a_Method">
    <vt:lpwstr>Privileged</vt:lpwstr>
  </property>
  <property fmtid="{D5CDD505-2E9C-101B-9397-08002B2CF9AE}" pid="6" name="MSIP_Label_3a2fed65-62e7-46ea-af74-187e0c17143a_Name">
    <vt:lpwstr>3a2fed65-62e7-46ea-af74-187e0c17143a</vt:lpwstr>
  </property>
  <property fmtid="{D5CDD505-2E9C-101B-9397-08002B2CF9AE}" pid="7" name="MSIP_Label_3a2fed65-62e7-46ea-af74-187e0c17143a_SiteId">
    <vt:lpwstr>d5fb7087-3777-42ad-966a-892ef47225d1</vt:lpwstr>
  </property>
  <property fmtid="{D5CDD505-2E9C-101B-9397-08002B2CF9AE}" pid="8" name="MSIP_Label_3a2fed65-62e7-46ea-af74-187e0c17143a_ActionId">
    <vt:lpwstr>7d671480-a711-48bf-9c76-578115dfd94a</vt:lpwstr>
  </property>
  <property fmtid="{D5CDD505-2E9C-101B-9397-08002B2CF9AE}" pid="9" name="MSIP_Label_3a2fed65-62e7-46ea-af74-187e0c17143a_ContentBits">
    <vt:lpwstr>0</vt:lpwstr>
  </property>
</Properties>
</file>