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2"/>
  </p:notesMasterIdLst>
  <p:handoutMasterIdLst>
    <p:handoutMasterId r:id="rId63"/>
  </p:handoutMasterIdLst>
  <p:sldIdLst>
    <p:sldId id="427" r:id="rId5"/>
    <p:sldId id="428" r:id="rId6"/>
    <p:sldId id="263" r:id="rId7"/>
    <p:sldId id="267" r:id="rId8"/>
    <p:sldId id="268" r:id="rId9"/>
    <p:sldId id="272" r:id="rId10"/>
    <p:sldId id="274" r:id="rId11"/>
    <p:sldId id="277" r:id="rId12"/>
    <p:sldId id="278" r:id="rId13"/>
    <p:sldId id="300" r:id="rId14"/>
    <p:sldId id="308" r:id="rId15"/>
    <p:sldId id="279" r:id="rId16"/>
    <p:sldId id="306" r:id="rId17"/>
    <p:sldId id="452" r:id="rId18"/>
    <p:sldId id="451" r:id="rId19"/>
    <p:sldId id="342" r:id="rId20"/>
    <p:sldId id="361" r:id="rId21"/>
    <p:sldId id="317" r:id="rId22"/>
    <p:sldId id="318" r:id="rId23"/>
    <p:sldId id="319" r:id="rId24"/>
    <p:sldId id="320" r:id="rId25"/>
    <p:sldId id="321" r:id="rId26"/>
    <p:sldId id="322" r:id="rId27"/>
    <p:sldId id="323" r:id="rId28"/>
    <p:sldId id="276" r:id="rId29"/>
    <p:sldId id="433" r:id="rId30"/>
    <p:sldId id="429" r:id="rId31"/>
    <p:sldId id="297" r:id="rId32"/>
    <p:sldId id="298" r:id="rId33"/>
    <p:sldId id="282" r:id="rId34"/>
    <p:sldId id="283" r:id="rId35"/>
    <p:sldId id="284" r:id="rId36"/>
    <p:sldId id="436" r:id="rId37"/>
    <p:sldId id="437" r:id="rId38"/>
    <p:sldId id="438" r:id="rId39"/>
    <p:sldId id="324" r:id="rId40"/>
    <p:sldId id="445" r:id="rId41"/>
    <p:sldId id="446" r:id="rId42"/>
    <p:sldId id="448" r:id="rId43"/>
    <p:sldId id="454" r:id="rId44"/>
    <p:sldId id="309" r:id="rId45"/>
    <p:sldId id="337" r:id="rId46"/>
    <p:sldId id="441" r:id="rId47"/>
    <p:sldId id="430" r:id="rId48"/>
    <p:sldId id="431" r:id="rId49"/>
    <p:sldId id="326" r:id="rId50"/>
    <p:sldId id="280" r:id="rId51"/>
    <p:sldId id="442" r:id="rId52"/>
    <p:sldId id="444" r:id="rId53"/>
    <p:sldId id="368" r:id="rId54"/>
    <p:sldId id="369" r:id="rId55"/>
    <p:sldId id="370" r:id="rId56"/>
    <p:sldId id="455" r:id="rId57"/>
    <p:sldId id="453" r:id="rId58"/>
    <p:sldId id="292" r:id="rId59"/>
    <p:sldId id="450" r:id="rId60"/>
    <p:sldId id="449" r:id="rId6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DB7102-B25D-1EF1-F570-1BD8E882A762}" name="Ranusch, Tori (MDE)" initials="RT(" userId="S::RanuschT1@michigan.gov::745edd0c-6e22-4b79-8651-8c86e5f82c27" providerId="AD"/>
  <p188:author id="{C1BF2232-886B-B082-2B7B-A42D5E455759}" name="Mozden, Chantel (MDE)" initials="MC(" userId="S::MozdenC@michigan.gov::1ae966b0-844c-418a-a58f-2c62b5aec8ea" providerId="AD"/>
  <p188:author id="{29088641-5EE9-611F-75B1-B4BA9E5AFC8F}" name="Schultz, Deborah (MDE)" initials="SD(" userId="S::SchultzD10@michigan.gov::d91c3f3d-91be-4e7c-a4dc-5e7d4587b460" providerId="AD"/>
  <p188:author id="{7FC41077-B34E-D705-A272-FF94E187ABB7}" name="Lynne Clark" initials="LC" userId="S::lclark@publicsectorconsultants.com::e39695b7-0fbb-4f79-838b-814b73e0a62f" providerId="AD"/>
  <p188:author id="{2D75767F-2FFC-1BA6-B922-03641C3E9E9D}" name="Mozden, Chantel (MDE)" initials="M(" userId="S::mozdenc@michigan.gov::1ae966b0-844c-418a-a58f-2c62b5aec8ea" providerId="AD"/>
  <p188:author id="{AAAC22C5-387D-D75A-F3EF-92451F449B4F}" name="Brady, Jessica (MDE)" initials="B(" userId="S::bradyj@michigan.gov::a61990dd-a7f8-4c85-99d8-383baa0254ac" providerId="AD"/>
  <p188:author id="{89E8A6C6-0E23-F3D8-163F-9DE05D1CE705}" name="Schultz, Deborah (MDE)" initials="S(" userId="S::schultzd10@michigan.gov::d91c3f3d-91be-4e7c-a4dc-5e7d4587b46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omas, Charles (MDE)" initials="TC(" lastIdx="4" clrIdx="0"/>
  <p:cmAuthor id="2" name="Dortch, Shawan (MDE)" initials="DS(" lastIdx="3" clrIdx="1"/>
  <p:cmAuthor id="3" name="Kat Fales" initials="KF" lastIdx="10" clrIdx="2"/>
  <p:cmAuthor id="4" name="Kat Fales" initials="KF [2]" lastIdx="1" clrIdx="3"/>
  <p:cmAuthor id="5" name="Kat Fales" initials="KF [3]" lastIdx="1" clrIdx="4"/>
  <p:cmAuthor id="6" name="Kat Fales" initials="KF [4]" lastIdx="1" clrIdx="5"/>
  <p:cmAuthor id="7" name="Kat Fales" initials="KF [5]" lastIdx="1" clrIdx="6"/>
  <p:cmAuthor id="8" name="Kat Fales" initials="KF [6]" lastIdx="1" clrIdx="7"/>
  <p:cmAuthor id="9" name="Kat Fales" initials="KF [7]" lastIdx="1" clrIdx="8"/>
  <p:cmAuthor id="10" name="Kat Fales" initials="KF [8]" lastIdx="1" clrIdx="9"/>
  <p:cmAuthor id="11" name="Kat Fales" initials="KF [9]" lastIdx="1" clrIdx="10"/>
  <p:cmAuthor id="12" name="Kat Fales" initials="KF [10]" lastIdx="1" clrIdx="11"/>
  <p:cmAuthor id="13" name="Kat Fales" initials="KF [11]" lastIdx="1" clrIdx="12"/>
  <p:cmAuthor id="14" name="Lynne Clark" initials="LC" lastIdx="21" clrIdx="13">
    <p:extLst>
      <p:ext uri="{19B8F6BF-5375-455C-9EA6-DF929625EA0E}">
        <p15:presenceInfo xmlns:p15="http://schemas.microsoft.com/office/powerpoint/2012/main" userId="S::lclark@publicsectorconsultants.com::e39695b7-0fbb-4f79-838b-814b73e0a62f" providerId="AD"/>
      </p:ext>
    </p:extLst>
  </p:cmAuthor>
  <p:cmAuthor id="15" name="Anderson Tippett, Jeanne (MDE)" initials="ATJ(" lastIdx="6" clrIdx="14">
    <p:extLst>
      <p:ext uri="{19B8F6BF-5375-455C-9EA6-DF929625EA0E}">
        <p15:presenceInfo xmlns:p15="http://schemas.microsoft.com/office/powerpoint/2012/main" userId="S::AndersonTippettJ@michigan.gov::b728fb55-2a35-4751-b136-bdf0be5b88f0" providerId="AD"/>
      </p:ext>
    </p:extLst>
  </p:cmAuthor>
  <p:cmAuthor id="16" name="Schultz, Deborah (MDE)" initials="SD(" lastIdx="4" clrIdx="15">
    <p:extLst>
      <p:ext uri="{19B8F6BF-5375-455C-9EA6-DF929625EA0E}">
        <p15:presenceInfo xmlns:p15="http://schemas.microsoft.com/office/powerpoint/2012/main" userId="S::SchultzD10@michigan.gov::d91c3f3d-91be-4e7c-a4dc-5e7d4587b460" providerId="AD"/>
      </p:ext>
    </p:extLst>
  </p:cmAuthor>
  <p:cmAuthor id="17" name="Fales, Karen  (MDE-Contractor)" initials="F(" lastIdx="30" clrIdx="16">
    <p:extLst>
      <p:ext uri="{19B8F6BF-5375-455C-9EA6-DF929625EA0E}">
        <p15:presenceInfo xmlns:p15="http://schemas.microsoft.com/office/powerpoint/2012/main" userId="S::falesk1@michigan.gov::b89e7584-72d6-4962-923a-0c0f80c424bf" providerId="AD"/>
      </p:ext>
    </p:extLst>
  </p:cmAuthor>
  <p:cmAuthor id="18" name="Brady, Jessica (MDE)" initials="B(" lastIdx="1" clrIdx="17">
    <p:extLst>
      <p:ext uri="{19B8F6BF-5375-455C-9EA6-DF929625EA0E}">
        <p15:presenceInfo xmlns:p15="http://schemas.microsoft.com/office/powerpoint/2012/main" userId="S::bradyj@michigan.gov::a61990dd-a7f8-4c85-99d8-383baa0254ac" providerId="AD"/>
      </p:ext>
    </p:extLst>
  </p:cmAuthor>
  <p:cmAuthor id="19" name="Weckstein, Janis (MDE)" initials="W(" lastIdx="2" clrIdx="18">
    <p:extLst>
      <p:ext uri="{19B8F6BF-5375-455C-9EA6-DF929625EA0E}">
        <p15:presenceInfo xmlns:p15="http://schemas.microsoft.com/office/powerpoint/2012/main" userId="S::wecksteinj@michigan.gov::44657ef9-982c-48a1-8969-0a38a6e646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3A"/>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0B1596-96FC-E378-2B70-545E07958951}" v="7" dt="2022-04-19T18:49:25.810"/>
    <p1510:client id="{56427D47-A620-41A1-8F03-7D2AB313C6B7}" v="2" dt="2022-04-19T17:40:26.158"/>
    <p1510:client id="{8DC3D924-D8C5-5BAF-6C63-D17BC68D0CC5}" v="1" dt="2022-04-20T12:13:59.492"/>
    <p1510:client id="{9B767651-17D9-4AAE-9BB1-4976D5684C62}" v="53" dt="2022-04-18T19:44:34.623"/>
    <p1510:client id="{9C292EE2-592F-A968-7AE3-DC7C3F342EE1}" v="2" dt="2022-04-20T12:15:50.192"/>
    <p1510:client id="{AADC66B2-B1BC-4214-B894-3EE8E3E7A761}" v="2" dt="2022-04-20T12:07:21.9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64160" autoAdjust="0"/>
  </p:normalViewPr>
  <p:slideViewPr>
    <p:cSldViewPr snapToGrid="0">
      <p:cViewPr varScale="1">
        <p:scale>
          <a:sx n="69" d="100"/>
          <a:sy n="69" d="100"/>
        </p:scale>
        <p:origin x="1350" y="96"/>
      </p:cViewPr>
      <p:guideLst/>
    </p:cSldViewPr>
  </p:slideViewPr>
  <p:outlineViewPr>
    <p:cViewPr>
      <p:scale>
        <a:sx n="33" d="100"/>
        <a:sy n="33" d="100"/>
      </p:scale>
      <p:origin x="0" y="-2503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commentAuthors" Target="commentAuthor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7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3" y="0"/>
            <a:ext cx="3043343" cy="467072"/>
          </a:xfrm>
          <a:prstGeom prst="rect">
            <a:avLst/>
          </a:prstGeom>
        </p:spPr>
        <p:txBody>
          <a:bodyPr vert="horz" lIns="93324" tIns="46662" rIns="93324" bIns="46662" rtlCol="0"/>
          <a:lstStyle>
            <a:lvl1pPr algn="r">
              <a:defRPr sz="1200"/>
            </a:lvl1pPr>
          </a:lstStyle>
          <a:p>
            <a:fld id="{77F82F29-6ED5-0F45-9399-2470D9D82006}" type="datetimeFigureOut">
              <a:rPr lang="en-US" smtClean="0"/>
              <a:t>5/11/2022</a:t>
            </a:fld>
            <a:endParaRPr lang="en-US"/>
          </a:p>
        </p:txBody>
      </p:sp>
      <p:sp>
        <p:nvSpPr>
          <p:cNvPr id="4" name="Footer Placeholder 3"/>
          <p:cNvSpPr>
            <a:spLocks noGrp="1"/>
          </p:cNvSpPr>
          <p:nvPr>
            <p:ph type="ftr" sz="quarter" idx="2"/>
          </p:nvPr>
        </p:nvSpPr>
        <p:spPr>
          <a:xfrm>
            <a:off x="1" y="8842031"/>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31"/>
            <a:ext cx="3043343" cy="467071"/>
          </a:xfrm>
          <a:prstGeom prst="rect">
            <a:avLst/>
          </a:prstGeom>
        </p:spPr>
        <p:txBody>
          <a:bodyPr vert="horz" lIns="93324" tIns="46662" rIns="93324" bIns="46662" rtlCol="0" anchor="b"/>
          <a:lstStyle>
            <a:lvl1pPr algn="r">
              <a:defRPr sz="1200"/>
            </a:lvl1pPr>
          </a:lstStyle>
          <a:p>
            <a:fld id="{62C4A1A5-A7F4-E64F-90D7-AEB71DBA2335}" type="slidenum">
              <a:rPr lang="en-US" smtClean="0"/>
              <a:t>‹#›</a:t>
            </a:fld>
            <a:endParaRPr lang="en-US"/>
          </a:p>
        </p:txBody>
      </p:sp>
    </p:spTree>
    <p:extLst>
      <p:ext uri="{BB962C8B-B14F-4D97-AF65-F5344CB8AC3E}">
        <p14:creationId xmlns:p14="http://schemas.microsoft.com/office/powerpoint/2010/main" val="197467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3" y="0"/>
            <a:ext cx="3043343" cy="467072"/>
          </a:xfrm>
          <a:prstGeom prst="rect">
            <a:avLst/>
          </a:prstGeom>
        </p:spPr>
        <p:txBody>
          <a:bodyPr vert="horz" lIns="93324" tIns="46662" rIns="93324" bIns="46662" rtlCol="0"/>
          <a:lstStyle>
            <a:lvl1pPr algn="r">
              <a:defRPr sz="1200"/>
            </a:lvl1pPr>
          </a:lstStyle>
          <a:p>
            <a:fld id="{F426F13B-9238-8C41-A428-ACA4F51A1C9A}" type="datetimeFigureOut">
              <a:rPr lang="en-US" smtClean="0"/>
              <a:t>5/11/2022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1" y="4480005"/>
            <a:ext cx="5618480" cy="3665459"/>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1"/>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24" tIns="46662" rIns="93324" bIns="46662" rtlCol="0" anchor="b"/>
          <a:lstStyle>
            <a:lvl1pPr algn="r">
              <a:defRPr sz="1200"/>
            </a:lvl1pPr>
          </a:lstStyle>
          <a:p>
            <a:fld id="{DD2DD89C-FAB0-4542-93EC-D9383E52BB16}" type="slidenum">
              <a:rPr lang="en-US" smtClean="0"/>
              <a:t>‹#›</a:t>
            </a:fld>
            <a:endParaRPr lang="en-US"/>
          </a:p>
        </p:txBody>
      </p:sp>
    </p:spTree>
    <p:extLst>
      <p:ext uri="{BB962C8B-B14F-4D97-AF65-F5344CB8AC3E}">
        <p14:creationId xmlns:p14="http://schemas.microsoft.com/office/powerpoint/2010/main" val="26758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training.catamaran.partners/events/"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s://training.catamaran.partners/past-events/" TargetMode="Externa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1</a:t>
            </a:fld>
            <a:endParaRPr lang="en-US"/>
          </a:p>
        </p:txBody>
      </p:sp>
    </p:spTree>
    <p:extLst>
      <p:ext uri="{BB962C8B-B14F-4D97-AF65-F5344CB8AC3E}">
        <p14:creationId xmlns:p14="http://schemas.microsoft.com/office/powerpoint/2010/main" val="3630327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screenshot includes a universal message asking users to ensure their authorized EEM user has the current information updated in that system. Catamaran uses the EEM for many functions so correct and current data is very helpful.</a:t>
            </a:r>
          </a:p>
        </p:txBody>
      </p:sp>
      <p:sp>
        <p:nvSpPr>
          <p:cNvPr id="4" name="Slide Number Placeholder 3"/>
          <p:cNvSpPr>
            <a:spLocks noGrp="1"/>
          </p:cNvSpPr>
          <p:nvPr>
            <p:ph type="sldNum" sz="quarter" idx="10"/>
          </p:nvPr>
        </p:nvSpPr>
        <p:spPr/>
        <p:txBody>
          <a:bodyPr/>
          <a:lstStyle/>
          <a:p>
            <a:fld id="{DD2DD89C-FAB0-4542-93EC-D9383E52BB16}" type="slidenum">
              <a:rPr lang="en-US" smtClean="0"/>
              <a:t>10</a:t>
            </a:fld>
            <a:endParaRPr lang="en-US"/>
          </a:p>
        </p:txBody>
      </p:sp>
    </p:spTree>
    <p:extLst>
      <p:ext uri="{BB962C8B-B14F-4D97-AF65-F5344CB8AC3E}">
        <p14:creationId xmlns:p14="http://schemas.microsoft.com/office/powerpoint/2010/main" val="3012876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set of reports are those related to completed monitoring activities. We recently completed the monitoring activities for B-4B so there will be reports of findings for each of those districts or ISDs which participated.</a:t>
            </a:r>
          </a:p>
          <a:p>
            <a:endParaRPr lang="en-US"/>
          </a:p>
          <a:p>
            <a:r>
              <a:rPr lang="en-US"/>
              <a:t>For the districts which participated in the B-13 data collection, there will be letters of findings if needed. </a:t>
            </a:r>
          </a:p>
          <a:p>
            <a:endParaRPr lang="en-US"/>
          </a:p>
          <a:p>
            <a:r>
              <a:rPr lang="en-US"/>
              <a:t>Finally, there will be final decision reports for any State complaint investigations that have recently been completed. </a:t>
            </a:r>
          </a:p>
        </p:txBody>
      </p:sp>
      <p:sp>
        <p:nvSpPr>
          <p:cNvPr id="4" name="Slide Number Placeholder 3"/>
          <p:cNvSpPr>
            <a:spLocks noGrp="1"/>
          </p:cNvSpPr>
          <p:nvPr>
            <p:ph type="sldNum" sz="quarter" idx="10"/>
          </p:nvPr>
        </p:nvSpPr>
        <p:spPr/>
        <p:txBody>
          <a:bodyPr/>
          <a:lstStyle/>
          <a:p>
            <a:fld id="{DD2DD89C-FAB0-4542-93EC-D9383E52BB16}" type="slidenum">
              <a:rPr lang="en-US" smtClean="0"/>
              <a:t>11</a:t>
            </a:fld>
            <a:endParaRPr lang="en-US"/>
          </a:p>
        </p:txBody>
      </p:sp>
    </p:spTree>
    <p:extLst>
      <p:ext uri="{BB962C8B-B14F-4D97-AF65-F5344CB8AC3E}">
        <p14:creationId xmlns:p14="http://schemas.microsoft.com/office/powerpoint/2010/main" val="2297632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Additionally, you will find closeout/non-closeout reports and letters for:</a:t>
            </a:r>
          </a:p>
          <a:p>
            <a:endParaRPr lang="en-US"/>
          </a:p>
          <a:p>
            <a:r>
              <a:rPr lang="en-US"/>
              <a:t>Part B Desk Audit CAPs</a:t>
            </a:r>
          </a:p>
          <a:p>
            <a:r>
              <a:rPr lang="en-US"/>
              <a:t>B-4B/AB (</a:t>
            </a:r>
            <a:r>
              <a:rPr lang="en-US" sz="1200"/>
              <a:t>Suspension &amp; Expulsion and Suspension &amp; Expulsion by Race/Ethnicity</a:t>
            </a:r>
            <a:r>
              <a:rPr lang="en-US"/>
              <a:t>)</a:t>
            </a:r>
          </a:p>
          <a:p>
            <a:r>
              <a:rPr lang="en-US"/>
              <a:t>B-13 (Secondary Transition)</a:t>
            </a:r>
          </a:p>
          <a:p>
            <a:r>
              <a:rPr lang="en-US"/>
              <a:t>State Complaints</a:t>
            </a:r>
          </a:p>
        </p:txBody>
      </p:sp>
      <p:sp>
        <p:nvSpPr>
          <p:cNvPr id="4" name="Slide Number Placeholder 3"/>
          <p:cNvSpPr>
            <a:spLocks noGrp="1"/>
          </p:cNvSpPr>
          <p:nvPr>
            <p:ph type="sldNum" sz="quarter" idx="10"/>
          </p:nvPr>
        </p:nvSpPr>
        <p:spPr/>
        <p:txBody>
          <a:bodyPr/>
          <a:lstStyle/>
          <a:p>
            <a:fld id="{DD2DD89C-FAB0-4542-93EC-D9383E52BB16}" type="slidenum">
              <a:rPr lang="en-US" smtClean="0"/>
              <a:t>12</a:t>
            </a:fld>
            <a:endParaRPr lang="en-US"/>
          </a:p>
        </p:txBody>
      </p:sp>
    </p:spTree>
    <p:extLst>
      <p:ext uri="{BB962C8B-B14F-4D97-AF65-F5344CB8AC3E}">
        <p14:creationId xmlns:p14="http://schemas.microsoft.com/office/powerpoint/2010/main" val="3521623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the reports available to all districts, there are additional reports for ISDs. Those include monitoring notifications for desk audits for B-9 , B-10, B-IEP (IEP implementation) as well as a summary of member district notifications. </a:t>
            </a:r>
          </a:p>
          <a:p>
            <a:endParaRPr lang="en-US"/>
          </a:p>
          <a:p>
            <a:r>
              <a:rPr lang="en-US"/>
              <a:t>ISDs will be given a report which explains their significant disproportionality status. If response plans are needed for significant disproportionality, those will be available. </a:t>
            </a:r>
          </a:p>
          <a:p>
            <a:endParaRPr lang="en-US"/>
          </a:p>
          <a:p>
            <a:r>
              <a:rPr lang="en-US"/>
              <a:t>The personal curriculum counts by ISD, member district and building level will be available again this year.</a:t>
            </a:r>
          </a:p>
          <a:p>
            <a:endParaRPr lang="en-US"/>
          </a:p>
          <a:p>
            <a:r>
              <a:rPr lang="en-US"/>
              <a:t>ISDs will receive member district and student level data for indicators B-4, 5, 6 and 13. These are all reports which have been issued in the past. </a:t>
            </a:r>
          </a:p>
        </p:txBody>
      </p:sp>
      <p:sp>
        <p:nvSpPr>
          <p:cNvPr id="4" name="Slide Number Placeholder 3"/>
          <p:cNvSpPr>
            <a:spLocks noGrp="1"/>
          </p:cNvSpPr>
          <p:nvPr>
            <p:ph type="sldNum" sz="quarter" idx="10"/>
          </p:nvPr>
        </p:nvSpPr>
        <p:spPr/>
        <p:txBody>
          <a:bodyPr/>
          <a:lstStyle/>
          <a:p>
            <a:fld id="{DD2DD89C-FAB0-4542-93EC-D9383E52BB16}" type="slidenum">
              <a:rPr lang="en-US" smtClean="0"/>
              <a:t>13</a:t>
            </a:fld>
            <a:endParaRPr lang="en-US"/>
          </a:p>
        </p:txBody>
      </p:sp>
    </p:spTree>
    <p:extLst>
      <p:ext uri="{BB962C8B-B14F-4D97-AF65-F5344CB8AC3E}">
        <p14:creationId xmlns:p14="http://schemas.microsoft.com/office/powerpoint/2010/main" val="3996020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Districts select the method(s) they will complete and save the page. Return to this page after those method(s) have been implemented to enter evidence notes and upload any supporting documents in the space(s) provided.</a:t>
            </a:r>
          </a:p>
          <a:p>
            <a:pPr marL="171450" indent="-171450">
              <a:buFont typeface="Arial" panose="020B0604020202020204" pitchFamily="34" charset="0"/>
              <a:buChar char="•"/>
            </a:pPr>
            <a:r>
              <a:rPr lang="en-US"/>
              <a:t>When complete, districts may submit to the ISD either from the Corrective Action Form or from the Corrective Action Cover page.</a:t>
            </a:r>
          </a:p>
          <a:p>
            <a:endParaRPr lang="en-US"/>
          </a:p>
          <a:p>
            <a:r>
              <a:rPr lang="en-US"/>
              <a:t>**For B-13 Only**</a:t>
            </a:r>
          </a:p>
          <a:p>
            <a:r>
              <a:rPr lang="en-US"/>
              <a:t>Select the “Show “no” Responses from B-13 Checklist” button on the page to view the questions that were marked with a “no”.</a:t>
            </a:r>
          </a:p>
        </p:txBody>
      </p:sp>
      <p:sp>
        <p:nvSpPr>
          <p:cNvPr id="4" name="Slide Number Placeholder 3"/>
          <p:cNvSpPr>
            <a:spLocks noGrp="1"/>
          </p:cNvSpPr>
          <p:nvPr>
            <p:ph type="sldNum" sz="quarter" idx="5"/>
          </p:nvPr>
        </p:nvSpPr>
        <p:spPr/>
        <p:txBody>
          <a:bodyPr/>
          <a:lstStyle/>
          <a:p>
            <a:fld id="{DD2DD89C-FAB0-4542-93EC-D9383E52BB16}" type="slidenum">
              <a:rPr lang="en-US" smtClean="0"/>
              <a:t>16</a:t>
            </a:fld>
            <a:endParaRPr lang="en-US"/>
          </a:p>
        </p:txBody>
      </p:sp>
    </p:spTree>
    <p:extLst>
      <p:ext uri="{BB962C8B-B14F-4D97-AF65-F5344CB8AC3E}">
        <p14:creationId xmlns:p14="http://schemas.microsoft.com/office/powerpoint/2010/main" val="483174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a:t>SLCAPs correct individual student level noncompliance. They are due within 30 school days</a:t>
            </a:r>
          </a:p>
          <a:p>
            <a:pPr marL="0" indent="0">
              <a:buFontTx/>
              <a:buNone/>
            </a:pPr>
            <a:r>
              <a:rPr lang="en-US" sz="1200"/>
              <a:t>SLCAPs Are verified as corrected by the ISD and reviewed by the OSE.</a:t>
            </a:r>
          </a:p>
          <a:p>
            <a:pPr marL="0" indent="0">
              <a:buFontTx/>
              <a:buNone/>
            </a:pPr>
            <a:r>
              <a:rPr lang="en-US" sz="1200"/>
              <a:t>Each individual SLCAP must be closed before the CAP or corrective action is closed</a:t>
            </a:r>
          </a:p>
          <a:p>
            <a:pPr marL="0" indent="0">
              <a:buFontTx/>
              <a:buNone/>
            </a:pPr>
            <a:r>
              <a:rPr lang="en-US"/>
              <a:t>The example shown here is highlighting a link from a Complaint SLCAP to the more explicit language of the final decision. </a:t>
            </a:r>
          </a:p>
          <a:p>
            <a:pPr>
              <a:buFontTx/>
              <a:buNone/>
            </a:pPr>
            <a:endParaRPr lang="en-US"/>
          </a:p>
          <a:p>
            <a:r>
              <a:rPr lang="en-US"/>
              <a:t>All B-13 SLCAPs will be due June 1 and B-4B/B-4AB SLCAPs will be due 30-school days from the date of review. </a:t>
            </a:r>
          </a:p>
        </p:txBody>
      </p:sp>
      <p:sp>
        <p:nvSpPr>
          <p:cNvPr id="4" name="Slide Number Placeholder 3"/>
          <p:cNvSpPr>
            <a:spLocks noGrp="1"/>
          </p:cNvSpPr>
          <p:nvPr>
            <p:ph type="sldNum" sz="quarter" idx="10"/>
          </p:nvPr>
        </p:nvSpPr>
        <p:spPr/>
        <p:txBody>
          <a:bodyPr/>
          <a:lstStyle/>
          <a:p>
            <a:fld id="{DD2DD89C-FAB0-4542-93EC-D9383E52BB16}" type="slidenum">
              <a:rPr lang="en-US" smtClean="0"/>
              <a:t>17</a:t>
            </a:fld>
            <a:endParaRPr lang="en-US"/>
          </a:p>
        </p:txBody>
      </p:sp>
    </p:spTree>
    <p:extLst>
      <p:ext uri="{BB962C8B-B14F-4D97-AF65-F5344CB8AC3E}">
        <p14:creationId xmlns:p14="http://schemas.microsoft.com/office/powerpoint/2010/main" val="3944535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September 2019 release, individuals at the ISD in the ISD Monitor user role in Catamaran have been able to assign the verification of B-13 work (CAPs, Corrective Actions, and SLCAPs) to other ISD personnel as warranted. The next few slides describes how to do this.</a:t>
            </a:r>
          </a:p>
          <a:p>
            <a:endParaRPr lang="en-US" dirty="0"/>
          </a:p>
          <a:p>
            <a:r>
              <a:rPr lang="en-US" dirty="0"/>
              <a:t>Since there are significantly fewer B-13 CAPs, Corrective Actions, and SLCAPs this year, you may not even need to use this process. We will go through the process but there is also a How To document available on the technical assistance site. </a:t>
            </a:r>
          </a:p>
        </p:txBody>
      </p:sp>
      <p:sp>
        <p:nvSpPr>
          <p:cNvPr id="4" name="Slide Number Placeholder 3"/>
          <p:cNvSpPr>
            <a:spLocks noGrp="1"/>
          </p:cNvSpPr>
          <p:nvPr>
            <p:ph type="sldNum" sz="quarter" idx="10"/>
          </p:nvPr>
        </p:nvSpPr>
        <p:spPr/>
        <p:txBody>
          <a:bodyPr/>
          <a:lstStyle/>
          <a:p>
            <a:fld id="{DD2DD89C-FAB0-4542-93EC-D9383E52BB16}" type="slidenum">
              <a:rPr lang="en-US" smtClean="0"/>
              <a:t>18</a:t>
            </a:fld>
            <a:endParaRPr lang="en-US"/>
          </a:p>
        </p:txBody>
      </p:sp>
    </p:spTree>
    <p:extLst>
      <p:ext uri="{BB962C8B-B14F-4D97-AF65-F5344CB8AC3E}">
        <p14:creationId xmlns:p14="http://schemas.microsoft.com/office/powerpoint/2010/main" val="3142656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993" indent="-172993">
              <a:buFont typeface="Arial" panose="020B0604020202020204" pitchFamily="34" charset="0"/>
              <a:buChar char="•"/>
            </a:pPr>
            <a:r>
              <a:rPr lang="en-US"/>
              <a:t>If you want to assign the review of B-13 SLCAPs, CAPs or CAs to other ISD personnel, the first step is to Log into Catamaran.</a:t>
            </a:r>
          </a:p>
          <a:p>
            <a:pPr marL="172993" indent="-172993">
              <a:buFont typeface="Arial" panose="020B0604020202020204" pitchFamily="34" charset="0"/>
              <a:buChar char="•"/>
            </a:pPr>
            <a:r>
              <a:rPr lang="en-US"/>
              <a:t>Choose </a:t>
            </a:r>
            <a:r>
              <a:rPr lang="en-US" b="1"/>
              <a:t>Administration</a:t>
            </a:r>
            <a:r>
              <a:rPr lang="en-US"/>
              <a:t> from the dropdown menu beneath your name in the upper right-hand corner</a:t>
            </a:r>
          </a:p>
          <a:p>
            <a:pPr marL="172993" indent="-172993">
              <a:buFont typeface="Arial" panose="020B0604020202020204" pitchFamily="34" charset="0"/>
              <a:buChar char="•"/>
            </a:pPr>
            <a:r>
              <a:rPr lang="en-US"/>
              <a:t>Select </a:t>
            </a:r>
            <a:r>
              <a:rPr lang="en-US" b="1"/>
              <a:t>User Management for ISDs</a:t>
            </a:r>
            <a:endParaRPr lang="en-US"/>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19</a:t>
            </a:fld>
            <a:endParaRPr lang="en-US"/>
          </a:p>
        </p:txBody>
      </p:sp>
    </p:spTree>
    <p:extLst>
      <p:ext uri="{BB962C8B-B14F-4D97-AF65-F5344CB8AC3E}">
        <p14:creationId xmlns:p14="http://schemas.microsoft.com/office/powerpoint/2010/main" val="2330246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will then select the current role of the individual from the </a:t>
            </a:r>
            <a:r>
              <a:rPr lang="en-US" b="1"/>
              <a:t>Organization Role</a:t>
            </a:r>
            <a:r>
              <a:rPr lang="en-US" b="0"/>
              <a:t> menu (e.g., Transition Coordinator). </a:t>
            </a:r>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20</a:t>
            </a:fld>
            <a:endParaRPr lang="en-US"/>
          </a:p>
        </p:txBody>
      </p:sp>
    </p:spTree>
    <p:extLst>
      <p:ext uri="{BB962C8B-B14F-4D97-AF65-F5344CB8AC3E}">
        <p14:creationId xmlns:p14="http://schemas.microsoft.com/office/powerpoint/2010/main" val="4210595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You will then select the activity name from the </a:t>
            </a:r>
            <a:r>
              <a:rPr lang="en-US" sz="1200" b="1"/>
              <a:t>Activity Type </a:t>
            </a:r>
            <a:r>
              <a:rPr lang="en-US" sz="1200" b="0"/>
              <a:t>menu such 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t>B-13 CAP – May 2022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t>B-13 Corrective Action – May 2022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t>B-13 SLCAP – April 2022</a:t>
            </a:r>
          </a:p>
          <a:p>
            <a:endParaRPr lang="en-US"/>
          </a:p>
          <a:p>
            <a:r>
              <a:rPr lang="en-US"/>
              <a:t>Once the </a:t>
            </a:r>
            <a:r>
              <a:rPr lang="en-US" b="1"/>
              <a:t>Activity Type </a:t>
            </a:r>
            <a:r>
              <a:rPr lang="en-US" b="0"/>
              <a:t>has been selected, choose </a:t>
            </a:r>
            <a:r>
              <a:rPr lang="en-US" b="1"/>
              <a:t>Search</a:t>
            </a:r>
            <a:r>
              <a:rPr lang="en-US" b="0"/>
              <a:t>.</a:t>
            </a:r>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21</a:t>
            </a:fld>
            <a:endParaRPr lang="en-US"/>
          </a:p>
        </p:txBody>
      </p:sp>
    </p:spTree>
    <p:extLst>
      <p:ext uri="{BB962C8B-B14F-4D97-AF65-F5344CB8AC3E}">
        <p14:creationId xmlns:p14="http://schemas.microsoft.com/office/powerpoint/2010/main" val="1304928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b="0"/>
              <a:t>Before we get started, I would like to highlight some features available on the Zoom Webinar Control Panel. Move your mouse or tab down to the bottom of the screen and you will find the chat feature which will allow you to communicate with the presenters. You can also select the CC icon to turn on captions and Leave will allow you to exit the webinar.</a:t>
            </a:r>
          </a:p>
          <a:p>
            <a:endParaRPr lang="en-US" b="0"/>
          </a:p>
        </p:txBody>
      </p:sp>
      <p:sp>
        <p:nvSpPr>
          <p:cNvPr id="4" name="Slide Number Placeholder 3"/>
          <p:cNvSpPr>
            <a:spLocks noGrp="1"/>
          </p:cNvSpPr>
          <p:nvPr>
            <p:ph type="sldNum" sz="quarter" idx="10"/>
          </p:nvPr>
        </p:nvSpPr>
        <p:spPr/>
        <p:txBody>
          <a:bodyPr/>
          <a:lstStyle/>
          <a:p>
            <a:fld id="{DD2DD89C-FAB0-4542-93EC-D9383E52BB16}" type="slidenum">
              <a:rPr lang="en-US" smtClean="0"/>
              <a:t>2</a:t>
            </a:fld>
            <a:endParaRPr lang="en-US"/>
          </a:p>
        </p:txBody>
      </p:sp>
    </p:spTree>
    <p:extLst>
      <p:ext uri="{BB962C8B-B14F-4D97-AF65-F5344CB8AC3E}">
        <p14:creationId xmlns:p14="http://schemas.microsoft.com/office/powerpoint/2010/main" val="774468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select </a:t>
            </a:r>
            <a:r>
              <a:rPr lang="en-US" b="1"/>
              <a:t>ISD Monitor </a:t>
            </a:r>
            <a:r>
              <a:rPr lang="en-US" b="0"/>
              <a:t>from the </a:t>
            </a:r>
            <a:r>
              <a:rPr lang="en-US" b="1"/>
              <a:t>Add Person As Menu.</a:t>
            </a:r>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22</a:t>
            </a:fld>
            <a:endParaRPr lang="en-US"/>
          </a:p>
        </p:txBody>
      </p:sp>
    </p:spTree>
    <p:extLst>
      <p:ext uri="{BB962C8B-B14F-4D97-AF65-F5344CB8AC3E}">
        <p14:creationId xmlns:p14="http://schemas.microsoft.com/office/powerpoint/2010/main" val="1864690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Select the name of the individual from the user list (see first arrow in screenshot).</a:t>
            </a:r>
          </a:p>
          <a:p>
            <a:r>
              <a:rPr lang="en-US"/>
              <a:t>Then select the activity you would like the individual assigned to by checking the box next to the activity name. </a:t>
            </a:r>
          </a:p>
        </p:txBody>
      </p:sp>
      <p:sp>
        <p:nvSpPr>
          <p:cNvPr id="4" name="Slide Number Placeholder 3"/>
          <p:cNvSpPr>
            <a:spLocks noGrp="1"/>
          </p:cNvSpPr>
          <p:nvPr>
            <p:ph type="sldNum" sz="quarter" idx="10"/>
          </p:nvPr>
        </p:nvSpPr>
        <p:spPr/>
        <p:txBody>
          <a:bodyPr/>
          <a:lstStyle/>
          <a:p>
            <a:fld id="{DD2DD89C-FAB0-4542-93EC-D9383E52BB16}" type="slidenum">
              <a:rPr lang="en-US" smtClean="0"/>
              <a:t>23</a:t>
            </a:fld>
            <a:endParaRPr lang="en-US"/>
          </a:p>
        </p:txBody>
      </p:sp>
    </p:spTree>
    <p:extLst>
      <p:ext uri="{BB962C8B-B14F-4D97-AF65-F5344CB8AC3E}">
        <p14:creationId xmlns:p14="http://schemas.microsoft.com/office/powerpoint/2010/main" val="2239581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Finally, click </a:t>
            </a:r>
            <a:r>
              <a:rPr lang="en-US" b="1"/>
              <a:t>Activate User</a:t>
            </a:r>
            <a:r>
              <a:rPr lang="en-US" b="0"/>
              <a:t> to complete the assignment process.</a:t>
            </a:r>
          </a:p>
          <a:p>
            <a:pPr marL="0" indent="0">
              <a:buFont typeface="Arial" panose="020B0604020202020204" pitchFamily="34" charset="0"/>
              <a:buNone/>
            </a:pPr>
            <a:endParaRPr lang="en-US"/>
          </a:p>
          <a:p>
            <a:pPr marL="0" indent="0">
              <a:buFont typeface="Arial" panose="020B0604020202020204" pitchFamily="34" charset="0"/>
              <a:buNone/>
            </a:pPr>
            <a:r>
              <a:rPr lang="en-US"/>
              <a:t>If an individual is incorrectly assigned, repeat the same process above, but instead select </a:t>
            </a:r>
            <a:r>
              <a:rPr lang="en-US" b="1"/>
              <a:t>Inactivate User(s) </a:t>
            </a:r>
            <a:r>
              <a:rPr lang="en-US"/>
              <a:t>or </a:t>
            </a:r>
            <a:r>
              <a:rPr lang="en-US" b="1"/>
              <a:t>Remove User(s)</a:t>
            </a:r>
            <a:r>
              <a:rPr lang="en-US"/>
              <a:t>. This action will remove that individual from the specific activity, but not from Catamaran.</a:t>
            </a:r>
          </a:p>
          <a:p>
            <a:pPr marL="172993" indent="-172993">
              <a:buFont typeface="Arial" panose="020B0604020202020204" pitchFamily="34" charset="0"/>
              <a:buChar char="•"/>
            </a:pPr>
            <a:r>
              <a:rPr lang="en-US"/>
              <a:t>For additional assistance, contact the Catamaran Help Desk.</a:t>
            </a:r>
          </a:p>
          <a:p>
            <a:pPr marL="0" indent="0">
              <a:buFont typeface="Arial" panose="020B0604020202020204" pitchFamily="34" charset="0"/>
              <a:buNone/>
            </a:pPr>
            <a:endParaRPr lang="en-US"/>
          </a:p>
          <a:p>
            <a:pPr marL="0" indent="0">
              <a:buFontTx/>
              <a:buNone/>
            </a:pPr>
            <a:r>
              <a:rPr lang="en-US"/>
              <a:t>This process Does not assign the individual to the ISD as an ISD Monitor</a:t>
            </a:r>
          </a:p>
          <a:p>
            <a:pPr marL="634308" lvl="1" indent="-172993">
              <a:buFont typeface="Arial" panose="020B0604020202020204" pitchFamily="34" charset="0"/>
              <a:buChar char="•"/>
            </a:pPr>
            <a:r>
              <a:rPr lang="en-US"/>
              <a:t>Assigned only to the selected activity as an ISD Monitor</a:t>
            </a:r>
          </a:p>
          <a:p>
            <a:pPr marL="634308" lvl="1" indent="-172993">
              <a:buFont typeface="Arial" panose="020B0604020202020204" pitchFamily="34" charset="0"/>
              <a:buChar char="•"/>
            </a:pPr>
            <a:r>
              <a:rPr lang="en-US"/>
              <a:t>Allows the individual to complete verification activities for the selected activity</a:t>
            </a:r>
          </a:p>
          <a:p>
            <a:pPr marL="634308" lvl="1" indent="-172993">
              <a:buFont typeface="Arial" panose="020B0604020202020204" pitchFamily="34" charset="0"/>
              <a:buChar char="•"/>
            </a:pPr>
            <a:r>
              <a:rPr lang="en-US"/>
              <a:t>The current ISD Monitor will continue to retain the same rights and privileges as an ISD Monitor on the activity.</a:t>
            </a:r>
          </a:p>
          <a:p>
            <a:pPr marL="634308" lvl="1" indent="-172993">
              <a:buFont typeface="Arial" panose="020B0604020202020204" pitchFamily="34" charset="0"/>
              <a:buChar char="•"/>
            </a:pPr>
            <a:r>
              <a:rPr lang="en-US"/>
              <a:t>Both the newly assigned individual and the current ISD Monitor will continue to have the activity on their tasks overview, where applicable.</a:t>
            </a:r>
          </a:p>
          <a:p>
            <a:pPr marL="172993" indent="-172993">
              <a:buFont typeface="Arial" panose="020B0604020202020204" pitchFamily="34" charset="0"/>
              <a:buChar char="•"/>
            </a:pPr>
            <a:endParaRPr lang="en-US"/>
          </a:p>
          <a:p>
            <a:pPr marL="0" indent="0">
              <a:buFont typeface="Arial" panose="020B0604020202020204" pitchFamily="34" charset="0"/>
              <a:buNone/>
            </a:pPr>
            <a:r>
              <a:rPr lang="en-US"/>
              <a:t>STOP HERE FOR QUESTIONS</a:t>
            </a:r>
          </a:p>
        </p:txBody>
      </p:sp>
      <p:sp>
        <p:nvSpPr>
          <p:cNvPr id="4" name="Slide Number Placeholder 3"/>
          <p:cNvSpPr>
            <a:spLocks noGrp="1"/>
          </p:cNvSpPr>
          <p:nvPr>
            <p:ph type="sldNum" sz="quarter" idx="10"/>
          </p:nvPr>
        </p:nvSpPr>
        <p:spPr/>
        <p:txBody>
          <a:bodyPr/>
          <a:lstStyle/>
          <a:p>
            <a:fld id="{DD2DD89C-FAB0-4542-93EC-D9383E52BB16}" type="slidenum">
              <a:rPr lang="en-US" smtClean="0"/>
              <a:t>24</a:t>
            </a:fld>
            <a:endParaRPr lang="en-US"/>
          </a:p>
        </p:txBody>
      </p:sp>
    </p:spTree>
    <p:extLst>
      <p:ext uri="{BB962C8B-B14F-4D97-AF65-F5344CB8AC3E}">
        <p14:creationId xmlns:p14="http://schemas.microsoft.com/office/powerpoint/2010/main" val="1192253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For all our new users and those of you who are occasional users, let’s take a closer look at navigating in Catamaran.</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25</a:t>
            </a:fld>
            <a:endParaRPr lang="en-US"/>
          </a:p>
        </p:txBody>
      </p:sp>
    </p:spTree>
    <p:extLst>
      <p:ext uri="{BB962C8B-B14F-4D97-AF65-F5344CB8AC3E}">
        <p14:creationId xmlns:p14="http://schemas.microsoft.com/office/powerpoint/2010/main" val="2993197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the letter S after http, the S means this is a secure site. It does contain student level information and so passwords should not be shared. Occasionally, districts and ISDs may want to review the Organization member list to verify it is up to date. If any staff at the district or ISD no longer needs access to Catamaran, please contact the Help Desk to end their system access. </a:t>
            </a:r>
          </a:p>
        </p:txBody>
      </p:sp>
      <p:sp>
        <p:nvSpPr>
          <p:cNvPr id="4" name="Slide Number Placeholder 3"/>
          <p:cNvSpPr>
            <a:spLocks noGrp="1"/>
          </p:cNvSpPr>
          <p:nvPr>
            <p:ph type="sldNum" sz="quarter" idx="10"/>
          </p:nvPr>
        </p:nvSpPr>
        <p:spPr/>
        <p:txBody>
          <a:bodyPr/>
          <a:lstStyle/>
          <a:p>
            <a:fld id="{DD2DD89C-FAB0-4542-93EC-D9383E52BB16}" type="slidenum">
              <a:rPr lang="en-US" smtClean="0"/>
              <a:t>26</a:t>
            </a:fld>
            <a:endParaRPr lang="en-US"/>
          </a:p>
        </p:txBody>
      </p:sp>
    </p:spTree>
    <p:extLst>
      <p:ext uri="{BB962C8B-B14F-4D97-AF65-F5344CB8AC3E}">
        <p14:creationId xmlns:p14="http://schemas.microsoft.com/office/powerpoint/2010/main" val="2401739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the beginning of a new year, please take some time to review organization member names within Catamaran:</a:t>
            </a:r>
          </a:p>
          <a:p>
            <a:pPr marL="174056" indent="-174056">
              <a:buFont typeface="Arial" panose="020B0604020202020204" pitchFamily="34" charset="0"/>
              <a:buChar char="•"/>
            </a:pPr>
            <a:r>
              <a:rPr lang="en-US"/>
              <a:t>To do so, log in and locate the Tasks Overview</a:t>
            </a:r>
          </a:p>
          <a:p>
            <a:pPr marL="174056" indent="-174056">
              <a:buFont typeface="Arial" panose="020B0604020202020204" pitchFamily="34" charset="0"/>
              <a:buChar char="•"/>
            </a:pPr>
            <a:r>
              <a:rPr lang="en-US"/>
              <a:t>Select the organization’s name in the Organization column.</a:t>
            </a:r>
          </a:p>
          <a:p>
            <a:pPr marL="174056" indent="-174056">
              <a:buFont typeface="Arial" panose="020B0604020202020204" pitchFamily="34" charset="0"/>
              <a:buChar char="•"/>
            </a:pPr>
            <a:r>
              <a:rPr lang="en-US"/>
              <a:t>Select the Organization Members link from the Organization page.</a:t>
            </a:r>
          </a:p>
          <a:p>
            <a:pPr marL="174056" indent="-174056">
              <a:buFont typeface="Arial" panose="020B0604020202020204" pitchFamily="34" charset="0"/>
              <a:buChar char="•"/>
            </a:pPr>
            <a:r>
              <a:rPr lang="en-US"/>
              <a:t>Review the list. If changes are needed, contact the Catamaran Help Desk for assistance.</a:t>
            </a:r>
          </a:p>
          <a:p>
            <a:r>
              <a:rPr lang="en-US"/>
              <a:t>Another reason to view this page, especially for new users is to find out who else in your organization has a Catamaran role. That person or people may be able to help you along as you begin to navigate Catamaran.</a:t>
            </a:r>
          </a:p>
        </p:txBody>
      </p:sp>
      <p:sp>
        <p:nvSpPr>
          <p:cNvPr id="4" name="Slide Number Placeholder 3"/>
          <p:cNvSpPr>
            <a:spLocks noGrp="1"/>
          </p:cNvSpPr>
          <p:nvPr>
            <p:ph type="sldNum" sz="quarter" idx="10"/>
          </p:nvPr>
        </p:nvSpPr>
        <p:spPr/>
        <p:txBody>
          <a:bodyPr/>
          <a:lstStyle/>
          <a:p>
            <a:fld id="{DD2DD89C-FAB0-4542-93EC-D9383E52BB16}" type="slidenum">
              <a:rPr lang="en-US" smtClean="0"/>
              <a:t>27</a:t>
            </a:fld>
            <a:endParaRPr lang="en-US"/>
          </a:p>
        </p:txBody>
      </p:sp>
    </p:spTree>
    <p:extLst>
      <p:ext uri="{BB962C8B-B14F-4D97-AF65-F5344CB8AC3E}">
        <p14:creationId xmlns:p14="http://schemas.microsoft.com/office/powerpoint/2010/main" val="1534462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dive into how to access, view and acknowledge reports.  Also, please note that there is a How to document on the Catamaran Technical Assistance website that outlines how to acknowledge reports step by step. </a:t>
            </a:r>
          </a:p>
          <a:p>
            <a:endParaRPr lang="en-US"/>
          </a:p>
          <a:p>
            <a:r>
              <a:rPr lang="en-US"/>
              <a:t>When logging in, </a:t>
            </a:r>
            <a:r>
              <a:rPr lang="en-US" b="1"/>
              <a:t>B Reports </a:t>
            </a:r>
            <a:r>
              <a:rPr lang="en-US"/>
              <a:t>will be populated on the Tasks Overview. Select the link in the Activity column (for example, B Report) to access the Reports page.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Note: If you have previously applied a filter to the Tasks Overview, it may also be necessary to clear filters before applying a new one. As a reminder, you can narrow tasks down, by applying a filter such as Release, Type, or Organization. </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28</a:t>
            </a:fld>
            <a:endParaRPr lang="en-US"/>
          </a:p>
        </p:txBody>
      </p:sp>
    </p:spTree>
    <p:extLst>
      <p:ext uri="{BB962C8B-B14F-4D97-AF65-F5344CB8AC3E}">
        <p14:creationId xmlns:p14="http://schemas.microsoft.com/office/powerpoint/2010/main" val="18817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you reach the Reports page, you can select any report link to view that report.</a:t>
            </a:r>
          </a:p>
          <a:p>
            <a:r>
              <a:rPr lang="en-US"/>
              <a:t>Then, you can review, print, and share the reports with appropriate team members</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29</a:t>
            </a:fld>
            <a:endParaRPr lang="en-US"/>
          </a:p>
        </p:txBody>
      </p:sp>
    </p:spTree>
    <p:extLst>
      <p:ext uri="{BB962C8B-B14F-4D97-AF65-F5344CB8AC3E}">
        <p14:creationId xmlns:p14="http://schemas.microsoft.com/office/powerpoint/2010/main" val="20826483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Reports must be acknowledged by June 15. </a:t>
            </a:r>
          </a:p>
          <a:p>
            <a:endParaRPr lang="en-US"/>
          </a:p>
          <a:p>
            <a:r>
              <a:rPr lang="en-US"/>
              <a:t>To acknowledge reports, select the red </a:t>
            </a:r>
            <a:r>
              <a:rPr lang="en-US" b="1"/>
              <a:t>Acknowledge Reports </a:t>
            </a:r>
            <a:r>
              <a:rPr lang="en-US"/>
              <a:t>button on the Reports page. </a:t>
            </a:r>
          </a:p>
          <a:p>
            <a:endParaRPr lang="en-US"/>
          </a:p>
          <a:p>
            <a:r>
              <a:rPr lang="en-US"/>
              <a:t>Once reports are acknowledged, the district will be returned to the Dashboard where any additional tasks such as a CAP will be become available. You may need to clear any previous set filters on the Tasks Overview to see any new tasks. If there are no additional tasks, then a message of “</a:t>
            </a:r>
            <a:r>
              <a:rPr lang="en-US" b="1"/>
              <a:t>You have no tasks to view</a:t>
            </a:r>
            <a:r>
              <a:rPr lang="en-US"/>
              <a:t>” will appear in the place of the Tasks Overview list.</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30</a:t>
            </a:fld>
            <a:endParaRPr lang="en-US"/>
          </a:p>
        </p:txBody>
      </p:sp>
    </p:spTree>
    <p:extLst>
      <p:ext uri="{BB962C8B-B14F-4D97-AF65-F5344CB8AC3E}">
        <p14:creationId xmlns:p14="http://schemas.microsoft.com/office/powerpoint/2010/main" val="31570154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New work which has been issued in this release can not be completed in Catamaran until reports are acknowledged. In fact, the work is not even visible in Catamaran until the reports are acknowledged. </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31</a:t>
            </a:fld>
            <a:endParaRPr lang="en-US"/>
          </a:p>
        </p:txBody>
      </p:sp>
    </p:spTree>
    <p:extLst>
      <p:ext uri="{BB962C8B-B14F-4D97-AF65-F5344CB8AC3E}">
        <p14:creationId xmlns:p14="http://schemas.microsoft.com/office/powerpoint/2010/main" val="3623358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to the May 2022 Part B Catamaran Preview</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3</a:t>
            </a:fld>
            <a:endParaRPr lang="en-US"/>
          </a:p>
        </p:txBody>
      </p:sp>
    </p:spTree>
    <p:extLst>
      <p:ext uri="{BB962C8B-B14F-4D97-AF65-F5344CB8AC3E}">
        <p14:creationId xmlns:p14="http://schemas.microsoft.com/office/powerpoint/2010/main" val="932940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sorting through and sharing the information, you’ll need to see if you have a CAP or Corrective Action to work on. You can check your Tasks Overview on the Dashboard (remember to clear any filters before applying a new one) or take another look at the Stand Report to see if you do indeed have a CAP or Corrective Action. </a:t>
            </a:r>
          </a:p>
          <a:p>
            <a:endParaRPr lang="en-US"/>
          </a:p>
          <a:p>
            <a:pPr defTabSz="936654">
              <a:defRPr/>
            </a:pPr>
            <a:r>
              <a:rPr lang="en-US"/>
              <a:t>If you do, you need to convene a RAP Team to work through the CAP/Corrective Action. </a:t>
            </a:r>
          </a:p>
          <a:p>
            <a:pPr defTabSz="936654">
              <a:defRPr/>
            </a:pPr>
            <a:br>
              <a:rPr lang="en-US"/>
            </a:br>
            <a:r>
              <a:rPr lang="en-US"/>
              <a:t>Important note: if you have a Complaint CAP, it will not be listed on your Strand Report. You will need to check the Tasks Overview for Complaint CAPs.</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32</a:t>
            </a:fld>
            <a:endParaRPr lang="en-US"/>
          </a:p>
        </p:txBody>
      </p:sp>
    </p:spTree>
    <p:extLst>
      <p:ext uri="{BB962C8B-B14F-4D97-AF65-F5344CB8AC3E}">
        <p14:creationId xmlns:p14="http://schemas.microsoft.com/office/powerpoint/2010/main" val="41194772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a:t>For ISD personnel who want to see all the work of their member districts when the release happens, there is another report which they can run so see all the work of their districts even before the districts have all acknowledged their reports. </a:t>
            </a:r>
          </a:p>
          <a:p>
            <a:pPr defTabSz="928299">
              <a:defRPr/>
            </a:pPr>
            <a:endParaRPr lang="en-US"/>
          </a:p>
          <a:p>
            <a:r>
              <a:rPr lang="en-US"/>
              <a:t>If you hover your cursor over your name on the upper right side of the screen, you will get a dropdown menu. Select Reports to access system level reports, these are different from the other reports such as the Strand report which are district specific. </a:t>
            </a:r>
          </a:p>
        </p:txBody>
      </p:sp>
      <p:sp>
        <p:nvSpPr>
          <p:cNvPr id="4" name="Slide Number Placeholder 3"/>
          <p:cNvSpPr>
            <a:spLocks noGrp="1"/>
          </p:cNvSpPr>
          <p:nvPr>
            <p:ph type="sldNum" sz="quarter" idx="5"/>
          </p:nvPr>
        </p:nvSpPr>
        <p:spPr/>
        <p:txBody>
          <a:bodyPr/>
          <a:lstStyle/>
          <a:p>
            <a:fld id="{DD2DD89C-FAB0-4542-93EC-D9383E52BB16}" type="slidenum">
              <a:rPr lang="en-US" smtClean="0"/>
              <a:t>33</a:t>
            </a:fld>
            <a:endParaRPr lang="en-US"/>
          </a:p>
        </p:txBody>
      </p:sp>
    </p:spTree>
    <p:extLst>
      <p:ext uri="{BB962C8B-B14F-4D97-AF65-F5344CB8AC3E}">
        <p14:creationId xmlns:p14="http://schemas.microsoft.com/office/powerpoint/2010/main" val="10731427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have not been to this page, I encourage you to come to this when you have some time. There are many valuable resources here with several years of data. For today, look under the heading of Admin Reports for the Member District Activity Report and click on it. </a:t>
            </a:r>
          </a:p>
        </p:txBody>
      </p:sp>
      <p:sp>
        <p:nvSpPr>
          <p:cNvPr id="4" name="Slide Number Placeholder 3"/>
          <p:cNvSpPr>
            <a:spLocks noGrp="1"/>
          </p:cNvSpPr>
          <p:nvPr>
            <p:ph type="sldNum" sz="quarter" idx="5"/>
          </p:nvPr>
        </p:nvSpPr>
        <p:spPr/>
        <p:txBody>
          <a:bodyPr/>
          <a:lstStyle/>
          <a:p>
            <a:fld id="{DD2DD89C-FAB0-4542-93EC-D9383E52BB16}" type="slidenum">
              <a:rPr lang="en-US" smtClean="0"/>
              <a:t>34</a:t>
            </a:fld>
            <a:endParaRPr lang="en-US"/>
          </a:p>
        </p:txBody>
      </p:sp>
    </p:spTree>
    <p:extLst>
      <p:ext uri="{BB962C8B-B14F-4D97-AF65-F5344CB8AC3E}">
        <p14:creationId xmlns:p14="http://schemas.microsoft.com/office/powerpoint/2010/main" val="8169742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the Member District Activity Report, you can select the Release, in this case, you will want Jan 2022. Select your ISD, the type of report you want, and then click Go. This will provide ISD users the full list of activities that are being issued to your member districts. You can see, immediately, the work that is being issued.</a:t>
            </a:r>
          </a:p>
        </p:txBody>
      </p:sp>
      <p:sp>
        <p:nvSpPr>
          <p:cNvPr id="4" name="Slide Number Placeholder 3"/>
          <p:cNvSpPr>
            <a:spLocks noGrp="1"/>
          </p:cNvSpPr>
          <p:nvPr>
            <p:ph type="sldNum" sz="quarter" idx="5"/>
          </p:nvPr>
        </p:nvSpPr>
        <p:spPr/>
        <p:txBody>
          <a:bodyPr/>
          <a:lstStyle/>
          <a:p>
            <a:fld id="{DD2DD89C-FAB0-4542-93EC-D9383E52BB16}" type="slidenum">
              <a:rPr lang="en-US" smtClean="0"/>
              <a:t>35</a:t>
            </a:fld>
            <a:endParaRPr lang="en-US"/>
          </a:p>
        </p:txBody>
      </p:sp>
    </p:spTree>
    <p:extLst>
      <p:ext uri="{BB962C8B-B14F-4D97-AF65-F5344CB8AC3E}">
        <p14:creationId xmlns:p14="http://schemas.microsoft.com/office/powerpoint/2010/main" val="27985253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Ask any questions and review the chat.</a:t>
            </a:r>
          </a:p>
          <a:p>
            <a:endParaRPr lang="en-US"/>
          </a:p>
          <a:p>
            <a:r>
              <a:rPr lang="en-US"/>
              <a:t>We will now detail monitoring updates and catamaran tips. </a:t>
            </a:r>
          </a:p>
        </p:txBody>
      </p:sp>
      <p:sp>
        <p:nvSpPr>
          <p:cNvPr id="4" name="Slide Number Placeholder 3"/>
          <p:cNvSpPr>
            <a:spLocks noGrp="1"/>
          </p:cNvSpPr>
          <p:nvPr>
            <p:ph type="sldNum" sz="quarter" idx="10"/>
          </p:nvPr>
        </p:nvSpPr>
        <p:spPr/>
        <p:txBody>
          <a:bodyPr/>
          <a:lstStyle/>
          <a:p>
            <a:fld id="{DD2DD89C-FAB0-4542-93EC-D9383E52BB16}" type="slidenum">
              <a:rPr lang="en-US" smtClean="0"/>
              <a:t>36</a:t>
            </a:fld>
            <a:endParaRPr lang="en-US"/>
          </a:p>
        </p:txBody>
      </p:sp>
    </p:spTree>
    <p:extLst>
      <p:ext uri="{BB962C8B-B14F-4D97-AF65-F5344CB8AC3E}">
        <p14:creationId xmlns:p14="http://schemas.microsoft.com/office/powerpoint/2010/main" val="371285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new monitoring activity was added to the release titled B-IEP. The B-IEP activity will monitor selected districts on their IEP implementation practices and procedures. The districts will be selected for the B-IEP monitoring activity as part of the State’s general supervisory responsibilities to ensure that all districts in the State provide a FAPE to the students with an IEP that meets the requirements of the IDEA and the State’s educational standards. The next few slides will detail the catamaran pages providing direction on documents to upload and what to complete for each section. </a:t>
            </a:r>
          </a:p>
        </p:txBody>
      </p:sp>
      <p:sp>
        <p:nvSpPr>
          <p:cNvPr id="4" name="Slide Number Placeholder 3"/>
          <p:cNvSpPr>
            <a:spLocks noGrp="1"/>
          </p:cNvSpPr>
          <p:nvPr>
            <p:ph type="sldNum" sz="quarter" idx="5"/>
          </p:nvPr>
        </p:nvSpPr>
        <p:spPr/>
        <p:txBody>
          <a:bodyPr/>
          <a:lstStyle/>
          <a:p>
            <a:fld id="{DD2DD89C-FAB0-4542-93EC-D9383E52BB16}" type="slidenum">
              <a:rPr lang="en-US" smtClean="0"/>
              <a:t>37</a:t>
            </a:fld>
            <a:endParaRPr lang="en-US"/>
          </a:p>
        </p:txBody>
      </p:sp>
    </p:spTree>
    <p:extLst>
      <p:ext uri="{BB962C8B-B14F-4D97-AF65-F5344CB8AC3E}">
        <p14:creationId xmlns:p14="http://schemas.microsoft.com/office/powerpoint/2010/main" val="26775209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district will upload any procedures related to IEP implementation including times when modality of instruction changed. A few examples of modality of instruction changing could include:</a:t>
            </a:r>
          </a:p>
          <a:p>
            <a:pPr marL="171450" indent="-171450">
              <a:buFont typeface="Arial" panose="020B0604020202020204" pitchFamily="34" charset="0"/>
              <a:buChar char="•"/>
            </a:pPr>
            <a:r>
              <a:rPr lang="en-US"/>
              <a:t>District changing to virtual instruction for all students due to COVID-19</a:t>
            </a:r>
          </a:p>
          <a:p>
            <a:pPr marL="171450" indent="-171450">
              <a:buFont typeface="Arial" panose="020B0604020202020204" pitchFamily="34" charset="0"/>
              <a:buChar char="•"/>
            </a:pPr>
            <a:r>
              <a:rPr lang="en-US"/>
              <a:t>District changing to hybrid instruction for all students due to COVID-19</a:t>
            </a:r>
          </a:p>
          <a:p>
            <a:pPr marL="171450" indent="-171450">
              <a:buFont typeface="Arial" panose="020B0604020202020204" pitchFamily="34" charset="0"/>
              <a:buChar char="•"/>
            </a:pPr>
            <a:r>
              <a:rPr lang="en-US"/>
              <a:t>Classroom changed to virtual instruction for students due to quarantine guidelines.</a:t>
            </a:r>
          </a:p>
          <a:p>
            <a:pPr marL="171450" indent="-171450">
              <a:buFont typeface="Arial" panose="020B0604020202020204" pitchFamily="34" charset="0"/>
              <a:buChar char="•"/>
            </a:pPr>
            <a:r>
              <a:rPr lang="en-US"/>
              <a:t>A student changing to virtual instruction due to quarantine guidelines.</a:t>
            </a:r>
          </a:p>
          <a:p>
            <a:endParaRPr lang="en-US"/>
          </a:p>
          <a:p>
            <a:r>
              <a:rPr lang="en-US"/>
              <a:t>If the district does not have any procedures, then they will need to select “not available” and save the page. The procedures will need to be uploaded by May 27</a:t>
            </a:r>
            <a:r>
              <a:rPr lang="en-US" baseline="30000"/>
              <a:t>th</a:t>
            </a:r>
            <a:r>
              <a:rPr lang="en-US"/>
              <a:t>, 2022. </a:t>
            </a:r>
          </a:p>
        </p:txBody>
      </p:sp>
      <p:sp>
        <p:nvSpPr>
          <p:cNvPr id="4" name="Slide Number Placeholder 3"/>
          <p:cNvSpPr>
            <a:spLocks noGrp="1"/>
          </p:cNvSpPr>
          <p:nvPr>
            <p:ph type="sldNum" sz="quarter" idx="5"/>
          </p:nvPr>
        </p:nvSpPr>
        <p:spPr/>
        <p:txBody>
          <a:bodyPr/>
          <a:lstStyle/>
          <a:p>
            <a:fld id="{DD2DD89C-FAB0-4542-93EC-D9383E52BB16}" type="slidenum">
              <a:rPr lang="en-US" smtClean="0"/>
              <a:t>38</a:t>
            </a:fld>
            <a:endParaRPr lang="en-US"/>
          </a:p>
        </p:txBody>
      </p:sp>
    </p:spTree>
    <p:extLst>
      <p:ext uri="{BB962C8B-B14F-4D97-AF65-F5344CB8AC3E}">
        <p14:creationId xmlns:p14="http://schemas.microsoft.com/office/powerpoint/2010/main" val="33319759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Prior to the visit the district must identify students who are currently enrolled in their district. </a:t>
            </a:r>
          </a:p>
          <a:p>
            <a:endParaRPr lang="en-US"/>
          </a:p>
          <a:p>
            <a:pPr lvl="0"/>
            <a:r>
              <a:rPr lang="en-US"/>
              <a:t>From the Monitoring Review Menu, choose District Student Selection</a:t>
            </a:r>
            <a:r>
              <a:rPr lang="en-US" b="1"/>
              <a:t> </a:t>
            </a:r>
            <a:r>
              <a:rPr lang="en-US"/>
              <a:t>to see a list of students. </a:t>
            </a:r>
          </a:p>
          <a:p>
            <a:pPr lvl="0"/>
            <a:endParaRPr lang="en-US"/>
          </a:p>
          <a:p>
            <a:pPr lvl="0"/>
            <a:r>
              <a:rPr lang="en-US"/>
              <a:t>Review the list and indicate students who are currently enrolled in the district by clicking the box to the left of each student’s name. </a:t>
            </a:r>
          </a:p>
          <a:p>
            <a:pPr lvl="0"/>
            <a:endParaRPr lang="en-US"/>
          </a:p>
          <a:p>
            <a:pPr lvl="0"/>
            <a:r>
              <a:rPr lang="en-US"/>
              <a:t>When finished identifying enrolled students, click verified students located at the top right side of the page to submit your list. </a:t>
            </a:r>
          </a:p>
          <a:p>
            <a:pPr lvl="0"/>
            <a:endParaRPr lang="en-US"/>
          </a:p>
          <a:p>
            <a:pPr lvl="0"/>
            <a:r>
              <a:rPr lang="en-US"/>
              <a:t>Once Verified Students is selected, the district will only be able to view the activity and will not be able to upload any other procedures or make changes to this list of students.</a:t>
            </a: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39</a:t>
            </a:fld>
            <a:endParaRPr lang="en-US"/>
          </a:p>
        </p:txBody>
      </p:sp>
    </p:spTree>
    <p:extLst>
      <p:ext uri="{BB962C8B-B14F-4D97-AF65-F5344CB8AC3E}">
        <p14:creationId xmlns:p14="http://schemas.microsoft.com/office/powerpoint/2010/main" val="40927645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district will provide the following items for each student record.  If the district does not have a requested document to upload, provide an explanation. After uploading all documentation for each student record choose Save &amp; Submit.</a:t>
            </a:r>
          </a:p>
          <a:p>
            <a:endParaRPr lang="en-US" dirty="0"/>
          </a:p>
          <a:p>
            <a:pPr marL="228600" indent="-228600">
              <a:buAutoNum type="arabicParenR"/>
            </a:pPr>
            <a:r>
              <a:rPr lang="en-US" dirty="0"/>
              <a:t>IEPs in effect, including any cover sheets, attachments (e.g., contingency learning plans), and notice pages.  </a:t>
            </a:r>
          </a:p>
          <a:p>
            <a:pPr marL="228600" indent="-228600">
              <a:buAutoNum type="arabicParenR"/>
            </a:pPr>
            <a:r>
              <a:rPr lang="en-US" dirty="0"/>
              <a:t>Attendance records. It is recommended to print the records from the district’s electronic system that populates MSDS.</a:t>
            </a:r>
          </a:p>
          <a:p>
            <a:pPr marL="228600" indent="-228600">
              <a:buAutoNum type="arabicParenR"/>
            </a:pPr>
            <a:r>
              <a:rPr lang="en-US" dirty="0"/>
              <a:t>Documentation of services and programming provided for IEPs in effect, including times when modality of instruction changed. This could include service log documentation, student schedule, and/or accommodation logs. </a:t>
            </a:r>
          </a:p>
          <a:p>
            <a:pPr marL="0" indent="0">
              <a:buNone/>
            </a:pPr>
            <a:endParaRPr lang="en-US" dirty="0"/>
          </a:p>
          <a:p>
            <a:pPr marL="0" indent="0">
              <a:buNone/>
            </a:pPr>
            <a:r>
              <a:rPr lang="en-US" dirty="0"/>
              <a:t>The three items listed are required for upload.</a:t>
            </a:r>
          </a:p>
          <a:p>
            <a:pPr marL="0" indent="0">
              <a:buNone/>
            </a:pPr>
            <a:endParaRPr lang="en-US" dirty="0"/>
          </a:p>
          <a:p>
            <a:pPr marL="0" indent="0">
              <a:buNone/>
            </a:pPr>
            <a:r>
              <a:rPr lang="en-US" dirty="0"/>
              <a:t>The district can upload any additional documentation that they would like to provide for MDE’s review, but this is not required. </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40</a:t>
            </a:fld>
            <a:endParaRPr lang="en-US"/>
          </a:p>
        </p:txBody>
      </p:sp>
    </p:spTree>
    <p:extLst>
      <p:ext uri="{BB962C8B-B14F-4D97-AF65-F5344CB8AC3E}">
        <p14:creationId xmlns:p14="http://schemas.microsoft.com/office/powerpoint/2010/main" val="3445961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both the </a:t>
            </a:r>
            <a:r>
              <a:rPr lang="en-US" b="1"/>
              <a:t>CAP Activity or CAP Finding </a:t>
            </a:r>
            <a:r>
              <a:rPr lang="en-US"/>
              <a:t>pages, we have updated the activity step question (question 3) to allow users to delete a row without having to back out any information. </a:t>
            </a:r>
          </a:p>
          <a:p>
            <a:endParaRPr lang="en-US"/>
          </a:p>
          <a:p>
            <a:r>
              <a:rPr lang="en-US"/>
              <a:t>To remove a row, simply check the Delete box next to that row and choose Save. The unwanted row will be removed from the page.</a:t>
            </a:r>
          </a:p>
          <a:p>
            <a:endParaRPr lang="en-US"/>
          </a:p>
          <a:p>
            <a:r>
              <a:rPr lang="en-US"/>
              <a:t>This will make it easier to update the CAP Activity/Finding page should the CAP be returned for modifications. Thus, ensuring the correct activity steps are then populated onto the following pages (e.g., Progress Report, etc.).</a:t>
            </a:r>
          </a:p>
        </p:txBody>
      </p:sp>
      <p:sp>
        <p:nvSpPr>
          <p:cNvPr id="4" name="Slide Number Placeholder 3"/>
          <p:cNvSpPr>
            <a:spLocks noGrp="1"/>
          </p:cNvSpPr>
          <p:nvPr>
            <p:ph type="sldNum" sz="quarter" idx="10"/>
          </p:nvPr>
        </p:nvSpPr>
        <p:spPr/>
        <p:txBody>
          <a:bodyPr/>
          <a:lstStyle/>
          <a:p>
            <a:fld id="{DD2DD89C-FAB0-4542-93EC-D9383E52BB16}" type="slidenum">
              <a:rPr lang="en-US" smtClean="0"/>
              <a:t>41</a:t>
            </a:fld>
            <a:endParaRPr lang="en-US"/>
          </a:p>
        </p:txBody>
      </p:sp>
    </p:spTree>
    <p:extLst>
      <p:ext uri="{BB962C8B-B14F-4D97-AF65-F5344CB8AC3E}">
        <p14:creationId xmlns:p14="http://schemas.microsoft.com/office/powerpoint/2010/main" val="1109572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 to introduce team.</a:t>
            </a:r>
          </a:p>
        </p:txBody>
      </p:sp>
      <p:sp>
        <p:nvSpPr>
          <p:cNvPr id="4" name="Slide Number Placeholder 3"/>
          <p:cNvSpPr>
            <a:spLocks noGrp="1"/>
          </p:cNvSpPr>
          <p:nvPr>
            <p:ph type="sldNum" sz="quarter" idx="5"/>
          </p:nvPr>
        </p:nvSpPr>
        <p:spPr/>
        <p:txBody>
          <a:bodyPr/>
          <a:lstStyle/>
          <a:p>
            <a:fld id="{DD2DD89C-FAB0-4542-93EC-D9383E52BB16}" type="slidenum">
              <a:rPr lang="en-US" smtClean="0"/>
              <a:t>4</a:t>
            </a:fld>
            <a:endParaRPr lang="en-US"/>
          </a:p>
        </p:txBody>
      </p:sp>
    </p:spTree>
    <p:extLst>
      <p:ext uri="{BB962C8B-B14F-4D97-AF65-F5344CB8AC3E}">
        <p14:creationId xmlns:p14="http://schemas.microsoft.com/office/powerpoint/2010/main" val="27805868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We were asked how an ISD can determine which MDE OSE MTAT team member has been assigned as the primary reviewer. MDE OSE Monitoring Technical Assistance Team member will add their name in the TA notes for the Corrective Action and/or Corrective Action Plans to which they have been assigned as primary reviewer. </a:t>
            </a:r>
          </a:p>
          <a:p>
            <a:pPr marL="0" indent="0">
              <a:buFont typeface="Arial" panose="020B0604020202020204" pitchFamily="34" charset="0"/>
              <a:buNone/>
            </a:pPr>
            <a:endParaRPr lang="en-US"/>
          </a:p>
          <a:p>
            <a:pPr marL="0" indent="0">
              <a:buFont typeface="Arial" panose="020B0604020202020204" pitchFamily="34" charset="0"/>
              <a:buNone/>
            </a:pPr>
            <a:r>
              <a:rPr lang="en-US"/>
              <a:t>It is important to note that the TA notes can only be viewed by ISD level catamaran users. </a:t>
            </a:r>
          </a:p>
        </p:txBody>
      </p:sp>
      <p:sp>
        <p:nvSpPr>
          <p:cNvPr id="4" name="Slide Number Placeholder 3"/>
          <p:cNvSpPr>
            <a:spLocks noGrp="1"/>
          </p:cNvSpPr>
          <p:nvPr>
            <p:ph type="sldNum" sz="quarter" idx="10"/>
          </p:nvPr>
        </p:nvSpPr>
        <p:spPr/>
        <p:txBody>
          <a:bodyPr/>
          <a:lstStyle/>
          <a:p>
            <a:fld id="{DD2DD89C-FAB0-4542-93EC-D9383E52BB16}" type="slidenum">
              <a:rPr lang="en-US" smtClean="0"/>
              <a:t>42</a:t>
            </a:fld>
            <a:endParaRPr lang="en-US"/>
          </a:p>
        </p:txBody>
      </p:sp>
    </p:spTree>
    <p:extLst>
      <p:ext uri="{BB962C8B-B14F-4D97-AF65-F5344CB8AC3E}">
        <p14:creationId xmlns:p14="http://schemas.microsoft.com/office/powerpoint/2010/main" val="23020286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a:t>The timeout feature has recently been updated in Catamaran. This update:</a:t>
            </a:r>
          </a:p>
          <a:p>
            <a:pPr marL="174056" indent="-174056" defTabSz="928299">
              <a:buFont typeface="Arial" panose="020B0604020202020204" pitchFamily="34" charset="0"/>
              <a:buChar char="•"/>
              <a:defRPr/>
            </a:pPr>
            <a:r>
              <a:rPr lang="en-US"/>
              <a:t>Provides clarity so all users know exactly what will happen due to inactivity and to avoid log out if desired.</a:t>
            </a:r>
          </a:p>
          <a:p>
            <a:pPr marL="174056" indent="-174056" defTabSz="928299">
              <a:buFont typeface="Arial" panose="020B0604020202020204" pitchFamily="34" charset="0"/>
              <a:buChar char="•"/>
              <a:defRPr/>
            </a:pPr>
            <a:r>
              <a:rPr lang="en-US"/>
              <a:t>Provides an option to either save and logout or to continue your session.</a:t>
            </a:r>
          </a:p>
          <a:p>
            <a:pPr marL="174056" indent="-174056" defTabSz="928299">
              <a:buFont typeface="Arial" panose="020B0604020202020204" pitchFamily="34" charset="0"/>
              <a:buChar char="•"/>
              <a:defRPr/>
            </a:pPr>
            <a:r>
              <a:rPr lang="en-US"/>
              <a:t>Provides a better countdown timer so a user understands how much time they have left before being logged out.</a:t>
            </a:r>
          </a:p>
        </p:txBody>
      </p:sp>
      <p:sp>
        <p:nvSpPr>
          <p:cNvPr id="4" name="Slide Number Placeholder 3"/>
          <p:cNvSpPr>
            <a:spLocks noGrp="1"/>
          </p:cNvSpPr>
          <p:nvPr>
            <p:ph type="sldNum" sz="quarter" idx="10"/>
          </p:nvPr>
        </p:nvSpPr>
        <p:spPr/>
        <p:txBody>
          <a:bodyPr/>
          <a:lstStyle/>
          <a:p>
            <a:fld id="{DD2DD89C-FAB0-4542-93EC-D9383E52BB16}" type="slidenum">
              <a:rPr lang="en-US" smtClean="0"/>
              <a:t>43</a:t>
            </a:fld>
            <a:endParaRPr lang="en-US"/>
          </a:p>
        </p:txBody>
      </p:sp>
    </p:spTree>
    <p:extLst>
      <p:ext uri="{BB962C8B-B14F-4D97-AF65-F5344CB8AC3E}">
        <p14:creationId xmlns:p14="http://schemas.microsoft.com/office/powerpoint/2010/main" val="12066473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a:t>Those are the updates we have made to the system from our last major releases. And the next few slides I want to point out some of the continuing features. On the left-hand side of any screen in the system you will find the feedback feature. The OSE as well as our PSC partners appreciate your feedback related to the system. </a:t>
            </a:r>
          </a:p>
          <a:p>
            <a:pPr marL="174056" indent="-174056" defTabSz="928299">
              <a:buFont typeface="Arial" panose="020B0604020202020204" pitchFamily="34" charset="0"/>
              <a:buChar char="•"/>
              <a:defRPr/>
            </a:pPr>
            <a:r>
              <a:rPr lang="en-US"/>
              <a:t>If you wish to be contacted about your feedback you can enter contact information, and someone will reach out to you. </a:t>
            </a:r>
          </a:p>
          <a:p>
            <a:pPr marL="174056" indent="-174056" defTabSz="928299">
              <a:buFont typeface="Arial" panose="020B0604020202020204" pitchFamily="34" charset="0"/>
              <a:buChar char="•"/>
              <a:defRPr/>
            </a:pPr>
            <a:r>
              <a:rPr lang="en-US"/>
              <a:t>If you prefer to provide anonymous feedback, we would also like to hear from you. You do not need to leave your contact information. </a:t>
            </a:r>
          </a:p>
        </p:txBody>
      </p:sp>
      <p:sp>
        <p:nvSpPr>
          <p:cNvPr id="4" name="Slide Number Placeholder 3"/>
          <p:cNvSpPr>
            <a:spLocks noGrp="1"/>
          </p:cNvSpPr>
          <p:nvPr>
            <p:ph type="sldNum" sz="quarter" idx="10"/>
          </p:nvPr>
        </p:nvSpPr>
        <p:spPr/>
        <p:txBody>
          <a:bodyPr/>
          <a:lstStyle/>
          <a:p>
            <a:fld id="{DD2DD89C-FAB0-4542-93EC-D9383E52BB16}" type="slidenum">
              <a:rPr lang="en-US" smtClean="0"/>
              <a:t>44</a:t>
            </a:fld>
            <a:endParaRPr lang="en-US"/>
          </a:p>
        </p:txBody>
      </p:sp>
    </p:spTree>
    <p:extLst>
      <p:ext uri="{BB962C8B-B14F-4D97-AF65-F5344CB8AC3E}">
        <p14:creationId xmlns:p14="http://schemas.microsoft.com/office/powerpoint/2010/main" val="2379752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a:t>Another important feature to note is the chat feature. As you work through the system, you may find yourself in need of some support. Rather than going to look for a how to document on the technical assistance website, the help desk is available for chats during regular business hours. </a:t>
            </a:r>
          </a:p>
          <a:p>
            <a:pPr defTabSz="928299">
              <a:defRPr/>
            </a:pPr>
            <a:endParaRPr lang="en-US"/>
          </a:p>
          <a:p>
            <a:pPr defTabSz="928299">
              <a:defRPr/>
            </a:pPr>
            <a:r>
              <a:rPr lang="en-US"/>
              <a:t>If you select the chat icon in the lower right corner of any screen, you can begin a chat session. </a:t>
            </a:r>
          </a:p>
          <a:p>
            <a:pPr defTabSz="928299">
              <a:defRPr/>
            </a:pPr>
            <a:endParaRPr lang="en-US"/>
          </a:p>
          <a:p>
            <a:pPr defTabSz="928299">
              <a:defRPr/>
            </a:pPr>
            <a:r>
              <a:rPr lang="en-US"/>
              <a:t>If you do choose to use the chat session, the help desk continues to log the issue so the OSE and our partners at PSC know where more training or support might be needed. </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45</a:t>
            </a:fld>
            <a:endParaRPr lang="en-US"/>
          </a:p>
        </p:txBody>
      </p:sp>
    </p:spTree>
    <p:extLst>
      <p:ext uri="{BB962C8B-B14F-4D97-AF65-F5344CB8AC3E}">
        <p14:creationId xmlns:p14="http://schemas.microsoft.com/office/powerpoint/2010/main" val="23614101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630">
              <a:defRPr/>
            </a:pPr>
            <a:r>
              <a:rPr lang="en-US"/>
              <a:t>Finally, I would like to remind you about navigating in catamaran. </a:t>
            </a:r>
          </a:p>
          <a:p>
            <a:pPr defTabSz="922630">
              <a:defRPr/>
            </a:pPr>
            <a:endParaRPr lang="en-US"/>
          </a:p>
          <a:p>
            <a:pPr defTabSz="922630">
              <a:defRPr/>
            </a:pPr>
            <a:r>
              <a:rPr lang="en-US"/>
              <a:t>Do not hit your browser BACK button after submitting work or changing a status. </a:t>
            </a:r>
          </a:p>
          <a:p>
            <a:pPr defTabSz="922630">
              <a:defRPr/>
            </a:pPr>
            <a:endParaRPr lang="en-US"/>
          </a:p>
          <a:p>
            <a:pPr defTabSz="922630">
              <a:defRPr/>
            </a:pPr>
            <a:r>
              <a:rPr lang="en-US"/>
              <a:t>Many web browsers become confused and will give you an error message. You will be much more successful if you use the breadcrumbs to navigate to previous pages. </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46</a:t>
            </a:fld>
            <a:endParaRPr lang="en-US"/>
          </a:p>
        </p:txBody>
      </p:sp>
    </p:spTree>
    <p:extLst>
      <p:ext uri="{BB962C8B-B14F-4D97-AF65-F5344CB8AC3E}">
        <p14:creationId xmlns:p14="http://schemas.microsoft.com/office/powerpoint/2010/main" val="11850971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Even with the best of training, there may be questions that arise later as you use the system. There are a variety of resources available to support you.</a:t>
            </a:r>
          </a:p>
        </p:txBody>
      </p:sp>
      <p:sp>
        <p:nvSpPr>
          <p:cNvPr id="4" name="Slide Number Placeholder 3"/>
          <p:cNvSpPr>
            <a:spLocks noGrp="1"/>
          </p:cNvSpPr>
          <p:nvPr>
            <p:ph type="sldNum" sz="quarter" idx="10"/>
          </p:nvPr>
        </p:nvSpPr>
        <p:spPr/>
        <p:txBody>
          <a:bodyPr/>
          <a:lstStyle/>
          <a:p>
            <a:fld id="{DD2DD89C-FAB0-4542-93EC-D9383E52BB16}" type="slidenum">
              <a:rPr lang="en-US" smtClean="0"/>
              <a:t>47</a:t>
            </a:fld>
            <a:endParaRPr lang="en-US"/>
          </a:p>
        </p:txBody>
      </p:sp>
    </p:spTree>
    <p:extLst>
      <p:ext uri="{BB962C8B-B14F-4D97-AF65-F5344CB8AC3E}">
        <p14:creationId xmlns:p14="http://schemas.microsoft.com/office/powerpoint/2010/main" val="7181033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many of you may already know, the revised Catamaran Training Website is now called the Catamaran Technical Assistance Website. The OSE in partnership with Catamaran users has redesigned the website to focus on increased technical assistance for Catamaran users.</a:t>
            </a:r>
          </a:p>
          <a:p>
            <a:endParaRPr lang="en-US"/>
          </a:p>
          <a:p>
            <a:r>
              <a:rPr lang="en-US"/>
              <a:t>The following slides highlight some of the features and navigation.</a:t>
            </a:r>
          </a:p>
          <a:p>
            <a:endParaRPr lang="en-US"/>
          </a:p>
          <a:p>
            <a:r>
              <a:rPr lang="en-US"/>
              <a:t>You can access the Catamaran Technical Assistance Website at training dot catamaran dot partners. </a:t>
            </a: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48</a:t>
            </a:fld>
            <a:endParaRPr lang="en-US"/>
          </a:p>
        </p:txBody>
      </p:sp>
    </p:spTree>
    <p:extLst>
      <p:ext uri="{BB962C8B-B14F-4D97-AF65-F5344CB8AC3E}">
        <p14:creationId xmlns:p14="http://schemas.microsoft.com/office/powerpoint/2010/main" val="20160293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you scroll down the main landing page, you will see this section pictured here. It includes:</a:t>
            </a:r>
          </a:p>
          <a:p>
            <a:pPr marL="174056" indent="-174056">
              <a:buFont typeface="Arial" panose="020B0604020202020204" pitchFamily="34" charset="0"/>
              <a:buChar char="•"/>
            </a:pPr>
            <a:r>
              <a:rPr lang="en-US"/>
              <a:t>Documents the OSE is spotlighting, </a:t>
            </a:r>
          </a:p>
          <a:p>
            <a:pPr marL="174056" indent="-174056">
              <a:buFont typeface="Arial" panose="020B0604020202020204" pitchFamily="34" charset="0"/>
              <a:buChar char="•"/>
            </a:pPr>
            <a:r>
              <a:rPr lang="en-US"/>
              <a:t>Events and Deadlines (this is where the due dates are located now), and </a:t>
            </a:r>
          </a:p>
          <a:p>
            <a:pPr marL="174056" indent="-174056">
              <a:buFont typeface="Arial" panose="020B0604020202020204" pitchFamily="34" charset="0"/>
              <a:buChar char="•"/>
            </a:pPr>
            <a:r>
              <a:rPr lang="en-US"/>
              <a:t>Quick Links that you may find useful such as the MARSE or SPP.</a:t>
            </a: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49</a:t>
            </a:fld>
            <a:endParaRPr lang="en-US"/>
          </a:p>
        </p:txBody>
      </p:sp>
    </p:spTree>
    <p:extLst>
      <p:ext uri="{BB962C8B-B14F-4D97-AF65-F5344CB8AC3E}">
        <p14:creationId xmlns:p14="http://schemas.microsoft.com/office/powerpoint/2010/main" val="1151718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Website visitors may now sign up for notifications to be kept informed when new technical assistance content is available.</a:t>
            </a:r>
          </a:p>
          <a:p>
            <a:pPr marL="171450" indent="-171450">
              <a:buFont typeface="Arial" panose="020B0604020202020204" pitchFamily="34" charset="0"/>
              <a:buChar char="•"/>
            </a:pPr>
            <a:r>
              <a:rPr lang="en-US"/>
              <a:t>To access the form, from the home page of the site, scroll down and complete the form. Simply select the categories that you want to be kept up to date on and then submit.</a:t>
            </a:r>
          </a:p>
        </p:txBody>
      </p:sp>
      <p:sp>
        <p:nvSpPr>
          <p:cNvPr id="4" name="Slide Number Placeholder 3"/>
          <p:cNvSpPr>
            <a:spLocks noGrp="1"/>
          </p:cNvSpPr>
          <p:nvPr>
            <p:ph type="sldNum" sz="quarter" idx="5"/>
          </p:nvPr>
        </p:nvSpPr>
        <p:spPr/>
        <p:txBody>
          <a:bodyPr/>
          <a:lstStyle/>
          <a:p>
            <a:fld id="{DD2DD89C-FAB0-4542-93EC-D9383E52BB16}" type="slidenum">
              <a:rPr lang="en-US" smtClean="0"/>
              <a:t>50</a:t>
            </a:fld>
            <a:endParaRPr lang="en-US"/>
          </a:p>
        </p:txBody>
      </p:sp>
    </p:spTree>
    <p:extLst>
      <p:ext uri="{BB962C8B-B14F-4D97-AF65-F5344CB8AC3E}">
        <p14:creationId xmlns:p14="http://schemas.microsoft.com/office/powerpoint/2010/main" val="1526906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Catamaran how-to’s are organized in one place under the </a:t>
            </a:r>
            <a:r>
              <a:rPr lang="en-US" b="1"/>
              <a:t>Other Resources</a:t>
            </a:r>
            <a:r>
              <a:rPr lang="en-US" b="0"/>
              <a:t> menu.</a:t>
            </a:r>
          </a:p>
          <a:p>
            <a:pPr marL="628650" lvl="1" indent="-171450">
              <a:buFont typeface="Arial" panose="020B0604020202020204" pitchFamily="34" charset="0"/>
              <a:buChar char="•"/>
            </a:pPr>
            <a:r>
              <a:rPr lang="en-US" b="0"/>
              <a:t>Search for how-tos either by selecting district or ISD under either Monitoring, Policy, or Finance or</a:t>
            </a:r>
          </a:p>
          <a:p>
            <a:pPr marL="628650" lvl="1" indent="-171450">
              <a:buFont typeface="Arial" panose="020B0604020202020204" pitchFamily="34" charset="0"/>
              <a:buChar char="•"/>
            </a:pPr>
            <a:r>
              <a:rPr lang="en-US" b="0"/>
              <a:t>By using the how-to search form. The next slide will show you how to use the search form</a:t>
            </a:r>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51</a:t>
            </a:fld>
            <a:endParaRPr lang="en-US"/>
          </a:p>
        </p:txBody>
      </p:sp>
    </p:spTree>
    <p:extLst>
      <p:ext uri="{BB962C8B-B14F-4D97-AF65-F5344CB8AC3E}">
        <p14:creationId xmlns:p14="http://schemas.microsoft.com/office/powerpoint/2010/main" val="156138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the agenda on the slide.</a:t>
            </a:r>
          </a:p>
        </p:txBody>
      </p:sp>
      <p:sp>
        <p:nvSpPr>
          <p:cNvPr id="4" name="Slide Number Placeholder 3"/>
          <p:cNvSpPr>
            <a:spLocks noGrp="1"/>
          </p:cNvSpPr>
          <p:nvPr>
            <p:ph type="sldNum" sz="quarter" idx="10"/>
          </p:nvPr>
        </p:nvSpPr>
        <p:spPr/>
        <p:txBody>
          <a:bodyPr/>
          <a:lstStyle/>
          <a:p>
            <a:fld id="{DD2DD89C-FAB0-4542-93EC-D9383E52BB16}" type="slidenum">
              <a:rPr lang="en-US" smtClean="0"/>
              <a:t>5</a:t>
            </a:fld>
            <a:endParaRPr lang="en-US"/>
          </a:p>
        </p:txBody>
      </p:sp>
    </p:spTree>
    <p:extLst>
      <p:ext uri="{BB962C8B-B14F-4D97-AF65-F5344CB8AC3E}">
        <p14:creationId xmlns:p14="http://schemas.microsoft.com/office/powerpoint/2010/main" val="37169899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finding how-to’s and other resources using the main categories under the Other Resources menu, website visitors may also use the Catamaran How-tos form.</a:t>
            </a:r>
          </a:p>
          <a:p>
            <a:pPr marL="174056" indent="-174056">
              <a:buFont typeface="Arial" panose="020B0604020202020204" pitchFamily="34" charset="0"/>
              <a:buChar char="•"/>
            </a:pPr>
            <a:r>
              <a:rPr lang="en-US"/>
              <a:t>Select the resource category from the left sidebar. If you wish to narrow your search results further, enter a keyword or phrase. </a:t>
            </a:r>
          </a:p>
          <a:p>
            <a:pPr marL="174056" indent="-174056">
              <a:buFont typeface="Arial" panose="020B0604020202020204" pitchFamily="34" charset="0"/>
              <a:buChar char="•"/>
            </a:pPr>
            <a:r>
              <a:rPr lang="en-US"/>
              <a:t>In this example, we selected Monitoring and then entered the word “Video”. This quickly narrowed the results to two pages that have the word “video” on them.</a:t>
            </a: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52</a:t>
            </a:fld>
            <a:endParaRPr lang="en-US"/>
          </a:p>
        </p:txBody>
      </p:sp>
    </p:spTree>
    <p:extLst>
      <p:ext uri="{BB962C8B-B14F-4D97-AF65-F5344CB8AC3E}">
        <p14:creationId xmlns:p14="http://schemas.microsoft.com/office/powerpoint/2010/main" val="40620446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searching for Catamaran How-</a:t>
            </a:r>
            <a:r>
              <a:rPr lang="en-US" dirty="0" err="1"/>
              <a:t>to’s</a:t>
            </a:r>
            <a:r>
              <a:rPr lang="en-US" dirty="0"/>
              <a:t>, website visitors may also do an overall search of the website. To do this, select </a:t>
            </a:r>
            <a:r>
              <a:rPr lang="en-US" b="1" dirty="0"/>
              <a:t>Search</a:t>
            </a:r>
            <a:r>
              <a:rPr lang="en-US" b="0" dirty="0"/>
              <a:t> in the upper right-hand corner of the website and then using the provided drop-down menu, select your search category and choose </a:t>
            </a:r>
            <a:r>
              <a:rPr lang="en-US" b="1" dirty="0"/>
              <a:t>Submit</a:t>
            </a:r>
            <a:r>
              <a:rPr lang="en-US" b="0" dirty="0"/>
              <a:t>.</a:t>
            </a:r>
          </a:p>
          <a:p>
            <a:pPr marL="174056" indent="-174056">
              <a:buFont typeface="Arial" panose="020B0604020202020204" pitchFamily="34" charset="0"/>
              <a:buChar char="•"/>
            </a:pPr>
            <a:r>
              <a:rPr lang="en-US" b="0" dirty="0"/>
              <a:t>Just like on the Catamaran How-to form, you may also enter a key word or phrase to narrow your search results.</a:t>
            </a:r>
          </a:p>
          <a:p>
            <a:pPr marL="174056" indent="-174056">
              <a:buFont typeface="Arial" panose="020B0604020202020204" pitchFamily="34" charset="0"/>
              <a:buChar char="•"/>
            </a:pPr>
            <a:r>
              <a:rPr lang="en-US" b="0" dirty="0"/>
              <a:t>Content is continuously being updated and tagged to optimize search results.</a:t>
            </a:r>
          </a:p>
          <a:p>
            <a:endParaRPr lang="en-US" b="0" dirty="0"/>
          </a:p>
          <a:p>
            <a:r>
              <a:rPr lang="en-US" b="0" dirty="0"/>
              <a:t>I would encourage you to search for the word Assignments and get that map of which monitoring team member is assigned to which ISD. That resources has our contact information on there as well. </a:t>
            </a:r>
            <a:endParaRPr lang="en-US" dirty="0"/>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53</a:t>
            </a:fld>
            <a:endParaRPr lang="en-US"/>
          </a:p>
        </p:txBody>
      </p:sp>
    </p:spTree>
    <p:extLst>
      <p:ext uri="{BB962C8B-B14F-4D97-AF65-F5344CB8AC3E}">
        <p14:creationId xmlns:p14="http://schemas.microsoft.com/office/powerpoint/2010/main" val="2561481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425">
              <a:defRPr/>
            </a:pPr>
            <a:r>
              <a:rPr lang="en-US" dirty="0"/>
              <a:t>Finally, You may get to either the Upcoming Events or Past Events pages through the </a:t>
            </a:r>
            <a:r>
              <a:rPr lang="en-US" b="1" dirty="0"/>
              <a:t>Other Resources</a:t>
            </a:r>
            <a:r>
              <a:rPr lang="en-US" b="0" dirty="0"/>
              <a:t> menu or from the main landing page under the Events and Deadlines heading selecting either:</a:t>
            </a:r>
          </a:p>
          <a:p>
            <a:pPr marL="638205" lvl="1" indent="-174056" defTabSz="947425">
              <a:buFont typeface="Arial" panose="020B0604020202020204" pitchFamily="34" charset="0"/>
              <a:buChar char="•"/>
              <a:defRPr/>
            </a:pPr>
            <a:r>
              <a:rPr lang="en-US" u="sng" dirty="0">
                <a:effectLst/>
                <a:hlinkClick r:id="rId3"/>
              </a:rPr>
              <a:t>Register for Upcoming Events</a:t>
            </a:r>
            <a:r>
              <a:rPr lang="en-US" dirty="0"/>
              <a:t> </a:t>
            </a:r>
          </a:p>
          <a:p>
            <a:pPr marL="638205" lvl="1" indent="-174056" defTabSz="947425">
              <a:buFont typeface="Arial" panose="020B0604020202020204" pitchFamily="34" charset="0"/>
              <a:buChar char="•"/>
              <a:defRPr/>
            </a:pPr>
            <a:r>
              <a:rPr lang="en-US" u="sng" dirty="0">
                <a:effectLst/>
                <a:hlinkClick r:id="rId4"/>
              </a:rPr>
              <a:t>View Past Event Recordings</a:t>
            </a:r>
            <a:endParaRPr lang="en-US" dirty="0"/>
          </a:p>
          <a:p>
            <a:pPr marL="174056" indent="-174056" defTabSz="947425">
              <a:buFont typeface="Arial" panose="020B0604020202020204" pitchFamily="34" charset="0"/>
              <a:buChar char="•"/>
              <a:defRPr/>
            </a:pPr>
            <a:r>
              <a:rPr lang="en-US" dirty="0"/>
              <a:t>Just as before you may</a:t>
            </a:r>
          </a:p>
          <a:p>
            <a:pPr marL="638205" lvl="1" indent="-174056" defTabSz="947425">
              <a:buFont typeface="Arial" panose="020B0604020202020204" pitchFamily="34" charset="0"/>
              <a:buChar char="•"/>
              <a:defRPr/>
            </a:pPr>
            <a:r>
              <a:rPr lang="en-US" dirty="0"/>
              <a:t>Register for upcoming events or</a:t>
            </a:r>
          </a:p>
          <a:p>
            <a:pPr marL="638205" lvl="1" indent="-174056" defTabSz="947425">
              <a:buFont typeface="Arial" panose="020B0604020202020204" pitchFamily="34" charset="0"/>
              <a:buChar char="•"/>
              <a:defRPr/>
            </a:pPr>
            <a:r>
              <a:rPr lang="en-US" dirty="0"/>
              <a:t>Access recordings and presentation materials from past events (including this webinar)</a:t>
            </a:r>
          </a:p>
          <a:p>
            <a:pPr marL="638205" lvl="1" indent="-174056" defTabSz="947425">
              <a:buFont typeface="Arial" panose="020B0604020202020204" pitchFamily="34" charset="0"/>
              <a:buChar char="•"/>
              <a:defRPr/>
            </a:pPr>
            <a:endParaRPr lang="en-US" dirty="0"/>
          </a:p>
          <a:p>
            <a:pPr marL="174056" indent="-174056" defTabSz="947425">
              <a:buFont typeface="Arial" panose="020B0604020202020204" pitchFamily="34" charset="0"/>
              <a:buChar char="•"/>
              <a:defRPr/>
            </a:pPr>
            <a:r>
              <a:rPr lang="en-US" dirty="0"/>
              <a:t>When we schedule the office hours for Valid and Reliable Data Alerts you will see those listed here. </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54</a:t>
            </a:fld>
            <a:endParaRPr lang="en-US"/>
          </a:p>
        </p:txBody>
      </p:sp>
    </p:spTree>
    <p:extLst>
      <p:ext uri="{BB962C8B-B14F-4D97-AF65-F5344CB8AC3E}">
        <p14:creationId xmlns:p14="http://schemas.microsoft.com/office/powerpoint/2010/main" val="19465933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the Q&amp;A chat feature on the webinar to type in questions. </a:t>
            </a:r>
          </a:p>
        </p:txBody>
      </p:sp>
      <p:sp>
        <p:nvSpPr>
          <p:cNvPr id="4" name="Slide Number Placeholder 3"/>
          <p:cNvSpPr>
            <a:spLocks noGrp="1"/>
          </p:cNvSpPr>
          <p:nvPr>
            <p:ph type="sldNum" sz="quarter" idx="10"/>
          </p:nvPr>
        </p:nvSpPr>
        <p:spPr/>
        <p:txBody>
          <a:bodyPr/>
          <a:lstStyle/>
          <a:p>
            <a:fld id="{DD2DD89C-FAB0-4542-93EC-D9383E52BB16}" type="slidenum">
              <a:rPr lang="en-US" smtClean="0"/>
              <a:t>55</a:t>
            </a:fld>
            <a:endParaRPr lang="en-US"/>
          </a:p>
        </p:txBody>
      </p:sp>
    </p:spTree>
    <p:extLst>
      <p:ext uri="{BB962C8B-B14F-4D97-AF65-F5344CB8AC3E}">
        <p14:creationId xmlns:p14="http://schemas.microsoft.com/office/powerpoint/2010/main" val="3476418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6</a:t>
            </a:fld>
            <a:endParaRPr lang="en-US"/>
          </a:p>
        </p:txBody>
      </p:sp>
    </p:spTree>
    <p:extLst>
      <p:ext uri="{BB962C8B-B14F-4D97-AF65-F5344CB8AC3E}">
        <p14:creationId xmlns:p14="http://schemas.microsoft.com/office/powerpoint/2010/main" val="392081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When you open Catamaran and acknowledge your reports, you will see a variety of things. The reports for districts include Strand Report, the Monitoring Activities Report (MAR),  Letters of Findings, Monitoring Notification Letters, Closeout/Non-closeout Reports for CAPs and State Complaint Reports for any completed complaints this month. For ISDs there are Reports of the member districts’ data and notification summary reports. </a:t>
            </a:r>
          </a:p>
          <a:p>
            <a:pPr marL="171450" indent="-171450">
              <a:buFont typeface="Arial" panose="020B0604020202020204" pitchFamily="34" charset="0"/>
              <a:buChar char="•"/>
            </a:pPr>
            <a:r>
              <a:rPr lang="en-US"/>
              <a:t>The Activities for this release include Corrective Action Plans (CAPs) for B-4B, B-13, and State Complaints.</a:t>
            </a:r>
          </a:p>
          <a:p>
            <a:pPr marL="171450" indent="-171450">
              <a:buFont typeface="Arial" panose="020B0604020202020204" pitchFamily="34" charset="0"/>
              <a:buChar char="•"/>
            </a:pPr>
            <a:r>
              <a:rPr lang="en-US"/>
              <a:t>There are Corrective Actions for B-13. </a:t>
            </a:r>
          </a:p>
          <a:p>
            <a:pPr marL="171450" indent="-171450">
              <a:buFont typeface="Arial" panose="020B0604020202020204" pitchFamily="34" charset="0"/>
              <a:buChar char="•"/>
            </a:pPr>
            <a:r>
              <a:rPr lang="en-US"/>
              <a:t>There are Student Level Corrective Action Plans (SLCAP) for State Complaints as well as B-9 and B-10 Monitoring and Procedure Reviews.</a:t>
            </a:r>
          </a:p>
          <a:p>
            <a:pPr marL="171450" indent="-171450">
              <a:buFont typeface="Arial" panose="020B0604020202020204" pitchFamily="34" charset="0"/>
              <a:buChar char="•"/>
            </a:pPr>
            <a:r>
              <a:rPr lang="en-US"/>
              <a:t>Finally, there are B-IEP Monitoring and Procedure Review. B-IEP is a new monitoring activity this Spring.  B-IEP refers to IEP implementation. The details surrounding the activity were shared with ISD directors during the April meeting.  </a:t>
            </a:r>
          </a:p>
        </p:txBody>
      </p:sp>
      <p:sp>
        <p:nvSpPr>
          <p:cNvPr id="4" name="Slide Number Placeholder 3"/>
          <p:cNvSpPr>
            <a:spLocks noGrp="1"/>
          </p:cNvSpPr>
          <p:nvPr>
            <p:ph type="sldNum" sz="quarter" idx="10"/>
          </p:nvPr>
        </p:nvSpPr>
        <p:spPr/>
        <p:txBody>
          <a:bodyPr/>
          <a:lstStyle/>
          <a:p>
            <a:fld id="{DD2DD89C-FAB0-4542-93EC-D9383E52BB16}" type="slidenum">
              <a:rPr lang="en-US" smtClean="0"/>
              <a:t>7</a:t>
            </a:fld>
            <a:endParaRPr lang="en-US"/>
          </a:p>
        </p:txBody>
      </p:sp>
    </p:spTree>
    <p:extLst>
      <p:ext uri="{BB962C8B-B14F-4D97-AF65-F5344CB8AC3E}">
        <p14:creationId xmlns:p14="http://schemas.microsoft.com/office/powerpoint/2010/main" val="4003814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example of the Strand Report. </a:t>
            </a:r>
          </a:p>
          <a:p>
            <a:endParaRPr lang="en-US"/>
          </a:p>
          <a:p>
            <a:r>
              <a:rPr lang="en-US"/>
              <a:t>The Strand Report summarizes a district’s performance on the State Performance Plan indicators and priority areas. </a:t>
            </a:r>
          </a:p>
          <a:p>
            <a:endParaRPr lang="en-US"/>
          </a:p>
          <a:p>
            <a:r>
              <a:rPr lang="en-US"/>
              <a:t>We will dive into how to access your reports a little later in the webinar, but if you do have a CAP or Corrective action, you can select the </a:t>
            </a:r>
            <a:r>
              <a:rPr lang="en-US" b="1"/>
              <a:t>See CAP or corrective action </a:t>
            </a:r>
            <a:r>
              <a:rPr lang="en-US"/>
              <a:t>link in the Next Step column to be taken directly to that object. </a:t>
            </a:r>
          </a:p>
          <a:p>
            <a:endParaRPr lang="en-US"/>
          </a:p>
          <a:p>
            <a:r>
              <a:rPr lang="en-US"/>
              <a:t>You can use the download link at the top of the screen to save and then print a copy of your Strand Report to share with your administration, colleagues or RAP team if needed. </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8</a:t>
            </a:fld>
            <a:endParaRPr lang="en-US"/>
          </a:p>
        </p:txBody>
      </p:sp>
    </p:spTree>
    <p:extLst>
      <p:ext uri="{BB962C8B-B14F-4D97-AF65-F5344CB8AC3E}">
        <p14:creationId xmlns:p14="http://schemas.microsoft.com/office/powerpoint/2010/main" val="2467918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Monitoring and Activities report, or the MAR, can be accessed through the Reports page, which again, we will look at how to view and access the Reports page. </a:t>
            </a:r>
          </a:p>
          <a:p>
            <a:endParaRPr lang="en-US"/>
          </a:p>
          <a:p>
            <a:r>
              <a:rPr lang="en-US"/>
              <a:t>Some messages are universal and go to all districts, and some messages are targeted, and are sent only to specific districts, such as reminders to review Reports and Letters of Findings or reminders to review notification letters.</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9</a:t>
            </a:fld>
            <a:endParaRPr lang="en-US"/>
          </a:p>
        </p:txBody>
      </p:sp>
    </p:spTree>
    <p:extLst>
      <p:ext uri="{BB962C8B-B14F-4D97-AF65-F5344CB8AC3E}">
        <p14:creationId xmlns:p14="http://schemas.microsoft.com/office/powerpoint/2010/main" val="42002176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22098" y="1814341"/>
            <a:ext cx="6931701" cy="2306637"/>
          </a:xfrm>
          <a:noFill/>
          <a:ln w="3175">
            <a:noFill/>
          </a:ln>
        </p:spPr>
        <p:txBody>
          <a:bodyPr anchor="b">
            <a:normAutofit/>
          </a:bodyPr>
          <a:lstStyle>
            <a:lvl1pPr algn="l">
              <a:defRPr sz="5200"/>
            </a:lvl1pPr>
          </a:lstStyle>
          <a:p>
            <a:r>
              <a:rPr lang="en-US"/>
              <a:t>Click to edit Master title style</a:t>
            </a:r>
          </a:p>
        </p:txBody>
      </p:sp>
      <p:sp>
        <p:nvSpPr>
          <p:cNvPr id="3" name="Subtitle 2"/>
          <p:cNvSpPr>
            <a:spLocks noGrp="1"/>
          </p:cNvSpPr>
          <p:nvPr>
            <p:ph type="subTitle" idx="1"/>
          </p:nvPr>
        </p:nvSpPr>
        <p:spPr>
          <a:xfrm>
            <a:off x="4422098" y="4349578"/>
            <a:ext cx="6931701" cy="90822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838201" y="6356350"/>
            <a:ext cx="8206945" cy="365125"/>
          </a:xfrm>
        </p:spPr>
        <p:txBody>
          <a:bodyPr/>
          <a:lstStyle/>
          <a:p>
            <a:r>
              <a:rPr lang="en-US"/>
              <a:t>Michigan Department of Education | Office of Special Education </a:t>
            </a:r>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pic>
        <p:nvPicPr>
          <p:cNvPr id="10" name="Picture 9" descr="Decorative Catamaran logo."/>
          <p:cNvPicPr>
            <a:picLocks noChangeAspect="1"/>
          </p:cNvPicPr>
          <p:nvPr userDrawn="1"/>
        </p:nvPicPr>
        <p:blipFill rotWithShape="1">
          <a:blip r:embed="rId3">
            <a:extLst>
              <a:ext uri="{28A0092B-C50C-407E-A947-70E740481C1C}">
                <a14:useLocalDpi xmlns:a14="http://schemas.microsoft.com/office/drawing/2010/main" val="0"/>
              </a:ext>
            </a:extLst>
          </a:blip>
          <a:srcRect l="44131" r="1"/>
          <a:stretch/>
        </p:blipFill>
        <p:spPr>
          <a:xfrm>
            <a:off x="0" y="918449"/>
            <a:ext cx="4204121" cy="4054352"/>
          </a:xfrm>
          <a:prstGeom prst="rect">
            <a:avLst/>
          </a:prstGeom>
        </p:spPr>
      </p:pic>
      <p:sp>
        <p:nvSpPr>
          <p:cNvPr id="8" name="Date Placeholder 3"/>
          <p:cNvSpPr>
            <a:spLocks noGrp="1"/>
          </p:cNvSpPr>
          <p:nvPr>
            <p:ph type="dt" sz="half" idx="2"/>
          </p:nvPr>
        </p:nvSpPr>
        <p:spPr>
          <a:xfrm>
            <a:off x="8610599" y="471416"/>
            <a:ext cx="2743200" cy="365125"/>
          </a:xfrm>
          <a:prstGeom prst="rect">
            <a:avLst/>
          </a:prstGeom>
        </p:spPr>
        <p:txBody>
          <a:bodyPr/>
          <a:lstStyle>
            <a:lvl1pPr algn="r">
              <a:defRPr sz="1400" b="1">
                <a:solidFill>
                  <a:schemeClr val="accent1"/>
                </a:solidFill>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A3A3A"/>
                </a:solidFill>
              </a:defRPr>
            </a:lvl1pPr>
          </a:lstStyle>
          <a:p>
            <a:r>
              <a:rPr lang="en-US"/>
              <a:t>Click to edit Master title style</a:t>
            </a:r>
          </a:p>
        </p:txBody>
      </p:sp>
      <p:sp>
        <p:nvSpPr>
          <p:cNvPr id="3" name="Content Placeholder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Michigan Department of Education | Office of Special Education </a:t>
            </a:r>
          </a:p>
        </p:txBody>
      </p:sp>
      <p:cxnSp>
        <p:nvCxnSpPr>
          <p:cNvPr id="7" name="Straight Connector 6"/>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46775F4D-6D42-4CD6-A802-0B48E023162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Michigan Department of Education | Office of Special Education </a:t>
            </a:r>
          </a:p>
        </p:txBody>
      </p:sp>
      <p:sp>
        <p:nvSpPr>
          <p:cNvPr id="7" name="Title 1"/>
          <p:cNvSpPr>
            <a:spLocks noGrp="1"/>
          </p:cNvSpPr>
          <p:nvPr>
            <p:ph type="ctrTitle"/>
          </p:nvPr>
        </p:nvSpPr>
        <p:spPr>
          <a:xfrm>
            <a:off x="0" y="1814341"/>
            <a:ext cx="12192000" cy="2306637"/>
          </a:xfrm>
          <a:solidFill>
            <a:schemeClr val="accent4"/>
          </a:solidFill>
          <a:ln w="3175">
            <a:solidFill>
              <a:schemeClr val="accent6">
                <a:lumMod val="40000"/>
                <a:lumOff val="60000"/>
              </a:schemeClr>
            </a:solidFill>
          </a:ln>
        </p:spPr>
        <p:txBody>
          <a:bodyPr lIns="731520" rIns="731520" anchor="ctr">
            <a:normAutofit/>
          </a:bodyPr>
          <a:lstStyle>
            <a:lvl1pPr algn="ctr">
              <a:defRPr sz="4800"/>
            </a:lvl1pPr>
          </a:lstStyle>
          <a:p>
            <a:r>
              <a:rPr lang="en-US"/>
              <a:t>Click to edit Master title style</a:t>
            </a:r>
          </a:p>
        </p:txBody>
      </p:sp>
      <p:sp>
        <p:nvSpPr>
          <p:cNvPr id="8" name="Subtitle 2"/>
          <p:cNvSpPr>
            <a:spLocks noGrp="1"/>
          </p:cNvSpPr>
          <p:nvPr>
            <p:ph type="subTitle" idx="1"/>
          </p:nvPr>
        </p:nvSpPr>
        <p:spPr>
          <a:xfrm>
            <a:off x="838200" y="4349578"/>
            <a:ext cx="10515599" cy="908222"/>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2E6F2232-818B-4E09-954B-6E16973FF9E0}"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cxnSp>
        <p:nvCxnSpPr>
          <p:cNvPr id="8" name="Straight Connector 7"/>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0B17BB76-CBF7-44FF-99D7-3859A0F0D5C1}"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Michigan Department of Education | Office of Special Education </a:t>
            </a:r>
          </a:p>
        </p:txBody>
      </p:sp>
      <p:cxnSp>
        <p:nvCxnSpPr>
          <p:cNvPr id="10" name="Straight Connector 9"/>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53954A07-F13B-4186-89EE-6DAD163F96DA}" type="slidenum">
              <a:rPr lang="en-US" smtClean="0"/>
              <a:pPr/>
              <a:t>‹#›</a:t>
            </a:fld>
            <a:endParaRPr lang="en-US"/>
          </a:p>
        </p:txBody>
      </p:sp>
      <p:pic>
        <p:nvPicPr>
          <p:cNvPr id="13" name="Picture 12"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Michigan Department of Education | Office of Special Education </a:t>
            </a:r>
          </a:p>
        </p:txBody>
      </p:sp>
      <p:cxnSp>
        <p:nvCxnSpPr>
          <p:cNvPr id="6" name="Straight Connector 5"/>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6"/>
          <p:cNvSpPr>
            <a:spLocks noGrp="1"/>
          </p:cNvSpPr>
          <p:nvPr>
            <p:ph type="sldNum" sz="quarter" idx="12"/>
          </p:nvPr>
        </p:nvSpPr>
        <p:spPr>
          <a:xfrm>
            <a:off x="838201" y="6356350"/>
            <a:ext cx="409832" cy="365125"/>
          </a:xfrm>
          <a:prstGeom prst="rect">
            <a:avLst/>
          </a:prstGeom>
        </p:spPr>
        <p:txBody>
          <a:bodyPr anchor="ctr"/>
          <a:lstStyle>
            <a:lvl1pPr>
              <a:defRPr b="0"/>
            </a:lvl1pPr>
          </a:lstStyle>
          <a:p>
            <a:fld id="{BFDB09CA-2057-4234-A271-88FAC55386DF}" type="slidenum">
              <a:rPr lang="en-US" smtClean="0"/>
              <a:pPr/>
              <a:t>‹#›</a:t>
            </a:fld>
            <a:endParaRPr lang="en-US"/>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Michigan Department of Education | Office of Special Education </a:t>
            </a:r>
          </a:p>
        </p:txBody>
      </p:sp>
      <p:sp>
        <p:nvSpPr>
          <p:cNvPr id="6"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F782C1E8-CA2E-47FF-89F1-29AE34FB2263}" type="slidenum">
              <a:rPr lang="en-US" smtClean="0"/>
              <a:pPr/>
              <a:t>‹#›</a:t>
            </a:fld>
            <a:endParaRPr lang="en-US"/>
          </a:p>
        </p:txBody>
      </p:sp>
      <p:pic>
        <p:nvPicPr>
          <p:cNvPr id="7" name="Picture 6"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079292"/>
            <a:ext cx="6172200" cy="4781758"/>
          </a:xfrm>
        </p:spPr>
        <p:txBody>
          <a:bodyPr/>
          <a:lstStyle>
            <a:lvl1pPr>
              <a:buClr>
                <a:schemeClr val="accent3"/>
              </a:buClr>
              <a:defRPr sz="3200"/>
            </a:lvl1pPr>
            <a:lvl2pPr>
              <a:buClr>
                <a:schemeClr val="accent3"/>
              </a:buClr>
              <a:defRPr sz="2800"/>
            </a:lvl2pPr>
            <a:lvl3pPr>
              <a:buClr>
                <a:schemeClr val="accent3"/>
              </a:buClr>
              <a:defRPr sz="2400"/>
            </a:lvl3pPr>
            <a:lvl4pPr>
              <a:buClr>
                <a:schemeClr val="accent3"/>
              </a:buClr>
              <a:defRPr sz="2000"/>
            </a:lvl4pPr>
            <a:lvl5pPr>
              <a:buClr>
                <a:schemeClr val="accent3"/>
              </a:buCl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7"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33EF310-3ADA-4BE6-8872-3884FDFF415E}" type="slidenum">
              <a:rPr lang="en-US" smtClean="0"/>
              <a:pPr/>
              <a:t>‹#›</a:t>
            </a:fld>
            <a:endParaRPr lang="en-US"/>
          </a:p>
        </p:txBody>
      </p:sp>
      <p:cxnSp>
        <p:nvCxnSpPr>
          <p:cNvPr id="8" name="Straight Connector 7"/>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9"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cxnSp>
        <p:nvCxnSpPr>
          <p:cNvPr id="11" name="Straight Connector 10"/>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C7532FC-408B-4C1E-909C-45464CC4023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371600" y="6356350"/>
            <a:ext cx="7673546"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r>
              <a:rPr lang="en-US"/>
              <a:t>Michigan Department of Education | Office of Special Education </a:t>
            </a:r>
          </a:p>
        </p:txBody>
      </p:sp>
      <p:sp>
        <p:nvSpPr>
          <p:cNvPr id="10" name="Slide Number Placeholder 6"/>
          <p:cNvSpPr>
            <a:spLocks noGrp="1"/>
          </p:cNvSpPr>
          <p:nvPr>
            <p:ph type="sldNum" sz="quarter" idx="4"/>
          </p:nvPr>
        </p:nvSpPr>
        <p:spPr>
          <a:xfrm>
            <a:off x="838201" y="6356350"/>
            <a:ext cx="409832" cy="365125"/>
          </a:xfrm>
          <a:prstGeom prst="rect">
            <a:avLst/>
          </a:prstGeom>
        </p:spPr>
        <p:txBody>
          <a:bodyPr anchor="ctr"/>
          <a:lstStyle>
            <a:lvl1pPr>
              <a:defRPr sz="1200" b="0">
                <a:solidFill>
                  <a:schemeClr val="accent1"/>
                </a:solidFill>
                <a:latin typeface="Arial" charset="0"/>
                <a:ea typeface="Arial" charset="0"/>
                <a:cs typeface="Arial" charset="0"/>
              </a:defRPr>
            </a:lvl1pPr>
          </a:lstStyle>
          <a:p>
            <a:fld id="{86912BC1-F2B2-4048-96A2-39CED5BDBEEC}"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00" rtl="0" eaLnBrk="1" latinLnBrk="0" hangingPunct="1">
        <a:lnSpc>
          <a:spcPct val="90000"/>
        </a:lnSpc>
        <a:spcBef>
          <a:spcPct val="0"/>
        </a:spcBef>
        <a:buNone/>
        <a:defRPr sz="4000" b="1" kern="1200">
          <a:solidFill>
            <a:srgbClr val="3A3A3A"/>
          </a:solidFill>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0" userDrawn="1">
          <p15:clr>
            <a:srgbClr val="F26B43"/>
          </p15:clr>
        </p15:guide>
        <p15:guide id="2" pos="7152" userDrawn="1">
          <p15:clr>
            <a:srgbClr val="F26B43"/>
          </p15:clr>
        </p15:guide>
        <p15:guide id="3" pos="5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training.catamaran.partners/past-event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mailto:RanuschT1@michigan.gov" TargetMode="External"/><Relationship Id="rId2" Type="http://schemas.openxmlformats.org/officeDocument/2006/relationships/hyperlink" Target="mailto:mozdenC@michigan.gov" TargetMode="External"/><Relationship Id="rId1" Type="http://schemas.openxmlformats.org/officeDocument/2006/relationships/slideLayout" Target="../slideLayouts/slideLayout4.xml"/><Relationship Id="rId4" Type="http://schemas.openxmlformats.org/officeDocument/2006/relationships/hyperlink" Target="mailto:mde-ose@michigan.gov"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mailto:lclark@publicsectorconsultants.com" TargetMode="External"/><Relationship Id="rId2" Type="http://schemas.openxmlformats.org/officeDocument/2006/relationships/hyperlink" Target="mailto:krogers@publicsectorconsultants.com" TargetMode="External"/><Relationship Id="rId1" Type="http://schemas.openxmlformats.org/officeDocument/2006/relationships/slideLayout" Target="../slideLayouts/slideLayout4.xml"/><Relationship Id="rId4" Type="http://schemas.openxmlformats.org/officeDocument/2006/relationships/hyperlink" Target="mailto:help@catamaran.partner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47681B-23AC-4BF1-BD0E-E6AFD457C3F5}"/>
              </a:ext>
            </a:extLst>
          </p:cNvPr>
          <p:cNvSpPr>
            <a:spLocks noGrp="1"/>
          </p:cNvSpPr>
          <p:nvPr>
            <p:ph type="title"/>
          </p:nvPr>
        </p:nvSpPr>
        <p:spPr/>
        <p:txBody>
          <a:bodyPr/>
          <a:lstStyle/>
          <a:p>
            <a:r>
              <a:rPr lang="en-US" dirty="0"/>
              <a:t>Welcome! </a:t>
            </a:r>
          </a:p>
        </p:txBody>
      </p:sp>
      <p:sp>
        <p:nvSpPr>
          <p:cNvPr id="7" name="Content Placeholder 6">
            <a:extLst>
              <a:ext uri="{FF2B5EF4-FFF2-40B4-BE49-F238E27FC236}">
                <a16:creationId xmlns:a16="http://schemas.microsoft.com/office/drawing/2014/main" id="{6517038D-50E5-4000-9EAC-2BE55C09FE42}"/>
              </a:ext>
            </a:extLst>
          </p:cNvPr>
          <p:cNvSpPr>
            <a:spLocks noGrp="1"/>
          </p:cNvSpPr>
          <p:nvPr>
            <p:ph idx="1"/>
          </p:nvPr>
        </p:nvSpPr>
        <p:spPr>
          <a:xfrm>
            <a:off x="655608" y="1690688"/>
            <a:ext cx="10972800" cy="4665662"/>
          </a:xfrm>
        </p:spPr>
        <p:txBody>
          <a:bodyPr>
            <a:normAutofit/>
          </a:bodyPr>
          <a:lstStyle/>
          <a:p>
            <a:r>
              <a:rPr lang="en-US" sz="2800" dirty="0"/>
              <a:t>The </a:t>
            </a:r>
            <a:r>
              <a:rPr lang="en-US" sz="2800" b="1" dirty="0"/>
              <a:t>May 2022 Catamaran Preview </a:t>
            </a:r>
            <a:r>
              <a:rPr lang="en-US" sz="2800" dirty="0"/>
              <a:t>webinar</a:t>
            </a:r>
            <a:r>
              <a:rPr lang="en-US" sz="2800" b="1" dirty="0"/>
              <a:t> </a:t>
            </a:r>
            <a:r>
              <a:rPr lang="en-US" sz="2800" dirty="0"/>
              <a:t>will begin in a few moments.</a:t>
            </a:r>
          </a:p>
          <a:p>
            <a:r>
              <a:rPr lang="en-US" sz="2800" dirty="0"/>
              <a:t>The webinar recording and presentation materials will be posted on the Catamaran Technical Assistance Website under </a:t>
            </a:r>
            <a:r>
              <a:rPr lang="en-US" sz="2800" b="1" dirty="0">
                <a:hlinkClick r:id="rId3"/>
              </a:rPr>
              <a:t>Past Events</a:t>
            </a:r>
            <a:r>
              <a:rPr lang="en-US" sz="2800" b="1" dirty="0"/>
              <a:t> </a:t>
            </a:r>
            <a:r>
              <a:rPr lang="en-US" sz="2800" dirty="0"/>
              <a:t>(https://training.catamaran.partners/past-events/)</a:t>
            </a:r>
          </a:p>
          <a:p>
            <a:r>
              <a:rPr lang="en-US" sz="2800" dirty="0"/>
              <a:t>To communicate with the presenters during the webinar, use the </a:t>
            </a:r>
            <a:br>
              <a:rPr lang="en-US" sz="2800" dirty="0"/>
            </a:br>
            <a:r>
              <a:rPr lang="en-US" sz="2800" b="1" dirty="0"/>
              <a:t>Chat</a:t>
            </a:r>
            <a:r>
              <a:rPr lang="en-US" sz="2800" dirty="0"/>
              <a:t> feature. </a:t>
            </a:r>
          </a:p>
          <a:p>
            <a:r>
              <a:rPr lang="en-US" sz="2800" dirty="0"/>
              <a:t>Closed captioning is available for this webinar. To select this option, choose the closed caption icon in the Zoom webinar player.</a:t>
            </a:r>
          </a:p>
        </p:txBody>
      </p:sp>
      <p:sp>
        <p:nvSpPr>
          <p:cNvPr id="4" name="Footer Placeholder 3">
            <a:extLst>
              <a:ext uri="{FF2B5EF4-FFF2-40B4-BE49-F238E27FC236}">
                <a16:creationId xmlns:a16="http://schemas.microsoft.com/office/drawing/2014/main" id="{FEE116CB-5187-4852-B31B-CE395DD8D40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358203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CE54-D45D-4247-8397-131D7AC168B9}"/>
              </a:ext>
            </a:extLst>
          </p:cNvPr>
          <p:cNvSpPr>
            <a:spLocks noGrp="1"/>
          </p:cNvSpPr>
          <p:nvPr>
            <p:ph type="title"/>
          </p:nvPr>
        </p:nvSpPr>
        <p:spPr>
          <a:xfrm>
            <a:off x="838200" y="734457"/>
            <a:ext cx="10515600" cy="956231"/>
          </a:xfrm>
        </p:spPr>
        <p:txBody>
          <a:bodyPr anchor="b">
            <a:normAutofit/>
          </a:bodyPr>
          <a:lstStyle/>
          <a:p>
            <a:r>
              <a:rPr lang="en-US" dirty="0"/>
              <a:t>Sample MAR</a:t>
            </a:r>
          </a:p>
        </p:txBody>
      </p:sp>
      <p:pic>
        <p:nvPicPr>
          <p:cNvPr id="9" name="Picture 8" descr="Monitoring Activities Report">
            <a:extLst>
              <a:ext uri="{FF2B5EF4-FFF2-40B4-BE49-F238E27FC236}">
                <a16:creationId xmlns:a16="http://schemas.microsoft.com/office/drawing/2014/main" id="{EE34E0B4-7601-4C5E-B01E-9A2311A6634A}"/>
              </a:ext>
            </a:extLst>
          </p:cNvPr>
          <p:cNvPicPr>
            <a:picLocks noChangeAspect="1"/>
          </p:cNvPicPr>
          <p:nvPr/>
        </p:nvPicPr>
        <p:blipFill>
          <a:blip r:embed="rId3"/>
          <a:stretch>
            <a:fillRect/>
          </a:stretch>
        </p:blipFill>
        <p:spPr>
          <a:xfrm>
            <a:off x="733587" y="2591356"/>
            <a:ext cx="10963333" cy="2245238"/>
          </a:xfrm>
          <a:prstGeom prst="rect">
            <a:avLst/>
          </a:prstGeom>
          <a:ln>
            <a:solidFill>
              <a:schemeClr val="tx1"/>
            </a:solidFill>
          </a:ln>
        </p:spPr>
      </p:pic>
      <p:sp>
        <p:nvSpPr>
          <p:cNvPr id="5" name="Slide Number Placeholder 4">
            <a:extLst>
              <a:ext uri="{FF2B5EF4-FFF2-40B4-BE49-F238E27FC236}">
                <a16:creationId xmlns:a16="http://schemas.microsoft.com/office/drawing/2014/main" id="{52D03518-7271-4355-A574-240FAE68AF55}"/>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10</a:t>
            </a:fld>
            <a:endParaRPr lang="en-US"/>
          </a:p>
        </p:txBody>
      </p:sp>
      <p:sp>
        <p:nvSpPr>
          <p:cNvPr id="4" name="Footer Placeholder 3">
            <a:extLst>
              <a:ext uri="{FF2B5EF4-FFF2-40B4-BE49-F238E27FC236}">
                <a16:creationId xmlns:a16="http://schemas.microsoft.com/office/drawing/2014/main" id="{F7CF5A97-8031-4E18-83CE-57DCFE44B2E5}"/>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2083524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09AA482-B513-4A52-8B40-368A1F27233E}"/>
              </a:ext>
            </a:extLst>
          </p:cNvPr>
          <p:cNvSpPr>
            <a:spLocks noGrp="1"/>
          </p:cNvSpPr>
          <p:nvPr>
            <p:ph type="title"/>
          </p:nvPr>
        </p:nvSpPr>
        <p:spPr>
          <a:xfrm>
            <a:off x="838199" y="622617"/>
            <a:ext cx="11065329" cy="1068071"/>
          </a:xfrm>
        </p:spPr>
        <p:txBody>
          <a:bodyPr/>
          <a:lstStyle/>
          <a:p>
            <a:r>
              <a:rPr lang="en-US"/>
              <a:t>Reports and Letters of Findings/No Findings</a:t>
            </a:r>
          </a:p>
        </p:txBody>
      </p:sp>
      <p:sp>
        <p:nvSpPr>
          <p:cNvPr id="3" name="Content Placeholder 2">
            <a:extLst>
              <a:ext uri="{FF2B5EF4-FFF2-40B4-BE49-F238E27FC236}">
                <a16:creationId xmlns:a16="http://schemas.microsoft.com/office/drawing/2014/main" id="{7698CAB4-3EB1-4DAC-9EF8-7653C519AECC}"/>
              </a:ext>
            </a:extLst>
          </p:cNvPr>
          <p:cNvSpPr>
            <a:spLocks noGrp="1"/>
          </p:cNvSpPr>
          <p:nvPr>
            <p:ph idx="1"/>
          </p:nvPr>
        </p:nvSpPr>
        <p:spPr>
          <a:xfrm>
            <a:off x="838201" y="1884045"/>
            <a:ext cx="10515600" cy="4351338"/>
          </a:xfrm>
        </p:spPr>
        <p:txBody>
          <a:bodyPr vert="horz" lIns="91440" tIns="45720" rIns="91440" bIns="45720" rtlCol="0" anchor="t">
            <a:normAutofit/>
          </a:bodyPr>
          <a:lstStyle/>
          <a:p>
            <a:r>
              <a:rPr lang="en-US" sz="2800">
                <a:latin typeface="Arial"/>
                <a:cs typeface="Arial"/>
              </a:rPr>
              <a:t>B-4B (Rates of Suspension and Expulsion by Race/Ethnicity) Report </a:t>
            </a:r>
            <a:r>
              <a:rPr lang="en-US" sz="2800" dirty="0">
                <a:latin typeface="Arial"/>
                <a:cs typeface="Arial"/>
              </a:rPr>
              <a:t>of Findings</a:t>
            </a:r>
          </a:p>
          <a:p>
            <a:r>
              <a:rPr lang="en-US" sz="2800">
                <a:latin typeface="Arial"/>
                <a:cs typeface="Arial"/>
              </a:rPr>
              <a:t>B-13 (Secondary Transition) Letter of Findings</a:t>
            </a:r>
          </a:p>
          <a:p>
            <a:r>
              <a:rPr lang="en-US" sz="2800"/>
              <a:t>B-Complaint Final Decisions</a:t>
            </a:r>
          </a:p>
        </p:txBody>
      </p:sp>
      <p:sp>
        <p:nvSpPr>
          <p:cNvPr id="5" name="Slide Number Placeholder 4">
            <a:extLst>
              <a:ext uri="{FF2B5EF4-FFF2-40B4-BE49-F238E27FC236}">
                <a16:creationId xmlns:a16="http://schemas.microsoft.com/office/drawing/2014/main" id="{FC089CA0-FCF6-4556-9170-979E24A07E46}"/>
              </a:ext>
            </a:extLst>
          </p:cNvPr>
          <p:cNvSpPr>
            <a:spLocks noGrp="1"/>
          </p:cNvSpPr>
          <p:nvPr>
            <p:ph type="sldNum" sz="quarter" idx="12"/>
          </p:nvPr>
        </p:nvSpPr>
        <p:spPr/>
        <p:txBody>
          <a:bodyPr/>
          <a:lstStyle/>
          <a:p>
            <a:fld id="{46775F4D-6D42-4CD6-A802-0B48E0231625}" type="slidenum">
              <a:rPr lang="en-US" smtClean="0"/>
              <a:pPr/>
              <a:t>11</a:t>
            </a:fld>
            <a:endParaRPr lang="en-US"/>
          </a:p>
        </p:txBody>
      </p:sp>
      <p:sp>
        <p:nvSpPr>
          <p:cNvPr id="4" name="Footer Placeholder 3">
            <a:extLst>
              <a:ext uri="{FF2B5EF4-FFF2-40B4-BE49-F238E27FC236}">
                <a16:creationId xmlns:a16="http://schemas.microsoft.com/office/drawing/2014/main" id="{AA61D251-D5B8-4583-888C-F8842AFEC34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698410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70048-2C2E-4629-A7E3-B24D2138FF11}"/>
              </a:ext>
            </a:extLst>
          </p:cNvPr>
          <p:cNvSpPr>
            <a:spLocks noGrp="1"/>
          </p:cNvSpPr>
          <p:nvPr>
            <p:ph type="title"/>
          </p:nvPr>
        </p:nvSpPr>
        <p:spPr>
          <a:xfrm>
            <a:off x="838199" y="665798"/>
            <a:ext cx="10787743" cy="1024890"/>
          </a:xfrm>
        </p:spPr>
        <p:txBody>
          <a:bodyPr/>
          <a:lstStyle/>
          <a:p>
            <a:r>
              <a:rPr lang="en-US"/>
              <a:t>Closeout/Non-closeout Letters and Reports</a:t>
            </a:r>
          </a:p>
        </p:txBody>
      </p:sp>
      <p:sp>
        <p:nvSpPr>
          <p:cNvPr id="6" name="Content Placeholder 5">
            <a:extLst>
              <a:ext uri="{FF2B5EF4-FFF2-40B4-BE49-F238E27FC236}">
                <a16:creationId xmlns:a16="http://schemas.microsoft.com/office/drawing/2014/main" id="{EEDAF3EE-9A30-4B10-84B4-F6EB60934228}"/>
              </a:ext>
            </a:extLst>
          </p:cNvPr>
          <p:cNvSpPr>
            <a:spLocks noGrp="1"/>
          </p:cNvSpPr>
          <p:nvPr>
            <p:ph idx="1"/>
          </p:nvPr>
        </p:nvSpPr>
        <p:spPr>
          <a:xfrm>
            <a:off x="838201" y="1840864"/>
            <a:ext cx="10515600" cy="4351338"/>
          </a:xfrm>
        </p:spPr>
        <p:txBody>
          <a:bodyPr vert="horz" lIns="91440" tIns="45720" rIns="91440" bIns="45720" rtlCol="0" anchor="t">
            <a:normAutofit/>
          </a:bodyPr>
          <a:lstStyle/>
          <a:p>
            <a:r>
              <a:rPr lang="en-US" sz="3200"/>
              <a:t>Monitoring</a:t>
            </a:r>
          </a:p>
          <a:p>
            <a:pPr lvl="1"/>
            <a:r>
              <a:rPr lang="en-US" sz="2800"/>
              <a:t>Part B Desk Audits</a:t>
            </a:r>
          </a:p>
          <a:p>
            <a:pPr lvl="1"/>
            <a:r>
              <a:rPr lang="en-US" sz="2800"/>
              <a:t>B-4B (Suspension &amp; Expulsion by Race/Ethnicity)</a:t>
            </a:r>
          </a:p>
          <a:p>
            <a:pPr lvl="1"/>
            <a:r>
              <a:rPr lang="en-US" sz="2800"/>
              <a:t>B-4AB (Suspension &amp; Expulsion and Suspension &amp; Expulsion by Race/Ethnicity)</a:t>
            </a:r>
          </a:p>
          <a:p>
            <a:pPr lvl="1"/>
            <a:r>
              <a:rPr lang="en-US" sz="2800">
                <a:latin typeface="Arial"/>
                <a:cs typeface="Arial"/>
              </a:rPr>
              <a:t>B-13 (Secondary Transition)</a:t>
            </a:r>
            <a:endParaRPr lang="en-US" sz="2800"/>
          </a:p>
          <a:p>
            <a:r>
              <a:rPr lang="en-US" sz="3200"/>
              <a:t>State Complaints</a:t>
            </a:r>
          </a:p>
          <a:p>
            <a:endParaRPr lang="en-US"/>
          </a:p>
        </p:txBody>
      </p:sp>
      <p:sp>
        <p:nvSpPr>
          <p:cNvPr id="5" name="Slide Number Placeholder 4">
            <a:extLst>
              <a:ext uri="{FF2B5EF4-FFF2-40B4-BE49-F238E27FC236}">
                <a16:creationId xmlns:a16="http://schemas.microsoft.com/office/drawing/2014/main" id="{D4CDC817-F937-48D4-8356-AB80E9CA923F}"/>
              </a:ext>
            </a:extLst>
          </p:cNvPr>
          <p:cNvSpPr>
            <a:spLocks noGrp="1"/>
          </p:cNvSpPr>
          <p:nvPr>
            <p:ph type="sldNum" sz="quarter" idx="12"/>
          </p:nvPr>
        </p:nvSpPr>
        <p:spPr/>
        <p:txBody>
          <a:bodyPr/>
          <a:lstStyle/>
          <a:p>
            <a:fld id="{46775F4D-6D42-4CD6-A802-0B48E0231625}" type="slidenum">
              <a:rPr lang="en-US" smtClean="0"/>
              <a:pPr/>
              <a:t>12</a:t>
            </a:fld>
            <a:endParaRPr lang="en-US"/>
          </a:p>
        </p:txBody>
      </p:sp>
      <p:sp>
        <p:nvSpPr>
          <p:cNvPr id="4" name="Footer Placeholder 3">
            <a:extLst>
              <a:ext uri="{FF2B5EF4-FFF2-40B4-BE49-F238E27FC236}">
                <a16:creationId xmlns:a16="http://schemas.microsoft.com/office/drawing/2014/main" id="{2B391A30-3A59-41D5-BB49-80123937197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676796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2FE2E-4483-4BB4-8FA0-F8EF9750F3A6}"/>
              </a:ext>
            </a:extLst>
          </p:cNvPr>
          <p:cNvSpPr>
            <a:spLocks noGrp="1"/>
          </p:cNvSpPr>
          <p:nvPr>
            <p:ph type="title"/>
          </p:nvPr>
        </p:nvSpPr>
        <p:spPr>
          <a:xfrm>
            <a:off x="838200" y="721895"/>
            <a:ext cx="10515600" cy="968793"/>
          </a:xfrm>
        </p:spPr>
        <p:txBody>
          <a:bodyPr/>
          <a:lstStyle/>
          <a:p>
            <a:r>
              <a:rPr lang="en-US"/>
              <a:t>ISD Reports</a:t>
            </a:r>
          </a:p>
        </p:txBody>
      </p:sp>
      <p:sp>
        <p:nvSpPr>
          <p:cNvPr id="3" name="Content Placeholder 2">
            <a:extLst>
              <a:ext uri="{FF2B5EF4-FFF2-40B4-BE49-F238E27FC236}">
                <a16:creationId xmlns:a16="http://schemas.microsoft.com/office/drawing/2014/main" id="{60D6AFB2-248C-4245-A5E7-FB540B552ADB}"/>
              </a:ext>
            </a:extLst>
          </p:cNvPr>
          <p:cNvSpPr>
            <a:spLocks noGrp="1"/>
          </p:cNvSpPr>
          <p:nvPr>
            <p:ph idx="1"/>
          </p:nvPr>
        </p:nvSpPr>
        <p:spPr>
          <a:xfrm>
            <a:off x="838200" y="1825624"/>
            <a:ext cx="10515599" cy="4530725"/>
          </a:xfrm>
        </p:spPr>
        <p:txBody>
          <a:bodyPr vert="horz" lIns="91440" tIns="45720" rIns="91440" bIns="45720" rtlCol="0" anchor="t">
            <a:normAutofit/>
          </a:bodyPr>
          <a:lstStyle/>
          <a:p>
            <a:r>
              <a:rPr lang="en-US" sz="3200" dirty="0"/>
              <a:t>Desk Audit Notifications</a:t>
            </a:r>
          </a:p>
          <a:p>
            <a:r>
              <a:rPr lang="en-US" sz="3200" dirty="0"/>
              <a:t>Member District Monitoring Notification Letter</a:t>
            </a:r>
          </a:p>
          <a:p>
            <a:r>
              <a:rPr lang="en-US" sz="3200" dirty="0">
                <a:latin typeface="Arial"/>
                <a:cs typeface="Arial"/>
              </a:rPr>
              <a:t>Significant Disproportionality Notification</a:t>
            </a:r>
          </a:p>
          <a:p>
            <a:r>
              <a:rPr lang="en-US" sz="3200" dirty="0"/>
              <a:t>Personal Curriculum Counts (SY 2020-2021)</a:t>
            </a:r>
          </a:p>
          <a:p>
            <a:r>
              <a:rPr lang="en-US" sz="3200" dirty="0"/>
              <a:t>Member District Data Reports (B-4, B-5, B-6, and B-13)</a:t>
            </a:r>
          </a:p>
          <a:p>
            <a:r>
              <a:rPr lang="en-US" sz="3200" dirty="0"/>
              <a:t>Student Data Report of Member District Data (B-4, B-5, B-6, and B-13)</a:t>
            </a:r>
          </a:p>
        </p:txBody>
      </p:sp>
      <p:sp>
        <p:nvSpPr>
          <p:cNvPr id="5" name="Slide Number Placeholder 4">
            <a:extLst>
              <a:ext uri="{FF2B5EF4-FFF2-40B4-BE49-F238E27FC236}">
                <a16:creationId xmlns:a16="http://schemas.microsoft.com/office/drawing/2014/main" id="{226E6C1D-EC32-400B-9457-D296B2B8ADBA}"/>
              </a:ext>
            </a:extLst>
          </p:cNvPr>
          <p:cNvSpPr>
            <a:spLocks noGrp="1"/>
          </p:cNvSpPr>
          <p:nvPr>
            <p:ph type="sldNum" sz="quarter" idx="12"/>
          </p:nvPr>
        </p:nvSpPr>
        <p:spPr/>
        <p:txBody>
          <a:bodyPr/>
          <a:lstStyle/>
          <a:p>
            <a:fld id="{46775F4D-6D42-4CD6-A802-0B48E0231625}" type="slidenum">
              <a:rPr lang="en-US" smtClean="0"/>
              <a:pPr/>
              <a:t>13</a:t>
            </a:fld>
            <a:endParaRPr lang="en-US"/>
          </a:p>
        </p:txBody>
      </p:sp>
      <p:sp>
        <p:nvSpPr>
          <p:cNvPr id="4" name="Footer Placeholder 3">
            <a:extLst>
              <a:ext uri="{FF2B5EF4-FFF2-40B4-BE49-F238E27FC236}">
                <a16:creationId xmlns:a16="http://schemas.microsoft.com/office/drawing/2014/main" id="{537CFCDE-7333-42D5-90EE-C2E22C599ED3}"/>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293852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2E168-3D02-4B4C-8E36-CA35F26AAF71}"/>
              </a:ext>
            </a:extLst>
          </p:cNvPr>
          <p:cNvSpPr>
            <a:spLocks noGrp="1"/>
          </p:cNvSpPr>
          <p:nvPr>
            <p:ph type="title"/>
          </p:nvPr>
        </p:nvSpPr>
        <p:spPr/>
        <p:txBody>
          <a:bodyPr/>
          <a:lstStyle/>
          <a:p>
            <a:r>
              <a:rPr lang="en-US" dirty="0"/>
              <a:t>Corrective Action Plans (CAPs)</a:t>
            </a:r>
          </a:p>
        </p:txBody>
      </p:sp>
      <p:sp>
        <p:nvSpPr>
          <p:cNvPr id="3" name="Content Placeholder 2">
            <a:extLst>
              <a:ext uri="{FF2B5EF4-FFF2-40B4-BE49-F238E27FC236}">
                <a16:creationId xmlns:a16="http://schemas.microsoft.com/office/drawing/2014/main" id="{A044EAAB-7056-4FDA-B1F1-667C2564C6DA}"/>
              </a:ext>
            </a:extLst>
          </p:cNvPr>
          <p:cNvSpPr>
            <a:spLocks noGrp="1"/>
          </p:cNvSpPr>
          <p:nvPr>
            <p:ph sz="half" idx="1"/>
          </p:nvPr>
        </p:nvSpPr>
        <p:spPr>
          <a:xfrm>
            <a:off x="838200" y="1825625"/>
            <a:ext cx="5171090" cy="4351338"/>
          </a:xfrm>
        </p:spPr>
        <p:txBody>
          <a:bodyPr>
            <a:normAutofit fontScale="77500" lnSpcReduction="20000"/>
          </a:bodyPr>
          <a:lstStyle/>
          <a:p>
            <a:pPr marL="0" indent="0">
              <a:buNone/>
            </a:pPr>
            <a:r>
              <a:rPr lang="en-US" sz="3400" b="1" dirty="0">
                <a:solidFill>
                  <a:srgbClr val="24866E"/>
                </a:solidFill>
              </a:rPr>
              <a:t>All CAPs:</a:t>
            </a:r>
          </a:p>
          <a:p>
            <a:r>
              <a:rPr lang="en-US" sz="3100" dirty="0"/>
              <a:t>Have the same workflow and timelines for completion.</a:t>
            </a:r>
          </a:p>
          <a:p>
            <a:r>
              <a:rPr lang="en-US" sz="3100" dirty="0"/>
              <a:t>Describe system level correction.</a:t>
            </a:r>
          </a:p>
          <a:p>
            <a:r>
              <a:rPr lang="en-US" sz="3100" dirty="0"/>
              <a:t>Are verified as corrected by the ISD.</a:t>
            </a:r>
          </a:p>
          <a:p>
            <a:r>
              <a:rPr lang="en-US" sz="3100" dirty="0"/>
              <a:t>Include links to either: </a:t>
            </a:r>
          </a:p>
          <a:p>
            <a:pPr lvl="1"/>
            <a:r>
              <a:rPr lang="en-US" sz="2800" dirty="0"/>
              <a:t>Student Level Corrective Action Plans (SLCAPs) </a:t>
            </a:r>
            <a:r>
              <a:rPr lang="en-US" sz="2800" b="1" dirty="0"/>
              <a:t>or</a:t>
            </a:r>
          </a:p>
          <a:p>
            <a:pPr lvl="1"/>
            <a:r>
              <a:rPr lang="en-US" sz="2800" dirty="0"/>
              <a:t>District Student Data Report </a:t>
            </a:r>
            <a:br>
              <a:rPr lang="en-US" sz="2800" dirty="0"/>
            </a:br>
            <a:r>
              <a:rPr lang="en-US" sz="2800" dirty="0"/>
              <a:t>(B-13)</a:t>
            </a:r>
          </a:p>
          <a:p>
            <a:endParaRPr lang="en-US" dirty="0"/>
          </a:p>
        </p:txBody>
      </p:sp>
      <p:sp>
        <p:nvSpPr>
          <p:cNvPr id="4" name="Content Placeholder 3">
            <a:extLst>
              <a:ext uri="{FF2B5EF4-FFF2-40B4-BE49-F238E27FC236}">
                <a16:creationId xmlns:a16="http://schemas.microsoft.com/office/drawing/2014/main" id="{0B943C98-2724-4890-956F-56E9211AB934}"/>
              </a:ext>
            </a:extLst>
          </p:cNvPr>
          <p:cNvSpPr>
            <a:spLocks noGrp="1"/>
          </p:cNvSpPr>
          <p:nvPr>
            <p:ph sz="half" idx="2"/>
          </p:nvPr>
        </p:nvSpPr>
        <p:spPr>
          <a:xfrm>
            <a:off x="6009290" y="1825625"/>
            <a:ext cx="5344510" cy="4351338"/>
          </a:xfrm>
        </p:spPr>
        <p:txBody>
          <a:bodyPr>
            <a:normAutofit fontScale="77500" lnSpcReduction="20000"/>
          </a:bodyPr>
          <a:lstStyle/>
          <a:p>
            <a:pPr marL="0" indent="0">
              <a:buNone/>
            </a:pPr>
            <a:r>
              <a:rPr lang="en-US" sz="3400" b="1" dirty="0">
                <a:solidFill>
                  <a:schemeClr val="accent2"/>
                </a:solidFill>
              </a:rPr>
              <a:t>Monitoring CAPs:</a:t>
            </a:r>
          </a:p>
          <a:p>
            <a:pPr marL="407988" lvl="1"/>
            <a:r>
              <a:rPr lang="en-US" sz="3100" dirty="0"/>
              <a:t>Issued following a monitoring activity</a:t>
            </a:r>
          </a:p>
          <a:p>
            <a:pPr marL="407988" lvl="1"/>
            <a:r>
              <a:rPr lang="en-US" sz="3100" dirty="0"/>
              <a:t>Include links to the report of findings</a:t>
            </a:r>
          </a:p>
          <a:p>
            <a:pPr marL="407988" lvl="1"/>
            <a:endParaRPr lang="en-US" dirty="0"/>
          </a:p>
          <a:p>
            <a:pPr marL="0" indent="0">
              <a:buNone/>
            </a:pPr>
            <a:r>
              <a:rPr lang="en-US" sz="3400" b="1" dirty="0">
                <a:solidFill>
                  <a:schemeClr val="accent2"/>
                </a:solidFill>
              </a:rPr>
              <a:t>Complaint CAPs:</a:t>
            </a:r>
          </a:p>
          <a:p>
            <a:pPr marL="407988" lvl="1"/>
            <a:r>
              <a:rPr lang="en-US" sz="3100" dirty="0"/>
              <a:t>Issued each month as needed</a:t>
            </a:r>
          </a:p>
          <a:p>
            <a:pPr marL="407988" lvl="1"/>
            <a:r>
              <a:rPr lang="en-US" sz="3100" dirty="0"/>
              <a:t>Include link to the complaint final decision</a:t>
            </a:r>
          </a:p>
          <a:p>
            <a:endParaRPr lang="en-US" dirty="0"/>
          </a:p>
        </p:txBody>
      </p:sp>
      <p:sp>
        <p:nvSpPr>
          <p:cNvPr id="6" name="Slide Number Placeholder 5">
            <a:extLst>
              <a:ext uri="{FF2B5EF4-FFF2-40B4-BE49-F238E27FC236}">
                <a16:creationId xmlns:a16="http://schemas.microsoft.com/office/drawing/2014/main" id="{B38648A6-6ADD-44B6-B106-F530C031663D}"/>
              </a:ext>
            </a:extLst>
          </p:cNvPr>
          <p:cNvSpPr>
            <a:spLocks noGrp="1"/>
          </p:cNvSpPr>
          <p:nvPr>
            <p:ph type="sldNum" sz="quarter" idx="12"/>
          </p:nvPr>
        </p:nvSpPr>
        <p:spPr/>
        <p:txBody>
          <a:bodyPr/>
          <a:lstStyle/>
          <a:p>
            <a:fld id="{0B17BB76-CBF7-44FF-99D7-3859A0F0D5C1}" type="slidenum">
              <a:rPr lang="en-US" smtClean="0"/>
              <a:pPr/>
              <a:t>14</a:t>
            </a:fld>
            <a:endParaRPr lang="en-US"/>
          </a:p>
        </p:txBody>
      </p:sp>
      <p:sp>
        <p:nvSpPr>
          <p:cNvPr id="5" name="Footer Placeholder 4">
            <a:extLst>
              <a:ext uri="{FF2B5EF4-FFF2-40B4-BE49-F238E27FC236}">
                <a16:creationId xmlns:a16="http://schemas.microsoft.com/office/drawing/2014/main" id="{6F9B5DFC-E758-4604-8F04-4F741669B1AE}"/>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696896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BD156-3B09-41DD-8228-02BE91D1457D}"/>
              </a:ext>
            </a:extLst>
          </p:cNvPr>
          <p:cNvSpPr>
            <a:spLocks noGrp="1"/>
          </p:cNvSpPr>
          <p:nvPr>
            <p:ph type="title"/>
          </p:nvPr>
        </p:nvSpPr>
        <p:spPr/>
        <p:txBody>
          <a:bodyPr/>
          <a:lstStyle/>
          <a:p>
            <a:r>
              <a:rPr lang="en-US" dirty="0"/>
              <a:t>B-13 Corrective Action</a:t>
            </a:r>
          </a:p>
        </p:txBody>
      </p:sp>
      <p:sp>
        <p:nvSpPr>
          <p:cNvPr id="3" name="Content Placeholder 2">
            <a:extLst>
              <a:ext uri="{FF2B5EF4-FFF2-40B4-BE49-F238E27FC236}">
                <a16:creationId xmlns:a16="http://schemas.microsoft.com/office/drawing/2014/main" id="{512B7258-90D4-4189-A78D-9316E4095873}"/>
              </a:ext>
            </a:extLst>
          </p:cNvPr>
          <p:cNvSpPr>
            <a:spLocks noGrp="1"/>
          </p:cNvSpPr>
          <p:nvPr>
            <p:ph idx="1"/>
          </p:nvPr>
        </p:nvSpPr>
        <p:spPr/>
        <p:txBody>
          <a:bodyPr/>
          <a:lstStyle/>
          <a:p>
            <a:r>
              <a:rPr lang="en-US" sz="2800" dirty="0"/>
              <a:t>Addresses noncompliance at the provider level.</a:t>
            </a:r>
          </a:p>
          <a:p>
            <a:r>
              <a:rPr lang="en-US" sz="2800" dirty="0"/>
              <a:t>District submits to ISD for verification by </a:t>
            </a:r>
            <a:r>
              <a:rPr lang="en-US" sz="2800" b="1" dirty="0"/>
              <a:t>February 1.</a:t>
            </a:r>
            <a:endParaRPr lang="en-US" sz="2800" dirty="0"/>
          </a:p>
          <a:p>
            <a:r>
              <a:rPr lang="en-US" sz="2800" dirty="0"/>
              <a:t>ISDs submit to MDE for closeout by </a:t>
            </a:r>
            <a:r>
              <a:rPr lang="en-US" sz="2800" b="1" dirty="0"/>
              <a:t>March 1. </a:t>
            </a:r>
          </a:p>
          <a:p>
            <a:pPr lvl="1"/>
            <a:r>
              <a:rPr lang="en-US" sz="2400" dirty="0"/>
              <a:t>Verification includes a review of student files from the provider or interview, if no student files are available.</a:t>
            </a:r>
          </a:p>
          <a:p>
            <a:endParaRPr lang="en-US" dirty="0"/>
          </a:p>
        </p:txBody>
      </p:sp>
      <p:sp>
        <p:nvSpPr>
          <p:cNvPr id="5" name="Slide Number Placeholder 4">
            <a:extLst>
              <a:ext uri="{FF2B5EF4-FFF2-40B4-BE49-F238E27FC236}">
                <a16:creationId xmlns:a16="http://schemas.microsoft.com/office/drawing/2014/main" id="{F3C140D2-D5CE-4F83-9020-42FDA1CA3340}"/>
              </a:ext>
            </a:extLst>
          </p:cNvPr>
          <p:cNvSpPr>
            <a:spLocks noGrp="1"/>
          </p:cNvSpPr>
          <p:nvPr>
            <p:ph type="sldNum" sz="quarter" idx="12"/>
          </p:nvPr>
        </p:nvSpPr>
        <p:spPr/>
        <p:txBody>
          <a:bodyPr/>
          <a:lstStyle/>
          <a:p>
            <a:fld id="{46775F4D-6D42-4CD6-A802-0B48E0231625}" type="slidenum">
              <a:rPr lang="en-US" smtClean="0"/>
              <a:pPr/>
              <a:t>15</a:t>
            </a:fld>
            <a:endParaRPr lang="en-US"/>
          </a:p>
        </p:txBody>
      </p:sp>
      <p:sp>
        <p:nvSpPr>
          <p:cNvPr id="4" name="Footer Placeholder 3">
            <a:extLst>
              <a:ext uri="{FF2B5EF4-FFF2-40B4-BE49-F238E27FC236}">
                <a16:creationId xmlns:a16="http://schemas.microsoft.com/office/drawing/2014/main" id="{1A76E934-A5D2-44FE-A708-FFB517E37037}"/>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999003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4456FC0-8663-4F71-8623-B2CDC0488864}"/>
              </a:ext>
            </a:extLst>
          </p:cNvPr>
          <p:cNvSpPr>
            <a:spLocks noGrp="1"/>
          </p:cNvSpPr>
          <p:nvPr>
            <p:ph type="title"/>
          </p:nvPr>
        </p:nvSpPr>
        <p:spPr>
          <a:xfrm>
            <a:off x="838200" y="365125"/>
            <a:ext cx="10515600" cy="1325563"/>
          </a:xfrm>
        </p:spPr>
        <p:txBody>
          <a:bodyPr/>
          <a:lstStyle/>
          <a:p>
            <a:r>
              <a:rPr lang="en-US" dirty="0"/>
              <a:t>Corrective Action Form (District View)</a:t>
            </a:r>
          </a:p>
        </p:txBody>
      </p:sp>
      <p:pic>
        <p:nvPicPr>
          <p:cNvPr id="7" name="Picture 6" descr="Corrective Action Form">
            <a:extLst>
              <a:ext uri="{FF2B5EF4-FFF2-40B4-BE49-F238E27FC236}">
                <a16:creationId xmlns:a16="http://schemas.microsoft.com/office/drawing/2014/main" id="{E134FE5B-C96C-4959-B77C-1CB93E12BB1A}"/>
              </a:ext>
            </a:extLst>
          </p:cNvPr>
          <p:cNvPicPr>
            <a:picLocks noChangeAspect="1"/>
          </p:cNvPicPr>
          <p:nvPr/>
        </p:nvPicPr>
        <p:blipFill>
          <a:blip r:embed="rId3"/>
          <a:stretch>
            <a:fillRect/>
          </a:stretch>
        </p:blipFill>
        <p:spPr>
          <a:xfrm>
            <a:off x="1971378" y="1779709"/>
            <a:ext cx="8172190" cy="4487619"/>
          </a:xfrm>
          <a:prstGeom prst="rect">
            <a:avLst/>
          </a:prstGeom>
          <a:ln>
            <a:solidFill>
              <a:schemeClr val="tx1"/>
            </a:solidFill>
          </a:ln>
        </p:spPr>
      </p:pic>
      <p:sp>
        <p:nvSpPr>
          <p:cNvPr id="5" name="Slide Number Placeholder 4">
            <a:extLst>
              <a:ext uri="{FF2B5EF4-FFF2-40B4-BE49-F238E27FC236}">
                <a16:creationId xmlns:a16="http://schemas.microsoft.com/office/drawing/2014/main" id="{C6A0E4ED-D5D6-4A06-A457-8C179F37AAA6}"/>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16</a:t>
            </a:fld>
            <a:endParaRPr lang="en-US"/>
          </a:p>
        </p:txBody>
      </p:sp>
      <p:sp>
        <p:nvSpPr>
          <p:cNvPr id="4" name="Footer Placeholder 3">
            <a:extLst>
              <a:ext uri="{FF2B5EF4-FFF2-40B4-BE49-F238E27FC236}">
                <a16:creationId xmlns:a16="http://schemas.microsoft.com/office/drawing/2014/main" id="{A9245B98-1CB0-48AD-8A08-1775FB7A9C67}"/>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2194078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9D3A3-2D38-44C5-B4A0-69776FDC2964}"/>
              </a:ext>
            </a:extLst>
          </p:cNvPr>
          <p:cNvSpPr>
            <a:spLocks noGrp="1"/>
          </p:cNvSpPr>
          <p:nvPr>
            <p:ph type="title"/>
          </p:nvPr>
        </p:nvSpPr>
        <p:spPr>
          <a:xfrm>
            <a:off x="838200" y="365125"/>
            <a:ext cx="10515600" cy="1325563"/>
          </a:xfrm>
        </p:spPr>
        <p:txBody>
          <a:bodyPr anchor="b">
            <a:normAutofit/>
          </a:bodyPr>
          <a:lstStyle/>
          <a:p>
            <a:r>
              <a:rPr lang="en-US" dirty="0"/>
              <a:t>Student Level Corrective Action Plans </a:t>
            </a:r>
          </a:p>
        </p:txBody>
      </p:sp>
      <p:pic>
        <p:nvPicPr>
          <p:cNvPr id="8" name="Picture 7" descr="Student Level Corrective Action Plan page">
            <a:extLst>
              <a:ext uri="{FF2B5EF4-FFF2-40B4-BE49-F238E27FC236}">
                <a16:creationId xmlns:a16="http://schemas.microsoft.com/office/drawing/2014/main" id="{0A5E49ED-D0A3-4FC3-800C-E360C959344E}"/>
              </a:ext>
            </a:extLst>
          </p:cNvPr>
          <p:cNvPicPr>
            <a:picLocks noChangeAspect="1"/>
          </p:cNvPicPr>
          <p:nvPr/>
        </p:nvPicPr>
        <p:blipFill rotWithShape="1">
          <a:blip r:embed="rId3"/>
          <a:srcRect l="1316" r="1316"/>
          <a:stretch/>
        </p:blipFill>
        <p:spPr>
          <a:xfrm>
            <a:off x="855489" y="1932709"/>
            <a:ext cx="10498311" cy="4181619"/>
          </a:xfrm>
          <a:prstGeom prst="rect">
            <a:avLst/>
          </a:prstGeom>
          <a:ln>
            <a:solidFill>
              <a:schemeClr val="tx1"/>
            </a:solidFill>
          </a:ln>
        </p:spPr>
      </p:pic>
      <p:sp>
        <p:nvSpPr>
          <p:cNvPr id="5" name="Slide Number Placeholder 4">
            <a:extLst>
              <a:ext uri="{FF2B5EF4-FFF2-40B4-BE49-F238E27FC236}">
                <a16:creationId xmlns:a16="http://schemas.microsoft.com/office/drawing/2014/main" id="{528F6779-9391-4C0A-87EB-68E2D2FC3264}"/>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17</a:t>
            </a:fld>
            <a:endParaRPr lang="en-US"/>
          </a:p>
        </p:txBody>
      </p:sp>
      <p:sp>
        <p:nvSpPr>
          <p:cNvPr id="4" name="Footer Placeholder 3">
            <a:extLst>
              <a:ext uri="{FF2B5EF4-FFF2-40B4-BE49-F238E27FC236}">
                <a16:creationId xmlns:a16="http://schemas.microsoft.com/office/drawing/2014/main" id="{585792A9-3A15-4284-BA3E-DB6B5F65FAC1}"/>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1314065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2411DC-DD8F-4EC5-918D-474946295F8B}"/>
              </a:ext>
            </a:extLst>
          </p:cNvPr>
          <p:cNvSpPr>
            <a:spLocks noGrp="1"/>
          </p:cNvSpPr>
          <p:nvPr>
            <p:ph type="ctrTitle"/>
          </p:nvPr>
        </p:nvSpPr>
        <p:spPr>
          <a:xfrm>
            <a:off x="0" y="1814341"/>
            <a:ext cx="12192000" cy="2938412"/>
          </a:xfrm>
        </p:spPr>
        <p:txBody>
          <a:bodyPr/>
          <a:lstStyle/>
          <a:p>
            <a:r>
              <a:rPr lang="en-US" dirty="0">
                <a:latin typeface="Arial"/>
                <a:cs typeface="Arial"/>
              </a:rPr>
              <a:t>Assigning B-13 CAPS, Corrective Action and SLCAPs</a:t>
            </a:r>
            <a:endParaRPr lang="en-US" dirty="0"/>
          </a:p>
        </p:txBody>
      </p:sp>
      <p:sp>
        <p:nvSpPr>
          <p:cNvPr id="7" name="Subtitle 2">
            <a:extLst>
              <a:ext uri="{FF2B5EF4-FFF2-40B4-BE49-F238E27FC236}">
                <a16:creationId xmlns:a16="http://schemas.microsoft.com/office/drawing/2014/main" id="{C1A68BA8-094A-436F-8778-AE41BF8F34C8}"/>
              </a:ext>
            </a:extLst>
          </p:cNvPr>
          <p:cNvSpPr>
            <a:spLocks noGrp="1"/>
          </p:cNvSpPr>
          <p:nvPr>
            <p:ph type="subTitle" idx="1"/>
          </p:nvPr>
        </p:nvSpPr>
        <p:spPr>
          <a:xfrm>
            <a:off x="0" y="3844531"/>
            <a:ext cx="12192000" cy="908222"/>
          </a:xfrm>
        </p:spPr>
        <p:txBody>
          <a:bodyPr/>
          <a:lstStyle/>
          <a:p>
            <a:r>
              <a:rPr lang="en-US"/>
              <a:t>For ISDs</a:t>
            </a:r>
          </a:p>
        </p:txBody>
      </p:sp>
      <p:sp>
        <p:nvSpPr>
          <p:cNvPr id="5" name="Slide Number Placeholder 4">
            <a:extLst>
              <a:ext uri="{FF2B5EF4-FFF2-40B4-BE49-F238E27FC236}">
                <a16:creationId xmlns:a16="http://schemas.microsoft.com/office/drawing/2014/main" id="{ED1846FB-CB53-4F58-9A17-B3FA0F64F770}"/>
              </a:ext>
            </a:extLst>
          </p:cNvPr>
          <p:cNvSpPr>
            <a:spLocks noGrp="1"/>
          </p:cNvSpPr>
          <p:nvPr>
            <p:ph type="sldNum" sz="quarter" idx="12"/>
          </p:nvPr>
        </p:nvSpPr>
        <p:spPr/>
        <p:txBody>
          <a:bodyPr/>
          <a:lstStyle/>
          <a:p>
            <a:fld id="{46775F4D-6D42-4CD6-A802-0B48E0231625}" type="slidenum">
              <a:rPr lang="en-US" smtClean="0"/>
              <a:pPr/>
              <a:t>18</a:t>
            </a:fld>
            <a:endParaRPr lang="en-US"/>
          </a:p>
        </p:txBody>
      </p:sp>
      <p:sp>
        <p:nvSpPr>
          <p:cNvPr id="4" name="Footer Placeholder 3">
            <a:extLst>
              <a:ext uri="{FF2B5EF4-FFF2-40B4-BE49-F238E27FC236}">
                <a16:creationId xmlns:a16="http://schemas.microsoft.com/office/drawing/2014/main" id="{B06DE2B8-99B1-49ED-A363-000B61DFF9C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63499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9D3A3-2D38-44C5-B4A0-69776FDC2964}"/>
              </a:ext>
            </a:extLst>
          </p:cNvPr>
          <p:cNvSpPr>
            <a:spLocks noGrp="1"/>
          </p:cNvSpPr>
          <p:nvPr>
            <p:ph type="title"/>
          </p:nvPr>
        </p:nvSpPr>
        <p:spPr>
          <a:xfrm>
            <a:off x="838200" y="365125"/>
            <a:ext cx="10515600" cy="1325563"/>
          </a:xfrm>
        </p:spPr>
        <p:txBody>
          <a:bodyPr anchor="b">
            <a:normAutofit/>
          </a:bodyPr>
          <a:lstStyle/>
          <a:p>
            <a:r>
              <a:rPr lang="en-US" dirty="0"/>
              <a:t>Access the User Management Page</a:t>
            </a:r>
          </a:p>
        </p:txBody>
      </p:sp>
      <p:pic>
        <p:nvPicPr>
          <p:cNvPr id="6" name="Picture 5" descr="Administration page">
            <a:extLst>
              <a:ext uri="{FF2B5EF4-FFF2-40B4-BE49-F238E27FC236}">
                <a16:creationId xmlns:a16="http://schemas.microsoft.com/office/drawing/2014/main" id="{779C5010-0390-4B81-83AE-B4E83A903D44}"/>
              </a:ext>
            </a:extLst>
          </p:cNvPr>
          <p:cNvPicPr>
            <a:picLocks noChangeAspect="1"/>
          </p:cNvPicPr>
          <p:nvPr/>
        </p:nvPicPr>
        <p:blipFill>
          <a:blip r:embed="rId3"/>
          <a:stretch>
            <a:fillRect/>
          </a:stretch>
        </p:blipFill>
        <p:spPr>
          <a:xfrm>
            <a:off x="1006714" y="1825625"/>
            <a:ext cx="10178571" cy="4351338"/>
          </a:xfrm>
          <a:prstGeom prst="rect">
            <a:avLst/>
          </a:prstGeom>
          <a:noFill/>
          <a:ln>
            <a:solidFill>
              <a:schemeClr val="tx1"/>
            </a:solidFill>
          </a:ln>
        </p:spPr>
      </p:pic>
      <p:sp>
        <p:nvSpPr>
          <p:cNvPr id="5" name="Slide Number Placeholder 4">
            <a:extLst>
              <a:ext uri="{FF2B5EF4-FFF2-40B4-BE49-F238E27FC236}">
                <a16:creationId xmlns:a16="http://schemas.microsoft.com/office/drawing/2014/main" id="{528F6779-9391-4C0A-87EB-68E2D2FC3264}"/>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19</a:t>
            </a:fld>
            <a:endParaRPr lang="en-US"/>
          </a:p>
        </p:txBody>
      </p:sp>
      <p:sp>
        <p:nvSpPr>
          <p:cNvPr id="4" name="Footer Placeholder 3">
            <a:extLst>
              <a:ext uri="{FF2B5EF4-FFF2-40B4-BE49-F238E27FC236}">
                <a16:creationId xmlns:a16="http://schemas.microsoft.com/office/drawing/2014/main" id="{585792A9-3A15-4284-BA3E-DB6B5F65FAC1}"/>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3683093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A8C3-5840-46F4-BF08-9E0289E68838}"/>
              </a:ext>
            </a:extLst>
          </p:cNvPr>
          <p:cNvSpPr>
            <a:spLocks noGrp="1"/>
          </p:cNvSpPr>
          <p:nvPr>
            <p:ph type="title"/>
          </p:nvPr>
        </p:nvSpPr>
        <p:spPr>
          <a:xfrm>
            <a:off x="838204" y="365125"/>
            <a:ext cx="10515590" cy="1325563"/>
          </a:xfrm>
        </p:spPr>
        <p:txBody>
          <a:bodyPr anchor="b">
            <a:normAutofit/>
          </a:bodyPr>
          <a:lstStyle/>
          <a:p>
            <a:r>
              <a:rPr lang="en-US"/>
              <a:t>Zoom Webinar Control Panel</a:t>
            </a:r>
          </a:p>
        </p:txBody>
      </p:sp>
      <p:sp>
        <p:nvSpPr>
          <p:cNvPr id="6" name="Content Placeholder 5">
            <a:extLst>
              <a:ext uri="{FF2B5EF4-FFF2-40B4-BE49-F238E27FC236}">
                <a16:creationId xmlns:a16="http://schemas.microsoft.com/office/drawing/2014/main" id="{D392247F-9976-48FD-8F9C-2545A7F46970}"/>
              </a:ext>
            </a:extLst>
          </p:cNvPr>
          <p:cNvSpPr>
            <a:spLocks noGrp="1"/>
          </p:cNvSpPr>
          <p:nvPr>
            <p:ph sz="half" idx="1"/>
          </p:nvPr>
        </p:nvSpPr>
        <p:spPr>
          <a:xfrm>
            <a:off x="837386" y="1752537"/>
            <a:ext cx="5065427" cy="4813586"/>
          </a:xfrm>
        </p:spPr>
        <p:txBody>
          <a:bodyPr>
            <a:normAutofit lnSpcReduction="10000"/>
          </a:bodyPr>
          <a:lstStyle/>
          <a:p>
            <a:r>
              <a:rPr lang="en-US"/>
              <a:t>Mouse or tab down to the bottom of the webinar screen for the Zoom Webinar Control Panel to become visible. </a:t>
            </a:r>
          </a:p>
          <a:p>
            <a:r>
              <a:rPr lang="en-US"/>
              <a:t>Features available are:</a:t>
            </a:r>
          </a:p>
          <a:p>
            <a:pPr marL="741363" indent="-447675">
              <a:buFont typeface="+mj-lt"/>
              <a:buAutoNum type="arabicPeriod"/>
            </a:pPr>
            <a:r>
              <a:rPr lang="en-US" b="1"/>
              <a:t>Chat </a:t>
            </a:r>
            <a:r>
              <a:rPr lang="en-US"/>
              <a:t>– select to communicate with presenters.</a:t>
            </a:r>
          </a:p>
          <a:p>
            <a:pPr marL="741363" indent="-447675">
              <a:buFont typeface="+mj-lt"/>
              <a:buAutoNum type="arabicPeriod"/>
            </a:pPr>
            <a:r>
              <a:rPr lang="en-US" b="1"/>
              <a:t>Closed Captioning (CC)</a:t>
            </a:r>
            <a:r>
              <a:rPr lang="en-US"/>
              <a:t> – select the </a:t>
            </a:r>
            <a:r>
              <a:rPr lang="en-US" b="1"/>
              <a:t>CC</a:t>
            </a:r>
            <a:r>
              <a:rPr lang="en-US"/>
              <a:t> icon to turn on captions. </a:t>
            </a:r>
          </a:p>
          <a:p>
            <a:pPr marL="741363" indent="-447675">
              <a:buFont typeface="+mj-lt"/>
              <a:buAutoNum type="arabicPeriod"/>
            </a:pPr>
            <a:r>
              <a:rPr lang="en-US" b="1"/>
              <a:t>Leave</a:t>
            </a:r>
            <a:r>
              <a:rPr lang="en-US"/>
              <a:t> – select to exit the webinar.</a:t>
            </a:r>
          </a:p>
        </p:txBody>
      </p:sp>
      <p:pic>
        <p:nvPicPr>
          <p:cNvPr id="1026" name="Picture 2" descr="Zoom webinar control panel showing the chat, closed caption icon, and leave options.">
            <a:extLst>
              <a:ext uri="{FF2B5EF4-FFF2-40B4-BE49-F238E27FC236}">
                <a16:creationId xmlns:a16="http://schemas.microsoft.com/office/drawing/2014/main" id="{C725F229-3C5B-44DF-8F2F-880E83584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7085" y="1679290"/>
            <a:ext cx="6284667" cy="4664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65E381F9-5F04-4867-AD6C-55EACE3A192E}"/>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46775F4D-6D42-4CD6-A802-0B48E0231625}" type="slidenum">
              <a:rPr lang="en-US" smtClean="0"/>
              <a:pPr>
                <a:spcAft>
                  <a:spcPts val="600"/>
                </a:spcAft>
              </a:pPr>
              <a:t>2</a:t>
            </a:fld>
            <a:endParaRPr lang="en-US"/>
          </a:p>
        </p:txBody>
      </p:sp>
      <p:sp>
        <p:nvSpPr>
          <p:cNvPr id="4" name="Footer Placeholder 3">
            <a:extLst>
              <a:ext uri="{FF2B5EF4-FFF2-40B4-BE49-F238E27FC236}">
                <a16:creationId xmlns:a16="http://schemas.microsoft.com/office/drawing/2014/main" id="{B429AB00-BE02-437F-BD76-35248F4F427A}"/>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1475013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9D3A3-2D38-44C5-B4A0-69776FDC2964}"/>
              </a:ext>
            </a:extLst>
          </p:cNvPr>
          <p:cNvSpPr>
            <a:spLocks noGrp="1"/>
          </p:cNvSpPr>
          <p:nvPr>
            <p:ph type="title"/>
          </p:nvPr>
        </p:nvSpPr>
        <p:spPr/>
        <p:txBody>
          <a:bodyPr/>
          <a:lstStyle/>
          <a:p>
            <a:r>
              <a:rPr lang="en-US" dirty="0"/>
              <a:t>Select Current User Role</a:t>
            </a:r>
          </a:p>
        </p:txBody>
      </p:sp>
      <p:sp>
        <p:nvSpPr>
          <p:cNvPr id="3" name="Content Placeholder 2">
            <a:extLst>
              <a:ext uri="{FF2B5EF4-FFF2-40B4-BE49-F238E27FC236}">
                <a16:creationId xmlns:a16="http://schemas.microsoft.com/office/drawing/2014/main" id="{2EB2AA9B-24C7-4BEF-B3C7-CD25CB610879}"/>
              </a:ext>
            </a:extLst>
          </p:cNvPr>
          <p:cNvSpPr>
            <a:spLocks noGrp="1"/>
          </p:cNvSpPr>
          <p:nvPr>
            <p:ph idx="1"/>
          </p:nvPr>
        </p:nvSpPr>
        <p:spPr>
          <a:xfrm>
            <a:off x="838200" y="1752058"/>
            <a:ext cx="10515599" cy="4604291"/>
          </a:xfrm>
        </p:spPr>
        <p:txBody>
          <a:bodyPr>
            <a:normAutofit/>
          </a:bodyPr>
          <a:lstStyle/>
          <a:p>
            <a:r>
              <a:rPr lang="en-US" sz="2800"/>
              <a:t>Select the current role of the individual from the </a:t>
            </a:r>
            <a:r>
              <a:rPr lang="en-US" sz="2800" b="1"/>
              <a:t>Organization Role</a:t>
            </a:r>
            <a:r>
              <a:rPr lang="en-US" sz="2800"/>
              <a:t> menu (e.g., Transition Coordinator).</a:t>
            </a:r>
          </a:p>
        </p:txBody>
      </p:sp>
      <p:pic>
        <p:nvPicPr>
          <p:cNvPr id="6" name="Picture 5" descr="User Management screen showing Transition Coordinator selected.">
            <a:extLst>
              <a:ext uri="{FF2B5EF4-FFF2-40B4-BE49-F238E27FC236}">
                <a16:creationId xmlns:a16="http://schemas.microsoft.com/office/drawing/2014/main" id="{6004A003-FE4A-4BCA-847B-762F686CC804}"/>
              </a:ext>
            </a:extLst>
          </p:cNvPr>
          <p:cNvPicPr>
            <a:picLocks noChangeAspect="1"/>
          </p:cNvPicPr>
          <p:nvPr/>
        </p:nvPicPr>
        <p:blipFill>
          <a:blip r:embed="rId3"/>
          <a:stretch>
            <a:fillRect/>
          </a:stretch>
        </p:blipFill>
        <p:spPr>
          <a:xfrm>
            <a:off x="3340991" y="2958770"/>
            <a:ext cx="5867701" cy="2556006"/>
          </a:xfrm>
          <a:prstGeom prst="rect">
            <a:avLst/>
          </a:prstGeom>
          <a:ln>
            <a:solidFill>
              <a:srgbClr val="3A3A3A"/>
            </a:solidFill>
          </a:ln>
        </p:spPr>
      </p:pic>
      <p:sp>
        <p:nvSpPr>
          <p:cNvPr id="5" name="Slide Number Placeholder 4">
            <a:extLst>
              <a:ext uri="{FF2B5EF4-FFF2-40B4-BE49-F238E27FC236}">
                <a16:creationId xmlns:a16="http://schemas.microsoft.com/office/drawing/2014/main" id="{528F6779-9391-4C0A-87EB-68E2D2FC3264}"/>
              </a:ext>
            </a:extLst>
          </p:cNvPr>
          <p:cNvSpPr>
            <a:spLocks noGrp="1"/>
          </p:cNvSpPr>
          <p:nvPr>
            <p:ph type="sldNum" sz="quarter" idx="12"/>
          </p:nvPr>
        </p:nvSpPr>
        <p:spPr/>
        <p:txBody>
          <a:bodyPr/>
          <a:lstStyle/>
          <a:p>
            <a:fld id="{46775F4D-6D42-4CD6-A802-0B48E0231625}" type="slidenum">
              <a:rPr lang="en-US" smtClean="0"/>
              <a:pPr/>
              <a:t>20</a:t>
            </a:fld>
            <a:endParaRPr lang="en-US"/>
          </a:p>
        </p:txBody>
      </p:sp>
      <p:sp>
        <p:nvSpPr>
          <p:cNvPr id="4" name="Footer Placeholder 3">
            <a:extLst>
              <a:ext uri="{FF2B5EF4-FFF2-40B4-BE49-F238E27FC236}">
                <a16:creationId xmlns:a16="http://schemas.microsoft.com/office/drawing/2014/main" id="{585792A9-3A15-4284-BA3E-DB6B5F65FAC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784559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9D3A3-2D38-44C5-B4A0-69776FDC2964}"/>
              </a:ext>
            </a:extLst>
          </p:cNvPr>
          <p:cNvSpPr>
            <a:spLocks noGrp="1"/>
          </p:cNvSpPr>
          <p:nvPr>
            <p:ph type="title"/>
          </p:nvPr>
        </p:nvSpPr>
        <p:spPr/>
        <p:txBody>
          <a:bodyPr/>
          <a:lstStyle/>
          <a:p>
            <a:r>
              <a:rPr lang="en-US"/>
              <a:t>Select Activity Name</a:t>
            </a:r>
          </a:p>
        </p:txBody>
      </p:sp>
      <p:sp>
        <p:nvSpPr>
          <p:cNvPr id="3" name="Content Placeholder 2">
            <a:extLst>
              <a:ext uri="{FF2B5EF4-FFF2-40B4-BE49-F238E27FC236}">
                <a16:creationId xmlns:a16="http://schemas.microsoft.com/office/drawing/2014/main" id="{2EB2AA9B-24C7-4BEF-B3C7-CD25CB610879}"/>
              </a:ext>
            </a:extLst>
          </p:cNvPr>
          <p:cNvSpPr>
            <a:spLocks noGrp="1"/>
          </p:cNvSpPr>
          <p:nvPr>
            <p:ph idx="1"/>
          </p:nvPr>
        </p:nvSpPr>
        <p:spPr>
          <a:xfrm>
            <a:off x="838200" y="1752058"/>
            <a:ext cx="5562600" cy="4604291"/>
          </a:xfrm>
        </p:spPr>
        <p:txBody>
          <a:bodyPr>
            <a:normAutofit/>
          </a:bodyPr>
          <a:lstStyle/>
          <a:p>
            <a:r>
              <a:rPr lang="en-US" sz="2800" dirty="0"/>
              <a:t>Select the activity name from the </a:t>
            </a:r>
            <a:r>
              <a:rPr lang="en-US" sz="2800" b="1" dirty="0"/>
              <a:t>Activity Type</a:t>
            </a:r>
            <a:r>
              <a:rPr lang="en-US" sz="2800" dirty="0"/>
              <a:t> menu.</a:t>
            </a:r>
          </a:p>
          <a:p>
            <a:r>
              <a:rPr lang="en-US" sz="2800" dirty="0"/>
              <a:t>Choose </a:t>
            </a:r>
            <a:r>
              <a:rPr lang="en-US" sz="2800" b="1" dirty="0"/>
              <a:t>Search.</a:t>
            </a:r>
            <a:endParaRPr lang="en-US" sz="2800" dirty="0"/>
          </a:p>
        </p:txBody>
      </p:sp>
      <p:pic>
        <p:nvPicPr>
          <p:cNvPr id="9" name="Picture 8" descr="User Management Search Criteria">
            <a:extLst>
              <a:ext uri="{FF2B5EF4-FFF2-40B4-BE49-F238E27FC236}">
                <a16:creationId xmlns:a16="http://schemas.microsoft.com/office/drawing/2014/main" id="{7A908308-012E-47EB-A37C-1E388124EC72}"/>
              </a:ext>
            </a:extLst>
          </p:cNvPr>
          <p:cNvPicPr>
            <a:picLocks noChangeAspect="1"/>
          </p:cNvPicPr>
          <p:nvPr/>
        </p:nvPicPr>
        <p:blipFill>
          <a:blip r:embed="rId3"/>
          <a:stretch>
            <a:fillRect/>
          </a:stretch>
        </p:blipFill>
        <p:spPr>
          <a:xfrm>
            <a:off x="6933094" y="1690688"/>
            <a:ext cx="4471238" cy="4637523"/>
          </a:xfrm>
          <a:prstGeom prst="rect">
            <a:avLst/>
          </a:prstGeom>
          <a:ln>
            <a:solidFill>
              <a:schemeClr val="tx1"/>
            </a:solidFill>
          </a:ln>
        </p:spPr>
      </p:pic>
      <p:sp>
        <p:nvSpPr>
          <p:cNvPr id="5" name="Slide Number Placeholder 4">
            <a:extLst>
              <a:ext uri="{FF2B5EF4-FFF2-40B4-BE49-F238E27FC236}">
                <a16:creationId xmlns:a16="http://schemas.microsoft.com/office/drawing/2014/main" id="{528F6779-9391-4C0A-87EB-68E2D2FC3264}"/>
              </a:ext>
            </a:extLst>
          </p:cNvPr>
          <p:cNvSpPr>
            <a:spLocks noGrp="1"/>
          </p:cNvSpPr>
          <p:nvPr>
            <p:ph type="sldNum" sz="quarter" idx="12"/>
          </p:nvPr>
        </p:nvSpPr>
        <p:spPr/>
        <p:txBody>
          <a:bodyPr/>
          <a:lstStyle/>
          <a:p>
            <a:fld id="{46775F4D-6D42-4CD6-A802-0B48E0231625}" type="slidenum">
              <a:rPr lang="en-US" smtClean="0"/>
              <a:pPr/>
              <a:t>21</a:t>
            </a:fld>
            <a:endParaRPr lang="en-US"/>
          </a:p>
        </p:txBody>
      </p:sp>
      <p:sp>
        <p:nvSpPr>
          <p:cNvPr id="4" name="Footer Placeholder 3">
            <a:extLst>
              <a:ext uri="{FF2B5EF4-FFF2-40B4-BE49-F238E27FC236}">
                <a16:creationId xmlns:a16="http://schemas.microsoft.com/office/drawing/2014/main" id="{585792A9-3A15-4284-BA3E-DB6B5F65FAC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905213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9D3A3-2D38-44C5-B4A0-69776FDC2964}"/>
              </a:ext>
            </a:extLst>
          </p:cNvPr>
          <p:cNvSpPr>
            <a:spLocks noGrp="1"/>
          </p:cNvSpPr>
          <p:nvPr>
            <p:ph type="title"/>
          </p:nvPr>
        </p:nvSpPr>
        <p:spPr/>
        <p:txBody>
          <a:bodyPr/>
          <a:lstStyle/>
          <a:p>
            <a:r>
              <a:rPr lang="en-US"/>
              <a:t>Select ISD Monitor Role</a:t>
            </a:r>
          </a:p>
        </p:txBody>
      </p:sp>
      <p:sp>
        <p:nvSpPr>
          <p:cNvPr id="3" name="Content Placeholder 2">
            <a:extLst>
              <a:ext uri="{FF2B5EF4-FFF2-40B4-BE49-F238E27FC236}">
                <a16:creationId xmlns:a16="http://schemas.microsoft.com/office/drawing/2014/main" id="{2EB2AA9B-24C7-4BEF-B3C7-CD25CB610879}"/>
              </a:ext>
            </a:extLst>
          </p:cNvPr>
          <p:cNvSpPr>
            <a:spLocks noGrp="1"/>
          </p:cNvSpPr>
          <p:nvPr>
            <p:ph idx="1"/>
          </p:nvPr>
        </p:nvSpPr>
        <p:spPr>
          <a:xfrm>
            <a:off x="838200" y="1752058"/>
            <a:ext cx="10515599" cy="4604291"/>
          </a:xfrm>
        </p:spPr>
        <p:txBody>
          <a:bodyPr>
            <a:normAutofit/>
          </a:bodyPr>
          <a:lstStyle/>
          <a:p>
            <a:r>
              <a:rPr lang="en-US" sz="2800"/>
              <a:t>Next, select </a:t>
            </a:r>
            <a:r>
              <a:rPr lang="en-US" sz="2800" b="1"/>
              <a:t>ISD Monitor</a:t>
            </a:r>
            <a:r>
              <a:rPr lang="en-US" sz="2800"/>
              <a:t> from the </a:t>
            </a:r>
            <a:r>
              <a:rPr lang="en-US" sz="2800" b="1"/>
              <a:t>Add Person As</a:t>
            </a:r>
            <a:r>
              <a:rPr lang="en-US" sz="2800"/>
              <a:t> menu.</a:t>
            </a:r>
          </a:p>
        </p:txBody>
      </p:sp>
      <p:pic>
        <p:nvPicPr>
          <p:cNvPr id="8" name="Picture 7" descr="Search results of the User Management screen showing the Transition Coordinators at the ISD.">
            <a:extLst>
              <a:ext uri="{FF2B5EF4-FFF2-40B4-BE49-F238E27FC236}">
                <a16:creationId xmlns:a16="http://schemas.microsoft.com/office/drawing/2014/main" id="{26B6CE1F-EF1D-4E4C-B561-7A0904399133}"/>
              </a:ext>
            </a:extLst>
          </p:cNvPr>
          <p:cNvPicPr>
            <a:picLocks noChangeAspect="1"/>
          </p:cNvPicPr>
          <p:nvPr/>
        </p:nvPicPr>
        <p:blipFill>
          <a:blip r:embed="rId3"/>
          <a:stretch>
            <a:fillRect/>
          </a:stretch>
        </p:blipFill>
        <p:spPr>
          <a:xfrm>
            <a:off x="3547280" y="2667253"/>
            <a:ext cx="5343800" cy="3100547"/>
          </a:xfrm>
          <a:prstGeom prst="rect">
            <a:avLst/>
          </a:prstGeom>
          <a:ln>
            <a:solidFill>
              <a:srgbClr val="3A3A3A"/>
            </a:solidFill>
          </a:ln>
        </p:spPr>
      </p:pic>
      <p:sp>
        <p:nvSpPr>
          <p:cNvPr id="5" name="Slide Number Placeholder 4">
            <a:extLst>
              <a:ext uri="{FF2B5EF4-FFF2-40B4-BE49-F238E27FC236}">
                <a16:creationId xmlns:a16="http://schemas.microsoft.com/office/drawing/2014/main" id="{528F6779-9391-4C0A-87EB-68E2D2FC3264}"/>
              </a:ext>
            </a:extLst>
          </p:cNvPr>
          <p:cNvSpPr>
            <a:spLocks noGrp="1"/>
          </p:cNvSpPr>
          <p:nvPr>
            <p:ph type="sldNum" sz="quarter" idx="12"/>
          </p:nvPr>
        </p:nvSpPr>
        <p:spPr/>
        <p:txBody>
          <a:bodyPr/>
          <a:lstStyle/>
          <a:p>
            <a:fld id="{46775F4D-6D42-4CD6-A802-0B48E0231625}" type="slidenum">
              <a:rPr lang="en-US" smtClean="0"/>
              <a:pPr/>
              <a:t>22</a:t>
            </a:fld>
            <a:endParaRPr lang="en-US"/>
          </a:p>
        </p:txBody>
      </p:sp>
      <p:sp>
        <p:nvSpPr>
          <p:cNvPr id="4" name="Footer Placeholder 3">
            <a:extLst>
              <a:ext uri="{FF2B5EF4-FFF2-40B4-BE49-F238E27FC236}">
                <a16:creationId xmlns:a16="http://schemas.microsoft.com/office/drawing/2014/main" id="{585792A9-3A15-4284-BA3E-DB6B5F65FAC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732918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9D3A3-2D38-44C5-B4A0-69776FDC2964}"/>
              </a:ext>
            </a:extLst>
          </p:cNvPr>
          <p:cNvSpPr>
            <a:spLocks noGrp="1"/>
          </p:cNvSpPr>
          <p:nvPr>
            <p:ph type="title"/>
          </p:nvPr>
        </p:nvSpPr>
        <p:spPr/>
        <p:txBody>
          <a:bodyPr/>
          <a:lstStyle/>
          <a:p>
            <a:r>
              <a:rPr lang="en-US" dirty="0"/>
              <a:t>Select Name and Activity</a:t>
            </a:r>
          </a:p>
        </p:txBody>
      </p:sp>
      <p:sp>
        <p:nvSpPr>
          <p:cNvPr id="3" name="Content Placeholder 2">
            <a:extLst>
              <a:ext uri="{FF2B5EF4-FFF2-40B4-BE49-F238E27FC236}">
                <a16:creationId xmlns:a16="http://schemas.microsoft.com/office/drawing/2014/main" id="{2EB2AA9B-24C7-4BEF-B3C7-CD25CB610879}"/>
              </a:ext>
            </a:extLst>
          </p:cNvPr>
          <p:cNvSpPr>
            <a:spLocks noGrp="1"/>
          </p:cNvSpPr>
          <p:nvPr>
            <p:ph idx="1"/>
          </p:nvPr>
        </p:nvSpPr>
        <p:spPr>
          <a:xfrm>
            <a:off x="838200" y="1752058"/>
            <a:ext cx="3082636" cy="4740817"/>
          </a:xfrm>
        </p:spPr>
        <p:txBody>
          <a:bodyPr>
            <a:normAutofit/>
          </a:bodyPr>
          <a:lstStyle/>
          <a:p>
            <a:r>
              <a:rPr lang="en-US" sz="2800" dirty="0"/>
              <a:t>Select the name of the individual from the user list.</a:t>
            </a:r>
          </a:p>
          <a:p>
            <a:r>
              <a:rPr lang="en-US" sz="2800" dirty="0"/>
              <a:t>Select the activity by checking the box next to the activity name.</a:t>
            </a:r>
          </a:p>
        </p:txBody>
      </p:sp>
      <p:pic>
        <p:nvPicPr>
          <p:cNvPr id="9" name="Picture 8" descr="User Management Select Name and Activity">
            <a:extLst>
              <a:ext uri="{FF2B5EF4-FFF2-40B4-BE49-F238E27FC236}">
                <a16:creationId xmlns:a16="http://schemas.microsoft.com/office/drawing/2014/main" id="{F5A1F73F-C94C-43CE-882C-774AEBF9E377}"/>
              </a:ext>
            </a:extLst>
          </p:cNvPr>
          <p:cNvPicPr>
            <a:picLocks noChangeAspect="1"/>
          </p:cNvPicPr>
          <p:nvPr/>
        </p:nvPicPr>
        <p:blipFill>
          <a:blip r:embed="rId3"/>
          <a:stretch>
            <a:fillRect/>
          </a:stretch>
        </p:blipFill>
        <p:spPr>
          <a:xfrm>
            <a:off x="4022259" y="1862900"/>
            <a:ext cx="7346666" cy="3600952"/>
          </a:xfrm>
          <a:prstGeom prst="rect">
            <a:avLst/>
          </a:prstGeom>
          <a:ln>
            <a:solidFill>
              <a:schemeClr val="tx1"/>
            </a:solidFill>
          </a:ln>
        </p:spPr>
      </p:pic>
      <p:sp>
        <p:nvSpPr>
          <p:cNvPr id="5" name="Slide Number Placeholder 4">
            <a:extLst>
              <a:ext uri="{FF2B5EF4-FFF2-40B4-BE49-F238E27FC236}">
                <a16:creationId xmlns:a16="http://schemas.microsoft.com/office/drawing/2014/main" id="{528F6779-9391-4C0A-87EB-68E2D2FC3264}"/>
              </a:ext>
            </a:extLst>
          </p:cNvPr>
          <p:cNvSpPr>
            <a:spLocks noGrp="1"/>
          </p:cNvSpPr>
          <p:nvPr>
            <p:ph type="sldNum" sz="quarter" idx="12"/>
          </p:nvPr>
        </p:nvSpPr>
        <p:spPr/>
        <p:txBody>
          <a:bodyPr/>
          <a:lstStyle/>
          <a:p>
            <a:fld id="{46775F4D-6D42-4CD6-A802-0B48E0231625}" type="slidenum">
              <a:rPr lang="en-US" smtClean="0"/>
              <a:pPr/>
              <a:t>23</a:t>
            </a:fld>
            <a:endParaRPr lang="en-US"/>
          </a:p>
        </p:txBody>
      </p:sp>
      <p:sp>
        <p:nvSpPr>
          <p:cNvPr id="4" name="Footer Placeholder 3">
            <a:extLst>
              <a:ext uri="{FF2B5EF4-FFF2-40B4-BE49-F238E27FC236}">
                <a16:creationId xmlns:a16="http://schemas.microsoft.com/office/drawing/2014/main" id="{585792A9-3A15-4284-BA3E-DB6B5F65FAC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938894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9D3A3-2D38-44C5-B4A0-69776FDC2964}"/>
              </a:ext>
            </a:extLst>
          </p:cNvPr>
          <p:cNvSpPr>
            <a:spLocks noGrp="1"/>
          </p:cNvSpPr>
          <p:nvPr>
            <p:ph type="title"/>
          </p:nvPr>
        </p:nvSpPr>
        <p:spPr>
          <a:xfrm>
            <a:off x="838200" y="365125"/>
            <a:ext cx="10515600" cy="1325563"/>
          </a:xfrm>
        </p:spPr>
        <p:txBody>
          <a:bodyPr/>
          <a:lstStyle/>
          <a:p>
            <a:r>
              <a:rPr lang="en-US" dirty="0"/>
              <a:t>Activate User</a:t>
            </a:r>
          </a:p>
        </p:txBody>
      </p:sp>
      <p:sp>
        <p:nvSpPr>
          <p:cNvPr id="3" name="Content Placeholder 2">
            <a:extLst>
              <a:ext uri="{FF2B5EF4-FFF2-40B4-BE49-F238E27FC236}">
                <a16:creationId xmlns:a16="http://schemas.microsoft.com/office/drawing/2014/main" id="{2EB2AA9B-24C7-4BEF-B3C7-CD25CB610879}"/>
              </a:ext>
            </a:extLst>
          </p:cNvPr>
          <p:cNvSpPr>
            <a:spLocks noGrp="1"/>
          </p:cNvSpPr>
          <p:nvPr>
            <p:ph idx="1"/>
          </p:nvPr>
        </p:nvSpPr>
        <p:spPr>
          <a:xfrm>
            <a:off x="838200" y="1752058"/>
            <a:ext cx="10515599" cy="4604291"/>
          </a:xfrm>
        </p:spPr>
        <p:txBody>
          <a:bodyPr>
            <a:normAutofit/>
          </a:bodyPr>
          <a:lstStyle/>
          <a:p>
            <a:r>
              <a:rPr lang="en-US" sz="2800"/>
              <a:t>Select </a:t>
            </a:r>
            <a:r>
              <a:rPr lang="en-US" sz="2800" b="1"/>
              <a:t>Activate User.</a:t>
            </a:r>
            <a:endParaRPr lang="en-US" sz="2800"/>
          </a:p>
        </p:txBody>
      </p:sp>
      <p:pic>
        <p:nvPicPr>
          <p:cNvPr id="9" name="Picture 8" descr="User Management Select the Activate User button">
            <a:extLst>
              <a:ext uri="{FF2B5EF4-FFF2-40B4-BE49-F238E27FC236}">
                <a16:creationId xmlns:a16="http://schemas.microsoft.com/office/drawing/2014/main" id="{A529A405-F5F7-49AE-BE0F-0DA70196CEE6}"/>
              </a:ext>
            </a:extLst>
          </p:cNvPr>
          <p:cNvPicPr>
            <a:picLocks noChangeAspect="1"/>
          </p:cNvPicPr>
          <p:nvPr/>
        </p:nvPicPr>
        <p:blipFill>
          <a:blip r:embed="rId3"/>
          <a:stretch>
            <a:fillRect/>
          </a:stretch>
        </p:blipFill>
        <p:spPr>
          <a:xfrm>
            <a:off x="2229332" y="2448161"/>
            <a:ext cx="7733333" cy="3790476"/>
          </a:xfrm>
          <a:prstGeom prst="rect">
            <a:avLst/>
          </a:prstGeom>
          <a:ln>
            <a:solidFill>
              <a:schemeClr val="tx1"/>
            </a:solidFill>
          </a:ln>
        </p:spPr>
      </p:pic>
      <p:sp>
        <p:nvSpPr>
          <p:cNvPr id="5" name="Slide Number Placeholder 4">
            <a:extLst>
              <a:ext uri="{FF2B5EF4-FFF2-40B4-BE49-F238E27FC236}">
                <a16:creationId xmlns:a16="http://schemas.microsoft.com/office/drawing/2014/main" id="{528F6779-9391-4C0A-87EB-68E2D2FC3264}"/>
              </a:ext>
            </a:extLst>
          </p:cNvPr>
          <p:cNvSpPr>
            <a:spLocks noGrp="1"/>
          </p:cNvSpPr>
          <p:nvPr>
            <p:ph type="sldNum" sz="quarter" idx="12"/>
          </p:nvPr>
        </p:nvSpPr>
        <p:spPr/>
        <p:txBody>
          <a:bodyPr/>
          <a:lstStyle/>
          <a:p>
            <a:fld id="{46775F4D-6D42-4CD6-A802-0B48E0231625}" type="slidenum">
              <a:rPr lang="en-US" smtClean="0"/>
              <a:pPr/>
              <a:t>24</a:t>
            </a:fld>
            <a:endParaRPr lang="en-US"/>
          </a:p>
        </p:txBody>
      </p:sp>
      <p:sp>
        <p:nvSpPr>
          <p:cNvPr id="4" name="Footer Placeholder 3" descr="Office of Special Education">
            <a:extLst>
              <a:ext uri="{FF2B5EF4-FFF2-40B4-BE49-F238E27FC236}">
                <a16:creationId xmlns:a16="http://schemas.microsoft.com/office/drawing/2014/main" id="{585792A9-3A15-4284-BA3E-DB6B5F65FAC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849567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964EC00-D6F1-4C2A-A1A2-2F51451DE12D}"/>
              </a:ext>
            </a:extLst>
          </p:cNvPr>
          <p:cNvSpPr>
            <a:spLocks noGrp="1"/>
          </p:cNvSpPr>
          <p:nvPr>
            <p:ph type="ctrTitle"/>
          </p:nvPr>
        </p:nvSpPr>
        <p:spPr/>
        <p:txBody>
          <a:bodyPr/>
          <a:lstStyle/>
          <a:p>
            <a:r>
              <a:rPr lang="en-US" dirty="0"/>
              <a:t>Catamaran Navigation</a:t>
            </a:r>
          </a:p>
        </p:txBody>
      </p:sp>
      <p:sp>
        <p:nvSpPr>
          <p:cNvPr id="6" name="Slide Number Placeholder 5">
            <a:extLst>
              <a:ext uri="{FF2B5EF4-FFF2-40B4-BE49-F238E27FC236}">
                <a16:creationId xmlns:a16="http://schemas.microsoft.com/office/drawing/2014/main" id="{81824BFD-94E0-456B-B94B-79B488184314}"/>
              </a:ext>
            </a:extLst>
          </p:cNvPr>
          <p:cNvSpPr>
            <a:spLocks noGrp="1"/>
          </p:cNvSpPr>
          <p:nvPr>
            <p:ph type="sldNum" sz="quarter" idx="12"/>
          </p:nvPr>
        </p:nvSpPr>
        <p:spPr/>
        <p:txBody>
          <a:bodyPr/>
          <a:lstStyle/>
          <a:p>
            <a:fld id="{0B17BB76-CBF7-44FF-99D7-3859A0F0D5C1}" type="slidenum">
              <a:rPr lang="en-US" smtClean="0"/>
              <a:pPr/>
              <a:t>25</a:t>
            </a:fld>
            <a:endParaRPr lang="en-US"/>
          </a:p>
        </p:txBody>
      </p:sp>
      <p:sp>
        <p:nvSpPr>
          <p:cNvPr id="5" name="Footer Placeholder 4">
            <a:extLst>
              <a:ext uri="{FF2B5EF4-FFF2-40B4-BE49-F238E27FC236}">
                <a16:creationId xmlns:a16="http://schemas.microsoft.com/office/drawing/2014/main" id="{A14BC16E-BB2B-405D-9F25-B66389DEF9A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582584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2A239B0-F315-4F7D-8A72-092387D692B6}"/>
              </a:ext>
            </a:extLst>
          </p:cNvPr>
          <p:cNvSpPr>
            <a:spLocks noGrp="1"/>
          </p:cNvSpPr>
          <p:nvPr>
            <p:ph type="sldNum" sz="quarter" idx="12"/>
          </p:nvPr>
        </p:nvSpPr>
        <p:spPr>
          <a:xfrm>
            <a:off x="838201" y="6414406"/>
            <a:ext cx="409832" cy="365125"/>
          </a:xfrm>
        </p:spPr>
        <p:txBody>
          <a:bodyPr/>
          <a:lstStyle/>
          <a:p>
            <a:fld id="{2E6F2232-818B-4E09-954B-6E16973FF9E0}" type="slidenum">
              <a:rPr lang="en-US" smtClean="0"/>
              <a:pPr/>
              <a:t>26</a:t>
            </a:fld>
            <a:endParaRPr lang="en-US"/>
          </a:p>
        </p:txBody>
      </p:sp>
      <p:sp>
        <p:nvSpPr>
          <p:cNvPr id="2" name="Footer Placeholder 1">
            <a:extLst>
              <a:ext uri="{FF2B5EF4-FFF2-40B4-BE49-F238E27FC236}">
                <a16:creationId xmlns:a16="http://schemas.microsoft.com/office/drawing/2014/main" id="{AD06A7D1-8E64-443E-84F5-BCC66281282F}"/>
              </a:ext>
            </a:extLst>
          </p:cNvPr>
          <p:cNvSpPr>
            <a:spLocks noGrp="1"/>
          </p:cNvSpPr>
          <p:nvPr>
            <p:ph type="ftr" sz="quarter" idx="11"/>
          </p:nvPr>
        </p:nvSpPr>
        <p:spPr/>
        <p:txBody>
          <a:bodyPr/>
          <a:lstStyle/>
          <a:p>
            <a:r>
              <a:rPr lang="en-US"/>
              <a:t>Michigan Department of Education | Office of Special Education </a:t>
            </a:r>
          </a:p>
        </p:txBody>
      </p:sp>
      <p:sp>
        <p:nvSpPr>
          <p:cNvPr id="6" name="Title 5">
            <a:extLst>
              <a:ext uri="{FF2B5EF4-FFF2-40B4-BE49-F238E27FC236}">
                <a16:creationId xmlns:a16="http://schemas.microsoft.com/office/drawing/2014/main" id="{3322017A-9FA5-448B-839F-1A1AB51DAD74}"/>
              </a:ext>
            </a:extLst>
          </p:cNvPr>
          <p:cNvSpPr>
            <a:spLocks noGrp="1"/>
          </p:cNvSpPr>
          <p:nvPr>
            <p:ph type="title"/>
          </p:nvPr>
        </p:nvSpPr>
        <p:spPr>
          <a:xfrm>
            <a:off x="838200" y="425450"/>
            <a:ext cx="10515600" cy="1342675"/>
          </a:xfrm>
        </p:spPr>
        <p:txBody>
          <a:bodyPr/>
          <a:lstStyle/>
          <a:p>
            <a:r>
              <a:rPr lang="en-US"/>
              <a:t>Login</a:t>
            </a:r>
          </a:p>
        </p:txBody>
      </p:sp>
      <p:pic>
        <p:nvPicPr>
          <p:cNvPr id="4" name="Picture 3" descr="Catamaran Log-in Screen">
            <a:extLst>
              <a:ext uri="{FF2B5EF4-FFF2-40B4-BE49-F238E27FC236}">
                <a16:creationId xmlns:a16="http://schemas.microsoft.com/office/drawing/2014/main" id="{4983560A-43B1-4464-AF98-700AD253F102}"/>
              </a:ext>
            </a:extLst>
          </p:cNvPr>
          <p:cNvPicPr>
            <a:picLocks noChangeAspect="1"/>
          </p:cNvPicPr>
          <p:nvPr/>
        </p:nvPicPr>
        <p:blipFill>
          <a:blip r:embed="rId3"/>
          <a:stretch>
            <a:fillRect/>
          </a:stretch>
        </p:blipFill>
        <p:spPr>
          <a:xfrm>
            <a:off x="551238" y="330904"/>
            <a:ext cx="11089523" cy="6364762"/>
          </a:xfrm>
          <a:prstGeom prst="rect">
            <a:avLst/>
          </a:prstGeom>
          <a:ln>
            <a:solidFill>
              <a:schemeClr val="tx1"/>
            </a:solidFill>
          </a:ln>
        </p:spPr>
      </p:pic>
      <p:sp>
        <p:nvSpPr>
          <p:cNvPr id="7" name="Content Placeholder 6">
            <a:extLst>
              <a:ext uri="{FF2B5EF4-FFF2-40B4-BE49-F238E27FC236}">
                <a16:creationId xmlns:a16="http://schemas.microsoft.com/office/drawing/2014/main" id="{32ECE9F2-37BF-4FC1-8E10-E21412D2CD3C}"/>
              </a:ext>
            </a:extLst>
          </p:cNvPr>
          <p:cNvSpPr>
            <a:spLocks noGrp="1"/>
          </p:cNvSpPr>
          <p:nvPr>
            <p:ph idx="1"/>
          </p:nvPr>
        </p:nvSpPr>
        <p:spPr>
          <a:xfrm>
            <a:off x="50042" y="365125"/>
            <a:ext cx="12091916" cy="528484"/>
          </a:xfrm>
        </p:spPr>
        <p:txBody>
          <a:bodyPr>
            <a:normAutofit/>
          </a:bodyPr>
          <a:lstStyle/>
          <a:p>
            <a:pPr marL="0" indent="0" algn="ctr">
              <a:buNone/>
            </a:pPr>
            <a:r>
              <a:rPr lang="en-US"/>
              <a:t>https://catamaran.partners</a:t>
            </a:r>
          </a:p>
          <a:p>
            <a:pPr algn="ctr"/>
            <a:endParaRPr lang="en-US"/>
          </a:p>
        </p:txBody>
      </p:sp>
    </p:spTree>
    <p:extLst>
      <p:ext uri="{BB962C8B-B14F-4D97-AF65-F5344CB8AC3E}">
        <p14:creationId xmlns:p14="http://schemas.microsoft.com/office/powerpoint/2010/main" val="2100572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0040-6F26-4902-B746-88A4BB5B21D8}"/>
              </a:ext>
            </a:extLst>
          </p:cNvPr>
          <p:cNvSpPr>
            <a:spLocks noGrp="1"/>
          </p:cNvSpPr>
          <p:nvPr>
            <p:ph type="title"/>
          </p:nvPr>
        </p:nvSpPr>
        <p:spPr>
          <a:xfrm>
            <a:off x="838199" y="365125"/>
            <a:ext cx="10529455" cy="1325563"/>
          </a:xfrm>
        </p:spPr>
        <p:txBody>
          <a:bodyPr>
            <a:normAutofit/>
          </a:bodyPr>
          <a:lstStyle/>
          <a:p>
            <a:r>
              <a:rPr lang="en-US"/>
              <a:t>Review Organization Member Names</a:t>
            </a:r>
          </a:p>
        </p:txBody>
      </p:sp>
      <p:sp>
        <p:nvSpPr>
          <p:cNvPr id="3" name="Content Placeholder 2">
            <a:extLst>
              <a:ext uri="{FF2B5EF4-FFF2-40B4-BE49-F238E27FC236}">
                <a16:creationId xmlns:a16="http://schemas.microsoft.com/office/drawing/2014/main" id="{8A0FD3F6-60C6-4776-BF30-814750D06152}"/>
              </a:ext>
            </a:extLst>
          </p:cNvPr>
          <p:cNvSpPr>
            <a:spLocks noGrp="1"/>
          </p:cNvSpPr>
          <p:nvPr>
            <p:ph idx="1"/>
          </p:nvPr>
        </p:nvSpPr>
        <p:spPr>
          <a:xfrm>
            <a:off x="838200" y="1729373"/>
            <a:ext cx="10529454" cy="2146773"/>
          </a:xfrm>
        </p:spPr>
        <p:txBody>
          <a:bodyPr>
            <a:normAutofit fontScale="92500" lnSpcReduction="20000"/>
          </a:bodyPr>
          <a:lstStyle/>
          <a:p>
            <a:r>
              <a:rPr lang="en-US" sz="2800" dirty="0"/>
              <a:t>To review organization member names within Catamaran:</a:t>
            </a:r>
          </a:p>
          <a:p>
            <a:pPr lvl="1"/>
            <a:r>
              <a:rPr lang="en-US" sz="2400" dirty="0"/>
              <a:t>Log in and locate the Tasks Overview.</a:t>
            </a:r>
          </a:p>
          <a:p>
            <a:pPr lvl="1"/>
            <a:r>
              <a:rPr lang="en-US" sz="2400" dirty="0"/>
              <a:t>Select the organization’s name in the </a:t>
            </a:r>
            <a:r>
              <a:rPr lang="en-US" sz="2400" b="1" dirty="0"/>
              <a:t>Organization</a:t>
            </a:r>
            <a:r>
              <a:rPr lang="en-US" sz="2400" dirty="0"/>
              <a:t> column.</a:t>
            </a:r>
          </a:p>
          <a:p>
            <a:pPr lvl="1"/>
            <a:r>
              <a:rPr lang="en-US" sz="2400" dirty="0"/>
              <a:t>Select the </a:t>
            </a:r>
            <a:r>
              <a:rPr lang="en-US" sz="2400" b="1" dirty="0"/>
              <a:t>Organization Members</a:t>
            </a:r>
            <a:r>
              <a:rPr lang="en-US" sz="2400" dirty="0"/>
              <a:t> link from the Organization page.</a:t>
            </a:r>
          </a:p>
          <a:p>
            <a:pPr lvl="1"/>
            <a:r>
              <a:rPr lang="en-US" sz="2400" dirty="0"/>
              <a:t>Review the list. If changes are needed, contact the Catamaran Help Desk for assistance.</a:t>
            </a:r>
          </a:p>
        </p:txBody>
      </p:sp>
      <p:pic>
        <p:nvPicPr>
          <p:cNvPr id="7" name="Picture 6" descr="Tasks Overview showing the organization name circled">
            <a:extLst>
              <a:ext uri="{FF2B5EF4-FFF2-40B4-BE49-F238E27FC236}">
                <a16:creationId xmlns:a16="http://schemas.microsoft.com/office/drawing/2014/main" id="{1717A433-A8D7-4287-BE3D-A6772C43F9B1}"/>
              </a:ext>
            </a:extLst>
          </p:cNvPr>
          <p:cNvPicPr>
            <a:picLocks noChangeAspect="1"/>
          </p:cNvPicPr>
          <p:nvPr/>
        </p:nvPicPr>
        <p:blipFill>
          <a:blip r:embed="rId3"/>
          <a:stretch>
            <a:fillRect/>
          </a:stretch>
        </p:blipFill>
        <p:spPr>
          <a:xfrm>
            <a:off x="612304" y="3848436"/>
            <a:ext cx="8088381" cy="1651809"/>
          </a:xfrm>
          <a:prstGeom prst="rect">
            <a:avLst/>
          </a:prstGeom>
          <a:ln>
            <a:solidFill>
              <a:schemeClr val="tx1"/>
            </a:solidFill>
          </a:ln>
        </p:spPr>
      </p:pic>
      <p:pic>
        <p:nvPicPr>
          <p:cNvPr id="14" name="Picture 13" descr="Organization Members screen">
            <a:extLst>
              <a:ext uri="{FF2B5EF4-FFF2-40B4-BE49-F238E27FC236}">
                <a16:creationId xmlns:a16="http://schemas.microsoft.com/office/drawing/2014/main" id="{06A9C2E9-D917-47AC-ACBD-ED4428FEF050}"/>
              </a:ext>
            </a:extLst>
          </p:cNvPr>
          <p:cNvPicPr>
            <a:picLocks noChangeAspect="1"/>
          </p:cNvPicPr>
          <p:nvPr/>
        </p:nvPicPr>
        <p:blipFill rotWithShape="1">
          <a:blip r:embed="rId4"/>
          <a:srcRect t="4673"/>
          <a:stretch/>
        </p:blipFill>
        <p:spPr>
          <a:xfrm>
            <a:off x="8782686" y="3839709"/>
            <a:ext cx="3013333" cy="2516640"/>
          </a:xfrm>
          <a:prstGeom prst="rect">
            <a:avLst/>
          </a:prstGeom>
          <a:ln>
            <a:solidFill>
              <a:schemeClr val="tx1"/>
            </a:solidFill>
          </a:ln>
        </p:spPr>
      </p:pic>
      <p:sp>
        <p:nvSpPr>
          <p:cNvPr id="5" name="Slide Number Placeholder 4">
            <a:extLst>
              <a:ext uri="{FF2B5EF4-FFF2-40B4-BE49-F238E27FC236}">
                <a16:creationId xmlns:a16="http://schemas.microsoft.com/office/drawing/2014/main" id="{36442D3B-DD15-41CD-AFD8-12745B94E0A7}"/>
              </a:ext>
            </a:extLst>
          </p:cNvPr>
          <p:cNvSpPr>
            <a:spLocks noGrp="1"/>
          </p:cNvSpPr>
          <p:nvPr>
            <p:ph type="sldNum" sz="quarter" idx="12"/>
          </p:nvPr>
        </p:nvSpPr>
        <p:spPr/>
        <p:txBody>
          <a:bodyPr/>
          <a:lstStyle/>
          <a:p>
            <a:fld id="{46775F4D-6D42-4CD6-A802-0B48E0231625}" type="slidenum">
              <a:rPr lang="en-US" smtClean="0"/>
              <a:pPr/>
              <a:t>27</a:t>
            </a:fld>
            <a:endParaRPr lang="en-US"/>
          </a:p>
        </p:txBody>
      </p:sp>
      <p:sp>
        <p:nvSpPr>
          <p:cNvPr id="4" name="Footer Placeholder 3">
            <a:extLst>
              <a:ext uri="{FF2B5EF4-FFF2-40B4-BE49-F238E27FC236}">
                <a16:creationId xmlns:a16="http://schemas.microsoft.com/office/drawing/2014/main" id="{BE2A1B2B-8A9F-4473-8E8B-A43A42A9098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135278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E36DE0-A6D4-4796-8C01-EF6A3AE8F24F}"/>
              </a:ext>
            </a:extLst>
          </p:cNvPr>
          <p:cNvSpPr>
            <a:spLocks noGrp="1"/>
          </p:cNvSpPr>
          <p:nvPr>
            <p:ph type="title"/>
          </p:nvPr>
        </p:nvSpPr>
        <p:spPr>
          <a:xfrm>
            <a:off x="838200" y="734457"/>
            <a:ext cx="10515600" cy="956231"/>
          </a:xfrm>
        </p:spPr>
        <p:txBody>
          <a:bodyPr/>
          <a:lstStyle/>
          <a:p>
            <a:r>
              <a:rPr lang="en-US"/>
              <a:t>View Reports</a:t>
            </a:r>
          </a:p>
        </p:txBody>
      </p:sp>
      <p:sp>
        <p:nvSpPr>
          <p:cNvPr id="8" name="Content Placeholder 7">
            <a:extLst>
              <a:ext uri="{FF2B5EF4-FFF2-40B4-BE49-F238E27FC236}">
                <a16:creationId xmlns:a16="http://schemas.microsoft.com/office/drawing/2014/main" id="{0D7EEF84-4D8A-4A4E-9AB3-0C9D533C2F42}"/>
              </a:ext>
            </a:extLst>
          </p:cNvPr>
          <p:cNvSpPr>
            <a:spLocks noGrp="1"/>
          </p:cNvSpPr>
          <p:nvPr>
            <p:ph idx="1"/>
          </p:nvPr>
        </p:nvSpPr>
        <p:spPr>
          <a:xfrm>
            <a:off x="838200" y="1825625"/>
            <a:ext cx="10749742" cy="1830214"/>
          </a:xfrm>
        </p:spPr>
        <p:txBody>
          <a:bodyPr>
            <a:normAutofit/>
          </a:bodyPr>
          <a:lstStyle/>
          <a:p>
            <a:pPr marL="457200" indent="-457200">
              <a:buFont typeface="+mj-lt"/>
              <a:buAutoNum type="arabicPeriod"/>
            </a:pPr>
            <a:r>
              <a:rPr lang="en-US" sz="2600"/>
              <a:t>View available reports on the Tasks Overview at the bottom of the Dashboard. </a:t>
            </a:r>
          </a:p>
          <a:p>
            <a:pPr marL="457200" indent="-457200">
              <a:buFont typeface="+mj-lt"/>
              <a:buAutoNum type="arabicPeriod"/>
            </a:pPr>
            <a:r>
              <a:rPr lang="en-US" sz="2600"/>
              <a:t>Select the link in the </a:t>
            </a:r>
            <a:r>
              <a:rPr lang="en-US" sz="2600" b="1"/>
              <a:t>Activity</a:t>
            </a:r>
            <a:r>
              <a:rPr lang="en-US" sz="2600"/>
              <a:t> column (for example, B Report) to access the Reports page. </a:t>
            </a:r>
          </a:p>
          <a:p>
            <a:endParaRPr lang="en-US"/>
          </a:p>
        </p:txBody>
      </p:sp>
      <p:pic>
        <p:nvPicPr>
          <p:cNvPr id="3" name="Picture 2" descr="Tasks Overview showing the B Report link circled">
            <a:extLst>
              <a:ext uri="{FF2B5EF4-FFF2-40B4-BE49-F238E27FC236}">
                <a16:creationId xmlns:a16="http://schemas.microsoft.com/office/drawing/2014/main" id="{CD46BD76-FBCD-482A-A197-2C529927D043}"/>
              </a:ext>
            </a:extLst>
          </p:cNvPr>
          <p:cNvPicPr>
            <a:picLocks noChangeAspect="1"/>
          </p:cNvPicPr>
          <p:nvPr/>
        </p:nvPicPr>
        <p:blipFill>
          <a:blip r:embed="rId3"/>
          <a:stretch>
            <a:fillRect/>
          </a:stretch>
        </p:blipFill>
        <p:spPr>
          <a:xfrm>
            <a:off x="838200" y="3790776"/>
            <a:ext cx="10868762" cy="2219619"/>
          </a:xfrm>
          <a:prstGeom prst="rect">
            <a:avLst/>
          </a:prstGeom>
          <a:ln>
            <a:solidFill>
              <a:schemeClr val="tx1"/>
            </a:solidFill>
          </a:ln>
        </p:spPr>
      </p:pic>
      <p:sp>
        <p:nvSpPr>
          <p:cNvPr id="6" name="Slide Number Placeholder 5">
            <a:extLst>
              <a:ext uri="{FF2B5EF4-FFF2-40B4-BE49-F238E27FC236}">
                <a16:creationId xmlns:a16="http://schemas.microsoft.com/office/drawing/2014/main" id="{7246100A-D319-46FA-ABBB-D16F53E217FB}"/>
              </a:ext>
            </a:extLst>
          </p:cNvPr>
          <p:cNvSpPr>
            <a:spLocks noGrp="1"/>
          </p:cNvSpPr>
          <p:nvPr>
            <p:ph type="sldNum" sz="quarter" idx="12"/>
          </p:nvPr>
        </p:nvSpPr>
        <p:spPr/>
        <p:txBody>
          <a:bodyPr/>
          <a:lstStyle/>
          <a:p>
            <a:fld id="{0B17BB76-CBF7-44FF-99D7-3859A0F0D5C1}" type="slidenum">
              <a:rPr lang="en-US" smtClean="0"/>
              <a:pPr/>
              <a:t>28</a:t>
            </a:fld>
            <a:endParaRPr lang="en-US"/>
          </a:p>
        </p:txBody>
      </p:sp>
      <p:sp>
        <p:nvSpPr>
          <p:cNvPr id="5" name="Footer Placeholder 4">
            <a:extLst>
              <a:ext uri="{FF2B5EF4-FFF2-40B4-BE49-F238E27FC236}">
                <a16:creationId xmlns:a16="http://schemas.microsoft.com/office/drawing/2014/main" id="{6D587D24-3908-44D3-B870-A54645FDBA9A}"/>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154912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0962C-521B-4FE5-B2B3-33DF1E151589}"/>
              </a:ext>
            </a:extLst>
          </p:cNvPr>
          <p:cNvSpPr>
            <a:spLocks noGrp="1"/>
          </p:cNvSpPr>
          <p:nvPr>
            <p:ph type="title"/>
          </p:nvPr>
        </p:nvSpPr>
        <p:spPr>
          <a:xfrm>
            <a:off x="838200" y="734457"/>
            <a:ext cx="10515600" cy="956231"/>
          </a:xfrm>
        </p:spPr>
        <p:txBody>
          <a:bodyPr/>
          <a:lstStyle/>
          <a:p>
            <a:r>
              <a:rPr lang="en-US" dirty="0"/>
              <a:t>Access Reports</a:t>
            </a:r>
          </a:p>
        </p:txBody>
      </p:sp>
      <p:sp>
        <p:nvSpPr>
          <p:cNvPr id="3" name="Content Placeholder 2">
            <a:extLst>
              <a:ext uri="{FF2B5EF4-FFF2-40B4-BE49-F238E27FC236}">
                <a16:creationId xmlns:a16="http://schemas.microsoft.com/office/drawing/2014/main" id="{3FB85C7F-E9E1-484F-9061-042568568514}"/>
              </a:ext>
            </a:extLst>
          </p:cNvPr>
          <p:cNvSpPr>
            <a:spLocks noGrp="1"/>
          </p:cNvSpPr>
          <p:nvPr>
            <p:ph idx="1"/>
          </p:nvPr>
        </p:nvSpPr>
        <p:spPr>
          <a:xfrm>
            <a:off x="838200" y="1825625"/>
            <a:ext cx="3894172" cy="4351338"/>
          </a:xfrm>
        </p:spPr>
        <p:txBody>
          <a:bodyPr/>
          <a:lstStyle/>
          <a:p>
            <a:pPr marL="457200" indent="-457200">
              <a:buFont typeface="+mj-lt"/>
              <a:buAutoNum type="arabicPeriod"/>
            </a:pPr>
            <a:r>
              <a:rPr lang="en-US" sz="2800" dirty="0"/>
              <a:t>On the Reports page, select any report link to view that report.</a:t>
            </a:r>
          </a:p>
          <a:p>
            <a:pPr marL="457200" indent="-457200">
              <a:buFont typeface="+mj-lt"/>
              <a:buAutoNum type="arabicPeriod"/>
            </a:pPr>
            <a:r>
              <a:rPr lang="en-US" sz="2800" dirty="0"/>
              <a:t>Review and share the reports with appropriate team members.</a:t>
            </a:r>
          </a:p>
          <a:p>
            <a:endParaRPr lang="en-US" dirty="0"/>
          </a:p>
        </p:txBody>
      </p:sp>
      <p:pic>
        <p:nvPicPr>
          <p:cNvPr id="11" name="Picture 10" descr="B Reports page with arrows to the Strand, MAR, and Letter of Findings">
            <a:extLst>
              <a:ext uri="{FF2B5EF4-FFF2-40B4-BE49-F238E27FC236}">
                <a16:creationId xmlns:a16="http://schemas.microsoft.com/office/drawing/2014/main" id="{08422A98-0AD2-4535-992D-349AF2AD38D3}"/>
              </a:ext>
            </a:extLst>
          </p:cNvPr>
          <p:cNvPicPr>
            <a:picLocks noChangeAspect="1"/>
          </p:cNvPicPr>
          <p:nvPr/>
        </p:nvPicPr>
        <p:blipFill>
          <a:blip r:embed="rId3"/>
          <a:stretch>
            <a:fillRect/>
          </a:stretch>
        </p:blipFill>
        <p:spPr>
          <a:xfrm>
            <a:off x="4732372" y="1825625"/>
            <a:ext cx="6621428" cy="4321429"/>
          </a:xfrm>
          <a:prstGeom prst="rect">
            <a:avLst/>
          </a:prstGeom>
          <a:ln>
            <a:solidFill>
              <a:schemeClr val="tx1"/>
            </a:solidFill>
          </a:ln>
        </p:spPr>
      </p:pic>
      <p:sp>
        <p:nvSpPr>
          <p:cNvPr id="5" name="Slide Number Placeholder 4">
            <a:extLst>
              <a:ext uri="{FF2B5EF4-FFF2-40B4-BE49-F238E27FC236}">
                <a16:creationId xmlns:a16="http://schemas.microsoft.com/office/drawing/2014/main" id="{09A33ABF-60A2-4244-8A94-DC6ADDFDE133}"/>
              </a:ext>
            </a:extLst>
          </p:cNvPr>
          <p:cNvSpPr>
            <a:spLocks noGrp="1"/>
          </p:cNvSpPr>
          <p:nvPr>
            <p:ph type="sldNum" sz="quarter" idx="12"/>
          </p:nvPr>
        </p:nvSpPr>
        <p:spPr/>
        <p:txBody>
          <a:bodyPr/>
          <a:lstStyle/>
          <a:p>
            <a:fld id="{46775F4D-6D42-4CD6-A802-0B48E0231625}" type="slidenum">
              <a:rPr lang="en-US" smtClean="0"/>
              <a:pPr/>
              <a:t>29</a:t>
            </a:fld>
            <a:endParaRPr lang="en-US"/>
          </a:p>
        </p:txBody>
      </p:sp>
      <p:sp>
        <p:nvSpPr>
          <p:cNvPr id="4" name="Footer Placeholder 3">
            <a:extLst>
              <a:ext uri="{FF2B5EF4-FFF2-40B4-BE49-F238E27FC236}">
                <a16:creationId xmlns:a16="http://schemas.microsoft.com/office/drawing/2014/main" id="{E66A4BF2-B764-4651-86DC-619577F4974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247468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a:t>May 2022 Part B Catamaran Preview</a:t>
            </a:r>
          </a:p>
        </p:txBody>
      </p:sp>
      <p:sp>
        <p:nvSpPr>
          <p:cNvPr id="3" name="Subtitle 2"/>
          <p:cNvSpPr>
            <a:spLocks noGrp="1"/>
          </p:cNvSpPr>
          <p:nvPr>
            <p:ph type="subTitle" idx="1"/>
          </p:nvPr>
        </p:nvSpPr>
        <p:spPr/>
        <p:txBody>
          <a:bodyPr vert="horz" lIns="91440" tIns="45720" rIns="91440" bIns="45720" rtlCol="0" anchor="t">
            <a:normAutofit/>
          </a:bodyPr>
          <a:lstStyle/>
          <a:p>
            <a:r>
              <a:rPr lang="en-US">
                <a:latin typeface="Arial"/>
                <a:cs typeface="Arial"/>
              </a:rPr>
              <a:t>For Districts and ISDs</a:t>
            </a:r>
          </a:p>
        </p:txBody>
      </p:sp>
      <p:sp>
        <p:nvSpPr>
          <p:cNvPr id="7" name="Date Placeholder 6"/>
          <p:cNvSpPr>
            <a:spLocks noGrp="1"/>
          </p:cNvSpPr>
          <p:nvPr>
            <p:ph type="dt" sz="half" idx="2"/>
          </p:nvPr>
        </p:nvSpPr>
        <p:spPr/>
        <p:txBody>
          <a:bodyPr/>
          <a:lstStyle/>
          <a:p>
            <a:r>
              <a:rPr lang="en-US"/>
              <a:t>May 2022</a:t>
            </a:r>
          </a:p>
        </p:txBody>
      </p:sp>
      <p:sp>
        <p:nvSpPr>
          <p:cNvPr id="5" name="Footer Placeholder 4"/>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849540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FFA42-0E11-403A-9C42-C67B4DE202FB}"/>
              </a:ext>
            </a:extLst>
          </p:cNvPr>
          <p:cNvSpPr>
            <a:spLocks noGrp="1"/>
          </p:cNvSpPr>
          <p:nvPr>
            <p:ph type="title"/>
          </p:nvPr>
        </p:nvSpPr>
        <p:spPr>
          <a:xfrm>
            <a:off x="631766" y="757041"/>
            <a:ext cx="10511118" cy="933647"/>
          </a:xfrm>
        </p:spPr>
        <p:txBody>
          <a:bodyPr/>
          <a:lstStyle/>
          <a:p>
            <a:r>
              <a:rPr lang="en-US"/>
              <a:t>Acknowledge Reports by June 15</a:t>
            </a:r>
          </a:p>
        </p:txBody>
      </p:sp>
      <p:sp>
        <p:nvSpPr>
          <p:cNvPr id="3" name="Content Placeholder 2">
            <a:extLst>
              <a:ext uri="{FF2B5EF4-FFF2-40B4-BE49-F238E27FC236}">
                <a16:creationId xmlns:a16="http://schemas.microsoft.com/office/drawing/2014/main" id="{914770DC-E130-479B-9395-9B8537E88828}"/>
              </a:ext>
            </a:extLst>
          </p:cNvPr>
          <p:cNvSpPr>
            <a:spLocks noGrp="1"/>
          </p:cNvSpPr>
          <p:nvPr>
            <p:ph idx="1"/>
          </p:nvPr>
        </p:nvSpPr>
        <p:spPr>
          <a:xfrm>
            <a:off x="838201" y="1779529"/>
            <a:ext cx="4016207" cy="4842943"/>
          </a:xfrm>
        </p:spPr>
        <p:txBody>
          <a:bodyPr>
            <a:normAutofit/>
          </a:bodyPr>
          <a:lstStyle/>
          <a:p>
            <a:r>
              <a:rPr lang="en-US" dirty="0"/>
              <a:t>Acknowledge the reports by clicking on the red </a:t>
            </a:r>
            <a:r>
              <a:rPr lang="en-US" b="1" dirty="0"/>
              <a:t>Acknowledge Reports </a:t>
            </a:r>
            <a:r>
              <a:rPr lang="en-US" dirty="0"/>
              <a:t>button on the Reports page. </a:t>
            </a:r>
          </a:p>
          <a:p>
            <a:r>
              <a:rPr lang="en-US" b="1" dirty="0"/>
              <a:t>Note: </a:t>
            </a:r>
            <a:r>
              <a:rPr lang="en-US" dirty="0"/>
              <a:t>When the reports have been</a:t>
            </a:r>
            <a:r>
              <a:rPr lang="en-US" b="1" dirty="0"/>
              <a:t> </a:t>
            </a:r>
            <a:r>
              <a:rPr lang="en-US" dirty="0"/>
              <a:t>acknowledged, additional tasks will become available as appropriate (such as a CAP or Corrective Action).</a:t>
            </a:r>
          </a:p>
          <a:p>
            <a:endParaRPr lang="en-US" dirty="0"/>
          </a:p>
        </p:txBody>
      </p:sp>
      <p:pic>
        <p:nvPicPr>
          <p:cNvPr id="8" name="Picture 7" descr="B Reports page with Acknowledge Reports circled">
            <a:extLst>
              <a:ext uri="{FF2B5EF4-FFF2-40B4-BE49-F238E27FC236}">
                <a16:creationId xmlns:a16="http://schemas.microsoft.com/office/drawing/2014/main" id="{3E5F3080-43A5-44ED-80F7-318A941D1F6D}"/>
              </a:ext>
            </a:extLst>
          </p:cNvPr>
          <p:cNvPicPr>
            <a:picLocks noChangeAspect="1"/>
          </p:cNvPicPr>
          <p:nvPr/>
        </p:nvPicPr>
        <p:blipFill>
          <a:blip r:embed="rId3"/>
          <a:stretch>
            <a:fillRect/>
          </a:stretch>
        </p:blipFill>
        <p:spPr>
          <a:xfrm>
            <a:off x="4854408" y="1821095"/>
            <a:ext cx="6621428" cy="4321429"/>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78C8B7A1-04E9-4FCB-8EAE-0A123624533E}"/>
              </a:ext>
            </a:extLst>
          </p:cNvPr>
          <p:cNvSpPr>
            <a:spLocks noGrp="1"/>
          </p:cNvSpPr>
          <p:nvPr>
            <p:ph type="sldNum" sz="quarter" idx="12"/>
          </p:nvPr>
        </p:nvSpPr>
        <p:spPr/>
        <p:txBody>
          <a:bodyPr/>
          <a:lstStyle/>
          <a:p>
            <a:fld id="{46775F4D-6D42-4CD6-A802-0B48E0231625}" type="slidenum">
              <a:rPr lang="en-US" smtClean="0"/>
              <a:pPr/>
              <a:t>30</a:t>
            </a:fld>
            <a:endParaRPr lang="en-US"/>
          </a:p>
        </p:txBody>
      </p:sp>
      <p:sp>
        <p:nvSpPr>
          <p:cNvPr id="4" name="Footer Placeholder 3">
            <a:extLst>
              <a:ext uri="{FF2B5EF4-FFF2-40B4-BE49-F238E27FC236}">
                <a16:creationId xmlns:a16="http://schemas.microsoft.com/office/drawing/2014/main" id="{4E156C3A-624E-4E0B-9B36-25632223313D}"/>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7238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88E31-BAD1-4154-BE31-F3E21873AE05}"/>
              </a:ext>
            </a:extLst>
          </p:cNvPr>
          <p:cNvSpPr>
            <a:spLocks noGrp="1"/>
          </p:cNvSpPr>
          <p:nvPr>
            <p:ph type="title"/>
          </p:nvPr>
        </p:nvSpPr>
        <p:spPr>
          <a:xfrm>
            <a:off x="838200" y="721895"/>
            <a:ext cx="10515600" cy="968793"/>
          </a:xfrm>
        </p:spPr>
        <p:txBody>
          <a:bodyPr/>
          <a:lstStyle/>
          <a:p>
            <a:r>
              <a:rPr lang="en-US"/>
              <a:t>After Acknowledging Reports</a:t>
            </a:r>
          </a:p>
        </p:txBody>
      </p:sp>
      <p:sp>
        <p:nvSpPr>
          <p:cNvPr id="3" name="Content Placeholder 2">
            <a:extLst>
              <a:ext uri="{FF2B5EF4-FFF2-40B4-BE49-F238E27FC236}">
                <a16:creationId xmlns:a16="http://schemas.microsoft.com/office/drawing/2014/main" id="{610344AB-A547-43D0-A76F-013F58F8DE7A}"/>
              </a:ext>
            </a:extLst>
          </p:cNvPr>
          <p:cNvSpPr>
            <a:spLocks noGrp="1"/>
          </p:cNvSpPr>
          <p:nvPr>
            <p:ph idx="1"/>
          </p:nvPr>
        </p:nvSpPr>
        <p:spPr>
          <a:xfrm>
            <a:off x="838200" y="1825624"/>
            <a:ext cx="10515600" cy="4530725"/>
          </a:xfrm>
        </p:spPr>
        <p:txBody>
          <a:bodyPr>
            <a:normAutofit/>
          </a:bodyPr>
          <a:lstStyle/>
          <a:p>
            <a:r>
              <a:rPr lang="en-US" sz="3200" dirty="0"/>
              <a:t>Work cannot be completed in Catamaran until reports have been acknowledged.</a:t>
            </a:r>
          </a:p>
          <a:p>
            <a:r>
              <a:rPr lang="en-US" sz="3200" dirty="0"/>
              <a:t>What to do after acknowledging reports</a:t>
            </a:r>
            <a:r>
              <a:rPr lang="en-US" sz="3200" dirty="0">
                <a:solidFill>
                  <a:schemeClr val="tx1"/>
                </a:solidFill>
              </a:rPr>
              <a:t>:</a:t>
            </a:r>
          </a:p>
          <a:p>
            <a:pPr lvl="1"/>
            <a:r>
              <a:rPr lang="en-US" sz="2800" dirty="0"/>
              <a:t>Review Reports page –Does my district have findings?</a:t>
            </a:r>
          </a:p>
          <a:p>
            <a:pPr lvl="1"/>
            <a:r>
              <a:rPr lang="en-US" sz="2800" dirty="0"/>
              <a:t>Review Strand Report –What are the next steps?</a:t>
            </a:r>
          </a:p>
          <a:p>
            <a:pPr lvl="1"/>
            <a:r>
              <a:rPr lang="en-US" sz="2800" dirty="0"/>
              <a:t>Review MAR. </a:t>
            </a:r>
          </a:p>
          <a:p>
            <a:pPr lvl="1"/>
            <a:r>
              <a:rPr lang="en-US" sz="2800" dirty="0"/>
              <a:t>Decide whether the district should convene a Review and Analysis Process (RAP) Team.</a:t>
            </a:r>
          </a:p>
        </p:txBody>
      </p:sp>
      <p:sp>
        <p:nvSpPr>
          <p:cNvPr id="5" name="Slide Number Placeholder 4">
            <a:extLst>
              <a:ext uri="{FF2B5EF4-FFF2-40B4-BE49-F238E27FC236}">
                <a16:creationId xmlns:a16="http://schemas.microsoft.com/office/drawing/2014/main" id="{E2D3CAEF-B769-4A1F-B8B0-CE8867BF2767}"/>
              </a:ext>
            </a:extLst>
          </p:cNvPr>
          <p:cNvSpPr>
            <a:spLocks noGrp="1"/>
          </p:cNvSpPr>
          <p:nvPr>
            <p:ph type="sldNum" sz="quarter" idx="12"/>
          </p:nvPr>
        </p:nvSpPr>
        <p:spPr/>
        <p:txBody>
          <a:bodyPr/>
          <a:lstStyle/>
          <a:p>
            <a:fld id="{46775F4D-6D42-4CD6-A802-0B48E0231625}" type="slidenum">
              <a:rPr lang="en-US" smtClean="0"/>
              <a:pPr/>
              <a:t>31</a:t>
            </a:fld>
            <a:endParaRPr lang="en-US"/>
          </a:p>
        </p:txBody>
      </p:sp>
      <p:sp>
        <p:nvSpPr>
          <p:cNvPr id="4" name="Footer Placeholder 3">
            <a:extLst>
              <a:ext uri="{FF2B5EF4-FFF2-40B4-BE49-F238E27FC236}">
                <a16:creationId xmlns:a16="http://schemas.microsoft.com/office/drawing/2014/main" id="{DE317367-AB9A-44C9-98D7-86F3EAD6B3F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461211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7A160-ABC3-49D3-9287-BD8A03F2B9A0}"/>
              </a:ext>
            </a:extLst>
          </p:cNvPr>
          <p:cNvSpPr>
            <a:spLocks noGrp="1"/>
          </p:cNvSpPr>
          <p:nvPr>
            <p:ph type="title"/>
          </p:nvPr>
        </p:nvSpPr>
        <p:spPr/>
        <p:txBody>
          <a:bodyPr/>
          <a:lstStyle/>
          <a:p>
            <a:r>
              <a:rPr lang="en-US"/>
              <a:t>Complete Tasks with RAP Team as needed</a:t>
            </a:r>
          </a:p>
        </p:txBody>
      </p:sp>
      <p:sp>
        <p:nvSpPr>
          <p:cNvPr id="3" name="Content Placeholder 2">
            <a:extLst>
              <a:ext uri="{FF2B5EF4-FFF2-40B4-BE49-F238E27FC236}">
                <a16:creationId xmlns:a16="http://schemas.microsoft.com/office/drawing/2014/main" id="{B715C5F8-5A70-41EC-98B3-0D9D416CA0DD}"/>
              </a:ext>
            </a:extLst>
          </p:cNvPr>
          <p:cNvSpPr>
            <a:spLocks noGrp="1"/>
          </p:cNvSpPr>
          <p:nvPr>
            <p:ph idx="1"/>
          </p:nvPr>
        </p:nvSpPr>
        <p:spPr>
          <a:xfrm>
            <a:off x="838200" y="1825625"/>
            <a:ext cx="10515600" cy="4895850"/>
          </a:xfrm>
        </p:spPr>
        <p:txBody>
          <a:bodyPr>
            <a:normAutofit lnSpcReduction="10000"/>
          </a:bodyPr>
          <a:lstStyle/>
          <a:p>
            <a:r>
              <a:rPr lang="en-US" sz="2800"/>
              <a:t>Check the Tasks Overview or the Strand Report to see if the district has a CAP or Corrective Action.</a:t>
            </a:r>
          </a:p>
          <a:p>
            <a:r>
              <a:rPr lang="en-US" sz="2800"/>
              <a:t>When there is a CAP or Corrective Action, convene a RAP Team to work through the activity.</a:t>
            </a:r>
          </a:p>
          <a:p>
            <a:r>
              <a:rPr lang="en-US" sz="2800"/>
              <a:t>Suggested RAP Team members include:</a:t>
            </a:r>
          </a:p>
          <a:p>
            <a:pPr lvl="1"/>
            <a:r>
              <a:rPr lang="en-US" sz="2400"/>
              <a:t>District and ISD personnel such as special and general education administrators</a:t>
            </a:r>
          </a:p>
          <a:p>
            <a:pPr lvl="1"/>
            <a:r>
              <a:rPr lang="en-US" sz="2400"/>
              <a:t>School improvement team representative </a:t>
            </a:r>
          </a:p>
          <a:p>
            <a:pPr lvl="1"/>
            <a:r>
              <a:rPr lang="en-US" sz="2400"/>
              <a:t>Parents</a:t>
            </a:r>
          </a:p>
          <a:p>
            <a:pPr lvl="1"/>
            <a:r>
              <a:rPr lang="en-US" sz="2400"/>
              <a:t>Service providers including general or special education teachers</a:t>
            </a:r>
          </a:p>
          <a:p>
            <a:pPr lvl="1"/>
            <a:r>
              <a:rPr lang="en-US" sz="2400"/>
              <a:t>Data experts or program specialists</a:t>
            </a:r>
          </a:p>
        </p:txBody>
      </p:sp>
      <p:sp>
        <p:nvSpPr>
          <p:cNvPr id="5" name="Slide Number Placeholder 4">
            <a:extLst>
              <a:ext uri="{FF2B5EF4-FFF2-40B4-BE49-F238E27FC236}">
                <a16:creationId xmlns:a16="http://schemas.microsoft.com/office/drawing/2014/main" id="{5F011999-1019-4B54-82D9-6AECA0F60C3F}"/>
              </a:ext>
            </a:extLst>
          </p:cNvPr>
          <p:cNvSpPr>
            <a:spLocks noGrp="1"/>
          </p:cNvSpPr>
          <p:nvPr>
            <p:ph type="sldNum" sz="quarter" idx="12"/>
          </p:nvPr>
        </p:nvSpPr>
        <p:spPr/>
        <p:txBody>
          <a:bodyPr/>
          <a:lstStyle/>
          <a:p>
            <a:fld id="{46775F4D-6D42-4CD6-A802-0B48E0231625}" type="slidenum">
              <a:rPr lang="en-US" smtClean="0"/>
              <a:pPr/>
              <a:t>32</a:t>
            </a:fld>
            <a:endParaRPr lang="en-US"/>
          </a:p>
        </p:txBody>
      </p:sp>
      <p:sp>
        <p:nvSpPr>
          <p:cNvPr id="4" name="Footer Placeholder 3">
            <a:extLst>
              <a:ext uri="{FF2B5EF4-FFF2-40B4-BE49-F238E27FC236}">
                <a16:creationId xmlns:a16="http://schemas.microsoft.com/office/drawing/2014/main" id="{5AF89EA8-6898-4C71-9209-1A39298B197E}"/>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059242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ED6AA-B68F-4E7D-9D4D-90171E4821A1}"/>
              </a:ext>
            </a:extLst>
          </p:cNvPr>
          <p:cNvSpPr>
            <a:spLocks noGrp="1"/>
          </p:cNvSpPr>
          <p:nvPr>
            <p:ph type="title"/>
          </p:nvPr>
        </p:nvSpPr>
        <p:spPr>
          <a:xfrm>
            <a:off x="838200" y="677315"/>
            <a:ext cx="10515600" cy="1013373"/>
          </a:xfrm>
        </p:spPr>
        <p:txBody>
          <a:bodyPr/>
          <a:lstStyle/>
          <a:p>
            <a:r>
              <a:rPr lang="en-US"/>
              <a:t>Access System Reports</a:t>
            </a:r>
          </a:p>
        </p:txBody>
      </p:sp>
      <p:sp>
        <p:nvSpPr>
          <p:cNvPr id="8" name="Content Placeholder 7">
            <a:extLst>
              <a:ext uri="{FF2B5EF4-FFF2-40B4-BE49-F238E27FC236}">
                <a16:creationId xmlns:a16="http://schemas.microsoft.com/office/drawing/2014/main" id="{B0457BD2-26A7-43F2-92C8-FA0482A0507B}"/>
              </a:ext>
            </a:extLst>
          </p:cNvPr>
          <p:cNvSpPr>
            <a:spLocks noGrp="1"/>
          </p:cNvSpPr>
          <p:nvPr>
            <p:ph sz="half" idx="2"/>
          </p:nvPr>
        </p:nvSpPr>
        <p:spPr>
          <a:xfrm>
            <a:off x="838201" y="1837058"/>
            <a:ext cx="10515599" cy="1300280"/>
          </a:xfrm>
        </p:spPr>
        <p:txBody>
          <a:bodyPr/>
          <a:lstStyle/>
          <a:p>
            <a:r>
              <a:rPr lang="en-US" dirty="0"/>
              <a:t>Hover over the user’s name. </a:t>
            </a:r>
          </a:p>
          <a:p>
            <a:r>
              <a:rPr lang="en-US" dirty="0"/>
              <a:t>Select </a:t>
            </a:r>
            <a:r>
              <a:rPr lang="en-US" b="1" dirty="0"/>
              <a:t>Reports</a:t>
            </a:r>
            <a:r>
              <a:rPr lang="en-US" dirty="0"/>
              <a:t> from the drop-down menu.</a:t>
            </a:r>
          </a:p>
        </p:txBody>
      </p:sp>
      <p:pic>
        <p:nvPicPr>
          <p:cNvPr id="11" name="Picture 10" descr="User drop-down menu with an arrow pointing to Reports.">
            <a:extLst>
              <a:ext uri="{FF2B5EF4-FFF2-40B4-BE49-F238E27FC236}">
                <a16:creationId xmlns:a16="http://schemas.microsoft.com/office/drawing/2014/main" id="{A4336EED-10E5-439B-A1BE-79D171C2115D}"/>
              </a:ext>
            </a:extLst>
          </p:cNvPr>
          <p:cNvPicPr>
            <a:picLocks noChangeAspect="1"/>
          </p:cNvPicPr>
          <p:nvPr/>
        </p:nvPicPr>
        <p:blipFill rotWithShape="1">
          <a:blip r:embed="rId3"/>
          <a:srcRect l="1790" r="2330"/>
          <a:stretch/>
        </p:blipFill>
        <p:spPr>
          <a:xfrm>
            <a:off x="894386" y="3282607"/>
            <a:ext cx="10756640" cy="1914000"/>
          </a:xfrm>
          <a:prstGeom prst="rect">
            <a:avLst/>
          </a:prstGeom>
          <a:ln>
            <a:solidFill>
              <a:srgbClr val="3A3A3A"/>
            </a:solidFill>
          </a:ln>
        </p:spPr>
      </p:pic>
      <p:sp>
        <p:nvSpPr>
          <p:cNvPr id="5" name="Slide Number Placeholder 4">
            <a:extLst>
              <a:ext uri="{FF2B5EF4-FFF2-40B4-BE49-F238E27FC236}">
                <a16:creationId xmlns:a16="http://schemas.microsoft.com/office/drawing/2014/main" id="{18ABC0DC-324A-4E43-AFD6-1E6CF6AD2C20}"/>
              </a:ext>
            </a:extLst>
          </p:cNvPr>
          <p:cNvSpPr>
            <a:spLocks noGrp="1"/>
          </p:cNvSpPr>
          <p:nvPr>
            <p:ph type="sldNum" sz="quarter" idx="12"/>
          </p:nvPr>
        </p:nvSpPr>
        <p:spPr/>
        <p:txBody>
          <a:bodyPr/>
          <a:lstStyle/>
          <a:p>
            <a:fld id="{46775F4D-6D42-4CD6-A802-0B48E0231625}" type="slidenum">
              <a:rPr lang="en-US" smtClean="0"/>
              <a:pPr/>
              <a:t>33</a:t>
            </a:fld>
            <a:endParaRPr lang="en-US"/>
          </a:p>
        </p:txBody>
      </p:sp>
      <p:sp>
        <p:nvSpPr>
          <p:cNvPr id="4" name="Footer Placeholder 3">
            <a:extLst>
              <a:ext uri="{FF2B5EF4-FFF2-40B4-BE49-F238E27FC236}">
                <a16:creationId xmlns:a16="http://schemas.microsoft.com/office/drawing/2014/main" id="{4F5150ED-CB3D-49F2-BDF3-57A93EF81C80}"/>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068261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F3117-E7AD-4F23-BD18-88C18DEFE3A5}"/>
              </a:ext>
            </a:extLst>
          </p:cNvPr>
          <p:cNvSpPr>
            <a:spLocks noGrp="1"/>
          </p:cNvSpPr>
          <p:nvPr>
            <p:ph type="title"/>
          </p:nvPr>
        </p:nvSpPr>
        <p:spPr>
          <a:xfrm>
            <a:off x="838200" y="706582"/>
            <a:ext cx="10515600" cy="984106"/>
          </a:xfrm>
        </p:spPr>
        <p:txBody>
          <a:bodyPr/>
          <a:lstStyle/>
          <a:p>
            <a:r>
              <a:rPr lang="en-US"/>
              <a:t>Access Member District Activity Report</a:t>
            </a:r>
          </a:p>
        </p:txBody>
      </p:sp>
      <p:sp>
        <p:nvSpPr>
          <p:cNvPr id="3" name="Content Placeholder 2">
            <a:extLst>
              <a:ext uri="{FF2B5EF4-FFF2-40B4-BE49-F238E27FC236}">
                <a16:creationId xmlns:a16="http://schemas.microsoft.com/office/drawing/2014/main" id="{39495678-870B-42B8-8F51-46081B32E967}"/>
              </a:ext>
            </a:extLst>
          </p:cNvPr>
          <p:cNvSpPr>
            <a:spLocks noGrp="1"/>
          </p:cNvSpPr>
          <p:nvPr>
            <p:ph sz="half" idx="1"/>
          </p:nvPr>
        </p:nvSpPr>
        <p:spPr>
          <a:xfrm>
            <a:off x="838200" y="2046654"/>
            <a:ext cx="2807370" cy="2567081"/>
          </a:xfrm>
        </p:spPr>
        <p:txBody>
          <a:bodyPr/>
          <a:lstStyle/>
          <a:p>
            <a:r>
              <a:rPr lang="en-US" dirty="0"/>
              <a:t>Under the topic </a:t>
            </a:r>
            <a:r>
              <a:rPr lang="en-US" b="1" dirty="0"/>
              <a:t>Admin Reports</a:t>
            </a:r>
          </a:p>
          <a:p>
            <a:r>
              <a:rPr lang="en-US" dirty="0"/>
              <a:t>Select </a:t>
            </a:r>
            <a:r>
              <a:rPr lang="en-US" b="1" dirty="0"/>
              <a:t>Member District Activity Report</a:t>
            </a:r>
          </a:p>
        </p:txBody>
      </p:sp>
      <p:pic>
        <p:nvPicPr>
          <p:cNvPr id="11" name="Picture 10" descr="System Reports Page with an arrow pointing to the Member District Activity Report link.">
            <a:extLst>
              <a:ext uri="{FF2B5EF4-FFF2-40B4-BE49-F238E27FC236}">
                <a16:creationId xmlns:a16="http://schemas.microsoft.com/office/drawing/2014/main" id="{4C5B4CB0-0FF5-4533-A876-097B53C99EEA}"/>
              </a:ext>
            </a:extLst>
          </p:cNvPr>
          <p:cNvPicPr>
            <a:picLocks noChangeAspect="1"/>
          </p:cNvPicPr>
          <p:nvPr/>
        </p:nvPicPr>
        <p:blipFill rotWithShape="1">
          <a:blip r:embed="rId3"/>
          <a:srcRect b="11672"/>
          <a:stretch/>
        </p:blipFill>
        <p:spPr>
          <a:xfrm>
            <a:off x="3757610" y="1837665"/>
            <a:ext cx="7596190" cy="4313753"/>
          </a:xfrm>
          <a:prstGeom prst="rect">
            <a:avLst/>
          </a:prstGeom>
          <a:ln>
            <a:solidFill>
              <a:srgbClr val="3A3A3A"/>
            </a:solidFill>
          </a:ln>
        </p:spPr>
      </p:pic>
      <p:sp>
        <p:nvSpPr>
          <p:cNvPr id="6" name="Slide Number Placeholder 5">
            <a:extLst>
              <a:ext uri="{FF2B5EF4-FFF2-40B4-BE49-F238E27FC236}">
                <a16:creationId xmlns:a16="http://schemas.microsoft.com/office/drawing/2014/main" id="{4A45BB1C-CE92-4702-8AE0-0DAD53CF3EDE}"/>
              </a:ext>
            </a:extLst>
          </p:cNvPr>
          <p:cNvSpPr>
            <a:spLocks noGrp="1"/>
          </p:cNvSpPr>
          <p:nvPr>
            <p:ph type="sldNum" sz="quarter" idx="12"/>
          </p:nvPr>
        </p:nvSpPr>
        <p:spPr/>
        <p:txBody>
          <a:bodyPr/>
          <a:lstStyle/>
          <a:p>
            <a:fld id="{0B17BB76-CBF7-44FF-99D7-3859A0F0D5C1}" type="slidenum">
              <a:rPr lang="en-US" smtClean="0"/>
              <a:pPr/>
              <a:t>34</a:t>
            </a:fld>
            <a:endParaRPr lang="en-US"/>
          </a:p>
        </p:txBody>
      </p:sp>
      <p:sp>
        <p:nvSpPr>
          <p:cNvPr id="5" name="Footer Placeholder 4">
            <a:extLst>
              <a:ext uri="{FF2B5EF4-FFF2-40B4-BE49-F238E27FC236}">
                <a16:creationId xmlns:a16="http://schemas.microsoft.com/office/drawing/2014/main" id="{C73F80A5-30C2-450D-8567-DD21F9F3BF20}"/>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80612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FA9D4-5776-4D14-82CE-531EFBEA152B}"/>
              </a:ext>
            </a:extLst>
          </p:cNvPr>
          <p:cNvSpPr>
            <a:spLocks noGrp="1"/>
          </p:cNvSpPr>
          <p:nvPr>
            <p:ph type="title"/>
          </p:nvPr>
        </p:nvSpPr>
        <p:spPr>
          <a:xfrm>
            <a:off x="838200" y="705853"/>
            <a:ext cx="10515600" cy="984835"/>
          </a:xfrm>
        </p:spPr>
        <p:txBody>
          <a:bodyPr/>
          <a:lstStyle/>
          <a:p>
            <a:r>
              <a:rPr lang="en-US"/>
              <a:t>Run Member District Activity Report</a:t>
            </a:r>
          </a:p>
        </p:txBody>
      </p:sp>
      <p:sp>
        <p:nvSpPr>
          <p:cNvPr id="3" name="Content Placeholder 2">
            <a:extLst>
              <a:ext uri="{FF2B5EF4-FFF2-40B4-BE49-F238E27FC236}">
                <a16:creationId xmlns:a16="http://schemas.microsoft.com/office/drawing/2014/main" id="{0321CC40-5FBF-4321-A9A0-0651AA11BB1C}"/>
              </a:ext>
            </a:extLst>
          </p:cNvPr>
          <p:cNvSpPr>
            <a:spLocks noGrp="1"/>
          </p:cNvSpPr>
          <p:nvPr>
            <p:ph sz="half" idx="1"/>
          </p:nvPr>
        </p:nvSpPr>
        <p:spPr>
          <a:xfrm>
            <a:off x="838200" y="1933962"/>
            <a:ext cx="2261937" cy="3126034"/>
          </a:xfrm>
        </p:spPr>
        <p:txBody>
          <a:bodyPr/>
          <a:lstStyle/>
          <a:p>
            <a:r>
              <a:rPr lang="en-US" dirty="0"/>
              <a:t>Select the</a:t>
            </a:r>
          </a:p>
          <a:p>
            <a:pPr lvl="1"/>
            <a:r>
              <a:rPr lang="en-US" sz="2200" dirty="0"/>
              <a:t>Release</a:t>
            </a:r>
          </a:p>
          <a:p>
            <a:pPr lvl="1"/>
            <a:r>
              <a:rPr lang="en-US" sz="2200" dirty="0"/>
              <a:t>ISD</a:t>
            </a:r>
          </a:p>
          <a:p>
            <a:pPr lvl="1"/>
            <a:r>
              <a:rPr lang="en-US" sz="2200" dirty="0"/>
              <a:t>Format</a:t>
            </a:r>
          </a:p>
          <a:p>
            <a:r>
              <a:rPr lang="en-US" dirty="0"/>
              <a:t>Choose </a:t>
            </a:r>
            <a:r>
              <a:rPr lang="en-US" b="1" dirty="0"/>
              <a:t>Go</a:t>
            </a:r>
          </a:p>
        </p:txBody>
      </p:sp>
      <p:pic>
        <p:nvPicPr>
          <p:cNvPr id="13" name="Picture 12" descr="Member District Activity Report Page ">
            <a:extLst>
              <a:ext uri="{FF2B5EF4-FFF2-40B4-BE49-F238E27FC236}">
                <a16:creationId xmlns:a16="http://schemas.microsoft.com/office/drawing/2014/main" id="{55418E00-1871-4FC8-A91D-C36562A7991A}"/>
              </a:ext>
            </a:extLst>
          </p:cNvPr>
          <p:cNvPicPr>
            <a:picLocks noChangeAspect="1"/>
          </p:cNvPicPr>
          <p:nvPr/>
        </p:nvPicPr>
        <p:blipFill>
          <a:blip r:embed="rId3"/>
          <a:stretch>
            <a:fillRect/>
          </a:stretch>
        </p:blipFill>
        <p:spPr>
          <a:xfrm>
            <a:off x="3070943" y="1881381"/>
            <a:ext cx="8282857" cy="3095238"/>
          </a:xfrm>
          <a:prstGeom prst="rect">
            <a:avLst/>
          </a:prstGeom>
          <a:ln>
            <a:solidFill>
              <a:srgbClr val="3A3A3A"/>
            </a:solidFill>
          </a:ln>
        </p:spPr>
      </p:pic>
      <p:sp>
        <p:nvSpPr>
          <p:cNvPr id="6" name="Slide Number Placeholder 5">
            <a:extLst>
              <a:ext uri="{FF2B5EF4-FFF2-40B4-BE49-F238E27FC236}">
                <a16:creationId xmlns:a16="http://schemas.microsoft.com/office/drawing/2014/main" id="{CE623EF7-41DD-4268-9B1C-DCC3D54AC18C}"/>
              </a:ext>
            </a:extLst>
          </p:cNvPr>
          <p:cNvSpPr>
            <a:spLocks noGrp="1"/>
          </p:cNvSpPr>
          <p:nvPr>
            <p:ph type="sldNum" sz="quarter" idx="12"/>
          </p:nvPr>
        </p:nvSpPr>
        <p:spPr/>
        <p:txBody>
          <a:bodyPr/>
          <a:lstStyle/>
          <a:p>
            <a:fld id="{0B17BB76-CBF7-44FF-99D7-3859A0F0D5C1}" type="slidenum">
              <a:rPr lang="en-US" smtClean="0"/>
              <a:pPr/>
              <a:t>35</a:t>
            </a:fld>
            <a:endParaRPr lang="en-US"/>
          </a:p>
        </p:txBody>
      </p:sp>
      <p:sp>
        <p:nvSpPr>
          <p:cNvPr id="5" name="Footer Placeholder 4">
            <a:extLst>
              <a:ext uri="{FF2B5EF4-FFF2-40B4-BE49-F238E27FC236}">
                <a16:creationId xmlns:a16="http://schemas.microsoft.com/office/drawing/2014/main" id="{2A88A873-C04E-425C-8BDA-AA56167A18C5}"/>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581605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1E9D69-74CF-4F57-BE3C-9650B19F8550}"/>
              </a:ext>
            </a:extLst>
          </p:cNvPr>
          <p:cNvSpPr>
            <a:spLocks noGrp="1"/>
          </p:cNvSpPr>
          <p:nvPr>
            <p:ph type="ctrTitle"/>
          </p:nvPr>
        </p:nvSpPr>
        <p:spPr/>
        <p:txBody>
          <a:bodyPr/>
          <a:lstStyle/>
          <a:p>
            <a:r>
              <a:rPr lang="en-US"/>
              <a:t>Updates and Tips</a:t>
            </a:r>
          </a:p>
        </p:txBody>
      </p:sp>
      <p:sp>
        <p:nvSpPr>
          <p:cNvPr id="5" name="Slide Number Placeholder 4">
            <a:extLst>
              <a:ext uri="{FF2B5EF4-FFF2-40B4-BE49-F238E27FC236}">
                <a16:creationId xmlns:a16="http://schemas.microsoft.com/office/drawing/2014/main" id="{9E24ECB2-5A17-44A1-B275-07C8EEB474B0}"/>
              </a:ext>
            </a:extLst>
          </p:cNvPr>
          <p:cNvSpPr>
            <a:spLocks noGrp="1"/>
          </p:cNvSpPr>
          <p:nvPr>
            <p:ph type="sldNum" sz="quarter" idx="12"/>
          </p:nvPr>
        </p:nvSpPr>
        <p:spPr/>
        <p:txBody>
          <a:bodyPr/>
          <a:lstStyle/>
          <a:p>
            <a:fld id="{46775F4D-6D42-4CD6-A802-0B48E0231625}" type="slidenum">
              <a:rPr lang="en-US" smtClean="0"/>
              <a:pPr/>
              <a:t>36</a:t>
            </a:fld>
            <a:endParaRPr lang="en-US"/>
          </a:p>
        </p:txBody>
      </p:sp>
      <p:sp>
        <p:nvSpPr>
          <p:cNvPr id="4" name="Footer Placeholder 3">
            <a:extLst>
              <a:ext uri="{FF2B5EF4-FFF2-40B4-BE49-F238E27FC236}">
                <a16:creationId xmlns:a16="http://schemas.microsoft.com/office/drawing/2014/main" id="{5AD03D84-FD84-48CD-BE99-9BB7A0E20482}"/>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872659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6AD4A-2A83-485F-A8B7-68D22A0CA4AE}"/>
              </a:ext>
            </a:extLst>
          </p:cNvPr>
          <p:cNvSpPr>
            <a:spLocks noGrp="1"/>
          </p:cNvSpPr>
          <p:nvPr>
            <p:ph type="title"/>
          </p:nvPr>
        </p:nvSpPr>
        <p:spPr>
          <a:xfrm>
            <a:off x="838200" y="365125"/>
            <a:ext cx="10515600" cy="1325563"/>
          </a:xfrm>
        </p:spPr>
        <p:txBody>
          <a:bodyPr anchor="b">
            <a:normAutofit/>
          </a:bodyPr>
          <a:lstStyle/>
          <a:p>
            <a:r>
              <a:rPr lang="en-US"/>
              <a:t>B-IEP Monitoring Review</a:t>
            </a:r>
            <a:r>
              <a:rPr lang="en-US">
                <a:highlight>
                  <a:srgbClr val="00FF00"/>
                </a:highlight>
              </a:rPr>
              <a:t>	</a:t>
            </a:r>
          </a:p>
        </p:txBody>
      </p:sp>
      <p:sp>
        <p:nvSpPr>
          <p:cNvPr id="5" name="Slide Number Placeholder 4">
            <a:extLst>
              <a:ext uri="{FF2B5EF4-FFF2-40B4-BE49-F238E27FC236}">
                <a16:creationId xmlns:a16="http://schemas.microsoft.com/office/drawing/2014/main" id="{CB39E461-EE91-4AEC-8848-29E765C2EE2F}"/>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37</a:t>
            </a:fld>
            <a:endParaRPr lang="en-US"/>
          </a:p>
        </p:txBody>
      </p:sp>
      <p:sp>
        <p:nvSpPr>
          <p:cNvPr id="4" name="Footer Placeholder 3">
            <a:extLst>
              <a:ext uri="{FF2B5EF4-FFF2-40B4-BE49-F238E27FC236}">
                <a16:creationId xmlns:a16="http://schemas.microsoft.com/office/drawing/2014/main" id="{FF1BE926-3C0E-4AA8-A9A3-928C9E82A652}"/>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pic>
        <p:nvPicPr>
          <p:cNvPr id="6" name="Picture 5" descr="IEP Monitoring Review Menu">
            <a:extLst>
              <a:ext uri="{FF2B5EF4-FFF2-40B4-BE49-F238E27FC236}">
                <a16:creationId xmlns:a16="http://schemas.microsoft.com/office/drawing/2014/main" id="{A332CBE6-AD5A-4BC7-808A-3026CE9211AA}"/>
              </a:ext>
            </a:extLst>
          </p:cNvPr>
          <p:cNvPicPr>
            <a:picLocks noChangeAspect="1"/>
          </p:cNvPicPr>
          <p:nvPr/>
        </p:nvPicPr>
        <p:blipFill>
          <a:blip r:embed="rId3"/>
          <a:stretch>
            <a:fillRect/>
          </a:stretch>
        </p:blipFill>
        <p:spPr>
          <a:xfrm>
            <a:off x="943619" y="1880160"/>
            <a:ext cx="10304762" cy="4476190"/>
          </a:xfrm>
          <a:prstGeom prst="rect">
            <a:avLst/>
          </a:prstGeom>
          <a:ln>
            <a:solidFill>
              <a:srgbClr val="3A3A3A"/>
            </a:solidFill>
          </a:ln>
        </p:spPr>
      </p:pic>
    </p:spTree>
    <p:extLst>
      <p:ext uri="{BB962C8B-B14F-4D97-AF65-F5344CB8AC3E}">
        <p14:creationId xmlns:p14="http://schemas.microsoft.com/office/powerpoint/2010/main" val="1001825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8DA8C-BFD1-4A8C-B2E8-8E8E7AE8E5D0}"/>
              </a:ext>
            </a:extLst>
          </p:cNvPr>
          <p:cNvSpPr>
            <a:spLocks noGrp="1"/>
          </p:cNvSpPr>
          <p:nvPr>
            <p:ph type="title"/>
          </p:nvPr>
        </p:nvSpPr>
        <p:spPr>
          <a:xfrm>
            <a:off x="838200" y="681037"/>
            <a:ext cx="10515600" cy="1009651"/>
          </a:xfrm>
        </p:spPr>
        <p:txBody>
          <a:bodyPr/>
          <a:lstStyle/>
          <a:p>
            <a:r>
              <a:rPr lang="en-US" dirty="0">
                <a:latin typeface="Arial"/>
                <a:cs typeface="Arial"/>
              </a:rPr>
              <a:t>Before the Review: Upload Procedures</a:t>
            </a:r>
          </a:p>
        </p:txBody>
      </p:sp>
      <p:sp>
        <p:nvSpPr>
          <p:cNvPr id="3" name="Content Placeholder 2">
            <a:extLst>
              <a:ext uri="{FF2B5EF4-FFF2-40B4-BE49-F238E27FC236}">
                <a16:creationId xmlns:a16="http://schemas.microsoft.com/office/drawing/2014/main" id="{6430F60B-2F5F-4168-A694-535CD6013681}"/>
              </a:ext>
            </a:extLst>
          </p:cNvPr>
          <p:cNvSpPr>
            <a:spLocks noGrp="1"/>
          </p:cNvSpPr>
          <p:nvPr>
            <p:ph idx="1"/>
          </p:nvPr>
        </p:nvSpPr>
        <p:spPr>
          <a:xfrm>
            <a:off x="838200" y="1801091"/>
            <a:ext cx="10785764" cy="1627910"/>
          </a:xfrm>
        </p:spPr>
        <p:txBody>
          <a:bodyPr>
            <a:normAutofit fontScale="85000" lnSpcReduction="20000"/>
          </a:bodyPr>
          <a:lstStyle/>
          <a:p>
            <a:r>
              <a:rPr lang="en-US" dirty="0">
                <a:latin typeface="Arial"/>
                <a:cs typeface="Arial"/>
              </a:rPr>
              <a:t>On the </a:t>
            </a:r>
            <a:r>
              <a:rPr lang="en-US" b="1" dirty="0">
                <a:latin typeface="Arial"/>
                <a:cs typeface="Arial"/>
              </a:rPr>
              <a:t>District Upload </a:t>
            </a:r>
            <a:r>
              <a:rPr lang="en-US" dirty="0">
                <a:latin typeface="Arial"/>
                <a:cs typeface="Arial"/>
              </a:rPr>
              <a:t>page, upload the written related district procedures using the </a:t>
            </a:r>
            <a:r>
              <a:rPr lang="en-US" b="1" dirty="0">
                <a:latin typeface="Arial"/>
                <a:cs typeface="Arial"/>
              </a:rPr>
              <a:t>Browse</a:t>
            </a:r>
            <a:r>
              <a:rPr lang="en-US" dirty="0">
                <a:latin typeface="Arial"/>
                <a:cs typeface="Arial"/>
              </a:rPr>
              <a:t> button. </a:t>
            </a:r>
            <a:endParaRPr lang="en-US" dirty="0"/>
          </a:p>
          <a:p>
            <a:r>
              <a:rPr lang="en-US" dirty="0">
                <a:latin typeface="Arial"/>
                <a:cs typeface="Arial"/>
              </a:rPr>
              <a:t>If the district does not have written procedures, then check the </a:t>
            </a:r>
            <a:r>
              <a:rPr lang="en-US" b="1" dirty="0">
                <a:latin typeface="Arial"/>
                <a:cs typeface="Arial"/>
              </a:rPr>
              <a:t>Not Available </a:t>
            </a:r>
            <a:r>
              <a:rPr lang="en-US" dirty="0">
                <a:latin typeface="Arial"/>
                <a:cs typeface="Arial"/>
              </a:rPr>
              <a:t>box at the bottom of the page to certify procedures are unavailable. </a:t>
            </a:r>
            <a:endParaRPr lang="en-US" dirty="0"/>
          </a:p>
          <a:p>
            <a:r>
              <a:rPr lang="en-US" dirty="0">
                <a:latin typeface="Arial"/>
                <a:cs typeface="Arial"/>
              </a:rPr>
              <a:t>Choose the </a:t>
            </a:r>
            <a:r>
              <a:rPr lang="en-US" b="1" dirty="0">
                <a:latin typeface="Arial"/>
                <a:cs typeface="Arial"/>
              </a:rPr>
              <a:t>Save</a:t>
            </a:r>
            <a:r>
              <a:rPr lang="en-US" dirty="0">
                <a:latin typeface="Arial"/>
                <a:cs typeface="Arial"/>
              </a:rPr>
              <a:t> or </a:t>
            </a:r>
            <a:r>
              <a:rPr lang="en-US" b="1" dirty="0">
                <a:latin typeface="Arial"/>
                <a:cs typeface="Arial"/>
              </a:rPr>
              <a:t>Save/Next </a:t>
            </a:r>
            <a:r>
              <a:rPr lang="en-US" dirty="0">
                <a:latin typeface="Arial"/>
                <a:cs typeface="Arial"/>
              </a:rPr>
              <a:t>button</a:t>
            </a:r>
            <a:r>
              <a:rPr lang="en-US" b="1" dirty="0">
                <a:latin typeface="Arial"/>
                <a:cs typeface="Arial"/>
              </a:rPr>
              <a:t> </a:t>
            </a:r>
            <a:r>
              <a:rPr lang="en-US" dirty="0">
                <a:latin typeface="Arial"/>
                <a:cs typeface="Arial"/>
              </a:rPr>
              <a:t>to confirm and save the upload. </a:t>
            </a:r>
            <a:endParaRPr lang="en-US" dirty="0"/>
          </a:p>
          <a:p>
            <a:endParaRPr lang="en-US" dirty="0"/>
          </a:p>
        </p:txBody>
      </p:sp>
      <p:sp>
        <p:nvSpPr>
          <p:cNvPr id="5" name="Slide Number Placeholder 4">
            <a:extLst>
              <a:ext uri="{FF2B5EF4-FFF2-40B4-BE49-F238E27FC236}">
                <a16:creationId xmlns:a16="http://schemas.microsoft.com/office/drawing/2014/main" id="{01DF244A-D1CF-4A78-8C34-7F0C550279A7}"/>
              </a:ext>
            </a:extLst>
          </p:cNvPr>
          <p:cNvSpPr>
            <a:spLocks noGrp="1"/>
          </p:cNvSpPr>
          <p:nvPr>
            <p:ph type="sldNum" sz="quarter" idx="12"/>
          </p:nvPr>
        </p:nvSpPr>
        <p:spPr/>
        <p:txBody>
          <a:bodyPr/>
          <a:lstStyle/>
          <a:p>
            <a:fld id="{46775F4D-6D42-4CD6-A802-0B48E0231625}" type="slidenum">
              <a:rPr lang="en-US" smtClean="0"/>
              <a:pPr/>
              <a:t>38</a:t>
            </a:fld>
            <a:endParaRPr lang="en-US"/>
          </a:p>
        </p:txBody>
      </p:sp>
      <p:sp>
        <p:nvSpPr>
          <p:cNvPr id="4" name="Footer Placeholder 3">
            <a:extLst>
              <a:ext uri="{FF2B5EF4-FFF2-40B4-BE49-F238E27FC236}">
                <a16:creationId xmlns:a16="http://schemas.microsoft.com/office/drawing/2014/main" id="{88F260A7-D5E9-4C29-B0DB-28DC8DD27940}"/>
              </a:ext>
            </a:extLst>
          </p:cNvPr>
          <p:cNvSpPr>
            <a:spLocks noGrp="1"/>
          </p:cNvSpPr>
          <p:nvPr>
            <p:ph type="ftr" sz="quarter" idx="11"/>
          </p:nvPr>
        </p:nvSpPr>
        <p:spPr/>
        <p:txBody>
          <a:bodyPr/>
          <a:lstStyle/>
          <a:p>
            <a:r>
              <a:rPr lang="en-US"/>
              <a:t>Michigan Department of Education | Office of Special Education </a:t>
            </a:r>
          </a:p>
        </p:txBody>
      </p:sp>
      <p:pic>
        <p:nvPicPr>
          <p:cNvPr id="7" name="Picture 6" descr="IEP Monitoring Review District Upload page">
            <a:extLst>
              <a:ext uri="{FF2B5EF4-FFF2-40B4-BE49-F238E27FC236}">
                <a16:creationId xmlns:a16="http://schemas.microsoft.com/office/drawing/2014/main" id="{5877E7C0-6131-449E-8B10-11823E243367}"/>
              </a:ext>
            </a:extLst>
          </p:cNvPr>
          <p:cNvPicPr>
            <a:picLocks noChangeAspect="1"/>
          </p:cNvPicPr>
          <p:nvPr/>
        </p:nvPicPr>
        <p:blipFill>
          <a:blip r:embed="rId3"/>
          <a:stretch>
            <a:fillRect/>
          </a:stretch>
        </p:blipFill>
        <p:spPr>
          <a:xfrm>
            <a:off x="1576000" y="3403016"/>
            <a:ext cx="9040000" cy="2953334"/>
          </a:xfrm>
          <a:prstGeom prst="rect">
            <a:avLst/>
          </a:prstGeom>
          <a:ln>
            <a:solidFill>
              <a:schemeClr val="tx1"/>
            </a:solidFill>
          </a:ln>
        </p:spPr>
      </p:pic>
    </p:spTree>
    <p:extLst>
      <p:ext uri="{BB962C8B-B14F-4D97-AF65-F5344CB8AC3E}">
        <p14:creationId xmlns:p14="http://schemas.microsoft.com/office/powerpoint/2010/main" val="32265756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0F7CD-B1B9-405E-A270-1546382A49B1}"/>
              </a:ext>
            </a:extLst>
          </p:cNvPr>
          <p:cNvSpPr>
            <a:spLocks noGrp="1"/>
          </p:cNvSpPr>
          <p:nvPr>
            <p:ph type="title"/>
          </p:nvPr>
        </p:nvSpPr>
        <p:spPr>
          <a:xfrm>
            <a:off x="1043117" y="320675"/>
            <a:ext cx="10234483" cy="1325563"/>
          </a:xfrm>
        </p:spPr>
        <p:txBody>
          <a:bodyPr/>
          <a:lstStyle/>
          <a:p>
            <a:r>
              <a:rPr lang="en-US" dirty="0">
                <a:latin typeface="Arial"/>
                <a:cs typeface="Arial"/>
              </a:rPr>
              <a:t>Before the Review: Verify Current Students</a:t>
            </a:r>
          </a:p>
        </p:txBody>
      </p:sp>
      <p:sp>
        <p:nvSpPr>
          <p:cNvPr id="3" name="Content Placeholder 2">
            <a:extLst>
              <a:ext uri="{FF2B5EF4-FFF2-40B4-BE49-F238E27FC236}">
                <a16:creationId xmlns:a16="http://schemas.microsoft.com/office/drawing/2014/main" id="{92E99504-288C-4190-B60F-65CDA5F8763C}"/>
              </a:ext>
            </a:extLst>
          </p:cNvPr>
          <p:cNvSpPr>
            <a:spLocks noGrp="1"/>
          </p:cNvSpPr>
          <p:nvPr>
            <p:ph idx="1"/>
          </p:nvPr>
        </p:nvSpPr>
        <p:spPr>
          <a:xfrm>
            <a:off x="838201" y="1700067"/>
            <a:ext cx="10550236" cy="2400011"/>
          </a:xfrm>
        </p:spPr>
        <p:txBody>
          <a:bodyPr/>
          <a:lstStyle/>
          <a:p>
            <a:r>
              <a:rPr lang="en-US" sz="2000" dirty="0">
                <a:latin typeface="Arial"/>
                <a:cs typeface="Arial"/>
              </a:rPr>
              <a:t>Districts will receive a list of students to verify in Catamaran. </a:t>
            </a:r>
            <a:endParaRPr lang="en-US" sz="2000" dirty="0"/>
          </a:p>
          <a:p>
            <a:r>
              <a:rPr lang="en-US" sz="2000" dirty="0">
                <a:latin typeface="Arial"/>
                <a:cs typeface="Arial"/>
              </a:rPr>
              <a:t>Click the </a:t>
            </a:r>
            <a:r>
              <a:rPr lang="en-US" sz="2000" b="1" dirty="0">
                <a:latin typeface="Arial"/>
                <a:cs typeface="Arial"/>
              </a:rPr>
              <a:t>District Student Selection </a:t>
            </a:r>
            <a:r>
              <a:rPr lang="en-US" sz="2000" dirty="0">
                <a:latin typeface="Arial"/>
                <a:cs typeface="Arial"/>
              </a:rPr>
              <a:t>link to access the page.</a:t>
            </a:r>
          </a:p>
          <a:p>
            <a:r>
              <a:rPr lang="en-US" sz="2000" dirty="0">
                <a:latin typeface="Arial"/>
                <a:cs typeface="Arial"/>
              </a:rPr>
              <a:t>Review the student list and verify which students are currently enrolled in the district by checking the box next to the student’s name.</a:t>
            </a:r>
          </a:p>
          <a:p>
            <a:r>
              <a:rPr lang="en-US" sz="2000" dirty="0">
                <a:latin typeface="Arial"/>
                <a:cs typeface="Arial"/>
              </a:rPr>
              <a:t>Click </a:t>
            </a:r>
            <a:r>
              <a:rPr lang="en-US" sz="2000" b="1" dirty="0">
                <a:latin typeface="Arial"/>
                <a:cs typeface="Arial"/>
              </a:rPr>
              <a:t>Verified Students </a:t>
            </a:r>
            <a:r>
              <a:rPr lang="en-US" sz="2000" dirty="0">
                <a:latin typeface="Arial"/>
                <a:cs typeface="Arial"/>
              </a:rPr>
              <a:t>to submit the verified student list. </a:t>
            </a:r>
            <a:endParaRPr lang="en-US" sz="2000" dirty="0"/>
          </a:p>
          <a:p>
            <a:endParaRPr lang="en-US" dirty="0"/>
          </a:p>
        </p:txBody>
      </p:sp>
      <p:sp>
        <p:nvSpPr>
          <p:cNvPr id="5" name="Slide Number Placeholder 4">
            <a:extLst>
              <a:ext uri="{FF2B5EF4-FFF2-40B4-BE49-F238E27FC236}">
                <a16:creationId xmlns:a16="http://schemas.microsoft.com/office/drawing/2014/main" id="{25B21681-CDDB-475F-B775-EBB7613A339C}"/>
              </a:ext>
            </a:extLst>
          </p:cNvPr>
          <p:cNvSpPr>
            <a:spLocks noGrp="1"/>
          </p:cNvSpPr>
          <p:nvPr>
            <p:ph type="sldNum" sz="quarter" idx="12"/>
          </p:nvPr>
        </p:nvSpPr>
        <p:spPr/>
        <p:txBody>
          <a:bodyPr/>
          <a:lstStyle/>
          <a:p>
            <a:fld id="{46775F4D-6D42-4CD6-A802-0B48E0231625}" type="slidenum">
              <a:rPr lang="en-US" smtClean="0"/>
              <a:pPr/>
              <a:t>39</a:t>
            </a:fld>
            <a:endParaRPr lang="en-US"/>
          </a:p>
        </p:txBody>
      </p:sp>
      <p:sp>
        <p:nvSpPr>
          <p:cNvPr id="4" name="Footer Placeholder 3">
            <a:extLst>
              <a:ext uri="{FF2B5EF4-FFF2-40B4-BE49-F238E27FC236}">
                <a16:creationId xmlns:a16="http://schemas.microsoft.com/office/drawing/2014/main" id="{61F49ACE-271E-45AE-83F5-2731132A34EA}"/>
              </a:ext>
            </a:extLst>
          </p:cNvPr>
          <p:cNvSpPr>
            <a:spLocks noGrp="1"/>
          </p:cNvSpPr>
          <p:nvPr>
            <p:ph type="ftr" sz="quarter" idx="11"/>
          </p:nvPr>
        </p:nvSpPr>
        <p:spPr/>
        <p:txBody>
          <a:bodyPr/>
          <a:lstStyle/>
          <a:p>
            <a:r>
              <a:rPr lang="en-US"/>
              <a:t>Michigan Department of Education | Office of Special Education </a:t>
            </a:r>
          </a:p>
        </p:txBody>
      </p:sp>
      <p:pic>
        <p:nvPicPr>
          <p:cNvPr id="9" name="Picture 8" descr="IEP Monitoring Review District Student Selection page">
            <a:extLst>
              <a:ext uri="{FF2B5EF4-FFF2-40B4-BE49-F238E27FC236}">
                <a16:creationId xmlns:a16="http://schemas.microsoft.com/office/drawing/2014/main" id="{71B1F45B-A0FA-4CE0-A376-FA48E33583B5}"/>
              </a:ext>
            </a:extLst>
          </p:cNvPr>
          <p:cNvPicPr>
            <a:picLocks noChangeAspect="1"/>
          </p:cNvPicPr>
          <p:nvPr/>
        </p:nvPicPr>
        <p:blipFill>
          <a:blip r:embed="rId3"/>
          <a:stretch>
            <a:fillRect/>
          </a:stretch>
        </p:blipFill>
        <p:spPr>
          <a:xfrm>
            <a:off x="803564" y="3720215"/>
            <a:ext cx="10613143" cy="2944190"/>
          </a:xfrm>
          <a:prstGeom prst="rect">
            <a:avLst/>
          </a:prstGeom>
          <a:ln>
            <a:solidFill>
              <a:schemeClr val="tx1"/>
            </a:solidFill>
          </a:ln>
        </p:spPr>
      </p:pic>
    </p:spTree>
    <p:extLst>
      <p:ext uri="{BB962C8B-B14F-4D97-AF65-F5344CB8AC3E}">
        <p14:creationId xmlns:p14="http://schemas.microsoft.com/office/powerpoint/2010/main" val="1108354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74C1C-B593-4194-8332-01FF4183841B}"/>
              </a:ext>
            </a:extLst>
          </p:cNvPr>
          <p:cNvSpPr>
            <a:spLocks noGrp="1"/>
          </p:cNvSpPr>
          <p:nvPr>
            <p:ph type="title"/>
          </p:nvPr>
        </p:nvSpPr>
        <p:spPr/>
        <p:txBody>
          <a:bodyPr/>
          <a:lstStyle/>
          <a:p>
            <a:r>
              <a:rPr lang="en-US"/>
              <a:t>Meet the Team</a:t>
            </a:r>
          </a:p>
        </p:txBody>
      </p:sp>
      <p:sp>
        <p:nvSpPr>
          <p:cNvPr id="8" name="Content Placeholder 2">
            <a:extLst>
              <a:ext uri="{FF2B5EF4-FFF2-40B4-BE49-F238E27FC236}">
                <a16:creationId xmlns:a16="http://schemas.microsoft.com/office/drawing/2014/main" id="{5E57153D-EA63-4FED-8B99-DA428B24B6A2}"/>
              </a:ext>
            </a:extLst>
          </p:cNvPr>
          <p:cNvSpPr>
            <a:spLocks noGrp="1"/>
          </p:cNvSpPr>
          <p:nvPr>
            <p:ph idx="1"/>
          </p:nvPr>
        </p:nvSpPr>
        <p:spPr>
          <a:xfrm>
            <a:off x="838200" y="1825625"/>
            <a:ext cx="10515600" cy="4530725"/>
          </a:xfrm>
        </p:spPr>
        <p:txBody>
          <a:bodyPr>
            <a:normAutofit fontScale="92500" lnSpcReduction="10000"/>
          </a:bodyPr>
          <a:lstStyle/>
          <a:p>
            <a:r>
              <a:rPr lang="en-US" sz="3000" b="1"/>
              <a:t>Office of Special Education (OSE) </a:t>
            </a:r>
          </a:p>
          <a:p>
            <a:pPr lvl="1"/>
            <a:r>
              <a:rPr lang="en-US" sz="2600"/>
              <a:t>Jessica Brady, Supervisor</a:t>
            </a:r>
          </a:p>
          <a:p>
            <a:pPr lvl="1"/>
            <a:r>
              <a:rPr lang="en-US" sz="2600"/>
              <a:t>Jeanne Anderson Tippett, Coordinator</a:t>
            </a:r>
          </a:p>
          <a:p>
            <a:pPr lvl="1"/>
            <a:r>
              <a:rPr lang="en-US" sz="2600"/>
              <a:t>Chantel Mozden, Coordinator</a:t>
            </a:r>
          </a:p>
          <a:p>
            <a:pPr lvl="1"/>
            <a:r>
              <a:rPr lang="en-US" sz="2600"/>
              <a:t>Shawan Dortch, Consultant</a:t>
            </a:r>
          </a:p>
          <a:p>
            <a:pPr lvl="1"/>
            <a:r>
              <a:rPr lang="en-US" sz="2600"/>
              <a:t>Tori Ranusch, Consultant</a:t>
            </a:r>
          </a:p>
          <a:p>
            <a:pPr lvl="1"/>
            <a:r>
              <a:rPr lang="en-US" sz="2600"/>
              <a:t>Charles Thomas, Consultant</a:t>
            </a:r>
          </a:p>
          <a:p>
            <a:pPr lvl="1"/>
            <a:r>
              <a:rPr lang="en-US" sz="2600"/>
              <a:t>Aaron Darling, Analyst</a:t>
            </a:r>
          </a:p>
          <a:p>
            <a:r>
              <a:rPr lang="en-US" sz="3000" b="1"/>
              <a:t>Public Sector Consultants (PSC) </a:t>
            </a:r>
          </a:p>
          <a:p>
            <a:pPr lvl="1"/>
            <a:r>
              <a:rPr lang="en-US" sz="2600"/>
              <a:t>Kelly Rogers, Project Director</a:t>
            </a:r>
          </a:p>
          <a:p>
            <a:pPr lvl="1"/>
            <a:r>
              <a:rPr lang="en-US" sz="2600"/>
              <a:t>Lynne Clark, Senior Project Manager</a:t>
            </a:r>
          </a:p>
        </p:txBody>
      </p:sp>
      <p:sp>
        <p:nvSpPr>
          <p:cNvPr id="5" name="Slide Number Placeholder 4">
            <a:extLst>
              <a:ext uri="{FF2B5EF4-FFF2-40B4-BE49-F238E27FC236}">
                <a16:creationId xmlns:a16="http://schemas.microsoft.com/office/drawing/2014/main" id="{DF7DF0A8-7F68-45D5-8AD7-0430710579DC}"/>
              </a:ext>
            </a:extLst>
          </p:cNvPr>
          <p:cNvSpPr>
            <a:spLocks noGrp="1"/>
          </p:cNvSpPr>
          <p:nvPr>
            <p:ph type="sldNum" sz="quarter" idx="12"/>
          </p:nvPr>
        </p:nvSpPr>
        <p:spPr/>
        <p:txBody>
          <a:bodyPr/>
          <a:lstStyle/>
          <a:p>
            <a:fld id="{46775F4D-6D42-4CD6-A802-0B48E0231625}" type="slidenum">
              <a:rPr lang="en-US" smtClean="0"/>
              <a:pPr/>
              <a:t>4</a:t>
            </a:fld>
            <a:endParaRPr lang="en-US"/>
          </a:p>
        </p:txBody>
      </p:sp>
      <p:sp>
        <p:nvSpPr>
          <p:cNvPr id="4" name="Footer Placeholder 3">
            <a:extLst>
              <a:ext uri="{FF2B5EF4-FFF2-40B4-BE49-F238E27FC236}">
                <a16:creationId xmlns:a16="http://schemas.microsoft.com/office/drawing/2014/main" id="{24114082-0237-4A1A-BB10-C94A012E7F9E}"/>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0261696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F8811C-6E7F-43BC-8D43-A79604E852A8}"/>
              </a:ext>
            </a:extLst>
          </p:cNvPr>
          <p:cNvSpPr>
            <a:spLocks noGrp="1"/>
          </p:cNvSpPr>
          <p:nvPr>
            <p:ph type="title" idx="4294967295"/>
          </p:nvPr>
        </p:nvSpPr>
        <p:spPr>
          <a:xfrm>
            <a:off x="838200" y="-1537854"/>
            <a:ext cx="10515600" cy="1438648"/>
          </a:xfrm>
        </p:spPr>
        <p:txBody>
          <a:bodyPr/>
          <a:lstStyle/>
          <a:p>
            <a:r>
              <a:rPr lang="en-US" dirty="0"/>
              <a:t>Student Documentation</a:t>
            </a:r>
          </a:p>
        </p:txBody>
      </p:sp>
      <p:sp>
        <p:nvSpPr>
          <p:cNvPr id="3" name="Slide Number Placeholder 2">
            <a:extLst>
              <a:ext uri="{FF2B5EF4-FFF2-40B4-BE49-F238E27FC236}">
                <a16:creationId xmlns:a16="http://schemas.microsoft.com/office/drawing/2014/main" id="{85C9A515-A1A8-4542-B53A-86182A07F224}"/>
              </a:ext>
            </a:extLst>
          </p:cNvPr>
          <p:cNvSpPr>
            <a:spLocks noGrp="1"/>
          </p:cNvSpPr>
          <p:nvPr>
            <p:ph type="sldNum" sz="quarter" idx="12"/>
          </p:nvPr>
        </p:nvSpPr>
        <p:spPr/>
        <p:txBody>
          <a:bodyPr/>
          <a:lstStyle/>
          <a:p>
            <a:fld id="{F782C1E8-CA2E-47FF-89F1-29AE34FB2263}" type="slidenum">
              <a:rPr lang="en-US" smtClean="0"/>
              <a:pPr/>
              <a:t>40</a:t>
            </a:fld>
            <a:endParaRPr lang="en-US"/>
          </a:p>
        </p:txBody>
      </p:sp>
      <p:sp>
        <p:nvSpPr>
          <p:cNvPr id="2" name="Footer Placeholder 1">
            <a:extLst>
              <a:ext uri="{FF2B5EF4-FFF2-40B4-BE49-F238E27FC236}">
                <a16:creationId xmlns:a16="http://schemas.microsoft.com/office/drawing/2014/main" id="{8F42B72F-E24C-465B-A26D-23C659170F37}"/>
              </a:ext>
            </a:extLst>
          </p:cNvPr>
          <p:cNvSpPr>
            <a:spLocks noGrp="1"/>
          </p:cNvSpPr>
          <p:nvPr>
            <p:ph type="ftr" sz="quarter" idx="11"/>
          </p:nvPr>
        </p:nvSpPr>
        <p:spPr/>
        <p:txBody>
          <a:bodyPr/>
          <a:lstStyle/>
          <a:p>
            <a:r>
              <a:rPr lang="en-US"/>
              <a:t>Michigan Department of Education | Office of Special Education </a:t>
            </a:r>
          </a:p>
        </p:txBody>
      </p:sp>
      <p:pic>
        <p:nvPicPr>
          <p:cNvPr id="9" name="Picture 8" descr="IEP Monitoring Review Student Documentation">
            <a:extLst>
              <a:ext uri="{FF2B5EF4-FFF2-40B4-BE49-F238E27FC236}">
                <a16:creationId xmlns:a16="http://schemas.microsoft.com/office/drawing/2014/main" id="{353C6B7C-DE87-4BDC-AD9B-FEAE01C0D206}"/>
              </a:ext>
            </a:extLst>
          </p:cNvPr>
          <p:cNvPicPr>
            <a:picLocks noChangeAspect="1"/>
          </p:cNvPicPr>
          <p:nvPr/>
        </p:nvPicPr>
        <p:blipFill>
          <a:blip r:embed="rId3"/>
          <a:stretch>
            <a:fillRect/>
          </a:stretch>
        </p:blipFill>
        <p:spPr>
          <a:xfrm>
            <a:off x="1546381" y="103017"/>
            <a:ext cx="9099238" cy="6253333"/>
          </a:xfrm>
          <a:prstGeom prst="rect">
            <a:avLst/>
          </a:prstGeom>
          <a:ln>
            <a:solidFill>
              <a:schemeClr val="tx1"/>
            </a:solidFill>
          </a:ln>
        </p:spPr>
      </p:pic>
    </p:spTree>
    <p:extLst>
      <p:ext uri="{BB962C8B-B14F-4D97-AF65-F5344CB8AC3E}">
        <p14:creationId xmlns:p14="http://schemas.microsoft.com/office/powerpoint/2010/main" val="4027998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D4E682-EA2A-4F79-9C5D-7B63F7DF7D34}"/>
              </a:ext>
            </a:extLst>
          </p:cNvPr>
          <p:cNvSpPr>
            <a:spLocks noGrp="1"/>
          </p:cNvSpPr>
          <p:nvPr>
            <p:ph type="title"/>
          </p:nvPr>
        </p:nvSpPr>
        <p:spPr>
          <a:xfrm>
            <a:off x="838200" y="365125"/>
            <a:ext cx="10713934" cy="1325563"/>
          </a:xfrm>
        </p:spPr>
        <p:txBody>
          <a:bodyPr/>
          <a:lstStyle/>
          <a:p>
            <a:r>
              <a:rPr lang="en-US"/>
              <a:t>Updated CAP Activity or CAP Finding Page</a:t>
            </a:r>
          </a:p>
        </p:txBody>
      </p:sp>
      <p:sp>
        <p:nvSpPr>
          <p:cNvPr id="7" name="Content Placeholder 6">
            <a:extLst>
              <a:ext uri="{FF2B5EF4-FFF2-40B4-BE49-F238E27FC236}">
                <a16:creationId xmlns:a16="http://schemas.microsoft.com/office/drawing/2014/main" id="{CFA86A9C-0952-4FA3-961D-032D38FBCDCE}"/>
              </a:ext>
            </a:extLst>
          </p:cNvPr>
          <p:cNvSpPr>
            <a:spLocks noGrp="1"/>
          </p:cNvSpPr>
          <p:nvPr>
            <p:ph idx="1"/>
          </p:nvPr>
        </p:nvSpPr>
        <p:spPr>
          <a:xfrm>
            <a:off x="838199" y="1795643"/>
            <a:ext cx="10515600" cy="2302828"/>
          </a:xfrm>
        </p:spPr>
        <p:txBody>
          <a:bodyPr>
            <a:normAutofit lnSpcReduction="10000"/>
          </a:bodyPr>
          <a:lstStyle/>
          <a:p>
            <a:r>
              <a:rPr lang="en-US" sz="2800"/>
              <a:t>Question 3 was updated to allow users to remove rows, as needed.</a:t>
            </a:r>
          </a:p>
          <a:p>
            <a:r>
              <a:rPr lang="en-US" sz="2800"/>
              <a:t>To remove a row, check the Delete box next to that row and choose </a:t>
            </a:r>
            <a:r>
              <a:rPr lang="en-US" sz="2800" b="1"/>
              <a:t>Save</a:t>
            </a:r>
            <a:r>
              <a:rPr lang="en-US" sz="2800"/>
              <a:t>.</a:t>
            </a:r>
          </a:p>
          <a:p>
            <a:r>
              <a:rPr lang="en-US" sz="2800"/>
              <a:t>Updated information will populate onto the following pages.</a:t>
            </a:r>
          </a:p>
        </p:txBody>
      </p:sp>
      <p:pic>
        <p:nvPicPr>
          <p:cNvPr id="4" name="Picture 3" descr="Updated Activity Step Question showing the Delete checkbox">
            <a:extLst>
              <a:ext uri="{FF2B5EF4-FFF2-40B4-BE49-F238E27FC236}">
                <a16:creationId xmlns:a16="http://schemas.microsoft.com/office/drawing/2014/main" id="{6929B7B8-41A6-4A29-AEA3-1BDC9C733751}"/>
              </a:ext>
            </a:extLst>
          </p:cNvPr>
          <p:cNvPicPr>
            <a:picLocks noChangeAspect="1"/>
          </p:cNvPicPr>
          <p:nvPr/>
        </p:nvPicPr>
        <p:blipFill>
          <a:blip r:embed="rId3"/>
          <a:stretch>
            <a:fillRect/>
          </a:stretch>
        </p:blipFill>
        <p:spPr>
          <a:xfrm>
            <a:off x="686475" y="4098471"/>
            <a:ext cx="10819048" cy="1923810"/>
          </a:xfrm>
          <a:prstGeom prst="rect">
            <a:avLst/>
          </a:prstGeom>
          <a:ln>
            <a:solidFill>
              <a:schemeClr val="tx1"/>
            </a:solidFill>
          </a:ln>
        </p:spPr>
      </p:pic>
      <p:sp>
        <p:nvSpPr>
          <p:cNvPr id="5" name="Slide Number Placeholder 4">
            <a:extLst>
              <a:ext uri="{FF2B5EF4-FFF2-40B4-BE49-F238E27FC236}">
                <a16:creationId xmlns:a16="http://schemas.microsoft.com/office/drawing/2014/main" id="{7EDF999C-C03D-48DC-B161-5263C052BD82}"/>
              </a:ext>
            </a:extLst>
          </p:cNvPr>
          <p:cNvSpPr>
            <a:spLocks noGrp="1"/>
          </p:cNvSpPr>
          <p:nvPr>
            <p:ph type="sldNum" sz="quarter" idx="12"/>
          </p:nvPr>
        </p:nvSpPr>
        <p:spPr/>
        <p:txBody>
          <a:bodyPr/>
          <a:lstStyle/>
          <a:p>
            <a:fld id="{2E6F2232-818B-4E09-954B-6E16973FF9E0}" type="slidenum">
              <a:rPr lang="en-US" smtClean="0"/>
              <a:pPr/>
              <a:t>41</a:t>
            </a:fld>
            <a:endParaRPr lang="en-US"/>
          </a:p>
        </p:txBody>
      </p:sp>
      <p:sp>
        <p:nvSpPr>
          <p:cNvPr id="2" name="Footer Placeholder 1">
            <a:extLst>
              <a:ext uri="{FF2B5EF4-FFF2-40B4-BE49-F238E27FC236}">
                <a16:creationId xmlns:a16="http://schemas.microsoft.com/office/drawing/2014/main" id="{DB37F73A-35FE-4917-9F1F-23277C311FC0}"/>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9994385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D4E682-EA2A-4F79-9C5D-7B63F7DF7D34}"/>
              </a:ext>
            </a:extLst>
          </p:cNvPr>
          <p:cNvSpPr>
            <a:spLocks noGrp="1"/>
          </p:cNvSpPr>
          <p:nvPr>
            <p:ph type="title"/>
          </p:nvPr>
        </p:nvSpPr>
        <p:spPr>
          <a:xfrm>
            <a:off x="838200" y="365125"/>
            <a:ext cx="10515600" cy="1325563"/>
          </a:xfrm>
        </p:spPr>
        <p:txBody>
          <a:bodyPr anchor="b">
            <a:normAutofit/>
          </a:bodyPr>
          <a:lstStyle/>
          <a:p>
            <a:r>
              <a:rPr lang="en-US" dirty="0"/>
              <a:t>MDE OSE Primary Reviewer in TA Notes</a:t>
            </a:r>
          </a:p>
        </p:txBody>
      </p:sp>
      <p:pic>
        <p:nvPicPr>
          <p:cNvPr id="9" name="Picture 8" descr="CAP Technical Assistance Notes page">
            <a:extLst>
              <a:ext uri="{FF2B5EF4-FFF2-40B4-BE49-F238E27FC236}">
                <a16:creationId xmlns:a16="http://schemas.microsoft.com/office/drawing/2014/main" id="{C9A618A4-FEF6-4BAC-A626-58D5D42C210D}"/>
              </a:ext>
            </a:extLst>
          </p:cNvPr>
          <p:cNvPicPr>
            <a:picLocks noChangeAspect="1"/>
          </p:cNvPicPr>
          <p:nvPr/>
        </p:nvPicPr>
        <p:blipFill>
          <a:blip r:embed="rId3"/>
          <a:stretch>
            <a:fillRect/>
          </a:stretch>
        </p:blipFill>
        <p:spPr>
          <a:xfrm>
            <a:off x="915834" y="1825625"/>
            <a:ext cx="10360331" cy="4351338"/>
          </a:xfrm>
          <a:prstGeom prst="rect">
            <a:avLst/>
          </a:prstGeom>
          <a:noFill/>
          <a:ln>
            <a:solidFill>
              <a:schemeClr val="tx1"/>
            </a:solidFill>
          </a:ln>
        </p:spPr>
      </p:pic>
      <p:sp>
        <p:nvSpPr>
          <p:cNvPr id="5" name="Slide Number Placeholder 4">
            <a:extLst>
              <a:ext uri="{FF2B5EF4-FFF2-40B4-BE49-F238E27FC236}">
                <a16:creationId xmlns:a16="http://schemas.microsoft.com/office/drawing/2014/main" id="{7EDF999C-C03D-48DC-B161-5263C052BD82}"/>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2E6F2232-818B-4E09-954B-6E16973FF9E0}" type="slidenum">
              <a:rPr lang="en-US" smtClean="0"/>
              <a:pPr>
                <a:spcAft>
                  <a:spcPts val="600"/>
                </a:spcAft>
              </a:pPr>
              <a:t>42</a:t>
            </a:fld>
            <a:endParaRPr lang="en-US"/>
          </a:p>
        </p:txBody>
      </p:sp>
      <p:sp>
        <p:nvSpPr>
          <p:cNvPr id="2" name="Footer Placeholder 1">
            <a:extLst>
              <a:ext uri="{FF2B5EF4-FFF2-40B4-BE49-F238E27FC236}">
                <a16:creationId xmlns:a16="http://schemas.microsoft.com/office/drawing/2014/main" id="{DB37F73A-35FE-4917-9F1F-23277C311FC0}"/>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42710780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C1061-5B27-489B-BA82-988A3FAA581D}"/>
              </a:ext>
            </a:extLst>
          </p:cNvPr>
          <p:cNvSpPr>
            <a:spLocks noGrp="1"/>
          </p:cNvSpPr>
          <p:nvPr>
            <p:ph type="title"/>
          </p:nvPr>
        </p:nvSpPr>
        <p:spPr>
          <a:xfrm>
            <a:off x="838200" y="365125"/>
            <a:ext cx="10515600" cy="1325563"/>
          </a:xfrm>
        </p:spPr>
        <p:txBody>
          <a:bodyPr anchor="b">
            <a:normAutofit/>
          </a:bodyPr>
          <a:lstStyle/>
          <a:p>
            <a:r>
              <a:rPr lang="en-US"/>
              <a:t>Updated Timeout Feature</a:t>
            </a:r>
          </a:p>
        </p:txBody>
      </p:sp>
      <p:pic>
        <p:nvPicPr>
          <p:cNvPr id="7" name="Picture 6" descr="Updated Timeout Pop-up with arrows pointing to the log out button and count down clock.">
            <a:extLst>
              <a:ext uri="{FF2B5EF4-FFF2-40B4-BE49-F238E27FC236}">
                <a16:creationId xmlns:a16="http://schemas.microsoft.com/office/drawing/2014/main" id="{441C52DA-0F01-4D37-9FAD-8DBECC97EBFE}"/>
              </a:ext>
            </a:extLst>
          </p:cNvPr>
          <p:cNvPicPr>
            <a:picLocks noChangeAspect="1"/>
          </p:cNvPicPr>
          <p:nvPr/>
        </p:nvPicPr>
        <p:blipFill>
          <a:blip r:embed="rId3"/>
          <a:stretch>
            <a:fillRect/>
          </a:stretch>
        </p:blipFill>
        <p:spPr>
          <a:xfrm>
            <a:off x="760285" y="2032981"/>
            <a:ext cx="10671429" cy="3728571"/>
          </a:xfrm>
          <a:prstGeom prst="rect">
            <a:avLst/>
          </a:prstGeom>
          <a:ln>
            <a:solidFill>
              <a:srgbClr val="3A3A3A"/>
            </a:solidFill>
          </a:ln>
        </p:spPr>
      </p:pic>
      <p:sp>
        <p:nvSpPr>
          <p:cNvPr id="5" name="Slide Number Placeholder 4">
            <a:extLst>
              <a:ext uri="{FF2B5EF4-FFF2-40B4-BE49-F238E27FC236}">
                <a16:creationId xmlns:a16="http://schemas.microsoft.com/office/drawing/2014/main" id="{166134E1-D7CD-4FFB-9C61-623CDDEAE0A7}"/>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43</a:t>
            </a:fld>
            <a:endParaRPr lang="en-US"/>
          </a:p>
        </p:txBody>
      </p:sp>
      <p:sp>
        <p:nvSpPr>
          <p:cNvPr id="4" name="Footer Placeholder 3">
            <a:extLst>
              <a:ext uri="{FF2B5EF4-FFF2-40B4-BE49-F238E27FC236}">
                <a16:creationId xmlns:a16="http://schemas.microsoft.com/office/drawing/2014/main" id="{897AADEF-2D5A-439F-A0A8-4350D1B94ACE}"/>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31193552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C1061-5B27-489B-BA82-988A3FAA581D}"/>
              </a:ext>
            </a:extLst>
          </p:cNvPr>
          <p:cNvSpPr>
            <a:spLocks noGrp="1"/>
          </p:cNvSpPr>
          <p:nvPr>
            <p:ph type="title"/>
          </p:nvPr>
        </p:nvSpPr>
        <p:spPr>
          <a:xfrm>
            <a:off x="838200" y="681038"/>
            <a:ext cx="10515600" cy="1009650"/>
          </a:xfrm>
        </p:spPr>
        <p:txBody>
          <a:bodyPr/>
          <a:lstStyle/>
          <a:p>
            <a:r>
              <a:rPr lang="en-US"/>
              <a:t>Feedback Feature</a:t>
            </a:r>
          </a:p>
        </p:txBody>
      </p:sp>
      <p:pic>
        <p:nvPicPr>
          <p:cNvPr id="9" name="Picture 8" descr="Feedback icon located on the left side of the Catamaran site.">
            <a:extLst>
              <a:ext uri="{FF2B5EF4-FFF2-40B4-BE49-F238E27FC236}">
                <a16:creationId xmlns:a16="http://schemas.microsoft.com/office/drawing/2014/main" id="{E5A91E5D-A236-40EA-87CA-AA114AC6F09A}"/>
              </a:ext>
            </a:extLst>
          </p:cNvPr>
          <p:cNvPicPr>
            <a:picLocks noChangeAspect="1"/>
          </p:cNvPicPr>
          <p:nvPr/>
        </p:nvPicPr>
        <p:blipFill>
          <a:blip r:embed="rId3"/>
          <a:stretch>
            <a:fillRect/>
          </a:stretch>
        </p:blipFill>
        <p:spPr>
          <a:xfrm>
            <a:off x="838200" y="1766453"/>
            <a:ext cx="3257143" cy="2000000"/>
          </a:xfrm>
          <a:prstGeom prst="rect">
            <a:avLst/>
          </a:prstGeom>
          <a:ln>
            <a:solidFill>
              <a:schemeClr val="bg1">
                <a:lumMod val="50000"/>
              </a:schemeClr>
            </a:solidFill>
          </a:ln>
        </p:spPr>
      </p:pic>
      <p:sp>
        <p:nvSpPr>
          <p:cNvPr id="6" name="Content Placeholder 2">
            <a:extLst>
              <a:ext uri="{FF2B5EF4-FFF2-40B4-BE49-F238E27FC236}">
                <a16:creationId xmlns:a16="http://schemas.microsoft.com/office/drawing/2014/main" id="{3DD7C89C-1447-48E7-B218-579971491921}"/>
              </a:ext>
            </a:extLst>
          </p:cNvPr>
          <p:cNvSpPr>
            <a:spLocks noGrp="1"/>
          </p:cNvSpPr>
          <p:nvPr>
            <p:ph idx="1"/>
          </p:nvPr>
        </p:nvSpPr>
        <p:spPr>
          <a:xfrm>
            <a:off x="838200" y="3842218"/>
            <a:ext cx="6393873" cy="2334744"/>
          </a:xfrm>
        </p:spPr>
        <p:txBody>
          <a:bodyPr vert="horz" lIns="91440" tIns="45720" rIns="91440" bIns="45720" rtlCol="0" anchor="t">
            <a:normAutofit lnSpcReduction="10000"/>
          </a:bodyPr>
          <a:lstStyle/>
          <a:p>
            <a:r>
              <a:rPr lang="en-US" sz="2800" dirty="0">
                <a:latin typeface="Arial"/>
                <a:cs typeface="Arial"/>
              </a:rPr>
              <a:t>Feature available to offer feedback about Catamaran at any time.</a:t>
            </a:r>
            <a:endParaRPr lang="en-US" sz="2800" dirty="0"/>
          </a:p>
          <a:p>
            <a:r>
              <a:rPr lang="en-US" sz="2800" dirty="0">
                <a:latin typeface="Arial"/>
                <a:cs typeface="Arial"/>
              </a:rPr>
              <a:t>Enter contact information.</a:t>
            </a:r>
            <a:endParaRPr lang="en-US" sz="2800" dirty="0"/>
          </a:p>
          <a:p>
            <a:r>
              <a:rPr lang="en-US" sz="2800" dirty="0">
                <a:latin typeface="Arial"/>
                <a:cs typeface="Arial"/>
              </a:rPr>
              <a:t>Choose to be contacted about feedback.</a:t>
            </a:r>
            <a:endParaRPr lang="en-US" sz="2800" dirty="0"/>
          </a:p>
        </p:txBody>
      </p:sp>
      <p:pic>
        <p:nvPicPr>
          <p:cNvPr id="3" name="Picture 2" descr="Catamaran Feedback form.">
            <a:extLst>
              <a:ext uri="{FF2B5EF4-FFF2-40B4-BE49-F238E27FC236}">
                <a16:creationId xmlns:a16="http://schemas.microsoft.com/office/drawing/2014/main" id="{A8235E2D-8DC0-42BD-9771-F2472D2C26A3}"/>
              </a:ext>
            </a:extLst>
          </p:cNvPr>
          <p:cNvPicPr>
            <a:picLocks noChangeAspect="1"/>
          </p:cNvPicPr>
          <p:nvPr/>
        </p:nvPicPr>
        <p:blipFill>
          <a:blip r:embed="rId4"/>
          <a:stretch>
            <a:fillRect/>
          </a:stretch>
        </p:blipFill>
        <p:spPr>
          <a:xfrm>
            <a:off x="7418085" y="1780382"/>
            <a:ext cx="3935714" cy="4469524"/>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166134E1-D7CD-4FFB-9C61-623CDDEAE0A7}"/>
              </a:ext>
            </a:extLst>
          </p:cNvPr>
          <p:cNvSpPr>
            <a:spLocks noGrp="1"/>
          </p:cNvSpPr>
          <p:nvPr>
            <p:ph type="sldNum" sz="quarter" idx="12"/>
          </p:nvPr>
        </p:nvSpPr>
        <p:spPr/>
        <p:txBody>
          <a:bodyPr/>
          <a:lstStyle/>
          <a:p>
            <a:fld id="{46775F4D-6D42-4CD6-A802-0B48E0231625}" type="slidenum">
              <a:rPr lang="en-US" smtClean="0"/>
              <a:pPr/>
              <a:t>44</a:t>
            </a:fld>
            <a:endParaRPr lang="en-US"/>
          </a:p>
        </p:txBody>
      </p:sp>
      <p:sp>
        <p:nvSpPr>
          <p:cNvPr id="4" name="Footer Placeholder 3">
            <a:extLst>
              <a:ext uri="{FF2B5EF4-FFF2-40B4-BE49-F238E27FC236}">
                <a16:creationId xmlns:a16="http://schemas.microsoft.com/office/drawing/2014/main" id="{897AADEF-2D5A-439F-A0A8-4350D1B94ACE}"/>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6127724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14EAD-93F3-4604-AD1D-614A3094D988}"/>
              </a:ext>
            </a:extLst>
          </p:cNvPr>
          <p:cNvSpPr>
            <a:spLocks noGrp="1"/>
          </p:cNvSpPr>
          <p:nvPr>
            <p:ph type="title"/>
          </p:nvPr>
        </p:nvSpPr>
        <p:spPr>
          <a:xfrm>
            <a:off x="838200" y="471896"/>
            <a:ext cx="6793333" cy="1315850"/>
          </a:xfrm>
        </p:spPr>
        <p:txBody>
          <a:bodyPr/>
          <a:lstStyle/>
          <a:p>
            <a:r>
              <a:rPr lang="en-US" dirty="0"/>
              <a:t>Chat Feature</a:t>
            </a:r>
          </a:p>
        </p:txBody>
      </p:sp>
      <p:pic>
        <p:nvPicPr>
          <p:cNvPr id="6" name="Picture 5" descr="Chat Icon located on the lower right of the screen">
            <a:extLst>
              <a:ext uri="{FF2B5EF4-FFF2-40B4-BE49-F238E27FC236}">
                <a16:creationId xmlns:a16="http://schemas.microsoft.com/office/drawing/2014/main" id="{7C7D8EB7-E2C7-4322-8F59-BCC3E7BFE811}"/>
              </a:ext>
            </a:extLst>
          </p:cNvPr>
          <p:cNvPicPr>
            <a:picLocks noChangeAspect="1"/>
          </p:cNvPicPr>
          <p:nvPr/>
        </p:nvPicPr>
        <p:blipFill>
          <a:blip r:embed="rId3"/>
          <a:stretch>
            <a:fillRect/>
          </a:stretch>
        </p:blipFill>
        <p:spPr>
          <a:xfrm>
            <a:off x="7631533" y="1150967"/>
            <a:ext cx="3971429" cy="1495238"/>
          </a:xfrm>
          <a:prstGeom prst="rect">
            <a:avLst/>
          </a:prstGeom>
          <a:ln>
            <a:solidFill>
              <a:schemeClr val="bg1">
                <a:lumMod val="50000"/>
              </a:schemeClr>
            </a:solidFill>
          </a:ln>
        </p:spPr>
      </p:pic>
      <p:sp>
        <p:nvSpPr>
          <p:cNvPr id="3" name="Content Placeholder 2">
            <a:extLst>
              <a:ext uri="{FF2B5EF4-FFF2-40B4-BE49-F238E27FC236}">
                <a16:creationId xmlns:a16="http://schemas.microsoft.com/office/drawing/2014/main" id="{D1984736-C881-40F3-9C32-B40894F27C24}"/>
              </a:ext>
            </a:extLst>
          </p:cNvPr>
          <p:cNvSpPr>
            <a:spLocks noGrp="1"/>
          </p:cNvSpPr>
          <p:nvPr>
            <p:ph idx="1"/>
          </p:nvPr>
        </p:nvSpPr>
        <p:spPr>
          <a:xfrm>
            <a:off x="838199" y="1967133"/>
            <a:ext cx="6463146" cy="4209830"/>
          </a:xfrm>
        </p:spPr>
        <p:txBody>
          <a:bodyPr>
            <a:normAutofit lnSpcReduction="10000"/>
          </a:bodyPr>
          <a:lstStyle/>
          <a:p>
            <a:r>
              <a:rPr lang="en-US" sz="2800" dirty="0"/>
              <a:t>The Help Desk is available by chat during business hours.</a:t>
            </a:r>
          </a:p>
          <a:p>
            <a:r>
              <a:rPr lang="en-US" sz="2800" dirty="0"/>
              <a:t>Choose the Chat icon located in the lower right corner of the screen to begin a chat.</a:t>
            </a:r>
          </a:p>
          <a:p>
            <a:r>
              <a:rPr lang="en-US" sz="2800" dirty="0"/>
              <a:t>Enter basic information.</a:t>
            </a:r>
          </a:p>
          <a:p>
            <a:r>
              <a:rPr lang="en-US" sz="2800" dirty="0"/>
              <a:t>The issue will still be logged in the Help Desk database (just like a phone call).</a:t>
            </a:r>
          </a:p>
        </p:txBody>
      </p:sp>
      <p:pic>
        <p:nvPicPr>
          <p:cNvPr id="7" name="Picture 6" descr="Chat Window">
            <a:extLst>
              <a:ext uri="{FF2B5EF4-FFF2-40B4-BE49-F238E27FC236}">
                <a16:creationId xmlns:a16="http://schemas.microsoft.com/office/drawing/2014/main" id="{2632F43D-ECD7-41E7-B747-3DA3F970B9D5}"/>
              </a:ext>
            </a:extLst>
          </p:cNvPr>
          <p:cNvPicPr>
            <a:picLocks noChangeAspect="1"/>
          </p:cNvPicPr>
          <p:nvPr/>
        </p:nvPicPr>
        <p:blipFill>
          <a:blip r:embed="rId4"/>
          <a:stretch>
            <a:fillRect/>
          </a:stretch>
        </p:blipFill>
        <p:spPr>
          <a:xfrm>
            <a:off x="8279153" y="2731284"/>
            <a:ext cx="3323809" cy="3971429"/>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DE6D5455-7DD2-4AB1-ACC0-71237C91FFD4}"/>
              </a:ext>
            </a:extLst>
          </p:cNvPr>
          <p:cNvSpPr>
            <a:spLocks noGrp="1"/>
          </p:cNvSpPr>
          <p:nvPr>
            <p:ph type="sldNum" sz="quarter" idx="12"/>
          </p:nvPr>
        </p:nvSpPr>
        <p:spPr/>
        <p:txBody>
          <a:bodyPr/>
          <a:lstStyle/>
          <a:p>
            <a:fld id="{46775F4D-6D42-4CD6-A802-0B48E0231625}" type="slidenum">
              <a:rPr lang="en-US" smtClean="0"/>
              <a:pPr/>
              <a:t>45</a:t>
            </a:fld>
            <a:endParaRPr lang="en-US"/>
          </a:p>
        </p:txBody>
      </p:sp>
      <p:sp>
        <p:nvSpPr>
          <p:cNvPr id="4" name="Footer Placeholder 3">
            <a:extLst>
              <a:ext uri="{FF2B5EF4-FFF2-40B4-BE49-F238E27FC236}">
                <a16:creationId xmlns:a16="http://schemas.microsoft.com/office/drawing/2014/main" id="{BBE4708B-78BB-41E7-8FCA-17542FC09FCF}"/>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1042337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2EECA-27FC-4625-87D0-2570689A8A04}"/>
              </a:ext>
            </a:extLst>
          </p:cNvPr>
          <p:cNvSpPr>
            <a:spLocks noGrp="1"/>
          </p:cNvSpPr>
          <p:nvPr>
            <p:ph type="title"/>
          </p:nvPr>
        </p:nvSpPr>
        <p:spPr>
          <a:xfrm>
            <a:off x="838200" y="650929"/>
            <a:ext cx="10515600" cy="1039759"/>
          </a:xfrm>
        </p:spPr>
        <p:txBody>
          <a:bodyPr/>
          <a:lstStyle/>
          <a:p>
            <a:r>
              <a:rPr lang="en-US"/>
              <a:t>Use breadcrumbs to navigate</a:t>
            </a:r>
          </a:p>
        </p:txBody>
      </p:sp>
      <p:sp>
        <p:nvSpPr>
          <p:cNvPr id="3" name="Content Placeholder 2">
            <a:extLst>
              <a:ext uri="{FF2B5EF4-FFF2-40B4-BE49-F238E27FC236}">
                <a16:creationId xmlns:a16="http://schemas.microsoft.com/office/drawing/2014/main" id="{EBD549E6-5247-4357-9EEE-2E34A16281AE}"/>
              </a:ext>
            </a:extLst>
          </p:cNvPr>
          <p:cNvSpPr>
            <a:spLocks noGrp="1"/>
          </p:cNvSpPr>
          <p:nvPr>
            <p:ph idx="1"/>
          </p:nvPr>
        </p:nvSpPr>
        <p:spPr>
          <a:xfrm>
            <a:off x="930284" y="1825625"/>
            <a:ext cx="10331429" cy="1603375"/>
          </a:xfrm>
        </p:spPr>
        <p:txBody>
          <a:bodyPr>
            <a:normAutofit/>
          </a:bodyPr>
          <a:lstStyle/>
          <a:p>
            <a:r>
              <a:rPr lang="en-US" sz="2800"/>
              <a:t>Use the breadcrumbs menu to navigate in Catamaran.</a:t>
            </a:r>
          </a:p>
          <a:p>
            <a:pPr lvl="1"/>
            <a:r>
              <a:rPr lang="en-US" sz="2400"/>
              <a:t>The breadcrumbs are a trail to follow back to a previous location.</a:t>
            </a:r>
          </a:p>
          <a:p>
            <a:pPr lvl="1"/>
            <a:r>
              <a:rPr lang="en-US" sz="2400"/>
              <a:t>Select the Catamaran logo to return to the Dashboard.</a:t>
            </a:r>
          </a:p>
        </p:txBody>
      </p:sp>
      <p:pic>
        <p:nvPicPr>
          <p:cNvPr id="7" name="Picture 6" descr="Activity Page with Catamaran Logo circled and arrow pointing to the B Compliance &amp; Correction Menu">
            <a:extLst>
              <a:ext uri="{FF2B5EF4-FFF2-40B4-BE49-F238E27FC236}">
                <a16:creationId xmlns:a16="http://schemas.microsoft.com/office/drawing/2014/main" id="{41ADEFBE-33D1-4CE3-9DF8-53BADE19A693}"/>
              </a:ext>
            </a:extLst>
          </p:cNvPr>
          <p:cNvPicPr>
            <a:picLocks noChangeAspect="1"/>
          </p:cNvPicPr>
          <p:nvPr/>
        </p:nvPicPr>
        <p:blipFill>
          <a:blip r:embed="rId3"/>
          <a:stretch>
            <a:fillRect/>
          </a:stretch>
        </p:blipFill>
        <p:spPr>
          <a:xfrm>
            <a:off x="930285" y="3545114"/>
            <a:ext cx="10331429" cy="2285714"/>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C49566E0-93BB-4F5A-AF90-ACE273BAB44A}"/>
              </a:ext>
            </a:extLst>
          </p:cNvPr>
          <p:cNvSpPr>
            <a:spLocks noGrp="1"/>
          </p:cNvSpPr>
          <p:nvPr>
            <p:ph type="sldNum" sz="quarter" idx="12"/>
          </p:nvPr>
        </p:nvSpPr>
        <p:spPr/>
        <p:txBody>
          <a:bodyPr/>
          <a:lstStyle/>
          <a:p>
            <a:fld id="{46775F4D-6D42-4CD6-A802-0B48E0231625}" type="slidenum">
              <a:rPr lang="en-US" smtClean="0"/>
              <a:pPr/>
              <a:t>46</a:t>
            </a:fld>
            <a:endParaRPr lang="en-US"/>
          </a:p>
        </p:txBody>
      </p:sp>
      <p:sp>
        <p:nvSpPr>
          <p:cNvPr id="4" name="Footer Placeholder 3">
            <a:extLst>
              <a:ext uri="{FF2B5EF4-FFF2-40B4-BE49-F238E27FC236}">
                <a16:creationId xmlns:a16="http://schemas.microsoft.com/office/drawing/2014/main" id="{C4DF9457-38DA-4370-97CE-BA2E9DB796D7}"/>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4023128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781C8B-1F3B-454F-BA71-114F198DDF31}"/>
              </a:ext>
            </a:extLst>
          </p:cNvPr>
          <p:cNvSpPr>
            <a:spLocks noGrp="1"/>
          </p:cNvSpPr>
          <p:nvPr>
            <p:ph type="ctrTitle"/>
          </p:nvPr>
        </p:nvSpPr>
        <p:spPr/>
        <p:txBody>
          <a:bodyPr/>
          <a:lstStyle/>
          <a:p>
            <a:r>
              <a:rPr lang="en-US" dirty="0"/>
              <a:t>Training Resources</a:t>
            </a:r>
          </a:p>
        </p:txBody>
      </p:sp>
      <p:sp>
        <p:nvSpPr>
          <p:cNvPr id="5" name="Slide Number Placeholder 4">
            <a:extLst>
              <a:ext uri="{FF2B5EF4-FFF2-40B4-BE49-F238E27FC236}">
                <a16:creationId xmlns:a16="http://schemas.microsoft.com/office/drawing/2014/main" id="{3AF37378-EADB-4355-8A7C-FB72FB3ADE61}"/>
              </a:ext>
            </a:extLst>
          </p:cNvPr>
          <p:cNvSpPr>
            <a:spLocks noGrp="1"/>
          </p:cNvSpPr>
          <p:nvPr>
            <p:ph type="sldNum" sz="quarter" idx="12"/>
          </p:nvPr>
        </p:nvSpPr>
        <p:spPr/>
        <p:txBody>
          <a:bodyPr/>
          <a:lstStyle/>
          <a:p>
            <a:fld id="{46775F4D-6D42-4CD6-A802-0B48E0231625}" type="slidenum">
              <a:rPr lang="en-US" smtClean="0"/>
              <a:pPr/>
              <a:t>47</a:t>
            </a:fld>
            <a:endParaRPr lang="en-US"/>
          </a:p>
        </p:txBody>
      </p:sp>
      <p:sp>
        <p:nvSpPr>
          <p:cNvPr id="4" name="Footer Placeholder 3">
            <a:extLst>
              <a:ext uri="{FF2B5EF4-FFF2-40B4-BE49-F238E27FC236}">
                <a16:creationId xmlns:a16="http://schemas.microsoft.com/office/drawing/2014/main" id="{14FDBA17-38C1-44B5-8FCA-DB3805FFE8A2}"/>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1702322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CA4342-4A51-407F-B1C6-F0B680D3405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Catamaran Technical Assistance Website</a:t>
            </a:r>
          </a:p>
        </p:txBody>
      </p:sp>
      <p:sp>
        <p:nvSpPr>
          <p:cNvPr id="3" name="Slide Number Placeholder 2">
            <a:extLst>
              <a:ext uri="{FF2B5EF4-FFF2-40B4-BE49-F238E27FC236}">
                <a16:creationId xmlns:a16="http://schemas.microsoft.com/office/drawing/2014/main" id="{FDC80FEA-0B66-4E04-A221-2D7A9BE48A80}"/>
              </a:ext>
            </a:extLst>
          </p:cNvPr>
          <p:cNvSpPr>
            <a:spLocks noGrp="1"/>
          </p:cNvSpPr>
          <p:nvPr>
            <p:ph type="sldNum" sz="quarter" idx="12"/>
          </p:nvPr>
        </p:nvSpPr>
        <p:spPr/>
        <p:txBody>
          <a:bodyPr/>
          <a:lstStyle/>
          <a:p>
            <a:fld id="{F782C1E8-CA2E-47FF-89F1-29AE34FB2263}" type="slidenum">
              <a:rPr lang="en-US" smtClean="0">
                <a:solidFill>
                  <a:srgbClr val="3A3A3A"/>
                </a:solidFill>
              </a:rPr>
              <a:pPr/>
              <a:t>48</a:t>
            </a:fld>
            <a:endParaRPr lang="en-US">
              <a:solidFill>
                <a:srgbClr val="3A3A3A"/>
              </a:solidFill>
            </a:endParaRPr>
          </a:p>
        </p:txBody>
      </p:sp>
      <p:sp>
        <p:nvSpPr>
          <p:cNvPr id="2" name="Footer Placeholder 1">
            <a:extLst>
              <a:ext uri="{FF2B5EF4-FFF2-40B4-BE49-F238E27FC236}">
                <a16:creationId xmlns:a16="http://schemas.microsoft.com/office/drawing/2014/main" id="{C0511B46-5414-4DE1-AEA7-F7F369D28759}"/>
              </a:ext>
            </a:extLst>
          </p:cNvPr>
          <p:cNvSpPr>
            <a:spLocks noGrp="1"/>
          </p:cNvSpPr>
          <p:nvPr>
            <p:ph type="ftr" sz="quarter" idx="11"/>
          </p:nvPr>
        </p:nvSpPr>
        <p:spPr/>
        <p:txBody>
          <a:bodyPr/>
          <a:lstStyle/>
          <a:p>
            <a:r>
              <a:rPr lang="en-US"/>
              <a:t>Michigan Department of Education | Office of Special Education </a:t>
            </a:r>
          </a:p>
        </p:txBody>
      </p:sp>
      <p:pic>
        <p:nvPicPr>
          <p:cNvPr id="4" name="Picture 3" descr="Catamaran Technical Assistance Website">
            <a:extLst>
              <a:ext uri="{FF2B5EF4-FFF2-40B4-BE49-F238E27FC236}">
                <a16:creationId xmlns:a16="http://schemas.microsoft.com/office/drawing/2014/main" id="{8C0F7DCF-5DAC-41AD-AB07-27119F50C017}"/>
              </a:ext>
            </a:extLst>
          </p:cNvPr>
          <p:cNvPicPr>
            <a:picLocks noChangeAspect="1"/>
          </p:cNvPicPr>
          <p:nvPr/>
        </p:nvPicPr>
        <p:blipFill>
          <a:blip r:embed="rId3"/>
          <a:stretch>
            <a:fillRect/>
          </a:stretch>
        </p:blipFill>
        <p:spPr>
          <a:xfrm>
            <a:off x="867039" y="413621"/>
            <a:ext cx="10515600" cy="6263187"/>
          </a:xfrm>
          <a:prstGeom prst="rect">
            <a:avLst/>
          </a:prstGeom>
          <a:ln>
            <a:solidFill>
              <a:schemeClr val="tx1"/>
            </a:solidFill>
          </a:ln>
        </p:spPr>
      </p:pic>
    </p:spTree>
    <p:extLst>
      <p:ext uri="{BB962C8B-B14F-4D97-AF65-F5344CB8AC3E}">
        <p14:creationId xmlns:p14="http://schemas.microsoft.com/office/powerpoint/2010/main" val="14650893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69CD67-6AA4-4340-A87D-5C57AB6FA4C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Catamaran Technical Assistance Website (2)</a:t>
            </a:r>
          </a:p>
        </p:txBody>
      </p:sp>
      <p:pic>
        <p:nvPicPr>
          <p:cNvPr id="5" name="Picture 4" descr="Catamaran Technical Assistance Website Spotlight, Events, and Quick Links section">
            <a:extLst>
              <a:ext uri="{FF2B5EF4-FFF2-40B4-BE49-F238E27FC236}">
                <a16:creationId xmlns:a16="http://schemas.microsoft.com/office/drawing/2014/main" id="{575D8136-45EC-49EE-B610-58C368FB21C4}"/>
              </a:ext>
            </a:extLst>
          </p:cNvPr>
          <p:cNvPicPr>
            <a:picLocks noChangeAspect="1"/>
          </p:cNvPicPr>
          <p:nvPr/>
        </p:nvPicPr>
        <p:blipFill>
          <a:blip r:embed="rId3"/>
          <a:stretch>
            <a:fillRect/>
          </a:stretch>
        </p:blipFill>
        <p:spPr>
          <a:xfrm>
            <a:off x="198857" y="281032"/>
            <a:ext cx="11794286" cy="5794286"/>
          </a:xfrm>
          <a:prstGeom prst="rect">
            <a:avLst/>
          </a:prstGeom>
          <a:ln>
            <a:solidFill>
              <a:schemeClr val="tx1"/>
            </a:solidFill>
          </a:ln>
        </p:spPr>
      </p:pic>
      <p:sp>
        <p:nvSpPr>
          <p:cNvPr id="3" name="Slide Number Placeholder 2">
            <a:extLst>
              <a:ext uri="{FF2B5EF4-FFF2-40B4-BE49-F238E27FC236}">
                <a16:creationId xmlns:a16="http://schemas.microsoft.com/office/drawing/2014/main" id="{9410F4E6-E68F-477A-944E-CA3AA021F18E}"/>
              </a:ext>
            </a:extLst>
          </p:cNvPr>
          <p:cNvSpPr>
            <a:spLocks noGrp="1"/>
          </p:cNvSpPr>
          <p:nvPr>
            <p:ph type="sldNum" sz="quarter" idx="12"/>
          </p:nvPr>
        </p:nvSpPr>
        <p:spPr/>
        <p:txBody>
          <a:bodyPr/>
          <a:lstStyle/>
          <a:p>
            <a:fld id="{F782C1E8-CA2E-47FF-89F1-29AE34FB2263}" type="slidenum">
              <a:rPr lang="en-US" smtClean="0"/>
              <a:pPr/>
              <a:t>49</a:t>
            </a:fld>
            <a:endParaRPr lang="en-US"/>
          </a:p>
        </p:txBody>
      </p:sp>
      <p:sp>
        <p:nvSpPr>
          <p:cNvPr id="2" name="Footer Placeholder 1">
            <a:extLst>
              <a:ext uri="{FF2B5EF4-FFF2-40B4-BE49-F238E27FC236}">
                <a16:creationId xmlns:a16="http://schemas.microsoft.com/office/drawing/2014/main" id="{BF6C6EAB-36A7-4223-9E9B-316B7580FE6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56169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F98F20A-09A3-408E-BE6D-6977728ECA11}"/>
              </a:ext>
            </a:extLst>
          </p:cNvPr>
          <p:cNvSpPr>
            <a:spLocks noGrp="1"/>
          </p:cNvSpPr>
          <p:nvPr>
            <p:ph type="title"/>
          </p:nvPr>
        </p:nvSpPr>
        <p:spPr/>
        <p:txBody>
          <a:bodyPr/>
          <a:lstStyle/>
          <a:p>
            <a:r>
              <a:rPr lang="en-US"/>
              <a:t>Agenda</a:t>
            </a:r>
          </a:p>
        </p:txBody>
      </p:sp>
      <p:sp>
        <p:nvSpPr>
          <p:cNvPr id="9" name="Content Placeholder 8">
            <a:extLst>
              <a:ext uri="{FF2B5EF4-FFF2-40B4-BE49-F238E27FC236}">
                <a16:creationId xmlns:a16="http://schemas.microsoft.com/office/drawing/2014/main" id="{637AC954-CE8C-4DB4-A540-988A38007961}"/>
              </a:ext>
            </a:extLst>
          </p:cNvPr>
          <p:cNvSpPr>
            <a:spLocks noGrp="1"/>
          </p:cNvSpPr>
          <p:nvPr>
            <p:ph idx="1"/>
          </p:nvPr>
        </p:nvSpPr>
        <p:spPr/>
        <p:txBody>
          <a:bodyPr vert="horz" lIns="91440" tIns="45720" rIns="91440" bIns="45720" rtlCol="0" anchor="t">
            <a:normAutofit/>
          </a:bodyPr>
          <a:lstStyle/>
          <a:p>
            <a:r>
              <a:rPr lang="en-US" sz="3200">
                <a:latin typeface="Arial"/>
                <a:cs typeface="Arial"/>
              </a:rPr>
              <a:t>May 2022 Catamaran Preview</a:t>
            </a:r>
          </a:p>
          <a:p>
            <a:r>
              <a:rPr lang="en-US" sz="3200">
                <a:latin typeface="Arial"/>
                <a:cs typeface="Arial"/>
              </a:rPr>
              <a:t>Assigning B-13 work for Intermediate School Districts (ISDs)</a:t>
            </a:r>
          </a:p>
          <a:p>
            <a:r>
              <a:rPr lang="en-US" sz="3200">
                <a:latin typeface="Arial"/>
                <a:cs typeface="Arial"/>
              </a:rPr>
              <a:t>Catamaran Navigation</a:t>
            </a:r>
          </a:p>
          <a:p>
            <a:r>
              <a:rPr lang="en-US" sz="3200">
                <a:latin typeface="Arial"/>
                <a:cs typeface="Arial"/>
              </a:rPr>
              <a:t>Updates and Tips</a:t>
            </a:r>
          </a:p>
          <a:p>
            <a:r>
              <a:rPr lang="en-US" sz="3200">
                <a:latin typeface="Arial"/>
                <a:cs typeface="Arial"/>
              </a:rPr>
              <a:t>Training Resources</a:t>
            </a:r>
            <a:endParaRPr lang="en-US" sz="3200"/>
          </a:p>
          <a:p>
            <a:r>
              <a:rPr lang="en-US" sz="3200">
                <a:latin typeface="Arial"/>
                <a:cs typeface="Arial"/>
              </a:rPr>
              <a:t>Questions</a:t>
            </a:r>
          </a:p>
        </p:txBody>
      </p:sp>
      <p:sp>
        <p:nvSpPr>
          <p:cNvPr id="5" name="Slide Number Placeholder 4">
            <a:extLst>
              <a:ext uri="{FF2B5EF4-FFF2-40B4-BE49-F238E27FC236}">
                <a16:creationId xmlns:a16="http://schemas.microsoft.com/office/drawing/2014/main" id="{3A87D823-9780-4C6A-BF3A-F362270845C3}"/>
              </a:ext>
            </a:extLst>
          </p:cNvPr>
          <p:cNvSpPr>
            <a:spLocks noGrp="1"/>
          </p:cNvSpPr>
          <p:nvPr>
            <p:ph type="sldNum" sz="quarter" idx="12"/>
          </p:nvPr>
        </p:nvSpPr>
        <p:spPr/>
        <p:txBody>
          <a:bodyPr/>
          <a:lstStyle/>
          <a:p>
            <a:fld id="{46775F4D-6D42-4CD6-A802-0B48E0231625}" type="slidenum">
              <a:rPr lang="en-US" smtClean="0"/>
              <a:pPr/>
              <a:t>5</a:t>
            </a:fld>
            <a:endParaRPr lang="en-US"/>
          </a:p>
        </p:txBody>
      </p:sp>
      <p:sp>
        <p:nvSpPr>
          <p:cNvPr id="4" name="Footer Placeholder 3">
            <a:extLst>
              <a:ext uri="{FF2B5EF4-FFF2-40B4-BE49-F238E27FC236}">
                <a16:creationId xmlns:a16="http://schemas.microsoft.com/office/drawing/2014/main" id="{9A45E2F1-3D75-4116-AE97-F24E575EC2EB}"/>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8484305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12307-AFB8-4904-9757-3AADDF5E345B}"/>
              </a:ext>
            </a:extLst>
          </p:cNvPr>
          <p:cNvSpPr>
            <a:spLocks noGrp="1"/>
          </p:cNvSpPr>
          <p:nvPr>
            <p:ph type="title"/>
          </p:nvPr>
        </p:nvSpPr>
        <p:spPr>
          <a:xfrm>
            <a:off x="838200" y="365125"/>
            <a:ext cx="10515600" cy="1325563"/>
          </a:xfrm>
        </p:spPr>
        <p:txBody>
          <a:bodyPr anchor="b">
            <a:normAutofit/>
          </a:bodyPr>
          <a:lstStyle/>
          <a:p>
            <a:r>
              <a:rPr lang="en-US" dirty="0"/>
              <a:t>Technical Assistance Updates</a:t>
            </a:r>
          </a:p>
        </p:txBody>
      </p:sp>
      <p:pic>
        <p:nvPicPr>
          <p:cNvPr id="11" name="Picture 10" descr="Catamaran Technical Assistance Website: Sign-up for TA updates by category.">
            <a:extLst>
              <a:ext uri="{FF2B5EF4-FFF2-40B4-BE49-F238E27FC236}">
                <a16:creationId xmlns:a16="http://schemas.microsoft.com/office/drawing/2014/main" id="{5E62320C-70B2-4E1D-97DB-2585554B734B}"/>
              </a:ext>
            </a:extLst>
          </p:cNvPr>
          <p:cNvPicPr>
            <a:picLocks noChangeAspect="1"/>
          </p:cNvPicPr>
          <p:nvPr/>
        </p:nvPicPr>
        <p:blipFill>
          <a:blip r:embed="rId3"/>
          <a:stretch>
            <a:fillRect/>
          </a:stretch>
        </p:blipFill>
        <p:spPr>
          <a:xfrm>
            <a:off x="1248033" y="1780034"/>
            <a:ext cx="9631828" cy="4486969"/>
          </a:xfrm>
          <a:prstGeom prst="rect">
            <a:avLst/>
          </a:prstGeom>
          <a:ln>
            <a:solidFill>
              <a:schemeClr val="tx1"/>
            </a:solidFill>
          </a:ln>
        </p:spPr>
      </p:pic>
      <p:sp>
        <p:nvSpPr>
          <p:cNvPr id="5" name="Slide Number Placeholder 4">
            <a:extLst>
              <a:ext uri="{FF2B5EF4-FFF2-40B4-BE49-F238E27FC236}">
                <a16:creationId xmlns:a16="http://schemas.microsoft.com/office/drawing/2014/main" id="{D8CB3D04-4880-480A-A19F-C02A9702A3B8}"/>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50</a:t>
            </a:fld>
            <a:endParaRPr lang="en-US"/>
          </a:p>
        </p:txBody>
      </p:sp>
      <p:sp>
        <p:nvSpPr>
          <p:cNvPr id="4" name="Footer Placeholder 3">
            <a:extLst>
              <a:ext uri="{FF2B5EF4-FFF2-40B4-BE49-F238E27FC236}">
                <a16:creationId xmlns:a16="http://schemas.microsoft.com/office/drawing/2014/main" id="{E74C1B0D-8E00-4687-8F4A-96AF3812E353}"/>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4549482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B9DCE-9357-419E-A940-18A8EF3D944D}"/>
              </a:ext>
            </a:extLst>
          </p:cNvPr>
          <p:cNvSpPr>
            <a:spLocks noGrp="1"/>
          </p:cNvSpPr>
          <p:nvPr>
            <p:ph type="title"/>
          </p:nvPr>
        </p:nvSpPr>
        <p:spPr>
          <a:xfrm>
            <a:off x="838200" y="365125"/>
            <a:ext cx="10515600" cy="1325563"/>
          </a:xfrm>
        </p:spPr>
        <p:txBody>
          <a:bodyPr anchor="b">
            <a:normAutofit/>
          </a:bodyPr>
          <a:lstStyle/>
          <a:p>
            <a:r>
              <a:rPr lang="en-US" dirty="0"/>
              <a:t>Other Resources</a:t>
            </a:r>
          </a:p>
        </p:txBody>
      </p:sp>
      <p:pic>
        <p:nvPicPr>
          <p:cNvPr id="12" name="Picture 11" descr="Catamaran Technical Assistance Website: Other Resources Menu">
            <a:extLst>
              <a:ext uri="{FF2B5EF4-FFF2-40B4-BE49-F238E27FC236}">
                <a16:creationId xmlns:a16="http://schemas.microsoft.com/office/drawing/2014/main" id="{7B2B2DA3-CBA5-4DB6-BBD3-406C6D07DD33}"/>
              </a:ext>
            </a:extLst>
          </p:cNvPr>
          <p:cNvPicPr>
            <a:picLocks noChangeAspect="1"/>
          </p:cNvPicPr>
          <p:nvPr/>
        </p:nvPicPr>
        <p:blipFill>
          <a:blip r:embed="rId3"/>
          <a:stretch>
            <a:fillRect/>
          </a:stretch>
        </p:blipFill>
        <p:spPr>
          <a:xfrm>
            <a:off x="838200" y="2279364"/>
            <a:ext cx="10515600" cy="3443860"/>
          </a:xfrm>
          <a:prstGeom prst="rect">
            <a:avLst/>
          </a:prstGeom>
          <a:noFill/>
          <a:ln>
            <a:solidFill>
              <a:schemeClr val="tx1"/>
            </a:solidFill>
          </a:ln>
        </p:spPr>
      </p:pic>
      <p:sp>
        <p:nvSpPr>
          <p:cNvPr id="6" name="Slide Number Placeholder 5">
            <a:extLst>
              <a:ext uri="{FF2B5EF4-FFF2-40B4-BE49-F238E27FC236}">
                <a16:creationId xmlns:a16="http://schemas.microsoft.com/office/drawing/2014/main" id="{B21A44A4-2164-45A8-B6CB-64ED5385980C}"/>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0B17BB76-CBF7-44FF-99D7-3859A0F0D5C1}" type="slidenum">
              <a:rPr lang="en-US" smtClean="0"/>
              <a:pPr>
                <a:spcAft>
                  <a:spcPts val="600"/>
                </a:spcAft>
              </a:pPr>
              <a:t>51</a:t>
            </a:fld>
            <a:endParaRPr lang="en-US"/>
          </a:p>
        </p:txBody>
      </p:sp>
      <p:sp>
        <p:nvSpPr>
          <p:cNvPr id="5" name="Footer Placeholder 4">
            <a:extLst>
              <a:ext uri="{FF2B5EF4-FFF2-40B4-BE49-F238E27FC236}">
                <a16:creationId xmlns:a16="http://schemas.microsoft.com/office/drawing/2014/main" id="{0F37B36D-96A2-485C-980B-71CCEA6B0F87}"/>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42174710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F6DC-C50C-4C80-88C2-E70BD895B7A9}"/>
              </a:ext>
            </a:extLst>
          </p:cNvPr>
          <p:cNvSpPr>
            <a:spLocks noGrp="1"/>
          </p:cNvSpPr>
          <p:nvPr>
            <p:ph type="title"/>
          </p:nvPr>
        </p:nvSpPr>
        <p:spPr/>
        <p:txBody>
          <a:bodyPr/>
          <a:lstStyle/>
          <a:p>
            <a:r>
              <a:rPr lang="en-US" dirty="0"/>
              <a:t>Catamaran How-</a:t>
            </a:r>
            <a:r>
              <a:rPr lang="en-US" dirty="0" err="1"/>
              <a:t>tos</a:t>
            </a:r>
            <a:endParaRPr lang="en-US" dirty="0"/>
          </a:p>
        </p:txBody>
      </p:sp>
      <p:pic>
        <p:nvPicPr>
          <p:cNvPr id="11" name="Picture 10" descr="Catamaran Technical Assistance Website: Catamaran How-to page.">
            <a:extLst>
              <a:ext uri="{FF2B5EF4-FFF2-40B4-BE49-F238E27FC236}">
                <a16:creationId xmlns:a16="http://schemas.microsoft.com/office/drawing/2014/main" id="{3E14B6AA-E4C7-4C6F-A09E-00E3ABBD3CB1}"/>
              </a:ext>
            </a:extLst>
          </p:cNvPr>
          <p:cNvPicPr>
            <a:picLocks noChangeAspect="1"/>
          </p:cNvPicPr>
          <p:nvPr/>
        </p:nvPicPr>
        <p:blipFill>
          <a:blip r:embed="rId3"/>
          <a:stretch>
            <a:fillRect/>
          </a:stretch>
        </p:blipFill>
        <p:spPr>
          <a:xfrm>
            <a:off x="1802896" y="1768821"/>
            <a:ext cx="8641829" cy="4464945"/>
          </a:xfrm>
          <a:prstGeom prst="rect">
            <a:avLst/>
          </a:prstGeom>
          <a:ln>
            <a:solidFill>
              <a:schemeClr val="tx1"/>
            </a:solidFill>
          </a:ln>
        </p:spPr>
      </p:pic>
      <p:sp>
        <p:nvSpPr>
          <p:cNvPr id="5" name="Slide Number Placeholder 4">
            <a:extLst>
              <a:ext uri="{FF2B5EF4-FFF2-40B4-BE49-F238E27FC236}">
                <a16:creationId xmlns:a16="http://schemas.microsoft.com/office/drawing/2014/main" id="{27ABF0BD-9732-4AB2-A6F2-56F6D3230FB8}"/>
              </a:ext>
            </a:extLst>
          </p:cNvPr>
          <p:cNvSpPr>
            <a:spLocks noGrp="1"/>
          </p:cNvSpPr>
          <p:nvPr>
            <p:ph type="sldNum" sz="quarter" idx="12"/>
          </p:nvPr>
        </p:nvSpPr>
        <p:spPr/>
        <p:txBody>
          <a:bodyPr/>
          <a:lstStyle/>
          <a:p>
            <a:fld id="{46775F4D-6D42-4CD6-A802-0B48E0231625}" type="slidenum">
              <a:rPr lang="en-US" smtClean="0"/>
              <a:pPr/>
              <a:t>52</a:t>
            </a:fld>
            <a:endParaRPr lang="en-US"/>
          </a:p>
        </p:txBody>
      </p:sp>
      <p:sp>
        <p:nvSpPr>
          <p:cNvPr id="4" name="Footer Placeholder 3">
            <a:extLst>
              <a:ext uri="{FF2B5EF4-FFF2-40B4-BE49-F238E27FC236}">
                <a16:creationId xmlns:a16="http://schemas.microsoft.com/office/drawing/2014/main" id="{9C231018-2811-4592-ABC2-8F801518ACBE}"/>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055842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C6660D-B8F9-458C-A50E-CC38255AFC0F}"/>
              </a:ext>
            </a:extLst>
          </p:cNvPr>
          <p:cNvSpPr>
            <a:spLocks noGrp="1"/>
          </p:cNvSpPr>
          <p:nvPr>
            <p:ph type="title" idx="4294967295"/>
          </p:nvPr>
        </p:nvSpPr>
        <p:spPr>
          <a:xfrm>
            <a:off x="838200" y="-1133855"/>
            <a:ext cx="10515600" cy="1133855"/>
          </a:xfrm>
        </p:spPr>
        <p:txBody>
          <a:bodyPr/>
          <a:lstStyle/>
          <a:p>
            <a:r>
              <a:rPr lang="en-US" dirty="0"/>
              <a:t>Search</a:t>
            </a:r>
          </a:p>
        </p:txBody>
      </p:sp>
      <p:pic>
        <p:nvPicPr>
          <p:cNvPr id="4" name="Picture 3" descr="Catamaran Technical Assistance Website Search page">
            <a:extLst>
              <a:ext uri="{FF2B5EF4-FFF2-40B4-BE49-F238E27FC236}">
                <a16:creationId xmlns:a16="http://schemas.microsoft.com/office/drawing/2014/main" id="{6A66881B-41EA-446E-B478-1A18C61C817C}"/>
              </a:ext>
            </a:extLst>
          </p:cNvPr>
          <p:cNvPicPr>
            <a:picLocks noChangeAspect="1"/>
          </p:cNvPicPr>
          <p:nvPr/>
        </p:nvPicPr>
        <p:blipFill>
          <a:blip r:embed="rId3"/>
          <a:stretch>
            <a:fillRect/>
          </a:stretch>
        </p:blipFill>
        <p:spPr>
          <a:xfrm>
            <a:off x="1078857" y="136525"/>
            <a:ext cx="10034286" cy="6194286"/>
          </a:xfrm>
          <a:prstGeom prst="rect">
            <a:avLst/>
          </a:prstGeom>
          <a:ln>
            <a:solidFill>
              <a:schemeClr val="tx1"/>
            </a:solidFill>
          </a:ln>
        </p:spPr>
      </p:pic>
      <p:sp>
        <p:nvSpPr>
          <p:cNvPr id="3" name="Slide Number Placeholder 2">
            <a:extLst>
              <a:ext uri="{FF2B5EF4-FFF2-40B4-BE49-F238E27FC236}">
                <a16:creationId xmlns:a16="http://schemas.microsoft.com/office/drawing/2014/main" id="{C5B30B61-09BE-44C6-B421-18960B6121FE}"/>
              </a:ext>
            </a:extLst>
          </p:cNvPr>
          <p:cNvSpPr>
            <a:spLocks noGrp="1"/>
          </p:cNvSpPr>
          <p:nvPr>
            <p:ph type="sldNum" sz="quarter" idx="12"/>
          </p:nvPr>
        </p:nvSpPr>
        <p:spPr/>
        <p:txBody>
          <a:bodyPr/>
          <a:lstStyle/>
          <a:p>
            <a:fld id="{F782C1E8-CA2E-47FF-89F1-29AE34FB2263}" type="slidenum">
              <a:rPr lang="en-US" smtClean="0"/>
              <a:pPr/>
              <a:t>53</a:t>
            </a:fld>
            <a:endParaRPr lang="en-US"/>
          </a:p>
        </p:txBody>
      </p:sp>
      <p:sp>
        <p:nvSpPr>
          <p:cNvPr id="2" name="Footer Placeholder 1">
            <a:extLst>
              <a:ext uri="{FF2B5EF4-FFF2-40B4-BE49-F238E27FC236}">
                <a16:creationId xmlns:a16="http://schemas.microsoft.com/office/drawing/2014/main" id="{6679AC32-BE4B-46C2-A798-2A434136D55B}"/>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9852132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025AC7-D716-4222-B194-855352A099CF}"/>
              </a:ext>
            </a:extLst>
          </p:cNvPr>
          <p:cNvSpPr>
            <a:spLocks noGrp="1"/>
          </p:cNvSpPr>
          <p:nvPr>
            <p:ph type="title" idx="4294967295"/>
          </p:nvPr>
        </p:nvSpPr>
        <p:spPr>
          <a:xfrm>
            <a:off x="838200" y="-1433383"/>
            <a:ext cx="10515600" cy="1433383"/>
          </a:xfrm>
        </p:spPr>
        <p:txBody>
          <a:bodyPr/>
          <a:lstStyle/>
          <a:p>
            <a:r>
              <a:rPr lang="en-US" dirty="0"/>
              <a:t>Events</a:t>
            </a:r>
          </a:p>
        </p:txBody>
      </p:sp>
      <p:pic>
        <p:nvPicPr>
          <p:cNvPr id="4" name="Picture 3" descr="Upcoming Events page">
            <a:extLst>
              <a:ext uri="{FF2B5EF4-FFF2-40B4-BE49-F238E27FC236}">
                <a16:creationId xmlns:a16="http://schemas.microsoft.com/office/drawing/2014/main" id="{4D5AA82D-FE55-42A4-B290-35B9489EF837}"/>
              </a:ext>
            </a:extLst>
          </p:cNvPr>
          <p:cNvPicPr>
            <a:picLocks noChangeAspect="1"/>
          </p:cNvPicPr>
          <p:nvPr/>
        </p:nvPicPr>
        <p:blipFill>
          <a:blip r:embed="rId3"/>
          <a:stretch>
            <a:fillRect/>
          </a:stretch>
        </p:blipFill>
        <p:spPr>
          <a:xfrm>
            <a:off x="1659588" y="115743"/>
            <a:ext cx="9184095" cy="6187619"/>
          </a:xfrm>
          <a:prstGeom prst="rect">
            <a:avLst/>
          </a:prstGeom>
          <a:ln>
            <a:solidFill>
              <a:schemeClr val="tx1"/>
            </a:solidFill>
          </a:ln>
        </p:spPr>
      </p:pic>
      <p:sp>
        <p:nvSpPr>
          <p:cNvPr id="3" name="Slide Number Placeholder 2">
            <a:extLst>
              <a:ext uri="{FF2B5EF4-FFF2-40B4-BE49-F238E27FC236}">
                <a16:creationId xmlns:a16="http://schemas.microsoft.com/office/drawing/2014/main" id="{AF1736AA-0017-4D33-A73A-401E7DCAC5F1}"/>
              </a:ext>
            </a:extLst>
          </p:cNvPr>
          <p:cNvSpPr>
            <a:spLocks noGrp="1"/>
          </p:cNvSpPr>
          <p:nvPr>
            <p:ph type="sldNum" sz="quarter" idx="12"/>
          </p:nvPr>
        </p:nvSpPr>
        <p:spPr/>
        <p:txBody>
          <a:bodyPr/>
          <a:lstStyle/>
          <a:p>
            <a:fld id="{F782C1E8-CA2E-47FF-89F1-29AE34FB2263}" type="slidenum">
              <a:rPr lang="en-US" smtClean="0"/>
              <a:pPr/>
              <a:t>54</a:t>
            </a:fld>
            <a:endParaRPr lang="en-US"/>
          </a:p>
        </p:txBody>
      </p:sp>
      <p:sp>
        <p:nvSpPr>
          <p:cNvPr id="2" name="Footer Placeholder 1">
            <a:extLst>
              <a:ext uri="{FF2B5EF4-FFF2-40B4-BE49-F238E27FC236}">
                <a16:creationId xmlns:a16="http://schemas.microsoft.com/office/drawing/2014/main" id="{89DF6E4D-1332-43AC-8414-0E0BB762AE52}"/>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8361355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7D3BCE-4679-4241-9D9E-00B39CAEB1B8}"/>
              </a:ext>
            </a:extLst>
          </p:cNvPr>
          <p:cNvSpPr>
            <a:spLocks noGrp="1"/>
          </p:cNvSpPr>
          <p:nvPr>
            <p:ph type="ctrTitle"/>
          </p:nvPr>
        </p:nvSpPr>
        <p:spPr/>
        <p:txBody>
          <a:bodyPr/>
          <a:lstStyle/>
          <a:p>
            <a:r>
              <a:rPr lang="en-US" dirty="0"/>
              <a:t>Questions?</a:t>
            </a:r>
          </a:p>
        </p:txBody>
      </p:sp>
      <p:sp>
        <p:nvSpPr>
          <p:cNvPr id="5" name="Slide Number Placeholder 4">
            <a:extLst>
              <a:ext uri="{FF2B5EF4-FFF2-40B4-BE49-F238E27FC236}">
                <a16:creationId xmlns:a16="http://schemas.microsoft.com/office/drawing/2014/main" id="{161854D3-092E-4907-B9AC-47CAFF226416}"/>
              </a:ext>
            </a:extLst>
          </p:cNvPr>
          <p:cNvSpPr>
            <a:spLocks noGrp="1"/>
          </p:cNvSpPr>
          <p:nvPr>
            <p:ph type="sldNum" sz="quarter" idx="12"/>
          </p:nvPr>
        </p:nvSpPr>
        <p:spPr/>
        <p:txBody>
          <a:bodyPr/>
          <a:lstStyle/>
          <a:p>
            <a:fld id="{46775F4D-6D42-4CD6-A802-0B48E0231625}" type="slidenum">
              <a:rPr lang="en-US" smtClean="0"/>
              <a:pPr/>
              <a:t>55</a:t>
            </a:fld>
            <a:endParaRPr lang="en-US"/>
          </a:p>
        </p:txBody>
      </p:sp>
      <p:sp>
        <p:nvSpPr>
          <p:cNvPr id="4" name="Footer Placeholder 3">
            <a:extLst>
              <a:ext uri="{FF2B5EF4-FFF2-40B4-BE49-F238E27FC236}">
                <a16:creationId xmlns:a16="http://schemas.microsoft.com/office/drawing/2014/main" id="{2CF60318-3EE8-4B86-A6FD-22D335F1000B}"/>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6524169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EF5F2-0C95-436B-99A2-7082D63C8788}"/>
              </a:ext>
            </a:extLst>
          </p:cNvPr>
          <p:cNvSpPr>
            <a:spLocks noGrp="1"/>
          </p:cNvSpPr>
          <p:nvPr>
            <p:ph type="title"/>
          </p:nvPr>
        </p:nvSpPr>
        <p:spPr/>
        <p:txBody>
          <a:bodyPr/>
          <a:lstStyle/>
          <a:p>
            <a:r>
              <a:rPr lang="en-US" dirty="0">
                <a:latin typeface="Arial"/>
                <a:cs typeface="Arial"/>
              </a:rPr>
              <a:t>Contact MDE OSE</a:t>
            </a:r>
            <a:endParaRPr lang="en-US" dirty="0"/>
          </a:p>
        </p:txBody>
      </p:sp>
      <p:sp>
        <p:nvSpPr>
          <p:cNvPr id="3" name="Content Placeholder 2">
            <a:extLst>
              <a:ext uri="{FF2B5EF4-FFF2-40B4-BE49-F238E27FC236}">
                <a16:creationId xmlns:a16="http://schemas.microsoft.com/office/drawing/2014/main" id="{8944EFF8-0F27-448E-872A-08EEEE127872}"/>
              </a:ext>
            </a:extLst>
          </p:cNvPr>
          <p:cNvSpPr>
            <a:spLocks noGrp="1"/>
          </p:cNvSpPr>
          <p:nvPr>
            <p:ph sz="half" idx="1"/>
          </p:nvPr>
        </p:nvSpPr>
        <p:spPr/>
        <p:txBody>
          <a:bodyPr/>
          <a:lstStyle/>
          <a:p>
            <a:pPr marL="0" indent="0">
              <a:spcBef>
                <a:spcPts val="600"/>
              </a:spcBef>
              <a:buNone/>
            </a:pPr>
            <a:r>
              <a:rPr lang="en-US" sz="2800" b="1" dirty="0">
                <a:solidFill>
                  <a:schemeClr val="accent2"/>
                </a:solidFill>
                <a:latin typeface="Arial"/>
                <a:cs typeface="Arial"/>
              </a:rPr>
              <a:t>Presenters</a:t>
            </a:r>
            <a:endParaRPr lang="en-US" sz="2800" b="1" dirty="0">
              <a:solidFill>
                <a:schemeClr val="accent2"/>
              </a:solidFill>
            </a:endParaRPr>
          </a:p>
          <a:p>
            <a:pPr>
              <a:spcBef>
                <a:spcPts val="600"/>
              </a:spcBef>
            </a:pPr>
            <a:r>
              <a:rPr lang="en-US" dirty="0">
                <a:latin typeface="Arial"/>
                <a:cs typeface="Arial"/>
              </a:rPr>
              <a:t>Chantel </a:t>
            </a:r>
            <a:r>
              <a:rPr lang="en-US" dirty="0" err="1">
                <a:latin typeface="Arial"/>
                <a:cs typeface="Arial"/>
              </a:rPr>
              <a:t>Mozden</a:t>
            </a:r>
            <a:br>
              <a:rPr lang="en-US" dirty="0">
                <a:latin typeface="Arial"/>
                <a:cs typeface="Arial"/>
              </a:rPr>
            </a:br>
            <a:r>
              <a:rPr lang="en-US" dirty="0">
                <a:latin typeface="Arial"/>
                <a:cs typeface="Arial"/>
                <a:hlinkClick r:id="rId2"/>
              </a:rPr>
              <a:t>mozdenC@michigan.gov</a:t>
            </a:r>
            <a:endParaRPr lang="en-US" dirty="0">
              <a:latin typeface="Arial"/>
              <a:cs typeface="Arial"/>
            </a:endParaRPr>
          </a:p>
          <a:p>
            <a:pPr marL="0" indent="0">
              <a:spcBef>
                <a:spcPts val="600"/>
              </a:spcBef>
              <a:buNone/>
            </a:pPr>
            <a:r>
              <a:rPr lang="en-US" dirty="0">
                <a:latin typeface="Arial"/>
                <a:cs typeface="Arial"/>
              </a:rPr>
              <a:t> </a:t>
            </a:r>
          </a:p>
          <a:p>
            <a:pPr>
              <a:spcBef>
                <a:spcPts val="600"/>
              </a:spcBef>
            </a:pPr>
            <a:r>
              <a:rPr lang="en-US" dirty="0">
                <a:latin typeface="Arial"/>
                <a:cs typeface="Arial"/>
              </a:rPr>
              <a:t>Tori </a:t>
            </a:r>
            <a:r>
              <a:rPr lang="en-US" dirty="0" err="1">
                <a:latin typeface="Arial"/>
                <a:cs typeface="Arial"/>
              </a:rPr>
              <a:t>Ranusch</a:t>
            </a:r>
            <a:br>
              <a:rPr lang="en-US" dirty="0">
                <a:latin typeface="Arial"/>
                <a:cs typeface="Arial"/>
              </a:rPr>
            </a:br>
            <a:r>
              <a:rPr lang="en-US" dirty="0">
                <a:latin typeface="Arial"/>
                <a:cs typeface="Arial"/>
                <a:hlinkClick r:id="rId3"/>
              </a:rPr>
              <a:t>RanuschT1@michigan.gov</a:t>
            </a:r>
            <a:endParaRPr lang="en-US" dirty="0">
              <a:latin typeface="Arial"/>
              <a:cs typeface="Arial"/>
            </a:endParaRPr>
          </a:p>
          <a:p>
            <a:endParaRPr lang="en-US" dirty="0"/>
          </a:p>
        </p:txBody>
      </p:sp>
      <p:sp>
        <p:nvSpPr>
          <p:cNvPr id="4" name="Content Placeholder 3">
            <a:extLst>
              <a:ext uri="{FF2B5EF4-FFF2-40B4-BE49-F238E27FC236}">
                <a16:creationId xmlns:a16="http://schemas.microsoft.com/office/drawing/2014/main" id="{FFF8F368-E479-4A1C-8D25-E10F752E9CCB}"/>
              </a:ext>
            </a:extLst>
          </p:cNvPr>
          <p:cNvSpPr>
            <a:spLocks noGrp="1"/>
          </p:cNvSpPr>
          <p:nvPr>
            <p:ph sz="half" idx="2"/>
          </p:nvPr>
        </p:nvSpPr>
        <p:spPr/>
        <p:txBody>
          <a:bodyPr/>
          <a:lstStyle/>
          <a:p>
            <a:pPr marL="0" indent="0">
              <a:spcBef>
                <a:spcPts val="600"/>
              </a:spcBef>
              <a:buNone/>
            </a:pPr>
            <a:r>
              <a:rPr lang="en-US" sz="2800" b="1" dirty="0">
                <a:solidFill>
                  <a:schemeClr val="accent2"/>
                </a:solidFill>
                <a:latin typeface="Arial"/>
                <a:cs typeface="Arial"/>
              </a:rPr>
              <a:t>MDE OSE Information Line</a:t>
            </a:r>
            <a:endParaRPr lang="en-US" sz="2800" b="1" dirty="0">
              <a:solidFill>
                <a:schemeClr val="accent2"/>
              </a:solidFill>
            </a:endParaRPr>
          </a:p>
          <a:p>
            <a:pPr>
              <a:spcBef>
                <a:spcPts val="600"/>
              </a:spcBef>
            </a:pPr>
            <a:r>
              <a:rPr lang="en-US" dirty="0">
                <a:latin typeface="Arial"/>
                <a:cs typeface="Arial"/>
              </a:rPr>
              <a:t>888-320-8384</a:t>
            </a:r>
          </a:p>
          <a:p>
            <a:pPr>
              <a:spcBef>
                <a:spcPts val="600"/>
              </a:spcBef>
            </a:pPr>
            <a:r>
              <a:rPr lang="en-US" dirty="0">
                <a:latin typeface="Arial"/>
                <a:cs typeface="Arial"/>
                <a:hlinkClick r:id="rId4"/>
              </a:rPr>
              <a:t>mde-ose@michigan.gov</a:t>
            </a:r>
            <a:r>
              <a:rPr lang="en-US" dirty="0">
                <a:latin typeface="Arial"/>
                <a:cs typeface="Arial"/>
              </a:rPr>
              <a:t> </a:t>
            </a:r>
          </a:p>
          <a:p>
            <a:endParaRPr lang="en-US" dirty="0"/>
          </a:p>
        </p:txBody>
      </p:sp>
      <p:sp>
        <p:nvSpPr>
          <p:cNvPr id="6" name="Slide Number Placeholder 5">
            <a:extLst>
              <a:ext uri="{FF2B5EF4-FFF2-40B4-BE49-F238E27FC236}">
                <a16:creationId xmlns:a16="http://schemas.microsoft.com/office/drawing/2014/main" id="{F9ADF7FC-8D3A-4BBA-8FAF-D41C1D663253}"/>
              </a:ext>
            </a:extLst>
          </p:cNvPr>
          <p:cNvSpPr>
            <a:spLocks noGrp="1"/>
          </p:cNvSpPr>
          <p:nvPr>
            <p:ph type="sldNum" sz="quarter" idx="12"/>
          </p:nvPr>
        </p:nvSpPr>
        <p:spPr/>
        <p:txBody>
          <a:bodyPr/>
          <a:lstStyle/>
          <a:p>
            <a:fld id="{0B17BB76-CBF7-44FF-99D7-3859A0F0D5C1}" type="slidenum">
              <a:rPr lang="en-US" smtClean="0"/>
              <a:pPr/>
              <a:t>56</a:t>
            </a:fld>
            <a:endParaRPr lang="en-US"/>
          </a:p>
        </p:txBody>
      </p:sp>
      <p:sp>
        <p:nvSpPr>
          <p:cNvPr id="5" name="Footer Placeholder 4">
            <a:extLst>
              <a:ext uri="{FF2B5EF4-FFF2-40B4-BE49-F238E27FC236}">
                <a16:creationId xmlns:a16="http://schemas.microsoft.com/office/drawing/2014/main" id="{8C8A112A-FE28-48DF-98C2-E0117D141673}"/>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4435420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ADA1C-254D-46ED-A2CB-D5493D4AE9AB}"/>
              </a:ext>
            </a:extLst>
          </p:cNvPr>
          <p:cNvSpPr>
            <a:spLocks noGrp="1"/>
          </p:cNvSpPr>
          <p:nvPr>
            <p:ph type="title"/>
          </p:nvPr>
        </p:nvSpPr>
        <p:spPr/>
        <p:txBody>
          <a:bodyPr/>
          <a:lstStyle/>
          <a:p>
            <a:r>
              <a:rPr lang="en-US" dirty="0">
                <a:latin typeface="Arial"/>
                <a:cs typeface="Arial"/>
              </a:rPr>
              <a:t>Contact the Catamaran Team</a:t>
            </a:r>
            <a:endParaRPr lang="en-US" dirty="0"/>
          </a:p>
        </p:txBody>
      </p:sp>
      <p:sp>
        <p:nvSpPr>
          <p:cNvPr id="3" name="Content Placeholder 2">
            <a:extLst>
              <a:ext uri="{FF2B5EF4-FFF2-40B4-BE49-F238E27FC236}">
                <a16:creationId xmlns:a16="http://schemas.microsoft.com/office/drawing/2014/main" id="{0EDA22CB-4474-4DDA-8A61-56C576EB8A05}"/>
              </a:ext>
            </a:extLst>
          </p:cNvPr>
          <p:cNvSpPr>
            <a:spLocks noGrp="1"/>
          </p:cNvSpPr>
          <p:nvPr>
            <p:ph sz="half" idx="1"/>
          </p:nvPr>
        </p:nvSpPr>
        <p:spPr>
          <a:xfrm>
            <a:off x="838199" y="1825625"/>
            <a:ext cx="5624945" cy="4351338"/>
          </a:xfrm>
        </p:spPr>
        <p:txBody>
          <a:bodyPr/>
          <a:lstStyle/>
          <a:p>
            <a:pPr marL="0" indent="0">
              <a:spcBef>
                <a:spcPts val="600"/>
              </a:spcBef>
              <a:buNone/>
            </a:pPr>
            <a:r>
              <a:rPr lang="en-US" sz="2600" b="1" dirty="0">
                <a:solidFill>
                  <a:schemeClr val="accent2"/>
                </a:solidFill>
                <a:latin typeface="Arial"/>
                <a:cs typeface="Arial"/>
              </a:rPr>
              <a:t>Project Director</a:t>
            </a:r>
            <a:endParaRPr lang="en-US" sz="2600" b="1" dirty="0">
              <a:solidFill>
                <a:schemeClr val="accent2"/>
              </a:solidFill>
            </a:endParaRPr>
          </a:p>
          <a:p>
            <a:pPr>
              <a:spcBef>
                <a:spcPts val="600"/>
              </a:spcBef>
            </a:pPr>
            <a:r>
              <a:rPr lang="en-US" dirty="0">
                <a:latin typeface="Arial"/>
                <a:cs typeface="Arial"/>
              </a:rPr>
              <a:t>Kelly Rogers</a:t>
            </a:r>
          </a:p>
          <a:p>
            <a:pPr>
              <a:spcBef>
                <a:spcPts val="600"/>
              </a:spcBef>
            </a:pPr>
            <a:r>
              <a:rPr lang="en-US" dirty="0">
                <a:latin typeface="Arial"/>
                <a:cs typeface="Arial"/>
                <a:hlinkClick r:id="rId2"/>
              </a:rPr>
              <a:t>krogers@publicsectorconsultants.com</a:t>
            </a:r>
            <a:endParaRPr lang="en-US" dirty="0">
              <a:latin typeface="Arial"/>
              <a:cs typeface="Arial"/>
            </a:endParaRPr>
          </a:p>
          <a:p>
            <a:pPr>
              <a:spcBef>
                <a:spcPts val="600"/>
              </a:spcBef>
            </a:pPr>
            <a:endParaRPr lang="en-US" dirty="0">
              <a:latin typeface="Arial"/>
              <a:cs typeface="Arial"/>
            </a:endParaRPr>
          </a:p>
          <a:p>
            <a:pPr marL="0" indent="0">
              <a:spcBef>
                <a:spcPts val="600"/>
              </a:spcBef>
              <a:buNone/>
            </a:pPr>
            <a:r>
              <a:rPr lang="en-US" sz="2600" b="1" dirty="0">
                <a:solidFill>
                  <a:schemeClr val="accent2"/>
                </a:solidFill>
                <a:latin typeface="Arial"/>
                <a:cs typeface="Arial"/>
              </a:rPr>
              <a:t>Senior Project Manager</a:t>
            </a:r>
            <a:endParaRPr lang="en-US" sz="2600" b="1" dirty="0">
              <a:solidFill>
                <a:schemeClr val="accent2"/>
              </a:solidFill>
            </a:endParaRPr>
          </a:p>
          <a:p>
            <a:pPr>
              <a:spcBef>
                <a:spcPts val="600"/>
              </a:spcBef>
            </a:pPr>
            <a:r>
              <a:rPr lang="en-US" dirty="0">
                <a:latin typeface="Arial"/>
                <a:cs typeface="Arial"/>
              </a:rPr>
              <a:t>Lynne Clark</a:t>
            </a:r>
          </a:p>
          <a:p>
            <a:pPr>
              <a:spcBef>
                <a:spcPts val="600"/>
              </a:spcBef>
            </a:pPr>
            <a:r>
              <a:rPr lang="en-US" dirty="0">
                <a:latin typeface="Arial"/>
                <a:cs typeface="Arial"/>
                <a:hlinkClick r:id="rId3"/>
              </a:rPr>
              <a:t>lclark@publicsectorconsultants.com</a:t>
            </a:r>
            <a:endParaRPr lang="en-US" dirty="0">
              <a:latin typeface="Arial"/>
              <a:cs typeface="Arial"/>
            </a:endParaRPr>
          </a:p>
          <a:p>
            <a:pPr>
              <a:spcBef>
                <a:spcPts val="600"/>
              </a:spcBef>
            </a:pPr>
            <a:endParaRPr lang="en-US" dirty="0">
              <a:latin typeface="Arial"/>
              <a:cs typeface="Arial"/>
            </a:endParaRPr>
          </a:p>
          <a:p>
            <a:endParaRPr lang="en-US" dirty="0"/>
          </a:p>
        </p:txBody>
      </p:sp>
      <p:sp>
        <p:nvSpPr>
          <p:cNvPr id="4" name="Content Placeholder 3">
            <a:extLst>
              <a:ext uri="{FF2B5EF4-FFF2-40B4-BE49-F238E27FC236}">
                <a16:creationId xmlns:a16="http://schemas.microsoft.com/office/drawing/2014/main" id="{0FA9ED73-A5A5-4068-9FA5-4A237699C3CE}"/>
              </a:ext>
            </a:extLst>
          </p:cNvPr>
          <p:cNvSpPr>
            <a:spLocks noGrp="1"/>
          </p:cNvSpPr>
          <p:nvPr>
            <p:ph sz="half" idx="2"/>
          </p:nvPr>
        </p:nvSpPr>
        <p:spPr>
          <a:xfrm>
            <a:off x="6920344" y="1825625"/>
            <a:ext cx="4433455" cy="4351338"/>
          </a:xfrm>
        </p:spPr>
        <p:txBody>
          <a:bodyPr/>
          <a:lstStyle/>
          <a:p>
            <a:pPr marL="0" indent="0">
              <a:buNone/>
            </a:pPr>
            <a:r>
              <a:rPr lang="en-US" sz="2600" b="1" dirty="0">
                <a:solidFill>
                  <a:schemeClr val="accent2"/>
                </a:solidFill>
              </a:rPr>
              <a:t>Catamaran Help Desk</a:t>
            </a:r>
          </a:p>
          <a:p>
            <a:pPr marL="236538" indent="-236538">
              <a:buFont typeface="Arial" panose="020B0604020202020204" pitchFamily="34" charset="0"/>
              <a:buChar char="•"/>
            </a:pPr>
            <a:r>
              <a:rPr lang="en-US" dirty="0"/>
              <a:t>877-474-9023</a:t>
            </a:r>
          </a:p>
          <a:p>
            <a:pPr marL="236538" indent="-236538">
              <a:buFont typeface="Arial" panose="020B0604020202020204" pitchFamily="34" charset="0"/>
              <a:buChar char="•"/>
            </a:pPr>
            <a:r>
              <a:rPr lang="en-US" dirty="0" err="1">
                <a:hlinkClick r:id="rId4"/>
              </a:rPr>
              <a:t>help@catamaran.partners</a:t>
            </a:r>
            <a:endParaRPr lang="en-US" dirty="0"/>
          </a:p>
          <a:p>
            <a:endParaRPr lang="en-US" dirty="0"/>
          </a:p>
        </p:txBody>
      </p:sp>
      <p:sp>
        <p:nvSpPr>
          <p:cNvPr id="6" name="Slide Number Placeholder 5">
            <a:extLst>
              <a:ext uri="{FF2B5EF4-FFF2-40B4-BE49-F238E27FC236}">
                <a16:creationId xmlns:a16="http://schemas.microsoft.com/office/drawing/2014/main" id="{A6E8B938-0AB4-44BA-B11C-967240AF9A15}"/>
              </a:ext>
            </a:extLst>
          </p:cNvPr>
          <p:cNvSpPr>
            <a:spLocks noGrp="1"/>
          </p:cNvSpPr>
          <p:nvPr>
            <p:ph type="sldNum" sz="quarter" idx="12"/>
          </p:nvPr>
        </p:nvSpPr>
        <p:spPr/>
        <p:txBody>
          <a:bodyPr/>
          <a:lstStyle/>
          <a:p>
            <a:fld id="{0B17BB76-CBF7-44FF-99D7-3859A0F0D5C1}" type="slidenum">
              <a:rPr lang="en-US" smtClean="0"/>
              <a:pPr/>
              <a:t>57</a:t>
            </a:fld>
            <a:endParaRPr lang="en-US"/>
          </a:p>
        </p:txBody>
      </p:sp>
      <p:sp>
        <p:nvSpPr>
          <p:cNvPr id="5" name="Footer Placeholder 4">
            <a:extLst>
              <a:ext uri="{FF2B5EF4-FFF2-40B4-BE49-F238E27FC236}">
                <a16:creationId xmlns:a16="http://schemas.microsoft.com/office/drawing/2014/main" id="{CAAC26AE-BC1D-40D7-AF2C-CE7E8E6C7C0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821509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2411DC-DD8F-4EC5-918D-474946295F8B}"/>
              </a:ext>
            </a:extLst>
          </p:cNvPr>
          <p:cNvSpPr>
            <a:spLocks noGrp="1"/>
          </p:cNvSpPr>
          <p:nvPr>
            <p:ph type="ctrTitle"/>
          </p:nvPr>
        </p:nvSpPr>
        <p:spPr/>
        <p:txBody>
          <a:bodyPr/>
          <a:lstStyle/>
          <a:p>
            <a:r>
              <a:rPr lang="en-US" dirty="0"/>
              <a:t>May 2022 Catamaran Preview</a:t>
            </a:r>
          </a:p>
        </p:txBody>
      </p:sp>
      <p:sp>
        <p:nvSpPr>
          <p:cNvPr id="5" name="Slide Number Placeholder 4">
            <a:extLst>
              <a:ext uri="{FF2B5EF4-FFF2-40B4-BE49-F238E27FC236}">
                <a16:creationId xmlns:a16="http://schemas.microsoft.com/office/drawing/2014/main" id="{ED1846FB-CB53-4F58-9A17-B3FA0F64F770}"/>
              </a:ext>
            </a:extLst>
          </p:cNvPr>
          <p:cNvSpPr>
            <a:spLocks noGrp="1"/>
          </p:cNvSpPr>
          <p:nvPr>
            <p:ph type="sldNum" sz="quarter" idx="12"/>
          </p:nvPr>
        </p:nvSpPr>
        <p:spPr/>
        <p:txBody>
          <a:bodyPr/>
          <a:lstStyle/>
          <a:p>
            <a:fld id="{46775F4D-6D42-4CD6-A802-0B48E0231625}" type="slidenum">
              <a:rPr lang="en-US" smtClean="0"/>
              <a:pPr/>
              <a:t>6</a:t>
            </a:fld>
            <a:endParaRPr lang="en-US"/>
          </a:p>
        </p:txBody>
      </p:sp>
      <p:sp>
        <p:nvSpPr>
          <p:cNvPr id="4" name="Footer Placeholder 3">
            <a:extLst>
              <a:ext uri="{FF2B5EF4-FFF2-40B4-BE49-F238E27FC236}">
                <a16:creationId xmlns:a16="http://schemas.microsoft.com/office/drawing/2014/main" id="{B06DE2B8-99B1-49ED-A363-000B61DFF9C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604273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p:txBody>
          <a:bodyPr/>
          <a:lstStyle/>
          <a:p>
            <a:r>
              <a:rPr lang="en-US" dirty="0"/>
              <a:t>What’s Inside? </a:t>
            </a:r>
          </a:p>
        </p:txBody>
      </p:sp>
      <p:sp>
        <p:nvSpPr>
          <p:cNvPr id="8" name="Content Placeholder 7">
            <a:extLst>
              <a:ext uri="{FF2B5EF4-FFF2-40B4-BE49-F238E27FC236}">
                <a16:creationId xmlns:a16="http://schemas.microsoft.com/office/drawing/2014/main" id="{8782D37E-9311-42A9-A246-6A237A250A2E}"/>
              </a:ext>
            </a:extLst>
          </p:cNvPr>
          <p:cNvSpPr>
            <a:spLocks noGrp="1"/>
          </p:cNvSpPr>
          <p:nvPr>
            <p:ph sz="half" idx="2"/>
          </p:nvPr>
        </p:nvSpPr>
        <p:spPr>
          <a:xfrm>
            <a:off x="725424" y="1799724"/>
            <a:ext cx="5370575" cy="4638322"/>
          </a:xfrm>
        </p:spPr>
        <p:txBody>
          <a:bodyPr vert="horz" lIns="91440" tIns="45720" rIns="91440" bIns="45720" rtlCol="0" anchor="t">
            <a:normAutofit/>
          </a:bodyPr>
          <a:lstStyle/>
          <a:p>
            <a:r>
              <a:rPr lang="en-US" sz="2800" b="1" dirty="0"/>
              <a:t>Reports</a:t>
            </a:r>
          </a:p>
          <a:p>
            <a:pPr lvl="1"/>
            <a:r>
              <a:rPr lang="en-US" sz="2400" dirty="0"/>
              <a:t>Strand Report</a:t>
            </a:r>
          </a:p>
          <a:p>
            <a:pPr lvl="1"/>
            <a:r>
              <a:rPr lang="en-US" sz="2400" dirty="0"/>
              <a:t>Monitoring Activities Report (MAR)</a:t>
            </a:r>
          </a:p>
          <a:p>
            <a:pPr lvl="1"/>
            <a:r>
              <a:rPr lang="en-US" sz="2400" dirty="0"/>
              <a:t>Reports and Letters of Findings</a:t>
            </a:r>
          </a:p>
          <a:p>
            <a:pPr lvl="1"/>
            <a:r>
              <a:rPr lang="en-US" sz="2400" dirty="0"/>
              <a:t>Monitoring Notification Letters</a:t>
            </a:r>
          </a:p>
          <a:p>
            <a:pPr lvl="1"/>
            <a:r>
              <a:rPr lang="en-US" sz="2400" dirty="0"/>
              <a:t>Closeout/Non-closeout Reports</a:t>
            </a:r>
          </a:p>
          <a:p>
            <a:pPr lvl="1"/>
            <a:r>
              <a:rPr lang="en-US" sz="2400" dirty="0"/>
              <a:t>State Complaint Reports</a:t>
            </a:r>
          </a:p>
          <a:p>
            <a:pPr lvl="1"/>
            <a:r>
              <a:rPr lang="en-US" sz="2400" dirty="0">
                <a:latin typeface="Arial"/>
                <a:cs typeface="Arial"/>
              </a:rPr>
              <a:t>ISD Reports</a:t>
            </a:r>
          </a:p>
        </p:txBody>
      </p:sp>
      <p:sp>
        <p:nvSpPr>
          <p:cNvPr id="7" name="Content Placeholder 6">
            <a:extLst>
              <a:ext uri="{FF2B5EF4-FFF2-40B4-BE49-F238E27FC236}">
                <a16:creationId xmlns:a16="http://schemas.microsoft.com/office/drawing/2014/main" id="{18BBC86B-5332-4A2C-B148-D6F187345080}"/>
              </a:ext>
            </a:extLst>
          </p:cNvPr>
          <p:cNvSpPr>
            <a:spLocks noGrp="1"/>
          </p:cNvSpPr>
          <p:nvPr>
            <p:ph sz="half" idx="1"/>
          </p:nvPr>
        </p:nvSpPr>
        <p:spPr>
          <a:xfrm>
            <a:off x="5907025" y="1806427"/>
            <a:ext cx="5728922" cy="4638322"/>
          </a:xfrm>
        </p:spPr>
        <p:txBody>
          <a:bodyPr vert="horz" lIns="91440" tIns="45720" rIns="91440" bIns="45720" rtlCol="0" anchor="t">
            <a:normAutofit/>
          </a:bodyPr>
          <a:lstStyle/>
          <a:p>
            <a:r>
              <a:rPr lang="en-US" sz="2800" b="1"/>
              <a:t>Activities</a:t>
            </a:r>
          </a:p>
          <a:p>
            <a:pPr lvl="1"/>
            <a:r>
              <a:rPr lang="en-US" sz="2400"/>
              <a:t>Corrective Action Plans (CAPs)</a:t>
            </a:r>
          </a:p>
          <a:p>
            <a:pPr lvl="2"/>
            <a:r>
              <a:rPr lang="en-US" sz="2400"/>
              <a:t>B-4B, B-13, and Complaints</a:t>
            </a:r>
          </a:p>
          <a:p>
            <a:pPr lvl="1"/>
            <a:r>
              <a:rPr lang="en-US" sz="2400"/>
              <a:t>B-13 Corrective Actions</a:t>
            </a:r>
          </a:p>
          <a:p>
            <a:pPr lvl="1"/>
            <a:r>
              <a:rPr lang="en-US" sz="2400"/>
              <a:t>Student-level Corrective Action Plans (SLCAPs) for Complaints</a:t>
            </a:r>
          </a:p>
          <a:p>
            <a:pPr lvl="1"/>
            <a:r>
              <a:rPr lang="en-US" sz="2400"/>
              <a:t>B-9, B-10, B-IEP Monitoring and Procedure Reviews</a:t>
            </a:r>
          </a:p>
          <a:p>
            <a:pPr marL="457200" lvl="1" indent="0">
              <a:buNone/>
            </a:pPr>
            <a:endParaRPr lang="en-US" sz="2400"/>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7</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4054401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BDC27-8EDB-4BA7-900C-FBEEAA7C89BC}"/>
              </a:ext>
            </a:extLst>
          </p:cNvPr>
          <p:cNvSpPr>
            <a:spLocks noGrp="1"/>
          </p:cNvSpPr>
          <p:nvPr>
            <p:ph type="title"/>
          </p:nvPr>
        </p:nvSpPr>
        <p:spPr>
          <a:xfrm>
            <a:off x="838201" y="365125"/>
            <a:ext cx="3733800" cy="1325563"/>
          </a:xfrm>
        </p:spPr>
        <p:txBody>
          <a:bodyPr/>
          <a:lstStyle/>
          <a:p>
            <a:r>
              <a:rPr lang="en-US"/>
              <a:t>Strand Report</a:t>
            </a:r>
          </a:p>
        </p:txBody>
      </p:sp>
      <p:sp>
        <p:nvSpPr>
          <p:cNvPr id="3" name="Content Placeholder 2">
            <a:extLst>
              <a:ext uri="{FF2B5EF4-FFF2-40B4-BE49-F238E27FC236}">
                <a16:creationId xmlns:a16="http://schemas.microsoft.com/office/drawing/2014/main" id="{360F83A0-993B-4DD9-B3C5-26C43B72DA9C}"/>
              </a:ext>
            </a:extLst>
          </p:cNvPr>
          <p:cNvSpPr>
            <a:spLocks noGrp="1"/>
          </p:cNvSpPr>
          <p:nvPr>
            <p:ph idx="1"/>
          </p:nvPr>
        </p:nvSpPr>
        <p:spPr>
          <a:xfrm>
            <a:off x="838203" y="1825625"/>
            <a:ext cx="3606951" cy="4667250"/>
          </a:xfrm>
        </p:spPr>
        <p:txBody>
          <a:bodyPr vert="horz" lIns="91440" tIns="45720" rIns="91440" bIns="45720" rtlCol="0" anchor="t">
            <a:normAutofit lnSpcReduction="10000"/>
          </a:bodyPr>
          <a:lstStyle/>
          <a:p>
            <a:r>
              <a:rPr lang="en-US" sz="2200" dirty="0">
                <a:latin typeface="Arial"/>
                <a:cs typeface="Arial"/>
              </a:rPr>
              <a:t>Summarizes district performance on the State Performance Plan (SPP) Indicators and priority areas.</a:t>
            </a:r>
            <a:endParaRPr lang="en-US" sz="2200" dirty="0"/>
          </a:p>
          <a:p>
            <a:r>
              <a:rPr lang="en-US" sz="2200" dirty="0">
                <a:latin typeface="Arial"/>
                <a:cs typeface="Arial"/>
              </a:rPr>
              <a:t>When there is a CAP or Corrective Action, there will be a link in the Next Step column. Select the link to be taken to that specific item. </a:t>
            </a:r>
            <a:endParaRPr lang="en-US" sz="2200" dirty="0"/>
          </a:p>
          <a:p>
            <a:r>
              <a:rPr lang="en-US" sz="2200" dirty="0">
                <a:latin typeface="Arial"/>
                <a:cs typeface="Arial"/>
              </a:rPr>
              <a:t>Use the</a:t>
            </a:r>
            <a:r>
              <a:rPr lang="en-US" sz="2200" b="1" dirty="0">
                <a:latin typeface="Arial"/>
                <a:cs typeface="Arial"/>
              </a:rPr>
              <a:t> Download </a:t>
            </a:r>
            <a:r>
              <a:rPr lang="en-US" sz="2200" dirty="0">
                <a:latin typeface="Arial"/>
                <a:cs typeface="Arial"/>
              </a:rPr>
              <a:t>link at the top of the screen to download a PDF. </a:t>
            </a:r>
            <a:endParaRPr lang="en-US" sz="2200" dirty="0"/>
          </a:p>
        </p:txBody>
      </p:sp>
      <p:pic>
        <p:nvPicPr>
          <p:cNvPr id="8" name="Picture 7" descr="Part B Strand Report">
            <a:extLst>
              <a:ext uri="{FF2B5EF4-FFF2-40B4-BE49-F238E27FC236}">
                <a16:creationId xmlns:a16="http://schemas.microsoft.com/office/drawing/2014/main" id="{CACEE275-8365-4886-9CF8-D30C077024C7}"/>
              </a:ext>
            </a:extLst>
          </p:cNvPr>
          <p:cNvPicPr>
            <a:picLocks noChangeAspect="1"/>
          </p:cNvPicPr>
          <p:nvPr/>
        </p:nvPicPr>
        <p:blipFill rotWithShape="1">
          <a:blip r:embed="rId3"/>
          <a:srcRect l="191" r="-191" b="9656"/>
          <a:stretch/>
        </p:blipFill>
        <p:spPr>
          <a:xfrm>
            <a:off x="4445154" y="1697615"/>
            <a:ext cx="7306857" cy="4688595"/>
          </a:xfrm>
          <a:prstGeom prst="rect">
            <a:avLst/>
          </a:prstGeom>
          <a:ln>
            <a:solidFill>
              <a:schemeClr val="tx1"/>
            </a:solidFill>
          </a:ln>
        </p:spPr>
      </p:pic>
      <p:sp>
        <p:nvSpPr>
          <p:cNvPr id="5" name="Slide Number Placeholder 4">
            <a:extLst>
              <a:ext uri="{FF2B5EF4-FFF2-40B4-BE49-F238E27FC236}">
                <a16:creationId xmlns:a16="http://schemas.microsoft.com/office/drawing/2014/main" id="{ACFCA316-DD90-44EA-8926-049477F1F5DD}"/>
              </a:ext>
            </a:extLst>
          </p:cNvPr>
          <p:cNvSpPr>
            <a:spLocks noGrp="1"/>
          </p:cNvSpPr>
          <p:nvPr>
            <p:ph type="sldNum" sz="quarter" idx="12"/>
          </p:nvPr>
        </p:nvSpPr>
        <p:spPr/>
        <p:txBody>
          <a:bodyPr/>
          <a:lstStyle/>
          <a:p>
            <a:fld id="{46775F4D-6D42-4CD6-A802-0B48E0231625}" type="slidenum">
              <a:rPr lang="en-US" smtClean="0"/>
              <a:pPr/>
              <a:t>8</a:t>
            </a:fld>
            <a:endParaRPr lang="en-US"/>
          </a:p>
        </p:txBody>
      </p:sp>
      <p:sp>
        <p:nvSpPr>
          <p:cNvPr id="4" name="Footer Placeholder 3">
            <a:extLst>
              <a:ext uri="{FF2B5EF4-FFF2-40B4-BE49-F238E27FC236}">
                <a16:creationId xmlns:a16="http://schemas.microsoft.com/office/drawing/2014/main" id="{6350B2BF-5A8C-4F14-8515-2CE1A35567EA}"/>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4290519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ED367-EB99-4B23-9697-608FBBA850E1}"/>
              </a:ext>
            </a:extLst>
          </p:cNvPr>
          <p:cNvSpPr>
            <a:spLocks noGrp="1"/>
          </p:cNvSpPr>
          <p:nvPr>
            <p:ph type="title"/>
          </p:nvPr>
        </p:nvSpPr>
        <p:spPr/>
        <p:txBody>
          <a:bodyPr/>
          <a:lstStyle/>
          <a:p>
            <a:r>
              <a:rPr lang="en-US"/>
              <a:t>Monitoring Activities Report (MAR)</a:t>
            </a:r>
          </a:p>
        </p:txBody>
      </p:sp>
      <p:sp>
        <p:nvSpPr>
          <p:cNvPr id="3" name="Content Placeholder 2">
            <a:extLst>
              <a:ext uri="{FF2B5EF4-FFF2-40B4-BE49-F238E27FC236}">
                <a16:creationId xmlns:a16="http://schemas.microsoft.com/office/drawing/2014/main" id="{F038FFF3-1681-4425-8333-880FE8F2B2D5}"/>
              </a:ext>
            </a:extLst>
          </p:cNvPr>
          <p:cNvSpPr>
            <a:spLocks noGrp="1"/>
          </p:cNvSpPr>
          <p:nvPr>
            <p:ph idx="1"/>
          </p:nvPr>
        </p:nvSpPr>
        <p:spPr/>
        <p:txBody>
          <a:bodyPr/>
          <a:lstStyle/>
          <a:p>
            <a:r>
              <a:rPr lang="en-US" sz="2800"/>
              <a:t>The MAR is included in every major release and provides important information to districts.</a:t>
            </a:r>
          </a:p>
          <a:p>
            <a:r>
              <a:rPr lang="en-US" sz="2800"/>
              <a:t>The MAR can be accessed from the Reports page.</a:t>
            </a:r>
          </a:p>
          <a:p>
            <a:r>
              <a:rPr lang="en-US" sz="2800"/>
              <a:t>Some messages are universal and go to all districts.</a:t>
            </a:r>
          </a:p>
          <a:p>
            <a:r>
              <a:rPr lang="en-US" sz="2800"/>
              <a:t>Some messages are targeted and are sent only to specific districts.</a:t>
            </a:r>
          </a:p>
          <a:p>
            <a:pPr lvl="1">
              <a:buFont typeface="Arial" panose="020B0604020202020204" pitchFamily="34" charset="0"/>
              <a:buChar char="•"/>
            </a:pPr>
            <a:r>
              <a:rPr lang="en-US" sz="2400"/>
              <a:t>Reminders to review Reports and Letters of Findings</a:t>
            </a:r>
          </a:p>
          <a:p>
            <a:pPr lvl="1">
              <a:buFont typeface="Arial" panose="020B0604020202020204" pitchFamily="34" charset="0"/>
              <a:buChar char="•"/>
            </a:pPr>
            <a:r>
              <a:rPr lang="en-US" sz="2400"/>
              <a:t>Notifications of monitoring activities</a:t>
            </a:r>
          </a:p>
          <a:p>
            <a:endParaRPr lang="en-US"/>
          </a:p>
        </p:txBody>
      </p:sp>
      <p:sp>
        <p:nvSpPr>
          <p:cNvPr id="5" name="Slide Number Placeholder 4">
            <a:extLst>
              <a:ext uri="{FF2B5EF4-FFF2-40B4-BE49-F238E27FC236}">
                <a16:creationId xmlns:a16="http://schemas.microsoft.com/office/drawing/2014/main" id="{F5108D3B-D0FE-4C05-A20E-AD9D2ED828A2}"/>
              </a:ext>
            </a:extLst>
          </p:cNvPr>
          <p:cNvSpPr>
            <a:spLocks noGrp="1"/>
          </p:cNvSpPr>
          <p:nvPr>
            <p:ph type="sldNum" sz="quarter" idx="12"/>
          </p:nvPr>
        </p:nvSpPr>
        <p:spPr/>
        <p:txBody>
          <a:bodyPr/>
          <a:lstStyle/>
          <a:p>
            <a:fld id="{46775F4D-6D42-4CD6-A802-0B48E0231625}" type="slidenum">
              <a:rPr lang="en-US" smtClean="0"/>
              <a:pPr/>
              <a:t>9</a:t>
            </a:fld>
            <a:endParaRPr lang="en-US"/>
          </a:p>
        </p:txBody>
      </p:sp>
      <p:sp>
        <p:nvSpPr>
          <p:cNvPr id="4" name="Footer Placeholder 3">
            <a:extLst>
              <a:ext uri="{FF2B5EF4-FFF2-40B4-BE49-F238E27FC236}">
                <a16:creationId xmlns:a16="http://schemas.microsoft.com/office/drawing/2014/main" id="{2D7D1063-7BDA-47FE-A2EE-BACF3E394BB2}"/>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519106187"/>
      </p:ext>
    </p:extLst>
  </p:cSld>
  <p:clrMapOvr>
    <a:masterClrMapping/>
  </p:clrMapOvr>
</p:sld>
</file>

<file path=ppt/theme/theme1.xml><?xml version="1.0" encoding="utf-8"?>
<a:theme xmlns:a="http://schemas.openxmlformats.org/drawingml/2006/main" name="Office Theme">
  <a:themeElements>
    <a:clrScheme name="Catamaran">
      <a:dk1>
        <a:srgbClr val="3A3A3A"/>
      </a:dk1>
      <a:lt1>
        <a:srgbClr val="FFFFFF"/>
      </a:lt1>
      <a:dk2>
        <a:srgbClr val="44546A"/>
      </a:dk2>
      <a:lt2>
        <a:srgbClr val="E7E6E6"/>
      </a:lt2>
      <a:accent1>
        <a:srgbClr val="C3321B"/>
      </a:accent1>
      <a:accent2>
        <a:srgbClr val="24866E"/>
      </a:accent2>
      <a:accent3>
        <a:srgbClr val="D1831E"/>
      </a:accent3>
      <a:accent4>
        <a:srgbClr val="E3F3F0"/>
      </a:accent4>
      <a:accent5>
        <a:srgbClr val="F5F5F5"/>
      </a:accent5>
      <a:accent6>
        <a:srgbClr val="666666"/>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catamaran-presentation-template" id="{41D9C6EC-5183-4F99-BE22-C042EB7CC013}" vid="{F01C87F0-B223-4810-B221-3E0C8C6858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E68C7DD31A3E40992C2951F0B695E1" ma:contentTypeVersion="8" ma:contentTypeDescription="Create a new document." ma:contentTypeScope="" ma:versionID="8e31d3a6bf97c98652fd4fb8f1a21a48">
  <xsd:schema xmlns:xsd="http://www.w3.org/2001/XMLSchema" xmlns:xs="http://www.w3.org/2001/XMLSchema" xmlns:p="http://schemas.microsoft.com/office/2006/metadata/properties" xmlns:ns2="240871fc-68e5-4ba5-a888-b6ca76085e32" xmlns:ns3="d6ea491a-489c-40f3-93b0-ed675b710c5f" targetNamespace="http://schemas.microsoft.com/office/2006/metadata/properties" ma:root="true" ma:fieldsID="bee1dd6bf1589740e3ce677ff71c96c8" ns2:_="" ns3:_="">
    <xsd:import namespace="240871fc-68e5-4ba5-a888-b6ca76085e32"/>
    <xsd:import namespace="d6ea491a-489c-40f3-93b0-ed675b710c5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871fc-68e5-4ba5-a888-b6ca76085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ea491a-489c-40f3-93b0-ed675b710c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056272A-AAA5-4A25-8C9D-0D5DC23E00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0871fc-68e5-4ba5-a888-b6ca76085e32"/>
    <ds:schemaRef ds:uri="d6ea491a-489c-40f3-93b0-ed675b710c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05D6C1-1747-4766-8229-176B88F65F56}">
  <ds:schemaRefs>
    <ds:schemaRef ds:uri="http://schemas.microsoft.com/sharepoint/v3/contenttype/forms"/>
  </ds:schemaRefs>
</ds:datastoreItem>
</file>

<file path=customXml/itemProps3.xml><?xml version="1.0" encoding="utf-8"?>
<ds:datastoreItem xmlns:ds="http://schemas.openxmlformats.org/officeDocument/2006/customXml" ds:itemID="{E0658034-AFAA-442A-9FE5-6F06D7227E4F}">
  <ds:schemaRefs>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purl.org/dc/dcmitype/"/>
    <ds:schemaRef ds:uri="http://purl.org/dc/elements/1.1/"/>
    <ds:schemaRef ds:uri="http://schemas.microsoft.com/office/2006/metadata/properties"/>
    <ds:schemaRef ds:uri="d6ea491a-489c-40f3-93b0-ed675b710c5f"/>
    <ds:schemaRef ds:uri="240871fc-68e5-4ba5-a888-b6ca76085e3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catamaran-presentation-template (4)</Template>
  <TotalTime>415</TotalTime>
  <Words>5948</Words>
  <Application>Microsoft Office PowerPoint</Application>
  <PresentationFormat>Widescreen</PresentationFormat>
  <Paragraphs>581</Paragraphs>
  <Slides>57</Slides>
  <Notes>53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57</vt:i4>
      </vt:variant>
    </vt:vector>
  </HeadingPairs>
  <TitlesOfParts>
    <vt:vector size="60" baseType="lpstr">
      <vt:lpstr>Arial</vt:lpstr>
      <vt:lpstr>Calibri</vt:lpstr>
      <vt:lpstr>Office Theme</vt:lpstr>
      <vt:lpstr>Welcome! </vt:lpstr>
      <vt:lpstr>Zoom Webinar Control Panel</vt:lpstr>
      <vt:lpstr>May 2022 Part B Catamaran Preview</vt:lpstr>
      <vt:lpstr>Meet the Team</vt:lpstr>
      <vt:lpstr>Agenda</vt:lpstr>
      <vt:lpstr>May 2022 Catamaran Preview</vt:lpstr>
      <vt:lpstr>What’s Inside? </vt:lpstr>
      <vt:lpstr>Strand Report</vt:lpstr>
      <vt:lpstr>Monitoring Activities Report (MAR)</vt:lpstr>
      <vt:lpstr>Sample MAR</vt:lpstr>
      <vt:lpstr>Reports and Letters of Findings/No Findings</vt:lpstr>
      <vt:lpstr>Closeout/Non-closeout Letters and Reports</vt:lpstr>
      <vt:lpstr>ISD Reports</vt:lpstr>
      <vt:lpstr>Corrective Action Plans (CAPs)</vt:lpstr>
      <vt:lpstr>B-13 Corrective Action</vt:lpstr>
      <vt:lpstr>Corrective Action Form (District View)</vt:lpstr>
      <vt:lpstr>Student Level Corrective Action Plans </vt:lpstr>
      <vt:lpstr>Assigning B-13 CAPS, Corrective Action and SLCAPs</vt:lpstr>
      <vt:lpstr>Access the User Management Page</vt:lpstr>
      <vt:lpstr>Select Current User Role</vt:lpstr>
      <vt:lpstr>Select Activity Name</vt:lpstr>
      <vt:lpstr>Select ISD Monitor Role</vt:lpstr>
      <vt:lpstr>Select Name and Activity</vt:lpstr>
      <vt:lpstr>Activate User</vt:lpstr>
      <vt:lpstr>Catamaran Navigation</vt:lpstr>
      <vt:lpstr>Login</vt:lpstr>
      <vt:lpstr>Review Organization Member Names</vt:lpstr>
      <vt:lpstr>View Reports</vt:lpstr>
      <vt:lpstr>Access Reports</vt:lpstr>
      <vt:lpstr>Acknowledge Reports by June 15</vt:lpstr>
      <vt:lpstr>After Acknowledging Reports</vt:lpstr>
      <vt:lpstr>Complete Tasks with RAP Team as needed</vt:lpstr>
      <vt:lpstr>Access System Reports</vt:lpstr>
      <vt:lpstr>Access Member District Activity Report</vt:lpstr>
      <vt:lpstr>Run Member District Activity Report</vt:lpstr>
      <vt:lpstr>Updates and Tips</vt:lpstr>
      <vt:lpstr>B-IEP Monitoring Review </vt:lpstr>
      <vt:lpstr>Before the Review: Upload Procedures</vt:lpstr>
      <vt:lpstr>Before the Review: Verify Current Students</vt:lpstr>
      <vt:lpstr>Student Documentation</vt:lpstr>
      <vt:lpstr>Updated CAP Activity or CAP Finding Page</vt:lpstr>
      <vt:lpstr>MDE OSE Primary Reviewer in TA Notes</vt:lpstr>
      <vt:lpstr>Updated Timeout Feature</vt:lpstr>
      <vt:lpstr>Feedback Feature</vt:lpstr>
      <vt:lpstr>Chat Feature</vt:lpstr>
      <vt:lpstr>Use breadcrumbs to navigate</vt:lpstr>
      <vt:lpstr>Training Resources</vt:lpstr>
      <vt:lpstr>Catamaran Technical Assistance Website</vt:lpstr>
      <vt:lpstr>Catamaran Technical Assistance Website (2)</vt:lpstr>
      <vt:lpstr>Technical Assistance Updates</vt:lpstr>
      <vt:lpstr>Other Resources</vt:lpstr>
      <vt:lpstr>Catamaran How-tos</vt:lpstr>
      <vt:lpstr>Search</vt:lpstr>
      <vt:lpstr>Events</vt:lpstr>
      <vt:lpstr>Questions?</vt:lpstr>
      <vt:lpstr>Contact MDE OSE</vt:lpstr>
      <vt:lpstr>Contact the Catamaran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 2022 Part B Catamaran Preview</dc:title>
  <dc:creator>Michigan Department of Education;Office of Special Education</dc:creator>
  <cp:lastModifiedBy>Lynne Clark</cp:lastModifiedBy>
  <cp:revision>34</cp:revision>
  <cp:lastPrinted>2019-04-18T18:22:08Z</cp:lastPrinted>
  <dcterms:created xsi:type="dcterms:W3CDTF">2018-04-16T17:23:54Z</dcterms:created>
  <dcterms:modified xsi:type="dcterms:W3CDTF">2022-05-11T19:55:30Z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etDate">
    <vt:lpwstr>2021-04-06T14:38:57Z</vt:lpwstr>
  </property>
  <property fmtid="{D5CDD505-2E9C-101B-9397-08002B2CF9AE}" pid="4" name="MSIP_Label_3a2fed65-62e7-46ea-af74-187e0c17143a_Method">
    <vt:lpwstr>Privileged</vt:lpwstr>
  </property>
  <property fmtid="{D5CDD505-2E9C-101B-9397-08002B2CF9AE}" pid="5" name="MSIP_Label_3a2fed65-62e7-46ea-af74-187e0c17143a_Name">
    <vt:lpwstr>3a2fed65-62e7-46ea-af74-187e0c17143a</vt:lpwstr>
  </property>
  <property fmtid="{D5CDD505-2E9C-101B-9397-08002B2CF9AE}" pid="6" name="MSIP_Label_3a2fed65-62e7-46ea-af74-187e0c17143a_SiteId">
    <vt:lpwstr>d5fb7087-3777-42ad-966a-892ef47225d1</vt:lpwstr>
  </property>
  <property fmtid="{D5CDD505-2E9C-101B-9397-08002B2CF9AE}" pid="7" name="MSIP_Label_3a2fed65-62e7-46ea-af74-187e0c17143a_ActionId">
    <vt:lpwstr>163d4346-27be-4768-a7dc-db334a2f77ea</vt:lpwstr>
  </property>
  <property fmtid="{D5CDD505-2E9C-101B-9397-08002B2CF9AE}" pid="8" name="MSIP_Label_3a2fed65-62e7-46ea-af74-187e0c17143a_ContentBits">
    <vt:lpwstr>0</vt:lpwstr>
  </property>
  <property fmtid="{D5CDD505-2E9C-101B-9397-08002B2CF9AE}" pid="9" name="ContentTypeId">
    <vt:lpwstr>0x01010056E68C7DD31A3E40992C2951F0B695E1</vt:lpwstr>
  </property>
</Properties>
</file>