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73" autoAdjust="0"/>
  </p:normalViewPr>
  <p:slideViewPr>
    <p:cSldViewPr>
      <p:cViewPr varScale="1">
        <p:scale>
          <a:sx n="105" d="100"/>
          <a:sy n="105" d="100"/>
        </p:scale>
        <p:origin x="150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8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3462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3462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3462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3462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3462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400800"/>
            <a:ext cx="12191999" cy="4572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571"/>
            <a:ext cx="12192000" cy="1111250"/>
          </a:xfrm>
          <a:custGeom>
            <a:avLst/>
            <a:gdLst/>
            <a:ahLst/>
            <a:cxnLst/>
            <a:rect l="l" t="t" r="r" b="b"/>
            <a:pathLst>
              <a:path w="12192000" h="1111250">
                <a:moveTo>
                  <a:pt x="12192000" y="0"/>
                </a:moveTo>
                <a:lnTo>
                  <a:pt x="0" y="0"/>
                </a:lnTo>
                <a:lnTo>
                  <a:pt x="0" y="1110995"/>
                </a:lnTo>
                <a:lnTo>
                  <a:pt x="12192000" y="1110995"/>
                </a:lnTo>
                <a:lnTo>
                  <a:pt x="12192000" y="0"/>
                </a:lnTo>
                <a:close/>
              </a:path>
            </a:pathLst>
          </a:custGeom>
          <a:solidFill>
            <a:srgbClr val="2484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571"/>
            <a:ext cx="12192000" cy="1111250"/>
          </a:xfrm>
          <a:custGeom>
            <a:avLst/>
            <a:gdLst/>
            <a:ahLst/>
            <a:cxnLst/>
            <a:rect l="l" t="t" r="r" b="b"/>
            <a:pathLst>
              <a:path w="12192000" h="1111250">
                <a:moveTo>
                  <a:pt x="0" y="0"/>
                </a:moveTo>
                <a:lnTo>
                  <a:pt x="12192000" y="0"/>
                </a:lnTo>
                <a:lnTo>
                  <a:pt x="12192000" y="1110996"/>
                </a:lnTo>
                <a:lnTo>
                  <a:pt x="0" y="1110996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484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0625" y="347592"/>
            <a:ext cx="1108773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113" y="1421701"/>
            <a:ext cx="10851515" cy="3938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5075" y="6568954"/>
            <a:ext cx="2461895" cy="302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69566" y="6579927"/>
            <a:ext cx="284479" cy="210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3462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cullumj@michigan.gov" TargetMode="External"/><Relationship Id="rId2" Type="http://schemas.openxmlformats.org/officeDocument/2006/relationships/hyperlink" Target="mailto:mozdenc@michigan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de-ose@michigan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00800"/>
            <a:ext cx="12191999" cy="4572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08028" y="1337182"/>
            <a:ext cx="813180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00"/>
                </a:solidFill>
              </a:rPr>
              <a:t>Monthly</a:t>
            </a:r>
            <a:r>
              <a:rPr sz="4400" spc="-180" dirty="0">
                <a:solidFill>
                  <a:srgbClr val="000000"/>
                </a:solidFill>
              </a:rPr>
              <a:t> </a:t>
            </a:r>
            <a:r>
              <a:rPr sz="4400" spc="-20" dirty="0">
                <a:solidFill>
                  <a:srgbClr val="000000"/>
                </a:solidFill>
              </a:rPr>
              <a:t>Technical</a:t>
            </a:r>
            <a:r>
              <a:rPr sz="4400" spc="-180" dirty="0">
                <a:solidFill>
                  <a:srgbClr val="000000"/>
                </a:solidFill>
              </a:rPr>
              <a:t> </a:t>
            </a:r>
            <a:r>
              <a:rPr sz="4400" spc="-10" dirty="0">
                <a:solidFill>
                  <a:srgbClr val="000000"/>
                </a:solidFill>
              </a:rPr>
              <a:t>Assistance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097944" y="1948306"/>
            <a:ext cx="79578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Verdana"/>
                <a:cs typeface="Verdana"/>
              </a:rPr>
              <a:t>(1%</a:t>
            </a:r>
            <a:r>
              <a:rPr sz="4000" spc="-12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for</a:t>
            </a:r>
            <a:r>
              <a:rPr sz="4000" spc="-105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Alternate</a:t>
            </a:r>
            <a:r>
              <a:rPr sz="4000" spc="-70" dirty="0">
                <a:latin typeface="Verdana"/>
                <a:cs typeface="Verdana"/>
              </a:rPr>
              <a:t> </a:t>
            </a:r>
            <a:r>
              <a:rPr sz="4000" spc="-10" dirty="0">
                <a:latin typeface="Verdana"/>
                <a:cs typeface="Verdana"/>
              </a:rPr>
              <a:t>Assessment)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0" y="2947416"/>
            <a:ext cx="12192000" cy="1111250"/>
          </a:xfrm>
          <a:prstGeom prst="rect">
            <a:avLst/>
          </a:prstGeom>
          <a:solidFill>
            <a:srgbClr val="24846D"/>
          </a:solidFill>
          <a:ln w="6350">
            <a:solidFill>
              <a:srgbClr val="24846D"/>
            </a:solidFill>
          </a:ln>
        </p:spPr>
        <p:txBody>
          <a:bodyPr vert="horz" wrap="square" lIns="0" tIns="155575" rIns="0" bIns="0" rtlCol="0">
            <a:spAutoFit/>
          </a:bodyPr>
          <a:lstStyle/>
          <a:p>
            <a:pPr marR="31750" algn="ctr">
              <a:lnSpc>
                <a:spcPct val="100000"/>
              </a:lnSpc>
              <a:spcBef>
                <a:spcPts val="1225"/>
              </a:spcBef>
            </a:pPr>
            <a:r>
              <a:rPr sz="3600" dirty="0">
                <a:solidFill>
                  <a:srgbClr val="FFFFFF"/>
                </a:solidFill>
                <a:latin typeface="Verdana"/>
                <a:cs typeface="Verdana"/>
              </a:rPr>
              <a:t>October</a:t>
            </a:r>
            <a:r>
              <a:rPr sz="36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20" dirty="0">
                <a:solidFill>
                  <a:srgbClr val="FFFFFF"/>
                </a:solidFill>
                <a:latin typeface="Verdana"/>
                <a:cs typeface="Verdana"/>
              </a:rPr>
              <a:t>2023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72459" y="4038443"/>
            <a:ext cx="6807200" cy="1071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93495">
              <a:lnSpc>
                <a:spcPct val="1429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Office of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Special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Education </a:t>
            </a:r>
            <a:r>
              <a:rPr sz="2400" dirty="0">
                <a:latin typeface="Verdana"/>
                <a:cs typeface="Verdana"/>
              </a:rPr>
              <a:t>Shannon Dammer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Hinman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and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Jerry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Cullum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3" name="object 3" descr="Michigan Department of Education logo.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24400" y="5169408"/>
            <a:ext cx="2743199" cy="10561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What</a:t>
            </a:r>
            <a:r>
              <a:rPr spc="-215" dirty="0"/>
              <a:t> </a:t>
            </a:r>
            <a:r>
              <a:rPr dirty="0"/>
              <a:t>Impacts</a:t>
            </a:r>
            <a:r>
              <a:rPr spc="-204" dirty="0"/>
              <a:t> </a:t>
            </a:r>
            <a:r>
              <a:rPr dirty="0"/>
              <a:t>Participation</a:t>
            </a:r>
            <a:r>
              <a:rPr spc="-165" dirty="0"/>
              <a:t> </a:t>
            </a:r>
            <a:r>
              <a:rPr spc="-10" dirty="0"/>
              <a:t>Rates?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144159"/>
            <a:ext cx="9526905" cy="48126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67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000" dirty="0">
                <a:latin typeface="Verdana"/>
                <a:cs typeface="Verdana"/>
              </a:rPr>
              <a:t>Lack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communication</a:t>
            </a:r>
            <a:endParaRPr sz="30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000" dirty="0">
                <a:latin typeface="Verdana"/>
                <a:cs typeface="Verdana"/>
              </a:rPr>
              <a:t>Assessment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information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misinformation</a:t>
            </a:r>
            <a:endParaRPr sz="3000">
              <a:latin typeface="Verdana"/>
              <a:cs typeface="Verdana"/>
            </a:endParaRPr>
          </a:p>
          <a:p>
            <a:pPr marL="241300" marR="5080" indent="-228600">
              <a:lnSpc>
                <a:spcPts val="3170"/>
              </a:lnSpc>
              <a:spcBef>
                <a:spcPts val="103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Level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understanding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about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purpose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the </a:t>
            </a:r>
            <a:r>
              <a:rPr sz="3000" spc="-20" dirty="0">
                <a:latin typeface="Verdana"/>
                <a:cs typeface="Verdana"/>
              </a:rPr>
              <a:t>test</a:t>
            </a:r>
            <a:endParaRPr sz="3000">
              <a:latin typeface="Verdana"/>
              <a:cs typeface="Verdana"/>
            </a:endParaRPr>
          </a:p>
          <a:p>
            <a:pPr marL="241300" marR="100330" indent="-228600">
              <a:lnSpc>
                <a:spcPts val="3170"/>
              </a:lnSpc>
              <a:spcBef>
                <a:spcPts val="99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Adult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attitudes/perceptions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about </a:t>
            </a:r>
            <a:r>
              <a:rPr sz="3000" spc="-10" dirty="0">
                <a:latin typeface="Verdana"/>
                <a:cs typeface="Verdana"/>
              </a:rPr>
              <a:t>standardized </a:t>
            </a:r>
            <a:r>
              <a:rPr sz="3000" dirty="0">
                <a:latin typeface="Verdana"/>
                <a:cs typeface="Verdana"/>
              </a:rPr>
              <a:t>testing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general,</a:t>
            </a:r>
            <a:r>
              <a:rPr sz="3000" spc="-5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standardized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annual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state </a:t>
            </a:r>
            <a:r>
              <a:rPr sz="3000" dirty="0">
                <a:latin typeface="Verdana"/>
                <a:cs typeface="Verdana"/>
              </a:rPr>
              <a:t>assessments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or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Smarter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Balanced,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40" dirty="0">
                <a:latin typeface="Verdana"/>
                <a:cs typeface="Verdana"/>
              </a:rPr>
              <a:t>particular.</a:t>
            </a:r>
            <a:endParaRPr sz="3000">
              <a:latin typeface="Verdana"/>
              <a:cs typeface="Verdana"/>
            </a:endParaRPr>
          </a:p>
          <a:p>
            <a:pPr marL="241300" marR="1505585" indent="-228600">
              <a:lnSpc>
                <a:spcPts val="3170"/>
              </a:lnSpc>
              <a:spcBef>
                <a:spcPts val="100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Concerns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about too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much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testing/loss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of </a:t>
            </a:r>
            <a:r>
              <a:rPr sz="3000" dirty="0">
                <a:latin typeface="Verdana"/>
                <a:cs typeface="Verdana"/>
              </a:rPr>
              <a:t>instructional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spc="-20" dirty="0">
                <a:latin typeface="Verdana"/>
                <a:cs typeface="Verdana"/>
              </a:rPr>
              <a:t>time</a:t>
            </a:r>
            <a:endParaRPr sz="30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52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000" dirty="0">
                <a:latin typeface="Verdana"/>
                <a:cs typeface="Verdana"/>
              </a:rPr>
              <a:t>Student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test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anxiety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Administrator</a:t>
            </a:r>
            <a:r>
              <a:rPr sz="3600" spc="-80" dirty="0"/>
              <a:t> </a:t>
            </a:r>
            <a:r>
              <a:rPr sz="3600" dirty="0"/>
              <a:t>Roles</a:t>
            </a:r>
            <a:r>
              <a:rPr sz="3600" spc="-65" dirty="0"/>
              <a:t> </a:t>
            </a:r>
            <a:r>
              <a:rPr sz="3600" dirty="0"/>
              <a:t>in</a:t>
            </a:r>
            <a:r>
              <a:rPr sz="3600" spc="-60" dirty="0"/>
              <a:t> </a:t>
            </a:r>
            <a:r>
              <a:rPr sz="3600" dirty="0"/>
              <a:t>Improving</a:t>
            </a:r>
            <a:r>
              <a:rPr sz="3600" spc="-100" dirty="0"/>
              <a:t> </a:t>
            </a:r>
            <a:r>
              <a:rPr sz="3600" spc="-10" dirty="0"/>
              <a:t>Participation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217311"/>
            <a:ext cx="10333990" cy="493395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41300" marR="2188210" indent="-228600">
              <a:lnSpc>
                <a:spcPts val="3170"/>
              </a:lnSpc>
              <a:spcBef>
                <a:spcPts val="56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Provide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staff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talking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points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purpose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of </a:t>
            </a:r>
            <a:r>
              <a:rPr sz="3000" spc="-10" dirty="0">
                <a:latin typeface="Verdana"/>
                <a:cs typeface="Verdana"/>
              </a:rPr>
              <a:t>assessment</a:t>
            </a:r>
            <a:endParaRPr sz="3000">
              <a:latin typeface="Verdana"/>
              <a:cs typeface="Verdana"/>
            </a:endParaRPr>
          </a:p>
          <a:p>
            <a:pPr marL="241300" marR="419100" indent="-228600">
              <a:lnSpc>
                <a:spcPts val="3170"/>
              </a:lnSpc>
              <a:spcBef>
                <a:spcPts val="100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Communicate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expectations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with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school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staff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about </a:t>
            </a:r>
            <a:r>
              <a:rPr sz="3000" dirty="0">
                <a:latin typeface="Verdana"/>
                <a:cs typeface="Verdana"/>
              </a:rPr>
              <a:t>modeling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positive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attitude</a:t>
            </a:r>
            <a:endParaRPr sz="3000">
              <a:latin typeface="Verdana"/>
              <a:cs typeface="Verdana"/>
            </a:endParaRPr>
          </a:p>
          <a:p>
            <a:pPr marL="241300" marR="5080" indent="-228600">
              <a:lnSpc>
                <a:spcPts val="3170"/>
              </a:lnSpc>
              <a:spcBef>
                <a:spcPts val="994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Establish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orderly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testing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plan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positive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testing environment</a:t>
            </a:r>
            <a:endParaRPr sz="3000">
              <a:latin typeface="Verdana"/>
              <a:cs typeface="Verdana"/>
            </a:endParaRPr>
          </a:p>
          <a:p>
            <a:pPr marL="241300" marR="1534795" indent="-228600">
              <a:lnSpc>
                <a:spcPts val="3170"/>
              </a:lnSpc>
              <a:spcBef>
                <a:spcPts val="99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Make</a:t>
            </a:r>
            <a:r>
              <a:rPr sz="3000" spc="-5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state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assessment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part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10" dirty="0">
                <a:latin typeface="Verdana"/>
                <a:cs typeface="Verdana"/>
              </a:rPr>
              <a:t> academic culture</a:t>
            </a:r>
            <a:endParaRPr sz="3000">
              <a:latin typeface="Verdana"/>
              <a:cs typeface="Verdana"/>
            </a:endParaRPr>
          </a:p>
          <a:p>
            <a:pPr marL="636270" lvl="1" indent="-279400">
              <a:lnSpc>
                <a:spcPct val="100000"/>
              </a:lnSpc>
              <a:spcBef>
                <a:spcPts val="70"/>
              </a:spcBef>
              <a:buClr>
                <a:srgbClr val="24856D"/>
              </a:buClr>
              <a:buFont typeface="Courier New"/>
              <a:buChar char="o"/>
              <a:tabLst>
                <a:tab pos="636270" algn="l"/>
              </a:tabLst>
            </a:pPr>
            <a:r>
              <a:rPr sz="2800" dirty="0">
                <a:latin typeface="Verdana"/>
                <a:cs typeface="Verdana"/>
              </a:rPr>
              <a:t>Employ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student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voice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in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this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work</a:t>
            </a:r>
            <a:endParaRPr sz="2800">
              <a:latin typeface="Verdana"/>
              <a:cs typeface="Verdana"/>
            </a:endParaRPr>
          </a:p>
          <a:p>
            <a:pPr marL="636270" marR="151130" lvl="1" indent="-279400">
              <a:lnSpc>
                <a:spcPts val="2950"/>
              </a:lnSpc>
              <a:spcBef>
                <a:spcPts val="535"/>
              </a:spcBef>
              <a:buClr>
                <a:srgbClr val="24856D"/>
              </a:buClr>
              <a:buFont typeface="Courier New"/>
              <a:buChar char="o"/>
              <a:tabLst>
                <a:tab pos="637540" algn="l"/>
              </a:tabLst>
            </a:pPr>
            <a:r>
              <a:rPr sz="2800" dirty="0">
                <a:latin typeface="Verdana"/>
                <a:cs typeface="Verdana"/>
              </a:rPr>
              <a:t>Collaborate</a:t>
            </a:r>
            <a:r>
              <a:rPr sz="2800" spc="-11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with</a:t>
            </a:r>
            <a:r>
              <a:rPr sz="2800" spc="-14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faculty</a:t>
            </a:r>
            <a:r>
              <a:rPr sz="2800" spc="-11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and</a:t>
            </a:r>
            <a:r>
              <a:rPr sz="2800" spc="-12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celebrate</a:t>
            </a:r>
            <a:r>
              <a:rPr sz="2800" spc="-13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successes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with 	</a:t>
            </a:r>
            <a:r>
              <a:rPr sz="2800" dirty="0">
                <a:latin typeface="Verdana"/>
                <a:cs typeface="Verdana"/>
              </a:rPr>
              <a:t>faculty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and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students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before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and</a:t>
            </a:r>
            <a:r>
              <a:rPr sz="2800" spc="-6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after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testing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Teacher</a:t>
            </a:r>
            <a:r>
              <a:rPr spc="-175" dirty="0"/>
              <a:t> </a:t>
            </a:r>
            <a:r>
              <a:rPr dirty="0"/>
              <a:t>Roles</a:t>
            </a:r>
            <a:r>
              <a:rPr spc="-190" dirty="0"/>
              <a:t> </a:t>
            </a:r>
            <a:r>
              <a:rPr dirty="0"/>
              <a:t>in</a:t>
            </a:r>
            <a:r>
              <a:rPr spc="-200" dirty="0"/>
              <a:t> </a:t>
            </a:r>
            <a:r>
              <a:rPr dirty="0"/>
              <a:t>Improving</a:t>
            </a:r>
            <a:r>
              <a:rPr spc="-195" dirty="0"/>
              <a:t> </a:t>
            </a:r>
            <a:r>
              <a:rPr spc="-10" dirty="0"/>
              <a:t>Participation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23968"/>
            <a:ext cx="9923780" cy="422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1435" indent="-228600">
              <a:lnSpc>
                <a:spcPct val="108100"/>
              </a:lnSpc>
              <a:spcBef>
                <a:spcPts val="10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Communicate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with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students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and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families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about </a:t>
            </a:r>
            <a:r>
              <a:rPr sz="3200" dirty="0">
                <a:latin typeface="Verdana"/>
                <a:cs typeface="Verdana"/>
              </a:rPr>
              <a:t>annual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assessments</a:t>
            </a:r>
            <a:endParaRPr sz="32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30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Model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positive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attitude about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the</a:t>
            </a:r>
            <a:r>
              <a:rPr sz="3200" spc="-20" dirty="0">
                <a:latin typeface="Verdana"/>
                <a:cs typeface="Verdana"/>
              </a:rPr>
              <a:t> test</a:t>
            </a:r>
            <a:endParaRPr sz="32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31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Encourage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students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to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do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their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best</a:t>
            </a:r>
            <a:endParaRPr sz="3200">
              <a:latin typeface="Verdana"/>
              <a:cs typeface="Verdana"/>
            </a:endParaRPr>
          </a:p>
          <a:p>
            <a:pPr marL="241300" marR="5080" indent="-228600">
              <a:lnSpc>
                <a:spcPct val="107800"/>
              </a:lnSpc>
              <a:spcBef>
                <a:spcPts val="101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Ensure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students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understand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the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purpose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of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the </a:t>
            </a:r>
            <a:r>
              <a:rPr sz="3200" dirty="0">
                <a:latin typeface="Verdana"/>
                <a:cs typeface="Verdana"/>
              </a:rPr>
              <a:t>test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and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why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it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is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important</a:t>
            </a:r>
            <a:endParaRPr sz="32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30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Explain how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the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results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are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used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41D5C2-4196-6601-120C-834A20AF217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ESSA</a:t>
            </a:r>
            <a:r>
              <a:rPr lang="en-US" baseline="0" dirty="0"/>
              <a:t>: The 1% CAP Requirement</a:t>
            </a:r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470625" y="44192"/>
            <a:ext cx="10257155" cy="6158230"/>
          </a:xfrm>
          <a:prstGeom prst="rect">
            <a:avLst/>
          </a:prstGeom>
        </p:spPr>
        <p:txBody>
          <a:bodyPr vert="horz" wrap="square" lIns="0" tIns="3155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85"/>
              </a:spcBef>
            </a:pPr>
            <a:r>
              <a:rPr sz="4000" dirty="0">
                <a:solidFill>
                  <a:srgbClr val="FFFFFF"/>
                </a:solidFill>
                <a:latin typeface="Verdana"/>
                <a:cs typeface="Verdana"/>
              </a:rPr>
              <a:t>ESSA:</a:t>
            </a:r>
            <a:r>
              <a:rPr sz="4000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4000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dirty="0">
                <a:solidFill>
                  <a:srgbClr val="FFFFFF"/>
                </a:solidFill>
                <a:latin typeface="Verdana"/>
                <a:cs typeface="Verdana"/>
              </a:rPr>
              <a:t>1%</a:t>
            </a:r>
            <a:r>
              <a:rPr sz="4000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dirty="0">
                <a:solidFill>
                  <a:srgbClr val="FFFFFF"/>
                </a:solidFill>
                <a:latin typeface="Verdana"/>
                <a:cs typeface="Verdana"/>
              </a:rPr>
              <a:t>CAP</a:t>
            </a:r>
            <a:r>
              <a:rPr sz="4000" spc="-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Verdana"/>
                <a:cs typeface="Verdana"/>
              </a:rPr>
              <a:t>Requirement</a:t>
            </a:r>
            <a:endParaRPr sz="4000">
              <a:latin typeface="Verdana"/>
              <a:cs typeface="Verdana"/>
            </a:endParaRPr>
          </a:p>
          <a:p>
            <a:pPr marL="687070" marR="823594" indent="-228600" algn="just">
              <a:lnSpc>
                <a:spcPts val="4700"/>
              </a:lnSpc>
              <a:spcBef>
                <a:spcPts val="2625"/>
              </a:spcBef>
              <a:buClr>
                <a:srgbClr val="24856D"/>
              </a:buClr>
              <a:buFont typeface="Arial"/>
              <a:buChar char="•"/>
              <a:tabLst>
                <a:tab pos="687070" algn="l"/>
              </a:tabLst>
            </a:pPr>
            <a:r>
              <a:rPr sz="4000" dirty="0">
                <a:latin typeface="Verdana"/>
                <a:cs typeface="Verdana"/>
              </a:rPr>
              <a:t>The</a:t>
            </a:r>
            <a:r>
              <a:rPr sz="4000" spc="-125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purpose</a:t>
            </a:r>
            <a:r>
              <a:rPr sz="4000" spc="-8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of</a:t>
            </a:r>
            <a:r>
              <a:rPr sz="4000" spc="-125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the</a:t>
            </a:r>
            <a:r>
              <a:rPr sz="4000" spc="-10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requirement</a:t>
            </a:r>
            <a:r>
              <a:rPr sz="4000" spc="-65" dirty="0">
                <a:latin typeface="Verdana"/>
                <a:cs typeface="Verdana"/>
              </a:rPr>
              <a:t> </a:t>
            </a:r>
            <a:r>
              <a:rPr sz="4000" spc="-25" dirty="0">
                <a:latin typeface="Verdana"/>
                <a:cs typeface="Verdana"/>
              </a:rPr>
              <a:t>is </a:t>
            </a:r>
            <a:r>
              <a:rPr sz="4000" dirty="0">
                <a:latin typeface="Verdana"/>
                <a:cs typeface="Verdana"/>
              </a:rPr>
              <a:t>about</a:t>
            </a:r>
            <a:r>
              <a:rPr sz="4000" spc="-11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the</a:t>
            </a:r>
            <a:r>
              <a:rPr sz="4000" spc="-11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right</a:t>
            </a:r>
            <a:r>
              <a:rPr sz="4000" spc="-10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student</a:t>
            </a:r>
            <a:r>
              <a:rPr sz="4000" spc="-75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taking</a:t>
            </a:r>
            <a:r>
              <a:rPr sz="4000" spc="-105" dirty="0">
                <a:latin typeface="Verdana"/>
                <a:cs typeface="Verdana"/>
              </a:rPr>
              <a:t> </a:t>
            </a:r>
            <a:r>
              <a:rPr sz="4000" spc="-25" dirty="0">
                <a:latin typeface="Verdana"/>
                <a:cs typeface="Verdana"/>
              </a:rPr>
              <a:t>the </a:t>
            </a:r>
            <a:r>
              <a:rPr sz="4000" dirty="0">
                <a:latin typeface="Verdana"/>
                <a:cs typeface="Verdana"/>
              </a:rPr>
              <a:t>most</a:t>
            </a:r>
            <a:r>
              <a:rPr sz="4000" spc="-18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appropriate</a:t>
            </a:r>
            <a:r>
              <a:rPr sz="4000" spc="-140" dirty="0">
                <a:latin typeface="Verdana"/>
                <a:cs typeface="Verdana"/>
              </a:rPr>
              <a:t> </a:t>
            </a:r>
            <a:r>
              <a:rPr sz="4000" spc="-10" dirty="0">
                <a:latin typeface="Verdana"/>
                <a:cs typeface="Verdana"/>
              </a:rPr>
              <a:t>assessment.</a:t>
            </a:r>
            <a:endParaRPr sz="4000">
              <a:latin typeface="Verdana"/>
              <a:cs typeface="Verdana"/>
            </a:endParaRPr>
          </a:p>
          <a:p>
            <a:pPr marL="686435" indent="-227965" algn="just">
              <a:lnSpc>
                <a:spcPts val="4750"/>
              </a:lnSpc>
              <a:spcBef>
                <a:spcPts val="765"/>
              </a:spcBef>
              <a:buClr>
                <a:srgbClr val="24856D"/>
              </a:buClr>
              <a:buFont typeface="Arial"/>
              <a:buChar char="•"/>
              <a:tabLst>
                <a:tab pos="686435" algn="l"/>
              </a:tabLst>
            </a:pPr>
            <a:r>
              <a:rPr sz="4000" dirty="0">
                <a:latin typeface="Verdana"/>
                <a:cs typeface="Verdana"/>
              </a:rPr>
              <a:t>The</a:t>
            </a:r>
            <a:r>
              <a:rPr sz="4000" spc="-8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intent</a:t>
            </a:r>
            <a:r>
              <a:rPr sz="4000" spc="-55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is</a:t>
            </a:r>
            <a:r>
              <a:rPr sz="4000" spc="-75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to</a:t>
            </a:r>
            <a:r>
              <a:rPr sz="4000" spc="-85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ensure,</a:t>
            </a:r>
            <a:r>
              <a:rPr sz="4000" spc="-30" dirty="0">
                <a:latin typeface="Verdana"/>
                <a:cs typeface="Verdana"/>
              </a:rPr>
              <a:t> </a:t>
            </a:r>
            <a:r>
              <a:rPr sz="4000" spc="-10" dirty="0">
                <a:latin typeface="Verdana"/>
                <a:cs typeface="Verdana"/>
              </a:rPr>
              <a:t>unless</a:t>
            </a:r>
            <a:endParaRPr sz="4000">
              <a:latin typeface="Verdana"/>
              <a:cs typeface="Verdana"/>
            </a:endParaRPr>
          </a:p>
          <a:p>
            <a:pPr marL="687070" marR="5080">
              <a:lnSpc>
                <a:spcPts val="4700"/>
              </a:lnSpc>
              <a:spcBef>
                <a:spcPts val="160"/>
              </a:spcBef>
            </a:pPr>
            <a:r>
              <a:rPr sz="4000" dirty="0">
                <a:latin typeface="Verdana"/>
                <a:cs typeface="Verdana"/>
              </a:rPr>
              <a:t>a</a:t>
            </a:r>
            <a:r>
              <a:rPr sz="4000" spc="-145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student's</a:t>
            </a:r>
            <a:r>
              <a:rPr sz="4000" spc="-10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disability</a:t>
            </a:r>
            <a:r>
              <a:rPr sz="4000" spc="-105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is</a:t>
            </a:r>
            <a:r>
              <a:rPr sz="4000" spc="-14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significant,</a:t>
            </a:r>
            <a:r>
              <a:rPr sz="4000" spc="-100" dirty="0">
                <a:latin typeface="Verdana"/>
                <a:cs typeface="Verdana"/>
              </a:rPr>
              <a:t> </a:t>
            </a:r>
            <a:r>
              <a:rPr sz="4000" spc="-25" dirty="0">
                <a:latin typeface="Verdana"/>
                <a:cs typeface="Verdana"/>
              </a:rPr>
              <a:t>all </a:t>
            </a:r>
            <a:r>
              <a:rPr sz="4000" dirty="0">
                <a:latin typeface="Verdana"/>
                <a:cs typeface="Verdana"/>
              </a:rPr>
              <a:t>students</a:t>
            </a:r>
            <a:r>
              <a:rPr sz="4000" spc="-13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with</a:t>
            </a:r>
            <a:r>
              <a:rPr sz="4000" spc="-155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disabilities</a:t>
            </a:r>
            <a:r>
              <a:rPr sz="4000" spc="-114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should</a:t>
            </a:r>
            <a:r>
              <a:rPr sz="4000" spc="-135" dirty="0">
                <a:latin typeface="Verdana"/>
                <a:cs typeface="Verdana"/>
              </a:rPr>
              <a:t> </a:t>
            </a:r>
            <a:r>
              <a:rPr sz="4000" spc="-25" dirty="0">
                <a:latin typeface="Verdana"/>
                <a:cs typeface="Verdana"/>
              </a:rPr>
              <a:t>be </a:t>
            </a:r>
            <a:r>
              <a:rPr sz="4000" dirty="0">
                <a:latin typeface="Verdana"/>
                <a:cs typeface="Verdana"/>
              </a:rPr>
              <a:t>participating</a:t>
            </a:r>
            <a:r>
              <a:rPr sz="4000" spc="-85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in</a:t>
            </a:r>
            <a:r>
              <a:rPr sz="4000" spc="-120" dirty="0">
                <a:latin typeface="Verdana"/>
                <a:cs typeface="Verdana"/>
              </a:rPr>
              <a:t> </a:t>
            </a:r>
            <a:r>
              <a:rPr sz="4000" dirty="0">
                <a:latin typeface="Verdana"/>
                <a:cs typeface="Verdana"/>
              </a:rPr>
              <a:t>the</a:t>
            </a:r>
            <a:r>
              <a:rPr sz="4000" spc="-114" dirty="0">
                <a:latin typeface="Verdana"/>
                <a:cs typeface="Verdana"/>
              </a:rPr>
              <a:t> </a:t>
            </a:r>
            <a:r>
              <a:rPr sz="4000" spc="-10" dirty="0">
                <a:latin typeface="Verdana"/>
                <a:cs typeface="Verdana"/>
              </a:rPr>
              <a:t>general assessment.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Implications</a:t>
            </a:r>
            <a:r>
              <a:rPr spc="-125" dirty="0"/>
              <a:t> </a:t>
            </a:r>
            <a:r>
              <a:rPr dirty="0"/>
              <a:t>for</a:t>
            </a:r>
            <a:r>
              <a:rPr spc="-140" dirty="0"/>
              <a:t> </a:t>
            </a:r>
            <a:r>
              <a:rPr spc="-10" dirty="0"/>
              <a:t>Students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63032"/>
            <a:ext cx="10345420" cy="477012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41300" marR="309880" indent="-228600">
              <a:lnSpc>
                <a:spcPts val="3529"/>
              </a:lnSpc>
              <a:spcBef>
                <a:spcPts val="27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b="1" spc="-10" dirty="0">
                <a:latin typeface="Verdana"/>
                <a:cs typeface="Verdana"/>
              </a:rPr>
              <a:t>Short-</a:t>
            </a:r>
            <a:r>
              <a:rPr sz="3000" b="1" dirty="0">
                <a:latin typeface="Verdana"/>
                <a:cs typeface="Verdana"/>
              </a:rPr>
              <a:t>term</a:t>
            </a:r>
            <a:r>
              <a:rPr sz="3000" dirty="0">
                <a:latin typeface="Verdana"/>
                <a:cs typeface="Verdana"/>
              </a:rPr>
              <a:t>: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Student's instruction is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 less </a:t>
            </a:r>
            <a:r>
              <a:rPr sz="3000" spc="-10" dirty="0">
                <a:latin typeface="Verdana"/>
                <a:cs typeface="Verdana"/>
              </a:rPr>
              <a:t>depth, </a:t>
            </a:r>
            <a:r>
              <a:rPr sz="3000" dirty="0">
                <a:latin typeface="Verdana"/>
                <a:cs typeface="Verdana"/>
              </a:rPr>
              <a:t>breadth,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complexity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than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instruction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of </a:t>
            </a:r>
            <a:r>
              <a:rPr sz="3000" dirty="0">
                <a:latin typeface="Verdana"/>
                <a:cs typeface="Verdana"/>
              </a:rPr>
              <a:t>other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students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aligned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alternate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content expectations</a:t>
            </a:r>
            <a:endParaRPr sz="3000">
              <a:latin typeface="Verdana"/>
              <a:cs typeface="Verdana"/>
            </a:endParaRPr>
          </a:p>
          <a:p>
            <a:pPr marL="240665" marR="727710" indent="-228600">
              <a:lnSpc>
                <a:spcPts val="3529"/>
              </a:lnSpc>
              <a:spcBef>
                <a:spcPts val="100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000" b="1" spc="-10" dirty="0">
                <a:latin typeface="Verdana"/>
                <a:cs typeface="Verdana"/>
              </a:rPr>
              <a:t>Long-</a:t>
            </a:r>
            <a:r>
              <a:rPr sz="3000" b="1" dirty="0">
                <a:latin typeface="Verdana"/>
                <a:cs typeface="Verdana"/>
              </a:rPr>
              <a:t>term:</a:t>
            </a:r>
            <a:r>
              <a:rPr sz="3000" b="1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Student may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not meet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the </a:t>
            </a:r>
            <a:r>
              <a:rPr sz="3000" dirty="0">
                <a:latin typeface="Verdana"/>
                <a:cs typeface="Verdana"/>
              </a:rPr>
              <a:t>requirements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or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graduate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with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regular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diploma</a:t>
            </a:r>
            <a:endParaRPr sz="3000">
              <a:latin typeface="Verdana"/>
              <a:cs typeface="Verdana"/>
            </a:endParaRPr>
          </a:p>
          <a:p>
            <a:pPr marL="240665" marR="5080" indent="-228600">
              <a:lnSpc>
                <a:spcPts val="3529"/>
              </a:lnSpc>
              <a:spcBef>
                <a:spcPts val="99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000" b="1" spc="-10" dirty="0">
                <a:latin typeface="Verdana"/>
                <a:cs typeface="Verdana"/>
              </a:rPr>
              <a:t>Longer-</a:t>
            </a:r>
            <a:r>
              <a:rPr sz="3000" b="1" dirty="0">
                <a:latin typeface="Verdana"/>
                <a:cs typeface="Verdana"/>
              </a:rPr>
              <a:t>term:</a:t>
            </a:r>
            <a:r>
              <a:rPr sz="3000" b="1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Student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may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not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be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eligible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for</a:t>
            </a:r>
            <a:r>
              <a:rPr sz="3000" spc="-20" dirty="0">
                <a:latin typeface="Verdana"/>
                <a:cs typeface="Verdana"/>
              </a:rPr>
              <a:t> some post-</a:t>
            </a:r>
            <a:r>
              <a:rPr sz="3000" dirty="0">
                <a:latin typeface="Verdana"/>
                <a:cs typeface="Verdana"/>
              </a:rPr>
              <a:t>secondary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training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institutions,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military</a:t>
            </a:r>
            <a:r>
              <a:rPr sz="3000" spc="75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service,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or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jobs.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Economic impact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life-</a:t>
            </a:r>
            <a:endParaRPr sz="3000">
              <a:latin typeface="Verdana"/>
              <a:cs typeface="Verdana"/>
            </a:endParaRPr>
          </a:p>
          <a:p>
            <a:pPr marL="241300">
              <a:lnSpc>
                <a:spcPts val="3420"/>
              </a:lnSpc>
            </a:pPr>
            <a:r>
              <a:rPr sz="3000" dirty="0">
                <a:latin typeface="Verdana"/>
                <a:cs typeface="Verdana"/>
              </a:rPr>
              <a:t>time</a:t>
            </a:r>
            <a:r>
              <a:rPr sz="3000" spc="-10" dirty="0">
                <a:latin typeface="Verdana"/>
                <a:cs typeface="Verdana"/>
              </a:rPr>
              <a:t> earnings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Implications</a:t>
            </a:r>
            <a:r>
              <a:rPr spc="-125" dirty="0"/>
              <a:t> </a:t>
            </a:r>
            <a:r>
              <a:rPr dirty="0"/>
              <a:t>for</a:t>
            </a:r>
            <a:r>
              <a:rPr spc="-140" dirty="0"/>
              <a:t> </a:t>
            </a:r>
            <a:r>
              <a:rPr spc="-10" dirty="0"/>
              <a:t>Districts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8039" y="1231990"/>
            <a:ext cx="10045700" cy="4824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278765" indent="-228600">
              <a:lnSpc>
                <a:spcPct val="108000"/>
              </a:lnSpc>
              <a:spcBef>
                <a:spcPts val="9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Verdana"/>
                <a:cs typeface="Verdana"/>
              </a:rPr>
              <a:t>ESSA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requires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districts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with</a:t>
            </a:r>
            <a:r>
              <a:rPr sz="2800" spc="-11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more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than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1.0% </a:t>
            </a:r>
            <a:r>
              <a:rPr sz="2800" dirty="0">
                <a:latin typeface="Verdana"/>
                <a:cs typeface="Verdana"/>
              </a:rPr>
              <a:t>participation</a:t>
            </a:r>
            <a:r>
              <a:rPr sz="2800" spc="-4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in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the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alternate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assessment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in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subject </a:t>
            </a:r>
            <a:r>
              <a:rPr sz="2800" dirty="0">
                <a:latin typeface="Verdana"/>
                <a:cs typeface="Verdana"/>
              </a:rPr>
              <a:t>area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to</a:t>
            </a:r>
            <a:r>
              <a:rPr sz="2800" spc="-6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provide</a:t>
            </a:r>
            <a:r>
              <a:rPr sz="2800" spc="-2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to</a:t>
            </a:r>
            <a:r>
              <a:rPr sz="2800" spc="-6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the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state:</a:t>
            </a:r>
            <a:endParaRPr sz="2800">
              <a:latin typeface="Verdana"/>
              <a:cs typeface="Verdana"/>
            </a:endParaRPr>
          </a:p>
          <a:p>
            <a:pPr marL="635635" marR="5080" lvl="1" indent="-279400">
              <a:lnSpc>
                <a:spcPct val="108000"/>
              </a:lnSpc>
              <a:spcBef>
                <a:spcPts val="500"/>
              </a:spcBef>
              <a:buClr>
                <a:srgbClr val="24856D"/>
              </a:buClr>
              <a:buFont typeface="Courier New"/>
              <a:buChar char="o"/>
              <a:tabLst>
                <a:tab pos="636905" algn="l"/>
              </a:tabLst>
            </a:pPr>
            <a:r>
              <a:rPr sz="2800" dirty="0">
                <a:latin typeface="Verdana"/>
                <a:cs typeface="Verdana"/>
              </a:rPr>
              <a:t>Assurance</a:t>
            </a:r>
            <a:r>
              <a:rPr sz="2800" spc="-12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that</a:t>
            </a:r>
            <a:r>
              <a:rPr sz="2800" spc="-155" dirty="0"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16375E"/>
                </a:solidFill>
                <a:latin typeface="Verdana"/>
                <a:cs typeface="Verdana"/>
              </a:rPr>
              <a:t>I</a:t>
            </a:r>
            <a:r>
              <a:rPr sz="2800" dirty="0">
                <a:latin typeface="Verdana"/>
                <a:cs typeface="Verdana"/>
              </a:rPr>
              <a:t>ndividualized</a:t>
            </a:r>
            <a:r>
              <a:rPr sz="2800" spc="-12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Education</a:t>
            </a:r>
            <a:r>
              <a:rPr sz="2800" spc="-114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Program 	</a:t>
            </a:r>
            <a:r>
              <a:rPr sz="2800" dirty="0">
                <a:latin typeface="Verdana"/>
                <a:cs typeface="Verdana"/>
              </a:rPr>
              <a:t>(IEP)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spc="-35" dirty="0">
                <a:latin typeface="Verdana"/>
                <a:cs typeface="Verdana"/>
              </a:rPr>
              <a:t>Teams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are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adhering</a:t>
            </a:r>
            <a:r>
              <a:rPr sz="2800" spc="-4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to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the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state's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participation 	guidelines</a:t>
            </a:r>
            <a:endParaRPr sz="2800">
              <a:latin typeface="Verdana"/>
              <a:cs typeface="Verdana"/>
            </a:endParaRPr>
          </a:p>
          <a:p>
            <a:pPr marL="636270" lvl="1" indent="-279400">
              <a:lnSpc>
                <a:spcPct val="100000"/>
              </a:lnSpc>
              <a:spcBef>
                <a:spcPts val="770"/>
              </a:spcBef>
              <a:buClr>
                <a:srgbClr val="24856D"/>
              </a:buClr>
              <a:buFont typeface="Courier New"/>
              <a:buChar char="o"/>
              <a:tabLst>
                <a:tab pos="636270" algn="l"/>
              </a:tabLst>
            </a:pPr>
            <a:r>
              <a:rPr sz="2800" dirty="0">
                <a:latin typeface="Verdana"/>
                <a:cs typeface="Verdana"/>
              </a:rPr>
              <a:t>Justification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for</a:t>
            </a:r>
            <a:r>
              <a:rPr sz="2800" spc="-10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</a:t>
            </a:r>
            <a:r>
              <a:rPr sz="2800" spc="-114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participation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rate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over</a:t>
            </a:r>
            <a:r>
              <a:rPr sz="2800" spc="-11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1.0%</a:t>
            </a:r>
            <a:endParaRPr sz="2800">
              <a:latin typeface="Verdana"/>
              <a:cs typeface="Verdana"/>
            </a:endParaRPr>
          </a:p>
          <a:p>
            <a:pPr marL="636270" marR="792480" lvl="1" indent="-279400">
              <a:lnSpc>
                <a:spcPct val="108000"/>
              </a:lnSpc>
              <a:spcBef>
                <a:spcPts val="500"/>
              </a:spcBef>
              <a:buClr>
                <a:srgbClr val="24856D"/>
              </a:buClr>
              <a:buFont typeface="Courier New"/>
              <a:buChar char="o"/>
              <a:tabLst>
                <a:tab pos="637540" algn="l"/>
              </a:tabLst>
            </a:pPr>
            <a:r>
              <a:rPr sz="2800" dirty="0">
                <a:latin typeface="Verdana"/>
                <a:cs typeface="Verdana"/>
              </a:rPr>
              <a:t>Assurance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that</a:t>
            </a:r>
            <a:r>
              <a:rPr sz="2800" spc="-10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parents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are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informed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about 	</a:t>
            </a:r>
            <a:r>
              <a:rPr sz="2800" dirty="0">
                <a:latin typeface="Verdana"/>
                <a:cs typeface="Verdana"/>
              </a:rPr>
              <a:t>implications</a:t>
            </a:r>
            <a:r>
              <a:rPr sz="2800" spc="-6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for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their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child</a:t>
            </a:r>
            <a:r>
              <a:rPr sz="2800" spc="-6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of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participation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in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 	</a:t>
            </a:r>
            <a:r>
              <a:rPr sz="2800" dirty="0">
                <a:latin typeface="Verdana"/>
                <a:cs typeface="Verdana"/>
              </a:rPr>
              <a:t>alternate</a:t>
            </a:r>
            <a:r>
              <a:rPr sz="2800" spc="-13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assessment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625" y="134232"/>
            <a:ext cx="1118489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dirty="0"/>
              <a:t>ESSA:</a:t>
            </a:r>
            <a:r>
              <a:rPr sz="3600" spc="-50" dirty="0"/>
              <a:t> </a:t>
            </a:r>
            <a:r>
              <a:rPr sz="3600" dirty="0"/>
              <a:t>The</a:t>
            </a:r>
            <a:r>
              <a:rPr sz="3600" spc="-55" dirty="0"/>
              <a:t> </a:t>
            </a:r>
            <a:r>
              <a:rPr sz="3600" dirty="0"/>
              <a:t>Most</a:t>
            </a:r>
            <a:r>
              <a:rPr sz="3600" spc="-40" dirty="0"/>
              <a:t> </a:t>
            </a:r>
            <a:r>
              <a:rPr sz="3600" dirty="0"/>
              <a:t>Significant</a:t>
            </a:r>
            <a:r>
              <a:rPr sz="3600" spc="-50" dirty="0"/>
              <a:t> </a:t>
            </a:r>
            <a:r>
              <a:rPr sz="3600" dirty="0"/>
              <a:t>Cognitive</a:t>
            </a:r>
            <a:r>
              <a:rPr sz="3600" spc="-40" dirty="0"/>
              <a:t> </a:t>
            </a:r>
            <a:r>
              <a:rPr sz="3600" spc="-10" dirty="0"/>
              <a:t>Disabilities Requirement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03571" y="1379043"/>
            <a:ext cx="10189210" cy="396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1290320" indent="-228600">
              <a:lnSpc>
                <a:spcPct val="107800"/>
              </a:lnSpc>
              <a:spcBef>
                <a:spcPts val="10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Verdana"/>
                <a:cs typeface="Verdana"/>
              </a:rPr>
              <a:t>Only</a:t>
            </a:r>
            <a:r>
              <a:rPr sz="2800" spc="-6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those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students</a:t>
            </a:r>
            <a:r>
              <a:rPr sz="2800" spc="-6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with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the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"</a:t>
            </a:r>
            <a:r>
              <a:rPr sz="2800" b="1" dirty="0">
                <a:latin typeface="Verdana"/>
                <a:cs typeface="Verdana"/>
              </a:rPr>
              <a:t>most</a:t>
            </a:r>
            <a:r>
              <a:rPr sz="2800" b="1" spc="-80" dirty="0">
                <a:latin typeface="Verdana"/>
                <a:cs typeface="Verdana"/>
              </a:rPr>
              <a:t> </a:t>
            </a:r>
            <a:r>
              <a:rPr sz="2800" b="1" spc="-10" dirty="0">
                <a:latin typeface="Verdana"/>
                <a:cs typeface="Verdana"/>
              </a:rPr>
              <a:t>significant </a:t>
            </a:r>
            <a:r>
              <a:rPr sz="2800" b="1" dirty="0">
                <a:latin typeface="Verdana"/>
                <a:cs typeface="Verdana"/>
              </a:rPr>
              <a:t>cognitive</a:t>
            </a:r>
            <a:r>
              <a:rPr sz="2800" b="1" spc="-120" dirty="0">
                <a:latin typeface="Verdana"/>
                <a:cs typeface="Verdana"/>
              </a:rPr>
              <a:t> </a:t>
            </a:r>
            <a:r>
              <a:rPr sz="2800" b="1" dirty="0">
                <a:latin typeface="Verdana"/>
                <a:cs typeface="Verdana"/>
              </a:rPr>
              <a:t>disabilities</a:t>
            </a:r>
            <a:r>
              <a:rPr sz="2800" b="1" spc="-120" dirty="0">
                <a:latin typeface="Verdana"/>
                <a:cs typeface="Verdana"/>
              </a:rPr>
              <a:t> </a:t>
            </a:r>
            <a:r>
              <a:rPr sz="2800" b="1" spc="-10" dirty="0">
                <a:latin typeface="Verdana"/>
                <a:cs typeface="Verdana"/>
              </a:rPr>
              <a:t>(MSCD)</a:t>
            </a:r>
            <a:r>
              <a:rPr sz="2800" spc="-10" dirty="0">
                <a:latin typeface="Verdana"/>
                <a:cs typeface="Verdana"/>
              </a:rPr>
              <a:t>"</a:t>
            </a:r>
            <a:endParaRPr sz="2800">
              <a:latin typeface="Verdana"/>
              <a:cs typeface="Verdana"/>
            </a:endParaRPr>
          </a:p>
          <a:p>
            <a:pPr marL="240665" marR="278765" indent="-228600">
              <a:lnSpc>
                <a:spcPct val="108000"/>
              </a:lnSpc>
              <a:spcBef>
                <a:spcPts val="100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Verdana"/>
                <a:cs typeface="Verdana"/>
              </a:rPr>
              <a:t>Roughly</a:t>
            </a:r>
            <a:r>
              <a:rPr sz="2800" spc="-4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only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half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of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students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with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primary</a:t>
            </a:r>
            <a:r>
              <a:rPr sz="2800" spc="-4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disability </a:t>
            </a:r>
            <a:r>
              <a:rPr sz="2800" dirty="0">
                <a:latin typeface="Verdana"/>
                <a:cs typeface="Verdana"/>
              </a:rPr>
              <a:t>of</a:t>
            </a:r>
            <a:r>
              <a:rPr sz="2800" spc="-15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Cognitive</a:t>
            </a:r>
            <a:r>
              <a:rPr sz="2800" spc="-13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Impairment,</a:t>
            </a:r>
            <a:r>
              <a:rPr sz="2800" spc="-14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Autism,</a:t>
            </a:r>
            <a:r>
              <a:rPr sz="2800" spc="-135" dirty="0">
                <a:latin typeface="Verdana"/>
                <a:cs typeface="Verdana"/>
              </a:rPr>
              <a:t> </a:t>
            </a:r>
            <a:r>
              <a:rPr sz="2800" spc="-30" dirty="0">
                <a:latin typeface="Verdana"/>
                <a:cs typeface="Verdana"/>
              </a:rPr>
              <a:t>Traumatic</a:t>
            </a:r>
            <a:r>
              <a:rPr sz="2800" spc="-12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Brain </a:t>
            </a:r>
            <a:r>
              <a:rPr sz="2800" spc="-20" dirty="0">
                <a:latin typeface="Verdana"/>
                <a:cs typeface="Verdana"/>
              </a:rPr>
              <a:t>Injury,</a:t>
            </a:r>
            <a:r>
              <a:rPr sz="2800" spc="-12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or</a:t>
            </a:r>
            <a:r>
              <a:rPr sz="2800" spc="-12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Severe</a:t>
            </a:r>
            <a:r>
              <a:rPr sz="2800" spc="-12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Multiple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Impairment</a:t>
            </a:r>
            <a:r>
              <a:rPr sz="2800" spc="-11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meet</a:t>
            </a:r>
            <a:r>
              <a:rPr sz="2800" spc="-14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 </a:t>
            </a:r>
            <a:r>
              <a:rPr sz="2800" dirty="0">
                <a:latin typeface="Verdana"/>
                <a:cs typeface="Verdana"/>
              </a:rPr>
              <a:t>requirements</a:t>
            </a:r>
            <a:r>
              <a:rPr sz="2800" spc="-4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of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student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with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the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MSCD</a:t>
            </a:r>
            <a:endParaRPr sz="2800">
              <a:latin typeface="Verdana"/>
              <a:cs typeface="Verdana"/>
            </a:endParaRPr>
          </a:p>
          <a:p>
            <a:pPr marL="241300" marR="5080" indent="-228600">
              <a:lnSpc>
                <a:spcPct val="107800"/>
              </a:lnSpc>
              <a:spcBef>
                <a:spcPts val="101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Verdana"/>
                <a:cs typeface="Verdana"/>
              </a:rPr>
              <a:t>The</a:t>
            </a:r>
            <a:r>
              <a:rPr sz="2800" spc="-13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decision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about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which</a:t>
            </a:r>
            <a:r>
              <a:rPr sz="2800" spc="-10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students</a:t>
            </a:r>
            <a:r>
              <a:rPr sz="2800" spc="-10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should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participate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in </a:t>
            </a:r>
            <a:r>
              <a:rPr sz="2800" dirty="0">
                <a:latin typeface="Verdana"/>
                <a:cs typeface="Verdana"/>
              </a:rPr>
              <a:t>the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alternate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assessment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is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often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very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difficult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625" y="134232"/>
            <a:ext cx="913638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dirty="0"/>
              <a:t>Definition</a:t>
            </a:r>
            <a:r>
              <a:rPr sz="3600" spc="-30" dirty="0"/>
              <a:t> </a:t>
            </a:r>
            <a:r>
              <a:rPr sz="3600" dirty="0"/>
              <a:t>of</a:t>
            </a:r>
            <a:r>
              <a:rPr sz="3600" spc="-25" dirty="0"/>
              <a:t> </a:t>
            </a:r>
            <a:r>
              <a:rPr sz="3600" dirty="0"/>
              <a:t>"Most</a:t>
            </a:r>
            <a:r>
              <a:rPr sz="3600" spc="-35" dirty="0"/>
              <a:t> </a:t>
            </a:r>
            <a:r>
              <a:rPr sz="3600" dirty="0"/>
              <a:t>Significant</a:t>
            </a:r>
            <a:r>
              <a:rPr sz="3600" spc="-30" dirty="0"/>
              <a:t> </a:t>
            </a:r>
            <a:r>
              <a:rPr sz="3600" spc="-10" dirty="0"/>
              <a:t>Cognitive Disability"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21640" y="1285967"/>
            <a:ext cx="11411585" cy="5061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25425">
              <a:lnSpc>
                <a:spcPct val="108000"/>
              </a:lnSpc>
              <a:spcBef>
                <a:spcPts val="95"/>
              </a:spcBef>
            </a:pPr>
            <a:r>
              <a:rPr sz="1800" dirty="0">
                <a:latin typeface="Verdana"/>
                <a:cs typeface="Verdana"/>
              </a:rPr>
              <a:t>Students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with</a:t>
            </a:r>
            <a:r>
              <a:rPr sz="1800" spc="-3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the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most</a:t>
            </a:r>
            <a:r>
              <a:rPr sz="1800" spc="-3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significant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cognitive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disabilities, for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the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purpose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of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determining </a:t>
            </a:r>
            <a:r>
              <a:rPr sz="1800" dirty="0">
                <a:latin typeface="Verdana"/>
                <a:cs typeface="Verdana"/>
              </a:rPr>
              <a:t>instructional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targets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and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state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assessment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selection,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have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disability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or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multiple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disabilities </a:t>
            </a:r>
            <a:r>
              <a:rPr sz="1800" spc="-20" dirty="0">
                <a:latin typeface="Verdana"/>
                <a:cs typeface="Verdana"/>
              </a:rPr>
              <a:t>that </a:t>
            </a:r>
            <a:r>
              <a:rPr sz="1800" b="1" dirty="0">
                <a:latin typeface="Verdana"/>
                <a:cs typeface="Verdana"/>
              </a:rPr>
              <a:t>significantly</a:t>
            </a:r>
            <a:r>
              <a:rPr sz="1800" b="1" spc="-2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impact</a:t>
            </a:r>
            <a:r>
              <a:rPr sz="1800" b="1" spc="-2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intellectual</a:t>
            </a:r>
            <a:r>
              <a:rPr sz="1800" b="1" spc="-5" dirty="0">
                <a:latin typeface="Verdana"/>
                <a:cs typeface="Verdana"/>
              </a:rPr>
              <a:t> </a:t>
            </a:r>
            <a:r>
              <a:rPr sz="1800" b="1" spc="-10" dirty="0">
                <a:latin typeface="Verdana"/>
                <a:cs typeface="Verdana"/>
              </a:rPr>
              <a:t>functioning</a:t>
            </a:r>
            <a:endParaRPr sz="1800">
              <a:latin typeface="Verdana"/>
              <a:cs typeface="Verdana"/>
            </a:endParaRPr>
          </a:p>
          <a:p>
            <a:pPr marL="5455920">
              <a:lnSpc>
                <a:spcPct val="100000"/>
              </a:lnSpc>
              <a:spcBef>
                <a:spcPts val="165"/>
              </a:spcBef>
            </a:pPr>
            <a:r>
              <a:rPr sz="1800" b="1" spc="-25" dirty="0">
                <a:latin typeface="Verdana"/>
                <a:cs typeface="Verdana"/>
              </a:rPr>
              <a:t>AND</a:t>
            </a:r>
            <a:endParaRPr sz="1800">
              <a:latin typeface="Verdana"/>
              <a:cs typeface="Verdana"/>
            </a:endParaRPr>
          </a:p>
          <a:p>
            <a:pPr marL="12700" marR="177800">
              <a:lnSpc>
                <a:spcPct val="107800"/>
              </a:lnSpc>
              <a:spcBef>
                <a:spcPts val="10"/>
              </a:spcBef>
            </a:pPr>
            <a:r>
              <a:rPr sz="1800" b="1" dirty="0">
                <a:latin typeface="Verdana"/>
                <a:cs typeface="Verdana"/>
              </a:rPr>
              <a:t>Significantly</a:t>
            </a:r>
            <a:r>
              <a:rPr sz="1800" b="1" spc="1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impact</a:t>
            </a:r>
            <a:r>
              <a:rPr sz="1800" b="1" spc="-1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adaptive</a:t>
            </a:r>
            <a:r>
              <a:rPr sz="1800" b="1" spc="1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behaviors,</a:t>
            </a:r>
            <a:r>
              <a:rPr sz="1800" b="1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which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are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essential to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live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independently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and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to </a:t>
            </a:r>
            <a:r>
              <a:rPr sz="1800" dirty="0">
                <a:latin typeface="Verdana"/>
                <a:cs typeface="Verdana"/>
              </a:rPr>
              <a:t>function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safely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daily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life.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When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adaptive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behaviors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are</a:t>
            </a:r>
            <a:r>
              <a:rPr sz="1800" b="1" spc="-1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significantly</a:t>
            </a:r>
            <a:r>
              <a:rPr sz="1800" b="1" spc="2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impacted</a:t>
            </a:r>
            <a:r>
              <a:rPr sz="1800" dirty="0">
                <a:latin typeface="Verdana"/>
                <a:cs typeface="Verdana"/>
              </a:rPr>
              <a:t>,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the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individual </a:t>
            </a:r>
            <a:r>
              <a:rPr sz="1800" dirty="0">
                <a:latin typeface="Verdana"/>
                <a:cs typeface="Verdana"/>
              </a:rPr>
              <a:t>is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unlikely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to develop the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skills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necessary to live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independently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and function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safely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daily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life.</a:t>
            </a:r>
            <a:endParaRPr sz="1800">
              <a:latin typeface="Verdana"/>
              <a:cs typeface="Verdana"/>
            </a:endParaRPr>
          </a:p>
          <a:p>
            <a:pPr marL="5497195">
              <a:lnSpc>
                <a:spcPct val="100000"/>
              </a:lnSpc>
              <a:spcBef>
                <a:spcPts val="180"/>
              </a:spcBef>
            </a:pPr>
            <a:r>
              <a:rPr sz="1800" b="1" spc="-25" dirty="0">
                <a:latin typeface="Verdana"/>
                <a:cs typeface="Verdana"/>
              </a:rPr>
              <a:t>AND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800" dirty="0">
                <a:latin typeface="Verdana"/>
                <a:cs typeface="Verdana"/>
              </a:rPr>
              <a:t>Significant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cognitive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disabilities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impact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students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both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and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out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of the classroom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10" dirty="0">
                <a:latin typeface="Verdana"/>
                <a:cs typeface="Verdana"/>
              </a:rPr>
              <a:t>across</a:t>
            </a:r>
            <a:endParaRPr sz="1800">
              <a:latin typeface="Verdana"/>
              <a:cs typeface="Verdana"/>
            </a:endParaRPr>
          </a:p>
          <a:p>
            <a:pPr marL="12700" marR="5080" indent="-635">
              <a:lnSpc>
                <a:spcPct val="107700"/>
              </a:lnSpc>
              <a:spcBef>
                <a:spcPts val="15"/>
              </a:spcBef>
            </a:pPr>
            <a:r>
              <a:rPr sz="1800" dirty="0">
                <a:latin typeface="Verdana"/>
                <a:cs typeface="Verdana"/>
              </a:rPr>
              <a:t>multiple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life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domains,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including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academic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domains.</a:t>
            </a:r>
            <a:r>
              <a:rPr sz="1800" spc="28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This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means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that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the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students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have</a:t>
            </a:r>
            <a:r>
              <a:rPr sz="1800" b="1" spc="5" dirty="0">
                <a:latin typeface="Verdana"/>
                <a:cs typeface="Verdana"/>
              </a:rPr>
              <a:t> </a:t>
            </a:r>
            <a:r>
              <a:rPr sz="1800" b="1" spc="-10" dirty="0">
                <a:latin typeface="Verdana"/>
                <a:cs typeface="Verdana"/>
              </a:rPr>
              <a:t>extensive </a:t>
            </a:r>
            <a:r>
              <a:rPr sz="1800" b="1" dirty="0">
                <a:latin typeface="Verdana"/>
                <a:cs typeface="Verdana"/>
              </a:rPr>
              <a:t>support</a:t>
            </a:r>
            <a:r>
              <a:rPr sz="1800" b="1" spc="-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needs</a:t>
            </a:r>
            <a:r>
              <a:rPr sz="1800" b="1" spc="-1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to</a:t>
            </a:r>
            <a:r>
              <a:rPr sz="1800" b="1" spc="-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demonstrate</a:t>
            </a:r>
            <a:r>
              <a:rPr sz="1800" b="1" spc="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learning</a:t>
            </a:r>
            <a:r>
              <a:rPr sz="1800" b="1" spc="1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and generalize</a:t>
            </a:r>
            <a:r>
              <a:rPr sz="1800" b="1" spc="-1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skills</a:t>
            </a:r>
            <a:r>
              <a:rPr sz="1800" b="1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across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academic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and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life </a:t>
            </a:r>
            <a:r>
              <a:rPr sz="1800" spc="-10" dirty="0">
                <a:latin typeface="Verdana"/>
                <a:cs typeface="Verdana"/>
              </a:rPr>
              <a:t>settings.</a:t>
            </a:r>
            <a:endParaRPr sz="1800">
              <a:latin typeface="Verdana"/>
              <a:cs typeface="Verdana"/>
            </a:endParaRPr>
          </a:p>
          <a:p>
            <a:pPr marL="5456555">
              <a:lnSpc>
                <a:spcPct val="100000"/>
              </a:lnSpc>
              <a:spcBef>
                <a:spcPts val="180"/>
              </a:spcBef>
            </a:pPr>
            <a:r>
              <a:rPr sz="1800" b="1" spc="-25" dirty="0">
                <a:latin typeface="Verdana"/>
                <a:cs typeface="Verdana"/>
              </a:rPr>
              <a:t>AND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800" dirty="0">
                <a:latin typeface="Verdana"/>
                <a:cs typeface="Verdana"/>
              </a:rPr>
              <a:t>Students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with</a:t>
            </a:r>
            <a:r>
              <a:rPr sz="1800" spc="-3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the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most</a:t>
            </a:r>
            <a:r>
              <a:rPr sz="1800" spc="-3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significant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cognitive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disabilities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are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supported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with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an </a:t>
            </a:r>
            <a:r>
              <a:rPr sz="1800" spc="-10" dirty="0">
                <a:latin typeface="Verdana"/>
                <a:cs typeface="Verdana"/>
              </a:rPr>
              <a:t>Individualized</a:t>
            </a:r>
            <a:endParaRPr sz="1800">
              <a:latin typeface="Verdana"/>
              <a:cs typeface="Verdana"/>
            </a:endParaRPr>
          </a:p>
          <a:p>
            <a:pPr marL="12700" marR="146685">
              <a:lnSpc>
                <a:spcPct val="108000"/>
              </a:lnSpc>
              <a:spcBef>
                <a:spcPts val="10"/>
              </a:spcBef>
            </a:pPr>
            <a:r>
              <a:rPr sz="1800" dirty="0">
                <a:latin typeface="Verdana"/>
                <a:cs typeface="Verdana"/>
              </a:rPr>
              <a:t>Education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Program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(IEP)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and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the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primary</a:t>
            </a:r>
            <a:r>
              <a:rPr sz="1800" b="1" spc="-2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instruction</a:t>
            </a:r>
            <a:r>
              <a:rPr sz="1800" b="1" spc="1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and</a:t>
            </a:r>
            <a:r>
              <a:rPr sz="1800" b="1" spc="-2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summative</a:t>
            </a:r>
            <a:r>
              <a:rPr sz="1800" b="1" spc="-2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educational</a:t>
            </a:r>
            <a:r>
              <a:rPr sz="1800" b="1" spc="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goals</a:t>
            </a:r>
            <a:r>
              <a:rPr sz="1800" b="1" spc="-20" dirty="0">
                <a:latin typeface="Verdana"/>
                <a:cs typeface="Verdana"/>
              </a:rPr>
              <a:t> </a:t>
            </a:r>
            <a:r>
              <a:rPr sz="1800" b="1" spc="-25" dirty="0">
                <a:latin typeface="Verdana"/>
                <a:cs typeface="Verdana"/>
              </a:rPr>
              <a:t>are </a:t>
            </a:r>
            <a:r>
              <a:rPr sz="1800" b="1" dirty="0">
                <a:latin typeface="Verdana"/>
                <a:cs typeface="Verdana"/>
              </a:rPr>
              <a:t>based</a:t>
            </a:r>
            <a:r>
              <a:rPr sz="1800" b="1" spc="-1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on</a:t>
            </a:r>
            <a:r>
              <a:rPr sz="1800" b="1" spc="-1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Michigan’s</a:t>
            </a:r>
            <a:r>
              <a:rPr sz="1800" b="1" spc="-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alternate</a:t>
            </a:r>
            <a:r>
              <a:rPr sz="1800" b="1" spc="15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content</a:t>
            </a:r>
            <a:r>
              <a:rPr sz="1800" b="1" spc="2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standards</a:t>
            </a:r>
            <a:r>
              <a:rPr sz="1800" b="1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English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language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arts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(ELA), </a:t>
            </a:r>
            <a:r>
              <a:rPr sz="1800" dirty="0">
                <a:latin typeface="Verdana"/>
                <a:cs typeface="Verdana"/>
              </a:rPr>
              <a:t>mathematics,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science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and/or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social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studies.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Which</a:t>
            </a:r>
            <a:r>
              <a:rPr sz="3600" spc="-50" dirty="0"/>
              <a:t> </a:t>
            </a:r>
            <a:r>
              <a:rPr sz="3600" dirty="0"/>
              <a:t>Students</a:t>
            </a:r>
            <a:r>
              <a:rPr sz="3600" spc="-60" dirty="0"/>
              <a:t> </a:t>
            </a:r>
            <a:r>
              <a:rPr sz="3600" dirty="0"/>
              <a:t>Should</a:t>
            </a:r>
            <a:r>
              <a:rPr sz="3600" spc="-60" dirty="0"/>
              <a:t> </a:t>
            </a:r>
            <a:r>
              <a:rPr sz="3600" dirty="0"/>
              <a:t>Participate</a:t>
            </a:r>
            <a:r>
              <a:rPr sz="3600" spc="-35" dirty="0"/>
              <a:t> </a:t>
            </a:r>
            <a:r>
              <a:rPr sz="3600" spc="-10" dirty="0"/>
              <a:t>(Continued)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223968"/>
            <a:ext cx="9516745" cy="2914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631440" indent="-228600">
              <a:lnSpc>
                <a:spcPct val="108100"/>
              </a:lnSpc>
              <a:spcBef>
                <a:spcPts val="10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Never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make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decision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based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on </a:t>
            </a:r>
            <a:r>
              <a:rPr sz="3200" dirty="0">
                <a:latin typeface="Verdana"/>
                <a:cs typeface="Verdana"/>
              </a:rPr>
              <a:t>disability/eligibility</a:t>
            </a:r>
            <a:r>
              <a:rPr sz="3200" spc="-9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alone</a:t>
            </a:r>
            <a:endParaRPr sz="3200">
              <a:latin typeface="Verdana"/>
              <a:cs typeface="Verdana"/>
            </a:endParaRPr>
          </a:p>
          <a:p>
            <a:pPr marL="241300" marR="5080" indent="-228600">
              <a:lnSpc>
                <a:spcPct val="107800"/>
              </a:lnSpc>
              <a:spcBef>
                <a:spcPts val="100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Never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make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decision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based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on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one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piece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of </a:t>
            </a:r>
            <a:r>
              <a:rPr sz="3200" spc="-20" dirty="0">
                <a:latin typeface="Verdana"/>
                <a:cs typeface="Verdana"/>
              </a:rPr>
              <a:t>data</a:t>
            </a:r>
            <a:endParaRPr sz="32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31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Must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consider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curriculum</a:t>
            </a:r>
            <a:r>
              <a:rPr sz="3200" spc="-6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and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instruction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Student</a:t>
            </a:r>
            <a:r>
              <a:rPr spc="-135" dirty="0"/>
              <a:t> </a:t>
            </a:r>
            <a:r>
              <a:rPr spc="-10" dirty="0"/>
              <a:t>Participation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23968"/>
            <a:ext cx="10311765" cy="4667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400810" indent="-228600">
              <a:lnSpc>
                <a:spcPct val="108100"/>
              </a:lnSpc>
              <a:spcBef>
                <a:spcPts val="10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The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majority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of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students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will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participate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in </a:t>
            </a:r>
            <a:r>
              <a:rPr sz="3200" dirty="0">
                <a:latin typeface="Verdana"/>
                <a:cs typeface="Verdana"/>
              </a:rPr>
              <a:t>general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assessments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(M-</a:t>
            </a:r>
            <a:r>
              <a:rPr sz="3200" dirty="0">
                <a:latin typeface="Verdana"/>
                <a:cs typeface="Verdana"/>
              </a:rPr>
              <a:t>STEP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and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MME)</a:t>
            </a:r>
            <a:endParaRPr sz="3200">
              <a:latin typeface="Verdana"/>
              <a:cs typeface="Verdana"/>
            </a:endParaRPr>
          </a:p>
          <a:p>
            <a:pPr marL="637540" marR="36830" lvl="1" indent="-280670">
              <a:lnSpc>
                <a:spcPct val="108000"/>
              </a:lnSpc>
              <a:spcBef>
                <a:spcPts val="525"/>
              </a:spcBef>
              <a:buClr>
                <a:srgbClr val="24856D"/>
              </a:buClr>
              <a:buFont typeface="Courier New"/>
              <a:buChar char="o"/>
              <a:tabLst>
                <a:tab pos="637540" algn="l"/>
              </a:tabLst>
            </a:pPr>
            <a:r>
              <a:rPr sz="3000" dirty="0">
                <a:latin typeface="Verdana"/>
                <a:cs typeface="Verdana"/>
              </a:rPr>
              <a:t>Students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who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participate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fully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10" dirty="0">
                <a:latin typeface="Verdana"/>
                <a:cs typeface="Verdana"/>
              </a:rPr>
              <a:t> general </a:t>
            </a:r>
            <a:r>
              <a:rPr sz="3000" dirty="0">
                <a:latin typeface="Verdana"/>
                <a:cs typeface="Verdana"/>
              </a:rPr>
              <a:t>education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curriculum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without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identified</a:t>
            </a:r>
            <a:r>
              <a:rPr sz="3000" spc="-10" dirty="0">
                <a:latin typeface="Verdana"/>
                <a:cs typeface="Verdana"/>
              </a:rPr>
              <a:t> disabilities </a:t>
            </a:r>
            <a:r>
              <a:rPr sz="3000" dirty="0">
                <a:latin typeface="Verdana"/>
                <a:cs typeface="Verdana"/>
              </a:rPr>
              <a:t>will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participate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general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assessment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with</a:t>
            </a:r>
            <a:r>
              <a:rPr sz="3000" spc="-25" dirty="0">
                <a:latin typeface="Verdana"/>
                <a:cs typeface="Verdana"/>
              </a:rPr>
              <a:t> or </a:t>
            </a:r>
            <a:r>
              <a:rPr sz="3000" dirty="0">
                <a:latin typeface="Verdana"/>
                <a:cs typeface="Verdana"/>
              </a:rPr>
              <a:t>without</a:t>
            </a:r>
            <a:r>
              <a:rPr sz="3000" spc="-10" dirty="0">
                <a:latin typeface="Verdana"/>
                <a:cs typeface="Verdana"/>
              </a:rPr>
              <a:t> accommodations</a:t>
            </a:r>
            <a:endParaRPr sz="3000">
              <a:latin typeface="Verdana"/>
              <a:cs typeface="Verdana"/>
            </a:endParaRPr>
          </a:p>
          <a:p>
            <a:pPr marL="637540" marR="5080" lvl="1" indent="-280670">
              <a:lnSpc>
                <a:spcPct val="108000"/>
              </a:lnSpc>
              <a:spcBef>
                <a:spcPts val="500"/>
              </a:spcBef>
              <a:buClr>
                <a:srgbClr val="24856D"/>
              </a:buClr>
              <a:buFont typeface="Courier New"/>
              <a:buChar char="o"/>
              <a:tabLst>
                <a:tab pos="637540" algn="l"/>
              </a:tabLst>
            </a:pPr>
            <a:r>
              <a:rPr sz="3000" dirty="0">
                <a:latin typeface="Verdana"/>
                <a:cs typeface="Verdana"/>
              </a:rPr>
              <a:t>Most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students</a:t>
            </a:r>
            <a:r>
              <a:rPr sz="3000" spc="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with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disabilities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will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be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able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to </a:t>
            </a:r>
            <a:r>
              <a:rPr sz="3000" dirty="0">
                <a:latin typeface="Verdana"/>
                <a:cs typeface="Verdana"/>
              </a:rPr>
              <a:t>participate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 </a:t>
            </a:r>
            <a:r>
              <a:rPr sz="3000" spc="-20" dirty="0">
                <a:latin typeface="Verdana"/>
                <a:cs typeface="Verdana"/>
              </a:rPr>
              <a:t>M-</a:t>
            </a:r>
            <a:r>
              <a:rPr sz="3000" dirty="0">
                <a:latin typeface="Verdana"/>
                <a:cs typeface="Verdana"/>
              </a:rPr>
              <a:t>STEP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 MME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when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provided </a:t>
            </a:r>
            <a:r>
              <a:rPr sz="3000" dirty="0">
                <a:latin typeface="Verdana"/>
                <a:cs typeface="Verdana"/>
              </a:rPr>
              <a:t>with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standard,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appropriate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accommodations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Agenda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097524"/>
            <a:ext cx="7788909" cy="3948429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40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Welcome</a:t>
            </a:r>
            <a:r>
              <a:rPr sz="3200" spc="-114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and</a:t>
            </a:r>
            <a:r>
              <a:rPr sz="3200" spc="-8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Introductions</a:t>
            </a:r>
            <a:endParaRPr sz="32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31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Purpose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of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Meeting</a:t>
            </a:r>
            <a:endParaRPr sz="32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30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Assessment</a:t>
            </a:r>
            <a:r>
              <a:rPr sz="3200" spc="-7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Background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Information</a:t>
            </a:r>
            <a:endParaRPr sz="32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31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Participation</a:t>
            </a:r>
            <a:r>
              <a:rPr sz="3200" spc="-7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in</a:t>
            </a:r>
            <a:r>
              <a:rPr sz="3200" spc="-7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Assessments</a:t>
            </a:r>
            <a:endParaRPr sz="32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31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Decision</a:t>
            </a:r>
            <a:r>
              <a:rPr sz="3200" spc="-6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Making</a:t>
            </a:r>
            <a:r>
              <a:rPr sz="3200" spc="-10" dirty="0">
                <a:latin typeface="Verdana"/>
                <a:cs typeface="Verdana"/>
              </a:rPr>
              <a:t> Process</a:t>
            </a:r>
            <a:endParaRPr sz="32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30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Justification</a:t>
            </a:r>
            <a:r>
              <a:rPr sz="3200" spc="-7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Forms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Responsibilities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153002"/>
            <a:ext cx="9534525" cy="2729865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69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The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IEP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team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has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two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responsibilities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by </a:t>
            </a:r>
            <a:r>
              <a:rPr sz="3200" spc="-25" dirty="0">
                <a:latin typeface="Verdana"/>
                <a:cs typeface="Verdana"/>
              </a:rPr>
              <a:t>law</a:t>
            </a:r>
            <a:endParaRPr sz="3200">
              <a:latin typeface="Verdana"/>
              <a:cs typeface="Verdana"/>
            </a:endParaRPr>
          </a:p>
          <a:p>
            <a:pPr marL="637540" marR="5715" lvl="1" indent="-280670">
              <a:lnSpc>
                <a:spcPct val="108000"/>
              </a:lnSpc>
              <a:spcBef>
                <a:spcPts val="525"/>
              </a:spcBef>
              <a:buClr>
                <a:srgbClr val="24856D"/>
              </a:buClr>
              <a:buFont typeface="Courier New"/>
              <a:buChar char="o"/>
              <a:tabLst>
                <a:tab pos="637540" algn="l"/>
              </a:tabLst>
            </a:pPr>
            <a:r>
              <a:rPr sz="3000" dirty="0">
                <a:latin typeface="Verdana"/>
                <a:cs typeface="Verdana"/>
              </a:rPr>
              <a:t>Determine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appropriate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assessment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for</a:t>
            </a:r>
            <a:r>
              <a:rPr sz="3000" spc="-25" dirty="0">
                <a:latin typeface="Verdana"/>
                <a:cs typeface="Verdana"/>
              </a:rPr>
              <a:t> the </a:t>
            </a:r>
            <a:r>
              <a:rPr sz="3000" spc="-10" dirty="0">
                <a:latin typeface="Verdana"/>
                <a:cs typeface="Verdana"/>
              </a:rPr>
              <a:t>student</a:t>
            </a:r>
            <a:endParaRPr sz="3000">
              <a:latin typeface="Verdana"/>
              <a:cs typeface="Verdana"/>
            </a:endParaRPr>
          </a:p>
          <a:p>
            <a:pPr marL="637540" marR="5080" lvl="1" indent="-280670">
              <a:lnSpc>
                <a:spcPct val="108000"/>
              </a:lnSpc>
              <a:spcBef>
                <a:spcPts val="500"/>
              </a:spcBef>
              <a:buClr>
                <a:srgbClr val="24856D"/>
              </a:buClr>
              <a:buFont typeface="Courier New"/>
              <a:buChar char="o"/>
              <a:tabLst>
                <a:tab pos="637540" algn="l"/>
              </a:tabLst>
            </a:pPr>
            <a:r>
              <a:rPr sz="3000" dirty="0">
                <a:latin typeface="Verdana"/>
                <a:cs typeface="Verdana"/>
              </a:rPr>
              <a:t>Determine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which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accommodations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(if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any)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are </a:t>
            </a:r>
            <a:r>
              <a:rPr sz="3000" dirty="0">
                <a:latin typeface="Verdana"/>
                <a:cs typeface="Verdana"/>
              </a:rPr>
              <a:t>necessary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for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student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National</a:t>
            </a:r>
            <a:r>
              <a:rPr spc="-125" dirty="0"/>
              <a:t> </a:t>
            </a:r>
            <a:r>
              <a:rPr dirty="0"/>
              <a:t>Data</a:t>
            </a:r>
            <a:r>
              <a:rPr spc="-130" dirty="0"/>
              <a:t> </a:t>
            </a:r>
            <a:r>
              <a:rPr dirty="0"/>
              <a:t>on</a:t>
            </a:r>
            <a:r>
              <a:rPr spc="-135" dirty="0"/>
              <a:t> </a:t>
            </a:r>
            <a:r>
              <a:rPr dirty="0"/>
              <a:t>Disability</a:t>
            </a:r>
            <a:r>
              <a:rPr spc="-85" dirty="0"/>
              <a:t> </a:t>
            </a:r>
            <a:r>
              <a:rPr spc="-10" dirty="0"/>
              <a:t>Categories</a:t>
            </a:r>
          </a:p>
        </p:txBody>
      </p:sp>
      <p:pic>
        <p:nvPicPr>
          <p:cNvPr id="3" name="object 3" descr="Chart of Categories of Disabilities of Students Participating in the Alternate Assessment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2204" y="1376172"/>
            <a:ext cx="8231123" cy="464315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Michigan</a:t>
            </a:r>
            <a:r>
              <a:rPr spc="-155" dirty="0"/>
              <a:t> </a:t>
            </a:r>
            <a:r>
              <a:rPr spc="-20" dirty="0"/>
              <a:t>Data</a:t>
            </a:r>
          </a:p>
        </p:txBody>
      </p:sp>
      <p:pic>
        <p:nvPicPr>
          <p:cNvPr id="3" name="object 3" descr="Chart of Educational Benefit of Switching Students with Less Severe Cognitive/Developmental Impairments to General Ed Track in 4th &amp; 8th Grade (Class of 2017)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1951" y="1423416"/>
            <a:ext cx="7904987" cy="477773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State</a:t>
            </a:r>
            <a:r>
              <a:rPr spc="-125" dirty="0"/>
              <a:t> </a:t>
            </a:r>
            <a:r>
              <a:rPr dirty="0"/>
              <a:t>Guidelines</a:t>
            </a:r>
            <a:r>
              <a:rPr spc="-95" dirty="0"/>
              <a:t> </a:t>
            </a:r>
            <a:r>
              <a:rPr dirty="0"/>
              <a:t>Across</a:t>
            </a:r>
            <a:r>
              <a:rPr spc="-95" dirty="0"/>
              <a:t> </a:t>
            </a:r>
            <a:r>
              <a:rPr dirty="0"/>
              <a:t>the</a:t>
            </a:r>
            <a:r>
              <a:rPr spc="-125" dirty="0"/>
              <a:t> </a:t>
            </a:r>
            <a:r>
              <a:rPr spc="-20" dirty="0"/>
              <a:t>U.S.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02531"/>
            <a:ext cx="10309860" cy="50241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000" dirty="0">
                <a:latin typeface="Verdana"/>
                <a:cs typeface="Verdana"/>
              </a:rPr>
              <a:t>Student's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disability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significantly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affects</a:t>
            </a:r>
            <a:endParaRPr sz="3000">
              <a:latin typeface="Verdana"/>
              <a:cs typeface="Verdana"/>
            </a:endParaRPr>
          </a:p>
          <a:p>
            <a:pPr marL="356870">
              <a:lnSpc>
                <a:spcPct val="100000"/>
              </a:lnSpc>
              <a:spcBef>
                <a:spcPts val="440"/>
              </a:spcBef>
            </a:pPr>
            <a:r>
              <a:rPr sz="2800" spc="-25" dirty="0">
                <a:solidFill>
                  <a:srgbClr val="24856D"/>
                </a:solidFill>
                <a:latin typeface="Courier New"/>
                <a:cs typeface="Courier New"/>
              </a:rPr>
              <a:t>o</a:t>
            </a:r>
            <a:r>
              <a:rPr sz="2800" spc="-1155" dirty="0">
                <a:solidFill>
                  <a:srgbClr val="24856D"/>
                </a:solidFill>
                <a:latin typeface="Courier New"/>
                <a:cs typeface="Courier New"/>
              </a:rPr>
              <a:t> </a:t>
            </a:r>
            <a:r>
              <a:rPr sz="2800" dirty="0">
                <a:latin typeface="Verdana"/>
                <a:cs typeface="Verdana"/>
              </a:rPr>
              <a:t>intellectual</a:t>
            </a:r>
            <a:r>
              <a:rPr sz="2800" spc="-22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functioning</a:t>
            </a:r>
            <a:r>
              <a:rPr sz="2800" spc="-110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and</a:t>
            </a:r>
            <a:endParaRPr sz="2800">
              <a:latin typeface="Verdana"/>
              <a:cs typeface="Verdana"/>
            </a:endParaRPr>
          </a:p>
          <a:p>
            <a:pPr marL="356870">
              <a:lnSpc>
                <a:spcPct val="100000"/>
              </a:lnSpc>
              <a:spcBef>
                <a:spcPts val="430"/>
              </a:spcBef>
            </a:pPr>
            <a:r>
              <a:rPr sz="2800" spc="-25" dirty="0">
                <a:solidFill>
                  <a:srgbClr val="24856D"/>
                </a:solidFill>
                <a:latin typeface="Courier New"/>
                <a:cs typeface="Courier New"/>
              </a:rPr>
              <a:t>o</a:t>
            </a:r>
            <a:r>
              <a:rPr sz="2800" spc="-1155" dirty="0">
                <a:solidFill>
                  <a:srgbClr val="24856D"/>
                </a:solidFill>
                <a:latin typeface="Courier New"/>
                <a:cs typeface="Courier New"/>
              </a:rPr>
              <a:t> </a:t>
            </a:r>
            <a:r>
              <a:rPr sz="2800" dirty="0">
                <a:latin typeface="Verdana"/>
                <a:cs typeface="Verdana"/>
              </a:rPr>
              <a:t>adaptive</a:t>
            </a:r>
            <a:r>
              <a:rPr sz="2800" spc="-13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behavior</a:t>
            </a:r>
            <a:endParaRPr sz="2800">
              <a:latin typeface="Verdana"/>
              <a:cs typeface="Verdana"/>
            </a:endParaRPr>
          </a:p>
          <a:p>
            <a:pPr marL="241300" marR="257175" indent="-228600">
              <a:lnSpc>
                <a:spcPts val="3529"/>
              </a:lnSpc>
              <a:spcBef>
                <a:spcPts val="110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Student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requires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extensive,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direct,</a:t>
            </a:r>
            <a:r>
              <a:rPr sz="3000" spc="-25" dirty="0">
                <a:latin typeface="Verdana"/>
                <a:cs typeface="Verdana"/>
              </a:rPr>
              <a:t> and </a:t>
            </a:r>
            <a:r>
              <a:rPr sz="3000" dirty="0">
                <a:latin typeface="Verdana"/>
                <a:cs typeface="Verdana"/>
              </a:rPr>
              <a:t>individualized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instruction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supports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that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are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not </a:t>
            </a:r>
            <a:r>
              <a:rPr sz="3000" dirty="0">
                <a:latin typeface="Verdana"/>
                <a:cs typeface="Verdana"/>
              </a:rPr>
              <a:t>temporary</a:t>
            </a:r>
            <a:r>
              <a:rPr sz="3000" spc="-5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or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transient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nature</a:t>
            </a:r>
            <a:endParaRPr sz="3000">
              <a:latin typeface="Verdana"/>
              <a:cs typeface="Verdana"/>
            </a:endParaRPr>
          </a:p>
          <a:p>
            <a:pPr marL="241300" marR="572770" indent="-228600">
              <a:lnSpc>
                <a:spcPts val="3529"/>
              </a:lnSpc>
              <a:spcBef>
                <a:spcPts val="99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Student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uses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substantially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adapted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materials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and </a:t>
            </a:r>
            <a:r>
              <a:rPr sz="3000" dirty="0">
                <a:latin typeface="Verdana"/>
                <a:cs typeface="Verdana"/>
              </a:rPr>
              <a:t>individualized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methods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accessing </a:t>
            </a:r>
            <a:r>
              <a:rPr sz="3000" spc="-10" dirty="0">
                <a:latin typeface="Verdana"/>
                <a:cs typeface="Verdana"/>
              </a:rPr>
              <a:t>materials</a:t>
            </a:r>
            <a:endParaRPr sz="3000">
              <a:latin typeface="Verdana"/>
              <a:cs typeface="Verdana"/>
            </a:endParaRPr>
          </a:p>
          <a:p>
            <a:pPr marL="241300" marR="5080" indent="-228600">
              <a:lnSpc>
                <a:spcPts val="3529"/>
              </a:lnSpc>
              <a:spcBef>
                <a:spcPts val="98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Student's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instruction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based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on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alternate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academic </a:t>
            </a:r>
            <a:r>
              <a:rPr sz="3000" dirty="0">
                <a:latin typeface="Verdana"/>
                <a:cs typeface="Verdana"/>
              </a:rPr>
              <a:t>achievement</a:t>
            </a:r>
            <a:r>
              <a:rPr sz="3000" spc="-5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standards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State</a:t>
            </a:r>
            <a:r>
              <a:rPr spc="-105" dirty="0"/>
              <a:t> </a:t>
            </a:r>
            <a:r>
              <a:rPr spc="-10" dirty="0"/>
              <a:t>Guidelines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6707" y="1077169"/>
            <a:ext cx="11309350" cy="4442460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800" b="1" dirty="0">
                <a:solidFill>
                  <a:srgbClr val="24856D"/>
                </a:solidFill>
                <a:latin typeface="Verdana"/>
                <a:cs typeface="Verdana"/>
              </a:rPr>
              <a:t>Alternate</a:t>
            </a:r>
            <a:r>
              <a:rPr sz="2800" b="1" spc="-145" dirty="0">
                <a:solidFill>
                  <a:srgbClr val="24856D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24856D"/>
                </a:solidFill>
                <a:latin typeface="Verdana"/>
                <a:cs typeface="Verdana"/>
              </a:rPr>
              <a:t>Assessment</a:t>
            </a:r>
            <a:r>
              <a:rPr sz="2800" b="1" spc="-130" dirty="0">
                <a:solidFill>
                  <a:srgbClr val="24856D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24856D"/>
                </a:solidFill>
                <a:latin typeface="Verdana"/>
                <a:cs typeface="Verdana"/>
              </a:rPr>
              <a:t>Inclusion</a:t>
            </a:r>
            <a:r>
              <a:rPr sz="2800" b="1" spc="-125" dirty="0">
                <a:solidFill>
                  <a:srgbClr val="24856D"/>
                </a:solidFill>
                <a:latin typeface="Verdana"/>
                <a:cs typeface="Verdana"/>
              </a:rPr>
              <a:t> </a:t>
            </a:r>
            <a:r>
              <a:rPr sz="2800" b="1" spc="-10" dirty="0">
                <a:solidFill>
                  <a:srgbClr val="24856D"/>
                </a:solidFill>
                <a:latin typeface="Verdana"/>
                <a:cs typeface="Verdana"/>
              </a:rPr>
              <a:t>Criteria</a:t>
            </a:r>
            <a:endParaRPr sz="2800">
              <a:latin typeface="Verdana"/>
              <a:cs typeface="Verdana"/>
            </a:endParaRPr>
          </a:p>
          <a:p>
            <a:pPr marL="468630" indent="-455930">
              <a:lnSpc>
                <a:spcPct val="100000"/>
              </a:lnSpc>
              <a:spcBef>
                <a:spcPts val="1280"/>
              </a:spcBef>
              <a:buClr>
                <a:srgbClr val="24856D"/>
              </a:buClr>
              <a:buAutoNum type="arabicPeriod"/>
              <a:tabLst>
                <a:tab pos="468630" algn="l"/>
              </a:tabLst>
            </a:pPr>
            <a:r>
              <a:rPr sz="2400" dirty="0">
                <a:latin typeface="Verdana"/>
                <a:cs typeface="Verdana"/>
              </a:rPr>
              <a:t>Have</a:t>
            </a:r>
            <a:r>
              <a:rPr sz="2400" spc="-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</a:t>
            </a:r>
            <a:r>
              <a:rPr sz="2400" spc="-30" dirty="0">
                <a:latin typeface="Verdana"/>
                <a:cs typeface="Verdana"/>
              </a:rPr>
              <a:t> </a:t>
            </a:r>
            <a:r>
              <a:rPr sz="2400" b="1" spc="-25" dirty="0">
                <a:latin typeface="Verdana"/>
                <a:cs typeface="Verdana"/>
              </a:rPr>
              <a:t>IEP</a:t>
            </a:r>
            <a:endParaRPr sz="2400">
              <a:latin typeface="Verdana"/>
              <a:cs typeface="Verdana"/>
            </a:endParaRPr>
          </a:p>
          <a:p>
            <a:pPr marL="468630" indent="-455930">
              <a:lnSpc>
                <a:spcPct val="100000"/>
              </a:lnSpc>
              <a:spcBef>
                <a:spcPts val="1235"/>
              </a:spcBef>
              <a:buClr>
                <a:srgbClr val="24856D"/>
              </a:buClr>
              <a:buAutoNum type="arabicPeriod"/>
              <a:tabLst>
                <a:tab pos="468630" algn="l"/>
              </a:tabLst>
            </a:pPr>
            <a:r>
              <a:rPr sz="2400" dirty="0">
                <a:latin typeface="Verdana"/>
                <a:cs typeface="Verdana"/>
              </a:rPr>
              <a:t>Substantial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deficit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in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cognitive functioning</a:t>
            </a:r>
            <a:r>
              <a:rPr sz="2400" b="1" spc="2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(CF)</a:t>
            </a:r>
            <a:r>
              <a:rPr sz="2400" b="1" spc="-40" dirty="0">
                <a:latin typeface="Verdana"/>
                <a:cs typeface="Verdana"/>
              </a:rPr>
              <a:t> </a:t>
            </a:r>
            <a:r>
              <a:rPr sz="2400" b="1" spc="-25" dirty="0">
                <a:latin typeface="Verdana"/>
                <a:cs typeface="Verdana"/>
              </a:rPr>
              <a:t>AND</a:t>
            </a:r>
            <a:endParaRPr sz="2400">
              <a:latin typeface="Verdana"/>
              <a:cs typeface="Verdana"/>
            </a:endParaRPr>
          </a:p>
          <a:p>
            <a:pPr marL="467995" marR="5080" indent="-455930">
              <a:lnSpc>
                <a:spcPct val="107900"/>
              </a:lnSpc>
              <a:spcBef>
                <a:spcPts val="994"/>
              </a:spcBef>
              <a:buClr>
                <a:srgbClr val="24856D"/>
              </a:buClr>
              <a:buAutoNum type="arabicPeriod"/>
              <a:tabLst>
                <a:tab pos="469265" algn="l"/>
              </a:tabLst>
            </a:pPr>
            <a:r>
              <a:rPr sz="2400" dirty="0">
                <a:latin typeface="Verdana"/>
                <a:cs typeface="Verdana"/>
              </a:rPr>
              <a:t>Substantial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deficit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in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adaptive</a:t>
            </a:r>
            <a:r>
              <a:rPr sz="2400" b="1" spc="-2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functioning</a:t>
            </a:r>
            <a:r>
              <a:rPr sz="2400" b="1" spc="3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(AF) </a:t>
            </a:r>
            <a:r>
              <a:rPr sz="2400" dirty="0">
                <a:latin typeface="Verdana"/>
                <a:cs typeface="Verdana"/>
              </a:rPr>
              <a:t>in daily life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domains 	</a:t>
            </a:r>
            <a:r>
              <a:rPr sz="2400" dirty="0">
                <a:latin typeface="Verdana"/>
                <a:cs typeface="Verdana"/>
              </a:rPr>
              <a:t>of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conceptual, social,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and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practical </a:t>
            </a:r>
            <a:r>
              <a:rPr sz="2400" spc="-10" dirty="0">
                <a:latin typeface="Verdana"/>
                <a:cs typeface="Verdana"/>
              </a:rPr>
              <a:t>skills</a:t>
            </a:r>
            <a:endParaRPr sz="2400">
              <a:latin typeface="Verdana"/>
              <a:cs typeface="Verdana"/>
            </a:endParaRPr>
          </a:p>
          <a:p>
            <a:pPr marL="467995" marR="1283335" indent="-455930">
              <a:lnSpc>
                <a:spcPct val="107900"/>
              </a:lnSpc>
              <a:spcBef>
                <a:spcPts val="1010"/>
              </a:spcBef>
              <a:buClr>
                <a:srgbClr val="24856D"/>
              </a:buClr>
              <a:buAutoNum type="arabicPeriod"/>
              <a:tabLst>
                <a:tab pos="469265" algn="l"/>
              </a:tabLst>
            </a:pPr>
            <a:r>
              <a:rPr sz="2400" dirty="0">
                <a:latin typeface="Verdana"/>
                <a:cs typeface="Verdana"/>
              </a:rPr>
              <a:t>Have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extensive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support</a:t>
            </a:r>
            <a:r>
              <a:rPr sz="2400" b="1" spc="-3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needs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to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demonstrate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growth or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to 	</a:t>
            </a:r>
            <a:r>
              <a:rPr sz="2400" dirty="0">
                <a:latin typeface="Verdana"/>
                <a:cs typeface="Verdana"/>
              </a:rPr>
              <a:t>generalize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learning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across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academic</a:t>
            </a:r>
            <a:r>
              <a:rPr sz="2400" spc="-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and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life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settings</a:t>
            </a:r>
            <a:endParaRPr sz="2400">
              <a:latin typeface="Verdana"/>
              <a:cs typeface="Verdana"/>
            </a:endParaRPr>
          </a:p>
          <a:p>
            <a:pPr marL="468630" indent="-455930">
              <a:lnSpc>
                <a:spcPct val="100000"/>
              </a:lnSpc>
              <a:spcBef>
                <a:spcPts val="1235"/>
              </a:spcBef>
              <a:buClr>
                <a:srgbClr val="24856D"/>
              </a:buClr>
              <a:buAutoNum type="arabicPeriod"/>
              <a:tabLst>
                <a:tab pos="468630" algn="l"/>
              </a:tabLst>
            </a:pPr>
            <a:r>
              <a:rPr sz="2400" b="1" dirty="0">
                <a:latin typeface="Verdana"/>
                <a:cs typeface="Verdana"/>
              </a:rPr>
              <a:t>Majority</a:t>
            </a:r>
            <a:r>
              <a:rPr sz="2400" b="1" spc="-3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of</a:t>
            </a:r>
            <a:r>
              <a:rPr sz="2400" b="1" spc="-1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instruction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and</a:t>
            </a:r>
            <a:r>
              <a:rPr sz="2400" b="1" spc="-2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educational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goals</a:t>
            </a:r>
            <a:r>
              <a:rPr sz="2400" b="1" spc="-2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in</a:t>
            </a:r>
            <a:r>
              <a:rPr sz="2400" b="1" spc="-1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a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subject</a:t>
            </a:r>
            <a:endParaRPr sz="2400">
              <a:latin typeface="Verdana"/>
              <a:cs typeface="Verdana"/>
            </a:endParaRPr>
          </a:p>
          <a:p>
            <a:pPr marL="469265">
              <a:lnSpc>
                <a:spcPct val="100000"/>
              </a:lnSpc>
              <a:spcBef>
                <a:spcPts val="229"/>
              </a:spcBef>
            </a:pPr>
            <a:r>
              <a:rPr sz="2400" b="1" dirty="0">
                <a:latin typeface="Verdana"/>
                <a:cs typeface="Verdana"/>
              </a:rPr>
              <a:t>within</a:t>
            </a:r>
            <a:r>
              <a:rPr sz="2400" b="1" spc="-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Michigan’s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alternate</a:t>
            </a:r>
            <a:r>
              <a:rPr sz="2400" b="1" spc="-5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achievement</a:t>
            </a:r>
            <a:r>
              <a:rPr sz="2400" b="1" spc="-20" dirty="0">
                <a:latin typeface="Verdana"/>
                <a:cs typeface="Verdana"/>
              </a:rPr>
              <a:t> </a:t>
            </a:r>
            <a:r>
              <a:rPr sz="2400" b="1" spc="-10" dirty="0">
                <a:latin typeface="Verdana"/>
                <a:cs typeface="Verdana"/>
              </a:rPr>
              <a:t>expectations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Assessment</a:t>
            </a:r>
            <a:r>
              <a:rPr spc="-190" dirty="0"/>
              <a:t> </a:t>
            </a:r>
            <a:r>
              <a:rPr dirty="0"/>
              <a:t>Selection</a:t>
            </a:r>
            <a:r>
              <a:rPr spc="-175" dirty="0"/>
              <a:t> </a:t>
            </a:r>
            <a:r>
              <a:rPr spc="-10" dirty="0"/>
              <a:t>Guidance</a:t>
            </a:r>
          </a:p>
        </p:txBody>
      </p:sp>
      <p:pic>
        <p:nvPicPr>
          <p:cNvPr id="3" name="object 3" descr="Screenshot of the Assessment Selection Guidance Training site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0203" y="1254252"/>
            <a:ext cx="9944087" cy="511605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Participation</a:t>
            </a:r>
            <a:r>
              <a:rPr spc="-155" dirty="0"/>
              <a:t> </a:t>
            </a:r>
            <a:r>
              <a:rPr spc="-35" dirty="0"/>
              <a:t>Decision-</a:t>
            </a:r>
            <a:r>
              <a:rPr dirty="0"/>
              <a:t>Making</a:t>
            </a:r>
            <a:r>
              <a:rPr spc="-155" dirty="0"/>
              <a:t> </a:t>
            </a:r>
            <a:r>
              <a:rPr spc="-10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3545" y="1256935"/>
            <a:ext cx="11582400" cy="490220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240665" marR="929005" indent="-228600">
              <a:lnSpc>
                <a:spcPts val="3579"/>
              </a:lnSpc>
              <a:spcBef>
                <a:spcPts val="235"/>
              </a:spcBef>
              <a:buClr>
                <a:srgbClr val="24856D"/>
              </a:buClr>
              <a:buChar char="•"/>
              <a:tabLst>
                <a:tab pos="240665" algn="l"/>
              </a:tabLst>
            </a:pPr>
            <a:r>
              <a:rPr sz="3000" dirty="0">
                <a:solidFill>
                  <a:srgbClr val="16375E"/>
                </a:solidFill>
                <a:latin typeface="Arial"/>
                <a:cs typeface="Arial"/>
              </a:rPr>
              <a:t>IEP</a:t>
            </a:r>
            <a:r>
              <a:rPr sz="3000" spc="-65" dirty="0">
                <a:solidFill>
                  <a:srgbClr val="16375E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16375E"/>
                </a:solidFill>
                <a:latin typeface="Verdana"/>
                <a:cs typeface="Verdana"/>
              </a:rPr>
              <a:t>T</a:t>
            </a:r>
            <a:r>
              <a:rPr sz="3000" b="1" dirty="0">
                <a:latin typeface="Verdana"/>
                <a:cs typeface="Verdana"/>
              </a:rPr>
              <a:t>eams</a:t>
            </a:r>
            <a:r>
              <a:rPr sz="3000" b="1" spc="-2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are</a:t>
            </a:r>
            <a:r>
              <a:rPr sz="3000" b="1" spc="-20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the</a:t>
            </a:r>
            <a:r>
              <a:rPr sz="3000" b="1" spc="-20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frontlines</a:t>
            </a:r>
            <a:r>
              <a:rPr sz="3000" b="1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making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decision </a:t>
            </a:r>
            <a:r>
              <a:rPr sz="3000" dirty="0">
                <a:latin typeface="Verdana"/>
                <a:cs typeface="Verdana"/>
              </a:rPr>
              <a:t>about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which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assessment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student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takes.</a:t>
            </a:r>
            <a:endParaRPr sz="3000">
              <a:latin typeface="Verdana"/>
              <a:cs typeface="Verdana"/>
            </a:endParaRPr>
          </a:p>
          <a:p>
            <a:pPr marL="240665" marR="5080" indent="-228600">
              <a:lnSpc>
                <a:spcPts val="3529"/>
              </a:lnSpc>
              <a:spcBef>
                <a:spcPts val="99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000" b="1" dirty="0">
                <a:latin typeface="Verdana"/>
                <a:cs typeface="Verdana"/>
              </a:rPr>
              <a:t>Parents</a:t>
            </a:r>
            <a:r>
              <a:rPr sz="3000" b="1" spc="-3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and</a:t>
            </a:r>
            <a:r>
              <a:rPr sz="3000" b="1" spc="-1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guardians</a:t>
            </a:r>
            <a:r>
              <a:rPr sz="3000" b="1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are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key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decision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 </a:t>
            </a:r>
            <a:r>
              <a:rPr sz="3000" b="1" spc="-20" dirty="0">
                <a:latin typeface="Verdana"/>
                <a:cs typeface="Verdana"/>
              </a:rPr>
              <a:t>have </a:t>
            </a:r>
            <a:r>
              <a:rPr sz="3000" b="1" dirty="0">
                <a:latin typeface="Verdana"/>
                <a:cs typeface="Verdana"/>
              </a:rPr>
              <a:t>unique</a:t>
            </a:r>
            <a:r>
              <a:rPr sz="3000" b="1" spc="-2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insight</a:t>
            </a:r>
            <a:r>
              <a:rPr sz="3000" b="1" spc="-20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into</a:t>
            </a:r>
            <a:r>
              <a:rPr sz="3000" b="1" spc="-30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their</a:t>
            </a:r>
            <a:r>
              <a:rPr sz="3000" b="1" spc="-50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children's</a:t>
            </a:r>
            <a:r>
              <a:rPr sz="3000" b="1" spc="-2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adaptability</a:t>
            </a:r>
            <a:r>
              <a:rPr sz="3000" b="1" spc="-30" dirty="0">
                <a:latin typeface="Verdana"/>
                <a:cs typeface="Verdana"/>
              </a:rPr>
              <a:t> </a:t>
            </a:r>
            <a:r>
              <a:rPr sz="3000" b="1" spc="-25" dirty="0">
                <a:latin typeface="Verdana"/>
                <a:cs typeface="Verdana"/>
              </a:rPr>
              <a:t>and </a:t>
            </a:r>
            <a:r>
              <a:rPr sz="3000" b="1" dirty="0">
                <a:latin typeface="Verdana"/>
                <a:cs typeface="Verdana"/>
              </a:rPr>
              <a:t>support</a:t>
            </a:r>
            <a:r>
              <a:rPr sz="3000" b="1" spc="-1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needs</a:t>
            </a:r>
            <a:r>
              <a:rPr sz="3000" b="1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for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daily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living.</a:t>
            </a:r>
            <a:endParaRPr sz="3000">
              <a:latin typeface="Verdana"/>
              <a:cs typeface="Verdana"/>
            </a:endParaRPr>
          </a:p>
          <a:p>
            <a:pPr marL="241300" marR="60960" indent="-228600">
              <a:lnSpc>
                <a:spcPts val="3529"/>
              </a:lnSpc>
              <a:spcBef>
                <a:spcPts val="99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School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professionals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should</a:t>
            </a:r>
            <a:r>
              <a:rPr sz="3000" b="1" spc="-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not</a:t>
            </a:r>
            <a:r>
              <a:rPr sz="3000" b="1" spc="-1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make</a:t>
            </a:r>
            <a:r>
              <a:rPr sz="3000" b="1" spc="-30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decision</a:t>
            </a:r>
            <a:r>
              <a:rPr sz="3000" b="1" spc="-20" dirty="0">
                <a:latin typeface="Verdana"/>
                <a:cs typeface="Verdana"/>
              </a:rPr>
              <a:t> </a:t>
            </a:r>
            <a:r>
              <a:rPr sz="3000" b="1" spc="-10" dirty="0">
                <a:latin typeface="Verdana"/>
                <a:cs typeface="Verdana"/>
              </a:rPr>
              <a:t>without </a:t>
            </a:r>
            <a:r>
              <a:rPr sz="3000" b="1" dirty="0">
                <a:latin typeface="Verdana"/>
                <a:cs typeface="Verdana"/>
              </a:rPr>
              <a:t>parent</a:t>
            </a:r>
            <a:r>
              <a:rPr sz="3000" b="1" spc="-4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or</a:t>
            </a:r>
            <a:r>
              <a:rPr sz="3000" b="1" spc="-1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guardian</a:t>
            </a:r>
            <a:r>
              <a:rPr sz="3000" b="1" spc="-20" dirty="0">
                <a:latin typeface="Verdana"/>
                <a:cs typeface="Verdana"/>
              </a:rPr>
              <a:t> </a:t>
            </a:r>
            <a:r>
              <a:rPr sz="3000" b="1" spc="-10" dirty="0">
                <a:latin typeface="Verdana"/>
                <a:cs typeface="Verdana"/>
              </a:rPr>
              <a:t>input.</a:t>
            </a:r>
            <a:endParaRPr sz="3000">
              <a:latin typeface="Verdana"/>
              <a:cs typeface="Verdana"/>
            </a:endParaRPr>
          </a:p>
          <a:p>
            <a:pPr marL="241300" marR="1642745" indent="-228600">
              <a:lnSpc>
                <a:spcPts val="3529"/>
              </a:lnSpc>
              <a:spcBef>
                <a:spcPts val="98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IEP</a:t>
            </a:r>
            <a:r>
              <a:rPr sz="3000" spc="-80" dirty="0">
                <a:latin typeface="Verdana"/>
                <a:cs typeface="Verdana"/>
              </a:rPr>
              <a:t> </a:t>
            </a:r>
            <a:r>
              <a:rPr sz="3000" spc="-20" dirty="0">
                <a:latin typeface="Verdana"/>
                <a:cs typeface="Verdana"/>
              </a:rPr>
              <a:t>Teams</a:t>
            </a:r>
            <a:r>
              <a:rPr sz="3000" spc="-5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need</a:t>
            </a:r>
            <a:r>
              <a:rPr sz="3000" b="1" spc="-60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training,</a:t>
            </a:r>
            <a:r>
              <a:rPr sz="3000" b="1" spc="-5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resources,</a:t>
            </a:r>
            <a:r>
              <a:rPr sz="3000" b="1" spc="-6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and</a:t>
            </a:r>
            <a:r>
              <a:rPr sz="3000" b="1" spc="-60" dirty="0">
                <a:latin typeface="Verdana"/>
                <a:cs typeface="Verdana"/>
              </a:rPr>
              <a:t> </a:t>
            </a:r>
            <a:r>
              <a:rPr sz="3000" b="1" spc="-10" dirty="0">
                <a:latin typeface="Verdana"/>
                <a:cs typeface="Verdana"/>
              </a:rPr>
              <a:t>valid, criterion-</a:t>
            </a:r>
            <a:r>
              <a:rPr sz="3000" b="1" dirty="0">
                <a:latin typeface="Verdana"/>
                <a:cs typeface="Verdana"/>
              </a:rPr>
              <a:t>relevant</a:t>
            </a:r>
            <a:r>
              <a:rPr sz="3000" b="1" spc="-1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data</a:t>
            </a:r>
            <a:r>
              <a:rPr sz="3000" b="1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help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with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making </a:t>
            </a:r>
            <a:r>
              <a:rPr sz="3000" spc="-25" dirty="0">
                <a:latin typeface="Verdana"/>
                <a:cs typeface="Verdana"/>
              </a:rPr>
              <a:t>the </a:t>
            </a:r>
            <a:r>
              <a:rPr sz="3000" dirty="0">
                <a:latin typeface="Verdana"/>
                <a:cs typeface="Verdana"/>
              </a:rPr>
              <a:t>participation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decision.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Communication</a:t>
            </a:r>
            <a:r>
              <a:rPr sz="3600" spc="-55" dirty="0"/>
              <a:t> </a:t>
            </a:r>
            <a:r>
              <a:rPr sz="3600" dirty="0"/>
              <a:t>with</a:t>
            </a:r>
            <a:r>
              <a:rPr sz="3600" spc="-45" dirty="0"/>
              <a:t> </a:t>
            </a:r>
            <a:r>
              <a:rPr sz="3600" dirty="0"/>
              <a:t>Parents</a:t>
            </a:r>
            <a:r>
              <a:rPr sz="3600" spc="-45" dirty="0"/>
              <a:t> </a:t>
            </a:r>
            <a:r>
              <a:rPr sz="3600" dirty="0"/>
              <a:t>and</a:t>
            </a:r>
            <a:r>
              <a:rPr sz="3600" spc="-55" dirty="0"/>
              <a:t> </a:t>
            </a:r>
            <a:r>
              <a:rPr sz="3600" spc="-10" dirty="0"/>
              <a:t>Guardians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144159"/>
            <a:ext cx="9791700" cy="50882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67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000" dirty="0">
                <a:latin typeface="Verdana"/>
                <a:cs typeface="Verdana"/>
              </a:rPr>
              <a:t>Listen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them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respect their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views.</a:t>
            </a:r>
            <a:endParaRPr sz="3000">
              <a:latin typeface="Verdana"/>
              <a:cs typeface="Verdana"/>
            </a:endParaRPr>
          </a:p>
          <a:p>
            <a:pPr marL="241300" marR="252729" indent="-228600">
              <a:lnSpc>
                <a:spcPts val="3170"/>
              </a:lnSpc>
              <a:spcBef>
                <a:spcPts val="104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spc="-20" dirty="0">
                <a:latin typeface="Verdana"/>
                <a:cs typeface="Verdana"/>
              </a:rPr>
              <a:t>Treat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them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equal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partners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education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of </a:t>
            </a:r>
            <a:r>
              <a:rPr sz="3000" dirty="0">
                <a:latin typeface="Verdana"/>
                <a:cs typeface="Verdana"/>
              </a:rPr>
              <a:t>their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child.</a:t>
            </a:r>
            <a:endParaRPr sz="3000">
              <a:latin typeface="Verdana"/>
              <a:cs typeface="Verdana"/>
            </a:endParaRPr>
          </a:p>
          <a:p>
            <a:pPr marL="241300" marR="384810" indent="-228600">
              <a:lnSpc>
                <a:spcPts val="3170"/>
              </a:lnSpc>
              <a:spcBef>
                <a:spcPts val="99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Use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interpreters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bridge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potential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cultural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and </a:t>
            </a:r>
            <a:r>
              <a:rPr sz="3000" dirty="0">
                <a:latin typeface="Verdana"/>
                <a:cs typeface="Verdana"/>
              </a:rPr>
              <a:t>linguistic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barriers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spc="-50" dirty="0">
                <a:latin typeface="Verdana"/>
                <a:cs typeface="Verdana"/>
              </a:rPr>
              <a:t>.</a:t>
            </a:r>
            <a:endParaRPr sz="3000">
              <a:latin typeface="Verdana"/>
              <a:cs typeface="Verdana"/>
            </a:endParaRPr>
          </a:p>
          <a:p>
            <a:pPr marL="241300" marR="60325" indent="-228600">
              <a:lnSpc>
                <a:spcPts val="3170"/>
              </a:lnSpc>
              <a:spcBef>
                <a:spcPts val="994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When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alternate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assessment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selected,</a:t>
            </a:r>
            <a:r>
              <a:rPr sz="3000" spc="-10" dirty="0">
                <a:latin typeface="Verdana"/>
                <a:cs typeface="Verdana"/>
              </a:rPr>
              <a:t> notice </a:t>
            </a:r>
            <a:r>
              <a:rPr sz="3000" dirty="0">
                <a:latin typeface="Verdana"/>
                <a:cs typeface="Verdana"/>
              </a:rPr>
              <a:t>should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reflect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consideration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general </a:t>
            </a:r>
            <a:r>
              <a:rPr sz="3000" dirty="0">
                <a:latin typeface="Verdana"/>
                <a:cs typeface="Verdana"/>
              </a:rPr>
              <a:t>assessment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reasons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not</a:t>
            </a:r>
            <a:r>
              <a:rPr sz="3000" spc="-10" dirty="0">
                <a:latin typeface="Verdana"/>
                <a:cs typeface="Verdana"/>
              </a:rPr>
              <a:t> selected.</a:t>
            </a:r>
            <a:endParaRPr sz="3000">
              <a:latin typeface="Verdana"/>
              <a:cs typeface="Verdana"/>
            </a:endParaRPr>
          </a:p>
          <a:p>
            <a:pPr marL="241300" marR="5080" indent="-228600">
              <a:lnSpc>
                <a:spcPts val="3170"/>
              </a:lnSpc>
              <a:spcBef>
                <a:spcPts val="100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Requirement</a:t>
            </a:r>
            <a:r>
              <a:rPr sz="3000" dirty="0">
                <a:latin typeface="Verdana"/>
                <a:cs typeface="Verdana"/>
              </a:rPr>
              <a:t>:</a:t>
            </a:r>
            <a:r>
              <a:rPr sz="3000" spc="-5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Must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inform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parents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the </a:t>
            </a:r>
            <a:r>
              <a:rPr sz="3000" dirty="0">
                <a:latin typeface="Verdana"/>
                <a:cs typeface="Verdana"/>
              </a:rPr>
              <a:t>standards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their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child is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participating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 </a:t>
            </a:r>
            <a:r>
              <a:rPr sz="3000" spc="-10" dirty="0">
                <a:latin typeface="Verdana"/>
                <a:cs typeface="Verdana"/>
              </a:rPr>
              <a:t>potential </a:t>
            </a:r>
            <a:r>
              <a:rPr sz="3000" dirty="0">
                <a:latin typeface="Verdana"/>
                <a:cs typeface="Verdana"/>
              </a:rPr>
              <a:t>impact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ability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graduate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high</a:t>
            </a:r>
            <a:r>
              <a:rPr sz="3000" spc="-10" dirty="0">
                <a:latin typeface="Verdana"/>
                <a:cs typeface="Verdana"/>
              </a:rPr>
              <a:t> school.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00800"/>
            <a:ext cx="12191999" cy="4572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2947416"/>
            <a:ext cx="12192000" cy="1111250"/>
          </a:xfrm>
          <a:prstGeom prst="rect">
            <a:avLst/>
          </a:prstGeom>
          <a:solidFill>
            <a:srgbClr val="24846D"/>
          </a:solidFill>
          <a:ln w="6350">
            <a:solidFill>
              <a:srgbClr val="24846D"/>
            </a:solidFill>
          </a:ln>
        </p:spPr>
        <p:txBody>
          <a:bodyPr vert="horz" wrap="square" lIns="0" tIns="282575" rIns="0" bIns="0" rtlCol="0">
            <a:spAutoFit/>
          </a:bodyPr>
          <a:lstStyle/>
          <a:p>
            <a:pPr marR="492125" algn="ctr">
              <a:lnSpc>
                <a:spcPct val="100000"/>
              </a:lnSpc>
              <a:spcBef>
                <a:spcPts val="2225"/>
              </a:spcBef>
            </a:pPr>
            <a:r>
              <a:rPr sz="4400" dirty="0"/>
              <a:t>Justification</a:t>
            </a:r>
            <a:r>
              <a:rPr sz="4400" spc="-35" dirty="0"/>
              <a:t> </a:t>
            </a:r>
            <a:r>
              <a:rPr sz="4400" spc="-10" dirty="0"/>
              <a:t>Forms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625" y="195192"/>
            <a:ext cx="1098105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b="1" dirty="0">
                <a:latin typeface="Verdana"/>
                <a:cs typeface="Verdana"/>
              </a:rPr>
              <a:t>When</a:t>
            </a:r>
            <a:r>
              <a:rPr sz="3200" b="1" spc="-35" dirty="0">
                <a:latin typeface="Verdana"/>
                <a:cs typeface="Verdana"/>
              </a:rPr>
              <a:t> </a:t>
            </a:r>
            <a:r>
              <a:rPr sz="3200" b="1" dirty="0">
                <a:latin typeface="Verdana"/>
                <a:cs typeface="Verdana"/>
              </a:rPr>
              <a:t>Completing</a:t>
            </a:r>
            <a:r>
              <a:rPr sz="3200" b="1" spc="-20" dirty="0">
                <a:latin typeface="Verdana"/>
                <a:cs typeface="Verdana"/>
              </a:rPr>
              <a:t> </a:t>
            </a:r>
            <a:r>
              <a:rPr sz="3200" b="1" dirty="0">
                <a:latin typeface="Verdana"/>
                <a:cs typeface="Verdana"/>
              </a:rPr>
              <a:t>the</a:t>
            </a:r>
            <a:r>
              <a:rPr sz="3200" b="1" spc="-20" dirty="0">
                <a:latin typeface="Verdana"/>
                <a:cs typeface="Verdana"/>
              </a:rPr>
              <a:t> </a:t>
            </a:r>
            <a:r>
              <a:rPr sz="3200" b="1" dirty="0">
                <a:latin typeface="Verdana"/>
                <a:cs typeface="Verdana"/>
              </a:rPr>
              <a:t>Justification</a:t>
            </a:r>
            <a:r>
              <a:rPr sz="3200" b="1" spc="-5" dirty="0">
                <a:latin typeface="Verdana"/>
                <a:cs typeface="Verdana"/>
              </a:rPr>
              <a:t> </a:t>
            </a:r>
            <a:r>
              <a:rPr sz="3200" b="1" dirty="0">
                <a:latin typeface="Verdana"/>
                <a:cs typeface="Verdana"/>
              </a:rPr>
              <a:t>Form,</a:t>
            </a:r>
            <a:r>
              <a:rPr sz="3200" b="1" spc="-25" dirty="0">
                <a:latin typeface="Verdana"/>
                <a:cs typeface="Verdana"/>
              </a:rPr>
              <a:t> </a:t>
            </a:r>
            <a:r>
              <a:rPr sz="3200" b="1" spc="-10" dirty="0">
                <a:latin typeface="Verdana"/>
                <a:cs typeface="Verdana"/>
              </a:rPr>
              <a:t>Please </a:t>
            </a:r>
            <a:r>
              <a:rPr sz="3200" b="1" dirty="0">
                <a:latin typeface="Verdana"/>
                <a:cs typeface="Verdana"/>
              </a:rPr>
              <a:t>Note</a:t>
            </a:r>
            <a:r>
              <a:rPr sz="3200" b="1" spc="-15" dirty="0">
                <a:latin typeface="Verdana"/>
                <a:cs typeface="Verdana"/>
              </a:rPr>
              <a:t> </a:t>
            </a:r>
            <a:r>
              <a:rPr sz="3200" b="1" dirty="0">
                <a:latin typeface="Verdana"/>
                <a:cs typeface="Verdana"/>
              </a:rPr>
              <a:t>the</a:t>
            </a:r>
            <a:r>
              <a:rPr sz="3200" b="1" spc="-10" dirty="0">
                <a:latin typeface="Verdana"/>
                <a:cs typeface="Verdana"/>
              </a:rPr>
              <a:t> Following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227981"/>
            <a:ext cx="10057130" cy="472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8000"/>
              </a:lnSpc>
              <a:spcBef>
                <a:spcPts val="10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Contributing</a:t>
            </a:r>
            <a:r>
              <a:rPr sz="3000" spc="-4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factors,</a:t>
            </a:r>
            <a:r>
              <a:rPr sz="3000" spc="-6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when</a:t>
            </a:r>
            <a:r>
              <a:rPr sz="3000" spc="-5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they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apply,</a:t>
            </a:r>
            <a:r>
              <a:rPr sz="3000" spc="-5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do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not </a:t>
            </a:r>
            <a:r>
              <a:rPr sz="3000" dirty="0">
                <a:latin typeface="Verdana"/>
                <a:cs typeface="Verdana"/>
              </a:rPr>
              <a:t>change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1%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rule,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but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provide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additional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context </a:t>
            </a:r>
            <a:r>
              <a:rPr sz="3000" dirty="0">
                <a:latin typeface="Verdana"/>
                <a:cs typeface="Verdana"/>
              </a:rPr>
              <a:t>for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member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districts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think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about their</a:t>
            </a:r>
            <a:r>
              <a:rPr sz="3000" spc="-10" dirty="0">
                <a:latin typeface="Verdana"/>
                <a:cs typeface="Verdana"/>
              </a:rPr>
              <a:t> data.</a:t>
            </a:r>
            <a:endParaRPr sz="3000">
              <a:latin typeface="Verdana"/>
              <a:cs typeface="Verdana"/>
            </a:endParaRPr>
          </a:p>
          <a:p>
            <a:pPr marL="240665" marR="244475" indent="-228600">
              <a:lnSpc>
                <a:spcPct val="108000"/>
              </a:lnSpc>
              <a:spcBef>
                <a:spcPts val="994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000" dirty="0">
                <a:latin typeface="Verdana"/>
                <a:cs typeface="Verdana"/>
              </a:rPr>
              <a:t>A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space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provided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for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other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justifications.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This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is </a:t>
            </a:r>
            <a:r>
              <a:rPr sz="3000" dirty="0">
                <a:latin typeface="Verdana"/>
                <a:cs typeface="Verdana"/>
              </a:rPr>
              <a:t>an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opportunity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for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member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district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to </a:t>
            </a:r>
            <a:r>
              <a:rPr sz="3000" dirty="0">
                <a:latin typeface="Verdana"/>
                <a:cs typeface="Verdana"/>
              </a:rPr>
              <a:t>hypothesize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any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other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factors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contributing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to </a:t>
            </a:r>
            <a:r>
              <a:rPr sz="3000" dirty="0">
                <a:latin typeface="Verdana"/>
                <a:cs typeface="Verdana"/>
              </a:rPr>
              <a:t>participation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rates.</a:t>
            </a:r>
            <a:endParaRPr sz="3000">
              <a:latin typeface="Verdana"/>
              <a:cs typeface="Verdana"/>
            </a:endParaRPr>
          </a:p>
          <a:p>
            <a:pPr marL="241300" marR="34925" indent="-228600">
              <a:lnSpc>
                <a:spcPct val="108000"/>
              </a:lnSpc>
              <a:spcBef>
                <a:spcPts val="100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Verdana"/>
                <a:cs typeface="Verdana"/>
              </a:rPr>
              <a:t>Disproportionality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must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addressed,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only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when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spc="-50" dirty="0">
                <a:latin typeface="Verdana"/>
                <a:cs typeface="Verdana"/>
              </a:rPr>
              <a:t>a </a:t>
            </a:r>
            <a:r>
              <a:rPr sz="3000" dirty="0">
                <a:latin typeface="Verdana"/>
                <a:cs typeface="Verdana"/>
              </a:rPr>
              <a:t>member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district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has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been</a:t>
            </a:r>
            <a:r>
              <a:rPr sz="3000" spc="-10" dirty="0">
                <a:latin typeface="Verdana"/>
                <a:cs typeface="Verdana"/>
              </a:rPr>
              <a:t> flagged.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Alternate</a:t>
            </a:r>
            <a:r>
              <a:rPr spc="-185" dirty="0"/>
              <a:t> </a:t>
            </a:r>
            <a:r>
              <a:rPr dirty="0"/>
              <a:t>Assessment</a:t>
            </a:r>
            <a:r>
              <a:rPr spc="-185" dirty="0"/>
              <a:t> </a:t>
            </a:r>
            <a:r>
              <a:rPr spc="-10" dirty="0"/>
              <a:t>Participation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0623" y="1245086"/>
            <a:ext cx="5057775" cy="2660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100"/>
              </a:lnSpc>
              <a:spcBef>
                <a:spcPts val="100"/>
              </a:spcBef>
            </a:pPr>
            <a:r>
              <a:rPr sz="3200" dirty="0">
                <a:latin typeface="Open Sans"/>
                <a:cs typeface="Open Sans"/>
              </a:rPr>
              <a:t>Michigan</a:t>
            </a:r>
            <a:r>
              <a:rPr sz="3200" spc="-35" dirty="0">
                <a:latin typeface="Open Sans"/>
                <a:cs typeface="Open Sans"/>
              </a:rPr>
              <a:t> </a:t>
            </a:r>
            <a:r>
              <a:rPr sz="3200" dirty="0">
                <a:latin typeface="Open Sans"/>
                <a:cs typeface="Open Sans"/>
              </a:rPr>
              <a:t>Department</a:t>
            </a:r>
            <a:r>
              <a:rPr sz="3200" spc="-35" dirty="0">
                <a:latin typeface="Open Sans"/>
                <a:cs typeface="Open Sans"/>
              </a:rPr>
              <a:t> </a:t>
            </a:r>
            <a:r>
              <a:rPr sz="3200" spc="-25" dirty="0">
                <a:latin typeface="Open Sans"/>
                <a:cs typeface="Open Sans"/>
              </a:rPr>
              <a:t>of </a:t>
            </a:r>
            <a:r>
              <a:rPr sz="3200" dirty="0">
                <a:latin typeface="Open Sans"/>
                <a:cs typeface="Open Sans"/>
              </a:rPr>
              <a:t>Education</a:t>
            </a:r>
            <a:r>
              <a:rPr sz="3200" spc="-45" dirty="0">
                <a:latin typeface="Open Sans"/>
                <a:cs typeface="Open Sans"/>
              </a:rPr>
              <a:t> </a:t>
            </a:r>
            <a:r>
              <a:rPr sz="3200" dirty="0">
                <a:latin typeface="Open Sans"/>
                <a:cs typeface="Open Sans"/>
              </a:rPr>
              <a:t>Office</a:t>
            </a:r>
            <a:r>
              <a:rPr sz="3200" spc="-10" dirty="0">
                <a:latin typeface="Open Sans"/>
                <a:cs typeface="Open Sans"/>
              </a:rPr>
              <a:t> </a:t>
            </a:r>
            <a:r>
              <a:rPr sz="3200" dirty="0">
                <a:latin typeface="Open Sans"/>
                <a:cs typeface="Open Sans"/>
              </a:rPr>
              <a:t>of </a:t>
            </a:r>
            <a:r>
              <a:rPr sz="3200" spc="-10" dirty="0">
                <a:latin typeface="Open Sans"/>
                <a:cs typeface="Open Sans"/>
              </a:rPr>
              <a:t>Special </a:t>
            </a:r>
            <a:r>
              <a:rPr sz="3200" dirty="0">
                <a:latin typeface="Open Sans"/>
                <a:cs typeface="Open Sans"/>
              </a:rPr>
              <a:t>Education's</a:t>
            </a:r>
            <a:r>
              <a:rPr sz="3200" spc="-40" dirty="0">
                <a:latin typeface="Open Sans"/>
                <a:cs typeface="Open Sans"/>
              </a:rPr>
              <a:t> </a:t>
            </a:r>
            <a:r>
              <a:rPr sz="3200" dirty="0">
                <a:latin typeface="Open Sans"/>
                <a:cs typeface="Open Sans"/>
              </a:rPr>
              <a:t>guidance</a:t>
            </a:r>
            <a:r>
              <a:rPr sz="3200" spc="-35" dirty="0">
                <a:latin typeface="Open Sans"/>
                <a:cs typeface="Open Sans"/>
              </a:rPr>
              <a:t> </a:t>
            </a:r>
            <a:r>
              <a:rPr sz="3200" spc="-25" dirty="0">
                <a:latin typeface="Open Sans"/>
                <a:cs typeface="Open Sans"/>
              </a:rPr>
              <a:t>on </a:t>
            </a:r>
            <a:r>
              <a:rPr sz="3200" dirty="0">
                <a:latin typeface="Open Sans"/>
                <a:cs typeface="Open Sans"/>
              </a:rPr>
              <a:t>who</a:t>
            </a:r>
            <a:r>
              <a:rPr sz="3200" spc="-20" dirty="0">
                <a:latin typeface="Open Sans"/>
                <a:cs typeface="Open Sans"/>
              </a:rPr>
              <a:t> </a:t>
            </a:r>
            <a:r>
              <a:rPr sz="3200" dirty="0">
                <a:latin typeface="Open Sans"/>
                <a:cs typeface="Open Sans"/>
              </a:rPr>
              <a:t>should</a:t>
            </a:r>
            <a:r>
              <a:rPr sz="3200" spc="-15" dirty="0">
                <a:latin typeface="Open Sans"/>
                <a:cs typeface="Open Sans"/>
              </a:rPr>
              <a:t> </a:t>
            </a:r>
            <a:r>
              <a:rPr sz="3200" dirty="0">
                <a:latin typeface="Open Sans"/>
                <a:cs typeface="Open Sans"/>
              </a:rPr>
              <a:t>participate</a:t>
            </a:r>
            <a:r>
              <a:rPr sz="3200" spc="-20" dirty="0">
                <a:latin typeface="Open Sans"/>
                <a:cs typeface="Open Sans"/>
              </a:rPr>
              <a:t> </a:t>
            </a:r>
            <a:r>
              <a:rPr sz="3200" spc="-25" dirty="0">
                <a:latin typeface="Open Sans"/>
                <a:cs typeface="Open Sans"/>
              </a:rPr>
              <a:t>in </a:t>
            </a:r>
            <a:r>
              <a:rPr sz="3200" spc="-10" dirty="0">
                <a:latin typeface="Open Sans"/>
                <a:cs typeface="Open Sans"/>
              </a:rPr>
              <a:t>MI-Access.</a:t>
            </a:r>
            <a:endParaRPr sz="3200">
              <a:latin typeface="Open Sans"/>
              <a:cs typeface="Open Sans"/>
            </a:endParaRPr>
          </a:p>
        </p:txBody>
      </p:sp>
      <p:pic>
        <p:nvPicPr>
          <p:cNvPr id="4" name="object 4" descr="Image of a girl with down syndrome in pink glasses. 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6876" y="1371600"/>
            <a:ext cx="5401055" cy="457199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What</a:t>
            </a:r>
            <a:r>
              <a:rPr spc="-105" dirty="0"/>
              <a:t> </a:t>
            </a:r>
            <a:r>
              <a:rPr dirty="0"/>
              <a:t>is</a:t>
            </a:r>
            <a:r>
              <a:rPr spc="-100" dirty="0"/>
              <a:t> </a:t>
            </a:r>
            <a:r>
              <a:rPr dirty="0"/>
              <a:t>Required</a:t>
            </a:r>
            <a:r>
              <a:rPr spc="-65" dirty="0"/>
              <a:t> </a:t>
            </a:r>
            <a:r>
              <a:rPr dirty="0"/>
              <a:t>on</a:t>
            </a:r>
            <a:r>
              <a:rPr spc="-105" dirty="0"/>
              <a:t> </a:t>
            </a:r>
            <a:r>
              <a:rPr dirty="0"/>
              <a:t>a</a:t>
            </a:r>
            <a:r>
              <a:rPr spc="-110" dirty="0"/>
              <a:t> </a:t>
            </a:r>
            <a:r>
              <a:rPr dirty="0"/>
              <a:t>District</a:t>
            </a:r>
            <a:r>
              <a:rPr spc="-55" dirty="0"/>
              <a:t> </a:t>
            </a:r>
            <a:r>
              <a:rPr spc="-10" dirty="0"/>
              <a:t>Form?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23968"/>
            <a:ext cx="10235565" cy="476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06120">
              <a:lnSpc>
                <a:spcPct val="108100"/>
              </a:lnSpc>
              <a:spcBef>
                <a:spcPts val="100"/>
              </a:spcBef>
            </a:pPr>
            <a:r>
              <a:rPr sz="3200" dirty="0">
                <a:latin typeface="Verdana"/>
                <a:cs typeface="Verdana"/>
              </a:rPr>
              <a:t>Justification</a:t>
            </a:r>
            <a:r>
              <a:rPr sz="3200" spc="-8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Forms</a:t>
            </a:r>
            <a:r>
              <a:rPr sz="3200" spc="-7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require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member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districts</a:t>
            </a:r>
            <a:r>
              <a:rPr sz="3200" spc="80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to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demonstrate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thorough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review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of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alternate</a:t>
            </a:r>
            <a:endParaRPr sz="3200">
              <a:latin typeface="Verdana"/>
              <a:cs typeface="Verdana"/>
            </a:endParaRPr>
          </a:p>
          <a:p>
            <a:pPr marL="12700" marR="64135">
              <a:lnSpc>
                <a:spcPts val="4150"/>
              </a:lnSpc>
              <a:spcBef>
                <a:spcPts val="180"/>
              </a:spcBef>
            </a:pPr>
            <a:r>
              <a:rPr sz="3200" dirty="0">
                <a:latin typeface="Verdana"/>
                <a:cs typeface="Verdana"/>
              </a:rPr>
              <a:t>assessment</a:t>
            </a:r>
            <a:r>
              <a:rPr sz="3200" spc="-8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participation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rates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when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participation </a:t>
            </a:r>
            <a:r>
              <a:rPr sz="3200" dirty="0">
                <a:latin typeface="Verdana"/>
                <a:cs typeface="Verdana"/>
              </a:rPr>
              <a:t>rates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exceed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1%.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Some</a:t>
            </a:r>
            <a:r>
              <a:rPr sz="3200" spc="-7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areas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to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spc="-35" dirty="0">
                <a:latin typeface="Verdana"/>
                <a:cs typeface="Verdana"/>
              </a:rPr>
              <a:t>consider,</a:t>
            </a:r>
            <a:r>
              <a:rPr sz="3200" spc="-7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could </a:t>
            </a:r>
            <a:r>
              <a:rPr sz="3200" dirty="0">
                <a:latin typeface="Verdana"/>
                <a:cs typeface="Verdana"/>
              </a:rPr>
              <a:t>include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but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are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not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limited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to:</a:t>
            </a:r>
            <a:endParaRPr sz="3200">
              <a:latin typeface="Verdana"/>
              <a:cs typeface="Verdana"/>
            </a:endParaRPr>
          </a:p>
          <a:p>
            <a:pPr marL="637540" marR="875030" indent="-280670">
              <a:lnSpc>
                <a:spcPct val="108000"/>
              </a:lnSpc>
              <a:spcBef>
                <a:spcPts val="335"/>
              </a:spcBef>
              <a:buClr>
                <a:srgbClr val="24856D"/>
              </a:buClr>
              <a:buFont typeface="Courier New"/>
              <a:buChar char="o"/>
              <a:tabLst>
                <a:tab pos="637540" algn="l"/>
              </a:tabLst>
            </a:pPr>
            <a:r>
              <a:rPr sz="3000" dirty="0">
                <a:latin typeface="Verdana"/>
                <a:cs typeface="Verdana"/>
              </a:rPr>
              <a:t>Students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taking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Functional </a:t>
            </a:r>
            <a:r>
              <a:rPr sz="3000" spc="-10" dirty="0">
                <a:latin typeface="Verdana"/>
                <a:cs typeface="Verdana"/>
              </a:rPr>
              <a:t>Independence </a:t>
            </a:r>
            <a:r>
              <a:rPr sz="3000" dirty="0">
                <a:latin typeface="Verdana"/>
                <a:cs typeface="Verdana"/>
              </a:rPr>
              <a:t>level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assessment.</a:t>
            </a:r>
            <a:endParaRPr sz="3000">
              <a:latin typeface="Verdana"/>
              <a:cs typeface="Verdana"/>
            </a:endParaRPr>
          </a:p>
          <a:p>
            <a:pPr marL="637540" marR="5080" indent="-280670">
              <a:lnSpc>
                <a:spcPct val="108000"/>
              </a:lnSpc>
              <a:spcBef>
                <a:spcPts val="495"/>
              </a:spcBef>
              <a:buClr>
                <a:srgbClr val="24856D"/>
              </a:buClr>
              <a:buFont typeface="Courier New"/>
              <a:buChar char="o"/>
              <a:tabLst>
                <a:tab pos="637540" algn="l"/>
              </a:tabLst>
            </a:pPr>
            <a:r>
              <a:rPr sz="3000" dirty="0">
                <a:latin typeface="Verdana"/>
                <a:cs typeface="Verdana"/>
              </a:rPr>
              <a:t>Alignment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between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instructional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standards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taught </a:t>
            </a:r>
            <a:r>
              <a:rPr sz="3000" dirty="0">
                <a:latin typeface="Verdana"/>
                <a:cs typeface="Verdana"/>
              </a:rPr>
              <a:t>and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assessment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selected.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30</a:t>
            </a:fld>
            <a:endParaRPr spc="-25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Disproportionality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31990"/>
            <a:ext cx="10010140" cy="4364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800"/>
              </a:lnSpc>
              <a:spcBef>
                <a:spcPts val="100"/>
              </a:spcBef>
            </a:pPr>
            <a:r>
              <a:rPr sz="2800" dirty="0">
                <a:latin typeface="Verdana"/>
                <a:cs typeface="Verdana"/>
              </a:rPr>
              <a:t>States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must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address</a:t>
            </a:r>
            <a:r>
              <a:rPr sz="2800" spc="-5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and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verify</a:t>
            </a:r>
            <a:r>
              <a:rPr sz="2800" spc="-6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disproportionality</a:t>
            </a:r>
            <a:r>
              <a:rPr sz="2800" spc="-4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in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 </a:t>
            </a:r>
            <a:r>
              <a:rPr sz="2800" dirty="0">
                <a:latin typeface="Verdana"/>
                <a:cs typeface="Verdana"/>
              </a:rPr>
              <a:t>identification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of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students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with</a:t>
            </a:r>
            <a:r>
              <a:rPr sz="2800" spc="-11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the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MSCD.</a:t>
            </a:r>
            <a:endParaRPr sz="2800">
              <a:latin typeface="Verdana"/>
              <a:cs typeface="Verdana"/>
            </a:endParaRPr>
          </a:p>
          <a:p>
            <a:pPr marL="636270" marR="17145" indent="-279400">
              <a:lnSpc>
                <a:spcPct val="108100"/>
              </a:lnSpc>
              <a:spcBef>
                <a:spcPts val="495"/>
              </a:spcBef>
              <a:buClr>
                <a:srgbClr val="24856D"/>
              </a:buClr>
              <a:buFont typeface="Courier New"/>
              <a:buChar char="o"/>
              <a:tabLst>
                <a:tab pos="637540" algn="l"/>
              </a:tabLst>
            </a:pPr>
            <a:r>
              <a:rPr sz="2800" dirty="0">
                <a:latin typeface="Verdana"/>
                <a:cs typeface="Verdana"/>
              </a:rPr>
              <a:t>Must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look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at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differences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in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the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proportions</a:t>
            </a:r>
            <a:r>
              <a:rPr sz="2800" spc="-3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of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 	</a:t>
            </a:r>
            <a:r>
              <a:rPr sz="2800" dirty="0">
                <a:latin typeface="Verdana"/>
                <a:cs typeface="Verdana"/>
              </a:rPr>
              <a:t>students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in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each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subgroup</a:t>
            </a:r>
            <a:r>
              <a:rPr sz="2800" spc="-5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who</a:t>
            </a:r>
            <a:r>
              <a:rPr sz="2800" spc="-10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participated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in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the 	</a:t>
            </a:r>
            <a:r>
              <a:rPr sz="2800" dirty="0">
                <a:latin typeface="Verdana"/>
                <a:cs typeface="Verdana"/>
              </a:rPr>
              <a:t>alternate</a:t>
            </a:r>
            <a:r>
              <a:rPr sz="2800" spc="-10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assessment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compared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to</a:t>
            </a:r>
            <a:r>
              <a:rPr sz="2800" spc="-12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the</a:t>
            </a:r>
            <a:r>
              <a:rPr sz="2800" spc="-12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proportion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of 	</a:t>
            </a:r>
            <a:r>
              <a:rPr sz="2800" dirty="0">
                <a:latin typeface="Verdana"/>
                <a:cs typeface="Verdana"/>
              </a:rPr>
              <a:t>all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other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students.</a:t>
            </a:r>
            <a:endParaRPr sz="2800">
              <a:latin typeface="Verdana"/>
              <a:cs typeface="Verdana"/>
            </a:endParaRPr>
          </a:p>
          <a:p>
            <a:pPr marL="981075" lvl="1" indent="-221615">
              <a:lnSpc>
                <a:spcPct val="100000"/>
              </a:lnSpc>
              <a:spcBef>
                <a:spcPts val="775"/>
              </a:spcBef>
              <a:buClr>
                <a:srgbClr val="24856D"/>
              </a:buClr>
              <a:buFont typeface="Wingdings"/>
              <a:buChar char=""/>
              <a:tabLst>
                <a:tab pos="981075" algn="l"/>
              </a:tabLst>
            </a:pPr>
            <a:r>
              <a:rPr sz="2800" dirty="0">
                <a:latin typeface="Verdana"/>
                <a:cs typeface="Verdana"/>
              </a:rPr>
              <a:t>For</a:t>
            </a:r>
            <a:r>
              <a:rPr sz="2800" spc="-10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example:</a:t>
            </a:r>
            <a:endParaRPr sz="2800">
              <a:latin typeface="Verdana"/>
              <a:cs typeface="Verdana"/>
            </a:endParaRPr>
          </a:p>
          <a:p>
            <a:pPr marL="1270635" lvl="2" indent="-22352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1270635" algn="l"/>
              </a:tabLst>
            </a:pPr>
            <a:r>
              <a:rPr sz="2600" dirty="0">
                <a:latin typeface="Verdana"/>
                <a:cs typeface="Verdana"/>
              </a:rPr>
              <a:t>Race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and/or</a:t>
            </a:r>
            <a:r>
              <a:rPr sz="2600" spc="-4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ethnicity</a:t>
            </a:r>
            <a:endParaRPr sz="2600">
              <a:latin typeface="Verdana"/>
              <a:cs typeface="Verdana"/>
            </a:endParaRPr>
          </a:p>
          <a:p>
            <a:pPr marL="1270635" lvl="2" indent="-22352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1270635" algn="l"/>
              </a:tabLst>
            </a:pPr>
            <a:r>
              <a:rPr sz="2600" spc="-10" dirty="0">
                <a:latin typeface="Verdana"/>
                <a:cs typeface="Verdana"/>
              </a:rPr>
              <a:t>Socio-</a:t>
            </a:r>
            <a:r>
              <a:rPr sz="2600" dirty="0">
                <a:latin typeface="Verdana"/>
                <a:cs typeface="Verdana"/>
              </a:rPr>
              <a:t>economic</a:t>
            </a:r>
            <a:r>
              <a:rPr sz="2600" spc="-55" dirty="0">
                <a:latin typeface="Verdana"/>
                <a:cs typeface="Verdana"/>
              </a:rPr>
              <a:t> </a:t>
            </a:r>
            <a:r>
              <a:rPr sz="2600" spc="-10" dirty="0">
                <a:latin typeface="Verdana"/>
                <a:cs typeface="Verdana"/>
              </a:rPr>
              <a:t>status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625" y="134232"/>
            <a:ext cx="1015746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dirty="0"/>
              <a:t>Considerations</a:t>
            </a:r>
            <a:r>
              <a:rPr sz="3600" spc="-40" dirty="0"/>
              <a:t> </a:t>
            </a:r>
            <a:r>
              <a:rPr sz="3600" dirty="0"/>
              <a:t>to</a:t>
            </a:r>
            <a:r>
              <a:rPr sz="3600" spc="-35" dirty="0"/>
              <a:t> </a:t>
            </a:r>
            <a:r>
              <a:rPr sz="3600" dirty="0"/>
              <a:t>Include</a:t>
            </a:r>
            <a:r>
              <a:rPr sz="3600" spc="-40" dirty="0"/>
              <a:t> </a:t>
            </a:r>
            <a:r>
              <a:rPr sz="3600" dirty="0"/>
              <a:t>on</a:t>
            </a:r>
            <a:r>
              <a:rPr sz="3600" spc="-30" dirty="0"/>
              <a:t> </a:t>
            </a:r>
            <a:r>
              <a:rPr sz="3600" dirty="0"/>
              <a:t>a</a:t>
            </a:r>
            <a:r>
              <a:rPr sz="3600" spc="-35" dirty="0"/>
              <a:t> </a:t>
            </a:r>
            <a:r>
              <a:rPr sz="3600" dirty="0"/>
              <a:t>District</a:t>
            </a:r>
            <a:r>
              <a:rPr sz="3600" spc="-25" dirty="0"/>
              <a:t> </a:t>
            </a:r>
            <a:r>
              <a:rPr sz="3600" spc="-20" dirty="0"/>
              <a:t>Form </a:t>
            </a:r>
            <a:r>
              <a:rPr sz="3600" spc="-10" dirty="0"/>
              <a:t>(Continued)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223968"/>
            <a:ext cx="10285730" cy="44938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 algn="just">
              <a:lnSpc>
                <a:spcPct val="108000"/>
              </a:lnSpc>
              <a:spcBef>
                <a:spcPts val="10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Differences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in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participation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between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one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building </a:t>
            </a:r>
            <a:r>
              <a:rPr sz="3200" dirty="0">
                <a:latin typeface="Verdana"/>
                <a:cs typeface="Verdana"/>
              </a:rPr>
              <a:t>and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spc="-35" dirty="0">
                <a:latin typeface="Verdana"/>
                <a:cs typeface="Verdana"/>
              </a:rPr>
              <a:t>another,</a:t>
            </a:r>
            <a:r>
              <a:rPr sz="3200" spc="-6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or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one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staff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member’s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caseload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and </a:t>
            </a:r>
            <a:r>
              <a:rPr sz="3200" spc="-10" dirty="0">
                <a:latin typeface="Verdana"/>
                <a:cs typeface="Verdana"/>
              </a:rPr>
              <a:t>another.</a:t>
            </a:r>
            <a:endParaRPr sz="3200">
              <a:latin typeface="Verdana"/>
              <a:cs typeface="Verdana"/>
            </a:endParaRPr>
          </a:p>
          <a:p>
            <a:pPr marL="241300" marR="1982470" indent="-228600" algn="just">
              <a:lnSpc>
                <a:spcPct val="108100"/>
              </a:lnSpc>
              <a:spcBef>
                <a:spcPts val="994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Eligibility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areas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not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typical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for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alternate assessments</a:t>
            </a:r>
            <a:endParaRPr sz="3200">
              <a:latin typeface="Verdana"/>
              <a:cs typeface="Verdana"/>
            </a:endParaRPr>
          </a:p>
          <a:p>
            <a:pPr marL="241300" algn="just">
              <a:lnSpc>
                <a:spcPct val="100000"/>
              </a:lnSpc>
              <a:spcBef>
                <a:spcPts val="300"/>
              </a:spcBef>
            </a:pPr>
            <a:r>
              <a:rPr sz="3200" dirty="0">
                <a:latin typeface="Verdana"/>
                <a:cs typeface="Verdana"/>
              </a:rPr>
              <a:t>(if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known).</a:t>
            </a:r>
            <a:endParaRPr sz="3200">
              <a:latin typeface="Verdana"/>
              <a:cs typeface="Verdana"/>
            </a:endParaRPr>
          </a:p>
          <a:p>
            <a:pPr marL="241300" marR="384175" indent="-228600" algn="just">
              <a:lnSpc>
                <a:spcPct val="108100"/>
              </a:lnSpc>
              <a:spcBef>
                <a:spcPts val="994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Students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who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consistently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perform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at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“exceeds </a:t>
            </a:r>
            <a:r>
              <a:rPr sz="3200" dirty="0">
                <a:latin typeface="Verdana"/>
                <a:cs typeface="Verdana"/>
              </a:rPr>
              <a:t>standards”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level.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Technical</a:t>
            </a:r>
            <a:r>
              <a:rPr spc="-280" dirty="0"/>
              <a:t> </a:t>
            </a:r>
            <a:r>
              <a:rPr spc="-10" dirty="0"/>
              <a:t>Assistance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6740" y="1263032"/>
            <a:ext cx="10593070" cy="502412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156845">
              <a:lnSpc>
                <a:spcPts val="3529"/>
              </a:lnSpc>
              <a:spcBef>
                <a:spcPts val="275"/>
              </a:spcBef>
            </a:pPr>
            <a:r>
              <a:rPr sz="3000" dirty="0">
                <a:latin typeface="Verdana"/>
                <a:cs typeface="Verdana"/>
              </a:rPr>
              <a:t>MDE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will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provide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recommended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targeted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assistance </a:t>
            </a:r>
            <a:r>
              <a:rPr sz="3000" spc="-25" dirty="0">
                <a:latin typeface="Verdana"/>
                <a:cs typeface="Verdana"/>
              </a:rPr>
              <a:t>to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ISD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for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any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district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that falls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into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one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or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more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of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following</a:t>
            </a:r>
            <a:r>
              <a:rPr sz="3000" spc="-10" dirty="0">
                <a:latin typeface="Verdana"/>
                <a:cs typeface="Verdana"/>
              </a:rPr>
              <a:t> categories:</a:t>
            </a:r>
            <a:endParaRPr sz="3000">
              <a:latin typeface="Verdana"/>
              <a:cs typeface="Verdana"/>
            </a:endParaRPr>
          </a:p>
          <a:p>
            <a:pPr marL="377825" indent="-365125">
              <a:lnSpc>
                <a:spcPct val="100000"/>
              </a:lnSpc>
              <a:spcBef>
                <a:spcPts val="825"/>
              </a:spcBef>
              <a:buClr>
                <a:srgbClr val="24856D"/>
              </a:buClr>
              <a:buFont typeface="Arial"/>
              <a:buChar char="•"/>
              <a:tabLst>
                <a:tab pos="377825" algn="l"/>
              </a:tabLst>
            </a:pPr>
            <a:r>
              <a:rPr sz="3000" dirty="0">
                <a:latin typeface="Verdana"/>
                <a:cs typeface="Verdana"/>
              </a:rPr>
              <a:t>A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participation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rate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1.4%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or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higher</a:t>
            </a:r>
            <a:endParaRPr sz="3000">
              <a:latin typeface="Verdana"/>
              <a:cs typeface="Verdana"/>
            </a:endParaRPr>
          </a:p>
          <a:p>
            <a:pPr marL="377825" indent="-365125">
              <a:lnSpc>
                <a:spcPct val="100000"/>
              </a:lnSpc>
              <a:spcBef>
                <a:spcPts val="925"/>
              </a:spcBef>
              <a:buClr>
                <a:srgbClr val="24856D"/>
              </a:buClr>
              <a:buFont typeface="Arial"/>
              <a:buChar char="•"/>
              <a:tabLst>
                <a:tab pos="377825" algn="l"/>
              </a:tabLst>
            </a:pPr>
            <a:r>
              <a:rPr sz="3000" dirty="0">
                <a:latin typeface="Verdana"/>
                <a:cs typeface="Verdana"/>
              </a:rPr>
              <a:t>Flagged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for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disproportionality</a:t>
            </a:r>
            <a:endParaRPr sz="3000">
              <a:latin typeface="Verdana"/>
              <a:cs typeface="Verdana"/>
            </a:endParaRPr>
          </a:p>
          <a:p>
            <a:pPr marL="377825" marR="543560" indent="-365760">
              <a:lnSpc>
                <a:spcPts val="3529"/>
              </a:lnSpc>
              <a:spcBef>
                <a:spcPts val="1100"/>
              </a:spcBef>
              <a:buClr>
                <a:srgbClr val="24856D"/>
              </a:buClr>
              <a:buFont typeface="Arial"/>
              <a:buChar char="•"/>
              <a:tabLst>
                <a:tab pos="377825" algn="l"/>
              </a:tabLst>
            </a:pPr>
            <a:r>
              <a:rPr sz="3000" dirty="0">
                <a:latin typeface="Verdana"/>
                <a:cs typeface="Verdana"/>
              </a:rPr>
              <a:t>Required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response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something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indicated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the </a:t>
            </a:r>
            <a:r>
              <a:rPr sz="3000" dirty="0">
                <a:latin typeface="Verdana"/>
                <a:cs typeface="Verdana"/>
              </a:rPr>
              <a:t>justification</a:t>
            </a:r>
            <a:r>
              <a:rPr sz="3000" spc="-20" dirty="0">
                <a:latin typeface="Verdana"/>
                <a:cs typeface="Verdana"/>
              </a:rPr>
              <a:t> form</a:t>
            </a:r>
            <a:endParaRPr sz="3000">
              <a:latin typeface="Verdana"/>
              <a:cs typeface="Verdana"/>
            </a:endParaRPr>
          </a:p>
          <a:p>
            <a:pPr marL="377825" marR="5080" indent="-365760">
              <a:lnSpc>
                <a:spcPts val="3529"/>
              </a:lnSpc>
              <a:spcBef>
                <a:spcPts val="995"/>
              </a:spcBef>
              <a:buClr>
                <a:srgbClr val="24856D"/>
              </a:buClr>
              <a:buFont typeface="Arial"/>
              <a:buChar char="•"/>
              <a:tabLst>
                <a:tab pos="377825" algn="l"/>
              </a:tabLst>
            </a:pPr>
            <a:r>
              <a:rPr sz="3000" dirty="0">
                <a:latin typeface="Verdana"/>
                <a:cs typeface="Verdana"/>
              </a:rPr>
              <a:t>Districts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falling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into these</a:t>
            </a:r>
            <a:r>
              <a:rPr sz="3000" spc="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categories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are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required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to </a:t>
            </a:r>
            <a:r>
              <a:rPr sz="3000" dirty="0">
                <a:latin typeface="Verdana"/>
                <a:cs typeface="Verdana"/>
              </a:rPr>
              <a:t>have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plan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to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address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participation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rates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and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should </a:t>
            </a:r>
            <a:r>
              <a:rPr sz="3000" dirty="0">
                <a:latin typeface="Verdana"/>
                <a:cs typeface="Verdana"/>
              </a:rPr>
              <a:t>receive</a:t>
            </a:r>
            <a:r>
              <a:rPr sz="3000" spc="-5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technical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assistance</a:t>
            </a:r>
            <a:r>
              <a:rPr sz="3000" spc="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from</a:t>
            </a:r>
            <a:r>
              <a:rPr sz="3000" spc="-4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spc="-20" dirty="0">
                <a:latin typeface="Verdana"/>
                <a:cs typeface="Verdana"/>
              </a:rPr>
              <a:t>ISD.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2023-</a:t>
            </a:r>
            <a:r>
              <a:rPr dirty="0"/>
              <a:t>2024</a:t>
            </a:r>
            <a:r>
              <a:rPr spc="-135" dirty="0"/>
              <a:t> </a:t>
            </a:r>
            <a:r>
              <a:rPr dirty="0"/>
              <a:t>Levels</a:t>
            </a:r>
            <a:r>
              <a:rPr spc="-50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Support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23968"/>
            <a:ext cx="9387840" cy="3441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2364105" indent="-228600">
              <a:lnSpc>
                <a:spcPct val="108100"/>
              </a:lnSpc>
              <a:spcBef>
                <a:spcPts val="10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Tier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One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=</a:t>
            </a:r>
            <a:r>
              <a:rPr sz="3200" spc="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1.1%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-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1.3%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or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basic </a:t>
            </a:r>
            <a:r>
              <a:rPr sz="3200" spc="-10" dirty="0">
                <a:latin typeface="Verdana"/>
                <a:cs typeface="Verdana"/>
              </a:rPr>
              <a:t>disproportionality</a:t>
            </a:r>
            <a:endParaRPr sz="3200">
              <a:latin typeface="Verdana"/>
              <a:cs typeface="Verdana"/>
            </a:endParaRPr>
          </a:p>
          <a:p>
            <a:pPr marL="240665" marR="5080" indent="-228600">
              <a:lnSpc>
                <a:spcPct val="107800"/>
              </a:lnSpc>
              <a:spcBef>
                <a:spcPts val="100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Tier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Two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=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1.4%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-</a:t>
            </a:r>
            <a:r>
              <a:rPr sz="3200" dirty="0">
                <a:latin typeface="Verdana"/>
                <a:cs typeface="Verdana"/>
              </a:rPr>
              <a:t>2.6%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or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disproportionality </a:t>
            </a:r>
            <a:r>
              <a:rPr sz="3200" dirty="0">
                <a:latin typeface="Verdana"/>
                <a:cs typeface="Verdana"/>
              </a:rPr>
              <a:t>with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1.1%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-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1.3%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overall</a:t>
            </a:r>
            <a:endParaRPr sz="3200">
              <a:latin typeface="Verdana"/>
              <a:cs typeface="Verdana"/>
            </a:endParaRPr>
          </a:p>
          <a:p>
            <a:pPr marL="241300" marR="725170" indent="-228600">
              <a:lnSpc>
                <a:spcPct val="108100"/>
              </a:lnSpc>
              <a:spcBef>
                <a:spcPts val="100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Tier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Three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=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2.7%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and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above </a:t>
            </a:r>
            <a:r>
              <a:rPr sz="3200" spc="-25" dirty="0">
                <a:latin typeface="Verdana"/>
                <a:cs typeface="Verdana"/>
              </a:rPr>
              <a:t>or </a:t>
            </a:r>
            <a:r>
              <a:rPr sz="3200" dirty="0">
                <a:latin typeface="Verdana"/>
                <a:cs typeface="Verdana"/>
              </a:rPr>
              <a:t>disproportionality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of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1.4%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-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2.6%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overall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34</a:t>
            </a:fld>
            <a:endParaRPr spc="-25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ISD</a:t>
            </a:r>
            <a:r>
              <a:rPr spc="-105" dirty="0"/>
              <a:t> </a:t>
            </a:r>
            <a:r>
              <a:rPr dirty="0"/>
              <a:t>and</a:t>
            </a:r>
            <a:r>
              <a:rPr spc="-120" dirty="0"/>
              <a:t> </a:t>
            </a:r>
            <a:r>
              <a:rPr dirty="0"/>
              <a:t>Member</a:t>
            </a:r>
            <a:r>
              <a:rPr spc="-85" dirty="0"/>
              <a:t> </a:t>
            </a:r>
            <a:r>
              <a:rPr dirty="0"/>
              <a:t>District</a:t>
            </a:r>
            <a:r>
              <a:rPr spc="-65" dirty="0"/>
              <a:t> </a:t>
            </a:r>
            <a:r>
              <a:rPr spc="-10" dirty="0"/>
              <a:t>Reminders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23968"/>
            <a:ext cx="10278745" cy="5021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marR="5080" indent="-228600">
              <a:lnSpc>
                <a:spcPct val="108000"/>
              </a:lnSpc>
              <a:spcBef>
                <a:spcPts val="10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The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Justification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Forms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activity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will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be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completed </a:t>
            </a:r>
            <a:r>
              <a:rPr sz="3200" dirty="0">
                <a:latin typeface="Verdana"/>
                <a:cs typeface="Verdana"/>
              </a:rPr>
              <a:t>by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ISD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directors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and/or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monitors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and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district </a:t>
            </a:r>
            <a:r>
              <a:rPr sz="3200" dirty="0">
                <a:latin typeface="Verdana"/>
                <a:cs typeface="Verdana"/>
              </a:rPr>
              <a:t>catamaran</a:t>
            </a:r>
            <a:r>
              <a:rPr sz="3200" spc="-6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coordinators</a:t>
            </a:r>
            <a:r>
              <a:rPr sz="3200" spc="-7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in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Catamaran.</a:t>
            </a:r>
            <a:endParaRPr sz="3200">
              <a:latin typeface="Verdana"/>
              <a:cs typeface="Verdana"/>
            </a:endParaRPr>
          </a:p>
          <a:p>
            <a:pPr marL="240665" marR="385445" indent="-228600">
              <a:lnSpc>
                <a:spcPct val="108000"/>
              </a:lnSpc>
              <a:spcBef>
                <a:spcPts val="100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All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district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justification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forms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must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be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reviewed </a:t>
            </a:r>
            <a:r>
              <a:rPr sz="3200" dirty="0">
                <a:latin typeface="Verdana"/>
                <a:cs typeface="Verdana"/>
              </a:rPr>
              <a:t>and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accepted before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ISDs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can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submit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the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ISD </a:t>
            </a:r>
            <a:r>
              <a:rPr sz="3200" dirty="0">
                <a:latin typeface="Verdana"/>
                <a:cs typeface="Verdana"/>
              </a:rPr>
              <a:t>Summary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Justification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Form.</a:t>
            </a:r>
            <a:endParaRPr sz="3200">
              <a:latin typeface="Verdana"/>
              <a:cs typeface="Verdana"/>
            </a:endParaRPr>
          </a:p>
          <a:p>
            <a:pPr marL="241300" marR="381635" indent="-228600">
              <a:lnSpc>
                <a:spcPct val="108100"/>
              </a:lnSpc>
              <a:spcBef>
                <a:spcPts val="994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District</a:t>
            </a:r>
            <a:r>
              <a:rPr sz="3200" spc="-6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Justification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Forms</a:t>
            </a:r>
            <a:r>
              <a:rPr sz="3200" spc="-6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only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need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to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be </a:t>
            </a:r>
            <a:r>
              <a:rPr sz="3200" dirty="0">
                <a:latin typeface="Verdana"/>
                <a:cs typeface="Verdana"/>
              </a:rPr>
              <a:t>completed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by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ISDs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if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they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are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operating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one</a:t>
            </a:r>
            <a:r>
              <a:rPr sz="3200" spc="-25" dirty="0">
                <a:latin typeface="Verdana"/>
                <a:cs typeface="Verdana"/>
              </a:rPr>
              <a:t> or </a:t>
            </a:r>
            <a:r>
              <a:rPr sz="3200" dirty="0">
                <a:latin typeface="Verdana"/>
                <a:cs typeface="Verdana"/>
              </a:rPr>
              <a:t>more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center-</a:t>
            </a:r>
            <a:r>
              <a:rPr sz="3200" dirty="0">
                <a:latin typeface="Verdana"/>
                <a:cs typeface="Verdana"/>
              </a:rPr>
              <a:t>based</a:t>
            </a:r>
            <a:r>
              <a:rPr sz="3200" spc="1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programs.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35</a:t>
            </a:fld>
            <a:endParaRPr spc="-25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Training</a:t>
            </a:r>
            <a:r>
              <a:rPr spc="-270" dirty="0"/>
              <a:t> </a:t>
            </a:r>
            <a:r>
              <a:rPr dirty="0"/>
              <a:t>Resource</a:t>
            </a:r>
            <a:r>
              <a:rPr spc="-260" dirty="0"/>
              <a:t> </a:t>
            </a:r>
            <a:r>
              <a:rPr spc="-10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0638" y="1248308"/>
            <a:ext cx="10319385" cy="1288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7965">
              <a:lnSpc>
                <a:spcPts val="3329"/>
              </a:lnSpc>
              <a:spcBef>
                <a:spcPts val="95"/>
              </a:spcBef>
              <a:buClr>
                <a:srgbClr val="24856D"/>
              </a:buClr>
              <a:buChar char="•"/>
              <a:tabLst>
                <a:tab pos="240665" algn="l"/>
              </a:tabLst>
            </a:pP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Policy</a:t>
            </a:r>
            <a:r>
              <a:rPr sz="2800" spc="-6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resources</a:t>
            </a:r>
            <a:r>
              <a:rPr sz="2800" spc="-5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are</a:t>
            </a:r>
            <a:r>
              <a:rPr sz="2800" spc="-5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located</a:t>
            </a:r>
            <a:r>
              <a:rPr sz="2800" spc="-5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by</a:t>
            </a:r>
            <a:r>
              <a:rPr sz="2800" spc="-5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selecting</a:t>
            </a:r>
            <a:r>
              <a:rPr sz="2800" spc="-6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the</a:t>
            </a:r>
            <a:r>
              <a:rPr sz="2800" spc="-5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93939"/>
                </a:solidFill>
                <a:latin typeface="Arial"/>
                <a:cs typeface="Arial"/>
              </a:rPr>
              <a:t>Other</a:t>
            </a:r>
            <a:endParaRPr sz="2800">
              <a:latin typeface="Arial"/>
              <a:cs typeface="Arial"/>
            </a:endParaRPr>
          </a:p>
          <a:p>
            <a:pPr marL="241300" marR="5080">
              <a:lnSpc>
                <a:spcPts val="3290"/>
              </a:lnSpc>
              <a:spcBef>
                <a:spcPts val="135"/>
              </a:spcBef>
            </a:pPr>
            <a:r>
              <a:rPr sz="2800" b="1" dirty="0">
                <a:solidFill>
                  <a:srgbClr val="393939"/>
                </a:solidFill>
                <a:latin typeface="Arial"/>
                <a:cs typeface="Arial"/>
              </a:rPr>
              <a:t>Resources</a:t>
            </a:r>
            <a:r>
              <a:rPr sz="2800" b="1" spc="-4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menu</a:t>
            </a:r>
            <a:r>
              <a:rPr sz="2800" spc="-5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and</a:t>
            </a:r>
            <a:r>
              <a:rPr sz="2800" spc="-5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then</a:t>
            </a:r>
            <a:r>
              <a:rPr sz="2800" spc="-7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choosing</a:t>
            </a:r>
            <a:r>
              <a:rPr sz="2800" spc="-6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the</a:t>
            </a:r>
            <a:r>
              <a:rPr sz="2800" spc="-6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appropriate</a:t>
            </a:r>
            <a:r>
              <a:rPr sz="2800" spc="-5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page</a:t>
            </a:r>
            <a:r>
              <a:rPr sz="2800" spc="-6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393939"/>
                </a:solidFill>
                <a:latin typeface="Arial"/>
                <a:cs typeface="Arial"/>
              </a:rPr>
              <a:t>such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as</a:t>
            </a:r>
            <a:r>
              <a:rPr sz="2800" spc="-5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District</a:t>
            </a:r>
            <a:r>
              <a:rPr sz="2800" spc="-4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or</a:t>
            </a:r>
            <a:r>
              <a:rPr sz="2800" spc="-4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ISD</a:t>
            </a:r>
            <a:r>
              <a:rPr sz="2800" spc="-5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93939"/>
                </a:solidFill>
                <a:latin typeface="Arial"/>
                <a:cs typeface="Arial"/>
              </a:rPr>
              <a:t>Policy</a:t>
            </a:r>
            <a:r>
              <a:rPr sz="2800" spc="-5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393939"/>
                </a:solidFill>
                <a:latin typeface="Arial"/>
                <a:cs typeface="Arial"/>
              </a:rPr>
              <a:t>Resources.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4" name="object 4" descr="Screenshot of Policy Resources highlighted on the Catamaran Technical Assistance website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2084" y="2872739"/>
            <a:ext cx="10847831" cy="342899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36</a:t>
            </a:fld>
            <a:endParaRPr spc="-25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Justification</a:t>
            </a:r>
            <a:r>
              <a:rPr spc="-85" dirty="0"/>
              <a:t> </a:t>
            </a:r>
            <a:r>
              <a:rPr dirty="0"/>
              <a:t>Forms</a:t>
            </a:r>
            <a:r>
              <a:rPr spc="-125" dirty="0"/>
              <a:t> </a:t>
            </a:r>
            <a:r>
              <a:rPr dirty="0"/>
              <a:t>for</a:t>
            </a:r>
            <a:r>
              <a:rPr spc="-135" dirty="0"/>
              <a:t> </a:t>
            </a:r>
            <a:r>
              <a:rPr dirty="0"/>
              <a:t>Districts</a:t>
            </a:r>
            <a:r>
              <a:rPr spc="-100" dirty="0"/>
              <a:t> </a:t>
            </a:r>
            <a:r>
              <a:rPr dirty="0"/>
              <a:t>–</a:t>
            </a:r>
            <a:r>
              <a:rPr spc="-140" dirty="0"/>
              <a:t> </a:t>
            </a:r>
            <a:r>
              <a:rPr dirty="0"/>
              <a:t>How</a:t>
            </a:r>
            <a:r>
              <a:rPr spc="-145" dirty="0"/>
              <a:t> </a:t>
            </a:r>
            <a:r>
              <a:rPr spc="-490" dirty="0"/>
              <a:t>To</a:t>
            </a:r>
          </a:p>
        </p:txBody>
      </p:sp>
      <p:pic>
        <p:nvPicPr>
          <p:cNvPr id="3" name="object 3" descr="Screenshot of Policy Resources for Districts on the Catamaran Technical Assistance website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955" y="1333512"/>
            <a:ext cx="10690847" cy="464818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37</a:t>
            </a:fld>
            <a:endParaRPr spc="-25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Justification</a:t>
            </a:r>
            <a:r>
              <a:rPr spc="-100" dirty="0"/>
              <a:t> </a:t>
            </a:r>
            <a:r>
              <a:rPr dirty="0"/>
              <a:t>Forms</a:t>
            </a:r>
            <a:r>
              <a:rPr spc="-135" dirty="0"/>
              <a:t> </a:t>
            </a:r>
            <a:r>
              <a:rPr dirty="0"/>
              <a:t>for</a:t>
            </a:r>
            <a:r>
              <a:rPr spc="-145" dirty="0"/>
              <a:t> </a:t>
            </a:r>
            <a:r>
              <a:rPr dirty="0"/>
              <a:t>ISDs</a:t>
            </a:r>
            <a:r>
              <a:rPr spc="-135" dirty="0"/>
              <a:t> </a:t>
            </a:r>
            <a:r>
              <a:rPr spc="-120" dirty="0"/>
              <a:t>How-</a:t>
            </a:r>
            <a:r>
              <a:rPr spc="-490" dirty="0"/>
              <a:t>To</a:t>
            </a:r>
          </a:p>
        </p:txBody>
      </p:sp>
      <p:pic>
        <p:nvPicPr>
          <p:cNvPr id="3" name="object 3" descr="Screenshot of Policy Resources for ISDs on the Catamaran Technical Assistance website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224" y="1278636"/>
            <a:ext cx="11478755" cy="497433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38</a:t>
            </a:fld>
            <a:endParaRPr spc="-25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Search</a:t>
            </a:r>
            <a:r>
              <a:rPr spc="-110" dirty="0"/>
              <a:t> </a:t>
            </a:r>
            <a:r>
              <a:rPr spc="-10" dirty="0"/>
              <a:t>Function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57452"/>
            <a:ext cx="2482215" cy="5035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  <a:buClr>
                <a:srgbClr val="24856D"/>
              </a:buClr>
              <a:buChar char="•"/>
              <a:tabLst>
                <a:tab pos="241300" algn="l"/>
              </a:tabLst>
            </a:pPr>
            <a:r>
              <a:rPr sz="2600" dirty="0">
                <a:solidFill>
                  <a:srgbClr val="393939"/>
                </a:solidFill>
                <a:latin typeface="Arial"/>
                <a:cs typeface="Arial"/>
              </a:rPr>
              <a:t>Search</a:t>
            </a:r>
            <a:r>
              <a:rPr sz="2600" spc="-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600" spc="-25" dirty="0">
                <a:solidFill>
                  <a:srgbClr val="393939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93939"/>
                </a:solidFill>
                <a:latin typeface="Arial"/>
                <a:cs typeface="Arial"/>
              </a:rPr>
              <a:t>entire</a:t>
            </a:r>
            <a:r>
              <a:rPr sz="2600" spc="-1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393939"/>
                </a:solidFill>
                <a:latin typeface="Arial"/>
                <a:cs typeface="Arial"/>
              </a:rPr>
              <a:t>technical assistance website</a:t>
            </a:r>
            <a:endParaRPr sz="2600">
              <a:latin typeface="Arial"/>
              <a:cs typeface="Arial"/>
            </a:endParaRPr>
          </a:p>
          <a:p>
            <a:pPr marL="240665" marR="25400" indent="-228600">
              <a:lnSpc>
                <a:spcPct val="100000"/>
              </a:lnSpc>
              <a:spcBef>
                <a:spcPts val="994"/>
              </a:spcBef>
              <a:buClr>
                <a:srgbClr val="24856D"/>
              </a:buClr>
              <a:buChar char="•"/>
              <a:tabLst>
                <a:tab pos="240665" algn="l"/>
              </a:tabLst>
            </a:pPr>
            <a:r>
              <a:rPr sz="2600" dirty="0">
                <a:solidFill>
                  <a:srgbClr val="393939"/>
                </a:solidFill>
                <a:latin typeface="Arial"/>
                <a:cs typeface="Arial"/>
              </a:rPr>
              <a:t>Enter</a:t>
            </a:r>
            <a:r>
              <a:rPr sz="2600" spc="-1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93939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600" spc="-25" dirty="0">
                <a:solidFill>
                  <a:srgbClr val="393939"/>
                </a:solidFill>
                <a:latin typeface="Arial"/>
                <a:cs typeface="Arial"/>
              </a:rPr>
              <a:t>key </a:t>
            </a:r>
            <a:r>
              <a:rPr sz="2600" dirty="0">
                <a:solidFill>
                  <a:srgbClr val="393939"/>
                </a:solidFill>
                <a:latin typeface="Arial"/>
                <a:cs typeface="Arial"/>
              </a:rPr>
              <a:t>word</a:t>
            </a:r>
            <a:r>
              <a:rPr sz="2600" spc="-2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93939"/>
                </a:solidFill>
                <a:latin typeface="Arial"/>
                <a:cs typeface="Arial"/>
              </a:rPr>
              <a:t>or</a:t>
            </a:r>
            <a:r>
              <a:rPr sz="2600" spc="-10" dirty="0">
                <a:solidFill>
                  <a:srgbClr val="393939"/>
                </a:solidFill>
                <a:latin typeface="Arial"/>
                <a:cs typeface="Arial"/>
              </a:rPr>
              <a:t> phrase </a:t>
            </a:r>
            <a:r>
              <a:rPr sz="2600" dirty="0">
                <a:solidFill>
                  <a:srgbClr val="393939"/>
                </a:solidFill>
                <a:latin typeface="Arial"/>
                <a:cs typeface="Arial"/>
              </a:rPr>
              <a:t>and</a:t>
            </a:r>
            <a:r>
              <a:rPr sz="2600" spc="-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393939"/>
                </a:solidFill>
                <a:latin typeface="Arial"/>
                <a:cs typeface="Arial"/>
              </a:rPr>
              <a:t>choose Search</a:t>
            </a:r>
            <a:endParaRPr sz="2600">
              <a:latin typeface="Arial"/>
              <a:cs typeface="Arial"/>
            </a:endParaRPr>
          </a:p>
          <a:p>
            <a:pPr marL="241300" marR="81915" indent="-228600">
              <a:lnSpc>
                <a:spcPct val="100000"/>
              </a:lnSpc>
              <a:spcBef>
                <a:spcPts val="994"/>
              </a:spcBef>
              <a:buClr>
                <a:srgbClr val="24856D"/>
              </a:buClr>
              <a:buChar char="•"/>
              <a:tabLst>
                <a:tab pos="241300" algn="l"/>
              </a:tabLst>
            </a:pPr>
            <a:r>
              <a:rPr sz="2600" dirty="0">
                <a:solidFill>
                  <a:srgbClr val="393939"/>
                </a:solidFill>
                <a:latin typeface="Arial"/>
                <a:cs typeface="Arial"/>
              </a:rPr>
              <a:t>Narrow</a:t>
            </a:r>
            <a:r>
              <a:rPr sz="2600" spc="-4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393939"/>
                </a:solidFill>
                <a:latin typeface="Arial"/>
                <a:cs typeface="Arial"/>
              </a:rPr>
              <a:t>search </a:t>
            </a:r>
            <a:r>
              <a:rPr sz="2600" dirty="0">
                <a:solidFill>
                  <a:srgbClr val="393939"/>
                </a:solidFill>
                <a:latin typeface="Arial"/>
                <a:cs typeface="Arial"/>
              </a:rPr>
              <a:t>by</a:t>
            </a:r>
            <a:r>
              <a:rPr sz="2600" spc="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393939"/>
                </a:solidFill>
                <a:latin typeface="Arial"/>
                <a:cs typeface="Arial"/>
              </a:rPr>
              <a:t>choosing</a:t>
            </a:r>
            <a:endParaRPr sz="2600">
              <a:latin typeface="Arial"/>
              <a:cs typeface="Arial"/>
            </a:endParaRPr>
          </a:p>
          <a:p>
            <a:pPr marL="241300" marR="363855">
              <a:lnSpc>
                <a:spcPts val="3130"/>
              </a:lnSpc>
              <a:spcBef>
                <a:spcPts val="90"/>
              </a:spcBef>
            </a:pPr>
            <a:r>
              <a:rPr sz="2600" dirty="0">
                <a:solidFill>
                  <a:srgbClr val="393939"/>
                </a:solidFill>
                <a:latin typeface="Arial"/>
                <a:cs typeface="Arial"/>
              </a:rPr>
              <a:t>a</a:t>
            </a:r>
            <a:r>
              <a:rPr sz="2600" spc="-65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600" spc="-10" dirty="0">
                <a:solidFill>
                  <a:srgbClr val="393939"/>
                </a:solidFill>
                <a:latin typeface="Arial"/>
                <a:cs typeface="Arial"/>
              </a:rPr>
              <a:t>category,</a:t>
            </a:r>
            <a:r>
              <a:rPr sz="2600" spc="-70" dirty="0">
                <a:solidFill>
                  <a:srgbClr val="393939"/>
                </a:solidFill>
                <a:latin typeface="Arial"/>
                <a:cs typeface="Arial"/>
              </a:rPr>
              <a:t> </a:t>
            </a:r>
            <a:r>
              <a:rPr sz="2600" spc="-25" dirty="0">
                <a:solidFill>
                  <a:srgbClr val="393939"/>
                </a:solidFill>
                <a:latin typeface="Arial"/>
                <a:cs typeface="Arial"/>
              </a:rPr>
              <a:t>if </a:t>
            </a:r>
            <a:r>
              <a:rPr sz="2600" spc="-10" dirty="0">
                <a:solidFill>
                  <a:srgbClr val="393939"/>
                </a:solidFill>
                <a:latin typeface="Arial"/>
                <a:cs typeface="Arial"/>
              </a:rPr>
              <a:t>desired</a:t>
            </a:r>
            <a:endParaRPr sz="2600">
              <a:latin typeface="Arial"/>
              <a:cs typeface="Arial"/>
            </a:endParaRPr>
          </a:p>
        </p:txBody>
      </p:sp>
      <p:pic>
        <p:nvPicPr>
          <p:cNvPr id="4" name="object 4" descr="Screenshot of the Search function on the Catamaran Technical Assistance website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64064" y="1376172"/>
            <a:ext cx="8692882" cy="433730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39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Presentation</a:t>
            </a:r>
            <a:r>
              <a:rPr spc="-210" dirty="0"/>
              <a:t> </a:t>
            </a:r>
            <a:r>
              <a:rPr spc="-10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097524"/>
            <a:ext cx="9976485" cy="4874895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40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Purpose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of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spc="-45" dirty="0">
                <a:latin typeface="Verdana"/>
                <a:cs typeface="Verdana"/>
              </a:rPr>
              <a:t>MI-</a:t>
            </a:r>
            <a:r>
              <a:rPr sz="3200" spc="-10" dirty="0">
                <a:latin typeface="Verdana"/>
                <a:cs typeface="Verdana"/>
              </a:rPr>
              <a:t>Access</a:t>
            </a:r>
            <a:endParaRPr sz="3200">
              <a:latin typeface="Verdana"/>
              <a:cs typeface="Verdana"/>
            </a:endParaRPr>
          </a:p>
          <a:p>
            <a:pPr marL="241300" marR="606425" indent="-228600">
              <a:lnSpc>
                <a:spcPct val="108100"/>
              </a:lnSpc>
              <a:spcBef>
                <a:spcPts val="100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Implications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for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student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who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takes the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MI- </a:t>
            </a:r>
            <a:r>
              <a:rPr sz="3200" spc="-10" dirty="0">
                <a:latin typeface="Verdana"/>
                <a:cs typeface="Verdana"/>
              </a:rPr>
              <a:t>Access</a:t>
            </a:r>
            <a:endParaRPr sz="3200">
              <a:latin typeface="Verdana"/>
              <a:cs typeface="Verdana"/>
            </a:endParaRPr>
          </a:p>
          <a:p>
            <a:pPr marL="240665" indent="-227965">
              <a:lnSpc>
                <a:spcPct val="100000"/>
              </a:lnSpc>
              <a:spcBef>
                <a:spcPts val="130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spc="-25" dirty="0">
                <a:latin typeface="Verdana"/>
                <a:cs typeface="Verdana"/>
              </a:rPr>
              <a:t>Talking</a:t>
            </a:r>
            <a:r>
              <a:rPr sz="3200" spc="-7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with</a:t>
            </a:r>
            <a:r>
              <a:rPr sz="3200" spc="-6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parents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about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the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spc="-45" dirty="0">
                <a:latin typeface="Verdana"/>
                <a:cs typeface="Verdana"/>
              </a:rPr>
              <a:t>MI-</a:t>
            </a:r>
            <a:r>
              <a:rPr sz="3200" spc="-10" dirty="0">
                <a:latin typeface="Verdana"/>
                <a:cs typeface="Verdana"/>
              </a:rPr>
              <a:t>Access</a:t>
            </a:r>
            <a:endParaRPr sz="3200">
              <a:latin typeface="Verdana"/>
              <a:cs typeface="Verdana"/>
            </a:endParaRPr>
          </a:p>
          <a:p>
            <a:pPr marL="240665" marR="5080" indent="-228600">
              <a:lnSpc>
                <a:spcPct val="107800"/>
              </a:lnSpc>
              <a:spcBef>
                <a:spcPts val="1010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spc="-10" dirty="0">
                <a:latin typeface="Verdana"/>
                <a:cs typeface="Verdana"/>
              </a:rPr>
              <a:t>Evidence-</a:t>
            </a:r>
            <a:r>
              <a:rPr sz="3200" dirty="0">
                <a:latin typeface="Verdana"/>
                <a:cs typeface="Verdana"/>
              </a:rPr>
              <a:t>based</a:t>
            </a:r>
            <a:r>
              <a:rPr sz="3200" spc="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decisions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about</a:t>
            </a:r>
            <a:r>
              <a:rPr sz="3200" spc="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which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students </a:t>
            </a:r>
            <a:r>
              <a:rPr sz="3200" dirty="0">
                <a:latin typeface="Verdana"/>
                <a:cs typeface="Verdana"/>
              </a:rPr>
              <a:t>should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participate in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the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spc="-55" dirty="0">
                <a:latin typeface="Verdana"/>
                <a:cs typeface="Verdana"/>
              </a:rPr>
              <a:t>MI-</a:t>
            </a:r>
            <a:r>
              <a:rPr sz="3200" spc="-10" dirty="0">
                <a:latin typeface="Verdana"/>
                <a:cs typeface="Verdana"/>
              </a:rPr>
              <a:t>Access</a:t>
            </a:r>
            <a:endParaRPr sz="3200">
              <a:latin typeface="Verdana"/>
              <a:cs typeface="Verdana"/>
            </a:endParaRPr>
          </a:p>
          <a:p>
            <a:pPr marL="241300" marR="580390" indent="-228600">
              <a:lnSpc>
                <a:spcPct val="108100"/>
              </a:lnSpc>
              <a:spcBef>
                <a:spcPts val="994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Importance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of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students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participating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in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state assessments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Release</a:t>
            </a:r>
            <a:r>
              <a:rPr spc="-80" dirty="0"/>
              <a:t> </a:t>
            </a:r>
            <a:r>
              <a:rPr dirty="0"/>
              <a:t>Date</a:t>
            </a:r>
            <a:r>
              <a:rPr spc="-100" dirty="0"/>
              <a:t> </a:t>
            </a:r>
            <a:r>
              <a:rPr dirty="0"/>
              <a:t>and</a:t>
            </a:r>
            <a:r>
              <a:rPr spc="-125" dirty="0"/>
              <a:t> </a:t>
            </a:r>
            <a:r>
              <a:rPr dirty="0"/>
              <a:t>Due</a:t>
            </a:r>
            <a:r>
              <a:rPr spc="-114" dirty="0"/>
              <a:t> </a:t>
            </a:r>
            <a:r>
              <a:rPr spc="-10" dirty="0"/>
              <a:t>Dates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23968"/>
            <a:ext cx="10181590" cy="5021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41275" indent="-228600">
              <a:lnSpc>
                <a:spcPct val="108000"/>
              </a:lnSpc>
              <a:spcBef>
                <a:spcPts val="10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A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webinar</a:t>
            </a:r>
            <a:r>
              <a:rPr sz="3200" spc="-1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on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justification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forms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will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be</a:t>
            </a:r>
            <a:r>
              <a:rPr sz="3200" spc="-10" dirty="0">
                <a:latin typeface="Verdana"/>
                <a:cs typeface="Verdana"/>
              </a:rPr>
              <a:t> recorded </a:t>
            </a:r>
            <a:r>
              <a:rPr sz="3200" dirty="0">
                <a:latin typeface="Verdana"/>
                <a:cs typeface="Verdana"/>
              </a:rPr>
              <a:t>November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2,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2023,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and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posted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on</a:t>
            </a:r>
            <a:r>
              <a:rPr sz="3200" spc="-25" dirty="0">
                <a:latin typeface="Verdana"/>
                <a:cs typeface="Verdana"/>
              </a:rPr>
              <a:t> the </a:t>
            </a:r>
            <a:r>
              <a:rPr sz="3200" dirty="0">
                <a:latin typeface="Verdana"/>
                <a:cs typeface="Verdana"/>
              </a:rPr>
              <a:t>Catamaran</a:t>
            </a:r>
            <a:r>
              <a:rPr sz="3200" spc="-145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Training</a:t>
            </a:r>
            <a:r>
              <a:rPr sz="3200" spc="-16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Site.</a:t>
            </a:r>
            <a:endParaRPr sz="3200">
              <a:latin typeface="Verdana"/>
              <a:cs typeface="Verdana"/>
            </a:endParaRPr>
          </a:p>
          <a:p>
            <a:pPr marL="241300" marR="5080" indent="-228600">
              <a:lnSpc>
                <a:spcPct val="108100"/>
              </a:lnSpc>
              <a:spcBef>
                <a:spcPts val="994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Justification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forms</a:t>
            </a:r>
            <a:r>
              <a:rPr sz="3200" spc="-5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will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be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released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in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Catamaran </a:t>
            </a:r>
            <a:r>
              <a:rPr sz="3200" dirty="0">
                <a:latin typeface="Verdana"/>
                <a:cs typeface="Verdana"/>
              </a:rPr>
              <a:t>November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7,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2023</a:t>
            </a:r>
            <a:endParaRPr sz="3200">
              <a:latin typeface="Verdana"/>
              <a:cs typeface="Verdana"/>
            </a:endParaRPr>
          </a:p>
          <a:p>
            <a:pPr marL="637540" marR="426084" lvl="1" indent="-280670">
              <a:lnSpc>
                <a:spcPct val="108100"/>
              </a:lnSpc>
              <a:spcBef>
                <a:spcPts val="490"/>
              </a:spcBef>
              <a:buClr>
                <a:srgbClr val="24856D"/>
              </a:buClr>
              <a:buFont typeface="Courier New"/>
              <a:buChar char="o"/>
              <a:tabLst>
                <a:tab pos="637540" algn="l"/>
              </a:tabLst>
            </a:pPr>
            <a:r>
              <a:rPr sz="3200" dirty="0">
                <a:latin typeface="Verdana"/>
                <a:cs typeface="Verdana"/>
              </a:rPr>
              <a:t>The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due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date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for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LEAs</a:t>
            </a:r>
            <a:r>
              <a:rPr sz="3200" spc="-6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is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spc="-55" dirty="0">
                <a:latin typeface="Verdana"/>
                <a:cs typeface="Verdana"/>
              </a:rPr>
              <a:t>Tuesday,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December </a:t>
            </a:r>
            <a:r>
              <a:rPr sz="3200" dirty="0">
                <a:latin typeface="Verdana"/>
                <a:cs typeface="Verdana"/>
              </a:rPr>
              <a:t>12,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spc="-20" dirty="0">
                <a:latin typeface="Verdana"/>
                <a:cs typeface="Verdana"/>
              </a:rPr>
              <a:t>2023</a:t>
            </a:r>
            <a:endParaRPr sz="3200">
              <a:latin typeface="Verdana"/>
              <a:cs typeface="Verdana"/>
            </a:endParaRPr>
          </a:p>
          <a:p>
            <a:pPr marL="637540" marR="90805" lvl="1" indent="-280670">
              <a:lnSpc>
                <a:spcPct val="108100"/>
              </a:lnSpc>
              <a:spcBef>
                <a:spcPts val="495"/>
              </a:spcBef>
              <a:buClr>
                <a:srgbClr val="24856D"/>
              </a:buClr>
              <a:buFont typeface="Courier New"/>
              <a:buChar char="o"/>
              <a:tabLst>
                <a:tab pos="637540" algn="l"/>
              </a:tabLst>
            </a:pPr>
            <a:r>
              <a:rPr sz="3200" dirty="0">
                <a:latin typeface="Verdana"/>
                <a:cs typeface="Verdana"/>
              </a:rPr>
              <a:t>The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due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date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for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ISDs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is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spc="-55" dirty="0">
                <a:latin typeface="Verdana"/>
                <a:cs typeface="Verdana"/>
              </a:rPr>
              <a:t>Tuesday,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January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23, </a:t>
            </a:r>
            <a:r>
              <a:rPr sz="3200" spc="-20" dirty="0">
                <a:latin typeface="Verdana"/>
                <a:cs typeface="Verdana"/>
              </a:rPr>
              <a:t>2023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40</a:t>
            </a:fld>
            <a:endParaRPr spc="-25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Contact</a:t>
            </a:r>
            <a:r>
              <a:rPr spc="-150" dirty="0"/>
              <a:t> </a:t>
            </a:r>
            <a:r>
              <a:rPr spc="-10" dirty="0"/>
              <a:t>Information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86276" y="1134420"/>
            <a:ext cx="4215130" cy="510032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190"/>
              </a:spcBef>
            </a:pPr>
            <a:r>
              <a:rPr sz="2200" b="1" dirty="0">
                <a:latin typeface="Verdana"/>
                <a:cs typeface="Verdana"/>
              </a:rPr>
              <a:t>Shannon</a:t>
            </a:r>
            <a:r>
              <a:rPr sz="2200" b="1" spc="-75" dirty="0">
                <a:latin typeface="Verdana"/>
                <a:cs typeface="Verdana"/>
              </a:rPr>
              <a:t> </a:t>
            </a:r>
            <a:r>
              <a:rPr sz="2200" b="1" spc="-25" dirty="0">
                <a:latin typeface="Verdana"/>
                <a:cs typeface="Verdana"/>
              </a:rPr>
              <a:t>Dammer-</a:t>
            </a:r>
            <a:r>
              <a:rPr sz="2200" b="1" spc="-10" dirty="0">
                <a:latin typeface="Verdana"/>
                <a:cs typeface="Verdana"/>
              </a:rPr>
              <a:t>Hinman</a:t>
            </a:r>
            <a:endParaRPr sz="2200">
              <a:latin typeface="Verdana"/>
              <a:cs typeface="Verdana"/>
            </a:endParaRPr>
          </a:p>
          <a:p>
            <a:pPr marL="1905" algn="ctr">
              <a:lnSpc>
                <a:spcPct val="100000"/>
              </a:lnSpc>
              <a:spcBef>
                <a:spcPts val="1005"/>
              </a:spcBef>
            </a:pPr>
            <a:r>
              <a:rPr sz="2000" dirty="0">
                <a:latin typeface="Verdana"/>
                <a:cs typeface="Verdana"/>
              </a:rPr>
              <a:t>MDE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OSE</a:t>
            </a:r>
            <a:endParaRPr sz="2000">
              <a:latin typeface="Verdana"/>
              <a:cs typeface="Verdana"/>
            </a:endParaRPr>
          </a:p>
          <a:p>
            <a:pPr marL="565785" marR="556895" algn="ctr">
              <a:lnSpc>
                <a:spcPct val="100000"/>
              </a:lnSpc>
              <a:spcBef>
                <a:spcPts val="994"/>
              </a:spcBef>
            </a:pPr>
            <a:r>
              <a:rPr sz="20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Verdana"/>
                <a:cs typeface="Verdana"/>
                <a:hlinkClick r:id="rId2"/>
              </a:rPr>
              <a:t>HinmanS@Michigan.gov</a:t>
            </a:r>
            <a:r>
              <a:rPr sz="2000" spc="-10" dirty="0">
                <a:solidFill>
                  <a:srgbClr val="0562C1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517-335-</a:t>
            </a:r>
            <a:r>
              <a:rPr sz="2000" spc="-20" dirty="0">
                <a:latin typeface="Verdana"/>
                <a:cs typeface="Verdana"/>
              </a:rPr>
              <a:t>1662</a:t>
            </a:r>
            <a:endParaRPr sz="20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  <a:spcBef>
                <a:spcPts val="955"/>
              </a:spcBef>
            </a:pPr>
            <a:r>
              <a:rPr sz="2200" b="1" dirty="0">
                <a:latin typeface="Verdana"/>
                <a:cs typeface="Verdana"/>
              </a:rPr>
              <a:t>Jerry</a:t>
            </a:r>
            <a:r>
              <a:rPr sz="2200" b="1" spc="-90" dirty="0">
                <a:latin typeface="Verdana"/>
                <a:cs typeface="Verdana"/>
              </a:rPr>
              <a:t> </a:t>
            </a:r>
            <a:r>
              <a:rPr sz="2200" b="1" dirty="0">
                <a:latin typeface="Verdana"/>
                <a:cs typeface="Verdana"/>
              </a:rPr>
              <a:t>Cullum,</a:t>
            </a:r>
            <a:r>
              <a:rPr sz="2200" b="1" spc="-80" dirty="0">
                <a:latin typeface="Verdana"/>
                <a:cs typeface="Verdana"/>
              </a:rPr>
              <a:t> </a:t>
            </a:r>
            <a:r>
              <a:rPr sz="2200" b="1" spc="-25" dirty="0">
                <a:latin typeface="Verdana"/>
                <a:cs typeface="Verdana"/>
              </a:rPr>
              <a:t>PhD</a:t>
            </a:r>
            <a:endParaRPr sz="220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  <a:spcBef>
                <a:spcPts val="220"/>
              </a:spcBef>
            </a:pPr>
            <a:r>
              <a:rPr sz="2000" dirty="0">
                <a:latin typeface="Verdana"/>
                <a:cs typeface="Verdana"/>
              </a:rPr>
              <a:t>Education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Research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Consultant</a:t>
            </a:r>
            <a:endParaRPr sz="2000">
              <a:latin typeface="Verdana"/>
              <a:cs typeface="Verdana"/>
            </a:endParaRPr>
          </a:p>
          <a:p>
            <a:pPr marL="3175" algn="ctr">
              <a:lnSpc>
                <a:spcPct val="100000"/>
              </a:lnSpc>
              <a:spcBef>
                <a:spcPts val="1190"/>
              </a:spcBef>
            </a:pPr>
            <a:r>
              <a:rPr sz="2000" dirty="0">
                <a:latin typeface="Verdana"/>
                <a:cs typeface="Verdana"/>
              </a:rPr>
              <a:t>MDE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OEAA</a:t>
            </a:r>
            <a:endParaRPr sz="20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  <a:spcBef>
                <a:spcPts val="190"/>
              </a:spcBef>
            </a:pPr>
            <a:r>
              <a:rPr sz="20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Verdana"/>
                <a:cs typeface="Verdana"/>
                <a:hlinkClick r:id="rId3"/>
              </a:rPr>
              <a:t>CullumJ@Michigan.gov</a:t>
            </a:r>
            <a:endParaRPr sz="2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180"/>
              </a:spcBef>
            </a:pPr>
            <a:r>
              <a:rPr sz="2200" b="1" spc="-25" dirty="0">
                <a:latin typeface="Verdana"/>
                <a:cs typeface="Verdana"/>
              </a:rPr>
              <a:t>MDE-</a:t>
            </a:r>
            <a:r>
              <a:rPr sz="2200" b="1" dirty="0">
                <a:latin typeface="Verdana"/>
                <a:cs typeface="Verdana"/>
              </a:rPr>
              <a:t>OSE</a:t>
            </a:r>
            <a:r>
              <a:rPr sz="2200" b="1" spc="-100" dirty="0">
                <a:latin typeface="Verdana"/>
                <a:cs typeface="Verdana"/>
              </a:rPr>
              <a:t> </a:t>
            </a:r>
            <a:r>
              <a:rPr sz="2200" b="1" dirty="0">
                <a:latin typeface="Verdana"/>
                <a:cs typeface="Verdana"/>
              </a:rPr>
              <a:t>Information</a:t>
            </a:r>
            <a:r>
              <a:rPr sz="2200" b="1" spc="-90" dirty="0">
                <a:latin typeface="Verdana"/>
                <a:cs typeface="Verdana"/>
              </a:rPr>
              <a:t> </a:t>
            </a:r>
            <a:r>
              <a:rPr sz="2200" b="1" spc="-20" dirty="0">
                <a:latin typeface="Verdana"/>
                <a:cs typeface="Verdana"/>
              </a:rPr>
              <a:t>Line</a:t>
            </a:r>
            <a:endParaRPr sz="2200">
              <a:latin typeface="Verdana"/>
              <a:cs typeface="Verdana"/>
            </a:endParaRPr>
          </a:p>
          <a:p>
            <a:pPr marL="217804" marR="208915" algn="ctr">
              <a:lnSpc>
                <a:spcPct val="150000"/>
              </a:lnSpc>
              <a:spcBef>
                <a:spcPts val="20"/>
              </a:spcBef>
            </a:pPr>
            <a:r>
              <a:rPr sz="2000" dirty="0">
                <a:latin typeface="Verdana"/>
                <a:cs typeface="Verdana"/>
              </a:rPr>
              <a:t>Interpreter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Services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Available </a:t>
            </a:r>
            <a:r>
              <a:rPr sz="20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Verdana"/>
                <a:cs typeface="Verdana"/>
                <a:hlinkClick r:id="rId4"/>
              </a:rPr>
              <a:t>MDE-</a:t>
            </a:r>
            <a:r>
              <a:rPr sz="20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Verdana"/>
                <a:cs typeface="Verdana"/>
                <a:hlinkClick r:id="rId4"/>
              </a:rPr>
              <a:t>OSE@Michigan.gov</a:t>
            </a:r>
            <a:endParaRPr sz="2000">
              <a:latin typeface="Verdana"/>
              <a:cs typeface="Verdana"/>
            </a:endParaRPr>
          </a:p>
          <a:p>
            <a:pPr marL="1905" algn="ctr">
              <a:lnSpc>
                <a:spcPct val="100000"/>
              </a:lnSpc>
              <a:spcBef>
                <a:spcPts val="1190"/>
              </a:spcBef>
            </a:pPr>
            <a:r>
              <a:rPr sz="2000" spc="-10" dirty="0">
                <a:latin typeface="Verdana"/>
                <a:cs typeface="Verdana"/>
              </a:rPr>
              <a:t>1-888-320-</a:t>
            </a:r>
            <a:r>
              <a:rPr sz="2000" spc="-20" dirty="0">
                <a:latin typeface="Verdana"/>
                <a:cs typeface="Verdana"/>
              </a:rPr>
              <a:t>8384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41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Federal</a:t>
            </a:r>
            <a:r>
              <a:rPr sz="3600" spc="-60" dirty="0"/>
              <a:t> </a:t>
            </a:r>
            <a:r>
              <a:rPr sz="3600" dirty="0"/>
              <a:t>Every</a:t>
            </a:r>
            <a:r>
              <a:rPr sz="3600" spc="-60" dirty="0"/>
              <a:t> </a:t>
            </a:r>
            <a:r>
              <a:rPr sz="3600" dirty="0"/>
              <a:t>Student</a:t>
            </a:r>
            <a:r>
              <a:rPr sz="3600" spc="-85" dirty="0"/>
              <a:t> </a:t>
            </a:r>
            <a:r>
              <a:rPr sz="3600" dirty="0"/>
              <a:t>Succeeds</a:t>
            </a:r>
            <a:r>
              <a:rPr sz="3600" spc="-45" dirty="0"/>
              <a:t> </a:t>
            </a:r>
            <a:r>
              <a:rPr sz="3600" dirty="0"/>
              <a:t>Act</a:t>
            </a:r>
            <a:r>
              <a:rPr sz="3600" spc="-55" dirty="0"/>
              <a:t> </a:t>
            </a:r>
            <a:r>
              <a:rPr sz="3600" spc="-10" dirty="0"/>
              <a:t>(ESSA)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01280" y="1462029"/>
            <a:ext cx="10049510" cy="4824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5410" algn="just">
              <a:lnSpc>
                <a:spcPct val="107800"/>
              </a:lnSpc>
              <a:spcBef>
                <a:spcPts val="100"/>
              </a:spcBef>
            </a:pPr>
            <a:r>
              <a:rPr sz="2800" dirty="0">
                <a:latin typeface="Verdana"/>
                <a:cs typeface="Verdana"/>
              </a:rPr>
              <a:t>All</a:t>
            </a:r>
            <a:r>
              <a:rPr sz="2800" spc="-10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states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must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adhere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to</a:t>
            </a:r>
            <a:r>
              <a:rPr sz="2800" spc="-10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ESSA</a:t>
            </a:r>
            <a:r>
              <a:rPr sz="2800" spc="-10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requirements,</a:t>
            </a:r>
            <a:r>
              <a:rPr sz="2800" spc="-6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including </a:t>
            </a:r>
            <a:r>
              <a:rPr sz="2800" dirty="0">
                <a:latin typeface="Verdana"/>
                <a:cs typeface="Verdana"/>
              </a:rPr>
              <a:t>those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about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state</a:t>
            </a:r>
            <a:r>
              <a:rPr sz="2800" spc="-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and</a:t>
            </a:r>
            <a:r>
              <a:rPr sz="2800" spc="-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district</a:t>
            </a:r>
            <a:r>
              <a:rPr sz="2800" spc="-4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assessments.</a:t>
            </a:r>
            <a:endParaRPr sz="2800">
              <a:latin typeface="Verdana"/>
              <a:cs typeface="Verdana"/>
            </a:endParaRPr>
          </a:p>
          <a:p>
            <a:pPr marL="635635" marR="5080" indent="-279400" algn="just">
              <a:lnSpc>
                <a:spcPct val="108200"/>
              </a:lnSpc>
              <a:spcBef>
                <a:spcPts val="495"/>
              </a:spcBef>
              <a:buClr>
                <a:srgbClr val="24856D"/>
              </a:buClr>
              <a:buFont typeface="Courier New"/>
              <a:buChar char="o"/>
              <a:tabLst>
                <a:tab pos="636905" algn="l"/>
              </a:tabLst>
            </a:pPr>
            <a:r>
              <a:rPr sz="2800" dirty="0">
                <a:latin typeface="Verdana"/>
                <a:cs typeface="Verdana"/>
              </a:rPr>
              <a:t>95%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of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all</a:t>
            </a:r>
            <a:r>
              <a:rPr sz="2800" spc="-9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students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with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disabilities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must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participate 	</a:t>
            </a:r>
            <a:r>
              <a:rPr sz="2800" dirty="0">
                <a:latin typeface="Verdana"/>
                <a:cs typeface="Verdana"/>
              </a:rPr>
              <a:t>in</a:t>
            </a:r>
            <a:r>
              <a:rPr sz="2800" spc="-5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state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assessments</a:t>
            </a:r>
            <a:endParaRPr sz="2800">
              <a:latin typeface="Verdana"/>
              <a:cs typeface="Verdana"/>
            </a:endParaRPr>
          </a:p>
          <a:p>
            <a:pPr marL="636905" marR="312420" indent="-280670" algn="just">
              <a:lnSpc>
                <a:spcPct val="108000"/>
              </a:lnSpc>
              <a:spcBef>
                <a:spcPts val="500"/>
              </a:spcBef>
            </a:pPr>
            <a:r>
              <a:rPr sz="2800" spc="-20" dirty="0">
                <a:solidFill>
                  <a:srgbClr val="24856D"/>
                </a:solidFill>
                <a:latin typeface="Courier New"/>
                <a:cs typeface="Courier New"/>
              </a:rPr>
              <a:t>o</a:t>
            </a:r>
            <a:r>
              <a:rPr sz="2800" spc="-1155" dirty="0">
                <a:solidFill>
                  <a:srgbClr val="24856D"/>
                </a:solidFill>
                <a:latin typeface="Courier New"/>
                <a:cs typeface="Courier New"/>
              </a:rPr>
              <a:t> </a:t>
            </a:r>
            <a:r>
              <a:rPr sz="2800" spc="-25" dirty="0">
                <a:latin typeface="Verdana"/>
                <a:cs typeface="Verdana"/>
              </a:rPr>
              <a:t>no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more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than</a:t>
            </a:r>
            <a:r>
              <a:rPr sz="2800" spc="30" dirty="0">
                <a:latin typeface="Verdana"/>
                <a:cs typeface="Verdana"/>
              </a:rPr>
              <a:t> </a:t>
            </a:r>
            <a:r>
              <a:rPr sz="2800" spc="-30" dirty="0">
                <a:latin typeface="Verdana"/>
                <a:cs typeface="Verdana"/>
              </a:rPr>
              <a:t>1%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of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students</a:t>
            </a:r>
            <a:r>
              <a:rPr sz="2800" spc="4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with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disabilities</a:t>
            </a:r>
            <a:r>
              <a:rPr sz="2800" spc="50" dirty="0">
                <a:latin typeface="Verdana"/>
                <a:cs typeface="Verdana"/>
              </a:rPr>
              <a:t> </a:t>
            </a:r>
            <a:r>
              <a:rPr sz="2800" spc="-30" dirty="0">
                <a:latin typeface="Verdana"/>
                <a:cs typeface="Verdana"/>
              </a:rPr>
              <a:t>may</a:t>
            </a:r>
            <a:r>
              <a:rPr sz="2800" spc="-1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participate</a:t>
            </a:r>
            <a:r>
              <a:rPr sz="2800" spc="4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in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the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alternate</a:t>
            </a:r>
            <a:r>
              <a:rPr sz="2800" spc="3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assessment,</a:t>
            </a:r>
            <a:r>
              <a:rPr sz="2800" spc="35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by</a:t>
            </a:r>
            <a:r>
              <a:rPr sz="2800" spc="2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subject</a:t>
            </a:r>
            <a:r>
              <a:rPr sz="2800" spc="-10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area,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across</a:t>
            </a:r>
            <a:r>
              <a:rPr sz="2800" spc="65" dirty="0">
                <a:latin typeface="Verdana"/>
                <a:cs typeface="Verdana"/>
              </a:rPr>
              <a:t> </a:t>
            </a:r>
            <a:r>
              <a:rPr sz="2800" spc="-20" dirty="0">
                <a:latin typeface="Verdana"/>
                <a:cs typeface="Verdana"/>
              </a:rPr>
              <a:t>all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30" dirty="0">
                <a:latin typeface="Verdana"/>
                <a:cs typeface="Verdana"/>
              </a:rPr>
              <a:t>grades</a:t>
            </a:r>
            <a:endParaRPr sz="2800">
              <a:latin typeface="Verdana"/>
              <a:cs typeface="Verdana"/>
            </a:endParaRPr>
          </a:p>
          <a:p>
            <a:pPr marL="636905" marR="741680" indent="-280670">
              <a:lnSpc>
                <a:spcPct val="108000"/>
              </a:lnSpc>
              <a:spcBef>
                <a:spcPts val="500"/>
              </a:spcBef>
            </a:pPr>
            <a:r>
              <a:rPr sz="2800" spc="-25" dirty="0">
                <a:solidFill>
                  <a:srgbClr val="24856D"/>
                </a:solidFill>
                <a:latin typeface="Courier New"/>
                <a:cs typeface="Courier New"/>
              </a:rPr>
              <a:t>o</a:t>
            </a:r>
            <a:r>
              <a:rPr sz="2800" spc="-1155" dirty="0">
                <a:solidFill>
                  <a:srgbClr val="24856D"/>
                </a:solidFill>
                <a:latin typeface="Courier New"/>
                <a:cs typeface="Courier New"/>
              </a:rPr>
              <a:t> </a:t>
            </a:r>
            <a:r>
              <a:rPr sz="2800" dirty="0">
                <a:latin typeface="Verdana"/>
                <a:cs typeface="Verdana"/>
              </a:rPr>
              <a:t>only</a:t>
            </a:r>
            <a:r>
              <a:rPr sz="2800" spc="-12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students</a:t>
            </a:r>
            <a:r>
              <a:rPr sz="2800" spc="-6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with</a:t>
            </a:r>
            <a:r>
              <a:rPr sz="2800" spc="-9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the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most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significant</a:t>
            </a:r>
            <a:r>
              <a:rPr sz="2800" spc="-4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cognitive </a:t>
            </a:r>
            <a:r>
              <a:rPr sz="2800" dirty="0">
                <a:latin typeface="Verdana"/>
                <a:cs typeface="Verdana"/>
              </a:rPr>
              <a:t>disabilities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may</a:t>
            </a:r>
            <a:r>
              <a:rPr sz="2800" spc="-10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participate</a:t>
            </a:r>
            <a:r>
              <a:rPr sz="2800" spc="-7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in</a:t>
            </a:r>
            <a:r>
              <a:rPr sz="2800" spc="-10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the</a:t>
            </a:r>
            <a:r>
              <a:rPr sz="2800" spc="-114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alternate assessment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00800"/>
            <a:ext cx="12191999" cy="457200"/>
          </a:xfrm>
          <a:prstGeom prst="rect">
            <a:avLst/>
          </a:prstGeom>
        </p:spPr>
      </p:pic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80731" y="3973823"/>
            <a:ext cx="153035" cy="152400"/>
          </a:xfrm>
          <a:custGeom>
            <a:avLst/>
            <a:gdLst/>
            <a:ahLst/>
            <a:cxnLst/>
            <a:rect l="l" t="t" r="r" b="b"/>
            <a:pathLst>
              <a:path w="153034" h="152400">
                <a:moveTo>
                  <a:pt x="12" y="0"/>
                </a:moveTo>
                <a:lnTo>
                  <a:pt x="0" y="152400"/>
                </a:lnTo>
                <a:lnTo>
                  <a:pt x="152412" y="76212"/>
                </a:lnTo>
                <a:lnTo>
                  <a:pt x="12" y="0"/>
                </a:lnTo>
                <a:close/>
              </a:path>
            </a:pathLst>
          </a:custGeom>
          <a:solidFill>
            <a:srgbClr val="24856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65160" y="2158713"/>
            <a:ext cx="111632" cy="111632"/>
          </a:xfrm>
          <a:prstGeom prst="rect">
            <a:avLst/>
          </a:prstGeom>
        </p:spPr>
      </p:pic>
      <p:pic>
        <p:nvPic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78308" y="2815557"/>
            <a:ext cx="111633" cy="111632"/>
          </a:xfrm>
          <a:prstGeom prst="rect">
            <a:avLst/>
          </a:prstGeom>
        </p:spPr>
      </p:pic>
      <p:pic>
        <p:nvPic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02876" y="2420840"/>
            <a:ext cx="111632" cy="111632"/>
          </a:xfrm>
          <a:prstGeom prst="rect">
            <a:avLst/>
          </a:prstGeom>
        </p:spPr>
      </p:pic>
      <p:grpSp>
        <p:nvGrp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94433" y="2188210"/>
            <a:ext cx="7771130" cy="870585"/>
            <a:chOff x="1694433" y="2188210"/>
            <a:chExt cx="7771130" cy="870585"/>
          </a:xfrm>
        </p:grpSpPr>
        <p:sp>
          <p:nvSpPr>
            <p:cNvPr id="8" name="object 8"/>
            <p:cNvSpPr/>
            <p:nvPr/>
          </p:nvSpPr>
          <p:spPr>
            <a:xfrm>
              <a:off x="1719833" y="2213610"/>
              <a:ext cx="7690484" cy="789940"/>
            </a:xfrm>
            <a:custGeom>
              <a:avLst/>
              <a:gdLst/>
              <a:ahLst/>
              <a:cxnLst/>
              <a:rect l="l" t="t" r="r" b="b"/>
              <a:pathLst>
                <a:path w="7690484" h="789939">
                  <a:moveTo>
                    <a:pt x="0" y="0"/>
                  </a:moveTo>
                  <a:lnTo>
                    <a:pt x="1537716" y="263652"/>
                  </a:lnTo>
                  <a:lnTo>
                    <a:pt x="3075432" y="525780"/>
                  </a:lnTo>
                  <a:lnTo>
                    <a:pt x="4613148" y="658368"/>
                  </a:lnTo>
                  <a:lnTo>
                    <a:pt x="6152388" y="789432"/>
                  </a:lnTo>
                  <a:lnTo>
                    <a:pt x="7690104" y="789432"/>
                  </a:lnTo>
                </a:path>
              </a:pathLst>
            </a:custGeom>
            <a:ln w="508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40592" y="2684493"/>
              <a:ext cx="111633" cy="11163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16024" y="2946621"/>
              <a:ext cx="111632" cy="11163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53740" y="2946621"/>
              <a:ext cx="111632" cy="111632"/>
            </a:xfrm>
            <a:prstGeom prst="rect">
              <a:avLst/>
            </a:prstGeom>
          </p:spPr>
        </p:pic>
      </p:grpSp>
      <p:grpSp>
        <p:nvGrpSpPr>
          <p:cNvPr id="3" name="object 3" descr="Chart of the past and future trends of the 1% CAP."/>
          <p:cNvGrpSpPr/>
          <p:nvPr/>
        </p:nvGrpSpPr>
        <p:grpSpPr>
          <a:xfrm>
            <a:off x="0" y="1396"/>
            <a:ext cx="12192000" cy="1117600"/>
            <a:chOff x="0" y="1396"/>
            <a:chExt cx="12192000" cy="1117600"/>
          </a:xfrm>
        </p:grpSpPr>
        <p:sp>
          <p:nvSpPr>
            <p:cNvPr id="4" name="object 4"/>
            <p:cNvSpPr/>
            <p:nvPr/>
          </p:nvSpPr>
          <p:spPr>
            <a:xfrm>
              <a:off x="0" y="4571"/>
              <a:ext cx="12192000" cy="1111250"/>
            </a:xfrm>
            <a:custGeom>
              <a:avLst/>
              <a:gdLst/>
              <a:ahLst/>
              <a:cxnLst/>
              <a:rect l="l" t="t" r="r" b="b"/>
              <a:pathLst>
                <a:path w="12192000" h="1111250">
                  <a:moveTo>
                    <a:pt x="12192000" y="0"/>
                  </a:moveTo>
                  <a:lnTo>
                    <a:pt x="0" y="0"/>
                  </a:lnTo>
                  <a:lnTo>
                    <a:pt x="0" y="1110995"/>
                  </a:lnTo>
                  <a:lnTo>
                    <a:pt x="12192000" y="111099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485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571"/>
              <a:ext cx="12192000" cy="1111250"/>
            </a:xfrm>
            <a:custGeom>
              <a:avLst/>
              <a:gdLst/>
              <a:ahLst/>
              <a:cxnLst/>
              <a:rect l="l" t="t" r="r" b="b"/>
              <a:pathLst>
                <a:path w="12192000" h="1111250">
                  <a:moveTo>
                    <a:pt x="0" y="0"/>
                  </a:moveTo>
                  <a:lnTo>
                    <a:pt x="12191999" y="0"/>
                  </a:lnTo>
                </a:path>
                <a:path w="12192000" h="1111250">
                  <a:moveTo>
                    <a:pt x="12192000" y="1110996"/>
                  </a:moveTo>
                  <a:lnTo>
                    <a:pt x="0" y="1110996"/>
                  </a:lnTo>
                </a:path>
              </a:pathLst>
            </a:custGeom>
            <a:ln w="6350">
              <a:solidFill>
                <a:srgbClr val="2485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1474" y="439794"/>
            <a:ext cx="10495280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dirty="0"/>
              <a:t>1%</a:t>
            </a:r>
            <a:r>
              <a:rPr sz="2900" spc="-65" dirty="0"/>
              <a:t> </a:t>
            </a:r>
            <a:r>
              <a:rPr sz="2900" dirty="0"/>
              <a:t>Cap:</a:t>
            </a:r>
            <a:r>
              <a:rPr sz="2900" spc="-65" dirty="0"/>
              <a:t> </a:t>
            </a:r>
            <a:r>
              <a:rPr sz="2900" dirty="0"/>
              <a:t>Where</a:t>
            </a:r>
            <a:r>
              <a:rPr sz="2900" spc="-50" dirty="0"/>
              <a:t> </a:t>
            </a:r>
            <a:r>
              <a:rPr sz="2900" dirty="0"/>
              <a:t>Have</a:t>
            </a:r>
            <a:r>
              <a:rPr sz="2900" spc="-65" dirty="0"/>
              <a:t> </a:t>
            </a:r>
            <a:r>
              <a:rPr sz="2900" dirty="0"/>
              <a:t>We</a:t>
            </a:r>
            <a:r>
              <a:rPr sz="2900" spc="-55" dirty="0"/>
              <a:t> </a:t>
            </a:r>
            <a:r>
              <a:rPr sz="2900" dirty="0"/>
              <a:t>Been?</a:t>
            </a:r>
            <a:r>
              <a:rPr sz="2900" spc="-45" dirty="0"/>
              <a:t> </a:t>
            </a:r>
            <a:r>
              <a:rPr sz="2900" dirty="0"/>
              <a:t>Where</a:t>
            </a:r>
            <a:r>
              <a:rPr sz="2900" spc="-55" dirty="0"/>
              <a:t> </a:t>
            </a:r>
            <a:r>
              <a:rPr sz="2900" dirty="0"/>
              <a:t>Are</a:t>
            </a:r>
            <a:r>
              <a:rPr sz="2900" spc="-55" dirty="0"/>
              <a:t> </a:t>
            </a:r>
            <a:r>
              <a:rPr sz="2900" dirty="0"/>
              <a:t>We</a:t>
            </a:r>
            <a:r>
              <a:rPr sz="2900" spc="-50" dirty="0"/>
              <a:t> </a:t>
            </a:r>
            <a:r>
              <a:rPr sz="2900" spc="-10" dirty="0"/>
              <a:t>Headed?</a:t>
            </a:r>
            <a:endParaRPr sz="2900" dirty="0"/>
          </a:p>
        </p:txBody>
      </p:sp>
      <p:pic>
        <p:nvPicPr>
          <p:cNvPr id="30" name="Picture 29" descr="Screenshot of the past and future trends of the 1% CAP.">
            <a:extLst>
              <a:ext uri="{FF2B5EF4-FFF2-40B4-BE49-F238E27FC236}">
                <a16:creationId xmlns:a16="http://schemas.microsoft.com/office/drawing/2014/main" id="{087809DD-8FA9-47AF-60A1-DF36DF827BF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16" y="1397589"/>
            <a:ext cx="10806650" cy="3979064"/>
          </a:xfrm>
          <a:prstGeom prst="rect">
            <a:avLst/>
          </a:prstGeom>
        </p:spPr>
      </p:pic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78765" y="5137122"/>
            <a:ext cx="401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78765" y="3823129"/>
            <a:ext cx="401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585858"/>
                </a:solidFill>
                <a:latin typeface="Calibri"/>
                <a:cs typeface="Calibri"/>
              </a:rPr>
              <a:t>1%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78765" y="2509136"/>
            <a:ext cx="401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585858"/>
                </a:solidFill>
                <a:latin typeface="Calibri"/>
                <a:cs typeface="Calibri"/>
              </a:rPr>
              <a:t>2%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78765" y="1195143"/>
            <a:ext cx="401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585858"/>
                </a:solidFill>
                <a:latin typeface="Calibri"/>
                <a:cs typeface="Calibri"/>
              </a:rPr>
              <a:t>3%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450814" y="5504252"/>
            <a:ext cx="537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585858"/>
                </a:solidFill>
                <a:latin typeface="Calibri"/>
                <a:cs typeface="Calibri"/>
              </a:rPr>
              <a:t>SP17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988806" y="5504252"/>
            <a:ext cx="537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585858"/>
                </a:solidFill>
                <a:latin typeface="Calibri"/>
                <a:cs typeface="Calibri"/>
              </a:rPr>
              <a:t>SP18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26798" y="5504252"/>
            <a:ext cx="537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585858"/>
                </a:solidFill>
                <a:latin typeface="Calibri"/>
                <a:cs typeface="Calibri"/>
              </a:rPr>
              <a:t>SP19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14354" y="5504252"/>
            <a:ext cx="1038225" cy="64135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62255" marR="5080" indent="-250190">
              <a:lnSpc>
                <a:spcPct val="101699"/>
              </a:lnSpc>
              <a:spcBef>
                <a:spcPts val="60"/>
              </a:spcBef>
            </a:pPr>
            <a:r>
              <a:rPr sz="2000" b="1" spc="-10" dirty="0">
                <a:solidFill>
                  <a:srgbClr val="585858"/>
                </a:solidFill>
                <a:latin typeface="Calibri"/>
                <a:cs typeface="Calibri"/>
              </a:rPr>
              <a:t>Projected </a:t>
            </a:r>
            <a:r>
              <a:rPr sz="2000" b="1" spc="-20" dirty="0">
                <a:solidFill>
                  <a:srgbClr val="585858"/>
                </a:solidFill>
                <a:latin typeface="Calibri"/>
                <a:cs typeface="Calibri"/>
              </a:rPr>
              <a:t>SP21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602528" y="5504252"/>
            <a:ext cx="537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585858"/>
                </a:solidFill>
                <a:latin typeface="Calibri"/>
                <a:cs typeface="Calibri"/>
              </a:rPr>
              <a:t>SP22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140519" y="5504252"/>
            <a:ext cx="5378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585858"/>
                </a:solidFill>
                <a:latin typeface="Calibri"/>
                <a:cs typeface="Calibri"/>
              </a:rPr>
              <a:t>SP23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587142" y="5504252"/>
            <a:ext cx="7207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585858"/>
                </a:solidFill>
                <a:latin typeface="Calibri"/>
                <a:cs typeface="Calibri"/>
              </a:rPr>
              <a:t>Future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892467" y="6580820"/>
            <a:ext cx="1225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Verdana"/>
                <a:cs typeface="Verdana"/>
              </a:rPr>
              <a:t>6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Alternate</a:t>
            </a:r>
            <a:r>
              <a:rPr spc="-185" dirty="0"/>
              <a:t> </a:t>
            </a:r>
            <a:r>
              <a:rPr dirty="0"/>
              <a:t>Assessment</a:t>
            </a:r>
            <a:r>
              <a:rPr spc="-185" dirty="0"/>
              <a:t> </a:t>
            </a:r>
            <a:r>
              <a:rPr spc="-10" dirty="0"/>
              <a:t>Purpose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153002"/>
            <a:ext cx="9647555" cy="4768850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69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The </a:t>
            </a:r>
            <a:r>
              <a:rPr sz="3200" spc="-50" dirty="0">
                <a:latin typeface="Verdana"/>
                <a:cs typeface="Verdana"/>
              </a:rPr>
              <a:t>MI-</a:t>
            </a:r>
            <a:r>
              <a:rPr sz="3200" dirty="0">
                <a:latin typeface="Verdana"/>
                <a:cs typeface="Verdana"/>
              </a:rPr>
              <a:t>Access</a:t>
            </a:r>
            <a:r>
              <a:rPr sz="3200" spc="-5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is:</a:t>
            </a:r>
            <a:endParaRPr sz="3200">
              <a:latin typeface="Verdana"/>
              <a:cs typeface="Verdana"/>
            </a:endParaRPr>
          </a:p>
          <a:p>
            <a:pPr marL="637540" marR="196215" indent="-280670">
              <a:lnSpc>
                <a:spcPct val="108000"/>
              </a:lnSpc>
              <a:spcBef>
                <a:spcPts val="525"/>
              </a:spcBef>
            </a:pPr>
            <a:r>
              <a:rPr sz="3000" dirty="0">
                <a:solidFill>
                  <a:srgbClr val="24856D"/>
                </a:solidFill>
                <a:latin typeface="Courier New"/>
                <a:cs typeface="Courier New"/>
              </a:rPr>
              <a:t>o</a:t>
            </a:r>
            <a:r>
              <a:rPr sz="3000" spc="-1395" dirty="0">
                <a:solidFill>
                  <a:srgbClr val="24856D"/>
                </a:solidFill>
                <a:latin typeface="Courier New"/>
                <a:cs typeface="Courier New"/>
              </a:rPr>
              <a:t> </a:t>
            </a:r>
            <a:r>
              <a:rPr sz="3000" dirty="0">
                <a:latin typeface="Verdana"/>
                <a:cs typeface="Verdana"/>
              </a:rPr>
              <a:t>one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part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of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our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state's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assessment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system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for </a:t>
            </a:r>
            <a:r>
              <a:rPr sz="3000" spc="-10" dirty="0">
                <a:latin typeface="Verdana"/>
                <a:cs typeface="Verdana"/>
              </a:rPr>
              <a:t>school-</a:t>
            </a:r>
            <a:r>
              <a:rPr sz="3000" dirty="0">
                <a:latin typeface="Verdana"/>
                <a:cs typeface="Verdana"/>
              </a:rPr>
              <a:t>age</a:t>
            </a:r>
            <a:r>
              <a:rPr sz="3000" spc="2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children.</a:t>
            </a:r>
            <a:endParaRPr sz="3000">
              <a:latin typeface="Verdana"/>
              <a:cs typeface="Verdana"/>
            </a:endParaRPr>
          </a:p>
          <a:p>
            <a:pPr marL="637540" marR="5080" indent="-280670">
              <a:lnSpc>
                <a:spcPct val="108000"/>
              </a:lnSpc>
              <a:spcBef>
                <a:spcPts val="500"/>
              </a:spcBef>
            </a:pPr>
            <a:r>
              <a:rPr sz="3000" dirty="0">
                <a:solidFill>
                  <a:srgbClr val="24856D"/>
                </a:solidFill>
                <a:latin typeface="Courier New"/>
                <a:cs typeface="Courier New"/>
              </a:rPr>
              <a:t>o</a:t>
            </a:r>
            <a:r>
              <a:rPr sz="3000" spc="-1405" dirty="0">
                <a:solidFill>
                  <a:srgbClr val="24856D"/>
                </a:solidFill>
                <a:latin typeface="Courier New"/>
                <a:cs typeface="Courier New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spc="-45" dirty="0">
                <a:latin typeface="Verdana"/>
                <a:cs typeface="Verdana"/>
              </a:rPr>
              <a:t>MI-</a:t>
            </a:r>
            <a:r>
              <a:rPr sz="3000" dirty="0">
                <a:latin typeface="Verdana"/>
                <a:cs typeface="Verdana"/>
              </a:rPr>
              <a:t>Access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is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designed specifically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for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those </a:t>
            </a:r>
            <a:r>
              <a:rPr sz="3000" dirty="0">
                <a:latin typeface="Verdana"/>
                <a:cs typeface="Verdana"/>
              </a:rPr>
              <a:t>students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with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"the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most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significant </a:t>
            </a:r>
            <a:r>
              <a:rPr sz="3000" spc="-10" dirty="0">
                <a:latin typeface="Verdana"/>
                <a:cs typeface="Verdana"/>
              </a:rPr>
              <a:t>cognitive disabilities."</a:t>
            </a:r>
            <a:endParaRPr sz="3000">
              <a:latin typeface="Verdana"/>
              <a:cs typeface="Verdana"/>
            </a:endParaRPr>
          </a:p>
          <a:p>
            <a:pPr marL="637540" marR="166370" indent="-280670">
              <a:lnSpc>
                <a:spcPct val="108000"/>
              </a:lnSpc>
              <a:spcBef>
                <a:spcPts val="505"/>
              </a:spcBef>
            </a:pPr>
            <a:r>
              <a:rPr sz="3000" dirty="0">
                <a:solidFill>
                  <a:srgbClr val="24856D"/>
                </a:solidFill>
                <a:latin typeface="Courier New"/>
                <a:cs typeface="Courier New"/>
              </a:rPr>
              <a:t>o</a:t>
            </a:r>
            <a:r>
              <a:rPr sz="3000" spc="-1405" dirty="0">
                <a:solidFill>
                  <a:srgbClr val="24856D"/>
                </a:solidFill>
                <a:latin typeface="Courier New"/>
                <a:cs typeface="Courier New"/>
              </a:rPr>
              <a:t> </a:t>
            </a:r>
            <a:r>
              <a:rPr sz="3000" dirty="0">
                <a:latin typeface="Verdana"/>
                <a:cs typeface="Verdana"/>
              </a:rPr>
              <a:t>based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on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alternate</a:t>
            </a:r>
            <a:r>
              <a:rPr sz="3000" b="1" spc="-35" dirty="0">
                <a:latin typeface="Verdana"/>
                <a:cs typeface="Verdana"/>
              </a:rPr>
              <a:t> </a:t>
            </a:r>
            <a:r>
              <a:rPr sz="3000" b="1" dirty="0">
                <a:latin typeface="Verdana"/>
                <a:cs typeface="Verdana"/>
              </a:rPr>
              <a:t>achievement</a:t>
            </a:r>
            <a:r>
              <a:rPr sz="3000" b="1" spc="-35" dirty="0">
                <a:latin typeface="Verdana"/>
                <a:cs typeface="Verdana"/>
              </a:rPr>
              <a:t> </a:t>
            </a:r>
            <a:r>
              <a:rPr sz="3000" spc="-10" dirty="0">
                <a:latin typeface="Verdana"/>
                <a:cs typeface="Verdana"/>
              </a:rPr>
              <a:t>standards, </a:t>
            </a:r>
            <a:r>
              <a:rPr sz="3000" dirty="0">
                <a:latin typeface="Verdana"/>
                <a:cs typeface="Verdana"/>
              </a:rPr>
              <a:t>which</a:t>
            </a:r>
            <a:r>
              <a:rPr sz="3000" spc="-2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means</a:t>
            </a:r>
            <a:r>
              <a:rPr sz="3000" spc="-1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the</a:t>
            </a:r>
            <a:r>
              <a:rPr sz="3000" spc="-1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performance</a:t>
            </a:r>
            <a:r>
              <a:rPr sz="3000" spc="-35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expected</a:t>
            </a:r>
            <a:r>
              <a:rPr sz="3000" spc="-5" dirty="0">
                <a:latin typeface="Verdana"/>
                <a:cs typeface="Verdana"/>
              </a:rPr>
              <a:t> </a:t>
            </a:r>
            <a:r>
              <a:rPr sz="3000" spc="-25" dirty="0">
                <a:latin typeface="Verdana"/>
                <a:cs typeface="Verdana"/>
              </a:rPr>
              <a:t>is </a:t>
            </a:r>
            <a:r>
              <a:rPr sz="3000" spc="-10" dirty="0">
                <a:latin typeface="Verdana"/>
                <a:cs typeface="Verdana"/>
              </a:rPr>
              <a:t>different.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ESSA:</a:t>
            </a:r>
            <a:r>
              <a:rPr spc="-185" dirty="0"/>
              <a:t> </a:t>
            </a:r>
            <a:r>
              <a:rPr dirty="0"/>
              <a:t>The</a:t>
            </a:r>
            <a:r>
              <a:rPr spc="-180" dirty="0"/>
              <a:t> </a:t>
            </a:r>
            <a:r>
              <a:rPr dirty="0"/>
              <a:t>95%</a:t>
            </a:r>
            <a:r>
              <a:rPr spc="-195" dirty="0"/>
              <a:t> </a:t>
            </a:r>
            <a:r>
              <a:rPr dirty="0"/>
              <a:t>Participation</a:t>
            </a:r>
            <a:r>
              <a:rPr spc="-130" dirty="0"/>
              <a:t> </a:t>
            </a:r>
            <a:r>
              <a:rPr spc="-10" dirty="0"/>
              <a:t>Requirement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23968"/>
            <a:ext cx="10260965" cy="3840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8000"/>
              </a:lnSpc>
              <a:spcBef>
                <a:spcPts val="10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  <a:tab pos="8598535" algn="l"/>
              </a:tabLst>
            </a:pP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ESSA</a:t>
            </a:r>
            <a:r>
              <a:rPr sz="3200" spc="-5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requires</a:t>
            </a:r>
            <a:r>
              <a:rPr sz="3200" spc="-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that</a:t>
            </a:r>
            <a:r>
              <a:rPr sz="3200" spc="-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states</a:t>
            </a:r>
            <a:r>
              <a:rPr sz="3200" spc="-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assess</a:t>
            </a:r>
            <a:r>
              <a:rPr sz="3200" spc="-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333333"/>
                </a:solidFill>
                <a:latin typeface="Verdana"/>
                <a:cs typeface="Verdana"/>
              </a:rPr>
              <a:t>95%</a:t>
            </a:r>
            <a:r>
              <a:rPr sz="3200" b="1" spc="-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3200" b="1" spc="-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b="1" spc="-25" dirty="0">
                <a:solidFill>
                  <a:srgbClr val="333333"/>
                </a:solidFill>
                <a:latin typeface="Verdana"/>
                <a:cs typeface="Verdana"/>
              </a:rPr>
              <a:t>all </a:t>
            </a:r>
            <a:r>
              <a:rPr sz="3200" b="1" dirty="0">
                <a:solidFill>
                  <a:srgbClr val="333333"/>
                </a:solidFill>
                <a:latin typeface="Verdana"/>
                <a:cs typeface="Verdana"/>
              </a:rPr>
              <a:t>students</a:t>
            </a:r>
            <a:r>
              <a:rPr sz="3200" b="1" spc="-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and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333333"/>
                </a:solidFill>
                <a:latin typeface="Verdana"/>
                <a:cs typeface="Verdana"/>
              </a:rPr>
              <a:t>95%</a:t>
            </a:r>
            <a:r>
              <a:rPr sz="3200" b="1" spc="-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3200" b="1" spc="-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333333"/>
                </a:solidFill>
                <a:latin typeface="Verdana"/>
                <a:cs typeface="Verdana"/>
              </a:rPr>
              <a:t>each </a:t>
            </a:r>
            <a:r>
              <a:rPr sz="3200" b="1" spc="-10" dirty="0">
                <a:solidFill>
                  <a:srgbClr val="333333"/>
                </a:solidFill>
                <a:latin typeface="Verdana"/>
                <a:cs typeface="Verdana"/>
              </a:rPr>
              <a:t>subgroup</a:t>
            </a:r>
            <a:r>
              <a:rPr sz="3200" b="1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in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333333"/>
                </a:solidFill>
                <a:latin typeface="Verdana"/>
                <a:cs typeface="Verdana"/>
              </a:rPr>
              <a:t>every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school</a:t>
            </a:r>
            <a:r>
              <a:rPr sz="3200" spc="-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with</a:t>
            </a:r>
            <a:r>
              <a:rPr sz="3200" spc="-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federally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mandated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annual</a:t>
            </a:r>
            <a:r>
              <a:rPr sz="3200" spc="-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333333"/>
                </a:solidFill>
                <a:latin typeface="Verdana"/>
                <a:cs typeface="Verdana"/>
              </a:rPr>
              <a:t>state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tests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in</a:t>
            </a:r>
            <a:r>
              <a:rPr sz="3200" spc="-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English</a:t>
            </a:r>
            <a:r>
              <a:rPr sz="3200" spc="-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and </a:t>
            </a:r>
            <a:r>
              <a:rPr sz="3200" spc="-10" dirty="0">
                <a:solidFill>
                  <a:srgbClr val="333333"/>
                </a:solidFill>
                <a:latin typeface="Verdana"/>
                <a:cs typeface="Verdana"/>
              </a:rPr>
              <a:t>math.</a:t>
            </a:r>
            <a:endParaRPr sz="3200">
              <a:latin typeface="Verdana"/>
              <a:cs typeface="Verdana"/>
            </a:endParaRPr>
          </a:p>
          <a:p>
            <a:pPr marL="241300" marR="96520" indent="-228600">
              <a:lnSpc>
                <a:spcPct val="108000"/>
              </a:lnSpc>
              <a:spcBef>
                <a:spcPts val="100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Michigan</a:t>
            </a:r>
            <a:r>
              <a:rPr sz="3200" spc="-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did</a:t>
            </a:r>
            <a:r>
              <a:rPr sz="3200" spc="-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not</a:t>
            </a:r>
            <a:r>
              <a:rPr sz="3200" spc="-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meet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this</a:t>
            </a:r>
            <a:r>
              <a:rPr sz="3200" spc="-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requirement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in</a:t>
            </a:r>
            <a:r>
              <a:rPr sz="3200" spc="-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333333"/>
                </a:solidFill>
                <a:latin typeface="Verdana"/>
                <a:cs typeface="Verdana"/>
              </a:rPr>
              <a:t>2022,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which</a:t>
            </a:r>
            <a:r>
              <a:rPr sz="3200" spc="-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led</a:t>
            </a:r>
            <a:r>
              <a:rPr sz="3200" spc="-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to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the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denial</a:t>
            </a:r>
            <a:r>
              <a:rPr sz="3200" spc="-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of</a:t>
            </a:r>
            <a:r>
              <a:rPr sz="3200" spc="-2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3200" spc="-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waiver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333333"/>
                </a:solidFill>
                <a:latin typeface="Verdana"/>
                <a:cs typeface="Verdana"/>
              </a:rPr>
              <a:t>extension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request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33333"/>
                </a:solidFill>
                <a:latin typeface="Verdana"/>
                <a:cs typeface="Verdana"/>
              </a:rPr>
              <a:t>in</a:t>
            </a:r>
            <a:r>
              <a:rPr sz="3200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333333"/>
                </a:solidFill>
                <a:latin typeface="Verdana"/>
                <a:cs typeface="Verdana"/>
              </a:rPr>
              <a:t>2023.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Importance</a:t>
            </a:r>
            <a:r>
              <a:rPr spc="-140" dirty="0"/>
              <a:t> </a:t>
            </a:r>
            <a:r>
              <a:rPr dirty="0"/>
              <a:t>of</a:t>
            </a:r>
            <a:r>
              <a:rPr spc="-165" dirty="0"/>
              <a:t> </a:t>
            </a:r>
            <a:r>
              <a:rPr dirty="0"/>
              <a:t>Participating</a:t>
            </a:r>
            <a:r>
              <a:rPr spc="-135" dirty="0"/>
              <a:t> </a:t>
            </a:r>
            <a:r>
              <a:rPr dirty="0"/>
              <a:t>in</a:t>
            </a:r>
            <a:r>
              <a:rPr spc="-160" dirty="0"/>
              <a:t> </a:t>
            </a:r>
            <a:r>
              <a:rPr spc="-10" dirty="0"/>
              <a:t>Assessments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097524"/>
            <a:ext cx="10092690" cy="3040380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405"/>
              </a:spcBef>
              <a:buClr>
                <a:srgbClr val="24856D"/>
              </a:buClr>
              <a:buFont typeface="Arial"/>
              <a:buChar char="•"/>
              <a:tabLst>
                <a:tab pos="240665" algn="l"/>
              </a:tabLst>
            </a:pPr>
            <a:r>
              <a:rPr sz="3200" dirty="0">
                <a:latin typeface="Verdana"/>
                <a:cs typeface="Verdana"/>
              </a:rPr>
              <a:t>Gauge</a:t>
            </a:r>
            <a:r>
              <a:rPr sz="3200" spc="-1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learning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&amp;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provide</a:t>
            </a:r>
            <a:r>
              <a:rPr sz="3200" spc="-10" dirty="0">
                <a:latin typeface="Verdana"/>
                <a:cs typeface="Verdana"/>
              </a:rPr>
              <a:t> feedback</a:t>
            </a:r>
            <a:endParaRPr sz="3200">
              <a:latin typeface="Verdana"/>
              <a:cs typeface="Verdana"/>
            </a:endParaRPr>
          </a:p>
          <a:p>
            <a:pPr marL="241300" marR="5080" indent="-228600">
              <a:lnSpc>
                <a:spcPct val="108100"/>
              </a:lnSpc>
              <a:spcBef>
                <a:spcPts val="1000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Participation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in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state</a:t>
            </a:r>
            <a:r>
              <a:rPr sz="3200" spc="-2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assessments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is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matter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of </a:t>
            </a:r>
            <a:r>
              <a:rPr sz="3200" dirty="0">
                <a:latin typeface="Verdana"/>
                <a:cs typeface="Verdana"/>
              </a:rPr>
              <a:t>educational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spc="-10" dirty="0">
                <a:latin typeface="Verdana"/>
                <a:cs typeface="Verdana"/>
              </a:rPr>
              <a:t>equity</a:t>
            </a:r>
            <a:endParaRPr sz="3200">
              <a:latin typeface="Verdana"/>
              <a:cs typeface="Verdana"/>
            </a:endParaRPr>
          </a:p>
          <a:p>
            <a:pPr marL="241300" marR="424815" indent="-228600">
              <a:lnSpc>
                <a:spcPct val="107800"/>
              </a:lnSpc>
              <a:spcBef>
                <a:spcPts val="1005"/>
              </a:spcBef>
              <a:buClr>
                <a:srgbClr val="24856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Verdana"/>
                <a:cs typeface="Verdana"/>
              </a:rPr>
              <a:t>Balance</a:t>
            </a:r>
            <a:r>
              <a:rPr sz="3200" spc="-3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validity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of</a:t>
            </a:r>
            <a:r>
              <a:rPr sz="3200" spc="-4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assessments</a:t>
            </a:r>
            <a:r>
              <a:rPr sz="3200" spc="-5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with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equity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spc="-25" dirty="0">
                <a:latin typeface="Verdana"/>
                <a:cs typeface="Verdana"/>
              </a:rPr>
              <a:t>of </a:t>
            </a:r>
            <a:r>
              <a:rPr sz="3200" dirty="0">
                <a:latin typeface="Verdana"/>
                <a:cs typeface="Verdana"/>
              </a:rPr>
              <a:t>access</a:t>
            </a:r>
            <a:r>
              <a:rPr sz="3200" spc="-30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for</a:t>
            </a:r>
            <a:r>
              <a:rPr sz="3200" spc="-25" dirty="0">
                <a:latin typeface="Verdana"/>
                <a:cs typeface="Verdana"/>
              </a:rPr>
              <a:t> </a:t>
            </a:r>
            <a:r>
              <a:rPr sz="3200" dirty="0">
                <a:latin typeface="Verdana"/>
                <a:cs typeface="Verdana"/>
              </a:rPr>
              <a:t>all</a:t>
            </a:r>
            <a:r>
              <a:rPr sz="3200" spc="-10" dirty="0">
                <a:latin typeface="Verdana"/>
                <a:cs typeface="Verdana"/>
              </a:rPr>
              <a:t> students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MDE</a:t>
            </a:r>
            <a:r>
              <a:rPr spc="-10" dirty="0"/>
              <a:t> </a:t>
            </a:r>
            <a:r>
              <a:rPr dirty="0"/>
              <a:t>Office of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10" dirty="0"/>
              <a:t> Education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2179</Words>
  <Application>Microsoft Office PowerPoint</Application>
  <PresentationFormat>Widescreen</PresentationFormat>
  <Paragraphs>278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Courier New</vt:lpstr>
      <vt:lpstr>Open Sans</vt:lpstr>
      <vt:lpstr>Verdana</vt:lpstr>
      <vt:lpstr>Wingdings</vt:lpstr>
      <vt:lpstr>Office Theme</vt:lpstr>
      <vt:lpstr>Monthly Technical Assistance</vt:lpstr>
      <vt:lpstr>Agenda</vt:lpstr>
      <vt:lpstr>Alternate Assessment Participation</vt:lpstr>
      <vt:lpstr>Presentation Objectives</vt:lpstr>
      <vt:lpstr>Federal Every Student Succeeds Act (ESSA)</vt:lpstr>
      <vt:lpstr>1% Cap: Where Have We Been? Where Are We Headed?</vt:lpstr>
      <vt:lpstr>Alternate Assessment Purpose</vt:lpstr>
      <vt:lpstr>ESSA: The 95% Participation Requirement</vt:lpstr>
      <vt:lpstr>Importance of Participating in Assessments</vt:lpstr>
      <vt:lpstr>What Impacts Participation Rates?</vt:lpstr>
      <vt:lpstr>Administrator Roles in Improving Participation</vt:lpstr>
      <vt:lpstr>Teacher Roles in Improving Participation</vt:lpstr>
      <vt:lpstr>ESSA: The 1% CAP Requirement</vt:lpstr>
      <vt:lpstr>Implications for Students</vt:lpstr>
      <vt:lpstr>Implications for Districts</vt:lpstr>
      <vt:lpstr>ESSA: The Most Significant Cognitive Disabilities Requirement</vt:lpstr>
      <vt:lpstr>Definition of "Most Significant Cognitive Disability"</vt:lpstr>
      <vt:lpstr>Which Students Should Participate (Continued)</vt:lpstr>
      <vt:lpstr>Student Participation</vt:lpstr>
      <vt:lpstr>Responsibilities</vt:lpstr>
      <vt:lpstr>National Data on Disability Categories</vt:lpstr>
      <vt:lpstr>Michigan Data</vt:lpstr>
      <vt:lpstr>State Guidelines Across the U.S.</vt:lpstr>
      <vt:lpstr>State Guidelines</vt:lpstr>
      <vt:lpstr>Assessment Selection Guidance</vt:lpstr>
      <vt:lpstr>Participation Decision-Making Process</vt:lpstr>
      <vt:lpstr>Communication with Parents and Guardians</vt:lpstr>
      <vt:lpstr>Justification Forms</vt:lpstr>
      <vt:lpstr>When Completing the Justification Form, Please Note the Following</vt:lpstr>
      <vt:lpstr>What is Required on a District Form?</vt:lpstr>
      <vt:lpstr>Disproportionality</vt:lpstr>
      <vt:lpstr>Considerations to Include on a District Form (Continued)</vt:lpstr>
      <vt:lpstr>Technical Assistance</vt:lpstr>
      <vt:lpstr>2023-2024 Levels of Support</vt:lpstr>
      <vt:lpstr>ISD and Member District Reminders</vt:lpstr>
      <vt:lpstr>Training Resource Content</vt:lpstr>
      <vt:lpstr>Justification Forms for Districts – How To</vt:lpstr>
      <vt:lpstr>Justification Forms for ISDs How-To</vt:lpstr>
      <vt:lpstr>Search Function</vt:lpstr>
      <vt:lpstr>Release Date and Due Dates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Technical Assistance 1% for Alternate Assessments</dc:title>
  <dc:creator>Michigan Department of Education Office of Special Education</dc:creator>
  <cp:lastModifiedBy>Gabrielle Steinacker</cp:lastModifiedBy>
  <cp:revision>8</cp:revision>
  <dcterms:created xsi:type="dcterms:W3CDTF">2023-10-20T18:32:52Z</dcterms:created>
  <dcterms:modified xsi:type="dcterms:W3CDTF">2023-10-25T12:39:57Z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0x01010056E68C7DD31A3E40992C2951F0B695E1</vt:lpwstr>
  </property>
  <property fmtid="{D5CDD505-2E9C-101B-9397-08002B2CF9AE}" pid="3" name="Created">
    <vt:filetime>2023-10-19T00:00:00Z</vt:filetime>
  </property>
  <property fmtid="{D5CDD505-2E9C-101B-9397-08002B2CF9AE}" pid="4" name="Creator">
    <vt:lpwstr>Acrobat PDFMaker 23 for PowerPoint</vt:lpwstr>
  </property>
  <property fmtid="{D5CDD505-2E9C-101B-9397-08002B2CF9AE}" pid="5" name="Language">
    <vt:lpwstr>English</vt:lpwstr>
  </property>
  <property fmtid="{D5CDD505-2E9C-101B-9397-08002B2CF9AE}" pid="6" name="LastSaved">
    <vt:filetime>2023-10-20T00:00:00Z</vt:filetime>
  </property>
  <property fmtid="{D5CDD505-2E9C-101B-9397-08002B2CF9AE}" pid="7" name="MSIP_Label_3a2fed65-62e7-46ea-af74-187e0c17143a_ActionId">
    <vt:lpwstr>444f0305-412c-4910-a69a-41eb97479b9f</vt:lpwstr>
  </property>
  <property fmtid="{D5CDD505-2E9C-101B-9397-08002B2CF9AE}" pid="8" name="MSIP_Label_3a2fed65-62e7-46ea-af74-187e0c17143a_ContentBits">
    <vt:lpwstr>0</vt:lpwstr>
  </property>
  <property fmtid="{D5CDD505-2E9C-101B-9397-08002B2CF9AE}" pid="9" name="MSIP_Label_3a2fed65-62e7-46ea-af74-187e0c17143a_Enabled">
    <vt:lpwstr>true</vt:lpwstr>
  </property>
  <property fmtid="{D5CDD505-2E9C-101B-9397-08002B2CF9AE}" pid="10" name="MSIP_Label_3a2fed65-62e7-46ea-af74-187e0c17143a_Method">
    <vt:lpwstr>Privileged</vt:lpwstr>
  </property>
  <property fmtid="{D5CDD505-2E9C-101B-9397-08002B2CF9AE}" pid="11" name="MSIP_Label_3a2fed65-62e7-46ea-af74-187e0c17143a_Name">
    <vt:lpwstr>3a2fed65-62e7-46ea-af74-187e0c17143a</vt:lpwstr>
  </property>
  <property fmtid="{D5CDD505-2E9C-101B-9397-08002B2CF9AE}" pid="12" name="MSIP_Label_3a2fed65-62e7-46ea-af74-187e0c17143a_SetDate">
    <vt:lpwstr>2022-08-12T13:31:49Z</vt:lpwstr>
  </property>
  <property fmtid="{D5CDD505-2E9C-101B-9397-08002B2CF9AE}" pid="13" name="MSIP_Label_3a2fed65-62e7-46ea-af74-187e0c17143a_SiteId">
    <vt:lpwstr>d5fb7087-3777-42ad-966a-892ef47225d1</vt:lpwstr>
  </property>
  <property fmtid="{D5CDD505-2E9C-101B-9397-08002B2CF9AE}" pid="14" name="Producer">
    <vt:lpwstr>Adobe PDF Library 23.3.60</vt:lpwstr>
  </property>
</Properties>
</file>