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7D_99CC228A.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omments/modernComment_1AD_9B8D2466.xml" ContentType="application/vnd.ms-powerpoint.comments+xml"/>
  <Override PartName="/ppt/notesSlides/notesSlide52.xml" ContentType="application/vnd.openxmlformats-officedocument.presentationml.notesSlide+xml"/>
  <Override PartName="/ppt/comments/modernComment_1AE_229812DF.xml" ContentType="application/vnd.ms-powerpoint.comment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438" r:id="rId2"/>
    <p:sldId id="267" r:id="rId3"/>
    <p:sldId id="427" r:id="rId4"/>
    <p:sldId id="256" r:id="rId5"/>
    <p:sldId id="276" r:id="rId6"/>
    <p:sldId id="345" r:id="rId7"/>
    <p:sldId id="347" r:id="rId8"/>
    <p:sldId id="381" r:id="rId9"/>
    <p:sldId id="348" r:id="rId10"/>
    <p:sldId id="299" r:id="rId11"/>
    <p:sldId id="300" r:id="rId12"/>
    <p:sldId id="387" r:id="rId13"/>
    <p:sldId id="391" r:id="rId14"/>
    <p:sldId id="373" r:id="rId15"/>
    <p:sldId id="301" r:id="rId16"/>
    <p:sldId id="303" r:id="rId17"/>
    <p:sldId id="435" r:id="rId18"/>
    <p:sldId id="437" r:id="rId19"/>
    <p:sldId id="436" r:id="rId20"/>
    <p:sldId id="389" r:id="rId21"/>
    <p:sldId id="375" r:id="rId22"/>
    <p:sldId id="388" r:id="rId23"/>
    <p:sldId id="377" r:id="rId24"/>
    <p:sldId id="305" r:id="rId25"/>
    <p:sldId id="304" r:id="rId26"/>
    <p:sldId id="394" r:id="rId27"/>
    <p:sldId id="402" r:id="rId28"/>
    <p:sldId id="376" r:id="rId29"/>
    <p:sldId id="308" r:id="rId30"/>
    <p:sldId id="312" r:id="rId31"/>
    <p:sldId id="384" r:id="rId32"/>
    <p:sldId id="311" r:id="rId33"/>
    <p:sldId id="315" r:id="rId34"/>
    <p:sldId id="314" r:id="rId35"/>
    <p:sldId id="385" r:id="rId36"/>
    <p:sldId id="399" r:id="rId37"/>
    <p:sldId id="317" r:id="rId38"/>
    <p:sldId id="428" r:id="rId39"/>
    <p:sldId id="316" r:id="rId40"/>
    <p:sldId id="379" r:id="rId41"/>
    <p:sldId id="320" r:id="rId42"/>
    <p:sldId id="396" r:id="rId43"/>
    <p:sldId id="323" r:id="rId44"/>
    <p:sldId id="322" r:id="rId45"/>
    <p:sldId id="324" r:id="rId46"/>
    <p:sldId id="326" r:id="rId47"/>
    <p:sldId id="386" r:id="rId48"/>
    <p:sldId id="401" r:id="rId49"/>
    <p:sldId id="397" r:id="rId50"/>
    <p:sldId id="371" r:id="rId51"/>
    <p:sldId id="429" r:id="rId52"/>
    <p:sldId id="430" r:id="rId53"/>
    <p:sldId id="431" r:id="rId54"/>
    <p:sldId id="290" r:id="rId55"/>
    <p:sldId id="349" r:id="rId56"/>
    <p:sldId id="432" r:id="rId57"/>
    <p:sldId id="433" r:id="rId58"/>
    <p:sldId id="352"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chultz, Deborah (MDE)" initials="SD(" lastIdx="14" clrIdx="6">
    <p:extLst>
      <p:ext uri="{19B8F6BF-5375-455C-9EA6-DF929625EA0E}">
        <p15:presenceInfo xmlns:p15="http://schemas.microsoft.com/office/powerpoint/2012/main" userId="S::SchultzD10@michigan.gov::d91c3f3d-91be-4e7c-a4dc-5e7d4587b460" providerId="AD"/>
      </p:ext>
    </p:extLst>
  </p:cmAuthor>
  <p:cmAuthor id="1" name="Delpy, Lynn (MDE-Contractor)" initials="D(" lastIdx="5" clrIdx="0">
    <p:extLst>
      <p:ext uri="{19B8F6BF-5375-455C-9EA6-DF929625EA0E}">
        <p15:presenceInfo xmlns:p15="http://schemas.microsoft.com/office/powerpoint/2012/main" userId="S::delpyl@michigan.gov::465c96be-53fb-4de4-9d74-6ee2f37e4f34" providerId="AD"/>
      </p:ext>
    </p:extLst>
  </p:cmAuthor>
  <p:cmAuthor id="8" name="Reed, Ashley (MDE)" initials="R(" lastIdx="8" clrIdx="7">
    <p:extLst>
      <p:ext uri="{19B8F6BF-5375-455C-9EA6-DF929625EA0E}">
        <p15:presenceInfo xmlns:p15="http://schemas.microsoft.com/office/powerpoint/2012/main" userId="S::reeda@michigan.gov::fedf4bee-0fcd-4de1-841c-069e50231a90" providerId="AD"/>
      </p:ext>
    </p:extLst>
  </p:cmAuthor>
  <p:cmAuthor id="2" name="McKey, Christie (MDE-Contractor)" initials="M(" lastIdx="21" clrIdx="1">
    <p:extLst>
      <p:ext uri="{19B8F6BF-5375-455C-9EA6-DF929625EA0E}">
        <p15:presenceInfo xmlns:p15="http://schemas.microsoft.com/office/powerpoint/2012/main" userId="S::mckeyc@michigan.gov::622e99ee-941f-417e-9e96-bc5487ff42a6" providerId="AD"/>
      </p:ext>
    </p:extLst>
  </p:cmAuthor>
  <p:cmAuthor id="9" name="Weckstein, Janis (MDE)" initials="W(" lastIdx="9" clrIdx="8">
    <p:extLst>
      <p:ext uri="{19B8F6BF-5375-455C-9EA6-DF929625EA0E}">
        <p15:presenceInfo xmlns:p15="http://schemas.microsoft.com/office/powerpoint/2012/main" userId="S::wecksteinj@michigan.gov::44657ef9-982c-48a1-8969-0a38a6e6461d" providerId="AD"/>
      </p:ext>
    </p:extLst>
  </p:cmAuthor>
  <p:cmAuthor id="3" name="Kendrick-Miller, Kelly (MDE-Contractor)" initials="K(" lastIdx="2" clrIdx="2">
    <p:extLst>
      <p:ext uri="{19B8F6BF-5375-455C-9EA6-DF929625EA0E}">
        <p15:presenceInfo xmlns:p15="http://schemas.microsoft.com/office/powerpoint/2012/main" userId="S::kendrickmillerk@michigan.gov::814b984e-ab93-4c6d-abd0-4a27979167df" providerId="AD"/>
      </p:ext>
    </p:extLst>
  </p:cmAuthor>
  <p:cmAuthor id="10" name="Schulze, Lori (MDE-Contractor)" initials="S(" lastIdx="1" clrIdx="9">
    <p:extLst>
      <p:ext uri="{19B8F6BF-5375-455C-9EA6-DF929625EA0E}">
        <p15:presenceInfo xmlns:p15="http://schemas.microsoft.com/office/powerpoint/2012/main" userId="S::schulzel@michigan.gov::79e7bc2c-4c63-4cca-9e28-2b4b3314a61f" providerId="AD"/>
      </p:ext>
    </p:extLst>
  </p:cmAuthor>
  <p:cmAuthor id="4" name="Anderson Tippett, Jeanne (MDE)" initials="ATJ(" lastIdx="41" clrIdx="3">
    <p:extLst>
      <p:ext uri="{19B8F6BF-5375-455C-9EA6-DF929625EA0E}">
        <p15:presenceInfo xmlns:p15="http://schemas.microsoft.com/office/powerpoint/2012/main" userId="S::AndersonTippettJ@michigan.gov::b728fb55-2a35-4751-b136-bdf0be5b88f0" providerId="AD"/>
      </p:ext>
    </p:extLst>
  </p:cmAuthor>
  <p:cmAuthor id="5" name="Dortch, Shawan (MDE)" initials="D(" lastIdx="2" clrIdx="4">
    <p:extLst>
      <p:ext uri="{19B8F6BF-5375-455C-9EA6-DF929625EA0E}">
        <p15:presenceInfo xmlns:p15="http://schemas.microsoft.com/office/powerpoint/2012/main" userId="S::dortchs@michigan.gov::c2555e18-7abb-48e6-9186-1045771a86cf" providerId="AD"/>
      </p:ext>
    </p:extLst>
  </p:cmAuthor>
  <p:cmAuthor id="6" name="Ranusch, Tori (MDE)" initials="RT(" lastIdx="12" clrIdx="5">
    <p:extLst>
      <p:ext uri="{19B8F6BF-5375-455C-9EA6-DF929625EA0E}">
        <p15:presenceInfo xmlns:p15="http://schemas.microsoft.com/office/powerpoint/2012/main" userId="S::RanuschT1@michigan.gov::745edd0c-6e22-4b79-8651-8c86e5f82c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BAD6B-5C40-4C2A-A86C-AB438E8EA319}" v="2716" dt="2023-10-30T19:37:47.250"/>
    <p1510:client id="{D5926696-587A-EC0F-9C4F-6DEF8CB8D551}" v="2" dt="2023-10-30T19:36:38.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modernComment_17D_99CC228A.xml><?xml version="1.0" encoding="utf-8"?>
<p188:cmLst xmlns:a="http://schemas.openxmlformats.org/drawingml/2006/main" xmlns:r="http://schemas.openxmlformats.org/officeDocument/2006/relationships" xmlns:p188="http://schemas.microsoft.com/office/powerpoint/2018/8/main">
  <p188:cm id="{3672F0FB-D797-4BBA-B68B-ED7DE5518BF1}" authorId="{7BDA78FF-5E80-39C2-3D36-CFC4A09EE482}" status="resolved" created="2023-09-06T17:13:22.464" complete="100000">
    <ac:txMkLst xmlns:ac="http://schemas.microsoft.com/office/drawing/2013/main/command">
      <pc:docMk xmlns:pc="http://schemas.microsoft.com/office/powerpoint/2013/main/command"/>
      <pc:sldMk xmlns:pc="http://schemas.microsoft.com/office/powerpoint/2013/main/command" cId="2580292234" sldId="381"/>
      <ac:spMk id="10" creationId="{D4CF50DB-3F14-4A25-9143-9036EF778E9E}"/>
      <ac:txMk cp="51" len="6">
        <ac:context len="139" hash="447236096"/>
      </ac:txMk>
    </ac:txMkLst>
    <p188:pos x="2063750" y="1809750"/>
    <p188:replyLst>
      <p188:reply id="{8AECDEB9-058C-4610-BE85-8592669FF95B}" authorId="{89E8A6C6-0E23-F3D8-163F-9DE05D1CE705}" created="2023-09-20T20:03:00.555">
        <p188:txBody>
          <a:bodyPr/>
          <a:lstStyle/>
          <a:p>
            <a:r>
              <a:rPr lang="en-US"/>
              <a:t>[@McIntyre, Rebecca (MDE)] this has been resolve, see slide 8. </a:t>
            </a:r>
          </a:p>
        </p188:txBody>
      </p188:reply>
      <p188:reply id="{8216E696-299A-45D7-856F-64880106BA02}" authorId="{7BDA78FF-5E80-39C2-3D36-CFC4A09EE482}" created="2023-09-20T20:48:34.335">
        <p188:txBody>
          <a:bodyPr/>
          <a:lstStyle/>
          <a:p>
            <a:r>
              <a:rPr lang="en-US"/>
              <a:t>Perfect Thank you! I approve</a:t>
            </a:r>
          </a:p>
        </p188:txBody>
      </p188:reply>
    </p188:replyLst>
    <p188:txBody>
      <a:bodyPr/>
      <a:lstStyle/>
      <a:p>
        <a:r>
          <a:rPr lang="en-US"/>
          <a:t>I think we need to help districts understand that when it comes to inviting the agency, it is about informed consent under 300.9 as stated in the checklist AND consent as it relates to confidentiality under 300.622 if they are inviting an agency without parent consent then they are violating IDEA confidentiality and FERPA requirements: https://sites.ed.gov/idea/regs/b/f/300.622</a:t>
        </a:r>
      </a:p>
    </p188:txBody>
  </p188:cm>
  <p188:cm id="{F7C65B6E-88FB-49BF-8E6F-1A7F292D6D6A}" authorId="{7BDA78FF-5E80-39C2-3D36-CFC4A09EE482}" status="resolved" created="2023-09-06T17:15:09.934" complete="100000">
    <pc:sldMkLst xmlns:pc="http://schemas.microsoft.com/office/powerpoint/2013/main/command">
      <pc:docMk/>
      <pc:sldMk cId="2580292234" sldId="381"/>
    </pc:sldMkLst>
    <p188:replyLst>
      <p188:reply id="{10BD3685-25E8-469D-B70E-DB1141F3E841}" authorId="{89E8A6C6-0E23-F3D8-163F-9DE05D1CE705}" created="2023-09-08T12:50:03.651">
        <p188:txBody>
          <a:bodyPr/>
          <a:lstStyle/>
          <a:p>
            <a:r>
              <a:rPr lang="en-US"/>
              <a:t>[@Dortch, Shawan (MDE)] or [@Thomas, Charles (MDE)] I need someone to explain what we need to do with slides 7. </a:t>
            </a:r>
          </a:p>
        </p188:txBody>
      </p188:reply>
    </p188:replyLst>
    <p188:txBody>
      <a:bodyPr/>
      <a:lstStyle/>
      <a:p>
        <a:r>
          <a:rPr lang="en-US"/>
          <a:t>When it comes to the agency we need to do a better job about emphasizing that its not just about informed consent under 300.9 but about consent as it relates to confidentiality under 300.622. If teams invite an agency without obtaining prior consent then they are violating IDEA confidentiality requirements AND FERPA.
https://sites.ed.gov/idea/regs/b/f/300.622</a:t>
        </a:r>
      </a:p>
    </p188:txBody>
  </p188:cm>
</p188:cmLst>
</file>

<file path=ppt/comments/modernComment_1AD_9B8D2466.xml><?xml version="1.0" encoding="utf-8"?>
<p188:cmLst xmlns:a="http://schemas.openxmlformats.org/drawingml/2006/main" xmlns:r="http://schemas.openxmlformats.org/officeDocument/2006/relationships" xmlns:p188="http://schemas.microsoft.com/office/powerpoint/2018/8/main">
  <p188:cm id="{A565FCD8-7E73-4C78-A700-6764926CE439}" authorId="{7FC41077-B34E-D705-A272-FF94E187ABB7}" status="resolved" created="2023-07-07T14:10:55.104" complete="100000">
    <ac:txMkLst xmlns:ac="http://schemas.microsoft.com/office/drawing/2013/main/command">
      <pc:docMk xmlns:pc="http://schemas.microsoft.com/office/powerpoint/2013/main/command"/>
      <pc:sldMk xmlns:pc="http://schemas.microsoft.com/office/powerpoint/2013/main/command" cId="2609718374" sldId="429"/>
      <ac:spMk id="3" creationId="{94959B30-9036-0CBD-56AD-7254A8110233}"/>
      <ac:txMk cp="327" len="14">
        <ac:context len="344" hash="457154169"/>
      </ac:txMk>
    </ac:txMkLst>
    <p188:pos x="5710881" y="4219482"/>
    <p188:replyLst>
      <p188:reply id="{E9C64841-2299-49FF-8B49-5DDFA8FB0F83}" authorId="{90C19E94-66B5-07F6-2321-E208F9EDD0E6}" created="2023-08-28T14:00:04.159">
        <p188:txBody>
          <a:bodyPr/>
          <a:lstStyle/>
          <a:p>
            <a:r>
              <a:rPr lang="en-US"/>
              <a:t>This is fine</a:t>
            </a:r>
          </a:p>
        </p188:txBody>
      </p188:reply>
    </p188:replyLst>
    <p188:txBody>
      <a:bodyPr/>
      <a:lstStyle/>
      <a:p>
        <a:r>
          <a:rPr lang="en-US"/>
          <a:t>Jeanne, last year, these were due on 4/12/23, will it be the same due date for 2024?</a:t>
        </a:r>
      </a:p>
    </p188:txBody>
  </p188:cm>
</p188:cmLst>
</file>

<file path=ppt/comments/modernComment_1AE_229812DF.xml><?xml version="1.0" encoding="utf-8"?>
<p188:cmLst xmlns:a="http://schemas.openxmlformats.org/drawingml/2006/main" xmlns:r="http://schemas.openxmlformats.org/officeDocument/2006/relationships" xmlns:p188="http://schemas.microsoft.com/office/powerpoint/2018/8/main">
  <p188:cm id="{69295987-7736-49D1-9FE4-7263D35E9271}" authorId="{7FC41077-B34E-D705-A272-FF94E187ABB7}" status="resolved" created="2023-07-07T14:13:03.773" complete="100000">
    <ac:txMkLst xmlns:ac="http://schemas.microsoft.com/office/drawing/2013/main/command">
      <pc:docMk xmlns:pc="http://schemas.microsoft.com/office/powerpoint/2013/main/command"/>
      <pc:sldMk xmlns:pc="http://schemas.microsoft.com/office/powerpoint/2013/main/command" cId="580391647" sldId="430"/>
      <ac:graphicFrameMk id="6" creationId="{C43DEAE1-1106-8D0E-9661-395548BC97B8}"/>
      <ac:tblMk/>
      <ac:tcMk rowId="1764104489" colId="3624324371"/>
      <ac:txMk cp="6" len="2">
        <ac:context len="15" hash="2097803512"/>
      </ac:txMk>
    </ac:txMkLst>
    <p188:pos x="5008861" y="3604250"/>
    <p188:replyLst>
      <p188:reply id="{BABA9F18-035E-47C0-B72E-FA1D30263EFA}" authorId="{90C19E94-66B5-07F6-2321-E208F9EDD0E6}" created="2023-08-28T13:58:37.666">
        <p188:txBody>
          <a:bodyPr/>
          <a:lstStyle/>
          <a:p>
            <a:r>
              <a:rPr lang="en-US"/>
              <a:t>This date works</a:t>
            </a:r>
          </a:p>
        </p188:txBody>
      </p188:reply>
    </p188:replyLst>
    <p188:txBody>
      <a:bodyPr/>
      <a:lstStyle/>
      <a:p>
        <a:r>
          <a:rPr lang="en-US"/>
          <a:t>Jeanne, last year, this was April 13-19; however, April 13-14 is the weekend. Do you want to extend the review period past 4/19 to give another day or two for MDE review?</a:t>
        </a:r>
      </a:p>
    </p188:txBody>
  </p188:cm>
  <p188:cm id="{1CAB6980-518C-4B36-AE8E-349B298E5945}" authorId="{7FC41077-B34E-D705-A272-FF94E187ABB7}" status="resolved" created="2023-07-07T14:14:17.014" complete="100000">
    <ac:txMkLst xmlns:ac="http://schemas.microsoft.com/office/drawing/2013/main/command">
      <pc:docMk xmlns:pc="http://schemas.microsoft.com/office/powerpoint/2013/main/command"/>
      <pc:sldMk xmlns:pc="http://schemas.microsoft.com/office/powerpoint/2013/main/command" cId="580391647" sldId="430"/>
      <ac:graphicFrameMk id="6" creationId="{C43DEAE1-1106-8D0E-9661-395548BC97B8}"/>
      <ac:tblMk/>
      <ac:tcMk rowId="1997955465" colId="534166150"/>
      <ac:txMk cp="37" len="7">
        <ac:context len="45" hash="1273017593"/>
      </ac:txMk>
    </ac:txMkLst>
    <p188:pos x="8938310" y="4617504"/>
    <p188:replyLst>
      <p188:reply id="{9FC96AAF-0D94-45A4-98A4-0130E6AD579E}" authorId="{90C19E94-66B5-07F6-2321-E208F9EDD0E6}" created="2023-08-28T13:58:46.005">
        <p188:txBody>
          <a:bodyPr/>
          <a:lstStyle/>
          <a:p>
            <a:r>
              <a:rPr lang="en-US"/>
              <a:t>This date works</a:t>
            </a:r>
          </a:p>
        </p188:txBody>
      </p188:reply>
    </p188:replyLst>
    <p188:txBody>
      <a:bodyPr/>
      <a:lstStyle/>
      <a:p>
        <a:r>
          <a:rPr lang="en-US"/>
          <a:t>Last year, these were due on June 9; however, that is a Sunday. I updated this to June 10. </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B9B78-D99D-486D-8586-59236F022C49}"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1DDAA53A-B84A-4360-B352-D99DF6DBB968}">
      <dgm:prSet phldrT="[Text]"/>
      <dgm:spPr/>
      <dgm:t>
        <a:bodyPr/>
        <a:lstStyle/>
        <a:p>
          <a:r>
            <a:rPr lang="en-US"/>
            <a:t> </a:t>
          </a:r>
        </a:p>
      </dgm:t>
    </dgm:pt>
    <dgm:pt modelId="{123487CC-08A5-4BF0-AE4E-9699B479C00F}" type="parTrans" cxnId="{ABACFE1A-7D76-41A6-AD4F-57CAF861B956}">
      <dgm:prSet/>
      <dgm:spPr/>
      <dgm:t>
        <a:bodyPr/>
        <a:lstStyle/>
        <a:p>
          <a:endParaRPr lang="en-US"/>
        </a:p>
      </dgm:t>
    </dgm:pt>
    <dgm:pt modelId="{D225703C-DBBB-495E-A34E-86FAE2CBED7C}" type="sibTrans" cxnId="{ABACFE1A-7D76-41A6-AD4F-57CAF861B956}">
      <dgm:prSet/>
      <dgm:spPr/>
      <dgm:t>
        <a:bodyPr/>
        <a:lstStyle/>
        <a:p>
          <a:endParaRPr lang="en-US"/>
        </a:p>
      </dgm:t>
    </dgm:pt>
    <dgm:pt modelId="{9B46FCD0-C207-4C39-BC8B-C538A3577F11}">
      <dgm:prSet phldrT="[Text]"/>
      <dgm:spPr/>
      <dgm:t>
        <a:bodyPr/>
        <a:lstStyle/>
        <a:p>
          <a:r>
            <a:rPr lang="en-US"/>
            <a:t> </a:t>
          </a:r>
        </a:p>
      </dgm:t>
    </dgm:pt>
    <dgm:pt modelId="{06D43B34-8BA2-4119-9C98-DB7B3F112B30}" type="parTrans" cxnId="{6CE53679-5EF9-4BA8-906D-9DA24B6F2BD2}">
      <dgm:prSet/>
      <dgm:spPr/>
      <dgm:t>
        <a:bodyPr/>
        <a:lstStyle/>
        <a:p>
          <a:endParaRPr lang="en-US"/>
        </a:p>
      </dgm:t>
    </dgm:pt>
    <dgm:pt modelId="{C9CA26D3-E81E-45AB-BB4C-D146FFFBBEE4}" type="sibTrans" cxnId="{6CE53679-5EF9-4BA8-906D-9DA24B6F2BD2}">
      <dgm:prSet/>
      <dgm:spPr/>
      <dgm:t>
        <a:bodyPr/>
        <a:lstStyle/>
        <a:p>
          <a:endParaRPr lang="en-US"/>
        </a:p>
      </dgm:t>
    </dgm:pt>
    <dgm:pt modelId="{0BCA4E32-4922-47DC-8B7E-925BE3A835AB}">
      <dgm:prSet phldrT="[Text]"/>
      <dgm:spPr/>
      <dgm:t>
        <a:bodyPr/>
        <a:lstStyle/>
        <a:p>
          <a:r>
            <a:rPr lang="en-US"/>
            <a:t> </a:t>
          </a:r>
        </a:p>
      </dgm:t>
    </dgm:pt>
    <dgm:pt modelId="{C7326B96-4815-45C7-8F04-74CCA3D3474F}" type="parTrans" cxnId="{CE8AEC1D-B227-4481-A3B7-43CF962D9F1B}">
      <dgm:prSet/>
      <dgm:spPr/>
      <dgm:t>
        <a:bodyPr/>
        <a:lstStyle/>
        <a:p>
          <a:endParaRPr lang="en-US"/>
        </a:p>
      </dgm:t>
    </dgm:pt>
    <dgm:pt modelId="{11002220-A8FA-413A-A87D-0950BA48103E}" type="sibTrans" cxnId="{CE8AEC1D-B227-4481-A3B7-43CF962D9F1B}">
      <dgm:prSet/>
      <dgm:spPr/>
      <dgm:t>
        <a:bodyPr/>
        <a:lstStyle/>
        <a:p>
          <a:endParaRPr lang="en-US"/>
        </a:p>
      </dgm:t>
    </dgm:pt>
    <dgm:pt modelId="{35074129-A1C5-41DD-A697-1A383BD9A800}">
      <dgm:prSet phldrT="[Text]"/>
      <dgm:spPr/>
      <dgm:t>
        <a:bodyPr/>
        <a:lstStyle/>
        <a:p>
          <a:r>
            <a:rPr lang="en-US"/>
            <a:t>NA</a:t>
          </a:r>
        </a:p>
      </dgm:t>
    </dgm:pt>
    <dgm:pt modelId="{AC3D641B-FCCC-4A8D-A6F2-BCD53EC9FDF6}" type="parTrans" cxnId="{33B82F46-4AE7-4D0F-8290-9B676E78DB42}">
      <dgm:prSet/>
      <dgm:spPr/>
      <dgm:t>
        <a:bodyPr/>
        <a:lstStyle/>
        <a:p>
          <a:endParaRPr lang="en-US"/>
        </a:p>
      </dgm:t>
    </dgm:pt>
    <dgm:pt modelId="{2608C842-20F8-4F4C-B952-AA7B4A6DC8CB}" type="sibTrans" cxnId="{33B82F46-4AE7-4D0F-8290-9B676E78DB42}">
      <dgm:prSet/>
      <dgm:spPr/>
      <dgm:t>
        <a:bodyPr/>
        <a:lstStyle/>
        <a:p>
          <a:endParaRPr lang="en-US"/>
        </a:p>
      </dgm:t>
    </dgm:pt>
    <dgm:pt modelId="{D4337925-732B-4E86-B5A0-53520EEF43B8}">
      <dgm:prSet phldrT="[Text]"/>
      <dgm:spPr/>
      <dgm:t>
        <a:bodyPr/>
        <a:lstStyle/>
        <a:p>
          <a:endParaRPr lang="en-US"/>
        </a:p>
      </dgm:t>
    </dgm:pt>
    <dgm:pt modelId="{2BD7250E-3B53-44C8-A7AC-8D0B1C1C70E8}" type="sibTrans" cxnId="{D66F62AE-D2DC-424B-A752-310AA14B3C37}">
      <dgm:prSet/>
      <dgm:spPr/>
      <dgm:t>
        <a:bodyPr/>
        <a:lstStyle/>
        <a:p>
          <a:endParaRPr lang="en-US"/>
        </a:p>
      </dgm:t>
    </dgm:pt>
    <dgm:pt modelId="{8B7B6D22-DB7E-449E-A157-97CBB831094C}" type="parTrans" cxnId="{D66F62AE-D2DC-424B-A752-310AA14B3C37}">
      <dgm:prSet/>
      <dgm:spPr/>
      <dgm:t>
        <a:bodyPr/>
        <a:lstStyle/>
        <a:p>
          <a:endParaRPr lang="en-US"/>
        </a:p>
      </dgm:t>
    </dgm:pt>
    <dgm:pt modelId="{AD4B51EE-125A-46C3-A9AD-251A7398B7C1}">
      <dgm:prSet phldrT="[Text]"/>
      <dgm:spPr/>
      <dgm:t>
        <a:bodyPr/>
        <a:lstStyle/>
        <a:p>
          <a:r>
            <a:rPr lang="en-US"/>
            <a:t> </a:t>
          </a:r>
        </a:p>
      </dgm:t>
    </dgm:pt>
    <dgm:pt modelId="{29A3910D-32DB-44B2-8DF9-52E994AD2092}" type="sibTrans" cxnId="{50B3DEE5-B361-4F87-B953-B74BB754896E}">
      <dgm:prSet/>
      <dgm:spPr/>
      <dgm:t>
        <a:bodyPr/>
        <a:lstStyle/>
        <a:p>
          <a:endParaRPr lang="en-US"/>
        </a:p>
      </dgm:t>
    </dgm:pt>
    <dgm:pt modelId="{B118DA16-DE7B-485E-AFFA-35B83B262919}" type="parTrans" cxnId="{50B3DEE5-B361-4F87-B953-B74BB754896E}">
      <dgm:prSet/>
      <dgm:spPr/>
      <dgm:t>
        <a:bodyPr/>
        <a:lstStyle/>
        <a:p>
          <a:endParaRPr lang="en-US"/>
        </a:p>
      </dgm:t>
    </dgm:pt>
    <dgm:pt modelId="{2B9FAB2E-C6B8-47E7-B712-5FC55063E231}" type="pres">
      <dgm:prSet presAssocID="{BF9B9B78-D99D-486D-8586-59236F022C49}" presName="hierChild1" presStyleCnt="0">
        <dgm:presLayoutVars>
          <dgm:chPref val="1"/>
          <dgm:dir/>
          <dgm:animOne val="branch"/>
          <dgm:animLvl val="lvl"/>
          <dgm:resizeHandles/>
        </dgm:presLayoutVars>
      </dgm:prSet>
      <dgm:spPr/>
    </dgm:pt>
    <dgm:pt modelId="{33534B51-3781-47C8-8DDB-98B4001BA2FC}" type="pres">
      <dgm:prSet presAssocID="{D4337925-732B-4E86-B5A0-53520EEF43B8}" presName="hierRoot1" presStyleCnt="0"/>
      <dgm:spPr/>
    </dgm:pt>
    <dgm:pt modelId="{FD178367-08D0-4B3A-8AFD-2494B5A8C767}" type="pres">
      <dgm:prSet presAssocID="{D4337925-732B-4E86-B5A0-53520EEF43B8}" presName="composite" presStyleCnt="0"/>
      <dgm:spPr/>
    </dgm:pt>
    <dgm:pt modelId="{7F3E2B20-CFFE-41D5-A726-54CDEE4047CD}" type="pres">
      <dgm:prSet presAssocID="{D4337925-732B-4E86-B5A0-53520EEF43B8}" presName="image" presStyleLbl="node0" presStyleIdx="0" presStyleCnt="1" custScaleX="352568" custScaleY="307550" custLinFactY="-35616" custLinFactNeighborX="8799"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7000" b="-7000"/>
          </a:stretch>
        </a:blipFill>
        <a:ln>
          <a:solidFill>
            <a:schemeClr val="bg1"/>
          </a:solidFill>
        </a:ln>
      </dgm:spPr>
      <dgm:extLst>
        <a:ext uri="{E40237B7-FDA0-4F09-8148-C483321AD2D9}">
          <dgm14:cNvPr xmlns:dgm14="http://schemas.microsoft.com/office/drawing/2010/diagram" id="0" name="" descr="Badge 1 outline"/>
        </a:ext>
      </dgm:extLst>
    </dgm:pt>
    <dgm:pt modelId="{396D625B-CF30-47CF-A7A4-C9A664FF60D3}" type="pres">
      <dgm:prSet presAssocID="{D4337925-732B-4E86-B5A0-53520EEF43B8}" presName="text" presStyleLbl="revTx" presStyleIdx="0" presStyleCnt="6" custLinFactY="-8527" custLinFactNeighborX="3911" custLinFactNeighborY="-100000">
        <dgm:presLayoutVars>
          <dgm:chPref val="3"/>
        </dgm:presLayoutVars>
      </dgm:prSet>
      <dgm:spPr/>
    </dgm:pt>
    <dgm:pt modelId="{B5BC57D7-051D-4311-9CCC-DFCFC6981912}" type="pres">
      <dgm:prSet presAssocID="{D4337925-732B-4E86-B5A0-53520EEF43B8}" presName="hierChild2" presStyleCnt="0"/>
      <dgm:spPr/>
    </dgm:pt>
    <dgm:pt modelId="{553319B9-397D-4D28-ADF9-9BB0A4BB52A4}" type="pres">
      <dgm:prSet presAssocID="{B118DA16-DE7B-485E-AFFA-35B83B262919}" presName="Name10" presStyleLbl="parChTrans1D2" presStyleIdx="0" presStyleCnt="2"/>
      <dgm:spPr/>
    </dgm:pt>
    <dgm:pt modelId="{FC3F9636-6F09-4FDB-82A2-166B44497A2E}" type="pres">
      <dgm:prSet presAssocID="{AD4B51EE-125A-46C3-A9AD-251A7398B7C1}" presName="hierRoot2" presStyleCnt="0"/>
      <dgm:spPr/>
    </dgm:pt>
    <dgm:pt modelId="{3B315C86-E8B2-44A3-AE42-BB484FB58FA3}" type="pres">
      <dgm:prSet presAssocID="{AD4B51EE-125A-46C3-A9AD-251A7398B7C1}" presName="composite2" presStyleCnt="0"/>
      <dgm:spPr/>
    </dgm:pt>
    <dgm:pt modelId="{86AC1126-D32B-4176-A7C4-58C142AE0C4A}" type="pres">
      <dgm:prSet presAssocID="{AD4B51EE-125A-46C3-A9AD-251A7398B7C1}" presName="image2" presStyleLbl="node2" presStyleIdx="0" presStyleCnt="2" custScaleX="309650" custScaleY="239971" custLinFactNeighborX="5866" custLinFactNeighborY="-8799"/>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Yes Dude"/>
        </a:ext>
      </dgm:extLst>
    </dgm:pt>
    <dgm:pt modelId="{37050C1B-7132-4543-BD17-08F1AB569AE5}" type="pres">
      <dgm:prSet presAssocID="{AD4B51EE-125A-46C3-A9AD-251A7398B7C1}" presName="text2" presStyleLbl="revTx" presStyleIdx="1" presStyleCnt="6">
        <dgm:presLayoutVars>
          <dgm:chPref val="3"/>
        </dgm:presLayoutVars>
      </dgm:prSet>
      <dgm:spPr/>
    </dgm:pt>
    <dgm:pt modelId="{D127CD18-1C94-4DE5-9C2D-3BD7008B9B26}" type="pres">
      <dgm:prSet presAssocID="{AD4B51EE-125A-46C3-A9AD-251A7398B7C1}" presName="hierChild3" presStyleCnt="0"/>
      <dgm:spPr/>
    </dgm:pt>
    <dgm:pt modelId="{7A6ADAFF-EC2C-43BA-B94F-752AB84FEDAE}" type="pres">
      <dgm:prSet presAssocID="{123487CC-08A5-4BF0-AE4E-9699B479C00F}" presName="Name17" presStyleLbl="parChTrans1D3" presStyleIdx="0" presStyleCnt="3"/>
      <dgm:spPr/>
    </dgm:pt>
    <dgm:pt modelId="{F759666E-F16F-4D8A-B3F2-5EA17B354E11}" type="pres">
      <dgm:prSet presAssocID="{1DDAA53A-B84A-4360-B352-D99DF6DBB968}" presName="hierRoot3" presStyleCnt="0"/>
      <dgm:spPr/>
    </dgm:pt>
    <dgm:pt modelId="{C5ADC088-8EA8-4C04-BAE8-922E1C32F772}" type="pres">
      <dgm:prSet presAssocID="{1DDAA53A-B84A-4360-B352-D99DF6DBB968}" presName="composite3" presStyleCnt="0"/>
      <dgm:spPr/>
    </dgm:pt>
    <dgm:pt modelId="{2AAF6F5D-D900-40A5-9A3D-BA45549CE9D4}" type="pres">
      <dgm:prSet presAssocID="{1DDAA53A-B84A-4360-B352-D99DF6DBB968}" presName="image3" presStyleLbl="node3" presStyleIdx="0" presStyleCnt="3" custScaleX="300810" custScaleY="311573" custLinFactNeighborX="-9535" custLinFactNeighborY="226"/>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Filling out forms on a table"/>
        </a:ext>
      </dgm:extLst>
    </dgm:pt>
    <dgm:pt modelId="{0B19F2F1-29FA-40FC-82BB-E39EE7A11820}" type="pres">
      <dgm:prSet presAssocID="{1DDAA53A-B84A-4360-B352-D99DF6DBB968}" presName="text3" presStyleLbl="revTx" presStyleIdx="2" presStyleCnt="6">
        <dgm:presLayoutVars>
          <dgm:chPref val="3"/>
        </dgm:presLayoutVars>
      </dgm:prSet>
      <dgm:spPr/>
    </dgm:pt>
    <dgm:pt modelId="{63E6E8C9-8EEB-4E05-BBEA-AAF6C98DA246}" type="pres">
      <dgm:prSet presAssocID="{1DDAA53A-B84A-4360-B352-D99DF6DBB968}" presName="hierChild4" presStyleCnt="0"/>
      <dgm:spPr/>
    </dgm:pt>
    <dgm:pt modelId="{6EFAD8BD-1153-4ECD-B855-DC729CD2D856}" type="pres">
      <dgm:prSet presAssocID="{06D43B34-8BA2-4119-9C98-DB7B3F112B30}" presName="Name17" presStyleLbl="parChTrans1D3" presStyleIdx="1" presStyleCnt="3"/>
      <dgm:spPr/>
    </dgm:pt>
    <dgm:pt modelId="{91A50B78-4BBA-4976-A104-2C7C201D874B}" type="pres">
      <dgm:prSet presAssocID="{9B46FCD0-C207-4C39-BC8B-C538A3577F11}" presName="hierRoot3" presStyleCnt="0"/>
      <dgm:spPr/>
    </dgm:pt>
    <dgm:pt modelId="{B210D426-DA60-46E9-AE16-F59F4A3F80BA}" type="pres">
      <dgm:prSet presAssocID="{9B46FCD0-C207-4C39-BC8B-C538A3577F11}" presName="composite3" presStyleCnt="0"/>
      <dgm:spPr/>
    </dgm:pt>
    <dgm:pt modelId="{D497BCC2-84ED-49F9-B736-BDED06954025}" type="pres">
      <dgm:prSet presAssocID="{9B46FCD0-C207-4C39-BC8B-C538A3577F11}" presName="image3" presStyleLbl="node3" presStyleIdx="1" presStyleCnt="3" custScaleX="283983" custScaleY="311281"/>
      <dgm:spPr>
        <a:blipFill>
          <a:blip xmlns:r="http://schemas.openxmlformats.org/officeDocument/2006/relationships" r:embed="rId5">
            <a:extLst>
              <a:ext uri="{28A0092B-C50C-407E-A947-70E740481C1C}">
                <a14:useLocalDpi xmlns:a14="http://schemas.microsoft.com/office/drawing/2010/main" val="0"/>
              </a:ext>
            </a:extLst>
          </a:blip>
          <a:srcRect/>
          <a:stretch>
            <a:fillRect l="-13000" r="-13000"/>
          </a:stretch>
        </a:blipFill>
      </dgm:spPr>
    </dgm:pt>
    <dgm:pt modelId="{FCFE9F93-C2DB-4457-B2E1-271DD21E9F17}" type="pres">
      <dgm:prSet presAssocID="{9B46FCD0-C207-4C39-BC8B-C538A3577F11}" presName="text3" presStyleLbl="revTx" presStyleIdx="3" presStyleCnt="6">
        <dgm:presLayoutVars>
          <dgm:chPref val="3"/>
        </dgm:presLayoutVars>
      </dgm:prSet>
      <dgm:spPr/>
    </dgm:pt>
    <dgm:pt modelId="{54164335-9EAF-4C0C-B7A5-D654DB9BA568}" type="pres">
      <dgm:prSet presAssocID="{9B46FCD0-C207-4C39-BC8B-C538A3577F11}" presName="hierChild4" presStyleCnt="0"/>
      <dgm:spPr/>
    </dgm:pt>
    <dgm:pt modelId="{90483DCF-F07E-4A0F-B642-A2F51164A193}" type="pres">
      <dgm:prSet presAssocID="{C7326B96-4815-45C7-8F04-74CCA3D3474F}" presName="Name10" presStyleLbl="parChTrans1D2" presStyleIdx="1" presStyleCnt="2"/>
      <dgm:spPr/>
    </dgm:pt>
    <dgm:pt modelId="{A68DB370-16E8-4FCD-AA40-12C1CBDE95AD}" type="pres">
      <dgm:prSet presAssocID="{0BCA4E32-4922-47DC-8B7E-925BE3A835AB}" presName="hierRoot2" presStyleCnt="0"/>
      <dgm:spPr/>
    </dgm:pt>
    <dgm:pt modelId="{6F7ECE3A-ECA4-4003-A78E-2FB31F7D15D8}" type="pres">
      <dgm:prSet presAssocID="{0BCA4E32-4922-47DC-8B7E-925BE3A835AB}" presName="composite2" presStyleCnt="0"/>
      <dgm:spPr/>
    </dgm:pt>
    <dgm:pt modelId="{767CF8E6-168F-401F-A4BC-B7BC789D0531}" type="pres">
      <dgm:prSet presAssocID="{0BCA4E32-4922-47DC-8B7E-925BE3A835AB}" presName="image2" presStyleLbl="node2" presStyleIdx="1" presStyleCnt="2" custScaleX="287038" custScaleY="210010"/>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No Dude"/>
        </a:ext>
      </dgm:extLst>
    </dgm:pt>
    <dgm:pt modelId="{F68E4F4D-ACB9-44ED-A6E2-1E0DCC53E41B}" type="pres">
      <dgm:prSet presAssocID="{0BCA4E32-4922-47DC-8B7E-925BE3A835AB}" presName="text2" presStyleLbl="revTx" presStyleIdx="4" presStyleCnt="6">
        <dgm:presLayoutVars>
          <dgm:chPref val="3"/>
        </dgm:presLayoutVars>
      </dgm:prSet>
      <dgm:spPr/>
    </dgm:pt>
    <dgm:pt modelId="{5FFA9818-883D-40F2-BB93-9154F656F188}" type="pres">
      <dgm:prSet presAssocID="{0BCA4E32-4922-47DC-8B7E-925BE3A835AB}" presName="hierChild3" presStyleCnt="0"/>
      <dgm:spPr/>
    </dgm:pt>
    <dgm:pt modelId="{4020456A-CD4F-4FC8-A4EF-318B86C90E1A}" type="pres">
      <dgm:prSet presAssocID="{AC3D641B-FCCC-4A8D-A6F2-BCD53EC9FDF6}" presName="Name17" presStyleLbl="parChTrans1D3" presStyleIdx="2" presStyleCnt="3"/>
      <dgm:spPr/>
    </dgm:pt>
    <dgm:pt modelId="{73C55859-2FEE-4820-AAE7-BCCAF788D78E}" type="pres">
      <dgm:prSet presAssocID="{35074129-A1C5-41DD-A697-1A383BD9A800}" presName="hierRoot3" presStyleCnt="0"/>
      <dgm:spPr/>
    </dgm:pt>
    <dgm:pt modelId="{34691FFF-E5C6-4C73-8DEE-DA62032F9551}" type="pres">
      <dgm:prSet presAssocID="{35074129-A1C5-41DD-A697-1A383BD9A800}" presName="composite3" presStyleCnt="0"/>
      <dgm:spPr/>
    </dgm:pt>
    <dgm:pt modelId="{EE73D7BD-97E5-4BEB-A64B-D424A8E588BB}" type="pres">
      <dgm:prSet presAssocID="{35074129-A1C5-41DD-A697-1A383BD9A800}" presName="image3" presStyleLbl="node3"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heckmark with solid fill"/>
        </a:ext>
      </dgm:extLst>
    </dgm:pt>
    <dgm:pt modelId="{36BA77F6-40C1-4947-87BF-AF3446132D9C}" type="pres">
      <dgm:prSet presAssocID="{35074129-A1C5-41DD-A697-1A383BD9A800}" presName="text3" presStyleLbl="revTx" presStyleIdx="5" presStyleCnt="6">
        <dgm:presLayoutVars>
          <dgm:chPref val="3"/>
        </dgm:presLayoutVars>
      </dgm:prSet>
      <dgm:spPr/>
    </dgm:pt>
    <dgm:pt modelId="{5A4747E1-265D-41AB-9552-E5F56ED7FA91}" type="pres">
      <dgm:prSet presAssocID="{35074129-A1C5-41DD-A697-1A383BD9A800}" presName="hierChild4" presStyleCnt="0"/>
      <dgm:spPr/>
    </dgm:pt>
  </dgm:ptLst>
  <dgm:cxnLst>
    <dgm:cxn modelId="{87953603-97E2-4560-8267-5CEF3811A5B4}" type="presOf" srcId="{123487CC-08A5-4BF0-AE4E-9699B479C00F}" destId="{7A6ADAFF-EC2C-43BA-B94F-752AB84FEDAE}" srcOrd="0" destOrd="0" presId="urn:microsoft.com/office/officeart/2009/layout/CirclePictureHierarchy"/>
    <dgm:cxn modelId="{ABACFE1A-7D76-41A6-AD4F-57CAF861B956}" srcId="{AD4B51EE-125A-46C3-A9AD-251A7398B7C1}" destId="{1DDAA53A-B84A-4360-B352-D99DF6DBB968}" srcOrd="0" destOrd="0" parTransId="{123487CC-08A5-4BF0-AE4E-9699B479C00F}" sibTransId="{D225703C-DBBB-495E-A34E-86FAE2CBED7C}"/>
    <dgm:cxn modelId="{CE8AEC1D-B227-4481-A3B7-43CF962D9F1B}" srcId="{D4337925-732B-4E86-B5A0-53520EEF43B8}" destId="{0BCA4E32-4922-47DC-8B7E-925BE3A835AB}" srcOrd="1" destOrd="0" parTransId="{C7326B96-4815-45C7-8F04-74CCA3D3474F}" sibTransId="{11002220-A8FA-413A-A87D-0950BA48103E}"/>
    <dgm:cxn modelId="{37B4DE28-25A3-4218-AD32-40E10858D441}" type="presOf" srcId="{AD4B51EE-125A-46C3-A9AD-251A7398B7C1}" destId="{37050C1B-7132-4543-BD17-08F1AB569AE5}" srcOrd="0" destOrd="0" presId="urn:microsoft.com/office/officeart/2009/layout/CirclePictureHierarchy"/>
    <dgm:cxn modelId="{A8842231-AB8F-414B-B7DD-C3450BCD6FA9}" type="presOf" srcId="{35074129-A1C5-41DD-A697-1A383BD9A800}" destId="{36BA77F6-40C1-4947-87BF-AF3446132D9C}" srcOrd="0" destOrd="0" presId="urn:microsoft.com/office/officeart/2009/layout/CirclePictureHierarchy"/>
    <dgm:cxn modelId="{33B82F46-4AE7-4D0F-8290-9B676E78DB42}" srcId="{0BCA4E32-4922-47DC-8B7E-925BE3A835AB}" destId="{35074129-A1C5-41DD-A697-1A383BD9A800}" srcOrd="0" destOrd="0" parTransId="{AC3D641B-FCCC-4A8D-A6F2-BCD53EC9FDF6}" sibTransId="{2608C842-20F8-4F4C-B952-AA7B4A6DC8CB}"/>
    <dgm:cxn modelId="{8800B86C-AD24-464F-90C7-11A4191676B1}" type="presOf" srcId="{AC3D641B-FCCC-4A8D-A6F2-BCD53EC9FDF6}" destId="{4020456A-CD4F-4FC8-A4EF-318B86C90E1A}" srcOrd="0" destOrd="0" presId="urn:microsoft.com/office/officeart/2009/layout/CirclePictureHierarchy"/>
    <dgm:cxn modelId="{D81EA150-AF22-4BE9-9FCB-65500BE425B4}" type="presOf" srcId="{06D43B34-8BA2-4119-9C98-DB7B3F112B30}" destId="{6EFAD8BD-1153-4ECD-B855-DC729CD2D856}" srcOrd="0" destOrd="0" presId="urn:microsoft.com/office/officeart/2009/layout/CirclePictureHierarchy"/>
    <dgm:cxn modelId="{C87DA878-9AF9-4860-BFD3-4E6113B41BF7}" type="presOf" srcId="{B118DA16-DE7B-485E-AFFA-35B83B262919}" destId="{553319B9-397D-4D28-ADF9-9BB0A4BB52A4}" srcOrd="0" destOrd="0" presId="urn:microsoft.com/office/officeart/2009/layout/CirclePictureHierarchy"/>
    <dgm:cxn modelId="{6CE53679-5EF9-4BA8-906D-9DA24B6F2BD2}" srcId="{AD4B51EE-125A-46C3-A9AD-251A7398B7C1}" destId="{9B46FCD0-C207-4C39-BC8B-C538A3577F11}" srcOrd="1" destOrd="0" parTransId="{06D43B34-8BA2-4119-9C98-DB7B3F112B30}" sibTransId="{C9CA26D3-E81E-45AB-BB4C-D146FFFBBEE4}"/>
    <dgm:cxn modelId="{FC2ED58A-A98A-442B-99B1-C539AE4C44AD}" type="presOf" srcId="{C7326B96-4815-45C7-8F04-74CCA3D3474F}" destId="{90483DCF-F07E-4A0F-B642-A2F51164A193}" srcOrd="0" destOrd="0" presId="urn:microsoft.com/office/officeart/2009/layout/CirclePictureHierarchy"/>
    <dgm:cxn modelId="{E0EB77A1-ABD5-4C31-B502-670ED7548FF1}" type="presOf" srcId="{0BCA4E32-4922-47DC-8B7E-925BE3A835AB}" destId="{F68E4F4D-ACB9-44ED-A6E2-1E0DCC53E41B}" srcOrd="0" destOrd="0" presId="urn:microsoft.com/office/officeart/2009/layout/CirclePictureHierarchy"/>
    <dgm:cxn modelId="{BE4C4AA8-36C7-4453-9CB6-646D81489A0D}" type="presOf" srcId="{1DDAA53A-B84A-4360-B352-D99DF6DBB968}" destId="{0B19F2F1-29FA-40FC-82BB-E39EE7A11820}" srcOrd="0" destOrd="0" presId="urn:microsoft.com/office/officeart/2009/layout/CirclePictureHierarchy"/>
    <dgm:cxn modelId="{D66F62AE-D2DC-424B-A752-310AA14B3C37}" srcId="{BF9B9B78-D99D-486D-8586-59236F022C49}" destId="{D4337925-732B-4E86-B5A0-53520EEF43B8}" srcOrd="0" destOrd="0" parTransId="{8B7B6D22-DB7E-449E-A157-97CBB831094C}" sibTransId="{2BD7250E-3B53-44C8-A7AC-8D0B1C1C70E8}"/>
    <dgm:cxn modelId="{D8DE08C6-1D6B-417E-BF47-8A1AE97C59FC}" type="presOf" srcId="{D4337925-732B-4E86-B5A0-53520EEF43B8}" destId="{396D625B-CF30-47CF-A7A4-C9A664FF60D3}" srcOrd="0" destOrd="0" presId="urn:microsoft.com/office/officeart/2009/layout/CirclePictureHierarchy"/>
    <dgm:cxn modelId="{ECC631D6-4FF4-4793-801D-00C139DFD420}" type="presOf" srcId="{9B46FCD0-C207-4C39-BC8B-C538A3577F11}" destId="{FCFE9F93-C2DB-4457-B2E1-271DD21E9F17}" srcOrd="0" destOrd="0" presId="urn:microsoft.com/office/officeart/2009/layout/CirclePictureHierarchy"/>
    <dgm:cxn modelId="{50B3DEE5-B361-4F87-B953-B74BB754896E}" srcId="{D4337925-732B-4E86-B5A0-53520EEF43B8}" destId="{AD4B51EE-125A-46C3-A9AD-251A7398B7C1}" srcOrd="0" destOrd="0" parTransId="{B118DA16-DE7B-485E-AFFA-35B83B262919}" sibTransId="{29A3910D-32DB-44B2-8DF9-52E994AD2092}"/>
    <dgm:cxn modelId="{AFD341F8-191E-4E4C-B9A2-0815C0A9FACD}" type="presOf" srcId="{BF9B9B78-D99D-486D-8586-59236F022C49}" destId="{2B9FAB2E-C6B8-47E7-B712-5FC55063E231}" srcOrd="0" destOrd="0" presId="urn:microsoft.com/office/officeart/2009/layout/CirclePictureHierarchy"/>
    <dgm:cxn modelId="{DA05CCD7-5698-4F0F-B6C3-581E2E2E7F4D}" type="presParOf" srcId="{2B9FAB2E-C6B8-47E7-B712-5FC55063E231}" destId="{33534B51-3781-47C8-8DDB-98B4001BA2FC}" srcOrd="0" destOrd="0" presId="urn:microsoft.com/office/officeart/2009/layout/CirclePictureHierarchy"/>
    <dgm:cxn modelId="{D992BEF9-AA80-4AA2-B4F3-DBF46C7BF75E}" type="presParOf" srcId="{33534B51-3781-47C8-8DDB-98B4001BA2FC}" destId="{FD178367-08D0-4B3A-8AFD-2494B5A8C767}" srcOrd="0" destOrd="0" presId="urn:microsoft.com/office/officeart/2009/layout/CirclePictureHierarchy"/>
    <dgm:cxn modelId="{03D521A2-FCFA-40B2-8B1B-127EE9BEDE85}" type="presParOf" srcId="{FD178367-08D0-4B3A-8AFD-2494B5A8C767}" destId="{7F3E2B20-CFFE-41D5-A726-54CDEE4047CD}" srcOrd="0" destOrd="0" presId="urn:microsoft.com/office/officeart/2009/layout/CirclePictureHierarchy"/>
    <dgm:cxn modelId="{36CE9955-184D-42A5-BABB-04809DD541CE}" type="presParOf" srcId="{FD178367-08D0-4B3A-8AFD-2494B5A8C767}" destId="{396D625B-CF30-47CF-A7A4-C9A664FF60D3}" srcOrd="1" destOrd="0" presId="urn:microsoft.com/office/officeart/2009/layout/CirclePictureHierarchy"/>
    <dgm:cxn modelId="{2B68BD5C-62A4-4D28-AB13-FF93D3C22328}" type="presParOf" srcId="{33534B51-3781-47C8-8DDB-98B4001BA2FC}" destId="{B5BC57D7-051D-4311-9CCC-DFCFC6981912}" srcOrd="1" destOrd="0" presId="urn:microsoft.com/office/officeart/2009/layout/CirclePictureHierarchy"/>
    <dgm:cxn modelId="{555D7C08-4B7C-483B-870A-2D8E4926C7FB}" type="presParOf" srcId="{B5BC57D7-051D-4311-9CCC-DFCFC6981912}" destId="{553319B9-397D-4D28-ADF9-9BB0A4BB52A4}" srcOrd="0" destOrd="0" presId="urn:microsoft.com/office/officeart/2009/layout/CirclePictureHierarchy"/>
    <dgm:cxn modelId="{55830AC5-B33C-433D-9B51-6E2CF46ACEBF}" type="presParOf" srcId="{B5BC57D7-051D-4311-9CCC-DFCFC6981912}" destId="{FC3F9636-6F09-4FDB-82A2-166B44497A2E}" srcOrd="1" destOrd="0" presId="urn:microsoft.com/office/officeart/2009/layout/CirclePictureHierarchy"/>
    <dgm:cxn modelId="{79A8F8DC-4B15-46D4-A533-5BE70BC6B5C4}" type="presParOf" srcId="{FC3F9636-6F09-4FDB-82A2-166B44497A2E}" destId="{3B315C86-E8B2-44A3-AE42-BB484FB58FA3}" srcOrd="0" destOrd="0" presId="urn:microsoft.com/office/officeart/2009/layout/CirclePictureHierarchy"/>
    <dgm:cxn modelId="{FF1D095F-6726-4757-89CC-D94FEE64C0F6}" type="presParOf" srcId="{3B315C86-E8B2-44A3-AE42-BB484FB58FA3}" destId="{86AC1126-D32B-4176-A7C4-58C142AE0C4A}" srcOrd="0" destOrd="0" presId="urn:microsoft.com/office/officeart/2009/layout/CirclePictureHierarchy"/>
    <dgm:cxn modelId="{BEEAAC0D-1A65-4425-A1FF-CC43C9B1C59B}" type="presParOf" srcId="{3B315C86-E8B2-44A3-AE42-BB484FB58FA3}" destId="{37050C1B-7132-4543-BD17-08F1AB569AE5}" srcOrd="1" destOrd="0" presId="urn:microsoft.com/office/officeart/2009/layout/CirclePictureHierarchy"/>
    <dgm:cxn modelId="{AF7B949F-61BB-4A1C-956B-EC58BFF70982}" type="presParOf" srcId="{FC3F9636-6F09-4FDB-82A2-166B44497A2E}" destId="{D127CD18-1C94-4DE5-9C2D-3BD7008B9B26}" srcOrd="1" destOrd="0" presId="urn:microsoft.com/office/officeart/2009/layout/CirclePictureHierarchy"/>
    <dgm:cxn modelId="{6DD96AE4-A0DD-46E4-A55E-8D3A9EF51A84}" type="presParOf" srcId="{D127CD18-1C94-4DE5-9C2D-3BD7008B9B26}" destId="{7A6ADAFF-EC2C-43BA-B94F-752AB84FEDAE}" srcOrd="0" destOrd="0" presId="urn:microsoft.com/office/officeart/2009/layout/CirclePictureHierarchy"/>
    <dgm:cxn modelId="{E66231C1-DCD7-450C-AF5F-D701BAB1E09C}" type="presParOf" srcId="{D127CD18-1C94-4DE5-9C2D-3BD7008B9B26}" destId="{F759666E-F16F-4D8A-B3F2-5EA17B354E11}" srcOrd="1" destOrd="0" presId="urn:microsoft.com/office/officeart/2009/layout/CirclePictureHierarchy"/>
    <dgm:cxn modelId="{133EEEFB-4714-407F-8C81-D4A775450311}" type="presParOf" srcId="{F759666E-F16F-4D8A-B3F2-5EA17B354E11}" destId="{C5ADC088-8EA8-4C04-BAE8-922E1C32F772}" srcOrd="0" destOrd="0" presId="urn:microsoft.com/office/officeart/2009/layout/CirclePictureHierarchy"/>
    <dgm:cxn modelId="{17EF1B9F-2852-4F42-833E-CC055D8C0475}" type="presParOf" srcId="{C5ADC088-8EA8-4C04-BAE8-922E1C32F772}" destId="{2AAF6F5D-D900-40A5-9A3D-BA45549CE9D4}" srcOrd="0" destOrd="0" presId="urn:microsoft.com/office/officeart/2009/layout/CirclePictureHierarchy"/>
    <dgm:cxn modelId="{843E6FB7-0954-437B-A841-8574A9242D65}" type="presParOf" srcId="{C5ADC088-8EA8-4C04-BAE8-922E1C32F772}" destId="{0B19F2F1-29FA-40FC-82BB-E39EE7A11820}" srcOrd="1" destOrd="0" presId="urn:microsoft.com/office/officeart/2009/layout/CirclePictureHierarchy"/>
    <dgm:cxn modelId="{9F8D9FF6-E03C-4270-A800-462B730074CC}" type="presParOf" srcId="{F759666E-F16F-4D8A-B3F2-5EA17B354E11}" destId="{63E6E8C9-8EEB-4E05-BBEA-AAF6C98DA246}" srcOrd="1" destOrd="0" presId="urn:microsoft.com/office/officeart/2009/layout/CirclePictureHierarchy"/>
    <dgm:cxn modelId="{420C62D0-73CB-4C44-91E2-B91D1C2CBA51}" type="presParOf" srcId="{D127CD18-1C94-4DE5-9C2D-3BD7008B9B26}" destId="{6EFAD8BD-1153-4ECD-B855-DC729CD2D856}" srcOrd="2" destOrd="0" presId="urn:microsoft.com/office/officeart/2009/layout/CirclePictureHierarchy"/>
    <dgm:cxn modelId="{790BA8F5-08EB-40DA-862C-AD911F13349A}" type="presParOf" srcId="{D127CD18-1C94-4DE5-9C2D-3BD7008B9B26}" destId="{91A50B78-4BBA-4976-A104-2C7C201D874B}" srcOrd="3" destOrd="0" presId="urn:microsoft.com/office/officeart/2009/layout/CirclePictureHierarchy"/>
    <dgm:cxn modelId="{429BFCB8-8881-45FF-AF07-9364BDD36355}" type="presParOf" srcId="{91A50B78-4BBA-4976-A104-2C7C201D874B}" destId="{B210D426-DA60-46E9-AE16-F59F4A3F80BA}" srcOrd="0" destOrd="0" presId="urn:microsoft.com/office/officeart/2009/layout/CirclePictureHierarchy"/>
    <dgm:cxn modelId="{EB70295C-39BB-4F3C-B30F-DD37FC737ADB}" type="presParOf" srcId="{B210D426-DA60-46E9-AE16-F59F4A3F80BA}" destId="{D497BCC2-84ED-49F9-B736-BDED06954025}" srcOrd="0" destOrd="0" presId="urn:microsoft.com/office/officeart/2009/layout/CirclePictureHierarchy"/>
    <dgm:cxn modelId="{C709976C-4CE9-4C33-BBFD-82E40EED0A07}" type="presParOf" srcId="{B210D426-DA60-46E9-AE16-F59F4A3F80BA}" destId="{FCFE9F93-C2DB-4457-B2E1-271DD21E9F17}" srcOrd="1" destOrd="0" presId="urn:microsoft.com/office/officeart/2009/layout/CirclePictureHierarchy"/>
    <dgm:cxn modelId="{01296491-8852-4286-AD8B-EC1191F36A4B}" type="presParOf" srcId="{91A50B78-4BBA-4976-A104-2C7C201D874B}" destId="{54164335-9EAF-4C0C-B7A5-D654DB9BA568}" srcOrd="1" destOrd="0" presId="urn:microsoft.com/office/officeart/2009/layout/CirclePictureHierarchy"/>
    <dgm:cxn modelId="{1950ACF7-07F4-4EE0-A4AF-5CACCBB95159}" type="presParOf" srcId="{B5BC57D7-051D-4311-9CCC-DFCFC6981912}" destId="{90483DCF-F07E-4A0F-B642-A2F51164A193}" srcOrd="2" destOrd="0" presId="urn:microsoft.com/office/officeart/2009/layout/CirclePictureHierarchy"/>
    <dgm:cxn modelId="{3700BCE8-462F-40F9-951C-E6DE9591C60D}" type="presParOf" srcId="{B5BC57D7-051D-4311-9CCC-DFCFC6981912}" destId="{A68DB370-16E8-4FCD-AA40-12C1CBDE95AD}" srcOrd="3" destOrd="0" presId="urn:microsoft.com/office/officeart/2009/layout/CirclePictureHierarchy"/>
    <dgm:cxn modelId="{C0F40D7F-D370-4D65-BF27-AA5F6B3A09F8}" type="presParOf" srcId="{A68DB370-16E8-4FCD-AA40-12C1CBDE95AD}" destId="{6F7ECE3A-ECA4-4003-A78E-2FB31F7D15D8}" srcOrd="0" destOrd="0" presId="urn:microsoft.com/office/officeart/2009/layout/CirclePictureHierarchy"/>
    <dgm:cxn modelId="{F331F9B1-0AEA-41C6-BE02-D727A53B50E7}" type="presParOf" srcId="{6F7ECE3A-ECA4-4003-A78E-2FB31F7D15D8}" destId="{767CF8E6-168F-401F-A4BC-B7BC789D0531}" srcOrd="0" destOrd="0" presId="urn:microsoft.com/office/officeart/2009/layout/CirclePictureHierarchy"/>
    <dgm:cxn modelId="{6F4155B2-DB69-4EDE-85A5-E40A66079DD7}" type="presParOf" srcId="{6F7ECE3A-ECA4-4003-A78E-2FB31F7D15D8}" destId="{F68E4F4D-ACB9-44ED-A6E2-1E0DCC53E41B}" srcOrd="1" destOrd="0" presId="urn:microsoft.com/office/officeart/2009/layout/CirclePictureHierarchy"/>
    <dgm:cxn modelId="{1E9F95AE-B818-4D7C-9AD3-A9BE273079DE}" type="presParOf" srcId="{A68DB370-16E8-4FCD-AA40-12C1CBDE95AD}" destId="{5FFA9818-883D-40F2-BB93-9154F656F188}" srcOrd="1" destOrd="0" presId="urn:microsoft.com/office/officeart/2009/layout/CirclePictureHierarchy"/>
    <dgm:cxn modelId="{E669C978-698A-4D16-8936-38D1DEA6EB19}" type="presParOf" srcId="{5FFA9818-883D-40F2-BB93-9154F656F188}" destId="{4020456A-CD4F-4FC8-A4EF-318B86C90E1A}" srcOrd="0" destOrd="0" presId="urn:microsoft.com/office/officeart/2009/layout/CirclePictureHierarchy"/>
    <dgm:cxn modelId="{0972448B-D66A-43D0-A39C-B6D84D98AB1D}" type="presParOf" srcId="{5FFA9818-883D-40F2-BB93-9154F656F188}" destId="{73C55859-2FEE-4820-AAE7-BCCAF788D78E}" srcOrd="1" destOrd="0" presId="urn:microsoft.com/office/officeart/2009/layout/CirclePictureHierarchy"/>
    <dgm:cxn modelId="{80AEEAEB-8D0E-4E58-861D-E6013E8658EB}" type="presParOf" srcId="{73C55859-2FEE-4820-AAE7-BCCAF788D78E}" destId="{34691FFF-E5C6-4C73-8DEE-DA62032F9551}" srcOrd="0" destOrd="0" presId="urn:microsoft.com/office/officeart/2009/layout/CirclePictureHierarchy"/>
    <dgm:cxn modelId="{5BF68C6B-A5DB-4EB2-AD2A-EE88EF10FFF6}" type="presParOf" srcId="{34691FFF-E5C6-4C73-8DEE-DA62032F9551}" destId="{EE73D7BD-97E5-4BEB-A64B-D424A8E588BB}" srcOrd="0" destOrd="0" presId="urn:microsoft.com/office/officeart/2009/layout/CirclePictureHierarchy"/>
    <dgm:cxn modelId="{DA409410-6FC8-47F0-9FFC-43094BFABDFD}" type="presParOf" srcId="{34691FFF-E5C6-4C73-8DEE-DA62032F9551}" destId="{36BA77F6-40C1-4947-87BF-AF3446132D9C}" srcOrd="1" destOrd="0" presId="urn:microsoft.com/office/officeart/2009/layout/CirclePictureHierarchy"/>
    <dgm:cxn modelId="{37CF0DE1-B14F-44C3-992A-934E03E3A850}" type="presParOf" srcId="{73C55859-2FEE-4820-AAE7-BCCAF788D78E}" destId="{5A4747E1-265D-41AB-9552-E5F56ED7FA91}"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0456A-CD4F-4FC8-A4EF-318B86C90E1A}">
      <dsp:nvSpPr>
        <dsp:cNvPr id="0" name=""/>
        <dsp:cNvSpPr/>
      </dsp:nvSpPr>
      <dsp:spPr>
        <a:xfrm>
          <a:off x="4230229" y="3027918"/>
          <a:ext cx="257960" cy="173777"/>
        </a:xfrm>
        <a:custGeom>
          <a:avLst/>
          <a:gdLst/>
          <a:ahLst/>
          <a:cxnLst/>
          <a:rect l="0" t="0" r="0" b="0"/>
          <a:pathLst>
            <a:path>
              <a:moveTo>
                <a:pt x="257960" y="0"/>
              </a:moveTo>
              <a:lnTo>
                <a:pt x="257960" y="87578"/>
              </a:lnTo>
              <a:lnTo>
                <a:pt x="0" y="87578"/>
              </a:lnTo>
              <a:lnTo>
                <a:pt x="0" y="1737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483DCF-F07E-4A0F-B642-A2F51164A193}">
      <dsp:nvSpPr>
        <dsp:cNvPr id="0" name=""/>
        <dsp:cNvSpPr/>
      </dsp:nvSpPr>
      <dsp:spPr>
        <a:xfrm>
          <a:off x="3368345" y="1696677"/>
          <a:ext cx="1119845" cy="172666"/>
        </a:xfrm>
        <a:custGeom>
          <a:avLst/>
          <a:gdLst/>
          <a:ahLst/>
          <a:cxnLst/>
          <a:rect l="0" t="0" r="0" b="0"/>
          <a:pathLst>
            <a:path>
              <a:moveTo>
                <a:pt x="0" y="0"/>
              </a:moveTo>
              <a:lnTo>
                <a:pt x="0" y="86467"/>
              </a:lnTo>
              <a:lnTo>
                <a:pt x="1119845" y="86467"/>
              </a:lnTo>
              <a:lnTo>
                <a:pt x="1119845" y="1726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FAD8BD-1153-4ECD-B855-DC729CD2D856}">
      <dsp:nvSpPr>
        <dsp:cNvPr id="0" name=""/>
        <dsp:cNvSpPr/>
      </dsp:nvSpPr>
      <dsp:spPr>
        <a:xfrm>
          <a:off x="2065393" y="3144663"/>
          <a:ext cx="967747" cy="220940"/>
        </a:xfrm>
        <a:custGeom>
          <a:avLst/>
          <a:gdLst/>
          <a:ahLst/>
          <a:cxnLst/>
          <a:rect l="0" t="0" r="0" b="0"/>
          <a:pathLst>
            <a:path>
              <a:moveTo>
                <a:pt x="0" y="0"/>
              </a:moveTo>
              <a:lnTo>
                <a:pt x="0" y="134741"/>
              </a:lnTo>
              <a:lnTo>
                <a:pt x="967747" y="134741"/>
              </a:lnTo>
              <a:lnTo>
                <a:pt x="967747" y="2209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6ADAFF-EC2C-43BA-B94F-752AB84FEDAE}">
      <dsp:nvSpPr>
        <dsp:cNvPr id="0" name=""/>
        <dsp:cNvSpPr/>
      </dsp:nvSpPr>
      <dsp:spPr>
        <a:xfrm>
          <a:off x="955936" y="3144663"/>
          <a:ext cx="1109456" cy="221208"/>
        </a:xfrm>
        <a:custGeom>
          <a:avLst/>
          <a:gdLst/>
          <a:ahLst/>
          <a:cxnLst/>
          <a:rect l="0" t="0" r="0" b="0"/>
          <a:pathLst>
            <a:path>
              <a:moveTo>
                <a:pt x="1109456" y="0"/>
              </a:moveTo>
              <a:lnTo>
                <a:pt x="1109456" y="135009"/>
              </a:lnTo>
              <a:lnTo>
                <a:pt x="0" y="135009"/>
              </a:lnTo>
              <a:lnTo>
                <a:pt x="0" y="22120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3319B9-397D-4D28-ADF9-9BB0A4BB52A4}">
      <dsp:nvSpPr>
        <dsp:cNvPr id="0" name=""/>
        <dsp:cNvSpPr/>
      </dsp:nvSpPr>
      <dsp:spPr>
        <a:xfrm>
          <a:off x="2065393" y="1696677"/>
          <a:ext cx="1302951" cy="124124"/>
        </a:xfrm>
        <a:custGeom>
          <a:avLst/>
          <a:gdLst/>
          <a:ahLst/>
          <a:cxnLst/>
          <a:rect l="0" t="0" r="0" b="0"/>
          <a:pathLst>
            <a:path>
              <a:moveTo>
                <a:pt x="1302951" y="0"/>
              </a:moveTo>
              <a:lnTo>
                <a:pt x="1302951" y="37925"/>
              </a:lnTo>
              <a:lnTo>
                <a:pt x="0" y="37925"/>
              </a:lnTo>
              <a:lnTo>
                <a:pt x="0" y="1241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3E2B20-CFFE-41D5-A726-54CDEE4047CD}">
      <dsp:nvSpPr>
        <dsp:cNvPr id="0" name=""/>
        <dsp:cNvSpPr/>
      </dsp:nvSpPr>
      <dsp:spPr>
        <a:xfrm>
          <a:off x="2395829" y="0"/>
          <a:ext cx="1945030" cy="169667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7000" b="-7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6D625B-CF30-47CF-A7A4-C9A664FF60D3}">
      <dsp:nvSpPr>
        <dsp:cNvPr id="0" name=""/>
        <dsp:cNvSpPr/>
      </dsp:nvSpPr>
      <dsp:spPr>
        <a:xfrm>
          <a:off x="3628004" y="0"/>
          <a:ext cx="827513" cy="551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endParaRPr lang="en-US" sz="2500" kern="1200"/>
        </a:p>
      </dsp:txBody>
      <dsp:txXfrm>
        <a:off x="3628004" y="0"/>
        <a:ext cx="827513" cy="551675"/>
      </dsp:txXfrm>
    </dsp:sp>
    <dsp:sp modelId="{86AC1126-D32B-4176-A7C4-58C142AE0C4A}">
      <dsp:nvSpPr>
        <dsp:cNvPr id="0" name=""/>
        <dsp:cNvSpPr/>
      </dsp:nvSpPr>
      <dsp:spPr>
        <a:xfrm>
          <a:off x="1211261" y="1820802"/>
          <a:ext cx="1708262" cy="132386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50C1B-7132-4543-BD17-08F1AB569AE5}">
      <dsp:nvSpPr>
        <dsp:cNvPr id="0" name=""/>
        <dsp:cNvSpPr/>
      </dsp:nvSpPr>
      <dsp:spPr>
        <a:xfrm>
          <a:off x="2308869" y="2254058"/>
          <a:ext cx="827513" cy="551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a:t>
          </a:r>
        </a:p>
      </dsp:txBody>
      <dsp:txXfrm>
        <a:off x="2308869" y="2254058"/>
        <a:ext cx="827513" cy="551675"/>
      </dsp:txXfrm>
    </dsp:sp>
    <dsp:sp modelId="{2AAF6F5D-D900-40A5-9A3D-BA45549CE9D4}">
      <dsp:nvSpPr>
        <dsp:cNvPr id="0" name=""/>
        <dsp:cNvSpPr/>
      </dsp:nvSpPr>
      <dsp:spPr>
        <a:xfrm>
          <a:off x="126189" y="3365872"/>
          <a:ext cx="1659494" cy="171887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19F2F1-29FA-40FC-82BB-E39EE7A11820}">
      <dsp:nvSpPr>
        <dsp:cNvPr id="0" name=""/>
        <dsp:cNvSpPr/>
      </dsp:nvSpPr>
      <dsp:spPr>
        <a:xfrm>
          <a:off x="1284376" y="3947822"/>
          <a:ext cx="827513" cy="551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a:t>
          </a:r>
        </a:p>
      </dsp:txBody>
      <dsp:txXfrm>
        <a:off x="1284376" y="3947822"/>
        <a:ext cx="827513" cy="551675"/>
      </dsp:txXfrm>
    </dsp:sp>
    <dsp:sp modelId="{D497BCC2-84ED-49F9-B736-BDED06954025}">
      <dsp:nvSpPr>
        <dsp:cNvPr id="0" name=""/>
        <dsp:cNvSpPr/>
      </dsp:nvSpPr>
      <dsp:spPr>
        <a:xfrm>
          <a:off x="2249808" y="3365604"/>
          <a:ext cx="1566664" cy="1717260"/>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FE9F93-C2DB-4457-B2E1-271DD21E9F17}">
      <dsp:nvSpPr>
        <dsp:cNvPr id="0" name=""/>
        <dsp:cNvSpPr/>
      </dsp:nvSpPr>
      <dsp:spPr>
        <a:xfrm>
          <a:off x="3308978" y="3947017"/>
          <a:ext cx="827513" cy="551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a:t>
          </a:r>
        </a:p>
      </dsp:txBody>
      <dsp:txXfrm>
        <a:off x="3308978" y="3947017"/>
        <a:ext cx="827513" cy="551675"/>
      </dsp:txXfrm>
    </dsp:sp>
    <dsp:sp modelId="{767CF8E6-168F-401F-A4BC-B7BC789D0531}">
      <dsp:nvSpPr>
        <dsp:cNvPr id="0" name=""/>
        <dsp:cNvSpPr/>
      </dsp:nvSpPr>
      <dsp:spPr>
        <a:xfrm>
          <a:off x="3696431" y="1869344"/>
          <a:ext cx="1583518" cy="1158573"/>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8E4F4D-ACB9-44ED-A6E2-1E0DCC53E41B}">
      <dsp:nvSpPr>
        <dsp:cNvPr id="0" name=""/>
        <dsp:cNvSpPr/>
      </dsp:nvSpPr>
      <dsp:spPr>
        <a:xfrm>
          <a:off x="4764028" y="2171414"/>
          <a:ext cx="827513" cy="551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 </a:t>
          </a:r>
        </a:p>
      </dsp:txBody>
      <dsp:txXfrm>
        <a:off x="4764028" y="2171414"/>
        <a:ext cx="827513" cy="551675"/>
      </dsp:txXfrm>
    </dsp:sp>
    <dsp:sp modelId="{EE73D7BD-97E5-4BEB-A64B-D424A8E588BB}">
      <dsp:nvSpPr>
        <dsp:cNvPr id="0" name=""/>
        <dsp:cNvSpPr/>
      </dsp:nvSpPr>
      <dsp:spPr>
        <a:xfrm>
          <a:off x="3954392" y="3201695"/>
          <a:ext cx="551675" cy="551675"/>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BA77F6-40C1-4947-87BF-AF3446132D9C}">
      <dsp:nvSpPr>
        <dsp:cNvPr id="0" name=""/>
        <dsp:cNvSpPr/>
      </dsp:nvSpPr>
      <dsp:spPr>
        <a:xfrm>
          <a:off x="4506067" y="3200316"/>
          <a:ext cx="827513" cy="551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NA</a:t>
          </a:r>
        </a:p>
      </dsp:txBody>
      <dsp:txXfrm>
        <a:off x="4506067" y="3200316"/>
        <a:ext cx="827513" cy="551675"/>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928DF0-BB1F-4087-817C-08586C67034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AE5CBBB1-9E34-4782-A865-97C4DDCF81F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A01D40C-D749-41E3-8551-FA3E19E444FF}" type="datetimeFigureOut">
              <a:rPr lang="en-US" smtClean="0"/>
              <a:t>11/20/2023</a:t>
            </a:fld>
            <a:endParaRPr lang="en-US"/>
          </a:p>
        </p:txBody>
      </p:sp>
      <p:sp>
        <p:nvSpPr>
          <p:cNvPr id="4" name="Footer Placeholder 3">
            <a:extLst>
              <a:ext uri="{FF2B5EF4-FFF2-40B4-BE49-F238E27FC236}">
                <a16:creationId xmlns:a16="http://schemas.microsoft.com/office/drawing/2014/main" id="{295195A5-6622-4277-9453-D0B43699657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MDE Office of Special Education</a:t>
            </a:r>
          </a:p>
        </p:txBody>
      </p:sp>
      <p:sp>
        <p:nvSpPr>
          <p:cNvPr id="5" name="Slide Number Placeholder 4">
            <a:extLst>
              <a:ext uri="{FF2B5EF4-FFF2-40B4-BE49-F238E27FC236}">
                <a16:creationId xmlns:a16="http://schemas.microsoft.com/office/drawing/2014/main" id="{81F1250D-D2A4-434A-A377-048E5EF3A3C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824374A-4992-47AE-B455-86D258C574E3}" type="slidenum">
              <a:rPr lang="en-US" smtClean="0"/>
              <a:t>‹#›</a:t>
            </a:fld>
            <a:endParaRPr lang="en-US"/>
          </a:p>
        </p:txBody>
      </p:sp>
    </p:spTree>
    <p:extLst>
      <p:ext uri="{BB962C8B-B14F-4D97-AF65-F5344CB8AC3E}">
        <p14:creationId xmlns:p14="http://schemas.microsoft.com/office/powerpoint/2010/main" val="37778290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1C04B0-F314-451F-B3DC-AA99D44A9853}" type="datetimeFigureOut">
              <a:rPr lang="en-US" smtClean="0"/>
              <a:t>11/20/2023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MDE Office of Special Education</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26B315-C80B-4218-90F6-E337499C216C}" type="slidenum">
              <a:rPr lang="en-US" smtClean="0"/>
              <a:t>‹#›</a:t>
            </a:fld>
            <a:endParaRPr lang="en-US"/>
          </a:p>
        </p:txBody>
      </p:sp>
    </p:spTree>
    <p:extLst>
      <p:ext uri="{BB962C8B-B14F-4D97-AF65-F5344CB8AC3E}">
        <p14:creationId xmlns:p14="http://schemas.microsoft.com/office/powerpoint/2010/main" val="395660826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ites.ed.gov/idea/regs/b/f/300.62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Attention: When the B-13 Interrater Reliability Training Video was recorded, participants could respond to poll questions during the Zoom training sessions. This recording will not include the option to respond to the poll questions.</a:t>
            </a:r>
          </a:p>
          <a:p>
            <a:endParaRPr lang="en-US" dirty="0"/>
          </a:p>
          <a:p>
            <a:r>
              <a:rPr lang="en-US" dirty="0"/>
              <a:t>If, after watching this training video, you would like to test your knowledge or participate in further training on Secondary Transition, we encourage you to enroll in the IEP Boot Camp: Transition Age Students located on the Michigan Virtual website at michiganvirtual.org/ and search for IEP Boot Camp. Participants who complete this course will have the opportunity to earn SCECH credits.</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a:t>
            </a:fld>
            <a:endParaRPr lang="en-US"/>
          </a:p>
        </p:txBody>
      </p:sp>
    </p:spTree>
    <p:extLst>
      <p:ext uri="{BB962C8B-B14F-4D97-AF65-F5344CB8AC3E}">
        <p14:creationId xmlns:p14="http://schemas.microsoft.com/office/powerpoint/2010/main" val="3938728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1- Is there evidence the student was invited to the IEP Team meeting where transition services were discussed? Please respond by marking YES or NO</a:t>
            </a:r>
          </a:p>
        </p:txBody>
      </p:sp>
      <p:sp>
        <p:nvSpPr>
          <p:cNvPr id="4" name="Slide Number Placeholder 3"/>
          <p:cNvSpPr>
            <a:spLocks noGrp="1"/>
          </p:cNvSpPr>
          <p:nvPr>
            <p:ph type="sldNum" sz="quarter" idx="5"/>
          </p:nvPr>
        </p:nvSpPr>
        <p:spPr/>
        <p:txBody>
          <a:bodyPr/>
          <a:lstStyle/>
          <a:p>
            <a:fld id="{7E7D3505-71AA-4C34-A72B-ADF117CDEFFC}" type="slidenum">
              <a:rPr lang="en-US" smtClean="0"/>
              <a:t>10</a:t>
            </a:fld>
            <a:endParaRPr lang="en-US"/>
          </a:p>
        </p:txBody>
      </p:sp>
    </p:spTree>
    <p:extLst>
      <p:ext uri="{BB962C8B-B14F-4D97-AF65-F5344CB8AC3E}">
        <p14:creationId xmlns:p14="http://schemas.microsoft.com/office/powerpoint/2010/main" val="833072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Compliant documentation would be documentation the student was invited prior to the IEP Team meeting. This could include an invitation which is addressed to the student (it may be co addressed with the parent), note of a verbal invite or phone log or evidence the student signed in as a participant or participated in the IEP.</a:t>
            </a:r>
          </a:p>
          <a:p>
            <a:endParaRPr lang="en-US"/>
          </a:p>
        </p:txBody>
      </p:sp>
      <p:sp>
        <p:nvSpPr>
          <p:cNvPr id="4" name="Slide Number Placeholder 3"/>
          <p:cNvSpPr>
            <a:spLocks noGrp="1"/>
          </p:cNvSpPr>
          <p:nvPr>
            <p:ph type="sldNum" sz="quarter" idx="5"/>
          </p:nvPr>
        </p:nvSpPr>
        <p:spPr/>
        <p:txBody>
          <a:bodyPr/>
          <a:lstStyle/>
          <a:p>
            <a:fld id="{7E7D3505-71AA-4C34-A72B-ADF117CDEFFC}" type="slidenum">
              <a:rPr lang="en-US" smtClean="0"/>
              <a:t>11</a:t>
            </a:fld>
            <a:endParaRPr lang="en-US"/>
          </a:p>
        </p:txBody>
      </p:sp>
    </p:spTree>
    <p:extLst>
      <p:ext uri="{BB962C8B-B14F-4D97-AF65-F5344CB8AC3E}">
        <p14:creationId xmlns:p14="http://schemas.microsoft.com/office/powerpoint/2010/main" val="3971760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Compliance for Question #1. This IEP invite is addressed to Michael for the purpose of reviewing his annual IEP and Transition Plan. </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12</a:t>
            </a:fld>
            <a:endParaRPr lang="en-US"/>
          </a:p>
        </p:txBody>
      </p:sp>
    </p:spTree>
    <p:extLst>
      <p:ext uri="{BB962C8B-B14F-4D97-AF65-F5344CB8AC3E}">
        <p14:creationId xmlns:p14="http://schemas.microsoft.com/office/powerpoint/2010/main" val="1152931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does compliance look like? </a:t>
            </a:r>
          </a:p>
          <a:p>
            <a:r>
              <a:rPr lang="en-US"/>
              <a:t>Here is an example of evidence that a student was invited and participated (Note the student box is checked)</a:t>
            </a:r>
            <a:endParaRPr lang="en-US">
              <a:cs typeface="Calibri"/>
            </a:endParaRPr>
          </a:p>
          <a:p>
            <a:r>
              <a:rPr lang="en-US"/>
              <a:t>* </a:t>
            </a:r>
            <a:endParaRPr lang="en-US">
              <a:cs typeface="Calibri"/>
            </a:endParaRPr>
          </a:p>
          <a:p>
            <a:r>
              <a:rPr lang="en-US"/>
              <a:t>Another example of student participation is the varying documented attempts to invite the student. This contact documentation contains multiple methods of contact (call and letter).</a:t>
            </a:r>
            <a:endParaRPr lang="en-US">
              <a:cs typeface="Calibri"/>
            </a:endParaRP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13</a:t>
            </a:fld>
            <a:endParaRPr lang="en-US"/>
          </a:p>
        </p:txBody>
      </p:sp>
    </p:spTree>
    <p:extLst>
      <p:ext uri="{BB962C8B-B14F-4D97-AF65-F5344CB8AC3E}">
        <p14:creationId xmlns:p14="http://schemas.microsoft.com/office/powerpoint/2010/main" val="2757377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does non-compliance look like?</a:t>
            </a:r>
          </a:p>
          <a:p>
            <a:r>
              <a:rPr lang="en-US"/>
              <a:t>There is no evidence that the student was invited or participated in the IEP. There is no written invitation, No contact log, No sign in, and no evidence of participation. You would mark “No” for Question #1</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14</a:t>
            </a:fld>
            <a:endParaRPr lang="en-US"/>
          </a:p>
        </p:txBody>
      </p:sp>
    </p:spTree>
    <p:extLst>
      <p:ext uri="{BB962C8B-B14F-4D97-AF65-F5344CB8AC3E}">
        <p14:creationId xmlns:p14="http://schemas.microsoft.com/office/powerpoint/2010/main" val="2341692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time for our first round of you be the judge. In this example the invitation was addressed to the parent. The participants list has the box checked next to the space for the student’s name. When the OSE looked at the IEP, there was no additional student input in the IEP. Is this record compliant for question one on the checklist?</a:t>
            </a:r>
          </a:p>
          <a:p>
            <a:endParaRPr lang="en-US"/>
          </a:p>
          <a:p>
            <a:r>
              <a:rPr lang="en-US"/>
              <a:t>Use poll 1</a:t>
            </a:r>
            <a:endParaRPr lang="en-US">
              <a:cs typeface="Calibri"/>
            </a:endParaRPr>
          </a:p>
          <a:p>
            <a:endParaRPr lang="en-US"/>
          </a:p>
          <a:p>
            <a:r>
              <a:rPr lang="en-US"/>
              <a:t>Collect answers. Display results. Discussion ensues. The answer is No. The invitation needs to be sent to the student (can be co-addressed with the parent) and the student cannot just be listed as a participant on the </a:t>
            </a:r>
            <a:r>
              <a:rPr lang="en-US" b="1"/>
              <a:t>invitation </a:t>
            </a:r>
            <a:r>
              <a:rPr lang="en-US"/>
              <a:t>-there must be evidence the student participated in the IEP. </a:t>
            </a:r>
            <a:endParaRPr lang="en-US">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7E7D3505-71AA-4C34-A72B-ADF117CDEFFC}" type="slidenum">
              <a:rPr lang="en-US" smtClean="0"/>
              <a:t>15</a:t>
            </a:fld>
            <a:endParaRPr lang="en-US"/>
          </a:p>
        </p:txBody>
      </p:sp>
    </p:spTree>
    <p:extLst>
      <p:ext uri="{BB962C8B-B14F-4D97-AF65-F5344CB8AC3E}">
        <p14:creationId xmlns:p14="http://schemas.microsoft.com/office/powerpoint/2010/main" val="3696537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2- Is there evidence of prior consent of the parent or student, who has reached the age of majority, to invite an agency? Please respond with YES, NO or NA.</a:t>
            </a:r>
          </a:p>
          <a:p>
            <a:endParaRPr lang="en-US">
              <a:cs typeface="Calibri"/>
            </a:endParaRPr>
          </a:p>
          <a:p>
            <a:r>
              <a:rPr lang="en-US">
                <a:cs typeface="Calibri"/>
              </a:rPr>
              <a:t>There is a lot of meaning embedded in this question. First of all, the district has to determine if there is an agency likely to be responsible for paying for or providing transition services. Those services are not time bound. IDEA doesn’t say that schools only need to invite the agency if they are going to provide them during the current year or at a certain age of the student, or when the agency likes to get involved. The IDEA requires that if an agency is likely to provide or pay for services, they be invited to the IEP meeting where transition services will be discussed. In order to make that invitation, the district must seek consent from the parent or the student who has reached the age of majority. </a:t>
            </a:r>
          </a:p>
          <a:p>
            <a:r>
              <a:rPr lang="en-US">
                <a:cs typeface="Calibri"/>
              </a:rPr>
              <a:t>If the Team has decided there is an agency likely to provide or pay for services, did they seek consent to invite the agency prior to inviting the agency? We know from Letter to Gray that the ideal is that the agency representative is identified on the consent form. We also know from practice that the agency representative is not always known. Case managers change, etc. So minimally, the agency must be identified on the consent form to meet the requirements of consent which we will go over on the coming slides.</a:t>
            </a:r>
          </a:p>
          <a:p>
            <a:r>
              <a:rPr lang="en-US">
                <a:cs typeface="Calibri"/>
              </a:rPr>
              <a:t>If there is not an Agency likely to provide or pay for services, then the reviewer  can use NA on the checklist. Do Not select “No”.</a:t>
            </a:r>
          </a:p>
        </p:txBody>
      </p:sp>
      <p:sp>
        <p:nvSpPr>
          <p:cNvPr id="4" name="Slide Number Placeholder 3"/>
          <p:cNvSpPr>
            <a:spLocks noGrp="1"/>
          </p:cNvSpPr>
          <p:nvPr>
            <p:ph type="sldNum" sz="quarter" idx="5"/>
          </p:nvPr>
        </p:nvSpPr>
        <p:spPr/>
        <p:txBody>
          <a:bodyPr/>
          <a:lstStyle/>
          <a:p>
            <a:fld id="{7E7D3505-71AA-4C34-A72B-ADF117CDEFFC}" type="slidenum">
              <a:rPr lang="en-US" smtClean="0"/>
              <a:t>16</a:t>
            </a:fld>
            <a:endParaRPr lang="en-US"/>
          </a:p>
        </p:txBody>
      </p:sp>
    </p:spTree>
    <p:extLst>
      <p:ext uri="{BB962C8B-B14F-4D97-AF65-F5344CB8AC3E}">
        <p14:creationId xmlns:p14="http://schemas.microsoft.com/office/powerpoint/2010/main" val="1025894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we have added a conditional question to question 2. If there is a NO response for question 2, there will be a </a:t>
            </a:r>
            <a:r>
              <a:rPr lang="en-US" err="1">
                <a:cs typeface="Calibri"/>
              </a:rPr>
              <a:t>subquestion</a:t>
            </a:r>
            <a:r>
              <a:rPr lang="en-US">
                <a:cs typeface="Calibri"/>
              </a:rPr>
              <a:t> asking, was written consent obtained but it was late? If yes, consent was obtained although after the invitation was sent, no student level corrective action plan will be issued. However if the </a:t>
            </a:r>
            <a:r>
              <a:rPr lang="en-US" err="1">
                <a:cs typeface="Calibri"/>
              </a:rPr>
              <a:t>subquestion</a:t>
            </a:r>
            <a:r>
              <a:rPr lang="en-US">
                <a:cs typeface="Calibri"/>
              </a:rPr>
              <a:t> is also answered no, meaning consent was never obtained, then there will be an SLCAP to obtain written consent that will be retroactive to the prior IEP OR if the district is unable to obtain written consent from the parent or the student who has reached the age of majority, an IEP or IEP amendment must be held. Please do not remove the need of an agency from the IEP. </a:t>
            </a:r>
          </a:p>
          <a:p>
            <a:endParaRPr lang="en-US">
              <a:cs typeface="Calibri"/>
            </a:endParaRPr>
          </a:p>
          <a:p>
            <a:r>
              <a:rPr lang="en-US">
                <a:cs typeface="Calibri"/>
              </a:rPr>
              <a:t>The IEP team must document that an agency is likely to be responsible for providing or paying for transition services, however, if consent was unable to be obtained document that as well. </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17</a:t>
            </a:fld>
            <a:endParaRPr lang="en-US"/>
          </a:p>
        </p:txBody>
      </p:sp>
    </p:spTree>
    <p:extLst>
      <p:ext uri="{BB962C8B-B14F-4D97-AF65-F5344CB8AC3E}">
        <p14:creationId xmlns:p14="http://schemas.microsoft.com/office/powerpoint/2010/main" val="4129242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it comes to the agency we need to do a better job about emphasizing that its not just about informed consent under §300.9 but about consent as it relates to confidentiality under §300.622. If teams invite an agency without obtaining prior consent then they are violating IDEA confidentiality requirements AND FERPA.  </a:t>
            </a:r>
            <a:r>
              <a:rPr lang="en-US">
                <a:hlinkClick r:id="rId3"/>
              </a:rPr>
              <a:t>https://sites.ed.gov/idea/regs/b/f/300.622</a:t>
            </a:r>
            <a:endParaRPr lang="en-US">
              <a:cs typeface="Calibri" panose="020F0502020204030204"/>
            </a:endParaRPr>
          </a:p>
          <a:p>
            <a:endParaRPr lang="en-US">
              <a:cs typeface="Calibri" panose="020F0502020204030204"/>
            </a:endParaRP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18</a:t>
            </a:fld>
            <a:endParaRPr lang="en-US"/>
          </a:p>
        </p:txBody>
      </p:sp>
    </p:spTree>
    <p:extLst>
      <p:ext uri="{BB962C8B-B14F-4D97-AF65-F5344CB8AC3E}">
        <p14:creationId xmlns:p14="http://schemas.microsoft.com/office/powerpoint/2010/main" val="246583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Section 300.9 of the Individuals with Disabilities Education Act (IDEA) states consent means:</a:t>
            </a:r>
          </a:p>
          <a:p>
            <a:r>
              <a:rPr lang="en-US">
                <a:cs typeface="Calibri"/>
              </a:rPr>
              <a:t>1. The parent is fully informed of all the relevant information to the activity for which consent is being sought, in their native language or through another mode of communication; Relevant information here means identifying which agency the school wants to invite</a:t>
            </a:r>
          </a:p>
          <a:p>
            <a:r>
              <a:rPr lang="en-US">
                <a:cs typeface="Calibri"/>
              </a:rPr>
              <a:t>2. The parent understands and agrees in writing to the carrying out of the activity for which consent is being sought and </a:t>
            </a:r>
          </a:p>
          <a:p>
            <a:r>
              <a:rPr lang="en-US">
                <a:cs typeface="Calibri"/>
              </a:rPr>
              <a:t>3. The consent describes that activity and lists the records (if any) that will be released and to whom.</a:t>
            </a:r>
          </a:p>
          <a:p>
            <a:r>
              <a:rPr lang="en-US">
                <a:cs typeface="Calibri"/>
              </a:rPr>
              <a:t>4. And finally the parent understands that the granting of consent is voluntary on the part of the parent and may be revoked at any time.</a:t>
            </a:r>
          </a:p>
          <a:p>
            <a:endParaRPr lang="en-US">
              <a:cs typeface="Calibri"/>
            </a:endParaRPr>
          </a:p>
          <a:p>
            <a:endParaRPr lang="en-US">
              <a:cs typeface="Calibri"/>
            </a:endParaRP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19</a:t>
            </a:fld>
            <a:endParaRPr lang="en-US"/>
          </a:p>
        </p:txBody>
      </p:sp>
    </p:spTree>
    <p:extLst>
      <p:ext uri="{BB962C8B-B14F-4D97-AF65-F5344CB8AC3E}">
        <p14:creationId xmlns:p14="http://schemas.microsoft.com/office/powerpoint/2010/main" val="3149514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1992839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an agency is likely to pay for or provide transition services, then compliant documentation would include a request for consent provided to the parent, or student who has reached the age of majority, even if it’s not signed or returned.</a:t>
            </a:r>
          </a:p>
          <a:p>
            <a:pPr>
              <a:defRPr/>
            </a:pPr>
            <a:r>
              <a:rPr lang="en-US">
                <a:cs typeface="Calibri"/>
              </a:rPr>
              <a:t>*</a:t>
            </a:r>
            <a:endParaRPr lang="en-US"/>
          </a:p>
          <a:p>
            <a:pPr>
              <a:defRPr/>
            </a:pPr>
            <a:r>
              <a:rPr lang="en-US">
                <a:cs typeface="Calibri"/>
              </a:rPr>
              <a:t>This example shows consent dated on 10-1-20</a:t>
            </a:r>
          </a:p>
          <a:p>
            <a:pPr>
              <a:defRPr/>
            </a:pPr>
            <a:r>
              <a:rPr lang="en-US">
                <a:cs typeface="Calibri"/>
              </a:rPr>
              <a:t>*</a:t>
            </a:r>
            <a:endParaRPr lang="en-US"/>
          </a:p>
          <a:p>
            <a:pPr>
              <a:defRPr/>
            </a:pPr>
            <a:r>
              <a:rPr lang="en-US">
                <a:cs typeface="Calibri"/>
              </a:rPr>
              <a:t>Next, an invitation to MRS to attend the IEP Team Meeting</a:t>
            </a:r>
            <a:endParaRPr lang="en-US"/>
          </a:p>
          <a:p>
            <a:pPr>
              <a:defRPr/>
            </a:pPr>
            <a:r>
              <a:rPr lang="en-US">
                <a:cs typeface="Calibri"/>
              </a:rPr>
              <a:t>*</a:t>
            </a:r>
            <a:endParaRPr lang="en-US"/>
          </a:p>
          <a:p>
            <a:pPr>
              <a:defRPr/>
            </a:pPr>
            <a:r>
              <a:rPr lang="en-US">
                <a:cs typeface="Calibri"/>
              </a:rPr>
              <a:t>And that invitation was generated on 10-7-20, after signed consent was obtained.</a:t>
            </a:r>
            <a:endParaRPr lang="en-US"/>
          </a:p>
          <a:p>
            <a:pPr>
              <a:defRPr/>
            </a:pPr>
            <a:r>
              <a:rPr lang="en-US">
                <a:cs typeface="Calibri"/>
              </a:rPr>
              <a:t>This is a compliant example.</a:t>
            </a:r>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20</a:t>
            </a:fld>
            <a:endParaRPr lang="en-US"/>
          </a:p>
        </p:txBody>
      </p:sp>
    </p:spTree>
    <p:extLst>
      <p:ext uri="{BB962C8B-B14F-4D97-AF65-F5344CB8AC3E}">
        <p14:creationId xmlns:p14="http://schemas.microsoft.com/office/powerpoint/2010/main" val="2161814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you're looking at acceptable forms of written consent, that consent can come in many forms. First of all, there might be a hard copy of consent form provided to the parent or student who has reached the age of majority. It could be an electronic consent form which was provided through signature applications such as DocuSign or </a:t>
            </a:r>
            <a:r>
              <a:rPr lang="en-US" err="1"/>
              <a:t>hellosign</a:t>
            </a:r>
            <a:r>
              <a:rPr lang="en-US"/>
              <a:t>. Those are just some examples but there are many, many programs. The consent form could be emailed out and then printed out. 
What is important is the consent form has been signed, dated, and returned to the district. </a:t>
            </a:r>
          </a:p>
          <a:p>
            <a:endParaRPr lang="en-US"/>
          </a:p>
          <a:p>
            <a:r>
              <a:rPr lang="en-US"/>
              <a:t>Note that an email to the parent is not considered compliant.</a:t>
            </a:r>
          </a:p>
          <a:p>
            <a:r>
              <a:rPr lang="en-US"/>
              <a:t>Critical that you document every attempt to obtain consent and note that in the IEP</a:t>
            </a:r>
          </a:p>
          <a:p>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21</a:t>
            </a:fld>
            <a:endParaRPr lang="en-US"/>
          </a:p>
        </p:txBody>
      </p:sp>
    </p:spTree>
    <p:extLst>
      <p:ext uri="{BB962C8B-B14F-4D97-AF65-F5344CB8AC3E}">
        <p14:creationId xmlns:p14="http://schemas.microsoft.com/office/powerpoint/2010/main" val="581369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2 is non-compliant if the there is no documentation that the member district determined there was no need to invite an outside agency.</a:t>
            </a:r>
          </a:p>
          <a:p>
            <a:endParaRPr lang="en-US"/>
          </a:p>
          <a:p>
            <a:r>
              <a:rPr lang="en-US"/>
              <a:t>Question 2 is non-compliant when an agency was likely to pay or provide transition services, written consent was not sought or received from the parent/student who has reached the age of majority</a:t>
            </a:r>
          </a:p>
          <a:p>
            <a:endParaRPr lang="en-US"/>
          </a:p>
          <a:p>
            <a:r>
              <a:rPr lang="en-US"/>
              <a:t>Or the parent/student who has reached the age of majority, agreed verbally but didn’t sign the consent and the agency was invited </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22</a:t>
            </a:fld>
            <a:endParaRPr lang="en-US"/>
          </a:p>
        </p:txBody>
      </p:sp>
    </p:spTree>
    <p:extLst>
      <p:ext uri="{BB962C8B-B14F-4D97-AF65-F5344CB8AC3E}">
        <p14:creationId xmlns:p14="http://schemas.microsoft.com/office/powerpoint/2010/main" val="1590670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another opportunity for you to be the judge. </a:t>
            </a:r>
          </a:p>
          <a:p>
            <a:endParaRPr lang="en-US"/>
          </a:p>
          <a:p>
            <a:r>
              <a:rPr lang="en-US">
                <a:cs typeface="Calibri"/>
              </a:rPr>
              <a:t>(Read scenario)</a:t>
            </a:r>
          </a:p>
          <a:p>
            <a:endParaRPr lang="en-US"/>
          </a:p>
          <a:p>
            <a:r>
              <a:rPr lang="en-US"/>
              <a:t> Is this compliant? </a:t>
            </a:r>
            <a:endParaRPr lang="en-US">
              <a:cs typeface="Calibri"/>
            </a:endParaRPr>
          </a:p>
          <a:p>
            <a:endParaRPr lang="en-US"/>
          </a:p>
          <a:p>
            <a:r>
              <a:rPr lang="en-US"/>
              <a:t>Launch Poll 2</a:t>
            </a:r>
            <a:endParaRPr lang="en-US">
              <a:cs typeface="Calibri"/>
            </a:endParaRPr>
          </a:p>
          <a:p>
            <a:r>
              <a:rPr lang="en-US"/>
              <a:t>Collect responses. Discuss. No, not compliant. Consent must be in writing before an invitation is sent. </a:t>
            </a:r>
            <a:endParaRPr lang="en-US">
              <a:cs typeface="Calibri"/>
            </a:endParaRPr>
          </a:p>
          <a:p>
            <a:endParaRPr lang="en-US"/>
          </a:p>
          <a:p>
            <a:r>
              <a:rPr lang="en-US"/>
              <a:t>This scenario refers to the subcategory as discussed earlier. Consent was received late therefore resulting in a CAP and not an SLCAP for this student.</a:t>
            </a:r>
            <a:endParaRPr lang="en-US">
              <a:cs typeface="Calibri"/>
            </a:endParaRP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23</a:t>
            </a:fld>
            <a:endParaRPr lang="en-US"/>
          </a:p>
        </p:txBody>
      </p:sp>
    </p:spTree>
    <p:extLst>
      <p:ext uri="{BB962C8B-B14F-4D97-AF65-F5344CB8AC3E}">
        <p14:creationId xmlns:p14="http://schemas.microsoft.com/office/powerpoint/2010/main" val="1062546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3- Is there evidence that a representative of any participating agency likely to be responsible for providing or paying for transition services was invited prior to the IEP Team meeting? </a:t>
            </a:r>
          </a:p>
          <a:p>
            <a:endParaRPr lang="en-US"/>
          </a:p>
          <a:p>
            <a:r>
              <a:rPr lang="en-US"/>
              <a:t>This question presumes the district has determined that an agency is likely to be responsible for providing or paying for transition services.</a:t>
            </a:r>
          </a:p>
          <a:p>
            <a:endParaRPr lang="en-US"/>
          </a:p>
          <a:p>
            <a:r>
              <a:rPr lang="en-US"/>
              <a:t> If you have marked NA to question two, then you should just mark NA for question three. </a:t>
            </a:r>
          </a:p>
          <a:p>
            <a:endParaRPr lang="en-US"/>
          </a:p>
          <a:p>
            <a:r>
              <a:rPr lang="en-US"/>
              <a:t>If you marked yes or no for question two, then you have to answer question three with a yes or a no.</a:t>
            </a:r>
          </a:p>
        </p:txBody>
      </p:sp>
      <p:sp>
        <p:nvSpPr>
          <p:cNvPr id="4" name="Slide Number Placeholder 3"/>
          <p:cNvSpPr>
            <a:spLocks noGrp="1"/>
          </p:cNvSpPr>
          <p:nvPr>
            <p:ph type="sldNum" sz="quarter" idx="5"/>
          </p:nvPr>
        </p:nvSpPr>
        <p:spPr/>
        <p:txBody>
          <a:bodyPr/>
          <a:lstStyle/>
          <a:p>
            <a:fld id="{7E7D3505-71AA-4C34-A72B-ADF117CDEFFC}" type="slidenum">
              <a:rPr lang="en-US" smtClean="0"/>
              <a:t>24</a:t>
            </a:fld>
            <a:endParaRPr lang="en-US"/>
          </a:p>
        </p:txBody>
      </p:sp>
    </p:spTree>
    <p:extLst>
      <p:ext uri="{BB962C8B-B14F-4D97-AF65-F5344CB8AC3E}">
        <p14:creationId xmlns:p14="http://schemas.microsoft.com/office/powerpoint/2010/main" val="3623010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are some things we would expect to see for compliance? (Read the bullets)</a:t>
            </a:r>
          </a:p>
          <a:p>
            <a:r>
              <a:rPr lang="en-US"/>
              <a:t>Read the bullets</a:t>
            </a:r>
          </a:p>
          <a:p>
            <a:endParaRPr lang="en-US"/>
          </a:p>
          <a:p>
            <a:endParaRPr lang="en-US"/>
          </a:p>
          <a:p>
            <a:r>
              <a:rPr lang="en-US"/>
              <a:t>What would we mark as noncompliance (read the bullets)</a:t>
            </a:r>
          </a:p>
          <a:p>
            <a:endParaRPr lang="en-US"/>
          </a:p>
          <a:p>
            <a:r>
              <a:rPr lang="en-US"/>
              <a:t>There is a link for a clarification document for inviting participating agencies with additional information </a:t>
            </a:r>
          </a:p>
          <a:p>
            <a:endParaRPr lang="en-US"/>
          </a:p>
        </p:txBody>
      </p:sp>
      <p:sp>
        <p:nvSpPr>
          <p:cNvPr id="4" name="Slide Number Placeholder 3"/>
          <p:cNvSpPr>
            <a:spLocks noGrp="1"/>
          </p:cNvSpPr>
          <p:nvPr>
            <p:ph type="sldNum" sz="quarter" idx="5"/>
          </p:nvPr>
        </p:nvSpPr>
        <p:spPr/>
        <p:txBody>
          <a:bodyPr/>
          <a:lstStyle/>
          <a:p>
            <a:fld id="{7E7D3505-71AA-4C34-A72B-ADF117CDEFFC}" type="slidenum">
              <a:rPr lang="en-US" smtClean="0"/>
              <a:t>25</a:t>
            </a:fld>
            <a:endParaRPr lang="en-US"/>
          </a:p>
        </p:txBody>
      </p:sp>
    </p:spTree>
    <p:extLst>
      <p:ext uri="{BB962C8B-B14F-4D97-AF65-F5344CB8AC3E}">
        <p14:creationId xmlns:p14="http://schemas.microsoft.com/office/powerpoint/2010/main" val="442295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will read the slide) </a:t>
            </a:r>
          </a:p>
          <a:p>
            <a:endParaRPr lang="en-US">
              <a:cs typeface="Calibri"/>
            </a:endParaRPr>
          </a:p>
          <a:p>
            <a:r>
              <a:rPr lang="en-US"/>
              <a:t>Please Launch Poll 3</a:t>
            </a:r>
            <a:endParaRPr lang="en-US">
              <a:cs typeface="Calibri"/>
            </a:endParaRPr>
          </a:p>
          <a:p>
            <a:endParaRPr lang="en-US"/>
          </a:p>
          <a:p>
            <a:r>
              <a:rPr lang="en-US"/>
              <a:t>Collect responses. Display. </a:t>
            </a:r>
          </a:p>
          <a:p>
            <a:endParaRPr lang="en-US">
              <a:cs typeface="Calibri"/>
            </a:endParaRPr>
          </a:p>
          <a:p>
            <a:r>
              <a:rPr lang="en-US">
                <a:cs typeface="Calibri"/>
              </a:rPr>
              <a:t>Now we will take a look at the order of compliance</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26</a:t>
            </a:fld>
            <a:endParaRPr lang="en-US"/>
          </a:p>
        </p:txBody>
      </p:sp>
    </p:spTree>
    <p:extLst>
      <p:ext uri="{BB962C8B-B14F-4D97-AF65-F5344CB8AC3E}">
        <p14:creationId xmlns:p14="http://schemas.microsoft.com/office/powerpoint/2010/main" val="355975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Answer – 3,2,1,4</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27</a:t>
            </a:fld>
            <a:endParaRPr lang="en-US"/>
          </a:p>
        </p:txBody>
      </p:sp>
    </p:spTree>
    <p:extLst>
      <p:ext uri="{BB962C8B-B14F-4D97-AF65-F5344CB8AC3E}">
        <p14:creationId xmlns:p14="http://schemas.microsoft.com/office/powerpoint/2010/main" val="375001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first three questions are typically questions where we see the most non-compliance, therefore we are going to pause and do a knowledge check. We are going to read the 5 statements and mark each as True or False based on our knowledge</a:t>
            </a:r>
            <a:endParaRPr lang="en-US"/>
          </a:p>
          <a:p>
            <a:endParaRPr lang="en-US">
              <a:cs typeface="Calibri"/>
            </a:endParaRPr>
          </a:p>
          <a:p>
            <a:r>
              <a:rPr lang="en-US">
                <a:cs typeface="Calibri"/>
              </a:rPr>
              <a:t>Read slide</a:t>
            </a:r>
          </a:p>
          <a:p>
            <a:endParaRPr lang="en-US">
              <a:cs typeface="Calibri"/>
            </a:endParaRPr>
          </a:p>
          <a:p>
            <a:r>
              <a:rPr lang="en-US">
                <a:cs typeface="Calibri"/>
              </a:rPr>
              <a:t>Please Launch the Knowledge Check</a:t>
            </a:r>
            <a:endParaRPr lang="en-US"/>
          </a:p>
          <a:p>
            <a:endParaRPr lang="en-US">
              <a:cs typeface="Calibri"/>
            </a:endParaRPr>
          </a:p>
          <a:p>
            <a:r>
              <a:rPr lang="en-US">
                <a:cs typeface="Calibri"/>
              </a:rPr>
              <a:t>Collect responses Display Discuss  --- True, False (Hang up the phone...nothing is done by phone), True, True, False (An agency that is likely to pay or provide services needs a reasonable amount of time for meaningful participation)</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28</a:t>
            </a:fld>
            <a:endParaRPr lang="en-US"/>
          </a:p>
        </p:txBody>
      </p:sp>
    </p:spTree>
    <p:extLst>
      <p:ext uri="{BB962C8B-B14F-4D97-AF65-F5344CB8AC3E}">
        <p14:creationId xmlns:p14="http://schemas.microsoft.com/office/powerpoint/2010/main" val="1353662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4- Is there evidence that postsecondary goals were based on age-appropriate transition assessment?</a:t>
            </a:r>
          </a:p>
        </p:txBody>
      </p:sp>
      <p:sp>
        <p:nvSpPr>
          <p:cNvPr id="4" name="Slide Number Placeholder 3"/>
          <p:cNvSpPr>
            <a:spLocks noGrp="1"/>
          </p:cNvSpPr>
          <p:nvPr>
            <p:ph type="sldNum" sz="quarter" idx="5"/>
          </p:nvPr>
        </p:nvSpPr>
        <p:spPr/>
        <p:txBody>
          <a:bodyPr/>
          <a:lstStyle/>
          <a:p>
            <a:fld id="{7E7D3505-71AA-4C34-A72B-ADF117CDEFFC}" type="slidenum">
              <a:rPr lang="en-US" smtClean="0"/>
              <a:t>29</a:t>
            </a:fld>
            <a:endParaRPr lang="en-US"/>
          </a:p>
        </p:txBody>
      </p:sp>
    </p:spTree>
    <p:extLst>
      <p:ext uri="{BB962C8B-B14F-4D97-AF65-F5344CB8AC3E}">
        <p14:creationId xmlns:p14="http://schemas.microsoft.com/office/powerpoint/2010/main" val="1286708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774468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variety of sources and instruments can be used for transition assessment data. Evidence of compliance can be found in several places in the IEP such as the PLAAFP statement or the transition plan.</a:t>
            </a:r>
          </a:p>
          <a:p>
            <a:endParaRPr lang="en-US"/>
          </a:p>
          <a:p>
            <a:r>
              <a:rPr lang="en-US"/>
              <a:t>Please mark NO if there is no documentation of transition assessment information/data. </a:t>
            </a:r>
          </a:p>
          <a:p>
            <a:endParaRPr lang="en-US"/>
          </a:p>
          <a:p>
            <a:r>
              <a:rPr lang="en-US"/>
              <a:t>A student or parent interview/questionnaire alone is not sufficient.</a:t>
            </a:r>
            <a:endParaRPr lang="en-US">
              <a:cs typeface="Calibri"/>
            </a:endParaRPr>
          </a:p>
        </p:txBody>
      </p:sp>
      <p:sp>
        <p:nvSpPr>
          <p:cNvPr id="4" name="Slide Number Placeholder 3"/>
          <p:cNvSpPr>
            <a:spLocks noGrp="1"/>
          </p:cNvSpPr>
          <p:nvPr>
            <p:ph type="sldNum" sz="quarter" idx="5"/>
          </p:nvPr>
        </p:nvSpPr>
        <p:spPr/>
        <p:txBody>
          <a:bodyPr/>
          <a:lstStyle/>
          <a:p>
            <a:fld id="{7E7D3505-71AA-4C34-A72B-ADF117CDEFFC}" type="slidenum">
              <a:rPr lang="en-US" smtClean="0"/>
              <a:t>30</a:t>
            </a:fld>
            <a:endParaRPr lang="en-US"/>
          </a:p>
        </p:txBody>
      </p:sp>
    </p:spTree>
    <p:extLst>
      <p:ext uri="{BB962C8B-B14F-4D97-AF65-F5344CB8AC3E}">
        <p14:creationId xmlns:p14="http://schemas.microsoft.com/office/powerpoint/2010/main" val="3213229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reiterate this information can be embedded in different places in the IEP, for example,</a:t>
            </a:r>
          </a:p>
          <a:p>
            <a:endParaRPr lang="en-US"/>
          </a:p>
          <a:p>
            <a:r>
              <a:rPr lang="en-US"/>
              <a:t> *we may see it in the Assessments</a:t>
            </a:r>
          </a:p>
          <a:p>
            <a:endParaRPr lang="en-US"/>
          </a:p>
          <a:p>
            <a:pPr marL="0" indent="0">
              <a:buFont typeface="Arial" panose="020B0604020202020204" pitchFamily="34" charset="0"/>
              <a:buNone/>
            </a:pPr>
            <a:r>
              <a:rPr lang="en-US"/>
              <a:t>*Data sources used  In the Transition plan</a:t>
            </a:r>
          </a:p>
          <a:p>
            <a:pPr marL="0" indent="0">
              <a:buFont typeface="Arial" panose="020B0604020202020204" pitchFamily="34" charset="0"/>
              <a:buNone/>
            </a:pPr>
            <a:r>
              <a:rPr lang="en-US"/>
              <a:t>*Or under the students Preferences and Interests , any of these would be acceptable </a:t>
            </a:r>
          </a:p>
          <a:p>
            <a:pPr marL="0" indent="0">
              <a:buFont typeface="Arial" panose="020B0604020202020204" pitchFamily="34" charset="0"/>
              <a:buNone/>
            </a:pPr>
            <a:endParaRPr lang="en-US"/>
          </a:p>
          <a:p>
            <a:pPr marL="0" indent="0">
              <a:buFont typeface="Arial" panose="020B0604020202020204" pitchFamily="34" charset="0"/>
              <a:buNone/>
            </a:pPr>
            <a:r>
              <a:rPr lang="en-US"/>
              <a:t>Now Christie will cover questions 5-9 and Catamaran</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31</a:t>
            </a:fld>
            <a:endParaRPr lang="en-US"/>
          </a:p>
        </p:txBody>
      </p:sp>
    </p:spTree>
    <p:extLst>
      <p:ext uri="{BB962C8B-B14F-4D97-AF65-F5344CB8AC3E}">
        <p14:creationId xmlns:p14="http://schemas.microsoft.com/office/powerpoint/2010/main" val="456043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Moving on to question 5, did the IEP include a measurable postsecondary goal </a:t>
            </a:r>
          </a:p>
        </p:txBody>
      </p:sp>
      <p:sp>
        <p:nvSpPr>
          <p:cNvPr id="4" name="Slide Number Placeholder 3"/>
          <p:cNvSpPr>
            <a:spLocks noGrp="1"/>
          </p:cNvSpPr>
          <p:nvPr>
            <p:ph type="sldNum" sz="quarter" idx="5"/>
          </p:nvPr>
        </p:nvSpPr>
        <p:spPr/>
        <p:txBody>
          <a:bodyPr/>
          <a:lstStyle/>
          <a:p>
            <a:fld id="{7E7D3505-71AA-4C34-A72B-ADF117CDEFFC}" type="slidenum">
              <a:rPr lang="en-US" smtClean="0"/>
              <a:t>32</a:t>
            </a:fld>
            <a:endParaRPr lang="en-US"/>
          </a:p>
        </p:txBody>
      </p:sp>
    </p:spTree>
    <p:extLst>
      <p:ext uri="{BB962C8B-B14F-4D97-AF65-F5344CB8AC3E}">
        <p14:creationId xmlns:p14="http://schemas.microsoft.com/office/powerpoint/2010/main" val="2693287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are really only looking for a minimum of 1 post-secondary goal to meet B-13 Compliance for the purpose of the checklist </a:t>
            </a:r>
          </a:p>
          <a:p>
            <a:r>
              <a:rPr lang="en-US"/>
              <a:t>If there is no measurable goal in at least one of the areas, question 5 is noncompliant and should be marked “NO.”</a:t>
            </a:r>
          </a:p>
        </p:txBody>
      </p:sp>
      <p:sp>
        <p:nvSpPr>
          <p:cNvPr id="4" name="Slide Number Placeholder 3"/>
          <p:cNvSpPr>
            <a:spLocks noGrp="1"/>
          </p:cNvSpPr>
          <p:nvPr>
            <p:ph type="sldNum" sz="quarter" idx="5"/>
          </p:nvPr>
        </p:nvSpPr>
        <p:spPr/>
        <p:txBody>
          <a:bodyPr/>
          <a:lstStyle/>
          <a:p>
            <a:fld id="{7E7D3505-71AA-4C34-A72B-ADF117CDEFFC}" type="slidenum">
              <a:rPr lang="en-US" smtClean="0"/>
              <a:t>33</a:t>
            </a:fld>
            <a:endParaRPr lang="en-US"/>
          </a:p>
        </p:txBody>
      </p:sp>
    </p:spTree>
    <p:extLst>
      <p:ext uri="{BB962C8B-B14F-4D97-AF65-F5344CB8AC3E}">
        <p14:creationId xmlns:p14="http://schemas.microsoft.com/office/powerpoint/2010/main" val="3326016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a measurable postsecondary goal?  Measurable means it is something that can be counted or observed.</a:t>
            </a:r>
          </a:p>
          <a:p>
            <a:endParaRPr lang="en-US"/>
          </a:p>
          <a:p>
            <a:r>
              <a:rPr lang="en-US"/>
              <a:t>It must identify an outcome</a:t>
            </a:r>
          </a:p>
          <a:p>
            <a:endParaRPr lang="en-US"/>
          </a:p>
          <a:p>
            <a:r>
              <a:rPr lang="en-US"/>
              <a:t>It must be measurable in at least one area: Education, Training, Employment or Independent Living</a:t>
            </a:r>
          </a:p>
        </p:txBody>
      </p:sp>
      <p:sp>
        <p:nvSpPr>
          <p:cNvPr id="4" name="Slide Number Placeholder 3"/>
          <p:cNvSpPr>
            <a:spLocks noGrp="1"/>
          </p:cNvSpPr>
          <p:nvPr>
            <p:ph type="sldNum" sz="quarter" idx="5"/>
          </p:nvPr>
        </p:nvSpPr>
        <p:spPr/>
        <p:txBody>
          <a:bodyPr/>
          <a:lstStyle/>
          <a:p>
            <a:fld id="{7E7D3505-71AA-4C34-A72B-ADF117CDEFFC}" type="slidenum">
              <a:rPr lang="en-US" smtClean="0"/>
              <a:t>34</a:t>
            </a:fld>
            <a:endParaRPr lang="en-US"/>
          </a:p>
        </p:txBody>
      </p:sp>
    </p:spTree>
    <p:extLst>
      <p:ext uri="{BB962C8B-B14F-4D97-AF65-F5344CB8AC3E}">
        <p14:creationId xmlns:p14="http://schemas.microsoft.com/office/powerpoint/2010/main" val="3001999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examples of compliant Post-secondary goals </a:t>
            </a:r>
          </a:p>
          <a:p>
            <a:endParaRPr lang="en-US"/>
          </a:p>
          <a:p>
            <a:r>
              <a:rPr lang="en-US"/>
              <a:t>*Zach will attend college </a:t>
            </a:r>
          </a:p>
          <a:p>
            <a:endParaRPr lang="en-US"/>
          </a:p>
          <a:p>
            <a:r>
              <a:rPr lang="en-US"/>
              <a:t>*</a:t>
            </a:r>
          </a:p>
          <a:p>
            <a:r>
              <a:rPr lang="en-US"/>
              <a:t>Read the examples</a:t>
            </a:r>
          </a:p>
          <a:p>
            <a:r>
              <a:rPr lang="en-US"/>
              <a:t>Notice In the remaining two goals we see a lead in statement, “Upon completion of school”, although this is best practice it is not required. What’s important is the goals reflect what the student is going to do or achieve after leaving school.</a:t>
            </a:r>
          </a:p>
          <a:p>
            <a:endParaRPr lang="en-US"/>
          </a:p>
          <a:p>
            <a:r>
              <a:rPr lang="en-US"/>
              <a:t> All are acceptable. </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35</a:t>
            </a:fld>
            <a:endParaRPr lang="en-US"/>
          </a:p>
        </p:txBody>
      </p:sp>
    </p:spTree>
    <p:extLst>
      <p:ext uri="{BB962C8B-B14F-4D97-AF65-F5344CB8AC3E}">
        <p14:creationId xmlns:p14="http://schemas.microsoft.com/office/powerpoint/2010/main" val="3128345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goal</a:t>
            </a:r>
          </a:p>
          <a:p>
            <a:r>
              <a:rPr lang="en-US">
                <a:cs typeface="Calibri"/>
              </a:rPr>
              <a:t>Poll 5</a:t>
            </a:r>
            <a:endParaRPr lang="en-US"/>
          </a:p>
          <a:p>
            <a:r>
              <a:rPr lang="en-US"/>
              <a:t>Collect responses. </a:t>
            </a:r>
          </a:p>
          <a:p>
            <a:r>
              <a:rPr lang="en-US"/>
              <a:t>Discuss. Yes, this is compliant. This post-secondary goal reflects what the student will do upon the completion of school services. </a:t>
            </a:r>
            <a:endParaRPr lang="en-US">
              <a:cs typeface="Calibri"/>
            </a:endParaRP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36</a:t>
            </a:fld>
            <a:endParaRPr lang="en-US"/>
          </a:p>
        </p:txBody>
      </p:sp>
    </p:spTree>
    <p:extLst>
      <p:ext uri="{BB962C8B-B14F-4D97-AF65-F5344CB8AC3E}">
        <p14:creationId xmlns:p14="http://schemas.microsoft.com/office/powerpoint/2010/main" val="3631122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not typically an area where we see non-compliance. You need to verify if the IEP was written within one year of the previous IEP. </a:t>
            </a:r>
          </a:p>
          <a:p>
            <a:r>
              <a:rPr lang="en-US"/>
              <a:t>The postsecondary goals may be repeated from the previous IEP. If a student is certain about what they want to do, then repeating goals is acceptable. </a:t>
            </a:r>
          </a:p>
          <a:p>
            <a:endParaRPr lang="en-US"/>
          </a:p>
          <a:p>
            <a:r>
              <a:rPr lang="en-US"/>
              <a:t>The MDE received several questions related to out of date IEPs. In previous school years, many students were not attending school despite the best efforts of school personnel and therefore, the students’ IEPs were not updated. Last year, there was some additional text added to the question. The text says </a:t>
            </a:r>
            <a:r>
              <a:rPr lang="en-US" sz="1200" b="0" i="0">
                <a:solidFill>
                  <a:srgbClr val="000000"/>
                </a:solidFill>
                <a:effectLst/>
                <a:latin typeface="Arial" panose="020B0604020202020204" pitchFamily="34" charset="0"/>
                <a:cs typeface="Arial" panose="020B0604020202020204" pitchFamily="34" charset="0"/>
              </a:rPr>
              <a:t>if a student enrolled with an out-of-date IEP but the district held an IEP within 30 school days of enrollment, then mark “Yes”. The intent is to determine compliance. If a student enrolled with an out of date IEP, the receiving district is not responsible. What is expected is that the receiving district holds an IEP within 30 school days. If that IEP was held within that timeline, then the compliance standard was met, and the question should be marked yes.</a:t>
            </a:r>
          </a:p>
          <a:p>
            <a:endParaRPr lang="en-US" sz="1200" b="0" i="0">
              <a:solidFill>
                <a:srgbClr val="000000"/>
              </a:solidFill>
              <a:effectLst/>
              <a:latin typeface="Arial" panose="020B0604020202020204" pitchFamily="34" charset="0"/>
              <a:cs typeface="Arial" panose="020B0604020202020204" pitchFamily="34" charset="0"/>
            </a:endParaRPr>
          </a:p>
          <a:p>
            <a:r>
              <a:rPr lang="en-US" sz="1200" b="0" i="0">
                <a:solidFill>
                  <a:srgbClr val="000000"/>
                </a:solidFill>
                <a:effectLst/>
                <a:latin typeface="Arial" panose="020B0604020202020204" pitchFamily="34" charset="0"/>
                <a:cs typeface="Arial" panose="020B0604020202020204" pitchFamily="34" charset="0"/>
              </a:rPr>
              <a:t>If you mark no to this question, an additional question will be generated.</a:t>
            </a:r>
            <a:endParaRPr lang="en-US"/>
          </a:p>
          <a:p>
            <a:endParaRPr lang="en-US"/>
          </a:p>
        </p:txBody>
      </p:sp>
      <p:sp>
        <p:nvSpPr>
          <p:cNvPr id="4" name="Slide Number Placeholder 3"/>
          <p:cNvSpPr>
            <a:spLocks noGrp="1"/>
          </p:cNvSpPr>
          <p:nvPr>
            <p:ph type="sldNum" sz="quarter" idx="5"/>
          </p:nvPr>
        </p:nvSpPr>
        <p:spPr/>
        <p:txBody>
          <a:bodyPr/>
          <a:lstStyle/>
          <a:p>
            <a:fld id="{7E7D3505-71AA-4C34-A72B-ADF117CDEFFC}" type="slidenum">
              <a:rPr lang="en-US" smtClean="0"/>
              <a:t>37</a:t>
            </a:fld>
            <a:endParaRPr lang="en-US"/>
          </a:p>
        </p:txBody>
      </p:sp>
    </p:spTree>
    <p:extLst>
      <p:ext uri="{BB962C8B-B14F-4D97-AF65-F5344CB8AC3E}">
        <p14:creationId xmlns:p14="http://schemas.microsoft.com/office/powerpoint/2010/main" val="32094090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order to determine an appropriate response to noncompliance identified in question 6, a follow up question is generated with a No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If the student has a current IEP, mark yes and no student level corrective action will be triggered.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If there is not a current IEP in place, this question is non-compliant and a student level corrective action plan will be issued.</a:t>
            </a:r>
          </a:p>
          <a:p>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38</a:t>
            </a:fld>
            <a:endParaRPr lang="en-US"/>
          </a:p>
        </p:txBody>
      </p:sp>
    </p:spTree>
    <p:extLst>
      <p:ext uri="{BB962C8B-B14F-4D97-AF65-F5344CB8AC3E}">
        <p14:creationId xmlns:p14="http://schemas.microsoft.com/office/powerpoint/2010/main" val="2420048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 7, did the IEP include transition services to reasonably enable the student to meet their postsecondary goals? </a:t>
            </a:r>
          </a:p>
        </p:txBody>
      </p:sp>
      <p:sp>
        <p:nvSpPr>
          <p:cNvPr id="4" name="Slide Number Placeholder 3"/>
          <p:cNvSpPr>
            <a:spLocks noGrp="1"/>
          </p:cNvSpPr>
          <p:nvPr>
            <p:ph type="sldNum" sz="quarter" idx="5"/>
          </p:nvPr>
        </p:nvSpPr>
        <p:spPr/>
        <p:txBody>
          <a:bodyPr/>
          <a:lstStyle/>
          <a:p>
            <a:fld id="{7E7D3505-71AA-4C34-A72B-ADF117CDEFFC}" type="slidenum">
              <a:rPr lang="en-US" smtClean="0"/>
              <a:t>39</a:t>
            </a:fld>
            <a:endParaRPr lang="en-US"/>
          </a:p>
        </p:txBody>
      </p:sp>
    </p:spTree>
    <p:extLst>
      <p:ext uri="{BB962C8B-B14F-4D97-AF65-F5344CB8AC3E}">
        <p14:creationId xmlns:p14="http://schemas.microsoft.com/office/powerpoint/2010/main" val="2563754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Fall 2023 Indicator B-13 Checklist Interrater Reliability Training</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4</a:t>
            </a:fld>
            <a:endParaRPr lang="en-US"/>
          </a:p>
        </p:txBody>
      </p:sp>
    </p:spTree>
    <p:extLst>
      <p:ext uri="{BB962C8B-B14F-4D97-AF65-F5344CB8AC3E}">
        <p14:creationId xmlns:p14="http://schemas.microsoft.com/office/powerpoint/2010/main" val="18950937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the intent of transition services?</a:t>
            </a:r>
          </a:p>
          <a:p>
            <a:r>
              <a:rPr lang="en-US"/>
              <a:t>To support the attainment of the student’s postsecondary goals based on the student’s areas of needs.</a:t>
            </a:r>
          </a:p>
          <a:p>
            <a:r>
              <a:rPr lang="en-US"/>
              <a:t>Remember- those services are a coordinated set of activities that align with the student’s goals.</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40</a:t>
            </a:fld>
            <a:endParaRPr lang="en-US"/>
          </a:p>
        </p:txBody>
      </p:sp>
    </p:spTree>
    <p:extLst>
      <p:ext uri="{BB962C8B-B14F-4D97-AF65-F5344CB8AC3E}">
        <p14:creationId xmlns:p14="http://schemas.microsoft.com/office/powerpoint/2010/main" val="4971212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are services to be provided during the IEP year which will help the child achieve their postsecondary goals. </a:t>
            </a:r>
          </a:p>
          <a:p>
            <a:r>
              <a:rPr lang="en-US">
                <a:cs typeface="Calibri"/>
              </a:rPr>
              <a:t>There must be at least 1 transition service or activity for compliance and services for any of the postsecondary goals are acceptable.</a:t>
            </a:r>
          </a:p>
          <a:p>
            <a:r>
              <a:rPr lang="en-US">
                <a:cs typeface="Calibri"/>
              </a:rPr>
              <a:t>The transition services must be related to and in support of the student’s measurable postsecondary goal, so the student is actively working towards the attainment of their postsecondary goal. </a:t>
            </a:r>
          </a:p>
          <a:p>
            <a:r>
              <a:rPr lang="en-US">
                <a:cs typeface="Calibri"/>
              </a:rPr>
              <a:t>Question 7 is noncompliant if there is no documentation of transition services.</a:t>
            </a:r>
          </a:p>
        </p:txBody>
      </p:sp>
      <p:sp>
        <p:nvSpPr>
          <p:cNvPr id="4" name="Slide Number Placeholder 3"/>
          <p:cNvSpPr>
            <a:spLocks noGrp="1"/>
          </p:cNvSpPr>
          <p:nvPr>
            <p:ph type="sldNum" sz="quarter" idx="5"/>
          </p:nvPr>
        </p:nvSpPr>
        <p:spPr/>
        <p:txBody>
          <a:bodyPr/>
          <a:lstStyle/>
          <a:p>
            <a:fld id="{7E7D3505-71AA-4C34-A72B-ADF117CDEFFC}" type="slidenum">
              <a:rPr lang="en-US" smtClean="0"/>
              <a:t>41</a:t>
            </a:fld>
            <a:endParaRPr lang="en-US"/>
          </a:p>
        </p:txBody>
      </p:sp>
    </p:spTree>
    <p:extLst>
      <p:ext uri="{BB962C8B-B14F-4D97-AF65-F5344CB8AC3E}">
        <p14:creationId xmlns:p14="http://schemas.microsoft.com/office/powerpoint/2010/main" val="9383951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of transition services may include accessing tutoring services or learning about community agencies in the area of instruction.</a:t>
            </a:r>
          </a:p>
          <a:p>
            <a:r>
              <a:rPr lang="en-US"/>
              <a:t>*</a:t>
            </a:r>
          </a:p>
          <a:p>
            <a:r>
              <a:rPr lang="en-US"/>
              <a:t>Or meeting with adult workers in the student’s chosen career field.</a:t>
            </a:r>
          </a:p>
          <a:p>
            <a:r>
              <a:rPr lang="en-US"/>
              <a:t>*</a:t>
            </a:r>
          </a:p>
          <a:p>
            <a:r>
              <a:rPr lang="en-US"/>
              <a:t>Or participating in functional skills curriculum.</a:t>
            </a:r>
          </a:p>
          <a:p>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42</a:t>
            </a:fld>
            <a:endParaRPr lang="en-US"/>
          </a:p>
        </p:txBody>
      </p:sp>
    </p:spTree>
    <p:extLst>
      <p:ext uri="{BB962C8B-B14F-4D97-AF65-F5344CB8AC3E}">
        <p14:creationId xmlns:p14="http://schemas.microsoft.com/office/powerpoint/2010/main" val="14951189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Did the IEP include courses of study that will reasonably enable the student to meet their postsecondary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E7D3505-71AA-4C34-A72B-ADF117CDEFFC}" type="slidenum">
              <a:rPr lang="en-US" smtClean="0"/>
              <a:t>43</a:t>
            </a:fld>
            <a:endParaRPr lang="en-US"/>
          </a:p>
        </p:txBody>
      </p:sp>
    </p:spTree>
    <p:extLst>
      <p:ext uri="{BB962C8B-B14F-4D97-AF65-F5344CB8AC3E}">
        <p14:creationId xmlns:p14="http://schemas.microsoft.com/office/powerpoint/2010/main" val="3973064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Courses of study must align with the postsecondary goal for compliance. </a:t>
            </a:r>
          </a:p>
          <a:p>
            <a:r>
              <a:rPr lang="en-US"/>
              <a:t>The documented courses of study enable the student to achieve their postsecondary goals. </a:t>
            </a:r>
          </a:p>
          <a:p>
            <a:r>
              <a:rPr lang="en-US"/>
              <a:t>If there is no documented course of study or no transition services to align courses of study and post secondary goals, question 8 noncompliant.</a:t>
            </a:r>
          </a:p>
        </p:txBody>
      </p:sp>
      <p:sp>
        <p:nvSpPr>
          <p:cNvPr id="4" name="Slide Number Placeholder 3"/>
          <p:cNvSpPr>
            <a:spLocks noGrp="1"/>
          </p:cNvSpPr>
          <p:nvPr>
            <p:ph type="sldNum" sz="quarter" idx="10"/>
          </p:nvPr>
        </p:nvSpPr>
        <p:spPr/>
        <p:txBody>
          <a:bodyPr/>
          <a:lstStyle/>
          <a:p>
            <a:fld id="{DD2DD89C-FAB0-4542-93EC-D9383E52BB16}" type="slidenum">
              <a:rPr lang="en-US" smtClean="0"/>
              <a:t>44</a:t>
            </a:fld>
            <a:endParaRPr lang="en-US"/>
          </a:p>
        </p:txBody>
      </p:sp>
    </p:spTree>
    <p:extLst>
      <p:ext uri="{BB962C8B-B14F-4D97-AF65-F5344CB8AC3E}">
        <p14:creationId xmlns:p14="http://schemas.microsoft.com/office/powerpoint/2010/main" val="40459465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Were there annual IEP goals related to the student’s transition services needs?</a:t>
            </a:r>
          </a:p>
        </p:txBody>
      </p:sp>
      <p:sp>
        <p:nvSpPr>
          <p:cNvPr id="4" name="Slide Number Placeholder 3"/>
          <p:cNvSpPr>
            <a:spLocks noGrp="1"/>
          </p:cNvSpPr>
          <p:nvPr>
            <p:ph type="sldNum" sz="quarter" idx="5"/>
          </p:nvPr>
        </p:nvSpPr>
        <p:spPr/>
        <p:txBody>
          <a:bodyPr/>
          <a:lstStyle/>
          <a:p>
            <a:fld id="{7E7D3505-71AA-4C34-A72B-ADF117CDEFFC}" type="slidenum">
              <a:rPr lang="en-US" smtClean="0"/>
              <a:t>45</a:t>
            </a:fld>
            <a:endParaRPr lang="en-US"/>
          </a:p>
        </p:txBody>
      </p:sp>
    </p:spTree>
    <p:extLst>
      <p:ext uri="{BB962C8B-B14F-4D97-AF65-F5344CB8AC3E}">
        <p14:creationId xmlns:p14="http://schemas.microsoft.com/office/powerpoint/2010/main" val="41467209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are looking for at least one goal that supports the students transition needs/postsecondary goals.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Do you see the connection between how the transition services support the student in reaching their short- term IEP goal and the long term postsecondary goal?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If there is documentation of an annual goal it is compliant.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If not, question 9 must be marked NO.</a:t>
            </a:r>
          </a:p>
          <a:p>
            <a:endParaRPr lang="en-US"/>
          </a:p>
        </p:txBody>
      </p:sp>
      <p:sp>
        <p:nvSpPr>
          <p:cNvPr id="4" name="Slide Number Placeholder 3"/>
          <p:cNvSpPr>
            <a:spLocks noGrp="1"/>
          </p:cNvSpPr>
          <p:nvPr>
            <p:ph type="sldNum" sz="quarter" idx="5"/>
          </p:nvPr>
        </p:nvSpPr>
        <p:spPr/>
        <p:txBody>
          <a:bodyPr/>
          <a:lstStyle/>
          <a:p>
            <a:fld id="{7E7D3505-71AA-4C34-A72B-ADF117CDEFFC}" type="slidenum">
              <a:rPr lang="en-US" smtClean="0"/>
              <a:t>46</a:t>
            </a:fld>
            <a:endParaRPr lang="en-US"/>
          </a:p>
        </p:txBody>
      </p:sp>
    </p:spTree>
    <p:extLst>
      <p:ext uri="{BB962C8B-B14F-4D97-AF65-F5344CB8AC3E}">
        <p14:creationId xmlns:p14="http://schemas.microsoft.com/office/powerpoint/2010/main" val="13524699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 connection to the transition domain. </a:t>
            </a:r>
          </a:p>
          <a:p>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47</a:t>
            </a:fld>
            <a:endParaRPr lang="en-US"/>
          </a:p>
        </p:txBody>
      </p:sp>
    </p:spTree>
    <p:extLst>
      <p:ext uri="{BB962C8B-B14F-4D97-AF65-F5344CB8AC3E}">
        <p14:creationId xmlns:p14="http://schemas.microsoft.com/office/powerpoint/2010/main" val="38746067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another goal, not tied directly to transition. Still compliant. The connection doesn’t need to be explicit. If the goal is tied to the MMC and the student is on diploma track, that’s compliant. If the goal is like this one and is tied to a functional skill or related in some way to their transition services, it’s compliant. </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48</a:t>
            </a:fld>
            <a:endParaRPr lang="en-US"/>
          </a:p>
        </p:txBody>
      </p:sp>
    </p:spTree>
    <p:extLst>
      <p:ext uri="{BB962C8B-B14F-4D97-AF65-F5344CB8AC3E}">
        <p14:creationId xmlns:p14="http://schemas.microsoft.com/office/powerpoint/2010/main" val="27910505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Poll 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Read goal</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Collect responses. ULS-Unique Learning System</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Discuss. Yes, this is a compliant goal. Even if the connection is not made clear, it can be inferred.</a:t>
            </a:r>
            <a:endParaRPr lang="en-US">
              <a:cs typeface="Calibri"/>
            </a:endParaRPr>
          </a:p>
          <a:p>
            <a:pPr>
              <a:defRPr/>
            </a:pPr>
            <a:r>
              <a:rPr lang="en-US"/>
              <a:t>Perhaps not the best goal and you can absolutely provide targeted training to improve writing measurable annual goals, this goal would meet compliance for B-13 Data Collection. </a:t>
            </a:r>
            <a:endParaRPr lang="en-US">
              <a:cs typeface="Calibri"/>
            </a:endParaRPr>
          </a:p>
          <a:p>
            <a:pPr>
              <a:defRPr/>
            </a:pPr>
            <a:r>
              <a:rPr lang="en-US"/>
              <a:t> </a:t>
            </a:r>
          </a:p>
          <a:p>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49</a:t>
            </a:fld>
            <a:endParaRPr lang="en-US"/>
          </a:p>
        </p:txBody>
      </p:sp>
    </p:spTree>
    <p:extLst>
      <p:ext uri="{BB962C8B-B14F-4D97-AF65-F5344CB8AC3E}">
        <p14:creationId xmlns:p14="http://schemas.microsoft.com/office/powerpoint/2010/main" val="3512251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a:t>Today’s Outcomes include:</a:t>
            </a:r>
          </a:p>
          <a:p>
            <a:pPr marL="171450" indent="-171450">
              <a:buFont typeface="Arial" panose="020B0604020202020204" pitchFamily="34" charset="0"/>
              <a:buChar char="•"/>
            </a:pPr>
            <a:r>
              <a:rPr lang="en-US" sz="1600"/>
              <a:t>Developing a better understanding of compliance versus best practice when reviewing IEPs for B-13 data collection.</a:t>
            </a:r>
            <a:endParaRPr lang="en-US" sz="1600">
              <a:cs typeface="Calibri"/>
            </a:endParaRPr>
          </a:p>
          <a:p>
            <a:pPr marL="171450" indent="-171450">
              <a:buFont typeface="Arial" panose="020B0604020202020204" pitchFamily="34" charset="0"/>
              <a:buChar char="•"/>
            </a:pPr>
            <a:r>
              <a:rPr lang="en-US" sz="1600"/>
              <a:t>Increase interrater reliability to improve consistency among reviewers using the Indicator B-13 checklist</a:t>
            </a:r>
            <a:endParaRPr lang="en-US" sz="1600">
              <a:cs typeface="Calibri"/>
            </a:endParaRPr>
          </a:p>
          <a:p>
            <a:pPr marL="171450" indent="-171450">
              <a:buFont typeface="Arial" panose="020B0604020202020204" pitchFamily="34" charset="0"/>
              <a:buChar char="•"/>
            </a:pPr>
            <a:r>
              <a:rPr lang="en-US" sz="1600">
                <a:cs typeface="Calibri"/>
              </a:rPr>
              <a:t>Increase awareness of and familiarity with data collection review tools.</a:t>
            </a:r>
          </a:p>
          <a:p>
            <a:endParaRPr lang="en-US">
              <a:cs typeface="Calibri"/>
            </a:endParaRPr>
          </a:p>
        </p:txBody>
      </p:sp>
      <p:sp>
        <p:nvSpPr>
          <p:cNvPr id="4" name="Slide Number Placeholder 3"/>
          <p:cNvSpPr>
            <a:spLocks noGrp="1"/>
          </p:cNvSpPr>
          <p:nvPr>
            <p:ph type="sldNum" sz="quarter" idx="5"/>
          </p:nvPr>
        </p:nvSpPr>
        <p:spPr/>
        <p:txBody>
          <a:bodyPr/>
          <a:lstStyle/>
          <a:p>
            <a:fld id="{7E7D3505-71AA-4C34-A72B-ADF117CDEFFC}" type="slidenum">
              <a:rPr lang="en-US" smtClean="0"/>
              <a:t>5</a:t>
            </a:fld>
            <a:endParaRPr lang="en-US"/>
          </a:p>
        </p:txBody>
      </p:sp>
    </p:spTree>
    <p:extLst>
      <p:ext uri="{BB962C8B-B14F-4D97-AF65-F5344CB8AC3E}">
        <p14:creationId xmlns:p14="http://schemas.microsoft.com/office/powerpoint/2010/main" val="42852016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Are there any questions at this time?</a:t>
            </a:r>
          </a:p>
        </p:txBody>
      </p:sp>
      <p:sp>
        <p:nvSpPr>
          <p:cNvPr id="4" name="Slide Number Placeholder 3"/>
          <p:cNvSpPr>
            <a:spLocks noGrp="1"/>
          </p:cNvSpPr>
          <p:nvPr>
            <p:ph type="sldNum" sz="quarter" idx="10"/>
          </p:nvPr>
        </p:nvSpPr>
        <p:spPr/>
        <p:txBody>
          <a:bodyPr/>
          <a:lstStyle/>
          <a:p>
            <a:fld id="{7E7D3505-71AA-4C34-A72B-ADF117CDEFFC}" type="slidenum">
              <a:rPr lang="en-US" smtClean="0"/>
              <a:t>50</a:t>
            </a:fld>
            <a:endParaRPr lang="en-US"/>
          </a:p>
        </p:txBody>
      </p:sp>
    </p:spTree>
    <p:extLst>
      <p:ext uri="{BB962C8B-B14F-4D97-AF65-F5344CB8AC3E}">
        <p14:creationId xmlns:p14="http://schemas.microsoft.com/office/powerpoint/2010/main" val="176247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each bullet</a:t>
            </a:r>
          </a:p>
          <a:p>
            <a:r>
              <a:rPr lang="en-US"/>
              <a:t>Remember-The data submitted on the checklist in Catamaran should reflect information obtained from the student’s most current IEP as of March 1st of the current school year. </a:t>
            </a:r>
          </a:p>
          <a:p>
            <a:r>
              <a:rPr lang="en-US"/>
              <a:t>No revisions, new IEPs, or amendments dated after March 1 will be accepted for indicator B-13 checklist reporting. </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51</a:t>
            </a:fld>
            <a:endParaRPr lang="en-US"/>
          </a:p>
        </p:txBody>
      </p:sp>
    </p:spTree>
    <p:extLst>
      <p:ext uri="{BB962C8B-B14F-4D97-AF65-F5344CB8AC3E}">
        <p14:creationId xmlns:p14="http://schemas.microsoft.com/office/powerpoint/2010/main" val="6475800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last year, MDE provided a suggested timeline to allow for ISDs to have a review period during the overall data collection window.*</a:t>
            </a:r>
          </a:p>
          <a:p>
            <a:endParaRPr lang="en-US"/>
          </a:p>
          <a:p>
            <a:r>
              <a:rPr lang="en-US"/>
              <a:t> ISDs of course can follow the timeline that works best for them; however, we recommend that you take advantage of the suggested review period of March 29-April 12 to avoid having to ask for items to be changed after the submission or for SLCAPs to be rescinded after they are released. </a:t>
            </a:r>
          </a:p>
          <a:p>
            <a:endParaRPr lang="en-US"/>
          </a:p>
          <a:p>
            <a:r>
              <a:rPr lang="en-US"/>
              <a:t>Now, let’s take a look at the Summary Report!</a:t>
            </a:r>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52</a:t>
            </a:fld>
            <a:endParaRPr lang="en-US"/>
          </a:p>
        </p:txBody>
      </p:sp>
    </p:spTree>
    <p:extLst>
      <p:ext uri="{BB962C8B-B14F-4D97-AF65-F5344CB8AC3E}">
        <p14:creationId xmlns:p14="http://schemas.microsoft.com/office/powerpoint/2010/main" val="2739088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all the checklists for a district have been completed, the Transition Coordinator will be able to run the Summary Report using the link from the forms section of the menu page.</a:t>
            </a:r>
          </a:p>
          <a:p>
            <a:r>
              <a:rPr lang="en-US"/>
              <a:t>The summary report allows the TC to see all the record review responses on one page. This will help to see if there is any missed information or incorrect responses that need to be changed prior to submission. </a:t>
            </a:r>
          </a:p>
          <a:p>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53</a:t>
            </a:fld>
            <a:endParaRPr lang="en-US"/>
          </a:p>
        </p:txBody>
      </p:sp>
    </p:spTree>
    <p:extLst>
      <p:ext uri="{BB962C8B-B14F-4D97-AF65-F5344CB8AC3E}">
        <p14:creationId xmlns:p14="http://schemas.microsoft.com/office/powerpoint/2010/main" val="25299797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summary report also allows the TC to see the checklist responses for each student in one place. There should be no blank responses. If there are, it means the review for that student file was not completed and must either be returned for completion, or the ISD will need to complete the review. </a:t>
            </a:r>
          </a:p>
          <a:p>
            <a:r>
              <a:rPr lang="en-US"/>
              <a:t>This step can be done with Transition Coordinator Contacts if your ISD uses them to review the district level data before submitting to the ISD.</a:t>
            </a:r>
          </a:p>
        </p:txBody>
      </p:sp>
      <p:sp>
        <p:nvSpPr>
          <p:cNvPr id="4" name="Slide Number Placeholder 3"/>
          <p:cNvSpPr>
            <a:spLocks noGrp="1"/>
          </p:cNvSpPr>
          <p:nvPr>
            <p:ph type="sldNum" sz="quarter" idx="5"/>
          </p:nvPr>
        </p:nvSpPr>
        <p:spPr/>
        <p:txBody>
          <a:bodyPr/>
          <a:lstStyle/>
          <a:p>
            <a:fld id="{DD2DD89C-FAB0-4542-93EC-D9383E52BB16}" type="slidenum">
              <a:rPr lang="en-US" smtClean="0"/>
              <a:t>54</a:t>
            </a:fld>
            <a:endParaRPr lang="en-US"/>
          </a:p>
        </p:txBody>
      </p:sp>
    </p:spTree>
    <p:extLst>
      <p:ext uri="{BB962C8B-B14F-4D97-AF65-F5344CB8AC3E}">
        <p14:creationId xmlns:p14="http://schemas.microsoft.com/office/powerpoint/2010/main" val="24515922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a:t>Once the data is submitted to the ISD but BEFORE approving the activity, review the submitted data and verify that it is correct.</a:t>
            </a:r>
          </a:p>
          <a:p>
            <a:pPr marL="0" indent="0">
              <a:buFont typeface="Arial" panose="020B0604020202020204" pitchFamily="34" charset="0"/>
              <a:buNone/>
            </a:pPr>
            <a:endParaRPr lang="en-US" altLang="en-US"/>
          </a:p>
          <a:p>
            <a:pPr marL="171450" indent="-171450">
              <a:buFont typeface="Arial" panose="020B0604020202020204" pitchFamily="34" charset="0"/>
              <a:buChar char="•"/>
            </a:pPr>
            <a:r>
              <a:rPr lang="en-US" altLang="en-US"/>
              <a:t>To do this, open the B-13 Student List and Summary Report Download for the ISD and review the responses for each member district.</a:t>
            </a:r>
          </a:p>
          <a:p>
            <a:pPr marL="171450" indent="-171450">
              <a:buFont typeface="Arial" panose="020B0604020202020204" pitchFamily="34" charset="0"/>
              <a:buChar char="•"/>
            </a:pPr>
            <a:r>
              <a:rPr lang="en-US" altLang="en-US"/>
              <a:t>Check for any questions where there are </a:t>
            </a:r>
            <a:r>
              <a:rPr lang="en-US" altLang="en-US" b="1"/>
              <a:t>No’s </a:t>
            </a:r>
            <a:r>
              <a:rPr lang="en-US" altLang="en-US"/>
              <a:t>or any questions that are </a:t>
            </a:r>
            <a:r>
              <a:rPr lang="en-US" altLang="en-US" b="1"/>
              <a:t>blank</a:t>
            </a:r>
          </a:p>
          <a:p>
            <a:pPr marL="628650" lvl="1" indent="-171450">
              <a:spcBef>
                <a:spcPts val="600"/>
              </a:spcBef>
              <a:spcAft>
                <a:spcPts val="600"/>
              </a:spcAft>
              <a:buFont typeface="Arial" panose="020B0604020202020204" pitchFamily="34" charset="0"/>
              <a:buChar char="•"/>
            </a:pPr>
            <a:r>
              <a:rPr lang="en-US" altLang="en-US"/>
              <a:t>A </a:t>
            </a:r>
            <a:r>
              <a:rPr lang="en-US" altLang="en-US" b="1"/>
              <a:t>No</a:t>
            </a:r>
            <a:r>
              <a:rPr lang="en-US" altLang="en-US"/>
              <a:t> answer identifies that item as noncompliant. This will result in a finding of noncompliance and the member district will be required to complete  an SLCAP and a CAP.</a:t>
            </a:r>
            <a:endParaRPr lang="en-US" altLang="en-US" b="1"/>
          </a:p>
          <a:p>
            <a:pPr marL="171450" indent="-171450">
              <a:spcBef>
                <a:spcPts val="600"/>
              </a:spcBef>
              <a:spcAft>
                <a:spcPts val="600"/>
              </a:spcAft>
              <a:buFont typeface="Arial" panose="020B0604020202020204" pitchFamily="34" charset="0"/>
              <a:buChar char="•"/>
            </a:pPr>
            <a:r>
              <a:rPr lang="en-US" altLang="en-US" b="1"/>
              <a:t>Note: </a:t>
            </a:r>
            <a:r>
              <a:rPr lang="en-US" altLang="en-US"/>
              <a:t>If the member district has not completed all checklists, all or some of the report will be blank. Once exported to Excel, ISDs may choose to filter this report to display districts that have completed checklists.</a:t>
            </a:r>
          </a:p>
          <a:p>
            <a:pPr marL="171450" indent="-171450">
              <a:spcBef>
                <a:spcPts val="600"/>
              </a:spcBef>
              <a:spcAft>
                <a:spcPts val="600"/>
              </a:spcAft>
              <a:buFont typeface="Arial" panose="020B0604020202020204" pitchFamily="34" charset="0"/>
              <a:buChar char="•"/>
            </a:pPr>
            <a:r>
              <a:rPr lang="en-US" altLang="en-US"/>
              <a:t>If the ISD is satisfied the submitted data are accurate, proceed to the next step.</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55</a:t>
            </a:fld>
            <a:endParaRPr lang="en-US"/>
          </a:p>
        </p:txBody>
      </p:sp>
    </p:spTree>
    <p:extLst>
      <p:ext uri="{BB962C8B-B14F-4D97-AF65-F5344CB8AC3E}">
        <p14:creationId xmlns:p14="http://schemas.microsoft.com/office/powerpoint/2010/main" val="22076035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a:t>Next, review the IEP the member district uploaded. Note that ISDs will have only one to review.</a:t>
            </a:r>
          </a:p>
          <a:p>
            <a:pPr marL="171450" indent="-171450">
              <a:buFont typeface="Arial" panose="020B0604020202020204" pitchFamily="34" charset="0"/>
              <a:buChar char="•"/>
            </a:pPr>
            <a:r>
              <a:rPr lang="en-US" altLang="en-US"/>
              <a:t>To review these, go to Reports to then open the </a:t>
            </a:r>
            <a:r>
              <a:rPr lang="en-US" altLang="en-US" b="1"/>
              <a:t>B-13 Data Collection-Student IEP Upload</a:t>
            </a:r>
            <a:r>
              <a:rPr lang="en-US" altLang="en-US" b="0"/>
              <a:t> report.</a:t>
            </a:r>
            <a:endParaRPr lang="en-US" altLang="en-US"/>
          </a:p>
          <a:p>
            <a:pPr marL="171450" indent="-171450">
              <a:buFont typeface="Arial" panose="020B0604020202020204" pitchFamily="34" charset="0"/>
              <a:buChar char="•"/>
            </a:pPr>
            <a:r>
              <a:rPr lang="en-US" altLang="en-US"/>
              <a:t>See a line for the member district with a link to the uploaded IEP.</a:t>
            </a:r>
          </a:p>
          <a:p>
            <a:pPr marL="171450" indent="-171450">
              <a:buFont typeface="Arial" panose="020B0604020202020204" pitchFamily="34" charset="0"/>
              <a:buChar char="•"/>
            </a:pPr>
            <a:r>
              <a:rPr lang="en-US" altLang="en-US"/>
              <a:t>To review the uploaded document, select the provided link. </a:t>
            </a:r>
          </a:p>
          <a:p>
            <a:pPr marL="171450" indent="-171450">
              <a:buFont typeface="Arial" panose="020B0604020202020204" pitchFamily="34" charset="0"/>
              <a:buChar char="•"/>
            </a:pPr>
            <a:r>
              <a:rPr lang="en-US" altLang="en-US"/>
              <a:t>If the member district did not provide all of the documentation needed to verify compliance, the ISD must return it to the member district to provide additional documentation.</a:t>
            </a:r>
          </a:p>
          <a:p>
            <a:pPr marL="171450" indent="-171450">
              <a:spcBef>
                <a:spcPts val="600"/>
              </a:spcBef>
              <a:spcAft>
                <a:spcPts val="600"/>
              </a:spcAft>
              <a:buFont typeface="Arial" panose="020B0604020202020204" pitchFamily="34" charset="0"/>
              <a:buChar char="•"/>
            </a:pPr>
            <a:r>
              <a:rPr lang="en-US" altLang="en-US"/>
              <a:t>If the uploaded IEP provides sufficient evidence the checklist is accurate, proceed to the next step.</a:t>
            </a:r>
          </a:p>
          <a:p>
            <a:pPr marL="171450" indent="-171450">
              <a:spcBef>
                <a:spcPts val="600"/>
              </a:spcBef>
              <a:spcAft>
                <a:spcPts val="600"/>
              </a:spcAft>
              <a:buFont typeface="Arial" panose="020B0604020202020204" pitchFamily="34" charset="0"/>
              <a:buChar char="•"/>
            </a:pPr>
            <a:r>
              <a:rPr lang="en-US" altLang="en-US" b="1"/>
              <a:t>Note</a:t>
            </a:r>
            <a:r>
              <a:rPr lang="en-US" altLang="en-US" b="0"/>
              <a:t>: if the ISD disagrees with the member district’s responses on the checklist, the ISD should change district responses by accessing the individual student’s checklist page in Catamaran.  </a:t>
            </a:r>
          </a:p>
          <a:p>
            <a:endParaRPr lang="en-US"/>
          </a:p>
          <a:p>
            <a:r>
              <a:rPr lang="en-US"/>
              <a:t>Only after the data has been reviewed should you accept the work and submit the data collection to the OSE. </a:t>
            </a:r>
          </a:p>
        </p:txBody>
      </p:sp>
      <p:sp>
        <p:nvSpPr>
          <p:cNvPr id="4" name="Slide Number Placeholder 3"/>
          <p:cNvSpPr>
            <a:spLocks noGrp="1"/>
          </p:cNvSpPr>
          <p:nvPr>
            <p:ph type="sldNum" sz="quarter" idx="5"/>
          </p:nvPr>
        </p:nvSpPr>
        <p:spPr/>
        <p:txBody>
          <a:bodyPr/>
          <a:lstStyle/>
          <a:p>
            <a:fld id="{DD2DD89C-FAB0-4542-93EC-D9383E52BB16}" type="slidenum">
              <a:rPr lang="en-US" smtClean="0"/>
              <a:t>56</a:t>
            </a:fld>
            <a:endParaRPr lang="en-US"/>
          </a:p>
        </p:txBody>
      </p:sp>
    </p:spTree>
    <p:extLst>
      <p:ext uri="{BB962C8B-B14F-4D97-AF65-F5344CB8AC3E}">
        <p14:creationId xmlns:p14="http://schemas.microsoft.com/office/powerpoint/2010/main" val="1415552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Questions</a:t>
            </a:r>
          </a:p>
        </p:txBody>
      </p:sp>
      <p:sp>
        <p:nvSpPr>
          <p:cNvPr id="4" name="Slide Number Placeholder 3"/>
          <p:cNvSpPr>
            <a:spLocks noGrp="1"/>
          </p:cNvSpPr>
          <p:nvPr>
            <p:ph type="sldNum" sz="quarter" idx="10"/>
          </p:nvPr>
        </p:nvSpPr>
        <p:spPr/>
        <p:txBody>
          <a:bodyPr/>
          <a:lstStyle/>
          <a:p>
            <a:fld id="{7E7D3505-71AA-4C34-A72B-ADF117CDEFFC}" type="slidenum">
              <a:rPr lang="en-US" smtClean="0"/>
              <a:t>57</a:t>
            </a:fld>
            <a:endParaRPr lang="en-US"/>
          </a:p>
        </p:txBody>
      </p:sp>
    </p:spTree>
    <p:extLst>
      <p:ext uri="{BB962C8B-B14F-4D97-AF65-F5344CB8AC3E}">
        <p14:creationId xmlns:p14="http://schemas.microsoft.com/office/powerpoint/2010/main" val="11200301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entire slide and spell out the email address.</a:t>
            </a:r>
          </a:p>
        </p:txBody>
      </p:sp>
      <p:sp>
        <p:nvSpPr>
          <p:cNvPr id="4" name="Slide Number Placeholder 3"/>
          <p:cNvSpPr>
            <a:spLocks noGrp="1"/>
          </p:cNvSpPr>
          <p:nvPr>
            <p:ph type="sldNum" sz="quarter" idx="5"/>
          </p:nvPr>
        </p:nvSpPr>
        <p:spPr/>
        <p:txBody>
          <a:bodyPr/>
          <a:lstStyle/>
          <a:p>
            <a:fld id="{7E7D3505-71AA-4C34-A72B-ADF117CDEFFC}" type="slidenum">
              <a:rPr lang="en-US" smtClean="0"/>
              <a:t>58</a:t>
            </a:fld>
            <a:endParaRPr lang="en-US"/>
          </a:p>
        </p:txBody>
      </p:sp>
    </p:spTree>
    <p:extLst>
      <p:ext uri="{BB962C8B-B14F-4D97-AF65-F5344CB8AC3E}">
        <p14:creationId xmlns:p14="http://schemas.microsoft.com/office/powerpoint/2010/main" val="3623665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Interrater reliability means that no matter which person reviews the data, the results between the reviewers is consistent. Consistency during data collection is key and it is important that different raters are able to yield the same results when viewing the same data. This degree of agreement can help highlight the LEA’s compliance with IDEA requirements or the lack thereof.</a:t>
            </a:r>
          </a:p>
          <a:p>
            <a:endParaRPr lang="en-US"/>
          </a:p>
          <a:p>
            <a:r>
              <a:rPr lang="en-US"/>
              <a:t>The OSE uses a few methods to ensure interrater reliability. The first is through trainings such as this. We work with the individuals who conduct the activity. We also have a webinar in the spring just before the data collection  as live support via office hours during the data collection window. </a:t>
            </a:r>
          </a:p>
          <a:p>
            <a:endParaRPr lang="en-US"/>
          </a:p>
          <a:p>
            <a:r>
              <a:rPr lang="en-US"/>
              <a:t>The second method is the B-13 manual. This is updated annually and available on the technical assistance website.</a:t>
            </a:r>
          </a:p>
          <a:p>
            <a:r>
              <a:rPr lang="en-US"/>
              <a:t>Finally, the OSE reviews at least one IEP from each ISD.</a:t>
            </a:r>
          </a:p>
          <a:p>
            <a:endParaRPr lang="en-US"/>
          </a:p>
          <a:p>
            <a:r>
              <a:rPr lang="en-US"/>
              <a:t>Despite these methods, we have found there is still considerable variation in the data. The data for more than 20 LEAs was changed following the data collection in 2021. </a:t>
            </a:r>
          </a:p>
          <a:p>
            <a:r>
              <a:rPr lang="en-US"/>
              <a:t>Starting with the data collection in the spring of 2022, inconsistency in data collection will result in sanctions to the Intermediate School District (ISD). </a:t>
            </a:r>
          </a:p>
          <a:p>
            <a:endParaRPr lang="en-US"/>
          </a:p>
          <a:p>
            <a:r>
              <a:rPr lang="en-US"/>
              <a:t>Those sanctions may include a corrective action, a data reliability letter issued in Catamaran, the ISD participating in additional required technical assistance or the impact of the ISD determination rating. The stakes have been raised and so the OSE wants to provide all the additional support necessary to increase consistency among those who complete the checklists. </a:t>
            </a:r>
            <a:endParaRPr lang="en-US">
              <a:cs typeface="Calibri"/>
            </a:endParaRPr>
          </a:p>
        </p:txBody>
      </p:sp>
      <p:sp>
        <p:nvSpPr>
          <p:cNvPr id="4" name="Slide Number Placeholder 3"/>
          <p:cNvSpPr>
            <a:spLocks noGrp="1"/>
          </p:cNvSpPr>
          <p:nvPr>
            <p:ph type="sldNum" sz="quarter" idx="5"/>
          </p:nvPr>
        </p:nvSpPr>
        <p:spPr/>
        <p:txBody>
          <a:bodyPr/>
          <a:lstStyle/>
          <a:p>
            <a:fld id="{7E7D3505-71AA-4C34-A72B-ADF117CDEFFC}" type="slidenum">
              <a:rPr lang="en-US" smtClean="0"/>
              <a:t>6</a:t>
            </a:fld>
            <a:endParaRPr lang="en-US"/>
          </a:p>
        </p:txBody>
      </p:sp>
    </p:spTree>
    <p:extLst>
      <p:ext uri="{BB962C8B-B14F-4D97-AF65-F5344CB8AC3E}">
        <p14:creationId xmlns:p14="http://schemas.microsoft.com/office/powerpoint/2010/main" val="4055889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review the B-13 Secondary Transition Compliance Checklist and Data Collection Manual. You can locate copies of each on the Catamaran Technical Assistance website.</a:t>
            </a:r>
          </a:p>
          <a:p>
            <a:endParaRPr lang="en-US"/>
          </a:p>
        </p:txBody>
      </p:sp>
      <p:sp>
        <p:nvSpPr>
          <p:cNvPr id="4" name="Slide Number Placeholder 3"/>
          <p:cNvSpPr>
            <a:spLocks noGrp="1"/>
          </p:cNvSpPr>
          <p:nvPr>
            <p:ph type="sldNum" sz="quarter" idx="5"/>
          </p:nvPr>
        </p:nvSpPr>
        <p:spPr/>
        <p:txBody>
          <a:bodyPr/>
          <a:lstStyle/>
          <a:p>
            <a:fld id="{7E7D3505-71AA-4C34-A72B-ADF117CDEFFC}" type="slidenum">
              <a:rPr lang="en-US" smtClean="0"/>
              <a:t>7</a:t>
            </a:fld>
            <a:endParaRPr lang="en-US"/>
          </a:p>
        </p:txBody>
      </p:sp>
    </p:spTree>
    <p:extLst>
      <p:ext uri="{BB962C8B-B14F-4D97-AF65-F5344CB8AC3E}">
        <p14:creationId xmlns:p14="http://schemas.microsoft.com/office/powerpoint/2010/main" val="4002597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B-13 Checklist contains 9 questions covering the Invitation Process and IEP Development </a:t>
            </a:r>
          </a:p>
          <a:p>
            <a:endParaRPr lang="en-US"/>
          </a:p>
          <a:p>
            <a:r>
              <a:rPr lang="en-US"/>
              <a:t>Today we are going to take a deeper look into these 9 questions </a:t>
            </a:r>
          </a:p>
          <a:p>
            <a:endParaRPr lang="en-US"/>
          </a:p>
        </p:txBody>
      </p:sp>
      <p:sp>
        <p:nvSpPr>
          <p:cNvPr id="4" name="Footer Placeholder 3"/>
          <p:cNvSpPr>
            <a:spLocks noGrp="1"/>
          </p:cNvSpPr>
          <p:nvPr>
            <p:ph type="ftr" sz="quarter" idx="4"/>
          </p:nvPr>
        </p:nvSpPr>
        <p:spPr/>
        <p:txBody>
          <a:bodyPr/>
          <a:lstStyle/>
          <a:p>
            <a:r>
              <a:rPr lang="en-US"/>
              <a:t>MDE Office of Special Education</a:t>
            </a:r>
          </a:p>
        </p:txBody>
      </p:sp>
      <p:sp>
        <p:nvSpPr>
          <p:cNvPr id="5" name="Slide Number Placeholder 4"/>
          <p:cNvSpPr>
            <a:spLocks noGrp="1"/>
          </p:cNvSpPr>
          <p:nvPr>
            <p:ph type="sldNum" sz="quarter" idx="5"/>
          </p:nvPr>
        </p:nvSpPr>
        <p:spPr/>
        <p:txBody>
          <a:bodyPr/>
          <a:lstStyle/>
          <a:p>
            <a:fld id="{B726B315-C80B-4218-90F6-E337499C216C}" type="slidenum">
              <a:rPr lang="en-US" smtClean="0"/>
              <a:t>8</a:t>
            </a:fld>
            <a:endParaRPr lang="en-US"/>
          </a:p>
        </p:txBody>
      </p:sp>
    </p:spTree>
    <p:extLst>
      <p:ext uri="{BB962C8B-B14F-4D97-AF65-F5344CB8AC3E}">
        <p14:creationId xmlns:p14="http://schemas.microsoft.com/office/powerpoint/2010/main" val="3689717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The B-13 Manual reviews each checklist question and outlines IDEA requirements and best practice. Again, this manual can be located on the Catamaran </a:t>
            </a:r>
            <a:r>
              <a:rPr lang="en-US" sz="3200">
                <a:solidFill>
                  <a:schemeClr val="tx1"/>
                </a:solidFill>
              </a:rPr>
              <a:t>technical assistance</a:t>
            </a:r>
            <a:r>
              <a:rPr lang="en-US" sz="1400"/>
              <a:t> website at https://training.catamaran.partners/.  </a:t>
            </a:r>
          </a:p>
          <a:p>
            <a:r>
              <a:rPr lang="en-US" sz="1400"/>
              <a:t>Some schools or ISDs have used this manual as their B-13 procedures. </a:t>
            </a:r>
          </a:p>
          <a:p>
            <a:endParaRPr lang="en-US" sz="1400"/>
          </a:p>
          <a:p>
            <a:r>
              <a:rPr lang="en-US" sz="1400"/>
              <a:t>The OSE does not recommend this practice. We would recommend that you use this manual as a basis for developing procedures. This manual describes what to look for when evaluating for compliance. It does not provide timelines, identify the person responsible for these items, or assign accountability. We know districts are using them and until we have some model procedures written, we will continue to accept them in CAPs but we don’t recommend this practice.</a:t>
            </a:r>
          </a:p>
          <a:p>
            <a:endParaRPr lang="en-US" sz="1400"/>
          </a:p>
          <a:p>
            <a:r>
              <a:rPr lang="en-US" sz="1400"/>
              <a:t>Also, this presentation will not address best practice. We are going to limit the scope of this to the compliant/noncompliant determination.</a:t>
            </a:r>
          </a:p>
          <a:p>
            <a:endParaRPr lang="en-US" sz="1400"/>
          </a:p>
          <a:p>
            <a:r>
              <a:rPr lang="en-US" sz="1400"/>
              <a:t>Now let’s begin our review of the 9 checklist questions.</a:t>
            </a:r>
          </a:p>
        </p:txBody>
      </p:sp>
      <p:sp>
        <p:nvSpPr>
          <p:cNvPr id="4" name="Slide Number Placeholder 3"/>
          <p:cNvSpPr>
            <a:spLocks noGrp="1"/>
          </p:cNvSpPr>
          <p:nvPr>
            <p:ph type="sldNum" sz="quarter" idx="5"/>
          </p:nvPr>
        </p:nvSpPr>
        <p:spPr/>
        <p:txBody>
          <a:bodyPr/>
          <a:lstStyle/>
          <a:p>
            <a:fld id="{7E7D3505-71AA-4C34-A72B-ADF117CDEFFC}" type="slidenum">
              <a:rPr lang="en-US" smtClean="0"/>
              <a:t>9</a:t>
            </a:fld>
            <a:endParaRPr lang="en-US"/>
          </a:p>
        </p:txBody>
      </p:sp>
    </p:spTree>
    <p:extLst>
      <p:ext uri="{BB962C8B-B14F-4D97-AF65-F5344CB8AC3E}">
        <p14:creationId xmlns:p14="http://schemas.microsoft.com/office/powerpoint/2010/main" val="1613122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313417-028A-499F-83DA-A2EA8D12E4CE}"/>
              </a:ext>
              <a:ext uri="{C183D7F6-B498-43B3-948B-1728B52AA6E4}">
                <adec:decorative xmlns:adec="http://schemas.microsoft.com/office/drawing/2017/decorative" val="1"/>
              </a:ext>
            </a:extLst>
          </p:cNvPr>
          <p:cNvSpPr/>
          <p:nvPr userDrawn="1"/>
        </p:nvSpPr>
        <p:spPr>
          <a:xfrm>
            <a:off x="-306758" y="2948158"/>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9E44D42-8732-4FBC-9B00-DA5102A39548}"/>
              </a:ext>
            </a:extLst>
          </p:cNvPr>
          <p:cNvSpPr>
            <a:spLocks noGrp="1"/>
          </p:cNvSpPr>
          <p:nvPr>
            <p:ph type="ctrTitle"/>
          </p:nvPr>
        </p:nvSpPr>
        <p:spPr>
          <a:xfrm>
            <a:off x="933450" y="722100"/>
            <a:ext cx="10287000" cy="1897275"/>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D03A7AF0-C8F4-4D67-B92A-80029DF80B87}"/>
              </a:ext>
            </a:extLst>
          </p:cNvPr>
          <p:cNvSpPr>
            <a:spLocks noGrp="1"/>
          </p:cNvSpPr>
          <p:nvPr>
            <p:ph type="subTitle" idx="1"/>
          </p:nvPr>
        </p:nvSpPr>
        <p:spPr>
          <a:xfrm>
            <a:off x="1514475" y="3192462"/>
            <a:ext cx="9144000" cy="866077"/>
          </a:xfrm>
        </p:spPr>
        <p:txBody>
          <a:bodyPr>
            <a:normAutofit/>
          </a:bodyPr>
          <a:lstStyle>
            <a:lvl1pPr marL="0" indent="0" algn="ctr">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D1314141-2A46-4FE4-8B78-61DDE377CD0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5800" y="4798749"/>
            <a:ext cx="2743200" cy="1055077"/>
          </a:xfrm>
          <a:prstGeom prst="rect">
            <a:avLst/>
          </a:prstGeom>
        </p:spPr>
      </p:pic>
    </p:spTree>
    <p:extLst>
      <p:ext uri="{BB962C8B-B14F-4D97-AF65-F5344CB8AC3E}">
        <p14:creationId xmlns:p14="http://schemas.microsoft.com/office/powerpoint/2010/main" val="405886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6818B8-2539-418A-B8F9-24121A76E26A}"/>
              </a:ext>
              <a:ext uri="{C183D7F6-B498-43B3-948B-1728B52AA6E4}">
                <adec:decorative xmlns:adec="http://schemas.microsoft.com/office/drawing/2017/decorative" val="1"/>
              </a:ext>
            </a:extLst>
          </p:cNvPr>
          <p:cNvSpPr/>
          <p:nvPr userDrawn="1"/>
        </p:nvSpPr>
        <p:spPr>
          <a:xfrm>
            <a:off x="-287708" y="4859"/>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D2FC3B1-FC31-4268-AE04-4326CF8914FD}"/>
              </a:ext>
            </a:extLst>
          </p:cNvPr>
          <p:cNvSpPr>
            <a:spLocks noGrp="1"/>
          </p:cNvSpPr>
          <p:nvPr>
            <p:ph type="title"/>
          </p:nvPr>
        </p:nvSpPr>
        <p:spPr>
          <a:xfrm>
            <a:off x="838200" y="365126"/>
            <a:ext cx="10515600" cy="750116"/>
          </a:xfrm>
        </p:spPr>
        <p:txBody>
          <a:bodyPr/>
          <a:lstStyle>
            <a:lvl1pPr>
              <a:defRPr>
                <a:solidFill>
                  <a:schemeClr val="bg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2D6B86A8-B5C2-4C14-93DF-A71981AD01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a:extLst>
              <a:ext uri="{FF2B5EF4-FFF2-40B4-BE49-F238E27FC236}">
                <a16:creationId xmlns:a16="http://schemas.microsoft.com/office/drawing/2014/main" id="{F11D5644-954F-46B3-BBFD-850A947647C4}"/>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10" name="Slide Number Placeholder 8">
            <a:extLst>
              <a:ext uri="{FF2B5EF4-FFF2-40B4-BE49-F238E27FC236}">
                <a16:creationId xmlns:a16="http://schemas.microsoft.com/office/drawing/2014/main" id="{24AC4758-9EBA-427F-BE2C-BF8A346500A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219975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633D3-D539-4AE7-BFBF-130ABCEAD0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385B27-0B87-4799-B538-EA4789C8AD7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3">
            <a:extLst>
              <a:ext uri="{FF2B5EF4-FFF2-40B4-BE49-F238E27FC236}">
                <a16:creationId xmlns:a16="http://schemas.microsoft.com/office/drawing/2014/main" id="{5EE6DBE1-1414-4398-9EDF-3B9AFB99B1EB}"/>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7" name="Slide Number Placeholder 8">
            <a:extLst>
              <a:ext uri="{FF2B5EF4-FFF2-40B4-BE49-F238E27FC236}">
                <a16:creationId xmlns:a16="http://schemas.microsoft.com/office/drawing/2014/main" id="{C271E5B8-F9BB-477E-A5E1-3AC5211F3323}"/>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443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A24BBB-FB12-42FD-9708-CDFD58955403}"/>
              </a:ext>
              <a:ext uri="{C183D7F6-B498-43B3-948B-1728B52AA6E4}">
                <adec:decorative xmlns:adec="http://schemas.microsoft.com/office/drawing/2017/decorative" val="1"/>
              </a:ext>
            </a:extLst>
          </p:cNvPr>
          <p:cNvSpPr/>
          <p:nvPr userDrawn="1"/>
        </p:nvSpPr>
        <p:spPr>
          <a:xfrm>
            <a:off x="-287708" y="4859"/>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itle 1">
            <a:extLst>
              <a:ext uri="{FF2B5EF4-FFF2-40B4-BE49-F238E27FC236}">
                <a16:creationId xmlns:a16="http://schemas.microsoft.com/office/drawing/2014/main" id="{00B5CA01-D7C5-45C1-825C-123C031D2872}"/>
              </a:ext>
            </a:extLst>
          </p:cNvPr>
          <p:cNvSpPr>
            <a:spLocks noGrp="1"/>
          </p:cNvSpPr>
          <p:nvPr>
            <p:ph type="title"/>
          </p:nvPr>
        </p:nvSpPr>
        <p:spPr>
          <a:xfrm>
            <a:off x="838200" y="282000"/>
            <a:ext cx="10515600" cy="833241"/>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B6778A3-8946-449C-AB7D-F67D2B71FD9D}"/>
              </a:ext>
            </a:extLst>
          </p:cNvPr>
          <p:cNvSpPr>
            <a:spLocks noGrp="1"/>
          </p:cNvSpPr>
          <p:nvPr>
            <p:ph idx="1"/>
          </p:nvPr>
        </p:nvSpPr>
        <p:spPr>
          <a:xfrm>
            <a:off x="838200" y="1242204"/>
            <a:ext cx="10515600" cy="51154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3">
            <a:extLst>
              <a:ext uri="{FF2B5EF4-FFF2-40B4-BE49-F238E27FC236}">
                <a16:creationId xmlns:a16="http://schemas.microsoft.com/office/drawing/2014/main" id="{71423C5F-FF68-4CC3-AF88-E25C2583C00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18" name="Slide Number Placeholder 8">
            <a:extLst>
              <a:ext uri="{FF2B5EF4-FFF2-40B4-BE49-F238E27FC236}">
                <a16:creationId xmlns:a16="http://schemas.microsoft.com/office/drawing/2014/main" id="{55830F5E-ADD5-412F-8748-F6A099D3507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380966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3FF02D-5A41-464C-993E-9C6A2ABE84B1}"/>
              </a:ext>
              <a:ext uri="{C183D7F6-B498-43B3-948B-1728B52AA6E4}">
                <adec:decorative xmlns:adec="http://schemas.microsoft.com/office/drawing/2017/decorative" val="1"/>
              </a:ext>
            </a:extLst>
          </p:cNvPr>
          <p:cNvSpPr/>
          <p:nvPr userDrawn="1"/>
        </p:nvSpPr>
        <p:spPr>
          <a:xfrm>
            <a:off x="-306758" y="2948158"/>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CE04310-1E7C-478F-B7CB-A4446DFEA731}"/>
              </a:ext>
            </a:extLst>
          </p:cNvPr>
          <p:cNvSpPr>
            <a:spLocks noGrp="1"/>
          </p:cNvSpPr>
          <p:nvPr>
            <p:ph type="title"/>
          </p:nvPr>
        </p:nvSpPr>
        <p:spPr>
          <a:xfrm>
            <a:off x="831850" y="2839995"/>
            <a:ext cx="10515600" cy="1218546"/>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E29316B-CB8D-4D61-A3FF-949AFBA39DB3}"/>
              </a:ext>
            </a:extLst>
          </p:cNvPr>
          <p:cNvSpPr>
            <a:spLocks noGrp="1"/>
          </p:cNvSpPr>
          <p:nvPr>
            <p:ph type="body" idx="1"/>
          </p:nvPr>
        </p:nvSpPr>
        <p:spPr>
          <a:xfrm>
            <a:off x="831850" y="4589464"/>
            <a:ext cx="10515600" cy="1246072"/>
          </a:xfrm>
        </p:spPr>
        <p:txBody>
          <a:bodyPr>
            <a:normAutofit/>
          </a:bodyPr>
          <a:lstStyle>
            <a:lvl1pPr marL="0" indent="0">
              <a:buNone/>
              <a:defRPr sz="2800">
                <a:solidFill>
                  <a:srgbClr val="25866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3">
            <a:extLst>
              <a:ext uri="{FF2B5EF4-FFF2-40B4-BE49-F238E27FC236}">
                <a16:creationId xmlns:a16="http://schemas.microsoft.com/office/drawing/2014/main" id="{F567E2F2-8840-4D63-94A7-BE924DB0044F}"/>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8" name="Slide Number Placeholder 8">
            <a:extLst>
              <a:ext uri="{FF2B5EF4-FFF2-40B4-BE49-F238E27FC236}">
                <a16:creationId xmlns:a16="http://schemas.microsoft.com/office/drawing/2014/main" id="{B4AE004E-0F23-4DC7-8626-842611D7A5CD}"/>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121005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C56789-759B-455D-80A1-3B326AF8A0D8}"/>
              </a:ext>
              <a:ext uri="{C183D7F6-B498-43B3-948B-1728B52AA6E4}">
                <adec:decorative xmlns:adec="http://schemas.microsoft.com/office/drawing/2017/decorative" val="1"/>
              </a:ext>
            </a:extLst>
          </p:cNvPr>
          <p:cNvSpPr/>
          <p:nvPr userDrawn="1"/>
        </p:nvSpPr>
        <p:spPr>
          <a:xfrm>
            <a:off x="-287708" y="4859"/>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7C252B5-3243-4E3B-ADB1-F4952D9FC520}"/>
              </a:ext>
            </a:extLst>
          </p:cNvPr>
          <p:cNvSpPr>
            <a:spLocks noGrp="1"/>
          </p:cNvSpPr>
          <p:nvPr>
            <p:ph type="title"/>
          </p:nvPr>
        </p:nvSpPr>
        <p:spPr>
          <a:xfrm>
            <a:off x="838200" y="282000"/>
            <a:ext cx="10515600" cy="833241"/>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F6C0DAE-4A5F-4A83-98E9-6B7FEFC6D7D4}"/>
              </a:ext>
            </a:extLst>
          </p:cNvPr>
          <p:cNvSpPr>
            <a:spLocks noGrp="1"/>
          </p:cNvSpPr>
          <p:nvPr>
            <p:ph sz="half" idx="1"/>
          </p:nvPr>
        </p:nvSpPr>
        <p:spPr>
          <a:xfrm>
            <a:off x="838200" y="1233577"/>
            <a:ext cx="5181600" cy="5106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C1E057-BA67-434A-A8BB-D76A5DE4706D}"/>
              </a:ext>
            </a:extLst>
          </p:cNvPr>
          <p:cNvSpPr>
            <a:spLocks noGrp="1"/>
          </p:cNvSpPr>
          <p:nvPr>
            <p:ph sz="half" idx="2"/>
          </p:nvPr>
        </p:nvSpPr>
        <p:spPr>
          <a:xfrm>
            <a:off x="6172200" y="1233576"/>
            <a:ext cx="5181600" cy="51068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4D64ACF8-AA84-4A71-BF99-6978C459C34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9" name="Slide Number Placeholder 8">
            <a:extLst>
              <a:ext uri="{FF2B5EF4-FFF2-40B4-BE49-F238E27FC236}">
                <a16:creationId xmlns:a16="http://schemas.microsoft.com/office/drawing/2014/main" id="{56D3BFAD-E18D-4F3C-8421-D2FE3E41C9EB}"/>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3729627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86E68F-C960-41F2-A397-28E5F5AB7C2A}"/>
              </a:ext>
              <a:ext uri="{C183D7F6-B498-43B3-948B-1728B52AA6E4}">
                <adec:decorative xmlns:adec="http://schemas.microsoft.com/office/drawing/2017/decorative" val="1"/>
              </a:ext>
            </a:extLst>
          </p:cNvPr>
          <p:cNvSpPr/>
          <p:nvPr userDrawn="1"/>
        </p:nvSpPr>
        <p:spPr>
          <a:xfrm>
            <a:off x="-287708" y="4859"/>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5BDE1C8-D68B-4C70-AA8D-CE5B5886A672}"/>
              </a:ext>
            </a:extLst>
          </p:cNvPr>
          <p:cNvSpPr>
            <a:spLocks noGrp="1"/>
          </p:cNvSpPr>
          <p:nvPr>
            <p:ph type="title"/>
          </p:nvPr>
        </p:nvSpPr>
        <p:spPr>
          <a:xfrm>
            <a:off x="839788" y="282000"/>
            <a:ext cx="10515600" cy="833241"/>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079874E-56F1-4BFA-8CEC-BE93F6275B12}"/>
              </a:ext>
            </a:extLst>
          </p:cNvPr>
          <p:cNvSpPr>
            <a:spLocks noGrp="1"/>
          </p:cNvSpPr>
          <p:nvPr>
            <p:ph type="body" idx="1" hasCustomPrompt="1"/>
          </p:nvPr>
        </p:nvSpPr>
        <p:spPr>
          <a:xfrm>
            <a:off x="836612" y="1224951"/>
            <a:ext cx="5157787" cy="715174"/>
          </a:xfrm>
          <a:solidFill>
            <a:srgbClr val="E4F4F0"/>
          </a:solidFill>
        </p:spPr>
        <p:txBody>
          <a:bodyPr anchor="ctr" anchorCtr="0">
            <a:norm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2461AD-4870-4723-A67E-50288C395C20}"/>
              </a:ext>
            </a:extLst>
          </p:cNvPr>
          <p:cNvSpPr>
            <a:spLocks noGrp="1"/>
          </p:cNvSpPr>
          <p:nvPr>
            <p:ph sz="half" idx="2"/>
          </p:nvPr>
        </p:nvSpPr>
        <p:spPr>
          <a:xfrm>
            <a:off x="839788" y="2049835"/>
            <a:ext cx="5157787" cy="4299207"/>
          </a:xfrm>
        </p:spPr>
        <p:txBody>
          <a:bodyPr>
            <a:normAutofit/>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B89305-A827-44E7-B34F-FB5D2333E69F}"/>
              </a:ext>
            </a:extLst>
          </p:cNvPr>
          <p:cNvSpPr>
            <a:spLocks noGrp="1"/>
          </p:cNvSpPr>
          <p:nvPr>
            <p:ph type="body" sz="quarter" idx="3" hasCustomPrompt="1"/>
          </p:nvPr>
        </p:nvSpPr>
        <p:spPr>
          <a:xfrm>
            <a:off x="6096000" y="1224951"/>
            <a:ext cx="5183188" cy="715174"/>
          </a:xfrm>
          <a:solidFill>
            <a:srgbClr val="E4F4F0"/>
          </a:solidFill>
        </p:spPr>
        <p:txBody>
          <a:bodyPr anchor="ctr" anchorCtr="0">
            <a:norm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46F5B73-BD04-4D54-9A52-3712C32C9779}"/>
              </a:ext>
            </a:extLst>
          </p:cNvPr>
          <p:cNvSpPr>
            <a:spLocks noGrp="1"/>
          </p:cNvSpPr>
          <p:nvPr>
            <p:ph sz="quarter" idx="4"/>
          </p:nvPr>
        </p:nvSpPr>
        <p:spPr>
          <a:xfrm>
            <a:off x="6099176" y="2049835"/>
            <a:ext cx="5180012" cy="4299207"/>
          </a:xfrm>
        </p:spPr>
        <p:txBody>
          <a:bodyPr>
            <a:normAutofit/>
          </a:bodyPr>
          <a:lstStyle>
            <a:lvl1pPr>
              <a:defRPr sz="2600"/>
            </a:lvl1pPr>
            <a:lvl2pPr>
              <a:defRPr sz="24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3">
            <a:extLst>
              <a:ext uri="{FF2B5EF4-FFF2-40B4-BE49-F238E27FC236}">
                <a16:creationId xmlns:a16="http://schemas.microsoft.com/office/drawing/2014/main" id="{0C22C361-FC01-44D9-8AC9-00F8856CA5A4}"/>
              </a:ext>
            </a:extLst>
          </p:cNvPr>
          <p:cNvSpPr>
            <a:spLocks noGrp="1"/>
          </p:cNvSpPr>
          <p:nvPr>
            <p:ph type="ftr" sz="quarter" idx="10"/>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11" name="Slide Number Placeholder 8">
            <a:extLst>
              <a:ext uri="{FF2B5EF4-FFF2-40B4-BE49-F238E27FC236}">
                <a16:creationId xmlns:a16="http://schemas.microsoft.com/office/drawing/2014/main" id="{DE743414-5A82-4DD2-8CC5-065329ADB034}"/>
              </a:ext>
            </a:extLst>
          </p:cNvPr>
          <p:cNvSpPr>
            <a:spLocks noGrp="1"/>
          </p:cNvSpPr>
          <p:nvPr>
            <p:ph type="sldNum" sz="quarter" idx="11"/>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3452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0B9E86-5103-45DA-BB40-B33F7CDBB01D}"/>
              </a:ext>
              <a:ext uri="{C183D7F6-B498-43B3-948B-1728B52AA6E4}">
                <adec:decorative xmlns:adec="http://schemas.microsoft.com/office/drawing/2017/decorative" val="1"/>
              </a:ext>
            </a:extLst>
          </p:cNvPr>
          <p:cNvSpPr/>
          <p:nvPr userDrawn="1"/>
        </p:nvSpPr>
        <p:spPr>
          <a:xfrm>
            <a:off x="-287708" y="4859"/>
            <a:ext cx="12767416" cy="1110382"/>
          </a:xfrm>
          <a:prstGeom prst="rect">
            <a:avLst/>
          </a:prstGeom>
          <a:solidFill>
            <a:srgbClr val="25866E"/>
          </a:solidFill>
          <a:ln>
            <a:solidFill>
              <a:srgbClr val="25866E"/>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F60DDCC-D85F-4577-9CB6-D7B289739101}"/>
              </a:ext>
            </a:extLst>
          </p:cNvPr>
          <p:cNvSpPr>
            <a:spLocks noGrp="1"/>
          </p:cNvSpPr>
          <p:nvPr>
            <p:ph type="title"/>
          </p:nvPr>
        </p:nvSpPr>
        <p:spPr>
          <a:xfrm>
            <a:off x="838200" y="282000"/>
            <a:ext cx="10515600" cy="833241"/>
          </a:xfrm>
        </p:spPr>
        <p:txBody>
          <a:bodyPr/>
          <a:lstStyle>
            <a:lvl1pPr>
              <a:defRPr>
                <a:solidFill>
                  <a:schemeClr val="bg1"/>
                </a:solidFill>
              </a:defRPr>
            </a:lvl1pPr>
          </a:lstStyle>
          <a:p>
            <a:r>
              <a:rPr lang="en-US"/>
              <a:t>Click to edit Master title style</a:t>
            </a:r>
          </a:p>
        </p:txBody>
      </p:sp>
      <p:sp>
        <p:nvSpPr>
          <p:cNvPr id="6" name="Footer Placeholder 3">
            <a:extLst>
              <a:ext uri="{FF2B5EF4-FFF2-40B4-BE49-F238E27FC236}">
                <a16:creationId xmlns:a16="http://schemas.microsoft.com/office/drawing/2014/main" id="{F0ADACA4-80D4-4A8E-A367-3732ACF2EDE8}"/>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7" name="Slide Number Placeholder 8">
            <a:extLst>
              <a:ext uri="{FF2B5EF4-FFF2-40B4-BE49-F238E27FC236}">
                <a16:creationId xmlns:a16="http://schemas.microsoft.com/office/drawing/2014/main" id="{1B7A9EBA-D1DB-46CB-92F2-DC04833CF9B9}"/>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1742711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7B35DBC-9A67-47A7-9BAB-540EE9038B9D}"/>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5" name="Slide Number Placeholder 8">
            <a:extLst>
              <a:ext uri="{FF2B5EF4-FFF2-40B4-BE49-F238E27FC236}">
                <a16:creationId xmlns:a16="http://schemas.microsoft.com/office/drawing/2014/main" id="{969B9CAF-7601-43C4-AC01-43EE16C5A689}"/>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137494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AAE4757-7EB7-4EB1-8FBD-00F7F997A2FF}"/>
              </a:ext>
            </a:extLst>
          </p:cNvPr>
          <p:cNvSpPr>
            <a:spLocks noGrp="1"/>
          </p:cNvSpPr>
          <p:nvPr>
            <p:ph type="title"/>
          </p:nvPr>
        </p:nvSpPr>
        <p:spPr>
          <a:xfrm>
            <a:off x="839788" y="457200"/>
            <a:ext cx="3932237" cy="1600200"/>
          </a:xfrm>
          <a:solidFill>
            <a:srgbClr val="25866E"/>
          </a:solidFill>
        </p:spPr>
        <p:txBody>
          <a:bodyPr lIns="137160" tIns="91440" rIns="91440" bIns="137160" anchor="ctr" anchorCtr="0">
            <a:normAutofit/>
          </a:bodyPr>
          <a:lstStyle>
            <a:lvl1pPr>
              <a:defRPr sz="3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40468808-0645-4824-847B-7D4E53D83782}"/>
              </a:ext>
            </a:extLst>
          </p:cNvPr>
          <p:cNvSpPr>
            <a:spLocks noGrp="1"/>
          </p:cNvSpPr>
          <p:nvPr>
            <p:ph type="body" sz="half" idx="2"/>
          </p:nvPr>
        </p:nvSpPr>
        <p:spPr>
          <a:xfrm>
            <a:off x="839788" y="2233246"/>
            <a:ext cx="3932237" cy="408991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48853D1B-D62B-40CA-922B-495E8BB2F539}"/>
              </a:ext>
            </a:extLst>
          </p:cNvPr>
          <p:cNvSpPr>
            <a:spLocks noGrp="1"/>
          </p:cNvSpPr>
          <p:nvPr>
            <p:ph idx="1"/>
          </p:nvPr>
        </p:nvSpPr>
        <p:spPr>
          <a:xfrm>
            <a:off x="5183188" y="457200"/>
            <a:ext cx="6172200" cy="5865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a:extLst>
              <a:ext uri="{FF2B5EF4-FFF2-40B4-BE49-F238E27FC236}">
                <a16:creationId xmlns:a16="http://schemas.microsoft.com/office/drawing/2014/main" id="{04EBD286-055C-41DF-A987-AAE4DBD45AF8}"/>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8" name="Slide Number Placeholder 8">
            <a:extLst>
              <a:ext uri="{FF2B5EF4-FFF2-40B4-BE49-F238E27FC236}">
                <a16:creationId xmlns:a16="http://schemas.microsoft.com/office/drawing/2014/main" id="{5B729C5D-45ED-4C65-B203-7589F117119C}"/>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1504803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6703D-060A-4602-BA50-0409A3DCA863}"/>
              </a:ext>
            </a:extLst>
          </p:cNvPr>
          <p:cNvSpPr>
            <a:spLocks noGrp="1"/>
          </p:cNvSpPr>
          <p:nvPr>
            <p:ph type="title"/>
          </p:nvPr>
        </p:nvSpPr>
        <p:spPr>
          <a:xfrm>
            <a:off x="839788" y="457200"/>
            <a:ext cx="3932237" cy="1600200"/>
          </a:xfrm>
          <a:solidFill>
            <a:srgbClr val="25866E"/>
          </a:solidFill>
        </p:spPr>
        <p:txBody>
          <a:bodyPr lIns="137160" tIns="91440" bIns="137160" anchor="ctr" anchorCtr="0">
            <a:normAutofit/>
          </a:bodyPr>
          <a:lstStyle>
            <a:lvl1pPr>
              <a:defRPr sz="3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F5875E57-9CD7-431A-9D7D-A17D29CE553D}"/>
              </a:ext>
            </a:extLst>
          </p:cNvPr>
          <p:cNvSpPr>
            <a:spLocks noGrp="1"/>
          </p:cNvSpPr>
          <p:nvPr>
            <p:ph type="body" sz="half" idx="2"/>
          </p:nvPr>
        </p:nvSpPr>
        <p:spPr>
          <a:xfrm>
            <a:off x="839788" y="2224215"/>
            <a:ext cx="3932237" cy="4150706"/>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083EBB25-D0C8-4954-9B36-D4E628F5B413}"/>
              </a:ext>
            </a:extLst>
          </p:cNvPr>
          <p:cNvSpPr>
            <a:spLocks noGrp="1"/>
          </p:cNvSpPr>
          <p:nvPr>
            <p:ph type="pic" idx="1"/>
          </p:nvPr>
        </p:nvSpPr>
        <p:spPr>
          <a:xfrm>
            <a:off x="5183188" y="457200"/>
            <a:ext cx="6172200" cy="59177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Footer Placeholder 3">
            <a:extLst>
              <a:ext uri="{FF2B5EF4-FFF2-40B4-BE49-F238E27FC236}">
                <a16:creationId xmlns:a16="http://schemas.microsoft.com/office/drawing/2014/main" id="{8A977368-5D03-4D6D-94E7-5DDB5FFEE8B8}"/>
              </a:ext>
            </a:extLst>
          </p:cNvPr>
          <p:cNvSpPr>
            <a:spLocks noGrp="1"/>
          </p:cNvSpPr>
          <p:nvPr>
            <p:ph type="ftr" sz="quarter" idx="3"/>
          </p:nvPr>
        </p:nvSpPr>
        <p:spPr>
          <a:xfrm>
            <a:off x="96336" y="6492875"/>
            <a:ext cx="4114800" cy="365125"/>
          </a:xfrm>
          <a:prstGeom prst="rect">
            <a:avLst/>
          </a:prstGeom>
        </p:spPr>
        <p:txBody>
          <a:bodyPr vert="horz" lIns="91440" tIns="45720" rIns="91440" bIns="45720" rtlCol="0" anchor="ctr"/>
          <a:lstStyle>
            <a:lvl1pPr algn="l">
              <a:defRPr sz="1200">
                <a:solidFill>
                  <a:schemeClr val="tx1"/>
                </a:solidFill>
                <a:latin typeface="Verdana" panose="020B0604030504040204" pitchFamily="34" charset="0"/>
                <a:ea typeface="Verdana" panose="020B0604030504040204" pitchFamily="34" charset="0"/>
              </a:defRPr>
            </a:lvl1pPr>
          </a:lstStyle>
          <a:p>
            <a:r>
              <a:rPr lang="en-US"/>
              <a:t>MDE Office of Special Education</a:t>
            </a:r>
          </a:p>
        </p:txBody>
      </p:sp>
      <p:sp>
        <p:nvSpPr>
          <p:cNvPr id="8" name="Slide Number Placeholder 8">
            <a:extLst>
              <a:ext uri="{FF2B5EF4-FFF2-40B4-BE49-F238E27FC236}">
                <a16:creationId xmlns:a16="http://schemas.microsoft.com/office/drawing/2014/main" id="{35D6BDBD-A7C3-4CFE-A969-02520E42DE2D}"/>
              </a:ext>
            </a:extLst>
          </p:cNvPr>
          <p:cNvSpPr>
            <a:spLocks noGrp="1"/>
          </p:cNvSpPr>
          <p:nvPr>
            <p:ph type="sldNum" sz="quarter" idx="4"/>
          </p:nvPr>
        </p:nvSpPr>
        <p:spPr>
          <a:xfrm>
            <a:off x="9352468" y="6503922"/>
            <a:ext cx="2743200" cy="365125"/>
          </a:xfrm>
          <a:prstGeom prst="rect">
            <a:avLst/>
          </a:prstGeom>
        </p:spPr>
        <p:txBody>
          <a:bodyPr vert="horz" lIns="91440" tIns="45720" rIns="91440" bIns="45720" rtlCol="0" anchor="ctr"/>
          <a:lstStyle>
            <a:lvl1pPr algn="r">
              <a:defRPr sz="1200">
                <a:solidFill>
                  <a:schemeClr val="tx1"/>
                </a:solidFill>
                <a:latin typeface="Verdana" panose="020B0604030504040204" pitchFamily="34" charset="0"/>
                <a:ea typeface="Verdana" panose="020B0604030504040204" pitchFamily="34" charset="0"/>
              </a:defRPr>
            </a:lvl1pPr>
          </a:lstStyle>
          <a:p>
            <a:fld id="{C948956C-181A-4CF4-99F7-163F512CFDFE}" type="slidenum">
              <a:rPr lang="en-US" smtClean="0"/>
              <a:pPr/>
              <a:t>‹#›</a:t>
            </a:fld>
            <a:endParaRPr lang="en-US"/>
          </a:p>
        </p:txBody>
      </p:sp>
    </p:spTree>
    <p:extLst>
      <p:ext uri="{BB962C8B-B14F-4D97-AF65-F5344CB8AC3E}">
        <p14:creationId xmlns:p14="http://schemas.microsoft.com/office/powerpoint/2010/main" val="21426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41500D-1553-4DCC-9702-6B6F0DC6A556}"/>
              </a:ext>
            </a:extLst>
          </p:cNvPr>
          <p:cNvPicPr>
            <a:picLocks noChangeAspect="1"/>
          </p:cNvPicPr>
          <p:nvPr userDrawn="1"/>
        </p:nvPicPr>
        <p:blipFill>
          <a:blip r:embed="rId13"/>
          <a:stretch>
            <a:fillRect/>
          </a:stretch>
        </p:blipFill>
        <p:spPr>
          <a:xfrm>
            <a:off x="0" y="6400857"/>
            <a:ext cx="12192000" cy="457143"/>
          </a:xfrm>
          <a:prstGeom prst="rect">
            <a:avLst/>
          </a:prstGeom>
        </p:spPr>
      </p:pic>
      <p:sp>
        <p:nvSpPr>
          <p:cNvPr id="2" name="Title Placeholder 1">
            <a:extLst>
              <a:ext uri="{FF2B5EF4-FFF2-40B4-BE49-F238E27FC236}">
                <a16:creationId xmlns:a16="http://schemas.microsoft.com/office/drawing/2014/main" id="{C3AAF1B9-C994-4088-83F6-0FBEC3AD97C4}"/>
              </a:ext>
            </a:extLst>
          </p:cNvPr>
          <p:cNvSpPr>
            <a:spLocks noGrp="1"/>
          </p:cNvSpPr>
          <p:nvPr>
            <p:ph type="title"/>
          </p:nvPr>
        </p:nvSpPr>
        <p:spPr>
          <a:xfrm>
            <a:off x="838200" y="365125"/>
            <a:ext cx="10515600" cy="77159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36162D-30D3-43AB-AAE0-18E7EEC3B329}"/>
              </a:ext>
            </a:extLst>
          </p:cNvPr>
          <p:cNvSpPr>
            <a:spLocks noGrp="1"/>
          </p:cNvSpPr>
          <p:nvPr>
            <p:ph type="body" idx="1"/>
          </p:nvPr>
        </p:nvSpPr>
        <p:spPr>
          <a:xfrm>
            <a:off x="838200" y="1311214"/>
            <a:ext cx="10515600" cy="501194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6200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320040" algn="l" defTabSz="914400" rtl="0" eaLnBrk="1" latinLnBrk="0" hangingPunct="1">
        <a:lnSpc>
          <a:spcPct val="108000"/>
        </a:lnSpc>
        <a:spcBef>
          <a:spcPts val="1000"/>
        </a:spcBef>
        <a:spcAft>
          <a:spcPts val="0"/>
        </a:spcAft>
        <a:buClr>
          <a:srgbClr val="25866E"/>
        </a:buClr>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320040" algn="l" defTabSz="914400" rtl="0" eaLnBrk="1" latinLnBrk="0" hangingPunct="1">
        <a:lnSpc>
          <a:spcPct val="108000"/>
        </a:lnSpc>
        <a:spcBef>
          <a:spcPts val="500"/>
        </a:spcBef>
        <a:spcAft>
          <a:spcPts val="0"/>
        </a:spcAft>
        <a:buClr>
          <a:srgbClr val="25866E"/>
        </a:buClr>
        <a:buFont typeface="Courier New" panose="02070309020205020404" pitchFamily="49" charset="0"/>
        <a:buChar char="o"/>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320040" algn="l" defTabSz="914400" rtl="0" eaLnBrk="1" latinLnBrk="0" hangingPunct="1">
        <a:lnSpc>
          <a:spcPct val="108000"/>
        </a:lnSpc>
        <a:spcBef>
          <a:spcPts val="500"/>
        </a:spcBef>
        <a:spcAft>
          <a:spcPts val="0"/>
        </a:spcAft>
        <a:buClr>
          <a:srgbClr val="25866E"/>
        </a:buClr>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320040" algn="l" defTabSz="914400" rtl="0" eaLnBrk="1" latinLnBrk="0" hangingPunct="1">
        <a:lnSpc>
          <a:spcPct val="108000"/>
        </a:lnSpc>
        <a:spcBef>
          <a:spcPts val="500"/>
        </a:spcBef>
        <a:spcAft>
          <a:spcPts val="0"/>
        </a:spcAft>
        <a:buFont typeface="Arial" panose="020B0604020202020204" pitchFamily="34" charset="0"/>
        <a:buChar char="•"/>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320040" algn="l" defTabSz="914400" rtl="0" eaLnBrk="1" latinLnBrk="0" hangingPunct="1">
        <a:lnSpc>
          <a:spcPct val="108000"/>
        </a:lnSpc>
        <a:spcBef>
          <a:spcPts val="500"/>
        </a:spcBef>
        <a:spcAft>
          <a:spcPts val="0"/>
        </a:spcAft>
        <a:buFont typeface="Courier New" panose="02070309020205020404" pitchFamily="49" charset="0"/>
        <a:buChar char="o"/>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ichiganvirtual.org/course/iep-boot-camp-transition-age-student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michiganvirtua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raining.catamaran.partners/wp-content/uploads/2018/02/Inviting-participating-agencies-clarification-Feb.-2018.pdf"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18/10/relationships/comments" Target="../comments/modernComment_1AD_9B8D2466.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catamaran.partners/" TargetMode="External"/></Relationships>
</file>

<file path=ppt/slides/_rels/slide52.xml.rels><?xml version="1.0" encoding="UTF-8" standalone="yes"?>
<Relationships xmlns="http://schemas.openxmlformats.org/package/2006/relationships"><Relationship Id="rId3" Type="http://schemas.microsoft.com/office/2018/10/relationships/comments" Target="../comments/modernComment_1AE_229812DF.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mde-ose@michigan.gov"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7D_99CC228A.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training.catamaran.partne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3DE2-8780-9E2B-BB4B-FE1701B97C24}"/>
              </a:ext>
            </a:extLst>
          </p:cNvPr>
          <p:cNvSpPr>
            <a:spLocks noGrp="1"/>
          </p:cNvSpPr>
          <p:nvPr>
            <p:ph type="title"/>
          </p:nvPr>
        </p:nvSpPr>
        <p:spPr/>
        <p:txBody>
          <a:bodyPr>
            <a:normAutofit/>
          </a:bodyPr>
          <a:lstStyle/>
          <a:p>
            <a:r>
              <a:rPr lang="en-US" dirty="0"/>
              <a:t>Attention	</a:t>
            </a:r>
          </a:p>
        </p:txBody>
      </p:sp>
      <p:sp>
        <p:nvSpPr>
          <p:cNvPr id="3" name="Content Placeholder 2">
            <a:extLst>
              <a:ext uri="{FF2B5EF4-FFF2-40B4-BE49-F238E27FC236}">
                <a16:creationId xmlns:a16="http://schemas.microsoft.com/office/drawing/2014/main" id="{1E757E27-6F35-8C73-4861-F595ACF0CCF9}"/>
              </a:ext>
            </a:extLst>
          </p:cNvPr>
          <p:cNvSpPr>
            <a:spLocks noGrp="1"/>
          </p:cNvSpPr>
          <p:nvPr>
            <p:ph idx="1"/>
          </p:nvPr>
        </p:nvSpPr>
        <p:spPr/>
        <p:txBody>
          <a:bodyPr>
            <a:normAutofit/>
          </a:bodyPr>
          <a:lstStyle/>
          <a:p>
            <a:r>
              <a:rPr lang="en-US" dirty="0"/>
              <a:t>When the B-13 Interrater Reliability Training Video was recorded, participants responded to polling questions; however, this recording will not include the option to respond to the poll questions.  </a:t>
            </a:r>
          </a:p>
          <a:p>
            <a:r>
              <a:rPr lang="en-US" dirty="0"/>
              <a:t>If you would like to test your knowledge or would like further training on Secondary Transition, enroll in the </a:t>
            </a:r>
            <a:r>
              <a:rPr lang="en-US" dirty="0">
                <a:solidFill>
                  <a:srgbClr val="0070C0"/>
                </a:solidFill>
                <a:hlinkClick r:id="rId3">
                  <a:extLst>
                    <a:ext uri="{A12FA001-AC4F-418D-AE19-62706E023703}">
                      <ahyp:hlinkClr xmlns:ahyp="http://schemas.microsoft.com/office/drawing/2018/hyperlinkcolor" val="tx"/>
                    </a:ext>
                  </a:extLst>
                </a:hlinkClick>
              </a:rPr>
              <a:t>IEP Boot Camp: Transition Age Students</a:t>
            </a:r>
            <a:r>
              <a:rPr lang="en-US" dirty="0">
                <a:solidFill>
                  <a:srgbClr val="0070C0"/>
                </a:solidFill>
              </a:rPr>
              <a:t> </a:t>
            </a:r>
            <a:r>
              <a:rPr lang="en-US" dirty="0"/>
              <a:t>on the </a:t>
            </a:r>
            <a:r>
              <a:rPr lang="en-US" dirty="0">
                <a:hlinkClick r:id="rId4"/>
              </a:rPr>
              <a:t>Michigan Virtual website</a:t>
            </a:r>
            <a:r>
              <a:rPr lang="en-US" dirty="0"/>
              <a:t>.</a:t>
            </a:r>
          </a:p>
        </p:txBody>
      </p:sp>
      <p:sp>
        <p:nvSpPr>
          <p:cNvPr id="4" name="Footer Placeholder 3">
            <a:extLst>
              <a:ext uri="{FF2B5EF4-FFF2-40B4-BE49-F238E27FC236}">
                <a16:creationId xmlns:a16="http://schemas.microsoft.com/office/drawing/2014/main" id="{5A68D139-FA91-DDF1-D32B-16C745F94BEE}"/>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82065316-2562-312A-327A-34122F08F084}"/>
              </a:ext>
            </a:extLst>
          </p:cNvPr>
          <p:cNvSpPr>
            <a:spLocks noGrp="1"/>
          </p:cNvSpPr>
          <p:nvPr>
            <p:ph type="sldNum" sz="quarter" idx="4"/>
          </p:nvPr>
        </p:nvSpPr>
        <p:spPr/>
        <p:txBody>
          <a:bodyPr/>
          <a:lstStyle/>
          <a:p>
            <a:fld id="{C948956C-181A-4CF4-99F7-163F512CFDFE}" type="slidenum">
              <a:rPr lang="en-US" smtClean="0"/>
              <a:pPr/>
              <a:t>1</a:t>
            </a:fld>
            <a:endParaRPr lang="en-US"/>
          </a:p>
        </p:txBody>
      </p:sp>
    </p:spTree>
    <p:extLst>
      <p:ext uri="{BB962C8B-B14F-4D97-AF65-F5344CB8AC3E}">
        <p14:creationId xmlns:p14="http://schemas.microsoft.com/office/powerpoint/2010/main" val="3857085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DEEC5D-6F66-4BCC-B28A-8E1145DFF7E0}"/>
              </a:ext>
            </a:extLst>
          </p:cNvPr>
          <p:cNvSpPr>
            <a:spLocks noGrp="1"/>
          </p:cNvSpPr>
          <p:nvPr>
            <p:ph type="title"/>
          </p:nvPr>
        </p:nvSpPr>
        <p:spPr/>
        <p:txBody>
          <a:bodyPr/>
          <a:lstStyle/>
          <a:p>
            <a:r>
              <a:rPr lang="en-US"/>
              <a:t>Question 1</a:t>
            </a:r>
          </a:p>
        </p:txBody>
      </p:sp>
      <p:sp>
        <p:nvSpPr>
          <p:cNvPr id="7" name="Content Placeholder 6">
            <a:extLst>
              <a:ext uri="{FF2B5EF4-FFF2-40B4-BE49-F238E27FC236}">
                <a16:creationId xmlns:a16="http://schemas.microsoft.com/office/drawing/2014/main" id="{7B5C23FC-F722-40C2-BE01-007D3AD2F912}"/>
              </a:ext>
            </a:extLst>
          </p:cNvPr>
          <p:cNvSpPr>
            <a:spLocks noGrp="1"/>
          </p:cNvSpPr>
          <p:nvPr>
            <p:ph idx="1"/>
          </p:nvPr>
        </p:nvSpPr>
        <p:spPr/>
        <p:txBody>
          <a:bodyPr/>
          <a:lstStyle/>
          <a:p>
            <a:pPr marL="0" indent="0">
              <a:buNone/>
            </a:pPr>
            <a:r>
              <a:rPr lang="en-US" altLang="en-US"/>
              <a:t>Was the student invited to the IEP Team meeting where transition services were discussed?</a:t>
            </a:r>
          </a:p>
          <a:p>
            <a:pPr lvl="1">
              <a:buFont typeface="Wingdings" panose="05000000000000000000" pitchFamily="2" charset="2"/>
              <a:buChar char="q"/>
            </a:pPr>
            <a:r>
              <a:rPr lang="en-US" altLang="en-US"/>
              <a:t>Yes  	</a:t>
            </a:r>
          </a:p>
          <a:p>
            <a:pPr lvl="1">
              <a:buFont typeface="Wingdings" panose="05000000000000000000" pitchFamily="2" charset="2"/>
              <a:buChar char="q"/>
            </a:pPr>
            <a:r>
              <a:rPr lang="en-US" altLang="en-US"/>
              <a:t>No</a:t>
            </a:r>
          </a:p>
          <a:p>
            <a:pPr marL="365760" lvl="1" indent="0">
              <a:buNone/>
            </a:pPr>
            <a:endParaRPr lang="en-US"/>
          </a:p>
        </p:txBody>
      </p:sp>
      <p:sp>
        <p:nvSpPr>
          <p:cNvPr id="2" name="Footer Placeholder 1">
            <a:extLst>
              <a:ext uri="{FF2B5EF4-FFF2-40B4-BE49-F238E27FC236}">
                <a16:creationId xmlns:a16="http://schemas.microsoft.com/office/drawing/2014/main" id="{B087B46E-7747-4B94-A6A3-CA648F4B8C7E}"/>
              </a:ext>
            </a:extLst>
          </p:cNvPr>
          <p:cNvSpPr>
            <a:spLocks noGrp="1"/>
          </p:cNvSpPr>
          <p:nvPr>
            <p:ph type="ftr" sz="quarter" idx="11"/>
          </p:nvPr>
        </p:nvSpPr>
        <p:spPr>
          <a:xfrm>
            <a:off x="0" y="6592353"/>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A08EFF53-7C68-49D4-A4A5-51A7C084C5A2}"/>
              </a:ext>
            </a:extLst>
          </p:cNvPr>
          <p:cNvSpPr>
            <a:spLocks noGrp="1"/>
          </p:cNvSpPr>
          <p:nvPr>
            <p:ph type="sldNum" sz="quarter" idx="12"/>
          </p:nvPr>
        </p:nvSpPr>
        <p:spPr>
          <a:xfrm>
            <a:off x="11139492" y="6576000"/>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10</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40374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5CC06-CAF8-462A-950A-95AD6B639546}"/>
              </a:ext>
            </a:extLst>
          </p:cNvPr>
          <p:cNvSpPr>
            <a:spLocks noGrp="1"/>
          </p:cNvSpPr>
          <p:nvPr>
            <p:ph type="title"/>
          </p:nvPr>
        </p:nvSpPr>
        <p:spPr/>
        <p:txBody>
          <a:bodyPr/>
          <a:lstStyle/>
          <a:p>
            <a:r>
              <a:rPr lang="en-US"/>
              <a:t>Question 1 Compliance</a:t>
            </a:r>
          </a:p>
        </p:txBody>
      </p:sp>
      <p:sp>
        <p:nvSpPr>
          <p:cNvPr id="3" name="Content Placeholder 2">
            <a:extLst>
              <a:ext uri="{FF2B5EF4-FFF2-40B4-BE49-F238E27FC236}">
                <a16:creationId xmlns:a16="http://schemas.microsoft.com/office/drawing/2014/main" id="{65E0A36F-0DBA-4C77-8FC0-1F167B1FD19E}"/>
              </a:ext>
            </a:extLst>
          </p:cNvPr>
          <p:cNvSpPr>
            <a:spLocks noGrp="1"/>
          </p:cNvSpPr>
          <p:nvPr>
            <p:ph sz="half" idx="1"/>
          </p:nvPr>
        </p:nvSpPr>
        <p:spPr>
          <a:xfrm>
            <a:off x="108857" y="1200898"/>
            <a:ext cx="11974285" cy="5106838"/>
          </a:xfrm>
        </p:spPr>
        <p:txBody>
          <a:bodyPr numCol="3">
            <a:normAutofit/>
          </a:bodyPr>
          <a:lstStyle/>
          <a:p>
            <a:pPr lvl="1">
              <a:buFont typeface="Wingdings" panose="05000000000000000000" pitchFamily="2" charset="2"/>
              <a:buChar char="ü"/>
            </a:pPr>
            <a:r>
              <a:rPr lang="en-US"/>
              <a:t>Documentation the student was invited </a:t>
            </a:r>
            <a:r>
              <a:rPr lang="en-US" b="1"/>
              <a:t>prior </a:t>
            </a:r>
            <a:r>
              <a:rPr lang="en-US"/>
              <a:t>to the IEP Team meeting: </a:t>
            </a:r>
          </a:p>
          <a:p>
            <a:pPr lvl="2">
              <a:buFont typeface="Wingdings" panose="05000000000000000000" pitchFamily="2" charset="2"/>
              <a:buChar char="Ø"/>
            </a:pPr>
            <a:r>
              <a:rPr lang="en-US"/>
              <a:t>note of verbal invite</a:t>
            </a:r>
          </a:p>
          <a:p>
            <a:pPr lvl="2">
              <a:buFont typeface="Wingdings" panose="05000000000000000000" pitchFamily="2" charset="2"/>
              <a:buChar char="Ø"/>
            </a:pPr>
            <a:r>
              <a:rPr lang="en-US"/>
              <a:t>phone log</a:t>
            </a:r>
          </a:p>
          <a:p>
            <a:pPr lvl="2">
              <a:buFont typeface="Wingdings" panose="05000000000000000000" pitchFamily="2" charset="2"/>
              <a:buChar char="Ø"/>
            </a:pPr>
            <a:r>
              <a:rPr lang="en-US"/>
              <a:t>written invitation</a:t>
            </a:r>
          </a:p>
          <a:p>
            <a:pPr lvl="1">
              <a:buFont typeface="Wingdings" panose="05000000000000000000" pitchFamily="2" charset="2"/>
              <a:buChar char="ü"/>
            </a:pPr>
            <a:endParaRPr lang="en-US"/>
          </a:p>
          <a:p>
            <a:pPr lvl="1">
              <a:buFont typeface="Wingdings" panose="05000000000000000000" pitchFamily="2" charset="2"/>
              <a:buChar char="ü"/>
            </a:pPr>
            <a:endParaRPr lang="en-US"/>
          </a:p>
          <a:p>
            <a:pPr marL="365760" lvl="1" indent="0">
              <a:buNone/>
            </a:pPr>
            <a:endParaRPr lang="en-US"/>
          </a:p>
          <a:p>
            <a:pPr lvl="1">
              <a:buFont typeface="Wingdings" panose="05000000000000000000" pitchFamily="2" charset="2"/>
              <a:buChar char="ü"/>
            </a:pPr>
            <a:r>
              <a:rPr lang="en-US"/>
              <a:t>Documentation that an invitation to the IEP Team meeting was addressed specifically to the student or co-addressed with parent.</a:t>
            </a:r>
          </a:p>
          <a:p>
            <a:pPr marL="365760" lvl="1" indent="0">
              <a:buNone/>
            </a:pPr>
            <a:endParaRPr lang="en-US"/>
          </a:p>
          <a:p>
            <a:pPr marL="365760" lvl="1" indent="0">
              <a:buNone/>
            </a:pPr>
            <a:endParaRPr lang="en-US"/>
          </a:p>
          <a:p>
            <a:pPr marL="465138" lvl="1" indent="-319088">
              <a:buFont typeface="Wingdings" panose="05000000000000000000" pitchFamily="2" charset="2"/>
              <a:buChar char="ü"/>
            </a:pPr>
            <a:r>
              <a:rPr lang="en-US"/>
              <a:t>Student is signed in as a participant of the IEP Team or, when there is no sign-in, evidence of participation in the IEP Team meeting.</a:t>
            </a:r>
          </a:p>
          <a:p>
            <a:pPr lvl="1"/>
            <a:endParaRPr lang="en-US"/>
          </a:p>
          <a:p>
            <a:pPr lvl="1"/>
            <a:endParaRPr lang="en-US"/>
          </a:p>
        </p:txBody>
      </p:sp>
      <p:sp>
        <p:nvSpPr>
          <p:cNvPr id="4" name="Footer Placeholder 3">
            <a:extLst>
              <a:ext uri="{FF2B5EF4-FFF2-40B4-BE49-F238E27FC236}">
                <a16:creationId xmlns:a16="http://schemas.microsoft.com/office/drawing/2014/main" id="{029CE42B-4357-4EF3-88EE-DD4E3D8E408E}"/>
              </a:ext>
            </a:extLst>
          </p:cNvPr>
          <p:cNvSpPr>
            <a:spLocks noGrp="1"/>
          </p:cNvSpPr>
          <p:nvPr>
            <p:ph type="ftr" sz="quarter" idx="11"/>
          </p:nvPr>
        </p:nvSpPr>
        <p:spPr>
          <a:xfrm>
            <a:off x="0" y="6514226"/>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MDE Office of Special Education</a:t>
            </a:r>
          </a:p>
        </p:txBody>
      </p:sp>
      <p:sp>
        <p:nvSpPr>
          <p:cNvPr id="5" name="Slide Number Placeholder 4">
            <a:extLst>
              <a:ext uri="{FF2B5EF4-FFF2-40B4-BE49-F238E27FC236}">
                <a16:creationId xmlns:a16="http://schemas.microsoft.com/office/drawing/2014/main" id="{A6637BC7-D25F-470E-9991-057D6A28746D}"/>
              </a:ext>
            </a:extLst>
          </p:cNvPr>
          <p:cNvSpPr>
            <a:spLocks noGrp="1"/>
          </p:cNvSpPr>
          <p:nvPr>
            <p:ph type="sldNum" sz="quarter" idx="12"/>
          </p:nvPr>
        </p:nvSpPr>
        <p:spPr>
          <a:xfrm>
            <a:off x="11139489" y="6492875"/>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11</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5775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553C-02A4-4FE7-86F4-2CF0C015F43D}"/>
              </a:ext>
            </a:extLst>
          </p:cNvPr>
          <p:cNvSpPr>
            <a:spLocks noGrp="1"/>
          </p:cNvSpPr>
          <p:nvPr>
            <p:ph type="title"/>
          </p:nvPr>
        </p:nvSpPr>
        <p:spPr/>
        <p:txBody>
          <a:bodyPr/>
          <a:lstStyle/>
          <a:p>
            <a:r>
              <a:rPr lang="en-US"/>
              <a:t>Question 1 Compliance - example 1</a:t>
            </a:r>
          </a:p>
        </p:txBody>
      </p:sp>
      <p:pic>
        <p:nvPicPr>
          <p:cNvPr id="4" name="Picture 3" descr="an IEP invitation addressed to the student">
            <a:extLst>
              <a:ext uri="{FF2B5EF4-FFF2-40B4-BE49-F238E27FC236}">
                <a16:creationId xmlns:a16="http://schemas.microsoft.com/office/drawing/2014/main" id="{6B40A26C-FE20-450F-990C-B840E0BA9559}"/>
              </a:ext>
            </a:extLst>
          </p:cNvPr>
          <p:cNvPicPr>
            <a:picLocks noChangeAspect="1"/>
          </p:cNvPicPr>
          <p:nvPr/>
        </p:nvPicPr>
        <p:blipFill>
          <a:blip r:embed="rId3"/>
          <a:stretch>
            <a:fillRect/>
          </a:stretch>
        </p:blipFill>
        <p:spPr>
          <a:xfrm>
            <a:off x="291553" y="1206714"/>
            <a:ext cx="11711424" cy="5170049"/>
          </a:xfrm>
          <a:prstGeom prst="rect">
            <a:avLst/>
          </a:prstGeom>
        </p:spPr>
      </p:pic>
      <p:sp>
        <p:nvSpPr>
          <p:cNvPr id="5" name="Footer Placeholder 4">
            <a:extLst>
              <a:ext uri="{FF2B5EF4-FFF2-40B4-BE49-F238E27FC236}">
                <a16:creationId xmlns:a16="http://schemas.microsoft.com/office/drawing/2014/main" id="{4E1DB18E-9171-40EE-8BB5-3C091C135B0A}"/>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2CBDBAA2-F85D-4124-94E3-7135084012C9}"/>
              </a:ext>
            </a:extLst>
          </p:cNvPr>
          <p:cNvSpPr>
            <a:spLocks noGrp="1"/>
          </p:cNvSpPr>
          <p:nvPr>
            <p:ph type="sldNum" sz="quarter" idx="4"/>
          </p:nvPr>
        </p:nvSpPr>
        <p:spPr/>
        <p:txBody>
          <a:bodyPr/>
          <a:lstStyle/>
          <a:p>
            <a:fld id="{C948956C-181A-4CF4-99F7-163F512CFDFE}" type="slidenum">
              <a:rPr lang="en-US" smtClean="0"/>
              <a:pPr/>
              <a:t>12</a:t>
            </a:fld>
            <a:endParaRPr lang="en-US"/>
          </a:p>
        </p:txBody>
      </p:sp>
    </p:spTree>
    <p:extLst>
      <p:ext uri="{BB962C8B-B14F-4D97-AF65-F5344CB8AC3E}">
        <p14:creationId xmlns:p14="http://schemas.microsoft.com/office/powerpoint/2010/main" val="3093796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6D17-E0BF-496C-B337-79734A73D644}"/>
              </a:ext>
            </a:extLst>
          </p:cNvPr>
          <p:cNvSpPr>
            <a:spLocks noGrp="1"/>
          </p:cNvSpPr>
          <p:nvPr>
            <p:ph type="title"/>
          </p:nvPr>
        </p:nvSpPr>
        <p:spPr/>
        <p:txBody>
          <a:bodyPr/>
          <a:lstStyle/>
          <a:p>
            <a:r>
              <a:rPr lang="en-US"/>
              <a:t>Question 1 Compliance – examples 2-3</a:t>
            </a:r>
          </a:p>
        </p:txBody>
      </p:sp>
      <p:pic>
        <p:nvPicPr>
          <p:cNvPr id="7" name="Picture 8" descr="IEP picture showing the student did not attend the IEP but the caseload provider met with the student to discuss the ESTR-J and all parts of the IEP. Student's preferences and concerns were considered when writing the IEP.">
            <a:extLst>
              <a:ext uri="{FF2B5EF4-FFF2-40B4-BE49-F238E27FC236}">
                <a16:creationId xmlns:a16="http://schemas.microsoft.com/office/drawing/2014/main" id="{7E36D083-A1F2-468F-82FD-799263E96448}"/>
              </a:ext>
            </a:extLst>
          </p:cNvPr>
          <p:cNvPicPr>
            <a:picLocks noChangeAspect="1"/>
          </p:cNvPicPr>
          <p:nvPr/>
        </p:nvPicPr>
        <p:blipFill>
          <a:blip r:embed="rId3"/>
          <a:stretch>
            <a:fillRect/>
          </a:stretch>
        </p:blipFill>
        <p:spPr>
          <a:xfrm>
            <a:off x="1038141" y="1257912"/>
            <a:ext cx="9241766" cy="3025573"/>
          </a:xfrm>
          <a:prstGeom prst="rect">
            <a:avLst/>
          </a:prstGeom>
        </p:spPr>
      </p:pic>
      <p:pic>
        <p:nvPicPr>
          <p:cNvPr id="8" name="Picture 10" descr="Invitation contact log showing student was invited by a call out and a letter.">
            <a:extLst>
              <a:ext uri="{FF2B5EF4-FFF2-40B4-BE49-F238E27FC236}">
                <a16:creationId xmlns:a16="http://schemas.microsoft.com/office/drawing/2014/main" id="{DAF874A5-5524-4774-BFC3-CD2932765D62}"/>
              </a:ext>
            </a:extLst>
          </p:cNvPr>
          <p:cNvPicPr>
            <a:picLocks noChangeAspect="1"/>
          </p:cNvPicPr>
          <p:nvPr/>
        </p:nvPicPr>
        <p:blipFill>
          <a:blip r:embed="rId4"/>
          <a:stretch>
            <a:fillRect/>
          </a:stretch>
        </p:blipFill>
        <p:spPr>
          <a:xfrm>
            <a:off x="1386405" y="4283485"/>
            <a:ext cx="9767454" cy="2112633"/>
          </a:xfrm>
          <a:prstGeom prst="rect">
            <a:avLst/>
          </a:prstGeom>
        </p:spPr>
      </p:pic>
      <p:sp>
        <p:nvSpPr>
          <p:cNvPr id="5" name="Footer Placeholder 4">
            <a:extLst>
              <a:ext uri="{FF2B5EF4-FFF2-40B4-BE49-F238E27FC236}">
                <a16:creationId xmlns:a16="http://schemas.microsoft.com/office/drawing/2014/main" id="{55DF49F5-9DEC-41B0-A017-3E25E76444E1}"/>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A051EFBF-21E1-4267-940A-D47B8344C32A}"/>
              </a:ext>
            </a:extLst>
          </p:cNvPr>
          <p:cNvSpPr>
            <a:spLocks noGrp="1"/>
          </p:cNvSpPr>
          <p:nvPr>
            <p:ph type="sldNum" sz="quarter" idx="4"/>
          </p:nvPr>
        </p:nvSpPr>
        <p:spPr/>
        <p:txBody>
          <a:bodyPr/>
          <a:lstStyle/>
          <a:p>
            <a:fld id="{C948956C-181A-4CF4-99F7-163F512CFDFE}" type="slidenum">
              <a:rPr lang="en-US" smtClean="0"/>
              <a:pPr/>
              <a:t>13</a:t>
            </a:fld>
            <a:endParaRPr lang="en-US"/>
          </a:p>
        </p:txBody>
      </p:sp>
    </p:spTree>
    <p:extLst>
      <p:ext uri="{BB962C8B-B14F-4D97-AF65-F5344CB8AC3E}">
        <p14:creationId xmlns:p14="http://schemas.microsoft.com/office/powerpoint/2010/main" val="290683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B7B61-2503-42BA-96EF-18BF578E1E26}"/>
              </a:ext>
            </a:extLst>
          </p:cNvPr>
          <p:cNvSpPr>
            <a:spLocks noGrp="1"/>
          </p:cNvSpPr>
          <p:nvPr>
            <p:ph type="title"/>
          </p:nvPr>
        </p:nvSpPr>
        <p:spPr/>
        <p:txBody>
          <a:bodyPr/>
          <a:lstStyle/>
          <a:p>
            <a:r>
              <a:rPr lang="en-US"/>
              <a:t>Question 1 Noncompliance</a:t>
            </a:r>
          </a:p>
        </p:txBody>
      </p:sp>
      <p:sp>
        <p:nvSpPr>
          <p:cNvPr id="3" name="Content Placeholder 2">
            <a:extLst>
              <a:ext uri="{FF2B5EF4-FFF2-40B4-BE49-F238E27FC236}">
                <a16:creationId xmlns:a16="http://schemas.microsoft.com/office/drawing/2014/main" id="{3707452D-C7FB-470A-9A2B-DBAD7E0211CD}"/>
              </a:ext>
            </a:extLst>
          </p:cNvPr>
          <p:cNvSpPr>
            <a:spLocks noGrp="1"/>
          </p:cNvSpPr>
          <p:nvPr>
            <p:ph idx="1"/>
          </p:nvPr>
        </p:nvSpPr>
        <p:spPr/>
        <p:txBody>
          <a:bodyPr vert="horz" lIns="91440" tIns="45720" rIns="91440" bIns="45720" rtlCol="0" anchor="t">
            <a:normAutofit/>
          </a:bodyPr>
          <a:lstStyle/>
          <a:p>
            <a:pPr marL="365760" lvl="1" indent="0">
              <a:buNone/>
            </a:pPr>
            <a:r>
              <a:rPr lang="en-US">
                <a:latin typeface="Verdana"/>
                <a:ea typeface="Verdana"/>
              </a:rPr>
              <a:t>No evidence the student was invited to the IEP Team meeting:</a:t>
            </a:r>
          </a:p>
          <a:p>
            <a:pPr lvl="1"/>
            <a:r>
              <a:rPr lang="en-US">
                <a:latin typeface="Verdana"/>
                <a:ea typeface="Verdana"/>
              </a:rPr>
              <a:t>No written invitation</a:t>
            </a:r>
          </a:p>
          <a:p>
            <a:pPr lvl="1"/>
            <a:r>
              <a:rPr lang="en-US">
                <a:latin typeface="Verdana"/>
                <a:ea typeface="Verdana"/>
              </a:rPr>
              <a:t>No contact log</a:t>
            </a:r>
          </a:p>
          <a:p>
            <a:pPr lvl="1"/>
            <a:r>
              <a:rPr lang="en-US">
                <a:latin typeface="Verdana"/>
                <a:ea typeface="Verdana"/>
              </a:rPr>
              <a:t>No sign in</a:t>
            </a:r>
          </a:p>
          <a:p>
            <a:pPr lvl="1"/>
            <a:r>
              <a:rPr lang="en-US">
                <a:latin typeface="Verdana"/>
                <a:ea typeface="Verdana"/>
              </a:rPr>
              <a:t>No evidence of participation</a:t>
            </a:r>
          </a:p>
          <a:p>
            <a:pPr marL="0" indent="0">
              <a:buNone/>
            </a:pPr>
            <a:endParaRPr lang="en-US"/>
          </a:p>
          <a:p>
            <a:endParaRPr lang="en-US" b="1"/>
          </a:p>
        </p:txBody>
      </p:sp>
      <p:sp>
        <p:nvSpPr>
          <p:cNvPr id="5" name="Footer Placeholder 4">
            <a:extLst>
              <a:ext uri="{FF2B5EF4-FFF2-40B4-BE49-F238E27FC236}">
                <a16:creationId xmlns:a16="http://schemas.microsoft.com/office/drawing/2014/main" id="{D3749974-C459-4DC3-8BF7-687EB902F495}"/>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4689E3A1-95A0-492B-8B92-41900F9600CC}"/>
              </a:ext>
            </a:extLst>
          </p:cNvPr>
          <p:cNvSpPr>
            <a:spLocks noGrp="1"/>
          </p:cNvSpPr>
          <p:nvPr>
            <p:ph type="sldNum" sz="quarter" idx="4"/>
          </p:nvPr>
        </p:nvSpPr>
        <p:spPr/>
        <p:txBody>
          <a:bodyPr/>
          <a:lstStyle/>
          <a:p>
            <a:fld id="{C948956C-181A-4CF4-99F7-163F512CFDFE}" type="slidenum">
              <a:rPr lang="en-US" smtClean="0"/>
              <a:pPr/>
              <a:t>14</a:t>
            </a:fld>
            <a:endParaRPr lang="en-US"/>
          </a:p>
        </p:txBody>
      </p:sp>
    </p:spTree>
    <p:extLst>
      <p:ext uri="{BB962C8B-B14F-4D97-AF65-F5344CB8AC3E}">
        <p14:creationId xmlns:p14="http://schemas.microsoft.com/office/powerpoint/2010/main" val="31010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0054-091C-4085-BD26-F0E6C2BCB02D}"/>
              </a:ext>
            </a:extLst>
          </p:cNvPr>
          <p:cNvSpPr>
            <a:spLocks noGrp="1"/>
          </p:cNvSpPr>
          <p:nvPr>
            <p:ph type="title"/>
          </p:nvPr>
        </p:nvSpPr>
        <p:spPr/>
        <p:txBody>
          <a:bodyPr/>
          <a:lstStyle/>
          <a:p>
            <a:r>
              <a:rPr lang="en-US"/>
              <a:t>Question 1 You be the judge</a:t>
            </a:r>
          </a:p>
        </p:txBody>
      </p:sp>
      <p:sp>
        <p:nvSpPr>
          <p:cNvPr id="3" name="Content Placeholder 2">
            <a:extLst>
              <a:ext uri="{FF2B5EF4-FFF2-40B4-BE49-F238E27FC236}">
                <a16:creationId xmlns:a16="http://schemas.microsoft.com/office/drawing/2014/main" id="{BB6DD064-16EC-4E62-8F22-36A81AC38512}"/>
              </a:ext>
            </a:extLst>
          </p:cNvPr>
          <p:cNvSpPr>
            <a:spLocks noGrp="1"/>
          </p:cNvSpPr>
          <p:nvPr>
            <p:ph idx="1"/>
          </p:nvPr>
        </p:nvSpPr>
        <p:spPr/>
        <p:txBody>
          <a:bodyPr vert="horz" lIns="91440" tIns="45720" rIns="91440" bIns="45720" rtlCol="0" anchor="t">
            <a:normAutofit/>
          </a:bodyPr>
          <a:lstStyle/>
          <a:p>
            <a:pPr marL="457200" indent="-457200"/>
            <a:r>
              <a:rPr lang="en-US"/>
              <a:t>Invitation was addressed to the parent.</a:t>
            </a:r>
          </a:p>
          <a:p>
            <a:pPr marL="457200" indent="-457200"/>
            <a:r>
              <a:rPr lang="en-US"/>
              <a:t>Participant list on the invitation has the box checked for Student.</a:t>
            </a:r>
          </a:p>
          <a:p>
            <a:pPr marL="457200" indent="-457200"/>
            <a:r>
              <a:rPr lang="en-US"/>
              <a:t>IEP has no additional student input.</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endParaRPr lang="en-US"/>
          </a:p>
        </p:txBody>
      </p:sp>
      <p:sp>
        <p:nvSpPr>
          <p:cNvPr id="4" name="Footer Placeholder 3">
            <a:extLst>
              <a:ext uri="{FF2B5EF4-FFF2-40B4-BE49-F238E27FC236}">
                <a16:creationId xmlns:a16="http://schemas.microsoft.com/office/drawing/2014/main" id="{4D1FFEDE-1543-47DE-96F4-5DCC4F64A511}"/>
              </a:ext>
            </a:extLst>
          </p:cNvPr>
          <p:cNvSpPr>
            <a:spLocks noGrp="1"/>
          </p:cNvSpPr>
          <p:nvPr>
            <p:ph type="ftr" sz="quarter" idx="11"/>
          </p:nvPr>
        </p:nvSpPr>
        <p:spPr>
          <a:xfrm>
            <a:off x="0" y="657600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0AF709E8-039C-4C9E-886E-DC6B3B664D7D}"/>
              </a:ext>
            </a:extLst>
          </p:cNvPr>
          <p:cNvSpPr>
            <a:spLocks noGrp="1"/>
          </p:cNvSpPr>
          <p:nvPr>
            <p:ph type="sldNum" sz="quarter" idx="12"/>
          </p:nvPr>
        </p:nvSpPr>
        <p:spPr>
          <a:xfrm>
            <a:off x="11139492" y="6575999"/>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15</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48229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FDCD7-4A22-4122-9CD4-846B7C02D1A2}"/>
              </a:ext>
            </a:extLst>
          </p:cNvPr>
          <p:cNvSpPr>
            <a:spLocks noGrp="1"/>
          </p:cNvSpPr>
          <p:nvPr>
            <p:ph type="title"/>
          </p:nvPr>
        </p:nvSpPr>
        <p:spPr>
          <a:xfrm>
            <a:off x="453520" y="192465"/>
            <a:ext cx="10515600" cy="833241"/>
          </a:xfrm>
        </p:spPr>
        <p:txBody>
          <a:bodyPr/>
          <a:lstStyle/>
          <a:p>
            <a:r>
              <a:rPr lang="en-US"/>
              <a:t>Question 2</a:t>
            </a:r>
          </a:p>
        </p:txBody>
      </p:sp>
      <p:sp>
        <p:nvSpPr>
          <p:cNvPr id="3" name="Content Placeholder 2">
            <a:extLst>
              <a:ext uri="{FF2B5EF4-FFF2-40B4-BE49-F238E27FC236}">
                <a16:creationId xmlns:a16="http://schemas.microsoft.com/office/drawing/2014/main" id="{4B55B714-F117-481D-8DA3-62DA2A15D3E1}"/>
              </a:ext>
            </a:extLst>
          </p:cNvPr>
          <p:cNvSpPr>
            <a:spLocks noGrp="1"/>
          </p:cNvSpPr>
          <p:nvPr>
            <p:ph sz="half" idx="1"/>
          </p:nvPr>
        </p:nvSpPr>
        <p:spPr>
          <a:xfrm>
            <a:off x="453520" y="1200347"/>
            <a:ext cx="4804280" cy="5106838"/>
          </a:xfrm>
        </p:spPr>
        <p:txBody>
          <a:bodyPr/>
          <a:lstStyle/>
          <a:p>
            <a:pPr marL="0" indent="0">
              <a:buNone/>
            </a:pPr>
            <a:r>
              <a:rPr lang="en-US" altLang="en-US"/>
              <a:t>Was there prior consent of the parent or student, who has reached the age of majority, to invite an agency?</a:t>
            </a:r>
          </a:p>
          <a:p>
            <a:pPr lvl="1">
              <a:buFont typeface="Wingdings" panose="05000000000000000000" pitchFamily="2" charset="2"/>
              <a:buChar char="q"/>
            </a:pPr>
            <a:r>
              <a:rPr lang="en-US" altLang="en-US"/>
              <a:t>Yes  </a:t>
            </a:r>
          </a:p>
          <a:p>
            <a:pPr lvl="1">
              <a:buFont typeface="Wingdings" panose="05000000000000000000" pitchFamily="2" charset="2"/>
              <a:buChar char="q"/>
            </a:pPr>
            <a:r>
              <a:rPr lang="en-US" altLang="en-US"/>
              <a:t>No   </a:t>
            </a:r>
          </a:p>
          <a:p>
            <a:pPr lvl="1">
              <a:buFont typeface="Wingdings" panose="05000000000000000000" pitchFamily="2" charset="2"/>
              <a:buChar char="q"/>
            </a:pPr>
            <a:r>
              <a:rPr lang="en-US" altLang="en-US"/>
              <a:t>N/A</a:t>
            </a:r>
          </a:p>
          <a:p>
            <a:endParaRPr lang="en-US"/>
          </a:p>
        </p:txBody>
      </p:sp>
      <p:graphicFrame>
        <p:nvGraphicFramePr>
          <p:cNvPr id="7" name="Content Placeholder 6" descr="Decision tree showing if an agency is need then consent must be written or attempted if to mark Yes and if an agency is not needed mark NA">
            <a:extLst>
              <a:ext uri="{FF2B5EF4-FFF2-40B4-BE49-F238E27FC236}">
                <a16:creationId xmlns:a16="http://schemas.microsoft.com/office/drawing/2014/main" id="{A342E0AC-B24F-42B4-AFA1-9C60E120B483}"/>
              </a:ext>
            </a:extLst>
          </p:cNvPr>
          <p:cNvGraphicFramePr>
            <a:graphicFrameLocks noGrp="1"/>
          </p:cNvGraphicFramePr>
          <p:nvPr>
            <p:ph sz="half" idx="2"/>
            <p:extLst>
              <p:ext uri="{D42A27DB-BD31-4B8C-83A1-F6EECF244321}">
                <p14:modId xmlns:p14="http://schemas.microsoft.com/office/powerpoint/2010/main" val="3631983460"/>
              </p:ext>
            </p:extLst>
          </p:nvPr>
        </p:nvGraphicFramePr>
        <p:xfrm>
          <a:off x="5591908" y="1222442"/>
          <a:ext cx="5770333" cy="5084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895F03E-14BE-4896-81EE-B43A6932D54E}"/>
              </a:ext>
            </a:extLst>
          </p:cNvPr>
          <p:cNvSpPr txBox="1"/>
          <p:nvPr/>
        </p:nvSpPr>
        <p:spPr>
          <a:xfrm>
            <a:off x="9667524" y="1311977"/>
            <a:ext cx="2028825" cy="1200329"/>
          </a:xfrm>
          <a:prstGeom prst="rect">
            <a:avLst/>
          </a:prstGeom>
          <a:noFill/>
        </p:spPr>
        <p:txBody>
          <a:bodyPr wrap="square" rtlCol="0">
            <a:spAutoFit/>
          </a:bodyPr>
          <a:lstStyle/>
          <a:p>
            <a:pPr algn="ctr"/>
            <a:r>
              <a:rPr lang="en-US"/>
              <a:t>Is an agency likely to provide or pay for transition services?</a:t>
            </a:r>
          </a:p>
        </p:txBody>
      </p:sp>
      <p:sp>
        <p:nvSpPr>
          <p:cNvPr id="4" name="Footer Placeholder 3">
            <a:extLst>
              <a:ext uri="{FF2B5EF4-FFF2-40B4-BE49-F238E27FC236}">
                <a16:creationId xmlns:a16="http://schemas.microsoft.com/office/drawing/2014/main" id="{728101F7-EC86-41E1-BD94-1BC1D28FF0B4}"/>
              </a:ext>
            </a:extLst>
          </p:cNvPr>
          <p:cNvSpPr>
            <a:spLocks noGrp="1"/>
          </p:cNvSpPr>
          <p:nvPr>
            <p:ph type="ftr" sz="quarter" idx="3"/>
          </p:nvPr>
        </p:nvSpPr>
        <p:spPr>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94524860-B775-4786-BCA1-8BCBDA0E850D}"/>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16</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09919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1944B-94FB-66AB-AB8B-1A3CA3B89FF2}"/>
              </a:ext>
            </a:extLst>
          </p:cNvPr>
          <p:cNvSpPr>
            <a:spLocks noGrp="1"/>
          </p:cNvSpPr>
          <p:nvPr>
            <p:ph type="title"/>
          </p:nvPr>
        </p:nvSpPr>
        <p:spPr/>
        <p:txBody>
          <a:bodyPr/>
          <a:lstStyle/>
          <a:p>
            <a:r>
              <a:rPr lang="en-US"/>
              <a:t>Question 2 Follow-up</a:t>
            </a:r>
          </a:p>
        </p:txBody>
      </p:sp>
      <p:sp>
        <p:nvSpPr>
          <p:cNvPr id="3" name="Content Placeholder 2">
            <a:extLst>
              <a:ext uri="{FF2B5EF4-FFF2-40B4-BE49-F238E27FC236}">
                <a16:creationId xmlns:a16="http://schemas.microsoft.com/office/drawing/2014/main" id="{A78BB5D1-A2C1-3503-E76B-78BB2D2D162B}"/>
              </a:ext>
            </a:extLst>
          </p:cNvPr>
          <p:cNvSpPr>
            <a:spLocks noGrp="1"/>
          </p:cNvSpPr>
          <p:nvPr>
            <p:ph idx="1"/>
          </p:nvPr>
        </p:nvSpPr>
        <p:spPr/>
        <p:txBody>
          <a:bodyPr vert="horz" lIns="91440" tIns="45720" rIns="91440" bIns="45720" rtlCol="0" anchor="t">
            <a:normAutofit/>
          </a:bodyPr>
          <a:lstStyle/>
          <a:p>
            <a:pPr marL="0" indent="0">
              <a:buNone/>
            </a:pPr>
            <a:r>
              <a:rPr lang="en-US"/>
              <a:t>If No for question 2, was written consent obtained although late?</a:t>
            </a:r>
          </a:p>
          <a:p>
            <a:pPr marL="457200" indent="-457200">
              <a:buFont typeface="Wingdings" panose="05000000000000000000" pitchFamily="2" charset="2"/>
              <a:buChar char="q"/>
            </a:pPr>
            <a:r>
              <a:rPr lang="en-US"/>
              <a:t>Yes-No SLCAP</a:t>
            </a:r>
          </a:p>
          <a:p>
            <a:pPr marL="457200" indent="-457200">
              <a:buFont typeface="Wingdings" panose="05000000000000000000" pitchFamily="2" charset="2"/>
              <a:buChar char="q"/>
            </a:pPr>
            <a:r>
              <a:rPr lang="en-US">
                <a:latin typeface="Verdana"/>
                <a:ea typeface="Verdana"/>
              </a:rPr>
              <a:t>No- Obtain written consent which is retroactive to prior IEP or complete IEP or IEP amendment to remove references to the agency in the transition services area of the IEP.</a:t>
            </a:r>
          </a:p>
        </p:txBody>
      </p:sp>
      <p:sp>
        <p:nvSpPr>
          <p:cNvPr id="4" name="Footer Placeholder 3">
            <a:extLst>
              <a:ext uri="{FF2B5EF4-FFF2-40B4-BE49-F238E27FC236}">
                <a16:creationId xmlns:a16="http://schemas.microsoft.com/office/drawing/2014/main" id="{F80F72E6-90C7-7BCC-761E-C00DD1C53671}"/>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4DCEADC0-8D00-CD85-23AA-23C4CEA60974}"/>
              </a:ext>
            </a:extLst>
          </p:cNvPr>
          <p:cNvSpPr>
            <a:spLocks noGrp="1"/>
          </p:cNvSpPr>
          <p:nvPr>
            <p:ph type="sldNum" sz="quarter" idx="4"/>
          </p:nvPr>
        </p:nvSpPr>
        <p:spPr/>
        <p:txBody>
          <a:bodyPr/>
          <a:lstStyle/>
          <a:p>
            <a:fld id="{C948956C-181A-4CF4-99F7-163F512CFDFE}" type="slidenum">
              <a:rPr lang="en-US" smtClean="0"/>
              <a:pPr/>
              <a:t>17</a:t>
            </a:fld>
            <a:endParaRPr lang="en-US"/>
          </a:p>
        </p:txBody>
      </p:sp>
    </p:spTree>
    <p:extLst>
      <p:ext uri="{BB962C8B-B14F-4D97-AF65-F5344CB8AC3E}">
        <p14:creationId xmlns:p14="http://schemas.microsoft.com/office/powerpoint/2010/main" val="3545276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FB9AC-3535-714F-AFBC-C9DDF5847C37}"/>
              </a:ext>
            </a:extLst>
          </p:cNvPr>
          <p:cNvSpPr>
            <a:spLocks noGrp="1"/>
          </p:cNvSpPr>
          <p:nvPr>
            <p:ph type="title"/>
          </p:nvPr>
        </p:nvSpPr>
        <p:spPr/>
        <p:txBody>
          <a:bodyPr/>
          <a:lstStyle/>
          <a:p>
            <a:r>
              <a:rPr lang="en-US">
                <a:latin typeface="Verdana"/>
                <a:ea typeface="Verdana"/>
              </a:rPr>
              <a:t>Confidentiality Requirements</a:t>
            </a:r>
            <a:endParaRPr lang="en-US"/>
          </a:p>
        </p:txBody>
      </p:sp>
      <p:sp>
        <p:nvSpPr>
          <p:cNvPr id="3" name="Content Placeholder 2">
            <a:extLst>
              <a:ext uri="{FF2B5EF4-FFF2-40B4-BE49-F238E27FC236}">
                <a16:creationId xmlns:a16="http://schemas.microsoft.com/office/drawing/2014/main" id="{188A6CBC-F2A7-DEC6-4B48-9367E622DADB}"/>
              </a:ext>
            </a:extLst>
          </p:cNvPr>
          <p:cNvSpPr>
            <a:spLocks noGrp="1"/>
          </p:cNvSpPr>
          <p:nvPr>
            <p:ph idx="1"/>
          </p:nvPr>
        </p:nvSpPr>
        <p:spPr/>
        <p:txBody>
          <a:bodyPr vert="horz" lIns="91440" tIns="45720" rIns="91440" bIns="45720" rtlCol="0" anchor="t">
            <a:normAutofit/>
          </a:bodyPr>
          <a:lstStyle/>
          <a:p>
            <a:r>
              <a:rPr lang="en-US">
                <a:latin typeface="Verdana"/>
                <a:ea typeface="Verdana"/>
              </a:rPr>
              <a:t>ISDs/Districts inviting outside agencies without prior consent are violating IDEA and FERPA confidentiality provisions!</a:t>
            </a:r>
            <a:endParaRPr lang="en-US"/>
          </a:p>
          <a:p>
            <a:r>
              <a:rPr lang="en-US">
                <a:latin typeface="Verdana"/>
                <a:ea typeface="Verdana"/>
              </a:rPr>
              <a:t>Obtaining parent/guardian/student consent prior to inviting an outside agency is imperative to maintain confidentiality provisions.</a:t>
            </a:r>
          </a:p>
          <a:p>
            <a:r>
              <a:rPr lang="en-US">
                <a:latin typeface="Verdana"/>
                <a:ea typeface="Verdana"/>
              </a:rPr>
              <a:t>For more information about confidentiality visit 34 CFR §300.622 visit.</a:t>
            </a:r>
            <a:endParaRPr lang="en-US"/>
          </a:p>
        </p:txBody>
      </p:sp>
      <p:sp>
        <p:nvSpPr>
          <p:cNvPr id="4" name="Footer Placeholder 3">
            <a:extLst>
              <a:ext uri="{FF2B5EF4-FFF2-40B4-BE49-F238E27FC236}">
                <a16:creationId xmlns:a16="http://schemas.microsoft.com/office/drawing/2014/main" id="{466517B7-81B2-FF81-518A-96D2E297A8A8}"/>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D940A86B-2F3A-312F-0513-316DADC69B28}"/>
              </a:ext>
            </a:extLst>
          </p:cNvPr>
          <p:cNvSpPr>
            <a:spLocks noGrp="1"/>
          </p:cNvSpPr>
          <p:nvPr>
            <p:ph type="sldNum" sz="quarter" idx="4"/>
          </p:nvPr>
        </p:nvSpPr>
        <p:spPr/>
        <p:txBody>
          <a:bodyPr/>
          <a:lstStyle/>
          <a:p>
            <a:fld id="{C948956C-181A-4CF4-99F7-163F512CFDFE}" type="slidenum">
              <a:rPr lang="en-US" smtClean="0"/>
              <a:pPr/>
              <a:t>18</a:t>
            </a:fld>
            <a:endParaRPr lang="en-US"/>
          </a:p>
        </p:txBody>
      </p:sp>
    </p:spTree>
    <p:extLst>
      <p:ext uri="{BB962C8B-B14F-4D97-AF65-F5344CB8AC3E}">
        <p14:creationId xmlns:p14="http://schemas.microsoft.com/office/powerpoint/2010/main" val="501673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EF67-5D88-73FE-A8E2-1E7EA38F6FA6}"/>
              </a:ext>
            </a:extLst>
          </p:cNvPr>
          <p:cNvSpPr>
            <a:spLocks noGrp="1"/>
          </p:cNvSpPr>
          <p:nvPr>
            <p:ph type="title"/>
          </p:nvPr>
        </p:nvSpPr>
        <p:spPr/>
        <p:txBody>
          <a:bodyPr/>
          <a:lstStyle/>
          <a:p>
            <a:r>
              <a:rPr lang="en-US">
                <a:latin typeface="Verdana"/>
                <a:ea typeface="Verdana"/>
              </a:rPr>
              <a:t>Consent Defined </a:t>
            </a:r>
            <a:endParaRPr lang="en-US"/>
          </a:p>
        </p:txBody>
      </p:sp>
      <p:sp>
        <p:nvSpPr>
          <p:cNvPr id="3" name="Content Placeholder 2">
            <a:extLst>
              <a:ext uri="{FF2B5EF4-FFF2-40B4-BE49-F238E27FC236}">
                <a16:creationId xmlns:a16="http://schemas.microsoft.com/office/drawing/2014/main" id="{44FB3598-9244-1976-E46E-D12D603CDF71}"/>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ü"/>
            </a:pPr>
            <a:r>
              <a:rPr lang="en-US">
                <a:latin typeface="Verdana"/>
                <a:ea typeface="Verdana"/>
              </a:rPr>
              <a:t>Fully informed in native language or another mode of communication</a:t>
            </a:r>
          </a:p>
          <a:p>
            <a:pPr>
              <a:buFont typeface="Wingdings" panose="020B0604020202020204" pitchFamily="34" charset="0"/>
              <a:buChar char="ü"/>
            </a:pPr>
            <a:r>
              <a:rPr lang="en-US">
                <a:latin typeface="Verdana"/>
                <a:ea typeface="Verdana"/>
              </a:rPr>
              <a:t>Understands and agrees in writing</a:t>
            </a:r>
            <a:endParaRPr lang="en-US"/>
          </a:p>
          <a:p>
            <a:pPr>
              <a:buFont typeface="Wingdings" panose="020B0604020202020204" pitchFamily="34" charset="0"/>
              <a:buChar char="ü"/>
            </a:pPr>
            <a:r>
              <a:rPr lang="en-US">
                <a:latin typeface="Verdana"/>
                <a:ea typeface="Verdana"/>
              </a:rPr>
              <a:t>Describes activity and lists records (if any) that will be released and to whom</a:t>
            </a:r>
            <a:endParaRPr lang="en-US"/>
          </a:p>
          <a:p>
            <a:pPr>
              <a:buFont typeface="Wingdings" panose="020B0604020202020204" pitchFamily="34" charset="0"/>
              <a:buChar char="ü"/>
            </a:pPr>
            <a:r>
              <a:rPr lang="en-US">
                <a:latin typeface="Verdana"/>
                <a:ea typeface="Verdana"/>
              </a:rPr>
              <a:t>Voluntary and may be revoked at any time</a:t>
            </a:r>
            <a:endParaRPr lang="en-US"/>
          </a:p>
          <a:p>
            <a:pPr>
              <a:buFont typeface="Wingdings" panose="020B0604020202020204" pitchFamily="34" charset="0"/>
              <a:buChar char="ü"/>
            </a:pPr>
            <a:endParaRPr lang="en-US"/>
          </a:p>
        </p:txBody>
      </p:sp>
      <p:sp>
        <p:nvSpPr>
          <p:cNvPr id="4" name="Footer Placeholder 3">
            <a:extLst>
              <a:ext uri="{FF2B5EF4-FFF2-40B4-BE49-F238E27FC236}">
                <a16:creationId xmlns:a16="http://schemas.microsoft.com/office/drawing/2014/main" id="{1078F7AB-2148-1172-A236-F307D16BDA5D}"/>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5FB6E8FF-B721-B899-0FA7-4B7E5633A359}"/>
              </a:ext>
            </a:extLst>
          </p:cNvPr>
          <p:cNvSpPr>
            <a:spLocks noGrp="1"/>
          </p:cNvSpPr>
          <p:nvPr>
            <p:ph type="sldNum" sz="quarter" idx="4"/>
          </p:nvPr>
        </p:nvSpPr>
        <p:spPr/>
        <p:txBody>
          <a:bodyPr/>
          <a:lstStyle/>
          <a:p>
            <a:fld id="{C948956C-181A-4CF4-99F7-163F512CFDFE}" type="slidenum">
              <a:rPr lang="en-US" smtClean="0"/>
              <a:pPr/>
              <a:t>19</a:t>
            </a:fld>
            <a:endParaRPr lang="en-US"/>
          </a:p>
        </p:txBody>
      </p:sp>
    </p:spTree>
    <p:extLst>
      <p:ext uri="{BB962C8B-B14F-4D97-AF65-F5344CB8AC3E}">
        <p14:creationId xmlns:p14="http://schemas.microsoft.com/office/powerpoint/2010/main" val="1387421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E13243-C19B-4EDE-8DA6-F91714B6CB95}"/>
              </a:ext>
            </a:extLst>
          </p:cNvPr>
          <p:cNvSpPr>
            <a:spLocks noGrp="1"/>
          </p:cNvSpPr>
          <p:nvPr>
            <p:ph type="title"/>
          </p:nvPr>
        </p:nvSpPr>
        <p:spPr/>
        <p:txBody>
          <a:bodyPr/>
          <a:lstStyle/>
          <a:p>
            <a:r>
              <a:rPr lang="en-US"/>
              <a:t>Welcome! </a:t>
            </a:r>
          </a:p>
        </p:txBody>
      </p:sp>
      <p:sp>
        <p:nvSpPr>
          <p:cNvPr id="6" name="Content Placeholder 5">
            <a:extLst>
              <a:ext uri="{FF2B5EF4-FFF2-40B4-BE49-F238E27FC236}">
                <a16:creationId xmlns:a16="http://schemas.microsoft.com/office/drawing/2014/main" id="{05DBCC2E-3F23-4292-8989-6EC921586E9D}"/>
              </a:ext>
            </a:extLst>
          </p:cNvPr>
          <p:cNvSpPr>
            <a:spLocks noGrp="1"/>
          </p:cNvSpPr>
          <p:nvPr>
            <p:ph idx="1"/>
          </p:nvPr>
        </p:nvSpPr>
        <p:spPr>
          <a:xfrm>
            <a:off x="575553" y="1402169"/>
            <a:ext cx="10977818" cy="5160012"/>
          </a:xfrm>
        </p:spPr>
        <p:txBody>
          <a:bodyPr vert="horz" lIns="91440" tIns="45720" rIns="91440" bIns="45720" rtlCol="0" anchor="t">
            <a:noAutofit/>
          </a:bodyPr>
          <a:lstStyle/>
          <a:p>
            <a:pPr marL="342900" indent="-342900"/>
            <a:r>
              <a:rPr lang="en-US" sz="3200">
                <a:latin typeface="Verdana"/>
                <a:ea typeface="Verdana"/>
              </a:rPr>
              <a:t>The </a:t>
            </a:r>
            <a:r>
              <a:rPr lang="en-US" sz="3200" b="1">
                <a:latin typeface="Verdana"/>
                <a:ea typeface="Verdana"/>
              </a:rPr>
              <a:t>B-13 Interrater Reliability Training</a:t>
            </a:r>
            <a:r>
              <a:rPr lang="en-US" sz="3200">
                <a:latin typeface="Verdana"/>
                <a:ea typeface="Verdana"/>
              </a:rPr>
              <a:t> will begin in a few moments.</a:t>
            </a:r>
          </a:p>
          <a:p>
            <a:pPr marL="342900" indent="-342900"/>
            <a:r>
              <a:rPr lang="en-US" sz="3200">
                <a:latin typeface="Verdana"/>
                <a:ea typeface="Verdana"/>
              </a:rPr>
              <a:t>To communicate with the presenters during the webinar, use the </a:t>
            </a:r>
            <a:r>
              <a:rPr lang="en-US" sz="3200" b="1">
                <a:latin typeface="Verdana"/>
                <a:ea typeface="Verdana"/>
              </a:rPr>
              <a:t>Chat</a:t>
            </a:r>
            <a:r>
              <a:rPr lang="en-US" sz="3200">
                <a:latin typeface="Verdana"/>
                <a:ea typeface="Verdana"/>
              </a:rPr>
              <a:t> feature. </a:t>
            </a:r>
            <a:endParaRPr lang="en-US" sz="3200"/>
          </a:p>
          <a:p>
            <a:pPr marL="342900" indent="-342900"/>
            <a:r>
              <a:rPr lang="en-US" sz="3200">
                <a:latin typeface="Verdana"/>
                <a:ea typeface="Verdana"/>
              </a:rPr>
              <a:t>Closed captioning is available for this webinar. To select this option, choose the closed caption icon in the Zoom webinar player.</a:t>
            </a:r>
          </a:p>
        </p:txBody>
      </p:sp>
      <p:sp>
        <p:nvSpPr>
          <p:cNvPr id="7" name="Footer Placeholder 3">
            <a:extLst>
              <a:ext uri="{FF2B5EF4-FFF2-40B4-BE49-F238E27FC236}">
                <a16:creationId xmlns:a16="http://schemas.microsoft.com/office/drawing/2014/main" id="{350B77FF-E9F8-4EF7-ACF9-444675A23C6F}"/>
              </a:ext>
            </a:extLst>
          </p:cNvPr>
          <p:cNvSpPr txBox="1">
            <a:spLocks/>
          </p:cNvSpPr>
          <p:nvPr/>
        </p:nvSpPr>
        <p:spPr>
          <a:xfrm>
            <a:off x="0" y="6562181"/>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MDE Office of Special Education</a:t>
            </a:r>
          </a:p>
        </p:txBody>
      </p:sp>
    </p:spTree>
    <p:extLst>
      <p:ext uri="{BB962C8B-B14F-4D97-AF65-F5344CB8AC3E}">
        <p14:creationId xmlns:p14="http://schemas.microsoft.com/office/powerpoint/2010/main" val="3979449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7EF5-E714-4A3F-AD49-0E9DB39498AC}"/>
              </a:ext>
            </a:extLst>
          </p:cNvPr>
          <p:cNvSpPr>
            <a:spLocks noGrp="1"/>
          </p:cNvSpPr>
          <p:nvPr>
            <p:ph type="title"/>
          </p:nvPr>
        </p:nvSpPr>
        <p:spPr/>
        <p:txBody>
          <a:bodyPr/>
          <a:lstStyle/>
          <a:p>
            <a:r>
              <a:rPr lang="en-US">
                <a:latin typeface="Verdana"/>
                <a:ea typeface="Verdana"/>
              </a:rPr>
              <a:t>Question 2 Compliance example</a:t>
            </a:r>
          </a:p>
        </p:txBody>
      </p:sp>
      <p:pic>
        <p:nvPicPr>
          <p:cNvPr id="16" name="Picture 15" descr="Signed consent to invite MRS dated 10/1/20">
            <a:extLst>
              <a:ext uri="{FF2B5EF4-FFF2-40B4-BE49-F238E27FC236}">
                <a16:creationId xmlns:a16="http://schemas.microsoft.com/office/drawing/2014/main" id="{808D495F-8A0B-4C09-91AA-7696B6DD7C97}"/>
              </a:ext>
            </a:extLst>
          </p:cNvPr>
          <p:cNvPicPr>
            <a:picLocks noChangeAspect="1"/>
          </p:cNvPicPr>
          <p:nvPr/>
        </p:nvPicPr>
        <p:blipFill>
          <a:blip r:embed="rId3"/>
          <a:stretch>
            <a:fillRect/>
          </a:stretch>
        </p:blipFill>
        <p:spPr>
          <a:xfrm>
            <a:off x="410355" y="1145823"/>
            <a:ext cx="7152381" cy="3457143"/>
          </a:xfrm>
          <a:prstGeom prst="rect">
            <a:avLst/>
          </a:prstGeom>
        </p:spPr>
      </p:pic>
      <p:sp>
        <p:nvSpPr>
          <p:cNvPr id="21" name="Oval 20" descr="Circle around 10/1/20 date">
            <a:extLst>
              <a:ext uri="{FF2B5EF4-FFF2-40B4-BE49-F238E27FC236}">
                <a16:creationId xmlns:a16="http://schemas.microsoft.com/office/drawing/2014/main" id="{3D62517A-27C3-4802-BCFF-0BA3A3CD18FF}"/>
              </a:ext>
            </a:extLst>
          </p:cNvPr>
          <p:cNvSpPr/>
          <p:nvPr/>
        </p:nvSpPr>
        <p:spPr>
          <a:xfrm>
            <a:off x="3946358" y="3834063"/>
            <a:ext cx="2149642" cy="757645"/>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EP invitation to MRS dated 10/7/2020">
            <a:extLst>
              <a:ext uri="{FF2B5EF4-FFF2-40B4-BE49-F238E27FC236}">
                <a16:creationId xmlns:a16="http://schemas.microsoft.com/office/drawing/2014/main" id="{BD71AED1-2ED7-4002-89E3-D175CDCD44D3}"/>
              </a:ext>
            </a:extLst>
          </p:cNvPr>
          <p:cNvPicPr>
            <a:picLocks noChangeAspect="1"/>
          </p:cNvPicPr>
          <p:nvPr/>
        </p:nvPicPr>
        <p:blipFill>
          <a:blip r:embed="rId4"/>
          <a:stretch>
            <a:fillRect/>
          </a:stretch>
        </p:blipFill>
        <p:spPr>
          <a:xfrm>
            <a:off x="1551440" y="4591709"/>
            <a:ext cx="9714285" cy="1842857"/>
          </a:xfrm>
          <a:prstGeom prst="rect">
            <a:avLst/>
          </a:prstGeom>
        </p:spPr>
      </p:pic>
      <p:sp>
        <p:nvSpPr>
          <p:cNvPr id="22" name="Oval 21" descr="circle around 10/7/20 date">
            <a:extLst>
              <a:ext uri="{FF2B5EF4-FFF2-40B4-BE49-F238E27FC236}">
                <a16:creationId xmlns:a16="http://schemas.microsoft.com/office/drawing/2014/main" id="{1AE0400B-567A-41A2-B15B-0E3C1A8CDFA5}"/>
              </a:ext>
            </a:extLst>
          </p:cNvPr>
          <p:cNvSpPr/>
          <p:nvPr/>
        </p:nvSpPr>
        <p:spPr>
          <a:xfrm>
            <a:off x="9044503" y="4932948"/>
            <a:ext cx="2149642" cy="757645"/>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A862F1F-3EBE-4A7A-B9F2-0E4AEDE56DBE}"/>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250C79F9-2BBB-4809-9858-BD46022F4A26}"/>
              </a:ext>
            </a:extLst>
          </p:cNvPr>
          <p:cNvSpPr>
            <a:spLocks noGrp="1"/>
          </p:cNvSpPr>
          <p:nvPr>
            <p:ph type="sldNum" sz="quarter" idx="4"/>
          </p:nvPr>
        </p:nvSpPr>
        <p:spPr/>
        <p:txBody>
          <a:bodyPr/>
          <a:lstStyle/>
          <a:p>
            <a:fld id="{C948956C-181A-4CF4-99F7-163F512CFDFE}" type="slidenum">
              <a:rPr lang="en-US" smtClean="0"/>
              <a:pPr/>
              <a:t>20</a:t>
            </a:fld>
            <a:endParaRPr lang="en-US"/>
          </a:p>
        </p:txBody>
      </p:sp>
    </p:spTree>
    <p:extLst>
      <p:ext uri="{BB962C8B-B14F-4D97-AF65-F5344CB8AC3E}">
        <p14:creationId xmlns:p14="http://schemas.microsoft.com/office/powerpoint/2010/main" val="254354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3F566-EF24-4C2C-BF2A-190EC0BA6F5E}"/>
              </a:ext>
            </a:extLst>
          </p:cNvPr>
          <p:cNvSpPr>
            <a:spLocks noGrp="1"/>
          </p:cNvSpPr>
          <p:nvPr>
            <p:ph type="title"/>
          </p:nvPr>
        </p:nvSpPr>
        <p:spPr/>
        <p:txBody>
          <a:bodyPr/>
          <a:lstStyle/>
          <a:p>
            <a:r>
              <a:rPr lang="en-US">
                <a:latin typeface="Verdana"/>
                <a:ea typeface="Verdana"/>
              </a:rPr>
              <a:t>Acceptable Forms of Written Consent</a:t>
            </a:r>
            <a:endParaRPr lang="en-US"/>
          </a:p>
        </p:txBody>
      </p:sp>
      <p:sp>
        <p:nvSpPr>
          <p:cNvPr id="3" name="Content Placeholder 2">
            <a:extLst>
              <a:ext uri="{FF2B5EF4-FFF2-40B4-BE49-F238E27FC236}">
                <a16:creationId xmlns:a16="http://schemas.microsoft.com/office/drawing/2014/main" id="{DB888957-C771-4120-89C5-F5D98EF8F5AC}"/>
              </a:ext>
            </a:extLst>
          </p:cNvPr>
          <p:cNvSpPr>
            <a:spLocks noGrp="1"/>
          </p:cNvSpPr>
          <p:nvPr>
            <p:ph idx="1"/>
          </p:nvPr>
        </p:nvSpPr>
        <p:spPr>
          <a:xfrm>
            <a:off x="838200" y="1242204"/>
            <a:ext cx="10515600" cy="4513137"/>
          </a:xfrm>
        </p:spPr>
        <p:txBody>
          <a:bodyPr vert="horz" lIns="91440" tIns="45720" rIns="91440" bIns="45720" rtlCol="0" anchor="t">
            <a:normAutofit/>
          </a:bodyPr>
          <a:lstStyle/>
          <a:p>
            <a:r>
              <a:rPr lang="en-US">
                <a:latin typeface="Verdana"/>
                <a:ea typeface="Verdana"/>
              </a:rPr>
              <a:t>Documentation:</a:t>
            </a:r>
          </a:p>
          <a:p>
            <a:pPr lvl="1"/>
            <a:r>
              <a:rPr lang="en-US">
                <a:latin typeface="Verdana"/>
                <a:ea typeface="Verdana"/>
              </a:rPr>
              <a:t>Hard copy consent form </a:t>
            </a:r>
          </a:p>
          <a:p>
            <a:pPr lvl="1"/>
            <a:r>
              <a:rPr lang="en-US">
                <a:latin typeface="Verdana"/>
                <a:ea typeface="Verdana"/>
              </a:rPr>
              <a:t>Electronic consent form provided through signature applications such as DocuSign, HelloSign, Adobe Sign</a:t>
            </a:r>
          </a:p>
          <a:p>
            <a:pPr lvl="1"/>
            <a:r>
              <a:rPr lang="en-US">
                <a:latin typeface="Verdana"/>
                <a:ea typeface="Verdana"/>
              </a:rPr>
              <a:t>Consent form emailed which is printed out</a:t>
            </a:r>
          </a:p>
          <a:p>
            <a:pPr lvl="1"/>
            <a:endParaRPr lang="en-US">
              <a:latin typeface="Verdana"/>
              <a:ea typeface="Verdana"/>
            </a:endParaRPr>
          </a:p>
          <a:p>
            <a:pPr marL="457200" indent="-457200"/>
            <a:r>
              <a:rPr lang="en-US">
                <a:latin typeface="Verdana"/>
                <a:ea typeface="Verdana"/>
              </a:rPr>
              <a:t>Parent, or student who has reached the age of majority, signs, dates, and returns the form.</a:t>
            </a:r>
            <a:endParaRPr lang="en-US"/>
          </a:p>
        </p:txBody>
      </p:sp>
      <p:sp>
        <p:nvSpPr>
          <p:cNvPr id="5" name="Footer Placeholder 4">
            <a:extLst>
              <a:ext uri="{FF2B5EF4-FFF2-40B4-BE49-F238E27FC236}">
                <a16:creationId xmlns:a16="http://schemas.microsoft.com/office/drawing/2014/main" id="{542D80F9-2CFD-45DE-93E6-E8E43AF2EF11}"/>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6695AC40-3B67-4195-9DB5-45EA755F7365}"/>
              </a:ext>
            </a:extLst>
          </p:cNvPr>
          <p:cNvSpPr>
            <a:spLocks noGrp="1"/>
          </p:cNvSpPr>
          <p:nvPr>
            <p:ph type="sldNum" sz="quarter" idx="4"/>
          </p:nvPr>
        </p:nvSpPr>
        <p:spPr/>
        <p:txBody>
          <a:bodyPr/>
          <a:lstStyle/>
          <a:p>
            <a:fld id="{C948956C-181A-4CF4-99F7-163F512CFDFE}" type="slidenum">
              <a:rPr lang="en-US" smtClean="0"/>
              <a:pPr/>
              <a:t>21</a:t>
            </a:fld>
            <a:endParaRPr lang="en-US"/>
          </a:p>
        </p:txBody>
      </p:sp>
    </p:spTree>
    <p:extLst>
      <p:ext uri="{BB962C8B-B14F-4D97-AF65-F5344CB8AC3E}">
        <p14:creationId xmlns:p14="http://schemas.microsoft.com/office/powerpoint/2010/main" val="3647306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C4EBB4-D083-404C-9D60-384B1D69FDCB}"/>
              </a:ext>
            </a:extLst>
          </p:cNvPr>
          <p:cNvSpPr>
            <a:spLocks noGrp="1"/>
          </p:cNvSpPr>
          <p:nvPr>
            <p:ph type="title"/>
          </p:nvPr>
        </p:nvSpPr>
        <p:spPr/>
        <p:txBody>
          <a:bodyPr/>
          <a:lstStyle/>
          <a:p>
            <a:r>
              <a:rPr lang="en-US"/>
              <a:t>Question 2 Noncompliance</a:t>
            </a:r>
          </a:p>
        </p:txBody>
      </p:sp>
      <p:sp>
        <p:nvSpPr>
          <p:cNvPr id="10" name="Content Placeholder 9">
            <a:extLst>
              <a:ext uri="{FF2B5EF4-FFF2-40B4-BE49-F238E27FC236}">
                <a16:creationId xmlns:a16="http://schemas.microsoft.com/office/drawing/2014/main" id="{7C072B3D-639B-4193-A0A6-C3206F4B8318}"/>
              </a:ext>
            </a:extLst>
          </p:cNvPr>
          <p:cNvSpPr>
            <a:spLocks noGrp="1"/>
          </p:cNvSpPr>
          <p:nvPr>
            <p:ph idx="1"/>
          </p:nvPr>
        </p:nvSpPr>
        <p:spPr>
          <a:xfrm>
            <a:off x="437322" y="1298152"/>
            <a:ext cx="10916478" cy="4628259"/>
          </a:xfrm>
        </p:spPr>
        <p:txBody>
          <a:bodyPr vert="horz" lIns="91440" tIns="45720" rIns="91440" bIns="45720" rtlCol="0" anchor="t">
            <a:normAutofit/>
          </a:bodyPr>
          <a:lstStyle/>
          <a:p>
            <a:pPr marL="457200" indent="-457200"/>
            <a:r>
              <a:rPr lang="en-US">
                <a:latin typeface="Verdana"/>
                <a:ea typeface="Verdana"/>
              </a:rPr>
              <a:t>No documentation the member district determined there was no need to invite an outside agency.</a:t>
            </a:r>
          </a:p>
          <a:p>
            <a:pPr marL="457200" indent="-457200"/>
            <a:r>
              <a:rPr lang="en-US"/>
              <a:t>When an agency was likely to pay or provide transition services, written consent was not sought or received from the parent, or student who has reached the age of majority, before inviting an agency.</a:t>
            </a:r>
          </a:p>
          <a:p>
            <a:pPr marL="457200" indent="-457200"/>
            <a:r>
              <a:rPr lang="en-US"/>
              <a:t>Parent, or student who has reached the age of majority, agreed verbally but didn’t sign/return the consent, and the agency was invited.</a:t>
            </a:r>
          </a:p>
          <a:p>
            <a:endParaRPr lang="en-US"/>
          </a:p>
        </p:txBody>
      </p:sp>
      <p:sp>
        <p:nvSpPr>
          <p:cNvPr id="7" name="Footer Placeholder 6">
            <a:extLst>
              <a:ext uri="{FF2B5EF4-FFF2-40B4-BE49-F238E27FC236}">
                <a16:creationId xmlns:a16="http://schemas.microsoft.com/office/drawing/2014/main" id="{631142E7-B423-4468-86D9-F6247F522AE0}"/>
              </a:ext>
            </a:extLst>
          </p:cNvPr>
          <p:cNvSpPr>
            <a:spLocks noGrp="1"/>
          </p:cNvSpPr>
          <p:nvPr>
            <p:ph type="ftr" sz="quarter" idx="3"/>
          </p:nvPr>
        </p:nvSpPr>
        <p:spPr/>
        <p:txBody>
          <a:bodyPr/>
          <a:lstStyle/>
          <a:p>
            <a:r>
              <a:rPr lang="en-US"/>
              <a:t>MDE Office of Special Education</a:t>
            </a:r>
          </a:p>
        </p:txBody>
      </p:sp>
      <p:sp>
        <p:nvSpPr>
          <p:cNvPr id="8" name="Slide Number Placeholder 7">
            <a:extLst>
              <a:ext uri="{FF2B5EF4-FFF2-40B4-BE49-F238E27FC236}">
                <a16:creationId xmlns:a16="http://schemas.microsoft.com/office/drawing/2014/main" id="{28FBB542-BB56-4B68-B0D5-2A89CAC38D12}"/>
              </a:ext>
            </a:extLst>
          </p:cNvPr>
          <p:cNvSpPr>
            <a:spLocks noGrp="1"/>
          </p:cNvSpPr>
          <p:nvPr>
            <p:ph type="sldNum" sz="quarter" idx="4"/>
          </p:nvPr>
        </p:nvSpPr>
        <p:spPr/>
        <p:txBody>
          <a:bodyPr/>
          <a:lstStyle/>
          <a:p>
            <a:fld id="{C948956C-181A-4CF4-99F7-163F512CFDFE}" type="slidenum">
              <a:rPr lang="en-US" smtClean="0"/>
              <a:pPr/>
              <a:t>22</a:t>
            </a:fld>
            <a:endParaRPr lang="en-US"/>
          </a:p>
        </p:txBody>
      </p:sp>
    </p:spTree>
    <p:extLst>
      <p:ext uri="{BB962C8B-B14F-4D97-AF65-F5344CB8AC3E}">
        <p14:creationId xmlns:p14="http://schemas.microsoft.com/office/powerpoint/2010/main" val="3903779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E469F-02D7-44ED-B528-706E950398DD}"/>
              </a:ext>
            </a:extLst>
          </p:cNvPr>
          <p:cNvSpPr>
            <a:spLocks noGrp="1"/>
          </p:cNvSpPr>
          <p:nvPr>
            <p:ph type="title"/>
          </p:nvPr>
        </p:nvSpPr>
        <p:spPr/>
        <p:txBody>
          <a:bodyPr/>
          <a:lstStyle/>
          <a:p>
            <a:r>
              <a:rPr lang="en-US">
                <a:latin typeface="Verdana"/>
                <a:ea typeface="Verdana"/>
              </a:rPr>
              <a:t>Question 2 You be the judge</a:t>
            </a:r>
          </a:p>
        </p:txBody>
      </p:sp>
      <p:pic>
        <p:nvPicPr>
          <p:cNvPr id="3" name="Picture 2" descr="Consent form with typed date of 1/7/21 but parent signature and date 1/13/21">
            <a:extLst>
              <a:ext uri="{FF2B5EF4-FFF2-40B4-BE49-F238E27FC236}">
                <a16:creationId xmlns:a16="http://schemas.microsoft.com/office/drawing/2014/main" id="{22E9E589-9A55-D79B-A440-2082BE851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444" y="1280209"/>
            <a:ext cx="6467754" cy="16126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EP invitation">
            <a:extLst>
              <a:ext uri="{FF2B5EF4-FFF2-40B4-BE49-F238E27FC236}">
                <a16:creationId xmlns:a16="http://schemas.microsoft.com/office/drawing/2014/main" id="{6A1C9177-4F16-46B9-94DE-9ABCEA61CD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0" y="3454848"/>
            <a:ext cx="6673978" cy="11470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EP dated 1/13/21">
            <a:extLst>
              <a:ext uri="{FF2B5EF4-FFF2-40B4-BE49-F238E27FC236}">
                <a16:creationId xmlns:a16="http://schemas.microsoft.com/office/drawing/2014/main" id="{CF815FC2-1579-4A2D-A4F7-D9F72A3496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90" y="5163958"/>
            <a:ext cx="6923333" cy="91247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150EEF9A-1A19-4AD8-B95E-518B8697E217}"/>
              </a:ext>
            </a:extLst>
          </p:cNvPr>
          <p:cNvSpPr>
            <a:spLocks noGrp="1"/>
          </p:cNvSpPr>
          <p:nvPr>
            <p:ph sz="half" idx="2"/>
          </p:nvPr>
        </p:nvSpPr>
        <p:spPr>
          <a:xfrm>
            <a:off x="7010400" y="1383827"/>
            <a:ext cx="5181600" cy="5106837"/>
          </a:xfrm>
        </p:spPr>
        <p:txBody>
          <a:bodyPr vert="horz" lIns="91440" tIns="45720" rIns="91440" bIns="45720" rtlCol="0" anchor="t">
            <a:normAutofit fontScale="92500"/>
          </a:bodyPr>
          <a:lstStyle/>
          <a:p>
            <a:pPr marL="0" indent="0">
              <a:buNone/>
            </a:pPr>
            <a:r>
              <a:rPr lang="en-US"/>
              <a:t>Scenario: Teacher has determined the student will be eligible for services from MRS. On 1/7/21 teacher sends form and calls parent to discuss inviting the agency. The parent agrees to this on the phone. Teacher invites agency to the IEP Team meeting. Parent signs consent at the meeting. </a:t>
            </a:r>
          </a:p>
        </p:txBody>
      </p:sp>
      <p:sp>
        <p:nvSpPr>
          <p:cNvPr id="4" name="Footer Placeholder 3">
            <a:extLst>
              <a:ext uri="{FF2B5EF4-FFF2-40B4-BE49-F238E27FC236}">
                <a16:creationId xmlns:a16="http://schemas.microsoft.com/office/drawing/2014/main" id="{78EC85B7-2BD1-4675-BE9B-F2AF39F037D2}"/>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42CAB2D7-30F1-4283-AE20-7438CBB9AEE2}"/>
              </a:ext>
            </a:extLst>
          </p:cNvPr>
          <p:cNvSpPr>
            <a:spLocks noGrp="1"/>
          </p:cNvSpPr>
          <p:nvPr>
            <p:ph type="sldNum" sz="quarter" idx="4"/>
          </p:nvPr>
        </p:nvSpPr>
        <p:spPr/>
        <p:txBody>
          <a:bodyPr/>
          <a:lstStyle/>
          <a:p>
            <a:fld id="{C948956C-181A-4CF4-99F7-163F512CFDFE}" type="slidenum">
              <a:rPr lang="en-US" smtClean="0"/>
              <a:pPr/>
              <a:t>23</a:t>
            </a:fld>
            <a:endParaRPr lang="en-US"/>
          </a:p>
        </p:txBody>
      </p:sp>
    </p:spTree>
    <p:extLst>
      <p:ext uri="{BB962C8B-B14F-4D97-AF65-F5344CB8AC3E}">
        <p14:creationId xmlns:p14="http://schemas.microsoft.com/office/powerpoint/2010/main" val="2829880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4523-16D5-40CA-8A9E-B8084732330D}"/>
              </a:ext>
            </a:extLst>
          </p:cNvPr>
          <p:cNvSpPr>
            <a:spLocks noGrp="1"/>
          </p:cNvSpPr>
          <p:nvPr>
            <p:ph type="title"/>
          </p:nvPr>
        </p:nvSpPr>
        <p:spPr/>
        <p:txBody>
          <a:bodyPr/>
          <a:lstStyle/>
          <a:p>
            <a:r>
              <a:rPr lang="en-US"/>
              <a:t>Question 3</a:t>
            </a:r>
          </a:p>
        </p:txBody>
      </p:sp>
      <p:sp>
        <p:nvSpPr>
          <p:cNvPr id="3" name="Content Placeholder 2">
            <a:extLst>
              <a:ext uri="{FF2B5EF4-FFF2-40B4-BE49-F238E27FC236}">
                <a16:creationId xmlns:a16="http://schemas.microsoft.com/office/drawing/2014/main" id="{FB7199D8-335A-4000-B66B-F3FC9488BCF3}"/>
              </a:ext>
            </a:extLst>
          </p:cNvPr>
          <p:cNvSpPr>
            <a:spLocks noGrp="1"/>
          </p:cNvSpPr>
          <p:nvPr>
            <p:ph idx="1"/>
          </p:nvPr>
        </p:nvSpPr>
        <p:spPr/>
        <p:txBody>
          <a:bodyPr/>
          <a:lstStyle/>
          <a:p>
            <a:pPr marL="0" indent="0">
              <a:buNone/>
            </a:pPr>
            <a:r>
              <a:rPr lang="en-US"/>
              <a:t>Was a representative of any participating agency likely to be responsible for providing or paying for transition services invited prior to the IEP Team meeting?</a:t>
            </a:r>
          </a:p>
          <a:p>
            <a:pPr lvl="1">
              <a:buFont typeface="Wingdings" panose="05000000000000000000" pitchFamily="2" charset="2"/>
              <a:buChar char="q"/>
            </a:pPr>
            <a:r>
              <a:rPr lang="en-US"/>
              <a:t>Yes   </a:t>
            </a:r>
          </a:p>
          <a:p>
            <a:pPr lvl="1">
              <a:buFont typeface="Wingdings" panose="05000000000000000000" pitchFamily="2" charset="2"/>
              <a:buChar char="q"/>
            </a:pPr>
            <a:r>
              <a:rPr lang="en-US"/>
              <a:t>No    </a:t>
            </a:r>
          </a:p>
          <a:p>
            <a:pPr lvl="1">
              <a:buFont typeface="Wingdings" panose="05000000000000000000" pitchFamily="2" charset="2"/>
              <a:buChar char="q"/>
            </a:pPr>
            <a:r>
              <a:rPr lang="en-US"/>
              <a:t>N/A</a:t>
            </a:r>
          </a:p>
        </p:txBody>
      </p:sp>
      <p:sp>
        <p:nvSpPr>
          <p:cNvPr id="4" name="Footer Placeholder 3">
            <a:extLst>
              <a:ext uri="{FF2B5EF4-FFF2-40B4-BE49-F238E27FC236}">
                <a16:creationId xmlns:a16="http://schemas.microsoft.com/office/drawing/2014/main" id="{BD4A186F-5FB2-4725-8D8D-4271678F7B71}"/>
              </a:ext>
            </a:extLst>
          </p:cNvPr>
          <p:cNvSpPr>
            <a:spLocks noGrp="1"/>
          </p:cNvSpPr>
          <p:nvPr>
            <p:ph type="ftr" sz="quarter" idx="11"/>
          </p:nvPr>
        </p:nvSpPr>
        <p:spPr>
          <a:xfrm>
            <a:off x="0" y="6509228"/>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B02F5162-49D3-4047-8A1E-CA2E0CC850D4}"/>
              </a:ext>
            </a:extLst>
          </p:cNvPr>
          <p:cNvSpPr>
            <a:spLocks noGrp="1"/>
          </p:cNvSpPr>
          <p:nvPr>
            <p:ph type="sldNum" sz="quarter" idx="12"/>
          </p:nvPr>
        </p:nvSpPr>
        <p:spPr>
          <a:xfrm>
            <a:off x="11139492" y="6509228"/>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24</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36305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3CC15-EC33-4BB1-8FB4-0A034C7EFE58}"/>
              </a:ext>
            </a:extLst>
          </p:cNvPr>
          <p:cNvSpPr>
            <a:spLocks noGrp="1"/>
          </p:cNvSpPr>
          <p:nvPr>
            <p:ph type="title"/>
          </p:nvPr>
        </p:nvSpPr>
        <p:spPr/>
        <p:txBody>
          <a:bodyPr/>
          <a:lstStyle/>
          <a:p>
            <a:r>
              <a:rPr lang="en-US"/>
              <a:t>Question 3 Compliance</a:t>
            </a:r>
          </a:p>
        </p:txBody>
      </p:sp>
      <p:sp>
        <p:nvSpPr>
          <p:cNvPr id="7" name="Text Placeholder 6">
            <a:extLst>
              <a:ext uri="{FF2B5EF4-FFF2-40B4-BE49-F238E27FC236}">
                <a16:creationId xmlns:a16="http://schemas.microsoft.com/office/drawing/2014/main" id="{72DC9E8B-A1E1-4653-80E2-CA67E908FC40}"/>
              </a:ext>
            </a:extLst>
          </p:cNvPr>
          <p:cNvSpPr>
            <a:spLocks noGrp="1"/>
          </p:cNvSpPr>
          <p:nvPr>
            <p:ph type="body" idx="1"/>
          </p:nvPr>
        </p:nvSpPr>
        <p:spPr/>
        <p:txBody>
          <a:bodyPr/>
          <a:lstStyle/>
          <a:p>
            <a:r>
              <a:rPr lang="en-US" b="1"/>
              <a:t>Compliance</a:t>
            </a:r>
          </a:p>
        </p:txBody>
      </p:sp>
      <p:sp>
        <p:nvSpPr>
          <p:cNvPr id="3" name="Content Placeholder 2">
            <a:extLst>
              <a:ext uri="{FF2B5EF4-FFF2-40B4-BE49-F238E27FC236}">
                <a16:creationId xmlns:a16="http://schemas.microsoft.com/office/drawing/2014/main" id="{C9B985E9-A6F7-459A-8C50-65CCE4DE8FF1}"/>
              </a:ext>
            </a:extLst>
          </p:cNvPr>
          <p:cNvSpPr>
            <a:spLocks noGrp="1"/>
          </p:cNvSpPr>
          <p:nvPr>
            <p:ph sz="half" idx="2"/>
          </p:nvPr>
        </p:nvSpPr>
        <p:spPr>
          <a:xfrm>
            <a:off x="515389" y="2049835"/>
            <a:ext cx="5577435" cy="4819212"/>
          </a:xfrm>
        </p:spPr>
        <p:txBody>
          <a:bodyPr vert="horz" lIns="91440" tIns="45720" rIns="91440" bIns="45720" rtlCol="0" anchor="t">
            <a:noAutofit/>
          </a:bodyPr>
          <a:lstStyle/>
          <a:p>
            <a:pPr marL="365760" lvl="1" indent="0">
              <a:buNone/>
            </a:pPr>
            <a:r>
              <a:rPr lang="en-US" sz="2000">
                <a:latin typeface="Verdana"/>
                <a:ea typeface="Verdana"/>
              </a:rPr>
              <a:t>The meeting invitation must indicate the time, purpose, and location of the meeting and be sent prior to the IEP Team meeting.</a:t>
            </a:r>
            <a:endParaRPr lang="en-US" sz="2000"/>
          </a:p>
          <a:p>
            <a:pPr lvl="1"/>
            <a:r>
              <a:rPr lang="en-US" sz="2000">
                <a:latin typeface="Verdana"/>
                <a:ea typeface="Verdana"/>
              </a:rPr>
              <a:t>Paper invitation addressed to agency and student/parent.</a:t>
            </a:r>
            <a:endParaRPr lang="en-US" sz="2000"/>
          </a:p>
          <a:p>
            <a:pPr lvl="1"/>
            <a:r>
              <a:rPr lang="en-US" sz="2000">
                <a:latin typeface="Verdana"/>
                <a:ea typeface="Verdana"/>
              </a:rPr>
              <a:t>Paper invitation addressed to the student/parent with agency listed as potential attendee.</a:t>
            </a:r>
          </a:p>
          <a:p>
            <a:pPr lvl="1"/>
            <a:r>
              <a:rPr lang="en-US" sz="2000">
                <a:latin typeface="Verdana"/>
                <a:ea typeface="Verdana"/>
              </a:rPr>
              <a:t>Copy of a dated email invitation. </a:t>
            </a:r>
          </a:p>
          <a:p>
            <a:pPr lvl="1"/>
            <a:r>
              <a:rPr lang="en-US" sz="2000">
                <a:latin typeface="Verdana"/>
                <a:ea typeface="Verdana"/>
              </a:rPr>
              <a:t>Written log of a verbal invitation.</a:t>
            </a:r>
          </a:p>
          <a:p>
            <a:pPr lvl="1"/>
            <a:endParaRPr lang="en-US" sz="2000"/>
          </a:p>
        </p:txBody>
      </p:sp>
      <p:sp>
        <p:nvSpPr>
          <p:cNvPr id="8" name="Text Placeholder 7">
            <a:extLst>
              <a:ext uri="{FF2B5EF4-FFF2-40B4-BE49-F238E27FC236}">
                <a16:creationId xmlns:a16="http://schemas.microsoft.com/office/drawing/2014/main" id="{09A1C03C-E188-4ABD-BC25-383E800EB30F}"/>
              </a:ext>
            </a:extLst>
          </p:cNvPr>
          <p:cNvSpPr>
            <a:spLocks noGrp="1"/>
          </p:cNvSpPr>
          <p:nvPr>
            <p:ph type="body" sz="quarter" idx="3"/>
          </p:nvPr>
        </p:nvSpPr>
        <p:spPr>
          <a:xfrm>
            <a:off x="6324599" y="1224951"/>
            <a:ext cx="5577435" cy="715174"/>
          </a:xfrm>
        </p:spPr>
        <p:txBody>
          <a:bodyPr/>
          <a:lstStyle/>
          <a:p>
            <a:r>
              <a:rPr lang="en-US" b="1"/>
              <a:t>Noncompliance</a:t>
            </a:r>
          </a:p>
        </p:txBody>
      </p:sp>
      <p:sp>
        <p:nvSpPr>
          <p:cNvPr id="6" name="Content Placeholder 5">
            <a:extLst>
              <a:ext uri="{FF2B5EF4-FFF2-40B4-BE49-F238E27FC236}">
                <a16:creationId xmlns:a16="http://schemas.microsoft.com/office/drawing/2014/main" id="{7B1E9C1A-C3E7-4434-B3DC-C39E4C714355}"/>
              </a:ext>
            </a:extLst>
          </p:cNvPr>
          <p:cNvSpPr>
            <a:spLocks noGrp="1"/>
          </p:cNvSpPr>
          <p:nvPr>
            <p:ph sz="quarter" idx="4"/>
          </p:nvPr>
        </p:nvSpPr>
        <p:spPr>
          <a:xfrm>
            <a:off x="6324600" y="2049836"/>
            <a:ext cx="5577435" cy="4443039"/>
          </a:xfrm>
        </p:spPr>
        <p:txBody>
          <a:bodyPr>
            <a:normAutofit fontScale="32500" lnSpcReduction="20000"/>
          </a:bodyPr>
          <a:lstStyle/>
          <a:p>
            <a:pPr marL="517525" lvl="1" indent="-288925"/>
            <a:r>
              <a:rPr lang="en-US" sz="6200"/>
              <a:t>No documentation that, if an agency likely to pay or provide transition services was invited to the IEP by the LEA, written consent was provided by the parent, or student who has reached the age of majority.</a:t>
            </a:r>
          </a:p>
          <a:p>
            <a:pPr marL="517525" lvl="1" indent="-288925"/>
            <a:r>
              <a:rPr lang="en-US" sz="6200"/>
              <a:t>No documentation the LEA determined there was no need to invite an outside agency.</a:t>
            </a:r>
          </a:p>
          <a:p>
            <a:pPr marL="517525" lvl="1" indent="-288925"/>
            <a:r>
              <a:rPr lang="en-US" sz="6200"/>
              <a:t>No invitation to the agency</a:t>
            </a:r>
          </a:p>
          <a:p>
            <a:pPr marL="0" indent="0">
              <a:buNone/>
            </a:pPr>
            <a:endParaRPr lang="en-US" sz="3600">
              <a:latin typeface="Verdana"/>
              <a:ea typeface="Verdana"/>
              <a:hlinkClick r:id="rId3"/>
            </a:endParaRPr>
          </a:p>
          <a:p>
            <a:pPr marL="0" indent="0">
              <a:buNone/>
            </a:pPr>
            <a:r>
              <a:rPr lang="en-US" sz="5200">
                <a:latin typeface="Verdana"/>
                <a:ea typeface="Verdana"/>
                <a:hlinkClick r:id="rId3"/>
              </a:rPr>
              <a:t>https://training.catamaran.partners/wp-content/uploads/2018/02/Inviting-participating-agencies-clarification-Feb.-2018.pdf</a:t>
            </a:r>
            <a:r>
              <a:rPr lang="en-US" sz="5200">
                <a:latin typeface="Verdana"/>
                <a:ea typeface="Verdana"/>
              </a:rPr>
              <a:t> </a:t>
            </a:r>
            <a:endParaRPr lang="en-US" sz="5200"/>
          </a:p>
          <a:p>
            <a:pPr lvl="1"/>
            <a:endParaRPr lang="en-US" sz="3400"/>
          </a:p>
        </p:txBody>
      </p:sp>
      <p:sp>
        <p:nvSpPr>
          <p:cNvPr id="4" name="Footer Placeholder 3">
            <a:extLst>
              <a:ext uri="{FF2B5EF4-FFF2-40B4-BE49-F238E27FC236}">
                <a16:creationId xmlns:a16="http://schemas.microsoft.com/office/drawing/2014/main" id="{98515762-9E91-4604-BA3E-BF96F9D15C98}"/>
              </a:ext>
            </a:extLst>
          </p:cNvPr>
          <p:cNvSpPr>
            <a:spLocks noGrp="1"/>
          </p:cNvSpPr>
          <p:nvPr>
            <p:ph type="ftr" sz="quarter" idx="10"/>
          </p:nvPr>
        </p:nvSpPr>
        <p:spPr>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MDE Office of Special Education</a:t>
            </a:r>
          </a:p>
        </p:txBody>
      </p:sp>
      <p:sp>
        <p:nvSpPr>
          <p:cNvPr id="5" name="Slide Number Placeholder 4">
            <a:extLst>
              <a:ext uri="{FF2B5EF4-FFF2-40B4-BE49-F238E27FC236}">
                <a16:creationId xmlns:a16="http://schemas.microsoft.com/office/drawing/2014/main" id="{AF01A2EA-F4AB-4FFC-8920-8014EEF7F93B}"/>
              </a:ext>
            </a:extLst>
          </p:cNvPr>
          <p:cNvSpPr>
            <a:spLocks noGrp="1"/>
          </p:cNvSpPr>
          <p:nvPr>
            <p:ph type="sldNum" sz="quarter" idx="11"/>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25</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78144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86B6-85E2-478C-BC3B-1B5F00988987}"/>
              </a:ext>
            </a:extLst>
          </p:cNvPr>
          <p:cNvSpPr>
            <a:spLocks noGrp="1"/>
          </p:cNvSpPr>
          <p:nvPr>
            <p:ph type="title"/>
          </p:nvPr>
        </p:nvSpPr>
        <p:spPr/>
        <p:txBody>
          <a:bodyPr>
            <a:normAutofit/>
          </a:bodyPr>
          <a:lstStyle/>
          <a:p>
            <a:r>
              <a:rPr lang="en-US"/>
              <a:t>Put these activities in a compliant order</a:t>
            </a:r>
          </a:p>
        </p:txBody>
      </p:sp>
      <p:sp>
        <p:nvSpPr>
          <p:cNvPr id="3" name="Content Placeholder 2">
            <a:extLst>
              <a:ext uri="{FF2B5EF4-FFF2-40B4-BE49-F238E27FC236}">
                <a16:creationId xmlns:a16="http://schemas.microsoft.com/office/drawing/2014/main" id="{054AD140-A2D2-4075-B733-007952242B6D}"/>
              </a:ext>
            </a:extLst>
          </p:cNvPr>
          <p:cNvSpPr>
            <a:spLocks noGrp="1"/>
          </p:cNvSpPr>
          <p:nvPr>
            <p:ph idx="1"/>
          </p:nvPr>
        </p:nvSpPr>
        <p:spPr/>
        <p:txBody>
          <a:bodyPr>
            <a:normAutofit/>
          </a:bodyPr>
          <a:lstStyle/>
          <a:p>
            <a:pPr marL="514350" indent="-514350">
              <a:buFont typeface="+mj-lt"/>
              <a:buAutoNum type="arabicPeriod"/>
            </a:pPr>
            <a:r>
              <a:rPr lang="en-US"/>
              <a:t>The district invites an agency which is likely to be responsible for providing or paying for transition services.</a:t>
            </a:r>
          </a:p>
          <a:p>
            <a:pPr marL="514350" indent="-514350">
              <a:buFont typeface="+mj-lt"/>
              <a:buAutoNum type="arabicPeriod"/>
            </a:pPr>
            <a:r>
              <a:rPr lang="en-US"/>
              <a:t>The district obtains written consent to invite an agency to an IEP Team meeting.</a:t>
            </a:r>
          </a:p>
          <a:p>
            <a:pPr marL="514350" indent="-514350">
              <a:buFont typeface="+mj-lt"/>
              <a:buAutoNum type="arabicPeriod"/>
            </a:pPr>
            <a:r>
              <a:rPr lang="en-US"/>
              <a:t>The district determines there is an agency likely to be responsible for providing or paying for transition services.</a:t>
            </a:r>
          </a:p>
          <a:p>
            <a:pPr marL="514350" indent="-514350">
              <a:buFont typeface="+mj-lt"/>
              <a:buAutoNum type="arabicPeriod"/>
            </a:pPr>
            <a:r>
              <a:rPr lang="en-US"/>
              <a:t>The district convenes an IEP Team meeting.</a:t>
            </a:r>
          </a:p>
        </p:txBody>
      </p:sp>
      <p:sp>
        <p:nvSpPr>
          <p:cNvPr id="5" name="Footer Placeholder 4">
            <a:extLst>
              <a:ext uri="{FF2B5EF4-FFF2-40B4-BE49-F238E27FC236}">
                <a16:creationId xmlns:a16="http://schemas.microsoft.com/office/drawing/2014/main" id="{4978C326-C6C8-4601-A3E6-503C30880585}"/>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B6D330FA-94EC-4529-B8AB-5B25C37DF067}"/>
              </a:ext>
            </a:extLst>
          </p:cNvPr>
          <p:cNvSpPr>
            <a:spLocks noGrp="1"/>
          </p:cNvSpPr>
          <p:nvPr>
            <p:ph type="sldNum" sz="quarter" idx="4"/>
          </p:nvPr>
        </p:nvSpPr>
        <p:spPr/>
        <p:txBody>
          <a:bodyPr/>
          <a:lstStyle/>
          <a:p>
            <a:fld id="{C948956C-181A-4CF4-99F7-163F512CFDFE}" type="slidenum">
              <a:rPr lang="en-US" smtClean="0"/>
              <a:pPr/>
              <a:t>26</a:t>
            </a:fld>
            <a:endParaRPr lang="en-US"/>
          </a:p>
        </p:txBody>
      </p:sp>
    </p:spTree>
    <p:extLst>
      <p:ext uri="{BB962C8B-B14F-4D97-AF65-F5344CB8AC3E}">
        <p14:creationId xmlns:p14="http://schemas.microsoft.com/office/powerpoint/2010/main" val="1700016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86B6-85E2-478C-BC3B-1B5F00988987}"/>
              </a:ext>
            </a:extLst>
          </p:cNvPr>
          <p:cNvSpPr>
            <a:spLocks noGrp="1"/>
          </p:cNvSpPr>
          <p:nvPr>
            <p:ph type="title"/>
          </p:nvPr>
        </p:nvSpPr>
        <p:spPr/>
        <p:txBody>
          <a:bodyPr>
            <a:normAutofit/>
          </a:bodyPr>
          <a:lstStyle/>
          <a:p>
            <a:r>
              <a:rPr lang="en-US"/>
              <a:t>The activities in a compliant order</a:t>
            </a:r>
          </a:p>
        </p:txBody>
      </p:sp>
      <p:sp>
        <p:nvSpPr>
          <p:cNvPr id="3" name="Content Placeholder 2">
            <a:extLst>
              <a:ext uri="{FF2B5EF4-FFF2-40B4-BE49-F238E27FC236}">
                <a16:creationId xmlns:a16="http://schemas.microsoft.com/office/drawing/2014/main" id="{054AD140-A2D2-4075-B733-007952242B6D}"/>
              </a:ext>
            </a:extLst>
          </p:cNvPr>
          <p:cNvSpPr>
            <a:spLocks noGrp="1"/>
          </p:cNvSpPr>
          <p:nvPr>
            <p:ph idx="1"/>
          </p:nvPr>
        </p:nvSpPr>
        <p:spPr/>
        <p:txBody>
          <a:bodyPr>
            <a:normAutofit/>
          </a:bodyPr>
          <a:lstStyle/>
          <a:p>
            <a:pPr marL="512763" indent="-512763">
              <a:buNone/>
            </a:pPr>
            <a:r>
              <a:rPr lang="en-US"/>
              <a:t>3. The district determines there is an agency likely to be responsible for providing or paying for transition services.</a:t>
            </a:r>
          </a:p>
          <a:p>
            <a:pPr marL="512763" indent="-512763">
              <a:buNone/>
            </a:pPr>
            <a:r>
              <a:rPr lang="en-US"/>
              <a:t>2. The district obtains written consent to invite an agency to an IEP Team meeting.</a:t>
            </a:r>
          </a:p>
          <a:p>
            <a:pPr marL="512763" indent="-512763">
              <a:buNone/>
            </a:pPr>
            <a:r>
              <a:rPr lang="en-US"/>
              <a:t>1. The district invites an agency which is likely to be responsible for providing or paying for transition services.</a:t>
            </a:r>
          </a:p>
          <a:p>
            <a:pPr marL="512763" indent="-512763">
              <a:buNone/>
            </a:pPr>
            <a:r>
              <a:rPr lang="en-US"/>
              <a:t>4. The district convenes an IEP Team meeting.</a:t>
            </a:r>
          </a:p>
        </p:txBody>
      </p:sp>
      <p:sp>
        <p:nvSpPr>
          <p:cNvPr id="5" name="Footer Placeholder 4">
            <a:extLst>
              <a:ext uri="{FF2B5EF4-FFF2-40B4-BE49-F238E27FC236}">
                <a16:creationId xmlns:a16="http://schemas.microsoft.com/office/drawing/2014/main" id="{4978C326-C6C8-4601-A3E6-503C30880585}"/>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B6D330FA-94EC-4529-B8AB-5B25C37DF067}"/>
              </a:ext>
            </a:extLst>
          </p:cNvPr>
          <p:cNvSpPr>
            <a:spLocks noGrp="1"/>
          </p:cNvSpPr>
          <p:nvPr>
            <p:ph type="sldNum" sz="quarter" idx="4"/>
          </p:nvPr>
        </p:nvSpPr>
        <p:spPr/>
        <p:txBody>
          <a:bodyPr/>
          <a:lstStyle/>
          <a:p>
            <a:fld id="{C948956C-181A-4CF4-99F7-163F512CFDFE}" type="slidenum">
              <a:rPr lang="en-US" smtClean="0"/>
              <a:pPr/>
              <a:t>27</a:t>
            </a:fld>
            <a:endParaRPr lang="en-US"/>
          </a:p>
        </p:txBody>
      </p:sp>
    </p:spTree>
    <p:extLst>
      <p:ext uri="{BB962C8B-B14F-4D97-AF65-F5344CB8AC3E}">
        <p14:creationId xmlns:p14="http://schemas.microsoft.com/office/powerpoint/2010/main" val="662711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9086-097A-43B8-AE42-AB8A9327C095}"/>
              </a:ext>
            </a:extLst>
          </p:cNvPr>
          <p:cNvSpPr>
            <a:spLocks noGrp="1"/>
          </p:cNvSpPr>
          <p:nvPr>
            <p:ph type="title"/>
          </p:nvPr>
        </p:nvSpPr>
        <p:spPr/>
        <p:txBody>
          <a:bodyPr/>
          <a:lstStyle/>
          <a:p>
            <a:r>
              <a:rPr lang="en-US"/>
              <a:t>Knowledge Check</a:t>
            </a:r>
          </a:p>
        </p:txBody>
      </p:sp>
      <p:sp>
        <p:nvSpPr>
          <p:cNvPr id="3" name="Content Placeholder 2">
            <a:extLst>
              <a:ext uri="{FF2B5EF4-FFF2-40B4-BE49-F238E27FC236}">
                <a16:creationId xmlns:a16="http://schemas.microsoft.com/office/drawing/2014/main" id="{B2C2BE74-C123-4830-937D-A0008462F85E}"/>
              </a:ext>
            </a:extLst>
          </p:cNvPr>
          <p:cNvSpPr>
            <a:spLocks noGrp="1"/>
          </p:cNvSpPr>
          <p:nvPr>
            <p:ph idx="1"/>
          </p:nvPr>
        </p:nvSpPr>
        <p:spPr/>
        <p:txBody>
          <a:bodyPr vert="horz" lIns="91440" tIns="45720" rIns="91440" bIns="45720" rtlCol="0" anchor="t">
            <a:normAutofit fontScale="92500"/>
          </a:bodyPr>
          <a:lstStyle/>
          <a:p>
            <a:pPr marL="398145" indent="-398145">
              <a:buNone/>
            </a:pPr>
            <a:r>
              <a:rPr lang="en-US">
                <a:latin typeface="Verdana"/>
                <a:ea typeface="Verdana"/>
                <a:cs typeface="Verdana"/>
              </a:rPr>
              <a:t>1. Consent must always be in writing and include a date. </a:t>
            </a:r>
            <a:endParaRPr lang="en-US"/>
          </a:p>
          <a:p>
            <a:pPr marL="398145" indent="-398145">
              <a:buNone/>
            </a:pPr>
            <a:r>
              <a:rPr lang="en-US">
                <a:latin typeface="Verdana"/>
                <a:ea typeface="Verdana"/>
                <a:cs typeface="Verdana"/>
              </a:rPr>
              <a:t>2. The agency may be invited before written consent is obtained if the parent agreed by phone. </a:t>
            </a:r>
          </a:p>
          <a:p>
            <a:pPr marL="398145" indent="-398145">
              <a:buNone/>
            </a:pPr>
            <a:r>
              <a:rPr lang="en-US">
                <a:latin typeface="Verdana"/>
                <a:ea typeface="Verdana"/>
                <a:cs typeface="Verdana"/>
              </a:rPr>
              <a:t>3. If the student is given a written invitation to the IEP Team meeting, the invitation must be addressed to the student. </a:t>
            </a:r>
          </a:p>
          <a:p>
            <a:pPr marL="398145" indent="-398145">
              <a:buNone/>
            </a:pPr>
            <a:r>
              <a:rPr lang="en-US">
                <a:latin typeface="Verdana"/>
                <a:ea typeface="Verdana"/>
                <a:cs typeface="Verdana"/>
              </a:rPr>
              <a:t>4. Electronic signature applications are acceptable forms of written consent. </a:t>
            </a:r>
            <a:endParaRPr lang="en-US">
              <a:latin typeface="Verdana"/>
              <a:ea typeface="Verdana"/>
            </a:endParaRPr>
          </a:p>
          <a:p>
            <a:pPr marL="398145" indent="-398145">
              <a:buNone/>
            </a:pPr>
            <a:r>
              <a:rPr lang="en-US">
                <a:latin typeface="Verdana"/>
                <a:ea typeface="Verdana"/>
                <a:cs typeface="Verdana"/>
              </a:rPr>
              <a:t>5. It is acceptable to obtain written consent to invite an outside agency the same day as the IEP meeting if the parent agrees. </a:t>
            </a:r>
          </a:p>
          <a:p>
            <a:pPr marL="0" indent="0">
              <a:buNone/>
            </a:pPr>
            <a:endParaRPr lang="en-US"/>
          </a:p>
        </p:txBody>
      </p:sp>
      <p:sp>
        <p:nvSpPr>
          <p:cNvPr id="4" name="Footer Placeholder 3">
            <a:extLst>
              <a:ext uri="{FF2B5EF4-FFF2-40B4-BE49-F238E27FC236}">
                <a16:creationId xmlns:a16="http://schemas.microsoft.com/office/drawing/2014/main" id="{CC65E94A-7F19-4463-8715-5BBEC298F4A0}"/>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5DB3966F-E9E9-4A10-899B-8253F16E2E38}"/>
              </a:ext>
            </a:extLst>
          </p:cNvPr>
          <p:cNvSpPr>
            <a:spLocks noGrp="1"/>
          </p:cNvSpPr>
          <p:nvPr>
            <p:ph type="sldNum" sz="quarter" idx="4"/>
          </p:nvPr>
        </p:nvSpPr>
        <p:spPr/>
        <p:txBody>
          <a:bodyPr/>
          <a:lstStyle/>
          <a:p>
            <a:fld id="{C948956C-181A-4CF4-99F7-163F512CFDFE}" type="slidenum">
              <a:rPr lang="en-US" smtClean="0"/>
              <a:pPr/>
              <a:t>28</a:t>
            </a:fld>
            <a:endParaRPr lang="en-US"/>
          </a:p>
        </p:txBody>
      </p:sp>
    </p:spTree>
    <p:extLst>
      <p:ext uri="{BB962C8B-B14F-4D97-AF65-F5344CB8AC3E}">
        <p14:creationId xmlns:p14="http://schemas.microsoft.com/office/powerpoint/2010/main" val="2238131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CC91-3B9E-4812-A007-C23F861AC357}"/>
              </a:ext>
            </a:extLst>
          </p:cNvPr>
          <p:cNvSpPr>
            <a:spLocks noGrp="1"/>
          </p:cNvSpPr>
          <p:nvPr>
            <p:ph type="title"/>
          </p:nvPr>
        </p:nvSpPr>
        <p:spPr/>
        <p:txBody>
          <a:bodyPr/>
          <a:lstStyle/>
          <a:p>
            <a:r>
              <a:rPr lang="en-US"/>
              <a:t>Question 4</a:t>
            </a:r>
          </a:p>
        </p:txBody>
      </p:sp>
      <p:sp>
        <p:nvSpPr>
          <p:cNvPr id="3" name="Content Placeholder 2">
            <a:extLst>
              <a:ext uri="{FF2B5EF4-FFF2-40B4-BE49-F238E27FC236}">
                <a16:creationId xmlns:a16="http://schemas.microsoft.com/office/drawing/2014/main" id="{6495226B-3988-4DCD-BFBC-E0B1FD21AFDE}"/>
              </a:ext>
            </a:extLst>
          </p:cNvPr>
          <p:cNvSpPr>
            <a:spLocks noGrp="1"/>
          </p:cNvSpPr>
          <p:nvPr>
            <p:ph idx="1"/>
          </p:nvPr>
        </p:nvSpPr>
        <p:spPr/>
        <p:txBody>
          <a:bodyPr vert="horz" lIns="91440" tIns="45720" rIns="91440" bIns="45720" rtlCol="0" anchor="t">
            <a:normAutofit/>
          </a:bodyPr>
          <a:lstStyle/>
          <a:p>
            <a:pPr marL="0" indent="0">
              <a:buNone/>
            </a:pPr>
            <a:r>
              <a:rPr lang="en-US">
                <a:latin typeface="Verdana"/>
                <a:ea typeface="Verdana"/>
                <a:cs typeface="Verdana"/>
              </a:rPr>
              <a:t>Were the postsecondary goals based on age-appropriate transition assessment(s)?</a:t>
            </a:r>
          </a:p>
          <a:p>
            <a:pPr lvl="2">
              <a:buFont typeface="Wingdings" panose="05000000000000000000" pitchFamily="2" charset="2"/>
              <a:buChar char="q"/>
            </a:pPr>
            <a:r>
              <a:rPr lang="en-US" sz="2800"/>
              <a:t>Yes</a:t>
            </a:r>
          </a:p>
          <a:p>
            <a:pPr lvl="2">
              <a:buFont typeface="Wingdings" panose="05000000000000000000" pitchFamily="2" charset="2"/>
              <a:buChar char="q"/>
            </a:pPr>
            <a:r>
              <a:rPr lang="en-US" sz="2800"/>
              <a:t>No</a:t>
            </a:r>
          </a:p>
          <a:p>
            <a:pPr marL="822960" lvl="2" indent="0">
              <a:buNone/>
            </a:pPr>
            <a:endParaRPr lang="en-US" sz="1600"/>
          </a:p>
          <a:p>
            <a:endParaRPr lang="en-US"/>
          </a:p>
        </p:txBody>
      </p:sp>
      <p:sp>
        <p:nvSpPr>
          <p:cNvPr id="4" name="Footer Placeholder 3">
            <a:extLst>
              <a:ext uri="{FF2B5EF4-FFF2-40B4-BE49-F238E27FC236}">
                <a16:creationId xmlns:a16="http://schemas.microsoft.com/office/drawing/2014/main" id="{4143AAAE-A9C6-470E-90FC-F3898AA653ED}"/>
              </a:ext>
            </a:extLst>
          </p:cNvPr>
          <p:cNvSpPr>
            <a:spLocks noGrp="1"/>
          </p:cNvSpPr>
          <p:nvPr>
            <p:ph type="ftr" sz="quarter" idx="11"/>
          </p:nvPr>
        </p:nvSpPr>
        <p:spPr>
          <a:xfrm>
            <a:off x="0" y="655086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2E8CC90F-9373-42F7-8230-96F69B9143EB}"/>
              </a:ext>
            </a:extLst>
          </p:cNvPr>
          <p:cNvSpPr>
            <a:spLocks noGrp="1"/>
          </p:cNvSpPr>
          <p:nvPr>
            <p:ph type="sldNum" sz="quarter" idx="12"/>
          </p:nvPr>
        </p:nvSpPr>
        <p:spPr>
          <a:xfrm>
            <a:off x="11139492" y="6484631"/>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29</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42766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A8C3-5840-46F4-BF08-9E0289E68838}"/>
              </a:ext>
            </a:extLst>
          </p:cNvPr>
          <p:cNvSpPr>
            <a:spLocks noGrp="1"/>
          </p:cNvSpPr>
          <p:nvPr>
            <p:ph type="title"/>
          </p:nvPr>
        </p:nvSpPr>
        <p:spPr>
          <a:xfrm>
            <a:off x="419097" y="256360"/>
            <a:ext cx="10515590" cy="732514"/>
          </a:xfrm>
        </p:spPr>
        <p:txBody>
          <a:bodyPr anchor="b">
            <a:normAutofit/>
          </a:bodyPr>
          <a:lstStyle/>
          <a:p>
            <a:r>
              <a:rPr lang="en-US"/>
              <a:t>Zoom Webinar Control Panel</a:t>
            </a:r>
          </a:p>
        </p:txBody>
      </p:sp>
      <p:sp>
        <p:nvSpPr>
          <p:cNvPr id="6" name="Content Placeholder 5">
            <a:extLst>
              <a:ext uri="{FF2B5EF4-FFF2-40B4-BE49-F238E27FC236}">
                <a16:creationId xmlns:a16="http://schemas.microsoft.com/office/drawing/2014/main" id="{D392247F-9976-48FD-8F9C-2545A7F46970}"/>
              </a:ext>
            </a:extLst>
          </p:cNvPr>
          <p:cNvSpPr>
            <a:spLocks noGrp="1"/>
          </p:cNvSpPr>
          <p:nvPr>
            <p:ph sz="half" idx="1"/>
          </p:nvPr>
        </p:nvSpPr>
        <p:spPr>
          <a:xfrm>
            <a:off x="419097" y="1421797"/>
            <a:ext cx="5065427" cy="4813586"/>
          </a:xfrm>
        </p:spPr>
        <p:txBody>
          <a:bodyPr vert="horz" lIns="91440" tIns="45720" rIns="91440" bIns="45720" rtlCol="0" anchor="t">
            <a:normAutofit fontScale="77500" lnSpcReduction="20000"/>
          </a:bodyPr>
          <a:lstStyle/>
          <a:p>
            <a:pPr marL="0" indent="0">
              <a:buNone/>
            </a:pPr>
            <a:r>
              <a:rPr lang="en-US"/>
              <a:t>Mouse or tab down to the bottom of the webinar screen for the Zoom Webinar Control Panel to become visible. </a:t>
            </a:r>
          </a:p>
          <a:p>
            <a:r>
              <a:rPr lang="en-US"/>
              <a:t>Features available are:</a:t>
            </a:r>
          </a:p>
          <a:p>
            <a:pPr marL="741045" indent="-447675">
              <a:buFont typeface="+mj-lt"/>
              <a:buAutoNum type="arabicPeriod"/>
            </a:pPr>
            <a:r>
              <a:rPr lang="en-US" b="1"/>
              <a:t>Chat </a:t>
            </a:r>
            <a:r>
              <a:rPr lang="en-US"/>
              <a:t>– select to communicate with presenters.</a:t>
            </a:r>
          </a:p>
          <a:p>
            <a:pPr marL="741045" indent="-447675">
              <a:buFont typeface="+mj-lt"/>
              <a:buAutoNum type="arabicPeriod"/>
            </a:pPr>
            <a:r>
              <a:rPr lang="en-US" b="1"/>
              <a:t>Live Transcription </a:t>
            </a:r>
            <a:r>
              <a:rPr lang="en-US"/>
              <a:t>– select the </a:t>
            </a:r>
            <a:r>
              <a:rPr lang="en-US" b="1"/>
              <a:t>CC</a:t>
            </a:r>
            <a:r>
              <a:rPr lang="en-US"/>
              <a:t> icon to turn on captions and then select </a:t>
            </a:r>
            <a:r>
              <a:rPr lang="en-US" b="1"/>
              <a:t>Show Subtitles</a:t>
            </a:r>
            <a:r>
              <a:rPr lang="en-US"/>
              <a:t>.  </a:t>
            </a:r>
          </a:p>
          <a:p>
            <a:pPr marL="741045" indent="-447675">
              <a:buFont typeface="+mj-lt"/>
              <a:buAutoNum type="arabicPeriod"/>
            </a:pPr>
            <a:r>
              <a:rPr lang="en-US" b="1"/>
              <a:t>Leave</a:t>
            </a:r>
            <a:r>
              <a:rPr lang="en-US"/>
              <a:t> – select to exit the webinar.</a:t>
            </a:r>
          </a:p>
        </p:txBody>
      </p:sp>
      <p:pic>
        <p:nvPicPr>
          <p:cNvPr id="1026" name="Picture 2" descr="Zoom webinar control panel showing the chat, closed caption icon, and leave options.">
            <a:extLst>
              <a:ext uri="{FF2B5EF4-FFF2-40B4-BE49-F238E27FC236}">
                <a16:creationId xmlns:a16="http://schemas.microsoft.com/office/drawing/2014/main" id="{C725F229-3C5B-44DF-8F2F-880E83584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085" y="1679290"/>
            <a:ext cx="6284667" cy="466400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3">
            <a:extLst>
              <a:ext uri="{FF2B5EF4-FFF2-40B4-BE49-F238E27FC236}">
                <a16:creationId xmlns:a16="http://schemas.microsoft.com/office/drawing/2014/main" id="{BCF4EB3E-8B36-481D-88A4-A7E62CBDA523}"/>
              </a:ext>
            </a:extLst>
          </p:cNvPr>
          <p:cNvSpPr txBox="1">
            <a:spLocks/>
          </p:cNvSpPr>
          <p:nvPr/>
        </p:nvSpPr>
        <p:spPr>
          <a:xfrm>
            <a:off x="0" y="6562181"/>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MDE Office of Special Education</a:t>
            </a:r>
          </a:p>
        </p:txBody>
      </p:sp>
      <p:sp>
        <p:nvSpPr>
          <p:cNvPr id="7" name="Slide Number Placeholder 5">
            <a:extLst>
              <a:ext uri="{FF2B5EF4-FFF2-40B4-BE49-F238E27FC236}">
                <a16:creationId xmlns:a16="http://schemas.microsoft.com/office/drawing/2014/main" id="{F1148806-3ED1-4374-A6B7-28908995D43C}"/>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3</a:t>
            </a:fld>
            <a:endParaRPr lang="en-US"/>
          </a:p>
        </p:txBody>
      </p:sp>
    </p:spTree>
    <p:extLst>
      <p:ext uri="{BB962C8B-B14F-4D97-AF65-F5344CB8AC3E}">
        <p14:creationId xmlns:p14="http://schemas.microsoft.com/office/powerpoint/2010/main" val="1475013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9BAD-0227-4EA2-9D92-CD0BA626B831}"/>
              </a:ext>
            </a:extLst>
          </p:cNvPr>
          <p:cNvSpPr>
            <a:spLocks noGrp="1"/>
          </p:cNvSpPr>
          <p:nvPr>
            <p:ph type="title"/>
          </p:nvPr>
        </p:nvSpPr>
        <p:spPr>
          <a:xfrm>
            <a:off x="841829" y="188686"/>
            <a:ext cx="10674531" cy="1048475"/>
          </a:xfrm>
        </p:spPr>
        <p:txBody>
          <a:bodyPr/>
          <a:lstStyle/>
          <a:p>
            <a:r>
              <a:rPr lang="en-US"/>
              <a:t>Question 4 Compliance</a:t>
            </a:r>
          </a:p>
        </p:txBody>
      </p:sp>
      <p:sp>
        <p:nvSpPr>
          <p:cNvPr id="3" name="Content Placeholder 2">
            <a:extLst>
              <a:ext uri="{FF2B5EF4-FFF2-40B4-BE49-F238E27FC236}">
                <a16:creationId xmlns:a16="http://schemas.microsoft.com/office/drawing/2014/main" id="{90E028F4-BE72-43E2-A508-0F8DC82203EF}"/>
              </a:ext>
            </a:extLst>
          </p:cNvPr>
          <p:cNvSpPr>
            <a:spLocks noGrp="1"/>
          </p:cNvSpPr>
          <p:nvPr>
            <p:ph sz="half" idx="1"/>
          </p:nvPr>
        </p:nvSpPr>
        <p:spPr>
          <a:xfrm>
            <a:off x="841829" y="1237161"/>
            <a:ext cx="5508237" cy="4812811"/>
          </a:xfrm>
        </p:spPr>
        <p:txBody>
          <a:bodyPr vert="horz" lIns="91440" tIns="45720" rIns="91440" bIns="45720" rtlCol="0" anchor="t">
            <a:normAutofit/>
          </a:bodyPr>
          <a:lstStyle/>
          <a:p>
            <a:pPr marL="0" indent="0">
              <a:buNone/>
            </a:pPr>
            <a:r>
              <a:rPr lang="en-US" b="1">
                <a:latin typeface="Verdana"/>
                <a:ea typeface="Verdana"/>
              </a:rPr>
              <a:t>Compliance</a:t>
            </a:r>
            <a:endParaRPr lang="en-US" b="1"/>
          </a:p>
          <a:p>
            <a:pPr lvl="1"/>
            <a:r>
              <a:rPr lang="en-US">
                <a:latin typeface="Verdana"/>
                <a:ea typeface="Verdana"/>
                <a:cs typeface="Verdana"/>
              </a:rPr>
              <a:t>There is evidence of </a:t>
            </a:r>
            <a:r>
              <a:rPr lang="en-US" b="1">
                <a:latin typeface="Verdana"/>
                <a:ea typeface="Verdana"/>
                <a:cs typeface="Verdana"/>
              </a:rPr>
              <a:t>age-appropriate transition assessment results</a:t>
            </a:r>
            <a:r>
              <a:rPr lang="en-US">
                <a:latin typeface="Verdana"/>
                <a:ea typeface="Verdana"/>
                <a:cs typeface="Verdana"/>
              </a:rPr>
              <a:t>.</a:t>
            </a:r>
          </a:p>
        </p:txBody>
      </p:sp>
      <p:sp>
        <p:nvSpPr>
          <p:cNvPr id="6" name="Content Placeholder 5">
            <a:extLst>
              <a:ext uri="{FF2B5EF4-FFF2-40B4-BE49-F238E27FC236}">
                <a16:creationId xmlns:a16="http://schemas.microsoft.com/office/drawing/2014/main" id="{9278037A-3991-4BAC-8C10-1F31D415D8BA}"/>
              </a:ext>
            </a:extLst>
          </p:cNvPr>
          <p:cNvSpPr>
            <a:spLocks noGrp="1"/>
          </p:cNvSpPr>
          <p:nvPr>
            <p:ph sz="half" idx="2"/>
          </p:nvPr>
        </p:nvSpPr>
        <p:spPr>
          <a:xfrm>
            <a:off x="6643801" y="1226093"/>
            <a:ext cx="5181600" cy="5106837"/>
          </a:xfrm>
        </p:spPr>
        <p:txBody>
          <a:bodyPr>
            <a:normAutofit/>
          </a:bodyPr>
          <a:lstStyle/>
          <a:p>
            <a:pPr marL="0" indent="0">
              <a:buNone/>
            </a:pPr>
            <a:r>
              <a:rPr lang="en-US" b="1"/>
              <a:t>Noncompliance</a:t>
            </a:r>
          </a:p>
          <a:p>
            <a:pPr lvl="1"/>
            <a:r>
              <a:rPr lang="en-US"/>
              <a:t>No documentation of transition assessment information/data which were used to develop the postsecondary goals.</a:t>
            </a:r>
          </a:p>
          <a:p>
            <a:pPr marL="0" indent="0">
              <a:buNone/>
            </a:pPr>
            <a:endParaRPr lang="en-US"/>
          </a:p>
        </p:txBody>
      </p:sp>
      <p:sp>
        <p:nvSpPr>
          <p:cNvPr id="4" name="Footer Placeholder 3">
            <a:extLst>
              <a:ext uri="{FF2B5EF4-FFF2-40B4-BE49-F238E27FC236}">
                <a16:creationId xmlns:a16="http://schemas.microsoft.com/office/drawing/2014/main" id="{72FDB829-1D47-4B9D-A3BD-CF62BBF0C5B9}"/>
              </a:ext>
            </a:extLst>
          </p:cNvPr>
          <p:cNvSpPr>
            <a:spLocks noGrp="1"/>
          </p:cNvSpPr>
          <p:nvPr>
            <p:ph type="ftr" sz="quarter" idx="11"/>
          </p:nvPr>
        </p:nvSpPr>
        <p:spPr>
          <a:xfrm>
            <a:off x="0" y="6495716"/>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MDE Office of Special Education</a:t>
            </a:r>
          </a:p>
        </p:txBody>
      </p:sp>
      <p:sp>
        <p:nvSpPr>
          <p:cNvPr id="5" name="Slide Number Placeholder 4">
            <a:extLst>
              <a:ext uri="{FF2B5EF4-FFF2-40B4-BE49-F238E27FC236}">
                <a16:creationId xmlns:a16="http://schemas.microsoft.com/office/drawing/2014/main" id="{51695460-F683-4FC5-AE20-625DA10223F8}"/>
              </a:ext>
            </a:extLst>
          </p:cNvPr>
          <p:cNvSpPr>
            <a:spLocks noGrp="1"/>
          </p:cNvSpPr>
          <p:nvPr>
            <p:ph type="sldNum" sz="quarter" idx="12"/>
          </p:nvPr>
        </p:nvSpPr>
        <p:spPr>
          <a:xfrm>
            <a:off x="11139489" y="6495716"/>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30</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90961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FEE23-093E-449F-98A9-4F53A2F30BC2}"/>
              </a:ext>
            </a:extLst>
          </p:cNvPr>
          <p:cNvSpPr>
            <a:spLocks noGrp="1"/>
          </p:cNvSpPr>
          <p:nvPr>
            <p:ph type="title"/>
          </p:nvPr>
        </p:nvSpPr>
        <p:spPr/>
        <p:txBody>
          <a:bodyPr/>
          <a:lstStyle/>
          <a:p>
            <a:r>
              <a:rPr lang="en-US"/>
              <a:t>IEP based compliant examples</a:t>
            </a:r>
          </a:p>
        </p:txBody>
      </p:sp>
      <p:pic>
        <p:nvPicPr>
          <p:cNvPr id="10" name="Content Placeholder 6" descr="ESTR-J results ">
            <a:extLst>
              <a:ext uri="{FF2B5EF4-FFF2-40B4-BE49-F238E27FC236}">
                <a16:creationId xmlns:a16="http://schemas.microsoft.com/office/drawing/2014/main" id="{6E1F55E3-8BF9-204B-DE78-181F9C6684AD}"/>
              </a:ext>
            </a:extLst>
          </p:cNvPr>
          <p:cNvPicPr>
            <a:picLocks noChangeAspect="1"/>
          </p:cNvPicPr>
          <p:nvPr/>
        </p:nvPicPr>
        <p:blipFill>
          <a:blip r:embed="rId3"/>
          <a:stretch>
            <a:fillRect/>
          </a:stretch>
        </p:blipFill>
        <p:spPr>
          <a:xfrm>
            <a:off x="466060" y="1500641"/>
            <a:ext cx="7161905" cy="2485714"/>
          </a:xfrm>
          <a:prstGeom prst="rect">
            <a:avLst/>
          </a:prstGeom>
        </p:spPr>
      </p:pic>
      <p:pic>
        <p:nvPicPr>
          <p:cNvPr id="11" name="Content Placeholder 10" descr="EDP and ESTR-J results">
            <a:extLst>
              <a:ext uri="{FF2B5EF4-FFF2-40B4-BE49-F238E27FC236}">
                <a16:creationId xmlns:a16="http://schemas.microsoft.com/office/drawing/2014/main" id="{3B90DD51-499D-43F8-046D-3331C6DCE0C3}"/>
              </a:ext>
            </a:extLst>
          </p:cNvPr>
          <p:cNvPicPr>
            <a:picLocks noGrp="1" noChangeAspect="1"/>
          </p:cNvPicPr>
          <p:nvPr>
            <p:ph idx="1"/>
          </p:nvPr>
        </p:nvPicPr>
        <p:blipFill>
          <a:blip r:embed="rId4"/>
          <a:stretch>
            <a:fillRect/>
          </a:stretch>
        </p:blipFill>
        <p:spPr>
          <a:xfrm>
            <a:off x="4211136" y="2834276"/>
            <a:ext cx="6914286" cy="1647619"/>
          </a:xfrm>
          <a:prstGeom prst="rect">
            <a:avLst/>
          </a:prstGeom>
        </p:spPr>
      </p:pic>
      <p:pic>
        <p:nvPicPr>
          <p:cNvPr id="12" name="Picture 11" descr="Based on STAT-R, after graduating from high school, Ann will attend the transition academy to learn the necessary skills needed for working in the entertainment field. ">
            <a:extLst>
              <a:ext uri="{FF2B5EF4-FFF2-40B4-BE49-F238E27FC236}">
                <a16:creationId xmlns:a16="http://schemas.microsoft.com/office/drawing/2014/main" id="{234EF334-FC6A-F1F4-1CBC-AFE21113819D}"/>
              </a:ext>
            </a:extLst>
          </p:cNvPr>
          <p:cNvPicPr>
            <a:picLocks noChangeAspect="1"/>
          </p:cNvPicPr>
          <p:nvPr/>
        </p:nvPicPr>
        <p:blipFill>
          <a:blip r:embed="rId5"/>
          <a:stretch>
            <a:fillRect/>
          </a:stretch>
        </p:blipFill>
        <p:spPr>
          <a:xfrm>
            <a:off x="485309" y="4657359"/>
            <a:ext cx="8942857" cy="1400000"/>
          </a:xfrm>
          <a:prstGeom prst="rect">
            <a:avLst/>
          </a:prstGeom>
        </p:spPr>
      </p:pic>
      <p:sp>
        <p:nvSpPr>
          <p:cNvPr id="4" name="Footer Placeholder 3">
            <a:extLst>
              <a:ext uri="{FF2B5EF4-FFF2-40B4-BE49-F238E27FC236}">
                <a16:creationId xmlns:a16="http://schemas.microsoft.com/office/drawing/2014/main" id="{A7AB5F80-3E76-4B29-8965-BA73656F6BB4}"/>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E1716EE9-C8BD-4DC3-AB5E-CD6AF70F443B}"/>
              </a:ext>
            </a:extLst>
          </p:cNvPr>
          <p:cNvSpPr>
            <a:spLocks noGrp="1"/>
          </p:cNvSpPr>
          <p:nvPr>
            <p:ph type="sldNum" sz="quarter" idx="4"/>
          </p:nvPr>
        </p:nvSpPr>
        <p:spPr/>
        <p:txBody>
          <a:bodyPr/>
          <a:lstStyle/>
          <a:p>
            <a:fld id="{C948956C-181A-4CF4-99F7-163F512CFDFE}" type="slidenum">
              <a:rPr lang="en-US" smtClean="0"/>
              <a:pPr/>
              <a:t>31</a:t>
            </a:fld>
            <a:endParaRPr lang="en-US"/>
          </a:p>
        </p:txBody>
      </p:sp>
    </p:spTree>
    <p:extLst>
      <p:ext uri="{BB962C8B-B14F-4D97-AF65-F5344CB8AC3E}">
        <p14:creationId xmlns:p14="http://schemas.microsoft.com/office/powerpoint/2010/main" val="275028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586F-3368-40DD-A46F-130C17413227}"/>
              </a:ext>
            </a:extLst>
          </p:cNvPr>
          <p:cNvSpPr>
            <a:spLocks noGrp="1"/>
          </p:cNvSpPr>
          <p:nvPr>
            <p:ph type="title"/>
          </p:nvPr>
        </p:nvSpPr>
        <p:spPr/>
        <p:txBody>
          <a:bodyPr/>
          <a:lstStyle/>
          <a:p>
            <a:r>
              <a:rPr lang="en-US"/>
              <a:t>Question 5</a:t>
            </a:r>
          </a:p>
        </p:txBody>
      </p:sp>
      <p:sp>
        <p:nvSpPr>
          <p:cNvPr id="3" name="Content Placeholder 2">
            <a:extLst>
              <a:ext uri="{FF2B5EF4-FFF2-40B4-BE49-F238E27FC236}">
                <a16:creationId xmlns:a16="http://schemas.microsoft.com/office/drawing/2014/main" id="{0A0D8226-2EB1-438E-B7FD-16942EA4E175}"/>
              </a:ext>
            </a:extLst>
          </p:cNvPr>
          <p:cNvSpPr>
            <a:spLocks noGrp="1"/>
          </p:cNvSpPr>
          <p:nvPr>
            <p:ph idx="1"/>
          </p:nvPr>
        </p:nvSpPr>
        <p:spPr/>
        <p:txBody>
          <a:bodyPr vert="horz" lIns="91440" tIns="45720" rIns="91440" bIns="45720" rtlCol="0" anchor="t">
            <a:normAutofit/>
          </a:bodyPr>
          <a:lstStyle/>
          <a:p>
            <a:pPr marL="0" indent="0">
              <a:buNone/>
            </a:pPr>
            <a:r>
              <a:rPr lang="en-US">
                <a:latin typeface="Verdana"/>
                <a:ea typeface="Verdana"/>
                <a:cs typeface="Verdana"/>
              </a:rPr>
              <a:t>Did the IEP include a measurable postsecondary goal?</a:t>
            </a:r>
          </a:p>
          <a:p>
            <a:pPr lvl="2">
              <a:buFont typeface="Wingdings" panose="05000000000000000000" pitchFamily="2" charset="2"/>
              <a:buChar char="q"/>
            </a:pPr>
            <a:r>
              <a:rPr lang="en-US" sz="2800"/>
              <a:t>Yes</a:t>
            </a:r>
          </a:p>
          <a:p>
            <a:pPr lvl="2">
              <a:buFont typeface="Wingdings" panose="05000000000000000000" pitchFamily="2" charset="2"/>
              <a:buChar char="q"/>
            </a:pPr>
            <a:r>
              <a:rPr lang="en-US" sz="2800"/>
              <a:t>No</a:t>
            </a:r>
          </a:p>
          <a:p>
            <a:pPr marL="822960" lvl="2" indent="0">
              <a:buNone/>
            </a:pPr>
            <a:endParaRPr lang="en-US" sz="1600">
              <a:latin typeface="Verdana"/>
              <a:ea typeface="Verdana"/>
              <a:cs typeface="Verdana"/>
            </a:endParaRPr>
          </a:p>
          <a:p>
            <a:endParaRPr lang="en-US"/>
          </a:p>
        </p:txBody>
      </p:sp>
      <p:sp>
        <p:nvSpPr>
          <p:cNvPr id="4" name="Footer Placeholder 3">
            <a:extLst>
              <a:ext uri="{FF2B5EF4-FFF2-40B4-BE49-F238E27FC236}">
                <a16:creationId xmlns:a16="http://schemas.microsoft.com/office/drawing/2014/main" id="{2B6B95E2-13C9-4A97-A007-A7A8D6D862ED}"/>
              </a:ext>
            </a:extLst>
          </p:cNvPr>
          <p:cNvSpPr>
            <a:spLocks noGrp="1"/>
          </p:cNvSpPr>
          <p:nvPr>
            <p:ph type="ftr" sz="quarter" idx="11"/>
          </p:nvPr>
        </p:nvSpPr>
        <p:spPr>
          <a:xfrm>
            <a:off x="0" y="6592353"/>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MDE Office of Special Education</a:t>
            </a:r>
          </a:p>
        </p:txBody>
      </p:sp>
      <p:sp>
        <p:nvSpPr>
          <p:cNvPr id="5" name="Slide Number Placeholder 4">
            <a:extLst>
              <a:ext uri="{FF2B5EF4-FFF2-40B4-BE49-F238E27FC236}">
                <a16:creationId xmlns:a16="http://schemas.microsoft.com/office/drawing/2014/main" id="{F4019D95-1ABD-4942-BC5B-7C89DB4B850F}"/>
              </a:ext>
            </a:extLst>
          </p:cNvPr>
          <p:cNvSpPr>
            <a:spLocks noGrp="1"/>
          </p:cNvSpPr>
          <p:nvPr>
            <p:ph type="sldNum" sz="quarter" idx="12"/>
          </p:nvPr>
        </p:nvSpPr>
        <p:spPr>
          <a:xfrm>
            <a:off x="11139492" y="6576000"/>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32</a:t>
            </a:fld>
            <a:endParaRPr lang="en-US"/>
          </a:p>
        </p:txBody>
      </p:sp>
    </p:spTree>
    <p:extLst>
      <p:ext uri="{BB962C8B-B14F-4D97-AF65-F5344CB8AC3E}">
        <p14:creationId xmlns:p14="http://schemas.microsoft.com/office/powerpoint/2010/main" val="1832536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A586B4-948B-4AED-9284-6C075A490E19}"/>
              </a:ext>
            </a:extLst>
          </p:cNvPr>
          <p:cNvSpPr>
            <a:spLocks noGrp="1"/>
          </p:cNvSpPr>
          <p:nvPr>
            <p:ph type="title"/>
          </p:nvPr>
        </p:nvSpPr>
        <p:spPr/>
        <p:txBody>
          <a:bodyPr/>
          <a:lstStyle/>
          <a:p>
            <a:r>
              <a:rPr lang="en-US"/>
              <a:t>Question 5 Compliance</a:t>
            </a:r>
          </a:p>
        </p:txBody>
      </p:sp>
      <p:sp>
        <p:nvSpPr>
          <p:cNvPr id="7" name="Content Placeholder 6">
            <a:extLst>
              <a:ext uri="{FF2B5EF4-FFF2-40B4-BE49-F238E27FC236}">
                <a16:creationId xmlns:a16="http://schemas.microsoft.com/office/drawing/2014/main" id="{192560DF-35DC-4A49-8C5F-957C407780EE}"/>
              </a:ext>
            </a:extLst>
          </p:cNvPr>
          <p:cNvSpPr>
            <a:spLocks noGrp="1"/>
          </p:cNvSpPr>
          <p:nvPr>
            <p:ph sz="half" idx="1"/>
          </p:nvPr>
        </p:nvSpPr>
        <p:spPr/>
        <p:txBody>
          <a:bodyPr vert="horz" lIns="91440" tIns="45720" rIns="91440" bIns="45720" rtlCol="0" anchor="t">
            <a:normAutofit/>
          </a:bodyPr>
          <a:lstStyle/>
          <a:p>
            <a:pPr marL="0" indent="0">
              <a:buNone/>
            </a:pPr>
            <a:r>
              <a:rPr lang="en-US" b="1">
                <a:latin typeface="Verdana"/>
                <a:ea typeface="Verdana"/>
              </a:rPr>
              <a:t>Compliance</a:t>
            </a:r>
          </a:p>
          <a:p>
            <a:pPr lvl="1"/>
            <a:r>
              <a:rPr lang="en-US">
                <a:latin typeface="Verdana"/>
                <a:ea typeface="MS PGothic"/>
              </a:rPr>
              <a:t>There is at least one measurable postsecondary goal in an area of training, education, employment or, where appropriate, independent living that will be achieved after the student exits the public school system.</a:t>
            </a:r>
          </a:p>
          <a:p>
            <a:endParaRPr lang="en-US"/>
          </a:p>
        </p:txBody>
      </p:sp>
      <p:sp>
        <p:nvSpPr>
          <p:cNvPr id="8" name="Content Placeholder 7">
            <a:extLst>
              <a:ext uri="{FF2B5EF4-FFF2-40B4-BE49-F238E27FC236}">
                <a16:creationId xmlns:a16="http://schemas.microsoft.com/office/drawing/2014/main" id="{2A53FC6E-B77E-43E2-8FC4-BCBE9A239549}"/>
              </a:ext>
            </a:extLst>
          </p:cNvPr>
          <p:cNvSpPr>
            <a:spLocks noGrp="1"/>
          </p:cNvSpPr>
          <p:nvPr>
            <p:ph sz="half" idx="2"/>
          </p:nvPr>
        </p:nvSpPr>
        <p:spPr/>
        <p:txBody>
          <a:bodyPr vert="horz" lIns="91440" tIns="45720" rIns="91440" bIns="45720" rtlCol="0" anchor="t">
            <a:normAutofit/>
          </a:bodyPr>
          <a:lstStyle/>
          <a:p>
            <a:pPr marL="0" indent="0">
              <a:buNone/>
            </a:pPr>
            <a:r>
              <a:rPr lang="en-US" b="1">
                <a:latin typeface="Verdana"/>
                <a:ea typeface="Verdana"/>
              </a:rPr>
              <a:t>Noncompliance</a:t>
            </a:r>
            <a:endParaRPr lang="en-US">
              <a:latin typeface="Verdana"/>
              <a:ea typeface="Verdana"/>
            </a:endParaRPr>
          </a:p>
          <a:p>
            <a:pPr lvl="1"/>
            <a:r>
              <a:rPr lang="en-US">
                <a:latin typeface="Verdana"/>
                <a:ea typeface="Verdana"/>
              </a:rPr>
              <a:t>There is no measurable goal in at least one of the areas of training, education, employment or, where appropriate independent living.</a:t>
            </a:r>
          </a:p>
          <a:p>
            <a:pPr lvl="1"/>
            <a:endParaRPr lang="en-US" b="1"/>
          </a:p>
        </p:txBody>
      </p:sp>
      <p:sp>
        <p:nvSpPr>
          <p:cNvPr id="4" name="Footer Placeholder 3">
            <a:extLst>
              <a:ext uri="{FF2B5EF4-FFF2-40B4-BE49-F238E27FC236}">
                <a16:creationId xmlns:a16="http://schemas.microsoft.com/office/drawing/2014/main" id="{6C2DF555-F7C0-44DC-8DDD-C75ED6173037}"/>
              </a:ext>
            </a:extLst>
          </p:cNvPr>
          <p:cNvSpPr>
            <a:spLocks noGrp="1"/>
          </p:cNvSpPr>
          <p:nvPr>
            <p:ph type="ftr" sz="quarter" idx="11"/>
          </p:nvPr>
        </p:nvSpPr>
        <p:spPr>
          <a:xfrm>
            <a:off x="0" y="653242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MDE Office of Special Education</a:t>
            </a:r>
          </a:p>
        </p:txBody>
      </p:sp>
      <p:sp>
        <p:nvSpPr>
          <p:cNvPr id="5" name="Slide Number Placeholder 4">
            <a:extLst>
              <a:ext uri="{FF2B5EF4-FFF2-40B4-BE49-F238E27FC236}">
                <a16:creationId xmlns:a16="http://schemas.microsoft.com/office/drawing/2014/main" id="{435BAA15-9036-4E12-BC80-A694EDD9927D}"/>
              </a:ext>
            </a:extLst>
          </p:cNvPr>
          <p:cNvSpPr>
            <a:spLocks noGrp="1"/>
          </p:cNvSpPr>
          <p:nvPr>
            <p:ph type="sldNum" sz="quarter" idx="12"/>
          </p:nvPr>
        </p:nvSpPr>
        <p:spPr>
          <a:xfrm>
            <a:off x="11139489" y="6532419"/>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33</a:t>
            </a:fld>
            <a:endParaRPr lang="en-US"/>
          </a:p>
        </p:txBody>
      </p:sp>
    </p:spTree>
    <p:extLst>
      <p:ext uri="{BB962C8B-B14F-4D97-AF65-F5344CB8AC3E}">
        <p14:creationId xmlns:p14="http://schemas.microsoft.com/office/powerpoint/2010/main" val="45851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9B928-11AB-44AD-86B3-CB5F6EAB15FA}"/>
              </a:ext>
            </a:extLst>
          </p:cNvPr>
          <p:cNvSpPr>
            <a:spLocks noGrp="1"/>
          </p:cNvSpPr>
          <p:nvPr>
            <p:ph type="title"/>
          </p:nvPr>
        </p:nvSpPr>
        <p:spPr/>
        <p:txBody>
          <a:bodyPr/>
          <a:lstStyle/>
          <a:p>
            <a:r>
              <a:rPr lang="en-US"/>
              <a:t>Postsecondary Goals</a:t>
            </a:r>
          </a:p>
        </p:txBody>
      </p:sp>
      <p:sp>
        <p:nvSpPr>
          <p:cNvPr id="3" name="Content Placeholder 2">
            <a:extLst>
              <a:ext uri="{FF2B5EF4-FFF2-40B4-BE49-F238E27FC236}">
                <a16:creationId xmlns:a16="http://schemas.microsoft.com/office/drawing/2014/main" id="{08ADBE01-9E02-4514-9E13-7E3B58599CFB}"/>
              </a:ext>
            </a:extLst>
          </p:cNvPr>
          <p:cNvSpPr>
            <a:spLocks noGrp="1"/>
          </p:cNvSpPr>
          <p:nvPr>
            <p:ph idx="1"/>
          </p:nvPr>
        </p:nvSpPr>
        <p:spPr/>
        <p:txBody>
          <a:bodyPr vert="horz" lIns="91440" tIns="45720" rIns="91440" bIns="45720" rtlCol="0" anchor="t">
            <a:normAutofit/>
          </a:bodyPr>
          <a:lstStyle/>
          <a:p>
            <a:r>
              <a:rPr lang="en-US">
                <a:latin typeface="Verdana"/>
                <a:ea typeface="Verdana"/>
              </a:rPr>
              <a:t>Measurable = Countable/Observable</a:t>
            </a:r>
          </a:p>
          <a:p>
            <a:r>
              <a:rPr lang="en-US">
                <a:latin typeface="Verdana"/>
                <a:ea typeface="Verdana"/>
              </a:rPr>
              <a:t>Identifies an outcome</a:t>
            </a:r>
          </a:p>
          <a:p>
            <a:pPr marL="457200" indent="-457200"/>
            <a:r>
              <a:rPr lang="en-US">
                <a:latin typeface="Verdana"/>
                <a:ea typeface="Verdana"/>
              </a:rPr>
              <a:t>At least one measurable postsecondary goal in any area of:</a:t>
            </a:r>
            <a:endParaRPr lang="en-US"/>
          </a:p>
          <a:p>
            <a:pPr marL="1027113" lvl="1" indent="-336550"/>
            <a:r>
              <a:rPr lang="en-US">
                <a:latin typeface="Verdana"/>
                <a:ea typeface="Verdana"/>
              </a:rPr>
              <a:t>Education </a:t>
            </a:r>
          </a:p>
          <a:p>
            <a:pPr marL="1027113" lvl="1" indent="-336550"/>
            <a:r>
              <a:rPr lang="en-US">
                <a:latin typeface="Verdana"/>
                <a:ea typeface="Verdana"/>
              </a:rPr>
              <a:t>Training</a:t>
            </a:r>
          </a:p>
          <a:p>
            <a:pPr marL="1027113" lvl="1" indent="-336550"/>
            <a:r>
              <a:rPr lang="en-US">
                <a:latin typeface="Verdana"/>
                <a:ea typeface="Verdana"/>
              </a:rPr>
              <a:t>Employment </a:t>
            </a:r>
          </a:p>
          <a:p>
            <a:pPr marL="1027113" lvl="1" indent="-336550"/>
            <a:r>
              <a:rPr lang="en-US">
                <a:latin typeface="Verdana"/>
                <a:ea typeface="Verdana"/>
              </a:rPr>
              <a:t>Independent Living </a:t>
            </a:r>
          </a:p>
          <a:p>
            <a:endParaRPr lang="en-US"/>
          </a:p>
        </p:txBody>
      </p:sp>
      <p:sp>
        <p:nvSpPr>
          <p:cNvPr id="4" name="Footer Placeholder 3">
            <a:extLst>
              <a:ext uri="{FF2B5EF4-FFF2-40B4-BE49-F238E27FC236}">
                <a16:creationId xmlns:a16="http://schemas.microsoft.com/office/drawing/2014/main" id="{E6D5E91A-472F-4875-80EE-6D17581CF12C}"/>
              </a:ext>
            </a:extLst>
          </p:cNvPr>
          <p:cNvSpPr>
            <a:spLocks noGrp="1"/>
          </p:cNvSpPr>
          <p:nvPr>
            <p:ph type="ftr" sz="quarter" idx="11"/>
          </p:nvPr>
        </p:nvSpPr>
        <p:spPr>
          <a:xfrm>
            <a:off x="0" y="6563325"/>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D4720FEF-CFEF-4387-905B-CB43FBF1965E}"/>
              </a:ext>
            </a:extLst>
          </p:cNvPr>
          <p:cNvSpPr>
            <a:spLocks noGrp="1"/>
          </p:cNvSpPr>
          <p:nvPr>
            <p:ph type="sldNum" sz="quarter" idx="12"/>
          </p:nvPr>
        </p:nvSpPr>
        <p:spPr>
          <a:xfrm>
            <a:off x="11139492" y="6463847"/>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34</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94007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724B84-F6D5-4D72-9EAE-E0A60665C568}"/>
              </a:ext>
            </a:extLst>
          </p:cNvPr>
          <p:cNvSpPr>
            <a:spLocks noGrp="1"/>
          </p:cNvSpPr>
          <p:nvPr>
            <p:ph type="title"/>
          </p:nvPr>
        </p:nvSpPr>
        <p:spPr>
          <a:xfrm>
            <a:off x="589650" y="365125"/>
            <a:ext cx="4840500" cy="1776484"/>
          </a:xfrm>
        </p:spPr>
        <p:txBody>
          <a:bodyPr vert="horz" lIns="91440" tIns="45720" rIns="91440" bIns="45720" rtlCol="0" anchor="b">
            <a:noAutofit/>
          </a:bodyPr>
          <a:lstStyle/>
          <a:p>
            <a:r>
              <a:rPr lang="en-US" sz="3600">
                <a:latin typeface="+mj-lt"/>
                <a:ea typeface="+mj-ea"/>
                <a:cs typeface="+mj-cs"/>
              </a:rPr>
              <a:t>Examples</a:t>
            </a:r>
            <a:r>
              <a:rPr lang="en-US" sz="3600">
                <a:solidFill>
                  <a:schemeClr val="tx1"/>
                </a:solidFill>
                <a:latin typeface="+mj-lt"/>
                <a:ea typeface="+mj-ea"/>
                <a:cs typeface="+mj-cs"/>
              </a:rPr>
              <a:t> </a:t>
            </a:r>
            <a:r>
              <a:rPr lang="en-US" sz="3600">
                <a:latin typeface="+mj-lt"/>
                <a:ea typeface="+mj-ea"/>
                <a:cs typeface="+mj-cs"/>
              </a:rPr>
              <a:t>of Postsecondary Goals</a:t>
            </a:r>
            <a:endParaRPr lang="en-US" sz="3600">
              <a:latin typeface="+mj-lt"/>
              <a:ea typeface="+mj-ea"/>
              <a:cs typeface="Calibri Light"/>
            </a:endParaRPr>
          </a:p>
        </p:txBody>
      </p:sp>
      <p:pic>
        <p:nvPicPr>
          <p:cNvPr id="3" name="Picture 2" descr="Goal: Zach will attend college">
            <a:extLst>
              <a:ext uri="{FF2B5EF4-FFF2-40B4-BE49-F238E27FC236}">
                <a16:creationId xmlns:a16="http://schemas.microsoft.com/office/drawing/2014/main" id="{9F6E18BA-9F1D-CCB6-26FB-25916A872F2D}"/>
              </a:ext>
            </a:extLst>
          </p:cNvPr>
          <p:cNvPicPr>
            <a:picLocks noChangeAspect="1"/>
          </p:cNvPicPr>
          <p:nvPr/>
        </p:nvPicPr>
        <p:blipFill>
          <a:blip r:embed="rId3"/>
          <a:stretch>
            <a:fillRect/>
          </a:stretch>
        </p:blipFill>
        <p:spPr>
          <a:xfrm>
            <a:off x="6044585" y="654537"/>
            <a:ext cx="5840842" cy="1197659"/>
          </a:xfrm>
          <a:prstGeom prst="rect">
            <a:avLst/>
          </a:prstGeom>
        </p:spPr>
      </p:pic>
      <p:pic>
        <p:nvPicPr>
          <p:cNvPr id="6" name="Picture 5" descr="Goal: Upon completion of school, Lucas will obtain part-time employment in the restaurant industry with supports from a local agency.">
            <a:extLst>
              <a:ext uri="{FF2B5EF4-FFF2-40B4-BE49-F238E27FC236}">
                <a16:creationId xmlns:a16="http://schemas.microsoft.com/office/drawing/2014/main" id="{AD5EF147-3915-C293-955E-5E5D891E45BB}"/>
              </a:ext>
            </a:extLst>
          </p:cNvPr>
          <p:cNvPicPr>
            <a:picLocks noChangeAspect="1"/>
          </p:cNvPicPr>
          <p:nvPr/>
        </p:nvPicPr>
        <p:blipFill>
          <a:blip r:embed="rId4"/>
          <a:stretch>
            <a:fillRect/>
          </a:stretch>
        </p:blipFill>
        <p:spPr>
          <a:xfrm>
            <a:off x="252935" y="2745537"/>
            <a:ext cx="11689179" cy="1401944"/>
          </a:xfrm>
          <a:prstGeom prst="rect">
            <a:avLst/>
          </a:prstGeom>
        </p:spPr>
      </p:pic>
      <p:pic>
        <p:nvPicPr>
          <p:cNvPr id="8" name="Picture 7" descr="Goal: Upon the completion of school services, Ann will continue to reside with family and or a group of friends and will participate in various activities within the community.">
            <a:extLst>
              <a:ext uri="{FF2B5EF4-FFF2-40B4-BE49-F238E27FC236}">
                <a16:creationId xmlns:a16="http://schemas.microsoft.com/office/drawing/2014/main" id="{66901E1E-48DE-080D-01E8-6C4B04E719D3}"/>
              </a:ext>
            </a:extLst>
          </p:cNvPr>
          <p:cNvPicPr>
            <a:picLocks noChangeAspect="1"/>
          </p:cNvPicPr>
          <p:nvPr/>
        </p:nvPicPr>
        <p:blipFill>
          <a:blip r:embed="rId5"/>
          <a:stretch>
            <a:fillRect/>
          </a:stretch>
        </p:blipFill>
        <p:spPr>
          <a:xfrm>
            <a:off x="249886" y="4448700"/>
            <a:ext cx="11589399" cy="1401944"/>
          </a:xfrm>
          <a:prstGeom prst="rect">
            <a:avLst/>
          </a:prstGeom>
        </p:spPr>
      </p:pic>
      <p:sp>
        <p:nvSpPr>
          <p:cNvPr id="4" name="Footer Placeholder 3">
            <a:extLst>
              <a:ext uri="{FF2B5EF4-FFF2-40B4-BE49-F238E27FC236}">
                <a16:creationId xmlns:a16="http://schemas.microsoft.com/office/drawing/2014/main" id="{07111B69-4A66-4ABD-B1C5-EBE5AC17B890}"/>
              </a:ext>
            </a:extLst>
          </p:cNvPr>
          <p:cNvSpPr>
            <a:spLocks noGrp="1"/>
          </p:cNvSpPr>
          <p:nvPr>
            <p:ph type="ftr" sz="quarter" idx="3"/>
          </p:nvPr>
        </p:nvSpPr>
        <p:spPr>
          <a:xfrm>
            <a:off x="0" y="6454573"/>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rPr>
              <a:t>MDE Office of Special Education</a:t>
            </a:r>
          </a:p>
        </p:txBody>
      </p:sp>
      <p:sp>
        <p:nvSpPr>
          <p:cNvPr id="5" name="Slide Number Placeholder 4">
            <a:extLst>
              <a:ext uri="{FF2B5EF4-FFF2-40B4-BE49-F238E27FC236}">
                <a16:creationId xmlns:a16="http://schemas.microsoft.com/office/drawing/2014/main" id="{5843344B-AD96-4A98-8326-CB5C7358A7B9}"/>
              </a:ext>
            </a:extLst>
          </p:cNvPr>
          <p:cNvSpPr>
            <a:spLocks noGrp="1"/>
          </p:cNvSpPr>
          <p:nvPr>
            <p:ph type="sldNum" sz="quarter" idx="4"/>
          </p:nvPr>
        </p:nvSpPr>
        <p:spPr>
          <a:xfrm>
            <a:off x="9448800" y="6454572"/>
            <a:ext cx="2743200" cy="365125"/>
          </a:xfrm>
        </p:spPr>
        <p:txBody>
          <a:bodyPr vert="horz" lIns="91440" tIns="45720" rIns="91440" bIns="45720" rtlCol="0" anchor="ctr">
            <a:normAutofit/>
          </a:bodyPr>
          <a:lstStyle/>
          <a:p>
            <a:pPr>
              <a:spcAft>
                <a:spcPts val="600"/>
              </a:spcAft>
            </a:pPr>
            <a:fld id="{C948956C-181A-4CF4-99F7-163F512CFDFE}" type="slidenum">
              <a:rPr lang="en-US" smtClean="0">
                <a:solidFill>
                  <a:schemeClr val="tx1">
                    <a:tint val="75000"/>
                  </a:schemeClr>
                </a:solidFill>
              </a:rPr>
              <a:pPr>
                <a:spcAft>
                  <a:spcPts val="600"/>
                </a:spcAft>
              </a:pPr>
              <a:t>35</a:t>
            </a:fld>
            <a:endParaRPr lang="en-US">
              <a:solidFill>
                <a:schemeClr val="tx1">
                  <a:tint val="75000"/>
                </a:schemeClr>
              </a:solidFill>
            </a:endParaRPr>
          </a:p>
        </p:txBody>
      </p:sp>
    </p:spTree>
    <p:extLst>
      <p:ext uri="{BB962C8B-B14F-4D97-AF65-F5344CB8AC3E}">
        <p14:creationId xmlns:p14="http://schemas.microsoft.com/office/powerpoint/2010/main" val="265382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B3F4BB-BB9A-457E-A2D5-AB302DA90529}"/>
              </a:ext>
            </a:extLst>
          </p:cNvPr>
          <p:cNvSpPr>
            <a:spLocks noGrp="1"/>
          </p:cNvSpPr>
          <p:nvPr>
            <p:ph type="title"/>
          </p:nvPr>
        </p:nvSpPr>
        <p:spPr/>
        <p:txBody>
          <a:bodyPr/>
          <a:lstStyle/>
          <a:p>
            <a:r>
              <a:rPr lang="en-US"/>
              <a:t>Question 5 You be the judge</a:t>
            </a:r>
          </a:p>
        </p:txBody>
      </p:sp>
      <p:sp>
        <p:nvSpPr>
          <p:cNvPr id="2" name="Content Placeholder 1">
            <a:extLst>
              <a:ext uri="{FF2B5EF4-FFF2-40B4-BE49-F238E27FC236}">
                <a16:creationId xmlns:a16="http://schemas.microsoft.com/office/drawing/2014/main" id="{0C20A1DB-840E-440E-9AA0-650A26B2629C}"/>
              </a:ext>
            </a:extLst>
          </p:cNvPr>
          <p:cNvSpPr>
            <a:spLocks noGrp="1"/>
          </p:cNvSpPr>
          <p:nvPr>
            <p:ph sz="half" idx="2"/>
          </p:nvPr>
        </p:nvSpPr>
        <p:spPr>
          <a:xfrm>
            <a:off x="838200" y="1571486"/>
            <a:ext cx="10787743" cy="2463485"/>
          </a:xfrm>
        </p:spPr>
        <p:txBody>
          <a:bodyPr vert="horz" lIns="91440" tIns="45720" rIns="91440" bIns="45720" rtlCol="0" anchor="t">
            <a:normAutofit/>
          </a:bodyPr>
          <a:lstStyle/>
          <a:p>
            <a:pPr marL="0" indent="0">
              <a:buNone/>
            </a:pPr>
            <a:r>
              <a:rPr lang="en-US">
                <a:latin typeface="Verdana"/>
                <a:ea typeface="Verdana"/>
              </a:rPr>
              <a:t>Goal: Based on the Unique Learning System (ULS) Transition Assessment, Joan will participate in a program that offers social and employability job training with adult support upon completion of school services. </a:t>
            </a:r>
            <a:endParaRPr lang="en-US"/>
          </a:p>
        </p:txBody>
      </p:sp>
      <p:sp>
        <p:nvSpPr>
          <p:cNvPr id="5" name="Footer Placeholder 4">
            <a:extLst>
              <a:ext uri="{FF2B5EF4-FFF2-40B4-BE49-F238E27FC236}">
                <a16:creationId xmlns:a16="http://schemas.microsoft.com/office/drawing/2014/main" id="{45CB5C55-79FB-4ACF-95CF-B35D68905EDF}"/>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03E6C576-4BE9-4BA3-9722-509165636DE5}"/>
              </a:ext>
            </a:extLst>
          </p:cNvPr>
          <p:cNvSpPr>
            <a:spLocks noGrp="1"/>
          </p:cNvSpPr>
          <p:nvPr>
            <p:ph type="sldNum" sz="quarter" idx="4"/>
          </p:nvPr>
        </p:nvSpPr>
        <p:spPr/>
        <p:txBody>
          <a:bodyPr/>
          <a:lstStyle/>
          <a:p>
            <a:fld id="{C948956C-181A-4CF4-99F7-163F512CFDFE}" type="slidenum">
              <a:rPr lang="en-US" smtClean="0"/>
              <a:pPr/>
              <a:t>36</a:t>
            </a:fld>
            <a:endParaRPr lang="en-US"/>
          </a:p>
        </p:txBody>
      </p:sp>
    </p:spTree>
    <p:extLst>
      <p:ext uri="{BB962C8B-B14F-4D97-AF65-F5344CB8AC3E}">
        <p14:creationId xmlns:p14="http://schemas.microsoft.com/office/powerpoint/2010/main" val="261866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511D-FF89-4FD3-BA6F-1EB65024C9F8}"/>
              </a:ext>
            </a:extLst>
          </p:cNvPr>
          <p:cNvSpPr>
            <a:spLocks noGrp="1"/>
          </p:cNvSpPr>
          <p:nvPr>
            <p:ph type="title"/>
          </p:nvPr>
        </p:nvSpPr>
        <p:spPr/>
        <p:txBody>
          <a:bodyPr/>
          <a:lstStyle/>
          <a:p>
            <a:r>
              <a:rPr lang="en-US"/>
              <a:t>Question 6</a:t>
            </a:r>
          </a:p>
        </p:txBody>
      </p:sp>
      <p:sp>
        <p:nvSpPr>
          <p:cNvPr id="3" name="Content Placeholder 2">
            <a:extLst>
              <a:ext uri="{FF2B5EF4-FFF2-40B4-BE49-F238E27FC236}">
                <a16:creationId xmlns:a16="http://schemas.microsoft.com/office/drawing/2014/main" id="{C24A6338-0506-4F11-A026-8F6E8EB3CB56}"/>
              </a:ext>
            </a:extLst>
          </p:cNvPr>
          <p:cNvSpPr>
            <a:spLocks noGrp="1"/>
          </p:cNvSpPr>
          <p:nvPr>
            <p:ph idx="1"/>
          </p:nvPr>
        </p:nvSpPr>
        <p:spPr/>
        <p:txBody>
          <a:bodyPr/>
          <a:lstStyle/>
          <a:p>
            <a:pPr marL="0" indent="0">
              <a:buNone/>
            </a:pPr>
            <a:r>
              <a:rPr lang="en-US" altLang="en-US"/>
              <a:t>Were the postsecondary goals updated annually?</a:t>
            </a:r>
            <a:r>
              <a:rPr lang="en-US" altLang="en-US" sz="2800"/>
              <a:t> </a:t>
            </a:r>
            <a:r>
              <a:rPr lang="en-US" sz="2800" b="0" i="0">
                <a:solidFill>
                  <a:srgbClr val="000000"/>
                </a:solidFill>
                <a:effectLst/>
                <a:latin typeface="Arial" panose="020B0604020202020204" pitchFamily="34" charset="0"/>
                <a:cs typeface="Arial" panose="020B0604020202020204" pitchFamily="34" charset="0"/>
              </a:rPr>
              <a:t>(If a student enrolled with an out-of-date IEP but the district held an IEP within 30 school days of enrollment, then mark “Yes”)</a:t>
            </a:r>
            <a:endParaRPr lang="en-US" altLang="en-US"/>
          </a:p>
          <a:p>
            <a:pPr lvl="2">
              <a:buFont typeface="Wingdings" panose="05000000000000000000" pitchFamily="2" charset="2"/>
              <a:buChar char="q"/>
            </a:pPr>
            <a:r>
              <a:rPr lang="en-US" altLang="en-US"/>
              <a:t>Yes	</a:t>
            </a:r>
          </a:p>
          <a:p>
            <a:pPr lvl="2">
              <a:buFont typeface="Wingdings" panose="05000000000000000000" pitchFamily="2" charset="2"/>
              <a:buChar char="q"/>
            </a:pPr>
            <a:r>
              <a:rPr lang="en-US" altLang="en-US"/>
              <a:t>No</a:t>
            </a:r>
          </a:p>
          <a:p>
            <a:pPr marL="0" indent="0">
              <a:buNone/>
            </a:pPr>
            <a:endParaRPr lang="en-US"/>
          </a:p>
        </p:txBody>
      </p:sp>
      <p:sp>
        <p:nvSpPr>
          <p:cNvPr id="4" name="Footer Placeholder 3">
            <a:extLst>
              <a:ext uri="{FF2B5EF4-FFF2-40B4-BE49-F238E27FC236}">
                <a16:creationId xmlns:a16="http://schemas.microsoft.com/office/drawing/2014/main" id="{3516F118-A112-4311-B5A9-2037E8FA8A26}"/>
              </a:ext>
            </a:extLst>
          </p:cNvPr>
          <p:cNvSpPr>
            <a:spLocks noGrp="1"/>
          </p:cNvSpPr>
          <p:nvPr>
            <p:ph type="ftr" sz="quarter" idx="11"/>
          </p:nvPr>
        </p:nvSpPr>
        <p:spPr>
          <a:xfrm>
            <a:off x="0" y="657600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4BB1C2AD-54AA-4438-851C-DFB96197C148}"/>
              </a:ext>
            </a:extLst>
          </p:cNvPr>
          <p:cNvSpPr>
            <a:spLocks noGrp="1"/>
          </p:cNvSpPr>
          <p:nvPr>
            <p:ph type="sldNum" sz="quarter" idx="12"/>
          </p:nvPr>
        </p:nvSpPr>
        <p:spPr>
          <a:xfrm>
            <a:off x="11139492" y="6492875"/>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37</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80418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5932-8B30-4CBF-A8C3-B820BE7E4B8D}"/>
              </a:ext>
            </a:extLst>
          </p:cNvPr>
          <p:cNvSpPr>
            <a:spLocks noGrp="1"/>
          </p:cNvSpPr>
          <p:nvPr>
            <p:ph type="title"/>
          </p:nvPr>
        </p:nvSpPr>
        <p:spPr/>
        <p:txBody>
          <a:bodyPr/>
          <a:lstStyle/>
          <a:p>
            <a:r>
              <a:rPr lang="en-US"/>
              <a:t>Question 6 Follow-up</a:t>
            </a:r>
          </a:p>
        </p:txBody>
      </p:sp>
      <p:sp>
        <p:nvSpPr>
          <p:cNvPr id="3" name="Content Placeholder 2">
            <a:extLst>
              <a:ext uri="{FF2B5EF4-FFF2-40B4-BE49-F238E27FC236}">
                <a16:creationId xmlns:a16="http://schemas.microsoft.com/office/drawing/2014/main" id="{DB51FA3C-BA4F-4066-B4EC-E425FD12D4F7}"/>
              </a:ext>
            </a:extLst>
          </p:cNvPr>
          <p:cNvSpPr>
            <a:spLocks noGrp="1"/>
          </p:cNvSpPr>
          <p:nvPr>
            <p:ph idx="1"/>
          </p:nvPr>
        </p:nvSpPr>
        <p:spPr/>
        <p:txBody>
          <a:bodyPr/>
          <a:lstStyle/>
          <a:p>
            <a:pPr marL="0" indent="0">
              <a:buNone/>
            </a:pPr>
            <a:r>
              <a:rPr lang="en-US" sz="2800"/>
              <a:t>Is a current IEP in place for this student?</a:t>
            </a:r>
          </a:p>
          <a:p>
            <a:pPr lvl="1">
              <a:buFont typeface="Wingdings" panose="05000000000000000000" pitchFamily="2" charset="2"/>
              <a:buChar char="q"/>
            </a:pPr>
            <a:r>
              <a:rPr lang="en-US" altLang="en-US" sz="2400">
                <a:latin typeface="Arial"/>
                <a:cs typeface="Arial"/>
              </a:rPr>
              <a:t> Yes	</a:t>
            </a:r>
          </a:p>
          <a:p>
            <a:pPr lvl="1">
              <a:buFont typeface="Wingdings" panose="05000000000000000000" pitchFamily="2" charset="2"/>
              <a:buChar char="q"/>
            </a:pPr>
            <a:r>
              <a:rPr lang="en-US" altLang="en-US" sz="2400">
                <a:latin typeface="Arial"/>
                <a:cs typeface="Arial"/>
              </a:rPr>
              <a:t> No</a:t>
            </a:r>
          </a:p>
          <a:p>
            <a:pPr marL="0" indent="0">
              <a:buNone/>
            </a:pPr>
            <a:endParaRPr lang="en-US"/>
          </a:p>
        </p:txBody>
      </p:sp>
      <p:sp>
        <p:nvSpPr>
          <p:cNvPr id="4" name="Footer Placeholder 3">
            <a:extLst>
              <a:ext uri="{FF2B5EF4-FFF2-40B4-BE49-F238E27FC236}">
                <a16:creationId xmlns:a16="http://schemas.microsoft.com/office/drawing/2014/main" id="{01D76F98-4B01-40EA-98D2-914DAE80CF8F}"/>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12DF829F-16BC-4BB3-9B63-07947FED9663}"/>
              </a:ext>
            </a:extLst>
          </p:cNvPr>
          <p:cNvSpPr>
            <a:spLocks noGrp="1"/>
          </p:cNvSpPr>
          <p:nvPr>
            <p:ph type="sldNum" sz="quarter" idx="4"/>
          </p:nvPr>
        </p:nvSpPr>
        <p:spPr/>
        <p:txBody>
          <a:bodyPr/>
          <a:lstStyle/>
          <a:p>
            <a:fld id="{C948956C-181A-4CF4-99F7-163F512CFDFE}" type="slidenum">
              <a:rPr lang="en-US" smtClean="0"/>
              <a:pPr/>
              <a:t>38</a:t>
            </a:fld>
            <a:endParaRPr lang="en-US"/>
          </a:p>
        </p:txBody>
      </p:sp>
    </p:spTree>
    <p:extLst>
      <p:ext uri="{BB962C8B-B14F-4D97-AF65-F5344CB8AC3E}">
        <p14:creationId xmlns:p14="http://schemas.microsoft.com/office/powerpoint/2010/main" val="319237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FAA89-9A6D-429B-851C-A97007A425F6}"/>
              </a:ext>
            </a:extLst>
          </p:cNvPr>
          <p:cNvSpPr>
            <a:spLocks noGrp="1"/>
          </p:cNvSpPr>
          <p:nvPr>
            <p:ph type="title"/>
          </p:nvPr>
        </p:nvSpPr>
        <p:spPr/>
        <p:txBody>
          <a:bodyPr/>
          <a:lstStyle/>
          <a:p>
            <a:r>
              <a:rPr lang="en-US"/>
              <a:t>Question 7</a:t>
            </a:r>
          </a:p>
        </p:txBody>
      </p:sp>
      <p:sp>
        <p:nvSpPr>
          <p:cNvPr id="3" name="Content Placeholder 2">
            <a:extLst>
              <a:ext uri="{FF2B5EF4-FFF2-40B4-BE49-F238E27FC236}">
                <a16:creationId xmlns:a16="http://schemas.microsoft.com/office/drawing/2014/main" id="{16587B3D-2064-474E-8880-FED1F55FD81C}"/>
              </a:ext>
            </a:extLst>
          </p:cNvPr>
          <p:cNvSpPr>
            <a:spLocks noGrp="1"/>
          </p:cNvSpPr>
          <p:nvPr>
            <p:ph idx="1"/>
          </p:nvPr>
        </p:nvSpPr>
        <p:spPr/>
        <p:txBody>
          <a:bodyPr/>
          <a:lstStyle/>
          <a:p>
            <a:pPr marL="0" indent="0">
              <a:buNone/>
            </a:pPr>
            <a:r>
              <a:rPr lang="en-US"/>
              <a:t>Did the IEP include transition services to reasonably enable the student to meet their postsecondary goals?</a:t>
            </a:r>
          </a:p>
          <a:p>
            <a:pPr lvl="2">
              <a:buFont typeface="Wingdings" panose="05000000000000000000" pitchFamily="2" charset="2"/>
              <a:buChar char="q"/>
            </a:pPr>
            <a:r>
              <a:rPr lang="en-US" sz="2800"/>
              <a:t>Yes </a:t>
            </a:r>
          </a:p>
          <a:p>
            <a:pPr lvl="2">
              <a:buFont typeface="Wingdings" panose="05000000000000000000" pitchFamily="2" charset="2"/>
              <a:buChar char="q"/>
            </a:pPr>
            <a:r>
              <a:rPr lang="en-US" sz="2800"/>
              <a:t>No</a:t>
            </a:r>
          </a:p>
        </p:txBody>
      </p:sp>
      <p:sp>
        <p:nvSpPr>
          <p:cNvPr id="4" name="Footer Placeholder 3">
            <a:extLst>
              <a:ext uri="{FF2B5EF4-FFF2-40B4-BE49-F238E27FC236}">
                <a16:creationId xmlns:a16="http://schemas.microsoft.com/office/drawing/2014/main" id="{EDB40E4C-57AB-46E6-B8F4-59FA4998FEBF}"/>
              </a:ext>
            </a:extLst>
          </p:cNvPr>
          <p:cNvSpPr>
            <a:spLocks noGrp="1"/>
          </p:cNvSpPr>
          <p:nvPr>
            <p:ph type="ftr" sz="quarter" idx="11"/>
          </p:nvPr>
        </p:nvSpPr>
        <p:spPr>
          <a:xfrm>
            <a:off x="0" y="6517944"/>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89068C53-87F2-414A-800A-ADC2A16C8B72}"/>
              </a:ext>
            </a:extLst>
          </p:cNvPr>
          <p:cNvSpPr>
            <a:spLocks noGrp="1"/>
          </p:cNvSpPr>
          <p:nvPr>
            <p:ph type="sldNum" sz="quarter" idx="12"/>
          </p:nvPr>
        </p:nvSpPr>
        <p:spPr>
          <a:xfrm>
            <a:off x="11139492" y="6434819"/>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39</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05783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FE33-79EB-4213-8FC3-31503C91BF22}"/>
              </a:ext>
            </a:extLst>
          </p:cNvPr>
          <p:cNvSpPr>
            <a:spLocks noGrp="1"/>
          </p:cNvSpPr>
          <p:nvPr>
            <p:ph type="ctrTitle"/>
          </p:nvPr>
        </p:nvSpPr>
        <p:spPr>
          <a:xfrm>
            <a:off x="1175821" y="316283"/>
            <a:ext cx="10287000" cy="1897275"/>
          </a:xfrm>
        </p:spPr>
        <p:txBody>
          <a:bodyPr/>
          <a:lstStyle/>
          <a:p>
            <a:r>
              <a:rPr lang="en-US"/>
              <a:t>Indicator B-13 Checklist - Interrater Reliability Training</a:t>
            </a:r>
          </a:p>
        </p:txBody>
      </p:sp>
      <p:sp>
        <p:nvSpPr>
          <p:cNvPr id="3" name="Subtitle 2">
            <a:extLst>
              <a:ext uri="{FF2B5EF4-FFF2-40B4-BE49-F238E27FC236}">
                <a16:creationId xmlns:a16="http://schemas.microsoft.com/office/drawing/2014/main" id="{79124524-917A-401E-B8CA-4CF840839E95}"/>
              </a:ext>
            </a:extLst>
          </p:cNvPr>
          <p:cNvSpPr>
            <a:spLocks noGrp="1"/>
          </p:cNvSpPr>
          <p:nvPr>
            <p:ph type="subTitle" idx="1"/>
          </p:nvPr>
        </p:nvSpPr>
        <p:spPr/>
        <p:txBody>
          <a:bodyPr/>
          <a:lstStyle/>
          <a:p>
            <a:r>
              <a:rPr lang="en-US"/>
              <a:t>Fall 2023</a:t>
            </a:r>
          </a:p>
        </p:txBody>
      </p:sp>
      <p:sp>
        <p:nvSpPr>
          <p:cNvPr id="4" name="TextBox 3">
            <a:extLst>
              <a:ext uri="{FF2B5EF4-FFF2-40B4-BE49-F238E27FC236}">
                <a16:creationId xmlns:a16="http://schemas.microsoft.com/office/drawing/2014/main" id="{9AA66BAB-261D-4CFC-9F92-AD01B7BC5737}"/>
              </a:ext>
            </a:extLst>
          </p:cNvPr>
          <p:cNvSpPr txBox="1"/>
          <p:nvPr/>
        </p:nvSpPr>
        <p:spPr>
          <a:xfrm>
            <a:off x="1432700" y="4119073"/>
            <a:ext cx="86959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Verdana" panose="020B0604030504040204" pitchFamily="34" charset="0"/>
                <a:ea typeface="Verdana" panose="020B0604030504040204" pitchFamily="34" charset="0"/>
                <a:cs typeface="Verdana" panose="020B0604030504040204" pitchFamily="34" charset="0"/>
              </a:rPr>
              <a:t>Michigan Department of Education Office of Special Education</a:t>
            </a:r>
          </a:p>
        </p:txBody>
      </p:sp>
    </p:spTree>
    <p:extLst>
      <p:ext uri="{BB962C8B-B14F-4D97-AF65-F5344CB8AC3E}">
        <p14:creationId xmlns:p14="http://schemas.microsoft.com/office/powerpoint/2010/main" val="229072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FD5E6-622E-4644-9A6D-B9749FBD2051}"/>
              </a:ext>
            </a:extLst>
          </p:cNvPr>
          <p:cNvSpPr>
            <a:spLocks noGrp="1"/>
          </p:cNvSpPr>
          <p:nvPr>
            <p:ph type="title"/>
          </p:nvPr>
        </p:nvSpPr>
        <p:spPr/>
        <p:txBody>
          <a:bodyPr/>
          <a:lstStyle/>
          <a:p>
            <a:r>
              <a:rPr lang="en-US">
                <a:latin typeface="Verdana"/>
                <a:ea typeface="Verdana"/>
                <a:cs typeface="Verdana"/>
              </a:rPr>
              <a:t>Intent of Transition Services</a:t>
            </a:r>
          </a:p>
        </p:txBody>
      </p:sp>
      <p:sp>
        <p:nvSpPr>
          <p:cNvPr id="3" name="Content Placeholder 2">
            <a:extLst>
              <a:ext uri="{FF2B5EF4-FFF2-40B4-BE49-F238E27FC236}">
                <a16:creationId xmlns:a16="http://schemas.microsoft.com/office/drawing/2014/main" id="{64300155-B802-4B45-AE82-8EFF8D3949F7}"/>
              </a:ext>
            </a:extLst>
          </p:cNvPr>
          <p:cNvSpPr>
            <a:spLocks noGrp="1"/>
          </p:cNvSpPr>
          <p:nvPr>
            <p:ph idx="1"/>
          </p:nvPr>
        </p:nvSpPr>
        <p:spPr/>
        <p:txBody>
          <a:bodyPr vert="horz" lIns="91440" tIns="45720" rIns="91440" bIns="45720" rtlCol="0" anchor="t">
            <a:normAutofit/>
          </a:bodyPr>
          <a:lstStyle/>
          <a:p>
            <a:pPr marL="457200" indent="-457200"/>
            <a:r>
              <a:rPr lang="en-US">
                <a:latin typeface="Verdana"/>
                <a:ea typeface="Verdana"/>
                <a:cs typeface="Verdana"/>
              </a:rPr>
              <a:t>Relate to and support the attainment of the student's measurable postsecondary goal.</a:t>
            </a:r>
            <a:endParaRPr lang="en-US"/>
          </a:p>
          <a:p>
            <a:pPr marL="457200" indent="-457200"/>
            <a:r>
              <a:rPr lang="en-US">
                <a:latin typeface="Verdana"/>
                <a:ea typeface="Verdana"/>
                <a:cs typeface="Verdana"/>
              </a:rPr>
              <a:t>Based on the student's areas of need.</a:t>
            </a:r>
          </a:p>
          <a:p>
            <a:pPr marL="457200" indent="-457200"/>
            <a:r>
              <a:rPr lang="en-US">
                <a:latin typeface="Verdana"/>
                <a:ea typeface="Verdana"/>
                <a:cs typeface="Verdana"/>
              </a:rPr>
              <a:t>Coordinated set of activities that align with the postsecondary goal.</a:t>
            </a:r>
            <a:endParaRPr lang="en-US"/>
          </a:p>
        </p:txBody>
      </p:sp>
      <p:sp>
        <p:nvSpPr>
          <p:cNvPr id="4" name="Footer Placeholder 3">
            <a:extLst>
              <a:ext uri="{FF2B5EF4-FFF2-40B4-BE49-F238E27FC236}">
                <a16:creationId xmlns:a16="http://schemas.microsoft.com/office/drawing/2014/main" id="{04149C15-D11D-4EF8-A29F-5310E0A1063F}"/>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F71CA9E0-348C-4742-9EF6-100FA72AE794}"/>
              </a:ext>
            </a:extLst>
          </p:cNvPr>
          <p:cNvSpPr>
            <a:spLocks noGrp="1"/>
          </p:cNvSpPr>
          <p:nvPr>
            <p:ph type="sldNum" sz="quarter" idx="4"/>
          </p:nvPr>
        </p:nvSpPr>
        <p:spPr/>
        <p:txBody>
          <a:bodyPr/>
          <a:lstStyle/>
          <a:p>
            <a:fld id="{C948956C-181A-4CF4-99F7-163F512CFDFE}" type="slidenum">
              <a:rPr lang="en-US" smtClean="0"/>
              <a:pPr/>
              <a:t>40</a:t>
            </a:fld>
            <a:endParaRPr lang="en-US"/>
          </a:p>
        </p:txBody>
      </p:sp>
    </p:spTree>
    <p:extLst>
      <p:ext uri="{BB962C8B-B14F-4D97-AF65-F5344CB8AC3E}">
        <p14:creationId xmlns:p14="http://schemas.microsoft.com/office/powerpoint/2010/main" val="168688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A66EB6-9840-4941-9DFD-EDDDFF5471F5}"/>
              </a:ext>
            </a:extLst>
          </p:cNvPr>
          <p:cNvSpPr>
            <a:spLocks noGrp="1"/>
          </p:cNvSpPr>
          <p:nvPr>
            <p:ph type="title"/>
          </p:nvPr>
        </p:nvSpPr>
        <p:spPr/>
        <p:txBody>
          <a:bodyPr/>
          <a:lstStyle/>
          <a:p>
            <a:r>
              <a:rPr lang="en-US"/>
              <a:t>Question 7 Compliance</a:t>
            </a:r>
          </a:p>
        </p:txBody>
      </p:sp>
      <p:sp>
        <p:nvSpPr>
          <p:cNvPr id="7" name="Content Placeholder 6">
            <a:extLst>
              <a:ext uri="{FF2B5EF4-FFF2-40B4-BE49-F238E27FC236}">
                <a16:creationId xmlns:a16="http://schemas.microsoft.com/office/drawing/2014/main" id="{6709EB00-C603-403A-AD80-00ED437762CE}"/>
              </a:ext>
            </a:extLst>
          </p:cNvPr>
          <p:cNvSpPr>
            <a:spLocks noGrp="1"/>
          </p:cNvSpPr>
          <p:nvPr>
            <p:ph sz="half" idx="1"/>
          </p:nvPr>
        </p:nvSpPr>
        <p:spPr>
          <a:xfrm>
            <a:off x="935475" y="1327310"/>
            <a:ext cx="7360920" cy="5209046"/>
          </a:xfrm>
        </p:spPr>
        <p:txBody>
          <a:bodyPr vert="horz" lIns="91440" tIns="45720" rIns="91440" bIns="45720" rtlCol="0" anchor="t">
            <a:normAutofit/>
          </a:bodyPr>
          <a:lstStyle/>
          <a:p>
            <a:pPr marL="0" indent="0">
              <a:buNone/>
            </a:pPr>
            <a:r>
              <a:rPr lang="en-US" b="1"/>
              <a:t>Compliance</a:t>
            </a:r>
          </a:p>
          <a:p>
            <a:pPr marL="0" indent="0">
              <a:buNone/>
            </a:pPr>
            <a:r>
              <a:rPr lang="en-US" sz="2000">
                <a:latin typeface="Verdana"/>
                <a:ea typeface="Verdana"/>
                <a:cs typeface="Verdana"/>
              </a:rPr>
              <a:t>Documentation of transition services including:</a:t>
            </a:r>
          </a:p>
          <a:p>
            <a:pPr lvl="1"/>
            <a:r>
              <a:rPr lang="en-US" sz="2000">
                <a:latin typeface="Verdana"/>
                <a:ea typeface="Verdana"/>
                <a:cs typeface="Verdana"/>
              </a:rPr>
              <a:t>instruction </a:t>
            </a:r>
          </a:p>
          <a:p>
            <a:pPr lvl="1"/>
            <a:r>
              <a:rPr lang="en-US" sz="2000">
                <a:latin typeface="Verdana"/>
                <a:ea typeface="Verdana"/>
                <a:cs typeface="Verdana"/>
              </a:rPr>
              <a:t>related services </a:t>
            </a:r>
            <a:endParaRPr lang="en-US" sz="2000"/>
          </a:p>
          <a:p>
            <a:pPr lvl="1"/>
            <a:r>
              <a:rPr lang="en-US" sz="2000">
                <a:latin typeface="Verdana"/>
                <a:ea typeface="Verdana"/>
                <a:cs typeface="Verdana"/>
              </a:rPr>
              <a:t>community experience</a:t>
            </a:r>
          </a:p>
          <a:p>
            <a:pPr lvl="1"/>
            <a:r>
              <a:rPr lang="en-US" sz="2000">
                <a:latin typeface="Verdana"/>
                <a:ea typeface="Verdana"/>
                <a:cs typeface="Verdana"/>
              </a:rPr>
              <a:t>development of employment and other post-school adult living objectives</a:t>
            </a:r>
          </a:p>
          <a:p>
            <a:pPr lvl="1"/>
            <a:r>
              <a:rPr lang="en-US" sz="2000">
                <a:latin typeface="Verdana"/>
                <a:ea typeface="Verdana"/>
                <a:cs typeface="Verdana"/>
              </a:rPr>
              <a:t>acquisition of daily living skills and functional vocational evaluation</a:t>
            </a:r>
          </a:p>
          <a:p>
            <a:pPr lvl="1"/>
            <a:r>
              <a:rPr lang="en-US" sz="2000">
                <a:latin typeface="Verdana"/>
                <a:ea typeface="Verdana"/>
                <a:cs typeface="Verdana"/>
              </a:rPr>
              <a:t>courses of study</a:t>
            </a:r>
          </a:p>
          <a:p>
            <a:pPr marL="0" indent="0">
              <a:buNone/>
            </a:pPr>
            <a:r>
              <a:rPr lang="en-US" sz="2200">
                <a:latin typeface="Verdana"/>
                <a:ea typeface="Verdana"/>
                <a:cs typeface="Verdana"/>
              </a:rPr>
              <a:t>that will enable the student to meet their postsecondary goals.</a:t>
            </a:r>
          </a:p>
        </p:txBody>
      </p:sp>
      <p:sp>
        <p:nvSpPr>
          <p:cNvPr id="8" name="Content Placeholder 7">
            <a:extLst>
              <a:ext uri="{FF2B5EF4-FFF2-40B4-BE49-F238E27FC236}">
                <a16:creationId xmlns:a16="http://schemas.microsoft.com/office/drawing/2014/main" id="{1E43F27A-9BF2-41E1-A562-424E81239211}"/>
              </a:ext>
            </a:extLst>
          </p:cNvPr>
          <p:cNvSpPr>
            <a:spLocks noGrp="1"/>
          </p:cNvSpPr>
          <p:nvPr>
            <p:ph sz="half" idx="2"/>
          </p:nvPr>
        </p:nvSpPr>
        <p:spPr>
          <a:xfrm>
            <a:off x="7970520" y="1357469"/>
            <a:ext cx="4023360" cy="2071531"/>
          </a:xfrm>
        </p:spPr>
        <p:txBody>
          <a:bodyPr vert="horz" lIns="91440" tIns="45720" rIns="91440" bIns="45720" rtlCol="0" anchor="t">
            <a:normAutofit/>
          </a:bodyPr>
          <a:lstStyle/>
          <a:p>
            <a:pPr marL="0" indent="0">
              <a:buNone/>
            </a:pPr>
            <a:r>
              <a:rPr lang="en-US" b="1">
                <a:latin typeface="Verdana"/>
                <a:ea typeface="Verdana"/>
                <a:cs typeface="Verdana"/>
              </a:rPr>
              <a:t>Noncompliance</a:t>
            </a:r>
          </a:p>
          <a:p>
            <a:pPr lvl="1"/>
            <a:r>
              <a:rPr lang="en-US" sz="2000">
                <a:latin typeface="Verdana"/>
                <a:ea typeface="Verdana"/>
                <a:cs typeface="Verdana"/>
              </a:rPr>
              <a:t>There are no documented transition services.</a:t>
            </a:r>
          </a:p>
          <a:p>
            <a:pPr lvl="1"/>
            <a:endParaRPr lang="en-US" sz="2800"/>
          </a:p>
        </p:txBody>
      </p:sp>
      <p:sp>
        <p:nvSpPr>
          <p:cNvPr id="4" name="Footer Placeholder 3">
            <a:extLst>
              <a:ext uri="{FF2B5EF4-FFF2-40B4-BE49-F238E27FC236}">
                <a16:creationId xmlns:a16="http://schemas.microsoft.com/office/drawing/2014/main" id="{B84C83EA-77E2-4B6D-B879-A488F45ED5C7}"/>
              </a:ext>
            </a:extLst>
          </p:cNvPr>
          <p:cNvSpPr>
            <a:spLocks noGrp="1"/>
          </p:cNvSpPr>
          <p:nvPr>
            <p:ph type="ftr" sz="quarter" idx="11"/>
          </p:nvPr>
        </p:nvSpPr>
        <p:spPr>
          <a:xfrm>
            <a:off x="0" y="6536356"/>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MDE Office of Special Education</a:t>
            </a:r>
          </a:p>
        </p:txBody>
      </p:sp>
      <p:sp>
        <p:nvSpPr>
          <p:cNvPr id="5" name="Slide Number Placeholder 4">
            <a:extLst>
              <a:ext uri="{FF2B5EF4-FFF2-40B4-BE49-F238E27FC236}">
                <a16:creationId xmlns:a16="http://schemas.microsoft.com/office/drawing/2014/main" id="{9D570877-1C4E-48CB-9655-75776191EE1B}"/>
              </a:ext>
            </a:extLst>
          </p:cNvPr>
          <p:cNvSpPr>
            <a:spLocks noGrp="1"/>
          </p:cNvSpPr>
          <p:nvPr>
            <p:ph type="sldNum" sz="quarter" idx="12"/>
          </p:nvPr>
        </p:nvSpPr>
        <p:spPr>
          <a:xfrm>
            <a:off x="11084553" y="6529037"/>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41</a:t>
            </a:fld>
            <a:endParaRPr lang="en-US"/>
          </a:p>
        </p:txBody>
      </p:sp>
    </p:spTree>
    <p:extLst>
      <p:ext uri="{BB962C8B-B14F-4D97-AF65-F5344CB8AC3E}">
        <p14:creationId xmlns:p14="http://schemas.microsoft.com/office/powerpoint/2010/main" val="42675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7BEEF49-03F6-8233-4F58-DBC1A3BD8B85}"/>
              </a:ext>
              <a:ext uri="{C183D7F6-B498-43B3-948B-1728B52AA6E4}">
                <adec:decorative xmlns:adec="http://schemas.microsoft.com/office/drawing/2017/decorative" val="1"/>
              </a:ext>
            </a:extLst>
          </p:cNvPr>
          <p:cNvSpPr>
            <a:spLocks noGrp="1"/>
          </p:cNvSpPr>
          <p:nvPr>
            <p:ph sz="half" idx="1"/>
          </p:nvPr>
        </p:nvSpPr>
        <p:spPr/>
        <p:txBody>
          <a:bodyPr/>
          <a:lstStyle/>
          <a:p>
            <a:endParaRPr lang="en-US"/>
          </a:p>
        </p:txBody>
      </p:sp>
      <p:sp>
        <p:nvSpPr>
          <p:cNvPr id="2" name="Title 1">
            <a:extLst>
              <a:ext uri="{FF2B5EF4-FFF2-40B4-BE49-F238E27FC236}">
                <a16:creationId xmlns:a16="http://schemas.microsoft.com/office/drawing/2014/main" id="{74ECAC04-9266-4B9F-8B47-0FB156059541}"/>
              </a:ext>
            </a:extLst>
          </p:cNvPr>
          <p:cNvSpPr>
            <a:spLocks noGrp="1"/>
          </p:cNvSpPr>
          <p:nvPr>
            <p:ph type="title"/>
          </p:nvPr>
        </p:nvSpPr>
        <p:spPr/>
        <p:txBody>
          <a:bodyPr/>
          <a:lstStyle/>
          <a:p>
            <a:r>
              <a:rPr lang="en-US"/>
              <a:t>Examples of transition services</a:t>
            </a:r>
          </a:p>
        </p:txBody>
      </p:sp>
      <p:pic>
        <p:nvPicPr>
          <p:cNvPr id="7" name="Content Placeholder 7" descr="Instruction to check grades, access tutoring services, and learn about community agencies.">
            <a:extLst>
              <a:ext uri="{FF2B5EF4-FFF2-40B4-BE49-F238E27FC236}">
                <a16:creationId xmlns:a16="http://schemas.microsoft.com/office/drawing/2014/main" id="{427A766E-AF68-0DC8-35A9-31B10FB148B1}"/>
              </a:ext>
            </a:extLst>
          </p:cNvPr>
          <p:cNvPicPr>
            <a:picLocks noChangeAspect="1"/>
          </p:cNvPicPr>
          <p:nvPr/>
        </p:nvPicPr>
        <p:blipFill>
          <a:blip r:embed="rId3"/>
          <a:stretch>
            <a:fillRect/>
          </a:stretch>
        </p:blipFill>
        <p:spPr>
          <a:xfrm>
            <a:off x="96336" y="1749251"/>
            <a:ext cx="5967220" cy="3359498"/>
          </a:xfrm>
          <a:prstGeom prst="rect">
            <a:avLst/>
          </a:prstGeom>
        </p:spPr>
      </p:pic>
      <p:pic>
        <p:nvPicPr>
          <p:cNvPr id="12" name="Content Placeholder 9" descr="Development of Employment: Meet with adult workers in chosen career field.">
            <a:extLst>
              <a:ext uri="{FF2B5EF4-FFF2-40B4-BE49-F238E27FC236}">
                <a16:creationId xmlns:a16="http://schemas.microsoft.com/office/drawing/2014/main" id="{28DB0CA4-C6DC-AEBA-72E0-7EDE962D1722}"/>
              </a:ext>
            </a:extLst>
          </p:cNvPr>
          <p:cNvPicPr>
            <a:picLocks noChangeAspect="1"/>
          </p:cNvPicPr>
          <p:nvPr/>
        </p:nvPicPr>
        <p:blipFill>
          <a:blip r:embed="rId4"/>
          <a:stretch>
            <a:fillRect/>
          </a:stretch>
        </p:blipFill>
        <p:spPr>
          <a:xfrm>
            <a:off x="5423847" y="1494940"/>
            <a:ext cx="6285697" cy="1934060"/>
          </a:xfrm>
          <a:prstGeom prst="rect">
            <a:avLst/>
          </a:prstGeom>
        </p:spPr>
      </p:pic>
      <p:pic>
        <p:nvPicPr>
          <p:cNvPr id="13" name="Picture 2" descr="Activity: Joan will participate in a functional skills curriculum.">
            <a:extLst>
              <a:ext uri="{FF2B5EF4-FFF2-40B4-BE49-F238E27FC236}">
                <a16:creationId xmlns:a16="http://schemas.microsoft.com/office/drawing/2014/main" id="{0FA0C322-41FF-3090-2F1B-D42818B530A1}"/>
              </a:ext>
            </a:extLst>
          </p:cNvPr>
          <p:cNvPicPr>
            <a:picLocks noGrp="1" noChangeAspect="1" noChangeArrowheads="1"/>
          </p:cNvPicPr>
          <p:nvPr>
            <p:ph sz="half" idx="2"/>
          </p:nvPr>
        </p:nvPicPr>
        <p:blipFill rotWithShape="1">
          <a:blip r:embed="rId5">
            <a:extLst>
              <a:ext uri="{28A0092B-C50C-407E-A947-70E740481C1C}">
                <a14:useLocalDpi xmlns:a14="http://schemas.microsoft.com/office/drawing/2010/main" val="0"/>
              </a:ext>
            </a:extLst>
          </a:blip>
          <a:srcRect b="29910"/>
          <a:stretch/>
        </p:blipFill>
        <p:spPr bwMode="auto">
          <a:xfrm>
            <a:off x="6338331" y="3786996"/>
            <a:ext cx="4741644" cy="247488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073CFE7B-478D-464D-BC47-BFE744F6CFDB}"/>
              </a:ext>
            </a:extLst>
          </p:cNvPr>
          <p:cNvSpPr>
            <a:spLocks noGrp="1"/>
          </p:cNvSpPr>
          <p:nvPr>
            <p:ph type="ftr" sz="quarter" idx="3"/>
          </p:nvPr>
        </p:nvSpPr>
        <p:spPr/>
        <p:txBody>
          <a:bodyPr/>
          <a:lstStyle/>
          <a:p>
            <a:r>
              <a:rPr lang="en-US"/>
              <a:t>MDE Office of Special Education</a:t>
            </a:r>
          </a:p>
        </p:txBody>
      </p:sp>
      <p:sp>
        <p:nvSpPr>
          <p:cNvPr id="6" name="Slide Number Placeholder 5">
            <a:extLst>
              <a:ext uri="{FF2B5EF4-FFF2-40B4-BE49-F238E27FC236}">
                <a16:creationId xmlns:a16="http://schemas.microsoft.com/office/drawing/2014/main" id="{DD4BE4AB-9691-4CAE-B73D-5F4484ECCE0A}"/>
              </a:ext>
            </a:extLst>
          </p:cNvPr>
          <p:cNvSpPr>
            <a:spLocks noGrp="1"/>
          </p:cNvSpPr>
          <p:nvPr>
            <p:ph type="sldNum" sz="quarter" idx="4"/>
          </p:nvPr>
        </p:nvSpPr>
        <p:spPr/>
        <p:txBody>
          <a:bodyPr/>
          <a:lstStyle/>
          <a:p>
            <a:fld id="{C948956C-181A-4CF4-99F7-163F512CFDFE}" type="slidenum">
              <a:rPr lang="en-US" smtClean="0"/>
              <a:pPr/>
              <a:t>42</a:t>
            </a:fld>
            <a:endParaRPr lang="en-US"/>
          </a:p>
        </p:txBody>
      </p:sp>
    </p:spTree>
    <p:extLst>
      <p:ext uri="{BB962C8B-B14F-4D97-AF65-F5344CB8AC3E}">
        <p14:creationId xmlns:p14="http://schemas.microsoft.com/office/powerpoint/2010/main" val="115355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FFB0-4436-4C1C-B9E9-4CEEFB6DE6A9}"/>
              </a:ext>
            </a:extLst>
          </p:cNvPr>
          <p:cNvSpPr>
            <a:spLocks noGrp="1"/>
          </p:cNvSpPr>
          <p:nvPr>
            <p:ph type="title"/>
          </p:nvPr>
        </p:nvSpPr>
        <p:spPr/>
        <p:txBody>
          <a:bodyPr/>
          <a:lstStyle/>
          <a:p>
            <a:r>
              <a:rPr lang="en-US"/>
              <a:t>Question 8</a:t>
            </a:r>
          </a:p>
        </p:txBody>
      </p:sp>
      <p:sp>
        <p:nvSpPr>
          <p:cNvPr id="3" name="Content Placeholder 2">
            <a:extLst>
              <a:ext uri="{FF2B5EF4-FFF2-40B4-BE49-F238E27FC236}">
                <a16:creationId xmlns:a16="http://schemas.microsoft.com/office/drawing/2014/main" id="{7DACB83F-BAAA-433A-95E6-36EB312BAC30}"/>
              </a:ext>
            </a:extLst>
          </p:cNvPr>
          <p:cNvSpPr>
            <a:spLocks noGrp="1"/>
          </p:cNvSpPr>
          <p:nvPr>
            <p:ph idx="1"/>
          </p:nvPr>
        </p:nvSpPr>
        <p:spPr/>
        <p:txBody>
          <a:bodyPr/>
          <a:lstStyle/>
          <a:p>
            <a:pPr marL="0" indent="0">
              <a:buNone/>
            </a:pPr>
            <a:r>
              <a:rPr lang="en-US"/>
              <a:t>Did the IEP include courses of study that will reasonably enable the student to meet their postsecondary goals?</a:t>
            </a:r>
          </a:p>
          <a:p>
            <a:pPr lvl="2">
              <a:buFont typeface="Wingdings" panose="05000000000000000000" pitchFamily="2" charset="2"/>
              <a:buChar char="q"/>
            </a:pPr>
            <a:r>
              <a:rPr lang="en-US" sz="2800"/>
              <a:t>Yes</a:t>
            </a:r>
          </a:p>
          <a:p>
            <a:pPr lvl="2">
              <a:buFont typeface="Wingdings" panose="05000000000000000000" pitchFamily="2" charset="2"/>
              <a:buChar char="q"/>
            </a:pPr>
            <a:r>
              <a:rPr lang="en-US" sz="2800"/>
              <a:t>No</a:t>
            </a:r>
          </a:p>
          <a:p>
            <a:endParaRPr lang="en-US"/>
          </a:p>
        </p:txBody>
      </p:sp>
      <p:sp>
        <p:nvSpPr>
          <p:cNvPr id="4" name="Footer Placeholder 3">
            <a:extLst>
              <a:ext uri="{FF2B5EF4-FFF2-40B4-BE49-F238E27FC236}">
                <a16:creationId xmlns:a16="http://schemas.microsoft.com/office/drawing/2014/main" id="{3A5434F7-65EA-420D-9ABA-A38149FEB5B0}"/>
              </a:ext>
            </a:extLst>
          </p:cNvPr>
          <p:cNvSpPr>
            <a:spLocks noGrp="1"/>
          </p:cNvSpPr>
          <p:nvPr>
            <p:ph type="ftr" sz="quarter" idx="11"/>
          </p:nvPr>
        </p:nvSpPr>
        <p:spPr>
          <a:xfrm>
            <a:off x="0" y="6532458"/>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C021F482-0922-4211-A178-A2C3C3E201B0}"/>
              </a:ext>
            </a:extLst>
          </p:cNvPr>
          <p:cNvSpPr>
            <a:spLocks noGrp="1"/>
          </p:cNvSpPr>
          <p:nvPr>
            <p:ph type="sldNum" sz="quarter" idx="12"/>
          </p:nvPr>
        </p:nvSpPr>
        <p:spPr>
          <a:xfrm>
            <a:off x="11139492" y="6449333"/>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43</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907388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4526-6F97-4AAE-BF88-E040A1F96BCC}"/>
              </a:ext>
            </a:extLst>
          </p:cNvPr>
          <p:cNvSpPr>
            <a:spLocks noGrp="1"/>
          </p:cNvSpPr>
          <p:nvPr>
            <p:ph type="title"/>
          </p:nvPr>
        </p:nvSpPr>
        <p:spPr/>
        <p:txBody>
          <a:bodyPr/>
          <a:lstStyle/>
          <a:p>
            <a:r>
              <a:rPr lang="en-US"/>
              <a:t>Question 8 Compliance</a:t>
            </a:r>
          </a:p>
        </p:txBody>
      </p:sp>
      <p:sp>
        <p:nvSpPr>
          <p:cNvPr id="6" name="Content Placeholder 5">
            <a:extLst>
              <a:ext uri="{FF2B5EF4-FFF2-40B4-BE49-F238E27FC236}">
                <a16:creationId xmlns:a16="http://schemas.microsoft.com/office/drawing/2014/main" id="{B3B7BB73-C634-4E6D-AF09-526A97EC67E8}"/>
              </a:ext>
            </a:extLst>
          </p:cNvPr>
          <p:cNvSpPr>
            <a:spLocks noGrp="1"/>
          </p:cNvSpPr>
          <p:nvPr>
            <p:ph sz="half" idx="1"/>
          </p:nvPr>
        </p:nvSpPr>
        <p:spPr>
          <a:xfrm>
            <a:off x="913388" y="1233576"/>
            <a:ext cx="5181600" cy="5106838"/>
          </a:xfrm>
        </p:spPr>
        <p:txBody>
          <a:bodyPr vert="horz" lIns="91440" tIns="45720" rIns="91440" bIns="45720" rtlCol="0" anchor="t">
            <a:normAutofit fontScale="92500"/>
          </a:bodyPr>
          <a:lstStyle/>
          <a:p>
            <a:pPr marL="0" indent="0">
              <a:buNone/>
            </a:pPr>
            <a:r>
              <a:rPr lang="en-US" b="1"/>
              <a:t>Compliance</a:t>
            </a:r>
          </a:p>
          <a:p>
            <a:pPr marL="0" indent="0">
              <a:buNone/>
            </a:pPr>
            <a:r>
              <a:rPr lang="en-US">
                <a:latin typeface="Verdana"/>
                <a:ea typeface="Verdana"/>
              </a:rPr>
              <a:t>The documented courses of study enable the student to achieve their postsecondary goals: </a:t>
            </a:r>
            <a:endParaRPr lang="en-US"/>
          </a:p>
          <a:p>
            <a:pPr lvl="1"/>
            <a:r>
              <a:rPr lang="en-US"/>
              <a:t>Michigan Merit Curriculum</a:t>
            </a:r>
          </a:p>
          <a:p>
            <a:pPr lvl="1"/>
            <a:r>
              <a:rPr lang="en-US"/>
              <a:t>Certificate of Completion</a:t>
            </a:r>
          </a:p>
          <a:p>
            <a:pPr marL="0" indent="-91440">
              <a:buNone/>
            </a:pPr>
            <a:r>
              <a:rPr lang="en-US">
                <a:latin typeface="Verdana"/>
                <a:ea typeface="Verdana"/>
              </a:rPr>
              <a:t>If they are not aligned, then there are transition services to align the two items.</a:t>
            </a:r>
          </a:p>
        </p:txBody>
      </p:sp>
      <p:sp>
        <p:nvSpPr>
          <p:cNvPr id="7" name="Content Placeholder 6">
            <a:extLst>
              <a:ext uri="{FF2B5EF4-FFF2-40B4-BE49-F238E27FC236}">
                <a16:creationId xmlns:a16="http://schemas.microsoft.com/office/drawing/2014/main" id="{857C566F-32AD-4EAD-AA78-5C4A07F8DE17}"/>
              </a:ext>
            </a:extLst>
          </p:cNvPr>
          <p:cNvSpPr>
            <a:spLocks noGrp="1"/>
          </p:cNvSpPr>
          <p:nvPr>
            <p:ph sz="half" idx="2"/>
          </p:nvPr>
        </p:nvSpPr>
        <p:spPr>
          <a:xfrm>
            <a:off x="6564086" y="1233576"/>
            <a:ext cx="5181600" cy="5106837"/>
          </a:xfrm>
        </p:spPr>
        <p:txBody>
          <a:bodyPr>
            <a:normAutofit fontScale="92500"/>
          </a:bodyPr>
          <a:lstStyle/>
          <a:p>
            <a:pPr marL="0" indent="0">
              <a:buNone/>
            </a:pPr>
            <a:r>
              <a:rPr lang="en-US" b="1"/>
              <a:t>Noncompliance</a:t>
            </a:r>
          </a:p>
          <a:p>
            <a:pPr lvl="1"/>
            <a:r>
              <a:rPr lang="en-US"/>
              <a:t>No courses of study documented.</a:t>
            </a:r>
          </a:p>
          <a:p>
            <a:pPr lvl="1"/>
            <a:r>
              <a:rPr lang="en-US"/>
              <a:t>The documented courses of study do not enable the student to achieve their postsecondary goals and there are no services to align the two items. </a:t>
            </a:r>
          </a:p>
          <a:p>
            <a:endParaRPr lang="en-US"/>
          </a:p>
        </p:txBody>
      </p:sp>
      <p:sp>
        <p:nvSpPr>
          <p:cNvPr id="4" name="Footer Placeholder 3">
            <a:extLst>
              <a:ext uri="{FF2B5EF4-FFF2-40B4-BE49-F238E27FC236}">
                <a16:creationId xmlns:a16="http://schemas.microsoft.com/office/drawing/2014/main" id="{D1E3CFDB-C33C-43DA-9E9C-7DAEC1BCE5C9}"/>
              </a:ext>
            </a:extLst>
          </p:cNvPr>
          <p:cNvSpPr>
            <a:spLocks noGrp="1"/>
          </p:cNvSpPr>
          <p:nvPr>
            <p:ph type="ftr" sz="quarter" idx="11"/>
          </p:nvPr>
        </p:nvSpPr>
        <p:spPr>
          <a:xfrm>
            <a:off x="0" y="6492875"/>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MDE Office of Special Education</a:t>
            </a:r>
          </a:p>
        </p:txBody>
      </p:sp>
      <p:sp>
        <p:nvSpPr>
          <p:cNvPr id="5" name="Slide Number Placeholder 4">
            <a:extLst>
              <a:ext uri="{FF2B5EF4-FFF2-40B4-BE49-F238E27FC236}">
                <a16:creationId xmlns:a16="http://schemas.microsoft.com/office/drawing/2014/main" id="{719A4718-384F-4CCB-8A56-C2BB4BE91689}"/>
              </a:ext>
            </a:extLst>
          </p:cNvPr>
          <p:cNvSpPr>
            <a:spLocks noGrp="1"/>
          </p:cNvSpPr>
          <p:nvPr>
            <p:ph type="sldNum" sz="quarter" idx="12"/>
          </p:nvPr>
        </p:nvSpPr>
        <p:spPr>
          <a:xfrm>
            <a:off x="11139489" y="6492875"/>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44</a:t>
            </a:fld>
            <a:endParaRPr lang="en-US"/>
          </a:p>
        </p:txBody>
      </p:sp>
    </p:spTree>
    <p:extLst>
      <p:ext uri="{BB962C8B-B14F-4D97-AF65-F5344CB8AC3E}">
        <p14:creationId xmlns:p14="http://schemas.microsoft.com/office/powerpoint/2010/main" val="717599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62080-E25B-4AB4-8C80-33F39D21DC1B}"/>
              </a:ext>
            </a:extLst>
          </p:cNvPr>
          <p:cNvSpPr>
            <a:spLocks noGrp="1"/>
          </p:cNvSpPr>
          <p:nvPr>
            <p:ph type="title"/>
          </p:nvPr>
        </p:nvSpPr>
        <p:spPr/>
        <p:txBody>
          <a:bodyPr/>
          <a:lstStyle/>
          <a:p>
            <a:r>
              <a:rPr lang="en-US"/>
              <a:t>Question 9</a:t>
            </a:r>
          </a:p>
        </p:txBody>
      </p:sp>
      <p:sp>
        <p:nvSpPr>
          <p:cNvPr id="3" name="Content Placeholder 2">
            <a:extLst>
              <a:ext uri="{FF2B5EF4-FFF2-40B4-BE49-F238E27FC236}">
                <a16:creationId xmlns:a16="http://schemas.microsoft.com/office/drawing/2014/main" id="{1A6DB1C6-3294-4081-992E-786A6CEE1B14}"/>
              </a:ext>
            </a:extLst>
          </p:cNvPr>
          <p:cNvSpPr>
            <a:spLocks noGrp="1"/>
          </p:cNvSpPr>
          <p:nvPr>
            <p:ph idx="1"/>
          </p:nvPr>
        </p:nvSpPr>
        <p:spPr/>
        <p:txBody>
          <a:bodyPr/>
          <a:lstStyle/>
          <a:p>
            <a:pPr marL="0" indent="0">
              <a:buNone/>
            </a:pPr>
            <a:r>
              <a:rPr lang="en-US"/>
              <a:t>Were there annual IEP goals related to the student’s transition services needs?</a:t>
            </a:r>
          </a:p>
          <a:p>
            <a:pPr lvl="2">
              <a:buFont typeface="Wingdings" panose="05000000000000000000" pitchFamily="2" charset="2"/>
              <a:buChar char="q"/>
            </a:pPr>
            <a:r>
              <a:rPr lang="en-US"/>
              <a:t>Yes</a:t>
            </a:r>
          </a:p>
          <a:p>
            <a:pPr lvl="2">
              <a:buFont typeface="Wingdings" panose="05000000000000000000" pitchFamily="2" charset="2"/>
              <a:buChar char="q"/>
            </a:pPr>
            <a:r>
              <a:rPr lang="en-US"/>
              <a:t>No</a:t>
            </a:r>
            <a:endParaRPr lang="en-US" sz="1200"/>
          </a:p>
        </p:txBody>
      </p:sp>
      <p:sp>
        <p:nvSpPr>
          <p:cNvPr id="4" name="Footer Placeholder 3">
            <a:extLst>
              <a:ext uri="{FF2B5EF4-FFF2-40B4-BE49-F238E27FC236}">
                <a16:creationId xmlns:a16="http://schemas.microsoft.com/office/drawing/2014/main" id="{9286E982-1447-4238-8CDA-9003078B4CEB}"/>
              </a:ext>
            </a:extLst>
          </p:cNvPr>
          <p:cNvSpPr>
            <a:spLocks noGrp="1"/>
          </p:cNvSpPr>
          <p:nvPr>
            <p:ph type="ftr" sz="quarter" idx="11"/>
          </p:nvPr>
        </p:nvSpPr>
        <p:spPr>
          <a:xfrm>
            <a:off x="0" y="6484631"/>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6888323E-6F01-4CDE-8898-3ED09BAFA9E4}"/>
              </a:ext>
            </a:extLst>
          </p:cNvPr>
          <p:cNvSpPr>
            <a:spLocks noGrp="1"/>
          </p:cNvSpPr>
          <p:nvPr>
            <p:ph type="sldNum" sz="quarter" idx="12"/>
          </p:nvPr>
        </p:nvSpPr>
        <p:spPr>
          <a:xfrm>
            <a:off x="11139492" y="6492875"/>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45</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033101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E0FE-E65C-492D-861C-5C242A6F3858}"/>
              </a:ext>
            </a:extLst>
          </p:cNvPr>
          <p:cNvSpPr>
            <a:spLocks noGrp="1"/>
          </p:cNvSpPr>
          <p:nvPr>
            <p:ph type="title"/>
          </p:nvPr>
        </p:nvSpPr>
        <p:spPr/>
        <p:txBody>
          <a:bodyPr/>
          <a:lstStyle/>
          <a:p>
            <a:r>
              <a:rPr lang="en-US"/>
              <a:t>Question 9 Compliance</a:t>
            </a:r>
          </a:p>
        </p:txBody>
      </p:sp>
      <p:sp>
        <p:nvSpPr>
          <p:cNvPr id="6" name="Content Placeholder 5">
            <a:extLst>
              <a:ext uri="{FF2B5EF4-FFF2-40B4-BE49-F238E27FC236}">
                <a16:creationId xmlns:a16="http://schemas.microsoft.com/office/drawing/2014/main" id="{1103D1EE-4DB7-43A9-A205-DF9DE25714AB}"/>
              </a:ext>
            </a:extLst>
          </p:cNvPr>
          <p:cNvSpPr>
            <a:spLocks noGrp="1"/>
          </p:cNvSpPr>
          <p:nvPr>
            <p:ph sz="half" idx="1"/>
          </p:nvPr>
        </p:nvSpPr>
        <p:spPr/>
        <p:txBody>
          <a:bodyPr vert="horz" lIns="91440" tIns="45720" rIns="91440" bIns="45720" rtlCol="0" anchor="t">
            <a:normAutofit/>
          </a:bodyPr>
          <a:lstStyle/>
          <a:p>
            <a:pPr marL="0" indent="0">
              <a:buNone/>
            </a:pPr>
            <a:r>
              <a:rPr lang="en-US" b="1">
                <a:latin typeface="Verdana"/>
                <a:ea typeface="Verdana"/>
              </a:rPr>
              <a:t>Compliance</a:t>
            </a:r>
          </a:p>
          <a:p>
            <a:pPr lvl="1"/>
            <a:r>
              <a:rPr lang="en-US">
                <a:latin typeface="Verdana"/>
                <a:ea typeface="Verdana"/>
                <a:cs typeface="Verdana"/>
              </a:rPr>
              <a:t>Documentation of an annual IEP goal that supports the student’s transition services needs listed in the IEP.</a:t>
            </a:r>
          </a:p>
          <a:p>
            <a:pPr lvl="1"/>
            <a:endParaRPr lang="en-US"/>
          </a:p>
        </p:txBody>
      </p:sp>
      <p:sp>
        <p:nvSpPr>
          <p:cNvPr id="7" name="Content Placeholder 6">
            <a:extLst>
              <a:ext uri="{FF2B5EF4-FFF2-40B4-BE49-F238E27FC236}">
                <a16:creationId xmlns:a16="http://schemas.microsoft.com/office/drawing/2014/main" id="{DA8EDDF2-7A67-440F-B43D-75A3C62F3884}"/>
              </a:ext>
            </a:extLst>
          </p:cNvPr>
          <p:cNvSpPr>
            <a:spLocks noGrp="1"/>
          </p:cNvSpPr>
          <p:nvPr>
            <p:ph sz="half" idx="2"/>
          </p:nvPr>
        </p:nvSpPr>
        <p:spPr/>
        <p:txBody>
          <a:bodyPr/>
          <a:lstStyle/>
          <a:p>
            <a:pPr marL="0" indent="0">
              <a:buNone/>
            </a:pPr>
            <a:r>
              <a:rPr lang="en-US" b="1"/>
              <a:t>Noncompliance</a:t>
            </a:r>
          </a:p>
          <a:p>
            <a:pPr lvl="1"/>
            <a:r>
              <a:rPr lang="en-US">
                <a:ea typeface="MS PGothic" panose="020B0600070205080204" pitchFamily="34" charset="-128"/>
              </a:rPr>
              <a:t>No documentation of an annual goal in the IEP related to the student’s transition services needs.</a:t>
            </a:r>
            <a:endParaRPr lang="en-US" u="sng">
              <a:ea typeface="MS PGothic" panose="020B0600070205080204" pitchFamily="34" charset="-128"/>
            </a:endParaRPr>
          </a:p>
          <a:p>
            <a:endParaRPr lang="en-US"/>
          </a:p>
        </p:txBody>
      </p:sp>
      <p:sp>
        <p:nvSpPr>
          <p:cNvPr id="4" name="Footer Placeholder 3">
            <a:extLst>
              <a:ext uri="{FF2B5EF4-FFF2-40B4-BE49-F238E27FC236}">
                <a16:creationId xmlns:a16="http://schemas.microsoft.com/office/drawing/2014/main" id="{29055DC4-B899-4C94-80A3-9527825E418A}"/>
              </a:ext>
            </a:extLst>
          </p:cNvPr>
          <p:cNvSpPr>
            <a:spLocks noGrp="1"/>
          </p:cNvSpPr>
          <p:nvPr>
            <p:ph type="ftr" sz="quarter" idx="11"/>
          </p:nvPr>
        </p:nvSpPr>
        <p:spPr>
          <a:xfrm>
            <a:off x="0" y="6562181"/>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MDE Office of Special Education</a:t>
            </a:r>
          </a:p>
        </p:txBody>
      </p:sp>
      <p:sp>
        <p:nvSpPr>
          <p:cNvPr id="5" name="Slide Number Placeholder 4">
            <a:extLst>
              <a:ext uri="{FF2B5EF4-FFF2-40B4-BE49-F238E27FC236}">
                <a16:creationId xmlns:a16="http://schemas.microsoft.com/office/drawing/2014/main" id="{72F60801-6B42-4ABC-B240-0E50B110729F}"/>
              </a:ext>
            </a:extLst>
          </p:cNvPr>
          <p:cNvSpPr>
            <a:spLocks noGrp="1"/>
          </p:cNvSpPr>
          <p:nvPr>
            <p:ph type="sldNum" sz="quarter" idx="12"/>
          </p:nvPr>
        </p:nvSpPr>
        <p:spPr>
          <a:xfrm>
            <a:off x="11139489" y="6458748"/>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46</a:t>
            </a:fld>
            <a:endParaRPr lang="en-US"/>
          </a:p>
        </p:txBody>
      </p:sp>
    </p:spTree>
    <p:extLst>
      <p:ext uri="{BB962C8B-B14F-4D97-AF65-F5344CB8AC3E}">
        <p14:creationId xmlns:p14="http://schemas.microsoft.com/office/powerpoint/2010/main" val="1624908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005C-F761-4E6B-9F41-9C3FF24D1544}"/>
              </a:ext>
            </a:extLst>
          </p:cNvPr>
          <p:cNvSpPr>
            <a:spLocks noGrp="1"/>
          </p:cNvSpPr>
          <p:nvPr>
            <p:ph type="title"/>
          </p:nvPr>
        </p:nvSpPr>
        <p:spPr/>
        <p:txBody>
          <a:bodyPr vert="horz" lIns="91440" tIns="45720" rIns="91440" bIns="45720" rtlCol="0" anchor="ctr">
            <a:normAutofit/>
          </a:bodyPr>
          <a:lstStyle/>
          <a:p>
            <a:r>
              <a:rPr lang="en-US" sz="4400">
                <a:solidFill>
                  <a:schemeClr val="tx1"/>
                </a:solidFill>
                <a:latin typeface="+mj-lt"/>
                <a:ea typeface="+mj-ea"/>
                <a:cs typeface="+mj-cs"/>
              </a:rPr>
              <a:t>Annual Goal - example 1</a:t>
            </a:r>
          </a:p>
        </p:txBody>
      </p:sp>
      <p:pic>
        <p:nvPicPr>
          <p:cNvPr id="6" name="Picture 5" descr="Annual goal related to Education/Training states Ann will solve multi-step equations 4 of 5 times on teacher created assessments. ">
            <a:extLst>
              <a:ext uri="{FF2B5EF4-FFF2-40B4-BE49-F238E27FC236}">
                <a16:creationId xmlns:a16="http://schemas.microsoft.com/office/drawing/2014/main" id="{B8B27508-EEC9-42F2-A483-21166AB43F00}"/>
              </a:ext>
            </a:extLst>
          </p:cNvPr>
          <p:cNvPicPr>
            <a:picLocks noChangeAspect="1"/>
          </p:cNvPicPr>
          <p:nvPr/>
        </p:nvPicPr>
        <p:blipFill>
          <a:blip r:embed="rId3"/>
          <a:stretch>
            <a:fillRect/>
          </a:stretch>
        </p:blipFill>
        <p:spPr>
          <a:xfrm>
            <a:off x="-147480" y="1330541"/>
            <a:ext cx="12515043" cy="4107733"/>
          </a:xfrm>
          <a:prstGeom prst="rect">
            <a:avLst/>
          </a:prstGeom>
        </p:spPr>
      </p:pic>
      <p:sp>
        <p:nvSpPr>
          <p:cNvPr id="4" name="Footer Placeholder 3">
            <a:extLst>
              <a:ext uri="{FF2B5EF4-FFF2-40B4-BE49-F238E27FC236}">
                <a16:creationId xmlns:a16="http://schemas.microsoft.com/office/drawing/2014/main" id="{1A9C456E-0BC1-4827-B74E-5C39D1B1F1EB}"/>
              </a:ext>
            </a:extLst>
          </p:cNvPr>
          <p:cNvSpPr>
            <a:spLocks noGrp="1"/>
          </p:cNvSpPr>
          <p:nvPr>
            <p:ph type="ftr" sz="quarter" idx="3"/>
          </p:nvPr>
        </p:nvSpPr>
        <p:spPr>
          <a:xfrm>
            <a:off x="116112" y="6533752"/>
            <a:ext cx="4114800" cy="365125"/>
          </a:xfrm>
        </p:spPr>
        <p:txBody>
          <a:bodyPr vert="horz" lIns="91440" tIns="45720" rIns="91440" bIns="45720" rtlCol="0" anchor="ctr">
            <a:normAutofit/>
          </a:bodyPr>
          <a:lstStyle/>
          <a:p>
            <a:pPr>
              <a:spcAft>
                <a:spcPts val="600"/>
              </a:spcAft>
            </a:pPr>
            <a:r>
              <a:rPr lang="en-US" kern="1200">
                <a:solidFill>
                  <a:schemeClr val="bg1">
                    <a:alpha val="80000"/>
                  </a:schemeClr>
                </a:solidFill>
              </a:rPr>
              <a:t>MDE Office of Special Education</a:t>
            </a:r>
          </a:p>
        </p:txBody>
      </p:sp>
      <p:sp>
        <p:nvSpPr>
          <p:cNvPr id="5" name="Slide Number Placeholder 4">
            <a:extLst>
              <a:ext uri="{FF2B5EF4-FFF2-40B4-BE49-F238E27FC236}">
                <a16:creationId xmlns:a16="http://schemas.microsoft.com/office/drawing/2014/main" id="{0CF47EA0-DFA7-4374-A58E-E38C5148BB0D}"/>
              </a:ext>
            </a:extLst>
          </p:cNvPr>
          <p:cNvSpPr>
            <a:spLocks noGrp="1"/>
          </p:cNvSpPr>
          <p:nvPr>
            <p:ph type="sldNum" sz="quarter" idx="4"/>
          </p:nvPr>
        </p:nvSpPr>
        <p:spPr/>
        <p:txBody>
          <a:bodyPr vert="horz" lIns="91440" tIns="45720" rIns="91440" bIns="45720" rtlCol="0" anchor="ctr">
            <a:normAutofit/>
          </a:bodyPr>
          <a:lstStyle/>
          <a:p>
            <a:pPr>
              <a:spcAft>
                <a:spcPts val="600"/>
              </a:spcAft>
            </a:pPr>
            <a:fld id="{C948956C-181A-4CF4-99F7-163F512CFDFE}" type="slidenum">
              <a:rPr lang="en-US">
                <a:solidFill>
                  <a:prstClr val="black">
                    <a:alpha val="80000"/>
                  </a:prstClr>
                </a:solidFill>
                <a:latin typeface="+mn-lt"/>
                <a:ea typeface="+mn-ea"/>
              </a:rPr>
              <a:pPr>
                <a:spcAft>
                  <a:spcPts val="600"/>
                </a:spcAft>
              </a:pPr>
              <a:t>47</a:t>
            </a:fld>
            <a:endParaRPr lang="en-US">
              <a:solidFill>
                <a:prstClr val="black">
                  <a:alpha val="80000"/>
                </a:prstClr>
              </a:solidFill>
              <a:latin typeface="+mn-lt"/>
              <a:ea typeface="+mn-ea"/>
            </a:endParaRPr>
          </a:p>
        </p:txBody>
      </p:sp>
    </p:spTree>
    <p:extLst>
      <p:ext uri="{BB962C8B-B14F-4D97-AF65-F5344CB8AC3E}">
        <p14:creationId xmlns:p14="http://schemas.microsoft.com/office/powerpoint/2010/main" val="2105725638"/>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0EB6-0D6F-4EE7-B472-1972577CB621}"/>
              </a:ext>
            </a:extLst>
          </p:cNvPr>
          <p:cNvSpPr>
            <a:spLocks noGrp="1"/>
          </p:cNvSpPr>
          <p:nvPr>
            <p:ph type="title"/>
          </p:nvPr>
        </p:nvSpPr>
        <p:spPr/>
        <p:txBody>
          <a:bodyPr/>
          <a:lstStyle/>
          <a:p>
            <a:r>
              <a:rPr lang="en-US"/>
              <a:t>Annual Goal – Example 2</a:t>
            </a:r>
          </a:p>
        </p:txBody>
      </p:sp>
      <p:sp>
        <p:nvSpPr>
          <p:cNvPr id="10" name="Content Placeholder 9">
            <a:extLst>
              <a:ext uri="{FF2B5EF4-FFF2-40B4-BE49-F238E27FC236}">
                <a16:creationId xmlns:a16="http://schemas.microsoft.com/office/drawing/2014/main" id="{ADA3F75A-D128-4763-9799-84405227F76A}"/>
              </a:ext>
            </a:extLst>
          </p:cNvPr>
          <p:cNvSpPr>
            <a:spLocks noGrp="1"/>
          </p:cNvSpPr>
          <p:nvPr>
            <p:ph idx="1"/>
          </p:nvPr>
        </p:nvSpPr>
        <p:spPr/>
        <p:txBody>
          <a:bodyPr/>
          <a:lstStyle/>
          <a:p>
            <a:pPr marL="0" indent="0">
              <a:buNone/>
            </a:pPr>
            <a:r>
              <a:rPr lang="en-US"/>
              <a:t>Annual goal: Amy will increase her functional spelling skills by learning to spell 50 more sight words with 100% accuracy as measured by weekly spelling test of three to five words by November 2021. As measured by weekly spelling tests.  </a:t>
            </a:r>
          </a:p>
        </p:txBody>
      </p:sp>
      <p:sp>
        <p:nvSpPr>
          <p:cNvPr id="4" name="Footer Placeholder 3">
            <a:extLst>
              <a:ext uri="{FF2B5EF4-FFF2-40B4-BE49-F238E27FC236}">
                <a16:creationId xmlns:a16="http://schemas.microsoft.com/office/drawing/2014/main" id="{BA5885FF-82BC-49AA-9F40-A12A8436060D}"/>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A700290A-971C-4F2D-8047-65A1EAC35A21}"/>
              </a:ext>
            </a:extLst>
          </p:cNvPr>
          <p:cNvSpPr>
            <a:spLocks noGrp="1"/>
          </p:cNvSpPr>
          <p:nvPr>
            <p:ph type="sldNum" sz="quarter" idx="4"/>
          </p:nvPr>
        </p:nvSpPr>
        <p:spPr/>
        <p:txBody>
          <a:bodyPr/>
          <a:lstStyle/>
          <a:p>
            <a:fld id="{C948956C-181A-4CF4-99F7-163F512CFDFE}" type="slidenum">
              <a:rPr lang="en-US" smtClean="0"/>
              <a:pPr/>
              <a:t>48</a:t>
            </a:fld>
            <a:endParaRPr lang="en-US"/>
          </a:p>
        </p:txBody>
      </p:sp>
    </p:spTree>
    <p:extLst>
      <p:ext uri="{BB962C8B-B14F-4D97-AF65-F5344CB8AC3E}">
        <p14:creationId xmlns:p14="http://schemas.microsoft.com/office/powerpoint/2010/main" val="17554707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4DC8-EC93-4EE3-A5CE-485B982AE54F}"/>
              </a:ext>
            </a:extLst>
          </p:cNvPr>
          <p:cNvSpPr>
            <a:spLocks noGrp="1"/>
          </p:cNvSpPr>
          <p:nvPr>
            <p:ph type="title"/>
          </p:nvPr>
        </p:nvSpPr>
        <p:spPr/>
        <p:txBody>
          <a:bodyPr/>
          <a:lstStyle/>
          <a:p>
            <a:r>
              <a:rPr lang="en-US"/>
              <a:t>Question 9 – You be the judge</a:t>
            </a:r>
          </a:p>
        </p:txBody>
      </p:sp>
      <p:sp>
        <p:nvSpPr>
          <p:cNvPr id="3" name="Content Placeholder 2">
            <a:extLst>
              <a:ext uri="{FF2B5EF4-FFF2-40B4-BE49-F238E27FC236}">
                <a16:creationId xmlns:a16="http://schemas.microsoft.com/office/drawing/2014/main" id="{E6674318-922D-4C0F-B208-58B79B235195}"/>
              </a:ext>
            </a:extLst>
          </p:cNvPr>
          <p:cNvSpPr>
            <a:spLocks noGrp="1"/>
          </p:cNvSpPr>
          <p:nvPr>
            <p:ph idx="1"/>
          </p:nvPr>
        </p:nvSpPr>
        <p:spPr>
          <a:xfrm>
            <a:off x="923412" y="1240803"/>
            <a:ext cx="10905731" cy="3563426"/>
          </a:xfrm>
        </p:spPr>
        <p:txBody>
          <a:bodyPr vert="horz" lIns="91440" tIns="45720" rIns="91440" bIns="45720" rtlCol="0" anchor="t">
            <a:normAutofit/>
          </a:bodyPr>
          <a:lstStyle/>
          <a:p>
            <a:pPr marL="0" indent="0">
              <a:buNone/>
            </a:pPr>
            <a:r>
              <a:rPr lang="en-US">
                <a:latin typeface="Verdana"/>
                <a:ea typeface="Verdana"/>
              </a:rPr>
              <a:t>Annual Goal: According to the ULS benchmark assessment, the student will identify 16 of 18 coins/bills and their values by Dec. 2021 according to documented teacher observation. (can identify 11.5 of 18 is written elsewhere in the IEP)</a:t>
            </a:r>
          </a:p>
          <a:p>
            <a:pPr marL="0" indent="0">
              <a:buNone/>
            </a:pPr>
            <a:endParaRPr lang="en-US"/>
          </a:p>
          <a:p>
            <a:pPr marL="0" indent="0">
              <a:buNone/>
            </a:pPr>
            <a:endParaRPr lang="en-US"/>
          </a:p>
          <a:p>
            <a:pPr marL="0" indent="0">
              <a:buNone/>
            </a:pPr>
            <a:endParaRPr lang="en-US"/>
          </a:p>
        </p:txBody>
      </p:sp>
      <p:sp>
        <p:nvSpPr>
          <p:cNvPr id="4" name="Footer Placeholder 3">
            <a:extLst>
              <a:ext uri="{FF2B5EF4-FFF2-40B4-BE49-F238E27FC236}">
                <a16:creationId xmlns:a16="http://schemas.microsoft.com/office/drawing/2014/main" id="{EDC272BE-E52E-4B58-9A2E-90A3B7E77F7D}"/>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457574D4-0114-47E0-A436-F8D65A117F61}"/>
              </a:ext>
            </a:extLst>
          </p:cNvPr>
          <p:cNvSpPr>
            <a:spLocks noGrp="1"/>
          </p:cNvSpPr>
          <p:nvPr>
            <p:ph type="sldNum" sz="quarter" idx="4"/>
          </p:nvPr>
        </p:nvSpPr>
        <p:spPr/>
        <p:txBody>
          <a:bodyPr/>
          <a:lstStyle/>
          <a:p>
            <a:fld id="{C948956C-181A-4CF4-99F7-163F512CFDFE}" type="slidenum">
              <a:rPr lang="en-US" smtClean="0"/>
              <a:pPr/>
              <a:t>49</a:t>
            </a:fld>
            <a:endParaRPr lang="en-US"/>
          </a:p>
        </p:txBody>
      </p:sp>
    </p:spTree>
    <p:extLst>
      <p:ext uri="{BB962C8B-B14F-4D97-AF65-F5344CB8AC3E}">
        <p14:creationId xmlns:p14="http://schemas.microsoft.com/office/powerpoint/2010/main" val="215739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218868-9FD6-4816-B4AC-3B2475B36A57}"/>
              </a:ext>
            </a:extLst>
          </p:cNvPr>
          <p:cNvSpPr>
            <a:spLocks noGrp="1"/>
          </p:cNvSpPr>
          <p:nvPr>
            <p:ph type="title"/>
          </p:nvPr>
        </p:nvSpPr>
        <p:spPr/>
        <p:txBody>
          <a:bodyPr/>
          <a:lstStyle/>
          <a:p>
            <a:r>
              <a:rPr lang="en-US"/>
              <a:t>Today’s Outcomes</a:t>
            </a:r>
          </a:p>
        </p:txBody>
      </p:sp>
      <p:sp>
        <p:nvSpPr>
          <p:cNvPr id="7" name="Content Placeholder 6">
            <a:extLst>
              <a:ext uri="{FF2B5EF4-FFF2-40B4-BE49-F238E27FC236}">
                <a16:creationId xmlns:a16="http://schemas.microsoft.com/office/drawing/2014/main" id="{9C629107-05BF-4384-A808-11AD0A0A040B}"/>
              </a:ext>
            </a:extLst>
          </p:cNvPr>
          <p:cNvSpPr>
            <a:spLocks noGrp="1"/>
          </p:cNvSpPr>
          <p:nvPr>
            <p:ph idx="1"/>
          </p:nvPr>
        </p:nvSpPr>
        <p:spPr/>
        <p:txBody>
          <a:bodyPr vert="horz" lIns="91440" tIns="45720" rIns="91440" bIns="45720" rtlCol="0" anchor="t">
            <a:normAutofit/>
          </a:bodyPr>
          <a:lstStyle/>
          <a:p>
            <a:pPr indent="-228600"/>
            <a:r>
              <a:rPr lang="en-US">
                <a:latin typeface="Verdana"/>
                <a:ea typeface="Verdana"/>
              </a:rPr>
              <a:t>Develop a better understanding of compliance to apply when reviewing individualized education programs (IEPs) for Indicator B-13 data collection. </a:t>
            </a:r>
          </a:p>
          <a:p>
            <a:pPr indent="-228600"/>
            <a:r>
              <a:rPr lang="en-US">
                <a:latin typeface="Verdana"/>
                <a:ea typeface="Verdana"/>
              </a:rPr>
              <a:t>Improve consistency among reviewers using the Indicator B-13 checklist.</a:t>
            </a:r>
          </a:p>
          <a:p>
            <a:pPr indent="-228600"/>
            <a:r>
              <a:rPr lang="en-US">
                <a:latin typeface="Verdana"/>
                <a:ea typeface="Verdana"/>
              </a:rPr>
              <a:t>Increase awareness of and familiarity with data collection review tools.</a:t>
            </a:r>
          </a:p>
          <a:p>
            <a:endParaRPr lang="en-US"/>
          </a:p>
          <a:p>
            <a:endParaRPr lang="en-US"/>
          </a:p>
          <a:p>
            <a:endParaRPr lang="en-US"/>
          </a:p>
        </p:txBody>
      </p:sp>
      <p:sp>
        <p:nvSpPr>
          <p:cNvPr id="8" name="Footer Placeholder 3">
            <a:extLst>
              <a:ext uri="{FF2B5EF4-FFF2-40B4-BE49-F238E27FC236}">
                <a16:creationId xmlns:a16="http://schemas.microsoft.com/office/drawing/2014/main" id="{B7DD4A1D-76EA-43BE-8910-7E528702F857}"/>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9" name="Slide Number Placeholder 4">
            <a:extLst>
              <a:ext uri="{FF2B5EF4-FFF2-40B4-BE49-F238E27FC236}">
                <a16:creationId xmlns:a16="http://schemas.microsoft.com/office/drawing/2014/main" id="{A3AC21DD-28AC-422F-A19E-9CA7C0175AA8}"/>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5</a:t>
            </a:fld>
            <a:endParaRPr lang="en-US"/>
          </a:p>
        </p:txBody>
      </p:sp>
    </p:spTree>
    <p:extLst>
      <p:ext uri="{BB962C8B-B14F-4D97-AF65-F5344CB8AC3E}">
        <p14:creationId xmlns:p14="http://schemas.microsoft.com/office/powerpoint/2010/main" val="3940474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a:extLst>
              <a:ext uri="{FF2B5EF4-FFF2-40B4-BE49-F238E27FC236}">
                <a16:creationId xmlns:a16="http://schemas.microsoft.com/office/drawing/2014/main" id="{2C3B476C-F280-AB5A-6D81-A7C60A5949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255" y="2259013"/>
            <a:ext cx="3474720" cy="3474720"/>
          </a:xfrm>
          <a:prstGeom prst="rect">
            <a:avLst/>
          </a:prstGeom>
        </p:spPr>
      </p:pic>
      <p:sp>
        <p:nvSpPr>
          <p:cNvPr id="2" name="Title 1"/>
          <p:cNvSpPr>
            <a:spLocks noGrp="1"/>
          </p:cNvSpPr>
          <p:nvPr>
            <p:ph type="title"/>
          </p:nvPr>
        </p:nvSpPr>
        <p:spPr/>
        <p:txBody>
          <a:bodyPr/>
          <a:lstStyle/>
          <a:p>
            <a:r>
              <a:rPr lang="en-US"/>
              <a:t>Questions?</a:t>
            </a:r>
          </a:p>
        </p:txBody>
      </p:sp>
      <p:sp>
        <p:nvSpPr>
          <p:cNvPr id="6" name="Content Placeholder 5">
            <a:extLst>
              <a:ext uri="{FF2B5EF4-FFF2-40B4-BE49-F238E27FC236}">
                <a16:creationId xmlns:a16="http://schemas.microsoft.com/office/drawing/2014/main" id="{186D2C9A-194D-14AF-9B8D-10AAFB852538}"/>
              </a:ext>
            </a:extLst>
          </p:cNvPr>
          <p:cNvSpPr>
            <a:spLocks noGrp="1"/>
          </p:cNvSpPr>
          <p:nvPr>
            <p:ph idx="1"/>
          </p:nvPr>
        </p:nvSpPr>
        <p:spPr/>
        <p:txBody>
          <a:bodyPr/>
          <a:lstStyle/>
          <a:p>
            <a:endParaRPr lang="en-US"/>
          </a:p>
        </p:txBody>
      </p:sp>
      <p:sp>
        <p:nvSpPr>
          <p:cNvPr id="4" name="Footer Placeholder 3"/>
          <p:cNvSpPr>
            <a:spLocks noGrp="1"/>
          </p:cNvSpPr>
          <p:nvPr>
            <p:ph type="ftr" sz="quarter" idx="11"/>
          </p:nvPr>
        </p:nvSpPr>
        <p:spPr>
          <a:xfrm>
            <a:off x="0" y="6492875"/>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p:cNvSpPr>
            <a:spLocks noGrp="1"/>
          </p:cNvSpPr>
          <p:nvPr>
            <p:ph type="sldNum" sz="quarter" idx="12"/>
          </p:nvPr>
        </p:nvSpPr>
        <p:spPr>
          <a:xfrm>
            <a:off x="11139492" y="6492874"/>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50</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29987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3E673-73B5-A1F0-D241-5BE7850ABE54}"/>
              </a:ext>
            </a:extLst>
          </p:cNvPr>
          <p:cNvSpPr>
            <a:spLocks noGrp="1"/>
          </p:cNvSpPr>
          <p:nvPr>
            <p:ph type="title"/>
          </p:nvPr>
        </p:nvSpPr>
        <p:spPr/>
        <p:txBody>
          <a:bodyPr/>
          <a:lstStyle/>
          <a:p>
            <a:r>
              <a:rPr lang="en-US"/>
              <a:t>Work in Catamaran</a:t>
            </a:r>
          </a:p>
        </p:txBody>
      </p:sp>
      <p:sp>
        <p:nvSpPr>
          <p:cNvPr id="3" name="Content Placeholder 2">
            <a:extLst>
              <a:ext uri="{FF2B5EF4-FFF2-40B4-BE49-F238E27FC236}">
                <a16:creationId xmlns:a16="http://schemas.microsoft.com/office/drawing/2014/main" id="{94959B30-9036-0CBD-56AD-7254A8110233}"/>
              </a:ext>
            </a:extLst>
          </p:cNvPr>
          <p:cNvSpPr>
            <a:spLocks noGrp="1"/>
          </p:cNvSpPr>
          <p:nvPr>
            <p:ph idx="1"/>
          </p:nvPr>
        </p:nvSpPr>
        <p:spPr/>
        <p:txBody>
          <a:bodyPr/>
          <a:lstStyle/>
          <a:p>
            <a:r>
              <a:rPr lang="en-US" sz="2800"/>
              <a:t>The B-13 Data Collection is completed in </a:t>
            </a:r>
            <a:r>
              <a:rPr lang="en-US" sz="2800">
                <a:hlinkClick r:id="rId4" tooltip="Access the Catamaran website"/>
              </a:rPr>
              <a:t>Catamaran</a:t>
            </a:r>
            <a:r>
              <a:rPr lang="en-US" sz="2800"/>
              <a:t> (https://catamaran.partners).</a:t>
            </a:r>
          </a:p>
          <a:p>
            <a:r>
              <a:rPr lang="en-US" sz="2800"/>
              <a:t>The work is completed by ISD Transition Coordinators, and member district Transition Coordinator Contacts.</a:t>
            </a:r>
          </a:p>
          <a:p>
            <a:r>
              <a:rPr lang="en-US" sz="2800"/>
              <a:t>Student lists and checklists are available in Catamaran </a:t>
            </a:r>
            <a:r>
              <a:rPr lang="en-US" sz="2800" b="1"/>
              <a:t>March 1, 2024</a:t>
            </a:r>
            <a:r>
              <a:rPr lang="en-US" sz="2800"/>
              <a:t>.</a:t>
            </a:r>
            <a:endParaRPr lang="en-US" sz="2800" b="1"/>
          </a:p>
          <a:p>
            <a:r>
              <a:rPr lang="en-US" sz="2800"/>
              <a:t>Checklists must be completed, verified by the ISD, and submitted by </a:t>
            </a:r>
            <a:r>
              <a:rPr lang="en-US" sz="2800" b="1"/>
              <a:t>April 12, 2024.</a:t>
            </a:r>
          </a:p>
          <a:p>
            <a:endParaRPr lang="en-US"/>
          </a:p>
        </p:txBody>
      </p:sp>
      <p:sp>
        <p:nvSpPr>
          <p:cNvPr id="4" name="Footer Placeholder 3">
            <a:extLst>
              <a:ext uri="{FF2B5EF4-FFF2-40B4-BE49-F238E27FC236}">
                <a16:creationId xmlns:a16="http://schemas.microsoft.com/office/drawing/2014/main" id="{316E2E83-0D85-0D0A-A6EB-9E847E7838F6}"/>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42230D01-5FB9-B39A-0CD1-9F2FD1FCEE52}"/>
              </a:ext>
            </a:extLst>
          </p:cNvPr>
          <p:cNvSpPr>
            <a:spLocks noGrp="1"/>
          </p:cNvSpPr>
          <p:nvPr>
            <p:ph type="sldNum" sz="quarter" idx="4"/>
          </p:nvPr>
        </p:nvSpPr>
        <p:spPr/>
        <p:txBody>
          <a:bodyPr/>
          <a:lstStyle/>
          <a:p>
            <a:fld id="{C948956C-181A-4CF4-99F7-163F512CFDFE}" type="slidenum">
              <a:rPr lang="en-US" smtClean="0"/>
              <a:pPr/>
              <a:t>51</a:t>
            </a:fld>
            <a:endParaRPr lang="en-US"/>
          </a:p>
        </p:txBody>
      </p:sp>
    </p:spTree>
    <p:extLst>
      <p:ext uri="{BB962C8B-B14F-4D97-AF65-F5344CB8AC3E}">
        <p14:creationId xmlns:p14="http://schemas.microsoft.com/office/powerpoint/2010/main" val="2609718374"/>
      </p:ext>
    </p:extLst>
  </p:cSld>
  <p:clrMapOvr>
    <a:masterClrMapping/>
  </p:clrMapOvr>
  <p:extLst>
    <p:ext uri="{6950BFC3-D8DA-4A85-94F7-54DA5524770B}">
      <p188:commentRel xmlns:p188="http://schemas.microsoft.com/office/powerpoint/2018/8/main" r:id="rId3"/>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1D464-3580-1A05-B96C-227DE464E071}"/>
              </a:ext>
            </a:extLst>
          </p:cNvPr>
          <p:cNvSpPr>
            <a:spLocks noGrp="1"/>
          </p:cNvSpPr>
          <p:nvPr>
            <p:ph type="title"/>
          </p:nvPr>
        </p:nvSpPr>
        <p:spPr/>
        <p:txBody>
          <a:bodyPr/>
          <a:lstStyle/>
          <a:p>
            <a:r>
              <a:rPr lang="en-US"/>
              <a:t>Timeline</a:t>
            </a:r>
          </a:p>
        </p:txBody>
      </p:sp>
      <p:graphicFrame>
        <p:nvGraphicFramePr>
          <p:cNvPr id="6" name="Table 6">
            <a:extLst>
              <a:ext uri="{FF2B5EF4-FFF2-40B4-BE49-F238E27FC236}">
                <a16:creationId xmlns:a16="http://schemas.microsoft.com/office/drawing/2014/main" id="{C43DEAE1-1106-8D0E-9661-395548BC97B8}"/>
              </a:ext>
            </a:extLst>
          </p:cNvPr>
          <p:cNvGraphicFramePr>
            <a:graphicFrameLocks noGrp="1"/>
          </p:cNvGraphicFramePr>
          <p:nvPr>
            <p:ph idx="1"/>
            <p:extLst>
              <p:ext uri="{D42A27DB-BD31-4B8C-83A1-F6EECF244321}">
                <p14:modId xmlns:p14="http://schemas.microsoft.com/office/powerpoint/2010/main" val="2806776014"/>
              </p:ext>
            </p:extLst>
          </p:nvPr>
        </p:nvGraphicFramePr>
        <p:xfrm>
          <a:off x="675247" y="1190172"/>
          <a:ext cx="10968112" cy="5267432"/>
        </p:xfrm>
        <a:graphic>
          <a:graphicData uri="http://schemas.openxmlformats.org/drawingml/2006/table">
            <a:tbl>
              <a:tblPr firstRow="1" bandRow="1">
                <a:tableStyleId>{0E3FDE45-AF77-4B5C-9715-49D594BDF05E}</a:tableStyleId>
              </a:tblPr>
              <a:tblGrid>
                <a:gridCol w="3882004">
                  <a:extLst>
                    <a:ext uri="{9D8B030D-6E8A-4147-A177-3AD203B41FA5}">
                      <a16:colId xmlns:a16="http://schemas.microsoft.com/office/drawing/2014/main" val="2001050998"/>
                    </a:ext>
                  </a:extLst>
                </a:gridCol>
                <a:gridCol w="3021078">
                  <a:extLst>
                    <a:ext uri="{9D8B030D-6E8A-4147-A177-3AD203B41FA5}">
                      <a16:colId xmlns:a16="http://schemas.microsoft.com/office/drawing/2014/main" val="3624324371"/>
                    </a:ext>
                  </a:extLst>
                </a:gridCol>
                <a:gridCol w="4065030">
                  <a:extLst>
                    <a:ext uri="{9D8B030D-6E8A-4147-A177-3AD203B41FA5}">
                      <a16:colId xmlns:a16="http://schemas.microsoft.com/office/drawing/2014/main" val="534166150"/>
                    </a:ext>
                  </a:extLst>
                </a:gridCol>
              </a:tblGrid>
              <a:tr h="506937">
                <a:tc>
                  <a:txBody>
                    <a:bodyPr/>
                    <a:lstStyle/>
                    <a:p>
                      <a:r>
                        <a:rPr lang="en-US" sz="2800"/>
                        <a:t>Activity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800"/>
                        <a:t>Date</a:t>
                      </a:r>
                    </a:p>
                  </a:txBody>
                  <a:tcPr anchor="ctr">
                    <a:lnT w="12700" cap="flat" cmpd="sng" algn="ctr">
                      <a:solidFill>
                        <a:schemeClr val="tx1"/>
                      </a:solidFill>
                      <a:prstDash val="solid"/>
                      <a:round/>
                      <a:headEnd type="none" w="med" len="med"/>
                      <a:tailEnd type="none" w="med" len="med"/>
                    </a:lnT>
                  </a:tcPr>
                </a:tc>
                <a:tc>
                  <a:txBody>
                    <a:bodyPr/>
                    <a:lstStyle/>
                    <a:p>
                      <a:r>
                        <a:rPr lang="en-US" sz="2800"/>
                        <a:t>Description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9009871"/>
                  </a:ext>
                </a:extLst>
              </a:tr>
              <a:tr h="805135">
                <a:tc>
                  <a:txBody>
                    <a:bodyPr/>
                    <a:lstStyle/>
                    <a:p>
                      <a:r>
                        <a:rPr lang="en-US" sz="2400">
                          <a:solidFill>
                            <a:schemeClr val="tx1"/>
                          </a:solidFill>
                        </a:rPr>
                        <a:t>Data Collection</a:t>
                      </a:r>
                    </a:p>
                  </a:txBody>
                  <a:tcPr anchor="ctr">
                    <a:lnL w="12700" cap="flat" cmpd="sng" algn="ctr">
                      <a:solidFill>
                        <a:schemeClr val="tx1"/>
                      </a:solidFill>
                      <a:prstDash val="solid"/>
                      <a:round/>
                      <a:headEnd type="none" w="med" len="med"/>
                      <a:tailEnd type="none" w="med" len="med"/>
                    </a:lnL>
                  </a:tcPr>
                </a:tc>
                <a:tc>
                  <a:txBody>
                    <a:bodyPr/>
                    <a:lstStyle/>
                    <a:p>
                      <a:r>
                        <a:rPr lang="en-US" sz="2400">
                          <a:solidFill>
                            <a:schemeClr val="tx1"/>
                          </a:solidFill>
                        </a:rPr>
                        <a:t>March 1 to 28</a:t>
                      </a:r>
                    </a:p>
                  </a:txBody>
                  <a:tcPr anchor="ctr"/>
                </a:tc>
                <a:tc>
                  <a:txBody>
                    <a:bodyPr/>
                    <a:lstStyle/>
                    <a:p>
                      <a:r>
                        <a:rPr lang="en-US" sz="2400">
                          <a:solidFill>
                            <a:schemeClr val="tx1"/>
                          </a:solidFill>
                        </a:rPr>
                        <a:t>Complete data collection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4526571"/>
                  </a:ext>
                </a:extLst>
              </a:tr>
              <a:tr h="805135">
                <a:tc>
                  <a:txBody>
                    <a:bodyPr/>
                    <a:lstStyle/>
                    <a:p>
                      <a:r>
                        <a:rPr lang="en-US" sz="2400">
                          <a:solidFill>
                            <a:schemeClr val="tx1"/>
                          </a:solidFill>
                        </a:rPr>
                        <a:t>Data Collection Review</a:t>
                      </a:r>
                    </a:p>
                  </a:txBody>
                  <a:tcPr anchor="ctr">
                    <a:lnL w="12700" cap="flat" cmpd="sng" algn="ctr">
                      <a:solidFill>
                        <a:schemeClr val="tx1"/>
                      </a:solidFill>
                      <a:prstDash val="solid"/>
                      <a:round/>
                      <a:headEnd type="none" w="med" len="med"/>
                      <a:tailEnd type="none" w="med" len="med"/>
                    </a:lnL>
                  </a:tcPr>
                </a:tc>
                <a:tc>
                  <a:txBody>
                    <a:bodyPr/>
                    <a:lstStyle/>
                    <a:p>
                      <a:r>
                        <a:rPr lang="en-US" sz="2400">
                          <a:solidFill>
                            <a:schemeClr val="tx1"/>
                          </a:solidFill>
                        </a:rPr>
                        <a:t>March 29 to April 12</a:t>
                      </a:r>
                    </a:p>
                  </a:txBody>
                  <a:tcPr anchor="ctr"/>
                </a:tc>
                <a:tc>
                  <a:txBody>
                    <a:bodyPr/>
                    <a:lstStyle/>
                    <a:p>
                      <a:r>
                        <a:rPr lang="en-US" sz="2400">
                          <a:solidFill>
                            <a:schemeClr val="tx1"/>
                          </a:solidFill>
                        </a:rPr>
                        <a:t>ISD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2157427"/>
                  </a:ext>
                </a:extLst>
              </a:tr>
              <a:tr h="634472">
                <a:tc>
                  <a:txBody>
                    <a:bodyPr/>
                    <a:lstStyle/>
                    <a:p>
                      <a:r>
                        <a:rPr lang="en-US" sz="2400">
                          <a:solidFill>
                            <a:schemeClr val="tx1"/>
                          </a:solidFill>
                        </a:rPr>
                        <a:t>Checklist Due to MDE</a:t>
                      </a:r>
                    </a:p>
                  </a:txBody>
                  <a:tcPr anchor="ctr">
                    <a:lnL w="12700" cap="flat" cmpd="sng" algn="ctr">
                      <a:solidFill>
                        <a:schemeClr val="tx1"/>
                      </a:solidFill>
                      <a:prstDash val="solid"/>
                      <a:round/>
                      <a:headEnd type="none" w="med" len="med"/>
                      <a:tailEnd type="none" w="med" len="med"/>
                    </a:lnL>
                  </a:tcPr>
                </a:tc>
                <a:tc>
                  <a:txBody>
                    <a:bodyPr/>
                    <a:lstStyle/>
                    <a:p>
                      <a:r>
                        <a:rPr lang="en-US" sz="2400">
                          <a:solidFill>
                            <a:schemeClr val="tx1"/>
                          </a:solidFill>
                        </a:rPr>
                        <a:t>April 12</a:t>
                      </a:r>
                    </a:p>
                  </a:txBody>
                  <a:tcPr anchor="ctr"/>
                </a:tc>
                <a:tc>
                  <a:txBody>
                    <a:bodyPr/>
                    <a:lstStyle/>
                    <a:p>
                      <a:r>
                        <a:rPr lang="en-US" sz="2400">
                          <a:solidFill>
                            <a:schemeClr val="tx1"/>
                          </a:solidFill>
                        </a:rPr>
                        <a:t>ISD submits checklists to MDE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358505"/>
                  </a:ext>
                </a:extLst>
              </a:tr>
              <a:tr h="805135">
                <a:tc>
                  <a:txBody>
                    <a:bodyPr/>
                    <a:lstStyle/>
                    <a:p>
                      <a:r>
                        <a:rPr lang="en-US" sz="2400">
                          <a:solidFill>
                            <a:schemeClr val="tx1"/>
                          </a:solidFill>
                        </a:rPr>
                        <a:t>MDE Review</a:t>
                      </a:r>
                    </a:p>
                  </a:txBody>
                  <a:tcPr anchor="ctr">
                    <a:lnL w="12700" cap="flat" cmpd="sng" algn="ctr">
                      <a:solidFill>
                        <a:schemeClr val="tx1"/>
                      </a:solidFill>
                      <a:prstDash val="solid"/>
                      <a:round/>
                      <a:headEnd type="none" w="med" len="med"/>
                      <a:tailEnd type="none" w="med" len="med"/>
                    </a:lnL>
                  </a:tcPr>
                </a:tc>
                <a:tc>
                  <a:txBody>
                    <a:bodyPr/>
                    <a:lstStyle/>
                    <a:p>
                      <a:r>
                        <a:rPr lang="en-US" sz="2400">
                          <a:solidFill>
                            <a:schemeClr val="tx1"/>
                          </a:solidFill>
                        </a:rPr>
                        <a:t>April 15 to 19</a:t>
                      </a:r>
                    </a:p>
                  </a:txBody>
                  <a:tcPr anchor="ctr"/>
                </a:tc>
                <a:tc>
                  <a:txBody>
                    <a:bodyPr/>
                    <a:lstStyle/>
                    <a:p>
                      <a:r>
                        <a:rPr lang="en-US" sz="2400">
                          <a:solidFill>
                            <a:schemeClr val="tx1"/>
                          </a:solidFill>
                        </a:rPr>
                        <a:t>MDE reviews submitted checklists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4104489"/>
                  </a:ext>
                </a:extLst>
              </a:tr>
              <a:tr h="805135">
                <a:tc>
                  <a:txBody>
                    <a:bodyPr/>
                    <a:lstStyle/>
                    <a:p>
                      <a:r>
                        <a:rPr lang="en-US" sz="2400">
                          <a:solidFill>
                            <a:schemeClr val="tx1"/>
                          </a:solidFill>
                        </a:rPr>
                        <a:t>Student Level Corrective Action</a:t>
                      </a:r>
                    </a:p>
                  </a:txBody>
                  <a:tcPr anchor="ctr">
                    <a:lnL w="12700" cap="flat" cmpd="sng" algn="ctr">
                      <a:solidFill>
                        <a:schemeClr val="tx1"/>
                      </a:solidFill>
                      <a:prstDash val="solid"/>
                      <a:round/>
                      <a:headEnd type="none" w="med" len="med"/>
                      <a:tailEnd type="none" w="med" len="med"/>
                    </a:lnL>
                  </a:tcPr>
                </a:tc>
                <a:tc>
                  <a:txBody>
                    <a:bodyPr/>
                    <a:lstStyle/>
                    <a:p>
                      <a:r>
                        <a:rPr lang="en-US" sz="2400">
                          <a:solidFill>
                            <a:schemeClr val="tx1"/>
                          </a:solidFill>
                        </a:rPr>
                        <a:t>April 25</a:t>
                      </a:r>
                    </a:p>
                  </a:txBody>
                  <a:tcPr anchor="ctr"/>
                </a:tc>
                <a:tc>
                  <a:txBody>
                    <a:bodyPr/>
                    <a:lstStyle/>
                    <a:p>
                      <a:r>
                        <a:rPr lang="en-US" sz="2400">
                          <a:solidFill>
                            <a:schemeClr val="tx1"/>
                          </a:solidFill>
                        </a:rPr>
                        <a:t>SLCAPs issued by April 25 and due by June 10</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7955465"/>
                  </a:ext>
                </a:extLst>
              </a:tr>
              <a:tr h="805135">
                <a:tc>
                  <a:txBody>
                    <a:bodyPr/>
                    <a:lstStyle/>
                    <a:p>
                      <a:r>
                        <a:rPr lang="en-US" sz="2400">
                          <a:solidFill>
                            <a:schemeClr val="tx1"/>
                          </a:solidFill>
                        </a:rPr>
                        <a:t>District Level Corrective Action</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a:solidFill>
                            <a:schemeClr val="tx1"/>
                          </a:solidFill>
                        </a:rPr>
                        <a:t>May 15</a:t>
                      </a:r>
                    </a:p>
                  </a:txBody>
                  <a:tcPr anchor="ctr">
                    <a:lnB w="12700" cap="flat" cmpd="sng" algn="ctr">
                      <a:solidFill>
                        <a:schemeClr val="tx1"/>
                      </a:solidFill>
                      <a:prstDash val="solid"/>
                      <a:round/>
                      <a:headEnd type="none" w="med" len="med"/>
                      <a:tailEnd type="none" w="med" len="med"/>
                    </a:lnB>
                  </a:tcPr>
                </a:tc>
                <a:tc>
                  <a:txBody>
                    <a:bodyPr/>
                    <a:lstStyle/>
                    <a:p>
                      <a:r>
                        <a:rPr lang="en-US" sz="2400">
                          <a:solidFill>
                            <a:schemeClr val="tx1"/>
                          </a:solidFill>
                        </a:rPr>
                        <a:t>CAPs or Corrective Action issued</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627487"/>
                  </a:ext>
                </a:extLst>
              </a:tr>
            </a:tbl>
          </a:graphicData>
        </a:graphic>
      </p:graphicFrame>
      <p:sp>
        <p:nvSpPr>
          <p:cNvPr id="7" name="Rectangle 6" descr="Highlighted box around Data Collection Review, March 29 to April 12, ISD reviews submitted checklists.">
            <a:extLst>
              <a:ext uri="{FF2B5EF4-FFF2-40B4-BE49-F238E27FC236}">
                <a16:creationId xmlns:a16="http://schemas.microsoft.com/office/drawing/2014/main" id="{5D387CE5-26E8-16AB-2F8E-8E5A3A7E035E}"/>
              </a:ext>
              <a:ext uri="{C183D7F6-B498-43B3-948B-1728B52AA6E4}">
                <adec:decorative xmlns:adec="http://schemas.microsoft.com/office/drawing/2017/decorative" val="0"/>
              </a:ext>
            </a:extLst>
          </p:cNvPr>
          <p:cNvSpPr/>
          <p:nvPr/>
        </p:nvSpPr>
        <p:spPr>
          <a:xfrm>
            <a:off x="420915" y="2468758"/>
            <a:ext cx="11437256" cy="855014"/>
          </a:xfrm>
          <a:prstGeom prst="rect">
            <a:avLst/>
          </a:prstGeom>
          <a:noFill/>
          <a:ln w="76200">
            <a:solidFill>
              <a:srgbClr val="E07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3C050B71-BCD1-EDAE-93CB-8442342059F1}"/>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9DD23BCC-FEE8-997C-01E0-733699F17958}"/>
              </a:ext>
            </a:extLst>
          </p:cNvPr>
          <p:cNvSpPr>
            <a:spLocks noGrp="1"/>
          </p:cNvSpPr>
          <p:nvPr>
            <p:ph type="sldNum" sz="quarter" idx="4"/>
          </p:nvPr>
        </p:nvSpPr>
        <p:spPr/>
        <p:txBody>
          <a:bodyPr/>
          <a:lstStyle/>
          <a:p>
            <a:fld id="{C948956C-181A-4CF4-99F7-163F512CFDFE}" type="slidenum">
              <a:rPr lang="en-US" smtClean="0"/>
              <a:pPr/>
              <a:t>52</a:t>
            </a:fld>
            <a:endParaRPr lang="en-US"/>
          </a:p>
        </p:txBody>
      </p:sp>
    </p:spTree>
    <p:extLst>
      <p:ext uri="{BB962C8B-B14F-4D97-AF65-F5344CB8AC3E}">
        <p14:creationId xmlns:p14="http://schemas.microsoft.com/office/powerpoint/2010/main" val="580391647"/>
      </p:ext>
    </p:extLst>
  </p:cSld>
  <p:clrMapOvr>
    <a:masterClrMapping/>
  </p:clrMapOvr>
  <p:extLst>
    <p:ext uri="{6950BFC3-D8DA-4A85-94F7-54DA5524770B}">
      <p188:commentRel xmlns:p188="http://schemas.microsoft.com/office/powerpoint/2018/8/main" r:id="rId3"/>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51286-CA9E-B364-1ECD-E9033EE399B0}"/>
              </a:ext>
            </a:extLst>
          </p:cNvPr>
          <p:cNvSpPr>
            <a:spLocks noGrp="1"/>
          </p:cNvSpPr>
          <p:nvPr>
            <p:ph type="title"/>
          </p:nvPr>
        </p:nvSpPr>
        <p:spPr/>
        <p:txBody>
          <a:bodyPr/>
          <a:lstStyle/>
          <a:p>
            <a:r>
              <a:rPr lang="en-US"/>
              <a:t>Review the Summary Report</a:t>
            </a:r>
          </a:p>
        </p:txBody>
      </p:sp>
      <p:sp>
        <p:nvSpPr>
          <p:cNvPr id="6" name="Content Placeholder 5">
            <a:extLst>
              <a:ext uri="{FF2B5EF4-FFF2-40B4-BE49-F238E27FC236}">
                <a16:creationId xmlns:a16="http://schemas.microsoft.com/office/drawing/2014/main" id="{A007E076-7FD5-62C5-0616-AFBCA4C4017F}"/>
              </a:ext>
            </a:extLst>
          </p:cNvPr>
          <p:cNvSpPr>
            <a:spLocks noGrp="1"/>
          </p:cNvSpPr>
          <p:nvPr>
            <p:ph sz="half" idx="1"/>
          </p:nvPr>
        </p:nvSpPr>
        <p:spPr>
          <a:xfrm>
            <a:off x="838200" y="1233577"/>
            <a:ext cx="10515600" cy="1481488"/>
          </a:xfrm>
        </p:spPr>
        <p:txBody>
          <a:bodyPr vert="horz" lIns="91440" tIns="45720" rIns="91440" bIns="45720" rtlCol="0" anchor="t">
            <a:normAutofit/>
          </a:bodyPr>
          <a:lstStyle/>
          <a:p>
            <a:pPr marL="0" indent="0">
              <a:buNone/>
            </a:pPr>
            <a:r>
              <a:rPr lang="en-US"/>
              <a:t>From the B-13 Data Collection Menu, choose </a:t>
            </a:r>
            <a:r>
              <a:rPr lang="en-US" b="1"/>
              <a:t>B-13 Student List and Summary Report (download)</a:t>
            </a:r>
            <a:r>
              <a:rPr lang="en-US"/>
              <a:t>.</a:t>
            </a:r>
          </a:p>
          <a:p>
            <a:endParaRPr lang="en-US"/>
          </a:p>
        </p:txBody>
      </p:sp>
      <p:pic>
        <p:nvPicPr>
          <p:cNvPr id="10" name="Picture 9" descr="B-13 Data Collection Menu with arrow pointing to download link">
            <a:extLst>
              <a:ext uri="{FF2B5EF4-FFF2-40B4-BE49-F238E27FC236}">
                <a16:creationId xmlns:a16="http://schemas.microsoft.com/office/drawing/2014/main" id="{EB621FAB-52E2-A8A6-D91B-500512E2A417}"/>
              </a:ext>
            </a:extLst>
          </p:cNvPr>
          <p:cNvPicPr>
            <a:picLocks noChangeAspect="1"/>
          </p:cNvPicPr>
          <p:nvPr/>
        </p:nvPicPr>
        <p:blipFill>
          <a:blip r:embed="rId3"/>
          <a:stretch>
            <a:fillRect/>
          </a:stretch>
        </p:blipFill>
        <p:spPr>
          <a:xfrm>
            <a:off x="1111878" y="2480037"/>
            <a:ext cx="9612190" cy="3738952"/>
          </a:xfrm>
          <a:prstGeom prst="rect">
            <a:avLst/>
          </a:prstGeom>
          <a:ln>
            <a:solidFill>
              <a:schemeClr val="tx1"/>
            </a:solidFill>
          </a:ln>
        </p:spPr>
      </p:pic>
      <p:sp>
        <p:nvSpPr>
          <p:cNvPr id="4" name="Footer Placeholder 3">
            <a:extLst>
              <a:ext uri="{FF2B5EF4-FFF2-40B4-BE49-F238E27FC236}">
                <a16:creationId xmlns:a16="http://schemas.microsoft.com/office/drawing/2014/main" id="{FF102046-79BD-634A-7372-BC14E26C699C}"/>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9C1C152F-845F-C3D0-A859-2D976651341A}"/>
              </a:ext>
            </a:extLst>
          </p:cNvPr>
          <p:cNvSpPr>
            <a:spLocks noGrp="1"/>
          </p:cNvSpPr>
          <p:nvPr>
            <p:ph type="sldNum" sz="quarter" idx="4"/>
          </p:nvPr>
        </p:nvSpPr>
        <p:spPr/>
        <p:txBody>
          <a:bodyPr/>
          <a:lstStyle/>
          <a:p>
            <a:fld id="{C948956C-181A-4CF4-99F7-163F512CFDFE}" type="slidenum">
              <a:rPr lang="en-US" smtClean="0"/>
              <a:pPr/>
              <a:t>53</a:t>
            </a:fld>
            <a:endParaRPr lang="en-US"/>
          </a:p>
        </p:txBody>
      </p:sp>
    </p:spTree>
    <p:extLst>
      <p:ext uri="{BB962C8B-B14F-4D97-AF65-F5344CB8AC3E}">
        <p14:creationId xmlns:p14="http://schemas.microsoft.com/office/powerpoint/2010/main" val="16449081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8212-2A49-4C0D-92D3-10803565F77B}"/>
              </a:ext>
            </a:extLst>
          </p:cNvPr>
          <p:cNvSpPr>
            <a:spLocks noGrp="1"/>
          </p:cNvSpPr>
          <p:nvPr>
            <p:ph type="title"/>
          </p:nvPr>
        </p:nvSpPr>
        <p:spPr/>
        <p:txBody>
          <a:bodyPr/>
          <a:lstStyle/>
          <a:p>
            <a:r>
              <a:rPr lang="en-US"/>
              <a:t>Review the Summary Report (cont.)</a:t>
            </a:r>
          </a:p>
        </p:txBody>
      </p:sp>
      <p:sp>
        <p:nvSpPr>
          <p:cNvPr id="3" name="Content Placeholder 2">
            <a:extLst>
              <a:ext uri="{FF2B5EF4-FFF2-40B4-BE49-F238E27FC236}">
                <a16:creationId xmlns:a16="http://schemas.microsoft.com/office/drawing/2014/main" id="{B59D6A4F-1C18-460E-86FF-56E8C30C100A}"/>
              </a:ext>
            </a:extLst>
          </p:cNvPr>
          <p:cNvSpPr>
            <a:spLocks noGrp="1"/>
          </p:cNvSpPr>
          <p:nvPr>
            <p:ph idx="1"/>
          </p:nvPr>
        </p:nvSpPr>
        <p:spPr>
          <a:xfrm>
            <a:off x="696328" y="1225449"/>
            <a:ext cx="11021244" cy="2398582"/>
          </a:xfrm>
        </p:spPr>
        <p:txBody>
          <a:bodyPr vert="horz" lIns="91440" tIns="45720" rIns="91440" bIns="45720" rtlCol="0" anchor="t">
            <a:noAutofit/>
          </a:bodyPr>
          <a:lstStyle/>
          <a:p>
            <a:r>
              <a:rPr lang="en-US" altLang="en-US" sz="2300"/>
              <a:t>Review the summary report for any </a:t>
            </a:r>
            <a:r>
              <a:rPr lang="en-US" altLang="en-US" sz="2300" b="1"/>
              <a:t>No </a:t>
            </a:r>
            <a:r>
              <a:rPr lang="en-US" altLang="en-US" sz="2300"/>
              <a:t>or</a:t>
            </a:r>
            <a:r>
              <a:rPr lang="en-US" altLang="en-US" sz="2300" b="1"/>
              <a:t> blank </a:t>
            </a:r>
            <a:r>
              <a:rPr lang="en-US" altLang="en-US" sz="2300"/>
              <a:t>responses:</a:t>
            </a:r>
            <a:endParaRPr lang="en-US" altLang="en-US" sz="2300" b="1"/>
          </a:p>
          <a:p>
            <a:pPr lvl="1">
              <a:spcBef>
                <a:spcPts val="600"/>
              </a:spcBef>
              <a:spcAft>
                <a:spcPts val="600"/>
              </a:spcAft>
            </a:pPr>
            <a:r>
              <a:rPr lang="en-US" altLang="en-US" sz="1900">
                <a:cs typeface="Arial"/>
              </a:rPr>
              <a:t>A </a:t>
            </a:r>
            <a:r>
              <a:rPr lang="en-US" altLang="en-US" sz="1900" b="1">
                <a:cs typeface="Arial"/>
              </a:rPr>
              <a:t>No</a:t>
            </a:r>
            <a:r>
              <a:rPr lang="en-US" altLang="en-US" sz="1900">
                <a:cs typeface="Arial"/>
              </a:rPr>
              <a:t> identifies that item is noncompliant. This will result in a finding of noncompliance and the member district will be required to complete a Corrective Action Plan (CAP) and a Student-Level Corrective Action Plan (SLCAP).</a:t>
            </a:r>
            <a:endParaRPr lang="en-US" altLang="en-US" sz="1900" b="1">
              <a:cs typeface="Arial"/>
            </a:endParaRPr>
          </a:p>
          <a:p>
            <a:pPr>
              <a:spcBef>
                <a:spcPts val="600"/>
              </a:spcBef>
              <a:spcAft>
                <a:spcPts val="600"/>
              </a:spcAft>
            </a:pPr>
            <a:r>
              <a:rPr lang="en-US" altLang="en-US" sz="2300" b="1"/>
              <a:t>Note: </a:t>
            </a:r>
            <a:r>
              <a:rPr lang="en-US" altLang="en-US" sz="2300"/>
              <a:t>If checklists are not completed, all or some of the report will be blank.</a:t>
            </a:r>
          </a:p>
        </p:txBody>
      </p:sp>
      <p:pic>
        <p:nvPicPr>
          <p:cNvPr id="6" name="Picture 5" descr="Student list and summary report download report">
            <a:extLst>
              <a:ext uri="{FF2B5EF4-FFF2-40B4-BE49-F238E27FC236}">
                <a16:creationId xmlns:a16="http://schemas.microsoft.com/office/drawing/2014/main" id="{36EB7121-29B0-902F-138A-AB3642C554CE}"/>
              </a:ext>
            </a:extLst>
          </p:cNvPr>
          <p:cNvPicPr>
            <a:picLocks noChangeAspect="1"/>
          </p:cNvPicPr>
          <p:nvPr/>
        </p:nvPicPr>
        <p:blipFill rotWithShape="1">
          <a:blip r:embed="rId3"/>
          <a:srcRect l="1160"/>
          <a:stretch/>
        </p:blipFill>
        <p:spPr>
          <a:xfrm>
            <a:off x="838200" y="3657112"/>
            <a:ext cx="11020052" cy="2699238"/>
          </a:xfrm>
          <a:prstGeom prst="rect">
            <a:avLst/>
          </a:prstGeom>
          <a:ln>
            <a:solidFill>
              <a:schemeClr val="tx1"/>
            </a:solidFill>
          </a:ln>
        </p:spPr>
      </p:pic>
      <p:sp>
        <p:nvSpPr>
          <p:cNvPr id="8" name="Footer Placeholder 3">
            <a:extLst>
              <a:ext uri="{FF2B5EF4-FFF2-40B4-BE49-F238E27FC236}">
                <a16:creationId xmlns:a16="http://schemas.microsoft.com/office/drawing/2014/main" id="{66D9D65E-2611-464D-B763-DC607B7DFDE0}"/>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9" name="Slide Number Placeholder 4">
            <a:extLst>
              <a:ext uri="{FF2B5EF4-FFF2-40B4-BE49-F238E27FC236}">
                <a16:creationId xmlns:a16="http://schemas.microsoft.com/office/drawing/2014/main" id="{92F9C772-77E4-4CED-8AC1-E602EFA6801B}"/>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54</a:t>
            </a:fld>
            <a:endParaRPr lang="en-US"/>
          </a:p>
        </p:txBody>
      </p:sp>
    </p:spTree>
    <p:extLst>
      <p:ext uri="{BB962C8B-B14F-4D97-AF65-F5344CB8AC3E}">
        <p14:creationId xmlns:p14="http://schemas.microsoft.com/office/powerpoint/2010/main" val="750184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a:xfrm>
            <a:off x="838201" y="320919"/>
            <a:ext cx="10515600" cy="750863"/>
          </a:xfrm>
        </p:spPr>
        <p:txBody>
          <a:bodyPr/>
          <a:lstStyle/>
          <a:p>
            <a:r>
              <a:rPr lang="en-US"/>
              <a:t>Review Submitted Data</a:t>
            </a:r>
          </a:p>
        </p:txBody>
      </p:sp>
      <p:pic>
        <p:nvPicPr>
          <p:cNvPr id="6" name="Picture 5" descr="User's drop-down menu with Reports circled">
            <a:extLst>
              <a:ext uri="{FF2B5EF4-FFF2-40B4-BE49-F238E27FC236}">
                <a16:creationId xmlns:a16="http://schemas.microsoft.com/office/drawing/2014/main" id="{9B8F4CCF-2B8C-A465-231C-B6A2E85FFFFF}"/>
              </a:ext>
            </a:extLst>
          </p:cNvPr>
          <p:cNvPicPr>
            <a:picLocks noChangeAspect="1"/>
          </p:cNvPicPr>
          <p:nvPr/>
        </p:nvPicPr>
        <p:blipFill>
          <a:blip r:embed="rId3"/>
          <a:stretch>
            <a:fillRect/>
          </a:stretch>
        </p:blipFill>
        <p:spPr>
          <a:xfrm>
            <a:off x="7772400" y="1165809"/>
            <a:ext cx="3747726" cy="1803002"/>
          </a:xfrm>
          <a:prstGeom prst="rect">
            <a:avLst/>
          </a:prstGeom>
          <a:ln>
            <a:solidFill>
              <a:srgbClr val="3A3A3A"/>
            </a:solidFill>
          </a:ln>
        </p:spPr>
      </p:pic>
      <p:pic>
        <p:nvPicPr>
          <p:cNvPr id="3" name="Picture 2" descr="B-13 Student List &amp; Summary Report Download ISD administrative report">
            <a:extLst>
              <a:ext uri="{FF2B5EF4-FFF2-40B4-BE49-F238E27FC236}">
                <a16:creationId xmlns:a16="http://schemas.microsoft.com/office/drawing/2014/main" id="{D1918966-C010-8EF1-94BC-C14013337B0D}"/>
              </a:ext>
            </a:extLst>
          </p:cNvPr>
          <p:cNvPicPr>
            <a:picLocks noChangeAspect="1"/>
          </p:cNvPicPr>
          <p:nvPr/>
        </p:nvPicPr>
        <p:blipFill rotWithShape="1">
          <a:blip r:embed="rId4"/>
          <a:srcRect l="2448" r="2980"/>
          <a:stretch/>
        </p:blipFill>
        <p:spPr>
          <a:xfrm>
            <a:off x="821061" y="3037340"/>
            <a:ext cx="10699065" cy="3329524"/>
          </a:xfrm>
          <a:prstGeom prst="rect">
            <a:avLst/>
          </a:prstGeom>
          <a:ln>
            <a:solidFill>
              <a:schemeClr val="tx1"/>
            </a:solidFill>
          </a:ln>
        </p:spPr>
      </p:pic>
      <p:sp>
        <p:nvSpPr>
          <p:cNvPr id="9" name="Footer Placeholder 3">
            <a:extLst>
              <a:ext uri="{FF2B5EF4-FFF2-40B4-BE49-F238E27FC236}">
                <a16:creationId xmlns:a16="http://schemas.microsoft.com/office/drawing/2014/main" id="{46CCCDA6-29EB-4494-BA3C-4DF2EA17AE7A}"/>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10" name="Slide Number Placeholder 4">
            <a:extLst>
              <a:ext uri="{FF2B5EF4-FFF2-40B4-BE49-F238E27FC236}">
                <a16:creationId xmlns:a16="http://schemas.microsoft.com/office/drawing/2014/main" id="{125C6AC0-DD6B-4E3C-A19A-5D9F8C0AAA3E}"/>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55</a:t>
            </a:fld>
            <a:endParaRPr lang="en-US"/>
          </a:p>
        </p:txBody>
      </p:sp>
    </p:spTree>
    <p:extLst>
      <p:ext uri="{BB962C8B-B14F-4D97-AF65-F5344CB8AC3E}">
        <p14:creationId xmlns:p14="http://schemas.microsoft.com/office/powerpoint/2010/main" val="862249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30AA-41FD-4153-B75B-2025BE790B27}"/>
              </a:ext>
            </a:extLst>
          </p:cNvPr>
          <p:cNvSpPr>
            <a:spLocks noGrp="1"/>
          </p:cNvSpPr>
          <p:nvPr>
            <p:ph type="title"/>
          </p:nvPr>
        </p:nvSpPr>
        <p:spPr/>
        <p:txBody>
          <a:bodyPr/>
          <a:lstStyle/>
          <a:p>
            <a:r>
              <a:rPr lang="en-US"/>
              <a:t>Review Uploaded IEPs</a:t>
            </a:r>
          </a:p>
        </p:txBody>
      </p:sp>
      <p:pic>
        <p:nvPicPr>
          <p:cNvPr id="5" name="Picture 4" descr="User's drop-down menu with Reports circled">
            <a:extLst>
              <a:ext uri="{FF2B5EF4-FFF2-40B4-BE49-F238E27FC236}">
                <a16:creationId xmlns:a16="http://schemas.microsoft.com/office/drawing/2014/main" id="{475A7143-FC6F-9AF3-0512-7A2A59B0E76B}"/>
              </a:ext>
            </a:extLst>
          </p:cNvPr>
          <p:cNvPicPr>
            <a:picLocks noChangeAspect="1"/>
          </p:cNvPicPr>
          <p:nvPr/>
        </p:nvPicPr>
        <p:blipFill>
          <a:blip r:embed="rId3"/>
          <a:stretch>
            <a:fillRect/>
          </a:stretch>
        </p:blipFill>
        <p:spPr>
          <a:xfrm>
            <a:off x="7492987" y="1148229"/>
            <a:ext cx="4306666" cy="2071904"/>
          </a:xfrm>
          <a:prstGeom prst="rect">
            <a:avLst/>
          </a:prstGeom>
          <a:ln>
            <a:solidFill>
              <a:srgbClr val="3A3A3A"/>
            </a:solidFill>
          </a:ln>
        </p:spPr>
      </p:pic>
      <p:pic>
        <p:nvPicPr>
          <p:cNvPr id="6" name="Picture 5" descr="ISD IEP Upload report arrows pointing to activity, ISD, and circle around Go button.">
            <a:extLst>
              <a:ext uri="{FF2B5EF4-FFF2-40B4-BE49-F238E27FC236}">
                <a16:creationId xmlns:a16="http://schemas.microsoft.com/office/drawing/2014/main" id="{CC35332D-D04C-2559-3C6E-4F81802D585A}"/>
              </a:ext>
            </a:extLst>
          </p:cNvPr>
          <p:cNvPicPr>
            <a:picLocks noChangeAspect="1"/>
          </p:cNvPicPr>
          <p:nvPr/>
        </p:nvPicPr>
        <p:blipFill>
          <a:blip r:embed="rId4"/>
          <a:stretch>
            <a:fillRect/>
          </a:stretch>
        </p:blipFill>
        <p:spPr>
          <a:xfrm>
            <a:off x="604796" y="3253121"/>
            <a:ext cx="11194857" cy="3097715"/>
          </a:xfrm>
          <a:prstGeom prst="rect">
            <a:avLst/>
          </a:prstGeom>
          <a:ln>
            <a:solidFill>
              <a:srgbClr val="3A3A3A"/>
            </a:solidFill>
          </a:ln>
        </p:spPr>
      </p:pic>
      <p:sp>
        <p:nvSpPr>
          <p:cNvPr id="7" name="Footer Placeholder 3">
            <a:extLst>
              <a:ext uri="{FF2B5EF4-FFF2-40B4-BE49-F238E27FC236}">
                <a16:creationId xmlns:a16="http://schemas.microsoft.com/office/drawing/2014/main" id="{3E16FE86-6FA2-4F9D-92BA-6C284C23C217}"/>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9" name="Slide Number Placeholder 4">
            <a:extLst>
              <a:ext uri="{FF2B5EF4-FFF2-40B4-BE49-F238E27FC236}">
                <a16:creationId xmlns:a16="http://schemas.microsoft.com/office/drawing/2014/main" id="{99F7C2E5-51CD-4DC7-9F3E-2AD7DA0AAC75}"/>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56</a:t>
            </a:fld>
            <a:endParaRPr lang="en-US"/>
          </a:p>
        </p:txBody>
      </p:sp>
    </p:spTree>
    <p:extLst>
      <p:ext uri="{BB962C8B-B14F-4D97-AF65-F5344CB8AC3E}">
        <p14:creationId xmlns:p14="http://schemas.microsoft.com/office/powerpoint/2010/main" val="2171995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48EBD9DC-BCA7-192F-A14B-21B08765EBD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255" y="2259013"/>
            <a:ext cx="3474720" cy="3474720"/>
          </a:xfrm>
          <a:prstGeom prst="rect">
            <a:avLst/>
          </a:prstGeom>
        </p:spPr>
      </p:pic>
      <p:sp>
        <p:nvSpPr>
          <p:cNvPr id="2" name="Title 1"/>
          <p:cNvSpPr>
            <a:spLocks noGrp="1"/>
          </p:cNvSpPr>
          <p:nvPr>
            <p:ph type="title"/>
          </p:nvPr>
        </p:nvSpPr>
        <p:spPr/>
        <p:txBody>
          <a:bodyPr/>
          <a:lstStyle/>
          <a:p>
            <a:r>
              <a:rPr lang="en-US"/>
              <a:t>Further Questions?</a:t>
            </a:r>
          </a:p>
        </p:txBody>
      </p:sp>
      <p:sp>
        <p:nvSpPr>
          <p:cNvPr id="4" name="Content Placeholder 3">
            <a:extLst>
              <a:ext uri="{FF2B5EF4-FFF2-40B4-BE49-F238E27FC236}">
                <a16:creationId xmlns:a16="http://schemas.microsoft.com/office/drawing/2014/main" id="{FC0E9EB9-C42D-4A23-0FF4-F258B844B839}"/>
              </a:ext>
            </a:extLst>
          </p:cNvPr>
          <p:cNvSpPr>
            <a:spLocks noGrp="1"/>
          </p:cNvSpPr>
          <p:nvPr>
            <p:ph idx="1"/>
          </p:nvPr>
        </p:nvSpPr>
        <p:spPr/>
        <p:txBody>
          <a:bodyPr/>
          <a:lstStyle/>
          <a:p>
            <a:endParaRPr lang="en-US"/>
          </a:p>
        </p:txBody>
      </p:sp>
      <p:sp>
        <p:nvSpPr>
          <p:cNvPr id="6" name="Footer Placeholder 3">
            <a:extLst>
              <a:ext uri="{FF2B5EF4-FFF2-40B4-BE49-F238E27FC236}">
                <a16:creationId xmlns:a16="http://schemas.microsoft.com/office/drawing/2014/main" id="{02A4E091-4CD1-4A95-B6B6-E377AE7E2CDD}"/>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7" name="Slide Number Placeholder 4">
            <a:extLst>
              <a:ext uri="{FF2B5EF4-FFF2-40B4-BE49-F238E27FC236}">
                <a16:creationId xmlns:a16="http://schemas.microsoft.com/office/drawing/2014/main" id="{AA06A714-C784-4CAA-A10F-292D0FB0CE35}"/>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57</a:t>
            </a:fld>
            <a:endParaRPr lang="en-US"/>
          </a:p>
        </p:txBody>
      </p:sp>
    </p:spTree>
    <p:extLst>
      <p:ext uri="{BB962C8B-B14F-4D97-AF65-F5344CB8AC3E}">
        <p14:creationId xmlns:p14="http://schemas.microsoft.com/office/powerpoint/2010/main" val="32642242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Verdana"/>
                <a:ea typeface="Verdana"/>
              </a:rPr>
              <a:t>Need Assistance?</a:t>
            </a:r>
            <a:endParaRPr lang="en-US"/>
          </a:p>
        </p:txBody>
      </p:sp>
      <p:sp>
        <p:nvSpPr>
          <p:cNvPr id="4" name="Content Placeholder 3"/>
          <p:cNvSpPr>
            <a:spLocks noGrp="1"/>
          </p:cNvSpPr>
          <p:nvPr>
            <p:ph idx="1"/>
          </p:nvPr>
        </p:nvSpPr>
        <p:spPr>
          <a:xfrm>
            <a:off x="838200" y="1460536"/>
            <a:ext cx="10515600" cy="5115464"/>
          </a:xfrm>
        </p:spPr>
        <p:txBody>
          <a:bodyPr>
            <a:normAutofit/>
          </a:bodyPr>
          <a:lstStyle/>
          <a:p>
            <a:pPr marL="0" indent="0" algn="ctr">
              <a:buNone/>
            </a:pPr>
            <a:r>
              <a:rPr lang="en-US"/>
              <a:t>Questions?</a:t>
            </a:r>
          </a:p>
          <a:p>
            <a:pPr marL="0" indent="0" algn="ctr">
              <a:buNone/>
            </a:pPr>
            <a:r>
              <a:rPr lang="en-US"/>
              <a:t>Need Information?</a:t>
            </a:r>
          </a:p>
          <a:p>
            <a:pPr marL="0" indent="0" algn="ctr">
              <a:buNone/>
            </a:pPr>
            <a:r>
              <a:rPr lang="en-US" b="1"/>
              <a:t>OSE Information Desk</a:t>
            </a:r>
          </a:p>
          <a:p>
            <a:pPr marL="0" indent="0" algn="ctr">
              <a:buNone/>
            </a:pPr>
            <a:r>
              <a:rPr lang="en-US"/>
              <a:t>888-320-8384</a:t>
            </a:r>
          </a:p>
          <a:p>
            <a:pPr marL="0" indent="0" algn="ctr">
              <a:buNone/>
            </a:pPr>
            <a:r>
              <a:rPr lang="en-US"/>
              <a:t>M-F 9:00 am-4:00 pm</a:t>
            </a:r>
          </a:p>
          <a:p>
            <a:pPr marL="0" indent="0" algn="ctr">
              <a:buNone/>
            </a:pPr>
            <a:r>
              <a:rPr lang="en-US">
                <a:hlinkClick r:id="rId3"/>
              </a:rPr>
              <a:t>mde-ose@michigan.gov</a:t>
            </a:r>
            <a:r>
              <a:rPr lang="en-US"/>
              <a:t> </a:t>
            </a:r>
          </a:p>
          <a:p>
            <a:endParaRPr lang="en-US"/>
          </a:p>
        </p:txBody>
      </p:sp>
      <p:sp>
        <p:nvSpPr>
          <p:cNvPr id="6" name="Footer Placeholder 3">
            <a:extLst>
              <a:ext uri="{FF2B5EF4-FFF2-40B4-BE49-F238E27FC236}">
                <a16:creationId xmlns:a16="http://schemas.microsoft.com/office/drawing/2014/main" id="{5824DCFE-0D5C-4536-9D81-F2648B4A4EF3}"/>
              </a:ext>
            </a:extLst>
          </p:cNvPr>
          <p:cNvSpPr>
            <a:spLocks noGrp="1"/>
          </p:cNvSpPr>
          <p:nvPr>
            <p:ph type="ftr" sz="quarter" idx="3"/>
          </p:nvPr>
        </p:nvSpPr>
        <p:spPr>
          <a:xfrm>
            <a:off x="96336" y="6492875"/>
            <a:ext cx="4114800" cy="365125"/>
          </a:xfrm>
        </p:spPr>
        <p:txBody>
          <a:bodyPr/>
          <a:lstStyle/>
          <a:p>
            <a:r>
              <a:rPr lang="en-US"/>
              <a:t>MDE Office of Special Education</a:t>
            </a:r>
          </a:p>
        </p:txBody>
      </p:sp>
      <p:sp>
        <p:nvSpPr>
          <p:cNvPr id="9" name="Slide Number Placeholder 4">
            <a:extLst>
              <a:ext uri="{FF2B5EF4-FFF2-40B4-BE49-F238E27FC236}">
                <a16:creationId xmlns:a16="http://schemas.microsoft.com/office/drawing/2014/main" id="{624AC859-6E72-4B9A-8E8B-726EEC5DDA94}"/>
              </a:ext>
            </a:extLst>
          </p:cNvPr>
          <p:cNvSpPr>
            <a:spLocks noGrp="1"/>
          </p:cNvSpPr>
          <p:nvPr>
            <p:ph type="sldNum" sz="quarter" idx="4"/>
          </p:nvPr>
        </p:nvSpPr>
        <p:spPr>
          <a:xfrm>
            <a:off x="9352468" y="6503922"/>
            <a:ext cx="2743200" cy="365125"/>
          </a:xfrm>
        </p:spPr>
        <p:txBody>
          <a:bodyPr/>
          <a:lstStyle/>
          <a:p>
            <a:fld id="{C948956C-181A-4CF4-99F7-163F512CFDFE}" type="slidenum">
              <a:rPr lang="en-US" smtClean="0"/>
              <a:pPr/>
              <a:t>58</a:t>
            </a:fld>
            <a:endParaRPr lang="en-US"/>
          </a:p>
        </p:txBody>
      </p:sp>
    </p:spTree>
    <p:extLst>
      <p:ext uri="{BB962C8B-B14F-4D97-AF65-F5344CB8AC3E}">
        <p14:creationId xmlns:p14="http://schemas.microsoft.com/office/powerpoint/2010/main" val="374356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F74E-94C4-494C-A896-5B7943838B61}"/>
              </a:ext>
            </a:extLst>
          </p:cNvPr>
          <p:cNvSpPr>
            <a:spLocks noGrp="1"/>
          </p:cNvSpPr>
          <p:nvPr>
            <p:ph type="title"/>
          </p:nvPr>
        </p:nvSpPr>
        <p:spPr/>
        <p:txBody>
          <a:bodyPr/>
          <a:lstStyle/>
          <a:p>
            <a:r>
              <a:rPr lang="en-US"/>
              <a:t>Why Interrater Reliability Matters</a:t>
            </a:r>
          </a:p>
        </p:txBody>
      </p:sp>
      <p:sp>
        <p:nvSpPr>
          <p:cNvPr id="3" name="Content Placeholder 2">
            <a:extLst>
              <a:ext uri="{FF2B5EF4-FFF2-40B4-BE49-F238E27FC236}">
                <a16:creationId xmlns:a16="http://schemas.microsoft.com/office/drawing/2014/main" id="{EB127999-367F-45EA-BCF4-942D4E9D8422}"/>
              </a:ext>
            </a:extLst>
          </p:cNvPr>
          <p:cNvSpPr>
            <a:spLocks noGrp="1"/>
          </p:cNvSpPr>
          <p:nvPr>
            <p:ph idx="1"/>
          </p:nvPr>
        </p:nvSpPr>
        <p:spPr/>
        <p:txBody>
          <a:bodyPr vert="horz" lIns="91440" tIns="45720" rIns="91440" bIns="45720" rtlCol="0" anchor="t">
            <a:normAutofit/>
          </a:bodyPr>
          <a:lstStyle/>
          <a:p>
            <a:pPr marL="401320" indent="-401320"/>
            <a:r>
              <a:rPr lang="en-US" sz="3200">
                <a:latin typeface="Verdana"/>
                <a:ea typeface="Verdana"/>
              </a:rPr>
              <a:t>Consistency </a:t>
            </a:r>
            <a:endParaRPr lang="en-US"/>
          </a:p>
          <a:p>
            <a:pPr marL="401320" indent="-401320"/>
            <a:r>
              <a:rPr lang="en-US" sz="3200">
                <a:latin typeface="Verdana"/>
                <a:ea typeface="Verdana"/>
              </a:rPr>
              <a:t>Methods for improving interrater reliability for Indicator B-13: </a:t>
            </a:r>
          </a:p>
          <a:p>
            <a:pPr marL="801370" lvl="1" indent="-336550"/>
            <a:r>
              <a:rPr lang="en-US">
                <a:latin typeface="Verdana"/>
                <a:ea typeface="Verdana"/>
              </a:rPr>
              <a:t>Training</a:t>
            </a:r>
          </a:p>
          <a:p>
            <a:pPr marL="801370" lvl="1" indent="-336550"/>
            <a:r>
              <a:rPr lang="en-US">
                <a:latin typeface="Verdana"/>
                <a:ea typeface="Verdana"/>
              </a:rPr>
              <a:t>Written Manual</a:t>
            </a:r>
          </a:p>
          <a:p>
            <a:pPr marL="801370" lvl="1" indent="-336550"/>
            <a:r>
              <a:rPr lang="en-US">
                <a:latin typeface="Verdana"/>
                <a:ea typeface="Verdana"/>
              </a:rPr>
              <a:t>5</a:t>
            </a:r>
            <a:r>
              <a:rPr lang="en-US" baseline="30000">
                <a:latin typeface="Verdana"/>
                <a:ea typeface="Verdana"/>
              </a:rPr>
              <a:t>th</a:t>
            </a:r>
            <a:r>
              <a:rPr lang="en-US">
                <a:latin typeface="Verdana"/>
                <a:ea typeface="Verdana"/>
              </a:rPr>
              <a:t> IEP Upload </a:t>
            </a:r>
          </a:p>
          <a:p>
            <a:pPr marL="401320" indent="-401320"/>
            <a:r>
              <a:rPr lang="en-US" sz="3200">
                <a:latin typeface="Verdana"/>
                <a:ea typeface="Verdana"/>
                <a:cs typeface="Verdana"/>
              </a:rPr>
              <a:t>Inconsistency results in sanctions at the intermediate school district (ISD) level.</a:t>
            </a:r>
          </a:p>
        </p:txBody>
      </p:sp>
      <p:sp>
        <p:nvSpPr>
          <p:cNvPr id="4" name="Footer Placeholder 3">
            <a:extLst>
              <a:ext uri="{FF2B5EF4-FFF2-40B4-BE49-F238E27FC236}">
                <a16:creationId xmlns:a16="http://schemas.microsoft.com/office/drawing/2014/main" id="{19E2C315-7F69-4F7C-9854-38D815F71A68}"/>
              </a:ext>
            </a:extLst>
          </p:cNvPr>
          <p:cNvSpPr>
            <a:spLocks noGrp="1"/>
          </p:cNvSpPr>
          <p:nvPr>
            <p:ph type="ftr" sz="quarter" idx="11"/>
          </p:nvPr>
        </p:nvSpPr>
        <p:spPr>
          <a:xfrm>
            <a:off x="0" y="657600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9A43FAAB-5646-42C9-8F09-C50CB8014D3F}"/>
              </a:ext>
            </a:extLst>
          </p:cNvPr>
          <p:cNvSpPr>
            <a:spLocks noGrp="1"/>
          </p:cNvSpPr>
          <p:nvPr>
            <p:ph type="sldNum" sz="quarter" idx="12"/>
          </p:nvPr>
        </p:nvSpPr>
        <p:spPr>
          <a:xfrm>
            <a:off x="11139492" y="6492875"/>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6</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34808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A7D900-0EDF-42F1-9CCB-0F63C37A96CC}"/>
              </a:ext>
            </a:extLst>
          </p:cNvPr>
          <p:cNvSpPr>
            <a:spLocks noGrp="1"/>
          </p:cNvSpPr>
          <p:nvPr>
            <p:ph type="ctrTitle"/>
          </p:nvPr>
        </p:nvSpPr>
        <p:spPr/>
        <p:txBody>
          <a:bodyPr>
            <a:normAutofit fontScale="90000"/>
          </a:bodyPr>
          <a:lstStyle/>
          <a:p>
            <a:r>
              <a:rPr lang="en-US"/>
              <a:t>Indicator B-13 Manual &amp; Checklist</a:t>
            </a:r>
          </a:p>
        </p:txBody>
      </p:sp>
      <p:sp>
        <p:nvSpPr>
          <p:cNvPr id="4" name="Footer Placeholder 3">
            <a:extLst>
              <a:ext uri="{FF2B5EF4-FFF2-40B4-BE49-F238E27FC236}">
                <a16:creationId xmlns:a16="http://schemas.microsoft.com/office/drawing/2014/main" id="{6FD48816-2DBB-415C-9C2A-86DCB2898CDA}"/>
              </a:ext>
            </a:extLst>
          </p:cNvPr>
          <p:cNvSpPr>
            <a:spLocks noGrp="1"/>
          </p:cNvSpPr>
          <p:nvPr>
            <p:ph type="ftr" sz="quarter" idx="11"/>
          </p:nvPr>
        </p:nvSpPr>
        <p:spPr>
          <a:xfrm>
            <a:off x="0" y="6566544"/>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accent1">
                    <a:lumMod val="75000"/>
                    <a:lumOff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chemeClr val="tx1"/>
                </a:solidFill>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6920903E-5A54-4C24-A86B-EBF5F7291C3D}"/>
              </a:ext>
            </a:extLst>
          </p:cNvPr>
          <p:cNvSpPr>
            <a:spLocks noGrp="1"/>
          </p:cNvSpPr>
          <p:nvPr>
            <p:ph type="sldNum" sz="quarter" idx="12"/>
          </p:nvPr>
        </p:nvSpPr>
        <p:spPr>
          <a:xfrm>
            <a:off x="11115128" y="6492875"/>
            <a:ext cx="105251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accent1">
                    <a:lumMod val="75000"/>
                    <a:lumOff val="2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solidFill>
                  <a:schemeClr val="tx1"/>
                </a:solidFill>
                <a:latin typeface="Verdana" panose="020B0604030504040204" pitchFamily="34" charset="0"/>
                <a:ea typeface="Verdana" panose="020B0604030504040204" pitchFamily="34" charset="0"/>
              </a:rPr>
              <a:pPr/>
              <a:t>7</a:t>
            </a:fld>
            <a:endParaRPr lang="en-US">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70354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F9BEB2-CA3B-4B57-9A22-6B79CDA74E5D}"/>
              </a:ext>
            </a:extLst>
          </p:cNvPr>
          <p:cNvSpPr>
            <a:spLocks noGrp="1"/>
          </p:cNvSpPr>
          <p:nvPr>
            <p:ph type="title"/>
          </p:nvPr>
        </p:nvSpPr>
        <p:spPr>
          <a:xfrm>
            <a:off x="838200" y="282000"/>
            <a:ext cx="10515600" cy="799117"/>
          </a:xfrm>
        </p:spPr>
        <p:txBody>
          <a:bodyPr/>
          <a:lstStyle/>
          <a:p>
            <a:r>
              <a:rPr lang="en-US"/>
              <a:t>B-13 Checklist Content</a:t>
            </a:r>
          </a:p>
        </p:txBody>
      </p:sp>
      <p:sp>
        <p:nvSpPr>
          <p:cNvPr id="10" name="Text Placeholder 9">
            <a:extLst>
              <a:ext uri="{FF2B5EF4-FFF2-40B4-BE49-F238E27FC236}">
                <a16:creationId xmlns:a16="http://schemas.microsoft.com/office/drawing/2014/main" id="{D4CF50DB-3F14-4A25-9143-9036EF778E9E}"/>
              </a:ext>
              <a:ext uri="{C183D7F6-B498-43B3-948B-1728B52AA6E4}">
                <adec:decorative xmlns:adec="http://schemas.microsoft.com/office/drawing/2017/decorative" val="0"/>
              </a:ext>
            </a:extLst>
          </p:cNvPr>
          <p:cNvSpPr>
            <a:spLocks noGrp="1"/>
          </p:cNvSpPr>
          <p:nvPr>
            <p:ph sz="half" idx="1"/>
          </p:nvPr>
        </p:nvSpPr>
        <p:spPr/>
        <p:txBody>
          <a:bodyPr>
            <a:normAutofit/>
          </a:bodyPr>
          <a:lstStyle/>
          <a:p>
            <a:pPr marL="0" indent="0">
              <a:buNone/>
            </a:pPr>
            <a:r>
              <a:rPr lang="en-US"/>
              <a:t>9 questions covering</a:t>
            </a:r>
          </a:p>
          <a:p>
            <a:pPr marL="342900" indent="-342900"/>
            <a:r>
              <a:rPr lang="en-US" sz="2600"/>
              <a:t>Invitation processes:</a:t>
            </a:r>
          </a:p>
          <a:p>
            <a:pPr marL="800100" lvl="1" indent="-342900">
              <a:buFont typeface="Arial" panose="020B0604020202020204" pitchFamily="34" charset="0"/>
              <a:buChar char="•"/>
            </a:pPr>
            <a:r>
              <a:rPr lang="en-US" sz="2400"/>
              <a:t>Student</a:t>
            </a:r>
          </a:p>
          <a:p>
            <a:pPr marL="800100" lvl="1" indent="-342900">
              <a:buFont typeface="Arial" panose="020B0604020202020204" pitchFamily="34" charset="0"/>
              <a:buChar char="•"/>
            </a:pPr>
            <a:r>
              <a:rPr lang="en-US" sz="2400"/>
              <a:t>Agency </a:t>
            </a:r>
          </a:p>
          <a:p>
            <a:pPr marL="342900" indent="-342900"/>
            <a:r>
              <a:rPr lang="en-US" sz="2600"/>
              <a:t>IEP development:</a:t>
            </a:r>
          </a:p>
          <a:p>
            <a:pPr marL="800100" lvl="1" indent="-342900">
              <a:buFont typeface="Arial" panose="020B0604020202020204" pitchFamily="34" charset="0"/>
              <a:buChar char="•"/>
            </a:pPr>
            <a:r>
              <a:rPr lang="en-US" sz="2400"/>
              <a:t>Assessment</a:t>
            </a:r>
          </a:p>
          <a:p>
            <a:pPr marL="800100" lvl="1" indent="-342900">
              <a:buFont typeface="Arial" panose="020B0604020202020204" pitchFamily="34" charset="0"/>
              <a:buChar char="•"/>
            </a:pPr>
            <a:r>
              <a:rPr lang="en-US" sz="2400"/>
              <a:t>Postsecondary goals</a:t>
            </a:r>
          </a:p>
          <a:p>
            <a:pPr marL="800100" lvl="1" indent="-342900">
              <a:buFont typeface="Arial" panose="020B0604020202020204" pitchFamily="34" charset="0"/>
              <a:buChar char="•"/>
            </a:pPr>
            <a:r>
              <a:rPr lang="en-US" sz="2400"/>
              <a:t>Transition Services</a:t>
            </a:r>
          </a:p>
          <a:p>
            <a:pPr marL="800100" lvl="1" indent="-342900">
              <a:buFont typeface="Arial" panose="020B0604020202020204" pitchFamily="34" charset="0"/>
              <a:buChar char="•"/>
            </a:pPr>
            <a:r>
              <a:rPr lang="en-US" sz="2400"/>
              <a:t>Annual goal</a:t>
            </a:r>
          </a:p>
        </p:txBody>
      </p:sp>
      <p:pic>
        <p:nvPicPr>
          <p:cNvPr id="11" name="Picture 10" descr="B-13 Compliance Checklist Guide at a Glance">
            <a:extLst>
              <a:ext uri="{FF2B5EF4-FFF2-40B4-BE49-F238E27FC236}">
                <a16:creationId xmlns:a16="http://schemas.microsoft.com/office/drawing/2014/main" id="{7E91F74C-6A4D-4693-9AD5-7467167643CD}"/>
              </a:ext>
            </a:extLst>
          </p:cNvPr>
          <p:cNvPicPr>
            <a:picLocks noChangeAspect="1"/>
          </p:cNvPicPr>
          <p:nvPr/>
        </p:nvPicPr>
        <p:blipFill>
          <a:blip r:embed="rId4"/>
          <a:stretch>
            <a:fillRect/>
          </a:stretch>
        </p:blipFill>
        <p:spPr>
          <a:xfrm>
            <a:off x="7182303" y="681558"/>
            <a:ext cx="4461705" cy="5702616"/>
          </a:xfrm>
          <a:prstGeom prst="rect">
            <a:avLst/>
          </a:prstGeom>
          <a:ln>
            <a:solidFill>
              <a:schemeClr val="tx1"/>
            </a:solidFill>
          </a:ln>
        </p:spPr>
      </p:pic>
      <p:sp>
        <p:nvSpPr>
          <p:cNvPr id="4" name="Footer Placeholder 3">
            <a:extLst>
              <a:ext uri="{FF2B5EF4-FFF2-40B4-BE49-F238E27FC236}">
                <a16:creationId xmlns:a16="http://schemas.microsoft.com/office/drawing/2014/main" id="{E546350A-09BE-4F77-9392-8AE675DEDC6C}"/>
              </a:ext>
            </a:extLst>
          </p:cNvPr>
          <p:cNvSpPr>
            <a:spLocks noGrp="1"/>
          </p:cNvSpPr>
          <p:nvPr>
            <p:ph type="ftr" sz="quarter" idx="3"/>
          </p:nvPr>
        </p:nvSpPr>
        <p:spPr/>
        <p:txBody>
          <a:bodyPr/>
          <a:lstStyle/>
          <a:p>
            <a:r>
              <a:rPr lang="en-US"/>
              <a:t>MDE Office of Special Education</a:t>
            </a:r>
          </a:p>
        </p:txBody>
      </p:sp>
      <p:sp>
        <p:nvSpPr>
          <p:cNvPr id="5" name="Slide Number Placeholder 4">
            <a:extLst>
              <a:ext uri="{FF2B5EF4-FFF2-40B4-BE49-F238E27FC236}">
                <a16:creationId xmlns:a16="http://schemas.microsoft.com/office/drawing/2014/main" id="{74BC2ED1-A49D-4646-A689-465000C26F87}"/>
              </a:ext>
            </a:extLst>
          </p:cNvPr>
          <p:cNvSpPr>
            <a:spLocks noGrp="1"/>
          </p:cNvSpPr>
          <p:nvPr>
            <p:ph type="sldNum" sz="quarter" idx="4"/>
          </p:nvPr>
        </p:nvSpPr>
        <p:spPr>
          <a:xfrm>
            <a:off x="11644008" y="6503922"/>
            <a:ext cx="451659" cy="365125"/>
          </a:xfrm>
        </p:spPr>
        <p:txBody>
          <a:bodyPr/>
          <a:lstStyle/>
          <a:p>
            <a:fld id="{C948956C-181A-4CF4-99F7-163F512CFDFE}" type="slidenum">
              <a:rPr lang="en-US" smtClean="0"/>
              <a:pPr/>
              <a:t>8</a:t>
            </a:fld>
            <a:endParaRPr lang="en-US"/>
          </a:p>
        </p:txBody>
      </p:sp>
    </p:spTree>
    <p:extLst>
      <p:ext uri="{BB962C8B-B14F-4D97-AF65-F5344CB8AC3E}">
        <p14:creationId xmlns:p14="http://schemas.microsoft.com/office/powerpoint/2010/main" val="258029223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799F-B683-41A4-9F75-F28B87A29382}"/>
              </a:ext>
            </a:extLst>
          </p:cNvPr>
          <p:cNvSpPr>
            <a:spLocks noGrp="1"/>
          </p:cNvSpPr>
          <p:nvPr>
            <p:ph type="title"/>
          </p:nvPr>
        </p:nvSpPr>
        <p:spPr/>
        <p:txBody>
          <a:bodyPr>
            <a:normAutofit/>
          </a:bodyPr>
          <a:lstStyle/>
          <a:p>
            <a:r>
              <a:rPr lang="en-US"/>
              <a:t>B-13 Manual</a:t>
            </a:r>
          </a:p>
        </p:txBody>
      </p:sp>
      <p:sp>
        <p:nvSpPr>
          <p:cNvPr id="3" name="Content Placeholder 2">
            <a:extLst>
              <a:ext uri="{FF2B5EF4-FFF2-40B4-BE49-F238E27FC236}">
                <a16:creationId xmlns:a16="http://schemas.microsoft.com/office/drawing/2014/main" id="{83CC1D59-9012-4D7E-BF33-05A98E4C5B97}"/>
              </a:ext>
            </a:extLst>
          </p:cNvPr>
          <p:cNvSpPr>
            <a:spLocks noGrp="1"/>
          </p:cNvSpPr>
          <p:nvPr>
            <p:ph idx="1"/>
          </p:nvPr>
        </p:nvSpPr>
        <p:spPr>
          <a:xfrm>
            <a:off x="838200" y="1242204"/>
            <a:ext cx="10777538" cy="5115464"/>
          </a:xfrm>
        </p:spPr>
        <p:txBody>
          <a:bodyPr/>
          <a:lstStyle/>
          <a:p>
            <a:r>
              <a:rPr lang="en-US">
                <a:solidFill>
                  <a:schemeClr val="tx1"/>
                </a:solidFill>
              </a:rPr>
              <a:t>Addresses each of the checklist questions</a:t>
            </a:r>
          </a:p>
          <a:p>
            <a:r>
              <a:rPr lang="en-US">
                <a:solidFill>
                  <a:schemeClr val="tx1"/>
                </a:solidFill>
              </a:rPr>
              <a:t>Best Practice vs Compliance</a:t>
            </a:r>
          </a:p>
          <a:p>
            <a:r>
              <a:rPr lang="en-US">
                <a:solidFill>
                  <a:schemeClr val="tx1"/>
                </a:solidFill>
              </a:rPr>
              <a:t>The manual is posted to the Catamaran Technical Assistance Website </a:t>
            </a:r>
            <a:r>
              <a:rPr lang="en-US">
                <a:solidFill>
                  <a:schemeClr val="tx1"/>
                </a:solidFill>
                <a:hlinkClick r:id="rId3"/>
              </a:rPr>
              <a:t>https://training.catamaran.partners/</a:t>
            </a:r>
            <a:endParaRPr lang="en-US">
              <a:solidFill>
                <a:schemeClr val="tx1"/>
              </a:solidFill>
            </a:endParaRPr>
          </a:p>
          <a:p>
            <a:pPr marL="0" indent="0">
              <a:buNone/>
            </a:pPr>
            <a:endParaRPr lang="en-US">
              <a:solidFill>
                <a:schemeClr val="tx1"/>
              </a:solidFill>
            </a:endParaRPr>
          </a:p>
          <a:p>
            <a:endParaRPr lang="en-US">
              <a:solidFill>
                <a:srgbClr val="FF0000"/>
              </a:solidFill>
            </a:endParaRPr>
          </a:p>
          <a:p>
            <a:endParaRPr lang="en-US"/>
          </a:p>
        </p:txBody>
      </p:sp>
      <p:sp>
        <p:nvSpPr>
          <p:cNvPr id="4" name="Footer Placeholder 3">
            <a:extLst>
              <a:ext uri="{FF2B5EF4-FFF2-40B4-BE49-F238E27FC236}">
                <a16:creationId xmlns:a16="http://schemas.microsoft.com/office/drawing/2014/main" id="{A7D4DAAB-E532-4174-9E2C-0ADC189F1A06}"/>
              </a:ext>
            </a:extLst>
          </p:cNvPr>
          <p:cNvSpPr>
            <a:spLocks noGrp="1"/>
          </p:cNvSpPr>
          <p:nvPr>
            <p:ph type="ftr" sz="quarter" idx="11"/>
          </p:nvPr>
        </p:nvSpPr>
        <p:spPr>
          <a:xfrm>
            <a:off x="0" y="6576000"/>
            <a:ext cx="5508237"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cap="none" baseline="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rPr>
              <a:t>MDE Office of Special Education</a:t>
            </a:r>
          </a:p>
        </p:txBody>
      </p:sp>
      <p:sp>
        <p:nvSpPr>
          <p:cNvPr id="5" name="Slide Number Placeholder 4">
            <a:extLst>
              <a:ext uri="{FF2B5EF4-FFF2-40B4-BE49-F238E27FC236}">
                <a16:creationId xmlns:a16="http://schemas.microsoft.com/office/drawing/2014/main" id="{3D23DD62-B7E7-4FB3-81D8-80B57DF8147C}"/>
              </a:ext>
            </a:extLst>
          </p:cNvPr>
          <p:cNvSpPr>
            <a:spLocks noGrp="1"/>
          </p:cNvSpPr>
          <p:nvPr>
            <p:ph type="sldNum" sz="quarter" idx="12"/>
          </p:nvPr>
        </p:nvSpPr>
        <p:spPr>
          <a:xfrm>
            <a:off x="11139492" y="6492875"/>
            <a:ext cx="1052508"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latin typeface="Verdana" panose="020B0604030504040204" pitchFamily="34" charset="0"/>
                <a:ea typeface="Verdana" panose="020B0604030504040204" pitchFamily="34" charset="0"/>
              </a:rPr>
              <a:pPr/>
              <a:t>9</a:t>
            </a:fld>
            <a:endParaRPr lang="en-US">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29682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6853</Words>
  <Application>Microsoft Office PowerPoint</Application>
  <PresentationFormat>Widescreen</PresentationFormat>
  <Paragraphs>700</Paragraphs>
  <Slides>58</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Calibri Light</vt:lpstr>
      <vt:lpstr>Courier New</vt:lpstr>
      <vt:lpstr>Verdana</vt:lpstr>
      <vt:lpstr>Wingdings</vt:lpstr>
      <vt:lpstr>Office Theme</vt:lpstr>
      <vt:lpstr>Attention </vt:lpstr>
      <vt:lpstr>Welcome! </vt:lpstr>
      <vt:lpstr>Zoom Webinar Control Panel</vt:lpstr>
      <vt:lpstr>Indicator B-13 Checklist - Interrater Reliability Training</vt:lpstr>
      <vt:lpstr>Today’s Outcomes</vt:lpstr>
      <vt:lpstr>Why Interrater Reliability Matters</vt:lpstr>
      <vt:lpstr>Indicator B-13 Manual &amp; Checklist</vt:lpstr>
      <vt:lpstr>B-13 Checklist Content</vt:lpstr>
      <vt:lpstr>B-13 Manual</vt:lpstr>
      <vt:lpstr>Question 1</vt:lpstr>
      <vt:lpstr>Question 1 Compliance</vt:lpstr>
      <vt:lpstr>Question 1 Compliance - example 1</vt:lpstr>
      <vt:lpstr>Question 1 Compliance – examples 2-3</vt:lpstr>
      <vt:lpstr>Question 1 Noncompliance</vt:lpstr>
      <vt:lpstr>Question 1 You be the judge</vt:lpstr>
      <vt:lpstr>Question 2</vt:lpstr>
      <vt:lpstr>Question 2 Follow-up</vt:lpstr>
      <vt:lpstr>Confidentiality Requirements</vt:lpstr>
      <vt:lpstr>Consent Defined </vt:lpstr>
      <vt:lpstr>Question 2 Compliance example</vt:lpstr>
      <vt:lpstr>Acceptable Forms of Written Consent</vt:lpstr>
      <vt:lpstr>Question 2 Noncompliance</vt:lpstr>
      <vt:lpstr>Question 2 You be the judge</vt:lpstr>
      <vt:lpstr>Question 3</vt:lpstr>
      <vt:lpstr>Question 3 Compliance</vt:lpstr>
      <vt:lpstr>Put these activities in a compliant order</vt:lpstr>
      <vt:lpstr>The activities in a compliant order</vt:lpstr>
      <vt:lpstr>Knowledge Check</vt:lpstr>
      <vt:lpstr>Question 4</vt:lpstr>
      <vt:lpstr>Question 4 Compliance</vt:lpstr>
      <vt:lpstr>IEP based compliant examples</vt:lpstr>
      <vt:lpstr>Question 5</vt:lpstr>
      <vt:lpstr>Question 5 Compliance</vt:lpstr>
      <vt:lpstr>Postsecondary Goals</vt:lpstr>
      <vt:lpstr>Examples of Postsecondary Goals</vt:lpstr>
      <vt:lpstr>Question 5 You be the judge</vt:lpstr>
      <vt:lpstr>Question 6</vt:lpstr>
      <vt:lpstr>Question 6 Follow-up</vt:lpstr>
      <vt:lpstr>Question 7</vt:lpstr>
      <vt:lpstr>Intent of Transition Services</vt:lpstr>
      <vt:lpstr>Question 7 Compliance</vt:lpstr>
      <vt:lpstr>Examples of transition services</vt:lpstr>
      <vt:lpstr>Question 8</vt:lpstr>
      <vt:lpstr>Question 8 Compliance</vt:lpstr>
      <vt:lpstr>Question 9</vt:lpstr>
      <vt:lpstr>Question 9 Compliance</vt:lpstr>
      <vt:lpstr>Annual Goal - example 1</vt:lpstr>
      <vt:lpstr>Annual Goal – Example 2</vt:lpstr>
      <vt:lpstr>Question 9 – You be the judge</vt:lpstr>
      <vt:lpstr>Questions?</vt:lpstr>
      <vt:lpstr>Work in Catamaran</vt:lpstr>
      <vt:lpstr>Timeline</vt:lpstr>
      <vt:lpstr>Review the Summary Report</vt:lpstr>
      <vt:lpstr>Review the Summary Report (cont.)</vt:lpstr>
      <vt:lpstr>Review Submitted Data</vt:lpstr>
      <vt:lpstr>Review Uploaded IEPs</vt:lpstr>
      <vt:lpstr>Further Questions?</vt:lpstr>
      <vt:lpstr>Need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Dortch, Shawan (MDE)</dc:creator>
  <cp:lastModifiedBy>Gabrielle Steinacker</cp:lastModifiedBy>
  <cp:revision>2</cp:revision>
  <dcterms:modified xsi:type="dcterms:W3CDTF">2023-11-20T15:22:08Z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2023-10-03T20:27:19Z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7bae0e6e-9a50-4470-b7d6-41fbc9a77d1b</vt:lpwstr>
  </property>
  <property fmtid="{D5CDD505-2E9C-101B-9397-08002B2CF9AE}" pid="8" name="MSIP_Label_3a2fed65-62e7-46ea-af74-187e0c17143a_ContentBits">
    <vt:lpwstr>0</vt:lpwstr>
  </property>
</Properties>
</file>