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9" r:id="rId5"/>
    <p:sldId id="256" r:id="rId6"/>
    <p:sldId id="5302" r:id="rId7"/>
    <p:sldId id="5303" r:id="rId8"/>
    <p:sldId id="5304" r:id="rId9"/>
    <p:sldId id="5305" r:id="rId10"/>
    <p:sldId id="5276" r:id="rId11"/>
    <p:sldId id="5279" r:id="rId12"/>
    <p:sldId id="5277" r:id="rId13"/>
    <p:sldId id="5278" r:id="rId14"/>
    <p:sldId id="5311" r:id="rId15"/>
    <p:sldId id="5283" r:id="rId16"/>
    <p:sldId id="5284" r:id="rId17"/>
    <p:sldId id="5325" r:id="rId18"/>
    <p:sldId id="5326" r:id="rId19"/>
    <p:sldId id="5327" r:id="rId20"/>
    <p:sldId id="5335" r:id="rId21"/>
    <p:sldId id="5336" r:id="rId22"/>
    <p:sldId id="5329" r:id="rId23"/>
    <p:sldId id="5330" r:id="rId24"/>
    <p:sldId id="5331" r:id="rId25"/>
    <p:sldId id="5337" r:id="rId26"/>
    <p:sldId id="262" r:id="rId27"/>
    <p:sldId id="5324" r:id="rId28"/>
    <p:sldId id="5332" r:id="rId29"/>
    <p:sldId id="5333" r:id="rId30"/>
    <p:sldId id="5334" r:id="rId31"/>
    <p:sldId id="5338" r:id="rId32"/>
    <p:sldId id="5339" r:id="rId33"/>
    <p:sldId id="5289" r:id="rId34"/>
    <p:sldId id="5288" r:id="rId35"/>
    <p:sldId id="5290" r:id="rId36"/>
    <p:sldId id="5291" r:id="rId37"/>
    <p:sldId id="5292" r:id="rId38"/>
    <p:sldId id="5306" r:id="rId39"/>
    <p:sldId id="5307" r:id="rId40"/>
    <p:sldId id="5308" r:id="rId41"/>
    <p:sldId id="5309" r:id="rId42"/>
    <p:sldId id="5310" r:id="rId43"/>
    <p:sldId id="5314" r:id="rId44"/>
    <p:sldId id="5316" r:id="rId45"/>
    <p:sldId id="5317" r:id="rId46"/>
    <p:sldId id="5229" r:id="rId47"/>
    <p:sldId id="5318" r:id="rId48"/>
    <p:sldId id="5319" r:id="rId49"/>
    <p:sldId id="5320" r:id="rId50"/>
    <p:sldId id="5321" r:id="rId51"/>
    <p:sldId id="5322" r:id="rId52"/>
    <p:sldId id="5265" r:id="rId53"/>
    <p:sldId id="5340" r:id="rId54"/>
    <p:sldId id="270"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25846E"/>
    <a:srgbClr val="E4F4F0"/>
    <a:srgbClr val="258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BC026-A1D2-4CD0-8864-08E8ECC18318}" v="3" dt="2023-12-07T18:14:02.104"/>
    <p1510:client id="{1CF52696-22EF-49ED-8F68-31CB299061AC}" v="164" vWet="166" dt="2023-12-07T17:13:00.839"/>
    <p1510:client id="{C8E0A46C-2514-981A-B82F-21462D51FC93}" v="2" dt="2023-12-07T17:13:17.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6" autoAdjust="0"/>
    <p:restoredTop sz="86441" autoAdjust="0"/>
  </p:normalViewPr>
  <p:slideViewPr>
    <p:cSldViewPr snapToGrid="0">
      <p:cViewPr varScale="1">
        <p:scale>
          <a:sx n="54" d="100"/>
          <a:sy n="54" d="100"/>
        </p:scale>
        <p:origin x="172" y="60"/>
      </p:cViewPr>
      <p:guideLst/>
    </p:cSldViewPr>
  </p:slideViewPr>
  <p:outlineViewPr>
    <p:cViewPr>
      <p:scale>
        <a:sx n="33" d="100"/>
        <a:sy n="33" d="100"/>
      </p:scale>
      <p:origin x="0" y="-59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01D40C-D749-41E3-8551-FA3E19E444FF}" type="datetimeFigureOut">
              <a:rPr lang="en-US" smtClean="0"/>
              <a:t>12/18/2023</a:t>
            </a:fld>
            <a:endParaRPr lang="en-US"/>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24374A-4992-47AE-B455-86D258C574E3}" type="slidenum">
              <a:rPr lang="en-US" smtClean="0"/>
              <a:t>‹#›</a:t>
            </a:fld>
            <a:endParaRPr lang="en-US"/>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C04B0-F314-451F-B3DC-AA99D44A9853}" type="datetimeFigureOut">
              <a:rPr lang="en-US" smtClean="0"/>
              <a:t>12/18/2023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26B315-C80B-4218-90F6-E337499C216C}" type="slidenum">
              <a:rPr lang="en-US" smtClean="0"/>
              <a:t>‹#›</a:t>
            </a:fld>
            <a:endParaRPr lang="en-US"/>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rriam-webster.com/dictionary/syste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gvsu.edu/autismcenter/" TargetMode="External"/><Relationship Id="rId3" Type="http://schemas.openxmlformats.org/officeDocument/2006/relationships/hyperlink" Target="https://training.catamaran.partners/" TargetMode="External"/><Relationship Id="rId7" Type="http://schemas.openxmlformats.org/officeDocument/2006/relationships/hyperlink" Target="https://mimtsstac.or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mdelio.org/" TargetMode="External"/><Relationship Id="rId11" Type="http://schemas.openxmlformats.org/officeDocument/2006/relationships/hyperlink" Target="https://www.altshift.education/" TargetMode="External"/><Relationship Id="rId5" Type="http://schemas.openxmlformats.org/officeDocument/2006/relationships/hyperlink" Target="bookmark://_Policies,_Procedures,_and/" TargetMode="External"/><Relationship Id="rId10" Type="http://schemas.openxmlformats.org/officeDocument/2006/relationships/hyperlink" Target="https://www.mikids1st.org/" TargetMode="External"/><Relationship Id="rId4" Type="http://schemas.openxmlformats.org/officeDocument/2006/relationships/hyperlink" Target="https://michiganvirtual.org/login/" TargetMode="External"/><Relationship Id="rId9" Type="http://schemas.openxmlformats.org/officeDocument/2006/relationships/hyperlink" Target="https://www.michiganallianceforfamilies.or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ichigan.gov/-/media/Project/Websites/mde/specialeducation/MI-rules/MARSE_Supplemented_with_IDEA_Regs.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michigan.gov/mde/services/special-education/dispute-resolution-option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bookmark://_Effective_Policies,_Procedures,/" TargetMode="External"/><Relationship Id="rId7" Type="http://schemas.openxmlformats.org/officeDocument/2006/relationships/hyperlink" Target="bookmark://_Integrated_Monitoring_Activities_2/"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bookmark://_Effective_Dispute_Resolution_1/" TargetMode="External"/><Relationship Id="rId5" Type="http://schemas.openxmlformats.org/officeDocument/2006/relationships/hyperlink" Target="bookmark://_Fiscal_Accountability_and_1/" TargetMode="External"/><Relationship Id="rId4" Type="http://schemas.openxmlformats.org/officeDocument/2006/relationships/hyperlink" Target="bookmark://_Data_on_Results_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ichigan.gov/mde/services/special-education/laws-reg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bookmark://_Professional_Learning_and_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will remain on the screen while participants are entering the zoom meeting and while the moderator completes introductions. Jessica-moderator</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a:t>
            </a:fld>
            <a:endParaRPr lang="en-US"/>
          </a:p>
        </p:txBody>
      </p:sp>
    </p:spTree>
    <p:extLst>
      <p:ext uri="{BB962C8B-B14F-4D97-AF65-F5344CB8AC3E}">
        <p14:creationId xmlns:p14="http://schemas.microsoft.com/office/powerpoint/2010/main" val="302186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27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28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3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16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94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03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65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1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j-lt"/>
                <a:cs typeface="Calibri"/>
              </a:rPr>
              <a:t>Chantel</a:t>
            </a:r>
          </a:p>
          <a:p>
            <a:endParaRPr lang="en-US" sz="1200">
              <a:latin typeface="+mj-lt"/>
              <a:cs typeface="Calibri"/>
            </a:endParaRPr>
          </a:p>
          <a:p>
            <a:r>
              <a:rPr lang="en-US" sz="1200">
                <a:latin typeface="+mj-lt"/>
                <a:cs typeface="Calibri"/>
              </a:rPr>
              <a:t>The general supervision system is an accountability mechanism for improving educational results and functional outcomes for children and youth with disabilities while ensuring LEAs meet program requirements of IDEA, with a particular emphasis on requirements most closely related to those improvements. In Michigan, Intermediate School Districts (ISDs) are subrecipients of IDEA grant funds and, thus, serve as LEAS, with the responsibility to support member districts in improving results and ensuring program requirements are met. </a:t>
            </a:r>
          </a:p>
          <a:p>
            <a:endParaRPr lang="en-US" sz="1200">
              <a:latin typeface="+mj-lt"/>
              <a:cs typeface="Calibri"/>
            </a:endParaRPr>
          </a:p>
          <a:p>
            <a:r>
              <a:rPr lang="en-US" sz="1200">
                <a:latin typeface="+mj-lt"/>
                <a:cs typeface="Calibri"/>
              </a:rPr>
              <a:t>This visual illustrates the general supervision system, consisting of 8 separate but INTERRELATED components developed by Michigan to meets its obligation under federal law. </a:t>
            </a:r>
          </a:p>
          <a:p>
            <a:endParaRPr lang="en-US" sz="1200">
              <a:latin typeface="+mj-lt"/>
              <a:cs typeface="Calibri"/>
            </a:endParaRPr>
          </a:p>
          <a:p>
            <a:r>
              <a:rPr lang="en-US" sz="1200" b="0" i="0">
                <a:solidFill>
                  <a:srgbClr val="000000"/>
                </a:solidFill>
                <a:effectLst/>
                <a:latin typeface="+mj-lt"/>
              </a:rPr>
              <a:t>The Merriam-Webster online dictionary defines a </a:t>
            </a:r>
            <a:r>
              <a:rPr lang="en-US" sz="1200" b="0" i="0" u="sng" strike="noStrike">
                <a:solidFill>
                  <a:srgbClr val="0000FF"/>
                </a:solidFill>
                <a:effectLst/>
                <a:latin typeface="+mj-lt"/>
                <a:hlinkClick r:id="rId3"/>
              </a:rPr>
              <a:t>system</a:t>
            </a:r>
            <a:r>
              <a:rPr lang="en-US" sz="1200" b="0" i="0">
                <a:solidFill>
                  <a:srgbClr val="000000"/>
                </a:solidFill>
                <a:effectLst/>
                <a:latin typeface="+mj-lt"/>
              </a:rPr>
              <a:t> as "a regularly interacting or interdependent group of items forming a unified whole." The graphic below (and on the document's cover) shows the </a:t>
            </a:r>
            <a:r>
              <a:rPr lang="en-US" sz="1200" b="0" i="1">
                <a:solidFill>
                  <a:srgbClr val="000000"/>
                </a:solidFill>
                <a:effectLst/>
                <a:latin typeface="+mj-lt"/>
              </a:rPr>
              <a:t>interrelatedness</a:t>
            </a:r>
            <a:r>
              <a:rPr lang="en-US" sz="1200" b="0" i="0">
                <a:solidFill>
                  <a:srgbClr val="000000"/>
                </a:solidFill>
                <a:effectLst/>
                <a:latin typeface="+mj-lt"/>
              </a:rPr>
              <a:t> of the eight components of general supervision, even though the components are presented in a linear sequence.</a:t>
            </a:r>
            <a:endParaRPr lang="en-US" sz="1200">
              <a:latin typeface="+mj-lt"/>
              <a:cs typeface="Calibri"/>
            </a:endParaRPr>
          </a:p>
          <a:p>
            <a:endParaRPr lang="en-US">
              <a:cs typeface="Calibri"/>
            </a:endParaRP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19</a:t>
            </a:fld>
            <a:endParaRPr lang="en-US"/>
          </a:p>
        </p:txBody>
      </p:sp>
    </p:spTree>
    <p:extLst>
      <p:ext uri="{BB962C8B-B14F-4D97-AF65-F5344CB8AC3E}">
        <p14:creationId xmlns:p14="http://schemas.microsoft.com/office/powerpoint/2010/main" val="198439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a:t>
            </a:fld>
            <a:endParaRPr lang="en-US"/>
          </a:p>
        </p:txBody>
      </p:sp>
    </p:spTree>
    <p:extLst>
      <p:ext uri="{BB962C8B-B14F-4D97-AF65-F5344CB8AC3E}">
        <p14:creationId xmlns:p14="http://schemas.microsoft.com/office/powerpoint/2010/main" val="1272901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20</a:t>
            </a:fld>
            <a:endParaRPr lang="en-US"/>
          </a:p>
        </p:txBody>
      </p:sp>
    </p:spTree>
    <p:extLst>
      <p:ext uri="{BB962C8B-B14F-4D97-AF65-F5344CB8AC3E}">
        <p14:creationId xmlns:p14="http://schemas.microsoft.com/office/powerpoint/2010/main" val="408943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21</a:t>
            </a:fld>
            <a:endParaRPr lang="en-US"/>
          </a:p>
        </p:txBody>
      </p:sp>
    </p:spTree>
    <p:extLst>
      <p:ext uri="{BB962C8B-B14F-4D97-AF65-F5344CB8AC3E}">
        <p14:creationId xmlns:p14="http://schemas.microsoft.com/office/powerpoint/2010/main" val="1886673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sym typeface="Wingdings" pitchFamily="2" charset="2"/>
            </a:endParaRPr>
          </a:p>
          <a:p>
            <a:r>
              <a:rPr lang="en-US" sz="1200" b="0" i="0">
                <a:solidFill>
                  <a:srgbClr val="000000"/>
                </a:solidFill>
                <a:effectLst/>
                <a:latin typeface="+mj-lt"/>
              </a:rPr>
              <a:t>MDE OSE uses data and input from stakeholders to identify areas of need for PLD and TA. MDE OSE has developed a </a:t>
            </a:r>
            <a:r>
              <a:rPr lang="en-US" sz="1200" b="0" i="1">
                <a:solidFill>
                  <a:srgbClr val="000000"/>
                </a:solidFill>
                <a:effectLst/>
                <a:latin typeface="+mj-lt"/>
              </a:rPr>
              <a:t>Differentiated Framework of Supports</a:t>
            </a:r>
            <a:r>
              <a:rPr lang="en-US" sz="1200" b="0" i="0">
                <a:solidFill>
                  <a:srgbClr val="000000"/>
                </a:solidFill>
                <a:effectLst/>
                <a:latin typeface="+mj-lt"/>
              </a:rPr>
              <a:t> to guide the development and delivery of PLD and TA. More to come later in the presentation related to the Differentiated Framework of Supports.</a:t>
            </a:r>
          </a:p>
          <a:p>
            <a:endParaRPr lang="en-US" sz="1200" b="0" i="0">
              <a:solidFill>
                <a:srgbClr val="000000"/>
              </a:solidFill>
              <a:effectLst/>
              <a:latin typeface="+mj-lt"/>
              <a:sym typeface="Wingdings" pitchFamily="2" charset="2"/>
            </a:endParaRPr>
          </a:p>
          <a:p>
            <a:r>
              <a:rPr lang="en-US" sz="1200" b="0" i="0">
                <a:solidFill>
                  <a:srgbClr val="000000"/>
                </a:solidFill>
                <a:effectLst/>
                <a:latin typeface="+mj-lt"/>
              </a:rPr>
              <a:t>MDE OSE uses several means of providing PLD and TA services, including through information and resources on the MDE OSE website and the Catamaran </a:t>
            </a:r>
            <a:r>
              <a:rPr lang="en-US" sz="1200" b="0" i="0" u="sng" strike="noStrike">
                <a:solidFill>
                  <a:srgbClr val="0000FF"/>
                </a:solidFill>
                <a:effectLst/>
                <a:latin typeface="+mj-lt"/>
                <a:hlinkClick r:id="rId3"/>
              </a:rPr>
              <a:t>Technical Assistance site</a:t>
            </a:r>
            <a:r>
              <a:rPr lang="en-US" sz="1200" b="0" i="0">
                <a:solidFill>
                  <a:srgbClr val="000000"/>
                </a:solidFill>
                <a:effectLst/>
                <a:latin typeface="+mj-lt"/>
              </a:rPr>
              <a:t>. Catamaran also provides mechanisms to help ISDs and member districts analyze and interpret data. </a:t>
            </a:r>
            <a:r>
              <a:rPr lang="en-US" sz="1200" b="0" i="0" u="sng" strike="noStrike">
                <a:solidFill>
                  <a:srgbClr val="0000FF"/>
                </a:solidFill>
                <a:effectLst/>
                <a:latin typeface="+mj-lt"/>
                <a:hlinkClick r:id="rId4"/>
              </a:rPr>
              <a:t>Michigan Virtual University</a:t>
            </a:r>
            <a:r>
              <a:rPr lang="en-US" sz="1200" b="0" i="0">
                <a:solidFill>
                  <a:srgbClr val="000000"/>
                </a:solidFill>
                <a:effectLst/>
                <a:latin typeface="+mj-lt"/>
              </a:rPr>
              <a:t> is another source for information and resources (see also </a:t>
            </a:r>
            <a:r>
              <a:rPr lang="en-US" sz="1200" b="0" i="0" u="sng" strike="noStrike">
                <a:solidFill>
                  <a:srgbClr val="0000FF"/>
                </a:solidFill>
                <a:effectLst/>
                <a:latin typeface="+mj-lt"/>
                <a:hlinkClick r:id="rId5"/>
              </a:rPr>
              <a:t>Policies, Procedures, and Effective Evidence-based Practices</a:t>
            </a:r>
            <a:r>
              <a:rPr lang="en-US" sz="1200" b="0" i="0">
                <a:solidFill>
                  <a:srgbClr val="000000"/>
                </a:solidFill>
                <a:effectLst/>
                <a:latin typeface="+mj-lt"/>
              </a:rPr>
              <a:t>). Michigan Virtual University has sections for students, educators, administrators, and mentors. The section for educators is described as “a flexible online learning community for Michigan educators…Our Professional Learning Services team collaborates with subject-matter experts to develop timely, comprehensive, and action-oriented learning opportunities for teachers, administrators, mentors, and counselors.” Educators taking specific courses can earn continuing education credits. </a:t>
            </a:r>
            <a:endParaRPr lang="en-US" sz="1200" b="0" i="0">
              <a:solidFill>
                <a:srgbClr val="000000"/>
              </a:solidFill>
              <a:effectLst/>
              <a:latin typeface="+mj-lt"/>
              <a:sym typeface="Wingdings" pitchFamily="2" charset="2"/>
            </a:endParaRPr>
          </a:p>
          <a:p>
            <a:endParaRPr lang="en-US" sz="1200" b="0" i="0">
              <a:solidFill>
                <a:srgbClr val="000000"/>
              </a:solidFill>
              <a:effectLst/>
              <a:latin typeface="+mj-lt"/>
              <a:sym typeface="Wingdings" pitchFamily="2" charset="2"/>
            </a:endParaRPr>
          </a:p>
          <a:p>
            <a:pPr algn="l" rtl="0" fontAlgn="base"/>
            <a:r>
              <a:rPr lang="en-US" sz="1200" b="0" i="0">
                <a:solidFill>
                  <a:srgbClr val="000000"/>
                </a:solidFill>
                <a:effectLst/>
                <a:latin typeface="+mj-lt"/>
              </a:rPr>
              <a:t>Other sources of professional development and learning are through MDE OSE IDEA Grant Funded Initiatives (GFI). Current grant-funded initiatives include: </a:t>
            </a:r>
          </a:p>
          <a:p>
            <a:pPr algn="l" rtl="0" fontAlgn="base">
              <a:buFont typeface="Arial" panose="020B0604020202020204" pitchFamily="34" charset="0"/>
              <a:buChar char="•"/>
            </a:pPr>
            <a:r>
              <a:rPr lang="en-US" sz="1200" b="0" i="0">
                <a:solidFill>
                  <a:srgbClr val="000000"/>
                </a:solidFill>
                <a:effectLst/>
                <a:latin typeface="+mj-lt"/>
              </a:rPr>
              <a:t>The </a:t>
            </a:r>
            <a:r>
              <a:rPr lang="en-US" sz="1200" b="1" i="0" u="sng" strike="noStrike">
                <a:solidFill>
                  <a:srgbClr val="0000FF"/>
                </a:solidFill>
                <a:effectLst/>
                <a:latin typeface="+mj-lt"/>
                <a:hlinkClick r:id="rId6"/>
              </a:rPr>
              <a:t>MDE, Low Incidence Outreach</a:t>
            </a:r>
            <a:r>
              <a:rPr lang="en-US" sz="1200" b="0" i="0">
                <a:solidFill>
                  <a:srgbClr val="000000"/>
                </a:solidFill>
                <a:effectLst/>
                <a:latin typeface="+mj-lt"/>
              </a:rPr>
              <a:t> (MDE-LIO) (https://mdelio.org/) operates a field model to support the needs of ISDs and member districts in improving the quality of education for students who are blind or visually impaired and for students who are Deaf or hard of hearing. </a:t>
            </a:r>
          </a:p>
          <a:p>
            <a:pPr algn="l" rtl="0" fontAlgn="base">
              <a:buFont typeface="Arial" panose="020B0604020202020204" pitchFamily="34" charset="0"/>
              <a:buChar char="•"/>
            </a:pPr>
            <a:r>
              <a:rPr lang="en-US" sz="1200" b="1" i="0" u="sng" strike="noStrike">
                <a:solidFill>
                  <a:srgbClr val="0000FF"/>
                </a:solidFill>
                <a:effectLst/>
                <a:latin typeface="+mj-lt"/>
                <a:hlinkClick r:id="rId7"/>
              </a:rPr>
              <a:t>Michigan’s Multi-Tiered System of Supports</a:t>
            </a:r>
            <a:r>
              <a:rPr lang="en-US" sz="1200" b="0" i="0" u="sng" strike="noStrike">
                <a:solidFill>
                  <a:srgbClr val="0000FF"/>
                </a:solidFill>
                <a:effectLst/>
                <a:latin typeface="+mj-lt"/>
                <a:hlinkClick r:id="rId7"/>
              </a:rPr>
              <a:t> (</a:t>
            </a:r>
            <a:r>
              <a:rPr lang="en-US" sz="1200" b="0" i="0" u="sng" strike="noStrike" err="1">
                <a:solidFill>
                  <a:srgbClr val="0000FF"/>
                </a:solidFill>
                <a:effectLst/>
                <a:latin typeface="+mj-lt"/>
                <a:hlinkClick r:id="rId7"/>
              </a:rPr>
              <a:t>MiMTSS</a:t>
            </a:r>
            <a:r>
              <a:rPr lang="en-US" sz="1200" b="0" i="0" u="sng" strike="noStrike">
                <a:solidFill>
                  <a:srgbClr val="0000FF"/>
                </a:solidFill>
                <a:effectLst/>
                <a:latin typeface="+mj-lt"/>
                <a:hlinkClick r:id="rId7"/>
              </a:rPr>
              <a:t>) </a:t>
            </a:r>
            <a:r>
              <a:rPr lang="en-US" sz="1200" b="1" i="0" u="sng" strike="noStrike">
                <a:solidFill>
                  <a:srgbClr val="0000FF"/>
                </a:solidFill>
                <a:effectLst/>
                <a:latin typeface="+mj-lt"/>
                <a:hlinkClick r:id="rId7"/>
              </a:rPr>
              <a:t>Technical Assistance Center</a:t>
            </a:r>
            <a:r>
              <a:rPr lang="en-US" sz="1200" b="0" i="0">
                <a:solidFill>
                  <a:srgbClr val="000000"/>
                </a:solidFill>
                <a:effectLst/>
                <a:latin typeface="+mj-lt"/>
              </a:rPr>
              <a:t> (https://mimtsstac.org), previously Michigan’s Integrated Behavior and Learning Support Initiative (MIBLSI), works on behalf of the MDE to provide a continuum of TA to ISDs, member districts, and schools in an MTSS framework. </a:t>
            </a:r>
            <a:r>
              <a:rPr lang="en-US" sz="1200" b="0" i="0" err="1">
                <a:solidFill>
                  <a:srgbClr val="000000"/>
                </a:solidFill>
                <a:effectLst/>
                <a:latin typeface="+mj-lt"/>
              </a:rPr>
              <a:t>MiMTSS</a:t>
            </a:r>
            <a:r>
              <a:rPr lang="en-US" sz="1200" b="0" i="0">
                <a:solidFill>
                  <a:srgbClr val="000000"/>
                </a:solidFill>
                <a:effectLst/>
                <a:latin typeface="+mj-lt"/>
              </a:rPr>
              <a:t> is funded, in part, by the U.S. Office of Special Education Programs (OSEP) as a State Personnel Development Grant (SPDG) “to provide capacity-building tools and resources for member districts that support implementation of MTSS.” </a:t>
            </a:r>
          </a:p>
          <a:p>
            <a:pPr algn="l" rtl="0" fontAlgn="base">
              <a:buFont typeface="Arial" panose="020B0604020202020204" pitchFamily="34" charset="0"/>
              <a:buChar char="•"/>
            </a:pPr>
            <a:r>
              <a:rPr lang="en-US" sz="1200" b="1" i="0" u="sng" strike="noStrike">
                <a:solidFill>
                  <a:srgbClr val="0000FF"/>
                </a:solidFill>
                <a:effectLst/>
                <a:latin typeface="+mj-lt"/>
                <a:hlinkClick r:id="rId8"/>
              </a:rPr>
              <a:t>The Statewide Autism Resources and Training Project</a:t>
            </a:r>
            <a:r>
              <a:rPr lang="en-US" sz="1200" b="0" i="0" u="sng" strike="noStrike">
                <a:solidFill>
                  <a:srgbClr val="0000FF"/>
                </a:solidFill>
                <a:effectLst/>
                <a:latin typeface="+mj-lt"/>
                <a:hlinkClick r:id="rId8"/>
              </a:rPr>
              <a:t> (START)</a:t>
            </a:r>
            <a:r>
              <a:rPr lang="en-US" sz="1200" b="0" i="0">
                <a:solidFill>
                  <a:srgbClr val="000000"/>
                </a:solidFill>
                <a:effectLst/>
                <a:latin typeface="+mj-lt"/>
              </a:rPr>
              <a:t> (https://www.gvsu.edu/autismcenter/) works with schools, community partners, and families to promote and support independence, engagement, and socialization of children and youth with an autism spectrum disorder to become active, engaged members of their schools and local communities. </a:t>
            </a:r>
          </a:p>
          <a:p>
            <a:pPr algn="l" rtl="0" fontAlgn="base">
              <a:buFont typeface="Arial" panose="020B0604020202020204" pitchFamily="34" charset="0"/>
              <a:buChar char="•"/>
            </a:pPr>
            <a:r>
              <a:rPr lang="en-US" sz="1200" b="1" i="0" u="sng" strike="noStrike">
                <a:solidFill>
                  <a:srgbClr val="0000FF"/>
                </a:solidFill>
                <a:effectLst/>
                <a:latin typeface="+mj-lt"/>
                <a:hlinkClick r:id="rId9"/>
              </a:rPr>
              <a:t>Michigan Alliance for Families</a:t>
            </a:r>
            <a:r>
              <a:rPr lang="en-US" sz="1200" b="0" i="0">
                <a:solidFill>
                  <a:srgbClr val="000000"/>
                </a:solidFill>
                <a:effectLst/>
                <a:latin typeface="+mj-lt"/>
              </a:rPr>
              <a:t> (http://www.michiganallianceforfamilies.org) provides information, support, and education to parents whose children receive special education services from birth to age 26. </a:t>
            </a:r>
          </a:p>
          <a:p>
            <a:pPr algn="l" rtl="0" fontAlgn="base">
              <a:buFont typeface="Arial" panose="020B0604020202020204" pitchFamily="34" charset="0"/>
              <a:buChar char="•"/>
            </a:pPr>
            <a:r>
              <a:rPr lang="en-US" sz="1200" b="1" i="0" u="sng" strike="noStrike">
                <a:solidFill>
                  <a:srgbClr val="0000FF"/>
                </a:solidFill>
                <a:effectLst/>
                <a:latin typeface="+mj-lt"/>
                <a:hlinkClick r:id="rId10"/>
              </a:rPr>
              <a:t>Special Education Mediation Services</a:t>
            </a:r>
            <a:r>
              <a:rPr lang="en-US" sz="1200" b="0" i="0">
                <a:solidFill>
                  <a:srgbClr val="000000"/>
                </a:solidFill>
                <a:effectLst/>
                <a:latin typeface="+mj-lt"/>
              </a:rPr>
              <a:t> (SEMS) (https://www.mikids1st.org/) is the federally funded mediation center which provides mediation and facilitation services by trained, neutral mediators and facilitators at no cost for parents, ISDs, and member districts. Mediation and facilitation are activities which promote and restore positive home-school relationships and increase family engagement which has a profound impact on outcomes for children and youth with disabilities. </a:t>
            </a:r>
          </a:p>
          <a:p>
            <a:pPr algn="l" rtl="0" fontAlgn="base">
              <a:buFont typeface="Arial" panose="020B0604020202020204" pitchFamily="34" charset="0"/>
              <a:buChar char="•"/>
            </a:pPr>
            <a:r>
              <a:rPr lang="en-US" sz="1200" b="1" i="0" u="sng" strike="noStrike">
                <a:solidFill>
                  <a:srgbClr val="0000FF"/>
                </a:solidFill>
                <a:effectLst/>
                <a:latin typeface="+mj-lt"/>
                <a:hlinkClick r:id="rId11"/>
              </a:rPr>
              <a:t>ALT+SHIFT</a:t>
            </a:r>
            <a:r>
              <a:rPr lang="en-US" sz="1200" b="0" i="0">
                <a:solidFill>
                  <a:srgbClr val="000000"/>
                </a:solidFill>
                <a:effectLst/>
                <a:latin typeface="+mj-lt"/>
              </a:rPr>
              <a:t> (https://www.altshift.education/) is a dynamic organization collaborating with educators and families to improve educational outcomes for all students. ALT+SHIFT provides professional learning opportunities, resources, tiered TA, and implementation to ensure children and youth with disabilities have access and opportunities to learn at high levels through the use of technology, digital materials, and augmentative and alternative communication options. </a:t>
            </a:r>
          </a:p>
          <a:p>
            <a:endParaRPr lang="en-US">
              <a:sym typeface="Wingdings" pitchFamily="2" charset="2"/>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22</a:t>
            </a:fld>
            <a:endParaRPr lang="en-US"/>
          </a:p>
        </p:txBody>
      </p:sp>
    </p:spTree>
    <p:extLst>
      <p:ext uri="{BB962C8B-B14F-4D97-AF65-F5344CB8AC3E}">
        <p14:creationId xmlns:p14="http://schemas.microsoft.com/office/powerpoint/2010/main" val="1085307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endParaRPr>
          </a:p>
          <a:p>
            <a:pPr algn="l" rtl="0" fontAlgn="base"/>
            <a:r>
              <a:rPr lang="en-US" sz="1200" b="0" i="0">
                <a:solidFill>
                  <a:srgbClr val="000000"/>
                </a:solidFill>
                <a:effectLst/>
                <a:latin typeface="+mj-lt"/>
              </a:rPr>
              <a:t>The IDEA and MARSE entitle children with disabilities to a FAPE in the least restrictive environment (LRE). Parents and school officials may disagree on what special education services and placement a child should receive under this right. MDE OSE promotes effective dispute resolution and ensures procedural safeguards as required by IDEA and MARSE. The IDEA and MARSE</a:t>
            </a:r>
            <a:r>
              <a:rPr lang="en-US" sz="1200" b="1" i="0">
                <a:solidFill>
                  <a:srgbClr val="000000"/>
                </a:solidFill>
                <a:effectLst/>
                <a:latin typeface="+mj-lt"/>
              </a:rPr>
              <a:t> </a:t>
            </a:r>
            <a:r>
              <a:rPr lang="en-US" sz="1200" b="0" i="0">
                <a:solidFill>
                  <a:srgbClr val="000000"/>
                </a:solidFill>
                <a:effectLst/>
                <a:latin typeface="+mj-lt"/>
              </a:rPr>
              <a:t>provide several approaches parents and schools can use to help resolve their disputes.</a:t>
            </a:r>
            <a:r>
              <a:rPr lang="en-US" sz="1200" b="1" i="0">
                <a:solidFill>
                  <a:srgbClr val="000000"/>
                </a:solidFill>
                <a:effectLst/>
                <a:latin typeface="+mj-lt"/>
              </a:rPr>
              <a:t> </a:t>
            </a:r>
            <a:r>
              <a:rPr lang="en-US" sz="1200" b="0" i="0">
                <a:solidFill>
                  <a:srgbClr val="000000"/>
                </a:solidFill>
                <a:effectLst/>
                <a:latin typeface="+mj-lt"/>
              </a:rPr>
              <a:t>MDE OSE offers mechanisms for resolving disputes at the earliest point including facilitated meetings</a:t>
            </a:r>
            <a:r>
              <a:rPr lang="en-US" sz="1200" b="0" i="0" baseline="30000">
                <a:solidFill>
                  <a:srgbClr val="000000"/>
                </a:solidFill>
                <a:effectLst/>
                <a:latin typeface="+mj-lt"/>
              </a:rPr>
              <a:t>7</a:t>
            </a:r>
            <a:r>
              <a:rPr lang="en-US" sz="1200" b="0" i="0">
                <a:solidFill>
                  <a:srgbClr val="000000"/>
                </a:solidFill>
                <a:effectLst/>
                <a:latin typeface="+mj-lt"/>
              </a:rPr>
              <a:t> and mediation. When a disagreement cannot be resolved through facilitated meetings and mediation, additional dispute resolution options include filing a state complaint or a due process complaint and request for hearing. When a due process complaint and request for hearing are related to a student’s discipline and alternative educational placement, the hearing will be conducted on an expedited basis. </a:t>
            </a:r>
            <a:r>
              <a:rPr lang="en-US" sz="1200" b="0" i="0">
                <a:solidFill>
                  <a:srgbClr val="2D3748"/>
                </a:solidFill>
                <a:effectLst/>
                <a:latin typeface="+mj-lt"/>
              </a:rPr>
              <a:t>(See </a:t>
            </a:r>
            <a:r>
              <a:rPr lang="en-US" sz="1200" b="0" i="0" u="sng" strike="noStrike">
                <a:solidFill>
                  <a:srgbClr val="0000FF"/>
                </a:solidFill>
                <a:effectLst/>
                <a:latin typeface="+mj-lt"/>
                <a:hlinkClick r:id="rId3"/>
              </a:rPr>
              <a:t>Michigan Administrative Rules for Special Education (MARSE) With Related IDEA Federal Regulations</a:t>
            </a:r>
            <a:r>
              <a:rPr lang="en-US" sz="1200" b="0" i="0" u="sng">
                <a:solidFill>
                  <a:srgbClr val="0000FF"/>
                </a:solidFill>
                <a:effectLst/>
                <a:latin typeface="+mj-lt"/>
              </a:rPr>
              <a:t>, and </a:t>
            </a:r>
            <a:r>
              <a:rPr lang="en-US" sz="1200" b="0" i="0" u="sng" strike="noStrike">
                <a:solidFill>
                  <a:srgbClr val="0000FF"/>
                </a:solidFill>
                <a:effectLst/>
                <a:latin typeface="+mj-lt"/>
                <a:hlinkClick r:id="rId4"/>
              </a:rPr>
              <a:t>Dispute Resolution Options (michigan.gov)</a:t>
            </a:r>
            <a:r>
              <a:rPr lang="en-US" sz="1200" b="0" i="0">
                <a:solidFill>
                  <a:srgbClr val="000000"/>
                </a:solidFill>
                <a:effectLst/>
                <a:latin typeface="+mj-lt"/>
              </a:rPr>
              <a:t> </a:t>
            </a:r>
          </a:p>
          <a:p>
            <a:pPr algn="l" rtl="0" fontAlgn="base"/>
            <a:r>
              <a:rPr lang="en-US" sz="1200" b="0" i="0">
                <a:solidFill>
                  <a:srgbClr val="000000"/>
                </a:solidFill>
                <a:effectLst/>
                <a:latin typeface="+mj-lt"/>
              </a:rPr>
              <a:t> </a:t>
            </a:r>
          </a:p>
          <a:p>
            <a:pPr algn="l" rtl="0" fontAlgn="base"/>
            <a:r>
              <a:rPr lang="en-US" sz="1200" b="0" i="0">
                <a:solidFill>
                  <a:srgbClr val="000000"/>
                </a:solidFill>
                <a:effectLst/>
                <a:latin typeface="+mj-lt"/>
              </a:rPr>
              <a:t>MDE OSE has established effective communication mechanisms among all components of its general supervision system integrating data from monitoring, fiscal, dispute resolution, and PLD and TA. Data from dispute resolution systems are used to inform PLD and TA activities and to identify priorities for monitoring.   </a:t>
            </a:r>
          </a:p>
          <a:p>
            <a:endParaRPr lang="en-US"/>
          </a:p>
        </p:txBody>
      </p:sp>
      <p:sp>
        <p:nvSpPr>
          <p:cNvPr id="4" name="Slide Number Placeholder 3"/>
          <p:cNvSpPr>
            <a:spLocks noGrp="1"/>
          </p:cNvSpPr>
          <p:nvPr>
            <p:ph type="sldNum" sz="quarter" idx="5"/>
          </p:nvPr>
        </p:nvSpPr>
        <p:spPr/>
        <p:txBody>
          <a:bodyPr/>
          <a:lstStyle/>
          <a:p>
            <a:fld id="{730CB61E-D7EF-9F4F-8267-F6BF2E56CB73}" type="slidenum">
              <a:rPr lang="en-US" smtClean="0"/>
              <a:t>23</a:t>
            </a:fld>
            <a:endParaRPr lang="en-US"/>
          </a:p>
        </p:txBody>
      </p:sp>
    </p:spTree>
    <p:extLst>
      <p:ext uri="{BB962C8B-B14F-4D97-AF65-F5344CB8AC3E}">
        <p14:creationId xmlns:p14="http://schemas.microsoft.com/office/powerpoint/2010/main" val="4002345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endParaRPr>
          </a:p>
          <a:p>
            <a:r>
              <a:rPr lang="en-US" sz="1200" b="0" i="0">
                <a:solidFill>
                  <a:srgbClr val="000000"/>
                </a:solidFill>
                <a:effectLst/>
                <a:latin typeface="Calibri Light" panose="020F0302020204030204" pitchFamily="34" charset="0"/>
                <a:cs typeface="Calibri Light" panose="020F0302020204030204" pitchFamily="34" charset="0"/>
              </a:rPr>
              <a:t>MDE OSE PF Unit oversees the fiscal</a:t>
            </a:r>
            <a:r>
              <a:rPr lang="en-US" sz="1200" b="0" i="0">
                <a:solidFill>
                  <a:srgbClr val="FF0000"/>
                </a:solidFill>
                <a:effectLst/>
                <a:latin typeface="Calibri Light" panose="020F0302020204030204" pitchFamily="34" charset="0"/>
                <a:cs typeface="Calibri Light" panose="020F0302020204030204" pitchFamily="34" charset="0"/>
              </a:rPr>
              <a:t> </a:t>
            </a:r>
            <a:r>
              <a:rPr lang="en-US" sz="1200" b="0" i="0">
                <a:solidFill>
                  <a:srgbClr val="000000"/>
                </a:solidFill>
                <a:effectLst/>
                <a:latin typeface="Calibri Light" panose="020F0302020204030204" pitchFamily="34" charset="0"/>
                <a:cs typeface="Calibri Light" panose="020F0302020204030204" pitchFamily="34" charset="0"/>
              </a:rPr>
              <a:t>operations of IDEA and MARSE-supported activities as required under the IDEA and the Uniform Administrative Requirements, Cost Principles, and Audit Requirements for Federal Awards (OMB Uniform Guidance). PF monitors through the review and approval of</a:t>
            </a:r>
            <a:r>
              <a:rPr lang="en-US" sz="1200" b="0" i="0">
                <a:solidFill>
                  <a:srgbClr val="FF0000"/>
                </a:solidFill>
                <a:effectLst/>
                <a:latin typeface="Calibri Light" panose="020F0302020204030204" pitchFamily="34" charset="0"/>
                <a:cs typeface="Calibri Light" panose="020F0302020204030204" pitchFamily="34" charset="0"/>
              </a:rPr>
              <a:t> </a:t>
            </a:r>
            <a:r>
              <a:rPr lang="en-US" sz="1200" b="0" i="0">
                <a:solidFill>
                  <a:srgbClr val="000000"/>
                </a:solidFill>
                <a:effectLst/>
                <a:latin typeface="Calibri Light" panose="020F0302020204030204" pitchFamily="34" charset="0"/>
                <a:cs typeface="Calibri Light" panose="020F0302020204030204" pitchFamily="34" charset="0"/>
              </a:rPr>
              <a:t>special education state aid cost reports and reimbursements, ISD Plan millage distribution methodology, IDEA Part B State-level Activities funds, manages IDEA Part B grants by utilizing a comprehensive application review and approval process, universal and targeted technical assistance (TA), risk-based compliance assessment model, and Program Fiscal Reviews.</a:t>
            </a:r>
            <a:endParaRPr lang="en-US" sz="120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730CB61E-D7EF-9F4F-8267-F6BF2E56CB73}" type="slidenum">
              <a:rPr lang="en-US" smtClean="0"/>
              <a:t>24</a:t>
            </a:fld>
            <a:endParaRPr lang="en-US"/>
          </a:p>
        </p:txBody>
      </p:sp>
    </p:spTree>
    <p:extLst>
      <p:ext uri="{BB962C8B-B14F-4D97-AF65-F5344CB8AC3E}">
        <p14:creationId xmlns:p14="http://schemas.microsoft.com/office/powerpoint/2010/main" val="302221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endParaRPr>
          </a:p>
          <a:p>
            <a:r>
              <a:rPr lang="en-US" sz="1200" b="0" i="0">
                <a:solidFill>
                  <a:srgbClr val="000000"/>
                </a:solidFill>
                <a:effectLst/>
                <a:latin typeface="+mj-lt"/>
              </a:rPr>
              <a:t>As MDE OSE Building Capacity – Improving Results purpose states, “Even as MDE OSE acknowledges the obligations and requirements of the IDEA and the Michigan Administrative Rules for Special Education (MARSE), MDE OSE has a shared vision for </a:t>
            </a:r>
            <a:r>
              <a:rPr lang="en-US" sz="1200" b="0" i="1">
                <a:solidFill>
                  <a:srgbClr val="000000"/>
                </a:solidFill>
                <a:effectLst/>
                <a:latin typeface="+mj-lt"/>
              </a:rPr>
              <a:t>why</a:t>
            </a:r>
            <a:r>
              <a:rPr lang="en-US" sz="1200" b="0" i="0">
                <a:solidFill>
                  <a:srgbClr val="000000"/>
                </a:solidFill>
                <a:effectLst/>
                <a:latin typeface="+mj-lt"/>
              </a:rPr>
              <a:t> we do the work.” As described, the shared vision includes ensuring “the civil rights of children with disabilities for a FAPE in the LRE” for “children and youth with disabilities [to] receive a meaningful education” leading to “meaningful outcomes.” MDE OSE is committed to building the capacity of members of MDE OSE and those in the ISDs and member districts to improve results for children and youth with disabilities through the components of general supervision, especially through </a:t>
            </a:r>
            <a:r>
              <a:rPr lang="en-US" sz="1200" b="0" i="0" u="sng" strike="noStrike">
                <a:solidFill>
                  <a:srgbClr val="0000FF"/>
                </a:solidFill>
                <a:effectLst/>
                <a:latin typeface="+mj-lt"/>
                <a:hlinkClick r:id="rId3"/>
              </a:rPr>
              <a:t>Policies, Procedures, and Effective Implementation of Evidence-based Practices</a:t>
            </a:r>
            <a:r>
              <a:rPr lang="en-US" sz="1200" b="0" i="0">
                <a:solidFill>
                  <a:srgbClr val="000000"/>
                </a:solidFill>
                <a:effectLst/>
                <a:latin typeface="+mj-lt"/>
              </a:rPr>
              <a:t>, </a:t>
            </a:r>
            <a:r>
              <a:rPr lang="en-US" sz="1200" b="0" i="0" u="sng" strike="noStrike">
                <a:solidFill>
                  <a:srgbClr val="0000FF"/>
                </a:solidFill>
                <a:effectLst/>
                <a:latin typeface="+mj-lt"/>
                <a:hlinkClick r:id="rId4"/>
              </a:rPr>
              <a:t>Data on Results and Processes</a:t>
            </a:r>
            <a:r>
              <a:rPr lang="en-US" sz="1200" b="0" i="0">
                <a:solidFill>
                  <a:srgbClr val="000000"/>
                </a:solidFill>
                <a:effectLst/>
                <a:latin typeface="+mj-lt"/>
              </a:rPr>
              <a:t>, </a:t>
            </a:r>
            <a:r>
              <a:rPr lang="en-US" sz="1200" b="0" i="0" u="sng" strike="noStrike">
                <a:solidFill>
                  <a:srgbClr val="0000FF"/>
                </a:solidFill>
                <a:effectLst/>
                <a:latin typeface="+mj-lt"/>
                <a:hlinkClick r:id="rId5"/>
              </a:rPr>
              <a:t>Fiscal Accountability and Management</a:t>
            </a:r>
            <a:r>
              <a:rPr lang="en-US" sz="1200" b="0" i="0">
                <a:solidFill>
                  <a:srgbClr val="000000"/>
                </a:solidFill>
                <a:effectLst/>
                <a:latin typeface="+mj-lt"/>
              </a:rPr>
              <a:t>, </a:t>
            </a:r>
            <a:r>
              <a:rPr lang="en-US" sz="1200" b="0" i="0" u="sng" strike="noStrike">
                <a:solidFill>
                  <a:srgbClr val="0000FF"/>
                </a:solidFill>
                <a:effectLst/>
                <a:latin typeface="+mj-lt"/>
                <a:hlinkClick r:id="rId6"/>
              </a:rPr>
              <a:t>Effective Dispute Resolution</a:t>
            </a:r>
            <a:r>
              <a:rPr lang="en-US" sz="1200" b="0" i="0">
                <a:solidFill>
                  <a:srgbClr val="000000"/>
                </a:solidFill>
                <a:effectLst/>
                <a:latin typeface="+mj-lt"/>
              </a:rPr>
              <a:t>, and </a:t>
            </a:r>
            <a:r>
              <a:rPr lang="en-US" sz="1200" b="0" i="0" u="sng" strike="noStrike">
                <a:solidFill>
                  <a:srgbClr val="0000FF"/>
                </a:solidFill>
                <a:effectLst/>
                <a:latin typeface="+mj-lt"/>
                <a:hlinkClick r:id="rId7"/>
              </a:rPr>
              <a:t>Integrated Monitoring Activities</a:t>
            </a:r>
            <a:r>
              <a:rPr lang="en-US" sz="1200" b="0" i="0">
                <a:solidFill>
                  <a:srgbClr val="000000"/>
                </a:solidFill>
                <a:effectLst/>
                <a:latin typeface="+mj-lt"/>
              </a:rPr>
              <a:t>. Through these components, MDE OSE examines both results and compliance to identify improvement and correction. MDE OSE is also committed to recognizing these results and compliance improvements, even as MDE OSE must ensure correction when noncompliance is identified. To achieve these improvements and corrections, MDE OSE has developed a continuum of incentives and sanctions.  </a:t>
            </a:r>
            <a:endParaRPr lang="en-US" sz="1200" b="0" i="0">
              <a:solidFill>
                <a:srgbClr val="000000"/>
              </a:solidFill>
              <a:effectLst/>
              <a:latin typeface="+mj-lt"/>
              <a:cs typeface="Calibri"/>
            </a:endParaRPr>
          </a:p>
          <a:p>
            <a:endParaRPr lang="en-US" sz="1200" b="0" i="0">
              <a:solidFill>
                <a:srgbClr val="000000"/>
              </a:solidFill>
              <a:effectLst/>
              <a:latin typeface="+mj-lt"/>
              <a:cs typeface="Calibri"/>
            </a:endParaRPr>
          </a:p>
          <a:p>
            <a:pPr algn="l" rtl="0" fontAlgn="base"/>
            <a:r>
              <a:rPr lang="en-US" sz="1200" b="0" i="0">
                <a:solidFill>
                  <a:srgbClr val="000000"/>
                </a:solidFill>
                <a:effectLst/>
                <a:latin typeface="+mj-lt"/>
              </a:rPr>
              <a:t>MDE OSE has developed this continuum of improvements, corrections, incentives, and sanctions to support ISDs and member districts to comply with IDEA’s requirement to conduct monitoring focused on activities for “(A) improving educational results and functional outcomes for all children with disabilities; and (B) ensuring that States meet the program requirements under this part, with a particular emphasis on those requirements that are most closely related to improving educational results for children with disabilities” [Section 616, (a)(2)].  </a:t>
            </a:r>
          </a:p>
          <a:p>
            <a:pPr algn="l" rtl="0" fontAlgn="base"/>
            <a:r>
              <a:rPr lang="en-US" sz="1200" b="0" i="0">
                <a:solidFill>
                  <a:srgbClr val="000000"/>
                </a:solidFill>
                <a:effectLst/>
                <a:latin typeface="+mj-lt"/>
              </a:rPr>
              <a:t>This continuum of actions shifts the emphasis from using strictly punitive measures as a first resort to the last available option to meet federal requirements. A continuum also provides a means of recognizing progress toward improvement for both educational results and functional outcomes and compliance with IDEA. </a:t>
            </a:r>
          </a:p>
          <a:p>
            <a:endParaRPr lang="en-US"/>
          </a:p>
        </p:txBody>
      </p:sp>
      <p:sp>
        <p:nvSpPr>
          <p:cNvPr id="4" name="Slide Number Placeholder 3"/>
          <p:cNvSpPr>
            <a:spLocks noGrp="1"/>
          </p:cNvSpPr>
          <p:nvPr>
            <p:ph type="sldNum" sz="quarter" idx="5"/>
          </p:nvPr>
        </p:nvSpPr>
        <p:spPr/>
        <p:txBody>
          <a:bodyPr/>
          <a:lstStyle/>
          <a:p>
            <a:fld id="{730CB61E-D7EF-9F4F-8267-F6BF2E56CB73}" type="slidenum">
              <a:rPr lang="en-US" smtClean="0"/>
              <a:t>25</a:t>
            </a:fld>
            <a:endParaRPr lang="en-US"/>
          </a:p>
        </p:txBody>
      </p:sp>
    </p:spTree>
    <p:extLst>
      <p:ext uri="{BB962C8B-B14F-4D97-AF65-F5344CB8AC3E}">
        <p14:creationId xmlns:p14="http://schemas.microsoft.com/office/powerpoint/2010/main" val="159545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endParaRPr>
          </a:p>
          <a:p>
            <a:pPr algn="l" rtl="0" fontAlgn="base"/>
            <a:r>
              <a:rPr lang="en-US" sz="1200" b="0" i="0">
                <a:solidFill>
                  <a:srgbClr val="000000"/>
                </a:solidFill>
                <a:effectLst/>
                <a:latin typeface="+mj-lt"/>
              </a:rPr>
              <a:t>MDE OSE has espoused a definition of “monitoring” that focuses on results and integrates data from various sources to support conclusions more broadly than the traditional connotation of compliance monitoring. Specifically:  </a:t>
            </a:r>
          </a:p>
          <a:p>
            <a:pPr algn="l" rtl="0" fontAlgn="base"/>
            <a:r>
              <a:rPr lang="en-US" sz="1200" b="0" i="0">
                <a:solidFill>
                  <a:srgbClr val="000000"/>
                </a:solidFill>
                <a:effectLst/>
                <a:latin typeface="+mj-lt"/>
              </a:rPr>
              <a:t>MDE OSE defines</a:t>
            </a:r>
            <a:r>
              <a:rPr lang="en-US" sz="1200" b="1" i="0">
                <a:solidFill>
                  <a:srgbClr val="000000"/>
                </a:solidFill>
                <a:effectLst/>
                <a:latin typeface="+mj-lt"/>
              </a:rPr>
              <a:t> </a:t>
            </a:r>
            <a:r>
              <a:rPr lang="en-US" sz="1200" b="0" i="0">
                <a:solidFill>
                  <a:srgbClr val="000000"/>
                </a:solidFill>
                <a:effectLst/>
                <a:latin typeface="+mj-lt"/>
              </a:rPr>
              <a:t>monitoring as a proactive, preventive, and corrective approach to improving educational results and functional outcomes for children and youth with IEPs and compliance with requirements of the IDEA and MARSE using financial and programmatic data and data from other activities to identify the performance and progress of ISDs on elements and indicators of results and compliance through an ongoing and systematic process. Monitoring encourages and supports improvement and enforces compliance combined with technical assistance, professional learning and development, and a continuum of incentives and sanctions.  </a:t>
            </a:r>
          </a:p>
          <a:p>
            <a:endParaRPr lang="en-US"/>
          </a:p>
        </p:txBody>
      </p:sp>
      <p:sp>
        <p:nvSpPr>
          <p:cNvPr id="4" name="Slide Number Placeholder 3"/>
          <p:cNvSpPr>
            <a:spLocks noGrp="1"/>
          </p:cNvSpPr>
          <p:nvPr>
            <p:ph type="sldNum" sz="quarter" idx="5"/>
          </p:nvPr>
        </p:nvSpPr>
        <p:spPr/>
        <p:txBody>
          <a:bodyPr/>
          <a:lstStyle/>
          <a:p>
            <a:fld id="{730CB61E-D7EF-9F4F-8267-F6BF2E56CB73}" type="slidenum">
              <a:rPr lang="en-US" smtClean="0"/>
              <a:t>26</a:t>
            </a:fld>
            <a:endParaRPr lang="en-US"/>
          </a:p>
        </p:txBody>
      </p:sp>
    </p:spTree>
    <p:extLst>
      <p:ext uri="{BB962C8B-B14F-4D97-AF65-F5344CB8AC3E}">
        <p14:creationId xmlns:p14="http://schemas.microsoft.com/office/powerpoint/2010/main" val="1490633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sz="1200">
              <a:latin typeface="+mn-lt"/>
              <a:cs typeface="Calibri"/>
            </a:endParaRPr>
          </a:p>
          <a:p>
            <a:pPr algn="l" rtl="0" fontAlgn="base"/>
            <a:r>
              <a:rPr lang="en-US" sz="1200" b="0" i="0">
                <a:solidFill>
                  <a:srgbClr val="000000"/>
                </a:solidFill>
                <a:effectLst/>
                <a:latin typeface="+mn-lt"/>
              </a:rPr>
              <a:t>As a part of the state’s general supervision responsibilities, data are used for decision-making about program accountability, management, and improvement. The factors include:  </a:t>
            </a:r>
          </a:p>
          <a:p>
            <a:pPr algn="l" rtl="0" fontAlgn="base">
              <a:buFont typeface="Arial" panose="020B0604020202020204" pitchFamily="34" charset="0"/>
              <a:buChar char="•"/>
            </a:pPr>
            <a:r>
              <a:rPr lang="en-US" sz="1200" b="0" i="0">
                <a:solidFill>
                  <a:srgbClr val="000000"/>
                </a:solidFill>
                <a:effectLst/>
                <a:latin typeface="+mn-lt"/>
              </a:rPr>
              <a:t>Data collection and verification </a:t>
            </a:r>
          </a:p>
          <a:p>
            <a:pPr algn="l" rtl="0" fontAlgn="base">
              <a:buFont typeface="Arial" panose="020B0604020202020204" pitchFamily="34" charset="0"/>
              <a:buChar char="•"/>
            </a:pPr>
            <a:r>
              <a:rPr lang="en-US" sz="1200" b="0" i="0">
                <a:solidFill>
                  <a:srgbClr val="000000"/>
                </a:solidFill>
                <a:effectLst/>
                <a:latin typeface="+mn-lt"/>
              </a:rPr>
              <a:t>Data examination, analyses, and visualization  </a:t>
            </a:r>
          </a:p>
          <a:p>
            <a:pPr algn="l" rtl="0" fontAlgn="base">
              <a:buFont typeface="Arial" panose="020B0604020202020204" pitchFamily="34" charset="0"/>
              <a:buChar char="•"/>
            </a:pPr>
            <a:r>
              <a:rPr lang="en-US" sz="1200" b="0" i="0">
                <a:solidFill>
                  <a:srgbClr val="000000"/>
                </a:solidFill>
                <a:effectLst/>
                <a:latin typeface="+mn-lt"/>
              </a:rPr>
              <a:t>Public reporting of data </a:t>
            </a:r>
          </a:p>
          <a:p>
            <a:pPr algn="l" rtl="0" fontAlgn="base">
              <a:buFont typeface="Arial" panose="020B0604020202020204" pitchFamily="34" charset="0"/>
              <a:buChar char="•"/>
            </a:pPr>
            <a:r>
              <a:rPr lang="en-US" sz="1200" b="0" i="0">
                <a:solidFill>
                  <a:srgbClr val="000000"/>
                </a:solidFill>
                <a:effectLst/>
                <a:latin typeface="+mn-lt"/>
              </a:rPr>
              <a:t>ISD determinations  </a:t>
            </a:r>
          </a:p>
          <a:p>
            <a:pPr algn="l" rtl="0" fontAlgn="base">
              <a:buFont typeface="Arial" panose="020B0604020202020204" pitchFamily="34" charset="0"/>
              <a:buChar char="•"/>
            </a:pPr>
            <a:r>
              <a:rPr lang="en-US" sz="1200" b="0" i="0">
                <a:solidFill>
                  <a:srgbClr val="000000"/>
                </a:solidFill>
                <a:effectLst/>
                <a:latin typeface="+mn-lt"/>
              </a:rPr>
              <a:t>Improvement activities  </a:t>
            </a:r>
          </a:p>
          <a:p>
            <a:pPr algn="l" rtl="0" fontAlgn="base"/>
            <a:r>
              <a:rPr lang="en-US" sz="1200" b="0" i="0">
                <a:solidFill>
                  <a:srgbClr val="000000"/>
                </a:solidFill>
                <a:effectLst/>
                <a:latin typeface="+mn-lt"/>
              </a:rPr>
              <a:t>In addition to these factors, MDE OSE has adopted a Data Use and Action Process with an iterative eight-step approach. More details regarding this process to come later in the presentation. </a:t>
            </a:r>
          </a:p>
          <a:p>
            <a:endParaRPr lang="en-US"/>
          </a:p>
        </p:txBody>
      </p:sp>
      <p:sp>
        <p:nvSpPr>
          <p:cNvPr id="4" name="Slide Number Placeholder 3"/>
          <p:cNvSpPr>
            <a:spLocks noGrp="1"/>
          </p:cNvSpPr>
          <p:nvPr>
            <p:ph type="sldNum" sz="quarter" idx="5"/>
          </p:nvPr>
        </p:nvSpPr>
        <p:spPr/>
        <p:txBody>
          <a:bodyPr/>
          <a:lstStyle/>
          <a:p>
            <a:fld id="{730CB61E-D7EF-9F4F-8267-F6BF2E56CB73}" type="slidenum">
              <a:rPr lang="en-US" smtClean="0"/>
              <a:t>27</a:t>
            </a:fld>
            <a:endParaRPr lang="en-US"/>
          </a:p>
        </p:txBody>
      </p:sp>
    </p:spTree>
    <p:extLst>
      <p:ext uri="{BB962C8B-B14F-4D97-AF65-F5344CB8AC3E}">
        <p14:creationId xmlns:p14="http://schemas.microsoft.com/office/powerpoint/2010/main" val="3355336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endParaRPr>
          </a:p>
          <a:p>
            <a:r>
              <a:rPr lang="en-US" sz="1200" b="0" i="0">
                <a:solidFill>
                  <a:srgbClr val="000000"/>
                </a:solidFill>
                <a:effectLst/>
                <a:latin typeface="+mj-lt"/>
              </a:rPr>
              <a:t>Under Part B of IDEA, each state must have in place a state performance plan that evaluates the state’s implementation of the requirements and purposes of IDEA (IDEA Regulations, Subpart F, Section 300.601). The SPP must also describe how the state will improve educational results and functional outcomes for children and youth with disabilities by reporting on specific indicators. </a:t>
            </a:r>
          </a:p>
          <a:p>
            <a:endParaRPr lang="en-US" sz="1200" b="0" i="0">
              <a:solidFill>
                <a:srgbClr val="000000"/>
              </a:solidFill>
              <a:effectLst/>
              <a:latin typeface="+mj-lt"/>
            </a:endParaRPr>
          </a:p>
          <a:p>
            <a:r>
              <a:rPr lang="en-US" sz="1200" b="0" i="0">
                <a:solidFill>
                  <a:srgbClr val="000000"/>
                </a:solidFill>
                <a:effectLst/>
                <a:latin typeface="+mj-lt"/>
              </a:rPr>
              <a:t>A key component of the SPP/APR and SSIP process is the engagement of stakeholders. MDE OSE uses the Special Education Advisory Committee (SEAC), mandated by the IDEA, as the primary stakeholder group to provide feedback and input on SPP targets and progress.</a:t>
            </a:r>
            <a:r>
              <a:rPr lang="en-US" sz="1200" b="0" i="0" baseline="30000">
                <a:solidFill>
                  <a:srgbClr val="000000"/>
                </a:solidFill>
                <a:effectLst/>
                <a:latin typeface="+mj-lt"/>
              </a:rPr>
              <a:t>3</a:t>
            </a:r>
            <a:r>
              <a:rPr lang="en-US" sz="1200" b="0" i="0">
                <a:solidFill>
                  <a:srgbClr val="000000"/>
                </a:solidFill>
                <a:effectLst/>
                <a:latin typeface="+mj-lt"/>
              </a:rPr>
              <a:t> Another stakeholder group includes ISD Directors of Special Education, with whom MDE OSE communicates and meets regularly to provide information and updates and seek input and feedback. Additionally, the General Supervision Accountability Workgroup meets monthly to provide general and specific feedback to MDE OSE on developing and implementing procedures relevant to ISDs and member districts. </a:t>
            </a:r>
            <a:endParaRPr lang="en-US" sz="1200">
              <a:latin typeface="+mj-lt"/>
            </a:endParaRPr>
          </a:p>
        </p:txBody>
      </p:sp>
      <p:sp>
        <p:nvSpPr>
          <p:cNvPr id="4" name="Slide Number Placeholder 3"/>
          <p:cNvSpPr>
            <a:spLocks noGrp="1"/>
          </p:cNvSpPr>
          <p:nvPr>
            <p:ph type="sldNum" sz="quarter" idx="5"/>
          </p:nvPr>
        </p:nvSpPr>
        <p:spPr/>
        <p:txBody>
          <a:bodyPr/>
          <a:lstStyle/>
          <a:p>
            <a:fld id="{730CB61E-D7EF-9F4F-8267-F6BF2E56CB73}" type="slidenum">
              <a:rPr lang="en-US" smtClean="0"/>
              <a:t>28</a:t>
            </a:fld>
            <a:endParaRPr lang="en-US"/>
          </a:p>
        </p:txBody>
      </p:sp>
    </p:spTree>
    <p:extLst>
      <p:ext uri="{BB962C8B-B14F-4D97-AF65-F5344CB8AC3E}">
        <p14:creationId xmlns:p14="http://schemas.microsoft.com/office/powerpoint/2010/main" val="629943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Chantel</a:t>
            </a:r>
          </a:p>
          <a:p>
            <a:endParaRPr lang="en-US">
              <a:cs typeface="Calibri"/>
            </a:endParaRPr>
          </a:p>
          <a:p>
            <a:r>
              <a:rPr lang="en-US" sz="1200" b="0" i="0">
                <a:solidFill>
                  <a:srgbClr val="000000"/>
                </a:solidFill>
                <a:effectLst/>
                <a:latin typeface="Calibri Light" panose="020F0302020204030204" pitchFamily="34" charset="0"/>
                <a:cs typeface="Calibri Light" panose="020F0302020204030204" pitchFamily="34" charset="0"/>
              </a:rPr>
              <a:t>The foundation for MDE OSE policy guidance documents is the IDEA and the MARSE, that “includes the full Michigan rules and pairs each rule with any of the relevant regulations from the (IDEA)” (p. 2).  Guidance documents are on MDE OSE website under a section on </a:t>
            </a:r>
            <a:r>
              <a:rPr lang="en-US" sz="1200" b="0" i="0" u="sng" strike="noStrike">
                <a:solidFill>
                  <a:srgbClr val="0000FF"/>
                </a:solidFill>
                <a:effectLst/>
                <a:latin typeface="Calibri Light" panose="020F0302020204030204" pitchFamily="34" charset="0"/>
                <a:cs typeface="Calibri Light" panose="020F0302020204030204" pitchFamily="34" charset="0"/>
                <a:hlinkClick r:id="rId3"/>
              </a:rPr>
              <a:t>Policies</a:t>
            </a:r>
            <a:r>
              <a:rPr lang="en-US" sz="1200" b="0" i="0">
                <a:solidFill>
                  <a:srgbClr val="000000"/>
                </a:solidFill>
                <a:effectLst/>
                <a:latin typeface="Calibri Light" panose="020F0302020204030204" pitchFamily="34" charset="0"/>
                <a:cs typeface="Calibri Light" panose="020F0302020204030204" pitchFamily="34" charset="0"/>
              </a:rPr>
              <a:t> – “Policy documents provide information to help interpret and implement the law. The documents are not laws or regulations.” This section has taken on added importance in the last three years as a result of working to ensure children and youth with IEPs receive the special education and related services to which they are entitled during the COVID-19 public health pandemic. MDE OSE has several mechanisms and resources for providing </a:t>
            </a:r>
            <a:r>
              <a:rPr lang="en-US" sz="1200" b="0" i="0" u="sng" strike="noStrike">
                <a:solidFill>
                  <a:srgbClr val="0000FF"/>
                </a:solidFill>
                <a:effectLst/>
                <a:latin typeface="Calibri Light" panose="020F0302020204030204" pitchFamily="34" charset="0"/>
                <a:cs typeface="Calibri Light" panose="020F0302020204030204" pitchFamily="34" charset="0"/>
                <a:hlinkClick r:id="rId4"/>
              </a:rPr>
              <a:t>Professional Learning and Development (PLD) and Technical Assistance (TA)</a:t>
            </a:r>
            <a:r>
              <a:rPr lang="en-US" sz="1200" b="0" i="0">
                <a:solidFill>
                  <a:srgbClr val="000000"/>
                </a:solidFill>
                <a:effectLst/>
                <a:latin typeface="Calibri Light" panose="020F0302020204030204" pitchFamily="34" charset="0"/>
                <a:cs typeface="Calibri Light" panose="020F0302020204030204" pitchFamily="34" charset="0"/>
              </a:rPr>
              <a:t>  to support ISDs to improve and ensure compliant practices. </a:t>
            </a:r>
          </a:p>
          <a:p>
            <a:endParaRPr lang="en-US" sz="1200" b="0" i="0">
              <a:solidFill>
                <a:srgbClr val="000000"/>
              </a:solidFill>
              <a:effectLst/>
              <a:latin typeface="Calibri Light" panose="020F0302020204030204" pitchFamily="34" charset="0"/>
              <a:cs typeface="Calibri Light" panose="020F0302020204030204" pitchFamily="34" charset="0"/>
            </a:endParaRPr>
          </a:p>
          <a:p>
            <a:r>
              <a:rPr lang="en-US" sz="1200" b="0" i="0">
                <a:solidFill>
                  <a:srgbClr val="000000"/>
                </a:solidFill>
                <a:effectLst/>
                <a:latin typeface="Calibri Light" panose="020F0302020204030204" pitchFamily="34" charset="0"/>
                <a:cs typeface="Calibri Light" panose="020F0302020204030204" pitchFamily="34" charset="0"/>
              </a:rPr>
              <a:t>MDE OSE also has written procedures for conducting compliance monitoring activities, fiscal compliance monitoring activities, and dispute resolution actions. These documents are primarily available through the public-facing Catamaran TA site.</a:t>
            </a:r>
            <a:endParaRPr lang="en-US" sz="120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730CB61E-D7EF-9F4F-8267-F6BF2E56CB73}" type="slidenum">
              <a:rPr lang="en-US" smtClean="0"/>
              <a:t>29</a:t>
            </a:fld>
            <a:endParaRPr lang="en-US"/>
          </a:p>
        </p:txBody>
      </p:sp>
    </p:spTree>
    <p:extLst>
      <p:ext uri="{BB962C8B-B14F-4D97-AF65-F5344CB8AC3E}">
        <p14:creationId xmlns:p14="http://schemas.microsoft.com/office/powerpoint/2010/main" val="349776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686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3A3A3A"/>
              </a:solidFill>
              <a:effectLst/>
              <a:latin typeface="inherit"/>
            </a:endParaRPr>
          </a:p>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30</a:t>
            </a:fld>
            <a:endParaRPr lang="en-US"/>
          </a:p>
        </p:txBody>
      </p:sp>
    </p:spTree>
    <p:extLst>
      <p:ext uri="{BB962C8B-B14F-4D97-AF65-F5344CB8AC3E}">
        <p14:creationId xmlns:p14="http://schemas.microsoft.com/office/powerpoint/2010/main" val="3124362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31</a:t>
            </a:fld>
            <a:endParaRPr lang="en-US"/>
          </a:p>
        </p:txBody>
      </p:sp>
    </p:spTree>
    <p:extLst>
      <p:ext uri="{BB962C8B-B14F-4D97-AF65-F5344CB8AC3E}">
        <p14:creationId xmlns:p14="http://schemas.microsoft.com/office/powerpoint/2010/main" val="2012469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3A3A3A"/>
              </a:solidFill>
              <a:effectLst/>
              <a:latin typeface="inherit"/>
            </a:endParaRPr>
          </a:p>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32</a:t>
            </a:fld>
            <a:endParaRPr lang="en-US"/>
          </a:p>
        </p:txBody>
      </p:sp>
    </p:spTree>
    <p:extLst>
      <p:ext uri="{BB962C8B-B14F-4D97-AF65-F5344CB8AC3E}">
        <p14:creationId xmlns:p14="http://schemas.microsoft.com/office/powerpoint/2010/main" val="376663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3A3A3A"/>
              </a:solidFill>
              <a:effectLst/>
              <a:latin typeface="inherit"/>
            </a:endParaRPr>
          </a:p>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33</a:t>
            </a:fld>
            <a:endParaRPr lang="en-US"/>
          </a:p>
        </p:txBody>
      </p:sp>
    </p:spTree>
    <p:extLst>
      <p:ext uri="{BB962C8B-B14F-4D97-AF65-F5344CB8AC3E}">
        <p14:creationId xmlns:p14="http://schemas.microsoft.com/office/powerpoint/2010/main" val="255582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34</a:t>
            </a:fld>
            <a:endParaRPr lang="en-US"/>
          </a:p>
        </p:txBody>
      </p:sp>
    </p:spTree>
    <p:extLst>
      <p:ext uri="{BB962C8B-B14F-4D97-AF65-F5344CB8AC3E}">
        <p14:creationId xmlns:p14="http://schemas.microsoft.com/office/powerpoint/2010/main" val="4177706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3A3A3A"/>
              </a:solidFill>
              <a:effectLst/>
              <a:latin typeface="inherit"/>
            </a:endParaRPr>
          </a:p>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35</a:t>
            </a:fld>
            <a:endParaRPr lang="en-US"/>
          </a:p>
        </p:txBody>
      </p:sp>
    </p:spTree>
    <p:extLst>
      <p:ext uri="{BB962C8B-B14F-4D97-AF65-F5344CB8AC3E}">
        <p14:creationId xmlns:p14="http://schemas.microsoft.com/office/powerpoint/2010/main" val="3027397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Rebecca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36</a:t>
            </a:fld>
            <a:endParaRPr lang="en-US"/>
          </a:p>
        </p:txBody>
      </p:sp>
    </p:spTree>
    <p:extLst>
      <p:ext uri="{BB962C8B-B14F-4D97-AF65-F5344CB8AC3E}">
        <p14:creationId xmlns:p14="http://schemas.microsoft.com/office/powerpoint/2010/main" val="2806002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37</a:t>
            </a:fld>
            <a:endParaRPr lang="en-US"/>
          </a:p>
        </p:txBody>
      </p:sp>
    </p:spTree>
    <p:extLst>
      <p:ext uri="{BB962C8B-B14F-4D97-AF65-F5344CB8AC3E}">
        <p14:creationId xmlns:p14="http://schemas.microsoft.com/office/powerpoint/2010/main" val="1134202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38</a:t>
            </a:fld>
            <a:endParaRPr lang="en-US"/>
          </a:p>
        </p:txBody>
      </p:sp>
    </p:spTree>
    <p:extLst>
      <p:ext uri="{BB962C8B-B14F-4D97-AF65-F5344CB8AC3E}">
        <p14:creationId xmlns:p14="http://schemas.microsoft.com/office/powerpoint/2010/main" val="2337936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39</a:t>
            </a:fld>
            <a:endParaRPr lang="en-US"/>
          </a:p>
        </p:txBody>
      </p:sp>
    </p:spTree>
    <p:extLst>
      <p:ext uri="{BB962C8B-B14F-4D97-AF65-F5344CB8AC3E}">
        <p14:creationId xmlns:p14="http://schemas.microsoft.com/office/powerpoint/2010/main" val="141957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094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40</a:t>
            </a:fld>
            <a:endParaRPr lang="en-US"/>
          </a:p>
        </p:txBody>
      </p:sp>
    </p:spTree>
    <p:extLst>
      <p:ext uri="{BB962C8B-B14F-4D97-AF65-F5344CB8AC3E}">
        <p14:creationId xmlns:p14="http://schemas.microsoft.com/office/powerpoint/2010/main" val="1851485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41</a:t>
            </a:fld>
            <a:endParaRPr lang="en-US"/>
          </a:p>
        </p:txBody>
      </p:sp>
    </p:spTree>
    <p:extLst>
      <p:ext uri="{BB962C8B-B14F-4D97-AF65-F5344CB8AC3E}">
        <p14:creationId xmlns:p14="http://schemas.microsoft.com/office/powerpoint/2010/main" val="322081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42</a:t>
            </a:fld>
            <a:endParaRPr lang="en-US"/>
          </a:p>
        </p:txBody>
      </p:sp>
    </p:spTree>
    <p:extLst>
      <p:ext uri="{BB962C8B-B14F-4D97-AF65-F5344CB8AC3E}">
        <p14:creationId xmlns:p14="http://schemas.microsoft.com/office/powerpoint/2010/main" val="4087661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16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790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166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919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52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48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Teri</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MDE Office of Special Education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B315-C80B-4218-90F6-E337499C2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8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679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50</a:t>
            </a:fld>
            <a:endParaRPr lang="en-US"/>
          </a:p>
        </p:txBody>
      </p:sp>
    </p:spTree>
    <p:extLst>
      <p:ext uri="{BB962C8B-B14F-4D97-AF65-F5344CB8AC3E}">
        <p14:creationId xmlns:p14="http://schemas.microsoft.com/office/powerpoint/2010/main" val="2480697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Jessica-spell out the entire email address. </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51</a:t>
            </a:fld>
            <a:endParaRPr lang="en-US"/>
          </a:p>
        </p:txBody>
      </p:sp>
    </p:spTree>
    <p:extLst>
      <p:ext uri="{BB962C8B-B14F-4D97-AF65-F5344CB8AC3E}">
        <p14:creationId xmlns:p14="http://schemas.microsoft.com/office/powerpoint/2010/main" val="178663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74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87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Teri</a:t>
            </a:r>
            <a:endParaRPr lang="en-US"/>
          </a:p>
        </p:txBody>
      </p:sp>
      <p:sp>
        <p:nvSpPr>
          <p:cNvPr id="4" name="Slide Number Placeholder 3"/>
          <p:cNvSpPr>
            <a:spLocks noGrp="1"/>
          </p:cNvSpPr>
          <p:nvPr>
            <p:ph type="sldNum" sz="quarter" idx="10"/>
          </p:nvPr>
        </p:nvSpPr>
        <p:spPr/>
        <p:txBody>
          <a:bodyPr/>
          <a:lstStyle/>
          <a:p>
            <a:pPr marL="0" marR="0" lvl="0" indent="0" algn="r" defTabSz="94218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185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313417-028A-499F-83DA-A2EA8D12E4CE}"/>
              </a:ext>
              <a:ext uri="{C183D7F6-B498-43B3-948B-1728B52AA6E4}">
                <adec:decorative xmlns:adec="http://schemas.microsoft.com/office/drawing/2017/decorative" val="1"/>
              </a:ext>
            </a:extLst>
          </p:cNvPr>
          <p:cNvSpPr/>
          <p:nvPr userDrawn="1"/>
        </p:nvSpPr>
        <p:spPr>
          <a:xfrm>
            <a:off x="0" y="2948158"/>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hasCustomPrompt="1"/>
          </p:nvPr>
        </p:nvSpPr>
        <p:spPr>
          <a:xfrm>
            <a:off x="933450" y="3069771"/>
            <a:ext cx="10287000" cy="876244"/>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and date</a:t>
            </a:r>
          </a:p>
        </p:txBody>
      </p:sp>
      <p:sp>
        <p:nvSpPr>
          <p:cNvPr id="5" name="Text Placeholder 4">
            <a:extLst>
              <a:ext uri="{FF2B5EF4-FFF2-40B4-BE49-F238E27FC236}">
                <a16:creationId xmlns:a16="http://schemas.microsoft.com/office/drawing/2014/main" id="{A7B08AC5-25EF-42E0-BD04-850408921AC4}"/>
              </a:ext>
            </a:extLst>
          </p:cNvPr>
          <p:cNvSpPr>
            <a:spLocks noGrp="1"/>
          </p:cNvSpPr>
          <p:nvPr>
            <p:ph type="body" sz="quarter" idx="10" hasCustomPrompt="1"/>
          </p:nvPr>
        </p:nvSpPr>
        <p:spPr>
          <a:xfrm>
            <a:off x="933450" y="4291860"/>
            <a:ext cx="10287000" cy="532071"/>
          </a:xfrm>
        </p:spPr>
        <p:txBody>
          <a:bodyPr>
            <a:normAutofit/>
          </a:bodyPr>
          <a:lstStyle>
            <a:lvl1pPr marL="0" indent="0" algn="ctr">
              <a:buNone/>
              <a:defRPr sz="2400"/>
            </a:lvl1pPr>
          </a:lstStyle>
          <a:p>
            <a:pPr lvl="0"/>
            <a:r>
              <a:rPr lang="en-US"/>
              <a:t>Click to add agency and office name</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5169777"/>
            <a:ext cx="2743200" cy="1055077"/>
          </a:xfrm>
          <a:prstGeom prst="rect">
            <a:avLst/>
          </a:prstGeom>
        </p:spPr>
      </p:pic>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46E"/>
          </a:solidFill>
          <a:ln>
            <a:solidFill>
              <a:srgbClr val="25846E"/>
            </a:solidFill>
          </a:ln>
        </p:spPr>
        <p:txBody>
          <a:bodyPr lIns="137160" t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224215"/>
            <a:ext cx="3932237" cy="4150706"/>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457200"/>
            <a:ext cx="6172200" cy="591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ooter Placeholder 3">
            <a:extLst>
              <a:ext uri="{FF2B5EF4-FFF2-40B4-BE49-F238E27FC236}">
                <a16:creationId xmlns:a16="http://schemas.microsoft.com/office/drawing/2014/main" id="{8A977368-5D03-4D6D-94E7-5DDB5FFEE8B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35D6BDBD-A7C3-4CFE-A969-02520E42DE2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426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6818B8-2539-418A-B8F9-24121A76E26A}"/>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a:xfrm>
            <a:off x="838200" y="365126"/>
            <a:ext cx="10515600" cy="750116"/>
          </a:xfrm>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hasCustomPrompt="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3">
            <a:extLst>
              <a:ext uri="{FF2B5EF4-FFF2-40B4-BE49-F238E27FC236}">
                <a16:creationId xmlns:a16="http://schemas.microsoft.com/office/drawing/2014/main" id="{F11D5644-954F-46B3-BBFD-850A947647C4}"/>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0" name="Slide Number Placeholder 8">
            <a:extLst>
              <a:ext uri="{FF2B5EF4-FFF2-40B4-BE49-F238E27FC236}">
                <a16:creationId xmlns:a16="http://schemas.microsoft.com/office/drawing/2014/main" id="{24AC4758-9EBA-427F-BE2C-BF8A346500A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9975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hasCustomPrompt="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p:txBody>
      </p:sp>
      <p:sp>
        <p:nvSpPr>
          <p:cNvPr id="6" name="Footer Placeholder 3">
            <a:extLst>
              <a:ext uri="{FF2B5EF4-FFF2-40B4-BE49-F238E27FC236}">
                <a16:creationId xmlns:a16="http://schemas.microsoft.com/office/drawing/2014/main" id="{5EE6DBE1-1414-4398-9EDF-3B9AFB99B1EB}"/>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C271E5B8-F9BB-477E-A5E1-3AC5211F3323}"/>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44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24BBB-FB12-42FD-9708-CDFD58955403}"/>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00B5CA01-D7C5-45C1-825C-123C031D2872}"/>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hasCustomPrompt="1"/>
          </p:nvPr>
        </p:nvSpPr>
        <p:spPr>
          <a:xfrm>
            <a:off x="838200" y="1242204"/>
            <a:ext cx="10515600" cy="5115464"/>
          </a:xfrm>
        </p:spPr>
        <p:txBody>
          <a:bodyPr/>
          <a:lstStyle>
            <a:lvl1pPr>
              <a:defRPr sz="3200"/>
            </a:lvl1pPr>
            <a:lvl2pPr marL="625475" indent="-280988">
              <a:defRPr sz="3000"/>
            </a:lvl2pPr>
            <a:lvl3pPr marL="969963" indent="-223838">
              <a:defRPr sz="2800"/>
            </a:lvl3pPr>
            <a:lvl4pPr marL="1258888" indent="-231775">
              <a:defRPr sz="2600"/>
            </a:lvl4pPr>
            <a:lvl5pPr>
              <a:defRPr>
                <a:highlight>
                  <a:srgbClr val="FFFF00"/>
                </a:highlight>
              </a:defRPr>
            </a:lvl5pPr>
          </a:lstStyle>
          <a:p>
            <a:pPr lvl="0"/>
            <a:r>
              <a:rPr lang="en-US"/>
              <a:t>Click to add text</a:t>
            </a:r>
          </a:p>
          <a:p>
            <a:pPr lvl="1"/>
            <a:r>
              <a:rPr lang="en-US"/>
              <a:t>Second level</a:t>
            </a:r>
          </a:p>
          <a:p>
            <a:pPr lvl="2"/>
            <a:r>
              <a:rPr lang="en-US"/>
              <a:t>Third level</a:t>
            </a:r>
          </a:p>
          <a:p>
            <a:pPr lvl="3"/>
            <a:r>
              <a:rPr lang="en-US"/>
              <a:t>Fourth level</a:t>
            </a:r>
          </a:p>
        </p:txBody>
      </p:sp>
      <p:sp>
        <p:nvSpPr>
          <p:cNvPr id="17" name="Footer Placeholder 3">
            <a:extLst>
              <a:ext uri="{FF2B5EF4-FFF2-40B4-BE49-F238E27FC236}">
                <a16:creationId xmlns:a16="http://schemas.microsoft.com/office/drawing/2014/main" id="{71423C5F-FF68-4CC3-AF88-E25C2583C00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8" name="Slide Number Placeholder 8">
            <a:extLst>
              <a:ext uri="{FF2B5EF4-FFF2-40B4-BE49-F238E27FC236}">
                <a16:creationId xmlns:a16="http://schemas.microsoft.com/office/drawing/2014/main" id="{55830F5E-ADD5-412F-8748-F6A099D3507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3FF02D-5A41-464C-993E-9C6A2ABE84B1}"/>
              </a:ext>
              <a:ext uri="{C183D7F6-B498-43B3-948B-1728B52AA6E4}">
                <adec:decorative xmlns:adec="http://schemas.microsoft.com/office/drawing/2017/decorative" val="1"/>
              </a:ext>
            </a:extLst>
          </p:cNvPr>
          <p:cNvSpPr/>
          <p:nvPr userDrawn="1"/>
        </p:nvSpPr>
        <p:spPr>
          <a:xfrm>
            <a:off x="0" y="2948158"/>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345233" y="3041779"/>
            <a:ext cx="11002217" cy="908597"/>
          </a:xfrm>
        </p:spPr>
        <p:txBody>
          <a:bodyPr anchor="b">
            <a:normAutofit/>
          </a:bodyPr>
          <a:lstStyle>
            <a:lvl1pPr algn="ct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345233" y="4272216"/>
            <a:ext cx="11002217" cy="1110382"/>
          </a:xfrm>
        </p:spPr>
        <p:txBody>
          <a:bodyPr>
            <a:normAutofit/>
          </a:bodyPr>
          <a:lstStyle>
            <a:lvl1pPr marL="0" indent="0" algn="ctr">
              <a:buNone/>
              <a:defRPr sz="3600">
                <a:solidFill>
                  <a:srgbClr val="258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F567E2F2-8840-4D63-94A7-BE924DB0044F}"/>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B4AE004E-0F23-4DC7-8626-842611D7A5C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A223E564-AF8D-47A4-BC3C-82C882542F31}"/>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hasCustomPrompt="1"/>
          </p:nvPr>
        </p:nvSpPr>
        <p:spPr>
          <a:xfrm>
            <a:off x="838200" y="1233577"/>
            <a:ext cx="5181600" cy="5106838"/>
          </a:xfrm>
        </p:spPr>
        <p:txBody>
          <a:bodyPr/>
          <a:lstStyle>
            <a:lvl1pPr>
              <a:defRPr/>
            </a:lvl1pPr>
            <a:lvl4pPr>
              <a:defRPr/>
            </a:lvl4pPr>
          </a:lstStyle>
          <a:p>
            <a:pPr lvl="0"/>
            <a:r>
              <a:rPr lang="en-US"/>
              <a:t>Click to add text</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hasCustomPrompt="1"/>
          </p:nvPr>
        </p:nvSpPr>
        <p:spPr>
          <a:xfrm>
            <a:off x="6172200" y="1233576"/>
            <a:ext cx="5181600" cy="510683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A223E564-AF8D-47A4-BC3C-82C882542F31}"/>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hasCustomPrompt="1"/>
          </p:nvPr>
        </p:nvSpPr>
        <p:spPr>
          <a:xfrm>
            <a:off x="838200" y="1233577"/>
            <a:ext cx="5181600" cy="3697652"/>
          </a:xfrm>
        </p:spPr>
        <p:txBody>
          <a:bodyPr/>
          <a:lstStyle>
            <a:lvl1pPr>
              <a:defRPr/>
            </a:lvl1pPr>
            <a:lvl4pPr>
              <a:defRPr/>
            </a:lvl4pPr>
          </a:lstStyle>
          <a:p>
            <a:pPr lvl="0"/>
            <a:r>
              <a:rPr lang="en-US"/>
              <a:t>Click to add text</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hasCustomPrompt="1"/>
          </p:nvPr>
        </p:nvSpPr>
        <p:spPr>
          <a:xfrm>
            <a:off x="6172200" y="1233577"/>
            <a:ext cx="5181600" cy="369765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p:txBody>
      </p:sp>
      <p:sp>
        <p:nvSpPr>
          <p:cNvPr id="5" name="Content Placeholder 4">
            <a:extLst>
              <a:ext uri="{FF2B5EF4-FFF2-40B4-BE49-F238E27FC236}">
                <a16:creationId xmlns:a16="http://schemas.microsoft.com/office/drawing/2014/main" id="{BB2C24CE-1109-4CBD-8C3B-CF42F54E875F}"/>
              </a:ext>
            </a:extLst>
          </p:cNvPr>
          <p:cNvSpPr>
            <a:spLocks noGrp="1"/>
          </p:cNvSpPr>
          <p:nvPr>
            <p:ph sz="quarter" idx="10" hasCustomPrompt="1"/>
          </p:nvPr>
        </p:nvSpPr>
        <p:spPr>
          <a:xfrm>
            <a:off x="838200" y="5218829"/>
            <a:ext cx="10515600" cy="833242"/>
          </a:xfrm>
        </p:spPr>
        <p:txBody>
          <a:bodyPr/>
          <a:lstStyle>
            <a:lvl1pPr>
              <a:defRPr/>
            </a:lvl1pPr>
          </a:lstStyle>
          <a:p>
            <a:pPr lvl="0"/>
            <a:r>
              <a:rPr lang="en-US"/>
              <a:t>Click to add text</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6984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6E68F-C960-41F2-A397-28E5F5AB7C2A}"/>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itle 1">
            <a:extLst>
              <a:ext uri="{FF2B5EF4-FFF2-40B4-BE49-F238E27FC236}">
                <a16:creationId xmlns:a16="http://schemas.microsoft.com/office/drawing/2014/main" id="{3688ACAD-3DA3-4FF9-9DA5-CE848AD35908}"/>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hasCustomPrompt="1"/>
          </p:nvPr>
        </p:nvSpPr>
        <p:spPr>
          <a:xfrm>
            <a:off x="603314" y="1224951"/>
            <a:ext cx="5391086" cy="681051"/>
          </a:xfrm>
          <a:solidFill>
            <a:srgbClr val="E4F4F0"/>
          </a:solidFill>
        </p:spPr>
        <p:txBody>
          <a:bodyPr anchor="ctr" anchorCtr="0">
            <a:norm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hasCustomPrompt="1"/>
          </p:nvPr>
        </p:nvSpPr>
        <p:spPr>
          <a:xfrm>
            <a:off x="606490" y="2049835"/>
            <a:ext cx="5391085" cy="4299207"/>
          </a:xfrm>
        </p:spPr>
        <p:txBody>
          <a:bodyPr>
            <a:normAutofit/>
          </a:bodyPr>
          <a:lstStyle>
            <a:lvl1pPr>
              <a:defRPr sz="2600"/>
            </a:lvl1pPr>
            <a:lvl2pPr>
              <a:defRPr sz="2400"/>
            </a:lvl2pPr>
            <a:lvl3pPr>
              <a:defRPr sz="2200"/>
            </a:lvl3pPr>
            <a:lvl4pPr>
              <a:defRPr sz="1800"/>
            </a:lvl4pPr>
            <a:lvl5pPr>
              <a:defRPr sz="1600"/>
            </a:lvl5pPr>
          </a:lstStyle>
          <a:p>
            <a:pPr lvl="0"/>
            <a:r>
              <a:rPr lang="en-US"/>
              <a:t>Click to add text</a:t>
            </a:r>
          </a:p>
          <a:p>
            <a:pPr lvl="1"/>
            <a:r>
              <a:rPr lang="en-US"/>
              <a:t>Second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hasCustomPrompt="1"/>
          </p:nvPr>
        </p:nvSpPr>
        <p:spPr>
          <a:xfrm>
            <a:off x="6096000" y="1224951"/>
            <a:ext cx="5486334" cy="681051"/>
          </a:xfrm>
          <a:solidFill>
            <a:srgbClr val="E4F4F0"/>
          </a:solidFill>
        </p:spPr>
        <p:txBody>
          <a:bodyPr anchor="ctr" anchorCtr="0">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hasCustomPrompt="1"/>
          </p:nvPr>
        </p:nvSpPr>
        <p:spPr>
          <a:xfrm>
            <a:off x="6099176" y="2049835"/>
            <a:ext cx="5486334" cy="4299207"/>
          </a:xfrm>
        </p:spPr>
        <p:txBody>
          <a:bodyPr>
            <a:normAutofit/>
          </a:bodyPr>
          <a:lstStyle>
            <a:lvl1pPr>
              <a:defRPr sz="2600"/>
            </a:lvl1pPr>
            <a:lvl2pPr>
              <a:defRPr sz="2400"/>
            </a:lvl2pPr>
            <a:lvl3pPr>
              <a:defRPr sz="2200"/>
            </a:lvl3pPr>
            <a:lvl4pPr>
              <a:defRPr sz="1800"/>
            </a:lvl4pPr>
            <a:lvl5pPr>
              <a:defRPr sz="1600"/>
            </a:lvl5pPr>
          </a:lstStyle>
          <a:p>
            <a:pPr lvl="0"/>
            <a:r>
              <a:rPr lang="en-US"/>
              <a:t>Click to add text</a:t>
            </a:r>
          </a:p>
          <a:p>
            <a:pPr lvl="1"/>
            <a:r>
              <a:rPr lang="en-US"/>
              <a:t>Second level</a:t>
            </a:r>
          </a:p>
        </p:txBody>
      </p:sp>
      <p:sp>
        <p:nvSpPr>
          <p:cNvPr id="10" name="Footer Placeholder 3">
            <a:extLst>
              <a:ext uri="{FF2B5EF4-FFF2-40B4-BE49-F238E27FC236}">
                <a16:creationId xmlns:a16="http://schemas.microsoft.com/office/drawing/2014/main" id="{0C22C361-FC01-44D9-8AC9-00F8856CA5A4}"/>
              </a:ext>
            </a:extLst>
          </p:cNvPr>
          <p:cNvSpPr>
            <a:spLocks noGrp="1"/>
          </p:cNvSpPr>
          <p:nvPr>
            <p:ph type="ftr" sz="quarter" idx="10"/>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1" name="Slide Number Placeholder 8">
            <a:extLst>
              <a:ext uri="{FF2B5EF4-FFF2-40B4-BE49-F238E27FC236}">
                <a16:creationId xmlns:a16="http://schemas.microsoft.com/office/drawing/2014/main" id="{DE743414-5A82-4DD2-8CC5-065329ADB034}"/>
              </a:ext>
            </a:extLst>
          </p:cNvPr>
          <p:cNvSpPr>
            <a:spLocks noGrp="1"/>
          </p:cNvSpPr>
          <p:nvPr>
            <p:ph type="sldNum" sz="quarter" idx="11"/>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452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B9E86-5103-45DA-BB40-B33F7CDBB01D}"/>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256988C8-9AAE-49B2-AD32-2129D0CD8F7B}"/>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6" name="Footer Placeholder 3">
            <a:extLst>
              <a:ext uri="{FF2B5EF4-FFF2-40B4-BE49-F238E27FC236}">
                <a16:creationId xmlns:a16="http://schemas.microsoft.com/office/drawing/2014/main" id="{F0ADACA4-80D4-4A8E-A367-3732ACF2EDE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1B7A9EBA-D1DB-46CB-92F2-DC04833CF9B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74271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D87-11B0-47CF-8C2A-DED050A60615}"/>
              </a:ext>
            </a:extLst>
          </p:cNvPr>
          <p:cNvSpPr>
            <a:spLocks noGrp="1"/>
          </p:cNvSpPr>
          <p:nvPr>
            <p:ph type="title" hasCustomPrompt="1"/>
          </p:nvPr>
        </p:nvSpPr>
        <p:spPr/>
        <p:txBody>
          <a:bodyPr/>
          <a:lstStyle>
            <a:lvl1pPr>
              <a:defRPr/>
            </a:lvl1pPr>
          </a:lstStyle>
          <a:p>
            <a:r>
              <a:rPr lang="en-US"/>
              <a:t>Input title and change font color to white</a:t>
            </a:r>
          </a:p>
        </p:txBody>
      </p:sp>
      <p:sp>
        <p:nvSpPr>
          <p:cNvPr id="4" name="Footer Placeholder 3">
            <a:extLst>
              <a:ext uri="{FF2B5EF4-FFF2-40B4-BE49-F238E27FC236}">
                <a16:creationId xmlns:a16="http://schemas.microsoft.com/office/drawing/2014/main" id="{37B35DBC-9A67-47A7-9BAB-540EE9038B9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5" name="Slide Number Placeholder 8">
            <a:extLst>
              <a:ext uri="{FF2B5EF4-FFF2-40B4-BE49-F238E27FC236}">
                <a16:creationId xmlns:a16="http://schemas.microsoft.com/office/drawing/2014/main" id="{969B9CAF-7601-43C4-AC01-43EE16C5A68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37494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46E"/>
          </a:solidFill>
          <a:ln>
            <a:solidFill>
              <a:srgbClr val="25846E"/>
            </a:solidFill>
          </a:ln>
        </p:spPr>
        <p:txBody>
          <a:bodyPr lIns="137160" tIns="91440" r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233246"/>
            <a:ext cx="3932237" cy="4089916"/>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hasCustomPrompt="1"/>
          </p:nvPr>
        </p:nvSpPr>
        <p:spPr>
          <a:xfrm>
            <a:off x="5183188" y="457200"/>
            <a:ext cx="6172200" cy="5865962"/>
          </a:xfrm>
        </p:spPr>
        <p:txBody>
          <a:bodyPr/>
          <a:lstStyle>
            <a:lvl1pPr>
              <a:defRPr sz="3200"/>
            </a:lvl1pPr>
            <a:lvl2pPr>
              <a:defRPr sz="3000"/>
            </a:lvl2pPr>
            <a:lvl3pPr>
              <a:defRPr sz="2800"/>
            </a:lvl3pPr>
            <a:lvl4pPr>
              <a:defRPr sz="2600"/>
            </a:lvl4pPr>
            <a:lvl5pPr marL="1604963" indent="-233363">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7" name="Footer Placeholder 3">
            <a:extLst>
              <a:ext uri="{FF2B5EF4-FFF2-40B4-BE49-F238E27FC236}">
                <a16:creationId xmlns:a16="http://schemas.microsoft.com/office/drawing/2014/main" id="{04EBD286-055C-41DF-A987-AAE4DBD45AF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5B729C5D-45ED-4C65-B203-7589F117119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50480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513183" y="365125"/>
            <a:ext cx="11150081" cy="771591"/>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311214"/>
            <a:ext cx="10515600" cy="5011947"/>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C141500D-1553-4DCC-9702-6B6F0DC6A556}"/>
              </a:ext>
            </a:extLst>
          </p:cNvPr>
          <p:cNvPicPr>
            <a:picLocks noChangeAspect="1"/>
          </p:cNvPicPr>
          <p:nvPr userDrawn="1"/>
        </p:nvPicPr>
        <p:blipFill>
          <a:blip r:embed="rId14"/>
          <a:stretch>
            <a:fillRect/>
          </a:stretch>
        </p:blipFill>
        <p:spPr>
          <a:xfrm>
            <a:off x="0" y="6400857"/>
            <a:ext cx="12192000" cy="457143"/>
          </a:xfrm>
          <a:prstGeom prst="rect">
            <a:avLst/>
          </a:prstGeom>
        </p:spPr>
      </p:pic>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69913" indent="-225425"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23838"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58888" indent="-231775" algn="l" defTabSz="914400" rtl="0" eaLnBrk="1" latinLnBrk="0" hangingPunct="1">
        <a:lnSpc>
          <a:spcPct val="108000"/>
        </a:lnSpc>
        <a:spcBef>
          <a:spcPts val="500"/>
        </a:spcBef>
        <a:spcAft>
          <a:spcPts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19.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53.png"/><Relationship Id="rId26" Type="http://schemas.openxmlformats.org/officeDocument/2006/relationships/image" Target="../media/image52.png"/><Relationship Id="rId3" Type="http://schemas.openxmlformats.org/officeDocument/2006/relationships/image" Target="../media/image23.png"/><Relationship Id="rId21" Type="http://schemas.openxmlformats.org/officeDocument/2006/relationships/image" Target="../media/image38.png"/><Relationship Id="rId34" Type="http://schemas.openxmlformats.org/officeDocument/2006/relationships/image" Target="../media/image48.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51.png"/><Relationship Id="rId33" Type="http://schemas.openxmlformats.org/officeDocument/2006/relationships/image" Target="../media/image47.png"/><Relationship Id="rId2" Type="http://schemas.openxmlformats.org/officeDocument/2006/relationships/notesSlide" Target="../notesSlides/notesSlide20.xml"/><Relationship Id="rId16" Type="http://schemas.openxmlformats.org/officeDocument/2006/relationships/image" Target="../media/image36.png"/><Relationship Id="rId20" Type="http://schemas.openxmlformats.org/officeDocument/2006/relationships/image" Target="../media/image55.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9.png"/><Relationship Id="rId24" Type="http://schemas.openxmlformats.org/officeDocument/2006/relationships/image" Target="../media/image50.png"/><Relationship Id="rId32" Type="http://schemas.openxmlformats.org/officeDocument/2006/relationships/image" Target="../media/image46.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0.png"/><Relationship Id="rId28" Type="http://schemas.openxmlformats.org/officeDocument/2006/relationships/image" Target="../media/image42.png"/><Relationship Id="rId10" Type="http://schemas.openxmlformats.org/officeDocument/2006/relationships/image" Target="../media/image28.png"/><Relationship Id="rId19" Type="http://schemas.openxmlformats.org/officeDocument/2006/relationships/image" Target="../media/image54.png"/><Relationship Id="rId31"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4.png"/><Relationship Id="rId22" Type="http://schemas.openxmlformats.org/officeDocument/2006/relationships/image" Target="../media/image39.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8" Type="http://schemas.openxmlformats.org/officeDocument/2006/relationships/image" Target="../media/image30.png"/></Relationships>
</file>

<file path=ppt/slides/_rels/slide21.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53.png"/><Relationship Id="rId26" Type="http://schemas.openxmlformats.org/officeDocument/2006/relationships/image" Target="../media/image52.png"/><Relationship Id="rId3" Type="http://schemas.openxmlformats.org/officeDocument/2006/relationships/image" Target="../media/image23.png"/><Relationship Id="rId21" Type="http://schemas.openxmlformats.org/officeDocument/2006/relationships/image" Target="../media/image38.png"/><Relationship Id="rId34" Type="http://schemas.openxmlformats.org/officeDocument/2006/relationships/image" Target="../media/image48.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51.png"/><Relationship Id="rId33" Type="http://schemas.openxmlformats.org/officeDocument/2006/relationships/image" Target="../media/image47.png"/><Relationship Id="rId2" Type="http://schemas.openxmlformats.org/officeDocument/2006/relationships/notesSlide" Target="../notesSlides/notesSlide21.xml"/><Relationship Id="rId16" Type="http://schemas.openxmlformats.org/officeDocument/2006/relationships/image" Target="../media/image36.png"/><Relationship Id="rId20" Type="http://schemas.openxmlformats.org/officeDocument/2006/relationships/image" Target="../media/image55.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9.png"/><Relationship Id="rId24" Type="http://schemas.openxmlformats.org/officeDocument/2006/relationships/image" Target="../media/image50.png"/><Relationship Id="rId32" Type="http://schemas.openxmlformats.org/officeDocument/2006/relationships/image" Target="../media/image46.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0.png"/><Relationship Id="rId28" Type="http://schemas.openxmlformats.org/officeDocument/2006/relationships/image" Target="../media/image42.png"/><Relationship Id="rId10" Type="http://schemas.openxmlformats.org/officeDocument/2006/relationships/image" Target="../media/image28.png"/><Relationship Id="rId19" Type="http://schemas.openxmlformats.org/officeDocument/2006/relationships/image" Target="../media/image54.png"/><Relationship Id="rId31"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4.png"/><Relationship Id="rId22" Type="http://schemas.openxmlformats.org/officeDocument/2006/relationships/image" Target="../media/image39.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8"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4.pn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1.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image" Target="../media/image50.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0.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8.png"/><Relationship Id="rId10" Type="http://schemas.openxmlformats.org/officeDocument/2006/relationships/image" Target="../media/image47.png"/><Relationship Id="rId4" Type="http://schemas.openxmlformats.org/officeDocument/2006/relationships/image" Target="../media/image2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9.pn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4.png"/><Relationship Id="rId10" Type="http://schemas.openxmlformats.org/officeDocument/2006/relationships/image" Target="../media/image53.png"/><Relationship Id="rId4" Type="http://schemas.openxmlformats.org/officeDocument/2006/relationships/image" Target="../media/image31.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7.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9.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8.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9.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1.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15.png"/><Relationship Id="rId1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png"/><Relationship Id="rId1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80B4-ABE6-4165-84F8-F1E0225C8820}"/>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A2A63F9-1463-4F67-85F3-5C301B832120}"/>
              </a:ext>
            </a:extLst>
          </p:cNvPr>
          <p:cNvSpPr>
            <a:spLocks noGrp="1"/>
          </p:cNvSpPr>
          <p:nvPr>
            <p:ph idx="1"/>
          </p:nvPr>
        </p:nvSpPr>
        <p:spPr/>
        <p:txBody>
          <a:bodyPr>
            <a:normAutofit fontScale="92500" lnSpcReduction="20000"/>
          </a:bodyPr>
          <a:lstStyle/>
          <a:p>
            <a:pPr algn="l" rtl="0" fontAlgn="base">
              <a:buFont typeface="Arial" panose="020B0604020202020204" pitchFamily="34" charset="0"/>
              <a:buChar char="•"/>
            </a:pPr>
            <a:r>
              <a:rPr lang="en-US" b="0" i="0" u="none" strike="noStrike">
                <a:solidFill>
                  <a:srgbClr val="3A3A3A"/>
                </a:solidFill>
                <a:effectLst/>
              </a:rPr>
              <a:t>The </a:t>
            </a:r>
            <a:r>
              <a:rPr lang="en-US" b="1" i="0" u="none" strike="noStrike">
                <a:solidFill>
                  <a:srgbClr val="3A3A3A"/>
                </a:solidFill>
                <a:effectLst/>
              </a:rPr>
              <a:t>December 2023 Office of Special Education Technical Assistance </a:t>
            </a:r>
            <a:r>
              <a:rPr lang="en-US" b="0" i="0" u="none" strike="noStrike">
                <a:solidFill>
                  <a:srgbClr val="3A3A3A"/>
                </a:solidFill>
                <a:effectLst/>
              </a:rPr>
              <a:t>webinar will begin in a few moments.</a:t>
            </a:r>
            <a:r>
              <a:rPr lang="en-US" b="0" i="0">
                <a:solidFill>
                  <a:srgbClr val="3A3A3A"/>
                </a:solidFill>
                <a:effectLst/>
              </a:rPr>
              <a:t>​</a:t>
            </a:r>
          </a:p>
          <a:p>
            <a:pPr algn="l" rtl="0" fontAlgn="base">
              <a:buFont typeface="Arial" panose="020B0604020202020204" pitchFamily="34" charset="0"/>
              <a:buChar char="•"/>
            </a:pPr>
            <a:r>
              <a:rPr lang="en-US" b="0" i="0" u="none" strike="noStrike">
                <a:solidFill>
                  <a:srgbClr val="3A3A3A"/>
                </a:solidFill>
                <a:effectLst/>
              </a:rPr>
              <a:t>The webinar recording and presentation materials will be posted on the Catamaran Technical Assistance Website under </a:t>
            </a:r>
            <a:r>
              <a:rPr lang="en-US" b="1" i="0" u="sng" strike="noStrike">
                <a:solidFill>
                  <a:srgbClr val="0563C1"/>
                </a:solidFill>
                <a:effectLst/>
                <a:hlinkClick r:id="rId3"/>
              </a:rPr>
              <a:t>Past Events</a:t>
            </a:r>
            <a:r>
              <a:rPr lang="en-US" b="1" i="0" u="none" strike="noStrike">
                <a:solidFill>
                  <a:srgbClr val="3A3A3A"/>
                </a:solidFill>
                <a:effectLst/>
              </a:rPr>
              <a:t> </a:t>
            </a:r>
            <a:r>
              <a:rPr lang="en-US" b="0" i="0" u="none" strike="noStrike">
                <a:solidFill>
                  <a:srgbClr val="3A3A3A"/>
                </a:solidFill>
                <a:effectLst/>
              </a:rPr>
              <a:t>(https://training.catamaran.partners/past-events/).</a:t>
            </a:r>
            <a:r>
              <a:rPr lang="en-US" b="0" i="0">
                <a:solidFill>
                  <a:srgbClr val="3A3A3A"/>
                </a:solidFill>
                <a:effectLst/>
              </a:rPr>
              <a:t>​</a:t>
            </a:r>
          </a:p>
          <a:p>
            <a:pPr algn="l" rtl="0" fontAlgn="base">
              <a:buFont typeface="Arial" panose="020B0604020202020204" pitchFamily="34" charset="0"/>
              <a:buChar char="•"/>
            </a:pPr>
            <a:r>
              <a:rPr lang="en-US" b="0" i="0" u="none" strike="noStrike">
                <a:solidFill>
                  <a:srgbClr val="3A3A3A"/>
                </a:solidFill>
                <a:effectLst/>
              </a:rPr>
              <a:t>Closed captioning is available for this webinar. To select this option, choose the closed caption icon in the Zoom webinar player.</a:t>
            </a:r>
            <a:endParaRPr lang="en-US" b="0" i="0">
              <a:solidFill>
                <a:srgbClr val="3A3A3A"/>
              </a:solidFill>
              <a:effectLst/>
            </a:endParaRPr>
          </a:p>
          <a:p>
            <a:endParaRPr lang="en-US"/>
          </a:p>
        </p:txBody>
      </p:sp>
      <p:sp>
        <p:nvSpPr>
          <p:cNvPr id="4" name="Footer Placeholder 3">
            <a:extLst>
              <a:ext uri="{FF2B5EF4-FFF2-40B4-BE49-F238E27FC236}">
                <a16:creationId xmlns:a16="http://schemas.microsoft.com/office/drawing/2014/main" id="{46E6EA0C-7568-48AB-90D6-EB48653A640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7168D84-8A32-4333-AF8D-978CA9B1B44E}"/>
              </a:ext>
            </a:extLst>
          </p:cNvPr>
          <p:cNvSpPr>
            <a:spLocks noGrp="1"/>
          </p:cNvSpPr>
          <p:nvPr>
            <p:ph type="sldNum" sz="quarter" idx="4"/>
          </p:nvPr>
        </p:nvSpPr>
        <p:spPr/>
        <p:txBody>
          <a:bodyPr/>
          <a:lstStyle/>
          <a:p>
            <a:fld id="{C948956C-181A-4CF4-99F7-163F512CFDFE}" type="slidenum">
              <a:rPr lang="en-US" smtClean="0"/>
              <a:pPr/>
              <a:t>1</a:t>
            </a:fld>
            <a:endParaRPr lang="en-US"/>
          </a:p>
        </p:txBody>
      </p:sp>
    </p:spTree>
    <p:extLst>
      <p:ext uri="{BB962C8B-B14F-4D97-AF65-F5344CB8AC3E}">
        <p14:creationId xmlns:p14="http://schemas.microsoft.com/office/powerpoint/2010/main" val="50236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320E-4AF8-4BD1-9A41-F063C64A5A03}"/>
              </a:ext>
            </a:extLst>
          </p:cNvPr>
          <p:cNvSpPr>
            <a:spLocks noGrp="1"/>
          </p:cNvSpPr>
          <p:nvPr>
            <p:ph type="title"/>
          </p:nvPr>
        </p:nvSpPr>
        <p:spPr>
          <a:xfrm>
            <a:off x="525602" y="256745"/>
            <a:ext cx="11355355" cy="557032"/>
          </a:xfrm>
        </p:spPr>
        <p:txBody>
          <a:bodyPr>
            <a:normAutofit/>
          </a:bodyPr>
          <a:lstStyle/>
          <a:p>
            <a:r>
              <a:rPr lang="en-US" sz="3200" dirty="0"/>
              <a:t>The Three Questions…at every level </a:t>
            </a:r>
            <a:r>
              <a:rPr lang="en-US" sz="3200" dirty="0">
                <a:solidFill>
                  <a:srgbClr val="25846E"/>
                </a:solidFill>
              </a:rPr>
              <a:t>(4)</a:t>
            </a:r>
          </a:p>
        </p:txBody>
      </p:sp>
      <p:sp>
        <p:nvSpPr>
          <p:cNvPr id="4" name="TextBox 3">
            <a:extLst>
              <a:ext uri="{FF2B5EF4-FFF2-40B4-BE49-F238E27FC236}">
                <a16:creationId xmlns:a16="http://schemas.microsoft.com/office/drawing/2014/main" id="{F1BC5A2A-A4D1-6234-59B3-71B7CBAAB054}"/>
              </a:ext>
            </a:extLst>
          </p:cNvPr>
          <p:cNvSpPr txBox="1"/>
          <p:nvPr/>
        </p:nvSpPr>
        <p:spPr>
          <a:xfrm>
            <a:off x="3077496" y="1867532"/>
            <a:ext cx="5620449"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WHAT SYSTEM(S) IS IN PLACE TO:</a:t>
            </a:r>
          </a:p>
        </p:txBody>
      </p:sp>
      <p:grpSp>
        <p:nvGrpSpPr>
          <p:cNvPr id="35" name="Group 34">
            <a:extLst>
              <a:ext uri="{FF2B5EF4-FFF2-40B4-BE49-F238E27FC236}">
                <a16:creationId xmlns:a16="http://schemas.microsoft.com/office/drawing/2014/main" id="{B6C252DD-7B32-1CF2-BA68-C70B948CD606}"/>
              </a:ext>
              <a:ext uri="{C183D7F6-B498-43B3-948B-1728B52AA6E4}">
                <adec:decorative xmlns:adec="http://schemas.microsoft.com/office/drawing/2017/decorative" val="1"/>
              </a:ext>
            </a:extLst>
          </p:cNvPr>
          <p:cNvGrpSpPr/>
          <p:nvPr/>
        </p:nvGrpSpPr>
        <p:grpSpPr>
          <a:xfrm>
            <a:off x="-3331617" y="133582"/>
            <a:ext cx="2827825" cy="2589619"/>
            <a:chOff x="940580" y="3049169"/>
            <a:chExt cx="2827825" cy="2589619"/>
          </a:xfrm>
        </p:grpSpPr>
        <p:grpSp>
          <p:nvGrpSpPr>
            <p:cNvPr id="30" name="Group 29">
              <a:extLst>
                <a:ext uri="{FF2B5EF4-FFF2-40B4-BE49-F238E27FC236}">
                  <a16:creationId xmlns:a16="http://schemas.microsoft.com/office/drawing/2014/main" id="{35E0B944-3302-2AE7-39A6-4C81B661A9DB}"/>
                </a:ext>
              </a:extLst>
            </p:cNvPr>
            <p:cNvGrpSpPr/>
            <p:nvPr/>
          </p:nvGrpSpPr>
          <p:grpSpPr>
            <a:xfrm>
              <a:off x="1178786" y="3049169"/>
              <a:ext cx="2589619" cy="2589619"/>
              <a:chOff x="1178786" y="3108011"/>
              <a:chExt cx="2589619" cy="2589619"/>
            </a:xfrm>
          </p:grpSpPr>
          <p:sp>
            <p:nvSpPr>
              <p:cNvPr id="6" name="Oval 5">
                <a:extLst>
                  <a:ext uri="{FF2B5EF4-FFF2-40B4-BE49-F238E27FC236}">
                    <a16:creationId xmlns:a16="http://schemas.microsoft.com/office/drawing/2014/main" id="{C0677E7B-DB14-82EB-98B8-56D01A3E298C}"/>
                  </a:ext>
                </a:extLst>
              </p:cNvPr>
              <p:cNvSpPr>
                <a:spLocks noChangeAspect="1"/>
              </p:cNvSpPr>
              <p:nvPr/>
            </p:nvSpPr>
            <p:spPr>
              <a:xfrm>
                <a:off x="1178786" y="31080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D5264F-5C57-64BE-D27B-572CC3820DF1}"/>
                  </a:ext>
                </a:extLst>
              </p:cNvPr>
              <p:cNvSpPr/>
              <p:nvPr/>
            </p:nvSpPr>
            <p:spPr>
              <a:xfrm>
                <a:off x="1240983" y="3170208"/>
                <a:ext cx="2465225" cy="2465225"/>
              </a:xfrm>
              <a:prstGeom prst="ellipse">
                <a:avLst/>
              </a:prstGeom>
              <a:solidFill>
                <a:srgbClr val="C434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F155F-4E0A-7898-D79C-9CF1FB9C0843}"/>
                  </a:ext>
                </a:extLst>
              </p:cNvPr>
              <p:cNvSpPr txBox="1"/>
              <p:nvPr/>
            </p:nvSpPr>
            <p:spPr>
              <a:xfrm>
                <a:off x="1460337" y="3625684"/>
                <a:ext cx="2026517" cy="1554272"/>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Ensure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everyone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knows the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of IDEA?</a:t>
                </a:r>
              </a:p>
            </p:txBody>
          </p:sp>
        </p:grpSp>
        <p:sp>
          <p:nvSpPr>
            <p:cNvPr id="18" name="TextBox 17">
              <a:extLst>
                <a:ext uri="{FF2B5EF4-FFF2-40B4-BE49-F238E27FC236}">
                  <a16:creationId xmlns:a16="http://schemas.microsoft.com/office/drawing/2014/main" id="{1B591E36-5558-20C4-8DC9-70162B4A34AD}"/>
                </a:ext>
              </a:extLst>
            </p:cNvPr>
            <p:cNvSpPr txBox="1"/>
            <p:nvPr/>
          </p:nvSpPr>
          <p:spPr>
            <a:xfrm>
              <a:off x="940580" y="3076912"/>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34" name="Group 33">
            <a:extLst>
              <a:ext uri="{FF2B5EF4-FFF2-40B4-BE49-F238E27FC236}">
                <a16:creationId xmlns:a16="http://schemas.microsoft.com/office/drawing/2014/main" id="{234DDFC7-2497-E16E-B2B2-69F2D3B75AAD}"/>
              </a:ext>
              <a:ext uri="{C183D7F6-B498-43B3-948B-1728B52AA6E4}">
                <adec:decorative xmlns:adec="http://schemas.microsoft.com/office/drawing/2017/decorative" val="1"/>
              </a:ext>
            </a:extLst>
          </p:cNvPr>
          <p:cNvGrpSpPr/>
          <p:nvPr/>
        </p:nvGrpSpPr>
        <p:grpSpPr>
          <a:xfrm>
            <a:off x="-3331617" y="3178677"/>
            <a:ext cx="2827825" cy="2589619"/>
            <a:chOff x="4318127" y="3049169"/>
            <a:chExt cx="2827825" cy="2589619"/>
          </a:xfrm>
        </p:grpSpPr>
        <p:grpSp>
          <p:nvGrpSpPr>
            <p:cNvPr id="31" name="Group 30">
              <a:extLst>
                <a:ext uri="{FF2B5EF4-FFF2-40B4-BE49-F238E27FC236}">
                  <a16:creationId xmlns:a16="http://schemas.microsoft.com/office/drawing/2014/main" id="{9464DC63-FC90-EF6A-C5E9-3C8AB5A7C200}"/>
                </a:ext>
              </a:extLst>
            </p:cNvPr>
            <p:cNvGrpSpPr/>
            <p:nvPr/>
          </p:nvGrpSpPr>
          <p:grpSpPr>
            <a:xfrm>
              <a:off x="4556333" y="3049169"/>
              <a:ext cx="2589619" cy="2589619"/>
              <a:chOff x="4556333" y="2990326"/>
              <a:chExt cx="2589619" cy="2589619"/>
            </a:xfrm>
          </p:grpSpPr>
          <p:sp>
            <p:nvSpPr>
              <p:cNvPr id="8" name="Oval 7">
                <a:extLst>
                  <a:ext uri="{FF2B5EF4-FFF2-40B4-BE49-F238E27FC236}">
                    <a16:creationId xmlns:a16="http://schemas.microsoft.com/office/drawing/2014/main" id="{10A84BB4-D1C6-101A-9B32-D0AAC649678B}"/>
                  </a:ext>
                </a:extLst>
              </p:cNvPr>
              <p:cNvSpPr>
                <a:spLocks noChangeAspect="1"/>
              </p:cNvSpPr>
              <p:nvPr/>
            </p:nvSpPr>
            <p:spPr>
              <a:xfrm>
                <a:off x="4556333" y="2990326"/>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48AD57-01E5-5638-2BC2-ED095E60A006}"/>
                  </a:ext>
                </a:extLst>
              </p:cNvPr>
              <p:cNvSpPr/>
              <p:nvPr/>
            </p:nvSpPr>
            <p:spPr>
              <a:xfrm>
                <a:off x="4618530" y="3052523"/>
                <a:ext cx="2465225" cy="2465225"/>
              </a:xfrm>
              <a:prstGeom prst="ellipse">
                <a:avLst/>
              </a:prstGeom>
              <a:solidFill>
                <a:srgbClr val="D285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5BF2FC-E205-F79E-20DD-E492E7B09695}"/>
                  </a:ext>
                </a:extLst>
              </p:cNvPr>
              <p:cNvSpPr txBox="1"/>
              <p:nvPr/>
            </p:nvSpPr>
            <p:spPr>
              <a:xfrm>
                <a:off x="4815442" y="3361806"/>
                <a:ext cx="2071401" cy="1846659"/>
              </a:xfrm>
              <a:prstGeom prst="rect">
                <a:avLst/>
              </a:prstGeom>
              <a:noFill/>
            </p:spPr>
            <p:txBody>
              <a:bodyPr wrap="squar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Verify</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everyone is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implementing</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the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correctly?</a:t>
                </a:r>
              </a:p>
            </p:txBody>
          </p:sp>
        </p:grpSp>
        <p:sp>
          <p:nvSpPr>
            <p:cNvPr id="19" name="TextBox 18">
              <a:extLst>
                <a:ext uri="{FF2B5EF4-FFF2-40B4-BE49-F238E27FC236}">
                  <a16:creationId xmlns:a16="http://schemas.microsoft.com/office/drawing/2014/main" id="{75B2DF81-FF94-2FA7-7B89-D803CA47C8D1}"/>
                </a:ext>
              </a:extLst>
            </p:cNvPr>
            <p:cNvSpPr txBox="1"/>
            <p:nvPr/>
          </p:nvSpPr>
          <p:spPr>
            <a:xfrm>
              <a:off x="4318127" y="3083621"/>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33" name="Group 32" descr="Support identified areas of improvement?">
            <a:extLst>
              <a:ext uri="{FF2B5EF4-FFF2-40B4-BE49-F238E27FC236}">
                <a16:creationId xmlns:a16="http://schemas.microsoft.com/office/drawing/2014/main" id="{437A7F4B-5D1E-60AE-4C8D-4B63648B4A2F}"/>
              </a:ext>
            </a:extLst>
          </p:cNvPr>
          <p:cNvGrpSpPr/>
          <p:nvPr/>
        </p:nvGrpSpPr>
        <p:grpSpPr>
          <a:xfrm>
            <a:off x="-3255231" y="6015382"/>
            <a:ext cx="2751439" cy="2589619"/>
            <a:chOff x="7933880" y="3049169"/>
            <a:chExt cx="2751439" cy="2589619"/>
          </a:xfrm>
        </p:grpSpPr>
        <p:grpSp>
          <p:nvGrpSpPr>
            <p:cNvPr id="32" name="Group 31">
              <a:extLst>
                <a:ext uri="{FF2B5EF4-FFF2-40B4-BE49-F238E27FC236}">
                  <a16:creationId xmlns:a16="http://schemas.microsoft.com/office/drawing/2014/main" id="{23181AD8-FE0E-55E6-2C10-5A97C3D2374B}"/>
                </a:ext>
              </a:extLst>
            </p:cNvPr>
            <p:cNvGrpSpPr/>
            <p:nvPr/>
          </p:nvGrpSpPr>
          <p:grpSpPr>
            <a:xfrm>
              <a:off x="8095700" y="3049169"/>
              <a:ext cx="2589619" cy="2589619"/>
              <a:chOff x="8095700" y="3052311"/>
              <a:chExt cx="2589619" cy="2589619"/>
            </a:xfrm>
          </p:grpSpPr>
          <p:sp>
            <p:nvSpPr>
              <p:cNvPr id="10" name="Oval 9">
                <a:extLst>
                  <a:ext uri="{FF2B5EF4-FFF2-40B4-BE49-F238E27FC236}">
                    <a16:creationId xmlns:a16="http://schemas.microsoft.com/office/drawing/2014/main" id="{130983A2-69C7-B164-9261-EB168458803C}"/>
                  </a:ext>
                </a:extLst>
              </p:cNvPr>
              <p:cNvSpPr>
                <a:spLocks noChangeAspect="1"/>
              </p:cNvSpPr>
              <p:nvPr/>
            </p:nvSpPr>
            <p:spPr>
              <a:xfrm>
                <a:off x="8095700" y="30523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09A250-55B5-F8CF-7CB6-AA1812DA2D02}"/>
                  </a:ext>
                </a:extLst>
              </p:cNvPr>
              <p:cNvSpPr/>
              <p:nvPr/>
            </p:nvSpPr>
            <p:spPr>
              <a:xfrm>
                <a:off x="8157897" y="3114508"/>
                <a:ext cx="2465225" cy="2465225"/>
              </a:xfrm>
              <a:prstGeom prst="ellipse">
                <a:avLst/>
              </a:prstGeom>
              <a:solidFill>
                <a:srgbClr val="1F8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C247B1-49AE-E2EF-E3EA-899CB9D6EEC1}"/>
                  </a:ext>
                </a:extLst>
              </p:cNvPr>
              <p:cNvSpPr txBox="1"/>
              <p:nvPr/>
            </p:nvSpPr>
            <p:spPr>
              <a:xfrm>
                <a:off x="8310726" y="3716178"/>
                <a:ext cx="2159566" cy="1261884"/>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Support</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identified</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areas of</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improvement?</a:t>
                </a:r>
              </a:p>
            </p:txBody>
          </p:sp>
        </p:grpSp>
        <p:sp>
          <p:nvSpPr>
            <p:cNvPr id="20" name="TextBox 19">
              <a:extLst>
                <a:ext uri="{FF2B5EF4-FFF2-40B4-BE49-F238E27FC236}">
                  <a16:creationId xmlns:a16="http://schemas.microsoft.com/office/drawing/2014/main" id="{7F869B2A-D739-364F-BFC4-D554116CA955}"/>
                </a:ext>
              </a:extLst>
            </p:cNvPr>
            <p:cNvSpPr txBox="1"/>
            <p:nvPr/>
          </p:nvSpPr>
          <p:spPr>
            <a:xfrm>
              <a:off x="7933880" y="3083409"/>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3.</a:t>
              </a:r>
            </a:p>
          </p:txBody>
        </p:sp>
      </p:grpSp>
      <p:pic>
        <p:nvPicPr>
          <p:cNvPr id="37" name="Picture 36" descr="A green circle with white text that reads Support identified areas of improvement?">
            <a:extLst>
              <a:ext uri="{FF2B5EF4-FFF2-40B4-BE49-F238E27FC236}">
                <a16:creationId xmlns:a16="http://schemas.microsoft.com/office/drawing/2014/main" id="{958EE4A5-7A60-47A6-C65C-90E4CF885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196" y="2723201"/>
            <a:ext cx="2857500" cy="2628900"/>
          </a:xfrm>
          <a:prstGeom prst="rect">
            <a:avLst/>
          </a:prstGeom>
        </p:spPr>
      </p:pic>
      <p:pic>
        <p:nvPicPr>
          <p:cNvPr id="39" name="Picture 38">
            <a:extLst>
              <a:ext uri="{FF2B5EF4-FFF2-40B4-BE49-F238E27FC236}">
                <a16:creationId xmlns:a16="http://schemas.microsoft.com/office/drawing/2014/main" id="{8456A153-8126-E5B1-9843-9A0083D74248}"/>
              </a:ext>
              <a:ext uri="{C183D7F6-B498-43B3-948B-1728B52AA6E4}">
                <adec:decorative xmlns:adec="http://schemas.microsoft.com/office/drawing/2017/decorative" val="1"/>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5134720" y="3283024"/>
            <a:ext cx="1691530" cy="1509254"/>
          </a:xfrm>
          <a:prstGeom prst="rect">
            <a:avLst/>
          </a:prstGeom>
        </p:spPr>
      </p:pic>
      <p:pic>
        <p:nvPicPr>
          <p:cNvPr id="41" name="Picture 40">
            <a:extLst>
              <a:ext uri="{FF2B5EF4-FFF2-40B4-BE49-F238E27FC236}">
                <a16:creationId xmlns:a16="http://schemas.microsoft.com/office/drawing/2014/main" id="{0C5E5E46-A451-BA63-D872-57663BF416B5}"/>
              </a:ext>
              <a:ext uri="{C183D7F6-B498-43B3-948B-1728B52AA6E4}">
                <adec:decorative xmlns:adec="http://schemas.microsoft.com/office/drawing/2017/decorative" val="1"/>
              </a:ext>
            </a:extLst>
          </p:cNvPr>
          <p:cNvPicPr>
            <a:picLocks noChangeAspect="1"/>
          </p:cNvPicPr>
          <p:nvPr/>
        </p:nvPicPr>
        <p:blipFill>
          <a:blip r:embed="rId5">
            <a:alphaModFix amt="25000"/>
            <a:extLst>
              <a:ext uri="{28A0092B-C50C-407E-A947-70E740481C1C}">
                <a14:useLocalDpi xmlns:a14="http://schemas.microsoft.com/office/drawing/2010/main" val="0"/>
              </a:ext>
            </a:extLst>
          </a:blip>
          <a:stretch>
            <a:fillRect/>
          </a:stretch>
        </p:blipFill>
        <p:spPr>
          <a:xfrm>
            <a:off x="1841809" y="3283024"/>
            <a:ext cx="1691530" cy="1509254"/>
          </a:xfrm>
          <a:prstGeom prst="rect">
            <a:avLst/>
          </a:prstGeom>
        </p:spPr>
      </p:pic>
      <p:sp>
        <p:nvSpPr>
          <p:cNvPr id="3" name="Footer Placeholder 3">
            <a:extLst>
              <a:ext uri="{FF2B5EF4-FFF2-40B4-BE49-F238E27FC236}">
                <a16:creationId xmlns:a16="http://schemas.microsoft.com/office/drawing/2014/main" id="{C38D8589-64AD-DA4A-6C9C-F0BA0D9BCAFF}"/>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19EAA3D-E544-8E8C-03F8-0AD256D8F07E}"/>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10</a:t>
            </a:fld>
            <a:endParaRPr lang="en-US"/>
          </a:p>
        </p:txBody>
      </p:sp>
    </p:spTree>
    <p:extLst>
      <p:ext uri="{BB962C8B-B14F-4D97-AF65-F5344CB8AC3E}">
        <p14:creationId xmlns:p14="http://schemas.microsoft.com/office/powerpoint/2010/main" val="1631621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320E-4AF8-4BD1-9A41-F063C64A5A03}"/>
              </a:ext>
            </a:extLst>
          </p:cNvPr>
          <p:cNvSpPr>
            <a:spLocks noGrp="1"/>
          </p:cNvSpPr>
          <p:nvPr>
            <p:ph type="title"/>
          </p:nvPr>
        </p:nvSpPr>
        <p:spPr>
          <a:xfrm>
            <a:off x="525602" y="193084"/>
            <a:ext cx="11355355" cy="557032"/>
          </a:xfrm>
        </p:spPr>
        <p:txBody>
          <a:bodyPr>
            <a:normAutofit/>
          </a:bodyPr>
          <a:lstStyle/>
          <a:p>
            <a:r>
              <a:rPr lang="en-US" sz="3200" dirty="0"/>
              <a:t>The Three Questions…at every level </a:t>
            </a:r>
            <a:r>
              <a:rPr lang="en-US" sz="3200" dirty="0">
                <a:solidFill>
                  <a:srgbClr val="25846E"/>
                </a:solidFill>
              </a:rPr>
              <a:t>(5)</a:t>
            </a:r>
          </a:p>
        </p:txBody>
      </p:sp>
      <p:sp>
        <p:nvSpPr>
          <p:cNvPr id="4" name="TextBox 3">
            <a:extLst>
              <a:ext uri="{FF2B5EF4-FFF2-40B4-BE49-F238E27FC236}">
                <a16:creationId xmlns:a16="http://schemas.microsoft.com/office/drawing/2014/main" id="{F1BC5A2A-A4D1-6234-59B3-71B7CBAAB054}"/>
              </a:ext>
            </a:extLst>
          </p:cNvPr>
          <p:cNvSpPr txBox="1"/>
          <p:nvPr/>
        </p:nvSpPr>
        <p:spPr>
          <a:xfrm>
            <a:off x="3077496" y="1867532"/>
            <a:ext cx="5620449"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WHAT SYSTEM(S) IS IN PLACE TO:</a:t>
            </a:r>
          </a:p>
        </p:txBody>
      </p:sp>
      <p:pic>
        <p:nvPicPr>
          <p:cNvPr id="41" name="Picture 40" descr="A red circle with white text that reads Ensure everyone knows the requirements of IDEA?">
            <a:extLst>
              <a:ext uri="{FF2B5EF4-FFF2-40B4-BE49-F238E27FC236}">
                <a16:creationId xmlns:a16="http://schemas.microsoft.com/office/drawing/2014/main" id="{0C5E5E46-A451-BA63-D872-57663BF41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374" y="2723201"/>
            <a:ext cx="2946400" cy="2628900"/>
          </a:xfrm>
          <a:prstGeom prst="rect">
            <a:avLst/>
          </a:prstGeom>
          <a:solidFill>
            <a:schemeClr val="bg1"/>
          </a:solidFill>
        </p:spPr>
      </p:pic>
      <p:pic>
        <p:nvPicPr>
          <p:cNvPr id="39" name="Picture 38" descr="Orange circle with white text that reads Verify everyone is implementing the requirements correctly?">
            <a:extLst>
              <a:ext uri="{FF2B5EF4-FFF2-40B4-BE49-F238E27FC236}">
                <a16:creationId xmlns:a16="http://schemas.microsoft.com/office/drawing/2014/main" id="{8456A153-8126-E5B1-9843-9A0083D74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285" y="2723201"/>
            <a:ext cx="2946400" cy="2628900"/>
          </a:xfrm>
          <a:prstGeom prst="rect">
            <a:avLst/>
          </a:prstGeom>
          <a:solidFill>
            <a:schemeClr val="bg1"/>
          </a:solidFill>
        </p:spPr>
      </p:pic>
      <p:pic>
        <p:nvPicPr>
          <p:cNvPr id="37" name="Picture 36" descr="A green circle with white text that reads Support identified areas of improvement?">
            <a:extLst>
              <a:ext uri="{FF2B5EF4-FFF2-40B4-BE49-F238E27FC236}">
                <a16:creationId xmlns:a16="http://schemas.microsoft.com/office/drawing/2014/main" id="{958EE4A5-7A60-47A6-C65C-90E4CF885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196" y="2723201"/>
            <a:ext cx="2857500" cy="2628900"/>
          </a:xfrm>
          <a:prstGeom prst="rect">
            <a:avLst/>
          </a:prstGeom>
        </p:spPr>
      </p:pic>
      <p:sp>
        <p:nvSpPr>
          <p:cNvPr id="3" name="Footer Placeholder 3">
            <a:extLst>
              <a:ext uri="{FF2B5EF4-FFF2-40B4-BE49-F238E27FC236}">
                <a16:creationId xmlns:a16="http://schemas.microsoft.com/office/drawing/2014/main" id="{F68A20C3-CF86-5D9A-E491-D2E1CC749896}"/>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BD142F0D-D2A0-8FC5-2341-810CA902120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11</a:t>
            </a:fld>
            <a:endParaRPr lang="en-US"/>
          </a:p>
        </p:txBody>
      </p:sp>
      <p:grpSp>
        <p:nvGrpSpPr>
          <p:cNvPr id="35" name="Group 34">
            <a:extLst>
              <a:ext uri="{FF2B5EF4-FFF2-40B4-BE49-F238E27FC236}">
                <a16:creationId xmlns:a16="http://schemas.microsoft.com/office/drawing/2014/main" id="{B6C252DD-7B32-1CF2-BA68-C70B948CD606}"/>
              </a:ext>
              <a:ext uri="{C183D7F6-B498-43B3-948B-1728B52AA6E4}">
                <adec:decorative xmlns:adec="http://schemas.microsoft.com/office/drawing/2017/decorative" val="1"/>
              </a:ext>
            </a:extLst>
          </p:cNvPr>
          <p:cNvGrpSpPr/>
          <p:nvPr/>
        </p:nvGrpSpPr>
        <p:grpSpPr>
          <a:xfrm>
            <a:off x="-3331617" y="133582"/>
            <a:ext cx="2827825" cy="2589619"/>
            <a:chOff x="940580" y="3049169"/>
            <a:chExt cx="2827825" cy="2589619"/>
          </a:xfrm>
        </p:grpSpPr>
        <p:grpSp>
          <p:nvGrpSpPr>
            <p:cNvPr id="30" name="Group 29">
              <a:extLst>
                <a:ext uri="{FF2B5EF4-FFF2-40B4-BE49-F238E27FC236}">
                  <a16:creationId xmlns:a16="http://schemas.microsoft.com/office/drawing/2014/main" id="{35E0B944-3302-2AE7-39A6-4C81B661A9DB}"/>
                </a:ext>
              </a:extLst>
            </p:cNvPr>
            <p:cNvGrpSpPr/>
            <p:nvPr/>
          </p:nvGrpSpPr>
          <p:grpSpPr>
            <a:xfrm>
              <a:off x="1178786" y="3049169"/>
              <a:ext cx="2589619" cy="2589619"/>
              <a:chOff x="1178786" y="3108011"/>
              <a:chExt cx="2589619" cy="2589619"/>
            </a:xfrm>
          </p:grpSpPr>
          <p:sp>
            <p:nvSpPr>
              <p:cNvPr id="6" name="Oval 5">
                <a:extLst>
                  <a:ext uri="{FF2B5EF4-FFF2-40B4-BE49-F238E27FC236}">
                    <a16:creationId xmlns:a16="http://schemas.microsoft.com/office/drawing/2014/main" id="{C0677E7B-DB14-82EB-98B8-56D01A3E298C}"/>
                  </a:ext>
                </a:extLst>
              </p:cNvPr>
              <p:cNvSpPr>
                <a:spLocks noChangeAspect="1"/>
              </p:cNvSpPr>
              <p:nvPr/>
            </p:nvSpPr>
            <p:spPr>
              <a:xfrm>
                <a:off x="1178786" y="31080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D5264F-5C57-64BE-D27B-572CC3820DF1}"/>
                  </a:ext>
                </a:extLst>
              </p:cNvPr>
              <p:cNvSpPr/>
              <p:nvPr/>
            </p:nvSpPr>
            <p:spPr>
              <a:xfrm>
                <a:off x="1240983" y="3170208"/>
                <a:ext cx="2465225" cy="2465225"/>
              </a:xfrm>
              <a:prstGeom prst="ellipse">
                <a:avLst/>
              </a:prstGeom>
              <a:solidFill>
                <a:srgbClr val="C434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F155F-4E0A-7898-D79C-9CF1FB9C0843}"/>
                  </a:ext>
                </a:extLst>
              </p:cNvPr>
              <p:cNvSpPr txBox="1"/>
              <p:nvPr/>
            </p:nvSpPr>
            <p:spPr>
              <a:xfrm>
                <a:off x="1460337" y="3625684"/>
                <a:ext cx="2026517" cy="1554272"/>
              </a:xfrm>
              <a:prstGeom prst="rect">
                <a:avLst/>
              </a:prstGeom>
              <a:noFill/>
            </p:spPr>
            <p:txBody>
              <a:bodyPr wrap="none" rtlCol="0">
                <a:spAutoFit/>
              </a:bodyPr>
              <a:lstStyle/>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Ensure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everyone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knows the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of IDEA?</a:t>
                </a:r>
              </a:p>
            </p:txBody>
          </p:sp>
        </p:grpSp>
        <p:sp>
          <p:nvSpPr>
            <p:cNvPr id="18" name="TextBox 17">
              <a:extLst>
                <a:ext uri="{FF2B5EF4-FFF2-40B4-BE49-F238E27FC236}">
                  <a16:creationId xmlns:a16="http://schemas.microsoft.com/office/drawing/2014/main" id="{1B591E36-5558-20C4-8DC9-70162B4A34AD}"/>
                </a:ext>
              </a:extLst>
            </p:cNvPr>
            <p:cNvSpPr txBox="1"/>
            <p:nvPr/>
          </p:nvSpPr>
          <p:spPr>
            <a:xfrm>
              <a:off x="940580" y="3076912"/>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34" name="Group 33">
            <a:extLst>
              <a:ext uri="{FF2B5EF4-FFF2-40B4-BE49-F238E27FC236}">
                <a16:creationId xmlns:a16="http://schemas.microsoft.com/office/drawing/2014/main" id="{234DDFC7-2497-E16E-B2B2-69F2D3B75AAD}"/>
              </a:ext>
              <a:ext uri="{C183D7F6-B498-43B3-948B-1728B52AA6E4}">
                <adec:decorative xmlns:adec="http://schemas.microsoft.com/office/drawing/2017/decorative" val="1"/>
              </a:ext>
            </a:extLst>
          </p:cNvPr>
          <p:cNvGrpSpPr/>
          <p:nvPr/>
        </p:nvGrpSpPr>
        <p:grpSpPr>
          <a:xfrm>
            <a:off x="-3331617" y="3178677"/>
            <a:ext cx="2827825" cy="2589619"/>
            <a:chOff x="4318127" y="3049169"/>
            <a:chExt cx="2827825" cy="2589619"/>
          </a:xfrm>
        </p:grpSpPr>
        <p:grpSp>
          <p:nvGrpSpPr>
            <p:cNvPr id="31" name="Group 30">
              <a:extLst>
                <a:ext uri="{FF2B5EF4-FFF2-40B4-BE49-F238E27FC236}">
                  <a16:creationId xmlns:a16="http://schemas.microsoft.com/office/drawing/2014/main" id="{9464DC63-FC90-EF6A-C5E9-3C8AB5A7C200}"/>
                </a:ext>
              </a:extLst>
            </p:cNvPr>
            <p:cNvGrpSpPr/>
            <p:nvPr/>
          </p:nvGrpSpPr>
          <p:grpSpPr>
            <a:xfrm>
              <a:off x="4556333" y="3049169"/>
              <a:ext cx="2589619" cy="2589619"/>
              <a:chOff x="4556333" y="2990326"/>
              <a:chExt cx="2589619" cy="2589619"/>
            </a:xfrm>
          </p:grpSpPr>
          <p:sp>
            <p:nvSpPr>
              <p:cNvPr id="8" name="Oval 7">
                <a:extLst>
                  <a:ext uri="{FF2B5EF4-FFF2-40B4-BE49-F238E27FC236}">
                    <a16:creationId xmlns:a16="http://schemas.microsoft.com/office/drawing/2014/main" id="{10A84BB4-D1C6-101A-9B32-D0AAC649678B}"/>
                  </a:ext>
                </a:extLst>
              </p:cNvPr>
              <p:cNvSpPr>
                <a:spLocks noChangeAspect="1"/>
              </p:cNvSpPr>
              <p:nvPr/>
            </p:nvSpPr>
            <p:spPr>
              <a:xfrm>
                <a:off x="4556333" y="2990326"/>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48AD57-01E5-5638-2BC2-ED095E60A006}"/>
                  </a:ext>
                </a:extLst>
              </p:cNvPr>
              <p:cNvSpPr/>
              <p:nvPr/>
            </p:nvSpPr>
            <p:spPr>
              <a:xfrm>
                <a:off x="4618530" y="3052523"/>
                <a:ext cx="2465225" cy="2465225"/>
              </a:xfrm>
              <a:prstGeom prst="ellipse">
                <a:avLst/>
              </a:prstGeom>
              <a:solidFill>
                <a:srgbClr val="D285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5BF2FC-E205-F79E-20DD-E492E7B09695}"/>
                  </a:ext>
                </a:extLst>
              </p:cNvPr>
              <p:cNvSpPr txBox="1"/>
              <p:nvPr/>
            </p:nvSpPr>
            <p:spPr>
              <a:xfrm>
                <a:off x="4815442" y="3361806"/>
                <a:ext cx="2071401" cy="1846659"/>
              </a:xfrm>
              <a:prstGeom prst="rect">
                <a:avLst/>
              </a:prstGeom>
              <a:noFill/>
            </p:spPr>
            <p:txBody>
              <a:bodyPr wrap="squar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Verify</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everyone is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implementing</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the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correctly?</a:t>
                </a:r>
              </a:p>
            </p:txBody>
          </p:sp>
        </p:grpSp>
        <p:sp>
          <p:nvSpPr>
            <p:cNvPr id="19" name="TextBox 18">
              <a:extLst>
                <a:ext uri="{FF2B5EF4-FFF2-40B4-BE49-F238E27FC236}">
                  <a16:creationId xmlns:a16="http://schemas.microsoft.com/office/drawing/2014/main" id="{75B2DF81-FF94-2FA7-7B89-D803CA47C8D1}"/>
                </a:ext>
              </a:extLst>
            </p:cNvPr>
            <p:cNvSpPr txBox="1"/>
            <p:nvPr/>
          </p:nvSpPr>
          <p:spPr>
            <a:xfrm>
              <a:off x="4318127" y="3083621"/>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33" name="Group 32">
            <a:extLst>
              <a:ext uri="{FF2B5EF4-FFF2-40B4-BE49-F238E27FC236}">
                <a16:creationId xmlns:a16="http://schemas.microsoft.com/office/drawing/2014/main" id="{437A7F4B-5D1E-60AE-4C8D-4B63648B4A2F}"/>
              </a:ext>
              <a:ext uri="{C183D7F6-B498-43B3-948B-1728B52AA6E4}">
                <adec:decorative xmlns:adec="http://schemas.microsoft.com/office/drawing/2017/decorative" val="1"/>
              </a:ext>
            </a:extLst>
          </p:cNvPr>
          <p:cNvGrpSpPr/>
          <p:nvPr/>
        </p:nvGrpSpPr>
        <p:grpSpPr>
          <a:xfrm>
            <a:off x="-3255231" y="6015382"/>
            <a:ext cx="2751439" cy="2589619"/>
            <a:chOff x="7933880" y="3049169"/>
            <a:chExt cx="2751439" cy="2589619"/>
          </a:xfrm>
        </p:grpSpPr>
        <p:grpSp>
          <p:nvGrpSpPr>
            <p:cNvPr id="32" name="Group 31">
              <a:extLst>
                <a:ext uri="{FF2B5EF4-FFF2-40B4-BE49-F238E27FC236}">
                  <a16:creationId xmlns:a16="http://schemas.microsoft.com/office/drawing/2014/main" id="{23181AD8-FE0E-55E6-2C10-5A97C3D2374B}"/>
                </a:ext>
              </a:extLst>
            </p:cNvPr>
            <p:cNvGrpSpPr/>
            <p:nvPr/>
          </p:nvGrpSpPr>
          <p:grpSpPr>
            <a:xfrm>
              <a:off x="8095700" y="3049169"/>
              <a:ext cx="2589619" cy="2589619"/>
              <a:chOff x="8095700" y="3052311"/>
              <a:chExt cx="2589619" cy="2589619"/>
            </a:xfrm>
          </p:grpSpPr>
          <p:sp>
            <p:nvSpPr>
              <p:cNvPr id="10" name="Oval 9">
                <a:extLst>
                  <a:ext uri="{FF2B5EF4-FFF2-40B4-BE49-F238E27FC236}">
                    <a16:creationId xmlns:a16="http://schemas.microsoft.com/office/drawing/2014/main" id="{130983A2-69C7-B164-9261-EB168458803C}"/>
                  </a:ext>
                </a:extLst>
              </p:cNvPr>
              <p:cNvSpPr>
                <a:spLocks noChangeAspect="1"/>
              </p:cNvSpPr>
              <p:nvPr/>
            </p:nvSpPr>
            <p:spPr>
              <a:xfrm>
                <a:off x="8095700" y="30523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09A250-55B5-F8CF-7CB6-AA1812DA2D02}"/>
                  </a:ext>
                </a:extLst>
              </p:cNvPr>
              <p:cNvSpPr/>
              <p:nvPr/>
            </p:nvSpPr>
            <p:spPr>
              <a:xfrm>
                <a:off x="8157897" y="3114508"/>
                <a:ext cx="2465225" cy="2465225"/>
              </a:xfrm>
              <a:prstGeom prst="ellipse">
                <a:avLst/>
              </a:prstGeom>
              <a:solidFill>
                <a:srgbClr val="1F8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C247B1-49AE-E2EF-E3EA-899CB9D6EEC1}"/>
                  </a:ext>
                </a:extLst>
              </p:cNvPr>
              <p:cNvSpPr txBox="1"/>
              <p:nvPr/>
            </p:nvSpPr>
            <p:spPr>
              <a:xfrm>
                <a:off x="8310726" y="3716178"/>
                <a:ext cx="2159566" cy="1261884"/>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Support</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identified</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areas of</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improvement?</a:t>
                </a:r>
              </a:p>
            </p:txBody>
          </p:sp>
        </p:grpSp>
        <p:sp>
          <p:nvSpPr>
            <p:cNvPr id="20" name="TextBox 19">
              <a:extLst>
                <a:ext uri="{FF2B5EF4-FFF2-40B4-BE49-F238E27FC236}">
                  <a16:creationId xmlns:a16="http://schemas.microsoft.com/office/drawing/2014/main" id="{7F869B2A-D739-364F-BFC4-D554116CA955}"/>
                </a:ext>
              </a:extLst>
            </p:cNvPr>
            <p:cNvSpPr txBox="1"/>
            <p:nvPr/>
          </p:nvSpPr>
          <p:spPr>
            <a:xfrm>
              <a:off x="7933880" y="3083409"/>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3.</a:t>
              </a:r>
            </a:p>
          </p:txBody>
        </p:sp>
      </p:grpSp>
    </p:spTree>
    <p:extLst>
      <p:ext uri="{BB962C8B-B14F-4D97-AF65-F5344CB8AC3E}">
        <p14:creationId xmlns:p14="http://schemas.microsoft.com/office/powerpoint/2010/main" val="63661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420" y="287463"/>
            <a:ext cx="5488054" cy="519145"/>
          </a:xfrm>
        </p:spPr>
        <p:txBody>
          <a:bodyPr>
            <a:normAutofit fontScale="90000"/>
          </a:bodyPr>
          <a:lstStyle/>
          <a:p>
            <a:r>
              <a:rPr lang="en-US" sz="3200" dirty="0"/>
              <a:t>Ensure Provision of a FAPE</a:t>
            </a:r>
          </a:p>
        </p:txBody>
      </p:sp>
      <p:pic>
        <p:nvPicPr>
          <p:cNvPr id="14" name="Picture 13" descr="Continuum dial showing arrow pointing to Support">
            <a:extLst>
              <a:ext uri="{FF2B5EF4-FFF2-40B4-BE49-F238E27FC236}">
                <a16:creationId xmlns:a16="http://schemas.microsoft.com/office/drawing/2014/main" id="{7A73160D-E013-4BF5-1CA5-A6427DBF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054" y="1544109"/>
            <a:ext cx="5992948" cy="3314740"/>
          </a:xfrm>
          <a:prstGeom prst="rect">
            <a:avLst/>
          </a:prstGeom>
        </p:spPr>
      </p:pic>
      <p:sp>
        <p:nvSpPr>
          <p:cNvPr id="15" name="TextBox 14">
            <a:extLst>
              <a:ext uri="{FF2B5EF4-FFF2-40B4-BE49-F238E27FC236}">
                <a16:creationId xmlns:a16="http://schemas.microsoft.com/office/drawing/2014/main" id="{F283C585-979F-1B49-CAA7-6ED3999A4E5E}"/>
              </a:ext>
            </a:extLst>
          </p:cNvPr>
          <p:cNvSpPr txBox="1"/>
          <p:nvPr/>
        </p:nvSpPr>
        <p:spPr>
          <a:xfrm>
            <a:off x="3611347" y="4931122"/>
            <a:ext cx="1125629"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Support</a:t>
            </a:r>
          </a:p>
        </p:txBody>
      </p:sp>
      <p:sp>
        <p:nvSpPr>
          <p:cNvPr id="16" name="TextBox 15">
            <a:extLst>
              <a:ext uri="{FF2B5EF4-FFF2-40B4-BE49-F238E27FC236}">
                <a16:creationId xmlns:a16="http://schemas.microsoft.com/office/drawing/2014/main" id="{011BC54C-3E4F-B736-09E1-45FA62DC5C97}"/>
              </a:ext>
            </a:extLst>
          </p:cNvPr>
          <p:cNvSpPr txBox="1"/>
          <p:nvPr/>
        </p:nvSpPr>
        <p:spPr>
          <a:xfrm>
            <a:off x="5277517" y="5575467"/>
            <a:ext cx="171713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CONTINUUM</a:t>
            </a:r>
          </a:p>
        </p:txBody>
      </p:sp>
      <p:sp>
        <p:nvSpPr>
          <p:cNvPr id="17" name="TextBox 16">
            <a:extLst>
              <a:ext uri="{FF2B5EF4-FFF2-40B4-BE49-F238E27FC236}">
                <a16:creationId xmlns:a16="http://schemas.microsoft.com/office/drawing/2014/main" id="{021EE40B-326F-D73C-E43B-CDB5D7528908}"/>
              </a:ext>
            </a:extLst>
          </p:cNvPr>
          <p:cNvSpPr txBox="1"/>
          <p:nvPr/>
        </p:nvSpPr>
        <p:spPr>
          <a:xfrm>
            <a:off x="7257624" y="4931122"/>
            <a:ext cx="168507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Enforcement</a:t>
            </a:r>
          </a:p>
        </p:txBody>
      </p:sp>
      <p:grpSp>
        <p:nvGrpSpPr>
          <p:cNvPr id="25" name="Group 24">
            <a:extLst>
              <a:ext uri="{FF2B5EF4-FFF2-40B4-BE49-F238E27FC236}">
                <a16:creationId xmlns:a16="http://schemas.microsoft.com/office/drawing/2014/main" id="{90F11513-CA9C-FC02-7F33-EAAD04DE53B2}"/>
              </a:ext>
              <a:ext uri="{C183D7F6-B498-43B3-948B-1728B52AA6E4}">
                <adec:decorative xmlns:adec="http://schemas.microsoft.com/office/drawing/2017/decorative" val="1"/>
              </a:ext>
            </a:extLst>
          </p:cNvPr>
          <p:cNvGrpSpPr/>
          <p:nvPr/>
        </p:nvGrpSpPr>
        <p:grpSpPr>
          <a:xfrm>
            <a:off x="3221666" y="5318402"/>
            <a:ext cx="5830745" cy="142641"/>
            <a:chOff x="3290818" y="5320820"/>
            <a:chExt cx="5530049" cy="142641"/>
          </a:xfrm>
        </p:grpSpPr>
        <p:cxnSp>
          <p:nvCxnSpPr>
            <p:cNvPr id="19" name="Straight Connector 18">
              <a:extLst>
                <a:ext uri="{FF2B5EF4-FFF2-40B4-BE49-F238E27FC236}">
                  <a16:creationId xmlns:a16="http://schemas.microsoft.com/office/drawing/2014/main" id="{5CE5E830-C4A9-6C66-F54D-DC93BA287331}"/>
                </a:ext>
              </a:extLst>
            </p:cNvPr>
            <p:cNvCxnSpPr>
              <a:cxnSpLocks/>
            </p:cNvCxnSpPr>
            <p:nvPr/>
          </p:nvCxnSpPr>
          <p:spPr>
            <a:xfrm>
              <a:off x="3290818" y="5436050"/>
              <a:ext cx="5509549" cy="0"/>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378B3F-72A1-8A32-A873-C2E32354074C}"/>
                </a:ext>
              </a:extLst>
            </p:cNvPr>
            <p:cNvCxnSpPr>
              <a:cxnSpLocks/>
            </p:cNvCxnSpPr>
            <p:nvPr/>
          </p:nvCxnSpPr>
          <p:spPr>
            <a:xfrm flipV="1">
              <a:off x="3318882" y="5320820"/>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4B8BCC1-C84F-30AD-D0D6-D81784F55AFA}"/>
                </a:ext>
              </a:extLst>
            </p:cNvPr>
            <p:cNvCxnSpPr>
              <a:cxnSpLocks/>
            </p:cNvCxnSpPr>
            <p:nvPr/>
          </p:nvCxnSpPr>
          <p:spPr>
            <a:xfrm flipV="1">
              <a:off x="8820867" y="5328095"/>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grpSp>
      <p:sp>
        <p:nvSpPr>
          <p:cNvPr id="4" name="Freeform 3">
            <a:extLst>
              <a:ext uri="{FF2B5EF4-FFF2-40B4-BE49-F238E27FC236}">
                <a16:creationId xmlns:a16="http://schemas.microsoft.com/office/drawing/2014/main" id="{F0B1CEA7-070E-A8E8-F517-5F74335818C2}"/>
              </a:ext>
              <a:ext uri="{C183D7F6-B498-43B3-948B-1728B52AA6E4}">
                <adec:decorative xmlns:adec="http://schemas.microsoft.com/office/drawing/2017/decorative" val="1"/>
              </a:ext>
            </a:extLst>
          </p:cNvPr>
          <p:cNvSpPr/>
          <p:nvPr/>
        </p:nvSpPr>
        <p:spPr>
          <a:xfrm rot="17953601">
            <a:off x="5037069" y="3059934"/>
            <a:ext cx="480897" cy="2429679"/>
          </a:xfrm>
          <a:custGeom>
            <a:avLst/>
            <a:gdLst>
              <a:gd name="connsiteX0" fmla="*/ 252052 w 480897"/>
              <a:gd name="connsiteY0" fmla="*/ 0 h 2429679"/>
              <a:gd name="connsiteX1" fmla="*/ 324547 w 480897"/>
              <a:gd name="connsiteY1" fmla="*/ 1974628 h 2429679"/>
              <a:gd name="connsiteX2" fmla="*/ 393434 w 480897"/>
              <a:gd name="connsiteY2" fmla="*/ 2011093 h 2429679"/>
              <a:gd name="connsiteX3" fmla="*/ 479780 w 480897"/>
              <a:gd name="connsiteY3" fmla="*/ 2170269 h 2429679"/>
              <a:gd name="connsiteX4" fmla="*/ 263426 w 480897"/>
              <a:gd name="connsiteY4" fmla="*/ 2428497 h 2429679"/>
              <a:gd name="connsiteX5" fmla="*/ 1117 w 480897"/>
              <a:gd name="connsiteY5" fmla="*/ 2217110 h 2429679"/>
              <a:gd name="connsiteX6" fmla="*/ 169704 w 480897"/>
              <a:gd name="connsiteY6" fmla="*/ 1968371 h 2429679"/>
              <a:gd name="connsiteX7" fmla="*/ 174266 w 480897"/>
              <a:gd name="connsiteY7" fmla="*/ 1967465 h 242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97" h="2429679">
                <a:moveTo>
                  <a:pt x="252052" y="0"/>
                </a:moveTo>
                <a:lnTo>
                  <a:pt x="324547" y="1974628"/>
                </a:lnTo>
                <a:lnTo>
                  <a:pt x="393434" y="2011093"/>
                </a:lnTo>
                <a:cubicBezTo>
                  <a:pt x="440903" y="2049347"/>
                  <a:pt x="473435" y="2105428"/>
                  <a:pt x="479780" y="2170269"/>
                </a:cubicBezTo>
                <a:cubicBezTo>
                  <a:pt x="492471" y="2299950"/>
                  <a:pt x="395606" y="2415562"/>
                  <a:pt x="263426" y="2428497"/>
                </a:cubicBezTo>
                <a:cubicBezTo>
                  <a:pt x="131247" y="2441432"/>
                  <a:pt x="13808" y="2346791"/>
                  <a:pt x="1117" y="2217110"/>
                </a:cubicBezTo>
                <a:cubicBezTo>
                  <a:pt x="-9987" y="2103638"/>
                  <a:pt x="62787" y="2000939"/>
                  <a:pt x="169704" y="1968371"/>
                </a:cubicBezTo>
                <a:lnTo>
                  <a:pt x="174266" y="1967465"/>
                </a:lnTo>
                <a:close/>
              </a:path>
            </a:pathLst>
          </a:cu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3">
            <a:extLst>
              <a:ext uri="{FF2B5EF4-FFF2-40B4-BE49-F238E27FC236}">
                <a16:creationId xmlns:a16="http://schemas.microsoft.com/office/drawing/2014/main" id="{577E498F-7FC8-87A2-B54E-68B5D236C9DD}"/>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6" name="Slide Number Placeholder 4">
            <a:extLst>
              <a:ext uri="{FF2B5EF4-FFF2-40B4-BE49-F238E27FC236}">
                <a16:creationId xmlns:a16="http://schemas.microsoft.com/office/drawing/2014/main" id="{14085E31-CC77-9157-2876-D5F6C4343940}"/>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12</a:t>
            </a:fld>
            <a:endParaRPr lang="en-US"/>
          </a:p>
        </p:txBody>
      </p:sp>
    </p:spTree>
    <p:extLst>
      <p:ext uri="{BB962C8B-B14F-4D97-AF65-F5344CB8AC3E}">
        <p14:creationId xmlns:p14="http://schemas.microsoft.com/office/powerpoint/2010/main" val="94312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419" y="287463"/>
            <a:ext cx="6088347" cy="519145"/>
          </a:xfrm>
        </p:spPr>
        <p:txBody>
          <a:bodyPr>
            <a:normAutofit fontScale="90000"/>
          </a:bodyPr>
          <a:lstStyle/>
          <a:p>
            <a:r>
              <a:rPr lang="en-US" sz="3200" dirty="0"/>
              <a:t>Ensure Provision of a FAPE </a:t>
            </a:r>
            <a:r>
              <a:rPr lang="en-US" sz="3200" dirty="0">
                <a:solidFill>
                  <a:srgbClr val="25846E"/>
                </a:solidFill>
              </a:rPr>
              <a:t>(2)</a:t>
            </a:r>
          </a:p>
        </p:txBody>
      </p:sp>
      <p:pic>
        <p:nvPicPr>
          <p:cNvPr id="14" name="Picture 13" descr="Continuum dial showing arrow pointing in the middle between Support and Enforcement">
            <a:extLst>
              <a:ext uri="{FF2B5EF4-FFF2-40B4-BE49-F238E27FC236}">
                <a16:creationId xmlns:a16="http://schemas.microsoft.com/office/drawing/2014/main" id="{7A73160D-E013-4BF5-1CA5-A6427DBF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054" y="1544109"/>
            <a:ext cx="5992948" cy="3314740"/>
          </a:xfrm>
          <a:prstGeom prst="rect">
            <a:avLst/>
          </a:prstGeom>
        </p:spPr>
      </p:pic>
      <p:sp>
        <p:nvSpPr>
          <p:cNvPr id="15" name="TextBox 14">
            <a:extLst>
              <a:ext uri="{FF2B5EF4-FFF2-40B4-BE49-F238E27FC236}">
                <a16:creationId xmlns:a16="http://schemas.microsoft.com/office/drawing/2014/main" id="{F283C585-979F-1B49-CAA7-6ED3999A4E5E}"/>
              </a:ext>
            </a:extLst>
          </p:cNvPr>
          <p:cNvSpPr txBox="1"/>
          <p:nvPr/>
        </p:nvSpPr>
        <p:spPr>
          <a:xfrm>
            <a:off x="3611347" y="4931122"/>
            <a:ext cx="1125629"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Support</a:t>
            </a:r>
          </a:p>
        </p:txBody>
      </p:sp>
      <p:sp>
        <p:nvSpPr>
          <p:cNvPr id="16" name="TextBox 15">
            <a:extLst>
              <a:ext uri="{FF2B5EF4-FFF2-40B4-BE49-F238E27FC236}">
                <a16:creationId xmlns:a16="http://schemas.microsoft.com/office/drawing/2014/main" id="{011BC54C-3E4F-B736-09E1-45FA62DC5C97}"/>
              </a:ext>
            </a:extLst>
          </p:cNvPr>
          <p:cNvSpPr txBox="1"/>
          <p:nvPr/>
        </p:nvSpPr>
        <p:spPr>
          <a:xfrm>
            <a:off x="5277517" y="5575467"/>
            <a:ext cx="171713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CONTINUUM</a:t>
            </a:r>
          </a:p>
        </p:txBody>
      </p:sp>
      <p:sp>
        <p:nvSpPr>
          <p:cNvPr id="17" name="TextBox 16">
            <a:extLst>
              <a:ext uri="{FF2B5EF4-FFF2-40B4-BE49-F238E27FC236}">
                <a16:creationId xmlns:a16="http://schemas.microsoft.com/office/drawing/2014/main" id="{021EE40B-326F-D73C-E43B-CDB5D7528908}"/>
              </a:ext>
            </a:extLst>
          </p:cNvPr>
          <p:cNvSpPr txBox="1"/>
          <p:nvPr/>
        </p:nvSpPr>
        <p:spPr>
          <a:xfrm>
            <a:off x="7257624" y="4931122"/>
            <a:ext cx="168507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Enforcement</a:t>
            </a:r>
          </a:p>
        </p:txBody>
      </p:sp>
      <p:grpSp>
        <p:nvGrpSpPr>
          <p:cNvPr id="25" name="Group 24">
            <a:extLst>
              <a:ext uri="{FF2B5EF4-FFF2-40B4-BE49-F238E27FC236}">
                <a16:creationId xmlns:a16="http://schemas.microsoft.com/office/drawing/2014/main" id="{90F11513-CA9C-FC02-7F33-EAAD04DE53B2}"/>
              </a:ext>
              <a:ext uri="{C183D7F6-B498-43B3-948B-1728B52AA6E4}">
                <adec:decorative xmlns:adec="http://schemas.microsoft.com/office/drawing/2017/decorative" val="1"/>
              </a:ext>
            </a:extLst>
          </p:cNvPr>
          <p:cNvGrpSpPr/>
          <p:nvPr/>
        </p:nvGrpSpPr>
        <p:grpSpPr>
          <a:xfrm>
            <a:off x="3221666" y="5318402"/>
            <a:ext cx="5830745" cy="142641"/>
            <a:chOff x="3290818" y="5320820"/>
            <a:chExt cx="5530049" cy="142641"/>
          </a:xfrm>
        </p:grpSpPr>
        <p:cxnSp>
          <p:nvCxnSpPr>
            <p:cNvPr id="19" name="Straight Connector 18">
              <a:extLst>
                <a:ext uri="{FF2B5EF4-FFF2-40B4-BE49-F238E27FC236}">
                  <a16:creationId xmlns:a16="http://schemas.microsoft.com/office/drawing/2014/main" id="{5CE5E830-C4A9-6C66-F54D-DC93BA287331}"/>
                </a:ext>
              </a:extLst>
            </p:cNvPr>
            <p:cNvCxnSpPr>
              <a:cxnSpLocks/>
            </p:cNvCxnSpPr>
            <p:nvPr/>
          </p:nvCxnSpPr>
          <p:spPr>
            <a:xfrm>
              <a:off x="3290818" y="5436050"/>
              <a:ext cx="5509549" cy="0"/>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378B3F-72A1-8A32-A873-C2E32354074C}"/>
                </a:ext>
              </a:extLst>
            </p:cNvPr>
            <p:cNvCxnSpPr>
              <a:cxnSpLocks/>
            </p:cNvCxnSpPr>
            <p:nvPr/>
          </p:nvCxnSpPr>
          <p:spPr>
            <a:xfrm flipV="1">
              <a:off x="3318882" y="5320820"/>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4B8BCC1-C84F-30AD-D0D6-D81784F55AFA}"/>
                </a:ext>
              </a:extLst>
            </p:cNvPr>
            <p:cNvCxnSpPr>
              <a:cxnSpLocks/>
            </p:cNvCxnSpPr>
            <p:nvPr/>
          </p:nvCxnSpPr>
          <p:spPr>
            <a:xfrm flipV="1">
              <a:off x="8820867" y="5328095"/>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grpSp>
      <p:sp>
        <p:nvSpPr>
          <p:cNvPr id="4" name="Footer Placeholder 3">
            <a:extLst>
              <a:ext uri="{FF2B5EF4-FFF2-40B4-BE49-F238E27FC236}">
                <a16:creationId xmlns:a16="http://schemas.microsoft.com/office/drawing/2014/main" id="{F008AFD8-8516-07D5-1DD9-FADC3404483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0EA2A943-613A-7667-9FF0-87FCD28D1B2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13</a:t>
            </a:fld>
            <a:endParaRPr lang="en-US"/>
          </a:p>
        </p:txBody>
      </p:sp>
      <p:sp>
        <p:nvSpPr>
          <p:cNvPr id="2" name="Freeform 1">
            <a:extLst>
              <a:ext uri="{FF2B5EF4-FFF2-40B4-BE49-F238E27FC236}">
                <a16:creationId xmlns:a16="http://schemas.microsoft.com/office/drawing/2014/main" id="{8B588101-6548-5713-D5C5-DA499EF8D6DA}"/>
              </a:ext>
              <a:ext uri="{C183D7F6-B498-43B3-948B-1728B52AA6E4}">
                <adec:decorative xmlns:adec="http://schemas.microsoft.com/office/drawing/2017/decorative" val="1"/>
              </a:ext>
            </a:extLst>
          </p:cNvPr>
          <p:cNvSpPr/>
          <p:nvPr/>
        </p:nvSpPr>
        <p:spPr>
          <a:xfrm rot="21346835">
            <a:off x="5815567" y="2566777"/>
            <a:ext cx="480897" cy="2429679"/>
          </a:xfrm>
          <a:custGeom>
            <a:avLst/>
            <a:gdLst>
              <a:gd name="connsiteX0" fmla="*/ 252052 w 480897"/>
              <a:gd name="connsiteY0" fmla="*/ 0 h 2429679"/>
              <a:gd name="connsiteX1" fmla="*/ 324547 w 480897"/>
              <a:gd name="connsiteY1" fmla="*/ 1974628 h 2429679"/>
              <a:gd name="connsiteX2" fmla="*/ 393434 w 480897"/>
              <a:gd name="connsiteY2" fmla="*/ 2011093 h 2429679"/>
              <a:gd name="connsiteX3" fmla="*/ 479780 w 480897"/>
              <a:gd name="connsiteY3" fmla="*/ 2170269 h 2429679"/>
              <a:gd name="connsiteX4" fmla="*/ 263426 w 480897"/>
              <a:gd name="connsiteY4" fmla="*/ 2428497 h 2429679"/>
              <a:gd name="connsiteX5" fmla="*/ 1117 w 480897"/>
              <a:gd name="connsiteY5" fmla="*/ 2217110 h 2429679"/>
              <a:gd name="connsiteX6" fmla="*/ 169704 w 480897"/>
              <a:gd name="connsiteY6" fmla="*/ 1968371 h 2429679"/>
              <a:gd name="connsiteX7" fmla="*/ 174266 w 480897"/>
              <a:gd name="connsiteY7" fmla="*/ 1967465 h 242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97" h="2429679">
                <a:moveTo>
                  <a:pt x="252052" y="0"/>
                </a:moveTo>
                <a:lnTo>
                  <a:pt x="324547" y="1974628"/>
                </a:lnTo>
                <a:lnTo>
                  <a:pt x="393434" y="2011093"/>
                </a:lnTo>
                <a:cubicBezTo>
                  <a:pt x="440903" y="2049347"/>
                  <a:pt x="473435" y="2105428"/>
                  <a:pt x="479780" y="2170269"/>
                </a:cubicBezTo>
                <a:cubicBezTo>
                  <a:pt x="492471" y="2299950"/>
                  <a:pt x="395606" y="2415562"/>
                  <a:pt x="263426" y="2428497"/>
                </a:cubicBezTo>
                <a:cubicBezTo>
                  <a:pt x="131247" y="2441432"/>
                  <a:pt x="13808" y="2346791"/>
                  <a:pt x="1117" y="2217110"/>
                </a:cubicBezTo>
                <a:cubicBezTo>
                  <a:pt x="-9987" y="2103638"/>
                  <a:pt x="62787" y="2000939"/>
                  <a:pt x="169704" y="1968371"/>
                </a:cubicBezTo>
                <a:lnTo>
                  <a:pt x="174266" y="1967465"/>
                </a:lnTo>
                <a:close/>
              </a:path>
            </a:pathLst>
          </a:cu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1627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420" y="287463"/>
            <a:ext cx="6168734" cy="519145"/>
          </a:xfrm>
        </p:spPr>
        <p:txBody>
          <a:bodyPr>
            <a:normAutofit fontScale="90000"/>
          </a:bodyPr>
          <a:lstStyle/>
          <a:p>
            <a:r>
              <a:rPr lang="en-US" sz="3200" dirty="0"/>
              <a:t>Ensure Provision of a FAPE </a:t>
            </a:r>
            <a:r>
              <a:rPr lang="en-US" sz="3200" dirty="0">
                <a:solidFill>
                  <a:srgbClr val="25846E"/>
                </a:solidFill>
              </a:rPr>
              <a:t>(3)</a:t>
            </a:r>
          </a:p>
        </p:txBody>
      </p:sp>
      <p:pic>
        <p:nvPicPr>
          <p:cNvPr id="14" name="Picture 13" descr="Continuum dial showing arrow pointing closer to Enforcement">
            <a:extLst>
              <a:ext uri="{FF2B5EF4-FFF2-40B4-BE49-F238E27FC236}">
                <a16:creationId xmlns:a16="http://schemas.microsoft.com/office/drawing/2014/main" id="{7A73160D-E013-4BF5-1CA5-A6427DBF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054" y="1544109"/>
            <a:ext cx="5992948" cy="3314740"/>
          </a:xfrm>
          <a:prstGeom prst="rect">
            <a:avLst/>
          </a:prstGeom>
        </p:spPr>
      </p:pic>
      <p:sp>
        <p:nvSpPr>
          <p:cNvPr id="15" name="TextBox 14">
            <a:extLst>
              <a:ext uri="{FF2B5EF4-FFF2-40B4-BE49-F238E27FC236}">
                <a16:creationId xmlns:a16="http://schemas.microsoft.com/office/drawing/2014/main" id="{F283C585-979F-1B49-CAA7-6ED3999A4E5E}"/>
              </a:ext>
            </a:extLst>
          </p:cNvPr>
          <p:cNvSpPr txBox="1"/>
          <p:nvPr/>
        </p:nvSpPr>
        <p:spPr>
          <a:xfrm>
            <a:off x="3611347" y="4931122"/>
            <a:ext cx="1125629"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Support</a:t>
            </a:r>
          </a:p>
        </p:txBody>
      </p:sp>
      <p:sp>
        <p:nvSpPr>
          <p:cNvPr id="16" name="TextBox 15">
            <a:extLst>
              <a:ext uri="{FF2B5EF4-FFF2-40B4-BE49-F238E27FC236}">
                <a16:creationId xmlns:a16="http://schemas.microsoft.com/office/drawing/2014/main" id="{011BC54C-3E4F-B736-09E1-45FA62DC5C97}"/>
              </a:ext>
            </a:extLst>
          </p:cNvPr>
          <p:cNvSpPr txBox="1"/>
          <p:nvPr/>
        </p:nvSpPr>
        <p:spPr>
          <a:xfrm>
            <a:off x="5277517" y="5575467"/>
            <a:ext cx="171713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CONTINUUM</a:t>
            </a:r>
          </a:p>
        </p:txBody>
      </p:sp>
      <p:sp>
        <p:nvSpPr>
          <p:cNvPr id="17" name="TextBox 16">
            <a:extLst>
              <a:ext uri="{FF2B5EF4-FFF2-40B4-BE49-F238E27FC236}">
                <a16:creationId xmlns:a16="http://schemas.microsoft.com/office/drawing/2014/main" id="{021EE40B-326F-D73C-E43B-CDB5D7528908}"/>
              </a:ext>
            </a:extLst>
          </p:cNvPr>
          <p:cNvSpPr txBox="1"/>
          <p:nvPr/>
        </p:nvSpPr>
        <p:spPr>
          <a:xfrm>
            <a:off x="7257624" y="4931122"/>
            <a:ext cx="168507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Enforcement</a:t>
            </a:r>
          </a:p>
        </p:txBody>
      </p:sp>
      <p:grpSp>
        <p:nvGrpSpPr>
          <p:cNvPr id="25" name="Group 24">
            <a:extLst>
              <a:ext uri="{FF2B5EF4-FFF2-40B4-BE49-F238E27FC236}">
                <a16:creationId xmlns:a16="http://schemas.microsoft.com/office/drawing/2014/main" id="{90F11513-CA9C-FC02-7F33-EAAD04DE53B2}"/>
              </a:ext>
              <a:ext uri="{C183D7F6-B498-43B3-948B-1728B52AA6E4}">
                <adec:decorative xmlns:adec="http://schemas.microsoft.com/office/drawing/2017/decorative" val="1"/>
              </a:ext>
            </a:extLst>
          </p:cNvPr>
          <p:cNvGrpSpPr/>
          <p:nvPr/>
        </p:nvGrpSpPr>
        <p:grpSpPr>
          <a:xfrm>
            <a:off x="3221666" y="5318402"/>
            <a:ext cx="5830745" cy="142641"/>
            <a:chOff x="3290818" y="5320820"/>
            <a:chExt cx="5530049" cy="142641"/>
          </a:xfrm>
        </p:grpSpPr>
        <p:cxnSp>
          <p:nvCxnSpPr>
            <p:cNvPr id="19" name="Straight Connector 18">
              <a:extLst>
                <a:ext uri="{FF2B5EF4-FFF2-40B4-BE49-F238E27FC236}">
                  <a16:creationId xmlns:a16="http://schemas.microsoft.com/office/drawing/2014/main" id="{5CE5E830-C4A9-6C66-F54D-DC93BA287331}"/>
                </a:ext>
              </a:extLst>
            </p:cNvPr>
            <p:cNvCxnSpPr>
              <a:cxnSpLocks/>
            </p:cNvCxnSpPr>
            <p:nvPr/>
          </p:nvCxnSpPr>
          <p:spPr>
            <a:xfrm>
              <a:off x="3290818" y="5436050"/>
              <a:ext cx="5509549" cy="0"/>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378B3F-72A1-8A32-A873-C2E32354074C}"/>
                </a:ext>
              </a:extLst>
            </p:cNvPr>
            <p:cNvCxnSpPr>
              <a:cxnSpLocks/>
            </p:cNvCxnSpPr>
            <p:nvPr/>
          </p:nvCxnSpPr>
          <p:spPr>
            <a:xfrm flipV="1">
              <a:off x="3318882" y="5320820"/>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4B8BCC1-C84F-30AD-D0D6-D81784F55AFA}"/>
                </a:ext>
              </a:extLst>
            </p:cNvPr>
            <p:cNvCxnSpPr>
              <a:cxnSpLocks/>
            </p:cNvCxnSpPr>
            <p:nvPr/>
          </p:nvCxnSpPr>
          <p:spPr>
            <a:xfrm flipV="1">
              <a:off x="8820867" y="5328095"/>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grpSp>
      <p:sp>
        <p:nvSpPr>
          <p:cNvPr id="4" name="Footer Placeholder 3">
            <a:extLst>
              <a:ext uri="{FF2B5EF4-FFF2-40B4-BE49-F238E27FC236}">
                <a16:creationId xmlns:a16="http://schemas.microsoft.com/office/drawing/2014/main" id="{F008AFD8-8516-07D5-1DD9-FADC3404483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0EA2A943-613A-7667-9FF0-87FCD28D1B2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14</a:t>
            </a:fld>
            <a:endParaRPr lang="en-US"/>
          </a:p>
        </p:txBody>
      </p:sp>
      <p:sp>
        <p:nvSpPr>
          <p:cNvPr id="2" name="Freeform 1">
            <a:extLst>
              <a:ext uri="{FF2B5EF4-FFF2-40B4-BE49-F238E27FC236}">
                <a16:creationId xmlns:a16="http://schemas.microsoft.com/office/drawing/2014/main" id="{8B588101-6548-5713-D5C5-DA499EF8D6DA}"/>
              </a:ext>
              <a:ext uri="{C183D7F6-B498-43B3-948B-1728B52AA6E4}">
                <adec:decorative xmlns:adec="http://schemas.microsoft.com/office/drawing/2017/decorative" val="1"/>
              </a:ext>
            </a:extLst>
          </p:cNvPr>
          <p:cNvSpPr/>
          <p:nvPr/>
        </p:nvSpPr>
        <p:spPr>
          <a:xfrm rot="1641909">
            <a:off x="6338711" y="2673520"/>
            <a:ext cx="480897" cy="2429679"/>
          </a:xfrm>
          <a:custGeom>
            <a:avLst/>
            <a:gdLst>
              <a:gd name="connsiteX0" fmla="*/ 252052 w 480897"/>
              <a:gd name="connsiteY0" fmla="*/ 0 h 2429679"/>
              <a:gd name="connsiteX1" fmla="*/ 324547 w 480897"/>
              <a:gd name="connsiteY1" fmla="*/ 1974628 h 2429679"/>
              <a:gd name="connsiteX2" fmla="*/ 393434 w 480897"/>
              <a:gd name="connsiteY2" fmla="*/ 2011093 h 2429679"/>
              <a:gd name="connsiteX3" fmla="*/ 479780 w 480897"/>
              <a:gd name="connsiteY3" fmla="*/ 2170269 h 2429679"/>
              <a:gd name="connsiteX4" fmla="*/ 263426 w 480897"/>
              <a:gd name="connsiteY4" fmla="*/ 2428497 h 2429679"/>
              <a:gd name="connsiteX5" fmla="*/ 1117 w 480897"/>
              <a:gd name="connsiteY5" fmla="*/ 2217110 h 2429679"/>
              <a:gd name="connsiteX6" fmla="*/ 169704 w 480897"/>
              <a:gd name="connsiteY6" fmla="*/ 1968371 h 2429679"/>
              <a:gd name="connsiteX7" fmla="*/ 174266 w 480897"/>
              <a:gd name="connsiteY7" fmla="*/ 1967465 h 242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97" h="2429679">
                <a:moveTo>
                  <a:pt x="252052" y="0"/>
                </a:moveTo>
                <a:lnTo>
                  <a:pt x="324547" y="1974628"/>
                </a:lnTo>
                <a:lnTo>
                  <a:pt x="393434" y="2011093"/>
                </a:lnTo>
                <a:cubicBezTo>
                  <a:pt x="440903" y="2049347"/>
                  <a:pt x="473435" y="2105428"/>
                  <a:pt x="479780" y="2170269"/>
                </a:cubicBezTo>
                <a:cubicBezTo>
                  <a:pt x="492471" y="2299950"/>
                  <a:pt x="395606" y="2415562"/>
                  <a:pt x="263426" y="2428497"/>
                </a:cubicBezTo>
                <a:cubicBezTo>
                  <a:pt x="131247" y="2441432"/>
                  <a:pt x="13808" y="2346791"/>
                  <a:pt x="1117" y="2217110"/>
                </a:cubicBezTo>
                <a:cubicBezTo>
                  <a:pt x="-9987" y="2103638"/>
                  <a:pt x="62787" y="2000939"/>
                  <a:pt x="169704" y="1968371"/>
                </a:cubicBezTo>
                <a:lnTo>
                  <a:pt x="174266" y="1967465"/>
                </a:lnTo>
                <a:close/>
              </a:path>
            </a:pathLst>
          </a:cu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2199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419" y="287463"/>
            <a:ext cx="6269217" cy="519145"/>
          </a:xfrm>
        </p:spPr>
        <p:txBody>
          <a:bodyPr>
            <a:normAutofit fontScale="90000"/>
          </a:bodyPr>
          <a:lstStyle/>
          <a:p>
            <a:r>
              <a:rPr lang="en-US" sz="3200" dirty="0"/>
              <a:t>Ensure Provision of a FAPE </a:t>
            </a:r>
            <a:r>
              <a:rPr lang="en-US" sz="3200" dirty="0">
                <a:solidFill>
                  <a:srgbClr val="25846E"/>
                </a:solidFill>
              </a:rPr>
              <a:t>(4)</a:t>
            </a:r>
          </a:p>
        </p:txBody>
      </p:sp>
      <p:pic>
        <p:nvPicPr>
          <p:cNvPr id="14" name="Picture 13" descr="Continuum dial pointing even closer to the Enforcement section.">
            <a:extLst>
              <a:ext uri="{FF2B5EF4-FFF2-40B4-BE49-F238E27FC236}">
                <a16:creationId xmlns:a16="http://schemas.microsoft.com/office/drawing/2014/main" id="{7A73160D-E013-4BF5-1CA5-A6427DBF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054" y="1544109"/>
            <a:ext cx="5992948" cy="3314740"/>
          </a:xfrm>
          <a:prstGeom prst="rect">
            <a:avLst/>
          </a:prstGeom>
        </p:spPr>
      </p:pic>
      <p:sp>
        <p:nvSpPr>
          <p:cNvPr id="15" name="TextBox 14">
            <a:extLst>
              <a:ext uri="{FF2B5EF4-FFF2-40B4-BE49-F238E27FC236}">
                <a16:creationId xmlns:a16="http://schemas.microsoft.com/office/drawing/2014/main" id="{F283C585-979F-1B49-CAA7-6ED3999A4E5E}"/>
              </a:ext>
            </a:extLst>
          </p:cNvPr>
          <p:cNvSpPr txBox="1"/>
          <p:nvPr/>
        </p:nvSpPr>
        <p:spPr>
          <a:xfrm>
            <a:off x="3611347" y="4931122"/>
            <a:ext cx="1125629"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Support</a:t>
            </a:r>
          </a:p>
        </p:txBody>
      </p:sp>
      <p:sp>
        <p:nvSpPr>
          <p:cNvPr id="16" name="TextBox 15">
            <a:extLst>
              <a:ext uri="{FF2B5EF4-FFF2-40B4-BE49-F238E27FC236}">
                <a16:creationId xmlns:a16="http://schemas.microsoft.com/office/drawing/2014/main" id="{011BC54C-3E4F-B736-09E1-45FA62DC5C97}"/>
              </a:ext>
            </a:extLst>
          </p:cNvPr>
          <p:cNvSpPr txBox="1"/>
          <p:nvPr/>
        </p:nvSpPr>
        <p:spPr>
          <a:xfrm>
            <a:off x="5277517" y="5575467"/>
            <a:ext cx="171713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CONTINUUM</a:t>
            </a:r>
          </a:p>
        </p:txBody>
      </p:sp>
      <p:sp>
        <p:nvSpPr>
          <p:cNvPr id="17" name="TextBox 16">
            <a:extLst>
              <a:ext uri="{FF2B5EF4-FFF2-40B4-BE49-F238E27FC236}">
                <a16:creationId xmlns:a16="http://schemas.microsoft.com/office/drawing/2014/main" id="{021EE40B-326F-D73C-E43B-CDB5D7528908}"/>
              </a:ext>
            </a:extLst>
          </p:cNvPr>
          <p:cNvSpPr txBox="1"/>
          <p:nvPr/>
        </p:nvSpPr>
        <p:spPr>
          <a:xfrm>
            <a:off x="7257624" y="4931122"/>
            <a:ext cx="168507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Enforcement</a:t>
            </a:r>
          </a:p>
        </p:txBody>
      </p:sp>
      <p:grpSp>
        <p:nvGrpSpPr>
          <p:cNvPr id="25" name="Group 24">
            <a:extLst>
              <a:ext uri="{FF2B5EF4-FFF2-40B4-BE49-F238E27FC236}">
                <a16:creationId xmlns:a16="http://schemas.microsoft.com/office/drawing/2014/main" id="{90F11513-CA9C-FC02-7F33-EAAD04DE53B2}"/>
              </a:ext>
              <a:ext uri="{C183D7F6-B498-43B3-948B-1728B52AA6E4}">
                <adec:decorative xmlns:adec="http://schemas.microsoft.com/office/drawing/2017/decorative" val="1"/>
              </a:ext>
            </a:extLst>
          </p:cNvPr>
          <p:cNvGrpSpPr/>
          <p:nvPr/>
        </p:nvGrpSpPr>
        <p:grpSpPr>
          <a:xfrm>
            <a:off x="3221666" y="5318402"/>
            <a:ext cx="5830745" cy="142641"/>
            <a:chOff x="3290818" y="5320820"/>
            <a:chExt cx="5530049" cy="142641"/>
          </a:xfrm>
        </p:grpSpPr>
        <p:cxnSp>
          <p:nvCxnSpPr>
            <p:cNvPr id="19" name="Straight Connector 18">
              <a:extLst>
                <a:ext uri="{FF2B5EF4-FFF2-40B4-BE49-F238E27FC236}">
                  <a16:creationId xmlns:a16="http://schemas.microsoft.com/office/drawing/2014/main" id="{5CE5E830-C4A9-6C66-F54D-DC93BA287331}"/>
                </a:ext>
              </a:extLst>
            </p:cNvPr>
            <p:cNvCxnSpPr>
              <a:cxnSpLocks/>
            </p:cNvCxnSpPr>
            <p:nvPr/>
          </p:nvCxnSpPr>
          <p:spPr>
            <a:xfrm>
              <a:off x="3290818" y="5436050"/>
              <a:ext cx="5509549" cy="0"/>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378B3F-72A1-8A32-A873-C2E32354074C}"/>
                </a:ext>
              </a:extLst>
            </p:cNvPr>
            <p:cNvCxnSpPr>
              <a:cxnSpLocks/>
            </p:cNvCxnSpPr>
            <p:nvPr/>
          </p:nvCxnSpPr>
          <p:spPr>
            <a:xfrm flipV="1">
              <a:off x="3318882" y="5320820"/>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4B8BCC1-C84F-30AD-D0D6-D81784F55AFA}"/>
                </a:ext>
              </a:extLst>
            </p:cNvPr>
            <p:cNvCxnSpPr>
              <a:cxnSpLocks/>
            </p:cNvCxnSpPr>
            <p:nvPr/>
          </p:nvCxnSpPr>
          <p:spPr>
            <a:xfrm flipV="1">
              <a:off x="8820867" y="5328095"/>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grpSp>
      <p:sp>
        <p:nvSpPr>
          <p:cNvPr id="4" name="Footer Placeholder 3">
            <a:extLst>
              <a:ext uri="{FF2B5EF4-FFF2-40B4-BE49-F238E27FC236}">
                <a16:creationId xmlns:a16="http://schemas.microsoft.com/office/drawing/2014/main" id="{F008AFD8-8516-07D5-1DD9-FADC3404483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0EA2A943-613A-7667-9FF0-87FCD28D1B2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15</a:t>
            </a:fld>
            <a:endParaRPr lang="en-US"/>
          </a:p>
        </p:txBody>
      </p:sp>
      <p:sp>
        <p:nvSpPr>
          <p:cNvPr id="2" name="Freeform 1">
            <a:extLst>
              <a:ext uri="{FF2B5EF4-FFF2-40B4-BE49-F238E27FC236}">
                <a16:creationId xmlns:a16="http://schemas.microsoft.com/office/drawing/2014/main" id="{8B588101-6548-5713-D5C5-DA499EF8D6DA}"/>
              </a:ext>
              <a:ext uri="{C183D7F6-B498-43B3-948B-1728B52AA6E4}">
                <adec:decorative xmlns:adec="http://schemas.microsoft.com/office/drawing/2017/decorative" val="1"/>
              </a:ext>
            </a:extLst>
          </p:cNvPr>
          <p:cNvSpPr/>
          <p:nvPr/>
        </p:nvSpPr>
        <p:spPr>
          <a:xfrm rot="3122806">
            <a:off x="6659631" y="2937040"/>
            <a:ext cx="480897" cy="2429679"/>
          </a:xfrm>
          <a:custGeom>
            <a:avLst/>
            <a:gdLst>
              <a:gd name="connsiteX0" fmla="*/ 252052 w 480897"/>
              <a:gd name="connsiteY0" fmla="*/ 0 h 2429679"/>
              <a:gd name="connsiteX1" fmla="*/ 324547 w 480897"/>
              <a:gd name="connsiteY1" fmla="*/ 1974628 h 2429679"/>
              <a:gd name="connsiteX2" fmla="*/ 393434 w 480897"/>
              <a:gd name="connsiteY2" fmla="*/ 2011093 h 2429679"/>
              <a:gd name="connsiteX3" fmla="*/ 479780 w 480897"/>
              <a:gd name="connsiteY3" fmla="*/ 2170269 h 2429679"/>
              <a:gd name="connsiteX4" fmla="*/ 263426 w 480897"/>
              <a:gd name="connsiteY4" fmla="*/ 2428497 h 2429679"/>
              <a:gd name="connsiteX5" fmla="*/ 1117 w 480897"/>
              <a:gd name="connsiteY5" fmla="*/ 2217110 h 2429679"/>
              <a:gd name="connsiteX6" fmla="*/ 169704 w 480897"/>
              <a:gd name="connsiteY6" fmla="*/ 1968371 h 2429679"/>
              <a:gd name="connsiteX7" fmla="*/ 174266 w 480897"/>
              <a:gd name="connsiteY7" fmla="*/ 1967465 h 242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97" h="2429679">
                <a:moveTo>
                  <a:pt x="252052" y="0"/>
                </a:moveTo>
                <a:lnTo>
                  <a:pt x="324547" y="1974628"/>
                </a:lnTo>
                <a:lnTo>
                  <a:pt x="393434" y="2011093"/>
                </a:lnTo>
                <a:cubicBezTo>
                  <a:pt x="440903" y="2049347"/>
                  <a:pt x="473435" y="2105428"/>
                  <a:pt x="479780" y="2170269"/>
                </a:cubicBezTo>
                <a:cubicBezTo>
                  <a:pt x="492471" y="2299950"/>
                  <a:pt x="395606" y="2415562"/>
                  <a:pt x="263426" y="2428497"/>
                </a:cubicBezTo>
                <a:cubicBezTo>
                  <a:pt x="131247" y="2441432"/>
                  <a:pt x="13808" y="2346791"/>
                  <a:pt x="1117" y="2217110"/>
                </a:cubicBezTo>
                <a:cubicBezTo>
                  <a:pt x="-9987" y="2103638"/>
                  <a:pt x="62787" y="2000939"/>
                  <a:pt x="169704" y="1968371"/>
                </a:cubicBezTo>
                <a:lnTo>
                  <a:pt x="174266" y="1967465"/>
                </a:lnTo>
                <a:close/>
              </a:path>
            </a:pathLst>
          </a:cu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416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420" y="287463"/>
            <a:ext cx="6389798" cy="519145"/>
          </a:xfrm>
        </p:spPr>
        <p:txBody>
          <a:bodyPr>
            <a:normAutofit fontScale="90000"/>
          </a:bodyPr>
          <a:lstStyle/>
          <a:p>
            <a:r>
              <a:rPr lang="en-US" sz="3200" dirty="0"/>
              <a:t>Ensure Provision of a FAPE </a:t>
            </a:r>
            <a:r>
              <a:rPr lang="en-US" sz="3200" dirty="0">
                <a:solidFill>
                  <a:srgbClr val="25846E"/>
                </a:solidFill>
              </a:rPr>
              <a:t>(5)</a:t>
            </a:r>
          </a:p>
        </p:txBody>
      </p:sp>
      <p:pic>
        <p:nvPicPr>
          <p:cNvPr id="14" name="Picture 13" descr="Continuum dial with arrow in the Enforcement section">
            <a:extLst>
              <a:ext uri="{FF2B5EF4-FFF2-40B4-BE49-F238E27FC236}">
                <a16:creationId xmlns:a16="http://schemas.microsoft.com/office/drawing/2014/main" id="{7A73160D-E013-4BF5-1CA5-A6427DBF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054" y="1544109"/>
            <a:ext cx="5992948" cy="3314740"/>
          </a:xfrm>
          <a:prstGeom prst="rect">
            <a:avLst/>
          </a:prstGeom>
        </p:spPr>
      </p:pic>
      <p:sp>
        <p:nvSpPr>
          <p:cNvPr id="15" name="TextBox 14">
            <a:extLst>
              <a:ext uri="{FF2B5EF4-FFF2-40B4-BE49-F238E27FC236}">
                <a16:creationId xmlns:a16="http://schemas.microsoft.com/office/drawing/2014/main" id="{F283C585-979F-1B49-CAA7-6ED3999A4E5E}"/>
              </a:ext>
            </a:extLst>
          </p:cNvPr>
          <p:cNvSpPr txBox="1"/>
          <p:nvPr/>
        </p:nvSpPr>
        <p:spPr>
          <a:xfrm>
            <a:off x="3611347" y="4931122"/>
            <a:ext cx="1125629"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Support</a:t>
            </a:r>
          </a:p>
        </p:txBody>
      </p:sp>
      <p:sp>
        <p:nvSpPr>
          <p:cNvPr id="16" name="TextBox 15">
            <a:extLst>
              <a:ext uri="{FF2B5EF4-FFF2-40B4-BE49-F238E27FC236}">
                <a16:creationId xmlns:a16="http://schemas.microsoft.com/office/drawing/2014/main" id="{011BC54C-3E4F-B736-09E1-45FA62DC5C97}"/>
              </a:ext>
            </a:extLst>
          </p:cNvPr>
          <p:cNvSpPr txBox="1"/>
          <p:nvPr/>
        </p:nvSpPr>
        <p:spPr>
          <a:xfrm>
            <a:off x="5277517" y="5575467"/>
            <a:ext cx="171713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CONTINUUM</a:t>
            </a:r>
          </a:p>
        </p:txBody>
      </p:sp>
      <p:sp>
        <p:nvSpPr>
          <p:cNvPr id="17" name="TextBox 16">
            <a:extLst>
              <a:ext uri="{FF2B5EF4-FFF2-40B4-BE49-F238E27FC236}">
                <a16:creationId xmlns:a16="http://schemas.microsoft.com/office/drawing/2014/main" id="{021EE40B-326F-D73C-E43B-CDB5D7528908}"/>
              </a:ext>
            </a:extLst>
          </p:cNvPr>
          <p:cNvSpPr txBox="1"/>
          <p:nvPr/>
        </p:nvSpPr>
        <p:spPr>
          <a:xfrm>
            <a:off x="7257624" y="4931122"/>
            <a:ext cx="1685077" cy="415498"/>
          </a:xfrm>
          <a:prstGeom prst="rect">
            <a:avLst/>
          </a:prstGeom>
          <a:noFill/>
        </p:spPr>
        <p:txBody>
          <a:bodyPr wrap="none" rtlCol="0">
            <a:spAutoFit/>
          </a:bodyPr>
          <a:lstStyle/>
          <a:p>
            <a:r>
              <a:rPr lang="en-US" sz="2100" spc="-150">
                <a:solidFill>
                  <a:srgbClr val="676767"/>
                </a:solidFill>
                <a:latin typeface="Verdana" panose="020B0604030504040204" pitchFamily="34" charset="0"/>
                <a:ea typeface="Verdana" panose="020B0604030504040204" pitchFamily="34" charset="0"/>
                <a:cs typeface="Verdana" panose="020B0604030504040204" pitchFamily="34" charset="0"/>
              </a:rPr>
              <a:t>Enforcement</a:t>
            </a:r>
          </a:p>
        </p:txBody>
      </p:sp>
      <p:grpSp>
        <p:nvGrpSpPr>
          <p:cNvPr id="25" name="Group 24">
            <a:extLst>
              <a:ext uri="{FF2B5EF4-FFF2-40B4-BE49-F238E27FC236}">
                <a16:creationId xmlns:a16="http://schemas.microsoft.com/office/drawing/2014/main" id="{90F11513-CA9C-FC02-7F33-EAAD04DE53B2}"/>
              </a:ext>
              <a:ext uri="{C183D7F6-B498-43B3-948B-1728B52AA6E4}">
                <adec:decorative xmlns:adec="http://schemas.microsoft.com/office/drawing/2017/decorative" val="1"/>
              </a:ext>
            </a:extLst>
          </p:cNvPr>
          <p:cNvGrpSpPr/>
          <p:nvPr/>
        </p:nvGrpSpPr>
        <p:grpSpPr>
          <a:xfrm>
            <a:off x="3221666" y="5318402"/>
            <a:ext cx="5830745" cy="142641"/>
            <a:chOff x="3290818" y="5320820"/>
            <a:chExt cx="5530049" cy="142641"/>
          </a:xfrm>
        </p:grpSpPr>
        <p:cxnSp>
          <p:nvCxnSpPr>
            <p:cNvPr id="19" name="Straight Connector 18">
              <a:extLst>
                <a:ext uri="{FF2B5EF4-FFF2-40B4-BE49-F238E27FC236}">
                  <a16:creationId xmlns:a16="http://schemas.microsoft.com/office/drawing/2014/main" id="{5CE5E830-C4A9-6C66-F54D-DC93BA287331}"/>
                </a:ext>
              </a:extLst>
            </p:cNvPr>
            <p:cNvCxnSpPr>
              <a:cxnSpLocks/>
            </p:cNvCxnSpPr>
            <p:nvPr/>
          </p:nvCxnSpPr>
          <p:spPr>
            <a:xfrm>
              <a:off x="3290818" y="5436050"/>
              <a:ext cx="5509549" cy="0"/>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378B3F-72A1-8A32-A873-C2E32354074C}"/>
                </a:ext>
              </a:extLst>
            </p:cNvPr>
            <p:cNvCxnSpPr>
              <a:cxnSpLocks/>
            </p:cNvCxnSpPr>
            <p:nvPr/>
          </p:nvCxnSpPr>
          <p:spPr>
            <a:xfrm flipV="1">
              <a:off x="3318882" y="5320820"/>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4B8BCC1-C84F-30AD-D0D6-D81784F55AFA}"/>
                </a:ext>
              </a:extLst>
            </p:cNvPr>
            <p:cNvCxnSpPr>
              <a:cxnSpLocks/>
            </p:cNvCxnSpPr>
            <p:nvPr/>
          </p:nvCxnSpPr>
          <p:spPr>
            <a:xfrm flipV="1">
              <a:off x="8820867" y="5328095"/>
              <a:ext cx="0" cy="135366"/>
            </a:xfrm>
            <a:prstGeom prst="line">
              <a:avLst/>
            </a:prstGeom>
            <a:ln w="57150">
              <a:solidFill>
                <a:srgbClr val="676767"/>
              </a:solidFill>
            </a:ln>
          </p:spPr>
          <p:style>
            <a:lnRef idx="1">
              <a:schemeClr val="dk1"/>
            </a:lnRef>
            <a:fillRef idx="0">
              <a:schemeClr val="dk1"/>
            </a:fillRef>
            <a:effectRef idx="0">
              <a:schemeClr val="dk1"/>
            </a:effectRef>
            <a:fontRef idx="minor">
              <a:schemeClr val="tx1"/>
            </a:fontRef>
          </p:style>
        </p:cxnSp>
      </p:grpSp>
      <p:sp>
        <p:nvSpPr>
          <p:cNvPr id="4" name="Footer Placeholder 3">
            <a:extLst>
              <a:ext uri="{FF2B5EF4-FFF2-40B4-BE49-F238E27FC236}">
                <a16:creationId xmlns:a16="http://schemas.microsoft.com/office/drawing/2014/main" id="{F008AFD8-8516-07D5-1DD9-FADC3404483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0EA2A943-613A-7667-9FF0-87FCD28D1B2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16</a:t>
            </a:fld>
            <a:endParaRPr lang="en-US"/>
          </a:p>
        </p:txBody>
      </p:sp>
      <p:sp>
        <p:nvSpPr>
          <p:cNvPr id="2" name="Freeform 1">
            <a:extLst>
              <a:ext uri="{FF2B5EF4-FFF2-40B4-BE49-F238E27FC236}">
                <a16:creationId xmlns:a16="http://schemas.microsoft.com/office/drawing/2014/main" id="{8B588101-6548-5713-D5C5-DA499EF8D6DA}"/>
              </a:ext>
              <a:ext uri="{C183D7F6-B498-43B3-948B-1728B52AA6E4}">
                <adec:decorative xmlns:adec="http://schemas.microsoft.com/office/drawing/2017/decorative" val="1"/>
              </a:ext>
            </a:extLst>
          </p:cNvPr>
          <p:cNvSpPr/>
          <p:nvPr/>
        </p:nvSpPr>
        <p:spPr>
          <a:xfrm rot="4254807">
            <a:off x="6811680" y="3216463"/>
            <a:ext cx="480897" cy="2429679"/>
          </a:xfrm>
          <a:custGeom>
            <a:avLst/>
            <a:gdLst>
              <a:gd name="connsiteX0" fmla="*/ 252052 w 480897"/>
              <a:gd name="connsiteY0" fmla="*/ 0 h 2429679"/>
              <a:gd name="connsiteX1" fmla="*/ 324547 w 480897"/>
              <a:gd name="connsiteY1" fmla="*/ 1974628 h 2429679"/>
              <a:gd name="connsiteX2" fmla="*/ 393434 w 480897"/>
              <a:gd name="connsiteY2" fmla="*/ 2011093 h 2429679"/>
              <a:gd name="connsiteX3" fmla="*/ 479780 w 480897"/>
              <a:gd name="connsiteY3" fmla="*/ 2170269 h 2429679"/>
              <a:gd name="connsiteX4" fmla="*/ 263426 w 480897"/>
              <a:gd name="connsiteY4" fmla="*/ 2428497 h 2429679"/>
              <a:gd name="connsiteX5" fmla="*/ 1117 w 480897"/>
              <a:gd name="connsiteY5" fmla="*/ 2217110 h 2429679"/>
              <a:gd name="connsiteX6" fmla="*/ 169704 w 480897"/>
              <a:gd name="connsiteY6" fmla="*/ 1968371 h 2429679"/>
              <a:gd name="connsiteX7" fmla="*/ 174266 w 480897"/>
              <a:gd name="connsiteY7" fmla="*/ 1967465 h 242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97" h="2429679">
                <a:moveTo>
                  <a:pt x="252052" y="0"/>
                </a:moveTo>
                <a:lnTo>
                  <a:pt x="324547" y="1974628"/>
                </a:lnTo>
                <a:lnTo>
                  <a:pt x="393434" y="2011093"/>
                </a:lnTo>
                <a:cubicBezTo>
                  <a:pt x="440903" y="2049347"/>
                  <a:pt x="473435" y="2105428"/>
                  <a:pt x="479780" y="2170269"/>
                </a:cubicBezTo>
                <a:cubicBezTo>
                  <a:pt x="492471" y="2299950"/>
                  <a:pt x="395606" y="2415562"/>
                  <a:pt x="263426" y="2428497"/>
                </a:cubicBezTo>
                <a:cubicBezTo>
                  <a:pt x="131247" y="2441432"/>
                  <a:pt x="13808" y="2346791"/>
                  <a:pt x="1117" y="2217110"/>
                </a:cubicBezTo>
                <a:cubicBezTo>
                  <a:pt x="-9987" y="2103638"/>
                  <a:pt x="62787" y="2000939"/>
                  <a:pt x="169704" y="1968371"/>
                </a:cubicBezTo>
                <a:lnTo>
                  <a:pt x="174266" y="1967465"/>
                </a:lnTo>
                <a:close/>
              </a:path>
            </a:pathLst>
          </a:cu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589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36A4B031-55D4-924F-0B58-031D5C2C4FB4}"/>
              </a:ext>
              <a:ext uri="{C183D7F6-B498-43B3-948B-1728B52AA6E4}">
                <adec:decorative xmlns:adec="http://schemas.microsoft.com/office/drawing/2017/decorative" val="1"/>
              </a:ext>
            </a:extLst>
          </p:cNvPr>
          <p:cNvSpPr/>
          <p:nvPr/>
        </p:nvSpPr>
        <p:spPr>
          <a:xfrm>
            <a:off x="2843032" y="2986323"/>
            <a:ext cx="3366463" cy="3366463"/>
          </a:xfrm>
          <a:custGeom>
            <a:avLst/>
            <a:gdLst>
              <a:gd name="connsiteX0" fmla="*/ 0 w 3817393"/>
              <a:gd name="connsiteY0" fmla="*/ 1908697 h 3817393"/>
              <a:gd name="connsiteX1" fmla="*/ 1908697 w 3817393"/>
              <a:gd name="connsiteY1" fmla="*/ 0 h 3817393"/>
              <a:gd name="connsiteX2" fmla="*/ 3817394 w 3817393"/>
              <a:gd name="connsiteY2" fmla="*/ 1908697 h 3817393"/>
              <a:gd name="connsiteX3" fmla="*/ 1908697 w 3817393"/>
              <a:gd name="connsiteY3" fmla="*/ 3817394 h 3817393"/>
              <a:gd name="connsiteX4" fmla="*/ 0 w 3817393"/>
              <a:gd name="connsiteY4" fmla="*/ 1908697 h 381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393" h="3817393">
                <a:moveTo>
                  <a:pt x="0" y="1908697"/>
                </a:moveTo>
                <a:cubicBezTo>
                  <a:pt x="0" y="854553"/>
                  <a:pt x="854553" y="0"/>
                  <a:pt x="1908697" y="0"/>
                </a:cubicBezTo>
                <a:cubicBezTo>
                  <a:pt x="2962841" y="0"/>
                  <a:pt x="3817394" y="854553"/>
                  <a:pt x="3817394" y="1908697"/>
                </a:cubicBezTo>
                <a:cubicBezTo>
                  <a:pt x="3817394" y="2962841"/>
                  <a:pt x="2962841" y="3817394"/>
                  <a:pt x="1908697" y="3817394"/>
                </a:cubicBezTo>
                <a:cubicBezTo>
                  <a:pt x="854553" y="3817394"/>
                  <a:pt x="0" y="2962841"/>
                  <a:pt x="0" y="1908697"/>
                </a:cubicBezTo>
                <a:close/>
              </a:path>
            </a:pathLst>
          </a:custGeom>
          <a:solidFill>
            <a:srgbClr val="54CCCD">
              <a:alpha val="50000"/>
            </a:srgbClr>
          </a:solidFill>
          <a:scene3d>
            <a:camera prst="orthographicFront"/>
            <a:lightRig rig="threePt" dir="t"/>
          </a:scene3d>
          <a:sp3d prstMaterial="matte">
            <a:bevel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59471" tIns="986160" rIns="1167486" bIns="731667"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9" name="Freeform 28">
            <a:extLst>
              <a:ext uri="{FF2B5EF4-FFF2-40B4-BE49-F238E27FC236}">
                <a16:creationId xmlns:a16="http://schemas.microsoft.com/office/drawing/2014/main" id="{6CFDCE29-3D74-74AF-0CA9-889D457A3892}"/>
              </a:ext>
              <a:ext uri="{C183D7F6-B498-43B3-948B-1728B52AA6E4}">
                <adec:decorative xmlns:adec="http://schemas.microsoft.com/office/drawing/2017/decorative" val="1"/>
              </a:ext>
            </a:extLst>
          </p:cNvPr>
          <p:cNvSpPr/>
          <p:nvPr/>
        </p:nvSpPr>
        <p:spPr>
          <a:xfrm>
            <a:off x="4756477" y="3285954"/>
            <a:ext cx="1444856" cy="1466449"/>
          </a:xfrm>
          <a:custGeom>
            <a:avLst/>
            <a:gdLst>
              <a:gd name="connsiteX0" fmla="*/ 721334 w 1444856"/>
              <a:gd name="connsiteY0" fmla="*/ 0 h 1466449"/>
              <a:gd name="connsiteX1" fmla="*/ 834650 w 1444856"/>
              <a:gd name="connsiteY1" fmla="*/ 84737 h 1466449"/>
              <a:gd name="connsiteX2" fmla="*/ 1438500 w 1444856"/>
              <a:gd name="connsiteY2" fmla="*/ 1211500 h 1466449"/>
              <a:gd name="connsiteX3" fmla="*/ 1444856 w 1444856"/>
              <a:gd name="connsiteY3" fmla="*/ 1337385 h 1466449"/>
              <a:gd name="connsiteX4" fmla="*/ 1417400 w 1444856"/>
              <a:gd name="connsiteY4" fmla="*/ 1349695 h 1466449"/>
              <a:gd name="connsiteX5" fmla="*/ 800201 w 1444856"/>
              <a:gd name="connsiteY5" fmla="*/ 1466449 h 1466449"/>
              <a:gd name="connsiteX6" fmla="*/ 145011 w 1444856"/>
              <a:gd name="connsiteY6" fmla="*/ 1334173 h 1466449"/>
              <a:gd name="connsiteX7" fmla="*/ 0 w 1444856"/>
              <a:gd name="connsiteY7" fmla="*/ 1264317 h 1466449"/>
              <a:gd name="connsiteX8" fmla="*/ 2667 w 1444856"/>
              <a:gd name="connsiteY8" fmla="*/ 1211500 h 1466449"/>
              <a:gd name="connsiteX9" fmla="*/ 662022 w 1444856"/>
              <a:gd name="connsiteY9" fmla="*/ 40849 h 14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856" h="1466449">
                <a:moveTo>
                  <a:pt x="721334" y="0"/>
                </a:moveTo>
                <a:lnTo>
                  <a:pt x="834650" y="84737"/>
                </a:lnTo>
                <a:cubicBezTo>
                  <a:pt x="1167177" y="359163"/>
                  <a:pt x="1392527" y="758817"/>
                  <a:pt x="1438500" y="1211500"/>
                </a:cubicBezTo>
                <a:lnTo>
                  <a:pt x="1444856" y="1337385"/>
                </a:lnTo>
                <a:lnTo>
                  <a:pt x="1417400" y="1349695"/>
                </a:lnTo>
                <a:cubicBezTo>
                  <a:pt x="1226293" y="1425052"/>
                  <a:pt x="1018081" y="1466449"/>
                  <a:pt x="800201" y="1466449"/>
                </a:cubicBezTo>
                <a:cubicBezTo>
                  <a:pt x="567795" y="1466449"/>
                  <a:pt x="346390" y="1419349"/>
                  <a:pt x="145011" y="1334173"/>
                </a:cubicBezTo>
                <a:lnTo>
                  <a:pt x="0" y="1264317"/>
                </a:lnTo>
                <a:lnTo>
                  <a:pt x="2667" y="1211500"/>
                </a:lnTo>
                <a:cubicBezTo>
                  <a:pt x="51154" y="734061"/>
                  <a:pt x="299174" y="315609"/>
                  <a:pt x="662022" y="40849"/>
                </a:cubicBezTo>
                <a:close/>
              </a:path>
            </a:pathLst>
          </a:custGeom>
          <a:solidFill>
            <a:schemeClr val="accent6">
              <a:lumMod val="75000"/>
              <a:alpha val="5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08985" tIns="668044" rIns="508986" bIns="1431522"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3" name="Title 2"/>
          <p:cNvSpPr>
            <a:spLocks noGrp="1"/>
          </p:cNvSpPr>
          <p:nvPr>
            <p:ph type="title"/>
          </p:nvPr>
        </p:nvSpPr>
        <p:spPr>
          <a:xfrm>
            <a:off x="513419" y="287463"/>
            <a:ext cx="8248615" cy="519145"/>
          </a:xfrm>
        </p:spPr>
        <p:txBody>
          <a:bodyPr>
            <a:normAutofit fontScale="90000"/>
          </a:bodyPr>
          <a:lstStyle/>
          <a:p>
            <a:r>
              <a:rPr lang="en-US" sz="3200" dirty="0"/>
              <a:t>Effective Systems of General Supervision</a:t>
            </a:r>
          </a:p>
        </p:txBody>
      </p:sp>
      <p:sp>
        <p:nvSpPr>
          <p:cNvPr id="10" name="TextBox 9">
            <a:extLst>
              <a:ext uri="{FF2B5EF4-FFF2-40B4-BE49-F238E27FC236}">
                <a16:creationId xmlns:a16="http://schemas.microsoft.com/office/drawing/2014/main" id="{5314644D-093B-5D18-9E99-FB0454C3FB16}"/>
              </a:ext>
            </a:extLst>
          </p:cNvPr>
          <p:cNvSpPr txBox="1"/>
          <p:nvPr/>
        </p:nvSpPr>
        <p:spPr>
          <a:xfrm>
            <a:off x="4394555" y="1913824"/>
            <a:ext cx="2333061" cy="923330"/>
          </a:xfrm>
          <a:prstGeom prst="rect">
            <a:avLst/>
          </a:prstGeom>
          <a:noFill/>
        </p:spPr>
        <p:txBody>
          <a:bodyPr wrap="square">
            <a:spAutoFit/>
          </a:bodyPr>
          <a:lstStyle/>
          <a:p>
            <a:pPr lvl="0" algn="ctr">
              <a:buNone/>
            </a:pPr>
            <a:r>
              <a:rPr lang="en-US"/>
              <a:t>Support Improvement of Educational Results &amp; Functional Outcome</a:t>
            </a:r>
          </a:p>
        </p:txBody>
      </p:sp>
      <p:sp>
        <p:nvSpPr>
          <p:cNvPr id="20" name="Freeform 19">
            <a:extLst>
              <a:ext uri="{FF2B5EF4-FFF2-40B4-BE49-F238E27FC236}">
                <a16:creationId xmlns:a16="http://schemas.microsoft.com/office/drawing/2014/main" id="{AAF137B7-C26C-B151-A5C4-93A4DAB334A8}"/>
              </a:ext>
              <a:ext uri="{C183D7F6-B498-43B3-948B-1728B52AA6E4}">
                <adec:decorative xmlns:adec="http://schemas.microsoft.com/office/drawing/2017/decorative" val="1"/>
              </a:ext>
            </a:extLst>
          </p:cNvPr>
          <p:cNvSpPr/>
          <p:nvPr/>
        </p:nvSpPr>
        <p:spPr>
          <a:xfrm>
            <a:off x="4756283" y="2986323"/>
            <a:ext cx="3366463" cy="3366463"/>
          </a:xfrm>
          <a:custGeom>
            <a:avLst/>
            <a:gdLst>
              <a:gd name="connsiteX0" fmla="*/ 0 w 3817393"/>
              <a:gd name="connsiteY0" fmla="*/ 1908697 h 3817393"/>
              <a:gd name="connsiteX1" fmla="*/ 1908697 w 3817393"/>
              <a:gd name="connsiteY1" fmla="*/ 0 h 3817393"/>
              <a:gd name="connsiteX2" fmla="*/ 3817394 w 3817393"/>
              <a:gd name="connsiteY2" fmla="*/ 1908697 h 3817393"/>
              <a:gd name="connsiteX3" fmla="*/ 1908697 w 3817393"/>
              <a:gd name="connsiteY3" fmla="*/ 3817394 h 3817393"/>
              <a:gd name="connsiteX4" fmla="*/ 0 w 3817393"/>
              <a:gd name="connsiteY4" fmla="*/ 1908697 h 381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393" h="3817393">
                <a:moveTo>
                  <a:pt x="0" y="1908697"/>
                </a:moveTo>
                <a:cubicBezTo>
                  <a:pt x="0" y="854553"/>
                  <a:pt x="854553" y="0"/>
                  <a:pt x="1908697" y="0"/>
                </a:cubicBezTo>
                <a:cubicBezTo>
                  <a:pt x="2962841" y="0"/>
                  <a:pt x="3817394" y="854553"/>
                  <a:pt x="3817394" y="1908697"/>
                </a:cubicBezTo>
                <a:cubicBezTo>
                  <a:pt x="3817394" y="2962841"/>
                  <a:pt x="2962841" y="3817394"/>
                  <a:pt x="1908697" y="3817394"/>
                </a:cubicBezTo>
                <a:cubicBezTo>
                  <a:pt x="854553" y="3817394"/>
                  <a:pt x="0" y="2962841"/>
                  <a:pt x="0" y="1908697"/>
                </a:cubicBezTo>
                <a:close/>
              </a:path>
            </a:pathLst>
          </a:custGeom>
          <a:solidFill>
            <a:srgbClr val="4DC58D">
              <a:alpha val="50000"/>
            </a:srgbClr>
          </a:solidFill>
          <a:ln>
            <a:solidFill>
              <a:srgbClr val="25866E"/>
            </a:solidFill>
          </a:ln>
          <a:scene3d>
            <a:camera prst="orthographicFront"/>
            <a:lightRig rig="threePt" dir="t"/>
          </a:scene3d>
          <a:sp3d>
            <a:bevelT/>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167486" tIns="986160" rIns="359471" bIns="731667"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18" name="Freeform 17">
            <a:extLst>
              <a:ext uri="{FF2B5EF4-FFF2-40B4-BE49-F238E27FC236}">
                <a16:creationId xmlns:a16="http://schemas.microsoft.com/office/drawing/2014/main" id="{05111554-8F18-151C-B07D-024B62A20477}"/>
              </a:ext>
              <a:ext uri="{C183D7F6-B498-43B3-948B-1728B52AA6E4}">
                <adec:decorative xmlns:adec="http://schemas.microsoft.com/office/drawing/2017/decorative" val="1"/>
              </a:ext>
            </a:extLst>
          </p:cNvPr>
          <p:cNvSpPr/>
          <p:nvPr/>
        </p:nvSpPr>
        <p:spPr>
          <a:xfrm>
            <a:off x="3879275" y="1385940"/>
            <a:ext cx="3366463" cy="3366463"/>
          </a:xfrm>
          <a:custGeom>
            <a:avLst/>
            <a:gdLst>
              <a:gd name="connsiteX0" fmla="*/ 0 w 3817393"/>
              <a:gd name="connsiteY0" fmla="*/ 1908697 h 3817393"/>
              <a:gd name="connsiteX1" fmla="*/ 1908697 w 3817393"/>
              <a:gd name="connsiteY1" fmla="*/ 0 h 3817393"/>
              <a:gd name="connsiteX2" fmla="*/ 3817394 w 3817393"/>
              <a:gd name="connsiteY2" fmla="*/ 1908697 h 3817393"/>
              <a:gd name="connsiteX3" fmla="*/ 1908697 w 3817393"/>
              <a:gd name="connsiteY3" fmla="*/ 3817394 h 3817393"/>
              <a:gd name="connsiteX4" fmla="*/ 0 w 3817393"/>
              <a:gd name="connsiteY4" fmla="*/ 1908697 h 381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393" h="3817393">
                <a:moveTo>
                  <a:pt x="0" y="1908697"/>
                </a:moveTo>
                <a:cubicBezTo>
                  <a:pt x="0" y="854553"/>
                  <a:pt x="854553" y="0"/>
                  <a:pt x="1908697" y="0"/>
                </a:cubicBezTo>
                <a:cubicBezTo>
                  <a:pt x="2962841" y="0"/>
                  <a:pt x="3817394" y="854553"/>
                  <a:pt x="3817394" y="1908697"/>
                </a:cubicBezTo>
                <a:cubicBezTo>
                  <a:pt x="3817394" y="2962841"/>
                  <a:pt x="2962841" y="3817394"/>
                  <a:pt x="1908697" y="3817394"/>
                </a:cubicBezTo>
                <a:cubicBezTo>
                  <a:pt x="854553" y="3817394"/>
                  <a:pt x="0" y="2962841"/>
                  <a:pt x="0" y="1908697"/>
                </a:cubicBezTo>
                <a:close/>
              </a:path>
            </a:pathLst>
          </a:custGeom>
          <a:solidFill>
            <a:srgbClr val="0070C0">
              <a:alpha val="50000"/>
            </a:srgb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08985" tIns="668044" rIns="508986" bIns="1431522"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11" name="TextBox 10">
            <a:extLst>
              <a:ext uri="{FF2B5EF4-FFF2-40B4-BE49-F238E27FC236}">
                <a16:creationId xmlns:a16="http://schemas.microsoft.com/office/drawing/2014/main" id="{05E87891-2C30-7DDA-3C1C-D5F55A457AB5}"/>
              </a:ext>
            </a:extLst>
          </p:cNvPr>
          <p:cNvSpPr txBox="1"/>
          <p:nvPr/>
        </p:nvSpPr>
        <p:spPr>
          <a:xfrm>
            <a:off x="6189758" y="4669554"/>
            <a:ext cx="1879199" cy="923330"/>
          </a:xfrm>
          <a:prstGeom prst="rect">
            <a:avLst/>
          </a:prstGeom>
          <a:noFill/>
        </p:spPr>
        <p:txBody>
          <a:bodyPr wrap="square">
            <a:spAutoFit/>
          </a:bodyPr>
          <a:lstStyle/>
          <a:p>
            <a:pPr lvl="0" algn="ctr">
              <a:buNone/>
            </a:pPr>
            <a:r>
              <a:rPr lang="en-US"/>
              <a:t>Multiple Methods to Identify &amp; Correct</a:t>
            </a:r>
          </a:p>
        </p:txBody>
      </p:sp>
      <p:sp>
        <p:nvSpPr>
          <p:cNvPr id="12" name="TextBox 11">
            <a:extLst>
              <a:ext uri="{FF2B5EF4-FFF2-40B4-BE49-F238E27FC236}">
                <a16:creationId xmlns:a16="http://schemas.microsoft.com/office/drawing/2014/main" id="{16B62471-6B0D-EAEE-7296-BED60395E38B}"/>
              </a:ext>
            </a:extLst>
          </p:cNvPr>
          <p:cNvSpPr txBox="1"/>
          <p:nvPr/>
        </p:nvSpPr>
        <p:spPr>
          <a:xfrm>
            <a:off x="2959412" y="4213899"/>
            <a:ext cx="1976159" cy="1754326"/>
          </a:xfrm>
          <a:prstGeom prst="rect">
            <a:avLst/>
          </a:prstGeom>
          <a:noFill/>
        </p:spPr>
        <p:txBody>
          <a:bodyPr wrap="square">
            <a:spAutoFit/>
          </a:bodyPr>
          <a:lstStyle/>
          <a:p>
            <a:pPr lvl="0" algn="ctr">
              <a:buNone/>
            </a:pPr>
            <a:r>
              <a:rPr lang="en-US"/>
              <a:t> Multiple Mechanisms to Encourage &amp; Support Improvement &amp; </a:t>
            </a:r>
          </a:p>
          <a:p>
            <a:pPr lvl="0" algn="ctr">
              <a:buNone/>
            </a:pPr>
            <a:r>
              <a:rPr lang="en-US"/>
              <a:t>Compliance</a:t>
            </a:r>
          </a:p>
        </p:txBody>
      </p:sp>
      <p:sp>
        <p:nvSpPr>
          <p:cNvPr id="30" name="TextBox 29">
            <a:extLst>
              <a:ext uri="{FF2B5EF4-FFF2-40B4-BE49-F238E27FC236}">
                <a16:creationId xmlns:a16="http://schemas.microsoft.com/office/drawing/2014/main" id="{804DAFD6-E5C8-580E-2A35-88DDEC05E39F}"/>
              </a:ext>
              <a:ext uri="{C183D7F6-B498-43B3-948B-1728B52AA6E4}">
                <adec:decorative xmlns:adec="http://schemas.microsoft.com/office/drawing/2017/decorative" val="0"/>
              </a:ext>
            </a:extLst>
          </p:cNvPr>
          <p:cNvSpPr txBox="1"/>
          <p:nvPr/>
        </p:nvSpPr>
        <p:spPr>
          <a:xfrm>
            <a:off x="4778981" y="3789170"/>
            <a:ext cx="1399870" cy="646331"/>
          </a:xfrm>
          <a:prstGeom prst="rect">
            <a:avLst/>
          </a:prstGeom>
          <a:noFill/>
        </p:spPr>
        <p:txBody>
          <a:bodyPr wrap="none" rtlCol="0">
            <a:spAutoFit/>
          </a:bodyPr>
          <a:lstStyle/>
          <a:p>
            <a:pPr algn="ctr"/>
            <a:r>
              <a:rPr lang="en-US">
                <a:solidFill>
                  <a:schemeClr val="bg1"/>
                </a:solidFill>
              </a:rPr>
              <a:t>Peak</a:t>
            </a:r>
          </a:p>
          <a:p>
            <a:pPr algn="ctr"/>
            <a:r>
              <a:rPr lang="en-US">
                <a:solidFill>
                  <a:schemeClr val="bg1"/>
                </a:solidFill>
              </a:rPr>
              <a:t>Effectiveness</a:t>
            </a:r>
          </a:p>
        </p:txBody>
      </p:sp>
      <p:sp>
        <p:nvSpPr>
          <p:cNvPr id="4" name="Footer Placeholder 3">
            <a:extLst>
              <a:ext uri="{FF2B5EF4-FFF2-40B4-BE49-F238E27FC236}">
                <a16:creationId xmlns:a16="http://schemas.microsoft.com/office/drawing/2014/main" id="{F008AFD8-8516-07D5-1DD9-FADC3404483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0EA2A943-613A-7667-9FF0-87FCD28D1B2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17</a:t>
            </a:fld>
            <a:endParaRPr lang="en-US"/>
          </a:p>
        </p:txBody>
      </p:sp>
      <p:sp>
        <p:nvSpPr>
          <p:cNvPr id="8" name="Rectangle 7">
            <a:extLst>
              <a:ext uri="{FF2B5EF4-FFF2-40B4-BE49-F238E27FC236}">
                <a16:creationId xmlns:a16="http://schemas.microsoft.com/office/drawing/2014/main" id="{A96858C4-DCAA-4505-833C-50B099246970}"/>
              </a:ext>
              <a:ext uri="{C183D7F6-B498-43B3-948B-1728B52AA6E4}">
                <adec:decorative xmlns:adec="http://schemas.microsoft.com/office/drawing/2017/decorative" val="1"/>
              </a:ext>
            </a:extLst>
          </p:cNvPr>
          <p:cNvSpPr/>
          <p:nvPr/>
        </p:nvSpPr>
        <p:spPr>
          <a:xfrm>
            <a:off x="4639427" y="3650891"/>
            <a:ext cx="1684709" cy="975139"/>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255495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419" y="287463"/>
            <a:ext cx="9052612" cy="519145"/>
          </a:xfrm>
        </p:spPr>
        <p:txBody>
          <a:bodyPr>
            <a:normAutofit fontScale="90000"/>
          </a:bodyPr>
          <a:lstStyle/>
          <a:p>
            <a:r>
              <a:rPr lang="en-US" sz="3200" dirty="0"/>
              <a:t>Effective Systems of General Supervision </a:t>
            </a:r>
            <a:r>
              <a:rPr lang="en-US" sz="3200" dirty="0">
                <a:solidFill>
                  <a:srgbClr val="25846E"/>
                </a:solidFill>
              </a:rPr>
              <a:t>(2)</a:t>
            </a:r>
          </a:p>
        </p:txBody>
      </p:sp>
      <p:sp>
        <p:nvSpPr>
          <p:cNvPr id="18" name="Freeform 17" descr="Support Improvement of Educational Results &amp; Functional Outcome">
            <a:extLst>
              <a:ext uri="{FF2B5EF4-FFF2-40B4-BE49-F238E27FC236}">
                <a16:creationId xmlns:a16="http://schemas.microsoft.com/office/drawing/2014/main" id="{05111554-8F18-151C-B07D-024B62A20477}"/>
              </a:ext>
              <a:ext uri="{C183D7F6-B498-43B3-948B-1728B52AA6E4}">
                <adec:decorative xmlns:adec="http://schemas.microsoft.com/office/drawing/2017/decorative" val="0"/>
              </a:ext>
            </a:extLst>
          </p:cNvPr>
          <p:cNvSpPr/>
          <p:nvPr/>
        </p:nvSpPr>
        <p:spPr>
          <a:xfrm>
            <a:off x="3879275" y="1385940"/>
            <a:ext cx="3366463" cy="3366463"/>
          </a:xfrm>
          <a:custGeom>
            <a:avLst/>
            <a:gdLst>
              <a:gd name="connsiteX0" fmla="*/ 0 w 3817393"/>
              <a:gd name="connsiteY0" fmla="*/ 1908697 h 3817393"/>
              <a:gd name="connsiteX1" fmla="*/ 1908697 w 3817393"/>
              <a:gd name="connsiteY1" fmla="*/ 0 h 3817393"/>
              <a:gd name="connsiteX2" fmla="*/ 3817394 w 3817393"/>
              <a:gd name="connsiteY2" fmla="*/ 1908697 h 3817393"/>
              <a:gd name="connsiteX3" fmla="*/ 1908697 w 3817393"/>
              <a:gd name="connsiteY3" fmla="*/ 3817394 h 3817393"/>
              <a:gd name="connsiteX4" fmla="*/ 0 w 3817393"/>
              <a:gd name="connsiteY4" fmla="*/ 1908697 h 381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393" h="3817393">
                <a:moveTo>
                  <a:pt x="0" y="1908697"/>
                </a:moveTo>
                <a:cubicBezTo>
                  <a:pt x="0" y="854553"/>
                  <a:pt x="854553" y="0"/>
                  <a:pt x="1908697" y="0"/>
                </a:cubicBezTo>
                <a:cubicBezTo>
                  <a:pt x="2962841" y="0"/>
                  <a:pt x="3817394" y="854553"/>
                  <a:pt x="3817394" y="1908697"/>
                </a:cubicBezTo>
                <a:cubicBezTo>
                  <a:pt x="3817394" y="2962841"/>
                  <a:pt x="2962841" y="3817394"/>
                  <a:pt x="1908697" y="3817394"/>
                </a:cubicBezTo>
                <a:cubicBezTo>
                  <a:pt x="854553" y="3817394"/>
                  <a:pt x="0" y="2962841"/>
                  <a:pt x="0" y="1908697"/>
                </a:cubicBezTo>
                <a:close/>
              </a:path>
            </a:pathLst>
          </a:custGeom>
          <a:solidFill>
            <a:srgbClr val="0070C0">
              <a:alpha val="50000"/>
            </a:srgb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08985" tIns="668044" rIns="508986" bIns="1431522"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0" name="Freeform 19" descr="Multiple Methods to Identify &amp; Correct">
            <a:extLst>
              <a:ext uri="{FF2B5EF4-FFF2-40B4-BE49-F238E27FC236}">
                <a16:creationId xmlns:a16="http://schemas.microsoft.com/office/drawing/2014/main" id="{AAF137B7-C26C-B151-A5C4-93A4DAB334A8}"/>
              </a:ext>
              <a:ext uri="{C183D7F6-B498-43B3-948B-1728B52AA6E4}">
                <adec:decorative xmlns:adec="http://schemas.microsoft.com/office/drawing/2017/decorative" val="0"/>
              </a:ext>
            </a:extLst>
          </p:cNvPr>
          <p:cNvSpPr/>
          <p:nvPr/>
        </p:nvSpPr>
        <p:spPr>
          <a:xfrm>
            <a:off x="4756283" y="2986323"/>
            <a:ext cx="3366463" cy="3366463"/>
          </a:xfrm>
          <a:custGeom>
            <a:avLst/>
            <a:gdLst>
              <a:gd name="connsiteX0" fmla="*/ 0 w 3817393"/>
              <a:gd name="connsiteY0" fmla="*/ 1908697 h 3817393"/>
              <a:gd name="connsiteX1" fmla="*/ 1908697 w 3817393"/>
              <a:gd name="connsiteY1" fmla="*/ 0 h 3817393"/>
              <a:gd name="connsiteX2" fmla="*/ 3817394 w 3817393"/>
              <a:gd name="connsiteY2" fmla="*/ 1908697 h 3817393"/>
              <a:gd name="connsiteX3" fmla="*/ 1908697 w 3817393"/>
              <a:gd name="connsiteY3" fmla="*/ 3817394 h 3817393"/>
              <a:gd name="connsiteX4" fmla="*/ 0 w 3817393"/>
              <a:gd name="connsiteY4" fmla="*/ 1908697 h 381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393" h="3817393">
                <a:moveTo>
                  <a:pt x="0" y="1908697"/>
                </a:moveTo>
                <a:cubicBezTo>
                  <a:pt x="0" y="854553"/>
                  <a:pt x="854553" y="0"/>
                  <a:pt x="1908697" y="0"/>
                </a:cubicBezTo>
                <a:cubicBezTo>
                  <a:pt x="2962841" y="0"/>
                  <a:pt x="3817394" y="854553"/>
                  <a:pt x="3817394" y="1908697"/>
                </a:cubicBezTo>
                <a:cubicBezTo>
                  <a:pt x="3817394" y="2962841"/>
                  <a:pt x="2962841" y="3817394"/>
                  <a:pt x="1908697" y="3817394"/>
                </a:cubicBezTo>
                <a:cubicBezTo>
                  <a:pt x="854553" y="3817394"/>
                  <a:pt x="0" y="2962841"/>
                  <a:pt x="0" y="1908697"/>
                </a:cubicBezTo>
                <a:close/>
              </a:path>
            </a:pathLst>
          </a:custGeom>
          <a:solidFill>
            <a:srgbClr val="4DC58D">
              <a:alpha val="50000"/>
            </a:srgbClr>
          </a:solidFill>
          <a:ln>
            <a:solidFill>
              <a:srgbClr val="25866E"/>
            </a:solidFill>
          </a:ln>
          <a:scene3d>
            <a:camera prst="orthographicFront"/>
            <a:lightRig rig="threePt" dir="t"/>
          </a:scene3d>
          <a:sp3d>
            <a:bevelT/>
          </a:sp3d>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167486" tIns="986160" rIns="359471" bIns="731667"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2" name="Freeform 21" descr="Multiple Mechanisms to Encourage &amp; Support Improvement &amp; Compliance">
            <a:extLst>
              <a:ext uri="{FF2B5EF4-FFF2-40B4-BE49-F238E27FC236}">
                <a16:creationId xmlns:a16="http://schemas.microsoft.com/office/drawing/2014/main" id="{36A4B031-55D4-924F-0B58-031D5C2C4FB4}"/>
              </a:ext>
              <a:ext uri="{C183D7F6-B498-43B3-948B-1728B52AA6E4}">
                <adec:decorative xmlns:adec="http://schemas.microsoft.com/office/drawing/2017/decorative" val="0"/>
              </a:ext>
            </a:extLst>
          </p:cNvPr>
          <p:cNvSpPr/>
          <p:nvPr/>
        </p:nvSpPr>
        <p:spPr>
          <a:xfrm>
            <a:off x="2843032" y="2986323"/>
            <a:ext cx="3366463" cy="3366463"/>
          </a:xfrm>
          <a:custGeom>
            <a:avLst/>
            <a:gdLst>
              <a:gd name="connsiteX0" fmla="*/ 0 w 3817393"/>
              <a:gd name="connsiteY0" fmla="*/ 1908697 h 3817393"/>
              <a:gd name="connsiteX1" fmla="*/ 1908697 w 3817393"/>
              <a:gd name="connsiteY1" fmla="*/ 0 h 3817393"/>
              <a:gd name="connsiteX2" fmla="*/ 3817394 w 3817393"/>
              <a:gd name="connsiteY2" fmla="*/ 1908697 h 3817393"/>
              <a:gd name="connsiteX3" fmla="*/ 1908697 w 3817393"/>
              <a:gd name="connsiteY3" fmla="*/ 3817394 h 3817393"/>
              <a:gd name="connsiteX4" fmla="*/ 0 w 3817393"/>
              <a:gd name="connsiteY4" fmla="*/ 1908697 h 381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393" h="3817393">
                <a:moveTo>
                  <a:pt x="0" y="1908697"/>
                </a:moveTo>
                <a:cubicBezTo>
                  <a:pt x="0" y="854553"/>
                  <a:pt x="854553" y="0"/>
                  <a:pt x="1908697" y="0"/>
                </a:cubicBezTo>
                <a:cubicBezTo>
                  <a:pt x="2962841" y="0"/>
                  <a:pt x="3817394" y="854553"/>
                  <a:pt x="3817394" y="1908697"/>
                </a:cubicBezTo>
                <a:cubicBezTo>
                  <a:pt x="3817394" y="2962841"/>
                  <a:pt x="2962841" y="3817394"/>
                  <a:pt x="1908697" y="3817394"/>
                </a:cubicBezTo>
                <a:cubicBezTo>
                  <a:pt x="854553" y="3817394"/>
                  <a:pt x="0" y="2962841"/>
                  <a:pt x="0" y="1908697"/>
                </a:cubicBezTo>
                <a:close/>
              </a:path>
            </a:pathLst>
          </a:custGeom>
          <a:solidFill>
            <a:srgbClr val="54CCCD">
              <a:alpha val="50000"/>
            </a:srgbClr>
          </a:solidFill>
          <a:scene3d>
            <a:camera prst="orthographicFront"/>
            <a:lightRig rig="threePt" dir="t"/>
          </a:scene3d>
          <a:sp3d prstMaterial="matte">
            <a:bevel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59471" tIns="986160" rIns="1167486" bIns="731667"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8" name="Rectangle 7" descr="General Supervision System">
            <a:extLst>
              <a:ext uri="{FF2B5EF4-FFF2-40B4-BE49-F238E27FC236}">
                <a16:creationId xmlns:a16="http://schemas.microsoft.com/office/drawing/2014/main" id="{A96858C4-DCAA-4505-833C-50B099246970}"/>
              </a:ext>
            </a:extLst>
          </p:cNvPr>
          <p:cNvSpPr/>
          <p:nvPr/>
        </p:nvSpPr>
        <p:spPr>
          <a:xfrm>
            <a:off x="4639427" y="3650891"/>
            <a:ext cx="1684709" cy="975139"/>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5314644D-093B-5D18-9E99-FB0454C3FB16}"/>
              </a:ext>
            </a:extLst>
          </p:cNvPr>
          <p:cNvSpPr txBox="1"/>
          <p:nvPr/>
        </p:nvSpPr>
        <p:spPr>
          <a:xfrm>
            <a:off x="4394555" y="1913824"/>
            <a:ext cx="2333061" cy="923330"/>
          </a:xfrm>
          <a:prstGeom prst="rect">
            <a:avLst/>
          </a:prstGeom>
          <a:noFill/>
        </p:spPr>
        <p:txBody>
          <a:bodyPr wrap="square">
            <a:spAutoFit/>
          </a:bodyPr>
          <a:lstStyle/>
          <a:p>
            <a:pPr lvl="0" algn="ctr">
              <a:buNone/>
            </a:pPr>
            <a:r>
              <a:rPr lang="en-US"/>
              <a:t>Support Improvement of Educational Results &amp; Functional Outcome</a:t>
            </a:r>
          </a:p>
        </p:txBody>
      </p:sp>
      <p:sp>
        <p:nvSpPr>
          <p:cNvPr id="11" name="TextBox 10">
            <a:extLst>
              <a:ext uri="{FF2B5EF4-FFF2-40B4-BE49-F238E27FC236}">
                <a16:creationId xmlns:a16="http://schemas.microsoft.com/office/drawing/2014/main" id="{05E87891-2C30-7DDA-3C1C-D5F55A457AB5}"/>
              </a:ext>
            </a:extLst>
          </p:cNvPr>
          <p:cNvSpPr txBox="1"/>
          <p:nvPr/>
        </p:nvSpPr>
        <p:spPr>
          <a:xfrm>
            <a:off x="6189758" y="4669554"/>
            <a:ext cx="1879199" cy="923330"/>
          </a:xfrm>
          <a:prstGeom prst="rect">
            <a:avLst/>
          </a:prstGeom>
          <a:noFill/>
        </p:spPr>
        <p:txBody>
          <a:bodyPr wrap="square">
            <a:spAutoFit/>
          </a:bodyPr>
          <a:lstStyle/>
          <a:p>
            <a:pPr lvl="0" algn="ctr">
              <a:buNone/>
            </a:pPr>
            <a:r>
              <a:rPr lang="en-US"/>
              <a:t>Multiple Methods to Identify &amp; Correct</a:t>
            </a:r>
          </a:p>
        </p:txBody>
      </p:sp>
      <p:sp>
        <p:nvSpPr>
          <p:cNvPr id="12" name="TextBox 11">
            <a:extLst>
              <a:ext uri="{FF2B5EF4-FFF2-40B4-BE49-F238E27FC236}">
                <a16:creationId xmlns:a16="http://schemas.microsoft.com/office/drawing/2014/main" id="{16B62471-6B0D-EAEE-7296-BED60395E38B}"/>
              </a:ext>
            </a:extLst>
          </p:cNvPr>
          <p:cNvSpPr txBox="1"/>
          <p:nvPr/>
        </p:nvSpPr>
        <p:spPr>
          <a:xfrm>
            <a:off x="2959412" y="4213899"/>
            <a:ext cx="1976159" cy="1754326"/>
          </a:xfrm>
          <a:prstGeom prst="rect">
            <a:avLst/>
          </a:prstGeom>
          <a:noFill/>
        </p:spPr>
        <p:txBody>
          <a:bodyPr wrap="square">
            <a:spAutoFit/>
          </a:bodyPr>
          <a:lstStyle/>
          <a:p>
            <a:pPr lvl="0" algn="ctr">
              <a:buNone/>
            </a:pPr>
            <a:r>
              <a:rPr lang="en-US"/>
              <a:t> Multiple Mechanisms to Encourage &amp; Support Improvement &amp; </a:t>
            </a:r>
          </a:p>
          <a:p>
            <a:pPr lvl="0" algn="ctr">
              <a:buNone/>
            </a:pPr>
            <a:r>
              <a:rPr lang="en-US"/>
              <a:t>Compliance</a:t>
            </a:r>
          </a:p>
        </p:txBody>
      </p:sp>
      <p:sp>
        <p:nvSpPr>
          <p:cNvPr id="29" name="Freeform 28" descr="General Supervision System">
            <a:extLst>
              <a:ext uri="{FF2B5EF4-FFF2-40B4-BE49-F238E27FC236}">
                <a16:creationId xmlns:a16="http://schemas.microsoft.com/office/drawing/2014/main" id="{6CFDCE29-3D74-74AF-0CA9-889D457A3892}"/>
              </a:ext>
            </a:extLst>
          </p:cNvPr>
          <p:cNvSpPr/>
          <p:nvPr/>
        </p:nvSpPr>
        <p:spPr>
          <a:xfrm>
            <a:off x="4756477" y="3285954"/>
            <a:ext cx="1444856" cy="1466449"/>
          </a:xfrm>
          <a:custGeom>
            <a:avLst/>
            <a:gdLst>
              <a:gd name="connsiteX0" fmla="*/ 721334 w 1444856"/>
              <a:gd name="connsiteY0" fmla="*/ 0 h 1466449"/>
              <a:gd name="connsiteX1" fmla="*/ 834650 w 1444856"/>
              <a:gd name="connsiteY1" fmla="*/ 84737 h 1466449"/>
              <a:gd name="connsiteX2" fmla="*/ 1438500 w 1444856"/>
              <a:gd name="connsiteY2" fmla="*/ 1211500 h 1466449"/>
              <a:gd name="connsiteX3" fmla="*/ 1444856 w 1444856"/>
              <a:gd name="connsiteY3" fmla="*/ 1337385 h 1466449"/>
              <a:gd name="connsiteX4" fmla="*/ 1417400 w 1444856"/>
              <a:gd name="connsiteY4" fmla="*/ 1349695 h 1466449"/>
              <a:gd name="connsiteX5" fmla="*/ 800201 w 1444856"/>
              <a:gd name="connsiteY5" fmla="*/ 1466449 h 1466449"/>
              <a:gd name="connsiteX6" fmla="*/ 145011 w 1444856"/>
              <a:gd name="connsiteY6" fmla="*/ 1334173 h 1466449"/>
              <a:gd name="connsiteX7" fmla="*/ 0 w 1444856"/>
              <a:gd name="connsiteY7" fmla="*/ 1264317 h 1466449"/>
              <a:gd name="connsiteX8" fmla="*/ 2667 w 1444856"/>
              <a:gd name="connsiteY8" fmla="*/ 1211500 h 1466449"/>
              <a:gd name="connsiteX9" fmla="*/ 662022 w 1444856"/>
              <a:gd name="connsiteY9" fmla="*/ 40849 h 14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856" h="1466449">
                <a:moveTo>
                  <a:pt x="721334" y="0"/>
                </a:moveTo>
                <a:lnTo>
                  <a:pt x="834650" y="84737"/>
                </a:lnTo>
                <a:cubicBezTo>
                  <a:pt x="1167177" y="359163"/>
                  <a:pt x="1392527" y="758817"/>
                  <a:pt x="1438500" y="1211500"/>
                </a:cubicBezTo>
                <a:lnTo>
                  <a:pt x="1444856" y="1337385"/>
                </a:lnTo>
                <a:lnTo>
                  <a:pt x="1417400" y="1349695"/>
                </a:lnTo>
                <a:cubicBezTo>
                  <a:pt x="1226293" y="1425052"/>
                  <a:pt x="1018081" y="1466449"/>
                  <a:pt x="800201" y="1466449"/>
                </a:cubicBezTo>
                <a:cubicBezTo>
                  <a:pt x="567795" y="1466449"/>
                  <a:pt x="346390" y="1419349"/>
                  <a:pt x="145011" y="1334173"/>
                </a:cubicBezTo>
                <a:lnTo>
                  <a:pt x="0" y="1264317"/>
                </a:lnTo>
                <a:lnTo>
                  <a:pt x="2667" y="1211500"/>
                </a:lnTo>
                <a:cubicBezTo>
                  <a:pt x="51154" y="734061"/>
                  <a:pt x="299174" y="315609"/>
                  <a:pt x="662022" y="40849"/>
                </a:cubicBezTo>
                <a:close/>
              </a:path>
            </a:pathLst>
          </a:custGeom>
          <a:solidFill>
            <a:schemeClr val="accent6">
              <a:lumMod val="75000"/>
              <a:alpha val="5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08985" tIns="668044" rIns="508986" bIns="1431522"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30" name="TextBox 29" descr="General Supervision System">
            <a:extLst>
              <a:ext uri="{FF2B5EF4-FFF2-40B4-BE49-F238E27FC236}">
                <a16:creationId xmlns:a16="http://schemas.microsoft.com/office/drawing/2014/main" id="{804DAFD6-E5C8-580E-2A35-88DDEC05E39F}"/>
              </a:ext>
            </a:extLst>
          </p:cNvPr>
          <p:cNvSpPr txBox="1"/>
          <p:nvPr/>
        </p:nvSpPr>
        <p:spPr>
          <a:xfrm>
            <a:off x="4578910" y="3696736"/>
            <a:ext cx="1857141" cy="923330"/>
          </a:xfrm>
          <a:prstGeom prst="rect">
            <a:avLst/>
          </a:prstGeom>
          <a:noFill/>
        </p:spPr>
        <p:txBody>
          <a:bodyPr wrap="square" rtlCol="0">
            <a:spAutoFit/>
          </a:bodyPr>
          <a:lstStyle/>
          <a:p>
            <a:pPr algn="ctr"/>
            <a:r>
              <a:rPr lang="en-US" dirty="0">
                <a:solidFill>
                  <a:schemeClr val="bg1"/>
                </a:solidFill>
              </a:rPr>
              <a:t>General Supervision System</a:t>
            </a:r>
          </a:p>
        </p:txBody>
      </p:sp>
      <p:sp>
        <p:nvSpPr>
          <p:cNvPr id="4" name="Footer Placeholder 3">
            <a:extLst>
              <a:ext uri="{FF2B5EF4-FFF2-40B4-BE49-F238E27FC236}">
                <a16:creationId xmlns:a16="http://schemas.microsoft.com/office/drawing/2014/main" id="{F008AFD8-8516-07D5-1DD9-FADC3404483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0EA2A943-613A-7667-9FF0-87FCD28D1B2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18</a:t>
            </a:fld>
            <a:endParaRPr lang="en-US"/>
          </a:p>
        </p:txBody>
      </p:sp>
    </p:spTree>
    <p:extLst>
      <p:ext uri="{BB962C8B-B14F-4D97-AF65-F5344CB8AC3E}">
        <p14:creationId xmlns:p14="http://schemas.microsoft.com/office/powerpoint/2010/main" val="83517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4CC9E-58F8-3663-A965-FF0C748202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31" y="1368056"/>
            <a:ext cx="10476992" cy="5449606"/>
          </a:xfrm>
          <a:prstGeom prst="rect">
            <a:avLst/>
          </a:prstGeom>
        </p:spPr>
      </p:pic>
      <p:sp>
        <p:nvSpPr>
          <p:cNvPr id="2" name="Title 1">
            <a:extLst>
              <a:ext uri="{FF2B5EF4-FFF2-40B4-BE49-F238E27FC236}">
                <a16:creationId xmlns:a16="http://schemas.microsoft.com/office/drawing/2014/main" id="{04D3CCAB-E63B-1362-1F39-BBE4624270F3}"/>
              </a:ext>
            </a:extLst>
          </p:cNvPr>
          <p:cNvSpPr>
            <a:spLocks noGrp="1"/>
          </p:cNvSpPr>
          <p:nvPr>
            <p:ph type="title"/>
          </p:nvPr>
        </p:nvSpPr>
        <p:spPr/>
        <p:txBody>
          <a:bodyPr>
            <a:normAutofit/>
          </a:bodyPr>
          <a:lstStyle/>
          <a:p>
            <a:r>
              <a:rPr lang="en-US" dirty="0"/>
              <a:t>General Supervision System</a:t>
            </a:r>
          </a:p>
        </p:txBody>
      </p:sp>
      <p:pic>
        <p:nvPicPr>
          <p:cNvPr id="11" name="Green Cog" descr="A green gear with white background that reads Professional Learning and Development and Technical Assistance">
            <a:extLst>
              <a:ext uri="{FF2B5EF4-FFF2-40B4-BE49-F238E27FC236}">
                <a16:creationId xmlns:a16="http://schemas.microsoft.com/office/drawing/2014/main" id="{4F7C6F40-C873-34A2-9920-3B52EC965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8603">
            <a:off x="1229994" y="1251780"/>
            <a:ext cx="2148840" cy="2148840"/>
          </a:xfrm>
          <a:prstGeom prst="rect">
            <a:avLst/>
          </a:prstGeom>
        </p:spPr>
      </p:pic>
      <p:pic>
        <p:nvPicPr>
          <p:cNvPr id="13" name="Picture 12" descr="A orange gear with white background that reads Data on Results and Processes">
            <a:extLst>
              <a:ext uri="{FF2B5EF4-FFF2-40B4-BE49-F238E27FC236}">
                <a16:creationId xmlns:a16="http://schemas.microsoft.com/office/drawing/2014/main" id="{1B91F083-DC1A-3D55-EF5C-80DA34C05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269" y="1448599"/>
            <a:ext cx="2148840" cy="2148840"/>
          </a:xfrm>
          <a:prstGeom prst="rect">
            <a:avLst/>
          </a:prstGeom>
        </p:spPr>
      </p:pic>
      <p:pic>
        <p:nvPicPr>
          <p:cNvPr id="17" name="Picture 16" descr="A yellow gear with white background that reads SPP/APR/SSIP">
            <a:extLst>
              <a:ext uri="{FF2B5EF4-FFF2-40B4-BE49-F238E27FC236}">
                <a16:creationId xmlns:a16="http://schemas.microsoft.com/office/drawing/2014/main" id="{49A95933-7390-9BC1-774B-7D03CCDF5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4490" y="2270858"/>
            <a:ext cx="2148840" cy="2148840"/>
          </a:xfrm>
          <a:prstGeom prst="rect">
            <a:avLst/>
          </a:prstGeom>
        </p:spPr>
      </p:pic>
      <p:pic>
        <p:nvPicPr>
          <p:cNvPr id="21" name="Picture 20" descr="A pink gear with white background that reads Policies, Procedures, and Effective Implementation of Evidence-based Practices">
            <a:extLst>
              <a:ext uri="{FF2B5EF4-FFF2-40B4-BE49-F238E27FC236}">
                <a16:creationId xmlns:a16="http://schemas.microsoft.com/office/drawing/2014/main" id="{EBC52118-984D-AA07-C89A-0B37C00A6D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13287">
            <a:off x="7212019" y="1536184"/>
            <a:ext cx="2148840" cy="2148840"/>
          </a:xfrm>
          <a:prstGeom prst="rect">
            <a:avLst/>
          </a:prstGeom>
        </p:spPr>
      </p:pic>
      <p:pic>
        <p:nvPicPr>
          <p:cNvPr id="23" name="Picture 22" descr="Gear icon that says: Effective Dispute Resolution">
            <a:extLst>
              <a:ext uri="{FF2B5EF4-FFF2-40B4-BE49-F238E27FC236}">
                <a16:creationId xmlns:a16="http://schemas.microsoft.com/office/drawing/2014/main" id="{E98093C7-B04A-8F5F-CAA1-610E0E3AF8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11886">
            <a:off x="9046883" y="2865308"/>
            <a:ext cx="2148840" cy="2148840"/>
          </a:xfrm>
          <a:prstGeom prst="rect">
            <a:avLst/>
          </a:prstGeom>
        </p:spPr>
      </p:pic>
      <p:pic>
        <p:nvPicPr>
          <p:cNvPr id="25" name="Picture 24" descr="A red gear with white background that reads Integrated Monitoring Activities">
            <a:extLst>
              <a:ext uri="{FF2B5EF4-FFF2-40B4-BE49-F238E27FC236}">
                <a16:creationId xmlns:a16="http://schemas.microsoft.com/office/drawing/2014/main" id="{6B4D408A-A169-308D-EC71-04B1701134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8354" y="3633167"/>
            <a:ext cx="2148840" cy="2148840"/>
          </a:xfrm>
          <a:prstGeom prst="rect">
            <a:avLst/>
          </a:prstGeom>
        </p:spPr>
      </p:pic>
      <p:pic>
        <p:nvPicPr>
          <p:cNvPr id="19" name="Picture 18" descr="A light blue gear with white background that reads Improvement, Correction, Incentives, and Sanctions">
            <a:extLst>
              <a:ext uri="{FF2B5EF4-FFF2-40B4-BE49-F238E27FC236}">
                <a16:creationId xmlns:a16="http://schemas.microsoft.com/office/drawing/2014/main" id="{FF16B2F0-D450-992E-C903-288B588E1C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929334">
            <a:off x="5193498" y="4359644"/>
            <a:ext cx="2148840" cy="2148840"/>
          </a:xfrm>
          <a:prstGeom prst="rect">
            <a:avLst/>
          </a:prstGeom>
        </p:spPr>
      </p:pic>
      <p:pic>
        <p:nvPicPr>
          <p:cNvPr id="15" name="Picture 14" descr="A purple gear with white background that reads Fiscal Accountability and Management">
            <a:extLst>
              <a:ext uri="{FF2B5EF4-FFF2-40B4-BE49-F238E27FC236}">
                <a16:creationId xmlns:a16="http://schemas.microsoft.com/office/drawing/2014/main" id="{E9E25A8D-09F3-B5FF-B125-D37ED38CA2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32795">
            <a:off x="3270739" y="3540368"/>
            <a:ext cx="2148840" cy="2148840"/>
          </a:xfrm>
          <a:prstGeom prst="rect">
            <a:avLst/>
          </a:prstGeom>
        </p:spPr>
      </p:pic>
      <p:grpSp>
        <p:nvGrpSpPr>
          <p:cNvPr id="75" name="Group 74" descr="Gear icon that says: Professional Learning and Development and Technical Assistance">
            <a:extLst>
              <a:ext uri="{FF2B5EF4-FFF2-40B4-BE49-F238E27FC236}">
                <a16:creationId xmlns:a16="http://schemas.microsoft.com/office/drawing/2014/main" id="{316755D1-4905-F554-D6B2-9B3F64964F76}"/>
              </a:ext>
            </a:extLst>
          </p:cNvPr>
          <p:cNvGrpSpPr/>
          <p:nvPr/>
        </p:nvGrpSpPr>
        <p:grpSpPr>
          <a:xfrm>
            <a:off x="1468604" y="1422039"/>
            <a:ext cx="1645920" cy="1744322"/>
            <a:chOff x="1468604" y="1422039"/>
            <a:chExt cx="1645920" cy="1744322"/>
          </a:xfrm>
        </p:grpSpPr>
        <p:pic>
          <p:nvPicPr>
            <p:cNvPr id="31" name="Picture 30" descr="A white circle with green border&#10;&#10;Description automatically generated">
              <a:extLst>
                <a:ext uri="{FF2B5EF4-FFF2-40B4-BE49-F238E27FC236}">
                  <a16:creationId xmlns:a16="http://schemas.microsoft.com/office/drawing/2014/main" id="{0CEFCF75-A27F-F85C-7564-7868D90C6F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8604" y="1520441"/>
              <a:ext cx="1645920" cy="1645920"/>
            </a:xfrm>
            <a:prstGeom prst="rect">
              <a:avLst/>
            </a:prstGeom>
          </p:spPr>
        </p:pic>
        <p:pic>
          <p:nvPicPr>
            <p:cNvPr id="27" name="Picture 26" descr="A black background with a black square&#10;&#10;Description automatically generated with medium confidence">
              <a:extLst>
                <a:ext uri="{FF2B5EF4-FFF2-40B4-BE49-F238E27FC236}">
                  <a16:creationId xmlns:a16="http://schemas.microsoft.com/office/drawing/2014/main" id="{74853EA9-3616-A398-62BF-DF72681A76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559" y="1999878"/>
              <a:ext cx="1247045" cy="842303"/>
            </a:xfrm>
            <a:prstGeom prst="rect">
              <a:avLst/>
            </a:prstGeom>
          </p:spPr>
        </p:pic>
        <p:pic>
          <p:nvPicPr>
            <p:cNvPr id="29" name="Picture 28" descr="A logo of a book&#10;&#10;Description automatically generated">
              <a:extLst>
                <a:ext uri="{FF2B5EF4-FFF2-40B4-BE49-F238E27FC236}">
                  <a16:creationId xmlns:a16="http://schemas.microsoft.com/office/drawing/2014/main" id="{8702915B-A7D7-3172-5EFA-00C2CA6A2C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27178" y="1422039"/>
              <a:ext cx="548640" cy="548640"/>
            </a:xfrm>
            <a:prstGeom prst="rect">
              <a:avLst/>
            </a:prstGeom>
          </p:spPr>
        </p:pic>
      </p:grpSp>
      <p:grpSp>
        <p:nvGrpSpPr>
          <p:cNvPr id="76" name="Group 75" descr="Gear icon that says: Data on Results and Processes">
            <a:extLst>
              <a:ext uri="{FF2B5EF4-FFF2-40B4-BE49-F238E27FC236}">
                <a16:creationId xmlns:a16="http://schemas.microsoft.com/office/drawing/2014/main" id="{DC5AE4CD-3FE2-04F1-2CE6-DABB883AB51A}"/>
              </a:ext>
            </a:extLst>
          </p:cNvPr>
          <p:cNvGrpSpPr/>
          <p:nvPr/>
        </p:nvGrpSpPr>
        <p:grpSpPr>
          <a:xfrm>
            <a:off x="3575012" y="1593848"/>
            <a:ext cx="1645920" cy="1740149"/>
            <a:chOff x="3575012" y="1593848"/>
            <a:chExt cx="1645920" cy="1740149"/>
          </a:xfrm>
        </p:grpSpPr>
        <p:pic>
          <p:nvPicPr>
            <p:cNvPr id="62" name="Picture 61" descr="A white circle with orange border&#10;&#10;Description automatically generated">
              <a:extLst>
                <a:ext uri="{FF2B5EF4-FFF2-40B4-BE49-F238E27FC236}">
                  <a16:creationId xmlns:a16="http://schemas.microsoft.com/office/drawing/2014/main" id="{E4E8A54E-54CA-D72C-3722-4ED270B917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75012" y="1688077"/>
              <a:ext cx="1645920" cy="1645920"/>
            </a:xfrm>
            <a:prstGeom prst="rect">
              <a:avLst/>
            </a:prstGeom>
          </p:spPr>
        </p:pic>
        <p:pic>
          <p:nvPicPr>
            <p:cNvPr id="33" name="Picture 32" descr="A white circle with gray circles and black dots&#10;&#10;Description automatically generated">
              <a:extLst>
                <a:ext uri="{FF2B5EF4-FFF2-40B4-BE49-F238E27FC236}">
                  <a16:creationId xmlns:a16="http://schemas.microsoft.com/office/drawing/2014/main" id="{D8D752CC-EF3A-EFF9-EAAD-38A0A5949E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20341" y="1593848"/>
              <a:ext cx="548640" cy="54864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0ECFCE59-D6D9-47FC-24F5-766C4E4374F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56186" y="2367287"/>
              <a:ext cx="1133949" cy="294391"/>
            </a:xfrm>
            <a:prstGeom prst="rect">
              <a:avLst/>
            </a:prstGeom>
          </p:spPr>
        </p:pic>
      </p:grpSp>
      <p:grpSp>
        <p:nvGrpSpPr>
          <p:cNvPr id="78" name="Group 77" descr="Gear icon that says: SPP/APR/SSIP">
            <a:extLst>
              <a:ext uri="{FF2B5EF4-FFF2-40B4-BE49-F238E27FC236}">
                <a16:creationId xmlns:a16="http://schemas.microsoft.com/office/drawing/2014/main" id="{1E880475-AC55-0946-0886-B46F8D9645BB}"/>
              </a:ext>
            </a:extLst>
          </p:cNvPr>
          <p:cNvGrpSpPr/>
          <p:nvPr/>
        </p:nvGrpSpPr>
        <p:grpSpPr>
          <a:xfrm>
            <a:off x="5448168" y="2430484"/>
            <a:ext cx="1645920" cy="1756134"/>
            <a:chOff x="5448168" y="2430484"/>
            <a:chExt cx="1645920" cy="1756134"/>
          </a:xfrm>
        </p:grpSpPr>
        <p:pic>
          <p:nvPicPr>
            <p:cNvPr id="66" name="Picture 65" descr="A white circle with orange border&#10;&#10;Description automatically generated">
              <a:extLst>
                <a:ext uri="{FF2B5EF4-FFF2-40B4-BE49-F238E27FC236}">
                  <a16:creationId xmlns:a16="http://schemas.microsoft.com/office/drawing/2014/main" id="{3ACBD7F2-FEFC-0582-01B6-B06C70B339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48168" y="2540698"/>
              <a:ext cx="1645920" cy="1645920"/>
            </a:xfrm>
            <a:prstGeom prst="rect">
              <a:avLst/>
            </a:prstGeom>
          </p:spPr>
        </p:pic>
        <p:pic>
          <p:nvPicPr>
            <p:cNvPr id="37" name="Picture 36" descr="A yellow circle with a grey and white circle with a check mark on it&#10;&#10;Description automatically generated">
              <a:extLst>
                <a:ext uri="{FF2B5EF4-FFF2-40B4-BE49-F238E27FC236}">
                  <a16:creationId xmlns:a16="http://schemas.microsoft.com/office/drawing/2014/main" id="{6212BF64-D6A4-11EB-43F3-312DA69A354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28174" y="2430484"/>
              <a:ext cx="548640" cy="548640"/>
            </a:xfrm>
            <a:prstGeom prst="rect">
              <a:avLst/>
            </a:prstGeom>
          </p:spPr>
        </p:pic>
        <p:pic>
          <p:nvPicPr>
            <p:cNvPr id="51" name="Picture 50">
              <a:extLst>
                <a:ext uri="{FF2B5EF4-FFF2-40B4-BE49-F238E27FC236}">
                  <a16:creationId xmlns:a16="http://schemas.microsoft.com/office/drawing/2014/main" id="{72A83233-FA91-2199-C27F-43D80586CB0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84865" y="3309702"/>
              <a:ext cx="1035969" cy="107913"/>
            </a:xfrm>
            <a:prstGeom prst="rect">
              <a:avLst/>
            </a:prstGeom>
          </p:spPr>
        </p:pic>
      </p:grpSp>
      <p:grpSp>
        <p:nvGrpSpPr>
          <p:cNvPr id="80" name="Group 79" descr="Gear icon that says: Policies, Procedures, and Effective Implementation of Evidence-based Practices">
            <a:extLst>
              <a:ext uri="{FF2B5EF4-FFF2-40B4-BE49-F238E27FC236}">
                <a16:creationId xmlns:a16="http://schemas.microsoft.com/office/drawing/2014/main" id="{1ABE0263-E931-5286-0B99-9B16737CCFD8}"/>
              </a:ext>
            </a:extLst>
          </p:cNvPr>
          <p:cNvGrpSpPr/>
          <p:nvPr/>
        </p:nvGrpSpPr>
        <p:grpSpPr>
          <a:xfrm>
            <a:off x="7474942" y="1606933"/>
            <a:ext cx="1645920" cy="1829083"/>
            <a:chOff x="7474942" y="1606933"/>
            <a:chExt cx="1645920" cy="1829083"/>
          </a:xfrm>
        </p:grpSpPr>
        <p:pic>
          <p:nvPicPr>
            <p:cNvPr id="70" name="Picture 69" descr="A white circle with purple border&#10;&#10;Description automatically generated">
              <a:extLst>
                <a:ext uri="{FF2B5EF4-FFF2-40B4-BE49-F238E27FC236}">
                  <a16:creationId xmlns:a16="http://schemas.microsoft.com/office/drawing/2014/main" id="{B10794F7-10A1-B91C-84D0-F0E0F9E583B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74942" y="1790096"/>
              <a:ext cx="1645920" cy="1645920"/>
            </a:xfrm>
            <a:prstGeom prst="rect">
              <a:avLst/>
            </a:prstGeom>
          </p:spPr>
        </p:pic>
        <p:pic>
          <p:nvPicPr>
            <p:cNvPr id="41" name="Picture 40" descr="A circular logo with a dart in the center&#10;&#10;Description automatically generated">
              <a:extLst>
                <a:ext uri="{FF2B5EF4-FFF2-40B4-BE49-F238E27FC236}">
                  <a16:creationId xmlns:a16="http://schemas.microsoft.com/office/drawing/2014/main" id="{D90D2EA0-2D03-D9C4-45B6-14E4DECF0B4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13976" y="1606933"/>
              <a:ext cx="537667" cy="54864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C8B16756-2ADC-ED59-616A-34F9F9A8B70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58021" y="2203938"/>
              <a:ext cx="1279763" cy="1002481"/>
            </a:xfrm>
            <a:prstGeom prst="rect">
              <a:avLst/>
            </a:prstGeom>
          </p:spPr>
        </p:pic>
      </p:grpSp>
      <p:grpSp>
        <p:nvGrpSpPr>
          <p:cNvPr id="82" name="Group 81" descr="Gear icon that says: Effective Dispute Resolution">
            <a:extLst>
              <a:ext uri="{FF2B5EF4-FFF2-40B4-BE49-F238E27FC236}">
                <a16:creationId xmlns:a16="http://schemas.microsoft.com/office/drawing/2014/main" id="{FD173856-7BD3-7151-0142-ADB17FE384D1}"/>
              </a:ext>
            </a:extLst>
          </p:cNvPr>
          <p:cNvGrpSpPr/>
          <p:nvPr/>
        </p:nvGrpSpPr>
        <p:grpSpPr>
          <a:xfrm>
            <a:off x="9306174" y="3012621"/>
            <a:ext cx="1645920" cy="1780377"/>
            <a:chOff x="9306174" y="3012621"/>
            <a:chExt cx="1645920" cy="1780377"/>
          </a:xfrm>
        </p:grpSpPr>
        <p:pic>
          <p:nvPicPr>
            <p:cNvPr id="74" name="Picture 73" descr="A white circle with blue border&#10;&#10;Description automatically generated">
              <a:extLst>
                <a:ext uri="{FF2B5EF4-FFF2-40B4-BE49-F238E27FC236}">
                  <a16:creationId xmlns:a16="http://schemas.microsoft.com/office/drawing/2014/main" id="{B9FBCD0F-13E4-EE58-1A34-9C0D965D157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306174" y="3147078"/>
              <a:ext cx="1645920" cy="1645920"/>
            </a:xfrm>
            <a:prstGeom prst="rect">
              <a:avLst/>
            </a:prstGeom>
          </p:spPr>
        </p:pic>
        <p:pic>
          <p:nvPicPr>
            <p:cNvPr id="45" name="Picture 44" descr="A circular logo with a blue border&#10;&#10;Description automatically generated">
              <a:extLst>
                <a:ext uri="{FF2B5EF4-FFF2-40B4-BE49-F238E27FC236}">
                  <a16:creationId xmlns:a16="http://schemas.microsoft.com/office/drawing/2014/main" id="{7ED0C33C-7649-FB83-F34B-5C34934CD55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846983" y="3012621"/>
              <a:ext cx="548640" cy="54864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140867A7-2E56-5084-7AA3-13846F1C7BF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737528" y="3752064"/>
              <a:ext cx="780893" cy="490847"/>
            </a:xfrm>
            <a:prstGeom prst="rect">
              <a:avLst/>
            </a:prstGeom>
          </p:spPr>
        </p:pic>
      </p:grpSp>
      <p:grpSp>
        <p:nvGrpSpPr>
          <p:cNvPr id="81" name="Group 80" descr="Gear icon that says: Integrated Monitoring Activities">
            <a:extLst>
              <a:ext uri="{FF2B5EF4-FFF2-40B4-BE49-F238E27FC236}">
                <a16:creationId xmlns:a16="http://schemas.microsoft.com/office/drawing/2014/main" id="{035B9CD7-8806-63C8-5AA3-F1D18BB15898}"/>
              </a:ext>
            </a:extLst>
          </p:cNvPr>
          <p:cNvGrpSpPr/>
          <p:nvPr/>
        </p:nvGrpSpPr>
        <p:grpSpPr>
          <a:xfrm>
            <a:off x="7385574" y="3781878"/>
            <a:ext cx="1645920" cy="1754127"/>
            <a:chOff x="7385574" y="3781878"/>
            <a:chExt cx="1645920" cy="1754127"/>
          </a:xfrm>
        </p:grpSpPr>
        <p:pic>
          <p:nvPicPr>
            <p:cNvPr id="72" name="Picture 71" descr="A white circle with red border&#10;&#10;Description automatically generated">
              <a:extLst>
                <a:ext uri="{FF2B5EF4-FFF2-40B4-BE49-F238E27FC236}">
                  <a16:creationId xmlns:a16="http://schemas.microsoft.com/office/drawing/2014/main" id="{4E2B5E1D-F857-0C1C-8E51-20109FBF4D6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85574" y="3890085"/>
              <a:ext cx="1645920" cy="1645920"/>
            </a:xfrm>
            <a:prstGeom prst="rect">
              <a:avLst/>
            </a:prstGeom>
          </p:spPr>
        </p:pic>
        <p:pic>
          <p:nvPicPr>
            <p:cNvPr id="43" name="Picture 42" descr="A circular object with a circle in the middle&#10;&#10;Description automatically generated">
              <a:extLst>
                <a:ext uri="{FF2B5EF4-FFF2-40B4-BE49-F238E27FC236}">
                  <a16:creationId xmlns:a16="http://schemas.microsoft.com/office/drawing/2014/main" id="{4CBEEF05-5F38-E710-44AB-BAFF8F95B06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922855" y="3781878"/>
              <a:ext cx="559837" cy="548640"/>
            </a:xfrm>
            <a:prstGeom prst="rect">
              <a:avLst/>
            </a:prstGeom>
          </p:spPr>
        </p:pic>
        <p:pic>
          <p:nvPicPr>
            <p:cNvPr id="59" name="Picture 58" descr="A black background with a black square&#10;&#10;Description automatically generated with medium confidence">
              <a:extLst>
                <a:ext uri="{FF2B5EF4-FFF2-40B4-BE49-F238E27FC236}">
                  <a16:creationId xmlns:a16="http://schemas.microsoft.com/office/drawing/2014/main" id="{ED97B455-0DDC-81EF-400E-991D2F025D6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818452" y="4521914"/>
              <a:ext cx="760840" cy="467373"/>
            </a:xfrm>
            <a:prstGeom prst="rect">
              <a:avLst/>
            </a:prstGeom>
          </p:spPr>
        </p:pic>
      </p:grpSp>
      <p:grpSp>
        <p:nvGrpSpPr>
          <p:cNvPr id="79" name="Group 78" descr="Gear icon that says: Improvement, Correction, Incentives, and Sanctions">
            <a:extLst>
              <a:ext uri="{FF2B5EF4-FFF2-40B4-BE49-F238E27FC236}">
                <a16:creationId xmlns:a16="http://schemas.microsoft.com/office/drawing/2014/main" id="{A4119592-B33B-28C6-A5BB-F30A0699C73C}"/>
              </a:ext>
            </a:extLst>
          </p:cNvPr>
          <p:cNvGrpSpPr/>
          <p:nvPr/>
        </p:nvGrpSpPr>
        <p:grpSpPr>
          <a:xfrm>
            <a:off x="5451434" y="4532994"/>
            <a:ext cx="1645920" cy="1743713"/>
            <a:chOff x="5451434" y="4532994"/>
            <a:chExt cx="1645920" cy="1743713"/>
          </a:xfrm>
        </p:grpSpPr>
        <p:pic>
          <p:nvPicPr>
            <p:cNvPr id="68" name="Picture 67" descr="A white circle with black background&#10;&#10;Description automatically generated">
              <a:extLst>
                <a:ext uri="{FF2B5EF4-FFF2-40B4-BE49-F238E27FC236}">
                  <a16:creationId xmlns:a16="http://schemas.microsoft.com/office/drawing/2014/main" id="{EC3491FC-44ED-9FD5-0F08-5A3AE4BB77D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451434" y="4630787"/>
              <a:ext cx="1645920" cy="1645920"/>
            </a:xfrm>
            <a:prstGeom prst="rect">
              <a:avLst/>
            </a:prstGeom>
          </p:spPr>
        </p:pic>
        <p:pic>
          <p:nvPicPr>
            <p:cNvPr id="39" name="Picture 38" descr="A white circle with a grey check mark in it&#10;&#10;Description automatically generated">
              <a:extLst>
                <a:ext uri="{FF2B5EF4-FFF2-40B4-BE49-F238E27FC236}">
                  <a16:creationId xmlns:a16="http://schemas.microsoft.com/office/drawing/2014/main" id="{A5237CCC-B3C8-5FB3-2079-E795B1774C9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000074" y="4532994"/>
              <a:ext cx="548640" cy="54864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7BE176B2-8C63-7564-B534-05CDA719B18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731853" y="5215726"/>
              <a:ext cx="1081286" cy="655325"/>
            </a:xfrm>
            <a:prstGeom prst="rect">
              <a:avLst/>
            </a:prstGeom>
          </p:spPr>
        </p:pic>
      </p:grpSp>
      <p:grpSp>
        <p:nvGrpSpPr>
          <p:cNvPr id="77" name="Group 76" descr="Gear icon that says: Fiscal Accountability and Management">
            <a:extLst>
              <a:ext uri="{FF2B5EF4-FFF2-40B4-BE49-F238E27FC236}">
                <a16:creationId xmlns:a16="http://schemas.microsoft.com/office/drawing/2014/main" id="{4970C4CD-307E-880E-6781-DD06996D97E4}"/>
              </a:ext>
            </a:extLst>
          </p:cNvPr>
          <p:cNvGrpSpPr/>
          <p:nvPr/>
        </p:nvGrpSpPr>
        <p:grpSpPr>
          <a:xfrm>
            <a:off x="3514244" y="3695718"/>
            <a:ext cx="1645920" cy="1749833"/>
            <a:chOff x="3514244" y="3695718"/>
            <a:chExt cx="1645920" cy="1749833"/>
          </a:xfrm>
        </p:grpSpPr>
        <p:pic>
          <p:nvPicPr>
            <p:cNvPr id="64" name="Picture 63" descr="A white circle with purple border&#10;&#10;Description automatically generated">
              <a:extLst>
                <a:ext uri="{FF2B5EF4-FFF2-40B4-BE49-F238E27FC236}">
                  <a16:creationId xmlns:a16="http://schemas.microsoft.com/office/drawing/2014/main" id="{7766F914-9011-8284-B584-E4193351AE84}"/>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14244" y="3799631"/>
              <a:ext cx="1645920" cy="1645920"/>
            </a:xfrm>
            <a:prstGeom prst="rect">
              <a:avLst/>
            </a:prstGeom>
          </p:spPr>
        </p:pic>
        <p:pic>
          <p:nvPicPr>
            <p:cNvPr id="35" name="Picture 34" descr="A purple circle with a dollar sign&#10;&#10;Description automatically generated">
              <a:extLst>
                <a:ext uri="{FF2B5EF4-FFF2-40B4-BE49-F238E27FC236}">
                  <a16:creationId xmlns:a16="http://schemas.microsoft.com/office/drawing/2014/main" id="{AABAFDD6-BFDB-5523-8B52-2368FB0440CE}"/>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059952" y="3695718"/>
              <a:ext cx="548640" cy="54864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2D507B-6F6C-61A7-BE62-34896BBE4F54}"/>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742533" y="4375994"/>
              <a:ext cx="1235434" cy="502920"/>
            </a:xfrm>
            <a:prstGeom prst="rect">
              <a:avLst/>
            </a:prstGeom>
          </p:spPr>
        </p:pic>
      </p:grpSp>
      <p:sp>
        <p:nvSpPr>
          <p:cNvPr id="4" name="Footer Placeholder 3">
            <a:extLst>
              <a:ext uri="{FF2B5EF4-FFF2-40B4-BE49-F238E27FC236}">
                <a16:creationId xmlns:a16="http://schemas.microsoft.com/office/drawing/2014/main" id="{83B503E3-B269-8402-D542-DAFEAA347072}"/>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CCCCC8B-33D6-D668-62E7-53DA0380FAE3}"/>
              </a:ext>
            </a:extLst>
          </p:cNvPr>
          <p:cNvSpPr>
            <a:spLocks noGrp="1"/>
          </p:cNvSpPr>
          <p:nvPr>
            <p:ph type="sldNum" sz="quarter" idx="4"/>
          </p:nvPr>
        </p:nvSpPr>
        <p:spPr/>
        <p:txBody>
          <a:bodyPr/>
          <a:lstStyle/>
          <a:p>
            <a:fld id="{C948956C-181A-4CF4-99F7-163F512CFDFE}" type="slidenum">
              <a:rPr lang="en-US" smtClean="0"/>
              <a:pPr/>
              <a:t>19</a:t>
            </a:fld>
            <a:endParaRPr lang="en-US"/>
          </a:p>
        </p:txBody>
      </p:sp>
    </p:spTree>
    <p:extLst>
      <p:ext uri="{BB962C8B-B14F-4D97-AF65-F5344CB8AC3E}">
        <p14:creationId xmlns:p14="http://schemas.microsoft.com/office/powerpoint/2010/main" val="138734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2BC2F-04E0-4A4A-B186-CC1A211E66AD}"/>
              </a:ext>
            </a:extLst>
          </p:cNvPr>
          <p:cNvSpPr>
            <a:spLocks noGrp="1"/>
          </p:cNvSpPr>
          <p:nvPr>
            <p:ph type="ctrTitle"/>
          </p:nvPr>
        </p:nvSpPr>
        <p:spPr>
          <a:xfrm>
            <a:off x="379141" y="722100"/>
            <a:ext cx="11485757" cy="1897275"/>
          </a:xfrm>
        </p:spPr>
        <p:txBody>
          <a:bodyPr>
            <a:normAutofit/>
          </a:bodyPr>
          <a:lstStyle/>
          <a:p>
            <a:r>
              <a:rPr lang="en-US" dirty="0">
                <a:latin typeface="Verdana"/>
                <a:ea typeface="Verdana"/>
              </a:rPr>
              <a:t>Monthly Technical Assistance </a:t>
            </a:r>
            <a:br>
              <a:rPr lang="en-US" dirty="0">
                <a:latin typeface="Verdana"/>
                <a:ea typeface="Verdana"/>
              </a:rPr>
            </a:br>
            <a:r>
              <a:rPr lang="en-US" dirty="0">
                <a:latin typeface="Verdana"/>
                <a:ea typeface="Verdana"/>
              </a:rPr>
              <a:t>(</a:t>
            </a:r>
            <a:r>
              <a:rPr lang="en-US" dirty="0"/>
              <a:t>General Supervision</a:t>
            </a:r>
            <a:r>
              <a:rPr lang="en-US" dirty="0">
                <a:latin typeface="Verdana"/>
                <a:ea typeface="Verdana"/>
              </a:rPr>
              <a:t>)</a:t>
            </a:r>
            <a:endParaRPr lang="en-US" dirty="0"/>
          </a:p>
        </p:txBody>
      </p:sp>
      <p:sp>
        <p:nvSpPr>
          <p:cNvPr id="2" name="Subtitle 1">
            <a:extLst>
              <a:ext uri="{FF2B5EF4-FFF2-40B4-BE49-F238E27FC236}">
                <a16:creationId xmlns:a16="http://schemas.microsoft.com/office/drawing/2014/main" id="{F58375A7-1C44-436A-A61B-063F672A3E3D}"/>
              </a:ext>
            </a:extLst>
          </p:cNvPr>
          <p:cNvSpPr>
            <a:spLocks noGrp="1"/>
          </p:cNvSpPr>
          <p:nvPr>
            <p:ph type="subTitle" idx="1"/>
          </p:nvPr>
        </p:nvSpPr>
        <p:spPr/>
        <p:txBody>
          <a:bodyPr vert="horz" lIns="91440" tIns="45720" rIns="91440" bIns="45720" rtlCol="0" anchor="t">
            <a:normAutofit/>
          </a:bodyPr>
          <a:lstStyle/>
          <a:p>
            <a:r>
              <a:rPr lang="en-US" dirty="0">
                <a:latin typeface="Verdana"/>
                <a:ea typeface="Verdana"/>
              </a:rPr>
              <a:t>December 2023</a:t>
            </a:r>
          </a:p>
          <a:p>
            <a:endParaRPr lang="en-US" dirty="0"/>
          </a:p>
        </p:txBody>
      </p:sp>
      <p:sp>
        <p:nvSpPr>
          <p:cNvPr id="3" name="Text Placeholder 2">
            <a:extLst>
              <a:ext uri="{FF2B5EF4-FFF2-40B4-BE49-F238E27FC236}">
                <a16:creationId xmlns:a16="http://schemas.microsoft.com/office/drawing/2014/main" id="{1D66DAED-6826-471F-BC09-48ECD67FD332}"/>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Office of Special Education </a:t>
            </a:r>
            <a:endParaRPr lang="en-US" dirty="0"/>
          </a:p>
        </p:txBody>
      </p:sp>
    </p:spTree>
    <p:extLst>
      <p:ext uri="{BB962C8B-B14F-4D97-AF65-F5344CB8AC3E}">
        <p14:creationId xmlns:p14="http://schemas.microsoft.com/office/powerpoint/2010/main" val="376617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4CC9E-58F8-3663-A965-FF0C748202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31" y="1368056"/>
            <a:ext cx="10476992" cy="5449606"/>
          </a:xfrm>
          <a:prstGeom prst="rect">
            <a:avLst/>
          </a:prstGeom>
        </p:spPr>
      </p:pic>
      <p:sp>
        <p:nvSpPr>
          <p:cNvPr id="2" name="Title 1">
            <a:extLst>
              <a:ext uri="{FF2B5EF4-FFF2-40B4-BE49-F238E27FC236}">
                <a16:creationId xmlns:a16="http://schemas.microsoft.com/office/drawing/2014/main" id="{04D3CCAB-E63B-1362-1F39-BBE4624270F3}"/>
              </a:ext>
            </a:extLst>
          </p:cNvPr>
          <p:cNvSpPr>
            <a:spLocks noGrp="1"/>
          </p:cNvSpPr>
          <p:nvPr>
            <p:ph type="title"/>
          </p:nvPr>
        </p:nvSpPr>
        <p:spPr/>
        <p:txBody>
          <a:bodyPr>
            <a:normAutofit/>
          </a:bodyPr>
          <a:lstStyle/>
          <a:p>
            <a:r>
              <a:rPr lang="en-US" dirty="0"/>
              <a:t>General Supervision System </a:t>
            </a:r>
            <a:r>
              <a:rPr lang="en-US" dirty="0">
                <a:solidFill>
                  <a:srgbClr val="25846E"/>
                </a:solidFill>
              </a:rPr>
              <a:t>(2)</a:t>
            </a:r>
          </a:p>
        </p:txBody>
      </p:sp>
      <p:pic>
        <p:nvPicPr>
          <p:cNvPr id="11" name="Green Cog" descr="A green gear with white background">
            <a:extLst>
              <a:ext uri="{FF2B5EF4-FFF2-40B4-BE49-F238E27FC236}">
                <a16:creationId xmlns:a16="http://schemas.microsoft.com/office/drawing/2014/main" id="{4F7C6F40-C873-34A2-9920-3B52EC965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8603">
            <a:off x="388394" y="374178"/>
            <a:ext cx="2148840" cy="2148840"/>
          </a:xfrm>
          <a:prstGeom prst="rect">
            <a:avLst/>
          </a:prstGeom>
        </p:spPr>
      </p:pic>
      <p:pic>
        <p:nvPicPr>
          <p:cNvPr id="13" name="Picture 12" descr="A orange gear with white background that reads Data on Results and Processes">
            <a:extLst>
              <a:ext uri="{FF2B5EF4-FFF2-40B4-BE49-F238E27FC236}">
                <a16:creationId xmlns:a16="http://schemas.microsoft.com/office/drawing/2014/main" id="{1B91F083-DC1A-3D55-EF5C-80DA34C05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914" y="671327"/>
            <a:ext cx="2148840" cy="2148840"/>
          </a:xfrm>
          <a:prstGeom prst="rect">
            <a:avLst/>
          </a:prstGeom>
        </p:spPr>
      </p:pic>
      <p:pic>
        <p:nvPicPr>
          <p:cNvPr id="15" name="Picture 14" descr="A purple gear with white background that reads Fiscal Accountability and Management">
            <a:extLst>
              <a:ext uri="{FF2B5EF4-FFF2-40B4-BE49-F238E27FC236}">
                <a16:creationId xmlns:a16="http://schemas.microsoft.com/office/drawing/2014/main" id="{E9E25A8D-09F3-B5FF-B125-D37ED38CA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32795">
            <a:off x="2842476" y="4696242"/>
            <a:ext cx="2148840" cy="2148840"/>
          </a:xfrm>
          <a:prstGeom prst="rect">
            <a:avLst/>
          </a:prstGeom>
        </p:spPr>
      </p:pic>
      <p:pic>
        <p:nvPicPr>
          <p:cNvPr id="17" name="Picture 16" descr="A yellow gear with white background that reads SPP/APR/SSIP">
            <a:extLst>
              <a:ext uri="{FF2B5EF4-FFF2-40B4-BE49-F238E27FC236}">
                <a16:creationId xmlns:a16="http://schemas.microsoft.com/office/drawing/2014/main" id="{49A95933-7390-9BC1-774B-7D03CCDF5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5990" y="1984483"/>
            <a:ext cx="2148840" cy="2148840"/>
          </a:xfrm>
          <a:prstGeom prst="rect">
            <a:avLst/>
          </a:prstGeom>
        </p:spPr>
      </p:pic>
      <p:pic>
        <p:nvPicPr>
          <p:cNvPr id="19" name="Picture 18" descr="A blue gear with white background that reads Improvement, Correction, Incentives, and Sanctions">
            <a:extLst>
              <a:ext uri="{FF2B5EF4-FFF2-40B4-BE49-F238E27FC236}">
                <a16:creationId xmlns:a16="http://schemas.microsoft.com/office/drawing/2014/main" id="{FF16B2F0-D450-992E-C903-288B588E1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29334">
            <a:off x="5589525" y="5588131"/>
            <a:ext cx="2148840" cy="2148840"/>
          </a:xfrm>
          <a:prstGeom prst="rect">
            <a:avLst/>
          </a:prstGeom>
        </p:spPr>
      </p:pic>
      <p:pic>
        <p:nvPicPr>
          <p:cNvPr id="21" name="Picture 20" descr="A pink gear with white background that reads Policies, Procedures, and Effective Implementation of Evidence-based Practices&#10;">
            <a:extLst>
              <a:ext uri="{FF2B5EF4-FFF2-40B4-BE49-F238E27FC236}">
                <a16:creationId xmlns:a16="http://schemas.microsoft.com/office/drawing/2014/main" id="{EBC52118-984D-AA07-C89A-0B37C00A6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13287">
            <a:off x="7954670" y="618016"/>
            <a:ext cx="2148840" cy="2148840"/>
          </a:xfrm>
          <a:prstGeom prst="rect">
            <a:avLst/>
          </a:prstGeom>
        </p:spPr>
      </p:pic>
      <p:pic>
        <p:nvPicPr>
          <p:cNvPr id="23" name="Picture 22" descr="A blue gear with white background that reads Effective Dispute Resolution">
            <a:extLst>
              <a:ext uri="{FF2B5EF4-FFF2-40B4-BE49-F238E27FC236}">
                <a16:creationId xmlns:a16="http://schemas.microsoft.com/office/drawing/2014/main" id="{E98093C7-B04A-8F5F-CAA1-610E0E3AF8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11886">
            <a:off x="10385225" y="2501914"/>
            <a:ext cx="2148840" cy="2148840"/>
          </a:xfrm>
          <a:prstGeom prst="rect">
            <a:avLst/>
          </a:prstGeom>
        </p:spPr>
      </p:pic>
      <p:pic>
        <p:nvPicPr>
          <p:cNvPr id="25" name="Picture 24" descr="A red gear with white background that reads Integrated Monitoring Activities">
            <a:extLst>
              <a:ext uri="{FF2B5EF4-FFF2-40B4-BE49-F238E27FC236}">
                <a16:creationId xmlns:a16="http://schemas.microsoft.com/office/drawing/2014/main" id="{6B4D408A-A169-308D-EC71-04B1701134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441" y="4801888"/>
            <a:ext cx="2148840" cy="2148840"/>
          </a:xfrm>
          <a:prstGeom prst="rect">
            <a:avLst/>
          </a:prstGeom>
        </p:spPr>
      </p:pic>
      <p:sp>
        <p:nvSpPr>
          <p:cNvPr id="4" name="Footer Placeholder 3">
            <a:extLst>
              <a:ext uri="{FF2B5EF4-FFF2-40B4-BE49-F238E27FC236}">
                <a16:creationId xmlns:a16="http://schemas.microsoft.com/office/drawing/2014/main" id="{83B503E3-B269-8402-D542-DAFEAA347072}"/>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CCCCC8B-33D6-D668-62E7-53DA0380FAE3}"/>
              </a:ext>
            </a:extLst>
          </p:cNvPr>
          <p:cNvSpPr>
            <a:spLocks noGrp="1"/>
          </p:cNvSpPr>
          <p:nvPr>
            <p:ph type="sldNum" sz="quarter" idx="4"/>
          </p:nvPr>
        </p:nvSpPr>
        <p:spPr/>
        <p:txBody>
          <a:bodyPr/>
          <a:lstStyle/>
          <a:p>
            <a:fld id="{C948956C-181A-4CF4-99F7-163F512CFDFE}" type="slidenum">
              <a:rPr lang="en-US" smtClean="0"/>
              <a:pPr/>
              <a:t>20</a:t>
            </a:fld>
            <a:endParaRPr lang="en-US"/>
          </a:p>
        </p:txBody>
      </p:sp>
      <p:grpSp>
        <p:nvGrpSpPr>
          <p:cNvPr id="75" name="Group 74">
            <a:extLst>
              <a:ext uri="{FF2B5EF4-FFF2-40B4-BE49-F238E27FC236}">
                <a16:creationId xmlns:a16="http://schemas.microsoft.com/office/drawing/2014/main" id="{316755D1-4905-F554-D6B2-9B3F64964F76}"/>
              </a:ext>
              <a:ext uri="{C183D7F6-B498-43B3-948B-1728B52AA6E4}">
                <adec:decorative xmlns:adec="http://schemas.microsoft.com/office/drawing/2017/decorative" val="1"/>
              </a:ext>
            </a:extLst>
          </p:cNvPr>
          <p:cNvGrpSpPr/>
          <p:nvPr/>
        </p:nvGrpSpPr>
        <p:grpSpPr>
          <a:xfrm>
            <a:off x="627004" y="544437"/>
            <a:ext cx="1645920" cy="1744322"/>
            <a:chOff x="1468604" y="1422039"/>
            <a:chExt cx="1645920" cy="1744322"/>
          </a:xfrm>
        </p:grpSpPr>
        <p:pic>
          <p:nvPicPr>
            <p:cNvPr id="31" name="Picture 30" descr="A white circle with green border&#10;&#10;Description automatically generated">
              <a:extLst>
                <a:ext uri="{FF2B5EF4-FFF2-40B4-BE49-F238E27FC236}">
                  <a16:creationId xmlns:a16="http://schemas.microsoft.com/office/drawing/2014/main" id="{0CEFCF75-A27F-F85C-7564-7868D90C6F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8604" y="1520441"/>
              <a:ext cx="1645920" cy="1645920"/>
            </a:xfrm>
            <a:prstGeom prst="rect">
              <a:avLst/>
            </a:prstGeom>
          </p:spPr>
        </p:pic>
        <p:pic>
          <p:nvPicPr>
            <p:cNvPr id="27" name="Picture 26" descr="A black background with a black square&#10;&#10;Description automatically generated with medium confidence">
              <a:extLst>
                <a:ext uri="{FF2B5EF4-FFF2-40B4-BE49-F238E27FC236}">
                  <a16:creationId xmlns:a16="http://schemas.microsoft.com/office/drawing/2014/main" id="{74853EA9-3616-A398-62BF-DF72681A76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559" y="1999878"/>
              <a:ext cx="1247045" cy="842303"/>
            </a:xfrm>
            <a:prstGeom prst="rect">
              <a:avLst/>
            </a:prstGeom>
          </p:spPr>
        </p:pic>
        <p:pic>
          <p:nvPicPr>
            <p:cNvPr id="29" name="Picture 28" descr="A logo of a book">
              <a:extLst>
                <a:ext uri="{FF2B5EF4-FFF2-40B4-BE49-F238E27FC236}">
                  <a16:creationId xmlns:a16="http://schemas.microsoft.com/office/drawing/2014/main" id="{8702915B-A7D7-3172-5EFA-00C2CA6A2C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27178" y="1422039"/>
              <a:ext cx="548640" cy="548640"/>
            </a:xfrm>
            <a:prstGeom prst="rect">
              <a:avLst/>
            </a:prstGeom>
          </p:spPr>
        </p:pic>
      </p:grpSp>
      <p:grpSp>
        <p:nvGrpSpPr>
          <p:cNvPr id="76" name="Group 75">
            <a:extLst>
              <a:ext uri="{FF2B5EF4-FFF2-40B4-BE49-F238E27FC236}">
                <a16:creationId xmlns:a16="http://schemas.microsoft.com/office/drawing/2014/main" id="{DC5AE4CD-3FE2-04F1-2CE6-DABB883AB51A}"/>
              </a:ext>
              <a:ext uri="{C183D7F6-B498-43B3-948B-1728B52AA6E4}">
                <adec:decorative xmlns:adec="http://schemas.microsoft.com/office/drawing/2017/decorative" val="1"/>
              </a:ext>
            </a:extLst>
          </p:cNvPr>
          <p:cNvGrpSpPr/>
          <p:nvPr/>
        </p:nvGrpSpPr>
        <p:grpSpPr>
          <a:xfrm>
            <a:off x="4701657" y="816576"/>
            <a:ext cx="1645920" cy="1740149"/>
            <a:chOff x="3575012" y="1593848"/>
            <a:chExt cx="1645920" cy="1740149"/>
          </a:xfrm>
        </p:grpSpPr>
        <p:pic>
          <p:nvPicPr>
            <p:cNvPr id="62" name="Picture 61" descr="A white circle with orange border&#10;&#10;Description automatically generated">
              <a:extLst>
                <a:ext uri="{FF2B5EF4-FFF2-40B4-BE49-F238E27FC236}">
                  <a16:creationId xmlns:a16="http://schemas.microsoft.com/office/drawing/2014/main" id="{E4E8A54E-54CA-D72C-3722-4ED270B917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75012" y="1688077"/>
              <a:ext cx="1645920" cy="1645920"/>
            </a:xfrm>
            <a:prstGeom prst="rect">
              <a:avLst/>
            </a:prstGeom>
          </p:spPr>
        </p:pic>
        <p:pic>
          <p:nvPicPr>
            <p:cNvPr id="33" name="Picture 32" descr="A white circle with gray circles and black dots">
              <a:extLst>
                <a:ext uri="{FF2B5EF4-FFF2-40B4-BE49-F238E27FC236}">
                  <a16:creationId xmlns:a16="http://schemas.microsoft.com/office/drawing/2014/main" id="{D8D752CC-EF3A-EFF9-EAAD-38A0A5949E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20341" y="1593848"/>
              <a:ext cx="548640" cy="54864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0ECFCE59-D6D9-47FC-24F5-766C4E4374F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56186" y="2367287"/>
              <a:ext cx="1133949" cy="294391"/>
            </a:xfrm>
            <a:prstGeom prst="rect">
              <a:avLst/>
            </a:prstGeom>
          </p:spPr>
        </p:pic>
      </p:grpSp>
      <p:grpSp>
        <p:nvGrpSpPr>
          <p:cNvPr id="77" name="Group 76">
            <a:extLst>
              <a:ext uri="{FF2B5EF4-FFF2-40B4-BE49-F238E27FC236}">
                <a16:creationId xmlns:a16="http://schemas.microsoft.com/office/drawing/2014/main" id="{4970C4CD-307E-880E-6781-DD06996D97E4}"/>
              </a:ext>
              <a:ext uri="{C183D7F6-B498-43B3-948B-1728B52AA6E4}">
                <adec:decorative xmlns:adec="http://schemas.microsoft.com/office/drawing/2017/decorative" val="1"/>
              </a:ext>
            </a:extLst>
          </p:cNvPr>
          <p:cNvGrpSpPr/>
          <p:nvPr/>
        </p:nvGrpSpPr>
        <p:grpSpPr>
          <a:xfrm>
            <a:off x="3085981" y="4851592"/>
            <a:ext cx="1645920" cy="1749833"/>
            <a:chOff x="3514244" y="3695718"/>
            <a:chExt cx="1645920" cy="1749833"/>
          </a:xfrm>
        </p:grpSpPr>
        <p:pic>
          <p:nvPicPr>
            <p:cNvPr id="64" name="Picture 63" descr="A white circle with purple border&#10;&#10;Description automatically generated">
              <a:extLst>
                <a:ext uri="{FF2B5EF4-FFF2-40B4-BE49-F238E27FC236}">
                  <a16:creationId xmlns:a16="http://schemas.microsoft.com/office/drawing/2014/main" id="{7766F914-9011-8284-B584-E4193351AE8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14244" y="3799631"/>
              <a:ext cx="1645920" cy="1645920"/>
            </a:xfrm>
            <a:prstGeom prst="rect">
              <a:avLst/>
            </a:prstGeom>
          </p:spPr>
        </p:pic>
        <p:pic>
          <p:nvPicPr>
            <p:cNvPr id="35" name="Picture 34">
              <a:extLst>
                <a:ext uri="{FF2B5EF4-FFF2-40B4-BE49-F238E27FC236}">
                  <a16:creationId xmlns:a16="http://schemas.microsoft.com/office/drawing/2014/main" id="{AABAFDD6-BFDB-5523-8B52-2368FB0440C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9952" y="3695718"/>
              <a:ext cx="548640" cy="54864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2D507B-6F6C-61A7-BE62-34896BBE4F5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42533" y="4375994"/>
              <a:ext cx="1235434" cy="502920"/>
            </a:xfrm>
            <a:prstGeom prst="rect">
              <a:avLst/>
            </a:prstGeom>
          </p:spPr>
        </p:pic>
      </p:grpSp>
      <p:grpSp>
        <p:nvGrpSpPr>
          <p:cNvPr id="78" name="Group 77">
            <a:extLst>
              <a:ext uri="{FF2B5EF4-FFF2-40B4-BE49-F238E27FC236}">
                <a16:creationId xmlns:a16="http://schemas.microsoft.com/office/drawing/2014/main" id="{1E880475-AC55-0946-0886-B46F8D9645BB}"/>
              </a:ext>
              <a:ext uri="{C183D7F6-B498-43B3-948B-1728B52AA6E4}">
                <adec:decorative xmlns:adec="http://schemas.microsoft.com/office/drawing/2017/decorative" val="1"/>
              </a:ext>
            </a:extLst>
          </p:cNvPr>
          <p:cNvGrpSpPr/>
          <p:nvPr/>
        </p:nvGrpSpPr>
        <p:grpSpPr>
          <a:xfrm>
            <a:off x="2779668" y="2144109"/>
            <a:ext cx="1645920" cy="1756134"/>
            <a:chOff x="5448168" y="2430484"/>
            <a:chExt cx="1645920" cy="1756134"/>
          </a:xfrm>
        </p:grpSpPr>
        <p:pic>
          <p:nvPicPr>
            <p:cNvPr id="66" name="Picture 65" descr="A white circle with orange border&#10;&#10;Description automatically generated">
              <a:extLst>
                <a:ext uri="{FF2B5EF4-FFF2-40B4-BE49-F238E27FC236}">
                  <a16:creationId xmlns:a16="http://schemas.microsoft.com/office/drawing/2014/main" id="{3ACBD7F2-FEFC-0582-01B6-B06C70B3391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48168" y="2540698"/>
              <a:ext cx="1645920" cy="1645920"/>
            </a:xfrm>
            <a:prstGeom prst="rect">
              <a:avLst/>
            </a:prstGeom>
          </p:spPr>
        </p:pic>
        <p:pic>
          <p:nvPicPr>
            <p:cNvPr id="37" name="Picture 36" descr="A yellow circle with a grey and white circle with a check mark on it">
              <a:extLst>
                <a:ext uri="{FF2B5EF4-FFF2-40B4-BE49-F238E27FC236}">
                  <a16:creationId xmlns:a16="http://schemas.microsoft.com/office/drawing/2014/main" id="{6212BF64-D6A4-11EB-43F3-312DA69A354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28174" y="2430484"/>
              <a:ext cx="548640" cy="548640"/>
            </a:xfrm>
            <a:prstGeom prst="rect">
              <a:avLst/>
            </a:prstGeom>
          </p:spPr>
        </p:pic>
        <p:pic>
          <p:nvPicPr>
            <p:cNvPr id="51" name="Picture 50">
              <a:extLst>
                <a:ext uri="{FF2B5EF4-FFF2-40B4-BE49-F238E27FC236}">
                  <a16:creationId xmlns:a16="http://schemas.microsoft.com/office/drawing/2014/main" id="{72A83233-FA91-2199-C27F-43D80586CB0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865" y="3309702"/>
              <a:ext cx="1035969" cy="107913"/>
            </a:xfrm>
            <a:prstGeom prst="rect">
              <a:avLst/>
            </a:prstGeom>
          </p:spPr>
        </p:pic>
      </p:grpSp>
      <p:grpSp>
        <p:nvGrpSpPr>
          <p:cNvPr id="79" name="Group 78">
            <a:extLst>
              <a:ext uri="{FF2B5EF4-FFF2-40B4-BE49-F238E27FC236}">
                <a16:creationId xmlns:a16="http://schemas.microsoft.com/office/drawing/2014/main" id="{A4119592-B33B-28C6-A5BB-F30A0699C73C}"/>
              </a:ext>
              <a:ext uri="{C183D7F6-B498-43B3-948B-1728B52AA6E4}">
                <adec:decorative xmlns:adec="http://schemas.microsoft.com/office/drawing/2017/decorative" val="1"/>
              </a:ext>
            </a:extLst>
          </p:cNvPr>
          <p:cNvGrpSpPr/>
          <p:nvPr/>
        </p:nvGrpSpPr>
        <p:grpSpPr>
          <a:xfrm>
            <a:off x="5847461" y="5761481"/>
            <a:ext cx="1645920" cy="1743713"/>
            <a:chOff x="5451434" y="4532994"/>
            <a:chExt cx="1645920" cy="1743713"/>
          </a:xfrm>
        </p:grpSpPr>
        <p:pic>
          <p:nvPicPr>
            <p:cNvPr id="68" name="Picture 67" descr="A white circle with black background&#10;&#10;Description automatically generated">
              <a:extLst>
                <a:ext uri="{FF2B5EF4-FFF2-40B4-BE49-F238E27FC236}">
                  <a16:creationId xmlns:a16="http://schemas.microsoft.com/office/drawing/2014/main" id="{EC3491FC-44ED-9FD5-0F08-5A3AE4BB77D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451434" y="4630787"/>
              <a:ext cx="1645920" cy="1645920"/>
            </a:xfrm>
            <a:prstGeom prst="rect">
              <a:avLst/>
            </a:prstGeom>
          </p:spPr>
        </p:pic>
        <p:pic>
          <p:nvPicPr>
            <p:cNvPr id="39" name="Picture 38" descr="A white circle with a grey check mark in it">
              <a:extLst>
                <a:ext uri="{FF2B5EF4-FFF2-40B4-BE49-F238E27FC236}">
                  <a16:creationId xmlns:a16="http://schemas.microsoft.com/office/drawing/2014/main" id="{A5237CCC-B3C8-5FB3-2079-E795B1774C9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00074" y="4532994"/>
              <a:ext cx="548640" cy="54864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7BE176B2-8C63-7564-B534-05CDA719B18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31853" y="5215726"/>
              <a:ext cx="1081286" cy="655325"/>
            </a:xfrm>
            <a:prstGeom prst="rect">
              <a:avLst/>
            </a:prstGeom>
          </p:spPr>
        </p:pic>
      </p:grpSp>
      <p:grpSp>
        <p:nvGrpSpPr>
          <p:cNvPr id="80" name="Group 79">
            <a:extLst>
              <a:ext uri="{FF2B5EF4-FFF2-40B4-BE49-F238E27FC236}">
                <a16:creationId xmlns:a16="http://schemas.microsoft.com/office/drawing/2014/main" id="{1ABE0263-E931-5286-0B99-9B16737CCFD8}"/>
              </a:ext>
              <a:ext uri="{C183D7F6-B498-43B3-948B-1728B52AA6E4}">
                <adec:decorative xmlns:adec="http://schemas.microsoft.com/office/drawing/2017/decorative" val="1"/>
              </a:ext>
            </a:extLst>
          </p:cNvPr>
          <p:cNvGrpSpPr/>
          <p:nvPr/>
        </p:nvGrpSpPr>
        <p:grpSpPr>
          <a:xfrm>
            <a:off x="8217593" y="688765"/>
            <a:ext cx="1645920" cy="1829083"/>
            <a:chOff x="7474942" y="1606933"/>
            <a:chExt cx="1645920" cy="1829083"/>
          </a:xfrm>
        </p:grpSpPr>
        <p:pic>
          <p:nvPicPr>
            <p:cNvPr id="70" name="Picture 69" descr="A white circle with purple border&#10;&#10;Description automatically generated">
              <a:extLst>
                <a:ext uri="{FF2B5EF4-FFF2-40B4-BE49-F238E27FC236}">
                  <a16:creationId xmlns:a16="http://schemas.microsoft.com/office/drawing/2014/main" id="{B10794F7-10A1-B91C-84D0-F0E0F9E583B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74942" y="1790096"/>
              <a:ext cx="1645920" cy="1645920"/>
            </a:xfrm>
            <a:prstGeom prst="rect">
              <a:avLst/>
            </a:prstGeom>
          </p:spPr>
        </p:pic>
        <p:pic>
          <p:nvPicPr>
            <p:cNvPr id="41" name="Picture 40" descr="A circular logo with a dart in the center">
              <a:extLst>
                <a:ext uri="{FF2B5EF4-FFF2-40B4-BE49-F238E27FC236}">
                  <a16:creationId xmlns:a16="http://schemas.microsoft.com/office/drawing/2014/main" id="{D90D2EA0-2D03-D9C4-45B6-14E4DECF0B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013976" y="1606933"/>
              <a:ext cx="537667" cy="54864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C8B16756-2ADC-ED59-616A-34F9F9A8B70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58021" y="2203938"/>
              <a:ext cx="1279763" cy="1002481"/>
            </a:xfrm>
            <a:prstGeom prst="rect">
              <a:avLst/>
            </a:prstGeom>
          </p:spPr>
        </p:pic>
      </p:grpSp>
      <p:grpSp>
        <p:nvGrpSpPr>
          <p:cNvPr id="82" name="Group 81">
            <a:extLst>
              <a:ext uri="{FF2B5EF4-FFF2-40B4-BE49-F238E27FC236}">
                <a16:creationId xmlns:a16="http://schemas.microsoft.com/office/drawing/2014/main" id="{FD173856-7BD3-7151-0142-ADB17FE384D1}"/>
              </a:ext>
              <a:ext uri="{C183D7F6-B498-43B3-948B-1728B52AA6E4}">
                <adec:decorative xmlns:adec="http://schemas.microsoft.com/office/drawing/2017/decorative" val="1"/>
              </a:ext>
            </a:extLst>
          </p:cNvPr>
          <p:cNvGrpSpPr/>
          <p:nvPr/>
        </p:nvGrpSpPr>
        <p:grpSpPr>
          <a:xfrm>
            <a:off x="10644516" y="2649227"/>
            <a:ext cx="1645920" cy="1780377"/>
            <a:chOff x="9306174" y="3012621"/>
            <a:chExt cx="1645920" cy="1780377"/>
          </a:xfrm>
        </p:grpSpPr>
        <p:pic>
          <p:nvPicPr>
            <p:cNvPr id="74" name="Picture 73" descr="A white circle with blue border&#10;&#10;Description automatically generated">
              <a:extLst>
                <a:ext uri="{FF2B5EF4-FFF2-40B4-BE49-F238E27FC236}">
                  <a16:creationId xmlns:a16="http://schemas.microsoft.com/office/drawing/2014/main" id="{B9FBCD0F-13E4-EE58-1A34-9C0D965D157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06174" y="3147078"/>
              <a:ext cx="1645920" cy="1645920"/>
            </a:xfrm>
            <a:prstGeom prst="rect">
              <a:avLst/>
            </a:prstGeom>
          </p:spPr>
        </p:pic>
        <p:pic>
          <p:nvPicPr>
            <p:cNvPr id="45" name="Picture 44" descr="A circular logo with a blue border">
              <a:extLst>
                <a:ext uri="{FF2B5EF4-FFF2-40B4-BE49-F238E27FC236}">
                  <a16:creationId xmlns:a16="http://schemas.microsoft.com/office/drawing/2014/main" id="{7ED0C33C-7649-FB83-F34B-5C34934CD55F}"/>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846983" y="3012621"/>
              <a:ext cx="548640" cy="54864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140867A7-2E56-5084-7AA3-13846F1C7BF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737528" y="3752064"/>
              <a:ext cx="780893" cy="490847"/>
            </a:xfrm>
            <a:prstGeom prst="rect">
              <a:avLst/>
            </a:prstGeom>
          </p:spPr>
        </p:pic>
      </p:grpSp>
      <p:grpSp>
        <p:nvGrpSpPr>
          <p:cNvPr id="81" name="Group 80">
            <a:extLst>
              <a:ext uri="{FF2B5EF4-FFF2-40B4-BE49-F238E27FC236}">
                <a16:creationId xmlns:a16="http://schemas.microsoft.com/office/drawing/2014/main" id="{035B9CD7-8806-63C8-5AA3-F1D18BB15898}"/>
              </a:ext>
              <a:ext uri="{C183D7F6-B498-43B3-948B-1728B52AA6E4}">
                <adec:decorative xmlns:adec="http://schemas.microsoft.com/office/drawing/2017/decorative" val="1"/>
              </a:ext>
            </a:extLst>
          </p:cNvPr>
          <p:cNvGrpSpPr/>
          <p:nvPr/>
        </p:nvGrpSpPr>
        <p:grpSpPr>
          <a:xfrm>
            <a:off x="8141661" y="4950599"/>
            <a:ext cx="1645920" cy="1754127"/>
            <a:chOff x="7385574" y="3781878"/>
            <a:chExt cx="1645920" cy="1754127"/>
          </a:xfrm>
        </p:grpSpPr>
        <p:pic>
          <p:nvPicPr>
            <p:cNvPr id="72" name="Picture 71" descr="A white circle with red border&#10;&#10;Description automatically generated">
              <a:extLst>
                <a:ext uri="{FF2B5EF4-FFF2-40B4-BE49-F238E27FC236}">
                  <a16:creationId xmlns:a16="http://schemas.microsoft.com/office/drawing/2014/main" id="{4E2B5E1D-F857-0C1C-8E51-20109FBF4D6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85574" y="3890085"/>
              <a:ext cx="1645920" cy="1645920"/>
            </a:xfrm>
            <a:prstGeom prst="rect">
              <a:avLst/>
            </a:prstGeom>
          </p:spPr>
        </p:pic>
        <p:pic>
          <p:nvPicPr>
            <p:cNvPr id="43" name="Picture 42" descr="A circular object with a circle in the middle">
              <a:extLst>
                <a:ext uri="{FF2B5EF4-FFF2-40B4-BE49-F238E27FC236}">
                  <a16:creationId xmlns:a16="http://schemas.microsoft.com/office/drawing/2014/main" id="{4CBEEF05-5F38-E710-44AB-BAFF8F95B06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22855" y="3781878"/>
              <a:ext cx="559837" cy="548640"/>
            </a:xfrm>
            <a:prstGeom prst="rect">
              <a:avLst/>
            </a:prstGeom>
          </p:spPr>
        </p:pic>
        <p:pic>
          <p:nvPicPr>
            <p:cNvPr id="59" name="Picture 58" descr="A black background with a black square&#10;&#10;Description automatically generated with medium confidence">
              <a:extLst>
                <a:ext uri="{FF2B5EF4-FFF2-40B4-BE49-F238E27FC236}">
                  <a16:creationId xmlns:a16="http://schemas.microsoft.com/office/drawing/2014/main" id="{ED97B455-0DDC-81EF-400E-991D2F025D6F}"/>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818452" y="4521914"/>
              <a:ext cx="760840" cy="467373"/>
            </a:xfrm>
            <a:prstGeom prst="rect">
              <a:avLst/>
            </a:prstGeom>
          </p:spPr>
        </p:pic>
      </p:grpSp>
    </p:spTree>
    <p:extLst>
      <p:ext uri="{BB962C8B-B14F-4D97-AF65-F5344CB8AC3E}">
        <p14:creationId xmlns:p14="http://schemas.microsoft.com/office/powerpoint/2010/main" val="2557005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4CC9E-58F8-3663-A965-FF0C748202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31" y="1368056"/>
            <a:ext cx="10476992" cy="5449606"/>
          </a:xfrm>
          <a:prstGeom prst="rect">
            <a:avLst/>
          </a:prstGeom>
        </p:spPr>
      </p:pic>
      <p:sp>
        <p:nvSpPr>
          <p:cNvPr id="2" name="Title 1">
            <a:extLst>
              <a:ext uri="{FF2B5EF4-FFF2-40B4-BE49-F238E27FC236}">
                <a16:creationId xmlns:a16="http://schemas.microsoft.com/office/drawing/2014/main" id="{04D3CCAB-E63B-1362-1F39-BBE4624270F3}"/>
              </a:ext>
            </a:extLst>
          </p:cNvPr>
          <p:cNvSpPr>
            <a:spLocks noGrp="1"/>
          </p:cNvSpPr>
          <p:nvPr>
            <p:ph type="title"/>
          </p:nvPr>
        </p:nvSpPr>
        <p:spPr/>
        <p:txBody>
          <a:bodyPr>
            <a:normAutofit/>
          </a:bodyPr>
          <a:lstStyle/>
          <a:p>
            <a:r>
              <a:rPr lang="en-US" dirty="0"/>
              <a:t>General Supervision System </a:t>
            </a:r>
            <a:r>
              <a:rPr lang="en-US" dirty="0">
                <a:solidFill>
                  <a:srgbClr val="25846E"/>
                </a:solidFill>
              </a:rPr>
              <a:t>(3)</a:t>
            </a:r>
          </a:p>
        </p:txBody>
      </p:sp>
      <p:pic>
        <p:nvPicPr>
          <p:cNvPr id="11" name="Green Cog" descr="A green gear with white background that reads Professional Learning and Development and Technical Assistance">
            <a:extLst>
              <a:ext uri="{FF2B5EF4-FFF2-40B4-BE49-F238E27FC236}">
                <a16:creationId xmlns:a16="http://schemas.microsoft.com/office/drawing/2014/main" id="{4F7C6F40-C873-34A2-9920-3B52EC965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06120">
            <a:off x="5102863" y="3488260"/>
            <a:ext cx="2148840" cy="2148840"/>
          </a:xfrm>
          <a:prstGeom prst="rect">
            <a:avLst/>
          </a:prstGeom>
        </p:spPr>
      </p:pic>
      <p:pic>
        <p:nvPicPr>
          <p:cNvPr id="13" name="Picture 12" descr="A orange gear with white background that reads Data on Results and Processes">
            <a:extLst>
              <a:ext uri="{FF2B5EF4-FFF2-40B4-BE49-F238E27FC236}">
                <a16:creationId xmlns:a16="http://schemas.microsoft.com/office/drawing/2014/main" id="{1B91F083-DC1A-3D55-EF5C-80DA34C05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53622">
            <a:off x="7183199" y="3685256"/>
            <a:ext cx="2148840" cy="2148840"/>
          </a:xfrm>
          <a:prstGeom prst="rect">
            <a:avLst/>
          </a:prstGeom>
        </p:spPr>
      </p:pic>
      <p:pic>
        <p:nvPicPr>
          <p:cNvPr id="15" name="Picture 14" descr="A purple gear with white background that reads Fiscal Accountability and Management">
            <a:extLst>
              <a:ext uri="{FF2B5EF4-FFF2-40B4-BE49-F238E27FC236}">
                <a16:creationId xmlns:a16="http://schemas.microsoft.com/office/drawing/2014/main" id="{E9E25A8D-09F3-B5FF-B125-D37ED38CA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254654">
            <a:off x="7314329" y="1426662"/>
            <a:ext cx="2148840" cy="2148840"/>
          </a:xfrm>
          <a:prstGeom prst="rect">
            <a:avLst/>
          </a:prstGeom>
        </p:spPr>
      </p:pic>
      <p:pic>
        <p:nvPicPr>
          <p:cNvPr id="17" name="Picture 16" descr="A yellow gear with white background that reads SPP/APR/SSIP">
            <a:extLst>
              <a:ext uri="{FF2B5EF4-FFF2-40B4-BE49-F238E27FC236}">
                <a16:creationId xmlns:a16="http://schemas.microsoft.com/office/drawing/2014/main" id="{49A95933-7390-9BC1-774B-7D03CCDF5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92725">
            <a:off x="9264593" y="3724617"/>
            <a:ext cx="2148840" cy="2148840"/>
          </a:xfrm>
          <a:prstGeom prst="rect">
            <a:avLst/>
          </a:prstGeom>
        </p:spPr>
      </p:pic>
      <p:pic>
        <p:nvPicPr>
          <p:cNvPr id="19" name="Picture 18" descr="A blue gear with white background that reads Improvement, Correction, Incentives, and Sanctions">
            <a:extLst>
              <a:ext uri="{FF2B5EF4-FFF2-40B4-BE49-F238E27FC236}">
                <a16:creationId xmlns:a16="http://schemas.microsoft.com/office/drawing/2014/main" id="{FF16B2F0-D450-992E-C903-288B588E1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4265">
            <a:off x="1179135" y="1305133"/>
            <a:ext cx="2148840" cy="2148840"/>
          </a:xfrm>
          <a:prstGeom prst="rect">
            <a:avLst/>
          </a:prstGeom>
        </p:spPr>
      </p:pic>
      <p:pic>
        <p:nvPicPr>
          <p:cNvPr id="21" name="Picture 20" descr="A pink gear with white background that reads Policies, Procedures, and Effective Implementation of Evidence-based Practices">
            <a:extLst>
              <a:ext uri="{FF2B5EF4-FFF2-40B4-BE49-F238E27FC236}">
                <a16:creationId xmlns:a16="http://schemas.microsoft.com/office/drawing/2014/main" id="{EBC52118-984D-AA07-C89A-0B37C00A6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93988">
            <a:off x="2413959" y="3242304"/>
            <a:ext cx="2148840" cy="2148840"/>
          </a:xfrm>
          <a:prstGeom prst="rect">
            <a:avLst/>
          </a:prstGeom>
        </p:spPr>
      </p:pic>
      <p:pic>
        <p:nvPicPr>
          <p:cNvPr id="23" name="Picture 22" descr="A blue gear with white background that reads Effective Dispute Resolution">
            <a:extLst>
              <a:ext uri="{FF2B5EF4-FFF2-40B4-BE49-F238E27FC236}">
                <a16:creationId xmlns:a16="http://schemas.microsoft.com/office/drawing/2014/main" id="{E98093C7-B04A-8F5F-CAA1-610E0E3AF8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281317">
            <a:off x="5270410" y="1414328"/>
            <a:ext cx="2148840" cy="2148840"/>
          </a:xfrm>
          <a:prstGeom prst="rect">
            <a:avLst/>
          </a:prstGeom>
        </p:spPr>
      </p:pic>
      <p:pic>
        <p:nvPicPr>
          <p:cNvPr id="25" name="Picture 24" descr="A red gear with white background that reads Integrated Monitoring Activities">
            <a:extLst>
              <a:ext uri="{FF2B5EF4-FFF2-40B4-BE49-F238E27FC236}">
                <a16:creationId xmlns:a16="http://schemas.microsoft.com/office/drawing/2014/main" id="{6B4D408A-A169-308D-EC71-04B1701134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76481">
            <a:off x="3223650" y="1350468"/>
            <a:ext cx="2148840" cy="2148840"/>
          </a:xfrm>
          <a:prstGeom prst="rect">
            <a:avLst/>
          </a:prstGeom>
        </p:spPr>
      </p:pic>
      <p:grpSp>
        <p:nvGrpSpPr>
          <p:cNvPr id="75" name="Group 74" descr="Gear icon: Professional Learning and Development and Technical Assistance">
            <a:extLst>
              <a:ext uri="{FF2B5EF4-FFF2-40B4-BE49-F238E27FC236}">
                <a16:creationId xmlns:a16="http://schemas.microsoft.com/office/drawing/2014/main" id="{316755D1-4905-F554-D6B2-9B3F64964F76}"/>
              </a:ext>
            </a:extLst>
          </p:cNvPr>
          <p:cNvGrpSpPr/>
          <p:nvPr/>
        </p:nvGrpSpPr>
        <p:grpSpPr>
          <a:xfrm>
            <a:off x="5341473" y="3658519"/>
            <a:ext cx="1645920" cy="1744322"/>
            <a:chOff x="1468604" y="1422039"/>
            <a:chExt cx="1645920" cy="1744322"/>
          </a:xfrm>
        </p:grpSpPr>
        <p:pic>
          <p:nvPicPr>
            <p:cNvPr id="31" name="Picture 30" descr="A white circle with green border&#10;&#10;Description automatically generated">
              <a:extLst>
                <a:ext uri="{FF2B5EF4-FFF2-40B4-BE49-F238E27FC236}">
                  <a16:creationId xmlns:a16="http://schemas.microsoft.com/office/drawing/2014/main" id="{0CEFCF75-A27F-F85C-7564-7868D90C6F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8604" y="1520441"/>
              <a:ext cx="1645920" cy="1645920"/>
            </a:xfrm>
            <a:prstGeom prst="rect">
              <a:avLst/>
            </a:prstGeom>
          </p:spPr>
        </p:pic>
        <p:pic>
          <p:nvPicPr>
            <p:cNvPr id="27" name="Picture 26" descr="A black background with a black square&#10;&#10;Description automatically generated with medium confidence">
              <a:extLst>
                <a:ext uri="{FF2B5EF4-FFF2-40B4-BE49-F238E27FC236}">
                  <a16:creationId xmlns:a16="http://schemas.microsoft.com/office/drawing/2014/main" id="{74853EA9-3616-A398-62BF-DF72681A76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559" y="1999878"/>
              <a:ext cx="1247045" cy="842303"/>
            </a:xfrm>
            <a:prstGeom prst="rect">
              <a:avLst/>
            </a:prstGeom>
          </p:spPr>
        </p:pic>
        <p:pic>
          <p:nvPicPr>
            <p:cNvPr id="29" name="Picture 28" descr="A logo of a book&#10;&#10;Description automatically generated">
              <a:extLst>
                <a:ext uri="{FF2B5EF4-FFF2-40B4-BE49-F238E27FC236}">
                  <a16:creationId xmlns:a16="http://schemas.microsoft.com/office/drawing/2014/main" id="{8702915B-A7D7-3172-5EFA-00C2CA6A2C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27178" y="1422039"/>
              <a:ext cx="548640" cy="548640"/>
            </a:xfrm>
            <a:prstGeom prst="rect">
              <a:avLst/>
            </a:prstGeom>
          </p:spPr>
        </p:pic>
      </p:grpSp>
      <p:grpSp>
        <p:nvGrpSpPr>
          <p:cNvPr id="76" name="Group 75" descr="Gear icon: Data on Results and Processes">
            <a:extLst>
              <a:ext uri="{FF2B5EF4-FFF2-40B4-BE49-F238E27FC236}">
                <a16:creationId xmlns:a16="http://schemas.microsoft.com/office/drawing/2014/main" id="{DC5AE4CD-3FE2-04F1-2CE6-DABB883AB51A}"/>
              </a:ext>
            </a:extLst>
          </p:cNvPr>
          <p:cNvGrpSpPr/>
          <p:nvPr/>
        </p:nvGrpSpPr>
        <p:grpSpPr>
          <a:xfrm>
            <a:off x="7433942" y="3830505"/>
            <a:ext cx="1645920" cy="1740149"/>
            <a:chOff x="3575012" y="1593848"/>
            <a:chExt cx="1645920" cy="1740149"/>
          </a:xfrm>
        </p:grpSpPr>
        <p:pic>
          <p:nvPicPr>
            <p:cNvPr id="62" name="Picture 61" descr="A white circle with orange border&#10;&#10;Description automatically generated">
              <a:extLst>
                <a:ext uri="{FF2B5EF4-FFF2-40B4-BE49-F238E27FC236}">
                  <a16:creationId xmlns:a16="http://schemas.microsoft.com/office/drawing/2014/main" id="{E4E8A54E-54CA-D72C-3722-4ED270B917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75012" y="1688077"/>
              <a:ext cx="1645920" cy="1645920"/>
            </a:xfrm>
            <a:prstGeom prst="rect">
              <a:avLst/>
            </a:prstGeom>
          </p:spPr>
        </p:pic>
        <p:pic>
          <p:nvPicPr>
            <p:cNvPr id="33" name="Picture 32" descr="A white circle with gray circles and black dots&#10;&#10;Description automatically generated">
              <a:extLst>
                <a:ext uri="{FF2B5EF4-FFF2-40B4-BE49-F238E27FC236}">
                  <a16:creationId xmlns:a16="http://schemas.microsoft.com/office/drawing/2014/main" id="{D8D752CC-EF3A-EFF9-EAAD-38A0A5949E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20341" y="1593848"/>
              <a:ext cx="548640" cy="54864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0ECFCE59-D6D9-47FC-24F5-766C4E4374F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56186" y="2367287"/>
              <a:ext cx="1133949" cy="294391"/>
            </a:xfrm>
            <a:prstGeom prst="rect">
              <a:avLst/>
            </a:prstGeom>
          </p:spPr>
        </p:pic>
      </p:grpSp>
      <p:grpSp>
        <p:nvGrpSpPr>
          <p:cNvPr id="77" name="Group 76" descr="Gear icon: Fiscal Accountability and Management">
            <a:extLst>
              <a:ext uri="{FF2B5EF4-FFF2-40B4-BE49-F238E27FC236}">
                <a16:creationId xmlns:a16="http://schemas.microsoft.com/office/drawing/2014/main" id="{4970C4CD-307E-880E-6781-DD06996D97E4}"/>
              </a:ext>
            </a:extLst>
          </p:cNvPr>
          <p:cNvGrpSpPr/>
          <p:nvPr/>
        </p:nvGrpSpPr>
        <p:grpSpPr>
          <a:xfrm>
            <a:off x="7557834" y="1582012"/>
            <a:ext cx="1645920" cy="1749833"/>
            <a:chOff x="3514244" y="3695718"/>
            <a:chExt cx="1645920" cy="1749833"/>
          </a:xfrm>
        </p:grpSpPr>
        <p:pic>
          <p:nvPicPr>
            <p:cNvPr id="64" name="Picture 63" descr="A white circle with purple border&#10;&#10;Description automatically generated">
              <a:extLst>
                <a:ext uri="{FF2B5EF4-FFF2-40B4-BE49-F238E27FC236}">
                  <a16:creationId xmlns:a16="http://schemas.microsoft.com/office/drawing/2014/main" id="{7766F914-9011-8284-B584-E4193351AE8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14244" y="3799631"/>
              <a:ext cx="1645920" cy="1645920"/>
            </a:xfrm>
            <a:prstGeom prst="rect">
              <a:avLst/>
            </a:prstGeom>
          </p:spPr>
        </p:pic>
        <p:pic>
          <p:nvPicPr>
            <p:cNvPr id="35" name="Picture 34" descr="A purple circle with a dollar sign&#10;&#10;Description automatically generated">
              <a:extLst>
                <a:ext uri="{FF2B5EF4-FFF2-40B4-BE49-F238E27FC236}">
                  <a16:creationId xmlns:a16="http://schemas.microsoft.com/office/drawing/2014/main" id="{AABAFDD6-BFDB-5523-8B52-2368FB0440C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9952" y="3695718"/>
              <a:ext cx="548640" cy="54864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2D507B-6F6C-61A7-BE62-34896BBE4F5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42533" y="4375994"/>
              <a:ext cx="1235434" cy="502920"/>
            </a:xfrm>
            <a:prstGeom prst="rect">
              <a:avLst/>
            </a:prstGeom>
          </p:spPr>
        </p:pic>
      </p:grpSp>
      <p:grpSp>
        <p:nvGrpSpPr>
          <p:cNvPr id="78" name="Group 77" descr="Gear icon: SPP/APR/SSIP">
            <a:extLst>
              <a:ext uri="{FF2B5EF4-FFF2-40B4-BE49-F238E27FC236}">
                <a16:creationId xmlns:a16="http://schemas.microsoft.com/office/drawing/2014/main" id="{1E880475-AC55-0946-0886-B46F8D9645BB}"/>
              </a:ext>
            </a:extLst>
          </p:cNvPr>
          <p:cNvGrpSpPr/>
          <p:nvPr/>
        </p:nvGrpSpPr>
        <p:grpSpPr>
          <a:xfrm>
            <a:off x="9498271" y="3884243"/>
            <a:ext cx="1645920" cy="1756134"/>
            <a:chOff x="5448168" y="2430484"/>
            <a:chExt cx="1645920" cy="1756134"/>
          </a:xfrm>
        </p:grpSpPr>
        <p:pic>
          <p:nvPicPr>
            <p:cNvPr id="66" name="Picture 65" descr="A white circle with orange border&#10;&#10;Description automatically generated">
              <a:extLst>
                <a:ext uri="{FF2B5EF4-FFF2-40B4-BE49-F238E27FC236}">
                  <a16:creationId xmlns:a16="http://schemas.microsoft.com/office/drawing/2014/main" id="{3ACBD7F2-FEFC-0582-01B6-B06C70B3391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48168" y="2540698"/>
              <a:ext cx="1645920" cy="1645920"/>
            </a:xfrm>
            <a:prstGeom prst="rect">
              <a:avLst/>
            </a:prstGeom>
          </p:spPr>
        </p:pic>
        <p:pic>
          <p:nvPicPr>
            <p:cNvPr id="37" name="Picture 36" descr="A yellow circle with a grey and white circle with a check mark on it&#10;&#10;Description automatically generated">
              <a:extLst>
                <a:ext uri="{FF2B5EF4-FFF2-40B4-BE49-F238E27FC236}">
                  <a16:creationId xmlns:a16="http://schemas.microsoft.com/office/drawing/2014/main" id="{6212BF64-D6A4-11EB-43F3-312DA69A354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28174" y="2430484"/>
              <a:ext cx="548640" cy="548640"/>
            </a:xfrm>
            <a:prstGeom prst="rect">
              <a:avLst/>
            </a:prstGeom>
          </p:spPr>
        </p:pic>
        <p:pic>
          <p:nvPicPr>
            <p:cNvPr id="51" name="Picture 50">
              <a:extLst>
                <a:ext uri="{FF2B5EF4-FFF2-40B4-BE49-F238E27FC236}">
                  <a16:creationId xmlns:a16="http://schemas.microsoft.com/office/drawing/2014/main" id="{72A83233-FA91-2199-C27F-43D80586CB0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865" y="3309702"/>
              <a:ext cx="1035969" cy="107913"/>
            </a:xfrm>
            <a:prstGeom prst="rect">
              <a:avLst/>
            </a:prstGeom>
          </p:spPr>
        </p:pic>
      </p:grpSp>
      <p:grpSp>
        <p:nvGrpSpPr>
          <p:cNvPr id="79" name="Group 78" descr="Gear icon: Improvement, Correction, Incentives, and Sanctions">
            <a:extLst>
              <a:ext uri="{FF2B5EF4-FFF2-40B4-BE49-F238E27FC236}">
                <a16:creationId xmlns:a16="http://schemas.microsoft.com/office/drawing/2014/main" id="{A4119592-B33B-28C6-A5BB-F30A0699C73C}"/>
              </a:ext>
            </a:extLst>
          </p:cNvPr>
          <p:cNvGrpSpPr/>
          <p:nvPr/>
        </p:nvGrpSpPr>
        <p:grpSpPr>
          <a:xfrm>
            <a:off x="1437071" y="1478483"/>
            <a:ext cx="1645920" cy="1743713"/>
            <a:chOff x="5451434" y="4532994"/>
            <a:chExt cx="1645920" cy="1743713"/>
          </a:xfrm>
        </p:grpSpPr>
        <p:pic>
          <p:nvPicPr>
            <p:cNvPr id="68" name="Picture 67" descr="A white circle with black background&#10;&#10;Description automatically generated">
              <a:extLst>
                <a:ext uri="{FF2B5EF4-FFF2-40B4-BE49-F238E27FC236}">
                  <a16:creationId xmlns:a16="http://schemas.microsoft.com/office/drawing/2014/main" id="{EC3491FC-44ED-9FD5-0F08-5A3AE4BB77D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451434" y="4630787"/>
              <a:ext cx="1645920" cy="1645920"/>
            </a:xfrm>
            <a:prstGeom prst="rect">
              <a:avLst/>
            </a:prstGeom>
          </p:spPr>
        </p:pic>
        <p:pic>
          <p:nvPicPr>
            <p:cNvPr id="39" name="Picture 38" descr="A white circle with a grey check mark in it&#10;&#10;Description automatically generated">
              <a:extLst>
                <a:ext uri="{FF2B5EF4-FFF2-40B4-BE49-F238E27FC236}">
                  <a16:creationId xmlns:a16="http://schemas.microsoft.com/office/drawing/2014/main" id="{A5237CCC-B3C8-5FB3-2079-E795B1774C9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00074" y="4532994"/>
              <a:ext cx="548640" cy="54864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7BE176B2-8C63-7564-B534-05CDA719B18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31853" y="5215726"/>
              <a:ext cx="1081286" cy="655325"/>
            </a:xfrm>
            <a:prstGeom prst="rect">
              <a:avLst/>
            </a:prstGeom>
          </p:spPr>
        </p:pic>
      </p:grpSp>
      <p:grpSp>
        <p:nvGrpSpPr>
          <p:cNvPr id="80" name="Group 79" descr="Gear icon: Policies, Procedures, and Effective Implementation of Evidence-based Practices">
            <a:extLst>
              <a:ext uri="{FF2B5EF4-FFF2-40B4-BE49-F238E27FC236}">
                <a16:creationId xmlns:a16="http://schemas.microsoft.com/office/drawing/2014/main" id="{1ABE0263-E931-5286-0B99-9B16737CCFD8}"/>
              </a:ext>
            </a:extLst>
          </p:cNvPr>
          <p:cNvGrpSpPr/>
          <p:nvPr/>
        </p:nvGrpSpPr>
        <p:grpSpPr>
          <a:xfrm>
            <a:off x="2676882" y="3313053"/>
            <a:ext cx="1645920" cy="1829083"/>
            <a:chOff x="7474942" y="1606933"/>
            <a:chExt cx="1645920" cy="1829083"/>
          </a:xfrm>
        </p:grpSpPr>
        <p:pic>
          <p:nvPicPr>
            <p:cNvPr id="70" name="Picture 69" descr="A white circle with purple border&#10;&#10;Description automatically generated">
              <a:extLst>
                <a:ext uri="{FF2B5EF4-FFF2-40B4-BE49-F238E27FC236}">
                  <a16:creationId xmlns:a16="http://schemas.microsoft.com/office/drawing/2014/main" id="{B10794F7-10A1-B91C-84D0-F0E0F9E583B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74942" y="1790096"/>
              <a:ext cx="1645920" cy="1645920"/>
            </a:xfrm>
            <a:prstGeom prst="rect">
              <a:avLst/>
            </a:prstGeom>
          </p:spPr>
        </p:pic>
        <p:pic>
          <p:nvPicPr>
            <p:cNvPr id="41" name="Picture 40" descr="A circular logo with a dart in the center&#10;&#10;Description automatically generated">
              <a:extLst>
                <a:ext uri="{FF2B5EF4-FFF2-40B4-BE49-F238E27FC236}">
                  <a16:creationId xmlns:a16="http://schemas.microsoft.com/office/drawing/2014/main" id="{D90D2EA0-2D03-D9C4-45B6-14E4DECF0B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013976" y="1606933"/>
              <a:ext cx="537667" cy="54864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C8B16756-2ADC-ED59-616A-34F9F9A8B70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58021" y="2203938"/>
              <a:ext cx="1279763" cy="1002481"/>
            </a:xfrm>
            <a:prstGeom prst="rect">
              <a:avLst/>
            </a:prstGeom>
          </p:spPr>
        </p:pic>
      </p:grpSp>
      <p:grpSp>
        <p:nvGrpSpPr>
          <p:cNvPr id="82" name="Group 81" descr="Gear icon: Effective Dispute Resolution">
            <a:extLst>
              <a:ext uri="{FF2B5EF4-FFF2-40B4-BE49-F238E27FC236}">
                <a16:creationId xmlns:a16="http://schemas.microsoft.com/office/drawing/2014/main" id="{FD173856-7BD3-7151-0142-ADB17FE384D1}"/>
              </a:ext>
            </a:extLst>
          </p:cNvPr>
          <p:cNvGrpSpPr/>
          <p:nvPr/>
        </p:nvGrpSpPr>
        <p:grpSpPr>
          <a:xfrm>
            <a:off x="5529701" y="1561641"/>
            <a:ext cx="1645920" cy="1780377"/>
            <a:chOff x="9306174" y="3012621"/>
            <a:chExt cx="1645920" cy="1780377"/>
          </a:xfrm>
        </p:grpSpPr>
        <p:pic>
          <p:nvPicPr>
            <p:cNvPr id="74" name="Picture 73" descr="A white circle with blue border&#10;&#10;Description automatically generated">
              <a:extLst>
                <a:ext uri="{FF2B5EF4-FFF2-40B4-BE49-F238E27FC236}">
                  <a16:creationId xmlns:a16="http://schemas.microsoft.com/office/drawing/2014/main" id="{B9FBCD0F-13E4-EE58-1A34-9C0D965D157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06174" y="3147078"/>
              <a:ext cx="1645920" cy="1645920"/>
            </a:xfrm>
            <a:prstGeom prst="rect">
              <a:avLst/>
            </a:prstGeom>
          </p:spPr>
        </p:pic>
        <p:pic>
          <p:nvPicPr>
            <p:cNvPr id="45" name="Picture 44" descr="A circular logo with a blue border&#10;&#10;Description automatically generated">
              <a:extLst>
                <a:ext uri="{FF2B5EF4-FFF2-40B4-BE49-F238E27FC236}">
                  <a16:creationId xmlns:a16="http://schemas.microsoft.com/office/drawing/2014/main" id="{7ED0C33C-7649-FB83-F34B-5C34934CD55F}"/>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846983" y="3012621"/>
              <a:ext cx="548640" cy="54864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140867A7-2E56-5084-7AA3-13846F1C7BF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737528" y="3752064"/>
              <a:ext cx="780893" cy="490847"/>
            </a:xfrm>
            <a:prstGeom prst="rect">
              <a:avLst/>
            </a:prstGeom>
          </p:spPr>
        </p:pic>
      </p:grpSp>
      <p:grpSp>
        <p:nvGrpSpPr>
          <p:cNvPr id="81" name="Group 80" descr="Gear icon: Integrated Monitoring Activities">
            <a:extLst>
              <a:ext uri="{FF2B5EF4-FFF2-40B4-BE49-F238E27FC236}">
                <a16:creationId xmlns:a16="http://schemas.microsoft.com/office/drawing/2014/main" id="{035B9CD7-8806-63C8-5AA3-F1D18BB15898}"/>
              </a:ext>
            </a:extLst>
          </p:cNvPr>
          <p:cNvGrpSpPr/>
          <p:nvPr/>
        </p:nvGrpSpPr>
        <p:grpSpPr>
          <a:xfrm>
            <a:off x="3480870" y="1499179"/>
            <a:ext cx="1645920" cy="1754127"/>
            <a:chOff x="7385574" y="3781878"/>
            <a:chExt cx="1645920" cy="1754127"/>
          </a:xfrm>
        </p:grpSpPr>
        <p:pic>
          <p:nvPicPr>
            <p:cNvPr id="72" name="Picture 71" descr="A white circle with red border&#10;&#10;Description automatically generated">
              <a:extLst>
                <a:ext uri="{FF2B5EF4-FFF2-40B4-BE49-F238E27FC236}">
                  <a16:creationId xmlns:a16="http://schemas.microsoft.com/office/drawing/2014/main" id="{4E2B5E1D-F857-0C1C-8E51-20109FBF4D6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85574" y="3890085"/>
              <a:ext cx="1645920" cy="1645920"/>
            </a:xfrm>
            <a:prstGeom prst="rect">
              <a:avLst/>
            </a:prstGeom>
          </p:spPr>
        </p:pic>
        <p:pic>
          <p:nvPicPr>
            <p:cNvPr id="43" name="Picture 42" descr="A circular object with a circle in the middle&#10;&#10;Description automatically generated">
              <a:extLst>
                <a:ext uri="{FF2B5EF4-FFF2-40B4-BE49-F238E27FC236}">
                  <a16:creationId xmlns:a16="http://schemas.microsoft.com/office/drawing/2014/main" id="{4CBEEF05-5F38-E710-44AB-BAFF8F95B06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22855" y="3781878"/>
              <a:ext cx="559837" cy="548640"/>
            </a:xfrm>
            <a:prstGeom prst="rect">
              <a:avLst/>
            </a:prstGeom>
          </p:spPr>
        </p:pic>
        <p:pic>
          <p:nvPicPr>
            <p:cNvPr id="59" name="Picture 58" descr="A black background with a black square&#10;&#10;Description automatically generated with medium confidence">
              <a:extLst>
                <a:ext uri="{FF2B5EF4-FFF2-40B4-BE49-F238E27FC236}">
                  <a16:creationId xmlns:a16="http://schemas.microsoft.com/office/drawing/2014/main" id="{ED97B455-0DDC-81EF-400E-991D2F025D6F}"/>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818452" y="4521914"/>
              <a:ext cx="760840" cy="467373"/>
            </a:xfrm>
            <a:prstGeom prst="rect">
              <a:avLst/>
            </a:prstGeom>
          </p:spPr>
        </p:pic>
      </p:grpSp>
      <p:sp>
        <p:nvSpPr>
          <p:cNvPr id="4" name="Footer Placeholder 3">
            <a:extLst>
              <a:ext uri="{FF2B5EF4-FFF2-40B4-BE49-F238E27FC236}">
                <a16:creationId xmlns:a16="http://schemas.microsoft.com/office/drawing/2014/main" id="{83B503E3-B269-8402-D542-DAFEAA347072}"/>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CCCCC8B-33D6-D668-62E7-53DA0380FAE3}"/>
              </a:ext>
            </a:extLst>
          </p:cNvPr>
          <p:cNvSpPr>
            <a:spLocks noGrp="1"/>
          </p:cNvSpPr>
          <p:nvPr>
            <p:ph type="sldNum" sz="quarter" idx="4"/>
          </p:nvPr>
        </p:nvSpPr>
        <p:spPr/>
        <p:txBody>
          <a:bodyPr/>
          <a:lstStyle/>
          <a:p>
            <a:fld id="{C948956C-181A-4CF4-99F7-163F512CFDFE}" type="slidenum">
              <a:rPr lang="en-US" smtClean="0"/>
              <a:pPr/>
              <a:t>21</a:t>
            </a:fld>
            <a:endParaRPr lang="en-US"/>
          </a:p>
        </p:txBody>
      </p:sp>
    </p:spTree>
    <p:extLst>
      <p:ext uri="{BB962C8B-B14F-4D97-AF65-F5344CB8AC3E}">
        <p14:creationId xmlns:p14="http://schemas.microsoft.com/office/powerpoint/2010/main" val="289016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green gear with white background that reads Professional Learning and Development and Technical Assistance">
            <a:extLst>
              <a:ext uri="{FF2B5EF4-FFF2-40B4-BE49-F238E27FC236}">
                <a16:creationId xmlns:a16="http://schemas.microsoft.com/office/drawing/2014/main" id="{C735A771-2549-6F11-A277-BB35598AA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0998">
            <a:off x="-488082" y="-304119"/>
            <a:ext cx="7466238" cy="7466238"/>
          </a:xfrm>
          <a:prstGeom prst="rect">
            <a:avLst/>
          </a:prstGeom>
        </p:spPr>
      </p:pic>
      <p:pic>
        <p:nvPicPr>
          <p:cNvPr id="9" name="Picture 8" descr="Gear icon: Professional Learning and Development and Technical Assistance">
            <a:extLst>
              <a:ext uri="{FF2B5EF4-FFF2-40B4-BE49-F238E27FC236}">
                <a16:creationId xmlns:a16="http://schemas.microsoft.com/office/drawing/2014/main" id="{1C053D60-27C4-94EA-5D99-C2CB6C286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20" y="576583"/>
            <a:ext cx="5704834" cy="5704834"/>
          </a:xfrm>
          <a:prstGeom prst="rect">
            <a:avLst/>
          </a:prstGeom>
        </p:spPr>
      </p:pic>
      <p:pic>
        <p:nvPicPr>
          <p:cNvPr id="15" name="Picture 14" descr="Book icon">
            <a:extLst>
              <a:ext uri="{FF2B5EF4-FFF2-40B4-BE49-F238E27FC236}">
                <a16:creationId xmlns:a16="http://schemas.microsoft.com/office/drawing/2014/main" id="{158F4544-2FBC-8230-A493-A24D1E3F5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680" y="207920"/>
            <a:ext cx="1866713" cy="1866713"/>
          </a:xfrm>
          <a:prstGeom prst="rect">
            <a:avLst/>
          </a:prstGeom>
        </p:spPr>
      </p:pic>
      <p:sp>
        <p:nvSpPr>
          <p:cNvPr id="2" name="Title 1">
            <a:extLst>
              <a:ext uri="{FF2B5EF4-FFF2-40B4-BE49-F238E27FC236}">
                <a16:creationId xmlns:a16="http://schemas.microsoft.com/office/drawing/2014/main" id="{B19D0137-5E33-561F-45A1-3E78DF9A257E}"/>
              </a:ext>
            </a:extLst>
          </p:cNvPr>
          <p:cNvSpPr>
            <a:spLocks noGrp="1"/>
          </p:cNvSpPr>
          <p:nvPr>
            <p:ph type="title"/>
          </p:nvPr>
        </p:nvSpPr>
        <p:spPr>
          <a:xfrm>
            <a:off x="256110" y="-1359600"/>
            <a:ext cx="11355355" cy="833241"/>
          </a:xfrm>
        </p:spPr>
        <p:txBody>
          <a:bodyPr>
            <a:normAutofit fontScale="90000"/>
          </a:bodyPr>
          <a:lstStyle/>
          <a:p>
            <a:r>
              <a:rPr lang="en-US" dirty="0"/>
              <a:t>Professional Learning and Development and TA</a:t>
            </a:r>
          </a:p>
        </p:txBody>
      </p:sp>
      <p:pic>
        <p:nvPicPr>
          <p:cNvPr id="5" name="Picture 4">
            <a:extLst>
              <a:ext uri="{FF2B5EF4-FFF2-40B4-BE49-F238E27FC236}">
                <a16:creationId xmlns:a16="http://schemas.microsoft.com/office/drawing/2014/main" id="{188FB68C-CA52-D817-10E0-6FB470862A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1050" y="-3735324"/>
            <a:ext cx="7470648" cy="7470648"/>
          </a:xfrm>
          <a:prstGeom prst="rect">
            <a:avLst/>
          </a:prstGeom>
        </p:spPr>
      </p:pic>
      <p:pic>
        <p:nvPicPr>
          <p:cNvPr id="7" name="Picture 6">
            <a:extLst>
              <a:ext uri="{FF2B5EF4-FFF2-40B4-BE49-F238E27FC236}">
                <a16:creationId xmlns:a16="http://schemas.microsoft.com/office/drawing/2014/main" id="{77C03861-F6D5-BEEF-C8A6-A28DE83B8C4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83405">
            <a:off x="5354865" y="3981966"/>
            <a:ext cx="7470648" cy="7470648"/>
          </a:xfrm>
          <a:prstGeom prst="rect">
            <a:avLst/>
          </a:prstGeom>
        </p:spPr>
      </p:pic>
      <p:pic>
        <p:nvPicPr>
          <p:cNvPr id="11" name="Picture 10">
            <a:extLst>
              <a:ext uri="{FF2B5EF4-FFF2-40B4-BE49-F238E27FC236}">
                <a16:creationId xmlns:a16="http://schemas.microsoft.com/office/drawing/2014/main" id="{2367F47D-A74F-FA24-67DA-45D45CA085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3446" y="-2839856"/>
            <a:ext cx="5705856" cy="5705856"/>
          </a:xfrm>
          <a:prstGeom prst="rect">
            <a:avLst/>
          </a:prstGeom>
        </p:spPr>
      </p:pic>
      <p:pic>
        <p:nvPicPr>
          <p:cNvPr id="13" name="Picture 12">
            <a:extLst>
              <a:ext uri="{FF2B5EF4-FFF2-40B4-BE49-F238E27FC236}">
                <a16:creationId xmlns:a16="http://schemas.microsoft.com/office/drawing/2014/main" id="{DA094C57-E8E9-01D8-D3F6-0FC4C24F31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7261" y="4864362"/>
            <a:ext cx="5705856" cy="5705856"/>
          </a:xfrm>
          <a:prstGeom prst="rect">
            <a:avLst/>
          </a:prstGeom>
        </p:spPr>
      </p:pic>
      <p:pic>
        <p:nvPicPr>
          <p:cNvPr id="18" name="Picture 17">
            <a:extLst>
              <a:ext uri="{FF2B5EF4-FFF2-40B4-BE49-F238E27FC236}">
                <a16:creationId xmlns:a16="http://schemas.microsoft.com/office/drawing/2014/main" id="{A606FBDB-BD2E-E68B-F88C-DD0BB80C7BF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512" y="2187820"/>
            <a:ext cx="4637850" cy="3132583"/>
          </a:xfrm>
          <a:prstGeom prst="rect">
            <a:avLst/>
          </a:prstGeom>
        </p:spPr>
      </p:pic>
    </p:spTree>
    <p:extLst>
      <p:ext uri="{BB962C8B-B14F-4D97-AF65-F5344CB8AC3E}">
        <p14:creationId xmlns:p14="http://schemas.microsoft.com/office/powerpoint/2010/main" val="5599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5"/>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7"/>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1E93-DE24-607A-01A5-9908F4602289}"/>
              </a:ext>
            </a:extLst>
          </p:cNvPr>
          <p:cNvSpPr>
            <a:spLocks noGrp="1"/>
          </p:cNvSpPr>
          <p:nvPr>
            <p:ph type="title"/>
          </p:nvPr>
        </p:nvSpPr>
        <p:spPr>
          <a:xfrm>
            <a:off x="0" y="-1053427"/>
            <a:ext cx="11355355" cy="833241"/>
          </a:xfrm>
        </p:spPr>
        <p:txBody>
          <a:bodyPr/>
          <a:lstStyle/>
          <a:p>
            <a:r>
              <a:rPr lang="en-US" dirty="0"/>
              <a:t>Effective Dispute Resolution</a:t>
            </a:r>
          </a:p>
        </p:txBody>
      </p:sp>
      <p:pic>
        <p:nvPicPr>
          <p:cNvPr id="3" name="Picture 2" descr="Large blue gear icon that says: Effective Dispute Resolution">
            <a:extLst>
              <a:ext uri="{FF2B5EF4-FFF2-40B4-BE49-F238E27FC236}">
                <a16:creationId xmlns:a16="http://schemas.microsoft.com/office/drawing/2014/main" id="{9D725438-EABA-A352-5579-76C74C1325E7}"/>
              </a:ext>
            </a:extLst>
          </p:cNvPr>
          <p:cNvPicPr>
            <a:picLocks noChangeAspect="1"/>
          </p:cNvPicPr>
          <p:nvPr/>
        </p:nvPicPr>
        <p:blipFill>
          <a:blip r:embed="rId3"/>
          <a:srcRect/>
          <a:stretch/>
        </p:blipFill>
        <p:spPr>
          <a:xfrm>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srcRect/>
          <a:stretch/>
        </p:blipFill>
        <p:spPr>
          <a:xfrm rot="235722">
            <a:off x="5100837" y="-4619947"/>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srcRect/>
          <a:stretch/>
        </p:blipFill>
        <p:spPr>
          <a:xfrm rot="21428172">
            <a:off x="5746664" y="3316629"/>
            <a:ext cx="7679893" cy="7679893"/>
          </a:xfrm>
          <a:prstGeom prst="rect">
            <a:avLst/>
          </a:prstGeom>
        </p:spPr>
      </p:pic>
      <p:pic>
        <p:nvPicPr>
          <p:cNvPr id="11" name="Picture 10" descr="Gear icon: Effective Dispute Resolution">
            <a:extLst>
              <a:ext uri="{FF2B5EF4-FFF2-40B4-BE49-F238E27FC236}">
                <a16:creationId xmlns:a16="http://schemas.microsoft.com/office/drawing/2014/main" id="{64ADBA26-87D4-1B53-74F2-017A101BB582}"/>
              </a:ext>
            </a:extLst>
          </p:cNvPr>
          <p:cNvPicPr>
            <a:picLocks noChangeAspect="1"/>
          </p:cNvPicPr>
          <p:nvPr/>
        </p:nvPicPr>
        <p:blipFill>
          <a:blip r:embed="rId6"/>
          <a:srcRect/>
          <a:stretch/>
        </p:blipFill>
        <p:spPr>
          <a:xfrm>
            <a:off x="158679" y="727832"/>
            <a:ext cx="5779623" cy="5779623"/>
          </a:xfrm>
          <a:prstGeom prst="rect">
            <a:avLst/>
          </a:prstGeom>
        </p:spPr>
      </p:pic>
      <p:pic>
        <p:nvPicPr>
          <p:cNvPr id="13" name="Picture 12" descr="Hand shake icon">
            <a:extLst>
              <a:ext uri="{FF2B5EF4-FFF2-40B4-BE49-F238E27FC236}">
                <a16:creationId xmlns:a16="http://schemas.microsoft.com/office/drawing/2014/main" id="{A5592CD8-1418-CCD3-FD4C-1B8DFF508127}"/>
              </a:ext>
              <a:ext uri="{C183D7F6-B498-43B3-948B-1728B52AA6E4}">
                <adec:decorative xmlns:adec="http://schemas.microsoft.com/office/drawing/2017/decorative" val="0"/>
              </a:ext>
            </a:extLst>
          </p:cNvPr>
          <p:cNvPicPr>
            <a:picLocks noChangeAspect="1"/>
          </p:cNvPicPr>
          <p:nvPr/>
        </p:nvPicPr>
        <p:blipFill>
          <a:blip r:embed="rId7"/>
          <a:srcRect/>
          <a:stretch/>
        </p:blipFill>
        <p:spPr>
          <a:xfrm>
            <a:off x="2152728" y="246172"/>
            <a:ext cx="1785121" cy="1785121"/>
          </a:xfrm>
          <a:prstGeom prst="rect">
            <a:avLst/>
          </a:prstGeom>
        </p:spPr>
      </p:pic>
      <p:pic>
        <p:nvPicPr>
          <p:cNvPr id="4" name="Picture 3" descr="Effective Dispute Resolution">
            <a:extLst>
              <a:ext uri="{FF2B5EF4-FFF2-40B4-BE49-F238E27FC236}">
                <a16:creationId xmlns:a16="http://schemas.microsoft.com/office/drawing/2014/main" id="{559EE62B-1004-47FA-3640-C922458DE6CE}"/>
              </a:ext>
            </a:extLst>
          </p:cNvPr>
          <p:cNvPicPr>
            <a:picLocks noChangeAspect="1"/>
          </p:cNvPicPr>
          <p:nvPr/>
        </p:nvPicPr>
        <p:blipFill>
          <a:blip r:embed="rId8"/>
          <a:srcRect/>
          <a:stretch/>
        </p:blipFill>
        <p:spPr>
          <a:xfrm>
            <a:off x="1326274" y="2557572"/>
            <a:ext cx="3390330" cy="2131064"/>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srcRect/>
          <a:stretch/>
        </p:blipFill>
        <p:spPr>
          <a:xfrm rot="108647">
            <a:off x="6053713" y="-3667071"/>
            <a:ext cx="5774142" cy="5774142"/>
          </a:xfrm>
          <a:prstGeom prst="rect">
            <a:avLst/>
          </a:prstGeom>
        </p:spPr>
      </p:pic>
    </p:spTree>
    <p:extLst>
      <p:ext uri="{BB962C8B-B14F-4D97-AF65-F5344CB8AC3E}">
        <p14:creationId xmlns:p14="http://schemas.microsoft.com/office/powerpoint/2010/main" val="41675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DC24-8991-381B-C3E9-64DD9884E1F5}"/>
              </a:ext>
            </a:extLst>
          </p:cNvPr>
          <p:cNvSpPr>
            <a:spLocks noGrp="1"/>
          </p:cNvSpPr>
          <p:nvPr>
            <p:ph type="title"/>
          </p:nvPr>
        </p:nvSpPr>
        <p:spPr>
          <a:xfrm>
            <a:off x="113859" y="-994292"/>
            <a:ext cx="11355355" cy="833241"/>
          </a:xfrm>
        </p:spPr>
        <p:txBody>
          <a:bodyPr/>
          <a:lstStyle/>
          <a:p>
            <a:r>
              <a:rPr lang="en-US" dirty="0"/>
              <a:t>Fiscal Accountability and Management</a:t>
            </a:r>
          </a:p>
        </p:txBody>
      </p:sp>
      <p:pic>
        <p:nvPicPr>
          <p:cNvPr id="3" name="Picture 2" descr="Large purple gear icon that says: Fiscal Accountability and Management">
            <a:extLst>
              <a:ext uri="{FF2B5EF4-FFF2-40B4-BE49-F238E27FC236}">
                <a16:creationId xmlns:a16="http://schemas.microsoft.com/office/drawing/2014/main" id="{9D725438-EABA-A352-5579-76C74C1325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876714">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126299">
            <a:off x="5100837" y="-4619947"/>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1428172">
            <a:off x="5746664" y="3316629"/>
            <a:ext cx="7679893" cy="7679893"/>
          </a:xfrm>
          <a:prstGeom prst="rect">
            <a:avLst/>
          </a:prstGeom>
        </p:spPr>
      </p:pic>
      <p:pic>
        <p:nvPicPr>
          <p:cNvPr id="11" name="Picture 10" descr="Gear icon: Fiscal Accountability and Management">
            <a:extLst>
              <a:ext uri="{FF2B5EF4-FFF2-40B4-BE49-F238E27FC236}">
                <a16:creationId xmlns:a16="http://schemas.microsoft.com/office/drawing/2014/main" id="{64ADBA26-87D4-1B53-74F2-017A101BB5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679" y="727832"/>
            <a:ext cx="5779623" cy="5779623"/>
          </a:xfrm>
          <a:prstGeom prst="rect">
            <a:avLst/>
          </a:prstGeom>
        </p:spPr>
      </p:pic>
      <p:pic>
        <p:nvPicPr>
          <p:cNvPr id="13" name="Picture 12" descr="Dollar sign icon">
            <a:extLst>
              <a:ext uri="{FF2B5EF4-FFF2-40B4-BE49-F238E27FC236}">
                <a16:creationId xmlns:a16="http://schemas.microsoft.com/office/drawing/2014/main" id="{A5592CD8-1418-CCD3-FD4C-1B8DFF508127}"/>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52728" y="246172"/>
            <a:ext cx="1785121" cy="1785121"/>
          </a:xfrm>
          <a:prstGeom prst="rect">
            <a:avLst/>
          </a:prstGeom>
        </p:spPr>
      </p:pic>
      <p:pic>
        <p:nvPicPr>
          <p:cNvPr id="4" name="Picture 3" descr="Fiscal Accountability and Management">
            <a:extLst>
              <a:ext uri="{FF2B5EF4-FFF2-40B4-BE49-F238E27FC236}">
                <a16:creationId xmlns:a16="http://schemas.microsoft.com/office/drawing/2014/main" id="{559EE62B-1004-47FA-3640-C922458DE6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3090" y="2695635"/>
            <a:ext cx="4556698" cy="1854938"/>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08647">
            <a:off x="6053713" y="-3667071"/>
            <a:ext cx="5774142" cy="5774142"/>
          </a:xfrm>
          <a:prstGeom prst="rect">
            <a:avLst/>
          </a:prstGeom>
        </p:spPr>
      </p:pic>
    </p:spTree>
    <p:extLst>
      <p:ext uri="{BB962C8B-B14F-4D97-AF65-F5344CB8AC3E}">
        <p14:creationId xmlns:p14="http://schemas.microsoft.com/office/powerpoint/2010/main" val="19062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BED3-F91F-9D9D-608E-3E0D666BA089}"/>
              </a:ext>
            </a:extLst>
          </p:cNvPr>
          <p:cNvSpPr>
            <a:spLocks noGrp="1"/>
          </p:cNvSpPr>
          <p:nvPr>
            <p:ph type="title"/>
          </p:nvPr>
        </p:nvSpPr>
        <p:spPr>
          <a:xfrm>
            <a:off x="177481" y="-1025114"/>
            <a:ext cx="11355355" cy="833241"/>
          </a:xfrm>
        </p:spPr>
        <p:txBody>
          <a:bodyPr>
            <a:normAutofit fontScale="90000"/>
          </a:bodyPr>
          <a:lstStyle/>
          <a:p>
            <a:r>
              <a:rPr lang="en-US" dirty="0"/>
              <a:t>Improvement,</a:t>
            </a:r>
            <a:r>
              <a:rPr lang="en-US" baseline="0" dirty="0"/>
              <a:t> Correction, Incentives, and Sanctions</a:t>
            </a:r>
            <a:endParaRPr lang="en-US" dirty="0"/>
          </a:p>
        </p:txBody>
      </p:sp>
      <p:pic>
        <p:nvPicPr>
          <p:cNvPr id="3" name="Picture 2" descr="Gear icon: Improvement, Correction, Incentives, and Sanctions">
            <a:extLst>
              <a:ext uri="{FF2B5EF4-FFF2-40B4-BE49-F238E27FC236}">
                <a16:creationId xmlns:a16="http://schemas.microsoft.com/office/drawing/2014/main" id="{9D725438-EABA-A352-5579-76C74C1325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876714">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007300">
            <a:off x="5100838" y="-4619946"/>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1428172">
            <a:off x="5746664" y="3316629"/>
            <a:ext cx="7679893" cy="7679893"/>
          </a:xfrm>
          <a:prstGeom prst="rect">
            <a:avLst/>
          </a:prstGeom>
        </p:spPr>
      </p:pic>
      <p:pic>
        <p:nvPicPr>
          <p:cNvPr id="11" name="Picture 10" descr="Light green gear that reads: Improvement, Correction, Incentives, and Sanctions">
            <a:extLst>
              <a:ext uri="{FF2B5EF4-FFF2-40B4-BE49-F238E27FC236}">
                <a16:creationId xmlns:a16="http://schemas.microsoft.com/office/drawing/2014/main" id="{64ADBA26-87D4-1B53-74F2-017A101BB5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679" y="727832"/>
            <a:ext cx="5779623" cy="5779623"/>
          </a:xfrm>
          <a:prstGeom prst="rect">
            <a:avLst/>
          </a:prstGeom>
        </p:spPr>
      </p:pic>
      <p:pic>
        <p:nvPicPr>
          <p:cNvPr id="13" name="Picture 12" descr="Check mark icon">
            <a:extLst>
              <a:ext uri="{FF2B5EF4-FFF2-40B4-BE49-F238E27FC236}">
                <a16:creationId xmlns:a16="http://schemas.microsoft.com/office/drawing/2014/main" id="{A5592CD8-1418-CCD3-FD4C-1B8DFF5081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52728" y="246172"/>
            <a:ext cx="1785121" cy="1785121"/>
          </a:xfrm>
          <a:prstGeom prst="rect">
            <a:avLst/>
          </a:prstGeom>
        </p:spPr>
      </p:pic>
      <p:pic>
        <p:nvPicPr>
          <p:cNvPr id="4" name="Picture 3" descr="Improvement, Correction, Incentives, and Sanctions">
            <a:extLst>
              <a:ext uri="{FF2B5EF4-FFF2-40B4-BE49-F238E27FC236}">
                <a16:creationId xmlns:a16="http://schemas.microsoft.com/office/drawing/2014/main" id="{559EE62B-1004-47FA-3640-C922458DE6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0498" y="2512953"/>
            <a:ext cx="4068492" cy="2465753"/>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08647">
            <a:off x="6053713" y="-3667071"/>
            <a:ext cx="5774142" cy="5774142"/>
          </a:xfrm>
          <a:prstGeom prst="rect">
            <a:avLst/>
          </a:prstGeom>
        </p:spPr>
      </p:pic>
    </p:spTree>
    <p:extLst>
      <p:ext uri="{BB962C8B-B14F-4D97-AF65-F5344CB8AC3E}">
        <p14:creationId xmlns:p14="http://schemas.microsoft.com/office/powerpoint/2010/main" val="22677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0A7F-C1CE-BFCC-4A26-8584B0501599}"/>
              </a:ext>
            </a:extLst>
          </p:cNvPr>
          <p:cNvSpPr>
            <a:spLocks noGrp="1"/>
          </p:cNvSpPr>
          <p:nvPr>
            <p:ph type="title"/>
          </p:nvPr>
        </p:nvSpPr>
        <p:spPr>
          <a:xfrm>
            <a:off x="260624" y="-1068179"/>
            <a:ext cx="11355355" cy="833241"/>
          </a:xfrm>
        </p:spPr>
        <p:txBody>
          <a:bodyPr/>
          <a:lstStyle/>
          <a:p>
            <a:r>
              <a:rPr lang="en-US" dirty="0"/>
              <a:t>Integrated Monitoring Activities</a:t>
            </a:r>
          </a:p>
        </p:txBody>
      </p:sp>
      <p:pic>
        <p:nvPicPr>
          <p:cNvPr id="3" name="Picture 2" descr="Large red gear that reads Integrated Monitoring Activities">
            <a:extLst>
              <a:ext uri="{FF2B5EF4-FFF2-40B4-BE49-F238E27FC236}">
                <a16:creationId xmlns:a16="http://schemas.microsoft.com/office/drawing/2014/main" id="{9D725438-EABA-A352-5579-76C74C1325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876714">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445410">
            <a:off x="5100836" y="-4610952"/>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226676">
            <a:off x="5746664" y="3316629"/>
            <a:ext cx="7679893" cy="7679893"/>
          </a:xfrm>
          <a:prstGeom prst="rect">
            <a:avLst/>
          </a:prstGeom>
        </p:spPr>
      </p:pic>
      <p:pic>
        <p:nvPicPr>
          <p:cNvPr id="11" name="Picture 10" descr="Large red gear that reads: Integrated Monitoring Activities">
            <a:extLst>
              <a:ext uri="{FF2B5EF4-FFF2-40B4-BE49-F238E27FC236}">
                <a16:creationId xmlns:a16="http://schemas.microsoft.com/office/drawing/2014/main" id="{64ADBA26-87D4-1B53-74F2-017A101BB5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679" y="727832"/>
            <a:ext cx="5779623" cy="5779623"/>
          </a:xfrm>
          <a:prstGeom prst="rect">
            <a:avLst/>
          </a:prstGeom>
        </p:spPr>
      </p:pic>
      <p:pic>
        <p:nvPicPr>
          <p:cNvPr id="13" name="Picture 12" descr="Binocular icon">
            <a:extLst>
              <a:ext uri="{FF2B5EF4-FFF2-40B4-BE49-F238E27FC236}">
                <a16:creationId xmlns:a16="http://schemas.microsoft.com/office/drawing/2014/main" id="{A5592CD8-1418-CCD3-FD4C-1B8DFF5081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52728" y="264023"/>
            <a:ext cx="1785121" cy="1749418"/>
          </a:xfrm>
          <a:prstGeom prst="rect">
            <a:avLst/>
          </a:prstGeom>
        </p:spPr>
      </p:pic>
      <p:pic>
        <p:nvPicPr>
          <p:cNvPr id="4" name="Picture 3" descr="Integrated Monitoring Activities">
            <a:extLst>
              <a:ext uri="{FF2B5EF4-FFF2-40B4-BE49-F238E27FC236}">
                <a16:creationId xmlns:a16="http://schemas.microsoft.com/office/drawing/2014/main" id="{559EE62B-1004-47FA-3640-C922458DE6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7736" y="2512953"/>
            <a:ext cx="4014016" cy="2465753"/>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08647">
            <a:off x="6053712" y="-3667072"/>
            <a:ext cx="5774142" cy="5774142"/>
          </a:xfrm>
          <a:prstGeom prst="rect">
            <a:avLst/>
          </a:prstGeom>
        </p:spPr>
      </p:pic>
    </p:spTree>
    <p:extLst>
      <p:ext uri="{BB962C8B-B14F-4D97-AF65-F5344CB8AC3E}">
        <p14:creationId xmlns:p14="http://schemas.microsoft.com/office/powerpoint/2010/main" val="22075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013C-A08B-711C-E00D-1CACBC01B1E7}"/>
              </a:ext>
            </a:extLst>
          </p:cNvPr>
          <p:cNvSpPr>
            <a:spLocks noGrp="1"/>
          </p:cNvSpPr>
          <p:nvPr>
            <p:ph type="title"/>
          </p:nvPr>
        </p:nvSpPr>
        <p:spPr>
          <a:xfrm>
            <a:off x="260624" y="-877512"/>
            <a:ext cx="11355355" cy="833241"/>
          </a:xfrm>
        </p:spPr>
        <p:txBody>
          <a:bodyPr/>
          <a:lstStyle/>
          <a:p>
            <a:r>
              <a:rPr lang="en-US" dirty="0"/>
              <a:t>Data on Results and Processes</a:t>
            </a:r>
          </a:p>
        </p:txBody>
      </p:sp>
      <p:pic>
        <p:nvPicPr>
          <p:cNvPr id="3" name="Picture 2" descr="Large orange gear that reads Data on Results and Processes">
            <a:extLst>
              <a:ext uri="{FF2B5EF4-FFF2-40B4-BE49-F238E27FC236}">
                <a16:creationId xmlns:a16="http://schemas.microsoft.com/office/drawing/2014/main" id="{9D725438-EABA-A352-5579-76C74C1325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876714">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445410">
            <a:off x="5100836" y="-4619948"/>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845642">
            <a:off x="5746664" y="3316629"/>
            <a:ext cx="7679893" cy="7679893"/>
          </a:xfrm>
          <a:prstGeom prst="rect">
            <a:avLst/>
          </a:prstGeom>
        </p:spPr>
      </p:pic>
      <p:pic>
        <p:nvPicPr>
          <p:cNvPr id="11" name="Picture 10" descr="Gear icon: Data on Results and Processes">
            <a:extLst>
              <a:ext uri="{FF2B5EF4-FFF2-40B4-BE49-F238E27FC236}">
                <a16:creationId xmlns:a16="http://schemas.microsoft.com/office/drawing/2014/main" id="{64ADBA26-87D4-1B53-74F2-017A101BB5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679" y="727832"/>
            <a:ext cx="5779623" cy="5779623"/>
          </a:xfrm>
          <a:prstGeom prst="rect">
            <a:avLst/>
          </a:prstGeom>
        </p:spPr>
      </p:pic>
      <p:pic>
        <p:nvPicPr>
          <p:cNvPr id="13" name="Picture 12" descr="Line graph icon">
            <a:extLst>
              <a:ext uri="{FF2B5EF4-FFF2-40B4-BE49-F238E27FC236}">
                <a16:creationId xmlns:a16="http://schemas.microsoft.com/office/drawing/2014/main" id="{A5592CD8-1418-CCD3-FD4C-1B8DFF5081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70579" y="264023"/>
            <a:ext cx="1749418" cy="1749418"/>
          </a:xfrm>
          <a:prstGeom prst="rect">
            <a:avLst/>
          </a:prstGeom>
        </p:spPr>
      </p:pic>
      <p:pic>
        <p:nvPicPr>
          <p:cNvPr id="4" name="Picture 3" descr="Data on Results and Processes">
            <a:extLst>
              <a:ext uri="{FF2B5EF4-FFF2-40B4-BE49-F238E27FC236}">
                <a16:creationId xmlns:a16="http://schemas.microsoft.com/office/drawing/2014/main" id="{559EE62B-1004-47FA-3640-C922458DE6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90160" y="2952498"/>
            <a:ext cx="4711574" cy="1223197"/>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08647">
            <a:off x="6053712" y="-3667072"/>
            <a:ext cx="5774142" cy="5774142"/>
          </a:xfrm>
          <a:prstGeom prst="rect">
            <a:avLst/>
          </a:prstGeom>
        </p:spPr>
      </p:pic>
    </p:spTree>
    <p:extLst>
      <p:ext uri="{BB962C8B-B14F-4D97-AF65-F5344CB8AC3E}">
        <p14:creationId xmlns:p14="http://schemas.microsoft.com/office/powerpoint/2010/main" val="16210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0711-3698-014C-7A83-660B36A2117D}"/>
              </a:ext>
            </a:extLst>
          </p:cNvPr>
          <p:cNvSpPr>
            <a:spLocks noGrp="1"/>
          </p:cNvSpPr>
          <p:nvPr>
            <p:ph type="title"/>
          </p:nvPr>
        </p:nvSpPr>
        <p:spPr>
          <a:xfrm>
            <a:off x="418322" y="-1064891"/>
            <a:ext cx="11355355" cy="833241"/>
          </a:xfrm>
        </p:spPr>
        <p:txBody>
          <a:bodyPr/>
          <a:lstStyle/>
          <a:p>
            <a:r>
              <a:rPr lang="en-US" dirty="0"/>
              <a:t>SPP/APR/SSIP</a:t>
            </a:r>
          </a:p>
        </p:txBody>
      </p:sp>
      <p:pic>
        <p:nvPicPr>
          <p:cNvPr id="3" name="Picture 2" descr="Large yellow gear that reads SPP/APR/SSIP">
            <a:extLst>
              <a:ext uri="{FF2B5EF4-FFF2-40B4-BE49-F238E27FC236}">
                <a16:creationId xmlns:a16="http://schemas.microsoft.com/office/drawing/2014/main" id="{9D725438-EABA-A352-5579-76C74C1325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876714">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869522">
            <a:off x="5100836" y="-4619948"/>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22058">
            <a:off x="5746664" y="3316629"/>
            <a:ext cx="7679893" cy="7679893"/>
          </a:xfrm>
          <a:prstGeom prst="rect">
            <a:avLst/>
          </a:prstGeom>
        </p:spPr>
      </p:pic>
      <p:pic>
        <p:nvPicPr>
          <p:cNvPr id="11" name="Picture 10" descr="Gear icon: SPP/APR/SSIP">
            <a:extLst>
              <a:ext uri="{FF2B5EF4-FFF2-40B4-BE49-F238E27FC236}">
                <a16:creationId xmlns:a16="http://schemas.microsoft.com/office/drawing/2014/main" id="{64ADBA26-87D4-1B53-74F2-017A101BB5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679" y="727832"/>
            <a:ext cx="5779623" cy="5779623"/>
          </a:xfrm>
          <a:prstGeom prst="rect">
            <a:avLst/>
          </a:prstGeom>
        </p:spPr>
      </p:pic>
      <p:pic>
        <p:nvPicPr>
          <p:cNvPr id="13" name="Picture 12" descr="Paper icon with check mark">
            <a:extLst>
              <a:ext uri="{FF2B5EF4-FFF2-40B4-BE49-F238E27FC236}">
                <a16:creationId xmlns:a16="http://schemas.microsoft.com/office/drawing/2014/main" id="{A5592CD8-1418-CCD3-FD4C-1B8DFF5081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70579" y="264023"/>
            <a:ext cx="1749418" cy="1749418"/>
          </a:xfrm>
          <a:prstGeom prst="rect">
            <a:avLst/>
          </a:prstGeom>
        </p:spPr>
      </p:pic>
      <p:pic>
        <p:nvPicPr>
          <p:cNvPr id="4" name="Picture 3" descr="SPP/APR/SSIP">
            <a:extLst>
              <a:ext uri="{FF2B5EF4-FFF2-40B4-BE49-F238E27FC236}">
                <a16:creationId xmlns:a16="http://schemas.microsoft.com/office/drawing/2014/main" id="{559EE62B-1004-47FA-3640-C922458DE6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90160" y="3318702"/>
            <a:ext cx="4711574" cy="490788"/>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08647">
            <a:off x="6053712" y="-3667072"/>
            <a:ext cx="5774142" cy="5774142"/>
          </a:xfrm>
          <a:prstGeom prst="rect">
            <a:avLst/>
          </a:prstGeom>
        </p:spPr>
      </p:pic>
    </p:spTree>
    <p:extLst>
      <p:ext uri="{BB962C8B-B14F-4D97-AF65-F5344CB8AC3E}">
        <p14:creationId xmlns:p14="http://schemas.microsoft.com/office/powerpoint/2010/main" val="318074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8316-0BF4-8BD7-5B03-73DCA75315D1}"/>
              </a:ext>
            </a:extLst>
          </p:cNvPr>
          <p:cNvSpPr>
            <a:spLocks noGrp="1"/>
          </p:cNvSpPr>
          <p:nvPr>
            <p:ph type="title"/>
          </p:nvPr>
        </p:nvSpPr>
        <p:spPr>
          <a:xfrm>
            <a:off x="418322" y="-1025063"/>
            <a:ext cx="11355355" cy="833241"/>
          </a:xfrm>
        </p:spPr>
        <p:txBody>
          <a:bodyPr>
            <a:normAutofit fontScale="90000"/>
          </a:bodyPr>
          <a:lstStyle/>
          <a:p>
            <a:r>
              <a:rPr lang="en-US" dirty="0"/>
              <a:t>Policies, Procedures, and Effective Implementation of Evidence-based Practices</a:t>
            </a:r>
          </a:p>
        </p:txBody>
      </p:sp>
      <p:pic>
        <p:nvPicPr>
          <p:cNvPr id="3" name="Picture 2" descr="Gear icon: Policies, Procedures, and Effective Implementation of Evidence-based Practices">
            <a:extLst>
              <a:ext uri="{FF2B5EF4-FFF2-40B4-BE49-F238E27FC236}">
                <a16:creationId xmlns:a16="http://schemas.microsoft.com/office/drawing/2014/main" id="{9D725438-EABA-A352-5579-76C74C1325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876714">
            <a:off x="-794657" y="-222304"/>
            <a:ext cx="7679893" cy="7679893"/>
          </a:xfrm>
          <a:prstGeom prst="rect">
            <a:avLst/>
          </a:prstGeom>
        </p:spPr>
      </p:pic>
      <p:pic>
        <p:nvPicPr>
          <p:cNvPr id="7" name="Picture 6">
            <a:extLst>
              <a:ext uri="{FF2B5EF4-FFF2-40B4-BE49-F238E27FC236}">
                <a16:creationId xmlns:a16="http://schemas.microsoft.com/office/drawing/2014/main" id="{97DE3C80-0102-1F83-875C-4857846FA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372578">
            <a:off x="5100836" y="-4619948"/>
            <a:ext cx="7679893" cy="7679893"/>
          </a:xfrm>
          <a:prstGeom prst="rect">
            <a:avLst/>
          </a:prstGeom>
        </p:spPr>
      </p:pic>
      <p:pic>
        <p:nvPicPr>
          <p:cNvPr id="9" name="Picture 8">
            <a:extLst>
              <a:ext uri="{FF2B5EF4-FFF2-40B4-BE49-F238E27FC236}">
                <a16:creationId xmlns:a16="http://schemas.microsoft.com/office/drawing/2014/main" id="{A2406010-9810-7CDD-2955-CD1345D0B5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22058">
            <a:off x="5746664" y="3316629"/>
            <a:ext cx="7679893" cy="7679893"/>
          </a:xfrm>
          <a:prstGeom prst="rect">
            <a:avLst/>
          </a:prstGeom>
        </p:spPr>
      </p:pic>
      <p:pic>
        <p:nvPicPr>
          <p:cNvPr id="11" name="Picture 10" descr="Large pink gear that reads Policies, Procedures, and Effective Implementation of Evidence-based Practices">
            <a:extLst>
              <a:ext uri="{FF2B5EF4-FFF2-40B4-BE49-F238E27FC236}">
                <a16:creationId xmlns:a16="http://schemas.microsoft.com/office/drawing/2014/main" id="{64ADBA26-87D4-1B53-74F2-017A101BB5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679" y="727832"/>
            <a:ext cx="5779623" cy="5779623"/>
          </a:xfrm>
          <a:prstGeom prst="rect">
            <a:avLst/>
          </a:prstGeom>
        </p:spPr>
      </p:pic>
      <p:pic>
        <p:nvPicPr>
          <p:cNvPr id="13" name="Picture 12" descr="Bullseye Target icon">
            <a:extLst>
              <a:ext uri="{FF2B5EF4-FFF2-40B4-BE49-F238E27FC236}">
                <a16:creationId xmlns:a16="http://schemas.microsoft.com/office/drawing/2014/main" id="{A5592CD8-1418-CCD3-FD4C-1B8DFF5081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88073" y="264023"/>
            <a:ext cx="1714429" cy="1749418"/>
          </a:xfrm>
          <a:prstGeom prst="rect">
            <a:avLst/>
          </a:prstGeom>
        </p:spPr>
      </p:pic>
      <p:pic>
        <p:nvPicPr>
          <p:cNvPr id="4" name="Picture 3" descr="Policies, Procedures, and Effective Implementation of Evidence-based Practicies">
            <a:extLst>
              <a:ext uri="{FF2B5EF4-FFF2-40B4-BE49-F238E27FC236}">
                <a16:creationId xmlns:a16="http://schemas.microsoft.com/office/drawing/2014/main" id="{559EE62B-1004-47FA-3640-C922458DE6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67386" y="2217226"/>
            <a:ext cx="4275173" cy="3348890"/>
          </a:xfrm>
          <a:prstGeom prst="rect">
            <a:avLst/>
          </a:prstGeom>
        </p:spPr>
      </p:pic>
      <p:pic>
        <p:nvPicPr>
          <p:cNvPr id="6" name="Picture 5">
            <a:extLst>
              <a:ext uri="{FF2B5EF4-FFF2-40B4-BE49-F238E27FC236}">
                <a16:creationId xmlns:a16="http://schemas.microsoft.com/office/drawing/2014/main" id="{1139ACCE-7687-6FEF-659F-05A5DF987C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99539" y="4264151"/>
            <a:ext cx="5774142" cy="5774142"/>
          </a:xfrm>
          <a:prstGeom prst="rect">
            <a:avLst/>
          </a:prstGeom>
        </p:spPr>
      </p:pic>
      <p:pic>
        <p:nvPicPr>
          <p:cNvPr id="10" name="Picture 9">
            <a:extLst>
              <a:ext uri="{FF2B5EF4-FFF2-40B4-BE49-F238E27FC236}">
                <a16:creationId xmlns:a16="http://schemas.microsoft.com/office/drawing/2014/main" id="{59CB216C-9F5D-E10B-6971-87988682AA3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08647">
            <a:off x="6053711" y="-3648807"/>
            <a:ext cx="5774142" cy="5774142"/>
          </a:xfrm>
          <a:prstGeom prst="rect">
            <a:avLst/>
          </a:prstGeom>
        </p:spPr>
      </p:pic>
    </p:spTree>
    <p:extLst>
      <p:ext uri="{BB962C8B-B14F-4D97-AF65-F5344CB8AC3E}">
        <p14:creationId xmlns:p14="http://schemas.microsoft.com/office/powerpoint/2010/main" val="24402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9"/>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241" y="148354"/>
            <a:ext cx="8671456" cy="833241"/>
          </a:xfrm>
        </p:spPr>
        <p:txBody>
          <a:bodyPr>
            <a:noAutofit/>
          </a:bodyPr>
          <a:lstStyle/>
          <a:p>
            <a:r>
              <a:rPr lang="en-US" sz="3200" dirty="0"/>
              <a:t>IDEA Supervision:</a:t>
            </a:r>
            <a:br>
              <a:rPr lang="en-US" sz="3200" dirty="0"/>
            </a:br>
            <a:r>
              <a:rPr lang="en-US" sz="3200" dirty="0"/>
              <a:t>Coordination and Communication</a:t>
            </a:r>
          </a:p>
        </p:txBody>
      </p:sp>
      <p:pic>
        <p:nvPicPr>
          <p:cNvPr id="30" name="Picture 29" descr="Funds for compliance and outcomes">
            <a:extLst>
              <a:ext uri="{FF2B5EF4-FFF2-40B4-BE49-F238E27FC236}">
                <a16:creationId xmlns:a16="http://schemas.microsoft.com/office/drawing/2014/main" id="{D2B3981E-AFBC-7297-4EF5-D484CAFD437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984" y="2620222"/>
            <a:ext cx="1473200" cy="800100"/>
          </a:xfrm>
          <a:prstGeom prst="rect">
            <a:avLst/>
          </a:prstGeom>
        </p:spPr>
      </p:pic>
      <p:pic>
        <p:nvPicPr>
          <p:cNvPr id="34" name="Picture 33" descr="Part B Recipient General Supervision 300.149">
            <a:extLst>
              <a:ext uri="{FF2B5EF4-FFF2-40B4-BE49-F238E27FC236}">
                <a16:creationId xmlns:a16="http://schemas.microsoft.com/office/drawing/2014/main" id="{A07C0031-4E28-EE8F-8BAC-CBE579528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290" y="1976042"/>
            <a:ext cx="1473200" cy="1231900"/>
          </a:xfrm>
          <a:prstGeom prst="rect">
            <a:avLst/>
          </a:prstGeom>
        </p:spPr>
      </p:pic>
      <p:pic>
        <p:nvPicPr>
          <p:cNvPr id="37" name="Picture 36" descr="Sub-recipient support/ensure provision of a FAPE">
            <a:extLst>
              <a:ext uri="{FF2B5EF4-FFF2-40B4-BE49-F238E27FC236}">
                <a16:creationId xmlns:a16="http://schemas.microsoft.com/office/drawing/2014/main" id="{1A4D8A82-57AC-D866-14E9-539767D35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814" y="1967603"/>
            <a:ext cx="1701800" cy="1016000"/>
          </a:xfrm>
          <a:prstGeom prst="rect">
            <a:avLst/>
          </a:prstGeom>
        </p:spPr>
      </p:pic>
      <p:pic>
        <p:nvPicPr>
          <p:cNvPr id="43" name="Picture 42" descr="Supervise Implementation of a FAPE">
            <a:extLst>
              <a:ext uri="{FF2B5EF4-FFF2-40B4-BE49-F238E27FC236}">
                <a16:creationId xmlns:a16="http://schemas.microsoft.com/office/drawing/2014/main" id="{A175F040-8732-2DB7-59EF-A14189D2A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658" y="1968678"/>
            <a:ext cx="1701800" cy="800100"/>
          </a:xfrm>
          <a:prstGeom prst="rect">
            <a:avLst/>
          </a:prstGeom>
        </p:spPr>
      </p:pic>
      <p:pic>
        <p:nvPicPr>
          <p:cNvPr id="45" name="Picture 44" descr="Implementation of a FAPE">
            <a:extLst>
              <a:ext uri="{FF2B5EF4-FFF2-40B4-BE49-F238E27FC236}">
                <a16:creationId xmlns:a16="http://schemas.microsoft.com/office/drawing/2014/main" id="{53447997-E842-3017-8589-7CCE3B0E00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7097" y="1968456"/>
            <a:ext cx="1701800" cy="584200"/>
          </a:xfrm>
          <a:prstGeom prst="rect">
            <a:avLst/>
          </a:prstGeom>
        </p:spPr>
      </p:pic>
      <p:pic>
        <p:nvPicPr>
          <p:cNvPr id="73" name="Picture 72" descr="Right and Left arrows pointing from Funds for compliance and outcomes to OSEP and OSE circles">
            <a:extLst>
              <a:ext uri="{FF2B5EF4-FFF2-40B4-BE49-F238E27FC236}">
                <a16:creationId xmlns:a16="http://schemas.microsoft.com/office/drawing/2014/main" id="{FB3C77B7-46F6-C191-2402-14E2834E9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3834" y="3372017"/>
            <a:ext cx="1041400" cy="850900"/>
          </a:xfrm>
          <a:prstGeom prst="rect">
            <a:avLst/>
          </a:prstGeom>
        </p:spPr>
      </p:pic>
      <p:pic>
        <p:nvPicPr>
          <p:cNvPr id="53" name="Picture 52" descr="Right and Left arrows pointing from Part B Recipient General Supervision 300.149 to OSE and ISDs circles">
            <a:extLst>
              <a:ext uri="{FF2B5EF4-FFF2-40B4-BE49-F238E27FC236}">
                <a16:creationId xmlns:a16="http://schemas.microsoft.com/office/drawing/2014/main" id="{BDA6C652-3071-7B8B-F385-D471D6CB32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117" y="3158656"/>
            <a:ext cx="1092200" cy="850900"/>
          </a:xfrm>
          <a:prstGeom prst="rect">
            <a:avLst/>
          </a:prstGeom>
        </p:spPr>
      </p:pic>
      <p:pic>
        <p:nvPicPr>
          <p:cNvPr id="51" name="Picture 50" descr="Left and Right arrows pointing from Sub-Recipient Support/Ensure Provision of a FAPE to ISDs and Locals circles">
            <a:extLst>
              <a:ext uri="{FF2B5EF4-FFF2-40B4-BE49-F238E27FC236}">
                <a16:creationId xmlns:a16="http://schemas.microsoft.com/office/drawing/2014/main" id="{6722FE4B-5560-01C4-7FB4-2598955204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6422" y="2931608"/>
            <a:ext cx="1041400" cy="876300"/>
          </a:xfrm>
          <a:prstGeom prst="rect">
            <a:avLst/>
          </a:prstGeom>
        </p:spPr>
      </p:pic>
      <p:pic>
        <p:nvPicPr>
          <p:cNvPr id="49" name="Picture 48" descr="Left and Right arrows pointing from Supervise Implementation of a FAPE to Locals and Schools circles">
            <a:extLst>
              <a:ext uri="{FF2B5EF4-FFF2-40B4-BE49-F238E27FC236}">
                <a16:creationId xmlns:a16="http://schemas.microsoft.com/office/drawing/2014/main" id="{ED94F55B-EE4E-3D8A-632D-74F65F6DA5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6586" y="2710385"/>
            <a:ext cx="1066800" cy="850900"/>
          </a:xfrm>
          <a:prstGeom prst="rect">
            <a:avLst/>
          </a:prstGeom>
        </p:spPr>
      </p:pic>
      <p:pic>
        <p:nvPicPr>
          <p:cNvPr id="47" name="Picture 46" descr="Left and Right arrows pointing from Implementation of a FAPE  to Schools and Kids circles">
            <a:extLst>
              <a:ext uri="{FF2B5EF4-FFF2-40B4-BE49-F238E27FC236}">
                <a16:creationId xmlns:a16="http://schemas.microsoft.com/office/drawing/2014/main" id="{180CB6A1-9D04-CCDA-80A7-A0A87E7DDA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20520" y="2504149"/>
            <a:ext cx="1117600" cy="838200"/>
          </a:xfrm>
          <a:prstGeom prst="rect">
            <a:avLst/>
          </a:prstGeom>
        </p:spPr>
      </p:pic>
      <p:pic>
        <p:nvPicPr>
          <p:cNvPr id="75" name="Picture 74" descr="A red circle with white text that reads OSEP">
            <a:extLst>
              <a:ext uri="{FF2B5EF4-FFF2-40B4-BE49-F238E27FC236}">
                <a16:creationId xmlns:a16="http://schemas.microsoft.com/office/drawing/2014/main" id="{2817DE2A-B69F-2365-9F9E-B909012AF8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35260" y="4100563"/>
            <a:ext cx="1371600" cy="1371600"/>
          </a:xfrm>
          <a:prstGeom prst="rect">
            <a:avLst/>
          </a:prstGeom>
        </p:spPr>
      </p:pic>
      <p:pic>
        <p:nvPicPr>
          <p:cNvPr id="77" name="Picture 76" descr="Orange circle with white text that reads OSE">
            <a:extLst>
              <a:ext uri="{FF2B5EF4-FFF2-40B4-BE49-F238E27FC236}">
                <a16:creationId xmlns:a16="http://schemas.microsoft.com/office/drawing/2014/main" id="{ACE1A843-16D3-6463-F3AB-F4AABC5B12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82907" y="3880973"/>
            <a:ext cx="1371600" cy="1371600"/>
          </a:xfrm>
          <a:prstGeom prst="rect">
            <a:avLst/>
          </a:prstGeom>
        </p:spPr>
      </p:pic>
      <p:pic>
        <p:nvPicPr>
          <p:cNvPr id="79" name="Picture 78" descr="Orange circle with white letters that reads ISDs">
            <a:extLst>
              <a:ext uri="{FF2B5EF4-FFF2-40B4-BE49-F238E27FC236}">
                <a16:creationId xmlns:a16="http://schemas.microsoft.com/office/drawing/2014/main" id="{32900720-2187-0995-02CC-329E0BDBAE4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59612" y="3677058"/>
            <a:ext cx="1371600" cy="1371600"/>
          </a:xfrm>
          <a:prstGeom prst="rect">
            <a:avLst/>
          </a:prstGeom>
        </p:spPr>
      </p:pic>
      <p:pic>
        <p:nvPicPr>
          <p:cNvPr id="81" name="Picture 80" descr="A yellow circle with white text that reads LOCALs">
            <a:extLst>
              <a:ext uri="{FF2B5EF4-FFF2-40B4-BE49-F238E27FC236}">
                <a16:creationId xmlns:a16="http://schemas.microsoft.com/office/drawing/2014/main" id="{6230B8C4-BEDD-D399-B170-20757801AA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16041" y="3433867"/>
            <a:ext cx="1371600" cy="1371600"/>
          </a:xfrm>
          <a:prstGeom prst="rect">
            <a:avLst/>
          </a:prstGeom>
        </p:spPr>
      </p:pic>
      <p:pic>
        <p:nvPicPr>
          <p:cNvPr id="83" name="Picture 82" descr="Olive green circle with white text that reads SCHOOLS">
            <a:extLst>
              <a:ext uri="{FF2B5EF4-FFF2-40B4-BE49-F238E27FC236}">
                <a16:creationId xmlns:a16="http://schemas.microsoft.com/office/drawing/2014/main" id="{98C07BC3-2776-DC63-9165-8B87EBF5497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26014" y="3222252"/>
            <a:ext cx="1473200" cy="1371600"/>
          </a:xfrm>
          <a:prstGeom prst="rect">
            <a:avLst/>
          </a:prstGeom>
        </p:spPr>
      </p:pic>
      <p:pic>
        <p:nvPicPr>
          <p:cNvPr id="85" name="Picture 84" descr="A green circle with white text that reads KIDS and people running">
            <a:extLst>
              <a:ext uri="{FF2B5EF4-FFF2-40B4-BE49-F238E27FC236}">
                <a16:creationId xmlns:a16="http://schemas.microsoft.com/office/drawing/2014/main" id="{1224173A-F1C4-7EA2-4F28-25EEA77D3B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34118" y="3037123"/>
            <a:ext cx="1371600" cy="1371600"/>
          </a:xfrm>
          <a:prstGeom prst="rect">
            <a:avLst/>
          </a:prstGeom>
        </p:spPr>
      </p:pic>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a:xfrm>
            <a:off x="10558303" y="6051393"/>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514350" rtl="0" eaLnBrk="1" fontAlgn="auto" latinLnBrk="0" hangingPunct="1">
                <a:lnSpc>
                  <a:spcPct val="100000"/>
                </a:lnSpc>
                <a:spcBef>
                  <a:spcPts val="0"/>
                </a:spcBef>
                <a:spcAft>
                  <a:spcPts val="0"/>
                </a:spcAft>
                <a:buClrTx/>
                <a:buSzTx/>
                <a:buFontTx/>
                <a:buNone/>
                <a:tabLst/>
                <a:defRPr/>
              </a:pPr>
              <a:t>3</a:t>
            </a:fld>
            <a:endParaRPr kumimoji="0" lang="en-US" sz="675" b="1"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970286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p:txBody>
          <a:bodyPr/>
          <a:lstStyle/>
          <a:p>
            <a:r>
              <a:rPr lang="en-US" dirty="0"/>
              <a:t>Supports for General Supervision System</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8436395" y="1556542"/>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8379859" y="2521280"/>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8319154" y="3490450"/>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8404090" y="4444612"/>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8993995" y="5413782"/>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15214" y="1474061"/>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915214" y="1474061"/>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915214" y="1474061"/>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915214" y="1474061"/>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15214" y="1474061"/>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30</a:t>
            </a:fld>
            <a:endParaRPr lang="en-US"/>
          </a:p>
        </p:txBody>
      </p:sp>
    </p:spTree>
    <p:extLst>
      <p:ext uri="{BB962C8B-B14F-4D97-AF65-F5344CB8AC3E}">
        <p14:creationId xmlns:p14="http://schemas.microsoft.com/office/powerpoint/2010/main" val="2877139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 </a:t>
            </a:r>
            <a:r>
              <a:rPr lang="en-US" dirty="0">
                <a:solidFill>
                  <a:srgbClr val="25846E"/>
                </a:solidFill>
              </a:rPr>
              <a:t>(2)</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8436395" y="1556542"/>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8396793" y="2521280"/>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8190818" y="3490450"/>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8532426" y="4444612"/>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9234628" y="5413782"/>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31</a:t>
            </a:fld>
            <a:endParaRPr lang="en-US"/>
          </a:p>
        </p:txBody>
      </p:sp>
    </p:spTree>
    <p:extLst>
      <p:ext uri="{BB962C8B-B14F-4D97-AF65-F5344CB8AC3E}">
        <p14:creationId xmlns:p14="http://schemas.microsoft.com/office/powerpoint/2010/main" val="2752972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 </a:t>
            </a:r>
            <a:r>
              <a:rPr lang="en-US" dirty="0">
                <a:solidFill>
                  <a:srgbClr val="25846E"/>
                </a:solidFill>
              </a:rPr>
              <a:t>(3)</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987552" y="1558106"/>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General Supervision System Grant">
            <a:extLst>
              <a:ext uri="{FF2B5EF4-FFF2-40B4-BE49-F238E27FC236}">
                <a16:creationId xmlns:a16="http://schemas.microsoft.com/office/drawing/2014/main" id="{60FF381F-3BC4-7A62-FBE5-3A1E615085DC}"/>
              </a:ext>
            </a:extLst>
          </p:cNvPr>
          <p:cNvSpPr txBox="1"/>
          <p:nvPr/>
        </p:nvSpPr>
        <p:spPr>
          <a:xfrm>
            <a:off x="1778435" y="1557292"/>
            <a:ext cx="5842305" cy="584775"/>
          </a:xfrm>
          <a:prstGeom prst="rect">
            <a:avLst/>
          </a:prstGeom>
          <a:noFill/>
        </p:spPr>
        <p:txBody>
          <a:bodyPr wrap="none" rtlCol="0">
            <a:spAutoFit/>
          </a:bodyPr>
          <a:lstStyle/>
          <a:p>
            <a:r>
              <a:rPr lang="en-US" sz="3200" dirty="0">
                <a:solidFill>
                  <a:schemeClr val="bg1"/>
                </a:solidFill>
              </a:rPr>
              <a:t>General Supervision System Grant</a:t>
            </a:r>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8396793" y="2521280"/>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8190818" y="3490450"/>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8532426" y="4444612"/>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9234628" y="5413782"/>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32</a:t>
            </a:fld>
            <a:endParaRPr lang="en-US"/>
          </a:p>
        </p:txBody>
      </p:sp>
      <p:sp>
        <p:nvSpPr>
          <p:cNvPr id="22" name="TextBox 21">
            <a:extLst>
              <a:ext uri="{FF2B5EF4-FFF2-40B4-BE49-F238E27FC236}">
                <a16:creationId xmlns:a16="http://schemas.microsoft.com/office/drawing/2014/main" id="{1725EA08-DCA7-856D-4083-342E90927CBA}"/>
              </a:ext>
              <a:ext uri="{C183D7F6-B498-43B3-948B-1728B52AA6E4}">
                <adec:decorative xmlns:adec="http://schemas.microsoft.com/office/drawing/2017/decorative" val="1"/>
              </a:ext>
            </a:extLst>
          </p:cNvPr>
          <p:cNvSpPr txBox="1"/>
          <p:nvPr/>
        </p:nvSpPr>
        <p:spPr>
          <a:xfrm>
            <a:off x="2392250" y="2558222"/>
            <a:ext cx="7560468" cy="584775"/>
          </a:xfrm>
          <a:prstGeom prst="rect">
            <a:avLst/>
          </a:prstGeom>
          <a:noFill/>
        </p:spPr>
        <p:txBody>
          <a:bodyPr wrap="none" rtlCol="0">
            <a:spAutoFit/>
          </a:bodyPr>
          <a:lstStyle/>
          <a:p>
            <a:r>
              <a:rPr lang="en-US" sz="3200">
                <a:solidFill>
                  <a:schemeClr val="bg1"/>
                </a:solidFill>
              </a:rPr>
              <a:t>General Supervision System Self-Assessment</a:t>
            </a:r>
          </a:p>
        </p:txBody>
      </p:sp>
      <p:sp>
        <p:nvSpPr>
          <p:cNvPr id="26" name="TextBox 25">
            <a:extLst>
              <a:ext uri="{FF2B5EF4-FFF2-40B4-BE49-F238E27FC236}">
                <a16:creationId xmlns:a16="http://schemas.microsoft.com/office/drawing/2014/main" id="{3CE1326A-A7AD-DCCB-B93C-F17991B40819}"/>
              </a:ext>
              <a:ext uri="{C183D7F6-B498-43B3-948B-1728B52AA6E4}">
                <adec:decorative xmlns:adec="http://schemas.microsoft.com/office/drawing/2017/decorative" val="1"/>
              </a:ext>
            </a:extLst>
          </p:cNvPr>
          <p:cNvSpPr txBox="1"/>
          <p:nvPr/>
        </p:nvSpPr>
        <p:spPr>
          <a:xfrm>
            <a:off x="2379804" y="3502482"/>
            <a:ext cx="4926990" cy="584775"/>
          </a:xfrm>
          <a:prstGeom prst="rect">
            <a:avLst/>
          </a:prstGeom>
          <a:noFill/>
        </p:spPr>
        <p:txBody>
          <a:bodyPr wrap="none" rtlCol="0">
            <a:spAutoFit/>
          </a:bodyPr>
          <a:lstStyle/>
          <a:p>
            <a:r>
              <a:rPr lang="en-US" sz="3200" kern="1200">
                <a:solidFill>
                  <a:schemeClr val="bg1"/>
                </a:solidFill>
              </a:rPr>
              <a:t>Data Use and Action Process</a:t>
            </a:r>
          </a:p>
        </p:txBody>
      </p:sp>
      <p:sp>
        <p:nvSpPr>
          <p:cNvPr id="27" name="TextBox 26">
            <a:extLst>
              <a:ext uri="{FF2B5EF4-FFF2-40B4-BE49-F238E27FC236}">
                <a16:creationId xmlns:a16="http://schemas.microsoft.com/office/drawing/2014/main" id="{939BA0CB-EA33-C3C9-4697-E2B84C1353DD}"/>
              </a:ext>
              <a:ext uri="{C183D7F6-B498-43B3-948B-1728B52AA6E4}">
                <adec:decorative xmlns:adec="http://schemas.microsoft.com/office/drawing/2017/decorative" val="1"/>
              </a:ext>
            </a:extLst>
          </p:cNvPr>
          <p:cNvSpPr txBox="1"/>
          <p:nvPr/>
        </p:nvSpPr>
        <p:spPr>
          <a:xfrm>
            <a:off x="2281155" y="4444612"/>
            <a:ext cx="3750642" cy="584775"/>
          </a:xfrm>
          <a:prstGeom prst="rect">
            <a:avLst/>
          </a:prstGeom>
          <a:noFill/>
        </p:spPr>
        <p:txBody>
          <a:bodyPr wrap="none" rtlCol="0">
            <a:spAutoFit/>
          </a:bodyPr>
          <a:lstStyle/>
          <a:p>
            <a:r>
              <a:rPr lang="en-US" sz="3200" kern="1200">
                <a:solidFill>
                  <a:schemeClr val="bg1"/>
                </a:solidFill>
              </a:rPr>
              <a:t>Quadrant Framework</a:t>
            </a:r>
          </a:p>
        </p:txBody>
      </p:sp>
      <p:sp>
        <p:nvSpPr>
          <p:cNvPr id="28" name="TextBox 27">
            <a:extLst>
              <a:ext uri="{FF2B5EF4-FFF2-40B4-BE49-F238E27FC236}">
                <a16:creationId xmlns:a16="http://schemas.microsoft.com/office/drawing/2014/main" id="{ECA137F3-F1F9-21B2-8C42-DA7B2403E663}"/>
              </a:ext>
              <a:ext uri="{C183D7F6-B498-43B3-948B-1728B52AA6E4}">
                <adec:decorative xmlns:adec="http://schemas.microsoft.com/office/drawing/2017/decorative" val="1"/>
              </a:ext>
            </a:extLst>
          </p:cNvPr>
          <p:cNvSpPr txBox="1"/>
          <p:nvPr/>
        </p:nvSpPr>
        <p:spPr>
          <a:xfrm>
            <a:off x="1778435" y="5421250"/>
            <a:ext cx="9245673" cy="584775"/>
          </a:xfrm>
          <a:prstGeom prst="rect">
            <a:avLst/>
          </a:prstGeom>
          <a:noFill/>
        </p:spPr>
        <p:txBody>
          <a:bodyPr wrap="none" rtlCol="0">
            <a:spAutoFit/>
          </a:bodyPr>
          <a:lstStyle/>
          <a:p>
            <a:r>
              <a:rPr lang="en-US" sz="3200" kern="1200">
                <a:solidFill>
                  <a:schemeClr val="bg1"/>
                </a:solidFill>
              </a:rPr>
              <a:t>General Supervision System Accountability Workgroup</a:t>
            </a:r>
          </a:p>
        </p:txBody>
      </p:sp>
    </p:spTree>
    <p:extLst>
      <p:ext uri="{BB962C8B-B14F-4D97-AF65-F5344CB8AC3E}">
        <p14:creationId xmlns:p14="http://schemas.microsoft.com/office/powerpoint/2010/main" val="320727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a:t>
            </a:r>
            <a:r>
              <a:rPr lang="en-US" dirty="0">
                <a:solidFill>
                  <a:srgbClr val="25846E"/>
                </a:solidFill>
              </a:rPr>
              <a:t> (4)</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987552" y="1558106"/>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General Supervision System Grant">
            <a:extLst>
              <a:ext uri="{FF2B5EF4-FFF2-40B4-BE49-F238E27FC236}">
                <a16:creationId xmlns:a16="http://schemas.microsoft.com/office/drawing/2014/main" id="{60FF381F-3BC4-7A62-FBE5-3A1E615085DC}"/>
              </a:ext>
            </a:extLst>
          </p:cNvPr>
          <p:cNvSpPr txBox="1"/>
          <p:nvPr/>
        </p:nvSpPr>
        <p:spPr>
          <a:xfrm>
            <a:off x="1778435" y="1557292"/>
            <a:ext cx="5842305" cy="584775"/>
          </a:xfrm>
          <a:prstGeom prst="rect">
            <a:avLst/>
          </a:prstGeom>
          <a:noFill/>
        </p:spPr>
        <p:txBody>
          <a:bodyPr wrap="none" rtlCol="0">
            <a:spAutoFit/>
          </a:bodyPr>
          <a:lstStyle/>
          <a:p>
            <a:r>
              <a:rPr lang="en-US" sz="3200" dirty="0">
                <a:solidFill>
                  <a:schemeClr val="bg1"/>
                </a:solidFill>
              </a:rPr>
              <a:t>General Supervision System Grant</a:t>
            </a:r>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987552" y="2521280"/>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descr="General Supervision System Design Tool">
            <a:extLst>
              <a:ext uri="{FF2B5EF4-FFF2-40B4-BE49-F238E27FC236}">
                <a16:creationId xmlns:a16="http://schemas.microsoft.com/office/drawing/2014/main" id="{1725EA08-DCA7-856D-4083-342E90927CBA}"/>
              </a:ext>
            </a:extLst>
          </p:cNvPr>
          <p:cNvSpPr txBox="1"/>
          <p:nvPr/>
        </p:nvSpPr>
        <p:spPr>
          <a:xfrm>
            <a:off x="2392250" y="2558222"/>
            <a:ext cx="6807056" cy="584775"/>
          </a:xfrm>
          <a:prstGeom prst="rect">
            <a:avLst/>
          </a:prstGeom>
          <a:noFill/>
        </p:spPr>
        <p:txBody>
          <a:bodyPr wrap="none" rtlCol="0">
            <a:spAutoFit/>
          </a:bodyPr>
          <a:lstStyle/>
          <a:p>
            <a:r>
              <a:rPr lang="en-US" sz="3200" dirty="0">
                <a:solidFill>
                  <a:schemeClr val="bg1"/>
                </a:solidFill>
              </a:rPr>
              <a:t>General Supervision System Design Tool</a:t>
            </a:r>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33</a:t>
            </a:fld>
            <a:endParaRPr lang="en-US"/>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8190818" y="3490450"/>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8532426" y="4444612"/>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9234628" y="5413782"/>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3CE1326A-A7AD-DCCB-B93C-F17991B40819}"/>
              </a:ext>
              <a:ext uri="{C183D7F6-B498-43B3-948B-1728B52AA6E4}">
                <adec:decorative xmlns:adec="http://schemas.microsoft.com/office/drawing/2017/decorative" val="1"/>
              </a:ext>
            </a:extLst>
          </p:cNvPr>
          <p:cNvSpPr txBox="1"/>
          <p:nvPr/>
        </p:nvSpPr>
        <p:spPr>
          <a:xfrm>
            <a:off x="2379804" y="3502482"/>
            <a:ext cx="4926990" cy="584775"/>
          </a:xfrm>
          <a:prstGeom prst="rect">
            <a:avLst/>
          </a:prstGeom>
          <a:noFill/>
        </p:spPr>
        <p:txBody>
          <a:bodyPr wrap="none" rtlCol="0">
            <a:spAutoFit/>
          </a:bodyPr>
          <a:lstStyle/>
          <a:p>
            <a:r>
              <a:rPr lang="en-US" sz="3200" kern="1200">
                <a:solidFill>
                  <a:schemeClr val="bg1"/>
                </a:solidFill>
              </a:rPr>
              <a:t>Data Use and Action Process</a:t>
            </a:r>
          </a:p>
        </p:txBody>
      </p:sp>
      <p:sp>
        <p:nvSpPr>
          <p:cNvPr id="28" name="TextBox 27">
            <a:extLst>
              <a:ext uri="{FF2B5EF4-FFF2-40B4-BE49-F238E27FC236}">
                <a16:creationId xmlns:a16="http://schemas.microsoft.com/office/drawing/2014/main" id="{ECA137F3-F1F9-21B2-8C42-DA7B2403E663}"/>
              </a:ext>
              <a:ext uri="{C183D7F6-B498-43B3-948B-1728B52AA6E4}">
                <adec:decorative xmlns:adec="http://schemas.microsoft.com/office/drawing/2017/decorative" val="1"/>
              </a:ext>
            </a:extLst>
          </p:cNvPr>
          <p:cNvSpPr txBox="1"/>
          <p:nvPr/>
        </p:nvSpPr>
        <p:spPr>
          <a:xfrm>
            <a:off x="1778435" y="5421250"/>
            <a:ext cx="9245673" cy="584775"/>
          </a:xfrm>
          <a:prstGeom prst="rect">
            <a:avLst/>
          </a:prstGeom>
          <a:noFill/>
        </p:spPr>
        <p:txBody>
          <a:bodyPr wrap="none" rtlCol="0">
            <a:spAutoFit/>
          </a:bodyPr>
          <a:lstStyle/>
          <a:p>
            <a:r>
              <a:rPr lang="en-US" sz="3200" kern="1200">
                <a:solidFill>
                  <a:schemeClr val="bg1"/>
                </a:solidFill>
              </a:rPr>
              <a:t>General Supervision System Accountability Workgroup</a:t>
            </a:r>
          </a:p>
        </p:txBody>
      </p:sp>
    </p:spTree>
    <p:extLst>
      <p:ext uri="{BB962C8B-B14F-4D97-AF65-F5344CB8AC3E}">
        <p14:creationId xmlns:p14="http://schemas.microsoft.com/office/powerpoint/2010/main" val="2080115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 </a:t>
            </a:r>
            <a:r>
              <a:rPr lang="en-US" dirty="0">
                <a:solidFill>
                  <a:srgbClr val="25846E"/>
                </a:solidFill>
              </a:rPr>
              <a:t>(5)</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987552" y="1558106"/>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General Supervision System Grant">
            <a:extLst>
              <a:ext uri="{FF2B5EF4-FFF2-40B4-BE49-F238E27FC236}">
                <a16:creationId xmlns:a16="http://schemas.microsoft.com/office/drawing/2014/main" id="{60FF381F-3BC4-7A62-FBE5-3A1E615085DC}"/>
              </a:ext>
            </a:extLst>
          </p:cNvPr>
          <p:cNvSpPr txBox="1"/>
          <p:nvPr/>
        </p:nvSpPr>
        <p:spPr>
          <a:xfrm>
            <a:off x="1778435" y="1557292"/>
            <a:ext cx="5842305" cy="584775"/>
          </a:xfrm>
          <a:prstGeom prst="rect">
            <a:avLst/>
          </a:prstGeom>
          <a:noFill/>
        </p:spPr>
        <p:txBody>
          <a:bodyPr wrap="none" rtlCol="0">
            <a:spAutoFit/>
          </a:bodyPr>
          <a:lstStyle/>
          <a:p>
            <a:r>
              <a:rPr lang="en-US" sz="3200" dirty="0">
                <a:solidFill>
                  <a:schemeClr val="bg1"/>
                </a:solidFill>
              </a:rPr>
              <a:t>General Supervision System Grant</a:t>
            </a:r>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987552" y="2521280"/>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descr="General Supervision System Design Tool">
            <a:extLst>
              <a:ext uri="{FF2B5EF4-FFF2-40B4-BE49-F238E27FC236}">
                <a16:creationId xmlns:a16="http://schemas.microsoft.com/office/drawing/2014/main" id="{1725EA08-DCA7-856D-4083-342E90927CBA}"/>
              </a:ext>
            </a:extLst>
          </p:cNvPr>
          <p:cNvSpPr txBox="1"/>
          <p:nvPr/>
        </p:nvSpPr>
        <p:spPr>
          <a:xfrm>
            <a:off x="2392250" y="2558222"/>
            <a:ext cx="6807056" cy="584775"/>
          </a:xfrm>
          <a:prstGeom prst="rect">
            <a:avLst/>
          </a:prstGeom>
          <a:noFill/>
        </p:spPr>
        <p:txBody>
          <a:bodyPr wrap="none" rtlCol="0">
            <a:spAutoFit/>
          </a:bodyPr>
          <a:lstStyle/>
          <a:p>
            <a:r>
              <a:rPr lang="en-US" sz="3200" dirty="0">
                <a:solidFill>
                  <a:schemeClr val="bg1"/>
                </a:solidFill>
              </a:rPr>
              <a:t>General Supervision System Design Tool</a:t>
            </a:r>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987552" y="3472399"/>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Data Use and Action Process">
            <a:extLst>
              <a:ext uri="{FF2B5EF4-FFF2-40B4-BE49-F238E27FC236}">
                <a16:creationId xmlns:a16="http://schemas.microsoft.com/office/drawing/2014/main" id="{3CE1326A-A7AD-DCCB-B93C-F17991B40819}"/>
              </a:ext>
            </a:extLst>
          </p:cNvPr>
          <p:cNvSpPr txBox="1"/>
          <p:nvPr/>
        </p:nvSpPr>
        <p:spPr>
          <a:xfrm>
            <a:off x="2379804" y="3502482"/>
            <a:ext cx="4926990" cy="584775"/>
          </a:xfrm>
          <a:prstGeom prst="rect">
            <a:avLst/>
          </a:prstGeom>
          <a:noFill/>
        </p:spPr>
        <p:txBody>
          <a:bodyPr wrap="none" rtlCol="0">
            <a:spAutoFit/>
          </a:bodyPr>
          <a:lstStyle/>
          <a:p>
            <a:r>
              <a:rPr lang="en-US" sz="3200" kern="1200" dirty="0">
                <a:solidFill>
                  <a:schemeClr val="bg1"/>
                </a:solidFill>
              </a:rPr>
              <a:t>Data Use and Action Process</a:t>
            </a:r>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8532426" y="4444612"/>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9234628" y="5413782"/>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34</a:t>
            </a:fld>
            <a:endParaRPr lang="en-US"/>
          </a:p>
        </p:txBody>
      </p:sp>
    </p:spTree>
    <p:extLst>
      <p:ext uri="{BB962C8B-B14F-4D97-AF65-F5344CB8AC3E}">
        <p14:creationId xmlns:p14="http://schemas.microsoft.com/office/powerpoint/2010/main" val="264809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 </a:t>
            </a:r>
            <a:r>
              <a:rPr lang="en-US" dirty="0">
                <a:solidFill>
                  <a:srgbClr val="25846E"/>
                </a:solidFill>
              </a:rPr>
              <a:t>(6)</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987552" y="1558106"/>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General Supervision System Grant">
            <a:extLst>
              <a:ext uri="{FF2B5EF4-FFF2-40B4-BE49-F238E27FC236}">
                <a16:creationId xmlns:a16="http://schemas.microsoft.com/office/drawing/2014/main" id="{60FF381F-3BC4-7A62-FBE5-3A1E615085DC}"/>
              </a:ext>
            </a:extLst>
          </p:cNvPr>
          <p:cNvSpPr txBox="1"/>
          <p:nvPr/>
        </p:nvSpPr>
        <p:spPr>
          <a:xfrm>
            <a:off x="1778435" y="1557292"/>
            <a:ext cx="5842305" cy="584775"/>
          </a:xfrm>
          <a:prstGeom prst="rect">
            <a:avLst/>
          </a:prstGeom>
          <a:noFill/>
        </p:spPr>
        <p:txBody>
          <a:bodyPr wrap="none" rtlCol="0">
            <a:spAutoFit/>
          </a:bodyPr>
          <a:lstStyle/>
          <a:p>
            <a:r>
              <a:rPr lang="en-US" sz="3200" dirty="0">
                <a:solidFill>
                  <a:schemeClr val="bg1"/>
                </a:solidFill>
              </a:rPr>
              <a:t>General Supervision System Grant</a:t>
            </a:r>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987552" y="2521280"/>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descr="General Supervision System Design Tool">
            <a:extLst>
              <a:ext uri="{FF2B5EF4-FFF2-40B4-BE49-F238E27FC236}">
                <a16:creationId xmlns:a16="http://schemas.microsoft.com/office/drawing/2014/main" id="{1725EA08-DCA7-856D-4083-342E90927CBA}"/>
              </a:ext>
            </a:extLst>
          </p:cNvPr>
          <p:cNvSpPr txBox="1"/>
          <p:nvPr/>
        </p:nvSpPr>
        <p:spPr>
          <a:xfrm>
            <a:off x="2392250" y="2558222"/>
            <a:ext cx="6928884" cy="584775"/>
          </a:xfrm>
          <a:prstGeom prst="rect">
            <a:avLst/>
          </a:prstGeom>
          <a:noFill/>
        </p:spPr>
        <p:txBody>
          <a:bodyPr wrap="none" rtlCol="0">
            <a:spAutoFit/>
          </a:bodyPr>
          <a:lstStyle/>
          <a:p>
            <a:r>
              <a:rPr lang="en-US" sz="3200" dirty="0">
                <a:solidFill>
                  <a:schemeClr val="bg1"/>
                </a:solidFill>
              </a:rPr>
              <a:t>General Supervision System Design Tool</a:t>
            </a:r>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987552" y="3472399"/>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Data Use and Action Process">
            <a:extLst>
              <a:ext uri="{FF2B5EF4-FFF2-40B4-BE49-F238E27FC236}">
                <a16:creationId xmlns:a16="http://schemas.microsoft.com/office/drawing/2014/main" id="{3CE1326A-A7AD-DCCB-B93C-F17991B40819}"/>
              </a:ext>
            </a:extLst>
          </p:cNvPr>
          <p:cNvSpPr txBox="1"/>
          <p:nvPr/>
        </p:nvSpPr>
        <p:spPr>
          <a:xfrm>
            <a:off x="2379804" y="3502482"/>
            <a:ext cx="4926990" cy="584775"/>
          </a:xfrm>
          <a:prstGeom prst="rect">
            <a:avLst/>
          </a:prstGeom>
          <a:noFill/>
        </p:spPr>
        <p:txBody>
          <a:bodyPr wrap="none" rtlCol="0">
            <a:spAutoFit/>
          </a:bodyPr>
          <a:lstStyle/>
          <a:p>
            <a:r>
              <a:rPr lang="en-US" sz="3200" kern="1200" dirty="0">
                <a:solidFill>
                  <a:schemeClr val="bg1"/>
                </a:solidFill>
              </a:rPr>
              <a:t>Data Use and Action Process</a:t>
            </a:r>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987552" y="4438314"/>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descr="Quadrant Framework">
            <a:extLst>
              <a:ext uri="{FF2B5EF4-FFF2-40B4-BE49-F238E27FC236}">
                <a16:creationId xmlns:a16="http://schemas.microsoft.com/office/drawing/2014/main" id="{939BA0CB-EA33-C3C9-4697-E2B84C1353DD}"/>
              </a:ext>
            </a:extLst>
          </p:cNvPr>
          <p:cNvSpPr txBox="1"/>
          <p:nvPr/>
        </p:nvSpPr>
        <p:spPr>
          <a:xfrm>
            <a:off x="2281155" y="4444612"/>
            <a:ext cx="3750642" cy="584775"/>
          </a:xfrm>
          <a:prstGeom prst="rect">
            <a:avLst/>
          </a:prstGeom>
          <a:noFill/>
        </p:spPr>
        <p:txBody>
          <a:bodyPr wrap="none" rtlCol="0">
            <a:spAutoFit/>
          </a:bodyPr>
          <a:lstStyle/>
          <a:p>
            <a:r>
              <a:rPr lang="en-US" sz="3200" kern="1200" dirty="0">
                <a:solidFill>
                  <a:schemeClr val="bg1"/>
                </a:solidFill>
              </a:rPr>
              <a:t>Quadrant Framework</a:t>
            </a:r>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9234628" y="5413782"/>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35</a:t>
            </a:fld>
            <a:endParaRPr lang="en-US"/>
          </a:p>
        </p:txBody>
      </p:sp>
    </p:spTree>
    <p:extLst>
      <p:ext uri="{BB962C8B-B14F-4D97-AF65-F5344CB8AC3E}">
        <p14:creationId xmlns:p14="http://schemas.microsoft.com/office/powerpoint/2010/main" val="3459127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 </a:t>
            </a:r>
            <a:r>
              <a:rPr lang="en-US" dirty="0">
                <a:solidFill>
                  <a:srgbClr val="25846E"/>
                </a:solidFill>
              </a:rPr>
              <a:t>(7)</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984352" y="1561578"/>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General Supervision System Grant">
            <a:extLst>
              <a:ext uri="{FF2B5EF4-FFF2-40B4-BE49-F238E27FC236}">
                <a16:creationId xmlns:a16="http://schemas.microsoft.com/office/drawing/2014/main" id="{60FF381F-3BC4-7A62-FBE5-3A1E615085DC}"/>
              </a:ext>
            </a:extLst>
          </p:cNvPr>
          <p:cNvSpPr txBox="1"/>
          <p:nvPr/>
        </p:nvSpPr>
        <p:spPr>
          <a:xfrm>
            <a:off x="1778435" y="1557292"/>
            <a:ext cx="5842305" cy="584775"/>
          </a:xfrm>
          <a:prstGeom prst="rect">
            <a:avLst/>
          </a:prstGeom>
          <a:noFill/>
        </p:spPr>
        <p:txBody>
          <a:bodyPr wrap="none" rtlCol="0">
            <a:spAutoFit/>
          </a:bodyPr>
          <a:lstStyle/>
          <a:p>
            <a:r>
              <a:rPr lang="en-US" sz="3200" dirty="0">
                <a:solidFill>
                  <a:schemeClr val="bg1"/>
                </a:solidFill>
              </a:rPr>
              <a:t>General Supervision System Grant</a:t>
            </a:r>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984352" y="2538606"/>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descr="General Supervision System Design Tool">
            <a:extLst>
              <a:ext uri="{FF2B5EF4-FFF2-40B4-BE49-F238E27FC236}">
                <a16:creationId xmlns:a16="http://schemas.microsoft.com/office/drawing/2014/main" id="{1725EA08-DCA7-856D-4083-342E90927CBA}"/>
              </a:ext>
            </a:extLst>
          </p:cNvPr>
          <p:cNvSpPr txBox="1"/>
          <p:nvPr/>
        </p:nvSpPr>
        <p:spPr>
          <a:xfrm>
            <a:off x="2392250" y="2558222"/>
            <a:ext cx="6807056" cy="584775"/>
          </a:xfrm>
          <a:prstGeom prst="rect">
            <a:avLst/>
          </a:prstGeom>
          <a:noFill/>
        </p:spPr>
        <p:txBody>
          <a:bodyPr wrap="none" rtlCol="0">
            <a:spAutoFit/>
          </a:bodyPr>
          <a:lstStyle/>
          <a:p>
            <a:r>
              <a:rPr lang="en-US" sz="3200" dirty="0">
                <a:solidFill>
                  <a:schemeClr val="bg1"/>
                </a:solidFill>
              </a:rPr>
              <a:t>General Supervision System Design Tool</a:t>
            </a:r>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984352" y="3473697"/>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Data Use and Action Process">
            <a:extLst>
              <a:ext uri="{FF2B5EF4-FFF2-40B4-BE49-F238E27FC236}">
                <a16:creationId xmlns:a16="http://schemas.microsoft.com/office/drawing/2014/main" id="{3CE1326A-A7AD-DCCB-B93C-F17991B40819}"/>
              </a:ext>
            </a:extLst>
          </p:cNvPr>
          <p:cNvSpPr txBox="1"/>
          <p:nvPr/>
        </p:nvSpPr>
        <p:spPr>
          <a:xfrm>
            <a:off x="2379804" y="3502482"/>
            <a:ext cx="4926990" cy="584775"/>
          </a:xfrm>
          <a:prstGeom prst="rect">
            <a:avLst/>
          </a:prstGeom>
          <a:noFill/>
        </p:spPr>
        <p:txBody>
          <a:bodyPr wrap="none" rtlCol="0">
            <a:spAutoFit/>
          </a:bodyPr>
          <a:lstStyle/>
          <a:p>
            <a:r>
              <a:rPr lang="en-US" sz="3200" kern="1200" dirty="0">
                <a:solidFill>
                  <a:schemeClr val="bg1"/>
                </a:solidFill>
              </a:rPr>
              <a:t>Data Use and Action Process</a:t>
            </a:r>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1011919" y="4438314"/>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descr="Quadrant Framework">
            <a:extLst>
              <a:ext uri="{FF2B5EF4-FFF2-40B4-BE49-F238E27FC236}">
                <a16:creationId xmlns:a16="http://schemas.microsoft.com/office/drawing/2014/main" id="{939BA0CB-EA33-C3C9-4697-E2B84C1353DD}"/>
              </a:ext>
            </a:extLst>
          </p:cNvPr>
          <p:cNvSpPr txBox="1"/>
          <p:nvPr/>
        </p:nvSpPr>
        <p:spPr>
          <a:xfrm>
            <a:off x="2281155" y="4444612"/>
            <a:ext cx="3750642" cy="584775"/>
          </a:xfrm>
          <a:prstGeom prst="rect">
            <a:avLst/>
          </a:prstGeom>
          <a:noFill/>
        </p:spPr>
        <p:txBody>
          <a:bodyPr wrap="none" rtlCol="0">
            <a:spAutoFit/>
          </a:bodyPr>
          <a:lstStyle/>
          <a:p>
            <a:r>
              <a:rPr lang="en-US" sz="3200" kern="1200" dirty="0">
                <a:solidFill>
                  <a:schemeClr val="bg1"/>
                </a:solidFill>
              </a:rPr>
              <a:t>Quadrant Framework</a:t>
            </a:r>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1011919" y="5421250"/>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General Supervision System Accountability Workgroup">
            <a:extLst>
              <a:ext uri="{FF2B5EF4-FFF2-40B4-BE49-F238E27FC236}">
                <a16:creationId xmlns:a16="http://schemas.microsoft.com/office/drawing/2014/main" id="{ECA137F3-F1F9-21B2-8C42-DA7B2403E663}"/>
              </a:ext>
            </a:extLst>
          </p:cNvPr>
          <p:cNvSpPr txBox="1"/>
          <p:nvPr/>
        </p:nvSpPr>
        <p:spPr>
          <a:xfrm>
            <a:off x="1778435" y="5421250"/>
            <a:ext cx="9245673" cy="584775"/>
          </a:xfrm>
          <a:prstGeom prst="rect">
            <a:avLst/>
          </a:prstGeom>
          <a:noFill/>
        </p:spPr>
        <p:txBody>
          <a:bodyPr wrap="none" rtlCol="0">
            <a:spAutoFit/>
          </a:bodyPr>
          <a:lstStyle/>
          <a:p>
            <a:r>
              <a:rPr lang="en-US" sz="3200" kern="1200" dirty="0">
                <a:solidFill>
                  <a:schemeClr val="bg1"/>
                </a:solidFill>
              </a:rPr>
              <a:t>General Supervision System Accountability Workgroup</a:t>
            </a:r>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36</a:t>
            </a:fld>
            <a:endParaRPr lang="en-US"/>
          </a:p>
        </p:txBody>
      </p:sp>
    </p:spTree>
    <p:extLst>
      <p:ext uri="{BB962C8B-B14F-4D97-AF65-F5344CB8AC3E}">
        <p14:creationId xmlns:p14="http://schemas.microsoft.com/office/powerpoint/2010/main" val="280857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CD3C-C405-B9F2-9B94-806C6FC5537A}"/>
              </a:ext>
            </a:extLst>
          </p:cNvPr>
          <p:cNvSpPr>
            <a:spLocks noGrp="1"/>
          </p:cNvSpPr>
          <p:nvPr>
            <p:ph type="title"/>
          </p:nvPr>
        </p:nvSpPr>
        <p:spPr/>
        <p:txBody>
          <a:bodyPr/>
          <a:lstStyle/>
          <a:p>
            <a:r>
              <a:rPr lang="en-US" dirty="0">
                <a:latin typeface="Verdana"/>
                <a:ea typeface="Verdana"/>
              </a:rPr>
              <a:t>Data Use and Action Process</a:t>
            </a:r>
            <a:endParaRPr lang="en-US" dirty="0"/>
          </a:p>
        </p:txBody>
      </p:sp>
      <p:sp>
        <p:nvSpPr>
          <p:cNvPr id="13" name="TextBox 12">
            <a:extLst>
              <a:ext uri="{FF2B5EF4-FFF2-40B4-BE49-F238E27FC236}">
                <a16:creationId xmlns:a16="http://schemas.microsoft.com/office/drawing/2014/main" id="{738F995C-C42B-BEA6-E4D0-9B21C19535A2}"/>
              </a:ext>
            </a:extLst>
          </p:cNvPr>
          <p:cNvSpPr txBox="1"/>
          <p:nvPr/>
        </p:nvSpPr>
        <p:spPr>
          <a:xfrm>
            <a:off x="1517450" y="1194613"/>
            <a:ext cx="1687513" cy="646331"/>
          </a:xfrm>
          <a:prstGeom prst="rect">
            <a:avLst/>
          </a:prstGeom>
          <a:noFill/>
        </p:spPr>
        <p:txBody>
          <a:bodyPr wrap="none" rtlCol="0">
            <a:spAutoFit/>
          </a:bodyPr>
          <a:lstStyle/>
          <a:p>
            <a:r>
              <a:rPr lang="en-US" sz="3600" b="1" dirty="0">
                <a:solidFill>
                  <a:srgbClr val="5D974E"/>
                </a:solidFill>
              </a:rPr>
              <a:t>Prepare</a:t>
            </a:r>
          </a:p>
        </p:txBody>
      </p:sp>
      <p:sp>
        <p:nvSpPr>
          <p:cNvPr id="3" name="TextBox 2">
            <a:extLst>
              <a:ext uri="{FF2B5EF4-FFF2-40B4-BE49-F238E27FC236}">
                <a16:creationId xmlns:a16="http://schemas.microsoft.com/office/drawing/2014/main" id="{58711C24-026E-4C91-6316-F72CF24290B2}"/>
              </a:ext>
            </a:extLst>
          </p:cNvPr>
          <p:cNvSpPr txBox="1"/>
          <p:nvPr/>
        </p:nvSpPr>
        <p:spPr>
          <a:xfrm>
            <a:off x="1517450" y="2556671"/>
            <a:ext cx="1558055" cy="646331"/>
          </a:xfrm>
          <a:prstGeom prst="rect">
            <a:avLst/>
          </a:prstGeom>
          <a:noFill/>
        </p:spPr>
        <p:txBody>
          <a:bodyPr wrap="none" rtlCol="0">
            <a:spAutoFit/>
          </a:bodyPr>
          <a:lstStyle/>
          <a:p>
            <a:r>
              <a:rPr lang="en-US" sz="3600" b="1" dirty="0">
                <a:solidFill>
                  <a:srgbClr val="B366B3"/>
                </a:solidFill>
              </a:rPr>
              <a:t>Inquire</a:t>
            </a:r>
          </a:p>
        </p:txBody>
      </p:sp>
      <p:sp>
        <p:nvSpPr>
          <p:cNvPr id="9" name="TextBox 8">
            <a:extLst>
              <a:ext uri="{FF2B5EF4-FFF2-40B4-BE49-F238E27FC236}">
                <a16:creationId xmlns:a16="http://schemas.microsoft.com/office/drawing/2014/main" id="{DC89F4DC-6B26-8C1D-9FB3-0FF66D7AAD79}"/>
              </a:ext>
            </a:extLst>
          </p:cNvPr>
          <p:cNvSpPr txBox="1"/>
          <p:nvPr/>
        </p:nvSpPr>
        <p:spPr>
          <a:xfrm>
            <a:off x="1517450" y="3907863"/>
            <a:ext cx="1019831" cy="646331"/>
          </a:xfrm>
          <a:prstGeom prst="rect">
            <a:avLst/>
          </a:prstGeom>
          <a:noFill/>
        </p:spPr>
        <p:txBody>
          <a:bodyPr wrap="none" rtlCol="0">
            <a:spAutoFit/>
          </a:bodyPr>
          <a:lstStyle/>
          <a:p>
            <a:r>
              <a:rPr lang="en-US" sz="3600" b="1">
                <a:solidFill>
                  <a:srgbClr val="FF7020"/>
                </a:solidFill>
              </a:rPr>
              <a:t>Plan</a:t>
            </a:r>
          </a:p>
        </p:txBody>
      </p:sp>
      <p:sp>
        <p:nvSpPr>
          <p:cNvPr id="7" name="TextBox 6">
            <a:extLst>
              <a:ext uri="{FF2B5EF4-FFF2-40B4-BE49-F238E27FC236}">
                <a16:creationId xmlns:a16="http://schemas.microsoft.com/office/drawing/2014/main" id="{E13C5E97-D76C-3379-8516-BBBC3A2CFE20}"/>
              </a:ext>
            </a:extLst>
          </p:cNvPr>
          <p:cNvSpPr txBox="1"/>
          <p:nvPr/>
        </p:nvSpPr>
        <p:spPr>
          <a:xfrm>
            <a:off x="1490071" y="5037450"/>
            <a:ext cx="819455" cy="646331"/>
          </a:xfrm>
          <a:prstGeom prst="rect">
            <a:avLst/>
          </a:prstGeom>
          <a:noFill/>
        </p:spPr>
        <p:txBody>
          <a:bodyPr wrap="none" rtlCol="0">
            <a:spAutoFit/>
          </a:bodyPr>
          <a:lstStyle/>
          <a:p>
            <a:r>
              <a:rPr lang="en-US" sz="3600" b="1">
                <a:solidFill>
                  <a:srgbClr val="2A97D5"/>
                </a:solidFill>
              </a:rPr>
              <a:t>Act</a:t>
            </a:r>
          </a:p>
        </p:txBody>
      </p:sp>
      <p:pic>
        <p:nvPicPr>
          <p:cNvPr id="8" name="Picture 7" descr="Green arrows on a white background">
            <a:extLst>
              <a:ext uri="{FF2B5EF4-FFF2-40B4-BE49-F238E27FC236}">
                <a16:creationId xmlns:a16="http://schemas.microsoft.com/office/drawing/2014/main" id="{955C2496-39FD-B517-EF64-682CFE1795C2}"/>
              </a:ext>
            </a:extLst>
          </p:cNvPr>
          <p:cNvPicPr>
            <a:picLocks noChangeAspect="1"/>
          </p:cNvPicPr>
          <p:nvPr/>
        </p:nvPicPr>
        <p:blipFill rotWithShape="1">
          <a:blip r:embed="rId3">
            <a:extLst>
              <a:ext uri="{28A0092B-C50C-407E-A947-70E740481C1C}">
                <a14:useLocalDpi xmlns:a14="http://schemas.microsoft.com/office/drawing/2010/main" val="0"/>
              </a:ext>
            </a:extLst>
          </a:blip>
          <a:srcRect l="17979" r="41808" b="48193"/>
          <a:stretch/>
        </p:blipFill>
        <p:spPr>
          <a:xfrm>
            <a:off x="7080879" y="1115241"/>
            <a:ext cx="2277372" cy="2933974"/>
          </a:xfrm>
          <a:prstGeom prst="rect">
            <a:avLst/>
          </a:prstGeom>
        </p:spPr>
      </p:pic>
      <p:sp>
        <p:nvSpPr>
          <p:cNvPr id="14" name="TextBox 13" descr="1">
            <a:extLst>
              <a:ext uri="{FF2B5EF4-FFF2-40B4-BE49-F238E27FC236}">
                <a16:creationId xmlns:a16="http://schemas.microsoft.com/office/drawing/2014/main" id="{3138DD16-3538-7343-1982-B716EBDD0EFE}"/>
              </a:ext>
            </a:extLst>
          </p:cNvPr>
          <p:cNvSpPr txBox="1"/>
          <p:nvPr/>
        </p:nvSpPr>
        <p:spPr>
          <a:xfrm>
            <a:off x="7625704" y="2801710"/>
            <a:ext cx="497252" cy="584775"/>
          </a:xfrm>
          <a:prstGeom prst="rect">
            <a:avLst/>
          </a:prstGeom>
          <a:noFill/>
        </p:spPr>
        <p:txBody>
          <a:bodyPr wrap="none" rtlCol="0">
            <a:spAutoFit/>
          </a:bodyPr>
          <a:lstStyle/>
          <a:p>
            <a:r>
              <a:rPr lang="en-US" sz="3200" b="1" dirty="0">
                <a:solidFill>
                  <a:schemeClr val="bg1"/>
                </a:solidFill>
              </a:rPr>
              <a:t>1.</a:t>
            </a:r>
          </a:p>
        </p:txBody>
      </p:sp>
      <p:sp>
        <p:nvSpPr>
          <p:cNvPr id="15" name="TextBox 14" descr="2">
            <a:extLst>
              <a:ext uri="{FF2B5EF4-FFF2-40B4-BE49-F238E27FC236}">
                <a16:creationId xmlns:a16="http://schemas.microsoft.com/office/drawing/2014/main" id="{3C7CE0A4-5CFE-C5DB-0A55-4F1BA086F507}"/>
              </a:ext>
            </a:extLst>
          </p:cNvPr>
          <p:cNvSpPr txBox="1"/>
          <p:nvPr/>
        </p:nvSpPr>
        <p:spPr>
          <a:xfrm>
            <a:off x="8178838" y="1666088"/>
            <a:ext cx="497252" cy="584775"/>
          </a:xfrm>
          <a:prstGeom prst="rect">
            <a:avLst/>
          </a:prstGeom>
          <a:noFill/>
        </p:spPr>
        <p:txBody>
          <a:bodyPr wrap="none" rtlCol="0">
            <a:spAutoFit/>
          </a:bodyPr>
          <a:lstStyle/>
          <a:p>
            <a:r>
              <a:rPr lang="en-US" sz="3200" b="1" dirty="0">
                <a:solidFill>
                  <a:schemeClr val="bg1"/>
                </a:solidFill>
              </a:rPr>
              <a:t>2.</a:t>
            </a:r>
          </a:p>
        </p:txBody>
      </p:sp>
      <p:pic>
        <p:nvPicPr>
          <p:cNvPr id="12" name="Picture 11" descr="Purple arrows on a white background">
            <a:extLst>
              <a:ext uri="{FF2B5EF4-FFF2-40B4-BE49-F238E27FC236}">
                <a16:creationId xmlns:a16="http://schemas.microsoft.com/office/drawing/2014/main" id="{1995C113-8D6E-C7C1-2B13-C8FF46C2C3C3}"/>
              </a:ext>
            </a:extLst>
          </p:cNvPr>
          <p:cNvPicPr>
            <a:picLocks noChangeAspect="1"/>
          </p:cNvPicPr>
          <p:nvPr/>
        </p:nvPicPr>
        <p:blipFill rotWithShape="1">
          <a:blip r:embed="rId4">
            <a:extLst>
              <a:ext uri="{28A0092B-C50C-407E-A947-70E740481C1C}">
                <a14:useLocalDpi xmlns:a14="http://schemas.microsoft.com/office/drawing/2010/main" val="0"/>
              </a:ext>
            </a:extLst>
          </a:blip>
          <a:srcRect l="47357" r="17365" b="38128"/>
          <a:stretch/>
        </p:blipFill>
        <p:spPr>
          <a:xfrm>
            <a:off x="8773123" y="1158868"/>
            <a:ext cx="1873434" cy="3285684"/>
          </a:xfrm>
          <a:prstGeom prst="rect">
            <a:avLst/>
          </a:prstGeom>
        </p:spPr>
      </p:pic>
      <p:sp>
        <p:nvSpPr>
          <p:cNvPr id="16" name="TextBox 15" descr="3">
            <a:extLst>
              <a:ext uri="{FF2B5EF4-FFF2-40B4-BE49-F238E27FC236}">
                <a16:creationId xmlns:a16="http://schemas.microsoft.com/office/drawing/2014/main" id="{EEC10008-EE67-FDA9-3963-48362ECF9C0D}"/>
              </a:ext>
            </a:extLst>
          </p:cNvPr>
          <p:cNvSpPr txBox="1"/>
          <p:nvPr/>
        </p:nvSpPr>
        <p:spPr>
          <a:xfrm>
            <a:off x="9683334" y="1850711"/>
            <a:ext cx="497252" cy="584775"/>
          </a:xfrm>
          <a:prstGeom prst="rect">
            <a:avLst/>
          </a:prstGeom>
          <a:noFill/>
        </p:spPr>
        <p:txBody>
          <a:bodyPr wrap="none" rtlCol="0">
            <a:spAutoFit/>
          </a:bodyPr>
          <a:lstStyle/>
          <a:p>
            <a:r>
              <a:rPr lang="en-US" sz="3200" b="1" dirty="0">
                <a:solidFill>
                  <a:schemeClr val="bg1"/>
                </a:solidFill>
              </a:rPr>
              <a:t>3.</a:t>
            </a:r>
          </a:p>
        </p:txBody>
      </p:sp>
      <p:sp>
        <p:nvSpPr>
          <p:cNvPr id="17" name="TextBox 16" descr="4">
            <a:extLst>
              <a:ext uri="{FF2B5EF4-FFF2-40B4-BE49-F238E27FC236}">
                <a16:creationId xmlns:a16="http://schemas.microsoft.com/office/drawing/2014/main" id="{B7902348-6E23-AF5F-44C9-7AC1FD58FD13}"/>
              </a:ext>
            </a:extLst>
          </p:cNvPr>
          <p:cNvSpPr txBox="1"/>
          <p:nvPr/>
        </p:nvSpPr>
        <p:spPr>
          <a:xfrm>
            <a:off x="9552317" y="3089629"/>
            <a:ext cx="497252" cy="584775"/>
          </a:xfrm>
          <a:prstGeom prst="rect">
            <a:avLst/>
          </a:prstGeom>
          <a:noFill/>
        </p:spPr>
        <p:txBody>
          <a:bodyPr wrap="none" rtlCol="0">
            <a:spAutoFit/>
          </a:bodyPr>
          <a:lstStyle/>
          <a:p>
            <a:r>
              <a:rPr lang="en-US" sz="3200" b="1" dirty="0">
                <a:solidFill>
                  <a:schemeClr val="bg1"/>
                </a:solidFill>
              </a:rPr>
              <a:t>4.</a:t>
            </a:r>
          </a:p>
        </p:txBody>
      </p:sp>
      <p:pic>
        <p:nvPicPr>
          <p:cNvPr id="10" name="Picture 9" descr="Orange arrows in a white background">
            <a:extLst>
              <a:ext uri="{FF2B5EF4-FFF2-40B4-BE49-F238E27FC236}">
                <a16:creationId xmlns:a16="http://schemas.microsoft.com/office/drawing/2014/main" id="{BA3C6D06-FA3F-2FCE-FAEA-B99B4E160A02}"/>
              </a:ext>
            </a:extLst>
          </p:cNvPr>
          <p:cNvPicPr>
            <a:picLocks noChangeAspect="1"/>
          </p:cNvPicPr>
          <p:nvPr/>
        </p:nvPicPr>
        <p:blipFill rotWithShape="1">
          <a:blip r:embed="rId5">
            <a:extLst>
              <a:ext uri="{28A0092B-C50C-407E-A947-70E740481C1C}">
                <a14:useLocalDpi xmlns:a14="http://schemas.microsoft.com/office/drawing/2010/main" val="0"/>
              </a:ext>
            </a:extLst>
          </a:blip>
          <a:srcRect l="16335" t="40299" r="42258"/>
          <a:stretch/>
        </p:blipFill>
        <p:spPr>
          <a:xfrm>
            <a:off x="6886813" y="3345591"/>
            <a:ext cx="2344980" cy="3381047"/>
          </a:xfrm>
          <a:prstGeom prst="rect">
            <a:avLst/>
          </a:prstGeom>
        </p:spPr>
      </p:pic>
      <p:sp>
        <p:nvSpPr>
          <p:cNvPr id="18" name="TextBox 17" descr="5">
            <a:extLst>
              <a:ext uri="{FF2B5EF4-FFF2-40B4-BE49-F238E27FC236}">
                <a16:creationId xmlns:a16="http://schemas.microsoft.com/office/drawing/2014/main" id="{5F7F3875-DFA1-EFD2-E143-C09343357CB5}"/>
              </a:ext>
            </a:extLst>
          </p:cNvPr>
          <p:cNvSpPr txBox="1"/>
          <p:nvPr/>
        </p:nvSpPr>
        <p:spPr>
          <a:xfrm>
            <a:off x="7676404" y="4152224"/>
            <a:ext cx="497252" cy="584775"/>
          </a:xfrm>
          <a:prstGeom prst="rect">
            <a:avLst/>
          </a:prstGeom>
          <a:noFill/>
        </p:spPr>
        <p:txBody>
          <a:bodyPr wrap="none" rtlCol="0">
            <a:spAutoFit/>
          </a:bodyPr>
          <a:lstStyle/>
          <a:p>
            <a:r>
              <a:rPr lang="en-US" sz="3200" b="1" dirty="0">
                <a:solidFill>
                  <a:schemeClr val="bg1"/>
                </a:solidFill>
              </a:rPr>
              <a:t>5.</a:t>
            </a:r>
          </a:p>
        </p:txBody>
      </p:sp>
      <p:sp>
        <p:nvSpPr>
          <p:cNvPr id="19" name="TextBox 18" descr="6">
            <a:extLst>
              <a:ext uri="{FF2B5EF4-FFF2-40B4-BE49-F238E27FC236}">
                <a16:creationId xmlns:a16="http://schemas.microsoft.com/office/drawing/2014/main" id="{7A2C759A-EAC7-B66E-ABBE-10DDC2BCD0AD}"/>
              </a:ext>
            </a:extLst>
          </p:cNvPr>
          <p:cNvSpPr txBox="1"/>
          <p:nvPr/>
        </p:nvSpPr>
        <p:spPr>
          <a:xfrm>
            <a:off x="8009699" y="5420823"/>
            <a:ext cx="497252" cy="584775"/>
          </a:xfrm>
          <a:prstGeom prst="rect">
            <a:avLst/>
          </a:prstGeom>
          <a:noFill/>
        </p:spPr>
        <p:txBody>
          <a:bodyPr wrap="none" rtlCol="0">
            <a:spAutoFit/>
          </a:bodyPr>
          <a:lstStyle/>
          <a:p>
            <a:r>
              <a:rPr lang="en-US" sz="3200" b="1" dirty="0">
                <a:solidFill>
                  <a:schemeClr val="bg1"/>
                </a:solidFill>
              </a:rPr>
              <a:t>6.</a:t>
            </a:r>
          </a:p>
        </p:txBody>
      </p:sp>
      <p:pic>
        <p:nvPicPr>
          <p:cNvPr id="6" name="Picture 5" descr="Blue arrows in a white background">
            <a:extLst>
              <a:ext uri="{FF2B5EF4-FFF2-40B4-BE49-F238E27FC236}">
                <a16:creationId xmlns:a16="http://schemas.microsoft.com/office/drawing/2014/main" id="{A53D8922-5900-72C7-7242-FE726864BA9B}"/>
              </a:ext>
            </a:extLst>
          </p:cNvPr>
          <p:cNvPicPr>
            <a:picLocks noChangeAspect="1"/>
          </p:cNvPicPr>
          <p:nvPr/>
        </p:nvPicPr>
        <p:blipFill rotWithShape="1">
          <a:blip r:embed="rId6">
            <a:extLst>
              <a:ext uri="{28A0092B-C50C-407E-A947-70E740481C1C}">
                <a14:useLocalDpi xmlns:a14="http://schemas.microsoft.com/office/drawing/2010/main" val="0"/>
              </a:ext>
            </a:extLst>
          </a:blip>
          <a:srcRect l="42188" t="38474" r="19624"/>
          <a:stretch/>
        </p:blipFill>
        <p:spPr>
          <a:xfrm>
            <a:off x="8342994" y="3237113"/>
            <a:ext cx="2162676" cy="3484450"/>
          </a:xfrm>
          <a:prstGeom prst="rect">
            <a:avLst/>
          </a:prstGeom>
        </p:spPr>
      </p:pic>
      <p:sp>
        <p:nvSpPr>
          <p:cNvPr id="20" name="TextBox 19" descr="7">
            <a:extLst>
              <a:ext uri="{FF2B5EF4-FFF2-40B4-BE49-F238E27FC236}">
                <a16:creationId xmlns:a16="http://schemas.microsoft.com/office/drawing/2014/main" id="{F8DA1DB9-1906-3FD0-8E38-C316CB6F2BCD}"/>
              </a:ext>
            </a:extLst>
          </p:cNvPr>
          <p:cNvSpPr txBox="1"/>
          <p:nvPr/>
        </p:nvSpPr>
        <p:spPr>
          <a:xfrm>
            <a:off x="9401131" y="5406744"/>
            <a:ext cx="497252" cy="584775"/>
          </a:xfrm>
          <a:prstGeom prst="rect">
            <a:avLst/>
          </a:prstGeom>
          <a:noFill/>
        </p:spPr>
        <p:txBody>
          <a:bodyPr wrap="none" rtlCol="0">
            <a:spAutoFit/>
          </a:bodyPr>
          <a:lstStyle/>
          <a:p>
            <a:r>
              <a:rPr lang="en-US" sz="3200" b="1" dirty="0">
                <a:solidFill>
                  <a:schemeClr val="bg1"/>
                </a:solidFill>
              </a:rPr>
              <a:t>7.</a:t>
            </a:r>
          </a:p>
        </p:txBody>
      </p:sp>
      <p:sp>
        <p:nvSpPr>
          <p:cNvPr id="21" name="TextBox 20" descr="8">
            <a:extLst>
              <a:ext uri="{FF2B5EF4-FFF2-40B4-BE49-F238E27FC236}">
                <a16:creationId xmlns:a16="http://schemas.microsoft.com/office/drawing/2014/main" id="{32843C60-85E6-9F26-8044-80048BED3161}"/>
              </a:ext>
            </a:extLst>
          </p:cNvPr>
          <p:cNvSpPr txBox="1"/>
          <p:nvPr/>
        </p:nvSpPr>
        <p:spPr>
          <a:xfrm>
            <a:off x="9683334" y="4075281"/>
            <a:ext cx="497252" cy="584775"/>
          </a:xfrm>
          <a:prstGeom prst="rect">
            <a:avLst/>
          </a:prstGeom>
          <a:noFill/>
        </p:spPr>
        <p:txBody>
          <a:bodyPr wrap="none" rtlCol="0">
            <a:spAutoFit/>
          </a:bodyPr>
          <a:lstStyle/>
          <a:p>
            <a:r>
              <a:rPr lang="en-US" sz="3200" b="1">
                <a:solidFill>
                  <a:schemeClr val="bg1"/>
                </a:solidFill>
              </a:rPr>
              <a:t>8.</a:t>
            </a:r>
          </a:p>
        </p:txBody>
      </p:sp>
      <p:sp>
        <p:nvSpPr>
          <p:cNvPr id="4" name="Footer Placeholder 3">
            <a:extLst>
              <a:ext uri="{FF2B5EF4-FFF2-40B4-BE49-F238E27FC236}">
                <a16:creationId xmlns:a16="http://schemas.microsoft.com/office/drawing/2014/main" id="{36D8AD30-937F-6FE2-665A-3BA57FD8B2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52D51110-5216-9F42-B040-40E1F396E6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83228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CD3C-C405-B9F2-9B94-806C6FC5537A}"/>
              </a:ext>
            </a:extLst>
          </p:cNvPr>
          <p:cNvSpPr>
            <a:spLocks noGrp="1"/>
          </p:cNvSpPr>
          <p:nvPr>
            <p:ph type="title"/>
          </p:nvPr>
        </p:nvSpPr>
        <p:spPr/>
        <p:txBody>
          <a:bodyPr/>
          <a:lstStyle/>
          <a:p>
            <a:r>
              <a:rPr lang="en-US" dirty="0">
                <a:latin typeface="Verdana"/>
                <a:ea typeface="Verdana"/>
              </a:rPr>
              <a:t>Data Use and Action Process </a:t>
            </a:r>
            <a:r>
              <a:rPr lang="en-US" dirty="0">
                <a:solidFill>
                  <a:srgbClr val="25846E"/>
                </a:solidFill>
                <a:latin typeface="Verdana"/>
                <a:ea typeface="Verdana"/>
              </a:rPr>
              <a:t>(2)</a:t>
            </a:r>
            <a:endParaRPr lang="en-US" dirty="0">
              <a:solidFill>
                <a:srgbClr val="25846E"/>
              </a:solidFill>
            </a:endParaRPr>
          </a:p>
        </p:txBody>
      </p:sp>
      <p:sp>
        <p:nvSpPr>
          <p:cNvPr id="29" name="TextBox 28">
            <a:extLst>
              <a:ext uri="{FF2B5EF4-FFF2-40B4-BE49-F238E27FC236}">
                <a16:creationId xmlns:a16="http://schemas.microsoft.com/office/drawing/2014/main" id="{DA9D0D5E-E719-E63C-796A-1F95FD5CA2FB}"/>
              </a:ext>
            </a:extLst>
          </p:cNvPr>
          <p:cNvSpPr txBox="1"/>
          <p:nvPr/>
        </p:nvSpPr>
        <p:spPr>
          <a:xfrm>
            <a:off x="1517450" y="1194613"/>
            <a:ext cx="1520353" cy="584775"/>
          </a:xfrm>
          <a:prstGeom prst="rect">
            <a:avLst/>
          </a:prstGeom>
          <a:noFill/>
        </p:spPr>
        <p:txBody>
          <a:bodyPr wrap="none" rtlCol="0">
            <a:spAutoFit/>
          </a:bodyPr>
          <a:lstStyle/>
          <a:p>
            <a:r>
              <a:rPr lang="en-US" sz="3200" b="1">
                <a:solidFill>
                  <a:srgbClr val="5D974E"/>
                </a:solidFill>
              </a:rPr>
              <a:t>Prepare</a:t>
            </a:r>
          </a:p>
        </p:txBody>
      </p:sp>
      <p:sp>
        <p:nvSpPr>
          <p:cNvPr id="33" name="TextBox 32">
            <a:extLst>
              <a:ext uri="{FF2B5EF4-FFF2-40B4-BE49-F238E27FC236}">
                <a16:creationId xmlns:a16="http://schemas.microsoft.com/office/drawing/2014/main" id="{5A257A27-27BD-D7D8-7D1B-07A9D4D74BB2}"/>
              </a:ext>
            </a:extLst>
          </p:cNvPr>
          <p:cNvSpPr txBox="1"/>
          <p:nvPr/>
        </p:nvSpPr>
        <p:spPr>
          <a:xfrm>
            <a:off x="1820291" y="1769239"/>
            <a:ext cx="2824235" cy="769441"/>
          </a:xfrm>
          <a:prstGeom prst="rect">
            <a:avLst/>
          </a:prstGeom>
          <a:noFill/>
        </p:spPr>
        <p:txBody>
          <a:bodyPr wrap="none" rtlCol="0">
            <a:spAutoFit/>
          </a:bodyPr>
          <a:lstStyle/>
          <a:p>
            <a:pPr marL="342900" indent="-342900">
              <a:buAutoNum type="arabicPeriod"/>
            </a:pPr>
            <a:r>
              <a:rPr lang="en-US" sz="2200" b="1">
                <a:solidFill>
                  <a:srgbClr val="5C984D"/>
                </a:solidFill>
              </a:rPr>
              <a:t>Organize Data</a:t>
            </a:r>
          </a:p>
          <a:p>
            <a:pPr marL="342900" indent="-342900">
              <a:buAutoNum type="arabicPeriod"/>
            </a:pPr>
            <a:r>
              <a:rPr lang="en-US" sz="2200" b="1">
                <a:solidFill>
                  <a:srgbClr val="5C984D"/>
                </a:solidFill>
              </a:rPr>
              <a:t>Assess Data Quality</a:t>
            </a:r>
          </a:p>
        </p:txBody>
      </p:sp>
      <p:sp>
        <p:nvSpPr>
          <p:cNvPr id="30" name="TextBox 29">
            <a:extLst>
              <a:ext uri="{FF2B5EF4-FFF2-40B4-BE49-F238E27FC236}">
                <a16:creationId xmlns:a16="http://schemas.microsoft.com/office/drawing/2014/main" id="{FF2B70F4-477E-507D-6BF8-0B10C9F4068B}"/>
              </a:ext>
            </a:extLst>
          </p:cNvPr>
          <p:cNvSpPr txBox="1"/>
          <p:nvPr/>
        </p:nvSpPr>
        <p:spPr>
          <a:xfrm>
            <a:off x="1517450" y="2556671"/>
            <a:ext cx="1401538" cy="584775"/>
          </a:xfrm>
          <a:prstGeom prst="rect">
            <a:avLst/>
          </a:prstGeom>
          <a:noFill/>
        </p:spPr>
        <p:txBody>
          <a:bodyPr wrap="none" rtlCol="0">
            <a:spAutoFit/>
          </a:bodyPr>
          <a:lstStyle/>
          <a:p>
            <a:r>
              <a:rPr lang="en-US" sz="3200" b="1">
                <a:solidFill>
                  <a:srgbClr val="B366B3"/>
                </a:solidFill>
              </a:rPr>
              <a:t>Inquire</a:t>
            </a:r>
          </a:p>
        </p:txBody>
      </p:sp>
      <p:sp>
        <p:nvSpPr>
          <p:cNvPr id="32" name="TextBox 31">
            <a:extLst>
              <a:ext uri="{FF2B5EF4-FFF2-40B4-BE49-F238E27FC236}">
                <a16:creationId xmlns:a16="http://schemas.microsoft.com/office/drawing/2014/main" id="{A306788B-B3CB-C31E-7193-588C334F4DE7}"/>
              </a:ext>
            </a:extLst>
          </p:cNvPr>
          <p:cNvSpPr txBox="1"/>
          <p:nvPr/>
        </p:nvSpPr>
        <p:spPr>
          <a:xfrm>
            <a:off x="1517450" y="3907863"/>
            <a:ext cx="925253" cy="584775"/>
          </a:xfrm>
          <a:prstGeom prst="rect">
            <a:avLst/>
          </a:prstGeom>
          <a:noFill/>
        </p:spPr>
        <p:txBody>
          <a:bodyPr wrap="none" rtlCol="0">
            <a:spAutoFit/>
          </a:bodyPr>
          <a:lstStyle/>
          <a:p>
            <a:r>
              <a:rPr lang="en-US" sz="3200" b="1">
                <a:solidFill>
                  <a:srgbClr val="FF7020"/>
                </a:solidFill>
              </a:rPr>
              <a:t>Plan</a:t>
            </a:r>
          </a:p>
        </p:txBody>
      </p:sp>
      <p:sp>
        <p:nvSpPr>
          <p:cNvPr id="31" name="TextBox 30">
            <a:extLst>
              <a:ext uri="{FF2B5EF4-FFF2-40B4-BE49-F238E27FC236}">
                <a16:creationId xmlns:a16="http://schemas.microsoft.com/office/drawing/2014/main" id="{3CE1CF38-AA1E-EDF2-E647-A85CDF5CE6E9}"/>
              </a:ext>
            </a:extLst>
          </p:cNvPr>
          <p:cNvSpPr txBox="1"/>
          <p:nvPr/>
        </p:nvSpPr>
        <p:spPr>
          <a:xfrm>
            <a:off x="1490071" y="5037450"/>
            <a:ext cx="747320" cy="584775"/>
          </a:xfrm>
          <a:prstGeom prst="rect">
            <a:avLst/>
          </a:prstGeom>
          <a:noFill/>
        </p:spPr>
        <p:txBody>
          <a:bodyPr wrap="none" rtlCol="0">
            <a:spAutoFit/>
          </a:bodyPr>
          <a:lstStyle/>
          <a:p>
            <a:r>
              <a:rPr lang="en-US" sz="3200" b="1">
                <a:solidFill>
                  <a:srgbClr val="2A97D5"/>
                </a:solidFill>
              </a:rPr>
              <a:t>Act</a:t>
            </a:r>
          </a:p>
        </p:txBody>
      </p:sp>
      <p:pic>
        <p:nvPicPr>
          <p:cNvPr id="8" name="Picture 7" descr="Green arrows on a white background">
            <a:extLst>
              <a:ext uri="{FF2B5EF4-FFF2-40B4-BE49-F238E27FC236}">
                <a16:creationId xmlns:a16="http://schemas.microsoft.com/office/drawing/2014/main" id="{955C2496-39FD-B517-EF64-682CFE1795C2}"/>
              </a:ext>
            </a:extLst>
          </p:cNvPr>
          <p:cNvPicPr>
            <a:picLocks noChangeAspect="1"/>
          </p:cNvPicPr>
          <p:nvPr/>
        </p:nvPicPr>
        <p:blipFill rotWithShape="1">
          <a:blip r:embed="rId3">
            <a:extLst>
              <a:ext uri="{28A0092B-C50C-407E-A947-70E740481C1C}">
                <a14:useLocalDpi xmlns:a14="http://schemas.microsoft.com/office/drawing/2010/main" val="0"/>
              </a:ext>
            </a:extLst>
          </a:blip>
          <a:srcRect l="17979" r="41808" b="48193"/>
          <a:stretch/>
        </p:blipFill>
        <p:spPr>
          <a:xfrm>
            <a:off x="7080879" y="1115241"/>
            <a:ext cx="2277372" cy="2933974"/>
          </a:xfrm>
          <a:prstGeom prst="rect">
            <a:avLst/>
          </a:prstGeom>
        </p:spPr>
      </p:pic>
      <p:sp>
        <p:nvSpPr>
          <p:cNvPr id="14" name="TextBox 13" descr="1">
            <a:extLst>
              <a:ext uri="{FF2B5EF4-FFF2-40B4-BE49-F238E27FC236}">
                <a16:creationId xmlns:a16="http://schemas.microsoft.com/office/drawing/2014/main" id="{3138DD16-3538-7343-1982-B716EBDD0EFE}"/>
              </a:ext>
            </a:extLst>
          </p:cNvPr>
          <p:cNvSpPr txBox="1"/>
          <p:nvPr/>
        </p:nvSpPr>
        <p:spPr>
          <a:xfrm>
            <a:off x="7625704" y="2801710"/>
            <a:ext cx="497252" cy="584775"/>
          </a:xfrm>
          <a:prstGeom prst="rect">
            <a:avLst/>
          </a:prstGeom>
          <a:noFill/>
        </p:spPr>
        <p:txBody>
          <a:bodyPr wrap="none" rtlCol="0">
            <a:spAutoFit/>
          </a:bodyPr>
          <a:lstStyle/>
          <a:p>
            <a:r>
              <a:rPr lang="en-US" sz="3200" b="1" dirty="0">
                <a:solidFill>
                  <a:schemeClr val="bg1"/>
                </a:solidFill>
              </a:rPr>
              <a:t>1.</a:t>
            </a:r>
          </a:p>
        </p:txBody>
      </p:sp>
      <p:sp>
        <p:nvSpPr>
          <p:cNvPr id="15" name="TextBox 14" descr="2">
            <a:extLst>
              <a:ext uri="{FF2B5EF4-FFF2-40B4-BE49-F238E27FC236}">
                <a16:creationId xmlns:a16="http://schemas.microsoft.com/office/drawing/2014/main" id="{3C7CE0A4-5CFE-C5DB-0A55-4F1BA086F507}"/>
              </a:ext>
            </a:extLst>
          </p:cNvPr>
          <p:cNvSpPr txBox="1"/>
          <p:nvPr/>
        </p:nvSpPr>
        <p:spPr>
          <a:xfrm>
            <a:off x="8178838" y="1666088"/>
            <a:ext cx="497252" cy="584775"/>
          </a:xfrm>
          <a:prstGeom prst="rect">
            <a:avLst/>
          </a:prstGeom>
          <a:noFill/>
        </p:spPr>
        <p:txBody>
          <a:bodyPr wrap="none" rtlCol="0">
            <a:spAutoFit/>
          </a:bodyPr>
          <a:lstStyle/>
          <a:p>
            <a:r>
              <a:rPr lang="en-US" sz="3200" b="1" dirty="0">
                <a:solidFill>
                  <a:schemeClr val="bg1"/>
                </a:solidFill>
              </a:rPr>
              <a:t>2.</a:t>
            </a:r>
          </a:p>
        </p:txBody>
      </p:sp>
      <p:pic>
        <p:nvPicPr>
          <p:cNvPr id="12" name="Picture 11">
            <a:extLst>
              <a:ext uri="{FF2B5EF4-FFF2-40B4-BE49-F238E27FC236}">
                <a16:creationId xmlns:a16="http://schemas.microsoft.com/office/drawing/2014/main" id="{1995C113-8D6E-C7C1-2B13-C8FF46C2C3C3}"/>
              </a:ext>
              <a:ext uri="{C183D7F6-B498-43B3-948B-1728B52AA6E4}">
                <adec:decorative xmlns:adec="http://schemas.microsoft.com/office/drawing/2017/decorative" val="1"/>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l="47357" r="17365" b="38128"/>
          <a:stretch/>
        </p:blipFill>
        <p:spPr>
          <a:xfrm>
            <a:off x="8773123" y="1158868"/>
            <a:ext cx="1873434" cy="3285684"/>
          </a:xfrm>
          <a:prstGeom prst="rect">
            <a:avLst/>
          </a:prstGeom>
        </p:spPr>
      </p:pic>
      <p:sp>
        <p:nvSpPr>
          <p:cNvPr id="16" name="TextBox 15">
            <a:extLst>
              <a:ext uri="{FF2B5EF4-FFF2-40B4-BE49-F238E27FC236}">
                <a16:creationId xmlns:a16="http://schemas.microsoft.com/office/drawing/2014/main" id="{EEC10008-EE67-FDA9-3963-48362ECF9C0D}"/>
              </a:ext>
              <a:ext uri="{C183D7F6-B498-43B3-948B-1728B52AA6E4}">
                <adec:decorative xmlns:adec="http://schemas.microsoft.com/office/drawing/2017/decorative" val="1"/>
              </a:ext>
            </a:extLst>
          </p:cNvPr>
          <p:cNvSpPr txBox="1"/>
          <p:nvPr/>
        </p:nvSpPr>
        <p:spPr>
          <a:xfrm>
            <a:off x="9683334" y="1850711"/>
            <a:ext cx="497252" cy="584775"/>
          </a:xfrm>
          <a:prstGeom prst="rect">
            <a:avLst/>
          </a:prstGeom>
          <a:noFill/>
        </p:spPr>
        <p:txBody>
          <a:bodyPr wrap="none" rtlCol="0">
            <a:spAutoFit/>
          </a:bodyPr>
          <a:lstStyle/>
          <a:p>
            <a:r>
              <a:rPr lang="en-US" sz="3200" b="1">
                <a:solidFill>
                  <a:schemeClr val="bg1"/>
                </a:solidFill>
              </a:rPr>
              <a:t>3.</a:t>
            </a:r>
          </a:p>
        </p:txBody>
      </p:sp>
      <p:sp>
        <p:nvSpPr>
          <p:cNvPr id="17" name="TextBox 16">
            <a:extLst>
              <a:ext uri="{FF2B5EF4-FFF2-40B4-BE49-F238E27FC236}">
                <a16:creationId xmlns:a16="http://schemas.microsoft.com/office/drawing/2014/main" id="{B7902348-6E23-AF5F-44C9-7AC1FD58FD13}"/>
              </a:ext>
              <a:ext uri="{C183D7F6-B498-43B3-948B-1728B52AA6E4}">
                <adec:decorative xmlns:adec="http://schemas.microsoft.com/office/drawing/2017/decorative" val="1"/>
              </a:ext>
            </a:extLst>
          </p:cNvPr>
          <p:cNvSpPr txBox="1"/>
          <p:nvPr/>
        </p:nvSpPr>
        <p:spPr>
          <a:xfrm>
            <a:off x="9552317" y="3089629"/>
            <a:ext cx="497252" cy="584775"/>
          </a:xfrm>
          <a:prstGeom prst="rect">
            <a:avLst/>
          </a:prstGeom>
          <a:noFill/>
        </p:spPr>
        <p:txBody>
          <a:bodyPr wrap="none" rtlCol="0">
            <a:spAutoFit/>
          </a:bodyPr>
          <a:lstStyle/>
          <a:p>
            <a:r>
              <a:rPr lang="en-US" sz="3200" b="1">
                <a:solidFill>
                  <a:schemeClr val="bg1"/>
                </a:solidFill>
              </a:rPr>
              <a:t>4.</a:t>
            </a:r>
          </a:p>
        </p:txBody>
      </p:sp>
      <p:pic>
        <p:nvPicPr>
          <p:cNvPr id="10" name="Picture 9">
            <a:extLst>
              <a:ext uri="{FF2B5EF4-FFF2-40B4-BE49-F238E27FC236}">
                <a16:creationId xmlns:a16="http://schemas.microsoft.com/office/drawing/2014/main" id="{BA3C6D06-FA3F-2FCE-FAEA-B99B4E160A02}"/>
              </a:ext>
              <a:ext uri="{C183D7F6-B498-43B3-948B-1728B52AA6E4}">
                <adec:decorative xmlns:adec="http://schemas.microsoft.com/office/drawing/2017/decorative" val="1"/>
              </a:ext>
            </a:extLst>
          </p:cNvPr>
          <p:cNvPicPr>
            <a:picLocks noChangeAspect="1"/>
          </p:cNvPicPr>
          <p:nvPr/>
        </p:nvPicPr>
        <p:blipFill rotWithShape="1">
          <a:blip r:embed="rId5">
            <a:alphaModFix amt="25000"/>
            <a:extLst>
              <a:ext uri="{28A0092B-C50C-407E-A947-70E740481C1C}">
                <a14:useLocalDpi xmlns:a14="http://schemas.microsoft.com/office/drawing/2010/main" val="0"/>
              </a:ext>
            </a:extLst>
          </a:blip>
          <a:srcRect l="16335" t="40299" r="42258"/>
          <a:stretch/>
        </p:blipFill>
        <p:spPr>
          <a:xfrm>
            <a:off x="6886813" y="3345591"/>
            <a:ext cx="2344980" cy="3381047"/>
          </a:xfrm>
          <a:prstGeom prst="rect">
            <a:avLst/>
          </a:prstGeom>
        </p:spPr>
      </p:pic>
      <p:sp>
        <p:nvSpPr>
          <p:cNvPr id="18" name="TextBox 17">
            <a:extLst>
              <a:ext uri="{FF2B5EF4-FFF2-40B4-BE49-F238E27FC236}">
                <a16:creationId xmlns:a16="http://schemas.microsoft.com/office/drawing/2014/main" id="{5F7F3875-DFA1-EFD2-E143-C09343357CB5}"/>
              </a:ext>
              <a:ext uri="{C183D7F6-B498-43B3-948B-1728B52AA6E4}">
                <adec:decorative xmlns:adec="http://schemas.microsoft.com/office/drawing/2017/decorative" val="1"/>
              </a:ext>
            </a:extLst>
          </p:cNvPr>
          <p:cNvSpPr txBox="1"/>
          <p:nvPr/>
        </p:nvSpPr>
        <p:spPr>
          <a:xfrm>
            <a:off x="7676404" y="4152224"/>
            <a:ext cx="497252" cy="584775"/>
          </a:xfrm>
          <a:prstGeom prst="rect">
            <a:avLst/>
          </a:prstGeom>
          <a:noFill/>
        </p:spPr>
        <p:txBody>
          <a:bodyPr wrap="none" rtlCol="0">
            <a:spAutoFit/>
          </a:bodyPr>
          <a:lstStyle/>
          <a:p>
            <a:r>
              <a:rPr lang="en-US" sz="3200" b="1">
                <a:solidFill>
                  <a:schemeClr val="bg1"/>
                </a:solidFill>
              </a:rPr>
              <a:t>5.</a:t>
            </a:r>
          </a:p>
        </p:txBody>
      </p:sp>
      <p:sp>
        <p:nvSpPr>
          <p:cNvPr id="19" name="TextBox 18">
            <a:extLst>
              <a:ext uri="{FF2B5EF4-FFF2-40B4-BE49-F238E27FC236}">
                <a16:creationId xmlns:a16="http://schemas.microsoft.com/office/drawing/2014/main" id="{7A2C759A-EAC7-B66E-ABBE-10DDC2BCD0AD}"/>
              </a:ext>
              <a:ext uri="{C183D7F6-B498-43B3-948B-1728B52AA6E4}">
                <adec:decorative xmlns:adec="http://schemas.microsoft.com/office/drawing/2017/decorative" val="1"/>
              </a:ext>
            </a:extLst>
          </p:cNvPr>
          <p:cNvSpPr txBox="1"/>
          <p:nvPr/>
        </p:nvSpPr>
        <p:spPr>
          <a:xfrm>
            <a:off x="8009699" y="5420823"/>
            <a:ext cx="497252" cy="584775"/>
          </a:xfrm>
          <a:prstGeom prst="rect">
            <a:avLst/>
          </a:prstGeom>
          <a:noFill/>
        </p:spPr>
        <p:txBody>
          <a:bodyPr wrap="none" rtlCol="0">
            <a:spAutoFit/>
          </a:bodyPr>
          <a:lstStyle/>
          <a:p>
            <a:r>
              <a:rPr lang="en-US" sz="3200" b="1">
                <a:solidFill>
                  <a:schemeClr val="bg1"/>
                </a:solidFill>
              </a:rPr>
              <a:t>6.</a:t>
            </a:r>
          </a:p>
        </p:txBody>
      </p:sp>
      <p:pic>
        <p:nvPicPr>
          <p:cNvPr id="6" name="Picture 5">
            <a:extLst>
              <a:ext uri="{FF2B5EF4-FFF2-40B4-BE49-F238E27FC236}">
                <a16:creationId xmlns:a16="http://schemas.microsoft.com/office/drawing/2014/main" id="{A53D8922-5900-72C7-7242-FE726864BA9B}"/>
              </a:ext>
              <a:ext uri="{C183D7F6-B498-43B3-948B-1728B52AA6E4}">
                <adec:decorative xmlns:adec="http://schemas.microsoft.com/office/drawing/2017/decorative" val="1"/>
              </a:ext>
            </a:extLst>
          </p:cNvPr>
          <p:cNvPicPr>
            <a:picLocks noChangeAspect="1"/>
          </p:cNvPicPr>
          <p:nvPr/>
        </p:nvPicPr>
        <p:blipFill rotWithShape="1">
          <a:blip r:embed="rId6">
            <a:alphaModFix amt="25000"/>
            <a:extLst>
              <a:ext uri="{28A0092B-C50C-407E-A947-70E740481C1C}">
                <a14:useLocalDpi xmlns:a14="http://schemas.microsoft.com/office/drawing/2010/main" val="0"/>
              </a:ext>
            </a:extLst>
          </a:blip>
          <a:srcRect l="42188" t="38474" r="19624"/>
          <a:stretch/>
        </p:blipFill>
        <p:spPr>
          <a:xfrm>
            <a:off x="8342994" y="3237113"/>
            <a:ext cx="2162676" cy="3484450"/>
          </a:xfrm>
          <a:prstGeom prst="rect">
            <a:avLst/>
          </a:prstGeom>
        </p:spPr>
      </p:pic>
      <p:sp>
        <p:nvSpPr>
          <p:cNvPr id="20" name="TextBox 19">
            <a:extLst>
              <a:ext uri="{FF2B5EF4-FFF2-40B4-BE49-F238E27FC236}">
                <a16:creationId xmlns:a16="http://schemas.microsoft.com/office/drawing/2014/main" id="{F8DA1DB9-1906-3FD0-8E38-C316CB6F2BCD}"/>
              </a:ext>
              <a:ext uri="{C183D7F6-B498-43B3-948B-1728B52AA6E4}">
                <adec:decorative xmlns:adec="http://schemas.microsoft.com/office/drawing/2017/decorative" val="1"/>
              </a:ext>
            </a:extLst>
          </p:cNvPr>
          <p:cNvSpPr txBox="1"/>
          <p:nvPr/>
        </p:nvSpPr>
        <p:spPr>
          <a:xfrm>
            <a:off x="9401131" y="5406744"/>
            <a:ext cx="497252" cy="584775"/>
          </a:xfrm>
          <a:prstGeom prst="rect">
            <a:avLst/>
          </a:prstGeom>
          <a:noFill/>
        </p:spPr>
        <p:txBody>
          <a:bodyPr wrap="none" rtlCol="0">
            <a:spAutoFit/>
          </a:bodyPr>
          <a:lstStyle/>
          <a:p>
            <a:r>
              <a:rPr lang="en-US" sz="3200" b="1">
                <a:solidFill>
                  <a:schemeClr val="bg1"/>
                </a:solidFill>
              </a:rPr>
              <a:t>7.</a:t>
            </a:r>
          </a:p>
        </p:txBody>
      </p:sp>
      <p:sp>
        <p:nvSpPr>
          <p:cNvPr id="21" name="TextBox 20">
            <a:extLst>
              <a:ext uri="{FF2B5EF4-FFF2-40B4-BE49-F238E27FC236}">
                <a16:creationId xmlns:a16="http://schemas.microsoft.com/office/drawing/2014/main" id="{32843C60-85E6-9F26-8044-80048BED3161}"/>
              </a:ext>
              <a:ext uri="{C183D7F6-B498-43B3-948B-1728B52AA6E4}">
                <adec:decorative xmlns:adec="http://schemas.microsoft.com/office/drawing/2017/decorative" val="1"/>
              </a:ext>
            </a:extLst>
          </p:cNvPr>
          <p:cNvSpPr txBox="1"/>
          <p:nvPr/>
        </p:nvSpPr>
        <p:spPr>
          <a:xfrm>
            <a:off x="9683334" y="4075281"/>
            <a:ext cx="497252" cy="584775"/>
          </a:xfrm>
          <a:prstGeom prst="rect">
            <a:avLst/>
          </a:prstGeom>
          <a:noFill/>
        </p:spPr>
        <p:txBody>
          <a:bodyPr wrap="none" rtlCol="0">
            <a:spAutoFit/>
          </a:bodyPr>
          <a:lstStyle/>
          <a:p>
            <a:r>
              <a:rPr lang="en-US" sz="3200" b="1">
                <a:solidFill>
                  <a:schemeClr val="bg1"/>
                </a:solidFill>
              </a:rPr>
              <a:t>8.</a:t>
            </a:r>
          </a:p>
        </p:txBody>
      </p:sp>
      <p:sp>
        <p:nvSpPr>
          <p:cNvPr id="4" name="Footer Placeholder 3">
            <a:extLst>
              <a:ext uri="{FF2B5EF4-FFF2-40B4-BE49-F238E27FC236}">
                <a16:creationId xmlns:a16="http://schemas.microsoft.com/office/drawing/2014/main" id="{36D8AD30-937F-6FE2-665A-3BA57FD8B2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52D51110-5216-9F42-B040-40E1F396E6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466904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CD3C-C405-B9F2-9B94-806C6FC5537A}"/>
              </a:ext>
            </a:extLst>
          </p:cNvPr>
          <p:cNvSpPr>
            <a:spLocks noGrp="1"/>
          </p:cNvSpPr>
          <p:nvPr>
            <p:ph type="title"/>
          </p:nvPr>
        </p:nvSpPr>
        <p:spPr/>
        <p:txBody>
          <a:bodyPr/>
          <a:lstStyle/>
          <a:p>
            <a:r>
              <a:rPr lang="en-US" dirty="0">
                <a:latin typeface="Verdana"/>
                <a:ea typeface="Verdana"/>
              </a:rPr>
              <a:t>Data Use and Action Process </a:t>
            </a:r>
            <a:r>
              <a:rPr lang="en-US" dirty="0">
                <a:solidFill>
                  <a:srgbClr val="25846E"/>
                </a:solidFill>
                <a:latin typeface="Verdana"/>
                <a:ea typeface="Verdana"/>
              </a:rPr>
              <a:t>(3)</a:t>
            </a:r>
            <a:endParaRPr lang="en-US" dirty="0">
              <a:solidFill>
                <a:srgbClr val="25846E"/>
              </a:solidFill>
            </a:endParaRPr>
          </a:p>
        </p:txBody>
      </p:sp>
      <p:sp>
        <p:nvSpPr>
          <p:cNvPr id="13" name="TextBox 12">
            <a:extLst>
              <a:ext uri="{FF2B5EF4-FFF2-40B4-BE49-F238E27FC236}">
                <a16:creationId xmlns:a16="http://schemas.microsoft.com/office/drawing/2014/main" id="{738F995C-C42B-BEA6-E4D0-9B21C19535A2}"/>
              </a:ext>
            </a:extLst>
          </p:cNvPr>
          <p:cNvSpPr txBox="1"/>
          <p:nvPr/>
        </p:nvSpPr>
        <p:spPr>
          <a:xfrm>
            <a:off x="1517450" y="1194613"/>
            <a:ext cx="1520353" cy="584775"/>
          </a:xfrm>
          <a:prstGeom prst="rect">
            <a:avLst/>
          </a:prstGeom>
          <a:noFill/>
        </p:spPr>
        <p:txBody>
          <a:bodyPr wrap="none" rtlCol="0">
            <a:spAutoFit/>
          </a:bodyPr>
          <a:lstStyle/>
          <a:p>
            <a:r>
              <a:rPr lang="en-US" sz="3200" b="1">
                <a:solidFill>
                  <a:srgbClr val="5D974E"/>
                </a:solidFill>
              </a:rPr>
              <a:t>Prepare</a:t>
            </a:r>
          </a:p>
        </p:txBody>
      </p:sp>
      <p:sp>
        <p:nvSpPr>
          <p:cNvPr id="22" name="TextBox 21">
            <a:extLst>
              <a:ext uri="{FF2B5EF4-FFF2-40B4-BE49-F238E27FC236}">
                <a16:creationId xmlns:a16="http://schemas.microsoft.com/office/drawing/2014/main" id="{57C134B2-8DA8-D41D-6388-692ED2C55F8B}"/>
              </a:ext>
            </a:extLst>
          </p:cNvPr>
          <p:cNvSpPr txBox="1"/>
          <p:nvPr/>
        </p:nvSpPr>
        <p:spPr>
          <a:xfrm>
            <a:off x="1820291" y="1769239"/>
            <a:ext cx="2824235" cy="769441"/>
          </a:xfrm>
          <a:prstGeom prst="rect">
            <a:avLst/>
          </a:prstGeom>
          <a:noFill/>
        </p:spPr>
        <p:txBody>
          <a:bodyPr wrap="none" rtlCol="0">
            <a:spAutoFit/>
          </a:bodyPr>
          <a:lstStyle/>
          <a:p>
            <a:pPr marL="342900" indent="-342900">
              <a:buAutoNum type="arabicPeriod"/>
            </a:pPr>
            <a:r>
              <a:rPr lang="en-US" sz="2200" b="1">
                <a:solidFill>
                  <a:srgbClr val="5C984D"/>
                </a:solidFill>
              </a:rPr>
              <a:t>Organize Data</a:t>
            </a:r>
          </a:p>
          <a:p>
            <a:pPr marL="342900" indent="-342900">
              <a:buAutoNum type="arabicPeriod"/>
            </a:pPr>
            <a:r>
              <a:rPr lang="en-US" sz="2200" b="1">
                <a:solidFill>
                  <a:srgbClr val="5C984D"/>
                </a:solidFill>
              </a:rPr>
              <a:t>Assess Data Quality</a:t>
            </a:r>
          </a:p>
        </p:txBody>
      </p:sp>
      <p:sp>
        <p:nvSpPr>
          <p:cNvPr id="3" name="TextBox 2">
            <a:extLst>
              <a:ext uri="{FF2B5EF4-FFF2-40B4-BE49-F238E27FC236}">
                <a16:creationId xmlns:a16="http://schemas.microsoft.com/office/drawing/2014/main" id="{58711C24-026E-4C91-6316-F72CF24290B2}"/>
              </a:ext>
            </a:extLst>
          </p:cNvPr>
          <p:cNvSpPr txBox="1"/>
          <p:nvPr/>
        </p:nvSpPr>
        <p:spPr>
          <a:xfrm>
            <a:off x="1517450" y="2556671"/>
            <a:ext cx="1401538" cy="584775"/>
          </a:xfrm>
          <a:prstGeom prst="rect">
            <a:avLst/>
          </a:prstGeom>
          <a:noFill/>
        </p:spPr>
        <p:txBody>
          <a:bodyPr wrap="none" rtlCol="0">
            <a:spAutoFit/>
          </a:bodyPr>
          <a:lstStyle/>
          <a:p>
            <a:r>
              <a:rPr lang="en-US" sz="3200" b="1">
                <a:solidFill>
                  <a:srgbClr val="B366B3"/>
                </a:solidFill>
              </a:rPr>
              <a:t>Inquire</a:t>
            </a:r>
          </a:p>
        </p:txBody>
      </p:sp>
      <p:sp>
        <p:nvSpPr>
          <p:cNvPr id="23" name="TextBox 22">
            <a:extLst>
              <a:ext uri="{FF2B5EF4-FFF2-40B4-BE49-F238E27FC236}">
                <a16:creationId xmlns:a16="http://schemas.microsoft.com/office/drawing/2014/main" id="{BA60F042-90E5-7491-E5EB-2AD0DA040773}"/>
              </a:ext>
            </a:extLst>
          </p:cNvPr>
          <p:cNvSpPr txBox="1"/>
          <p:nvPr/>
        </p:nvSpPr>
        <p:spPr>
          <a:xfrm>
            <a:off x="1824399" y="3163286"/>
            <a:ext cx="3911071" cy="769441"/>
          </a:xfrm>
          <a:prstGeom prst="rect">
            <a:avLst/>
          </a:prstGeom>
          <a:noFill/>
        </p:spPr>
        <p:txBody>
          <a:bodyPr wrap="none" rtlCol="0">
            <a:spAutoFit/>
          </a:bodyPr>
          <a:lstStyle/>
          <a:p>
            <a:r>
              <a:rPr lang="en-US" sz="2200" b="1">
                <a:solidFill>
                  <a:srgbClr val="B366B3"/>
                </a:solidFill>
              </a:rPr>
              <a:t>3. Conduct Data Analyses</a:t>
            </a:r>
          </a:p>
          <a:p>
            <a:r>
              <a:rPr lang="en-US" sz="2200" b="1">
                <a:solidFill>
                  <a:srgbClr val="B366B3"/>
                </a:solidFill>
              </a:rPr>
              <a:t>4. Determine Actionable Causes</a:t>
            </a:r>
          </a:p>
        </p:txBody>
      </p:sp>
      <p:sp>
        <p:nvSpPr>
          <p:cNvPr id="9" name="TextBox 8">
            <a:extLst>
              <a:ext uri="{FF2B5EF4-FFF2-40B4-BE49-F238E27FC236}">
                <a16:creationId xmlns:a16="http://schemas.microsoft.com/office/drawing/2014/main" id="{DC89F4DC-6B26-8C1D-9FB3-0FF66D7AAD79}"/>
              </a:ext>
            </a:extLst>
          </p:cNvPr>
          <p:cNvSpPr txBox="1"/>
          <p:nvPr/>
        </p:nvSpPr>
        <p:spPr>
          <a:xfrm>
            <a:off x="1517450" y="3907863"/>
            <a:ext cx="925253" cy="584775"/>
          </a:xfrm>
          <a:prstGeom prst="rect">
            <a:avLst/>
          </a:prstGeom>
          <a:noFill/>
        </p:spPr>
        <p:txBody>
          <a:bodyPr wrap="none" rtlCol="0">
            <a:spAutoFit/>
          </a:bodyPr>
          <a:lstStyle/>
          <a:p>
            <a:r>
              <a:rPr lang="en-US" sz="3200" b="1">
                <a:solidFill>
                  <a:srgbClr val="FF7020"/>
                </a:solidFill>
              </a:rPr>
              <a:t>Plan</a:t>
            </a:r>
          </a:p>
        </p:txBody>
      </p:sp>
      <p:sp>
        <p:nvSpPr>
          <p:cNvPr id="7" name="TextBox 6">
            <a:extLst>
              <a:ext uri="{FF2B5EF4-FFF2-40B4-BE49-F238E27FC236}">
                <a16:creationId xmlns:a16="http://schemas.microsoft.com/office/drawing/2014/main" id="{E13C5E97-D76C-3379-8516-BBBC3A2CFE20}"/>
              </a:ext>
            </a:extLst>
          </p:cNvPr>
          <p:cNvSpPr txBox="1"/>
          <p:nvPr/>
        </p:nvSpPr>
        <p:spPr>
          <a:xfrm>
            <a:off x="1490071" y="5037450"/>
            <a:ext cx="747320" cy="584775"/>
          </a:xfrm>
          <a:prstGeom prst="rect">
            <a:avLst/>
          </a:prstGeom>
          <a:noFill/>
        </p:spPr>
        <p:txBody>
          <a:bodyPr wrap="none" rtlCol="0">
            <a:spAutoFit/>
          </a:bodyPr>
          <a:lstStyle/>
          <a:p>
            <a:r>
              <a:rPr lang="en-US" sz="3200" b="1">
                <a:solidFill>
                  <a:srgbClr val="2A97D5"/>
                </a:solidFill>
              </a:rPr>
              <a:t>Act</a:t>
            </a:r>
          </a:p>
        </p:txBody>
      </p:sp>
      <p:pic>
        <p:nvPicPr>
          <p:cNvPr id="8" name="Picture 7">
            <a:extLst>
              <a:ext uri="{FF2B5EF4-FFF2-40B4-BE49-F238E27FC236}">
                <a16:creationId xmlns:a16="http://schemas.microsoft.com/office/drawing/2014/main" id="{955C2496-39FD-B517-EF64-682CFE1795C2}"/>
              </a:ext>
              <a:ext uri="{C183D7F6-B498-43B3-948B-1728B52AA6E4}">
                <adec:decorative xmlns:adec="http://schemas.microsoft.com/office/drawing/2017/decorative" val="1"/>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7979" r="41808" b="48193"/>
          <a:stretch/>
        </p:blipFill>
        <p:spPr>
          <a:xfrm>
            <a:off x="7080879" y="1115241"/>
            <a:ext cx="2277372" cy="2933974"/>
          </a:xfrm>
          <a:prstGeom prst="rect">
            <a:avLst/>
          </a:prstGeom>
        </p:spPr>
      </p:pic>
      <p:pic>
        <p:nvPicPr>
          <p:cNvPr id="12" name="Picture 11" descr="Purple arrows on a white background">
            <a:extLst>
              <a:ext uri="{FF2B5EF4-FFF2-40B4-BE49-F238E27FC236}">
                <a16:creationId xmlns:a16="http://schemas.microsoft.com/office/drawing/2014/main" id="{1995C113-8D6E-C7C1-2B13-C8FF46C2C3C3}"/>
              </a:ext>
            </a:extLst>
          </p:cNvPr>
          <p:cNvPicPr>
            <a:picLocks noChangeAspect="1"/>
          </p:cNvPicPr>
          <p:nvPr/>
        </p:nvPicPr>
        <p:blipFill rotWithShape="1">
          <a:blip r:embed="rId4">
            <a:extLst>
              <a:ext uri="{28A0092B-C50C-407E-A947-70E740481C1C}">
                <a14:useLocalDpi xmlns:a14="http://schemas.microsoft.com/office/drawing/2010/main" val="0"/>
              </a:ext>
            </a:extLst>
          </a:blip>
          <a:srcRect l="47357" r="17365" b="38128"/>
          <a:stretch/>
        </p:blipFill>
        <p:spPr>
          <a:xfrm>
            <a:off x="8773123" y="1158868"/>
            <a:ext cx="1873434" cy="3285684"/>
          </a:xfrm>
          <a:prstGeom prst="rect">
            <a:avLst/>
          </a:prstGeom>
        </p:spPr>
      </p:pic>
      <p:pic>
        <p:nvPicPr>
          <p:cNvPr id="6" name="Picture 5">
            <a:extLst>
              <a:ext uri="{FF2B5EF4-FFF2-40B4-BE49-F238E27FC236}">
                <a16:creationId xmlns:a16="http://schemas.microsoft.com/office/drawing/2014/main" id="{A53D8922-5900-72C7-7242-FE726864BA9B}"/>
              </a:ext>
              <a:ext uri="{C183D7F6-B498-43B3-948B-1728B52AA6E4}">
                <adec:decorative xmlns:adec="http://schemas.microsoft.com/office/drawing/2017/decorative" val="1"/>
              </a:ext>
            </a:extLst>
          </p:cNvPr>
          <p:cNvPicPr>
            <a:picLocks noChangeAspect="1"/>
          </p:cNvPicPr>
          <p:nvPr/>
        </p:nvPicPr>
        <p:blipFill rotWithShape="1">
          <a:blip r:embed="rId5">
            <a:alphaModFix amt="25000"/>
            <a:extLst>
              <a:ext uri="{28A0092B-C50C-407E-A947-70E740481C1C}">
                <a14:useLocalDpi xmlns:a14="http://schemas.microsoft.com/office/drawing/2010/main" val="0"/>
              </a:ext>
            </a:extLst>
          </a:blip>
          <a:srcRect l="42188" t="38474" r="19624"/>
          <a:stretch/>
        </p:blipFill>
        <p:spPr>
          <a:xfrm>
            <a:off x="8342994" y="3237113"/>
            <a:ext cx="2162676" cy="3484450"/>
          </a:xfrm>
          <a:prstGeom prst="rect">
            <a:avLst/>
          </a:prstGeom>
        </p:spPr>
      </p:pic>
      <p:pic>
        <p:nvPicPr>
          <p:cNvPr id="10" name="Picture 9">
            <a:extLst>
              <a:ext uri="{FF2B5EF4-FFF2-40B4-BE49-F238E27FC236}">
                <a16:creationId xmlns:a16="http://schemas.microsoft.com/office/drawing/2014/main" id="{BA3C6D06-FA3F-2FCE-FAEA-B99B4E160A02}"/>
              </a:ext>
              <a:ext uri="{C183D7F6-B498-43B3-948B-1728B52AA6E4}">
                <adec:decorative xmlns:adec="http://schemas.microsoft.com/office/drawing/2017/decorative" val="1"/>
              </a:ext>
            </a:extLst>
          </p:cNvPr>
          <p:cNvPicPr>
            <a:picLocks noChangeAspect="1"/>
          </p:cNvPicPr>
          <p:nvPr/>
        </p:nvPicPr>
        <p:blipFill rotWithShape="1">
          <a:blip r:embed="rId6">
            <a:alphaModFix amt="25000"/>
            <a:extLst>
              <a:ext uri="{28A0092B-C50C-407E-A947-70E740481C1C}">
                <a14:useLocalDpi xmlns:a14="http://schemas.microsoft.com/office/drawing/2010/main" val="0"/>
              </a:ext>
            </a:extLst>
          </a:blip>
          <a:srcRect l="16335" t="40299" r="42258"/>
          <a:stretch/>
        </p:blipFill>
        <p:spPr>
          <a:xfrm>
            <a:off x="6886813" y="3345591"/>
            <a:ext cx="2344980" cy="3381047"/>
          </a:xfrm>
          <a:prstGeom prst="rect">
            <a:avLst/>
          </a:prstGeom>
        </p:spPr>
      </p:pic>
      <p:sp>
        <p:nvSpPr>
          <p:cNvPr id="14" name="TextBox 13">
            <a:extLst>
              <a:ext uri="{FF2B5EF4-FFF2-40B4-BE49-F238E27FC236}">
                <a16:creationId xmlns:a16="http://schemas.microsoft.com/office/drawing/2014/main" id="{3138DD16-3538-7343-1982-B716EBDD0EFE}"/>
              </a:ext>
              <a:ext uri="{C183D7F6-B498-43B3-948B-1728B52AA6E4}">
                <adec:decorative xmlns:adec="http://schemas.microsoft.com/office/drawing/2017/decorative" val="1"/>
              </a:ext>
            </a:extLst>
          </p:cNvPr>
          <p:cNvSpPr txBox="1"/>
          <p:nvPr/>
        </p:nvSpPr>
        <p:spPr>
          <a:xfrm>
            <a:off x="7625704" y="2801710"/>
            <a:ext cx="497252" cy="584775"/>
          </a:xfrm>
          <a:prstGeom prst="rect">
            <a:avLst/>
          </a:prstGeom>
          <a:noFill/>
        </p:spPr>
        <p:txBody>
          <a:bodyPr wrap="none" rtlCol="0">
            <a:spAutoFit/>
          </a:bodyPr>
          <a:lstStyle/>
          <a:p>
            <a:r>
              <a:rPr lang="en-US" sz="3200" b="1">
                <a:solidFill>
                  <a:schemeClr val="bg1"/>
                </a:solidFill>
              </a:rPr>
              <a:t>1.</a:t>
            </a:r>
          </a:p>
        </p:txBody>
      </p:sp>
      <p:sp>
        <p:nvSpPr>
          <p:cNvPr id="15" name="TextBox 14">
            <a:extLst>
              <a:ext uri="{FF2B5EF4-FFF2-40B4-BE49-F238E27FC236}">
                <a16:creationId xmlns:a16="http://schemas.microsoft.com/office/drawing/2014/main" id="{3C7CE0A4-5CFE-C5DB-0A55-4F1BA086F507}"/>
              </a:ext>
              <a:ext uri="{C183D7F6-B498-43B3-948B-1728B52AA6E4}">
                <adec:decorative xmlns:adec="http://schemas.microsoft.com/office/drawing/2017/decorative" val="1"/>
              </a:ext>
            </a:extLst>
          </p:cNvPr>
          <p:cNvSpPr txBox="1"/>
          <p:nvPr/>
        </p:nvSpPr>
        <p:spPr>
          <a:xfrm>
            <a:off x="8178838" y="1666088"/>
            <a:ext cx="497252" cy="584775"/>
          </a:xfrm>
          <a:prstGeom prst="rect">
            <a:avLst/>
          </a:prstGeom>
          <a:noFill/>
        </p:spPr>
        <p:txBody>
          <a:bodyPr wrap="none" rtlCol="0">
            <a:spAutoFit/>
          </a:bodyPr>
          <a:lstStyle/>
          <a:p>
            <a:r>
              <a:rPr lang="en-US" sz="3200" b="1">
                <a:solidFill>
                  <a:schemeClr val="bg1"/>
                </a:solidFill>
              </a:rPr>
              <a:t>2.</a:t>
            </a:r>
          </a:p>
        </p:txBody>
      </p:sp>
      <p:sp>
        <p:nvSpPr>
          <p:cNvPr id="16" name="TextBox 15" descr="3">
            <a:extLst>
              <a:ext uri="{FF2B5EF4-FFF2-40B4-BE49-F238E27FC236}">
                <a16:creationId xmlns:a16="http://schemas.microsoft.com/office/drawing/2014/main" id="{EEC10008-EE67-FDA9-3963-48362ECF9C0D}"/>
              </a:ext>
            </a:extLst>
          </p:cNvPr>
          <p:cNvSpPr txBox="1"/>
          <p:nvPr/>
        </p:nvSpPr>
        <p:spPr>
          <a:xfrm>
            <a:off x="9683334" y="1850711"/>
            <a:ext cx="497252" cy="584775"/>
          </a:xfrm>
          <a:prstGeom prst="rect">
            <a:avLst/>
          </a:prstGeom>
          <a:noFill/>
        </p:spPr>
        <p:txBody>
          <a:bodyPr wrap="none" rtlCol="0">
            <a:spAutoFit/>
          </a:bodyPr>
          <a:lstStyle/>
          <a:p>
            <a:r>
              <a:rPr lang="en-US" sz="3200" b="1" dirty="0">
                <a:solidFill>
                  <a:schemeClr val="bg1"/>
                </a:solidFill>
              </a:rPr>
              <a:t>3.</a:t>
            </a:r>
          </a:p>
        </p:txBody>
      </p:sp>
      <p:sp>
        <p:nvSpPr>
          <p:cNvPr id="17" name="TextBox 16" descr="4">
            <a:extLst>
              <a:ext uri="{FF2B5EF4-FFF2-40B4-BE49-F238E27FC236}">
                <a16:creationId xmlns:a16="http://schemas.microsoft.com/office/drawing/2014/main" id="{B7902348-6E23-AF5F-44C9-7AC1FD58FD13}"/>
              </a:ext>
            </a:extLst>
          </p:cNvPr>
          <p:cNvSpPr txBox="1"/>
          <p:nvPr/>
        </p:nvSpPr>
        <p:spPr>
          <a:xfrm>
            <a:off x="9552317" y="3089629"/>
            <a:ext cx="497252" cy="584775"/>
          </a:xfrm>
          <a:prstGeom prst="rect">
            <a:avLst/>
          </a:prstGeom>
          <a:noFill/>
        </p:spPr>
        <p:txBody>
          <a:bodyPr wrap="none" rtlCol="0">
            <a:spAutoFit/>
          </a:bodyPr>
          <a:lstStyle/>
          <a:p>
            <a:r>
              <a:rPr lang="en-US" sz="3200" b="1" dirty="0">
                <a:solidFill>
                  <a:schemeClr val="bg1"/>
                </a:solidFill>
              </a:rPr>
              <a:t>4.</a:t>
            </a:r>
          </a:p>
        </p:txBody>
      </p:sp>
      <p:sp>
        <p:nvSpPr>
          <p:cNvPr id="18" name="TextBox 17">
            <a:extLst>
              <a:ext uri="{FF2B5EF4-FFF2-40B4-BE49-F238E27FC236}">
                <a16:creationId xmlns:a16="http://schemas.microsoft.com/office/drawing/2014/main" id="{5F7F3875-DFA1-EFD2-E143-C09343357CB5}"/>
              </a:ext>
              <a:ext uri="{C183D7F6-B498-43B3-948B-1728B52AA6E4}">
                <adec:decorative xmlns:adec="http://schemas.microsoft.com/office/drawing/2017/decorative" val="1"/>
              </a:ext>
            </a:extLst>
          </p:cNvPr>
          <p:cNvSpPr txBox="1"/>
          <p:nvPr/>
        </p:nvSpPr>
        <p:spPr>
          <a:xfrm>
            <a:off x="7676404" y="4152224"/>
            <a:ext cx="497252" cy="584775"/>
          </a:xfrm>
          <a:prstGeom prst="rect">
            <a:avLst/>
          </a:prstGeom>
          <a:noFill/>
        </p:spPr>
        <p:txBody>
          <a:bodyPr wrap="none" rtlCol="0">
            <a:spAutoFit/>
          </a:bodyPr>
          <a:lstStyle/>
          <a:p>
            <a:r>
              <a:rPr lang="en-US" sz="3200" b="1">
                <a:solidFill>
                  <a:schemeClr val="bg1"/>
                </a:solidFill>
              </a:rPr>
              <a:t>5.</a:t>
            </a:r>
          </a:p>
        </p:txBody>
      </p:sp>
      <p:sp>
        <p:nvSpPr>
          <p:cNvPr id="19" name="TextBox 18">
            <a:extLst>
              <a:ext uri="{FF2B5EF4-FFF2-40B4-BE49-F238E27FC236}">
                <a16:creationId xmlns:a16="http://schemas.microsoft.com/office/drawing/2014/main" id="{7A2C759A-EAC7-B66E-ABBE-10DDC2BCD0AD}"/>
              </a:ext>
              <a:ext uri="{C183D7F6-B498-43B3-948B-1728B52AA6E4}">
                <adec:decorative xmlns:adec="http://schemas.microsoft.com/office/drawing/2017/decorative" val="1"/>
              </a:ext>
            </a:extLst>
          </p:cNvPr>
          <p:cNvSpPr txBox="1"/>
          <p:nvPr/>
        </p:nvSpPr>
        <p:spPr>
          <a:xfrm>
            <a:off x="8009699" y="5420823"/>
            <a:ext cx="497252" cy="584775"/>
          </a:xfrm>
          <a:prstGeom prst="rect">
            <a:avLst/>
          </a:prstGeom>
          <a:noFill/>
        </p:spPr>
        <p:txBody>
          <a:bodyPr wrap="none" rtlCol="0">
            <a:spAutoFit/>
          </a:bodyPr>
          <a:lstStyle/>
          <a:p>
            <a:r>
              <a:rPr lang="en-US" sz="3200" b="1">
                <a:solidFill>
                  <a:schemeClr val="bg1"/>
                </a:solidFill>
              </a:rPr>
              <a:t>6.</a:t>
            </a:r>
          </a:p>
        </p:txBody>
      </p:sp>
      <p:sp>
        <p:nvSpPr>
          <p:cNvPr id="20" name="TextBox 19">
            <a:extLst>
              <a:ext uri="{FF2B5EF4-FFF2-40B4-BE49-F238E27FC236}">
                <a16:creationId xmlns:a16="http://schemas.microsoft.com/office/drawing/2014/main" id="{F8DA1DB9-1906-3FD0-8E38-C316CB6F2BCD}"/>
              </a:ext>
              <a:ext uri="{C183D7F6-B498-43B3-948B-1728B52AA6E4}">
                <adec:decorative xmlns:adec="http://schemas.microsoft.com/office/drawing/2017/decorative" val="1"/>
              </a:ext>
            </a:extLst>
          </p:cNvPr>
          <p:cNvSpPr txBox="1"/>
          <p:nvPr/>
        </p:nvSpPr>
        <p:spPr>
          <a:xfrm>
            <a:off x="9401131" y="5406744"/>
            <a:ext cx="497252" cy="584775"/>
          </a:xfrm>
          <a:prstGeom prst="rect">
            <a:avLst/>
          </a:prstGeom>
          <a:noFill/>
        </p:spPr>
        <p:txBody>
          <a:bodyPr wrap="none" rtlCol="0">
            <a:spAutoFit/>
          </a:bodyPr>
          <a:lstStyle/>
          <a:p>
            <a:r>
              <a:rPr lang="en-US" sz="3200" b="1">
                <a:solidFill>
                  <a:schemeClr val="bg1"/>
                </a:solidFill>
              </a:rPr>
              <a:t>7.</a:t>
            </a:r>
          </a:p>
        </p:txBody>
      </p:sp>
      <p:sp>
        <p:nvSpPr>
          <p:cNvPr id="21" name="TextBox 20">
            <a:extLst>
              <a:ext uri="{FF2B5EF4-FFF2-40B4-BE49-F238E27FC236}">
                <a16:creationId xmlns:a16="http://schemas.microsoft.com/office/drawing/2014/main" id="{32843C60-85E6-9F26-8044-80048BED3161}"/>
              </a:ext>
              <a:ext uri="{C183D7F6-B498-43B3-948B-1728B52AA6E4}">
                <adec:decorative xmlns:adec="http://schemas.microsoft.com/office/drawing/2017/decorative" val="1"/>
              </a:ext>
            </a:extLst>
          </p:cNvPr>
          <p:cNvSpPr txBox="1"/>
          <p:nvPr/>
        </p:nvSpPr>
        <p:spPr>
          <a:xfrm>
            <a:off x="9683334" y="4075281"/>
            <a:ext cx="497252" cy="584775"/>
          </a:xfrm>
          <a:prstGeom prst="rect">
            <a:avLst/>
          </a:prstGeom>
          <a:noFill/>
        </p:spPr>
        <p:txBody>
          <a:bodyPr wrap="none" rtlCol="0">
            <a:spAutoFit/>
          </a:bodyPr>
          <a:lstStyle/>
          <a:p>
            <a:r>
              <a:rPr lang="en-US" sz="3200" b="1">
                <a:solidFill>
                  <a:schemeClr val="bg1"/>
                </a:solidFill>
              </a:rPr>
              <a:t>8.</a:t>
            </a:r>
          </a:p>
        </p:txBody>
      </p:sp>
      <p:sp>
        <p:nvSpPr>
          <p:cNvPr id="4" name="Footer Placeholder 3">
            <a:extLst>
              <a:ext uri="{FF2B5EF4-FFF2-40B4-BE49-F238E27FC236}">
                <a16:creationId xmlns:a16="http://schemas.microsoft.com/office/drawing/2014/main" id="{36D8AD30-937F-6FE2-665A-3BA57FD8B2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52D51110-5216-9F42-B040-40E1F396E6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763361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241" y="148354"/>
            <a:ext cx="8671456" cy="833241"/>
          </a:xfrm>
        </p:spPr>
        <p:txBody>
          <a:bodyPr>
            <a:noAutofit/>
          </a:bodyPr>
          <a:lstStyle/>
          <a:p>
            <a:r>
              <a:rPr lang="en-US" sz="3200" dirty="0"/>
              <a:t>IDEA Supervision:</a:t>
            </a:r>
            <a:br>
              <a:rPr lang="en-US" sz="3200" dirty="0"/>
            </a:br>
            <a:r>
              <a:rPr lang="en-US" sz="3200" dirty="0"/>
              <a:t>Coordination and Communication </a:t>
            </a:r>
            <a:r>
              <a:rPr lang="en-US" sz="3200" dirty="0">
                <a:solidFill>
                  <a:srgbClr val="25846E"/>
                </a:solidFill>
              </a:rPr>
              <a:t>(2)</a:t>
            </a:r>
          </a:p>
        </p:txBody>
      </p:sp>
      <p:pic>
        <p:nvPicPr>
          <p:cNvPr id="30" name="Picture 29">
            <a:extLst>
              <a:ext uri="{FF2B5EF4-FFF2-40B4-BE49-F238E27FC236}">
                <a16:creationId xmlns:a16="http://schemas.microsoft.com/office/drawing/2014/main" id="{D2B3981E-AFBC-7297-4EF5-D484CAFD4370}"/>
              </a:ext>
              <a:ext uri="{C183D7F6-B498-43B3-948B-1728B52AA6E4}">
                <adec:decorative xmlns:adec="http://schemas.microsoft.com/office/drawing/2017/decorative" val="1"/>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1951984" y="2620222"/>
            <a:ext cx="1473200" cy="800100"/>
          </a:xfrm>
          <a:prstGeom prst="rect">
            <a:avLst/>
          </a:prstGeom>
        </p:spPr>
      </p:pic>
      <p:pic>
        <p:nvPicPr>
          <p:cNvPr id="34" name="Picture 33" descr="Part B Recipient General Supervision 300.149">
            <a:extLst>
              <a:ext uri="{FF2B5EF4-FFF2-40B4-BE49-F238E27FC236}">
                <a16:creationId xmlns:a16="http://schemas.microsoft.com/office/drawing/2014/main" id="{A07C0031-4E28-EE8F-8BAC-CBE579528EE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290" y="1976042"/>
            <a:ext cx="1473200" cy="1231900"/>
          </a:xfrm>
          <a:prstGeom prst="rect">
            <a:avLst/>
          </a:prstGeom>
        </p:spPr>
      </p:pic>
      <p:pic>
        <p:nvPicPr>
          <p:cNvPr id="37" name="Picture 36">
            <a:extLst>
              <a:ext uri="{FF2B5EF4-FFF2-40B4-BE49-F238E27FC236}">
                <a16:creationId xmlns:a16="http://schemas.microsoft.com/office/drawing/2014/main" id="{1A4D8A82-57AC-D866-14E9-539767D350F6}"/>
              </a:ext>
              <a:ext uri="{C183D7F6-B498-43B3-948B-1728B52AA6E4}">
                <adec:decorative xmlns:adec="http://schemas.microsoft.com/office/drawing/2017/decorative" val="1"/>
              </a:ext>
            </a:extLst>
          </p:cNvPr>
          <p:cNvPicPr>
            <a:picLocks noChangeAspect="1"/>
          </p:cNvPicPr>
          <p:nvPr/>
        </p:nvPicPr>
        <p:blipFill>
          <a:blip r:embed="rId5">
            <a:alphaModFix amt="25000"/>
            <a:extLst>
              <a:ext uri="{28A0092B-C50C-407E-A947-70E740481C1C}">
                <a14:useLocalDpi xmlns:a14="http://schemas.microsoft.com/office/drawing/2010/main" val="0"/>
              </a:ext>
            </a:extLst>
          </a:blip>
          <a:stretch>
            <a:fillRect/>
          </a:stretch>
        </p:blipFill>
        <p:spPr>
          <a:xfrm>
            <a:off x="4981814" y="1967603"/>
            <a:ext cx="1701800" cy="1016000"/>
          </a:xfrm>
          <a:prstGeom prst="rect">
            <a:avLst/>
          </a:prstGeom>
        </p:spPr>
      </p:pic>
      <p:pic>
        <p:nvPicPr>
          <p:cNvPr id="43" name="Picture 42">
            <a:extLst>
              <a:ext uri="{FF2B5EF4-FFF2-40B4-BE49-F238E27FC236}">
                <a16:creationId xmlns:a16="http://schemas.microsoft.com/office/drawing/2014/main" id="{A175F040-8732-2DB7-59EF-A14189D2A7AC}"/>
              </a:ext>
              <a:ext uri="{C183D7F6-B498-43B3-948B-1728B52AA6E4}">
                <adec:decorative xmlns:adec="http://schemas.microsoft.com/office/drawing/2017/decorative" val="1"/>
              </a:ext>
            </a:extLst>
          </p:cNvPr>
          <p:cNvPicPr>
            <a:picLocks noChangeAspect="1"/>
          </p:cNvPicPr>
          <p:nvPr/>
        </p:nvPicPr>
        <p:blipFill>
          <a:blip r:embed="rId6">
            <a:alphaModFix amt="25000"/>
            <a:extLst>
              <a:ext uri="{28A0092B-C50C-407E-A947-70E740481C1C}">
                <a14:useLocalDpi xmlns:a14="http://schemas.microsoft.com/office/drawing/2010/main" val="0"/>
              </a:ext>
            </a:extLst>
          </a:blip>
          <a:stretch>
            <a:fillRect/>
          </a:stretch>
        </p:blipFill>
        <p:spPr>
          <a:xfrm>
            <a:off x="6555658" y="1968678"/>
            <a:ext cx="1701800" cy="800100"/>
          </a:xfrm>
          <a:prstGeom prst="rect">
            <a:avLst/>
          </a:prstGeom>
        </p:spPr>
      </p:pic>
      <p:pic>
        <p:nvPicPr>
          <p:cNvPr id="45" name="Picture 44">
            <a:extLst>
              <a:ext uri="{FF2B5EF4-FFF2-40B4-BE49-F238E27FC236}">
                <a16:creationId xmlns:a16="http://schemas.microsoft.com/office/drawing/2014/main" id="{53447997-E842-3017-8589-7CCE3B0E008D}"/>
              </a:ext>
              <a:ext uri="{C183D7F6-B498-43B3-948B-1728B52AA6E4}">
                <adec:decorative xmlns:adec="http://schemas.microsoft.com/office/drawing/2017/decorative" val="1"/>
              </a:ext>
            </a:extLst>
          </p:cNvPr>
          <p:cNvPicPr>
            <a:picLocks noChangeAspect="1"/>
          </p:cNvPicPr>
          <p:nvPr/>
        </p:nvPicPr>
        <p:blipFill>
          <a:blip r:embed="rId7">
            <a:alphaModFix amt="25000"/>
            <a:extLst>
              <a:ext uri="{28A0092B-C50C-407E-A947-70E740481C1C}">
                <a14:useLocalDpi xmlns:a14="http://schemas.microsoft.com/office/drawing/2010/main" val="0"/>
              </a:ext>
            </a:extLst>
          </a:blip>
          <a:stretch>
            <a:fillRect/>
          </a:stretch>
        </p:blipFill>
        <p:spPr>
          <a:xfrm>
            <a:off x="8127097" y="1968456"/>
            <a:ext cx="1701800" cy="584200"/>
          </a:xfrm>
          <a:prstGeom prst="rect">
            <a:avLst/>
          </a:prstGeom>
        </p:spPr>
      </p:pic>
      <p:pic>
        <p:nvPicPr>
          <p:cNvPr id="47" name="Picture 46">
            <a:extLst>
              <a:ext uri="{FF2B5EF4-FFF2-40B4-BE49-F238E27FC236}">
                <a16:creationId xmlns:a16="http://schemas.microsoft.com/office/drawing/2014/main" id="{180CB6A1-9D04-CCDA-80A7-A0A87E7DDA0D}"/>
              </a:ext>
              <a:ext uri="{C183D7F6-B498-43B3-948B-1728B52AA6E4}">
                <adec:decorative xmlns:adec="http://schemas.microsoft.com/office/drawing/2017/decorative" val="1"/>
              </a:ext>
            </a:extLst>
          </p:cNvPr>
          <p:cNvPicPr>
            <a:picLocks noChangeAspect="1"/>
          </p:cNvPicPr>
          <p:nvPr/>
        </p:nvPicPr>
        <p:blipFill>
          <a:blip r:embed="rId8">
            <a:alphaModFix amt="25000"/>
            <a:extLst>
              <a:ext uri="{28A0092B-C50C-407E-A947-70E740481C1C}">
                <a14:useLocalDpi xmlns:a14="http://schemas.microsoft.com/office/drawing/2010/main" val="0"/>
              </a:ext>
            </a:extLst>
          </a:blip>
          <a:stretch>
            <a:fillRect/>
          </a:stretch>
        </p:blipFill>
        <p:spPr>
          <a:xfrm>
            <a:off x="8320520" y="2504149"/>
            <a:ext cx="1117600" cy="838200"/>
          </a:xfrm>
          <a:prstGeom prst="rect">
            <a:avLst/>
          </a:prstGeom>
        </p:spPr>
      </p:pic>
      <p:pic>
        <p:nvPicPr>
          <p:cNvPr id="49" name="Picture 48">
            <a:extLst>
              <a:ext uri="{FF2B5EF4-FFF2-40B4-BE49-F238E27FC236}">
                <a16:creationId xmlns:a16="http://schemas.microsoft.com/office/drawing/2014/main" id="{ED94F55B-EE4E-3D8A-632D-74F65F6DA501}"/>
              </a:ext>
              <a:ext uri="{C183D7F6-B498-43B3-948B-1728B52AA6E4}">
                <adec:decorative xmlns:adec="http://schemas.microsoft.com/office/drawing/2017/decorative" val="1"/>
              </a:ext>
            </a:extLst>
          </p:cNvPr>
          <p:cNvPicPr>
            <a:picLocks noChangeAspect="1"/>
          </p:cNvPicPr>
          <p:nvPr/>
        </p:nvPicPr>
        <p:blipFill>
          <a:blip r:embed="rId9">
            <a:alphaModFix amt="25000"/>
            <a:extLst>
              <a:ext uri="{28A0092B-C50C-407E-A947-70E740481C1C}">
                <a14:useLocalDpi xmlns:a14="http://schemas.microsoft.com/office/drawing/2010/main" val="0"/>
              </a:ext>
            </a:extLst>
          </a:blip>
          <a:stretch>
            <a:fillRect/>
          </a:stretch>
        </p:blipFill>
        <p:spPr>
          <a:xfrm>
            <a:off x="6786586" y="2710385"/>
            <a:ext cx="1066800" cy="850900"/>
          </a:xfrm>
          <a:prstGeom prst="rect">
            <a:avLst/>
          </a:prstGeom>
        </p:spPr>
      </p:pic>
      <p:pic>
        <p:nvPicPr>
          <p:cNvPr id="51" name="Picture 50">
            <a:extLst>
              <a:ext uri="{FF2B5EF4-FFF2-40B4-BE49-F238E27FC236}">
                <a16:creationId xmlns:a16="http://schemas.microsoft.com/office/drawing/2014/main" id="{6722FE4B-5560-01C4-7FB4-259895520446}"/>
              </a:ext>
              <a:ext uri="{C183D7F6-B498-43B3-948B-1728B52AA6E4}">
                <adec:decorative xmlns:adec="http://schemas.microsoft.com/office/drawing/2017/decorative" val="1"/>
              </a:ext>
            </a:extLst>
          </p:cNvPr>
          <p:cNvPicPr>
            <a:picLocks noChangeAspect="1"/>
          </p:cNvPicPr>
          <p:nvPr/>
        </p:nvPicPr>
        <p:blipFill>
          <a:blip r:embed="rId10">
            <a:alphaModFix amt="25000"/>
            <a:extLst>
              <a:ext uri="{28A0092B-C50C-407E-A947-70E740481C1C}">
                <a14:useLocalDpi xmlns:a14="http://schemas.microsoft.com/office/drawing/2010/main" val="0"/>
              </a:ext>
            </a:extLst>
          </a:blip>
          <a:stretch>
            <a:fillRect/>
          </a:stretch>
        </p:blipFill>
        <p:spPr>
          <a:xfrm>
            <a:off x="5236422" y="2931608"/>
            <a:ext cx="1041400" cy="876300"/>
          </a:xfrm>
          <a:prstGeom prst="rect">
            <a:avLst/>
          </a:prstGeom>
        </p:spPr>
      </p:pic>
      <p:pic>
        <p:nvPicPr>
          <p:cNvPr id="53" name="Picture 52" descr="Right and Left arrows pointing from Part B Recipient General Supervision 300.149 to OSE and ISDs circles">
            <a:extLst>
              <a:ext uri="{FF2B5EF4-FFF2-40B4-BE49-F238E27FC236}">
                <a16:creationId xmlns:a16="http://schemas.microsoft.com/office/drawing/2014/main" id="{BDA6C652-3071-7B8B-F385-D471D6CB32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3117" y="3158656"/>
            <a:ext cx="1092200" cy="850900"/>
          </a:xfrm>
          <a:prstGeom prst="rect">
            <a:avLst/>
          </a:prstGeom>
        </p:spPr>
      </p:pic>
      <p:pic>
        <p:nvPicPr>
          <p:cNvPr id="73" name="Picture 72">
            <a:extLst>
              <a:ext uri="{FF2B5EF4-FFF2-40B4-BE49-F238E27FC236}">
                <a16:creationId xmlns:a16="http://schemas.microsoft.com/office/drawing/2014/main" id="{FB3C77B7-46F6-C191-2402-14E2834E9A43}"/>
              </a:ext>
              <a:ext uri="{C183D7F6-B498-43B3-948B-1728B52AA6E4}">
                <adec:decorative xmlns:adec="http://schemas.microsoft.com/office/drawing/2017/decorative" val="1"/>
              </a:ext>
            </a:extLst>
          </p:cNvPr>
          <p:cNvPicPr>
            <a:picLocks noChangeAspect="1"/>
          </p:cNvPicPr>
          <p:nvPr/>
        </p:nvPicPr>
        <p:blipFill>
          <a:blip r:embed="rId12">
            <a:alphaModFix amt="25000"/>
            <a:extLst>
              <a:ext uri="{28A0092B-C50C-407E-A947-70E740481C1C}">
                <a14:useLocalDpi xmlns:a14="http://schemas.microsoft.com/office/drawing/2010/main" val="0"/>
              </a:ext>
            </a:extLst>
          </a:blip>
          <a:stretch>
            <a:fillRect/>
          </a:stretch>
        </p:blipFill>
        <p:spPr>
          <a:xfrm>
            <a:off x="2123834" y="3372017"/>
            <a:ext cx="1041400" cy="850900"/>
          </a:xfrm>
          <a:prstGeom prst="rect">
            <a:avLst/>
          </a:prstGeom>
        </p:spPr>
      </p:pic>
      <p:pic>
        <p:nvPicPr>
          <p:cNvPr id="75" name="Picture 74">
            <a:extLst>
              <a:ext uri="{FF2B5EF4-FFF2-40B4-BE49-F238E27FC236}">
                <a16:creationId xmlns:a16="http://schemas.microsoft.com/office/drawing/2014/main" id="{2817DE2A-B69F-2365-9F9E-B909012AF895}"/>
              </a:ext>
              <a:ext uri="{C183D7F6-B498-43B3-948B-1728B52AA6E4}">
                <adec:decorative xmlns:adec="http://schemas.microsoft.com/office/drawing/2017/decorative" val="1"/>
              </a:ext>
            </a:extLst>
          </p:cNvPr>
          <p:cNvPicPr>
            <a:picLocks noChangeAspect="1"/>
          </p:cNvPicPr>
          <p:nvPr/>
        </p:nvPicPr>
        <p:blipFill>
          <a:blip r:embed="rId13">
            <a:alphaModFix amt="25000"/>
            <a:extLst>
              <a:ext uri="{28A0092B-C50C-407E-A947-70E740481C1C}">
                <a14:useLocalDpi xmlns:a14="http://schemas.microsoft.com/office/drawing/2010/main" val="0"/>
              </a:ext>
            </a:extLst>
          </a:blip>
          <a:stretch>
            <a:fillRect/>
          </a:stretch>
        </p:blipFill>
        <p:spPr>
          <a:xfrm>
            <a:off x="1235260" y="4100563"/>
            <a:ext cx="1371600" cy="1371600"/>
          </a:xfrm>
          <a:prstGeom prst="rect">
            <a:avLst/>
          </a:prstGeom>
        </p:spPr>
      </p:pic>
      <p:pic>
        <p:nvPicPr>
          <p:cNvPr id="77" name="Picture 76" descr="Orange circle with white text that reads OSE">
            <a:extLst>
              <a:ext uri="{FF2B5EF4-FFF2-40B4-BE49-F238E27FC236}">
                <a16:creationId xmlns:a16="http://schemas.microsoft.com/office/drawing/2014/main" id="{ACE1A843-16D3-6463-F3AB-F4AABC5B12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82907" y="3880973"/>
            <a:ext cx="1371600" cy="1371600"/>
          </a:xfrm>
          <a:prstGeom prst="rect">
            <a:avLst/>
          </a:prstGeom>
        </p:spPr>
      </p:pic>
      <p:pic>
        <p:nvPicPr>
          <p:cNvPr id="79" name="Picture 78" descr="Orange circle with white text that reads ISDs">
            <a:extLst>
              <a:ext uri="{FF2B5EF4-FFF2-40B4-BE49-F238E27FC236}">
                <a16:creationId xmlns:a16="http://schemas.microsoft.com/office/drawing/2014/main" id="{32900720-2187-0995-02CC-329E0BDBAE4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59612" y="3677058"/>
            <a:ext cx="1371600" cy="1371600"/>
          </a:xfrm>
          <a:prstGeom prst="rect">
            <a:avLst/>
          </a:prstGeom>
        </p:spPr>
      </p:pic>
      <p:pic>
        <p:nvPicPr>
          <p:cNvPr id="81" name="Picture 80">
            <a:extLst>
              <a:ext uri="{FF2B5EF4-FFF2-40B4-BE49-F238E27FC236}">
                <a16:creationId xmlns:a16="http://schemas.microsoft.com/office/drawing/2014/main" id="{6230B8C4-BEDD-D399-B170-20757801AA8D}"/>
              </a:ext>
              <a:ext uri="{C183D7F6-B498-43B3-948B-1728B52AA6E4}">
                <adec:decorative xmlns:adec="http://schemas.microsoft.com/office/drawing/2017/decorative" val="1"/>
              </a:ext>
            </a:extLst>
          </p:cNvPr>
          <p:cNvPicPr>
            <a:picLocks noChangeAspect="1"/>
          </p:cNvPicPr>
          <p:nvPr/>
        </p:nvPicPr>
        <p:blipFill>
          <a:blip r:embed="rId16">
            <a:alphaModFix amt="25000"/>
            <a:extLst>
              <a:ext uri="{28A0092B-C50C-407E-A947-70E740481C1C}">
                <a14:useLocalDpi xmlns:a14="http://schemas.microsoft.com/office/drawing/2010/main" val="0"/>
              </a:ext>
            </a:extLst>
          </a:blip>
          <a:stretch>
            <a:fillRect/>
          </a:stretch>
        </p:blipFill>
        <p:spPr>
          <a:xfrm>
            <a:off x="5916041" y="3433867"/>
            <a:ext cx="1371600" cy="1371600"/>
          </a:xfrm>
          <a:prstGeom prst="rect">
            <a:avLst/>
          </a:prstGeom>
        </p:spPr>
      </p:pic>
      <p:pic>
        <p:nvPicPr>
          <p:cNvPr id="83" name="Picture 82">
            <a:extLst>
              <a:ext uri="{FF2B5EF4-FFF2-40B4-BE49-F238E27FC236}">
                <a16:creationId xmlns:a16="http://schemas.microsoft.com/office/drawing/2014/main" id="{98C07BC3-2776-DC63-9165-8B87EBF54979}"/>
              </a:ext>
              <a:ext uri="{C183D7F6-B498-43B3-948B-1728B52AA6E4}">
                <adec:decorative xmlns:adec="http://schemas.microsoft.com/office/drawing/2017/decorative" val="1"/>
              </a:ext>
            </a:extLst>
          </p:cNvPr>
          <p:cNvPicPr>
            <a:picLocks noChangeAspect="1"/>
          </p:cNvPicPr>
          <p:nvPr/>
        </p:nvPicPr>
        <p:blipFill>
          <a:blip r:embed="rId17">
            <a:alphaModFix amt="25000"/>
            <a:extLst>
              <a:ext uri="{28A0092B-C50C-407E-A947-70E740481C1C}">
                <a14:useLocalDpi xmlns:a14="http://schemas.microsoft.com/office/drawing/2010/main" val="0"/>
              </a:ext>
            </a:extLst>
          </a:blip>
          <a:stretch>
            <a:fillRect/>
          </a:stretch>
        </p:blipFill>
        <p:spPr>
          <a:xfrm>
            <a:off x="7426014" y="3222252"/>
            <a:ext cx="1473200" cy="1371600"/>
          </a:xfrm>
          <a:prstGeom prst="rect">
            <a:avLst/>
          </a:prstGeom>
        </p:spPr>
      </p:pic>
      <p:pic>
        <p:nvPicPr>
          <p:cNvPr id="85" name="Picture 84">
            <a:extLst>
              <a:ext uri="{FF2B5EF4-FFF2-40B4-BE49-F238E27FC236}">
                <a16:creationId xmlns:a16="http://schemas.microsoft.com/office/drawing/2014/main" id="{1224173A-F1C4-7EA2-4F28-25EEA77D3B96}"/>
              </a:ext>
              <a:ext uri="{C183D7F6-B498-43B3-948B-1728B52AA6E4}">
                <adec:decorative xmlns:adec="http://schemas.microsoft.com/office/drawing/2017/decorative" val="1"/>
              </a:ext>
            </a:extLst>
          </p:cNvPr>
          <p:cNvPicPr>
            <a:picLocks noChangeAspect="1"/>
          </p:cNvPicPr>
          <p:nvPr/>
        </p:nvPicPr>
        <p:blipFill>
          <a:blip r:embed="rId18">
            <a:alphaModFix amt="25000"/>
            <a:extLst>
              <a:ext uri="{28A0092B-C50C-407E-A947-70E740481C1C}">
                <a14:useLocalDpi xmlns:a14="http://schemas.microsoft.com/office/drawing/2010/main" val="0"/>
              </a:ext>
            </a:extLst>
          </a:blip>
          <a:stretch>
            <a:fillRect/>
          </a:stretch>
        </p:blipFill>
        <p:spPr>
          <a:xfrm>
            <a:off x="9034118" y="3037123"/>
            <a:ext cx="1371600" cy="1371600"/>
          </a:xfrm>
          <a:prstGeom prst="rect">
            <a:avLst/>
          </a:prstGeom>
        </p:spPr>
      </p:pic>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a:xfrm>
            <a:off x="10558303" y="6051393"/>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514350" rtl="0" eaLnBrk="1" fontAlgn="auto" latinLnBrk="0" hangingPunct="1">
                <a:lnSpc>
                  <a:spcPct val="100000"/>
                </a:lnSpc>
                <a:spcBef>
                  <a:spcPts val="0"/>
                </a:spcBef>
                <a:spcAft>
                  <a:spcPts val="0"/>
                </a:spcAft>
                <a:buClrTx/>
                <a:buSzTx/>
                <a:buFontTx/>
                <a:buNone/>
                <a:tabLst/>
                <a:defRPr/>
              </a:pPr>
              <a:t>4</a:t>
            </a:fld>
            <a:endParaRPr kumimoji="0" lang="en-US" sz="675" b="1"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4077541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CD3C-C405-B9F2-9B94-806C6FC5537A}"/>
              </a:ext>
            </a:extLst>
          </p:cNvPr>
          <p:cNvSpPr>
            <a:spLocks noGrp="1"/>
          </p:cNvSpPr>
          <p:nvPr>
            <p:ph type="title"/>
          </p:nvPr>
        </p:nvSpPr>
        <p:spPr/>
        <p:txBody>
          <a:bodyPr/>
          <a:lstStyle/>
          <a:p>
            <a:r>
              <a:rPr lang="en-US" dirty="0">
                <a:latin typeface="Verdana"/>
                <a:ea typeface="Verdana"/>
              </a:rPr>
              <a:t>Data Use and Action Process </a:t>
            </a:r>
            <a:r>
              <a:rPr lang="en-US" dirty="0">
                <a:solidFill>
                  <a:srgbClr val="25846E"/>
                </a:solidFill>
                <a:latin typeface="Verdana"/>
                <a:ea typeface="Verdana"/>
              </a:rPr>
              <a:t>(4)</a:t>
            </a:r>
            <a:endParaRPr lang="en-US" dirty="0">
              <a:solidFill>
                <a:srgbClr val="25846E"/>
              </a:solidFill>
            </a:endParaRPr>
          </a:p>
        </p:txBody>
      </p:sp>
      <p:sp>
        <p:nvSpPr>
          <p:cNvPr id="13" name="TextBox 12">
            <a:extLst>
              <a:ext uri="{FF2B5EF4-FFF2-40B4-BE49-F238E27FC236}">
                <a16:creationId xmlns:a16="http://schemas.microsoft.com/office/drawing/2014/main" id="{738F995C-C42B-BEA6-E4D0-9B21C19535A2}"/>
              </a:ext>
            </a:extLst>
          </p:cNvPr>
          <p:cNvSpPr txBox="1"/>
          <p:nvPr/>
        </p:nvSpPr>
        <p:spPr>
          <a:xfrm>
            <a:off x="1517450" y="1194613"/>
            <a:ext cx="1520353" cy="584775"/>
          </a:xfrm>
          <a:prstGeom prst="rect">
            <a:avLst/>
          </a:prstGeom>
          <a:noFill/>
        </p:spPr>
        <p:txBody>
          <a:bodyPr wrap="none" rtlCol="0">
            <a:spAutoFit/>
          </a:bodyPr>
          <a:lstStyle/>
          <a:p>
            <a:r>
              <a:rPr lang="en-US" sz="3200" b="1">
                <a:solidFill>
                  <a:srgbClr val="5D974E"/>
                </a:solidFill>
              </a:rPr>
              <a:t>Prepare</a:t>
            </a:r>
          </a:p>
        </p:txBody>
      </p:sp>
      <p:sp>
        <p:nvSpPr>
          <p:cNvPr id="22" name="TextBox 21">
            <a:extLst>
              <a:ext uri="{FF2B5EF4-FFF2-40B4-BE49-F238E27FC236}">
                <a16:creationId xmlns:a16="http://schemas.microsoft.com/office/drawing/2014/main" id="{57C134B2-8DA8-D41D-6388-692ED2C55F8B}"/>
              </a:ext>
            </a:extLst>
          </p:cNvPr>
          <p:cNvSpPr txBox="1"/>
          <p:nvPr/>
        </p:nvSpPr>
        <p:spPr>
          <a:xfrm>
            <a:off x="1820291" y="1769239"/>
            <a:ext cx="2824235" cy="769441"/>
          </a:xfrm>
          <a:prstGeom prst="rect">
            <a:avLst/>
          </a:prstGeom>
          <a:noFill/>
        </p:spPr>
        <p:txBody>
          <a:bodyPr wrap="none" rtlCol="0">
            <a:spAutoFit/>
          </a:bodyPr>
          <a:lstStyle/>
          <a:p>
            <a:pPr marL="342900" indent="-342900">
              <a:buAutoNum type="arabicPeriod"/>
            </a:pPr>
            <a:r>
              <a:rPr lang="en-US" sz="2200" b="1">
                <a:solidFill>
                  <a:srgbClr val="5C984D"/>
                </a:solidFill>
              </a:rPr>
              <a:t>Organize Data</a:t>
            </a:r>
          </a:p>
          <a:p>
            <a:pPr marL="342900" indent="-342900">
              <a:buAutoNum type="arabicPeriod"/>
            </a:pPr>
            <a:r>
              <a:rPr lang="en-US" sz="2200" b="1">
                <a:solidFill>
                  <a:srgbClr val="5C984D"/>
                </a:solidFill>
              </a:rPr>
              <a:t>Assess Data Quality</a:t>
            </a:r>
          </a:p>
        </p:txBody>
      </p:sp>
      <p:sp>
        <p:nvSpPr>
          <p:cNvPr id="3" name="TextBox 2">
            <a:extLst>
              <a:ext uri="{FF2B5EF4-FFF2-40B4-BE49-F238E27FC236}">
                <a16:creationId xmlns:a16="http://schemas.microsoft.com/office/drawing/2014/main" id="{58711C24-026E-4C91-6316-F72CF24290B2}"/>
              </a:ext>
            </a:extLst>
          </p:cNvPr>
          <p:cNvSpPr txBox="1"/>
          <p:nvPr/>
        </p:nvSpPr>
        <p:spPr>
          <a:xfrm>
            <a:off x="1517450" y="2556671"/>
            <a:ext cx="1401538" cy="584775"/>
          </a:xfrm>
          <a:prstGeom prst="rect">
            <a:avLst/>
          </a:prstGeom>
          <a:noFill/>
        </p:spPr>
        <p:txBody>
          <a:bodyPr wrap="none" rtlCol="0">
            <a:spAutoFit/>
          </a:bodyPr>
          <a:lstStyle/>
          <a:p>
            <a:r>
              <a:rPr lang="en-US" sz="3200" b="1">
                <a:solidFill>
                  <a:srgbClr val="B366B3"/>
                </a:solidFill>
              </a:rPr>
              <a:t>Inquire</a:t>
            </a:r>
          </a:p>
        </p:txBody>
      </p:sp>
      <p:sp>
        <p:nvSpPr>
          <p:cNvPr id="23" name="TextBox 22">
            <a:extLst>
              <a:ext uri="{FF2B5EF4-FFF2-40B4-BE49-F238E27FC236}">
                <a16:creationId xmlns:a16="http://schemas.microsoft.com/office/drawing/2014/main" id="{BA60F042-90E5-7491-E5EB-2AD0DA040773}"/>
              </a:ext>
            </a:extLst>
          </p:cNvPr>
          <p:cNvSpPr txBox="1"/>
          <p:nvPr/>
        </p:nvSpPr>
        <p:spPr>
          <a:xfrm>
            <a:off x="1824399" y="3163286"/>
            <a:ext cx="3911071" cy="769441"/>
          </a:xfrm>
          <a:prstGeom prst="rect">
            <a:avLst/>
          </a:prstGeom>
          <a:noFill/>
        </p:spPr>
        <p:txBody>
          <a:bodyPr wrap="none" rtlCol="0">
            <a:spAutoFit/>
          </a:bodyPr>
          <a:lstStyle/>
          <a:p>
            <a:r>
              <a:rPr lang="en-US" sz="2200" b="1">
                <a:solidFill>
                  <a:srgbClr val="B366B3"/>
                </a:solidFill>
              </a:rPr>
              <a:t>3. Conduct Data Analyses</a:t>
            </a:r>
          </a:p>
          <a:p>
            <a:r>
              <a:rPr lang="en-US" sz="2200" b="1">
                <a:solidFill>
                  <a:srgbClr val="B366B3"/>
                </a:solidFill>
              </a:rPr>
              <a:t>4. Determine Actionable Causes</a:t>
            </a:r>
          </a:p>
        </p:txBody>
      </p:sp>
      <p:sp>
        <p:nvSpPr>
          <p:cNvPr id="9" name="TextBox 8">
            <a:extLst>
              <a:ext uri="{FF2B5EF4-FFF2-40B4-BE49-F238E27FC236}">
                <a16:creationId xmlns:a16="http://schemas.microsoft.com/office/drawing/2014/main" id="{DC89F4DC-6B26-8C1D-9FB3-0FF66D7AAD79}"/>
              </a:ext>
            </a:extLst>
          </p:cNvPr>
          <p:cNvSpPr txBox="1"/>
          <p:nvPr/>
        </p:nvSpPr>
        <p:spPr>
          <a:xfrm>
            <a:off x="1517450" y="3907863"/>
            <a:ext cx="925253" cy="584775"/>
          </a:xfrm>
          <a:prstGeom prst="rect">
            <a:avLst/>
          </a:prstGeom>
          <a:noFill/>
        </p:spPr>
        <p:txBody>
          <a:bodyPr wrap="none" rtlCol="0">
            <a:spAutoFit/>
          </a:bodyPr>
          <a:lstStyle/>
          <a:p>
            <a:r>
              <a:rPr lang="en-US" sz="3200" b="1">
                <a:solidFill>
                  <a:srgbClr val="FF7020"/>
                </a:solidFill>
              </a:rPr>
              <a:t>Plan</a:t>
            </a:r>
          </a:p>
        </p:txBody>
      </p:sp>
      <p:sp>
        <p:nvSpPr>
          <p:cNvPr id="24" name="TextBox 23">
            <a:extLst>
              <a:ext uri="{FF2B5EF4-FFF2-40B4-BE49-F238E27FC236}">
                <a16:creationId xmlns:a16="http://schemas.microsoft.com/office/drawing/2014/main" id="{ED2A71D9-CADF-8A59-896E-758C5D9327C1}"/>
              </a:ext>
            </a:extLst>
          </p:cNvPr>
          <p:cNvSpPr txBox="1"/>
          <p:nvPr/>
        </p:nvSpPr>
        <p:spPr>
          <a:xfrm>
            <a:off x="1818781" y="4426381"/>
            <a:ext cx="4439870" cy="769441"/>
          </a:xfrm>
          <a:prstGeom prst="rect">
            <a:avLst/>
          </a:prstGeom>
          <a:noFill/>
        </p:spPr>
        <p:txBody>
          <a:bodyPr wrap="none" rtlCol="0">
            <a:spAutoFit/>
          </a:bodyPr>
          <a:lstStyle/>
          <a:p>
            <a:r>
              <a:rPr lang="en-US" sz="2200" b="1">
                <a:solidFill>
                  <a:srgbClr val="FF7020"/>
                </a:solidFill>
              </a:rPr>
              <a:t>5. Develop Measurable Outcomes</a:t>
            </a:r>
          </a:p>
          <a:p>
            <a:r>
              <a:rPr lang="en-US" sz="2200" b="1">
                <a:solidFill>
                  <a:srgbClr val="FF7020"/>
                </a:solidFill>
              </a:rPr>
              <a:t>6. Identify Strategic Activities &amp; Plan</a:t>
            </a:r>
          </a:p>
        </p:txBody>
      </p:sp>
      <p:sp>
        <p:nvSpPr>
          <p:cNvPr id="7" name="TextBox 6">
            <a:extLst>
              <a:ext uri="{FF2B5EF4-FFF2-40B4-BE49-F238E27FC236}">
                <a16:creationId xmlns:a16="http://schemas.microsoft.com/office/drawing/2014/main" id="{E13C5E97-D76C-3379-8516-BBBC3A2CFE20}"/>
              </a:ext>
            </a:extLst>
          </p:cNvPr>
          <p:cNvSpPr txBox="1"/>
          <p:nvPr/>
        </p:nvSpPr>
        <p:spPr>
          <a:xfrm>
            <a:off x="1490071" y="5037450"/>
            <a:ext cx="747320" cy="584775"/>
          </a:xfrm>
          <a:prstGeom prst="rect">
            <a:avLst/>
          </a:prstGeom>
          <a:noFill/>
        </p:spPr>
        <p:txBody>
          <a:bodyPr wrap="none" rtlCol="0">
            <a:spAutoFit/>
          </a:bodyPr>
          <a:lstStyle/>
          <a:p>
            <a:r>
              <a:rPr lang="en-US" sz="3200" b="1">
                <a:solidFill>
                  <a:srgbClr val="2A97D5"/>
                </a:solidFill>
              </a:rPr>
              <a:t>Act</a:t>
            </a:r>
          </a:p>
        </p:txBody>
      </p:sp>
      <p:pic>
        <p:nvPicPr>
          <p:cNvPr id="8" name="Picture 7">
            <a:extLst>
              <a:ext uri="{FF2B5EF4-FFF2-40B4-BE49-F238E27FC236}">
                <a16:creationId xmlns:a16="http://schemas.microsoft.com/office/drawing/2014/main" id="{955C2496-39FD-B517-EF64-682CFE1795C2}"/>
              </a:ext>
              <a:ext uri="{C183D7F6-B498-43B3-948B-1728B52AA6E4}">
                <adec:decorative xmlns:adec="http://schemas.microsoft.com/office/drawing/2017/decorative" val="1"/>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7979" r="41808" b="48193"/>
          <a:stretch/>
        </p:blipFill>
        <p:spPr>
          <a:xfrm>
            <a:off x="7080879" y="1115241"/>
            <a:ext cx="2277372" cy="2933974"/>
          </a:xfrm>
          <a:prstGeom prst="rect">
            <a:avLst/>
          </a:prstGeom>
        </p:spPr>
      </p:pic>
      <p:pic>
        <p:nvPicPr>
          <p:cNvPr id="6" name="Picture 5">
            <a:extLst>
              <a:ext uri="{FF2B5EF4-FFF2-40B4-BE49-F238E27FC236}">
                <a16:creationId xmlns:a16="http://schemas.microsoft.com/office/drawing/2014/main" id="{A53D8922-5900-72C7-7242-FE726864BA9B}"/>
              </a:ext>
              <a:ext uri="{C183D7F6-B498-43B3-948B-1728B52AA6E4}">
                <adec:decorative xmlns:adec="http://schemas.microsoft.com/office/drawing/2017/decorative" val="1"/>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l="42188" t="38474" r="19624"/>
          <a:stretch/>
        </p:blipFill>
        <p:spPr>
          <a:xfrm>
            <a:off x="8342994" y="3237113"/>
            <a:ext cx="2162676" cy="3484450"/>
          </a:xfrm>
          <a:prstGeom prst="rect">
            <a:avLst/>
          </a:prstGeom>
        </p:spPr>
      </p:pic>
      <p:pic>
        <p:nvPicPr>
          <p:cNvPr id="10" name="Picture 9" descr="Orange arrows on a white background">
            <a:extLst>
              <a:ext uri="{FF2B5EF4-FFF2-40B4-BE49-F238E27FC236}">
                <a16:creationId xmlns:a16="http://schemas.microsoft.com/office/drawing/2014/main" id="{BA3C6D06-FA3F-2FCE-FAEA-B99B4E160A02}"/>
              </a:ext>
            </a:extLst>
          </p:cNvPr>
          <p:cNvPicPr>
            <a:picLocks noChangeAspect="1"/>
          </p:cNvPicPr>
          <p:nvPr/>
        </p:nvPicPr>
        <p:blipFill rotWithShape="1">
          <a:blip r:embed="rId5">
            <a:extLst>
              <a:ext uri="{28A0092B-C50C-407E-A947-70E740481C1C}">
                <a14:useLocalDpi xmlns:a14="http://schemas.microsoft.com/office/drawing/2010/main" val="0"/>
              </a:ext>
            </a:extLst>
          </a:blip>
          <a:srcRect l="16335" t="40299" r="42258"/>
          <a:stretch/>
        </p:blipFill>
        <p:spPr>
          <a:xfrm>
            <a:off x="6886813" y="3345591"/>
            <a:ext cx="2344980" cy="3381047"/>
          </a:xfrm>
          <a:prstGeom prst="rect">
            <a:avLst/>
          </a:prstGeom>
        </p:spPr>
      </p:pic>
      <p:pic>
        <p:nvPicPr>
          <p:cNvPr id="12" name="Picture 11">
            <a:extLst>
              <a:ext uri="{FF2B5EF4-FFF2-40B4-BE49-F238E27FC236}">
                <a16:creationId xmlns:a16="http://schemas.microsoft.com/office/drawing/2014/main" id="{1995C113-8D6E-C7C1-2B13-C8FF46C2C3C3}"/>
              </a:ext>
              <a:ext uri="{C183D7F6-B498-43B3-948B-1728B52AA6E4}">
                <adec:decorative xmlns:adec="http://schemas.microsoft.com/office/drawing/2017/decorative" val="1"/>
              </a:ext>
            </a:extLst>
          </p:cNvPr>
          <p:cNvPicPr>
            <a:picLocks noChangeAspect="1"/>
          </p:cNvPicPr>
          <p:nvPr/>
        </p:nvPicPr>
        <p:blipFill rotWithShape="1">
          <a:blip r:embed="rId6">
            <a:alphaModFix amt="25000"/>
            <a:extLst>
              <a:ext uri="{28A0092B-C50C-407E-A947-70E740481C1C}">
                <a14:useLocalDpi xmlns:a14="http://schemas.microsoft.com/office/drawing/2010/main" val="0"/>
              </a:ext>
            </a:extLst>
          </a:blip>
          <a:srcRect l="47357" r="17365" b="38128"/>
          <a:stretch/>
        </p:blipFill>
        <p:spPr>
          <a:xfrm>
            <a:off x="8773123" y="1158868"/>
            <a:ext cx="1873434" cy="3285684"/>
          </a:xfrm>
          <a:prstGeom prst="rect">
            <a:avLst/>
          </a:prstGeom>
        </p:spPr>
      </p:pic>
      <p:sp>
        <p:nvSpPr>
          <p:cNvPr id="14" name="TextBox 13">
            <a:extLst>
              <a:ext uri="{FF2B5EF4-FFF2-40B4-BE49-F238E27FC236}">
                <a16:creationId xmlns:a16="http://schemas.microsoft.com/office/drawing/2014/main" id="{3138DD16-3538-7343-1982-B716EBDD0EFE}"/>
              </a:ext>
              <a:ext uri="{C183D7F6-B498-43B3-948B-1728B52AA6E4}">
                <adec:decorative xmlns:adec="http://schemas.microsoft.com/office/drawing/2017/decorative" val="1"/>
              </a:ext>
            </a:extLst>
          </p:cNvPr>
          <p:cNvSpPr txBox="1"/>
          <p:nvPr/>
        </p:nvSpPr>
        <p:spPr>
          <a:xfrm>
            <a:off x="7625704" y="2801710"/>
            <a:ext cx="497252" cy="584775"/>
          </a:xfrm>
          <a:prstGeom prst="rect">
            <a:avLst/>
          </a:prstGeom>
          <a:noFill/>
        </p:spPr>
        <p:txBody>
          <a:bodyPr wrap="none" rtlCol="0">
            <a:spAutoFit/>
          </a:bodyPr>
          <a:lstStyle/>
          <a:p>
            <a:r>
              <a:rPr lang="en-US" sz="3200" b="1" dirty="0">
                <a:solidFill>
                  <a:schemeClr val="bg1"/>
                </a:solidFill>
              </a:rPr>
              <a:t>1.</a:t>
            </a:r>
          </a:p>
        </p:txBody>
      </p:sp>
      <p:sp>
        <p:nvSpPr>
          <p:cNvPr id="15" name="TextBox 14">
            <a:extLst>
              <a:ext uri="{FF2B5EF4-FFF2-40B4-BE49-F238E27FC236}">
                <a16:creationId xmlns:a16="http://schemas.microsoft.com/office/drawing/2014/main" id="{3C7CE0A4-5CFE-C5DB-0A55-4F1BA086F507}"/>
              </a:ext>
              <a:ext uri="{C183D7F6-B498-43B3-948B-1728B52AA6E4}">
                <adec:decorative xmlns:adec="http://schemas.microsoft.com/office/drawing/2017/decorative" val="1"/>
              </a:ext>
            </a:extLst>
          </p:cNvPr>
          <p:cNvSpPr txBox="1"/>
          <p:nvPr/>
        </p:nvSpPr>
        <p:spPr>
          <a:xfrm>
            <a:off x="8178838" y="1666088"/>
            <a:ext cx="497252" cy="584775"/>
          </a:xfrm>
          <a:prstGeom prst="rect">
            <a:avLst/>
          </a:prstGeom>
          <a:noFill/>
        </p:spPr>
        <p:txBody>
          <a:bodyPr wrap="none" rtlCol="0">
            <a:spAutoFit/>
          </a:bodyPr>
          <a:lstStyle/>
          <a:p>
            <a:r>
              <a:rPr lang="en-US" sz="3200" b="1">
                <a:solidFill>
                  <a:schemeClr val="bg1"/>
                </a:solidFill>
              </a:rPr>
              <a:t>2.</a:t>
            </a:r>
          </a:p>
        </p:txBody>
      </p:sp>
      <p:sp>
        <p:nvSpPr>
          <p:cNvPr id="16" name="TextBox 15">
            <a:extLst>
              <a:ext uri="{FF2B5EF4-FFF2-40B4-BE49-F238E27FC236}">
                <a16:creationId xmlns:a16="http://schemas.microsoft.com/office/drawing/2014/main" id="{EEC10008-EE67-FDA9-3963-48362ECF9C0D}"/>
              </a:ext>
              <a:ext uri="{C183D7F6-B498-43B3-948B-1728B52AA6E4}">
                <adec:decorative xmlns:adec="http://schemas.microsoft.com/office/drawing/2017/decorative" val="1"/>
              </a:ext>
            </a:extLst>
          </p:cNvPr>
          <p:cNvSpPr txBox="1"/>
          <p:nvPr/>
        </p:nvSpPr>
        <p:spPr>
          <a:xfrm>
            <a:off x="9683334" y="1850711"/>
            <a:ext cx="497252" cy="584775"/>
          </a:xfrm>
          <a:prstGeom prst="rect">
            <a:avLst/>
          </a:prstGeom>
          <a:noFill/>
        </p:spPr>
        <p:txBody>
          <a:bodyPr wrap="none" rtlCol="0">
            <a:spAutoFit/>
          </a:bodyPr>
          <a:lstStyle/>
          <a:p>
            <a:r>
              <a:rPr lang="en-US" sz="3200" b="1">
                <a:solidFill>
                  <a:schemeClr val="bg1"/>
                </a:solidFill>
              </a:rPr>
              <a:t>3.</a:t>
            </a:r>
          </a:p>
        </p:txBody>
      </p:sp>
      <p:sp>
        <p:nvSpPr>
          <p:cNvPr id="17" name="TextBox 16">
            <a:extLst>
              <a:ext uri="{FF2B5EF4-FFF2-40B4-BE49-F238E27FC236}">
                <a16:creationId xmlns:a16="http://schemas.microsoft.com/office/drawing/2014/main" id="{B7902348-6E23-AF5F-44C9-7AC1FD58FD13}"/>
              </a:ext>
              <a:ext uri="{C183D7F6-B498-43B3-948B-1728B52AA6E4}">
                <adec:decorative xmlns:adec="http://schemas.microsoft.com/office/drawing/2017/decorative" val="1"/>
              </a:ext>
            </a:extLst>
          </p:cNvPr>
          <p:cNvSpPr txBox="1"/>
          <p:nvPr/>
        </p:nvSpPr>
        <p:spPr>
          <a:xfrm>
            <a:off x="9552317" y="3089629"/>
            <a:ext cx="497252" cy="584775"/>
          </a:xfrm>
          <a:prstGeom prst="rect">
            <a:avLst/>
          </a:prstGeom>
          <a:noFill/>
        </p:spPr>
        <p:txBody>
          <a:bodyPr wrap="none" rtlCol="0">
            <a:spAutoFit/>
          </a:bodyPr>
          <a:lstStyle/>
          <a:p>
            <a:r>
              <a:rPr lang="en-US" sz="3200" b="1">
                <a:solidFill>
                  <a:schemeClr val="bg1"/>
                </a:solidFill>
              </a:rPr>
              <a:t>4.</a:t>
            </a:r>
          </a:p>
        </p:txBody>
      </p:sp>
      <p:sp>
        <p:nvSpPr>
          <p:cNvPr id="18" name="TextBox 17" descr="5">
            <a:extLst>
              <a:ext uri="{FF2B5EF4-FFF2-40B4-BE49-F238E27FC236}">
                <a16:creationId xmlns:a16="http://schemas.microsoft.com/office/drawing/2014/main" id="{5F7F3875-DFA1-EFD2-E143-C09343357CB5}"/>
              </a:ext>
            </a:extLst>
          </p:cNvPr>
          <p:cNvSpPr txBox="1"/>
          <p:nvPr/>
        </p:nvSpPr>
        <p:spPr>
          <a:xfrm>
            <a:off x="7676404" y="4152224"/>
            <a:ext cx="497252" cy="584775"/>
          </a:xfrm>
          <a:prstGeom prst="rect">
            <a:avLst/>
          </a:prstGeom>
          <a:noFill/>
        </p:spPr>
        <p:txBody>
          <a:bodyPr wrap="none" rtlCol="0">
            <a:spAutoFit/>
          </a:bodyPr>
          <a:lstStyle/>
          <a:p>
            <a:r>
              <a:rPr lang="en-US" sz="3200" b="1" dirty="0">
                <a:solidFill>
                  <a:schemeClr val="bg1"/>
                </a:solidFill>
              </a:rPr>
              <a:t>5.</a:t>
            </a:r>
          </a:p>
        </p:txBody>
      </p:sp>
      <p:sp>
        <p:nvSpPr>
          <p:cNvPr id="19" name="TextBox 18" descr="6">
            <a:extLst>
              <a:ext uri="{FF2B5EF4-FFF2-40B4-BE49-F238E27FC236}">
                <a16:creationId xmlns:a16="http://schemas.microsoft.com/office/drawing/2014/main" id="{7A2C759A-EAC7-B66E-ABBE-10DDC2BCD0AD}"/>
              </a:ext>
            </a:extLst>
          </p:cNvPr>
          <p:cNvSpPr txBox="1"/>
          <p:nvPr/>
        </p:nvSpPr>
        <p:spPr>
          <a:xfrm>
            <a:off x="8009699" y="5420823"/>
            <a:ext cx="497252" cy="584775"/>
          </a:xfrm>
          <a:prstGeom prst="rect">
            <a:avLst/>
          </a:prstGeom>
          <a:noFill/>
        </p:spPr>
        <p:txBody>
          <a:bodyPr wrap="none" rtlCol="0">
            <a:spAutoFit/>
          </a:bodyPr>
          <a:lstStyle/>
          <a:p>
            <a:r>
              <a:rPr lang="en-US" sz="3200" b="1" dirty="0">
                <a:solidFill>
                  <a:schemeClr val="bg1"/>
                </a:solidFill>
              </a:rPr>
              <a:t>6.</a:t>
            </a:r>
          </a:p>
        </p:txBody>
      </p:sp>
      <p:sp>
        <p:nvSpPr>
          <p:cNvPr id="20" name="TextBox 19">
            <a:extLst>
              <a:ext uri="{FF2B5EF4-FFF2-40B4-BE49-F238E27FC236}">
                <a16:creationId xmlns:a16="http://schemas.microsoft.com/office/drawing/2014/main" id="{F8DA1DB9-1906-3FD0-8E38-C316CB6F2BCD}"/>
              </a:ext>
              <a:ext uri="{C183D7F6-B498-43B3-948B-1728B52AA6E4}">
                <adec:decorative xmlns:adec="http://schemas.microsoft.com/office/drawing/2017/decorative" val="1"/>
              </a:ext>
            </a:extLst>
          </p:cNvPr>
          <p:cNvSpPr txBox="1"/>
          <p:nvPr/>
        </p:nvSpPr>
        <p:spPr>
          <a:xfrm>
            <a:off x="9401131" y="5406744"/>
            <a:ext cx="497252" cy="584775"/>
          </a:xfrm>
          <a:prstGeom prst="rect">
            <a:avLst/>
          </a:prstGeom>
          <a:noFill/>
        </p:spPr>
        <p:txBody>
          <a:bodyPr wrap="none" rtlCol="0">
            <a:spAutoFit/>
          </a:bodyPr>
          <a:lstStyle/>
          <a:p>
            <a:r>
              <a:rPr lang="en-US" sz="3200" b="1">
                <a:solidFill>
                  <a:schemeClr val="bg1"/>
                </a:solidFill>
              </a:rPr>
              <a:t>7.</a:t>
            </a:r>
          </a:p>
        </p:txBody>
      </p:sp>
      <p:sp>
        <p:nvSpPr>
          <p:cNvPr id="21" name="TextBox 20">
            <a:extLst>
              <a:ext uri="{FF2B5EF4-FFF2-40B4-BE49-F238E27FC236}">
                <a16:creationId xmlns:a16="http://schemas.microsoft.com/office/drawing/2014/main" id="{32843C60-85E6-9F26-8044-80048BED3161}"/>
              </a:ext>
              <a:ext uri="{C183D7F6-B498-43B3-948B-1728B52AA6E4}">
                <adec:decorative xmlns:adec="http://schemas.microsoft.com/office/drawing/2017/decorative" val="1"/>
              </a:ext>
            </a:extLst>
          </p:cNvPr>
          <p:cNvSpPr txBox="1"/>
          <p:nvPr/>
        </p:nvSpPr>
        <p:spPr>
          <a:xfrm>
            <a:off x="9683334" y="4075281"/>
            <a:ext cx="497252" cy="584775"/>
          </a:xfrm>
          <a:prstGeom prst="rect">
            <a:avLst/>
          </a:prstGeom>
          <a:noFill/>
        </p:spPr>
        <p:txBody>
          <a:bodyPr wrap="none" rtlCol="0">
            <a:spAutoFit/>
          </a:bodyPr>
          <a:lstStyle/>
          <a:p>
            <a:r>
              <a:rPr lang="en-US" sz="3200" b="1">
                <a:solidFill>
                  <a:schemeClr val="bg1"/>
                </a:solidFill>
              </a:rPr>
              <a:t>8.</a:t>
            </a:r>
          </a:p>
        </p:txBody>
      </p:sp>
      <p:sp>
        <p:nvSpPr>
          <p:cNvPr id="4" name="Footer Placeholder 3">
            <a:extLst>
              <a:ext uri="{FF2B5EF4-FFF2-40B4-BE49-F238E27FC236}">
                <a16:creationId xmlns:a16="http://schemas.microsoft.com/office/drawing/2014/main" id="{36D8AD30-937F-6FE2-665A-3BA57FD8B2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52D51110-5216-9F42-B040-40E1F396E6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22248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CD3C-C405-B9F2-9B94-806C6FC5537A}"/>
              </a:ext>
            </a:extLst>
          </p:cNvPr>
          <p:cNvSpPr>
            <a:spLocks noGrp="1"/>
          </p:cNvSpPr>
          <p:nvPr>
            <p:ph type="title"/>
          </p:nvPr>
        </p:nvSpPr>
        <p:spPr/>
        <p:txBody>
          <a:bodyPr/>
          <a:lstStyle/>
          <a:p>
            <a:r>
              <a:rPr lang="en-US" dirty="0">
                <a:latin typeface="Verdana"/>
                <a:ea typeface="Verdana"/>
              </a:rPr>
              <a:t>Data Use and Action Process </a:t>
            </a:r>
            <a:r>
              <a:rPr lang="en-US" dirty="0">
                <a:solidFill>
                  <a:srgbClr val="25846E"/>
                </a:solidFill>
                <a:latin typeface="Verdana"/>
                <a:ea typeface="Verdana"/>
              </a:rPr>
              <a:t>(5)</a:t>
            </a:r>
            <a:endParaRPr lang="en-US" dirty="0">
              <a:solidFill>
                <a:srgbClr val="25846E"/>
              </a:solidFill>
            </a:endParaRPr>
          </a:p>
        </p:txBody>
      </p:sp>
      <p:sp>
        <p:nvSpPr>
          <p:cNvPr id="13" name="TextBox 12">
            <a:extLst>
              <a:ext uri="{FF2B5EF4-FFF2-40B4-BE49-F238E27FC236}">
                <a16:creationId xmlns:a16="http://schemas.microsoft.com/office/drawing/2014/main" id="{738F995C-C42B-BEA6-E4D0-9B21C19535A2}"/>
              </a:ext>
            </a:extLst>
          </p:cNvPr>
          <p:cNvSpPr txBox="1"/>
          <p:nvPr/>
        </p:nvSpPr>
        <p:spPr>
          <a:xfrm>
            <a:off x="1517450" y="1194613"/>
            <a:ext cx="1520353" cy="584775"/>
          </a:xfrm>
          <a:prstGeom prst="rect">
            <a:avLst/>
          </a:prstGeom>
          <a:noFill/>
        </p:spPr>
        <p:txBody>
          <a:bodyPr wrap="none" rtlCol="0">
            <a:spAutoFit/>
          </a:bodyPr>
          <a:lstStyle/>
          <a:p>
            <a:r>
              <a:rPr lang="en-US" sz="3200" b="1">
                <a:solidFill>
                  <a:srgbClr val="5D974E"/>
                </a:solidFill>
              </a:rPr>
              <a:t>Prepare</a:t>
            </a:r>
          </a:p>
        </p:txBody>
      </p:sp>
      <p:sp>
        <p:nvSpPr>
          <p:cNvPr id="22" name="TextBox 21">
            <a:extLst>
              <a:ext uri="{FF2B5EF4-FFF2-40B4-BE49-F238E27FC236}">
                <a16:creationId xmlns:a16="http://schemas.microsoft.com/office/drawing/2014/main" id="{57C134B2-8DA8-D41D-6388-692ED2C55F8B}"/>
              </a:ext>
            </a:extLst>
          </p:cNvPr>
          <p:cNvSpPr txBox="1"/>
          <p:nvPr/>
        </p:nvSpPr>
        <p:spPr>
          <a:xfrm>
            <a:off x="1820291" y="1769239"/>
            <a:ext cx="2824235" cy="769441"/>
          </a:xfrm>
          <a:prstGeom prst="rect">
            <a:avLst/>
          </a:prstGeom>
          <a:noFill/>
        </p:spPr>
        <p:txBody>
          <a:bodyPr wrap="none" rtlCol="0">
            <a:spAutoFit/>
          </a:bodyPr>
          <a:lstStyle/>
          <a:p>
            <a:pPr marL="342900" indent="-342900">
              <a:buAutoNum type="arabicPeriod"/>
            </a:pPr>
            <a:r>
              <a:rPr lang="en-US" sz="2200" b="1">
                <a:solidFill>
                  <a:srgbClr val="5C984D"/>
                </a:solidFill>
              </a:rPr>
              <a:t>Organize Data</a:t>
            </a:r>
          </a:p>
          <a:p>
            <a:pPr marL="342900" indent="-342900">
              <a:buAutoNum type="arabicPeriod"/>
            </a:pPr>
            <a:r>
              <a:rPr lang="en-US" sz="2200" b="1">
                <a:solidFill>
                  <a:srgbClr val="5C984D"/>
                </a:solidFill>
              </a:rPr>
              <a:t>Assess Data Quality</a:t>
            </a:r>
          </a:p>
        </p:txBody>
      </p:sp>
      <p:sp>
        <p:nvSpPr>
          <p:cNvPr id="3" name="TextBox 2">
            <a:extLst>
              <a:ext uri="{FF2B5EF4-FFF2-40B4-BE49-F238E27FC236}">
                <a16:creationId xmlns:a16="http://schemas.microsoft.com/office/drawing/2014/main" id="{58711C24-026E-4C91-6316-F72CF24290B2}"/>
              </a:ext>
            </a:extLst>
          </p:cNvPr>
          <p:cNvSpPr txBox="1"/>
          <p:nvPr/>
        </p:nvSpPr>
        <p:spPr>
          <a:xfrm>
            <a:off x="1517450" y="2556671"/>
            <a:ext cx="1401538" cy="584775"/>
          </a:xfrm>
          <a:prstGeom prst="rect">
            <a:avLst/>
          </a:prstGeom>
          <a:noFill/>
        </p:spPr>
        <p:txBody>
          <a:bodyPr wrap="none" rtlCol="0">
            <a:spAutoFit/>
          </a:bodyPr>
          <a:lstStyle/>
          <a:p>
            <a:r>
              <a:rPr lang="en-US" sz="3200" b="1">
                <a:solidFill>
                  <a:srgbClr val="B366B3"/>
                </a:solidFill>
              </a:rPr>
              <a:t>Inquire</a:t>
            </a:r>
          </a:p>
        </p:txBody>
      </p:sp>
      <p:sp>
        <p:nvSpPr>
          <p:cNvPr id="23" name="TextBox 22">
            <a:extLst>
              <a:ext uri="{FF2B5EF4-FFF2-40B4-BE49-F238E27FC236}">
                <a16:creationId xmlns:a16="http://schemas.microsoft.com/office/drawing/2014/main" id="{BA60F042-90E5-7491-E5EB-2AD0DA040773}"/>
              </a:ext>
            </a:extLst>
          </p:cNvPr>
          <p:cNvSpPr txBox="1"/>
          <p:nvPr/>
        </p:nvSpPr>
        <p:spPr>
          <a:xfrm>
            <a:off x="1824399" y="3163286"/>
            <a:ext cx="3911071" cy="769441"/>
          </a:xfrm>
          <a:prstGeom prst="rect">
            <a:avLst/>
          </a:prstGeom>
          <a:noFill/>
        </p:spPr>
        <p:txBody>
          <a:bodyPr wrap="none" rtlCol="0">
            <a:spAutoFit/>
          </a:bodyPr>
          <a:lstStyle/>
          <a:p>
            <a:r>
              <a:rPr lang="en-US" sz="2200" b="1">
                <a:solidFill>
                  <a:srgbClr val="B366B3"/>
                </a:solidFill>
              </a:rPr>
              <a:t>3. Conduct Data Analyses</a:t>
            </a:r>
          </a:p>
          <a:p>
            <a:r>
              <a:rPr lang="en-US" sz="2200" b="1">
                <a:solidFill>
                  <a:srgbClr val="B366B3"/>
                </a:solidFill>
              </a:rPr>
              <a:t>4. Determine Actionable Causes</a:t>
            </a:r>
          </a:p>
        </p:txBody>
      </p:sp>
      <p:sp>
        <p:nvSpPr>
          <p:cNvPr id="9" name="TextBox 8">
            <a:extLst>
              <a:ext uri="{FF2B5EF4-FFF2-40B4-BE49-F238E27FC236}">
                <a16:creationId xmlns:a16="http://schemas.microsoft.com/office/drawing/2014/main" id="{DC89F4DC-6B26-8C1D-9FB3-0FF66D7AAD79}"/>
              </a:ext>
            </a:extLst>
          </p:cNvPr>
          <p:cNvSpPr txBox="1"/>
          <p:nvPr/>
        </p:nvSpPr>
        <p:spPr>
          <a:xfrm>
            <a:off x="1517450" y="3907863"/>
            <a:ext cx="925253" cy="584775"/>
          </a:xfrm>
          <a:prstGeom prst="rect">
            <a:avLst/>
          </a:prstGeom>
          <a:noFill/>
        </p:spPr>
        <p:txBody>
          <a:bodyPr wrap="none" rtlCol="0">
            <a:spAutoFit/>
          </a:bodyPr>
          <a:lstStyle/>
          <a:p>
            <a:r>
              <a:rPr lang="en-US" sz="3200" b="1">
                <a:solidFill>
                  <a:srgbClr val="FF7020"/>
                </a:solidFill>
              </a:rPr>
              <a:t>Plan</a:t>
            </a:r>
          </a:p>
        </p:txBody>
      </p:sp>
      <p:sp>
        <p:nvSpPr>
          <p:cNvPr id="24" name="TextBox 23">
            <a:extLst>
              <a:ext uri="{FF2B5EF4-FFF2-40B4-BE49-F238E27FC236}">
                <a16:creationId xmlns:a16="http://schemas.microsoft.com/office/drawing/2014/main" id="{ED2A71D9-CADF-8A59-896E-758C5D9327C1}"/>
              </a:ext>
            </a:extLst>
          </p:cNvPr>
          <p:cNvSpPr txBox="1"/>
          <p:nvPr/>
        </p:nvSpPr>
        <p:spPr>
          <a:xfrm>
            <a:off x="1818781" y="4426381"/>
            <a:ext cx="4439870" cy="769441"/>
          </a:xfrm>
          <a:prstGeom prst="rect">
            <a:avLst/>
          </a:prstGeom>
          <a:noFill/>
        </p:spPr>
        <p:txBody>
          <a:bodyPr wrap="none" rtlCol="0">
            <a:spAutoFit/>
          </a:bodyPr>
          <a:lstStyle/>
          <a:p>
            <a:r>
              <a:rPr lang="en-US" sz="2200" b="1">
                <a:solidFill>
                  <a:srgbClr val="FF7020"/>
                </a:solidFill>
              </a:rPr>
              <a:t>5. Develop Measurable Outcomes</a:t>
            </a:r>
          </a:p>
          <a:p>
            <a:r>
              <a:rPr lang="en-US" sz="2200" b="1">
                <a:solidFill>
                  <a:srgbClr val="FF7020"/>
                </a:solidFill>
              </a:rPr>
              <a:t>6. Identify Strategic Activities &amp; Plan</a:t>
            </a:r>
          </a:p>
        </p:txBody>
      </p:sp>
      <p:sp>
        <p:nvSpPr>
          <p:cNvPr id="7" name="TextBox 6">
            <a:extLst>
              <a:ext uri="{FF2B5EF4-FFF2-40B4-BE49-F238E27FC236}">
                <a16:creationId xmlns:a16="http://schemas.microsoft.com/office/drawing/2014/main" id="{E13C5E97-D76C-3379-8516-BBBC3A2CFE20}"/>
              </a:ext>
            </a:extLst>
          </p:cNvPr>
          <p:cNvSpPr txBox="1"/>
          <p:nvPr/>
        </p:nvSpPr>
        <p:spPr>
          <a:xfrm>
            <a:off x="1490071" y="5037450"/>
            <a:ext cx="747320" cy="584775"/>
          </a:xfrm>
          <a:prstGeom prst="rect">
            <a:avLst/>
          </a:prstGeom>
          <a:noFill/>
        </p:spPr>
        <p:txBody>
          <a:bodyPr wrap="none" rtlCol="0">
            <a:spAutoFit/>
          </a:bodyPr>
          <a:lstStyle/>
          <a:p>
            <a:r>
              <a:rPr lang="en-US" sz="3200" b="1">
                <a:solidFill>
                  <a:srgbClr val="2A97D5"/>
                </a:solidFill>
              </a:rPr>
              <a:t>Act</a:t>
            </a:r>
          </a:p>
        </p:txBody>
      </p:sp>
      <p:sp>
        <p:nvSpPr>
          <p:cNvPr id="25" name="TextBox 24">
            <a:extLst>
              <a:ext uri="{FF2B5EF4-FFF2-40B4-BE49-F238E27FC236}">
                <a16:creationId xmlns:a16="http://schemas.microsoft.com/office/drawing/2014/main" id="{E73E0D8E-E864-D1AD-51E2-6394CB62A592}"/>
              </a:ext>
            </a:extLst>
          </p:cNvPr>
          <p:cNvSpPr txBox="1"/>
          <p:nvPr/>
        </p:nvSpPr>
        <p:spPr>
          <a:xfrm>
            <a:off x="1791288" y="5590645"/>
            <a:ext cx="3888180" cy="769441"/>
          </a:xfrm>
          <a:prstGeom prst="rect">
            <a:avLst/>
          </a:prstGeom>
          <a:noFill/>
        </p:spPr>
        <p:txBody>
          <a:bodyPr wrap="none" rtlCol="0">
            <a:spAutoFit/>
          </a:bodyPr>
          <a:lstStyle/>
          <a:p>
            <a:r>
              <a:rPr lang="en-US" sz="2200" b="1">
                <a:solidFill>
                  <a:srgbClr val="2A97D5"/>
                </a:solidFill>
              </a:rPr>
              <a:t>7. Implement Plan With Fidelity</a:t>
            </a:r>
          </a:p>
          <a:p>
            <a:r>
              <a:rPr lang="en-US" sz="2200" b="1">
                <a:solidFill>
                  <a:srgbClr val="2A97D5"/>
                </a:solidFill>
              </a:rPr>
              <a:t>8. Evaluate Progress</a:t>
            </a:r>
          </a:p>
        </p:txBody>
      </p:sp>
      <p:pic>
        <p:nvPicPr>
          <p:cNvPr id="8" name="Picture 7">
            <a:extLst>
              <a:ext uri="{FF2B5EF4-FFF2-40B4-BE49-F238E27FC236}">
                <a16:creationId xmlns:a16="http://schemas.microsoft.com/office/drawing/2014/main" id="{955C2496-39FD-B517-EF64-682CFE1795C2}"/>
              </a:ext>
              <a:ext uri="{C183D7F6-B498-43B3-948B-1728B52AA6E4}">
                <adec:decorative xmlns:adec="http://schemas.microsoft.com/office/drawing/2017/decorative" val="1"/>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7979" r="41808" b="48193"/>
          <a:stretch/>
        </p:blipFill>
        <p:spPr>
          <a:xfrm>
            <a:off x="7080879" y="1115241"/>
            <a:ext cx="2277372" cy="2933974"/>
          </a:xfrm>
          <a:prstGeom prst="rect">
            <a:avLst/>
          </a:prstGeom>
        </p:spPr>
      </p:pic>
      <p:pic>
        <p:nvPicPr>
          <p:cNvPr id="12" name="Picture 11">
            <a:extLst>
              <a:ext uri="{FF2B5EF4-FFF2-40B4-BE49-F238E27FC236}">
                <a16:creationId xmlns:a16="http://schemas.microsoft.com/office/drawing/2014/main" id="{1995C113-8D6E-C7C1-2B13-C8FF46C2C3C3}"/>
              </a:ext>
              <a:ext uri="{C183D7F6-B498-43B3-948B-1728B52AA6E4}">
                <adec:decorative xmlns:adec="http://schemas.microsoft.com/office/drawing/2017/decorative" val="1"/>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l="47357" r="17365" b="38128"/>
          <a:stretch/>
        </p:blipFill>
        <p:spPr>
          <a:xfrm>
            <a:off x="8773123" y="1158868"/>
            <a:ext cx="1873434" cy="3285684"/>
          </a:xfrm>
          <a:prstGeom prst="rect">
            <a:avLst/>
          </a:prstGeom>
        </p:spPr>
      </p:pic>
      <p:pic>
        <p:nvPicPr>
          <p:cNvPr id="6" name="Picture 5" descr="Blue arrows in a white background">
            <a:extLst>
              <a:ext uri="{FF2B5EF4-FFF2-40B4-BE49-F238E27FC236}">
                <a16:creationId xmlns:a16="http://schemas.microsoft.com/office/drawing/2014/main" id="{A53D8922-5900-72C7-7242-FE726864BA9B}"/>
              </a:ext>
            </a:extLst>
          </p:cNvPr>
          <p:cNvPicPr>
            <a:picLocks noChangeAspect="1"/>
          </p:cNvPicPr>
          <p:nvPr/>
        </p:nvPicPr>
        <p:blipFill rotWithShape="1">
          <a:blip r:embed="rId5">
            <a:extLst>
              <a:ext uri="{28A0092B-C50C-407E-A947-70E740481C1C}">
                <a14:useLocalDpi xmlns:a14="http://schemas.microsoft.com/office/drawing/2010/main" val="0"/>
              </a:ext>
            </a:extLst>
          </a:blip>
          <a:srcRect l="42188" t="38474" r="19624"/>
          <a:stretch/>
        </p:blipFill>
        <p:spPr>
          <a:xfrm>
            <a:off x="8342994" y="3237113"/>
            <a:ext cx="2162676" cy="3484450"/>
          </a:xfrm>
          <a:prstGeom prst="rect">
            <a:avLst/>
          </a:prstGeom>
        </p:spPr>
      </p:pic>
      <p:pic>
        <p:nvPicPr>
          <p:cNvPr id="10" name="Picture 9">
            <a:extLst>
              <a:ext uri="{FF2B5EF4-FFF2-40B4-BE49-F238E27FC236}">
                <a16:creationId xmlns:a16="http://schemas.microsoft.com/office/drawing/2014/main" id="{BA3C6D06-FA3F-2FCE-FAEA-B99B4E160A02}"/>
              </a:ext>
              <a:ext uri="{C183D7F6-B498-43B3-948B-1728B52AA6E4}">
                <adec:decorative xmlns:adec="http://schemas.microsoft.com/office/drawing/2017/decorative" val="1"/>
              </a:ext>
            </a:extLst>
          </p:cNvPr>
          <p:cNvPicPr>
            <a:picLocks noChangeAspect="1"/>
          </p:cNvPicPr>
          <p:nvPr/>
        </p:nvPicPr>
        <p:blipFill rotWithShape="1">
          <a:blip r:embed="rId6">
            <a:alphaModFix amt="25000"/>
            <a:extLst>
              <a:ext uri="{28A0092B-C50C-407E-A947-70E740481C1C}">
                <a14:useLocalDpi xmlns:a14="http://schemas.microsoft.com/office/drawing/2010/main" val="0"/>
              </a:ext>
            </a:extLst>
          </a:blip>
          <a:srcRect l="16335" t="40299" r="42258"/>
          <a:stretch/>
        </p:blipFill>
        <p:spPr>
          <a:xfrm>
            <a:off x="6886813" y="3345591"/>
            <a:ext cx="2344980" cy="3381047"/>
          </a:xfrm>
          <a:prstGeom prst="rect">
            <a:avLst/>
          </a:prstGeom>
        </p:spPr>
      </p:pic>
      <p:sp>
        <p:nvSpPr>
          <p:cNvPr id="14" name="TextBox 13">
            <a:extLst>
              <a:ext uri="{FF2B5EF4-FFF2-40B4-BE49-F238E27FC236}">
                <a16:creationId xmlns:a16="http://schemas.microsoft.com/office/drawing/2014/main" id="{3138DD16-3538-7343-1982-B716EBDD0EFE}"/>
              </a:ext>
              <a:ext uri="{C183D7F6-B498-43B3-948B-1728B52AA6E4}">
                <adec:decorative xmlns:adec="http://schemas.microsoft.com/office/drawing/2017/decorative" val="1"/>
              </a:ext>
            </a:extLst>
          </p:cNvPr>
          <p:cNvSpPr txBox="1"/>
          <p:nvPr/>
        </p:nvSpPr>
        <p:spPr>
          <a:xfrm>
            <a:off x="7625704" y="2801710"/>
            <a:ext cx="497252" cy="584775"/>
          </a:xfrm>
          <a:prstGeom prst="rect">
            <a:avLst/>
          </a:prstGeom>
          <a:noFill/>
        </p:spPr>
        <p:txBody>
          <a:bodyPr wrap="none" rtlCol="0">
            <a:spAutoFit/>
          </a:bodyPr>
          <a:lstStyle/>
          <a:p>
            <a:r>
              <a:rPr lang="en-US" sz="3200" b="1" dirty="0">
                <a:solidFill>
                  <a:schemeClr val="bg1"/>
                </a:solidFill>
              </a:rPr>
              <a:t>1.</a:t>
            </a:r>
          </a:p>
        </p:txBody>
      </p:sp>
      <p:sp>
        <p:nvSpPr>
          <p:cNvPr id="15" name="TextBox 14">
            <a:extLst>
              <a:ext uri="{FF2B5EF4-FFF2-40B4-BE49-F238E27FC236}">
                <a16:creationId xmlns:a16="http://schemas.microsoft.com/office/drawing/2014/main" id="{3C7CE0A4-5CFE-C5DB-0A55-4F1BA086F507}"/>
              </a:ext>
              <a:ext uri="{C183D7F6-B498-43B3-948B-1728B52AA6E4}">
                <adec:decorative xmlns:adec="http://schemas.microsoft.com/office/drawing/2017/decorative" val="1"/>
              </a:ext>
            </a:extLst>
          </p:cNvPr>
          <p:cNvSpPr txBox="1"/>
          <p:nvPr/>
        </p:nvSpPr>
        <p:spPr>
          <a:xfrm>
            <a:off x="8178838" y="1666088"/>
            <a:ext cx="497252" cy="584775"/>
          </a:xfrm>
          <a:prstGeom prst="rect">
            <a:avLst/>
          </a:prstGeom>
          <a:noFill/>
        </p:spPr>
        <p:txBody>
          <a:bodyPr wrap="none" rtlCol="0">
            <a:spAutoFit/>
          </a:bodyPr>
          <a:lstStyle/>
          <a:p>
            <a:r>
              <a:rPr lang="en-US" sz="3200" b="1">
                <a:solidFill>
                  <a:schemeClr val="bg1"/>
                </a:solidFill>
              </a:rPr>
              <a:t>2.</a:t>
            </a:r>
          </a:p>
        </p:txBody>
      </p:sp>
      <p:sp>
        <p:nvSpPr>
          <p:cNvPr id="16" name="TextBox 15">
            <a:extLst>
              <a:ext uri="{FF2B5EF4-FFF2-40B4-BE49-F238E27FC236}">
                <a16:creationId xmlns:a16="http://schemas.microsoft.com/office/drawing/2014/main" id="{EEC10008-EE67-FDA9-3963-48362ECF9C0D}"/>
              </a:ext>
              <a:ext uri="{C183D7F6-B498-43B3-948B-1728B52AA6E4}">
                <adec:decorative xmlns:adec="http://schemas.microsoft.com/office/drawing/2017/decorative" val="1"/>
              </a:ext>
            </a:extLst>
          </p:cNvPr>
          <p:cNvSpPr txBox="1"/>
          <p:nvPr/>
        </p:nvSpPr>
        <p:spPr>
          <a:xfrm>
            <a:off x="9683334" y="1850711"/>
            <a:ext cx="497252" cy="584775"/>
          </a:xfrm>
          <a:prstGeom prst="rect">
            <a:avLst/>
          </a:prstGeom>
          <a:noFill/>
        </p:spPr>
        <p:txBody>
          <a:bodyPr wrap="none" rtlCol="0">
            <a:spAutoFit/>
          </a:bodyPr>
          <a:lstStyle/>
          <a:p>
            <a:r>
              <a:rPr lang="en-US" sz="3200" b="1">
                <a:solidFill>
                  <a:schemeClr val="bg1"/>
                </a:solidFill>
              </a:rPr>
              <a:t>3.</a:t>
            </a:r>
          </a:p>
        </p:txBody>
      </p:sp>
      <p:sp>
        <p:nvSpPr>
          <p:cNvPr id="17" name="TextBox 16">
            <a:extLst>
              <a:ext uri="{FF2B5EF4-FFF2-40B4-BE49-F238E27FC236}">
                <a16:creationId xmlns:a16="http://schemas.microsoft.com/office/drawing/2014/main" id="{B7902348-6E23-AF5F-44C9-7AC1FD58FD13}"/>
              </a:ext>
              <a:ext uri="{C183D7F6-B498-43B3-948B-1728B52AA6E4}">
                <adec:decorative xmlns:adec="http://schemas.microsoft.com/office/drawing/2017/decorative" val="1"/>
              </a:ext>
            </a:extLst>
          </p:cNvPr>
          <p:cNvSpPr txBox="1"/>
          <p:nvPr/>
        </p:nvSpPr>
        <p:spPr>
          <a:xfrm>
            <a:off x="9552317" y="3089629"/>
            <a:ext cx="497252" cy="584775"/>
          </a:xfrm>
          <a:prstGeom prst="rect">
            <a:avLst/>
          </a:prstGeom>
          <a:noFill/>
        </p:spPr>
        <p:txBody>
          <a:bodyPr wrap="none" rtlCol="0">
            <a:spAutoFit/>
          </a:bodyPr>
          <a:lstStyle/>
          <a:p>
            <a:r>
              <a:rPr lang="en-US" sz="3200" b="1">
                <a:solidFill>
                  <a:schemeClr val="bg1"/>
                </a:solidFill>
              </a:rPr>
              <a:t>4.</a:t>
            </a:r>
          </a:p>
        </p:txBody>
      </p:sp>
      <p:sp>
        <p:nvSpPr>
          <p:cNvPr id="18" name="TextBox 17">
            <a:extLst>
              <a:ext uri="{FF2B5EF4-FFF2-40B4-BE49-F238E27FC236}">
                <a16:creationId xmlns:a16="http://schemas.microsoft.com/office/drawing/2014/main" id="{5F7F3875-DFA1-EFD2-E143-C09343357CB5}"/>
              </a:ext>
              <a:ext uri="{C183D7F6-B498-43B3-948B-1728B52AA6E4}">
                <adec:decorative xmlns:adec="http://schemas.microsoft.com/office/drawing/2017/decorative" val="1"/>
              </a:ext>
            </a:extLst>
          </p:cNvPr>
          <p:cNvSpPr txBox="1"/>
          <p:nvPr/>
        </p:nvSpPr>
        <p:spPr>
          <a:xfrm>
            <a:off x="7676404" y="4152224"/>
            <a:ext cx="497252" cy="584775"/>
          </a:xfrm>
          <a:prstGeom prst="rect">
            <a:avLst/>
          </a:prstGeom>
          <a:noFill/>
        </p:spPr>
        <p:txBody>
          <a:bodyPr wrap="none" rtlCol="0">
            <a:spAutoFit/>
          </a:bodyPr>
          <a:lstStyle/>
          <a:p>
            <a:r>
              <a:rPr lang="en-US" sz="3200" b="1">
                <a:solidFill>
                  <a:schemeClr val="bg1"/>
                </a:solidFill>
              </a:rPr>
              <a:t>5.</a:t>
            </a:r>
          </a:p>
        </p:txBody>
      </p:sp>
      <p:sp>
        <p:nvSpPr>
          <p:cNvPr id="19" name="TextBox 18">
            <a:extLst>
              <a:ext uri="{FF2B5EF4-FFF2-40B4-BE49-F238E27FC236}">
                <a16:creationId xmlns:a16="http://schemas.microsoft.com/office/drawing/2014/main" id="{7A2C759A-EAC7-B66E-ABBE-10DDC2BCD0AD}"/>
              </a:ext>
              <a:ext uri="{C183D7F6-B498-43B3-948B-1728B52AA6E4}">
                <adec:decorative xmlns:adec="http://schemas.microsoft.com/office/drawing/2017/decorative" val="1"/>
              </a:ext>
            </a:extLst>
          </p:cNvPr>
          <p:cNvSpPr txBox="1"/>
          <p:nvPr/>
        </p:nvSpPr>
        <p:spPr>
          <a:xfrm>
            <a:off x="8009699" y="5420823"/>
            <a:ext cx="497252" cy="584775"/>
          </a:xfrm>
          <a:prstGeom prst="rect">
            <a:avLst/>
          </a:prstGeom>
          <a:noFill/>
        </p:spPr>
        <p:txBody>
          <a:bodyPr wrap="none" rtlCol="0">
            <a:spAutoFit/>
          </a:bodyPr>
          <a:lstStyle/>
          <a:p>
            <a:r>
              <a:rPr lang="en-US" sz="3200" b="1">
                <a:solidFill>
                  <a:schemeClr val="bg1"/>
                </a:solidFill>
              </a:rPr>
              <a:t>6.</a:t>
            </a:r>
          </a:p>
        </p:txBody>
      </p:sp>
      <p:sp>
        <p:nvSpPr>
          <p:cNvPr id="20" name="TextBox 19" descr="7">
            <a:extLst>
              <a:ext uri="{FF2B5EF4-FFF2-40B4-BE49-F238E27FC236}">
                <a16:creationId xmlns:a16="http://schemas.microsoft.com/office/drawing/2014/main" id="{F8DA1DB9-1906-3FD0-8E38-C316CB6F2BCD}"/>
              </a:ext>
            </a:extLst>
          </p:cNvPr>
          <p:cNvSpPr txBox="1"/>
          <p:nvPr/>
        </p:nvSpPr>
        <p:spPr>
          <a:xfrm>
            <a:off x="9401131" y="5406744"/>
            <a:ext cx="497252" cy="584775"/>
          </a:xfrm>
          <a:prstGeom prst="rect">
            <a:avLst/>
          </a:prstGeom>
          <a:noFill/>
        </p:spPr>
        <p:txBody>
          <a:bodyPr wrap="none" rtlCol="0">
            <a:spAutoFit/>
          </a:bodyPr>
          <a:lstStyle/>
          <a:p>
            <a:r>
              <a:rPr lang="en-US" sz="3200" b="1" dirty="0">
                <a:solidFill>
                  <a:schemeClr val="bg1"/>
                </a:solidFill>
              </a:rPr>
              <a:t>7.</a:t>
            </a:r>
          </a:p>
        </p:txBody>
      </p:sp>
      <p:sp>
        <p:nvSpPr>
          <p:cNvPr id="21" name="TextBox 20" descr="8">
            <a:extLst>
              <a:ext uri="{FF2B5EF4-FFF2-40B4-BE49-F238E27FC236}">
                <a16:creationId xmlns:a16="http://schemas.microsoft.com/office/drawing/2014/main" id="{32843C60-85E6-9F26-8044-80048BED3161}"/>
              </a:ext>
            </a:extLst>
          </p:cNvPr>
          <p:cNvSpPr txBox="1"/>
          <p:nvPr/>
        </p:nvSpPr>
        <p:spPr>
          <a:xfrm>
            <a:off x="9683334" y="4075281"/>
            <a:ext cx="497252" cy="584775"/>
          </a:xfrm>
          <a:prstGeom prst="rect">
            <a:avLst/>
          </a:prstGeom>
          <a:noFill/>
        </p:spPr>
        <p:txBody>
          <a:bodyPr wrap="none" rtlCol="0">
            <a:spAutoFit/>
          </a:bodyPr>
          <a:lstStyle/>
          <a:p>
            <a:r>
              <a:rPr lang="en-US" sz="3200" b="1" dirty="0">
                <a:solidFill>
                  <a:schemeClr val="bg1"/>
                </a:solidFill>
              </a:rPr>
              <a:t>8.</a:t>
            </a:r>
          </a:p>
        </p:txBody>
      </p:sp>
      <p:sp>
        <p:nvSpPr>
          <p:cNvPr id="4" name="Footer Placeholder 3">
            <a:extLst>
              <a:ext uri="{FF2B5EF4-FFF2-40B4-BE49-F238E27FC236}">
                <a16:creationId xmlns:a16="http://schemas.microsoft.com/office/drawing/2014/main" id="{36D8AD30-937F-6FE2-665A-3BA57FD8B2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52D51110-5216-9F42-B040-40E1F396E6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50159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CD3C-C405-B9F2-9B94-806C6FC5537A}"/>
              </a:ext>
            </a:extLst>
          </p:cNvPr>
          <p:cNvSpPr>
            <a:spLocks noGrp="1"/>
          </p:cNvSpPr>
          <p:nvPr>
            <p:ph type="title"/>
          </p:nvPr>
        </p:nvSpPr>
        <p:spPr/>
        <p:txBody>
          <a:bodyPr/>
          <a:lstStyle/>
          <a:p>
            <a:r>
              <a:rPr lang="en-US" dirty="0">
                <a:latin typeface="Verdana"/>
                <a:ea typeface="Verdana"/>
              </a:rPr>
              <a:t>Data Use and Action Process </a:t>
            </a:r>
            <a:r>
              <a:rPr lang="en-US" dirty="0">
                <a:solidFill>
                  <a:srgbClr val="25846E"/>
                </a:solidFill>
                <a:latin typeface="Verdana"/>
                <a:ea typeface="Verdana"/>
              </a:rPr>
              <a:t>(6)</a:t>
            </a:r>
            <a:endParaRPr lang="en-US" dirty="0">
              <a:solidFill>
                <a:srgbClr val="25846E"/>
              </a:solidFill>
            </a:endParaRPr>
          </a:p>
        </p:txBody>
      </p:sp>
      <p:sp>
        <p:nvSpPr>
          <p:cNvPr id="13" name="TextBox 12">
            <a:extLst>
              <a:ext uri="{FF2B5EF4-FFF2-40B4-BE49-F238E27FC236}">
                <a16:creationId xmlns:a16="http://schemas.microsoft.com/office/drawing/2014/main" id="{738F995C-C42B-BEA6-E4D0-9B21C19535A2}"/>
              </a:ext>
            </a:extLst>
          </p:cNvPr>
          <p:cNvSpPr txBox="1"/>
          <p:nvPr/>
        </p:nvSpPr>
        <p:spPr>
          <a:xfrm>
            <a:off x="1517450" y="1194613"/>
            <a:ext cx="1520353" cy="584775"/>
          </a:xfrm>
          <a:prstGeom prst="rect">
            <a:avLst/>
          </a:prstGeom>
          <a:noFill/>
        </p:spPr>
        <p:txBody>
          <a:bodyPr wrap="none" rtlCol="0">
            <a:spAutoFit/>
          </a:bodyPr>
          <a:lstStyle/>
          <a:p>
            <a:r>
              <a:rPr lang="en-US" sz="3200" b="1">
                <a:solidFill>
                  <a:srgbClr val="5D974E"/>
                </a:solidFill>
              </a:rPr>
              <a:t>Prepare</a:t>
            </a:r>
          </a:p>
        </p:txBody>
      </p:sp>
      <p:sp>
        <p:nvSpPr>
          <p:cNvPr id="22" name="TextBox 21">
            <a:extLst>
              <a:ext uri="{FF2B5EF4-FFF2-40B4-BE49-F238E27FC236}">
                <a16:creationId xmlns:a16="http://schemas.microsoft.com/office/drawing/2014/main" id="{57C134B2-8DA8-D41D-6388-692ED2C55F8B}"/>
              </a:ext>
            </a:extLst>
          </p:cNvPr>
          <p:cNvSpPr txBox="1"/>
          <p:nvPr/>
        </p:nvSpPr>
        <p:spPr>
          <a:xfrm>
            <a:off x="1820291" y="1769239"/>
            <a:ext cx="2824235" cy="769441"/>
          </a:xfrm>
          <a:prstGeom prst="rect">
            <a:avLst/>
          </a:prstGeom>
          <a:noFill/>
        </p:spPr>
        <p:txBody>
          <a:bodyPr wrap="none" rtlCol="0">
            <a:spAutoFit/>
          </a:bodyPr>
          <a:lstStyle/>
          <a:p>
            <a:pPr marL="342900" indent="-342900">
              <a:buAutoNum type="arabicPeriod"/>
            </a:pPr>
            <a:r>
              <a:rPr lang="en-US" sz="2200" b="1">
                <a:solidFill>
                  <a:srgbClr val="5C984D"/>
                </a:solidFill>
              </a:rPr>
              <a:t>Organize Data</a:t>
            </a:r>
          </a:p>
          <a:p>
            <a:pPr marL="342900" indent="-342900">
              <a:buAutoNum type="arabicPeriod"/>
            </a:pPr>
            <a:r>
              <a:rPr lang="en-US" sz="2200" b="1">
                <a:solidFill>
                  <a:srgbClr val="5C984D"/>
                </a:solidFill>
              </a:rPr>
              <a:t>Assess Data Quality</a:t>
            </a:r>
          </a:p>
        </p:txBody>
      </p:sp>
      <p:sp>
        <p:nvSpPr>
          <p:cNvPr id="3" name="TextBox 2">
            <a:extLst>
              <a:ext uri="{FF2B5EF4-FFF2-40B4-BE49-F238E27FC236}">
                <a16:creationId xmlns:a16="http://schemas.microsoft.com/office/drawing/2014/main" id="{58711C24-026E-4C91-6316-F72CF24290B2}"/>
              </a:ext>
            </a:extLst>
          </p:cNvPr>
          <p:cNvSpPr txBox="1"/>
          <p:nvPr/>
        </p:nvSpPr>
        <p:spPr>
          <a:xfrm>
            <a:off x="1517450" y="2556671"/>
            <a:ext cx="1401538" cy="584775"/>
          </a:xfrm>
          <a:prstGeom prst="rect">
            <a:avLst/>
          </a:prstGeom>
          <a:noFill/>
        </p:spPr>
        <p:txBody>
          <a:bodyPr wrap="none" rtlCol="0">
            <a:spAutoFit/>
          </a:bodyPr>
          <a:lstStyle/>
          <a:p>
            <a:r>
              <a:rPr lang="en-US" sz="3200" b="1">
                <a:solidFill>
                  <a:srgbClr val="B366B3"/>
                </a:solidFill>
              </a:rPr>
              <a:t>Inquire</a:t>
            </a:r>
          </a:p>
        </p:txBody>
      </p:sp>
      <p:sp>
        <p:nvSpPr>
          <p:cNvPr id="23" name="TextBox 22">
            <a:extLst>
              <a:ext uri="{FF2B5EF4-FFF2-40B4-BE49-F238E27FC236}">
                <a16:creationId xmlns:a16="http://schemas.microsoft.com/office/drawing/2014/main" id="{BA60F042-90E5-7491-E5EB-2AD0DA040773}"/>
              </a:ext>
            </a:extLst>
          </p:cNvPr>
          <p:cNvSpPr txBox="1"/>
          <p:nvPr/>
        </p:nvSpPr>
        <p:spPr>
          <a:xfrm>
            <a:off x="1824399" y="3163286"/>
            <a:ext cx="3911071" cy="769441"/>
          </a:xfrm>
          <a:prstGeom prst="rect">
            <a:avLst/>
          </a:prstGeom>
          <a:noFill/>
        </p:spPr>
        <p:txBody>
          <a:bodyPr wrap="none" rtlCol="0">
            <a:spAutoFit/>
          </a:bodyPr>
          <a:lstStyle/>
          <a:p>
            <a:r>
              <a:rPr lang="en-US" sz="2200" b="1">
                <a:solidFill>
                  <a:srgbClr val="B366B3"/>
                </a:solidFill>
              </a:rPr>
              <a:t>3. Conduct Data Analyses</a:t>
            </a:r>
          </a:p>
          <a:p>
            <a:r>
              <a:rPr lang="en-US" sz="2200" b="1">
                <a:solidFill>
                  <a:srgbClr val="B366B3"/>
                </a:solidFill>
              </a:rPr>
              <a:t>4. Determine Actionable Causes</a:t>
            </a:r>
          </a:p>
        </p:txBody>
      </p:sp>
      <p:sp>
        <p:nvSpPr>
          <p:cNvPr id="9" name="TextBox 8">
            <a:extLst>
              <a:ext uri="{FF2B5EF4-FFF2-40B4-BE49-F238E27FC236}">
                <a16:creationId xmlns:a16="http://schemas.microsoft.com/office/drawing/2014/main" id="{DC89F4DC-6B26-8C1D-9FB3-0FF66D7AAD79}"/>
              </a:ext>
            </a:extLst>
          </p:cNvPr>
          <p:cNvSpPr txBox="1"/>
          <p:nvPr/>
        </p:nvSpPr>
        <p:spPr>
          <a:xfrm>
            <a:off x="1517450" y="3907863"/>
            <a:ext cx="925253" cy="584775"/>
          </a:xfrm>
          <a:prstGeom prst="rect">
            <a:avLst/>
          </a:prstGeom>
          <a:noFill/>
        </p:spPr>
        <p:txBody>
          <a:bodyPr wrap="none" rtlCol="0">
            <a:spAutoFit/>
          </a:bodyPr>
          <a:lstStyle/>
          <a:p>
            <a:r>
              <a:rPr lang="en-US" sz="3200" b="1">
                <a:solidFill>
                  <a:srgbClr val="FF7020"/>
                </a:solidFill>
              </a:rPr>
              <a:t>Plan</a:t>
            </a:r>
          </a:p>
        </p:txBody>
      </p:sp>
      <p:sp>
        <p:nvSpPr>
          <p:cNvPr id="24" name="TextBox 23">
            <a:extLst>
              <a:ext uri="{FF2B5EF4-FFF2-40B4-BE49-F238E27FC236}">
                <a16:creationId xmlns:a16="http://schemas.microsoft.com/office/drawing/2014/main" id="{ED2A71D9-CADF-8A59-896E-758C5D9327C1}"/>
              </a:ext>
            </a:extLst>
          </p:cNvPr>
          <p:cNvSpPr txBox="1"/>
          <p:nvPr/>
        </p:nvSpPr>
        <p:spPr>
          <a:xfrm>
            <a:off x="1818781" y="4426381"/>
            <a:ext cx="4439870" cy="769441"/>
          </a:xfrm>
          <a:prstGeom prst="rect">
            <a:avLst/>
          </a:prstGeom>
          <a:noFill/>
        </p:spPr>
        <p:txBody>
          <a:bodyPr wrap="none" rtlCol="0">
            <a:spAutoFit/>
          </a:bodyPr>
          <a:lstStyle/>
          <a:p>
            <a:r>
              <a:rPr lang="en-US" sz="2200" b="1">
                <a:solidFill>
                  <a:srgbClr val="FF7020"/>
                </a:solidFill>
              </a:rPr>
              <a:t>5. Develop Measurable Outcomes</a:t>
            </a:r>
          </a:p>
          <a:p>
            <a:r>
              <a:rPr lang="en-US" sz="2200" b="1">
                <a:solidFill>
                  <a:srgbClr val="FF7020"/>
                </a:solidFill>
              </a:rPr>
              <a:t>6. Identify Strategic Activities &amp; Plan</a:t>
            </a:r>
          </a:p>
        </p:txBody>
      </p:sp>
      <p:sp>
        <p:nvSpPr>
          <p:cNvPr id="7" name="TextBox 6">
            <a:extLst>
              <a:ext uri="{FF2B5EF4-FFF2-40B4-BE49-F238E27FC236}">
                <a16:creationId xmlns:a16="http://schemas.microsoft.com/office/drawing/2014/main" id="{E13C5E97-D76C-3379-8516-BBBC3A2CFE20}"/>
              </a:ext>
            </a:extLst>
          </p:cNvPr>
          <p:cNvSpPr txBox="1"/>
          <p:nvPr/>
        </p:nvSpPr>
        <p:spPr>
          <a:xfrm>
            <a:off x="1490071" y="5037450"/>
            <a:ext cx="747320" cy="584775"/>
          </a:xfrm>
          <a:prstGeom prst="rect">
            <a:avLst/>
          </a:prstGeom>
          <a:noFill/>
        </p:spPr>
        <p:txBody>
          <a:bodyPr wrap="none" rtlCol="0">
            <a:spAutoFit/>
          </a:bodyPr>
          <a:lstStyle/>
          <a:p>
            <a:r>
              <a:rPr lang="en-US" sz="3200" b="1">
                <a:solidFill>
                  <a:srgbClr val="2A97D5"/>
                </a:solidFill>
              </a:rPr>
              <a:t>Act</a:t>
            </a:r>
          </a:p>
        </p:txBody>
      </p:sp>
      <p:sp>
        <p:nvSpPr>
          <p:cNvPr id="25" name="TextBox 24">
            <a:extLst>
              <a:ext uri="{FF2B5EF4-FFF2-40B4-BE49-F238E27FC236}">
                <a16:creationId xmlns:a16="http://schemas.microsoft.com/office/drawing/2014/main" id="{E73E0D8E-E864-D1AD-51E2-6394CB62A592}"/>
              </a:ext>
            </a:extLst>
          </p:cNvPr>
          <p:cNvSpPr txBox="1"/>
          <p:nvPr/>
        </p:nvSpPr>
        <p:spPr>
          <a:xfrm>
            <a:off x="1791288" y="5590645"/>
            <a:ext cx="3888180" cy="769441"/>
          </a:xfrm>
          <a:prstGeom prst="rect">
            <a:avLst/>
          </a:prstGeom>
          <a:noFill/>
        </p:spPr>
        <p:txBody>
          <a:bodyPr wrap="none" rtlCol="0">
            <a:spAutoFit/>
          </a:bodyPr>
          <a:lstStyle/>
          <a:p>
            <a:r>
              <a:rPr lang="en-US" sz="2200" b="1">
                <a:solidFill>
                  <a:srgbClr val="2A97D5"/>
                </a:solidFill>
              </a:rPr>
              <a:t>7. Implement Plan With Fidelity</a:t>
            </a:r>
          </a:p>
          <a:p>
            <a:r>
              <a:rPr lang="en-US" sz="2200" b="1">
                <a:solidFill>
                  <a:srgbClr val="2A97D5"/>
                </a:solidFill>
              </a:rPr>
              <a:t>8. Evaluate Progress</a:t>
            </a:r>
          </a:p>
        </p:txBody>
      </p:sp>
      <p:pic>
        <p:nvPicPr>
          <p:cNvPr id="8" name="Picture 7" descr="Green arrows on a white background">
            <a:extLst>
              <a:ext uri="{FF2B5EF4-FFF2-40B4-BE49-F238E27FC236}">
                <a16:creationId xmlns:a16="http://schemas.microsoft.com/office/drawing/2014/main" id="{955C2496-39FD-B517-EF64-682CFE1795C2}"/>
              </a:ext>
            </a:extLst>
          </p:cNvPr>
          <p:cNvPicPr>
            <a:picLocks noChangeAspect="1"/>
          </p:cNvPicPr>
          <p:nvPr/>
        </p:nvPicPr>
        <p:blipFill rotWithShape="1">
          <a:blip r:embed="rId3">
            <a:extLst>
              <a:ext uri="{28A0092B-C50C-407E-A947-70E740481C1C}">
                <a14:useLocalDpi xmlns:a14="http://schemas.microsoft.com/office/drawing/2010/main" val="0"/>
              </a:ext>
            </a:extLst>
          </a:blip>
          <a:srcRect l="17979" r="41808" b="48193"/>
          <a:stretch/>
        </p:blipFill>
        <p:spPr>
          <a:xfrm>
            <a:off x="7080879" y="1115241"/>
            <a:ext cx="2277372" cy="2933974"/>
          </a:xfrm>
          <a:prstGeom prst="rect">
            <a:avLst/>
          </a:prstGeom>
        </p:spPr>
      </p:pic>
      <p:sp>
        <p:nvSpPr>
          <p:cNvPr id="14" name="TextBox 13" descr="1">
            <a:extLst>
              <a:ext uri="{FF2B5EF4-FFF2-40B4-BE49-F238E27FC236}">
                <a16:creationId xmlns:a16="http://schemas.microsoft.com/office/drawing/2014/main" id="{3138DD16-3538-7343-1982-B716EBDD0EFE}"/>
              </a:ext>
            </a:extLst>
          </p:cNvPr>
          <p:cNvSpPr txBox="1"/>
          <p:nvPr/>
        </p:nvSpPr>
        <p:spPr>
          <a:xfrm>
            <a:off x="7625704" y="2801710"/>
            <a:ext cx="497252" cy="584775"/>
          </a:xfrm>
          <a:prstGeom prst="rect">
            <a:avLst/>
          </a:prstGeom>
          <a:noFill/>
        </p:spPr>
        <p:txBody>
          <a:bodyPr wrap="none" rtlCol="0">
            <a:spAutoFit/>
          </a:bodyPr>
          <a:lstStyle/>
          <a:p>
            <a:r>
              <a:rPr lang="en-US" sz="3200" b="1" dirty="0">
                <a:solidFill>
                  <a:schemeClr val="bg1"/>
                </a:solidFill>
              </a:rPr>
              <a:t>1.</a:t>
            </a:r>
          </a:p>
        </p:txBody>
      </p:sp>
      <p:sp>
        <p:nvSpPr>
          <p:cNvPr id="15" name="TextBox 14" descr="2">
            <a:extLst>
              <a:ext uri="{FF2B5EF4-FFF2-40B4-BE49-F238E27FC236}">
                <a16:creationId xmlns:a16="http://schemas.microsoft.com/office/drawing/2014/main" id="{3C7CE0A4-5CFE-C5DB-0A55-4F1BA086F507}"/>
              </a:ext>
            </a:extLst>
          </p:cNvPr>
          <p:cNvSpPr txBox="1"/>
          <p:nvPr/>
        </p:nvSpPr>
        <p:spPr>
          <a:xfrm>
            <a:off x="8178838" y="1666088"/>
            <a:ext cx="497252" cy="584775"/>
          </a:xfrm>
          <a:prstGeom prst="rect">
            <a:avLst/>
          </a:prstGeom>
          <a:noFill/>
        </p:spPr>
        <p:txBody>
          <a:bodyPr wrap="none" rtlCol="0">
            <a:spAutoFit/>
          </a:bodyPr>
          <a:lstStyle/>
          <a:p>
            <a:r>
              <a:rPr lang="en-US" sz="3200" b="1" dirty="0">
                <a:solidFill>
                  <a:schemeClr val="bg1"/>
                </a:solidFill>
              </a:rPr>
              <a:t>2.</a:t>
            </a:r>
          </a:p>
        </p:txBody>
      </p:sp>
      <p:pic>
        <p:nvPicPr>
          <p:cNvPr id="12" name="Picture 11" descr="Purple arrows on a white background">
            <a:extLst>
              <a:ext uri="{FF2B5EF4-FFF2-40B4-BE49-F238E27FC236}">
                <a16:creationId xmlns:a16="http://schemas.microsoft.com/office/drawing/2014/main" id="{1995C113-8D6E-C7C1-2B13-C8FF46C2C3C3}"/>
              </a:ext>
            </a:extLst>
          </p:cNvPr>
          <p:cNvPicPr>
            <a:picLocks noChangeAspect="1"/>
          </p:cNvPicPr>
          <p:nvPr/>
        </p:nvPicPr>
        <p:blipFill rotWithShape="1">
          <a:blip r:embed="rId4">
            <a:extLst>
              <a:ext uri="{28A0092B-C50C-407E-A947-70E740481C1C}">
                <a14:useLocalDpi xmlns:a14="http://schemas.microsoft.com/office/drawing/2010/main" val="0"/>
              </a:ext>
            </a:extLst>
          </a:blip>
          <a:srcRect l="47357" r="17365" b="38128"/>
          <a:stretch/>
        </p:blipFill>
        <p:spPr>
          <a:xfrm>
            <a:off x="8773123" y="1158868"/>
            <a:ext cx="1873434" cy="3285684"/>
          </a:xfrm>
          <a:prstGeom prst="rect">
            <a:avLst/>
          </a:prstGeom>
        </p:spPr>
      </p:pic>
      <p:sp>
        <p:nvSpPr>
          <p:cNvPr id="16" name="TextBox 15" descr="3">
            <a:extLst>
              <a:ext uri="{FF2B5EF4-FFF2-40B4-BE49-F238E27FC236}">
                <a16:creationId xmlns:a16="http://schemas.microsoft.com/office/drawing/2014/main" id="{EEC10008-EE67-FDA9-3963-48362ECF9C0D}"/>
              </a:ext>
            </a:extLst>
          </p:cNvPr>
          <p:cNvSpPr txBox="1"/>
          <p:nvPr/>
        </p:nvSpPr>
        <p:spPr>
          <a:xfrm>
            <a:off x="9683334" y="1850711"/>
            <a:ext cx="497252" cy="584775"/>
          </a:xfrm>
          <a:prstGeom prst="rect">
            <a:avLst/>
          </a:prstGeom>
          <a:noFill/>
        </p:spPr>
        <p:txBody>
          <a:bodyPr wrap="none" rtlCol="0">
            <a:spAutoFit/>
          </a:bodyPr>
          <a:lstStyle/>
          <a:p>
            <a:r>
              <a:rPr lang="en-US" sz="3200" b="1">
                <a:solidFill>
                  <a:schemeClr val="bg1"/>
                </a:solidFill>
              </a:rPr>
              <a:t>3.</a:t>
            </a:r>
          </a:p>
        </p:txBody>
      </p:sp>
      <p:sp>
        <p:nvSpPr>
          <p:cNvPr id="17" name="TextBox 16" descr="4">
            <a:extLst>
              <a:ext uri="{FF2B5EF4-FFF2-40B4-BE49-F238E27FC236}">
                <a16:creationId xmlns:a16="http://schemas.microsoft.com/office/drawing/2014/main" id="{B7902348-6E23-AF5F-44C9-7AC1FD58FD13}"/>
              </a:ext>
            </a:extLst>
          </p:cNvPr>
          <p:cNvSpPr txBox="1"/>
          <p:nvPr/>
        </p:nvSpPr>
        <p:spPr>
          <a:xfrm>
            <a:off x="9552317" y="3089629"/>
            <a:ext cx="497252" cy="584775"/>
          </a:xfrm>
          <a:prstGeom prst="rect">
            <a:avLst/>
          </a:prstGeom>
          <a:noFill/>
        </p:spPr>
        <p:txBody>
          <a:bodyPr wrap="none" rtlCol="0">
            <a:spAutoFit/>
          </a:bodyPr>
          <a:lstStyle/>
          <a:p>
            <a:r>
              <a:rPr lang="en-US" sz="3200" b="1" dirty="0">
                <a:solidFill>
                  <a:schemeClr val="bg1"/>
                </a:solidFill>
              </a:rPr>
              <a:t>4.</a:t>
            </a:r>
          </a:p>
        </p:txBody>
      </p:sp>
      <p:pic>
        <p:nvPicPr>
          <p:cNvPr id="10" name="Picture 9" descr="Orange arrows on a white background">
            <a:extLst>
              <a:ext uri="{FF2B5EF4-FFF2-40B4-BE49-F238E27FC236}">
                <a16:creationId xmlns:a16="http://schemas.microsoft.com/office/drawing/2014/main" id="{BA3C6D06-FA3F-2FCE-FAEA-B99B4E160A02}"/>
              </a:ext>
            </a:extLst>
          </p:cNvPr>
          <p:cNvPicPr>
            <a:picLocks noChangeAspect="1"/>
          </p:cNvPicPr>
          <p:nvPr/>
        </p:nvPicPr>
        <p:blipFill rotWithShape="1">
          <a:blip r:embed="rId5">
            <a:extLst>
              <a:ext uri="{28A0092B-C50C-407E-A947-70E740481C1C}">
                <a14:useLocalDpi xmlns:a14="http://schemas.microsoft.com/office/drawing/2010/main" val="0"/>
              </a:ext>
            </a:extLst>
          </a:blip>
          <a:srcRect l="16335" t="40299" r="42258"/>
          <a:stretch/>
        </p:blipFill>
        <p:spPr>
          <a:xfrm>
            <a:off x="6886813" y="3345591"/>
            <a:ext cx="2344980" cy="3381047"/>
          </a:xfrm>
          <a:prstGeom prst="rect">
            <a:avLst/>
          </a:prstGeom>
        </p:spPr>
      </p:pic>
      <p:sp>
        <p:nvSpPr>
          <p:cNvPr id="18" name="TextBox 17" descr="5">
            <a:extLst>
              <a:ext uri="{FF2B5EF4-FFF2-40B4-BE49-F238E27FC236}">
                <a16:creationId xmlns:a16="http://schemas.microsoft.com/office/drawing/2014/main" id="{5F7F3875-DFA1-EFD2-E143-C09343357CB5}"/>
              </a:ext>
            </a:extLst>
          </p:cNvPr>
          <p:cNvSpPr txBox="1"/>
          <p:nvPr/>
        </p:nvSpPr>
        <p:spPr>
          <a:xfrm>
            <a:off x="7676404" y="4152224"/>
            <a:ext cx="497252" cy="584775"/>
          </a:xfrm>
          <a:prstGeom prst="rect">
            <a:avLst/>
          </a:prstGeom>
          <a:noFill/>
        </p:spPr>
        <p:txBody>
          <a:bodyPr wrap="none" rtlCol="0">
            <a:spAutoFit/>
          </a:bodyPr>
          <a:lstStyle/>
          <a:p>
            <a:r>
              <a:rPr lang="en-US" sz="3200" b="1" dirty="0">
                <a:solidFill>
                  <a:schemeClr val="bg1"/>
                </a:solidFill>
              </a:rPr>
              <a:t>5.</a:t>
            </a:r>
          </a:p>
        </p:txBody>
      </p:sp>
      <p:sp>
        <p:nvSpPr>
          <p:cNvPr id="19" name="TextBox 18" descr="6">
            <a:extLst>
              <a:ext uri="{FF2B5EF4-FFF2-40B4-BE49-F238E27FC236}">
                <a16:creationId xmlns:a16="http://schemas.microsoft.com/office/drawing/2014/main" id="{7A2C759A-EAC7-B66E-ABBE-10DDC2BCD0AD}"/>
              </a:ext>
            </a:extLst>
          </p:cNvPr>
          <p:cNvSpPr txBox="1"/>
          <p:nvPr/>
        </p:nvSpPr>
        <p:spPr>
          <a:xfrm>
            <a:off x="8009699" y="5420823"/>
            <a:ext cx="497252" cy="584775"/>
          </a:xfrm>
          <a:prstGeom prst="rect">
            <a:avLst/>
          </a:prstGeom>
          <a:noFill/>
        </p:spPr>
        <p:txBody>
          <a:bodyPr wrap="none" rtlCol="0">
            <a:spAutoFit/>
          </a:bodyPr>
          <a:lstStyle/>
          <a:p>
            <a:r>
              <a:rPr lang="en-US" sz="3200" b="1">
                <a:solidFill>
                  <a:schemeClr val="bg1"/>
                </a:solidFill>
              </a:rPr>
              <a:t>6.</a:t>
            </a:r>
          </a:p>
        </p:txBody>
      </p:sp>
      <p:pic>
        <p:nvPicPr>
          <p:cNvPr id="6" name="Picture 5" descr="Blue arrows in a white background">
            <a:extLst>
              <a:ext uri="{FF2B5EF4-FFF2-40B4-BE49-F238E27FC236}">
                <a16:creationId xmlns:a16="http://schemas.microsoft.com/office/drawing/2014/main" id="{A53D8922-5900-72C7-7242-FE726864BA9B}"/>
              </a:ext>
            </a:extLst>
          </p:cNvPr>
          <p:cNvPicPr>
            <a:picLocks noChangeAspect="1"/>
          </p:cNvPicPr>
          <p:nvPr/>
        </p:nvPicPr>
        <p:blipFill rotWithShape="1">
          <a:blip r:embed="rId6">
            <a:extLst>
              <a:ext uri="{28A0092B-C50C-407E-A947-70E740481C1C}">
                <a14:useLocalDpi xmlns:a14="http://schemas.microsoft.com/office/drawing/2010/main" val="0"/>
              </a:ext>
            </a:extLst>
          </a:blip>
          <a:srcRect l="42188" t="38474" r="19624"/>
          <a:stretch/>
        </p:blipFill>
        <p:spPr>
          <a:xfrm>
            <a:off x="8342994" y="3237113"/>
            <a:ext cx="2162676" cy="3484450"/>
          </a:xfrm>
          <a:prstGeom prst="rect">
            <a:avLst/>
          </a:prstGeom>
        </p:spPr>
      </p:pic>
      <p:sp>
        <p:nvSpPr>
          <p:cNvPr id="20" name="TextBox 19" descr="7">
            <a:extLst>
              <a:ext uri="{FF2B5EF4-FFF2-40B4-BE49-F238E27FC236}">
                <a16:creationId xmlns:a16="http://schemas.microsoft.com/office/drawing/2014/main" id="{F8DA1DB9-1906-3FD0-8E38-C316CB6F2BCD}"/>
              </a:ext>
            </a:extLst>
          </p:cNvPr>
          <p:cNvSpPr txBox="1"/>
          <p:nvPr/>
        </p:nvSpPr>
        <p:spPr>
          <a:xfrm>
            <a:off x="9401131" y="5406744"/>
            <a:ext cx="497252" cy="584775"/>
          </a:xfrm>
          <a:prstGeom prst="rect">
            <a:avLst/>
          </a:prstGeom>
          <a:noFill/>
        </p:spPr>
        <p:txBody>
          <a:bodyPr wrap="none" rtlCol="0">
            <a:spAutoFit/>
          </a:bodyPr>
          <a:lstStyle/>
          <a:p>
            <a:r>
              <a:rPr lang="en-US" sz="3200" b="1" dirty="0">
                <a:solidFill>
                  <a:schemeClr val="bg1"/>
                </a:solidFill>
              </a:rPr>
              <a:t>7.</a:t>
            </a:r>
          </a:p>
        </p:txBody>
      </p:sp>
      <p:sp>
        <p:nvSpPr>
          <p:cNvPr id="21" name="TextBox 20" descr="8">
            <a:extLst>
              <a:ext uri="{FF2B5EF4-FFF2-40B4-BE49-F238E27FC236}">
                <a16:creationId xmlns:a16="http://schemas.microsoft.com/office/drawing/2014/main" id="{32843C60-85E6-9F26-8044-80048BED3161}"/>
              </a:ext>
            </a:extLst>
          </p:cNvPr>
          <p:cNvSpPr txBox="1"/>
          <p:nvPr/>
        </p:nvSpPr>
        <p:spPr>
          <a:xfrm>
            <a:off x="9683334" y="4075281"/>
            <a:ext cx="497252" cy="584775"/>
          </a:xfrm>
          <a:prstGeom prst="rect">
            <a:avLst/>
          </a:prstGeom>
          <a:noFill/>
        </p:spPr>
        <p:txBody>
          <a:bodyPr wrap="none" rtlCol="0">
            <a:spAutoFit/>
          </a:bodyPr>
          <a:lstStyle/>
          <a:p>
            <a:r>
              <a:rPr lang="en-US" sz="3200" b="1">
                <a:solidFill>
                  <a:schemeClr val="bg1"/>
                </a:solidFill>
              </a:rPr>
              <a:t>8.</a:t>
            </a:r>
          </a:p>
        </p:txBody>
      </p:sp>
      <p:sp>
        <p:nvSpPr>
          <p:cNvPr id="4" name="Footer Placeholder 3">
            <a:extLst>
              <a:ext uri="{FF2B5EF4-FFF2-40B4-BE49-F238E27FC236}">
                <a16:creationId xmlns:a16="http://schemas.microsoft.com/office/drawing/2014/main" id="{36D8AD30-937F-6FE2-665A-3BA57FD8B2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52D51110-5216-9F42-B040-40E1F396E6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41059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35C9D-64F9-4E50-B0EB-F627AACE495F}"/>
              </a:ext>
            </a:extLst>
          </p:cNvPr>
          <p:cNvSpPr>
            <a:spLocks noGrp="1"/>
          </p:cNvSpPr>
          <p:nvPr>
            <p:ph type="title"/>
          </p:nvPr>
        </p:nvSpPr>
        <p:spPr>
          <a:xfrm>
            <a:off x="582195" y="49643"/>
            <a:ext cx="11150081" cy="771591"/>
          </a:xfrm>
        </p:spPr>
        <p:txBody>
          <a:bodyPr>
            <a:normAutofit/>
          </a:bodyPr>
          <a:lstStyle/>
          <a:p>
            <a:pPr algn="ctr"/>
            <a:r>
              <a:rPr lang="en-US" sz="3200" dirty="0"/>
              <a:t>Differentiated Framework of Supports</a:t>
            </a:r>
          </a:p>
        </p:txBody>
      </p:sp>
      <p:sp>
        <p:nvSpPr>
          <p:cNvPr id="30" name="Rectangle 29" descr="Upper left brown quadrant title, High Results/Low Compliance">
            <a:extLst>
              <a:ext uri="{FF2B5EF4-FFF2-40B4-BE49-F238E27FC236}">
                <a16:creationId xmlns:a16="http://schemas.microsoft.com/office/drawing/2014/main" id="{62E7A9C7-2BB5-07B9-BF54-80641ADBD5B4}"/>
              </a:ext>
            </a:extLst>
          </p:cNvPr>
          <p:cNvSpPr/>
          <p:nvPr/>
        </p:nvSpPr>
        <p:spPr>
          <a:xfrm>
            <a:off x="2276549" y="793903"/>
            <a:ext cx="3884767" cy="498953"/>
          </a:xfrm>
          <a:prstGeom prst="rect">
            <a:avLst/>
          </a:prstGeom>
          <a:solidFill>
            <a:srgbClr val="5435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descr="Upper left brown quadrant that reads Directed Supports, provide directed supports to improve compliance, system review to create plan for improving compliance">
            <a:extLst>
              <a:ext uri="{FF2B5EF4-FFF2-40B4-BE49-F238E27FC236}">
                <a16:creationId xmlns:a16="http://schemas.microsoft.com/office/drawing/2014/main" id="{24349D90-B873-72F3-9412-887FC5574100}"/>
              </a:ext>
            </a:extLst>
          </p:cNvPr>
          <p:cNvSpPr/>
          <p:nvPr/>
        </p:nvSpPr>
        <p:spPr>
          <a:xfrm>
            <a:off x="2276549" y="1292856"/>
            <a:ext cx="3884767" cy="2011680"/>
          </a:xfrm>
          <a:prstGeom prst="rect">
            <a:avLst/>
          </a:prstGeom>
          <a:solidFill>
            <a:srgbClr val="7A4F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Upper right dark green quadrant  with the words High Results/High Compliance">
            <a:extLst>
              <a:ext uri="{FF2B5EF4-FFF2-40B4-BE49-F238E27FC236}">
                <a16:creationId xmlns:a16="http://schemas.microsoft.com/office/drawing/2014/main" id="{386563EE-4B0B-5FC6-5BEE-EBFBC92B9D3D}"/>
              </a:ext>
            </a:extLst>
          </p:cNvPr>
          <p:cNvSpPr/>
          <p:nvPr/>
        </p:nvSpPr>
        <p:spPr>
          <a:xfrm>
            <a:off x="6282170" y="790951"/>
            <a:ext cx="3884767" cy="498953"/>
          </a:xfrm>
          <a:prstGeom prst="rect">
            <a:avLst/>
          </a:prstGeom>
          <a:solidFill>
            <a:srgbClr val="0B37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Upper right green quadrant with the words: Universal Supports, system review to identify successful procedures and practices to share with others and identify areas of improvements">
            <a:extLst>
              <a:ext uri="{FF2B5EF4-FFF2-40B4-BE49-F238E27FC236}">
                <a16:creationId xmlns:a16="http://schemas.microsoft.com/office/drawing/2014/main" id="{AC568687-1D9D-0063-8CE7-02C8DB7B5815}"/>
              </a:ext>
            </a:extLst>
          </p:cNvPr>
          <p:cNvSpPr/>
          <p:nvPr/>
        </p:nvSpPr>
        <p:spPr>
          <a:xfrm>
            <a:off x="6282170" y="1289904"/>
            <a:ext cx="3884767" cy="2011680"/>
          </a:xfrm>
          <a:prstGeom prst="rect">
            <a:avLst/>
          </a:prstGeom>
          <a:solidFill>
            <a:srgbClr val="176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CAA7F2-9837-83E6-57AB-8314319083AD}"/>
              </a:ext>
            </a:extLst>
          </p:cNvPr>
          <p:cNvSpPr txBox="1"/>
          <p:nvPr/>
        </p:nvSpPr>
        <p:spPr>
          <a:xfrm>
            <a:off x="6561708" y="838927"/>
            <a:ext cx="3390095" cy="400110"/>
          </a:xfrm>
          <a:prstGeom prst="rect">
            <a:avLst/>
          </a:prstGeom>
          <a:noFill/>
        </p:spPr>
        <p:txBody>
          <a:bodyPr wrap="none" rtlCol="0">
            <a:spAutoFit/>
          </a:bodyPr>
          <a:lstStyle/>
          <a:p>
            <a:r>
              <a:rPr lang="en-US" sz="2000" b="1" dirty="0">
                <a:solidFill>
                  <a:schemeClr val="bg1"/>
                </a:solidFill>
              </a:rPr>
              <a:t>High Results/High Compliance</a:t>
            </a:r>
          </a:p>
        </p:txBody>
      </p:sp>
      <p:sp>
        <p:nvSpPr>
          <p:cNvPr id="11" name="TextBox 10">
            <a:extLst>
              <a:ext uri="{FF2B5EF4-FFF2-40B4-BE49-F238E27FC236}">
                <a16:creationId xmlns:a16="http://schemas.microsoft.com/office/drawing/2014/main" id="{F9CE8483-51F4-E2F3-7151-E307E0456BE0}"/>
              </a:ext>
            </a:extLst>
          </p:cNvPr>
          <p:cNvSpPr txBox="1"/>
          <p:nvPr/>
        </p:nvSpPr>
        <p:spPr>
          <a:xfrm>
            <a:off x="6561708" y="1368658"/>
            <a:ext cx="1986313" cy="369332"/>
          </a:xfrm>
          <a:prstGeom prst="rect">
            <a:avLst/>
          </a:prstGeom>
          <a:noFill/>
        </p:spPr>
        <p:txBody>
          <a:bodyPr wrap="none" rtlCol="0">
            <a:spAutoFit/>
          </a:bodyPr>
          <a:lstStyle/>
          <a:p>
            <a:r>
              <a:rPr lang="en-US" b="1">
                <a:solidFill>
                  <a:schemeClr val="bg1"/>
                </a:solidFill>
              </a:rPr>
              <a:t>Universal Supports</a:t>
            </a:r>
          </a:p>
        </p:txBody>
      </p:sp>
      <p:sp>
        <p:nvSpPr>
          <p:cNvPr id="13" name="TextBox 12">
            <a:extLst>
              <a:ext uri="{FF2B5EF4-FFF2-40B4-BE49-F238E27FC236}">
                <a16:creationId xmlns:a16="http://schemas.microsoft.com/office/drawing/2014/main" id="{C2D54941-7969-B95E-694B-54C8189E71B9}"/>
              </a:ext>
            </a:extLst>
          </p:cNvPr>
          <p:cNvSpPr txBox="1"/>
          <p:nvPr/>
        </p:nvSpPr>
        <p:spPr>
          <a:xfrm>
            <a:off x="6561708" y="1737990"/>
            <a:ext cx="3575958" cy="1200329"/>
          </a:xfrm>
          <a:prstGeom prst="rect">
            <a:avLst/>
          </a:prstGeom>
          <a:noFill/>
        </p:spPr>
        <p:txBody>
          <a:bodyPr wrap="square" rtlCol="0">
            <a:spAutoFit/>
          </a:bodyPr>
          <a:lstStyle/>
          <a:p>
            <a:r>
              <a:rPr lang="en-US">
                <a:solidFill>
                  <a:schemeClr val="bg1"/>
                </a:solidFill>
              </a:rPr>
              <a:t>System review to identify successful procedures and practices to share with others and identify areas of improvements</a:t>
            </a:r>
          </a:p>
        </p:txBody>
      </p:sp>
      <p:sp>
        <p:nvSpPr>
          <p:cNvPr id="16" name="Rectangle 15" descr="Lower right gray quadrant title Low Results/High Compliance">
            <a:extLst>
              <a:ext uri="{FF2B5EF4-FFF2-40B4-BE49-F238E27FC236}">
                <a16:creationId xmlns:a16="http://schemas.microsoft.com/office/drawing/2014/main" id="{BEAA7717-F3F1-D3E7-1D9A-3A9612014028}"/>
              </a:ext>
            </a:extLst>
          </p:cNvPr>
          <p:cNvSpPr/>
          <p:nvPr/>
        </p:nvSpPr>
        <p:spPr>
          <a:xfrm>
            <a:off x="6282170" y="3380338"/>
            <a:ext cx="3884767" cy="498953"/>
          </a:xfrm>
          <a:prstGeom prst="rect">
            <a:avLst/>
          </a:prstGeom>
          <a:solidFill>
            <a:srgbClr val="383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Lower right gray quadrant that reads Targeted Supports, provide targeted supports to improve results; system review to create plan for improving results">
            <a:extLst>
              <a:ext uri="{FF2B5EF4-FFF2-40B4-BE49-F238E27FC236}">
                <a16:creationId xmlns:a16="http://schemas.microsoft.com/office/drawing/2014/main" id="{9170C3D0-017A-E54D-D078-511C336D9468}"/>
              </a:ext>
            </a:extLst>
          </p:cNvPr>
          <p:cNvSpPr/>
          <p:nvPr/>
        </p:nvSpPr>
        <p:spPr>
          <a:xfrm>
            <a:off x="6282170" y="3879291"/>
            <a:ext cx="3884767" cy="2011680"/>
          </a:xfrm>
          <a:prstGeom prst="rect">
            <a:avLst/>
          </a:prstGeom>
          <a:solidFill>
            <a:srgbClr val="5A5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9C57602-8537-CD5A-1745-7E1764D6C3BC}"/>
              </a:ext>
            </a:extLst>
          </p:cNvPr>
          <p:cNvSpPr txBox="1"/>
          <p:nvPr/>
        </p:nvSpPr>
        <p:spPr>
          <a:xfrm>
            <a:off x="6598026" y="3407263"/>
            <a:ext cx="3343095" cy="400110"/>
          </a:xfrm>
          <a:prstGeom prst="rect">
            <a:avLst/>
          </a:prstGeom>
          <a:noFill/>
        </p:spPr>
        <p:txBody>
          <a:bodyPr wrap="none" rtlCol="0">
            <a:spAutoFit/>
          </a:bodyPr>
          <a:lstStyle/>
          <a:p>
            <a:r>
              <a:rPr lang="en-US" sz="2000" b="1" dirty="0">
                <a:solidFill>
                  <a:schemeClr val="bg1"/>
                </a:solidFill>
              </a:rPr>
              <a:t>Low Results/High Compliance</a:t>
            </a:r>
          </a:p>
        </p:txBody>
      </p:sp>
      <p:sp>
        <p:nvSpPr>
          <p:cNvPr id="19" name="TextBox 18">
            <a:extLst>
              <a:ext uri="{FF2B5EF4-FFF2-40B4-BE49-F238E27FC236}">
                <a16:creationId xmlns:a16="http://schemas.microsoft.com/office/drawing/2014/main" id="{79513F2A-3D93-20B9-E9A4-66BBD10B53B6}"/>
              </a:ext>
            </a:extLst>
          </p:cNvPr>
          <p:cNvSpPr txBox="1"/>
          <p:nvPr/>
        </p:nvSpPr>
        <p:spPr>
          <a:xfrm>
            <a:off x="6598026" y="3936994"/>
            <a:ext cx="1919308" cy="369332"/>
          </a:xfrm>
          <a:prstGeom prst="rect">
            <a:avLst/>
          </a:prstGeom>
          <a:noFill/>
        </p:spPr>
        <p:txBody>
          <a:bodyPr wrap="none" rtlCol="0">
            <a:spAutoFit/>
          </a:bodyPr>
          <a:lstStyle/>
          <a:p>
            <a:r>
              <a:rPr lang="en-US" b="1">
                <a:solidFill>
                  <a:schemeClr val="bg1"/>
                </a:solidFill>
              </a:rPr>
              <a:t>Targeted Supports</a:t>
            </a:r>
          </a:p>
        </p:txBody>
      </p:sp>
      <p:sp>
        <p:nvSpPr>
          <p:cNvPr id="20" name="TextBox 19">
            <a:extLst>
              <a:ext uri="{FF2B5EF4-FFF2-40B4-BE49-F238E27FC236}">
                <a16:creationId xmlns:a16="http://schemas.microsoft.com/office/drawing/2014/main" id="{377AA795-DC03-7B14-0F61-83D55373F485}"/>
              </a:ext>
            </a:extLst>
          </p:cNvPr>
          <p:cNvSpPr txBox="1"/>
          <p:nvPr/>
        </p:nvSpPr>
        <p:spPr>
          <a:xfrm>
            <a:off x="6598026" y="4306326"/>
            <a:ext cx="3575958" cy="1354217"/>
          </a:xfrm>
          <a:prstGeom prst="rect">
            <a:avLst/>
          </a:prstGeom>
          <a:noFill/>
        </p:spPr>
        <p:txBody>
          <a:bodyPr wrap="square" rtlCol="0">
            <a:spAutoFit/>
          </a:bodyPr>
          <a:lstStyle/>
          <a:p>
            <a:pPr>
              <a:spcAft>
                <a:spcPts val="1200"/>
              </a:spcAft>
            </a:pPr>
            <a:r>
              <a:rPr lang="en-US">
                <a:solidFill>
                  <a:schemeClr val="bg1"/>
                </a:solidFill>
              </a:rPr>
              <a:t>Provide targeted supports to improve results</a:t>
            </a:r>
          </a:p>
          <a:p>
            <a:pPr>
              <a:spcAft>
                <a:spcPts val="1200"/>
              </a:spcAft>
            </a:pPr>
            <a:r>
              <a:rPr lang="en-US">
                <a:solidFill>
                  <a:schemeClr val="bg1"/>
                </a:solidFill>
              </a:rPr>
              <a:t>System review to create plan for improving results</a:t>
            </a:r>
          </a:p>
        </p:txBody>
      </p:sp>
      <p:sp>
        <p:nvSpPr>
          <p:cNvPr id="22" name="Rectangle 21" descr="Lower left red quadrant that reads Intensive Supports, Comprehensive system review to create individualized improvement plan based on local capacity, educator competency, experience, and expertise">
            <a:extLst>
              <a:ext uri="{FF2B5EF4-FFF2-40B4-BE49-F238E27FC236}">
                <a16:creationId xmlns:a16="http://schemas.microsoft.com/office/drawing/2014/main" id="{5B08CDE2-51A5-07E9-0419-563AC4FB745C}"/>
              </a:ext>
            </a:extLst>
          </p:cNvPr>
          <p:cNvSpPr/>
          <p:nvPr/>
        </p:nvSpPr>
        <p:spPr>
          <a:xfrm>
            <a:off x="2280808" y="3903557"/>
            <a:ext cx="3884767" cy="2011680"/>
          </a:xfrm>
          <a:prstGeom prst="rect">
            <a:avLst/>
          </a:prstGeom>
          <a:solidFill>
            <a:srgbClr val="A22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Lower left red quadrant title that reads Low Results/Low Compliance">
            <a:extLst>
              <a:ext uri="{FF2B5EF4-FFF2-40B4-BE49-F238E27FC236}">
                <a16:creationId xmlns:a16="http://schemas.microsoft.com/office/drawing/2014/main" id="{101AECE3-BAA2-8BC6-7E3A-AED5007FB179}"/>
              </a:ext>
            </a:extLst>
          </p:cNvPr>
          <p:cNvSpPr/>
          <p:nvPr/>
        </p:nvSpPr>
        <p:spPr>
          <a:xfrm>
            <a:off x="2280808" y="3404604"/>
            <a:ext cx="3884767" cy="498953"/>
          </a:xfrm>
          <a:prstGeom prst="rect">
            <a:avLst/>
          </a:prstGeom>
          <a:solidFill>
            <a:srgbClr val="832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40D7E8-5F7E-A541-3BFD-569D8F8B1D8C}"/>
              </a:ext>
            </a:extLst>
          </p:cNvPr>
          <p:cNvSpPr txBox="1"/>
          <p:nvPr/>
        </p:nvSpPr>
        <p:spPr>
          <a:xfrm>
            <a:off x="2533187" y="3431529"/>
            <a:ext cx="3296095" cy="400110"/>
          </a:xfrm>
          <a:prstGeom prst="rect">
            <a:avLst/>
          </a:prstGeom>
          <a:noFill/>
        </p:spPr>
        <p:txBody>
          <a:bodyPr wrap="none" rtlCol="0">
            <a:spAutoFit/>
          </a:bodyPr>
          <a:lstStyle/>
          <a:p>
            <a:r>
              <a:rPr lang="en-US" sz="2000" b="1">
                <a:solidFill>
                  <a:schemeClr val="bg1"/>
                </a:solidFill>
              </a:rPr>
              <a:t>Low Results/Low Compliance</a:t>
            </a:r>
          </a:p>
        </p:txBody>
      </p:sp>
      <p:sp>
        <p:nvSpPr>
          <p:cNvPr id="26" name="TextBox 25">
            <a:extLst>
              <a:ext uri="{FF2B5EF4-FFF2-40B4-BE49-F238E27FC236}">
                <a16:creationId xmlns:a16="http://schemas.microsoft.com/office/drawing/2014/main" id="{DF46BDE1-EEE9-AFA0-72E8-D0E29E4B0859}"/>
              </a:ext>
            </a:extLst>
          </p:cNvPr>
          <p:cNvSpPr txBox="1"/>
          <p:nvPr/>
        </p:nvSpPr>
        <p:spPr>
          <a:xfrm>
            <a:off x="2533187" y="3961260"/>
            <a:ext cx="1961755" cy="369332"/>
          </a:xfrm>
          <a:prstGeom prst="rect">
            <a:avLst/>
          </a:prstGeom>
          <a:noFill/>
        </p:spPr>
        <p:txBody>
          <a:bodyPr wrap="none" rtlCol="0">
            <a:spAutoFit/>
          </a:bodyPr>
          <a:lstStyle/>
          <a:p>
            <a:r>
              <a:rPr lang="en-US" b="1">
                <a:solidFill>
                  <a:schemeClr val="bg1"/>
                </a:solidFill>
              </a:rPr>
              <a:t>Intensive Supports</a:t>
            </a:r>
          </a:p>
        </p:txBody>
      </p:sp>
      <p:sp>
        <p:nvSpPr>
          <p:cNvPr id="27" name="TextBox 26">
            <a:extLst>
              <a:ext uri="{FF2B5EF4-FFF2-40B4-BE49-F238E27FC236}">
                <a16:creationId xmlns:a16="http://schemas.microsoft.com/office/drawing/2014/main" id="{536B1C6C-D32E-5D9D-D4CC-6346C3B1674A}"/>
              </a:ext>
            </a:extLst>
          </p:cNvPr>
          <p:cNvSpPr txBox="1"/>
          <p:nvPr/>
        </p:nvSpPr>
        <p:spPr>
          <a:xfrm>
            <a:off x="2533187" y="4330592"/>
            <a:ext cx="3575958" cy="1477328"/>
          </a:xfrm>
          <a:prstGeom prst="rect">
            <a:avLst/>
          </a:prstGeom>
          <a:noFill/>
        </p:spPr>
        <p:txBody>
          <a:bodyPr wrap="square" rtlCol="0">
            <a:spAutoFit/>
          </a:bodyPr>
          <a:lstStyle/>
          <a:p>
            <a:r>
              <a:rPr lang="en-US">
                <a:solidFill>
                  <a:schemeClr val="bg1"/>
                </a:solidFill>
              </a:rPr>
              <a:t>Comprehensive system review to create individualized improvement plan based on local capacity, educator competency, experience, and expertise</a:t>
            </a:r>
          </a:p>
        </p:txBody>
      </p:sp>
      <p:sp>
        <p:nvSpPr>
          <p:cNvPr id="31" name="TextBox 30">
            <a:extLst>
              <a:ext uri="{FF2B5EF4-FFF2-40B4-BE49-F238E27FC236}">
                <a16:creationId xmlns:a16="http://schemas.microsoft.com/office/drawing/2014/main" id="{EB74E768-51C3-4F97-4EDB-D36160D44E60}"/>
              </a:ext>
            </a:extLst>
          </p:cNvPr>
          <p:cNvSpPr txBox="1"/>
          <p:nvPr/>
        </p:nvSpPr>
        <p:spPr>
          <a:xfrm>
            <a:off x="2545132" y="835043"/>
            <a:ext cx="3343095" cy="400110"/>
          </a:xfrm>
          <a:prstGeom prst="rect">
            <a:avLst/>
          </a:prstGeom>
          <a:noFill/>
        </p:spPr>
        <p:txBody>
          <a:bodyPr wrap="none" rtlCol="0">
            <a:spAutoFit/>
          </a:bodyPr>
          <a:lstStyle/>
          <a:p>
            <a:r>
              <a:rPr lang="en-US" sz="2000" b="1" dirty="0">
                <a:solidFill>
                  <a:schemeClr val="bg1"/>
                </a:solidFill>
              </a:rPr>
              <a:t>High Results/Low Compliance</a:t>
            </a:r>
          </a:p>
        </p:txBody>
      </p:sp>
      <p:sp>
        <p:nvSpPr>
          <p:cNvPr id="32" name="TextBox 31">
            <a:extLst>
              <a:ext uri="{FF2B5EF4-FFF2-40B4-BE49-F238E27FC236}">
                <a16:creationId xmlns:a16="http://schemas.microsoft.com/office/drawing/2014/main" id="{B5EBA1A7-ABFA-0DD5-658D-E69D9E07E83C}"/>
              </a:ext>
            </a:extLst>
          </p:cNvPr>
          <p:cNvSpPr txBox="1"/>
          <p:nvPr/>
        </p:nvSpPr>
        <p:spPr>
          <a:xfrm>
            <a:off x="2545132" y="1364774"/>
            <a:ext cx="1902509" cy="369332"/>
          </a:xfrm>
          <a:prstGeom prst="rect">
            <a:avLst/>
          </a:prstGeom>
          <a:noFill/>
        </p:spPr>
        <p:txBody>
          <a:bodyPr wrap="none" rtlCol="0">
            <a:spAutoFit/>
          </a:bodyPr>
          <a:lstStyle/>
          <a:p>
            <a:r>
              <a:rPr lang="en-US" b="1">
                <a:solidFill>
                  <a:schemeClr val="bg1"/>
                </a:solidFill>
              </a:rPr>
              <a:t>Directed Supports</a:t>
            </a:r>
          </a:p>
        </p:txBody>
      </p:sp>
      <p:sp>
        <p:nvSpPr>
          <p:cNvPr id="33" name="TextBox 32">
            <a:extLst>
              <a:ext uri="{FF2B5EF4-FFF2-40B4-BE49-F238E27FC236}">
                <a16:creationId xmlns:a16="http://schemas.microsoft.com/office/drawing/2014/main" id="{9049A2DB-F4C0-43E7-3254-E3176D333BD3}"/>
              </a:ext>
            </a:extLst>
          </p:cNvPr>
          <p:cNvSpPr txBox="1"/>
          <p:nvPr/>
        </p:nvSpPr>
        <p:spPr>
          <a:xfrm>
            <a:off x="2545132" y="1734106"/>
            <a:ext cx="3575958" cy="1354217"/>
          </a:xfrm>
          <a:prstGeom prst="rect">
            <a:avLst/>
          </a:prstGeom>
          <a:noFill/>
        </p:spPr>
        <p:txBody>
          <a:bodyPr wrap="square" rtlCol="0">
            <a:spAutoFit/>
          </a:bodyPr>
          <a:lstStyle/>
          <a:p>
            <a:pPr>
              <a:spcAft>
                <a:spcPts val="1200"/>
              </a:spcAft>
            </a:pPr>
            <a:r>
              <a:rPr lang="en-US" dirty="0">
                <a:solidFill>
                  <a:schemeClr val="bg1"/>
                </a:solidFill>
              </a:rPr>
              <a:t>Provide directed supports to improve compliance</a:t>
            </a:r>
          </a:p>
          <a:p>
            <a:pPr>
              <a:spcAft>
                <a:spcPts val="1200"/>
              </a:spcAft>
            </a:pPr>
            <a:r>
              <a:rPr lang="en-US" dirty="0">
                <a:solidFill>
                  <a:schemeClr val="bg1"/>
                </a:solidFill>
              </a:rPr>
              <a:t>System review to create plan for improving compliance</a:t>
            </a:r>
          </a:p>
        </p:txBody>
      </p:sp>
      <p:cxnSp>
        <p:nvCxnSpPr>
          <p:cNvPr id="42" name="Straight Arrow Connector 41" descr="Straight horizontal arrow displayed below the four quadrants">
            <a:extLst>
              <a:ext uri="{FF2B5EF4-FFF2-40B4-BE49-F238E27FC236}">
                <a16:creationId xmlns:a16="http://schemas.microsoft.com/office/drawing/2014/main" id="{11221CAA-D279-83E7-E4FB-7D05DAA8DA65}"/>
              </a:ext>
            </a:extLst>
          </p:cNvPr>
          <p:cNvCxnSpPr>
            <a:cxnSpLocks/>
          </p:cNvCxnSpPr>
          <p:nvPr/>
        </p:nvCxnSpPr>
        <p:spPr>
          <a:xfrm>
            <a:off x="2269671" y="6127681"/>
            <a:ext cx="7919358"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E4C3CD9-19EC-23D1-5BC0-4EC3144D56D2}"/>
              </a:ext>
            </a:extLst>
          </p:cNvPr>
          <p:cNvSpPr txBox="1"/>
          <p:nvPr/>
        </p:nvSpPr>
        <p:spPr>
          <a:xfrm>
            <a:off x="2529278" y="6136661"/>
            <a:ext cx="576953" cy="369332"/>
          </a:xfrm>
          <a:prstGeom prst="rect">
            <a:avLst/>
          </a:prstGeom>
          <a:noFill/>
        </p:spPr>
        <p:txBody>
          <a:bodyPr wrap="none" rtlCol="0">
            <a:spAutoFit/>
          </a:bodyPr>
          <a:lstStyle/>
          <a:p>
            <a:r>
              <a:rPr lang="en-US" b="1"/>
              <a:t>Low</a:t>
            </a:r>
          </a:p>
        </p:txBody>
      </p:sp>
      <p:sp>
        <p:nvSpPr>
          <p:cNvPr id="39" name="TextBox 38">
            <a:extLst>
              <a:ext uri="{FF2B5EF4-FFF2-40B4-BE49-F238E27FC236}">
                <a16:creationId xmlns:a16="http://schemas.microsoft.com/office/drawing/2014/main" id="{9E4A969C-95BB-F093-E072-6B3516145E84}"/>
              </a:ext>
            </a:extLst>
          </p:cNvPr>
          <p:cNvSpPr txBox="1"/>
          <p:nvPr/>
        </p:nvSpPr>
        <p:spPr>
          <a:xfrm>
            <a:off x="5578370" y="6134590"/>
            <a:ext cx="1301959" cy="369332"/>
          </a:xfrm>
          <a:prstGeom prst="rect">
            <a:avLst/>
          </a:prstGeom>
          <a:noFill/>
        </p:spPr>
        <p:txBody>
          <a:bodyPr wrap="none" rtlCol="0">
            <a:spAutoFit/>
          </a:bodyPr>
          <a:lstStyle/>
          <a:p>
            <a:r>
              <a:rPr lang="en-US" b="1"/>
              <a:t>Compliance</a:t>
            </a:r>
          </a:p>
        </p:txBody>
      </p:sp>
      <p:sp>
        <p:nvSpPr>
          <p:cNvPr id="40" name="TextBox 39">
            <a:extLst>
              <a:ext uri="{FF2B5EF4-FFF2-40B4-BE49-F238E27FC236}">
                <a16:creationId xmlns:a16="http://schemas.microsoft.com/office/drawing/2014/main" id="{C7CD21DE-681C-EC82-C6E5-0E82486933C6}"/>
              </a:ext>
            </a:extLst>
          </p:cNvPr>
          <p:cNvSpPr txBox="1"/>
          <p:nvPr/>
        </p:nvSpPr>
        <p:spPr>
          <a:xfrm>
            <a:off x="9350862" y="6134590"/>
            <a:ext cx="619080" cy="369332"/>
          </a:xfrm>
          <a:prstGeom prst="rect">
            <a:avLst/>
          </a:prstGeom>
          <a:noFill/>
        </p:spPr>
        <p:txBody>
          <a:bodyPr wrap="none" rtlCol="0">
            <a:spAutoFit/>
          </a:bodyPr>
          <a:lstStyle/>
          <a:p>
            <a:r>
              <a:rPr lang="en-US" b="1"/>
              <a:t>High</a:t>
            </a:r>
          </a:p>
        </p:txBody>
      </p:sp>
      <p:cxnSp>
        <p:nvCxnSpPr>
          <p:cNvPr id="46" name="Straight Arrow Connector 45" descr="Straight veridical arrow to the left of the four quadrant table">
            <a:extLst>
              <a:ext uri="{FF2B5EF4-FFF2-40B4-BE49-F238E27FC236}">
                <a16:creationId xmlns:a16="http://schemas.microsoft.com/office/drawing/2014/main" id="{5CEB0B36-DCAA-EB79-22A2-9CE208C63A14}"/>
              </a:ext>
            </a:extLst>
          </p:cNvPr>
          <p:cNvCxnSpPr>
            <a:cxnSpLocks/>
          </p:cNvCxnSpPr>
          <p:nvPr/>
        </p:nvCxnSpPr>
        <p:spPr>
          <a:xfrm flipV="1">
            <a:off x="2082977" y="800101"/>
            <a:ext cx="0" cy="5143691"/>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0B105D-F2F2-E52D-6F9C-631662064259}"/>
              </a:ext>
            </a:extLst>
          </p:cNvPr>
          <p:cNvSpPr txBox="1"/>
          <p:nvPr/>
        </p:nvSpPr>
        <p:spPr>
          <a:xfrm rot="16200000">
            <a:off x="1588771" y="1162460"/>
            <a:ext cx="619080" cy="369332"/>
          </a:xfrm>
          <a:prstGeom prst="rect">
            <a:avLst/>
          </a:prstGeom>
          <a:noFill/>
        </p:spPr>
        <p:txBody>
          <a:bodyPr wrap="none" rtlCol="0">
            <a:spAutoFit/>
          </a:bodyPr>
          <a:lstStyle/>
          <a:p>
            <a:r>
              <a:rPr lang="en-US" b="1"/>
              <a:t>High</a:t>
            </a:r>
          </a:p>
        </p:txBody>
      </p:sp>
      <p:sp>
        <p:nvSpPr>
          <p:cNvPr id="48" name="TextBox 47">
            <a:extLst>
              <a:ext uri="{FF2B5EF4-FFF2-40B4-BE49-F238E27FC236}">
                <a16:creationId xmlns:a16="http://schemas.microsoft.com/office/drawing/2014/main" id="{21F0FE47-C958-C0FD-5727-C3571D2CFC5E}"/>
              </a:ext>
            </a:extLst>
          </p:cNvPr>
          <p:cNvSpPr txBox="1"/>
          <p:nvPr/>
        </p:nvSpPr>
        <p:spPr>
          <a:xfrm rot="16200000">
            <a:off x="1453602" y="3182614"/>
            <a:ext cx="868956" cy="369332"/>
          </a:xfrm>
          <a:prstGeom prst="rect">
            <a:avLst/>
          </a:prstGeom>
          <a:noFill/>
        </p:spPr>
        <p:txBody>
          <a:bodyPr wrap="none" rtlCol="0">
            <a:spAutoFit/>
          </a:bodyPr>
          <a:lstStyle/>
          <a:p>
            <a:r>
              <a:rPr lang="en-US" b="1"/>
              <a:t>Results</a:t>
            </a:r>
          </a:p>
        </p:txBody>
      </p:sp>
      <p:sp>
        <p:nvSpPr>
          <p:cNvPr id="49" name="TextBox 48">
            <a:extLst>
              <a:ext uri="{FF2B5EF4-FFF2-40B4-BE49-F238E27FC236}">
                <a16:creationId xmlns:a16="http://schemas.microsoft.com/office/drawing/2014/main" id="{0C630188-B59A-4C8C-7880-40554C85C1A1}"/>
              </a:ext>
            </a:extLst>
          </p:cNvPr>
          <p:cNvSpPr txBox="1"/>
          <p:nvPr/>
        </p:nvSpPr>
        <p:spPr>
          <a:xfrm rot="16200000">
            <a:off x="1595975" y="5248950"/>
            <a:ext cx="576953" cy="369332"/>
          </a:xfrm>
          <a:prstGeom prst="rect">
            <a:avLst/>
          </a:prstGeom>
          <a:noFill/>
        </p:spPr>
        <p:txBody>
          <a:bodyPr wrap="none" rtlCol="0">
            <a:spAutoFit/>
          </a:bodyPr>
          <a:lstStyle/>
          <a:p>
            <a:r>
              <a:rPr lang="en-US" b="1"/>
              <a:t>Low</a:t>
            </a:r>
          </a:p>
        </p:txBody>
      </p:sp>
      <p:sp>
        <p:nvSpPr>
          <p:cNvPr id="4" name="Footer Placeholder 3">
            <a:extLst>
              <a:ext uri="{FF2B5EF4-FFF2-40B4-BE49-F238E27FC236}">
                <a16:creationId xmlns:a16="http://schemas.microsoft.com/office/drawing/2014/main" id="{19311A9B-E4B1-45FF-ADE7-A6681C9543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9279953F-F93B-48C4-ABD6-B0732A4D0E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03510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35C9D-64F9-4E50-B0EB-F627AACE495F}"/>
              </a:ext>
            </a:extLst>
          </p:cNvPr>
          <p:cNvSpPr>
            <a:spLocks noGrp="1"/>
          </p:cNvSpPr>
          <p:nvPr>
            <p:ph type="title"/>
          </p:nvPr>
        </p:nvSpPr>
        <p:spPr>
          <a:xfrm>
            <a:off x="582195" y="49643"/>
            <a:ext cx="11150081" cy="771591"/>
          </a:xfrm>
        </p:spPr>
        <p:txBody>
          <a:bodyPr>
            <a:normAutofit/>
          </a:bodyPr>
          <a:lstStyle/>
          <a:p>
            <a:pPr algn="ctr"/>
            <a:r>
              <a:rPr lang="en-US" sz="3200" dirty="0"/>
              <a:t>Differentiated Framework of Supports </a:t>
            </a:r>
            <a:r>
              <a:rPr lang="en-US" sz="3200" dirty="0">
                <a:solidFill>
                  <a:schemeClr val="bg1"/>
                </a:solidFill>
              </a:rPr>
              <a:t>(2)</a:t>
            </a:r>
          </a:p>
        </p:txBody>
      </p:sp>
      <p:sp>
        <p:nvSpPr>
          <p:cNvPr id="3" name="Rectangle 2">
            <a:extLst>
              <a:ext uri="{FF2B5EF4-FFF2-40B4-BE49-F238E27FC236}">
                <a16:creationId xmlns:a16="http://schemas.microsoft.com/office/drawing/2014/main" id="{AC568687-1D9D-0063-8CE7-02C8DB7B5815}"/>
              </a:ext>
              <a:ext uri="{C183D7F6-B498-43B3-948B-1728B52AA6E4}">
                <adec:decorative xmlns:adec="http://schemas.microsoft.com/office/drawing/2017/decorative" val="1"/>
              </a:ext>
            </a:extLst>
          </p:cNvPr>
          <p:cNvSpPr/>
          <p:nvPr/>
        </p:nvSpPr>
        <p:spPr>
          <a:xfrm>
            <a:off x="6282170" y="1289904"/>
            <a:ext cx="3884767" cy="2011680"/>
          </a:xfrm>
          <a:prstGeom prst="rect">
            <a:avLst/>
          </a:prstGeom>
          <a:solidFill>
            <a:srgbClr val="176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6563EE-4B0B-5FC6-5BEE-EBFBC92B9D3D}"/>
              </a:ext>
              <a:ext uri="{C183D7F6-B498-43B3-948B-1728B52AA6E4}">
                <adec:decorative xmlns:adec="http://schemas.microsoft.com/office/drawing/2017/decorative" val="1"/>
              </a:ext>
            </a:extLst>
          </p:cNvPr>
          <p:cNvSpPr/>
          <p:nvPr/>
        </p:nvSpPr>
        <p:spPr>
          <a:xfrm>
            <a:off x="6282170" y="790951"/>
            <a:ext cx="3884767" cy="498953"/>
          </a:xfrm>
          <a:prstGeom prst="rect">
            <a:avLst/>
          </a:prstGeom>
          <a:solidFill>
            <a:srgbClr val="0B37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descr="Straight veridical arrow">
            <a:extLst>
              <a:ext uri="{FF2B5EF4-FFF2-40B4-BE49-F238E27FC236}">
                <a16:creationId xmlns:a16="http://schemas.microsoft.com/office/drawing/2014/main" id="{5CEB0B36-DCAA-EB79-22A2-9CE208C63A14}"/>
              </a:ext>
            </a:extLst>
          </p:cNvPr>
          <p:cNvCxnSpPr>
            <a:cxnSpLocks/>
          </p:cNvCxnSpPr>
          <p:nvPr/>
        </p:nvCxnSpPr>
        <p:spPr>
          <a:xfrm flipV="1">
            <a:off x="2082977" y="800101"/>
            <a:ext cx="0" cy="5143691"/>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0B105D-F2F2-E52D-6F9C-631662064259}"/>
              </a:ext>
            </a:extLst>
          </p:cNvPr>
          <p:cNvSpPr txBox="1"/>
          <p:nvPr/>
        </p:nvSpPr>
        <p:spPr>
          <a:xfrm rot="16200000">
            <a:off x="1588771" y="1162460"/>
            <a:ext cx="619080" cy="369332"/>
          </a:xfrm>
          <a:prstGeom prst="rect">
            <a:avLst/>
          </a:prstGeom>
          <a:noFill/>
        </p:spPr>
        <p:txBody>
          <a:bodyPr wrap="none" rtlCol="0">
            <a:spAutoFit/>
          </a:bodyPr>
          <a:lstStyle/>
          <a:p>
            <a:r>
              <a:rPr lang="en-US" b="1"/>
              <a:t>High</a:t>
            </a:r>
          </a:p>
        </p:txBody>
      </p:sp>
      <p:sp>
        <p:nvSpPr>
          <p:cNvPr id="48" name="TextBox 47">
            <a:extLst>
              <a:ext uri="{FF2B5EF4-FFF2-40B4-BE49-F238E27FC236}">
                <a16:creationId xmlns:a16="http://schemas.microsoft.com/office/drawing/2014/main" id="{21F0FE47-C958-C0FD-5727-C3571D2CFC5E}"/>
              </a:ext>
            </a:extLst>
          </p:cNvPr>
          <p:cNvSpPr txBox="1"/>
          <p:nvPr/>
        </p:nvSpPr>
        <p:spPr>
          <a:xfrm rot="16200000">
            <a:off x="1453602" y="3182614"/>
            <a:ext cx="868956" cy="369332"/>
          </a:xfrm>
          <a:prstGeom prst="rect">
            <a:avLst/>
          </a:prstGeom>
          <a:noFill/>
        </p:spPr>
        <p:txBody>
          <a:bodyPr wrap="none" rtlCol="0">
            <a:spAutoFit/>
          </a:bodyPr>
          <a:lstStyle/>
          <a:p>
            <a:r>
              <a:rPr lang="en-US" b="1"/>
              <a:t>Results</a:t>
            </a:r>
          </a:p>
        </p:txBody>
      </p:sp>
      <p:sp>
        <p:nvSpPr>
          <p:cNvPr id="49" name="TextBox 48">
            <a:extLst>
              <a:ext uri="{FF2B5EF4-FFF2-40B4-BE49-F238E27FC236}">
                <a16:creationId xmlns:a16="http://schemas.microsoft.com/office/drawing/2014/main" id="{0C630188-B59A-4C8C-7880-40554C85C1A1}"/>
              </a:ext>
            </a:extLst>
          </p:cNvPr>
          <p:cNvSpPr txBox="1"/>
          <p:nvPr/>
        </p:nvSpPr>
        <p:spPr>
          <a:xfrm rot="16200000">
            <a:off x="1595975" y="5248950"/>
            <a:ext cx="576953" cy="369332"/>
          </a:xfrm>
          <a:prstGeom prst="rect">
            <a:avLst/>
          </a:prstGeom>
          <a:noFill/>
        </p:spPr>
        <p:txBody>
          <a:bodyPr wrap="none" rtlCol="0">
            <a:spAutoFit/>
          </a:bodyPr>
          <a:lstStyle/>
          <a:p>
            <a:r>
              <a:rPr lang="en-US" b="1"/>
              <a:t>Low</a:t>
            </a:r>
          </a:p>
        </p:txBody>
      </p:sp>
      <p:sp>
        <p:nvSpPr>
          <p:cNvPr id="10" name="TextBox 9">
            <a:extLst>
              <a:ext uri="{FF2B5EF4-FFF2-40B4-BE49-F238E27FC236}">
                <a16:creationId xmlns:a16="http://schemas.microsoft.com/office/drawing/2014/main" id="{78CAA7F2-9837-83E6-57AB-8314319083AD}"/>
              </a:ext>
            </a:extLst>
          </p:cNvPr>
          <p:cNvSpPr txBox="1"/>
          <p:nvPr/>
        </p:nvSpPr>
        <p:spPr>
          <a:xfrm>
            <a:off x="6561708" y="838927"/>
            <a:ext cx="3390095" cy="400110"/>
          </a:xfrm>
          <a:prstGeom prst="rect">
            <a:avLst/>
          </a:prstGeom>
          <a:noFill/>
        </p:spPr>
        <p:txBody>
          <a:bodyPr wrap="none" rtlCol="0">
            <a:spAutoFit/>
          </a:bodyPr>
          <a:lstStyle/>
          <a:p>
            <a:r>
              <a:rPr lang="en-US" sz="2000" b="1">
                <a:solidFill>
                  <a:schemeClr val="bg1"/>
                </a:solidFill>
              </a:rPr>
              <a:t>High Results/High Compliance</a:t>
            </a:r>
          </a:p>
        </p:txBody>
      </p:sp>
      <p:sp>
        <p:nvSpPr>
          <p:cNvPr id="11" name="TextBox 10">
            <a:extLst>
              <a:ext uri="{FF2B5EF4-FFF2-40B4-BE49-F238E27FC236}">
                <a16:creationId xmlns:a16="http://schemas.microsoft.com/office/drawing/2014/main" id="{F9CE8483-51F4-E2F3-7151-E307E0456BE0}"/>
              </a:ext>
            </a:extLst>
          </p:cNvPr>
          <p:cNvSpPr txBox="1"/>
          <p:nvPr/>
        </p:nvSpPr>
        <p:spPr>
          <a:xfrm>
            <a:off x="6561708" y="1368658"/>
            <a:ext cx="1986313" cy="369332"/>
          </a:xfrm>
          <a:prstGeom prst="rect">
            <a:avLst/>
          </a:prstGeom>
          <a:noFill/>
        </p:spPr>
        <p:txBody>
          <a:bodyPr wrap="none" rtlCol="0">
            <a:spAutoFit/>
          </a:bodyPr>
          <a:lstStyle/>
          <a:p>
            <a:r>
              <a:rPr lang="en-US" b="1" dirty="0">
                <a:solidFill>
                  <a:schemeClr val="bg1"/>
                </a:solidFill>
              </a:rPr>
              <a:t>Universal Supports</a:t>
            </a:r>
          </a:p>
        </p:txBody>
      </p:sp>
      <p:sp>
        <p:nvSpPr>
          <p:cNvPr id="13" name="TextBox 12">
            <a:extLst>
              <a:ext uri="{FF2B5EF4-FFF2-40B4-BE49-F238E27FC236}">
                <a16:creationId xmlns:a16="http://schemas.microsoft.com/office/drawing/2014/main" id="{C2D54941-7969-B95E-694B-54C8189E71B9}"/>
              </a:ext>
            </a:extLst>
          </p:cNvPr>
          <p:cNvSpPr txBox="1"/>
          <p:nvPr/>
        </p:nvSpPr>
        <p:spPr>
          <a:xfrm>
            <a:off x="6561708" y="1737990"/>
            <a:ext cx="3575958" cy="1200329"/>
          </a:xfrm>
          <a:prstGeom prst="rect">
            <a:avLst/>
          </a:prstGeom>
          <a:noFill/>
        </p:spPr>
        <p:txBody>
          <a:bodyPr wrap="square" rtlCol="0">
            <a:spAutoFit/>
          </a:bodyPr>
          <a:lstStyle/>
          <a:p>
            <a:r>
              <a:rPr lang="en-US" dirty="0">
                <a:solidFill>
                  <a:schemeClr val="bg1"/>
                </a:solidFill>
              </a:rPr>
              <a:t>System review to identify successful procedures and practices to share with others and identify areas of improvements</a:t>
            </a:r>
          </a:p>
        </p:txBody>
      </p:sp>
      <p:cxnSp>
        <p:nvCxnSpPr>
          <p:cNvPr id="42" name="Straight Arrow Connector 41" descr="Straight horizontal arrow">
            <a:extLst>
              <a:ext uri="{FF2B5EF4-FFF2-40B4-BE49-F238E27FC236}">
                <a16:creationId xmlns:a16="http://schemas.microsoft.com/office/drawing/2014/main" id="{11221CAA-D279-83E7-E4FB-7D05DAA8DA65}"/>
              </a:ext>
            </a:extLst>
          </p:cNvPr>
          <p:cNvCxnSpPr>
            <a:cxnSpLocks/>
          </p:cNvCxnSpPr>
          <p:nvPr/>
        </p:nvCxnSpPr>
        <p:spPr>
          <a:xfrm>
            <a:off x="2269671" y="6127681"/>
            <a:ext cx="7919358"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E4C3CD9-19EC-23D1-5BC0-4EC3144D56D2}"/>
              </a:ext>
              <a:ext uri="{C183D7F6-B498-43B3-948B-1728B52AA6E4}">
                <adec:decorative xmlns:adec="http://schemas.microsoft.com/office/drawing/2017/decorative" val="0"/>
              </a:ext>
            </a:extLst>
          </p:cNvPr>
          <p:cNvSpPr txBox="1"/>
          <p:nvPr/>
        </p:nvSpPr>
        <p:spPr>
          <a:xfrm>
            <a:off x="2529278" y="6136661"/>
            <a:ext cx="576953" cy="369332"/>
          </a:xfrm>
          <a:prstGeom prst="rect">
            <a:avLst/>
          </a:prstGeom>
          <a:noFill/>
        </p:spPr>
        <p:txBody>
          <a:bodyPr wrap="none" rtlCol="0">
            <a:spAutoFit/>
          </a:bodyPr>
          <a:lstStyle/>
          <a:p>
            <a:r>
              <a:rPr lang="en-US" b="1"/>
              <a:t>Low</a:t>
            </a:r>
          </a:p>
        </p:txBody>
      </p:sp>
      <p:sp>
        <p:nvSpPr>
          <p:cNvPr id="39" name="TextBox 38">
            <a:extLst>
              <a:ext uri="{FF2B5EF4-FFF2-40B4-BE49-F238E27FC236}">
                <a16:creationId xmlns:a16="http://schemas.microsoft.com/office/drawing/2014/main" id="{9E4A969C-95BB-F093-E072-6B3516145E84}"/>
              </a:ext>
              <a:ext uri="{C183D7F6-B498-43B3-948B-1728B52AA6E4}">
                <adec:decorative xmlns:adec="http://schemas.microsoft.com/office/drawing/2017/decorative" val="0"/>
              </a:ext>
            </a:extLst>
          </p:cNvPr>
          <p:cNvSpPr txBox="1"/>
          <p:nvPr/>
        </p:nvSpPr>
        <p:spPr>
          <a:xfrm>
            <a:off x="5578370" y="6134590"/>
            <a:ext cx="1301959" cy="369332"/>
          </a:xfrm>
          <a:prstGeom prst="rect">
            <a:avLst/>
          </a:prstGeom>
          <a:noFill/>
        </p:spPr>
        <p:txBody>
          <a:bodyPr wrap="none" rtlCol="0">
            <a:spAutoFit/>
          </a:bodyPr>
          <a:lstStyle/>
          <a:p>
            <a:r>
              <a:rPr lang="en-US" b="1"/>
              <a:t>Compliance</a:t>
            </a:r>
          </a:p>
        </p:txBody>
      </p:sp>
      <p:sp>
        <p:nvSpPr>
          <p:cNvPr id="40" name="TextBox 39">
            <a:extLst>
              <a:ext uri="{FF2B5EF4-FFF2-40B4-BE49-F238E27FC236}">
                <a16:creationId xmlns:a16="http://schemas.microsoft.com/office/drawing/2014/main" id="{C7CD21DE-681C-EC82-C6E5-0E82486933C6}"/>
              </a:ext>
            </a:extLst>
          </p:cNvPr>
          <p:cNvSpPr txBox="1"/>
          <p:nvPr/>
        </p:nvSpPr>
        <p:spPr>
          <a:xfrm>
            <a:off x="9350862" y="6134590"/>
            <a:ext cx="619080" cy="369332"/>
          </a:xfrm>
          <a:prstGeom prst="rect">
            <a:avLst/>
          </a:prstGeom>
          <a:noFill/>
        </p:spPr>
        <p:txBody>
          <a:bodyPr wrap="none" rtlCol="0">
            <a:spAutoFit/>
          </a:bodyPr>
          <a:lstStyle/>
          <a:p>
            <a:r>
              <a:rPr lang="en-US" b="1"/>
              <a:t>High</a:t>
            </a:r>
          </a:p>
        </p:txBody>
      </p:sp>
      <p:sp>
        <p:nvSpPr>
          <p:cNvPr id="15" name="Rectangle 14">
            <a:extLst>
              <a:ext uri="{FF2B5EF4-FFF2-40B4-BE49-F238E27FC236}">
                <a16:creationId xmlns:a16="http://schemas.microsoft.com/office/drawing/2014/main" id="{9170C3D0-017A-E54D-D078-511C336D9468}"/>
              </a:ext>
              <a:ext uri="{C183D7F6-B498-43B3-948B-1728B52AA6E4}">
                <adec:decorative xmlns:adec="http://schemas.microsoft.com/office/drawing/2017/decorative" val="1"/>
              </a:ext>
            </a:extLst>
          </p:cNvPr>
          <p:cNvSpPr/>
          <p:nvPr/>
        </p:nvSpPr>
        <p:spPr>
          <a:xfrm>
            <a:off x="6282170" y="3879291"/>
            <a:ext cx="3884767" cy="2011680"/>
          </a:xfrm>
          <a:prstGeom prst="rect">
            <a:avLst/>
          </a:prstGeom>
          <a:solidFill>
            <a:srgbClr val="5A5A5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AA7717-F3F1-D3E7-1D9A-3A9612014028}"/>
              </a:ext>
              <a:ext uri="{C183D7F6-B498-43B3-948B-1728B52AA6E4}">
                <adec:decorative xmlns:adec="http://schemas.microsoft.com/office/drawing/2017/decorative" val="1"/>
              </a:ext>
            </a:extLst>
          </p:cNvPr>
          <p:cNvSpPr/>
          <p:nvPr/>
        </p:nvSpPr>
        <p:spPr>
          <a:xfrm>
            <a:off x="6282170" y="3380338"/>
            <a:ext cx="3884767" cy="498953"/>
          </a:xfrm>
          <a:prstGeom prst="rect">
            <a:avLst/>
          </a:prstGeom>
          <a:solidFill>
            <a:srgbClr val="383838">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9C57602-8537-CD5A-1745-7E1764D6C3BC}"/>
              </a:ext>
              <a:ext uri="{C183D7F6-B498-43B3-948B-1728B52AA6E4}">
                <adec:decorative xmlns:adec="http://schemas.microsoft.com/office/drawing/2017/decorative" val="1"/>
              </a:ext>
            </a:extLst>
          </p:cNvPr>
          <p:cNvSpPr txBox="1"/>
          <p:nvPr/>
        </p:nvSpPr>
        <p:spPr>
          <a:xfrm>
            <a:off x="6598026" y="3407263"/>
            <a:ext cx="3343095" cy="400110"/>
          </a:xfrm>
          <a:prstGeom prst="rect">
            <a:avLst/>
          </a:prstGeom>
          <a:noFill/>
        </p:spPr>
        <p:txBody>
          <a:bodyPr wrap="none" rtlCol="0">
            <a:spAutoFit/>
          </a:bodyPr>
          <a:lstStyle/>
          <a:p>
            <a:r>
              <a:rPr lang="en-US" sz="2000" b="1">
                <a:solidFill>
                  <a:schemeClr val="bg1"/>
                </a:solidFill>
              </a:rPr>
              <a:t>Low Results/High Compliance</a:t>
            </a:r>
          </a:p>
        </p:txBody>
      </p:sp>
      <p:sp>
        <p:nvSpPr>
          <p:cNvPr id="19" name="TextBox 18">
            <a:extLst>
              <a:ext uri="{FF2B5EF4-FFF2-40B4-BE49-F238E27FC236}">
                <a16:creationId xmlns:a16="http://schemas.microsoft.com/office/drawing/2014/main" id="{79513F2A-3D93-20B9-E9A4-66BBD10B53B6}"/>
              </a:ext>
              <a:ext uri="{C183D7F6-B498-43B3-948B-1728B52AA6E4}">
                <adec:decorative xmlns:adec="http://schemas.microsoft.com/office/drawing/2017/decorative" val="1"/>
              </a:ext>
            </a:extLst>
          </p:cNvPr>
          <p:cNvSpPr txBox="1"/>
          <p:nvPr/>
        </p:nvSpPr>
        <p:spPr>
          <a:xfrm>
            <a:off x="6598026" y="3936994"/>
            <a:ext cx="1919308" cy="369332"/>
          </a:xfrm>
          <a:prstGeom prst="rect">
            <a:avLst/>
          </a:prstGeom>
          <a:noFill/>
        </p:spPr>
        <p:txBody>
          <a:bodyPr wrap="none" rtlCol="0">
            <a:spAutoFit/>
          </a:bodyPr>
          <a:lstStyle/>
          <a:p>
            <a:r>
              <a:rPr lang="en-US" b="1">
                <a:solidFill>
                  <a:schemeClr val="bg1"/>
                </a:solidFill>
              </a:rPr>
              <a:t>Targeted Supports</a:t>
            </a:r>
          </a:p>
        </p:txBody>
      </p:sp>
      <p:sp>
        <p:nvSpPr>
          <p:cNvPr id="20" name="TextBox 19">
            <a:extLst>
              <a:ext uri="{FF2B5EF4-FFF2-40B4-BE49-F238E27FC236}">
                <a16:creationId xmlns:a16="http://schemas.microsoft.com/office/drawing/2014/main" id="{377AA795-DC03-7B14-0F61-83D55373F485}"/>
              </a:ext>
              <a:ext uri="{C183D7F6-B498-43B3-948B-1728B52AA6E4}">
                <adec:decorative xmlns:adec="http://schemas.microsoft.com/office/drawing/2017/decorative" val="1"/>
              </a:ext>
            </a:extLst>
          </p:cNvPr>
          <p:cNvSpPr txBox="1"/>
          <p:nvPr/>
        </p:nvSpPr>
        <p:spPr>
          <a:xfrm>
            <a:off x="6598026" y="4306326"/>
            <a:ext cx="3575958" cy="1354217"/>
          </a:xfrm>
          <a:prstGeom prst="rect">
            <a:avLst/>
          </a:prstGeom>
          <a:noFill/>
        </p:spPr>
        <p:txBody>
          <a:bodyPr wrap="square" rtlCol="0">
            <a:spAutoFit/>
          </a:bodyPr>
          <a:lstStyle/>
          <a:p>
            <a:pPr>
              <a:spcAft>
                <a:spcPts val="1200"/>
              </a:spcAft>
            </a:pPr>
            <a:r>
              <a:rPr lang="en-US">
                <a:solidFill>
                  <a:schemeClr val="bg1"/>
                </a:solidFill>
              </a:rPr>
              <a:t>Provide targeted supports to improve results</a:t>
            </a:r>
          </a:p>
          <a:p>
            <a:pPr>
              <a:spcAft>
                <a:spcPts val="1200"/>
              </a:spcAft>
            </a:pPr>
            <a:r>
              <a:rPr lang="en-US">
                <a:solidFill>
                  <a:schemeClr val="bg1"/>
                </a:solidFill>
              </a:rPr>
              <a:t>System review to create plan for improving results</a:t>
            </a:r>
          </a:p>
        </p:txBody>
      </p:sp>
      <p:sp>
        <p:nvSpPr>
          <p:cNvPr id="22" name="Rectangle 21">
            <a:extLst>
              <a:ext uri="{FF2B5EF4-FFF2-40B4-BE49-F238E27FC236}">
                <a16:creationId xmlns:a16="http://schemas.microsoft.com/office/drawing/2014/main" id="{5B08CDE2-51A5-07E9-0419-563AC4FB745C}"/>
              </a:ext>
              <a:ext uri="{C183D7F6-B498-43B3-948B-1728B52AA6E4}">
                <adec:decorative xmlns:adec="http://schemas.microsoft.com/office/drawing/2017/decorative" val="1"/>
              </a:ext>
            </a:extLst>
          </p:cNvPr>
          <p:cNvSpPr/>
          <p:nvPr/>
        </p:nvSpPr>
        <p:spPr>
          <a:xfrm>
            <a:off x="2280808" y="3903557"/>
            <a:ext cx="3884767" cy="2011680"/>
          </a:xfrm>
          <a:prstGeom prst="rect">
            <a:avLst/>
          </a:prstGeom>
          <a:solidFill>
            <a:srgbClr val="A22C2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1AECE3-BAA2-8BC6-7E3A-AED5007FB179}"/>
              </a:ext>
              <a:ext uri="{C183D7F6-B498-43B3-948B-1728B52AA6E4}">
                <adec:decorative xmlns:adec="http://schemas.microsoft.com/office/drawing/2017/decorative" val="1"/>
              </a:ext>
            </a:extLst>
          </p:cNvPr>
          <p:cNvSpPr/>
          <p:nvPr/>
        </p:nvSpPr>
        <p:spPr>
          <a:xfrm>
            <a:off x="2280808" y="3404604"/>
            <a:ext cx="3884767" cy="498953"/>
          </a:xfrm>
          <a:prstGeom prst="rect">
            <a:avLst/>
          </a:prstGeom>
          <a:solidFill>
            <a:srgbClr val="83231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40D7E8-5F7E-A541-3BFD-569D8F8B1D8C}"/>
              </a:ext>
              <a:ext uri="{C183D7F6-B498-43B3-948B-1728B52AA6E4}">
                <adec:decorative xmlns:adec="http://schemas.microsoft.com/office/drawing/2017/decorative" val="1"/>
              </a:ext>
            </a:extLst>
          </p:cNvPr>
          <p:cNvSpPr txBox="1"/>
          <p:nvPr/>
        </p:nvSpPr>
        <p:spPr>
          <a:xfrm>
            <a:off x="2533187" y="3431529"/>
            <a:ext cx="3296095" cy="400110"/>
          </a:xfrm>
          <a:prstGeom prst="rect">
            <a:avLst/>
          </a:prstGeom>
          <a:noFill/>
        </p:spPr>
        <p:txBody>
          <a:bodyPr wrap="none" rtlCol="0">
            <a:spAutoFit/>
          </a:bodyPr>
          <a:lstStyle/>
          <a:p>
            <a:r>
              <a:rPr lang="en-US" sz="2000" b="1">
                <a:solidFill>
                  <a:schemeClr val="bg1"/>
                </a:solidFill>
              </a:rPr>
              <a:t>Low Results/Low Compliance</a:t>
            </a:r>
          </a:p>
        </p:txBody>
      </p:sp>
      <p:sp>
        <p:nvSpPr>
          <p:cNvPr id="26" name="TextBox 25">
            <a:extLst>
              <a:ext uri="{FF2B5EF4-FFF2-40B4-BE49-F238E27FC236}">
                <a16:creationId xmlns:a16="http://schemas.microsoft.com/office/drawing/2014/main" id="{DF46BDE1-EEE9-AFA0-72E8-D0E29E4B0859}"/>
              </a:ext>
              <a:ext uri="{C183D7F6-B498-43B3-948B-1728B52AA6E4}">
                <adec:decorative xmlns:adec="http://schemas.microsoft.com/office/drawing/2017/decorative" val="1"/>
              </a:ext>
            </a:extLst>
          </p:cNvPr>
          <p:cNvSpPr txBox="1"/>
          <p:nvPr/>
        </p:nvSpPr>
        <p:spPr>
          <a:xfrm>
            <a:off x="2533187" y="3961260"/>
            <a:ext cx="1961755" cy="369332"/>
          </a:xfrm>
          <a:prstGeom prst="rect">
            <a:avLst/>
          </a:prstGeom>
          <a:noFill/>
        </p:spPr>
        <p:txBody>
          <a:bodyPr wrap="none" rtlCol="0">
            <a:spAutoFit/>
          </a:bodyPr>
          <a:lstStyle/>
          <a:p>
            <a:r>
              <a:rPr lang="en-US" b="1">
                <a:solidFill>
                  <a:schemeClr val="bg1"/>
                </a:solidFill>
              </a:rPr>
              <a:t>Intensive Supports</a:t>
            </a:r>
          </a:p>
        </p:txBody>
      </p:sp>
      <p:sp>
        <p:nvSpPr>
          <p:cNvPr id="27" name="TextBox 26">
            <a:extLst>
              <a:ext uri="{FF2B5EF4-FFF2-40B4-BE49-F238E27FC236}">
                <a16:creationId xmlns:a16="http://schemas.microsoft.com/office/drawing/2014/main" id="{536B1C6C-D32E-5D9D-D4CC-6346C3B1674A}"/>
              </a:ext>
              <a:ext uri="{C183D7F6-B498-43B3-948B-1728B52AA6E4}">
                <adec:decorative xmlns:adec="http://schemas.microsoft.com/office/drawing/2017/decorative" val="1"/>
              </a:ext>
            </a:extLst>
          </p:cNvPr>
          <p:cNvSpPr txBox="1"/>
          <p:nvPr/>
        </p:nvSpPr>
        <p:spPr>
          <a:xfrm>
            <a:off x="2533187" y="4330592"/>
            <a:ext cx="3575958" cy="1477328"/>
          </a:xfrm>
          <a:prstGeom prst="rect">
            <a:avLst/>
          </a:prstGeom>
          <a:noFill/>
        </p:spPr>
        <p:txBody>
          <a:bodyPr wrap="square" rtlCol="0">
            <a:spAutoFit/>
          </a:bodyPr>
          <a:lstStyle/>
          <a:p>
            <a:r>
              <a:rPr lang="en-US">
                <a:solidFill>
                  <a:schemeClr val="bg1"/>
                </a:solidFill>
              </a:rPr>
              <a:t>Comprehensive system review to create individualized improvement plan based on local capacity, educator competency, experience, and expertise</a:t>
            </a:r>
          </a:p>
        </p:txBody>
      </p:sp>
      <p:sp>
        <p:nvSpPr>
          <p:cNvPr id="29" name="Rectangle 28">
            <a:extLst>
              <a:ext uri="{FF2B5EF4-FFF2-40B4-BE49-F238E27FC236}">
                <a16:creationId xmlns:a16="http://schemas.microsoft.com/office/drawing/2014/main" id="{24349D90-B873-72F3-9412-887FC5574100}"/>
              </a:ext>
              <a:ext uri="{C183D7F6-B498-43B3-948B-1728B52AA6E4}">
                <adec:decorative xmlns:adec="http://schemas.microsoft.com/office/drawing/2017/decorative" val="1"/>
              </a:ext>
            </a:extLst>
          </p:cNvPr>
          <p:cNvSpPr/>
          <p:nvPr/>
        </p:nvSpPr>
        <p:spPr>
          <a:xfrm>
            <a:off x="2276549" y="1292856"/>
            <a:ext cx="3884767" cy="2011680"/>
          </a:xfrm>
          <a:prstGeom prst="rect">
            <a:avLst/>
          </a:prstGeom>
          <a:solidFill>
            <a:srgbClr val="7A4F1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E7A9C7-2BB5-07B9-BF54-80641ADBD5B4}"/>
              </a:ext>
              <a:ext uri="{C183D7F6-B498-43B3-948B-1728B52AA6E4}">
                <adec:decorative xmlns:adec="http://schemas.microsoft.com/office/drawing/2017/decorative" val="1"/>
              </a:ext>
            </a:extLst>
          </p:cNvPr>
          <p:cNvSpPr/>
          <p:nvPr/>
        </p:nvSpPr>
        <p:spPr>
          <a:xfrm>
            <a:off x="2276549" y="793903"/>
            <a:ext cx="3884767" cy="498953"/>
          </a:xfrm>
          <a:prstGeom prst="rect">
            <a:avLst/>
          </a:prstGeom>
          <a:solidFill>
            <a:srgbClr val="54351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B74E768-51C3-4F97-4EDB-D36160D44E60}"/>
              </a:ext>
              <a:ext uri="{C183D7F6-B498-43B3-948B-1728B52AA6E4}">
                <adec:decorative xmlns:adec="http://schemas.microsoft.com/office/drawing/2017/decorative" val="1"/>
              </a:ext>
            </a:extLst>
          </p:cNvPr>
          <p:cNvSpPr txBox="1"/>
          <p:nvPr/>
        </p:nvSpPr>
        <p:spPr>
          <a:xfrm>
            <a:off x="2545132" y="835043"/>
            <a:ext cx="3343095" cy="400110"/>
          </a:xfrm>
          <a:prstGeom prst="rect">
            <a:avLst/>
          </a:prstGeom>
          <a:noFill/>
        </p:spPr>
        <p:txBody>
          <a:bodyPr wrap="none" rtlCol="0">
            <a:spAutoFit/>
          </a:bodyPr>
          <a:lstStyle/>
          <a:p>
            <a:r>
              <a:rPr lang="en-US" sz="2000" b="1">
                <a:solidFill>
                  <a:schemeClr val="bg1"/>
                </a:solidFill>
              </a:rPr>
              <a:t>High Results/Low Compliance</a:t>
            </a:r>
          </a:p>
        </p:txBody>
      </p:sp>
      <p:sp>
        <p:nvSpPr>
          <p:cNvPr id="32" name="TextBox 31">
            <a:extLst>
              <a:ext uri="{FF2B5EF4-FFF2-40B4-BE49-F238E27FC236}">
                <a16:creationId xmlns:a16="http://schemas.microsoft.com/office/drawing/2014/main" id="{B5EBA1A7-ABFA-0DD5-658D-E69D9E07E83C}"/>
              </a:ext>
              <a:ext uri="{C183D7F6-B498-43B3-948B-1728B52AA6E4}">
                <adec:decorative xmlns:adec="http://schemas.microsoft.com/office/drawing/2017/decorative" val="1"/>
              </a:ext>
            </a:extLst>
          </p:cNvPr>
          <p:cNvSpPr txBox="1"/>
          <p:nvPr/>
        </p:nvSpPr>
        <p:spPr>
          <a:xfrm>
            <a:off x="2545132" y="1364774"/>
            <a:ext cx="1902509" cy="369332"/>
          </a:xfrm>
          <a:prstGeom prst="rect">
            <a:avLst/>
          </a:prstGeom>
          <a:noFill/>
        </p:spPr>
        <p:txBody>
          <a:bodyPr wrap="none" rtlCol="0">
            <a:spAutoFit/>
          </a:bodyPr>
          <a:lstStyle/>
          <a:p>
            <a:r>
              <a:rPr lang="en-US" b="1">
                <a:solidFill>
                  <a:schemeClr val="bg1"/>
                </a:solidFill>
              </a:rPr>
              <a:t>Directed Supports</a:t>
            </a:r>
          </a:p>
        </p:txBody>
      </p:sp>
      <p:sp>
        <p:nvSpPr>
          <p:cNvPr id="33" name="TextBox 32">
            <a:extLst>
              <a:ext uri="{FF2B5EF4-FFF2-40B4-BE49-F238E27FC236}">
                <a16:creationId xmlns:a16="http://schemas.microsoft.com/office/drawing/2014/main" id="{9049A2DB-F4C0-43E7-3254-E3176D333BD3}"/>
              </a:ext>
              <a:ext uri="{C183D7F6-B498-43B3-948B-1728B52AA6E4}">
                <adec:decorative xmlns:adec="http://schemas.microsoft.com/office/drawing/2017/decorative" val="1"/>
              </a:ext>
            </a:extLst>
          </p:cNvPr>
          <p:cNvSpPr txBox="1"/>
          <p:nvPr/>
        </p:nvSpPr>
        <p:spPr>
          <a:xfrm>
            <a:off x="2545132" y="1734106"/>
            <a:ext cx="3575958" cy="1354217"/>
          </a:xfrm>
          <a:prstGeom prst="rect">
            <a:avLst/>
          </a:prstGeom>
          <a:noFill/>
        </p:spPr>
        <p:txBody>
          <a:bodyPr wrap="square" rtlCol="0">
            <a:spAutoFit/>
          </a:bodyPr>
          <a:lstStyle/>
          <a:p>
            <a:pPr>
              <a:spcAft>
                <a:spcPts val="1200"/>
              </a:spcAft>
            </a:pPr>
            <a:r>
              <a:rPr lang="en-US">
                <a:solidFill>
                  <a:schemeClr val="bg1"/>
                </a:solidFill>
              </a:rPr>
              <a:t>Provide directed supports to improve compliance</a:t>
            </a:r>
          </a:p>
          <a:p>
            <a:pPr>
              <a:spcAft>
                <a:spcPts val="1200"/>
              </a:spcAft>
            </a:pPr>
            <a:r>
              <a:rPr lang="en-US">
                <a:solidFill>
                  <a:schemeClr val="bg1"/>
                </a:solidFill>
              </a:rPr>
              <a:t>System review to create plan for improving compliance</a:t>
            </a:r>
          </a:p>
        </p:txBody>
      </p:sp>
      <p:sp>
        <p:nvSpPr>
          <p:cNvPr id="4" name="Footer Placeholder 3">
            <a:extLst>
              <a:ext uri="{FF2B5EF4-FFF2-40B4-BE49-F238E27FC236}">
                <a16:creationId xmlns:a16="http://schemas.microsoft.com/office/drawing/2014/main" id="{19311A9B-E4B1-45FF-ADE7-A6681C9543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9279953F-F93B-48C4-ABD6-B0732A4D0E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537090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35C9D-64F9-4E50-B0EB-F627AACE495F}"/>
              </a:ext>
            </a:extLst>
          </p:cNvPr>
          <p:cNvSpPr>
            <a:spLocks noGrp="1"/>
          </p:cNvSpPr>
          <p:nvPr>
            <p:ph type="title"/>
          </p:nvPr>
        </p:nvSpPr>
        <p:spPr>
          <a:xfrm>
            <a:off x="582195" y="49643"/>
            <a:ext cx="11150081" cy="771591"/>
          </a:xfrm>
        </p:spPr>
        <p:txBody>
          <a:bodyPr>
            <a:normAutofit/>
          </a:bodyPr>
          <a:lstStyle/>
          <a:p>
            <a:pPr algn="ctr"/>
            <a:r>
              <a:rPr lang="en-US" sz="3200" dirty="0"/>
              <a:t>Differentiated Framework of Supports </a:t>
            </a:r>
            <a:r>
              <a:rPr lang="en-US" sz="3200" dirty="0">
                <a:solidFill>
                  <a:schemeClr val="bg1"/>
                </a:solidFill>
              </a:rPr>
              <a:t>(3)</a:t>
            </a:r>
          </a:p>
        </p:txBody>
      </p:sp>
      <p:cxnSp>
        <p:nvCxnSpPr>
          <p:cNvPr id="46" name="Straight Arrow Connector 45" descr="Straight vertical arrow">
            <a:extLst>
              <a:ext uri="{FF2B5EF4-FFF2-40B4-BE49-F238E27FC236}">
                <a16:creationId xmlns:a16="http://schemas.microsoft.com/office/drawing/2014/main" id="{5CEB0B36-DCAA-EB79-22A2-9CE208C63A14}"/>
              </a:ext>
              <a:ext uri="{C183D7F6-B498-43B3-948B-1728B52AA6E4}">
                <adec:decorative xmlns:adec="http://schemas.microsoft.com/office/drawing/2017/decorative" val="0"/>
              </a:ext>
            </a:extLst>
          </p:cNvPr>
          <p:cNvCxnSpPr>
            <a:cxnSpLocks/>
          </p:cNvCxnSpPr>
          <p:nvPr/>
        </p:nvCxnSpPr>
        <p:spPr>
          <a:xfrm flipV="1">
            <a:off x="2082977" y="800101"/>
            <a:ext cx="0" cy="5143691"/>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C630188-B59A-4C8C-7880-40554C85C1A1}"/>
              </a:ext>
            </a:extLst>
          </p:cNvPr>
          <p:cNvSpPr txBox="1"/>
          <p:nvPr/>
        </p:nvSpPr>
        <p:spPr>
          <a:xfrm rot="16200000">
            <a:off x="1595975" y="5248950"/>
            <a:ext cx="576953" cy="369332"/>
          </a:xfrm>
          <a:prstGeom prst="rect">
            <a:avLst/>
          </a:prstGeom>
          <a:noFill/>
        </p:spPr>
        <p:txBody>
          <a:bodyPr wrap="none" rtlCol="0">
            <a:spAutoFit/>
          </a:bodyPr>
          <a:lstStyle/>
          <a:p>
            <a:r>
              <a:rPr lang="en-US" b="1"/>
              <a:t>Low</a:t>
            </a:r>
          </a:p>
        </p:txBody>
      </p:sp>
      <p:sp>
        <p:nvSpPr>
          <p:cNvPr id="48" name="TextBox 47">
            <a:extLst>
              <a:ext uri="{FF2B5EF4-FFF2-40B4-BE49-F238E27FC236}">
                <a16:creationId xmlns:a16="http://schemas.microsoft.com/office/drawing/2014/main" id="{21F0FE47-C958-C0FD-5727-C3571D2CFC5E}"/>
              </a:ext>
            </a:extLst>
          </p:cNvPr>
          <p:cNvSpPr txBox="1"/>
          <p:nvPr/>
        </p:nvSpPr>
        <p:spPr>
          <a:xfrm rot="16200000">
            <a:off x="1453602" y="3182614"/>
            <a:ext cx="868956" cy="369332"/>
          </a:xfrm>
          <a:prstGeom prst="rect">
            <a:avLst/>
          </a:prstGeom>
          <a:noFill/>
        </p:spPr>
        <p:txBody>
          <a:bodyPr wrap="none" rtlCol="0">
            <a:spAutoFit/>
          </a:bodyPr>
          <a:lstStyle/>
          <a:p>
            <a:r>
              <a:rPr lang="en-US" b="1"/>
              <a:t>Results</a:t>
            </a:r>
          </a:p>
        </p:txBody>
      </p:sp>
      <p:sp>
        <p:nvSpPr>
          <p:cNvPr id="50" name="TextBox 49">
            <a:extLst>
              <a:ext uri="{FF2B5EF4-FFF2-40B4-BE49-F238E27FC236}">
                <a16:creationId xmlns:a16="http://schemas.microsoft.com/office/drawing/2014/main" id="{2D0B105D-F2F2-E52D-6F9C-631662064259}"/>
              </a:ext>
            </a:extLst>
          </p:cNvPr>
          <p:cNvSpPr txBox="1"/>
          <p:nvPr/>
        </p:nvSpPr>
        <p:spPr>
          <a:xfrm rot="16200000">
            <a:off x="1588771" y="1162460"/>
            <a:ext cx="619080" cy="369332"/>
          </a:xfrm>
          <a:prstGeom prst="rect">
            <a:avLst/>
          </a:prstGeom>
          <a:noFill/>
        </p:spPr>
        <p:txBody>
          <a:bodyPr wrap="none" rtlCol="0">
            <a:spAutoFit/>
          </a:bodyPr>
          <a:lstStyle/>
          <a:p>
            <a:r>
              <a:rPr lang="en-US" b="1"/>
              <a:t>High</a:t>
            </a:r>
          </a:p>
        </p:txBody>
      </p:sp>
      <p:sp>
        <p:nvSpPr>
          <p:cNvPr id="23" name="Rectangle 22">
            <a:extLst>
              <a:ext uri="{FF2B5EF4-FFF2-40B4-BE49-F238E27FC236}">
                <a16:creationId xmlns:a16="http://schemas.microsoft.com/office/drawing/2014/main" id="{101AECE3-BAA2-8BC6-7E3A-AED5007FB179}"/>
              </a:ext>
              <a:ext uri="{C183D7F6-B498-43B3-948B-1728B52AA6E4}">
                <adec:decorative xmlns:adec="http://schemas.microsoft.com/office/drawing/2017/decorative" val="1"/>
              </a:ext>
            </a:extLst>
          </p:cNvPr>
          <p:cNvSpPr/>
          <p:nvPr/>
        </p:nvSpPr>
        <p:spPr>
          <a:xfrm>
            <a:off x="2280808" y="3404604"/>
            <a:ext cx="3884767" cy="498953"/>
          </a:xfrm>
          <a:prstGeom prst="rect">
            <a:avLst/>
          </a:prstGeom>
          <a:solidFill>
            <a:srgbClr val="832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40D7E8-5F7E-A541-3BFD-569D8F8B1D8C}"/>
              </a:ext>
              <a:ext uri="{C183D7F6-B498-43B3-948B-1728B52AA6E4}">
                <adec:decorative xmlns:adec="http://schemas.microsoft.com/office/drawing/2017/decorative" val="0"/>
              </a:ext>
            </a:extLst>
          </p:cNvPr>
          <p:cNvSpPr txBox="1"/>
          <p:nvPr/>
        </p:nvSpPr>
        <p:spPr>
          <a:xfrm>
            <a:off x="2533187" y="3431529"/>
            <a:ext cx="3296095" cy="400110"/>
          </a:xfrm>
          <a:prstGeom prst="rect">
            <a:avLst/>
          </a:prstGeom>
          <a:noFill/>
        </p:spPr>
        <p:txBody>
          <a:bodyPr wrap="none" rtlCol="0">
            <a:spAutoFit/>
          </a:bodyPr>
          <a:lstStyle/>
          <a:p>
            <a:r>
              <a:rPr lang="en-US" sz="2000" b="1">
                <a:solidFill>
                  <a:schemeClr val="bg1"/>
                </a:solidFill>
              </a:rPr>
              <a:t>Low Results/Low Compliance</a:t>
            </a:r>
          </a:p>
        </p:txBody>
      </p:sp>
      <p:sp>
        <p:nvSpPr>
          <p:cNvPr id="22" name="Rectangle 21">
            <a:extLst>
              <a:ext uri="{FF2B5EF4-FFF2-40B4-BE49-F238E27FC236}">
                <a16:creationId xmlns:a16="http://schemas.microsoft.com/office/drawing/2014/main" id="{5B08CDE2-51A5-07E9-0419-563AC4FB745C}"/>
              </a:ext>
              <a:ext uri="{C183D7F6-B498-43B3-948B-1728B52AA6E4}">
                <adec:decorative xmlns:adec="http://schemas.microsoft.com/office/drawing/2017/decorative" val="1"/>
              </a:ext>
            </a:extLst>
          </p:cNvPr>
          <p:cNvSpPr/>
          <p:nvPr/>
        </p:nvSpPr>
        <p:spPr>
          <a:xfrm>
            <a:off x="2280808" y="3903557"/>
            <a:ext cx="3884767" cy="2011680"/>
          </a:xfrm>
          <a:prstGeom prst="rect">
            <a:avLst/>
          </a:prstGeom>
          <a:solidFill>
            <a:srgbClr val="A22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F46BDE1-EEE9-AFA0-72E8-D0E29E4B0859}"/>
              </a:ext>
            </a:extLst>
          </p:cNvPr>
          <p:cNvSpPr txBox="1"/>
          <p:nvPr/>
        </p:nvSpPr>
        <p:spPr>
          <a:xfrm>
            <a:off x="2533187" y="3961260"/>
            <a:ext cx="1961755" cy="369332"/>
          </a:xfrm>
          <a:prstGeom prst="rect">
            <a:avLst/>
          </a:prstGeom>
          <a:noFill/>
        </p:spPr>
        <p:txBody>
          <a:bodyPr wrap="none" rtlCol="0">
            <a:spAutoFit/>
          </a:bodyPr>
          <a:lstStyle/>
          <a:p>
            <a:r>
              <a:rPr lang="en-US" b="1">
                <a:solidFill>
                  <a:schemeClr val="bg1"/>
                </a:solidFill>
              </a:rPr>
              <a:t>Intensive Supports</a:t>
            </a:r>
          </a:p>
        </p:txBody>
      </p:sp>
      <p:sp>
        <p:nvSpPr>
          <p:cNvPr id="27" name="TextBox 26">
            <a:extLst>
              <a:ext uri="{FF2B5EF4-FFF2-40B4-BE49-F238E27FC236}">
                <a16:creationId xmlns:a16="http://schemas.microsoft.com/office/drawing/2014/main" id="{536B1C6C-D32E-5D9D-D4CC-6346C3B1674A}"/>
              </a:ext>
            </a:extLst>
          </p:cNvPr>
          <p:cNvSpPr txBox="1"/>
          <p:nvPr/>
        </p:nvSpPr>
        <p:spPr>
          <a:xfrm>
            <a:off x="2533187" y="4330592"/>
            <a:ext cx="3575958" cy="1477328"/>
          </a:xfrm>
          <a:prstGeom prst="rect">
            <a:avLst/>
          </a:prstGeom>
          <a:noFill/>
        </p:spPr>
        <p:txBody>
          <a:bodyPr wrap="square" rtlCol="0">
            <a:spAutoFit/>
          </a:bodyPr>
          <a:lstStyle/>
          <a:p>
            <a:r>
              <a:rPr lang="en-US" dirty="0">
                <a:solidFill>
                  <a:schemeClr val="bg1"/>
                </a:solidFill>
              </a:rPr>
              <a:t>Comprehensive system review to create individualized improvement plan based on local capacity, educator competency, experience, and expertise</a:t>
            </a:r>
          </a:p>
        </p:txBody>
      </p:sp>
      <p:cxnSp>
        <p:nvCxnSpPr>
          <p:cNvPr id="42" name="Straight Arrow Connector 41" descr="Straight horizontal arrow">
            <a:extLst>
              <a:ext uri="{FF2B5EF4-FFF2-40B4-BE49-F238E27FC236}">
                <a16:creationId xmlns:a16="http://schemas.microsoft.com/office/drawing/2014/main" id="{11221CAA-D279-83E7-E4FB-7D05DAA8DA65}"/>
              </a:ext>
              <a:ext uri="{C183D7F6-B498-43B3-948B-1728B52AA6E4}">
                <adec:decorative xmlns:adec="http://schemas.microsoft.com/office/drawing/2017/decorative" val="0"/>
              </a:ext>
            </a:extLst>
          </p:cNvPr>
          <p:cNvCxnSpPr>
            <a:cxnSpLocks/>
          </p:cNvCxnSpPr>
          <p:nvPr/>
        </p:nvCxnSpPr>
        <p:spPr>
          <a:xfrm>
            <a:off x="2269671" y="6127681"/>
            <a:ext cx="7919358"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E4C3CD9-19EC-23D1-5BC0-4EC3144D56D2}"/>
              </a:ext>
            </a:extLst>
          </p:cNvPr>
          <p:cNvSpPr txBox="1"/>
          <p:nvPr/>
        </p:nvSpPr>
        <p:spPr>
          <a:xfrm>
            <a:off x="2529278" y="6136661"/>
            <a:ext cx="576953" cy="369332"/>
          </a:xfrm>
          <a:prstGeom prst="rect">
            <a:avLst/>
          </a:prstGeom>
          <a:noFill/>
        </p:spPr>
        <p:txBody>
          <a:bodyPr wrap="none" rtlCol="0">
            <a:spAutoFit/>
          </a:bodyPr>
          <a:lstStyle/>
          <a:p>
            <a:r>
              <a:rPr lang="en-US" b="1"/>
              <a:t>Low</a:t>
            </a:r>
          </a:p>
        </p:txBody>
      </p:sp>
      <p:sp>
        <p:nvSpPr>
          <p:cNvPr id="39" name="TextBox 38">
            <a:extLst>
              <a:ext uri="{FF2B5EF4-FFF2-40B4-BE49-F238E27FC236}">
                <a16:creationId xmlns:a16="http://schemas.microsoft.com/office/drawing/2014/main" id="{9E4A969C-95BB-F093-E072-6B3516145E84}"/>
              </a:ext>
            </a:extLst>
          </p:cNvPr>
          <p:cNvSpPr txBox="1"/>
          <p:nvPr/>
        </p:nvSpPr>
        <p:spPr>
          <a:xfrm>
            <a:off x="5578370" y="6134590"/>
            <a:ext cx="1301959" cy="369332"/>
          </a:xfrm>
          <a:prstGeom prst="rect">
            <a:avLst/>
          </a:prstGeom>
          <a:noFill/>
        </p:spPr>
        <p:txBody>
          <a:bodyPr wrap="none" rtlCol="0">
            <a:spAutoFit/>
          </a:bodyPr>
          <a:lstStyle/>
          <a:p>
            <a:r>
              <a:rPr lang="en-US" b="1"/>
              <a:t>Compliance</a:t>
            </a:r>
          </a:p>
        </p:txBody>
      </p:sp>
      <p:sp>
        <p:nvSpPr>
          <p:cNvPr id="40" name="TextBox 39">
            <a:extLst>
              <a:ext uri="{FF2B5EF4-FFF2-40B4-BE49-F238E27FC236}">
                <a16:creationId xmlns:a16="http://schemas.microsoft.com/office/drawing/2014/main" id="{C7CD21DE-681C-EC82-C6E5-0E82486933C6}"/>
              </a:ext>
            </a:extLst>
          </p:cNvPr>
          <p:cNvSpPr txBox="1"/>
          <p:nvPr/>
        </p:nvSpPr>
        <p:spPr>
          <a:xfrm>
            <a:off x="9350862" y="6134590"/>
            <a:ext cx="619080" cy="369332"/>
          </a:xfrm>
          <a:prstGeom prst="rect">
            <a:avLst/>
          </a:prstGeom>
          <a:noFill/>
        </p:spPr>
        <p:txBody>
          <a:bodyPr wrap="none" rtlCol="0">
            <a:spAutoFit/>
          </a:bodyPr>
          <a:lstStyle/>
          <a:p>
            <a:r>
              <a:rPr lang="en-US" b="1"/>
              <a:t>High</a:t>
            </a:r>
          </a:p>
        </p:txBody>
      </p:sp>
      <p:sp>
        <p:nvSpPr>
          <p:cNvPr id="4" name="Footer Placeholder 3">
            <a:extLst>
              <a:ext uri="{FF2B5EF4-FFF2-40B4-BE49-F238E27FC236}">
                <a16:creationId xmlns:a16="http://schemas.microsoft.com/office/drawing/2014/main" id="{19311A9B-E4B1-45FF-ADE7-A6681C9543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9279953F-F93B-48C4-ABD6-B0732A4D0E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Rectangle 2">
            <a:extLst>
              <a:ext uri="{FF2B5EF4-FFF2-40B4-BE49-F238E27FC236}">
                <a16:creationId xmlns:a16="http://schemas.microsoft.com/office/drawing/2014/main" id="{AC568687-1D9D-0063-8CE7-02C8DB7B5815}"/>
              </a:ext>
              <a:ext uri="{C183D7F6-B498-43B3-948B-1728B52AA6E4}">
                <adec:decorative xmlns:adec="http://schemas.microsoft.com/office/drawing/2017/decorative" val="1"/>
              </a:ext>
            </a:extLst>
          </p:cNvPr>
          <p:cNvSpPr/>
          <p:nvPr/>
        </p:nvSpPr>
        <p:spPr>
          <a:xfrm>
            <a:off x="6282170" y="1289904"/>
            <a:ext cx="3884767" cy="2011680"/>
          </a:xfrm>
          <a:prstGeom prst="rect">
            <a:avLst/>
          </a:prstGeom>
          <a:solidFill>
            <a:srgbClr val="176352">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6563EE-4B0B-5FC6-5BEE-EBFBC92B9D3D}"/>
              </a:ext>
              <a:ext uri="{C183D7F6-B498-43B3-948B-1728B52AA6E4}">
                <adec:decorative xmlns:adec="http://schemas.microsoft.com/office/drawing/2017/decorative" val="1"/>
              </a:ext>
            </a:extLst>
          </p:cNvPr>
          <p:cNvSpPr/>
          <p:nvPr/>
        </p:nvSpPr>
        <p:spPr>
          <a:xfrm>
            <a:off x="6282170" y="790951"/>
            <a:ext cx="3884767" cy="498953"/>
          </a:xfrm>
          <a:prstGeom prst="rect">
            <a:avLst/>
          </a:prstGeom>
          <a:solidFill>
            <a:srgbClr val="0B372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CAA7F2-9837-83E6-57AB-8314319083AD}"/>
              </a:ext>
              <a:ext uri="{C183D7F6-B498-43B3-948B-1728B52AA6E4}">
                <adec:decorative xmlns:adec="http://schemas.microsoft.com/office/drawing/2017/decorative" val="1"/>
              </a:ext>
            </a:extLst>
          </p:cNvPr>
          <p:cNvSpPr txBox="1"/>
          <p:nvPr/>
        </p:nvSpPr>
        <p:spPr>
          <a:xfrm>
            <a:off x="6561708" y="838927"/>
            <a:ext cx="3390095" cy="400110"/>
          </a:xfrm>
          <a:prstGeom prst="rect">
            <a:avLst/>
          </a:prstGeom>
          <a:noFill/>
        </p:spPr>
        <p:txBody>
          <a:bodyPr wrap="none" rtlCol="0">
            <a:spAutoFit/>
          </a:bodyPr>
          <a:lstStyle/>
          <a:p>
            <a:r>
              <a:rPr lang="en-US" sz="2000" b="1">
                <a:solidFill>
                  <a:schemeClr val="bg1"/>
                </a:solidFill>
              </a:rPr>
              <a:t>High Results/High Compliance</a:t>
            </a:r>
          </a:p>
        </p:txBody>
      </p:sp>
      <p:sp>
        <p:nvSpPr>
          <p:cNvPr id="11" name="TextBox 10">
            <a:extLst>
              <a:ext uri="{FF2B5EF4-FFF2-40B4-BE49-F238E27FC236}">
                <a16:creationId xmlns:a16="http://schemas.microsoft.com/office/drawing/2014/main" id="{F9CE8483-51F4-E2F3-7151-E307E0456BE0}"/>
              </a:ext>
              <a:ext uri="{C183D7F6-B498-43B3-948B-1728B52AA6E4}">
                <adec:decorative xmlns:adec="http://schemas.microsoft.com/office/drawing/2017/decorative" val="1"/>
              </a:ext>
            </a:extLst>
          </p:cNvPr>
          <p:cNvSpPr txBox="1"/>
          <p:nvPr/>
        </p:nvSpPr>
        <p:spPr>
          <a:xfrm>
            <a:off x="6561708" y="1368658"/>
            <a:ext cx="1986313" cy="369332"/>
          </a:xfrm>
          <a:prstGeom prst="rect">
            <a:avLst/>
          </a:prstGeom>
          <a:noFill/>
        </p:spPr>
        <p:txBody>
          <a:bodyPr wrap="none" rtlCol="0">
            <a:spAutoFit/>
          </a:bodyPr>
          <a:lstStyle/>
          <a:p>
            <a:r>
              <a:rPr lang="en-US" b="1">
                <a:solidFill>
                  <a:schemeClr val="bg1"/>
                </a:solidFill>
              </a:rPr>
              <a:t>Universal Supports</a:t>
            </a:r>
          </a:p>
        </p:txBody>
      </p:sp>
      <p:sp>
        <p:nvSpPr>
          <p:cNvPr id="13" name="TextBox 12">
            <a:extLst>
              <a:ext uri="{FF2B5EF4-FFF2-40B4-BE49-F238E27FC236}">
                <a16:creationId xmlns:a16="http://schemas.microsoft.com/office/drawing/2014/main" id="{C2D54941-7969-B95E-694B-54C8189E71B9}"/>
              </a:ext>
              <a:ext uri="{C183D7F6-B498-43B3-948B-1728B52AA6E4}">
                <adec:decorative xmlns:adec="http://schemas.microsoft.com/office/drawing/2017/decorative" val="1"/>
              </a:ext>
            </a:extLst>
          </p:cNvPr>
          <p:cNvSpPr txBox="1"/>
          <p:nvPr/>
        </p:nvSpPr>
        <p:spPr>
          <a:xfrm>
            <a:off x="6561708" y="1737990"/>
            <a:ext cx="3575958" cy="1200329"/>
          </a:xfrm>
          <a:prstGeom prst="rect">
            <a:avLst/>
          </a:prstGeom>
          <a:noFill/>
        </p:spPr>
        <p:txBody>
          <a:bodyPr wrap="square" rtlCol="0">
            <a:spAutoFit/>
          </a:bodyPr>
          <a:lstStyle/>
          <a:p>
            <a:r>
              <a:rPr lang="en-US">
                <a:solidFill>
                  <a:schemeClr val="bg1"/>
                </a:solidFill>
              </a:rPr>
              <a:t>System review to identify successful procedures and practices to share with others and identify areas of improvements</a:t>
            </a:r>
          </a:p>
        </p:txBody>
      </p:sp>
      <p:sp>
        <p:nvSpPr>
          <p:cNvPr id="15" name="Rectangle 14">
            <a:extLst>
              <a:ext uri="{FF2B5EF4-FFF2-40B4-BE49-F238E27FC236}">
                <a16:creationId xmlns:a16="http://schemas.microsoft.com/office/drawing/2014/main" id="{9170C3D0-017A-E54D-D078-511C336D9468}"/>
              </a:ext>
              <a:ext uri="{C183D7F6-B498-43B3-948B-1728B52AA6E4}">
                <adec:decorative xmlns:adec="http://schemas.microsoft.com/office/drawing/2017/decorative" val="1"/>
              </a:ext>
            </a:extLst>
          </p:cNvPr>
          <p:cNvSpPr/>
          <p:nvPr/>
        </p:nvSpPr>
        <p:spPr>
          <a:xfrm>
            <a:off x="6282170" y="3879291"/>
            <a:ext cx="3884767" cy="2011680"/>
          </a:xfrm>
          <a:prstGeom prst="rect">
            <a:avLst/>
          </a:prstGeom>
          <a:solidFill>
            <a:srgbClr val="5A5A5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AA7717-F3F1-D3E7-1D9A-3A9612014028}"/>
              </a:ext>
              <a:ext uri="{C183D7F6-B498-43B3-948B-1728B52AA6E4}">
                <adec:decorative xmlns:adec="http://schemas.microsoft.com/office/drawing/2017/decorative" val="1"/>
              </a:ext>
            </a:extLst>
          </p:cNvPr>
          <p:cNvSpPr/>
          <p:nvPr/>
        </p:nvSpPr>
        <p:spPr>
          <a:xfrm>
            <a:off x="6282170" y="3380338"/>
            <a:ext cx="3884767" cy="498953"/>
          </a:xfrm>
          <a:prstGeom prst="rect">
            <a:avLst/>
          </a:prstGeom>
          <a:solidFill>
            <a:srgbClr val="383838">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9C57602-8537-CD5A-1745-7E1764D6C3BC}"/>
              </a:ext>
              <a:ext uri="{C183D7F6-B498-43B3-948B-1728B52AA6E4}">
                <adec:decorative xmlns:adec="http://schemas.microsoft.com/office/drawing/2017/decorative" val="1"/>
              </a:ext>
            </a:extLst>
          </p:cNvPr>
          <p:cNvSpPr txBox="1"/>
          <p:nvPr/>
        </p:nvSpPr>
        <p:spPr>
          <a:xfrm>
            <a:off x="6598026" y="3407263"/>
            <a:ext cx="3343095" cy="400110"/>
          </a:xfrm>
          <a:prstGeom prst="rect">
            <a:avLst/>
          </a:prstGeom>
          <a:noFill/>
        </p:spPr>
        <p:txBody>
          <a:bodyPr wrap="none" rtlCol="0">
            <a:spAutoFit/>
          </a:bodyPr>
          <a:lstStyle/>
          <a:p>
            <a:r>
              <a:rPr lang="en-US" sz="2000" b="1">
                <a:solidFill>
                  <a:schemeClr val="bg1"/>
                </a:solidFill>
              </a:rPr>
              <a:t>Low Results/High Compliance</a:t>
            </a:r>
          </a:p>
        </p:txBody>
      </p:sp>
      <p:sp>
        <p:nvSpPr>
          <p:cNvPr id="19" name="TextBox 18">
            <a:extLst>
              <a:ext uri="{FF2B5EF4-FFF2-40B4-BE49-F238E27FC236}">
                <a16:creationId xmlns:a16="http://schemas.microsoft.com/office/drawing/2014/main" id="{79513F2A-3D93-20B9-E9A4-66BBD10B53B6}"/>
              </a:ext>
              <a:ext uri="{C183D7F6-B498-43B3-948B-1728B52AA6E4}">
                <adec:decorative xmlns:adec="http://schemas.microsoft.com/office/drawing/2017/decorative" val="1"/>
              </a:ext>
            </a:extLst>
          </p:cNvPr>
          <p:cNvSpPr txBox="1"/>
          <p:nvPr/>
        </p:nvSpPr>
        <p:spPr>
          <a:xfrm>
            <a:off x="6598026" y="3936994"/>
            <a:ext cx="1919308" cy="369332"/>
          </a:xfrm>
          <a:prstGeom prst="rect">
            <a:avLst/>
          </a:prstGeom>
          <a:noFill/>
        </p:spPr>
        <p:txBody>
          <a:bodyPr wrap="none" rtlCol="0">
            <a:spAutoFit/>
          </a:bodyPr>
          <a:lstStyle/>
          <a:p>
            <a:r>
              <a:rPr lang="en-US" b="1">
                <a:solidFill>
                  <a:schemeClr val="bg1"/>
                </a:solidFill>
              </a:rPr>
              <a:t>Targeted Supports</a:t>
            </a:r>
          </a:p>
        </p:txBody>
      </p:sp>
      <p:sp>
        <p:nvSpPr>
          <p:cNvPr id="20" name="TextBox 19">
            <a:extLst>
              <a:ext uri="{FF2B5EF4-FFF2-40B4-BE49-F238E27FC236}">
                <a16:creationId xmlns:a16="http://schemas.microsoft.com/office/drawing/2014/main" id="{377AA795-DC03-7B14-0F61-83D55373F485}"/>
              </a:ext>
              <a:ext uri="{C183D7F6-B498-43B3-948B-1728B52AA6E4}">
                <adec:decorative xmlns:adec="http://schemas.microsoft.com/office/drawing/2017/decorative" val="1"/>
              </a:ext>
            </a:extLst>
          </p:cNvPr>
          <p:cNvSpPr txBox="1"/>
          <p:nvPr/>
        </p:nvSpPr>
        <p:spPr>
          <a:xfrm>
            <a:off x="6598026" y="4306326"/>
            <a:ext cx="3575958" cy="1354217"/>
          </a:xfrm>
          <a:prstGeom prst="rect">
            <a:avLst/>
          </a:prstGeom>
          <a:noFill/>
        </p:spPr>
        <p:txBody>
          <a:bodyPr wrap="square" rtlCol="0">
            <a:spAutoFit/>
          </a:bodyPr>
          <a:lstStyle/>
          <a:p>
            <a:pPr>
              <a:spcAft>
                <a:spcPts val="1200"/>
              </a:spcAft>
            </a:pPr>
            <a:r>
              <a:rPr lang="en-US">
                <a:solidFill>
                  <a:schemeClr val="bg1"/>
                </a:solidFill>
              </a:rPr>
              <a:t>Provide targeted supports to improve results</a:t>
            </a:r>
          </a:p>
          <a:p>
            <a:pPr>
              <a:spcAft>
                <a:spcPts val="1200"/>
              </a:spcAft>
            </a:pPr>
            <a:r>
              <a:rPr lang="en-US">
                <a:solidFill>
                  <a:schemeClr val="bg1"/>
                </a:solidFill>
              </a:rPr>
              <a:t>System review to create plan for improving results</a:t>
            </a:r>
          </a:p>
        </p:txBody>
      </p:sp>
      <p:sp>
        <p:nvSpPr>
          <p:cNvPr id="29" name="Rectangle 28">
            <a:extLst>
              <a:ext uri="{FF2B5EF4-FFF2-40B4-BE49-F238E27FC236}">
                <a16:creationId xmlns:a16="http://schemas.microsoft.com/office/drawing/2014/main" id="{24349D90-B873-72F3-9412-887FC5574100}"/>
              </a:ext>
              <a:ext uri="{C183D7F6-B498-43B3-948B-1728B52AA6E4}">
                <adec:decorative xmlns:adec="http://schemas.microsoft.com/office/drawing/2017/decorative" val="1"/>
              </a:ext>
            </a:extLst>
          </p:cNvPr>
          <p:cNvSpPr/>
          <p:nvPr/>
        </p:nvSpPr>
        <p:spPr>
          <a:xfrm>
            <a:off x="2276549" y="1292856"/>
            <a:ext cx="3884767" cy="2011680"/>
          </a:xfrm>
          <a:prstGeom prst="rect">
            <a:avLst/>
          </a:prstGeom>
          <a:solidFill>
            <a:srgbClr val="7A4F1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E7A9C7-2BB5-07B9-BF54-80641ADBD5B4}"/>
              </a:ext>
              <a:ext uri="{C183D7F6-B498-43B3-948B-1728B52AA6E4}">
                <adec:decorative xmlns:adec="http://schemas.microsoft.com/office/drawing/2017/decorative" val="1"/>
              </a:ext>
            </a:extLst>
          </p:cNvPr>
          <p:cNvSpPr/>
          <p:nvPr/>
        </p:nvSpPr>
        <p:spPr>
          <a:xfrm>
            <a:off x="2276549" y="793903"/>
            <a:ext cx="3884767" cy="498953"/>
          </a:xfrm>
          <a:prstGeom prst="rect">
            <a:avLst/>
          </a:prstGeom>
          <a:solidFill>
            <a:srgbClr val="54351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B74E768-51C3-4F97-4EDB-D36160D44E60}"/>
              </a:ext>
              <a:ext uri="{C183D7F6-B498-43B3-948B-1728B52AA6E4}">
                <adec:decorative xmlns:adec="http://schemas.microsoft.com/office/drawing/2017/decorative" val="1"/>
              </a:ext>
            </a:extLst>
          </p:cNvPr>
          <p:cNvSpPr txBox="1"/>
          <p:nvPr/>
        </p:nvSpPr>
        <p:spPr>
          <a:xfrm>
            <a:off x="2545132" y="835043"/>
            <a:ext cx="3343095" cy="400110"/>
          </a:xfrm>
          <a:prstGeom prst="rect">
            <a:avLst/>
          </a:prstGeom>
          <a:noFill/>
        </p:spPr>
        <p:txBody>
          <a:bodyPr wrap="none" rtlCol="0">
            <a:spAutoFit/>
          </a:bodyPr>
          <a:lstStyle/>
          <a:p>
            <a:r>
              <a:rPr lang="en-US" sz="2000" b="1">
                <a:solidFill>
                  <a:schemeClr val="bg1"/>
                </a:solidFill>
              </a:rPr>
              <a:t>High Results/Low Compliance</a:t>
            </a:r>
          </a:p>
        </p:txBody>
      </p:sp>
      <p:sp>
        <p:nvSpPr>
          <p:cNvPr id="32" name="TextBox 31">
            <a:extLst>
              <a:ext uri="{FF2B5EF4-FFF2-40B4-BE49-F238E27FC236}">
                <a16:creationId xmlns:a16="http://schemas.microsoft.com/office/drawing/2014/main" id="{B5EBA1A7-ABFA-0DD5-658D-E69D9E07E83C}"/>
              </a:ext>
              <a:ext uri="{C183D7F6-B498-43B3-948B-1728B52AA6E4}">
                <adec:decorative xmlns:adec="http://schemas.microsoft.com/office/drawing/2017/decorative" val="1"/>
              </a:ext>
            </a:extLst>
          </p:cNvPr>
          <p:cNvSpPr txBox="1"/>
          <p:nvPr/>
        </p:nvSpPr>
        <p:spPr>
          <a:xfrm>
            <a:off x="2545132" y="1364774"/>
            <a:ext cx="1902509" cy="369332"/>
          </a:xfrm>
          <a:prstGeom prst="rect">
            <a:avLst/>
          </a:prstGeom>
          <a:noFill/>
        </p:spPr>
        <p:txBody>
          <a:bodyPr wrap="none" rtlCol="0">
            <a:spAutoFit/>
          </a:bodyPr>
          <a:lstStyle/>
          <a:p>
            <a:r>
              <a:rPr lang="en-US" b="1">
                <a:solidFill>
                  <a:schemeClr val="bg1"/>
                </a:solidFill>
              </a:rPr>
              <a:t>Directed Supports</a:t>
            </a:r>
          </a:p>
        </p:txBody>
      </p:sp>
      <p:sp>
        <p:nvSpPr>
          <p:cNvPr id="33" name="TextBox 32">
            <a:extLst>
              <a:ext uri="{FF2B5EF4-FFF2-40B4-BE49-F238E27FC236}">
                <a16:creationId xmlns:a16="http://schemas.microsoft.com/office/drawing/2014/main" id="{9049A2DB-F4C0-43E7-3254-E3176D333BD3}"/>
              </a:ext>
              <a:ext uri="{C183D7F6-B498-43B3-948B-1728B52AA6E4}">
                <adec:decorative xmlns:adec="http://schemas.microsoft.com/office/drawing/2017/decorative" val="1"/>
              </a:ext>
            </a:extLst>
          </p:cNvPr>
          <p:cNvSpPr txBox="1"/>
          <p:nvPr/>
        </p:nvSpPr>
        <p:spPr>
          <a:xfrm>
            <a:off x="2545132" y="1734106"/>
            <a:ext cx="3575958" cy="1354217"/>
          </a:xfrm>
          <a:prstGeom prst="rect">
            <a:avLst/>
          </a:prstGeom>
          <a:noFill/>
        </p:spPr>
        <p:txBody>
          <a:bodyPr wrap="square" rtlCol="0">
            <a:spAutoFit/>
          </a:bodyPr>
          <a:lstStyle/>
          <a:p>
            <a:pPr>
              <a:spcAft>
                <a:spcPts val="1200"/>
              </a:spcAft>
            </a:pPr>
            <a:r>
              <a:rPr lang="en-US">
                <a:solidFill>
                  <a:schemeClr val="bg1"/>
                </a:solidFill>
              </a:rPr>
              <a:t>Provide directed supports to improve compliance</a:t>
            </a:r>
          </a:p>
          <a:p>
            <a:pPr>
              <a:spcAft>
                <a:spcPts val="1200"/>
              </a:spcAft>
            </a:pPr>
            <a:r>
              <a:rPr lang="en-US">
                <a:solidFill>
                  <a:schemeClr val="bg1"/>
                </a:solidFill>
              </a:rPr>
              <a:t>System review to create plan for improving compliance</a:t>
            </a:r>
          </a:p>
        </p:txBody>
      </p:sp>
    </p:spTree>
    <p:extLst>
      <p:ext uri="{BB962C8B-B14F-4D97-AF65-F5344CB8AC3E}">
        <p14:creationId xmlns:p14="http://schemas.microsoft.com/office/powerpoint/2010/main" val="1170067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35C9D-64F9-4E50-B0EB-F627AACE495F}"/>
              </a:ext>
            </a:extLst>
          </p:cNvPr>
          <p:cNvSpPr>
            <a:spLocks noGrp="1"/>
          </p:cNvSpPr>
          <p:nvPr>
            <p:ph type="title"/>
          </p:nvPr>
        </p:nvSpPr>
        <p:spPr>
          <a:xfrm>
            <a:off x="582195" y="49643"/>
            <a:ext cx="11150081" cy="771591"/>
          </a:xfrm>
        </p:spPr>
        <p:txBody>
          <a:bodyPr>
            <a:normAutofit/>
          </a:bodyPr>
          <a:lstStyle/>
          <a:p>
            <a:pPr algn="ctr"/>
            <a:r>
              <a:rPr lang="en-US" sz="3200" dirty="0"/>
              <a:t>Differentiated Framework of Supports </a:t>
            </a:r>
            <a:r>
              <a:rPr lang="en-US" sz="3200" dirty="0">
                <a:solidFill>
                  <a:schemeClr val="bg1"/>
                </a:solidFill>
              </a:rPr>
              <a:t>(4)</a:t>
            </a:r>
          </a:p>
        </p:txBody>
      </p:sp>
      <p:cxnSp>
        <p:nvCxnSpPr>
          <p:cNvPr id="46" name="Straight Arrow Connector 45" descr="Straight vertical arrow">
            <a:extLst>
              <a:ext uri="{FF2B5EF4-FFF2-40B4-BE49-F238E27FC236}">
                <a16:creationId xmlns:a16="http://schemas.microsoft.com/office/drawing/2014/main" id="{5CEB0B36-DCAA-EB79-22A2-9CE208C63A14}"/>
              </a:ext>
            </a:extLst>
          </p:cNvPr>
          <p:cNvCxnSpPr>
            <a:cxnSpLocks/>
          </p:cNvCxnSpPr>
          <p:nvPr/>
        </p:nvCxnSpPr>
        <p:spPr>
          <a:xfrm flipV="1">
            <a:off x="2082977" y="800101"/>
            <a:ext cx="0" cy="5143691"/>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Low Results">
            <a:extLst>
              <a:ext uri="{FF2B5EF4-FFF2-40B4-BE49-F238E27FC236}">
                <a16:creationId xmlns:a16="http://schemas.microsoft.com/office/drawing/2014/main" id="{0C630188-B59A-4C8C-7880-40554C85C1A1}"/>
              </a:ext>
            </a:extLst>
          </p:cNvPr>
          <p:cNvSpPr txBox="1"/>
          <p:nvPr/>
        </p:nvSpPr>
        <p:spPr>
          <a:xfrm rot="16200000">
            <a:off x="1595975" y="5248950"/>
            <a:ext cx="576953" cy="369332"/>
          </a:xfrm>
          <a:prstGeom prst="rect">
            <a:avLst/>
          </a:prstGeom>
          <a:noFill/>
        </p:spPr>
        <p:txBody>
          <a:bodyPr wrap="none" rtlCol="0">
            <a:spAutoFit/>
          </a:bodyPr>
          <a:lstStyle/>
          <a:p>
            <a:r>
              <a:rPr lang="en-US" b="1"/>
              <a:t>Low</a:t>
            </a:r>
          </a:p>
        </p:txBody>
      </p:sp>
      <p:sp>
        <p:nvSpPr>
          <p:cNvPr id="48" name="Results">
            <a:extLst>
              <a:ext uri="{FF2B5EF4-FFF2-40B4-BE49-F238E27FC236}">
                <a16:creationId xmlns:a16="http://schemas.microsoft.com/office/drawing/2014/main" id="{21F0FE47-C958-C0FD-5727-C3571D2CFC5E}"/>
              </a:ext>
            </a:extLst>
          </p:cNvPr>
          <p:cNvSpPr txBox="1"/>
          <p:nvPr/>
        </p:nvSpPr>
        <p:spPr>
          <a:xfrm rot="16200000">
            <a:off x="1453602" y="3182614"/>
            <a:ext cx="868956" cy="369332"/>
          </a:xfrm>
          <a:prstGeom prst="rect">
            <a:avLst/>
          </a:prstGeom>
          <a:noFill/>
        </p:spPr>
        <p:txBody>
          <a:bodyPr wrap="none" rtlCol="0">
            <a:spAutoFit/>
          </a:bodyPr>
          <a:lstStyle/>
          <a:p>
            <a:r>
              <a:rPr lang="en-US" b="1"/>
              <a:t>Results</a:t>
            </a:r>
          </a:p>
        </p:txBody>
      </p:sp>
      <p:sp>
        <p:nvSpPr>
          <p:cNvPr id="40" name="High Compliance">
            <a:extLst>
              <a:ext uri="{FF2B5EF4-FFF2-40B4-BE49-F238E27FC236}">
                <a16:creationId xmlns:a16="http://schemas.microsoft.com/office/drawing/2014/main" id="{C7CD21DE-681C-EC82-C6E5-0E82486933C6}"/>
              </a:ext>
            </a:extLst>
          </p:cNvPr>
          <p:cNvSpPr txBox="1"/>
          <p:nvPr/>
        </p:nvSpPr>
        <p:spPr>
          <a:xfrm>
            <a:off x="9350862" y="6134590"/>
            <a:ext cx="619080" cy="369332"/>
          </a:xfrm>
          <a:prstGeom prst="rect">
            <a:avLst/>
          </a:prstGeom>
          <a:noFill/>
        </p:spPr>
        <p:txBody>
          <a:bodyPr wrap="none" rtlCol="0">
            <a:spAutoFit/>
          </a:bodyPr>
          <a:lstStyle/>
          <a:p>
            <a:r>
              <a:rPr lang="en-US" b="1"/>
              <a:t>High</a:t>
            </a:r>
          </a:p>
        </p:txBody>
      </p:sp>
      <p:sp>
        <p:nvSpPr>
          <p:cNvPr id="16" name="Rectangle 15">
            <a:extLst>
              <a:ext uri="{FF2B5EF4-FFF2-40B4-BE49-F238E27FC236}">
                <a16:creationId xmlns:a16="http://schemas.microsoft.com/office/drawing/2014/main" id="{BEAA7717-F3F1-D3E7-1D9A-3A9612014028}"/>
              </a:ext>
              <a:ext uri="{C183D7F6-B498-43B3-948B-1728B52AA6E4}">
                <adec:decorative xmlns:adec="http://schemas.microsoft.com/office/drawing/2017/decorative" val="1"/>
              </a:ext>
            </a:extLst>
          </p:cNvPr>
          <p:cNvSpPr/>
          <p:nvPr/>
        </p:nvSpPr>
        <p:spPr>
          <a:xfrm>
            <a:off x="6282170" y="3380338"/>
            <a:ext cx="3884767" cy="498953"/>
          </a:xfrm>
          <a:prstGeom prst="rect">
            <a:avLst/>
          </a:prstGeom>
          <a:solidFill>
            <a:srgbClr val="383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9C57602-8537-CD5A-1745-7E1764D6C3BC}"/>
              </a:ext>
            </a:extLst>
          </p:cNvPr>
          <p:cNvSpPr txBox="1"/>
          <p:nvPr/>
        </p:nvSpPr>
        <p:spPr>
          <a:xfrm>
            <a:off x="6598026" y="3407263"/>
            <a:ext cx="3343095" cy="400110"/>
          </a:xfrm>
          <a:prstGeom prst="rect">
            <a:avLst/>
          </a:prstGeom>
          <a:noFill/>
        </p:spPr>
        <p:txBody>
          <a:bodyPr wrap="none" rtlCol="0">
            <a:spAutoFit/>
          </a:bodyPr>
          <a:lstStyle/>
          <a:p>
            <a:r>
              <a:rPr lang="en-US" sz="2000" b="1">
                <a:solidFill>
                  <a:schemeClr val="bg1"/>
                </a:solidFill>
              </a:rPr>
              <a:t>Low Results/High Compliance</a:t>
            </a:r>
          </a:p>
        </p:txBody>
      </p:sp>
      <p:sp>
        <p:nvSpPr>
          <p:cNvPr id="15" name="Rectangle 14">
            <a:extLst>
              <a:ext uri="{FF2B5EF4-FFF2-40B4-BE49-F238E27FC236}">
                <a16:creationId xmlns:a16="http://schemas.microsoft.com/office/drawing/2014/main" id="{9170C3D0-017A-E54D-D078-511C336D9468}"/>
              </a:ext>
              <a:ext uri="{C183D7F6-B498-43B3-948B-1728B52AA6E4}">
                <adec:decorative xmlns:adec="http://schemas.microsoft.com/office/drawing/2017/decorative" val="1"/>
              </a:ext>
            </a:extLst>
          </p:cNvPr>
          <p:cNvSpPr/>
          <p:nvPr/>
        </p:nvSpPr>
        <p:spPr>
          <a:xfrm>
            <a:off x="6282170" y="3879291"/>
            <a:ext cx="3884767" cy="2011680"/>
          </a:xfrm>
          <a:prstGeom prst="rect">
            <a:avLst/>
          </a:prstGeom>
          <a:solidFill>
            <a:srgbClr val="5A5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9513F2A-3D93-20B9-E9A4-66BBD10B53B6}"/>
              </a:ext>
            </a:extLst>
          </p:cNvPr>
          <p:cNvSpPr txBox="1"/>
          <p:nvPr/>
        </p:nvSpPr>
        <p:spPr>
          <a:xfrm>
            <a:off x="6598026" y="3936994"/>
            <a:ext cx="1919308" cy="369332"/>
          </a:xfrm>
          <a:prstGeom prst="rect">
            <a:avLst/>
          </a:prstGeom>
          <a:noFill/>
        </p:spPr>
        <p:txBody>
          <a:bodyPr wrap="none" rtlCol="0">
            <a:spAutoFit/>
          </a:bodyPr>
          <a:lstStyle/>
          <a:p>
            <a:r>
              <a:rPr lang="en-US" b="1">
                <a:solidFill>
                  <a:schemeClr val="bg1"/>
                </a:solidFill>
              </a:rPr>
              <a:t>Targeted Supports</a:t>
            </a:r>
          </a:p>
        </p:txBody>
      </p:sp>
      <p:sp>
        <p:nvSpPr>
          <p:cNvPr id="20" name="TextBox 19">
            <a:extLst>
              <a:ext uri="{FF2B5EF4-FFF2-40B4-BE49-F238E27FC236}">
                <a16:creationId xmlns:a16="http://schemas.microsoft.com/office/drawing/2014/main" id="{377AA795-DC03-7B14-0F61-83D55373F485}"/>
              </a:ext>
            </a:extLst>
          </p:cNvPr>
          <p:cNvSpPr txBox="1"/>
          <p:nvPr/>
        </p:nvSpPr>
        <p:spPr>
          <a:xfrm>
            <a:off x="6598026" y="4306326"/>
            <a:ext cx="3575958" cy="1354217"/>
          </a:xfrm>
          <a:prstGeom prst="rect">
            <a:avLst/>
          </a:prstGeom>
          <a:noFill/>
        </p:spPr>
        <p:txBody>
          <a:bodyPr wrap="square" rtlCol="0">
            <a:spAutoFit/>
          </a:bodyPr>
          <a:lstStyle/>
          <a:p>
            <a:pPr>
              <a:spcAft>
                <a:spcPts val="1200"/>
              </a:spcAft>
            </a:pPr>
            <a:r>
              <a:rPr lang="en-US">
                <a:solidFill>
                  <a:schemeClr val="bg1"/>
                </a:solidFill>
              </a:rPr>
              <a:t>Provide targeted supports to improve results</a:t>
            </a:r>
          </a:p>
          <a:p>
            <a:pPr>
              <a:spcAft>
                <a:spcPts val="1200"/>
              </a:spcAft>
            </a:pPr>
            <a:r>
              <a:rPr lang="en-US">
                <a:solidFill>
                  <a:schemeClr val="bg1"/>
                </a:solidFill>
              </a:rPr>
              <a:t>System review to create plan for improving results</a:t>
            </a:r>
          </a:p>
        </p:txBody>
      </p:sp>
      <p:cxnSp>
        <p:nvCxnSpPr>
          <p:cNvPr id="42" name="Straight Arrow Connector 41" descr="Straight horizontal arrow">
            <a:extLst>
              <a:ext uri="{FF2B5EF4-FFF2-40B4-BE49-F238E27FC236}">
                <a16:creationId xmlns:a16="http://schemas.microsoft.com/office/drawing/2014/main" id="{11221CAA-D279-83E7-E4FB-7D05DAA8DA65}"/>
              </a:ext>
            </a:extLst>
          </p:cNvPr>
          <p:cNvCxnSpPr>
            <a:cxnSpLocks/>
          </p:cNvCxnSpPr>
          <p:nvPr/>
        </p:nvCxnSpPr>
        <p:spPr>
          <a:xfrm>
            <a:off x="2269671" y="6127681"/>
            <a:ext cx="7919358"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Low Compliance">
            <a:extLst>
              <a:ext uri="{FF2B5EF4-FFF2-40B4-BE49-F238E27FC236}">
                <a16:creationId xmlns:a16="http://schemas.microsoft.com/office/drawing/2014/main" id="{7E4C3CD9-19EC-23D1-5BC0-4EC3144D56D2}"/>
              </a:ext>
              <a:ext uri="{C183D7F6-B498-43B3-948B-1728B52AA6E4}">
                <adec:decorative xmlns:adec="http://schemas.microsoft.com/office/drawing/2017/decorative" val="0"/>
              </a:ext>
            </a:extLst>
          </p:cNvPr>
          <p:cNvSpPr txBox="1"/>
          <p:nvPr/>
        </p:nvSpPr>
        <p:spPr>
          <a:xfrm>
            <a:off x="2529278" y="6136661"/>
            <a:ext cx="576953" cy="369332"/>
          </a:xfrm>
          <a:prstGeom prst="rect">
            <a:avLst/>
          </a:prstGeom>
          <a:noFill/>
        </p:spPr>
        <p:txBody>
          <a:bodyPr wrap="none" rtlCol="0">
            <a:spAutoFit/>
          </a:bodyPr>
          <a:lstStyle/>
          <a:p>
            <a:r>
              <a:rPr lang="en-US" b="1"/>
              <a:t>Low</a:t>
            </a:r>
          </a:p>
        </p:txBody>
      </p:sp>
      <p:sp>
        <p:nvSpPr>
          <p:cNvPr id="39" name="Compliance">
            <a:extLst>
              <a:ext uri="{FF2B5EF4-FFF2-40B4-BE49-F238E27FC236}">
                <a16:creationId xmlns:a16="http://schemas.microsoft.com/office/drawing/2014/main" id="{9E4A969C-95BB-F093-E072-6B3516145E84}"/>
              </a:ext>
            </a:extLst>
          </p:cNvPr>
          <p:cNvSpPr txBox="1"/>
          <p:nvPr/>
        </p:nvSpPr>
        <p:spPr>
          <a:xfrm>
            <a:off x="5578370" y="6134590"/>
            <a:ext cx="1301959" cy="369332"/>
          </a:xfrm>
          <a:prstGeom prst="rect">
            <a:avLst/>
          </a:prstGeom>
          <a:noFill/>
        </p:spPr>
        <p:txBody>
          <a:bodyPr wrap="none" rtlCol="0">
            <a:spAutoFit/>
          </a:bodyPr>
          <a:lstStyle/>
          <a:p>
            <a:r>
              <a:rPr lang="en-US" b="1"/>
              <a:t>Compliance</a:t>
            </a:r>
          </a:p>
        </p:txBody>
      </p:sp>
      <p:sp>
        <p:nvSpPr>
          <p:cNvPr id="50" name="High Results">
            <a:extLst>
              <a:ext uri="{FF2B5EF4-FFF2-40B4-BE49-F238E27FC236}">
                <a16:creationId xmlns:a16="http://schemas.microsoft.com/office/drawing/2014/main" id="{2D0B105D-F2F2-E52D-6F9C-631662064259}"/>
              </a:ext>
            </a:extLst>
          </p:cNvPr>
          <p:cNvSpPr txBox="1"/>
          <p:nvPr/>
        </p:nvSpPr>
        <p:spPr>
          <a:xfrm rot="16200000">
            <a:off x="1588771" y="1162460"/>
            <a:ext cx="619080" cy="369332"/>
          </a:xfrm>
          <a:prstGeom prst="rect">
            <a:avLst/>
          </a:prstGeom>
          <a:noFill/>
        </p:spPr>
        <p:txBody>
          <a:bodyPr wrap="none" rtlCol="0">
            <a:spAutoFit/>
          </a:bodyPr>
          <a:lstStyle/>
          <a:p>
            <a:r>
              <a:rPr lang="en-US" b="1"/>
              <a:t>High</a:t>
            </a:r>
          </a:p>
        </p:txBody>
      </p:sp>
      <p:sp>
        <p:nvSpPr>
          <p:cNvPr id="4" name="Footer Placeholder 3">
            <a:extLst>
              <a:ext uri="{FF2B5EF4-FFF2-40B4-BE49-F238E27FC236}">
                <a16:creationId xmlns:a16="http://schemas.microsoft.com/office/drawing/2014/main" id="{19311A9B-E4B1-45FF-ADE7-A6681C9543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9279953F-F93B-48C4-ABD6-B0732A4D0E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Rectangle 2">
            <a:extLst>
              <a:ext uri="{FF2B5EF4-FFF2-40B4-BE49-F238E27FC236}">
                <a16:creationId xmlns:a16="http://schemas.microsoft.com/office/drawing/2014/main" id="{AC568687-1D9D-0063-8CE7-02C8DB7B5815}"/>
              </a:ext>
              <a:ext uri="{C183D7F6-B498-43B3-948B-1728B52AA6E4}">
                <adec:decorative xmlns:adec="http://schemas.microsoft.com/office/drawing/2017/decorative" val="1"/>
              </a:ext>
            </a:extLst>
          </p:cNvPr>
          <p:cNvSpPr/>
          <p:nvPr/>
        </p:nvSpPr>
        <p:spPr>
          <a:xfrm>
            <a:off x="6282170" y="1289904"/>
            <a:ext cx="3884767" cy="2011680"/>
          </a:xfrm>
          <a:prstGeom prst="rect">
            <a:avLst/>
          </a:prstGeom>
          <a:solidFill>
            <a:srgbClr val="176352">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6563EE-4B0B-5FC6-5BEE-EBFBC92B9D3D}"/>
              </a:ext>
              <a:ext uri="{C183D7F6-B498-43B3-948B-1728B52AA6E4}">
                <adec:decorative xmlns:adec="http://schemas.microsoft.com/office/drawing/2017/decorative" val="1"/>
              </a:ext>
            </a:extLst>
          </p:cNvPr>
          <p:cNvSpPr/>
          <p:nvPr/>
        </p:nvSpPr>
        <p:spPr>
          <a:xfrm>
            <a:off x="6282170" y="790951"/>
            <a:ext cx="3884767" cy="498953"/>
          </a:xfrm>
          <a:prstGeom prst="rect">
            <a:avLst/>
          </a:prstGeom>
          <a:solidFill>
            <a:srgbClr val="0B372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CAA7F2-9837-83E6-57AB-8314319083AD}"/>
              </a:ext>
              <a:ext uri="{C183D7F6-B498-43B3-948B-1728B52AA6E4}">
                <adec:decorative xmlns:adec="http://schemas.microsoft.com/office/drawing/2017/decorative" val="1"/>
              </a:ext>
            </a:extLst>
          </p:cNvPr>
          <p:cNvSpPr txBox="1"/>
          <p:nvPr/>
        </p:nvSpPr>
        <p:spPr>
          <a:xfrm>
            <a:off x="6561708" y="838927"/>
            <a:ext cx="3390095" cy="400110"/>
          </a:xfrm>
          <a:prstGeom prst="rect">
            <a:avLst/>
          </a:prstGeom>
          <a:noFill/>
        </p:spPr>
        <p:txBody>
          <a:bodyPr wrap="none" rtlCol="0">
            <a:spAutoFit/>
          </a:bodyPr>
          <a:lstStyle/>
          <a:p>
            <a:r>
              <a:rPr lang="en-US" sz="2000" b="1">
                <a:solidFill>
                  <a:schemeClr val="bg1"/>
                </a:solidFill>
              </a:rPr>
              <a:t>High Results/High Compliance</a:t>
            </a:r>
          </a:p>
        </p:txBody>
      </p:sp>
      <p:sp>
        <p:nvSpPr>
          <p:cNvPr id="11" name="TextBox 10">
            <a:extLst>
              <a:ext uri="{FF2B5EF4-FFF2-40B4-BE49-F238E27FC236}">
                <a16:creationId xmlns:a16="http://schemas.microsoft.com/office/drawing/2014/main" id="{F9CE8483-51F4-E2F3-7151-E307E0456BE0}"/>
              </a:ext>
              <a:ext uri="{C183D7F6-B498-43B3-948B-1728B52AA6E4}">
                <adec:decorative xmlns:adec="http://schemas.microsoft.com/office/drawing/2017/decorative" val="1"/>
              </a:ext>
            </a:extLst>
          </p:cNvPr>
          <p:cNvSpPr txBox="1"/>
          <p:nvPr/>
        </p:nvSpPr>
        <p:spPr>
          <a:xfrm>
            <a:off x="6561708" y="1368658"/>
            <a:ext cx="1986313" cy="369332"/>
          </a:xfrm>
          <a:prstGeom prst="rect">
            <a:avLst/>
          </a:prstGeom>
          <a:noFill/>
        </p:spPr>
        <p:txBody>
          <a:bodyPr wrap="none" rtlCol="0">
            <a:spAutoFit/>
          </a:bodyPr>
          <a:lstStyle/>
          <a:p>
            <a:r>
              <a:rPr lang="en-US" b="1">
                <a:solidFill>
                  <a:schemeClr val="bg1"/>
                </a:solidFill>
              </a:rPr>
              <a:t>Universal Supports</a:t>
            </a:r>
          </a:p>
        </p:txBody>
      </p:sp>
      <p:sp>
        <p:nvSpPr>
          <p:cNvPr id="13" name="TextBox 12">
            <a:extLst>
              <a:ext uri="{FF2B5EF4-FFF2-40B4-BE49-F238E27FC236}">
                <a16:creationId xmlns:a16="http://schemas.microsoft.com/office/drawing/2014/main" id="{C2D54941-7969-B95E-694B-54C8189E71B9}"/>
              </a:ext>
              <a:ext uri="{C183D7F6-B498-43B3-948B-1728B52AA6E4}">
                <adec:decorative xmlns:adec="http://schemas.microsoft.com/office/drawing/2017/decorative" val="1"/>
              </a:ext>
            </a:extLst>
          </p:cNvPr>
          <p:cNvSpPr txBox="1"/>
          <p:nvPr/>
        </p:nvSpPr>
        <p:spPr>
          <a:xfrm>
            <a:off x="6561708" y="1737990"/>
            <a:ext cx="3575958" cy="1200329"/>
          </a:xfrm>
          <a:prstGeom prst="rect">
            <a:avLst/>
          </a:prstGeom>
          <a:noFill/>
        </p:spPr>
        <p:txBody>
          <a:bodyPr wrap="square" rtlCol="0">
            <a:spAutoFit/>
          </a:bodyPr>
          <a:lstStyle/>
          <a:p>
            <a:r>
              <a:rPr lang="en-US">
                <a:solidFill>
                  <a:schemeClr val="bg1"/>
                </a:solidFill>
              </a:rPr>
              <a:t>System review to identify successful procedures and practices to share with others and identify areas of improvements</a:t>
            </a:r>
          </a:p>
        </p:txBody>
      </p:sp>
      <p:sp>
        <p:nvSpPr>
          <p:cNvPr id="22" name="Rectangle 21">
            <a:extLst>
              <a:ext uri="{FF2B5EF4-FFF2-40B4-BE49-F238E27FC236}">
                <a16:creationId xmlns:a16="http://schemas.microsoft.com/office/drawing/2014/main" id="{5B08CDE2-51A5-07E9-0419-563AC4FB745C}"/>
              </a:ext>
              <a:ext uri="{C183D7F6-B498-43B3-948B-1728B52AA6E4}">
                <adec:decorative xmlns:adec="http://schemas.microsoft.com/office/drawing/2017/decorative" val="1"/>
              </a:ext>
            </a:extLst>
          </p:cNvPr>
          <p:cNvSpPr/>
          <p:nvPr/>
        </p:nvSpPr>
        <p:spPr>
          <a:xfrm>
            <a:off x="2280808" y="3903557"/>
            <a:ext cx="3884767" cy="2011680"/>
          </a:xfrm>
          <a:prstGeom prst="rect">
            <a:avLst/>
          </a:prstGeom>
          <a:solidFill>
            <a:srgbClr val="A22C2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1AECE3-BAA2-8BC6-7E3A-AED5007FB179}"/>
              </a:ext>
              <a:ext uri="{C183D7F6-B498-43B3-948B-1728B52AA6E4}">
                <adec:decorative xmlns:adec="http://schemas.microsoft.com/office/drawing/2017/decorative" val="1"/>
              </a:ext>
            </a:extLst>
          </p:cNvPr>
          <p:cNvSpPr/>
          <p:nvPr/>
        </p:nvSpPr>
        <p:spPr>
          <a:xfrm>
            <a:off x="2280808" y="3404604"/>
            <a:ext cx="3884767" cy="498953"/>
          </a:xfrm>
          <a:prstGeom prst="rect">
            <a:avLst/>
          </a:prstGeom>
          <a:solidFill>
            <a:srgbClr val="83231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40D7E8-5F7E-A541-3BFD-569D8F8B1D8C}"/>
              </a:ext>
              <a:ext uri="{C183D7F6-B498-43B3-948B-1728B52AA6E4}">
                <adec:decorative xmlns:adec="http://schemas.microsoft.com/office/drawing/2017/decorative" val="1"/>
              </a:ext>
            </a:extLst>
          </p:cNvPr>
          <p:cNvSpPr txBox="1"/>
          <p:nvPr/>
        </p:nvSpPr>
        <p:spPr>
          <a:xfrm>
            <a:off x="2533187" y="3431529"/>
            <a:ext cx="3296095" cy="400110"/>
          </a:xfrm>
          <a:prstGeom prst="rect">
            <a:avLst/>
          </a:prstGeom>
          <a:noFill/>
        </p:spPr>
        <p:txBody>
          <a:bodyPr wrap="none" rtlCol="0">
            <a:spAutoFit/>
          </a:bodyPr>
          <a:lstStyle/>
          <a:p>
            <a:r>
              <a:rPr lang="en-US" sz="2000" b="1">
                <a:solidFill>
                  <a:schemeClr val="bg1"/>
                </a:solidFill>
              </a:rPr>
              <a:t>Low Results/Low Compliance</a:t>
            </a:r>
          </a:p>
        </p:txBody>
      </p:sp>
      <p:sp>
        <p:nvSpPr>
          <p:cNvPr id="26" name="TextBox 25">
            <a:extLst>
              <a:ext uri="{FF2B5EF4-FFF2-40B4-BE49-F238E27FC236}">
                <a16:creationId xmlns:a16="http://schemas.microsoft.com/office/drawing/2014/main" id="{DF46BDE1-EEE9-AFA0-72E8-D0E29E4B0859}"/>
              </a:ext>
              <a:ext uri="{C183D7F6-B498-43B3-948B-1728B52AA6E4}">
                <adec:decorative xmlns:adec="http://schemas.microsoft.com/office/drawing/2017/decorative" val="1"/>
              </a:ext>
            </a:extLst>
          </p:cNvPr>
          <p:cNvSpPr txBox="1"/>
          <p:nvPr/>
        </p:nvSpPr>
        <p:spPr>
          <a:xfrm>
            <a:off x="2533187" y="3961260"/>
            <a:ext cx="1961755" cy="369332"/>
          </a:xfrm>
          <a:prstGeom prst="rect">
            <a:avLst/>
          </a:prstGeom>
          <a:noFill/>
        </p:spPr>
        <p:txBody>
          <a:bodyPr wrap="none" rtlCol="0">
            <a:spAutoFit/>
          </a:bodyPr>
          <a:lstStyle/>
          <a:p>
            <a:r>
              <a:rPr lang="en-US" b="1">
                <a:solidFill>
                  <a:schemeClr val="bg1"/>
                </a:solidFill>
              </a:rPr>
              <a:t>Intensive Supports</a:t>
            </a:r>
          </a:p>
        </p:txBody>
      </p:sp>
      <p:sp>
        <p:nvSpPr>
          <p:cNvPr id="27" name="TextBox 26">
            <a:extLst>
              <a:ext uri="{FF2B5EF4-FFF2-40B4-BE49-F238E27FC236}">
                <a16:creationId xmlns:a16="http://schemas.microsoft.com/office/drawing/2014/main" id="{536B1C6C-D32E-5D9D-D4CC-6346C3B1674A}"/>
              </a:ext>
              <a:ext uri="{C183D7F6-B498-43B3-948B-1728B52AA6E4}">
                <adec:decorative xmlns:adec="http://schemas.microsoft.com/office/drawing/2017/decorative" val="1"/>
              </a:ext>
            </a:extLst>
          </p:cNvPr>
          <p:cNvSpPr txBox="1"/>
          <p:nvPr/>
        </p:nvSpPr>
        <p:spPr>
          <a:xfrm>
            <a:off x="2533187" y="4330592"/>
            <a:ext cx="3575958" cy="1477328"/>
          </a:xfrm>
          <a:prstGeom prst="rect">
            <a:avLst/>
          </a:prstGeom>
          <a:noFill/>
        </p:spPr>
        <p:txBody>
          <a:bodyPr wrap="square" rtlCol="0">
            <a:spAutoFit/>
          </a:bodyPr>
          <a:lstStyle/>
          <a:p>
            <a:r>
              <a:rPr lang="en-US">
                <a:solidFill>
                  <a:schemeClr val="bg1"/>
                </a:solidFill>
              </a:rPr>
              <a:t>Comprehensive system review to create individualized improvement plan based on local capacity, educator competency, experience, and expertise</a:t>
            </a:r>
          </a:p>
        </p:txBody>
      </p:sp>
      <p:sp>
        <p:nvSpPr>
          <p:cNvPr id="29" name="Rectangle 28">
            <a:extLst>
              <a:ext uri="{FF2B5EF4-FFF2-40B4-BE49-F238E27FC236}">
                <a16:creationId xmlns:a16="http://schemas.microsoft.com/office/drawing/2014/main" id="{24349D90-B873-72F3-9412-887FC5574100}"/>
              </a:ext>
              <a:ext uri="{C183D7F6-B498-43B3-948B-1728B52AA6E4}">
                <adec:decorative xmlns:adec="http://schemas.microsoft.com/office/drawing/2017/decorative" val="1"/>
              </a:ext>
            </a:extLst>
          </p:cNvPr>
          <p:cNvSpPr/>
          <p:nvPr/>
        </p:nvSpPr>
        <p:spPr>
          <a:xfrm>
            <a:off x="2276549" y="1292856"/>
            <a:ext cx="3884767" cy="2011680"/>
          </a:xfrm>
          <a:prstGeom prst="rect">
            <a:avLst/>
          </a:prstGeom>
          <a:solidFill>
            <a:srgbClr val="7A4F1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E7A9C7-2BB5-07B9-BF54-80641ADBD5B4}"/>
              </a:ext>
              <a:ext uri="{C183D7F6-B498-43B3-948B-1728B52AA6E4}">
                <adec:decorative xmlns:adec="http://schemas.microsoft.com/office/drawing/2017/decorative" val="1"/>
              </a:ext>
            </a:extLst>
          </p:cNvPr>
          <p:cNvSpPr/>
          <p:nvPr/>
        </p:nvSpPr>
        <p:spPr>
          <a:xfrm>
            <a:off x="2276549" y="793903"/>
            <a:ext cx="3884767" cy="498953"/>
          </a:xfrm>
          <a:prstGeom prst="rect">
            <a:avLst/>
          </a:prstGeom>
          <a:solidFill>
            <a:srgbClr val="54351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B74E768-51C3-4F97-4EDB-D36160D44E60}"/>
              </a:ext>
              <a:ext uri="{C183D7F6-B498-43B3-948B-1728B52AA6E4}">
                <adec:decorative xmlns:adec="http://schemas.microsoft.com/office/drawing/2017/decorative" val="1"/>
              </a:ext>
            </a:extLst>
          </p:cNvPr>
          <p:cNvSpPr txBox="1"/>
          <p:nvPr/>
        </p:nvSpPr>
        <p:spPr>
          <a:xfrm>
            <a:off x="2545132" y="835043"/>
            <a:ext cx="3343095" cy="400110"/>
          </a:xfrm>
          <a:prstGeom prst="rect">
            <a:avLst/>
          </a:prstGeom>
          <a:noFill/>
        </p:spPr>
        <p:txBody>
          <a:bodyPr wrap="none" rtlCol="0">
            <a:spAutoFit/>
          </a:bodyPr>
          <a:lstStyle/>
          <a:p>
            <a:r>
              <a:rPr lang="en-US" sz="2000" b="1">
                <a:solidFill>
                  <a:schemeClr val="bg1"/>
                </a:solidFill>
              </a:rPr>
              <a:t>High Results/Low Compliance</a:t>
            </a:r>
          </a:p>
        </p:txBody>
      </p:sp>
      <p:sp>
        <p:nvSpPr>
          <p:cNvPr id="32" name="TextBox 31">
            <a:extLst>
              <a:ext uri="{FF2B5EF4-FFF2-40B4-BE49-F238E27FC236}">
                <a16:creationId xmlns:a16="http://schemas.microsoft.com/office/drawing/2014/main" id="{B5EBA1A7-ABFA-0DD5-658D-E69D9E07E83C}"/>
              </a:ext>
              <a:ext uri="{C183D7F6-B498-43B3-948B-1728B52AA6E4}">
                <adec:decorative xmlns:adec="http://schemas.microsoft.com/office/drawing/2017/decorative" val="1"/>
              </a:ext>
            </a:extLst>
          </p:cNvPr>
          <p:cNvSpPr txBox="1"/>
          <p:nvPr/>
        </p:nvSpPr>
        <p:spPr>
          <a:xfrm>
            <a:off x="2545132" y="1364774"/>
            <a:ext cx="1902509" cy="369332"/>
          </a:xfrm>
          <a:prstGeom prst="rect">
            <a:avLst/>
          </a:prstGeom>
          <a:noFill/>
        </p:spPr>
        <p:txBody>
          <a:bodyPr wrap="none" rtlCol="0">
            <a:spAutoFit/>
          </a:bodyPr>
          <a:lstStyle/>
          <a:p>
            <a:r>
              <a:rPr lang="en-US" b="1">
                <a:solidFill>
                  <a:schemeClr val="bg1"/>
                </a:solidFill>
              </a:rPr>
              <a:t>Directed Supports</a:t>
            </a:r>
          </a:p>
        </p:txBody>
      </p:sp>
      <p:sp>
        <p:nvSpPr>
          <p:cNvPr id="33" name="TextBox 32">
            <a:extLst>
              <a:ext uri="{FF2B5EF4-FFF2-40B4-BE49-F238E27FC236}">
                <a16:creationId xmlns:a16="http://schemas.microsoft.com/office/drawing/2014/main" id="{9049A2DB-F4C0-43E7-3254-E3176D333BD3}"/>
              </a:ext>
              <a:ext uri="{C183D7F6-B498-43B3-948B-1728B52AA6E4}">
                <adec:decorative xmlns:adec="http://schemas.microsoft.com/office/drawing/2017/decorative" val="1"/>
              </a:ext>
            </a:extLst>
          </p:cNvPr>
          <p:cNvSpPr txBox="1"/>
          <p:nvPr/>
        </p:nvSpPr>
        <p:spPr>
          <a:xfrm>
            <a:off x="2545132" y="1734106"/>
            <a:ext cx="3575958" cy="1354217"/>
          </a:xfrm>
          <a:prstGeom prst="rect">
            <a:avLst/>
          </a:prstGeom>
          <a:noFill/>
        </p:spPr>
        <p:txBody>
          <a:bodyPr wrap="square" rtlCol="0">
            <a:spAutoFit/>
          </a:bodyPr>
          <a:lstStyle/>
          <a:p>
            <a:pPr>
              <a:spcAft>
                <a:spcPts val="1200"/>
              </a:spcAft>
            </a:pPr>
            <a:r>
              <a:rPr lang="en-US">
                <a:solidFill>
                  <a:schemeClr val="bg1"/>
                </a:solidFill>
              </a:rPr>
              <a:t>Provide directed supports to improve compliance</a:t>
            </a:r>
          </a:p>
          <a:p>
            <a:pPr>
              <a:spcAft>
                <a:spcPts val="1200"/>
              </a:spcAft>
            </a:pPr>
            <a:r>
              <a:rPr lang="en-US">
                <a:solidFill>
                  <a:schemeClr val="bg1"/>
                </a:solidFill>
              </a:rPr>
              <a:t>System review to create plan for improving compliance</a:t>
            </a:r>
          </a:p>
        </p:txBody>
      </p:sp>
    </p:spTree>
    <p:extLst>
      <p:ext uri="{BB962C8B-B14F-4D97-AF65-F5344CB8AC3E}">
        <p14:creationId xmlns:p14="http://schemas.microsoft.com/office/powerpoint/2010/main" val="3268709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35C9D-64F9-4E50-B0EB-F627AACE495F}"/>
              </a:ext>
            </a:extLst>
          </p:cNvPr>
          <p:cNvSpPr>
            <a:spLocks noGrp="1"/>
          </p:cNvSpPr>
          <p:nvPr>
            <p:ph type="title"/>
          </p:nvPr>
        </p:nvSpPr>
        <p:spPr>
          <a:xfrm>
            <a:off x="582195" y="49643"/>
            <a:ext cx="11150081" cy="771591"/>
          </a:xfrm>
        </p:spPr>
        <p:txBody>
          <a:bodyPr>
            <a:normAutofit/>
          </a:bodyPr>
          <a:lstStyle/>
          <a:p>
            <a:pPr algn="ctr"/>
            <a:r>
              <a:rPr lang="en-US" sz="3200" dirty="0"/>
              <a:t>Differentiated Framework of Supports</a:t>
            </a:r>
            <a:r>
              <a:rPr lang="en-US" sz="3200" dirty="0">
                <a:solidFill>
                  <a:schemeClr val="bg1"/>
                </a:solidFill>
              </a:rPr>
              <a:t> (5)</a:t>
            </a:r>
          </a:p>
        </p:txBody>
      </p:sp>
      <p:cxnSp>
        <p:nvCxnSpPr>
          <p:cNvPr id="46" name="Straight Arrow Connector 45" descr="Straight vertical arrow">
            <a:extLst>
              <a:ext uri="{FF2B5EF4-FFF2-40B4-BE49-F238E27FC236}">
                <a16:creationId xmlns:a16="http://schemas.microsoft.com/office/drawing/2014/main" id="{5CEB0B36-DCAA-EB79-22A2-9CE208C63A14}"/>
              </a:ext>
            </a:extLst>
          </p:cNvPr>
          <p:cNvCxnSpPr>
            <a:cxnSpLocks/>
          </p:cNvCxnSpPr>
          <p:nvPr/>
        </p:nvCxnSpPr>
        <p:spPr>
          <a:xfrm flipV="1">
            <a:off x="2082977" y="800101"/>
            <a:ext cx="0" cy="5143691"/>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Low Results">
            <a:extLst>
              <a:ext uri="{FF2B5EF4-FFF2-40B4-BE49-F238E27FC236}">
                <a16:creationId xmlns:a16="http://schemas.microsoft.com/office/drawing/2014/main" id="{0C630188-B59A-4C8C-7880-40554C85C1A1}"/>
              </a:ext>
            </a:extLst>
          </p:cNvPr>
          <p:cNvSpPr txBox="1"/>
          <p:nvPr/>
        </p:nvSpPr>
        <p:spPr>
          <a:xfrm rot="16200000">
            <a:off x="1595975" y="5248950"/>
            <a:ext cx="576953" cy="369332"/>
          </a:xfrm>
          <a:prstGeom prst="rect">
            <a:avLst/>
          </a:prstGeom>
          <a:noFill/>
        </p:spPr>
        <p:txBody>
          <a:bodyPr wrap="none" rtlCol="0">
            <a:spAutoFit/>
          </a:bodyPr>
          <a:lstStyle/>
          <a:p>
            <a:r>
              <a:rPr lang="en-US" b="1"/>
              <a:t>Low</a:t>
            </a:r>
          </a:p>
        </p:txBody>
      </p:sp>
      <p:sp>
        <p:nvSpPr>
          <p:cNvPr id="48" name="TextBox 47">
            <a:extLst>
              <a:ext uri="{FF2B5EF4-FFF2-40B4-BE49-F238E27FC236}">
                <a16:creationId xmlns:a16="http://schemas.microsoft.com/office/drawing/2014/main" id="{21F0FE47-C958-C0FD-5727-C3571D2CFC5E}"/>
              </a:ext>
            </a:extLst>
          </p:cNvPr>
          <p:cNvSpPr txBox="1"/>
          <p:nvPr/>
        </p:nvSpPr>
        <p:spPr>
          <a:xfrm rot="16200000">
            <a:off x="1453602" y="3182614"/>
            <a:ext cx="868956" cy="369332"/>
          </a:xfrm>
          <a:prstGeom prst="rect">
            <a:avLst/>
          </a:prstGeom>
          <a:noFill/>
        </p:spPr>
        <p:txBody>
          <a:bodyPr wrap="none" rtlCol="0">
            <a:spAutoFit/>
          </a:bodyPr>
          <a:lstStyle/>
          <a:p>
            <a:r>
              <a:rPr lang="en-US" b="1"/>
              <a:t>Results</a:t>
            </a:r>
          </a:p>
        </p:txBody>
      </p:sp>
      <p:sp>
        <p:nvSpPr>
          <p:cNvPr id="50" name="High Results">
            <a:extLst>
              <a:ext uri="{FF2B5EF4-FFF2-40B4-BE49-F238E27FC236}">
                <a16:creationId xmlns:a16="http://schemas.microsoft.com/office/drawing/2014/main" id="{2D0B105D-F2F2-E52D-6F9C-631662064259}"/>
              </a:ext>
            </a:extLst>
          </p:cNvPr>
          <p:cNvSpPr txBox="1"/>
          <p:nvPr/>
        </p:nvSpPr>
        <p:spPr>
          <a:xfrm rot="16200000">
            <a:off x="1588771" y="1162460"/>
            <a:ext cx="619080" cy="369332"/>
          </a:xfrm>
          <a:prstGeom prst="rect">
            <a:avLst/>
          </a:prstGeom>
          <a:noFill/>
        </p:spPr>
        <p:txBody>
          <a:bodyPr wrap="none" rtlCol="0">
            <a:spAutoFit/>
          </a:bodyPr>
          <a:lstStyle/>
          <a:p>
            <a:r>
              <a:rPr lang="en-US" b="1"/>
              <a:t>High</a:t>
            </a:r>
          </a:p>
        </p:txBody>
      </p:sp>
      <p:sp>
        <p:nvSpPr>
          <p:cNvPr id="30" name="Rectangle 29">
            <a:extLst>
              <a:ext uri="{FF2B5EF4-FFF2-40B4-BE49-F238E27FC236}">
                <a16:creationId xmlns:a16="http://schemas.microsoft.com/office/drawing/2014/main" id="{62E7A9C7-2BB5-07B9-BF54-80641ADBD5B4}"/>
              </a:ext>
              <a:ext uri="{C183D7F6-B498-43B3-948B-1728B52AA6E4}">
                <adec:decorative xmlns:adec="http://schemas.microsoft.com/office/drawing/2017/decorative" val="1"/>
              </a:ext>
            </a:extLst>
          </p:cNvPr>
          <p:cNvSpPr/>
          <p:nvPr/>
        </p:nvSpPr>
        <p:spPr>
          <a:xfrm>
            <a:off x="2276549" y="793903"/>
            <a:ext cx="3884767" cy="498953"/>
          </a:xfrm>
          <a:prstGeom prst="rect">
            <a:avLst/>
          </a:prstGeom>
          <a:solidFill>
            <a:srgbClr val="5435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B74E768-51C3-4F97-4EDB-D36160D44E60}"/>
              </a:ext>
            </a:extLst>
          </p:cNvPr>
          <p:cNvSpPr txBox="1"/>
          <p:nvPr/>
        </p:nvSpPr>
        <p:spPr>
          <a:xfrm>
            <a:off x="2545132" y="835043"/>
            <a:ext cx="3343095" cy="400110"/>
          </a:xfrm>
          <a:prstGeom prst="rect">
            <a:avLst/>
          </a:prstGeom>
          <a:noFill/>
        </p:spPr>
        <p:txBody>
          <a:bodyPr wrap="none" rtlCol="0">
            <a:spAutoFit/>
          </a:bodyPr>
          <a:lstStyle/>
          <a:p>
            <a:r>
              <a:rPr lang="en-US" sz="2000" b="1">
                <a:solidFill>
                  <a:schemeClr val="bg1"/>
                </a:solidFill>
              </a:rPr>
              <a:t>High Results/Low Compliance</a:t>
            </a:r>
          </a:p>
        </p:txBody>
      </p:sp>
      <p:sp>
        <p:nvSpPr>
          <p:cNvPr id="29" name="Rectangle 28">
            <a:extLst>
              <a:ext uri="{FF2B5EF4-FFF2-40B4-BE49-F238E27FC236}">
                <a16:creationId xmlns:a16="http://schemas.microsoft.com/office/drawing/2014/main" id="{24349D90-B873-72F3-9412-887FC5574100}"/>
              </a:ext>
              <a:ext uri="{C183D7F6-B498-43B3-948B-1728B52AA6E4}">
                <adec:decorative xmlns:adec="http://schemas.microsoft.com/office/drawing/2017/decorative" val="1"/>
              </a:ext>
            </a:extLst>
          </p:cNvPr>
          <p:cNvSpPr/>
          <p:nvPr/>
        </p:nvSpPr>
        <p:spPr>
          <a:xfrm>
            <a:off x="2276549" y="1292856"/>
            <a:ext cx="3884767" cy="2011680"/>
          </a:xfrm>
          <a:prstGeom prst="rect">
            <a:avLst/>
          </a:prstGeom>
          <a:solidFill>
            <a:srgbClr val="7A4F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5EBA1A7-ABFA-0DD5-658D-E69D9E07E83C}"/>
              </a:ext>
            </a:extLst>
          </p:cNvPr>
          <p:cNvSpPr txBox="1"/>
          <p:nvPr/>
        </p:nvSpPr>
        <p:spPr>
          <a:xfrm>
            <a:off x="2545132" y="1364774"/>
            <a:ext cx="1902509" cy="369332"/>
          </a:xfrm>
          <a:prstGeom prst="rect">
            <a:avLst/>
          </a:prstGeom>
          <a:noFill/>
        </p:spPr>
        <p:txBody>
          <a:bodyPr wrap="none" rtlCol="0">
            <a:spAutoFit/>
          </a:bodyPr>
          <a:lstStyle/>
          <a:p>
            <a:r>
              <a:rPr lang="en-US" b="1">
                <a:solidFill>
                  <a:schemeClr val="bg1"/>
                </a:solidFill>
              </a:rPr>
              <a:t>Directed Supports</a:t>
            </a:r>
          </a:p>
        </p:txBody>
      </p:sp>
      <p:sp>
        <p:nvSpPr>
          <p:cNvPr id="33" name="TextBox 32">
            <a:extLst>
              <a:ext uri="{FF2B5EF4-FFF2-40B4-BE49-F238E27FC236}">
                <a16:creationId xmlns:a16="http://schemas.microsoft.com/office/drawing/2014/main" id="{9049A2DB-F4C0-43E7-3254-E3176D333BD3}"/>
              </a:ext>
            </a:extLst>
          </p:cNvPr>
          <p:cNvSpPr txBox="1"/>
          <p:nvPr/>
        </p:nvSpPr>
        <p:spPr>
          <a:xfrm>
            <a:off x="2545132" y="1734106"/>
            <a:ext cx="3575958" cy="1354217"/>
          </a:xfrm>
          <a:prstGeom prst="rect">
            <a:avLst/>
          </a:prstGeom>
          <a:noFill/>
        </p:spPr>
        <p:txBody>
          <a:bodyPr wrap="square" rtlCol="0">
            <a:spAutoFit/>
          </a:bodyPr>
          <a:lstStyle/>
          <a:p>
            <a:pPr>
              <a:spcAft>
                <a:spcPts val="1200"/>
              </a:spcAft>
            </a:pPr>
            <a:r>
              <a:rPr lang="en-US">
                <a:solidFill>
                  <a:schemeClr val="bg1"/>
                </a:solidFill>
              </a:rPr>
              <a:t>Provide directed supports to improve compliance</a:t>
            </a:r>
          </a:p>
          <a:p>
            <a:pPr>
              <a:spcAft>
                <a:spcPts val="1200"/>
              </a:spcAft>
            </a:pPr>
            <a:r>
              <a:rPr lang="en-US">
                <a:solidFill>
                  <a:schemeClr val="bg1"/>
                </a:solidFill>
              </a:rPr>
              <a:t>System review to create plan for improving compliance</a:t>
            </a:r>
          </a:p>
        </p:txBody>
      </p:sp>
      <p:cxnSp>
        <p:nvCxnSpPr>
          <p:cNvPr id="42" name="Straight Arrow Connector 41" descr="Straight horizontal arrow">
            <a:extLst>
              <a:ext uri="{FF2B5EF4-FFF2-40B4-BE49-F238E27FC236}">
                <a16:creationId xmlns:a16="http://schemas.microsoft.com/office/drawing/2014/main" id="{11221CAA-D279-83E7-E4FB-7D05DAA8DA65}"/>
              </a:ext>
              <a:ext uri="{C183D7F6-B498-43B3-948B-1728B52AA6E4}">
                <adec:decorative xmlns:adec="http://schemas.microsoft.com/office/drawing/2017/decorative" val="0"/>
              </a:ext>
            </a:extLst>
          </p:cNvPr>
          <p:cNvCxnSpPr>
            <a:cxnSpLocks/>
          </p:cNvCxnSpPr>
          <p:nvPr/>
        </p:nvCxnSpPr>
        <p:spPr>
          <a:xfrm>
            <a:off x="2269671" y="6127681"/>
            <a:ext cx="7919358"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Low Compliance">
            <a:extLst>
              <a:ext uri="{FF2B5EF4-FFF2-40B4-BE49-F238E27FC236}">
                <a16:creationId xmlns:a16="http://schemas.microsoft.com/office/drawing/2014/main" id="{7E4C3CD9-19EC-23D1-5BC0-4EC3144D56D2}"/>
              </a:ext>
            </a:extLst>
          </p:cNvPr>
          <p:cNvSpPr txBox="1"/>
          <p:nvPr/>
        </p:nvSpPr>
        <p:spPr>
          <a:xfrm>
            <a:off x="2529278" y="6136661"/>
            <a:ext cx="576953" cy="369332"/>
          </a:xfrm>
          <a:prstGeom prst="rect">
            <a:avLst/>
          </a:prstGeom>
          <a:noFill/>
        </p:spPr>
        <p:txBody>
          <a:bodyPr wrap="none" rtlCol="0">
            <a:spAutoFit/>
          </a:bodyPr>
          <a:lstStyle/>
          <a:p>
            <a:r>
              <a:rPr lang="en-US" b="1"/>
              <a:t>Low</a:t>
            </a:r>
          </a:p>
        </p:txBody>
      </p:sp>
      <p:sp>
        <p:nvSpPr>
          <p:cNvPr id="39" name="Compliance">
            <a:extLst>
              <a:ext uri="{FF2B5EF4-FFF2-40B4-BE49-F238E27FC236}">
                <a16:creationId xmlns:a16="http://schemas.microsoft.com/office/drawing/2014/main" id="{9E4A969C-95BB-F093-E072-6B3516145E84}"/>
              </a:ext>
            </a:extLst>
          </p:cNvPr>
          <p:cNvSpPr txBox="1"/>
          <p:nvPr/>
        </p:nvSpPr>
        <p:spPr>
          <a:xfrm>
            <a:off x="5578370" y="6134590"/>
            <a:ext cx="1301959" cy="369332"/>
          </a:xfrm>
          <a:prstGeom prst="rect">
            <a:avLst/>
          </a:prstGeom>
          <a:noFill/>
        </p:spPr>
        <p:txBody>
          <a:bodyPr wrap="none" rtlCol="0">
            <a:spAutoFit/>
          </a:bodyPr>
          <a:lstStyle/>
          <a:p>
            <a:r>
              <a:rPr lang="en-US" b="1"/>
              <a:t>Compliance</a:t>
            </a:r>
          </a:p>
        </p:txBody>
      </p:sp>
      <p:sp>
        <p:nvSpPr>
          <p:cNvPr id="40" name="High Compliance">
            <a:extLst>
              <a:ext uri="{FF2B5EF4-FFF2-40B4-BE49-F238E27FC236}">
                <a16:creationId xmlns:a16="http://schemas.microsoft.com/office/drawing/2014/main" id="{C7CD21DE-681C-EC82-C6E5-0E82486933C6}"/>
              </a:ext>
            </a:extLst>
          </p:cNvPr>
          <p:cNvSpPr txBox="1"/>
          <p:nvPr/>
        </p:nvSpPr>
        <p:spPr>
          <a:xfrm>
            <a:off x="9350862" y="6134590"/>
            <a:ext cx="619080" cy="369332"/>
          </a:xfrm>
          <a:prstGeom prst="rect">
            <a:avLst/>
          </a:prstGeom>
          <a:noFill/>
        </p:spPr>
        <p:txBody>
          <a:bodyPr wrap="none" rtlCol="0">
            <a:spAutoFit/>
          </a:bodyPr>
          <a:lstStyle/>
          <a:p>
            <a:r>
              <a:rPr lang="en-US" b="1"/>
              <a:t>High</a:t>
            </a:r>
          </a:p>
        </p:txBody>
      </p:sp>
      <p:sp>
        <p:nvSpPr>
          <p:cNvPr id="4" name="Footer Placeholder 3">
            <a:extLst>
              <a:ext uri="{FF2B5EF4-FFF2-40B4-BE49-F238E27FC236}">
                <a16:creationId xmlns:a16="http://schemas.microsoft.com/office/drawing/2014/main" id="{19311A9B-E4B1-45FF-ADE7-A6681C9543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9279953F-F93B-48C4-ABD6-B0732A4D0E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Rectangle 2">
            <a:extLst>
              <a:ext uri="{FF2B5EF4-FFF2-40B4-BE49-F238E27FC236}">
                <a16:creationId xmlns:a16="http://schemas.microsoft.com/office/drawing/2014/main" id="{AC568687-1D9D-0063-8CE7-02C8DB7B5815}"/>
              </a:ext>
              <a:ext uri="{C183D7F6-B498-43B3-948B-1728B52AA6E4}">
                <adec:decorative xmlns:adec="http://schemas.microsoft.com/office/drawing/2017/decorative" val="1"/>
              </a:ext>
            </a:extLst>
          </p:cNvPr>
          <p:cNvSpPr/>
          <p:nvPr/>
        </p:nvSpPr>
        <p:spPr>
          <a:xfrm>
            <a:off x="6282170" y="1289904"/>
            <a:ext cx="3884767" cy="2011680"/>
          </a:xfrm>
          <a:prstGeom prst="rect">
            <a:avLst/>
          </a:prstGeom>
          <a:solidFill>
            <a:srgbClr val="176352">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6563EE-4B0B-5FC6-5BEE-EBFBC92B9D3D}"/>
              </a:ext>
              <a:ext uri="{C183D7F6-B498-43B3-948B-1728B52AA6E4}">
                <adec:decorative xmlns:adec="http://schemas.microsoft.com/office/drawing/2017/decorative" val="1"/>
              </a:ext>
            </a:extLst>
          </p:cNvPr>
          <p:cNvSpPr/>
          <p:nvPr/>
        </p:nvSpPr>
        <p:spPr>
          <a:xfrm>
            <a:off x="6282170" y="790951"/>
            <a:ext cx="3884767" cy="498953"/>
          </a:xfrm>
          <a:prstGeom prst="rect">
            <a:avLst/>
          </a:prstGeom>
          <a:solidFill>
            <a:srgbClr val="0B372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CAA7F2-9837-83E6-57AB-8314319083AD}"/>
              </a:ext>
              <a:ext uri="{C183D7F6-B498-43B3-948B-1728B52AA6E4}">
                <adec:decorative xmlns:adec="http://schemas.microsoft.com/office/drawing/2017/decorative" val="1"/>
              </a:ext>
            </a:extLst>
          </p:cNvPr>
          <p:cNvSpPr txBox="1"/>
          <p:nvPr/>
        </p:nvSpPr>
        <p:spPr>
          <a:xfrm>
            <a:off x="6561708" y="838927"/>
            <a:ext cx="3390095" cy="400110"/>
          </a:xfrm>
          <a:prstGeom prst="rect">
            <a:avLst/>
          </a:prstGeom>
          <a:noFill/>
        </p:spPr>
        <p:txBody>
          <a:bodyPr wrap="none" rtlCol="0">
            <a:spAutoFit/>
          </a:bodyPr>
          <a:lstStyle/>
          <a:p>
            <a:r>
              <a:rPr lang="en-US" sz="2000" b="1">
                <a:solidFill>
                  <a:schemeClr val="bg1"/>
                </a:solidFill>
              </a:rPr>
              <a:t>High Results/High Compliance</a:t>
            </a:r>
          </a:p>
        </p:txBody>
      </p:sp>
      <p:sp>
        <p:nvSpPr>
          <p:cNvPr id="11" name="TextBox 10">
            <a:extLst>
              <a:ext uri="{FF2B5EF4-FFF2-40B4-BE49-F238E27FC236}">
                <a16:creationId xmlns:a16="http://schemas.microsoft.com/office/drawing/2014/main" id="{F9CE8483-51F4-E2F3-7151-E307E0456BE0}"/>
              </a:ext>
              <a:ext uri="{C183D7F6-B498-43B3-948B-1728B52AA6E4}">
                <adec:decorative xmlns:adec="http://schemas.microsoft.com/office/drawing/2017/decorative" val="1"/>
              </a:ext>
            </a:extLst>
          </p:cNvPr>
          <p:cNvSpPr txBox="1"/>
          <p:nvPr/>
        </p:nvSpPr>
        <p:spPr>
          <a:xfrm>
            <a:off x="6561708" y="1368658"/>
            <a:ext cx="1986313" cy="369332"/>
          </a:xfrm>
          <a:prstGeom prst="rect">
            <a:avLst/>
          </a:prstGeom>
          <a:noFill/>
        </p:spPr>
        <p:txBody>
          <a:bodyPr wrap="none" rtlCol="0">
            <a:spAutoFit/>
          </a:bodyPr>
          <a:lstStyle/>
          <a:p>
            <a:r>
              <a:rPr lang="en-US" b="1">
                <a:solidFill>
                  <a:schemeClr val="bg1"/>
                </a:solidFill>
              </a:rPr>
              <a:t>Universal Supports</a:t>
            </a:r>
          </a:p>
        </p:txBody>
      </p:sp>
      <p:sp>
        <p:nvSpPr>
          <p:cNvPr id="13" name="TextBox 12">
            <a:extLst>
              <a:ext uri="{FF2B5EF4-FFF2-40B4-BE49-F238E27FC236}">
                <a16:creationId xmlns:a16="http://schemas.microsoft.com/office/drawing/2014/main" id="{C2D54941-7969-B95E-694B-54C8189E71B9}"/>
              </a:ext>
              <a:ext uri="{C183D7F6-B498-43B3-948B-1728B52AA6E4}">
                <adec:decorative xmlns:adec="http://schemas.microsoft.com/office/drawing/2017/decorative" val="1"/>
              </a:ext>
            </a:extLst>
          </p:cNvPr>
          <p:cNvSpPr txBox="1"/>
          <p:nvPr/>
        </p:nvSpPr>
        <p:spPr>
          <a:xfrm>
            <a:off x="6561708" y="1737990"/>
            <a:ext cx="3575958" cy="1200329"/>
          </a:xfrm>
          <a:prstGeom prst="rect">
            <a:avLst/>
          </a:prstGeom>
          <a:noFill/>
        </p:spPr>
        <p:txBody>
          <a:bodyPr wrap="square" rtlCol="0">
            <a:spAutoFit/>
          </a:bodyPr>
          <a:lstStyle/>
          <a:p>
            <a:r>
              <a:rPr lang="en-US">
                <a:solidFill>
                  <a:schemeClr val="bg1"/>
                </a:solidFill>
              </a:rPr>
              <a:t>System review to identify successful procedures and practices to share with others and identify areas of improvements</a:t>
            </a:r>
          </a:p>
        </p:txBody>
      </p:sp>
      <p:sp>
        <p:nvSpPr>
          <p:cNvPr id="15" name="Rectangle 14">
            <a:extLst>
              <a:ext uri="{FF2B5EF4-FFF2-40B4-BE49-F238E27FC236}">
                <a16:creationId xmlns:a16="http://schemas.microsoft.com/office/drawing/2014/main" id="{9170C3D0-017A-E54D-D078-511C336D9468}"/>
              </a:ext>
              <a:ext uri="{C183D7F6-B498-43B3-948B-1728B52AA6E4}">
                <adec:decorative xmlns:adec="http://schemas.microsoft.com/office/drawing/2017/decorative" val="1"/>
              </a:ext>
            </a:extLst>
          </p:cNvPr>
          <p:cNvSpPr/>
          <p:nvPr/>
        </p:nvSpPr>
        <p:spPr>
          <a:xfrm>
            <a:off x="6282170" y="3879291"/>
            <a:ext cx="3884767" cy="2011680"/>
          </a:xfrm>
          <a:prstGeom prst="rect">
            <a:avLst/>
          </a:prstGeom>
          <a:solidFill>
            <a:srgbClr val="5A5A5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AA7717-F3F1-D3E7-1D9A-3A9612014028}"/>
              </a:ext>
              <a:ext uri="{C183D7F6-B498-43B3-948B-1728B52AA6E4}">
                <adec:decorative xmlns:adec="http://schemas.microsoft.com/office/drawing/2017/decorative" val="1"/>
              </a:ext>
            </a:extLst>
          </p:cNvPr>
          <p:cNvSpPr/>
          <p:nvPr/>
        </p:nvSpPr>
        <p:spPr>
          <a:xfrm>
            <a:off x="6282170" y="3380338"/>
            <a:ext cx="3884767" cy="498953"/>
          </a:xfrm>
          <a:prstGeom prst="rect">
            <a:avLst/>
          </a:prstGeom>
          <a:solidFill>
            <a:srgbClr val="383838">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9C57602-8537-CD5A-1745-7E1764D6C3BC}"/>
              </a:ext>
              <a:ext uri="{C183D7F6-B498-43B3-948B-1728B52AA6E4}">
                <adec:decorative xmlns:adec="http://schemas.microsoft.com/office/drawing/2017/decorative" val="1"/>
              </a:ext>
            </a:extLst>
          </p:cNvPr>
          <p:cNvSpPr txBox="1"/>
          <p:nvPr/>
        </p:nvSpPr>
        <p:spPr>
          <a:xfrm>
            <a:off x="6598026" y="3407263"/>
            <a:ext cx="3343095" cy="400110"/>
          </a:xfrm>
          <a:prstGeom prst="rect">
            <a:avLst/>
          </a:prstGeom>
          <a:noFill/>
        </p:spPr>
        <p:txBody>
          <a:bodyPr wrap="none" rtlCol="0">
            <a:spAutoFit/>
          </a:bodyPr>
          <a:lstStyle/>
          <a:p>
            <a:r>
              <a:rPr lang="en-US" sz="2000" b="1">
                <a:solidFill>
                  <a:schemeClr val="bg1"/>
                </a:solidFill>
              </a:rPr>
              <a:t>Low Results/High Compliance</a:t>
            </a:r>
          </a:p>
        </p:txBody>
      </p:sp>
      <p:sp>
        <p:nvSpPr>
          <p:cNvPr id="19" name="TextBox 18">
            <a:extLst>
              <a:ext uri="{FF2B5EF4-FFF2-40B4-BE49-F238E27FC236}">
                <a16:creationId xmlns:a16="http://schemas.microsoft.com/office/drawing/2014/main" id="{79513F2A-3D93-20B9-E9A4-66BBD10B53B6}"/>
              </a:ext>
              <a:ext uri="{C183D7F6-B498-43B3-948B-1728B52AA6E4}">
                <adec:decorative xmlns:adec="http://schemas.microsoft.com/office/drawing/2017/decorative" val="1"/>
              </a:ext>
            </a:extLst>
          </p:cNvPr>
          <p:cNvSpPr txBox="1"/>
          <p:nvPr/>
        </p:nvSpPr>
        <p:spPr>
          <a:xfrm>
            <a:off x="6598026" y="3936994"/>
            <a:ext cx="1919308" cy="369332"/>
          </a:xfrm>
          <a:prstGeom prst="rect">
            <a:avLst/>
          </a:prstGeom>
          <a:noFill/>
        </p:spPr>
        <p:txBody>
          <a:bodyPr wrap="none" rtlCol="0">
            <a:spAutoFit/>
          </a:bodyPr>
          <a:lstStyle/>
          <a:p>
            <a:r>
              <a:rPr lang="en-US" b="1">
                <a:solidFill>
                  <a:schemeClr val="bg1"/>
                </a:solidFill>
              </a:rPr>
              <a:t>Targeted Supports</a:t>
            </a:r>
          </a:p>
        </p:txBody>
      </p:sp>
      <p:sp>
        <p:nvSpPr>
          <p:cNvPr id="20" name="TextBox 19">
            <a:extLst>
              <a:ext uri="{FF2B5EF4-FFF2-40B4-BE49-F238E27FC236}">
                <a16:creationId xmlns:a16="http://schemas.microsoft.com/office/drawing/2014/main" id="{377AA795-DC03-7B14-0F61-83D55373F485}"/>
              </a:ext>
              <a:ext uri="{C183D7F6-B498-43B3-948B-1728B52AA6E4}">
                <adec:decorative xmlns:adec="http://schemas.microsoft.com/office/drawing/2017/decorative" val="1"/>
              </a:ext>
            </a:extLst>
          </p:cNvPr>
          <p:cNvSpPr txBox="1"/>
          <p:nvPr/>
        </p:nvSpPr>
        <p:spPr>
          <a:xfrm>
            <a:off x="6598026" y="4306326"/>
            <a:ext cx="3575958" cy="1354217"/>
          </a:xfrm>
          <a:prstGeom prst="rect">
            <a:avLst/>
          </a:prstGeom>
          <a:noFill/>
        </p:spPr>
        <p:txBody>
          <a:bodyPr wrap="square" rtlCol="0">
            <a:spAutoFit/>
          </a:bodyPr>
          <a:lstStyle/>
          <a:p>
            <a:pPr>
              <a:spcAft>
                <a:spcPts val="1200"/>
              </a:spcAft>
            </a:pPr>
            <a:r>
              <a:rPr lang="en-US">
                <a:solidFill>
                  <a:schemeClr val="bg1"/>
                </a:solidFill>
              </a:rPr>
              <a:t>Provide targeted supports to improve results</a:t>
            </a:r>
          </a:p>
          <a:p>
            <a:pPr>
              <a:spcAft>
                <a:spcPts val="1200"/>
              </a:spcAft>
            </a:pPr>
            <a:r>
              <a:rPr lang="en-US">
                <a:solidFill>
                  <a:schemeClr val="bg1"/>
                </a:solidFill>
              </a:rPr>
              <a:t>System review to create plan for improving results</a:t>
            </a:r>
          </a:p>
        </p:txBody>
      </p:sp>
      <p:sp>
        <p:nvSpPr>
          <p:cNvPr id="22" name="Rectangle 21">
            <a:extLst>
              <a:ext uri="{FF2B5EF4-FFF2-40B4-BE49-F238E27FC236}">
                <a16:creationId xmlns:a16="http://schemas.microsoft.com/office/drawing/2014/main" id="{5B08CDE2-51A5-07E9-0419-563AC4FB745C}"/>
              </a:ext>
              <a:ext uri="{C183D7F6-B498-43B3-948B-1728B52AA6E4}">
                <adec:decorative xmlns:adec="http://schemas.microsoft.com/office/drawing/2017/decorative" val="1"/>
              </a:ext>
            </a:extLst>
          </p:cNvPr>
          <p:cNvSpPr/>
          <p:nvPr/>
        </p:nvSpPr>
        <p:spPr>
          <a:xfrm>
            <a:off x="2280808" y="3903557"/>
            <a:ext cx="3884767" cy="2011680"/>
          </a:xfrm>
          <a:prstGeom prst="rect">
            <a:avLst/>
          </a:prstGeom>
          <a:solidFill>
            <a:srgbClr val="A22C2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1AECE3-BAA2-8BC6-7E3A-AED5007FB179}"/>
              </a:ext>
              <a:ext uri="{C183D7F6-B498-43B3-948B-1728B52AA6E4}">
                <adec:decorative xmlns:adec="http://schemas.microsoft.com/office/drawing/2017/decorative" val="1"/>
              </a:ext>
            </a:extLst>
          </p:cNvPr>
          <p:cNvSpPr/>
          <p:nvPr/>
        </p:nvSpPr>
        <p:spPr>
          <a:xfrm>
            <a:off x="2280808" y="3404604"/>
            <a:ext cx="3884767" cy="498953"/>
          </a:xfrm>
          <a:prstGeom prst="rect">
            <a:avLst/>
          </a:prstGeom>
          <a:solidFill>
            <a:srgbClr val="83231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40D7E8-5F7E-A541-3BFD-569D8F8B1D8C}"/>
              </a:ext>
              <a:ext uri="{C183D7F6-B498-43B3-948B-1728B52AA6E4}">
                <adec:decorative xmlns:adec="http://schemas.microsoft.com/office/drawing/2017/decorative" val="1"/>
              </a:ext>
            </a:extLst>
          </p:cNvPr>
          <p:cNvSpPr txBox="1"/>
          <p:nvPr/>
        </p:nvSpPr>
        <p:spPr>
          <a:xfrm>
            <a:off x="2533187" y="3431529"/>
            <a:ext cx="3296095" cy="400110"/>
          </a:xfrm>
          <a:prstGeom prst="rect">
            <a:avLst/>
          </a:prstGeom>
          <a:noFill/>
        </p:spPr>
        <p:txBody>
          <a:bodyPr wrap="none" rtlCol="0">
            <a:spAutoFit/>
          </a:bodyPr>
          <a:lstStyle/>
          <a:p>
            <a:r>
              <a:rPr lang="en-US" sz="2000" b="1">
                <a:solidFill>
                  <a:schemeClr val="bg1"/>
                </a:solidFill>
              </a:rPr>
              <a:t>Low Results/Low Compliance</a:t>
            </a:r>
          </a:p>
        </p:txBody>
      </p:sp>
      <p:sp>
        <p:nvSpPr>
          <p:cNvPr id="26" name="TextBox 25">
            <a:extLst>
              <a:ext uri="{FF2B5EF4-FFF2-40B4-BE49-F238E27FC236}">
                <a16:creationId xmlns:a16="http://schemas.microsoft.com/office/drawing/2014/main" id="{DF46BDE1-EEE9-AFA0-72E8-D0E29E4B0859}"/>
              </a:ext>
              <a:ext uri="{C183D7F6-B498-43B3-948B-1728B52AA6E4}">
                <adec:decorative xmlns:adec="http://schemas.microsoft.com/office/drawing/2017/decorative" val="1"/>
              </a:ext>
            </a:extLst>
          </p:cNvPr>
          <p:cNvSpPr txBox="1"/>
          <p:nvPr/>
        </p:nvSpPr>
        <p:spPr>
          <a:xfrm>
            <a:off x="2533187" y="3961260"/>
            <a:ext cx="1961755" cy="369332"/>
          </a:xfrm>
          <a:prstGeom prst="rect">
            <a:avLst/>
          </a:prstGeom>
          <a:noFill/>
        </p:spPr>
        <p:txBody>
          <a:bodyPr wrap="none" rtlCol="0">
            <a:spAutoFit/>
          </a:bodyPr>
          <a:lstStyle/>
          <a:p>
            <a:r>
              <a:rPr lang="en-US" b="1">
                <a:solidFill>
                  <a:schemeClr val="bg1"/>
                </a:solidFill>
              </a:rPr>
              <a:t>Intensive Supports</a:t>
            </a:r>
          </a:p>
        </p:txBody>
      </p:sp>
      <p:sp>
        <p:nvSpPr>
          <p:cNvPr id="27" name="TextBox 26">
            <a:extLst>
              <a:ext uri="{FF2B5EF4-FFF2-40B4-BE49-F238E27FC236}">
                <a16:creationId xmlns:a16="http://schemas.microsoft.com/office/drawing/2014/main" id="{536B1C6C-D32E-5D9D-D4CC-6346C3B1674A}"/>
              </a:ext>
              <a:ext uri="{C183D7F6-B498-43B3-948B-1728B52AA6E4}">
                <adec:decorative xmlns:adec="http://schemas.microsoft.com/office/drawing/2017/decorative" val="1"/>
              </a:ext>
            </a:extLst>
          </p:cNvPr>
          <p:cNvSpPr txBox="1"/>
          <p:nvPr/>
        </p:nvSpPr>
        <p:spPr>
          <a:xfrm>
            <a:off x="2533187" y="4330592"/>
            <a:ext cx="3575958" cy="1477328"/>
          </a:xfrm>
          <a:prstGeom prst="rect">
            <a:avLst/>
          </a:prstGeom>
          <a:noFill/>
        </p:spPr>
        <p:txBody>
          <a:bodyPr wrap="square" rtlCol="0">
            <a:spAutoFit/>
          </a:bodyPr>
          <a:lstStyle/>
          <a:p>
            <a:r>
              <a:rPr lang="en-US">
                <a:solidFill>
                  <a:schemeClr val="bg1"/>
                </a:solidFill>
              </a:rPr>
              <a:t>Comprehensive system review to create individualized improvement plan based on local capacity, educator competency, experience, and expertise</a:t>
            </a:r>
          </a:p>
        </p:txBody>
      </p:sp>
    </p:spTree>
    <p:extLst>
      <p:ext uri="{BB962C8B-B14F-4D97-AF65-F5344CB8AC3E}">
        <p14:creationId xmlns:p14="http://schemas.microsoft.com/office/powerpoint/2010/main" val="150059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35C9D-64F9-4E50-B0EB-F627AACE495F}"/>
              </a:ext>
            </a:extLst>
          </p:cNvPr>
          <p:cNvSpPr>
            <a:spLocks noGrp="1"/>
          </p:cNvSpPr>
          <p:nvPr>
            <p:ph type="title"/>
          </p:nvPr>
        </p:nvSpPr>
        <p:spPr>
          <a:xfrm>
            <a:off x="582195" y="49643"/>
            <a:ext cx="11150081" cy="771591"/>
          </a:xfrm>
        </p:spPr>
        <p:txBody>
          <a:bodyPr>
            <a:normAutofit/>
          </a:bodyPr>
          <a:lstStyle/>
          <a:p>
            <a:pPr algn="ctr"/>
            <a:r>
              <a:rPr lang="en-US" sz="3200" dirty="0"/>
              <a:t>Differentiated Framework of Supports </a:t>
            </a:r>
            <a:r>
              <a:rPr lang="en-US" sz="3200" dirty="0">
                <a:solidFill>
                  <a:schemeClr val="bg1"/>
                </a:solidFill>
              </a:rPr>
              <a:t>(6)</a:t>
            </a:r>
          </a:p>
        </p:txBody>
      </p:sp>
      <p:cxnSp>
        <p:nvCxnSpPr>
          <p:cNvPr id="46" name="Straight Arrow Connector 45" descr="Straight vertical arrow">
            <a:extLst>
              <a:ext uri="{FF2B5EF4-FFF2-40B4-BE49-F238E27FC236}">
                <a16:creationId xmlns:a16="http://schemas.microsoft.com/office/drawing/2014/main" id="{5CEB0B36-DCAA-EB79-22A2-9CE208C63A14}"/>
              </a:ext>
            </a:extLst>
          </p:cNvPr>
          <p:cNvCxnSpPr>
            <a:cxnSpLocks/>
          </p:cNvCxnSpPr>
          <p:nvPr/>
        </p:nvCxnSpPr>
        <p:spPr>
          <a:xfrm flipV="1">
            <a:off x="2082977" y="800101"/>
            <a:ext cx="0" cy="5143691"/>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C630188-B59A-4C8C-7880-40554C85C1A1}"/>
              </a:ext>
            </a:extLst>
          </p:cNvPr>
          <p:cNvSpPr txBox="1"/>
          <p:nvPr/>
        </p:nvSpPr>
        <p:spPr>
          <a:xfrm rot="16200000">
            <a:off x="1595975" y="5248950"/>
            <a:ext cx="576953" cy="369332"/>
          </a:xfrm>
          <a:prstGeom prst="rect">
            <a:avLst/>
          </a:prstGeom>
          <a:noFill/>
        </p:spPr>
        <p:txBody>
          <a:bodyPr wrap="none" rtlCol="0">
            <a:spAutoFit/>
          </a:bodyPr>
          <a:lstStyle/>
          <a:p>
            <a:r>
              <a:rPr lang="en-US" b="1"/>
              <a:t>Low</a:t>
            </a:r>
          </a:p>
        </p:txBody>
      </p:sp>
      <p:sp>
        <p:nvSpPr>
          <p:cNvPr id="48" name="TextBox 47">
            <a:extLst>
              <a:ext uri="{FF2B5EF4-FFF2-40B4-BE49-F238E27FC236}">
                <a16:creationId xmlns:a16="http://schemas.microsoft.com/office/drawing/2014/main" id="{21F0FE47-C958-C0FD-5727-C3571D2CFC5E}"/>
              </a:ext>
            </a:extLst>
          </p:cNvPr>
          <p:cNvSpPr txBox="1"/>
          <p:nvPr/>
        </p:nvSpPr>
        <p:spPr>
          <a:xfrm rot="16200000">
            <a:off x="1453602" y="3182614"/>
            <a:ext cx="868956" cy="369332"/>
          </a:xfrm>
          <a:prstGeom prst="rect">
            <a:avLst/>
          </a:prstGeom>
          <a:noFill/>
        </p:spPr>
        <p:txBody>
          <a:bodyPr wrap="none" rtlCol="0">
            <a:spAutoFit/>
          </a:bodyPr>
          <a:lstStyle/>
          <a:p>
            <a:r>
              <a:rPr lang="en-US" b="1"/>
              <a:t>Results</a:t>
            </a:r>
          </a:p>
        </p:txBody>
      </p:sp>
      <p:sp>
        <p:nvSpPr>
          <p:cNvPr id="50" name="TextBox 49">
            <a:extLst>
              <a:ext uri="{FF2B5EF4-FFF2-40B4-BE49-F238E27FC236}">
                <a16:creationId xmlns:a16="http://schemas.microsoft.com/office/drawing/2014/main" id="{2D0B105D-F2F2-E52D-6F9C-631662064259}"/>
              </a:ext>
            </a:extLst>
          </p:cNvPr>
          <p:cNvSpPr txBox="1"/>
          <p:nvPr/>
        </p:nvSpPr>
        <p:spPr>
          <a:xfrm rot="16200000">
            <a:off x="1588771" y="1162460"/>
            <a:ext cx="619080" cy="369332"/>
          </a:xfrm>
          <a:prstGeom prst="rect">
            <a:avLst/>
          </a:prstGeom>
          <a:noFill/>
        </p:spPr>
        <p:txBody>
          <a:bodyPr wrap="none" rtlCol="0">
            <a:spAutoFit/>
          </a:bodyPr>
          <a:lstStyle/>
          <a:p>
            <a:r>
              <a:rPr lang="en-US" b="1"/>
              <a:t>High</a:t>
            </a:r>
          </a:p>
        </p:txBody>
      </p:sp>
      <p:sp>
        <p:nvSpPr>
          <p:cNvPr id="30" name="Rectangle 29">
            <a:extLst>
              <a:ext uri="{FF2B5EF4-FFF2-40B4-BE49-F238E27FC236}">
                <a16:creationId xmlns:a16="http://schemas.microsoft.com/office/drawing/2014/main" id="{62E7A9C7-2BB5-07B9-BF54-80641ADBD5B4}"/>
              </a:ext>
              <a:ext uri="{C183D7F6-B498-43B3-948B-1728B52AA6E4}">
                <adec:decorative xmlns:adec="http://schemas.microsoft.com/office/drawing/2017/decorative" val="1"/>
              </a:ext>
            </a:extLst>
          </p:cNvPr>
          <p:cNvSpPr/>
          <p:nvPr/>
        </p:nvSpPr>
        <p:spPr>
          <a:xfrm>
            <a:off x="2276549" y="793903"/>
            <a:ext cx="3884767" cy="498953"/>
          </a:xfrm>
          <a:prstGeom prst="rect">
            <a:avLst/>
          </a:prstGeom>
          <a:solidFill>
            <a:srgbClr val="5435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B74E768-51C3-4F97-4EDB-D36160D44E60}"/>
              </a:ext>
            </a:extLst>
          </p:cNvPr>
          <p:cNvSpPr txBox="1"/>
          <p:nvPr/>
        </p:nvSpPr>
        <p:spPr>
          <a:xfrm>
            <a:off x="2545132" y="835043"/>
            <a:ext cx="3343095" cy="400110"/>
          </a:xfrm>
          <a:prstGeom prst="rect">
            <a:avLst/>
          </a:prstGeom>
          <a:noFill/>
        </p:spPr>
        <p:txBody>
          <a:bodyPr wrap="none" rtlCol="0">
            <a:spAutoFit/>
          </a:bodyPr>
          <a:lstStyle/>
          <a:p>
            <a:r>
              <a:rPr lang="en-US" sz="2000" b="1">
                <a:solidFill>
                  <a:schemeClr val="bg1"/>
                </a:solidFill>
              </a:rPr>
              <a:t>High Results/Low Compliance</a:t>
            </a:r>
          </a:p>
        </p:txBody>
      </p:sp>
      <p:sp>
        <p:nvSpPr>
          <p:cNvPr id="29" name="Rectangle 28">
            <a:extLst>
              <a:ext uri="{FF2B5EF4-FFF2-40B4-BE49-F238E27FC236}">
                <a16:creationId xmlns:a16="http://schemas.microsoft.com/office/drawing/2014/main" id="{24349D90-B873-72F3-9412-887FC5574100}"/>
              </a:ext>
              <a:ext uri="{C183D7F6-B498-43B3-948B-1728B52AA6E4}">
                <adec:decorative xmlns:adec="http://schemas.microsoft.com/office/drawing/2017/decorative" val="1"/>
              </a:ext>
            </a:extLst>
          </p:cNvPr>
          <p:cNvSpPr/>
          <p:nvPr/>
        </p:nvSpPr>
        <p:spPr>
          <a:xfrm>
            <a:off x="2276549" y="1292856"/>
            <a:ext cx="3884767" cy="2011680"/>
          </a:xfrm>
          <a:prstGeom prst="rect">
            <a:avLst/>
          </a:prstGeom>
          <a:solidFill>
            <a:srgbClr val="7A4F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5EBA1A7-ABFA-0DD5-658D-E69D9E07E83C}"/>
              </a:ext>
            </a:extLst>
          </p:cNvPr>
          <p:cNvSpPr txBox="1"/>
          <p:nvPr/>
        </p:nvSpPr>
        <p:spPr>
          <a:xfrm>
            <a:off x="2545132" y="1364774"/>
            <a:ext cx="1902509" cy="369332"/>
          </a:xfrm>
          <a:prstGeom prst="rect">
            <a:avLst/>
          </a:prstGeom>
          <a:noFill/>
        </p:spPr>
        <p:txBody>
          <a:bodyPr wrap="none" rtlCol="0">
            <a:spAutoFit/>
          </a:bodyPr>
          <a:lstStyle/>
          <a:p>
            <a:r>
              <a:rPr lang="en-US" b="1">
                <a:solidFill>
                  <a:schemeClr val="bg1"/>
                </a:solidFill>
              </a:rPr>
              <a:t>Directed Supports</a:t>
            </a:r>
          </a:p>
        </p:txBody>
      </p:sp>
      <p:sp>
        <p:nvSpPr>
          <p:cNvPr id="33" name="TextBox 32">
            <a:extLst>
              <a:ext uri="{FF2B5EF4-FFF2-40B4-BE49-F238E27FC236}">
                <a16:creationId xmlns:a16="http://schemas.microsoft.com/office/drawing/2014/main" id="{9049A2DB-F4C0-43E7-3254-E3176D333BD3}"/>
              </a:ext>
            </a:extLst>
          </p:cNvPr>
          <p:cNvSpPr txBox="1"/>
          <p:nvPr/>
        </p:nvSpPr>
        <p:spPr>
          <a:xfrm>
            <a:off x="2545132" y="1734106"/>
            <a:ext cx="3575958" cy="1354217"/>
          </a:xfrm>
          <a:prstGeom prst="rect">
            <a:avLst/>
          </a:prstGeom>
          <a:noFill/>
        </p:spPr>
        <p:txBody>
          <a:bodyPr wrap="square" rtlCol="0">
            <a:spAutoFit/>
          </a:bodyPr>
          <a:lstStyle/>
          <a:p>
            <a:pPr>
              <a:spcAft>
                <a:spcPts val="1200"/>
              </a:spcAft>
            </a:pPr>
            <a:r>
              <a:rPr lang="en-US" dirty="0">
                <a:solidFill>
                  <a:schemeClr val="bg1"/>
                </a:solidFill>
              </a:rPr>
              <a:t>Provide directed supports to improve compliance</a:t>
            </a:r>
          </a:p>
          <a:p>
            <a:pPr>
              <a:spcAft>
                <a:spcPts val="1200"/>
              </a:spcAft>
            </a:pPr>
            <a:r>
              <a:rPr lang="en-US" dirty="0">
                <a:solidFill>
                  <a:schemeClr val="bg1"/>
                </a:solidFill>
              </a:rPr>
              <a:t>System review to create plan for improving compliance</a:t>
            </a:r>
          </a:p>
        </p:txBody>
      </p:sp>
      <p:sp>
        <p:nvSpPr>
          <p:cNvPr id="7" name="Rectangle 6">
            <a:extLst>
              <a:ext uri="{FF2B5EF4-FFF2-40B4-BE49-F238E27FC236}">
                <a16:creationId xmlns:a16="http://schemas.microsoft.com/office/drawing/2014/main" id="{386563EE-4B0B-5FC6-5BEE-EBFBC92B9D3D}"/>
              </a:ext>
              <a:ext uri="{C183D7F6-B498-43B3-948B-1728B52AA6E4}">
                <adec:decorative xmlns:adec="http://schemas.microsoft.com/office/drawing/2017/decorative" val="1"/>
              </a:ext>
            </a:extLst>
          </p:cNvPr>
          <p:cNvSpPr/>
          <p:nvPr/>
        </p:nvSpPr>
        <p:spPr>
          <a:xfrm>
            <a:off x="6282170" y="790951"/>
            <a:ext cx="3884767" cy="498953"/>
          </a:xfrm>
          <a:prstGeom prst="rect">
            <a:avLst/>
          </a:prstGeom>
          <a:solidFill>
            <a:srgbClr val="0B37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CAA7F2-9837-83E6-57AB-8314319083AD}"/>
              </a:ext>
            </a:extLst>
          </p:cNvPr>
          <p:cNvSpPr txBox="1"/>
          <p:nvPr/>
        </p:nvSpPr>
        <p:spPr>
          <a:xfrm>
            <a:off x="6561708" y="838927"/>
            <a:ext cx="3390095" cy="400110"/>
          </a:xfrm>
          <a:prstGeom prst="rect">
            <a:avLst/>
          </a:prstGeom>
          <a:noFill/>
        </p:spPr>
        <p:txBody>
          <a:bodyPr wrap="none" rtlCol="0">
            <a:spAutoFit/>
          </a:bodyPr>
          <a:lstStyle/>
          <a:p>
            <a:r>
              <a:rPr lang="en-US" sz="2000" b="1">
                <a:solidFill>
                  <a:schemeClr val="bg1"/>
                </a:solidFill>
              </a:rPr>
              <a:t>High Results/High Compliance</a:t>
            </a:r>
          </a:p>
        </p:txBody>
      </p:sp>
      <p:sp>
        <p:nvSpPr>
          <p:cNvPr id="3" name="Rectangle 2">
            <a:extLst>
              <a:ext uri="{FF2B5EF4-FFF2-40B4-BE49-F238E27FC236}">
                <a16:creationId xmlns:a16="http://schemas.microsoft.com/office/drawing/2014/main" id="{AC568687-1D9D-0063-8CE7-02C8DB7B5815}"/>
              </a:ext>
              <a:ext uri="{C183D7F6-B498-43B3-948B-1728B52AA6E4}">
                <adec:decorative xmlns:adec="http://schemas.microsoft.com/office/drawing/2017/decorative" val="1"/>
              </a:ext>
            </a:extLst>
          </p:cNvPr>
          <p:cNvSpPr/>
          <p:nvPr/>
        </p:nvSpPr>
        <p:spPr>
          <a:xfrm>
            <a:off x="6282170" y="1289904"/>
            <a:ext cx="3884767" cy="2011680"/>
          </a:xfrm>
          <a:prstGeom prst="rect">
            <a:avLst/>
          </a:prstGeom>
          <a:solidFill>
            <a:srgbClr val="176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CE8483-51F4-E2F3-7151-E307E0456BE0}"/>
              </a:ext>
            </a:extLst>
          </p:cNvPr>
          <p:cNvSpPr txBox="1"/>
          <p:nvPr/>
        </p:nvSpPr>
        <p:spPr>
          <a:xfrm>
            <a:off x="6561708" y="1368658"/>
            <a:ext cx="1986313" cy="369332"/>
          </a:xfrm>
          <a:prstGeom prst="rect">
            <a:avLst/>
          </a:prstGeom>
          <a:noFill/>
        </p:spPr>
        <p:txBody>
          <a:bodyPr wrap="none" rtlCol="0">
            <a:spAutoFit/>
          </a:bodyPr>
          <a:lstStyle/>
          <a:p>
            <a:r>
              <a:rPr lang="en-US" b="1">
                <a:solidFill>
                  <a:schemeClr val="bg1"/>
                </a:solidFill>
              </a:rPr>
              <a:t>Universal Supports</a:t>
            </a:r>
          </a:p>
        </p:txBody>
      </p:sp>
      <p:sp>
        <p:nvSpPr>
          <p:cNvPr id="13" name="TextBox 12">
            <a:extLst>
              <a:ext uri="{FF2B5EF4-FFF2-40B4-BE49-F238E27FC236}">
                <a16:creationId xmlns:a16="http://schemas.microsoft.com/office/drawing/2014/main" id="{C2D54941-7969-B95E-694B-54C8189E71B9}"/>
              </a:ext>
            </a:extLst>
          </p:cNvPr>
          <p:cNvSpPr txBox="1"/>
          <p:nvPr/>
        </p:nvSpPr>
        <p:spPr>
          <a:xfrm>
            <a:off x="6561708" y="1737990"/>
            <a:ext cx="3575958" cy="1200329"/>
          </a:xfrm>
          <a:prstGeom prst="rect">
            <a:avLst/>
          </a:prstGeom>
          <a:noFill/>
        </p:spPr>
        <p:txBody>
          <a:bodyPr wrap="square" rtlCol="0">
            <a:spAutoFit/>
          </a:bodyPr>
          <a:lstStyle/>
          <a:p>
            <a:r>
              <a:rPr lang="en-US">
                <a:solidFill>
                  <a:schemeClr val="bg1"/>
                </a:solidFill>
              </a:rPr>
              <a:t>System review to identify successful procedures and practices to share with others and identify areas of improvements</a:t>
            </a:r>
          </a:p>
        </p:txBody>
      </p:sp>
      <p:sp>
        <p:nvSpPr>
          <p:cNvPr id="23" name="Rectangle 22">
            <a:extLst>
              <a:ext uri="{FF2B5EF4-FFF2-40B4-BE49-F238E27FC236}">
                <a16:creationId xmlns:a16="http://schemas.microsoft.com/office/drawing/2014/main" id="{101AECE3-BAA2-8BC6-7E3A-AED5007FB179}"/>
              </a:ext>
              <a:ext uri="{C183D7F6-B498-43B3-948B-1728B52AA6E4}">
                <adec:decorative xmlns:adec="http://schemas.microsoft.com/office/drawing/2017/decorative" val="1"/>
              </a:ext>
            </a:extLst>
          </p:cNvPr>
          <p:cNvSpPr/>
          <p:nvPr/>
        </p:nvSpPr>
        <p:spPr>
          <a:xfrm>
            <a:off x="2280808" y="3404604"/>
            <a:ext cx="3884767" cy="498953"/>
          </a:xfrm>
          <a:prstGeom prst="rect">
            <a:avLst/>
          </a:prstGeom>
          <a:solidFill>
            <a:srgbClr val="8323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40D7E8-5F7E-A541-3BFD-569D8F8B1D8C}"/>
              </a:ext>
            </a:extLst>
          </p:cNvPr>
          <p:cNvSpPr txBox="1"/>
          <p:nvPr/>
        </p:nvSpPr>
        <p:spPr>
          <a:xfrm>
            <a:off x="2533187" y="3431529"/>
            <a:ext cx="3296095" cy="400110"/>
          </a:xfrm>
          <a:prstGeom prst="rect">
            <a:avLst/>
          </a:prstGeom>
          <a:noFill/>
        </p:spPr>
        <p:txBody>
          <a:bodyPr wrap="none" rtlCol="0">
            <a:spAutoFit/>
          </a:bodyPr>
          <a:lstStyle/>
          <a:p>
            <a:r>
              <a:rPr lang="en-US" sz="2000" b="1">
                <a:solidFill>
                  <a:schemeClr val="bg1"/>
                </a:solidFill>
              </a:rPr>
              <a:t>Low Results/Low Compliance</a:t>
            </a:r>
          </a:p>
        </p:txBody>
      </p:sp>
      <p:sp>
        <p:nvSpPr>
          <p:cNvPr id="22" name="Rectangle 21">
            <a:extLst>
              <a:ext uri="{FF2B5EF4-FFF2-40B4-BE49-F238E27FC236}">
                <a16:creationId xmlns:a16="http://schemas.microsoft.com/office/drawing/2014/main" id="{5B08CDE2-51A5-07E9-0419-563AC4FB745C}"/>
              </a:ext>
              <a:ext uri="{C183D7F6-B498-43B3-948B-1728B52AA6E4}">
                <adec:decorative xmlns:adec="http://schemas.microsoft.com/office/drawing/2017/decorative" val="1"/>
              </a:ext>
            </a:extLst>
          </p:cNvPr>
          <p:cNvSpPr/>
          <p:nvPr/>
        </p:nvSpPr>
        <p:spPr>
          <a:xfrm>
            <a:off x="2280808" y="3903557"/>
            <a:ext cx="3884767" cy="2011680"/>
          </a:xfrm>
          <a:prstGeom prst="rect">
            <a:avLst/>
          </a:prstGeom>
          <a:solidFill>
            <a:srgbClr val="A22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F46BDE1-EEE9-AFA0-72E8-D0E29E4B0859}"/>
              </a:ext>
            </a:extLst>
          </p:cNvPr>
          <p:cNvSpPr txBox="1"/>
          <p:nvPr/>
        </p:nvSpPr>
        <p:spPr>
          <a:xfrm>
            <a:off x="2533187" y="3961260"/>
            <a:ext cx="1961755" cy="369332"/>
          </a:xfrm>
          <a:prstGeom prst="rect">
            <a:avLst/>
          </a:prstGeom>
          <a:noFill/>
        </p:spPr>
        <p:txBody>
          <a:bodyPr wrap="none" rtlCol="0">
            <a:spAutoFit/>
          </a:bodyPr>
          <a:lstStyle/>
          <a:p>
            <a:r>
              <a:rPr lang="en-US" b="1">
                <a:solidFill>
                  <a:schemeClr val="bg1"/>
                </a:solidFill>
              </a:rPr>
              <a:t>Intensive Supports</a:t>
            </a:r>
          </a:p>
        </p:txBody>
      </p:sp>
      <p:sp>
        <p:nvSpPr>
          <p:cNvPr id="27" name="TextBox 26">
            <a:extLst>
              <a:ext uri="{FF2B5EF4-FFF2-40B4-BE49-F238E27FC236}">
                <a16:creationId xmlns:a16="http://schemas.microsoft.com/office/drawing/2014/main" id="{536B1C6C-D32E-5D9D-D4CC-6346C3B1674A}"/>
              </a:ext>
            </a:extLst>
          </p:cNvPr>
          <p:cNvSpPr txBox="1"/>
          <p:nvPr/>
        </p:nvSpPr>
        <p:spPr>
          <a:xfrm>
            <a:off x="2533187" y="4330592"/>
            <a:ext cx="3575958" cy="1477328"/>
          </a:xfrm>
          <a:prstGeom prst="rect">
            <a:avLst/>
          </a:prstGeom>
          <a:noFill/>
        </p:spPr>
        <p:txBody>
          <a:bodyPr wrap="square" rtlCol="0">
            <a:spAutoFit/>
          </a:bodyPr>
          <a:lstStyle/>
          <a:p>
            <a:r>
              <a:rPr lang="en-US">
                <a:solidFill>
                  <a:schemeClr val="bg1"/>
                </a:solidFill>
              </a:rPr>
              <a:t>Comprehensive system review to create individualized improvement plan based on local capacity, educator competency, experience, and expertise</a:t>
            </a:r>
          </a:p>
        </p:txBody>
      </p:sp>
      <p:sp>
        <p:nvSpPr>
          <p:cNvPr id="16" name="Rectangle 15">
            <a:extLst>
              <a:ext uri="{FF2B5EF4-FFF2-40B4-BE49-F238E27FC236}">
                <a16:creationId xmlns:a16="http://schemas.microsoft.com/office/drawing/2014/main" id="{BEAA7717-F3F1-D3E7-1D9A-3A9612014028}"/>
              </a:ext>
              <a:ext uri="{C183D7F6-B498-43B3-948B-1728B52AA6E4}">
                <adec:decorative xmlns:adec="http://schemas.microsoft.com/office/drawing/2017/decorative" val="1"/>
              </a:ext>
            </a:extLst>
          </p:cNvPr>
          <p:cNvSpPr/>
          <p:nvPr/>
        </p:nvSpPr>
        <p:spPr>
          <a:xfrm>
            <a:off x="6282170" y="3380338"/>
            <a:ext cx="3884767" cy="498953"/>
          </a:xfrm>
          <a:prstGeom prst="rect">
            <a:avLst/>
          </a:prstGeom>
          <a:solidFill>
            <a:srgbClr val="383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9C57602-8537-CD5A-1745-7E1764D6C3BC}"/>
              </a:ext>
            </a:extLst>
          </p:cNvPr>
          <p:cNvSpPr txBox="1"/>
          <p:nvPr/>
        </p:nvSpPr>
        <p:spPr>
          <a:xfrm>
            <a:off x="6598026" y="3407263"/>
            <a:ext cx="3343095" cy="400110"/>
          </a:xfrm>
          <a:prstGeom prst="rect">
            <a:avLst/>
          </a:prstGeom>
          <a:noFill/>
        </p:spPr>
        <p:txBody>
          <a:bodyPr wrap="none" rtlCol="0">
            <a:spAutoFit/>
          </a:bodyPr>
          <a:lstStyle/>
          <a:p>
            <a:r>
              <a:rPr lang="en-US" sz="2000" b="1">
                <a:solidFill>
                  <a:schemeClr val="bg1"/>
                </a:solidFill>
              </a:rPr>
              <a:t>Low Results/High Compliance</a:t>
            </a:r>
          </a:p>
        </p:txBody>
      </p:sp>
      <p:sp>
        <p:nvSpPr>
          <p:cNvPr id="15" name="Rectangle 14">
            <a:extLst>
              <a:ext uri="{FF2B5EF4-FFF2-40B4-BE49-F238E27FC236}">
                <a16:creationId xmlns:a16="http://schemas.microsoft.com/office/drawing/2014/main" id="{9170C3D0-017A-E54D-D078-511C336D9468}"/>
              </a:ext>
              <a:ext uri="{C183D7F6-B498-43B3-948B-1728B52AA6E4}">
                <adec:decorative xmlns:adec="http://schemas.microsoft.com/office/drawing/2017/decorative" val="1"/>
              </a:ext>
            </a:extLst>
          </p:cNvPr>
          <p:cNvSpPr/>
          <p:nvPr/>
        </p:nvSpPr>
        <p:spPr>
          <a:xfrm>
            <a:off x="6282170" y="3879291"/>
            <a:ext cx="3884767" cy="2011680"/>
          </a:xfrm>
          <a:prstGeom prst="rect">
            <a:avLst/>
          </a:prstGeom>
          <a:solidFill>
            <a:srgbClr val="5A5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9513F2A-3D93-20B9-E9A4-66BBD10B53B6}"/>
              </a:ext>
            </a:extLst>
          </p:cNvPr>
          <p:cNvSpPr txBox="1"/>
          <p:nvPr/>
        </p:nvSpPr>
        <p:spPr>
          <a:xfrm>
            <a:off x="6598026" y="3936994"/>
            <a:ext cx="1919308" cy="369332"/>
          </a:xfrm>
          <a:prstGeom prst="rect">
            <a:avLst/>
          </a:prstGeom>
          <a:noFill/>
        </p:spPr>
        <p:txBody>
          <a:bodyPr wrap="none" rtlCol="0">
            <a:spAutoFit/>
          </a:bodyPr>
          <a:lstStyle/>
          <a:p>
            <a:r>
              <a:rPr lang="en-US" b="1">
                <a:solidFill>
                  <a:schemeClr val="bg1"/>
                </a:solidFill>
              </a:rPr>
              <a:t>Targeted Supports</a:t>
            </a:r>
          </a:p>
        </p:txBody>
      </p:sp>
      <p:sp>
        <p:nvSpPr>
          <p:cNvPr id="20" name="TextBox 19">
            <a:extLst>
              <a:ext uri="{FF2B5EF4-FFF2-40B4-BE49-F238E27FC236}">
                <a16:creationId xmlns:a16="http://schemas.microsoft.com/office/drawing/2014/main" id="{377AA795-DC03-7B14-0F61-83D55373F485}"/>
              </a:ext>
            </a:extLst>
          </p:cNvPr>
          <p:cNvSpPr txBox="1"/>
          <p:nvPr/>
        </p:nvSpPr>
        <p:spPr>
          <a:xfrm>
            <a:off x="6598026" y="4306326"/>
            <a:ext cx="3575958" cy="1354217"/>
          </a:xfrm>
          <a:prstGeom prst="rect">
            <a:avLst/>
          </a:prstGeom>
          <a:noFill/>
        </p:spPr>
        <p:txBody>
          <a:bodyPr wrap="square" rtlCol="0">
            <a:spAutoFit/>
          </a:bodyPr>
          <a:lstStyle/>
          <a:p>
            <a:pPr>
              <a:spcAft>
                <a:spcPts val="1200"/>
              </a:spcAft>
            </a:pPr>
            <a:r>
              <a:rPr lang="en-US">
                <a:solidFill>
                  <a:schemeClr val="bg1"/>
                </a:solidFill>
              </a:rPr>
              <a:t>Provide targeted supports to improve results</a:t>
            </a:r>
          </a:p>
          <a:p>
            <a:pPr>
              <a:spcAft>
                <a:spcPts val="1200"/>
              </a:spcAft>
            </a:pPr>
            <a:r>
              <a:rPr lang="en-US">
                <a:solidFill>
                  <a:schemeClr val="bg1"/>
                </a:solidFill>
              </a:rPr>
              <a:t>System review to create plan for improving results</a:t>
            </a:r>
          </a:p>
        </p:txBody>
      </p:sp>
      <p:cxnSp>
        <p:nvCxnSpPr>
          <p:cNvPr id="42" name="Straight Arrow Connector 41" descr="Straight horizontal arrow">
            <a:extLst>
              <a:ext uri="{FF2B5EF4-FFF2-40B4-BE49-F238E27FC236}">
                <a16:creationId xmlns:a16="http://schemas.microsoft.com/office/drawing/2014/main" id="{11221CAA-D279-83E7-E4FB-7D05DAA8DA65}"/>
              </a:ext>
            </a:extLst>
          </p:cNvPr>
          <p:cNvCxnSpPr>
            <a:cxnSpLocks/>
          </p:cNvCxnSpPr>
          <p:nvPr/>
        </p:nvCxnSpPr>
        <p:spPr>
          <a:xfrm>
            <a:off x="2269671" y="6127681"/>
            <a:ext cx="7919358"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E4C3CD9-19EC-23D1-5BC0-4EC3144D56D2}"/>
              </a:ext>
            </a:extLst>
          </p:cNvPr>
          <p:cNvSpPr txBox="1"/>
          <p:nvPr/>
        </p:nvSpPr>
        <p:spPr>
          <a:xfrm>
            <a:off x="2529278" y="6136661"/>
            <a:ext cx="576953" cy="369332"/>
          </a:xfrm>
          <a:prstGeom prst="rect">
            <a:avLst/>
          </a:prstGeom>
          <a:noFill/>
        </p:spPr>
        <p:txBody>
          <a:bodyPr wrap="none" rtlCol="0">
            <a:spAutoFit/>
          </a:bodyPr>
          <a:lstStyle/>
          <a:p>
            <a:r>
              <a:rPr lang="en-US" b="1"/>
              <a:t>Low</a:t>
            </a:r>
          </a:p>
        </p:txBody>
      </p:sp>
      <p:sp>
        <p:nvSpPr>
          <p:cNvPr id="39" name="TextBox 38">
            <a:extLst>
              <a:ext uri="{FF2B5EF4-FFF2-40B4-BE49-F238E27FC236}">
                <a16:creationId xmlns:a16="http://schemas.microsoft.com/office/drawing/2014/main" id="{9E4A969C-95BB-F093-E072-6B3516145E84}"/>
              </a:ext>
            </a:extLst>
          </p:cNvPr>
          <p:cNvSpPr txBox="1"/>
          <p:nvPr/>
        </p:nvSpPr>
        <p:spPr>
          <a:xfrm>
            <a:off x="5578370" y="6134590"/>
            <a:ext cx="1301959" cy="369332"/>
          </a:xfrm>
          <a:prstGeom prst="rect">
            <a:avLst/>
          </a:prstGeom>
          <a:noFill/>
        </p:spPr>
        <p:txBody>
          <a:bodyPr wrap="none" rtlCol="0">
            <a:spAutoFit/>
          </a:bodyPr>
          <a:lstStyle/>
          <a:p>
            <a:r>
              <a:rPr lang="en-US" b="1"/>
              <a:t>Compliance</a:t>
            </a:r>
          </a:p>
        </p:txBody>
      </p:sp>
      <p:sp>
        <p:nvSpPr>
          <p:cNvPr id="40" name="TextBox 39">
            <a:extLst>
              <a:ext uri="{FF2B5EF4-FFF2-40B4-BE49-F238E27FC236}">
                <a16:creationId xmlns:a16="http://schemas.microsoft.com/office/drawing/2014/main" id="{C7CD21DE-681C-EC82-C6E5-0E82486933C6}"/>
              </a:ext>
            </a:extLst>
          </p:cNvPr>
          <p:cNvSpPr txBox="1"/>
          <p:nvPr/>
        </p:nvSpPr>
        <p:spPr>
          <a:xfrm>
            <a:off x="9350862" y="6134590"/>
            <a:ext cx="619080" cy="369332"/>
          </a:xfrm>
          <a:prstGeom prst="rect">
            <a:avLst/>
          </a:prstGeom>
          <a:noFill/>
        </p:spPr>
        <p:txBody>
          <a:bodyPr wrap="none" rtlCol="0">
            <a:spAutoFit/>
          </a:bodyPr>
          <a:lstStyle/>
          <a:p>
            <a:r>
              <a:rPr lang="en-US" b="1"/>
              <a:t>High</a:t>
            </a:r>
          </a:p>
        </p:txBody>
      </p:sp>
      <p:sp>
        <p:nvSpPr>
          <p:cNvPr id="4" name="Footer Placeholder 3">
            <a:extLst>
              <a:ext uri="{FF2B5EF4-FFF2-40B4-BE49-F238E27FC236}">
                <a16:creationId xmlns:a16="http://schemas.microsoft.com/office/drawing/2014/main" id="{19311A9B-E4B1-45FF-ADE7-A6681C9543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MDE Office of Special Education</a:t>
            </a:r>
          </a:p>
        </p:txBody>
      </p:sp>
      <p:sp>
        <p:nvSpPr>
          <p:cNvPr id="5" name="Slide Number Placeholder 4">
            <a:extLst>
              <a:ext uri="{FF2B5EF4-FFF2-40B4-BE49-F238E27FC236}">
                <a16:creationId xmlns:a16="http://schemas.microsoft.com/office/drawing/2014/main" id="{9279953F-F93B-48C4-ABD6-B0732A4D0E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8956C-181A-4CF4-99F7-163F512CFDFE}"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53832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0F2A2-BFF1-DB94-5C1E-47F77ADF4814}"/>
              </a:ext>
            </a:extLst>
          </p:cNvPr>
          <p:cNvSpPr>
            <a:spLocks noGrp="1"/>
          </p:cNvSpPr>
          <p:nvPr>
            <p:ph type="title"/>
          </p:nvPr>
        </p:nvSpPr>
        <p:spPr>
          <a:xfrm>
            <a:off x="391885" y="175125"/>
            <a:ext cx="11355355" cy="833241"/>
          </a:xfrm>
        </p:spPr>
        <p:txBody>
          <a:bodyPr>
            <a:noAutofit/>
          </a:bodyPr>
          <a:lstStyle/>
          <a:p>
            <a:r>
              <a:rPr lang="en-US" sz="3200"/>
              <a:t>General Supervision System</a:t>
            </a:r>
            <a:br>
              <a:rPr lang="en-US" sz="3200"/>
            </a:br>
            <a:r>
              <a:rPr lang="en-US" sz="3200"/>
              <a:t>Accountability Workgroup and Teams</a:t>
            </a:r>
          </a:p>
        </p:txBody>
      </p:sp>
      <p:sp>
        <p:nvSpPr>
          <p:cNvPr id="6" name="Content Placeholder 5">
            <a:extLst>
              <a:ext uri="{FF2B5EF4-FFF2-40B4-BE49-F238E27FC236}">
                <a16:creationId xmlns:a16="http://schemas.microsoft.com/office/drawing/2014/main" id="{C70D6C88-3CE7-4C67-BF77-C501A3AD76AF}"/>
              </a:ext>
            </a:extLst>
          </p:cNvPr>
          <p:cNvSpPr>
            <a:spLocks noGrp="1"/>
          </p:cNvSpPr>
          <p:nvPr>
            <p:ph idx="1"/>
          </p:nvPr>
        </p:nvSpPr>
        <p:spPr>
          <a:xfrm>
            <a:off x="391885" y="1326288"/>
            <a:ext cx="11355354" cy="4621753"/>
          </a:xfrm>
        </p:spPr>
        <p:txBody>
          <a:bodyPr>
            <a:normAutofit/>
          </a:bodyPr>
          <a:lstStyle/>
          <a:p>
            <a:pPr marL="234950" indent="-176213"/>
            <a:r>
              <a:rPr lang="en-US" sz="1900"/>
              <a:t>Regional - Intermediate School District (ISD) Directors</a:t>
            </a:r>
          </a:p>
          <a:p>
            <a:pPr marL="234950" indent="-176213"/>
            <a:r>
              <a:rPr lang="en-US" sz="1900"/>
              <a:t>Member District - Director or Supervisor</a:t>
            </a:r>
          </a:p>
          <a:p>
            <a:pPr marL="234950" indent="-176213"/>
            <a:r>
              <a:rPr lang="en-US" sz="1900"/>
              <a:t>Michigan Association of Administrators of Special Education (MAASE) – Executive Director </a:t>
            </a:r>
          </a:p>
          <a:p>
            <a:pPr marL="234950" indent="-176213"/>
            <a:r>
              <a:rPr lang="en-US" sz="1900"/>
              <a:t>Special Education Advisory Committee (SEAC)</a:t>
            </a:r>
          </a:p>
          <a:p>
            <a:pPr marL="234950" indent="-176213"/>
            <a:r>
              <a:rPr lang="en-US" sz="1900"/>
              <a:t>Special Education Instructional Leadership Network (SEILN) – Executive Director</a:t>
            </a:r>
          </a:p>
          <a:p>
            <a:pPr marL="234950" indent="-176213"/>
            <a:r>
              <a:rPr lang="en-US" sz="1900"/>
              <a:t>Michigan Council of Charter School Authorizers (MCCSA)</a:t>
            </a:r>
          </a:p>
          <a:p>
            <a:pPr marL="234950" indent="-176213"/>
            <a:r>
              <a:rPr lang="en-US" sz="1900"/>
              <a:t>Office of Special Education (OSE) Staff</a:t>
            </a:r>
          </a:p>
        </p:txBody>
      </p:sp>
      <p:sp>
        <p:nvSpPr>
          <p:cNvPr id="3" name="Footer Placeholder 2">
            <a:extLst>
              <a:ext uri="{FF2B5EF4-FFF2-40B4-BE49-F238E27FC236}">
                <a16:creationId xmlns:a16="http://schemas.microsoft.com/office/drawing/2014/main" id="{9B6FDAE7-C77D-3F12-1E96-343A12418845}"/>
              </a:ext>
            </a:extLst>
          </p:cNvPr>
          <p:cNvSpPr>
            <a:spLocks noGrp="1"/>
          </p:cNvSpPr>
          <p:nvPr>
            <p:ph type="ftr" sz="quarter" idx="3"/>
          </p:nvPr>
        </p:nvSpPr>
        <p:spPr/>
        <p:txBody>
          <a:bodyPr/>
          <a:lstStyle/>
          <a:p>
            <a:pPr lvl="0"/>
            <a:r>
              <a:rPr lang="en-US" noProof="0"/>
              <a:t>MDE Office of Special Education</a:t>
            </a:r>
          </a:p>
        </p:txBody>
      </p:sp>
      <p:sp>
        <p:nvSpPr>
          <p:cNvPr id="4" name="Slide Number Placeholder 3">
            <a:extLst>
              <a:ext uri="{FF2B5EF4-FFF2-40B4-BE49-F238E27FC236}">
                <a16:creationId xmlns:a16="http://schemas.microsoft.com/office/drawing/2014/main" id="{2DAF5438-48E3-A15E-513D-A6890EA13862}"/>
              </a:ext>
            </a:extLst>
          </p:cNvPr>
          <p:cNvSpPr>
            <a:spLocks noGrp="1"/>
          </p:cNvSpPr>
          <p:nvPr>
            <p:ph type="sldNum" sz="quarter" idx="4"/>
          </p:nvPr>
        </p:nvSpPr>
        <p:spPr/>
        <p:txBody>
          <a:bodyPr/>
          <a:lstStyle/>
          <a:p>
            <a:pPr lvl="0"/>
            <a:fld id="{C948956C-181A-4CF4-99F7-163F512CFDFE}" type="slidenum">
              <a:rPr lang="en-US" noProof="0" smtClean="0"/>
              <a:pPr lvl="0"/>
              <a:t>49</a:t>
            </a:fld>
            <a:endParaRPr lang="en-US" noProof="0"/>
          </a:p>
        </p:txBody>
      </p:sp>
    </p:spTree>
    <p:extLst>
      <p:ext uri="{BB962C8B-B14F-4D97-AF65-F5344CB8AC3E}">
        <p14:creationId xmlns:p14="http://schemas.microsoft.com/office/powerpoint/2010/main" val="384971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241" y="148354"/>
            <a:ext cx="8671456" cy="833241"/>
          </a:xfrm>
        </p:spPr>
        <p:txBody>
          <a:bodyPr>
            <a:noAutofit/>
          </a:bodyPr>
          <a:lstStyle/>
          <a:p>
            <a:r>
              <a:rPr lang="en-US" sz="3200" dirty="0"/>
              <a:t>IDEA Supervision:</a:t>
            </a:r>
            <a:br>
              <a:rPr lang="en-US" sz="3200" dirty="0"/>
            </a:br>
            <a:r>
              <a:rPr lang="en-US" sz="3200" dirty="0"/>
              <a:t>Coordination and Communication </a:t>
            </a:r>
            <a:r>
              <a:rPr lang="en-US" sz="3200" dirty="0">
                <a:solidFill>
                  <a:srgbClr val="25846E"/>
                </a:solidFill>
              </a:rPr>
              <a:t>(3)</a:t>
            </a:r>
          </a:p>
        </p:txBody>
      </p:sp>
      <p:pic>
        <p:nvPicPr>
          <p:cNvPr id="37" name="Picture 36" descr="Sub-Recipient Support/Ensure Provision of a FAPE">
            <a:extLst>
              <a:ext uri="{FF2B5EF4-FFF2-40B4-BE49-F238E27FC236}">
                <a16:creationId xmlns:a16="http://schemas.microsoft.com/office/drawing/2014/main" id="{1A4D8A82-57AC-D866-14E9-539767D350F6}"/>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981814" y="1967603"/>
            <a:ext cx="1701800" cy="1016000"/>
          </a:xfrm>
          <a:prstGeom prst="rect">
            <a:avLst/>
          </a:prstGeom>
        </p:spPr>
      </p:pic>
      <p:pic>
        <p:nvPicPr>
          <p:cNvPr id="51" name="Picture 50" descr="Right and Left arrows pointing from Sub-Recipient Support/Ensure Provision of a FAPE to ISDs and LOCALs circles">
            <a:extLst>
              <a:ext uri="{FF2B5EF4-FFF2-40B4-BE49-F238E27FC236}">
                <a16:creationId xmlns:a16="http://schemas.microsoft.com/office/drawing/2014/main" id="{6722FE4B-5560-01C4-7FB4-259895520446}"/>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236422" y="2931608"/>
            <a:ext cx="1041400" cy="876300"/>
          </a:xfrm>
          <a:prstGeom prst="rect">
            <a:avLst/>
          </a:prstGeom>
        </p:spPr>
      </p:pic>
      <p:pic>
        <p:nvPicPr>
          <p:cNvPr id="79" name="Picture 78" descr="Orange circle with white text that reads ISDs">
            <a:extLst>
              <a:ext uri="{FF2B5EF4-FFF2-40B4-BE49-F238E27FC236}">
                <a16:creationId xmlns:a16="http://schemas.microsoft.com/office/drawing/2014/main" id="{32900720-2187-0995-02CC-329E0BDBA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9612" y="3677058"/>
            <a:ext cx="1371600" cy="1371600"/>
          </a:xfrm>
          <a:prstGeom prst="rect">
            <a:avLst/>
          </a:prstGeom>
        </p:spPr>
      </p:pic>
      <p:pic>
        <p:nvPicPr>
          <p:cNvPr id="81" name="Picture 80" descr="A yellow circle with white text that reads LOCALS">
            <a:extLst>
              <a:ext uri="{FF2B5EF4-FFF2-40B4-BE49-F238E27FC236}">
                <a16:creationId xmlns:a16="http://schemas.microsoft.com/office/drawing/2014/main" id="{6230B8C4-BEDD-D399-B170-20757801AA8D}"/>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5916041" y="3433867"/>
            <a:ext cx="1371600" cy="1371600"/>
          </a:xfrm>
          <a:prstGeom prst="rect">
            <a:avLst/>
          </a:prstGeom>
        </p:spPr>
      </p:pic>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a:xfrm>
            <a:off x="10558303" y="6051393"/>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514350" rtl="0" eaLnBrk="1" fontAlgn="auto" latinLnBrk="0" hangingPunct="1">
                <a:lnSpc>
                  <a:spcPct val="100000"/>
                </a:lnSpc>
                <a:spcBef>
                  <a:spcPts val="0"/>
                </a:spcBef>
                <a:spcAft>
                  <a:spcPts val="0"/>
                </a:spcAft>
                <a:buClrTx/>
                <a:buSzTx/>
                <a:buFontTx/>
                <a:buNone/>
                <a:tabLst/>
                <a:defRPr/>
              </a:pPr>
              <a:t>5</a:t>
            </a:fld>
            <a:endParaRPr kumimoji="0" lang="en-US" sz="675" b="1" i="0" u="none" strike="noStrike" kern="1200" cap="none" spc="0" normalizeH="0" baseline="0" noProof="0">
              <a:ln>
                <a:noFill/>
              </a:ln>
              <a:solidFill>
                <a:prstClr val="black"/>
              </a:solidFill>
              <a:effectLst/>
              <a:uLnTx/>
              <a:uFillTx/>
              <a:latin typeface="Verdana"/>
              <a:ea typeface="+mn-ea"/>
              <a:cs typeface="+mn-cs"/>
            </a:endParaRPr>
          </a:p>
        </p:txBody>
      </p:sp>
      <p:pic>
        <p:nvPicPr>
          <p:cNvPr id="30" name="Picture 29">
            <a:extLst>
              <a:ext uri="{FF2B5EF4-FFF2-40B4-BE49-F238E27FC236}">
                <a16:creationId xmlns:a16="http://schemas.microsoft.com/office/drawing/2014/main" id="{D2B3981E-AFBC-7297-4EF5-D484CAFD4370}"/>
              </a:ext>
              <a:ext uri="{C183D7F6-B498-43B3-948B-1728B52AA6E4}">
                <adec:decorative xmlns:adec="http://schemas.microsoft.com/office/drawing/2017/decorative" val="1"/>
              </a:ext>
            </a:extLst>
          </p:cNvPr>
          <p:cNvPicPr>
            <a:picLocks noChangeAspect="1"/>
          </p:cNvPicPr>
          <p:nvPr/>
        </p:nvPicPr>
        <p:blipFill>
          <a:blip r:embed="rId7">
            <a:alphaModFix amt="25000"/>
            <a:extLst>
              <a:ext uri="{28A0092B-C50C-407E-A947-70E740481C1C}">
                <a14:useLocalDpi xmlns:a14="http://schemas.microsoft.com/office/drawing/2010/main" val="0"/>
              </a:ext>
            </a:extLst>
          </a:blip>
          <a:stretch>
            <a:fillRect/>
          </a:stretch>
        </p:blipFill>
        <p:spPr>
          <a:xfrm>
            <a:off x="1951984" y="2620222"/>
            <a:ext cx="1473200" cy="800100"/>
          </a:xfrm>
          <a:prstGeom prst="rect">
            <a:avLst/>
          </a:prstGeom>
        </p:spPr>
      </p:pic>
      <p:pic>
        <p:nvPicPr>
          <p:cNvPr id="34" name="Picture 33">
            <a:extLst>
              <a:ext uri="{FF2B5EF4-FFF2-40B4-BE49-F238E27FC236}">
                <a16:creationId xmlns:a16="http://schemas.microsoft.com/office/drawing/2014/main" id="{A07C0031-4E28-EE8F-8BAC-CBE579528EEB}"/>
              </a:ext>
              <a:ext uri="{C183D7F6-B498-43B3-948B-1728B52AA6E4}">
                <adec:decorative xmlns:adec="http://schemas.microsoft.com/office/drawing/2017/decorative" val="1"/>
              </a:ext>
            </a:extLst>
          </p:cNvPr>
          <p:cNvPicPr>
            <a:picLocks noChangeAspect="1"/>
          </p:cNvPicPr>
          <p:nvPr/>
        </p:nvPicPr>
        <p:blipFill>
          <a:blip r:embed="rId8">
            <a:alphaModFix amt="25000"/>
            <a:extLst>
              <a:ext uri="{28A0092B-C50C-407E-A947-70E740481C1C}">
                <a14:useLocalDpi xmlns:a14="http://schemas.microsoft.com/office/drawing/2010/main" val="0"/>
              </a:ext>
            </a:extLst>
          </a:blip>
          <a:stretch>
            <a:fillRect/>
          </a:stretch>
        </p:blipFill>
        <p:spPr>
          <a:xfrm>
            <a:off x="3511290" y="1976042"/>
            <a:ext cx="1473200" cy="1231900"/>
          </a:xfrm>
          <a:prstGeom prst="rect">
            <a:avLst/>
          </a:prstGeom>
        </p:spPr>
      </p:pic>
      <p:pic>
        <p:nvPicPr>
          <p:cNvPr id="43" name="Picture 42">
            <a:extLst>
              <a:ext uri="{FF2B5EF4-FFF2-40B4-BE49-F238E27FC236}">
                <a16:creationId xmlns:a16="http://schemas.microsoft.com/office/drawing/2014/main" id="{A175F040-8732-2DB7-59EF-A14189D2A7AC}"/>
              </a:ext>
              <a:ext uri="{C183D7F6-B498-43B3-948B-1728B52AA6E4}">
                <adec:decorative xmlns:adec="http://schemas.microsoft.com/office/drawing/2017/decorative" val="1"/>
              </a:ext>
            </a:extLst>
          </p:cNvPr>
          <p:cNvPicPr>
            <a:picLocks noChangeAspect="1"/>
          </p:cNvPicPr>
          <p:nvPr/>
        </p:nvPicPr>
        <p:blipFill>
          <a:blip r:embed="rId9">
            <a:alphaModFix amt="25000"/>
            <a:extLst>
              <a:ext uri="{28A0092B-C50C-407E-A947-70E740481C1C}">
                <a14:useLocalDpi xmlns:a14="http://schemas.microsoft.com/office/drawing/2010/main" val="0"/>
              </a:ext>
            </a:extLst>
          </a:blip>
          <a:stretch>
            <a:fillRect/>
          </a:stretch>
        </p:blipFill>
        <p:spPr>
          <a:xfrm>
            <a:off x="6555658" y="1968678"/>
            <a:ext cx="1701800" cy="800100"/>
          </a:xfrm>
          <a:prstGeom prst="rect">
            <a:avLst/>
          </a:prstGeom>
        </p:spPr>
      </p:pic>
      <p:pic>
        <p:nvPicPr>
          <p:cNvPr id="45" name="Picture 44">
            <a:extLst>
              <a:ext uri="{FF2B5EF4-FFF2-40B4-BE49-F238E27FC236}">
                <a16:creationId xmlns:a16="http://schemas.microsoft.com/office/drawing/2014/main" id="{53447997-E842-3017-8589-7CCE3B0E008D}"/>
              </a:ext>
              <a:ext uri="{C183D7F6-B498-43B3-948B-1728B52AA6E4}">
                <adec:decorative xmlns:adec="http://schemas.microsoft.com/office/drawing/2017/decorative" val="1"/>
              </a:ext>
            </a:extLst>
          </p:cNvPr>
          <p:cNvPicPr>
            <a:picLocks noChangeAspect="1"/>
          </p:cNvPicPr>
          <p:nvPr/>
        </p:nvPicPr>
        <p:blipFill>
          <a:blip r:embed="rId10">
            <a:alphaModFix amt="25000"/>
            <a:extLst>
              <a:ext uri="{28A0092B-C50C-407E-A947-70E740481C1C}">
                <a14:useLocalDpi xmlns:a14="http://schemas.microsoft.com/office/drawing/2010/main" val="0"/>
              </a:ext>
            </a:extLst>
          </a:blip>
          <a:stretch>
            <a:fillRect/>
          </a:stretch>
        </p:blipFill>
        <p:spPr>
          <a:xfrm>
            <a:off x="8127097" y="1968456"/>
            <a:ext cx="1701800" cy="584200"/>
          </a:xfrm>
          <a:prstGeom prst="rect">
            <a:avLst/>
          </a:prstGeom>
        </p:spPr>
      </p:pic>
      <p:pic>
        <p:nvPicPr>
          <p:cNvPr id="47" name="Picture 46">
            <a:extLst>
              <a:ext uri="{FF2B5EF4-FFF2-40B4-BE49-F238E27FC236}">
                <a16:creationId xmlns:a16="http://schemas.microsoft.com/office/drawing/2014/main" id="{180CB6A1-9D04-CCDA-80A7-A0A87E7DDA0D}"/>
              </a:ext>
              <a:ext uri="{C183D7F6-B498-43B3-948B-1728B52AA6E4}">
                <adec:decorative xmlns:adec="http://schemas.microsoft.com/office/drawing/2017/decorative" val="1"/>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8320520" y="2504149"/>
            <a:ext cx="1117600" cy="838200"/>
          </a:xfrm>
          <a:prstGeom prst="rect">
            <a:avLst/>
          </a:prstGeom>
        </p:spPr>
      </p:pic>
      <p:pic>
        <p:nvPicPr>
          <p:cNvPr id="49" name="Picture 48">
            <a:extLst>
              <a:ext uri="{FF2B5EF4-FFF2-40B4-BE49-F238E27FC236}">
                <a16:creationId xmlns:a16="http://schemas.microsoft.com/office/drawing/2014/main" id="{ED94F55B-EE4E-3D8A-632D-74F65F6DA501}"/>
              </a:ext>
              <a:ext uri="{C183D7F6-B498-43B3-948B-1728B52AA6E4}">
                <adec:decorative xmlns:adec="http://schemas.microsoft.com/office/drawing/2017/decorative" val="1"/>
              </a:ext>
            </a:extLst>
          </p:cNvPr>
          <p:cNvPicPr>
            <a:picLocks noChangeAspect="1"/>
          </p:cNvPicPr>
          <p:nvPr/>
        </p:nvPicPr>
        <p:blipFill>
          <a:blip r:embed="rId12">
            <a:alphaModFix amt="25000"/>
            <a:extLst>
              <a:ext uri="{28A0092B-C50C-407E-A947-70E740481C1C}">
                <a14:useLocalDpi xmlns:a14="http://schemas.microsoft.com/office/drawing/2010/main" val="0"/>
              </a:ext>
            </a:extLst>
          </a:blip>
          <a:stretch>
            <a:fillRect/>
          </a:stretch>
        </p:blipFill>
        <p:spPr>
          <a:xfrm>
            <a:off x="6786586" y="2710385"/>
            <a:ext cx="1066800" cy="850900"/>
          </a:xfrm>
          <a:prstGeom prst="rect">
            <a:avLst/>
          </a:prstGeom>
        </p:spPr>
      </p:pic>
      <p:pic>
        <p:nvPicPr>
          <p:cNvPr id="53" name="Picture 52">
            <a:extLst>
              <a:ext uri="{FF2B5EF4-FFF2-40B4-BE49-F238E27FC236}">
                <a16:creationId xmlns:a16="http://schemas.microsoft.com/office/drawing/2014/main" id="{BDA6C652-3071-7B8B-F385-D471D6CB32AC}"/>
              </a:ext>
              <a:ext uri="{C183D7F6-B498-43B3-948B-1728B52AA6E4}">
                <adec:decorative xmlns:adec="http://schemas.microsoft.com/office/drawing/2017/decorative" val="1"/>
              </a:ext>
            </a:extLst>
          </p:cNvPr>
          <p:cNvPicPr>
            <a:picLocks noChangeAspect="1"/>
          </p:cNvPicPr>
          <p:nvPr/>
        </p:nvPicPr>
        <p:blipFill>
          <a:blip r:embed="rId13">
            <a:alphaModFix amt="25000"/>
            <a:extLst>
              <a:ext uri="{28A0092B-C50C-407E-A947-70E740481C1C}">
                <a14:useLocalDpi xmlns:a14="http://schemas.microsoft.com/office/drawing/2010/main" val="0"/>
              </a:ext>
            </a:extLst>
          </a:blip>
          <a:stretch>
            <a:fillRect/>
          </a:stretch>
        </p:blipFill>
        <p:spPr>
          <a:xfrm>
            <a:off x="3643117" y="3158656"/>
            <a:ext cx="1092200" cy="850900"/>
          </a:xfrm>
          <a:prstGeom prst="rect">
            <a:avLst/>
          </a:prstGeom>
        </p:spPr>
      </p:pic>
      <p:pic>
        <p:nvPicPr>
          <p:cNvPr id="73" name="Picture 72">
            <a:extLst>
              <a:ext uri="{FF2B5EF4-FFF2-40B4-BE49-F238E27FC236}">
                <a16:creationId xmlns:a16="http://schemas.microsoft.com/office/drawing/2014/main" id="{FB3C77B7-46F6-C191-2402-14E2834E9A43}"/>
              </a:ext>
              <a:ext uri="{C183D7F6-B498-43B3-948B-1728B52AA6E4}">
                <adec:decorative xmlns:adec="http://schemas.microsoft.com/office/drawing/2017/decorative" val="1"/>
              </a:ext>
            </a:extLst>
          </p:cNvPr>
          <p:cNvPicPr>
            <a:picLocks noChangeAspect="1"/>
          </p:cNvPicPr>
          <p:nvPr/>
        </p:nvPicPr>
        <p:blipFill>
          <a:blip r:embed="rId14">
            <a:alphaModFix amt="25000"/>
            <a:extLst>
              <a:ext uri="{28A0092B-C50C-407E-A947-70E740481C1C}">
                <a14:useLocalDpi xmlns:a14="http://schemas.microsoft.com/office/drawing/2010/main" val="0"/>
              </a:ext>
            </a:extLst>
          </a:blip>
          <a:stretch>
            <a:fillRect/>
          </a:stretch>
        </p:blipFill>
        <p:spPr>
          <a:xfrm>
            <a:off x="2123834" y="3372017"/>
            <a:ext cx="1041400" cy="850900"/>
          </a:xfrm>
          <a:prstGeom prst="rect">
            <a:avLst/>
          </a:prstGeom>
        </p:spPr>
      </p:pic>
      <p:pic>
        <p:nvPicPr>
          <p:cNvPr id="75" name="Picture 74">
            <a:extLst>
              <a:ext uri="{FF2B5EF4-FFF2-40B4-BE49-F238E27FC236}">
                <a16:creationId xmlns:a16="http://schemas.microsoft.com/office/drawing/2014/main" id="{2817DE2A-B69F-2365-9F9E-B909012AF895}"/>
              </a:ext>
              <a:ext uri="{C183D7F6-B498-43B3-948B-1728B52AA6E4}">
                <adec:decorative xmlns:adec="http://schemas.microsoft.com/office/drawing/2017/decorative" val="1"/>
              </a:ext>
            </a:extLst>
          </p:cNvPr>
          <p:cNvPicPr>
            <a:picLocks noChangeAspect="1"/>
          </p:cNvPicPr>
          <p:nvPr/>
        </p:nvPicPr>
        <p:blipFill>
          <a:blip r:embed="rId15">
            <a:alphaModFix amt="25000"/>
            <a:extLst>
              <a:ext uri="{28A0092B-C50C-407E-A947-70E740481C1C}">
                <a14:useLocalDpi xmlns:a14="http://schemas.microsoft.com/office/drawing/2010/main" val="0"/>
              </a:ext>
            </a:extLst>
          </a:blip>
          <a:stretch>
            <a:fillRect/>
          </a:stretch>
        </p:blipFill>
        <p:spPr>
          <a:xfrm>
            <a:off x="1235260" y="4100563"/>
            <a:ext cx="1371600" cy="1371600"/>
          </a:xfrm>
          <a:prstGeom prst="rect">
            <a:avLst/>
          </a:prstGeom>
        </p:spPr>
      </p:pic>
      <p:pic>
        <p:nvPicPr>
          <p:cNvPr id="77" name="Picture 76">
            <a:extLst>
              <a:ext uri="{FF2B5EF4-FFF2-40B4-BE49-F238E27FC236}">
                <a16:creationId xmlns:a16="http://schemas.microsoft.com/office/drawing/2014/main" id="{ACE1A843-16D3-6463-F3AB-F4AABC5B1245}"/>
              </a:ext>
              <a:ext uri="{C183D7F6-B498-43B3-948B-1728B52AA6E4}">
                <adec:decorative xmlns:adec="http://schemas.microsoft.com/office/drawing/2017/decorative" val="1"/>
              </a:ext>
            </a:extLst>
          </p:cNvPr>
          <p:cNvPicPr>
            <a:picLocks noChangeAspect="1"/>
          </p:cNvPicPr>
          <p:nvPr/>
        </p:nvPicPr>
        <p:blipFill>
          <a:blip r:embed="rId16">
            <a:alphaModFix amt="25000"/>
            <a:extLst>
              <a:ext uri="{28A0092B-C50C-407E-A947-70E740481C1C}">
                <a14:useLocalDpi xmlns:a14="http://schemas.microsoft.com/office/drawing/2010/main" val="0"/>
              </a:ext>
            </a:extLst>
          </a:blip>
          <a:stretch>
            <a:fillRect/>
          </a:stretch>
        </p:blipFill>
        <p:spPr>
          <a:xfrm>
            <a:off x="2782907" y="3880973"/>
            <a:ext cx="1371600" cy="1371600"/>
          </a:xfrm>
          <a:prstGeom prst="rect">
            <a:avLst/>
          </a:prstGeom>
        </p:spPr>
      </p:pic>
      <p:pic>
        <p:nvPicPr>
          <p:cNvPr id="83" name="Picture 82">
            <a:extLst>
              <a:ext uri="{FF2B5EF4-FFF2-40B4-BE49-F238E27FC236}">
                <a16:creationId xmlns:a16="http://schemas.microsoft.com/office/drawing/2014/main" id="{98C07BC3-2776-DC63-9165-8B87EBF54979}"/>
              </a:ext>
              <a:ext uri="{C183D7F6-B498-43B3-948B-1728B52AA6E4}">
                <adec:decorative xmlns:adec="http://schemas.microsoft.com/office/drawing/2017/decorative" val="1"/>
              </a:ext>
            </a:extLst>
          </p:cNvPr>
          <p:cNvPicPr>
            <a:picLocks noChangeAspect="1"/>
          </p:cNvPicPr>
          <p:nvPr/>
        </p:nvPicPr>
        <p:blipFill>
          <a:blip r:embed="rId17">
            <a:alphaModFix amt="25000"/>
            <a:extLst>
              <a:ext uri="{28A0092B-C50C-407E-A947-70E740481C1C}">
                <a14:useLocalDpi xmlns:a14="http://schemas.microsoft.com/office/drawing/2010/main" val="0"/>
              </a:ext>
            </a:extLst>
          </a:blip>
          <a:stretch>
            <a:fillRect/>
          </a:stretch>
        </p:blipFill>
        <p:spPr>
          <a:xfrm>
            <a:off x="7426014" y="3222252"/>
            <a:ext cx="1473200" cy="1371600"/>
          </a:xfrm>
          <a:prstGeom prst="rect">
            <a:avLst/>
          </a:prstGeom>
        </p:spPr>
      </p:pic>
      <p:pic>
        <p:nvPicPr>
          <p:cNvPr id="85" name="Picture 84">
            <a:extLst>
              <a:ext uri="{FF2B5EF4-FFF2-40B4-BE49-F238E27FC236}">
                <a16:creationId xmlns:a16="http://schemas.microsoft.com/office/drawing/2014/main" id="{1224173A-F1C4-7EA2-4F28-25EEA77D3B96}"/>
              </a:ext>
              <a:ext uri="{C183D7F6-B498-43B3-948B-1728B52AA6E4}">
                <adec:decorative xmlns:adec="http://schemas.microsoft.com/office/drawing/2017/decorative" val="1"/>
              </a:ext>
            </a:extLst>
          </p:cNvPr>
          <p:cNvPicPr>
            <a:picLocks noChangeAspect="1"/>
          </p:cNvPicPr>
          <p:nvPr/>
        </p:nvPicPr>
        <p:blipFill>
          <a:blip r:embed="rId18">
            <a:alphaModFix amt="25000"/>
            <a:extLst>
              <a:ext uri="{28A0092B-C50C-407E-A947-70E740481C1C}">
                <a14:useLocalDpi xmlns:a14="http://schemas.microsoft.com/office/drawing/2010/main" val="0"/>
              </a:ext>
            </a:extLst>
          </a:blip>
          <a:stretch>
            <a:fillRect/>
          </a:stretch>
        </p:blipFill>
        <p:spPr>
          <a:xfrm>
            <a:off x="9034118" y="3037123"/>
            <a:ext cx="1371600" cy="1371600"/>
          </a:xfrm>
          <a:prstGeom prst="rect">
            <a:avLst/>
          </a:prstGeom>
        </p:spPr>
      </p:pic>
    </p:spTree>
    <p:extLst>
      <p:ext uri="{BB962C8B-B14F-4D97-AF65-F5344CB8AC3E}">
        <p14:creationId xmlns:p14="http://schemas.microsoft.com/office/powerpoint/2010/main" val="166010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2B24-DAB7-B54F-AF61-FB270006120E}"/>
              </a:ext>
            </a:extLst>
          </p:cNvPr>
          <p:cNvSpPr>
            <a:spLocks noGrp="1"/>
          </p:cNvSpPr>
          <p:nvPr>
            <p:ph type="title"/>
          </p:nvPr>
        </p:nvSpPr>
        <p:spPr>
          <a:xfrm>
            <a:off x="391885" y="282000"/>
            <a:ext cx="11800115" cy="833241"/>
          </a:xfrm>
        </p:spPr>
        <p:txBody>
          <a:bodyPr/>
          <a:lstStyle/>
          <a:p>
            <a:r>
              <a:rPr lang="en-US" dirty="0"/>
              <a:t>Supports for General Supervision System </a:t>
            </a:r>
            <a:r>
              <a:rPr lang="en-US" dirty="0">
                <a:solidFill>
                  <a:srgbClr val="25846E"/>
                </a:solidFill>
              </a:rPr>
              <a:t>(8)</a:t>
            </a:r>
          </a:p>
        </p:txBody>
      </p:sp>
      <p:sp>
        <p:nvSpPr>
          <p:cNvPr id="18" name="Rounded Rectangle 17">
            <a:extLst>
              <a:ext uri="{FF2B5EF4-FFF2-40B4-BE49-F238E27FC236}">
                <a16:creationId xmlns:a16="http://schemas.microsoft.com/office/drawing/2014/main" id="{CA958B91-1C1B-6D70-7B0F-0CF5A4B5D4E9}"/>
              </a:ext>
              <a:ext uri="{C183D7F6-B498-43B3-948B-1728B52AA6E4}">
                <adec:decorative xmlns:adec="http://schemas.microsoft.com/office/drawing/2017/decorative" val="1"/>
              </a:ext>
            </a:extLst>
          </p:cNvPr>
          <p:cNvSpPr/>
          <p:nvPr/>
        </p:nvSpPr>
        <p:spPr>
          <a:xfrm>
            <a:off x="984352" y="1561578"/>
            <a:ext cx="10039756" cy="639768"/>
          </a:xfrm>
          <a:prstGeom prst="roundRect">
            <a:avLst>
              <a:gd name="adj" fmla="val 26179"/>
            </a:avLst>
          </a:prstGeom>
          <a:solidFill>
            <a:srgbClr val="5B9BD5"/>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0FF381F-3BC4-7A62-FBE5-3A1E615085DC}"/>
              </a:ext>
            </a:extLst>
          </p:cNvPr>
          <p:cNvSpPr txBox="1"/>
          <p:nvPr/>
        </p:nvSpPr>
        <p:spPr>
          <a:xfrm>
            <a:off x="1778435" y="1557292"/>
            <a:ext cx="5842305" cy="584775"/>
          </a:xfrm>
          <a:prstGeom prst="rect">
            <a:avLst/>
          </a:prstGeom>
          <a:noFill/>
        </p:spPr>
        <p:txBody>
          <a:bodyPr wrap="none" rtlCol="0">
            <a:spAutoFit/>
          </a:bodyPr>
          <a:lstStyle/>
          <a:p>
            <a:r>
              <a:rPr lang="en-US" sz="3200" dirty="0">
                <a:solidFill>
                  <a:schemeClr val="bg1"/>
                </a:solidFill>
              </a:rPr>
              <a:t>General Supervision System Grant</a:t>
            </a:r>
          </a:p>
        </p:txBody>
      </p:sp>
      <p:sp>
        <p:nvSpPr>
          <p:cNvPr id="21" name="Rounded Rectangle 20">
            <a:extLst>
              <a:ext uri="{FF2B5EF4-FFF2-40B4-BE49-F238E27FC236}">
                <a16:creationId xmlns:a16="http://schemas.microsoft.com/office/drawing/2014/main" id="{BDBC6EDB-A56A-3660-0F56-D09F652F2B27}"/>
              </a:ext>
              <a:ext uri="{C183D7F6-B498-43B3-948B-1728B52AA6E4}">
                <adec:decorative xmlns:adec="http://schemas.microsoft.com/office/drawing/2017/decorative" val="1"/>
              </a:ext>
            </a:extLst>
          </p:cNvPr>
          <p:cNvSpPr/>
          <p:nvPr/>
        </p:nvSpPr>
        <p:spPr>
          <a:xfrm>
            <a:off x="984352" y="2538606"/>
            <a:ext cx="10039756" cy="639768"/>
          </a:xfrm>
          <a:prstGeom prst="roundRect">
            <a:avLst>
              <a:gd name="adj" fmla="val 26179"/>
            </a:avLst>
          </a:prstGeom>
          <a:solidFill>
            <a:srgbClr val="54CCC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725EA08-DCA7-856D-4083-342E90927CBA}"/>
              </a:ext>
            </a:extLst>
          </p:cNvPr>
          <p:cNvSpPr txBox="1"/>
          <p:nvPr/>
        </p:nvSpPr>
        <p:spPr>
          <a:xfrm>
            <a:off x="2392250" y="2558222"/>
            <a:ext cx="6807056" cy="584775"/>
          </a:xfrm>
          <a:prstGeom prst="rect">
            <a:avLst/>
          </a:prstGeom>
          <a:noFill/>
        </p:spPr>
        <p:txBody>
          <a:bodyPr wrap="none" rtlCol="0">
            <a:spAutoFit/>
          </a:bodyPr>
          <a:lstStyle/>
          <a:p>
            <a:r>
              <a:rPr lang="en-US" sz="3200">
                <a:solidFill>
                  <a:schemeClr val="bg1"/>
                </a:solidFill>
              </a:rPr>
              <a:t>General Supervision System Design Tool</a:t>
            </a:r>
          </a:p>
        </p:txBody>
      </p:sp>
      <p:sp>
        <p:nvSpPr>
          <p:cNvPr id="23" name="Rounded Rectangle 22">
            <a:extLst>
              <a:ext uri="{FF2B5EF4-FFF2-40B4-BE49-F238E27FC236}">
                <a16:creationId xmlns:a16="http://schemas.microsoft.com/office/drawing/2014/main" id="{64663026-523D-C32B-D411-1A29323DDFE0}"/>
              </a:ext>
              <a:ext uri="{C183D7F6-B498-43B3-948B-1728B52AA6E4}">
                <adec:decorative xmlns:adec="http://schemas.microsoft.com/office/drawing/2017/decorative" val="1"/>
              </a:ext>
            </a:extLst>
          </p:cNvPr>
          <p:cNvSpPr/>
          <p:nvPr/>
        </p:nvSpPr>
        <p:spPr>
          <a:xfrm>
            <a:off x="984352" y="3473697"/>
            <a:ext cx="10039756" cy="639768"/>
          </a:xfrm>
          <a:prstGeom prst="roundRect">
            <a:avLst>
              <a:gd name="adj" fmla="val 26179"/>
            </a:avLst>
          </a:prstGeom>
          <a:solidFill>
            <a:srgbClr val="4DC58D"/>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CE1326A-A7AD-DCCB-B93C-F17991B40819}"/>
              </a:ext>
            </a:extLst>
          </p:cNvPr>
          <p:cNvSpPr txBox="1"/>
          <p:nvPr/>
        </p:nvSpPr>
        <p:spPr>
          <a:xfrm>
            <a:off x="2379804" y="3502482"/>
            <a:ext cx="4926990" cy="584775"/>
          </a:xfrm>
          <a:prstGeom prst="rect">
            <a:avLst/>
          </a:prstGeom>
          <a:noFill/>
        </p:spPr>
        <p:txBody>
          <a:bodyPr wrap="none" rtlCol="0">
            <a:spAutoFit/>
          </a:bodyPr>
          <a:lstStyle/>
          <a:p>
            <a:r>
              <a:rPr lang="en-US" sz="3200" kern="1200">
                <a:solidFill>
                  <a:schemeClr val="bg1"/>
                </a:solidFill>
              </a:rPr>
              <a:t>Data Use and Action Process</a:t>
            </a:r>
          </a:p>
        </p:txBody>
      </p:sp>
      <p:sp>
        <p:nvSpPr>
          <p:cNvPr id="24" name="Rounded Rectangle 23">
            <a:extLst>
              <a:ext uri="{FF2B5EF4-FFF2-40B4-BE49-F238E27FC236}">
                <a16:creationId xmlns:a16="http://schemas.microsoft.com/office/drawing/2014/main" id="{9F37937D-3581-AE84-E53B-EFA1C8F2388C}"/>
              </a:ext>
              <a:ext uri="{C183D7F6-B498-43B3-948B-1728B52AA6E4}">
                <adec:decorative xmlns:adec="http://schemas.microsoft.com/office/drawing/2017/decorative" val="1"/>
              </a:ext>
            </a:extLst>
          </p:cNvPr>
          <p:cNvSpPr/>
          <p:nvPr/>
        </p:nvSpPr>
        <p:spPr>
          <a:xfrm>
            <a:off x="1011919" y="4438314"/>
            <a:ext cx="10039756" cy="639768"/>
          </a:xfrm>
          <a:prstGeom prst="roundRect">
            <a:avLst>
              <a:gd name="adj" fmla="val 26179"/>
            </a:avLst>
          </a:prstGeom>
          <a:solidFill>
            <a:srgbClr val="48BB4E"/>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39BA0CB-EA33-C3C9-4697-E2B84C1353DD}"/>
              </a:ext>
            </a:extLst>
          </p:cNvPr>
          <p:cNvSpPr txBox="1"/>
          <p:nvPr/>
        </p:nvSpPr>
        <p:spPr>
          <a:xfrm>
            <a:off x="2281155" y="4444612"/>
            <a:ext cx="3750642" cy="584775"/>
          </a:xfrm>
          <a:prstGeom prst="rect">
            <a:avLst/>
          </a:prstGeom>
          <a:noFill/>
        </p:spPr>
        <p:txBody>
          <a:bodyPr wrap="none" rtlCol="0">
            <a:spAutoFit/>
          </a:bodyPr>
          <a:lstStyle/>
          <a:p>
            <a:r>
              <a:rPr lang="en-US" sz="3200" kern="1200">
                <a:solidFill>
                  <a:schemeClr val="bg1"/>
                </a:solidFill>
              </a:rPr>
              <a:t>Quadrant Framework</a:t>
            </a:r>
          </a:p>
        </p:txBody>
      </p:sp>
      <p:sp>
        <p:nvSpPr>
          <p:cNvPr id="25" name="Rounded Rectangle 24">
            <a:extLst>
              <a:ext uri="{FF2B5EF4-FFF2-40B4-BE49-F238E27FC236}">
                <a16:creationId xmlns:a16="http://schemas.microsoft.com/office/drawing/2014/main" id="{D62E2CE4-B87B-1089-87AF-C1ED8BD3DAC8}"/>
              </a:ext>
              <a:ext uri="{C183D7F6-B498-43B3-948B-1728B52AA6E4}">
                <adec:decorative xmlns:adec="http://schemas.microsoft.com/office/drawing/2017/decorative" val="1"/>
              </a:ext>
            </a:extLst>
          </p:cNvPr>
          <p:cNvSpPr/>
          <p:nvPr/>
        </p:nvSpPr>
        <p:spPr>
          <a:xfrm>
            <a:off x="1011919" y="5421250"/>
            <a:ext cx="10039756" cy="639768"/>
          </a:xfrm>
          <a:prstGeom prst="roundRect">
            <a:avLst>
              <a:gd name="adj" fmla="val 26179"/>
            </a:avLst>
          </a:prstGeom>
          <a:solidFill>
            <a:srgbClr val="70AD47"/>
          </a:solidFill>
          <a:ln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CA137F3-F1F9-21B2-8C42-DA7B2403E663}"/>
              </a:ext>
            </a:extLst>
          </p:cNvPr>
          <p:cNvSpPr txBox="1"/>
          <p:nvPr/>
        </p:nvSpPr>
        <p:spPr>
          <a:xfrm>
            <a:off x="1778435" y="5421250"/>
            <a:ext cx="9245673" cy="584775"/>
          </a:xfrm>
          <a:prstGeom prst="rect">
            <a:avLst/>
          </a:prstGeom>
          <a:noFill/>
        </p:spPr>
        <p:txBody>
          <a:bodyPr wrap="none" rtlCol="0">
            <a:spAutoFit/>
          </a:bodyPr>
          <a:lstStyle/>
          <a:p>
            <a:r>
              <a:rPr lang="en-US" sz="3200" kern="1200">
                <a:solidFill>
                  <a:schemeClr val="bg1"/>
                </a:solidFill>
              </a:rPr>
              <a:t>General Supervision System Accountability Workgroup</a:t>
            </a:r>
          </a:p>
        </p:txBody>
      </p:sp>
      <p:sp>
        <p:nvSpPr>
          <p:cNvPr id="4" name="Footer Placeholder 3">
            <a:extLst>
              <a:ext uri="{FF2B5EF4-FFF2-40B4-BE49-F238E27FC236}">
                <a16:creationId xmlns:a16="http://schemas.microsoft.com/office/drawing/2014/main" id="{649FECBD-8234-E634-EFFD-8312F935B1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C475658-E038-62D4-695E-989AD2F2BBCA}"/>
              </a:ext>
            </a:extLst>
          </p:cNvPr>
          <p:cNvSpPr>
            <a:spLocks noGrp="1"/>
          </p:cNvSpPr>
          <p:nvPr>
            <p:ph type="sldNum" sz="quarter" idx="4"/>
          </p:nvPr>
        </p:nvSpPr>
        <p:spPr/>
        <p:txBody>
          <a:bodyPr/>
          <a:lstStyle/>
          <a:p>
            <a:fld id="{C948956C-181A-4CF4-99F7-163F512CFDFE}" type="slidenum">
              <a:rPr lang="en-US" smtClean="0"/>
              <a:pPr/>
              <a:t>50</a:t>
            </a:fld>
            <a:endParaRPr lang="en-US"/>
          </a:p>
        </p:txBody>
      </p:sp>
      <p:sp>
        <p:nvSpPr>
          <p:cNvPr id="20" name="Oval 19">
            <a:extLst>
              <a:ext uri="{FF2B5EF4-FFF2-40B4-BE49-F238E27FC236}">
                <a16:creationId xmlns:a16="http://schemas.microsoft.com/office/drawing/2014/main" id="{4F8498D9-49AC-431A-9087-0E7842A5C3A5}"/>
              </a:ext>
              <a:ext uri="{C183D7F6-B498-43B3-948B-1728B52AA6E4}">
                <adec:decorative xmlns:adec="http://schemas.microsoft.com/office/drawing/2017/decorative" val="1"/>
              </a:ext>
            </a:extLst>
          </p:cNvPr>
          <p:cNvSpPr/>
          <p:nvPr/>
        </p:nvSpPr>
        <p:spPr>
          <a:xfrm>
            <a:off x="-778933" y="1320800"/>
            <a:ext cx="2698073" cy="49784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a:extLst>
              <a:ext uri="{FF2B5EF4-FFF2-40B4-BE49-F238E27FC236}">
                <a16:creationId xmlns:a16="http://schemas.microsoft.com/office/drawing/2014/main" id="{A8094C1D-F68B-B08A-1C1B-19650A79BC52}"/>
              </a:ext>
              <a:ext uri="{C183D7F6-B498-43B3-948B-1728B52AA6E4}">
                <adec:decorative xmlns:adec="http://schemas.microsoft.com/office/drawing/2017/decorative" val="1"/>
              </a:ext>
            </a:extLst>
          </p:cNvPr>
          <p:cNvSpPr/>
          <p:nvPr/>
        </p:nvSpPr>
        <p:spPr>
          <a:xfrm>
            <a:off x="-4946929" y="355985"/>
            <a:ext cx="6887393" cy="6887393"/>
          </a:xfrm>
          <a:prstGeom prst="blockArc">
            <a:avLst>
              <a:gd name="adj1" fmla="val 18900000"/>
              <a:gd name="adj2" fmla="val 2700000"/>
              <a:gd name="adj3" fmla="val 31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8E5BB3D6-D249-FE14-D628-3454D59C62D8}"/>
              </a:ext>
              <a:ext uri="{C183D7F6-B498-43B3-948B-1728B52AA6E4}">
                <adec:decorative xmlns:adec="http://schemas.microsoft.com/office/drawing/2017/decorative" val="1"/>
              </a:ext>
            </a:extLst>
          </p:cNvPr>
          <p:cNvSpPr/>
          <p:nvPr/>
        </p:nvSpPr>
        <p:spPr>
          <a:xfrm>
            <a:off x="920141" y="1481133"/>
            <a:ext cx="799710" cy="79971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91C26BCD-BEF4-5E9F-9CF3-AECC9E0E7A75}"/>
              </a:ext>
              <a:ext uri="{C183D7F6-B498-43B3-948B-1728B52AA6E4}">
                <adec:decorative xmlns:adec="http://schemas.microsoft.com/office/drawing/2017/decorative" val="1"/>
              </a:ext>
            </a:extLst>
          </p:cNvPr>
          <p:cNvSpPr/>
          <p:nvPr/>
        </p:nvSpPr>
        <p:spPr>
          <a:xfrm>
            <a:off x="1378580" y="2440479"/>
            <a:ext cx="799710" cy="799710"/>
          </a:xfrm>
          <a:prstGeom prst="ellipse">
            <a:avLst/>
          </a:prstGeom>
        </p:spPr>
        <p:style>
          <a:lnRef idx="2">
            <a:schemeClr val="accent5">
              <a:hueOff val="-1689636"/>
              <a:satOff val="-4355"/>
              <a:lumOff val="-294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0CAA705A-ECD9-51A5-7883-47492446AAF4}"/>
              </a:ext>
              <a:ext uri="{C183D7F6-B498-43B3-948B-1728B52AA6E4}">
                <adec:decorative xmlns:adec="http://schemas.microsoft.com/office/drawing/2017/decorative" val="1"/>
              </a:ext>
            </a:extLst>
          </p:cNvPr>
          <p:cNvSpPr/>
          <p:nvPr/>
        </p:nvSpPr>
        <p:spPr>
          <a:xfrm>
            <a:off x="1519284" y="3399826"/>
            <a:ext cx="799710" cy="799710"/>
          </a:xfrm>
          <a:prstGeom prst="ellipse">
            <a:avLst/>
          </a:prstGeom>
        </p:spPr>
        <p:style>
          <a:lnRef idx="2">
            <a:schemeClr val="accent5">
              <a:hueOff val="-3379271"/>
              <a:satOff val="-8710"/>
              <a:lumOff val="-5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extLst>
              <a:ext uri="{FF2B5EF4-FFF2-40B4-BE49-F238E27FC236}">
                <a16:creationId xmlns:a16="http://schemas.microsoft.com/office/drawing/2014/main" id="{DE2B4185-C757-04FF-92A2-32B13EF5D173}"/>
              </a:ext>
              <a:ext uri="{C183D7F6-B498-43B3-948B-1728B52AA6E4}">
                <adec:decorative xmlns:adec="http://schemas.microsoft.com/office/drawing/2017/decorative" val="1"/>
              </a:ext>
            </a:extLst>
          </p:cNvPr>
          <p:cNvSpPr/>
          <p:nvPr/>
        </p:nvSpPr>
        <p:spPr>
          <a:xfrm>
            <a:off x="1378580" y="4359172"/>
            <a:ext cx="799710" cy="799710"/>
          </a:xfrm>
          <a:prstGeom prst="ellipse">
            <a:avLst/>
          </a:prstGeom>
        </p:spPr>
        <p:style>
          <a:lnRef idx="2">
            <a:schemeClr val="accent5">
              <a:hueOff val="-5068907"/>
              <a:satOff val="-13064"/>
              <a:lumOff val="-882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A1FC086F-4F6A-6FA7-656A-42AFFC15414C}"/>
              </a:ext>
              <a:ext uri="{C183D7F6-B498-43B3-948B-1728B52AA6E4}">
                <adec:decorative xmlns:adec="http://schemas.microsoft.com/office/drawing/2017/decorative" val="1"/>
              </a:ext>
            </a:extLst>
          </p:cNvPr>
          <p:cNvSpPr/>
          <p:nvPr/>
        </p:nvSpPr>
        <p:spPr>
          <a:xfrm>
            <a:off x="920141" y="5318518"/>
            <a:ext cx="799710" cy="799710"/>
          </a:xfrm>
          <a:prstGeom prst="ellipse">
            <a:avLst/>
          </a:prstGeom>
        </p:spPr>
        <p:style>
          <a:lnRef idx="2">
            <a:schemeClr val="accent5">
              <a:hueOff val="-6758543"/>
              <a:satOff val="-17419"/>
              <a:lumOff val="-1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3115639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B39D-A092-D594-E16B-9BA4C35CC667}"/>
              </a:ext>
            </a:extLst>
          </p:cNvPr>
          <p:cNvSpPr>
            <a:spLocks noGrp="1"/>
          </p:cNvSpPr>
          <p:nvPr>
            <p:ph type="title"/>
          </p:nvPr>
        </p:nvSpPr>
        <p:spPr/>
        <p:txBody>
          <a:bodyPr/>
          <a:lstStyle/>
          <a:p>
            <a:r>
              <a:rPr lang="en-US">
                <a:latin typeface="Verdana"/>
                <a:ea typeface="Verdana"/>
              </a:rPr>
              <a:t>Contact Information</a:t>
            </a:r>
            <a:endParaRPr lang="en-US"/>
          </a:p>
        </p:txBody>
      </p:sp>
      <p:sp>
        <p:nvSpPr>
          <p:cNvPr id="3" name="Content Placeholder 2">
            <a:extLst>
              <a:ext uri="{FF2B5EF4-FFF2-40B4-BE49-F238E27FC236}">
                <a16:creationId xmlns:a16="http://schemas.microsoft.com/office/drawing/2014/main" id="{8AA152A4-C913-600C-6675-93B4D81C7C32}"/>
              </a:ext>
            </a:extLst>
          </p:cNvPr>
          <p:cNvSpPr>
            <a:spLocks noGrp="1"/>
          </p:cNvSpPr>
          <p:nvPr>
            <p:ph idx="1"/>
          </p:nvPr>
        </p:nvSpPr>
        <p:spPr/>
        <p:txBody>
          <a:bodyPr vert="horz" lIns="91440" tIns="45720" rIns="91440" bIns="45720" rtlCol="0" anchor="t">
            <a:noAutofit/>
          </a:bodyPr>
          <a:lstStyle/>
          <a:p>
            <a:pPr marL="0" indent="0" algn="ctr">
              <a:buNone/>
            </a:pPr>
            <a:endParaRPr lang="en-US" sz="2400" b="1" dirty="0">
              <a:solidFill>
                <a:srgbClr val="000000"/>
              </a:solidFill>
            </a:endParaRPr>
          </a:p>
          <a:p>
            <a:pPr marL="0" indent="0" algn="ctr">
              <a:buNone/>
            </a:pPr>
            <a:r>
              <a:rPr lang="en-US" sz="2400" b="1" dirty="0">
                <a:solidFill>
                  <a:srgbClr val="000000"/>
                </a:solidFill>
              </a:rPr>
              <a:t>Q</a:t>
            </a:r>
            <a:r>
              <a:rPr lang="en-US" sz="2400" b="1" i="0" dirty="0">
                <a:solidFill>
                  <a:srgbClr val="000000"/>
                </a:solidFill>
                <a:effectLst/>
              </a:rPr>
              <a:t>uestions related to today’s presentation</a:t>
            </a:r>
          </a:p>
          <a:p>
            <a:pPr marL="0" indent="0" algn="ctr">
              <a:buNone/>
            </a:pPr>
            <a:r>
              <a:rPr lang="en-US" sz="2000" u="sng" dirty="0">
                <a:solidFill>
                  <a:srgbClr val="0563C1"/>
                </a:solidFill>
              </a:rPr>
              <a:t>MDE-OSE-TA-Monthly-Calls@michigan.gov</a:t>
            </a:r>
            <a:endParaRPr lang="en-US" sz="2000" b="1" dirty="0">
              <a:solidFill>
                <a:srgbClr val="0563C1"/>
              </a:solidFill>
            </a:endParaRPr>
          </a:p>
          <a:p>
            <a:pPr marL="0" indent="0" algn="ctr">
              <a:buNone/>
            </a:pPr>
            <a:endParaRPr lang="en-US" sz="2200" b="1" dirty="0">
              <a:latin typeface="Verdana"/>
              <a:ea typeface="Verdana"/>
            </a:endParaRPr>
          </a:p>
          <a:p>
            <a:pPr marL="0" indent="0" algn="ctr">
              <a:buNone/>
            </a:pPr>
            <a:r>
              <a:rPr lang="en-US" sz="2200" b="1" dirty="0">
                <a:latin typeface="Verdana"/>
                <a:ea typeface="Verdana"/>
              </a:rPr>
              <a:t>MDE-OSE Information Line</a:t>
            </a:r>
          </a:p>
          <a:p>
            <a:pPr marL="0" indent="0" algn="ctr">
              <a:buNone/>
            </a:pPr>
            <a:r>
              <a:rPr lang="en-US" sz="2000" dirty="0">
                <a:latin typeface="Verdana"/>
                <a:ea typeface="Verdana"/>
              </a:rPr>
              <a:t>Interpreter Services Available</a:t>
            </a:r>
          </a:p>
          <a:p>
            <a:pPr marL="0" indent="0" algn="ctr">
              <a:buNone/>
            </a:pPr>
            <a:r>
              <a:rPr lang="en-US" sz="2000" dirty="0">
                <a:solidFill>
                  <a:srgbClr val="0563C1"/>
                </a:solidFill>
                <a:latin typeface="Verdana"/>
                <a:ea typeface="Verdana"/>
                <a:hlinkClick r:id="rId3"/>
              </a:rPr>
              <a:t>MDE-OSE</a:t>
            </a:r>
            <a:r>
              <a:rPr lang="en-US" sz="2000" dirty="0">
                <a:solidFill>
                  <a:srgbClr val="0563C1"/>
                </a:solidFill>
                <a:latin typeface="Verdana"/>
                <a:ea typeface="Verdana"/>
                <a:hlinkClick r:id="rId3">
                  <a:extLst>
                    <a:ext uri="{A12FA001-AC4F-418D-AE19-62706E023703}">
                      <ahyp:hlinkClr xmlns:ahyp="http://schemas.microsoft.com/office/drawing/2018/hyperlinkcolor" val="tx"/>
                    </a:ext>
                  </a:extLst>
                </a:hlinkClick>
              </a:rPr>
              <a:t>@Michigan.gov</a:t>
            </a:r>
            <a:endParaRPr lang="en-US" sz="2000" dirty="0">
              <a:latin typeface="Verdana"/>
              <a:ea typeface="Verdana"/>
            </a:endParaRPr>
          </a:p>
          <a:p>
            <a:pPr marL="0" indent="0" algn="ctr">
              <a:buNone/>
            </a:pPr>
            <a:r>
              <a:rPr lang="en-US" sz="2000" dirty="0">
                <a:latin typeface="Verdana"/>
                <a:ea typeface="Verdana"/>
              </a:rPr>
              <a:t>1-888-320-8384</a:t>
            </a:r>
          </a:p>
          <a:p>
            <a:endParaRPr lang="en-US" sz="2200" dirty="0"/>
          </a:p>
        </p:txBody>
      </p:sp>
      <p:sp>
        <p:nvSpPr>
          <p:cNvPr id="4" name="Footer Placeholder 3">
            <a:extLst>
              <a:ext uri="{FF2B5EF4-FFF2-40B4-BE49-F238E27FC236}">
                <a16:creationId xmlns:a16="http://schemas.microsoft.com/office/drawing/2014/main" id="{312F5CF7-5E97-15B5-C611-C25880E3BF3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6BDB9947-5154-39F0-1072-6B0B249CB64E}"/>
              </a:ext>
            </a:extLst>
          </p:cNvPr>
          <p:cNvSpPr>
            <a:spLocks noGrp="1"/>
          </p:cNvSpPr>
          <p:nvPr>
            <p:ph type="sldNum" sz="quarter" idx="4"/>
          </p:nvPr>
        </p:nvSpPr>
        <p:spPr/>
        <p:txBody>
          <a:bodyPr/>
          <a:lstStyle/>
          <a:p>
            <a:fld id="{C948956C-181A-4CF4-99F7-163F512CFDFE}" type="slidenum">
              <a:rPr lang="en-US" smtClean="0"/>
              <a:pPr/>
              <a:t>51</a:t>
            </a:fld>
            <a:endParaRPr lang="en-US"/>
          </a:p>
        </p:txBody>
      </p:sp>
    </p:spTree>
    <p:extLst>
      <p:ext uri="{BB962C8B-B14F-4D97-AF65-F5344CB8AC3E}">
        <p14:creationId xmlns:p14="http://schemas.microsoft.com/office/powerpoint/2010/main" val="418383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241" y="148354"/>
            <a:ext cx="8671456" cy="833241"/>
          </a:xfrm>
        </p:spPr>
        <p:txBody>
          <a:bodyPr>
            <a:noAutofit/>
          </a:bodyPr>
          <a:lstStyle/>
          <a:p>
            <a:r>
              <a:rPr lang="en-US" sz="3200" dirty="0"/>
              <a:t>IDEA Supervision:</a:t>
            </a:r>
            <a:br>
              <a:rPr lang="en-US" sz="3200" dirty="0"/>
            </a:br>
            <a:r>
              <a:rPr lang="en-US" sz="3200" dirty="0"/>
              <a:t>Coordination and Communication </a:t>
            </a:r>
            <a:r>
              <a:rPr lang="en-US" sz="3200" dirty="0">
                <a:solidFill>
                  <a:srgbClr val="25846E"/>
                </a:solidFill>
              </a:rPr>
              <a:t>(4)</a:t>
            </a:r>
          </a:p>
        </p:txBody>
      </p:sp>
      <p:pic>
        <p:nvPicPr>
          <p:cNvPr id="30" name="Picture 29" descr="Funds for compliance and outcomes">
            <a:extLst>
              <a:ext uri="{FF2B5EF4-FFF2-40B4-BE49-F238E27FC236}">
                <a16:creationId xmlns:a16="http://schemas.microsoft.com/office/drawing/2014/main" id="{D2B3981E-AFBC-7297-4EF5-D484CAFD4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984" y="2620222"/>
            <a:ext cx="1473200" cy="800100"/>
          </a:xfrm>
          <a:prstGeom prst="rect">
            <a:avLst/>
          </a:prstGeom>
        </p:spPr>
      </p:pic>
      <p:pic>
        <p:nvPicPr>
          <p:cNvPr id="34" name="Picture 33" descr="Part B Recipient General Supervision 300.149">
            <a:extLst>
              <a:ext uri="{FF2B5EF4-FFF2-40B4-BE49-F238E27FC236}">
                <a16:creationId xmlns:a16="http://schemas.microsoft.com/office/drawing/2014/main" id="{A07C0031-4E28-EE8F-8BAC-CBE579528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290" y="1976042"/>
            <a:ext cx="1473200" cy="1231900"/>
          </a:xfrm>
          <a:prstGeom prst="rect">
            <a:avLst/>
          </a:prstGeom>
        </p:spPr>
      </p:pic>
      <p:pic>
        <p:nvPicPr>
          <p:cNvPr id="37" name="Picture 36" descr="Sub-Recipient Support/Ensure Provision of a FAPE">
            <a:extLst>
              <a:ext uri="{FF2B5EF4-FFF2-40B4-BE49-F238E27FC236}">
                <a16:creationId xmlns:a16="http://schemas.microsoft.com/office/drawing/2014/main" id="{1A4D8A82-57AC-D866-14E9-539767D35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814" y="1967603"/>
            <a:ext cx="1701800" cy="1016000"/>
          </a:xfrm>
          <a:prstGeom prst="rect">
            <a:avLst/>
          </a:prstGeom>
        </p:spPr>
      </p:pic>
      <p:pic>
        <p:nvPicPr>
          <p:cNvPr id="43" name="Picture 42" descr="Supervise Implementation of a FAPE">
            <a:extLst>
              <a:ext uri="{FF2B5EF4-FFF2-40B4-BE49-F238E27FC236}">
                <a16:creationId xmlns:a16="http://schemas.microsoft.com/office/drawing/2014/main" id="{A175F040-8732-2DB7-59EF-A14189D2A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658" y="1968678"/>
            <a:ext cx="1701800" cy="800100"/>
          </a:xfrm>
          <a:prstGeom prst="rect">
            <a:avLst/>
          </a:prstGeom>
        </p:spPr>
      </p:pic>
      <p:pic>
        <p:nvPicPr>
          <p:cNvPr id="45" name="Picture 44" descr="Implementation of a FAPE">
            <a:extLst>
              <a:ext uri="{FF2B5EF4-FFF2-40B4-BE49-F238E27FC236}">
                <a16:creationId xmlns:a16="http://schemas.microsoft.com/office/drawing/2014/main" id="{53447997-E842-3017-8589-7CCE3B0E00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7097" y="1968456"/>
            <a:ext cx="1701800" cy="584200"/>
          </a:xfrm>
          <a:prstGeom prst="rect">
            <a:avLst/>
          </a:prstGeom>
        </p:spPr>
      </p:pic>
      <p:pic>
        <p:nvPicPr>
          <p:cNvPr id="73" name="Picture 72" descr="Right and Left arrows from Funds for compliance and outcomes to OSEP and OSE circles">
            <a:extLst>
              <a:ext uri="{FF2B5EF4-FFF2-40B4-BE49-F238E27FC236}">
                <a16:creationId xmlns:a16="http://schemas.microsoft.com/office/drawing/2014/main" id="{FB3C77B7-46F6-C191-2402-14E2834E9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3834" y="3372017"/>
            <a:ext cx="1041400" cy="850900"/>
          </a:xfrm>
          <a:prstGeom prst="rect">
            <a:avLst/>
          </a:prstGeom>
        </p:spPr>
      </p:pic>
      <p:pic>
        <p:nvPicPr>
          <p:cNvPr id="53" name="Picture 52" descr="Right and Left arrows from Part B Recipient General Supervision 300.149 to OSE and ISDs circles">
            <a:extLst>
              <a:ext uri="{FF2B5EF4-FFF2-40B4-BE49-F238E27FC236}">
                <a16:creationId xmlns:a16="http://schemas.microsoft.com/office/drawing/2014/main" id="{BDA6C652-3071-7B8B-F385-D471D6CB32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117" y="3158656"/>
            <a:ext cx="1092200" cy="850900"/>
          </a:xfrm>
          <a:prstGeom prst="rect">
            <a:avLst/>
          </a:prstGeom>
        </p:spPr>
      </p:pic>
      <p:pic>
        <p:nvPicPr>
          <p:cNvPr id="51" name="Picture 50" descr="Right and Left arrows from Sub-Recipient Support/Ensure Provision of a FAPE to ISDs and LOCALs">
            <a:extLst>
              <a:ext uri="{FF2B5EF4-FFF2-40B4-BE49-F238E27FC236}">
                <a16:creationId xmlns:a16="http://schemas.microsoft.com/office/drawing/2014/main" id="{6722FE4B-5560-01C4-7FB4-2598955204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6422" y="2931608"/>
            <a:ext cx="1041400" cy="876300"/>
          </a:xfrm>
          <a:prstGeom prst="rect">
            <a:avLst/>
          </a:prstGeom>
        </p:spPr>
      </p:pic>
      <p:pic>
        <p:nvPicPr>
          <p:cNvPr id="49" name="Picture 48" descr="Right and Left arrows from Supervise Implementation of a FAPE to LOCALS and SCHOOLS circles">
            <a:extLst>
              <a:ext uri="{FF2B5EF4-FFF2-40B4-BE49-F238E27FC236}">
                <a16:creationId xmlns:a16="http://schemas.microsoft.com/office/drawing/2014/main" id="{ED94F55B-EE4E-3D8A-632D-74F65F6DA5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6586" y="2710385"/>
            <a:ext cx="1066800" cy="850900"/>
          </a:xfrm>
          <a:prstGeom prst="rect">
            <a:avLst/>
          </a:prstGeom>
        </p:spPr>
      </p:pic>
      <p:pic>
        <p:nvPicPr>
          <p:cNvPr id="47" name="Picture 46" descr="Right and left arrows from Implementation of a FAPE to Schools and Kids circles">
            <a:extLst>
              <a:ext uri="{FF2B5EF4-FFF2-40B4-BE49-F238E27FC236}">
                <a16:creationId xmlns:a16="http://schemas.microsoft.com/office/drawing/2014/main" id="{180CB6A1-9D04-CCDA-80A7-A0A87E7DDA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20520" y="2504149"/>
            <a:ext cx="1117600" cy="838200"/>
          </a:xfrm>
          <a:prstGeom prst="rect">
            <a:avLst/>
          </a:prstGeom>
        </p:spPr>
      </p:pic>
      <p:pic>
        <p:nvPicPr>
          <p:cNvPr id="75" name="Picture 74" descr="A red circle with white text that reads OSEP">
            <a:extLst>
              <a:ext uri="{FF2B5EF4-FFF2-40B4-BE49-F238E27FC236}">
                <a16:creationId xmlns:a16="http://schemas.microsoft.com/office/drawing/2014/main" id="{2817DE2A-B69F-2365-9F9E-B909012AF8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35260" y="4100563"/>
            <a:ext cx="1371600" cy="1371600"/>
          </a:xfrm>
          <a:prstGeom prst="rect">
            <a:avLst/>
          </a:prstGeom>
        </p:spPr>
      </p:pic>
      <p:pic>
        <p:nvPicPr>
          <p:cNvPr id="77" name="Picture 76" descr="Orange circle with white text that reads OSE">
            <a:extLst>
              <a:ext uri="{FF2B5EF4-FFF2-40B4-BE49-F238E27FC236}">
                <a16:creationId xmlns:a16="http://schemas.microsoft.com/office/drawing/2014/main" id="{ACE1A843-16D3-6463-F3AB-F4AABC5B12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82907" y="3880973"/>
            <a:ext cx="1371600" cy="1371600"/>
          </a:xfrm>
          <a:prstGeom prst="rect">
            <a:avLst/>
          </a:prstGeom>
        </p:spPr>
      </p:pic>
      <p:pic>
        <p:nvPicPr>
          <p:cNvPr id="79" name="Picture 78" descr="Orange circle with white text that reads ISDs">
            <a:extLst>
              <a:ext uri="{FF2B5EF4-FFF2-40B4-BE49-F238E27FC236}">
                <a16:creationId xmlns:a16="http://schemas.microsoft.com/office/drawing/2014/main" id="{32900720-2187-0995-02CC-329E0BDBAE4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59612" y="3677058"/>
            <a:ext cx="1371600" cy="1371600"/>
          </a:xfrm>
          <a:prstGeom prst="rect">
            <a:avLst/>
          </a:prstGeom>
        </p:spPr>
      </p:pic>
      <p:pic>
        <p:nvPicPr>
          <p:cNvPr id="81" name="Picture 80" descr="A yellow circle with white text that reads LOCALS">
            <a:extLst>
              <a:ext uri="{FF2B5EF4-FFF2-40B4-BE49-F238E27FC236}">
                <a16:creationId xmlns:a16="http://schemas.microsoft.com/office/drawing/2014/main" id="{6230B8C4-BEDD-D399-B170-20757801AA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16041" y="3433867"/>
            <a:ext cx="1371600" cy="1371600"/>
          </a:xfrm>
          <a:prstGeom prst="rect">
            <a:avLst/>
          </a:prstGeom>
        </p:spPr>
      </p:pic>
      <p:pic>
        <p:nvPicPr>
          <p:cNvPr id="83" name="Picture 82" descr="Olive green circle with white text that reads SCHOOLS">
            <a:extLst>
              <a:ext uri="{FF2B5EF4-FFF2-40B4-BE49-F238E27FC236}">
                <a16:creationId xmlns:a16="http://schemas.microsoft.com/office/drawing/2014/main" id="{98C07BC3-2776-DC63-9165-8B87EBF5497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26014" y="3222252"/>
            <a:ext cx="1473200" cy="1371600"/>
          </a:xfrm>
          <a:prstGeom prst="rect">
            <a:avLst/>
          </a:prstGeom>
        </p:spPr>
      </p:pic>
      <p:pic>
        <p:nvPicPr>
          <p:cNvPr id="85" name="Picture 84" descr="A green circle with white text that reads KIDS and people running">
            <a:extLst>
              <a:ext uri="{FF2B5EF4-FFF2-40B4-BE49-F238E27FC236}">
                <a16:creationId xmlns:a16="http://schemas.microsoft.com/office/drawing/2014/main" id="{1224173A-F1C4-7EA2-4F28-25EEA77D3B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34118" y="3037123"/>
            <a:ext cx="1371600" cy="1371600"/>
          </a:xfrm>
          <a:prstGeom prst="rect">
            <a:avLst/>
          </a:prstGeom>
        </p:spPr>
      </p:pic>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a:xfrm>
            <a:off x="10558303" y="6051393"/>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514350" rtl="0" eaLnBrk="1" fontAlgn="auto" latinLnBrk="0" hangingPunct="1">
                <a:lnSpc>
                  <a:spcPct val="100000"/>
                </a:lnSpc>
                <a:spcBef>
                  <a:spcPts val="0"/>
                </a:spcBef>
                <a:spcAft>
                  <a:spcPts val="0"/>
                </a:spcAft>
                <a:buClrTx/>
                <a:buSzTx/>
                <a:buFontTx/>
                <a:buNone/>
                <a:tabLst/>
                <a:defRPr/>
              </a:pPr>
              <a:t>6</a:t>
            </a:fld>
            <a:endParaRPr kumimoji="0" lang="en-US" sz="675" b="1"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96066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320E-4AF8-4BD1-9A41-F063C64A5A03}"/>
              </a:ext>
            </a:extLst>
          </p:cNvPr>
          <p:cNvSpPr>
            <a:spLocks noGrp="1"/>
          </p:cNvSpPr>
          <p:nvPr>
            <p:ph type="title"/>
          </p:nvPr>
        </p:nvSpPr>
        <p:spPr>
          <a:xfrm>
            <a:off x="525602" y="193084"/>
            <a:ext cx="11355355" cy="557032"/>
          </a:xfrm>
        </p:spPr>
        <p:txBody>
          <a:bodyPr>
            <a:normAutofit/>
          </a:bodyPr>
          <a:lstStyle/>
          <a:p>
            <a:r>
              <a:rPr lang="en-US" sz="3200" dirty="0"/>
              <a:t>The Three Questions…at every level</a:t>
            </a:r>
          </a:p>
        </p:txBody>
      </p:sp>
      <p:sp>
        <p:nvSpPr>
          <p:cNvPr id="4" name="TextBox 3">
            <a:extLst>
              <a:ext uri="{FF2B5EF4-FFF2-40B4-BE49-F238E27FC236}">
                <a16:creationId xmlns:a16="http://schemas.microsoft.com/office/drawing/2014/main" id="{F1BC5A2A-A4D1-6234-59B3-71B7CBAAB054}"/>
              </a:ext>
            </a:extLst>
          </p:cNvPr>
          <p:cNvSpPr txBox="1"/>
          <p:nvPr/>
        </p:nvSpPr>
        <p:spPr>
          <a:xfrm>
            <a:off x="3077496" y="1867532"/>
            <a:ext cx="5620449"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WHAT SYSTEM(S) IS IN PLACE TO:</a:t>
            </a:r>
          </a:p>
        </p:txBody>
      </p:sp>
      <p:pic>
        <p:nvPicPr>
          <p:cNvPr id="41" name="Picture 40" descr="A red circle with white text that reads Ensure everyone knows the requirements of IDEA?">
            <a:extLst>
              <a:ext uri="{FF2B5EF4-FFF2-40B4-BE49-F238E27FC236}">
                <a16:creationId xmlns:a16="http://schemas.microsoft.com/office/drawing/2014/main" id="{0C5E5E46-A451-BA63-D872-57663BF41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374" y="2723201"/>
            <a:ext cx="2946400" cy="2628900"/>
          </a:xfrm>
          <a:prstGeom prst="rect">
            <a:avLst/>
          </a:prstGeom>
          <a:solidFill>
            <a:schemeClr val="bg1"/>
          </a:solidFill>
        </p:spPr>
      </p:pic>
      <p:pic>
        <p:nvPicPr>
          <p:cNvPr id="39" name="Picture 38" descr="Orange circle with white text that reads Verify everyone is implementing the requirements correctly?">
            <a:extLst>
              <a:ext uri="{FF2B5EF4-FFF2-40B4-BE49-F238E27FC236}">
                <a16:creationId xmlns:a16="http://schemas.microsoft.com/office/drawing/2014/main" id="{8456A153-8126-E5B1-9843-9A0083D74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285" y="2723201"/>
            <a:ext cx="2946400" cy="2628900"/>
          </a:xfrm>
          <a:prstGeom prst="rect">
            <a:avLst/>
          </a:prstGeom>
          <a:solidFill>
            <a:schemeClr val="bg1"/>
          </a:solidFill>
        </p:spPr>
      </p:pic>
      <p:pic>
        <p:nvPicPr>
          <p:cNvPr id="37" name="Picture 36" descr="A green circle with white text that reads Support identified areas of improvement?">
            <a:extLst>
              <a:ext uri="{FF2B5EF4-FFF2-40B4-BE49-F238E27FC236}">
                <a16:creationId xmlns:a16="http://schemas.microsoft.com/office/drawing/2014/main" id="{958EE4A5-7A60-47A6-C65C-90E4CF885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196" y="2723201"/>
            <a:ext cx="2857500" cy="2628900"/>
          </a:xfrm>
          <a:prstGeom prst="rect">
            <a:avLst/>
          </a:prstGeom>
        </p:spPr>
      </p:pic>
      <p:grpSp>
        <p:nvGrpSpPr>
          <p:cNvPr id="35" name="Group 34">
            <a:extLst>
              <a:ext uri="{FF2B5EF4-FFF2-40B4-BE49-F238E27FC236}">
                <a16:creationId xmlns:a16="http://schemas.microsoft.com/office/drawing/2014/main" id="{B6C252DD-7B32-1CF2-BA68-C70B948CD606}"/>
              </a:ext>
              <a:ext uri="{C183D7F6-B498-43B3-948B-1728B52AA6E4}">
                <adec:decorative xmlns:adec="http://schemas.microsoft.com/office/drawing/2017/decorative" val="1"/>
              </a:ext>
            </a:extLst>
          </p:cNvPr>
          <p:cNvGrpSpPr/>
          <p:nvPr/>
        </p:nvGrpSpPr>
        <p:grpSpPr>
          <a:xfrm>
            <a:off x="-3331617" y="133582"/>
            <a:ext cx="2827825" cy="2589619"/>
            <a:chOff x="940580" y="3049169"/>
            <a:chExt cx="2827825" cy="2589619"/>
          </a:xfrm>
        </p:grpSpPr>
        <p:grpSp>
          <p:nvGrpSpPr>
            <p:cNvPr id="30" name="Group 29">
              <a:extLst>
                <a:ext uri="{FF2B5EF4-FFF2-40B4-BE49-F238E27FC236}">
                  <a16:creationId xmlns:a16="http://schemas.microsoft.com/office/drawing/2014/main" id="{35E0B944-3302-2AE7-39A6-4C81B661A9DB}"/>
                </a:ext>
              </a:extLst>
            </p:cNvPr>
            <p:cNvGrpSpPr/>
            <p:nvPr/>
          </p:nvGrpSpPr>
          <p:grpSpPr>
            <a:xfrm>
              <a:off x="1178786" y="3049169"/>
              <a:ext cx="2589619" cy="2589619"/>
              <a:chOff x="1178786" y="3108011"/>
              <a:chExt cx="2589619" cy="2589619"/>
            </a:xfrm>
          </p:grpSpPr>
          <p:sp>
            <p:nvSpPr>
              <p:cNvPr id="6" name="Oval 5">
                <a:extLst>
                  <a:ext uri="{FF2B5EF4-FFF2-40B4-BE49-F238E27FC236}">
                    <a16:creationId xmlns:a16="http://schemas.microsoft.com/office/drawing/2014/main" id="{C0677E7B-DB14-82EB-98B8-56D01A3E298C}"/>
                  </a:ext>
                </a:extLst>
              </p:cNvPr>
              <p:cNvSpPr>
                <a:spLocks noChangeAspect="1"/>
              </p:cNvSpPr>
              <p:nvPr/>
            </p:nvSpPr>
            <p:spPr>
              <a:xfrm>
                <a:off x="1178786" y="31080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D5264F-5C57-64BE-D27B-572CC3820DF1}"/>
                  </a:ext>
                </a:extLst>
              </p:cNvPr>
              <p:cNvSpPr/>
              <p:nvPr/>
            </p:nvSpPr>
            <p:spPr>
              <a:xfrm>
                <a:off x="1240983" y="3170208"/>
                <a:ext cx="2465225" cy="2465225"/>
              </a:xfrm>
              <a:prstGeom prst="ellipse">
                <a:avLst/>
              </a:prstGeom>
              <a:solidFill>
                <a:srgbClr val="C434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F155F-4E0A-7898-D79C-9CF1FB9C0843}"/>
                  </a:ext>
                </a:extLst>
              </p:cNvPr>
              <p:cNvSpPr txBox="1"/>
              <p:nvPr/>
            </p:nvSpPr>
            <p:spPr>
              <a:xfrm>
                <a:off x="1460337" y="3625684"/>
                <a:ext cx="2026517" cy="1554272"/>
              </a:xfrm>
              <a:prstGeom prst="rect">
                <a:avLst/>
              </a:prstGeom>
              <a:noFill/>
            </p:spPr>
            <p:txBody>
              <a:bodyPr wrap="none" rtlCol="0">
                <a:spAutoFit/>
              </a:bodyPr>
              <a:lstStyle/>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Ensure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everyone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knows the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of IDEA?</a:t>
                </a:r>
              </a:p>
            </p:txBody>
          </p:sp>
        </p:grpSp>
        <p:sp>
          <p:nvSpPr>
            <p:cNvPr id="18" name="TextBox 17">
              <a:extLst>
                <a:ext uri="{FF2B5EF4-FFF2-40B4-BE49-F238E27FC236}">
                  <a16:creationId xmlns:a16="http://schemas.microsoft.com/office/drawing/2014/main" id="{1B591E36-5558-20C4-8DC9-70162B4A34AD}"/>
                </a:ext>
              </a:extLst>
            </p:cNvPr>
            <p:cNvSpPr txBox="1"/>
            <p:nvPr/>
          </p:nvSpPr>
          <p:spPr>
            <a:xfrm>
              <a:off x="940580" y="3076912"/>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34" name="Group 33">
            <a:extLst>
              <a:ext uri="{FF2B5EF4-FFF2-40B4-BE49-F238E27FC236}">
                <a16:creationId xmlns:a16="http://schemas.microsoft.com/office/drawing/2014/main" id="{234DDFC7-2497-E16E-B2B2-69F2D3B75AAD}"/>
              </a:ext>
              <a:ext uri="{C183D7F6-B498-43B3-948B-1728B52AA6E4}">
                <adec:decorative xmlns:adec="http://schemas.microsoft.com/office/drawing/2017/decorative" val="1"/>
              </a:ext>
            </a:extLst>
          </p:cNvPr>
          <p:cNvGrpSpPr/>
          <p:nvPr/>
        </p:nvGrpSpPr>
        <p:grpSpPr>
          <a:xfrm>
            <a:off x="-3331617" y="3178677"/>
            <a:ext cx="2827825" cy="2589619"/>
            <a:chOff x="4318127" y="3049169"/>
            <a:chExt cx="2827825" cy="2589619"/>
          </a:xfrm>
        </p:grpSpPr>
        <p:grpSp>
          <p:nvGrpSpPr>
            <p:cNvPr id="31" name="Group 30">
              <a:extLst>
                <a:ext uri="{FF2B5EF4-FFF2-40B4-BE49-F238E27FC236}">
                  <a16:creationId xmlns:a16="http://schemas.microsoft.com/office/drawing/2014/main" id="{9464DC63-FC90-EF6A-C5E9-3C8AB5A7C200}"/>
                </a:ext>
              </a:extLst>
            </p:cNvPr>
            <p:cNvGrpSpPr/>
            <p:nvPr/>
          </p:nvGrpSpPr>
          <p:grpSpPr>
            <a:xfrm>
              <a:off x="4556333" y="3049169"/>
              <a:ext cx="2589619" cy="2589619"/>
              <a:chOff x="4556333" y="2990326"/>
              <a:chExt cx="2589619" cy="2589619"/>
            </a:xfrm>
          </p:grpSpPr>
          <p:sp>
            <p:nvSpPr>
              <p:cNvPr id="8" name="Oval 7">
                <a:extLst>
                  <a:ext uri="{FF2B5EF4-FFF2-40B4-BE49-F238E27FC236}">
                    <a16:creationId xmlns:a16="http://schemas.microsoft.com/office/drawing/2014/main" id="{10A84BB4-D1C6-101A-9B32-D0AAC649678B}"/>
                  </a:ext>
                </a:extLst>
              </p:cNvPr>
              <p:cNvSpPr>
                <a:spLocks noChangeAspect="1"/>
              </p:cNvSpPr>
              <p:nvPr/>
            </p:nvSpPr>
            <p:spPr>
              <a:xfrm>
                <a:off x="4556333" y="2990326"/>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48AD57-01E5-5638-2BC2-ED095E60A006}"/>
                  </a:ext>
                </a:extLst>
              </p:cNvPr>
              <p:cNvSpPr/>
              <p:nvPr/>
            </p:nvSpPr>
            <p:spPr>
              <a:xfrm>
                <a:off x="4618530" y="3052523"/>
                <a:ext cx="2465225" cy="2465225"/>
              </a:xfrm>
              <a:prstGeom prst="ellipse">
                <a:avLst/>
              </a:prstGeom>
              <a:solidFill>
                <a:srgbClr val="D285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5BF2FC-E205-F79E-20DD-E492E7B09695}"/>
                  </a:ext>
                </a:extLst>
              </p:cNvPr>
              <p:cNvSpPr txBox="1"/>
              <p:nvPr/>
            </p:nvSpPr>
            <p:spPr>
              <a:xfrm>
                <a:off x="4815442" y="3361806"/>
                <a:ext cx="2071401" cy="1846659"/>
              </a:xfrm>
              <a:prstGeom prst="rect">
                <a:avLst/>
              </a:prstGeom>
              <a:noFill/>
            </p:spPr>
            <p:txBody>
              <a:bodyPr wrap="square" rtlCol="0">
                <a:spAutoFit/>
              </a:bodyPr>
              <a:lstStyle/>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Verify</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everyone is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implementing</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the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correctly?</a:t>
                </a:r>
              </a:p>
            </p:txBody>
          </p:sp>
        </p:grpSp>
        <p:sp>
          <p:nvSpPr>
            <p:cNvPr id="19" name="TextBox 18">
              <a:extLst>
                <a:ext uri="{FF2B5EF4-FFF2-40B4-BE49-F238E27FC236}">
                  <a16:creationId xmlns:a16="http://schemas.microsoft.com/office/drawing/2014/main" id="{75B2DF81-FF94-2FA7-7B89-D803CA47C8D1}"/>
                </a:ext>
              </a:extLst>
            </p:cNvPr>
            <p:cNvSpPr txBox="1"/>
            <p:nvPr/>
          </p:nvSpPr>
          <p:spPr>
            <a:xfrm>
              <a:off x="4318127" y="3083621"/>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33" name="Group 32">
            <a:extLst>
              <a:ext uri="{FF2B5EF4-FFF2-40B4-BE49-F238E27FC236}">
                <a16:creationId xmlns:a16="http://schemas.microsoft.com/office/drawing/2014/main" id="{437A7F4B-5D1E-60AE-4C8D-4B63648B4A2F}"/>
              </a:ext>
              <a:ext uri="{C183D7F6-B498-43B3-948B-1728B52AA6E4}">
                <adec:decorative xmlns:adec="http://schemas.microsoft.com/office/drawing/2017/decorative" val="1"/>
              </a:ext>
            </a:extLst>
          </p:cNvPr>
          <p:cNvGrpSpPr/>
          <p:nvPr/>
        </p:nvGrpSpPr>
        <p:grpSpPr>
          <a:xfrm>
            <a:off x="-3255231" y="6015382"/>
            <a:ext cx="2751439" cy="2589619"/>
            <a:chOff x="7933880" y="3049169"/>
            <a:chExt cx="2751439" cy="2589619"/>
          </a:xfrm>
        </p:grpSpPr>
        <p:grpSp>
          <p:nvGrpSpPr>
            <p:cNvPr id="32" name="Group 31">
              <a:extLst>
                <a:ext uri="{FF2B5EF4-FFF2-40B4-BE49-F238E27FC236}">
                  <a16:creationId xmlns:a16="http://schemas.microsoft.com/office/drawing/2014/main" id="{23181AD8-FE0E-55E6-2C10-5A97C3D2374B}"/>
                </a:ext>
              </a:extLst>
            </p:cNvPr>
            <p:cNvGrpSpPr/>
            <p:nvPr/>
          </p:nvGrpSpPr>
          <p:grpSpPr>
            <a:xfrm>
              <a:off x="8095700" y="3049169"/>
              <a:ext cx="2589619" cy="2589619"/>
              <a:chOff x="8095700" y="3052311"/>
              <a:chExt cx="2589619" cy="2589619"/>
            </a:xfrm>
          </p:grpSpPr>
          <p:sp>
            <p:nvSpPr>
              <p:cNvPr id="10" name="Oval 9">
                <a:extLst>
                  <a:ext uri="{FF2B5EF4-FFF2-40B4-BE49-F238E27FC236}">
                    <a16:creationId xmlns:a16="http://schemas.microsoft.com/office/drawing/2014/main" id="{130983A2-69C7-B164-9261-EB168458803C}"/>
                  </a:ext>
                </a:extLst>
              </p:cNvPr>
              <p:cNvSpPr>
                <a:spLocks noChangeAspect="1"/>
              </p:cNvSpPr>
              <p:nvPr/>
            </p:nvSpPr>
            <p:spPr>
              <a:xfrm>
                <a:off x="8095700" y="30523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09A250-55B5-F8CF-7CB6-AA1812DA2D02}"/>
                  </a:ext>
                </a:extLst>
              </p:cNvPr>
              <p:cNvSpPr/>
              <p:nvPr/>
            </p:nvSpPr>
            <p:spPr>
              <a:xfrm>
                <a:off x="8157897" y="3114508"/>
                <a:ext cx="2465225" cy="2465225"/>
              </a:xfrm>
              <a:prstGeom prst="ellipse">
                <a:avLst/>
              </a:prstGeom>
              <a:solidFill>
                <a:srgbClr val="1F8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C247B1-49AE-E2EF-E3EA-899CB9D6EEC1}"/>
                  </a:ext>
                </a:extLst>
              </p:cNvPr>
              <p:cNvSpPr txBox="1"/>
              <p:nvPr/>
            </p:nvSpPr>
            <p:spPr>
              <a:xfrm>
                <a:off x="8310726" y="3716178"/>
                <a:ext cx="2159566" cy="1261884"/>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Support</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identified</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areas of</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improvement?</a:t>
                </a:r>
              </a:p>
            </p:txBody>
          </p:sp>
        </p:grpSp>
        <p:sp>
          <p:nvSpPr>
            <p:cNvPr id="20" name="TextBox 19">
              <a:extLst>
                <a:ext uri="{FF2B5EF4-FFF2-40B4-BE49-F238E27FC236}">
                  <a16:creationId xmlns:a16="http://schemas.microsoft.com/office/drawing/2014/main" id="{7F869B2A-D739-364F-BFC4-D554116CA955}"/>
                </a:ext>
              </a:extLst>
            </p:cNvPr>
            <p:cNvSpPr txBox="1"/>
            <p:nvPr/>
          </p:nvSpPr>
          <p:spPr>
            <a:xfrm>
              <a:off x="7933880" y="3083409"/>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3" name="Footer Placeholder 3">
            <a:extLst>
              <a:ext uri="{FF2B5EF4-FFF2-40B4-BE49-F238E27FC236}">
                <a16:creationId xmlns:a16="http://schemas.microsoft.com/office/drawing/2014/main" id="{F68A20C3-CF86-5D9A-E491-D2E1CC749896}"/>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BD142F0D-D2A0-8FC5-2341-810CA9021209}"/>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7</a:t>
            </a:fld>
            <a:endParaRPr lang="en-US"/>
          </a:p>
        </p:txBody>
      </p:sp>
    </p:spTree>
    <p:extLst>
      <p:ext uri="{BB962C8B-B14F-4D97-AF65-F5344CB8AC3E}">
        <p14:creationId xmlns:p14="http://schemas.microsoft.com/office/powerpoint/2010/main" val="20103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320E-4AF8-4BD1-9A41-F063C64A5A03}"/>
              </a:ext>
            </a:extLst>
          </p:cNvPr>
          <p:cNvSpPr>
            <a:spLocks noGrp="1"/>
          </p:cNvSpPr>
          <p:nvPr>
            <p:ph type="title"/>
          </p:nvPr>
        </p:nvSpPr>
        <p:spPr>
          <a:xfrm>
            <a:off x="525602" y="193084"/>
            <a:ext cx="11355355" cy="557032"/>
          </a:xfrm>
        </p:spPr>
        <p:txBody>
          <a:bodyPr>
            <a:normAutofit/>
          </a:bodyPr>
          <a:lstStyle/>
          <a:p>
            <a:r>
              <a:rPr lang="en-US" sz="3200" dirty="0"/>
              <a:t>The Three Questions…at every level</a:t>
            </a:r>
            <a:r>
              <a:rPr lang="en-US" sz="3200" dirty="0">
                <a:solidFill>
                  <a:srgbClr val="25846E"/>
                </a:solidFill>
              </a:rPr>
              <a:t> (2)</a:t>
            </a:r>
          </a:p>
        </p:txBody>
      </p:sp>
      <p:sp>
        <p:nvSpPr>
          <p:cNvPr id="4" name="TextBox 3">
            <a:extLst>
              <a:ext uri="{FF2B5EF4-FFF2-40B4-BE49-F238E27FC236}">
                <a16:creationId xmlns:a16="http://schemas.microsoft.com/office/drawing/2014/main" id="{F1BC5A2A-A4D1-6234-59B3-71B7CBAAB054}"/>
              </a:ext>
            </a:extLst>
          </p:cNvPr>
          <p:cNvSpPr txBox="1"/>
          <p:nvPr/>
        </p:nvSpPr>
        <p:spPr>
          <a:xfrm>
            <a:off x="3077496" y="1867532"/>
            <a:ext cx="5620449"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WHAT SYSTEM(S) IS IN PLACE TO:</a:t>
            </a:r>
          </a:p>
        </p:txBody>
      </p:sp>
      <p:pic>
        <p:nvPicPr>
          <p:cNvPr id="41" name="Picture 40" descr="A red circle with white text that reads Ensure everyone knows the requirements of IDEA?">
            <a:extLst>
              <a:ext uri="{FF2B5EF4-FFF2-40B4-BE49-F238E27FC236}">
                <a16:creationId xmlns:a16="http://schemas.microsoft.com/office/drawing/2014/main" id="{0C5E5E46-A451-BA63-D872-57663BF41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374" y="2723201"/>
            <a:ext cx="2946400" cy="2628900"/>
          </a:xfrm>
          <a:prstGeom prst="rect">
            <a:avLst/>
          </a:prstGeom>
        </p:spPr>
      </p:pic>
      <p:sp>
        <p:nvSpPr>
          <p:cNvPr id="3" name="Footer Placeholder 3">
            <a:extLst>
              <a:ext uri="{FF2B5EF4-FFF2-40B4-BE49-F238E27FC236}">
                <a16:creationId xmlns:a16="http://schemas.microsoft.com/office/drawing/2014/main" id="{D2E144CE-1192-F2D2-B258-92DB810A092E}"/>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A0F97BDF-BB08-6490-DB8D-B233B0BA6E46}"/>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8</a:t>
            </a:fld>
            <a:endParaRPr lang="en-US"/>
          </a:p>
        </p:txBody>
      </p:sp>
      <p:grpSp>
        <p:nvGrpSpPr>
          <p:cNvPr id="35" name="Group 34">
            <a:extLst>
              <a:ext uri="{FF2B5EF4-FFF2-40B4-BE49-F238E27FC236}">
                <a16:creationId xmlns:a16="http://schemas.microsoft.com/office/drawing/2014/main" id="{B6C252DD-7B32-1CF2-BA68-C70B948CD606}"/>
              </a:ext>
              <a:ext uri="{C183D7F6-B498-43B3-948B-1728B52AA6E4}">
                <adec:decorative xmlns:adec="http://schemas.microsoft.com/office/drawing/2017/decorative" val="1"/>
              </a:ext>
            </a:extLst>
          </p:cNvPr>
          <p:cNvGrpSpPr/>
          <p:nvPr/>
        </p:nvGrpSpPr>
        <p:grpSpPr>
          <a:xfrm>
            <a:off x="-3331617" y="133582"/>
            <a:ext cx="2827825" cy="2589619"/>
            <a:chOff x="940580" y="3049169"/>
            <a:chExt cx="2827825" cy="2589619"/>
          </a:xfrm>
        </p:grpSpPr>
        <p:grpSp>
          <p:nvGrpSpPr>
            <p:cNvPr id="30" name="Group 29">
              <a:extLst>
                <a:ext uri="{FF2B5EF4-FFF2-40B4-BE49-F238E27FC236}">
                  <a16:creationId xmlns:a16="http://schemas.microsoft.com/office/drawing/2014/main" id="{35E0B944-3302-2AE7-39A6-4C81B661A9DB}"/>
                </a:ext>
              </a:extLst>
            </p:cNvPr>
            <p:cNvGrpSpPr/>
            <p:nvPr/>
          </p:nvGrpSpPr>
          <p:grpSpPr>
            <a:xfrm>
              <a:off x="1178786" y="3049169"/>
              <a:ext cx="2589619" cy="2589619"/>
              <a:chOff x="1178786" y="3108011"/>
              <a:chExt cx="2589619" cy="2589619"/>
            </a:xfrm>
          </p:grpSpPr>
          <p:sp>
            <p:nvSpPr>
              <p:cNvPr id="6" name="Oval 5">
                <a:extLst>
                  <a:ext uri="{FF2B5EF4-FFF2-40B4-BE49-F238E27FC236}">
                    <a16:creationId xmlns:a16="http://schemas.microsoft.com/office/drawing/2014/main" id="{C0677E7B-DB14-82EB-98B8-56D01A3E298C}"/>
                  </a:ext>
                </a:extLst>
              </p:cNvPr>
              <p:cNvSpPr>
                <a:spLocks noChangeAspect="1"/>
              </p:cNvSpPr>
              <p:nvPr/>
            </p:nvSpPr>
            <p:spPr>
              <a:xfrm>
                <a:off x="1178786" y="31080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D5264F-5C57-64BE-D27B-572CC3820DF1}"/>
                  </a:ext>
                </a:extLst>
              </p:cNvPr>
              <p:cNvSpPr/>
              <p:nvPr/>
            </p:nvSpPr>
            <p:spPr>
              <a:xfrm>
                <a:off x="1240983" y="3170208"/>
                <a:ext cx="2465225" cy="2465225"/>
              </a:xfrm>
              <a:prstGeom prst="ellipse">
                <a:avLst/>
              </a:prstGeom>
              <a:solidFill>
                <a:srgbClr val="C434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F155F-4E0A-7898-D79C-9CF1FB9C0843}"/>
                  </a:ext>
                </a:extLst>
              </p:cNvPr>
              <p:cNvSpPr txBox="1"/>
              <p:nvPr/>
            </p:nvSpPr>
            <p:spPr>
              <a:xfrm>
                <a:off x="1460337" y="3625684"/>
                <a:ext cx="2026517" cy="1554272"/>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Ensure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everyone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knows the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of IDEA?</a:t>
                </a:r>
              </a:p>
            </p:txBody>
          </p:sp>
        </p:grpSp>
        <p:sp>
          <p:nvSpPr>
            <p:cNvPr id="18" name="TextBox 17">
              <a:extLst>
                <a:ext uri="{FF2B5EF4-FFF2-40B4-BE49-F238E27FC236}">
                  <a16:creationId xmlns:a16="http://schemas.microsoft.com/office/drawing/2014/main" id="{1B591E36-5558-20C4-8DC9-70162B4A34AD}"/>
                </a:ext>
              </a:extLst>
            </p:cNvPr>
            <p:cNvSpPr txBox="1"/>
            <p:nvPr/>
          </p:nvSpPr>
          <p:spPr>
            <a:xfrm>
              <a:off x="940580" y="3076912"/>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34" name="Group 33">
            <a:extLst>
              <a:ext uri="{FF2B5EF4-FFF2-40B4-BE49-F238E27FC236}">
                <a16:creationId xmlns:a16="http://schemas.microsoft.com/office/drawing/2014/main" id="{234DDFC7-2497-E16E-B2B2-69F2D3B75AAD}"/>
              </a:ext>
              <a:ext uri="{C183D7F6-B498-43B3-948B-1728B52AA6E4}">
                <adec:decorative xmlns:adec="http://schemas.microsoft.com/office/drawing/2017/decorative" val="1"/>
              </a:ext>
            </a:extLst>
          </p:cNvPr>
          <p:cNvGrpSpPr/>
          <p:nvPr/>
        </p:nvGrpSpPr>
        <p:grpSpPr>
          <a:xfrm>
            <a:off x="-3331617" y="3178677"/>
            <a:ext cx="2827825" cy="2589619"/>
            <a:chOff x="4318127" y="3049169"/>
            <a:chExt cx="2827825" cy="2589619"/>
          </a:xfrm>
        </p:grpSpPr>
        <p:grpSp>
          <p:nvGrpSpPr>
            <p:cNvPr id="31" name="Group 30">
              <a:extLst>
                <a:ext uri="{FF2B5EF4-FFF2-40B4-BE49-F238E27FC236}">
                  <a16:creationId xmlns:a16="http://schemas.microsoft.com/office/drawing/2014/main" id="{9464DC63-FC90-EF6A-C5E9-3C8AB5A7C200}"/>
                </a:ext>
              </a:extLst>
            </p:cNvPr>
            <p:cNvGrpSpPr/>
            <p:nvPr/>
          </p:nvGrpSpPr>
          <p:grpSpPr>
            <a:xfrm>
              <a:off x="4556333" y="3049169"/>
              <a:ext cx="2589619" cy="2589619"/>
              <a:chOff x="4556333" y="2990326"/>
              <a:chExt cx="2589619" cy="2589619"/>
            </a:xfrm>
          </p:grpSpPr>
          <p:sp>
            <p:nvSpPr>
              <p:cNvPr id="8" name="Oval 7">
                <a:extLst>
                  <a:ext uri="{FF2B5EF4-FFF2-40B4-BE49-F238E27FC236}">
                    <a16:creationId xmlns:a16="http://schemas.microsoft.com/office/drawing/2014/main" id="{10A84BB4-D1C6-101A-9B32-D0AAC649678B}"/>
                  </a:ext>
                </a:extLst>
              </p:cNvPr>
              <p:cNvSpPr>
                <a:spLocks noChangeAspect="1"/>
              </p:cNvSpPr>
              <p:nvPr/>
            </p:nvSpPr>
            <p:spPr>
              <a:xfrm>
                <a:off x="4556333" y="2990326"/>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48AD57-01E5-5638-2BC2-ED095E60A006}"/>
                  </a:ext>
                </a:extLst>
              </p:cNvPr>
              <p:cNvSpPr/>
              <p:nvPr/>
            </p:nvSpPr>
            <p:spPr>
              <a:xfrm>
                <a:off x="4618530" y="3052523"/>
                <a:ext cx="2465225" cy="2465225"/>
              </a:xfrm>
              <a:prstGeom prst="ellipse">
                <a:avLst/>
              </a:prstGeom>
              <a:solidFill>
                <a:srgbClr val="D285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5BF2FC-E205-F79E-20DD-E492E7B09695}"/>
                  </a:ext>
                </a:extLst>
              </p:cNvPr>
              <p:cNvSpPr txBox="1"/>
              <p:nvPr/>
            </p:nvSpPr>
            <p:spPr>
              <a:xfrm>
                <a:off x="4815442" y="3361806"/>
                <a:ext cx="2071401" cy="1846659"/>
              </a:xfrm>
              <a:prstGeom prst="rect">
                <a:avLst/>
              </a:prstGeom>
              <a:noFill/>
            </p:spPr>
            <p:txBody>
              <a:bodyPr wrap="square" rtlCol="0">
                <a:spAutoFit/>
              </a:bodyPr>
              <a:lstStyle/>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Verify</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everyone is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implementing</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the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correctly?</a:t>
                </a:r>
              </a:p>
            </p:txBody>
          </p:sp>
        </p:grpSp>
        <p:sp>
          <p:nvSpPr>
            <p:cNvPr id="19" name="TextBox 18">
              <a:extLst>
                <a:ext uri="{FF2B5EF4-FFF2-40B4-BE49-F238E27FC236}">
                  <a16:creationId xmlns:a16="http://schemas.microsoft.com/office/drawing/2014/main" id="{75B2DF81-FF94-2FA7-7B89-D803CA47C8D1}"/>
                </a:ext>
              </a:extLst>
            </p:cNvPr>
            <p:cNvSpPr txBox="1"/>
            <p:nvPr/>
          </p:nvSpPr>
          <p:spPr>
            <a:xfrm>
              <a:off x="4318127" y="3083621"/>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33" name="Group 32">
            <a:extLst>
              <a:ext uri="{FF2B5EF4-FFF2-40B4-BE49-F238E27FC236}">
                <a16:creationId xmlns:a16="http://schemas.microsoft.com/office/drawing/2014/main" id="{437A7F4B-5D1E-60AE-4C8D-4B63648B4A2F}"/>
              </a:ext>
              <a:ext uri="{C183D7F6-B498-43B3-948B-1728B52AA6E4}">
                <adec:decorative xmlns:adec="http://schemas.microsoft.com/office/drawing/2017/decorative" val="1"/>
              </a:ext>
            </a:extLst>
          </p:cNvPr>
          <p:cNvGrpSpPr/>
          <p:nvPr/>
        </p:nvGrpSpPr>
        <p:grpSpPr>
          <a:xfrm>
            <a:off x="-3255231" y="6015382"/>
            <a:ext cx="2751439" cy="2589619"/>
            <a:chOff x="7933880" y="3049169"/>
            <a:chExt cx="2751439" cy="2589619"/>
          </a:xfrm>
        </p:grpSpPr>
        <p:grpSp>
          <p:nvGrpSpPr>
            <p:cNvPr id="32" name="Group 31">
              <a:extLst>
                <a:ext uri="{FF2B5EF4-FFF2-40B4-BE49-F238E27FC236}">
                  <a16:creationId xmlns:a16="http://schemas.microsoft.com/office/drawing/2014/main" id="{23181AD8-FE0E-55E6-2C10-5A97C3D2374B}"/>
                </a:ext>
              </a:extLst>
            </p:cNvPr>
            <p:cNvGrpSpPr/>
            <p:nvPr/>
          </p:nvGrpSpPr>
          <p:grpSpPr>
            <a:xfrm>
              <a:off x="8095700" y="3049169"/>
              <a:ext cx="2589619" cy="2589619"/>
              <a:chOff x="8095700" y="3052311"/>
              <a:chExt cx="2589619" cy="2589619"/>
            </a:xfrm>
          </p:grpSpPr>
          <p:sp>
            <p:nvSpPr>
              <p:cNvPr id="10" name="Oval 9">
                <a:extLst>
                  <a:ext uri="{FF2B5EF4-FFF2-40B4-BE49-F238E27FC236}">
                    <a16:creationId xmlns:a16="http://schemas.microsoft.com/office/drawing/2014/main" id="{130983A2-69C7-B164-9261-EB168458803C}"/>
                  </a:ext>
                </a:extLst>
              </p:cNvPr>
              <p:cNvSpPr>
                <a:spLocks noChangeAspect="1"/>
              </p:cNvSpPr>
              <p:nvPr/>
            </p:nvSpPr>
            <p:spPr>
              <a:xfrm>
                <a:off x="8095700" y="30523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09A250-55B5-F8CF-7CB6-AA1812DA2D02}"/>
                  </a:ext>
                </a:extLst>
              </p:cNvPr>
              <p:cNvSpPr/>
              <p:nvPr/>
            </p:nvSpPr>
            <p:spPr>
              <a:xfrm>
                <a:off x="8157897" y="3114508"/>
                <a:ext cx="2465225" cy="2465225"/>
              </a:xfrm>
              <a:prstGeom prst="ellipse">
                <a:avLst/>
              </a:prstGeom>
              <a:solidFill>
                <a:srgbClr val="1F8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C247B1-49AE-E2EF-E3EA-899CB9D6EEC1}"/>
                  </a:ext>
                </a:extLst>
              </p:cNvPr>
              <p:cNvSpPr txBox="1"/>
              <p:nvPr/>
            </p:nvSpPr>
            <p:spPr>
              <a:xfrm>
                <a:off x="8310726" y="3716178"/>
                <a:ext cx="2159566" cy="1261884"/>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Support</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identified</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areas of</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improvement?</a:t>
                </a:r>
              </a:p>
            </p:txBody>
          </p:sp>
        </p:grpSp>
        <p:sp>
          <p:nvSpPr>
            <p:cNvPr id="20" name="TextBox 19">
              <a:extLst>
                <a:ext uri="{FF2B5EF4-FFF2-40B4-BE49-F238E27FC236}">
                  <a16:creationId xmlns:a16="http://schemas.microsoft.com/office/drawing/2014/main" id="{7F869B2A-D739-364F-BFC4-D554116CA955}"/>
                </a:ext>
              </a:extLst>
            </p:cNvPr>
            <p:cNvSpPr txBox="1"/>
            <p:nvPr/>
          </p:nvSpPr>
          <p:spPr>
            <a:xfrm>
              <a:off x="7933880" y="3083409"/>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3.</a:t>
              </a:r>
            </a:p>
          </p:txBody>
        </p:sp>
      </p:grpSp>
      <p:pic>
        <p:nvPicPr>
          <p:cNvPr id="37" name="Picture 36">
            <a:extLst>
              <a:ext uri="{FF2B5EF4-FFF2-40B4-BE49-F238E27FC236}">
                <a16:creationId xmlns:a16="http://schemas.microsoft.com/office/drawing/2014/main" id="{958EE4A5-7A60-47A6-C65C-90E4CF8857B9}"/>
              </a:ext>
              <a:ext uri="{C183D7F6-B498-43B3-948B-1728B52AA6E4}">
                <adec:decorative xmlns:adec="http://schemas.microsoft.com/office/drawing/2017/decorative" val="1"/>
              </a:ext>
            </a:extLst>
          </p:cNvPr>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8379286" y="3255964"/>
            <a:ext cx="1699320" cy="1563374"/>
          </a:xfrm>
          <a:prstGeom prst="rect">
            <a:avLst/>
          </a:prstGeom>
        </p:spPr>
      </p:pic>
      <p:pic>
        <p:nvPicPr>
          <p:cNvPr id="39" name="Picture 38">
            <a:extLst>
              <a:ext uri="{FF2B5EF4-FFF2-40B4-BE49-F238E27FC236}">
                <a16:creationId xmlns:a16="http://schemas.microsoft.com/office/drawing/2014/main" id="{8456A153-8126-E5B1-9843-9A0083D74248}"/>
              </a:ext>
              <a:ext uri="{C183D7F6-B498-43B3-948B-1728B52AA6E4}">
                <adec:decorative xmlns:adec="http://schemas.microsoft.com/office/drawing/2017/decorative" val="1"/>
              </a:ext>
            </a:extLst>
          </p:cNvPr>
          <p:cNvPicPr>
            <a:picLocks noChangeAspect="1"/>
          </p:cNvPicPr>
          <p:nvPr/>
        </p:nvPicPr>
        <p:blipFill>
          <a:blip r:embed="rId5">
            <a:alphaModFix amt="25000"/>
            <a:extLst>
              <a:ext uri="{28A0092B-C50C-407E-A947-70E740481C1C}">
                <a14:useLocalDpi xmlns:a14="http://schemas.microsoft.com/office/drawing/2010/main" val="0"/>
              </a:ext>
            </a:extLst>
          </a:blip>
          <a:stretch>
            <a:fillRect/>
          </a:stretch>
        </p:blipFill>
        <p:spPr>
          <a:xfrm>
            <a:off x="5104391" y="3255964"/>
            <a:ext cx="1752188" cy="1563374"/>
          </a:xfrm>
          <a:prstGeom prst="rect">
            <a:avLst/>
          </a:prstGeom>
        </p:spPr>
      </p:pic>
    </p:spTree>
    <p:extLst>
      <p:ext uri="{BB962C8B-B14F-4D97-AF65-F5344CB8AC3E}">
        <p14:creationId xmlns:p14="http://schemas.microsoft.com/office/powerpoint/2010/main" val="1205239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320E-4AF8-4BD1-9A41-F063C64A5A03}"/>
              </a:ext>
            </a:extLst>
          </p:cNvPr>
          <p:cNvSpPr>
            <a:spLocks noGrp="1"/>
          </p:cNvSpPr>
          <p:nvPr>
            <p:ph type="title"/>
          </p:nvPr>
        </p:nvSpPr>
        <p:spPr>
          <a:xfrm>
            <a:off x="531390" y="268319"/>
            <a:ext cx="11355355" cy="557032"/>
          </a:xfrm>
        </p:spPr>
        <p:txBody>
          <a:bodyPr>
            <a:normAutofit/>
          </a:bodyPr>
          <a:lstStyle/>
          <a:p>
            <a:r>
              <a:rPr lang="en-US" sz="3200" dirty="0"/>
              <a:t>The Three Questions…at every level </a:t>
            </a:r>
            <a:r>
              <a:rPr lang="en-US" sz="3200" dirty="0">
                <a:solidFill>
                  <a:srgbClr val="25846E"/>
                </a:solidFill>
              </a:rPr>
              <a:t>(3)</a:t>
            </a:r>
          </a:p>
        </p:txBody>
      </p:sp>
      <p:sp>
        <p:nvSpPr>
          <p:cNvPr id="4" name="TextBox 3">
            <a:extLst>
              <a:ext uri="{FF2B5EF4-FFF2-40B4-BE49-F238E27FC236}">
                <a16:creationId xmlns:a16="http://schemas.microsoft.com/office/drawing/2014/main" id="{F1BC5A2A-A4D1-6234-59B3-71B7CBAAB054}"/>
              </a:ext>
            </a:extLst>
          </p:cNvPr>
          <p:cNvSpPr txBox="1"/>
          <p:nvPr/>
        </p:nvSpPr>
        <p:spPr>
          <a:xfrm>
            <a:off x="3077496" y="1867532"/>
            <a:ext cx="5620449"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WHAT SYSTEM(S) IS IN PLACE TO:</a:t>
            </a:r>
          </a:p>
        </p:txBody>
      </p:sp>
      <p:grpSp>
        <p:nvGrpSpPr>
          <p:cNvPr id="35" name="Group 34">
            <a:extLst>
              <a:ext uri="{FF2B5EF4-FFF2-40B4-BE49-F238E27FC236}">
                <a16:creationId xmlns:a16="http://schemas.microsoft.com/office/drawing/2014/main" id="{B6C252DD-7B32-1CF2-BA68-C70B948CD606}"/>
              </a:ext>
              <a:ext uri="{C183D7F6-B498-43B3-948B-1728B52AA6E4}">
                <adec:decorative xmlns:adec="http://schemas.microsoft.com/office/drawing/2017/decorative" val="1"/>
              </a:ext>
            </a:extLst>
          </p:cNvPr>
          <p:cNvGrpSpPr/>
          <p:nvPr/>
        </p:nvGrpSpPr>
        <p:grpSpPr>
          <a:xfrm>
            <a:off x="-3331617" y="133582"/>
            <a:ext cx="2827825" cy="2589619"/>
            <a:chOff x="940580" y="3049169"/>
            <a:chExt cx="2827825" cy="2589619"/>
          </a:xfrm>
        </p:grpSpPr>
        <p:grpSp>
          <p:nvGrpSpPr>
            <p:cNvPr id="30" name="Group 29">
              <a:extLst>
                <a:ext uri="{FF2B5EF4-FFF2-40B4-BE49-F238E27FC236}">
                  <a16:creationId xmlns:a16="http://schemas.microsoft.com/office/drawing/2014/main" id="{35E0B944-3302-2AE7-39A6-4C81B661A9DB}"/>
                </a:ext>
              </a:extLst>
            </p:cNvPr>
            <p:cNvGrpSpPr/>
            <p:nvPr/>
          </p:nvGrpSpPr>
          <p:grpSpPr>
            <a:xfrm>
              <a:off x="1178786" y="3049169"/>
              <a:ext cx="2589619" cy="2589619"/>
              <a:chOff x="1178786" y="3108011"/>
              <a:chExt cx="2589619" cy="2589619"/>
            </a:xfrm>
          </p:grpSpPr>
          <p:sp>
            <p:nvSpPr>
              <p:cNvPr id="6" name="Oval 5">
                <a:extLst>
                  <a:ext uri="{FF2B5EF4-FFF2-40B4-BE49-F238E27FC236}">
                    <a16:creationId xmlns:a16="http://schemas.microsoft.com/office/drawing/2014/main" id="{C0677E7B-DB14-82EB-98B8-56D01A3E298C}"/>
                  </a:ext>
                </a:extLst>
              </p:cNvPr>
              <p:cNvSpPr>
                <a:spLocks noChangeAspect="1"/>
              </p:cNvSpPr>
              <p:nvPr/>
            </p:nvSpPr>
            <p:spPr>
              <a:xfrm>
                <a:off x="1178786" y="31080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D5264F-5C57-64BE-D27B-572CC3820DF1}"/>
                  </a:ext>
                </a:extLst>
              </p:cNvPr>
              <p:cNvSpPr/>
              <p:nvPr/>
            </p:nvSpPr>
            <p:spPr>
              <a:xfrm>
                <a:off x="1240983" y="3170208"/>
                <a:ext cx="2465225" cy="2465225"/>
              </a:xfrm>
              <a:prstGeom prst="ellipse">
                <a:avLst/>
              </a:prstGeom>
              <a:solidFill>
                <a:srgbClr val="C434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F155F-4E0A-7898-D79C-9CF1FB9C0843}"/>
                  </a:ext>
                </a:extLst>
              </p:cNvPr>
              <p:cNvSpPr txBox="1"/>
              <p:nvPr/>
            </p:nvSpPr>
            <p:spPr>
              <a:xfrm>
                <a:off x="1460337" y="3625684"/>
                <a:ext cx="2026517" cy="1554272"/>
              </a:xfrm>
              <a:prstGeom prst="rect">
                <a:avLst/>
              </a:prstGeom>
              <a:noFill/>
            </p:spPr>
            <p:txBody>
              <a:bodyPr wrap="none" rtlCol="0">
                <a:spAutoFit/>
              </a:bodyPr>
              <a:lstStyle/>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Ensure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everyone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knows the</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dirty="0">
                    <a:solidFill>
                      <a:schemeClr val="bg1"/>
                    </a:solidFill>
                    <a:latin typeface="Verdana" panose="020B0604030504040204" pitchFamily="34" charset="0"/>
                    <a:ea typeface="Verdana" panose="020B0604030504040204" pitchFamily="34" charset="0"/>
                    <a:cs typeface="Verdana" panose="020B0604030504040204" pitchFamily="34" charset="0"/>
                  </a:rPr>
                  <a:t>of IDEA?</a:t>
                </a:r>
              </a:p>
            </p:txBody>
          </p:sp>
        </p:grpSp>
        <p:sp>
          <p:nvSpPr>
            <p:cNvPr id="18" name="TextBox 17">
              <a:extLst>
                <a:ext uri="{FF2B5EF4-FFF2-40B4-BE49-F238E27FC236}">
                  <a16:creationId xmlns:a16="http://schemas.microsoft.com/office/drawing/2014/main" id="{1B591E36-5558-20C4-8DC9-70162B4A34AD}"/>
                </a:ext>
              </a:extLst>
            </p:cNvPr>
            <p:cNvSpPr txBox="1"/>
            <p:nvPr/>
          </p:nvSpPr>
          <p:spPr>
            <a:xfrm>
              <a:off x="940580" y="3076912"/>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34" name="Group 33" descr="Verify everyone is implementing the requirements correctly?">
            <a:extLst>
              <a:ext uri="{FF2B5EF4-FFF2-40B4-BE49-F238E27FC236}">
                <a16:creationId xmlns:a16="http://schemas.microsoft.com/office/drawing/2014/main" id="{234DDFC7-2497-E16E-B2B2-69F2D3B75AAD}"/>
              </a:ext>
            </a:extLst>
          </p:cNvPr>
          <p:cNvGrpSpPr/>
          <p:nvPr/>
        </p:nvGrpSpPr>
        <p:grpSpPr>
          <a:xfrm>
            <a:off x="-3331617" y="3178677"/>
            <a:ext cx="2827825" cy="2589619"/>
            <a:chOff x="4318127" y="3049169"/>
            <a:chExt cx="2827825" cy="2589619"/>
          </a:xfrm>
        </p:grpSpPr>
        <p:grpSp>
          <p:nvGrpSpPr>
            <p:cNvPr id="31" name="Group 30">
              <a:extLst>
                <a:ext uri="{FF2B5EF4-FFF2-40B4-BE49-F238E27FC236}">
                  <a16:creationId xmlns:a16="http://schemas.microsoft.com/office/drawing/2014/main" id="{9464DC63-FC90-EF6A-C5E9-3C8AB5A7C200}"/>
                </a:ext>
              </a:extLst>
            </p:cNvPr>
            <p:cNvGrpSpPr/>
            <p:nvPr/>
          </p:nvGrpSpPr>
          <p:grpSpPr>
            <a:xfrm>
              <a:off x="4556333" y="3049169"/>
              <a:ext cx="2589619" cy="2589619"/>
              <a:chOff x="4556333" y="2990326"/>
              <a:chExt cx="2589619" cy="2589619"/>
            </a:xfrm>
          </p:grpSpPr>
          <p:sp>
            <p:nvSpPr>
              <p:cNvPr id="8" name="Oval 7">
                <a:extLst>
                  <a:ext uri="{FF2B5EF4-FFF2-40B4-BE49-F238E27FC236}">
                    <a16:creationId xmlns:a16="http://schemas.microsoft.com/office/drawing/2014/main" id="{10A84BB4-D1C6-101A-9B32-D0AAC649678B}"/>
                  </a:ext>
                </a:extLst>
              </p:cNvPr>
              <p:cNvSpPr>
                <a:spLocks noChangeAspect="1"/>
              </p:cNvSpPr>
              <p:nvPr/>
            </p:nvSpPr>
            <p:spPr>
              <a:xfrm>
                <a:off x="4556333" y="2990326"/>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48AD57-01E5-5638-2BC2-ED095E60A006}"/>
                  </a:ext>
                </a:extLst>
              </p:cNvPr>
              <p:cNvSpPr/>
              <p:nvPr/>
            </p:nvSpPr>
            <p:spPr>
              <a:xfrm>
                <a:off x="4618530" y="3052523"/>
                <a:ext cx="2465225" cy="2465225"/>
              </a:xfrm>
              <a:prstGeom prst="ellipse">
                <a:avLst/>
              </a:prstGeom>
              <a:solidFill>
                <a:srgbClr val="D285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5BF2FC-E205-F79E-20DD-E492E7B09695}"/>
                  </a:ext>
                </a:extLst>
              </p:cNvPr>
              <p:cNvSpPr txBox="1"/>
              <p:nvPr/>
            </p:nvSpPr>
            <p:spPr>
              <a:xfrm>
                <a:off x="4815442" y="3361806"/>
                <a:ext cx="2071401" cy="1846659"/>
              </a:xfrm>
              <a:prstGeom prst="rect">
                <a:avLst/>
              </a:prstGeom>
              <a:noFill/>
            </p:spPr>
            <p:txBody>
              <a:bodyPr wrap="squar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Verify</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everyone is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implementing</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the</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requirements</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correctly?</a:t>
                </a:r>
              </a:p>
            </p:txBody>
          </p:sp>
        </p:grpSp>
        <p:sp>
          <p:nvSpPr>
            <p:cNvPr id="19" name="TextBox 18">
              <a:extLst>
                <a:ext uri="{FF2B5EF4-FFF2-40B4-BE49-F238E27FC236}">
                  <a16:creationId xmlns:a16="http://schemas.microsoft.com/office/drawing/2014/main" id="{75B2DF81-FF94-2FA7-7B89-D803CA47C8D1}"/>
                </a:ext>
              </a:extLst>
            </p:cNvPr>
            <p:cNvSpPr txBox="1"/>
            <p:nvPr/>
          </p:nvSpPr>
          <p:spPr>
            <a:xfrm>
              <a:off x="4318127" y="3083621"/>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33" name="Group 32">
            <a:extLst>
              <a:ext uri="{FF2B5EF4-FFF2-40B4-BE49-F238E27FC236}">
                <a16:creationId xmlns:a16="http://schemas.microsoft.com/office/drawing/2014/main" id="{437A7F4B-5D1E-60AE-4C8D-4B63648B4A2F}"/>
              </a:ext>
              <a:ext uri="{C183D7F6-B498-43B3-948B-1728B52AA6E4}">
                <adec:decorative xmlns:adec="http://schemas.microsoft.com/office/drawing/2017/decorative" val="1"/>
              </a:ext>
            </a:extLst>
          </p:cNvPr>
          <p:cNvGrpSpPr/>
          <p:nvPr/>
        </p:nvGrpSpPr>
        <p:grpSpPr>
          <a:xfrm>
            <a:off x="-3255231" y="6015382"/>
            <a:ext cx="2751439" cy="2589619"/>
            <a:chOff x="7933880" y="3049169"/>
            <a:chExt cx="2751439" cy="2589619"/>
          </a:xfrm>
        </p:grpSpPr>
        <p:grpSp>
          <p:nvGrpSpPr>
            <p:cNvPr id="32" name="Group 31">
              <a:extLst>
                <a:ext uri="{FF2B5EF4-FFF2-40B4-BE49-F238E27FC236}">
                  <a16:creationId xmlns:a16="http://schemas.microsoft.com/office/drawing/2014/main" id="{23181AD8-FE0E-55E6-2C10-5A97C3D2374B}"/>
                </a:ext>
              </a:extLst>
            </p:cNvPr>
            <p:cNvGrpSpPr/>
            <p:nvPr/>
          </p:nvGrpSpPr>
          <p:grpSpPr>
            <a:xfrm>
              <a:off x="8095700" y="3049169"/>
              <a:ext cx="2589619" cy="2589619"/>
              <a:chOff x="8095700" y="3052311"/>
              <a:chExt cx="2589619" cy="2589619"/>
            </a:xfrm>
          </p:grpSpPr>
          <p:sp>
            <p:nvSpPr>
              <p:cNvPr id="10" name="Oval 9">
                <a:extLst>
                  <a:ext uri="{FF2B5EF4-FFF2-40B4-BE49-F238E27FC236}">
                    <a16:creationId xmlns:a16="http://schemas.microsoft.com/office/drawing/2014/main" id="{130983A2-69C7-B164-9261-EB168458803C}"/>
                  </a:ext>
                </a:extLst>
              </p:cNvPr>
              <p:cNvSpPr>
                <a:spLocks noChangeAspect="1"/>
              </p:cNvSpPr>
              <p:nvPr/>
            </p:nvSpPr>
            <p:spPr>
              <a:xfrm>
                <a:off x="8095700" y="3052311"/>
                <a:ext cx="2589619" cy="2589619"/>
              </a:xfrm>
              <a:prstGeom prst="ellipse">
                <a:avLst/>
              </a:prstGeom>
              <a:noFill/>
              <a:ln w="38100">
                <a:solidFill>
                  <a:srgbClr val="6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09A250-55B5-F8CF-7CB6-AA1812DA2D02}"/>
                  </a:ext>
                </a:extLst>
              </p:cNvPr>
              <p:cNvSpPr/>
              <p:nvPr/>
            </p:nvSpPr>
            <p:spPr>
              <a:xfrm>
                <a:off x="8157897" y="3114508"/>
                <a:ext cx="2465225" cy="2465225"/>
              </a:xfrm>
              <a:prstGeom prst="ellipse">
                <a:avLst/>
              </a:prstGeom>
              <a:solidFill>
                <a:srgbClr val="1F8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C247B1-49AE-E2EF-E3EA-899CB9D6EEC1}"/>
                  </a:ext>
                </a:extLst>
              </p:cNvPr>
              <p:cNvSpPr txBox="1"/>
              <p:nvPr/>
            </p:nvSpPr>
            <p:spPr>
              <a:xfrm>
                <a:off x="8310726" y="3716178"/>
                <a:ext cx="2159566" cy="1261884"/>
              </a:xfrm>
              <a:prstGeom prst="rect">
                <a:avLst/>
              </a:prstGeom>
              <a:noFill/>
            </p:spPr>
            <p:txBody>
              <a:bodyPr wrap="none" rtlCol="0">
                <a:spAutoFit/>
              </a:bodyPr>
              <a:lstStyle/>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Support</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identified</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areas of</a:t>
                </a:r>
              </a:p>
              <a:p>
                <a:pPr algn="ctr"/>
                <a:r>
                  <a:rPr lang="en-US" sz="1900" b="1">
                    <a:solidFill>
                      <a:schemeClr val="bg1"/>
                    </a:solidFill>
                    <a:latin typeface="Verdana" panose="020B0604030504040204" pitchFamily="34" charset="0"/>
                    <a:ea typeface="Verdana" panose="020B0604030504040204" pitchFamily="34" charset="0"/>
                    <a:cs typeface="Verdana" panose="020B0604030504040204" pitchFamily="34" charset="0"/>
                  </a:rPr>
                  <a:t>improvement?</a:t>
                </a:r>
              </a:p>
            </p:txBody>
          </p:sp>
        </p:grpSp>
        <p:sp>
          <p:nvSpPr>
            <p:cNvPr id="20" name="TextBox 19">
              <a:extLst>
                <a:ext uri="{FF2B5EF4-FFF2-40B4-BE49-F238E27FC236}">
                  <a16:creationId xmlns:a16="http://schemas.microsoft.com/office/drawing/2014/main" id="{7F869B2A-D739-364F-BFC4-D554116CA955}"/>
                </a:ext>
              </a:extLst>
            </p:cNvPr>
            <p:cNvSpPr txBox="1"/>
            <p:nvPr/>
          </p:nvSpPr>
          <p:spPr>
            <a:xfrm>
              <a:off x="7933880" y="3083409"/>
              <a:ext cx="476412" cy="461665"/>
            </a:xfrm>
            <a:prstGeom prst="rect">
              <a:avLst/>
            </a:prstGeom>
            <a:noFill/>
          </p:spPr>
          <p:txBody>
            <a:bodyPr wrap="none" rtlCol="0">
              <a:spAutoFit/>
            </a:bodyPr>
            <a:lstStyle/>
            <a:p>
              <a:r>
                <a:rPr lang="en-US" sz="2400" b="1" spc="-150">
                  <a:solidFill>
                    <a:srgbClr val="666666"/>
                  </a:solidFill>
                  <a:latin typeface="Verdana" panose="020B0604030504040204" pitchFamily="34" charset="0"/>
                  <a:ea typeface="Verdana" panose="020B0604030504040204" pitchFamily="34" charset="0"/>
                  <a:cs typeface="Verdana" panose="020B0604030504040204" pitchFamily="34" charset="0"/>
                </a:rPr>
                <a:t>3.</a:t>
              </a:r>
            </a:p>
          </p:txBody>
        </p:sp>
      </p:grpSp>
      <p:pic>
        <p:nvPicPr>
          <p:cNvPr id="37" name="Picture 36">
            <a:extLst>
              <a:ext uri="{FF2B5EF4-FFF2-40B4-BE49-F238E27FC236}">
                <a16:creationId xmlns:a16="http://schemas.microsoft.com/office/drawing/2014/main" id="{958EE4A5-7A60-47A6-C65C-90E4CF8857B9}"/>
              </a:ext>
              <a:ext uri="{C183D7F6-B498-43B3-948B-1728B52AA6E4}">
                <adec:decorative xmlns:adec="http://schemas.microsoft.com/office/drawing/2017/decorative" val="1"/>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8379286" y="3255964"/>
            <a:ext cx="1699320" cy="1563374"/>
          </a:xfrm>
          <a:prstGeom prst="rect">
            <a:avLst/>
          </a:prstGeom>
        </p:spPr>
      </p:pic>
      <p:pic>
        <p:nvPicPr>
          <p:cNvPr id="39" name="Picture 38" descr="Orange circle with white text that reads Verify if everyone is implementing the requirements correctly?">
            <a:extLst>
              <a:ext uri="{FF2B5EF4-FFF2-40B4-BE49-F238E27FC236}">
                <a16:creationId xmlns:a16="http://schemas.microsoft.com/office/drawing/2014/main" id="{8456A153-8126-E5B1-9843-9A0083D74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285" y="2723201"/>
            <a:ext cx="2946400" cy="2628900"/>
          </a:xfrm>
          <a:prstGeom prst="rect">
            <a:avLst/>
          </a:prstGeom>
        </p:spPr>
      </p:pic>
      <p:pic>
        <p:nvPicPr>
          <p:cNvPr id="41" name="Picture 40">
            <a:extLst>
              <a:ext uri="{FF2B5EF4-FFF2-40B4-BE49-F238E27FC236}">
                <a16:creationId xmlns:a16="http://schemas.microsoft.com/office/drawing/2014/main" id="{0C5E5E46-A451-BA63-D872-57663BF416B5}"/>
              </a:ext>
              <a:ext uri="{C183D7F6-B498-43B3-948B-1728B52AA6E4}">
                <adec:decorative xmlns:adec="http://schemas.microsoft.com/office/drawing/2017/decorative" val="1"/>
              </a:ext>
            </a:extLst>
          </p:cNvPr>
          <p:cNvPicPr>
            <a:picLocks noChangeAspect="1"/>
          </p:cNvPicPr>
          <p:nvPr/>
        </p:nvPicPr>
        <p:blipFill>
          <a:blip r:embed="rId5">
            <a:alphaModFix amt="25000"/>
            <a:extLst>
              <a:ext uri="{28A0092B-C50C-407E-A947-70E740481C1C}">
                <a14:useLocalDpi xmlns:a14="http://schemas.microsoft.com/office/drawing/2010/main" val="0"/>
              </a:ext>
            </a:extLst>
          </a:blip>
          <a:stretch>
            <a:fillRect/>
          </a:stretch>
        </p:blipFill>
        <p:spPr>
          <a:xfrm>
            <a:off x="1835829" y="3277688"/>
            <a:ext cx="1703490" cy="1519926"/>
          </a:xfrm>
          <a:prstGeom prst="rect">
            <a:avLst/>
          </a:prstGeom>
        </p:spPr>
      </p:pic>
      <p:sp>
        <p:nvSpPr>
          <p:cNvPr id="3" name="Footer Placeholder 3">
            <a:extLst>
              <a:ext uri="{FF2B5EF4-FFF2-40B4-BE49-F238E27FC236}">
                <a16:creationId xmlns:a16="http://schemas.microsoft.com/office/drawing/2014/main" id="{95D76979-92FF-79F7-DE07-524608498E8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5" name="Slide Number Placeholder 4">
            <a:extLst>
              <a:ext uri="{FF2B5EF4-FFF2-40B4-BE49-F238E27FC236}">
                <a16:creationId xmlns:a16="http://schemas.microsoft.com/office/drawing/2014/main" id="{848680A5-9B71-BA36-3554-A01301591C8F}"/>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9</a:t>
            </a:fld>
            <a:endParaRPr lang="en-US"/>
          </a:p>
        </p:txBody>
      </p:sp>
    </p:spTree>
    <p:extLst>
      <p:ext uri="{BB962C8B-B14F-4D97-AF65-F5344CB8AC3E}">
        <p14:creationId xmlns:p14="http://schemas.microsoft.com/office/powerpoint/2010/main" val="2667589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7E0755B37DC94292F83D2D3ABC498E" ma:contentTypeVersion="15" ma:contentTypeDescription="Create a new document." ma:contentTypeScope="" ma:versionID="cb246b1be517b2b637428e50a01f85e9">
  <xsd:schema xmlns:xsd="http://www.w3.org/2001/XMLSchema" xmlns:xs="http://www.w3.org/2001/XMLSchema" xmlns:p="http://schemas.microsoft.com/office/2006/metadata/properties" xmlns:ns2="6afb7e57-7d7d-4bdb-b98a-70fe27119fc1" xmlns:ns3="1552e3d7-6a4f-4f23-bb68-16e3ee8d48b2" xmlns:ns4="e4664c3e-f049-4574-bd7d-7499d2032cca" targetNamespace="http://schemas.microsoft.com/office/2006/metadata/properties" ma:root="true" ma:fieldsID="ccd579fff7eb6b6eff746c854cbf26e5" ns2:_="" ns3:_="" ns4:_="">
    <xsd:import namespace="6afb7e57-7d7d-4bdb-b98a-70fe27119fc1"/>
    <xsd:import namespace="1552e3d7-6a4f-4f23-bb68-16e3ee8d48b2"/>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b7e57-7d7d-4bdb-b98a-70fe27119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2e3d7-6a4f-4f23-bb68-16e3ee8d48b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b89501b-47ce-4ba6-85e9-7ce2380125e4}" ma:internalName="TaxCatchAll" ma:showField="CatchAllData" ma:web="1552e3d7-6a4f-4f23-bb68-16e3ee8d48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6afb7e57-7d7d-4bdb-b98a-70fe27119f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2C8E4A-BB1F-47AA-9C79-E833C10A4D12}">
  <ds:schemaRefs>
    <ds:schemaRef ds:uri="http://schemas.microsoft.com/sharepoint/v3/contenttype/forms"/>
  </ds:schemaRefs>
</ds:datastoreItem>
</file>

<file path=customXml/itemProps2.xml><?xml version="1.0" encoding="utf-8"?>
<ds:datastoreItem xmlns:ds="http://schemas.openxmlformats.org/officeDocument/2006/customXml" ds:itemID="{019820DC-EFF1-42B8-8A00-497F9979F792}">
  <ds:schemaRefs>
    <ds:schemaRef ds:uri="1552e3d7-6a4f-4f23-bb68-16e3ee8d48b2"/>
    <ds:schemaRef ds:uri="6afb7e57-7d7d-4bdb-b98a-70fe27119fc1"/>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061A6D-1026-485D-8F6E-AF61F7E984D1}">
  <ds:schemaRefs>
    <ds:schemaRef ds:uri="http://purl.org/dc/elements/1.1/"/>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1552e3d7-6a4f-4f23-bb68-16e3ee8d48b2"/>
    <ds:schemaRef ds:uri="e4664c3e-f049-4574-bd7d-7499d2032cca"/>
    <ds:schemaRef ds:uri="6afb7e57-7d7d-4bdb-b98a-70fe27119fc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213</TotalTime>
  <Words>4267</Words>
  <Application>Microsoft Office PowerPoint</Application>
  <PresentationFormat>Widescreen</PresentationFormat>
  <Paragraphs>697</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Courier New</vt:lpstr>
      <vt:lpstr>inherit</vt:lpstr>
      <vt:lpstr>Verdana</vt:lpstr>
      <vt:lpstr>Wingdings</vt:lpstr>
      <vt:lpstr>Office Theme</vt:lpstr>
      <vt:lpstr>Welcome!</vt:lpstr>
      <vt:lpstr>Monthly Technical Assistance  (General Supervision)</vt:lpstr>
      <vt:lpstr>IDEA Supervision: Coordination and Communication</vt:lpstr>
      <vt:lpstr>IDEA Supervision: Coordination and Communication (2)</vt:lpstr>
      <vt:lpstr>IDEA Supervision: Coordination and Communication (3)</vt:lpstr>
      <vt:lpstr>IDEA Supervision: Coordination and Communication (4)</vt:lpstr>
      <vt:lpstr>The Three Questions…at every level</vt:lpstr>
      <vt:lpstr>The Three Questions…at every level (2)</vt:lpstr>
      <vt:lpstr>The Three Questions…at every level (3)</vt:lpstr>
      <vt:lpstr>The Three Questions…at every level (4)</vt:lpstr>
      <vt:lpstr>The Three Questions…at every level (5)</vt:lpstr>
      <vt:lpstr>Ensure Provision of a FAPE</vt:lpstr>
      <vt:lpstr>Ensure Provision of a FAPE (2)</vt:lpstr>
      <vt:lpstr>Ensure Provision of a FAPE (3)</vt:lpstr>
      <vt:lpstr>Ensure Provision of a FAPE (4)</vt:lpstr>
      <vt:lpstr>Ensure Provision of a FAPE (5)</vt:lpstr>
      <vt:lpstr>Effective Systems of General Supervision</vt:lpstr>
      <vt:lpstr>Effective Systems of General Supervision (2)</vt:lpstr>
      <vt:lpstr>General Supervision System</vt:lpstr>
      <vt:lpstr>General Supervision System (2)</vt:lpstr>
      <vt:lpstr>General Supervision System (3)</vt:lpstr>
      <vt:lpstr>Professional Learning and Development and TA</vt:lpstr>
      <vt:lpstr>Effective Dispute Resolution</vt:lpstr>
      <vt:lpstr>Fiscal Accountability and Management</vt:lpstr>
      <vt:lpstr>Improvement, Correction, Incentives, and Sanctions</vt:lpstr>
      <vt:lpstr>Integrated Monitoring Activities</vt:lpstr>
      <vt:lpstr>Data on Results and Processes</vt:lpstr>
      <vt:lpstr>SPP/APR/SSIP</vt:lpstr>
      <vt:lpstr>Policies, Procedures, and Effective Implementation of Evidence-based Practices</vt:lpstr>
      <vt:lpstr>Supports for General Supervision System</vt:lpstr>
      <vt:lpstr>Supports for General Supervision System (2)</vt:lpstr>
      <vt:lpstr>Supports for General Supervision System (3)</vt:lpstr>
      <vt:lpstr>Supports for General Supervision System (4)</vt:lpstr>
      <vt:lpstr>Supports for General Supervision System (5)</vt:lpstr>
      <vt:lpstr>Supports for General Supervision System (6)</vt:lpstr>
      <vt:lpstr>Supports for General Supervision System (7)</vt:lpstr>
      <vt:lpstr>Data Use and Action Process</vt:lpstr>
      <vt:lpstr>Data Use and Action Process (2)</vt:lpstr>
      <vt:lpstr>Data Use and Action Process (3)</vt:lpstr>
      <vt:lpstr>Data Use and Action Process (4)</vt:lpstr>
      <vt:lpstr>Data Use and Action Process (5)</vt:lpstr>
      <vt:lpstr>Data Use and Action Process (6)</vt:lpstr>
      <vt:lpstr>Differentiated Framework of Supports</vt:lpstr>
      <vt:lpstr>Differentiated Framework of Supports (2)</vt:lpstr>
      <vt:lpstr>Differentiated Framework of Supports (3)</vt:lpstr>
      <vt:lpstr>Differentiated Framework of Supports (4)</vt:lpstr>
      <vt:lpstr>Differentiated Framework of Supports (5)</vt:lpstr>
      <vt:lpstr>Differentiated Framework of Supports (6)</vt:lpstr>
      <vt:lpstr>General Supervision System Accountability Workgroup and Teams</vt:lpstr>
      <vt:lpstr>Supports for General Supervision System (8)</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Technical Assistance (December): General Supervision</dc:title>
  <dc:subject/>
  <dc:creator>MDE Office of Special Education</dc:creator>
  <cp:lastModifiedBy>Gabrielle Steinacker</cp:lastModifiedBy>
  <cp:revision>8</cp:revision>
  <dcterms:created xsi:type="dcterms:W3CDTF">2019-02-21T15:03:40Z</dcterms:created>
  <dcterms:modified xsi:type="dcterms:W3CDTF">2023-12-18T21:25:49Z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0x010100957E0755B37DC94292F83D2D3ABC498E</vt:lpwstr>
  </property>
  <property fmtid="{D5CDD505-2E9C-101B-9397-08002B2CF9AE}" pid="4" name="MSIP_Label_3a2fed65-62e7-46ea-af74-187e0c17143a_Enabled">
    <vt:lpwstr>true</vt:lpwstr>
  </property>
  <property fmtid="{D5CDD505-2E9C-101B-9397-08002B2CF9AE}" pid="5" name="MSIP_Label_3a2fed65-62e7-46ea-af74-187e0c17143a_SetDate">
    <vt:lpwstr>2022-08-12T13:31:49Z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444f0305-412c-4910-a69a-41eb97479b9f</vt:lpwstr>
  </property>
  <property fmtid="{D5CDD505-2E9C-101B-9397-08002B2CF9AE}" pid="10" name="MSIP_Label_3a2fed65-62e7-46ea-af74-187e0c17143a_ContentBits">
    <vt:lpwstr>0</vt:lpwstr>
  </property>
  <property fmtid="{D5CDD505-2E9C-101B-9397-08002B2CF9AE}" pid="11" name="MediaServiceImageTags">
    <vt:lpwstr/>
  </property>
</Properties>
</file>