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6"/>
  </p:notesMasterIdLst>
  <p:handoutMasterIdLst>
    <p:handoutMasterId r:id="rId77"/>
  </p:handoutMasterIdLst>
  <p:sldIdLst>
    <p:sldId id="267" r:id="rId5"/>
    <p:sldId id="427" r:id="rId6"/>
    <p:sldId id="263" r:id="rId7"/>
    <p:sldId id="268" r:id="rId8"/>
    <p:sldId id="269" r:id="rId9"/>
    <p:sldId id="270" r:id="rId10"/>
    <p:sldId id="271" r:id="rId11"/>
    <p:sldId id="272" r:id="rId12"/>
    <p:sldId id="273" r:id="rId13"/>
    <p:sldId id="300" r:id="rId14"/>
    <p:sldId id="275" r:id="rId15"/>
    <p:sldId id="274" r:id="rId16"/>
    <p:sldId id="277" r:id="rId17"/>
    <p:sldId id="278" r:id="rId18"/>
    <p:sldId id="433" r:id="rId19"/>
    <p:sldId id="434" r:id="rId20"/>
    <p:sldId id="435" r:id="rId21"/>
    <p:sldId id="336" r:id="rId22"/>
    <p:sldId id="342" r:id="rId23"/>
    <p:sldId id="308" r:id="rId24"/>
    <p:sldId id="286" r:id="rId25"/>
    <p:sldId id="428" r:id="rId26"/>
    <p:sldId id="429" r:id="rId27"/>
    <p:sldId id="280" r:id="rId28"/>
    <p:sldId id="281" r:id="rId29"/>
    <p:sldId id="282" r:id="rId30"/>
    <p:sldId id="283" r:id="rId31"/>
    <p:sldId id="284" r:id="rId32"/>
    <p:sldId id="436" r:id="rId33"/>
    <p:sldId id="437" r:id="rId34"/>
    <p:sldId id="438" r:id="rId35"/>
    <p:sldId id="324" r:id="rId36"/>
    <p:sldId id="309" r:id="rId37"/>
    <p:sldId id="476" r:id="rId38"/>
    <p:sldId id="477" r:id="rId39"/>
    <p:sldId id="481" r:id="rId40"/>
    <p:sldId id="470" r:id="rId41"/>
    <p:sldId id="333" r:id="rId42"/>
    <p:sldId id="471" r:id="rId43"/>
    <p:sldId id="314" r:id="rId44"/>
    <p:sldId id="482" r:id="rId45"/>
    <p:sldId id="472" r:id="rId46"/>
    <p:sldId id="478" r:id="rId47"/>
    <p:sldId id="473" r:id="rId48"/>
    <p:sldId id="480" r:id="rId49"/>
    <p:sldId id="331" r:id="rId50"/>
    <p:sldId id="340" r:id="rId51"/>
    <p:sldId id="343" r:id="rId52"/>
    <p:sldId id="337" r:id="rId53"/>
    <p:sldId id="344" r:id="rId54"/>
    <p:sldId id="483" r:id="rId55"/>
    <p:sldId id="432" r:id="rId56"/>
    <p:sldId id="430" r:id="rId57"/>
    <p:sldId id="431" r:id="rId58"/>
    <p:sldId id="326" r:id="rId59"/>
    <p:sldId id="288" r:id="rId60"/>
    <p:sldId id="463" r:id="rId61"/>
    <p:sldId id="484" r:id="rId62"/>
    <p:sldId id="485" r:id="rId63"/>
    <p:sldId id="475" r:id="rId64"/>
    <p:sldId id="486" r:id="rId65"/>
    <p:sldId id="487" r:id="rId66"/>
    <p:sldId id="488" r:id="rId67"/>
    <p:sldId id="455" r:id="rId68"/>
    <p:sldId id="489" r:id="rId69"/>
    <p:sldId id="495" r:id="rId70"/>
    <p:sldId id="493" r:id="rId71"/>
    <p:sldId id="490" r:id="rId72"/>
    <p:sldId id="292" r:id="rId73"/>
    <p:sldId id="425" r:id="rId74"/>
    <p:sldId id="491" r:id="rId7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B7102-B25D-1EF1-F570-1BD8E882A762}" name="Tori Ranusch" initials="TR" userId="S::RanuschT1@michigan.gov::745edd0c-6e22-4b79-8651-8c86e5f82c27" providerId="AD"/>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90C19E94-66B5-07F6-2321-E208F9EDD0E6}" name="Dortch, Shawan (MDE)" initials="DS(" userId="S::DortchS@michigan.gov::c2555e18-7abb-48e6-9186-1045771a86cf" providerId="AD"/>
  <p188:author id="{4FD4799F-1FBC-E66A-331E-CB012B7FF8FC}" name="Gabrielle Steinacker" initials="GS" userId="S::gsteinacker@publicsectorconsultants.com::1f4612da-b05e-41df-9859-2458b62fae25" providerId="AD"/>
  <p188:author id="{DCF717AB-211D-3B6E-5104-B7D7A28608AD}" name="Schulze, Lori (MDE-Contractor)" initials="S(" userId="S::schulzel@michigan.gov::79e7bc2c-4c63-4cca-9e28-2b4b3314a61f" providerId="AD"/>
  <p188:author id="{CBABDBC3-D953-D7FF-46F5-4B18C2240729}" name="Donna Seeger" initials="DS" userId="S::dseeger@publicsectorconsultants.com::f1774fae-eb97-4bab-a277-42ec99e1b4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e Clark" initials="LC" lastIdx="2" clrIdx="0">
    <p:extLst>
      <p:ext uri="{19B8F6BF-5375-455C-9EA6-DF929625EA0E}">
        <p15:presenceInfo xmlns:p15="http://schemas.microsoft.com/office/powerpoint/2012/main" userId="Lynne Clark" providerId="None"/>
      </p:ext>
    </p:extLst>
  </p:cmAuthor>
  <p:cmAuthor id="2" name="Lynne Clark" initials="LC [2]" lastIdx="7" clrIdx="1">
    <p:extLst>
      <p:ext uri="{19B8F6BF-5375-455C-9EA6-DF929625EA0E}">
        <p15:presenceInfo xmlns:p15="http://schemas.microsoft.com/office/powerpoint/2012/main" userId="S::lclark@publicsectorconsultants.com::e39695b7-0fbb-4f79-838b-814b73e0a62f" providerId="AD"/>
      </p:ext>
    </p:extLst>
  </p:cmAuthor>
  <p:cmAuthor id="3" name="Timbs, Janet (MDE)" initials="TJ(" lastIdx="2" clrIdx="2">
    <p:extLst>
      <p:ext uri="{19B8F6BF-5375-455C-9EA6-DF929625EA0E}">
        <p15:presenceInfo xmlns:p15="http://schemas.microsoft.com/office/powerpoint/2012/main" userId="S::TimbsJ@michigan.gov::ca5879a8-90d9-437b-8803-1d9e5ccbcd76" providerId="AD"/>
      </p:ext>
    </p:extLst>
  </p:cmAuthor>
  <p:cmAuthor id="4" name="Anderson Tippett, Jeanne (MDE)" initials="ATJ(" lastIdx="8" clrIdx="3">
    <p:extLst>
      <p:ext uri="{19B8F6BF-5375-455C-9EA6-DF929625EA0E}">
        <p15:presenceInfo xmlns:p15="http://schemas.microsoft.com/office/powerpoint/2012/main" userId="S::AndersonTippettJ@michigan.gov::b728fb55-2a35-4751-b136-bdf0be5b88f0" providerId="AD"/>
      </p:ext>
    </p:extLst>
  </p:cmAuthor>
  <p:cmAuthor id="5" name="Schultz, Deborah (MDE)" initials="SD(" lastIdx="5" clrIdx="4">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66E"/>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autoAdjust="0"/>
    <p:restoredTop sz="71754" autoAdjust="0"/>
  </p:normalViewPr>
  <p:slideViewPr>
    <p:cSldViewPr snapToGrid="0" snapToObjects="1">
      <p:cViewPr varScale="1">
        <p:scale>
          <a:sx n="45" d="100"/>
          <a:sy n="45" d="100"/>
        </p:scale>
        <p:origin x="1420" y="48"/>
      </p:cViewPr>
      <p:guideLst/>
    </p:cSldViewPr>
  </p:slideViewPr>
  <p:outlineViewPr>
    <p:cViewPr>
      <p:scale>
        <a:sx n="33" d="100"/>
        <a:sy n="33" d="100"/>
      </p:scale>
      <p:origin x="0" y="-9150"/>
    </p:cViewPr>
  </p:outlin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77F82F29-6ED5-0F45-9399-2470D9D82006}" type="datetimeFigureOut">
              <a:rPr lang="en-US" smtClean="0"/>
              <a:t>1/12/2024</a:t>
            </a:fld>
            <a:endParaRPr lang="en-US"/>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F426F13B-9238-8C41-A428-ACA4F51A1C9A}" type="datetimeFigureOut">
              <a:rPr lang="en-US" smtClean="0"/>
              <a:t>1/12/2024</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creencast.com/t/6dktolIHc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training.catamaran.partners/msds-data-quality-video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training.catamaran.partners/wp-content/uploads/2022/01/B-Valid-Corrective-Action-Plan-Verification-Activity.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36303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one common message from the MAR encouraging all districts to update their district’s personnel in the EEM. There are a few new notifications with this release. One is to build awareness of the courses on MVU for writing compliant and meaningful IEPs and the other is to spread the word about the Family Matters resources.</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catamaran release there will be: </a:t>
            </a:r>
          </a:p>
          <a:p>
            <a:pPr marL="174056" indent="-174056">
              <a:buFont typeface="Arial" panose="020B0604020202020204" pitchFamily="34" charset="0"/>
              <a:buChar char="•"/>
            </a:pPr>
            <a:r>
              <a:rPr lang="en-US" dirty="0"/>
              <a:t>B-11 Letters of Findings</a:t>
            </a:r>
          </a:p>
          <a:p>
            <a:pPr marL="174056" indent="-174056">
              <a:buFont typeface="Arial" panose="020B0604020202020204" pitchFamily="34" charset="0"/>
              <a:buChar char="•"/>
            </a:pPr>
            <a:r>
              <a:rPr lang="en-US" dirty="0"/>
              <a:t>B-12 Letters of Findings</a:t>
            </a:r>
          </a:p>
          <a:p>
            <a:pPr marL="174056" indent="-174056">
              <a:buFont typeface="Arial" panose="020B0604020202020204" pitchFamily="34" charset="0"/>
              <a:buChar char="•"/>
            </a:pPr>
            <a:r>
              <a:rPr lang="en-US" dirty="0"/>
              <a:t>B-Timely Letters of Findings or Data Alerts – Many districts will receive a Timely IEP data alert. When your district receives one of these letters, you should work with your ISD personnel to obtain the student list. Following that, you should look into why the student’s IEP was late. Often, the student is no longer enrolled in special education, but the special education exit information was not input into MSDS. Correct any necessary information in future MSDS data submissions. You do not need to submit anything to the OSE. </a:t>
            </a:r>
          </a:p>
          <a:p>
            <a:pPr marL="174056" indent="-174056">
              <a:buFont typeface="Arial" panose="020B0604020202020204" pitchFamily="34" charset="0"/>
              <a:buChar char="•"/>
            </a:pPr>
            <a:r>
              <a:rPr lang="en-US" dirty="0"/>
              <a:t>B-Valid &amp; Reliable Letters of Findings or Data Alerts – we will get more information regarding valid and reliable data in just a few slides. </a:t>
            </a:r>
          </a:p>
          <a:p>
            <a:pPr marL="174056" indent="-174056">
              <a:buFont typeface="Arial" panose="020B0604020202020204" pitchFamily="34" charset="0"/>
              <a:buChar char="•"/>
            </a:pPr>
            <a:r>
              <a:rPr lang="en-US" dirty="0"/>
              <a:t>B-Compliant Final Decisions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63289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you’ll find closeout/non-closeout reports for:</a:t>
            </a:r>
          </a:p>
          <a:p>
            <a:r>
              <a:rPr lang="en-US" dirty="0"/>
              <a:t>B-11 (Child Find)</a:t>
            </a:r>
          </a:p>
          <a:p>
            <a:r>
              <a:rPr lang="en-US" dirty="0"/>
              <a:t>B-12 (Early Childhood Transition)</a:t>
            </a:r>
          </a:p>
          <a:p>
            <a:r>
              <a:rPr lang="en-US" dirty="0"/>
              <a:t>B-Timely IEP</a:t>
            </a:r>
          </a:p>
          <a:p>
            <a:r>
              <a:rPr lang="en-US" dirty="0"/>
              <a:t>B-Valid &amp; Reliable</a:t>
            </a:r>
          </a:p>
          <a:p>
            <a:r>
              <a:rPr lang="en-US" dirty="0"/>
              <a:t>Part B Monitoring</a:t>
            </a:r>
          </a:p>
          <a:p>
            <a:r>
              <a:rPr lang="en-US" dirty="0"/>
              <a:t>State Complaints</a:t>
            </a:r>
          </a:p>
          <a:p>
            <a:endParaRPr lang="en-US" dirty="0"/>
          </a:p>
          <a:p>
            <a:r>
              <a:rPr lang="en-US" dirty="0"/>
              <a:t>These reports are for findings from 2023 or earlier. There may be a few instances where a district has closed a CAP but receives a non-closeout letter. This happens when the activity is closed in the few days preceding a release from Catamaran. If your district has closed the finding but receives the letter, there is no need for further action.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6582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Member District Monitoring report is a letter which tells ISDs which of their Member Districts are being monitored for B-4 in the coming months. </a:t>
            </a:r>
          </a:p>
          <a:p>
            <a:endParaRPr lang="en-US" dirty="0"/>
          </a:p>
          <a:p>
            <a:r>
              <a:rPr lang="en-US" dirty="0"/>
              <a:t>ISDs will once again have access to their member district data administrative reports right on the ISD’s reports page. New data for indicators B-11, B-12, and B-Timely IEP is provided.  In addition to the updated data for those three indicators, there will also be a data report for Valid and Reliable Data. This data is not available directly to the member districts, so ISD will need to share that data out. </a:t>
            </a:r>
          </a:p>
          <a:p>
            <a:br>
              <a:rPr lang="en-US" dirty="0"/>
            </a:b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98336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corrective action plans known as CAPs, some general rules apply to all. All caps have the same workflow and timelines for completion. The first due date for these CAPs is the date by which the CAPs must be written and submitted.  CAPs issued in January are due to be written and submitted by March 1. </a:t>
            </a:r>
          </a:p>
          <a:p>
            <a:endParaRPr lang="en-US" dirty="0"/>
          </a:p>
          <a:p>
            <a:r>
              <a:rPr lang="en-US" dirty="0"/>
              <a:t>CAPs must be verified and closed one year from the date the non-compliance is issued. We call this the year of correction. The CAP’s year of correction begins on January 15 for B11, B12, B-Timely IEP, and B-Valid &amp; Reliable Data CAPs, but the year of correction begins on the date of the final decision for Complaint CAPs. If your district was issued a Complaint CAP as a result of noncompliance identified during a state complaint investigation, the date the final report was issued begins your year correction. For example, if the final decision was issued on January 8, the CAPs must be verified and closed by January 7 of the following year. </a:t>
            </a:r>
          </a:p>
          <a:p>
            <a:endParaRPr lang="en-US" dirty="0"/>
          </a:p>
          <a:p>
            <a:r>
              <a:rPr lang="en-US" dirty="0"/>
              <a:t>All CAPs describe the system-level correction the district will complete as opposed to the student-level corrections of SLCAPs. Every CAP </a:t>
            </a:r>
            <a:r>
              <a:rPr lang="en-US" dirty="0">
                <a:highlight>
                  <a:srgbClr val="FFFF00"/>
                </a:highlight>
              </a:rPr>
              <a:t>is verified for correction </a:t>
            </a:r>
            <a:r>
              <a:rPr lang="en-US" dirty="0"/>
              <a:t>by the ISD. Then, the ISD submits the CAP to the OSE for closeout. On the menu page of the CAP, there will be a link to either the student-level corrective action for Complaint CAPs or to a district student data report for B11, B12, B-Timely IEP, and B-Valid &amp; Reliable data CAPs. This link to the student-level information should help the rap team as they uncover the root causes of noncompliance. </a:t>
            </a:r>
          </a:p>
          <a:p>
            <a:endParaRPr lang="en-US" dirty="0"/>
          </a:p>
          <a:p>
            <a:r>
              <a:rPr lang="en-US" dirty="0"/>
              <a:t>One continuing requirement when it comes to verification and closeout activities is the OSE is reviewing the district’s updated procedures as well as changes in practices. At the time the district completes its progress report, the district should upload its updated policies and procedures for review. If changes are needed, the progress report will be returned to the district with directions. If the procedures are compliant, the progress report approval process will continue. </a:t>
            </a:r>
          </a:p>
          <a:p>
            <a:endParaRPr lang="en-US" dirty="0"/>
          </a:p>
          <a:p>
            <a:r>
              <a:rPr lang="en-US" dirty="0"/>
              <a:t>During the verification stage of the CAP, the ISD reviews student files for evidence of change in practice. When the review is complete, the ISD submits to the OSE. </a:t>
            </a:r>
          </a:p>
          <a:p>
            <a:pPr marL="174056" indent="-174056">
              <a:buFont typeface="Arial" panose="020B0604020202020204" pitchFamily="34" charset="0"/>
              <a:buChar char="•"/>
            </a:pPr>
            <a:r>
              <a:rPr lang="en-US" dirty="0"/>
              <a:t>Since 2021, the CAP workflow has been updated with a verification return loop, so the ISD may now return the CAP to the district for more work if needed. This is to assist ISDs in streamlining the review process and to give districts access to the student lists the ISD is reviewing. The ISD should complete all returns to the district </a:t>
            </a:r>
            <a:r>
              <a:rPr lang="en-US" b="1" dirty="0"/>
              <a:t>before </a:t>
            </a:r>
            <a:r>
              <a:rPr lang="en-US" b="0" dirty="0"/>
              <a:t>submitting to the OSE for their review.</a:t>
            </a:r>
            <a:endParaRPr lang="en-US" dirty="0"/>
          </a:p>
          <a:p>
            <a:endParaRPr lang="en-US" dirty="0"/>
          </a:p>
          <a:p>
            <a:r>
              <a:rPr lang="en-US" dirty="0"/>
              <a:t>The OSE will then return the CAP to the ISD, indicating which student files need to be uploaded for OSE verification. The ISD will then upload supporting documentation onto the Verification page. We will see some screenshots of this in just a few minutes. This process is true for all CAPs, including Complaint CAPs.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83267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findings resulting from B-12 data. </a:t>
            </a:r>
          </a:p>
          <a:p>
            <a:pPr marL="174056" indent="-174056">
              <a:buFont typeface="Arial" panose="020B0604020202020204" pitchFamily="34" charset="0"/>
              <a:buChar char="•"/>
            </a:pPr>
            <a:r>
              <a:rPr lang="en-US" dirty="0"/>
              <a:t>A B-12 CAP or Corrective Action occurs if a student’s IEP is not held by their 3</a:t>
            </a:r>
            <a:r>
              <a:rPr lang="en-US" baseline="30000" dirty="0"/>
              <a:t>rd</a:t>
            </a:r>
            <a:r>
              <a:rPr lang="en-US" dirty="0"/>
              <a:t> birthday</a:t>
            </a:r>
          </a:p>
          <a:p>
            <a:pPr marL="174056" indent="-174056">
              <a:buFont typeface="Arial" panose="020B0604020202020204" pitchFamily="34" charset="0"/>
              <a:buChar char="•"/>
            </a:pPr>
            <a:r>
              <a:rPr lang="en-US" dirty="0"/>
              <a:t>B-Valid &amp; Reliable CAP or Data Alert occurs if there are missing data components in MSDS regardless of whether the student’s IEP was held by their 3</a:t>
            </a:r>
            <a:r>
              <a:rPr lang="en-US" baseline="30000" dirty="0"/>
              <a:t>rd</a:t>
            </a:r>
            <a:r>
              <a:rPr lang="en-US" dirty="0"/>
              <a:t> birthday.</a:t>
            </a:r>
          </a:p>
          <a:p>
            <a:pPr marL="174056" indent="-174056">
              <a:buFont typeface="Arial" panose="020B0604020202020204" pitchFamily="34" charset="0"/>
              <a:buChar char="•"/>
            </a:pPr>
            <a:r>
              <a:rPr lang="en-US" dirty="0"/>
              <a:t>As a reminder, the data components required in MSDS include:</a:t>
            </a:r>
          </a:p>
          <a:p>
            <a:pPr marL="638205" lvl="1" indent="-174056">
              <a:buFont typeface="Arial" panose="020B0604020202020204" pitchFamily="34" charset="0"/>
              <a:buChar char="•"/>
            </a:pPr>
            <a:r>
              <a:rPr lang="en-US" dirty="0"/>
              <a:t>Date of Birth</a:t>
            </a:r>
          </a:p>
          <a:p>
            <a:pPr marL="638205" lvl="1" indent="-174056" defTabSz="928299">
              <a:buFont typeface="Arial" panose="020B0604020202020204" pitchFamily="34" charset="0"/>
              <a:buChar char="•"/>
              <a:defRPr/>
            </a:pPr>
            <a:r>
              <a:rPr lang="en-US" dirty="0"/>
              <a:t>Referral Date </a:t>
            </a:r>
          </a:p>
          <a:p>
            <a:pPr marL="638205" lvl="1" indent="-174056">
              <a:buFont typeface="Arial" panose="020B0604020202020204" pitchFamily="34" charset="0"/>
              <a:buChar char="•"/>
            </a:pPr>
            <a:r>
              <a:rPr lang="en-US" dirty="0"/>
              <a:t>Part C Transition Timeliness</a:t>
            </a:r>
          </a:p>
          <a:p>
            <a:pPr marL="638205" lvl="1" indent="-174056">
              <a:buFont typeface="Arial" panose="020B0604020202020204" pitchFamily="34" charset="0"/>
              <a:buChar char="•"/>
            </a:pPr>
            <a:r>
              <a:rPr lang="en-US" dirty="0"/>
              <a:t>Special Education Exit Reason and Date*</a:t>
            </a:r>
          </a:p>
          <a:p>
            <a:pPr marL="638205" lvl="1" indent="-174056" defTabSz="928299">
              <a:buFont typeface="Arial" panose="020B0604020202020204" pitchFamily="34" charset="0"/>
              <a:buChar char="•"/>
              <a:defRPr/>
            </a:pPr>
            <a:r>
              <a:rPr lang="en-US" dirty="0"/>
              <a:t>Initial IEP Date and Result</a:t>
            </a:r>
          </a:p>
          <a:p>
            <a:pPr marL="638205" lvl="1" indent="-174056">
              <a:buFont typeface="Arial" panose="020B0604020202020204" pitchFamily="34" charset="0"/>
              <a:buChar char="•"/>
            </a:pPr>
            <a:r>
              <a:rPr lang="en-US" dirty="0"/>
              <a:t>Timeliness of Initial IEP</a:t>
            </a:r>
          </a:p>
          <a:p>
            <a:pPr marL="464149" lvl="1"/>
            <a:r>
              <a:rPr lang="en-US" dirty="0"/>
              <a:t>The Special Education Exit Reason and Special Education Exit Date may be blank if the student has not exited MMSE but if those fields are blank, then Initial IEP fields are required. There is a memo on the B-12 page of the training site listing those fields if you didn’t get all of them.</a:t>
            </a:r>
          </a:p>
          <a:p>
            <a:r>
              <a:rPr lang="en-US" dirty="0"/>
              <a:t>A district may receive either a CAP or a Corrective Action and a Valid and Reliable CAP or Data Alert if they have students with IEPs not held by their third birthdays and missing data components. </a:t>
            </a:r>
          </a:p>
          <a:p>
            <a:r>
              <a:rPr lang="en-US" dirty="0"/>
              <a:t>Next, we will go over who might be involved, the foci, and suggested activities for B-12 CAPs and Corrective Actions and responding to B-Valid &amp; Reliable CAPs or Data Alerts.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75351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B-12 CAP or Corrective Actions: </a:t>
            </a:r>
          </a:p>
          <a:p>
            <a:pPr marL="174056" indent="-174056">
              <a:buFont typeface="Arial" panose="020B0604020202020204" pitchFamily="34" charset="0"/>
              <a:buChar char="•"/>
            </a:pPr>
            <a:r>
              <a:rPr lang="en-US" dirty="0"/>
              <a:t>Review the student data in the Strand Report to see which students’ records were determined to be noncompliant</a:t>
            </a:r>
          </a:p>
          <a:p>
            <a:pPr marL="174056" indent="-174056">
              <a:buFont typeface="Arial" panose="020B0604020202020204" pitchFamily="34" charset="0"/>
              <a:buChar char="•"/>
            </a:pPr>
            <a:r>
              <a:rPr lang="en-US" dirty="0"/>
              <a:t>For each noncompliant student record, determine the root cause of the noncompliance</a:t>
            </a:r>
          </a:p>
          <a:p>
            <a:pPr marL="174056" indent="-174056">
              <a:buFont typeface="Arial" panose="020B0604020202020204" pitchFamily="34" charset="0"/>
              <a:buChar char="•"/>
            </a:pPr>
            <a:r>
              <a:rPr lang="en-US" dirty="0"/>
              <a:t>RAP team members should include Early On® staff, district staff, evaluation team members, and administrators</a:t>
            </a:r>
          </a:p>
          <a:p>
            <a:pPr marL="174056" indent="-174056">
              <a:buFont typeface="Arial" panose="020B0604020202020204" pitchFamily="34" charset="0"/>
              <a:buChar char="•"/>
            </a:pPr>
            <a:r>
              <a:rPr lang="en-US" dirty="0"/>
              <a:t>Revision of policy, procedures, and/or practices should focus on addressing the root cause and ensuring a student’s IEP is in place before their third birthday</a:t>
            </a:r>
          </a:p>
          <a:p>
            <a:r>
              <a:rPr lang="en-US" dirty="0"/>
              <a:t>Often times we see a need for increased communication or collaboration with the agency providing Early On services. If you include Early On staff in the RAP team, you will be better able to ensure all partners in the work understand their role and are working for improved practices.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64381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B-Valid &amp; Reliable Data Alerts: No action in Catamaran is required but we do recommend you look into the data.</a:t>
            </a:r>
          </a:p>
          <a:p>
            <a:pPr marL="174056" indent="-174056">
              <a:buFont typeface="Arial" panose="020B0604020202020204" pitchFamily="34" charset="0"/>
              <a:buChar char="•"/>
            </a:pPr>
            <a:r>
              <a:rPr lang="en-US" sz="1200" dirty="0"/>
              <a:t>With the ISD review the data in the Student Data Report of Member District Data on the ISD’s report page</a:t>
            </a:r>
            <a:r>
              <a:rPr lang="en-US" dirty="0"/>
              <a:t>. This list is only the students for whom the data was incomplete, unlike the B-12 data which has compliant and noncompliant students. </a:t>
            </a:r>
          </a:p>
          <a:p>
            <a:pPr marL="174056" indent="-174056">
              <a:buFont typeface="Arial" panose="020B0604020202020204" pitchFamily="34" charset="0"/>
              <a:buChar char="•"/>
            </a:pPr>
            <a:r>
              <a:rPr lang="en-US" dirty="0"/>
              <a:t>Determine which of the required fields are missing (See the B-12 technical assistance document for a list of required fields)</a:t>
            </a:r>
          </a:p>
          <a:p>
            <a:pPr marL="174056" indent="-174056">
              <a:buFont typeface="Arial" panose="020B0604020202020204" pitchFamily="34" charset="0"/>
              <a:buChar char="•"/>
            </a:pPr>
            <a:r>
              <a:rPr lang="en-US" dirty="0"/>
              <a:t>For each non-compliant student record, determine the root cause of the noncompliance including whether the ISD or district submit the missing fields</a:t>
            </a:r>
          </a:p>
          <a:p>
            <a:pPr marL="174056" indent="-174056">
              <a:buFont typeface="Arial" panose="020B0604020202020204" pitchFamily="34" charset="0"/>
              <a:buChar char="•"/>
            </a:pPr>
            <a:r>
              <a:rPr lang="en-US" dirty="0"/>
              <a:t>RAP team members should include Early On staff, district staff, administrators and those involved in the data submission process</a:t>
            </a:r>
          </a:p>
          <a:p>
            <a:pPr marL="174056" indent="-174056">
              <a:buFont typeface="Arial" panose="020B0604020202020204" pitchFamily="34" charset="0"/>
              <a:buChar char="•"/>
            </a:pPr>
            <a:r>
              <a:rPr lang="en-US" dirty="0"/>
              <a:t>Revision of policy, procedures, and/or practices should focus on addressing the root cause and ensuring all data fields are submitted for students in the B-12 pool</a:t>
            </a:r>
          </a:p>
          <a:p>
            <a:pPr marL="0" indent="0">
              <a:buFont typeface="Arial" panose="020B0604020202020204" pitchFamily="34" charset="0"/>
              <a:buNone/>
            </a:pPr>
            <a:endParaRPr lang="en-US" dirty="0"/>
          </a:p>
          <a:p>
            <a:r>
              <a:rPr lang="en-US" dirty="0"/>
              <a:t>For the Valid and Reliable data CAPs, we hope that by separating the data submission issues from the late transition issues, the underlying causes of noncompliance will be clearer and easier to address. We also know there will be questions about the data, and we have staff to answer those questions. Each ISD has a monitoring team member assigned who can help with the data. We will show you where you can locate those assignments on </a:t>
            </a:r>
            <a:r>
              <a:rPr lang="en-US" dirty="0" err="1"/>
              <a:t>theTA</a:t>
            </a:r>
            <a:r>
              <a:rPr lang="en-US" dirty="0"/>
              <a:t> site in a few minutes. </a:t>
            </a:r>
          </a:p>
          <a:p>
            <a:endParaRPr lang="en-US" dirty="0"/>
          </a:p>
          <a:p>
            <a:r>
              <a:rPr lang="en-US" dirty="0"/>
              <a:t>Plan to use the end-of-the-year collection in MSDS to verify the revised policies, procedures and practices are now in place and that for all relevant students, the required data fields are submitted. If your district plans to use the end-of-the-year collection for verification, you will still have enough time in case there are any errors to correct again before this CAP will become an UNC.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507564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Corrective actions are being issued for B11, B12, and Timely IEP. The corrective action is less intensive than the traditional CAP process. This activity applies to districts where the submitted B-11 or B-12 data in the Michigan Student Data System (MSDS) indicated only one student record contained noncompliance, and the district did not have a Corrective Action the previous year. For Timely IEP Corrective Actions, if the data indicated that 80-90% of students had an annual IEP review within one year of their previous IEP, the district was issued a Corrective Action. </a:t>
            </a:r>
          </a:p>
          <a:p>
            <a:endParaRPr lang="en-US" dirty="0"/>
          </a:p>
          <a:p>
            <a:r>
              <a:rPr lang="en-US" dirty="0"/>
              <a:t>For this activity, the district selects one or more methods to ensure all future students are properly identified for special education and all IDEA regulations are implemented. When the district is ready to request closeout, they will return to the activity to provide evidence for the selected method(s) and then upload any supporting evidence as appropriate. We anticipate that this process can be finished very quickly and will not take the full year of correction to complete. If the district needs the full year, then the District submits to the ISD for verification by </a:t>
            </a:r>
            <a:r>
              <a:rPr lang="en-US" b="1" dirty="0"/>
              <a:t>October 1 and the </a:t>
            </a:r>
            <a:r>
              <a:rPr lang="en-US" dirty="0"/>
              <a:t>ISDs submit to MDE for closeout by </a:t>
            </a:r>
            <a:r>
              <a:rPr lang="en-US" b="1" dirty="0"/>
              <a:t>November 1 of 2024</a:t>
            </a:r>
            <a:r>
              <a:rPr lang="en-US" dirty="0"/>
              <a:t>.</a:t>
            </a:r>
          </a:p>
          <a:p>
            <a:endParaRPr lang="en-US" dirty="0"/>
          </a:p>
          <a:p>
            <a:r>
              <a:rPr lang="en-US" dirty="0"/>
              <a:t>The Corrective action is less intense than a CAP and many districts are able to complete this activity within a few weeks or months. </a:t>
            </a:r>
          </a:p>
          <a:p>
            <a:endParaRPr lang="en-US" dirty="0"/>
          </a:p>
          <a:p>
            <a:r>
              <a:rPr lang="en-US" dirty="0"/>
              <a:t>The next slide shows the Corrective Action form from the district’s view.</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167416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defTabSz="928299">
              <a:buFont typeface="Arial" panose="020B0604020202020204" pitchFamily="34" charset="0"/>
              <a:buChar char="•"/>
              <a:defRPr/>
            </a:pPr>
            <a:r>
              <a:rPr lang="en-US" dirty="0"/>
              <a:t>Districts select the method(s) they will complete and save the page. Return to this page after those method(s) have been implemented to enter evidence notes and upload any supporting documents in the space(s) provided.</a:t>
            </a:r>
          </a:p>
          <a:p>
            <a:pPr marL="174056" indent="-174056">
              <a:buFont typeface="Arial" panose="020B0604020202020204" pitchFamily="34" charset="0"/>
              <a:buChar char="•"/>
            </a:pPr>
            <a:r>
              <a:rPr lang="en-US" dirty="0"/>
              <a:t>When complete, districts may submit to the ISD either from the Corrective Action Form or from the Corrective Action Cover page.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48317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dirty="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dirty="0"/>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SLCAPs correct individual student level noncompliance. They are usually due within 30 school days.</a:t>
            </a:r>
          </a:p>
          <a:p>
            <a:r>
              <a:rPr lang="en-US" dirty="0"/>
              <a:t>SLCAPs are verified as corrected by the ISD and reviewed by the OSE.</a:t>
            </a:r>
          </a:p>
          <a:p>
            <a:endParaRPr lang="en-US" dirty="0"/>
          </a:p>
          <a:p>
            <a:r>
              <a:rPr lang="en-US" dirty="0"/>
              <a:t>Each individual SLCAP must be closed before the CAP is closed.</a:t>
            </a:r>
          </a:p>
          <a:p>
            <a:endParaRPr lang="en-US" dirty="0"/>
          </a:p>
          <a:p>
            <a:r>
              <a:rPr lang="en-US" dirty="0"/>
              <a:t>The example shown here is highlighting a link from a Complaint SLCAP to the more explicit language of the final decision. </a:t>
            </a:r>
          </a:p>
          <a:p>
            <a:endParaRPr lang="en-US" dirty="0"/>
          </a:p>
          <a:p>
            <a:r>
              <a:rPr lang="en-US" dirty="0"/>
              <a:t>There are also SLCAPs for the Part B Monitoring activity which will be included in this release. </a:t>
            </a:r>
          </a:p>
          <a:p>
            <a:endParaRPr lang="en-US" dirty="0"/>
          </a:p>
          <a:p>
            <a:r>
              <a:rPr lang="en-US" dirty="0"/>
              <a:t>Let’s pause here to see if there are any questions about the content of the January release before we move to navigation.</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For all of our new users and those of you who are occasional users, let’s take a closer look at navigating in Catamaran.</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377897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dirty="0"/>
          </a:p>
        </p:txBody>
      </p:sp>
    </p:spTree>
    <p:extLst>
      <p:ext uri="{BB962C8B-B14F-4D97-AF65-F5344CB8AC3E}">
        <p14:creationId xmlns:p14="http://schemas.microsoft.com/office/powerpoint/2010/main" val="2401739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beginning of a new year, please take some time to review organization member names within Catamaran:</a:t>
            </a:r>
          </a:p>
          <a:p>
            <a:pPr marL="174056" indent="-174056">
              <a:buFont typeface="Arial" panose="020B0604020202020204" pitchFamily="34" charset="0"/>
              <a:buChar char="•"/>
            </a:pPr>
            <a:r>
              <a:rPr lang="en-US" dirty="0"/>
              <a:t>To do so, log in and locate the Tasks Overview</a:t>
            </a:r>
          </a:p>
          <a:p>
            <a:pPr marL="174056" indent="-174056">
              <a:buFont typeface="Arial" panose="020B0604020202020204" pitchFamily="34" charset="0"/>
              <a:buChar char="•"/>
            </a:pPr>
            <a:r>
              <a:rPr lang="en-US" dirty="0"/>
              <a:t>Select the organization’s name in the Organization column.</a:t>
            </a:r>
          </a:p>
          <a:p>
            <a:pPr marL="174056" indent="-174056">
              <a:buFont typeface="Arial" panose="020B0604020202020204" pitchFamily="34" charset="0"/>
              <a:buChar char="•"/>
            </a:pPr>
            <a:r>
              <a:rPr lang="en-US" dirty="0"/>
              <a:t>Select the Organization Members link from the Organization page.</a:t>
            </a:r>
          </a:p>
          <a:p>
            <a:pPr marL="174056" indent="-174056">
              <a:buFont typeface="Arial" panose="020B0604020202020204" pitchFamily="34" charset="0"/>
              <a:buChar char="•"/>
            </a:pPr>
            <a:r>
              <a:rPr lang="en-US" dirty="0"/>
              <a:t>Review the list. If changes are needed, contact the Catamaran Help Desk for assistance.</a:t>
            </a:r>
          </a:p>
          <a:p>
            <a:r>
              <a:rPr lang="en-US" dirty="0"/>
              <a:t>Another reason to view this page, especially for new users is to find out who else in your organization has a Catamaran role. That person or people may be able to help you along as you begin to navigate Catamaran. This is one way to ensure that members who are no longer with your organization will not receive notifications.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dirty="0"/>
          </a:p>
        </p:txBody>
      </p:sp>
    </p:spTree>
    <p:extLst>
      <p:ext uri="{BB962C8B-B14F-4D97-AF65-F5344CB8AC3E}">
        <p14:creationId xmlns:p14="http://schemas.microsoft.com/office/powerpoint/2010/main" val="1534462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Let’s dive into how to access, view and acknowledge reports.  Also, please note there is a How to document on the Catamaran Technical Assistance website that outlines how to acknowledge reports step by step.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logging in,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 Report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 be populated on the Tasks Overview. Select the link in the Activity column (for example, B Report) to access the Reports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If you have previously applied a filter to the Tasks Overview, it may also be necessary to clear filters before applying a new one. As a reminder, you can narrow tasks down, by applying a filter such as Release, Type, or Organization.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3102937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reach the Reports page, you can select any report link to view that report.</a:t>
            </a:r>
          </a:p>
          <a:p>
            <a:r>
              <a:rPr lang="en-US" dirty="0"/>
              <a:t>Then, you can review, print, and share the reports with appropriate team members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641805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must be acknowledged by February 15. </a:t>
            </a:r>
          </a:p>
          <a:p>
            <a:endParaRPr lang="en-US" dirty="0"/>
          </a:p>
          <a:p>
            <a:r>
              <a:rPr lang="en-US" dirty="0"/>
              <a:t>To acknowledge reports, select the red </a:t>
            </a:r>
            <a:r>
              <a:rPr lang="en-US" b="1" dirty="0"/>
              <a:t>Acknowledge Reports </a:t>
            </a:r>
            <a:r>
              <a:rPr lang="en-US" dirty="0"/>
              <a:t>button on the Reports page. </a:t>
            </a:r>
          </a:p>
          <a:p>
            <a:endParaRPr lang="en-US" dirty="0"/>
          </a:p>
          <a:p>
            <a:r>
              <a:rPr lang="en-US" dirty="0"/>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dirty="0"/>
              <a:t>You have no tasks to view</a:t>
            </a:r>
            <a:r>
              <a:rPr lang="en-US" dirty="0"/>
              <a:t>” will appear in the place of the Tasks Overview list.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1492910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work which has been issued in this release can not be completed in Catamaran until reports are acknowledged. In fact, the work is not even visible in Catamaran until the reports are acknowledged. </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72041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sorting through and sharing the information, you’ll need to see if you have a CAP or Corrective Action to work on. You can check your Tasks Overview on the Dashboard (remember to clear any filters before applying a new one) or take another look at the Stand Report to see if you do indeed have a CAP or Corrective Action. </a:t>
            </a:r>
          </a:p>
          <a:p>
            <a:endParaRPr lang="en-US" dirty="0"/>
          </a:p>
          <a:p>
            <a:pPr defTabSz="936654">
              <a:defRPr/>
            </a:pPr>
            <a:r>
              <a:rPr lang="en-US" dirty="0"/>
              <a:t>If you do, you need to convene a RAP Team to work through the CAP/Corrective Action. </a:t>
            </a:r>
          </a:p>
          <a:p>
            <a:pPr defTabSz="936654">
              <a:defRPr/>
            </a:pPr>
            <a:br>
              <a:rPr lang="en-US" dirty="0"/>
            </a:br>
            <a:r>
              <a:rPr lang="en-US" dirty="0"/>
              <a:t>Important note: if you have a Complaint CAP, it will not be listed on your Strand Report. You will need to check the Tasks Overview for Complaint CAPs.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For ISD personnel who want to see all the work of their member districts when the release happens, there is another report which they can run so see all of the work of their districts even before the districts have all acknowledged their reports. </a:t>
            </a:r>
          </a:p>
          <a:p>
            <a:pPr defTabSz="928299">
              <a:defRPr/>
            </a:pPr>
            <a:endParaRPr lang="en-US" dirty="0"/>
          </a:p>
          <a:p>
            <a:r>
              <a:rPr lang="en-US" dirty="0"/>
              <a:t>If you hover your cursor over your name on the upper right side of the screen, you will get a dropdown menu. Select Reports to access system level reports, these are different from the other reports such as the Strand report which are district specific. </a:t>
            </a:r>
          </a:p>
          <a:p>
            <a:pPr defTabSz="928299">
              <a:defRPr/>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January 2024 Part B Catamaran Preview</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not been to this page, I encourage you to come to this when you have some time. There are many valuable resources here with several years of data. For today, look under the heading of Admin Reports for the Member District Activity Report and click on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report will list all of the items being issued in the ISD and the due dates. It’s a helpful organizational resource.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Member District Activity Report, you can select the Release, in this case, you will want Jan 2024. Select your ISD, the type of report you want, and then click Go. This will provide ISD users the full list of activities that are being issued to your member districts. You can see, at a glance,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some system updates recently and would like to review previous updates to progress reports, verification pages, the corrective action activity, and the timeout feature. Let’s take a closer look at those.</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For the B-Valid &amp; Reliable CAPs that come from B-12 data, we will populate monitoring findings, required corrective actions, and the first activity step for you. Districts may choose to provide additional activity steps where appropriate.</a:t>
            </a:r>
          </a:p>
          <a:p>
            <a:endParaRPr lang="en-US" u="none" dirty="0"/>
          </a:p>
          <a:p>
            <a:r>
              <a:rPr lang="en-US" u="none" dirty="0"/>
              <a:t>The Monitoring Findings states:</a:t>
            </a:r>
          </a:p>
          <a:p>
            <a:pPr marL="457200" marR="0" lvl="1"/>
            <a:r>
              <a:rPr lang="en-US" sz="1800" u="none" dirty="0">
                <a:solidFill>
                  <a:srgbClr val="008080"/>
                </a:solidFill>
                <a:effectLst/>
                <a:latin typeface="ProximaNova-Bold"/>
                <a:ea typeface="Times New Roman" panose="02020603050405020304" pitchFamily="18" charset="0"/>
              </a:rPr>
              <a:t>The</a:t>
            </a:r>
            <a:r>
              <a:rPr lang="en-US" sz="1800" u="none" dirty="0">
                <a:solidFill>
                  <a:srgbClr val="008080"/>
                </a:solidFill>
                <a:effectLst/>
                <a:latin typeface="ProximaNova-Bold"/>
                <a:ea typeface="Times New Roman" panose="02020603050405020304" pitchFamily="18" charset="0"/>
                <a:cs typeface="Segoe UI" panose="020B0502040204020203" pitchFamily="34" charset="0"/>
              </a:rPr>
              <a:t> district is not in compliance with the </a:t>
            </a:r>
            <a:r>
              <a:rPr lang="en-US" sz="1800" i="1" u="none" dirty="0">
                <a:solidFill>
                  <a:srgbClr val="008080"/>
                </a:solidFill>
                <a:effectLst/>
                <a:latin typeface="ProximaNova-Bold"/>
                <a:ea typeface="Times New Roman" panose="02020603050405020304" pitchFamily="18" charset="0"/>
                <a:cs typeface="Segoe UI" panose="020B0502040204020203" pitchFamily="34" charset="0"/>
              </a:rPr>
              <a:t>Individuals with Disabilities Education Act </a:t>
            </a:r>
            <a:r>
              <a:rPr lang="en-US" sz="1800" u="none" dirty="0">
                <a:solidFill>
                  <a:srgbClr val="008080"/>
                </a:solidFill>
                <a:effectLst/>
                <a:latin typeface="ProximaNova-Bold"/>
                <a:ea typeface="Times New Roman" panose="02020603050405020304" pitchFamily="18" charset="0"/>
                <a:cs typeface="Segoe UI" panose="020B0502040204020203" pitchFamily="34" charset="0"/>
              </a:rPr>
              <a:t>(IDEA) regarding the submission of valid and reliable data related to early childhood transition of students from Part C to Part B.</a:t>
            </a:r>
            <a:endParaRPr lang="en-US" sz="1800" u="none" dirty="0">
              <a:effectLst/>
              <a:latin typeface="Times New Roman" panose="02020603050405020304" pitchFamily="18" charset="0"/>
              <a:ea typeface="Times New Roman" panose="02020603050405020304" pitchFamily="18" charset="0"/>
            </a:endParaRPr>
          </a:p>
          <a:p>
            <a:pPr lvl="1"/>
            <a:endParaRPr lang="en-US" sz="1800" u="none" dirty="0">
              <a:solidFill>
                <a:srgbClr val="008080"/>
              </a:solidFill>
              <a:effectLst/>
              <a:latin typeface="ProximaNova-Bold"/>
              <a:ea typeface="Calibri" panose="020F0502020204030204" pitchFamily="34" charset="0"/>
              <a:cs typeface="Segoe UI" panose="020B0502040204020203" pitchFamily="34" charset="0"/>
            </a:endParaRPr>
          </a:p>
          <a:p>
            <a:pPr lvl="1"/>
            <a:r>
              <a:rPr lang="en-US" sz="1800" u="none" dirty="0">
                <a:solidFill>
                  <a:srgbClr val="008080"/>
                </a:solidFill>
                <a:effectLst/>
                <a:latin typeface="ProximaNova-Bold"/>
                <a:ea typeface="Calibri" panose="020F0502020204030204" pitchFamily="34" charset="0"/>
                <a:cs typeface="Segoe UI" panose="020B0502040204020203" pitchFamily="34" charset="0"/>
              </a:rPr>
              <a:t>An analysis of the district's 2022-2023 data as submitted to the Michigan Student Data System (MSDS) related to indicator B-12 (Early Childhood Transition) indicates the district did not submit all the data fields necessary to determine compliance for indicator B-12.</a:t>
            </a:r>
          </a:p>
          <a:p>
            <a:endParaRPr lang="en-US" sz="1800" u="none" dirty="0">
              <a:solidFill>
                <a:srgbClr val="008080"/>
              </a:solidFill>
              <a:effectLst/>
              <a:latin typeface="ProximaNova-Bold"/>
              <a:cs typeface="Segoe UI" panose="020B0502040204020203" pitchFamily="34" charset="0"/>
            </a:endParaRPr>
          </a:p>
          <a:p>
            <a:r>
              <a:rPr lang="en-US" sz="1800" u="none" dirty="0">
                <a:solidFill>
                  <a:srgbClr val="008080"/>
                </a:solidFill>
                <a:effectLst/>
                <a:latin typeface="ProximaNova-Bold"/>
                <a:cs typeface="Segoe UI" panose="020B0502040204020203" pitchFamily="34" charset="0"/>
              </a:rPr>
              <a:t>The Required Corrective Action states:</a:t>
            </a: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The district should work with the intermediate school district (ISD) to review the data that was submitted, determine which data fields were not submitted and why, and then develop procedures and practices to support the district in submitting valid and reliable data.</a:t>
            </a:r>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The district should also identify one or more individuals to watch the training resource video, </a:t>
            </a:r>
            <a:r>
              <a:rPr lang="en-US" sz="1800" u="none" dirty="0">
                <a:solidFill>
                  <a:srgbClr val="008080"/>
                </a:solidFill>
                <a:effectLst/>
                <a:latin typeface="ProximaNova-Bold"/>
                <a:ea typeface="Calibri" panose="020F0502020204030204" pitchFamily="34" charset="0"/>
                <a:cs typeface="Times New Roman" panose="02020603050405020304" pitchFamily="18" charset="0"/>
                <a:hlinkClick r:id="rId3"/>
              </a:rPr>
              <a:t>Ways to Improve Part C to Part B Transition Data</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in the first row of Question 3 below. This training resource video is part of a series of training videos in the MSDS Data Quality Videos found on the </a:t>
            </a:r>
            <a:r>
              <a:rPr lang="en-US" sz="1800" u="none" dirty="0">
                <a:solidFill>
                  <a:srgbClr val="008080"/>
                </a:solidFill>
                <a:effectLst/>
                <a:latin typeface="ProximaNova-Bold"/>
                <a:ea typeface="Calibri" panose="020F0502020204030204" pitchFamily="34" charset="0"/>
                <a:cs typeface="Times New Roman" panose="02020603050405020304" pitchFamily="18" charset="0"/>
                <a:hlinkClick r:id="rId4"/>
              </a:rPr>
              <a:t>Catamaran Technical Assistance Website</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The video is appropriate for staff with programmatic or data responsibilities at either the district or ISD level. </a:t>
            </a:r>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To access this video, select the link above and then enter the viewer’s name and email address. The viewer will have an opportunity to respond to questions throughout the video to verify understanding of the presented material. </a:t>
            </a:r>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When the CAP is submitted for Verification and Closeout, MDE will verify its records to ensure the video was watched by the individual(s) identified with this question. </a:t>
            </a:r>
          </a:p>
          <a:p>
            <a:pPr lvl="1"/>
            <a:endParaRPr lang="en-US" sz="1800" u="none" dirty="0">
              <a:solidFill>
                <a:srgbClr val="008080"/>
              </a:solidFill>
              <a:effectLst/>
              <a:latin typeface="ProximaNova-Bold"/>
              <a:cs typeface="Times New Roman" panose="02020603050405020304" pitchFamily="18" charset="0"/>
            </a:endParaRPr>
          </a:p>
          <a:p>
            <a:pPr lvl="0"/>
            <a:r>
              <a:rPr lang="en-US" u="none" dirty="0">
                <a:solidFill>
                  <a:srgbClr val="008080"/>
                </a:solidFill>
                <a:effectLst/>
                <a:latin typeface="ProximaNova-Bold"/>
                <a:cs typeface="Times New Roman" panose="02020603050405020304" pitchFamily="18" charset="0"/>
              </a:rPr>
              <a:t>The first activity step is provided. Districts will need to write additional activity steps where appropriate.</a:t>
            </a: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S</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taff</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will watch the training resource video, </a:t>
            </a:r>
            <a:r>
              <a:rPr lang="en-US" sz="1800" u="none" dirty="0">
                <a:solidFill>
                  <a:srgbClr val="008080"/>
                </a:solidFill>
                <a:effectLst/>
                <a:latin typeface="ProximaNova-Bold"/>
                <a:ea typeface="Calibri" panose="020F0502020204030204" pitchFamily="34" charset="0"/>
                <a:cs typeface="Times New Roman" panose="02020603050405020304" pitchFamily="18" charset="0"/>
                <a:hlinkClick r:id="rId3"/>
              </a:rPr>
              <a:t>Ways to Improve Part C to Part B Transition Data</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The individual(</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named here w</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ill</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watch the video on the date shown with this statement.</a:t>
            </a:r>
          </a:p>
          <a:p>
            <a:pPr lvl="1"/>
            <a:endParaRPr lang="en-US" sz="1800" u="none" dirty="0">
              <a:solidFill>
                <a:srgbClr val="008080"/>
              </a:solidFill>
              <a:effectLst/>
              <a:latin typeface="ProximaNova-Bold"/>
              <a:ea typeface="Calibri" panose="020F0502020204030204" pitchFamily="34" charset="0"/>
              <a:cs typeface="Times New Roman" panose="02020603050405020304" pitchFamily="18" charset="0"/>
            </a:endParaRPr>
          </a:p>
          <a:p>
            <a:pPr lvl="0"/>
            <a:r>
              <a:rPr lang="en-US" sz="1800" u="none" dirty="0">
                <a:solidFill>
                  <a:srgbClr val="008080"/>
                </a:solidFill>
                <a:effectLst/>
                <a:latin typeface="ProximaNova-Bold"/>
                <a:ea typeface="Calibri" panose="020F0502020204030204" pitchFamily="34" charset="0"/>
                <a:cs typeface="Times New Roman" panose="02020603050405020304" pitchFamily="18" charset="0"/>
              </a:rPr>
              <a:t>For the additional work of meeting with the ISD and  developing procedures, the RAP team will develop those steps and add them.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u="none" dirty="0">
              <a:solidFill>
                <a:srgbClr val="008080"/>
              </a:solidFill>
              <a:effectLst/>
              <a:latin typeface="ProximaNova-Bol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The next two slides show the updated CAP Activity Page for the Valid &amp; Reliable CAP.</a:t>
            </a:r>
          </a:p>
          <a:p>
            <a:pPr lvl="1"/>
            <a:endParaRPr lang="en-US" u="none" dirty="0"/>
          </a:p>
          <a:p>
            <a:endParaRPr lang="en-US" u="none" dirty="0"/>
          </a:p>
        </p:txBody>
      </p:sp>
      <p:sp>
        <p:nvSpPr>
          <p:cNvPr id="4" name="Slide Number Placeholder 3"/>
          <p:cNvSpPr>
            <a:spLocks noGrp="1"/>
          </p:cNvSpPr>
          <p:nvPr>
            <p:ph type="sldNum" sz="quarter" idx="10"/>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updated CAP Activity Page for the Valid &amp; Reliable CAP.</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733558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4145558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updated the activity step question (question 3) for the CAP Activity or CAP Finding pages to allow users to delete a row without having to back out any information. We wanted to remind you of this feature and how to use it.</a:t>
            </a:r>
          </a:p>
          <a:p>
            <a:endParaRPr lang="en-US" dirty="0"/>
          </a:p>
          <a:p>
            <a:pPr marL="173093" indent="-173093">
              <a:buFont typeface="Arial" panose="020B0604020202020204" pitchFamily="34" charset="0"/>
              <a:buChar char="•"/>
            </a:pPr>
            <a:r>
              <a:rPr lang="en-US" dirty="0"/>
              <a:t>To remove a row, check the Delete box next to that row and choose Save. The unwanted row will be removed from the page.</a:t>
            </a:r>
          </a:p>
          <a:p>
            <a:pPr marL="173093" indent="-173093">
              <a:buFont typeface="Arial" panose="020B0604020202020204" pitchFamily="34" charset="0"/>
              <a:buChar char="•"/>
            </a:pPr>
            <a:r>
              <a:rPr lang="en-US" dirty="0"/>
              <a:t>This will make updating the CAP Activity/Finding page easier should the CAP be returned for modifications. Thus ensuring the correct activity steps are then populated onto the following pages (e.g., Progress Report, etc.).</a:t>
            </a:r>
          </a:p>
          <a:p>
            <a:pPr marL="173093" indent="-173093">
              <a:buFont typeface="Arial" panose="020B0604020202020204" pitchFamily="34" charset="0"/>
              <a:buChar char="•"/>
            </a:pPr>
            <a:endParaRPr lang="en-US" dirty="0"/>
          </a:p>
          <a:p>
            <a:r>
              <a:rPr lang="en-US" dirty="0"/>
              <a:t>Also, as we mentioned in September, we have updated the Step # field for Question 3 to auto-number for you. This will be helpful if you delete a row </a:t>
            </a:r>
            <a:r>
              <a:rPr lang="en-US" dirty="0">
                <a:sym typeface="Wingdings" panose="05000000000000000000" pitchFamily="2" charset="2"/>
              </a:rPr>
              <a:t> Once you save the page, Catamaran will apply the numbering to the listed steps. </a:t>
            </a:r>
            <a:r>
              <a:rPr lang="en-US" dirty="0"/>
              <a:t>This new update will be important with other updates we have made for you in the CAP. This update should streamline the process of entering information into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step(s) from the </a:t>
            </a:r>
            <a:r>
              <a:rPr lang="en-US" b="1" dirty="0"/>
              <a:t>CAP Activity or CAP Finding </a:t>
            </a:r>
            <a:r>
              <a:rPr lang="en-US" dirty="0"/>
              <a:t>page will be displayed on the Progress Report.</a:t>
            </a:r>
          </a:p>
          <a:p>
            <a:endParaRPr lang="en-US" dirty="0"/>
          </a:p>
          <a:p>
            <a:r>
              <a:rPr lang="en-US" dirty="0"/>
              <a:t>Member districts will report progress on each specific activity step(s). It is no longer necessary to return to the CAP Activity or CAP Finding page to complete the Progress Report. This should make the process easier for both the district as they write the progress report and the OSE as they review the report.</a:t>
            </a:r>
          </a:p>
          <a:p>
            <a:endParaRPr lang="en-US" dirty="0"/>
          </a:p>
          <a:p>
            <a:r>
              <a:rPr lang="en-US" dirty="0"/>
              <a:t>On those Valid &amp; Reliable CAPs from B-12 data, the progress report will have the populated activity step displayed. The additional activity steps provided by the district for this CAP will also be displayed. </a:t>
            </a:r>
          </a:p>
          <a:p>
            <a:endParaRPr lang="en-US" dirty="0"/>
          </a:p>
          <a:p>
            <a:r>
              <a:rPr lang="en-US" dirty="0"/>
              <a:t>When submitting the progress report, the district will upload the relevant procedures for the OSE’s review.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4066408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Like the Progress Report update, this update applies to Data, Monitoring, and Complaint CAPs. </a:t>
            </a:r>
          </a:p>
          <a:p>
            <a:pPr marL="174056" indent="-174056" defTabSz="928299">
              <a:buFont typeface="Arial" panose="020B0604020202020204" pitchFamily="34" charset="0"/>
              <a:buChar char="•"/>
              <a:defRPr/>
            </a:pPr>
            <a:r>
              <a:rPr lang="en-US" dirty="0"/>
              <a:t>It’s unnecessary to return to the CAP Activity (or Finding) page to complete this form to request closeout.</a:t>
            </a:r>
          </a:p>
          <a:p>
            <a:pPr marL="174056" indent="-174056" defTabSz="928299">
              <a:buFont typeface="Arial" panose="020B0604020202020204" pitchFamily="34" charset="0"/>
              <a:buChar char="•"/>
              <a:defRPr/>
            </a:pPr>
            <a:r>
              <a:rPr lang="en-US" dirty="0"/>
              <a:t>Also available on the Complaint CAP verification and closeout form, but </a:t>
            </a:r>
            <a:r>
              <a:rPr lang="en-US" b="1" dirty="0"/>
              <a:t>only</a:t>
            </a:r>
            <a:r>
              <a:rPr lang="en-US" dirty="0"/>
              <a:t> on the Complaint CAPs, is a place to upload evidence of ordered compensatory services. </a:t>
            </a:r>
          </a:p>
          <a:p>
            <a:pPr marL="174056" indent="-174056">
              <a:buFont typeface="Arial" panose="020B0604020202020204" pitchFamily="34" charset="0"/>
              <a:buChar char="•"/>
            </a:pPr>
            <a:r>
              <a:rPr lang="en-US" b="0" dirty="0"/>
              <a:t>For </a:t>
            </a:r>
            <a:r>
              <a:rPr lang="en-US" dirty="0"/>
              <a:t>all CAPs, ISDs may return a verification request to the district. To do this, the ISD can return the CAP to the district from the Request for Verification and Closeout of Findings page. If the ISD returns the verification request to the member district, the district can review the files the ISD determined to be non-compliant. The corrections can be made, and the district can resubmit its verification request from this page. There will be an ISD Comments box on this page for any instructions the ISD may want to leave for the district.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B-Valid &amp; Reliable CAPs from B-12 data, the request verification &amp; closeout form will have the populated activity step displayed and the district provided activity steps for this CAP.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421355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2023, the Request Verification &amp; Closeout page was updated to provide a new Supporting Evidence Uploads section. This will allow you to upload multiple documents per activity step!</a:t>
            </a:r>
          </a:p>
          <a:p>
            <a:endParaRPr lang="en-US" dirty="0"/>
          </a:p>
          <a:p>
            <a:r>
              <a:rPr lang="en-US" dirty="0"/>
              <a:t>Once you have provided your evidence notes, scroll down below the listed activity steps to upload any supporting evidence. Remember, this is not a requirement at this step; however, we wanted to make this easier for you.</a:t>
            </a:r>
          </a:p>
          <a:p>
            <a:endParaRPr lang="en-US" dirty="0"/>
          </a:p>
          <a:p>
            <a:r>
              <a:rPr lang="en-US" dirty="0"/>
              <a:t>To do this, below the listed activity steps, select from the provided drop-down menu(s) the appropriate step # (and/or finding # if a Monitoring CAP), then upload/tag your specific documentation to a specific finding/step.</a:t>
            </a:r>
          </a:p>
          <a:p>
            <a:endParaRPr lang="en-US" dirty="0"/>
          </a:p>
          <a:p>
            <a:r>
              <a:rPr lang="en-US" b="1" dirty="0"/>
              <a:t>NOTE: </a:t>
            </a:r>
            <a:r>
              <a:rPr lang="en-US" dirty="0"/>
              <a:t>This update now applies to Monitoring and Data CAPs issued beginning May 2023 and will now be included with Complaint CAPs issued January 2024.</a:t>
            </a:r>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91589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to introduce team.</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82063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district has completed its request for verification and closeout, the ISD can use this verification page to view the required activities listed in the activity steps and the district’s response to the activities and evidence of those activities. </a:t>
            </a:r>
          </a:p>
          <a:p>
            <a:endParaRPr lang="en-US" dirty="0"/>
          </a:p>
          <a:p>
            <a:r>
              <a:rPr lang="en-US" dirty="0"/>
              <a:t>It is no longer necessary to review multiple pages of the CAP. </a:t>
            </a:r>
          </a:p>
          <a:p>
            <a:endParaRPr lang="en-US" dirty="0"/>
          </a:p>
          <a:p>
            <a:r>
              <a:rPr lang="en-US" dirty="0"/>
              <a:t>Once the activities are verified, the ISD can move on to the other sections of the cap verification activity, which may include student record reviews or staff interviews.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With the updates made to the Request for Verification &amp; Closeout page, it was necessary to update the CAP Activity Verification section to display multiple uploads on the page. To do this, we are listing all District Evidence Uploads directly below this section on this slide. The next slide shows this new section. </a:t>
            </a:r>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3728504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ISD has reviewed the district evidence in the above table shown on the previous slide, scroll down to review any uploaded district evidence. Remember, since this was not a requirement at the Request Verification &amp; Closeout step, there may not be any uploads in this section. </a:t>
            </a:r>
          </a:p>
          <a:p>
            <a:endParaRPr lang="en-US" dirty="0"/>
          </a:p>
          <a:p>
            <a:r>
              <a:rPr lang="en-US" dirty="0"/>
              <a:t>Once all reviews are complete, you can move to the next section(s) on the verification page.</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1980398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Valid &amp; Reliable CAPs from B-12 data, the first activity step will be verified by MDE. ISDs will proceed with the verification of any additional activity steps. ISDs may want to look back at the progress report page to see any notes or items there. </a:t>
            </a:r>
          </a:p>
          <a:p>
            <a:endParaRPr lang="en-US" dirty="0"/>
          </a:p>
          <a:p>
            <a:r>
              <a:rPr lang="en-US" dirty="0"/>
              <a:t>Once a district has completed its request for verification and closeout, the ISD can use this verification page to view the activities that were required and listed in the activity steps, as well as the member districts’ response to the activities and evidence of those activities. </a:t>
            </a:r>
          </a:p>
          <a:p>
            <a:endParaRPr lang="en-US" dirty="0"/>
          </a:p>
          <a:p>
            <a:r>
              <a:rPr lang="en-US" dirty="0"/>
              <a:t>After reviewing the activities, the ISD will then proceed to the next section on the verification form.</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2224787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screenshot showing the CAP Activity Verification section for the B-Valid &amp; Reliable CAP. </a:t>
            </a: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3106846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section on the CAP Verification for B-Valid &amp; Reliable CAPs is the Data Verification through Student Record Reviews.</a:t>
            </a:r>
          </a:p>
          <a:p>
            <a:endParaRPr lang="en-US" dirty="0"/>
          </a:p>
          <a:p>
            <a:r>
              <a:rPr lang="en-US" dirty="0"/>
              <a:t>ISDs will review the district’s most recent MSDS data submission and then follow the procedures outlined in the training resource, </a:t>
            </a:r>
            <a:r>
              <a:rPr lang="en-US" sz="1200" u="sng" dirty="0">
                <a:solidFill>
                  <a:srgbClr val="008080"/>
                </a:solidFill>
                <a:effectLst/>
                <a:latin typeface="ProximaNova-Bold"/>
                <a:ea typeface="Georgia" panose="02040502050405020303" pitchFamily="18" charset="0"/>
                <a:cs typeface="Times New Roman" panose="02020603050405020304" pitchFamily="18" charset="0"/>
                <a:hlinkClick r:id="rId3"/>
              </a:rPr>
              <a:t>B-Valid and Reliable Corrective Action Plan (CAP) Verification Activity for B-12 Data</a:t>
            </a:r>
            <a:r>
              <a:rPr lang="en-US" sz="1200" u="none" dirty="0">
                <a:solidFill>
                  <a:srgbClr val="008080"/>
                </a:solidFill>
                <a:effectLst/>
                <a:latin typeface="ProximaNova-Bold"/>
                <a:ea typeface="Georgia" panose="02040502050405020303" pitchFamily="18" charset="0"/>
                <a:cs typeface="Times New Roman" panose="02020603050405020304" pitchFamily="18" charset="0"/>
              </a:rPr>
              <a:t>, on the TA site.</a:t>
            </a:r>
          </a:p>
          <a:p>
            <a:endParaRPr lang="en-US" sz="1200" u="none" dirty="0">
              <a:solidFill>
                <a:srgbClr val="008080"/>
              </a:solidFill>
              <a:effectLst/>
              <a:latin typeface="ProximaNova-Bold"/>
              <a:cs typeface="Times New Roman" panose="02020603050405020304" pitchFamily="18" charset="0"/>
            </a:endParaRPr>
          </a:p>
          <a:p>
            <a:r>
              <a:rPr lang="en-US" sz="1200" u="none" dirty="0">
                <a:solidFill>
                  <a:srgbClr val="008080"/>
                </a:solidFill>
                <a:effectLst/>
                <a:latin typeface="ProximaNova-Bold"/>
                <a:cs typeface="Times New Roman" panose="02020603050405020304" pitchFamily="18" charset="0"/>
              </a:rPr>
              <a:t>If noncompliance was identified during the verification, the ISD should return the CAP to the district. Identify the cause of the ongoing noncompliance and provide additional or targeted training to the relevant personnel. </a:t>
            </a:r>
          </a:p>
          <a:p>
            <a:br>
              <a:rPr lang="en-US" sz="1200" u="none" dirty="0">
                <a:solidFill>
                  <a:srgbClr val="008080"/>
                </a:solidFill>
                <a:effectLst/>
                <a:latin typeface="ProximaNova-Bold"/>
                <a:cs typeface="Times New Roman" panose="02020603050405020304" pitchFamily="18" charset="0"/>
              </a:rPr>
            </a:br>
            <a:r>
              <a:rPr lang="en-US" sz="1200" u="none" dirty="0">
                <a:solidFill>
                  <a:srgbClr val="008080"/>
                </a:solidFill>
                <a:effectLst/>
                <a:latin typeface="ProximaNova-Bold"/>
                <a:cs typeface="Times New Roman" panose="02020603050405020304" pitchFamily="18" charset="0"/>
              </a:rPr>
              <a:t>When the district has completed any requested tasks and/or training, then they will resubmit the CAP for verification.</a:t>
            </a:r>
          </a:p>
          <a:p>
            <a:endParaRPr lang="en-US" sz="1200" u="none" dirty="0">
              <a:solidFill>
                <a:srgbClr val="008080"/>
              </a:solidFill>
              <a:effectLst/>
              <a:latin typeface="ProximaNova-Bold"/>
              <a:cs typeface="Times New Roman" panose="02020603050405020304" pitchFamily="18" charset="0"/>
            </a:endParaRPr>
          </a:p>
          <a:p>
            <a:r>
              <a:rPr lang="en-US" sz="1200" u="none" dirty="0">
                <a:solidFill>
                  <a:srgbClr val="008080"/>
                </a:solidFill>
                <a:effectLst/>
                <a:latin typeface="ProximaNova-Bold"/>
                <a:cs typeface="Times New Roman" panose="02020603050405020304" pitchFamily="18" charset="0"/>
              </a:rPr>
              <a:t>Note: if there are no additional student records to review for B-12, then the ISD may skip this section student record section and complete interviews instead before submitting the CAP to MDE for verification and closeout.</a:t>
            </a:r>
            <a:endParaRPr lang="en-US" u="none" dirty="0"/>
          </a:p>
          <a:p>
            <a:endParaRPr lang="en-US" u="none" dirty="0"/>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1895954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2233614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ISD has completed its verification the ISD submits the CAP to MDE. MDE then reviews the verification and writes a comment on the CAP cover page requesting supporting documentation for one or more student files. The ISD then uploads the supporting documentation on the CAP verification activity page and resubmits the CAP to MDE for final review and closeout.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1192020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Complaint CAP Verification Appendix appears </a:t>
            </a:r>
            <a:r>
              <a:rPr lang="en-US" b="1" i="1" dirty="0"/>
              <a:t>before</a:t>
            </a:r>
            <a:r>
              <a:rPr lang="en-US" dirty="0"/>
              <a:t> the closeout verification worksheet.</a:t>
            </a:r>
          </a:p>
          <a:p>
            <a:endParaRPr lang="en-US" dirty="0"/>
          </a:p>
          <a:p>
            <a:r>
              <a:rPr lang="en-US" dirty="0"/>
              <a:t>There is a column on the verification form labeled “date verified.” The ISD can use this column to indicate the date the record was determined to be compliant. This may be helpful if you are conducting more than one verification activity. Member districts can view this page if the ISD returns the Complaint CAP to the district. At that time, the district can edit the date-corrected column. The member district cannot edit other columns the ISD completes. Once all the noncompliance is corrected and verified, the ISD will submit the closeout request to MDE.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3237484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 case numbers and the Final report date are included on the Complaint CAP menu and forms. </a:t>
            </a:r>
          </a:p>
          <a:p>
            <a:endParaRPr lang="en-US" dirty="0"/>
          </a:p>
          <a:p>
            <a:r>
              <a:rPr lang="en-US" dirty="0"/>
              <a:t>This screenshot shows the Final decision date and case number on the Complaint CAP forms. </a:t>
            </a:r>
          </a:p>
          <a:p>
            <a:endParaRPr lang="en-US" dirty="0"/>
          </a:p>
          <a:p>
            <a:r>
              <a:rPr lang="en-US" dirty="0"/>
              <a:t>As ISDs complete the verification process, they occasionally find ongoing non-compliance. The ISD can return the CAP to the district to correct the records and complete other actions. Remember, to return the verification request to the district, go to the Request for Verification and Closeout page and select the </a:t>
            </a:r>
            <a:r>
              <a:rPr lang="en-US" b="1" dirty="0"/>
              <a:t>Verification Request Returned</a:t>
            </a:r>
            <a:r>
              <a:rPr lang="en-US" b="0" dirty="0"/>
              <a:t> button</a:t>
            </a:r>
            <a:r>
              <a:rPr lang="en-US" dirty="0"/>
              <a:t>.</a:t>
            </a:r>
          </a:p>
          <a:p>
            <a:endParaRPr lang="en-US" dirty="0"/>
          </a:p>
          <a:p>
            <a:r>
              <a:rPr lang="en-US" dirty="0"/>
              <a:t>The verification appendix will be viewable by the district, and the district will be able to note the date of correction, as mentioned previously. The district will then resubmit the CAP to the ISD.</a:t>
            </a:r>
          </a:p>
          <a:p>
            <a:endParaRPr lang="en-US" dirty="0"/>
          </a:p>
          <a:p>
            <a:r>
              <a:rPr lang="en-US" dirty="0"/>
              <a:t>Arrows on this slide indicate the fields for the ISD to enter the new verification dates and the browse button to upload supporting documentation.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248239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now to the corrective action. </a:t>
            </a:r>
          </a:p>
          <a:p>
            <a:pPr marL="174056" indent="-174056">
              <a:buFont typeface="Arial" panose="020B0604020202020204" pitchFamily="34" charset="0"/>
              <a:buChar char="•"/>
            </a:pPr>
            <a:r>
              <a:rPr lang="en-US" dirty="0"/>
              <a:t>When issued a corrective action, districts will select the appropriate method or methods from the list provided.</a:t>
            </a:r>
          </a:p>
          <a:p>
            <a:pPr marL="174056" indent="-174056">
              <a:buFont typeface="Arial" panose="020B0604020202020204" pitchFamily="34" charset="0"/>
              <a:buChar char="•"/>
            </a:pPr>
            <a:r>
              <a:rPr lang="en-US" dirty="0"/>
              <a:t>Once they have completed the methods, they can return to the form in Catamaran to provide evidence and supporting documents as appropriate. </a:t>
            </a:r>
          </a:p>
          <a:p>
            <a:pPr marL="174056" indent="-174056">
              <a:buFont typeface="Arial" panose="020B0604020202020204" pitchFamily="34" charset="0"/>
              <a:buChar char="•"/>
            </a:pPr>
            <a:r>
              <a:rPr lang="en-US" dirty="0"/>
              <a:t>Once they have completed this they will submit the corrective action to the ISD for verification and closeout no later than October 1</a:t>
            </a:r>
            <a:r>
              <a:rPr lang="en-US" baseline="30000" dirty="0"/>
              <a:t>st</a:t>
            </a:r>
            <a:r>
              <a:rPr lang="en-US" dirty="0"/>
              <a:t> although this can happen much sooner. </a:t>
            </a:r>
          </a:p>
          <a:p>
            <a:endParaRPr lang="en-US" dirty="0"/>
          </a:p>
          <a:p>
            <a:r>
              <a:rPr lang="en-US" dirty="0"/>
              <a:t>This process is different from the regular CAP process in that there is no submission and approval of the CAP nor is their submission or approval of progress reports. </a:t>
            </a:r>
          </a:p>
          <a:p>
            <a:pPr marL="174056" indent="-174056">
              <a:buFont typeface="Arial" panose="020B0604020202020204" pitchFamily="34" charset="0"/>
              <a:buChar char="•"/>
            </a:pPr>
            <a:r>
              <a:rPr lang="en-US" dirty="0"/>
              <a:t>Once the ISD has received the request for verification and closeout they will review the submitted activity, complete their verification and then submit to MDE for closeout no later than November 1st. </a:t>
            </a:r>
          </a:p>
          <a:p>
            <a:pPr marL="174056" indent="-174056">
              <a:buFont typeface="Arial" panose="020B0604020202020204" pitchFamily="34" charset="0"/>
              <a:buChar char="•"/>
            </a:pPr>
            <a:r>
              <a:rPr lang="en-US" dirty="0"/>
              <a:t>As the ISD completes their verification activity they will be looking for files which have been completed after the method of the corrective action was completed. </a:t>
            </a:r>
          </a:p>
          <a:p>
            <a:pPr marL="174056" indent="-174056">
              <a:buFont typeface="Arial" panose="020B0604020202020204" pitchFamily="34" charset="0"/>
              <a:buChar char="•"/>
            </a:pPr>
            <a:r>
              <a:rPr lang="en-US" dirty="0"/>
              <a:t>The ISD will not be looking at files that were completed before the corrective action methods were implemented. </a:t>
            </a:r>
          </a:p>
          <a:p>
            <a:pPr marL="174056" indent="-174056">
              <a:buFont typeface="Arial" panose="020B0604020202020204" pitchFamily="34" charset="0"/>
              <a:buChar char="•"/>
            </a:pPr>
            <a:endParaRPr lang="en-US" dirty="0"/>
          </a:p>
          <a:p>
            <a:pPr marL="0" indent="0">
              <a:buFont typeface="Arial" panose="020B0604020202020204" pitchFamily="34" charset="0"/>
              <a:buNone/>
            </a:pPr>
            <a:r>
              <a:rPr lang="en-US" dirty="0"/>
              <a:t>October 1st and November 1st are the deadlines for these activities, but in most cases, districts could request verification and closeout before the end of the school year.</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230202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agenda today is to deliver a January 2024 Catamaran Preview, explain Catamaran Navigation, provide updates and tips, share training resources, and finally, answer any questions.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264232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corrective action form for B 11. The member district will indicate with a check mark which method they will be implementing. Once implemented they will return to this form upload their evidence in the browse button and click submit to ISD. </a:t>
            </a:r>
          </a:p>
        </p:txBody>
      </p:sp>
      <p:sp>
        <p:nvSpPr>
          <p:cNvPr id="4" name="Slide Number Placeholder 3"/>
          <p:cNvSpPr>
            <a:spLocks noGrp="1"/>
          </p:cNvSpPr>
          <p:nvPr>
            <p:ph type="sldNum" sz="quarter" idx="10"/>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3812085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with the January 2024 release, users will have the ability to filter on “Open” or “Closed” statuses for their Monitoring work. We anticipate this will be useful for those who manage multiple types of work for larger school districts and ISDs. </a:t>
            </a:r>
          </a:p>
          <a:p>
            <a:endParaRPr lang="en-US" dirty="0"/>
          </a:p>
          <a:p>
            <a:r>
              <a:rPr lang="en-US" dirty="0"/>
              <a:t>To search for Open work, navigate to the Search tab, select Monitoring for the section you want, and then select the type of work (e.g., CAP, Reports, etc.) and then choose “Open” for the Status and then choose Search.</a:t>
            </a:r>
          </a:p>
          <a:p>
            <a:endParaRPr lang="en-US" dirty="0"/>
          </a:p>
          <a:p>
            <a:r>
              <a:rPr lang="en-US" dirty="0"/>
              <a:t>Catamaran will return all “Open” work in the selected category. </a:t>
            </a:r>
          </a:p>
          <a:p>
            <a:br>
              <a:rPr lang="en-US" dirty="0"/>
            </a:br>
            <a:r>
              <a:rPr lang="en-US" dirty="0"/>
              <a:t>Note, it is not necessary to pick a specific category such as CAP or Reports; however, you will need to select “Monitoring” to run this search.</a:t>
            </a:r>
          </a:p>
          <a:p>
            <a:endParaRPr lang="en-US" dirty="0"/>
          </a:p>
          <a:p>
            <a:r>
              <a:rPr lang="en-US" dirty="0"/>
              <a:t>We hope this added feature will be useful to you manage your work.</a:t>
            </a:r>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1116487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And the next few slides I want to point out some of the continuing features. </a:t>
            </a:r>
          </a:p>
          <a:p>
            <a:pPr defTabSz="928299">
              <a:defRPr/>
            </a:pPr>
            <a:endParaRPr lang="en-US" dirty="0"/>
          </a:p>
          <a:p>
            <a:pPr defTabSz="928299">
              <a:defRPr/>
            </a:pPr>
            <a:r>
              <a:rPr lang="en-US" dirty="0"/>
              <a:t>The timeout feature in Catamaran :</a:t>
            </a:r>
          </a:p>
          <a:p>
            <a:pPr marL="174056" indent="-174056" defTabSz="928299">
              <a:buFont typeface="Arial" panose="020B0604020202020204" pitchFamily="34" charset="0"/>
              <a:buChar char="•"/>
              <a:defRPr/>
            </a:pPr>
            <a:r>
              <a:rPr lang="en-US" dirty="0"/>
              <a:t>Provides clarity so all users know exactly what will happen due to inactivity and to avoid log out if desired.</a:t>
            </a:r>
          </a:p>
          <a:p>
            <a:pPr marL="174056" indent="-174056" defTabSz="928299">
              <a:buFont typeface="Arial" panose="020B0604020202020204" pitchFamily="34" charset="0"/>
              <a:buChar char="•"/>
              <a:defRPr/>
            </a:pPr>
            <a:r>
              <a:rPr lang="en-US" dirty="0"/>
              <a:t>Provides an option to either save and logout or to continue your session.</a:t>
            </a:r>
          </a:p>
          <a:p>
            <a:pPr marL="174056" indent="-174056" defTabSz="928299">
              <a:buFont typeface="Arial" panose="020B0604020202020204" pitchFamily="34" charset="0"/>
              <a:buChar char="•"/>
              <a:defRPr/>
            </a:pPr>
            <a:r>
              <a:rPr lang="en-US" dirty="0"/>
              <a:t>Provides a better countdown timer so a user understands how much time they have left before being logged out.</a:t>
            </a:r>
          </a:p>
          <a:p>
            <a:pPr defTabSz="928299">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1206647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On the left-hand side of any screen in the system you will find the feedback feature. The OSE as well as our PSC partners appreciate your feedback related to the system. </a:t>
            </a:r>
          </a:p>
          <a:p>
            <a:pPr marL="174056" indent="-174056" defTabSz="928299">
              <a:buFont typeface="Arial" panose="020B0604020202020204" pitchFamily="34" charset="0"/>
              <a:buChar char="•"/>
              <a:defRPr/>
            </a:pPr>
            <a:r>
              <a:rPr lang="en-US" dirty="0"/>
              <a:t>If you wish to be contacted about your feedback you can enter contact information, and someone will reach out to you. </a:t>
            </a:r>
          </a:p>
          <a:p>
            <a:pPr marL="174056" indent="-174056" defTabSz="928299">
              <a:buFont typeface="Arial" panose="020B0604020202020204" pitchFamily="34" charset="0"/>
              <a:buChar char="•"/>
              <a:defRPr/>
            </a:pPr>
            <a:r>
              <a:rPr lang="en-US" dirty="0"/>
              <a:t>If you prefer to provide anonymous feedback, we would also like to hear from you. You do not need to leave your contact information. </a:t>
            </a:r>
          </a:p>
          <a:p>
            <a:pPr defTabSz="928299">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Another important feature to note is the chat feature. As you work through the system, you may find yourself in need of some support. Rather than going to look for a how to document on the technical assistance website, the help desk is available for chats during regular business hours. </a:t>
            </a:r>
          </a:p>
          <a:p>
            <a:pPr defTabSz="928299">
              <a:defRPr/>
            </a:pPr>
            <a:endParaRPr lang="en-US" dirty="0"/>
          </a:p>
          <a:p>
            <a:pPr defTabSz="928299">
              <a:defRPr/>
            </a:pPr>
            <a:r>
              <a:rPr lang="en-US" dirty="0"/>
              <a:t>If you select the chat icon in the lower right corner of any screen, you can begin a chat session. </a:t>
            </a:r>
          </a:p>
          <a:p>
            <a:pPr defTabSz="928299">
              <a:defRPr/>
            </a:pPr>
            <a:endParaRPr lang="en-US" dirty="0"/>
          </a:p>
          <a:p>
            <a:pPr defTabSz="928299">
              <a:defRPr/>
            </a:pPr>
            <a:r>
              <a:rPr lang="en-US" dirty="0"/>
              <a:t>If you do choose to use the chat session, the help desk continues to log the issue so the OSE and our partners at PSC know where more training or support might be needed.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54">
              <a:defRPr/>
            </a:pPr>
            <a:r>
              <a:rPr lang="en-US" dirty="0"/>
              <a:t>Finally, I would like to remind you about navigating in catamaran. </a:t>
            </a:r>
          </a:p>
          <a:p>
            <a:pPr defTabSz="936654">
              <a:defRPr/>
            </a:pPr>
            <a:endParaRPr lang="en-US" dirty="0"/>
          </a:p>
          <a:p>
            <a:pPr defTabSz="936654">
              <a:defRPr/>
            </a:pPr>
            <a:r>
              <a:rPr lang="en-US" dirty="0"/>
              <a:t>Do not hit your browser BACK button after submitting work or changing a status. </a:t>
            </a:r>
          </a:p>
          <a:p>
            <a:pPr defTabSz="936654">
              <a:defRPr/>
            </a:pPr>
            <a:endParaRPr lang="en-US" dirty="0"/>
          </a:p>
          <a:p>
            <a:pPr defTabSz="936654">
              <a:defRPr/>
            </a:pPr>
            <a:r>
              <a:rPr lang="en-US" dirty="0"/>
              <a:t>Many web browsers become confused and will give you an error message. You will be much more successful if you use the breadcrumbs to navigate to previous pages.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56</a:t>
            </a:fld>
            <a:endParaRPr lang="en-US" dirty="0"/>
          </a:p>
        </p:txBody>
      </p:sp>
    </p:spTree>
    <p:extLst>
      <p:ext uri="{BB962C8B-B14F-4D97-AF65-F5344CB8AC3E}">
        <p14:creationId xmlns:p14="http://schemas.microsoft.com/office/powerpoint/2010/main" val="17621193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many of you may already know, the revised Catamaran Training Website is now called the Catamaran Technical Assistance Website. The OSE in partnership with Catamaran users has redesigned the website to focus on increased technical assistance for Catamaran users.</a:t>
            </a:r>
          </a:p>
          <a:p>
            <a:endParaRPr lang="en-US"/>
          </a:p>
          <a:p>
            <a:r>
              <a:rPr lang="en-US"/>
              <a:t>The following slides highlight some of the features and navigation.</a:t>
            </a:r>
          </a:p>
          <a:p>
            <a:endParaRPr lang="en-US"/>
          </a:p>
          <a:p>
            <a:r>
              <a:rPr lang="en-US"/>
              <a:t>You can access the Catamaran Technical Assistance Website at training dot catamaran dot partners.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scroll down the main landing page, you will see this section pictured here. It includes:</a:t>
            </a:r>
          </a:p>
          <a:p>
            <a:pPr marL="174056" indent="-174056">
              <a:buFont typeface="Arial" panose="020B0604020202020204" pitchFamily="34" charset="0"/>
              <a:buChar char="•"/>
            </a:pPr>
            <a:r>
              <a:rPr lang="en-US" dirty="0"/>
              <a:t>Documents the OSE is spotlighting, </a:t>
            </a:r>
          </a:p>
          <a:p>
            <a:pPr marL="174056" indent="-174056">
              <a:buFont typeface="Arial" panose="020B0604020202020204" pitchFamily="34" charset="0"/>
              <a:buChar char="•"/>
            </a:pPr>
            <a:r>
              <a:rPr lang="en-US" dirty="0"/>
              <a:t>Events and Deadlines (this is where the due dates are located now), and </a:t>
            </a:r>
          </a:p>
          <a:p>
            <a:pPr marL="174056" indent="-174056">
              <a:buFont typeface="Arial" panose="020B0604020202020204" pitchFamily="34" charset="0"/>
              <a:buChar char="•"/>
            </a:pPr>
            <a:r>
              <a:rPr lang="en-US" dirty="0"/>
              <a:t>Quick Links that you may find useful such as the MARSE or SPP.</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2596793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a:t>Catamaran how-</a:t>
            </a:r>
            <a:r>
              <a:rPr lang="en-US" err="1"/>
              <a:t>to’s</a:t>
            </a:r>
            <a:r>
              <a:rPr lang="en-US"/>
              <a:t> are organized in one place under the </a:t>
            </a:r>
            <a:r>
              <a:rPr lang="en-US" b="1"/>
              <a:t>Other Resources &amp; Events</a:t>
            </a:r>
            <a:r>
              <a:rPr lang="en-US" b="0"/>
              <a:t> menu. </a:t>
            </a:r>
          </a:p>
          <a:p>
            <a:pPr marL="634674" lvl="1" indent="-173093">
              <a:buFont typeface="Arial" panose="020B0604020202020204" pitchFamily="34" charset="0"/>
              <a:buChar char="•"/>
            </a:pPr>
            <a:r>
              <a:rPr lang="en-US" b="0"/>
              <a:t>Search for how-</a:t>
            </a:r>
            <a:r>
              <a:rPr lang="en-US" b="0" err="1"/>
              <a:t>tos</a:t>
            </a:r>
            <a:r>
              <a:rPr lang="en-US" b="0"/>
              <a:t> either by selecting district or ISD under either Monitoring, Policy, or Finance or </a:t>
            </a:r>
          </a:p>
          <a:p>
            <a:pPr marL="634674" lvl="1" indent="-173093">
              <a:buFont typeface="Arial" panose="020B0604020202020204" pitchFamily="34" charset="0"/>
              <a:buChar char="•"/>
            </a:pPr>
            <a:r>
              <a:rPr lang="en-US" b="0"/>
              <a:t>By using the how-to search form. </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the January 2024 Catamaran Preview.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7227388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a:t>As a reminder, districts and ISDs have helpful resources available to them on the TA site. </a:t>
            </a:r>
          </a:p>
          <a:p>
            <a:pPr marL="173093" indent="-173093">
              <a:buFont typeface="Arial" panose="020B0604020202020204" pitchFamily="34" charset="0"/>
              <a:buChar char="•"/>
            </a:pPr>
            <a:r>
              <a:rPr lang="en-US"/>
              <a:t>To access the either the district or ISD monitoring resources pages, select </a:t>
            </a:r>
            <a:r>
              <a:rPr lang="en-US" b="1"/>
              <a:t>Other Resources &amp; Events</a:t>
            </a:r>
            <a:r>
              <a:rPr lang="en-US" b="0"/>
              <a:t>, and then choose the District Monitoring Resources link or ISD Monitoring Resources link under the </a:t>
            </a:r>
            <a:r>
              <a:rPr lang="en-US" b="1"/>
              <a:t>Monitoring</a:t>
            </a:r>
            <a:r>
              <a:rPr lang="en-US" b="0"/>
              <a:t> heading shown on the previous slide.</a:t>
            </a:r>
          </a:p>
          <a:p>
            <a:pPr marL="173093" indent="-173093">
              <a:buFont typeface="Arial" panose="020B0604020202020204" pitchFamily="34" charset="0"/>
              <a:buChar char="•"/>
            </a:pPr>
            <a:r>
              <a:rPr lang="en-US" b="0"/>
              <a:t>Here’s a screenshot of the District Monitoring Resources page.</a:t>
            </a:r>
          </a:p>
          <a:p>
            <a:pPr marL="634674" lvl="1" indent="-173093">
              <a:buFont typeface="Arial" panose="020B0604020202020204" pitchFamily="34" charset="0"/>
              <a:buChar char="•"/>
            </a:pPr>
            <a:r>
              <a:rPr lang="en-US" b="0"/>
              <a:t>Topics like Corrective Action and Monitoring Review are here. Select the plus sign on the right to expand the section and view specific resources.</a:t>
            </a:r>
          </a:p>
          <a:p>
            <a:pPr marL="634674" lvl="1" indent="-173093">
              <a:buFont typeface="Arial" panose="020B0604020202020204" pitchFamily="34" charset="0"/>
              <a:buChar char="•"/>
            </a:pPr>
            <a:r>
              <a:rPr lang="en-US" b="0"/>
              <a:t>To navigate away from this page, you may select</a:t>
            </a:r>
          </a:p>
          <a:p>
            <a:pPr marL="1096255" lvl="2" indent="-173093">
              <a:buFont typeface="Arial" panose="020B0604020202020204" pitchFamily="34" charset="0"/>
              <a:buChar char="•"/>
            </a:pPr>
            <a:r>
              <a:rPr lang="en-US" b="0"/>
              <a:t>Any of the links under the Monitoring Resources Menu on the left</a:t>
            </a:r>
          </a:p>
          <a:p>
            <a:pPr marL="1096255" lvl="2" indent="-173093">
              <a:buFont typeface="Arial" panose="020B0604020202020204" pitchFamily="34" charset="0"/>
              <a:buChar char="•"/>
            </a:pPr>
            <a:r>
              <a:rPr lang="en-US" b="0"/>
              <a:t>Select any of the topics listed above (e.g., Funding, Monitoring, etc.) or</a:t>
            </a:r>
          </a:p>
          <a:p>
            <a:pPr marL="1096255" lvl="2" indent="-173093">
              <a:buFont typeface="Arial" panose="020B0604020202020204" pitchFamily="34" charset="0"/>
              <a:buChar char="•"/>
            </a:pPr>
            <a:r>
              <a:rPr lang="en-US" b="0"/>
              <a:t>Select the Catamaran logo in the upper left-hand corner to return to the main landing page</a:t>
            </a:r>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194676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finding how-</a:t>
            </a:r>
            <a:r>
              <a:rPr lang="en-US" err="1"/>
              <a:t>to’s</a:t>
            </a:r>
            <a:r>
              <a:rPr lang="en-US"/>
              <a:t> and other resources using the main categories under the Other Resources menu, website visitors may also use the Catamaran How-</a:t>
            </a:r>
            <a:r>
              <a:rPr lang="en-US" err="1"/>
              <a:t>tos</a:t>
            </a:r>
            <a:r>
              <a:rPr lang="en-US"/>
              <a:t> form.</a:t>
            </a:r>
          </a:p>
          <a:p>
            <a:pPr marL="175724" indent="-175724">
              <a:buFont typeface="Arial" panose="020B0604020202020204" pitchFamily="34" charset="0"/>
              <a:buChar char="•"/>
            </a:pPr>
            <a:r>
              <a:rPr lang="en-US"/>
              <a:t>Select the resource category from the left sidebar. If you wish to narrow your search results further, enter a keyword or phrase. </a:t>
            </a:r>
          </a:p>
          <a:p>
            <a:pPr marL="175724" indent="-175724">
              <a:buFont typeface="Arial" panose="020B0604020202020204" pitchFamily="34" charset="0"/>
              <a:buChar char="•"/>
            </a:pPr>
            <a:r>
              <a:rPr lang="en-US"/>
              <a:t>In this example, we selected Monitoring and then entered the word “Video”. This quickly narrowed the results to two pages that have the word “video” on them.</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61</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OSE has been working over the last year to reformat the Part B Indicator pages. Rather than having to remember a specific indicator SPP number (e.g., B-1 or B-2), you only need look for the category (e.g., Graduation &amp; Dropout). All topics which were previously listed as indicators are listed under the </a:t>
            </a:r>
            <a:r>
              <a:rPr lang="en-US" b="1"/>
              <a:t>Measuring, Reporting, &amp; Improving (Part B) </a:t>
            </a:r>
            <a:r>
              <a:rPr lang="en-US"/>
              <a:t>menu located at the top of the TA site. To open the sub-menu with the list, select </a:t>
            </a:r>
            <a:r>
              <a:rPr lang="en-US" b="1"/>
              <a:t>Measuring, Reporting &amp; Improving (Part B)</a:t>
            </a:r>
            <a:r>
              <a:rPr lang="en-US"/>
              <a:t> and the menu shown here will be displayed. To open a specific page, select the category, for example, Graduation &amp; Dropout. Be careful when you move your cursor from the menu to the submenu. If you don’t move vertically, you may end up on another submenu.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 this update, we also updated the links to these pages too; however, some of you may have bookmarked the older links and that is okay. Not to worry, we are re-directing from the old links to the new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slide shows a portion of the updated Graduation &amp; Dropout page.</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2749933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example shown here is the Graduation and Dropout page. Each updated page has a brief description of the topic area along with several resource links. If the indicator is located on the Strand Report and/or Determinations, there will also be links to those pages as well.</a:t>
            </a:r>
          </a:p>
          <a:p>
            <a:endParaRPr lang="en-US"/>
          </a:p>
          <a:p>
            <a:r>
              <a:rPr lang="en-US"/>
              <a:t>Note, helpful content such as probe questions are still available along with newer content such as national resources.</a:t>
            </a:r>
          </a:p>
          <a:p>
            <a:endParaRPr lang="en-US"/>
          </a:p>
          <a:p>
            <a:r>
              <a:rPr lang="en-US"/>
              <a:t>We hope this re-organization and updated content will be useful to you.</a:t>
            </a:r>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a:p>
        </p:txBody>
      </p:sp>
    </p:spTree>
    <p:extLst>
      <p:ext uri="{BB962C8B-B14F-4D97-AF65-F5344CB8AC3E}">
        <p14:creationId xmlns:p14="http://schemas.microsoft.com/office/powerpoint/2010/main" val="39929773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searching for Catamaran How-</a:t>
            </a:r>
            <a:r>
              <a:rPr lang="en-US" err="1"/>
              <a:t>to’s</a:t>
            </a:r>
            <a:r>
              <a:rPr lang="en-US"/>
              <a:t>, website visitors may also do an overall search of the website. To do this, select </a:t>
            </a:r>
            <a:r>
              <a:rPr lang="en-US" b="1"/>
              <a:t>Search</a:t>
            </a:r>
            <a:r>
              <a:rPr lang="en-US" b="0"/>
              <a:t> in the upper right-hand corner of the website and then using the provided drop-down menu, select your search category and choose </a:t>
            </a:r>
            <a:r>
              <a:rPr lang="en-US" b="1"/>
              <a:t>Submit</a:t>
            </a:r>
            <a:r>
              <a:rPr lang="en-US" b="0"/>
              <a:t>.</a:t>
            </a:r>
          </a:p>
          <a:p>
            <a:pPr marL="175724" indent="-175724">
              <a:buFont typeface="Arial" panose="020B0604020202020204" pitchFamily="34" charset="0"/>
              <a:buChar char="•"/>
            </a:pPr>
            <a:r>
              <a:rPr lang="en-US" b="0"/>
              <a:t>Just like on the Catamaran How-to form, you may also enter a key word or phrase to narrow your search results.</a:t>
            </a:r>
          </a:p>
          <a:p>
            <a:pPr marL="175724" indent="-175724">
              <a:buFont typeface="Arial" panose="020B0604020202020204" pitchFamily="34" charset="0"/>
              <a:buChar char="•"/>
            </a:pPr>
            <a:r>
              <a:rPr lang="en-US" b="0"/>
              <a:t>Content is continuously being updated and tagged to optimize search results.</a:t>
            </a:r>
          </a:p>
          <a:p>
            <a:endParaRPr lang="en-US" b="0"/>
          </a:p>
          <a:p>
            <a:r>
              <a:rPr lang="en-US" b="0"/>
              <a:t>I would encourage you to search for the word Assignments and get that map of which monitoring team member is assigned to which ISD. That resources has our contact information on there as well. </a:t>
            </a:r>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64</a:t>
            </a:fld>
            <a:endParaRPr lang="en-US"/>
          </a:p>
        </p:txBody>
      </p:sp>
    </p:spTree>
    <p:extLst>
      <p:ext uri="{BB962C8B-B14F-4D97-AF65-F5344CB8AC3E}">
        <p14:creationId xmlns:p14="http://schemas.microsoft.com/office/powerpoint/2010/main" val="256148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Finally, You may get to either the Upcoming Events or Past Events pages through the </a:t>
            </a:r>
            <a:r>
              <a:rPr lang="en-US" b="1" dirty="0"/>
              <a:t>Other Resources</a:t>
            </a:r>
            <a:r>
              <a:rPr lang="en-US" b="0" dirty="0"/>
              <a:t> menu or from the main landing page under the Events and Deadlines heading selecting either:</a:t>
            </a:r>
          </a:p>
          <a:p>
            <a:pPr marL="638205" lvl="1" indent="-174056" defTabSz="947425">
              <a:buFont typeface="Arial" panose="020B0604020202020204" pitchFamily="34" charset="0"/>
              <a:buChar char="•"/>
              <a:defRPr/>
            </a:pPr>
            <a:r>
              <a:rPr lang="en-US" u="sng" dirty="0">
                <a:effectLst/>
                <a:hlinkClick r:id="rId3"/>
              </a:rPr>
              <a:t>Register for Upcoming Events</a:t>
            </a:r>
            <a:r>
              <a:rPr lang="en-US" dirty="0"/>
              <a:t> </a:t>
            </a:r>
          </a:p>
          <a:p>
            <a:pPr marL="638205" lvl="1" indent="-174056" defTabSz="947425">
              <a:buFont typeface="Arial" panose="020B0604020202020204" pitchFamily="34" charset="0"/>
              <a:buChar char="•"/>
              <a:defRPr/>
            </a:pPr>
            <a:r>
              <a:rPr lang="en-US" u="sng" dirty="0">
                <a:effectLst/>
                <a:hlinkClick r:id="rId4"/>
              </a:rPr>
              <a:t>View Past Event Recordings</a:t>
            </a:r>
            <a:endParaRPr lang="en-US" dirty="0"/>
          </a:p>
          <a:p>
            <a:pPr marL="174056" indent="-174056" defTabSz="947425">
              <a:buFont typeface="Arial" panose="020B0604020202020204" pitchFamily="34" charset="0"/>
              <a:buChar char="•"/>
              <a:defRPr/>
            </a:pPr>
            <a:r>
              <a:rPr lang="en-US" dirty="0"/>
              <a:t>Just as before you may</a:t>
            </a:r>
          </a:p>
          <a:p>
            <a:pPr marL="638205" lvl="1" indent="-174056" defTabSz="947425">
              <a:buFont typeface="Arial" panose="020B0604020202020204" pitchFamily="34" charset="0"/>
              <a:buChar char="•"/>
              <a:defRPr/>
            </a:pPr>
            <a:r>
              <a:rPr lang="en-US" dirty="0"/>
              <a:t>Register for upcoming events or</a:t>
            </a:r>
          </a:p>
          <a:p>
            <a:pPr marL="638205" lvl="1" indent="-174056" defTabSz="947425">
              <a:buFont typeface="Arial" panose="020B0604020202020204" pitchFamily="34" charset="0"/>
              <a:buChar char="•"/>
              <a:defRPr/>
            </a:pPr>
            <a:r>
              <a:rPr lang="en-US" dirty="0"/>
              <a:t>Access recordings and presentation materials from past events (including this webinar)</a:t>
            </a:r>
          </a:p>
          <a:p>
            <a:pPr marL="638205" lvl="1" indent="-174056" defTabSz="947425">
              <a:buFont typeface="Arial" panose="020B0604020202020204" pitchFamily="34" charset="0"/>
              <a:buChar char="•"/>
              <a:defRPr/>
            </a:pPr>
            <a:endParaRPr lang="en-US" dirty="0"/>
          </a:p>
          <a:p>
            <a:pPr marL="174056" indent="-174056" defTabSz="947425">
              <a:buFont typeface="Arial" panose="020B0604020202020204" pitchFamily="34" charset="0"/>
              <a:buChar char="•"/>
              <a:defRPr/>
            </a:pPr>
            <a:r>
              <a:rPr lang="en-US" dirty="0"/>
              <a:t>You will also notice you may now register for one of the OSE TA Monthly Calls on this page. If you missed one of the calls, the recordings will be available on the Past Events page.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65</a:t>
            </a:fld>
            <a:endParaRPr lang="en-US"/>
          </a:p>
        </p:txBody>
      </p:sp>
    </p:spTree>
    <p:extLst>
      <p:ext uri="{BB962C8B-B14F-4D97-AF65-F5344CB8AC3E}">
        <p14:creationId xmlns:p14="http://schemas.microsoft.com/office/powerpoint/2010/main" val="1946593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Coming soon on the Catamaran Technical Assistance site is a programmed Catamaran Calendar where users can view all upcoming events and due dates in one place. At the top right of the page, you can view the calendar in the view that works best for you by list, month, or day. </a:t>
            </a:r>
          </a:p>
          <a:p>
            <a:pPr defTabSz="947425">
              <a:defRPr/>
            </a:pPr>
            <a:endParaRPr lang="en-US" dirty="0"/>
          </a:p>
          <a:p>
            <a:pPr defTabSz="947425">
              <a:defRPr/>
            </a:pPr>
            <a:r>
              <a:rPr lang="en-US" dirty="0"/>
              <a:t>*From the month view shown here, you can drill down on a specific event for more information and add the event to your calendar.*</a:t>
            </a:r>
          </a:p>
          <a:p>
            <a:pPr defTabSz="947425">
              <a:defRPr/>
            </a:pPr>
            <a:endParaRPr lang="en-US" dirty="0"/>
          </a:p>
          <a:p>
            <a:pPr defTabSz="947425">
              <a:defRPr/>
            </a:pPr>
            <a:r>
              <a:rPr lang="en-US" dirty="0"/>
              <a:t>For upcoming due dates that have a how-to associated with it*, there will be a clickable link to the how-to.</a:t>
            </a:r>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66</a:t>
            </a:fld>
            <a:endParaRPr lang="en-US"/>
          </a:p>
        </p:txBody>
      </p:sp>
    </p:spTree>
    <p:extLst>
      <p:ext uri="{BB962C8B-B14F-4D97-AF65-F5344CB8AC3E}">
        <p14:creationId xmlns:p14="http://schemas.microsoft.com/office/powerpoint/2010/main" val="17521519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access the Catamaran Calendar on the home page of the Catamaran Technical Assistance Website by scrolling to the bottom of the page. This calendar will display 5 calendar items in a list-view format.* To view the full-sized calendar select the </a:t>
            </a:r>
            <a:r>
              <a:rPr lang="en-US" b="1" dirty="0"/>
              <a:t>View Calendar </a:t>
            </a:r>
            <a:r>
              <a:rPr lang="en-US" dirty="0"/>
              <a:t>link at the bottom of the calendar. We hope this new page is useful for you and helps you to plan your work.</a:t>
            </a:r>
          </a:p>
        </p:txBody>
      </p:sp>
      <p:sp>
        <p:nvSpPr>
          <p:cNvPr id="4" name="Slide Number Placeholder 3"/>
          <p:cNvSpPr>
            <a:spLocks noGrp="1"/>
          </p:cNvSpPr>
          <p:nvPr>
            <p:ph type="sldNum" sz="quarter" idx="5"/>
          </p:nvPr>
        </p:nvSpPr>
        <p:spPr/>
        <p:txBody>
          <a:bodyPr/>
          <a:lstStyle/>
          <a:p>
            <a:fld id="{DD2DD89C-FAB0-4542-93EC-D9383E52BB16}" type="slidenum">
              <a:rPr lang="en-US" smtClean="0"/>
              <a:t>67</a:t>
            </a:fld>
            <a:endParaRPr lang="en-US"/>
          </a:p>
        </p:txBody>
      </p:sp>
    </p:spTree>
    <p:extLst>
      <p:ext uri="{BB962C8B-B14F-4D97-AF65-F5344CB8AC3E}">
        <p14:creationId xmlns:p14="http://schemas.microsoft.com/office/powerpoint/2010/main" val="16863814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source of information that new ISD representatives may find helpful can be found on the Roles page, which can be found through the </a:t>
            </a:r>
            <a:r>
              <a:rPr lang="en-US" b="1"/>
              <a:t>Other Resources &amp; Events </a:t>
            </a:r>
            <a:r>
              <a:rPr lang="en-US"/>
              <a:t>menu under the heading Staffing &amp; Personnel.  To open this page, select “Roles” or navigate directly to this page by going to </a:t>
            </a:r>
            <a:r>
              <a:rPr lang="en-US" err="1"/>
              <a:t>training.catamaran.partners</a:t>
            </a:r>
            <a:r>
              <a:rPr lang="en-US"/>
              <a:t>/roles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this page, you will find technical assistance training videos and resources to help new ISD representatives understand their role and complete work in Catamaran.  Information includes training videos on navigating Catamaran, completing UNC work, running reports, and an introduction to this role.</a:t>
            </a:r>
          </a:p>
        </p:txBody>
      </p:sp>
      <p:sp>
        <p:nvSpPr>
          <p:cNvPr id="4" name="Slide Number Placeholder 3"/>
          <p:cNvSpPr>
            <a:spLocks noGrp="1"/>
          </p:cNvSpPr>
          <p:nvPr>
            <p:ph type="sldNum" sz="quarter" idx="5"/>
          </p:nvPr>
        </p:nvSpPr>
        <p:spPr/>
        <p:txBody>
          <a:bodyPr/>
          <a:lstStyle/>
          <a:p>
            <a:fld id="{DD2DD89C-FAB0-4542-93EC-D9383E52BB16}" type="slidenum">
              <a:rPr lang="en-US" smtClean="0"/>
              <a:t>68</a:t>
            </a:fld>
            <a:endParaRPr lang="en-US"/>
          </a:p>
        </p:txBody>
      </p:sp>
    </p:spTree>
    <p:extLst>
      <p:ext uri="{BB962C8B-B14F-4D97-AF65-F5344CB8AC3E}">
        <p14:creationId xmlns:p14="http://schemas.microsoft.com/office/powerpoint/2010/main" val="4315340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please use the chat feature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69</a:t>
            </a:fld>
            <a:endParaRPr lang="en-US" dirty="0"/>
          </a:p>
        </p:txBody>
      </p:sp>
    </p:spTree>
    <p:extLst>
      <p:ext uri="{BB962C8B-B14F-4D97-AF65-F5344CB8AC3E}">
        <p14:creationId xmlns:p14="http://schemas.microsoft.com/office/powerpoint/2010/main" val="40952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Catamaran and acknowledge your reports, you will see a variety of reports and activities. The reports in this release include the Strand Report, the Monitoring Activities Report (MAR),  Letters of Findings and Data Alerts, Monitoring Notification Letters, Closeout/Non-closeout Reports, State Complaint Reports and ISD Reports. </a:t>
            </a:r>
          </a:p>
          <a:p>
            <a:endParaRPr lang="en-US" dirty="0"/>
          </a:p>
          <a:p>
            <a:r>
              <a:rPr lang="en-US" dirty="0"/>
              <a:t>The monitoring notification letters will cover Indicator B-4 for discipline. If your district receives a monitoring notification letter, there will be a link to a helpful resource for preparing for this visit. Please follow the link and watch the PowerPoint presentation. The monitoring module will be open in Catamaran on February 15. Please begin to upload your required documentation and verify your student list after February 15. For ISDs with one or more member districts participating in monitoring, you can access the monitoring manual on the TA site and take the ISD-led monitoring course on MVU. Once that monitoring module opens on Feb 15, you will need to select whether the activity will be onsite or virtual for monitoring reviews. If your member district is only participating in a procedure review, those will all be virtual. </a:t>
            </a:r>
          </a:p>
          <a:p>
            <a:endParaRPr lang="en-US" dirty="0"/>
          </a:p>
          <a:p>
            <a:r>
              <a:rPr lang="en-US" dirty="0"/>
              <a:t>The Activities in this release include Corrective Action Plans (CAPs) for B-11, B-12, B-Timely IEP, B-Valid &amp; Reliable (from B-12 data), and State Complaints. </a:t>
            </a:r>
          </a:p>
          <a:p>
            <a:r>
              <a:rPr lang="en-US" dirty="0"/>
              <a:t>There are Corrective Actions for B-11, B-12, and B-Timely IEP. We will describe the differences between CAPs and Corrective actions later in the presentation. </a:t>
            </a:r>
          </a:p>
          <a:p>
            <a:endParaRPr lang="en-US" dirty="0"/>
          </a:p>
          <a:p>
            <a:r>
              <a:rPr lang="en-US" dirty="0"/>
              <a:t>Finally, there are Student Level Corrective Action Plans (SLCAP) for State Complaints.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20879344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today’s presentation, please reach out to Shawan at d o r t c h s @ michgian.gov or Kaitlyn at p a c e k 1 @michigan.gov. </a:t>
            </a:r>
          </a:p>
          <a:p>
            <a:endParaRPr lang="en-US" dirty="0"/>
          </a:p>
          <a:p>
            <a:r>
              <a:rPr lang="en-US" dirty="0"/>
              <a:t>For more general questions about special education, please contact the MDE OSE Information Line at 888-320-8384 or by email at m d e – o s e @ Michigan.gov.</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70</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5724" indent="-175724" defTabSz="937194">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4"/>
              </a:rPr>
              <a:t>d s e </a:t>
            </a:r>
            <a:r>
              <a:rPr lang="en-US" dirty="0" err="1">
                <a:latin typeface="Arial"/>
                <a:cs typeface="Arial"/>
                <a:hlinkClick r:id="rId4"/>
              </a:rPr>
              <a:t>e</a:t>
            </a:r>
            <a:r>
              <a:rPr lang="en-US" dirty="0">
                <a:latin typeface="Arial"/>
                <a:cs typeface="Arial"/>
                <a:hlinkClick r:id="rId4"/>
              </a:rPr>
              <a:t> g e r @publicsectorconsultants.com</a:t>
            </a:r>
            <a:endParaRPr lang="en-US" dirty="0">
              <a:latin typeface="Arial"/>
              <a:cs typeface="Arial"/>
            </a:endParaRPr>
          </a:p>
          <a:p>
            <a:pPr marL="175724" indent="-175724" defTabSz="937194">
              <a:buFont typeface="Arial" panose="020B0604020202020204" pitchFamily="34" charset="0"/>
              <a:buChar char="•"/>
              <a:defRPr/>
            </a:pPr>
            <a:endParaRPr lang="en-US" dirty="0">
              <a:latin typeface="Arial"/>
              <a:cs typeface="Arial"/>
            </a:endParaRPr>
          </a:p>
          <a:p>
            <a:pPr defTabSz="937194">
              <a:defRPr/>
            </a:pPr>
            <a:endParaRPr lang="en-US" dirty="0"/>
          </a:p>
          <a:p>
            <a:pPr defTabSz="937194">
              <a:defRPr/>
            </a:pPr>
            <a:r>
              <a:rPr lang="en-US" dirty="0"/>
              <a:t>As a reminder, </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err="1">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attending!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71</a:t>
            </a:fld>
            <a:endParaRPr lang="en-US"/>
          </a:p>
        </p:txBody>
      </p:sp>
    </p:spTree>
    <p:extLst>
      <p:ext uri="{BB962C8B-B14F-4D97-AF65-F5344CB8AC3E}">
        <p14:creationId xmlns:p14="http://schemas.microsoft.com/office/powerpoint/2010/main" val="305610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Strand Report is issued in each release of Catamaran and most of the items are updated in the May release. In the January release of Catamaran, Indicators B-11 (Child Find), B-12 (Early Childhood Transition), and B-Timely IEP will have updated data. These updates will be highlighted. Each line is only updated with new data once per year.</a:t>
            </a:r>
          </a:p>
          <a:p>
            <a:endParaRPr lang="en-US" dirty="0"/>
          </a:p>
          <a:p>
            <a:r>
              <a:rPr lang="en-US" dirty="0"/>
              <a:t>We’ll dive into how to access your reports a little later in the webinar, but if you do have a CAP or a Corrective Action, you can click on the See CAP or See Corrective Action link in the Next Step column to be taken directly to that CAP or Corrective Action.  Note, several districts may also receive a “See Data Alert” message on their Strand Report. If this is the case, return to the B Reports page to review the data alert letter.</a:t>
            </a:r>
          </a:p>
          <a:p>
            <a:endParaRPr lang="en-US" dirty="0"/>
          </a:p>
          <a:p>
            <a:r>
              <a:rPr lang="en-US" dirty="0"/>
              <a:t>You can use the download link at the top of the screen to save and then print a copy of your Strand Report to share with your colleagues or review and analysis process or RAP team if needed. </a:t>
            </a: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173327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For those who are new to Catamaran, there are 3 “major releases” in Catamaran each year. These differ from the monthly releases because the major releases include additional reports, closeout and non-closeout letters,  and must be “acknowledged” by the district. The major releases occur in Jan, May and Sept. </a:t>
            </a:r>
          </a:p>
          <a:p>
            <a:endParaRPr lang="en-US" dirty="0"/>
          </a:p>
          <a:p>
            <a:r>
              <a:rPr lang="en-US" dirty="0"/>
              <a:t>The Monitoring Activities report, or the MAR, can be accessed through the Reports page, which again, we will look at how to view and access the Reports page. </a:t>
            </a:r>
          </a:p>
          <a:p>
            <a:endParaRPr lang="en-US" dirty="0"/>
          </a:p>
          <a:p>
            <a:r>
              <a:rPr lang="en-US" dirty="0"/>
              <a:t>Some messages are universal and go to all districts, and some messages are targeted, and are sent only to specific districts, such as reminders to review Letters of Findings or reminders to review data alert letters.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7024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raining.catamaran.partners/wp-content/uploads/2020/05/B12-Technical-Assistance-2020-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reencast.com/t/6dktolIHc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training.catamaran.partners/wp-content/uploads/2022/01/B-Valid-Corrective-Action-Plan-Verification-Activity.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mailto:andersontippettj@michigan.gov"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pacek1@michigan.gov"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47681B-23AC-4BF1-BD0E-E6AFD457C3F5}"/>
              </a:ext>
            </a:extLst>
          </p:cNvPr>
          <p:cNvSpPr>
            <a:spLocks noGrp="1"/>
          </p:cNvSpPr>
          <p:nvPr>
            <p:ph type="title"/>
          </p:nvPr>
        </p:nvSpPr>
        <p:spPr/>
        <p:txBody>
          <a:bodyPr/>
          <a:lstStyle/>
          <a:p>
            <a:r>
              <a:rPr lang="en-US" dirty="0"/>
              <a:t>Welcome! </a:t>
            </a:r>
          </a:p>
        </p:txBody>
      </p:sp>
      <p:sp>
        <p:nvSpPr>
          <p:cNvPr id="7" name="Content Placeholder 6">
            <a:extLst>
              <a:ext uri="{FF2B5EF4-FFF2-40B4-BE49-F238E27FC236}">
                <a16:creationId xmlns:a16="http://schemas.microsoft.com/office/drawing/2014/main" id="{6517038D-50E5-4000-9EAC-2BE55C09FE42}"/>
              </a:ext>
            </a:extLst>
          </p:cNvPr>
          <p:cNvSpPr>
            <a:spLocks noGrp="1"/>
          </p:cNvSpPr>
          <p:nvPr>
            <p:ph idx="1"/>
          </p:nvPr>
        </p:nvSpPr>
        <p:spPr>
          <a:xfrm>
            <a:off x="655608" y="1690688"/>
            <a:ext cx="10972800" cy="4665662"/>
          </a:xfrm>
        </p:spPr>
        <p:txBody>
          <a:bodyPr>
            <a:normAutofit/>
          </a:bodyPr>
          <a:lstStyle/>
          <a:p>
            <a:r>
              <a:rPr lang="en-US" sz="2800" dirty="0"/>
              <a:t>The </a:t>
            </a:r>
            <a:r>
              <a:rPr lang="en-US" sz="2800" b="1" dirty="0"/>
              <a:t>January 2024 Catamaran Preview </a:t>
            </a:r>
            <a:r>
              <a:rPr lang="en-US" sz="2800" dirty="0"/>
              <a:t>webinar</a:t>
            </a:r>
            <a:r>
              <a:rPr lang="en-US" sz="2800" b="1" dirty="0"/>
              <a:t> </a:t>
            </a:r>
            <a:r>
              <a:rPr lang="en-US" sz="2800" dirty="0"/>
              <a:t>will begin in a few moments.</a:t>
            </a:r>
          </a:p>
          <a:p>
            <a:r>
              <a:rPr lang="en-US" sz="2800" dirty="0"/>
              <a:t>The webinar recording and presentation materials will be posted on the Catamaran Technical Assistance Website under </a:t>
            </a:r>
            <a:r>
              <a:rPr lang="en-US" sz="2800" b="1" dirty="0">
                <a:hlinkClick r:id="rId3"/>
              </a:rPr>
              <a:t>Past Events</a:t>
            </a:r>
            <a:r>
              <a:rPr lang="en-US" sz="2800" b="1" dirty="0"/>
              <a:t> </a:t>
            </a:r>
            <a:r>
              <a:rPr lang="en-US" sz="2800" dirty="0"/>
              <a:t>(https://training.catamaran.partners/past-events/)</a:t>
            </a:r>
          </a:p>
          <a:p>
            <a:r>
              <a:rPr lang="en-US" sz="2800" dirty="0"/>
              <a:t>To communicate with the presenters during the webinar, use the </a:t>
            </a:r>
            <a:br>
              <a:rPr lang="en-US" sz="2800" dirty="0"/>
            </a:br>
            <a:r>
              <a:rPr lang="en-US" sz="2800" b="1" dirty="0"/>
              <a:t>Chat</a:t>
            </a:r>
            <a:r>
              <a:rPr lang="en-US" sz="2800" dirty="0"/>
              <a:t> feature. </a:t>
            </a:r>
          </a:p>
          <a:p>
            <a:r>
              <a:rPr lang="en-US" sz="2800" dirty="0"/>
              <a:t>Closed captioning is available for this webinar. To select this option, choose the closed caption icon in the Zoom webinar player.</a:t>
            </a:r>
          </a:p>
        </p:txBody>
      </p:sp>
      <p:sp>
        <p:nvSpPr>
          <p:cNvPr id="4" name="Footer Placeholder 3">
            <a:extLst>
              <a:ext uri="{FF2B5EF4-FFF2-40B4-BE49-F238E27FC236}">
                <a16:creationId xmlns:a16="http://schemas.microsoft.com/office/drawing/2014/main" id="{FEE116CB-5187-4852-B31B-CE395DD8D40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35820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365125"/>
            <a:ext cx="10515600" cy="1325563"/>
          </a:xfrm>
        </p:spPr>
        <p:txBody>
          <a:bodyPr anchor="b">
            <a:normAutofit/>
          </a:bodyPr>
          <a:lstStyle/>
          <a:p>
            <a:r>
              <a:rPr lang="en-US" dirty="0"/>
              <a:t>Sample Monitoring Activities Report</a:t>
            </a:r>
          </a:p>
        </p:txBody>
      </p:sp>
      <p:pic>
        <p:nvPicPr>
          <p:cNvPr id="7" name="Picture 6" descr="Monitoring Activities Report">
            <a:extLst>
              <a:ext uri="{FF2B5EF4-FFF2-40B4-BE49-F238E27FC236}">
                <a16:creationId xmlns:a16="http://schemas.microsoft.com/office/drawing/2014/main" id="{A86FA0E3-A092-3300-6E61-AD0C44A6B753}"/>
              </a:ext>
            </a:extLst>
          </p:cNvPr>
          <p:cNvPicPr>
            <a:picLocks noChangeAspect="1"/>
          </p:cNvPicPr>
          <p:nvPr/>
        </p:nvPicPr>
        <p:blipFill>
          <a:blip r:embed="rId3"/>
          <a:srcRect/>
          <a:stretch/>
        </p:blipFill>
        <p:spPr>
          <a:xfrm>
            <a:off x="1018599" y="2464821"/>
            <a:ext cx="10154802" cy="2418782"/>
          </a:xfrm>
          <a:prstGeom prst="rect">
            <a:avLst/>
          </a:prstGeom>
          <a:ln>
            <a:solidFill>
              <a:srgbClr val="3A3A3A"/>
            </a:solidFill>
          </a:ln>
        </p:spPr>
      </p:pic>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1066253" cy="1325563"/>
          </a:xfrm>
        </p:spPr>
        <p:txBody>
          <a:bodyPr>
            <a:normAutofit/>
          </a:bodyPr>
          <a:lstStyle/>
          <a:p>
            <a:r>
              <a:rPr lang="en-US" dirty="0"/>
              <a:t>Letters of Findings, Data Alerts, and Reports</a:t>
            </a:r>
          </a:p>
        </p:txBody>
      </p:sp>
      <p:sp>
        <p:nvSpPr>
          <p:cNvPr id="3" name="Content Placeholder 2">
            <a:extLst>
              <a:ext uri="{FF2B5EF4-FFF2-40B4-BE49-F238E27FC236}">
                <a16:creationId xmlns:a16="http://schemas.microsoft.com/office/drawing/2014/main" id="{5731194C-F24E-47D6-B7F7-C379E6BCF6B7}"/>
              </a:ext>
            </a:extLst>
          </p:cNvPr>
          <p:cNvSpPr>
            <a:spLocks noGrp="1"/>
          </p:cNvSpPr>
          <p:nvPr>
            <p:ph idx="1"/>
          </p:nvPr>
        </p:nvSpPr>
        <p:spPr>
          <a:xfrm>
            <a:off x="838200" y="1825624"/>
            <a:ext cx="10515600" cy="4530725"/>
          </a:xfrm>
        </p:spPr>
        <p:txBody>
          <a:bodyPr>
            <a:normAutofit/>
          </a:bodyPr>
          <a:lstStyle/>
          <a:p>
            <a:r>
              <a:rPr lang="en-US" sz="3200" dirty="0"/>
              <a:t>B-11 Letter of Findings</a:t>
            </a:r>
          </a:p>
          <a:p>
            <a:r>
              <a:rPr lang="en-US" sz="3200" dirty="0"/>
              <a:t>B-12 Letter of Findings</a:t>
            </a:r>
          </a:p>
          <a:p>
            <a:r>
              <a:rPr lang="en-US" sz="3200" dirty="0"/>
              <a:t>B-Timely IEP Letter of Findings or Data Alert</a:t>
            </a:r>
          </a:p>
          <a:p>
            <a:r>
              <a:rPr lang="en-US" sz="3200" dirty="0"/>
              <a:t>B-Valid &amp; Reliable Letter of Findings or Data Alert</a:t>
            </a:r>
          </a:p>
          <a:p>
            <a:r>
              <a:rPr lang="en-US" sz="3200" dirty="0"/>
              <a:t>B-Complaint Final Decisions</a:t>
            </a:r>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11</a:t>
            </a:fld>
            <a:endParaRPr lang="en-US" dirty="0"/>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2651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0902043" cy="1325563"/>
          </a:xfrm>
        </p:spPr>
        <p:txBody>
          <a:bodyPr/>
          <a:lstStyle/>
          <a:p>
            <a:r>
              <a:rPr lang="en-US" dirty="0"/>
              <a:t>Closeout/Non-closeout Letters and Reports</a:t>
            </a:r>
          </a:p>
        </p:txBody>
      </p:sp>
      <p:sp>
        <p:nvSpPr>
          <p:cNvPr id="3" name="Content Placeholder 2">
            <a:extLst>
              <a:ext uri="{FF2B5EF4-FFF2-40B4-BE49-F238E27FC236}">
                <a16:creationId xmlns:a16="http://schemas.microsoft.com/office/drawing/2014/main" id="{5731194C-F24E-47D6-B7F7-C379E6BCF6B7}"/>
              </a:ext>
            </a:extLst>
          </p:cNvPr>
          <p:cNvSpPr>
            <a:spLocks noGrp="1"/>
          </p:cNvSpPr>
          <p:nvPr>
            <p:ph idx="1"/>
          </p:nvPr>
        </p:nvSpPr>
        <p:spPr/>
        <p:txBody>
          <a:bodyPr>
            <a:normAutofit/>
          </a:bodyPr>
          <a:lstStyle/>
          <a:p>
            <a:r>
              <a:rPr lang="en-US" sz="3200" dirty="0"/>
              <a:t>B-11</a:t>
            </a:r>
          </a:p>
          <a:p>
            <a:r>
              <a:rPr lang="en-US" sz="3200" dirty="0"/>
              <a:t>B-12</a:t>
            </a:r>
          </a:p>
          <a:p>
            <a:r>
              <a:rPr lang="en-US" sz="3200" dirty="0"/>
              <a:t>B-Timely IEP</a:t>
            </a:r>
          </a:p>
          <a:p>
            <a:r>
              <a:rPr lang="en-US" sz="3200" dirty="0"/>
              <a:t>B-Valid &amp; Reliable</a:t>
            </a:r>
          </a:p>
          <a:p>
            <a:r>
              <a:rPr lang="en-US" sz="3200" dirty="0"/>
              <a:t>Part B Monitoring</a:t>
            </a:r>
          </a:p>
          <a:p>
            <a:r>
              <a:rPr lang="en-US" sz="3200" dirty="0"/>
              <a:t>State Complaints</a:t>
            </a:r>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dirty="0"/>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39782-2DB0-4363-ADD5-E42536EF0671}"/>
              </a:ext>
            </a:extLst>
          </p:cNvPr>
          <p:cNvSpPr>
            <a:spLocks noGrp="1"/>
          </p:cNvSpPr>
          <p:nvPr>
            <p:ph type="title"/>
          </p:nvPr>
        </p:nvSpPr>
        <p:spPr/>
        <p:txBody>
          <a:bodyPr/>
          <a:lstStyle/>
          <a:p>
            <a:r>
              <a:rPr lang="en-US" dirty="0"/>
              <a:t>ISD Reports</a:t>
            </a:r>
          </a:p>
        </p:txBody>
      </p:sp>
      <p:sp>
        <p:nvSpPr>
          <p:cNvPr id="3" name="Content Placeholder 2">
            <a:extLst>
              <a:ext uri="{FF2B5EF4-FFF2-40B4-BE49-F238E27FC236}">
                <a16:creationId xmlns:a16="http://schemas.microsoft.com/office/drawing/2014/main" id="{F7131506-B557-45CE-A999-47D711AA9A13}"/>
              </a:ext>
            </a:extLst>
          </p:cNvPr>
          <p:cNvSpPr>
            <a:spLocks noGrp="1"/>
          </p:cNvSpPr>
          <p:nvPr>
            <p:ph idx="1"/>
          </p:nvPr>
        </p:nvSpPr>
        <p:spPr>
          <a:xfrm>
            <a:off x="838199" y="1825625"/>
            <a:ext cx="10696075" cy="4351338"/>
          </a:xfrm>
        </p:spPr>
        <p:txBody>
          <a:bodyPr>
            <a:normAutofit/>
          </a:bodyPr>
          <a:lstStyle/>
          <a:p>
            <a:r>
              <a:rPr lang="en-US" sz="3200" dirty="0"/>
              <a:t>Member District Monitoring Reports</a:t>
            </a:r>
          </a:p>
          <a:p>
            <a:r>
              <a:rPr lang="en-US" sz="3200" dirty="0"/>
              <a:t>Member District Data Reports (B-11, B-12, B-Timely IEP, and B-Valid &amp; Reliable)</a:t>
            </a:r>
          </a:p>
          <a:p>
            <a:r>
              <a:rPr lang="en-US" sz="3200" dirty="0"/>
              <a:t>Student Data Report of Member District Data (B-11, </a:t>
            </a:r>
            <a:br>
              <a:rPr lang="en-US" sz="3200" dirty="0"/>
            </a:br>
            <a:r>
              <a:rPr lang="en-US" sz="3200" dirty="0"/>
              <a:t>B-12, B-Timely IEP, and B-Valid &amp; Reliable)</a:t>
            </a:r>
          </a:p>
        </p:txBody>
      </p:sp>
      <p:sp>
        <p:nvSpPr>
          <p:cNvPr id="5" name="Slide Number Placeholder 4">
            <a:extLst>
              <a:ext uri="{FF2B5EF4-FFF2-40B4-BE49-F238E27FC236}">
                <a16:creationId xmlns:a16="http://schemas.microsoft.com/office/drawing/2014/main" id="{3D86EDA6-295F-4DE2-A857-A442B3A845C8}"/>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
        <p:nvSpPr>
          <p:cNvPr id="4" name="Footer Placeholder 3">
            <a:extLst>
              <a:ext uri="{FF2B5EF4-FFF2-40B4-BE49-F238E27FC236}">
                <a16:creationId xmlns:a16="http://schemas.microsoft.com/office/drawing/2014/main" id="{CA4DDA02-EC33-41DF-A690-30D05BD58DC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11589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 Plans (CAPs)</a:t>
            </a:r>
          </a:p>
        </p:txBody>
      </p:sp>
      <p:sp>
        <p:nvSpPr>
          <p:cNvPr id="7" name="Content Placeholder 2">
            <a:extLst>
              <a:ext uri="{FF2B5EF4-FFF2-40B4-BE49-F238E27FC236}">
                <a16:creationId xmlns:a16="http://schemas.microsoft.com/office/drawing/2014/main" id="{820E2B2F-DCD8-4916-B763-9AB3483E52C6}"/>
              </a:ext>
            </a:extLst>
          </p:cNvPr>
          <p:cNvSpPr txBox="1">
            <a:spLocks/>
          </p:cNvSpPr>
          <p:nvPr/>
        </p:nvSpPr>
        <p:spPr>
          <a:xfrm>
            <a:off x="838197" y="1857375"/>
            <a:ext cx="5257803" cy="4815262"/>
          </a:xfrm>
          <a:prstGeom prst="rect">
            <a:avLst/>
          </a:prstGeom>
        </p:spPr>
        <p:txBody>
          <a:bodyPr>
            <a:normAutofit fontScale="92500" lnSpcReduction="20000"/>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b="1" dirty="0">
                <a:solidFill>
                  <a:srgbClr val="24866E"/>
                </a:solidFill>
              </a:rPr>
              <a:t>All CAPs:</a:t>
            </a:r>
          </a:p>
          <a:p>
            <a:r>
              <a:rPr lang="en-US" sz="3100" dirty="0"/>
              <a:t>Have the same workflow and timelines for completion.</a:t>
            </a:r>
          </a:p>
          <a:p>
            <a:r>
              <a:rPr lang="en-US" sz="3100" dirty="0"/>
              <a:t>Describe system level correction.</a:t>
            </a:r>
          </a:p>
          <a:p>
            <a:r>
              <a:rPr lang="en-US" sz="3100" dirty="0"/>
              <a:t>Are verified as corrected by the ISD.</a:t>
            </a:r>
          </a:p>
          <a:p>
            <a:r>
              <a:rPr lang="en-US" sz="3100" dirty="0"/>
              <a:t>Include links to either: </a:t>
            </a:r>
          </a:p>
          <a:p>
            <a:pPr lvl="1"/>
            <a:r>
              <a:rPr lang="en-US" sz="2800" dirty="0"/>
              <a:t>Student Level Corrective Action Plans (SLCAPs) </a:t>
            </a:r>
            <a:r>
              <a:rPr lang="en-US" sz="2800" b="1" dirty="0"/>
              <a:t>or</a:t>
            </a:r>
          </a:p>
          <a:p>
            <a:pPr lvl="1"/>
            <a:r>
              <a:rPr lang="en-US" sz="2800" dirty="0"/>
              <a:t>District Student Data Report</a:t>
            </a:r>
          </a:p>
        </p:txBody>
      </p:sp>
      <p:sp>
        <p:nvSpPr>
          <p:cNvPr id="9" name="Content Placeholder 5">
            <a:extLst>
              <a:ext uri="{FF2B5EF4-FFF2-40B4-BE49-F238E27FC236}">
                <a16:creationId xmlns:a16="http://schemas.microsoft.com/office/drawing/2014/main" id="{EE22527A-74A5-4E87-A42C-6B1E7D5261C7}"/>
              </a:ext>
            </a:extLst>
          </p:cNvPr>
          <p:cNvSpPr txBox="1">
            <a:spLocks/>
          </p:cNvSpPr>
          <p:nvPr/>
        </p:nvSpPr>
        <p:spPr>
          <a:xfrm>
            <a:off x="6096001" y="1738814"/>
            <a:ext cx="5257800" cy="3684588"/>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b="1" dirty="0">
                <a:solidFill>
                  <a:schemeClr val="accent2"/>
                </a:solidFill>
              </a:rPr>
              <a:t>Complaint CAPs:</a:t>
            </a:r>
          </a:p>
          <a:p>
            <a:pPr marL="465138" lvl="1" indent="-288925"/>
            <a:r>
              <a:rPr lang="en-US" sz="2900" dirty="0"/>
              <a:t>Are issued each month as needed.</a:t>
            </a:r>
          </a:p>
          <a:p>
            <a:pPr marL="465138" lvl="1" indent="-288925"/>
            <a:r>
              <a:rPr lang="en-US" sz="2900" dirty="0"/>
              <a:t>Include link to the complaint final decision.</a:t>
            </a:r>
          </a:p>
          <a:p>
            <a:pPr marL="465138" lvl="1" indent="-288925"/>
            <a:endParaRPr lang="en-US" sz="2900" dirty="0"/>
          </a:p>
          <a:p>
            <a:pPr lvl="1"/>
            <a:endParaRPr lang="en-US" dirty="0"/>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fld id="{46775F4D-6D42-4CD6-A802-0B48E0231625}" type="slidenum">
              <a:rPr lang="en-US" smtClean="0"/>
              <a:pPr/>
              <a:t>14</a:t>
            </a:fld>
            <a:endParaRPr lang="en-US" dirty="0"/>
          </a:p>
        </p:txBody>
      </p:sp>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80124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74A6-C32C-477C-8EA3-4BA0F4928870}"/>
              </a:ext>
            </a:extLst>
          </p:cNvPr>
          <p:cNvSpPr>
            <a:spLocks noGrp="1"/>
          </p:cNvSpPr>
          <p:nvPr>
            <p:ph type="title"/>
          </p:nvPr>
        </p:nvSpPr>
        <p:spPr/>
        <p:txBody>
          <a:bodyPr/>
          <a:lstStyle/>
          <a:p>
            <a:r>
              <a:rPr lang="en-US" dirty="0"/>
              <a:t>Findings and Data Alerts Related to B-12</a:t>
            </a:r>
          </a:p>
        </p:txBody>
      </p:sp>
      <p:sp>
        <p:nvSpPr>
          <p:cNvPr id="7" name="Content Placeholder 6">
            <a:extLst>
              <a:ext uri="{FF2B5EF4-FFF2-40B4-BE49-F238E27FC236}">
                <a16:creationId xmlns:a16="http://schemas.microsoft.com/office/drawing/2014/main" id="{3AB8CA8A-9D4E-4674-9F2B-BD804B7751E8}"/>
              </a:ext>
            </a:extLst>
          </p:cNvPr>
          <p:cNvSpPr>
            <a:spLocks noGrp="1"/>
          </p:cNvSpPr>
          <p:nvPr>
            <p:ph idx="1"/>
          </p:nvPr>
        </p:nvSpPr>
        <p:spPr>
          <a:xfrm>
            <a:off x="838199" y="1839191"/>
            <a:ext cx="10515600" cy="4605266"/>
          </a:xfrm>
        </p:spPr>
        <p:txBody>
          <a:bodyPr/>
          <a:lstStyle/>
          <a:p>
            <a:r>
              <a:rPr lang="en-US" sz="3200" b="1" dirty="0"/>
              <a:t>B-12 CAP or Corrective Action </a:t>
            </a:r>
            <a:r>
              <a:rPr lang="en-US" sz="3200" dirty="0"/>
              <a:t>occurs if a student’s IEP is not held by their 3</a:t>
            </a:r>
            <a:r>
              <a:rPr lang="en-US" sz="3200" baseline="30000" dirty="0"/>
              <a:t>rd</a:t>
            </a:r>
            <a:r>
              <a:rPr lang="en-US" sz="3200" dirty="0"/>
              <a:t> birthday.</a:t>
            </a:r>
          </a:p>
          <a:p>
            <a:r>
              <a:rPr lang="en-US" sz="3200" b="1" dirty="0"/>
              <a:t>B-Valid &amp; Reliable CAP or Data Alert </a:t>
            </a:r>
            <a:r>
              <a:rPr lang="en-US" sz="3200" dirty="0"/>
              <a:t>occurs if there are missing data components in MSDS regardless of whether the student’s IEP was held by their 3</a:t>
            </a:r>
            <a:r>
              <a:rPr lang="en-US" sz="3200" baseline="30000" dirty="0"/>
              <a:t>rd</a:t>
            </a:r>
            <a:r>
              <a:rPr lang="en-US" sz="3200" dirty="0"/>
              <a:t> birthday.</a:t>
            </a:r>
          </a:p>
          <a:p>
            <a:r>
              <a:rPr lang="en-US" sz="3200" dirty="0"/>
              <a:t>A district may receive both items.</a:t>
            </a:r>
          </a:p>
        </p:txBody>
      </p:sp>
      <p:sp>
        <p:nvSpPr>
          <p:cNvPr id="5" name="Slide Number Placeholder 4">
            <a:extLst>
              <a:ext uri="{FF2B5EF4-FFF2-40B4-BE49-F238E27FC236}">
                <a16:creationId xmlns:a16="http://schemas.microsoft.com/office/drawing/2014/main" id="{B2BC7683-1693-47E1-AB4E-0340A0AB35BA}"/>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608FAF5D-B23E-4EE5-B499-4B91E2FF482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325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B91D-8890-40E0-9BEC-A323F4A806B8}"/>
              </a:ext>
            </a:extLst>
          </p:cNvPr>
          <p:cNvSpPr>
            <a:spLocks noGrp="1"/>
          </p:cNvSpPr>
          <p:nvPr>
            <p:ph type="title"/>
          </p:nvPr>
        </p:nvSpPr>
        <p:spPr/>
        <p:txBody>
          <a:bodyPr/>
          <a:lstStyle/>
          <a:p>
            <a:r>
              <a:rPr lang="en-US" dirty="0"/>
              <a:t>B-12 CAPs or Corrective Actions </a:t>
            </a:r>
          </a:p>
        </p:txBody>
      </p:sp>
      <p:sp>
        <p:nvSpPr>
          <p:cNvPr id="3" name="Content Placeholder 2">
            <a:extLst>
              <a:ext uri="{FF2B5EF4-FFF2-40B4-BE49-F238E27FC236}">
                <a16:creationId xmlns:a16="http://schemas.microsoft.com/office/drawing/2014/main" id="{5CE4134D-23FA-4D6F-814E-760B1E5C140A}"/>
              </a:ext>
            </a:extLst>
          </p:cNvPr>
          <p:cNvSpPr>
            <a:spLocks noGrp="1"/>
          </p:cNvSpPr>
          <p:nvPr>
            <p:ph idx="1"/>
          </p:nvPr>
        </p:nvSpPr>
        <p:spPr/>
        <p:txBody>
          <a:bodyPr>
            <a:normAutofit lnSpcReduction="10000"/>
          </a:bodyPr>
          <a:lstStyle/>
          <a:p>
            <a:r>
              <a:rPr lang="en-US" sz="2800" dirty="0"/>
              <a:t>Review the student data in the Strand Report to see which students’ records were determined to be noncompliant.</a:t>
            </a:r>
          </a:p>
          <a:p>
            <a:r>
              <a:rPr lang="en-US" sz="2800" dirty="0"/>
              <a:t>For each noncompliant student record, determine the root cause of the noncompliance.</a:t>
            </a:r>
          </a:p>
          <a:p>
            <a:r>
              <a:rPr lang="en-US" sz="2800" dirty="0"/>
              <a:t>Review and analysis process (RAP) team members should include </a:t>
            </a:r>
            <a:r>
              <a:rPr lang="en-US" sz="2800" i="1" dirty="0"/>
              <a:t>Early On</a:t>
            </a:r>
            <a:r>
              <a:rPr lang="en-US" sz="2800" i="1" baseline="30000" dirty="0"/>
              <a:t>®</a:t>
            </a:r>
            <a:r>
              <a:rPr lang="en-US" sz="2800" i="1" dirty="0"/>
              <a:t> </a:t>
            </a:r>
            <a:r>
              <a:rPr lang="en-US" sz="2800" dirty="0"/>
              <a:t>staff, district staff, evaluation team members, and administrators.</a:t>
            </a:r>
          </a:p>
          <a:p>
            <a:r>
              <a:rPr lang="en-US" sz="2800" dirty="0"/>
              <a:t>Revision of policy, procedures, and/or practices should focus on addressing the root cause and ensuring a student’s IEP is in place before their third birthday.</a:t>
            </a:r>
          </a:p>
        </p:txBody>
      </p:sp>
      <p:sp>
        <p:nvSpPr>
          <p:cNvPr id="5" name="Slide Number Placeholder 4">
            <a:extLst>
              <a:ext uri="{FF2B5EF4-FFF2-40B4-BE49-F238E27FC236}">
                <a16:creationId xmlns:a16="http://schemas.microsoft.com/office/drawing/2014/main" id="{10EEF3FB-F365-493D-B315-7487A5F24A78}"/>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229BF3B2-A80B-4295-BA7D-613CBB77530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673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F8E8-CABD-4608-BFD1-615F733B72C3}"/>
              </a:ext>
            </a:extLst>
          </p:cNvPr>
          <p:cNvSpPr>
            <a:spLocks noGrp="1"/>
          </p:cNvSpPr>
          <p:nvPr>
            <p:ph type="title"/>
          </p:nvPr>
        </p:nvSpPr>
        <p:spPr/>
        <p:txBody>
          <a:bodyPr/>
          <a:lstStyle/>
          <a:p>
            <a:r>
              <a:rPr lang="en-US" dirty="0"/>
              <a:t>B-Valid &amp; Reliable CAPs or Data Alerts</a:t>
            </a:r>
          </a:p>
        </p:txBody>
      </p:sp>
      <p:sp>
        <p:nvSpPr>
          <p:cNvPr id="3" name="Content Placeholder 2">
            <a:extLst>
              <a:ext uri="{FF2B5EF4-FFF2-40B4-BE49-F238E27FC236}">
                <a16:creationId xmlns:a16="http://schemas.microsoft.com/office/drawing/2014/main" id="{967C7648-99E8-4C4D-B562-A7A32B572F2C}"/>
              </a:ext>
            </a:extLst>
          </p:cNvPr>
          <p:cNvSpPr>
            <a:spLocks noGrp="1"/>
          </p:cNvSpPr>
          <p:nvPr>
            <p:ph idx="1"/>
          </p:nvPr>
        </p:nvSpPr>
        <p:spPr>
          <a:xfrm>
            <a:off x="838200" y="1825625"/>
            <a:ext cx="10515600" cy="4793384"/>
          </a:xfrm>
        </p:spPr>
        <p:txBody>
          <a:bodyPr>
            <a:normAutofit fontScale="92500" lnSpcReduction="10000"/>
          </a:bodyPr>
          <a:lstStyle/>
          <a:p>
            <a:r>
              <a:rPr lang="en-US" sz="2800" dirty="0"/>
              <a:t>With the ISD review the data in the Student Data Report of Member District Data on the ISD’s report page.</a:t>
            </a:r>
          </a:p>
          <a:p>
            <a:r>
              <a:rPr lang="en-US" sz="2800" dirty="0"/>
              <a:t>Determine which of the required fields are missing (</a:t>
            </a:r>
            <a:r>
              <a:rPr lang="en-US" sz="2800" dirty="0">
                <a:solidFill>
                  <a:srgbClr val="0070C0"/>
                </a:solidFill>
                <a:hlinkClick r:id="rId3">
                  <a:extLst>
                    <a:ext uri="{A12FA001-AC4F-418D-AE19-62706E023703}">
                      <ahyp:hlinkClr xmlns:ahyp="http://schemas.microsoft.com/office/drawing/2018/hyperlinkcolor" val="tx"/>
                    </a:ext>
                  </a:extLst>
                </a:hlinkClick>
              </a:rPr>
              <a:t>See the technical assistance document</a:t>
            </a:r>
            <a:r>
              <a:rPr lang="en-US" sz="2800" dirty="0"/>
              <a:t> for a list of required fields).</a:t>
            </a:r>
          </a:p>
          <a:p>
            <a:r>
              <a:rPr lang="en-US" sz="2800" dirty="0"/>
              <a:t>For each noncompliant student record, determine the root cause of the noncompliance including whether the ISD or district submit the missing fields.</a:t>
            </a:r>
          </a:p>
          <a:p>
            <a:r>
              <a:rPr lang="en-US" sz="2800" dirty="0"/>
              <a:t>Convene a team including </a:t>
            </a:r>
            <a:r>
              <a:rPr lang="en-US" sz="2800" i="1" dirty="0"/>
              <a:t>Early On </a:t>
            </a:r>
            <a:r>
              <a:rPr lang="en-US" sz="2800" dirty="0"/>
              <a:t>staff, district staff, administrators and those involved in the data submission process to revise policy, procedures, and/or practices.</a:t>
            </a:r>
          </a:p>
          <a:p>
            <a:r>
              <a:rPr lang="en-US" sz="2800" dirty="0"/>
              <a:t>Plan to use the EOY collection for verification.</a:t>
            </a:r>
          </a:p>
        </p:txBody>
      </p:sp>
      <p:sp>
        <p:nvSpPr>
          <p:cNvPr id="5" name="Slide Number Placeholder 4">
            <a:extLst>
              <a:ext uri="{FF2B5EF4-FFF2-40B4-BE49-F238E27FC236}">
                <a16:creationId xmlns:a16="http://schemas.microsoft.com/office/drawing/2014/main" id="{A6A0FBA0-49B4-43E0-9849-AA5164235EF9}"/>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95E3717F-9823-49B1-9FA0-EDAD16CDD2B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6944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a:t>
            </a:r>
          </a:p>
        </p:txBody>
      </p:sp>
      <p:sp>
        <p:nvSpPr>
          <p:cNvPr id="9" name="Content Placeholder 5">
            <a:extLst>
              <a:ext uri="{FF2B5EF4-FFF2-40B4-BE49-F238E27FC236}">
                <a16:creationId xmlns:a16="http://schemas.microsoft.com/office/drawing/2014/main" id="{EE22527A-74A5-4E87-A42C-6B1E7D5261C7}"/>
              </a:ext>
            </a:extLst>
          </p:cNvPr>
          <p:cNvSpPr txBox="1">
            <a:spLocks/>
          </p:cNvSpPr>
          <p:nvPr/>
        </p:nvSpPr>
        <p:spPr>
          <a:xfrm>
            <a:off x="838202" y="1822553"/>
            <a:ext cx="10120084" cy="4533797"/>
          </a:xfrm>
          <a:prstGeom prst="rect">
            <a:avLst/>
          </a:prstGeom>
        </p:spPr>
        <p:txBody>
          <a:bodyPr>
            <a:normAutofit fontScale="85000" lnSpcReduction="10000"/>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800" dirty="0"/>
              <a:t>Applies to B-11, B-12, and B-Timely IEP.</a:t>
            </a:r>
          </a:p>
          <a:p>
            <a:r>
              <a:rPr lang="en-US" sz="3800" dirty="0"/>
              <a:t>Addresses noncompliance to ensure future students are properly identified for special education and current students’ IEPs are updated in a timely manner.</a:t>
            </a:r>
          </a:p>
          <a:p>
            <a:r>
              <a:rPr lang="en-US" sz="3800" dirty="0"/>
              <a:t>Districts submits to ISDs for verification by </a:t>
            </a:r>
            <a:r>
              <a:rPr lang="en-US" sz="3800" b="1" dirty="0"/>
              <a:t>October 1.</a:t>
            </a:r>
            <a:endParaRPr lang="en-US" sz="3800" dirty="0"/>
          </a:p>
          <a:p>
            <a:r>
              <a:rPr lang="en-US" sz="3800" dirty="0"/>
              <a:t>ISDs submit to MDE for closeout by </a:t>
            </a:r>
            <a:r>
              <a:rPr lang="en-US" sz="3800" b="1" dirty="0"/>
              <a:t>November 1.</a:t>
            </a:r>
          </a:p>
          <a:p>
            <a:pPr lvl="1"/>
            <a:r>
              <a:rPr lang="en-US" sz="3300" dirty="0"/>
              <a:t>Verification includes a review of student files or interview if no student files are available.</a:t>
            </a:r>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fld id="{46775F4D-6D42-4CD6-A802-0B48E0231625}" type="slidenum">
              <a:rPr lang="en-US" smtClean="0"/>
              <a:pPr/>
              <a:t>18</a:t>
            </a:fld>
            <a:endParaRPr lang="en-US" dirty="0"/>
          </a:p>
        </p:txBody>
      </p:sp>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13030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456FC0-8663-4F71-8623-B2CDC0488864}"/>
              </a:ext>
            </a:extLst>
          </p:cNvPr>
          <p:cNvSpPr>
            <a:spLocks noGrp="1"/>
          </p:cNvSpPr>
          <p:nvPr>
            <p:ph type="title"/>
          </p:nvPr>
        </p:nvSpPr>
        <p:spPr>
          <a:xfrm>
            <a:off x="838200" y="365125"/>
            <a:ext cx="10515600" cy="1325563"/>
          </a:xfrm>
        </p:spPr>
        <p:txBody>
          <a:bodyPr/>
          <a:lstStyle/>
          <a:p>
            <a:r>
              <a:rPr lang="en-US" dirty="0"/>
              <a:t>Corrective Action Form (District View)</a:t>
            </a:r>
          </a:p>
        </p:txBody>
      </p:sp>
      <p:pic>
        <p:nvPicPr>
          <p:cNvPr id="7" name="Picture 6" descr="Corrective Action Form (District View) seen with buttons circled. Selected Methods highlighted.">
            <a:extLst>
              <a:ext uri="{FF2B5EF4-FFF2-40B4-BE49-F238E27FC236}">
                <a16:creationId xmlns:a16="http://schemas.microsoft.com/office/drawing/2014/main" id="{66A5D111-4347-56A8-BA85-376AF623F934}"/>
              </a:ext>
            </a:extLst>
          </p:cNvPr>
          <p:cNvPicPr>
            <a:picLocks noChangeAspect="1"/>
          </p:cNvPicPr>
          <p:nvPr/>
        </p:nvPicPr>
        <p:blipFill>
          <a:blip r:embed="rId3"/>
          <a:srcRect/>
          <a:stretch/>
        </p:blipFill>
        <p:spPr>
          <a:xfrm>
            <a:off x="1890548" y="1859702"/>
            <a:ext cx="8536847" cy="4469524"/>
          </a:xfrm>
          <a:prstGeom prst="rect">
            <a:avLst/>
          </a:prstGeom>
          <a:ln>
            <a:solidFill>
              <a:srgbClr val="3A3A3A"/>
            </a:solidFill>
          </a:ln>
        </p:spPr>
      </p:pic>
      <p:sp>
        <p:nvSpPr>
          <p:cNvPr id="5" name="Slide Number Placeholder 4">
            <a:extLst>
              <a:ext uri="{FF2B5EF4-FFF2-40B4-BE49-F238E27FC236}">
                <a16:creationId xmlns:a16="http://schemas.microsoft.com/office/drawing/2014/main" id="{C6A0E4ED-D5D6-4A06-A457-8C179F37AAA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19</a:t>
            </a:fld>
            <a:endParaRPr lang="en-US"/>
          </a:p>
        </p:txBody>
      </p:sp>
      <p:sp>
        <p:nvSpPr>
          <p:cNvPr id="4" name="Footer Placeholder 3">
            <a:extLst>
              <a:ext uri="{FF2B5EF4-FFF2-40B4-BE49-F238E27FC236}">
                <a16:creationId xmlns:a16="http://schemas.microsoft.com/office/drawing/2014/main" id="{A9245B98-1CB0-48AD-8A08-1775FB7A9C6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19407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dirty="0"/>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621505" cy="4740338"/>
          </a:xfrm>
        </p:spPr>
        <p:txBody>
          <a:bodyPr>
            <a:normAutofit fontScale="92500" lnSpcReduction="20000"/>
          </a:bodyPr>
          <a:lstStyle/>
          <a:p>
            <a:r>
              <a:rPr lang="en-US" dirty="0"/>
              <a:t>Mouse or tab down to the bottom of the webinar screen for the Zoom Webinar Control Panel to become visible. </a:t>
            </a:r>
          </a:p>
          <a:p>
            <a:r>
              <a:rPr lang="en-US" dirty="0"/>
              <a:t>Features available are:</a:t>
            </a:r>
          </a:p>
          <a:p>
            <a:pPr marL="741363" indent="-447675">
              <a:buFont typeface="+mj-lt"/>
              <a:buAutoNum type="arabicPeriod"/>
            </a:pPr>
            <a:r>
              <a:rPr lang="en-US" b="1" dirty="0"/>
              <a:t>Chat </a:t>
            </a:r>
            <a:r>
              <a:rPr lang="en-US" dirty="0"/>
              <a:t>– select to communicate with presenters.</a:t>
            </a:r>
          </a:p>
          <a:p>
            <a:pPr marL="741363" indent="-447675">
              <a:buFont typeface="+mj-lt"/>
              <a:buAutoNum type="arabicPeriod"/>
            </a:pPr>
            <a:r>
              <a:rPr lang="en-US" b="1" dirty="0"/>
              <a:t>Closed Captioning (CC)</a:t>
            </a:r>
            <a:r>
              <a:rPr lang="en-US" dirty="0"/>
              <a:t> – select the </a:t>
            </a:r>
            <a:r>
              <a:rPr lang="en-US" b="1" dirty="0"/>
              <a:t>CC</a:t>
            </a:r>
            <a:r>
              <a:rPr lang="en-US" dirty="0"/>
              <a:t> icon to show captions. </a:t>
            </a:r>
          </a:p>
          <a:p>
            <a:pPr marL="741363" indent="-447675">
              <a:buFont typeface="+mj-lt"/>
              <a:buAutoNum type="arabicPeriod"/>
            </a:pPr>
            <a:r>
              <a:rPr lang="en-US" b="1" dirty="0"/>
              <a:t>Leave</a:t>
            </a:r>
            <a:r>
              <a:rPr lang="en-US" dirty="0"/>
              <a:t> – select to exit the webinar.</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rotWithShape="1">
          <a:blip r:embed="rId3"/>
          <a:srcRect l="196"/>
          <a:stretch/>
        </p:blipFill>
        <p:spPr>
          <a:xfrm>
            <a:off x="4343400" y="1818717"/>
            <a:ext cx="7673547" cy="3831905"/>
          </a:xfrm>
          <a:prstGeom prst="rect">
            <a:avLst/>
          </a:prstGeom>
          <a:ln>
            <a:solidFill>
              <a:schemeClr val="tx1"/>
            </a:solidFill>
          </a:ln>
        </p:spPr>
      </p:pic>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dirty="0"/>
              <a:t>Michigan Department of Education | Office of Special Education </a:t>
            </a:r>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Student Level Corrective Action Plans </a:t>
            </a:r>
          </a:p>
        </p:txBody>
      </p:sp>
      <p:pic>
        <p:nvPicPr>
          <p:cNvPr id="8" name="Picture 7" descr="Student Level Corrective Action Plan page with an arrow pointing to the Show SLCAP Text button and a circle around the Save &amp; Submit buttons.">
            <a:extLst>
              <a:ext uri="{FF2B5EF4-FFF2-40B4-BE49-F238E27FC236}">
                <a16:creationId xmlns:a16="http://schemas.microsoft.com/office/drawing/2014/main" id="{1A43FEF2-CA09-44B3-D90A-473EBA2D87B4}"/>
              </a:ext>
            </a:extLst>
          </p:cNvPr>
          <p:cNvPicPr>
            <a:picLocks noChangeAspect="1"/>
          </p:cNvPicPr>
          <p:nvPr/>
        </p:nvPicPr>
        <p:blipFill rotWithShape="1">
          <a:blip r:embed="rId3"/>
          <a:srcRect l="1870" r="1870"/>
          <a:stretch/>
        </p:blipFill>
        <p:spPr>
          <a:xfrm>
            <a:off x="838200" y="1764598"/>
            <a:ext cx="10515600" cy="4591752"/>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20</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31406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dirty="0"/>
              <a:t>Catamaran Navigation</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21</a:t>
            </a:fld>
            <a:endParaRPr lang="en-US" dirty="0"/>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52594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425450"/>
            <a:ext cx="10515600" cy="1342675"/>
          </a:xfrm>
        </p:spPr>
        <p:txBody>
          <a:bodyPr/>
          <a:lstStyle/>
          <a:p>
            <a:r>
              <a:rPr lang="en-US" dirty="0"/>
              <a:t>Catamaran Login</a:t>
            </a:r>
          </a:p>
        </p:txBody>
      </p:sp>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dirty="0"/>
              <a:t>https://catamaran.partners</a:t>
            </a:r>
          </a:p>
          <a:p>
            <a:pPr algn="ctr"/>
            <a:endParaRPr lang="en-US" dirty="0"/>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22</a:t>
            </a:fld>
            <a:endParaRPr lang="en-US" dirty="0"/>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dirty="0"/>
              <a:t>Michigan Department of Education | Office of Special Education </a:t>
            </a:r>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Tree>
    <p:extLst>
      <p:ext uri="{BB962C8B-B14F-4D97-AF65-F5344CB8AC3E}">
        <p14:creationId xmlns:p14="http://schemas.microsoft.com/office/powerpoint/2010/main" val="210057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733050"/>
            <a:ext cx="10529455" cy="957638"/>
          </a:xfrm>
        </p:spPr>
        <p:txBody>
          <a:bodyPr>
            <a:normAutofit/>
          </a:bodyPr>
          <a:lstStyle/>
          <a:p>
            <a:r>
              <a:rPr lang="en-US" dirty="0"/>
              <a:t>Review Organization Member Names</a:t>
            </a:r>
          </a:p>
        </p:txBody>
      </p:sp>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2"/>
            <a:ext cx="10529454" cy="2540624"/>
          </a:xfrm>
        </p:spPr>
        <p:txBody>
          <a:bodyPr>
            <a:normAutofit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p:txBody>
      </p:sp>
      <p:pic>
        <p:nvPicPr>
          <p:cNvPr id="9" name="Picture 8" descr="Tasks Overview seen, with a specific organization clicked on.">
            <a:extLst>
              <a:ext uri="{FF2B5EF4-FFF2-40B4-BE49-F238E27FC236}">
                <a16:creationId xmlns:a16="http://schemas.microsoft.com/office/drawing/2014/main" id="{5A5015FC-F969-5879-73FF-750E70C9E00D}"/>
              </a:ext>
            </a:extLst>
          </p:cNvPr>
          <p:cNvPicPr>
            <a:picLocks noChangeAspect="1"/>
          </p:cNvPicPr>
          <p:nvPr/>
        </p:nvPicPr>
        <p:blipFill>
          <a:blip r:embed="rId3"/>
          <a:srcRect/>
          <a:stretch/>
        </p:blipFill>
        <p:spPr>
          <a:xfrm>
            <a:off x="942724" y="4353093"/>
            <a:ext cx="6741005" cy="1364857"/>
          </a:xfrm>
          <a:prstGeom prst="rect">
            <a:avLst/>
          </a:prstGeom>
          <a:ln>
            <a:solidFill>
              <a:schemeClr val="tx1"/>
            </a:solidFill>
          </a:ln>
        </p:spPr>
      </p:pic>
      <p:pic>
        <p:nvPicPr>
          <p:cNvPr id="7" name="Picture 6" descr="Organization Members and Person highlighted.">
            <a:extLst>
              <a:ext uri="{FF2B5EF4-FFF2-40B4-BE49-F238E27FC236}">
                <a16:creationId xmlns:a16="http://schemas.microsoft.com/office/drawing/2014/main" id="{AAE39D1F-6EAF-9D4B-8A57-016E1CA48B8A}"/>
              </a:ext>
            </a:extLst>
          </p:cNvPr>
          <p:cNvPicPr>
            <a:picLocks noChangeAspect="1"/>
          </p:cNvPicPr>
          <p:nvPr/>
        </p:nvPicPr>
        <p:blipFill>
          <a:blip r:embed="rId4"/>
          <a:srcRect/>
          <a:stretch/>
        </p:blipFill>
        <p:spPr>
          <a:xfrm>
            <a:off x="8008832" y="4347937"/>
            <a:ext cx="3678666" cy="2370948"/>
          </a:xfrm>
          <a:prstGeom prst="rect">
            <a:avLst/>
          </a:prstGeom>
          <a:ln>
            <a:solidFill>
              <a:schemeClr val="tx1"/>
            </a:solidFill>
          </a:ln>
        </p:spPr>
      </p:pic>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23</a:t>
            </a:fld>
            <a:endParaRPr lang="en-US" dirty="0"/>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a:xfrm>
            <a:off x="1371600" y="6356350"/>
            <a:ext cx="6458198" cy="365125"/>
          </a:xfrm>
        </p:spPr>
        <p:txBody>
          <a:bodyPr/>
          <a:lstStyle/>
          <a:p>
            <a:r>
              <a:rPr lang="en-US" dirty="0"/>
              <a:t>Michigan Department of Education | Office of Special Education </a:t>
            </a:r>
          </a:p>
        </p:txBody>
      </p:sp>
    </p:spTree>
    <p:extLst>
      <p:ext uri="{BB962C8B-B14F-4D97-AF65-F5344CB8AC3E}">
        <p14:creationId xmlns:p14="http://schemas.microsoft.com/office/powerpoint/2010/main" val="313527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dirty="0"/>
              <a:t>View Reports</a:t>
            </a:r>
          </a:p>
        </p:txBody>
      </p:sp>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756608" y="1825625"/>
            <a:ext cx="10831334" cy="2171812"/>
          </a:xfrm>
        </p:spPr>
        <p:txBody>
          <a:bodyPr>
            <a:normAutofit/>
          </a:bodyPr>
          <a:lstStyle/>
          <a:p>
            <a:pPr marL="457200" indent="-457200">
              <a:buFont typeface="+mj-lt"/>
              <a:buAutoNum type="arabicPeriod"/>
            </a:pPr>
            <a:r>
              <a:rPr lang="en-US" sz="2400" dirty="0"/>
              <a:t>View available reports on the Tasks Overview at the bottom of the Dashboard. </a:t>
            </a:r>
          </a:p>
          <a:p>
            <a:pPr marL="457200" indent="-457200">
              <a:buFont typeface="+mj-lt"/>
              <a:buAutoNum type="arabicPeriod"/>
            </a:pPr>
            <a:r>
              <a:rPr lang="en-US" sz="2400" dirty="0"/>
              <a:t>Select the link in the </a:t>
            </a:r>
            <a:r>
              <a:rPr lang="en-US" sz="2400" b="1" dirty="0"/>
              <a:t>Activity</a:t>
            </a:r>
            <a:r>
              <a:rPr lang="en-US" sz="2400" dirty="0"/>
              <a:t> column (for example, B Report) to access the Reports page. </a:t>
            </a:r>
          </a:p>
        </p:txBody>
      </p:sp>
      <p:pic>
        <p:nvPicPr>
          <p:cNvPr id="4" name="Picture 3" descr="Tasks Overview screen shown with B Report activity circled.">
            <a:extLst>
              <a:ext uri="{FF2B5EF4-FFF2-40B4-BE49-F238E27FC236}">
                <a16:creationId xmlns:a16="http://schemas.microsoft.com/office/drawing/2014/main" id="{91B77D3C-FAEB-F2D3-BD84-83A6938259CF}"/>
              </a:ext>
            </a:extLst>
          </p:cNvPr>
          <p:cNvPicPr>
            <a:picLocks noChangeAspect="1"/>
          </p:cNvPicPr>
          <p:nvPr/>
        </p:nvPicPr>
        <p:blipFill>
          <a:blip r:embed="rId3"/>
          <a:srcRect/>
          <a:stretch/>
        </p:blipFill>
        <p:spPr>
          <a:xfrm>
            <a:off x="831020" y="3724945"/>
            <a:ext cx="10728064" cy="2163333"/>
          </a:xfrm>
          <a:prstGeom prst="rect">
            <a:avLst/>
          </a:prstGeom>
          <a:ln>
            <a:solidFill>
              <a:schemeClr val="tx1"/>
            </a:solidFill>
          </a:ln>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24</a:t>
            </a:fld>
            <a:endParaRPr lang="en-US" dirty="0"/>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15491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a:xfrm>
            <a:off x="838200" y="365125"/>
            <a:ext cx="4935694" cy="1325563"/>
          </a:xfrm>
        </p:spPr>
        <p:txBody>
          <a:bodyPr/>
          <a:lstStyle/>
          <a:p>
            <a:r>
              <a:rPr lang="en-US" dirty="0"/>
              <a:t>Access Reports</a:t>
            </a:r>
          </a:p>
        </p:txBody>
      </p:sp>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0" y="1825625"/>
            <a:ext cx="4254062" cy="4351338"/>
          </a:xfrm>
        </p:spPr>
        <p:txBody>
          <a:bodyPr>
            <a:normAutofit/>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p:txBody>
      </p:sp>
      <p:pic>
        <p:nvPicPr>
          <p:cNvPr id="11" name="Picture 10" descr="B Reports page with circle around Acknowledge Reports">
            <a:extLst>
              <a:ext uri="{FF2B5EF4-FFF2-40B4-BE49-F238E27FC236}">
                <a16:creationId xmlns:a16="http://schemas.microsoft.com/office/drawing/2014/main" id="{55E76DA7-EF85-670C-37C4-C5C527433970}"/>
              </a:ext>
            </a:extLst>
          </p:cNvPr>
          <p:cNvPicPr>
            <a:picLocks noChangeAspect="1"/>
          </p:cNvPicPr>
          <p:nvPr/>
        </p:nvPicPr>
        <p:blipFill>
          <a:blip r:embed="rId3"/>
          <a:srcRect/>
          <a:stretch/>
        </p:blipFill>
        <p:spPr>
          <a:xfrm>
            <a:off x="4971947" y="1904374"/>
            <a:ext cx="6358902" cy="3942974"/>
          </a:xfrm>
          <a:prstGeom prst="rect">
            <a:avLst/>
          </a:prstGeom>
          <a:ln>
            <a:solidFill>
              <a:schemeClr val="tx1"/>
            </a:solidFill>
          </a:ln>
        </p:spPr>
      </p:pic>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25</a:t>
            </a:fld>
            <a:endParaRPr lang="en-US" dirty="0"/>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24746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838200" y="365125"/>
            <a:ext cx="11249694" cy="1325563"/>
          </a:xfrm>
        </p:spPr>
        <p:txBody>
          <a:bodyPr/>
          <a:lstStyle/>
          <a:p>
            <a:r>
              <a:rPr lang="en-US" dirty="0"/>
              <a:t>Acknowledge Reports by February 15</a:t>
            </a:r>
          </a:p>
        </p:txBody>
      </p:sp>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786980" y="1770747"/>
            <a:ext cx="3848082" cy="4530725"/>
          </a:xfrm>
        </p:spPr>
        <p:txBody>
          <a:bodyPr>
            <a:noAutofit/>
          </a:bodyPr>
          <a:lstStyle/>
          <a:p>
            <a:r>
              <a:rPr lang="en-US" sz="2500" dirty="0"/>
              <a:t>Acknowledge reports by selecting the red </a:t>
            </a:r>
            <a:r>
              <a:rPr lang="en-US" sz="2500" b="1" dirty="0"/>
              <a:t>Acknowledge Reports </a:t>
            </a:r>
            <a:r>
              <a:rPr lang="en-US" sz="2500" dirty="0"/>
              <a:t>button on the Reports page. </a:t>
            </a:r>
          </a:p>
          <a:p>
            <a:r>
              <a:rPr lang="en-US" sz="2500" b="1" dirty="0"/>
              <a:t>Note: </a:t>
            </a:r>
            <a:r>
              <a:rPr lang="en-US" sz="2500" dirty="0"/>
              <a:t>When reports have been</a:t>
            </a:r>
            <a:r>
              <a:rPr lang="en-US" sz="2500" b="1" dirty="0"/>
              <a:t> </a:t>
            </a:r>
            <a:r>
              <a:rPr lang="en-US" sz="2500" dirty="0"/>
              <a:t>acknowledged, additional tasks become available as appropriate (such as a CAP).</a:t>
            </a:r>
          </a:p>
        </p:txBody>
      </p:sp>
      <p:pic>
        <p:nvPicPr>
          <p:cNvPr id="8" name="Picture 7" descr="B Reports page with circle around Acknowledge Reports">
            <a:extLst>
              <a:ext uri="{FF2B5EF4-FFF2-40B4-BE49-F238E27FC236}">
                <a16:creationId xmlns:a16="http://schemas.microsoft.com/office/drawing/2014/main" id="{C6546D20-E74C-55A5-FD9E-36BF352FE61F}"/>
              </a:ext>
            </a:extLst>
          </p:cNvPr>
          <p:cNvPicPr>
            <a:picLocks noChangeAspect="1"/>
          </p:cNvPicPr>
          <p:nvPr/>
        </p:nvPicPr>
        <p:blipFill>
          <a:blip r:embed="rId3"/>
          <a:srcRect/>
          <a:stretch/>
        </p:blipFill>
        <p:spPr>
          <a:xfrm>
            <a:off x="4635062" y="1873361"/>
            <a:ext cx="6769958" cy="2666217"/>
          </a:xfrm>
          <a:prstGeom prst="rect">
            <a:avLst/>
          </a:prstGeom>
          <a:ln>
            <a:solidFill>
              <a:srgbClr val="3A3A3A"/>
            </a:solidFill>
          </a:ln>
        </p:spPr>
      </p:pic>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26</a:t>
            </a:fld>
            <a:endParaRPr lang="en-US" dirty="0"/>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723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p:txBody>
          <a:bodyPr/>
          <a:lstStyle/>
          <a:p>
            <a:r>
              <a:rPr lang="en-US" dirty="0"/>
              <a:t>After Acknowledging Reports</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p:txBody>
          <a:bodyPr>
            <a:normAutofit/>
          </a:bodyPr>
          <a:lstStyle/>
          <a:p>
            <a:r>
              <a:rPr lang="en-US" sz="3200" dirty="0"/>
              <a:t>Work cannot be completed in Catamaran until reports have been acknowledged.</a:t>
            </a:r>
          </a:p>
          <a:p>
            <a:r>
              <a:rPr lang="en-US" sz="3200" dirty="0"/>
              <a:t>What to do after acknowledging reports</a:t>
            </a:r>
            <a:r>
              <a:rPr lang="en-US" sz="3200" dirty="0">
                <a:solidFill>
                  <a:schemeClr val="tx1"/>
                </a:solidFill>
              </a:rPr>
              <a:t>:</a:t>
            </a:r>
          </a:p>
          <a:p>
            <a:pPr lvl="1"/>
            <a:r>
              <a:rPr lang="en-US" sz="2800" dirty="0"/>
              <a:t>Review Reports page: Does my district have findings?</a:t>
            </a:r>
          </a:p>
          <a:p>
            <a:pPr lvl="1"/>
            <a:r>
              <a:rPr lang="en-US" sz="2800" dirty="0"/>
              <a:t>Review Strand Report: What are the next steps?</a:t>
            </a:r>
          </a:p>
          <a:p>
            <a:pPr lvl="1"/>
            <a:r>
              <a:rPr lang="en-US" sz="2800" dirty="0"/>
              <a:t>Review MAR.</a:t>
            </a:r>
          </a:p>
          <a:p>
            <a:pPr lvl="1"/>
            <a:r>
              <a:rPr lang="en-US" sz="2800" dirty="0"/>
              <a:t>Decide whether the district should convene a RAP Team.</a:t>
            </a:r>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27</a:t>
            </a:fld>
            <a:endParaRPr lang="en-US" dirty="0"/>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6121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dirty="0"/>
              <a:t>Complete Tasks with RAP Team as needed</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895850"/>
          </a:xfrm>
        </p:spPr>
        <p:txBody>
          <a:bodyPr>
            <a:normAutofit lnSpcReduction="10000"/>
          </a:bodyPr>
          <a:lstStyle/>
          <a:p>
            <a:r>
              <a:rPr lang="en-US" sz="2800" dirty="0"/>
              <a:t>Check the Tasks Overview or the Strand Report to see if the district has a CAP or Corrective Action.</a:t>
            </a:r>
          </a:p>
          <a:p>
            <a:r>
              <a:rPr lang="en-US" sz="2800" dirty="0"/>
              <a:t>When there is a CAP or Corrective Action, convene a RAP Team to work through the activity.</a:t>
            </a:r>
          </a:p>
          <a:p>
            <a:r>
              <a:rPr lang="en-US" sz="2800" dirty="0"/>
              <a:t>Suggested RAP Team members include:</a:t>
            </a:r>
          </a:p>
          <a:p>
            <a:pPr lvl="1"/>
            <a:r>
              <a:rPr lang="en-US" sz="2400" dirty="0"/>
              <a:t>District and ISD personnel such as special and general education administrators</a:t>
            </a:r>
          </a:p>
          <a:p>
            <a:pPr lvl="1"/>
            <a:r>
              <a:rPr lang="en-US" sz="2400" dirty="0"/>
              <a:t>School improvement team representative </a:t>
            </a:r>
          </a:p>
          <a:p>
            <a:pPr lvl="1"/>
            <a:r>
              <a:rPr lang="en-US" sz="2400" dirty="0"/>
              <a:t>Parents</a:t>
            </a:r>
          </a:p>
          <a:p>
            <a:pPr lvl="1"/>
            <a:r>
              <a:rPr lang="en-US" sz="2400" dirty="0"/>
              <a:t>Service providers including general or special education teachers</a:t>
            </a:r>
          </a:p>
          <a:p>
            <a:pPr lvl="1"/>
            <a:r>
              <a:rPr lang="en-US" sz="2400" dirty="0"/>
              <a:t>Data experts or program specialists</a:t>
            </a:r>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28</a:t>
            </a:fld>
            <a:endParaRPr lang="en-US" dirty="0"/>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05924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p:txBody>
          <a:bodyPr/>
          <a:lstStyle/>
          <a:p>
            <a:r>
              <a:rPr lang="en-US" dirty="0"/>
              <a:t>Access System Reports</a:t>
            </a:r>
          </a:p>
        </p:txBody>
      </p:sp>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8"/>
            <a:ext cx="10515599" cy="1445549"/>
          </a:xfrm>
        </p:spPr>
        <p:txBody>
          <a:bodyPr>
            <a:normAutofit/>
          </a:bodyPr>
          <a:lstStyle/>
          <a:p>
            <a:r>
              <a:rPr lang="en-US" sz="2800" dirty="0"/>
              <a:t>Hover over the user’s name. </a:t>
            </a:r>
          </a:p>
          <a:p>
            <a:r>
              <a:rPr lang="en-US" sz="2800" dirty="0"/>
              <a:t>Select </a:t>
            </a:r>
            <a:r>
              <a:rPr lang="en-US" sz="2800" b="1" dirty="0"/>
              <a:t>Reports</a:t>
            </a:r>
            <a:r>
              <a:rPr lang="en-US" sz="2800" dirty="0"/>
              <a:t> from the drop-down menu.</a:t>
            </a:r>
          </a:p>
        </p:txBody>
      </p:sp>
      <p:pic>
        <p:nvPicPr>
          <p:cNvPr id="6" name="Picture 5" descr="Drop down menu located under the user's name with arrow pointing to Reports">
            <a:extLst>
              <a:ext uri="{FF2B5EF4-FFF2-40B4-BE49-F238E27FC236}">
                <a16:creationId xmlns:a16="http://schemas.microsoft.com/office/drawing/2014/main" id="{E292BE16-080F-F06E-FA79-4ECC1717A427}"/>
              </a:ext>
            </a:extLst>
          </p:cNvPr>
          <p:cNvPicPr>
            <a:picLocks noChangeAspect="1"/>
          </p:cNvPicPr>
          <p:nvPr/>
        </p:nvPicPr>
        <p:blipFill>
          <a:blip r:embed="rId3"/>
          <a:stretch>
            <a:fillRect/>
          </a:stretch>
        </p:blipFill>
        <p:spPr>
          <a:xfrm>
            <a:off x="906000" y="3428977"/>
            <a:ext cx="10380000" cy="2151428"/>
          </a:xfrm>
          <a:prstGeom prst="rect">
            <a:avLst/>
          </a:prstGeom>
          <a:ln>
            <a:solidFill>
              <a:srgbClr val="3A3A3A"/>
            </a:solidFill>
          </a:ln>
        </p:spPr>
      </p:pic>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29</a:t>
            </a:fld>
            <a:endParaRPr lang="en-US" dirty="0"/>
          </a:p>
        </p:txBody>
      </p:sp>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06826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January 2024</a:t>
            </a:r>
            <a:br>
              <a:rPr lang="en-US" dirty="0"/>
            </a:br>
            <a:r>
              <a:rPr lang="en-US" dirty="0"/>
              <a:t>Part B Catamaran Preview</a:t>
            </a:r>
          </a:p>
        </p:txBody>
      </p:sp>
      <p:sp>
        <p:nvSpPr>
          <p:cNvPr id="3" name="Subtitle 2"/>
          <p:cNvSpPr>
            <a:spLocks noGrp="1"/>
          </p:cNvSpPr>
          <p:nvPr>
            <p:ph type="subTitle" idx="1"/>
          </p:nvPr>
        </p:nvSpPr>
        <p:spPr/>
        <p:txBody>
          <a:bodyPr/>
          <a:lstStyle/>
          <a:p>
            <a:pPr algn="l"/>
            <a:r>
              <a:rPr lang="en-US" dirty="0"/>
              <a:t>For Districts and ISDs</a:t>
            </a:r>
          </a:p>
        </p:txBody>
      </p:sp>
      <p:sp>
        <p:nvSpPr>
          <p:cNvPr id="5" name="Footer Placeholder 4"/>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p:txBody>
          <a:bodyPr/>
          <a:lstStyle/>
          <a:p>
            <a:r>
              <a:rPr lang="en-US" dirty="0"/>
              <a:t>Access Member District Activity Report</a:t>
            </a:r>
          </a:p>
        </p:txBody>
      </p:sp>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1" y="1866642"/>
            <a:ext cx="10828866" cy="1096691"/>
          </a:xfrm>
        </p:spPr>
        <p:txBody>
          <a:bodyPr>
            <a:normAutofit/>
          </a:bodyPr>
          <a:lstStyle/>
          <a:p>
            <a:r>
              <a:rPr lang="en-US" dirty="0"/>
              <a:t>Under the topic </a:t>
            </a:r>
            <a:r>
              <a:rPr lang="en-US" b="1" dirty="0"/>
              <a:t>Admin Reports, </a:t>
            </a:r>
            <a:r>
              <a:rPr lang="en-US" dirty="0"/>
              <a:t>select </a:t>
            </a:r>
            <a:r>
              <a:rPr lang="en-US" b="1" dirty="0"/>
              <a:t>Member District Activity Report</a:t>
            </a:r>
            <a:r>
              <a:rPr lang="en-US" dirty="0"/>
              <a:t>.</a:t>
            </a:r>
            <a:endParaRPr lang="en-US" b="1" dirty="0"/>
          </a:p>
        </p:txBody>
      </p:sp>
      <p:pic>
        <p:nvPicPr>
          <p:cNvPr id="7" name="Picture 6" descr="Administrative Reports page with arrow pointing to the Member District Activity Report link.">
            <a:extLst>
              <a:ext uri="{FF2B5EF4-FFF2-40B4-BE49-F238E27FC236}">
                <a16:creationId xmlns:a16="http://schemas.microsoft.com/office/drawing/2014/main" id="{046712B2-AB48-D693-5A21-498E819A0420}"/>
              </a:ext>
            </a:extLst>
          </p:cNvPr>
          <p:cNvPicPr>
            <a:picLocks noChangeAspect="1"/>
          </p:cNvPicPr>
          <p:nvPr/>
        </p:nvPicPr>
        <p:blipFill>
          <a:blip r:embed="rId3"/>
          <a:stretch>
            <a:fillRect/>
          </a:stretch>
        </p:blipFill>
        <p:spPr>
          <a:xfrm>
            <a:off x="1481961" y="2367349"/>
            <a:ext cx="8953333" cy="3990952"/>
          </a:xfrm>
          <a:prstGeom prst="rect">
            <a:avLst/>
          </a:prstGeom>
          <a:ln>
            <a:solidFill>
              <a:srgbClr val="3A3A3A"/>
            </a:solidFill>
          </a:ln>
        </p:spPr>
      </p:pic>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30</a:t>
            </a:fld>
            <a:endParaRPr lang="en-US" dirty="0"/>
          </a:p>
        </p:txBody>
      </p:sp>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8061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p:txBody>
          <a:bodyPr/>
          <a:lstStyle/>
          <a:p>
            <a:r>
              <a:rPr lang="en-US" dirty="0"/>
              <a:t>Run Member District Activity Report</a:t>
            </a:r>
          </a:p>
        </p:txBody>
      </p:sp>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861142" y="1850585"/>
            <a:ext cx="2322095" cy="4505765"/>
          </a:xfrm>
        </p:spPr>
        <p:txBody>
          <a:bodyPr>
            <a:normAutofit/>
          </a:bodyPr>
          <a:lstStyle/>
          <a:p>
            <a:r>
              <a:rPr lang="en-US" sz="2800" dirty="0"/>
              <a:t>Select the</a:t>
            </a:r>
          </a:p>
          <a:p>
            <a:pPr lvl="1"/>
            <a:r>
              <a:rPr lang="en-US" sz="2400" dirty="0"/>
              <a:t>Release</a:t>
            </a:r>
          </a:p>
          <a:p>
            <a:pPr lvl="1"/>
            <a:r>
              <a:rPr lang="en-US" sz="2400" dirty="0"/>
              <a:t>ISD</a:t>
            </a:r>
          </a:p>
          <a:p>
            <a:pPr lvl="1"/>
            <a:r>
              <a:rPr lang="en-US" sz="2400" dirty="0"/>
              <a:t>Format</a:t>
            </a:r>
          </a:p>
          <a:p>
            <a:r>
              <a:rPr lang="en-US" sz="2800" dirty="0"/>
              <a:t>Choose </a:t>
            </a:r>
            <a:r>
              <a:rPr lang="en-US" sz="2800" b="1" dirty="0"/>
              <a:t>Go</a:t>
            </a:r>
          </a:p>
        </p:txBody>
      </p:sp>
      <p:pic>
        <p:nvPicPr>
          <p:cNvPr id="11" name="Picture 10" descr="Member District Activity Report with Release, ISD, and Export to Excel options highlighted.">
            <a:extLst>
              <a:ext uri="{FF2B5EF4-FFF2-40B4-BE49-F238E27FC236}">
                <a16:creationId xmlns:a16="http://schemas.microsoft.com/office/drawing/2014/main" id="{63614ECC-69C5-7634-A4A1-8AB3443D9235}"/>
              </a:ext>
            </a:extLst>
          </p:cNvPr>
          <p:cNvPicPr>
            <a:picLocks noChangeAspect="1"/>
          </p:cNvPicPr>
          <p:nvPr/>
        </p:nvPicPr>
        <p:blipFill>
          <a:blip r:embed="rId3"/>
          <a:srcRect/>
          <a:stretch/>
        </p:blipFill>
        <p:spPr>
          <a:xfrm>
            <a:off x="3174340" y="1987877"/>
            <a:ext cx="8200762" cy="3214514"/>
          </a:xfrm>
          <a:prstGeom prst="rect">
            <a:avLst/>
          </a:prstGeom>
          <a:ln>
            <a:solidFill>
              <a:srgbClr val="3A3A3A"/>
            </a:solidFill>
          </a:ln>
        </p:spPr>
      </p:pic>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31</a:t>
            </a:fld>
            <a:endParaRPr lang="en-US" dirty="0"/>
          </a:p>
        </p:txBody>
      </p:sp>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581605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dirty="0"/>
              <a:t>Updates and Tips</a:t>
            </a:r>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32</a:t>
            </a:fld>
            <a:endParaRPr lang="en-US" dirty="0"/>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7265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728663" y="256780"/>
            <a:ext cx="11344275" cy="1325563"/>
          </a:xfrm>
        </p:spPr>
        <p:txBody>
          <a:bodyPr/>
          <a:lstStyle/>
          <a:p>
            <a:r>
              <a:rPr lang="en-US" dirty="0"/>
              <a:t>CAP Activity Page – B-Valid &amp; Reliable CAPs</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1" y="1795643"/>
            <a:ext cx="10650794" cy="4560708"/>
          </a:xfrm>
        </p:spPr>
        <p:txBody>
          <a:bodyPr>
            <a:normAutofit lnSpcReduction="10000"/>
          </a:bodyPr>
          <a:lstStyle/>
          <a:p>
            <a:r>
              <a:rPr lang="en-US" sz="3200" dirty="0"/>
              <a:t>Available for B-Valid &amp; Reliable CAPs that come from B-12 data</a:t>
            </a:r>
          </a:p>
          <a:p>
            <a:r>
              <a:rPr lang="en-US" sz="3200" dirty="0"/>
              <a:t>Catamaran will populate:</a:t>
            </a:r>
          </a:p>
          <a:p>
            <a:pPr lvl="1"/>
            <a:r>
              <a:rPr lang="en-US" sz="2800" dirty="0"/>
              <a:t>Monitoring Findings</a:t>
            </a:r>
          </a:p>
          <a:p>
            <a:pPr lvl="1"/>
            <a:r>
              <a:rPr lang="en-US" sz="2800" dirty="0"/>
              <a:t>Required Corrective Actions</a:t>
            </a:r>
          </a:p>
          <a:p>
            <a:pPr lvl="1"/>
            <a:r>
              <a:rPr lang="en-US" sz="2800" dirty="0"/>
              <a:t>First Activity Step – watch </a:t>
            </a:r>
            <a:r>
              <a:rPr lang="en-US" sz="2800" dirty="0">
                <a:hlinkClick r:id="rId3"/>
              </a:rPr>
              <a:t>Ways to Improve Part C to Part B Transition Data</a:t>
            </a:r>
            <a:r>
              <a:rPr lang="en-US" sz="2800" dirty="0"/>
              <a:t> video</a:t>
            </a:r>
          </a:p>
          <a:p>
            <a:r>
              <a:rPr lang="en-US" sz="3200" dirty="0"/>
              <a:t>Districts will be required to complete these actions and the activity step prior to requesting closeout of the CAP.</a:t>
            </a:r>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33</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99943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A1FF0A-5D15-07B7-ED3D-B25B769C2C94}"/>
              </a:ext>
            </a:extLst>
          </p:cNvPr>
          <p:cNvSpPr>
            <a:spLocks noGrp="1"/>
          </p:cNvSpPr>
          <p:nvPr>
            <p:ph type="title" idx="4294967295"/>
          </p:nvPr>
        </p:nvSpPr>
        <p:spPr>
          <a:xfrm>
            <a:off x="838200" y="-690879"/>
            <a:ext cx="10515600" cy="599439"/>
          </a:xfrm>
        </p:spPr>
        <p:txBody>
          <a:bodyPr>
            <a:normAutofit fontScale="90000"/>
          </a:bodyPr>
          <a:lstStyle/>
          <a:p>
            <a:r>
              <a:rPr lang="en-US" dirty="0"/>
              <a:t>Updated CAP Activity Page (2)</a:t>
            </a:r>
          </a:p>
        </p:txBody>
      </p:sp>
      <p:pic>
        <p:nvPicPr>
          <p:cNvPr id="12" name="Picture 11" descr="B Valid &amp; Reliable CAP Activity page showing Monitoring Findings and Required Corrective Action">
            <a:extLst>
              <a:ext uri="{FF2B5EF4-FFF2-40B4-BE49-F238E27FC236}">
                <a16:creationId xmlns:a16="http://schemas.microsoft.com/office/drawing/2014/main" id="{239FA6EE-D957-6F4F-074B-CAA85B45E5FC}"/>
              </a:ext>
            </a:extLst>
          </p:cNvPr>
          <p:cNvPicPr>
            <a:picLocks noChangeAspect="1"/>
          </p:cNvPicPr>
          <p:nvPr/>
        </p:nvPicPr>
        <p:blipFill>
          <a:blip r:embed="rId3"/>
          <a:srcRect/>
          <a:stretch/>
        </p:blipFill>
        <p:spPr>
          <a:xfrm>
            <a:off x="838201" y="496947"/>
            <a:ext cx="10697143" cy="5893626"/>
          </a:xfrm>
          <a:prstGeom prst="rect">
            <a:avLst/>
          </a:prstGeom>
          <a:ln>
            <a:solidFill>
              <a:srgbClr val="3A3A3A"/>
            </a:solidFill>
          </a:ln>
        </p:spPr>
      </p:pic>
      <p:sp>
        <p:nvSpPr>
          <p:cNvPr id="3" name="Slide Number Placeholder 2">
            <a:extLst>
              <a:ext uri="{FF2B5EF4-FFF2-40B4-BE49-F238E27FC236}">
                <a16:creationId xmlns:a16="http://schemas.microsoft.com/office/drawing/2014/main" id="{FD5F625D-8E35-B015-E204-35515D7D91C3}"/>
              </a:ext>
            </a:extLst>
          </p:cNvPr>
          <p:cNvSpPr>
            <a:spLocks noGrp="1"/>
          </p:cNvSpPr>
          <p:nvPr>
            <p:ph type="sldNum" sz="quarter" idx="12"/>
          </p:nvPr>
        </p:nvSpPr>
        <p:spPr/>
        <p:txBody>
          <a:bodyPr/>
          <a:lstStyle/>
          <a:p>
            <a:fld id="{F782C1E8-CA2E-47FF-89F1-29AE34FB2263}" type="slidenum">
              <a:rPr lang="en-US" smtClean="0"/>
              <a:pPr/>
              <a:t>34</a:t>
            </a:fld>
            <a:endParaRPr lang="en-US" dirty="0"/>
          </a:p>
        </p:txBody>
      </p:sp>
      <p:sp>
        <p:nvSpPr>
          <p:cNvPr id="2" name="Footer Placeholder 1">
            <a:extLst>
              <a:ext uri="{FF2B5EF4-FFF2-40B4-BE49-F238E27FC236}">
                <a16:creationId xmlns:a16="http://schemas.microsoft.com/office/drawing/2014/main" id="{FD1DBF64-00EE-5358-4A37-99027B9D61B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10" name="Rectangle 9">
            <a:extLst>
              <a:ext uri="{FF2B5EF4-FFF2-40B4-BE49-F238E27FC236}">
                <a16:creationId xmlns:a16="http://schemas.microsoft.com/office/drawing/2014/main" id="{FE97EE19-9509-F8DB-DA07-7E886CD7DBAD}"/>
              </a:ext>
              <a:ext uri="{C183D7F6-B498-43B3-948B-1728B52AA6E4}">
                <adec:decorative xmlns:adec="http://schemas.microsoft.com/office/drawing/2017/decorative" val="1"/>
              </a:ext>
            </a:extLst>
          </p:cNvPr>
          <p:cNvSpPr/>
          <p:nvPr/>
        </p:nvSpPr>
        <p:spPr>
          <a:xfrm>
            <a:off x="1248032" y="1898215"/>
            <a:ext cx="9784925" cy="1386406"/>
          </a:xfrm>
          <a:prstGeom prst="rect">
            <a:avLst/>
          </a:prstGeom>
          <a:noFill/>
          <a:ln w="508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9FB948-48CC-A5DA-9260-1512A4A387DE}"/>
              </a:ext>
              <a:ext uri="{C183D7F6-B498-43B3-948B-1728B52AA6E4}">
                <adec:decorative xmlns:adec="http://schemas.microsoft.com/office/drawing/2017/decorative" val="1"/>
              </a:ext>
            </a:extLst>
          </p:cNvPr>
          <p:cNvSpPr/>
          <p:nvPr/>
        </p:nvSpPr>
        <p:spPr>
          <a:xfrm>
            <a:off x="1251109" y="4629031"/>
            <a:ext cx="9784925" cy="1727319"/>
          </a:xfrm>
          <a:prstGeom prst="rect">
            <a:avLst/>
          </a:prstGeom>
          <a:noFill/>
          <a:ln w="508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3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478134-1424-C658-F2DD-D134BCD7AF01}"/>
              </a:ext>
            </a:extLst>
          </p:cNvPr>
          <p:cNvSpPr>
            <a:spLocks noGrp="1"/>
          </p:cNvSpPr>
          <p:nvPr>
            <p:ph type="title" idx="4294967295"/>
          </p:nvPr>
        </p:nvSpPr>
        <p:spPr>
          <a:xfrm>
            <a:off x="838200" y="-792479"/>
            <a:ext cx="10515600" cy="792479"/>
          </a:xfrm>
        </p:spPr>
        <p:txBody>
          <a:bodyPr>
            <a:normAutofit/>
          </a:bodyPr>
          <a:lstStyle/>
          <a:p>
            <a:r>
              <a:rPr lang="en-US" dirty="0"/>
              <a:t>Updated CAP</a:t>
            </a:r>
            <a:r>
              <a:rPr lang="en-US" baseline="0" dirty="0"/>
              <a:t> Activity Page (3)</a:t>
            </a:r>
            <a:endParaRPr lang="en-US" dirty="0"/>
          </a:p>
        </p:txBody>
      </p:sp>
      <p:pic>
        <p:nvPicPr>
          <p:cNvPr id="5" name="Picture 4" descr="Second half of the B-Valid &amp; Reliable CAP Activity page">
            <a:extLst>
              <a:ext uri="{FF2B5EF4-FFF2-40B4-BE49-F238E27FC236}">
                <a16:creationId xmlns:a16="http://schemas.microsoft.com/office/drawing/2014/main" id="{6FE222DD-D095-400D-614E-1DCFF4802ECB}"/>
              </a:ext>
            </a:extLst>
          </p:cNvPr>
          <p:cNvPicPr>
            <a:picLocks noChangeAspect="1"/>
          </p:cNvPicPr>
          <p:nvPr/>
        </p:nvPicPr>
        <p:blipFill>
          <a:blip r:embed="rId3"/>
          <a:srcRect/>
          <a:stretch/>
        </p:blipFill>
        <p:spPr>
          <a:xfrm>
            <a:off x="838201" y="527001"/>
            <a:ext cx="10872381" cy="5803997"/>
          </a:xfrm>
          <a:prstGeom prst="rect">
            <a:avLst/>
          </a:prstGeom>
          <a:ln>
            <a:solidFill>
              <a:srgbClr val="3A3A3A"/>
            </a:solidFill>
          </a:ln>
        </p:spPr>
      </p:pic>
      <p:sp>
        <p:nvSpPr>
          <p:cNvPr id="6" name="Rectangle 5">
            <a:extLst>
              <a:ext uri="{FF2B5EF4-FFF2-40B4-BE49-F238E27FC236}">
                <a16:creationId xmlns:a16="http://schemas.microsoft.com/office/drawing/2014/main" id="{8E6D3038-B247-21F0-693F-27E09625AFAF}"/>
              </a:ext>
              <a:ext uri="{C183D7F6-B498-43B3-948B-1728B52AA6E4}">
                <adec:decorative xmlns:adec="http://schemas.microsoft.com/office/drawing/2017/decorative" val="1"/>
              </a:ext>
            </a:extLst>
          </p:cNvPr>
          <p:cNvSpPr/>
          <p:nvPr/>
        </p:nvSpPr>
        <p:spPr>
          <a:xfrm>
            <a:off x="988143" y="565813"/>
            <a:ext cx="10545096" cy="2153324"/>
          </a:xfrm>
          <a:prstGeom prst="rect">
            <a:avLst/>
          </a:prstGeom>
          <a:noFill/>
          <a:ln w="508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432A638-CE1C-EA93-E0C7-2D64D6F5F8FA}"/>
              </a:ext>
            </a:extLst>
          </p:cNvPr>
          <p:cNvSpPr>
            <a:spLocks noGrp="1"/>
          </p:cNvSpPr>
          <p:nvPr>
            <p:ph type="sldNum" sz="quarter" idx="12"/>
          </p:nvPr>
        </p:nvSpPr>
        <p:spPr/>
        <p:txBody>
          <a:bodyPr/>
          <a:lstStyle/>
          <a:p>
            <a:fld id="{F782C1E8-CA2E-47FF-89F1-29AE34FB2263}" type="slidenum">
              <a:rPr lang="en-US" smtClean="0"/>
              <a:pPr/>
              <a:t>35</a:t>
            </a:fld>
            <a:endParaRPr lang="en-US" dirty="0"/>
          </a:p>
        </p:txBody>
      </p:sp>
      <p:sp>
        <p:nvSpPr>
          <p:cNvPr id="2" name="Footer Placeholder 1">
            <a:extLst>
              <a:ext uri="{FF2B5EF4-FFF2-40B4-BE49-F238E27FC236}">
                <a16:creationId xmlns:a16="http://schemas.microsoft.com/office/drawing/2014/main" id="{070C5FA7-6001-90D9-A535-CB3004F5879E}"/>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4822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dirty="0"/>
              <a:t>Question 3: CAP Activity or CAP Finding</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795643"/>
            <a:ext cx="10713933" cy="2302828"/>
          </a:xfrm>
        </p:spPr>
        <p:txBody>
          <a:bodyPr>
            <a:normAutofit/>
          </a:bodyPr>
          <a:lstStyle/>
          <a:p>
            <a:r>
              <a:rPr lang="en-US" sz="3200"/>
              <a:t>The </a:t>
            </a:r>
            <a:r>
              <a:rPr lang="en-US" sz="3200" b="1"/>
              <a:t>Delete?</a:t>
            </a:r>
            <a:r>
              <a:rPr lang="en-US" sz="3200"/>
              <a:t> checkbox allows users to remove rows as needed.</a:t>
            </a:r>
          </a:p>
          <a:p>
            <a:r>
              <a:rPr lang="en-US" sz="3200"/>
              <a:t>The </a:t>
            </a:r>
            <a:r>
              <a:rPr lang="en-US" sz="3200" b="1"/>
              <a:t>Step # </a:t>
            </a:r>
            <a:r>
              <a:rPr lang="en-US" sz="3200"/>
              <a:t>field</a:t>
            </a:r>
            <a:r>
              <a:rPr lang="en-US" sz="3200" b="1"/>
              <a:t> </a:t>
            </a:r>
            <a:r>
              <a:rPr lang="en-US" sz="3200"/>
              <a:t>has been updated to auto-number rows.</a:t>
            </a:r>
          </a:p>
        </p:txBody>
      </p:sp>
      <p:pic>
        <p:nvPicPr>
          <p:cNvPr id="4" name="Picture 3" descr="Screenshot of step three of the CAP Activity or Finding Page with the auto-number feature for activity steps and delete button emphasized.">
            <a:extLst>
              <a:ext uri="{FF2B5EF4-FFF2-40B4-BE49-F238E27FC236}">
                <a16:creationId xmlns:a16="http://schemas.microsoft.com/office/drawing/2014/main" id="{AE867B43-FE24-5BE3-B422-96194646B52D}"/>
              </a:ext>
            </a:extLst>
          </p:cNvPr>
          <p:cNvPicPr>
            <a:picLocks noChangeAspect="1"/>
          </p:cNvPicPr>
          <p:nvPr/>
        </p:nvPicPr>
        <p:blipFill>
          <a:blip r:embed="rId3"/>
          <a:stretch>
            <a:fillRect/>
          </a:stretch>
        </p:blipFill>
        <p:spPr>
          <a:xfrm>
            <a:off x="838198" y="3640319"/>
            <a:ext cx="10493649" cy="2393649"/>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36</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07182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199" y="413943"/>
            <a:ext cx="10503569" cy="1325563"/>
          </a:xfrm>
        </p:spPr>
        <p:txBody>
          <a:bodyPr/>
          <a:lstStyle/>
          <a:p>
            <a:r>
              <a:rPr lang="en-US" dirty="0"/>
              <a:t>Progress Report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0" y="1795644"/>
            <a:ext cx="10618694" cy="1633356"/>
          </a:xfrm>
        </p:spPr>
        <p:txBody>
          <a:bodyPr>
            <a:normAutofit fontScale="85000" lnSpcReduction="20000"/>
          </a:bodyPr>
          <a:lstStyle/>
          <a:p>
            <a:r>
              <a:rPr lang="en-US" sz="2800" dirty="0"/>
              <a:t>Available for all CAPs</a:t>
            </a:r>
          </a:p>
          <a:p>
            <a:r>
              <a:rPr lang="en-US" sz="2800" dirty="0"/>
              <a:t>Activity step(s) from the </a:t>
            </a:r>
            <a:r>
              <a:rPr lang="en-US" sz="2800" b="1" dirty="0"/>
              <a:t>CAP Activity (or Finding) </a:t>
            </a:r>
            <a:r>
              <a:rPr lang="en-US" sz="2800" dirty="0"/>
              <a:t>page will be displayed on the Progress Report.</a:t>
            </a:r>
          </a:p>
          <a:p>
            <a:r>
              <a:rPr lang="en-US" sz="2800" dirty="0"/>
              <a:t>Member districts will report progress on specific activity step(s).</a:t>
            </a:r>
          </a:p>
        </p:txBody>
      </p:sp>
      <p:pic>
        <p:nvPicPr>
          <p:cNvPr id="9" name="Picture 8" descr="CAP Progress Report with arrows pointing to the Activity Step and Progress Notes field and circle around the status change button.">
            <a:extLst>
              <a:ext uri="{FF2B5EF4-FFF2-40B4-BE49-F238E27FC236}">
                <a16:creationId xmlns:a16="http://schemas.microsoft.com/office/drawing/2014/main" id="{832FC62B-1CE3-5EC5-6531-3B2F99A5B885}"/>
              </a:ext>
            </a:extLst>
          </p:cNvPr>
          <p:cNvPicPr>
            <a:picLocks noChangeAspect="1"/>
          </p:cNvPicPr>
          <p:nvPr/>
        </p:nvPicPr>
        <p:blipFill>
          <a:blip r:embed="rId3"/>
          <a:stretch>
            <a:fillRect/>
          </a:stretch>
        </p:blipFill>
        <p:spPr>
          <a:xfrm>
            <a:off x="2358760" y="3384921"/>
            <a:ext cx="7917619" cy="2971429"/>
          </a:xfrm>
          <a:prstGeom prst="rect">
            <a:avLst/>
          </a:prstGeom>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37</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435739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Request Verification &amp; Closeout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0" y="1825626"/>
            <a:ext cx="11049000" cy="1130398"/>
          </a:xfrm>
        </p:spPr>
        <p:txBody>
          <a:bodyPr>
            <a:noAutofit/>
          </a:bodyPr>
          <a:lstStyle/>
          <a:p>
            <a:r>
              <a:rPr lang="en-US" dirty="0"/>
              <a:t>Districts provide evidence and documentation for specific activity step(s).</a:t>
            </a:r>
          </a:p>
          <a:p>
            <a:r>
              <a:rPr lang="en-US" dirty="0"/>
              <a:t>This information is available to the ISD to assist with CAP verification.</a:t>
            </a:r>
          </a:p>
        </p:txBody>
      </p:sp>
      <p:pic>
        <p:nvPicPr>
          <p:cNvPr id="11" name="Picture 10" descr="B-12 CAP Request Verification and Closeout of Findings">
            <a:extLst>
              <a:ext uri="{FF2B5EF4-FFF2-40B4-BE49-F238E27FC236}">
                <a16:creationId xmlns:a16="http://schemas.microsoft.com/office/drawing/2014/main" id="{2C975798-2DC7-7B9D-D422-E0D39455367D}"/>
              </a:ext>
            </a:extLst>
          </p:cNvPr>
          <p:cNvPicPr>
            <a:picLocks noChangeAspect="1"/>
          </p:cNvPicPr>
          <p:nvPr/>
        </p:nvPicPr>
        <p:blipFill>
          <a:blip r:embed="rId3"/>
          <a:srcRect/>
          <a:stretch/>
        </p:blipFill>
        <p:spPr>
          <a:xfrm>
            <a:off x="2454393" y="2956024"/>
            <a:ext cx="7283213" cy="3214188"/>
          </a:xfrm>
          <a:prstGeom prst="rect">
            <a:avLst/>
          </a:prstGeom>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38</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65400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a:t>Supporting Evidence Uploads</a:t>
            </a:r>
          </a:p>
        </p:txBody>
      </p:sp>
      <p:pic>
        <p:nvPicPr>
          <p:cNvPr id="7" name="Picture 6" descr="Supporting evidence upload section with arrows pointing to browse button, number drop-down, and plus button.">
            <a:extLst>
              <a:ext uri="{FF2B5EF4-FFF2-40B4-BE49-F238E27FC236}">
                <a16:creationId xmlns:a16="http://schemas.microsoft.com/office/drawing/2014/main" id="{3A37962E-6535-1509-3A10-C9620A871CF0}"/>
              </a:ext>
            </a:extLst>
          </p:cNvPr>
          <p:cNvPicPr>
            <a:picLocks noChangeAspect="1"/>
          </p:cNvPicPr>
          <p:nvPr/>
        </p:nvPicPr>
        <p:blipFill>
          <a:blip r:embed="rId3"/>
          <a:stretch>
            <a:fillRect/>
          </a:stretch>
        </p:blipFill>
        <p:spPr>
          <a:xfrm>
            <a:off x="838200" y="2274524"/>
            <a:ext cx="10515600" cy="3023235"/>
          </a:xfrm>
          <a:prstGeom prst="rect">
            <a:avLst/>
          </a:prstGeom>
          <a:noFill/>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39</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69487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776417" y="1825625"/>
            <a:ext cx="5478079" cy="4530725"/>
          </a:xfrm>
        </p:spPr>
        <p:txBody>
          <a:bodyPr>
            <a:normAutofit lnSpcReduction="10000"/>
          </a:bodyPr>
          <a:lstStyle/>
          <a:p>
            <a:r>
              <a:rPr lang="en-US" sz="2600" dirty="0"/>
              <a:t>Office of Special Education (OSE) </a:t>
            </a:r>
          </a:p>
          <a:p>
            <a:pPr lvl="1"/>
            <a:r>
              <a:rPr lang="en-US" sz="2400" dirty="0"/>
              <a:t>Jessica Brady, Supervisor</a:t>
            </a:r>
          </a:p>
          <a:p>
            <a:pPr lvl="1"/>
            <a:r>
              <a:rPr lang="en-US" sz="2400" dirty="0" err="1"/>
              <a:t>Shawan</a:t>
            </a:r>
            <a:r>
              <a:rPr lang="en-US" sz="2400" dirty="0"/>
              <a:t> Dortch, Coordinator</a:t>
            </a:r>
          </a:p>
          <a:p>
            <a:pPr lvl="1"/>
            <a:r>
              <a:rPr lang="en-US" sz="2400" dirty="0"/>
              <a:t>Nichole Moore, Coordinator</a:t>
            </a:r>
          </a:p>
          <a:p>
            <a:pPr lvl="1"/>
            <a:r>
              <a:rPr lang="en-US" sz="2400" dirty="0"/>
              <a:t>Charles Thomas, Consultant</a:t>
            </a:r>
          </a:p>
          <a:p>
            <a:pPr lvl="1"/>
            <a:r>
              <a:rPr lang="en-US" sz="2400" dirty="0"/>
              <a:t>Aaron Darling, Analyst</a:t>
            </a:r>
          </a:p>
          <a:p>
            <a:r>
              <a:rPr lang="en-US" sz="2600" dirty="0"/>
              <a:t>Public Sector Consultants (PSC) </a:t>
            </a:r>
          </a:p>
          <a:p>
            <a:pPr lvl="1"/>
            <a:r>
              <a:rPr lang="en-US" sz="2400" dirty="0"/>
              <a:t>Lynne Clark, Project Director</a:t>
            </a:r>
          </a:p>
          <a:p>
            <a:pPr lvl="1"/>
            <a:r>
              <a:rPr lang="en-US" sz="2400" dirty="0"/>
              <a:t>Donna Seeger, Project Manager</a:t>
            </a:r>
          </a:p>
          <a:p>
            <a:pPr lvl="1"/>
            <a:r>
              <a:rPr lang="en-US" sz="2400" dirty="0"/>
              <a:t>Gabrielle Steinacker, Project Support Associate</a:t>
            </a:r>
          </a:p>
        </p:txBody>
      </p:sp>
      <p:sp>
        <p:nvSpPr>
          <p:cNvPr id="3" name="Content Placeholder 2">
            <a:extLst>
              <a:ext uri="{FF2B5EF4-FFF2-40B4-BE49-F238E27FC236}">
                <a16:creationId xmlns:a16="http://schemas.microsoft.com/office/drawing/2014/main" id="{2DC88288-4DC3-F844-CE2D-5F95A176E2AB}"/>
              </a:ext>
            </a:extLst>
          </p:cNvPr>
          <p:cNvSpPr txBox="1">
            <a:spLocks/>
          </p:cNvSpPr>
          <p:nvPr/>
        </p:nvSpPr>
        <p:spPr>
          <a:xfrm>
            <a:off x="5718221" y="2250122"/>
            <a:ext cx="6248400" cy="25665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20000"/>
              </a:lnSpc>
            </a:pPr>
            <a:r>
              <a:rPr lang="en-US" sz="2400" dirty="0"/>
              <a:t>Lynn Delpy, Statewide Monitor</a:t>
            </a:r>
          </a:p>
          <a:p>
            <a:pPr lvl="1">
              <a:lnSpc>
                <a:spcPct val="120000"/>
              </a:lnSpc>
            </a:pPr>
            <a:r>
              <a:rPr lang="en-US" sz="2400" dirty="0"/>
              <a:t>Kelly Kendrick-Miller, Statewide Monitor</a:t>
            </a:r>
          </a:p>
          <a:p>
            <a:pPr lvl="1">
              <a:lnSpc>
                <a:spcPct val="120000"/>
              </a:lnSpc>
            </a:pPr>
            <a:r>
              <a:rPr lang="en-US" sz="2400" dirty="0"/>
              <a:t>Christie McKey, Statewide Monitor</a:t>
            </a:r>
          </a:p>
          <a:p>
            <a:pPr lvl="1">
              <a:lnSpc>
                <a:spcPct val="120000"/>
              </a:lnSpc>
            </a:pPr>
            <a:r>
              <a:rPr lang="en-US" sz="2400" dirty="0"/>
              <a:t>Kaitlyn Pace, Statewide Monitor</a:t>
            </a:r>
          </a:p>
          <a:p>
            <a:pPr lvl="1">
              <a:lnSpc>
                <a:spcPct val="120000"/>
              </a:lnSpc>
            </a:pPr>
            <a:r>
              <a:rPr lang="en-US" sz="2400" dirty="0"/>
              <a:t>Jamie </a:t>
            </a:r>
            <a:r>
              <a:rPr lang="en-US" sz="2400" dirty="0" err="1"/>
              <a:t>Swiger</a:t>
            </a:r>
            <a:r>
              <a:rPr lang="en-US" sz="2400" dirty="0"/>
              <a:t>, Statewide Monitor</a:t>
            </a:r>
          </a:p>
        </p:txBody>
      </p:sp>
      <p:sp>
        <p:nvSpPr>
          <p:cNvPr id="5" name="Slide Number Placeholder 4"/>
          <p:cNvSpPr>
            <a:spLocks noGrp="1"/>
          </p:cNvSpPr>
          <p:nvPr>
            <p:ph type="sldNum" sz="quarter" idx="12"/>
          </p:nvPr>
        </p:nvSpPr>
        <p:spPr/>
        <p:txBody>
          <a:bodyPr/>
          <a:lstStyle/>
          <a:p>
            <a:fld id="{86912BC1-F2B2-4048-96A2-39CED5BDBEEC}" type="slidenum">
              <a:rPr lang="en-US" smtClean="0"/>
              <a:pPr/>
              <a:t>4</a:t>
            </a:fld>
            <a:endParaRPr lang="en-US" dirty="0"/>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592125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Data CAP Verification for ISDs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1" y="1740482"/>
            <a:ext cx="10577944" cy="2584418"/>
          </a:xfrm>
        </p:spPr>
        <p:txBody>
          <a:bodyPr>
            <a:normAutofit fontScale="92500"/>
          </a:bodyPr>
          <a:lstStyle/>
          <a:p>
            <a:r>
              <a:rPr lang="en-US" dirty="0"/>
              <a:t>Available for B-11, B-12, and B-Timely IEP CAPs</a:t>
            </a:r>
          </a:p>
          <a:p>
            <a:r>
              <a:rPr lang="en-US" dirty="0"/>
              <a:t>Activity step(s) and evidence, including attachments, will be displayed on the </a:t>
            </a:r>
            <a:r>
              <a:rPr lang="en-US" b="1" dirty="0"/>
              <a:t>CAP Verification </a:t>
            </a:r>
            <a:r>
              <a:rPr lang="en-US" dirty="0"/>
              <a:t>page.</a:t>
            </a:r>
          </a:p>
          <a:p>
            <a:r>
              <a:rPr lang="en-US" dirty="0"/>
              <a:t>ISDs review both activities and evidence from this page to verify completion.</a:t>
            </a:r>
          </a:p>
          <a:p>
            <a:r>
              <a:rPr lang="en-US" dirty="0"/>
              <a:t>When all activities are verified, the ISD will move to the next section(s) of the CAP Verification Activity page as appropriate.</a:t>
            </a:r>
          </a:p>
        </p:txBody>
      </p:sp>
      <p:pic>
        <p:nvPicPr>
          <p:cNvPr id="7" name="Picture 6" descr="CAP Activity Verification section of the activity page">
            <a:extLst>
              <a:ext uri="{FF2B5EF4-FFF2-40B4-BE49-F238E27FC236}">
                <a16:creationId xmlns:a16="http://schemas.microsoft.com/office/drawing/2014/main" id="{31DB0ED6-2B28-6EC9-797F-283D641AC7CE}"/>
              </a:ext>
            </a:extLst>
          </p:cNvPr>
          <p:cNvPicPr>
            <a:picLocks noChangeAspect="1"/>
          </p:cNvPicPr>
          <p:nvPr/>
        </p:nvPicPr>
        <p:blipFill>
          <a:blip r:embed="rId3"/>
          <a:srcRect/>
          <a:stretch/>
        </p:blipFill>
        <p:spPr>
          <a:xfrm>
            <a:off x="2124479" y="4324900"/>
            <a:ext cx="7943041" cy="1863791"/>
          </a:xfrm>
          <a:prstGeom prst="rect">
            <a:avLst/>
          </a:prstGeom>
          <a:ln>
            <a:solidFill>
              <a:srgbClr val="3A3A3A"/>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40</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364047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District Evidence Uploads</a:t>
            </a:r>
          </a:p>
        </p:txBody>
      </p:sp>
      <p:pic>
        <p:nvPicPr>
          <p:cNvPr id="8" name="Picture 7" descr="District Evidence Uploads section">
            <a:extLst>
              <a:ext uri="{FF2B5EF4-FFF2-40B4-BE49-F238E27FC236}">
                <a16:creationId xmlns:a16="http://schemas.microsoft.com/office/drawing/2014/main" id="{30D37491-F5ED-CCE0-9B89-9D4695D85836}"/>
              </a:ext>
            </a:extLst>
          </p:cNvPr>
          <p:cNvPicPr>
            <a:picLocks noChangeAspect="1"/>
          </p:cNvPicPr>
          <p:nvPr/>
        </p:nvPicPr>
        <p:blipFill>
          <a:blip r:embed="rId3"/>
          <a:srcRect/>
          <a:stretch/>
        </p:blipFill>
        <p:spPr>
          <a:xfrm>
            <a:off x="929463" y="3115662"/>
            <a:ext cx="10333074" cy="1501123"/>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41</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82018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B-Valid &amp; Reliable CAP Activity Verification</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0" y="1740480"/>
            <a:ext cx="10698479" cy="4355519"/>
          </a:xfrm>
        </p:spPr>
        <p:txBody>
          <a:bodyPr>
            <a:normAutofit lnSpcReduction="10000"/>
          </a:bodyPr>
          <a:lstStyle/>
          <a:p>
            <a:r>
              <a:rPr lang="en-US" sz="3200" dirty="0"/>
              <a:t>District activity step(s) and evidence, including attachments, will be displayed on the </a:t>
            </a:r>
            <a:r>
              <a:rPr lang="en-US" sz="3200" b="1" dirty="0"/>
              <a:t>CAP Verification </a:t>
            </a:r>
            <a:r>
              <a:rPr lang="en-US" sz="3200" dirty="0"/>
              <a:t>page.</a:t>
            </a:r>
          </a:p>
          <a:p>
            <a:r>
              <a:rPr lang="en-US" sz="3200" dirty="0"/>
              <a:t>ISDs review both activities and evidence from this page to verify completion.</a:t>
            </a:r>
          </a:p>
          <a:p>
            <a:r>
              <a:rPr lang="en-US" sz="3200" dirty="0"/>
              <a:t>When all activities are verified, the ISD will move to the next section(s) of the CAP Verification Activity page as appropriate.</a:t>
            </a:r>
          </a:p>
          <a:p>
            <a:pPr lvl="1"/>
            <a:r>
              <a:rPr lang="en-US" sz="2800" dirty="0"/>
              <a:t>Note: the first activity step will be verified by MDE.</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42</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951677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BFE6BD-1F69-ED2F-2450-57C524B4159D}"/>
              </a:ext>
            </a:extLst>
          </p:cNvPr>
          <p:cNvSpPr>
            <a:spLocks noGrp="1"/>
          </p:cNvSpPr>
          <p:nvPr>
            <p:ph type="title" idx="4294967295"/>
          </p:nvPr>
        </p:nvSpPr>
        <p:spPr>
          <a:xfrm>
            <a:off x="0" y="-772159"/>
            <a:ext cx="12192000" cy="772159"/>
          </a:xfrm>
        </p:spPr>
        <p:txBody>
          <a:bodyPr>
            <a:normAutofit/>
          </a:bodyPr>
          <a:lstStyle/>
          <a:p>
            <a:r>
              <a:rPr lang="en-US" dirty="0"/>
              <a:t>Valid &amp; Reliable CAP</a:t>
            </a:r>
            <a:r>
              <a:rPr lang="en-US" baseline="0" dirty="0"/>
              <a:t> Verification Activity Section</a:t>
            </a:r>
            <a:endParaRPr lang="en-US" dirty="0"/>
          </a:p>
        </p:txBody>
      </p:sp>
      <p:pic>
        <p:nvPicPr>
          <p:cNvPr id="8" name="Picture 7" descr="Valid and Reliable CAP Activity Verification section with arrows pointing to MDE Verified and ISD Verified and a circle around the status change button.">
            <a:extLst>
              <a:ext uri="{FF2B5EF4-FFF2-40B4-BE49-F238E27FC236}">
                <a16:creationId xmlns:a16="http://schemas.microsoft.com/office/drawing/2014/main" id="{052D52B3-A70B-1F3B-E899-5C3B0D33F7F7}"/>
              </a:ext>
            </a:extLst>
          </p:cNvPr>
          <p:cNvPicPr>
            <a:picLocks noChangeAspect="1"/>
          </p:cNvPicPr>
          <p:nvPr/>
        </p:nvPicPr>
        <p:blipFill>
          <a:blip r:embed="rId3"/>
          <a:stretch>
            <a:fillRect/>
          </a:stretch>
        </p:blipFill>
        <p:spPr>
          <a:xfrm>
            <a:off x="150666" y="428350"/>
            <a:ext cx="11890667" cy="5928000"/>
          </a:xfrm>
          <a:prstGeom prst="rect">
            <a:avLst/>
          </a:prstGeom>
          <a:ln>
            <a:solidFill>
              <a:srgbClr val="3A3A3A"/>
            </a:solidFill>
          </a:ln>
        </p:spPr>
      </p:pic>
      <p:sp>
        <p:nvSpPr>
          <p:cNvPr id="3" name="Slide Number Placeholder 2">
            <a:extLst>
              <a:ext uri="{FF2B5EF4-FFF2-40B4-BE49-F238E27FC236}">
                <a16:creationId xmlns:a16="http://schemas.microsoft.com/office/drawing/2014/main" id="{221C8CB3-DC4E-5DFB-7C78-768CB9484164}"/>
              </a:ext>
            </a:extLst>
          </p:cNvPr>
          <p:cNvSpPr>
            <a:spLocks noGrp="1"/>
          </p:cNvSpPr>
          <p:nvPr>
            <p:ph type="sldNum" sz="quarter" idx="12"/>
          </p:nvPr>
        </p:nvSpPr>
        <p:spPr/>
        <p:txBody>
          <a:bodyPr/>
          <a:lstStyle/>
          <a:p>
            <a:fld id="{F782C1E8-CA2E-47FF-89F1-29AE34FB2263}" type="slidenum">
              <a:rPr lang="en-US" smtClean="0"/>
              <a:pPr/>
              <a:t>43</a:t>
            </a:fld>
            <a:endParaRPr lang="en-US" dirty="0"/>
          </a:p>
        </p:txBody>
      </p:sp>
      <p:sp>
        <p:nvSpPr>
          <p:cNvPr id="2" name="Footer Placeholder 1">
            <a:extLst>
              <a:ext uri="{FF2B5EF4-FFF2-40B4-BE49-F238E27FC236}">
                <a16:creationId xmlns:a16="http://schemas.microsoft.com/office/drawing/2014/main" id="{E38C6D9A-9546-8AB0-F1C6-888DCC7F32FF}"/>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71597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B-Valid &amp; Reliable CAP Verification</a:t>
            </a:r>
            <a:br>
              <a:rPr lang="en-US" dirty="0"/>
            </a:br>
            <a:r>
              <a:rPr lang="en-US" dirty="0"/>
              <a:t>Student Record Reviews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0" y="1740481"/>
            <a:ext cx="10698479" cy="4466888"/>
          </a:xfrm>
        </p:spPr>
        <p:txBody>
          <a:bodyPr>
            <a:normAutofit/>
          </a:bodyPr>
          <a:lstStyle/>
          <a:p>
            <a:r>
              <a:rPr lang="en-US" sz="2800" dirty="0"/>
              <a:t>ISD will review the district’s most recent Michigan Student Data Systems (MSDS) data submission.</a:t>
            </a:r>
          </a:p>
          <a:p>
            <a:r>
              <a:rPr lang="en-US" sz="2800" dirty="0"/>
              <a:t>Follow the procedures in the training resource </a:t>
            </a:r>
            <a:r>
              <a:rPr lang="en-US" sz="2800" dirty="0">
                <a:hlinkClick r:id="rId3"/>
              </a:rPr>
              <a:t>B-Valid and Reliable Corrective Action Plan (CAP) Verification Activity</a:t>
            </a:r>
            <a:r>
              <a:rPr lang="en-US" sz="2800" dirty="0"/>
              <a:t> for </a:t>
            </a:r>
            <a:br>
              <a:rPr lang="en-US" sz="2800" dirty="0"/>
            </a:br>
            <a:r>
              <a:rPr lang="en-US" sz="2800" dirty="0"/>
              <a:t>B-12 Data.</a:t>
            </a:r>
          </a:p>
          <a:p>
            <a:r>
              <a:rPr lang="en-US" sz="2800" dirty="0"/>
              <a:t>When noncompliance is identified during the verification, return the CAP to the district.</a:t>
            </a:r>
          </a:p>
          <a:p>
            <a:r>
              <a:rPr lang="en-US" sz="2800" dirty="0"/>
              <a:t>When the district has completed the requested tasks and/or training, it will resubmit the CAP for verification.</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44</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32755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4330-98FC-9519-E9E7-8E9DD1907D0F}"/>
              </a:ext>
            </a:extLst>
          </p:cNvPr>
          <p:cNvSpPr>
            <a:spLocks noGrp="1"/>
          </p:cNvSpPr>
          <p:nvPr>
            <p:ph type="title"/>
          </p:nvPr>
        </p:nvSpPr>
        <p:spPr/>
        <p:txBody>
          <a:bodyPr/>
          <a:lstStyle/>
          <a:p>
            <a:r>
              <a:rPr lang="en-US" dirty="0"/>
              <a:t>B-Valid &amp; Reliable CAP Verification</a:t>
            </a:r>
            <a:br>
              <a:rPr lang="en-US" dirty="0"/>
            </a:br>
            <a:r>
              <a:rPr lang="en-US" dirty="0"/>
              <a:t>Student Record Reviews Section</a:t>
            </a:r>
          </a:p>
        </p:txBody>
      </p:sp>
      <p:pic>
        <p:nvPicPr>
          <p:cNvPr id="5" name="Picture 4" descr="Valid and Reliable Data Verification through Student Record Reviews section.">
            <a:extLst>
              <a:ext uri="{FF2B5EF4-FFF2-40B4-BE49-F238E27FC236}">
                <a16:creationId xmlns:a16="http://schemas.microsoft.com/office/drawing/2014/main" id="{9CC21BD2-B63A-A0C3-6A91-90411C2798FB}"/>
              </a:ext>
            </a:extLst>
          </p:cNvPr>
          <p:cNvPicPr>
            <a:picLocks noChangeAspect="1"/>
          </p:cNvPicPr>
          <p:nvPr/>
        </p:nvPicPr>
        <p:blipFill rotWithShape="1">
          <a:blip r:embed="rId3"/>
          <a:srcRect r="3509" b="52627"/>
          <a:stretch/>
        </p:blipFill>
        <p:spPr>
          <a:xfrm>
            <a:off x="838200" y="2501379"/>
            <a:ext cx="10806953" cy="3377018"/>
          </a:xfrm>
          <a:prstGeom prst="rect">
            <a:avLst/>
          </a:prstGeom>
          <a:ln>
            <a:solidFill>
              <a:srgbClr val="3A3A3A"/>
            </a:solidFill>
          </a:ln>
        </p:spPr>
      </p:pic>
      <p:sp>
        <p:nvSpPr>
          <p:cNvPr id="4" name="Slide Number Placeholder 3">
            <a:extLst>
              <a:ext uri="{FF2B5EF4-FFF2-40B4-BE49-F238E27FC236}">
                <a16:creationId xmlns:a16="http://schemas.microsoft.com/office/drawing/2014/main" id="{60900231-C39B-23B7-F2CE-EA01B0C9F70E}"/>
              </a:ext>
            </a:extLst>
          </p:cNvPr>
          <p:cNvSpPr>
            <a:spLocks noGrp="1"/>
          </p:cNvSpPr>
          <p:nvPr>
            <p:ph type="sldNum" sz="quarter" idx="12"/>
          </p:nvPr>
        </p:nvSpPr>
        <p:spPr/>
        <p:txBody>
          <a:bodyPr/>
          <a:lstStyle/>
          <a:p>
            <a:fld id="{BFDB09CA-2057-4234-A271-88FAC55386DF}" type="slidenum">
              <a:rPr lang="en-US" smtClean="0"/>
              <a:pPr/>
              <a:t>45</a:t>
            </a:fld>
            <a:endParaRPr lang="en-US" dirty="0"/>
          </a:p>
        </p:txBody>
      </p:sp>
      <p:sp>
        <p:nvSpPr>
          <p:cNvPr id="3" name="Footer Placeholder 2">
            <a:extLst>
              <a:ext uri="{FF2B5EF4-FFF2-40B4-BE49-F238E27FC236}">
                <a16:creationId xmlns:a16="http://schemas.microsoft.com/office/drawing/2014/main" id="{C1240602-8B8D-100E-7180-6899FBE061E9}"/>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5150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Data CAP Verification</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199" y="1825624"/>
            <a:ext cx="10552890" cy="2809490"/>
          </a:xfrm>
        </p:spPr>
        <p:txBody>
          <a:bodyPr>
            <a:normAutofit lnSpcReduction="10000"/>
          </a:bodyPr>
          <a:lstStyle/>
          <a:p>
            <a:r>
              <a:rPr lang="en-US" sz="2800" dirty="0"/>
              <a:t>ISDs complete verification per usual.</a:t>
            </a:r>
          </a:p>
          <a:p>
            <a:r>
              <a:rPr lang="en-US" sz="2800" dirty="0"/>
              <a:t>MDE reviews verification and writes a comment on the CAP Cover Page requesting supporting documentation when needed.</a:t>
            </a:r>
          </a:p>
          <a:p>
            <a:r>
              <a:rPr lang="en-US" sz="2800" dirty="0"/>
              <a:t>ISDs will upload supporting documentation on the </a:t>
            </a:r>
            <a:r>
              <a:rPr lang="en-US" sz="2800" b="1" dirty="0"/>
              <a:t>CAP Verification Activity page </a:t>
            </a:r>
            <a:r>
              <a:rPr lang="en-US" sz="2800" dirty="0"/>
              <a:t>and resubmit it to MDE.</a:t>
            </a:r>
          </a:p>
        </p:txBody>
      </p:sp>
      <p:pic>
        <p:nvPicPr>
          <p:cNvPr id="7" name="Picture 6" descr="Data CAP Verification with arrow pointing to browse button.">
            <a:extLst>
              <a:ext uri="{FF2B5EF4-FFF2-40B4-BE49-F238E27FC236}">
                <a16:creationId xmlns:a16="http://schemas.microsoft.com/office/drawing/2014/main" id="{4292B82D-D281-654B-99E4-372F791DD903}"/>
              </a:ext>
            </a:extLst>
          </p:cNvPr>
          <p:cNvPicPr>
            <a:picLocks noChangeAspect="1"/>
          </p:cNvPicPr>
          <p:nvPr/>
        </p:nvPicPr>
        <p:blipFill>
          <a:blip r:embed="rId3"/>
          <a:stretch>
            <a:fillRect/>
          </a:stretch>
        </p:blipFill>
        <p:spPr>
          <a:xfrm>
            <a:off x="995604" y="4770050"/>
            <a:ext cx="10417238" cy="1135809"/>
          </a:xfrm>
          <a:prstGeom prst="rect">
            <a:avLst/>
          </a:prstGeom>
          <a:ln>
            <a:solidFill>
              <a:srgbClr val="3A3A3A"/>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46</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707867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p:txBody>
          <a:bodyPr>
            <a:normAutofit/>
          </a:bodyPr>
          <a:lstStyle/>
          <a:p>
            <a:r>
              <a:rPr lang="en-US" dirty="0"/>
              <a:t>Complaint CAP Verification for ISDs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p:txBody>
          <a:bodyPr>
            <a:normAutofit/>
          </a:bodyPr>
          <a:lstStyle/>
          <a:p>
            <a:r>
              <a:rPr lang="en-US" sz="2800" dirty="0"/>
              <a:t>Verification Appendix will appear </a:t>
            </a:r>
            <a:r>
              <a:rPr lang="en-US" sz="2800" b="1" i="1" dirty="0"/>
              <a:t>before</a:t>
            </a:r>
            <a:r>
              <a:rPr lang="en-US" sz="2800" dirty="0"/>
              <a:t> the closeout verification worksheet on the menu.</a:t>
            </a:r>
          </a:p>
          <a:p>
            <a:r>
              <a:rPr lang="en-US" sz="2800" dirty="0"/>
              <a:t>Verification Appendix includes a “Date Verified” column in the student record review section.</a:t>
            </a:r>
          </a:p>
          <a:p>
            <a:r>
              <a:rPr lang="en-US" sz="2800" dirty="0"/>
              <a:t>Districts may view if the Complaint CAP is returned by the ISD.</a:t>
            </a:r>
          </a:p>
          <a:p>
            <a:r>
              <a:rPr lang="en-US" sz="2800" dirty="0"/>
              <a:t>When all findings of noncompliance are verified, the ISD will move to the closeout verification worksheet.</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47</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702011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480964" cy="1325563"/>
          </a:xfrm>
        </p:spPr>
        <p:txBody>
          <a:bodyPr>
            <a:normAutofit/>
          </a:bodyPr>
          <a:lstStyle/>
          <a:p>
            <a:r>
              <a:rPr lang="en-US" dirty="0"/>
              <a:t>Complaint CAP Verification Appendix</a:t>
            </a:r>
          </a:p>
        </p:txBody>
      </p:sp>
      <p:sp>
        <p:nvSpPr>
          <p:cNvPr id="6" name="Content Placeholder 6">
            <a:extLst>
              <a:ext uri="{FF2B5EF4-FFF2-40B4-BE49-F238E27FC236}">
                <a16:creationId xmlns:a16="http://schemas.microsoft.com/office/drawing/2014/main" id="{C9F8FD3F-CEEC-40BB-91E5-9EE06782DB8A}"/>
              </a:ext>
            </a:extLst>
          </p:cNvPr>
          <p:cNvSpPr>
            <a:spLocks noGrp="1"/>
          </p:cNvSpPr>
          <p:nvPr>
            <p:ph idx="1"/>
          </p:nvPr>
        </p:nvSpPr>
        <p:spPr>
          <a:xfrm>
            <a:off x="838199" y="1761457"/>
            <a:ext cx="3187796" cy="4667249"/>
          </a:xfrm>
        </p:spPr>
        <p:txBody>
          <a:bodyPr>
            <a:noAutofit/>
          </a:bodyPr>
          <a:lstStyle/>
          <a:p>
            <a:r>
              <a:rPr lang="en-US" sz="2600" dirty="0"/>
              <a:t>The final decision date and case numbers are now on Complaint CAP forms.</a:t>
            </a:r>
          </a:p>
          <a:p>
            <a:r>
              <a:rPr lang="en-US" sz="2600" dirty="0"/>
              <a:t>ISDs complete the verification appendix and upload supporting documentation.</a:t>
            </a:r>
          </a:p>
        </p:txBody>
      </p:sp>
      <p:pic>
        <p:nvPicPr>
          <p:cNvPr id="9" name="Picture 8" descr="Complaint CAP Verification Appendix page">
            <a:extLst>
              <a:ext uri="{FF2B5EF4-FFF2-40B4-BE49-F238E27FC236}">
                <a16:creationId xmlns:a16="http://schemas.microsoft.com/office/drawing/2014/main" id="{B110BE0E-B08F-A0CB-BF0B-36178BA5E22D}"/>
              </a:ext>
            </a:extLst>
          </p:cNvPr>
          <p:cNvPicPr>
            <a:picLocks noChangeAspect="1"/>
          </p:cNvPicPr>
          <p:nvPr/>
        </p:nvPicPr>
        <p:blipFill>
          <a:blip r:embed="rId3"/>
          <a:srcRect/>
          <a:stretch/>
        </p:blipFill>
        <p:spPr>
          <a:xfrm>
            <a:off x="4115400" y="1825837"/>
            <a:ext cx="7261905" cy="4395363"/>
          </a:xfrm>
          <a:prstGeom prst="rect">
            <a:avLst/>
          </a:prstGeom>
          <a:ln>
            <a:solidFill>
              <a:srgbClr val="3A3A3A"/>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48</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962113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Corrective Action Form</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825624"/>
            <a:ext cx="10515601" cy="4530726"/>
          </a:xfrm>
        </p:spPr>
        <p:txBody>
          <a:bodyPr>
            <a:normAutofit/>
          </a:bodyPr>
          <a:lstStyle/>
          <a:p>
            <a:r>
              <a:rPr lang="en-US" sz="2800" dirty="0"/>
              <a:t>Districts will:</a:t>
            </a:r>
          </a:p>
          <a:p>
            <a:pPr lvl="1"/>
            <a:r>
              <a:rPr lang="en-US" sz="2400" dirty="0"/>
              <a:t>Select appropriate method(s)</a:t>
            </a:r>
          </a:p>
          <a:p>
            <a:pPr lvl="1"/>
            <a:r>
              <a:rPr lang="en-US" sz="2400" dirty="0"/>
              <a:t>Provide evidence notes</a:t>
            </a:r>
          </a:p>
          <a:p>
            <a:pPr lvl="1"/>
            <a:r>
              <a:rPr lang="en-US" sz="2400" dirty="0"/>
              <a:t>Upload supporting documents as appropriate </a:t>
            </a:r>
          </a:p>
          <a:p>
            <a:pPr lvl="1"/>
            <a:r>
              <a:rPr lang="en-US" sz="2400" dirty="0"/>
              <a:t>Submit to ISD no later than </a:t>
            </a:r>
            <a:r>
              <a:rPr lang="en-US" sz="2400" b="1" dirty="0">
                <a:solidFill>
                  <a:srgbClr val="C00000"/>
                </a:solidFill>
              </a:rPr>
              <a:t>October 1</a:t>
            </a:r>
          </a:p>
          <a:p>
            <a:r>
              <a:rPr lang="en-US" sz="2800" dirty="0"/>
              <a:t>ISDs will:</a:t>
            </a:r>
          </a:p>
          <a:p>
            <a:pPr lvl="1"/>
            <a:r>
              <a:rPr lang="en-US" sz="2400" dirty="0"/>
              <a:t>Review submitted corrective action</a:t>
            </a:r>
          </a:p>
          <a:p>
            <a:pPr lvl="1"/>
            <a:r>
              <a:rPr lang="en-US" sz="2400" dirty="0"/>
              <a:t>Complete verification activity</a:t>
            </a:r>
          </a:p>
          <a:p>
            <a:pPr lvl="1"/>
            <a:r>
              <a:rPr lang="en-US" sz="2400" dirty="0"/>
              <a:t>Submit to MDE no later than by </a:t>
            </a:r>
            <a:r>
              <a:rPr lang="en-US" sz="2400" b="1" dirty="0">
                <a:solidFill>
                  <a:srgbClr val="C00000"/>
                </a:solidFill>
              </a:rPr>
              <a:t>November 1</a:t>
            </a:r>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49</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27107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63F3-E486-4936-A951-1A8E50BC5A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63DEEA5-5891-4F9F-A3D5-243C4C2D28A1}"/>
              </a:ext>
            </a:extLst>
          </p:cNvPr>
          <p:cNvSpPr>
            <a:spLocks noGrp="1"/>
          </p:cNvSpPr>
          <p:nvPr>
            <p:ph idx="1"/>
          </p:nvPr>
        </p:nvSpPr>
        <p:spPr/>
        <p:txBody>
          <a:bodyPr>
            <a:normAutofit/>
          </a:bodyPr>
          <a:lstStyle/>
          <a:p>
            <a:r>
              <a:rPr lang="en-US" sz="3200" dirty="0"/>
              <a:t>January 2024 Catamaran Preview</a:t>
            </a:r>
          </a:p>
          <a:p>
            <a:r>
              <a:rPr lang="en-US" sz="3200" dirty="0"/>
              <a:t>Catamaran Navigation</a:t>
            </a:r>
          </a:p>
          <a:p>
            <a:r>
              <a:rPr lang="en-US" sz="3200" dirty="0"/>
              <a:t>Updates and Tips</a:t>
            </a:r>
          </a:p>
          <a:p>
            <a:r>
              <a:rPr lang="en-US" sz="3200" dirty="0"/>
              <a:t>Training Resources </a:t>
            </a:r>
          </a:p>
          <a:p>
            <a:r>
              <a:rPr lang="en-US" sz="3200" dirty="0"/>
              <a:t>Questions</a:t>
            </a:r>
          </a:p>
        </p:txBody>
      </p:sp>
      <p:sp>
        <p:nvSpPr>
          <p:cNvPr id="5" name="Slide Number Placeholder 4">
            <a:extLst>
              <a:ext uri="{FF2B5EF4-FFF2-40B4-BE49-F238E27FC236}">
                <a16:creationId xmlns:a16="http://schemas.microsoft.com/office/drawing/2014/main" id="{16B1306D-ECD8-4F4B-9509-08D15E8D9704}"/>
              </a:ext>
            </a:extLst>
          </p:cNvPr>
          <p:cNvSpPr>
            <a:spLocks noGrp="1"/>
          </p:cNvSpPr>
          <p:nvPr>
            <p:ph type="sldNum" sz="quarter" idx="12"/>
          </p:nvPr>
        </p:nvSpPr>
        <p:spPr/>
        <p:txBody>
          <a:bodyPr/>
          <a:lstStyle/>
          <a:p>
            <a:fld id="{46775F4D-6D42-4CD6-A802-0B48E0231625}" type="slidenum">
              <a:rPr lang="en-US" smtClean="0"/>
              <a:pPr/>
              <a:t>5</a:t>
            </a:fld>
            <a:endParaRPr lang="en-US" dirty="0"/>
          </a:p>
        </p:txBody>
      </p:sp>
      <p:sp>
        <p:nvSpPr>
          <p:cNvPr id="4" name="Footer Placeholder 3">
            <a:extLst>
              <a:ext uri="{FF2B5EF4-FFF2-40B4-BE49-F238E27FC236}">
                <a16:creationId xmlns:a16="http://schemas.microsoft.com/office/drawing/2014/main" id="{D4BC9280-804C-484C-AAF7-C4917C1120A7}"/>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116945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Corrective Action Form Page</a:t>
            </a:r>
          </a:p>
        </p:txBody>
      </p:sp>
      <p:pic>
        <p:nvPicPr>
          <p:cNvPr id="3" name="Picture 2" descr="Corrective Action Form Page with Back, Save, and Submit to ISD Buttons circled. Selected methods highlighted.">
            <a:extLst>
              <a:ext uri="{FF2B5EF4-FFF2-40B4-BE49-F238E27FC236}">
                <a16:creationId xmlns:a16="http://schemas.microsoft.com/office/drawing/2014/main" id="{2E1D3A3C-BE91-18D2-3885-77947A5D58D5}"/>
              </a:ext>
            </a:extLst>
          </p:cNvPr>
          <p:cNvPicPr>
            <a:picLocks noChangeAspect="1"/>
          </p:cNvPicPr>
          <p:nvPr/>
        </p:nvPicPr>
        <p:blipFill>
          <a:blip r:embed="rId3"/>
          <a:srcRect/>
          <a:stretch/>
        </p:blipFill>
        <p:spPr>
          <a:xfrm>
            <a:off x="1890548" y="1859702"/>
            <a:ext cx="8536847" cy="4469524"/>
          </a:xfrm>
          <a:prstGeom prst="rect">
            <a:avLst/>
          </a:prstGeom>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50</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94426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1E18-23EF-3827-D204-F173FE67932D}"/>
              </a:ext>
            </a:extLst>
          </p:cNvPr>
          <p:cNvSpPr>
            <a:spLocks noGrp="1"/>
          </p:cNvSpPr>
          <p:nvPr>
            <p:ph type="title"/>
          </p:nvPr>
        </p:nvSpPr>
        <p:spPr>
          <a:xfrm>
            <a:off x="838200" y="365125"/>
            <a:ext cx="10515600" cy="1325563"/>
          </a:xfrm>
        </p:spPr>
        <p:txBody>
          <a:bodyPr anchor="b">
            <a:normAutofit/>
          </a:bodyPr>
          <a:lstStyle/>
          <a:p>
            <a:r>
              <a:rPr lang="en-US" dirty="0"/>
              <a:t>Monitoring Search Page Update</a:t>
            </a:r>
          </a:p>
        </p:txBody>
      </p:sp>
      <p:pic>
        <p:nvPicPr>
          <p:cNvPr id="7" name="Picture 6" descr="Catamaran Search page showing Open statuses">
            <a:extLst>
              <a:ext uri="{FF2B5EF4-FFF2-40B4-BE49-F238E27FC236}">
                <a16:creationId xmlns:a16="http://schemas.microsoft.com/office/drawing/2014/main" id="{51921F37-8578-DF5C-4246-9F9EAC9F79EE}"/>
              </a:ext>
            </a:extLst>
          </p:cNvPr>
          <p:cNvPicPr>
            <a:picLocks noChangeAspect="1"/>
          </p:cNvPicPr>
          <p:nvPr/>
        </p:nvPicPr>
        <p:blipFill>
          <a:blip r:embed="rId3"/>
          <a:srcRect/>
          <a:stretch/>
        </p:blipFill>
        <p:spPr>
          <a:xfrm>
            <a:off x="2293886" y="1825625"/>
            <a:ext cx="7604228" cy="4351338"/>
          </a:xfrm>
          <a:prstGeom prst="rect">
            <a:avLst/>
          </a:prstGeom>
          <a:noFill/>
          <a:ln>
            <a:solidFill>
              <a:schemeClr val="accent1">
                <a:shade val="15000"/>
              </a:schemeClr>
            </a:solidFill>
          </a:ln>
        </p:spPr>
      </p:pic>
      <p:sp>
        <p:nvSpPr>
          <p:cNvPr id="5" name="Slide Number Placeholder 4">
            <a:extLst>
              <a:ext uri="{FF2B5EF4-FFF2-40B4-BE49-F238E27FC236}">
                <a16:creationId xmlns:a16="http://schemas.microsoft.com/office/drawing/2014/main" id="{48B1F8F2-865A-0F5B-0BEA-5CA419F2B5F3}"/>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51</a:t>
            </a:fld>
            <a:endParaRPr lang="en-US"/>
          </a:p>
        </p:txBody>
      </p:sp>
      <p:sp>
        <p:nvSpPr>
          <p:cNvPr id="4" name="Footer Placeholder 3">
            <a:extLst>
              <a:ext uri="{FF2B5EF4-FFF2-40B4-BE49-F238E27FC236}">
                <a16:creationId xmlns:a16="http://schemas.microsoft.com/office/drawing/2014/main" id="{11CE03EC-B858-7F11-E02D-03BA4D06903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650446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a:xfrm>
            <a:off x="838200" y="365125"/>
            <a:ext cx="10515600" cy="1325563"/>
          </a:xfrm>
        </p:spPr>
        <p:txBody>
          <a:bodyPr anchor="b">
            <a:normAutofit/>
          </a:bodyPr>
          <a:lstStyle/>
          <a:p>
            <a:r>
              <a:rPr lang="en-US" dirty="0"/>
              <a:t>Timeout Feature</a:t>
            </a:r>
          </a:p>
        </p:txBody>
      </p:sp>
      <p:pic>
        <p:nvPicPr>
          <p:cNvPr id="6" name="Picture 5" descr="Timeout Pop-up with arrows pointing to the log-out button and count-down clock.">
            <a:extLst>
              <a:ext uri="{FF2B5EF4-FFF2-40B4-BE49-F238E27FC236}">
                <a16:creationId xmlns:a16="http://schemas.microsoft.com/office/drawing/2014/main" id="{96F4A8E7-87AC-3BAA-FF9E-932BA0B2214C}"/>
              </a:ext>
            </a:extLst>
          </p:cNvPr>
          <p:cNvPicPr>
            <a:picLocks noChangeAspect="1"/>
          </p:cNvPicPr>
          <p:nvPr/>
        </p:nvPicPr>
        <p:blipFill>
          <a:blip r:embed="rId3"/>
          <a:stretch>
            <a:fillRect/>
          </a:stretch>
        </p:blipFill>
        <p:spPr>
          <a:xfrm>
            <a:off x="838201" y="2147328"/>
            <a:ext cx="10685714" cy="3752381"/>
          </a:xfrm>
          <a:prstGeom prst="rect">
            <a:avLst/>
          </a:prstGeom>
        </p:spPr>
      </p:pic>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52</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115820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a:xfrm>
            <a:off x="838200" y="1034143"/>
            <a:ext cx="10515600" cy="656545"/>
          </a:xfrm>
        </p:spPr>
        <p:txBody>
          <a:bodyPr/>
          <a:lstStyle/>
          <a:p>
            <a:r>
              <a:rPr lang="en-US" dirty="0"/>
              <a:t>Feedback Feature</a:t>
            </a:r>
          </a:p>
        </p:txBody>
      </p:sp>
      <p:pic>
        <p:nvPicPr>
          <p:cNvPr id="8" name="Picture 7" descr="Feedback icon located on the left side of the Catamaran site.">
            <a:extLst>
              <a:ext uri="{FF2B5EF4-FFF2-40B4-BE49-F238E27FC236}">
                <a16:creationId xmlns:a16="http://schemas.microsoft.com/office/drawing/2014/main" id="{4CD8C8E2-AAA2-363A-A0FC-FB26FE68DF28}"/>
              </a:ext>
            </a:extLst>
          </p:cNvPr>
          <p:cNvPicPr>
            <a:picLocks noChangeAspect="1"/>
          </p:cNvPicPr>
          <p:nvPr/>
        </p:nvPicPr>
        <p:blipFill>
          <a:blip r:embed="rId3"/>
          <a:stretch>
            <a:fillRect/>
          </a:stretch>
        </p:blipFill>
        <p:spPr>
          <a:xfrm>
            <a:off x="896472" y="1817236"/>
            <a:ext cx="4561905" cy="2352381"/>
          </a:xfrm>
          <a:prstGeom prst="rect">
            <a:avLst/>
          </a:prstGeom>
          <a:ln>
            <a:solidFill>
              <a:srgbClr val="3A3A3A"/>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0" y="4388831"/>
            <a:ext cx="5629835" cy="1967519"/>
          </a:xfrm>
        </p:spPr>
        <p:txBody>
          <a:bodyPr vert="horz" lIns="91440" tIns="45720" rIns="91440" bIns="45720" rtlCol="0" anchor="t">
            <a:normAutofit fontScale="92500" lnSpcReduction="20000"/>
          </a:bodyPr>
          <a:lstStyle/>
          <a:p>
            <a:r>
              <a:rPr lang="en-US" sz="2800" dirty="0">
                <a:latin typeface="Arial"/>
                <a:cs typeface="Arial"/>
              </a:rPr>
              <a:t>Feature available to offer feedback about Catamaran at any time.</a:t>
            </a:r>
            <a:endParaRPr lang="en-US" sz="2800" dirty="0"/>
          </a:p>
          <a:p>
            <a:r>
              <a:rPr lang="en-US" sz="2800" dirty="0">
                <a:latin typeface="Arial"/>
                <a:cs typeface="Arial"/>
              </a:rPr>
              <a:t>Enter contact information.</a:t>
            </a:r>
            <a:endParaRPr lang="en-US" sz="2800" dirty="0"/>
          </a:p>
          <a:p>
            <a:r>
              <a:rPr lang="en-US" sz="2800" dirty="0">
                <a:latin typeface="Arial"/>
                <a:cs typeface="Arial"/>
              </a:rPr>
              <a:t>Choose to be contacted about feedback.</a:t>
            </a:r>
            <a:endParaRPr lang="en-US" sz="2800" dirty="0"/>
          </a:p>
        </p:txBody>
      </p:sp>
      <p:pic>
        <p:nvPicPr>
          <p:cNvPr id="11" name="Picture 10" descr="Catamaran Feedback form.">
            <a:extLst>
              <a:ext uri="{FF2B5EF4-FFF2-40B4-BE49-F238E27FC236}">
                <a16:creationId xmlns:a16="http://schemas.microsoft.com/office/drawing/2014/main" id="{010DFEFD-7358-B0A4-8297-2300AB5D6883}"/>
              </a:ext>
            </a:extLst>
          </p:cNvPr>
          <p:cNvPicPr>
            <a:picLocks noChangeAspect="1"/>
          </p:cNvPicPr>
          <p:nvPr/>
        </p:nvPicPr>
        <p:blipFill>
          <a:blip r:embed="rId4"/>
          <a:stretch>
            <a:fillRect/>
          </a:stretch>
        </p:blipFill>
        <p:spPr>
          <a:xfrm>
            <a:off x="7084657" y="1808847"/>
            <a:ext cx="4269143" cy="4853715"/>
          </a:xfrm>
          <a:prstGeom prst="rect">
            <a:avLst/>
          </a:prstGeom>
          <a:ln>
            <a:solidFill>
              <a:srgbClr val="3A3A3A"/>
            </a:solidFill>
          </a:ln>
        </p:spPr>
      </p:pic>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53</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a:xfrm>
            <a:off x="1371600" y="6356350"/>
            <a:ext cx="5096435" cy="365125"/>
          </a:xfrm>
        </p:spPr>
        <p:txBody>
          <a:bodyPr/>
          <a:lstStyle/>
          <a:p>
            <a:r>
              <a:rPr lang="en-US" dirty="0"/>
              <a:t>Michigan Department of Education | Office of Special Education </a:t>
            </a:r>
          </a:p>
        </p:txBody>
      </p:sp>
    </p:spTree>
    <p:extLst>
      <p:ext uri="{BB962C8B-B14F-4D97-AF65-F5344CB8AC3E}">
        <p14:creationId xmlns:p14="http://schemas.microsoft.com/office/powerpoint/2010/main" val="1612772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p:txBody>
          <a:bodyPr/>
          <a:lstStyle/>
          <a:p>
            <a:r>
              <a:rPr lang="en-US" dirty="0"/>
              <a:t>Chat Feature</a:t>
            </a:r>
          </a:p>
        </p:txBody>
      </p:sp>
      <p:sp>
        <p:nvSpPr>
          <p:cNvPr id="3" name="Content Placeholder 2">
            <a:extLst>
              <a:ext uri="{FF2B5EF4-FFF2-40B4-BE49-F238E27FC236}">
                <a16:creationId xmlns:a16="http://schemas.microsoft.com/office/drawing/2014/main" id="{D1984736-C881-40F3-9C32-B40894F27C24}"/>
              </a:ext>
            </a:extLst>
          </p:cNvPr>
          <p:cNvSpPr>
            <a:spLocks noGrp="1"/>
          </p:cNvSpPr>
          <p:nvPr>
            <p:ph idx="1"/>
          </p:nvPr>
        </p:nvSpPr>
        <p:spPr>
          <a:xfrm>
            <a:off x="838199" y="1825625"/>
            <a:ext cx="6404430" cy="4351338"/>
          </a:xfrm>
        </p:spPr>
        <p:txBody>
          <a:bodyPr>
            <a:normAutofit/>
          </a:bodyPr>
          <a:lstStyle/>
          <a:p>
            <a:r>
              <a:rPr lang="en-US" sz="2800" dirty="0"/>
              <a:t>The Help Desk is available by chat during business hours.</a:t>
            </a:r>
          </a:p>
          <a:p>
            <a:r>
              <a:rPr lang="en-US" sz="2800" dirty="0"/>
              <a:t>Choose the Chat icon located in the lower right corner of the screen to begin a chat.</a:t>
            </a:r>
          </a:p>
          <a:p>
            <a:r>
              <a:rPr lang="en-US" sz="2800" dirty="0"/>
              <a:t>Enter basic information.</a:t>
            </a:r>
          </a:p>
          <a:p>
            <a:r>
              <a:rPr lang="en-US" sz="2800" dirty="0"/>
              <a:t>The issue will still be logged in the Help Desk database (just like a phone call).</a:t>
            </a:r>
          </a:p>
        </p:txBody>
      </p:sp>
      <p:pic>
        <p:nvPicPr>
          <p:cNvPr id="9" name="Picture 8" descr="Chat icon is located in the lower right corner of the screen.">
            <a:extLst>
              <a:ext uri="{FF2B5EF4-FFF2-40B4-BE49-F238E27FC236}">
                <a16:creationId xmlns:a16="http://schemas.microsoft.com/office/drawing/2014/main" id="{E41FEDA5-5D77-BB7C-20FA-ACBB7F80BD16}"/>
              </a:ext>
            </a:extLst>
          </p:cNvPr>
          <p:cNvPicPr>
            <a:picLocks noChangeAspect="1"/>
          </p:cNvPicPr>
          <p:nvPr/>
        </p:nvPicPr>
        <p:blipFill>
          <a:blip r:embed="rId3"/>
          <a:stretch>
            <a:fillRect/>
          </a:stretch>
        </p:blipFill>
        <p:spPr>
          <a:xfrm>
            <a:off x="7419809" y="1738137"/>
            <a:ext cx="4161905" cy="1285714"/>
          </a:xfrm>
          <a:prstGeom prst="rect">
            <a:avLst/>
          </a:prstGeom>
        </p:spPr>
      </p:pic>
      <p:pic>
        <p:nvPicPr>
          <p:cNvPr id="11" name="Picture 10" descr="Catamaran Help Desk Chat Window.">
            <a:extLst>
              <a:ext uri="{FF2B5EF4-FFF2-40B4-BE49-F238E27FC236}">
                <a16:creationId xmlns:a16="http://schemas.microsoft.com/office/drawing/2014/main" id="{A8587D3A-BB55-3BED-5507-5BA694B9D107}"/>
              </a:ext>
            </a:extLst>
          </p:cNvPr>
          <p:cNvPicPr>
            <a:picLocks noChangeAspect="1"/>
          </p:cNvPicPr>
          <p:nvPr/>
        </p:nvPicPr>
        <p:blipFill>
          <a:blip r:embed="rId4"/>
          <a:stretch>
            <a:fillRect/>
          </a:stretch>
        </p:blipFill>
        <p:spPr>
          <a:xfrm>
            <a:off x="7924571" y="3071599"/>
            <a:ext cx="3657143" cy="3580952"/>
          </a:xfrm>
          <a:prstGeom prst="rect">
            <a:avLst/>
          </a:prstGeom>
          <a:ln>
            <a:solidFill>
              <a:srgbClr val="3A3A3A"/>
            </a:solidFill>
          </a:ln>
        </p:spPr>
      </p:pic>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04233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p:txBody>
          <a:bodyPr/>
          <a:lstStyle/>
          <a:p>
            <a:r>
              <a:rPr lang="en-US" dirty="0"/>
              <a:t>Use breadcrumbs to navigate</a:t>
            </a:r>
          </a:p>
        </p:txBody>
      </p:sp>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838200" y="1825625"/>
            <a:ext cx="10515600" cy="2073515"/>
          </a:xfrm>
        </p:spPr>
        <p:txBody>
          <a:bodyPr>
            <a:normAutofit/>
          </a:bodyPr>
          <a:lstStyle/>
          <a:p>
            <a:r>
              <a:rPr lang="en-US" sz="2800" dirty="0"/>
              <a:t>Use the breadcrumbs menu to navigate in Catamaran:</a:t>
            </a:r>
          </a:p>
          <a:p>
            <a:pPr lvl="1"/>
            <a:r>
              <a:rPr lang="en-US" sz="2400" dirty="0"/>
              <a:t>The breadcrumbs are a trail to follow back to a previous location, or click on the Catamaran logo to return to the Dashboard</a:t>
            </a:r>
          </a:p>
        </p:txBody>
      </p:sp>
      <p:pic>
        <p:nvPicPr>
          <p:cNvPr id="7" name="Picture 6" descr="Top of the CAP Cover page with a circle around the Catamaran logo and B Compliance &amp; Correction Menu link.">
            <a:extLst>
              <a:ext uri="{FF2B5EF4-FFF2-40B4-BE49-F238E27FC236}">
                <a16:creationId xmlns:a16="http://schemas.microsoft.com/office/drawing/2014/main" id="{4D93A6E5-E883-9E1D-7BF6-4B1253403F0D}"/>
              </a:ext>
            </a:extLst>
          </p:cNvPr>
          <p:cNvPicPr>
            <a:picLocks noChangeAspect="1"/>
          </p:cNvPicPr>
          <p:nvPr/>
        </p:nvPicPr>
        <p:blipFill>
          <a:blip r:embed="rId3"/>
          <a:stretch>
            <a:fillRect/>
          </a:stretch>
        </p:blipFill>
        <p:spPr>
          <a:xfrm>
            <a:off x="993811" y="3429000"/>
            <a:ext cx="10523809" cy="2679524"/>
          </a:xfrm>
          <a:prstGeom prst="rect">
            <a:avLst/>
          </a:prstGeom>
          <a:ln>
            <a:solidFill>
              <a:srgbClr val="3A3A3A"/>
            </a:solidFill>
          </a:ln>
        </p:spPr>
      </p:pic>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55</a:t>
            </a:fld>
            <a:endParaRPr lang="en-US" dirty="0"/>
          </a:p>
        </p:txBody>
      </p:sp>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02312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56</a:t>
            </a:fld>
            <a:endParaRPr lang="en-US" dirty="0"/>
          </a:p>
        </p:txBody>
      </p:sp>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697175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pic>
        <p:nvPicPr>
          <p:cNvPr id="7" name="Picture 6" descr="Catamaran Technical Assistance Website">
            <a:extLst>
              <a:ext uri="{FF2B5EF4-FFF2-40B4-BE49-F238E27FC236}">
                <a16:creationId xmlns:a16="http://schemas.microsoft.com/office/drawing/2014/main" id="{5BC770D3-72FA-0F7E-936A-D2E03786EDF3}"/>
              </a:ext>
            </a:extLst>
          </p:cNvPr>
          <p:cNvPicPr>
            <a:picLocks noChangeAspect="1"/>
          </p:cNvPicPr>
          <p:nvPr/>
        </p:nvPicPr>
        <p:blipFill>
          <a:blip r:embed="rId3"/>
          <a:stretch>
            <a:fillRect/>
          </a:stretch>
        </p:blipFill>
        <p:spPr>
          <a:xfrm>
            <a:off x="0" y="496260"/>
            <a:ext cx="12192000" cy="5865479"/>
          </a:xfrm>
          <a:prstGeom prst="rect">
            <a:avLst/>
          </a:prstGeom>
          <a:ln>
            <a:solidFill>
              <a:schemeClr val="tx1"/>
            </a:solidFill>
          </a:ln>
        </p:spPr>
      </p:pic>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57</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37068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3CCF7-FEE6-44D0-5F06-468B8206DE5B}"/>
              </a:ext>
            </a:extLst>
          </p:cNvPr>
          <p:cNvSpPr>
            <a:spLocks noGrp="1"/>
          </p:cNvSpPr>
          <p:nvPr>
            <p:ph type="title" idx="4294967295"/>
          </p:nvPr>
        </p:nvSpPr>
        <p:spPr>
          <a:xfrm>
            <a:off x="838200" y="-973776"/>
            <a:ext cx="10515600" cy="831272"/>
          </a:xfrm>
        </p:spPr>
        <p:txBody>
          <a:bodyPr>
            <a:normAutofit fontScale="90000"/>
          </a:bodyPr>
          <a:lstStyle/>
          <a:p>
            <a:r>
              <a:rPr lang="en-US" dirty="0"/>
              <a:t>Catamaran Technical Assistance Website (2)</a:t>
            </a:r>
          </a:p>
        </p:txBody>
      </p:sp>
      <p:pic>
        <p:nvPicPr>
          <p:cNvPr id="4" name="Picture 3" descr="Catamaran TA Site home page showing Spotlight, Events &amp; Deadlines, and References sections.">
            <a:extLst>
              <a:ext uri="{FF2B5EF4-FFF2-40B4-BE49-F238E27FC236}">
                <a16:creationId xmlns:a16="http://schemas.microsoft.com/office/drawing/2014/main" id="{65F77BB8-BF27-E25A-C000-85009A93CDC7}"/>
              </a:ext>
            </a:extLst>
          </p:cNvPr>
          <p:cNvPicPr>
            <a:picLocks noChangeAspect="1"/>
          </p:cNvPicPr>
          <p:nvPr/>
        </p:nvPicPr>
        <p:blipFill>
          <a:blip r:embed="rId3"/>
          <a:stretch>
            <a:fillRect/>
          </a:stretch>
        </p:blipFill>
        <p:spPr>
          <a:xfrm>
            <a:off x="0" y="432893"/>
            <a:ext cx="12192000" cy="5490564"/>
          </a:xfrm>
          <a:prstGeom prst="rect">
            <a:avLst/>
          </a:prstGeom>
          <a:ln>
            <a:solidFill>
              <a:schemeClr val="tx1"/>
            </a:solidFill>
          </a:ln>
        </p:spPr>
      </p:pic>
      <p:sp>
        <p:nvSpPr>
          <p:cNvPr id="3" name="Slide Number Placeholder 2">
            <a:extLst>
              <a:ext uri="{FF2B5EF4-FFF2-40B4-BE49-F238E27FC236}">
                <a16:creationId xmlns:a16="http://schemas.microsoft.com/office/drawing/2014/main" id="{9699E6CF-BB8E-EDD4-E27C-E05B8AA493EC}"/>
              </a:ext>
            </a:extLst>
          </p:cNvPr>
          <p:cNvSpPr>
            <a:spLocks noGrp="1"/>
          </p:cNvSpPr>
          <p:nvPr>
            <p:ph type="sldNum" sz="quarter" idx="12"/>
          </p:nvPr>
        </p:nvSpPr>
        <p:spPr/>
        <p:txBody>
          <a:bodyPr/>
          <a:lstStyle/>
          <a:p>
            <a:fld id="{F782C1E8-CA2E-47FF-89F1-29AE34FB2263}" type="slidenum">
              <a:rPr lang="en-US" smtClean="0"/>
              <a:pPr/>
              <a:t>58</a:t>
            </a:fld>
            <a:endParaRPr lang="en-US"/>
          </a:p>
        </p:txBody>
      </p:sp>
      <p:sp>
        <p:nvSpPr>
          <p:cNvPr id="2" name="Footer Placeholder 1">
            <a:extLst>
              <a:ext uri="{FF2B5EF4-FFF2-40B4-BE49-F238E27FC236}">
                <a16:creationId xmlns:a16="http://schemas.microsoft.com/office/drawing/2014/main" id="{38E94F6E-1F8D-235B-7021-49063980FDD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85468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dirty="0"/>
              <a:t>Other Resources &amp; Events</a:t>
            </a:r>
          </a:p>
        </p:txBody>
      </p:sp>
      <p:pic>
        <p:nvPicPr>
          <p:cNvPr id="4" name="Picture 3" descr="Catamaran Technical Assistance Website: Other Resources &amp; Events Menu">
            <a:extLst>
              <a:ext uri="{FF2B5EF4-FFF2-40B4-BE49-F238E27FC236}">
                <a16:creationId xmlns:a16="http://schemas.microsoft.com/office/drawing/2014/main" id="{5563EA2B-3303-630C-E725-B897D04F3DE3}"/>
              </a:ext>
            </a:extLst>
          </p:cNvPr>
          <p:cNvPicPr>
            <a:picLocks noChangeAspect="1"/>
          </p:cNvPicPr>
          <p:nvPr/>
        </p:nvPicPr>
        <p:blipFill>
          <a:blip r:embed="rId3"/>
          <a:stretch>
            <a:fillRect/>
          </a:stretch>
        </p:blipFill>
        <p:spPr>
          <a:xfrm>
            <a:off x="393000" y="2235146"/>
            <a:ext cx="11406000" cy="3132000"/>
          </a:xfrm>
          <a:prstGeom prst="rect">
            <a:avLst/>
          </a:prstGeom>
          <a:ln>
            <a:solidFill>
              <a:schemeClr val="tx1"/>
            </a:solidFill>
          </a:ln>
        </p:spPr>
      </p:pic>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59</a:t>
            </a:fld>
            <a:endParaRPr lang="en-US"/>
          </a:p>
        </p:txBody>
      </p:sp>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40048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70885D-E4D2-4D8D-AF12-088213A50861}"/>
              </a:ext>
            </a:extLst>
          </p:cNvPr>
          <p:cNvSpPr>
            <a:spLocks noGrp="1"/>
          </p:cNvSpPr>
          <p:nvPr>
            <p:ph type="ctrTitle"/>
          </p:nvPr>
        </p:nvSpPr>
        <p:spPr/>
        <p:txBody>
          <a:bodyPr/>
          <a:lstStyle/>
          <a:p>
            <a:r>
              <a:rPr lang="en-US" dirty="0"/>
              <a:t>January 2024 Catamaran Preview</a:t>
            </a:r>
          </a:p>
        </p:txBody>
      </p:sp>
      <p:sp>
        <p:nvSpPr>
          <p:cNvPr id="5" name="Slide Number Placeholder 4">
            <a:extLst>
              <a:ext uri="{FF2B5EF4-FFF2-40B4-BE49-F238E27FC236}">
                <a16:creationId xmlns:a16="http://schemas.microsoft.com/office/drawing/2014/main" id="{03EB666C-6C49-44E5-93F9-39938EB04294}"/>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
        <p:nvSpPr>
          <p:cNvPr id="4" name="Footer Placeholder 3">
            <a:extLst>
              <a:ext uri="{FF2B5EF4-FFF2-40B4-BE49-F238E27FC236}">
                <a16:creationId xmlns:a16="http://schemas.microsoft.com/office/drawing/2014/main" id="{261A11DB-833A-42F0-B26B-3C684C67875D}"/>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05025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E881-6059-463A-8DEC-0E94A320C225}"/>
              </a:ext>
            </a:extLst>
          </p:cNvPr>
          <p:cNvSpPr>
            <a:spLocks noGrp="1"/>
          </p:cNvSpPr>
          <p:nvPr>
            <p:ph type="title"/>
          </p:nvPr>
        </p:nvSpPr>
        <p:spPr>
          <a:xfrm>
            <a:off x="838200" y="365125"/>
            <a:ext cx="10515600" cy="1325563"/>
          </a:xfrm>
        </p:spPr>
        <p:txBody>
          <a:bodyPr anchor="b">
            <a:normAutofit/>
          </a:bodyPr>
          <a:lstStyle/>
          <a:p>
            <a:r>
              <a:rPr lang="en-US"/>
              <a:t>Monitoring Resources</a:t>
            </a:r>
          </a:p>
        </p:txBody>
      </p:sp>
      <p:pic>
        <p:nvPicPr>
          <p:cNvPr id="7" name="Picture 6" descr="District Monitoring Resources page with arrows pointing to Corrective Action and Monitoring Review and a circle around Other Resources &amp; Events.">
            <a:extLst>
              <a:ext uri="{FF2B5EF4-FFF2-40B4-BE49-F238E27FC236}">
                <a16:creationId xmlns:a16="http://schemas.microsoft.com/office/drawing/2014/main" id="{9C4AA9BE-C4EB-B75B-BD9C-37780561E027}"/>
              </a:ext>
            </a:extLst>
          </p:cNvPr>
          <p:cNvPicPr>
            <a:picLocks noChangeAspect="1"/>
          </p:cNvPicPr>
          <p:nvPr/>
        </p:nvPicPr>
        <p:blipFill>
          <a:blip r:embed="rId3"/>
          <a:stretch>
            <a:fillRect/>
          </a:stretch>
        </p:blipFill>
        <p:spPr>
          <a:xfrm>
            <a:off x="1036307" y="1825625"/>
            <a:ext cx="10119386" cy="4351338"/>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A05940CE-C291-447E-AEC4-230510F1338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60</a:t>
            </a:fld>
            <a:endParaRPr lang="en-US"/>
          </a:p>
        </p:txBody>
      </p:sp>
      <p:sp>
        <p:nvSpPr>
          <p:cNvPr id="4" name="Footer Placeholder 3">
            <a:extLst>
              <a:ext uri="{FF2B5EF4-FFF2-40B4-BE49-F238E27FC236}">
                <a16:creationId xmlns:a16="http://schemas.microsoft.com/office/drawing/2014/main" id="{6D9ECEEA-E849-4BE7-897F-4AF6EAF971EC}"/>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dirty="0"/>
              <a:t>Michigan Department of Education | Office of Special Education </a:t>
            </a:r>
          </a:p>
        </p:txBody>
      </p:sp>
    </p:spTree>
    <p:extLst>
      <p:ext uri="{BB962C8B-B14F-4D97-AF65-F5344CB8AC3E}">
        <p14:creationId xmlns:p14="http://schemas.microsoft.com/office/powerpoint/2010/main" val="1554973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p:txBody>
          <a:bodyPr/>
          <a:lstStyle/>
          <a:p>
            <a:r>
              <a:rPr lang="en-US"/>
              <a:t>Catamaran How-</a:t>
            </a:r>
            <a:r>
              <a:rPr lang="en-US" err="1"/>
              <a:t>tos</a:t>
            </a:r>
            <a:endParaRPr lang="en-US"/>
          </a:p>
        </p:txBody>
      </p:sp>
      <p:pic>
        <p:nvPicPr>
          <p:cNvPr id="6" name="Picture 5" descr="Catamaran How-to Page showing search results of How to Access ISD Reports page.">
            <a:extLst>
              <a:ext uri="{FF2B5EF4-FFF2-40B4-BE49-F238E27FC236}">
                <a16:creationId xmlns:a16="http://schemas.microsoft.com/office/drawing/2014/main" id="{A2B793F7-86DD-33AD-DF57-B293FF9DD82E}"/>
              </a:ext>
            </a:extLst>
          </p:cNvPr>
          <p:cNvPicPr>
            <a:picLocks noChangeAspect="1"/>
          </p:cNvPicPr>
          <p:nvPr/>
        </p:nvPicPr>
        <p:blipFill>
          <a:blip r:embed="rId3"/>
          <a:stretch>
            <a:fillRect/>
          </a:stretch>
        </p:blipFill>
        <p:spPr>
          <a:xfrm>
            <a:off x="957904" y="1771184"/>
            <a:ext cx="10276191" cy="4605714"/>
          </a:xfrm>
          <a:prstGeom prst="rect">
            <a:avLst/>
          </a:prstGeom>
          <a:ln>
            <a:solidFill>
              <a:schemeClr val="tx1"/>
            </a:solidFill>
          </a:ln>
        </p:spPr>
      </p:pic>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61</a:t>
            </a:fld>
            <a:endParaRPr lang="en-US"/>
          </a:p>
        </p:txBody>
      </p:sp>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68298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3431-DE81-458B-8CDE-ED56261DE5D0}"/>
              </a:ext>
            </a:extLst>
          </p:cNvPr>
          <p:cNvSpPr>
            <a:spLocks noGrp="1"/>
          </p:cNvSpPr>
          <p:nvPr>
            <p:ph type="title"/>
          </p:nvPr>
        </p:nvSpPr>
        <p:spPr>
          <a:xfrm>
            <a:off x="838199" y="365125"/>
            <a:ext cx="10677525" cy="1325563"/>
          </a:xfrm>
        </p:spPr>
        <p:txBody>
          <a:bodyPr anchor="b">
            <a:normAutofit/>
          </a:bodyPr>
          <a:lstStyle/>
          <a:p>
            <a:r>
              <a:rPr lang="en-US"/>
              <a:t>Navigating to Updated Indicator Resources</a:t>
            </a:r>
          </a:p>
        </p:txBody>
      </p:sp>
      <p:pic>
        <p:nvPicPr>
          <p:cNvPr id="7" name="Picture 6" descr="Measuring, Reporting &amp; Improving (Part B) menu with an arrow pointing to Graduation &amp; Dropout link.">
            <a:extLst>
              <a:ext uri="{FF2B5EF4-FFF2-40B4-BE49-F238E27FC236}">
                <a16:creationId xmlns:a16="http://schemas.microsoft.com/office/drawing/2014/main" id="{2636CC8E-D70A-A531-0E13-921AE5F862AF}"/>
              </a:ext>
            </a:extLst>
          </p:cNvPr>
          <p:cNvPicPr>
            <a:picLocks noChangeAspect="1"/>
          </p:cNvPicPr>
          <p:nvPr/>
        </p:nvPicPr>
        <p:blipFill>
          <a:blip r:embed="rId3"/>
          <a:stretch>
            <a:fillRect/>
          </a:stretch>
        </p:blipFill>
        <p:spPr>
          <a:xfrm>
            <a:off x="838199" y="2150270"/>
            <a:ext cx="10876588" cy="3326418"/>
          </a:xfrm>
          <a:prstGeom prst="rect">
            <a:avLst/>
          </a:prstGeom>
          <a:ln>
            <a:solidFill>
              <a:schemeClr val="tx1"/>
            </a:solidFill>
          </a:ln>
        </p:spPr>
      </p:pic>
      <p:sp>
        <p:nvSpPr>
          <p:cNvPr id="5" name="Slide Number Placeholder 4">
            <a:extLst>
              <a:ext uri="{FF2B5EF4-FFF2-40B4-BE49-F238E27FC236}">
                <a16:creationId xmlns:a16="http://schemas.microsoft.com/office/drawing/2014/main" id="{47D03B9B-8F43-4EA0-B2D9-130034A3AB1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62</a:t>
            </a:fld>
            <a:endParaRPr lang="en-US"/>
          </a:p>
        </p:txBody>
      </p:sp>
      <p:sp>
        <p:nvSpPr>
          <p:cNvPr id="4" name="Footer Placeholder 3">
            <a:extLst>
              <a:ext uri="{FF2B5EF4-FFF2-40B4-BE49-F238E27FC236}">
                <a16:creationId xmlns:a16="http://schemas.microsoft.com/office/drawing/2014/main" id="{D2456132-B973-467C-AB54-4DF820E3098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698821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365125"/>
            <a:ext cx="10515600" cy="1325563"/>
          </a:xfrm>
        </p:spPr>
        <p:txBody>
          <a:bodyPr/>
          <a:lstStyle/>
          <a:p>
            <a:r>
              <a:rPr lang="en-US"/>
              <a:t>Updated Indicator Resources</a:t>
            </a:r>
          </a:p>
        </p:txBody>
      </p:sp>
      <p:pic>
        <p:nvPicPr>
          <p:cNvPr id="15" name="Picture 14" descr="Catamaran Technical Assistance Website's Graduation and Dropout page">
            <a:extLst>
              <a:ext uri="{FF2B5EF4-FFF2-40B4-BE49-F238E27FC236}">
                <a16:creationId xmlns:a16="http://schemas.microsoft.com/office/drawing/2014/main" id="{B5904BE6-4F30-424A-8A8C-7EDE98F942DA}"/>
              </a:ext>
            </a:extLst>
          </p:cNvPr>
          <p:cNvPicPr>
            <a:picLocks noChangeAspect="1"/>
          </p:cNvPicPr>
          <p:nvPr/>
        </p:nvPicPr>
        <p:blipFill rotWithShape="1">
          <a:blip r:embed="rId3"/>
          <a:srcRect b="41096"/>
          <a:stretch/>
        </p:blipFill>
        <p:spPr>
          <a:xfrm>
            <a:off x="838200" y="1888685"/>
            <a:ext cx="10515600" cy="4351338"/>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63</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628206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6660D-B8F9-458C-A50E-CC38255AFC0F}"/>
              </a:ext>
            </a:extLst>
          </p:cNvPr>
          <p:cNvSpPr>
            <a:spLocks noGrp="1"/>
          </p:cNvSpPr>
          <p:nvPr>
            <p:ph type="title" idx="4294967295"/>
          </p:nvPr>
        </p:nvSpPr>
        <p:spPr>
          <a:xfrm>
            <a:off x="838200" y="-1133855"/>
            <a:ext cx="10515600" cy="1133855"/>
          </a:xfrm>
        </p:spPr>
        <p:txBody>
          <a:bodyPr/>
          <a:lstStyle/>
          <a:p>
            <a:r>
              <a:rPr lang="en-US" dirty="0"/>
              <a:t>Search</a:t>
            </a:r>
          </a:p>
        </p:txBody>
      </p:sp>
      <p:pic>
        <p:nvPicPr>
          <p:cNvPr id="7" name="Picture 6" descr="Search page with arrow pointing to Monitoring category">
            <a:extLst>
              <a:ext uri="{FF2B5EF4-FFF2-40B4-BE49-F238E27FC236}">
                <a16:creationId xmlns:a16="http://schemas.microsoft.com/office/drawing/2014/main" id="{EB14D661-877F-FC8A-924A-78F713619213}"/>
              </a:ext>
            </a:extLst>
          </p:cNvPr>
          <p:cNvPicPr>
            <a:picLocks noChangeAspect="1"/>
          </p:cNvPicPr>
          <p:nvPr/>
        </p:nvPicPr>
        <p:blipFill>
          <a:blip r:embed="rId3"/>
          <a:stretch>
            <a:fillRect/>
          </a:stretch>
        </p:blipFill>
        <p:spPr>
          <a:xfrm>
            <a:off x="0" y="945682"/>
            <a:ext cx="12192000" cy="4966635"/>
          </a:xfrm>
          <a:prstGeom prst="rect">
            <a:avLst/>
          </a:prstGeom>
          <a:ln>
            <a:solidFill>
              <a:schemeClr val="tx1"/>
            </a:solidFill>
          </a:ln>
        </p:spPr>
      </p:pic>
      <p:sp>
        <p:nvSpPr>
          <p:cNvPr id="3" name="Slide Number Placeholder 2">
            <a:extLst>
              <a:ext uri="{FF2B5EF4-FFF2-40B4-BE49-F238E27FC236}">
                <a16:creationId xmlns:a16="http://schemas.microsoft.com/office/drawing/2014/main" id="{C5B30B61-09BE-44C6-B421-18960B6121FE}"/>
              </a:ext>
            </a:extLst>
          </p:cNvPr>
          <p:cNvSpPr>
            <a:spLocks noGrp="1"/>
          </p:cNvSpPr>
          <p:nvPr>
            <p:ph type="sldNum" sz="quarter" idx="12"/>
          </p:nvPr>
        </p:nvSpPr>
        <p:spPr/>
        <p:txBody>
          <a:bodyPr/>
          <a:lstStyle/>
          <a:p>
            <a:fld id="{F782C1E8-CA2E-47FF-89F1-29AE34FB2263}" type="slidenum">
              <a:rPr lang="en-US" smtClean="0"/>
              <a:pPr/>
              <a:t>64</a:t>
            </a:fld>
            <a:endParaRPr lang="en-US"/>
          </a:p>
        </p:txBody>
      </p:sp>
      <p:sp>
        <p:nvSpPr>
          <p:cNvPr id="2" name="Footer Placeholder 1">
            <a:extLst>
              <a:ext uri="{FF2B5EF4-FFF2-40B4-BE49-F238E27FC236}">
                <a16:creationId xmlns:a16="http://schemas.microsoft.com/office/drawing/2014/main" id="{6679AC32-BE4B-46C2-A798-2A434136D55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85213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5AC7-D716-4222-B194-855352A099CF}"/>
              </a:ext>
            </a:extLst>
          </p:cNvPr>
          <p:cNvSpPr>
            <a:spLocks noGrp="1"/>
          </p:cNvSpPr>
          <p:nvPr>
            <p:ph type="title" idx="4294967295"/>
          </p:nvPr>
        </p:nvSpPr>
        <p:spPr>
          <a:xfrm>
            <a:off x="838200" y="-1433383"/>
            <a:ext cx="10515600" cy="1433383"/>
          </a:xfrm>
        </p:spPr>
        <p:txBody>
          <a:bodyPr/>
          <a:lstStyle/>
          <a:p>
            <a:r>
              <a:rPr lang="en-US"/>
              <a:t>Events</a:t>
            </a:r>
          </a:p>
        </p:txBody>
      </p:sp>
      <p:pic>
        <p:nvPicPr>
          <p:cNvPr id="6" name="Picture 5" descr="Upcoming Events page">
            <a:extLst>
              <a:ext uri="{FF2B5EF4-FFF2-40B4-BE49-F238E27FC236}">
                <a16:creationId xmlns:a16="http://schemas.microsoft.com/office/drawing/2014/main" id="{9893C4BF-5652-DED2-A2A5-52A35FB7C793}"/>
              </a:ext>
            </a:extLst>
          </p:cNvPr>
          <p:cNvPicPr>
            <a:picLocks noChangeAspect="1"/>
          </p:cNvPicPr>
          <p:nvPr/>
        </p:nvPicPr>
        <p:blipFill rotWithShape="1">
          <a:blip r:embed="rId3"/>
          <a:srcRect b="9071"/>
          <a:stretch/>
        </p:blipFill>
        <p:spPr>
          <a:xfrm>
            <a:off x="1286475" y="120442"/>
            <a:ext cx="9533925" cy="6235908"/>
          </a:xfrm>
          <a:prstGeom prst="rect">
            <a:avLst/>
          </a:prstGeom>
          <a:ln>
            <a:solidFill>
              <a:schemeClr val="tx1"/>
            </a:solidFill>
          </a:ln>
        </p:spPr>
      </p:pic>
      <p:sp>
        <p:nvSpPr>
          <p:cNvPr id="3" name="Slide Number Placeholder 2">
            <a:extLst>
              <a:ext uri="{FF2B5EF4-FFF2-40B4-BE49-F238E27FC236}">
                <a16:creationId xmlns:a16="http://schemas.microsoft.com/office/drawing/2014/main" id="{AF1736AA-0017-4D33-A73A-401E7DCAC5F1}"/>
              </a:ext>
            </a:extLst>
          </p:cNvPr>
          <p:cNvSpPr>
            <a:spLocks noGrp="1"/>
          </p:cNvSpPr>
          <p:nvPr>
            <p:ph type="sldNum" sz="quarter" idx="12"/>
          </p:nvPr>
        </p:nvSpPr>
        <p:spPr/>
        <p:txBody>
          <a:bodyPr/>
          <a:lstStyle/>
          <a:p>
            <a:fld id="{F782C1E8-CA2E-47FF-89F1-29AE34FB2263}" type="slidenum">
              <a:rPr lang="en-US" smtClean="0"/>
              <a:pPr/>
              <a:t>65</a:t>
            </a:fld>
            <a:endParaRPr lang="en-US"/>
          </a:p>
        </p:txBody>
      </p:sp>
      <p:sp>
        <p:nvSpPr>
          <p:cNvPr id="2" name="Footer Placeholder 1">
            <a:extLst>
              <a:ext uri="{FF2B5EF4-FFF2-40B4-BE49-F238E27FC236}">
                <a16:creationId xmlns:a16="http://schemas.microsoft.com/office/drawing/2014/main" id="{89DF6E4D-1332-43AC-8414-0E0BB762AE5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00052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885825"/>
            <a:ext cx="10515600" cy="804863"/>
          </a:xfrm>
        </p:spPr>
        <p:txBody>
          <a:bodyPr/>
          <a:lstStyle/>
          <a:p>
            <a:r>
              <a:rPr lang="en-US" dirty="0"/>
              <a:t>Catamaran Calendar</a:t>
            </a:r>
          </a:p>
        </p:txBody>
      </p:sp>
      <p:sp>
        <p:nvSpPr>
          <p:cNvPr id="9" name="Rectangle: Rounded Corners 8" descr="Coming Soon">
            <a:extLst>
              <a:ext uri="{FF2B5EF4-FFF2-40B4-BE49-F238E27FC236}">
                <a16:creationId xmlns:a16="http://schemas.microsoft.com/office/drawing/2014/main" id="{2289DFB7-0A16-B5DA-24AB-C2C50942810E}"/>
              </a:ext>
            </a:extLst>
          </p:cNvPr>
          <p:cNvSpPr/>
          <p:nvPr/>
        </p:nvSpPr>
        <p:spPr>
          <a:xfrm>
            <a:off x="6180942" y="1051928"/>
            <a:ext cx="2011680" cy="55281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200" b="1" dirty="0">
                <a:solidFill>
                  <a:schemeClr val="accent5"/>
                </a:solidFill>
              </a:rPr>
              <a:t>Coming Soon</a:t>
            </a:r>
          </a:p>
        </p:txBody>
      </p:sp>
      <p:pic>
        <p:nvPicPr>
          <p:cNvPr id="4" name="Picture 3" descr="Catamaran Calendar Month View with Acknowledge Reports Part B Only highlighted.">
            <a:extLst>
              <a:ext uri="{FF2B5EF4-FFF2-40B4-BE49-F238E27FC236}">
                <a16:creationId xmlns:a16="http://schemas.microsoft.com/office/drawing/2014/main" id="{69E9D85C-9C59-E6A2-C470-1B5428472704}"/>
              </a:ext>
            </a:extLst>
          </p:cNvPr>
          <p:cNvPicPr>
            <a:picLocks noChangeAspect="1"/>
          </p:cNvPicPr>
          <p:nvPr/>
        </p:nvPicPr>
        <p:blipFill>
          <a:blip r:embed="rId3"/>
          <a:stretch>
            <a:fillRect/>
          </a:stretch>
        </p:blipFill>
        <p:spPr>
          <a:xfrm>
            <a:off x="1503949" y="1852076"/>
            <a:ext cx="4507110" cy="4342883"/>
          </a:xfrm>
          <a:prstGeom prst="rect">
            <a:avLst/>
          </a:prstGeom>
        </p:spPr>
      </p:pic>
      <p:pic>
        <p:nvPicPr>
          <p:cNvPr id="6" name="Picture 5" descr="Acknowledge Reports Part B Only Calendar Event">
            <a:extLst>
              <a:ext uri="{FF2B5EF4-FFF2-40B4-BE49-F238E27FC236}">
                <a16:creationId xmlns:a16="http://schemas.microsoft.com/office/drawing/2014/main" id="{505EB673-EBC4-E583-21C4-4C1D3F47BBF8}"/>
              </a:ext>
            </a:extLst>
          </p:cNvPr>
          <p:cNvPicPr>
            <a:picLocks noChangeAspect="1"/>
          </p:cNvPicPr>
          <p:nvPr/>
        </p:nvPicPr>
        <p:blipFill>
          <a:blip r:embed="rId4"/>
          <a:stretch>
            <a:fillRect/>
          </a:stretch>
        </p:blipFill>
        <p:spPr>
          <a:xfrm>
            <a:off x="6180942" y="2404890"/>
            <a:ext cx="4639458" cy="3237257"/>
          </a:xfrm>
          <a:prstGeom prst="rect">
            <a:avLst/>
          </a:prstGeom>
        </p:spPr>
      </p:pic>
      <p:sp>
        <p:nvSpPr>
          <p:cNvPr id="5" name="Rectangle 4">
            <a:extLst>
              <a:ext uri="{FF2B5EF4-FFF2-40B4-BE49-F238E27FC236}">
                <a16:creationId xmlns:a16="http://schemas.microsoft.com/office/drawing/2014/main" id="{B8EF8E0B-AA09-F128-4046-31FE7269715D}"/>
              </a:ext>
              <a:ext uri="{C183D7F6-B498-43B3-948B-1728B52AA6E4}">
                <adec:decorative xmlns:adec="http://schemas.microsoft.com/office/drawing/2017/decorative" val="1"/>
              </a:ext>
            </a:extLst>
          </p:cNvPr>
          <p:cNvSpPr/>
          <p:nvPr/>
        </p:nvSpPr>
        <p:spPr>
          <a:xfrm>
            <a:off x="4078344" y="4395038"/>
            <a:ext cx="332291" cy="250834"/>
          </a:xfrm>
          <a:prstGeom prst="rect">
            <a:avLst/>
          </a:prstGeom>
          <a:noFill/>
          <a:ln w="254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C70A4A8B-A943-A706-A1A4-9C726C11DBD3}"/>
              </a:ext>
              <a:ext uri="{C183D7F6-B498-43B3-948B-1728B52AA6E4}">
                <adec:decorative xmlns:adec="http://schemas.microsoft.com/office/drawing/2017/decorative" val="1"/>
              </a:ext>
            </a:extLst>
          </p:cNvPr>
          <p:cNvCxnSpPr>
            <a:cxnSpLocks/>
          </p:cNvCxnSpPr>
          <p:nvPr/>
        </p:nvCxnSpPr>
        <p:spPr>
          <a:xfrm flipH="1">
            <a:off x="7183495" y="4380931"/>
            <a:ext cx="353052" cy="2649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C0019F94-F45A-EAB1-4E6E-EB9FCEC979F7}"/>
              </a:ext>
              <a:ext uri="{C183D7F6-B498-43B3-948B-1728B52AA6E4}">
                <adec:decorative xmlns:adec="http://schemas.microsoft.com/office/drawing/2017/decorative" val="1"/>
              </a:ext>
            </a:extLst>
          </p:cNvPr>
          <p:cNvCxnSpPr>
            <a:cxnSpLocks/>
          </p:cNvCxnSpPr>
          <p:nvPr/>
        </p:nvCxnSpPr>
        <p:spPr>
          <a:xfrm flipH="1">
            <a:off x="10148752" y="3550920"/>
            <a:ext cx="353052" cy="2649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66</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4210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B4AC4-2997-762B-2EB3-599211553A76}"/>
              </a:ext>
            </a:extLst>
          </p:cNvPr>
          <p:cNvSpPr>
            <a:spLocks noGrp="1"/>
          </p:cNvSpPr>
          <p:nvPr>
            <p:ph type="title" idx="4294967295"/>
          </p:nvPr>
        </p:nvSpPr>
        <p:spPr>
          <a:xfrm>
            <a:off x="747765" y="-1413434"/>
            <a:ext cx="10515600" cy="1325563"/>
          </a:xfrm>
        </p:spPr>
        <p:txBody>
          <a:bodyPr/>
          <a:lstStyle/>
          <a:p>
            <a:r>
              <a:rPr lang="en-US" dirty="0"/>
              <a:t>Catamaran Calendar List View</a:t>
            </a:r>
          </a:p>
        </p:txBody>
      </p:sp>
      <p:pic>
        <p:nvPicPr>
          <p:cNvPr id="6" name="Picture 5" descr="Catamaran calendar on the home page of the TA site showing the View Calendar link">
            <a:extLst>
              <a:ext uri="{FF2B5EF4-FFF2-40B4-BE49-F238E27FC236}">
                <a16:creationId xmlns:a16="http://schemas.microsoft.com/office/drawing/2014/main" id="{6DE0B061-B8A4-68DB-65A0-E577AEF1F558}"/>
              </a:ext>
            </a:extLst>
          </p:cNvPr>
          <p:cNvPicPr>
            <a:picLocks noChangeAspect="1"/>
          </p:cNvPicPr>
          <p:nvPr/>
        </p:nvPicPr>
        <p:blipFill>
          <a:blip r:embed="rId3"/>
          <a:srcRect/>
          <a:stretch/>
        </p:blipFill>
        <p:spPr>
          <a:xfrm>
            <a:off x="937493" y="1366152"/>
            <a:ext cx="10317014" cy="4125695"/>
          </a:xfrm>
          <a:prstGeom prst="rect">
            <a:avLst/>
          </a:prstGeom>
          <a:ln>
            <a:solidFill>
              <a:schemeClr val="tx1"/>
            </a:solidFill>
          </a:ln>
        </p:spPr>
      </p:pic>
      <p:sp>
        <p:nvSpPr>
          <p:cNvPr id="5" name="Oval 4">
            <a:extLst>
              <a:ext uri="{FF2B5EF4-FFF2-40B4-BE49-F238E27FC236}">
                <a16:creationId xmlns:a16="http://schemas.microsoft.com/office/drawing/2014/main" id="{DC7D5FBE-4E46-816B-0332-34D6FB2CADFA}"/>
              </a:ext>
              <a:ext uri="{C183D7F6-B498-43B3-948B-1728B52AA6E4}">
                <adec:decorative xmlns:adec="http://schemas.microsoft.com/office/drawing/2017/decorative" val="1"/>
              </a:ext>
            </a:extLst>
          </p:cNvPr>
          <p:cNvSpPr/>
          <p:nvPr/>
        </p:nvSpPr>
        <p:spPr>
          <a:xfrm>
            <a:off x="1043189" y="4533363"/>
            <a:ext cx="862884" cy="373488"/>
          </a:xfrm>
          <a:prstGeom prst="ellipse">
            <a:avLst/>
          </a:prstGeom>
          <a:noFill/>
          <a:ln w="38100">
            <a:solidFill>
              <a:srgbClr val="2486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F309707-2889-C5EE-6205-B0D936674CCB}"/>
              </a:ext>
            </a:extLst>
          </p:cNvPr>
          <p:cNvSpPr>
            <a:spLocks noGrp="1"/>
          </p:cNvSpPr>
          <p:nvPr>
            <p:ph type="sldNum" sz="quarter" idx="12"/>
          </p:nvPr>
        </p:nvSpPr>
        <p:spPr/>
        <p:txBody>
          <a:bodyPr/>
          <a:lstStyle/>
          <a:p>
            <a:fld id="{F782C1E8-CA2E-47FF-89F1-29AE34FB2263}" type="slidenum">
              <a:rPr lang="en-US" smtClean="0"/>
              <a:pPr/>
              <a:t>67</a:t>
            </a:fld>
            <a:endParaRPr lang="en-US" dirty="0"/>
          </a:p>
        </p:txBody>
      </p:sp>
      <p:sp>
        <p:nvSpPr>
          <p:cNvPr id="2" name="Footer Placeholder 1">
            <a:extLst>
              <a:ext uri="{FF2B5EF4-FFF2-40B4-BE49-F238E27FC236}">
                <a16:creationId xmlns:a16="http://schemas.microsoft.com/office/drawing/2014/main" id="{031CDB4F-C1C8-1CF4-5DD8-7C298C7ACA08}"/>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26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3C8C-005A-4313-935C-3057C8A8B3D6}"/>
              </a:ext>
            </a:extLst>
          </p:cNvPr>
          <p:cNvSpPr>
            <a:spLocks noGrp="1"/>
          </p:cNvSpPr>
          <p:nvPr>
            <p:ph type="title"/>
          </p:nvPr>
        </p:nvSpPr>
        <p:spPr>
          <a:xfrm>
            <a:off x="838200" y="365125"/>
            <a:ext cx="10515600" cy="1325563"/>
          </a:xfrm>
        </p:spPr>
        <p:txBody>
          <a:bodyPr anchor="b">
            <a:normAutofit/>
          </a:bodyPr>
          <a:lstStyle/>
          <a:p>
            <a:r>
              <a:rPr lang="en-US" dirty="0"/>
              <a:t>New to the ISD Representative Role?</a:t>
            </a:r>
          </a:p>
        </p:txBody>
      </p:sp>
      <p:pic>
        <p:nvPicPr>
          <p:cNvPr id="6" name="Picture 5" descr="Roles page">
            <a:extLst>
              <a:ext uri="{FF2B5EF4-FFF2-40B4-BE49-F238E27FC236}">
                <a16:creationId xmlns:a16="http://schemas.microsoft.com/office/drawing/2014/main" id="{B0632475-BB71-BEAD-6911-0A06737CA48F}"/>
              </a:ext>
            </a:extLst>
          </p:cNvPr>
          <p:cNvPicPr>
            <a:picLocks noChangeAspect="1"/>
          </p:cNvPicPr>
          <p:nvPr/>
        </p:nvPicPr>
        <p:blipFill>
          <a:blip r:embed="rId3"/>
          <a:stretch>
            <a:fillRect/>
          </a:stretch>
        </p:blipFill>
        <p:spPr>
          <a:xfrm>
            <a:off x="838200" y="1858740"/>
            <a:ext cx="10515600" cy="4285108"/>
          </a:xfrm>
          <a:prstGeom prst="rect">
            <a:avLst/>
          </a:prstGeom>
          <a:noFill/>
          <a:ln>
            <a:solidFill>
              <a:schemeClr val="accent1">
                <a:shade val="15000"/>
              </a:schemeClr>
            </a:solidFill>
          </a:ln>
        </p:spPr>
      </p:pic>
      <p:sp>
        <p:nvSpPr>
          <p:cNvPr id="5" name="Slide Number Placeholder 4">
            <a:extLst>
              <a:ext uri="{FF2B5EF4-FFF2-40B4-BE49-F238E27FC236}">
                <a16:creationId xmlns:a16="http://schemas.microsoft.com/office/drawing/2014/main" id="{B7ADBD60-AB11-4268-8CEE-17F45DCE6490}"/>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68</a:t>
            </a:fld>
            <a:endParaRPr lang="en-US"/>
          </a:p>
        </p:txBody>
      </p:sp>
      <p:sp>
        <p:nvSpPr>
          <p:cNvPr id="4" name="Footer Placeholder 3">
            <a:extLst>
              <a:ext uri="{FF2B5EF4-FFF2-40B4-BE49-F238E27FC236}">
                <a16:creationId xmlns:a16="http://schemas.microsoft.com/office/drawing/2014/main" id="{391538AA-F3B3-4172-B237-3C4DBA723EFD}"/>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889036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69</a:t>
            </a:fld>
            <a:endParaRPr lang="en-US" dirty="0"/>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65241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914400" y="1847850"/>
            <a:ext cx="5181600" cy="4353168"/>
          </a:xfrm>
        </p:spPr>
        <p:txBody>
          <a:bodyPr>
            <a:normAutofit lnSpcReduction="10000"/>
          </a:bodyPr>
          <a:lstStyle/>
          <a:p>
            <a:r>
              <a:rPr lang="en-US" sz="2800" b="1" dirty="0"/>
              <a:t>Reports</a:t>
            </a:r>
          </a:p>
          <a:p>
            <a:pPr lvl="1"/>
            <a:r>
              <a:rPr lang="en-US" sz="2400" dirty="0"/>
              <a:t>Strand Report</a:t>
            </a:r>
          </a:p>
          <a:p>
            <a:pPr lvl="1"/>
            <a:r>
              <a:rPr lang="en-US" sz="2400" dirty="0"/>
              <a:t>Monitoring Activities Report (MAR)</a:t>
            </a:r>
          </a:p>
          <a:p>
            <a:pPr lvl="1"/>
            <a:r>
              <a:rPr lang="en-US" sz="2400" dirty="0"/>
              <a:t>Letters of Findings and Data Alerts</a:t>
            </a:r>
          </a:p>
          <a:p>
            <a:pPr lvl="1"/>
            <a:r>
              <a:rPr lang="en-US" sz="2400" dirty="0"/>
              <a:t>Monitoring Notification Letters</a:t>
            </a:r>
          </a:p>
          <a:p>
            <a:pPr lvl="1"/>
            <a:r>
              <a:rPr lang="en-US" sz="2400" dirty="0"/>
              <a:t>Closeout/Non-closeout Reports</a:t>
            </a:r>
          </a:p>
          <a:p>
            <a:pPr lvl="1"/>
            <a:r>
              <a:rPr lang="en-US" sz="2400" dirty="0"/>
              <a:t>State Complaint Reports</a:t>
            </a:r>
          </a:p>
          <a:p>
            <a:pPr lvl="1"/>
            <a:r>
              <a:rPr lang="en-US" sz="2400" dirty="0"/>
              <a:t>Intermediate School District (ISD) Reports</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6019802" y="1846022"/>
            <a:ext cx="5695948" cy="4353168"/>
          </a:xfrm>
        </p:spPr>
        <p:txBody>
          <a:bodyPr>
            <a:normAutofit lnSpcReduction="10000"/>
          </a:bodyPr>
          <a:lstStyle/>
          <a:p>
            <a:r>
              <a:rPr lang="en-US" sz="2800" b="1" dirty="0"/>
              <a:t>Activities</a:t>
            </a:r>
          </a:p>
          <a:p>
            <a:pPr lvl="1"/>
            <a:r>
              <a:rPr lang="en-US" sz="2400" dirty="0"/>
              <a:t>Corrective Action Plans (CAPs)</a:t>
            </a:r>
          </a:p>
          <a:p>
            <a:pPr lvl="2"/>
            <a:r>
              <a:rPr lang="en-US" sz="2400" dirty="0"/>
              <a:t>B-11 (Child Find), B-12 (Early Childhood Transition), B-Timely IEP, B-Valid &amp; Reliable, and </a:t>
            </a:r>
            <a:br>
              <a:rPr lang="en-US" sz="2400" dirty="0"/>
            </a:br>
            <a:r>
              <a:rPr lang="en-US" sz="2400" dirty="0"/>
              <a:t>Complaints</a:t>
            </a:r>
          </a:p>
          <a:p>
            <a:pPr lvl="1"/>
            <a:r>
              <a:rPr lang="en-US" sz="2400" dirty="0"/>
              <a:t>Corrective Actions</a:t>
            </a:r>
          </a:p>
          <a:p>
            <a:pPr lvl="2"/>
            <a:r>
              <a:rPr lang="en-US" sz="2400" dirty="0"/>
              <a:t>B-11, B-12, and B-Timely IEP</a:t>
            </a:r>
          </a:p>
          <a:p>
            <a:pPr lvl="1"/>
            <a:r>
              <a:rPr lang="en-US" sz="2400" dirty="0"/>
              <a:t>Student Level Corrective Action Plans (SLCAPs) for Complaints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054401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5626767" cy="337714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a:spcBef>
                <a:spcPts val="600"/>
              </a:spcBef>
            </a:pPr>
            <a:r>
              <a:rPr lang="en-US" sz="2800" dirty="0" err="1">
                <a:latin typeface="Arial"/>
                <a:cs typeface="Arial"/>
              </a:rPr>
              <a:t>Shawan</a:t>
            </a:r>
            <a:r>
              <a:rPr lang="en-US" sz="2800" dirty="0">
                <a:latin typeface="Arial"/>
                <a:cs typeface="Arial"/>
              </a:rPr>
              <a:t> Dortch </a:t>
            </a:r>
            <a:r>
              <a:rPr lang="en-US" sz="2800" dirty="0">
                <a:solidFill>
                  <a:schemeClr val="accent2"/>
                </a:solidFill>
                <a:latin typeface="Arial"/>
                <a:cs typeface="Arial"/>
                <a:hlinkClick r:id="rId3"/>
              </a:rPr>
              <a:t>dortchs@michigan.gov</a:t>
            </a:r>
            <a:br>
              <a:rPr lang="en-US" sz="2800" dirty="0">
                <a:solidFill>
                  <a:schemeClr val="accent2"/>
                </a:solidFill>
                <a:latin typeface="Arial"/>
                <a:cs typeface="Arial"/>
              </a:rPr>
            </a:br>
            <a:endParaRPr lang="en-US" dirty="0">
              <a:solidFill>
                <a:schemeClr val="accent2"/>
              </a:solidFill>
              <a:latin typeface="Arial"/>
              <a:cs typeface="Arial"/>
            </a:endParaRPr>
          </a:p>
          <a:p>
            <a:pPr>
              <a:spcBef>
                <a:spcPts val="600"/>
              </a:spcBef>
            </a:pPr>
            <a:r>
              <a:rPr lang="en-US" sz="2800" dirty="0">
                <a:latin typeface="Arial"/>
                <a:cs typeface="Arial"/>
              </a:rPr>
              <a:t>Kaitlyn Pace </a:t>
            </a:r>
            <a:r>
              <a:rPr lang="en-US" sz="2800" dirty="0">
                <a:solidFill>
                  <a:schemeClr val="accent2"/>
                </a:solidFill>
                <a:latin typeface="Arial"/>
                <a:cs typeface="Arial"/>
                <a:hlinkClick r:id="rId4"/>
              </a:rPr>
              <a:t>pacek1@michigan.gov</a:t>
            </a:r>
            <a:endParaRPr lang="en-US" sz="28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737684" y="1827524"/>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a:spcBef>
                <a:spcPts val="600"/>
              </a:spcBef>
            </a:pPr>
            <a:r>
              <a:rPr lang="en-US" sz="2600" dirty="0">
                <a:latin typeface="Arial"/>
                <a:cs typeface="Arial"/>
                <a:hlinkClick r:id="rId5"/>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70</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6315636" cy="4351338"/>
          </a:xfrm>
        </p:spPr>
        <p:txBody>
          <a:bodyPr/>
          <a:lstStyle/>
          <a:p>
            <a:pPr marL="0" indent="0">
              <a:spcBef>
                <a:spcPts val="600"/>
              </a:spcBef>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sz="2600" dirty="0">
                <a:latin typeface="Arial"/>
                <a:cs typeface="Arial"/>
              </a:rPr>
              <a:t>Lynne Clark</a:t>
            </a:r>
            <a:br>
              <a:rPr lang="en-US" sz="2600" dirty="0">
                <a:latin typeface="Arial"/>
                <a:cs typeface="Arial"/>
              </a:rPr>
            </a:br>
            <a:r>
              <a:rPr lang="en-US" sz="2600" dirty="0">
                <a:latin typeface="Arial"/>
                <a:cs typeface="Arial"/>
                <a:hlinkClick r:id="rId3"/>
              </a:rPr>
              <a:t>lclark@publicsectorconsultants.com</a:t>
            </a:r>
            <a:endParaRPr lang="en-US" sz="2600" dirty="0">
              <a:latin typeface="Arial"/>
              <a:cs typeface="Arial"/>
            </a:endParaRPr>
          </a:p>
          <a:p>
            <a:pPr>
              <a:spcBef>
                <a:spcPts val="600"/>
              </a:spcBef>
            </a:pPr>
            <a:endParaRPr lang="en-US" dirty="0">
              <a:latin typeface="Arial"/>
              <a:cs typeface="Arial"/>
            </a:endParaRPr>
          </a:p>
          <a:p>
            <a:pPr marL="0" indent="0">
              <a:spcBef>
                <a:spcPts val="600"/>
              </a:spcBef>
              <a:buNone/>
            </a:pPr>
            <a:r>
              <a:rPr lang="en-US" sz="2600" b="1" dirty="0">
                <a:solidFill>
                  <a:schemeClr val="accent2"/>
                </a:solidFill>
                <a:latin typeface="Arial"/>
                <a:cs typeface="Arial"/>
              </a:rPr>
              <a:t>Project Manager</a:t>
            </a:r>
            <a:endParaRPr lang="en-US" sz="2600" b="1" dirty="0">
              <a:solidFill>
                <a:schemeClr val="accent2"/>
              </a:solidFill>
            </a:endParaRPr>
          </a:p>
          <a:p>
            <a:pPr>
              <a:spcBef>
                <a:spcPts val="600"/>
              </a:spcBef>
            </a:pPr>
            <a:r>
              <a:rPr lang="en-US" sz="2600" dirty="0">
                <a:latin typeface="Arial"/>
                <a:cs typeface="Arial"/>
              </a:rPr>
              <a:t>Donna Seeger</a:t>
            </a:r>
            <a:br>
              <a:rPr lang="en-US" sz="2600" dirty="0">
                <a:latin typeface="Arial"/>
                <a:cs typeface="Arial"/>
              </a:rPr>
            </a:br>
            <a:r>
              <a:rPr lang="en-US" sz="2600" dirty="0">
                <a:latin typeface="Arial"/>
                <a:cs typeface="Arial"/>
                <a:hlinkClick r:id="rId4"/>
              </a:rPr>
              <a:t>dseeger@publicsectorconsultants.com</a:t>
            </a:r>
            <a:endParaRPr lang="en-US" sz="2600" dirty="0">
              <a:latin typeface="Arial"/>
              <a:cs typeface="Arial"/>
            </a:endParaRPr>
          </a:p>
          <a:p>
            <a:pPr>
              <a:spcBef>
                <a:spcPts val="600"/>
              </a:spcBef>
            </a:pPr>
            <a:endParaRPr lang="en-US" dirty="0">
              <a:latin typeface="Arial"/>
              <a:cs typeface="Arial"/>
            </a:endParaRPr>
          </a:p>
          <a:p>
            <a:endParaRPr lang="en-US" dirty="0"/>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dirty="0">
                <a:solidFill>
                  <a:schemeClr val="accent2"/>
                </a:solidFill>
              </a:rPr>
              <a:t>Catamaran Help Desk</a:t>
            </a:r>
          </a:p>
          <a:p>
            <a:pPr marL="236538" indent="-236538">
              <a:buFont typeface="Arial" panose="020B0604020202020204" pitchFamily="34" charset="0"/>
              <a:buChar char="•"/>
            </a:pPr>
            <a:r>
              <a:rPr lang="en-US" sz="2600" dirty="0"/>
              <a:t>877-474-9023</a:t>
            </a:r>
          </a:p>
          <a:p>
            <a:pPr marL="236538" indent="-236538">
              <a:buFont typeface="Arial" panose="020B0604020202020204" pitchFamily="34" charset="0"/>
              <a:buChar char="•"/>
            </a:pPr>
            <a:r>
              <a:rPr lang="en-US" sz="2600" dirty="0">
                <a:hlinkClick r:id="rId5"/>
              </a:rPr>
              <a:t>help@catamaran.partners</a:t>
            </a:r>
            <a:endParaRPr lang="en-US" sz="2600" dirty="0"/>
          </a:p>
          <a:p>
            <a:endParaRPr lang="en-US" dirty="0"/>
          </a:p>
        </p:txBody>
      </p:sp>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71</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567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0" y="365125"/>
            <a:ext cx="4595949" cy="1325563"/>
          </a:xfrm>
        </p:spPr>
        <p:txBody>
          <a:bodyPr/>
          <a:lstStyle/>
          <a:p>
            <a:r>
              <a:rPr lang="en-US" dirty="0"/>
              <a:t>Strand Report</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3" y="1825624"/>
            <a:ext cx="4171873" cy="4895851"/>
          </a:xfrm>
        </p:spPr>
        <p:txBody>
          <a:bodyPr>
            <a:normAutofit fontScale="92500"/>
          </a:bodyPr>
          <a:lstStyle/>
          <a:p>
            <a:r>
              <a:rPr lang="en-US" dirty="0"/>
              <a:t>Summarizes district performance on the State Performance Plan (SPP) Indicators and priority areas. </a:t>
            </a:r>
          </a:p>
          <a:p>
            <a:r>
              <a:rPr lang="en-US" dirty="0"/>
              <a:t>When there is a CAP or Corrective Action, there will be a link in the Next Step column. Select the link to be taken to the specific item. </a:t>
            </a:r>
          </a:p>
          <a:p>
            <a:r>
              <a:rPr lang="en-US" dirty="0"/>
              <a:t>Use the</a:t>
            </a:r>
            <a:r>
              <a:rPr lang="en-US" b="1" dirty="0"/>
              <a:t> Download </a:t>
            </a:r>
            <a:r>
              <a:rPr lang="en-US" dirty="0"/>
              <a:t>link at the top of the screen to download a PDF. </a:t>
            </a:r>
          </a:p>
        </p:txBody>
      </p:sp>
      <p:pic>
        <p:nvPicPr>
          <p:cNvPr id="12" name="Picture 11" descr="Part B 2024 Strand Report shown with Download link circled.">
            <a:extLst>
              <a:ext uri="{FF2B5EF4-FFF2-40B4-BE49-F238E27FC236}">
                <a16:creationId xmlns:a16="http://schemas.microsoft.com/office/drawing/2014/main" id="{8D76D8E1-F41C-5287-7E5E-D823CEB29391}"/>
              </a:ext>
            </a:extLst>
          </p:cNvPr>
          <p:cNvPicPr>
            <a:picLocks noChangeAspect="1"/>
          </p:cNvPicPr>
          <p:nvPr/>
        </p:nvPicPr>
        <p:blipFill>
          <a:blip r:embed="rId3"/>
          <a:srcRect/>
          <a:stretch/>
        </p:blipFill>
        <p:spPr>
          <a:xfrm>
            <a:off x="5010076" y="1056991"/>
            <a:ext cx="6517333" cy="5187985"/>
          </a:xfrm>
          <a:prstGeom prst="rect">
            <a:avLst/>
          </a:prstGeom>
          <a:ln>
            <a:solidFill>
              <a:srgbClr val="3A3A3A"/>
            </a:solidFill>
          </a:ln>
        </p:spPr>
      </p:pic>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a:xfrm>
            <a:off x="838201" y="6356350"/>
            <a:ext cx="409832" cy="365125"/>
          </a:xfrm>
        </p:spPr>
        <p:txBody>
          <a:bodyPr/>
          <a:lstStyle/>
          <a:p>
            <a:fld id="{46775F4D-6D42-4CD6-A802-0B48E0231625}" type="slidenum">
              <a:rPr lang="en-US" smtClean="0"/>
              <a:pPr/>
              <a:t>8</a:t>
            </a:fld>
            <a:endParaRPr lang="en-US" dirty="0"/>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a:xfrm>
            <a:off x="1371600" y="6356350"/>
            <a:ext cx="7673546" cy="365125"/>
          </a:xfrm>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dirty="0"/>
              <a:t>Monitoring Activities Report (MAR)</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a:xfrm>
            <a:off x="838200" y="1825625"/>
            <a:ext cx="10515600" cy="4299130"/>
          </a:xfrm>
        </p:spPr>
        <p:txBody>
          <a:bodyPr>
            <a:normAutofit/>
          </a:bodyPr>
          <a:lstStyle/>
          <a:p>
            <a:r>
              <a:rPr lang="en-US" sz="2800" dirty="0"/>
              <a:t>The MAR is included in every major release and provides important information to districts.</a:t>
            </a:r>
          </a:p>
          <a:p>
            <a:r>
              <a:rPr lang="en-US" sz="2800" dirty="0"/>
              <a:t>The MAR can be accessed from the Reports page.</a:t>
            </a:r>
          </a:p>
          <a:p>
            <a:r>
              <a:rPr lang="en-US" sz="2800" dirty="0"/>
              <a:t>Some messages are universal and go to all districts.</a:t>
            </a:r>
          </a:p>
          <a:p>
            <a:r>
              <a:rPr lang="en-US" sz="2800" dirty="0"/>
              <a:t>Some messages are targeted and are sent only to specific districts.</a:t>
            </a:r>
          </a:p>
          <a:p>
            <a:pPr lvl="1"/>
            <a:r>
              <a:rPr lang="en-US" sz="2800" dirty="0"/>
              <a:t>Reminders to review Letters of Findings or Data Alerts</a:t>
            </a:r>
          </a:p>
          <a:p>
            <a:pPr lvl="1"/>
            <a:r>
              <a:rPr lang="en-US" sz="2800" dirty="0"/>
              <a:t>Notifications of monitoring activities</a:t>
            </a:r>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dirty="0"/>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5FE7B7-6948-4EB6-8D49-58A661CA3845}">
  <ds:schemaRefs>
    <ds:schemaRef ds:uri="http://schemas.microsoft.com/office/2006/documentManagement/types"/>
    <ds:schemaRef ds:uri="d6ea491a-489c-40f3-93b0-ed675b710c5f"/>
    <ds:schemaRef ds:uri="240871fc-68e5-4ba5-a888-b6ca76085e32"/>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E607C664-46B5-49F9-BA01-8B084DDE1ACC}">
  <ds:schemaRefs>
    <ds:schemaRef ds:uri="http://schemas.microsoft.com/sharepoint/v3/contenttype/forms"/>
  </ds:schemaRefs>
</ds:datastoreItem>
</file>

<file path=customXml/itemProps3.xml><?xml version="1.0" encoding="utf-8"?>
<ds:datastoreItem xmlns:ds="http://schemas.openxmlformats.org/officeDocument/2006/customXml" ds:itemID="{8024E0D0-2F9E-4629-9A62-0D846DB32FC7}">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6261</TotalTime>
  <Words>10878</Words>
  <Application>Microsoft Office PowerPoint</Application>
  <PresentationFormat>Widescreen</PresentationFormat>
  <Paragraphs>808</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ProximaNova-Bold</vt:lpstr>
      <vt:lpstr>Times New Roman</vt:lpstr>
      <vt:lpstr>Wingdings</vt:lpstr>
      <vt:lpstr>Office Theme</vt:lpstr>
      <vt:lpstr>Welcome! </vt:lpstr>
      <vt:lpstr>Zoom Webinar Control Panel</vt:lpstr>
      <vt:lpstr>January 2024 Part B Catamaran Preview</vt:lpstr>
      <vt:lpstr>Meet the Team </vt:lpstr>
      <vt:lpstr>Agenda</vt:lpstr>
      <vt:lpstr>January 2024 Catamaran Preview</vt:lpstr>
      <vt:lpstr>What’s Inside? </vt:lpstr>
      <vt:lpstr>Strand Report</vt:lpstr>
      <vt:lpstr>Monitoring Activities Report (MAR)</vt:lpstr>
      <vt:lpstr>Sample Monitoring Activities Report</vt:lpstr>
      <vt:lpstr>Letters of Findings, Data Alerts, and Reports</vt:lpstr>
      <vt:lpstr>Closeout/Non-closeout Letters and Reports</vt:lpstr>
      <vt:lpstr>ISD Reports</vt:lpstr>
      <vt:lpstr>Corrective Action Plans (CAPs)</vt:lpstr>
      <vt:lpstr>Findings and Data Alerts Related to B-12</vt:lpstr>
      <vt:lpstr>B-12 CAPs or Corrective Actions </vt:lpstr>
      <vt:lpstr>B-Valid &amp; Reliable CAPs or Data Alerts</vt:lpstr>
      <vt:lpstr>Corrective Action</vt:lpstr>
      <vt:lpstr>Corrective Action Form (District View)</vt:lpstr>
      <vt:lpstr>Student Level Corrective Action Plans </vt:lpstr>
      <vt:lpstr>Catamaran Navigation</vt:lpstr>
      <vt:lpstr>Catamaran Login</vt:lpstr>
      <vt:lpstr>Review Organization Member Names</vt:lpstr>
      <vt:lpstr>View Reports</vt:lpstr>
      <vt:lpstr>Access Reports</vt:lpstr>
      <vt:lpstr>Acknowledge Reports by February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CAP Activity Page – B-Valid &amp; Reliable CAPs</vt:lpstr>
      <vt:lpstr>Updated CAP Activity Page (2)</vt:lpstr>
      <vt:lpstr>Updated CAP Activity Page (3)</vt:lpstr>
      <vt:lpstr>Question 3: CAP Activity or CAP Finding</vt:lpstr>
      <vt:lpstr>Progress Report</vt:lpstr>
      <vt:lpstr>Request Verification &amp; Closeout</vt:lpstr>
      <vt:lpstr>Supporting Evidence Uploads</vt:lpstr>
      <vt:lpstr>Data CAP Verification for ISDs</vt:lpstr>
      <vt:lpstr>District Evidence Uploads</vt:lpstr>
      <vt:lpstr>B-Valid &amp; Reliable CAP Activity Verification</vt:lpstr>
      <vt:lpstr>Valid &amp; Reliable CAP Verification Activity Section</vt:lpstr>
      <vt:lpstr>B-Valid &amp; Reliable CAP Verification Student Record Reviews</vt:lpstr>
      <vt:lpstr>B-Valid &amp; Reliable CAP Verification Student Record Reviews Section</vt:lpstr>
      <vt:lpstr>Data CAP Verification</vt:lpstr>
      <vt:lpstr>Complaint CAP Verification for ISDs</vt:lpstr>
      <vt:lpstr>Complaint CAP Verification Appendix</vt:lpstr>
      <vt:lpstr>Corrective Action Form</vt:lpstr>
      <vt:lpstr>Corrective Action Form Page</vt:lpstr>
      <vt:lpstr>Monitoring Search Page Update</vt:lpstr>
      <vt:lpstr>Timeout Feature</vt:lpstr>
      <vt:lpstr>Feedback Feature</vt:lpstr>
      <vt:lpstr>Chat Feature</vt:lpstr>
      <vt:lpstr>Use breadcrumbs to navigate</vt:lpstr>
      <vt:lpstr>Resources</vt:lpstr>
      <vt:lpstr>Catamaran Technical Assistance Website</vt:lpstr>
      <vt:lpstr>Catamaran Technical Assistance Website (2)</vt:lpstr>
      <vt:lpstr>Other Resources &amp; Events</vt:lpstr>
      <vt:lpstr>Monitoring Resources</vt:lpstr>
      <vt:lpstr>Catamaran How-tos</vt:lpstr>
      <vt:lpstr>Navigating to Updated Indicator Resources</vt:lpstr>
      <vt:lpstr>Updated Indicator Resources</vt:lpstr>
      <vt:lpstr>Search</vt:lpstr>
      <vt:lpstr>Events</vt:lpstr>
      <vt:lpstr>Catamaran Calendar</vt:lpstr>
      <vt:lpstr>Catamaran Calendar List View</vt:lpstr>
      <vt:lpstr>New to the ISD Representative Role?</vt:lpstr>
      <vt:lpstr>Questions?</vt:lpstr>
      <vt:lpstr>Contact MDE OSE</vt:lpstr>
      <vt:lpstr>Contact the Catamaran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2024 Catamaran Preview</dc:title>
  <dc:creator>Michigan Department of Education Office of Special Education;Office of Special Education</dc:creator>
  <cp:lastModifiedBy>Gabrielle Steinacker</cp:lastModifiedBy>
  <cp:revision>248</cp:revision>
  <cp:lastPrinted>2021-12-08T16:20:53Z</cp:lastPrinted>
  <dcterms:created xsi:type="dcterms:W3CDTF">2020-12-14T21:01:10Z</dcterms:created>
  <dcterms:modified xsi:type="dcterms:W3CDTF">2024-01-12T16:07:00Z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0x01010056E68C7DD31A3E40992C2951F0B695E1</vt:lpwstr>
  </property>
  <property fmtid="{D5CDD505-2E9C-101B-9397-08002B2CF9AE}" pid="3" name="MSIP_Label_3a2fed65-62e7-46ea-af74-187e0c17143a_Enabled">
    <vt:lpwstr>true</vt:lpwstr>
  </property>
  <property fmtid="{D5CDD505-2E9C-101B-9397-08002B2CF9AE}" pid="4" name="MSIP_Label_3a2fed65-62e7-46ea-af74-187e0c17143a_SetDate">
    <vt:lpwstr>2021-11-30T15:44:17Z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1f8c13bb-0579-4b8b-a211-67c5b790d71a</vt:lpwstr>
  </property>
  <property fmtid="{D5CDD505-2E9C-101B-9397-08002B2CF9AE}" pid="9" name="MSIP_Label_3a2fed65-62e7-46ea-af74-187e0c17143a_ContentBits">
    <vt:lpwstr>0</vt:lpwstr>
  </property>
  <property fmtid="{D5CDD505-2E9C-101B-9397-08002B2CF9AE}" pid="10" name="Language">
    <vt:lpwstr>English</vt:lpwstr>
  </property>
</Properties>
</file>