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427" r:id="rId5"/>
    <p:sldId id="256" r:id="rId6"/>
    <p:sldId id="428" r:id="rId7"/>
    <p:sldId id="434" r:id="rId8"/>
    <p:sldId id="433" r:id="rId9"/>
    <p:sldId id="257" r:id="rId10"/>
    <p:sldId id="429" r:id="rId11"/>
    <p:sldId id="430" r:id="rId12"/>
    <p:sldId id="432" r:id="rId13"/>
    <p:sldId id="371" r:id="rId14"/>
    <p:sldId id="352" r:id="rId1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0" clrIdx="6">
    <p:extLst>
      <p:ext uri="{19B8F6BF-5375-455C-9EA6-DF929625EA0E}">
        <p15:presenceInfo xmlns:p15="http://schemas.microsoft.com/office/powerpoint/2012/main" userId="S::reeda@michigan.gov::fedf4bee-0fcd-4de1-841c-069e50231a90" providerId="AD"/>
      </p:ext>
    </p:extLst>
  </p:cmAuthor>
  <p:cmAuthor id="1" name="Anderson Tippett, Jeanne (MDE)" initials="ATJ(" lastIdx="12" clrIdx="0">
    <p:extLst>
      <p:ext uri="{19B8F6BF-5375-455C-9EA6-DF929625EA0E}">
        <p15:presenceInfo xmlns:p15="http://schemas.microsoft.com/office/powerpoint/2012/main" userId="S::AndersonTippettJ@michigan.gov::b728fb55-2a35-4751-b136-bdf0be5b88f0" providerId="AD"/>
      </p:ext>
    </p:extLst>
  </p:cmAuthor>
  <p:cmAuthor id="8" name="Weckstein, Janis (MDE)" initials="W(" lastIdx="4" clrIdx="7">
    <p:extLst>
      <p:ext uri="{19B8F6BF-5375-455C-9EA6-DF929625EA0E}">
        <p15:presenceInfo xmlns:p15="http://schemas.microsoft.com/office/powerpoint/2012/main" userId="S::wecksteinj@michigan.gov::44657ef9-982c-48a1-8969-0a38a6e6461d" providerId="AD"/>
      </p:ext>
    </p:extLst>
  </p:cmAuthor>
  <p:cmAuthor id="2" name="Lynne Clark" initials="LC" lastIdx="11" clrIdx="1">
    <p:extLst>
      <p:ext uri="{19B8F6BF-5375-455C-9EA6-DF929625EA0E}">
        <p15:presenceInfo xmlns:p15="http://schemas.microsoft.com/office/powerpoint/2012/main" userId="S::lclark@publicsectorconsultants.com::e39695b7-0fbb-4f79-838b-814b73e0a62f" providerId="AD"/>
      </p:ext>
    </p:extLst>
  </p:cmAuthor>
  <p:cmAuthor id="3" name="Thomas, Charles (MDE)" initials="TC(" lastIdx="4" clrIdx="2">
    <p:extLst>
      <p:ext uri="{19B8F6BF-5375-455C-9EA6-DF929625EA0E}">
        <p15:presenceInfo xmlns:p15="http://schemas.microsoft.com/office/powerpoint/2012/main" userId="S::ThomasC29@michigan.gov::84779a08-1483-459a-8213-c24a4f8139d3" providerId="AD"/>
      </p:ext>
    </p:extLst>
  </p:cmAuthor>
  <p:cmAuthor id="4" name="McKey, Christie (MDE-Contractor)" initials="MC(" lastIdx="3" clrIdx="3">
    <p:extLst>
      <p:ext uri="{19B8F6BF-5375-455C-9EA6-DF929625EA0E}">
        <p15:presenceInfo xmlns:p15="http://schemas.microsoft.com/office/powerpoint/2012/main" userId="S::McKeyC@michigan.gov::622e99ee-941f-417e-9e96-bc5487ff42a6" providerId="AD"/>
      </p:ext>
    </p:extLst>
  </p:cmAuthor>
  <p:cmAuthor id="5" name="Tori" initials="T" lastIdx="10" clrIdx="4">
    <p:extLst>
      <p:ext uri="{19B8F6BF-5375-455C-9EA6-DF929625EA0E}">
        <p15:presenceInfo xmlns:p15="http://schemas.microsoft.com/office/powerpoint/2012/main" userId="S::RanuschT1@michigan.gov::745edd0c-6e22-4b79-8651-8c86e5f82c27" providerId="AD"/>
      </p:ext>
    </p:extLst>
  </p:cmAuthor>
  <p:cmAuthor id="6" name="Schultz, Deborah (MDE)" initials="SD(" lastIdx="9"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6E"/>
    <a:srgbClr val="E4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8" autoAdjust="0"/>
    <p:restoredTop sz="67070" autoAdjust="0"/>
  </p:normalViewPr>
  <p:slideViewPr>
    <p:cSldViewPr snapToGrid="0">
      <p:cViewPr varScale="1">
        <p:scale>
          <a:sx n="74" d="100"/>
          <a:sy n="74" d="100"/>
        </p:scale>
        <p:origin x="171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2A01D40C-D749-41E3-8551-FA3E19E444FF}" type="datetimeFigureOut">
              <a:rPr lang="en-US" smtClean="0"/>
              <a:t>2/5/2024</a:t>
            </a:fld>
            <a:endParaRPr lang="en-US"/>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r>
              <a:rPr lang="en-US"/>
              <a:t>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7824374A-4992-47AE-B455-86D258C574E3}" type="slidenum">
              <a:rPr lang="en-US" smtClean="0"/>
              <a:t>‹#›</a:t>
            </a:fld>
            <a:endParaRPr lang="en-US"/>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E11C04B0-F314-451F-B3DC-AA99D44A9853}" type="datetimeFigureOut">
              <a:rPr lang="en-US" smtClean="0"/>
              <a:t>2/5/2024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r>
              <a:rPr lang="en-US"/>
              <a:t>Office of Special Education</a:t>
            </a:r>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726B315-C80B-4218-90F6-E337499C216C}" type="slidenum">
              <a:rPr lang="en-US" smtClean="0"/>
              <a:t>‹#›</a:t>
            </a:fld>
            <a:endParaRPr lang="en-US"/>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Donna led.</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there any questions at this time?</a:t>
            </a:r>
          </a:p>
        </p:txBody>
      </p:sp>
      <p:sp>
        <p:nvSpPr>
          <p:cNvPr id="4" name="Slide Number Placeholder 3"/>
          <p:cNvSpPr>
            <a:spLocks noGrp="1"/>
          </p:cNvSpPr>
          <p:nvPr>
            <p:ph type="sldNum" sz="quarter" idx="10"/>
          </p:nvPr>
        </p:nvSpPr>
        <p:spPr/>
        <p:txBody>
          <a:bodyPr/>
          <a:lstStyle/>
          <a:p>
            <a:fld id="{7E7D3505-71AA-4C34-A72B-ADF117CDEFFC}" type="slidenum">
              <a:rPr lang="en-US" smtClean="0"/>
              <a:t>10</a:t>
            </a:fld>
            <a:endParaRPr lang="en-US"/>
          </a:p>
        </p:txBody>
      </p:sp>
    </p:spTree>
    <p:extLst>
      <p:ext uri="{BB962C8B-B14F-4D97-AF65-F5344CB8AC3E}">
        <p14:creationId xmlns:p14="http://schemas.microsoft.com/office/powerpoint/2010/main" val="1762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a:p>
            <a:endParaRPr lang="en-US" dirty="0"/>
          </a:p>
          <a:p>
            <a:r>
              <a:rPr lang="en-US" dirty="0"/>
              <a:t>Read entire slide and spell out the email address.</a:t>
            </a:r>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11</a:t>
            </a:fld>
            <a:endParaRPr lang="en-US"/>
          </a:p>
        </p:txBody>
      </p:sp>
    </p:spTree>
    <p:extLst>
      <p:ext uri="{BB962C8B-B14F-4D97-AF65-F5344CB8AC3E}">
        <p14:creationId xmlns:p14="http://schemas.microsoft.com/office/powerpoint/2010/main" val="362366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Shawan</a:t>
            </a:r>
            <a:r>
              <a:rPr lang="en-US" dirty="0"/>
              <a:t>.</a:t>
            </a:r>
          </a:p>
        </p:txBody>
      </p:sp>
      <p:sp>
        <p:nvSpPr>
          <p:cNvPr id="4" name="Footer Placeholder 3"/>
          <p:cNvSpPr>
            <a:spLocks noGrp="1"/>
          </p:cNvSpPr>
          <p:nvPr>
            <p:ph type="ftr" sz="quarter" idx="4"/>
          </p:nvPr>
        </p:nvSpPr>
        <p:spPr/>
        <p:txBody>
          <a:bodyPr/>
          <a:lstStyle/>
          <a:p>
            <a:r>
              <a:rPr lang="en-US"/>
              <a:t>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a:t>
            </a:fld>
            <a:endParaRPr lang="en-US"/>
          </a:p>
        </p:txBody>
      </p:sp>
    </p:spTree>
    <p:extLst>
      <p:ext uri="{BB962C8B-B14F-4D97-AF65-F5344CB8AC3E}">
        <p14:creationId xmlns:p14="http://schemas.microsoft.com/office/powerpoint/2010/main" val="368023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A464-B79D-6FC1-E246-674D58C0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FCB9-450F-BE5D-0DAB-CF2447AD4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070D1-A1FF-155B-E8C2-879A165EC8C7}"/>
              </a:ext>
            </a:extLst>
          </p:cNvPr>
          <p:cNvSpPr>
            <a:spLocks noGrp="1"/>
          </p:cNvSpPr>
          <p:nvPr>
            <p:ph type="body" idx="1"/>
          </p:nvPr>
        </p:nvSpPr>
        <p:spPr/>
        <p:txBody>
          <a:bodyPr/>
          <a:lstStyle/>
          <a:p>
            <a:pPr defTabSz="928299">
              <a:defRPr/>
            </a:pPr>
            <a:r>
              <a:rPr lang="en-US" dirty="0" err="1"/>
              <a:t>Shawan</a:t>
            </a:r>
            <a:r>
              <a:rPr lang="en-US" dirty="0"/>
              <a:t>.</a:t>
            </a:r>
          </a:p>
          <a:p>
            <a:endParaRPr lang="en-US" dirty="0"/>
          </a:p>
        </p:txBody>
      </p:sp>
      <p:sp>
        <p:nvSpPr>
          <p:cNvPr id="4" name="Footer Placeholder 3">
            <a:extLst>
              <a:ext uri="{FF2B5EF4-FFF2-40B4-BE49-F238E27FC236}">
                <a16:creationId xmlns:a16="http://schemas.microsoft.com/office/drawing/2014/main" id="{5C188D25-6D80-1522-33F4-16430AE71305}"/>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74E7E787-B05D-3C96-3C30-19D2A575DBAA}"/>
              </a:ext>
            </a:extLst>
          </p:cNvPr>
          <p:cNvSpPr>
            <a:spLocks noGrp="1"/>
          </p:cNvSpPr>
          <p:nvPr>
            <p:ph type="sldNum" sz="quarter" idx="5"/>
          </p:nvPr>
        </p:nvSpPr>
        <p:spPr/>
        <p:txBody>
          <a:bodyPr/>
          <a:lstStyle/>
          <a:p>
            <a:fld id="{B726B315-C80B-4218-90F6-E337499C216C}" type="slidenum">
              <a:rPr lang="en-US" smtClean="0"/>
              <a:t>3</a:t>
            </a:fld>
            <a:endParaRPr lang="en-US"/>
          </a:p>
        </p:txBody>
      </p:sp>
    </p:spTree>
    <p:extLst>
      <p:ext uri="{BB962C8B-B14F-4D97-AF65-F5344CB8AC3E}">
        <p14:creationId xmlns:p14="http://schemas.microsoft.com/office/powerpoint/2010/main" val="341579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70F9-AA09-CA29-86B9-C243380A2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2FF95-DCB0-F15F-DBA8-0C6D7A49A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93FBE-B3E6-D47F-09EB-CAF791D70D63}"/>
              </a:ext>
            </a:extLst>
          </p:cNvPr>
          <p:cNvSpPr>
            <a:spLocks noGrp="1"/>
          </p:cNvSpPr>
          <p:nvPr>
            <p:ph type="body" idx="1"/>
          </p:nvPr>
        </p:nvSpPr>
        <p:spPr/>
        <p:txBody>
          <a:bodyPr/>
          <a:lstStyle/>
          <a:p>
            <a:pPr defTabSz="928299">
              <a:defRPr/>
            </a:pPr>
            <a:r>
              <a:rPr lang="en-US" dirty="0" err="1"/>
              <a:t>Shawan</a:t>
            </a:r>
            <a:r>
              <a:rPr lang="en-US" dirty="0"/>
              <a:t>.</a:t>
            </a:r>
          </a:p>
        </p:txBody>
      </p:sp>
      <p:sp>
        <p:nvSpPr>
          <p:cNvPr id="4" name="Footer Placeholder 3">
            <a:extLst>
              <a:ext uri="{FF2B5EF4-FFF2-40B4-BE49-F238E27FC236}">
                <a16:creationId xmlns:a16="http://schemas.microsoft.com/office/drawing/2014/main" id="{692A77D6-414D-C73E-D15C-D5BBCB529755}"/>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ED77D110-23A8-C1C4-C31F-E43EC4207547}"/>
              </a:ext>
            </a:extLst>
          </p:cNvPr>
          <p:cNvSpPr>
            <a:spLocks noGrp="1"/>
          </p:cNvSpPr>
          <p:nvPr>
            <p:ph type="sldNum" sz="quarter" idx="5"/>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30262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7DB8-6399-7B0F-F057-CA0E6D9FF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0D9D5-F2E7-054B-8C95-FA3ED017A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6D6CC-0EC3-3944-6D9A-B09110EDE57B}"/>
              </a:ext>
            </a:extLst>
          </p:cNvPr>
          <p:cNvSpPr>
            <a:spLocks noGrp="1"/>
          </p:cNvSpPr>
          <p:nvPr>
            <p:ph type="body" idx="1"/>
          </p:nvPr>
        </p:nvSpPr>
        <p:spPr/>
        <p:txBody>
          <a:bodyPr/>
          <a:lstStyle/>
          <a:p>
            <a:pPr defTabSz="928299">
              <a:defRPr/>
            </a:pPr>
            <a:r>
              <a:rPr lang="en-US" dirty="0" err="1"/>
              <a:t>Shawan</a:t>
            </a:r>
            <a:r>
              <a:rPr lang="en-US" dirty="0"/>
              <a:t>. Hand off to Nichole after.</a:t>
            </a:r>
          </a:p>
          <a:p>
            <a:endParaRPr lang="en-US" dirty="0"/>
          </a:p>
        </p:txBody>
      </p:sp>
      <p:sp>
        <p:nvSpPr>
          <p:cNvPr id="4" name="Footer Placeholder 3">
            <a:extLst>
              <a:ext uri="{FF2B5EF4-FFF2-40B4-BE49-F238E27FC236}">
                <a16:creationId xmlns:a16="http://schemas.microsoft.com/office/drawing/2014/main" id="{AD33934B-E898-A148-5AE3-0524E89D07E9}"/>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9851E85F-E389-17A8-5795-1F6662818846}"/>
              </a:ext>
            </a:extLst>
          </p:cNvPr>
          <p:cNvSpPr>
            <a:spLocks noGrp="1"/>
          </p:cNvSpPr>
          <p:nvPr>
            <p:ph type="sldNum" sz="quarter" idx="5"/>
          </p:nvPr>
        </p:nvSpPr>
        <p:spPr/>
        <p:txBody>
          <a:bodyPr/>
          <a:lstStyle/>
          <a:p>
            <a:fld id="{B726B315-C80B-4218-90F6-E337499C216C}" type="slidenum">
              <a:rPr lang="en-US" smtClean="0"/>
              <a:t>5</a:t>
            </a:fld>
            <a:endParaRPr lang="en-US"/>
          </a:p>
        </p:txBody>
      </p:sp>
    </p:spTree>
    <p:extLst>
      <p:ext uri="{BB962C8B-B14F-4D97-AF65-F5344CB8AC3E}">
        <p14:creationId xmlns:p14="http://schemas.microsoft.com/office/powerpoint/2010/main" val="398411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Nichole.</a:t>
            </a:r>
          </a:p>
        </p:txBody>
      </p:sp>
      <p:sp>
        <p:nvSpPr>
          <p:cNvPr id="4" name="Footer Placeholder 3"/>
          <p:cNvSpPr>
            <a:spLocks noGrp="1"/>
          </p:cNvSpPr>
          <p:nvPr>
            <p:ph type="ftr" sz="quarter" idx="4"/>
          </p:nvPr>
        </p:nvSpPr>
        <p:spPr/>
        <p:txBody>
          <a:bodyPr/>
          <a:lstStyle/>
          <a:p>
            <a:r>
              <a:rPr lang="en-US"/>
              <a:t>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6</a:t>
            </a:fld>
            <a:endParaRPr lang="en-US"/>
          </a:p>
        </p:txBody>
      </p:sp>
    </p:spTree>
    <p:extLst>
      <p:ext uri="{BB962C8B-B14F-4D97-AF65-F5344CB8AC3E}">
        <p14:creationId xmlns:p14="http://schemas.microsoft.com/office/powerpoint/2010/main" val="364789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1FFA-D823-C9AA-8320-9C1BDD5CD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24A9D-94A9-45B0-115D-32A60273F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EE85C-FE9F-1528-B243-B062FDEA8732}"/>
              </a:ext>
            </a:extLst>
          </p:cNvPr>
          <p:cNvSpPr>
            <a:spLocks noGrp="1"/>
          </p:cNvSpPr>
          <p:nvPr>
            <p:ph type="body" idx="1"/>
          </p:nvPr>
        </p:nvSpPr>
        <p:spPr/>
        <p:txBody>
          <a:bodyPr/>
          <a:lstStyle/>
          <a:p>
            <a:pPr defTabSz="928299">
              <a:defRPr/>
            </a:pPr>
            <a:r>
              <a:rPr lang="en-US" dirty="0"/>
              <a:t>Nichole.</a:t>
            </a:r>
          </a:p>
          <a:p>
            <a:pPr defTabSz="928299">
              <a:defRPr/>
            </a:pPr>
            <a:endParaRPr lang="en-US" dirty="0"/>
          </a:p>
          <a:p>
            <a:pPr defTabSz="928299">
              <a:defRPr/>
            </a:pPr>
            <a:r>
              <a:rPr lang="en-US" dirty="0"/>
              <a:t>As mentioned earlier, we have made a few updates to the Student Record Review to assist with the monitoring process. Shown here is the second section of the record review (FAPE services and Change of Placement). </a:t>
            </a:r>
          </a:p>
          <a:p>
            <a:pPr defTabSz="928299">
              <a:defRPr/>
            </a:pPr>
            <a:endParaRPr lang="en-US" dirty="0"/>
          </a:p>
          <a:p>
            <a:pPr defTabSz="928299">
              <a:defRPr/>
            </a:pPr>
            <a:r>
              <a:rPr lang="en-US" dirty="0"/>
              <a:t>One of the updates made was adding helpful text to the comment boxes that you see on this form. The highlighted text in the SLCAP Comments box for Question 5 states, “This item is correctable,” and then goes on to state, “Any comments entered in the field will be populated in the SLCAP table below.” This means any text entered in this field will be populated in the SLCAP table below the SRR. The type of text you would enter in this field would be additional required corrective actions that would apply to this student. Keep in mind any information added to this field will pull down to the SLCAP table </a:t>
            </a:r>
            <a:r>
              <a:rPr lang="en-US" b="1" i="1" dirty="0"/>
              <a:t>after</a:t>
            </a:r>
            <a:r>
              <a:rPr lang="en-US" b="0" i="0" dirty="0"/>
              <a:t> you save the page. For indicator B-4, only Question 5 will be correctable, meaning if there is a “no” response on Question 5, then an SLCAP will be created. </a:t>
            </a:r>
          </a:p>
          <a:p>
            <a:pPr defTabSz="928299">
              <a:defRPr/>
            </a:pPr>
            <a:endParaRPr lang="en-US" b="0" i="0" dirty="0"/>
          </a:p>
          <a:p>
            <a:pPr defTabSz="928299">
              <a:defRPr/>
            </a:pPr>
            <a:r>
              <a:rPr lang="en-US" b="0" i="0" dirty="0"/>
              <a:t>For the other questions on the SRR, </a:t>
            </a:r>
            <a:r>
              <a:rPr lang="en-US" b="1" i="0" dirty="0"/>
              <a:t>do not </a:t>
            </a:r>
            <a:r>
              <a:rPr lang="en-US" b="0" i="0" dirty="0"/>
              <a:t>put any comments in the SLCAP Comment boxes. Instead, put optional comments in the second </a:t>
            </a:r>
            <a:r>
              <a:rPr lang="en-US" dirty="0"/>
              <a:t>column available for the review team. Information that is entered in the Reviewer Comments column will not be populated in the SLCAP.</a:t>
            </a:r>
          </a:p>
        </p:txBody>
      </p:sp>
      <p:sp>
        <p:nvSpPr>
          <p:cNvPr id="4" name="Footer Placeholder 3">
            <a:extLst>
              <a:ext uri="{FF2B5EF4-FFF2-40B4-BE49-F238E27FC236}">
                <a16:creationId xmlns:a16="http://schemas.microsoft.com/office/drawing/2014/main" id="{CE2593A1-1BD8-4596-97C4-737127CA4AB8}"/>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90ED1152-E862-F904-43E9-D33EE3664D66}"/>
              </a:ext>
            </a:extLst>
          </p:cNvPr>
          <p:cNvSpPr>
            <a:spLocks noGrp="1"/>
          </p:cNvSpPr>
          <p:nvPr>
            <p:ph type="sldNum" sz="quarter" idx="5"/>
          </p:nvPr>
        </p:nvSpPr>
        <p:spPr/>
        <p:txBody>
          <a:bodyPr/>
          <a:lstStyle/>
          <a:p>
            <a:fld id="{B726B315-C80B-4218-90F6-E337499C216C}" type="slidenum">
              <a:rPr lang="en-US" smtClean="0"/>
              <a:t>7</a:t>
            </a:fld>
            <a:endParaRPr lang="en-US"/>
          </a:p>
        </p:txBody>
      </p:sp>
    </p:spTree>
    <p:extLst>
      <p:ext uri="{BB962C8B-B14F-4D97-AF65-F5344CB8AC3E}">
        <p14:creationId xmlns:p14="http://schemas.microsoft.com/office/powerpoint/2010/main" val="71195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54E2-9E84-28B3-1E8C-8A7935484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AFF4A-43AB-44FA-DCE6-D5CB9420D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929C6-AF73-F9EC-D315-3431CAABAFA4}"/>
              </a:ext>
            </a:extLst>
          </p:cNvPr>
          <p:cNvSpPr>
            <a:spLocks noGrp="1"/>
          </p:cNvSpPr>
          <p:nvPr>
            <p:ph type="body" idx="1"/>
          </p:nvPr>
        </p:nvSpPr>
        <p:spPr/>
        <p:txBody>
          <a:bodyPr/>
          <a:lstStyle/>
          <a:p>
            <a:pPr defTabSz="928299">
              <a:defRPr/>
            </a:pPr>
            <a:r>
              <a:rPr lang="en-US" dirty="0"/>
              <a:t>Nichole.</a:t>
            </a:r>
          </a:p>
          <a:p>
            <a:pPr defTabSz="928299">
              <a:defRPr/>
            </a:pPr>
            <a:endParaRPr lang="en-US" dirty="0"/>
          </a:p>
          <a:p>
            <a:pPr defTabSz="928299">
              <a:defRPr/>
            </a:pPr>
            <a:r>
              <a:rPr lang="en-US" dirty="0"/>
              <a:t>Once all questions are completed, the reviewer should contact the OSE. The OSE may identify which student(s) records need additional documentation before issuing student-level corrective action plans (SLCAPs) and finalizing the monitoring review. ISDs may use the browse button below the student’s demographic information to upload the requested documentation. You will be able to upload multiple documents if necessary.</a:t>
            </a:r>
          </a:p>
          <a:p>
            <a:pPr defTabSz="928299">
              <a:defRPr/>
            </a:pPr>
            <a:endParaRPr lang="en-US" dirty="0"/>
          </a:p>
          <a:p>
            <a:pPr defTabSz="928299">
              <a:defRPr/>
            </a:pPr>
            <a:r>
              <a:rPr lang="en-US" dirty="0"/>
              <a:t>Once all uploads are complete, ask the OSE to change the status to move to the next step to complete the Preliminary Summary form. As mentioned earlier, this is an update to the activity. Once the Preliminary Summary form is complete, the OSE will issue the SLCAPs.</a:t>
            </a:r>
          </a:p>
          <a:p>
            <a:pPr defTabSz="928299">
              <a:defRPr/>
            </a:pPr>
            <a:endParaRPr lang="en-US" dirty="0"/>
          </a:p>
          <a:p>
            <a:pPr defTabSz="928299">
              <a:defRPr/>
            </a:pPr>
            <a:r>
              <a:rPr lang="en-US" dirty="0"/>
              <a:t>Once the SLCAPs are issued, the ISD will be prompted to complete the Final Report Worksheet as usual.</a:t>
            </a:r>
          </a:p>
        </p:txBody>
      </p:sp>
      <p:sp>
        <p:nvSpPr>
          <p:cNvPr id="4" name="Footer Placeholder 3">
            <a:extLst>
              <a:ext uri="{FF2B5EF4-FFF2-40B4-BE49-F238E27FC236}">
                <a16:creationId xmlns:a16="http://schemas.microsoft.com/office/drawing/2014/main" id="{E43E9456-C574-588D-A85D-D08DDA1A3457}"/>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23CBB369-36F1-AFFF-2163-01B17B78EEEE}"/>
              </a:ext>
            </a:extLst>
          </p:cNvPr>
          <p:cNvSpPr>
            <a:spLocks noGrp="1"/>
          </p:cNvSpPr>
          <p:nvPr>
            <p:ph type="sldNum" sz="quarter" idx="5"/>
          </p:nvPr>
        </p:nvSpPr>
        <p:spPr/>
        <p:txBody>
          <a:bodyPr/>
          <a:lstStyle/>
          <a:p>
            <a:fld id="{B726B315-C80B-4218-90F6-E337499C216C}" type="slidenum">
              <a:rPr lang="en-US" smtClean="0"/>
              <a:t>8</a:t>
            </a:fld>
            <a:endParaRPr lang="en-US"/>
          </a:p>
        </p:txBody>
      </p:sp>
    </p:spTree>
    <p:extLst>
      <p:ext uri="{BB962C8B-B14F-4D97-AF65-F5344CB8AC3E}">
        <p14:creationId xmlns:p14="http://schemas.microsoft.com/office/powerpoint/2010/main" val="238987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F8AD5-A200-0C9A-8012-9E2083C67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805AD-302B-855C-9BA0-D9520A19C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28AAA-435D-3C0B-5DC0-CD8605E07405}"/>
              </a:ext>
            </a:extLst>
          </p:cNvPr>
          <p:cNvSpPr>
            <a:spLocks noGrp="1"/>
          </p:cNvSpPr>
          <p:nvPr>
            <p:ph type="body" idx="1"/>
          </p:nvPr>
        </p:nvSpPr>
        <p:spPr/>
        <p:txBody>
          <a:bodyPr/>
          <a:lstStyle/>
          <a:p>
            <a:pPr defTabSz="928299">
              <a:defRPr/>
            </a:pPr>
            <a:r>
              <a:rPr lang="en-US" dirty="0"/>
              <a:t>Nichole.</a:t>
            </a:r>
          </a:p>
          <a:p>
            <a:pPr defTabSz="928299">
              <a:defRPr/>
            </a:pPr>
            <a:endParaRPr lang="en-US" dirty="0"/>
          </a:p>
          <a:p>
            <a:pPr defTabSz="928299">
              <a:defRPr/>
            </a:pPr>
            <a:r>
              <a:rPr lang="en-US" dirty="0"/>
              <a:t>Finally, before February 15, the ISD should plan to update Catamaran with the correct ISD Monitor. This will give the monitor immediate access to the Monitoring Review activity</a:t>
            </a:r>
            <a:r>
              <a:rPr lang="en-US"/>
              <a:t>. </a:t>
            </a:r>
            <a:endParaRPr lang="en-US" dirty="0"/>
          </a:p>
        </p:txBody>
      </p:sp>
      <p:sp>
        <p:nvSpPr>
          <p:cNvPr id="4" name="Footer Placeholder 3">
            <a:extLst>
              <a:ext uri="{FF2B5EF4-FFF2-40B4-BE49-F238E27FC236}">
                <a16:creationId xmlns:a16="http://schemas.microsoft.com/office/drawing/2014/main" id="{0C24C86C-0B6C-9FB0-2283-1BEDB899CF72}"/>
              </a:ext>
            </a:extLst>
          </p:cNvPr>
          <p:cNvSpPr>
            <a:spLocks noGrp="1"/>
          </p:cNvSpPr>
          <p:nvPr>
            <p:ph type="ftr" sz="quarter" idx="4"/>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27674429-A511-E786-4A4D-3FEDEFFA9D89}"/>
              </a:ext>
            </a:extLst>
          </p:cNvPr>
          <p:cNvSpPr>
            <a:spLocks noGrp="1"/>
          </p:cNvSpPr>
          <p:nvPr>
            <p:ph type="sldNum" sz="quarter" idx="5"/>
          </p:nvPr>
        </p:nvSpPr>
        <p:spPr/>
        <p:txBody>
          <a:bodyPr/>
          <a:lstStyle/>
          <a:p>
            <a:fld id="{B726B315-C80B-4218-90F6-E337499C216C}" type="slidenum">
              <a:rPr lang="en-US" smtClean="0"/>
              <a:t>9</a:t>
            </a:fld>
            <a:endParaRPr lang="en-US"/>
          </a:p>
        </p:txBody>
      </p:sp>
    </p:spTree>
    <p:extLst>
      <p:ext uri="{BB962C8B-B14F-4D97-AF65-F5344CB8AC3E}">
        <p14:creationId xmlns:p14="http://schemas.microsoft.com/office/powerpoint/2010/main" val="214451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5400"/>
            </a:lvl1pPr>
          </a:lstStyle>
          <a:p>
            <a:r>
              <a:rPr lang="en-US"/>
              <a:t>Click to edit Master title style</a:t>
            </a:r>
          </a:p>
        </p:txBody>
      </p:sp>
      <p:sp>
        <p:nvSpPr>
          <p:cNvPr id="7" name="Rectangle 6">
            <a:extLst>
              <a:ext uri="{FF2B5EF4-FFF2-40B4-BE49-F238E27FC236}">
                <a16:creationId xmlns:a16="http://schemas.microsoft.com/office/drawing/2014/main" id="{CCAF30BA-6DF0-410E-B5FD-060B29564EA6}"/>
              </a:ext>
              <a:ext uri="{C183D7F6-B498-43B3-948B-1728B52AA6E4}">
                <adec:decorative xmlns:adec="http://schemas.microsoft.com/office/drawing/2017/decorative" val="1"/>
              </a:ext>
            </a:extLst>
          </p:cNvPr>
          <p:cNvSpPr/>
          <p:nvPr userDrawn="1"/>
        </p:nvSpPr>
        <p:spPr>
          <a:xfrm>
            <a:off x="-264919" y="2752475"/>
            <a:ext cx="12767416" cy="1230923"/>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p:nvPr>
        </p:nvSpPr>
        <p:spPr>
          <a:xfrm>
            <a:off x="1514475" y="3192463"/>
            <a:ext cx="9144000" cy="722312"/>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57B6065F-E1C6-48EE-86BB-CEB75CFCDF0E}"/>
              </a:ext>
            </a:extLst>
          </p:cNvPr>
          <p:cNvSpPr txBox="1"/>
          <p:nvPr userDrawn="1"/>
        </p:nvSpPr>
        <p:spPr>
          <a:xfrm>
            <a:off x="2063320" y="4119073"/>
            <a:ext cx="80653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Verdana" panose="020B0604030504040204" pitchFamily="34" charset="0"/>
                <a:ea typeface="Verdana" panose="020B0604030504040204" pitchFamily="34" charset="0"/>
                <a:cs typeface="Verdana" panose="020B0604030504040204" pitchFamily="34" charset="0"/>
              </a:rPr>
              <a:t>Michigan Department of Education Office of Special Education</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798749"/>
            <a:ext cx="2743200" cy="1055077"/>
          </a:xfrm>
          <a:prstGeom prst="rect">
            <a:avLst/>
          </a:prstGeom>
        </p:spPr>
      </p:pic>
      <p:sp>
        <p:nvSpPr>
          <p:cNvPr id="5" name="Footer Placeholder 4">
            <a:extLst>
              <a:ext uri="{FF2B5EF4-FFF2-40B4-BE49-F238E27FC236}">
                <a16:creationId xmlns:a16="http://schemas.microsoft.com/office/drawing/2014/main" id="{DB503641-1B40-48BC-9653-5566D52F4943}"/>
              </a:ext>
              <a:ext uri="{C183D7F6-B498-43B3-948B-1728B52AA6E4}">
                <adec:decorative xmlns:adec="http://schemas.microsoft.com/office/drawing/2017/decorative" val="1"/>
              </a:ext>
            </a:extLst>
          </p:cNvPr>
          <p:cNvSpPr>
            <a:spLocks noGrp="1"/>
          </p:cNvSpPr>
          <p:nvPr>
            <p:ph type="ftr" sz="quarter" idx="11"/>
          </p:nvPr>
        </p:nvSpPr>
        <p:spPr/>
        <p:txBody>
          <a:bodyPr/>
          <a:lstStyle/>
          <a:p>
            <a:pPr algn="l"/>
            <a:r>
              <a:rPr lang="en-US"/>
              <a:t>Office of Special Education</a:t>
            </a:r>
          </a:p>
        </p:txBody>
      </p:sp>
      <p:sp>
        <p:nvSpPr>
          <p:cNvPr id="6" name="Slide Number Placeholder 5">
            <a:extLst>
              <a:ext uri="{FF2B5EF4-FFF2-40B4-BE49-F238E27FC236}">
                <a16:creationId xmlns:a16="http://schemas.microsoft.com/office/drawing/2014/main" id="{042800B3-4F6F-4C6F-B24D-A85ABB7B2A8D}"/>
              </a:ext>
            </a:extLst>
          </p:cNvPr>
          <p:cNvSpPr>
            <a:spLocks noGrp="1"/>
          </p:cNvSpPr>
          <p:nvPr>
            <p:ph type="sldNum" sz="quarter" idx="12"/>
          </p:nvPr>
        </p:nvSpPr>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4984E-FF4D-40BC-809F-11DA4D84318F}"/>
              </a:ext>
              <a:ext uri="{C183D7F6-B498-43B3-948B-1728B52AA6E4}">
                <adec:decorative xmlns:adec="http://schemas.microsoft.com/office/drawing/2017/decorative" val="1"/>
              </a:ext>
            </a:extLst>
          </p:cNvPr>
          <p:cNvSpPr/>
          <p:nvPr userDrawn="1"/>
        </p:nvSpPr>
        <p:spPr>
          <a:xfrm>
            <a:off x="-287708" y="1428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2D6329A-3A91-45BA-BCBC-0FCBB15C08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0" name="Footer Placeholder 4">
            <a:extLst>
              <a:ext uri="{FF2B5EF4-FFF2-40B4-BE49-F238E27FC236}">
                <a16:creationId xmlns:a16="http://schemas.microsoft.com/office/drawing/2014/main" id="{0FF794C7-51EF-404C-8167-17CDF6F5F256}"/>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1" name="Slide Number Placeholder 5">
            <a:extLst>
              <a:ext uri="{FF2B5EF4-FFF2-40B4-BE49-F238E27FC236}">
                <a16:creationId xmlns:a16="http://schemas.microsoft.com/office/drawing/2014/main" id="{C3B08B6F-9C25-4A23-BC9B-03D5D89DA14D}"/>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21997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4C223AE-DC07-46C4-A5B8-4DF62DB529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9" name="Footer Placeholder 4">
            <a:extLst>
              <a:ext uri="{FF2B5EF4-FFF2-40B4-BE49-F238E27FC236}">
                <a16:creationId xmlns:a16="http://schemas.microsoft.com/office/drawing/2014/main" id="{B2C37A5A-5946-4391-B2CB-47F79DA514B1}"/>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0" name="Slide Number Placeholder 5">
            <a:extLst>
              <a:ext uri="{FF2B5EF4-FFF2-40B4-BE49-F238E27FC236}">
                <a16:creationId xmlns:a16="http://schemas.microsoft.com/office/drawing/2014/main" id="{9CD4323C-233D-44DA-A955-8FA992071F6C}"/>
              </a:ext>
            </a:extLst>
          </p:cNvPr>
          <p:cNvSpPr txBox="1">
            <a:spLocks/>
          </p:cNvSpPr>
          <p:nvPr userDrawn="1"/>
        </p:nvSpPr>
        <p:spPr>
          <a:xfrm>
            <a:off x="11066155" y="6372937"/>
            <a:ext cx="77731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B9A8B6-CB3A-458D-9694-2C069B493C02}" type="slidenum">
              <a:rPr lang="en-US" smtClean="0"/>
              <a:pPr/>
              <a:t>‹#›</a:t>
            </a:fld>
            <a:endParaRPr lang="en-US"/>
          </a:p>
        </p:txBody>
      </p:sp>
    </p:spTree>
    <p:extLst>
      <p:ext uri="{BB962C8B-B14F-4D97-AF65-F5344CB8AC3E}">
        <p14:creationId xmlns:p14="http://schemas.microsoft.com/office/powerpoint/2010/main" val="4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150D20-5A67-4F70-8E53-65661A440C2F}"/>
              </a:ext>
              <a:ext uri="{C183D7F6-B498-43B3-948B-1728B52AA6E4}">
                <adec:decorative xmlns:adec="http://schemas.microsoft.com/office/drawing/2017/decorative" val="1"/>
              </a:ext>
            </a:extLst>
          </p:cNvPr>
          <p:cNvSpPr/>
          <p:nvPr userDrawn="1"/>
        </p:nvSpPr>
        <p:spPr>
          <a:xfrm>
            <a:off x="-287708" y="1428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1E7A38-42F9-48E0-A70D-DA79D3B6D00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1C3140-1F89-4D9E-81B6-924CABE87F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5" name="Footer Placeholder 4">
            <a:extLst>
              <a:ext uri="{FF2B5EF4-FFF2-40B4-BE49-F238E27FC236}">
                <a16:creationId xmlns:a16="http://schemas.microsoft.com/office/drawing/2014/main" id="{74F4791E-C0A1-48FC-8AC9-B45CA4F2B614}"/>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6" name="Slide Number Placeholder 5">
            <a:extLst>
              <a:ext uri="{FF2B5EF4-FFF2-40B4-BE49-F238E27FC236}">
                <a16:creationId xmlns:a16="http://schemas.microsoft.com/office/drawing/2014/main" id="{ECEA1BC1-554B-4A30-9E47-C3DCC825BD2C}"/>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3D19D-3CA4-40F2-A403-47011D8DFF46}"/>
              </a:ext>
              <a:ext uri="{C183D7F6-B498-43B3-948B-1728B52AA6E4}">
                <adec:decorative xmlns:adec="http://schemas.microsoft.com/office/drawing/2017/decorative" val="1"/>
              </a:ext>
            </a:extLst>
          </p:cNvPr>
          <p:cNvSpPr/>
          <p:nvPr userDrawn="1"/>
        </p:nvSpPr>
        <p:spPr>
          <a:xfrm>
            <a:off x="-264919" y="27524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831850" y="2891789"/>
            <a:ext cx="10515600" cy="1434185"/>
          </a:xfrm>
        </p:spPr>
        <p:txBody>
          <a:bodyPr anchor="b">
            <a:normAutofit/>
          </a:bodyPr>
          <a:lstStyle>
            <a:lvl1pPr>
              <a:defRPr sz="5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9FD9B4A-7276-4156-9CF9-6C3E40B0BF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0" name="Footer Placeholder 4">
            <a:extLst>
              <a:ext uri="{FF2B5EF4-FFF2-40B4-BE49-F238E27FC236}">
                <a16:creationId xmlns:a16="http://schemas.microsoft.com/office/drawing/2014/main" id="{7A456AC4-F579-40D2-BFA9-D6C0065B6CEC}"/>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1" name="Slide Number Placeholder 5">
            <a:extLst>
              <a:ext uri="{FF2B5EF4-FFF2-40B4-BE49-F238E27FC236}">
                <a16:creationId xmlns:a16="http://schemas.microsoft.com/office/drawing/2014/main" id="{C350F5D9-9900-4BCF-85E9-A9BB4D054DD3}"/>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D70B7-D77F-4316-A7C4-59BE5C45A897}"/>
              </a:ext>
              <a:ext uri="{C183D7F6-B498-43B3-948B-1728B52AA6E4}">
                <adec:decorative xmlns:adec="http://schemas.microsoft.com/office/drawing/2017/decorative" val="1"/>
              </a:ext>
            </a:extLst>
          </p:cNvPr>
          <p:cNvSpPr/>
          <p:nvPr userDrawn="1"/>
        </p:nvSpPr>
        <p:spPr>
          <a:xfrm>
            <a:off x="-287708" y="1428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C252B5-3243-4E3B-ADB1-F4952D9FC52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67A8A1B7-212D-40D6-96C0-AC2B7BE479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1" name="Footer Placeholder 4">
            <a:extLst>
              <a:ext uri="{FF2B5EF4-FFF2-40B4-BE49-F238E27FC236}">
                <a16:creationId xmlns:a16="http://schemas.microsoft.com/office/drawing/2014/main" id="{9286FE3E-2E03-4703-BCD8-FEC0E15A2BB4}"/>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2" name="Slide Number Placeholder 5">
            <a:extLst>
              <a:ext uri="{FF2B5EF4-FFF2-40B4-BE49-F238E27FC236}">
                <a16:creationId xmlns:a16="http://schemas.microsoft.com/office/drawing/2014/main" id="{508A0FF8-15D2-4341-BD85-F4A26451C6E2}"/>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CA45B4-BA6E-46E8-8948-AAFFF457DC7C}"/>
              </a:ext>
              <a:ext uri="{C183D7F6-B498-43B3-948B-1728B52AA6E4}">
                <adec:decorative xmlns:adec="http://schemas.microsoft.com/office/drawing/2017/decorative" val="1"/>
              </a:ext>
            </a:extLst>
          </p:cNvPr>
          <p:cNvSpPr/>
          <p:nvPr userDrawn="1"/>
        </p:nvSpPr>
        <p:spPr>
          <a:xfrm>
            <a:off x="-287708" y="1428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BDE1C8-D68B-4C70-AA8D-CE5B5886A672}"/>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p:nvPr>
        </p:nvSpPr>
        <p:spPr>
          <a:xfrm>
            <a:off x="839788" y="1681163"/>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p:nvPr>
        </p:nvSpPr>
        <p:spPr>
          <a:xfrm>
            <a:off x="839788" y="2505075"/>
            <a:ext cx="5157787" cy="3684588"/>
          </a:xfrm>
        </p:spPr>
        <p:txBody>
          <a:bodyPr>
            <a:normAutofit/>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p:nvPr>
        </p:nvSpPr>
        <p:spPr>
          <a:xfrm>
            <a:off x="6172200" y="1681163"/>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p:nvPr>
        </p:nvSpPr>
        <p:spPr>
          <a:xfrm>
            <a:off x="6172200" y="2505075"/>
            <a:ext cx="5183188" cy="3684588"/>
          </a:xfrm>
        </p:spPr>
        <p:txBody>
          <a:bodyPr>
            <a:normAutofit/>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E7949A6-0156-4AA8-AD11-479B99E18E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3" name="Footer Placeholder 4">
            <a:extLst>
              <a:ext uri="{FF2B5EF4-FFF2-40B4-BE49-F238E27FC236}">
                <a16:creationId xmlns:a16="http://schemas.microsoft.com/office/drawing/2014/main" id="{A2C87F8D-1446-4B37-950E-41641F3C5C23}"/>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4" name="Slide Number Placeholder 5">
            <a:extLst>
              <a:ext uri="{FF2B5EF4-FFF2-40B4-BE49-F238E27FC236}">
                <a16:creationId xmlns:a16="http://schemas.microsoft.com/office/drawing/2014/main" id="{ACC1B6F1-F412-4796-9AF9-386783831A51}"/>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345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AEACAA-BE3D-4DF2-81B7-C0DB4945F6F9}"/>
              </a:ext>
              <a:ext uri="{C183D7F6-B498-43B3-948B-1728B52AA6E4}">
                <adec:decorative xmlns:adec="http://schemas.microsoft.com/office/drawing/2017/decorative" val="1"/>
              </a:ext>
            </a:extLst>
          </p:cNvPr>
          <p:cNvSpPr/>
          <p:nvPr userDrawn="1"/>
        </p:nvSpPr>
        <p:spPr>
          <a:xfrm>
            <a:off x="-287708" y="142875"/>
            <a:ext cx="12767416" cy="1573500"/>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60DDCC-D85F-4577-9CB6-D7B28973910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A8BB72ED-5719-483F-9221-42F3C8161F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9" name="Footer Placeholder 4">
            <a:extLst>
              <a:ext uri="{FF2B5EF4-FFF2-40B4-BE49-F238E27FC236}">
                <a16:creationId xmlns:a16="http://schemas.microsoft.com/office/drawing/2014/main" id="{DDEFB39F-DEF8-4609-8FD5-9B8789543D91}"/>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0" name="Slide Number Placeholder 5">
            <a:extLst>
              <a:ext uri="{FF2B5EF4-FFF2-40B4-BE49-F238E27FC236}">
                <a16:creationId xmlns:a16="http://schemas.microsoft.com/office/drawing/2014/main" id="{6EB73998-DB98-457B-BD81-F81865910441}"/>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17427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FE932E-2314-4878-A81D-C58B2C9A6B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7" name="Footer Placeholder 4">
            <a:extLst>
              <a:ext uri="{FF2B5EF4-FFF2-40B4-BE49-F238E27FC236}">
                <a16:creationId xmlns:a16="http://schemas.microsoft.com/office/drawing/2014/main" id="{1D40C7DC-C2B8-4CE7-9316-9310468A5217}"/>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8" name="Slide Number Placeholder 5">
            <a:extLst>
              <a:ext uri="{FF2B5EF4-FFF2-40B4-BE49-F238E27FC236}">
                <a16:creationId xmlns:a16="http://schemas.microsoft.com/office/drawing/2014/main" id="{AA801530-43F2-4613-841C-AE0A04B85730}"/>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137494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66E"/>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88103A1-92BA-4EBE-B2A8-E33B166CC5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1" name="Footer Placeholder 4">
            <a:extLst>
              <a:ext uri="{FF2B5EF4-FFF2-40B4-BE49-F238E27FC236}">
                <a16:creationId xmlns:a16="http://schemas.microsoft.com/office/drawing/2014/main" id="{BC271663-4DB2-46A1-82CD-65B93DEA5DF0}"/>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2" name="Slide Number Placeholder 5">
            <a:extLst>
              <a:ext uri="{FF2B5EF4-FFF2-40B4-BE49-F238E27FC236}">
                <a16:creationId xmlns:a16="http://schemas.microsoft.com/office/drawing/2014/main" id="{D74CEE41-9DF2-437E-93A4-8967D7A2E4D8}"/>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15048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66E"/>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095CC321-7A81-4F23-B4AF-FA630388F5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25" y="6222745"/>
            <a:ext cx="1426464" cy="548640"/>
          </a:xfrm>
          <a:prstGeom prst="rect">
            <a:avLst/>
          </a:prstGeom>
        </p:spPr>
      </p:pic>
      <p:sp>
        <p:nvSpPr>
          <p:cNvPr id="10" name="Footer Placeholder 4">
            <a:extLst>
              <a:ext uri="{FF2B5EF4-FFF2-40B4-BE49-F238E27FC236}">
                <a16:creationId xmlns:a16="http://schemas.microsoft.com/office/drawing/2014/main" id="{8F63F8D9-A54B-4159-833C-F84E2A9359B6}"/>
              </a:ext>
              <a:ext uri="{C183D7F6-B498-43B3-948B-1728B52AA6E4}">
                <adec:decorative xmlns:adec="http://schemas.microsoft.com/office/drawing/2017/decorative" val="1"/>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11" name="Slide Number Placeholder 5">
            <a:extLst>
              <a:ext uri="{FF2B5EF4-FFF2-40B4-BE49-F238E27FC236}">
                <a16:creationId xmlns:a16="http://schemas.microsoft.com/office/drawing/2014/main" id="{96E1DD5B-5704-47FF-BE25-416D2E6EC117}"/>
              </a:ext>
            </a:extLst>
          </p:cNvPr>
          <p:cNvSpPr>
            <a:spLocks noGrp="1"/>
          </p:cNvSpPr>
          <p:nvPr>
            <p:ph type="sldNum" sz="quarter" idx="12"/>
          </p:nvPr>
        </p:nvSpPr>
        <p:spPr>
          <a:xfrm>
            <a:off x="11066155" y="6372937"/>
            <a:ext cx="777311" cy="365125"/>
          </a:xfrm>
        </p:spPr>
        <p:txBody>
          <a:bodyPr/>
          <a:lstStyle/>
          <a:p>
            <a:fld id="{87B9A8B6-CB3A-458D-9694-2C069B493C02}" type="slidenum">
              <a:rPr lang="en-US" smtClean="0"/>
              <a:t>‹#›</a:t>
            </a:fld>
            <a:endParaRPr lang="en-US"/>
          </a:p>
        </p:txBody>
      </p:sp>
    </p:spTree>
    <p:extLst>
      <p:ext uri="{BB962C8B-B14F-4D97-AF65-F5344CB8AC3E}">
        <p14:creationId xmlns:p14="http://schemas.microsoft.com/office/powerpoint/2010/main" val="2142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E4973C2-0FBC-4C58-A723-B28375DB660F}"/>
              </a:ext>
              <a:ext uri="{C183D7F6-B498-43B3-948B-1728B52AA6E4}">
                <adec:decorative xmlns:adec="http://schemas.microsoft.com/office/drawing/2017/decorative" val="1"/>
              </a:ext>
            </a:extLst>
          </p:cNvPr>
          <p:cNvSpPr>
            <a:spLocks noGrp="1"/>
          </p:cNvSpPr>
          <p:nvPr>
            <p:ph type="ftr" sz="quarter" idx="3"/>
          </p:nvPr>
        </p:nvSpPr>
        <p:spPr>
          <a:xfrm>
            <a:off x="838200" y="6350000"/>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Office of Special Education</a:t>
            </a:r>
          </a:p>
        </p:txBody>
      </p:sp>
      <p:sp>
        <p:nvSpPr>
          <p:cNvPr id="6" name="Slide Number Placeholder 5">
            <a:extLst>
              <a:ext uri="{FF2B5EF4-FFF2-40B4-BE49-F238E27FC236}">
                <a16:creationId xmlns:a16="http://schemas.microsoft.com/office/drawing/2014/main" id="{F1069D3E-B180-46DF-846F-92F67634C12B}"/>
              </a:ext>
            </a:extLst>
          </p:cNvPr>
          <p:cNvSpPr>
            <a:spLocks noGrp="1"/>
          </p:cNvSpPr>
          <p:nvPr>
            <p:ph type="sldNum" sz="quarter" idx="4"/>
          </p:nvPr>
        </p:nvSpPr>
        <p:spPr>
          <a:xfrm>
            <a:off x="5067300" y="6346825"/>
            <a:ext cx="2743200" cy="365125"/>
          </a:xfrm>
          <a:prstGeom prst="rect">
            <a:avLst/>
          </a:prstGeom>
        </p:spPr>
        <p:txBody>
          <a:bodyPr vert="horz" lIns="91440" tIns="45720" rIns="91440" bIns="45720" rtlCol="0" anchor="ctr"/>
          <a:lstStyle>
            <a:lvl1pPr algn="ct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7B9A8B6-CB3A-458D-9694-2C069B493C02}" type="slidenum">
              <a:rPr lang="en-US" smtClean="0"/>
              <a:pPr/>
              <a:t>‹#›</a:t>
            </a:fld>
            <a:endParaRPr lang="en-US"/>
          </a:p>
        </p:txBody>
      </p:sp>
      <p:pic>
        <p:nvPicPr>
          <p:cNvPr id="7" name="Picture 6">
            <a:extLst>
              <a:ext uri="{FF2B5EF4-FFF2-40B4-BE49-F238E27FC236}">
                <a16:creationId xmlns:a16="http://schemas.microsoft.com/office/drawing/2014/main" id="{CB19AB2C-0668-49F3-8C30-01FECBEC3DF1}"/>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27777"/>
            <a:ext cx="12190476" cy="1038095"/>
          </a:xfrm>
          <a:prstGeom prst="rect">
            <a:avLst/>
          </a:prstGeom>
        </p:spPr>
      </p:pic>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517585" y="138024"/>
            <a:ext cx="11454457" cy="1285312"/>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442810" y="1888181"/>
            <a:ext cx="5112601" cy="4019910"/>
          </a:xfrm>
        </p:spPr>
        <p:txBody>
          <a:bodyPr vert="horz" lIns="91440" tIns="45720" rIns="91440" bIns="45720" rtlCol="0" anchor="t">
            <a:normAutofit fontScale="70000" lnSpcReduction="20000"/>
          </a:bodyPr>
          <a:lstStyle/>
          <a:p>
            <a:pPr marL="0" indent="0">
              <a:buNone/>
            </a:pPr>
            <a:r>
              <a:rPr lang="en-US" dirty="0"/>
              <a:t>Mouse or tab down to the bottom of the webinar screen for the Zoom Webinar Control Panel to become visible. </a:t>
            </a:r>
          </a:p>
          <a:p>
            <a:r>
              <a:rPr lang="en-US" dirty="0"/>
              <a:t>Features available are:</a:t>
            </a:r>
          </a:p>
          <a:p>
            <a:pPr marL="741045" indent="-447675">
              <a:buFont typeface="+mj-lt"/>
              <a:buAutoNum type="arabicPeriod"/>
            </a:pPr>
            <a:r>
              <a:rPr lang="en-US" b="1" dirty="0"/>
              <a:t>Chat </a:t>
            </a:r>
            <a:r>
              <a:rPr lang="en-US" dirty="0"/>
              <a:t>– select to communicate with presenters.</a:t>
            </a:r>
          </a:p>
          <a:p>
            <a:pPr marL="741045" indent="-447675">
              <a:buFont typeface="+mj-lt"/>
              <a:buAutoNum type="arabicPeriod"/>
            </a:pPr>
            <a:r>
              <a:rPr lang="en-US" b="1" dirty="0"/>
              <a:t>Live Transcription </a:t>
            </a:r>
            <a:r>
              <a:rPr lang="en-US" dirty="0"/>
              <a:t>– select the </a:t>
            </a:r>
            <a:r>
              <a:rPr lang="en-US" b="1" dirty="0"/>
              <a:t>CC</a:t>
            </a:r>
            <a:r>
              <a:rPr lang="en-US" dirty="0"/>
              <a:t> icon to turn on captions and then select </a:t>
            </a:r>
            <a:r>
              <a:rPr lang="en-US" b="1" dirty="0"/>
              <a:t>Show Subtitles</a:t>
            </a:r>
            <a:r>
              <a:rPr lang="en-US" dirty="0"/>
              <a:t>.  </a:t>
            </a:r>
          </a:p>
          <a:p>
            <a:pPr marL="741045" indent="-447675">
              <a:buFont typeface="+mj-lt"/>
              <a:buAutoNum type="arabicPeriod"/>
            </a:pPr>
            <a:r>
              <a:rPr lang="en-US" b="1" dirty="0"/>
              <a:t>Leave</a:t>
            </a:r>
            <a:r>
              <a:rPr lang="en-US" dirty="0"/>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937" y="1756928"/>
            <a:ext cx="5932105" cy="440235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8">
            <a:extLst>
              <a:ext uri="{FF2B5EF4-FFF2-40B4-BE49-F238E27FC236}">
                <a16:creationId xmlns:a16="http://schemas.microsoft.com/office/drawing/2014/main" id="{8D703603-F2F3-6B83-D43D-569B8A3CF5CF}"/>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7" name="Slide Number Placeholder 5">
            <a:extLst>
              <a:ext uri="{FF2B5EF4-FFF2-40B4-BE49-F238E27FC236}">
                <a16:creationId xmlns:a16="http://schemas.microsoft.com/office/drawing/2014/main" id="{F1148806-3ED1-4374-A6B7-28908995D43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48956C-181A-4CF4-99F7-163F512CFDFE}" type="slidenum">
              <a:rPr lang="en-US" smtClean="0"/>
              <a:pPr/>
              <a:t>1</a:t>
            </a:fld>
            <a:endParaRPr lang="en-US"/>
          </a:p>
        </p:txBody>
      </p:sp>
    </p:spTree>
    <p:extLst>
      <p:ext uri="{BB962C8B-B14F-4D97-AF65-F5344CB8AC3E}">
        <p14:creationId xmlns:p14="http://schemas.microsoft.com/office/powerpoint/2010/main" val="147501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2C3B476C-F280-AB5A-6D81-A7C60A5949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2" name="Title 1"/>
          <p:cNvSpPr>
            <a:spLocks noGrp="1"/>
          </p:cNvSpPr>
          <p:nvPr>
            <p:ph type="title"/>
          </p:nvPr>
        </p:nvSpPr>
        <p:spPr/>
        <p:txBody>
          <a:bodyPr/>
          <a:lstStyle/>
          <a:p>
            <a:r>
              <a:rPr lang="en-US"/>
              <a:t>Questions?</a:t>
            </a:r>
          </a:p>
        </p:txBody>
      </p:sp>
      <p:sp>
        <p:nvSpPr>
          <p:cNvPr id="3" name="Footer Placeholder 28">
            <a:extLst>
              <a:ext uri="{FF2B5EF4-FFF2-40B4-BE49-F238E27FC236}">
                <a16:creationId xmlns:a16="http://schemas.microsoft.com/office/drawing/2014/main" id="{35EFE22E-199D-9F73-8737-E1E9669B5E2C}"/>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5" name="Slide Number Placeholder 4"/>
          <p:cNvSpPr>
            <a:spLocks noGrp="1"/>
          </p:cNvSpPr>
          <p:nvPr>
            <p:ph type="sldNum" sz="quarter" idx="12"/>
          </p:nvPr>
        </p:nvSpPr>
        <p:spPr>
          <a:xfrm>
            <a:off x="11139492" y="6492874"/>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10</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998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a:ea typeface="Verdana"/>
              </a:rPr>
              <a:t>Need Assistance?</a:t>
            </a:r>
            <a:endParaRPr lang="en-US" dirty="0"/>
          </a:p>
        </p:txBody>
      </p:sp>
      <p:sp>
        <p:nvSpPr>
          <p:cNvPr id="4" name="Content Placeholder 3"/>
          <p:cNvSpPr>
            <a:spLocks noGrp="1"/>
          </p:cNvSpPr>
          <p:nvPr>
            <p:ph idx="1"/>
          </p:nvPr>
        </p:nvSpPr>
        <p:spPr>
          <a:xfrm>
            <a:off x="838200" y="2325582"/>
            <a:ext cx="10515600" cy="3785938"/>
          </a:xfrm>
        </p:spPr>
        <p:txBody>
          <a:bodyPr>
            <a:normAutofit/>
          </a:bodyPr>
          <a:lstStyle/>
          <a:p>
            <a:pPr marL="0" indent="0" algn="ctr">
              <a:buNone/>
            </a:pPr>
            <a:r>
              <a:rPr lang="en-US" sz="2600" dirty="0"/>
              <a:t>Questions?</a:t>
            </a:r>
          </a:p>
          <a:p>
            <a:pPr marL="0" indent="0" algn="ctr">
              <a:buNone/>
            </a:pPr>
            <a:r>
              <a:rPr lang="en-US" sz="2600" dirty="0"/>
              <a:t>Need Information?</a:t>
            </a:r>
          </a:p>
          <a:p>
            <a:pPr marL="0" indent="0" algn="ctr">
              <a:buNone/>
            </a:pPr>
            <a:r>
              <a:rPr lang="en-US" sz="2600" b="1" dirty="0"/>
              <a:t>OSE Information Desk</a:t>
            </a:r>
          </a:p>
          <a:p>
            <a:pPr marL="0" indent="0" algn="ctr">
              <a:buNone/>
            </a:pPr>
            <a:r>
              <a:rPr lang="en-US" sz="2600" dirty="0"/>
              <a:t>888-320-8384</a:t>
            </a:r>
          </a:p>
          <a:p>
            <a:pPr marL="0" indent="0" algn="ctr">
              <a:buNone/>
            </a:pPr>
            <a:r>
              <a:rPr lang="en-US" sz="2600" dirty="0"/>
              <a:t>M-F 9:00 am-4:00 pm</a:t>
            </a:r>
          </a:p>
          <a:p>
            <a:pPr marL="0" indent="0" algn="ctr">
              <a:buNone/>
            </a:pPr>
            <a:r>
              <a:rPr lang="en-US" sz="2600" dirty="0">
                <a:hlinkClick r:id="rId3"/>
              </a:rPr>
              <a:t>mde-ose@michigan.gov</a:t>
            </a:r>
            <a:r>
              <a:rPr lang="en-US" sz="2600" dirty="0"/>
              <a:t> </a:t>
            </a:r>
          </a:p>
          <a:p>
            <a:endParaRPr lang="en-US" dirty="0"/>
          </a:p>
        </p:txBody>
      </p:sp>
      <p:sp>
        <p:nvSpPr>
          <p:cNvPr id="3" name="Footer Placeholder 28">
            <a:extLst>
              <a:ext uri="{FF2B5EF4-FFF2-40B4-BE49-F238E27FC236}">
                <a16:creationId xmlns:a16="http://schemas.microsoft.com/office/drawing/2014/main" id="{6371F7D1-BE7B-EB05-E471-BB9C2425BE8D}"/>
              </a:ext>
            </a:extLst>
          </p:cNvPr>
          <p:cNvSpPr>
            <a:spLocks noGrp="1"/>
          </p:cNvSpPr>
          <p:nvPr>
            <p:ph type="ftr" sz="quarter" idx="11"/>
          </p:nvPr>
        </p:nvSpPr>
        <p:spPr>
          <a:xfrm>
            <a:off x="1914971" y="6372937"/>
            <a:ext cx="4114800" cy="365125"/>
          </a:xfrm>
        </p:spPr>
        <p:txBody>
          <a:bodyPr/>
          <a:lstStyle/>
          <a:p>
            <a:r>
              <a:rPr lang="en-US"/>
              <a:t>Office of Special Education</a:t>
            </a:r>
          </a:p>
        </p:txBody>
      </p:sp>
      <p:sp>
        <p:nvSpPr>
          <p:cNvPr id="9" name="Slide Number Placeholder 4">
            <a:extLst>
              <a:ext uri="{FF2B5EF4-FFF2-40B4-BE49-F238E27FC236}">
                <a16:creationId xmlns:a16="http://schemas.microsoft.com/office/drawing/2014/main" id="{624AC859-6E72-4B9A-8E8B-726EEC5DDA94}"/>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48956C-181A-4CF4-99F7-163F512CFDFE}" type="slidenum">
              <a:rPr lang="en-US" smtClean="0"/>
              <a:pPr/>
              <a:t>11</a:t>
            </a:fld>
            <a:endParaRPr lang="en-US"/>
          </a:p>
        </p:txBody>
      </p:sp>
    </p:spTree>
    <p:extLst>
      <p:ext uri="{BB962C8B-B14F-4D97-AF65-F5344CB8AC3E}">
        <p14:creationId xmlns:p14="http://schemas.microsoft.com/office/powerpoint/2010/main" val="374356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E33-79EB-4213-8FC3-31503C91BF22}"/>
              </a:ext>
            </a:extLst>
          </p:cNvPr>
          <p:cNvSpPr>
            <a:spLocks noGrp="1"/>
          </p:cNvSpPr>
          <p:nvPr>
            <p:ph type="ctrTitle"/>
          </p:nvPr>
        </p:nvSpPr>
        <p:spPr>
          <a:xfrm>
            <a:off x="952500" y="215205"/>
            <a:ext cx="10287000" cy="1897275"/>
          </a:xfrm>
        </p:spPr>
        <p:txBody>
          <a:bodyPr/>
          <a:lstStyle/>
          <a:p>
            <a:r>
              <a:rPr lang="en-US" dirty="0"/>
              <a:t>ISD-Led Monitoring Reviews</a:t>
            </a:r>
          </a:p>
        </p:txBody>
      </p:sp>
      <p:sp>
        <p:nvSpPr>
          <p:cNvPr id="3" name="Subtitle 2">
            <a:extLst>
              <a:ext uri="{FF2B5EF4-FFF2-40B4-BE49-F238E27FC236}">
                <a16:creationId xmlns:a16="http://schemas.microsoft.com/office/drawing/2014/main" id="{79124524-917A-401E-B8CA-4CF840839E95}"/>
              </a:ext>
            </a:extLst>
          </p:cNvPr>
          <p:cNvSpPr>
            <a:spLocks noGrp="1"/>
          </p:cNvSpPr>
          <p:nvPr>
            <p:ph type="subTitle" idx="1"/>
          </p:nvPr>
        </p:nvSpPr>
        <p:spPr>
          <a:xfrm>
            <a:off x="1226240" y="3067844"/>
            <a:ext cx="9144000" cy="722312"/>
          </a:xfrm>
        </p:spPr>
        <p:txBody>
          <a:bodyPr/>
          <a:lstStyle/>
          <a:p>
            <a:r>
              <a:rPr lang="en-US" dirty="0"/>
              <a:t>February 6, 2024</a:t>
            </a:r>
          </a:p>
        </p:txBody>
      </p:sp>
    </p:spTree>
    <p:extLst>
      <p:ext uri="{BB962C8B-B14F-4D97-AF65-F5344CB8AC3E}">
        <p14:creationId xmlns:p14="http://schemas.microsoft.com/office/powerpoint/2010/main" val="22907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FF0C-996F-4093-24C1-E0D0659B55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6B87B8-2F31-7BE6-7722-6C771C64C44A}"/>
              </a:ext>
            </a:extLst>
          </p:cNvPr>
          <p:cNvSpPr>
            <a:spLocks noGrp="1"/>
          </p:cNvSpPr>
          <p:nvPr>
            <p:ph type="title"/>
          </p:nvPr>
        </p:nvSpPr>
        <p:spPr>
          <a:xfrm>
            <a:off x="838200" y="347540"/>
            <a:ext cx="10515600" cy="1325563"/>
          </a:xfrm>
        </p:spPr>
        <p:txBody>
          <a:bodyPr/>
          <a:lstStyle/>
          <a:p>
            <a:r>
              <a:rPr lang="en-US" dirty="0"/>
              <a:t>Meet the Team</a:t>
            </a:r>
          </a:p>
        </p:txBody>
      </p:sp>
      <p:sp>
        <p:nvSpPr>
          <p:cNvPr id="7" name="Content Placeholder 6" descr="Goals">
            <a:extLst>
              <a:ext uri="{FF2B5EF4-FFF2-40B4-BE49-F238E27FC236}">
                <a16:creationId xmlns:a16="http://schemas.microsoft.com/office/drawing/2014/main" id="{E8C700A9-5201-2417-01B0-76E3349FCFFD}"/>
              </a:ext>
            </a:extLst>
          </p:cNvPr>
          <p:cNvSpPr>
            <a:spLocks noGrp="1"/>
          </p:cNvSpPr>
          <p:nvPr>
            <p:ph idx="1"/>
          </p:nvPr>
        </p:nvSpPr>
        <p:spPr>
          <a:xfrm>
            <a:off x="348534" y="1847351"/>
            <a:ext cx="5177623" cy="4351338"/>
          </a:xfrm>
        </p:spPr>
        <p:txBody>
          <a:bodyPr vert="horz" lIns="91440" tIns="45720" rIns="91440" bIns="45720" rtlCol="0" anchor="t">
            <a:normAutofit/>
          </a:bodyPr>
          <a:lstStyle/>
          <a:p>
            <a:pPr marL="0" marR="0" indent="0" algn="l">
              <a:spcBef>
                <a:spcPts val="0"/>
              </a:spcBef>
              <a:spcAft>
                <a:spcPts val="900"/>
              </a:spcAft>
              <a:buNone/>
            </a:pPr>
            <a:r>
              <a:rPr lang="en-US" sz="2600" b="1" dirty="0">
                <a:solidFill>
                  <a:srgbClr val="000000"/>
                </a:solidFill>
                <a:cs typeface="Calibri" panose="020F0502020204030204" pitchFamily="34" charset="0"/>
              </a:rPr>
              <a:t>Office of Special Education (OSE) </a:t>
            </a:r>
            <a:r>
              <a:rPr lang="en-US" sz="2600" dirty="0">
                <a:solidFill>
                  <a:srgbClr val="000000"/>
                </a:solidFill>
                <a:cs typeface="Calibri" panose="020F0502020204030204" pitchFamily="34" charset="0"/>
              </a:rPr>
              <a:t>​</a:t>
            </a:r>
          </a:p>
          <a:p>
            <a:pPr>
              <a:spcBef>
                <a:spcPts val="0"/>
              </a:spcBef>
              <a:spcAft>
                <a:spcPts val="900"/>
              </a:spcAft>
            </a:pPr>
            <a:r>
              <a:rPr lang="en-US" sz="2400" dirty="0">
                <a:solidFill>
                  <a:srgbClr val="000000"/>
                </a:solidFill>
                <a:cs typeface="Calibri" panose="020F0502020204030204" pitchFamily="34" charset="0"/>
              </a:rPr>
              <a:t>Jessica Brady, Supervisor​</a:t>
            </a:r>
          </a:p>
          <a:p>
            <a:pPr>
              <a:spcBef>
                <a:spcPts val="0"/>
              </a:spcBef>
              <a:spcAft>
                <a:spcPts val="900"/>
              </a:spcAft>
            </a:pPr>
            <a:r>
              <a:rPr lang="en-US" sz="2400" dirty="0" err="1">
                <a:solidFill>
                  <a:srgbClr val="000000"/>
                </a:solidFill>
                <a:cs typeface="Calibri" panose="020F0502020204030204" pitchFamily="34" charset="0"/>
              </a:rPr>
              <a:t>Shawan</a:t>
            </a:r>
            <a:r>
              <a:rPr lang="en-US" sz="2400" dirty="0">
                <a:solidFill>
                  <a:srgbClr val="000000"/>
                </a:solidFill>
                <a:cs typeface="Calibri" panose="020F0502020204030204" pitchFamily="34" charset="0"/>
              </a:rPr>
              <a:t> Dortch, Coordinator​</a:t>
            </a:r>
          </a:p>
          <a:p>
            <a:pPr>
              <a:spcBef>
                <a:spcPts val="0"/>
              </a:spcBef>
              <a:spcAft>
                <a:spcPts val="900"/>
              </a:spcAft>
            </a:pPr>
            <a:r>
              <a:rPr lang="en-US" sz="2400" dirty="0">
                <a:solidFill>
                  <a:srgbClr val="000000"/>
                </a:solidFill>
                <a:cs typeface="Calibri" panose="020F0502020204030204" pitchFamily="34" charset="0"/>
              </a:rPr>
              <a:t>Nichole Moore, Coordinator​</a:t>
            </a:r>
          </a:p>
          <a:p>
            <a:pPr>
              <a:spcBef>
                <a:spcPts val="0"/>
              </a:spcBef>
              <a:spcAft>
                <a:spcPts val="900"/>
              </a:spcAft>
            </a:pPr>
            <a:r>
              <a:rPr lang="en-US" sz="2400" dirty="0">
                <a:solidFill>
                  <a:srgbClr val="000000"/>
                </a:solidFill>
                <a:cs typeface="Calibri" panose="020F0502020204030204" pitchFamily="34" charset="0"/>
              </a:rPr>
              <a:t>Charles Thomas, Consultant​</a:t>
            </a:r>
          </a:p>
          <a:p>
            <a:pPr marL="0" marR="0" indent="0" algn="l">
              <a:spcBef>
                <a:spcPts val="0"/>
              </a:spcBef>
              <a:spcAft>
                <a:spcPts val="900"/>
              </a:spcAft>
              <a:buNone/>
            </a:pPr>
            <a:endParaRPr lang="en-US" sz="2400" dirty="0">
              <a:solidFill>
                <a:srgbClr val="000000"/>
              </a:solidFill>
              <a:cs typeface="Calibri" panose="020F0502020204030204" pitchFamily="34" charset="0"/>
            </a:endParaRPr>
          </a:p>
          <a:p>
            <a:pPr marL="0" indent="0">
              <a:buNone/>
            </a:pPr>
            <a:endParaRPr lang="en-US" dirty="0"/>
          </a:p>
        </p:txBody>
      </p:sp>
      <p:sp>
        <p:nvSpPr>
          <p:cNvPr id="2" name="Content Placeholder 6" descr="Goals">
            <a:extLst>
              <a:ext uri="{FF2B5EF4-FFF2-40B4-BE49-F238E27FC236}">
                <a16:creationId xmlns:a16="http://schemas.microsoft.com/office/drawing/2014/main" id="{C42F1E35-E75E-D06D-5DB2-4B76D6AAACBF}"/>
              </a:ext>
            </a:extLst>
          </p:cNvPr>
          <p:cNvSpPr txBox="1">
            <a:spLocks/>
          </p:cNvSpPr>
          <p:nvPr/>
        </p:nvSpPr>
        <p:spPr>
          <a:xfrm>
            <a:off x="6174196" y="1847351"/>
            <a:ext cx="566927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en-US" sz="2600" b="1" u="none" strike="noStrike" dirty="0">
                <a:effectLst/>
                <a:cs typeface="Calibri" panose="020F0502020204030204" pitchFamily="34" charset="0"/>
              </a:rPr>
              <a:t>Public Sector Consultants (PSC) </a:t>
            </a:r>
            <a:r>
              <a:rPr lang="en-US" sz="2600" dirty="0">
                <a:effectLst/>
                <a:cs typeface="Calibri" panose="020F0502020204030204" pitchFamily="34" charset="0"/>
              </a:rPr>
              <a:t>​</a:t>
            </a:r>
          </a:p>
          <a:p>
            <a:pPr algn="l" rtl="0" fontAlgn="base">
              <a:buFont typeface="Arial" panose="020B0604020202020204" pitchFamily="34" charset="0"/>
              <a:buChar char="•"/>
            </a:pPr>
            <a:r>
              <a:rPr lang="en-US" sz="2400" u="none" strike="noStrike" dirty="0">
                <a:effectLst/>
                <a:cs typeface="Calibri" panose="020F0502020204030204" pitchFamily="34" charset="0"/>
              </a:rPr>
              <a:t>Lynne Clark, Project Director</a:t>
            </a:r>
            <a:r>
              <a:rPr lang="en-US" sz="2400" dirty="0">
                <a:effectLst/>
                <a:cs typeface="Calibri" panose="020F0502020204030204" pitchFamily="34" charset="0"/>
              </a:rPr>
              <a:t>​</a:t>
            </a:r>
          </a:p>
          <a:p>
            <a:pPr algn="l" rtl="0" fontAlgn="base">
              <a:buFont typeface="Arial" panose="020B0604020202020204" pitchFamily="34" charset="0"/>
              <a:buChar char="•"/>
            </a:pPr>
            <a:r>
              <a:rPr lang="en-US" sz="2400" u="none" strike="noStrike" dirty="0">
                <a:effectLst/>
                <a:cs typeface="Calibri" panose="020F0502020204030204" pitchFamily="34" charset="0"/>
              </a:rPr>
              <a:t>Donna Seeger, Project Manager</a:t>
            </a:r>
            <a:r>
              <a:rPr lang="en-US" sz="2400" dirty="0">
                <a:effectLst/>
                <a:cs typeface="Calibri" panose="020F0502020204030204" pitchFamily="34" charset="0"/>
              </a:rPr>
              <a:t>​</a:t>
            </a:r>
          </a:p>
          <a:p>
            <a:pPr algn="l" rtl="0" fontAlgn="base">
              <a:buFont typeface="Arial" panose="020B0604020202020204" pitchFamily="34" charset="0"/>
              <a:buChar char="•"/>
            </a:pPr>
            <a:r>
              <a:rPr lang="en-US" sz="2400" u="none" strike="noStrike" dirty="0">
                <a:effectLst/>
                <a:cs typeface="Calibri" panose="020F0502020204030204" pitchFamily="34" charset="0"/>
              </a:rPr>
              <a:t>Gabrielle </a:t>
            </a:r>
            <a:r>
              <a:rPr lang="en-US" sz="2400" u="none" strike="noStrike" dirty="0" err="1">
                <a:effectLst/>
                <a:cs typeface="Calibri" panose="020F0502020204030204" pitchFamily="34" charset="0"/>
              </a:rPr>
              <a:t>Steinacker</a:t>
            </a:r>
            <a:r>
              <a:rPr lang="en-US" sz="2400" u="none" strike="noStrike" dirty="0">
                <a:effectLst/>
                <a:cs typeface="Calibri" panose="020F0502020204030204" pitchFamily="34" charset="0"/>
              </a:rPr>
              <a:t>, Project Support Associate</a:t>
            </a:r>
            <a:endParaRPr lang="en-US" sz="2400" dirty="0">
              <a:effectLst/>
              <a:cs typeface="Calibri" panose="020F0502020204030204" pitchFamily="34" charset="0"/>
            </a:endParaRPr>
          </a:p>
          <a:p>
            <a:pPr marL="0" indent="0">
              <a:spcBef>
                <a:spcPts val="0"/>
              </a:spcBef>
              <a:spcAft>
                <a:spcPts val="900"/>
              </a:spcAft>
              <a:buFont typeface="Arial" panose="020B0604020202020204" pitchFamily="34" charset="0"/>
              <a:buNone/>
            </a:pPr>
            <a:endParaRPr lang="en-US" sz="2400" dirty="0">
              <a:solidFill>
                <a:srgbClr val="000000"/>
              </a:solidFill>
              <a:cs typeface="Calibri" panose="020F0502020204030204" pitchFamily="34" charset="0"/>
            </a:endParaRPr>
          </a:p>
          <a:p>
            <a:pPr marL="0" indent="0">
              <a:buFont typeface="Arial" panose="020B0604020202020204" pitchFamily="34" charset="0"/>
              <a:buNone/>
            </a:pPr>
            <a:endParaRPr lang="en-US" dirty="0"/>
          </a:p>
        </p:txBody>
      </p:sp>
      <p:sp>
        <p:nvSpPr>
          <p:cNvPr id="29" name="Footer Placeholder 28">
            <a:extLst>
              <a:ext uri="{FF2B5EF4-FFF2-40B4-BE49-F238E27FC236}">
                <a16:creationId xmlns:a16="http://schemas.microsoft.com/office/drawing/2014/main" id="{0A568E8A-DD7B-2417-52F8-B3E3B5833897}"/>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B1BDD964-FE38-506C-E4EE-C57B8536EF6B}"/>
              </a:ext>
            </a:extLst>
          </p:cNvPr>
          <p:cNvSpPr>
            <a:spLocks noGrp="1"/>
          </p:cNvSpPr>
          <p:nvPr>
            <p:ph type="sldNum" sz="quarter" idx="12"/>
          </p:nvPr>
        </p:nvSpPr>
        <p:spPr/>
        <p:txBody>
          <a:bodyPr/>
          <a:lstStyle/>
          <a:p>
            <a:fld id="{87B9A8B6-CB3A-458D-9694-2C069B493C02}" type="slidenum">
              <a:rPr lang="en-US" smtClean="0"/>
              <a:pPr/>
              <a:t>3</a:t>
            </a:fld>
            <a:endParaRPr lang="en-US"/>
          </a:p>
        </p:txBody>
      </p:sp>
    </p:spTree>
    <p:extLst>
      <p:ext uri="{BB962C8B-B14F-4D97-AF65-F5344CB8AC3E}">
        <p14:creationId xmlns:p14="http://schemas.microsoft.com/office/powerpoint/2010/main" val="150774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0366-EA85-A4FD-8558-9E20B89C8FC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989569-2310-F6A4-EE9C-ECB313C9A0B3}"/>
              </a:ext>
            </a:extLst>
          </p:cNvPr>
          <p:cNvSpPr>
            <a:spLocks noGrp="1"/>
          </p:cNvSpPr>
          <p:nvPr>
            <p:ph type="title"/>
          </p:nvPr>
        </p:nvSpPr>
        <p:spPr>
          <a:xfrm>
            <a:off x="838200" y="347540"/>
            <a:ext cx="10515600" cy="1325563"/>
          </a:xfrm>
        </p:spPr>
        <p:txBody>
          <a:bodyPr/>
          <a:lstStyle/>
          <a:p>
            <a:r>
              <a:rPr lang="en-US" dirty="0"/>
              <a:t>Monitoring Activity Dates</a:t>
            </a:r>
          </a:p>
        </p:txBody>
      </p:sp>
      <p:sp>
        <p:nvSpPr>
          <p:cNvPr id="7" name="Content Placeholder 6" descr="Goals">
            <a:extLst>
              <a:ext uri="{FF2B5EF4-FFF2-40B4-BE49-F238E27FC236}">
                <a16:creationId xmlns:a16="http://schemas.microsoft.com/office/drawing/2014/main" id="{68E0A430-A6E4-222C-8758-5083B5C20B3C}"/>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February 15</a:t>
            </a:r>
            <a:r>
              <a:rPr lang="en-US" sz="2600" u="none" strike="noStrike" baseline="30000" dirty="0">
                <a:solidFill>
                  <a:srgbClr val="000000"/>
                </a:solidFill>
                <a:effectLst/>
                <a:cs typeface="Calibri" panose="020F0502020204030204" pitchFamily="34" charset="0"/>
              </a:rPr>
              <a:t>th</a:t>
            </a:r>
            <a:r>
              <a:rPr lang="en-US" sz="2600" u="none" strike="noStrike" dirty="0">
                <a:solidFill>
                  <a:srgbClr val="000000"/>
                </a:solidFill>
                <a:effectLst/>
                <a:cs typeface="Calibri" panose="020F0502020204030204" pitchFamily="34" charset="0"/>
              </a:rPr>
              <a:t> – Catamaran Release</a:t>
            </a:r>
          </a:p>
          <a:p>
            <a:pPr>
              <a:lnSpc>
                <a:spcPct val="100000"/>
              </a:lnSpc>
              <a:spcBef>
                <a:spcPts val="0"/>
              </a:spcBef>
              <a:spcAft>
                <a:spcPts val="1200"/>
              </a:spcAft>
            </a:pPr>
            <a:r>
              <a:rPr lang="en-US" sz="2600" dirty="0">
                <a:solidFill>
                  <a:srgbClr val="000000"/>
                </a:solidFill>
                <a:cs typeface="Calibri" panose="020F0502020204030204" pitchFamily="34" charset="0"/>
              </a:rPr>
              <a:t>Verify student names by February 15, 2024</a:t>
            </a:r>
          </a:p>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District </a:t>
            </a:r>
            <a:r>
              <a:rPr lang="en-US" sz="2600" dirty="0">
                <a:solidFill>
                  <a:srgbClr val="000000"/>
                </a:solidFill>
                <a:cs typeface="Calibri" panose="020F0502020204030204" pitchFamily="34" charset="0"/>
              </a:rPr>
              <a:t>p</a:t>
            </a:r>
            <a:r>
              <a:rPr lang="en-US" sz="2600" u="none" strike="noStrike" dirty="0">
                <a:solidFill>
                  <a:srgbClr val="000000"/>
                </a:solidFill>
                <a:effectLst/>
                <a:cs typeface="Calibri" panose="020F0502020204030204" pitchFamily="34" charset="0"/>
              </a:rPr>
              <a:t>rocedures related to discipline must be uploaded by February 22, 2024</a:t>
            </a:r>
          </a:p>
          <a:p>
            <a:pPr>
              <a:lnSpc>
                <a:spcPct val="100000"/>
              </a:lnSpc>
              <a:spcBef>
                <a:spcPts val="0"/>
              </a:spcBef>
              <a:spcAft>
                <a:spcPts val="1200"/>
              </a:spcAft>
            </a:pPr>
            <a:r>
              <a:rPr lang="en-US" sz="2600" dirty="0">
                <a:solidFill>
                  <a:srgbClr val="000000"/>
                </a:solidFill>
                <a:cs typeface="Calibri" panose="020F0502020204030204" pitchFamily="34" charset="0"/>
              </a:rPr>
              <a:t>Monitoring will end on March 29, 2024</a:t>
            </a:r>
          </a:p>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Between February – April 2024, OSE will contact ISDs regarding a </a:t>
            </a:r>
            <a:r>
              <a:rPr lang="en-US" sz="2600" dirty="0">
                <a:solidFill>
                  <a:srgbClr val="000000"/>
                </a:solidFill>
                <a:cs typeface="Calibri" panose="020F0502020204030204" pitchFamily="34" charset="0"/>
              </a:rPr>
              <a:t>desk audit</a:t>
            </a:r>
            <a:endParaRPr lang="en-US" sz="2600" u="none" strike="noStrike" dirty="0">
              <a:solidFill>
                <a:srgbClr val="000000"/>
              </a:solidFill>
              <a:effectLst/>
              <a:cs typeface="Calibri" panose="020F0502020204030204" pitchFamily="34" charset="0"/>
            </a:endParaRPr>
          </a:p>
          <a:p>
            <a:pPr marL="0" marR="0" indent="0" algn="l">
              <a:spcBef>
                <a:spcPts val="0"/>
              </a:spcBef>
              <a:spcAft>
                <a:spcPts val="900"/>
              </a:spcAft>
              <a:buNone/>
            </a:pPr>
            <a:endParaRPr lang="en-US" sz="2400" dirty="0">
              <a:solidFill>
                <a:srgbClr val="000000"/>
              </a:solidFill>
              <a:latin typeface="Calibri" panose="020F0502020204030204" pitchFamily="34" charset="0"/>
              <a:cs typeface="Calibri" panose="020F0502020204030204" pitchFamily="34" charset="0"/>
            </a:endParaRPr>
          </a:p>
          <a:p>
            <a:pPr marL="0" indent="0">
              <a:buNone/>
            </a:pPr>
            <a:endParaRPr lang="en-US" dirty="0"/>
          </a:p>
        </p:txBody>
      </p:sp>
      <p:sp>
        <p:nvSpPr>
          <p:cNvPr id="29" name="Footer Placeholder 28">
            <a:extLst>
              <a:ext uri="{FF2B5EF4-FFF2-40B4-BE49-F238E27FC236}">
                <a16:creationId xmlns:a16="http://schemas.microsoft.com/office/drawing/2014/main" id="{C29D9AA6-EEB5-0027-CE7A-D5F33DB9DE4E}"/>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9DC756B5-7DDD-9535-B17B-9F2F3F532AB4}"/>
              </a:ext>
            </a:extLst>
          </p:cNvPr>
          <p:cNvSpPr>
            <a:spLocks noGrp="1"/>
          </p:cNvSpPr>
          <p:nvPr>
            <p:ph type="sldNum" sz="quarter" idx="12"/>
          </p:nvPr>
        </p:nvSpPr>
        <p:spPr/>
        <p:txBody>
          <a:bodyPr/>
          <a:lstStyle/>
          <a:p>
            <a:fld id="{87B9A8B6-CB3A-458D-9694-2C069B493C02}" type="slidenum">
              <a:rPr lang="en-US" smtClean="0"/>
              <a:pPr/>
              <a:t>4</a:t>
            </a:fld>
            <a:endParaRPr lang="en-US"/>
          </a:p>
        </p:txBody>
      </p:sp>
    </p:spTree>
    <p:extLst>
      <p:ext uri="{BB962C8B-B14F-4D97-AF65-F5344CB8AC3E}">
        <p14:creationId xmlns:p14="http://schemas.microsoft.com/office/powerpoint/2010/main" val="11405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4087-9536-BDA9-0D0B-8049760DB2B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F9FB53E-1FC8-B77B-0076-C91A0EFAB492}"/>
              </a:ext>
            </a:extLst>
          </p:cNvPr>
          <p:cNvSpPr>
            <a:spLocks noGrp="1"/>
          </p:cNvSpPr>
          <p:nvPr>
            <p:ph type="title"/>
          </p:nvPr>
        </p:nvSpPr>
        <p:spPr>
          <a:xfrm>
            <a:off x="838200" y="347540"/>
            <a:ext cx="10515600" cy="1325563"/>
          </a:xfrm>
        </p:spPr>
        <p:txBody>
          <a:bodyPr/>
          <a:lstStyle/>
          <a:p>
            <a:r>
              <a:rPr lang="en-US" dirty="0"/>
              <a:t>Monitoring Activity Updates </a:t>
            </a:r>
            <a:r>
              <a:rPr lang="en-US" dirty="0">
                <a:solidFill>
                  <a:srgbClr val="25866E"/>
                </a:solidFill>
              </a:rPr>
              <a:t>(1/2)</a:t>
            </a:r>
          </a:p>
        </p:txBody>
      </p:sp>
      <p:sp>
        <p:nvSpPr>
          <p:cNvPr id="7" name="Content Placeholder 6" descr="Goals">
            <a:extLst>
              <a:ext uri="{FF2B5EF4-FFF2-40B4-BE49-F238E27FC236}">
                <a16:creationId xmlns:a16="http://schemas.microsoft.com/office/drawing/2014/main" id="{DB42A019-916A-FCBC-CE67-22505558103C}"/>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OSE will select students for monitoring </a:t>
            </a:r>
          </a:p>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All ISD Monitors will have these activities on their Tasks Overview</a:t>
            </a:r>
          </a:p>
          <a:p>
            <a:pPr>
              <a:lnSpc>
                <a:spcPct val="100000"/>
              </a:lnSpc>
              <a:spcBef>
                <a:spcPts val="0"/>
              </a:spcBef>
              <a:spcAft>
                <a:spcPts val="1200"/>
              </a:spcAft>
            </a:pPr>
            <a:r>
              <a:rPr lang="en-US" sz="2600" u="none" strike="noStrike" dirty="0">
                <a:solidFill>
                  <a:srgbClr val="000000"/>
                </a:solidFill>
                <a:effectLst/>
                <a:cs typeface="Calibri" panose="020F0502020204030204" pitchFamily="34" charset="0"/>
              </a:rPr>
              <a:t>Only </a:t>
            </a:r>
            <a:r>
              <a:rPr lang="en-US" sz="2600" dirty="0">
                <a:solidFill>
                  <a:srgbClr val="000000"/>
                </a:solidFill>
                <a:cs typeface="Calibri" panose="020F0502020204030204" pitchFamily="34" charset="0"/>
              </a:rPr>
              <a:t>OSE</a:t>
            </a:r>
            <a:r>
              <a:rPr lang="en-US" sz="2600" u="none" strike="noStrike" dirty="0">
                <a:solidFill>
                  <a:srgbClr val="000000"/>
                </a:solidFill>
                <a:effectLst/>
                <a:cs typeface="Calibri" panose="020F0502020204030204" pitchFamily="34" charset="0"/>
              </a:rPr>
              <a:t> can issue a CAP or SLCAP</a:t>
            </a:r>
          </a:p>
          <a:p>
            <a:pPr>
              <a:lnSpc>
                <a:spcPct val="100000"/>
              </a:lnSpc>
              <a:spcBef>
                <a:spcPts val="0"/>
              </a:spcBef>
              <a:spcAft>
                <a:spcPts val="1200"/>
              </a:spcAft>
            </a:pPr>
            <a:r>
              <a:rPr lang="en-US" sz="2600" dirty="0">
                <a:solidFill>
                  <a:srgbClr val="000000"/>
                </a:solidFill>
                <a:cs typeface="Calibri" panose="020F0502020204030204" pitchFamily="34" charset="0"/>
              </a:rPr>
              <a:t>The assigned OSE Monitor will be available on the day of the monitoring </a:t>
            </a:r>
            <a:endParaRPr lang="en-US" sz="2600" u="none" strike="noStrike" dirty="0">
              <a:solidFill>
                <a:srgbClr val="000000"/>
              </a:solidFill>
              <a:effectLst/>
              <a:cs typeface="Calibri" panose="020F0502020204030204" pitchFamily="34" charset="0"/>
            </a:endParaRPr>
          </a:p>
          <a:p>
            <a:pPr marL="0" marR="0" indent="0" algn="l">
              <a:spcBef>
                <a:spcPts val="0"/>
              </a:spcBef>
              <a:spcAft>
                <a:spcPts val="900"/>
              </a:spcAft>
              <a:buNone/>
            </a:pPr>
            <a:endParaRPr lang="en-US" sz="2400" dirty="0">
              <a:solidFill>
                <a:srgbClr val="000000"/>
              </a:solidFill>
              <a:latin typeface="Calibri" panose="020F0502020204030204" pitchFamily="34" charset="0"/>
              <a:cs typeface="Calibri" panose="020F0502020204030204" pitchFamily="34" charset="0"/>
            </a:endParaRPr>
          </a:p>
          <a:p>
            <a:pPr marL="0" indent="0">
              <a:buNone/>
            </a:pPr>
            <a:endParaRPr lang="en-US" dirty="0"/>
          </a:p>
        </p:txBody>
      </p:sp>
      <p:sp>
        <p:nvSpPr>
          <p:cNvPr id="29" name="Footer Placeholder 28">
            <a:extLst>
              <a:ext uri="{FF2B5EF4-FFF2-40B4-BE49-F238E27FC236}">
                <a16:creationId xmlns:a16="http://schemas.microsoft.com/office/drawing/2014/main" id="{FDB69D9C-2263-2A3A-2961-EF07D9BBBA0D}"/>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B0156173-BE01-EF39-230A-A7A9AF785F0F}"/>
              </a:ext>
            </a:extLst>
          </p:cNvPr>
          <p:cNvSpPr>
            <a:spLocks noGrp="1"/>
          </p:cNvSpPr>
          <p:nvPr>
            <p:ph type="sldNum" sz="quarter" idx="12"/>
          </p:nvPr>
        </p:nvSpPr>
        <p:spPr/>
        <p:txBody>
          <a:bodyPr/>
          <a:lstStyle/>
          <a:p>
            <a:fld id="{87B9A8B6-CB3A-458D-9694-2C069B493C02}" type="slidenum">
              <a:rPr lang="en-US" smtClean="0"/>
              <a:pPr/>
              <a:t>5</a:t>
            </a:fld>
            <a:endParaRPr lang="en-US"/>
          </a:p>
        </p:txBody>
      </p:sp>
    </p:spTree>
    <p:extLst>
      <p:ext uri="{BB962C8B-B14F-4D97-AF65-F5344CB8AC3E}">
        <p14:creationId xmlns:p14="http://schemas.microsoft.com/office/powerpoint/2010/main" val="397056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FBD11B-77BA-4B9A-8B65-1C8D5EED9104}"/>
              </a:ext>
            </a:extLst>
          </p:cNvPr>
          <p:cNvSpPr>
            <a:spLocks noGrp="1"/>
          </p:cNvSpPr>
          <p:nvPr>
            <p:ph type="title"/>
          </p:nvPr>
        </p:nvSpPr>
        <p:spPr>
          <a:xfrm>
            <a:off x="838200" y="347540"/>
            <a:ext cx="10515600" cy="1325563"/>
          </a:xfrm>
        </p:spPr>
        <p:txBody>
          <a:bodyPr/>
          <a:lstStyle/>
          <a:p>
            <a:r>
              <a:rPr lang="en-US" dirty="0"/>
              <a:t>Monitoring Activity Updates </a:t>
            </a:r>
            <a:r>
              <a:rPr lang="en-US" dirty="0">
                <a:solidFill>
                  <a:srgbClr val="25866E"/>
                </a:solidFill>
              </a:rPr>
              <a:t>(2/2)</a:t>
            </a:r>
          </a:p>
        </p:txBody>
      </p:sp>
      <p:sp>
        <p:nvSpPr>
          <p:cNvPr id="7" name="Content Placeholder 6" descr="Goals">
            <a:extLst>
              <a:ext uri="{FF2B5EF4-FFF2-40B4-BE49-F238E27FC236}">
                <a16:creationId xmlns:a16="http://schemas.microsoft.com/office/drawing/2014/main" id="{2206B277-2DBC-4691-B0F9-09D4B31B8987}"/>
              </a:ext>
            </a:extLst>
          </p:cNvPr>
          <p:cNvSpPr>
            <a:spLocks noGrp="1"/>
          </p:cNvSpPr>
          <p:nvPr>
            <p:ph idx="1"/>
          </p:nvPr>
        </p:nvSpPr>
        <p:spPr/>
        <p:txBody>
          <a:bodyPr vert="horz" lIns="91440" tIns="45720" rIns="91440" bIns="45720" rtlCol="0" anchor="t">
            <a:normAutofit/>
          </a:bodyPr>
          <a:lstStyle/>
          <a:p>
            <a:pPr>
              <a:spcBef>
                <a:spcPts val="0"/>
              </a:spcBef>
              <a:spcAft>
                <a:spcPts val="900"/>
              </a:spcAft>
            </a:pPr>
            <a:r>
              <a:rPr lang="en-US" sz="2600" u="none" strike="noStrike" dirty="0">
                <a:solidFill>
                  <a:srgbClr val="000000"/>
                </a:solidFill>
                <a:effectLst/>
                <a:cs typeface="Calibri" panose="020F0502020204030204" pitchFamily="34" charset="0"/>
              </a:rPr>
              <a:t>Several updates have been made to the Student Record Review:</a:t>
            </a:r>
          </a:p>
          <a:p>
            <a:pPr lvl="1">
              <a:spcBef>
                <a:spcPts val="0"/>
              </a:spcBef>
              <a:spcAft>
                <a:spcPts val="900"/>
              </a:spcAft>
              <a:buFont typeface="Courier New" panose="02070309020205020404" pitchFamily="49" charset="0"/>
              <a:buChar char="o"/>
            </a:pPr>
            <a:r>
              <a:rPr lang="en-US" sz="2600" u="none" strike="noStrike" dirty="0">
                <a:solidFill>
                  <a:srgbClr val="000000"/>
                </a:solidFill>
                <a:effectLst/>
                <a:cs typeface="Calibri" panose="020F0502020204030204" pitchFamily="34" charset="0"/>
              </a:rPr>
              <a:t>Updated instructions to reflect ISD Monitors must contact OSE before finalizing SRR. </a:t>
            </a:r>
          </a:p>
          <a:p>
            <a:pPr lvl="1">
              <a:spcBef>
                <a:spcPts val="0"/>
              </a:spcBef>
              <a:spcAft>
                <a:spcPts val="900"/>
              </a:spcAft>
              <a:buFont typeface="Courier New" panose="02070309020205020404" pitchFamily="49" charset="0"/>
              <a:buChar char="o"/>
            </a:pPr>
            <a:r>
              <a:rPr lang="en-US" sz="2600" u="none" strike="noStrike" dirty="0">
                <a:solidFill>
                  <a:srgbClr val="000000"/>
                </a:solidFill>
                <a:effectLst/>
                <a:cs typeface="Calibri" panose="020F0502020204030204" pitchFamily="34" charset="0"/>
              </a:rPr>
              <a:t>OSE can ask for additional docs needed before deciding whether to issue or not issue SLCAPs.</a:t>
            </a:r>
          </a:p>
          <a:p>
            <a:pPr lvl="1">
              <a:spcBef>
                <a:spcPts val="0"/>
              </a:spcBef>
              <a:spcAft>
                <a:spcPts val="900"/>
              </a:spcAft>
              <a:buFont typeface="Courier New" panose="02070309020205020404" pitchFamily="49" charset="0"/>
              <a:buChar char="o"/>
            </a:pPr>
            <a:r>
              <a:rPr lang="en-US" sz="2600" u="none" strike="noStrike" dirty="0">
                <a:solidFill>
                  <a:srgbClr val="000000"/>
                </a:solidFill>
                <a:effectLst/>
                <a:cs typeface="Calibri" panose="020F0502020204030204" pitchFamily="34" charset="0"/>
              </a:rPr>
              <a:t>New browse button (if uploads are requested by OSE).</a:t>
            </a:r>
          </a:p>
          <a:p>
            <a:pPr lvl="1">
              <a:spcBef>
                <a:spcPts val="0"/>
              </a:spcBef>
              <a:spcAft>
                <a:spcPts val="900"/>
              </a:spcAft>
              <a:buFont typeface="Courier New" panose="02070309020205020404" pitchFamily="49" charset="0"/>
              <a:buChar char="o"/>
            </a:pPr>
            <a:r>
              <a:rPr lang="en-US" sz="2600" u="none" strike="noStrike" dirty="0">
                <a:solidFill>
                  <a:srgbClr val="000000"/>
                </a:solidFill>
                <a:effectLst/>
                <a:cs typeface="Calibri" panose="020F0502020204030204" pitchFamily="34" charset="0"/>
              </a:rPr>
              <a:t>Clarifying text was added to the SLCAP Comments &amp; Reviewer Comments to include language for the SLCAP</a:t>
            </a:r>
          </a:p>
          <a:p>
            <a:endParaRPr lang="en-US" dirty="0"/>
          </a:p>
        </p:txBody>
      </p:sp>
      <p:sp>
        <p:nvSpPr>
          <p:cNvPr id="29" name="Footer Placeholder 28">
            <a:extLst>
              <a:ext uri="{FF2B5EF4-FFF2-40B4-BE49-F238E27FC236}">
                <a16:creationId xmlns:a16="http://schemas.microsoft.com/office/drawing/2014/main" id="{9C04E878-18BD-42BC-854C-43830E3EA48B}"/>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0005A6A0-F457-4C44-9E58-AF075E44FCD2}"/>
              </a:ext>
            </a:extLst>
          </p:cNvPr>
          <p:cNvSpPr>
            <a:spLocks noGrp="1"/>
          </p:cNvSpPr>
          <p:nvPr>
            <p:ph type="sldNum" sz="quarter" idx="12"/>
          </p:nvPr>
        </p:nvSpPr>
        <p:spPr/>
        <p:txBody>
          <a:bodyPr/>
          <a:lstStyle/>
          <a:p>
            <a:fld id="{87B9A8B6-CB3A-458D-9694-2C069B493C02}" type="slidenum">
              <a:rPr lang="en-US" smtClean="0"/>
              <a:pPr/>
              <a:t>6</a:t>
            </a:fld>
            <a:endParaRPr lang="en-US"/>
          </a:p>
        </p:txBody>
      </p:sp>
    </p:spTree>
    <p:extLst>
      <p:ext uri="{BB962C8B-B14F-4D97-AF65-F5344CB8AC3E}">
        <p14:creationId xmlns:p14="http://schemas.microsoft.com/office/powerpoint/2010/main" val="10121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1EDE-56C5-4B2E-FD6A-3BAE3308E7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E1DBFC-2D01-9E0F-4206-32CBC1730E5E}"/>
              </a:ext>
            </a:extLst>
          </p:cNvPr>
          <p:cNvSpPr>
            <a:spLocks noGrp="1"/>
          </p:cNvSpPr>
          <p:nvPr>
            <p:ph type="title"/>
          </p:nvPr>
        </p:nvSpPr>
        <p:spPr>
          <a:xfrm>
            <a:off x="838200" y="347540"/>
            <a:ext cx="10515600" cy="1325563"/>
          </a:xfrm>
        </p:spPr>
        <p:txBody>
          <a:bodyPr/>
          <a:lstStyle/>
          <a:p>
            <a:r>
              <a:rPr lang="en-US" dirty="0"/>
              <a:t>Complete Record Review</a:t>
            </a:r>
          </a:p>
        </p:txBody>
      </p:sp>
      <p:sp>
        <p:nvSpPr>
          <p:cNvPr id="29" name="Footer Placeholder 28">
            <a:extLst>
              <a:ext uri="{FF2B5EF4-FFF2-40B4-BE49-F238E27FC236}">
                <a16:creationId xmlns:a16="http://schemas.microsoft.com/office/drawing/2014/main" id="{346CFEBF-0664-DBB8-D568-0AEF96073B95}"/>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00157219-29B9-3C0B-526A-0B3A9564F4C8}"/>
              </a:ext>
            </a:extLst>
          </p:cNvPr>
          <p:cNvSpPr>
            <a:spLocks noGrp="1"/>
          </p:cNvSpPr>
          <p:nvPr>
            <p:ph type="sldNum" sz="quarter" idx="12"/>
          </p:nvPr>
        </p:nvSpPr>
        <p:spPr/>
        <p:txBody>
          <a:bodyPr/>
          <a:lstStyle/>
          <a:p>
            <a:fld id="{87B9A8B6-CB3A-458D-9694-2C069B493C02}" type="slidenum">
              <a:rPr lang="en-US" smtClean="0"/>
              <a:pPr/>
              <a:t>7</a:t>
            </a:fld>
            <a:endParaRPr lang="en-US"/>
          </a:p>
        </p:txBody>
      </p:sp>
      <p:pic>
        <p:nvPicPr>
          <p:cNvPr id="11" name="Content Placeholder 10">
            <a:extLst>
              <a:ext uri="{FF2B5EF4-FFF2-40B4-BE49-F238E27FC236}">
                <a16:creationId xmlns:a16="http://schemas.microsoft.com/office/drawing/2014/main" id="{AC30E2A8-708D-CF4D-09A1-C68130F2771A}"/>
              </a:ext>
            </a:extLst>
          </p:cNvPr>
          <p:cNvPicPr>
            <a:picLocks noGrp="1" noChangeAspect="1"/>
          </p:cNvPicPr>
          <p:nvPr>
            <p:ph idx="1"/>
          </p:nvPr>
        </p:nvPicPr>
        <p:blipFill>
          <a:blip r:embed="rId3"/>
          <a:stretch>
            <a:fillRect/>
          </a:stretch>
        </p:blipFill>
        <p:spPr>
          <a:xfrm>
            <a:off x="735203" y="2109467"/>
            <a:ext cx="10721593" cy="3357055"/>
          </a:xfrm>
          <a:ln>
            <a:solidFill>
              <a:schemeClr val="tx1"/>
            </a:solidFill>
          </a:ln>
        </p:spPr>
      </p:pic>
    </p:spTree>
    <p:extLst>
      <p:ext uri="{BB962C8B-B14F-4D97-AF65-F5344CB8AC3E}">
        <p14:creationId xmlns:p14="http://schemas.microsoft.com/office/powerpoint/2010/main" val="90571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14E7-9D54-EBEC-807B-5DB55FA22E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45CE3E8-A77B-D54F-8748-CE65B07C6BAF}"/>
              </a:ext>
            </a:extLst>
          </p:cNvPr>
          <p:cNvSpPr>
            <a:spLocks noGrp="1"/>
          </p:cNvSpPr>
          <p:nvPr>
            <p:ph type="title"/>
          </p:nvPr>
        </p:nvSpPr>
        <p:spPr>
          <a:xfrm>
            <a:off x="838200" y="347540"/>
            <a:ext cx="10515600" cy="1325563"/>
          </a:xfrm>
        </p:spPr>
        <p:txBody>
          <a:bodyPr/>
          <a:lstStyle/>
          <a:p>
            <a:r>
              <a:rPr lang="en-US" dirty="0"/>
              <a:t>Complete Record Review Upload</a:t>
            </a:r>
          </a:p>
        </p:txBody>
      </p:sp>
      <p:sp>
        <p:nvSpPr>
          <p:cNvPr id="29" name="Footer Placeholder 28">
            <a:extLst>
              <a:ext uri="{FF2B5EF4-FFF2-40B4-BE49-F238E27FC236}">
                <a16:creationId xmlns:a16="http://schemas.microsoft.com/office/drawing/2014/main" id="{DD4F2FD4-0705-66B8-E5A5-012D9EF4F46F}"/>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BAA54AB9-3770-99AE-FC0C-EE63CB624AA5}"/>
              </a:ext>
            </a:extLst>
          </p:cNvPr>
          <p:cNvSpPr>
            <a:spLocks noGrp="1"/>
          </p:cNvSpPr>
          <p:nvPr>
            <p:ph type="sldNum" sz="quarter" idx="12"/>
          </p:nvPr>
        </p:nvSpPr>
        <p:spPr/>
        <p:txBody>
          <a:bodyPr/>
          <a:lstStyle/>
          <a:p>
            <a:fld id="{87B9A8B6-CB3A-458D-9694-2C069B493C02}" type="slidenum">
              <a:rPr lang="en-US" smtClean="0"/>
              <a:pPr/>
              <a:t>8</a:t>
            </a:fld>
            <a:endParaRPr lang="en-US"/>
          </a:p>
        </p:txBody>
      </p:sp>
      <p:pic>
        <p:nvPicPr>
          <p:cNvPr id="14" name="Picture 13">
            <a:extLst>
              <a:ext uri="{FF2B5EF4-FFF2-40B4-BE49-F238E27FC236}">
                <a16:creationId xmlns:a16="http://schemas.microsoft.com/office/drawing/2014/main" id="{CC2B1DDD-4E7D-7EC2-85F2-4BAD4C95D0CE}"/>
              </a:ext>
            </a:extLst>
          </p:cNvPr>
          <p:cNvPicPr>
            <a:picLocks noChangeAspect="1"/>
          </p:cNvPicPr>
          <p:nvPr/>
        </p:nvPicPr>
        <p:blipFill>
          <a:blip r:embed="rId3"/>
          <a:stretch>
            <a:fillRect/>
          </a:stretch>
        </p:blipFill>
        <p:spPr>
          <a:xfrm>
            <a:off x="666824" y="2107572"/>
            <a:ext cx="10858351" cy="3207991"/>
          </a:xfrm>
          <a:prstGeom prst="rect">
            <a:avLst/>
          </a:prstGeom>
          <a:ln>
            <a:solidFill>
              <a:schemeClr val="tx1"/>
            </a:solidFill>
          </a:ln>
        </p:spPr>
      </p:pic>
    </p:spTree>
    <p:extLst>
      <p:ext uri="{BB962C8B-B14F-4D97-AF65-F5344CB8AC3E}">
        <p14:creationId xmlns:p14="http://schemas.microsoft.com/office/powerpoint/2010/main" val="234584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E955-27F7-3296-0A44-627E000B62D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45D4AD7-7BB1-0243-21FA-BA910791EBAE}"/>
              </a:ext>
            </a:extLst>
          </p:cNvPr>
          <p:cNvSpPr>
            <a:spLocks noGrp="1"/>
          </p:cNvSpPr>
          <p:nvPr>
            <p:ph type="title"/>
          </p:nvPr>
        </p:nvSpPr>
        <p:spPr>
          <a:xfrm>
            <a:off x="838200" y="347540"/>
            <a:ext cx="10515600" cy="1325563"/>
          </a:xfrm>
        </p:spPr>
        <p:txBody>
          <a:bodyPr/>
          <a:lstStyle/>
          <a:p>
            <a:r>
              <a:rPr lang="en-US" dirty="0"/>
              <a:t>Reminders</a:t>
            </a:r>
          </a:p>
        </p:txBody>
      </p:sp>
      <p:sp>
        <p:nvSpPr>
          <p:cNvPr id="7" name="Content Placeholder 6" descr="Goals">
            <a:extLst>
              <a:ext uri="{FF2B5EF4-FFF2-40B4-BE49-F238E27FC236}">
                <a16:creationId xmlns:a16="http://schemas.microsoft.com/office/drawing/2014/main" id="{F6324C55-BB04-925F-EF5E-64801ACD3301}"/>
              </a:ext>
            </a:extLst>
          </p:cNvPr>
          <p:cNvSpPr>
            <a:spLocks noGrp="1"/>
          </p:cNvSpPr>
          <p:nvPr>
            <p:ph idx="1"/>
          </p:nvPr>
        </p:nvSpPr>
        <p:spPr/>
        <p:txBody>
          <a:bodyPr vert="horz" lIns="91440" tIns="45720" rIns="91440" bIns="45720" rtlCol="0" anchor="t">
            <a:normAutofit/>
          </a:bodyPr>
          <a:lstStyle/>
          <a:p>
            <a:pPr>
              <a:spcBef>
                <a:spcPts val="0"/>
              </a:spcBef>
              <a:spcAft>
                <a:spcPts val="900"/>
              </a:spcAft>
            </a:pPr>
            <a:r>
              <a:rPr lang="en-US" sz="2600" dirty="0">
                <a:cs typeface="Calibri" panose="020F0502020204030204" pitchFamily="34" charset="0"/>
              </a:rPr>
              <a:t>Update Catamaran with the correct ISD Monitor</a:t>
            </a:r>
          </a:p>
          <a:p>
            <a:pPr>
              <a:spcBef>
                <a:spcPts val="0"/>
              </a:spcBef>
              <a:spcAft>
                <a:spcPts val="900"/>
              </a:spcAft>
            </a:pPr>
            <a:r>
              <a:rPr lang="en-US" sz="2600" dirty="0">
                <a:cs typeface="Calibri" panose="020F0502020204030204" pitchFamily="34" charset="0"/>
              </a:rPr>
              <a:t>Feel free to reach out to the assigned OSE team member for further guidance</a:t>
            </a:r>
          </a:p>
          <a:p>
            <a:pPr>
              <a:spcBef>
                <a:spcPts val="0"/>
              </a:spcBef>
              <a:spcAft>
                <a:spcPts val="900"/>
              </a:spcAft>
            </a:pPr>
            <a:r>
              <a:rPr lang="en-US" sz="2600" dirty="0">
                <a:cs typeface="Calibri" panose="020F0502020204030204" pitchFamily="34" charset="0"/>
              </a:rPr>
              <a:t>Review the SPP Manual for ISDs for additional guidance  </a:t>
            </a:r>
          </a:p>
          <a:p>
            <a:pPr>
              <a:spcBef>
                <a:spcPts val="0"/>
              </a:spcBef>
              <a:spcAft>
                <a:spcPts val="900"/>
              </a:spcAft>
            </a:pPr>
            <a:endParaRPr lang="en-US" sz="2800" dirty="0">
              <a:latin typeface="Calibri" panose="020F0502020204030204" pitchFamily="34" charset="0"/>
              <a:cs typeface="Calibri" panose="020F0502020204030204" pitchFamily="34" charset="0"/>
            </a:endParaRPr>
          </a:p>
          <a:p>
            <a:pPr>
              <a:spcBef>
                <a:spcPts val="0"/>
              </a:spcBef>
              <a:spcAft>
                <a:spcPts val="900"/>
              </a:spcAft>
            </a:pPr>
            <a:endParaRPr lang="en-US" dirty="0"/>
          </a:p>
        </p:txBody>
      </p:sp>
      <p:sp>
        <p:nvSpPr>
          <p:cNvPr id="29" name="Footer Placeholder 28">
            <a:extLst>
              <a:ext uri="{FF2B5EF4-FFF2-40B4-BE49-F238E27FC236}">
                <a16:creationId xmlns:a16="http://schemas.microsoft.com/office/drawing/2014/main" id="{75754086-A6EA-BDEE-6624-7B00B9DDC427}"/>
              </a:ext>
            </a:extLst>
          </p:cNvPr>
          <p:cNvSpPr>
            <a:spLocks noGrp="1"/>
          </p:cNvSpPr>
          <p:nvPr>
            <p:ph type="ftr" sz="quarter" idx="11"/>
          </p:nvPr>
        </p:nvSpPr>
        <p:spPr/>
        <p:txBody>
          <a:bodyPr/>
          <a:lstStyle/>
          <a:p>
            <a:r>
              <a:rPr lang="en-US"/>
              <a:t>Office of Special Education</a:t>
            </a:r>
          </a:p>
        </p:txBody>
      </p:sp>
      <p:sp>
        <p:nvSpPr>
          <p:cNvPr id="5" name="Slide Number Placeholder 4">
            <a:extLst>
              <a:ext uri="{FF2B5EF4-FFF2-40B4-BE49-F238E27FC236}">
                <a16:creationId xmlns:a16="http://schemas.microsoft.com/office/drawing/2014/main" id="{F6EE73BD-D31A-AE85-D5F1-946224FF731E}"/>
              </a:ext>
            </a:extLst>
          </p:cNvPr>
          <p:cNvSpPr>
            <a:spLocks noGrp="1"/>
          </p:cNvSpPr>
          <p:nvPr>
            <p:ph type="sldNum" sz="quarter" idx="12"/>
          </p:nvPr>
        </p:nvSpPr>
        <p:spPr/>
        <p:txBody>
          <a:bodyPr/>
          <a:lstStyle/>
          <a:p>
            <a:fld id="{87B9A8B6-CB3A-458D-9694-2C069B493C02}" type="slidenum">
              <a:rPr lang="en-US" smtClean="0"/>
              <a:pPr/>
              <a:t>9</a:t>
            </a:fld>
            <a:endParaRPr lang="en-US"/>
          </a:p>
        </p:txBody>
      </p:sp>
    </p:spTree>
    <p:extLst>
      <p:ext uri="{BB962C8B-B14F-4D97-AF65-F5344CB8AC3E}">
        <p14:creationId xmlns:p14="http://schemas.microsoft.com/office/powerpoint/2010/main" val="35055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ose-catamaran-presentation-template3.potx" id="{5D819C60-C11C-4FD7-B219-7A34711A89E1}" vid="{84345206-50D6-4EB5-84D6-8C5254FAB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4" ma:contentTypeDescription="Create a new document." ma:contentTypeScope="" ma:versionID="518e0452bbf4f9bb89c5dfea4ad22466">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3b79c0aacc420bede71df41aac06321e"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20A97-F263-49C1-921E-4760863124D9}">
  <ds:schemaRefs>
    <ds:schemaRef ds:uri="http://schemas.microsoft.com/office/2006/metadata/properties"/>
    <ds:schemaRef ds:uri="http://schemas.microsoft.com/office/infopath/2007/PartnerControls"/>
    <ds:schemaRef ds:uri="d6ea491a-489c-40f3-93b0-ed675b710c5f"/>
    <ds:schemaRef ds:uri="http://www.w3.org/XML/1998/namespace"/>
    <ds:schemaRef ds:uri="http://schemas.microsoft.com/office/2006/documentManagement/types"/>
    <ds:schemaRef ds:uri="http://schemas.openxmlformats.org/package/2006/metadata/core-properties"/>
    <ds:schemaRef ds:uri="240871fc-68e5-4ba5-a888-b6ca76085e32"/>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AAA0DF15-91E3-444A-B69F-DE1BF8F1DFBE}">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483693-B69B-42C1-8BE2-0FFF03199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240</TotalTime>
  <Words>916</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Verdana</vt:lpstr>
      <vt:lpstr>Office Theme</vt:lpstr>
      <vt:lpstr>Zoom Webinar Control Panel</vt:lpstr>
      <vt:lpstr>ISD-Led Monitoring Reviews</vt:lpstr>
      <vt:lpstr>Meet the Team</vt:lpstr>
      <vt:lpstr>Monitoring Activity Dates</vt:lpstr>
      <vt:lpstr>Monitoring Activity Updates (1/2)</vt:lpstr>
      <vt:lpstr>Monitoring Activity Updates (2/2)</vt:lpstr>
      <vt:lpstr>Complete Record Review</vt:lpstr>
      <vt:lpstr>Complete Record Review Upload</vt:lpstr>
      <vt:lpstr>Reminders</vt:lpstr>
      <vt:lpstr>Questions?</vt:lpstr>
      <vt:lpstr>Need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and Procedure Review Preview Webinar</dc:title>
  <dc:subject>Topic</dc:subject>
  <dc:creator>Michigan Department of Education;Office of Special Education</dc:creator>
  <cp:lastModifiedBy>Lynne Clark</cp:lastModifiedBy>
  <cp:revision>12</cp:revision>
  <cp:lastPrinted>2020-10-26T15:26:47Z</cp:lastPrinted>
  <dcterms:created xsi:type="dcterms:W3CDTF">2024-01-31T12:53:28Z</dcterms:created>
  <dcterms:modified xsi:type="dcterms:W3CDTF">2024-02-05T17:18:39Z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AndersonTippettJ@michigan.gov</vt:lpwstr>
  </property>
  <property fmtid="{D5CDD505-2E9C-101B-9397-08002B2CF9AE}" pid="5" name="MSIP_Label_3a2fed65-62e7-46ea-af74-187e0c17143a_SetDate">
    <vt:lpwstr>2020-09-17T15:37:21.9423885Z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4e23cd6f-7f43-4d46-b5ce-cad02a893799</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y fmtid="{D5CDD505-2E9C-101B-9397-08002B2CF9AE}" pid="11" name="ContentTypeId">
    <vt:lpwstr>0x01010056E68C7DD31A3E40992C2951F0B695E1</vt:lpwstr>
  </property>
</Properties>
</file>