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259" r:id="rId5"/>
    <p:sldId id="256" r:id="rId6"/>
    <p:sldId id="257" r:id="rId7"/>
    <p:sldId id="272" r:id="rId8"/>
    <p:sldId id="273" r:id="rId9"/>
    <p:sldId id="271" r:id="rId10"/>
    <p:sldId id="274" r:id="rId11"/>
    <p:sldId id="275" r:id="rId12"/>
    <p:sldId id="276" r:id="rId13"/>
    <p:sldId id="281" r:id="rId14"/>
    <p:sldId id="282" r:id="rId15"/>
    <p:sldId id="279" r:id="rId16"/>
    <p:sldId id="280" r:id="rId17"/>
    <p:sldId id="278" r:id="rId18"/>
    <p:sldId id="277" r:id="rId19"/>
    <p:sldId id="270"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629559D-7916-FCBF-101B-FD7B828BD0C2}" name="Way, Amanda (MDE-Contractor)" initials="AW" userId="S::WayA@michigan.gov::df80fee9-c92b-465b-a581-9f9344be6b4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46E"/>
    <a:srgbClr val="E4F4F0"/>
    <a:srgbClr val="2586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75" autoAdjust="0"/>
    <p:restoredTop sz="93341" autoAdjust="0"/>
  </p:normalViewPr>
  <p:slideViewPr>
    <p:cSldViewPr snapToGrid="0">
      <p:cViewPr varScale="1">
        <p:scale>
          <a:sx n="103" d="100"/>
          <a:sy n="103" d="100"/>
        </p:scale>
        <p:origin x="1002"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1928DF0-BB1F-4087-817C-08586C670341}"/>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AE5CBBB1-9E34-4782-A865-97C4DDCF81FD}"/>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A01D40C-D749-41E3-8551-FA3E19E444FF}" type="datetimeFigureOut">
              <a:rPr lang="en-US" smtClean="0"/>
              <a:t>4/30/2024</a:t>
            </a:fld>
            <a:endParaRPr lang="en-US"/>
          </a:p>
        </p:txBody>
      </p:sp>
      <p:sp>
        <p:nvSpPr>
          <p:cNvPr id="4" name="Footer Placeholder 3">
            <a:extLst>
              <a:ext uri="{FF2B5EF4-FFF2-40B4-BE49-F238E27FC236}">
                <a16:creationId xmlns:a16="http://schemas.microsoft.com/office/drawing/2014/main" id="{295195A5-6622-4277-9453-D0B43699657B}"/>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5" name="Slide Number Placeholder 4">
            <a:extLst>
              <a:ext uri="{FF2B5EF4-FFF2-40B4-BE49-F238E27FC236}">
                <a16:creationId xmlns:a16="http://schemas.microsoft.com/office/drawing/2014/main" id="{81F1250D-D2A4-434A-A377-048E5EF3A3C8}"/>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24374A-4992-47AE-B455-86D258C574E3}" type="slidenum">
              <a:rPr lang="en-US" smtClean="0"/>
              <a:t>‹#›</a:t>
            </a:fld>
            <a:endParaRPr lang="en-US"/>
          </a:p>
        </p:txBody>
      </p:sp>
    </p:spTree>
    <p:extLst>
      <p:ext uri="{BB962C8B-B14F-4D97-AF65-F5344CB8AC3E}">
        <p14:creationId xmlns:p14="http://schemas.microsoft.com/office/powerpoint/2010/main" val="37778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11C04B0-F314-451F-B3DC-AA99D44A9853}" type="datetimeFigureOut">
              <a:rPr lang="en-US" smtClean="0"/>
              <a:t>4/30/2024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a:t>MDE Office of Special Education</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726B315-C80B-4218-90F6-E337499C216C}" type="slidenum">
              <a:rPr lang="en-US" smtClean="0"/>
              <a:t>‹#›</a:t>
            </a:fld>
            <a:endParaRPr lang="en-US"/>
          </a:p>
        </p:txBody>
      </p:sp>
    </p:spTree>
    <p:extLst>
      <p:ext uri="{BB962C8B-B14F-4D97-AF65-F5344CB8AC3E}">
        <p14:creationId xmlns:p14="http://schemas.microsoft.com/office/powerpoint/2010/main" val="395660826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mischooldata.or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will remain on the screen while participants are entering the zoom meeting and while the moderator completes introductions. Jessica-moderator</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a:t>
            </a:fld>
            <a:endParaRPr lang="en-US"/>
          </a:p>
        </p:txBody>
      </p:sp>
    </p:spTree>
    <p:extLst>
      <p:ext uri="{BB962C8B-B14F-4D97-AF65-F5344CB8AC3E}">
        <p14:creationId xmlns:p14="http://schemas.microsoft.com/office/powerpoint/2010/main" val="3021860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Based on the data and information from the SPP/APR, these are some related activities which include monitoring and technical assistance. In addition, A Determination is issued for the State of Michigan by OSEP annually. In turn, Michigan issues Determinations to Intermediate School Districts (ISDs), based on the data from the SPP/APR. Michigan also publicly reports data for Indicators 1 through 14 at the ISD and member district level, annually, as federally required.</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10</a:t>
            </a:fld>
            <a:endParaRPr lang="en-US"/>
          </a:p>
        </p:txBody>
      </p:sp>
    </p:spTree>
    <p:extLst>
      <p:ext uri="{BB962C8B-B14F-4D97-AF65-F5344CB8AC3E}">
        <p14:creationId xmlns:p14="http://schemas.microsoft.com/office/powerpoint/2010/main" val="740288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Additional details about monitoring and Technical Assistance resources including monthly TA webinars are available at the Catamaran technical assistance site found at </a:t>
            </a:r>
            <a:r>
              <a:rPr lang="en-US" dirty="0" err="1"/>
              <a:t>training.catamaran.partners</a:t>
            </a:r>
            <a:r>
              <a:rPr lang="en-US" dirty="0"/>
              <a:t>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11</a:t>
            </a:fld>
            <a:endParaRPr lang="en-US"/>
          </a:p>
        </p:txBody>
      </p:sp>
    </p:spTree>
    <p:extLst>
      <p:ext uri="{BB962C8B-B14F-4D97-AF65-F5344CB8AC3E}">
        <p14:creationId xmlns:p14="http://schemas.microsoft.com/office/powerpoint/2010/main" val="25884819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More about Michigan’s Determination process. By February 1</a:t>
            </a:r>
            <a:r>
              <a:rPr lang="en-US" baseline="30000" dirty="0"/>
              <a:t>st</a:t>
            </a:r>
            <a:r>
              <a:rPr lang="en-US" dirty="0"/>
              <a:t>, states submit their SPP/APR. In April, there is a Clarification period. This is a two week window given to states to respond and clarify any questions OSEP may have. Then in June, after the SPP/APR submission, states receive a Determination Letter from OSEP</a:t>
            </a:r>
          </a:p>
          <a:p>
            <a:r>
              <a:rPr lang="en-US" dirty="0"/>
              <a:t>at the federal level. Each state’s score is based on a Results-Driven Accountability Matrix which includes results and compliance indicators and other elements of the SPP/APR. </a:t>
            </a:r>
          </a:p>
          <a:p>
            <a:r>
              <a:rPr lang="en-US" dirty="0"/>
              <a:t>Michigan’s most recent Determination Letter for SPP/APR FFY 2021 can be found at the link displayed here. Or </a:t>
            </a:r>
            <a:r>
              <a:rPr lang="en-US" i="1" dirty="0"/>
              <a:t>(spell out) </a:t>
            </a:r>
            <a:r>
              <a:rPr lang="en-US" dirty="0"/>
              <a:t>sites.ed.gov / idea and search SPP APR Letters Michigan.</a:t>
            </a:r>
          </a:p>
          <a:p>
            <a:endParaRPr lang="en-US" dirty="0"/>
          </a:p>
          <a:p>
            <a:r>
              <a:rPr lang="en-US" dirty="0"/>
              <a:t>OSEP is expected to release the FFY 2022 Determination Letter by end of June 2024.</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12</a:t>
            </a:fld>
            <a:endParaRPr lang="en-US"/>
          </a:p>
        </p:txBody>
      </p:sp>
    </p:spTree>
    <p:extLst>
      <p:ext uri="{BB962C8B-B14F-4D97-AF65-F5344CB8AC3E}">
        <p14:creationId xmlns:p14="http://schemas.microsoft.com/office/powerpoint/2010/main" val="1379210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Julie- Similar to the State’s Determination. The Office of Special Education must issue determinations at the LEA level. In Michigan, the ISD is considered the LEA level, as they are the subrecipients of IDEA funds. </a:t>
            </a:r>
            <a:r>
              <a:rPr lang="en-US" b="1" dirty="0"/>
              <a:t>Some</a:t>
            </a:r>
            <a:r>
              <a:rPr lang="en-US" dirty="0"/>
              <a:t> of the factors used in calculating ISD Determinations include:</a:t>
            </a:r>
          </a:p>
          <a:p>
            <a:pPr lvl="1"/>
            <a:r>
              <a:rPr lang="en-US" dirty="0"/>
              <a:t>Graduation/Dropout </a:t>
            </a:r>
          </a:p>
          <a:p>
            <a:pPr lvl="1"/>
            <a:r>
              <a:rPr lang="en-US" dirty="0"/>
              <a:t>Assessment</a:t>
            </a:r>
          </a:p>
          <a:p>
            <a:pPr lvl="1"/>
            <a:r>
              <a:rPr lang="en-US" dirty="0"/>
              <a:t>Suspension/Expulsion </a:t>
            </a:r>
          </a:p>
          <a:p>
            <a:pPr lvl="1"/>
            <a:r>
              <a:rPr lang="en-US" dirty="0"/>
              <a:t>Disproportionate Representation </a:t>
            </a:r>
          </a:p>
          <a:p>
            <a:pPr lvl="1"/>
            <a:r>
              <a:rPr lang="en-US" dirty="0"/>
              <a:t>Child Find/Timely Initial Evaluations </a:t>
            </a:r>
          </a:p>
          <a:p>
            <a:pPr lvl="1"/>
            <a:r>
              <a:rPr lang="en-US" dirty="0"/>
              <a:t>Early Childhood Transition </a:t>
            </a:r>
          </a:p>
          <a:p>
            <a:pPr lvl="1"/>
            <a:r>
              <a:rPr lang="en-US" dirty="0"/>
              <a:t>Secondary Transitions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13</a:t>
            </a:fld>
            <a:endParaRPr lang="en-US"/>
          </a:p>
        </p:txBody>
      </p:sp>
    </p:spTree>
    <p:extLst>
      <p:ext uri="{BB962C8B-B14F-4D97-AF65-F5344CB8AC3E}">
        <p14:creationId xmlns:p14="http://schemas.microsoft.com/office/powerpoint/2010/main" val="1718255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Indicators 1-14 are publicly reported at the ISD level and District level</a:t>
            </a:r>
          </a:p>
          <a:p>
            <a:r>
              <a:rPr lang="en-US" dirty="0"/>
              <a:t>Information can be found at </a:t>
            </a:r>
            <a:r>
              <a:rPr lang="en-US" dirty="0">
                <a:hlinkClick r:id="rId3"/>
              </a:rPr>
              <a:t>www.mischooldata.org</a:t>
            </a:r>
            <a:r>
              <a:rPr lang="en-US" dirty="0"/>
              <a:t> and search special education summary</a:t>
            </a:r>
          </a:p>
          <a:p>
            <a:r>
              <a:rPr lang="en-US" dirty="0"/>
              <a:t>The MI School Data site will be updated in June 2024 with current Indicator information which comes from reporting in the Federal Fiscal Year 2022 report.</a:t>
            </a:r>
          </a:p>
          <a:p>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14</a:t>
            </a:fld>
            <a:endParaRPr lang="en-US"/>
          </a:p>
        </p:txBody>
      </p:sp>
    </p:spTree>
    <p:extLst>
      <p:ext uri="{BB962C8B-B14F-4D97-AF65-F5344CB8AC3E}">
        <p14:creationId xmlns:p14="http://schemas.microsoft.com/office/powerpoint/2010/main" val="1192360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And beyond all the reporting and related requirements there are children behind the numbers reported. Here is a short video describing a child’s experience as they navigate through the education system. (watch video)</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goal is to get a better understanding of data and utilizing it to draw informed insights and drive more effective policy and practice. Data can help draw connections between policy and practices and students’ educational outcomes. </a:t>
            </a:r>
          </a:p>
          <a:p>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15</a:t>
            </a:fld>
            <a:endParaRPr lang="en-US"/>
          </a:p>
        </p:txBody>
      </p:sp>
    </p:spTree>
    <p:extLst>
      <p:ext uri="{BB962C8B-B14F-4D97-AF65-F5344CB8AC3E}">
        <p14:creationId xmlns:p14="http://schemas.microsoft.com/office/powerpoint/2010/main" val="29331394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Jessica-spell out the entire </a:t>
            </a:r>
            <a:r>
              <a:rPr lang="en-US">
                <a:cs typeface="Calibri"/>
              </a:rPr>
              <a:t>email address </a:t>
            </a:r>
            <a:r>
              <a:rPr lang="en-US" dirty="0">
                <a:cs typeface="Calibri"/>
              </a:rPr>
              <a:t>a</a:t>
            </a:r>
            <a:r>
              <a:rPr lang="en-US">
                <a:cs typeface="Calibri"/>
              </a:rPr>
              <a:t>nd </a:t>
            </a:r>
            <a:r>
              <a:rPr lang="en-US" dirty="0">
                <a:cs typeface="Calibri"/>
              </a:rPr>
              <a:t>phone number.</a:t>
            </a:r>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16</a:t>
            </a:fld>
            <a:endParaRPr lang="en-US"/>
          </a:p>
        </p:txBody>
      </p:sp>
    </p:spTree>
    <p:extLst>
      <p:ext uri="{BB962C8B-B14F-4D97-AF65-F5344CB8AC3E}">
        <p14:creationId xmlns:p14="http://schemas.microsoft.com/office/powerpoint/2010/main" val="1786630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Jessica- Welcome to the Office of Special Education monthly technical assistance call for April on the State Performance Plan/Annual Performance Report or the SPP/APR. </a:t>
            </a:r>
          </a:p>
          <a:p>
            <a:endParaRPr lang="en-US" dirty="0"/>
          </a:p>
          <a:p>
            <a:r>
              <a:rPr lang="en-US" dirty="0"/>
              <a:t>Today, Julie Trevino, the SPP/APR Coordinator and Amanda Way, Consultant will be talking today about the State Performance Plan/Annual Performance Report. I am going to turn it over now to Julie Trevino.</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2</a:t>
            </a:fld>
            <a:endParaRPr lang="en-US"/>
          </a:p>
        </p:txBody>
      </p:sp>
    </p:spTree>
    <p:extLst>
      <p:ext uri="{BB962C8B-B14F-4D97-AF65-F5344CB8AC3E}">
        <p14:creationId xmlns:p14="http://schemas.microsoft.com/office/powerpoint/2010/main" val="1935584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Hello, thank you for joining us today. Through this call we will provide a brief overview of the Part B SPP/APR requirement on reporting 17 Indicators and the related activities.</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3</a:t>
            </a:fld>
            <a:endParaRPr lang="en-US"/>
          </a:p>
        </p:txBody>
      </p:sp>
    </p:spTree>
    <p:extLst>
      <p:ext uri="{BB962C8B-B14F-4D97-AF65-F5344CB8AC3E}">
        <p14:creationId xmlns:p14="http://schemas.microsoft.com/office/powerpoint/2010/main" val="1980974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Julie- </a:t>
            </a:r>
            <a:r>
              <a:rPr lang="en-US" altLang="en-US" dirty="0"/>
              <a:t>The SPP/APR is a federal requirement by </a:t>
            </a:r>
            <a:r>
              <a:rPr lang="en-US" dirty="0"/>
              <a:t>Office of Special Education at the federal level (OSEP)</a:t>
            </a:r>
            <a:r>
              <a:rPr lang="en-US" altLang="en-US" dirty="0"/>
              <a:t> for all states to report on specific indicators which show how well or not so well States are doing implementing the requirements of the Individuals with Disabilities Act (IDEA) by February 1 of each year. The SPP/APR is also a condition of Michigan receiving a federal grant over $450 million dollars.  </a:t>
            </a:r>
          </a:p>
          <a:p>
            <a:pPr eaLnBrk="1" hangingPunct="1">
              <a:spcBef>
                <a:spcPct val="0"/>
              </a:spcBef>
            </a:pPr>
            <a:endParaRPr lang="en-US" altLang="en-US" dirty="0"/>
          </a:p>
          <a:p>
            <a:pPr eaLnBrk="1" hangingPunct="1">
              <a:spcBef>
                <a:spcPct val="0"/>
              </a:spcBef>
            </a:pPr>
            <a:r>
              <a:rPr lang="en-US" altLang="en-US" dirty="0"/>
              <a:t>Michigan’s most recent submission of the SPP/APR was the Federal Fiscal Year FFY 2022 report which includes data primarily from the 2022-2023 school year with a few exceptions for indicators that are on a data lag. </a:t>
            </a:r>
          </a:p>
          <a:p>
            <a:pPr eaLnBrk="1" hangingPunct="1">
              <a:spcBef>
                <a:spcPct val="0"/>
              </a:spcBef>
            </a:pPr>
            <a:endParaRPr lang="en-US" altLang="en-US" dirty="0"/>
          </a:p>
          <a:p>
            <a:pPr eaLnBrk="1" hangingPunct="1">
              <a:spcBef>
                <a:spcPct val="0"/>
              </a:spcBef>
            </a:pPr>
            <a:r>
              <a:rPr lang="en-US" dirty="0"/>
              <a:t>The SPP/APR report expires every six years. The federal government must renew the package for continued reporting. The current SPP/APR runs from FFY 2020 through FFY 2025. By Federal Fiscal Year 2025 the Office of Special Education at the federal level (OSEP) will be required to renew the package for continued reporting. </a:t>
            </a:r>
            <a:r>
              <a:rPr lang="en-US" altLang="en-US" dirty="0"/>
              <a:t> </a:t>
            </a:r>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4</a:t>
            </a:fld>
            <a:endParaRPr lang="en-US"/>
          </a:p>
        </p:txBody>
      </p:sp>
    </p:spTree>
    <p:extLst>
      <p:ext uri="{BB962C8B-B14F-4D97-AF65-F5344CB8AC3E}">
        <p14:creationId xmlns:p14="http://schemas.microsoft.com/office/powerpoint/2010/main" val="2862438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Julie- Reporting includes Part B ages 3 to 21 receiving special education and related services.  Remember that under the Individuals with Disabilities Education Act (IDEA) students with an IEP must be provided with a Free Appropriate Public Education that prepares them. Prepares them for what comes next…..which could include further education, employment and ultimately independent living. That is the purpose of IDEA!</a:t>
            </a:r>
            <a:endParaRPr lang="en-US" altLang="en-US" dirty="0"/>
          </a:p>
          <a:p>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5</a:t>
            </a:fld>
            <a:endParaRPr lang="en-US"/>
          </a:p>
        </p:txBody>
      </p:sp>
    </p:spTree>
    <p:extLst>
      <p:ext uri="{BB962C8B-B14F-4D97-AF65-F5344CB8AC3E}">
        <p14:creationId xmlns:p14="http://schemas.microsoft.com/office/powerpoint/2010/main" val="790721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Julie- As already mentioned, federal requirements state that the report must be submitted to OSEP by February 1 each year, Must be posted on the state’s website, Must include the state’s progress or slippage in meeting targets for every indicator, and Must publicly report performance on 14 indicators by June of each year. Now, I will turn it over to Amanda Way.</a:t>
            </a:r>
          </a:p>
          <a:p>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6</a:t>
            </a:fld>
            <a:endParaRPr lang="en-US"/>
          </a:p>
        </p:txBody>
      </p:sp>
    </p:spTree>
    <p:extLst>
      <p:ext uri="{BB962C8B-B14F-4D97-AF65-F5344CB8AC3E}">
        <p14:creationId xmlns:p14="http://schemas.microsoft.com/office/powerpoint/2010/main" val="180133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Amanda- In the SPP/APR, there are two types of Indicators which are either compliance or results.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There are 6 Compliance indicators. OSEP sets those targets for states and they are set at either 100% or 0%. </a:t>
            </a:r>
          </a:p>
          <a:p>
            <a:pPr marL="0" marR="0">
              <a:lnSpc>
                <a:spcPct val="107000"/>
              </a:lnSpc>
              <a:spcBef>
                <a:spcPts val="0"/>
              </a:spcBef>
              <a:spcAft>
                <a:spcPts val="80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There are 12 Results indicators. This means that states have the opportunity to set their own targets. However, OSEP does monitor State targets for reasonableness. States use baseline data to set appropriate targets.  Targets are to be rigorous but achievable and must show progress over baseline.</a:t>
            </a:r>
          </a:p>
          <a:p>
            <a:pPr marL="0" marR="0">
              <a:lnSpc>
                <a:spcPct val="107000"/>
              </a:lnSpc>
              <a:spcBef>
                <a:spcPts val="0"/>
              </a:spcBef>
              <a:spcAft>
                <a:spcPts val="800"/>
              </a:spcAft>
            </a:pPr>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7</a:t>
            </a:fld>
            <a:endParaRPr lang="en-US"/>
          </a:p>
        </p:txBody>
      </p:sp>
    </p:spTree>
    <p:extLst>
      <p:ext uri="{BB962C8B-B14F-4D97-AF65-F5344CB8AC3E}">
        <p14:creationId xmlns:p14="http://schemas.microsoft.com/office/powerpoint/2010/main" val="1332617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Amanda- Here is a list of all Indicators, starting with Indicator 1 Graduation. (READ whole list).</a:t>
            </a:r>
          </a:p>
          <a:p>
            <a:pPr marL="0" marR="0">
              <a:lnSpc>
                <a:spcPct val="107000"/>
              </a:lnSpc>
              <a:spcBef>
                <a:spcPts val="0"/>
              </a:spcBef>
              <a:spcAft>
                <a:spcPts val="80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Although numbering only goes to 17 there are actually 18 indicators. Indicator 4 is divided into 2 parts. 4A, Suspension/Expulsion is an indicator where Michigan sets the target. In fact, this indicator is currently under review for potentially resetting target, as there has been a change to the methodology based on feedback from OSEP. Michigan will be gathering input from stakeholders, including the Special Education Advisory Committee (SEAC).</a:t>
            </a:r>
          </a:p>
          <a:p>
            <a:pPr marL="0" marR="0">
              <a:lnSpc>
                <a:spcPct val="107000"/>
              </a:lnSpc>
              <a:spcBef>
                <a:spcPts val="0"/>
              </a:spcBef>
              <a:spcAft>
                <a:spcPts val="800"/>
              </a:spcAft>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Indicator 4B, Suspension/Expulsion by Race/Ethnicity is a compliance indicator with the target being set by OSEP at 0%. </a:t>
            </a:r>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8</a:t>
            </a:fld>
            <a:endParaRPr lang="en-US"/>
          </a:p>
        </p:txBody>
      </p:sp>
    </p:spTree>
    <p:extLst>
      <p:ext uri="{BB962C8B-B14F-4D97-AF65-F5344CB8AC3E}">
        <p14:creationId xmlns:p14="http://schemas.microsoft.com/office/powerpoint/2010/main" val="3490197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Amanda – Here, Indicators 4B, 9, 10, 11, 12, and 13 are marked by bullseyes, which are the Compliance indicators. Remember OSEP sets those standards for states and they are set at either 100% or 0%. Indicators 4B, Suspension/Expulsion 9 and 10, Disproportionate Representation are set at 0% because those are not desirable outcomes. While Indicators 11, Child Find, 12, Early Childhood Transition and 13, Secondary Transition, have a set target of 100% because full compliance is the desirable outcome.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effectLst/>
                <a:latin typeface="Calibri" panose="020F0502020204030204" pitchFamily="34" charset="0"/>
                <a:ea typeface="Calibri" panose="020F0502020204030204" pitchFamily="34" charset="0"/>
                <a:cs typeface="Times New Roman" panose="02020603050405020304" pitchFamily="18" charset="0"/>
              </a:rPr>
              <a:t>Now I will turn it back over to Julie Trevino.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p:cNvSpPr>
            <a:spLocks noGrp="1"/>
          </p:cNvSpPr>
          <p:nvPr>
            <p:ph type="ftr" sz="quarter" idx="4"/>
          </p:nvPr>
        </p:nvSpPr>
        <p:spPr/>
        <p:txBody>
          <a:bodyPr/>
          <a:lstStyle/>
          <a:p>
            <a:r>
              <a:rPr lang="en-US"/>
              <a:t>MDE Office of Special Education</a:t>
            </a:r>
          </a:p>
        </p:txBody>
      </p:sp>
      <p:sp>
        <p:nvSpPr>
          <p:cNvPr id="5" name="Slide Number Placeholder 4"/>
          <p:cNvSpPr>
            <a:spLocks noGrp="1"/>
          </p:cNvSpPr>
          <p:nvPr>
            <p:ph type="sldNum" sz="quarter" idx="5"/>
          </p:nvPr>
        </p:nvSpPr>
        <p:spPr/>
        <p:txBody>
          <a:bodyPr/>
          <a:lstStyle/>
          <a:p>
            <a:fld id="{B726B315-C80B-4218-90F6-E337499C216C}" type="slidenum">
              <a:rPr lang="en-US" smtClean="0"/>
              <a:t>9</a:t>
            </a:fld>
            <a:endParaRPr lang="en-US"/>
          </a:p>
        </p:txBody>
      </p:sp>
    </p:spTree>
    <p:extLst>
      <p:ext uri="{BB962C8B-B14F-4D97-AF65-F5344CB8AC3E}">
        <p14:creationId xmlns:p14="http://schemas.microsoft.com/office/powerpoint/2010/main" val="31564056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313417-028A-499F-83DA-A2EA8D12E4CE}"/>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C9E44D42-8732-4FBC-9B00-DA5102A39548}"/>
              </a:ext>
            </a:extLst>
          </p:cNvPr>
          <p:cNvSpPr>
            <a:spLocks noGrp="1"/>
          </p:cNvSpPr>
          <p:nvPr>
            <p:ph type="ctrTitle"/>
          </p:nvPr>
        </p:nvSpPr>
        <p:spPr>
          <a:xfrm>
            <a:off x="933450" y="722100"/>
            <a:ext cx="10287000" cy="1897275"/>
          </a:xfrm>
        </p:spPr>
        <p:txBody>
          <a:bodyPr anchor="b">
            <a:normAutofit/>
          </a:bodyPr>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D03A7AF0-C8F4-4D67-B92A-80029DF80B87}"/>
              </a:ext>
            </a:extLst>
          </p:cNvPr>
          <p:cNvSpPr>
            <a:spLocks noGrp="1"/>
          </p:cNvSpPr>
          <p:nvPr>
            <p:ph type="subTitle" idx="1" hasCustomPrompt="1"/>
          </p:nvPr>
        </p:nvSpPr>
        <p:spPr>
          <a:xfrm>
            <a:off x="933450" y="3069771"/>
            <a:ext cx="10287000" cy="876244"/>
          </a:xfrm>
        </p:spPr>
        <p:txBody>
          <a:bodyPr>
            <a:normAutofit/>
          </a:bodyPr>
          <a:lstStyle>
            <a:lvl1pPr marL="0" indent="0" algn="ctr">
              <a:buNone/>
              <a:defRPr sz="3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 and date</a:t>
            </a:r>
          </a:p>
        </p:txBody>
      </p:sp>
      <p:sp>
        <p:nvSpPr>
          <p:cNvPr id="5" name="Text Placeholder 4">
            <a:extLst>
              <a:ext uri="{FF2B5EF4-FFF2-40B4-BE49-F238E27FC236}">
                <a16:creationId xmlns:a16="http://schemas.microsoft.com/office/drawing/2014/main" id="{A7B08AC5-25EF-42E0-BD04-850408921AC4}"/>
              </a:ext>
            </a:extLst>
          </p:cNvPr>
          <p:cNvSpPr>
            <a:spLocks noGrp="1"/>
          </p:cNvSpPr>
          <p:nvPr>
            <p:ph type="body" sz="quarter" idx="10" hasCustomPrompt="1"/>
          </p:nvPr>
        </p:nvSpPr>
        <p:spPr>
          <a:xfrm>
            <a:off x="933450" y="4291860"/>
            <a:ext cx="10287000" cy="532071"/>
          </a:xfrm>
        </p:spPr>
        <p:txBody>
          <a:bodyPr>
            <a:normAutofit/>
          </a:bodyPr>
          <a:lstStyle>
            <a:lvl1pPr marL="0" indent="0" algn="ctr">
              <a:buNone/>
              <a:defRPr sz="2400"/>
            </a:lvl1pPr>
          </a:lstStyle>
          <a:p>
            <a:pPr lvl="0"/>
            <a:r>
              <a:rPr lang="en-US" dirty="0"/>
              <a:t>Click to add agency and office name</a:t>
            </a:r>
          </a:p>
        </p:txBody>
      </p:sp>
      <p:pic>
        <p:nvPicPr>
          <p:cNvPr id="8" name="Picture 7">
            <a:extLst>
              <a:ext uri="{FF2B5EF4-FFF2-40B4-BE49-F238E27FC236}">
                <a16:creationId xmlns:a16="http://schemas.microsoft.com/office/drawing/2014/main" id="{D1314141-2A46-4FE4-8B78-61DDE377CD0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24400" y="5169777"/>
            <a:ext cx="2743200" cy="1055077"/>
          </a:xfrm>
          <a:prstGeom prst="rect">
            <a:avLst/>
          </a:prstGeom>
        </p:spPr>
      </p:pic>
    </p:spTree>
    <p:extLst>
      <p:ext uri="{BB962C8B-B14F-4D97-AF65-F5344CB8AC3E}">
        <p14:creationId xmlns:p14="http://schemas.microsoft.com/office/powerpoint/2010/main" val="4058867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6703D-060A-4602-BA50-0409A3DCA863}"/>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bIns="137160" anchor="ctr" anchorCtr="0">
            <a:normAutofit/>
          </a:bodyPr>
          <a:lstStyle>
            <a:lvl1pPr>
              <a:defRPr sz="30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F5875E57-9CD7-431A-9D7D-A17D29CE553D}"/>
              </a:ext>
            </a:extLst>
          </p:cNvPr>
          <p:cNvSpPr>
            <a:spLocks noGrp="1"/>
          </p:cNvSpPr>
          <p:nvPr>
            <p:ph type="body" sz="half" idx="2"/>
          </p:nvPr>
        </p:nvSpPr>
        <p:spPr>
          <a:xfrm>
            <a:off x="839788" y="2224215"/>
            <a:ext cx="3932237" cy="415070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083EBB25-D0C8-4954-9B36-D4E628F5B413}"/>
              </a:ext>
            </a:extLst>
          </p:cNvPr>
          <p:cNvSpPr>
            <a:spLocks noGrp="1"/>
          </p:cNvSpPr>
          <p:nvPr>
            <p:ph type="pic" idx="1"/>
          </p:nvPr>
        </p:nvSpPr>
        <p:spPr>
          <a:xfrm>
            <a:off x="5183188" y="457200"/>
            <a:ext cx="6172200" cy="591772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Footer Placeholder 3">
            <a:extLst>
              <a:ext uri="{FF2B5EF4-FFF2-40B4-BE49-F238E27FC236}">
                <a16:creationId xmlns:a16="http://schemas.microsoft.com/office/drawing/2014/main" id="{8A977368-5D03-4D6D-94E7-5DDB5FFEE8B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35D6BDBD-A7C3-4CFE-A969-02520E42DE2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21426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D6818B8-2539-418A-B8F9-24121A76E26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AD2FC3B1-FC31-4268-AE04-4326CF8914FD}"/>
              </a:ext>
            </a:extLst>
          </p:cNvPr>
          <p:cNvSpPr>
            <a:spLocks noGrp="1"/>
          </p:cNvSpPr>
          <p:nvPr>
            <p:ph type="title"/>
          </p:nvPr>
        </p:nvSpPr>
        <p:spPr>
          <a:xfrm>
            <a:off x="838200" y="365126"/>
            <a:ext cx="10515600" cy="750116"/>
          </a:xfrm>
        </p:spPr>
        <p:txBody>
          <a:bodyPr/>
          <a:lstStyle>
            <a:lvl1pPr>
              <a:defRPr>
                <a:solidFill>
                  <a:schemeClr val="bg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2D6B86A8-B5C2-4C14-93DF-A71981AD0109}"/>
              </a:ext>
            </a:extLst>
          </p:cNvPr>
          <p:cNvSpPr>
            <a:spLocks noGrp="1"/>
          </p:cNvSpPr>
          <p:nvPr>
            <p:ph type="body" orient="vert" idx="1" hasCustomPrompt="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Footer Placeholder 3">
            <a:extLst>
              <a:ext uri="{FF2B5EF4-FFF2-40B4-BE49-F238E27FC236}">
                <a16:creationId xmlns:a16="http://schemas.microsoft.com/office/drawing/2014/main" id="{F11D5644-954F-46B3-BBFD-850A947647C4}"/>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0" name="Slide Number Placeholder 8">
            <a:extLst>
              <a:ext uri="{FF2B5EF4-FFF2-40B4-BE49-F238E27FC236}">
                <a16:creationId xmlns:a16="http://schemas.microsoft.com/office/drawing/2014/main" id="{24AC4758-9EBA-427F-BE2C-BF8A346500A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2199754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9C633D3-D539-4AE7-BFBF-130ABCEAD0F5}"/>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10385B27-0B87-4799-B538-EA4789C8AD7D}"/>
              </a:ext>
            </a:extLst>
          </p:cNvPr>
          <p:cNvSpPr>
            <a:spLocks noGrp="1"/>
          </p:cNvSpPr>
          <p:nvPr>
            <p:ph type="body" orient="vert" idx="1" hasCustomPrompt="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6" name="Footer Placeholder 3">
            <a:extLst>
              <a:ext uri="{FF2B5EF4-FFF2-40B4-BE49-F238E27FC236}">
                <a16:creationId xmlns:a16="http://schemas.microsoft.com/office/drawing/2014/main" id="{5EE6DBE1-1414-4398-9EDF-3B9AFB99B1EB}"/>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7" name="Slide Number Placeholder 8">
            <a:extLst>
              <a:ext uri="{FF2B5EF4-FFF2-40B4-BE49-F238E27FC236}">
                <a16:creationId xmlns:a16="http://schemas.microsoft.com/office/drawing/2014/main" id="{C271E5B8-F9BB-477E-A5E1-3AC5211F3323}"/>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443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8A24BBB-FB12-42FD-9708-CDFD58955403}"/>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00B5CA01-D7C5-45C1-825C-123C031D2872}"/>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EB6778A3-8946-449C-AB7D-F67D2B71FD9D}"/>
              </a:ext>
            </a:extLst>
          </p:cNvPr>
          <p:cNvSpPr>
            <a:spLocks noGrp="1"/>
          </p:cNvSpPr>
          <p:nvPr>
            <p:ph idx="1" hasCustomPrompt="1"/>
          </p:nvPr>
        </p:nvSpPr>
        <p:spPr>
          <a:xfrm>
            <a:off x="838200" y="1242204"/>
            <a:ext cx="10515600" cy="5115464"/>
          </a:xfrm>
        </p:spPr>
        <p:txBody>
          <a:bodyPr/>
          <a:lstStyle>
            <a:lvl1pPr>
              <a:defRPr sz="3200"/>
            </a:lvl1pPr>
            <a:lvl2pPr marL="625475" indent="-280988">
              <a:defRPr sz="3000"/>
            </a:lvl2pPr>
            <a:lvl3pPr marL="969963" indent="-223838">
              <a:defRPr sz="2800"/>
            </a:lvl3pPr>
            <a:lvl4pPr marL="1258888" indent="-231775">
              <a:defRPr sz="2600"/>
            </a:lvl4pPr>
            <a:lvl5pPr>
              <a:defRPr>
                <a:highlight>
                  <a:srgbClr val="FFFF00"/>
                </a:highlight>
              </a:defRPr>
            </a:lvl5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17" name="Footer Placeholder 3">
            <a:extLst>
              <a:ext uri="{FF2B5EF4-FFF2-40B4-BE49-F238E27FC236}">
                <a16:creationId xmlns:a16="http://schemas.microsoft.com/office/drawing/2014/main" id="{71423C5F-FF68-4CC3-AF88-E25C2583C00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8" name="Slide Number Placeholder 8">
            <a:extLst>
              <a:ext uri="{FF2B5EF4-FFF2-40B4-BE49-F238E27FC236}">
                <a16:creationId xmlns:a16="http://schemas.microsoft.com/office/drawing/2014/main" id="{55830F5E-ADD5-412F-8748-F6A099D3507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80966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C3FF02D-5A41-464C-993E-9C6A2ABE84B1}"/>
              </a:ext>
              <a:ext uri="{C183D7F6-B498-43B3-948B-1728B52AA6E4}">
                <adec:decorative xmlns:adec="http://schemas.microsoft.com/office/drawing/2017/decorative" val="1"/>
              </a:ext>
            </a:extLst>
          </p:cNvPr>
          <p:cNvSpPr/>
          <p:nvPr userDrawn="1"/>
        </p:nvSpPr>
        <p:spPr>
          <a:xfrm>
            <a:off x="0" y="2948158"/>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4CE04310-1E7C-478F-B7CB-A4446DFEA731}"/>
              </a:ext>
            </a:extLst>
          </p:cNvPr>
          <p:cNvSpPr>
            <a:spLocks noGrp="1"/>
          </p:cNvSpPr>
          <p:nvPr>
            <p:ph type="title"/>
          </p:nvPr>
        </p:nvSpPr>
        <p:spPr>
          <a:xfrm>
            <a:off x="345233" y="3041779"/>
            <a:ext cx="11002217" cy="908597"/>
          </a:xfrm>
        </p:spPr>
        <p:txBody>
          <a:bodyPr anchor="b">
            <a:normAutofit/>
          </a:bodyPr>
          <a:lstStyle>
            <a:lvl1pPr algn="ctr">
              <a:defRPr sz="44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E29316B-CB8D-4D61-A3FF-949AFBA39DB3}"/>
              </a:ext>
            </a:extLst>
          </p:cNvPr>
          <p:cNvSpPr>
            <a:spLocks noGrp="1"/>
          </p:cNvSpPr>
          <p:nvPr>
            <p:ph type="body" idx="1"/>
          </p:nvPr>
        </p:nvSpPr>
        <p:spPr>
          <a:xfrm>
            <a:off x="345233" y="4272216"/>
            <a:ext cx="11002217" cy="1110382"/>
          </a:xfrm>
        </p:spPr>
        <p:txBody>
          <a:bodyPr>
            <a:normAutofit/>
          </a:bodyPr>
          <a:lstStyle>
            <a:lvl1pPr marL="0" indent="0" algn="ctr">
              <a:buNone/>
              <a:defRPr sz="3600">
                <a:solidFill>
                  <a:srgbClr val="25866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Footer Placeholder 3">
            <a:extLst>
              <a:ext uri="{FF2B5EF4-FFF2-40B4-BE49-F238E27FC236}">
                <a16:creationId xmlns:a16="http://schemas.microsoft.com/office/drawing/2014/main" id="{F567E2F2-8840-4D63-94A7-BE924DB0044F}"/>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B4AE004E-0F23-4DC7-8626-842611D7A5CD}"/>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210059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5106838"/>
          </a:xfrm>
        </p:spPr>
        <p:txBody>
          <a:bodyPr/>
          <a:lstStyle>
            <a:lvl1pPr>
              <a:defRPr/>
            </a:lvl1pPr>
            <a:lvl4pPr>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6"/>
            <a:ext cx="5181600" cy="5106837"/>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729627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C56789-759B-455D-80A1-3B326AF8A0D8}"/>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1" name="Title 1">
            <a:extLst>
              <a:ext uri="{FF2B5EF4-FFF2-40B4-BE49-F238E27FC236}">
                <a16:creationId xmlns:a16="http://schemas.microsoft.com/office/drawing/2014/main" id="{A223E564-AF8D-47A4-BC3C-82C882542F31}"/>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Content Placeholder 2">
            <a:extLst>
              <a:ext uri="{FF2B5EF4-FFF2-40B4-BE49-F238E27FC236}">
                <a16:creationId xmlns:a16="http://schemas.microsoft.com/office/drawing/2014/main" id="{9F6C0DAE-4A5F-4A83-98E9-6B7FEFC6D7D4}"/>
              </a:ext>
            </a:extLst>
          </p:cNvPr>
          <p:cNvSpPr>
            <a:spLocks noGrp="1"/>
          </p:cNvSpPr>
          <p:nvPr>
            <p:ph sz="half" idx="1" hasCustomPrompt="1"/>
          </p:nvPr>
        </p:nvSpPr>
        <p:spPr>
          <a:xfrm>
            <a:off x="838200" y="1233577"/>
            <a:ext cx="5181600" cy="3697652"/>
          </a:xfrm>
        </p:spPr>
        <p:txBody>
          <a:bodyPr/>
          <a:lstStyle>
            <a:lvl1pPr>
              <a:defRPr/>
            </a:lvl1pPr>
            <a:lvl4pPr>
              <a:defRPr/>
            </a:lvl4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E4C1E057-BA67-434A-A8BB-D76A5DE4706D}"/>
              </a:ext>
            </a:extLst>
          </p:cNvPr>
          <p:cNvSpPr>
            <a:spLocks noGrp="1"/>
          </p:cNvSpPr>
          <p:nvPr>
            <p:ph sz="half" idx="2" hasCustomPrompt="1"/>
          </p:nvPr>
        </p:nvSpPr>
        <p:spPr>
          <a:xfrm>
            <a:off x="6172200" y="1233577"/>
            <a:ext cx="5181600" cy="3697652"/>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p:txBody>
      </p:sp>
      <p:sp>
        <p:nvSpPr>
          <p:cNvPr id="5" name="Content Placeholder 4">
            <a:extLst>
              <a:ext uri="{FF2B5EF4-FFF2-40B4-BE49-F238E27FC236}">
                <a16:creationId xmlns:a16="http://schemas.microsoft.com/office/drawing/2014/main" id="{BB2C24CE-1109-4CBD-8C3B-CF42F54E875F}"/>
              </a:ext>
            </a:extLst>
          </p:cNvPr>
          <p:cNvSpPr>
            <a:spLocks noGrp="1"/>
          </p:cNvSpPr>
          <p:nvPr>
            <p:ph sz="quarter" idx="10" hasCustomPrompt="1"/>
          </p:nvPr>
        </p:nvSpPr>
        <p:spPr>
          <a:xfrm>
            <a:off x="838200" y="5218829"/>
            <a:ext cx="10515600" cy="833242"/>
          </a:xfrm>
        </p:spPr>
        <p:txBody>
          <a:bodyPr/>
          <a:lstStyle>
            <a:lvl1pPr>
              <a:defRPr/>
            </a:lvl1pPr>
          </a:lstStyle>
          <a:p>
            <a:pPr lvl="0"/>
            <a:r>
              <a:rPr lang="en-US" dirty="0"/>
              <a:t>Click to add text</a:t>
            </a:r>
          </a:p>
        </p:txBody>
      </p:sp>
      <p:sp>
        <p:nvSpPr>
          <p:cNvPr id="8" name="Footer Placeholder 3">
            <a:extLst>
              <a:ext uri="{FF2B5EF4-FFF2-40B4-BE49-F238E27FC236}">
                <a16:creationId xmlns:a16="http://schemas.microsoft.com/office/drawing/2014/main" id="{4D64ACF8-AA84-4A71-BF99-6978C459C34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9" name="Slide Number Placeholder 8">
            <a:extLst>
              <a:ext uri="{FF2B5EF4-FFF2-40B4-BE49-F238E27FC236}">
                <a16:creationId xmlns:a16="http://schemas.microsoft.com/office/drawing/2014/main" id="{56D3BFAD-E18D-4F3C-8421-D2FE3E41C9EB}"/>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698478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D386E68F-C960-41F2-A397-28E5F5AB7C2A}"/>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3688ACAD-3DA3-4FF9-9DA5-CE848AD35908}"/>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3" name="Text Placeholder 2">
            <a:extLst>
              <a:ext uri="{FF2B5EF4-FFF2-40B4-BE49-F238E27FC236}">
                <a16:creationId xmlns:a16="http://schemas.microsoft.com/office/drawing/2014/main" id="{4079874E-56F1-4BFA-8CEC-BE93F6275B12}"/>
              </a:ext>
            </a:extLst>
          </p:cNvPr>
          <p:cNvSpPr>
            <a:spLocks noGrp="1"/>
          </p:cNvSpPr>
          <p:nvPr>
            <p:ph type="body" idx="1" hasCustomPrompt="1"/>
          </p:nvPr>
        </p:nvSpPr>
        <p:spPr>
          <a:xfrm>
            <a:off x="603314" y="1224951"/>
            <a:ext cx="5391086" cy="681051"/>
          </a:xfrm>
          <a:solidFill>
            <a:srgbClr val="E4F4F0"/>
          </a:solidFill>
        </p:spPr>
        <p:txBody>
          <a:bodyPr anchor="ctr" anchorCtr="0">
            <a:norm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subheading</a:t>
            </a:r>
          </a:p>
        </p:txBody>
      </p:sp>
      <p:sp>
        <p:nvSpPr>
          <p:cNvPr id="4" name="Content Placeholder 3">
            <a:extLst>
              <a:ext uri="{FF2B5EF4-FFF2-40B4-BE49-F238E27FC236}">
                <a16:creationId xmlns:a16="http://schemas.microsoft.com/office/drawing/2014/main" id="{432461AD-4870-4723-A67E-50288C395C20}"/>
              </a:ext>
            </a:extLst>
          </p:cNvPr>
          <p:cNvSpPr>
            <a:spLocks noGrp="1"/>
          </p:cNvSpPr>
          <p:nvPr>
            <p:ph sz="half" idx="2" hasCustomPrompt="1"/>
          </p:nvPr>
        </p:nvSpPr>
        <p:spPr>
          <a:xfrm>
            <a:off x="606490" y="2049835"/>
            <a:ext cx="5391085" cy="4299207"/>
          </a:xfrm>
        </p:spPr>
        <p:txBody>
          <a:bodyPr>
            <a:normAutofit/>
          </a:bodyPr>
          <a:lstStyle>
            <a:lvl1pPr>
              <a:defRPr sz="2600"/>
            </a:lvl1pPr>
            <a:lvl2pPr>
              <a:defRPr sz="2400"/>
            </a:lvl2pPr>
            <a:lvl3pPr>
              <a:defRPr sz="2200"/>
            </a:lvl3pPr>
            <a:lvl4pPr>
              <a:defRPr sz="1800"/>
            </a:lvl4pPr>
            <a:lvl5pPr>
              <a:defRPr sz="1600"/>
            </a:lvl5pPr>
          </a:lstStyle>
          <a:p>
            <a:pPr lvl="0"/>
            <a:r>
              <a:rPr lang="en-US" dirty="0"/>
              <a:t>Click to add text</a:t>
            </a:r>
          </a:p>
          <a:p>
            <a:pPr lvl="1"/>
            <a:r>
              <a:rPr lang="en-US" dirty="0"/>
              <a:t>Second level</a:t>
            </a:r>
          </a:p>
        </p:txBody>
      </p:sp>
      <p:sp>
        <p:nvSpPr>
          <p:cNvPr id="5" name="Text Placeholder 4">
            <a:extLst>
              <a:ext uri="{FF2B5EF4-FFF2-40B4-BE49-F238E27FC236}">
                <a16:creationId xmlns:a16="http://schemas.microsoft.com/office/drawing/2014/main" id="{AFB89305-A827-44E7-B34F-FB5D2333E69F}"/>
              </a:ext>
            </a:extLst>
          </p:cNvPr>
          <p:cNvSpPr>
            <a:spLocks noGrp="1"/>
          </p:cNvSpPr>
          <p:nvPr>
            <p:ph type="body" sz="quarter" idx="3" hasCustomPrompt="1"/>
          </p:nvPr>
        </p:nvSpPr>
        <p:spPr>
          <a:xfrm>
            <a:off x="6096000" y="1224951"/>
            <a:ext cx="5486334" cy="681051"/>
          </a:xfrm>
          <a:solidFill>
            <a:srgbClr val="E4F4F0"/>
          </a:solidFill>
        </p:spPr>
        <p:txBody>
          <a:bodyPr anchor="ctr" anchorCtr="0">
            <a:noAutofit/>
          </a:bodyPr>
          <a:lstStyle>
            <a:lvl1pPr marL="0" indent="0" algn="ctr">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subheading</a:t>
            </a:r>
          </a:p>
        </p:txBody>
      </p:sp>
      <p:sp>
        <p:nvSpPr>
          <p:cNvPr id="6" name="Content Placeholder 5">
            <a:extLst>
              <a:ext uri="{FF2B5EF4-FFF2-40B4-BE49-F238E27FC236}">
                <a16:creationId xmlns:a16="http://schemas.microsoft.com/office/drawing/2014/main" id="{546F5B73-BD04-4D54-9A52-3712C32C9779}"/>
              </a:ext>
            </a:extLst>
          </p:cNvPr>
          <p:cNvSpPr>
            <a:spLocks noGrp="1"/>
          </p:cNvSpPr>
          <p:nvPr>
            <p:ph sz="quarter" idx="4" hasCustomPrompt="1"/>
          </p:nvPr>
        </p:nvSpPr>
        <p:spPr>
          <a:xfrm>
            <a:off x="6099176" y="2049835"/>
            <a:ext cx="5486334" cy="4299207"/>
          </a:xfrm>
        </p:spPr>
        <p:txBody>
          <a:bodyPr>
            <a:normAutofit/>
          </a:bodyPr>
          <a:lstStyle>
            <a:lvl1pPr>
              <a:defRPr sz="2600"/>
            </a:lvl1pPr>
            <a:lvl2pPr>
              <a:defRPr sz="2400"/>
            </a:lvl2pPr>
            <a:lvl3pPr>
              <a:defRPr sz="2200"/>
            </a:lvl3pPr>
            <a:lvl4pPr>
              <a:defRPr sz="1800"/>
            </a:lvl4pPr>
            <a:lvl5pPr>
              <a:defRPr sz="1600"/>
            </a:lvl5pPr>
          </a:lstStyle>
          <a:p>
            <a:pPr lvl="0"/>
            <a:r>
              <a:rPr lang="en-US" dirty="0"/>
              <a:t>Click to add text</a:t>
            </a:r>
          </a:p>
          <a:p>
            <a:pPr lvl="1"/>
            <a:r>
              <a:rPr lang="en-US" dirty="0"/>
              <a:t>Second level</a:t>
            </a:r>
          </a:p>
        </p:txBody>
      </p:sp>
      <p:sp>
        <p:nvSpPr>
          <p:cNvPr id="10" name="Footer Placeholder 3">
            <a:extLst>
              <a:ext uri="{FF2B5EF4-FFF2-40B4-BE49-F238E27FC236}">
                <a16:creationId xmlns:a16="http://schemas.microsoft.com/office/drawing/2014/main" id="{0C22C361-FC01-44D9-8AC9-00F8856CA5A4}"/>
              </a:ext>
            </a:extLst>
          </p:cNvPr>
          <p:cNvSpPr>
            <a:spLocks noGrp="1"/>
          </p:cNvSpPr>
          <p:nvPr>
            <p:ph type="ftr" sz="quarter" idx="10"/>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11" name="Slide Number Placeholder 8">
            <a:extLst>
              <a:ext uri="{FF2B5EF4-FFF2-40B4-BE49-F238E27FC236}">
                <a16:creationId xmlns:a16="http://schemas.microsoft.com/office/drawing/2014/main" id="{DE743414-5A82-4DD2-8CC5-065329ADB034}"/>
              </a:ext>
            </a:extLst>
          </p:cNvPr>
          <p:cNvSpPr>
            <a:spLocks noGrp="1"/>
          </p:cNvSpPr>
          <p:nvPr>
            <p:ph type="sldNum" sz="quarter" idx="11"/>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34529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A20B9E86-5103-45DA-BB40-B33F7CDBB01D}"/>
              </a:ext>
              <a:ext uri="{C183D7F6-B498-43B3-948B-1728B52AA6E4}">
                <adec:decorative xmlns:adec="http://schemas.microsoft.com/office/drawing/2017/decorative" val="1"/>
              </a:ext>
            </a:extLst>
          </p:cNvPr>
          <p:cNvSpPr/>
          <p:nvPr userDrawn="1"/>
        </p:nvSpPr>
        <p:spPr>
          <a:xfrm>
            <a:off x="0" y="4859"/>
            <a:ext cx="12192000" cy="1110382"/>
          </a:xfrm>
          <a:prstGeom prst="rect">
            <a:avLst/>
          </a:prstGeom>
          <a:solidFill>
            <a:srgbClr val="25846E"/>
          </a:solidFill>
          <a:ln>
            <a:solidFill>
              <a:srgbClr val="25846E"/>
            </a:solid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8" name="Title 1">
            <a:extLst>
              <a:ext uri="{FF2B5EF4-FFF2-40B4-BE49-F238E27FC236}">
                <a16:creationId xmlns:a16="http://schemas.microsoft.com/office/drawing/2014/main" id="{256988C8-9AAE-49B2-AD32-2129D0CD8F7B}"/>
              </a:ext>
            </a:extLst>
          </p:cNvPr>
          <p:cNvSpPr>
            <a:spLocks noGrp="1"/>
          </p:cNvSpPr>
          <p:nvPr>
            <p:ph type="title" hasCustomPrompt="1"/>
          </p:nvPr>
        </p:nvSpPr>
        <p:spPr>
          <a:xfrm>
            <a:off x="391885" y="282000"/>
            <a:ext cx="11355355" cy="833241"/>
          </a:xfrm>
        </p:spPr>
        <p:txBody>
          <a:bodyPr>
            <a:normAutofit/>
          </a:bodyPr>
          <a:lstStyle>
            <a:lvl1pPr>
              <a:defRPr sz="4000">
                <a:solidFill>
                  <a:schemeClr val="bg1"/>
                </a:solidFill>
              </a:defRPr>
            </a:lvl1pPr>
          </a:lstStyle>
          <a:p>
            <a:r>
              <a:rPr lang="en-US" dirty="0"/>
              <a:t>Click to add title</a:t>
            </a:r>
          </a:p>
        </p:txBody>
      </p:sp>
      <p:sp>
        <p:nvSpPr>
          <p:cNvPr id="6" name="Footer Placeholder 3">
            <a:extLst>
              <a:ext uri="{FF2B5EF4-FFF2-40B4-BE49-F238E27FC236}">
                <a16:creationId xmlns:a16="http://schemas.microsoft.com/office/drawing/2014/main" id="{F0ADACA4-80D4-4A8E-A367-3732ACF2EDE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7" name="Slide Number Placeholder 8">
            <a:extLst>
              <a:ext uri="{FF2B5EF4-FFF2-40B4-BE49-F238E27FC236}">
                <a16:creationId xmlns:a16="http://schemas.microsoft.com/office/drawing/2014/main" id="{1B7A9EBA-D1DB-46CB-92F2-DC04833CF9B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742711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D87-11B0-47CF-8C2A-DED050A60615}"/>
              </a:ext>
            </a:extLst>
          </p:cNvPr>
          <p:cNvSpPr>
            <a:spLocks noGrp="1"/>
          </p:cNvSpPr>
          <p:nvPr>
            <p:ph type="title" hasCustomPrompt="1"/>
          </p:nvPr>
        </p:nvSpPr>
        <p:spPr/>
        <p:txBody>
          <a:bodyPr/>
          <a:lstStyle>
            <a:lvl1pPr>
              <a:defRPr/>
            </a:lvl1pPr>
          </a:lstStyle>
          <a:p>
            <a:r>
              <a:rPr lang="en-US" dirty="0"/>
              <a:t>Input title and change font color to white</a:t>
            </a:r>
          </a:p>
        </p:txBody>
      </p:sp>
      <p:sp>
        <p:nvSpPr>
          <p:cNvPr id="4" name="Footer Placeholder 3">
            <a:extLst>
              <a:ext uri="{FF2B5EF4-FFF2-40B4-BE49-F238E27FC236}">
                <a16:creationId xmlns:a16="http://schemas.microsoft.com/office/drawing/2014/main" id="{37B35DBC-9A67-47A7-9BAB-540EE9038B9D}"/>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5" name="Slide Number Placeholder 8">
            <a:extLst>
              <a:ext uri="{FF2B5EF4-FFF2-40B4-BE49-F238E27FC236}">
                <a16:creationId xmlns:a16="http://schemas.microsoft.com/office/drawing/2014/main" id="{969B9CAF-7601-43C4-AC01-43EE16C5A689}"/>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374949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AAE4757-7EB7-4EB1-8FBD-00F7F997A2FF}"/>
              </a:ext>
            </a:extLst>
          </p:cNvPr>
          <p:cNvSpPr>
            <a:spLocks noGrp="1"/>
          </p:cNvSpPr>
          <p:nvPr>
            <p:ph type="title"/>
          </p:nvPr>
        </p:nvSpPr>
        <p:spPr>
          <a:xfrm>
            <a:off x="839788" y="457200"/>
            <a:ext cx="3932237" cy="1600200"/>
          </a:xfrm>
          <a:solidFill>
            <a:srgbClr val="25846E"/>
          </a:solidFill>
          <a:ln>
            <a:solidFill>
              <a:srgbClr val="25846E"/>
            </a:solidFill>
          </a:ln>
        </p:spPr>
        <p:txBody>
          <a:bodyPr lIns="137160" tIns="91440" rIns="91440" bIns="137160" anchor="ctr" anchorCtr="0">
            <a:normAutofit/>
          </a:bodyPr>
          <a:lstStyle>
            <a:lvl1pPr>
              <a:defRPr sz="3000">
                <a:solidFill>
                  <a:schemeClr val="bg1"/>
                </a:solidFill>
              </a:defRPr>
            </a:lvl1pPr>
          </a:lstStyle>
          <a:p>
            <a:r>
              <a:rPr lang="en-US" dirty="0"/>
              <a:t>Click to edit Master title style</a:t>
            </a:r>
          </a:p>
        </p:txBody>
      </p:sp>
      <p:sp>
        <p:nvSpPr>
          <p:cNvPr id="4" name="Text Placeholder 3">
            <a:extLst>
              <a:ext uri="{FF2B5EF4-FFF2-40B4-BE49-F238E27FC236}">
                <a16:creationId xmlns:a16="http://schemas.microsoft.com/office/drawing/2014/main" id="{40468808-0645-4824-847B-7D4E53D83782}"/>
              </a:ext>
            </a:extLst>
          </p:cNvPr>
          <p:cNvSpPr>
            <a:spLocks noGrp="1"/>
          </p:cNvSpPr>
          <p:nvPr>
            <p:ph type="body" sz="half" idx="2"/>
          </p:nvPr>
        </p:nvSpPr>
        <p:spPr>
          <a:xfrm>
            <a:off x="839788" y="2233246"/>
            <a:ext cx="3932237" cy="4089916"/>
          </a:xfrm>
        </p:spPr>
        <p:txBody>
          <a:bodyPr>
            <a:normAutofit/>
          </a:bodyPr>
          <a:lstStyle>
            <a:lvl1pPr marL="0" indent="0">
              <a:buNone/>
              <a:defRPr sz="2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Content Placeholder 2">
            <a:extLst>
              <a:ext uri="{FF2B5EF4-FFF2-40B4-BE49-F238E27FC236}">
                <a16:creationId xmlns:a16="http://schemas.microsoft.com/office/drawing/2014/main" id="{48853D1B-D62B-40CA-922B-495E8BB2F539}"/>
              </a:ext>
            </a:extLst>
          </p:cNvPr>
          <p:cNvSpPr>
            <a:spLocks noGrp="1"/>
          </p:cNvSpPr>
          <p:nvPr>
            <p:ph idx="1" hasCustomPrompt="1"/>
          </p:nvPr>
        </p:nvSpPr>
        <p:spPr>
          <a:xfrm>
            <a:off x="5183188" y="457200"/>
            <a:ext cx="6172200" cy="5865962"/>
          </a:xfrm>
        </p:spPr>
        <p:txBody>
          <a:bodyPr/>
          <a:lstStyle>
            <a:lvl1pPr>
              <a:defRPr sz="3200"/>
            </a:lvl1pPr>
            <a:lvl2pPr>
              <a:defRPr sz="3000"/>
            </a:lvl2pPr>
            <a:lvl3pPr>
              <a:defRPr sz="2800"/>
            </a:lvl3pPr>
            <a:lvl4pPr>
              <a:defRPr sz="2600"/>
            </a:lvl4pPr>
            <a:lvl5pPr marL="1604963" indent="-233363">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p:txBody>
      </p:sp>
      <p:sp>
        <p:nvSpPr>
          <p:cNvPr id="7" name="Footer Placeholder 3">
            <a:extLst>
              <a:ext uri="{FF2B5EF4-FFF2-40B4-BE49-F238E27FC236}">
                <a16:creationId xmlns:a16="http://schemas.microsoft.com/office/drawing/2014/main" id="{04EBD286-055C-41DF-A987-AAE4DBD45AF8}"/>
              </a:ext>
            </a:extLst>
          </p:cNvPr>
          <p:cNvSpPr>
            <a:spLocks noGrp="1"/>
          </p:cNvSpPr>
          <p:nvPr>
            <p:ph type="ftr" sz="quarter" idx="3"/>
          </p:nvPr>
        </p:nvSpPr>
        <p:spPr>
          <a:xfrm>
            <a:off x="96336" y="6492875"/>
            <a:ext cx="4114800" cy="365125"/>
          </a:xfrm>
          <a:prstGeom prst="rect">
            <a:avLst/>
          </a:prstGeom>
        </p:spPr>
        <p:txBody>
          <a:bodyPr vert="horz" lIns="91440" tIns="45720" rIns="91440" bIns="45720" rtlCol="0" anchor="ctr"/>
          <a:lstStyle>
            <a:lvl1pPr algn="l">
              <a:defRPr sz="1200">
                <a:solidFill>
                  <a:schemeClr val="tx1"/>
                </a:solidFill>
                <a:latin typeface="Verdana" panose="020B0604030504040204" pitchFamily="34" charset="0"/>
                <a:ea typeface="Verdana" panose="020B0604030504040204" pitchFamily="34" charset="0"/>
              </a:defRPr>
            </a:lvl1pPr>
          </a:lstStyle>
          <a:p>
            <a:r>
              <a:rPr lang="en-US" dirty="0"/>
              <a:t>MDE Office of Special Education</a:t>
            </a:r>
          </a:p>
        </p:txBody>
      </p:sp>
      <p:sp>
        <p:nvSpPr>
          <p:cNvPr id="8" name="Slide Number Placeholder 8">
            <a:extLst>
              <a:ext uri="{FF2B5EF4-FFF2-40B4-BE49-F238E27FC236}">
                <a16:creationId xmlns:a16="http://schemas.microsoft.com/office/drawing/2014/main" id="{5B729C5D-45ED-4C65-B203-7589F117119C}"/>
              </a:ext>
            </a:extLst>
          </p:cNvPr>
          <p:cNvSpPr>
            <a:spLocks noGrp="1"/>
          </p:cNvSpPr>
          <p:nvPr>
            <p:ph type="sldNum" sz="quarter" idx="4"/>
          </p:nvPr>
        </p:nvSpPr>
        <p:spPr>
          <a:xfrm>
            <a:off x="9352468" y="6503922"/>
            <a:ext cx="2743200" cy="365125"/>
          </a:xfrm>
          <a:prstGeom prst="rect">
            <a:avLst/>
          </a:prstGeom>
        </p:spPr>
        <p:txBody>
          <a:bodyPr vert="horz" lIns="91440" tIns="45720" rIns="91440" bIns="45720" rtlCol="0" anchor="ctr"/>
          <a:lstStyle>
            <a:lvl1pPr algn="r">
              <a:defRPr sz="1200">
                <a:solidFill>
                  <a:schemeClr val="tx1"/>
                </a:solidFill>
                <a:latin typeface="Verdana" panose="020B0604030504040204" pitchFamily="34" charset="0"/>
                <a:ea typeface="Verdana" panose="020B0604030504040204" pitchFamily="34" charset="0"/>
              </a:defRPr>
            </a:lvl1pPr>
          </a:lstStyle>
          <a:p>
            <a:fld id="{C948956C-181A-4CF4-99F7-163F512CFDFE}" type="slidenum">
              <a:rPr lang="en-US" smtClean="0"/>
              <a:pPr/>
              <a:t>‹#›</a:t>
            </a:fld>
            <a:endParaRPr lang="en-US" dirty="0"/>
          </a:p>
        </p:txBody>
      </p:sp>
    </p:spTree>
    <p:extLst>
      <p:ext uri="{BB962C8B-B14F-4D97-AF65-F5344CB8AC3E}">
        <p14:creationId xmlns:p14="http://schemas.microsoft.com/office/powerpoint/2010/main" val="1504803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AF1B9-C994-4088-83F6-0FBEC3AD97C4}"/>
              </a:ext>
            </a:extLst>
          </p:cNvPr>
          <p:cNvSpPr>
            <a:spLocks noGrp="1"/>
          </p:cNvSpPr>
          <p:nvPr>
            <p:ph type="title"/>
          </p:nvPr>
        </p:nvSpPr>
        <p:spPr>
          <a:xfrm>
            <a:off x="513183" y="365125"/>
            <a:ext cx="11150081" cy="771591"/>
          </a:xfrm>
          <a:prstGeom prst="rect">
            <a:avLst/>
          </a:prstGeom>
        </p:spPr>
        <p:txBody>
          <a:bodyPr vert="horz" lIns="91440" tIns="45720" rIns="91440" bIns="45720" rtlCol="0" anchor="ctr">
            <a:normAutofit/>
          </a:bodyPr>
          <a:lstStyle/>
          <a:p>
            <a:r>
              <a:rPr lang="en-US" dirty="0"/>
              <a:t>Click to add title</a:t>
            </a:r>
          </a:p>
        </p:txBody>
      </p:sp>
      <p:sp>
        <p:nvSpPr>
          <p:cNvPr id="3" name="Text Placeholder 2">
            <a:extLst>
              <a:ext uri="{FF2B5EF4-FFF2-40B4-BE49-F238E27FC236}">
                <a16:creationId xmlns:a16="http://schemas.microsoft.com/office/drawing/2014/main" id="{A036162D-30D3-43AB-AAE0-18E7EEC3B329}"/>
              </a:ext>
            </a:extLst>
          </p:cNvPr>
          <p:cNvSpPr>
            <a:spLocks noGrp="1"/>
          </p:cNvSpPr>
          <p:nvPr>
            <p:ph type="body" idx="1"/>
          </p:nvPr>
        </p:nvSpPr>
        <p:spPr>
          <a:xfrm>
            <a:off x="838200" y="1311214"/>
            <a:ext cx="10515600" cy="5011947"/>
          </a:xfrm>
          <a:prstGeom prst="rect">
            <a:avLst/>
          </a:prstGeom>
        </p:spPr>
        <p:txBody>
          <a:bodyPr vert="horz" lIns="91440" tIns="45720" rIns="91440" bIns="45720" rtlCol="0">
            <a:normAutofit/>
          </a:bodyPr>
          <a:lstStyle/>
          <a:p>
            <a:pPr lvl="0"/>
            <a:r>
              <a:rPr lang="en-US" dirty="0"/>
              <a:t>Click to add text</a:t>
            </a:r>
          </a:p>
          <a:p>
            <a:pPr lvl="1"/>
            <a:r>
              <a:rPr lang="en-US" dirty="0"/>
              <a:t>Second level</a:t>
            </a:r>
          </a:p>
          <a:p>
            <a:pPr lvl="2"/>
            <a:r>
              <a:rPr lang="en-US" dirty="0"/>
              <a:t>Third level</a:t>
            </a:r>
          </a:p>
          <a:p>
            <a:pPr lvl="3"/>
            <a:r>
              <a:rPr lang="en-US" dirty="0"/>
              <a:t>Fourth level</a:t>
            </a:r>
          </a:p>
        </p:txBody>
      </p:sp>
      <p:pic>
        <p:nvPicPr>
          <p:cNvPr id="8" name="Picture 7">
            <a:extLst>
              <a:ext uri="{FF2B5EF4-FFF2-40B4-BE49-F238E27FC236}">
                <a16:creationId xmlns:a16="http://schemas.microsoft.com/office/drawing/2014/main" id="{C141500D-1553-4DCC-9702-6B6F0DC6A556}"/>
              </a:ext>
            </a:extLst>
          </p:cNvPr>
          <p:cNvPicPr>
            <a:picLocks noChangeAspect="1"/>
          </p:cNvPicPr>
          <p:nvPr userDrawn="1"/>
        </p:nvPicPr>
        <p:blipFill>
          <a:blip r:embed="rId14"/>
          <a:stretch>
            <a:fillRect/>
          </a:stretch>
        </p:blipFill>
        <p:spPr>
          <a:xfrm>
            <a:off x="0" y="6400857"/>
            <a:ext cx="12192000" cy="457143"/>
          </a:xfrm>
          <a:prstGeom prst="rect">
            <a:avLst/>
          </a:prstGeom>
        </p:spPr>
      </p:pic>
    </p:spTree>
    <p:extLst>
      <p:ext uri="{BB962C8B-B14F-4D97-AF65-F5344CB8AC3E}">
        <p14:creationId xmlns:p14="http://schemas.microsoft.com/office/powerpoint/2010/main" val="17662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0" r:id="rId5"/>
    <p:sldLayoutId id="2147483653" r:id="rId6"/>
    <p:sldLayoutId id="2147483654" r:id="rId7"/>
    <p:sldLayoutId id="2147483655"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0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108000"/>
        </a:lnSpc>
        <a:spcBef>
          <a:spcPts val="1000"/>
        </a:spcBef>
        <a:spcAft>
          <a:spcPts val="0"/>
        </a:spcAft>
        <a:buClr>
          <a:srgbClr val="25866E"/>
        </a:buClr>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69913" indent="-225425" algn="l" defTabSz="914400" rtl="0" eaLnBrk="1" latinLnBrk="0" hangingPunct="1">
        <a:lnSpc>
          <a:spcPct val="108000"/>
        </a:lnSpc>
        <a:spcBef>
          <a:spcPts val="500"/>
        </a:spcBef>
        <a:spcAft>
          <a:spcPts val="0"/>
        </a:spcAft>
        <a:buClr>
          <a:srgbClr val="25866E"/>
        </a:buClr>
        <a:buFont typeface="Courier New" panose="02070309020205020404" pitchFamily="49" charset="0"/>
        <a:buChar char="o"/>
        <a:defRPr sz="2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914400" indent="-223838" algn="l" defTabSz="914400" rtl="0" eaLnBrk="1" latinLnBrk="0" hangingPunct="1">
        <a:lnSpc>
          <a:spcPct val="108000"/>
        </a:lnSpc>
        <a:spcBef>
          <a:spcPts val="500"/>
        </a:spcBef>
        <a:spcAft>
          <a:spcPts val="0"/>
        </a:spcAft>
        <a:buClr>
          <a:srgbClr val="25866E"/>
        </a:buClr>
        <a:buFont typeface="Wingdings" panose="05000000000000000000" pitchFamily="2" charset="2"/>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258888" indent="-231775" algn="l" defTabSz="914400" rtl="0" eaLnBrk="1" latinLnBrk="0" hangingPunct="1">
        <a:lnSpc>
          <a:spcPct val="108000"/>
        </a:lnSpc>
        <a:spcBef>
          <a:spcPts val="500"/>
        </a:spcBef>
        <a:spcAft>
          <a:spcPts val="0"/>
        </a:spcAft>
        <a:buFont typeface="Arial" panose="020B0604020202020204" pitchFamily="34" charset="0"/>
        <a:buChar char="•"/>
        <a:defRPr sz="22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320040" algn="l" defTabSz="914400" rtl="0" eaLnBrk="1" latinLnBrk="0" hangingPunct="1">
        <a:lnSpc>
          <a:spcPct val="108000"/>
        </a:lnSpc>
        <a:spcBef>
          <a:spcPts val="500"/>
        </a:spcBef>
        <a:spcAft>
          <a:spcPts val="0"/>
        </a:spcAft>
        <a:buFont typeface="Courier New" panose="02070309020205020404" pitchFamily="49" charset="0"/>
        <a:buChar char="o"/>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aining.catamaran.partners/past-event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raining.catamaran.partner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ites.ed.gov/idea/spp-apr-letters?selected-category=sppapr-part-b&amp;selected-year=&amp;state=Michiga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mischooldata.org/special-education-summary"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pp.screencast.com/YvKjTtrdC5CX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MDE-OSE-TA-Monthly-Calls@michigan.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mde-ose@michigan.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Welcome!</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fontScale="92500" lnSpcReduction="20000"/>
          </a:bodyPr>
          <a:lstStyle/>
          <a:p>
            <a:pPr algn="l" rtl="0" fontAlgn="base">
              <a:buFont typeface="Arial" panose="020B0604020202020204" pitchFamily="34" charset="0"/>
              <a:buChar char="•"/>
            </a:pPr>
            <a:r>
              <a:rPr lang="en-US" b="0" i="0" u="none" strike="noStrike" dirty="0">
                <a:solidFill>
                  <a:srgbClr val="3A3A3A"/>
                </a:solidFill>
                <a:effectLst/>
              </a:rPr>
              <a:t>The </a:t>
            </a:r>
            <a:r>
              <a:rPr lang="en-US" b="1" i="0" u="none" strike="noStrike" dirty="0">
                <a:solidFill>
                  <a:srgbClr val="3A3A3A"/>
                </a:solidFill>
                <a:effectLst/>
              </a:rPr>
              <a:t>April 2024 Office of Special Education Technical Assistance </a:t>
            </a:r>
            <a:r>
              <a:rPr lang="en-US" b="0" i="0" u="none" strike="noStrike" dirty="0">
                <a:solidFill>
                  <a:srgbClr val="3A3A3A"/>
                </a:solidFill>
                <a:effectLst/>
              </a:rPr>
              <a:t>webinar will begin in a few moments.</a:t>
            </a:r>
            <a:r>
              <a:rPr lang="en-US" b="0" i="0" dirty="0">
                <a:solidFill>
                  <a:srgbClr val="3A3A3A"/>
                </a:solidFill>
                <a:effectLst/>
              </a:rPr>
              <a:t>​</a:t>
            </a:r>
          </a:p>
          <a:p>
            <a:pPr algn="l" rtl="0" fontAlgn="base">
              <a:buFont typeface="Arial" panose="020B0604020202020204" pitchFamily="34" charset="0"/>
              <a:buChar char="•"/>
            </a:pPr>
            <a:r>
              <a:rPr lang="en-US" b="0" i="0" u="none" strike="noStrike" dirty="0">
                <a:solidFill>
                  <a:srgbClr val="3A3A3A"/>
                </a:solidFill>
                <a:effectLst/>
              </a:rPr>
              <a:t>The webinar recording and presentation materials will be posted on the Catamaran Technical Assistance Website under </a:t>
            </a:r>
            <a:r>
              <a:rPr lang="en-US" b="1" i="0" u="sng" strike="noStrike" dirty="0">
                <a:solidFill>
                  <a:srgbClr val="0563C1"/>
                </a:solidFill>
                <a:effectLst/>
                <a:hlinkClick r:id="rId3"/>
              </a:rPr>
              <a:t>Past Events</a:t>
            </a:r>
            <a:r>
              <a:rPr lang="en-US" b="1" i="0" u="none" strike="noStrike" dirty="0">
                <a:solidFill>
                  <a:srgbClr val="3A3A3A"/>
                </a:solidFill>
                <a:effectLst/>
              </a:rPr>
              <a:t> </a:t>
            </a:r>
            <a:r>
              <a:rPr lang="en-US" b="0" i="0" u="none" strike="noStrike" dirty="0">
                <a:solidFill>
                  <a:srgbClr val="3A3A3A"/>
                </a:solidFill>
                <a:effectLst/>
              </a:rPr>
              <a:t>(https://training.catamaran.partners/past-events/).</a:t>
            </a:r>
            <a:r>
              <a:rPr lang="en-US" b="0" i="0" dirty="0">
                <a:solidFill>
                  <a:srgbClr val="3A3A3A"/>
                </a:solidFill>
                <a:effectLst/>
              </a:rPr>
              <a:t>​</a:t>
            </a:r>
          </a:p>
          <a:p>
            <a:pPr algn="l" rtl="0" fontAlgn="base">
              <a:buFont typeface="Arial" panose="020B0604020202020204" pitchFamily="34" charset="0"/>
              <a:buChar char="•"/>
            </a:pPr>
            <a:r>
              <a:rPr lang="en-US" b="0" i="0" u="none" strike="noStrike" dirty="0">
                <a:solidFill>
                  <a:srgbClr val="3A3A3A"/>
                </a:solidFill>
                <a:effectLst/>
              </a:rPr>
              <a:t>Closed captioning is available for this webinar. To select this option, choose the closed caption icon in the Zoom webinar player.</a:t>
            </a:r>
            <a:endParaRPr lang="en-US" b="0" i="0" dirty="0">
              <a:solidFill>
                <a:srgbClr val="3A3A3A"/>
              </a:solidFill>
              <a:effectLst/>
            </a:endParaRPr>
          </a:p>
          <a:p>
            <a:endParaRPr lang="en-US" dirty="0"/>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a:t>
            </a:fld>
            <a:endParaRPr lang="en-US"/>
          </a:p>
        </p:txBody>
      </p:sp>
    </p:spTree>
    <p:extLst>
      <p:ext uri="{BB962C8B-B14F-4D97-AF65-F5344CB8AC3E}">
        <p14:creationId xmlns:p14="http://schemas.microsoft.com/office/powerpoint/2010/main" val="50236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SPP/APR (Part B) Related Activities</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p:txBody>
          <a:bodyPr>
            <a:normAutofit/>
          </a:bodyPr>
          <a:lstStyle/>
          <a:p>
            <a:r>
              <a:rPr lang="en-US" dirty="0"/>
              <a:t>ISD and District Monitoring and Technical Assistance</a:t>
            </a:r>
          </a:p>
          <a:p>
            <a:r>
              <a:rPr lang="en-US" dirty="0"/>
              <a:t>Michigan Department of Education (MDE) Determination</a:t>
            </a:r>
          </a:p>
          <a:p>
            <a:r>
              <a:rPr lang="en-US" dirty="0">
                <a:ea typeface="Verdana" panose="020B0604030504040204" pitchFamily="34" charset="0"/>
                <a:cs typeface="Verdana" panose="020B0604030504040204" pitchFamily="34" charset="0"/>
              </a:rPr>
              <a:t>ISD Determinations</a:t>
            </a:r>
          </a:p>
          <a:p>
            <a:r>
              <a:rPr lang="en-US" dirty="0"/>
              <a:t>Public Reporting at ISD and District Level</a:t>
            </a:r>
            <a:endParaRPr lang="en-US" dirty="0">
              <a:ea typeface="Verdana" panose="020B0604030504040204" pitchFamily="34" charset="0"/>
              <a:cs typeface="Verdana" panose="020B0604030504040204" pitchFamily="34" charset="0"/>
            </a:endParaRPr>
          </a:p>
          <a:p>
            <a:endParaRPr lang="en-US" dirty="0">
              <a:ea typeface="Verdana" panose="020B0604030504040204" pitchFamily="34" charset="0"/>
              <a:cs typeface="Verdana" panose="020B0604030504040204" pitchFamily="34" charset="0"/>
            </a:endParaRPr>
          </a:p>
          <a:p>
            <a:endParaRPr lang="en-US" dirty="0"/>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10</a:t>
            </a:fld>
            <a:endParaRPr lang="en-US" dirty="0"/>
          </a:p>
        </p:txBody>
      </p:sp>
    </p:spTree>
    <p:extLst>
      <p:ext uri="{BB962C8B-B14F-4D97-AF65-F5344CB8AC3E}">
        <p14:creationId xmlns:p14="http://schemas.microsoft.com/office/powerpoint/2010/main" val="406251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Monitoring and Technical Assistance</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p:txBody>
          <a:bodyPr>
            <a:normAutofit/>
          </a:bodyPr>
          <a:lstStyle/>
          <a:p>
            <a:r>
              <a:rPr lang="en-US" dirty="0"/>
              <a:t>Monitoring occurs at ISD level</a:t>
            </a:r>
          </a:p>
          <a:p>
            <a:endParaRPr lang="en-US" dirty="0"/>
          </a:p>
          <a:p>
            <a:r>
              <a:rPr lang="en-US" dirty="0"/>
              <a:t>Various TA documents available through Catamaran </a:t>
            </a:r>
            <a:r>
              <a:rPr lang="en-US" dirty="0">
                <a:hlinkClick r:id="rId3"/>
              </a:rPr>
              <a:t>https://training.catamaran.partners/</a:t>
            </a:r>
            <a:r>
              <a:rPr lang="en-US" dirty="0"/>
              <a:t> </a:t>
            </a:r>
            <a:endParaRPr lang="en-US" dirty="0">
              <a:ea typeface="Verdana" panose="020B0604030504040204" pitchFamily="34" charset="0"/>
              <a:cs typeface="Verdana" panose="020B0604030504040204" pitchFamily="34" charset="0"/>
            </a:endParaRPr>
          </a:p>
          <a:p>
            <a:endParaRPr lang="en-US" dirty="0">
              <a:ea typeface="Verdana" panose="020B0604030504040204" pitchFamily="34" charset="0"/>
              <a:cs typeface="Verdana" panose="020B0604030504040204" pitchFamily="34" charset="0"/>
            </a:endParaRPr>
          </a:p>
          <a:p>
            <a:r>
              <a:rPr lang="en-US" dirty="0"/>
              <a:t>Monthly TA webinars</a:t>
            </a:r>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11</a:t>
            </a:fld>
            <a:endParaRPr lang="en-US" dirty="0"/>
          </a:p>
        </p:txBody>
      </p:sp>
    </p:spTree>
    <p:extLst>
      <p:ext uri="{BB962C8B-B14F-4D97-AF65-F5344CB8AC3E}">
        <p14:creationId xmlns:p14="http://schemas.microsoft.com/office/powerpoint/2010/main" val="1780011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normAutofit/>
          </a:bodyPr>
          <a:lstStyle/>
          <a:p>
            <a:r>
              <a:rPr lang="en-US" dirty="0"/>
              <a:t>MDE Determination</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p:txBody>
          <a:bodyPr>
            <a:normAutofit fontScale="92500"/>
          </a:bodyPr>
          <a:lstStyle/>
          <a:p>
            <a:r>
              <a:rPr lang="en-US" dirty="0"/>
              <a:t>At the federal level, after SPP/APR submission, states receive a Determination Letter from OSEP</a:t>
            </a:r>
          </a:p>
          <a:p>
            <a:r>
              <a:rPr lang="en-US" dirty="0"/>
              <a:t>Score is based on a Results-Driven Accountability Matrix which includes elements of the SPP/APR</a:t>
            </a:r>
          </a:p>
          <a:p>
            <a:r>
              <a:rPr lang="en-US" dirty="0"/>
              <a:t>Michigan’s most recent Determination Letter for SPP/APR FFY 2021 can be found </a:t>
            </a:r>
            <a:r>
              <a:rPr lang="en-US" dirty="0">
                <a:ea typeface="Verdana" panose="020B0604030504040204" pitchFamily="34" charset="0"/>
                <a:cs typeface="Verdana" panose="020B0604030504040204" pitchFamily="34" charset="0"/>
                <a:hlinkClick r:id="rId3"/>
              </a:rPr>
              <a:t>https://sites.ed.gov/idea/spp-apr-letters?selected-category=sppapr-part-b&amp;selected-year=&amp;state=Michigan</a:t>
            </a:r>
            <a:r>
              <a:rPr lang="en-US" dirty="0">
                <a:ea typeface="Verdana" panose="020B0604030504040204" pitchFamily="34" charset="0"/>
                <a:cs typeface="Verdana" panose="020B0604030504040204" pitchFamily="34" charset="0"/>
              </a:rPr>
              <a:t> </a:t>
            </a:r>
          </a:p>
          <a:p>
            <a:endParaRPr lang="en-US" dirty="0"/>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12</a:t>
            </a:fld>
            <a:endParaRPr lang="en-US" dirty="0"/>
          </a:p>
        </p:txBody>
      </p:sp>
    </p:spTree>
    <p:extLst>
      <p:ext uri="{BB962C8B-B14F-4D97-AF65-F5344CB8AC3E}">
        <p14:creationId xmlns:p14="http://schemas.microsoft.com/office/powerpoint/2010/main" val="1157217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ISD Determinations</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p:txBody>
          <a:bodyPr>
            <a:normAutofit/>
          </a:bodyPr>
          <a:lstStyle/>
          <a:p>
            <a:pPr marL="0" indent="0">
              <a:buNone/>
            </a:pPr>
            <a:r>
              <a:rPr lang="en-US" dirty="0"/>
              <a:t>At the state level, the following SPP/APR Indicator data are used in factoring ISD Determinations</a:t>
            </a:r>
          </a:p>
          <a:p>
            <a:pPr lvl="1"/>
            <a:r>
              <a:rPr lang="en-US" dirty="0"/>
              <a:t>Graduation/Dropout (1, 2)</a:t>
            </a:r>
          </a:p>
          <a:p>
            <a:pPr lvl="1"/>
            <a:r>
              <a:rPr lang="en-US" dirty="0"/>
              <a:t>Assessment (3)</a:t>
            </a:r>
          </a:p>
          <a:p>
            <a:pPr lvl="1"/>
            <a:r>
              <a:rPr lang="en-US" dirty="0"/>
              <a:t>Suspension/Expulsion (4A, 4B)</a:t>
            </a:r>
          </a:p>
          <a:p>
            <a:pPr lvl="1"/>
            <a:r>
              <a:rPr lang="en-US" dirty="0"/>
              <a:t>Disproportionate Representation (9, 10)</a:t>
            </a:r>
          </a:p>
          <a:p>
            <a:pPr lvl="1"/>
            <a:r>
              <a:rPr lang="en-US" dirty="0"/>
              <a:t>Child Find/Timely Initial Evaluations (11)</a:t>
            </a:r>
          </a:p>
          <a:p>
            <a:pPr lvl="1"/>
            <a:r>
              <a:rPr lang="en-US" dirty="0"/>
              <a:t>Early Childhood Transition (12)</a:t>
            </a:r>
          </a:p>
          <a:p>
            <a:pPr lvl="1"/>
            <a:r>
              <a:rPr lang="en-US" dirty="0"/>
              <a:t>Secondary Transitions (13)</a:t>
            </a:r>
          </a:p>
          <a:p>
            <a:pPr marL="344487" lvl="1" indent="0">
              <a:buNone/>
            </a:pPr>
            <a:endParaRPr lang="en-US" dirty="0"/>
          </a:p>
          <a:p>
            <a:pPr lvl="1"/>
            <a:endParaRPr lang="en-US" dirty="0"/>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13</a:t>
            </a:fld>
            <a:endParaRPr lang="en-US" dirty="0"/>
          </a:p>
        </p:txBody>
      </p:sp>
    </p:spTree>
    <p:extLst>
      <p:ext uri="{BB962C8B-B14F-4D97-AF65-F5344CB8AC3E}">
        <p14:creationId xmlns:p14="http://schemas.microsoft.com/office/powerpoint/2010/main" val="1534193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normAutofit/>
          </a:bodyPr>
          <a:lstStyle/>
          <a:p>
            <a:r>
              <a:rPr lang="en-US" dirty="0"/>
              <a:t>Public Reporting Elements</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lstStyle/>
          <a:p>
            <a:r>
              <a:rPr lang="en-US" dirty="0"/>
              <a:t>Indicators 1-14 are publicly reported at the ISD level and District level</a:t>
            </a:r>
          </a:p>
          <a:p>
            <a:r>
              <a:rPr lang="en-US" dirty="0"/>
              <a:t>Historical information can be found at </a:t>
            </a:r>
            <a:r>
              <a:rPr lang="en-US" dirty="0">
                <a:hlinkClick r:id="rId3"/>
              </a:rPr>
              <a:t>www.mischooldata.org/special-education-summary</a:t>
            </a:r>
            <a:endParaRPr lang="en-US" dirty="0"/>
          </a:p>
          <a:p>
            <a:r>
              <a:rPr lang="en-US" dirty="0"/>
              <a:t>MI School Data will be updated with current Indicator information June 2024</a:t>
            </a:r>
          </a:p>
          <a:p>
            <a:endParaRPr lang="en-US" dirty="0"/>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14</a:t>
            </a:fld>
            <a:endParaRPr lang="en-US" dirty="0"/>
          </a:p>
        </p:txBody>
      </p:sp>
    </p:spTree>
    <p:extLst>
      <p:ext uri="{BB962C8B-B14F-4D97-AF65-F5344CB8AC3E}">
        <p14:creationId xmlns:p14="http://schemas.microsoft.com/office/powerpoint/2010/main" val="478658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SPP/APR (Part B) Indicators (Continued)</a:t>
            </a:r>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15</a:t>
            </a:fld>
            <a:endParaRPr lang="en-US" dirty="0"/>
          </a:p>
        </p:txBody>
      </p:sp>
      <p:sp>
        <p:nvSpPr>
          <p:cNvPr id="7" name="Content Placeholder 6">
            <a:extLst>
              <a:ext uri="{FF2B5EF4-FFF2-40B4-BE49-F238E27FC236}">
                <a16:creationId xmlns:a16="http://schemas.microsoft.com/office/drawing/2014/main" id="{607E79DC-60BA-52BE-8939-A75385F965FF}"/>
              </a:ext>
            </a:extLst>
          </p:cNvPr>
          <p:cNvSpPr>
            <a:spLocks noGrp="1"/>
          </p:cNvSpPr>
          <p:nvPr>
            <p:ph idx="1"/>
          </p:nvPr>
        </p:nvSpPr>
        <p:spPr/>
        <p:txBody>
          <a:bodyPr/>
          <a:lstStyle/>
          <a:p>
            <a:r>
              <a:rPr lang="en-US" dirty="0">
                <a:hlinkClick r:id="rId3"/>
              </a:rPr>
              <a:t>Watch Jessica’s Journey</a:t>
            </a:r>
            <a:endParaRPr lang="en-US" dirty="0"/>
          </a:p>
        </p:txBody>
      </p:sp>
    </p:spTree>
    <p:extLst>
      <p:ext uri="{BB962C8B-B14F-4D97-AF65-F5344CB8AC3E}">
        <p14:creationId xmlns:p14="http://schemas.microsoft.com/office/powerpoint/2010/main" val="2798648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5B39D-A092-D594-E16B-9BA4C35CC667}"/>
              </a:ext>
            </a:extLst>
          </p:cNvPr>
          <p:cNvSpPr>
            <a:spLocks noGrp="1"/>
          </p:cNvSpPr>
          <p:nvPr>
            <p:ph type="title"/>
          </p:nvPr>
        </p:nvSpPr>
        <p:spPr/>
        <p:txBody>
          <a:bodyPr/>
          <a:lstStyle/>
          <a:p>
            <a:r>
              <a:rPr lang="en-US">
                <a:latin typeface="Verdana"/>
                <a:ea typeface="Verdana"/>
              </a:rPr>
              <a:t>Contact Information</a:t>
            </a:r>
            <a:endParaRPr lang="en-US"/>
          </a:p>
        </p:txBody>
      </p:sp>
      <p:sp>
        <p:nvSpPr>
          <p:cNvPr id="3" name="Content Placeholder 2">
            <a:extLst>
              <a:ext uri="{FF2B5EF4-FFF2-40B4-BE49-F238E27FC236}">
                <a16:creationId xmlns:a16="http://schemas.microsoft.com/office/drawing/2014/main" id="{8AA152A4-C913-600C-6675-93B4D81C7C32}"/>
              </a:ext>
            </a:extLst>
          </p:cNvPr>
          <p:cNvSpPr>
            <a:spLocks noGrp="1"/>
          </p:cNvSpPr>
          <p:nvPr>
            <p:ph idx="1"/>
          </p:nvPr>
        </p:nvSpPr>
        <p:spPr>
          <a:xfrm>
            <a:off x="0" y="1242204"/>
            <a:ext cx="12192000" cy="5115464"/>
          </a:xfrm>
        </p:spPr>
        <p:txBody>
          <a:bodyPr vert="horz" lIns="91440" tIns="45720" rIns="91440" bIns="45720" rtlCol="0" anchor="t">
            <a:noAutofit/>
          </a:bodyPr>
          <a:lstStyle/>
          <a:p>
            <a:pPr marL="0" indent="0" algn="ctr">
              <a:buNone/>
            </a:pPr>
            <a:endParaRPr lang="en-US" sz="2400" b="1" dirty="0">
              <a:solidFill>
                <a:srgbClr val="000000"/>
              </a:solidFill>
            </a:endParaRPr>
          </a:p>
          <a:p>
            <a:pPr marL="0" indent="0" algn="ctr">
              <a:buNone/>
            </a:pPr>
            <a:r>
              <a:rPr lang="en-US" sz="2400" b="1" dirty="0">
                <a:solidFill>
                  <a:srgbClr val="000000"/>
                </a:solidFill>
              </a:rPr>
              <a:t>Q</a:t>
            </a:r>
            <a:r>
              <a:rPr lang="en-US" sz="2400" b="1" i="0" dirty="0">
                <a:solidFill>
                  <a:srgbClr val="000000"/>
                </a:solidFill>
                <a:effectLst/>
              </a:rPr>
              <a:t>uestions related to today’s presentation</a:t>
            </a:r>
          </a:p>
          <a:p>
            <a:pPr marL="0" indent="0" algn="ctr">
              <a:buNone/>
            </a:pPr>
            <a:r>
              <a:rPr lang="en-US" sz="2000" u="sng" dirty="0">
                <a:solidFill>
                  <a:srgbClr val="0000FF"/>
                </a:solidFill>
                <a:hlinkClick r:id="rId3"/>
              </a:rPr>
              <a:t>MDE-OSE-TA-Monthly-Calls@michigan.gov</a:t>
            </a:r>
            <a:r>
              <a:rPr lang="en-US" sz="2000" u="sng" dirty="0">
                <a:solidFill>
                  <a:srgbClr val="0000FF"/>
                </a:solidFill>
              </a:rPr>
              <a:t> </a:t>
            </a:r>
            <a:endParaRPr lang="en-US" sz="2000" b="1" dirty="0"/>
          </a:p>
          <a:p>
            <a:pPr marL="0" indent="0" algn="ctr">
              <a:buNone/>
            </a:pPr>
            <a:endParaRPr lang="en-US" sz="2200" b="1" dirty="0">
              <a:latin typeface="Verdana"/>
              <a:ea typeface="Verdana"/>
            </a:endParaRPr>
          </a:p>
          <a:p>
            <a:pPr marL="0" indent="0" algn="ctr">
              <a:buNone/>
            </a:pPr>
            <a:r>
              <a:rPr lang="en-US" sz="2200" b="1" dirty="0">
                <a:latin typeface="Verdana"/>
                <a:ea typeface="Verdana"/>
              </a:rPr>
              <a:t>MDE-OSE Information Line</a:t>
            </a:r>
          </a:p>
          <a:p>
            <a:pPr marL="0" indent="0" algn="ctr">
              <a:buNone/>
            </a:pPr>
            <a:r>
              <a:rPr lang="en-US" sz="2000" dirty="0">
                <a:latin typeface="Verdana"/>
                <a:ea typeface="Verdana"/>
              </a:rPr>
              <a:t>Interpreter Services Available</a:t>
            </a:r>
          </a:p>
          <a:p>
            <a:pPr marL="0" indent="0" algn="ctr">
              <a:buNone/>
            </a:pPr>
            <a:r>
              <a:rPr lang="en-US" sz="2000" dirty="0">
                <a:solidFill>
                  <a:srgbClr val="0563C1"/>
                </a:solidFill>
                <a:latin typeface="Verdana"/>
                <a:ea typeface="Verdana"/>
                <a:hlinkClick r:id="rId4"/>
              </a:rPr>
              <a:t>MDE-OSE</a:t>
            </a:r>
            <a:r>
              <a:rPr lang="en-US" sz="2000" dirty="0">
                <a:solidFill>
                  <a:srgbClr val="0563C1"/>
                </a:solidFill>
                <a:latin typeface="Verdana"/>
                <a:ea typeface="Verdana"/>
                <a:hlinkClick r:id="rId4">
                  <a:extLst>
                    <a:ext uri="{A12FA001-AC4F-418D-AE19-62706E023703}">
                      <ahyp:hlinkClr xmlns:ahyp="http://schemas.microsoft.com/office/drawing/2018/hyperlinkcolor" val="tx"/>
                    </a:ext>
                  </a:extLst>
                </a:hlinkClick>
              </a:rPr>
              <a:t>@Michigan.gov</a:t>
            </a:r>
            <a:endParaRPr lang="en-US" sz="2000" dirty="0">
              <a:latin typeface="Verdana"/>
              <a:ea typeface="Verdana"/>
            </a:endParaRPr>
          </a:p>
          <a:p>
            <a:pPr marL="0" indent="0" algn="ctr">
              <a:buNone/>
            </a:pPr>
            <a:r>
              <a:rPr lang="en-US" sz="2000" dirty="0">
                <a:latin typeface="Verdana"/>
                <a:ea typeface="Verdana"/>
              </a:rPr>
              <a:t>1-888-320-8384</a:t>
            </a:r>
          </a:p>
          <a:p>
            <a:endParaRPr lang="en-US" sz="2200" dirty="0"/>
          </a:p>
        </p:txBody>
      </p:sp>
      <p:sp>
        <p:nvSpPr>
          <p:cNvPr id="4" name="Footer Placeholder 3">
            <a:extLst>
              <a:ext uri="{FF2B5EF4-FFF2-40B4-BE49-F238E27FC236}">
                <a16:creationId xmlns:a16="http://schemas.microsoft.com/office/drawing/2014/main" id="{312F5CF7-5E97-15B5-C611-C25880E3BF34}"/>
              </a:ext>
            </a:extLst>
          </p:cNvPr>
          <p:cNvSpPr>
            <a:spLocks noGrp="1"/>
          </p:cNvSpPr>
          <p:nvPr>
            <p:ph type="ftr" sz="quarter" idx="3"/>
          </p:nvPr>
        </p:nvSpPr>
        <p:spPr/>
        <p:txBody>
          <a:bodyPr/>
          <a:lstStyle/>
          <a:p>
            <a:r>
              <a:rPr lang="en-US"/>
              <a:t>MDE Office of Special Education</a:t>
            </a:r>
          </a:p>
        </p:txBody>
      </p:sp>
      <p:sp>
        <p:nvSpPr>
          <p:cNvPr id="5" name="Slide Number Placeholder 4">
            <a:extLst>
              <a:ext uri="{FF2B5EF4-FFF2-40B4-BE49-F238E27FC236}">
                <a16:creationId xmlns:a16="http://schemas.microsoft.com/office/drawing/2014/main" id="{6BDB9947-5154-39F0-1072-6B0B249CB64E}"/>
              </a:ext>
            </a:extLst>
          </p:cNvPr>
          <p:cNvSpPr>
            <a:spLocks noGrp="1"/>
          </p:cNvSpPr>
          <p:nvPr>
            <p:ph type="sldNum" sz="quarter" idx="4"/>
          </p:nvPr>
        </p:nvSpPr>
        <p:spPr/>
        <p:txBody>
          <a:bodyPr/>
          <a:lstStyle/>
          <a:p>
            <a:fld id="{C948956C-181A-4CF4-99F7-163F512CFDFE}" type="slidenum">
              <a:rPr lang="en-US" smtClean="0"/>
              <a:pPr/>
              <a:t>16</a:t>
            </a:fld>
            <a:endParaRPr lang="en-US"/>
          </a:p>
        </p:txBody>
      </p:sp>
    </p:spTree>
    <p:extLst>
      <p:ext uri="{BB962C8B-B14F-4D97-AF65-F5344CB8AC3E}">
        <p14:creationId xmlns:p14="http://schemas.microsoft.com/office/powerpoint/2010/main" val="4183838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222BC2F-04E0-4A4A-B186-CC1A211E66AD}"/>
              </a:ext>
            </a:extLst>
          </p:cNvPr>
          <p:cNvSpPr>
            <a:spLocks noGrp="1"/>
          </p:cNvSpPr>
          <p:nvPr>
            <p:ph type="ctrTitle"/>
          </p:nvPr>
        </p:nvSpPr>
        <p:spPr>
          <a:xfrm>
            <a:off x="1" y="722100"/>
            <a:ext cx="12192000" cy="1897275"/>
          </a:xfrm>
        </p:spPr>
        <p:txBody>
          <a:bodyPr/>
          <a:lstStyle/>
          <a:p>
            <a:r>
              <a:rPr lang="en-US" dirty="0">
                <a:latin typeface="Verdana"/>
                <a:ea typeface="Verdana"/>
              </a:rPr>
              <a:t>Monthly Technical Assistance </a:t>
            </a:r>
            <a:br>
              <a:rPr lang="en-US" dirty="0">
                <a:latin typeface="Verdana"/>
                <a:ea typeface="Verdana"/>
              </a:rPr>
            </a:br>
            <a:r>
              <a:rPr lang="en-US" sz="3200" dirty="0"/>
              <a:t>State Performance Plan/Annual Performance Report (SPP/APR)</a:t>
            </a:r>
            <a:endParaRPr lang="en-US" dirty="0"/>
          </a:p>
        </p:txBody>
      </p:sp>
      <p:sp>
        <p:nvSpPr>
          <p:cNvPr id="2" name="Subtitle 1">
            <a:extLst>
              <a:ext uri="{FF2B5EF4-FFF2-40B4-BE49-F238E27FC236}">
                <a16:creationId xmlns:a16="http://schemas.microsoft.com/office/drawing/2014/main" id="{F58375A7-1C44-436A-A61B-063F672A3E3D}"/>
              </a:ext>
            </a:extLst>
          </p:cNvPr>
          <p:cNvSpPr>
            <a:spLocks noGrp="1"/>
          </p:cNvSpPr>
          <p:nvPr>
            <p:ph type="subTitle" idx="1"/>
          </p:nvPr>
        </p:nvSpPr>
        <p:spPr/>
        <p:txBody>
          <a:bodyPr vert="horz" lIns="91440" tIns="45720" rIns="91440" bIns="45720" rtlCol="0" anchor="t">
            <a:normAutofit/>
          </a:bodyPr>
          <a:lstStyle/>
          <a:p>
            <a:r>
              <a:rPr lang="en-US" dirty="0">
                <a:latin typeface="Verdana"/>
                <a:ea typeface="Verdana"/>
              </a:rPr>
              <a:t>April 2024</a:t>
            </a:r>
          </a:p>
          <a:p>
            <a:endParaRPr lang="en-US" dirty="0"/>
          </a:p>
        </p:txBody>
      </p:sp>
      <p:sp>
        <p:nvSpPr>
          <p:cNvPr id="3" name="Text Placeholder 2">
            <a:extLst>
              <a:ext uri="{FF2B5EF4-FFF2-40B4-BE49-F238E27FC236}">
                <a16:creationId xmlns:a16="http://schemas.microsoft.com/office/drawing/2014/main" id="{1D66DAED-6826-471F-BC09-48ECD67FD332}"/>
              </a:ext>
            </a:extLst>
          </p:cNvPr>
          <p:cNvSpPr>
            <a:spLocks noGrp="1"/>
          </p:cNvSpPr>
          <p:nvPr>
            <p:ph type="body" sz="quarter" idx="10"/>
          </p:nvPr>
        </p:nvSpPr>
        <p:spPr>
          <a:xfrm>
            <a:off x="0" y="4291860"/>
            <a:ext cx="12192000" cy="532071"/>
          </a:xfrm>
        </p:spPr>
        <p:txBody>
          <a:bodyPr vert="horz" lIns="91440" tIns="45720" rIns="91440" bIns="45720" rtlCol="0" anchor="t">
            <a:normAutofit/>
          </a:bodyPr>
          <a:lstStyle/>
          <a:p>
            <a:r>
              <a:rPr lang="en-US" dirty="0">
                <a:latin typeface="Verdana"/>
                <a:ea typeface="Verdana"/>
              </a:rPr>
              <a:t>Office of Special Education </a:t>
            </a:r>
            <a:endParaRPr lang="en-US" dirty="0"/>
          </a:p>
        </p:txBody>
      </p:sp>
    </p:spTree>
    <p:extLst>
      <p:ext uri="{BB962C8B-B14F-4D97-AF65-F5344CB8AC3E}">
        <p14:creationId xmlns:p14="http://schemas.microsoft.com/office/powerpoint/2010/main" val="3766175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a:t>SPP/APR Overview</a:t>
            </a:r>
            <a:endParaRPr lang="en-US" dirty="0"/>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3</a:t>
            </a:fld>
            <a:endParaRPr lang="en-US" dirty="0"/>
          </a:p>
        </p:txBody>
      </p:sp>
      <p:sp>
        <p:nvSpPr>
          <p:cNvPr id="9" name="Content Placeholder 8">
            <a:extLst>
              <a:ext uri="{FF2B5EF4-FFF2-40B4-BE49-F238E27FC236}">
                <a16:creationId xmlns:a16="http://schemas.microsoft.com/office/drawing/2014/main" id="{704C115A-1E6C-8EC9-BEC2-9B684F004232}"/>
              </a:ext>
            </a:extLst>
          </p:cNvPr>
          <p:cNvSpPr>
            <a:spLocks noGrp="1"/>
          </p:cNvSpPr>
          <p:nvPr>
            <p:ph idx="1"/>
          </p:nvPr>
        </p:nvSpPr>
        <p:spPr/>
        <p:txBody>
          <a:bodyPr/>
          <a:lstStyle/>
          <a:p>
            <a:pPr marL="0" indent="0" algn="ctr">
              <a:buNone/>
            </a:pPr>
            <a:r>
              <a:rPr lang="en-US" dirty="0"/>
              <a:t>Part B, Indicators 1-17</a:t>
            </a:r>
          </a:p>
          <a:p>
            <a:pPr marL="0" indent="0" algn="ctr">
              <a:buNone/>
            </a:pPr>
            <a:r>
              <a:rPr lang="en-US" dirty="0"/>
              <a:t>Requirements/Indicators/Related Activities</a:t>
            </a:r>
          </a:p>
          <a:p>
            <a:endParaRPr lang="en-US" dirty="0"/>
          </a:p>
          <a:p>
            <a:endParaRPr lang="en-US" dirty="0"/>
          </a:p>
          <a:p>
            <a:endParaRPr lang="en-US" dirty="0"/>
          </a:p>
        </p:txBody>
      </p:sp>
      <p:pic>
        <p:nvPicPr>
          <p:cNvPr id="11" name="Picture 10">
            <a:extLst>
              <a:ext uri="{FF2B5EF4-FFF2-40B4-BE49-F238E27FC236}">
                <a16:creationId xmlns:a16="http://schemas.microsoft.com/office/drawing/2014/main" id="{B9A6D8D3-3183-9472-B3FE-337FFB3BD9D6}"/>
              </a:ext>
              <a:ext uri="{C183D7F6-B498-43B3-948B-1728B52AA6E4}">
                <adec:decorative xmlns:adec="http://schemas.microsoft.com/office/drawing/2017/decorative" val="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2" b="35759"/>
          <a:stretch/>
        </p:blipFill>
        <p:spPr>
          <a:xfrm>
            <a:off x="2802328" y="3077130"/>
            <a:ext cx="6587344" cy="2824778"/>
          </a:xfrm>
          <a:prstGeom prst="rect">
            <a:avLst/>
          </a:prstGeom>
        </p:spPr>
      </p:pic>
    </p:spTree>
    <p:extLst>
      <p:ext uri="{BB962C8B-B14F-4D97-AF65-F5344CB8AC3E}">
        <p14:creationId xmlns:p14="http://schemas.microsoft.com/office/powerpoint/2010/main" val="384361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dirty="0"/>
              <a:t>SPP/APR &amp; IDEA</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a:xfrm>
            <a:off x="609600" y="1193994"/>
            <a:ext cx="10515600" cy="5115464"/>
          </a:xfrm>
        </p:spPr>
        <p:txBody>
          <a:bodyPr>
            <a:normAutofit/>
          </a:bodyPr>
          <a:lstStyle/>
          <a:p>
            <a:r>
              <a:rPr lang="en-US" dirty="0"/>
              <a:t>Office of Special Education Program (OSEP) requires each state to have a State Performance Plan (SPP) describing implementation on specific indicators</a:t>
            </a:r>
          </a:p>
          <a:p>
            <a:r>
              <a:rPr lang="en-US" dirty="0"/>
              <a:t>OSEP requires states to annually submit data on progress toward indicators in the SPP/APR</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4</a:t>
            </a:fld>
            <a:endParaRPr lang="en-US" dirty="0"/>
          </a:p>
        </p:txBody>
      </p:sp>
    </p:spTree>
    <p:extLst>
      <p:ext uri="{BB962C8B-B14F-4D97-AF65-F5344CB8AC3E}">
        <p14:creationId xmlns:p14="http://schemas.microsoft.com/office/powerpoint/2010/main" val="3979627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dirty="0"/>
              <a:t>SPP/APR &amp; IDEA (Continued)</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normAutofit/>
          </a:bodyPr>
          <a:lstStyle/>
          <a:p>
            <a:r>
              <a:rPr lang="en-US" dirty="0"/>
              <a:t>The SPP/APR fulfills necessary requirements outlined in Individuals with Disabilities Education Act (IDEA)  </a:t>
            </a:r>
          </a:p>
          <a:p>
            <a:r>
              <a:rPr lang="en-US" dirty="0"/>
              <a:t>Part B of IDEA includes special education and related services for individuals with disabilities ages 3 to 21 that involve 14 specified disability categories</a:t>
            </a:r>
          </a:p>
          <a:p>
            <a:endParaRPr lang="en-US" dirty="0"/>
          </a:p>
          <a:p>
            <a:endParaRPr lang="en-US" dirty="0"/>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5</a:t>
            </a:fld>
            <a:endParaRPr lang="en-US" dirty="0"/>
          </a:p>
        </p:txBody>
      </p:sp>
    </p:spTree>
    <p:extLst>
      <p:ext uri="{BB962C8B-B14F-4D97-AF65-F5344CB8AC3E}">
        <p14:creationId xmlns:p14="http://schemas.microsoft.com/office/powerpoint/2010/main" val="164717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E80B4-ABE6-4165-84F8-F1E0225C8820}"/>
              </a:ext>
            </a:extLst>
          </p:cNvPr>
          <p:cNvSpPr>
            <a:spLocks noGrp="1"/>
          </p:cNvSpPr>
          <p:nvPr>
            <p:ph type="title"/>
          </p:nvPr>
        </p:nvSpPr>
        <p:spPr/>
        <p:txBody>
          <a:bodyPr/>
          <a:lstStyle/>
          <a:p>
            <a:r>
              <a:rPr lang="en-US" dirty="0"/>
              <a:t>SPP/APR (Part B) Requirements</a:t>
            </a:r>
          </a:p>
        </p:txBody>
      </p:sp>
      <p:sp>
        <p:nvSpPr>
          <p:cNvPr id="3" name="Content Placeholder 2">
            <a:extLst>
              <a:ext uri="{FF2B5EF4-FFF2-40B4-BE49-F238E27FC236}">
                <a16:creationId xmlns:a16="http://schemas.microsoft.com/office/drawing/2014/main" id="{BA2A63F9-1463-4F67-85F3-5C301B832120}"/>
              </a:ext>
            </a:extLst>
          </p:cNvPr>
          <p:cNvSpPr>
            <a:spLocks noGrp="1"/>
          </p:cNvSpPr>
          <p:nvPr>
            <p:ph idx="1"/>
          </p:nvPr>
        </p:nvSpPr>
        <p:spPr/>
        <p:txBody>
          <a:bodyPr/>
          <a:lstStyle/>
          <a:p>
            <a:r>
              <a:rPr lang="en-US" dirty="0"/>
              <a:t>Must be submitted to OSEP by February 1 each year </a:t>
            </a:r>
          </a:p>
          <a:p>
            <a:r>
              <a:rPr lang="en-US" dirty="0"/>
              <a:t>Must be posted on state’s website </a:t>
            </a:r>
          </a:p>
          <a:p>
            <a:r>
              <a:rPr lang="en-US" dirty="0"/>
              <a:t>Must include the state’s progress or slippage in meeting targets</a:t>
            </a:r>
          </a:p>
          <a:p>
            <a:r>
              <a:rPr lang="en-US" dirty="0"/>
              <a:t>Must publicly report performance on 14 indicators by June of each year</a:t>
            </a:r>
          </a:p>
        </p:txBody>
      </p:sp>
      <p:sp>
        <p:nvSpPr>
          <p:cNvPr id="4" name="Footer Placeholder 3">
            <a:extLst>
              <a:ext uri="{FF2B5EF4-FFF2-40B4-BE49-F238E27FC236}">
                <a16:creationId xmlns:a16="http://schemas.microsoft.com/office/drawing/2014/main" id="{46E6EA0C-7568-48AB-90D6-EB48653A6404}"/>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17168D84-8A32-4333-AF8D-978CA9B1B44E}"/>
              </a:ext>
            </a:extLst>
          </p:cNvPr>
          <p:cNvSpPr>
            <a:spLocks noGrp="1"/>
          </p:cNvSpPr>
          <p:nvPr>
            <p:ph type="sldNum" sz="quarter" idx="4"/>
          </p:nvPr>
        </p:nvSpPr>
        <p:spPr/>
        <p:txBody>
          <a:bodyPr/>
          <a:lstStyle/>
          <a:p>
            <a:fld id="{C948956C-181A-4CF4-99F7-163F512CFDFE}" type="slidenum">
              <a:rPr lang="en-US" smtClean="0"/>
              <a:pPr/>
              <a:t>6</a:t>
            </a:fld>
            <a:endParaRPr lang="en-US" dirty="0"/>
          </a:p>
        </p:txBody>
      </p:sp>
    </p:spTree>
    <p:extLst>
      <p:ext uri="{BB962C8B-B14F-4D97-AF65-F5344CB8AC3E}">
        <p14:creationId xmlns:p14="http://schemas.microsoft.com/office/powerpoint/2010/main" val="2865582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SPP/APR (Part B) Indicators</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p:txBody>
          <a:bodyPr/>
          <a:lstStyle/>
          <a:p>
            <a:r>
              <a:rPr lang="en-US" dirty="0"/>
              <a:t>There are two types of SPP/APR Indicators: Compliance and Results</a:t>
            </a:r>
          </a:p>
          <a:p>
            <a:r>
              <a:rPr lang="en-US" dirty="0"/>
              <a:t>Compliance targets are set by OSEP and are either 0% or 100%</a:t>
            </a:r>
          </a:p>
          <a:p>
            <a:r>
              <a:rPr lang="en-US" dirty="0"/>
              <a:t>Results targets are set by each state with stakeholder input, however OSEP requires results targets to be rigorous but achievable</a:t>
            </a:r>
          </a:p>
          <a:p>
            <a:pPr marL="0" indent="0">
              <a:buNone/>
            </a:pPr>
            <a:endParaRPr lang="en-US" dirty="0"/>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7</a:t>
            </a:fld>
            <a:endParaRPr lang="en-US" dirty="0"/>
          </a:p>
        </p:txBody>
      </p:sp>
    </p:spTree>
    <p:extLst>
      <p:ext uri="{BB962C8B-B14F-4D97-AF65-F5344CB8AC3E}">
        <p14:creationId xmlns:p14="http://schemas.microsoft.com/office/powerpoint/2010/main" val="250699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SPP/APR (Part B) Indicators (2)</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a:xfrm>
            <a:off x="515803" y="1377411"/>
            <a:ext cx="11355355" cy="5115464"/>
          </a:xfrm>
        </p:spPr>
        <p:txBody>
          <a:bodyPr numCol="2">
            <a:normAutofit fontScale="47500" lnSpcReduction="20000"/>
          </a:bodyPr>
          <a:lstStyle/>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a:t>
            </a:r>
            <a:r>
              <a:rPr lang="en-US" sz="4400" dirty="0"/>
              <a:t>	</a:t>
            </a:r>
            <a:r>
              <a:rPr lang="en-US" sz="4400" dirty="0">
                <a:latin typeface="Verdana" panose="020B0604030504040204" pitchFamily="34" charset="0"/>
                <a:ea typeface="Verdana" panose="020B0604030504040204" pitchFamily="34" charset="0"/>
                <a:cs typeface="Verdana" panose="020B0604030504040204" pitchFamily="34" charset="0"/>
              </a:rPr>
              <a:t>Graduation</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2:	Dropout</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3:	Statewide Assessment</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4A:	Suspension/Expulsion	</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4B:	Suspension/Expulsion by   				Race/Ethnicity</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5:	Educational Environments  </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6:	Preschool Environments  </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7:	Preschool Outcomes</a:t>
            </a:r>
          </a:p>
          <a:p>
            <a:pPr marL="0" indent="0">
              <a:buClr>
                <a:schemeClr val="accent3"/>
              </a:buClr>
              <a:buNone/>
              <a:tabLst>
                <a:tab pos="508000" algn="r"/>
                <a:tab pos="6270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8:	Parent Involvement</a:t>
            </a:r>
          </a:p>
          <a:p>
            <a:pPr marL="0" indent="0">
              <a:buClr>
                <a:schemeClr val="accent3"/>
              </a:buClr>
              <a:buNone/>
              <a:defRPr/>
            </a:pPr>
            <a:endParaRPr lang="en-US" sz="4400" dirty="0"/>
          </a:p>
          <a:p>
            <a:pPr marL="0" indent="0">
              <a:buClr>
                <a:schemeClr val="accent3"/>
              </a:buClr>
              <a:buNone/>
              <a:defRPr/>
            </a:pPr>
            <a:endParaRPr lang="en-US" sz="4400" dirty="0">
              <a:latin typeface="Verdana" panose="020B0604030504040204" pitchFamily="34" charset="0"/>
              <a:ea typeface="Verdana" panose="020B0604030504040204" pitchFamily="34" charset="0"/>
              <a:cs typeface="Verdana" panose="020B0604030504040204" pitchFamily="34" charset="0"/>
            </a:endParaRP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9:	Disproportionate Representation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10:	Disproportionate Representation by 			Eligibility Categories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11:	Child Find</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12:	Early Childhood Transition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13:	Secondary Transition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14:	Postsecondary Outcomes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15:	Resolution Session Agreements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16:	Mediation Agreements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17:	State Systemic Improvement Plan</a:t>
            </a:r>
          </a:p>
          <a:p>
            <a:pPr marL="0" indent="0">
              <a:buNone/>
            </a:pPr>
            <a:endParaRPr lang="en-US" dirty="0"/>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8</a:t>
            </a:fld>
            <a:endParaRPr lang="en-US" dirty="0"/>
          </a:p>
        </p:txBody>
      </p:sp>
    </p:spTree>
    <p:extLst>
      <p:ext uri="{BB962C8B-B14F-4D97-AF65-F5344CB8AC3E}">
        <p14:creationId xmlns:p14="http://schemas.microsoft.com/office/powerpoint/2010/main" val="3531098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4658B-7AC0-8388-549C-7C773A828424}"/>
              </a:ext>
            </a:extLst>
          </p:cNvPr>
          <p:cNvSpPr>
            <a:spLocks noGrp="1"/>
          </p:cNvSpPr>
          <p:nvPr>
            <p:ph type="title"/>
          </p:nvPr>
        </p:nvSpPr>
        <p:spPr/>
        <p:txBody>
          <a:bodyPr/>
          <a:lstStyle/>
          <a:p>
            <a:r>
              <a:rPr lang="en-US" dirty="0"/>
              <a:t>SPP/APR (Part B) Indicators (3)</a:t>
            </a:r>
          </a:p>
        </p:txBody>
      </p:sp>
      <p:sp>
        <p:nvSpPr>
          <p:cNvPr id="3" name="Content Placeholder 2">
            <a:extLst>
              <a:ext uri="{FF2B5EF4-FFF2-40B4-BE49-F238E27FC236}">
                <a16:creationId xmlns:a16="http://schemas.microsoft.com/office/drawing/2014/main" id="{84A58D93-54DB-C083-06B4-0435793DD64E}"/>
              </a:ext>
            </a:extLst>
          </p:cNvPr>
          <p:cNvSpPr>
            <a:spLocks noGrp="1"/>
          </p:cNvSpPr>
          <p:nvPr>
            <p:ph idx="1"/>
          </p:nvPr>
        </p:nvSpPr>
        <p:spPr>
          <a:xfrm>
            <a:off x="811762" y="1377411"/>
            <a:ext cx="10515600" cy="5115464"/>
          </a:xfrm>
        </p:spPr>
        <p:txBody>
          <a:bodyPr numCol="2">
            <a:normAutofit fontScale="47500" lnSpcReduction="20000"/>
          </a:bodyPr>
          <a:lstStyle/>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	Graduation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2:	Dropout</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3:	Statewide Assessment</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4A:	Suspension/Expulsion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4B:	Suspension/Expulsion by </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Race/Ethnicity </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5:	Educational Environments  </a:t>
            </a:r>
          </a:p>
          <a:p>
            <a:pPr marL="0" indent="0">
              <a:buClr>
                <a:schemeClr val="accent3"/>
              </a:buClr>
              <a:buNone/>
              <a:tabLst>
                <a:tab pos="406400" algn="r"/>
                <a:tab pos="576263" algn="l"/>
              </a:tabLst>
              <a:defRPr/>
            </a:pPr>
            <a:r>
              <a:rPr lang="en-US" sz="4400" dirty="0"/>
              <a:t>	</a:t>
            </a:r>
            <a:r>
              <a:rPr lang="en-US" sz="4400" dirty="0">
                <a:latin typeface="Verdana" panose="020B0604030504040204" pitchFamily="34" charset="0"/>
                <a:ea typeface="Verdana" panose="020B0604030504040204" pitchFamily="34" charset="0"/>
                <a:cs typeface="Verdana" panose="020B0604030504040204" pitchFamily="34" charset="0"/>
              </a:rPr>
              <a:t>6:</a:t>
            </a:r>
            <a:r>
              <a:rPr lang="en-US" sz="4400" dirty="0"/>
              <a:t>	</a:t>
            </a:r>
            <a:r>
              <a:rPr lang="en-US" sz="4400" dirty="0">
                <a:latin typeface="Verdana" panose="020B0604030504040204" pitchFamily="34" charset="0"/>
                <a:ea typeface="Verdana" panose="020B0604030504040204" pitchFamily="34" charset="0"/>
                <a:cs typeface="Verdana" panose="020B0604030504040204" pitchFamily="34" charset="0"/>
              </a:rPr>
              <a:t>Preschool Environments  </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7:	Preschool Outcomes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8:	Parent Involvement</a:t>
            </a:r>
          </a:p>
          <a:p>
            <a:pPr marL="0" indent="0">
              <a:buClr>
                <a:schemeClr val="accent3"/>
              </a:buClr>
              <a:buNone/>
              <a:defRPr/>
            </a:pPr>
            <a:endParaRPr lang="en-US" sz="4400" dirty="0"/>
          </a:p>
          <a:p>
            <a:pPr marL="0" indent="0">
              <a:buClr>
                <a:schemeClr val="accent3"/>
              </a:buClr>
              <a:buNone/>
              <a:defRPr/>
            </a:pPr>
            <a:endParaRPr lang="en-US" sz="4400" dirty="0">
              <a:latin typeface="Verdana" panose="020B0604030504040204" pitchFamily="34" charset="0"/>
              <a:ea typeface="Verdana" panose="020B0604030504040204" pitchFamily="34" charset="0"/>
              <a:cs typeface="Verdana" panose="020B0604030504040204" pitchFamily="34" charset="0"/>
            </a:endParaRP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9:	Disproportionate Representation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10:	Disproportionate Representation 		by Eligibility Categories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11:	Child Find</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12:	Early Childhood Transition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13:	Secondary Transition</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14:	Postsecondary Outcomes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15:	Resolution Session Agreements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16:	Mediation Agreements</a:t>
            </a:r>
          </a:p>
          <a:p>
            <a:pPr marL="0" indent="0">
              <a:buClr>
                <a:schemeClr val="accent3"/>
              </a:buClr>
              <a:buNone/>
              <a:tabLst>
                <a:tab pos="406400" algn="r"/>
                <a:tab pos="576263" algn="l"/>
              </a:tabLst>
              <a:defRPr/>
            </a:pPr>
            <a:r>
              <a:rPr lang="en-US" sz="4400" dirty="0">
                <a:latin typeface="Verdana" panose="020B0604030504040204" pitchFamily="34" charset="0"/>
                <a:ea typeface="Verdana" panose="020B0604030504040204" pitchFamily="34" charset="0"/>
                <a:cs typeface="Verdana" panose="020B0604030504040204" pitchFamily="34" charset="0"/>
              </a:rPr>
              <a:t>	17:	State Systemic Improvement Plan</a:t>
            </a:r>
          </a:p>
          <a:p>
            <a:pPr marL="0" indent="0">
              <a:buNone/>
            </a:pPr>
            <a:endParaRPr lang="en-US" i="1" dirty="0"/>
          </a:p>
          <a:p>
            <a:pPr marL="0" indent="0">
              <a:buNone/>
            </a:pPr>
            <a:endParaRPr lang="en-US" i="1" dirty="0"/>
          </a:p>
          <a:p>
            <a:pPr marL="0" indent="0" algn="r">
              <a:buNone/>
            </a:pPr>
            <a:r>
              <a:rPr lang="en-US" i="1" dirty="0"/>
              <a:t>Bullseye Indicates a Compliance Indicator</a:t>
            </a:r>
          </a:p>
        </p:txBody>
      </p:sp>
      <p:sp>
        <p:nvSpPr>
          <p:cNvPr id="4" name="Footer Placeholder 3">
            <a:extLst>
              <a:ext uri="{FF2B5EF4-FFF2-40B4-BE49-F238E27FC236}">
                <a16:creationId xmlns:a16="http://schemas.microsoft.com/office/drawing/2014/main" id="{3869D2A7-1F60-81F3-057E-34EEF286D402}"/>
              </a:ext>
            </a:extLst>
          </p:cNvPr>
          <p:cNvSpPr>
            <a:spLocks noGrp="1"/>
          </p:cNvSpPr>
          <p:nvPr>
            <p:ph type="ftr" sz="quarter" idx="3"/>
          </p:nvPr>
        </p:nvSpPr>
        <p:spPr/>
        <p:txBody>
          <a:bodyPr/>
          <a:lstStyle/>
          <a:p>
            <a:r>
              <a:rPr lang="en-US"/>
              <a:t>MDE Office of Special Education</a:t>
            </a:r>
            <a:endParaRPr lang="en-US" dirty="0"/>
          </a:p>
        </p:txBody>
      </p:sp>
      <p:pic>
        <p:nvPicPr>
          <p:cNvPr id="21" name="Graphic 20" descr="Bullseye with solid fill by Indicator 4B">
            <a:extLst>
              <a:ext uri="{FF2B5EF4-FFF2-40B4-BE49-F238E27FC236}">
                <a16:creationId xmlns:a16="http://schemas.microsoft.com/office/drawing/2014/main" id="{243F60E2-0BAD-2A04-6D30-145AF845D6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4418" y="2967977"/>
            <a:ext cx="370220" cy="370220"/>
          </a:xfrm>
          <a:prstGeom prst="rect">
            <a:avLst/>
          </a:prstGeom>
        </p:spPr>
      </p:pic>
      <p:pic>
        <p:nvPicPr>
          <p:cNvPr id="15" name="Graphic 14" descr="Bullseye with solid fill by Indicator 9">
            <a:extLst>
              <a:ext uri="{FF2B5EF4-FFF2-40B4-BE49-F238E27FC236}">
                <a16:creationId xmlns:a16="http://schemas.microsoft.com/office/drawing/2014/main" id="{187EE1E6-F47B-3DE9-DBBC-928AF408AE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9342" y="1366364"/>
            <a:ext cx="370220" cy="370220"/>
          </a:xfrm>
          <a:prstGeom prst="rect">
            <a:avLst/>
          </a:prstGeom>
        </p:spPr>
      </p:pic>
      <p:pic>
        <p:nvPicPr>
          <p:cNvPr id="17" name="Graphic 16" descr="Bullseye with solid fill by Indicator 10">
            <a:extLst>
              <a:ext uri="{FF2B5EF4-FFF2-40B4-BE49-F238E27FC236}">
                <a16:creationId xmlns:a16="http://schemas.microsoft.com/office/drawing/2014/main" id="{9ACF0C9F-2082-EBC8-C256-19EF47A5DB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9342" y="1768149"/>
            <a:ext cx="370220" cy="370220"/>
          </a:xfrm>
          <a:prstGeom prst="rect">
            <a:avLst/>
          </a:prstGeom>
        </p:spPr>
      </p:pic>
      <p:pic>
        <p:nvPicPr>
          <p:cNvPr id="18" name="Graphic 17" descr="Bullseye with solid fill by Indicator 11">
            <a:extLst>
              <a:ext uri="{FF2B5EF4-FFF2-40B4-BE49-F238E27FC236}">
                <a16:creationId xmlns:a16="http://schemas.microsoft.com/office/drawing/2014/main" id="{3A23D88E-905A-F2E1-AEC7-45D521A8BF6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9342" y="2443562"/>
            <a:ext cx="370220" cy="370220"/>
          </a:xfrm>
          <a:prstGeom prst="rect">
            <a:avLst/>
          </a:prstGeom>
        </p:spPr>
      </p:pic>
      <p:pic>
        <p:nvPicPr>
          <p:cNvPr id="19" name="Graphic 18" descr="Bullseye with solid fill by Indicator 12">
            <a:extLst>
              <a:ext uri="{FF2B5EF4-FFF2-40B4-BE49-F238E27FC236}">
                <a16:creationId xmlns:a16="http://schemas.microsoft.com/office/drawing/2014/main" id="{0B3838C2-78A6-BCF0-EFB3-9626015796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9342" y="2860935"/>
            <a:ext cx="370220" cy="370220"/>
          </a:xfrm>
          <a:prstGeom prst="rect">
            <a:avLst/>
          </a:prstGeom>
        </p:spPr>
      </p:pic>
      <p:pic>
        <p:nvPicPr>
          <p:cNvPr id="20" name="Graphic 19" descr="Bullseye with solid fill by Indicator 13">
            <a:extLst>
              <a:ext uri="{FF2B5EF4-FFF2-40B4-BE49-F238E27FC236}">
                <a16:creationId xmlns:a16="http://schemas.microsoft.com/office/drawing/2014/main" id="{278AD25D-6331-3DFB-1120-307CEC4B855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99342" y="3278308"/>
            <a:ext cx="370220" cy="370220"/>
          </a:xfrm>
          <a:prstGeom prst="rect">
            <a:avLst/>
          </a:prstGeom>
        </p:spPr>
      </p:pic>
      <p:pic>
        <p:nvPicPr>
          <p:cNvPr id="22" name="Graphic 21" descr="Bullseye with solid fill indicates compliance indicator">
            <a:extLst>
              <a:ext uri="{FF2B5EF4-FFF2-40B4-BE49-F238E27FC236}">
                <a16:creationId xmlns:a16="http://schemas.microsoft.com/office/drawing/2014/main" id="{2F8985B7-F115-617D-52A5-43DDC02564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69327" y="5943069"/>
            <a:ext cx="370220" cy="370220"/>
          </a:xfrm>
          <a:prstGeom prst="rect">
            <a:avLst/>
          </a:prstGeom>
        </p:spPr>
      </p:pic>
      <p:sp>
        <p:nvSpPr>
          <p:cNvPr id="5" name="Slide Number Placeholder 4">
            <a:extLst>
              <a:ext uri="{FF2B5EF4-FFF2-40B4-BE49-F238E27FC236}">
                <a16:creationId xmlns:a16="http://schemas.microsoft.com/office/drawing/2014/main" id="{25CA4999-7D0D-A9DC-4EE3-E886B3B5919B}"/>
              </a:ext>
            </a:extLst>
          </p:cNvPr>
          <p:cNvSpPr>
            <a:spLocks noGrp="1"/>
          </p:cNvSpPr>
          <p:nvPr>
            <p:ph type="sldNum" sz="quarter" idx="4"/>
          </p:nvPr>
        </p:nvSpPr>
        <p:spPr/>
        <p:txBody>
          <a:bodyPr/>
          <a:lstStyle/>
          <a:p>
            <a:fld id="{C948956C-181A-4CF4-99F7-163F512CFDFE}" type="slidenum">
              <a:rPr lang="en-US" smtClean="0"/>
              <a:pPr/>
              <a:t>9</a:t>
            </a:fld>
            <a:endParaRPr lang="en-US" dirty="0"/>
          </a:p>
        </p:txBody>
      </p:sp>
    </p:spTree>
    <p:extLst>
      <p:ext uri="{BB962C8B-B14F-4D97-AF65-F5344CB8AC3E}">
        <p14:creationId xmlns:p14="http://schemas.microsoft.com/office/powerpoint/2010/main" val="37732104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7E0755B37DC94292F83D2D3ABC498E" ma:contentTypeVersion="16" ma:contentTypeDescription="Create a new document." ma:contentTypeScope="" ma:versionID="e7694cc47d2ca98e361e7e887ca24d50">
  <xsd:schema xmlns:xsd="http://www.w3.org/2001/XMLSchema" xmlns:xs="http://www.w3.org/2001/XMLSchema" xmlns:p="http://schemas.microsoft.com/office/2006/metadata/properties" xmlns:ns2="6afb7e57-7d7d-4bdb-b98a-70fe27119fc1" xmlns:ns3="1552e3d7-6a4f-4f23-bb68-16e3ee8d48b2" xmlns:ns4="e4664c3e-f049-4574-bd7d-7499d2032cca" targetNamespace="http://schemas.microsoft.com/office/2006/metadata/properties" ma:root="true" ma:fieldsID="3930ab1954b1a2ab32659818d5b176fd" ns2:_="" ns3:_="" ns4:_="">
    <xsd:import namespace="6afb7e57-7d7d-4bdb-b98a-70fe27119fc1"/>
    <xsd:import namespace="1552e3d7-6a4f-4f23-bb68-16e3ee8d48b2"/>
    <xsd:import namespace="e4664c3e-f049-4574-bd7d-7499d2032cc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fb7e57-7d7d-4bdb-b98a-70fe27119f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0d83692-8000-456c-81e0-753272234f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552e3d7-6a4f-4f23-bb68-16e3ee8d48b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664c3e-f049-4574-bd7d-7499d2032cca"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0b89501b-47ce-4ba6-85e9-7ce2380125e4}" ma:internalName="TaxCatchAll" ma:showField="CatchAllData" ma:web="1552e3d7-6a4f-4f23-bb68-16e3ee8d48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e4664c3e-f049-4574-bd7d-7499d2032cca" xsi:nil="true"/>
    <lcf76f155ced4ddcb4097134ff3c332f xmlns="6afb7e57-7d7d-4bdb-b98a-70fe27119fc1">
      <Terms xmlns="http://schemas.microsoft.com/office/infopath/2007/PartnerControls"/>
    </lcf76f155ced4ddcb4097134ff3c332f>
    <SharedWithUsers xmlns="1552e3d7-6a4f-4f23-bb68-16e3ee8d48b2">
      <UserInfo>
        <DisplayName>Trevino, Julie (MDE)</DisplayName>
        <AccountId>47</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ED4154B-3AEF-41A9-8464-AA8A39E2BB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fb7e57-7d7d-4bdb-b98a-70fe27119fc1"/>
    <ds:schemaRef ds:uri="1552e3d7-6a4f-4f23-bb68-16e3ee8d48b2"/>
    <ds:schemaRef ds:uri="e4664c3e-f049-4574-bd7d-7499d2032c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061A6D-1026-485D-8F6E-AF61F7E984D1}">
  <ds:schemaRefs>
    <ds:schemaRef ds:uri="http://purl.org/dc/elements/1.1/"/>
    <ds:schemaRef ds:uri="http://www.w3.org/XML/1998/namespace"/>
    <ds:schemaRef ds:uri="http://purl.org/dc/dcmitype/"/>
    <ds:schemaRef ds:uri="http://schemas.microsoft.com/office/2006/metadata/properties"/>
    <ds:schemaRef ds:uri="http://schemas.microsoft.com/office/2006/documentManagement/types"/>
    <ds:schemaRef ds:uri="1552e3d7-6a4f-4f23-bb68-16e3ee8d48b2"/>
    <ds:schemaRef ds:uri="http://schemas.microsoft.com/office/infopath/2007/PartnerControls"/>
    <ds:schemaRef ds:uri="http://schemas.openxmlformats.org/package/2006/metadata/core-properties"/>
    <ds:schemaRef ds:uri="e4664c3e-f049-4574-bd7d-7499d2032cca"/>
    <ds:schemaRef ds:uri="6afb7e57-7d7d-4bdb-b98a-70fe27119fc1"/>
    <ds:schemaRef ds:uri="http://purl.org/dc/terms/"/>
  </ds:schemaRefs>
</ds:datastoreItem>
</file>

<file path=customXml/itemProps3.xml><?xml version="1.0" encoding="utf-8"?>
<ds:datastoreItem xmlns:ds="http://schemas.openxmlformats.org/officeDocument/2006/customXml" ds:itemID="{F22C8E4A-BB1F-47AA-9C79-E833C10A4D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1586</TotalTime>
  <Words>2305</Words>
  <Application>Microsoft Office PowerPoint</Application>
  <PresentationFormat>Widescreen</PresentationFormat>
  <Paragraphs>221</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Verdana</vt:lpstr>
      <vt:lpstr>Wingdings</vt:lpstr>
      <vt:lpstr>Office Theme</vt:lpstr>
      <vt:lpstr>Welcome!</vt:lpstr>
      <vt:lpstr>Monthly Technical Assistance  State Performance Plan/Annual Performance Report (SPP/APR)</vt:lpstr>
      <vt:lpstr>SPP/APR Overview</vt:lpstr>
      <vt:lpstr>SPP/APR &amp; IDEA</vt:lpstr>
      <vt:lpstr>SPP/APR &amp; IDEA (Continued)</vt:lpstr>
      <vt:lpstr>SPP/APR (Part B) Requirements</vt:lpstr>
      <vt:lpstr>SPP/APR (Part B) Indicators</vt:lpstr>
      <vt:lpstr>SPP/APR (Part B) Indicators (2)</vt:lpstr>
      <vt:lpstr>SPP/APR (Part B) Indicators (3)</vt:lpstr>
      <vt:lpstr>SPP/APR (Part B) Related Activities</vt:lpstr>
      <vt:lpstr>Monitoring and Technical Assistance</vt:lpstr>
      <vt:lpstr>MDE Determination</vt:lpstr>
      <vt:lpstr>ISD Determinations</vt:lpstr>
      <vt:lpstr>Public Reporting Elements</vt:lpstr>
      <vt:lpstr>SPP/APR (Part B) Indicators (Continued)</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Monthly Technical Assistance (April) State Performance Plan Annual Performance Report</dc:title>
  <dc:subject/>
  <dc:creator>MDE Office of Special Education</dc:creator>
  <cp:lastModifiedBy>Gabrielle Steinacker</cp:lastModifiedBy>
  <cp:revision>144</cp:revision>
  <dcterms:created xsi:type="dcterms:W3CDTF">2019-02-21T15:03:40Z</dcterms:created>
  <dcterms:modified xsi:type="dcterms:W3CDTF">2024-04-30T17:08:14Z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ContentTypeId">
    <vt:lpwstr>0x010100957E0755B37DC94292F83D2D3ABC498E</vt:lpwstr>
  </property>
  <property fmtid="{D5CDD505-2E9C-101B-9397-08002B2CF9AE}" pid="4" name="MSIP_Label_3a2fed65-62e7-46ea-af74-187e0c17143a_Enabled">
    <vt:lpwstr>true</vt:lpwstr>
  </property>
  <property fmtid="{D5CDD505-2E9C-101B-9397-08002B2CF9AE}" pid="5" name="MSIP_Label_3a2fed65-62e7-46ea-af74-187e0c17143a_SetDate">
    <vt:lpwstr>2022-08-12T13:31:49Z</vt:lpwstr>
  </property>
  <property fmtid="{D5CDD505-2E9C-101B-9397-08002B2CF9AE}" pid="6" name="MSIP_Label_3a2fed65-62e7-46ea-af74-187e0c17143a_Method">
    <vt:lpwstr>Privileged</vt:lpwstr>
  </property>
  <property fmtid="{D5CDD505-2E9C-101B-9397-08002B2CF9AE}" pid="7" name="MSIP_Label_3a2fed65-62e7-46ea-af74-187e0c17143a_Name">
    <vt:lpwstr>3a2fed65-62e7-46ea-af74-187e0c17143a</vt:lpwstr>
  </property>
  <property fmtid="{D5CDD505-2E9C-101B-9397-08002B2CF9AE}" pid="8" name="MSIP_Label_3a2fed65-62e7-46ea-af74-187e0c17143a_SiteId">
    <vt:lpwstr>d5fb7087-3777-42ad-966a-892ef47225d1</vt:lpwstr>
  </property>
  <property fmtid="{D5CDD505-2E9C-101B-9397-08002B2CF9AE}" pid="9" name="MSIP_Label_3a2fed65-62e7-46ea-af74-187e0c17143a_ActionId">
    <vt:lpwstr>444f0305-412c-4910-a69a-41eb97479b9f</vt:lpwstr>
  </property>
  <property fmtid="{D5CDD505-2E9C-101B-9397-08002B2CF9AE}" pid="10" name="MSIP_Label_3a2fed65-62e7-46ea-af74-187e0c17143a_ContentBits">
    <vt:lpwstr>0</vt:lpwstr>
  </property>
  <property fmtid="{D5CDD505-2E9C-101B-9397-08002B2CF9AE}" pid="11" name="MediaServiceImageTags">
    <vt:lpwstr/>
  </property>
</Properties>
</file>