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ppt/notesSlides/notesSlide24.xml" ContentType="application/vnd.openxmlformats-officedocument.presentationml.notesSlide+xml"/>
  <Override PartName="/ppt/tags/tag24.xml" ContentType="application/vnd.openxmlformats-officedocument.presentationml.tags+xml"/>
  <Override PartName="/ppt/notesSlides/notesSlide25.xml" ContentType="application/vnd.openxmlformats-officedocument.presentationml.notesSlide+xml"/>
  <Override PartName="/ppt/tags/tag25.xml" ContentType="application/vnd.openxmlformats-officedocument.presentationml.tags+xml"/>
  <Override PartName="/ppt/notesSlides/notesSlide26.xml" ContentType="application/vnd.openxmlformats-officedocument.presentationml.notesSlide+xml"/>
  <Override PartName="/ppt/tags/tag26.xml" ContentType="application/vnd.openxmlformats-officedocument.presentationml.tags+xml"/>
  <Override PartName="/ppt/notesSlides/notesSlide27.xml" ContentType="application/vnd.openxmlformats-officedocument.presentationml.notesSlide+xml"/>
  <Override PartName="/ppt/tags/tag27.xml" ContentType="application/vnd.openxmlformats-officedocument.presentationml.tags+xml"/>
  <Override PartName="/ppt/notesSlides/notesSlide28.xml" ContentType="application/vnd.openxmlformats-officedocument.presentationml.notesSlide+xml"/>
  <Override PartName="/ppt/tags/tag28.xml" ContentType="application/vnd.openxmlformats-officedocument.presentationml.tags+xml"/>
  <Override PartName="/ppt/notesSlides/notesSlide29.xml" ContentType="application/vnd.openxmlformats-officedocument.presentationml.notesSlide+xml"/>
  <Override PartName="/ppt/tags/tag29.xml" ContentType="application/vnd.openxmlformats-officedocument.presentationml.tags+xml"/>
  <Override PartName="/ppt/notesSlides/notesSlide30.xml" ContentType="application/vnd.openxmlformats-officedocument.presentationml.notesSlide+xml"/>
  <Override PartName="/ppt/tags/tag30.xml" ContentType="application/vnd.openxmlformats-officedocument.presentationml.tags+xml"/>
  <Override PartName="/ppt/notesSlides/notesSlide31.xml" ContentType="application/vnd.openxmlformats-officedocument.presentationml.notesSlide+xml"/>
  <Override PartName="/ppt/tags/tag31.xml" ContentType="application/vnd.openxmlformats-officedocument.presentationml.tags+xml"/>
  <Override PartName="/ppt/notesSlides/notesSlide32.xml" ContentType="application/vnd.openxmlformats-officedocument.presentationml.notesSlide+xml"/>
  <Override PartName="/ppt/tags/tag32.xml" ContentType="application/vnd.openxmlformats-officedocument.presentationml.tags+xml"/>
  <Override PartName="/ppt/notesSlides/notesSlide33.xml" ContentType="application/vnd.openxmlformats-officedocument.presentationml.notesSlide+xml"/>
  <Override PartName="/ppt/tags/tag33.xml" ContentType="application/vnd.openxmlformats-officedocument.presentationml.tags+xml"/>
  <Override PartName="/ppt/notesSlides/notesSlide34.xml" ContentType="application/vnd.openxmlformats-officedocument.presentationml.notesSlide+xml"/>
  <Override PartName="/ppt/tags/tag34.xml" ContentType="application/vnd.openxmlformats-officedocument.presentationml.tags+xml"/>
  <Override PartName="/ppt/notesSlides/notesSlide35.xml" ContentType="application/vnd.openxmlformats-officedocument.presentationml.notesSlide+xml"/>
  <Override PartName="/ppt/tags/tag35.xml" ContentType="application/vnd.openxmlformats-officedocument.presentationml.tags+xml"/>
  <Override PartName="/ppt/notesSlides/notesSlide36.xml" ContentType="application/vnd.openxmlformats-officedocument.presentationml.notesSlide+xml"/>
  <Override PartName="/ppt/tags/tag36.xml" ContentType="application/vnd.openxmlformats-officedocument.presentationml.tags+xml"/>
  <Override PartName="/ppt/notesSlides/notesSlide37.xml" ContentType="application/vnd.openxmlformats-officedocument.presentationml.notesSlide+xml"/>
  <Override PartName="/ppt/tags/tag37.xml" ContentType="application/vnd.openxmlformats-officedocument.presentationml.tags+xml"/>
  <Override PartName="/ppt/notesSlides/notesSlide38.xml" ContentType="application/vnd.openxmlformats-officedocument.presentationml.notesSlide+xml"/>
  <Override PartName="/ppt/tags/tag38.xml" ContentType="application/vnd.openxmlformats-officedocument.presentationml.tags+xml"/>
  <Override PartName="/ppt/notesSlides/notesSlide39.xml" ContentType="application/vnd.openxmlformats-officedocument.presentationml.notesSlide+xml"/>
  <Override PartName="/ppt/tags/tag39.xml" ContentType="application/vnd.openxmlformats-officedocument.presentationml.tags+xml"/>
  <Override PartName="/ppt/notesSlides/notesSlide40.xml" ContentType="application/vnd.openxmlformats-officedocument.presentationml.notesSlide+xml"/>
  <Override PartName="/ppt/tags/tag40.xml" ContentType="application/vnd.openxmlformats-officedocument.presentationml.tags+xml"/>
  <Override PartName="/ppt/notesSlides/notesSlide41.xml" ContentType="application/vnd.openxmlformats-officedocument.presentationml.notesSlide+xml"/>
  <Override PartName="/ppt/tags/tag41.xml" ContentType="application/vnd.openxmlformats-officedocument.presentationml.tags+xml"/>
  <Override PartName="/ppt/notesSlides/notesSlide42.xml" ContentType="application/vnd.openxmlformats-officedocument.presentationml.notesSlide+xml"/>
  <Override PartName="/ppt/tags/tag42.xml" ContentType="application/vnd.openxmlformats-officedocument.presentationml.tags+xml"/>
  <Override PartName="/ppt/notesSlides/notesSlide43.xml" ContentType="application/vnd.openxmlformats-officedocument.presentationml.notesSlide+xml"/>
  <Override PartName="/ppt/tags/tag43.xml" ContentType="application/vnd.openxmlformats-officedocument.presentationml.tags+xml"/>
  <Override PartName="/ppt/notesSlides/notesSlide44.xml" ContentType="application/vnd.openxmlformats-officedocument.presentationml.notesSlide+xml"/>
  <Override PartName="/ppt/tags/tag44.xml" ContentType="application/vnd.openxmlformats-officedocument.presentationml.tags+xml"/>
  <Override PartName="/ppt/notesSlides/notesSlide45.xml" ContentType="application/vnd.openxmlformats-officedocument.presentationml.notesSlide+xml"/>
  <Override PartName="/ppt/tags/tag45.xml" ContentType="application/vnd.openxmlformats-officedocument.presentationml.tags+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tags/tag46.xml" ContentType="application/vnd.openxmlformats-officedocument.presentationml.tags+xml"/>
  <Override PartName="/ppt/notesSlides/notesSlide48.xml" ContentType="application/vnd.openxmlformats-officedocument.presentationml.notesSlide+xml"/>
  <Override PartName="/ppt/tags/tag47.xml" ContentType="application/vnd.openxmlformats-officedocument.presentationml.tags+xml"/>
  <Override PartName="/ppt/notesSlides/notesSlide49.xml" ContentType="application/vnd.openxmlformats-officedocument.presentationml.notesSlide+xml"/>
  <Override PartName="/ppt/tags/tag48.xml" ContentType="application/vnd.openxmlformats-officedocument.presentationml.tags+xml"/>
  <Override PartName="/ppt/notesSlides/notesSlide50.xml" ContentType="application/vnd.openxmlformats-officedocument.presentationml.notesSlide+xml"/>
  <Override PartName="/ppt/tags/tag49.xml" ContentType="application/vnd.openxmlformats-officedocument.presentationml.tags+xml"/>
  <Override PartName="/ppt/notesSlides/notesSlide51.xml" ContentType="application/vnd.openxmlformats-officedocument.presentationml.notesSlide+xml"/>
  <Override PartName="/ppt/tags/tag50.xml" ContentType="application/vnd.openxmlformats-officedocument.presentationml.tags+xml"/>
  <Override PartName="/ppt/notesSlides/notesSlide52.xml" ContentType="application/vnd.openxmlformats-officedocument.presentationml.notesSlide+xml"/>
  <Override PartName="/ppt/tags/tag51.xml" ContentType="application/vnd.openxmlformats-officedocument.presentationml.tags+xml"/>
  <Override PartName="/ppt/notesSlides/notesSlide53.xml" ContentType="application/vnd.openxmlformats-officedocument.presentationml.notesSlide+xml"/>
  <Override PartName="/ppt/tags/tag52.xml" ContentType="application/vnd.openxmlformats-officedocument.presentationml.tags+xml"/>
  <Override PartName="/ppt/notesSlides/notesSlide54.xml" ContentType="application/vnd.openxmlformats-officedocument.presentationml.notesSlide+xml"/>
  <Override PartName="/ppt/tags/tag53.xml" ContentType="application/vnd.openxmlformats-officedocument.presentationml.tags+xml"/>
  <Override PartName="/ppt/notesSlides/notesSlide55.xml" ContentType="application/vnd.openxmlformats-officedocument.presentationml.notesSlide+xml"/>
  <Override PartName="/ppt/tags/tag54.xml" ContentType="application/vnd.openxmlformats-officedocument.presentationml.tags+xml"/>
  <Override PartName="/ppt/notesSlides/notesSlide56.xml" ContentType="application/vnd.openxmlformats-officedocument.presentationml.notesSlide+xml"/>
  <Override PartName="/ppt/tags/tag55.xml" ContentType="application/vnd.openxmlformats-officedocument.presentationml.tags+xml"/>
  <Override PartName="/ppt/notesSlides/notesSlide57.xml" ContentType="application/vnd.openxmlformats-officedocument.presentationml.notesSlide+xml"/>
  <Override PartName="/ppt/tags/tag56.xml" ContentType="application/vnd.openxmlformats-officedocument.presentationml.tags+xml"/>
  <Override PartName="/ppt/notesSlides/notesSlide58.xml" ContentType="application/vnd.openxmlformats-officedocument.presentationml.notesSlide+xml"/>
  <Override PartName="/ppt/tags/tag57.xml" ContentType="application/vnd.openxmlformats-officedocument.presentationml.tags+xml"/>
  <Override PartName="/ppt/notesSlides/notesSlide59.xml" ContentType="application/vnd.openxmlformats-officedocument.presentationml.notesSlide+xml"/>
  <Override PartName="/ppt/tags/tag58.xml" ContentType="application/vnd.openxmlformats-officedocument.presentationml.tags+xml"/>
  <Override PartName="/ppt/notesSlides/notesSlide60.xml" ContentType="application/vnd.openxmlformats-officedocument.presentationml.notesSlide+xml"/>
  <Override PartName="/ppt/tags/tag59.xml" ContentType="application/vnd.openxmlformats-officedocument.presentationml.tags+xml"/>
  <Override PartName="/ppt/notesSlides/notesSlide61.xml" ContentType="application/vnd.openxmlformats-officedocument.presentationml.notesSlide+xml"/>
  <Override PartName="/ppt/tags/tag60.xml" ContentType="application/vnd.openxmlformats-officedocument.presentationml.tags+xml"/>
  <Override PartName="/ppt/notesSlides/notesSlide62.xml" ContentType="application/vnd.openxmlformats-officedocument.presentationml.notesSlide+xml"/>
  <Override PartName="/ppt/tags/tag61.xml" ContentType="application/vnd.openxmlformats-officedocument.presentationml.tags+xml"/>
  <Override PartName="/ppt/notesSlides/notesSlide63.xml" ContentType="application/vnd.openxmlformats-officedocument.presentationml.notesSlide+xml"/>
  <Override PartName="/ppt/tags/tag62.xml" ContentType="application/vnd.openxmlformats-officedocument.presentationml.tags+xml"/>
  <Override PartName="/ppt/notesSlides/notesSlide64.xml" ContentType="application/vnd.openxmlformats-officedocument.presentationml.notesSlide+xml"/>
  <Override PartName="/ppt/tags/tag63.xml" ContentType="application/vnd.openxmlformats-officedocument.presentationml.tags+xml"/>
  <Override PartName="/ppt/notesSlides/notesSlide65.xml" ContentType="application/vnd.openxmlformats-officedocument.presentationml.notesSlide+xml"/>
  <Override PartName="/ppt/tags/tag64.xml" ContentType="application/vnd.openxmlformats-officedocument.presentationml.tags+xml"/>
  <Override PartName="/ppt/notesSlides/notesSlide66.xml" ContentType="application/vnd.openxmlformats-officedocument.presentationml.notesSlide+xml"/>
  <Override PartName="/ppt/tags/tag65.xml" ContentType="application/vnd.openxmlformats-officedocument.presentationml.tags+xml"/>
  <Override PartName="/ppt/notesSlides/notesSlide67.xml" ContentType="application/vnd.openxmlformats-officedocument.presentationml.notesSlide+xml"/>
  <Override PartName="/ppt/tags/tag66.xml" ContentType="application/vnd.openxmlformats-officedocument.presentationml.tags+xml"/>
  <Override PartName="/ppt/notesSlides/notesSlide68.xml" ContentType="application/vnd.openxmlformats-officedocument.presentationml.notesSlide+xml"/>
  <Override PartName="/ppt/tags/tag67.xml" ContentType="application/vnd.openxmlformats-officedocument.presentationml.tags+xml"/>
  <Override PartName="/ppt/notesSlides/notesSlide69.xml" ContentType="application/vnd.openxmlformats-officedocument.presentationml.notesSlide+xml"/>
  <Override PartName="/ppt/tags/tag68.xml" ContentType="application/vnd.openxmlformats-officedocument.presentationml.tags+xml"/>
  <Override PartName="/ppt/notesSlides/notesSlide70.xml" ContentType="application/vnd.openxmlformats-officedocument.presentationml.notesSlide+xml"/>
  <Override PartName="/ppt/tags/tag69.xml" ContentType="application/vnd.openxmlformats-officedocument.presentationml.tags+xml"/>
  <Override PartName="/ppt/notesSlides/notesSlide71.xml" ContentType="application/vnd.openxmlformats-officedocument.presentationml.notesSlide+xml"/>
  <Override PartName="/ppt/tags/tag70.xml" ContentType="application/vnd.openxmlformats-officedocument.presentationml.tags+xml"/>
  <Override PartName="/ppt/notesSlides/notesSlide72.xml" ContentType="application/vnd.openxmlformats-officedocument.presentationml.notesSlide+xml"/>
  <Override PartName="/ppt/tags/tag71.xml" ContentType="application/vnd.openxmlformats-officedocument.presentationml.tags+xml"/>
  <Override PartName="/ppt/notesSlides/notesSlide73.xml" ContentType="application/vnd.openxmlformats-officedocument.presentationml.notesSlide+xml"/>
  <Override PartName="/ppt/tags/tag72.xml" ContentType="application/vnd.openxmlformats-officedocument.presentationml.tags+xml"/>
  <Override PartName="/ppt/notesSlides/notesSlide74.xml" ContentType="application/vnd.openxmlformats-officedocument.presentationml.notesSlide+xml"/>
  <Override PartName="/ppt/tags/tag73.xml" ContentType="application/vnd.openxmlformats-officedocument.presentationml.tags+xml"/>
  <Override PartName="/ppt/notesSlides/notesSlide75.xml" ContentType="application/vnd.openxmlformats-officedocument.presentationml.notesSlide+xml"/>
  <Override PartName="/ppt/tags/tag74.xml" ContentType="application/vnd.openxmlformats-officedocument.presentationml.tags+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tags/tag75.xml" ContentType="application/vnd.openxmlformats-officedocument.presentationml.tags+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tags/tag76.xml" ContentType="application/vnd.openxmlformats-officedocument.presentationml.tags+xml"/>
  <Override PartName="/ppt/notesSlides/notesSlide80.xml" ContentType="application/vnd.openxmlformats-officedocument.presentationml.notesSlide+xml"/>
  <Override PartName="/ppt/tags/tag77.xml" ContentType="application/vnd.openxmlformats-officedocument.presentationml.tags+xml"/>
  <Override PartName="/ppt/notesSlides/notesSlide8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87"/>
  </p:notesMasterIdLst>
  <p:handoutMasterIdLst>
    <p:handoutMasterId r:id="rId88"/>
  </p:handoutMasterIdLst>
  <p:sldIdLst>
    <p:sldId id="256" r:id="rId6"/>
    <p:sldId id="258" r:id="rId7"/>
    <p:sldId id="5308" r:id="rId8"/>
    <p:sldId id="5292" r:id="rId9"/>
    <p:sldId id="5327" r:id="rId10"/>
    <p:sldId id="5365" r:id="rId11"/>
    <p:sldId id="5326" r:id="rId12"/>
    <p:sldId id="5270" r:id="rId13"/>
    <p:sldId id="5296" r:id="rId14"/>
    <p:sldId id="5279" r:id="rId15"/>
    <p:sldId id="5371" r:id="rId16"/>
    <p:sldId id="5344" r:id="rId17"/>
    <p:sldId id="5345" r:id="rId18"/>
    <p:sldId id="257" r:id="rId19"/>
    <p:sldId id="5303" r:id="rId20"/>
    <p:sldId id="5323" r:id="rId21"/>
    <p:sldId id="5304" r:id="rId22"/>
    <p:sldId id="260" r:id="rId23"/>
    <p:sldId id="5305" r:id="rId24"/>
    <p:sldId id="5280" r:id="rId25"/>
    <p:sldId id="5357" r:id="rId26"/>
    <p:sldId id="262" r:id="rId27"/>
    <p:sldId id="5321" r:id="rId28"/>
    <p:sldId id="5295" r:id="rId29"/>
    <p:sldId id="5272" r:id="rId30"/>
    <p:sldId id="5273" r:id="rId31"/>
    <p:sldId id="5277" r:id="rId32"/>
    <p:sldId id="5306" r:id="rId33"/>
    <p:sldId id="5307" r:id="rId34"/>
    <p:sldId id="5293" r:id="rId35"/>
    <p:sldId id="259" r:id="rId36"/>
    <p:sldId id="5281" r:id="rId37"/>
    <p:sldId id="5282" r:id="rId38"/>
    <p:sldId id="5347" r:id="rId39"/>
    <p:sldId id="5348" r:id="rId40"/>
    <p:sldId id="5309" r:id="rId41"/>
    <p:sldId id="5310" r:id="rId42"/>
    <p:sldId id="5318" r:id="rId43"/>
    <p:sldId id="5349" r:id="rId44"/>
    <p:sldId id="5350" r:id="rId45"/>
    <p:sldId id="5360" r:id="rId46"/>
    <p:sldId id="5363" r:id="rId47"/>
    <p:sldId id="5259" r:id="rId48"/>
    <p:sldId id="5317" r:id="rId49"/>
    <p:sldId id="5294" r:id="rId50"/>
    <p:sldId id="261" r:id="rId51"/>
    <p:sldId id="5291" r:id="rId52"/>
    <p:sldId id="5297" r:id="rId53"/>
    <p:sldId id="5265" r:id="rId54"/>
    <p:sldId id="5266" r:id="rId55"/>
    <p:sldId id="5271" r:id="rId56"/>
    <p:sldId id="5298" r:id="rId57"/>
    <p:sldId id="5267" r:id="rId58"/>
    <p:sldId id="5352" r:id="rId59"/>
    <p:sldId id="5353" r:id="rId60"/>
    <p:sldId id="5336" r:id="rId61"/>
    <p:sldId id="5359" r:id="rId62"/>
    <p:sldId id="5276" r:id="rId63"/>
    <p:sldId id="5358" r:id="rId64"/>
    <p:sldId id="5313" r:id="rId65"/>
    <p:sldId id="5314" r:id="rId66"/>
    <p:sldId id="5319" r:id="rId67"/>
    <p:sldId id="5320" r:id="rId68"/>
    <p:sldId id="5299" r:id="rId69"/>
    <p:sldId id="5285" r:id="rId70"/>
    <p:sldId id="5300" r:id="rId71"/>
    <p:sldId id="5268" r:id="rId72"/>
    <p:sldId id="5367" r:id="rId73"/>
    <p:sldId id="5368" r:id="rId74"/>
    <p:sldId id="5369" r:id="rId75"/>
    <p:sldId id="5370" r:id="rId76"/>
    <p:sldId id="5278" r:id="rId77"/>
    <p:sldId id="5269" r:id="rId78"/>
    <p:sldId id="5366" r:id="rId79"/>
    <p:sldId id="5356" r:id="rId80"/>
    <p:sldId id="5311" r:id="rId81"/>
    <p:sldId id="5312" r:id="rId82"/>
    <p:sldId id="5301" r:id="rId83"/>
    <p:sldId id="5261" r:id="rId84"/>
    <p:sldId id="5346" r:id="rId85"/>
    <p:sldId id="5362" r:id="rId86"/>
  </p:sldIdLst>
  <p:sldSz cx="12192000" cy="6858000"/>
  <p:notesSz cx="7010400" cy="9296400"/>
  <p:custDataLst>
    <p:tags r:id="rId8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4C0702-2002-0FE1-FA47-E29A94819DB8}" name="Licht, Nicole (MDE-Contractor)" initials="NL" userId="S::LichtN@michigan.gov::74c1b83e-b295-4402-be9f-0cbf0988de5d" providerId="AD"/>
  <p188:author id="{1EBC2C34-EF01-78E2-D224-34666C48E7AC}" name="Davis, Carrie  (MDE)" initials="CD" userId="S::DavisC58@michigan.gov::6e798caf-ed26-4502-b4fe-87eaf2769203" providerId="AD"/>
  <p188:author id="{90999335-DFBB-ACC6-5CBA-034DEAF283DF}" name="Abrahamson, Patricia (MDE)" initials="A(" userId="S::abrahamsonp1@michigan.gov::a6564fdc-e9da-476e-8eb8-1cc61819dbf0" providerId="AD"/>
  <p188:author id="{7534DE3F-29F8-09EA-EBC9-4B3B3F622ECA}" name="McLaughlin, Sean  (MDE-Contractor)" initials="SM" userId="S::McLaughlinS@michigan.gov::d9494037-c41f-48dd-aad3-69df96f48805" providerId="AD"/>
  <p188:author id="{2ADC6373-8EE4-E039-B7AB-A3F290528182}" name="Licht, Nicole (MDE-Contractor)" initials="L(" userId="S::lichtn@michigan.gov::74c1b83e-b295-4402-be9f-0cbf0988de5d" providerId="AD"/>
  <p188:author id="{A755267E-70AA-77CD-77CE-5164920D8949}" name="McLaughlin, Sean  (MDE-Contractor)" initials="M(" userId="S::mclaughlins@michigan.gov::d9494037-c41f-48dd-aad3-69df96f48805" providerId="AD"/>
  <p188:author id="{D37EEAAA-8908-C9DE-64A3-C1CD809629E5}" name="Davis, Carrie  (MDE)" initials="D(" userId="S::davisc58@michigan.gov::6e798caf-ed26-4502-b4fe-87eaf2769203" providerId="AD"/>
  <p188:author id="{FFF5AABE-E909-73AE-4B3C-BCF87A35F31D}" name="Stephanie Weaver" initials="SW" userId="b6b1792641c2c3ba" providerId="Windows Live"/>
  <p188:author id="{6A4FCBD9-D09E-D5C3-EDC6-8A3F115306B8}" name="Karen Hairston" initials="KH" userId="adce415dcb0d7228" providerId="Windows Live"/>
  <p188:author id="{A9D74BF9-A630-ADCD-A842-7574A59B73CD}" name="Abrahamson, Patricia (MDE)" initials="PA" userId="S::AbrahamsonP1@michigan.gov::a6564fdc-e9da-476e-8eb8-1cc61819dbf0" providerId="AD"/>
  <p188:author id="{7BDA78FF-5E80-39C2-3D36-CFC4A09EE482}" name="McIntyre, Rebecca (MDE)" initials="M(" userId="S::mcintyrer1@michigan.gov::89ee43e5-9413-4ee9-86e8-c83c3870274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846E"/>
    <a:srgbClr val="25866E"/>
    <a:srgbClr val="E4F4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F0BD3C-409F-4241-BD5D-54F0103261A8}" v="7618" dt="2024-08-29T18:23:19.630"/>
    <p1510:client id="{D5B8CD3D-B81B-4D2F-92CC-B1348D15D7E3}" v="3756" dt="2024-08-28T22:47:28.9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5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tags" Target="tags/tag1.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1.xml"/><Relationship Id="rId90" Type="http://schemas.openxmlformats.org/officeDocument/2006/relationships/presProps" Target="presProps.xml"/><Relationship Id="rId95" Type="http://schemas.microsoft.com/office/2015/10/relationships/revisionInfo" Target="revisionInfo.xml"/><Relationship Id="rId22" Type="http://schemas.openxmlformats.org/officeDocument/2006/relationships/slide" Target="slides/slide17.xml"/><Relationship Id="rId27" Type="http://schemas.openxmlformats.org/officeDocument/2006/relationships/slide" Target="slides/slide22.xml"/><Relationship Id="rId43" Type="http://schemas.openxmlformats.org/officeDocument/2006/relationships/slide" Target="slides/slide38.xml"/><Relationship Id="rId48" Type="http://schemas.openxmlformats.org/officeDocument/2006/relationships/slide" Target="slides/slide43.xml"/><Relationship Id="rId64" Type="http://schemas.openxmlformats.org/officeDocument/2006/relationships/slide" Target="slides/slide59.xml"/><Relationship Id="rId69" Type="http://schemas.openxmlformats.org/officeDocument/2006/relationships/slide" Target="slides/slide64.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93"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handoutMaster" Target="handoutMasters/handoutMaster1.xml"/><Relationship Id="rId91" Type="http://schemas.openxmlformats.org/officeDocument/2006/relationships/viewProps" Target="viewProps.xml"/><Relationship Id="rId9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theme" Target="theme/theme1.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notesMaster" Target="notesMasters/notesMaster1.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 Id="rId14" Type="http://schemas.openxmlformats.org/officeDocument/2006/relationships/slide" Target="slides/slide9.xml"/><Relationship Id="rId30" Type="http://schemas.openxmlformats.org/officeDocument/2006/relationships/slide" Target="slides/slide25.xml"/><Relationship Id="rId35" Type="http://schemas.openxmlformats.org/officeDocument/2006/relationships/slide" Target="slides/slide30.xml"/><Relationship Id="rId56" Type="http://schemas.openxmlformats.org/officeDocument/2006/relationships/slide" Target="slides/slide51.xml"/><Relationship Id="rId77" Type="http://schemas.openxmlformats.org/officeDocument/2006/relationships/slide" Target="slides/slide7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Laughlin, Sean  (MDE-Contractor)" userId="d9494037-c41f-48dd-aad3-69df96f48805" providerId="ADAL" clId="{D5B8CD3D-B81B-4D2F-92CC-B1348D15D7E3}"/>
    <pc:docChg chg="undo custSel modSld">
      <pc:chgData name="McLaughlin, Sean  (MDE-Contractor)" userId="d9494037-c41f-48dd-aad3-69df96f48805" providerId="ADAL" clId="{D5B8CD3D-B81B-4D2F-92CC-B1348D15D7E3}" dt="2024-08-28T22:49:05.724" v="11646" actId="20577"/>
      <pc:docMkLst>
        <pc:docMk/>
      </pc:docMkLst>
      <pc:sldChg chg="modNotesTx">
        <pc:chgData name="McLaughlin, Sean  (MDE-Contractor)" userId="d9494037-c41f-48dd-aad3-69df96f48805" providerId="ADAL" clId="{D5B8CD3D-B81B-4D2F-92CC-B1348D15D7E3}" dt="2024-08-28T16:56:15.323" v="1929" actId="20577"/>
        <pc:sldMkLst>
          <pc:docMk/>
          <pc:sldMk cId="1371935891" sldId="258"/>
        </pc:sldMkLst>
      </pc:sldChg>
      <pc:sldChg chg="modNotesTx">
        <pc:chgData name="McLaughlin, Sean  (MDE-Contractor)" userId="d9494037-c41f-48dd-aad3-69df96f48805" providerId="ADAL" clId="{D5B8CD3D-B81B-4D2F-92CC-B1348D15D7E3}" dt="2024-08-28T17:06:00.413" v="2388" actId="20577"/>
        <pc:sldMkLst>
          <pc:docMk/>
          <pc:sldMk cId="1172644350" sldId="262"/>
        </pc:sldMkLst>
      </pc:sldChg>
      <pc:sldChg chg="modNotesTx">
        <pc:chgData name="McLaughlin, Sean  (MDE-Contractor)" userId="d9494037-c41f-48dd-aad3-69df96f48805" providerId="ADAL" clId="{D5B8CD3D-B81B-4D2F-92CC-B1348D15D7E3}" dt="2024-08-27T14:45:17.882" v="1455" actId="20577"/>
        <pc:sldMkLst>
          <pc:docMk/>
          <pc:sldMk cId="138873706" sldId="5259"/>
        </pc:sldMkLst>
      </pc:sldChg>
      <pc:sldChg chg="modNotesTx">
        <pc:chgData name="McLaughlin, Sean  (MDE-Contractor)" userId="d9494037-c41f-48dd-aad3-69df96f48805" providerId="ADAL" clId="{D5B8CD3D-B81B-4D2F-92CC-B1348D15D7E3}" dt="2024-08-28T22:30:15.365" v="10548" actId="33524"/>
        <pc:sldMkLst>
          <pc:docMk/>
          <pc:sldMk cId="906580632" sldId="5265"/>
        </pc:sldMkLst>
      </pc:sldChg>
      <pc:sldChg chg="modNotesTx">
        <pc:chgData name="McLaughlin, Sean  (MDE-Contractor)" userId="d9494037-c41f-48dd-aad3-69df96f48805" providerId="ADAL" clId="{D5B8CD3D-B81B-4D2F-92CC-B1348D15D7E3}" dt="2024-08-28T22:49:05.724" v="11646" actId="20577"/>
        <pc:sldMkLst>
          <pc:docMk/>
          <pc:sldMk cId="1797565297" sldId="5266"/>
        </pc:sldMkLst>
      </pc:sldChg>
      <pc:sldChg chg="modNotesTx">
        <pc:chgData name="McLaughlin, Sean  (MDE-Contractor)" userId="d9494037-c41f-48dd-aad3-69df96f48805" providerId="ADAL" clId="{D5B8CD3D-B81B-4D2F-92CC-B1348D15D7E3}" dt="2024-08-28T17:04:05.266" v="2364" actId="20577"/>
        <pc:sldMkLst>
          <pc:docMk/>
          <pc:sldMk cId="2965850888" sldId="5270"/>
        </pc:sldMkLst>
      </pc:sldChg>
      <pc:sldChg chg="modNotesTx">
        <pc:chgData name="McLaughlin, Sean  (MDE-Contractor)" userId="d9494037-c41f-48dd-aad3-69df96f48805" providerId="ADAL" clId="{D5B8CD3D-B81B-4D2F-92CC-B1348D15D7E3}" dt="2024-08-27T14:47:55.961" v="1529" actId="5793"/>
        <pc:sldMkLst>
          <pc:docMk/>
          <pc:sldMk cId="2943207591" sldId="5271"/>
        </pc:sldMkLst>
      </pc:sldChg>
      <pc:sldChg chg="modNotesTx">
        <pc:chgData name="McLaughlin, Sean  (MDE-Contractor)" userId="d9494037-c41f-48dd-aad3-69df96f48805" providerId="ADAL" clId="{D5B8CD3D-B81B-4D2F-92CC-B1348D15D7E3}" dt="2024-08-22T11:47:16.282" v="389" actId="20577"/>
        <pc:sldMkLst>
          <pc:docMk/>
          <pc:sldMk cId="72467516" sldId="5280"/>
        </pc:sldMkLst>
      </pc:sldChg>
      <pc:sldChg chg="modNotesTx">
        <pc:chgData name="McLaughlin, Sean  (MDE-Contractor)" userId="d9494037-c41f-48dd-aad3-69df96f48805" providerId="ADAL" clId="{D5B8CD3D-B81B-4D2F-92CC-B1348D15D7E3}" dt="2024-08-28T22:04:35.311" v="7998" actId="20577"/>
        <pc:sldMkLst>
          <pc:docMk/>
          <pc:sldMk cId="2501996147" sldId="5285"/>
        </pc:sldMkLst>
      </pc:sldChg>
      <pc:sldChg chg="modNotesTx">
        <pc:chgData name="McLaughlin, Sean  (MDE-Contractor)" userId="d9494037-c41f-48dd-aad3-69df96f48805" providerId="ADAL" clId="{D5B8CD3D-B81B-4D2F-92CC-B1348D15D7E3}" dt="2024-08-28T22:13:13.535" v="8954" actId="20577"/>
        <pc:sldMkLst>
          <pc:docMk/>
          <pc:sldMk cId="866935799" sldId="5297"/>
        </pc:sldMkLst>
      </pc:sldChg>
      <pc:sldChg chg="modNotesTx">
        <pc:chgData name="McLaughlin, Sean  (MDE-Contractor)" userId="d9494037-c41f-48dd-aad3-69df96f48805" providerId="ADAL" clId="{D5B8CD3D-B81B-4D2F-92CC-B1348D15D7E3}" dt="2024-08-28T22:05:57.027" v="8226" actId="20577"/>
        <pc:sldMkLst>
          <pc:docMk/>
          <pc:sldMk cId="1850012497" sldId="5299"/>
        </pc:sldMkLst>
      </pc:sldChg>
      <pc:sldChg chg="modNotesTx">
        <pc:chgData name="McLaughlin, Sean  (MDE-Contractor)" userId="d9494037-c41f-48dd-aad3-69df96f48805" providerId="ADAL" clId="{D5B8CD3D-B81B-4D2F-92CC-B1348D15D7E3}" dt="2024-08-28T17:04:47.095" v="2365" actId="20577"/>
        <pc:sldMkLst>
          <pc:docMk/>
          <pc:sldMk cId="3886786491" sldId="5303"/>
        </pc:sldMkLst>
      </pc:sldChg>
      <pc:sldChg chg="modNotesTx">
        <pc:chgData name="McLaughlin, Sean  (MDE-Contractor)" userId="d9494037-c41f-48dd-aad3-69df96f48805" providerId="ADAL" clId="{D5B8CD3D-B81B-4D2F-92CC-B1348D15D7E3}" dt="2024-08-28T17:46:21.587" v="2656" actId="20577"/>
        <pc:sldMkLst>
          <pc:docMk/>
          <pc:sldMk cId="529404492" sldId="5307"/>
        </pc:sldMkLst>
      </pc:sldChg>
      <pc:sldChg chg="modNotesTx">
        <pc:chgData name="McLaughlin, Sean  (MDE-Contractor)" userId="d9494037-c41f-48dd-aad3-69df96f48805" providerId="ADAL" clId="{D5B8CD3D-B81B-4D2F-92CC-B1348D15D7E3}" dt="2024-08-28T17:00:07.159" v="2303" actId="20577"/>
        <pc:sldMkLst>
          <pc:docMk/>
          <pc:sldMk cId="2149622093" sldId="5308"/>
        </pc:sldMkLst>
      </pc:sldChg>
      <pc:sldChg chg="modNotesTx">
        <pc:chgData name="McLaughlin, Sean  (MDE-Contractor)" userId="d9494037-c41f-48dd-aad3-69df96f48805" providerId="ADAL" clId="{D5B8CD3D-B81B-4D2F-92CC-B1348D15D7E3}" dt="2024-08-28T21:52:33.849" v="6360" actId="20577"/>
        <pc:sldMkLst>
          <pc:docMk/>
          <pc:sldMk cId="712308988" sldId="5311"/>
        </pc:sldMkLst>
      </pc:sldChg>
      <pc:sldChg chg="modNotesTx">
        <pc:chgData name="McLaughlin, Sean  (MDE-Contractor)" userId="d9494037-c41f-48dd-aad3-69df96f48805" providerId="ADAL" clId="{D5B8CD3D-B81B-4D2F-92CC-B1348D15D7E3}" dt="2024-08-28T21:52:15.992" v="6359" actId="313"/>
        <pc:sldMkLst>
          <pc:docMk/>
          <pc:sldMk cId="3909059513" sldId="5312"/>
        </pc:sldMkLst>
      </pc:sldChg>
      <pc:sldChg chg="modNotesTx">
        <pc:chgData name="McLaughlin, Sean  (MDE-Contractor)" userId="d9494037-c41f-48dd-aad3-69df96f48805" providerId="ADAL" clId="{D5B8CD3D-B81B-4D2F-92CC-B1348D15D7E3}" dt="2024-08-28T22:12:44.257" v="8904" actId="20577"/>
        <pc:sldMkLst>
          <pc:docMk/>
          <pc:sldMk cId="3316352191" sldId="5313"/>
        </pc:sldMkLst>
      </pc:sldChg>
      <pc:sldChg chg="modNotesTx">
        <pc:chgData name="McLaughlin, Sean  (MDE-Contractor)" userId="d9494037-c41f-48dd-aad3-69df96f48805" providerId="ADAL" clId="{D5B8CD3D-B81B-4D2F-92CC-B1348D15D7E3}" dt="2024-08-28T22:11:34.584" v="8731" actId="20577"/>
        <pc:sldMkLst>
          <pc:docMk/>
          <pc:sldMk cId="1880714121" sldId="5314"/>
        </pc:sldMkLst>
      </pc:sldChg>
      <pc:sldChg chg="modNotesTx">
        <pc:chgData name="McLaughlin, Sean  (MDE-Contractor)" userId="d9494037-c41f-48dd-aad3-69df96f48805" providerId="ADAL" clId="{D5B8CD3D-B81B-4D2F-92CC-B1348D15D7E3}" dt="2024-08-27T14:40:24.516" v="1442" actId="20577"/>
        <pc:sldMkLst>
          <pc:docMk/>
          <pc:sldMk cId="3148702622" sldId="5321"/>
        </pc:sldMkLst>
      </pc:sldChg>
      <pc:sldChg chg="modNotesTx">
        <pc:chgData name="McLaughlin, Sean  (MDE-Contractor)" userId="d9494037-c41f-48dd-aad3-69df96f48805" providerId="ADAL" clId="{D5B8CD3D-B81B-4D2F-92CC-B1348D15D7E3}" dt="2024-08-28T17:01:22.133" v="2324" actId="113"/>
        <pc:sldMkLst>
          <pc:docMk/>
          <pc:sldMk cId="2311032703" sldId="5323"/>
        </pc:sldMkLst>
      </pc:sldChg>
      <pc:sldChg chg="modSp mod modNotesTx">
        <pc:chgData name="McLaughlin, Sean  (MDE-Contractor)" userId="d9494037-c41f-48dd-aad3-69df96f48805" providerId="ADAL" clId="{D5B8CD3D-B81B-4D2F-92CC-B1348D15D7E3}" dt="2024-08-22T13:23:32.992" v="526" actId="20577"/>
        <pc:sldMkLst>
          <pc:docMk/>
          <pc:sldMk cId="2234168389" sldId="5342"/>
        </pc:sldMkLst>
        <pc:spChg chg="mod">
          <ac:chgData name="McLaughlin, Sean  (MDE-Contractor)" userId="d9494037-c41f-48dd-aad3-69df96f48805" providerId="ADAL" clId="{D5B8CD3D-B81B-4D2F-92CC-B1348D15D7E3}" dt="2024-08-22T13:23:05.827" v="446" actId="400"/>
          <ac:spMkLst>
            <pc:docMk/>
            <pc:sldMk cId="2234168389" sldId="5342"/>
            <ac:spMk id="2" creationId="{3E19FFB8-1865-9B40-A2A3-00F4E91E49AE}"/>
          </ac:spMkLst>
        </pc:spChg>
        <pc:spChg chg="mod">
          <ac:chgData name="McLaughlin, Sean  (MDE-Contractor)" userId="d9494037-c41f-48dd-aad3-69df96f48805" providerId="ADAL" clId="{D5B8CD3D-B81B-4D2F-92CC-B1348D15D7E3}" dt="2024-08-22T13:23:11.375" v="447" actId="400"/>
          <ac:spMkLst>
            <pc:docMk/>
            <pc:sldMk cId="2234168389" sldId="5342"/>
            <ac:spMk id="3" creationId="{8CEA7E70-6DC8-4040-1B24-E72B5E87E730}"/>
          </ac:spMkLst>
        </pc:spChg>
      </pc:sldChg>
      <pc:sldChg chg="modNotesTx">
        <pc:chgData name="McLaughlin, Sean  (MDE-Contractor)" userId="d9494037-c41f-48dd-aad3-69df96f48805" providerId="ADAL" clId="{D5B8CD3D-B81B-4D2F-92CC-B1348D15D7E3}" dt="2024-08-28T17:43:20.760" v="2638" actId="20577"/>
        <pc:sldMkLst>
          <pc:docMk/>
          <pc:sldMk cId="1618004481" sldId="5357"/>
        </pc:sldMkLst>
      </pc:sldChg>
      <pc:sldChg chg="modSp mod">
        <pc:chgData name="McLaughlin, Sean  (MDE-Contractor)" userId="d9494037-c41f-48dd-aad3-69df96f48805" providerId="ADAL" clId="{D5B8CD3D-B81B-4D2F-92CC-B1348D15D7E3}" dt="2024-08-22T13:21:54.090" v="445" actId="20577"/>
        <pc:sldMkLst>
          <pc:docMk/>
          <pc:sldMk cId="1185383078" sldId="5371"/>
        </pc:sldMkLst>
        <pc:spChg chg="mod">
          <ac:chgData name="McLaughlin, Sean  (MDE-Contractor)" userId="d9494037-c41f-48dd-aad3-69df96f48805" providerId="ADAL" clId="{D5B8CD3D-B81B-4D2F-92CC-B1348D15D7E3}" dt="2024-08-22T13:21:54.090" v="445" actId="20577"/>
          <ac:spMkLst>
            <pc:docMk/>
            <pc:sldMk cId="1185383078" sldId="5371"/>
            <ac:spMk id="3" creationId="{8CEA7E70-6DC8-4040-1B24-E72B5E87E730}"/>
          </ac:spMkLst>
        </pc:spChg>
      </pc:sldChg>
    </pc:docChg>
  </pc:docChgLst>
  <pc:docChgLst>
    <pc:chgData name="McLaughlin, Sean  (MDE-Contractor)" userId="S::mclaughlins@michigan.gov::d9494037-c41f-48dd-aad3-69df96f48805" providerId="AD" clId="Web-{960F5E9E-1BCE-9318-0F24-385F55CEDA48}"/>
    <pc:docChg chg="mod modSld">
      <pc:chgData name="McLaughlin, Sean  (MDE-Contractor)" userId="S::mclaughlins@michigan.gov::d9494037-c41f-48dd-aad3-69df96f48805" providerId="AD" clId="Web-{960F5E9E-1BCE-9318-0F24-385F55CEDA48}" dt="2024-08-26T16:43:00.511" v="637"/>
      <pc:docMkLst>
        <pc:docMk/>
      </pc:docMkLst>
      <pc:sldChg chg="modNotes">
        <pc:chgData name="McLaughlin, Sean  (MDE-Contractor)" userId="S::mclaughlins@michigan.gov::d9494037-c41f-48dd-aad3-69df96f48805" providerId="AD" clId="Web-{960F5E9E-1BCE-9318-0F24-385F55CEDA48}" dt="2024-08-26T16:19:29.110" v="367"/>
        <pc:sldMkLst>
          <pc:docMk/>
          <pc:sldMk cId="72467516" sldId="5280"/>
        </pc:sldMkLst>
      </pc:sldChg>
      <pc:sldChg chg="modNotes">
        <pc:chgData name="McLaughlin, Sean  (MDE-Contractor)" userId="S::mclaughlins@michigan.gov::d9494037-c41f-48dd-aad3-69df96f48805" providerId="AD" clId="Web-{960F5E9E-1BCE-9318-0F24-385F55CEDA48}" dt="2024-08-26T16:43:00.511" v="637"/>
        <pc:sldMkLst>
          <pc:docMk/>
          <pc:sldMk cId="2501996147" sldId="5285"/>
        </pc:sldMkLst>
      </pc:sldChg>
      <pc:sldChg chg="modNotes">
        <pc:chgData name="McLaughlin, Sean  (MDE-Contractor)" userId="S::mclaughlins@michigan.gov::d9494037-c41f-48dd-aad3-69df96f48805" providerId="AD" clId="Web-{960F5E9E-1BCE-9318-0F24-385F55CEDA48}" dt="2024-08-26T16:27:12.546" v="548"/>
        <pc:sldMkLst>
          <pc:docMk/>
          <pc:sldMk cId="3148702622" sldId="5321"/>
        </pc:sldMkLst>
      </pc:sldChg>
      <pc:sldChg chg="modNotes">
        <pc:chgData name="McLaughlin, Sean  (MDE-Contractor)" userId="S::mclaughlins@michigan.gov::d9494037-c41f-48dd-aad3-69df96f48805" providerId="AD" clId="Web-{960F5E9E-1BCE-9318-0F24-385F55CEDA48}" dt="2024-08-26T16:18:01.563" v="365"/>
        <pc:sldMkLst>
          <pc:docMk/>
          <pc:sldMk cId="2311032703" sldId="5323"/>
        </pc:sldMkLst>
      </pc:sldChg>
      <pc:sldChg chg="modNotes">
        <pc:chgData name="McLaughlin, Sean  (MDE-Contractor)" userId="S::mclaughlins@michigan.gov::d9494037-c41f-48dd-aad3-69df96f48805" providerId="AD" clId="Web-{960F5E9E-1BCE-9318-0F24-385F55CEDA48}" dt="2024-08-26T16:29:57.998" v="570"/>
        <pc:sldMkLst>
          <pc:docMk/>
          <pc:sldMk cId="2903243326" sldId="5349"/>
        </pc:sldMkLst>
      </pc:sldChg>
      <pc:sldChg chg="modSp">
        <pc:chgData name="McLaughlin, Sean  (MDE-Contractor)" userId="S::mclaughlins@michigan.gov::d9494037-c41f-48dd-aad3-69df96f48805" providerId="AD" clId="Web-{960F5E9E-1BCE-9318-0F24-385F55CEDA48}" dt="2024-08-26T16:30:46.842" v="582" actId="20577"/>
        <pc:sldMkLst>
          <pc:docMk/>
          <pc:sldMk cId="76562256" sldId="5350"/>
        </pc:sldMkLst>
        <pc:spChg chg="mod">
          <ac:chgData name="McLaughlin, Sean  (MDE-Contractor)" userId="S::mclaughlins@michigan.gov::d9494037-c41f-48dd-aad3-69df96f48805" providerId="AD" clId="Web-{960F5E9E-1BCE-9318-0F24-385F55CEDA48}" dt="2024-08-26T16:30:46.842" v="582" actId="20577"/>
          <ac:spMkLst>
            <pc:docMk/>
            <pc:sldMk cId="76562256" sldId="5350"/>
            <ac:spMk id="3" creationId="{8EDD1C6D-784C-4E24-B356-11A6106039F5}"/>
          </ac:spMkLst>
        </pc:spChg>
      </pc:sldChg>
    </pc:docChg>
  </pc:docChgLst>
  <pc:docChgLst>
    <pc:chgData name="McLaughlin, Sean  (MDE-Contractor)" userId="d9494037-c41f-48dd-aad3-69df96f48805" providerId="ADAL" clId="{16E187A7-92A9-4101-94DE-B0E40ECF9BCC}"/>
    <pc:docChg chg="custSel modSld">
      <pc:chgData name="McLaughlin, Sean  (MDE-Contractor)" userId="d9494037-c41f-48dd-aad3-69df96f48805" providerId="ADAL" clId="{16E187A7-92A9-4101-94DE-B0E40ECF9BCC}" dt="2024-08-21T13:21:16.679" v="300" actId="20577"/>
      <pc:docMkLst>
        <pc:docMk/>
      </pc:docMkLst>
      <pc:sldChg chg="modSp mod">
        <pc:chgData name="McLaughlin, Sean  (MDE-Contractor)" userId="d9494037-c41f-48dd-aad3-69df96f48805" providerId="ADAL" clId="{16E187A7-92A9-4101-94DE-B0E40ECF9BCC}" dt="2024-08-21T13:21:16.679" v="300" actId="20577"/>
        <pc:sldMkLst>
          <pc:docMk/>
          <pc:sldMk cId="3766175239" sldId="256"/>
        </pc:sldMkLst>
        <pc:spChg chg="mod">
          <ac:chgData name="McLaughlin, Sean  (MDE-Contractor)" userId="d9494037-c41f-48dd-aad3-69df96f48805" providerId="ADAL" clId="{16E187A7-92A9-4101-94DE-B0E40ECF9BCC}" dt="2024-08-21T13:21:16.679" v="300" actId="20577"/>
          <ac:spMkLst>
            <pc:docMk/>
            <pc:sldMk cId="3766175239" sldId="256"/>
            <ac:spMk id="2" creationId="{F58375A7-1C44-436A-A61B-063F672A3E3D}"/>
          </ac:spMkLst>
        </pc:spChg>
      </pc:sldChg>
      <pc:sldChg chg="modNotesTx">
        <pc:chgData name="McLaughlin, Sean  (MDE-Contractor)" userId="d9494037-c41f-48dd-aad3-69df96f48805" providerId="ADAL" clId="{16E187A7-92A9-4101-94DE-B0E40ECF9BCC}" dt="2024-08-21T12:45:39.813" v="85"/>
        <pc:sldMkLst>
          <pc:docMk/>
          <pc:sldMk cId="3843619107" sldId="257"/>
        </pc:sldMkLst>
      </pc:sldChg>
      <pc:sldChg chg="modNotesTx">
        <pc:chgData name="McLaughlin, Sean  (MDE-Contractor)" userId="d9494037-c41f-48dd-aad3-69df96f48805" providerId="ADAL" clId="{16E187A7-92A9-4101-94DE-B0E40ECF9BCC}" dt="2024-08-21T12:33:03.996" v="2"/>
        <pc:sldMkLst>
          <pc:docMk/>
          <pc:sldMk cId="1371935891" sldId="258"/>
        </pc:sldMkLst>
      </pc:sldChg>
      <pc:sldChg chg="modNotesTx">
        <pc:chgData name="McLaughlin, Sean  (MDE-Contractor)" userId="d9494037-c41f-48dd-aad3-69df96f48805" providerId="ADAL" clId="{16E187A7-92A9-4101-94DE-B0E40ECF9BCC}" dt="2024-08-21T13:06:29.047" v="122"/>
        <pc:sldMkLst>
          <pc:docMk/>
          <pc:sldMk cId="1791272046" sldId="259"/>
        </pc:sldMkLst>
      </pc:sldChg>
      <pc:sldChg chg="modNotesTx">
        <pc:chgData name="McLaughlin, Sean  (MDE-Contractor)" userId="d9494037-c41f-48dd-aad3-69df96f48805" providerId="ADAL" clId="{16E187A7-92A9-4101-94DE-B0E40ECF9BCC}" dt="2024-08-21T12:46:33.630" v="89"/>
        <pc:sldMkLst>
          <pc:docMk/>
          <pc:sldMk cId="2298254369" sldId="260"/>
        </pc:sldMkLst>
      </pc:sldChg>
      <pc:sldChg chg="modNotesTx">
        <pc:chgData name="McLaughlin, Sean  (MDE-Contractor)" userId="d9494037-c41f-48dd-aad3-69df96f48805" providerId="ADAL" clId="{16E187A7-92A9-4101-94DE-B0E40ECF9BCC}" dt="2024-08-21T13:11:09.654" v="203" actId="20577"/>
        <pc:sldMkLst>
          <pc:docMk/>
          <pc:sldMk cId="3242205136" sldId="261"/>
        </pc:sldMkLst>
      </pc:sldChg>
      <pc:sldChg chg="modNotesTx">
        <pc:chgData name="McLaughlin, Sean  (MDE-Contractor)" userId="d9494037-c41f-48dd-aad3-69df96f48805" providerId="ADAL" clId="{16E187A7-92A9-4101-94DE-B0E40ECF9BCC}" dt="2024-08-21T12:49:22.904" v="95"/>
        <pc:sldMkLst>
          <pc:docMk/>
          <pc:sldMk cId="1172644350" sldId="262"/>
        </pc:sldMkLst>
      </pc:sldChg>
      <pc:sldChg chg="modNotesTx">
        <pc:chgData name="McLaughlin, Sean  (MDE-Contractor)" userId="d9494037-c41f-48dd-aad3-69df96f48805" providerId="ADAL" clId="{16E187A7-92A9-4101-94DE-B0E40ECF9BCC}" dt="2024-08-21T13:10:17.866" v="198"/>
        <pc:sldMkLst>
          <pc:docMk/>
          <pc:sldMk cId="138873706" sldId="5259"/>
        </pc:sldMkLst>
      </pc:sldChg>
      <pc:sldChg chg="modNotesTx">
        <pc:chgData name="McLaughlin, Sean  (MDE-Contractor)" userId="d9494037-c41f-48dd-aad3-69df96f48805" providerId="ADAL" clId="{16E187A7-92A9-4101-94DE-B0E40ECF9BCC}" dt="2024-08-21T13:11:53.537" v="206"/>
        <pc:sldMkLst>
          <pc:docMk/>
          <pc:sldMk cId="906580632" sldId="5265"/>
        </pc:sldMkLst>
      </pc:sldChg>
      <pc:sldChg chg="modNotesTx">
        <pc:chgData name="McLaughlin, Sean  (MDE-Contractor)" userId="d9494037-c41f-48dd-aad3-69df96f48805" providerId="ADAL" clId="{16E187A7-92A9-4101-94DE-B0E40ECF9BCC}" dt="2024-08-21T13:12:03.524" v="207"/>
        <pc:sldMkLst>
          <pc:docMk/>
          <pc:sldMk cId="1797565297" sldId="5266"/>
        </pc:sldMkLst>
      </pc:sldChg>
      <pc:sldChg chg="modNotesTx">
        <pc:chgData name="McLaughlin, Sean  (MDE-Contractor)" userId="d9494037-c41f-48dd-aad3-69df96f48805" providerId="ADAL" clId="{16E187A7-92A9-4101-94DE-B0E40ECF9BCC}" dt="2024-08-21T13:12:38.049" v="210"/>
        <pc:sldMkLst>
          <pc:docMk/>
          <pc:sldMk cId="4291965919" sldId="5267"/>
        </pc:sldMkLst>
      </pc:sldChg>
      <pc:sldChg chg="modNotesTx">
        <pc:chgData name="McLaughlin, Sean  (MDE-Contractor)" userId="d9494037-c41f-48dd-aad3-69df96f48805" providerId="ADAL" clId="{16E187A7-92A9-4101-94DE-B0E40ECF9BCC}" dt="2024-08-21T13:16:07.800" v="222"/>
        <pc:sldMkLst>
          <pc:docMk/>
          <pc:sldMk cId="4200790556" sldId="5268"/>
        </pc:sldMkLst>
      </pc:sldChg>
      <pc:sldChg chg="modNotesTx">
        <pc:chgData name="McLaughlin, Sean  (MDE-Contractor)" userId="d9494037-c41f-48dd-aad3-69df96f48805" providerId="ADAL" clId="{16E187A7-92A9-4101-94DE-B0E40ECF9BCC}" dt="2024-08-21T13:18:08.852" v="287"/>
        <pc:sldMkLst>
          <pc:docMk/>
          <pc:sldMk cId="3700415398" sldId="5269"/>
        </pc:sldMkLst>
      </pc:sldChg>
      <pc:sldChg chg="modNotesTx">
        <pc:chgData name="McLaughlin, Sean  (MDE-Contractor)" userId="d9494037-c41f-48dd-aad3-69df96f48805" providerId="ADAL" clId="{16E187A7-92A9-4101-94DE-B0E40ECF9BCC}" dt="2024-08-21T12:41:53.901" v="78"/>
        <pc:sldMkLst>
          <pc:docMk/>
          <pc:sldMk cId="2965850888" sldId="5270"/>
        </pc:sldMkLst>
      </pc:sldChg>
      <pc:sldChg chg="modNotesTx">
        <pc:chgData name="McLaughlin, Sean  (MDE-Contractor)" userId="d9494037-c41f-48dd-aad3-69df96f48805" providerId="ADAL" clId="{16E187A7-92A9-4101-94DE-B0E40ECF9BCC}" dt="2024-08-21T13:12:15.763" v="208"/>
        <pc:sldMkLst>
          <pc:docMk/>
          <pc:sldMk cId="2943207591" sldId="5271"/>
        </pc:sldMkLst>
      </pc:sldChg>
      <pc:sldChg chg="modNotesTx">
        <pc:chgData name="McLaughlin, Sean  (MDE-Contractor)" userId="d9494037-c41f-48dd-aad3-69df96f48805" providerId="ADAL" clId="{16E187A7-92A9-4101-94DE-B0E40ECF9BCC}" dt="2024-08-21T12:50:04.012" v="98"/>
        <pc:sldMkLst>
          <pc:docMk/>
          <pc:sldMk cId="3275773364" sldId="5272"/>
        </pc:sldMkLst>
      </pc:sldChg>
      <pc:sldChg chg="modNotesTx">
        <pc:chgData name="McLaughlin, Sean  (MDE-Contractor)" userId="d9494037-c41f-48dd-aad3-69df96f48805" providerId="ADAL" clId="{16E187A7-92A9-4101-94DE-B0E40ECF9BCC}" dt="2024-08-21T12:51:25.380" v="100"/>
        <pc:sldMkLst>
          <pc:docMk/>
          <pc:sldMk cId="3830468264" sldId="5273"/>
        </pc:sldMkLst>
      </pc:sldChg>
      <pc:sldChg chg="modNotesTx">
        <pc:chgData name="McLaughlin, Sean  (MDE-Contractor)" userId="d9494037-c41f-48dd-aad3-69df96f48805" providerId="ADAL" clId="{16E187A7-92A9-4101-94DE-B0E40ECF9BCC}" dt="2024-08-21T13:13:48.085" v="214"/>
        <pc:sldMkLst>
          <pc:docMk/>
          <pc:sldMk cId="3816869423" sldId="5276"/>
        </pc:sldMkLst>
      </pc:sldChg>
      <pc:sldChg chg="modNotesTx">
        <pc:chgData name="McLaughlin, Sean  (MDE-Contractor)" userId="d9494037-c41f-48dd-aad3-69df96f48805" providerId="ADAL" clId="{16E187A7-92A9-4101-94DE-B0E40ECF9BCC}" dt="2024-08-21T12:51:09.654" v="99"/>
        <pc:sldMkLst>
          <pc:docMk/>
          <pc:sldMk cId="3705720932" sldId="5277"/>
        </pc:sldMkLst>
      </pc:sldChg>
      <pc:sldChg chg="modNotesTx">
        <pc:chgData name="McLaughlin, Sean  (MDE-Contractor)" userId="d9494037-c41f-48dd-aad3-69df96f48805" providerId="ADAL" clId="{16E187A7-92A9-4101-94DE-B0E40ECF9BCC}" dt="2024-08-21T13:17:56.861" v="286"/>
        <pc:sldMkLst>
          <pc:docMk/>
          <pc:sldMk cId="3832337899" sldId="5278"/>
        </pc:sldMkLst>
      </pc:sldChg>
      <pc:sldChg chg="modNotesTx">
        <pc:chgData name="McLaughlin, Sean  (MDE-Contractor)" userId="d9494037-c41f-48dd-aad3-69df96f48805" providerId="ADAL" clId="{16E187A7-92A9-4101-94DE-B0E40ECF9BCC}" dt="2024-08-21T12:42:29.683" v="80"/>
        <pc:sldMkLst>
          <pc:docMk/>
          <pc:sldMk cId="3040787219" sldId="5279"/>
        </pc:sldMkLst>
      </pc:sldChg>
      <pc:sldChg chg="modNotesTx">
        <pc:chgData name="McLaughlin, Sean  (MDE-Contractor)" userId="d9494037-c41f-48dd-aad3-69df96f48805" providerId="ADAL" clId="{16E187A7-92A9-4101-94DE-B0E40ECF9BCC}" dt="2024-08-21T12:48:33.400" v="93"/>
        <pc:sldMkLst>
          <pc:docMk/>
          <pc:sldMk cId="72467516" sldId="5280"/>
        </pc:sldMkLst>
      </pc:sldChg>
      <pc:sldChg chg="modNotesTx">
        <pc:chgData name="McLaughlin, Sean  (MDE-Contractor)" userId="d9494037-c41f-48dd-aad3-69df96f48805" providerId="ADAL" clId="{16E187A7-92A9-4101-94DE-B0E40ECF9BCC}" dt="2024-08-21T13:06:40.442" v="123"/>
        <pc:sldMkLst>
          <pc:docMk/>
          <pc:sldMk cId="4081551752" sldId="5281"/>
        </pc:sldMkLst>
      </pc:sldChg>
      <pc:sldChg chg="modNotesTx">
        <pc:chgData name="McLaughlin, Sean  (MDE-Contractor)" userId="d9494037-c41f-48dd-aad3-69df96f48805" providerId="ADAL" clId="{16E187A7-92A9-4101-94DE-B0E40ECF9BCC}" dt="2024-08-21T13:07:00.106" v="124"/>
        <pc:sldMkLst>
          <pc:docMk/>
          <pc:sldMk cId="2106134499" sldId="5282"/>
        </pc:sldMkLst>
      </pc:sldChg>
      <pc:sldChg chg="modNotesTx">
        <pc:chgData name="McLaughlin, Sean  (MDE-Contractor)" userId="d9494037-c41f-48dd-aad3-69df96f48805" providerId="ADAL" clId="{16E187A7-92A9-4101-94DE-B0E40ECF9BCC}" dt="2024-08-21T13:15:14.484" v="220"/>
        <pc:sldMkLst>
          <pc:docMk/>
          <pc:sldMk cId="2501996147" sldId="5285"/>
        </pc:sldMkLst>
      </pc:sldChg>
      <pc:sldChg chg="modNotesTx">
        <pc:chgData name="McLaughlin, Sean  (MDE-Contractor)" userId="d9494037-c41f-48dd-aad3-69df96f48805" providerId="ADAL" clId="{16E187A7-92A9-4101-94DE-B0E40ECF9BCC}" dt="2024-08-21T12:42:44.886" v="81"/>
        <pc:sldMkLst>
          <pc:docMk/>
          <pc:sldMk cId="490975639" sldId="5286"/>
        </pc:sldMkLst>
      </pc:sldChg>
      <pc:sldChg chg="modNotesTx">
        <pc:chgData name="McLaughlin, Sean  (MDE-Contractor)" userId="d9494037-c41f-48dd-aad3-69df96f48805" providerId="ADAL" clId="{16E187A7-92A9-4101-94DE-B0E40ECF9BCC}" dt="2024-08-21T13:11:30.260" v="204"/>
        <pc:sldMkLst>
          <pc:docMk/>
          <pc:sldMk cId="665683779" sldId="5291"/>
        </pc:sldMkLst>
      </pc:sldChg>
      <pc:sldChg chg="modNotesTx">
        <pc:chgData name="McLaughlin, Sean  (MDE-Contractor)" userId="d9494037-c41f-48dd-aad3-69df96f48805" providerId="ADAL" clId="{16E187A7-92A9-4101-94DE-B0E40ECF9BCC}" dt="2024-08-21T12:34:17.393" v="19" actId="20577"/>
        <pc:sldMkLst>
          <pc:docMk/>
          <pc:sldMk cId="766105060" sldId="5292"/>
        </pc:sldMkLst>
      </pc:sldChg>
      <pc:sldChg chg="modNotesTx">
        <pc:chgData name="McLaughlin, Sean  (MDE-Contractor)" userId="d9494037-c41f-48dd-aad3-69df96f48805" providerId="ADAL" clId="{16E187A7-92A9-4101-94DE-B0E40ECF9BCC}" dt="2024-08-21T13:05:33.603" v="121"/>
        <pc:sldMkLst>
          <pc:docMk/>
          <pc:sldMk cId="2986234053" sldId="5293"/>
        </pc:sldMkLst>
      </pc:sldChg>
      <pc:sldChg chg="modNotesTx">
        <pc:chgData name="McLaughlin, Sean  (MDE-Contractor)" userId="d9494037-c41f-48dd-aad3-69df96f48805" providerId="ADAL" clId="{16E187A7-92A9-4101-94DE-B0E40ECF9BCC}" dt="2024-08-21T13:10:46.182" v="200"/>
        <pc:sldMkLst>
          <pc:docMk/>
          <pc:sldMk cId="180545429" sldId="5294"/>
        </pc:sldMkLst>
      </pc:sldChg>
      <pc:sldChg chg="modNotesTx">
        <pc:chgData name="McLaughlin, Sean  (MDE-Contractor)" userId="d9494037-c41f-48dd-aad3-69df96f48805" providerId="ADAL" clId="{16E187A7-92A9-4101-94DE-B0E40ECF9BCC}" dt="2024-08-21T12:49:47.278" v="97"/>
        <pc:sldMkLst>
          <pc:docMk/>
          <pc:sldMk cId="1154316775" sldId="5295"/>
        </pc:sldMkLst>
      </pc:sldChg>
      <pc:sldChg chg="modNotesTx">
        <pc:chgData name="McLaughlin, Sean  (MDE-Contractor)" userId="d9494037-c41f-48dd-aad3-69df96f48805" providerId="ADAL" clId="{16E187A7-92A9-4101-94DE-B0E40ECF9BCC}" dt="2024-08-21T12:42:08.414" v="79"/>
        <pc:sldMkLst>
          <pc:docMk/>
          <pc:sldMk cId="3335219920" sldId="5296"/>
        </pc:sldMkLst>
      </pc:sldChg>
      <pc:sldChg chg="modNotesTx">
        <pc:chgData name="McLaughlin, Sean  (MDE-Contractor)" userId="d9494037-c41f-48dd-aad3-69df96f48805" providerId="ADAL" clId="{16E187A7-92A9-4101-94DE-B0E40ECF9BCC}" dt="2024-08-21T13:11:40.987" v="205"/>
        <pc:sldMkLst>
          <pc:docMk/>
          <pc:sldMk cId="866935799" sldId="5297"/>
        </pc:sldMkLst>
      </pc:sldChg>
      <pc:sldChg chg="modNotesTx">
        <pc:chgData name="McLaughlin, Sean  (MDE-Contractor)" userId="d9494037-c41f-48dd-aad3-69df96f48805" providerId="ADAL" clId="{16E187A7-92A9-4101-94DE-B0E40ECF9BCC}" dt="2024-08-21T13:12:25.052" v="209"/>
        <pc:sldMkLst>
          <pc:docMk/>
          <pc:sldMk cId="2996839057" sldId="5298"/>
        </pc:sldMkLst>
      </pc:sldChg>
      <pc:sldChg chg="modNotesTx">
        <pc:chgData name="McLaughlin, Sean  (MDE-Contractor)" userId="d9494037-c41f-48dd-aad3-69df96f48805" providerId="ADAL" clId="{16E187A7-92A9-4101-94DE-B0E40ECF9BCC}" dt="2024-08-21T13:15:02.417" v="219"/>
        <pc:sldMkLst>
          <pc:docMk/>
          <pc:sldMk cId="1850012497" sldId="5299"/>
        </pc:sldMkLst>
      </pc:sldChg>
      <pc:sldChg chg="modNotesTx">
        <pc:chgData name="McLaughlin, Sean  (MDE-Contractor)" userId="d9494037-c41f-48dd-aad3-69df96f48805" providerId="ADAL" clId="{16E187A7-92A9-4101-94DE-B0E40ECF9BCC}" dt="2024-08-21T13:15:57.553" v="221"/>
        <pc:sldMkLst>
          <pc:docMk/>
          <pc:sldMk cId="2684093318" sldId="5300"/>
        </pc:sldMkLst>
      </pc:sldChg>
      <pc:sldChg chg="modNotesTx">
        <pc:chgData name="McLaughlin, Sean  (MDE-Contractor)" userId="d9494037-c41f-48dd-aad3-69df96f48805" providerId="ADAL" clId="{16E187A7-92A9-4101-94DE-B0E40ECF9BCC}" dt="2024-08-21T13:18:54.130" v="291"/>
        <pc:sldMkLst>
          <pc:docMk/>
          <pc:sldMk cId="4114578886" sldId="5301"/>
        </pc:sldMkLst>
      </pc:sldChg>
      <pc:sldChg chg="modNotesTx">
        <pc:chgData name="McLaughlin, Sean  (MDE-Contractor)" userId="d9494037-c41f-48dd-aad3-69df96f48805" providerId="ADAL" clId="{16E187A7-92A9-4101-94DE-B0E40ECF9BCC}" dt="2024-08-21T12:45:56.891" v="86"/>
        <pc:sldMkLst>
          <pc:docMk/>
          <pc:sldMk cId="3886786491" sldId="5303"/>
        </pc:sldMkLst>
      </pc:sldChg>
      <pc:sldChg chg="modNotesTx">
        <pc:chgData name="McLaughlin, Sean  (MDE-Contractor)" userId="d9494037-c41f-48dd-aad3-69df96f48805" providerId="ADAL" clId="{16E187A7-92A9-4101-94DE-B0E40ECF9BCC}" dt="2024-08-21T12:46:21.595" v="88"/>
        <pc:sldMkLst>
          <pc:docMk/>
          <pc:sldMk cId="3651249366" sldId="5304"/>
        </pc:sldMkLst>
      </pc:sldChg>
      <pc:sldChg chg="modNotesTx">
        <pc:chgData name="McLaughlin, Sean  (MDE-Contractor)" userId="d9494037-c41f-48dd-aad3-69df96f48805" providerId="ADAL" clId="{16E187A7-92A9-4101-94DE-B0E40ECF9BCC}" dt="2024-08-21T12:47:14.131" v="92"/>
        <pc:sldMkLst>
          <pc:docMk/>
          <pc:sldMk cId="1428675339" sldId="5305"/>
        </pc:sldMkLst>
      </pc:sldChg>
      <pc:sldChg chg="modNotesTx">
        <pc:chgData name="McLaughlin, Sean  (MDE-Contractor)" userId="d9494037-c41f-48dd-aad3-69df96f48805" providerId="ADAL" clId="{16E187A7-92A9-4101-94DE-B0E40ECF9BCC}" dt="2024-08-21T12:51:40.613" v="101"/>
        <pc:sldMkLst>
          <pc:docMk/>
          <pc:sldMk cId="3144904971" sldId="5306"/>
        </pc:sldMkLst>
      </pc:sldChg>
      <pc:sldChg chg="modNotesTx">
        <pc:chgData name="McLaughlin, Sean  (MDE-Contractor)" userId="d9494037-c41f-48dd-aad3-69df96f48805" providerId="ADAL" clId="{16E187A7-92A9-4101-94DE-B0E40ECF9BCC}" dt="2024-08-21T12:57:44.577" v="120"/>
        <pc:sldMkLst>
          <pc:docMk/>
          <pc:sldMk cId="529404492" sldId="5307"/>
        </pc:sldMkLst>
      </pc:sldChg>
      <pc:sldChg chg="modNotesTx">
        <pc:chgData name="McLaughlin, Sean  (MDE-Contractor)" userId="d9494037-c41f-48dd-aad3-69df96f48805" providerId="ADAL" clId="{16E187A7-92A9-4101-94DE-B0E40ECF9BCC}" dt="2024-08-21T12:52:58.850" v="119" actId="5793"/>
        <pc:sldMkLst>
          <pc:docMk/>
          <pc:sldMk cId="2149622093" sldId="5308"/>
        </pc:sldMkLst>
      </pc:sldChg>
      <pc:sldChg chg="modNotesTx">
        <pc:chgData name="McLaughlin, Sean  (MDE-Contractor)" userId="d9494037-c41f-48dd-aad3-69df96f48805" providerId="ADAL" clId="{16E187A7-92A9-4101-94DE-B0E40ECF9BCC}" dt="2024-08-21T13:07:37.168" v="127"/>
        <pc:sldMkLst>
          <pc:docMk/>
          <pc:sldMk cId="25921189" sldId="5309"/>
        </pc:sldMkLst>
      </pc:sldChg>
      <pc:sldChg chg="modNotesTx">
        <pc:chgData name="McLaughlin, Sean  (MDE-Contractor)" userId="d9494037-c41f-48dd-aad3-69df96f48805" providerId="ADAL" clId="{16E187A7-92A9-4101-94DE-B0E40ECF9BCC}" dt="2024-08-21T13:07:50.649" v="128"/>
        <pc:sldMkLst>
          <pc:docMk/>
          <pc:sldMk cId="3337932042" sldId="5310"/>
        </pc:sldMkLst>
      </pc:sldChg>
      <pc:sldChg chg="modNotesTx">
        <pc:chgData name="McLaughlin, Sean  (MDE-Contractor)" userId="d9494037-c41f-48dd-aad3-69df96f48805" providerId="ADAL" clId="{16E187A7-92A9-4101-94DE-B0E40ECF9BCC}" dt="2024-08-21T13:18:40.308" v="290"/>
        <pc:sldMkLst>
          <pc:docMk/>
          <pc:sldMk cId="712308988" sldId="5311"/>
        </pc:sldMkLst>
      </pc:sldChg>
      <pc:sldChg chg="modNotesTx">
        <pc:chgData name="McLaughlin, Sean  (MDE-Contractor)" userId="d9494037-c41f-48dd-aad3-69df96f48805" providerId="ADAL" clId="{16E187A7-92A9-4101-94DE-B0E40ECF9BCC}" dt="2024-08-21T13:14:04.047" v="215"/>
        <pc:sldMkLst>
          <pc:docMk/>
          <pc:sldMk cId="3316352191" sldId="5313"/>
        </pc:sldMkLst>
      </pc:sldChg>
      <pc:sldChg chg="modNotesTx">
        <pc:chgData name="McLaughlin, Sean  (MDE-Contractor)" userId="d9494037-c41f-48dd-aad3-69df96f48805" providerId="ADAL" clId="{16E187A7-92A9-4101-94DE-B0E40ECF9BCC}" dt="2024-08-21T13:14:17.139" v="216"/>
        <pc:sldMkLst>
          <pc:docMk/>
          <pc:sldMk cId="1880714121" sldId="5314"/>
        </pc:sldMkLst>
      </pc:sldChg>
      <pc:sldChg chg="modNotesTx">
        <pc:chgData name="McLaughlin, Sean  (MDE-Contractor)" userId="d9494037-c41f-48dd-aad3-69df96f48805" providerId="ADAL" clId="{16E187A7-92A9-4101-94DE-B0E40ECF9BCC}" dt="2024-08-21T13:10:34.797" v="199"/>
        <pc:sldMkLst>
          <pc:docMk/>
          <pc:sldMk cId="94527392" sldId="5317"/>
        </pc:sldMkLst>
      </pc:sldChg>
      <pc:sldChg chg="modNotesTx">
        <pc:chgData name="McLaughlin, Sean  (MDE-Contractor)" userId="d9494037-c41f-48dd-aad3-69df96f48805" providerId="ADAL" clId="{16E187A7-92A9-4101-94DE-B0E40ECF9BCC}" dt="2024-08-21T13:08:06.001" v="129"/>
        <pc:sldMkLst>
          <pc:docMk/>
          <pc:sldMk cId="2525117748" sldId="5318"/>
        </pc:sldMkLst>
      </pc:sldChg>
      <pc:sldChg chg="modNotesTx">
        <pc:chgData name="McLaughlin, Sean  (MDE-Contractor)" userId="d9494037-c41f-48dd-aad3-69df96f48805" providerId="ADAL" clId="{16E187A7-92A9-4101-94DE-B0E40ECF9BCC}" dt="2024-08-21T13:14:26.592" v="217"/>
        <pc:sldMkLst>
          <pc:docMk/>
          <pc:sldMk cId="868866785" sldId="5319"/>
        </pc:sldMkLst>
      </pc:sldChg>
      <pc:sldChg chg="modNotesTx">
        <pc:chgData name="McLaughlin, Sean  (MDE-Contractor)" userId="d9494037-c41f-48dd-aad3-69df96f48805" providerId="ADAL" clId="{16E187A7-92A9-4101-94DE-B0E40ECF9BCC}" dt="2024-08-21T13:14:39.470" v="218"/>
        <pc:sldMkLst>
          <pc:docMk/>
          <pc:sldMk cId="732094419" sldId="5320"/>
        </pc:sldMkLst>
      </pc:sldChg>
      <pc:sldChg chg="modNotesTx">
        <pc:chgData name="McLaughlin, Sean  (MDE-Contractor)" userId="d9494037-c41f-48dd-aad3-69df96f48805" providerId="ADAL" clId="{16E187A7-92A9-4101-94DE-B0E40ECF9BCC}" dt="2024-08-21T12:49:33.693" v="96"/>
        <pc:sldMkLst>
          <pc:docMk/>
          <pc:sldMk cId="3148702622" sldId="5321"/>
        </pc:sldMkLst>
      </pc:sldChg>
      <pc:sldChg chg="modNotesTx">
        <pc:chgData name="McLaughlin, Sean  (MDE-Contractor)" userId="d9494037-c41f-48dd-aad3-69df96f48805" providerId="ADAL" clId="{16E187A7-92A9-4101-94DE-B0E40ECF9BCC}" dt="2024-08-21T12:46:08.637" v="87"/>
        <pc:sldMkLst>
          <pc:docMk/>
          <pc:sldMk cId="2311032703" sldId="5323"/>
        </pc:sldMkLst>
      </pc:sldChg>
      <pc:sldChg chg="modNotesTx">
        <pc:chgData name="McLaughlin, Sean  (MDE-Contractor)" userId="d9494037-c41f-48dd-aad3-69df96f48805" providerId="ADAL" clId="{16E187A7-92A9-4101-94DE-B0E40ECF9BCC}" dt="2024-08-21T12:41:38.239" v="77"/>
        <pc:sldMkLst>
          <pc:docMk/>
          <pc:sldMk cId="2418285911" sldId="5326"/>
        </pc:sldMkLst>
      </pc:sldChg>
      <pc:sldChg chg="modNotesTx">
        <pc:chgData name="McLaughlin, Sean  (MDE-Contractor)" userId="d9494037-c41f-48dd-aad3-69df96f48805" providerId="ADAL" clId="{16E187A7-92A9-4101-94DE-B0E40ECF9BCC}" dt="2024-08-21T12:33:58.143" v="4"/>
        <pc:sldMkLst>
          <pc:docMk/>
          <pc:sldMk cId="3817838231" sldId="5327"/>
        </pc:sldMkLst>
      </pc:sldChg>
      <pc:sldChg chg="modNotesTx">
        <pc:chgData name="McLaughlin, Sean  (MDE-Contractor)" userId="d9494037-c41f-48dd-aad3-69df96f48805" providerId="ADAL" clId="{16E187A7-92A9-4101-94DE-B0E40ECF9BCC}" dt="2024-08-21T13:13:14.222" v="213"/>
        <pc:sldMkLst>
          <pc:docMk/>
          <pc:sldMk cId="1888335413" sldId="5336"/>
        </pc:sldMkLst>
      </pc:sldChg>
      <pc:sldChg chg="modNotesTx">
        <pc:chgData name="McLaughlin, Sean  (MDE-Contractor)" userId="d9494037-c41f-48dd-aad3-69df96f48805" providerId="ADAL" clId="{16E187A7-92A9-4101-94DE-B0E40ECF9BCC}" dt="2024-08-21T12:44:56.362" v="82"/>
        <pc:sldMkLst>
          <pc:docMk/>
          <pc:sldMk cId="2234168389" sldId="5342"/>
        </pc:sldMkLst>
      </pc:sldChg>
      <pc:sldChg chg="modNotesTx">
        <pc:chgData name="McLaughlin, Sean  (MDE-Contractor)" userId="d9494037-c41f-48dd-aad3-69df96f48805" providerId="ADAL" clId="{16E187A7-92A9-4101-94DE-B0E40ECF9BCC}" dt="2024-08-21T12:45:11.528" v="83"/>
        <pc:sldMkLst>
          <pc:docMk/>
          <pc:sldMk cId="3638667149" sldId="5344"/>
        </pc:sldMkLst>
      </pc:sldChg>
      <pc:sldChg chg="modNotesTx">
        <pc:chgData name="McLaughlin, Sean  (MDE-Contractor)" userId="d9494037-c41f-48dd-aad3-69df96f48805" providerId="ADAL" clId="{16E187A7-92A9-4101-94DE-B0E40ECF9BCC}" dt="2024-08-21T12:45:26.240" v="84"/>
        <pc:sldMkLst>
          <pc:docMk/>
          <pc:sldMk cId="1866719751" sldId="5345"/>
        </pc:sldMkLst>
      </pc:sldChg>
      <pc:sldChg chg="modNotesTx">
        <pc:chgData name="McLaughlin, Sean  (MDE-Contractor)" userId="d9494037-c41f-48dd-aad3-69df96f48805" providerId="ADAL" clId="{16E187A7-92A9-4101-94DE-B0E40ECF9BCC}" dt="2024-08-21T12:30:01.549" v="0"/>
        <pc:sldMkLst>
          <pc:docMk/>
          <pc:sldMk cId="1890401744" sldId="5346"/>
        </pc:sldMkLst>
      </pc:sldChg>
      <pc:sldChg chg="modNotesTx">
        <pc:chgData name="McLaughlin, Sean  (MDE-Contractor)" userId="d9494037-c41f-48dd-aad3-69df96f48805" providerId="ADAL" clId="{16E187A7-92A9-4101-94DE-B0E40ECF9BCC}" dt="2024-08-21T13:07:09.822" v="125"/>
        <pc:sldMkLst>
          <pc:docMk/>
          <pc:sldMk cId="871904902" sldId="5347"/>
        </pc:sldMkLst>
      </pc:sldChg>
      <pc:sldChg chg="modNotesTx">
        <pc:chgData name="McLaughlin, Sean  (MDE-Contractor)" userId="d9494037-c41f-48dd-aad3-69df96f48805" providerId="ADAL" clId="{16E187A7-92A9-4101-94DE-B0E40ECF9BCC}" dt="2024-08-21T13:07:26.308" v="126"/>
        <pc:sldMkLst>
          <pc:docMk/>
          <pc:sldMk cId="119933696" sldId="5348"/>
        </pc:sldMkLst>
      </pc:sldChg>
      <pc:sldChg chg="modNotesTx">
        <pc:chgData name="McLaughlin, Sean  (MDE-Contractor)" userId="d9494037-c41f-48dd-aad3-69df96f48805" providerId="ADAL" clId="{16E187A7-92A9-4101-94DE-B0E40ECF9BCC}" dt="2024-08-21T13:08:17.380" v="130"/>
        <pc:sldMkLst>
          <pc:docMk/>
          <pc:sldMk cId="2903243326" sldId="5349"/>
        </pc:sldMkLst>
      </pc:sldChg>
      <pc:sldChg chg="modNotesTx">
        <pc:chgData name="McLaughlin, Sean  (MDE-Contractor)" userId="d9494037-c41f-48dd-aad3-69df96f48805" providerId="ADAL" clId="{16E187A7-92A9-4101-94DE-B0E40ECF9BCC}" dt="2024-08-21T13:08:51.650" v="138" actId="20577"/>
        <pc:sldMkLst>
          <pc:docMk/>
          <pc:sldMk cId="76562256" sldId="5350"/>
        </pc:sldMkLst>
      </pc:sldChg>
      <pc:sldChg chg="modNotesTx">
        <pc:chgData name="McLaughlin, Sean  (MDE-Contractor)" userId="d9494037-c41f-48dd-aad3-69df96f48805" providerId="ADAL" clId="{16E187A7-92A9-4101-94DE-B0E40ECF9BCC}" dt="2024-08-21T13:12:47.480" v="211"/>
        <pc:sldMkLst>
          <pc:docMk/>
          <pc:sldMk cId="1213416542" sldId="5352"/>
        </pc:sldMkLst>
      </pc:sldChg>
      <pc:sldChg chg="modNotesTx">
        <pc:chgData name="McLaughlin, Sean  (MDE-Contractor)" userId="d9494037-c41f-48dd-aad3-69df96f48805" providerId="ADAL" clId="{16E187A7-92A9-4101-94DE-B0E40ECF9BCC}" dt="2024-08-21T13:12:57.033" v="212"/>
        <pc:sldMkLst>
          <pc:docMk/>
          <pc:sldMk cId="3526856351" sldId="5353"/>
        </pc:sldMkLst>
      </pc:sldChg>
      <pc:sldChg chg="modNotesTx">
        <pc:chgData name="McLaughlin, Sean  (MDE-Contractor)" userId="d9494037-c41f-48dd-aad3-69df96f48805" providerId="ADAL" clId="{16E187A7-92A9-4101-94DE-B0E40ECF9BCC}" dt="2024-08-21T13:18:24.473" v="289"/>
        <pc:sldMkLst>
          <pc:docMk/>
          <pc:sldMk cId="1019082976" sldId="5356"/>
        </pc:sldMkLst>
      </pc:sldChg>
      <pc:sldChg chg="modNotesTx">
        <pc:chgData name="McLaughlin, Sean  (MDE-Contractor)" userId="d9494037-c41f-48dd-aad3-69df96f48805" providerId="ADAL" clId="{16E187A7-92A9-4101-94DE-B0E40ECF9BCC}" dt="2024-08-21T12:48:55.214" v="94"/>
        <pc:sldMkLst>
          <pc:docMk/>
          <pc:sldMk cId="1618004481" sldId="5357"/>
        </pc:sldMkLst>
      </pc:sldChg>
      <pc:sldChg chg="modNotesTx">
        <pc:chgData name="McLaughlin, Sean  (MDE-Contractor)" userId="d9494037-c41f-48dd-aad3-69df96f48805" providerId="ADAL" clId="{16E187A7-92A9-4101-94DE-B0E40ECF9BCC}" dt="2024-08-21T13:09:07.948" v="139"/>
        <pc:sldMkLst>
          <pc:docMk/>
          <pc:sldMk cId="3709395628" sldId="5360"/>
        </pc:sldMkLst>
      </pc:sldChg>
      <pc:sldChg chg="modNotesTx">
        <pc:chgData name="McLaughlin, Sean  (MDE-Contractor)" userId="d9494037-c41f-48dd-aad3-69df96f48805" providerId="ADAL" clId="{16E187A7-92A9-4101-94DE-B0E40ECF9BCC}" dt="2024-08-21T12:32:24.738" v="1"/>
        <pc:sldMkLst>
          <pc:docMk/>
          <pc:sldMk cId="3842168855" sldId="5362"/>
        </pc:sldMkLst>
      </pc:sldChg>
      <pc:sldChg chg="modNotesTx">
        <pc:chgData name="McLaughlin, Sean  (MDE-Contractor)" userId="d9494037-c41f-48dd-aad3-69df96f48805" providerId="ADAL" clId="{16E187A7-92A9-4101-94DE-B0E40ECF9BCC}" dt="2024-08-21T13:09:53.261" v="197" actId="20577"/>
        <pc:sldMkLst>
          <pc:docMk/>
          <pc:sldMk cId="3997187004" sldId="5363"/>
        </pc:sldMkLst>
      </pc:sldChg>
      <pc:sldChg chg="modNotesTx">
        <pc:chgData name="McLaughlin, Sean  (MDE-Contractor)" userId="d9494037-c41f-48dd-aad3-69df96f48805" providerId="ADAL" clId="{16E187A7-92A9-4101-94DE-B0E40ECF9BCC}" dt="2024-08-21T12:41:21.095" v="76" actId="20577"/>
        <pc:sldMkLst>
          <pc:docMk/>
          <pc:sldMk cId="4008047491" sldId="5365"/>
        </pc:sldMkLst>
      </pc:sldChg>
      <pc:sldChg chg="modNotesTx">
        <pc:chgData name="McLaughlin, Sean  (MDE-Contractor)" userId="d9494037-c41f-48dd-aad3-69df96f48805" providerId="ADAL" clId="{16E187A7-92A9-4101-94DE-B0E40ECF9BCC}" dt="2024-08-21T13:18:21.715" v="288"/>
        <pc:sldMkLst>
          <pc:docMk/>
          <pc:sldMk cId="2406716340" sldId="5366"/>
        </pc:sldMkLst>
      </pc:sldChg>
      <pc:sldChg chg="modNotesTx">
        <pc:chgData name="McLaughlin, Sean  (MDE-Contractor)" userId="d9494037-c41f-48dd-aad3-69df96f48805" providerId="ADAL" clId="{16E187A7-92A9-4101-94DE-B0E40ECF9BCC}" dt="2024-08-21T13:16:55.356" v="282" actId="20577"/>
        <pc:sldMkLst>
          <pc:docMk/>
          <pc:sldMk cId="88748181" sldId="5367"/>
        </pc:sldMkLst>
      </pc:sldChg>
      <pc:sldChg chg="modNotesTx">
        <pc:chgData name="McLaughlin, Sean  (MDE-Contractor)" userId="d9494037-c41f-48dd-aad3-69df96f48805" providerId="ADAL" clId="{16E187A7-92A9-4101-94DE-B0E40ECF9BCC}" dt="2024-08-21T13:17:27.409" v="283"/>
        <pc:sldMkLst>
          <pc:docMk/>
          <pc:sldMk cId="2253999108" sldId="5368"/>
        </pc:sldMkLst>
      </pc:sldChg>
      <pc:sldChg chg="modNotesTx">
        <pc:chgData name="McLaughlin, Sean  (MDE-Contractor)" userId="d9494037-c41f-48dd-aad3-69df96f48805" providerId="ADAL" clId="{16E187A7-92A9-4101-94DE-B0E40ECF9BCC}" dt="2024-08-21T13:17:30.348" v="284"/>
        <pc:sldMkLst>
          <pc:docMk/>
          <pc:sldMk cId="1209228026" sldId="5369"/>
        </pc:sldMkLst>
      </pc:sldChg>
      <pc:sldChg chg="modNotesTx">
        <pc:chgData name="McLaughlin, Sean  (MDE-Contractor)" userId="d9494037-c41f-48dd-aad3-69df96f48805" providerId="ADAL" clId="{16E187A7-92A9-4101-94DE-B0E40ECF9BCC}" dt="2024-08-21T13:17:32.577" v="285"/>
        <pc:sldMkLst>
          <pc:docMk/>
          <pc:sldMk cId="1830608097" sldId="5370"/>
        </pc:sldMkLst>
      </pc:sldChg>
    </pc:docChg>
  </pc:docChgLst>
  <pc:docChgLst>
    <pc:chgData name="Licht, Nicole (MDE-Contractor)" userId="74c1b83e-b295-4402-be9f-0cbf0988de5d" providerId="ADAL" clId="{74F0BD3C-409F-4241-BD5D-54F0103261A8}"/>
    <pc:docChg chg="undo custSel addSld delSld modSld sldOrd">
      <pc:chgData name="Licht, Nicole (MDE-Contractor)" userId="74c1b83e-b295-4402-be9f-0cbf0988de5d" providerId="ADAL" clId="{74F0BD3C-409F-4241-BD5D-54F0103261A8}" dt="2024-08-29T18:23:19.630" v="26337" actId="20577"/>
      <pc:docMkLst>
        <pc:docMk/>
      </pc:docMkLst>
      <pc:sldChg chg="modNotesTx">
        <pc:chgData name="Licht, Nicole (MDE-Contractor)" userId="74c1b83e-b295-4402-be9f-0cbf0988de5d" providerId="ADAL" clId="{74F0BD3C-409F-4241-BD5D-54F0103261A8}" dt="2024-08-26T13:26:46.943" v="1994" actId="20577"/>
        <pc:sldMkLst>
          <pc:docMk/>
          <pc:sldMk cId="3766175239" sldId="256"/>
        </pc:sldMkLst>
      </pc:sldChg>
      <pc:sldChg chg="modNotesTx">
        <pc:chgData name="Licht, Nicole (MDE-Contractor)" userId="74c1b83e-b295-4402-be9f-0cbf0988de5d" providerId="ADAL" clId="{74F0BD3C-409F-4241-BD5D-54F0103261A8}" dt="2024-08-27T02:31:45.883" v="13976" actId="20577"/>
        <pc:sldMkLst>
          <pc:docMk/>
          <pc:sldMk cId="1791272046" sldId="259"/>
        </pc:sldMkLst>
      </pc:sldChg>
      <pc:sldChg chg="modNotesTx">
        <pc:chgData name="Licht, Nicole (MDE-Contractor)" userId="74c1b83e-b295-4402-be9f-0cbf0988de5d" providerId="ADAL" clId="{74F0BD3C-409F-4241-BD5D-54F0103261A8}" dt="2024-08-28T17:39:49.898" v="25833" actId="20577"/>
        <pc:sldMkLst>
          <pc:docMk/>
          <pc:sldMk cId="2298254369" sldId="260"/>
        </pc:sldMkLst>
      </pc:sldChg>
      <pc:sldChg chg="addCm modNotesTx">
        <pc:chgData name="Licht, Nicole (MDE-Contractor)" userId="74c1b83e-b295-4402-be9f-0cbf0988de5d" providerId="ADAL" clId="{74F0BD3C-409F-4241-BD5D-54F0103261A8}" dt="2024-08-28T18:08:03.372" v="25835" actId="6549"/>
        <pc:sldMkLst>
          <pc:docMk/>
          <pc:sldMk cId="3242205136" sldId="261"/>
        </pc:sldMkLst>
        <pc:extLst>
          <p:ext xmlns:p="http://schemas.openxmlformats.org/presentationml/2006/main" uri="{D6D511B9-2390-475A-947B-AFAB55BFBCF1}">
            <pc226:cmChg xmlns:pc226="http://schemas.microsoft.com/office/powerpoint/2022/06/main/command" chg="add">
              <pc226:chgData name="Licht, Nicole (MDE-Contractor)" userId="74c1b83e-b295-4402-be9f-0cbf0988de5d" providerId="ADAL" clId="{74F0BD3C-409F-4241-BD5D-54F0103261A8}" dt="2024-08-27T13:40:38.718" v="20544"/>
              <pc2:cmMkLst xmlns:pc2="http://schemas.microsoft.com/office/powerpoint/2019/9/main/command">
                <pc:docMk/>
                <pc:sldMk cId="3242205136" sldId="261"/>
                <pc2:cmMk id="{47AF0752-D47F-4683-A07E-4F9505EF6B9D}"/>
              </pc2:cmMkLst>
            </pc226:cmChg>
          </p:ext>
        </pc:extLst>
      </pc:sldChg>
      <pc:sldChg chg="modSp mod modNotesTx">
        <pc:chgData name="Licht, Nicole (MDE-Contractor)" userId="74c1b83e-b295-4402-be9f-0cbf0988de5d" providerId="ADAL" clId="{74F0BD3C-409F-4241-BD5D-54F0103261A8}" dt="2024-08-26T14:15:01.907" v="5860" actId="20577"/>
        <pc:sldMkLst>
          <pc:docMk/>
          <pc:sldMk cId="1172644350" sldId="262"/>
        </pc:sldMkLst>
        <pc:spChg chg="mod">
          <ac:chgData name="Licht, Nicole (MDE-Contractor)" userId="74c1b83e-b295-4402-be9f-0cbf0988de5d" providerId="ADAL" clId="{74F0BD3C-409F-4241-BD5D-54F0103261A8}" dt="2024-08-21T18:58:12.397" v="110" actId="20577"/>
          <ac:spMkLst>
            <pc:docMk/>
            <pc:sldMk cId="1172644350" sldId="262"/>
            <ac:spMk id="3" creationId="{4D2CF808-9FF1-A373-F2D1-0982DF63501D}"/>
          </ac:spMkLst>
        </pc:spChg>
      </pc:sldChg>
      <pc:sldChg chg="modNotesTx">
        <pc:chgData name="Licht, Nicole (MDE-Contractor)" userId="74c1b83e-b295-4402-be9f-0cbf0988de5d" providerId="ADAL" clId="{74F0BD3C-409F-4241-BD5D-54F0103261A8}" dt="2024-08-27T15:01:18.430" v="24973" actId="313"/>
        <pc:sldMkLst>
          <pc:docMk/>
          <pc:sldMk cId="4291965919" sldId="5267"/>
        </pc:sldMkLst>
      </pc:sldChg>
      <pc:sldChg chg="modSp mod">
        <pc:chgData name="Licht, Nicole (MDE-Contractor)" userId="74c1b83e-b295-4402-be9f-0cbf0988de5d" providerId="ADAL" clId="{74F0BD3C-409F-4241-BD5D-54F0103261A8}" dt="2024-08-28T17:16:39.806" v="25439" actId="13926"/>
        <pc:sldMkLst>
          <pc:docMk/>
          <pc:sldMk cId="2943207591" sldId="5271"/>
        </pc:sldMkLst>
        <pc:spChg chg="mod">
          <ac:chgData name="Licht, Nicole (MDE-Contractor)" userId="74c1b83e-b295-4402-be9f-0cbf0988de5d" providerId="ADAL" clId="{74F0BD3C-409F-4241-BD5D-54F0103261A8}" dt="2024-08-28T17:16:39.806" v="25439" actId="13926"/>
          <ac:spMkLst>
            <pc:docMk/>
            <pc:sldMk cId="2943207591" sldId="5271"/>
            <ac:spMk id="3" creationId="{D34296C7-9D12-5005-F554-4A104F0D8787}"/>
          </ac:spMkLst>
        </pc:spChg>
      </pc:sldChg>
      <pc:sldChg chg="addCm delCm modNotesTx">
        <pc:chgData name="Licht, Nicole (MDE-Contractor)" userId="74c1b83e-b295-4402-be9f-0cbf0988de5d" providerId="ADAL" clId="{74F0BD3C-409F-4241-BD5D-54F0103261A8}" dt="2024-08-28T19:07:34.104" v="26232" actId="20577"/>
        <pc:sldMkLst>
          <pc:docMk/>
          <pc:sldMk cId="3275773364" sldId="5272"/>
        </pc:sldMkLst>
        <pc:extLst>
          <p:ext xmlns:p="http://schemas.openxmlformats.org/presentationml/2006/main" uri="{D6D511B9-2390-475A-947B-AFAB55BFBCF1}">
            <pc226:cmChg xmlns:pc226="http://schemas.microsoft.com/office/powerpoint/2022/06/main/command" chg="add del">
              <pc226:chgData name="Licht, Nicole (MDE-Contractor)" userId="74c1b83e-b295-4402-be9f-0cbf0988de5d" providerId="ADAL" clId="{74F0BD3C-409F-4241-BD5D-54F0103261A8}" dt="2024-08-27T02:11:39.259" v="11962"/>
              <pc2:cmMkLst xmlns:pc2="http://schemas.microsoft.com/office/powerpoint/2019/9/main/command">
                <pc:docMk/>
                <pc:sldMk cId="3275773364" sldId="5272"/>
                <pc2:cmMk id="{3EB77CCE-0C71-44D0-8496-CACA666D5A63}"/>
              </pc2:cmMkLst>
            </pc226:cmChg>
          </p:ext>
        </pc:extLst>
      </pc:sldChg>
      <pc:sldChg chg="ord modNotesTx">
        <pc:chgData name="Licht, Nicole (MDE-Contractor)" userId="74c1b83e-b295-4402-be9f-0cbf0988de5d" providerId="ADAL" clId="{74F0BD3C-409F-4241-BD5D-54F0103261A8}" dt="2024-08-27T02:30:52.464" v="13953" actId="6549"/>
        <pc:sldMkLst>
          <pc:docMk/>
          <pc:sldMk cId="3830468264" sldId="5273"/>
        </pc:sldMkLst>
      </pc:sldChg>
      <pc:sldChg chg="modNotesTx">
        <pc:chgData name="Licht, Nicole (MDE-Contractor)" userId="74c1b83e-b295-4402-be9f-0cbf0988de5d" providerId="ADAL" clId="{74F0BD3C-409F-4241-BD5D-54F0103261A8}" dt="2024-08-27T02:27:15.667" v="13686" actId="313"/>
        <pc:sldMkLst>
          <pc:docMk/>
          <pc:sldMk cId="3705720932" sldId="5277"/>
        </pc:sldMkLst>
      </pc:sldChg>
      <pc:sldChg chg="modSp mod modNotesTx">
        <pc:chgData name="Licht, Nicole (MDE-Contractor)" userId="74c1b83e-b295-4402-be9f-0cbf0988de5d" providerId="ADAL" clId="{74F0BD3C-409F-4241-BD5D-54F0103261A8}" dt="2024-08-28T17:01:07.417" v="25012" actId="13926"/>
        <pc:sldMkLst>
          <pc:docMk/>
          <pc:sldMk cId="3040787219" sldId="5279"/>
        </pc:sldMkLst>
        <pc:spChg chg="mod">
          <ac:chgData name="Licht, Nicole (MDE-Contractor)" userId="74c1b83e-b295-4402-be9f-0cbf0988de5d" providerId="ADAL" clId="{74F0BD3C-409F-4241-BD5D-54F0103261A8}" dt="2024-08-28T17:01:07.417" v="25012" actId="13926"/>
          <ac:spMkLst>
            <pc:docMk/>
            <pc:sldMk cId="3040787219" sldId="5279"/>
            <ac:spMk id="3" creationId="{8CEA7E70-6DC8-4040-1B24-E72B5E87E730}"/>
          </ac:spMkLst>
        </pc:spChg>
      </pc:sldChg>
      <pc:sldChg chg="modSp mod modNotesTx">
        <pc:chgData name="Licht, Nicole (MDE-Contractor)" userId="74c1b83e-b295-4402-be9f-0cbf0988de5d" providerId="ADAL" clId="{74F0BD3C-409F-4241-BD5D-54F0103261A8}" dt="2024-08-28T17:16:15.267" v="25437" actId="13926"/>
        <pc:sldMkLst>
          <pc:docMk/>
          <pc:sldMk cId="4081551752" sldId="5281"/>
        </pc:sldMkLst>
        <pc:spChg chg="mod">
          <ac:chgData name="Licht, Nicole (MDE-Contractor)" userId="74c1b83e-b295-4402-be9f-0cbf0988de5d" providerId="ADAL" clId="{74F0BD3C-409F-4241-BD5D-54F0103261A8}" dt="2024-08-28T17:15:22.832" v="25257" actId="20577"/>
          <ac:spMkLst>
            <pc:docMk/>
            <pc:sldMk cId="4081551752" sldId="5281"/>
            <ac:spMk id="2" creationId="{4FC5C632-E61B-4C9F-9163-D15DCB4BF9C9}"/>
          </ac:spMkLst>
        </pc:spChg>
        <pc:graphicFrameChg chg="modGraphic">
          <ac:chgData name="Licht, Nicole (MDE-Contractor)" userId="74c1b83e-b295-4402-be9f-0cbf0988de5d" providerId="ADAL" clId="{74F0BD3C-409F-4241-BD5D-54F0103261A8}" dt="2024-08-28T17:16:15.267" v="25437" actId="13926"/>
          <ac:graphicFrameMkLst>
            <pc:docMk/>
            <pc:sldMk cId="4081551752" sldId="5281"/>
            <ac:graphicFrameMk id="9" creationId="{A605F8A1-E3B0-4C71-B91E-C2602E86FCF0}"/>
          </ac:graphicFrameMkLst>
        </pc:graphicFrameChg>
      </pc:sldChg>
      <pc:sldChg chg="modSp mod modNotesTx">
        <pc:chgData name="Licht, Nicole (MDE-Contractor)" userId="74c1b83e-b295-4402-be9f-0cbf0988de5d" providerId="ADAL" clId="{74F0BD3C-409F-4241-BD5D-54F0103261A8}" dt="2024-08-28T17:16:21.139" v="25438" actId="13926"/>
        <pc:sldMkLst>
          <pc:docMk/>
          <pc:sldMk cId="2106134499" sldId="5282"/>
        </pc:sldMkLst>
        <pc:graphicFrameChg chg="modGraphic">
          <ac:chgData name="Licht, Nicole (MDE-Contractor)" userId="74c1b83e-b295-4402-be9f-0cbf0988de5d" providerId="ADAL" clId="{74F0BD3C-409F-4241-BD5D-54F0103261A8}" dt="2024-08-28T17:16:21.139" v="25438" actId="13926"/>
          <ac:graphicFrameMkLst>
            <pc:docMk/>
            <pc:sldMk cId="2106134499" sldId="5282"/>
            <ac:graphicFrameMk id="9" creationId="{A605F8A1-E3B0-4C71-B91E-C2602E86FCF0}"/>
          </ac:graphicFrameMkLst>
        </pc:graphicFrameChg>
      </pc:sldChg>
      <pc:sldChg chg="modSp del mod">
        <pc:chgData name="Licht, Nicole (MDE-Contractor)" userId="74c1b83e-b295-4402-be9f-0cbf0988de5d" providerId="ADAL" clId="{74F0BD3C-409F-4241-BD5D-54F0103261A8}" dt="2024-08-22T13:12:35.514" v="1824" actId="2696"/>
        <pc:sldMkLst>
          <pc:docMk/>
          <pc:sldMk cId="490975639" sldId="5286"/>
        </pc:sldMkLst>
        <pc:spChg chg="mod">
          <ac:chgData name="Licht, Nicole (MDE-Contractor)" userId="74c1b83e-b295-4402-be9f-0cbf0988de5d" providerId="ADAL" clId="{74F0BD3C-409F-4241-BD5D-54F0103261A8}" dt="2024-08-22T12:57:44.600" v="1508" actId="20577"/>
          <ac:spMkLst>
            <pc:docMk/>
            <pc:sldMk cId="490975639" sldId="5286"/>
            <ac:spMk id="3" creationId="{8CEA7E70-6DC8-4040-1B24-E72B5E87E730}"/>
          </ac:spMkLst>
        </pc:spChg>
      </pc:sldChg>
      <pc:sldChg chg="modNotesTx">
        <pc:chgData name="Licht, Nicole (MDE-Contractor)" userId="74c1b83e-b295-4402-be9f-0cbf0988de5d" providerId="ADAL" clId="{74F0BD3C-409F-4241-BD5D-54F0103261A8}" dt="2024-08-28T18:08:23.975" v="25848" actId="20577"/>
        <pc:sldMkLst>
          <pc:docMk/>
          <pc:sldMk cId="665683779" sldId="5291"/>
        </pc:sldMkLst>
      </pc:sldChg>
      <pc:sldChg chg="modNotesTx">
        <pc:chgData name="Licht, Nicole (MDE-Contractor)" userId="74c1b83e-b295-4402-be9f-0cbf0988de5d" providerId="ADAL" clId="{74F0BD3C-409F-4241-BD5D-54F0103261A8}" dt="2024-08-26T13:27:58.698" v="2047" actId="20577"/>
        <pc:sldMkLst>
          <pc:docMk/>
          <pc:sldMk cId="766105060" sldId="5292"/>
        </pc:sldMkLst>
      </pc:sldChg>
      <pc:sldChg chg="modNotesTx">
        <pc:chgData name="Licht, Nicole (MDE-Contractor)" userId="74c1b83e-b295-4402-be9f-0cbf0988de5d" providerId="ADAL" clId="{74F0BD3C-409F-4241-BD5D-54F0103261A8}" dt="2024-08-27T13:40:29.279" v="20543" actId="20577"/>
        <pc:sldMkLst>
          <pc:docMk/>
          <pc:sldMk cId="180545429" sldId="5294"/>
        </pc:sldMkLst>
      </pc:sldChg>
      <pc:sldChg chg="modNotesTx">
        <pc:chgData name="Licht, Nicole (MDE-Contractor)" userId="74c1b83e-b295-4402-be9f-0cbf0988de5d" providerId="ADAL" clId="{74F0BD3C-409F-4241-BD5D-54F0103261A8}" dt="2024-08-27T02:11:28.592" v="11961" actId="20577"/>
        <pc:sldMkLst>
          <pc:docMk/>
          <pc:sldMk cId="1154316775" sldId="5295"/>
        </pc:sldMkLst>
      </pc:sldChg>
      <pc:sldChg chg="modNotesTx">
        <pc:chgData name="Licht, Nicole (MDE-Contractor)" userId="74c1b83e-b295-4402-be9f-0cbf0988de5d" providerId="ADAL" clId="{74F0BD3C-409F-4241-BD5D-54F0103261A8}" dt="2024-08-26T13:41:47.415" v="4099" actId="113"/>
        <pc:sldMkLst>
          <pc:docMk/>
          <pc:sldMk cId="3335219920" sldId="5296"/>
        </pc:sldMkLst>
      </pc:sldChg>
      <pc:sldChg chg="addCm delCm">
        <pc:chgData name="Licht, Nicole (MDE-Contractor)" userId="74c1b83e-b295-4402-be9f-0cbf0988de5d" providerId="ADAL" clId="{74F0BD3C-409F-4241-BD5D-54F0103261A8}" dt="2024-08-27T13:40:45.927" v="20545"/>
        <pc:sldMkLst>
          <pc:docMk/>
          <pc:sldMk cId="2996839057" sldId="5298"/>
        </pc:sldMkLst>
        <pc:extLst>
          <p:ext xmlns:p="http://schemas.openxmlformats.org/presentationml/2006/main" uri="{D6D511B9-2390-475A-947B-AFAB55BFBCF1}">
            <pc226:cmChg xmlns:pc226="http://schemas.microsoft.com/office/powerpoint/2022/06/main/command" chg="add del">
              <pc226:chgData name="Licht, Nicole (MDE-Contractor)" userId="74c1b83e-b295-4402-be9f-0cbf0988de5d" providerId="ADAL" clId="{74F0BD3C-409F-4241-BD5D-54F0103261A8}" dt="2024-08-27T13:40:45.927" v="20545"/>
              <pc2:cmMkLst xmlns:pc2="http://schemas.microsoft.com/office/powerpoint/2019/9/main/command">
                <pc:docMk/>
                <pc:sldMk cId="2996839057" sldId="5298"/>
                <pc2:cmMk id="{91ED7F23-663B-4C6D-BC02-0A3883B58FD4}"/>
              </pc2:cmMkLst>
            </pc226:cmChg>
          </p:ext>
        </pc:extLst>
      </pc:sldChg>
      <pc:sldChg chg="modNotesTx">
        <pc:chgData name="Licht, Nicole (MDE-Contractor)" userId="74c1b83e-b295-4402-be9f-0cbf0988de5d" providerId="ADAL" clId="{74F0BD3C-409F-4241-BD5D-54F0103261A8}" dt="2024-08-26T15:23:32.926" v="10785" actId="20577"/>
        <pc:sldMkLst>
          <pc:docMk/>
          <pc:sldMk cId="3651249366" sldId="5304"/>
        </pc:sldMkLst>
      </pc:sldChg>
      <pc:sldChg chg="modNotesTx">
        <pc:chgData name="Licht, Nicole (MDE-Contractor)" userId="74c1b83e-b295-4402-be9f-0cbf0988de5d" providerId="ADAL" clId="{74F0BD3C-409F-4241-BD5D-54F0103261A8}" dt="2024-08-21T19:06:22.138" v="1186" actId="20577"/>
        <pc:sldMkLst>
          <pc:docMk/>
          <pc:sldMk cId="3144904971" sldId="5306"/>
        </pc:sldMkLst>
      </pc:sldChg>
      <pc:sldChg chg="modNotesTx">
        <pc:chgData name="Licht, Nicole (MDE-Contractor)" userId="74c1b83e-b295-4402-be9f-0cbf0988de5d" providerId="ADAL" clId="{74F0BD3C-409F-4241-BD5D-54F0103261A8}" dt="2024-08-21T19:07:45.326" v="1193" actId="20577"/>
        <pc:sldMkLst>
          <pc:docMk/>
          <pc:sldMk cId="529404492" sldId="5307"/>
        </pc:sldMkLst>
      </pc:sldChg>
      <pc:sldChg chg="modNotesTx">
        <pc:chgData name="Licht, Nicole (MDE-Contractor)" userId="74c1b83e-b295-4402-be9f-0cbf0988de5d" providerId="ADAL" clId="{74F0BD3C-409F-4241-BD5D-54F0103261A8}" dt="2024-08-27T13:32:01.347" v="19153" actId="113"/>
        <pc:sldMkLst>
          <pc:docMk/>
          <pc:sldMk cId="25921189" sldId="5309"/>
        </pc:sldMkLst>
      </pc:sldChg>
      <pc:sldChg chg="modNotesTx">
        <pc:chgData name="Licht, Nicole (MDE-Contractor)" userId="74c1b83e-b295-4402-be9f-0cbf0988de5d" providerId="ADAL" clId="{74F0BD3C-409F-4241-BD5D-54F0103261A8}" dt="2024-08-27T13:38:15.597" v="20376" actId="20577"/>
        <pc:sldMkLst>
          <pc:docMk/>
          <pc:sldMk cId="3337932042" sldId="5310"/>
        </pc:sldMkLst>
      </pc:sldChg>
      <pc:sldChg chg="modSp mod">
        <pc:chgData name="Licht, Nicole (MDE-Contractor)" userId="74c1b83e-b295-4402-be9f-0cbf0988de5d" providerId="ADAL" clId="{74F0BD3C-409F-4241-BD5D-54F0103261A8}" dt="2024-08-29T18:15:43.086" v="26248" actId="20577"/>
        <pc:sldMkLst>
          <pc:docMk/>
          <pc:sldMk cId="3909059513" sldId="5312"/>
        </pc:sldMkLst>
        <pc:spChg chg="mod">
          <ac:chgData name="Licht, Nicole (MDE-Contractor)" userId="74c1b83e-b295-4402-be9f-0cbf0988de5d" providerId="ADAL" clId="{74F0BD3C-409F-4241-BD5D-54F0103261A8}" dt="2024-08-29T18:15:43.086" v="26248" actId="20577"/>
          <ac:spMkLst>
            <pc:docMk/>
            <pc:sldMk cId="3909059513" sldId="5312"/>
            <ac:spMk id="3" creationId="{8EDD1C6D-784C-4E24-B356-11A6106039F5}"/>
          </ac:spMkLst>
        </pc:spChg>
      </pc:sldChg>
      <pc:sldChg chg="modNotesTx">
        <pc:chgData name="Licht, Nicole (MDE-Contractor)" userId="74c1b83e-b295-4402-be9f-0cbf0988de5d" providerId="ADAL" clId="{74F0BD3C-409F-4241-BD5D-54F0103261A8}" dt="2024-08-21T18:59:28.692" v="117" actId="20577"/>
        <pc:sldMkLst>
          <pc:docMk/>
          <pc:sldMk cId="3148702622" sldId="5321"/>
        </pc:sldMkLst>
      </pc:sldChg>
      <pc:sldChg chg="modNotesTx">
        <pc:chgData name="Licht, Nicole (MDE-Contractor)" userId="74c1b83e-b295-4402-be9f-0cbf0988de5d" providerId="ADAL" clId="{74F0BD3C-409F-4241-BD5D-54F0103261A8}" dt="2024-08-21T18:57:29.287" v="109" actId="20577"/>
        <pc:sldMkLst>
          <pc:docMk/>
          <pc:sldMk cId="2311032703" sldId="5323"/>
        </pc:sldMkLst>
      </pc:sldChg>
      <pc:sldChg chg="modSp mod modNotesTx">
        <pc:chgData name="Licht, Nicole (MDE-Contractor)" userId="74c1b83e-b295-4402-be9f-0cbf0988de5d" providerId="ADAL" clId="{74F0BD3C-409F-4241-BD5D-54F0103261A8}" dt="2024-08-29T18:23:19.630" v="26337" actId="20577"/>
        <pc:sldMkLst>
          <pc:docMk/>
          <pc:sldMk cId="3817838231" sldId="5327"/>
        </pc:sldMkLst>
        <pc:spChg chg="mod">
          <ac:chgData name="Licht, Nicole (MDE-Contractor)" userId="74c1b83e-b295-4402-be9f-0cbf0988de5d" providerId="ADAL" clId="{74F0BD3C-409F-4241-BD5D-54F0103261A8}" dt="2024-08-29T18:23:01.377" v="26293" actId="20577"/>
          <ac:spMkLst>
            <pc:docMk/>
            <pc:sldMk cId="3817838231" sldId="5327"/>
            <ac:spMk id="7" creationId="{B7A26BD1-A177-6B36-59B9-D1E0D6297A5F}"/>
          </ac:spMkLst>
        </pc:spChg>
      </pc:sldChg>
      <pc:sldChg chg="modSp del mod addCm modCm">
        <pc:chgData name="Licht, Nicole (MDE-Contractor)" userId="74c1b83e-b295-4402-be9f-0cbf0988de5d" providerId="ADAL" clId="{74F0BD3C-409F-4241-BD5D-54F0103261A8}" dt="2024-08-28T17:11:19.548" v="25077" actId="2696"/>
        <pc:sldMkLst>
          <pc:docMk/>
          <pc:sldMk cId="2234168389" sldId="5342"/>
        </pc:sldMkLst>
        <pc:spChg chg="mod">
          <ac:chgData name="Licht, Nicole (MDE-Contractor)" userId="74c1b83e-b295-4402-be9f-0cbf0988de5d" providerId="ADAL" clId="{74F0BD3C-409F-4241-BD5D-54F0103261A8}" dt="2024-08-26T15:13:11.942" v="9323" actId="20577"/>
          <ac:spMkLst>
            <pc:docMk/>
            <pc:sldMk cId="2234168389" sldId="5342"/>
            <ac:spMk id="3" creationId="{8CEA7E70-6DC8-4040-1B24-E72B5E87E730}"/>
          </ac:spMkLst>
        </pc:spChg>
        <pc:extLst>
          <p:ext xmlns:p="http://schemas.openxmlformats.org/presentationml/2006/main" uri="{D6D511B9-2390-475A-947B-AFAB55BFBCF1}">
            <pc226:cmChg xmlns:pc226="http://schemas.microsoft.com/office/powerpoint/2022/06/main/command" chg="add">
              <pc226:chgData name="Licht, Nicole (MDE-Contractor)" userId="74c1b83e-b295-4402-be9f-0cbf0988de5d" providerId="ADAL" clId="{74F0BD3C-409F-4241-BD5D-54F0103261A8}" dt="2024-08-27T02:07:46.926" v="11852"/>
              <pc2:cmMkLst xmlns:pc2="http://schemas.microsoft.com/office/powerpoint/2019/9/main/command">
                <pc:docMk/>
                <pc:sldMk cId="2234168389" sldId="5342"/>
                <pc2:cmMk id="{2CA08DB8-15A6-47BD-8043-CAF7F491ACF0}"/>
              </pc2:cmMkLst>
              <pc226:cmRplyChg chg="add">
                <pc226:chgData name="Licht, Nicole (MDE-Contractor)" userId="74c1b83e-b295-4402-be9f-0cbf0988de5d" providerId="ADAL" clId="{74F0BD3C-409F-4241-BD5D-54F0103261A8}" dt="2024-08-27T02:07:46.926" v="11852"/>
                <pc2:cmRplyMkLst xmlns:pc2="http://schemas.microsoft.com/office/powerpoint/2019/9/main/command">
                  <pc:docMk/>
                  <pc:sldMk cId="2234168389" sldId="5342"/>
                  <pc2:cmMk id="{2CA08DB8-15A6-47BD-8043-CAF7F491ACF0}"/>
                  <pc2:cmRplyMk id="{F18E9778-FD3D-4208-86B6-780B22C8C80C}"/>
                </pc2:cmRplyMkLst>
              </pc226:cmRplyChg>
            </pc226:cmChg>
          </p:ext>
        </pc:extLst>
      </pc:sldChg>
      <pc:sldChg chg="modNotesTx">
        <pc:chgData name="Licht, Nicole (MDE-Contractor)" userId="74c1b83e-b295-4402-be9f-0cbf0988de5d" providerId="ADAL" clId="{74F0BD3C-409F-4241-BD5D-54F0103261A8}" dt="2024-08-27T02:09:08.794" v="11890" actId="20577"/>
        <pc:sldMkLst>
          <pc:docMk/>
          <pc:sldMk cId="3638667149" sldId="5344"/>
        </pc:sldMkLst>
      </pc:sldChg>
      <pc:sldChg chg="modNotesTx">
        <pc:chgData name="Licht, Nicole (MDE-Contractor)" userId="74c1b83e-b295-4402-be9f-0cbf0988de5d" providerId="ADAL" clId="{74F0BD3C-409F-4241-BD5D-54F0103261A8}" dt="2024-08-27T02:09:25.536" v="11914" actId="20577"/>
        <pc:sldMkLst>
          <pc:docMk/>
          <pc:sldMk cId="1866719751" sldId="5345"/>
        </pc:sldMkLst>
      </pc:sldChg>
      <pc:sldChg chg="modSp mod ord">
        <pc:chgData name="Licht, Nicole (MDE-Contractor)" userId="74c1b83e-b295-4402-be9f-0cbf0988de5d" providerId="ADAL" clId="{74F0BD3C-409F-4241-BD5D-54F0103261A8}" dt="2024-08-28T17:18:29.144" v="25524" actId="13926"/>
        <pc:sldMkLst>
          <pc:docMk/>
          <pc:sldMk cId="1890401744" sldId="5346"/>
        </pc:sldMkLst>
        <pc:spChg chg="mod">
          <ac:chgData name="Licht, Nicole (MDE-Contractor)" userId="74c1b83e-b295-4402-be9f-0cbf0988de5d" providerId="ADAL" clId="{74F0BD3C-409F-4241-BD5D-54F0103261A8}" dt="2024-08-28T17:18:29.144" v="25524" actId="13926"/>
          <ac:spMkLst>
            <pc:docMk/>
            <pc:sldMk cId="1890401744" sldId="5346"/>
            <ac:spMk id="2" creationId="{87125FE9-5DE6-4E05-2128-5ECFC16CF704}"/>
          </ac:spMkLst>
        </pc:spChg>
      </pc:sldChg>
      <pc:sldChg chg="addCm">
        <pc:chgData name="Licht, Nicole (MDE-Contractor)" userId="74c1b83e-b295-4402-be9f-0cbf0988de5d" providerId="ADAL" clId="{74F0BD3C-409F-4241-BD5D-54F0103261A8}" dt="2024-08-27T15:02:16.271" v="24974"/>
        <pc:sldMkLst>
          <pc:docMk/>
          <pc:sldMk cId="1213416542" sldId="5352"/>
        </pc:sldMkLst>
        <pc:extLst>
          <p:ext xmlns:p="http://schemas.openxmlformats.org/presentationml/2006/main" uri="{D6D511B9-2390-475A-947B-AFAB55BFBCF1}">
            <pc226:cmChg xmlns:pc226="http://schemas.microsoft.com/office/powerpoint/2022/06/main/command" chg="add">
              <pc226:chgData name="Licht, Nicole (MDE-Contractor)" userId="74c1b83e-b295-4402-be9f-0cbf0988de5d" providerId="ADAL" clId="{74F0BD3C-409F-4241-BD5D-54F0103261A8}" dt="2024-08-27T15:02:16.271" v="24974"/>
              <pc2:cmMkLst xmlns:pc2="http://schemas.microsoft.com/office/powerpoint/2019/9/main/command">
                <pc:docMk/>
                <pc:sldMk cId="1213416542" sldId="5352"/>
                <pc2:cmMk id="{1B8050D1-9EA9-4B6A-9410-9D9F75FA1436}"/>
              </pc2:cmMkLst>
            </pc226:cmChg>
          </p:ext>
        </pc:extLst>
      </pc:sldChg>
      <pc:sldChg chg="modNotesTx">
        <pc:chgData name="Licht, Nicole (MDE-Contractor)" userId="74c1b83e-b295-4402-be9f-0cbf0988de5d" providerId="ADAL" clId="{74F0BD3C-409F-4241-BD5D-54F0103261A8}" dt="2024-08-28T12:33:07.016" v="25010" actId="20577"/>
        <pc:sldMkLst>
          <pc:docMk/>
          <pc:sldMk cId="1019082976" sldId="5356"/>
        </pc:sldMkLst>
      </pc:sldChg>
      <pc:sldChg chg="modSp mod ord">
        <pc:chgData name="Licht, Nicole (MDE-Contractor)" userId="74c1b83e-b295-4402-be9f-0cbf0988de5d" providerId="ADAL" clId="{74F0BD3C-409F-4241-BD5D-54F0103261A8}" dt="2024-08-28T17:18:34.138" v="25525" actId="13926"/>
        <pc:sldMkLst>
          <pc:docMk/>
          <pc:sldMk cId="3842168855" sldId="5362"/>
        </pc:sldMkLst>
        <pc:spChg chg="mod">
          <ac:chgData name="Licht, Nicole (MDE-Contractor)" userId="74c1b83e-b295-4402-be9f-0cbf0988de5d" providerId="ADAL" clId="{74F0BD3C-409F-4241-BD5D-54F0103261A8}" dt="2024-08-28T17:18:34.138" v="25525" actId="13926"/>
          <ac:spMkLst>
            <pc:docMk/>
            <pc:sldMk cId="3842168855" sldId="5362"/>
            <ac:spMk id="2" creationId="{E9F97E0B-529D-2C40-94EB-878405AD1E26}"/>
          </ac:spMkLst>
        </pc:spChg>
      </pc:sldChg>
      <pc:sldChg chg="modSp mod modNotesTx">
        <pc:chgData name="Licht, Nicole (MDE-Contractor)" userId="74c1b83e-b295-4402-be9f-0cbf0988de5d" providerId="ADAL" clId="{74F0BD3C-409F-4241-BD5D-54F0103261A8}" dt="2024-08-26T13:41:09.519" v="3998" actId="20577"/>
        <pc:sldMkLst>
          <pc:docMk/>
          <pc:sldMk cId="4008047491" sldId="5365"/>
        </pc:sldMkLst>
        <pc:spChg chg="mod">
          <ac:chgData name="Licht, Nicole (MDE-Contractor)" userId="74c1b83e-b295-4402-be9f-0cbf0988de5d" providerId="ADAL" clId="{74F0BD3C-409F-4241-BD5D-54F0103261A8}" dt="2024-08-22T13:04:03.058" v="1634" actId="20577"/>
          <ac:spMkLst>
            <pc:docMk/>
            <pc:sldMk cId="4008047491" sldId="5365"/>
            <ac:spMk id="7" creationId="{B7A26BD1-A177-6B36-59B9-D1E0D6297A5F}"/>
          </ac:spMkLst>
        </pc:spChg>
      </pc:sldChg>
      <pc:sldChg chg="modSp add mod modNotesTx">
        <pc:chgData name="Licht, Nicole (MDE-Contractor)" userId="74c1b83e-b295-4402-be9f-0cbf0988de5d" providerId="ADAL" clId="{74F0BD3C-409F-4241-BD5D-54F0103261A8}" dt="2024-08-28T17:04:00.855" v="25076" actId="13926"/>
        <pc:sldMkLst>
          <pc:docMk/>
          <pc:sldMk cId="1185383078" sldId="5371"/>
        </pc:sldMkLst>
        <pc:spChg chg="mod">
          <ac:chgData name="Licht, Nicole (MDE-Contractor)" userId="74c1b83e-b295-4402-be9f-0cbf0988de5d" providerId="ADAL" clId="{74F0BD3C-409F-4241-BD5D-54F0103261A8}" dt="2024-08-28T17:04:00.855" v="25076" actId="13926"/>
          <ac:spMkLst>
            <pc:docMk/>
            <pc:sldMk cId="1185383078" sldId="5371"/>
            <ac:spMk id="3" creationId="{8CEA7E70-6DC8-4040-1B24-E72B5E87E73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928DF0-BB1F-4087-817C-08586C670341}"/>
              </a:ext>
            </a:extLst>
          </p:cNvPr>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a:p>
        </p:txBody>
      </p:sp>
      <p:sp>
        <p:nvSpPr>
          <p:cNvPr id="3" name="Date Placeholder 2">
            <a:extLst>
              <a:ext uri="{FF2B5EF4-FFF2-40B4-BE49-F238E27FC236}">
                <a16:creationId xmlns:a16="http://schemas.microsoft.com/office/drawing/2014/main" id="{AE5CBBB1-9E34-4782-A865-97C4DDCF81FD}"/>
              </a:ext>
            </a:extLst>
          </p:cNvPr>
          <p:cNvSpPr>
            <a:spLocks noGrp="1"/>
          </p:cNvSpPr>
          <p:nvPr>
            <p:ph type="dt" sz="quarter" idx="1"/>
          </p:nvPr>
        </p:nvSpPr>
        <p:spPr>
          <a:xfrm>
            <a:off x="3970938" y="1"/>
            <a:ext cx="3037840" cy="466434"/>
          </a:xfrm>
          <a:prstGeom prst="rect">
            <a:avLst/>
          </a:prstGeom>
        </p:spPr>
        <p:txBody>
          <a:bodyPr vert="horz" lIns="93164" tIns="46582" rIns="93164" bIns="46582" rtlCol="0"/>
          <a:lstStyle>
            <a:lvl1pPr algn="r">
              <a:defRPr sz="1200"/>
            </a:lvl1pPr>
          </a:lstStyle>
          <a:p>
            <a:fld id="{2A01D40C-D749-41E3-8551-FA3E19E444FF}" type="datetimeFigureOut">
              <a:rPr lang="en-US" smtClean="0"/>
              <a:t>9/3/2024</a:t>
            </a:fld>
            <a:endParaRPr lang="en-US"/>
          </a:p>
        </p:txBody>
      </p:sp>
      <p:sp>
        <p:nvSpPr>
          <p:cNvPr id="4" name="Footer Placeholder 3">
            <a:extLst>
              <a:ext uri="{FF2B5EF4-FFF2-40B4-BE49-F238E27FC236}">
                <a16:creationId xmlns:a16="http://schemas.microsoft.com/office/drawing/2014/main" id="{295195A5-6622-4277-9453-D0B43699657B}"/>
              </a:ext>
            </a:extLst>
          </p:cNvPr>
          <p:cNvSpPr>
            <a:spLocks noGrp="1"/>
          </p:cNvSpPr>
          <p:nvPr>
            <p:ph type="ftr" sz="quarter" idx="2"/>
          </p:nvPr>
        </p:nvSpPr>
        <p:spPr>
          <a:xfrm>
            <a:off x="0" y="8829968"/>
            <a:ext cx="3037840" cy="466433"/>
          </a:xfrm>
          <a:prstGeom prst="rect">
            <a:avLst/>
          </a:prstGeom>
        </p:spPr>
        <p:txBody>
          <a:bodyPr vert="horz" lIns="93164" tIns="46582" rIns="93164" bIns="46582" rtlCol="0" anchor="b"/>
          <a:lstStyle>
            <a:lvl1pPr algn="l">
              <a:defRPr sz="1200"/>
            </a:lvl1pPr>
          </a:lstStyle>
          <a:p>
            <a:r>
              <a:rPr lang="en-US"/>
              <a:t>MDE Office of Special Education</a:t>
            </a:r>
          </a:p>
        </p:txBody>
      </p:sp>
      <p:sp>
        <p:nvSpPr>
          <p:cNvPr id="5" name="Slide Number Placeholder 4">
            <a:extLst>
              <a:ext uri="{FF2B5EF4-FFF2-40B4-BE49-F238E27FC236}">
                <a16:creationId xmlns:a16="http://schemas.microsoft.com/office/drawing/2014/main" id="{81F1250D-D2A4-434A-A377-048E5EF3A3C8}"/>
              </a:ext>
            </a:extLst>
          </p:cNvPr>
          <p:cNvSpPr>
            <a:spLocks noGrp="1"/>
          </p:cNvSpPr>
          <p:nvPr>
            <p:ph type="sldNum" sz="quarter" idx="3"/>
          </p:nvPr>
        </p:nvSpPr>
        <p:spPr>
          <a:xfrm>
            <a:off x="3970938" y="8829968"/>
            <a:ext cx="3037840" cy="466433"/>
          </a:xfrm>
          <a:prstGeom prst="rect">
            <a:avLst/>
          </a:prstGeom>
        </p:spPr>
        <p:txBody>
          <a:bodyPr vert="horz" lIns="93164" tIns="46582" rIns="93164" bIns="46582" rtlCol="0" anchor="b"/>
          <a:lstStyle>
            <a:lvl1pPr algn="r">
              <a:defRPr sz="1200"/>
            </a:lvl1pPr>
          </a:lstStyle>
          <a:p>
            <a:fld id="{7824374A-4992-47AE-B455-86D258C574E3}" type="slidenum">
              <a:rPr lang="en-US" smtClean="0"/>
              <a:t>‹#›</a:t>
            </a:fld>
            <a:endParaRPr lang="en-US"/>
          </a:p>
        </p:txBody>
      </p:sp>
    </p:spTree>
    <p:extLst>
      <p:ext uri="{BB962C8B-B14F-4D97-AF65-F5344CB8AC3E}">
        <p14:creationId xmlns:p14="http://schemas.microsoft.com/office/powerpoint/2010/main" val="377782904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fld id="{E11C04B0-F314-451F-B3DC-AA99D44A9853}" type="datetimeFigureOut">
              <a:rPr lang="en-US" smtClean="0"/>
              <a:t>9/3/2024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4" tIns="46582" rIns="93164" bIns="4658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4" tIns="46582" rIns="93164" bIns="46582" rtlCol="0" anchor="b"/>
          <a:lstStyle>
            <a:lvl1pPr algn="l">
              <a:defRPr sz="1200"/>
            </a:lvl1pPr>
          </a:lstStyle>
          <a:p>
            <a:r>
              <a:rPr lang="en-US"/>
              <a:t>MDE Office of Special Education</a:t>
            </a:r>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64" tIns="46582" rIns="93164" bIns="46582" rtlCol="0" anchor="b"/>
          <a:lstStyle>
            <a:lvl1pPr algn="r">
              <a:defRPr sz="1200"/>
            </a:lvl1pPr>
          </a:lstStyle>
          <a:p>
            <a:fld id="{B726B315-C80B-4218-90F6-E337499C216C}" type="slidenum">
              <a:rPr lang="en-US" smtClean="0"/>
              <a:t>‹#›</a:t>
            </a:fld>
            <a:endParaRPr lang="en-US"/>
          </a:p>
        </p:txBody>
      </p:sp>
    </p:spTree>
    <p:extLst>
      <p:ext uri="{BB962C8B-B14F-4D97-AF65-F5344CB8AC3E}">
        <p14:creationId xmlns:p14="http://schemas.microsoft.com/office/powerpoint/2010/main" val="395660826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600"/>
              </a:spcBef>
              <a:spcAft>
                <a:spcPts val="600"/>
              </a:spcAft>
            </a:pPr>
            <a:r>
              <a:rPr lang="en-US" sz="1800">
                <a:effectLst/>
                <a:latin typeface="Aptos" panose="020B0004020202020204" pitchFamily="34" charset="0"/>
                <a:ea typeface="Aptos" panose="020B0004020202020204" pitchFamily="34" charset="0"/>
                <a:cs typeface="Times New Roman" panose="02020603050405020304" pitchFamily="18" charset="0"/>
              </a:rPr>
              <a:t>(NL) </a:t>
            </a:r>
          </a:p>
          <a:p>
            <a:pPr marL="0" marR="0">
              <a:lnSpc>
                <a:spcPct val="107000"/>
              </a:lnSpc>
              <a:spcBef>
                <a:spcPts val="600"/>
              </a:spcBef>
              <a:spcAft>
                <a:spcPts val="600"/>
              </a:spcAft>
            </a:pPr>
            <a:endParaRPr lang="en-US" sz="180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600"/>
              </a:spcBef>
              <a:spcAft>
                <a:spcPts val="600"/>
              </a:spcAft>
            </a:pPr>
            <a:r>
              <a:rPr lang="en-US" sz="1800">
                <a:effectLst/>
                <a:latin typeface="Aptos" panose="020B0004020202020204" pitchFamily="34" charset="0"/>
                <a:ea typeface="Aptos" panose="020B0004020202020204" pitchFamily="34" charset="0"/>
                <a:cs typeface="Times New Roman" panose="02020603050405020304" pitchFamily="18" charset="0"/>
              </a:rPr>
              <a:t>Welcome to the IDEA Equitable Services and Proportionate Share—What are the Requirements? Presentation. This presentation is designed to provide Intermediate School District and member district staff involved in the fiscal and/or programmatic aspects of special education with a comprehensive understanding of the federal requirements related to providing equitable services to parentally placed private school children with disabilities.</a:t>
            </a:r>
          </a:p>
          <a:p>
            <a:pPr marL="0" marR="0">
              <a:lnSpc>
                <a:spcPct val="107000"/>
              </a:lnSpc>
              <a:spcBef>
                <a:spcPts val="600"/>
              </a:spcBef>
              <a:spcAft>
                <a:spcPts val="600"/>
              </a:spcAft>
            </a:pPr>
            <a:endParaRPr lang="en-US" sz="180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600"/>
              </a:spcBef>
              <a:spcAft>
                <a:spcPts val="600"/>
              </a:spcAft>
            </a:pPr>
            <a:r>
              <a:rPr lang="en-US" sz="1800">
                <a:effectLst/>
                <a:latin typeface="Aptos" panose="020B0004020202020204" pitchFamily="34" charset="0"/>
                <a:ea typeface="Aptos" panose="020B0004020202020204" pitchFamily="34" charset="0"/>
                <a:cs typeface="Times New Roman" panose="02020603050405020304" pitchFamily="18" charset="0"/>
              </a:rPr>
              <a:t>Today, we'll be covering key aspects of the requirements related to providing equitable services for parentally-placed private school students with disabilities, including child find responsibilities, timely and meaningful consultation requirements, and fiscal requirements. </a:t>
            </a:r>
          </a:p>
          <a:p>
            <a:pPr marL="0" marR="0">
              <a:lnSpc>
                <a:spcPct val="107000"/>
              </a:lnSpc>
              <a:spcBef>
                <a:spcPts val="600"/>
              </a:spcBef>
              <a:spcAft>
                <a:spcPts val="600"/>
              </a:spcAft>
            </a:pPr>
            <a:endParaRPr lang="en-US" sz="180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600"/>
              </a:spcBef>
              <a:spcAft>
                <a:spcPts val="600"/>
              </a:spcAft>
            </a:pPr>
            <a:r>
              <a:rPr lang="en-US" sz="1800">
                <a:effectLst/>
                <a:latin typeface="Aptos" panose="020B0004020202020204" pitchFamily="34" charset="0"/>
                <a:ea typeface="Aptos" panose="020B0004020202020204" pitchFamily="34" charset="0"/>
                <a:cs typeface="Times New Roman" panose="02020603050405020304" pitchFamily="18" charset="0"/>
              </a:rPr>
              <a:t>The PowerPoint slides used in this recording will be made available with the recording, so viewers will have access to all the linked resources mentioned throughout the presentation. This will allow viewers to review the material at their own pace and dive deeper into specific areas of interest.</a:t>
            </a:r>
          </a:p>
          <a:p>
            <a:pPr marL="0" marR="0">
              <a:lnSpc>
                <a:spcPct val="107000"/>
              </a:lnSpc>
              <a:spcBef>
                <a:spcPts val="600"/>
              </a:spcBef>
              <a:spcAft>
                <a:spcPts val="600"/>
              </a:spcAft>
            </a:pPr>
            <a:endParaRPr lang="en-US" sz="180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600"/>
              </a:spcBef>
              <a:spcAft>
                <a:spcPts val="600"/>
              </a:spcAft>
            </a:pPr>
            <a:r>
              <a:rPr lang="en-US" sz="1800">
                <a:effectLst/>
                <a:latin typeface="Aptos" panose="020B0004020202020204" pitchFamily="34" charset="0"/>
                <a:ea typeface="Aptos" panose="020B0004020202020204" pitchFamily="34" charset="0"/>
                <a:cs typeface="Times New Roman" panose="02020603050405020304" pitchFamily="18" charset="0"/>
              </a:rPr>
              <a:t>Let's begin by highlighting the individual areas of focus for this presentation.</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a:t>
            </a:fld>
            <a:endParaRPr lang="en-US"/>
          </a:p>
        </p:txBody>
      </p:sp>
    </p:spTree>
    <p:extLst>
      <p:ext uri="{BB962C8B-B14F-4D97-AF65-F5344CB8AC3E}">
        <p14:creationId xmlns:p14="http://schemas.microsoft.com/office/powerpoint/2010/main" val="2054551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(NL)</a:t>
            </a:r>
          </a:p>
          <a:p>
            <a:endParaRPr lang="en-US" b="1"/>
          </a:p>
          <a:p>
            <a:r>
              <a:rPr lang="en-US" b="0"/>
              <a:t>As Sean stated earlier, all children must be included in the child find component of the equitable services requirements. </a:t>
            </a:r>
          </a:p>
          <a:p>
            <a:r>
              <a:rPr lang="en-US" b="0"/>
              <a:t>However, only a subset of private schools are included in a portion of the equitable services requirements such as calculating the proportionate share allocation calculation, engaging in timely and meaningful consultation with the ISD/member district, receiving equitable services, and those equitable services being charged to the proportionate share requirement. Remember, private schools include both nonpublic schools and home schools.</a:t>
            </a:r>
          </a:p>
          <a:p>
            <a:endParaRPr lang="en-US" b="0"/>
          </a:p>
          <a:p>
            <a:r>
              <a:rPr lang="en-US" b="0"/>
              <a:t>To help clarify, let’s go back to the swimming pool example Sean just shared.</a:t>
            </a:r>
          </a:p>
          <a:p>
            <a:pPr marL="0" indent="0">
              <a:buFont typeface="Arial" panose="020B0604020202020204" pitchFamily="34" charset="0"/>
              <a:buNone/>
            </a:pPr>
            <a:endParaRPr lang="en-US" sz="1100"/>
          </a:p>
          <a:p>
            <a:pPr marL="0" indent="0">
              <a:buFont typeface="Arial" panose="020B0604020202020204" pitchFamily="34" charset="0"/>
              <a:buNone/>
            </a:pPr>
            <a:r>
              <a:rPr lang="en-US" sz="1100"/>
              <a:t>Let’s say an ISD has found 3,000 children who may need an evaluation to determine eligibility for special education in the swimming pool. Remember, this swimming pool includes all children, both public and private.</a:t>
            </a:r>
          </a:p>
          <a:p>
            <a:pPr marL="171425" indent="-171425">
              <a:buFont typeface="Arial" panose="020B0604020202020204" pitchFamily="34" charset="0"/>
              <a:buChar char="•"/>
            </a:pPr>
            <a:r>
              <a:rPr lang="en-US" sz="1100"/>
              <a:t>Out of the 3,000 children identified who may need an evaluation, 2,000 children are evaluated and determined eligible in both the public and private school settings</a:t>
            </a:r>
          </a:p>
          <a:p>
            <a:pPr marL="171425" indent="-171425">
              <a:buFont typeface="Arial" panose="020B0604020202020204" pitchFamily="34" charset="0"/>
              <a:buChar char="•"/>
            </a:pPr>
            <a:r>
              <a:rPr lang="en-US" sz="1100"/>
              <a:t>Out of the 2,000 children determined eligible in public and private school settings, 500 of the children are parentally placed in private school settings . Remember, this includes both nonpublic schools and home schools.</a:t>
            </a:r>
          </a:p>
          <a:p>
            <a:pPr marL="171425" indent="-171425">
              <a:buFont typeface="Arial" panose="020B0604020202020204" pitchFamily="34" charset="0"/>
              <a:buChar char="•"/>
            </a:pPr>
            <a:r>
              <a:rPr lang="en-US" sz="1100"/>
              <a:t>Out of the 500 children in private school settings, 400 of the children are parentally placed private school children with disabilities in REGISTERED AND APPROVED nonpublic schools and home schools.</a:t>
            </a:r>
          </a:p>
          <a:p>
            <a:pPr marL="612120" lvl="1" indent="-171425" defTabSz="881390">
              <a:buFont typeface="Arial" panose="020B0604020202020204" pitchFamily="34" charset="0"/>
              <a:buChar char="•"/>
              <a:defRPr/>
            </a:pPr>
            <a:r>
              <a:rPr lang="en-US" sz="1100"/>
              <a:t>It’s these 400 children that we will be focusing on today in regard to how the proportionate share requirement is calculated, which children are eligible for equitable services, which private schools engage with the district in timely and meaningful consultation based on the required consultation topics, and which children’s services are charged against the proportionate share requirement. </a:t>
            </a:r>
          </a:p>
          <a:p>
            <a:pPr defTabSz="881390">
              <a:defRPr/>
            </a:pPr>
            <a:endParaRPr lang="en-US" sz="1100"/>
          </a:p>
          <a:p>
            <a:pPr defTabSz="881390">
              <a:defRPr/>
            </a:pPr>
            <a:r>
              <a:rPr lang="en-US" sz="1100"/>
              <a:t>In summary, registration and approval is a nonpublic school or home school’s “ticket in” to be apart of the equitable services requirements.</a:t>
            </a:r>
            <a:endParaRPr lang="en-US" sz="1100" b="1"/>
          </a:p>
          <a:p>
            <a:pPr marL="1052815" lvl="2" indent="-171425">
              <a:buFont typeface="Arial" panose="020B0604020202020204" pitchFamily="34" charset="0"/>
              <a:buChar char="•"/>
            </a:pPr>
            <a:endParaRPr lang="en-US" sz="1100"/>
          </a:p>
          <a:p>
            <a:pPr defTabSz="881390">
              <a:defRPr/>
            </a:pPr>
            <a:endParaRPr lang="en-US" b="0">
              <a:solidFill>
                <a:schemeClr val="tx1"/>
              </a:solidFill>
            </a:endParaRPr>
          </a:p>
          <a:p>
            <a:pPr marL="457133" lvl="1"/>
            <a:endParaRPr lang="en-US"/>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10</a:t>
            </a:fld>
            <a:endParaRPr lang="en-US"/>
          </a:p>
        </p:txBody>
      </p:sp>
    </p:spTree>
    <p:extLst>
      <p:ext uri="{BB962C8B-B14F-4D97-AF65-F5344CB8AC3E}">
        <p14:creationId xmlns:p14="http://schemas.microsoft.com/office/powerpoint/2010/main" val="2380885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(NL) </a:t>
            </a:r>
          </a:p>
          <a:p>
            <a:endParaRPr lang="en-US" b="1"/>
          </a:p>
          <a:p>
            <a:r>
              <a:rPr lang="en-US" b="0"/>
              <a:t>The MDE Nonpublic and Home School office shares different approval lists with ISDs to communicate registered and approved nonpublic and home schools throughout the school year.</a:t>
            </a:r>
          </a:p>
          <a:p>
            <a:endParaRPr lang="en-US" b="0"/>
          </a:p>
          <a:p>
            <a:r>
              <a:rPr lang="en-US" b="0"/>
              <a:t>Nonpublic schools are able to start the annual registration process in October annually. The MDE Nonpublic and homeschools office shares the list of approved nonpublic schools with ISDs by posting the list of approved nonpublic schools on the MDE Nonpublic and homeschool webpage.</a:t>
            </a:r>
          </a:p>
          <a:p>
            <a:endParaRPr lang="en-US" b="0"/>
          </a:p>
          <a:p>
            <a:r>
              <a:rPr lang="en-US" b="0"/>
              <a:t>Unlike nonpublic schools, home schools are able to start the annual registration process in July. The MDE Nonpublic and homeschools office does not share the list of approved home schools on the MDE Nonpublic and homeschool </a:t>
            </a:r>
            <a:r>
              <a:rPr lang="en-US" b="0" err="1"/>
              <a:t>webpage.However</a:t>
            </a:r>
            <a:r>
              <a:rPr lang="en-US" b="0"/>
              <a:t>, the MDE Nonpublic and homeschool office emails the list of registered and approved home schools to ISD and district superintendents throughout the year.</a:t>
            </a:r>
          </a:p>
          <a:p>
            <a:endParaRPr lang="en-US" b="0"/>
          </a:p>
          <a:p>
            <a:r>
              <a:rPr lang="en-US" b="0"/>
              <a:t>During the registration and approval process, nonpublic and home schools report to the MDE Nonpublic and Homeschool office the number of children attending the nonpublic and home school, including the number of children determined eligible for special education and the number of children receiving equitable services. It is important to note this is self reported data reported by nonpublic and home schools. Child count information is not shared with ISDs and districts in e-mail communication by default, but is available to be shared with the ISD and or member district at any time upon request. We encourage this data to be requested to provide the ISD the opportunity to reconcile data received by the nonpublic and home school office regarding children eligible and receiving services with the child count data known by the ISD/districts using internal tracking processes. ISDs should not rely solely on the child count data received by the nonpublic and home school office due to the data being self reported, but the reconciliation is an opportunity to determine if the ISDs data and the Nonpublic and home school data are in alignment.</a:t>
            </a:r>
          </a:p>
          <a:p>
            <a:endParaRPr lang="en-US" b="1"/>
          </a:p>
          <a:p>
            <a:r>
              <a:rPr lang="en-US" b="0"/>
              <a:t>Registered and approved nonpublic and home school listings as well as related child count data can also be requested at any time by emailing nonpublicschools@Michigan.gov</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11</a:t>
            </a:fld>
            <a:endParaRPr lang="en-US"/>
          </a:p>
        </p:txBody>
      </p:sp>
    </p:spTree>
    <p:extLst>
      <p:ext uri="{BB962C8B-B14F-4D97-AF65-F5344CB8AC3E}">
        <p14:creationId xmlns:p14="http://schemas.microsoft.com/office/powerpoint/2010/main" val="16623073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(NL) </a:t>
            </a:r>
            <a:endParaRPr lang="en-US" b="1"/>
          </a:p>
          <a:p>
            <a:endParaRPr lang="en-US" b="1"/>
          </a:p>
          <a:p>
            <a:pPr marL="0" marR="0" lvl="0" indent="0" algn="l" defTabSz="914400" rtl="0" eaLnBrk="1" fontAlgn="auto" latinLnBrk="0" hangingPunct="1">
              <a:lnSpc>
                <a:spcPct val="100000"/>
              </a:lnSpc>
              <a:spcBef>
                <a:spcPts val="0"/>
              </a:spcBef>
              <a:spcAft>
                <a:spcPts val="0"/>
              </a:spcAft>
              <a:buClrTx/>
              <a:buSzTx/>
              <a:buFontTx/>
              <a:buNone/>
              <a:tabLst/>
              <a:defRPr/>
            </a:pPr>
            <a:r>
              <a:rPr lang="en-US">
                <a:cs typeface="Times New Roman" panose="02020603050405020304" pitchFamily="18" charset="0"/>
              </a:rPr>
              <a:t>When it comes to preschool, parentally placed private school children with disabilities in preschool are considered for equitable services if a</a:t>
            </a:r>
            <a:r>
              <a:rPr lang="en-US"/>
              <a:t>ttending a private preschool program operated within and by a registered and approved private elementary school.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So what does this mean?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Let’s use another example to help provide some clarity on this.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Let’s say in this example lollipop lane is a stand alone private preschool and Sunshine School is a registered and approved nonpublic school within an ISD.</a:t>
            </a:r>
            <a:br>
              <a:rPr lang="en-US"/>
            </a:br>
            <a:r>
              <a:rPr lang="en-US"/>
              <a:t>Although Lollipop Lane is in the same building, and in fact, right down the hall, </a:t>
            </a:r>
            <a:r>
              <a:rPr lang="en-US" err="1"/>
              <a:t>Lolipop</a:t>
            </a:r>
            <a:r>
              <a:rPr lang="en-US"/>
              <a:t> Lane is not at all associated with Sunshine school.</a:t>
            </a:r>
            <a:br>
              <a:rPr lang="en-US"/>
            </a:br>
            <a:r>
              <a:rPr lang="en-US"/>
              <a:t>Would </a:t>
            </a:r>
            <a:r>
              <a:rPr lang="en-US" err="1"/>
              <a:t>Lolipop</a:t>
            </a:r>
            <a:r>
              <a:rPr lang="en-US"/>
              <a:t> Lane be included in the ISD’s child count for the ISD’s proportionate share allocation calculation and can services provided to the children at Lollipop Lane be charged to proportionate share?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If you answered no, you are correct! Lollipop Lane would not be apart of the equitable services requirements.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Now let’s change the scenario a bit.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Let’s say in this example lollipop lane is a private preschool program operated within and by Sunshine School. Sunshine School is a registered and approved nonpublic school within an ISD.</a:t>
            </a:r>
            <a:br>
              <a:rPr lang="en-US"/>
            </a:br>
            <a:r>
              <a:rPr lang="en-US"/>
              <a:t>Given this change in facts, would </a:t>
            </a:r>
            <a:r>
              <a:rPr lang="en-US" err="1"/>
              <a:t>Lolipop</a:t>
            </a:r>
            <a:r>
              <a:rPr lang="en-US"/>
              <a:t> Lane be included in the ISD’s child count for the proportionate share allocation calculation and can services provided to the children at Lollipop Lane be charged to proportionate share?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If you answered yes, you are correct! Lollipop Lane would be apart of the equitable services requirements due to being a private preschool program operated within and by a registered and approved private elementary school. </a:t>
            </a:r>
          </a:p>
          <a:p>
            <a:endParaRPr lang="en-US" b="1"/>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12</a:t>
            </a:fld>
            <a:endParaRPr lang="en-US"/>
          </a:p>
        </p:txBody>
      </p:sp>
    </p:spTree>
    <p:extLst>
      <p:ext uri="{BB962C8B-B14F-4D97-AF65-F5344CB8AC3E}">
        <p14:creationId xmlns:p14="http://schemas.microsoft.com/office/powerpoint/2010/main" val="3474533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(NL) </a:t>
            </a:r>
            <a:endParaRPr lang="en-US" b="1"/>
          </a:p>
          <a:p>
            <a:endParaRPr lang="en-US" b="1"/>
          </a:p>
          <a:p>
            <a:pPr marL="0" marR="0" lvl="0" indent="0" algn="l" defTabSz="914400" rtl="0" eaLnBrk="1" fontAlgn="auto" latinLnBrk="0" hangingPunct="1">
              <a:lnSpc>
                <a:spcPct val="100000"/>
              </a:lnSpc>
              <a:spcBef>
                <a:spcPts val="0"/>
              </a:spcBef>
              <a:spcAft>
                <a:spcPts val="0"/>
              </a:spcAft>
              <a:buClrTx/>
              <a:buSzTx/>
              <a:buFontTx/>
              <a:buNone/>
              <a:tabLst/>
              <a:defRPr/>
            </a:pPr>
            <a:r>
              <a:rPr lang="en-US" b="0"/>
              <a:t>It is important to note that although </a:t>
            </a:r>
            <a:r>
              <a:rPr lang="en-US"/>
              <a:t>stand-alone private preschools or private childcare centers are not included in the ISD’s proportionate share child count, they are not excluded from the requirements of child find. </a:t>
            </a:r>
          </a:p>
          <a:p>
            <a:endParaRPr lang="en-US" b="1"/>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13</a:t>
            </a:fld>
            <a:endParaRPr lang="en-US"/>
          </a:p>
        </p:txBody>
      </p:sp>
    </p:spTree>
    <p:extLst>
      <p:ext uri="{BB962C8B-B14F-4D97-AF65-F5344CB8AC3E}">
        <p14:creationId xmlns:p14="http://schemas.microsoft.com/office/powerpoint/2010/main" val="1460998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(SM) - </a:t>
            </a:r>
            <a:r>
              <a:rPr lang="en-US" b="1"/>
              <a:t>BREIF</a:t>
            </a:r>
          </a:p>
          <a:p>
            <a:endParaRPr lang="en-US" b="1"/>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14</a:t>
            </a:fld>
            <a:endParaRPr lang="en-US"/>
          </a:p>
        </p:txBody>
      </p:sp>
    </p:spTree>
    <p:extLst>
      <p:ext uri="{BB962C8B-B14F-4D97-AF65-F5344CB8AC3E}">
        <p14:creationId xmlns:p14="http://schemas.microsoft.com/office/powerpoint/2010/main" val="3877203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r>
              <a:rPr lang="en-US"/>
              <a:t>(SM) – </a:t>
            </a:r>
            <a:r>
              <a:rPr lang="en-US" b="1"/>
              <a:t>BREIF</a:t>
            </a:r>
          </a:p>
          <a:p>
            <a:pPr defTabSz="914266">
              <a:defRPr/>
            </a:pPr>
            <a:endParaRPr lang="en-US" b="1"/>
          </a:p>
          <a:p>
            <a:pPr marL="171450" indent="-171450" defTabSz="914266">
              <a:buFont typeface="Arial" panose="020B0604020202020204" pitchFamily="34" charset="0"/>
              <a:buChar char="•"/>
              <a:defRPr/>
            </a:pPr>
            <a:r>
              <a:rPr lang="en-US" b="0"/>
              <a:t>The ISD needs to know the three counts reflected on the slide. </a:t>
            </a:r>
          </a:p>
          <a:p>
            <a:pPr defTabSz="914266">
              <a:defRPr/>
            </a:pPr>
            <a:endParaRPr lang="en-US"/>
          </a:p>
          <a:p>
            <a:pPr marL="165261" indent="-165261" defTabSz="914266">
              <a:buFont typeface="Arial" panose="020B0604020202020204" pitchFamily="34" charset="0"/>
              <a:buChar char="•"/>
              <a:defRPr/>
            </a:pPr>
            <a:r>
              <a:rPr lang="en-US"/>
              <a:t>Good record keeping practices for </a:t>
            </a:r>
            <a:r>
              <a:rPr lang="en-US" b="1"/>
              <a:t>parentally placed private school children</a:t>
            </a:r>
            <a:r>
              <a:rPr lang="en-US"/>
              <a:t> is essential to ensure the ISD is including the correct children in meeting equitable services requirements.</a:t>
            </a:r>
          </a:p>
          <a:p>
            <a:pPr defTabSz="914266">
              <a:defRPr/>
            </a:pPr>
            <a:endParaRPr lang="en-US"/>
          </a:p>
          <a:p>
            <a:pPr marL="165261" indent="-165261" defTabSz="914266">
              <a:buFont typeface="Arial" panose="020B0604020202020204" pitchFamily="34" charset="0"/>
              <a:buChar char="•"/>
              <a:defRPr/>
            </a:pPr>
            <a:r>
              <a:rPr lang="en-US"/>
              <a:t>Regardless of an ISD’s model for record keeping (performed at ISD/district/both). The ISD needs to have the aggregate data to accurately perform essential tasks such as calculating the proportionate share requirement.</a:t>
            </a:r>
          </a:p>
          <a:p>
            <a:pPr defTabSz="914266">
              <a:defRPr/>
            </a:pPr>
            <a:endParaRPr lang="en-US"/>
          </a:p>
          <a:p>
            <a:pPr defTabSz="914266">
              <a:defRPr/>
            </a:pPr>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15</a:t>
            </a:fld>
            <a:endParaRPr lang="en-US"/>
          </a:p>
        </p:txBody>
      </p:sp>
    </p:spTree>
    <p:extLst>
      <p:ext uri="{BB962C8B-B14F-4D97-AF65-F5344CB8AC3E}">
        <p14:creationId xmlns:p14="http://schemas.microsoft.com/office/powerpoint/2010/main" val="23254165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881390" rtl="0" eaLnBrk="1" fontAlgn="auto" latinLnBrk="0" hangingPunct="1">
              <a:lnSpc>
                <a:spcPct val="100000"/>
              </a:lnSpc>
              <a:spcBef>
                <a:spcPts val="0"/>
              </a:spcBef>
              <a:spcAft>
                <a:spcPts val="0"/>
              </a:spcAft>
              <a:buClrTx/>
              <a:buSzTx/>
              <a:buFontTx/>
              <a:buNone/>
              <a:tabLst/>
              <a:defRPr/>
            </a:pPr>
            <a:r>
              <a:rPr lang="en-US"/>
              <a:t>(SM) – Explain example</a:t>
            </a:r>
          </a:p>
          <a:p>
            <a:pPr marL="0" marR="0" lvl="0" indent="0" algn="l" defTabSz="881390" rtl="0" eaLnBrk="1" fontAlgn="auto" latinLnBrk="0" hangingPunct="1">
              <a:lnSpc>
                <a:spcPct val="100000"/>
              </a:lnSpc>
              <a:spcBef>
                <a:spcPts val="0"/>
              </a:spcBef>
              <a:spcAft>
                <a:spcPts val="0"/>
              </a:spcAft>
              <a:buClrTx/>
              <a:buSzTx/>
              <a:buFontTx/>
              <a:buNone/>
              <a:tabLst/>
              <a:defRPr/>
            </a:pPr>
            <a:endParaRPr lang="en-US" b="1"/>
          </a:p>
          <a:p>
            <a:pPr defTabSz="881390">
              <a:defRPr/>
            </a:pPr>
            <a:r>
              <a:rPr lang="en-US" b="0">
                <a:cs typeface="Calibri" panose="020F0502020204030204"/>
              </a:rPr>
              <a:t>On this example, </a:t>
            </a:r>
            <a:r>
              <a:rPr lang="en-US">
                <a:cs typeface="Calibri" panose="020F0502020204030204"/>
              </a:rPr>
              <a:t>all three data points are being tracked. The date of evaluation, which inherently tracks how many students have been evaluated, whether the student has been found eligible for special education, and, finally, whether the student is receiving services based on a non-public services plan. If a student has been found eligible, but is not receiving services, document the brief explanation as to why the student is eligible and not receiving services. </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16</a:t>
            </a:fld>
            <a:endParaRPr lang="en-US"/>
          </a:p>
        </p:txBody>
      </p:sp>
    </p:spTree>
    <p:extLst>
      <p:ext uri="{BB962C8B-B14F-4D97-AF65-F5344CB8AC3E}">
        <p14:creationId xmlns:p14="http://schemas.microsoft.com/office/powerpoint/2010/main" val="3270868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(NL) - </a:t>
            </a:r>
            <a:r>
              <a:rPr lang="en-US" b="1"/>
              <a:t>MUST DO</a:t>
            </a:r>
            <a:endParaRPr lang="en-US"/>
          </a:p>
          <a:p>
            <a:endParaRPr lang="en-US"/>
          </a:p>
          <a:p>
            <a:r>
              <a:rPr lang="en-US"/>
              <a:t>So when do I count the children? </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17</a:t>
            </a:fld>
            <a:endParaRPr lang="en-US"/>
          </a:p>
        </p:txBody>
      </p:sp>
    </p:spTree>
    <p:extLst>
      <p:ext uri="{BB962C8B-B14F-4D97-AF65-F5344CB8AC3E}">
        <p14:creationId xmlns:p14="http://schemas.microsoft.com/office/powerpoint/2010/main" val="17817438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(NL) - </a:t>
            </a:r>
            <a:r>
              <a:rPr lang="en-US" b="1"/>
              <a:t>MUST DO</a:t>
            </a:r>
          </a:p>
          <a:p>
            <a:endParaRPr lang="en-US"/>
          </a:p>
          <a:p>
            <a:pPr marL="171425" indent="-171425">
              <a:buFont typeface="Arial" panose="020B0604020202020204" pitchFamily="34" charset="0"/>
              <a:buChar char="•"/>
            </a:pPr>
            <a:r>
              <a:rPr lang="en-US" sz="1100"/>
              <a:t>For purposes of calculating the annual proportionate share requirement, the ISD uses a “snapshot” of the total number of children with disabilities within the boundaries of the ISD</a:t>
            </a:r>
          </a:p>
          <a:p>
            <a:pPr marL="628558" lvl="1" indent="-171425">
              <a:buFont typeface="Arial" panose="020B0604020202020204" pitchFamily="34" charset="0"/>
              <a:buChar char="•"/>
            </a:pPr>
            <a:r>
              <a:rPr lang="en-US" sz="1100"/>
              <a:t>This snapshot includes both a public school count and a private school count </a:t>
            </a:r>
          </a:p>
          <a:p>
            <a:pPr marL="1069253" lvl="2" indent="-171425">
              <a:buFont typeface="Arial" panose="020B0604020202020204" pitchFamily="34" charset="0"/>
              <a:buChar char="•"/>
            </a:pPr>
            <a:r>
              <a:rPr lang="en-US" sz="1100"/>
              <a:t>But remember, the private school count only includes parentally placed private school children in registered and approved nonpublic schools/ home schools.</a:t>
            </a:r>
          </a:p>
          <a:p>
            <a:endParaRPr lang="en-US" sz="1100"/>
          </a:p>
          <a:p>
            <a:pPr marL="171425" indent="-171425">
              <a:buFont typeface="Arial" panose="020B0604020202020204" pitchFamily="34" charset="0"/>
              <a:buChar char="•"/>
            </a:pPr>
            <a:r>
              <a:rPr lang="en-US" sz="1100"/>
              <a:t>34 CFR 300.133 requires the snapshot be conducted between Oct 1 and Dec 1 inclusive of each date. This is why ISDs use the prior year fall count for this purpose since the fall count fall between this date window.</a:t>
            </a:r>
          </a:p>
          <a:p>
            <a:pPr marL="1085691" lvl="2" indent="-171425">
              <a:buFont typeface="Arial" panose="020B0604020202020204" pitchFamily="34" charset="0"/>
              <a:buChar char="•"/>
            </a:pPr>
            <a:r>
              <a:rPr lang="en-US" sz="1100"/>
              <a:t>For Example: When the IDEA Flowthrough (230450) and Preschool (230460) proportionate share allocation calculations were ran, the ISD used fall 2021 public and private school child counts to determine the required proportionate share allocation amounts.</a:t>
            </a:r>
          </a:p>
          <a:p>
            <a:endParaRPr lang="en-US" sz="1100"/>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18</a:t>
            </a:fld>
            <a:endParaRPr lang="en-US"/>
          </a:p>
        </p:txBody>
      </p:sp>
    </p:spTree>
    <p:extLst>
      <p:ext uri="{BB962C8B-B14F-4D97-AF65-F5344CB8AC3E}">
        <p14:creationId xmlns:p14="http://schemas.microsoft.com/office/powerpoint/2010/main" val="11356617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(SM) -</a:t>
            </a:r>
            <a:r>
              <a:rPr lang="en-US" b="1"/>
              <a:t> MUST DO</a:t>
            </a:r>
            <a:r>
              <a:rPr lang="en-US"/>
              <a:t> </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19</a:t>
            </a:fld>
            <a:endParaRPr lang="en-US"/>
          </a:p>
        </p:txBody>
      </p:sp>
    </p:spTree>
    <p:extLst>
      <p:ext uri="{BB962C8B-B14F-4D97-AF65-F5344CB8AC3E}">
        <p14:creationId xmlns:p14="http://schemas.microsoft.com/office/powerpoint/2010/main" val="394878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(SM) - MUST DO</a:t>
            </a:r>
          </a:p>
          <a:p>
            <a:endParaRPr lang="en-US"/>
          </a:p>
          <a:p>
            <a:pPr marL="275434" indent="-275434">
              <a:buFont typeface="Arial" panose="020B0604020202020204" pitchFamily="34" charset="0"/>
              <a:buChar char="•"/>
            </a:pPr>
            <a:r>
              <a:rPr lang="en-US">
                <a:solidFill>
                  <a:srgbClr val="000000"/>
                </a:solidFill>
                <a:latin typeface="Aptos" panose="020B0004020202020204" pitchFamily="34" charset="0"/>
                <a:ea typeface="Times New Roman" panose="02020603050405020304" pitchFamily="18" charset="0"/>
                <a:cs typeface="Calibri" panose="020F0502020204030204" pitchFamily="34" charset="0"/>
              </a:rPr>
              <a:t>There are a lot of topics to cover, but they fall into 3 main buckets: Child Find, Consultation, and Fiscal. </a:t>
            </a:r>
          </a:p>
          <a:p>
            <a:endParaRPr lang="en-US">
              <a:solidFill>
                <a:srgbClr val="000000"/>
              </a:solidFill>
              <a:latin typeface="Aptos" panose="020B0004020202020204" pitchFamily="34" charset="0"/>
              <a:ea typeface="Times New Roman" panose="02020603050405020304" pitchFamily="18" charset="0"/>
              <a:cs typeface="Calibri" panose="020F0502020204030204" pitchFamily="34" charset="0"/>
            </a:endParaRPr>
          </a:p>
          <a:p>
            <a:pPr marL="275434" indent="-275434" defTabSz="881390">
              <a:buFont typeface="Arial" panose="020B0604020202020204" pitchFamily="34" charset="0"/>
              <a:buChar char="•"/>
              <a:defRPr/>
            </a:pPr>
            <a:r>
              <a:rPr lang="en-US"/>
              <a:t>As you can see on this slide and the next slide, the equitable services requirements include both programmatic and fiscal components.</a:t>
            </a:r>
          </a:p>
          <a:p>
            <a:pPr marL="716130" lvl="1" indent="-275434" defTabSz="881390">
              <a:buFont typeface="Arial" panose="020B0604020202020204" pitchFamily="34" charset="0"/>
              <a:buChar char="•"/>
              <a:defRPr/>
            </a:pPr>
            <a:r>
              <a:rPr lang="en-US">
                <a:solidFill>
                  <a:srgbClr val="000000"/>
                </a:solidFill>
                <a:latin typeface="Aptos" panose="020B0004020202020204" pitchFamily="34" charset="0"/>
                <a:ea typeface="Times New Roman" panose="02020603050405020304" pitchFamily="18" charset="0"/>
                <a:cs typeface="Calibri" panose="020F0502020204030204" pitchFamily="34" charset="0"/>
              </a:rPr>
              <a:t>We're going to go through programmatic requirements of Child Find and Consultation at a high level for you, and then dig into the fiscal requirements more specifically. </a:t>
            </a:r>
          </a:p>
          <a:p>
            <a:pPr marL="440696" lvl="1" indent="0" defTabSz="881390">
              <a:buFont typeface="Arial" panose="020B0604020202020204" pitchFamily="34" charset="0"/>
              <a:buNone/>
              <a:defRPr/>
            </a:pPr>
            <a:endParaRPr lang="en-US">
              <a:solidFill>
                <a:srgbClr val="000000"/>
              </a:solidFill>
              <a:latin typeface="Aptos" panose="020B0004020202020204" pitchFamily="34" charset="0"/>
              <a:ea typeface="Times New Roman" panose="02020603050405020304" pitchFamily="18" charset="0"/>
              <a:cs typeface="Calibri" panose="020F0502020204030204" pitchFamily="34" charset="0"/>
            </a:endParaRP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2</a:t>
            </a:fld>
            <a:endParaRPr lang="en-US"/>
          </a:p>
        </p:txBody>
      </p:sp>
    </p:spTree>
    <p:extLst>
      <p:ext uri="{BB962C8B-B14F-4D97-AF65-F5344CB8AC3E}">
        <p14:creationId xmlns:p14="http://schemas.microsoft.com/office/powerpoint/2010/main" val="5222575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(SM) -</a:t>
            </a:r>
            <a:r>
              <a:rPr lang="en-US" b="1"/>
              <a:t> MUST DO</a:t>
            </a:r>
            <a:r>
              <a:rPr lang="en-US"/>
              <a:t> </a:t>
            </a:r>
          </a:p>
          <a:p>
            <a:endParaRPr lang="en-US"/>
          </a:p>
          <a:p>
            <a:pPr marL="165100" indent="-165100">
              <a:buFont typeface="Arial" panose="020B0604020202020204" pitchFamily="34" charset="0"/>
              <a:buChar char="•"/>
            </a:pPr>
            <a:r>
              <a:rPr lang="en-US"/>
              <a:t>Count based on a headcount, not FTE count. </a:t>
            </a:r>
            <a:endParaRPr lang="en-US">
              <a:cs typeface="Calibri" panose="020F0502020204030204"/>
            </a:endParaRPr>
          </a:p>
          <a:p>
            <a:pPr marL="170815" indent="-170815" defTabSz="881390">
              <a:buFont typeface="Arial" panose="020B0604020202020204" pitchFamily="34" charset="0"/>
              <a:buChar char="•"/>
              <a:defRPr/>
            </a:pPr>
            <a:r>
              <a:rPr lang="en-US"/>
              <a:t>Count is determined in the aggregate (Member Districts + ISD = total children)</a:t>
            </a:r>
            <a:endParaRPr lang="en-US">
              <a:cs typeface="Calibri"/>
            </a:endParaRPr>
          </a:p>
          <a:p>
            <a:endParaRPr lang="en-US"/>
          </a:p>
          <a:p>
            <a:pPr marL="628015" lvl="1" indent="-170815">
              <a:buFont typeface="Arial" panose="020B0604020202020204" pitchFamily="34" charset="0"/>
              <a:buChar char="•"/>
            </a:pPr>
            <a:r>
              <a:rPr lang="en-US"/>
              <a:t>IDEA Preschool the public school count will include </a:t>
            </a:r>
            <a:endParaRPr lang="en-US">
              <a:cs typeface="Calibri"/>
            </a:endParaRPr>
          </a:p>
          <a:p>
            <a:pPr marL="1068705" lvl="2" indent="-170815">
              <a:buFont typeface="Arial" panose="020B0604020202020204" pitchFamily="34" charset="0"/>
              <a:buChar char="•"/>
            </a:pPr>
            <a:r>
              <a:rPr lang="en-US"/>
              <a:t>Children Ages 3-5 with an IEP</a:t>
            </a:r>
            <a:endParaRPr lang="en-US">
              <a:cs typeface="Calibri"/>
            </a:endParaRPr>
          </a:p>
          <a:p>
            <a:pPr marL="628558" lvl="1" indent="-171425">
              <a:buFont typeface="Arial" panose="020B0604020202020204" pitchFamily="34" charset="0"/>
              <a:buChar char="•"/>
            </a:pPr>
            <a:endParaRPr lang="en-US"/>
          </a:p>
          <a:p>
            <a:pPr marL="628015" lvl="1" indent="-170815">
              <a:buFont typeface="Arial" panose="020B0604020202020204" pitchFamily="34" charset="0"/>
              <a:buChar char="•"/>
            </a:pPr>
            <a:r>
              <a:rPr lang="en-US"/>
              <a:t>IDEA Flowthrough the public school count will include</a:t>
            </a:r>
            <a:endParaRPr lang="en-US">
              <a:cs typeface="Calibri"/>
            </a:endParaRPr>
          </a:p>
          <a:p>
            <a:pPr marL="1068705" lvl="2" indent="-170815">
              <a:buFont typeface="Arial" panose="020B0604020202020204" pitchFamily="34" charset="0"/>
              <a:buChar char="•"/>
            </a:pPr>
            <a:r>
              <a:rPr lang="en-US"/>
              <a:t>Children Ages 3-21 with an IEP</a:t>
            </a:r>
            <a:endParaRPr lang="en-US">
              <a:cs typeface="Calibri"/>
            </a:endParaRPr>
          </a:p>
          <a:p>
            <a:pPr marL="1068705" lvl="2" indent="-170815">
              <a:buFont typeface="Arial" panose="020B0604020202020204" pitchFamily="34" charset="0"/>
              <a:buChar char="•"/>
            </a:pPr>
            <a:r>
              <a:rPr lang="en-US"/>
              <a:t>Reminder: This count also includes the children ages 3-5 with an IEP used for the IDEA Preschool count. What we’ve seen folks do is exclude 3-5 year olds from their Flowthrough allocation calculation because they are counted in the Preschool allocation, but the age range is included in both buckets. </a:t>
            </a:r>
            <a:endParaRPr lang="en-US">
              <a:cs typeface="Calibri"/>
            </a:endParaRP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20</a:t>
            </a:fld>
            <a:endParaRPr lang="en-US"/>
          </a:p>
        </p:txBody>
      </p:sp>
    </p:spTree>
    <p:extLst>
      <p:ext uri="{BB962C8B-B14F-4D97-AF65-F5344CB8AC3E}">
        <p14:creationId xmlns:p14="http://schemas.microsoft.com/office/powerpoint/2010/main" val="2866073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(SM) -</a:t>
            </a:r>
            <a:r>
              <a:rPr lang="en-US" b="1"/>
              <a:t> MUST DO</a:t>
            </a:r>
            <a:r>
              <a:rPr lang="en-US"/>
              <a:t> </a:t>
            </a:r>
          </a:p>
          <a:p>
            <a:endParaRPr lang="en-US"/>
          </a:p>
          <a:p>
            <a:r>
              <a:rPr lang="en-US"/>
              <a:t>Now let’s talk about the private school count</a:t>
            </a:r>
          </a:p>
          <a:p>
            <a:endParaRPr lang="en-US" sz="1100"/>
          </a:p>
          <a:p>
            <a:r>
              <a:rPr lang="en-US" sz="1100"/>
              <a:t>The private school count for IDEA Preschool is</a:t>
            </a:r>
          </a:p>
          <a:p>
            <a:pPr marL="165261" indent="-165261">
              <a:buFont typeface="Arial" panose="020B0604020202020204" pitchFamily="34" charset="0"/>
              <a:buChar char="•"/>
            </a:pPr>
            <a:r>
              <a:rPr lang="en-US" sz="1100"/>
              <a:t>Parentally placed private school children ELIGIBLE Ages 3-5 in registered and approved nonpublic and homeschools. </a:t>
            </a:r>
          </a:p>
          <a:p>
            <a:endParaRPr lang="en-US" sz="1100"/>
          </a:p>
          <a:p>
            <a:r>
              <a:rPr lang="en-US" sz="1100"/>
              <a:t>The private school count for IDEA Flowthrough is</a:t>
            </a:r>
          </a:p>
          <a:p>
            <a:pPr marL="165261" indent="-165261">
              <a:buFont typeface="Arial" panose="020B0604020202020204" pitchFamily="34" charset="0"/>
              <a:buChar char="•"/>
            </a:pPr>
            <a:r>
              <a:rPr lang="en-US" sz="1100"/>
              <a:t>Parentally placed private school children ELIGIBLE Ages 3-21 in registered and approved nonpublic and homeschools. </a:t>
            </a:r>
          </a:p>
          <a:p>
            <a:pPr marL="165261" indent="-165261">
              <a:buFont typeface="Arial" panose="020B0604020202020204" pitchFamily="34" charset="0"/>
              <a:buChar char="•"/>
            </a:pPr>
            <a:r>
              <a:rPr lang="en-US" sz="1100"/>
              <a:t>Reminder: This count also includes the private school children ages 3-5 used for Preschool count.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To be clear, both the public school count and the private school count is determined in the aggregate (Member Districts + ISD = total children).</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21</a:t>
            </a:fld>
            <a:endParaRPr lang="en-US"/>
          </a:p>
        </p:txBody>
      </p:sp>
    </p:spTree>
    <p:extLst>
      <p:ext uri="{BB962C8B-B14F-4D97-AF65-F5344CB8AC3E}">
        <p14:creationId xmlns:p14="http://schemas.microsoft.com/office/powerpoint/2010/main" val="34890722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r>
              <a:rPr lang="en-US"/>
              <a:t>(SM) - </a:t>
            </a:r>
            <a:r>
              <a:rPr lang="en-US" b="1"/>
              <a:t>MUST DO</a:t>
            </a:r>
          </a:p>
          <a:p>
            <a:pPr defTabSz="914266">
              <a:defRPr/>
            </a:pPr>
            <a:endParaRPr lang="en-US"/>
          </a:p>
          <a:p>
            <a:pPr marL="165261" indent="-165261">
              <a:buFont typeface="Arial" panose="020B0604020202020204" pitchFamily="34" charset="0"/>
              <a:buChar char="•"/>
            </a:pPr>
            <a:r>
              <a:rPr lang="en-US" sz="1100"/>
              <a:t>KEY Difference between Public School Count and Private School Count</a:t>
            </a:r>
          </a:p>
          <a:p>
            <a:pPr marL="0" indent="0">
              <a:buFont typeface="Arial" panose="020B0604020202020204" pitchFamily="34" charset="0"/>
              <a:buNone/>
            </a:pPr>
            <a:endParaRPr lang="en-US" sz="1100"/>
          </a:p>
          <a:p>
            <a:pPr marL="605956" lvl="1" indent="-165261" defTabSz="881390">
              <a:buFont typeface="Arial" panose="020B0604020202020204" pitchFamily="34" charset="0"/>
              <a:buChar char="•"/>
              <a:defRPr/>
            </a:pPr>
            <a:r>
              <a:rPr lang="en-US" sz="1100"/>
              <a:t>While the public-school count includes all children with an IEP, the Private school count is based on parentally placed private school children ELIGBLE to receive services in the ISD NOT how many parentally placed private school children are receiving equitable services based on a nonpublic services plan.</a:t>
            </a:r>
          </a:p>
          <a:p>
            <a:pPr marL="605956" lvl="1" indent="-165261" defTabSz="881390">
              <a:buFont typeface="Arial" panose="020B0604020202020204" pitchFamily="34" charset="0"/>
              <a:buChar char="•"/>
              <a:defRPr/>
            </a:pPr>
            <a:r>
              <a:rPr lang="en-US" sz="1100"/>
              <a:t>What that means is the Private school count may not equal the number of parentally placed private school children with a nonpublic services plan.</a:t>
            </a:r>
          </a:p>
          <a:p>
            <a:pPr defTabSz="914266">
              <a:defRPr/>
            </a:pPr>
            <a:endParaRPr lang="en-US"/>
          </a:p>
          <a:p>
            <a:pPr defTabSz="914266">
              <a:defRPr/>
            </a:pPr>
            <a:endParaRPr lang="en-US"/>
          </a:p>
          <a:p>
            <a:pPr defTabSz="914266">
              <a:defRPr/>
            </a:pPr>
            <a:r>
              <a:rPr lang="en-US"/>
              <a:t>MSDS and count data collected by the MDE nonpublic and homeschool office are worth considering for analysis purposes when analyzing the data you collect internally, however, these data sources are not to be considered sole source to be used when gathering count data for the proportionate share allocation calculation. Relying on either MSDS or the MDE nonpublic and homeschool office data exclusively will likely result in an incorrect proportionate share calculation.  </a:t>
            </a:r>
          </a:p>
          <a:p>
            <a:pPr marL="165261" indent="-165261" defTabSz="914266">
              <a:buFont typeface="Arial" panose="020B0604020202020204" pitchFamily="34" charset="0"/>
              <a:buChar char="•"/>
              <a:defRPr/>
            </a:pPr>
            <a:endParaRPr lang="en-US"/>
          </a:p>
          <a:p>
            <a:pPr defTabSz="914266">
              <a:defRPr/>
            </a:pPr>
            <a:endParaRPr lang="en-US" b="1">
              <a:solidFill>
                <a:srgbClr val="FF0000"/>
              </a:solidFill>
            </a:endParaRPr>
          </a:p>
          <a:p>
            <a:pPr defTabSz="914266">
              <a:defRPr/>
            </a:pPr>
            <a:endParaRPr lang="en-US" b="1">
              <a:solidFill>
                <a:srgbClr val="FF0000"/>
              </a:solidFill>
            </a:endParaRPr>
          </a:p>
          <a:p>
            <a:pPr defTabSz="914266">
              <a:defRPr/>
            </a:pPr>
            <a:r>
              <a:rPr lang="en-US" b="1">
                <a:solidFill>
                  <a:srgbClr val="FF0000"/>
                </a:solidFill>
              </a:rPr>
              <a:t>NOT FOR MSBO – REVIST THIS LATER </a:t>
            </a:r>
          </a:p>
          <a:p>
            <a:pPr defTabSz="914266">
              <a:defRPr/>
            </a:pPr>
            <a:endParaRPr lang="en-US"/>
          </a:p>
          <a:p>
            <a:pPr defTabSz="914266">
              <a:defRPr/>
            </a:pPr>
            <a:r>
              <a:rPr lang="en-US"/>
              <a:t>MSDS does not maintain the count of students eligible, but not receiving equitable services through a nonpublic services plan </a:t>
            </a:r>
          </a:p>
          <a:p>
            <a:endParaRPr lang="en-US"/>
          </a:p>
          <a:p>
            <a:pPr marL="171425" indent="-171425">
              <a:buFont typeface="Arial" panose="020B0604020202020204" pitchFamily="34" charset="0"/>
              <a:buChar char="•"/>
            </a:pPr>
            <a:r>
              <a:rPr lang="en-US"/>
              <a:t>Reminder: Proportionate share funds are to be used for parentally placed private school children with disabilities </a:t>
            </a:r>
          </a:p>
          <a:p>
            <a:pPr marL="612120" lvl="1" indent="-171425">
              <a:buFont typeface="Arial" panose="020B0604020202020204" pitchFamily="34" charset="0"/>
              <a:buChar char="•"/>
            </a:pPr>
            <a:r>
              <a:rPr lang="en-US"/>
              <a:t>These are children whose parents have chosen to place them in a private school and FAPE is not at issue</a:t>
            </a:r>
          </a:p>
          <a:p>
            <a:pPr marL="1052815" lvl="2" indent="-171425" defTabSz="881390">
              <a:buFont typeface="Arial" panose="020B0604020202020204" pitchFamily="34" charset="0"/>
              <a:buChar char="•"/>
              <a:defRPr/>
            </a:pPr>
            <a:r>
              <a:rPr lang="en-US"/>
              <a:t>“FAPE is not at issue” </a:t>
            </a:r>
          </a:p>
          <a:p>
            <a:pPr marL="1493510" lvl="3" indent="-171425" defTabSz="881390">
              <a:buFont typeface="Arial" panose="020B0604020202020204" pitchFamily="34" charset="0"/>
              <a:buChar char="•"/>
              <a:defRPr/>
            </a:pPr>
            <a:r>
              <a:rPr lang="en-US"/>
              <a:t>means there is no disagreement between the parent and LEA about the availability of a program to provide FAPE to the child, and </a:t>
            </a:r>
          </a:p>
          <a:p>
            <a:pPr marL="1493510" lvl="3" indent="-171425" defTabSz="881390">
              <a:buFont typeface="Arial" panose="020B0604020202020204" pitchFamily="34" charset="0"/>
              <a:buChar char="•"/>
              <a:defRPr/>
            </a:pPr>
            <a:r>
              <a:rPr lang="en-US"/>
              <a:t>the parent has placed the child in a private school, and </a:t>
            </a:r>
          </a:p>
          <a:p>
            <a:pPr marL="1493510" lvl="3" indent="-171425" defTabSz="881390">
              <a:buFont typeface="Arial" panose="020B0604020202020204" pitchFamily="34" charset="0"/>
              <a:buChar char="•"/>
              <a:defRPr/>
            </a:pPr>
            <a:r>
              <a:rPr lang="en-US"/>
              <a:t>The parent is not seeking financial reimbursement for the private school placement.</a:t>
            </a:r>
          </a:p>
          <a:p>
            <a:pPr marL="612120" lvl="1" indent="-171425">
              <a:buFont typeface="Arial" panose="020B0604020202020204" pitchFamily="34" charset="0"/>
              <a:buChar char="•"/>
            </a:pPr>
            <a:endParaRPr lang="en-US"/>
          </a:p>
          <a:p>
            <a:pPr marL="628558" lvl="1" indent="-171425">
              <a:buFont typeface="Arial" panose="020B0604020202020204" pitchFamily="34" charset="0"/>
              <a:buChar char="•"/>
            </a:pPr>
            <a:r>
              <a:rPr lang="en-US"/>
              <a:t>Proportionate share funds are not to be used for children where </a:t>
            </a:r>
          </a:p>
          <a:p>
            <a:pPr marL="1069253" lvl="2" indent="-171425">
              <a:buFont typeface="Arial" panose="020B0604020202020204" pitchFamily="34" charset="0"/>
              <a:buChar char="•"/>
            </a:pPr>
            <a:r>
              <a:rPr lang="en-US"/>
              <a:t>FAPE is at issue, or </a:t>
            </a:r>
          </a:p>
          <a:p>
            <a:pPr marL="1069253" lvl="2" indent="-171425">
              <a:buFont typeface="Arial" panose="020B0604020202020204" pitchFamily="34" charset="0"/>
              <a:buChar char="•"/>
            </a:pPr>
            <a:r>
              <a:rPr lang="en-US"/>
              <a:t>Children placed in a nonpublic school by the ISD/member district/other public agencies</a:t>
            </a:r>
          </a:p>
          <a:p>
            <a:pPr defTabSz="914266">
              <a:defRPr/>
            </a:pPr>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22</a:t>
            </a:fld>
            <a:endParaRPr lang="en-US"/>
          </a:p>
        </p:txBody>
      </p:sp>
    </p:spTree>
    <p:extLst>
      <p:ext uri="{BB962C8B-B14F-4D97-AF65-F5344CB8AC3E}">
        <p14:creationId xmlns:p14="http://schemas.microsoft.com/office/powerpoint/2010/main" val="2023443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a:t>(SM)</a:t>
            </a:r>
            <a:r>
              <a:rPr lang="en-US" b="1"/>
              <a:t> </a:t>
            </a:r>
            <a:endParaRPr lang="en-US"/>
          </a:p>
          <a:p>
            <a:endParaRPr lang="en-US"/>
          </a:p>
          <a:p>
            <a:r>
              <a:rPr lang="en-US"/>
              <a:t>An important clarification regarding the Preschool grant Proportionate Share requirement is the kids included in the Preschool-aged count includes any eligible 3 to 5 year olds attending a private preschool program operated both within and by an approved private elementary school.</a:t>
            </a:r>
            <a:endParaRPr lang="en-US">
              <a:cs typeface="Calibri"/>
            </a:endParaRPr>
          </a:p>
          <a:p>
            <a:r>
              <a:rPr lang="en-US"/>
              <a:t> </a:t>
            </a:r>
            <a:endParaRPr lang="en-US">
              <a:cs typeface="Calibri"/>
            </a:endParaRPr>
          </a:p>
          <a:p>
            <a:pPr marL="171450" indent="-171450">
              <a:buFont typeface="Arial"/>
              <a:buChar char="•"/>
            </a:pPr>
            <a:r>
              <a:rPr lang="en-US">
                <a:cs typeface="Calibri"/>
              </a:rPr>
              <a:t>This means 3-5 year old students in an independently operated preschool (not operated within and by a registered and approved private elementary school) are not included in the 3-5 Preschool count. </a:t>
            </a:r>
          </a:p>
          <a:p>
            <a:endParaRPr lang="en-US"/>
          </a:p>
          <a:p>
            <a:r>
              <a:rPr lang="en-US"/>
              <a:t>John Comment: OSEP Guidance: If a preschool is part of a school that meets the definition of an elementary/secondary school, then those preschools are included. </a:t>
            </a:r>
            <a:endParaRPr lang="en-US">
              <a:cs typeface="Calibri"/>
            </a:endParaRPr>
          </a:p>
          <a:p>
            <a:endParaRPr lang="en-US"/>
          </a:p>
          <a:p>
            <a:r>
              <a:rPr lang="en-US"/>
              <a:t>Not intending to include separate preschools in this count.</a:t>
            </a:r>
            <a:endParaRPr lang="en-US">
              <a:cs typeface="Calibri"/>
            </a:endParaRP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23</a:t>
            </a:fld>
            <a:endParaRPr lang="en-US"/>
          </a:p>
        </p:txBody>
      </p:sp>
    </p:spTree>
    <p:extLst>
      <p:ext uri="{BB962C8B-B14F-4D97-AF65-F5344CB8AC3E}">
        <p14:creationId xmlns:p14="http://schemas.microsoft.com/office/powerpoint/2010/main" val="4485183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t>(NL)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a:p>
          <a:p>
            <a:pPr marL="0" marR="0" lvl="0" indent="0" algn="l" defTabSz="914400" rtl="0" eaLnBrk="1" fontAlgn="auto" latinLnBrk="0" hangingPunct="1">
              <a:lnSpc>
                <a:spcPct val="100000"/>
              </a:lnSpc>
              <a:spcBef>
                <a:spcPts val="0"/>
              </a:spcBef>
              <a:spcAft>
                <a:spcPts val="0"/>
              </a:spcAft>
              <a:buClrTx/>
              <a:buSzTx/>
              <a:buFontTx/>
              <a:buNone/>
              <a:tabLst/>
              <a:defRPr/>
            </a:pPr>
            <a:r>
              <a:rPr lang="en-US" b="0"/>
              <a:t>So how do ISDs and/or districts communicate with private schools participating in the equitable services requirements? </a:t>
            </a:r>
            <a:endParaRPr lang="en-US" b="1"/>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24</a:t>
            </a:fld>
            <a:endParaRPr lang="en-US"/>
          </a:p>
        </p:txBody>
      </p:sp>
    </p:spTree>
    <p:extLst>
      <p:ext uri="{BB962C8B-B14F-4D97-AF65-F5344CB8AC3E}">
        <p14:creationId xmlns:p14="http://schemas.microsoft.com/office/powerpoint/2010/main" val="1803417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r>
              <a:rPr lang="en-US"/>
              <a:t>(NL) </a:t>
            </a:r>
            <a:endParaRPr lang="en-US" b="1"/>
          </a:p>
          <a:p>
            <a:pPr defTabSz="914266">
              <a:defRPr/>
            </a:pPr>
            <a:endParaRPr lang="en-US" sz="1000" b="1"/>
          </a:p>
          <a:p>
            <a:pPr defTabSz="914266">
              <a:defRPr/>
            </a:pPr>
            <a:r>
              <a:rPr lang="en-US" sz="1000" b="0"/>
              <a:t>It is important to note when we say timely and meaningful consultation, we are referring to timely and meaningful consultation with nonpublic schools and home schools based on the required consultation topics, not consultative services provided by a teacher consultant. We have learned there seems to be some confusion with the term consultation and how it applies to the equitable services requirements in the field. Timely and Meaningful consultation is different from consultative services provided by a teacher consultant or the determination of eligibility or nonpublic services plan development of a private school student.</a:t>
            </a:r>
          </a:p>
          <a:p>
            <a:pPr defTabSz="914266">
              <a:defRPr/>
            </a:pPr>
            <a:endParaRPr lang="en-US" sz="1000" b="0"/>
          </a:p>
          <a:p>
            <a:pPr defTabSz="914266">
              <a:defRPr/>
            </a:pPr>
            <a:r>
              <a:rPr lang="en-US" sz="1000" b="0"/>
              <a:t>It is also important to note there isn’t one specific way for ISDs and or member districts to engage in timely and meaningful consultation conversations with nonpublic schools and home schools. However, regardless of the model used, there are required components of the timely and meaningful consultation process that must be included and discussed.</a:t>
            </a:r>
          </a:p>
          <a:p>
            <a:pPr defTabSz="914266">
              <a:defRPr/>
            </a:pPr>
            <a:endParaRPr lang="en-US" sz="1000" b="1"/>
          </a:p>
          <a:p>
            <a:pPr defTabSz="914266">
              <a:defRPr/>
            </a:pPr>
            <a:r>
              <a:rPr lang="en-US" sz="1000" b="0"/>
              <a:t>To explain timely and meaningful consultation using another scenario, consider this example:</a:t>
            </a:r>
          </a:p>
          <a:p>
            <a:pPr defTabSz="914266">
              <a:defRPr/>
            </a:pPr>
            <a:endParaRPr lang="en-US" sz="1000" b="1"/>
          </a:p>
          <a:p>
            <a:pPr defTabSz="914266">
              <a:defRPr/>
            </a:pPr>
            <a:endParaRPr lang="en-US" sz="1000" b="1"/>
          </a:p>
          <a:p>
            <a:pPr marL="0" indent="0" defTabSz="914266">
              <a:buFont typeface="Arial" panose="020B0604020202020204" pitchFamily="34" charset="0"/>
              <a:buNone/>
              <a:defRPr/>
            </a:pPr>
            <a:r>
              <a:rPr lang="en-US" sz="1000"/>
              <a:t>An ISD has 5 registered and approved nonpublic schools and home schools within 2 of the ISDs member districts.</a:t>
            </a:r>
          </a:p>
          <a:p>
            <a:pPr marL="165261" indent="-165261" defTabSz="914266">
              <a:buFont typeface="Arial" panose="020B0604020202020204" pitchFamily="34" charset="0"/>
              <a:buChar char="•"/>
              <a:defRPr/>
            </a:pPr>
            <a:r>
              <a:rPr lang="en-US" sz="1000"/>
              <a:t>The 5 private schools engage in a timely and meaningful consultation discussion with the ISD/member district before the beginning of the upcoming school year. </a:t>
            </a:r>
          </a:p>
          <a:p>
            <a:pPr marL="605956" lvl="1" indent="-165261" defTabSz="914266">
              <a:buFont typeface="Arial" panose="020B0604020202020204" pitchFamily="34" charset="0"/>
              <a:buChar char="•"/>
              <a:defRPr/>
            </a:pPr>
            <a:r>
              <a:rPr lang="en-US" sz="1000"/>
              <a:t>The discussions include the required components of consultation as required by 34 CFR 300.134 and result in the ISD making decisions about what equitable services will be provided to the parentally placed private school children within the 5 registered and approved nonpublic and home schools.</a:t>
            </a:r>
          </a:p>
          <a:p>
            <a:pPr marL="605956" lvl="1" indent="-165261" defTabSz="914266">
              <a:buFont typeface="Arial" panose="020B0604020202020204" pitchFamily="34" charset="0"/>
              <a:buChar char="•"/>
              <a:defRPr/>
            </a:pPr>
            <a:r>
              <a:rPr lang="en-US" sz="1000"/>
              <a:t>Signed written affirmation that timely and meaning consultation occurred is received by the ISD/member district from each private school once initial timely and meaningful consultation discussions are completed.</a:t>
            </a:r>
          </a:p>
          <a:p>
            <a:pPr marL="440695" lvl="1" indent="0" defTabSz="914266">
              <a:buFont typeface="Arial" panose="020B0604020202020204" pitchFamily="34" charset="0"/>
              <a:buNone/>
              <a:defRPr/>
            </a:pPr>
            <a:endParaRPr lang="en-US" sz="1000"/>
          </a:p>
          <a:p>
            <a:pPr marL="165261" indent="-165261" defTabSz="914266">
              <a:buFont typeface="Arial" panose="020B0604020202020204" pitchFamily="34" charset="0"/>
              <a:buChar char="•"/>
              <a:defRPr/>
            </a:pPr>
            <a:r>
              <a:rPr lang="en-US" sz="1000"/>
              <a:t>In the meantime, child find continues within the ISD</a:t>
            </a:r>
          </a:p>
          <a:p>
            <a:pPr marL="165261" indent="-165261" defTabSz="914266">
              <a:buFont typeface="Arial" panose="020B0604020202020204" pitchFamily="34" charset="0"/>
              <a:buChar char="•"/>
              <a:defRPr/>
            </a:pPr>
            <a:r>
              <a:rPr lang="en-US" sz="1000"/>
              <a:t>6 months later: A 3</a:t>
            </a:r>
            <a:r>
              <a:rPr lang="en-US" sz="1000" baseline="30000"/>
              <a:t>rd</a:t>
            </a:r>
            <a:r>
              <a:rPr lang="en-US" sz="1000"/>
              <a:t> district within the ISD finds a parentally placed private school child who may be eligible for equitable </a:t>
            </a:r>
            <a:r>
              <a:rPr lang="en-US" sz="1000" err="1"/>
              <a:t>services.The</a:t>
            </a:r>
            <a:r>
              <a:rPr lang="en-US" sz="1000"/>
              <a:t> child is attending a home school that is not registered or approved.</a:t>
            </a:r>
          </a:p>
          <a:p>
            <a:pPr marL="605956" lvl="1" indent="-165261" defTabSz="914266">
              <a:buFont typeface="Arial" panose="020B0604020202020204" pitchFamily="34" charset="0"/>
              <a:buChar char="•"/>
              <a:defRPr/>
            </a:pPr>
            <a:r>
              <a:rPr lang="en-US" sz="1000"/>
              <a:t>The child is evaluated and determined eligible. The ISD communicates with the homeschool that the school will need to be registered and approved before any equitable services can be provided.</a:t>
            </a:r>
          </a:p>
          <a:p>
            <a:pPr marL="605956" lvl="1" indent="-165261" defTabSz="914266">
              <a:buFont typeface="Arial" panose="020B0604020202020204" pitchFamily="34" charset="0"/>
              <a:buChar char="•"/>
              <a:defRPr/>
            </a:pPr>
            <a:r>
              <a:rPr lang="en-US" sz="1000"/>
              <a:t>The home school becomes a registered and approved homeschool in order to be eligible for equitable services.</a:t>
            </a:r>
          </a:p>
          <a:p>
            <a:pPr marL="605956" lvl="1" indent="-165261" defTabSz="914266">
              <a:buFont typeface="Arial" panose="020B0604020202020204" pitchFamily="34" charset="0"/>
              <a:buChar char="•"/>
              <a:defRPr/>
            </a:pPr>
            <a:r>
              <a:rPr lang="en-US" sz="1000"/>
              <a:t>Timely and meaningful consultation takes place with the approved home school and includes the required consultation topics for consultation..</a:t>
            </a:r>
          </a:p>
          <a:p>
            <a:pPr marL="605956" lvl="1" indent="-165261" defTabSz="914266">
              <a:buFont typeface="Arial" panose="020B0604020202020204" pitchFamily="34" charset="0"/>
              <a:buChar char="•"/>
              <a:defRPr/>
            </a:pPr>
            <a:r>
              <a:rPr lang="en-US" sz="1000"/>
              <a:t>The ISD decides to provide equitable services and charges expenditures related to the services provided to proportionate share requirement.</a:t>
            </a:r>
          </a:p>
          <a:p>
            <a:pPr marL="440695" lvl="1" indent="0" defTabSz="914266">
              <a:buFont typeface="Arial" panose="020B0604020202020204" pitchFamily="34" charset="0"/>
              <a:buNone/>
              <a:defRPr/>
            </a:pPr>
            <a:endParaRPr lang="en-US" sz="1000"/>
          </a:p>
          <a:p>
            <a:r>
              <a:rPr lang="en-US" sz="1000" b="1"/>
              <a:t>Bottom Line:</a:t>
            </a:r>
          </a:p>
          <a:p>
            <a:pPr marL="165261" indent="-165261">
              <a:buFont typeface="Arial" panose="020B0604020202020204" pitchFamily="34" charset="0"/>
              <a:buChar char="•"/>
            </a:pPr>
            <a:r>
              <a:rPr lang="en-US" sz="1000"/>
              <a:t>Timely and meaningful consultation is to be considered an ongoing discussion and not a one time event. </a:t>
            </a:r>
          </a:p>
          <a:p>
            <a:pPr marL="165261" indent="-165261">
              <a:buFont typeface="Arial" panose="020B0604020202020204" pitchFamily="34" charset="0"/>
              <a:buChar char="•"/>
            </a:pPr>
            <a:r>
              <a:rPr lang="en-US" sz="1000"/>
              <a:t>An approved private school not apart of initial consultation discussions or included in the private school child count for prop share calculation is not to be excluded from equitable services requirement.</a:t>
            </a:r>
          </a:p>
          <a:p>
            <a:pPr marL="165261" indent="-165261">
              <a:buFont typeface="Arial" panose="020B0604020202020204" pitchFamily="34" charset="0"/>
              <a:buChar char="•"/>
            </a:pPr>
            <a:endParaRPr lang="en-US"/>
          </a:p>
          <a:p>
            <a:pPr marL="165261" indent="-165261">
              <a:buFont typeface="Arial" panose="020B0604020202020204" pitchFamily="34" charset="0"/>
              <a:buChar char="•"/>
            </a:pPr>
            <a:endParaRPr lang="en-US"/>
          </a:p>
          <a:p>
            <a:endParaRPr lang="en-US"/>
          </a:p>
          <a:p>
            <a:pPr defTabSz="881390">
              <a:defRPr/>
            </a:pPr>
            <a:r>
              <a:rPr lang="en-US" b="1">
                <a:solidFill>
                  <a:srgbClr val="FF0000"/>
                </a:solidFill>
              </a:rPr>
              <a:t>NOT FOR MSBO – REVIST THIS LATER </a:t>
            </a:r>
            <a:endParaRPr lang="en-US"/>
          </a:p>
          <a:p>
            <a:pPr defTabSz="914266">
              <a:defRPr/>
            </a:pPr>
            <a:endParaRPr lang="en-US"/>
          </a:p>
          <a:p>
            <a:pPr defTabSz="914266">
              <a:defRPr/>
            </a:pPr>
            <a:endParaRPr lang="en-US" sz="1100">
              <a:latin typeface="Segoe UI" panose="020B0502040204020203" pitchFamily="34" charset="0"/>
            </a:endParaRPr>
          </a:p>
          <a:p>
            <a:pPr defTabSz="914266">
              <a:defRPr/>
            </a:pPr>
            <a:r>
              <a:rPr lang="en-US" sz="1100">
                <a:latin typeface="Segoe UI" panose="020B0502040204020203" pitchFamily="34" charset="0"/>
              </a:rPr>
              <a:t>Caution is advised that the ISD clearly explain that the consultation process is part of federal requirement to provide equitable services to children with disabilities placed by their parents in private school and should not be confused with Michigan's Auxiliary Services Act.</a:t>
            </a:r>
            <a:endParaRPr lang="en-US" sz="1100">
              <a:latin typeface="Arial" panose="020B0604020202020204" pitchFamily="34" charset="0"/>
            </a:endParaRPr>
          </a:p>
          <a:p>
            <a:endParaRPr lang="en-US" sz="1100"/>
          </a:p>
          <a:p>
            <a:r>
              <a:rPr lang="en-US" sz="1100"/>
              <a:t>Step 1 – Invite Private schools for consultation</a:t>
            </a:r>
          </a:p>
          <a:p>
            <a:r>
              <a:rPr lang="en-US" sz="1100"/>
              <a:t>Step 2 – Meet with Private Schools</a:t>
            </a:r>
          </a:p>
          <a:p>
            <a:r>
              <a:rPr lang="en-US" sz="1100"/>
              <a:t>Step 3 – Obtain written affirmation of consultation</a:t>
            </a:r>
          </a:p>
          <a:p>
            <a:r>
              <a:rPr lang="en-US" sz="1100"/>
              <a:t>Step 4 – Engage with private schools throughout the school year on an ongoing basis in the event changes arise.  (i.e. assigned contact reaching out to private schools</a:t>
            </a:r>
          </a:p>
          <a:p>
            <a:endParaRPr lang="en-US" sz="1100"/>
          </a:p>
          <a:p>
            <a:pPr defTabSz="914266">
              <a:defRPr/>
            </a:pPr>
            <a:r>
              <a:rPr lang="en-US" sz="1100"/>
              <a:t>The development of a non public services plan for a specific child occurs after the consultation process and is not a part of the overall consultation process. </a:t>
            </a:r>
          </a:p>
          <a:p>
            <a:pPr defTabSz="914266">
              <a:defRPr/>
            </a:pPr>
            <a:endParaRPr lang="en-US"/>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25</a:t>
            </a:fld>
            <a:endParaRPr lang="en-US"/>
          </a:p>
        </p:txBody>
      </p:sp>
    </p:spTree>
    <p:extLst>
      <p:ext uri="{BB962C8B-B14F-4D97-AF65-F5344CB8AC3E}">
        <p14:creationId xmlns:p14="http://schemas.microsoft.com/office/powerpoint/2010/main" val="38921484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r>
              <a:rPr lang="en-US" b="0"/>
              <a:t>(NL)</a:t>
            </a:r>
            <a:r>
              <a:rPr lang="en-US" b="1"/>
              <a:t> </a:t>
            </a:r>
            <a:endParaRPr lang="en-US"/>
          </a:p>
          <a:p>
            <a:pPr defTabSz="914266">
              <a:defRPr/>
            </a:pPr>
            <a:endParaRPr lang="en-US"/>
          </a:p>
          <a:p>
            <a:pPr defTabSz="914266">
              <a:defRPr/>
            </a:pPr>
            <a:r>
              <a:rPr lang="en-US"/>
              <a:t>Here is a list of the required consultation meeting topics as described in 34 CFR 300.134.. Keep in mind, Timely and Meaningful Consultation requires discussion of all of these components. Additionally, timely and meaningful consultation with nonpublic schools and home schools in and of itself should be seen as ongoing, not solely an annual meeting. </a:t>
            </a:r>
          </a:p>
          <a:p>
            <a:pPr defTabSz="914266">
              <a:defRPr/>
            </a:pPr>
            <a:endParaRPr lang="en-US"/>
          </a:p>
          <a:p>
            <a:pPr defTabSz="914266">
              <a:defRPr/>
            </a:pPr>
            <a:r>
              <a:rPr lang="en-US"/>
              <a:t>Although nonpublic schools and homeschools that are not registered and approved are not eligible to be apart of the equitable services requirements, ISDs are encouraged to continue to communicate with all nonpublic schools and home schools regarding the availability of equitable services to help ensure the private schools understand the equitable services requirements should circumstances change.</a:t>
            </a:r>
          </a:p>
          <a:p>
            <a:pPr defTabSz="914266">
              <a:defRPr/>
            </a:pPr>
            <a:endParaRPr lang="en-US"/>
          </a:p>
          <a:p>
            <a:pPr marL="165261" indent="-165261" defTabSz="914266">
              <a:buFont typeface="Arial" panose="020B0604020202020204" pitchFamily="34" charset="0"/>
              <a:buChar char="•"/>
              <a:defRPr/>
            </a:pPr>
            <a:r>
              <a:rPr lang="en-US" sz="1100"/>
              <a:t>Bottom Line:</a:t>
            </a:r>
          </a:p>
          <a:p>
            <a:pPr marL="605956" lvl="1" indent="-165261" defTabSz="914266">
              <a:buFont typeface="Arial" panose="020B0604020202020204" pitchFamily="34" charset="0"/>
              <a:buChar char="•"/>
              <a:defRPr/>
            </a:pPr>
            <a:r>
              <a:rPr lang="en-US" sz="1100"/>
              <a:t>Supporting documentation timely and meaningful consultation has occurred must speak for itself.</a:t>
            </a:r>
          </a:p>
          <a:p>
            <a:pPr marL="605956" lvl="1" indent="-165261" defTabSz="914266">
              <a:buFont typeface="Arial" panose="020B0604020202020204" pitchFamily="34" charset="0"/>
              <a:buChar char="•"/>
              <a:defRPr/>
            </a:pPr>
            <a:r>
              <a:rPr lang="en-US" sz="1100"/>
              <a:t>ISD/member districts must be able to transparently show timely and meaningful consultation occurred and required topics were discussed.</a:t>
            </a:r>
          </a:p>
          <a:p>
            <a:pPr marL="440695" lvl="1" defTabSz="914266">
              <a:defRPr/>
            </a:pPr>
            <a:endParaRPr lang="en-US" sz="1100"/>
          </a:p>
          <a:p>
            <a:pPr marL="165261" indent="-165261" defTabSz="914266">
              <a:buFont typeface="Arial" panose="020B0604020202020204" pitchFamily="34" charset="0"/>
              <a:buChar char="•"/>
              <a:defRPr/>
            </a:pPr>
            <a:r>
              <a:rPr lang="en-US" sz="1100"/>
              <a:t>A timely and meaningful consultation meeting is not considered meaningful if ISDs/member districts enter into a consultation meeting with a unilateral decision already made regarding what services will be provided to parentally placed private school children with disabilities. For example, a district that only provides speech services regardless of the needs of parentally placed private school children is making a unilateral decision.</a:t>
            </a:r>
          </a:p>
          <a:p>
            <a:pPr marL="622461" marR="0" lvl="1" indent="-165261" algn="l" defTabSz="91426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latin typeface="Segoe UI" panose="020B0502040204020203" pitchFamily="34" charset="0"/>
              </a:rPr>
              <a:t>An ISD/member district cannot “walk into” consultation with private schools knowing already what equitable services are going to be provided. Decisions are made after consultation occurs, not before. </a:t>
            </a:r>
          </a:p>
          <a:p>
            <a:pPr defTabSz="914266">
              <a:defRPr/>
            </a:pPr>
            <a:endParaRPr lang="en-US" sz="1100"/>
          </a:p>
          <a:p>
            <a:pPr marL="165261" indent="-165261" defTabSz="914266">
              <a:buFont typeface="Arial" panose="020B0604020202020204" pitchFamily="34" charset="0"/>
              <a:buChar char="•"/>
              <a:defRPr/>
            </a:pPr>
            <a:r>
              <a:rPr lang="en-US" sz="1100"/>
              <a:t>ISDs/member districts must consult with private school and the parents or parent representatives regarding the design and development of special education and related services for private school students. </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26</a:t>
            </a:fld>
            <a:endParaRPr lang="en-US"/>
          </a:p>
        </p:txBody>
      </p:sp>
    </p:spTree>
    <p:extLst>
      <p:ext uri="{BB962C8B-B14F-4D97-AF65-F5344CB8AC3E}">
        <p14:creationId xmlns:p14="http://schemas.microsoft.com/office/powerpoint/2010/main" val="1624813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r>
              <a:rPr lang="en-US" b="0"/>
              <a:t>(NL) </a:t>
            </a:r>
            <a:endParaRPr lang="en-US" b="1"/>
          </a:p>
          <a:p>
            <a:pPr defTabSz="914266">
              <a:defRPr/>
            </a:pPr>
            <a:endParaRPr lang="en-US"/>
          </a:p>
          <a:p>
            <a:pPr defTabSz="914266">
              <a:defRPr/>
            </a:pPr>
            <a:r>
              <a:rPr lang="en-US"/>
              <a:t>Now that we have completed all of the components required in a timely and meaningful consultation meeting, it’s important to obtain documentation in the form of an affirmation from the private school that the timely and meaningful consultation occurred. </a:t>
            </a:r>
          </a:p>
          <a:p>
            <a:pPr defTabSz="914266">
              <a:defRPr/>
            </a:pPr>
            <a:endParaRPr lang="en-US"/>
          </a:p>
          <a:p>
            <a:pPr defTabSz="914266">
              <a:defRPr/>
            </a:pPr>
            <a:r>
              <a:rPr lang="en-US"/>
              <a:t>Sign in sheets at the timely and meaningful consultation meeting or a nonpublic/ home school confirming attendance to the meeting is not written affirmation of consultation.</a:t>
            </a:r>
          </a:p>
          <a:p>
            <a:pPr defTabSz="914266">
              <a:defRPr/>
            </a:pPr>
            <a:r>
              <a:rPr lang="en-US"/>
              <a:t>This is a signed after the fact affirmation that timely and meaningful consultation occurred with the private school and the required components were discussed.</a:t>
            </a:r>
          </a:p>
          <a:p>
            <a:pPr defTabSz="914266">
              <a:defRPr/>
            </a:pPr>
            <a:endParaRPr lang="en-US"/>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27</a:t>
            </a:fld>
            <a:endParaRPr lang="en-US"/>
          </a:p>
        </p:txBody>
      </p:sp>
    </p:spTree>
    <p:extLst>
      <p:ext uri="{BB962C8B-B14F-4D97-AF65-F5344CB8AC3E}">
        <p14:creationId xmlns:p14="http://schemas.microsoft.com/office/powerpoint/2010/main" val="28526482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881390" rtl="0" eaLnBrk="1" fontAlgn="auto" latinLnBrk="0" hangingPunct="1">
              <a:lnSpc>
                <a:spcPct val="100000"/>
              </a:lnSpc>
              <a:spcBef>
                <a:spcPts val="0"/>
              </a:spcBef>
              <a:spcAft>
                <a:spcPts val="0"/>
              </a:spcAft>
              <a:buClrTx/>
              <a:buSzTx/>
              <a:buFontTx/>
              <a:buNone/>
              <a:tabLst/>
              <a:defRPr/>
            </a:pPr>
            <a:r>
              <a:rPr lang="en-US" b="1"/>
              <a:t>(SM) </a:t>
            </a:r>
          </a:p>
          <a:p>
            <a:pPr defTabSz="881390">
              <a:defRPr/>
            </a:pPr>
            <a:endParaRPr lang="en-US" b="1"/>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28</a:t>
            </a:fld>
            <a:endParaRPr lang="en-US"/>
          </a:p>
        </p:txBody>
      </p:sp>
    </p:spTree>
    <p:extLst>
      <p:ext uri="{BB962C8B-B14F-4D97-AF65-F5344CB8AC3E}">
        <p14:creationId xmlns:p14="http://schemas.microsoft.com/office/powerpoint/2010/main" val="967973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b="1"/>
              <a:t>(SM)</a:t>
            </a:r>
          </a:p>
          <a:p>
            <a:endParaRPr lang="en-US"/>
          </a:p>
          <a:p>
            <a:pPr marL="165261" indent="-165261">
              <a:buFont typeface="Arial" panose="020B0604020202020204" pitchFamily="34" charset="0"/>
              <a:buChar char="•"/>
            </a:pPr>
            <a:r>
              <a:rPr lang="en-US" b="0" i="0" u="none" strike="noStrike" baseline="0">
                <a:solidFill>
                  <a:srgbClr val="000000"/>
                </a:solidFill>
              </a:rPr>
              <a:t>If written affirmation of timely and meaningful consultation is not received ISD must document this and submit documentation to the OSE with a record of attempts made to obtain written affirmation.</a:t>
            </a:r>
            <a:endParaRPr lang="en-US"/>
          </a:p>
          <a:p>
            <a:endParaRPr lang="en-US"/>
          </a:p>
          <a:p>
            <a:r>
              <a:rPr lang="en-US" b="1"/>
              <a:t>(John) Not currently being done but more information to come. Possible upload into Catamaran?</a:t>
            </a:r>
          </a:p>
          <a:p>
            <a:pPr defTabSz="881390">
              <a:defRPr/>
            </a:pPr>
            <a:endParaRPr lang="en-US" b="1"/>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29</a:t>
            </a:fld>
            <a:endParaRPr lang="en-US"/>
          </a:p>
        </p:txBody>
      </p:sp>
    </p:spTree>
    <p:extLst>
      <p:ext uri="{BB962C8B-B14F-4D97-AF65-F5344CB8AC3E}">
        <p14:creationId xmlns:p14="http://schemas.microsoft.com/office/powerpoint/2010/main" val="89475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SM – MUST DO</a:t>
            </a:r>
          </a:p>
          <a:p>
            <a:endParaRPr lang="en-US"/>
          </a:p>
          <a:p>
            <a:pPr marL="275434" indent="-275434" defTabSz="881390">
              <a:buFont typeface="Arial" panose="020B0604020202020204" pitchFamily="34" charset="0"/>
              <a:buChar char="•"/>
              <a:defRPr/>
            </a:pPr>
            <a:r>
              <a:rPr lang="en-US"/>
              <a:t>As you can see, the equitable services requirements include both programmatic and fiscal components.</a:t>
            </a:r>
          </a:p>
          <a:p>
            <a:pPr marL="716130" lvl="1" indent="-275434" defTabSz="881390">
              <a:buFont typeface="Arial" panose="020B0604020202020204" pitchFamily="34" charset="0"/>
              <a:buChar char="•"/>
              <a:defRPr/>
            </a:pPr>
            <a:r>
              <a:rPr lang="en-US">
                <a:solidFill>
                  <a:srgbClr val="000000"/>
                </a:solidFill>
                <a:latin typeface="Aptos" panose="020B0004020202020204" pitchFamily="34" charset="0"/>
                <a:ea typeface="Times New Roman" panose="02020603050405020304" pitchFamily="18" charset="0"/>
                <a:cs typeface="Calibri" panose="020F0502020204030204" pitchFamily="34" charset="0"/>
              </a:rPr>
              <a:t>We're going to go through programmatic requirements of Child Find and Consultation at a high level for you, and then dig into the fiscal requirements more specifically. </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3</a:t>
            </a:fld>
            <a:endParaRPr lang="en-US"/>
          </a:p>
        </p:txBody>
      </p:sp>
    </p:spTree>
    <p:extLst>
      <p:ext uri="{BB962C8B-B14F-4D97-AF65-F5344CB8AC3E}">
        <p14:creationId xmlns:p14="http://schemas.microsoft.com/office/powerpoint/2010/main" val="9655959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(NL) - </a:t>
            </a:r>
            <a:r>
              <a:rPr lang="en-US" b="1"/>
              <a:t>MUST DO </a:t>
            </a:r>
          </a:p>
          <a:p>
            <a:endParaRPr lang="en-US" b="1"/>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30</a:t>
            </a:fld>
            <a:endParaRPr lang="en-US"/>
          </a:p>
        </p:txBody>
      </p:sp>
    </p:spTree>
    <p:extLst>
      <p:ext uri="{BB962C8B-B14F-4D97-AF65-F5344CB8AC3E}">
        <p14:creationId xmlns:p14="http://schemas.microsoft.com/office/powerpoint/2010/main" val="15631937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(NL) - </a:t>
            </a:r>
            <a:r>
              <a:rPr lang="en-US" b="1"/>
              <a:t>MUST DO </a:t>
            </a:r>
          </a:p>
          <a:p>
            <a:endParaRPr lang="en-US"/>
          </a:p>
          <a:p>
            <a:pPr marL="171425" indent="-171425">
              <a:buFont typeface="Arial" panose="020B0604020202020204" pitchFamily="34" charset="0"/>
              <a:buChar char="•"/>
            </a:pPr>
            <a:r>
              <a:rPr lang="en-US"/>
              <a:t>Proportionate Share Allocation is required to be calculated annually for each new IDEA Part B grant received by the ISD</a:t>
            </a:r>
          </a:p>
          <a:p>
            <a:pPr marL="628558" lvl="1" indent="-171425">
              <a:buFont typeface="Arial" panose="020B0604020202020204" pitchFamily="34" charset="0"/>
              <a:buChar char="•"/>
            </a:pPr>
            <a:r>
              <a:rPr lang="en-US"/>
              <a:t>Calculated separately for IDEA Flowthrough (ages 3-21) and IDEA Preschool (ages 3-5)</a:t>
            </a:r>
          </a:p>
          <a:p>
            <a:pPr marL="457133" lvl="1"/>
            <a:endParaRPr lang="en-US"/>
          </a:p>
          <a:p>
            <a:pPr marL="165261" indent="-165261">
              <a:buFont typeface="Arial" panose="020B0604020202020204" pitchFamily="34" charset="0"/>
              <a:buChar char="•"/>
            </a:pPr>
            <a:r>
              <a:rPr lang="en-US"/>
              <a:t>IDEA defines an Educational Service Agency as an LEA. </a:t>
            </a:r>
          </a:p>
          <a:p>
            <a:pPr marL="605956" lvl="1" indent="-165261">
              <a:buFont typeface="Arial" panose="020B0604020202020204" pitchFamily="34" charset="0"/>
              <a:buChar char="•"/>
            </a:pPr>
            <a:r>
              <a:rPr lang="en-US"/>
              <a:t>Therefore, in Michigan, an ISD, RESA or ESD is an LEA.</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31</a:t>
            </a:fld>
            <a:endParaRPr lang="en-US"/>
          </a:p>
        </p:txBody>
      </p:sp>
    </p:spTree>
    <p:extLst>
      <p:ext uri="{BB962C8B-B14F-4D97-AF65-F5344CB8AC3E}">
        <p14:creationId xmlns:p14="http://schemas.microsoft.com/office/powerpoint/2010/main" val="41294115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(NL) – </a:t>
            </a:r>
            <a:r>
              <a:rPr lang="en-US" b="1"/>
              <a:t>MUST DO</a:t>
            </a:r>
          </a:p>
          <a:p>
            <a:r>
              <a:rPr lang="en-US" b="0"/>
              <a:t>The allocation calculation presented here is reflective of the calculation described in Appendix B of the code of federal regulations, however in Michigan, the private school count is based on parentally private school children in registered and approved nonpublic and homeschools.</a:t>
            </a:r>
          </a:p>
          <a:p>
            <a:endParaRPr lang="en-US" b="1"/>
          </a:p>
          <a:p>
            <a:pPr marL="171425" indent="-171425" defTabSz="881390">
              <a:buFont typeface="Arial" panose="020B0604020202020204" pitchFamily="34" charset="0"/>
              <a:buChar char="•"/>
              <a:defRPr/>
            </a:pPr>
            <a:r>
              <a:rPr lang="en-US"/>
              <a:t>It is important to note the proportionate share allocation calculation must use the total IDEA Flowthrough amount awarded to the ISD when determining the amount per eligible child.</a:t>
            </a:r>
          </a:p>
          <a:p>
            <a:pPr marL="612120" lvl="1" indent="-171425" defTabSz="881390">
              <a:buFont typeface="Arial" panose="020B0604020202020204" pitchFamily="34" charset="0"/>
              <a:buChar char="•"/>
              <a:defRPr/>
            </a:pPr>
            <a:r>
              <a:rPr lang="en-US"/>
              <a:t>As we see in this example, the ISD was awarded $1,000,000 as an IDEA Flowthrough allocation for 2022-23 (Program Number 230450), therefore, $1,000,000 must be used as the allocation amount to calculate the proportionate share requirement.</a:t>
            </a:r>
          </a:p>
          <a:p>
            <a:pPr marL="171425" indent="-171425">
              <a:buFont typeface="Arial" panose="020B0604020202020204" pitchFamily="34" charset="0"/>
              <a:buChar char="•"/>
            </a:pPr>
            <a:endParaRPr lang="en-US"/>
          </a:p>
          <a:p>
            <a:pPr marL="0" indent="0">
              <a:buFont typeface="Arial" panose="020B0604020202020204" pitchFamily="34" charset="0"/>
              <a:buNone/>
            </a:pPr>
            <a:r>
              <a:rPr lang="en-US"/>
              <a:t>The other critical information required to calculate an accurate IDEA Flowthrough proportionate share amount are the child count information.</a:t>
            </a:r>
          </a:p>
          <a:p>
            <a:pPr marL="0" indent="0">
              <a:buFont typeface="Arial" panose="020B0604020202020204" pitchFamily="34" charset="0"/>
              <a:buNone/>
            </a:pPr>
            <a:r>
              <a:rPr lang="en-US"/>
              <a:t>As we discussed earlier, both public and private school counts are required to perform the calculation.</a:t>
            </a:r>
          </a:p>
          <a:p>
            <a:pPr marL="612145" lvl="1" indent="-171450">
              <a:buFont typeface="Arial" panose="020B0604020202020204" pitchFamily="34" charset="0"/>
              <a:buChar char="•"/>
            </a:pPr>
            <a:r>
              <a:rPr lang="en-US"/>
              <a:t>For the IDEA Flowthrough calculation, the Public School child count includes children between the Ages of 3 to 21 and includes all students with an IEP within the ISD’s boundary.</a:t>
            </a:r>
          </a:p>
          <a:p>
            <a:pPr marL="612120" lvl="1" indent="-171425">
              <a:buFont typeface="Arial" panose="020B0604020202020204" pitchFamily="34" charset="0"/>
              <a:buChar char="•"/>
            </a:pPr>
            <a:r>
              <a:rPr lang="en-US"/>
              <a:t>The private school count for the IDEA Flowthrough calculation includes parentally placed private school children between the ages of 3 to 21 who have been determined eligible and attend registered and approved nonpublic schools and homeschools within the ISD’s boundary. Remember, this count is based on children eligible, not just children receiving services on a nonpublic services plan.</a:t>
            </a:r>
          </a:p>
          <a:p>
            <a:pPr marL="1069320" lvl="2" indent="-171425">
              <a:buFont typeface="Arial" panose="020B0604020202020204" pitchFamily="34" charset="0"/>
              <a:buChar char="•"/>
            </a:pPr>
            <a:r>
              <a:rPr lang="en-US"/>
              <a:t>It is important to note that children attending private school receiving services on an IEP are not included in the private school count. Instead, they are included in the public school count. Remember, when you hear the word IEP, this signifies an exclusion from the private school child count and charging the proportionate share requirement for services provided.</a:t>
            </a:r>
            <a:br>
              <a:rPr lang="en-US"/>
            </a:br>
            <a:br>
              <a:rPr lang="en-US"/>
            </a:br>
            <a:endParaRPr lang="en-US"/>
          </a:p>
          <a:p>
            <a:pPr marL="0" indent="0">
              <a:buFont typeface="Arial" panose="020B0604020202020204" pitchFamily="34" charset="0"/>
              <a:buNone/>
            </a:pPr>
            <a:r>
              <a:rPr lang="en-US"/>
              <a:t>Now that we know the information needed, lets run through the methodology of the allocation calculation with an example.</a:t>
            </a:r>
          </a:p>
          <a:p>
            <a:pPr marL="628558" lvl="1" indent="-171425">
              <a:buFont typeface="Arial" panose="020B0604020202020204" pitchFamily="34" charset="0"/>
              <a:buChar char="•"/>
            </a:pPr>
            <a:r>
              <a:rPr lang="en-US"/>
              <a:t>In this example, the ISD has an aggregate public school count of 475 children and a private school count of 25 children – giving a total count of eligible children of 500.</a:t>
            </a:r>
          </a:p>
          <a:p>
            <a:pPr marL="628558" lvl="1" indent="-171425">
              <a:buFont typeface="Arial" panose="020B0604020202020204" pitchFamily="34" charset="0"/>
              <a:buChar char="•"/>
            </a:pPr>
            <a:r>
              <a:rPr lang="en-US"/>
              <a:t>Next, we divide the 500 children into the ISD’s IDEA Flowthrough allocation of $1,000,000 to give an average allocation per eligible child of $2,000 per student.</a:t>
            </a:r>
          </a:p>
          <a:p>
            <a:pPr marL="628558" lvl="1" indent="-171425">
              <a:buFont typeface="Arial" panose="020B0604020202020204" pitchFamily="34" charset="0"/>
              <a:buChar char="•"/>
            </a:pPr>
            <a:r>
              <a:rPr lang="en-US"/>
              <a:t>We then take the average allocation per eligible child and multiply that amount by the private school student count of 25 to get a total required amount of $50,000</a:t>
            </a:r>
          </a:p>
          <a:p>
            <a:pPr marL="897828" lvl="2" indent="0">
              <a:buFont typeface="Arial" panose="020B0604020202020204" pitchFamily="34" charset="0"/>
              <a:buNone/>
            </a:pPr>
            <a:endParaRPr lang="en-US"/>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32</a:t>
            </a:fld>
            <a:endParaRPr lang="en-US"/>
          </a:p>
        </p:txBody>
      </p:sp>
    </p:spTree>
    <p:extLst>
      <p:ext uri="{BB962C8B-B14F-4D97-AF65-F5344CB8AC3E}">
        <p14:creationId xmlns:p14="http://schemas.microsoft.com/office/powerpoint/2010/main" val="1799421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sz="1100"/>
              <a:t>(NL) – </a:t>
            </a:r>
            <a:r>
              <a:rPr lang="en-US" sz="1100" b="1"/>
              <a:t>MUST DO</a:t>
            </a:r>
          </a:p>
          <a:p>
            <a:pPr defTabSz="881390">
              <a:defRPr/>
            </a:pPr>
            <a:endParaRPr lang="en-US" sz="1100" b="1"/>
          </a:p>
          <a:p>
            <a:pPr defTabSz="881390">
              <a:defRPr/>
            </a:pPr>
            <a:r>
              <a:rPr lang="en-US" sz="1100" b="0"/>
              <a:t>As you can see, the mechanics of the IDEA Preschool proportionate share allocation calculation looks very similar to how the IDEA Flowthrough proportionate share allocation calculation is calculated.</a:t>
            </a:r>
          </a:p>
          <a:p>
            <a:pPr defTabSz="881390">
              <a:defRPr/>
            </a:pPr>
            <a:r>
              <a:rPr lang="en-US" sz="1100" b="0"/>
              <a:t>The key difference however is the allocation used for the IDEA Preschool proportionate share allocation calculation, as well as the age of the public and private school children used to calculate the required amount.</a:t>
            </a:r>
          </a:p>
          <a:p>
            <a:pPr defTabSz="881390">
              <a:defRPr/>
            </a:pPr>
            <a:endParaRPr lang="en-US" sz="1100" b="0"/>
          </a:p>
          <a:p>
            <a:pPr defTabSz="881390">
              <a:defRPr/>
            </a:pPr>
            <a:r>
              <a:rPr lang="en-US" sz="1100" b="0"/>
              <a:t>The IDEA Preschool proportionate share requirement uses the total IDEA Preschool allocation and public and private school child counts are exclusive to children ages 3-5.</a:t>
            </a:r>
          </a:p>
          <a:p>
            <a:pPr defTabSz="881390">
              <a:defRPr/>
            </a:pPr>
            <a:endParaRPr lang="en-US" sz="1100" b="1"/>
          </a:p>
          <a:p>
            <a:pPr defTabSz="881390">
              <a:defRPr/>
            </a:pPr>
            <a:r>
              <a:rPr lang="en-US" sz="1100"/>
              <a:t>It is important to note the public and private school counts for children ages 3-5 are included in both the IDEA Flowthrough and IDEA Preschool proportionate share allocation calculations.</a:t>
            </a:r>
          </a:p>
          <a:p>
            <a:pPr marL="165261" indent="-165261" defTabSz="881390">
              <a:buFont typeface="Arial" panose="020B0604020202020204" pitchFamily="34" charset="0"/>
              <a:buChar char="•"/>
              <a:defRPr/>
            </a:pPr>
            <a:r>
              <a:rPr lang="en-US" sz="1100"/>
              <a:t>The same 3-5 year olds are used in both allocation calculations due to children ages 3-5 being covered under both the Flowthrough and Preschool grants per regulation.</a:t>
            </a:r>
          </a:p>
          <a:p>
            <a:pPr marL="622461" lvl="1" indent="-165261" defTabSz="881390">
              <a:buFont typeface="Arial" panose="020B0604020202020204" pitchFamily="34" charset="0"/>
              <a:buChar char="•"/>
              <a:defRPr/>
            </a:pPr>
            <a:r>
              <a:rPr lang="en-US" sz="1100"/>
              <a:t>It is also important to note that when determining the private school child count for children ages 3-5, the count will include private school children attending a private preschool program operated within and by a registered and approved private elementary school. </a:t>
            </a:r>
          </a:p>
          <a:p>
            <a:pPr marL="622461" lvl="1" indent="-165261" defTabSz="881390">
              <a:buFont typeface="Arial" panose="020B0604020202020204" pitchFamily="34" charset="0"/>
              <a:buChar char="•"/>
              <a:defRPr/>
            </a:pPr>
            <a:r>
              <a:rPr lang="en-US" sz="1100"/>
              <a:t>The child count for children ages 3-5 also includes 4 and 5-yearolds in kindergarten, including developmental kindergarten within an approved private school.</a:t>
            </a:r>
          </a:p>
          <a:p>
            <a:pPr marL="622461" lvl="1" indent="-165261" defTabSz="881390">
              <a:buFont typeface="Arial" panose="020B0604020202020204" pitchFamily="34" charset="0"/>
              <a:buChar char="•"/>
              <a:defRPr/>
            </a:pPr>
            <a:r>
              <a:rPr lang="en-US" sz="1100"/>
              <a:t>Remember, any children receiving services on an IEP within a private school are not included in the private school count – these children are included in the public school count.</a:t>
            </a:r>
          </a:p>
          <a:p>
            <a:pPr marL="165261" indent="-165261" defTabSz="881390">
              <a:buFont typeface="Arial" panose="020B0604020202020204" pitchFamily="34" charset="0"/>
              <a:buChar char="•"/>
              <a:defRPr/>
            </a:pPr>
            <a:endParaRPr lang="en-US" sz="1100"/>
          </a:p>
          <a:p>
            <a:endParaRPr lang="en-US" sz="1100"/>
          </a:p>
          <a:p>
            <a:pPr defTabSz="881390">
              <a:defRPr/>
            </a:pPr>
            <a:r>
              <a:rPr lang="en-US" sz="1100" b="1"/>
              <a:t>Since the IDEA Preschool proportionate share requirement is restricted for parentally placed private school children ages 3-5, there is a best practice charging methodology worth being considered by districts.</a:t>
            </a:r>
          </a:p>
          <a:p>
            <a:pPr marL="605956" lvl="1" indent="-165261" defTabSz="881390">
              <a:buFont typeface="Arial" panose="020B0604020202020204" pitchFamily="34" charset="0"/>
              <a:buChar char="•"/>
              <a:defRPr/>
            </a:pPr>
            <a:r>
              <a:rPr lang="en-US" sz="1100"/>
              <a:t>The ISD may want to consider fully charging the IDEA Preschool proportionate share requirement for equitable services provided to parentally placed private school children on a nonpublic services plan between the ages of 3-5 first.</a:t>
            </a:r>
          </a:p>
          <a:p>
            <a:pPr marL="605956" lvl="1" indent="-165261" defTabSz="881390">
              <a:buFont typeface="Arial" panose="020B0604020202020204" pitchFamily="34" charset="0"/>
              <a:buChar char="•"/>
              <a:defRPr/>
            </a:pPr>
            <a:r>
              <a:rPr lang="en-US" sz="1100"/>
              <a:t>Once IDEA Preschool requirement is fully spent, the ISD can then begin to charge IDEA Flowthrough for equitable services provided to the parentally placed private school children ages 3-5 to further spend down the IDEA Flowthrough requirement.</a:t>
            </a:r>
          </a:p>
          <a:p>
            <a:pPr marL="440695" lvl="1" indent="0" defTabSz="881390">
              <a:buFont typeface="Arial" panose="020B0604020202020204" pitchFamily="34" charset="0"/>
              <a:buNone/>
              <a:defRPr/>
            </a:pPr>
            <a:endParaRPr lang="en-US" sz="1100"/>
          </a:p>
          <a:p>
            <a:pPr defTabSz="881390">
              <a:defRPr/>
            </a:pPr>
            <a:endParaRPr lang="en-US" sz="1100" b="1"/>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33</a:t>
            </a:fld>
            <a:endParaRPr lang="en-US"/>
          </a:p>
        </p:txBody>
      </p:sp>
    </p:spTree>
    <p:extLst>
      <p:ext uri="{BB962C8B-B14F-4D97-AF65-F5344CB8AC3E}">
        <p14:creationId xmlns:p14="http://schemas.microsoft.com/office/powerpoint/2010/main" val="14416046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(SM) – </a:t>
            </a:r>
            <a:r>
              <a:rPr lang="en-US" b="1"/>
              <a:t>MUST DO</a:t>
            </a:r>
          </a:p>
          <a:p>
            <a:endParaRPr lang="en-US" b="1"/>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34</a:t>
            </a:fld>
            <a:endParaRPr lang="en-US"/>
          </a:p>
        </p:txBody>
      </p:sp>
    </p:spTree>
    <p:extLst>
      <p:ext uri="{BB962C8B-B14F-4D97-AF65-F5344CB8AC3E}">
        <p14:creationId xmlns:p14="http://schemas.microsoft.com/office/powerpoint/2010/main" val="32438692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(SM) – </a:t>
            </a:r>
            <a:r>
              <a:rPr lang="en-US" b="1"/>
              <a:t>MUST DO</a:t>
            </a:r>
          </a:p>
          <a:p>
            <a:endParaRPr lang="en-US" b="1"/>
          </a:p>
          <a:p>
            <a:r>
              <a:rPr lang="en-US" sz="1100"/>
              <a:t>Simple Answer: </a:t>
            </a:r>
          </a:p>
          <a:p>
            <a:pPr marL="165261" indent="-165261">
              <a:buFont typeface="Arial" panose="020B0604020202020204" pitchFamily="34" charset="0"/>
              <a:buChar char="•"/>
            </a:pPr>
            <a:r>
              <a:rPr lang="en-US" sz="1100"/>
              <a:t>No, the allocation calculation does not change. </a:t>
            </a:r>
          </a:p>
          <a:p>
            <a:pPr marL="605956" lvl="1" indent="-165261">
              <a:buFont typeface="Arial" panose="020B0604020202020204" pitchFamily="34" charset="0"/>
              <a:buChar char="•"/>
            </a:pPr>
            <a:r>
              <a:rPr lang="en-US" sz="1100"/>
              <a:t>Prior year count is used, and the allocation is not “updated” to reflect current year count numbers once known. </a:t>
            </a:r>
          </a:p>
          <a:p>
            <a:pPr marL="440695" lvl="1"/>
            <a:endParaRPr lang="en-US" sz="1100"/>
          </a:p>
          <a:p>
            <a:pPr marL="165261" indent="-165261">
              <a:buFont typeface="Arial" panose="020B0604020202020204" pitchFamily="34" charset="0"/>
              <a:buChar char="•"/>
            </a:pPr>
            <a:r>
              <a:rPr lang="en-US" sz="1100"/>
              <a:t>Only time calculation gets updated is if there is an error in the counts used in the original calculation. </a:t>
            </a:r>
          </a:p>
          <a:p>
            <a:endParaRPr lang="en-US" sz="1100"/>
          </a:p>
          <a:p>
            <a:r>
              <a:rPr lang="en-US" sz="1100"/>
              <a:t>Example Rationales for Allocation Calculation Changes: </a:t>
            </a:r>
          </a:p>
          <a:p>
            <a:pPr marL="165261" indent="-165261">
              <a:buFont typeface="Arial" panose="020B0604020202020204" pitchFamily="34" charset="0"/>
              <a:buChar char="•"/>
            </a:pPr>
            <a:r>
              <a:rPr lang="en-US" sz="1100"/>
              <a:t>Inaccurate Count Data</a:t>
            </a:r>
          </a:p>
          <a:p>
            <a:pPr marL="605956" lvl="1" indent="-165261">
              <a:buFont typeface="Arial" panose="020B0604020202020204" pitchFamily="34" charset="0"/>
              <a:buChar char="•"/>
            </a:pPr>
            <a:r>
              <a:rPr lang="en-US" sz="1100"/>
              <a:t>Wrong counts were used</a:t>
            </a:r>
          </a:p>
          <a:p>
            <a:pPr marL="165261" indent="-165261">
              <a:buFont typeface="Arial" panose="020B0604020202020204" pitchFamily="34" charset="0"/>
              <a:buChar char="•"/>
            </a:pPr>
            <a:r>
              <a:rPr lang="en-US" sz="1100"/>
              <a:t>Inaccurate calculation</a:t>
            </a:r>
          </a:p>
          <a:p>
            <a:pPr marL="605956" lvl="1" indent="-165261">
              <a:buFont typeface="Arial" panose="020B0604020202020204" pitchFamily="34" charset="0"/>
              <a:buChar char="•"/>
            </a:pPr>
            <a:r>
              <a:rPr lang="en-US" sz="1100"/>
              <a:t>The “Math” was completed incorrectly</a:t>
            </a:r>
          </a:p>
          <a:p>
            <a:pPr marL="165261" indent="-165261">
              <a:buFont typeface="Arial" panose="020B0604020202020204" pitchFamily="34" charset="0"/>
              <a:buChar char="•"/>
            </a:pPr>
            <a:r>
              <a:rPr lang="en-US" sz="1100"/>
              <a:t>Incorrect nonpublic and home schools utilized for private school count.</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35</a:t>
            </a:fld>
            <a:endParaRPr lang="en-US"/>
          </a:p>
        </p:txBody>
      </p:sp>
    </p:spTree>
    <p:extLst>
      <p:ext uri="{BB962C8B-B14F-4D97-AF65-F5344CB8AC3E}">
        <p14:creationId xmlns:p14="http://schemas.microsoft.com/office/powerpoint/2010/main" val="2012239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266" rtl="0" eaLnBrk="1" fontAlgn="auto" latinLnBrk="0" hangingPunct="1">
              <a:lnSpc>
                <a:spcPct val="100000"/>
              </a:lnSpc>
              <a:spcBef>
                <a:spcPts val="0"/>
              </a:spcBef>
              <a:spcAft>
                <a:spcPts val="0"/>
              </a:spcAft>
              <a:buClrTx/>
              <a:buSzTx/>
              <a:buFontTx/>
              <a:buNone/>
              <a:tabLst/>
              <a:defRPr/>
            </a:pPr>
            <a:r>
              <a:rPr lang="en-US"/>
              <a:t>(NL) </a:t>
            </a:r>
          </a:p>
          <a:p>
            <a:pPr marL="0" marR="0" lvl="0" indent="0" algn="l" defTabSz="914266" rtl="0" eaLnBrk="1" fontAlgn="auto" latinLnBrk="0" hangingPunct="1">
              <a:lnSpc>
                <a:spcPct val="100000"/>
              </a:lnSpc>
              <a:spcBef>
                <a:spcPts val="0"/>
              </a:spcBef>
              <a:spcAft>
                <a:spcPts val="0"/>
              </a:spcAft>
              <a:buClrTx/>
              <a:buSzTx/>
              <a:buFontTx/>
              <a:buNone/>
              <a:tabLst/>
              <a:defRPr/>
            </a:pPr>
            <a:endParaRPr lang="en-US" b="1"/>
          </a:p>
          <a:p>
            <a:pPr marL="0" marR="0" lvl="0" indent="0" algn="l" defTabSz="914266" rtl="0" eaLnBrk="1" fontAlgn="auto" latinLnBrk="0" hangingPunct="1">
              <a:lnSpc>
                <a:spcPct val="100000"/>
              </a:lnSpc>
              <a:spcBef>
                <a:spcPts val="0"/>
              </a:spcBef>
              <a:spcAft>
                <a:spcPts val="0"/>
              </a:spcAft>
              <a:buClrTx/>
              <a:buSzTx/>
              <a:buFontTx/>
              <a:buNone/>
              <a:tabLst/>
              <a:defRPr/>
            </a:pPr>
            <a:r>
              <a:rPr lang="en-US" b="0"/>
              <a:t>So what services can be provided to parentally placed private school children?</a:t>
            </a:r>
          </a:p>
          <a:p>
            <a:pPr defTabSz="914266">
              <a:defRPr/>
            </a:pPr>
            <a:endParaRPr lang="en-US">
              <a:latin typeface="Segoe UI" panose="020B0502040204020203" pitchFamily="34" charset="0"/>
            </a:endParaRPr>
          </a:p>
          <a:p>
            <a:endParaRPr lang="en-US"/>
          </a:p>
          <a:p>
            <a:endParaRPr lang="en-US"/>
          </a:p>
          <a:p>
            <a:endParaRPr lang="en-US"/>
          </a:p>
          <a:p>
            <a:endParaRPr lang="en-US"/>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36</a:t>
            </a:fld>
            <a:endParaRPr lang="en-US"/>
          </a:p>
        </p:txBody>
      </p:sp>
    </p:spTree>
    <p:extLst>
      <p:ext uri="{BB962C8B-B14F-4D97-AF65-F5344CB8AC3E}">
        <p14:creationId xmlns:p14="http://schemas.microsoft.com/office/powerpoint/2010/main" val="11940830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r>
              <a:rPr lang="en-US"/>
              <a:t>(NL) </a:t>
            </a:r>
            <a:endParaRPr lang="en-US" b="1"/>
          </a:p>
          <a:p>
            <a:pPr defTabSz="914266">
              <a:defRPr/>
            </a:pPr>
            <a:endParaRPr lang="en-US" b="1"/>
          </a:p>
          <a:p>
            <a:pPr marL="165261" indent="-165261" defTabSz="914266">
              <a:buFont typeface="Arial" panose="020B0604020202020204" pitchFamily="34" charset="0"/>
              <a:buChar char="•"/>
              <a:defRPr/>
            </a:pPr>
            <a:r>
              <a:rPr lang="en-US" sz="1100"/>
              <a:t>Connecting back to the scenario around timely and meaningful consultation, once timely and meaningful consultation has occurred, the ISD/member district has the final say in what equitable services are going to be provided to the parentally placed private school children with disabilities attending registered and approved nonpublic schools and home schools within the ISD. But remember, as we said earlier, a timely and meaningful consultation meeting is not considered meaningful if ISDs/member districts enter a consultation meeting with a unilateral decision already made regarding what services will be provided to parentally placed private school children with disabilities regardless of the needs of the parentally placed private school children. </a:t>
            </a:r>
          </a:p>
          <a:p>
            <a:pPr marL="165261" indent="-165261" defTabSz="914266">
              <a:buFont typeface="Arial" panose="020B0604020202020204" pitchFamily="34" charset="0"/>
              <a:buChar char="•"/>
              <a:defRPr/>
            </a:pPr>
            <a:endParaRPr lang="en-US" sz="1100"/>
          </a:p>
          <a:p>
            <a:pPr marL="165261" indent="-165261" defTabSz="914266">
              <a:buFont typeface="Arial" panose="020B0604020202020204" pitchFamily="34" charset="0"/>
              <a:buChar char="•"/>
              <a:defRPr/>
            </a:pPr>
            <a:r>
              <a:rPr lang="en-US" sz="1100"/>
              <a:t>It is important to note parentally placed private school children with disabilities on a nonpublic services plan are not guaranteed to be provided equitable services due to not being entitled to a Free and Appropriate Public Education (FAPE).</a:t>
            </a:r>
          </a:p>
          <a:p>
            <a:pPr marL="0" indent="0" defTabSz="914266">
              <a:buFont typeface="Arial" panose="020B0604020202020204" pitchFamily="34" charset="0"/>
              <a:buNone/>
              <a:defRPr/>
            </a:pPr>
            <a:endParaRPr lang="en-US" sz="1100"/>
          </a:p>
          <a:p>
            <a:pPr marL="165261" indent="-165261" defTabSz="914266">
              <a:buFont typeface="Arial" panose="020B0604020202020204" pitchFamily="34" charset="0"/>
              <a:buChar char="•"/>
              <a:defRPr/>
            </a:pPr>
            <a:r>
              <a:rPr lang="en-US" sz="1100"/>
              <a:t>Additionally, a key point we want to make sure you leave this presentation with is this:</a:t>
            </a:r>
          </a:p>
          <a:p>
            <a:pPr marL="605956" lvl="1" indent="-165261" defTabSz="914266">
              <a:buFont typeface="Arial" panose="020B0604020202020204" pitchFamily="34" charset="0"/>
              <a:buChar char="•"/>
              <a:defRPr/>
            </a:pPr>
            <a:r>
              <a:rPr lang="en-US" sz="1100"/>
              <a:t>Parentally placed private school children receiving equitable services and being charged to the proportionate share requirement have a nonpublic services plan, NOT an IEP.</a:t>
            </a:r>
          </a:p>
          <a:p>
            <a:pPr marL="605956" lvl="1" indent="-165261" defTabSz="914266">
              <a:buFont typeface="Arial" panose="020B0604020202020204" pitchFamily="34" charset="0"/>
              <a:buChar char="•"/>
              <a:defRPr/>
            </a:pPr>
            <a:r>
              <a:rPr lang="en-US" sz="1100"/>
              <a:t>If a child is receiving equitable services on an IEP, even if the child is attending preschool, those services are unallowable to be charged to the proportionate share requirement and those child counts also must be included in the public school portion of the IDEA Flowthrough and IDEA Preschool allocation calculations, not the private school count.</a:t>
            </a:r>
          </a:p>
          <a:p>
            <a:pPr marL="605956" lvl="1" indent="-165261" defTabSz="914266">
              <a:buFont typeface="Arial" panose="020B0604020202020204" pitchFamily="34" charset="0"/>
              <a:buChar char="•"/>
              <a:defRPr/>
            </a:pPr>
            <a:r>
              <a:rPr lang="en-US" sz="1100"/>
              <a:t>If you hear the word IEP related to services for a child, this means you are providing FAPE to the child and parentally placed private school children whose services are charged to the proportionate share requirement do not have a right to a FAPE.</a:t>
            </a:r>
          </a:p>
          <a:p>
            <a:pPr defTabSz="914266">
              <a:defRPr/>
            </a:pPr>
            <a:endParaRPr lang="en-US" b="1"/>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37</a:t>
            </a:fld>
            <a:endParaRPr lang="en-US"/>
          </a:p>
        </p:txBody>
      </p:sp>
    </p:spTree>
    <p:extLst>
      <p:ext uri="{BB962C8B-B14F-4D97-AF65-F5344CB8AC3E}">
        <p14:creationId xmlns:p14="http://schemas.microsoft.com/office/powerpoint/2010/main" val="4115110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(SM) - </a:t>
            </a:r>
            <a:r>
              <a:rPr lang="en-US" b="1"/>
              <a:t>MUST DO</a:t>
            </a:r>
            <a:r>
              <a:rPr lang="en-US"/>
              <a:t> </a:t>
            </a:r>
          </a:p>
          <a:p>
            <a:endParaRPr lang="en-US"/>
          </a:p>
          <a:p>
            <a:pPr marL="628558" lvl="1" indent="-171425">
              <a:buFont typeface="Arial" panose="020B0604020202020204" pitchFamily="34" charset="0"/>
              <a:buChar char="•"/>
            </a:pPr>
            <a:endParaRPr lang="en-US"/>
          </a:p>
          <a:p>
            <a:pPr marL="628558" lvl="1" indent="-171425">
              <a:buFont typeface="Arial" panose="020B0604020202020204" pitchFamily="34" charset="0"/>
              <a:buChar char="•"/>
            </a:pPr>
            <a:endParaRPr lang="en-US"/>
          </a:p>
          <a:p>
            <a:pPr marL="628558" lvl="1" indent="-171425">
              <a:buFont typeface="Arial" panose="020B0604020202020204" pitchFamily="34" charset="0"/>
              <a:buChar char="•"/>
            </a:pPr>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38</a:t>
            </a:fld>
            <a:endParaRPr lang="en-US"/>
          </a:p>
        </p:txBody>
      </p:sp>
    </p:spTree>
    <p:extLst>
      <p:ext uri="{BB962C8B-B14F-4D97-AF65-F5344CB8AC3E}">
        <p14:creationId xmlns:p14="http://schemas.microsoft.com/office/powerpoint/2010/main" val="217942500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r>
              <a:rPr lang="en-US">
                <a:latin typeface="Calibri"/>
                <a:ea typeface="Calibri" panose="020F0502020204030204" pitchFamily="34" charset="0"/>
                <a:cs typeface="Calibri"/>
              </a:rPr>
              <a:t>(SM) – </a:t>
            </a:r>
            <a:r>
              <a:rPr lang="en-US" b="1">
                <a:latin typeface="Calibri"/>
                <a:ea typeface="Calibri" panose="020F0502020204030204" pitchFamily="34" charset="0"/>
                <a:cs typeface="Calibri"/>
              </a:rPr>
              <a:t>MUST DO</a:t>
            </a:r>
          </a:p>
          <a:p>
            <a:pPr defTabSz="914266">
              <a:defRPr/>
            </a:pPr>
            <a:endParaRPr lang="en-US" sz="1800" b="1">
              <a:latin typeface="Calibri" panose="020F0502020204030204" pitchFamily="34" charset="0"/>
              <a:ea typeface="Calibri" panose="020F0502020204030204" pitchFamily="34" charset="0"/>
              <a:cs typeface="Times New Roman" panose="02020603050405020304" pitchFamily="18" charset="0"/>
            </a:endParaRPr>
          </a:p>
          <a:p>
            <a:pPr marL="170815" indent="-170815">
              <a:buFont typeface="Arial" panose="020B0604020202020204" pitchFamily="34" charset="0"/>
              <a:buChar char="•"/>
            </a:pPr>
            <a:r>
              <a:rPr lang="en-US" sz="1100"/>
              <a:t>Multiple implementation models for ISDs to provide equitable services</a:t>
            </a:r>
            <a:endParaRPr lang="en-US" sz="1100">
              <a:cs typeface="Calibri"/>
            </a:endParaRPr>
          </a:p>
          <a:p>
            <a:pPr marL="628015" lvl="1" indent="-170815">
              <a:buFont typeface="Arial" panose="020B0604020202020204" pitchFamily="34" charset="0"/>
              <a:buChar char="•"/>
            </a:pPr>
            <a:r>
              <a:rPr lang="en-US" sz="1100"/>
              <a:t>ISD implements 100% of requirements</a:t>
            </a:r>
            <a:endParaRPr lang="en-US" sz="1100">
              <a:cs typeface="Calibri"/>
            </a:endParaRPr>
          </a:p>
          <a:p>
            <a:pPr marL="628015" lvl="1" indent="-170815">
              <a:buFont typeface="Arial" panose="020B0604020202020204" pitchFamily="34" charset="0"/>
              <a:buChar char="•"/>
            </a:pPr>
            <a:r>
              <a:rPr lang="en-US" sz="1100"/>
              <a:t>Member district(s) implement 100% of requirements</a:t>
            </a:r>
            <a:endParaRPr lang="en-US" sz="1100">
              <a:cs typeface="Calibri"/>
            </a:endParaRPr>
          </a:p>
          <a:p>
            <a:pPr marL="628015" lvl="1" indent="-170815">
              <a:buFont typeface="Arial" panose="020B0604020202020204" pitchFamily="34" charset="0"/>
              <a:buChar char="•"/>
            </a:pPr>
            <a:r>
              <a:rPr lang="en-US" sz="1100"/>
              <a:t>ISD/member district(s) together implement 100% of requirements</a:t>
            </a:r>
            <a:endParaRPr lang="en-US" sz="1100">
              <a:cs typeface="Calibri"/>
            </a:endParaRPr>
          </a:p>
          <a:p>
            <a:pPr marL="457133" lvl="1"/>
            <a:endParaRPr lang="en-US" sz="1100"/>
          </a:p>
          <a:p>
            <a:pPr marL="170815" indent="-170815">
              <a:buFont typeface="Arial" panose="020B0604020202020204" pitchFamily="34" charset="0"/>
              <a:buChar char="•"/>
            </a:pPr>
            <a:r>
              <a:rPr lang="en-US" sz="1100"/>
              <a:t>Regardless of implementation model used by the ISD</a:t>
            </a:r>
            <a:endParaRPr lang="en-US" sz="1100">
              <a:cs typeface="Calibri"/>
            </a:endParaRPr>
          </a:p>
          <a:p>
            <a:pPr marL="628015" lvl="1" indent="-170815">
              <a:buFont typeface="Arial" panose="020B0604020202020204" pitchFamily="34" charset="0"/>
              <a:buChar char="•"/>
            </a:pPr>
            <a:r>
              <a:rPr lang="en-US" sz="1100"/>
              <a:t>Compliance is determined at the ISD level given the ISD is the subrecipient of the IDEA grant funds.</a:t>
            </a:r>
            <a:endParaRPr lang="en-US" sz="1100">
              <a:cs typeface="Calibri" panose="020F0502020204030204"/>
            </a:endParaRPr>
          </a:p>
          <a:p>
            <a:pPr marL="644525" lvl="1" indent="-170815" defTabSz="881390">
              <a:buFont typeface="Arial" panose="020B0604020202020204" pitchFamily="34" charset="0"/>
              <a:buChar char="•"/>
              <a:defRPr/>
            </a:pPr>
            <a:r>
              <a:rPr lang="en-US" sz="1100"/>
              <a:t>Even if member districts are implementing some or all the equitable services requirements, the ISD needs ensure the requirements are being met. </a:t>
            </a:r>
            <a:endParaRPr lang="en-US" sz="1100">
              <a:cs typeface="Calibri"/>
            </a:endParaRPr>
          </a:p>
          <a:p>
            <a:pPr marL="473571" lvl="1"/>
            <a:endParaRPr lang="en-US"/>
          </a:p>
          <a:p>
            <a:pPr marL="457133" lvl="1"/>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39</a:t>
            </a:fld>
            <a:endParaRPr lang="en-US"/>
          </a:p>
        </p:txBody>
      </p:sp>
    </p:spTree>
    <p:extLst>
      <p:ext uri="{BB962C8B-B14F-4D97-AF65-F5344CB8AC3E}">
        <p14:creationId xmlns:p14="http://schemas.microsoft.com/office/powerpoint/2010/main" val="2114079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(NL)</a:t>
            </a:r>
          </a:p>
          <a:p>
            <a:endParaRPr lang="en-US"/>
          </a:p>
          <a:p>
            <a:r>
              <a:rPr lang="en-US"/>
              <a:t>So what are equitable services?</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4</a:t>
            </a:fld>
            <a:endParaRPr lang="en-US"/>
          </a:p>
        </p:txBody>
      </p:sp>
    </p:spTree>
    <p:extLst>
      <p:ext uri="{BB962C8B-B14F-4D97-AF65-F5344CB8AC3E}">
        <p14:creationId xmlns:p14="http://schemas.microsoft.com/office/powerpoint/2010/main" val="14125123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sz="1100">
                <a:latin typeface="Calibri" panose="020F0502020204030204" pitchFamily="34" charset="0"/>
                <a:ea typeface="Calibri" panose="020F0502020204030204" pitchFamily="34" charset="0"/>
                <a:cs typeface="Times New Roman" panose="02020603050405020304" pitchFamily="18" charset="0"/>
              </a:rPr>
              <a:t> (SM) – </a:t>
            </a:r>
            <a:r>
              <a:rPr lang="en-US" sz="1100" b="1">
                <a:latin typeface="Calibri" panose="020F0502020204030204" pitchFamily="34" charset="0"/>
                <a:ea typeface="Calibri" panose="020F0502020204030204" pitchFamily="34" charset="0"/>
                <a:cs typeface="Times New Roman" panose="02020603050405020304" pitchFamily="18" charset="0"/>
              </a:rPr>
              <a:t>MUST DO</a:t>
            </a:r>
          </a:p>
          <a:p>
            <a:pPr marL="330521" indent="-330521">
              <a:buFont typeface="Arial" panose="020B0604020202020204" pitchFamily="34" charset="0"/>
              <a:buChar char="•"/>
            </a:pPr>
            <a:endParaRPr lang="en-US" sz="1100"/>
          </a:p>
          <a:p>
            <a:pPr marL="330521" indent="-330521">
              <a:buFont typeface="Arial" panose="020B0604020202020204" pitchFamily="34" charset="0"/>
              <a:buChar char="•"/>
            </a:pPr>
            <a:r>
              <a:rPr lang="en-US" sz="1100"/>
              <a:t>Given the proportionate share is met in the aggregate, not at the member district level, if the ISD decides to allocate the proportionate share requirement between member districts, this allocation must be understood as a flexible allocation and not a fixed allocation.</a:t>
            </a:r>
          </a:p>
          <a:p>
            <a:pPr defTabSz="881390">
              <a:defRPr/>
            </a:pPr>
            <a:endParaRPr lang="en-US" sz="1100"/>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40</a:t>
            </a:fld>
            <a:endParaRPr lang="en-US"/>
          </a:p>
        </p:txBody>
      </p:sp>
    </p:spTree>
    <p:extLst>
      <p:ext uri="{BB962C8B-B14F-4D97-AF65-F5344CB8AC3E}">
        <p14:creationId xmlns:p14="http://schemas.microsoft.com/office/powerpoint/2010/main" val="251508104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B817D4-4EE7-8DE2-1D2C-AE748D608C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67D9A8-EE3F-46C4-7BEC-77BC9262C6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23BBE96-8308-0DBC-2DCC-ED5A867E6911}"/>
              </a:ext>
            </a:extLst>
          </p:cNvPr>
          <p:cNvSpPr>
            <a:spLocks noGrp="1"/>
          </p:cNvSpPr>
          <p:nvPr>
            <p:ph type="body" idx="1"/>
          </p:nvPr>
        </p:nvSpPr>
        <p:spPr/>
        <p:txBody>
          <a:bodyPr/>
          <a:lstStyle/>
          <a:p>
            <a:pPr defTabSz="881390">
              <a:defRPr/>
            </a:pPr>
            <a:r>
              <a:rPr lang="en-US">
                <a:latin typeface="Calibri" panose="020F0502020204030204" pitchFamily="34" charset="0"/>
                <a:ea typeface="Calibri" panose="020F0502020204030204" pitchFamily="34" charset="0"/>
                <a:cs typeface="Times New Roman" panose="02020603050405020304" pitchFamily="18" charset="0"/>
              </a:rPr>
              <a:t>(SM) – </a:t>
            </a:r>
            <a:r>
              <a:rPr lang="en-US" b="1">
                <a:latin typeface="Calibri" panose="020F0502020204030204" pitchFamily="34" charset="0"/>
                <a:ea typeface="Calibri" panose="020F0502020204030204" pitchFamily="34" charset="0"/>
                <a:cs typeface="Times New Roman" panose="02020603050405020304" pitchFamily="18" charset="0"/>
              </a:rPr>
              <a:t>MUST DO</a:t>
            </a:r>
          </a:p>
          <a:p>
            <a:endParaRPr lang="en-US" sz="1100"/>
          </a:p>
          <a:p>
            <a:r>
              <a:rPr lang="en-US" sz="1100" b="1"/>
              <a:t>Scenario A:</a:t>
            </a:r>
          </a:p>
          <a:p>
            <a:pPr marL="330521" indent="-330521">
              <a:buFont typeface="Arial" panose="020B0604020202020204" pitchFamily="34" charset="0"/>
              <a:buChar char="•"/>
            </a:pPr>
            <a:r>
              <a:rPr lang="en-US" sz="1100"/>
              <a:t>ISD calculates a total proportionate share requirement of $100,00 and the ISD’s (4) member districts provide equitable services.</a:t>
            </a:r>
          </a:p>
          <a:p>
            <a:pPr marL="330521" indent="-330521">
              <a:buFont typeface="Arial" panose="020B0604020202020204" pitchFamily="34" charset="0"/>
              <a:buChar char="•"/>
            </a:pPr>
            <a:r>
              <a:rPr lang="en-US" sz="1100"/>
              <a:t>ISD formally allocates through the federal application the proportionate share requirement between districts at $25,000 each.</a:t>
            </a:r>
          </a:p>
          <a:p>
            <a:pPr marL="771216" lvl="1" indent="-330521" defTabSz="881390">
              <a:buFont typeface="Arial" panose="020B0604020202020204" pitchFamily="34" charset="0"/>
              <a:buChar char="•"/>
              <a:defRPr/>
            </a:pPr>
            <a:r>
              <a:rPr lang="en-US" sz="1100"/>
              <a:t>3 of the districts do not anticipate being able to spend their $25,000 by the end of the school year.</a:t>
            </a:r>
          </a:p>
          <a:p>
            <a:pPr marL="771216" lvl="1" indent="-330521">
              <a:buFont typeface="Arial" panose="020B0604020202020204" pitchFamily="34" charset="0"/>
              <a:buChar char="•"/>
            </a:pPr>
            <a:r>
              <a:rPr lang="en-US" sz="1100"/>
              <a:t>The 4th district is able to spend their $25,000 by the middle of the school year and anticipates being able to spend another $25,000 by the end of the school year. </a:t>
            </a:r>
          </a:p>
          <a:p>
            <a:pPr marL="1211911" lvl="2" indent="-330521">
              <a:buFont typeface="Arial" panose="020B0604020202020204" pitchFamily="34" charset="0"/>
              <a:buChar char="•"/>
            </a:pPr>
            <a:r>
              <a:rPr lang="en-US" sz="1100"/>
              <a:t>This district begins to charge local funds for the excess expenditures beyond the $25,000 allocated</a:t>
            </a:r>
          </a:p>
          <a:p>
            <a:pPr marL="1652607" lvl="3" indent="-330521">
              <a:buFont typeface="Arial" panose="020B0604020202020204" pitchFamily="34" charset="0"/>
              <a:buChar char="•"/>
            </a:pPr>
            <a:r>
              <a:rPr lang="en-US" sz="1100"/>
              <a:t>The district notifies the ISD about the excess expenditures in the event the proportionate share requirement is not met in the aggregate.</a:t>
            </a:r>
          </a:p>
          <a:p>
            <a:pPr marL="1652607" lvl="3" indent="-330521">
              <a:buFont typeface="Arial" panose="020B0604020202020204" pitchFamily="34" charset="0"/>
              <a:buChar char="•"/>
            </a:pPr>
            <a:r>
              <a:rPr lang="en-US" sz="1100"/>
              <a:t> The district tracks the expenditures being charged to local funds to be able to reallocate these expenditures to the federal proportionate share requirement if needed.</a:t>
            </a:r>
          </a:p>
          <a:p>
            <a:pPr marL="330521" indent="-330521">
              <a:buFont typeface="Arial" panose="020B0604020202020204" pitchFamily="34" charset="0"/>
              <a:buChar char="•"/>
            </a:pPr>
            <a:r>
              <a:rPr lang="en-US" sz="1100"/>
              <a:t>Through a review of anticipated expenditures from member districts, the ISD determines the proportionate share requirement will likely not be met in the aggregate. </a:t>
            </a:r>
          </a:p>
          <a:p>
            <a:pPr marL="330521" indent="-330521">
              <a:buFont typeface="Arial" panose="020B0604020202020204" pitchFamily="34" charset="0"/>
              <a:buChar char="•"/>
            </a:pPr>
            <a:r>
              <a:rPr lang="en-US" sz="1100"/>
              <a:t>The ISD contacts the member district with excess expenditures charged to local funds and the district reallocates those expenditures to the federal proportionate share requirement, so supplanting does not occur. </a:t>
            </a:r>
          </a:p>
          <a:p>
            <a:pPr marL="330521" indent="-330521">
              <a:buFont typeface="Arial" panose="020B0604020202020204" pitchFamily="34" charset="0"/>
              <a:buChar char="•"/>
            </a:pPr>
            <a:endParaRPr lang="en-US" sz="1100"/>
          </a:p>
          <a:p>
            <a:r>
              <a:rPr lang="en-US" sz="1100" b="1"/>
              <a:t>Key Takeaways for Scenario A:</a:t>
            </a:r>
          </a:p>
          <a:p>
            <a:pPr marL="330521" indent="-330521">
              <a:buFont typeface="Arial" panose="020B0604020202020204" pitchFamily="34" charset="0"/>
              <a:buChar char="•"/>
            </a:pPr>
            <a:r>
              <a:rPr lang="en-US" sz="1100"/>
              <a:t>Under this model, the ISD/member districts need to be in close communication regarding expenditures to support each other in meeting the proportionate share requirement in the aggregate and to avoid supplanting.</a:t>
            </a:r>
          </a:p>
          <a:p>
            <a:endParaRPr lang="en-US" sz="1100"/>
          </a:p>
          <a:p>
            <a:r>
              <a:rPr lang="en-US" sz="1100" b="1"/>
              <a:t>Scenario B:</a:t>
            </a:r>
          </a:p>
          <a:p>
            <a:pPr marL="330521" indent="-330521">
              <a:buFont typeface="Arial" panose="020B0604020202020204" pitchFamily="34" charset="0"/>
              <a:buChar char="•"/>
            </a:pPr>
            <a:r>
              <a:rPr lang="en-US" sz="1100"/>
              <a:t>ISD calculates a total proportionate share requirement of $100,00 and the ISD’s (4) member districts provide equitable services.</a:t>
            </a:r>
          </a:p>
          <a:p>
            <a:pPr marL="330521" indent="-330521">
              <a:buFont typeface="Arial" panose="020B0604020202020204" pitchFamily="34" charset="0"/>
              <a:buChar char="•"/>
            </a:pPr>
            <a:r>
              <a:rPr lang="en-US" sz="1100"/>
              <a:t>ISD retains the proportionate share requirement at the ISD level but estimates each district will be spent $25,000 each.</a:t>
            </a:r>
          </a:p>
          <a:p>
            <a:pPr marL="771216" lvl="1" indent="-330521">
              <a:buFont typeface="Arial" panose="020B0604020202020204" pitchFamily="34" charset="0"/>
              <a:buChar char="•"/>
            </a:pPr>
            <a:r>
              <a:rPr lang="en-US" sz="1100"/>
              <a:t>This is tracked on an excel document outside of the federal application.</a:t>
            </a:r>
          </a:p>
          <a:p>
            <a:pPr marL="330521" indent="-330521">
              <a:buFont typeface="Arial" panose="020B0604020202020204" pitchFamily="34" charset="0"/>
              <a:buChar char="•"/>
            </a:pPr>
            <a:r>
              <a:rPr lang="en-US" sz="1100"/>
              <a:t>Throughout the year member districts request reimbursement from the ISD for equitable services provided.</a:t>
            </a:r>
          </a:p>
          <a:p>
            <a:pPr marL="771216" lvl="1" indent="-330521">
              <a:buFont typeface="Arial" panose="020B0604020202020204" pitchFamily="34" charset="0"/>
              <a:buChar char="•"/>
            </a:pPr>
            <a:r>
              <a:rPr lang="en-US" sz="1100"/>
              <a:t>Member districts request reimbursement separately for IDEA Preschool (ages 3-5) and IDEA Flowthrough (3-21).</a:t>
            </a:r>
          </a:p>
          <a:p>
            <a:pPr marL="330521" indent="-330521">
              <a:buFont typeface="Arial" panose="020B0604020202020204" pitchFamily="34" charset="0"/>
              <a:buChar char="•"/>
            </a:pPr>
            <a:r>
              <a:rPr lang="en-US" sz="1100"/>
              <a:t>The ISD tracks progress of meeting the proportionate share requirement in the aggregate as reimbursement requests are received.</a:t>
            </a:r>
          </a:p>
          <a:p>
            <a:pPr marL="330521" indent="-330521">
              <a:buFont typeface="Arial" panose="020B0604020202020204" pitchFamily="34" charset="0"/>
              <a:buChar char="•"/>
            </a:pPr>
            <a:r>
              <a:rPr lang="en-US" sz="1100"/>
              <a:t>Once the expiring proportionate share requirements is met, the ISD begins to reimburse districts from new year grant funds.</a:t>
            </a:r>
          </a:p>
          <a:p>
            <a:endParaRPr lang="en-US" sz="1100"/>
          </a:p>
          <a:p>
            <a:r>
              <a:rPr lang="en-US" sz="1100"/>
              <a:t>Key Takeaway</a:t>
            </a:r>
          </a:p>
          <a:p>
            <a:pPr marL="330521" indent="-330521">
              <a:buFont typeface="Arial" panose="020B0604020202020204" pitchFamily="34" charset="0"/>
              <a:buChar char="•"/>
            </a:pPr>
            <a:r>
              <a:rPr lang="en-US" sz="1100"/>
              <a:t>For more information on how proportionate share funds can be managed at the ISD level, ISDs can refer to the “ISD Management of Proportionate Share Funds” document posted on MDE OSE’s Proportionate share page.</a:t>
            </a:r>
          </a:p>
          <a:p>
            <a:pPr marL="771216" lvl="1" indent="-330521">
              <a:buFont typeface="Arial" panose="020B0604020202020204" pitchFamily="34" charset="0"/>
              <a:buChar char="•"/>
            </a:pPr>
            <a:r>
              <a:rPr lang="en-US" sz="1100"/>
              <a:t>Also linked under resources at the end of the presentation.</a:t>
            </a:r>
          </a:p>
          <a:p>
            <a:pPr defTabSz="881390">
              <a:defRPr/>
            </a:pPr>
            <a:endParaRPr lang="en-US" sz="1100"/>
          </a:p>
        </p:txBody>
      </p:sp>
      <p:sp>
        <p:nvSpPr>
          <p:cNvPr id="4" name="Footer Placeholder 3">
            <a:extLst>
              <a:ext uri="{FF2B5EF4-FFF2-40B4-BE49-F238E27FC236}">
                <a16:creationId xmlns:a16="http://schemas.microsoft.com/office/drawing/2014/main" id="{D0C005D2-F4BD-EA5D-54DC-2DC8995D2669}"/>
              </a:ext>
            </a:extLst>
          </p:cNvPr>
          <p:cNvSpPr>
            <a:spLocks noGrp="1"/>
          </p:cNvSpPr>
          <p:nvPr>
            <p:ph type="ftr" sz="quarter" idx="4"/>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D3A52ADD-4393-A14D-8F50-B9C384E969E7}"/>
              </a:ext>
            </a:extLst>
          </p:cNvPr>
          <p:cNvSpPr>
            <a:spLocks noGrp="1"/>
          </p:cNvSpPr>
          <p:nvPr>
            <p:ph type="sldNum" sz="quarter" idx="5"/>
          </p:nvPr>
        </p:nvSpPr>
        <p:spPr/>
        <p:txBody>
          <a:bodyPr/>
          <a:lstStyle/>
          <a:p>
            <a:fld id="{B726B315-C80B-4218-90F6-E337499C216C}" type="slidenum">
              <a:rPr lang="en-US" smtClean="0"/>
              <a:t>41</a:t>
            </a:fld>
            <a:endParaRPr lang="en-US"/>
          </a:p>
        </p:txBody>
      </p:sp>
    </p:spTree>
    <p:extLst>
      <p:ext uri="{BB962C8B-B14F-4D97-AF65-F5344CB8AC3E}">
        <p14:creationId xmlns:p14="http://schemas.microsoft.com/office/powerpoint/2010/main" val="9381732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96457B-1534-CCE7-E937-C4D2F17F77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F4A41D-61EA-7914-2CD2-FFF3DB3268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FDDFC9-D9BC-4B9C-3CE9-F166DB6277AB}"/>
              </a:ext>
            </a:extLst>
          </p:cNvPr>
          <p:cNvSpPr>
            <a:spLocks noGrp="1"/>
          </p:cNvSpPr>
          <p:nvPr>
            <p:ph type="body" idx="1"/>
          </p:nvPr>
        </p:nvSpPr>
        <p:spPr/>
        <p:txBody>
          <a:bodyPr/>
          <a:lstStyle/>
          <a:p>
            <a:pPr defTabSz="881390">
              <a:defRPr/>
            </a:pPr>
            <a:r>
              <a:rPr lang="en-US" b="1">
                <a:latin typeface="Calibri" panose="020F0502020204030204" pitchFamily="34" charset="0"/>
                <a:ea typeface="Calibri" panose="020F0502020204030204" pitchFamily="34" charset="0"/>
                <a:cs typeface="Times New Roman" panose="02020603050405020304" pitchFamily="18" charset="0"/>
              </a:rPr>
              <a:t>This was included as a resource in the MSBO presentation. </a:t>
            </a:r>
          </a:p>
        </p:txBody>
      </p:sp>
      <p:sp>
        <p:nvSpPr>
          <p:cNvPr id="4" name="Footer Placeholder 3">
            <a:extLst>
              <a:ext uri="{FF2B5EF4-FFF2-40B4-BE49-F238E27FC236}">
                <a16:creationId xmlns:a16="http://schemas.microsoft.com/office/drawing/2014/main" id="{124B2F66-9398-B24A-A559-326FEDDD660A}"/>
              </a:ext>
            </a:extLst>
          </p:cNvPr>
          <p:cNvSpPr>
            <a:spLocks noGrp="1"/>
          </p:cNvSpPr>
          <p:nvPr>
            <p:ph type="ftr" sz="quarter" idx="4"/>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EE5FD5A8-6CE2-FD79-1F9D-B3BAF546D4A7}"/>
              </a:ext>
            </a:extLst>
          </p:cNvPr>
          <p:cNvSpPr>
            <a:spLocks noGrp="1"/>
          </p:cNvSpPr>
          <p:nvPr>
            <p:ph type="sldNum" sz="quarter" idx="5"/>
          </p:nvPr>
        </p:nvSpPr>
        <p:spPr/>
        <p:txBody>
          <a:bodyPr/>
          <a:lstStyle/>
          <a:p>
            <a:fld id="{B726B315-C80B-4218-90F6-E337499C216C}" type="slidenum">
              <a:rPr lang="en-US" smtClean="0"/>
              <a:t>42</a:t>
            </a:fld>
            <a:endParaRPr lang="en-US"/>
          </a:p>
        </p:txBody>
      </p:sp>
    </p:spTree>
    <p:extLst>
      <p:ext uri="{BB962C8B-B14F-4D97-AF65-F5344CB8AC3E}">
        <p14:creationId xmlns:p14="http://schemas.microsoft.com/office/powerpoint/2010/main" val="86897597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r>
              <a:rPr lang="en-US">
                <a:latin typeface="Calibri" panose="020F0502020204030204" pitchFamily="34" charset="0"/>
                <a:ea typeface="Calibri" panose="020F0502020204030204" pitchFamily="34" charset="0"/>
                <a:cs typeface="Times New Roman" panose="02020603050405020304" pitchFamily="18" charset="0"/>
              </a:rPr>
              <a:t> (SM) – </a:t>
            </a:r>
            <a:r>
              <a:rPr lang="en-US" b="1">
                <a:latin typeface="Calibri" panose="020F0502020204030204" pitchFamily="34" charset="0"/>
                <a:ea typeface="Calibri" panose="020F0502020204030204" pitchFamily="34" charset="0"/>
                <a:cs typeface="Times New Roman" panose="02020603050405020304" pitchFamily="18" charset="0"/>
              </a:rPr>
              <a:t>MUST DO</a:t>
            </a:r>
          </a:p>
          <a:p>
            <a:pPr defTabSz="914266">
              <a:defRPr/>
            </a:pPr>
            <a:endParaRPr lang="en-US" sz="1800">
              <a:latin typeface="Calibri" panose="020F0502020204030204" pitchFamily="34" charset="0"/>
              <a:ea typeface="Calibri" panose="020F0502020204030204" pitchFamily="34" charset="0"/>
              <a:cs typeface="Times New Roman" panose="02020603050405020304" pitchFamily="18" charset="0"/>
            </a:endParaRPr>
          </a:p>
          <a:p>
            <a:pPr defTabSz="914266">
              <a:defRPr/>
            </a:pPr>
            <a:r>
              <a:rPr lang="en-US" sz="1800">
                <a:latin typeface="Calibri" panose="020F0502020204030204" pitchFamily="34" charset="0"/>
                <a:ea typeface="Calibri" panose="020F0502020204030204" pitchFamily="34" charset="0"/>
                <a:cs typeface="Times New Roman" panose="02020603050405020304" pitchFamily="18" charset="0"/>
              </a:rPr>
              <a:t>To clarify:</a:t>
            </a:r>
          </a:p>
          <a:p>
            <a:pPr marL="605956" lvl="1" indent="-165261" defTabSz="914266">
              <a:buFont typeface="Arial" panose="020B0604020202020204" pitchFamily="34" charset="0"/>
              <a:buChar char="•"/>
              <a:defRPr/>
            </a:pPr>
            <a:r>
              <a:rPr lang="en-US" sz="1100"/>
              <a:t>Nothing keeps a district from spending local, new year, carryover funds at the same time. </a:t>
            </a:r>
          </a:p>
          <a:p>
            <a:pPr marL="605956" lvl="1" indent="-165261" defTabSz="914266">
              <a:buFont typeface="Arial" panose="020B0604020202020204" pitchFamily="34" charset="0"/>
              <a:buChar char="•"/>
              <a:defRPr/>
            </a:pPr>
            <a:r>
              <a:rPr lang="en-US" sz="1100"/>
              <a:t>However, if at end of day prior year requirement is not spent, adjustments will need to take place to make sure carryover funds are spent.</a:t>
            </a:r>
          </a:p>
          <a:p>
            <a:pPr marL="1046651" lvl="2" indent="-165261" defTabSz="914266">
              <a:buFont typeface="Arial" panose="020B0604020202020204" pitchFamily="34" charset="0"/>
              <a:buChar char="•"/>
              <a:defRPr/>
            </a:pPr>
            <a:r>
              <a:rPr lang="en-US" sz="1100"/>
              <a:t>ISD/member district will need to reallocate local expenditures or expenditures charged to new year grant to carryover grant.</a:t>
            </a:r>
          </a:p>
          <a:p>
            <a:pPr defTabSz="914266">
              <a:defRPr/>
            </a:pPr>
            <a:endParaRPr lang="en-US" sz="1100"/>
          </a:p>
          <a:p>
            <a:pPr marL="171425" indent="-171425">
              <a:buFont typeface="Arial" panose="020B0604020202020204" pitchFamily="34" charset="0"/>
              <a:buChar char="•"/>
            </a:pPr>
            <a:r>
              <a:rPr lang="en-US" sz="1100"/>
              <a:t>Other ISD responsibilities (Fiscal)</a:t>
            </a:r>
          </a:p>
          <a:p>
            <a:pPr marL="628558" lvl="1" indent="-171425">
              <a:buFont typeface="Arial" panose="020B0604020202020204" pitchFamily="34" charset="0"/>
              <a:buChar char="•"/>
            </a:pPr>
            <a:r>
              <a:rPr lang="en-US" sz="1100"/>
              <a:t>Calculate proportionate share requirement</a:t>
            </a:r>
          </a:p>
          <a:p>
            <a:pPr marL="628558" lvl="1" indent="-171425">
              <a:buFont typeface="Arial" panose="020B0604020202020204" pitchFamily="34" charset="0"/>
              <a:buChar char="•"/>
            </a:pPr>
            <a:r>
              <a:rPr lang="en-US" sz="1100"/>
              <a:t>Confirm requirement is budgeted in federal application and allocation calculation is uploaded for MDE OSE.</a:t>
            </a:r>
          </a:p>
          <a:p>
            <a:pPr marL="628558" lvl="1" indent="-171425">
              <a:buFont typeface="Arial" panose="020B0604020202020204" pitchFamily="34" charset="0"/>
              <a:buChar char="•"/>
            </a:pPr>
            <a:r>
              <a:rPr lang="en-US" sz="1100"/>
              <a:t>Determine how requirement will be met (ISD alone or with help of member districts)</a:t>
            </a:r>
          </a:p>
          <a:p>
            <a:pPr marL="628558" lvl="1" indent="-171425">
              <a:buFont typeface="Arial" panose="020B0604020202020204" pitchFamily="34" charset="0"/>
              <a:buChar char="•"/>
            </a:pPr>
            <a:r>
              <a:rPr lang="en-US" sz="1100"/>
              <a:t>Ensure carryover grant funds are spent before new year grant funds.</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43</a:t>
            </a:fld>
            <a:endParaRPr lang="en-US"/>
          </a:p>
        </p:txBody>
      </p:sp>
    </p:spTree>
    <p:extLst>
      <p:ext uri="{BB962C8B-B14F-4D97-AF65-F5344CB8AC3E}">
        <p14:creationId xmlns:p14="http://schemas.microsoft.com/office/powerpoint/2010/main" val="89324192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a:latin typeface="Calibri" panose="020F0502020204030204" pitchFamily="34" charset="0"/>
                <a:ea typeface="Calibri" panose="020F0502020204030204" pitchFamily="34" charset="0"/>
                <a:cs typeface="Times New Roman" panose="02020603050405020304" pitchFamily="18" charset="0"/>
              </a:rPr>
              <a:t>(SM) – </a:t>
            </a:r>
            <a:r>
              <a:rPr lang="en-US" b="1">
                <a:latin typeface="Calibri" panose="020F0502020204030204" pitchFamily="34" charset="0"/>
                <a:ea typeface="Calibri" panose="020F0502020204030204" pitchFamily="34" charset="0"/>
                <a:cs typeface="Times New Roman" panose="02020603050405020304" pitchFamily="18" charset="0"/>
              </a:rPr>
              <a:t>MUST DO</a:t>
            </a:r>
          </a:p>
          <a:p>
            <a:endParaRPr lang="en-US"/>
          </a:p>
          <a:p>
            <a:pPr marL="171425" indent="-171425">
              <a:buFont typeface="Arial" panose="020B0604020202020204" pitchFamily="34" charset="0"/>
              <a:buChar char="•"/>
            </a:pPr>
            <a:r>
              <a:rPr lang="en-US" sz="1100"/>
              <a:t>ISD/member district responsibilities (depending on model)</a:t>
            </a:r>
          </a:p>
          <a:p>
            <a:pPr marL="628558" lvl="1" indent="-171425">
              <a:buFont typeface="Arial" panose="020B0604020202020204" pitchFamily="34" charset="0"/>
              <a:buChar char="•"/>
            </a:pPr>
            <a:r>
              <a:rPr lang="en-US" sz="1100"/>
              <a:t>Ensure costs charged are actual vs. budget estimates</a:t>
            </a:r>
          </a:p>
          <a:p>
            <a:pPr marL="628558" lvl="1" indent="-171425">
              <a:buFont typeface="Arial" panose="020B0604020202020204" pitchFamily="34" charset="0"/>
              <a:buChar char="•"/>
            </a:pPr>
            <a:r>
              <a:rPr lang="en-US" sz="1100"/>
              <a:t>Charge the grant on a regular basis</a:t>
            </a:r>
          </a:p>
          <a:p>
            <a:pPr marL="1069253" lvl="2" indent="-171425">
              <a:buFont typeface="Arial" panose="020B0604020202020204" pitchFamily="34" charset="0"/>
              <a:buChar char="•"/>
            </a:pPr>
            <a:r>
              <a:rPr lang="en-US" sz="1100"/>
              <a:t>Example: At least Quarterly.</a:t>
            </a:r>
          </a:p>
          <a:p>
            <a:pPr marL="1509948" lvl="3" indent="-171425">
              <a:buFont typeface="Arial" panose="020B0604020202020204" pitchFamily="34" charset="0"/>
              <a:buChar char="•"/>
            </a:pPr>
            <a:r>
              <a:rPr lang="en-US" sz="1100"/>
              <a:t>An annual end of year charge is not sufficient due to the ISD being unable to determine if the requirement will be met throughout the year.</a:t>
            </a:r>
          </a:p>
          <a:p>
            <a:pPr marL="628558" lvl="1" indent="-171425">
              <a:buFont typeface="Arial" panose="020B0604020202020204" pitchFamily="34" charset="0"/>
              <a:buChar char="•"/>
            </a:pPr>
            <a:r>
              <a:rPr lang="en-US" sz="1100"/>
              <a:t>Ensure documentation is adequate and supports charges</a:t>
            </a:r>
          </a:p>
          <a:p>
            <a:pPr marL="628558" lvl="1" indent="-171425">
              <a:buFont typeface="Arial" panose="020B0604020202020204" pitchFamily="34" charset="0"/>
              <a:buChar char="•"/>
            </a:pPr>
            <a:r>
              <a:rPr lang="en-US" sz="1100"/>
              <a:t>Allowable expenditures</a:t>
            </a:r>
          </a:p>
          <a:p>
            <a:pPr marL="628558" lvl="1" indent="-171425">
              <a:buFont typeface="Arial" panose="020B0604020202020204" pitchFamily="34" charset="0"/>
              <a:buChar char="•"/>
            </a:pPr>
            <a:r>
              <a:rPr lang="en-US" sz="1100"/>
              <a:t>Federal funds are spent first vs. state/local funds</a:t>
            </a:r>
          </a:p>
          <a:p>
            <a:pPr marL="628558" lvl="1" indent="-171425">
              <a:buFont typeface="Arial" panose="020B0604020202020204" pitchFamily="34" charset="0"/>
              <a:buChar char="•"/>
            </a:pPr>
            <a:r>
              <a:rPr lang="en-US" sz="1100"/>
              <a:t>Child Find</a:t>
            </a:r>
          </a:p>
          <a:p>
            <a:pPr marL="628558" lvl="1" indent="-171425">
              <a:buFont typeface="Arial" panose="020B0604020202020204" pitchFamily="34" charset="0"/>
              <a:buChar char="•"/>
            </a:pPr>
            <a:r>
              <a:rPr lang="en-US" sz="1100"/>
              <a:t>Consultation</a:t>
            </a:r>
          </a:p>
          <a:p>
            <a:pPr marL="628558" lvl="1" indent="-171425">
              <a:buFont typeface="Arial" panose="020B0604020202020204" pitchFamily="34" charset="0"/>
              <a:buChar char="•"/>
            </a:pPr>
            <a:r>
              <a:rPr lang="en-US" sz="1100"/>
              <a:t>Data Collection (count data)</a:t>
            </a:r>
          </a:p>
          <a:p>
            <a:pPr defTabSz="914266">
              <a:defRPr/>
            </a:pPr>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44</a:t>
            </a:fld>
            <a:endParaRPr lang="en-US"/>
          </a:p>
        </p:txBody>
      </p:sp>
    </p:spTree>
    <p:extLst>
      <p:ext uri="{BB962C8B-B14F-4D97-AF65-F5344CB8AC3E}">
        <p14:creationId xmlns:p14="http://schemas.microsoft.com/office/powerpoint/2010/main" val="39827900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(NL) – </a:t>
            </a:r>
            <a:r>
              <a:rPr lang="en-US" b="1"/>
              <a:t>MUST DO</a:t>
            </a:r>
            <a:r>
              <a:rPr lang="en-US"/>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So what funds do districts spend in order to ensure the proportionate share requirement is met in the aggregate?</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45</a:t>
            </a:fld>
            <a:endParaRPr lang="en-US"/>
          </a:p>
        </p:txBody>
      </p:sp>
    </p:spTree>
    <p:extLst>
      <p:ext uri="{BB962C8B-B14F-4D97-AF65-F5344CB8AC3E}">
        <p14:creationId xmlns:p14="http://schemas.microsoft.com/office/powerpoint/2010/main" val="385635951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(NL) – </a:t>
            </a:r>
            <a:r>
              <a:rPr lang="en-US" b="1"/>
              <a:t>MUST DO</a:t>
            </a:r>
            <a:r>
              <a:rPr lang="en-US"/>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165261" indent="-165261">
              <a:buFont typeface="Arial" panose="020B0604020202020204" pitchFamily="34" charset="0"/>
              <a:buChar char="•"/>
            </a:pPr>
            <a:r>
              <a:rPr lang="en-US" sz="1100"/>
              <a:t>The provision of equitable services is a federal requirement – therefore, IDEA funds must be spent for the purpose of providing equitable services to parentally placed private school children with disabilities.</a:t>
            </a:r>
          </a:p>
          <a:p>
            <a:pPr marL="165261" indent="-165261">
              <a:buFont typeface="Arial" panose="020B0604020202020204" pitchFamily="34" charset="0"/>
              <a:buChar char="•"/>
            </a:pPr>
            <a:r>
              <a:rPr lang="en-US" sz="1100"/>
              <a:t>However, this does not mean federal funds and local funds can’t be spent at the same time for purposes of providing equitable services. If local funds are spent simultaneously, the ISD must have processes in place to be able to reallocate expenditures related to providing equitable services charged to local funds to the federal proportionate share requirement in the event the proportionate share requirement has not been fully spent in the aggregate and to avoid supplanting with local funds.</a:t>
            </a:r>
          </a:p>
          <a:p>
            <a:pPr marL="165261" indent="-165261">
              <a:buFont typeface="Arial" panose="020B0604020202020204" pitchFamily="34" charset="0"/>
              <a:buChar char="•"/>
            </a:pPr>
            <a:endParaRPr lang="en-US" sz="1100"/>
          </a:p>
          <a:p>
            <a:pPr marL="165261" indent="-165261">
              <a:buFont typeface="Arial" panose="020B0604020202020204" pitchFamily="34" charset="0"/>
              <a:buChar char="•"/>
            </a:pPr>
            <a:r>
              <a:rPr lang="en-US" sz="1100"/>
              <a:t>Bottom Line: If an ISDs proportionate share requirement is not met and the ISD/member districts have charged local funds for equitable services, the ISD/member districts must reallocate those expenditures to the federal requirement to avoid supplanting. </a:t>
            </a:r>
          </a:p>
          <a:p>
            <a:pPr marL="605956" lvl="1" indent="-165261">
              <a:buFont typeface="Arial" panose="020B0604020202020204" pitchFamily="34" charset="0"/>
              <a:buChar char="•"/>
            </a:pPr>
            <a:r>
              <a:rPr lang="en-US" sz="1100"/>
              <a:t>If this is a typical ISD/member districts practice to charge local funds, the ISD/member districts must have a process in place to be able to reallocate the expenditures if needed.</a:t>
            </a:r>
          </a:p>
          <a:p>
            <a:endParaRPr lang="en-US"/>
          </a:p>
          <a:p>
            <a:endParaRPr lang="en-US"/>
          </a:p>
          <a:p>
            <a:endParaRPr lang="en-US"/>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46</a:t>
            </a:fld>
            <a:endParaRPr lang="en-US"/>
          </a:p>
        </p:txBody>
      </p:sp>
    </p:spTree>
    <p:extLst>
      <p:ext uri="{BB962C8B-B14F-4D97-AF65-F5344CB8AC3E}">
        <p14:creationId xmlns:p14="http://schemas.microsoft.com/office/powerpoint/2010/main" val="70687867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a:t>(NL) – </a:t>
            </a:r>
            <a:r>
              <a:rPr lang="en-US" b="1"/>
              <a:t>MUST DO</a:t>
            </a:r>
            <a:r>
              <a:rPr lang="en-US"/>
              <a:t>  </a:t>
            </a:r>
            <a:endParaRPr lang="en-US" b="1"/>
          </a:p>
          <a:p>
            <a:endParaRPr lang="en-US" b="1"/>
          </a:p>
          <a:p>
            <a:pPr marL="165261" indent="-165261">
              <a:buFont typeface="Arial" panose="020B0604020202020204" pitchFamily="34" charset="0"/>
              <a:buChar char="•"/>
            </a:pPr>
            <a:r>
              <a:rPr lang="en-US" b="1"/>
              <a:t>As a general concept, districts need to make sure federal funds are spent first. How this is managed is up to the ISD. If an ISD is not spending the entire proportionate share requirement and needs a proportionate share recoding review, the ISD/member districts must not be using any state or local funds to provide equitable services and have reallocated those expenditures to the federal grant if local funds were used simultaneously.</a:t>
            </a:r>
          </a:p>
          <a:p>
            <a:endParaRPr lang="en-US"/>
          </a:p>
          <a:p>
            <a:pPr marL="165261" indent="-165261" defTabSz="881390">
              <a:buFont typeface="Arial" panose="020B0604020202020204" pitchFamily="34" charset="0"/>
              <a:buChar char="•"/>
              <a:defRPr/>
            </a:pPr>
            <a:r>
              <a:rPr lang="en-US">
                <a:latin typeface="Calibri" panose="020F0502020204030204" pitchFamily="34" charset="0"/>
                <a:ea typeface="Calibri" panose="020F0502020204030204" pitchFamily="34" charset="0"/>
                <a:cs typeface="Arial" panose="020B0604020202020204" pitchFamily="34" charset="0"/>
              </a:rPr>
              <a:t>As a bottom line, the equitable services requirements are apart of the federal requirement to provide equitable services to children with disabilities placed by their parents in private school</a:t>
            </a:r>
          </a:p>
          <a:p>
            <a:pPr marL="605956" lvl="1" indent="-165261" defTabSz="881390">
              <a:buFont typeface="Arial" panose="020B0604020202020204" pitchFamily="34" charset="0"/>
              <a:buChar char="•"/>
              <a:defRPr/>
            </a:pPr>
            <a:r>
              <a:rPr lang="en-US">
                <a:latin typeface="Calibri" panose="020F0502020204030204" pitchFamily="34" charset="0"/>
                <a:ea typeface="Calibri" panose="020F0502020204030204" pitchFamily="34" charset="0"/>
                <a:cs typeface="Arial" panose="020B0604020202020204" pitchFamily="34" charset="0"/>
              </a:rPr>
              <a:t>This should not be confused with Michigan's Auxiliary Services Act.</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47</a:t>
            </a:fld>
            <a:endParaRPr lang="en-US"/>
          </a:p>
        </p:txBody>
      </p:sp>
    </p:spTree>
    <p:extLst>
      <p:ext uri="{BB962C8B-B14F-4D97-AF65-F5344CB8AC3E}">
        <p14:creationId xmlns:p14="http://schemas.microsoft.com/office/powerpoint/2010/main" val="32614499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(SM) – </a:t>
            </a:r>
            <a:r>
              <a:rPr lang="en-US" b="1"/>
              <a:t>MUST DO</a:t>
            </a:r>
            <a:r>
              <a:rPr lang="en-US"/>
              <a:t> </a:t>
            </a:r>
          </a:p>
          <a:p>
            <a:r>
              <a:rPr lang="en-US"/>
              <a:t>How do I spend the Proportionate Share funds? </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48</a:t>
            </a:fld>
            <a:endParaRPr lang="en-US"/>
          </a:p>
        </p:txBody>
      </p:sp>
    </p:spTree>
    <p:extLst>
      <p:ext uri="{BB962C8B-B14F-4D97-AF65-F5344CB8AC3E}">
        <p14:creationId xmlns:p14="http://schemas.microsoft.com/office/powerpoint/2010/main" val="423834187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(SM) – </a:t>
            </a:r>
            <a:r>
              <a:rPr lang="en-US" b="1"/>
              <a:t>MUST DO</a:t>
            </a:r>
            <a:r>
              <a:rPr lang="en-US"/>
              <a:t> </a:t>
            </a:r>
          </a:p>
          <a:p>
            <a:endParaRPr lang="en-US"/>
          </a:p>
          <a:p>
            <a:pPr marL="171425" indent="-171425">
              <a:buFont typeface="Arial" panose="020B0604020202020204" pitchFamily="34" charset="0"/>
              <a:buChar char="•"/>
            </a:pPr>
            <a:r>
              <a:rPr lang="en-US" sz="1100"/>
              <a:t>Proportionate Share Funds are to be used to provide equitable services to parentally placed private school children with disabilities in approved nonpublic and homeschools based on the child’s non-public services plan. </a:t>
            </a:r>
          </a:p>
          <a:p>
            <a:endParaRPr lang="en-US" sz="1100"/>
          </a:p>
          <a:p>
            <a:pPr marL="171450" indent="-171450">
              <a:buFont typeface="Arial" panose="020B0604020202020204" pitchFamily="34" charset="0"/>
              <a:buChar char="•"/>
            </a:pPr>
            <a:r>
              <a:rPr lang="en-US" sz="1100"/>
              <a:t>This slide outlines the most common allowable expenditures attributed to the proportionate share requirement.</a:t>
            </a:r>
          </a:p>
          <a:p>
            <a:endParaRPr lang="en-US" sz="1100"/>
          </a:p>
          <a:p>
            <a:pPr marL="171450" indent="-171450">
              <a:buFont typeface="Arial" panose="020B0604020202020204" pitchFamily="34" charset="0"/>
              <a:buChar char="•"/>
            </a:pPr>
            <a:r>
              <a:rPr lang="en-US" sz="1100"/>
              <a:t>A couple of things to note regarding the expenditures listed are:</a:t>
            </a:r>
          </a:p>
          <a:p>
            <a:pPr marL="628650" lvl="1" indent="-171450">
              <a:buFont typeface="Arial" panose="020B0604020202020204" pitchFamily="34" charset="0"/>
              <a:buChar char="•"/>
            </a:pPr>
            <a:r>
              <a:rPr lang="en-US" sz="1100"/>
              <a:t>Expenditures related to transportation must be necessary for the child to access equitable services. </a:t>
            </a:r>
          </a:p>
          <a:p>
            <a:pPr marL="628650" lvl="1" indent="-171450">
              <a:buFont typeface="Arial" panose="020B0604020202020204" pitchFamily="34" charset="0"/>
              <a:buChar char="•"/>
            </a:pPr>
            <a:r>
              <a:rPr lang="en-US" sz="1100"/>
              <a:t>Mileage, travel time, documentation time, and service preparation time expenditures attributed to the proportionate share requirement must be reasonable and necessary for the provision of equitable services. </a:t>
            </a:r>
          </a:p>
          <a:p>
            <a:pPr marL="628558" lvl="1" indent="-171425">
              <a:buFont typeface="Arial" panose="020B0604020202020204" pitchFamily="34" charset="0"/>
              <a:buChar char="•"/>
            </a:pPr>
            <a:endParaRPr lang="en-US" sz="1100"/>
          </a:p>
          <a:p>
            <a:pPr marL="171358" lvl="0" indent="-171425">
              <a:buFont typeface="Arial" panose="020B0604020202020204" pitchFamily="34" charset="0"/>
              <a:buChar char="•"/>
            </a:pPr>
            <a:r>
              <a:rPr lang="en-US" sz="1100"/>
              <a:t>Finally, ISDs should ensure the capture of a proportionate amount of Fringe Benefits for employees providing equitable services when making charges to proportionate share. During the recoding reviews, the Office of Special Education has found many ISDs not charging fringe benefits for their equitable services providers. Every dollar counts in meeting the requirement, and we want to make sure ISDs are capturing these costs. Nicole has developed an example template for that purpose and will share more details later in the presentation. </a:t>
            </a:r>
          </a:p>
          <a:p>
            <a:pPr marL="628558" lvl="1" indent="-171425">
              <a:buFont typeface="Arial" panose="020B0604020202020204" pitchFamily="34" charset="0"/>
              <a:buChar char="•"/>
            </a:pPr>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49</a:t>
            </a:fld>
            <a:endParaRPr lang="en-US"/>
          </a:p>
        </p:txBody>
      </p:sp>
    </p:spTree>
    <p:extLst>
      <p:ext uri="{BB962C8B-B14F-4D97-AF65-F5344CB8AC3E}">
        <p14:creationId xmlns:p14="http://schemas.microsoft.com/office/powerpoint/2010/main" val="622739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(NL) - MUST DO</a:t>
            </a:r>
          </a:p>
          <a:p>
            <a:endParaRPr lang="en-US"/>
          </a:p>
          <a:p>
            <a:r>
              <a:rPr lang="en-US"/>
              <a:t>By definition, equitable services are special education and related services provided to parentally-placed private school children with disabilities in accordance with the provisions of IDEA and its implementing regulations in 34 C.F.R. §§ 300.130 through 300.144.</a:t>
            </a:r>
          </a:p>
          <a:p>
            <a:endParaRPr lang="en-US" sz="3000"/>
          </a:p>
          <a:p>
            <a:pPr marL="165261" indent="-165261">
              <a:buFont typeface="Arial" panose="020B0604020202020204" pitchFamily="34" charset="0"/>
              <a:buChar char="•"/>
            </a:pPr>
            <a:r>
              <a:rPr lang="en-US"/>
              <a:t>As Sean mentioned in the overview, the components of the Equitable Services requirements include:</a:t>
            </a:r>
          </a:p>
          <a:p>
            <a:pPr marL="605956" lvl="1" indent="-165261">
              <a:buFont typeface="Arial" panose="020B0604020202020204" pitchFamily="34" charset="0"/>
              <a:buChar char="•"/>
            </a:pPr>
            <a:r>
              <a:rPr lang="en-US"/>
              <a:t>Child Find</a:t>
            </a:r>
          </a:p>
          <a:p>
            <a:pPr marL="605956" lvl="1" indent="-165261">
              <a:buFont typeface="Arial" panose="020B0604020202020204" pitchFamily="34" charset="0"/>
              <a:buChar char="•"/>
            </a:pPr>
            <a:r>
              <a:rPr lang="en-US"/>
              <a:t>Timely and Meaningful Consultation with Private Schools</a:t>
            </a:r>
          </a:p>
          <a:p>
            <a:pPr marL="605956" lvl="1" indent="-165261">
              <a:buFont typeface="Arial" panose="020B0604020202020204" pitchFamily="34" charset="0"/>
              <a:buChar char="•"/>
            </a:pPr>
            <a:r>
              <a:rPr lang="en-US"/>
              <a:t>Fiscal (Proportionate Share) and Other Requirements</a:t>
            </a:r>
          </a:p>
          <a:p>
            <a:pPr marL="605956" lvl="1" indent="-165261">
              <a:buFont typeface="Arial" panose="020B0604020202020204" pitchFamily="34" charset="0"/>
              <a:buChar char="•"/>
            </a:pPr>
            <a:r>
              <a:rPr lang="en-US"/>
              <a:t>Other Requirements – </a:t>
            </a:r>
            <a:r>
              <a:rPr lang="en-US" b="0">
                <a:highlight>
                  <a:srgbClr val="FFFF00"/>
                </a:highlight>
              </a:rPr>
              <a:t>Such as data collection</a:t>
            </a:r>
          </a:p>
          <a:p>
            <a:endParaRPr lang="en-US"/>
          </a:p>
          <a:p>
            <a:r>
              <a:rPr lang="en-US"/>
              <a:t>A key take away here is the equitable services requirements are not just fiscal requirements. They are also not just programmatic requirements. They are requirements related to both program and fiscal. Therefore, successful implementation of the equitable services requirements requires collaboration and communication between the program and fiscal departments in order for the equitable services requirements to be successfully implemented by ISDs.</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5</a:t>
            </a:fld>
            <a:endParaRPr lang="en-US"/>
          </a:p>
        </p:txBody>
      </p:sp>
    </p:spTree>
    <p:extLst>
      <p:ext uri="{BB962C8B-B14F-4D97-AF65-F5344CB8AC3E}">
        <p14:creationId xmlns:p14="http://schemas.microsoft.com/office/powerpoint/2010/main" val="30938777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133" lvl="1" defTabSz="881390">
              <a:defRPr/>
            </a:pPr>
            <a:r>
              <a:rPr lang="en-US"/>
              <a:t>(SM) – </a:t>
            </a:r>
            <a:r>
              <a:rPr lang="en-US" b="1"/>
              <a:t>MUST DO</a:t>
            </a:r>
            <a:r>
              <a:rPr lang="en-US"/>
              <a:t> </a:t>
            </a:r>
          </a:p>
          <a:p>
            <a:pPr marL="457133" lvl="1" defTabSz="881390">
              <a:defRPr/>
            </a:pPr>
            <a:endParaRPr lang="en-US"/>
          </a:p>
          <a:p>
            <a:pPr marL="457133" lvl="1" defTabSz="881390">
              <a:defRPr/>
            </a:pPr>
            <a:r>
              <a:rPr lang="en-US"/>
              <a:t>In addition to the expenditures reflected on the last slide, these indirect services are also allowable costs, but they need to be included in the timely and meaningful consultation discussions with the ISD’s non-public counterparts.</a:t>
            </a:r>
          </a:p>
          <a:p>
            <a:pPr marL="457133" lvl="1"/>
            <a:endParaRPr lang="en-US"/>
          </a:p>
          <a:p>
            <a:pPr marL="628558" lvl="1" indent="-171425">
              <a:buFont typeface="Arial" panose="020B0604020202020204" pitchFamily="34" charset="0"/>
              <a:buChar char="•"/>
            </a:pPr>
            <a:r>
              <a:rPr lang="en-US"/>
              <a:t>A couple of things to note about these expenditures are:</a:t>
            </a:r>
          </a:p>
          <a:p>
            <a:pPr marL="457133" lvl="1" indent="0">
              <a:buFont typeface="Arial" panose="020B0604020202020204" pitchFamily="34" charset="0"/>
              <a:buNone/>
            </a:pPr>
            <a:endParaRPr lang="en-US"/>
          </a:p>
          <a:p>
            <a:pPr marL="628558" lvl="1" indent="-171425">
              <a:buFont typeface="Arial" panose="020B0604020202020204" pitchFamily="34" charset="0"/>
              <a:buChar char="•"/>
            </a:pPr>
            <a:r>
              <a:rPr lang="en-US"/>
              <a:t>Supplies or equipment purchased for the provision of equitable services must remain property of the ISD or member district that made the purchase.</a:t>
            </a:r>
          </a:p>
          <a:p>
            <a:pPr marL="1085691" lvl="2" indent="-171425">
              <a:buFont typeface="Arial" panose="020B0604020202020204" pitchFamily="34" charset="0"/>
              <a:buChar char="•"/>
            </a:pPr>
            <a:r>
              <a:rPr lang="en-US"/>
              <a:t>Any equipment purchased meeting the capital outlay threshold requires MDE prior approval.</a:t>
            </a:r>
          </a:p>
          <a:p>
            <a:pPr marL="1085691" lvl="2" indent="-171425">
              <a:buFont typeface="Arial" panose="020B0604020202020204" pitchFamily="34" charset="0"/>
              <a:buChar char="•"/>
            </a:pPr>
            <a:r>
              <a:rPr lang="en-US">
                <a:highlight>
                  <a:srgbClr val="FFFF00"/>
                </a:highlight>
              </a:rPr>
              <a:t>If an equitable service provider need supplies that do not support the provision of equitable services, those supplies are not an allowable expenditure. </a:t>
            </a:r>
          </a:p>
          <a:p>
            <a:pPr marL="914266" lvl="2" indent="0">
              <a:buFont typeface="Arial" panose="020B0604020202020204" pitchFamily="34" charset="0"/>
              <a:buNone/>
            </a:pPr>
            <a:endParaRPr lang="en-US">
              <a:highlight>
                <a:srgbClr val="FFFF00"/>
              </a:highlight>
            </a:endParaRPr>
          </a:p>
          <a:p>
            <a:pPr marL="628558" lvl="1" indent="-171425">
              <a:buFont typeface="Arial" panose="020B0604020202020204" pitchFamily="34" charset="0"/>
              <a:buChar char="•"/>
            </a:pPr>
            <a:r>
              <a:rPr lang="en-US"/>
              <a:t>PD/Training </a:t>
            </a:r>
          </a:p>
          <a:p>
            <a:pPr marL="1085691" marR="0" lvl="2" indent="-1714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Must be reasonable and related to providing equitable services to parentally-placed private school children with disabilities. These charges cannot simply be a prorated amount of general overall PD expenditures for special education staff. </a:t>
            </a:r>
          </a:p>
          <a:p>
            <a:pPr marL="1085691" lvl="2" indent="-171425">
              <a:buFont typeface="Arial" panose="020B0604020202020204" pitchFamily="34" charset="0"/>
              <a:buChar char="•"/>
            </a:pPr>
            <a:endParaRPr lang="en-US"/>
          </a:p>
          <a:p>
            <a:pPr marL="1085691" lvl="2" indent="-171425">
              <a:buFont typeface="Arial" panose="020B0604020202020204" pitchFamily="34" charset="0"/>
              <a:buChar char="•"/>
            </a:pPr>
            <a:r>
              <a:rPr lang="en-US"/>
              <a:t>Private school personnel PD – must be related to supporting the equitable services provided to parentally placed private school children with disabilities.</a:t>
            </a:r>
          </a:p>
          <a:p>
            <a:pPr marL="1526386" lvl="3" indent="-171425">
              <a:buFont typeface="Arial" panose="020B0604020202020204" pitchFamily="34" charset="0"/>
              <a:buChar char="•"/>
            </a:pPr>
            <a:r>
              <a:rPr lang="en-US"/>
              <a:t>Incidental benefit is OK.</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50</a:t>
            </a:fld>
            <a:endParaRPr lang="en-US"/>
          </a:p>
        </p:txBody>
      </p:sp>
    </p:spTree>
    <p:extLst>
      <p:ext uri="{BB962C8B-B14F-4D97-AF65-F5344CB8AC3E}">
        <p14:creationId xmlns:p14="http://schemas.microsoft.com/office/powerpoint/2010/main" val="174180248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133" lvl="1" defTabSz="881390">
              <a:defRPr/>
            </a:pPr>
            <a:r>
              <a:rPr lang="en-US"/>
              <a:t>(SM) – </a:t>
            </a:r>
            <a:r>
              <a:rPr lang="en-US" b="1"/>
              <a:t>MUST DO</a:t>
            </a:r>
            <a:r>
              <a:rPr lang="en-US"/>
              <a:t> </a:t>
            </a:r>
          </a:p>
          <a:p>
            <a:pPr marL="457133" lvl="1"/>
            <a:endParaRPr lang="en-US"/>
          </a:p>
          <a:p>
            <a:pPr marL="171425" indent="-171425" defTabSz="914266">
              <a:buFont typeface="Arial" panose="020B0604020202020204" pitchFamily="34" charset="0"/>
              <a:buChar char="•"/>
              <a:defRPr/>
            </a:pPr>
            <a:r>
              <a:rPr lang="en-US"/>
              <a:t>Cannot Include</a:t>
            </a:r>
          </a:p>
          <a:p>
            <a:pPr marL="0" indent="0" defTabSz="914266">
              <a:buFont typeface="Arial" panose="020B0604020202020204" pitchFamily="34" charset="0"/>
              <a:buNone/>
              <a:defRPr/>
            </a:pPr>
            <a:endParaRPr lang="en-US"/>
          </a:p>
          <a:p>
            <a:pPr marL="628558" lvl="1" indent="-171425" defTabSz="914266">
              <a:buFont typeface="Arial" panose="020B0604020202020204" pitchFamily="34" charset="0"/>
              <a:buChar char="•"/>
              <a:defRPr/>
            </a:pPr>
            <a:r>
              <a:rPr lang="en-US"/>
              <a:t>Child Find Activities</a:t>
            </a:r>
          </a:p>
          <a:p>
            <a:pPr marL="628558" lvl="1" indent="-171425" defTabSz="914266">
              <a:buFont typeface="Arial" panose="020B0604020202020204" pitchFamily="34" charset="0"/>
              <a:buChar char="•"/>
              <a:defRPr/>
            </a:pPr>
            <a:r>
              <a:rPr lang="en-US"/>
              <a:t>Evaluations/Re-evaluations</a:t>
            </a:r>
          </a:p>
          <a:p>
            <a:pPr marL="628558" lvl="1" indent="-171425" defTabSz="914266">
              <a:buFont typeface="Arial" panose="020B0604020202020204" pitchFamily="34" charset="0"/>
              <a:buChar char="•"/>
              <a:defRPr/>
            </a:pPr>
            <a:r>
              <a:rPr lang="en-US"/>
              <a:t>Determination of eligibility</a:t>
            </a:r>
          </a:p>
          <a:p>
            <a:pPr marL="628558" lvl="1" indent="-171425" defTabSz="914266">
              <a:buFont typeface="Arial" panose="020B0604020202020204" pitchFamily="34" charset="0"/>
              <a:buChar char="•"/>
              <a:defRPr/>
            </a:pPr>
            <a:r>
              <a:rPr lang="en-US"/>
              <a:t>Timely/Meaningful Consultation</a:t>
            </a:r>
          </a:p>
          <a:p>
            <a:pPr marL="628558" lvl="1" indent="-171425" defTabSz="914266">
              <a:buFont typeface="Arial" panose="020B0604020202020204" pitchFamily="34" charset="0"/>
              <a:buChar char="•"/>
              <a:defRPr/>
            </a:pPr>
            <a:r>
              <a:rPr lang="en-US"/>
              <a:t>Administrative Costs</a:t>
            </a:r>
          </a:p>
          <a:p>
            <a:pPr marL="628558" lvl="1" indent="-171425" defTabSz="914266">
              <a:buFont typeface="Arial" panose="020B0604020202020204" pitchFamily="34" charset="0"/>
              <a:buChar char="•"/>
              <a:defRPr/>
            </a:pPr>
            <a:r>
              <a:rPr lang="en-US"/>
              <a:t>Direct payments to private school</a:t>
            </a:r>
          </a:p>
          <a:p>
            <a:pPr marL="628558" lvl="1" indent="-171425">
              <a:buFont typeface="Arial" panose="020B0604020202020204" pitchFamily="34" charset="0"/>
              <a:buChar char="•"/>
            </a:pPr>
            <a:r>
              <a:rPr lang="en-US"/>
              <a:t>Repairs/remodeling/construction of private school facilities</a:t>
            </a:r>
          </a:p>
          <a:p>
            <a:pPr marL="628558" lvl="1" indent="-171425">
              <a:buFont typeface="Arial" panose="020B0604020202020204" pitchFamily="34" charset="0"/>
              <a:buChar char="•"/>
            </a:pPr>
            <a:r>
              <a:rPr lang="en-US"/>
              <a:t>Indirect costs generated in indirect cost rate cannot be attributed to meeting the proportionate share requirement.</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51</a:t>
            </a:fld>
            <a:endParaRPr lang="en-US"/>
          </a:p>
        </p:txBody>
      </p:sp>
    </p:spTree>
    <p:extLst>
      <p:ext uri="{BB962C8B-B14F-4D97-AF65-F5344CB8AC3E}">
        <p14:creationId xmlns:p14="http://schemas.microsoft.com/office/powerpoint/2010/main" val="216393525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(NL) – </a:t>
            </a:r>
            <a:r>
              <a:rPr lang="en-US" b="1"/>
              <a:t>MUST DO</a:t>
            </a:r>
            <a:r>
              <a:rPr lang="en-US"/>
              <a:t> </a:t>
            </a:r>
          </a:p>
          <a:p>
            <a:r>
              <a:rPr lang="en-US"/>
              <a:t>So what documentation needs to be maintained?</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52</a:t>
            </a:fld>
            <a:endParaRPr lang="en-US"/>
          </a:p>
        </p:txBody>
      </p:sp>
    </p:spTree>
    <p:extLst>
      <p:ext uri="{BB962C8B-B14F-4D97-AF65-F5344CB8AC3E}">
        <p14:creationId xmlns:p14="http://schemas.microsoft.com/office/powerpoint/2010/main" val="206038065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(NL) – </a:t>
            </a:r>
            <a:r>
              <a:rPr lang="en-US" b="1"/>
              <a:t>MUST DO</a:t>
            </a:r>
            <a:r>
              <a:rPr lang="en-US"/>
              <a:t> </a:t>
            </a:r>
          </a:p>
          <a:p>
            <a:endParaRPr lang="en-US" sz="1100"/>
          </a:p>
          <a:p>
            <a:r>
              <a:rPr lang="en-US" sz="1100"/>
              <a:t>Bottom Line: </a:t>
            </a:r>
          </a:p>
          <a:p>
            <a:pPr marL="165261" indent="-165261">
              <a:buFont typeface="Arial" panose="020B0604020202020204" pitchFamily="34" charset="0"/>
              <a:buChar char="•"/>
            </a:pPr>
            <a:r>
              <a:rPr lang="en-US" sz="1100"/>
              <a:t>When it comes to documentation maintained by the ISD and or member districts to support expenditures charged to the proportionate share requirement, the documentation must speak for itself.</a:t>
            </a:r>
          </a:p>
          <a:p>
            <a:pPr marL="165261" indent="-165261">
              <a:buFont typeface="Arial" panose="020B0604020202020204" pitchFamily="34" charset="0"/>
              <a:buChar char="•"/>
            </a:pPr>
            <a:r>
              <a:rPr lang="en-US" sz="1100"/>
              <a:t>Supporting documentation should not need to be interpreted to be able to support expenditures charged to the proportionate share requirement.</a:t>
            </a:r>
          </a:p>
          <a:p>
            <a:pPr marL="605956" lvl="1" indent="-165261">
              <a:buFont typeface="Arial" panose="020B0604020202020204" pitchFamily="34" charset="0"/>
              <a:buChar char="•"/>
            </a:pPr>
            <a:r>
              <a:rPr lang="en-US" sz="1100"/>
              <a:t>The documentation </a:t>
            </a:r>
          </a:p>
          <a:p>
            <a:pPr marL="605956" lvl="1" indent="-165261">
              <a:buFont typeface="Arial" panose="020B0604020202020204" pitchFamily="34" charset="0"/>
              <a:buChar char="•"/>
            </a:pPr>
            <a:r>
              <a:rPr lang="en-US" sz="1100"/>
              <a:t>Must demonstrate time charged to the proportionate share requirement is related to providing equitable services to parentally placed school children, </a:t>
            </a:r>
          </a:p>
          <a:p>
            <a:pPr marL="605956" lvl="1" indent="-165261">
              <a:buFont typeface="Arial" panose="020B0604020202020204" pitchFamily="34" charset="0"/>
              <a:buChar char="•"/>
            </a:pPr>
            <a:r>
              <a:rPr lang="en-US" sz="1100"/>
              <a:t>needs to be transparent and easily understandable. </a:t>
            </a:r>
          </a:p>
          <a:p>
            <a:pPr marL="605956" lvl="1" indent="-165261">
              <a:buFont typeface="Arial" panose="020B0604020202020204" pitchFamily="34" charset="0"/>
              <a:buChar char="•"/>
            </a:pPr>
            <a:r>
              <a:rPr lang="en-US" sz="1100"/>
              <a:t>Must clearly show time related to providing equitable services to children ages 3-5 is being charged to the IDEA Preschool requirement. Simply charging a portion of over all equitable services provided to the IDEA Preschool grant and not basing the expenditures on actual services provided to children ages 3-5 is not sufficient and unallowable.</a:t>
            </a:r>
          </a:p>
          <a:p>
            <a:pPr marL="605956" lvl="1" indent="-165261">
              <a:buFont typeface="Arial" panose="020B0604020202020204" pitchFamily="34" charset="0"/>
              <a:buChar char="•"/>
            </a:pPr>
            <a:r>
              <a:rPr lang="en-US" sz="1100"/>
              <a:t>The ISD must also be able to demonstrate only registered and approved nonpublic schools and homeschools are receiving equitable services and being charged against the proportionate share requirement.</a:t>
            </a:r>
          </a:p>
          <a:p>
            <a:pPr marL="605956" lvl="1" indent="-165261">
              <a:buFont typeface="Arial" panose="020B0604020202020204" pitchFamily="34" charset="0"/>
              <a:buChar char="•"/>
            </a:pPr>
            <a:r>
              <a:rPr lang="en-US" sz="1100"/>
              <a:t>Documentation also must demonstrate all allowable time/expenditures are being included – as this could be a reason the proportionate share requirement is unable to be fully spent.</a:t>
            </a:r>
          </a:p>
          <a:p>
            <a:pPr marL="1046651" lvl="2" indent="-165261">
              <a:buFont typeface="Arial" panose="020B0604020202020204" pitchFamily="34" charset="0"/>
              <a:buChar char="•"/>
            </a:pPr>
            <a:r>
              <a:rPr lang="en-US" sz="1100"/>
              <a:t>PARS typically do not have enough detail for this purpose. We have found ISDs using PARs for charging the proportionate share requirement have resulted in both inaccurate reporting and missed opportunities to spend down the proportionate share funds.</a:t>
            </a:r>
          </a:p>
          <a:p>
            <a:pPr marL="1046651" lvl="2" indent="-165261">
              <a:buFont typeface="Arial" panose="020B0604020202020204" pitchFamily="34" charset="0"/>
              <a:buChar char="•"/>
            </a:pPr>
            <a:r>
              <a:rPr lang="en-US" sz="1100"/>
              <a:t>Some examples of common issues found with supporting documentation</a:t>
            </a:r>
          </a:p>
          <a:p>
            <a:pPr marL="1503851" lvl="3" indent="-165261">
              <a:buFont typeface="Arial" panose="020B0604020202020204" pitchFamily="34" charset="0"/>
              <a:buChar char="•"/>
            </a:pPr>
            <a:r>
              <a:rPr lang="en-US" sz="1100"/>
              <a:t>Documentation does not transparently support expenditures</a:t>
            </a:r>
          </a:p>
          <a:p>
            <a:pPr marL="1503851" lvl="3" indent="-165261">
              <a:buFont typeface="Arial" panose="020B0604020202020204" pitchFamily="34" charset="0"/>
              <a:buChar char="•"/>
            </a:pPr>
            <a:r>
              <a:rPr lang="en-US" sz="1100"/>
              <a:t>Time related to group therapy is duplicated for each child in the group therapy session vs. only being reported once per session for all students that attended.</a:t>
            </a:r>
          </a:p>
          <a:p>
            <a:pPr marL="1503851" lvl="3" indent="-165261">
              <a:buFont typeface="Arial" panose="020B0604020202020204" pitchFamily="34" charset="0"/>
              <a:buChar char="•"/>
            </a:pPr>
            <a:r>
              <a:rPr lang="en-US" sz="1100"/>
              <a:t>Time related to travel time is duplicated for each child served on a day at a nonpublic or home school vs. being reported once per day.</a:t>
            </a:r>
          </a:p>
          <a:p>
            <a:endParaRPr lang="en-US" sz="1100"/>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53</a:t>
            </a:fld>
            <a:endParaRPr lang="en-US"/>
          </a:p>
        </p:txBody>
      </p:sp>
    </p:spTree>
    <p:extLst>
      <p:ext uri="{BB962C8B-B14F-4D97-AF65-F5344CB8AC3E}">
        <p14:creationId xmlns:p14="http://schemas.microsoft.com/office/powerpoint/2010/main" val="69622215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a:t>(NL) – </a:t>
            </a:r>
            <a:r>
              <a:rPr lang="en-US" b="1"/>
              <a:t>MUST DO</a:t>
            </a:r>
            <a:r>
              <a:rPr lang="en-US"/>
              <a:t> </a:t>
            </a:r>
          </a:p>
          <a:p>
            <a:endParaRPr lang="en-US"/>
          </a:p>
          <a:p>
            <a:r>
              <a:rPr lang="en-US" sz="1100"/>
              <a:t>Bottom Line:</a:t>
            </a:r>
          </a:p>
          <a:p>
            <a:pPr marL="165261" indent="-165261">
              <a:buFont typeface="Arial" panose="020B0604020202020204" pitchFamily="34" charset="0"/>
              <a:buChar char="•"/>
            </a:pPr>
            <a:r>
              <a:rPr lang="en-US" sz="1100"/>
              <a:t>An ISD’s and or member district’s reconciliation process between time tracked by providers for equitable services and how that time was used to determine expenditures to be charged to the proportionate share requirement must be clear and transparent enough to understand in the event of a proportionate share recoding review or monitoring activity. </a:t>
            </a:r>
          </a:p>
          <a:p>
            <a:pPr marL="165261" indent="-165261">
              <a:buFont typeface="Arial" panose="020B0604020202020204" pitchFamily="34" charset="0"/>
              <a:buChar char="•"/>
            </a:pPr>
            <a:r>
              <a:rPr lang="en-US" sz="1100"/>
              <a:t>The ISD and/or member districts must be able to demonstrate time on supporting documentation is what was used to determine the expenditure amount charged to the proportionate share requirement.</a:t>
            </a:r>
          </a:p>
          <a:p>
            <a:pPr marL="165261" indent="-165261">
              <a:buFont typeface="Arial" panose="020B0604020202020204" pitchFamily="34" charset="0"/>
              <a:buChar char="•"/>
            </a:pPr>
            <a:r>
              <a:rPr lang="en-US" sz="1100"/>
              <a:t>Solely using budget estimates to charge the proportionate share requirement is not sufficient.</a:t>
            </a:r>
          </a:p>
          <a:p>
            <a:pPr marL="605956" lvl="1" indent="-165261">
              <a:buFont typeface="Arial" panose="020B0604020202020204" pitchFamily="34" charset="0"/>
              <a:buChar char="•"/>
            </a:pPr>
            <a:r>
              <a:rPr lang="en-US" sz="1100"/>
              <a:t>If budget estimates initially are used during the school year, the ISD and or member district must “true up” those estimates based on actual time spent and what the district’s supporting documentation for equitable services provided actually shows.</a:t>
            </a:r>
          </a:p>
          <a:p>
            <a:pPr marL="148756" lvl="0" indent="-165261">
              <a:buFont typeface="Arial" panose="020B0604020202020204" pitchFamily="34" charset="0"/>
              <a:buChar char="•"/>
            </a:pPr>
            <a:r>
              <a:rPr lang="en-US" sz="1100"/>
              <a:t>For Example If an ISD budgeted the proportionate share requirement would be met with equitable services provided by a single speech therapist and budgets as such, </a:t>
            </a:r>
          </a:p>
          <a:p>
            <a:pPr marL="589451" lvl="1" indent="-165261">
              <a:buFont typeface="Arial" panose="020B0604020202020204" pitchFamily="34" charset="0"/>
              <a:buChar char="•"/>
            </a:pPr>
            <a:r>
              <a:rPr lang="en-US" sz="1100"/>
              <a:t>Was the requirement actually met based on the equitable services provided by the speech therapist and the supporting documentation?</a:t>
            </a:r>
          </a:p>
          <a:p>
            <a:pPr marL="589451" lvl="1" indent="-165261">
              <a:buFont typeface="Arial" panose="020B0604020202020204" pitchFamily="34" charset="0"/>
              <a:buChar char="•"/>
            </a:pPr>
            <a:r>
              <a:rPr lang="en-US" sz="1100"/>
              <a:t>If no, the ISD must adjust the proportionate share expenditures to match actual time spent supported by the supporting documentation. </a:t>
            </a:r>
          </a:p>
          <a:p>
            <a:pPr defTabSz="881390">
              <a:defRPr/>
            </a:pPr>
            <a:endParaRPr lang="en-US" sz="1100"/>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54</a:t>
            </a:fld>
            <a:endParaRPr lang="en-US"/>
          </a:p>
        </p:txBody>
      </p:sp>
    </p:spTree>
    <p:extLst>
      <p:ext uri="{BB962C8B-B14F-4D97-AF65-F5344CB8AC3E}">
        <p14:creationId xmlns:p14="http://schemas.microsoft.com/office/powerpoint/2010/main" val="5483155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a:t>(NL) – </a:t>
            </a:r>
            <a:r>
              <a:rPr lang="en-US" b="1"/>
              <a:t>MUST DO</a:t>
            </a:r>
            <a:r>
              <a:rPr lang="en-US"/>
              <a:t> </a:t>
            </a:r>
          </a:p>
          <a:p>
            <a:endParaRPr lang="en-US" sz="1100"/>
          </a:p>
          <a:p>
            <a:pPr marL="165261" indent="-165261">
              <a:buFont typeface="Arial" panose="020B0604020202020204" pitchFamily="34" charset="0"/>
              <a:buChar char="•"/>
            </a:pPr>
            <a:r>
              <a:rPr lang="en-US" sz="1100"/>
              <a:t>ISDs should not be waiting until the end of the grant period to monitor if the proportionate share requirement was met in the aggregate or not.</a:t>
            </a:r>
          </a:p>
          <a:p>
            <a:pPr marL="165261" indent="-165261">
              <a:buFont typeface="Arial" panose="020B0604020202020204" pitchFamily="34" charset="0"/>
              <a:buChar char="•"/>
            </a:pPr>
            <a:r>
              <a:rPr lang="en-US" sz="1100"/>
              <a:t>ISDs should be forecasting throughout the grant period to determine the likelihood of meeting the proportionate share requirement in the aggregate to determine if a proportionate share recoding is needed as soon as possible. </a:t>
            </a:r>
          </a:p>
          <a:p>
            <a:pPr marL="165261" indent="-165261">
              <a:buFont typeface="Arial" panose="020B0604020202020204" pitchFamily="34" charset="0"/>
              <a:buChar char="•"/>
            </a:pPr>
            <a:r>
              <a:rPr lang="en-US" sz="1100"/>
              <a:t>Additionally, ISDs need to know if allowable expenditures are being charged to local funds or new year grants in the event the proportionate share requirement is not anticipated to be met in the aggregate and reallocations need to take place.</a:t>
            </a:r>
          </a:p>
          <a:p>
            <a:endParaRPr lang="en-US" sz="1100"/>
          </a:p>
          <a:p>
            <a:pPr marL="171425" indent="-171425">
              <a:buFont typeface="Arial" panose="020B0604020202020204" pitchFamily="34" charset="0"/>
              <a:buChar char="•"/>
            </a:pPr>
            <a:r>
              <a:rPr lang="en-US" sz="1100"/>
              <a:t>ISD should be monitoring aggregate expenditures throughout the duration of the 27-month grant period to determine progress in meeting requirement.</a:t>
            </a:r>
          </a:p>
          <a:p>
            <a:endParaRPr lang="en-US" sz="1100"/>
          </a:p>
          <a:p>
            <a:pPr marL="171425" indent="-171425">
              <a:buFont typeface="Arial" panose="020B0604020202020204" pitchFamily="34" charset="0"/>
              <a:buChar char="•"/>
            </a:pPr>
            <a:r>
              <a:rPr lang="en-US" sz="1100"/>
              <a:t>Basic Formula (IDEA Flowthrough and IDEA Preschool Separately)</a:t>
            </a:r>
          </a:p>
          <a:p>
            <a:pPr marL="628558" lvl="1" indent="-171425">
              <a:buFont typeface="Arial" panose="020B0604020202020204" pitchFamily="34" charset="0"/>
              <a:buChar char="•"/>
            </a:pPr>
            <a:r>
              <a:rPr lang="en-US" sz="1100"/>
              <a:t>Required Proportionate Share Allocation</a:t>
            </a:r>
          </a:p>
          <a:p>
            <a:pPr marL="628558" lvl="1" indent="-171425">
              <a:buFont typeface="Arial" panose="020B0604020202020204" pitchFamily="34" charset="0"/>
              <a:buChar char="•"/>
            </a:pPr>
            <a:r>
              <a:rPr lang="en-US" sz="1100"/>
              <a:t>LESS: ISD/member district actual expenditures during grant period</a:t>
            </a:r>
          </a:p>
          <a:p>
            <a:pPr marL="628558" lvl="1" indent="-171425">
              <a:buFont typeface="Arial" panose="020B0604020202020204" pitchFamily="34" charset="0"/>
              <a:buChar char="•"/>
            </a:pPr>
            <a:r>
              <a:rPr lang="en-US" sz="1100"/>
              <a:t>LESS: Anticipated additional ISD/member district expenditures during grant period (ends 9/30/xx of carryover year)</a:t>
            </a:r>
          </a:p>
          <a:p>
            <a:pPr marL="628558" lvl="1" indent="-171425">
              <a:buFont typeface="Arial" panose="020B0604020202020204" pitchFamily="34" charset="0"/>
              <a:buChar char="•"/>
            </a:pPr>
            <a:r>
              <a:rPr lang="en-US" sz="1100"/>
              <a:t>EQUALS: Anticipated shortfall/overage</a:t>
            </a:r>
          </a:p>
          <a:p>
            <a:pPr marL="165261" indent="-165261">
              <a:buFont typeface="Arial" panose="020B0604020202020204" pitchFamily="34" charset="0"/>
              <a:buChar char="•"/>
            </a:pPr>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55</a:t>
            </a:fld>
            <a:endParaRPr lang="en-US"/>
          </a:p>
        </p:txBody>
      </p:sp>
    </p:spTree>
    <p:extLst>
      <p:ext uri="{BB962C8B-B14F-4D97-AF65-F5344CB8AC3E}">
        <p14:creationId xmlns:p14="http://schemas.microsoft.com/office/powerpoint/2010/main" val="10279891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a:t>(NL) – </a:t>
            </a:r>
            <a:r>
              <a:rPr lang="en-US" b="1"/>
              <a:t>MUST DO</a:t>
            </a:r>
            <a:r>
              <a:rPr lang="en-US"/>
              <a:t> </a:t>
            </a:r>
          </a:p>
          <a:p>
            <a:endParaRPr lang="en-US"/>
          </a:p>
          <a:p>
            <a:pPr marL="0" marR="0">
              <a:spcBef>
                <a:spcPts val="0"/>
              </a:spcBef>
              <a:spcAft>
                <a:spcPts val="0"/>
              </a:spcAft>
            </a:pPr>
            <a:r>
              <a:rPr lang="en-US" sz="1800">
                <a:effectLst/>
                <a:latin typeface="Arial" panose="020B0604020202020204" pitchFamily="34" charset="0"/>
                <a:ea typeface="Aptos" panose="020B0004020202020204" pitchFamily="34" charset="0"/>
                <a:cs typeface="Aptos" panose="020B0004020202020204" pitchFamily="34" charset="0"/>
              </a:rPr>
              <a:t>As an optional and available resource to support ISDs and member districts, MDE OSE has a draft fringe benefit allocation calculation example to help ISDs and member districts in attributing expenditures related to a proportionate amount of paid leave time to the proportionate share requirement. Although this example is available, it is not required to be used. The ISD may use a different mechanism for charging a proportionate amount of paid leave time to the proportionate share requirement if the method used provides reasonable transparency of how the expenditures were charged.</a:t>
            </a:r>
          </a:p>
          <a:p>
            <a:pPr marL="0" marR="0">
              <a:spcBef>
                <a:spcPts val="0"/>
              </a:spcBef>
              <a:spcAft>
                <a:spcPts val="0"/>
              </a:spcAft>
            </a:pPr>
            <a:endParaRPr lang="en-US" sz="1800">
              <a:effectLst/>
              <a:latin typeface="Arial" panose="020B0604020202020204" pitchFamily="34" charset="0"/>
              <a:ea typeface="Aptos" panose="020B0004020202020204" pitchFamily="34" charset="0"/>
              <a:cs typeface="Aptos"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Arial" panose="020B0604020202020204" pitchFamily="34" charset="0"/>
                <a:ea typeface="Aptos" panose="020B0004020202020204" pitchFamily="34" charset="0"/>
                <a:cs typeface="Aptos" panose="020B0004020202020204" pitchFamily="34" charset="0"/>
              </a:rPr>
              <a:t>If interested in receiving a copy of this template, you can contact myself at lichtn@michigan.gov.</a:t>
            </a:r>
          </a:p>
          <a:p>
            <a:pPr marL="0" marR="0">
              <a:spcBef>
                <a:spcPts val="0"/>
              </a:spcBef>
              <a:spcAft>
                <a:spcPts val="0"/>
              </a:spcAft>
            </a:pPr>
            <a:endParaRPr lang="en-US" sz="180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a:effectLst/>
                <a:latin typeface="Arial" panose="020B0604020202020204" pitchFamily="34" charset="0"/>
                <a:ea typeface="Aptos" panose="020B0004020202020204" pitchFamily="34" charset="0"/>
              </a:rPr>
              <a:t> </a:t>
            </a:r>
            <a:endParaRPr lang="en-US" sz="1800">
              <a:effectLst/>
              <a:latin typeface="Calibri" panose="020F0502020204030204" pitchFamily="34" charset="0"/>
              <a:ea typeface="Aptos" panose="020B0004020202020204" pitchFamily="34" charset="0"/>
            </a:endParaRPr>
          </a:p>
          <a:p>
            <a:pPr defTabSz="881390">
              <a:defRPr/>
            </a:pPr>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56</a:t>
            </a:fld>
            <a:endParaRPr lang="en-US"/>
          </a:p>
        </p:txBody>
      </p:sp>
    </p:spTree>
    <p:extLst>
      <p:ext uri="{BB962C8B-B14F-4D97-AF65-F5344CB8AC3E}">
        <p14:creationId xmlns:p14="http://schemas.microsoft.com/office/powerpoint/2010/main" val="32426694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slide shows a screenshot of what the draft fringe benefit allocation calculation template looks like.</a:t>
            </a:r>
          </a:p>
          <a:p>
            <a:endParaRPr lang="en-US"/>
          </a:p>
          <a:p>
            <a:r>
              <a:rPr lang="en-US"/>
              <a:t>Essentially, this template can be used to determine the total number of hours a provider has per their contract and breaks those hours down between actual time spent related to equitable services to be charged to the IDEA Preschool proportionate share requirement, the IDEA Flowthrough proportionate share requirement, and other funds. Since part of a providers total hours worked includes paid leave time, the middle section of the template allows the district to enter paid leave time hours for each month. The template then takes the total hours worked and time off hours and allocates those hours between IDEA Preschool, IDEA Flowthrough, and other. The template then takes things a step further and splits out the staff member’s wages and benefits between the IDEA Preschool, IDEA Flowthrough and Other as well to help aid in charging the proportionate share requirement.</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57</a:t>
            </a:fld>
            <a:endParaRPr lang="en-US"/>
          </a:p>
        </p:txBody>
      </p:sp>
    </p:spTree>
    <p:extLst>
      <p:ext uri="{BB962C8B-B14F-4D97-AF65-F5344CB8AC3E}">
        <p14:creationId xmlns:p14="http://schemas.microsoft.com/office/powerpoint/2010/main" val="353165973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a:t>(NL) – </a:t>
            </a:r>
            <a:r>
              <a:rPr lang="en-US" b="1"/>
              <a:t>MUST DO</a:t>
            </a:r>
            <a:r>
              <a:rPr lang="en-US"/>
              <a:t> </a:t>
            </a:r>
          </a:p>
          <a:p>
            <a:endParaRPr lang="en-US"/>
          </a:p>
          <a:p>
            <a:pPr marL="0" marR="0">
              <a:spcBef>
                <a:spcPts val="0"/>
              </a:spcBef>
              <a:spcAft>
                <a:spcPts val="0"/>
              </a:spcAft>
            </a:pPr>
            <a:r>
              <a:rPr lang="en-US" sz="1200">
                <a:effectLst/>
                <a:latin typeface="Arial" panose="020B0604020202020204" pitchFamily="34" charset="0"/>
                <a:ea typeface="Aptos" panose="020B0004020202020204" pitchFamily="34" charset="0"/>
                <a:cs typeface="Aptos" panose="020B0004020202020204" pitchFamily="34" charset="0"/>
              </a:rPr>
              <a:t>As an additional optional and available resource to support ISDs and member districts, MDE OSE has a draft service log template that may be used for tracking time related to providing equitable services to parentally placed private school children for both the IDEA Preschool and IDEA Flowthrough proportionate share requirements. Although this template is available, it is not required to be used and is not to be considered the only approach to tracking time related to providing equitable services to parentally placed private school children with disabilities. The ISD may use a different template or make modifications to the draft service log template if it provides reasonable transparency of how the time is determined and clearly identifies time associated with providing equitable services to parentally placed private school children with disabilities between the ages of 3 and 5 for the IDEA Preschool proportionate share requirement.</a:t>
            </a:r>
          </a:p>
          <a:p>
            <a:pPr marL="0" marR="0">
              <a:spcBef>
                <a:spcPts val="0"/>
              </a:spcBef>
              <a:spcAft>
                <a:spcPts val="0"/>
              </a:spcAft>
            </a:pPr>
            <a:endParaRPr lang="en-US" sz="1200">
              <a:effectLst/>
              <a:latin typeface="Arial" panose="020B06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200">
                <a:effectLst/>
                <a:latin typeface="Arial" panose="020B0604020202020204" pitchFamily="34" charset="0"/>
                <a:ea typeface="Aptos" panose="020B0004020202020204" pitchFamily="34" charset="0"/>
                <a:cs typeface="Aptos" panose="020B0004020202020204" pitchFamily="34" charset="0"/>
              </a:rPr>
              <a:t>If interested in receiving a copy of this template, you can contact myself at lichtn@michigan.gov.</a:t>
            </a:r>
          </a:p>
          <a:p>
            <a:pPr marL="0" marR="0">
              <a:spcBef>
                <a:spcPts val="0"/>
              </a:spcBef>
              <a:spcAft>
                <a:spcPts val="0"/>
              </a:spcAft>
            </a:pPr>
            <a:endParaRPr lang="en-US" sz="1200">
              <a:effectLst/>
              <a:latin typeface="Arial" panose="020B0604020202020204" pitchFamily="34" charset="0"/>
              <a:ea typeface="Aptos" panose="020B0004020202020204" pitchFamily="34" charset="0"/>
              <a:cs typeface="Aptos"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Arial" panose="020B0604020202020204" pitchFamily="34" charset="0"/>
                <a:ea typeface="Aptos" panose="020B0004020202020204" pitchFamily="34" charset="0"/>
                <a:cs typeface="Aptos" panose="020B0004020202020204" pitchFamily="34" charset="0"/>
              </a:rPr>
              <a:t>If the ISD chooses to use either of the draft template(s), please feel free to modify the template(s) as you wish to fit the needs of your district as these are to be considered as an example only and are not meant to create duplication of effort.</a:t>
            </a:r>
            <a:endParaRPr lang="en-US" sz="120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endParaRPr lang="en-US" sz="1200">
              <a:effectLst/>
              <a:latin typeface="Aptos" panose="020B0004020202020204" pitchFamily="34" charset="0"/>
              <a:ea typeface="Aptos" panose="020B0004020202020204" pitchFamily="34" charset="0"/>
              <a:cs typeface="Aptos" panose="020B0004020202020204" pitchFamily="34" charset="0"/>
            </a:endParaRPr>
          </a:p>
          <a:p>
            <a:pPr defTabSz="881390">
              <a:defRPr/>
            </a:pPr>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58</a:t>
            </a:fld>
            <a:endParaRPr lang="en-US"/>
          </a:p>
        </p:txBody>
      </p:sp>
    </p:spTree>
    <p:extLst>
      <p:ext uri="{BB962C8B-B14F-4D97-AF65-F5344CB8AC3E}">
        <p14:creationId xmlns:p14="http://schemas.microsoft.com/office/powerpoint/2010/main" val="182129330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slide shows a screenshot of what the draft parentally placed private school service log template looks like.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As you can see in this screenshot, the template allows providers to enter a students name, whether the child is between the ages of 3 and 5 for the IDEA Preschool proportionate share requirement, the date of service and service time in minutes. What this screenshot does not show is a data entry tab for districts to enter a reasonable amount of planning and documentation time for each equitable service provided as well as the amount of travel time related to each location. Once those pieces of data are entered, when the child name, date of service, service time and location are entered and selected, the documentation/planning and travel time automatically populate for providers. There is also space on this template for service type as well as service notes for added transparency.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As a tip, if this template is used, I would recommend training providers to keep entries in date order and not to sort the workbook by student name. If data is entered in order of date and location, travel time should only be captured once.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My favorite feature of this template is the area in gray at the bottom. If the template is completed correctly, this section automatically breaks out time between children ages 3 and 5 for the IDEA Preschool proportionate share requirement. The IDEA Flowthrough section captures all time not related to children ages 3-5, but remember equitable services provided to children ages 3 and 5 can be charged to both the IDEA Preschool and IDEA Flowthrough proportionate share requirement.</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59</a:t>
            </a:fld>
            <a:endParaRPr lang="en-US"/>
          </a:p>
        </p:txBody>
      </p:sp>
    </p:spTree>
    <p:extLst>
      <p:ext uri="{BB962C8B-B14F-4D97-AF65-F5344CB8AC3E}">
        <p14:creationId xmlns:p14="http://schemas.microsoft.com/office/powerpoint/2010/main" val="243564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slide was not included in the MSBO presentation. </a:t>
            </a:r>
          </a:p>
          <a:p>
            <a:endParaRPr lang="en-US"/>
          </a:p>
          <a:p>
            <a:r>
              <a:rPr lang="en-US" sz="1200">
                <a:highlight>
                  <a:srgbClr val="FFFF00"/>
                </a:highlight>
                <a:latin typeface="Verdana"/>
                <a:ea typeface="Verdana"/>
              </a:rPr>
              <a:t>Another important item to note is the ISD where private schools are located is responsible for locating, identifying and evaluating all children with disabilities enrolled by their parents in private schools located in the ISD.</a:t>
            </a:r>
          </a:p>
          <a:p>
            <a:endParaRPr lang="en-US" sz="1200">
              <a:highlight>
                <a:srgbClr val="FFFF00"/>
              </a:highlight>
              <a:latin typeface="Verdana"/>
              <a:ea typeface="Verdana"/>
            </a:endParaRPr>
          </a:p>
          <a:p>
            <a:r>
              <a:rPr lang="en-US" sz="1200">
                <a:highlight>
                  <a:srgbClr val="FFFF00"/>
                </a:highlight>
                <a:latin typeface="Verdana"/>
                <a:ea typeface="Verdana"/>
              </a:rPr>
              <a:t>To be clear, the term private school includes both nonpublic schools and home schools.</a:t>
            </a:r>
          </a:p>
          <a:p>
            <a:endParaRPr lang="en-US" sz="1200">
              <a:highlight>
                <a:srgbClr val="FFFF00"/>
              </a:highlight>
              <a:latin typeface="Verdana"/>
              <a:ea typeface="Verdana"/>
            </a:endParaRPr>
          </a:p>
          <a:p>
            <a:r>
              <a:rPr lang="en-US" sz="1200">
                <a:highlight>
                  <a:srgbClr val="FFFF00"/>
                </a:highlight>
                <a:latin typeface="Verdana"/>
                <a:ea typeface="Verdana"/>
              </a:rPr>
              <a:t>ISDs have different models for implementing the equitable services requirements. Some of these models include:</a:t>
            </a:r>
          </a:p>
          <a:p>
            <a:pPr marL="661043" lvl="1" indent="-220348">
              <a:buFont typeface="+mj-lt"/>
              <a:buAutoNum type="arabicPeriod"/>
            </a:pPr>
            <a:r>
              <a:rPr lang="en-US"/>
              <a:t>The ISD solely maintaining responsibility for the equitable services requirements and charging proportionate share expenditures against the proportionate share requirement. Therefore, no proportionate share expenditures are charged at the member district level.</a:t>
            </a:r>
          </a:p>
          <a:p>
            <a:pPr marL="661043" lvl="1" indent="-220348">
              <a:buFont typeface="+mj-lt"/>
              <a:buAutoNum type="arabicPeriod"/>
            </a:pPr>
            <a:r>
              <a:rPr lang="en-US"/>
              <a:t>The ISDs member districts solely maintain responsibility for the equitable services requirements and charge proportionate share expenditures against the proportionate share requirement. Therefore, no expenditures or equitable services are provided at the ISD level.</a:t>
            </a:r>
          </a:p>
          <a:p>
            <a:pPr marL="661043" lvl="1" indent="-220348">
              <a:buFont typeface="+mj-lt"/>
              <a:buAutoNum type="arabicPeriod"/>
            </a:pPr>
            <a:r>
              <a:rPr lang="en-US"/>
              <a:t>The ISD and member districts share responsibility for the equitable services requirements and charge proportionate share expenditures against the proportionate share requirement. Therefore, no proportionate share expenditures may be charged at the ISD and member district level.</a:t>
            </a:r>
          </a:p>
          <a:p>
            <a:pPr marL="171450" indent="-171450">
              <a:buFont typeface="Arial" panose="020B0604020202020204" pitchFamily="34" charset="0"/>
              <a:buChar char="•"/>
            </a:pPr>
            <a:endParaRPr lang="en-US" sz="1200">
              <a:highlight>
                <a:srgbClr val="FFFF00"/>
              </a:highlight>
              <a:latin typeface="Verdana"/>
              <a:ea typeface="Verdana"/>
            </a:endParaRPr>
          </a:p>
          <a:p>
            <a:pPr marL="0" indent="0">
              <a:buFont typeface="Arial" panose="020B0604020202020204" pitchFamily="34" charset="0"/>
              <a:buNone/>
            </a:pPr>
            <a:r>
              <a:rPr lang="en-US" sz="1200">
                <a:highlight>
                  <a:srgbClr val="FFFF00"/>
                </a:highlight>
                <a:latin typeface="Verdana"/>
                <a:ea typeface="Verdana"/>
              </a:rPr>
              <a:t>However, regardless of the ISD’s model for implementing the proportionate share requirements, it is important to know ISD’s are responsibly for ensuring the equitable services requirements are met and the proportionate share allocation is spent in the aggregate.</a:t>
            </a:r>
          </a:p>
          <a:p>
            <a:pPr marL="0" indent="0">
              <a:buFont typeface="Arial" panose="020B0604020202020204" pitchFamily="34" charset="0"/>
              <a:buNone/>
            </a:pPr>
            <a:endParaRPr lang="en-US" sz="1200">
              <a:highlight>
                <a:srgbClr val="FFFF00"/>
              </a:highlight>
              <a:latin typeface="Verdana"/>
              <a:ea typeface="Verdana"/>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latin typeface="Verdana"/>
                <a:ea typeface="Verdana"/>
              </a:rPr>
              <a:t>It is also important to note Public School Academies (or PSAs) do not have geographical boundaries. Therefore, PSAs do not have equitable services responsibilities.</a:t>
            </a:r>
            <a:endParaRPr lang="en-US" sz="1200">
              <a:latin typeface="Verdana"/>
              <a:ea typeface="Verdana"/>
              <a:cs typeface="Times New Roman" panose="02020603050405020304" pitchFamily="18" charset="0"/>
            </a:endParaRPr>
          </a:p>
          <a:p>
            <a:pPr marL="0" indent="0">
              <a:buFont typeface="Arial" panose="020B0604020202020204" pitchFamily="34" charset="0"/>
              <a:buNone/>
            </a:pPr>
            <a:endParaRPr lang="en-US" sz="1200">
              <a:highlight>
                <a:srgbClr val="FFFF00"/>
              </a:highlight>
              <a:latin typeface="Verdana"/>
              <a:ea typeface="Verdana"/>
            </a:endParaRP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6</a:t>
            </a:fld>
            <a:endParaRPr lang="en-US"/>
          </a:p>
        </p:txBody>
      </p:sp>
    </p:spTree>
    <p:extLst>
      <p:ext uri="{BB962C8B-B14F-4D97-AF65-F5344CB8AC3E}">
        <p14:creationId xmlns:p14="http://schemas.microsoft.com/office/powerpoint/2010/main" val="60094224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(SM) - </a:t>
            </a:r>
            <a:r>
              <a:rPr lang="en-US" b="1"/>
              <a:t>MUST DO</a:t>
            </a:r>
            <a:r>
              <a:rPr lang="en-US"/>
              <a:t> </a:t>
            </a:r>
          </a:p>
          <a:p>
            <a:endParaRPr lang="en-US"/>
          </a:p>
          <a:p>
            <a:r>
              <a:rPr lang="en-US"/>
              <a:t>How long to I have to spend the funds? More specifically, how long to I have to spend the proportionate share required amount? </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60</a:t>
            </a:fld>
            <a:endParaRPr lang="en-US"/>
          </a:p>
        </p:txBody>
      </p:sp>
    </p:spTree>
    <p:extLst>
      <p:ext uri="{BB962C8B-B14F-4D97-AF65-F5344CB8AC3E}">
        <p14:creationId xmlns:p14="http://schemas.microsoft.com/office/powerpoint/2010/main" val="402402728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(SM) - </a:t>
            </a:r>
            <a:r>
              <a:rPr lang="en-US" b="1"/>
              <a:t>MUST DO</a:t>
            </a:r>
            <a:r>
              <a:rPr lang="en-US"/>
              <a:t> </a:t>
            </a:r>
          </a:p>
          <a:p>
            <a:endParaRPr lang="en-US"/>
          </a:p>
          <a:p>
            <a:pPr marL="165261" indent="-165261">
              <a:buFont typeface="Arial" panose="020B0604020202020204" pitchFamily="34" charset="0"/>
              <a:buChar char="•"/>
            </a:pPr>
            <a:r>
              <a:rPr lang="en-US"/>
              <a:t>The IDEA Part B Flowthrough and Preschool grant period of availability is 27 months. </a:t>
            </a:r>
          </a:p>
          <a:p>
            <a:pPr marL="0" indent="0">
              <a:buFont typeface="Arial" panose="020B0604020202020204" pitchFamily="34" charset="0"/>
              <a:buNone/>
            </a:pPr>
            <a:endParaRPr lang="en-US"/>
          </a:p>
          <a:p>
            <a:pPr marL="605956" lvl="1" indent="-165261">
              <a:buFont typeface="Arial" panose="020B0604020202020204" pitchFamily="34" charset="0"/>
              <a:buChar char="•"/>
            </a:pPr>
            <a:r>
              <a:rPr lang="en-US"/>
              <a:t>The period of availability begins July 1</a:t>
            </a:r>
            <a:r>
              <a:rPr lang="en-US" baseline="30000"/>
              <a:t>st</a:t>
            </a:r>
            <a:r>
              <a:rPr lang="en-US"/>
              <a:t> each year and ends on September 30</a:t>
            </a:r>
            <a:r>
              <a:rPr lang="en-US" baseline="30000"/>
              <a:t>th</a:t>
            </a:r>
            <a:r>
              <a:rPr lang="en-US"/>
              <a:t> 27 months later. The period of availability start date is barring any issues with meeting the application deadline in </a:t>
            </a:r>
            <a:r>
              <a:rPr lang="en-US" err="1"/>
              <a:t>NexSys</a:t>
            </a:r>
            <a:r>
              <a:rPr lang="en-US"/>
              <a:t>. </a:t>
            </a:r>
          </a:p>
          <a:p>
            <a:pPr marL="440695" lvl="1"/>
            <a:endParaRPr lang="en-US"/>
          </a:p>
          <a:p>
            <a:pPr marL="165261" indent="-165261">
              <a:buFont typeface="Arial" panose="020B0604020202020204" pitchFamily="34" charset="0"/>
              <a:buChar char="•"/>
            </a:pPr>
            <a:r>
              <a:rPr lang="en-US"/>
              <a:t>Late applications submitted by the ISD receive a start-date of the date of submission resulting in a shortened period of availability. In other words, if the ISD does not submit the grant application in </a:t>
            </a:r>
            <a:r>
              <a:rPr lang="en-US" err="1"/>
              <a:t>NexSys</a:t>
            </a:r>
            <a:r>
              <a:rPr lang="en-US"/>
              <a:t> until August 15</a:t>
            </a:r>
            <a:r>
              <a:rPr lang="en-US" baseline="30000"/>
              <a:t>th</a:t>
            </a:r>
            <a:r>
              <a:rPr lang="en-US"/>
              <a:t> and the due date in </a:t>
            </a:r>
            <a:r>
              <a:rPr lang="en-US" err="1"/>
              <a:t>NexSys</a:t>
            </a:r>
            <a:r>
              <a:rPr lang="en-US"/>
              <a:t> was July 1</a:t>
            </a:r>
            <a:r>
              <a:rPr lang="en-US" baseline="30000"/>
              <a:t>st</a:t>
            </a:r>
            <a:r>
              <a:rPr lang="en-US"/>
              <a:t>, the grant’s period of availability begins on August 15</a:t>
            </a:r>
            <a:r>
              <a:rPr lang="en-US" baseline="30000"/>
              <a:t>th</a:t>
            </a:r>
            <a:r>
              <a:rPr lang="en-US"/>
              <a:t>, not on July 1</a:t>
            </a:r>
            <a:r>
              <a:rPr lang="en-US" baseline="30000"/>
              <a:t>st</a:t>
            </a:r>
            <a:r>
              <a:rPr lang="en-US"/>
              <a:t>. </a:t>
            </a:r>
          </a:p>
          <a:p>
            <a:pPr marL="0" indent="0">
              <a:buFont typeface="Arial" panose="020B0604020202020204" pitchFamily="34" charset="0"/>
              <a:buNone/>
            </a:pPr>
            <a:endParaRPr lang="en-US"/>
          </a:p>
          <a:p>
            <a:pPr marL="605956" lvl="1" indent="-165261">
              <a:buFont typeface="Arial" panose="020B0604020202020204" pitchFamily="34" charset="0"/>
              <a:buChar char="•"/>
            </a:pPr>
            <a:r>
              <a:rPr lang="en-US"/>
              <a:t>This is why meeting the application deadlines are so important to successfully meeting the requirement. An application submitted on time ensures the longest period of availability for which to attribute expenditures to meet the proportionate share expenditure requirement.</a:t>
            </a:r>
          </a:p>
          <a:p>
            <a:pPr marL="440695" lvl="1" indent="0">
              <a:buFont typeface="Arial" panose="020B0604020202020204" pitchFamily="34" charset="0"/>
              <a:buNone/>
            </a:pPr>
            <a:endParaRPr lang="en-US"/>
          </a:p>
          <a:p>
            <a:endParaRPr lang="en-US"/>
          </a:p>
          <a:p>
            <a:r>
              <a:rPr lang="en-US"/>
              <a:t>Finally, as a reminder: Spend carryover proportionate share grant funds before new year proportionate share grant funds. </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61</a:t>
            </a:fld>
            <a:endParaRPr lang="en-US"/>
          </a:p>
        </p:txBody>
      </p:sp>
    </p:spTree>
    <p:extLst>
      <p:ext uri="{BB962C8B-B14F-4D97-AF65-F5344CB8AC3E}">
        <p14:creationId xmlns:p14="http://schemas.microsoft.com/office/powerpoint/2010/main" val="245691638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(NL) - </a:t>
            </a:r>
            <a:r>
              <a:rPr lang="en-US" b="1"/>
              <a:t>MUST DO</a:t>
            </a:r>
            <a:endParaRPr lang="en-US"/>
          </a:p>
          <a:p>
            <a:r>
              <a:rPr lang="en-US"/>
              <a:t>So can districts spend more than the required proportionate share allocation?</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62</a:t>
            </a:fld>
            <a:endParaRPr lang="en-US"/>
          </a:p>
        </p:txBody>
      </p:sp>
    </p:spTree>
    <p:extLst>
      <p:ext uri="{BB962C8B-B14F-4D97-AF65-F5344CB8AC3E}">
        <p14:creationId xmlns:p14="http://schemas.microsoft.com/office/powerpoint/2010/main" val="247217946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(NL) - </a:t>
            </a:r>
            <a:r>
              <a:rPr lang="en-US" b="1"/>
              <a:t>MUST DO</a:t>
            </a:r>
            <a:endParaRPr lang="en-US"/>
          </a:p>
          <a:p>
            <a:pPr marL="171425" indent="-171425">
              <a:buFont typeface="Arial" panose="020B0604020202020204" pitchFamily="34" charset="0"/>
              <a:buChar char="•"/>
            </a:pPr>
            <a:r>
              <a:rPr lang="en-US" sz="1000"/>
              <a:t>The answer is it depends – it depends on ISDs annual Determination Result</a:t>
            </a:r>
          </a:p>
          <a:p>
            <a:pPr marL="171425" indent="-171425">
              <a:buFont typeface="Arial" panose="020B0604020202020204" pitchFamily="34" charset="0"/>
              <a:buChar char="•"/>
            </a:pPr>
            <a:r>
              <a:rPr lang="en-US" sz="1000"/>
              <a:t>If you are not sure what your ISD’s annual determination result is, contact your ISD’s Special Education Director.</a:t>
            </a:r>
          </a:p>
          <a:p>
            <a:pPr marL="628558" lvl="1" indent="-171425">
              <a:buFont typeface="Arial" panose="020B0604020202020204" pitchFamily="34" charset="0"/>
              <a:buChar char="•"/>
            </a:pPr>
            <a:r>
              <a:rPr lang="en-US" sz="1000"/>
              <a:t>If an ISD has a Meets Requirement Determination, and ISD can spend additional IDEA funds on proportionate share without a problem.</a:t>
            </a:r>
          </a:p>
          <a:p>
            <a:pPr marL="628558" lvl="1" indent="-171425">
              <a:buFont typeface="Arial" panose="020B0604020202020204" pitchFamily="34" charset="0"/>
              <a:buChar char="•"/>
            </a:pPr>
            <a:r>
              <a:rPr lang="en-US" sz="1000"/>
              <a:t>However, if an ISD does not have a Meets Requirements Determination, the ISD cannot spend additional IDEA funds on proportionate share beyond the required amount.</a:t>
            </a:r>
          </a:p>
          <a:p>
            <a:pPr marL="457133" lvl="1" indent="0">
              <a:buFont typeface="Arial" panose="020B0604020202020204" pitchFamily="34" charset="0"/>
              <a:buNone/>
            </a:pPr>
            <a:endParaRPr lang="en-US" sz="1000"/>
          </a:p>
          <a:p>
            <a:pPr marL="171358" lvl="0" indent="-171425">
              <a:buFont typeface="Arial" panose="020B0604020202020204" pitchFamily="34" charset="0"/>
              <a:buChar char="•"/>
            </a:pPr>
            <a:r>
              <a:rPr lang="en-US" sz="1000"/>
              <a:t>The reason for this is if an ISD is not meeting requirements in public schools, the ISD cannot spend more than the required amount on private schools. </a:t>
            </a:r>
          </a:p>
          <a:p>
            <a:pPr marL="457133" lvl="1"/>
            <a:endParaRPr lang="en-US" sz="1000"/>
          </a:p>
          <a:p>
            <a:pPr marL="171425" indent="-171425">
              <a:buFont typeface="Arial" panose="020B0604020202020204" pitchFamily="34" charset="0"/>
              <a:buChar char="•"/>
            </a:pPr>
            <a:r>
              <a:rPr lang="en-US" sz="1000" b="0"/>
              <a:t>An ISD that has spent more than the required amount of proportionate share funds without a meets requirements determination may be subject to recapture if identified on a Final Expenditure Report (FER).</a:t>
            </a:r>
          </a:p>
          <a:p>
            <a:pPr marL="897829" lvl="2"/>
            <a:endParaRPr lang="en-US" sz="1000" b="1"/>
          </a:p>
          <a:p>
            <a:pPr marL="171425" indent="-171425">
              <a:buFont typeface="Arial" panose="020B0604020202020204" pitchFamily="34" charset="0"/>
              <a:buChar char="•"/>
            </a:pPr>
            <a:r>
              <a:rPr lang="en-US" sz="1000" b="1"/>
              <a:t>Another good question to ask is if ISD’s are required to spend more than the required amount.</a:t>
            </a:r>
          </a:p>
          <a:p>
            <a:pPr marL="628558" lvl="1" indent="-171425">
              <a:buFont typeface="Arial" panose="020B0604020202020204" pitchFamily="34" charset="0"/>
              <a:buChar char="•"/>
            </a:pPr>
            <a:r>
              <a:rPr lang="en-US" sz="1000" b="1"/>
              <a:t>With the federal dollars, the answer is no, however auxiliary services may be provided with local funds.</a:t>
            </a:r>
          </a:p>
          <a:p>
            <a:pPr marL="628558" lvl="1" indent="-171425">
              <a:buFont typeface="Arial" panose="020B0604020202020204" pitchFamily="34" charset="0"/>
              <a:buChar char="•"/>
            </a:pPr>
            <a:r>
              <a:rPr lang="en-US" sz="1000" b="1"/>
              <a:t>If an ISD runs out of funds, the ISD may be providing services with the auxiliary services act. </a:t>
            </a:r>
          </a:p>
          <a:p>
            <a:r>
              <a:rPr lang="en-US" sz="1000" b="1"/>
              <a:t>Source: </a:t>
            </a:r>
          </a:p>
          <a:p>
            <a:pPr marL="165261" indent="-165261">
              <a:buFont typeface="Arial" panose="020B0604020202020204" pitchFamily="34" charset="0"/>
              <a:buChar char="•"/>
            </a:pPr>
            <a:r>
              <a:rPr lang="en-US" sz="1000"/>
              <a:t>This requirement is supported by the February 2022 </a:t>
            </a:r>
            <a:r>
              <a:rPr lang="en-US" sz="1200"/>
              <a:t>QUESTIONS AND ANSWERS ON SERVING CHILDREN WITH DISABILITIES PLACED BY THEIR PARENTS IN PRIVATE SCHOOLS under </a:t>
            </a:r>
            <a:r>
              <a:rPr lang="en-US" sz="1000" b="1"/>
              <a:t>Question O-4: </a:t>
            </a:r>
            <a:r>
              <a:rPr lang="en-US" sz="1000"/>
              <a:t>May an LEA expend more than the amount of its IDEA Part B funds designated to be spent on equitable services for children with disabilities placed by their parents in private schools?</a:t>
            </a:r>
          </a:p>
          <a:p>
            <a:pPr marL="605956" lvl="1" indent="-165261">
              <a:buFont typeface="Arial" panose="020B0604020202020204" pitchFamily="34" charset="0"/>
              <a:buChar char="•"/>
            </a:pPr>
            <a:r>
              <a:rPr lang="en-US" sz="1000" i="1"/>
              <a:t>As long as the LEA meets all the other requirements of the IDEA, including providing FAPE to children with disabilities, it is permissible for an LEA to spend more than the minimum amount of Part B funds on providing services to children with disabilities placed by their parents in private schools. </a:t>
            </a:r>
          </a:p>
          <a:p>
            <a:pPr marL="612120" lvl="1" indent="-171425">
              <a:buFont typeface="Arial" panose="020B0604020202020204" pitchFamily="34" charset="0"/>
              <a:buChar char="•"/>
            </a:pPr>
            <a:r>
              <a:rPr lang="en-US" sz="1000"/>
              <a:t>An ISD is determined to have met all other requirements of the IDEA when the ISD has a “Meets Requirements” Determination. </a:t>
            </a:r>
          </a:p>
          <a:p>
            <a:pPr marL="1052815" lvl="2" indent="-171425">
              <a:buFont typeface="Arial" panose="020B0604020202020204" pitchFamily="34" charset="0"/>
              <a:buChar char="•"/>
            </a:pPr>
            <a:r>
              <a:rPr lang="en-US" sz="1000"/>
              <a:t>All other determination results disqualifies the ISD from being determined as meeting requirements and spending additional IDEA funds on equitable services to parentally placed private school children on a nonpublic services plan.</a:t>
            </a:r>
          </a:p>
          <a:p>
            <a:endParaRPr lang="en-US" sz="1000"/>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63</a:t>
            </a:fld>
            <a:endParaRPr lang="en-US"/>
          </a:p>
        </p:txBody>
      </p:sp>
    </p:spTree>
    <p:extLst>
      <p:ext uri="{BB962C8B-B14F-4D97-AF65-F5344CB8AC3E}">
        <p14:creationId xmlns:p14="http://schemas.microsoft.com/office/powerpoint/2010/main" val="404771470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(SM) - </a:t>
            </a:r>
            <a:r>
              <a:rPr lang="en-US" b="1"/>
              <a:t>MUST DO</a:t>
            </a:r>
          </a:p>
          <a:p>
            <a:endParaRPr lang="en-US"/>
          </a:p>
          <a:p>
            <a:r>
              <a:rPr lang="en-US"/>
              <a:t>As I approach the end of the grant’s period of availability, I don’t anticipate spending all the required proportionate share requirement. What are my options? </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64</a:t>
            </a:fld>
            <a:endParaRPr lang="en-US"/>
          </a:p>
        </p:txBody>
      </p:sp>
    </p:spTree>
    <p:extLst>
      <p:ext uri="{BB962C8B-B14F-4D97-AF65-F5344CB8AC3E}">
        <p14:creationId xmlns:p14="http://schemas.microsoft.com/office/powerpoint/2010/main" val="260447999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(SM) - </a:t>
            </a:r>
            <a:r>
              <a:rPr lang="en-US" b="1"/>
              <a:t>MUST DO</a:t>
            </a:r>
          </a:p>
          <a:p>
            <a:pPr marL="457133" lvl="1"/>
            <a:endParaRPr lang="en-US"/>
          </a:p>
          <a:p>
            <a:pPr marL="170815" indent="-170815">
              <a:buFont typeface="Arial" panose="020B0604020202020204" pitchFamily="34" charset="0"/>
              <a:buChar char="•"/>
            </a:pPr>
            <a:r>
              <a:rPr lang="en-US"/>
              <a:t>Ultimately there are 2 options available to an ISD anticipating a shortfall in meeting the proportionate share expenditure requirement</a:t>
            </a:r>
          </a:p>
          <a:p>
            <a:pPr marL="170815" indent="-170815">
              <a:buFont typeface="Arial" panose="020B0604020202020204" pitchFamily="34" charset="0"/>
              <a:buChar char="•"/>
            </a:pPr>
            <a:endParaRPr lang="en-US">
              <a:cs typeface="Calibri" panose="020F0502020204030204"/>
            </a:endParaRPr>
          </a:p>
          <a:p>
            <a:pPr marL="628015" lvl="1" indent="-170815">
              <a:buFont typeface="Arial" panose="020B0604020202020204" pitchFamily="34" charset="0"/>
              <a:buChar char="•"/>
            </a:pPr>
            <a:r>
              <a:rPr lang="en-US"/>
              <a:t>The first option, and the option we strongly encourage ISDs to pursue, is to request a recoding review through the Office of Special Education in Catamaran. </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Successfully completing a recoding review allows the ISD to “recode” unspent proportionate share funds for use on other allowable special education expenditures that occurred during the same period of availability.</a:t>
            </a:r>
            <a:endParaRPr lang="en-US">
              <a:cs typeface="Calibri"/>
            </a:endParaRPr>
          </a:p>
          <a:p>
            <a:pPr marL="1085850" lvl="2" indent="-171450">
              <a:buFont typeface="Arial" panose="020B0604020202020204" pitchFamily="34" charset="0"/>
              <a:buChar char="•"/>
            </a:pPr>
            <a:r>
              <a:rPr lang="en-US"/>
              <a:t>Prior to recoding unspent funds, the ISD must receive permission from the Michigan Office of Special Education.</a:t>
            </a:r>
          </a:p>
          <a:p>
            <a:pPr marL="628650" lvl="1" indent="-171450">
              <a:buFont typeface="Arial" panose="020B0604020202020204" pitchFamily="34" charset="0"/>
              <a:buChar char="•"/>
            </a:pPr>
            <a:r>
              <a:rPr lang="en-US"/>
              <a:t>Nicole is going to explain recoding in more detail in the following slides.</a:t>
            </a:r>
          </a:p>
          <a:p>
            <a:pPr marL="914400" lvl="2" indent="0">
              <a:buFont typeface="Arial" panose="020B0604020202020204" pitchFamily="34" charset="0"/>
              <a:buNone/>
            </a:pPr>
            <a:endParaRPr lang="en-US"/>
          </a:p>
          <a:p>
            <a:pPr marL="457200" lvl="1" indent="0">
              <a:buFont typeface="Arial" panose="020B0604020202020204" pitchFamily="34" charset="0"/>
              <a:buNone/>
            </a:pPr>
            <a:endParaRPr lang="en-US">
              <a:cs typeface="Calibri"/>
            </a:endParaRPr>
          </a:p>
          <a:p>
            <a:pPr marL="628015" lvl="1" indent="-170815">
              <a:buFont typeface="Arial" panose="020B0604020202020204" pitchFamily="34" charset="0"/>
              <a:buChar char="•"/>
            </a:pPr>
            <a:r>
              <a:rPr lang="en-US"/>
              <a:t>The second option is to leave the unspent proportionate share funds undrawn in </a:t>
            </a:r>
            <a:r>
              <a:rPr lang="en-US" err="1"/>
              <a:t>NexSys</a:t>
            </a:r>
            <a:r>
              <a:rPr lang="en-US"/>
              <a:t>. </a:t>
            </a:r>
            <a:endParaRPr lang="en-US">
              <a:cs typeface="Calibri"/>
            </a:endParaRPr>
          </a:p>
          <a:p>
            <a:pPr marL="1085215" lvl="2" indent="-170815">
              <a:buFont typeface="Arial" panose="020B0604020202020204" pitchFamily="34" charset="0"/>
              <a:buChar char="•"/>
            </a:pPr>
            <a:r>
              <a:rPr lang="en-US"/>
              <a:t>During the Final Expenditure Report review, Office of Special Education staff will confirm the unspent funds reflected on the Final Expenditure Report are related to a proportionate share spending shortfall by your ISD.</a:t>
            </a:r>
          </a:p>
          <a:p>
            <a:pPr marL="1085215" lvl="2" indent="-170815">
              <a:buFont typeface="Arial" panose="020B0604020202020204" pitchFamily="34" charset="0"/>
              <a:buChar char="•"/>
            </a:pPr>
            <a:r>
              <a:rPr lang="en-US">
                <a:cs typeface="Calibri"/>
              </a:rPr>
              <a:t>The Office of Special Education will return the unspent proportionate share funds to the United States Department of Education as required when a shortfall occurs, and recoding permission was not granted by the state agency.</a:t>
            </a:r>
          </a:p>
          <a:p>
            <a:pPr marL="1526540" lvl="3" indent="-171450">
              <a:buFont typeface="Arial" panose="020B0604020202020204" pitchFamily="34" charset="0"/>
              <a:buChar char="•"/>
            </a:pPr>
            <a:r>
              <a:rPr lang="en-US"/>
              <a:t>An ISD that does not spend the required proportionate share set-aside amount and does not seek or receive permission to recode the unspent funds is in non-compliance with the proportionate share requirement. The non-compliance will likely impact the ISD’s risk level in the following year’s risk assessment. In other words, there are ramifications to not spending the proportionate share requirement and not completing the recoding activity. </a:t>
            </a:r>
            <a:endParaRPr lang="en-US">
              <a:cs typeface="Calibri"/>
            </a:endParaRPr>
          </a:p>
          <a:p>
            <a:pPr defTabSz="914266">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165100" indent="-165100" defTabSz="914266">
              <a:buFont typeface="Arial" panose="020B0604020202020204" pitchFamily="34" charset="0"/>
              <a:buChar char="•"/>
              <a:defRPr/>
            </a:pPr>
            <a:r>
              <a:rPr lang="en-US" b="1">
                <a:latin typeface="Calibri"/>
                <a:ea typeface="Calibri" panose="020F0502020204030204" pitchFamily="34" charset="0"/>
                <a:cs typeface="Calibri"/>
              </a:rPr>
              <a:t>(John?)</a:t>
            </a:r>
            <a:r>
              <a:rPr lang="en-US">
                <a:latin typeface="Calibri"/>
                <a:ea typeface="Calibri" panose="020F0502020204030204" pitchFamily="34" charset="0"/>
                <a:cs typeface="Calibri"/>
              </a:rPr>
              <a:t> Recoding is supposed to be the exception (Q&amp;A O-6)</a:t>
            </a:r>
          </a:p>
          <a:p>
            <a:pPr marL="605790" lvl="1" indent="-165100" defTabSz="914266">
              <a:buFont typeface="Arial" panose="020B0604020202020204" pitchFamily="34" charset="0"/>
              <a:buChar char="•"/>
              <a:defRPr/>
            </a:pPr>
            <a:r>
              <a:rPr lang="en-US">
                <a:latin typeface="Calibri"/>
                <a:ea typeface="Calibri" panose="020F0502020204030204" pitchFamily="34" charset="0"/>
                <a:cs typeface="Calibri"/>
              </a:rPr>
              <a:t>Only when you have done all you can and there are still unexpended funds is when a recode is available.</a:t>
            </a:r>
          </a:p>
          <a:p>
            <a:endParaRPr lang="en-US">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65</a:t>
            </a:fld>
            <a:endParaRPr lang="en-US"/>
          </a:p>
        </p:txBody>
      </p:sp>
    </p:spTree>
    <p:extLst>
      <p:ext uri="{BB962C8B-B14F-4D97-AF65-F5344CB8AC3E}">
        <p14:creationId xmlns:p14="http://schemas.microsoft.com/office/powerpoint/2010/main" val="235689832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(NL) - </a:t>
            </a:r>
            <a:r>
              <a:rPr lang="en-US" b="1"/>
              <a:t>MUST DO</a:t>
            </a:r>
          </a:p>
          <a:p>
            <a:r>
              <a:rPr lang="en-US"/>
              <a:t>So what is proportionate share recoding?</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66</a:t>
            </a:fld>
            <a:endParaRPr lang="en-US"/>
          </a:p>
        </p:txBody>
      </p:sp>
    </p:spTree>
    <p:extLst>
      <p:ext uri="{BB962C8B-B14F-4D97-AF65-F5344CB8AC3E}">
        <p14:creationId xmlns:p14="http://schemas.microsoft.com/office/powerpoint/2010/main" val="346348761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endParaRPr lang="en-US"/>
          </a:p>
          <a:p>
            <a:pPr defTabSz="914266">
              <a:defRPr/>
            </a:pPr>
            <a:r>
              <a:rPr lang="en-US"/>
              <a:t>(NL) - </a:t>
            </a:r>
            <a:r>
              <a:rPr lang="en-US" b="1"/>
              <a:t>MUST DO</a:t>
            </a:r>
          </a:p>
          <a:p>
            <a:pPr defTabSz="914266">
              <a:defRPr/>
            </a:pPr>
            <a:endParaRPr lang="en-US" b="1"/>
          </a:p>
          <a:p>
            <a:pPr marL="148756" lvl="0" indent="-165261">
              <a:buFont typeface="Arial" panose="020B0604020202020204" pitchFamily="34" charset="0"/>
              <a:buChar char="•"/>
            </a:pPr>
            <a:r>
              <a:rPr lang="en-US" sz="1000"/>
              <a:t>Recoding is the re-allocation of unspent proportionate share funds from their original intended purpose of providing equitable services to parentally placed private school children to another allowable special education purpose. The recoded expenditures must be used on other allowable part B expenditures incurred during the same 27 month period of availability of the grant.</a:t>
            </a:r>
          </a:p>
          <a:p>
            <a:pPr marL="148756" lvl="0" indent="-165261">
              <a:buFont typeface="Arial" panose="020B0604020202020204" pitchFamily="34" charset="0"/>
              <a:buChar char="•"/>
            </a:pPr>
            <a:endParaRPr lang="en-US" sz="1000"/>
          </a:p>
          <a:p>
            <a:pPr marL="148756" lvl="0" indent="-165261" defTabSz="881390">
              <a:buFont typeface="Arial" panose="020B0604020202020204" pitchFamily="34" charset="0"/>
              <a:buChar char="•"/>
              <a:defRPr/>
            </a:pPr>
            <a:r>
              <a:rPr lang="en-US" sz="1000"/>
              <a:t>As stated throughout this presentation, the proportionate share requirement must be used to provide equitable services to parentally placed private school children with disabilities receiving services on a nonpublic services plan and within registered and approved nonpublic and home schools. </a:t>
            </a:r>
          </a:p>
          <a:p>
            <a:pPr marL="148756" lvl="0" indent="-165261" defTabSz="881390">
              <a:buFont typeface="Arial" panose="020B0604020202020204" pitchFamily="34" charset="0"/>
              <a:buChar char="•"/>
              <a:defRPr/>
            </a:pPr>
            <a:r>
              <a:rPr lang="en-US" sz="1000"/>
              <a:t>Recoding comes into play when an ISD has done all it can to provide equitable services, but has exhausted all efforts to spend the full proportionate share requirement.</a:t>
            </a:r>
          </a:p>
          <a:p>
            <a:pPr marL="589451" lvl="1" indent="-165261" defTabSz="881390">
              <a:buFont typeface="Arial" panose="020B0604020202020204" pitchFamily="34" charset="0"/>
              <a:buChar char="•"/>
              <a:defRPr/>
            </a:pPr>
            <a:r>
              <a:rPr lang="en-US" sz="1000"/>
              <a:t>As an example, Let’s say after the proportionate share requirement is calculated for an ISD, 50% of the parentally placed private school children utilized in the private school count leave the private school setting and being attending public school. As a result, the ISD finds it is unable to fully spend the required proportionate share amount due to this unexpected change.</a:t>
            </a:r>
          </a:p>
          <a:p>
            <a:pPr marL="148756" lvl="0" indent="-165261">
              <a:buFont typeface="Arial" panose="020B0604020202020204" pitchFamily="34" charset="0"/>
              <a:buChar char="•"/>
            </a:pPr>
            <a:endParaRPr lang="en-US" sz="1000"/>
          </a:p>
          <a:p>
            <a:pPr marL="148756" lvl="0" indent="-165261">
              <a:buFont typeface="Arial" panose="020B0604020202020204" pitchFamily="34" charset="0"/>
              <a:buChar char="•"/>
            </a:pPr>
            <a:r>
              <a:rPr lang="en-US" sz="1000"/>
              <a:t>  Proportionate Share Recoding MUST be approved by the Michigan Department of Education Office of Special Education. ISDs cannot just recode these funds on their own without MDE OSE approval through the recoding review process.</a:t>
            </a:r>
          </a:p>
          <a:p>
            <a:pPr marL="589451" lvl="1" indent="-165261" defTabSz="881390">
              <a:buFont typeface="Arial" panose="020B0604020202020204" pitchFamily="34" charset="0"/>
              <a:buChar char="•"/>
              <a:defRPr/>
            </a:pPr>
            <a:r>
              <a:rPr lang="en-US" sz="1000"/>
              <a:t>ISDs must demonstrate reasonable programmatic and fiscal compliance to demonstrate the equitable services requirements were met during a recoding review. </a:t>
            </a:r>
          </a:p>
          <a:p>
            <a:pPr marL="1030146" lvl="2" indent="-165261" defTabSz="881390">
              <a:buFont typeface="Arial" panose="020B0604020202020204" pitchFamily="34" charset="0"/>
              <a:buChar char="•"/>
              <a:defRPr/>
            </a:pPr>
            <a:r>
              <a:rPr lang="en-US" sz="1000"/>
              <a:t>If requirements not being reasonably met, this could be a factor in why the funds are not being spent. </a:t>
            </a:r>
          </a:p>
          <a:p>
            <a:pPr marL="589451" lvl="1" indent="-165261" defTabSz="881390">
              <a:buFont typeface="Arial" panose="020B0604020202020204" pitchFamily="34" charset="0"/>
              <a:buChar char="•"/>
              <a:defRPr/>
            </a:pPr>
            <a:r>
              <a:rPr lang="en-US" sz="1000">
                <a:latin typeface="Calibri" panose="020F0502020204030204" pitchFamily="34" charset="0"/>
                <a:ea typeface="Calibri" panose="020F0502020204030204" pitchFamily="34" charset="0"/>
                <a:cs typeface="Times New Roman" panose="02020603050405020304" pitchFamily="18" charset="0"/>
              </a:rPr>
              <a:t>Funds are required to be recaptured and returned to the federal government if MDE OSE cannot reasonably determine compliance. </a:t>
            </a:r>
          </a:p>
          <a:p>
            <a:pPr marL="165261" indent="-165261" defTabSz="881390">
              <a:buFont typeface="Arial" panose="020B0604020202020204" pitchFamily="34" charset="0"/>
              <a:buChar char="•"/>
              <a:defRPr/>
            </a:pPr>
            <a:r>
              <a:rPr lang="en-US" sz="1000" b="1"/>
              <a:t>It is important to note that when it comes to recoding, this is not a partial credit moment, however we do our absolute best to work with ISD’s during the recoding review process to provide as much technical assistance as we can.</a:t>
            </a:r>
          </a:p>
          <a:p>
            <a:pPr marL="605956" lvl="1" indent="-165261" defTabSz="881390">
              <a:buFont typeface="Arial" panose="020B0604020202020204" pitchFamily="34" charset="0"/>
              <a:buChar char="•"/>
              <a:defRPr/>
            </a:pPr>
            <a:r>
              <a:rPr lang="en-US" sz="1000" b="1"/>
              <a:t>The State Education Agency SEA has responsibility to make this decision and collect the information needed to make decision.</a:t>
            </a:r>
          </a:p>
          <a:p>
            <a:pPr defTabSz="914266">
              <a:defRPr/>
            </a:pPr>
            <a:endParaRPr lang="en-US" b="1"/>
          </a:p>
          <a:p>
            <a:pPr defTabSz="914266">
              <a:defRPr/>
            </a:pPr>
            <a:endParaRPr lang="en-US" sz="1000" b="1"/>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67</a:t>
            </a:fld>
            <a:endParaRPr lang="en-US"/>
          </a:p>
        </p:txBody>
      </p:sp>
    </p:spTree>
    <p:extLst>
      <p:ext uri="{BB962C8B-B14F-4D97-AF65-F5344CB8AC3E}">
        <p14:creationId xmlns:p14="http://schemas.microsoft.com/office/powerpoint/2010/main" val="282915142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Times New Roman" panose="02020603050405020304" pitchFamily="18" charset="0"/>
              </a:rPr>
              <a:t>This slide includes links to a couple of resources which help support the proportionate share recoding review process.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Times New Roman" panose="02020603050405020304" pitchFamily="18" charset="0"/>
              </a:rPr>
              <a:t>The first link is the 2010 OSEP Policy Letter to John Andrejack.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Times New Roman" panose="02020603050405020304" pitchFamily="18" charset="0"/>
              </a:rPr>
              <a:t>In this letter, John Andrejack receives a response to the question “What happens if at the end of the second year (carryover year) the amounts required to be spent for proportionate share were not expended? John Andrejack also indicated information currently in writing did not permit the reallocation of funds for other purposes under Part be of IDEA. John also asked under what guidelines would a decision be made that an LEA (or in Michigan and ISD) has fulfilled all of their obligations related to parentally placed students in private school settings and </a:t>
            </a:r>
            <a:r>
              <a:rPr lang="en-US" sz="1200" err="1">
                <a:effectLst/>
                <a:latin typeface="Calibri" panose="020F0502020204030204" pitchFamily="34" charset="0"/>
                <a:ea typeface="Calibri" panose="020F0502020204030204" pitchFamily="34" charset="0"/>
                <a:cs typeface="Times New Roman" panose="02020603050405020304" pitchFamily="18" charset="0"/>
              </a:rPr>
              <a:t>and</a:t>
            </a:r>
            <a:r>
              <a:rPr lang="en-US" sz="1200">
                <a:effectLst/>
                <a:latin typeface="Calibri" panose="020F0502020204030204" pitchFamily="34" charset="0"/>
                <a:ea typeface="Calibri" panose="020F0502020204030204" pitchFamily="34" charset="0"/>
                <a:cs typeface="Times New Roman" panose="02020603050405020304" pitchFamily="18" charset="0"/>
              </a:rPr>
              <a:t> the proportionate share funds were spent allowably that would allow for the reallocation of unspent funds.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Times New Roman" panose="02020603050405020304" pitchFamily="18" charset="0"/>
              </a:rPr>
              <a:t>To summarize, OSEP responded in the letter with the following: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Times New Roman" panose="02020603050405020304" pitchFamily="18" charset="0"/>
              </a:rPr>
              <a:t>OSEP stated the answer to the question depends on the reason why proportionate share expenditures were not expended. OSEP continued the response to say assuming the LEA (or ISD) is in compliance with the child find, consultation and other requirements related to parentally placed private school children with disabilities in 34 CFR 300.129 through 144, the LEA may use the funds at the end of the period during which the funds may be spent on parentally placed private school children – to pay for other allowable part B expenditures for that same LEA. OSEP also continued to say this situation should be the exception and emphasized it is the clear intent of the act that LEAs spent the </a:t>
            </a:r>
            <a:r>
              <a:rPr lang="en-US" sz="1200" err="1">
                <a:effectLst/>
                <a:latin typeface="Calibri" panose="020F0502020204030204" pitchFamily="34" charset="0"/>
                <a:ea typeface="Calibri" panose="020F0502020204030204" pitchFamily="34" charset="0"/>
                <a:cs typeface="Times New Roman" panose="02020603050405020304" pitchFamily="18" charset="0"/>
              </a:rPr>
              <a:t>proprotioant</a:t>
            </a:r>
            <a:r>
              <a:rPr lang="en-US" sz="1200">
                <a:effectLst/>
                <a:latin typeface="Calibri" panose="020F0502020204030204" pitchFamily="34" charset="0"/>
                <a:ea typeface="Calibri" panose="020F0502020204030204" pitchFamily="34" charset="0"/>
                <a:cs typeface="Times New Roman" panose="02020603050405020304" pitchFamily="18" charset="0"/>
              </a:rPr>
              <a:t> share requirement on proving equitable services to parentally placed private school children with disabilities.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Times New Roman" panose="02020603050405020304" pitchFamily="18" charset="0"/>
              </a:rPr>
              <a:t>OSEP continues the response by saying the SEA (in Michigan MDE OSE) is responsible for ensuring the LEAs are in compliance with these requirements.  If the ISD is not in compliance with the equitable services requirements and has not fully spent the proportionate share requirement, the LEA must return the funds to the US Department of Education.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Times New Roman" panose="02020603050405020304" pitchFamily="18" charset="0"/>
              </a:rPr>
              <a:t>The second link is for the February 2022 OSEP Q&amp;A on serving children with disabilities placed by their parents in private schools for Question O-6. Question O-6 additionally supports the </a:t>
            </a:r>
            <a:r>
              <a:rPr lang="en-US" sz="1200" err="1">
                <a:effectLst/>
                <a:latin typeface="Calibri" panose="020F0502020204030204" pitchFamily="34" charset="0"/>
                <a:ea typeface="Calibri" panose="020F0502020204030204" pitchFamily="34" charset="0"/>
                <a:cs typeface="Times New Roman" panose="02020603050405020304" pitchFamily="18" charset="0"/>
              </a:rPr>
              <a:t>proportiaotne</a:t>
            </a:r>
            <a:r>
              <a:rPr lang="en-US" sz="1200">
                <a:effectLst/>
                <a:latin typeface="Calibri" panose="020F0502020204030204" pitchFamily="34" charset="0"/>
                <a:ea typeface="Calibri" panose="020F0502020204030204" pitchFamily="34" charset="0"/>
                <a:cs typeface="Times New Roman" panose="02020603050405020304" pitchFamily="18" charset="0"/>
              </a:rPr>
              <a:t> share recoding review process as described in the 2010 letter to Andrejack.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Times New Roman" panose="02020603050405020304" pitchFamily="18" charset="0"/>
              </a:rPr>
              <a:t>Hence, the birth of the MDE OSE proportionate share recoding review process.</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68</a:t>
            </a:fld>
            <a:endParaRPr lang="en-US"/>
          </a:p>
        </p:txBody>
      </p:sp>
    </p:spTree>
    <p:extLst>
      <p:ext uri="{BB962C8B-B14F-4D97-AF65-F5344CB8AC3E}">
        <p14:creationId xmlns:p14="http://schemas.microsoft.com/office/powerpoint/2010/main" val="179089000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Times New Roman" panose="02020603050405020304" pitchFamily="18" charset="0"/>
              </a:rPr>
              <a:t>This was not included in the MSBO presentation. </a:t>
            </a:r>
          </a:p>
          <a:p>
            <a:endParaRPr lang="en-US"/>
          </a:p>
          <a:p>
            <a:r>
              <a:rPr lang="en-US"/>
              <a:t>Here is the exact question for Question O-6 in the </a:t>
            </a:r>
            <a:r>
              <a:rPr lang="en-US" sz="1200">
                <a:effectLst/>
                <a:latin typeface="Calibri" panose="020F0502020204030204" pitchFamily="34" charset="0"/>
                <a:ea typeface="Calibri" panose="020F0502020204030204" pitchFamily="34" charset="0"/>
                <a:cs typeface="Times New Roman" panose="02020603050405020304" pitchFamily="18" charset="0"/>
              </a:rPr>
              <a:t>February 2022 OSEP Q&amp;A on serving children with disabilities placed by their parents in private schools </a:t>
            </a:r>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69</a:t>
            </a:fld>
            <a:endParaRPr lang="en-US"/>
          </a:p>
        </p:txBody>
      </p:sp>
    </p:spTree>
    <p:extLst>
      <p:ext uri="{BB962C8B-B14F-4D97-AF65-F5344CB8AC3E}">
        <p14:creationId xmlns:p14="http://schemas.microsoft.com/office/powerpoint/2010/main" val="1496177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(SM) – </a:t>
            </a:r>
            <a:r>
              <a:rPr lang="en-US" b="1"/>
              <a:t>BRIEF</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7</a:t>
            </a:fld>
            <a:endParaRPr lang="en-US"/>
          </a:p>
        </p:txBody>
      </p:sp>
    </p:spTree>
    <p:extLst>
      <p:ext uri="{BB962C8B-B14F-4D97-AF65-F5344CB8AC3E}">
        <p14:creationId xmlns:p14="http://schemas.microsoft.com/office/powerpoint/2010/main" val="88799919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Times New Roman" panose="02020603050405020304" pitchFamily="18" charset="0"/>
              </a:rPr>
              <a:t>This was not included in the MSBO presentation. </a:t>
            </a:r>
          </a:p>
          <a:p>
            <a:r>
              <a:rPr lang="en-US"/>
              <a:t> Here is the answer to Question O-6 provided by OSEP. </a:t>
            </a:r>
          </a:p>
          <a:p>
            <a:endParaRPr lang="en-US"/>
          </a:p>
          <a:p>
            <a:r>
              <a:rPr lang="en-US"/>
              <a:t>As you can see in this response, the response </a:t>
            </a:r>
            <a:r>
              <a:rPr lang="en-US" err="1"/>
              <a:t>mirriors</a:t>
            </a:r>
            <a:r>
              <a:rPr lang="en-US"/>
              <a:t> the response provided in the 2010 letter to Andrejack.</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70</a:t>
            </a:fld>
            <a:endParaRPr lang="en-US"/>
          </a:p>
        </p:txBody>
      </p:sp>
    </p:spTree>
    <p:extLst>
      <p:ext uri="{BB962C8B-B14F-4D97-AF65-F5344CB8AC3E}">
        <p14:creationId xmlns:p14="http://schemas.microsoft.com/office/powerpoint/2010/main" val="87192400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Times New Roman" panose="02020603050405020304" pitchFamily="18" charset="0"/>
              </a:rPr>
              <a:t>This was not included in the MSBO presentation. </a:t>
            </a:r>
          </a:p>
          <a:p>
            <a:endParaRPr lang="en-US"/>
          </a:p>
          <a:p>
            <a:r>
              <a:rPr lang="en-US"/>
              <a:t>Here is the rest of the answer to question O-6 provided by OSEP.</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71</a:t>
            </a:fld>
            <a:endParaRPr lang="en-US"/>
          </a:p>
        </p:txBody>
      </p:sp>
    </p:spTree>
    <p:extLst>
      <p:ext uri="{BB962C8B-B14F-4D97-AF65-F5344CB8AC3E}">
        <p14:creationId xmlns:p14="http://schemas.microsoft.com/office/powerpoint/2010/main" val="137051761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a:t>(NL) - </a:t>
            </a:r>
            <a:r>
              <a:rPr lang="en-US" b="1"/>
              <a:t>MUST DO</a:t>
            </a:r>
          </a:p>
          <a:p>
            <a:pPr defTabSz="881390">
              <a:defRPr/>
            </a:pPr>
            <a:endParaRPr lang="en-US" b="1"/>
          </a:p>
          <a:p>
            <a:pPr defTabSz="881390">
              <a:defRPr/>
            </a:pPr>
            <a:r>
              <a:rPr lang="en-US" b="0"/>
              <a:t>As OSEP stated, </a:t>
            </a:r>
            <a:r>
              <a:rPr lang="en-US"/>
              <a:t>the LEA may use the unexpended proportionate share funds—at the end of the period during which the funds may be spent on parentally-placed private school children—to pay for other allowable IDEA Part B expenditures for that same LEA. </a:t>
            </a:r>
          </a:p>
          <a:p>
            <a:pPr defTabSz="881390">
              <a:defRPr/>
            </a:pPr>
            <a:r>
              <a:rPr lang="en-US" b="0"/>
              <a:t>“At the end of the period” is a key concept. What this means is a proportionate share recoding review cannot be 100% approved until the 27-month period of availability of the grand has expired.</a:t>
            </a:r>
          </a:p>
          <a:p>
            <a:pPr defTabSz="881390">
              <a:defRPr/>
            </a:pPr>
            <a:endParaRPr lang="en-US"/>
          </a:p>
          <a:p>
            <a:pPr defTabSz="881390">
              <a:defRPr/>
            </a:pPr>
            <a:r>
              <a:rPr lang="en-US"/>
              <a:t>As a result, here is the general timeline of how the recoding reviews work</a:t>
            </a:r>
          </a:p>
          <a:p>
            <a:pPr defTabSz="881390">
              <a:defRPr/>
            </a:pPr>
            <a:r>
              <a:rPr lang="en-US"/>
              <a:t>First, ISDs submit a request to recode to MDE OSE through the Catamaran System by May 31</a:t>
            </a:r>
            <a:r>
              <a:rPr lang="en-US" baseline="30000"/>
              <a:t>st</a:t>
            </a:r>
            <a:r>
              <a:rPr lang="en-US"/>
              <a:t> of the carryover period.</a:t>
            </a:r>
          </a:p>
          <a:p>
            <a:pPr defTabSz="881390">
              <a:defRPr/>
            </a:pPr>
            <a:r>
              <a:rPr lang="en-US"/>
              <a:t>Next, MDE OSE requests required information and documentation through the Catamaran system</a:t>
            </a:r>
          </a:p>
          <a:p>
            <a:pPr defTabSz="881390">
              <a:defRPr/>
            </a:pPr>
            <a:r>
              <a:rPr lang="en-US"/>
              <a:t>If recoding is approved, there are two phases of approvals</a:t>
            </a:r>
          </a:p>
          <a:p>
            <a:pPr marL="605956" lvl="1" indent="-165261" defTabSz="881390">
              <a:buFont typeface="Arial" panose="020B0604020202020204" pitchFamily="34" charset="0"/>
              <a:buChar char="•"/>
              <a:defRPr/>
            </a:pPr>
            <a:r>
              <a:rPr lang="en-US"/>
              <a:t>First is the Preliminary approval: Since most of the work has already been done by ISDs,, MDE OSE can review at child find/consultation and most of the fiscal information. At this time, ISDs can begin to recode unspent funds based on the preliminary approval amount.</a:t>
            </a:r>
          </a:p>
          <a:p>
            <a:pPr marL="605956" lvl="1" indent="-165261" defTabSz="881390">
              <a:buFont typeface="Arial" panose="020B0604020202020204" pitchFamily="34" charset="0"/>
              <a:buChar char="•"/>
              <a:defRPr/>
            </a:pPr>
            <a:r>
              <a:rPr lang="en-US"/>
              <a:t>Once the 27 month period of availability has expired, MDE OSE receives a final report from the ISD indicating final costs charged to the proportionate share requirement through September 30</a:t>
            </a:r>
            <a:r>
              <a:rPr lang="en-US" baseline="30000"/>
              <a:t>th</a:t>
            </a:r>
            <a:r>
              <a:rPr lang="en-US"/>
              <a:t> of the grant period and reports the final amount being requested for recoding.</a:t>
            </a:r>
          </a:p>
          <a:p>
            <a:pPr marL="1063156" lvl="2" indent="-165261" defTabSz="881390">
              <a:buFont typeface="Arial" panose="020B0604020202020204" pitchFamily="34" charset="0"/>
              <a:buChar char="•"/>
              <a:defRPr/>
            </a:pPr>
            <a:r>
              <a:rPr lang="en-US"/>
              <a:t>At time , MDE OSE can grant final approval and the ISD can fully recode the unspent proportionate share expenditures for other allowable Part B expenditures for the same period of availability.</a:t>
            </a:r>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72</a:t>
            </a:fld>
            <a:endParaRPr lang="en-US"/>
          </a:p>
        </p:txBody>
      </p:sp>
    </p:spTree>
    <p:extLst>
      <p:ext uri="{BB962C8B-B14F-4D97-AF65-F5344CB8AC3E}">
        <p14:creationId xmlns:p14="http://schemas.microsoft.com/office/powerpoint/2010/main" val="303094748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a:t>(NL) - </a:t>
            </a:r>
            <a:r>
              <a:rPr lang="en-US" b="1"/>
              <a:t>MUST DO</a:t>
            </a:r>
          </a:p>
          <a:p>
            <a:endParaRPr lang="en-US"/>
          </a:p>
          <a:p>
            <a:r>
              <a:rPr lang="en-US"/>
              <a:t>Similar to the equitable services requirements itself there are three components of a recoding review: child find, timely and meaningful consultation, and fiscal</a:t>
            </a:r>
          </a:p>
          <a:p>
            <a:r>
              <a:rPr lang="en-US"/>
              <a:t>As A Key Takeaway:</a:t>
            </a:r>
          </a:p>
          <a:p>
            <a:pPr marL="165261" indent="-165261">
              <a:buFont typeface="Arial" panose="020B0604020202020204" pitchFamily="34" charset="0"/>
              <a:buChar char="•"/>
            </a:pPr>
            <a:r>
              <a:rPr lang="en-US"/>
              <a:t>Recoding reviews are not “just a fiscal” review, and just a “program” review. </a:t>
            </a:r>
          </a:p>
          <a:p>
            <a:pPr marL="165261" indent="-165261">
              <a:buFont typeface="Arial" panose="020B0604020202020204" pitchFamily="34" charset="0"/>
              <a:buChar char="•"/>
            </a:pPr>
            <a:r>
              <a:rPr lang="en-US"/>
              <a:t>They are BOTH</a:t>
            </a:r>
          </a:p>
          <a:p>
            <a:pPr marL="165261" indent="-165261">
              <a:buFont typeface="Arial" panose="020B0604020202020204" pitchFamily="34" charset="0"/>
              <a:buChar char="•"/>
            </a:pPr>
            <a:r>
              <a:rPr lang="en-US"/>
              <a:t>Recoding reviews include both a programmatic and fiscal component and include program and fiscal personnel at the ISD.</a:t>
            </a:r>
          </a:p>
          <a:p>
            <a:pPr marL="165261" indent="-165261">
              <a:buFont typeface="Arial" panose="020B0604020202020204" pitchFamily="34" charset="0"/>
              <a:buChar char="•"/>
            </a:pPr>
            <a:r>
              <a:rPr lang="en-US"/>
              <a:t>Communication and collaboration between the special education program office and the business office is essential for reasonably demonstrating compliance of the equitable services requirements during a recoding review. </a:t>
            </a:r>
          </a:p>
          <a:p>
            <a:pPr defTabSz="881390">
              <a:defRPr/>
            </a:pPr>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73</a:t>
            </a:fld>
            <a:endParaRPr lang="en-US"/>
          </a:p>
        </p:txBody>
      </p:sp>
    </p:spTree>
    <p:extLst>
      <p:ext uri="{BB962C8B-B14F-4D97-AF65-F5344CB8AC3E}">
        <p14:creationId xmlns:p14="http://schemas.microsoft.com/office/powerpoint/2010/main" val="198819401"/>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 now that we have discussed the equitable services requirements and the proportionate share recoding review process, what at the key take aways district’s should take from this presentation?</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74</a:t>
            </a:fld>
            <a:endParaRPr lang="en-US"/>
          </a:p>
        </p:txBody>
      </p:sp>
    </p:spTree>
    <p:extLst>
      <p:ext uri="{BB962C8B-B14F-4D97-AF65-F5344CB8AC3E}">
        <p14:creationId xmlns:p14="http://schemas.microsoft.com/office/powerpoint/2010/main" val="337768201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NL</a:t>
            </a:r>
          </a:p>
          <a:p>
            <a:endParaRPr lang="en-US" b="1"/>
          </a:p>
          <a:p>
            <a:r>
              <a:rPr lang="en-US" b="0"/>
              <a:t>The biggest take away is to focus on students first. If the ISD and or member district is doing all they can to provide equitable services to parentally placed private school children with disabilities receiving services on nonpublic services plans, then the rest of the requirements will fall into place with additional technical assistance and support.</a:t>
            </a:r>
          </a:p>
          <a:p>
            <a:endParaRPr lang="en-US" b="0"/>
          </a:p>
          <a:p>
            <a:r>
              <a:rPr lang="en-US" b="0"/>
              <a:t>There are some components to this process that are critical to be accurate to ensure a smooth implementation of following the equitable services requirements and charging the proportionate share requirement.</a:t>
            </a:r>
          </a:p>
          <a:p>
            <a:endParaRPr lang="en-US" b="0"/>
          </a:p>
          <a:p>
            <a:r>
              <a:rPr lang="en-US" b="0"/>
              <a:t>First are the child counts used in the proportionate share allocation calculation. If an ISD’s aggregate child count is too high and or does not include the correct public and private school child count the ISD is off to a bad start from the beginning and chances of fully spending the proportionate share requirement decrease right out of gate. ISDs cannot expect to have bad count data that reflects a private school count that includes too high of children, then serve the proper children on a nonpublic services plan and expect a high level of success in meeting the proportionate share requirement. </a:t>
            </a:r>
          </a:p>
          <a:p>
            <a:endParaRPr lang="en-US" b="0"/>
          </a:p>
          <a:p>
            <a:r>
              <a:rPr lang="en-US" b="0"/>
              <a:t>Second, ISDs must make sure the allocation calculation is being calculated accurately. An inaccurate calculation may also result in a higher allocation than necessary and make spending the proportionate share requirement more of a challenge.</a:t>
            </a:r>
          </a:p>
          <a:p>
            <a:endParaRPr lang="en-US" b="0"/>
          </a:p>
          <a:p>
            <a:r>
              <a:rPr lang="en-US" b="0"/>
              <a:t>Next, ISD’s must know where the ISD and or member districts are charging expenditures related to providing equitable services. If districts have spent their estimated amount early, the ISD must make sure there is communication happening to ensure districts know to continue to track additional expenditures being charged to new year grant funds or local funds in the event the proportionate share requirement is not anticipated to be met in the aggregate and those expenditures charged to new year grant funds or local grant funds need to be reallocated to the carryover period. Know where your ISD’s expenditures are and have a plan in place to reallocate funds if needed.</a:t>
            </a:r>
          </a:p>
          <a:p>
            <a:endParaRPr lang="en-US" b="0"/>
          </a:p>
          <a:p>
            <a:r>
              <a:rPr lang="en-US" b="0"/>
              <a:t>High communication between all stakeholders involved in the equitable services requirements (including member districts, private schools, program staff, fiscal staff) in this process is essential. No process runs well with a lack of communication and a lot of assumptions. It’s just not reality. </a:t>
            </a:r>
          </a:p>
          <a:p>
            <a:endParaRPr lang="en-US" b="0"/>
          </a:p>
          <a:p>
            <a:r>
              <a:rPr lang="en-US" b="0"/>
              <a:t>Lastly, An ISD and or member districts supporting documentation must be transparent and speak for itself. If it’s not documented, it didn’t happen. Stay away from budget estimates and ensure the documentation includes all allowable time to charge against the requirement such as service time, planning and documentation time, travel time, a proportionate amount of paid leave time and other possible allowable expenditures such as professional development, supplies, etc. If an ISD or district looks at it’s own supporting documentation and cannot ensure all allowable time has been captured (such as looking at a PAR report) and also cannot confirm accuracy, the lack of transparent documentation may be the reason the proportionate share funds are not being fully drawn if there are allowable activities not being captured.</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75</a:t>
            </a:fld>
            <a:endParaRPr lang="en-US"/>
          </a:p>
        </p:txBody>
      </p:sp>
    </p:spTree>
    <p:extLst>
      <p:ext uri="{BB962C8B-B14F-4D97-AF65-F5344CB8AC3E}">
        <p14:creationId xmlns:p14="http://schemas.microsoft.com/office/powerpoint/2010/main" val="225184298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(SM)</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76</a:t>
            </a:fld>
            <a:endParaRPr lang="en-US"/>
          </a:p>
        </p:txBody>
      </p:sp>
    </p:spTree>
    <p:extLst>
      <p:ext uri="{BB962C8B-B14F-4D97-AF65-F5344CB8AC3E}">
        <p14:creationId xmlns:p14="http://schemas.microsoft.com/office/powerpoint/2010/main" val="352870463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Listed are several resources folks can reference for additional information. </a:t>
            </a:r>
          </a:p>
          <a:p>
            <a:endParaRPr lang="en-US"/>
          </a:p>
          <a:p>
            <a:pPr marL="171450" indent="-171450">
              <a:buFont typeface="Arial" panose="020B0604020202020204" pitchFamily="34" charset="0"/>
              <a:buChar char="•"/>
            </a:pPr>
            <a:r>
              <a:rPr lang="en-US"/>
              <a:t>The first link is to the Equitable Services At a Glance document, which provides a comprehensive overview of equitable services and proportionate share requirements in a single, easy to read document.</a:t>
            </a:r>
          </a:p>
          <a:p>
            <a:endParaRPr lang="en-US"/>
          </a:p>
          <a:p>
            <a:pPr marL="171450" indent="-171450">
              <a:buFont typeface="Arial" panose="020B0604020202020204" pitchFamily="34" charset="0"/>
              <a:buChar char="•"/>
            </a:pPr>
            <a:r>
              <a:rPr lang="en-US"/>
              <a:t>The second link is to the ISD management of proportionate share funds document, which models how ISDs may retain the proportionate share funds at the ISD when member districts provide equitable services. Remember scenario B referenced earlier in the presentation? This is the document that explains how an ISD can carry out the approach outlined in that scenario. </a:t>
            </a:r>
          </a:p>
          <a:p>
            <a:pPr marL="0" indent="0">
              <a:buFont typeface="Arial" panose="020B0604020202020204" pitchFamily="34" charset="0"/>
              <a:buNone/>
            </a:pPr>
            <a:endParaRPr lang="en-US"/>
          </a:p>
          <a:p>
            <a:pPr marL="171450" indent="-171450">
              <a:buFont typeface="Arial" panose="020B0604020202020204" pitchFamily="34" charset="0"/>
              <a:buChar char="•"/>
            </a:pPr>
            <a:r>
              <a:rPr lang="en-US"/>
              <a:t>The third link is to the Michigan department of education office of special education’s proportionate share webpage where you can find the two documents I just mentioned, as well as other resources related to equitable services and proportionate share. Future guidance related to proportionate share will be posted in this location.</a:t>
            </a:r>
          </a:p>
          <a:p>
            <a:pPr marL="171450" indent="-171450">
              <a:buFont typeface="Arial" panose="020B0604020202020204" pitchFamily="34" charset="0"/>
              <a:buChar char="•"/>
            </a:pPr>
            <a:endParaRPr lang="en-US"/>
          </a:p>
          <a:p>
            <a:pPr marL="171450" indent="-171450">
              <a:buFont typeface="Arial" panose="020B0604020202020204" pitchFamily="34" charset="0"/>
              <a:buChar char="•"/>
            </a:pPr>
            <a:r>
              <a:rPr lang="en-US"/>
              <a:t>Finally, there is a link to the Office of Special Education Program’s 2022 Question and Answer document which addresses serving children with disabilities placed by their parents in private schools. This is a document Office of Special Education staff regularly consults. It is a great resource for both programmatic and fiscal questions related to proportionate share and equitable services. </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77</a:t>
            </a:fld>
            <a:endParaRPr lang="en-US"/>
          </a:p>
        </p:txBody>
      </p:sp>
    </p:spTree>
    <p:extLst>
      <p:ext uri="{BB962C8B-B14F-4D97-AF65-F5344CB8AC3E}">
        <p14:creationId xmlns:p14="http://schemas.microsoft.com/office/powerpoint/2010/main" val="317842172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(NL) –</a:t>
            </a:r>
            <a:r>
              <a:rPr lang="en-US" b="1"/>
              <a:t> BRIEF </a:t>
            </a:r>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78</a:t>
            </a:fld>
            <a:endParaRPr lang="en-US"/>
          </a:p>
        </p:txBody>
      </p:sp>
    </p:spTree>
    <p:extLst>
      <p:ext uri="{BB962C8B-B14F-4D97-AF65-F5344CB8AC3E}">
        <p14:creationId xmlns:p14="http://schemas.microsoft.com/office/powerpoint/2010/main" val="19196135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endParaRPr lang="en-US" b="1"/>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79</a:t>
            </a:fld>
            <a:endParaRPr lang="en-US"/>
          </a:p>
        </p:txBody>
      </p:sp>
    </p:spTree>
    <p:extLst>
      <p:ext uri="{BB962C8B-B14F-4D97-AF65-F5344CB8AC3E}">
        <p14:creationId xmlns:p14="http://schemas.microsoft.com/office/powerpoint/2010/main" val="1387999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(SM) – </a:t>
            </a:r>
            <a:r>
              <a:rPr lang="en-US" b="1"/>
              <a:t>BRIEF</a:t>
            </a:r>
          </a:p>
          <a:p>
            <a:r>
              <a:rPr lang="en-US" b="0"/>
              <a:t>How are children found is referring to the IDEA requirement of Child Find</a:t>
            </a:r>
          </a:p>
          <a:p>
            <a:pPr marL="165261" indent="-165261">
              <a:buFont typeface="Arial" panose="020B0604020202020204" pitchFamily="34" charset="0"/>
              <a:buChar char="•"/>
            </a:pPr>
            <a:r>
              <a:rPr lang="en-US"/>
              <a:t>Child Find is the requirement to locate and evaluate all children with disabilities who are in need, or may be in need, of special education and related services. </a:t>
            </a:r>
          </a:p>
          <a:p>
            <a:pPr marL="605956" lvl="1" indent="-165261">
              <a:buFont typeface="Arial" panose="020B0604020202020204" pitchFamily="34" charset="0"/>
              <a:buChar char="•"/>
            </a:pPr>
            <a:r>
              <a:rPr lang="en-US"/>
              <a:t>All children need to be included in the child find process within the ISD’s boundary.</a:t>
            </a:r>
          </a:p>
          <a:p>
            <a:pPr marL="1046651" lvl="2" indent="-165261">
              <a:buFont typeface="Arial" panose="020B0604020202020204" pitchFamily="34" charset="0"/>
              <a:buChar char="•"/>
            </a:pPr>
            <a:r>
              <a:rPr lang="en-US" b="1"/>
              <a:t>Visual: </a:t>
            </a:r>
            <a:r>
              <a:rPr lang="en-US"/>
              <a:t>Think of your ISD’s boundary as the edges of a swimming pool.</a:t>
            </a:r>
          </a:p>
          <a:p>
            <a:pPr marL="1487346" lvl="3" indent="-165261">
              <a:buFont typeface="Arial" panose="020B0604020202020204" pitchFamily="34" charset="0"/>
              <a:buChar char="•"/>
            </a:pPr>
            <a:r>
              <a:rPr lang="en-US"/>
              <a:t>All children within the boundary of your ISD are swimming.</a:t>
            </a:r>
          </a:p>
          <a:p>
            <a:pPr marL="1487346" lvl="3" indent="-165261">
              <a:buFont typeface="Arial" panose="020B0604020202020204" pitchFamily="34" charset="0"/>
              <a:buChar char="•"/>
            </a:pPr>
            <a:r>
              <a:rPr lang="en-US"/>
              <a:t>ISD’s Job: identify the children within the pool that may need an evaluation.</a:t>
            </a:r>
          </a:p>
          <a:p>
            <a:pPr marL="1928041" lvl="4" indent="-165261">
              <a:buFont typeface="Arial" panose="020B0604020202020204" pitchFamily="34" charset="0"/>
              <a:buChar char="•"/>
            </a:pPr>
            <a:r>
              <a:rPr lang="en-US"/>
              <a:t>ALL kids are considered, not just kids in the deep end or the shallow end. The South end or the North end. All kids must be considered. </a:t>
            </a:r>
          </a:p>
          <a:p>
            <a:pPr marL="1762780" lvl="4"/>
            <a:endParaRPr lang="en-US"/>
          </a:p>
          <a:p>
            <a:pPr marL="1928041" lvl="4" indent="-165261">
              <a:buFont typeface="Arial" panose="020B0604020202020204" pitchFamily="34" charset="0"/>
              <a:buChar char="•"/>
            </a:pPr>
            <a:endParaRPr lang="en-US"/>
          </a:p>
          <a:p>
            <a:endParaRPr lang="en-US"/>
          </a:p>
          <a:p>
            <a:r>
              <a:rPr lang="en-US" b="1">
                <a:solidFill>
                  <a:srgbClr val="FF0000"/>
                </a:solidFill>
              </a:rPr>
              <a:t>NOT FOR MSBO – REVIST THIS LATER </a:t>
            </a:r>
          </a:p>
          <a:p>
            <a:pPr marL="165261" indent="-165261">
              <a:buFont typeface="Arial" panose="020B0604020202020204" pitchFamily="34" charset="0"/>
              <a:buChar char="•"/>
            </a:pPr>
            <a:r>
              <a:rPr lang="en-US"/>
              <a:t>Child Find is Child Find</a:t>
            </a:r>
          </a:p>
          <a:p>
            <a:pPr marL="605956" lvl="1" indent="-165261">
              <a:buFont typeface="Arial" panose="020B0604020202020204" pitchFamily="34" charset="0"/>
              <a:buChar char="•"/>
            </a:pPr>
            <a:r>
              <a:rPr lang="en-US"/>
              <a:t>Child find applies to ALL children within the boundaries of the ISD</a:t>
            </a:r>
          </a:p>
          <a:p>
            <a:pPr marL="605956" lvl="1" indent="-165261">
              <a:buFont typeface="Arial" panose="020B0604020202020204" pitchFamily="34" charset="0"/>
              <a:buChar char="•"/>
            </a:pPr>
            <a:r>
              <a:rPr lang="en-US"/>
              <a:t>Child Find is not a separate process for private schools. </a:t>
            </a:r>
          </a:p>
          <a:p>
            <a:pPr marL="1046651" lvl="2" indent="-165261">
              <a:buFont typeface="Arial" panose="020B0604020202020204" pitchFamily="34" charset="0"/>
              <a:buChar char="•"/>
            </a:pPr>
            <a:r>
              <a:rPr lang="en-US"/>
              <a:t>Activities related to private schools should be similar to activities for public schools.</a:t>
            </a:r>
          </a:p>
          <a:p>
            <a:endParaRPr lang="en-US"/>
          </a:p>
          <a:p>
            <a:r>
              <a:rPr lang="en-US"/>
              <a:t>One resource to remember is the list of registered and approved nonpublic schools that can be found on the MDE website on non public and homeschool page, keeping in mind that this list is limited to registered non public schools so it may not be comprehensive to every non public in the ISD.</a:t>
            </a:r>
          </a:p>
          <a:p>
            <a:endParaRPr lang="en-US"/>
          </a:p>
          <a:p>
            <a:r>
              <a:rPr lang="en-US"/>
              <a:t>John Comment: How does child find extend to nonpublic schools?</a:t>
            </a:r>
          </a:p>
          <a:p>
            <a:endParaRPr lang="en-US"/>
          </a:p>
          <a:p>
            <a:endParaRPr lang="en-US"/>
          </a:p>
          <a:p>
            <a:r>
              <a:rPr lang="en-US"/>
              <a:t>This is the official language from the code of federal regs. Keep in mind that in fed speak, an ISD is considered an LEA. </a:t>
            </a:r>
          </a:p>
          <a:p>
            <a:endParaRPr lang="en-US"/>
          </a:p>
          <a:p>
            <a:r>
              <a:rPr lang="en-US"/>
              <a:t>The second bullet point here refers to Child Find activities. The Child Find activities related to non public schools and homeschools should be consistent with your public school approach. </a:t>
            </a:r>
          </a:p>
          <a:p>
            <a:endParaRPr lang="en-US"/>
          </a:p>
          <a:p>
            <a:r>
              <a:rPr lang="en-US"/>
              <a:t>Re-emphasize: ISD needs to “cast a net” over the entire ISD’s boundary in search of children that may be eligible for special education.</a:t>
            </a:r>
          </a:p>
          <a:p>
            <a:endParaRPr lang="en-US"/>
          </a:p>
          <a:p>
            <a:r>
              <a:rPr lang="en-US" sz="1700">
                <a:solidFill>
                  <a:srgbClr val="000000"/>
                </a:solidFill>
                <a:latin typeface="Aptos" panose="020B0004020202020204" pitchFamily="34" charset="0"/>
                <a:ea typeface="Times New Roman" panose="02020603050405020304" pitchFamily="18" charset="0"/>
                <a:cs typeface="Calibri" panose="020F0502020204030204" pitchFamily="34" charset="0"/>
              </a:rPr>
              <a:t>First find all the kids, THEN figure out what services they will receive and how they're paid for. At the Child Find "stage" there's no difference between finding public school kids vs. private school kids. </a:t>
            </a:r>
            <a:endParaRPr lang="en-US"/>
          </a:p>
          <a:p>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8</a:t>
            </a:fld>
            <a:endParaRPr lang="en-US"/>
          </a:p>
        </p:txBody>
      </p:sp>
    </p:spTree>
    <p:extLst>
      <p:ext uri="{BB962C8B-B14F-4D97-AF65-F5344CB8AC3E}">
        <p14:creationId xmlns:p14="http://schemas.microsoft.com/office/powerpoint/2010/main" val="3986899003"/>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INFORMATIONAL</a:t>
            </a:r>
          </a:p>
          <a:p>
            <a:endParaRPr lang="en-US" b="1"/>
          </a:p>
          <a:p>
            <a:r>
              <a:rPr lang="en-US" b="0"/>
              <a:t>New Slide 4.5.24</a:t>
            </a:r>
          </a:p>
          <a:p>
            <a:endParaRPr lang="en-US" b="0"/>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80</a:t>
            </a:fld>
            <a:endParaRPr lang="en-US"/>
          </a:p>
        </p:txBody>
      </p:sp>
    </p:spTree>
    <p:extLst>
      <p:ext uri="{BB962C8B-B14F-4D97-AF65-F5344CB8AC3E}">
        <p14:creationId xmlns:p14="http://schemas.microsoft.com/office/powerpoint/2010/main" val="263068700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B84290-52D9-77CE-B777-41C8A06C80E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0B842E-886B-D2C7-E968-6EFAA4EDFF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360D5F-761C-070B-52EC-2B0C57B019AB}"/>
              </a:ext>
            </a:extLst>
          </p:cNvPr>
          <p:cNvSpPr>
            <a:spLocks noGrp="1"/>
          </p:cNvSpPr>
          <p:nvPr>
            <p:ph type="body" idx="1"/>
          </p:nvPr>
        </p:nvSpPr>
        <p:spPr/>
        <p:txBody>
          <a:bodyPr/>
          <a:lstStyle/>
          <a:p>
            <a:r>
              <a:rPr lang="en-US" b="1"/>
              <a:t>INFORMATIONAL</a:t>
            </a:r>
          </a:p>
          <a:p>
            <a:endParaRPr lang="en-US" b="1"/>
          </a:p>
          <a:p>
            <a:r>
              <a:rPr lang="en-US" b="0"/>
              <a:t>New Slide 4.5.24</a:t>
            </a:r>
          </a:p>
          <a:p>
            <a:endParaRPr lang="en-US" b="0"/>
          </a:p>
        </p:txBody>
      </p:sp>
      <p:sp>
        <p:nvSpPr>
          <p:cNvPr id="4" name="Footer Placeholder 3">
            <a:extLst>
              <a:ext uri="{FF2B5EF4-FFF2-40B4-BE49-F238E27FC236}">
                <a16:creationId xmlns:a16="http://schemas.microsoft.com/office/drawing/2014/main" id="{FCA76836-9292-BFCC-834B-710F7E3300F6}"/>
              </a:ext>
            </a:extLst>
          </p:cNvPr>
          <p:cNvSpPr>
            <a:spLocks noGrp="1"/>
          </p:cNvSpPr>
          <p:nvPr>
            <p:ph type="ftr" sz="quarter" idx="4"/>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415F99FC-5815-BF5F-9F66-C1D5E3751FC9}"/>
              </a:ext>
            </a:extLst>
          </p:cNvPr>
          <p:cNvSpPr>
            <a:spLocks noGrp="1"/>
          </p:cNvSpPr>
          <p:nvPr>
            <p:ph type="sldNum" sz="quarter" idx="5"/>
          </p:nvPr>
        </p:nvSpPr>
        <p:spPr/>
        <p:txBody>
          <a:bodyPr/>
          <a:lstStyle/>
          <a:p>
            <a:fld id="{B726B315-C80B-4218-90F6-E337499C216C}" type="slidenum">
              <a:rPr lang="en-US" smtClean="0"/>
              <a:t>81</a:t>
            </a:fld>
            <a:endParaRPr lang="en-US"/>
          </a:p>
        </p:txBody>
      </p:sp>
    </p:spTree>
    <p:extLst>
      <p:ext uri="{BB962C8B-B14F-4D97-AF65-F5344CB8AC3E}">
        <p14:creationId xmlns:p14="http://schemas.microsoft.com/office/powerpoint/2010/main" val="3807782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133" marR="0" lvl="1" indent="0" algn="l" defTabSz="914400" rtl="0" eaLnBrk="1" fontAlgn="auto" latinLnBrk="0" hangingPunct="1">
              <a:lnSpc>
                <a:spcPct val="100000"/>
              </a:lnSpc>
              <a:spcBef>
                <a:spcPts val="0"/>
              </a:spcBef>
              <a:spcAft>
                <a:spcPts val="0"/>
              </a:spcAft>
              <a:buClrTx/>
              <a:buSzTx/>
              <a:buFontTx/>
              <a:buNone/>
              <a:tabLst/>
              <a:defRPr/>
            </a:pPr>
            <a:r>
              <a:rPr lang="en-US"/>
              <a:t>(NL) </a:t>
            </a:r>
          </a:p>
          <a:p>
            <a:pPr marL="457133" marR="0" lvl="1" indent="0" algn="l" defTabSz="914400" rtl="0" eaLnBrk="1" fontAlgn="auto" latinLnBrk="0" hangingPunct="1">
              <a:lnSpc>
                <a:spcPct val="100000"/>
              </a:lnSpc>
              <a:spcBef>
                <a:spcPts val="0"/>
              </a:spcBef>
              <a:spcAft>
                <a:spcPts val="0"/>
              </a:spcAft>
              <a:buClrTx/>
              <a:buSzTx/>
              <a:buFontTx/>
              <a:buNone/>
              <a:tabLst/>
              <a:defRPr/>
            </a:pPr>
            <a:endParaRPr lang="en-US" b="1"/>
          </a:p>
          <a:p>
            <a:pPr marL="457133" marR="0" lvl="1" indent="0" algn="l" defTabSz="914400" rtl="0" eaLnBrk="1" fontAlgn="auto" latinLnBrk="0" hangingPunct="1">
              <a:lnSpc>
                <a:spcPct val="100000"/>
              </a:lnSpc>
              <a:spcBef>
                <a:spcPts val="0"/>
              </a:spcBef>
              <a:spcAft>
                <a:spcPts val="0"/>
              </a:spcAft>
              <a:buClrTx/>
              <a:buSzTx/>
              <a:buFontTx/>
              <a:buNone/>
              <a:tabLst/>
              <a:defRPr/>
            </a:pPr>
            <a:r>
              <a:rPr lang="en-US" b="0"/>
              <a:t>So what private schools are included in the equitable services requirements?</a:t>
            </a:r>
          </a:p>
          <a:p>
            <a:pPr marL="457133" lvl="1"/>
            <a:endParaRPr lang="en-US"/>
          </a:p>
        </p:txBody>
      </p:sp>
      <p:sp>
        <p:nvSpPr>
          <p:cNvPr id="4" name="Footer Placeholder 3"/>
          <p:cNvSpPr>
            <a:spLocks noGrp="1"/>
          </p:cNvSpPr>
          <p:nvPr>
            <p:ph type="ftr" sz="quarter" idx="4"/>
          </p:nvPr>
        </p:nvSpPr>
        <p:spPr/>
        <p:txBody>
          <a:bodyPr/>
          <a:lstStyle/>
          <a:p>
            <a:r>
              <a:rPr lang="en-US"/>
              <a:t>MDE Office of Special Education</a:t>
            </a:r>
          </a:p>
        </p:txBody>
      </p:sp>
      <p:sp>
        <p:nvSpPr>
          <p:cNvPr id="5" name="Slide Number Placeholder 4"/>
          <p:cNvSpPr>
            <a:spLocks noGrp="1"/>
          </p:cNvSpPr>
          <p:nvPr>
            <p:ph type="sldNum" sz="quarter" idx="5"/>
          </p:nvPr>
        </p:nvSpPr>
        <p:spPr/>
        <p:txBody>
          <a:bodyPr/>
          <a:lstStyle/>
          <a:p>
            <a:fld id="{B726B315-C80B-4218-90F6-E337499C216C}" type="slidenum">
              <a:rPr lang="en-US" smtClean="0"/>
              <a:t>9</a:t>
            </a:fld>
            <a:endParaRPr lang="en-US"/>
          </a:p>
        </p:txBody>
      </p:sp>
    </p:spTree>
    <p:extLst>
      <p:ext uri="{BB962C8B-B14F-4D97-AF65-F5344CB8AC3E}">
        <p14:creationId xmlns:p14="http://schemas.microsoft.com/office/powerpoint/2010/main" val="26841321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313417-028A-499F-83DA-A2EA8D12E4CE}"/>
              </a:ext>
              <a:ext uri="{C183D7F6-B498-43B3-948B-1728B52AA6E4}">
                <adec:decorative xmlns:adec="http://schemas.microsoft.com/office/drawing/2017/decorative" val="1"/>
              </a:ext>
            </a:extLst>
          </p:cNvPr>
          <p:cNvSpPr/>
          <p:nvPr userDrawn="1"/>
        </p:nvSpPr>
        <p:spPr>
          <a:xfrm>
            <a:off x="0" y="2948158"/>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9E44D42-8732-4FBC-9B00-DA5102A39548}"/>
              </a:ext>
            </a:extLst>
          </p:cNvPr>
          <p:cNvSpPr>
            <a:spLocks noGrp="1"/>
          </p:cNvSpPr>
          <p:nvPr>
            <p:ph type="ctrTitle"/>
          </p:nvPr>
        </p:nvSpPr>
        <p:spPr>
          <a:xfrm>
            <a:off x="933450" y="722100"/>
            <a:ext cx="10287000" cy="1897275"/>
          </a:xfrm>
        </p:spPr>
        <p:txBody>
          <a:bodyPr anchor="b">
            <a:normAutofit/>
          </a:bodyPr>
          <a:lstStyle>
            <a:lvl1pPr algn="ctr">
              <a:defRPr sz="4400"/>
            </a:lvl1pPr>
          </a:lstStyle>
          <a:p>
            <a:r>
              <a:rPr lang="en-US"/>
              <a:t>Click to edit Master title style</a:t>
            </a:r>
          </a:p>
        </p:txBody>
      </p:sp>
      <p:sp>
        <p:nvSpPr>
          <p:cNvPr id="3" name="Subtitle 2">
            <a:extLst>
              <a:ext uri="{FF2B5EF4-FFF2-40B4-BE49-F238E27FC236}">
                <a16:creationId xmlns:a16="http://schemas.microsoft.com/office/drawing/2014/main" id="{D03A7AF0-C8F4-4D67-B92A-80029DF80B87}"/>
              </a:ext>
            </a:extLst>
          </p:cNvPr>
          <p:cNvSpPr>
            <a:spLocks noGrp="1"/>
          </p:cNvSpPr>
          <p:nvPr>
            <p:ph type="subTitle" idx="1" hasCustomPrompt="1"/>
          </p:nvPr>
        </p:nvSpPr>
        <p:spPr>
          <a:xfrm>
            <a:off x="933450" y="3069771"/>
            <a:ext cx="10287000" cy="876244"/>
          </a:xfrm>
        </p:spPr>
        <p:txBody>
          <a:bodyPr>
            <a:normAutofit/>
          </a:bodyPr>
          <a:lstStyle>
            <a:lvl1pPr marL="0" indent="0" algn="ctr">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subtitle and date</a:t>
            </a:r>
          </a:p>
        </p:txBody>
      </p:sp>
      <p:sp>
        <p:nvSpPr>
          <p:cNvPr id="5" name="Text Placeholder 4">
            <a:extLst>
              <a:ext uri="{FF2B5EF4-FFF2-40B4-BE49-F238E27FC236}">
                <a16:creationId xmlns:a16="http://schemas.microsoft.com/office/drawing/2014/main" id="{A7B08AC5-25EF-42E0-BD04-850408921AC4}"/>
              </a:ext>
            </a:extLst>
          </p:cNvPr>
          <p:cNvSpPr>
            <a:spLocks noGrp="1"/>
          </p:cNvSpPr>
          <p:nvPr>
            <p:ph type="body" sz="quarter" idx="10" hasCustomPrompt="1"/>
          </p:nvPr>
        </p:nvSpPr>
        <p:spPr>
          <a:xfrm>
            <a:off x="933450" y="4291860"/>
            <a:ext cx="10287000" cy="532071"/>
          </a:xfrm>
        </p:spPr>
        <p:txBody>
          <a:bodyPr>
            <a:normAutofit/>
          </a:bodyPr>
          <a:lstStyle>
            <a:lvl1pPr marL="0" indent="0" algn="ctr">
              <a:buNone/>
              <a:defRPr sz="2400"/>
            </a:lvl1pPr>
          </a:lstStyle>
          <a:p>
            <a:pPr lvl="0"/>
            <a:r>
              <a:rPr lang="en-US"/>
              <a:t>Click to add agency and office name</a:t>
            </a:r>
          </a:p>
        </p:txBody>
      </p:sp>
      <p:pic>
        <p:nvPicPr>
          <p:cNvPr id="8" name="Picture 7">
            <a:extLst>
              <a:ext uri="{FF2B5EF4-FFF2-40B4-BE49-F238E27FC236}">
                <a16:creationId xmlns:a16="http://schemas.microsoft.com/office/drawing/2014/main" id="{D1314141-2A46-4FE4-8B78-61DDE377CD0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24400" y="5169777"/>
            <a:ext cx="2743200" cy="1055077"/>
          </a:xfrm>
          <a:prstGeom prst="rect">
            <a:avLst/>
          </a:prstGeom>
        </p:spPr>
      </p:pic>
    </p:spTree>
    <p:extLst>
      <p:ext uri="{BB962C8B-B14F-4D97-AF65-F5344CB8AC3E}">
        <p14:creationId xmlns:p14="http://schemas.microsoft.com/office/powerpoint/2010/main" val="4058867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6703D-060A-4602-BA50-0409A3DCA863}"/>
              </a:ext>
            </a:extLst>
          </p:cNvPr>
          <p:cNvSpPr>
            <a:spLocks noGrp="1"/>
          </p:cNvSpPr>
          <p:nvPr>
            <p:ph type="title"/>
          </p:nvPr>
        </p:nvSpPr>
        <p:spPr>
          <a:xfrm>
            <a:off x="839788" y="457200"/>
            <a:ext cx="3932237" cy="1600200"/>
          </a:xfrm>
          <a:solidFill>
            <a:srgbClr val="25846E"/>
          </a:solidFill>
          <a:ln>
            <a:solidFill>
              <a:srgbClr val="25846E"/>
            </a:solidFill>
          </a:ln>
        </p:spPr>
        <p:txBody>
          <a:bodyPr lIns="137160" tIns="91440" bIns="137160" anchor="ctr" anchorCtr="0">
            <a:normAutofit/>
          </a:bodyPr>
          <a:lstStyle>
            <a:lvl1pPr>
              <a:defRPr sz="3000">
                <a:solidFill>
                  <a:schemeClr val="bg1"/>
                </a:solidFill>
              </a:defRPr>
            </a:lvl1pPr>
          </a:lstStyle>
          <a:p>
            <a:r>
              <a:rPr lang="en-US"/>
              <a:t>Click to edit Master title style</a:t>
            </a:r>
          </a:p>
        </p:txBody>
      </p:sp>
      <p:sp>
        <p:nvSpPr>
          <p:cNvPr id="4" name="Text Placeholder 3">
            <a:extLst>
              <a:ext uri="{FF2B5EF4-FFF2-40B4-BE49-F238E27FC236}">
                <a16:creationId xmlns:a16="http://schemas.microsoft.com/office/drawing/2014/main" id="{F5875E57-9CD7-431A-9D7D-A17D29CE553D}"/>
              </a:ext>
            </a:extLst>
          </p:cNvPr>
          <p:cNvSpPr>
            <a:spLocks noGrp="1"/>
          </p:cNvSpPr>
          <p:nvPr>
            <p:ph type="body" sz="half" idx="2"/>
          </p:nvPr>
        </p:nvSpPr>
        <p:spPr>
          <a:xfrm>
            <a:off x="839788" y="2224215"/>
            <a:ext cx="3932237" cy="4150706"/>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a:extLst>
              <a:ext uri="{FF2B5EF4-FFF2-40B4-BE49-F238E27FC236}">
                <a16:creationId xmlns:a16="http://schemas.microsoft.com/office/drawing/2014/main" id="{083EBB25-D0C8-4954-9B36-D4E628F5B413}"/>
              </a:ext>
            </a:extLst>
          </p:cNvPr>
          <p:cNvSpPr>
            <a:spLocks noGrp="1"/>
          </p:cNvSpPr>
          <p:nvPr>
            <p:ph type="pic" idx="1"/>
          </p:nvPr>
        </p:nvSpPr>
        <p:spPr>
          <a:xfrm>
            <a:off x="5183188" y="457200"/>
            <a:ext cx="6172200" cy="591772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Footer Placeholder 3">
            <a:extLst>
              <a:ext uri="{FF2B5EF4-FFF2-40B4-BE49-F238E27FC236}">
                <a16:creationId xmlns:a16="http://schemas.microsoft.com/office/drawing/2014/main" id="{8A977368-5D03-4D6D-94E7-5DDB5FFEE8B8}"/>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8" name="Slide Number Placeholder 8">
            <a:extLst>
              <a:ext uri="{FF2B5EF4-FFF2-40B4-BE49-F238E27FC236}">
                <a16:creationId xmlns:a16="http://schemas.microsoft.com/office/drawing/2014/main" id="{35D6BDBD-A7C3-4CFE-A969-02520E42DE2D}"/>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21426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D6818B8-2539-418A-B8F9-24121A76E26A}"/>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D2FC3B1-FC31-4268-AE04-4326CF8914FD}"/>
              </a:ext>
            </a:extLst>
          </p:cNvPr>
          <p:cNvSpPr>
            <a:spLocks noGrp="1"/>
          </p:cNvSpPr>
          <p:nvPr>
            <p:ph type="title"/>
          </p:nvPr>
        </p:nvSpPr>
        <p:spPr>
          <a:xfrm>
            <a:off x="838200" y="365126"/>
            <a:ext cx="10515600" cy="750116"/>
          </a:xfrm>
        </p:spPr>
        <p:txBody>
          <a:bodyPr/>
          <a:lstStyle>
            <a:lvl1pPr>
              <a:defRPr>
                <a:solidFill>
                  <a:schemeClr val="bg1"/>
                </a:solidFill>
              </a:defRPr>
            </a:lvl1pPr>
          </a:lstStyle>
          <a:p>
            <a:r>
              <a:rPr lang="en-US"/>
              <a:t>Click to edit Master title style</a:t>
            </a:r>
          </a:p>
        </p:txBody>
      </p:sp>
      <p:sp>
        <p:nvSpPr>
          <p:cNvPr id="3" name="Vertical Text Placeholder 2">
            <a:extLst>
              <a:ext uri="{FF2B5EF4-FFF2-40B4-BE49-F238E27FC236}">
                <a16:creationId xmlns:a16="http://schemas.microsoft.com/office/drawing/2014/main" id="{2D6B86A8-B5C2-4C14-93DF-A71981AD0109}"/>
              </a:ext>
            </a:extLst>
          </p:cNvPr>
          <p:cNvSpPr>
            <a:spLocks noGrp="1"/>
          </p:cNvSpPr>
          <p:nvPr>
            <p:ph type="body" orient="vert" idx="1" hasCustomPrompt="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p:txBody>
      </p:sp>
      <p:sp>
        <p:nvSpPr>
          <p:cNvPr id="9" name="Footer Placeholder 3">
            <a:extLst>
              <a:ext uri="{FF2B5EF4-FFF2-40B4-BE49-F238E27FC236}">
                <a16:creationId xmlns:a16="http://schemas.microsoft.com/office/drawing/2014/main" id="{F11D5644-954F-46B3-BBFD-850A947647C4}"/>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10" name="Slide Number Placeholder 8">
            <a:extLst>
              <a:ext uri="{FF2B5EF4-FFF2-40B4-BE49-F238E27FC236}">
                <a16:creationId xmlns:a16="http://schemas.microsoft.com/office/drawing/2014/main" id="{24AC4758-9EBA-427F-BE2C-BF8A346500A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2199754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C633D3-D539-4AE7-BFBF-130ABCEAD0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385B27-0B87-4799-B538-EA4789C8AD7D}"/>
              </a:ext>
            </a:extLst>
          </p:cNvPr>
          <p:cNvSpPr>
            <a:spLocks noGrp="1"/>
          </p:cNvSpPr>
          <p:nvPr>
            <p:ph type="body" orient="vert" idx="1" hasCustomPrompt="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p:txBody>
      </p:sp>
      <p:sp>
        <p:nvSpPr>
          <p:cNvPr id="6" name="Footer Placeholder 3">
            <a:extLst>
              <a:ext uri="{FF2B5EF4-FFF2-40B4-BE49-F238E27FC236}">
                <a16:creationId xmlns:a16="http://schemas.microsoft.com/office/drawing/2014/main" id="{5EE6DBE1-1414-4398-9EDF-3B9AFB99B1EB}"/>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7" name="Slide Number Placeholder 8">
            <a:extLst>
              <a:ext uri="{FF2B5EF4-FFF2-40B4-BE49-F238E27FC236}">
                <a16:creationId xmlns:a16="http://schemas.microsoft.com/office/drawing/2014/main" id="{C271E5B8-F9BB-477E-A5E1-3AC5211F3323}"/>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443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8A24BBB-FB12-42FD-9708-CDFD58955403}"/>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itle 1">
            <a:extLst>
              <a:ext uri="{FF2B5EF4-FFF2-40B4-BE49-F238E27FC236}">
                <a16:creationId xmlns:a16="http://schemas.microsoft.com/office/drawing/2014/main" id="{00B5CA01-D7C5-45C1-825C-123C031D2872}"/>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Content Placeholder 2">
            <a:extLst>
              <a:ext uri="{FF2B5EF4-FFF2-40B4-BE49-F238E27FC236}">
                <a16:creationId xmlns:a16="http://schemas.microsoft.com/office/drawing/2014/main" id="{EB6778A3-8946-449C-AB7D-F67D2B71FD9D}"/>
              </a:ext>
            </a:extLst>
          </p:cNvPr>
          <p:cNvSpPr>
            <a:spLocks noGrp="1"/>
          </p:cNvSpPr>
          <p:nvPr>
            <p:ph idx="1" hasCustomPrompt="1"/>
          </p:nvPr>
        </p:nvSpPr>
        <p:spPr>
          <a:xfrm>
            <a:off x="838200" y="1242204"/>
            <a:ext cx="10515600" cy="5115464"/>
          </a:xfrm>
        </p:spPr>
        <p:txBody>
          <a:bodyPr/>
          <a:lstStyle>
            <a:lvl1pPr>
              <a:defRPr sz="3200"/>
            </a:lvl1pPr>
            <a:lvl2pPr marL="625475" indent="-280988">
              <a:defRPr sz="3000"/>
            </a:lvl2pPr>
            <a:lvl3pPr marL="969963" indent="-223838">
              <a:defRPr sz="2800"/>
            </a:lvl3pPr>
            <a:lvl4pPr marL="1258888" indent="-231775">
              <a:defRPr sz="2600"/>
            </a:lvl4pPr>
            <a:lvl5pPr>
              <a:defRPr>
                <a:highlight>
                  <a:srgbClr val="FFFF00"/>
                </a:highlight>
              </a:defRPr>
            </a:lvl5pPr>
          </a:lstStyle>
          <a:p>
            <a:pPr lvl="0"/>
            <a:r>
              <a:rPr lang="en-US"/>
              <a:t>Click to add text</a:t>
            </a:r>
          </a:p>
          <a:p>
            <a:pPr lvl="1"/>
            <a:r>
              <a:rPr lang="en-US"/>
              <a:t>Second level</a:t>
            </a:r>
          </a:p>
          <a:p>
            <a:pPr lvl="2"/>
            <a:r>
              <a:rPr lang="en-US"/>
              <a:t>Third level</a:t>
            </a:r>
          </a:p>
          <a:p>
            <a:pPr lvl="3"/>
            <a:r>
              <a:rPr lang="en-US"/>
              <a:t>Fourth level</a:t>
            </a:r>
          </a:p>
        </p:txBody>
      </p:sp>
      <p:sp>
        <p:nvSpPr>
          <p:cNvPr id="17" name="Footer Placeholder 3">
            <a:extLst>
              <a:ext uri="{FF2B5EF4-FFF2-40B4-BE49-F238E27FC236}">
                <a16:creationId xmlns:a16="http://schemas.microsoft.com/office/drawing/2014/main" id="{71423C5F-FF68-4CC3-AF88-E25C2583C00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18" name="Slide Number Placeholder 8">
            <a:extLst>
              <a:ext uri="{FF2B5EF4-FFF2-40B4-BE49-F238E27FC236}">
                <a16:creationId xmlns:a16="http://schemas.microsoft.com/office/drawing/2014/main" id="{55830F5E-ADD5-412F-8748-F6A099D3507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809668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C3FF02D-5A41-464C-993E-9C6A2ABE84B1}"/>
              </a:ext>
              <a:ext uri="{C183D7F6-B498-43B3-948B-1728B52AA6E4}">
                <adec:decorative xmlns:adec="http://schemas.microsoft.com/office/drawing/2017/decorative" val="1"/>
              </a:ext>
            </a:extLst>
          </p:cNvPr>
          <p:cNvSpPr/>
          <p:nvPr userDrawn="1"/>
        </p:nvSpPr>
        <p:spPr>
          <a:xfrm>
            <a:off x="0" y="2948158"/>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CE04310-1E7C-478F-B7CB-A4446DFEA731}"/>
              </a:ext>
            </a:extLst>
          </p:cNvPr>
          <p:cNvSpPr>
            <a:spLocks noGrp="1"/>
          </p:cNvSpPr>
          <p:nvPr>
            <p:ph type="title"/>
          </p:nvPr>
        </p:nvSpPr>
        <p:spPr>
          <a:xfrm>
            <a:off x="345233" y="3041779"/>
            <a:ext cx="11002217" cy="908597"/>
          </a:xfrm>
        </p:spPr>
        <p:txBody>
          <a:bodyPr anchor="b">
            <a:normAutofit/>
          </a:bodyPr>
          <a:lstStyle>
            <a:lvl1pPr algn="ctr">
              <a:defRPr sz="44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DE29316B-CB8D-4D61-A3FF-949AFBA39DB3}"/>
              </a:ext>
            </a:extLst>
          </p:cNvPr>
          <p:cNvSpPr>
            <a:spLocks noGrp="1"/>
          </p:cNvSpPr>
          <p:nvPr>
            <p:ph type="body" idx="1"/>
          </p:nvPr>
        </p:nvSpPr>
        <p:spPr>
          <a:xfrm>
            <a:off x="345233" y="4272216"/>
            <a:ext cx="11002217" cy="1110382"/>
          </a:xfrm>
        </p:spPr>
        <p:txBody>
          <a:bodyPr>
            <a:normAutofit/>
          </a:bodyPr>
          <a:lstStyle>
            <a:lvl1pPr marL="0" indent="0" algn="ctr">
              <a:buNone/>
              <a:defRPr sz="3600">
                <a:solidFill>
                  <a:srgbClr val="25866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Footer Placeholder 3">
            <a:extLst>
              <a:ext uri="{FF2B5EF4-FFF2-40B4-BE49-F238E27FC236}">
                <a16:creationId xmlns:a16="http://schemas.microsoft.com/office/drawing/2014/main" id="{F567E2F2-8840-4D63-94A7-BE924DB0044F}"/>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8" name="Slide Number Placeholder 8">
            <a:extLst>
              <a:ext uri="{FF2B5EF4-FFF2-40B4-BE49-F238E27FC236}">
                <a16:creationId xmlns:a16="http://schemas.microsoft.com/office/drawing/2014/main" id="{B4AE004E-0F23-4DC7-8626-842611D7A5CD}"/>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210059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C56789-759B-455D-80A1-3B326AF8A0D8}"/>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itle 1">
            <a:extLst>
              <a:ext uri="{FF2B5EF4-FFF2-40B4-BE49-F238E27FC236}">
                <a16:creationId xmlns:a16="http://schemas.microsoft.com/office/drawing/2014/main" id="{A223E564-AF8D-47A4-BC3C-82C882542F31}"/>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Content Placeholder 2">
            <a:extLst>
              <a:ext uri="{FF2B5EF4-FFF2-40B4-BE49-F238E27FC236}">
                <a16:creationId xmlns:a16="http://schemas.microsoft.com/office/drawing/2014/main" id="{9F6C0DAE-4A5F-4A83-98E9-6B7FEFC6D7D4}"/>
              </a:ext>
            </a:extLst>
          </p:cNvPr>
          <p:cNvSpPr>
            <a:spLocks noGrp="1"/>
          </p:cNvSpPr>
          <p:nvPr>
            <p:ph sz="half" idx="1" hasCustomPrompt="1"/>
          </p:nvPr>
        </p:nvSpPr>
        <p:spPr>
          <a:xfrm>
            <a:off x="838200" y="1233577"/>
            <a:ext cx="5181600" cy="5106838"/>
          </a:xfrm>
        </p:spPr>
        <p:txBody>
          <a:bodyPr/>
          <a:lstStyle>
            <a:lvl1pPr>
              <a:defRPr/>
            </a:lvl1pPr>
            <a:lvl4pPr>
              <a:defRPr/>
            </a:lvl4pPr>
          </a:lstStyle>
          <a:p>
            <a:pPr lvl="0"/>
            <a:r>
              <a:rPr lang="en-US"/>
              <a:t>Click to add text</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E4C1E057-BA67-434A-A8BB-D76A5DE4706D}"/>
              </a:ext>
            </a:extLst>
          </p:cNvPr>
          <p:cNvSpPr>
            <a:spLocks noGrp="1"/>
          </p:cNvSpPr>
          <p:nvPr>
            <p:ph sz="half" idx="2" hasCustomPrompt="1"/>
          </p:nvPr>
        </p:nvSpPr>
        <p:spPr>
          <a:xfrm>
            <a:off x="6172200" y="1233576"/>
            <a:ext cx="5181600" cy="5106837"/>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p:txBody>
      </p:sp>
      <p:sp>
        <p:nvSpPr>
          <p:cNvPr id="8" name="Footer Placeholder 3">
            <a:extLst>
              <a:ext uri="{FF2B5EF4-FFF2-40B4-BE49-F238E27FC236}">
                <a16:creationId xmlns:a16="http://schemas.microsoft.com/office/drawing/2014/main" id="{4D64ACF8-AA84-4A71-BF99-6978C459C34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9" name="Slide Number Placeholder 8">
            <a:extLst>
              <a:ext uri="{FF2B5EF4-FFF2-40B4-BE49-F238E27FC236}">
                <a16:creationId xmlns:a16="http://schemas.microsoft.com/office/drawing/2014/main" id="{56D3BFAD-E18D-4F3C-8421-D2FE3E41C9E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729627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C56789-759B-455D-80A1-3B326AF8A0D8}"/>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Title 1">
            <a:extLst>
              <a:ext uri="{FF2B5EF4-FFF2-40B4-BE49-F238E27FC236}">
                <a16:creationId xmlns:a16="http://schemas.microsoft.com/office/drawing/2014/main" id="{A223E564-AF8D-47A4-BC3C-82C882542F31}"/>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Content Placeholder 2">
            <a:extLst>
              <a:ext uri="{FF2B5EF4-FFF2-40B4-BE49-F238E27FC236}">
                <a16:creationId xmlns:a16="http://schemas.microsoft.com/office/drawing/2014/main" id="{9F6C0DAE-4A5F-4A83-98E9-6B7FEFC6D7D4}"/>
              </a:ext>
            </a:extLst>
          </p:cNvPr>
          <p:cNvSpPr>
            <a:spLocks noGrp="1"/>
          </p:cNvSpPr>
          <p:nvPr>
            <p:ph sz="half" idx="1" hasCustomPrompt="1"/>
          </p:nvPr>
        </p:nvSpPr>
        <p:spPr>
          <a:xfrm>
            <a:off x="838200" y="1233577"/>
            <a:ext cx="5181600" cy="3697652"/>
          </a:xfrm>
        </p:spPr>
        <p:txBody>
          <a:bodyPr/>
          <a:lstStyle>
            <a:lvl1pPr>
              <a:defRPr/>
            </a:lvl1pPr>
            <a:lvl4pPr>
              <a:defRPr/>
            </a:lvl4pPr>
          </a:lstStyle>
          <a:p>
            <a:pPr lvl="0"/>
            <a:r>
              <a:rPr lang="en-US"/>
              <a:t>Click to add text</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E4C1E057-BA67-434A-A8BB-D76A5DE4706D}"/>
              </a:ext>
            </a:extLst>
          </p:cNvPr>
          <p:cNvSpPr>
            <a:spLocks noGrp="1"/>
          </p:cNvSpPr>
          <p:nvPr>
            <p:ph sz="half" idx="2" hasCustomPrompt="1"/>
          </p:nvPr>
        </p:nvSpPr>
        <p:spPr>
          <a:xfrm>
            <a:off x="6172200" y="1233577"/>
            <a:ext cx="5181600" cy="3697652"/>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p:txBody>
      </p:sp>
      <p:sp>
        <p:nvSpPr>
          <p:cNvPr id="5" name="Content Placeholder 4">
            <a:extLst>
              <a:ext uri="{FF2B5EF4-FFF2-40B4-BE49-F238E27FC236}">
                <a16:creationId xmlns:a16="http://schemas.microsoft.com/office/drawing/2014/main" id="{BB2C24CE-1109-4CBD-8C3B-CF42F54E875F}"/>
              </a:ext>
            </a:extLst>
          </p:cNvPr>
          <p:cNvSpPr>
            <a:spLocks noGrp="1"/>
          </p:cNvSpPr>
          <p:nvPr>
            <p:ph sz="quarter" idx="10" hasCustomPrompt="1"/>
          </p:nvPr>
        </p:nvSpPr>
        <p:spPr>
          <a:xfrm>
            <a:off x="838200" y="5218829"/>
            <a:ext cx="10515600" cy="833242"/>
          </a:xfrm>
        </p:spPr>
        <p:txBody>
          <a:bodyPr/>
          <a:lstStyle>
            <a:lvl1pPr>
              <a:defRPr/>
            </a:lvl1pPr>
          </a:lstStyle>
          <a:p>
            <a:pPr lvl="0"/>
            <a:r>
              <a:rPr lang="en-US"/>
              <a:t>Click to add text</a:t>
            </a:r>
          </a:p>
        </p:txBody>
      </p:sp>
      <p:sp>
        <p:nvSpPr>
          <p:cNvPr id="8" name="Footer Placeholder 3">
            <a:extLst>
              <a:ext uri="{FF2B5EF4-FFF2-40B4-BE49-F238E27FC236}">
                <a16:creationId xmlns:a16="http://schemas.microsoft.com/office/drawing/2014/main" id="{4D64ACF8-AA84-4A71-BF99-6978C459C34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9" name="Slide Number Placeholder 8">
            <a:extLst>
              <a:ext uri="{FF2B5EF4-FFF2-40B4-BE49-F238E27FC236}">
                <a16:creationId xmlns:a16="http://schemas.microsoft.com/office/drawing/2014/main" id="{56D3BFAD-E18D-4F3C-8421-D2FE3E41C9EB}"/>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698478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386E68F-C960-41F2-A397-28E5F5AB7C2A}"/>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Title 1">
            <a:extLst>
              <a:ext uri="{FF2B5EF4-FFF2-40B4-BE49-F238E27FC236}">
                <a16:creationId xmlns:a16="http://schemas.microsoft.com/office/drawing/2014/main" id="{3688ACAD-3DA3-4FF9-9DA5-CE848AD35908}"/>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3" name="Text Placeholder 2">
            <a:extLst>
              <a:ext uri="{FF2B5EF4-FFF2-40B4-BE49-F238E27FC236}">
                <a16:creationId xmlns:a16="http://schemas.microsoft.com/office/drawing/2014/main" id="{4079874E-56F1-4BFA-8CEC-BE93F6275B12}"/>
              </a:ext>
            </a:extLst>
          </p:cNvPr>
          <p:cNvSpPr>
            <a:spLocks noGrp="1"/>
          </p:cNvSpPr>
          <p:nvPr>
            <p:ph type="body" idx="1" hasCustomPrompt="1"/>
          </p:nvPr>
        </p:nvSpPr>
        <p:spPr>
          <a:xfrm>
            <a:off x="603314" y="1224951"/>
            <a:ext cx="5391086" cy="681051"/>
          </a:xfrm>
          <a:solidFill>
            <a:srgbClr val="E4F4F0"/>
          </a:solidFill>
        </p:spPr>
        <p:txBody>
          <a:bodyPr anchor="ctr" anchorCtr="0">
            <a:normAutofit/>
          </a:bodyPr>
          <a:lstStyle>
            <a:lvl1pPr marL="0" indent="0" algn="ctr">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subheading</a:t>
            </a:r>
          </a:p>
        </p:txBody>
      </p:sp>
      <p:sp>
        <p:nvSpPr>
          <p:cNvPr id="4" name="Content Placeholder 3">
            <a:extLst>
              <a:ext uri="{FF2B5EF4-FFF2-40B4-BE49-F238E27FC236}">
                <a16:creationId xmlns:a16="http://schemas.microsoft.com/office/drawing/2014/main" id="{432461AD-4870-4723-A67E-50288C395C20}"/>
              </a:ext>
            </a:extLst>
          </p:cNvPr>
          <p:cNvSpPr>
            <a:spLocks noGrp="1"/>
          </p:cNvSpPr>
          <p:nvPr>
            <p:ph sz="half" idx="2" hasCustomPrompt="1"/>
          </p:nvPr>
        </p:nvSpPr>
        <p:spPr>
          <a:xfrm>
            <a:off x="606490" y="2049835"/>
            <a:ext cx="5391085" cy="4299207"/>
          </a:xfrm>
        </p:spPr>
        <p:txBody>
          <a:bodyPr>
            <a:normAutofit/>
          </a:bodyPr>
          <a:lstStyle>
            <a:lvl1pPr>
              <a:defRPr sz="2600"/>
            </a:lvl1pPr>
            <a:lvl2pPr>
              <a:defRPr sz="2400"/>
            </a:lvl2pPr>
            <a:lvl3pPr>
              <a:defRPr sz="2200"/>
            </a:lvl3pPr>
            <a:lvl4pPr>
              <a:defRPr sz="1800"/>
            </a:lvl4pPr>
            <a:lvl5pPr>
              <a:defRPr sz="1600"/>
            </a:lvl5pPr>
          </a:lstStyle>
          <a:p>
            <a:pPr lvl="0"/>
            <a:r>
              <a:rPr lang="en-US"/>
              <a:t>Click to add text</a:t>
            </a:r>
          </a:p>
          <a:p>
            <a:pPr lvl="1"/>
            <a:r>
              <a:rPr lang="en-US"/>
              <a:t>Second level</a:t>
            </a:r>
          </a:p>
        </p:txBody>
      </p:sp>
      <p:sp>
        <p:nvSpPr>
          <p:cNvPr id="5" name="Text Placeholder 4">
            <a:extLst>
              <a:ext uri="{FF2B5EF4-FFF2-40B4-BE49-F238E27FC236}">
                <a16:creationId xmlns:a16="http://schemas.microsoft.com/office/drawing/2014/main" id="{AFB89305-A827-44E7-B34F-FB5D2333E69F}"/>
              </a:ext>
            </a:extLst>
          </p:cNvPr>
          <p:cNvSpPr>
            <a:spLocks noGrp="1"/>
          </p:cNvSpPr>
          <p:nvPr>
            <p:ph type="body" sz="quarter" idx="3" hasCustomPrompt="1"/>
          </p:nvPr>
        </p:nvSpPr>
        <p:spPr>
          <a:xfrm>
            <a:off x="6096000" y="1224951"/>
            <a:ext cx="5486334" cy="681051"/>
          </a:xfrm>
          <a:solidFill>
            <a:srgbClr val="E4F4F0"/>
          </a:solidFill>
        </p:spPr>
        <p:txBody>
          <a:bodyPr anchor="ctr" anchorCtr="0">
            <a:noAutofit/>
          </a:bodyPr>
          <a:lstStyle>
            <a:lvl1pPr marL="0" indent="0" algn="ctr">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subheading</a:t>
            </a:r>
          </a:p>
        </p:txBody>
      </p:sp>
      <p:sp>
        <p:nvSpPr>
          <p:cNvPr id="6" name="Content Placeholder 5">
            <a:extLst>
              <a:ext uri="{FF2B5EF4-FFF2-40B4-BE49-F238E27FC236}">
                <a16:creationId xmlns:a16="http://schemas.microsoft.com/office/drawing/2014/main" id="{546F5B73-BD04-4D54-9A52-3712C32C9779}"/>
              </a:ext>
            </a:extLst>
          </p:cNvPr>
          <p:cNvSpPr>
            <a:spLocks noGrp="1"/>
          </p:cNvSpPr>
          <p:nvPr>
            <p:ph sz="quarter" idx="4" hasCustomPrompt="1"/>
          </p:nvPr>
        </p:nvSpPr>
        <p:spPr>
          <a:xfrm>
            <a:off x="6099176" y="2049835"/>
            <a:ext cx="5486334" cy="4299207"/>
          </a:xfrm>
        </p:spPr>
        <p:txBody>
          <a:bodyPr>
            <a:normAutofit/>
          </a:bodyPr>
          <a:lstStyle>
            <a:lvl1pPr>
              <a:defRPr sz="2600"/>
            </a:lvl1pPr>
            <a:lvl2pPr>
              <a:defRPr sz="2400"/>
            </a:lvl2pPr>
            <a:lvl3pPr>
              <a:defRPr sz="2200"/>
            </a:lvl3pPr>
            <a:lvl4pPr>
              <a:defRPr sz="1800"/>
            </a:lvl4pPr>
            <a:lvl5pPr>
              <a:defRPr sz="1600"/>
            </a:lvl5pPr>
          </a:lstStyle>
          <a:p>
            <a:pPr lvl="0"/>
            <a:r>
              <a:rPr lang="en-US"/>
              <a:t>Click to add text</a:t>
            </a:r>
          </a:p>
          <a:p>
            <a:pPr lvl="1"/>
            <a:r>
              <a:rPr lang="en-US"/>
              <a:t>Second level</a:t>
            </a:r>
          </a:p>
        </p:txBody>
      </p:sp>
      <p:sp>
        <p:nvSpPr>
          <p:cNvPr id="10" name="Footer Placeholder 3">
            <a:extLst>
              <a:ext uri="{FF2B5EF4-FFF2-40B4-BE49-F238E27FC236}">
                <a16:creationId xmlns:a16="http://schemas.microsoft.com/office/drawing/2014/main" id="{0C22C361-FC01-44D9-8AC9-00F8856CA5A4}"/>
              </a:ext>
            </a:extLst>
          </p:cNvPr>
          <p:cNvSpPr>
            <a:spLocks noGrp="1"/>
          </p:cNvSpPr>
          <p:nvPr>
            <p:ph type="ftr" sz="quarter" idx="10"/>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11" name="Slide Number Placeholder 8">
            <a:extLst>
              <a:ext uri="{FF2B5EF4-FFF2-40B4-BE49-F238E27FC236}">
                <a16:creationId xmlns:a16="http://schemas.microsoft.com/office/drawing/2014/main" id="{DE743414-5A82-4DD2-8CC5-065329ADB034}"/>
              </a:ext>
            </a:extLst>
          </p:cNvPr>
          <p:cNvSpPr>
            <a:spLocks noGrp="1"/>
          </p:cNvSpPr>
          <p:nvPr>
            <p:ph type="sldNum" sz="quarter" idx="11"/>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34529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20B9E86-5103-45DA-BB40-B33F7CDBB01D}"/>
              </a:ext>
              <a:ext uri="{C183D7F6-B498-43B3-948B-1728B52AA6E4}">
                <adec:decorative xmlns:adec="http://schemas.microsoft.com/office/drawing/2017/decorative" val="1"/>
              </a:ext>
            </a:extLst>
          </p:cNvPr>
          <p:cNvSpPr/>
          <p:nvPr userDrawn="1"/>
        </p:nvSpPr>
        <p:spPr>
          <a:xfrm>
            <a:off x="0" y="4859"/>
            <a:ext cx="12192000" cy="1110382"/>
          </a:xfrm>
          <a:prstGeom prst="rect">
            <a:avLst/>
          </a:prstGeom>
          <a:solidFill>
            <a:srgbClr val="25846E"/>
          </a:solidFill>
          <a:ln>
            <a:solidFill>
              <a:srgbClr val="25846E"/>
            </a:solid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 name="Title 1">
            <a:extLst>
              <a:ext uri="{FF2B5EF4-FFF2-40B4-BE49-F238E27FC236}">
                <a16:creationId xmlns:a16="http://schemas.microsoft.com/office/drawing/2014/main" id="{256988C8-9AAE-49B2-AD32-2129D0CD8F7B}"/>
              </a:ext>
            </a:extLst>
          </p:cNvPr>
          <p:cNvSpPr>
            <a:spLocks noGrp="1"/>
          </p:cNvSpPr>
          <p:nvPr>
            <p:ph type="title" hasCustomPrompt="1"/>
          </p:nvPr>
        </p:nvSpPr>
        <p:spPr>
          <a:xfrm>
            <a:off x="391885" y="282000"/>
            <a:ext cx="11355355" cy="833241"/>
          </a:xfrm>
        </p:spPr>
        <p:txBody>
          <a:bodyPr>
            <a:normAutofit/>
          </a:bodyPr>
          <a:lstStyle>
            <a:lvl1pPr>
              <a:defRPr sz="4000">
                <a:solidFill>
                  <a:schemeClr val="bg1"/>
                </a:solidFill>
              </a:defRPr>
            </a:lvl1pPr>
          </a:lstStyle>
          <a:p>
            <a:r>
              <a:rPr lang="en-US"/>
              <a:t>Click to add title</a:t>
            </a:r>
          </a:p>
        </p:txBody>
      </p:sp>
      <p:sp>
        <p:nvSpPr>
          <p:cNvPr id="6" name="Footer Placeholder 3">
            <a:extLst>
              <a:ext uri="{FF2B5EF4-FFF2-40B4-BE49-F238E27FC236}">
                <a16:creationId xmlns:a16="http://schemas.microsoft.com/office/drawing/2014/main" id="{F0ADACA4-80D4-4A8E-A367-3732ACF2EDE8}"/>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7" name="Slide Number Placeholder 8">
            <a:extLst>
              <a:ext uri="{FF2B5EF4-FFF2-40B4-BE49-F238E27FC236}">
                <a16:creationId xmlns:a16="http://schemas.microsoft.com/office/drawing/2014/main" id="{1B7A9EBA-D1DB-46CB-92F2-DC04833CF9B9}"/>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742711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FFD87-11B0-47CF-8C2A-DED050A60615}"/>
              </a:ext>
            </a:extLst>
          </p:cNvPr>
          <p:cNvSpPr>
            <a:spLocks noGrp="1"/>
          </p:cNvSpPr>
          <p:nvPr>
            <p:ph type="title" hasCustomPrompt="1"/>
          </p:nvPr>
        </p:nvSpPr>
        <p:spPr/>
        <p:txBody>
          <a:bodyPr/>
          <a:lstStyle>
            <a:lvl1pPr>
              <a:defRPr/>
            </a:lvl1pPr>
          </a:lstStyle>
          <a:p>
            <a:r>
              <a:rPr lang="en-US"/>
              <a:t>Input title and change font color to white</a:t>
            </a:r>
          </a:p>
        </p:txBody>
      </p:sp>
      <p:sp>
        <p:nvSpPr>
          <p:cNvPr id="4" name="Footer Placeholder 3">
            <a:extLst>
              <a:ext uri="{FF2B5EF4-FFF2-40B4-BE49-F238E27FC236}">
                <a16:creationId xmlns:a16="http://schemas.microsoft.com/office/drawing/2014/main" id="{37B35DBC-9A67-47A7-9BAB-540EE9038B9D}"/>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5" name="Slide Number Placeholder 8">
            <a:extLst>
              <a:ext uri="{FF2B5EF4-FFF2-40B4-BE49-F238E27FC236}">
                <a16:creationId xmlns:a16="http://schemas.microsoft.com/office/drawing/2014/main" id="{969B9CAF-7601-43C4-AC01-43EE16C5A689}"/>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374949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AAE4757-7EB7-4EB1-8FBD-00F7F997A2FF}"/>
              </a:ext>
            </a:extLst>
          </p:cNvPr>
          <p:cNvSpPr>
            <a:spLocks noGrp="1"/>
          </p:cNvSpPr>
          <p:nvPr>
            <p:ph type="title"/>
          </p:nvPr>
        </p:nvSpPr>
        <p:spPr>
          <a:xfrm>
            <a:off x="839788" y="457200"/>
            <a:ext cx="3932237" cy="1600200"/>
          </a:xfrm>
          <a:solidFill>
            <a:srgbClr val="25846E"/>
          </a:solidFill>
          <a:ln>
            <a:solidFill>
              <a:srgbClr val="25846E"/>
            </a:solidFill>
          </a:ln>
        </p:spPr>
        <p:txBody>
          <a:bodyPr lIns="137160" tIns="91440" rIns="91440" bIns="137160" anchor="ctr" anchorCtr="0">
            <a:normAutofit/>
          </a:bodyPr>
          <a:lstStyle>
            <a:lvl1pPr>
              <a:defRPr sz="3000">
                <a:solidFill>
                  <a:schemeClr val="bg1"/>
                </a:solidFill>
              </a:defRPr>
            </a:lvl1pPr>
          </a:lstStyle>
          <a:p>
            <a:r>
              <a:rPr lang="en-US"/>
              <a:t>Click to edit Master title style</a:t>
            </a:r>
          </a:p>
        </p:txBody>
      </p:sp>
      <p:sp>
        <p:nvSpPr>
          <p:cNvPr id="4" name="Text Placeholder 3">
            <a:extLst>
              <a:ext uri="{FF2B5EF4-FFF2-40B4-BE49-F238E27FC236}">
                <a16:creationId xmlns:a16="http://schemas.microsoft.com/office/drawing/2014/main" id="{40468808-0645-4824-847B-7D4E53D83782}"/>
              </a:ext>
            </a:extLst>
          </p:cNvPr>
          <p:cNvSpPr>
            <a:spLocks noGrp="1"/>
          </p:cNvSpPr>
          <p:nvPr>
            <p:ph type="body" sz="half" idx="2"/>
          </p:nvPr>
        </p:nvSpPr>
        <p:spPr>
          <a:xfrm>
            <a:off x="839788" y="2233246"/>
            <a:ext cx="3932237" cy="4089916"/>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48853D1B-D62B-40CA-922B-495E8BB2F539}"/>
              </a:ext>
            </a:extLst>
          </p:cNvPr>
          <p:cNvSpPr>
            <a:spLocks noGrp="1"/>
          </p:cNvSpPr>
          <p:nvPr>
            <p:ph idx="1" hasCustomPrompt="1"/>
          </p:nvPr>
        </p:nvSpPr>
        <p:spPr>
          <a:xfrm>
            <a:off x="5183188" y="457200"/>
            <a:ext cx="6172200" cy="5865962"/>
          </a:xfrm>
        </p:spPr>
        <p:txBody>
          <a:bodyPr/>
          <a:lstStyle>
            <a:lvl1pPr>
              <a:defRPr sz="3200"/>
            </a:lvl1pPr>
            <a:lvl2pPr>
              <a:defRPr sz="3000"/>
            </a:lvl2pPr>
            <a:lvl3pPr>
              <a:defRPr sz="2800"/>
            </a:lvl3pPr>
            <a:lvl4pPr>
              <a:defRPr sz="2600"/>
            </a:lvl4pPr>
            <a:lvl5pPr marL="1604963" indent="-233363">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p:txBody>
      </p:sp>
      <p:sp>
        <p:nvSpPr>
          <p:cNvPr id="7" name="Footer Placeholder 3">
            <a:extLst>
              <a:ext uri="{FF2B5EF4-FFF2-40B4-BE49-F238E27FC236}">
                <a16:creationId xmlns:a16="http://schemas.microsoft.com/office/drawing/2014/main" id="{04EBD286-055C-41DF-A987-AAE4DBD45AF8}"/>
              </a:ext>
            </a:extLst>
          </p:cNvPr>
          <p:cNvSpPr>
            <a:spLocks noGrp="1"/>
          </p:cNvSpPr>
          <p:nvPr>
            <p:ph type="ftr" sz="quarter" idx="3"/>
          </p:nvPr>
        </p:nvSpPr>
        <p:spPr>
          <a:xfrm>
            <a:off x="96336" y="6492875"/>
            <a:ext cx="4114800" cy="365125"/>
          </a:xfrm>
          <a:prstGeom prst="rect">
            <a:avLst/>
          </a:prstGeom>
        </p:spPr>
        <p:txBody>
          <a:bodyPr vert="horz" lIns="91440" tIns="45720" rIns="91440" bIns="45720" rtlCol="0" anchor="ctr"/>
          <a:lstStyle>
            <a:lvl1pPr algn="l">
              <a:defRPr sz="1200">
                <a:solidFill>
                  <a:schemeClr val="tx1"/>
                </a:solidFill>
                <a:latin typeface="Verdana" panose="020B0604030504040204" pitchFamily="34" charset="0"/>
                <a:ea typeface="Verdana" panose="020B0604030504040204" pitchFamily="34" charset="0"/>
              </a:defRPr>
            </a:lvl1pPr>
          </a:lstStyle>
          <a:p>
            <a:r>
              <a:rPr lang="en-US"/>
              <a:t>MDE Office of Special Education</a:t>
            </a:r>
          </a:p>
        </p:txBody>
      </p:sp>
      <p:sp>
        <p:nvSpPr>
          <p:cNvPr id="8" name="Slide Number Placeholder 8">
            <a:extLst>
              <a:ext uri="{FF2B5EF4-FFF2-40B4-BE49-F238E27FC236}">
                <a16:creationId xmlns:a16="http://schemas.microsoft.com/office/drawing/2014/main" id="{5B729C5D-45ED-4C65-B203-7589F117119C}"/>
              </a:ext>
            </a:extLst>
          </p:cNvPr>
          <p:cNvSpPr>
            <a:spLocks noGrp="1"/>
          </p:cNvSpPr>
          <p:nvPr>
            <p:ph type="sldNum" sz="quarter" idx="4"/>
          </p:nvPr>
        </p:nvSpPr>
        <p:spPr>
          <a:xfrm>
            <a:off x="9352468" y="6503922"/>
            <a:ext cx="2743200" cy="365125"/>
          </a:xfrm>
          <a:prstGeom prst="rect">
            <a:avLst/>
          </a:prstGeom>
        </p:spPr>
        <p:txBody>
          <a:bodyPr vert="horz" lIns="91440" tIns="45720" rIns="91440" bIns="45720" rtlCol="0" anchor="ctr"/>
          <a:lstStyle>
            <a:lvl1pPr algn="r">
              <a:defRPr sz="1200">
                <a:solidFill>
                  <a:schemeClr val="tx1"/>
                </a:solidFill>
                <a:latin typeface="Verdana" panose="020B0604030504040204" pitchFamily="34" charset="0"/>
                <a:ea typeface="Verdana" panose="020B0604030504040204" pitchFamily="34" charset="0"/>
              </a:defRPr>
            </a:lvl1pPr>
          </a:lstStyle>
          <a:p>
            <a:fld id="{C948956C-181A-4CF4-99F7-163F512CFDFE}" type="slidenum">
              <a:rPr lang="en-US" smtClean="0"/>
              <a:pPr/>
              <a:t>‹#›</a:t>
            </a:fld>
            <a:endParaRPr lang="en-US"/>
          </a:p>
        </p:txBody>
      </p:sp>
    </p:spTree>
    <p:extLst>
      <p:ext uri="{BB962C8B-B14F-4D97-AF65-F5344CB8AC3E}">
        <p14:creationId xmlns:p14="http://schemas.microsoft.com/office/powerpoint/2010/main" val="1504803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AF1B9-C994-4088-83F6-0FBEC3AD97C4}"/>
              </a:ext>
            </a:extLst>
          </p:cNvPr>
          <p:cNvSpPr>
            <a:spLocks noGrp="1"/>
          </p:cNvSpPr>
          <p:nvPr>
            <p:ph type="title"/>
          </p:nvPr>
        </p:nvSpPr>
        <p:spPr>
          <a:xfrm>
            <a:off x="513183" y="365125"/>
            <a:ext cx="11150081" cy="771591"/>
          </a:xfrm>
          <a:prstGeom prst="rect">
            <a:avLst/>
          </a:prstGeom>
        </p:spPr>
        <p:txBody>
          <a:bodyPr vert="horz" lIns="91440" tIns="45720" rIns="91440" bIns="45720" rtlCol="0" anchor="ctr">
            <a:normAutofit/>
          </a:bodyPr>
          <a:lstStyle/>
          <a:p>
            <a:r>
              <a:rPr lang="en-US"/>
              <a:t>Click to add title</a:t>
            </a:r>
          </a:p>
        </p:txBody>
      </p:sp>
      <p:sp>
        <p:nvSpPr>
          <p:cNvPr id="3" name="Text Placeholder 2">
            <a:extLst>
              <a:ext uri="{FF2B5EF4-FFF2-40B4-BE49-F238E27FC236}">
                <a16:creationId xmlns:a16="http://schemas.microsoft.com/office/drawing/2014/main" id="{A036162D-30D3-43AB-AAE0-18E7EEC3B329}"/>
              </a:ext>
            </a:extLst>
          </p:cNvPr>
          <p:cNvSpPr>
            <a:spLocks noGrp="1"/>
          </p:cNvSpPr>
          <p:nvPr>
            <p:ph type="body" idx="1"/>
          </p:nvPr>
        </p:nvSpPr>
        <p:spPr>
          <a:xfrm>
            <a:off x="838200" y="1311214"/>
            <a:ext cx="10515600" cy="5011947"/>
          </a:xfrm>
          <a:prstGeom prst="rect">
            <a:avLst/>
          </a:prstGeom>
        </p:spPr>
        <p:txBody>
          <a:bodyPr vert="horz" lIns="91440" tIns="45720" rIns="91440" bIns="45720" rtlCol="0">
            <a:normAutofit/>
          </a:bodyPr>
          <a:lstStyle/>
          <a:p>
            <a:pPr lvl="0"/>
            <a:r>
              <a:rPr lang="en-US"/>
              <a:t>Click to add text</a:t>
            </a:r>
          </a:p>
          <a:p>
            <a:pPr lvl="1"/>
            <a:r>
              <a:rPr lang="en-US"/>
              <a:t>Second level</a:t>
            </a:r>
          </a:p>
          <a:p>
            <a:pPr lvl="2"/>
            <a:r>
              <a:rPr lang="en-US"/>
              <a:t>Third level</a:t>
            </a:r>
          </a:p>
          <a:p>
            <a:pPr lvl="3"/>
            <a:r>
              <a:rPr lang="en-US"/>
              <a:t>Fourth level</a:t>
            </a:r>
          </a:p>
        </p:txBody>
      </p:sp>
      <p:pic>
        <p:nvPicPr>
          <p:cNvPr id="8" name="Picture 7">
            <a:extLst>
              <a:ext uri="{FF2B5EF4-FFF2-40B4-BE49-F238E27FC236}">
                <a16:creationId xmlns:a16="http://schemas.microsoft.com/office/drawing/2014/main" id="{C141500D-1553-4DCC-9702-6B6F0DC6A556}"/>
              </a:ext>
            </a:extLst>
          </p:cNvPr>
          <p:cNvPicPr>
            <a:picLocks noChangeAspect="1"/>
          </p:cNvPicPr>
          <p:nvPr userDrawn="1"/>
        </p:nvPicPr>
        <p:blipFill>
          <a:blip r:embed="rId14"/>
          <a:stretch>
            <a:fillRect/>
          </a:stretch>
        </p:blipFill>
        <p:spPr>
          <a:xfrm>
            <a:off x="0" y="6400857"/>
            <a:ext cx="12192000" cy="457143"/>
          </a:xfrm>
          <a:prstGeom prst="rect">
            <a:avLst/>
          </a:prstGeom>
        </p:spPr>
      </p:pic>
    </p:spTree>
    <p:extLst>
      <p:ext uri="{BB962C8B-B14F-4D97-AF65-F5344CB8AC3E}">
        <p14:creationId xmlns:p14="http://schemas.microsoft.com/office/powerpoint/2010/main" val="1766200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0" r:id="rId5"/>
    <p:sldLayoutId id="2147483653" r:id="rId6"/>
    <p:sldLayoutId id="2147483654" r:id="rId7"/>
    <p:sldLayoutId id="2147483655" r:id="rId8"/>
    <p:sldLayoutId id="2147483656" r:id="rId9"/>
    <p:sldLayoutId id="2147483657" r:id="rId10"/>
    <p:sldLayoutId id="2147483658" r:id="rId11"/>
    <p:sldLayoutId id="2147483659" r:id="rId12"/>
  </p:sldLayoutIdLst>
  <p:hf hdr="0" dt="0"/>
  <p:txStyles>
    <p:titleStyle>
      <a:lvl1pPr algn="l" defTabSz="914400" rtl="0" eaLnBrk="1" latinLnBrk="0" hangingPunct="1">
        <a:lnSpc>
          <a:spcPct val="90000"/>
        </a:lnSpc>
        <a:spcBef>
          <a:spcPct val="0"/>
        </a:spcBef>
        <a:buNone/>
        <a:defRPr sz="4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108000"/>
        </a:lnSpc>
        <a:spcBef>
          <a:spcPts val="1000"/>
        </a:spcBef>
        <a:spcAft>
          <a:spcPts val="0"/>
        </a:spcAft>
        <a:buClr>
          <a:srgbClr val="25866E"/>
        </a:buClr>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569913" indent="-225425" algn="l" defTabSz="914400" rtl="0" eaLnBrk="1" latinLnBrk="0" hangingPunct="1">
        <a:lnSpc>
          <a:spcPct val="108000"/>
        </a:lnSpc>
        <a:spcBef>
          <a:spcPts val="500"/>
        </a:spcBef>
        <a:spcAft>
          <a:spcPts val="0"/>
        </a:spcAft>
        <a:buClr>
          <a:srgbClr val="25866E"/>
        </a:buClr>
        <a:buFont typeface="Courier New" panose="02070309020205020404" pitchFamily="49" charset="0"/>
        <a:buChar char="o"/>
        <a:defRPr sz="26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914400" indent="-223838" algn="l" defTabSz="914400" rtl="0" eaLnBrk="1" latinLnBrk="0" hangingPunct="1">
        <a:lnSpc>
          <a:spcPct val="108000"/>
        </a:lnSpc>
        <a:spcBef>
          <a:spcPts val="500"/>
        </a:spcBef>
        <a:spcAft>
          <a:spcPts val="0"/>
        </a:spcAft>
        <a:buClr>
          <a:srgbClr val="25866E"/>
        </a:buClr>
        <a:buFont typeface="Wingdings" panose="05000000000000000000" pitchFamily="2" charset="2"/>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258888" indent="-231775" algn="l" defTabSz="914400" rtl="0" eaLnBrk="1" latinLnBrk="0" hangingPunct="1">
        <a:lnSpc>
          <a:spcPct val="108000"/>
        </a:lnSpc>
        <a:spcBef>
          <a:spcPts val="500"/>
        </a:spcBef>
        <a:spcAft>
          <a:spcPts val="0"/>
        </a:spcAft>
        <a:buFont typeface="Arial" panose="020B0604020202020204" pitchFamily="34" charset="0"/>
        <a:buChar char="•"/>
        <a:defRPr sz="22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320040" algn="l" defTabSz="914400" rtl="0" eaLnBrk="1" latinLnBrk="0" hangingPunct="1">
        <a:lnSpc>
          <a:spcPct val="108000"/>
        </a:lnSpc>
        <a:spcBef>
          <a:spcPts val="500"/>
        </a:spcBef>
        <a:spcAft>
          <a:spcPts val="0"/>
        </a:spcAft>
        <a:buFont typeface="Courier New" panose="02070309020205020404" pitchFamily="49" charset="0"/>
        <a:buChar char="o"/>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hyperlink" Target="mailto:nonpublicschools@michigan.gov" TargetMode="External"/><Relationship Id="rId4" Type="http://schemas.openxmlformats.org/officeDocument/2006/relationships/hyperlink" Target="https://www.michigan.gov/mde/services/flexible-learning/options/nonpub-home"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hyperlink" Target="https://www.ecfr.gov/current/title-34/part-300/section-300.133#p-300.133(c)" TargetMode="External"/><Relationship Id="rId4" Type="http://schemas.openxmlformats.org/officeDocument/2006/relationships/hyperlink" Target="https://www.ecfr.gov/current/title-34/part-300/appendix-Appendix%20B%20to%20Part%20300" TargetMode="Externa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hyperlink" Target="https://www.ecfr.gov/current/title-34/section-300.134"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4.xml"/><Relationship Id="rId1" Type="http://schemas.openxmlformats.org/officeDocument/2006/relationships/tags" Target="../tags/tag31.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4.xml"/><Relationship Id="rId1" Type="http://schemas.openxmlformats.org/officeDocument/2006/relationships/tags" Target="../tags/tag3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3.xml"/><Relationship Id="rId1" Type="http://schemas.openxmlformats.org/officeDocument/2006/relationships/tags" Target="../tags/tag33.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3.xml"/><Relationship Id="rId1" Type="http://schemas.openxmlformats.org/officeDocument/2006/relationships/tags" Target="../tags/tag35.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39.xml"/><Relationship Id="rId4" Type="http://schemas.openxmlformats.org/officeDocument/2006/relationships/hyperlink" Target="https://www.ecfr.gov/current/title-34/subtitle-B/chapter-III/part-300/subpart-B/subject-group-ECFR3556f7ac2fe0a92/" TargetMode="Externa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40.xml"/><Relationship Id="rId4" Type="http://schemas.openxmlformats.org/officeDocument/2006/relationships/hyperlink" Target="https://www.michigan.gov/mde/-/media/Project/Websites/mde/specialeducation/funding/IDEA/ISD-Management-PropShareFunds.pdf?rev=d19b627af0a2417b9d7167c7ff3ce849&amp;hash=2904499F915FA4150F0621196CFF0914" TargetMode="Externa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3.xml"/><Relationship Id="rId1" Type="http://schemas.openxmlformats.org/officeDocument/2006/relationships/tags" Target="../tags/tag44.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7.xml.rels><?xml version="1.0" encoding="UTF-8" standalone="yes"?>
<Relationships xmlns="http://schemas.openxmlformats.org/package/2006/relationships"><Relationship Id="rId3" Type="http://schemas.openxmlformats.org/officeDocument/2006/relationships/hyperlink" Target="https://www.ecfr.gov/current/title-34/subtitle-B/chapter-III/part-300/subpart-B/subject-group-ECFR3556f7ac2fe0a92/"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hyperlink" Target="https://legislature.mi.gov/Laws/MCL?objectName=mcl-380-1296" TargetMode="External"/><Relationship Id="rId4" Type="http://schemas.openxmlformats.org/officeDocument/2006/relationships/hyperlink" Target="https://dtmb.state.mi.us/ORRDocs/AdminCode/557_10529_AdminCode.pdf" TargetMode="Externa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3.xml"/><Relationship Id="rId1" Type="http://schemas.openxmlformats.org/officeDocument/2006/relationships/tags" Target="../tags/tag46.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5.xml.rels><?xml version="1.0" encoding="UTF-8" standalone="yes"?>
<Relationships xmlns="http://schemas.openxmlformats.org/package/2006/relationships"><Relationship Id="rId3" Type="http://schemas.openxmlformats.org/officeDocument/2006/relationships/hyperlink" Target="https://www.ecfr.gov/current/title-34/subtitle-B/chapter-III/part-300/subpart-B/subject-group-ECFR3556f7ac2fe0a9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3.xml"/><Relationship Id="rId1" Type="http://schemas.openxmlformats.org/officeDocument/2006/relationships/tags" Target="../tags/tag50.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xml"/><Relationship Id="rId1" Type="http://schemas.openxmlformats.org/officeDocument/2006/relationships/tags" Target="../tags/tag54.xml"/><Relationship Id="rId4" Type="http://schemas.openxmlformats.org/officeDocument/2006/relationships/hyperlink" Target="mailto:LichtN@michigan.gov" TargetMode="Externa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tags" Target="../tags/tag55.xml"/><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tags" Target="../tags/tag56.xml"/><Relationship Id="rId4" Type="http://schemas.openxmlformats.org/officeDocument/2006/relationships/hyperlink" Target="mailto:LichtN@michigan.gov" TargetMode="Externa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2.xml"/><Relationship Id="rId1" Type="http://schemas.openxmlformats.org/officeDocument/2006/relationships/tags" Target="../tags/tag5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3.xml"/><Relationship Id="rId1" Type="http://schemas.openxmlformats.org/officeDocument/2006/relationships/tags" Target="../tags/tag58.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3.xml"/><Relationship Id="rId1" Type="http://schemas.openxmlformats.org/officeDocument/2006/relationships/tags" Target="../tags/tag60.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2.xml"/><Relationship Id="rId1" Type="http://schemas.openxmlformats.org/officeDocument/2006/relationships/tags" Target="../tags/tag61.xml"/><Relationship Id="rId4" Type="http://schemas.openxmlformats.org/officeDocument/2006/relationships/hyperlink" Target="https://sites.ed.gov/idea/files/idea/policy/speced/guid/idea/memosdcltrs/11-020686r-mt-apostle-eqserv-8-8-12.pdf" TargetMode="Externa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3.xml"/><Relationship Id="rId1" Type="http://schemas.openxmlformats.org/officeDocument/2006/relationships/tags" Target="../tags/tag62.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3.xml"/><Relationship Id="rId1" Type="http://schemas.openxmlformats.org/officeDocument/2006/relationships/tags" Target="../tags/tag64.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67.xml"/><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8.xml"/><Relationship Id="rId2" Type="http://schemas.openxmlformats.org/officeDocument/2006/relationships/slideLayout" Target="../slideLayouts/slideLayout2.xml"/><Relationship Id="rId1" Type="http://schemas.openxmlformats.org/officeDocument/2006/relationships/tags" Target="../tags/tag66.xml"/><Relationship Id="rId5" Type="http://schemas.openxmlformats.org/officeDocument/2006/relationships/hyperlink" Target="https://sites.ed.gov/idea/files/QA_on_Private_Schools_02-28-2022.pdf#page=50" TargetMode="External"/><Relationship Id="rId4" Type="http://schemas.openxmlformats.org/officeDocument/2006/relationships/hyperlink" Target="https://sites.ed.gov/idea/idea-files/policy-letter-june-1-2010-to-michigan-department-of-education-office-of-special-education-and-early-intervention-services-official-john-andrejack/" TargetMode="Externa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9.xml"/><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71.xml"/><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73.xml"/><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4.xml"/><Relationship Id="rId2" Type="http://schemas.openxmlformats.org/officeDocument/2006/relationships/slideLayout" Target="../slideLayouts/slideLayout3.xml"/><Relationship Id="rId1" Type="http://schemas.openxmlformats.org/officeDocument/2006/relationships/tags" Target="../tags/tag72.xm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76.xml"/><Relationship Id="rId2" Type="http://schemas.openxmlformats.org/officeDocument/2006/relationships/slideLayout" Target="../slideLayouts/slideLayout3.xml"/><Relationship Id="rId1" Type="http://schemas.openxmlformats.org/officeDocument/2006/relationships/tags" Target="../tags/tag74.xml"/></Relationships>
</file>

<file path=ppt/slides/_rels/slide77.xml.rels><?xml version="1.0" encoding="UTF-8" standalone="yes"?>
<Relationships xmlns="http://schemas.openxmlformats.org/package/2006/relationships"><Relationship Id="rId3" Type="http://schemas.openxmlformats.org/officeDocument/2006/relationships/hyperlink" Target="https://www.michigan.gov/mde/-/media/Project/Websites/mde/specialeducation/funding/IDEA/IDEA-EquitableServices-At-a-Glance.pdf?rev=9823712fb3cf4c26a9e9dc3e4cc29c1c&amp;hash=3519641E85DA2FF5F5D3FF59A584C559" TargetMode="External"/><Relationship Id="rId2" Type="http://schemas.openxmlformats.org/officeDocument/2006/relationships/notesSlide" Target="../notesSlides/notesSlide77.xml"/><Relationship Id="rId1" Type="http://schemas.openxmlformats.org/officeDocument/2006/relationships/slideLayout" Target="../slideLayouts/slideLayout2.xml"/><Relationship Id="rId6" Type="http://schemas.openxmlformats.org/officeDocument/2006/relationships/hyperlink" Target="https://sites.ed.gov/idea/files/QA_on_Private_Schools_02-28-2022.pdf" TargetMode="External"/><Relationship Id="rId5" Type="http://schemas.openxmlformats.org/officeDocument/2006/relationships/hyperlink" Target="https://www.michigan.gov/mde/services/special-education/funding/idea-fiscal-compliance/proportionate-share" TargetMode="External"/><Relationship Id="rId4" Type="http://schemas.openxmlformats.org/officeDocument/2006/relationships/hyperlink" Target="https://www.michigan.gov/mde/-/media/Project/Websites/mde/specialeducation/funding/IDEA/ISD-Management-PropShareFunds.pdf?rev=d19b627af0a2417b9d7167c7ff3ce849&amp;hash=2904499F915FA4150F0621196CFF0914" TargetMode="External"/></Relationships>
</file>

<file path=ppt/slides/_rels/slide78.xml.rels><?xml version="1.0" encoding="UTF-8" standalone="yes"?>
<Relationships xmlns="http://schemas.openxmlformats.org/package/2006/relationships"><Relationship Id="rId3" Type="http://schemas.openxmlformats.org/officeDocument/2006/relationships/notesSlide" Target="../notesSlides/notesSlide78.xml"/><Relationship Id="rId2" Type="http://schemas.openxmlformats.org/officeDocument/2006/relationships/slideLayout" Target="../slideLayouts/slideLayout3.xml"/><Relationship Id="rId1" Type="http://schemas.openxmlformats.org/officeDocument/2006/relationships/tags" Target="../tags/tag75.xml"/></Relationships>
</file>

<file path=ppt/slides/_rels/slide79.xml.rels><?xml version="1.0" encoding="UTF-8" standalone="yes"?>
<Relationships xmlns="http://schemas.openxmlformats.org/package/2006/relationships"><Relationship Id="rId8" Type="http://schemas.openxmlformats.org/officeDocument/2006/relationships/hyperlink" Target="mailto:McLaughlinS@michigan.gov" TargetMode="External"/><Relationship Id="rId3" Type="http://schemas.openxmlformats.org/officeDocument/2006/relationships/hyperlink" Target="mailto:northernn2@michigan.gov" TargetMode="External"/><Relationship Id="rId7" Type="http://schemas.openxmlformats.org/officeDocument/2006/relationships/hyperlink" Target="mailto:LichtN@michigan.gov" TargetMode="External"/><Relationship Id="rId2" Type="http://schemas.openxmlformats.org/officeDocument/2006/relationships/notesSlide" Target="../notesSlides/notesSlide79.xml"/><Relationship Id="rId1" Type="http://schemas.openxmlformats.org/officeDocument/2006/relationships/slideLayout" Target="../slideLayouts/slideLayout2.xml"/><Relationship Id="rId6" Type="http://schemas.openxmlformats.org/officeDocument/2006/relationships/hyperlink" Target="mailto:TrevinoA3@michigan.gov" TargetMode="External"/><Relationship Id="rId5" Type="http://schemas.openxmlformats.org/officeDocument/2006/relationships/hyperlink" Target="mailto:elyw@michigan.gov" TargetMode="External"/><Relationship Id="rId4" Type="http://schemas.openxmlformats.org/officeDocument/2006/relationships/hyperlink" Target="mailto:ZenkS@michigan.gov" TargetMode="External"/><Relationship Id="rId9" Type="http://schemas.openxmlformats.org/officeDocument/2006/relationships/hyperlink" Target="mailto:AndrejackJ@michigan.gov"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0.xml.rels><?xml version="1.0" encoding="UTF-8" standalone="yes"?>
<Relationships xmlns="http://schemas.openxmlformats.org/package/2006/relationships"><Relationship Id="rId3" Type="http://schemas.openxmlformats.org/officeDocument/2006/relationships/notesSlide" Target="../notesSlides/notesSlide80.xml"/><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81.xml.rels><?xml version="1.0" encoding="UTF-8" standalone="yes"?>
<Relationships xmlns="http://schemas.openxmlformats.org/package/2006/relationships"><Relationship Id="rId3" Type="http://schemas.openxmlformats.org/officeDocument/2006/relationships/notesSlide" Target="../notesSlides/notesSlide81.xml"/><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222BC2F-04E0-4A4A-B186-CC1A211E66AD}"/>
              </a:ext>
            </a:extLst>
          </p:cNvPr>
          <p:cNvSpPr>
            <a:spLocks noGrp="1"/>
          </p:cNvSpPr>
          <p:nvPr>
            <p:ph type="ctrTitle"/>
          </p:nvPr>
        </p:nvSpPr>
        <p:spPr/>
        <p:txBody>
          <a:bodyPr>
            <a:normAutofit fontScale="90000"/>
          </a:bodyPr>
          <a:lstStyle/>
          <a:p>
            <a:r>
              <a:rPr lang="en-US"/>
              <a:t>IDEA Equitable Services and Proportionate Share – What Are the Requirements?</a:t>
            </a:r>
          </a:p>
        </p:txBody>
      </p:sp>
      <p:sp>
        <p:nvSpPr>
          <p:cNvPr id="2" name="Subtitle 1">
            <a:extLst>
              <a:ext uri="{FF2B5EF4-FFF2-40B4-BE49-F238E27FC236}">
                <a16:creationId xmlns:a16="http://schemas.microsoft.com/office/drawing/2014/main" id="{F58375A7-1C44-436A-A61B-063F672A3E3D}"/>
              </a:ext>
            </a:extLst>
          </p:cNvPr>
          <p:cNvSpPr>
            <a:spLocks noGrp="1"/>
          </p:cNvSpPr>
          <p:nvPr>
            <p:ph type="subTitle" idx="1"/>
          </p:nvPr>
        </p:nvSpPr>
        <p:spPr>
          <a:xfrm>
            <a:off x="933450" y="3177915"/>
            <a:ext cx="10287000" cy="876924"/>
          </a:xfrm>
        </p:spPr>
        <p:txBody>
          <a:bodyPr/>
          <a:lstStyle/>
          <a:p>
            <a:r>
              <a:rPr lang="en-US"/>
              <a:t>September 2024</a:t>
            </a:r>
          </a:p>
        </p:txBody>
      </p:sp>
      <p:sp>
        <p:nvSpPr>
          <p:cNvPr id="3" name="Text Placeholder 2">
            <a:extLst>
              <a:ext uri="{FF2B5EF4-FFF2-40B4-BE49-F238E27FC236}">
                <a16:creationId xmlns:a16="http://schemas.microsoft.com/office/drawing/2014/main" id="{1D66DAED-6826-471F-BC09-48ECD67FD332}"/>
              </a:ext>
            </a:extLst>
          </p:cNvPr>
          <p:cNvSpPr>
            <a:spLocks noGrp="1"/>
          </p:cNvSpPr>
          <p:nvPr>
            <p:ph type="body" sz="quarter" idx="10"/>
          </p:nvPr>
        </p:nvSpPr>
        <p:spPr/>
        <p:txBody>
          <a:bodyPr/>
          <a:lstStyle/>
          <a:p>
            <a:r>
              <a:rPr lang="en-US"/>
              <a:t>Michigan Department of Education Office of Special Education</a:t>
            </a:r>
          </a:p>
        </p:txBody>
      </p:sp>
    </p:spTree>
    <p:custDataLst>
      <p:tags r:id="rId1"/>
    </p:custDataLst>
    <p:extLst>
      <p:ext uri="{BB962C8B-B14F-4D97-AF65-F5344CB8AC3E}">
        <p14:creationId xmlns:p14="http://schemas.microsoft.com/office/powerpoint/2010/main" val="3766175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9FFB8-1865-9B40-A2A3-00F4E91E49AE}"/>
              </a:ext>
            </a:extLst>
          </p:cNvPr>
          <p:cNvSpPr>
            <a:spLocks noGrp="1"/>
          </p:cNvSpPr>
          <p:nvPr>
            <p:ph type="title"/>
          </p:nvPr>
        </p:nvSpPr>
        <p:spPr/>
        <p:txBody>
          <a:bodyPr>
            <a:normAutofit/>
          </a:bodyPr>
          <a:lstStyle/>
          <a:p>
            <a:r>
              <a:rPr lang="en-US"/>
              <a:t>Approved Nonpublic and Home Schools</a:t>
            </a:r>
          </a:p>
        </p:txBody>
      </p:sp>
      <p:sp>
        <p:nvSpPr>
          <p:cNvPr id="3" name="Content Placeholder 2">
            <a:extLst>
              <a:ext uri="{FF2B5EF4-FFF2-40B4-BE49-F238E27FC236}">
                <a16:creationId xmlns:a16="http://schemas.microsoft.com/office/drawing/2014/main" id="{8CEA7E70-6DC8-4040-1B24-E72B5E87E730}"/>
              </a:ext>
            </a:extLst>
          </p:cNvPr>
          <p:cNvSpPr>
            <a:spLocks noGrp="1"/>
          </p:cNvSpPr>
          <p:nvPr>
            <p:ph idx="1"/>
          </p:nvPr>
        </p:nvSpPr>
        <p:spPr/>
        <p:txBody>
          <a:bodyPr>
            <a:normAutofit/>
          </a:bodyPr>
          <a:lstStyle/>
          <a:p>
            <a:pPr>
              <a:lnSpc>
                <a:spcPct val="100000"/>
              </a:lnSpc>
              <a:spcBef>
                <a:spcPts val="600"/>
              </a:spcBef>
              <a:spcAft>
                <a:spcPts val="600"/>
              </a:spcAft>
            </a:pPr>
            <a:r>
              <a:rPr lang="en-US" sz="2800" dirty="0">
                <a:cs typeface="Times New Roman" panose="02020603050405020304" pitchFamily="18" charset="0"/>
              </a:rPr>
              <a:t>Only registered and approved nonpublic schools and home schools can be included in:</a:t>
            </a:r>
          </a:p>
          <a:p>
            <a:pPr lvl="1">
              <a:lnSpc>
                <a:spcPct val="100000"/>
              </a:lnSpc>
              <a:spcBef>
                <a:spcPts val="600"/>
              </a:spcBef>
              <a:spcAft>
                <a:spcPts val="600"/>
              </a:spcAft>
            </a:pPr>
            <a:r>
              <a:rPr lang="en-US" sz="2800" dirty="0">
                <a:effectLst/>
                <a:cs typeface="Times New Roman" panose="02020603050405020304" pitchFamily="18" charset="0"/>
              </a:rPr>
              <a:t>Proportionate share </a:t>
            </a:r>
            <a:r>
              <a:rPr lang="en-US" sz="2800" dirty="0">
                <a:cs typeface="Times New Roman" panose="02020603050405020304" pitchFamily="18" charset="0"/>
              </a:rPr>
              <a:t>a</a:t>
            </a:r>
            <a:r>
              <a:rPr lang="en-US" sz="2800" dirty="0">
                <a:effectLst/>
                <a:cs typeface="Times New Roman" panose="02020603050405020304" pitchFamily="18" charset="0"/>
              </a:rPr>
              <a:t>llocation </a:t>
            </a:r>
            <a:r>
              <a:rPr lang="en-US" sz="2800" dirty="0">
                <a:cs typeface="Times New Roman" panose="02020603050405020304" pitchFamily="18" charset="0"/>
              </a:rPr>
              <a:t>c</a:t>
            </a:r>
            <a:r>
              <a:rPr lang="en-US" sz="2800" dirty="0">
                <a:effectLst/>
                <a:cs typeface="Times New Roman" panose="02020603050405020304" pitchFamily="18" charset="0"/>
              </a:rPr>
              <a:t>alculation</a:t>
            </a:r>
          </a:p>
          <a:p>
            <a:pPr lvl="1">
              <a:lnSpc>
                <a:spcPct val="100000"/>
              </a:lnSpc>
              <a:spcBef>
                <a:spcPts val="600"/>
              </a:spcBef>
              <a:spcAft>
                <a:spcPts val="600"/>
              </a:spcAft>
            </a:pPr>
            <a:r>
              <a:rPr lang="en-US" sz="2800" dirty="0">
                <a:cs typeface="Times New Roman" panose="02020603050405020304" pitchFamily="18" charset="0"/>
              </a:rPr>
              <a:t>Timely and meaningful consultation with the ISD/member district</a:t>
            </a:r>
            <a:endParaRPr lang="en-US" sz="2800" dirty="0">
              <a:effectLst/>
              <a:cs typeface="Times New Roman" panose="02020603050405020304" pitchFamily="18" charset="0"/>
            </a:endParaRPr>
          </a:p>
          <a:p>
            <a:pPr lvl="1">
              <a:lnSpc>
                <a:spcPct val="100000"/>
              </a:lnSpc>
              <a:spcBef>
                <a:spcPts val="600"/>
              </a:spcBef>
              <a:spcAft>
                <a:spcPts val="600"/>
              </a:spcAft>
            </a:pPr>
            <a:r>
              <a:rPr lang="en-US" sz="2800" dirty="0">
                <a:effectLst/>
                <a:cs typeface="Times New Roman" panose="02020603050405020304" pitchFamily="18" charset="0"/>
              </a:rPr>
              <a:t>Receiving equitable services</a:t>
            </a:r>
          </a:p>
          <a:p>
            <a:pPr lvl="1">
              <a:lnSpc>
                <a:spcPct val="100000"/>
              </a:lnSpc>
              <a:spcBef>
                <a:spcPts val="600"/>
              </a:spcBef>
              <a:spcAft>
                <a:spcPts val="600"/>
              </a:spcAft>
            </a:pPr>
            <a:r>
              <a:rPr lang="en-US" sz="2800" dirty="0">
                <a:cs typeface="Times New Roman" panose="02020603050405020304" pitchFamily="18" charset="0"/>
              </a:rPr>
              <a:t>Charging the proportionate share allocation for equitable services provided</a:t>
            </a:r>
            <a:endParaRPr lang="en-US" sz="2800" dirty="0">
              <a:effectLst/>
              <a:cs typeface="Times New Roman" panose="02020603050405020304" pitchFamily="18" charset="0"/>
            </a:endParaRPr>
          </a:p>
        </p:txBody>
      </p:sp>
      <p:sp>
        <p:nvSpPr>
          <p:cNvPr id="4" name="Footer Placeholder 3">
            <a:extLst>
              <a:ext uri="{FF2B5EF4-FFF2-40B4-BE49-F238E27FC236}">
                <a16:creationId xmlns:a16="http://schemas.microsoft.com/office/drawing/2014/main" id="{4813EA4A-BE5E-A9A1-BD7C-0F7B409BE9F1}"/>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804453CC-89C9-492E-8D13-88ABD2818167}"/>
              </a:ext>
            </a:extLst>
          </p:cNvPr>
          <p:cNvSpPr>
            <a:spLocks noGrp="1"/>
          </p:cNvSpPr>
          <p:nvPr>
            <p:ph type="sldNum" sz="quarter" idx="4"/>
          </p:nvPr>
        </p:nvSpPr>
        <p:spPr/>
        <p:txBody>
          <a:bodyPr/>
          <a:lstStyle/>
          <a:p>
            <a:fld id="{C948956C-181A-4CF4-99F7-163F512CFDFE}" type="slidenum">
              <a:rPr lang="en-US" smtClean="0"/>
              <a:pPr/>
              <a:t>10</a:t>
            </a:fld>
            <a:endParaRPr lang="en-US"/>
          </a:p>
        </p:txBody>
      </p:sp>
    </p:spTree>
    <p:custDataLst>
      <p:tags r:id="rId1"/>
    </p:custDataLst>
    <p:extLst>
      <p:ext uri="{BB962C8B-B14F-4D97-AF65-F5344CB8AC3E}">
        <p14:creationId xmlns:p14="http://schemas.microsoft.com/office/powerpoint/2010/main" val="3040787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9FFB8-1865-9B40-A2A3-00F4E91E49AE}"/>
              </a:ext>
            </a:extLst>
          </p:cNvPr>
          <p:cNvSpPr>
            <a:spLocks noGrp="1"/>
          </p:cNvSpPr>
          <p:nvPr>
            <p:ph type="title"/>
          </p:nvPr>
        </p:nvSpPr>
        <p:spPr/>
        <p:txBody>
          <a:bodyPr>
            <a:normAutofit fontScale="90000"/>
          </a:bodyPr>
          <a:lstStyle/>
          <a:p>
            <a:r>
              <a:rPr lang="en-US"/>
              <a:t>Approved Nonpublic and Home Schools (Cont’d)</a:t>
            </a:r>
          </a:p>
        </p:txBody>
      </p:sp>
      <p:sp>
        <p:nvSpPr>
          <p:cNvPr id="3" name="Content Placeholder 2">
            <a:extLst>
              <a:ext uri="{FF2B5EF4-FFF2-40B4-BE49-F238E27FC236}">
                <a16:creationId xmlns:a16="http://schemas.microsoft.com/office/drawing/2014/main" id="{8CEA7E70-6DC8-4040-1B24-E72B5E87E730}"/>
              </a:ext>
            </a:extLst>
          </p:cNvPr>
          <p:cNvSpPr>
            <a:spLocks noGrp="1"/>
          </p:cNvSpPr>
          <p:nvPr>
            <p:ph idx="1"/>
          </p:nvPr>
        </p:nvSpPr>
        <p:spPr/>
        <p:txBody>
          <a:bodyPr>
            <a:noAutofit/>
          </a:bodyPr>
          <a:lstStyle/>
          <a:p>
            <a:pPr>
              <a:lnSpc>
                <a:spcPct val="100000"/>
              </a:lnSpc>
              <a:spcBef>
                <a:spcPts val="600"/>
              </a:spcBef>
            </a:pPr>
            <a:r>
              <a:rPr lang="en-US" sz="2800" dirty="0">
                <a:cs typeface="Times New Roman" panose="02020603050405020304" pitchFamily="18" charset="0"/>
              </a:rPr>
              <a:t>Approved Nonpublic School Listing</a:t>
            </a:r>
          </a:p>
          <a:p>
            <a:pPr lvl="1">
              <a:lnSpc>
                <a:spcPct val="100000"/>
              </a:lnSpc>
              <a:spcBef>
                <a:spcPts val="600"/>
              </a:spcBef>
            </a:pPr>
            <a:r>
              <a:rPr lang="en-US" sz="2800" dirty="0">
                <a:cs typeface="Times New Roman" panose="02020603050405020304" pitchFamily="18" charset="0"/>
                <a:hlinkClick r:id="rId4"/>
              </a:rPr>
              <a:t>Michigan Department of Education (MDE) Nonpublic and Home Schools Webpage</a:t>
            </a:r>
            <a:endParaRPr lang="en-US" sz="2800" dirty="0">
              <a:cs typeface="Times New Roman" panose="02020603050405020304" pitchFamily="18" charset="0"/>
            </a:endParaRPr>
          </a:p>
          <a:p>
            <a:pPr lvl="2">
              <a:lnSpc>
                <a:spcPct val="100000"/>
              </a:lnSpc>
              <a:spcBef>
                <a:spcPts val="600"/>
              </a:spcBef>
            </a:pPr>
            <a:r>
              <a:rPr lang="en-US" dirty="0">
                <a:cs typeface="Times New Roman" panose="02020603050405020304" pitchFamily="18" charset="0"/>
              </a:rPr>
              <a:t>Posted and updated on the webpage</a:t>
            </a:r>
            <a:endParaRPr lang="en-US" strike="sngStrike" dirty="0">
              <a:effectLst/>
              <a:cs typeface="Times New Roman" panose="02020603050405020304" pitchFamily="18" charset="0"/>
            </a:endParaRPr>
          </a:p>
          <a:p>
            <a:pPr>
              <a:lnSpc>
                <a:spcPct val="100000"/>
              </a:lnSpc>
              <a:spcBef>
                <a:spcPts val="600"/>
              </a:spcBef>
            </a:pPr>
            <a:r>
              <a:rPr lang="en-US" sz="2800" dirty="0">
                <a:cs typeface="Times New Roman" panose="02020603050405020304" pitchFamily="18" charset="0"/>
              </a:rPr>
              <a:t>Approved Home Schools</a:t>
            </a:r>
          </a:p>
          <a:p>
            <a:pPr lvl="1">
              <a:lnSpc>
                <a:spcPct val="100000"/>
              </a:lnSpc>
              <a:spcBef>
                <a:spcPts val="600"/>
              </a:spcBef>
            </a:pPr>
            <a:r>
              <a:rPr lang="en-US" sz="2800" dirty="0">
                <a:cs typeface="Times New Roman" panose="02020603050405020304" pitchFamily="18" charset="0"/>
              </a:rPr>
              <a:t>E-mailed to ISD and district Superintendents</a:t>
            </a:r>
          </a:p>
          <a:p>
            <a:pPr lvl="1">
              <a:lnSpc>
                <a:spcPct val="100000"/>
              </a:lnSpc>
              <a:spcBef>
                <a:spcPts val="600"/>
              </a:spcBef>
            </a:pPr>
            <a:r>
              <a:rPr lang="en-US" sz="2800" dirty="0">
                <a:cs typeface="Times New Roman" panose="02020603050405020304" pitchFamily="18" charset="0"/>
              </a:rPr>
              <a:t>Not Available on the MDE Nonpublic and Home Schools Webpage</a:t>
            </a:r>
          </a:p>
          <a:p>
            <a:pPr>
              <a:lnSpc>
                <a:spcPct val="100000"/>
              </a:lnSpc>
              <a:spcBef>
                <a:spcPts val="600"/>
              </a:spcBef>
            </a:pPr>
            <a:r>
              <a:rPr lang="en-US" sz="2800" dirty="0"/>
              <a:t>Listings and related child counts can also be obtained by emailing </a:t>
            </a:r>
            <a:r>
              <a:rPr lang="en-US" sz="2800" dirty="0">
                <a:hlinkClick r:id="rId5"/>
              </a:rPr>
              <a:t>NonPublicSchools@michigan.gov</a:t>
            </a:r>
            <a:r>
              <a:rPr lang="en-US" sz="2800" dirty="0"/>
              <a:t>.</a:t>
            </a:r>
          </a:p>
        </p:txBody>
      </p:sp>
      <p:sp>
        <p:nvSpPr>
          <p:cNvPr id="4" name="Footer Placeholder 3">
            <a:extLst>
              <a:ext uri="{FF2B5EF4-FFF2-40B4-BE49-F238E27FC236}">
                <a16:creationId xmlns:a16="http://schemas.microsoft.com/office/drawing/2014/main" id="{4813EA4A-BE5E-A9A1-BD7C-0F7B409BE9F1}"/>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804453CC-89C9-492E-8D13-88ABD2818167}"/>
              </a:ext>
            </a:extLst>
          </p:cNvPr>
          <p:cNvSpPr>
            <a:spLocks noGrp="1"/>
          </p:cNvSpPr>
          <p:nvPr>
            <p:ph type="sldNum" sz="quarter" idx="4"/>
          </p:nvPr>
        </p:nvSpPr>
        <p:spPr/>
        <p:txBody>
          <a:bodyPr/>
          <a:lstStyle/>
          <a:p>
            <a:fld id="{C948956C-181A-4CF4-99F7-163F512CFDFE}" type="slidenum">
              <a:rPr lang="en-US" smtClean="0"/>
              <a:pPr/>
              <a:t>11</a:t>
            </a:fld>
            <a:endParaRPr lang="en-US"/>
          </a:p>
        </p:txBody>
      </p:sp>
    </p:spTree>
    <p:custDataLst>
      <p:tags r:id="rId1"/>
    </p:custDataLst>
    <p:extLst>
      <p:ext uri="{BB962C8B-B14F-4D97-AF65-F5344CB8AC3E}">
        <p14:creationId xmlns:p14="http://schemas.microsoft.com/office/powerpoint/2010/main" val="1185383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9FFB8-1865-9B40-A2A3-00F4E91E49AE}"/>
              </a:ext>
            </a:extLst>
          </p:cNvPr>
          <p:cNvSpPr>
            <a:spLocks noGrp="1"/>
          </p:cNvSpPr>
          <p:nvPr>
            <p:ph type="title"/>
          </p:nvPr>
        </p:nvSpPr>
        <p:spPr/>
        <p:txBody>
          <a:bodyPr>
            <a:normAutofit fontScale="90000"/>
          </a:bodyPr>
          <a:lstStyle/>
          <a:p>
            <a:r>
              <a:rPr lang="en-US"/>
              <a:t>Parentally Placed Private School Children Attending Preschool</a:t>
            </a:r>
          </a:p>
        </p:txBody>
      </p:sp>
      <p:sp>
        <p:nvSpPr>
          <p:cNvPr id="3" name="Content Placeholder 2">
            <a:extLst>
              <a:ext uri="{FF2B5EF4-FFF2-40B4-BE49-F238E27FC236}">
                <a16:creationId xmlns:a16="http://schemas.microsoft.com/office/drawing/2014/main" id="{8CEA7E70-6DC8-4040-1B24-E72B5E87E730}"/>
              </a:ext>
            </a:extLst>
          </p:cNvPr>
          <p:cNvSpPr>
            <a:spLocks noGrp="1"/>
          </p:cNvSpPr>
          <p:nvPr>
            <p:ph idx="1"/>
          </p:nvPr>
        </p:nvSpPr>
        <p:spPr/>
        <p:txBody>
          <a:bodyPr>
            <a:normAutofit/>
          </a:bodyPr>
          <a:lstStyle/>
          <a:p>
            <a:pPr>
              <a:lnSpc>
                <a:spcPct val="100000"/>
              </a:lnSpc>
              <a:spcBef>
                <a:spcPts val="600"/>
              </a:spcBef>
              <a:spcAft>
                <a:spcPts val="600"/>
              </a:spcAft>
            </a:pPr>
            <a:r>
              <a:rPr lang="en-US" sz="2800" dirty="0">
                <a:cs typeface="Times New Roman" panose="02020603050405020304" pitchFamily="18" charset="0"/>
              </a:rPr>
              <a:t>Parentally placed private school children with disabilities in preschool are considered for equitable services if a</a:t>
            </a:r>
            <a:r>
              <a:rPr lang="en-US" sz="2800" dirty="0"/>
              <a:t>ttending a private preschool program operated within and by a registered and approved private elementary school.</a:t>
            </a:r>
          </a:p>
        </p:txBody>
      </p:sp>
      <p:sp>
        <p:nvSpPr>
          <p:cNvPr id="4" name="Footer Placeholder 3">
            <a:extLst>
              <a:ext uri="{FF2B5EF4-FFF2-40B4-BE49-F238E27FC236}">
                <a16:creationId xmlns:a16="http://schemas.microsoft.com/office/drawing/2014/main" id="{4813EA4A-BE5E-A9A1-BD7C-0F7B409BE9F1}"/>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804453CC-89C9-492E-8D13-88ABD2818167}"/>
              </a:ext>
            </a:extLst>
          </p:cNvPr>
          <p:cNvSpPr>
            <a:spLocks noGrp="1"/>
          </p:cNvSpPr>
          <p:nvPr>
            <p:ph type="sldNum" sz="quarter" idx="4"/>
          </p:nvPr>
        </p:nvSpPr>
        <p:spPr/>
        <p:txBody>
          <a:bodyPr/>
          <a:lstStyle/>
          <a:p>
            <a:fld id="{C948956C-181A-4CF4-99F7-163F512CFDFE}" type="slidenum">
              <a:rPr lang="en-US" smtClean="0"/>
              <a:pPr/>
              <a:t>12</a:t>
            </a:fld>
            <a:endParaRPr lang="en-US"/>
          </a:p>
        </p:txBody>
      </p:sp>
    </p:spTree>
    <p:custDataLst>
      <p:tags r:id="rId1"/>
    </p:custDataLst>
    <p:extLst>
      <p:ext uri="{BB962C8B-B14F-4D97-AF65-F5344CB8AC3E}">
        <p14:creationId xmlns:p14="http://schemas.microsoft.com/office/powerpoint/2010/main" val="3638667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9FFB8-1865-9B40-A2A3-00F4E91E49AE}"/>
              </a:ext>
            </a:extLst>
          </p:cNvPr>
          <p:cNvSpPr>
            <a:spLocks noGrp="1"/>
          </p:cNvSpPr>
          <p:nvPr>
            <p:ph type="title"/>
          </p:nvPr>
        </p:nvSpPr>
        <p:spPr/>
        <p:txBody>
          <a:bodyPr>
            <a:normAutofit fontScale="90000"/>
          </a:bodyPr>
          <a:lstStyle/>
          <a:p>
            <a:r>
              <a:rPr lang="en-US"/>
              <a:t>Stand-Alone Private Preschools or Private Childcare Centers</a:t>
            </a:r>
          </a:p>
        </p:txBody>
      </p:sp>
      <p:sp>
        <p:nvSpPr>
          <p:cNvPr id="3" name="Content Placeholder 2">
            <a:extLst>
              <a:ext uri="{FF2B5EF4-FFF2-40B4-BE49-F238E27FC236}">
                <a16:creationId xmlns:a16="http://schemas.microsoft.com/office/drawing/2014/main" id="{8CEA7E70-6DC8-4040-1B24-E72B5E87E730}"/>
              </a:ext>
            </a:extLst>
          </p:cNvPr>
          <p:cNvSpPr>
            <a:spLocks noGrp="1"/>
          </p:cNvSpPr>
          <p:nvPr>
            <p:ph idx="1"/>
          </p:nvPr>
        </p:nvSpPr>
        <p:spPr/>
        <p:txBody>
          <a:bodyPr>
            <a:normAutofit/>
          </a:bodyPr>
          <a:lstStyle/>
          <a:p>
            <a:pPr>
              <a:lnSpc>
                <a:spcPct val="100000"/>
              </a:lnSpc>
              <a:spcBef>
                <a:spcPts val="600"/>
              </a:spcBef>
              <a:spcAft>
                <a:spcPts val="600"/>
              </a:spcAft>
            </a:pPr>
            <a:r>
              <a:rPr lang="en-US" sz="2800" dirty="0"/>
              <a:t>Because stand-alone private preschools or private childcare centers do not meet the definition of an elementary school in Michigan, those programs are not included in the ISD’s proportionate share child count.</a:t>
            </a:r>
          </a:p>
          <a:p>
            <a:pPr>
              <a:lnSpc>
                <a:spcPct val="100000"/>
              </a:lnSpc>
              <a:spcBef>
                <a:spcPts val="600"/>
              </a:spcBef>
              <a:spcAft>
                <a:spcPts val="600"/>
              </a:spcAft>
            </a:pPr>
            <a:r>
              <a:rPr lang="en-US" sz="2800" dirty="0"/>
              <a:t>These settings are not excluded from the requirements of child find.</a:t>
            </a:r>
          </a:p>
        </p:txBody>
      </p:sp>
      <p:sp>
        <p:nvSpPr>
          <p:cNvPr id="4" name="Footer Placeholder 3">
            <a:extLst>
              <a:ext uri="{FF2B5EF4-FFF2-40B4-BE49-F238E27FC236}">
                <a16:creationId xmlns:a16="http://schemas.microsoft.com/office/drawing/2014/main" id="{4813EA4A-BE5E-A9A1-BD7C-0F7B409BE9F1}"/>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804453CC-89C9-492E-8D13-88ABD2818167}"/>
              </a:ext>
            </a:extLst>
          </p:cNvPr>
          <p:cNvSpPr>
            <a:spLocks noGrp="1"/>
          </p:cNvSpPr>
          <p:nvPr>
            <p:ph type="sldNum" sz="quarter" idx="4"/>
          </p:nvPr>
        </p:nvSpPr>
        <p:spPr/>
        <p:txBody>
          <a:bodyPr/>
          <a:lstStyle/>
          <a:p>
            <a:fld id="{C948956C-181A-4CF4-99F7-163F512CFDFE}" type="slidenum">
              <a:rPr lang="en-US" smtClean="0"/>
              <a:pPr/>
              <a:t>13</a:t>
            </a:fld>
            <a:endParaRPr lang="en-US"/>
          </a:p>
        </p:txBody>
      </p:sp>
    </p:spTree>
    <p:custDataLst>
      <p:tags r:id="rId1"/>
    </p:custDataLst>
    <p:extLst>
      <p:ext uri="{BB962C8B-B14F-4D97-AF65-F5344CB8AC3E}">
        <p14:creationId xmlns:p14="http://schemas.microsoft.com/office/powerpoint/2010/main" val="1866719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p:txBody>
          <a:bodyPr anchor="ctr">
            <a:normAutofit fontScale="90000"/>
          </a:bodyPr>
          <a:lstStyle/>
          <a:p>
            <a:r>
              <a:rPr lang="en-US" dirty="0"/>
              <a:t>What Child Counts Need to be Maintained?</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14</a:t>
            </a:fld>
            <a:endParaRPr lang="en-US"/>
          </a:p>
        </p:txBody>
      </p:sp>
    </p:spTree>
    <p:custDataLst>
      <p:tags r:id="rId1"/>
    </p:custDataLst>
    <p:extLst>
      <p:ext uri="{BB962C8B-B14F-4D97-AF65-F5344CB8AC3E}">
        <p14:creationId xmlns:p14="http://schemas.microsoft.com/office/powerpoint/2010/main" val="3843619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BAC3F-7068-7D0B-EC69-0B6F07ECF2C8}"/>
              </a:ext>
            </a:extLst>
          </p:cNvPr>
          <p:cNvSpPr>
            <a:spLocks noGrp="1"/>
          </p:cNvSpPr>
          <p:nvPr>
            <p:ph type="title"/>
          </p:nvPr>
        </p:nvSpPr>
        <p:spPr/>
        <p:txBody>
          <a:bodyPr/>
          <a:lstStyle/>
          <a:p>
            <a:r>
              <a:rPr lang="en-US"/>
              <a:t>Record Keeping – 34 CFR §300.132(c)</a:t>
            </a:r>
          </a:p>
        </p:txBody>
      </p:sp>
      <p:sp>
        <p:nvSpPr>
          <p:cNvPr id="3" name="Content Placeholder 2">
            <a:extLst>
              <a:ext uri="{FF2B5EF4-FFF2-40B4-BE49-F238E27FC236}">
                <a16:creationId xmlns:a16="http://schemas.microsoft.com/office/drawing/2014/main" id="{229842ED-2010-1575-F493-80B0E7480BD3}"/>
              </a:ext>
            </a:extLst>
          </p:cNvPr>
          <p:cNvSpPr>
            <a:spLocks noGrp="1"/>
          </p:cNvSpPr>
          <p:nvPr>
            <p:ph idx="1"/>
          </p:nvPr>
        </p:nvSpPr>
        <p:spPr/>
        <p:txBody>
          <a:bodyPr vert="horz" lIns="91440" tIns="45720" rIns="91440" bIns="45720" rtlCol="0" anchor="t">
            <a:normAutofit/>
          </a:bodyPr>
          <a:lstStyle/>
          <a:p>
            <a:pPr marL="0" indent="0">
              <a:lnSpc>
                <a:spcPct val="100000"/>
              </a:lnSpc>
              <a:spcBef>
                <a:spcPts val="600"/>
              </a:spcBef>
              <a:spcAft>
                <a:spcPts val="600"/>
              </a:spcAft>
              <a:buNone/>
            </a:pPr>
            <a:r>
              <a:rPr lang="en-US" sz="2800" dirty="0">
                <a:latin typeface="Verdana"/>
                <a:ea typeface="Verdana"/>
              </a:rPr>
              <a:t>Each ISD must maintain in its records, and provide to MDE:</a:t>
            </a:r>
          </a:p>
          <a:p>
            <a:pPr>
              <a:lnSpc>
                <a:spcPct val="100000"/>
              </a:lnSpc>
              <a:spcBef>
                <a:spcPts val="600"/>
              </a:spcBef>
              <a:spcAft>
                <a:spcPts val="600"/>
              </a:spcAft>
            </a:pPr>
            <a:r>
              <a:rPr lang="en-US" sz="2800" dirty="0"/>
              <a:t>The number of children evaluated, including re-evaluations.</a:t>
            </a:r>
          </a:p>
          <a:p>
            <a:pPr>
              <a:lnSpc>
                <a:spcPct val="100000"/>
              </a:lnSpc>
              <a:spcBef>
                <a:spcPts val="600"/>
              </a:spcBef>
              <a:spcAft>
                <a:spcPts val="600"/>
              </a:spcAft>
            </a:pPr>
            <a:r>
              <a:rPr lang="en-US" sz="2800" dirty="0"/>
              <a:t>The number of eligible children with disabilities.</a:t>
            </a:r>
          </a:p>
          <a:p>
            <a:pPr>
              <a:lnSpc>
                <a:spcPct val="100000"/>
              </a:lnSpc>
              <a:spcBef>
                <a:spcPts val="600"/>
              </a:spcBef>
              <a:spcAft>
                <a:spcPts val="600"/>
              </a:spcAft>
            </a:pPr>
            <a:r>
              <a:rPr lang="en-US" sz="2800" dirty="0"/>
              <a:t>The number of children with disabilities receiving services in the private schools within the ISD’s jurisdiction.</a:t>
            </a:r>
          </a:p>
        </p:txBody>
      </p:sp>
      <p:sp>
        <p:nvSpPr>
          <p:cNvPr id="4" name="Footer Placeholder 3">
            <a:extLst>
              <a:ext uri="{FF2B5EF4-FFF2-40B4-BE49-F238E27FC236}">
                <a16:creationId xmlns:a16="http://schemas.microsoft.com/office/drawing/2014/main" id="{CFDD1EC2-8B21-9823-433D-E692B24DD399}"/>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D96402DD-D233-9318-E3CD-6781E3A4A1CF}"/>
              </a:ext>
            </a:extLst>
          </p:cNvPr>
          <p:cNvSpPr>
            <a:spLocks noGrp="1"/>
          </p:cNvSpPr>
          <p:nvPr>
            <p:ph type="sldNum" sz="quarter" idx="4"/>
          </p:nvPr>
        </p:nvSpPr>
        <p:spPr/>
        <p:txBody>
          <a:bodyPr/>
          <a:lstStyle/>
          <a:p>
            <a:fld id="{C948956C-181A-4CF4-99F7-163F512CFDFE}" type="slidenum">
              <a:rPr lang="en-US" smtClean="0"/>
              <a:pPr/>
              <a:t>15</a:t>
            </a:fld>
            <a:endParaRPr lang="en-US"/>
          </a:p>
        </p:txBody>
      </p:sp>
    </p:spTree>
    <p:custDataLst>
      <p:tags r:id="rId1"/>
    </p:custDataLst>
    <p:extLst>
      <p:ext uri="{BB962C8B-B14F-4D97-AF65-F5344CB8AC3E}">
        <p14:creationId xmlns:p14="http://schemas.microsoft.com/office/powerpoint/2010/main" val="3886786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C632-E61B-4C9F-9163-D15DCB4BF9C9}"/>
              </a:ext>
            </a:extLst>
          </p:cNvPr>
          <p:cNvSpPr>
            <a:spLocks noGrp="1"/>
          </p:cNvSpPr>
          <p:nvPr>
            <p:ph type="title"/>
          </p:nvPr>
        </p:nvSpPr>
        <p:spPr>
          <a:xfrm>
            <a:off x="350588" y="171169"/>
            <a:ext cx="11355355" cy="833241"/>
          </a:xfrm>
        </p:spPr>
        <p:txBody>
          <a:bodyPr>
            <a:normAutofit/>
          </a:bodyPr>
          <a:lstStyle/>
          <a:p>
            <a:r>
              <a:rPr lang="en-US"/>
              <a:t>Record Keeping Example</a:t>
            </a:r>
          </a:p>
        </p:txBody>
      </p:sp>
      <p:sp>
        <p:nvSpPr>
          <p:cNvPr id="7" name="Content Placeholder 6">
            <a:extLst>
              <a:ext uri="{FF2B5EF4-FFF2-40B4-BE49-F238E27FC236}">
                <a16:creationId xmlns:a16="http://schemas.microsoft.com/office/drawing/2014/main" id="{C2BFC2CC-9E76-C06D-B530-39321FB3F945}"/>
              </a:ext>
            </a:extLst>
          </p:cNvPr>
          <p:cNvSpPr>
            <a:spLocks noGrp="1"/>
          </p:cNvSpPr>
          <p:nvPr>
            <p:ph sz="half" idx="2"/>
          </p:nvPr>
        </p:nvSpPr>
        <p:spPr>
          <a:xfrm>
            <a:off x="521879" y="1233576"/>
            <a:ext cx="11012772" cy="1066279"/>
          </a:xfrm>
        </p:spPr>
        <p:txBody>
          <a:bodyPr>
            <a:normAutofit fontScale="85000" lnSpcReduction="10000"/>
          </a:bodyPr>
          <a:lstStyle/>
          <a:p>
            <a:pPr>
              <a:lnSpc>
                <a:spcPct val="110000"/>
              </a:lnSpc>
              <a:spcBef>
                <a:spcPts val="600"/>
              </a:spcBef>
              <a:spcAft>
                <a:spcPts val="600"/>
              </a:spcAft>
            </a:pPr>
            <a:r>
              <a:rPr lang="en-US" sz="2400" dirty="0"/>
              <a:t>School Year: 2021-22</a:t>
            </a:r>
          </a:p>
          <a:p>
            <a:pPr>
              <a:lnSpc>
                <a:spcPct val="110000"/>
              </a:lnSpc>
              <a:spcBef>
                <a:spcPts val="600"/>
              </a:spcBef>
              <a:spcAft>
                <a:spcPts val="600"/>
              </a:spcAft>
            </a:pPr>
            <a:r>
              <a:rPr lang="en-US" sz="2400" dirty="0"/>
              <a:t>Counts include registered and approved nonpublic schools and homeschools only</a:t>
            </a:r>
          </a:p>
        </p:txBody>
      </p:sp>
      <p:graphicFrame>
        <p:nvGraphicFramePr>
          <p:cNvPr id="9" name="Table 9">
            <a:extLst>
              <a:ext uri="{FF2B5EF4-FFF2-40B4-BE49-F238E27FC236}">
                <a16:creationId xmlns:a16="http://schemas.microsoft.com/office/drawing/2014/main" id="{A605F8A1-E3B0-4C71-B91E-C2602E86FCF0}"/>
              </a:ext>
            </a:extLst>
          </p:cNvPr>
          <p:cNvGraphicFramePr>
            <a:graphicFrameLocks noGrp="1"/>
          </p:cNvGraphicFramePr>
          <p:nvPr>
            <p:ph sz="half" idx="1"/>
            <p:extLst>
              <p:ext uri="{D42A27DB-BD31-4B8C-83A1-F6EECF244321}">
                <p14:modId xmlns:p14="http://schemas.microsoft.com/office/powerpoint/2010/main" val="3341200293"/>
              </p:ext>
            </p:extLst>
          </p:nvPr>
        </p:nvGraphicFramePr>
        <p:xfrm>
          <a:off x="521879" y="2238041"/>
          <a:ext cx="11012774" cy="4012758"/>
        </p:xfrm>
        <a:graphic>
          <a:graphicData uri="http://schemas.openxmlformats.org/drawingml/2006/table">
            <a:tbl>
              <a:tblPr firstRow="1" firstCol="1" bandRow="1">
                <a:tableStyleId>{0505E3EF-67EA-436B-97B2-0124C06EBD24}</a:tableStyleId>
              </a:tblPr>
              <a:tblGrid>
                <a:gridCol w="4284779">
                  <a:extLst>
                    <a:ext uri="{9D8B030D-6E8A-4147-A177-3AD203B41FA5}">
                      <a16:colId xmlns:a16="http://schemas.microsoft.com/office/drawing/2014/main" val="1674129799"/>
                    </a:ext>
                  </a:extLst>
                </a:gridCol>
                <a:gridCol w="2242665">
                  <a:extLst>
                    <a:ext uri="{9D8B030D-6E8A-4147-A177-3AD203B41FA5}">
                      <a16:colId xmlns:a16="http://schemas.microsoft.com/office/drawing/2014/main" val="2061453201"/>
                    </a:ext>
                  </a:extLst>
                </a:gridCol>
                <a:gridCol w="2242665">
                  <a:extLst>
                    <a:ext uri="{9D8B030D-6E8A-4147-A177-3AD203B41FA5}">
                      <a16:colId xmlns:a16="http://schemas.microsoft.com/office/drawing/2014/main" val="3823858547"/>
                    </a:ext>
                  </a:extLst>
                </a:gridCol>
                <a:gridCol w="2242665">
                  <a:extLst>
                    <a:ext uri="{9D8B030D-6E8A-4147-A177-3AD203B41FA5}">
                      <a16:colId xmlns:a16="http://schemas.microsoft.com/office/drawing/2014/main" val="2142226716"/>
                    </a:ext>
                  </a:extLst>
                </a:gridCol>
              </a:tblGrid>
              <a:tr h="715862">
                <a:tc>
                  <a:txBody>
                    <a:bodyPr/>
                    <a:lstStyle/>
                    <a:p>
                      <a:r>
                        <a:rPr lang="en-US" sz="1600" b="1" kern="1200">
                          <a:solidFill>
                            <a:schemeClr val="tx1"/>
                          </a:solidFill>
                          <a:latin typeface="Verdana" panose="020B0604030504040204" pitchFamily="34" charset="0"/>
                          <a:ea typeface="Verdana" panose="020B0604030504040204" pitchFamily="34" charset="0"/>
                          <a:cs typeface="+mn-cs"/>
                        </a:rPr>
                        <a:t>Student Name</a:t>
                      </a:r>
                    </a:p>
                  </a:txBody>
                  <a:tcPr anchor="ctr"/>
                </a:tc>
                <a:tc>
                  <a:txBody>
                    <a:bodyPr/>
                    <a:lstStyle/>
                    <a:p>
                      <a:pPr algn="ctr"/>
                      <a:r>
                        <a:rPr lang="en-US" sz="1600">
                          <a:solidFill>
                            <a:schemeClr val="tx1"/>
                          </a:solidFill>
                          <a:latin typeface="Verdana" panose="020B0604030504040204" pitchFamily="34" charset="0"/>
                          <a:ea typeface="Verdana" panose="020B0604030504040204" pitchFamily="34" charset="0"/>
                        </a:rPr>
                        <a:t>Date of Child Evaluation </a:t>
                      </a:r>
                    </a:p>
                    <a:p>
                      <a:pPr algn="ctr"/>
                      <a:r>
                        <a:rPr lang="en-US" sz="1600">
                          <a:solidFill>
                            <a:schemeClr val="tx1"/>
                          </a:solidFill>
                          <a:latin typeface="Verdana" panose="020B0604030504040204" pitchFamily="34" charset="0"/>
                          <a:ea typeface="Verdana" panose="020B0604030504040204" pitchFamily="34" charset="0"/>
                        </a:rPr>
                        <a:t>2021-2022</a:t>
                      </a:r>
                    </a:p>
                  </a:txBody>
                  <a:tcPr anchor="ctr"/>
                </a:tc>
                <a:tc>
                  <a:txBody>
                    <a:bodyPr/>
                    <a:lstStyle/>
                    <a:p>
                      <a:pPr algn="ctr"/>
                      <a:r>
                        <a:rPr lang="en-US" sz="1600">
                          <a:solidFill>
                            <a:schemeClr val="tx1"/>
                          </a:solidFill>
                          <a:latin typeface="Verdana" panose="020B0604030504040204" pitchFamily="34" charset="0"/>
                          <a:ea typeface="Verdana" panose="020B0604030504040204" pitchFamily="34" charset="0"/>
                        </a:rPr>
                        <a:t>Has the Child Been Determined Eligible?</a:t>
                      </a:r>
                    </a:p>
                  </a:txBody>
                  <a:tcPr anchor="ctr"/>
                </a:tc>
                <a:tc>
                  <a:txBody>
                    <a:bodyPr/>
                    <a:lstStyle/>
                    <a:p>
                      <a:pPr algn="ctr"/>
                      <a:r>
                        <a:rPr lang="en-US" sz="1600">
                          <a:solidFill>
                            <a:schemeClr val="tx1"/>
                          </a:solidFill>
                          <a:latin typeface="Verdana" panose="020B0604030504040204" pitchFamily="34" charset="0"/>
                          <a:ea typeface="Verdana" panose="020B0604030504040204" pitchFamily="34" charset="0"/>
                        </a:rPr>
                        <a:t>Is the Child Receiving Services?</a:t>
                      </a:r>
                    </a:p>
                  </a:txBody>
                  <a:tcPr anchor="ctr"/>
                </a:tc>
                <a:extLst>
                  <a:ext uri="{0D108BD9-81ED-4DB2-BD59-A6C34878D82A}">
                    <a16:rowId xmlns:a16="http://schemas.microsoft.com/office/drawing/2014/main" val="1939752459"/>
                  </a:ext>
                </a:extLst>
              </a:tr>
              <a:tr h="289399">
                <a:tc>
                  <a:txBody>
                    <a:bodyPr/>
                    <a:lstStyle/>
                    <a:p>
                      <a:r>
                        <a:rPr lang="en-US" sz="1400" b="0" kern="1200">
                          <a:solidFill>
                            <a:schemeClr val="tx1"/>
                          </a:solidFill>
                          <a:latin typeface="Verdana" panose="020B0604030504040204" pitchFamily="34" charset="0"/>
                          <a:ea typeface="Verdana" panose="020B0604030504040204" pitchFamily="34" charset="0"/>
                          <a:cs typeface="+mn-cs"/>
                        </a:rPr>
                        <a:t>John Smith</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N/A</a:t>
                      </a:r>
                    </a:p>
                    <a:p>
                      <a:pPr algn="ctr"/>
                      <a:r>
                        <a:rPr lang="en-US" sz="1400">
                          <a:solidFill>
                            <a:schemeClr val="tx1"/>
                          </a:solidFill>
                          <a:latin typeface="Verdana" panose="020B0604030504040204" pitchFamily="34" charset="0"/>
                          <a:ea typeface="Verdana" panose="020B0604030504040204" pitchFamily="34" charset="0"/>
                        </a:rPr>
                        <a:t>(Evaluated 20-21)</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Yes</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Yes</a:t>
                      </a:r>
                    </a:p>
                  </a:txBody>
                  <a:tcPr anchor="ctr"/>
                </a:tc>
                <a:extLst>
                  <a:ext uri="{0D108BD9-81ED-4DB2-BD59-A6C34878D82A}">
                    <a16:rowId xmlns:a16="http://schemas.microsoft.com/office/drawing/2014/main" val="2526263527"/>
                  </a:ext>
                </a:extLst>
              </a:tr>
              <a:tr h="429371">
                <a:tc>
                  <a:txBody>
                    <a:bodyPr/>
                    <a:lstStyle/>
                    <a:p>
                      <a:r>
                        <a:rPr lang="en-US" sz="1400" b="0" kern="1200">
                          <a:solidFill>
                            <a:schemeClr val="tx1"/>
                          </a:solidFill>
                          <a:latin typeface="Verdana" panose="020B0604030504040204" pitchFamily="34" charset="0"/>
                          <a:ea typeface="Verdana" panose="020B0604030504040204" pitchFamily="34" charset="0"/>
                          <a:cs typeface="+mn-cs"/>
                        </a:rPr>
                        <a:t>Jane Smith</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N/A</a:t>
                      </a:r>
                    </a:p>
                    <a:p>
                      <a:pPr algn="ctr"/>
                      <a:r>
                        <a:rPr lang="en-US" sz="1400">
                          <a:solidFill>
                            <a:schemeClr val="tx1"/>
                          </a:solidFill>
                          <a:latin typeface="Verdana" panose="020B0604030504040204" pitchFamily="34" charset="0"/>
                          <a:ea typeface="Verdana" panose="020B0604030504040204" pitchFamily="34" charset="0"/>
                        </a:rPr>
                        <a:t>(Evaluated 20-21)</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Yes</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No</a:t>
                      </a:r>
                    </a:p>
                    <a:p>
                      <a:pPr algn="ctr"/>
                      <a:r>
                        <a:rPr lang="en-US" sz="1400">
                          <a:solidFill>
                            <a:schemeClr val="tx1"/>
                          </a:solidFill>
                          <a:latin typeface="Verdana" panose="020B0604030504040204" pitchFamily="34" charset="0"/>
                          <a:ea typeface="Verdana" panose="020B0604030504040204" pitchFamily="34" charset="0"/>
                        </a:rPr>
                        <a:t>Services refused by nonpublic</a:t>
                      </a:r>
                    </a:p>
                  </a:txBody>
                  <a:tcPr anchor="ctr"/>
                </a:tc>
                <a:extLst>
                  <a:ext uri="{0D108BD9-81ED-4DB2-BD59-A6C34878D82A}">
                    <a16:rowId xmlns:a16="http://schemas.microsoft.com/office/drawing/2014/main" val="814643026"/>
                  </a:ext>
                </a:extLst>
              </a:tr>
              <a:tr h="367086">
                <a:tc>
                  <a:txBody>
                    <a:bodyPr/>
                    <a:lstStyle/>
                    <a:p>
                      <a:r>
                        <a:rPr lang="en-US" sz="1400" b="0">
                          <a:solidFill>
                            <a:schemeClr val="tx1"/>
                          </a:solidFill>
                          <a:latin typeface="Verdana" panose="020B0604030504040204" pitchFamily="34" charset="0"/>
                          <a:ea typeface="Verdana" panose="020B0604030504040204" pitchFamily="34" charset="0"/>
                        </a:rPr>
                        <a:t>John Doe</a:t>
                      </a:r>
                    </a:p>
                  </a:txBody>
                  <a:tcPr anchor="ctr"/>
                </a:tc>
                <a:tc>
                  <a:txBody>
                    <a:bodyPr/>
                    <a:lstStyle/>
                    <a:p>
                      <a:pPr algn="ctr"/>
                      <a:r>
                        <a:rPr lang="en-US" sz="1400" b="0">
                          <a:solidFill>
                            <a:schemeClr val="tx1"/>
                          </a:solidFill>
                          <a:latin typeface="Verdana" panose="020B0604030504040204" pitchFamily="34" charset="0"/>
                          <a:ea typeface="Verdana" panose="020B0604030504040204" pitchFamily="34" charset="0"/>
                        </a:rPr>
                        <a:t>November 2021</a:t>
                      </a:r>
                    </a:p>
                  </a:txBody>
                  <a:tcPr anchor="ctr"/>
                </a:tc>
                <a:tc>
                  <a:txBody>
                    <a:bodyPr/>
                    <a:lstStyle/>
                    <a:p>
                      <a:pPr algn="ctr"/>
                      <a:r>
                        <a:rPr lang="en-US" sz="1400" b="0">
                          <a:solidFill>
                            <a:schemeClr val="tx1"/>
                          </a:solidFill>
                          <a:latin typeface="Verdana" panose="020B0604030504040204" pitchFamily="34" charset="0"/>
                          <a:ea typeface="Verdana" panose="020B0604030504040204" pitchFamily="34" charset="0"/>
                        </a:rPr>
                        <a:t>Yes</a:t>
                      </a:r>
                    </a:p>
                  </a:txBody>
                  <a:tcPr anchor="ctr"/>
                </a:tc>
                <a:tc>
                  <a:txBody>
                    <a:bodyPr/>
                    <a:lstStyle/>
                    <a:p>
                      <a:pPr algn="ctr"/>
                      <a:r>
                        <a:rPr lang="en-US" sz="1400" b="0">
                          <a:solidFill>
                            <a:schemeClr val="tx1"/>
                          </a:solidFill>
                          <a:latin typeface="Verdana" panose="020B0604030504040204" pitchFamily="34" charset="0"/>
                          <a:ea typeface="Verdana" panose="020B0604030504040204" pitchFamily="34" charset="0"/>
                        </a:rPr>
                        <a:t>Yes</a:t>
                      </a:r>
                    </a:p>
                  </a:txBody>
                  <a:tcPr anchor="ctr"/>
                </a:tc>
                <a:extLst>
                  <a:ext uri="{0D108BD9-81ED-4DB2-BD59-A6C34878D82A}">
                    <a16:rowId xmlns:a16="http://schemas.microsoft.com/office/drawing/2014/main" val="1469264344"/>
                  </a:ext>
                </a:extLst>
              </a:tr>
              <a:tr h="397565">
                <a:tc>
                  <a:txBody>
                    <a:bodyPr/>
                    <a:lstStyle/>
                    <a:p>
                      <a:r>
                        <a:rPr lang="en-US" sz="1400" b="0">
                          <a:solidFill>
                            <a:schemeClr val="tx1"/>
                          </a:solidFill>
                          <a:latin typeface="Verdana" panose="020B0604030504040204" pitchFamily="34" charset="0"/>
                          <a:ea typeface="Verdana" panose="020B0604030504040204" pitchFamily="34" charset="0"/>
                        </a:rPr>
                        <a:t>Jane Doe</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January 2022</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Yes</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No</a:t>
                      </a:r>
                    </a:p>
                    <a:p>
                      <a:pPr algn="ctr"/>
                      <a:r>
                        <a:rPr lang="en-US" sz="1400">
                          <a:solidFill>
                            <a:schemeClr val="tx1"/>
                          </a:solidFill>
                          <a:latin typeface="Verdana" panose="020B0604030504040204" pitchFamily="34" charset="0"/>
                          <a:ea typeface="Verdana" panose="020B0604030504040204" pitchFamily="34" charset="0"/>
                        </a:rPr>
                        <a:t>Services refused by nonpublic</a:t>
                      </a:r>
                    </a:p>
                  </a:txBody>
                  <a:tcPr anchor="ctr"/>
                </a:tc>
                <a:extLst>
                  <a:ext uri="{0D108BD9-81ED-4DB2-BD59-A6C34878D82A}">
                    <a16:rowId xmlns:a16="http://schemas.microsoft.com/office/drawing/2014/main" val="1335736187"/>
                  </a:ext>
                </a:extLst>
              </a:tr>
              <a:tr h="413468">
                <a:tc>
                  <a:txBody>
                    <a:bodyPr/>
                    <a:lstStyle/>
                    <a:p>
                      <a:r>
                        <a:rPr lang="en-US" sz="1400" b="0">
                          <a:solidFill>
                            <a:schemeClr val="tx1"/>
                          </a:solidFill>
                          <a:latin typeface="Verdana" panose="020B0604030504040204" pitchFamily="34" charset="0"/>
                          <a:ea typeface="Verdana" panose="020B0604030504040204" pitchFamily="34" charset="0"/>
                        </a:rPr>
                        <a:t>Billy Jones</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March 2022</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Yes</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Yes</a:t>
                      </a:r>
                    </a:p>
                  </a:txBody>
                  <a:tcPr anchor="ctr"/>
                </a:tc>
                <a:extLst>
                  <a:ext uri="{0D108BD9-81ED-4DB2-BD59-A6C34878D82A}">
                    <a16:rowId xmlns:a16="http://schemas.microsoft.com/office/drawing/2014/main" val="555342739"/>
                  </a:ext>
                </a:extLst>
              </a:tr>
              <a:tr h="428044">
                <a:tc>
                  <a:txBody>
                    <a:bodyPr/>
                    <a:lstStyle/>
                    <a:p>
                      <a:r>
                        <a:rPr lang="en-US" sz="1400" b="0" kern="1200">
                          <a:solidFill>
                            <a:schemeClr val="tx1"/>
                          </a:solidFill>
                          <a:latin typeface="Verdana" panose="020B0604030504040204" pitchFamily="34" charset="0"/>
                          <a:ea typeface="Verdana" panose="020B0604030504040204" pitchFamily="34" charset="0"/>
                          <a:cs typeface="+mn-cs"/>
                        </a:rPr>
                        <a:t>Betsy Jones</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May 2022</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No</a:t>
                      </a:r>
                    </a:p>
                  </a:txBody>
                  <a:tcPr anchor="ctr"/>
                </a:tc>
                <a:tc>
                  <a:txBody>
                    <a:bodyPr/>
                    <a:lstStyle/>
                    <a:p>
                      <a:pPr algn="ctr"/>
                      <a:r>
                        <a:rPr lang="en-US" sz="1400">
                          <a:solidFill>
                            <a:schemeClr val="tx1"/>
                          </a:solidFill>
                          <a:latin typeface="Verdana" panose="020B0604030504040204" pitchFamily="34" charset="0"/>
                          <a:ea typeface="Verdana" panose="020B0604030504040204" pitchFamily="34" charset="0"/>
                        </a:rPr>
                        <a:t>No</a:t>
                      </a:r>
                    </a:p>
                  </a:txBody>
                  <a:tcPr anchor="ctr"/>
                </a:tc>
                <a:extLst>
                  <a:ext uri="{0D108BD9-81ED-4DB2-BD59-A6C34878D82A}">
                    <a16:rowId xmlns:a16="http://schemas.microsoft.com/office/drawing/2014/main" val="3183402938"/>
                  </a:ext>
                </a:extLst>
              </a:tr>
            </a:tbl>
          </a:graphicData>
        </a:graphic>
      </p:graphicFrame>
      <p:sp>
        <p:nvSpPr>
          <p:cNvPr id="4" name="Footer Placeholder 3">
            <a:extLst>
              <a:ext uri="{FF2B5EF4-FFF2-40B4-BE49-F238E27FC236}">
                <a16:creationId xmlns:a16="http://schemas.microsoft.com/office/drawing/2014/main" id="{F2236075-58E5-42CE-8F8E-926D32547F66}"/>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1E22162-4158-4D45-95C1-36D80CD3F74E}"/>
              </a:ext>
            </a:extLst>
          </p:cNvPr>
          <p:cNvSpPr>
            <a:spLocks noGrp="1"/>
          </p:cNvSpPr>
          <p:nvPr>
            <p:ph type="sldNum" sz="quarter" idx="4"/>
          </p:nvPr>
        </p:nvSpPr>
        <p:spPr/>
        <p:txBody>
          <a:bodyPr/>
          <a:lstStyle/>
          <a:p>
            <a:fld id="{C948956C-181A-4CF4-99F7-163F512CFDFE}" type="slidenum">
              <a:rPr lang="en-US" smtClean="0"/>
              <a:pPr/>
              <a:t>16</a:t>
            </a:fld>
            <a:endParaRPr lang="en-US"/>
          </a:p>
        </p:txBody>
      </p:sp>
    </p:spTree>
    <p:custDataLst>
      <p:tags r:id="rId1"/>
    </p:custDataLst>
    <p:extLst>
      <p:ext uri="{BB962C8B-B14F-4D97-AF65-F5344CB8AC3E}">
        <p14:creationId xmlns:p14="http://schemas.microsoft.com/office/powerpoint/2010/main" val="2311032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p:txBody>
          <a:bodyPr anchor="ctr">
            <a:normAutofit/>
          </a:bodyPr>
          <a:lstStyle/>
          <a:p>
            <a:r>
              <a:rPr lang="en-US" dirty="0"/>
              <a:t>When Do I Count the Children?</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17</a:t>
            </a:fld>
            <a:endParaRPr lang="en-US"/>
          </a:p>
        </p:txBody>
      </p:sp>
    </p:spTree>
    <p:custDataLst>
      <p:tags r:id="rId1"/>
    </p:custDataLst>
    <p:extLst>
      <p:ext uri="{BB962C8B-B14F-4D97-AF65-F5344CB8AC3E}">
        <p14:creationId xmlns:p14="http://schemas.microsoft.com/office/powerpoint/2010/main" val="3651249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BAC3F-7068-7D0B-EC69-0B6F07ECF2C8}"/>
              </a:ext>
            </a:extLst>
          </p:cNvPr>
          <p:cNvSpPr>
            <a:spLocks noGrp="1"/>
          </p:cNvSpPr>
          <p:nvPr>
            <p:ph type="title"/>
          </p:nvPr>
        </p:nvSpPr>
        <p:spPr/>
        <p:txBody>
          <a:bodyPr/>
          <a:lstStyle/>
          <a:p>
            <a:r>
              <a:rPr lang="en-US"/>
              <a:t>Annual Count – 34 CFR §300.133(c)</a:t>
            </a:r>
          </a:p>
        </p:txBody>
      </p:sp>
      <p:sp>
        <p:nvSpPr>
          <p:cNvPr id="3" name="Content Placeholder 2">
            <a:extLst>
              <a:ext uri="{FF2B5EF4-FFF2-40B4-BE49-F238E27FC236}">
                <a16:creationId xmlns:a16="http://schemas.microsoft.com/office/drawing/2014/main" id="{229842ED-2010-1575-F493-80B0E7480BD3}"/>
              </a:ext>
            </a:extLst>
          </p:cNvPr>
          <p:cNvSpPr>
            <a:spLocks noGrp="1"/>
          </p:cNvSpPr>
          <p:nvPr>
            <p:ph idx="1"/>
          </p:nvPr>
        </p:nvSpPr>
        <p:spPr/>
        <p:txBody>
          <a:bodyPr vert="horz" lIns="91440" tIns="45720" rIns="91440" bIns="45720" rtlCol="0" anchor="t">
            <a:normAutofit lnSpcReduction="10000"/>
          </a:bodyPr>
          <a:lstStyle/>
          <a:p>
            <a:pPr marL="0" indent="0">
              <a:lnSpc>
                <a:spcPct val="100000"/>
              </a:lnSpc>
              <a:spcBef>
                <a:spcPts val="600"/>
              </a:spcBef>
              <a:spcAft>
                <a:spcPts val="600"/>
              </a:spcAft>
              <a:buNone/>
            </a:pPr>
            <a:r>
              <a:rPr lang="en-US" sz="2800" dirty="0">
                <a:latin typeface="Verdana"/>
                <a:ea typeface="Verdana"/>
              </a:rPr>
              <a:t>Each ISD must:</a:t>
            </a:r>
          </a:p>
          <a:p>
            <a:pPr>
              <a:lnSpc>
                <a:spcPct val="100000"/>
              </a:lnSpc>
              <a:spcBef>
                <a:spcPts val="600"/>
              </a:spcBef>
              <a:spcAft>
                <a:spcPts val="600"/>
              </a:spcAft>
            </a:pPr>
            <a:r>
              <a:rPr lang="en-US" sz="2800" dirty="0">
                <a:latin typeface="Verdana"/>
                <a:ea typeface="Verdana"/>
              </a:rPr>
              <a:t>Determine the total number of children with disabilities within the ISD.</a:t>
            </a:r>
          </a:p>
          <a:p>
            <a:pPr lvl="1" indent="-280670">
              <a:lnSpc>
                <a:spcPct val="100000"/>
              </a:lnSpc>
              <a:spcBef>
                <a:spcPts val="600"/>
              </a:spcBef>
              <a:spcAft>
                <a:spcPts val="600"/>
              </a:spcAft>
            </a:pPr>
            <a:r>
              <a:rPr lang="en-US" sz="2800" dirty="0">
                <a:latin typeface="Verdana"/>
                <a:ea typeface="Verdana"/>
              </a:rPr>
              <a:t>Public School Count (</a:t>
            </a:r>
            <a:r>
              <a:rPr lang="en-US" sz="2800" dirty="0">
                <a:latin typeface="Verdana"/>
                <a:ea typeface="Verdana"/>
                <a:hlinkClick r:id="rId4"/>
              </a:rPr>
              <a:t>Appendix B</a:t>
            </a:r>
            <a:r>
              <a:rPr lang="en-US" sz="2800" dirty="0">
                <a:latin typeface="Verdana"/>
                <a:ea typeface="Verdana"/>
              </a:rPr>
              <a:t>)</a:t>
            </a:r>
          </a:p>
          <a:p>
            <a:pPr lvl="1" indent="-280670">
              <a:lnSpc>
                <a:spcPct val="100000"/>
              </a:lnSpc>
              <a:spcBef>
                <a:spcPts val="600"/>
              </a:spcBef>
              <a:spcAft>
                <a:spcPts val="600"/>
              </a:spcAft>
            </a:pPr>
            <a:r>
              <a:rPr lang="en-US" sz="2800" dirty="0">
                <a:latin typeface="Verdana"/>
                <a:ea typeface="Verdana"/>
              </a:rPr>
              <a:t>Private School Count (</a:t>
            </a:r>
            <a:r>
              <a:rPr lang="en-US" sz="2800" dirty="0">
                <a:latin typeface="Verdana"/>
                <a:ea typeface="Verdana"/>
                <a:hlinkClick r:id="rId5"/>
              </a:rPr>
              <a:t>34 CFR §300.133(c)</a:t>
            </a:r>
            <a:r>
              <a:rPr lang="en-US" sz="2800" dirty="0">
                <a:latin typeface="Verdana"/>
                <a:ea typeface="Verdana"/>
              </a:rPr>
              <a:t>)</a:t>
            </a:r>
          </a:p>
          <a:p>
            <a:pPr>
              <a:lnSpc>
                <a:spcPct val="100000"/>
              </a:lnSpc>
              <a:spcBef>
                <a:spcPts val="600"/>
              </a:spcBef>
              <a:spcAft>
                <a:spcPts val="600"/>
              </a:spcAft>
            </a:pPr>
            <a:r>
              <a:rPr lang="en-US" sz="2800" dirty="0">
                <a:latin typeface="Verdana"/>
                <a:ea typeface="Verdana"/>
              </a:rPr>
              <a:t>Ensure the count is conducted between Oct. 1 and Dec 1 of each year (Official Fall Count).</a:t>
            </a:r>
          </a:p>
          <a:p>
            <a:pPr>
              <a:lnSpc>
                <a:spcPct val="100000"/>
              </a:lnSpc>
              <a:spcBef>
                <a:spcPts val="600"/>
              </a:spcBef>
              <a:spcAft>
                <a:spcPts val="600"/>
              </a:spcAft>
            </a:pPr>
            <a:r>
              <a:rPr lang="en-US" sz="2800" dirty="0">
                <a:latin typeface="Verdana"/>
                <a:ea typeface="Verdana"/>
              </a:rPr>
              <a:t>Use the prior year count.</a:t>
            </a:r>
          </a:p>
          <a:p>
            <a:pPr lvl="1" indent="-280670">
              <a:lnSpc>
                <a:spcPct val="100000"/>
              </a:lnSpc>
              <a:spcBef>
                <a:spcPts val="600"/>
              </a:spcBef>
              <a:spcAft>
                <a:spcPts val="600"/>
              </a:spcAft>
            </a:pPr>
            <a:r>
              <a:rPr lang="en-US" sz="2800" dirty="0">
                <a:latin typeface="Verdana"/>
                <a:ea typeface="Verdana"/>
              </a:rPr>
              <a:t>Example: Flowthrough 2022-23 (230450 grant) uses the Fall 2021 Count.</a:t>
            </a:r>
          </a:p>
        </p:txBody>
      </p:sp>
      <p:sp>
        <p:nvSpPr>
          <p:cNvPr id="4" name="Footer Placeholder 3">
            <a:extLst>
              <a:ext uri="{FF2B5EF4-FFF2-40B4-BE49-F238E27FC236}">
                <a16:creationId xmlns:a16="http://schemas.microsoft.com/office/drawing/2014/main" id="{CFDD1EC2-8B21-9823-433D-E692B24DD399}"/>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D96402DD-D233-9318-E3CD-6781E3A4A1CF}"/>
              </a:ext>
            </a:extLst>
          </p:cNvPr>
          <p:cNvSpPr>
            <a:spLocks noGrp="1"/>
          </p:cNvSpPr>
          <p:nvPr>
            <p:ph type="sldNum" sz="quarter" idx="4"/>
          </p:nvPr>
        </p:nvSpPr>
        <p:spPr/>
        <p:txBody>
          <a:bodyPr/>
          <a:lstStyle/>
          <a:p>
            <a:fld id="{C948956C-181A-4CF4-99F7-163F512CFDFE}" type="slidenum">
              <a:rPr lang="en-US" smtClean="0"/>
              <a:pPr/>
              <a:t>18</a:t>
            </a:fld>
            <a:endParaRPr lang="en-US"/>
          </a:p>
        </p:txBody>
      </p:sp>
    </p:spTree>
    <p:custDataLst>
      <p:tags r:id="rId1"/>
    </p:custDataLst>
    <p:extLst>
      <p:ext uri="{BB962C8B-B14F-4D97-AF65-F5344CB8AC3E}">
        <p14:creationId xmlns:p14="http://schemas.microsoft.com/office/powerpoint/2010/main" val="22982543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p:txBody>
          <a:bodyPr anchor="ctr">
            <a:normAutofit/>
          </a:bodyPr>
          <a:lstStyle/>
          <a:p>
            <a:r>
              <a:rPr lang="en-US" dirty="0"/>
              <a:t>How Do I Count the Children?</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19</a:t>
            </a:fld>
            <a:endParaRPr lang="en-US"/>
          </a:p>
        </p:txBody>
      </p:sp>
    </p:spTree>
    <p:custDataLst>
      <p:tags r:id="rId1"/>
    </p:custDataLst>
    <p:extLst>
      <p:ext uri="{BB962C8B-B14F-4D97-AF65-F5344CB8AC3E}">
        <p14:creationId xmlns:p14="http://schemas.microsoft.com/office/powerpoint/2010/main" val="1428675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25FE9-5DE6-4E05-2128-5ECFC16CF704}"/>
              </a:ext>
            </a:extLst>
          </p:cNvPr>
          <p:cNvSpPr>
            <a:spLocks noGrp="1"/>
          </p:cNvSpPr>
          <p:nvPr>
            <p:ph type="title"/>
          </p:nvPr>
        </p:nvSpPr>
        <p:spPr/>
        <p:txBody>
          <a:bodyPr/>
          <a:lstStyle/>
          <a:p>
            <a:r>
              <a:rPr lang="en-US"/>
              <a:t>Overview</a:t>
            </a:r>
          </a:p>
        </p:txBody>
      </p:sp>
      <p:sp>
        <p:nvSpPr>
          <p:cNvPr id="3" name="Content Placeholder 2">
            <a:extLst>
              <a:ext uri="{FF2B5EF4-FFF2-40B4-BE49-F238E27FC236}">
                <a16:creationId xmlns:a16="http://schemas.microsoft.com/office/drawing/2014/main" id="{981DAC68-2317-EAA0-BEAC-3D66231A298B}"/>
              </a:ext>
            </a:extLst>
          </p:cNvPr>
          <p:cNvSpPr>
            <a:spLocks noGrp="1"/>
          </p:cNvSpPr>
          <p:nvPr>
            <p:ph idx="1"/>
          </p:nvPr>
        </p:nvSpPr>
        <p:spPr/>
        <p:txBody>
          <a:bodyPr>
            <a:noAutofit/>
          </a:bodyPr>
          <a:lstStyle/>
          <a:p>
            <a:pPr marL="274320">
              <a:lnSpc>
                <a:spcPct val="100000"/>
              </a:lnSpc>
              <a:spcBef>
                <a:spcPts val="0"/>
              </a:spcBef>
            </a:pPr>
            <a:r>
              <a:rPr lang="en-US" sz="2800" dirty="0"/>
              <a:t>What Are Equitable Services?</a:t>
            </a:r>
          </a:p>
          <a:p>
            <a:pPr marL="274320">
              <a:lnSpc>
                <a:spcPct val="100000"/>
              </a:lnSpc>
              <a:spcBef>
                <a:spcPts val="0"/>
              </a:spcBef>
            </a:pPr>
            <a:r>
              <a:rPr lang="en-US" sz="2800" dirty="0"/>
              <a:t>How Are Children Found?</a:t>
            </a:r>
          </a:p>
          <a:p>
            <a:pPr marL="274320">
              <a:lnSpc>
                <a:spcPct val="100000"/>
              </a:lnSpc>
              <a:spcBef>
                <a:spcPts val="0"/>
              </a:spcBef>
            </a:pPr>
            <a:r>
              <a:rPr lang="en-US" sz="2800" dirty="0"/>
              <a:t>What Private Schools Are Included?</a:t>
            </a:r>
          </a:p>
          <a:p>
            <a:pPr marL="274320">
              <a:lnSpc>
                <a:spcPct val="100000"/>
              </a:lnSpc>
              <a:spcBef>
                <a:spcPts val="0"/>
              </a:spcBef>
            </a:pPr>
            <a:r>
              <a:rPr lang="en-US" sz="2800" dirty="0"/>
              <a:t>What Child Counts Need to be Maintained?</a:t>
            </a:r>
          </a:p>
          <a:p>
            <a:pPr marL="274320">
              <a:lnSpc>
                <a:spcPct val="100000"/>
              </a:lnSpc>
              <a:spcBef>
                <a:spcPts val="0"/>
              </a:spcBef>
            </a:pPr>
            <a:r>
              <a:rPr lang="en-US" sz="2800" dirty="0"/>
              <a:t>When Do I Count the Children?</a:t>
            </a:r>
          </a:p>
          <a:p>
            <a:pPr marL="274320">
              <a:lnSpc>
                <a:spcPct val="100000"/>
              </a:lnSpc>
              <a:spcBef>
                <a:spcPts val="0"/>
              </a:spcBef>
            </a:pPr>
            <a:r>
              <a:rPr lang="en-US" sz="2800" dirty="0"/>
              <a:t>How Do I Count the Children?</a:t>
            </a:r>
          </a:p>
          <a:p>
            <a:pPr marL="274320">
              <a:lnSpc>
                <a:spcPct val="100000"/>
              </a:lnSpc>
              <a:spcBef>
                <a:spcPts val="0"/>
              </a:spcBef>
            </a:pPr>
            <a:r>
              <a:rPr lang="en-US" sz="2800" dirty="0"/>
              <a:t>How Do I Communicate with Private Schools?</a:t>
            </a:r>
          </a:p>
          <a:p>
            <a:pPr marL="274320">
              <a:lnSpc>
                <a:spcPct val="100000"/>
              </a:lnSpc>
              <a:spcBef>
                <a:spcPts val="0"/>
              </a:spcBef>
            </a:pPr>
            <a:r>
              <a:rPr lang="en-US" sz="2800" dirty="0"/>
              <a:t>What If Written Affirmation Is Not Received?</a:t>
            </a:r>
          </a:p>
          <a:p>
            <a:pPr marL="274320">
              <a:lnSpc>
                <a:spcPct val="100000"/>
              </a:lnSpc>
              <a:spcBef>
                <a:spcPts val="0"/>
              </a:spcBef>
            </a:pPr>
            <a:r>
              <a:rPr lang="en-US" sz="2800" dirty="0"/>
              <a:t>How Much Am I Required to Spend?</a:t>
            </a:r>
          </a:p>
          <a:p>
            <a:pPr marL="274320">
              <a:lnSpc>
                <a:spcPct val="100000"/>
              </a:lnSpc>
              <a:spcBef>
                <a:spcPts val="0"/>
              </a:spcBef>
            </a:pPr>
            <a:r>
              <a:rPr lang="en-US" sz="2800" dirty="0"/>
              <a:t>Does the Required Amount Ever Change?</a:t>
            </a:r>
          </a:p>
          <a:p>
            <a:pPr marL="274320">
              <a:lnSpc>
                <a:spcPct val="100000"/>
              </a:lnSpc>
              <a:spcBef>
                <a:spcPts val="0"/>
              </a:spcBef>
            </a:pPr>
            <a:r>
              <a:rPr lang="en-US" sz="2800" dirty="0"/>
              <a:t>What Services Are Provided to Children?</a:t>
            </a:r>
          </a:p>
        </p:txBody>
      </p:sp>
      <p:sp>
        <p:nvSpPr>
          <p:cNvPr id="4" name="Footer Placeholder 3">
            <a:extLst>
              <a:ext uri="{FF2B5EF4-FFF2-40B4-BE49-F238E27FC236}">
                <a16:creationId xmlns:a16="http://schemas.microsoft.com/office/drawing/2014/main" id="{E0358B50-D0AF-42D4-8F87-E6632B611777}"/>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803E8103-4B6E-B2CE-4E99-3CD0F7DEFC3F}"/>
              </a:ext>
            </a:extLst>
          </p:cNvPr>
          <p:cNvSpPr>
            <a:spLocks noGrp="1"/>
          </p:cNvSpPr>
          <p:nvPr>
            <p:ph type="sldNum" sz="quarter" idx="4"/>
          </p:nvPr>
        </p:nvSpPr>
        <p:spPr/>
        <p:txBody>
          <a:bodyPr/>
          <a:lstStyle/>
          <a:p>
            <a:fld id="{C948956C-181A-4CF4-99F7-163F512CFDFE}" type="slidenum">
              <a:rPr lang="en-US" smtClean="0"/>
              <a:pPr/>
              <a:t>2</a:t>
            </a:fld>
            <a:endParaRPr lang="en-US"/>
          </a:p>
        </p:txBody>
      </p:sp>
    </p:spTree>
    <p:custDataLst>
      <p:tags r:id="rId1"/>
    </p:custDataLst>
    <p:extLst>
      <p:ext uri="{BB962C8B-B14F-4D97-AF65-F5344CB8AC3E}">
        <p14:creationId xmlns:p14="http://schemas.microsoft.com/office/powerpoint/2010/main" val="1371935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7FFCF-BFC3-ED2C-4884-ED3CCEBEF37C}"/>
              </a:ext>
            </a:extLst>
          </p:cNvPr>
          <p:cNvSpPr>
            <a:spLocks noGrp="1"/>
          </p:cNvSpPr>
          <p:nvPr>
            <p:ph type="title"/>
          </p:nvPr>
        </p:nvSpPr>
        <p:spPr/>
        <p:txBody>
          <a:bodyPr>
            <a:normAutofit/>
          </a:bodyPr>
          <a:lstStyle/>
          <a:p>
            <a:r>
              <a:rPr lang="en-US"/>
              <a:t>Public School Count</a:t>
            </a:r>
          </a:p>
        </p:txBody>
      </p:sp>
      <p:sp>
        <p:nvSpPr>
          <p:cNvPr id="3" name="Content Placeholder 2">
            <a:extLst>
              <a:ext uri="{FF2B5EF4-FFF2-40B4-BE49-F238E27FC236}">
                <a16:creationId xmlns:a16="http://schemas.microsoft.com/office/drawing/2014/main" id="{4D2CF808-9FF1-A373-F2D1-0982DF63501D}"/>
              </a:ext>
            </a:extLst>
          </p:cNvPr>
          <p:cNvSpPr>
            <a:spLocks noGrp="1"/>
          </p:cNvSpPr>
          <p:nvPr>
            <p:ph idx="1"/>
          </p:nvPr>
        </p:nvSpPr>
        <p:spPr>
          <a:xfrm>
            <a:off x="838200" y="1965270"/>
            <a:ext cx="10515600" cy="2927460"/>
          </a:xfrm>
        </p:spPr>
        <p:txBody>
          <a:bodyPr>
            <a:normAutofit/>
          </a:bodyPr>
          <a:lstStyle/>
          <a:p>
            <a:pPr marL="0" indent="0" algn="ctr">
              <a:spcBef>
                <a:spcPts val="600"/>
              </a:spcBef>
              <a:spcAft>
                <a:spcPts val="600"/>
              </a:spcAft>
              <a:buNone/>
            </a:pPr>
            <a:r>
              <a:rPr lang="en-US" sz="2800" dirty="0"/>
              <a:t>The number of eligible children with disabilities in public schools within the ISD</a:t>
            </a:r>
          </a:p>
          <a:p>
            <a:pPr marL="0" indent="0" algn="ctr">
              <a:spcBef>
                <a:spcPts val="600"/>
              </a:spcBef>
              <a:spcAft>
                <a:spcPts val="600"/>
              </a:spcAft>
              <a:buNone/>
            </a:pPr>
            <a:r>
              <a:rPr lang="en-US" sz="2800" dirty="0"/>
              <a:t>=</a:t>
            </a:r>
          </a:p>
          <a:p>
            <a:pPr marL="0" indent="0" algn="ctr">
              <a:spcBef>
                <a:spcPts val="600"/>
              </a:spcBef>
              <a:spcAft>
                <a:spcPts val="600"/>
              </a:spcAft>
              <a:buNone/>
            </a:pPr>
            <a:r>
              <a:rPr lang="en-US" sz="2800" dirty="0"/>
              <a:t>The number of children with an IEP in public schools within the ISD</a:t>
            </a:r>
          </a:p>
        </p:txBody>
      </p:sp>
      <p:sp>
        <p:nvSpPr>
          <p:cNvPr id="4" name="Footer Placeholder 3">
            <a:extLst>
              <a:ext uri="{FF2B5EF4-FFF2-40B4-BE49-F238E27FC236}">
                <a16:creationId xmlns:a16="http://schemas.microsoft.com/office/drawing/2014/main" id="{FB0FED02-1D3A-2937-0B78-8FE68C26CFEB}"/>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A511F88B-77E4-3711-48B8-0667D9D7304C}"/>
              </a:ext>
            </a:extLst>
          </p:cNvPr>
          <p:cNvSpPr>
            <a:spLocks noGrp="1"/>
          </p:cNvSpPr>
          <p:nvPr>
            <p:ph type="sldNum" sz="quarter" idx="4"/>
          </p:nvPr>
        </p:nvSpPr>
        <p:spPr/>
        <p:txBody>
          <a:bodyPr/>
          <a:lstStyle/>
          <a:p>
            <a:fld id="{C948956C-181A-4CF4-99F7-163F512CFDFE}" type="slidenum">
              <a:rPr lang="en-US" smtClean="0"/>
              <a:pPr/>
              <a:t>20</a:t>
            </a:fld>
            <a:endParaRPr lang="en-US"/>
          </a:p>
        </p:txBody>
      </p:sp>
    </p:spTree>
    <p:custDataLst>
      <p:tags r:id="rId1"/>
    </p:custDataLst>
    <p:extLst>
      <p:ext uri="{BB962C8B-B14F-4D97-AF65-F5344CB8AC3E}">
        <p14:creationId xmlns:p14="http://schemas.microsoft.com/office/powerpoint/2010/main" val="72467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7FFCF-BFC3-ED2C-4884-ED3CCEBEF37C}"/>
              </a:ext>
            </a:extLst>
          </p:cNvPr>
          <p:cNvSpPr>
            <a:spLocks noGrp="1"/>
          </p:cNvSpPr>
          <p:nvPr>
            <p:ph type="title"/>
          </p:nvPr>
        </p:nvSpPr>
        <p:spPr/>
        <p:txBody>
          <a:bodyPr>
            <a:normAutofit/>
          </a:bodyPr>
          <a:lstStyle/>
          <a:p>
            <a:r>
              <a:rPr lang="en-US"/>
              <a:t>Private School Count</a:t>
            </a:r>
          </a:p>
        </p:txBody>
      </p:sp>
      <p:sp>
        <p:nvSpPr>
          <p:cNvPr id="3" name="Content Placeholder 2">
            <a:extLst>
              <a:ext uri="{FF2B5EF4-FFF2-40B4-BE49-F238E27FC236}">
                <a16:creationId xmlns:a16="http://schemas.microsoft.com/office/drawing/2014/main" id="{4D2CF808-9FF1-A373-F2D1-0982DF63501D}"/>
              </a:ext>
            </a:extLst>
          </p:cNvPr>
          <p:cNvSpPr>
            <a:spLocks noGrp="1"/>
          </p:cNvSpPr>
          <p:nvPr>
            <p:ph idx="1"/>
          </p:nvPr>
        </p:nvSpPr>
        <p:spPr>
          <a:xfrm>
            <a:off x="838200" y="1796106"/>
            <a:ext cx="10515600" cy="3265788"/>
          </a:xfrm>
        </p:spPr>
        <p:txBody>
          <a:bodyPr>
            <a:normAutofit/>
          </a:bodyPr>
          <a:lstStyle/>
          <a:p>
            <a:pPr marL="0" indent="0" algn="ctr">
              <a:spcBef>
                <a:spcPts val="600"/>
              </a:spcBef>
              <a:spcAft>
                <a:spcPts val="600"/>
              </a:spcAft>
              <a:buNone/>
            </a:pPr>
            <a:r>
              <a:rPr lang="en-US" sz="2800" dirty="0"/>
              <a:t>The number of parentally placed eligible children with disabilities in private schools within the ISD</a:t>
            </a:r>
          </a:p>
          <a:p>
            <a:pPr marL="0" indent="0" algn="ctr">
              <a:spcBef>
                <a:spcPts val="600"/>
              </a:spcBef>
              <a:spcAft>
                <a:spcPts val="600"/>
              </a:spcAft>
              <a:buNone/>
            </a:pPr>
            <a:r>
              <a:rPr lang="en-US" sz="2800" dirty="0"/>
              <a:t>=</a:t>
            </a:r>
          </a:p>
          <a:p>
            <a:pPr marL="0" indent="0" algn="ctr">
              <a:spcBef>
                <a:spcPts val="600"/>
              </a:spcBef>
              <a:spcAft>
                <a:spcPts val="600"/>
              </a:spcAft>
              <a:buNone/>
            </a:pPr>
            <a:r>
              <a:rPr lang="en-US" sz="2800" dirty="0"/>
              <a:t>The number of </a:t>
            </a:r>
            <a:r>
              <a:rPr lang="en-US" sz="2800" b="1" dirty="0"/>
              <a:t>eligible</a:t>
            </a:r>
            <a:r>
              <a:rPr lang="en-US" sz="2800" dirty="0"/>
              <a:t> parentally placed children with disabilities in registered and approved nonpublic and home schools within the ISD</a:t>
            </a:r>
          </a:p>
        </p:txBody>
      </p:sp>
      <p:sp>
        <p:nvSpPr>
          <p:cNvPr id="4" name="Footer Placeholder 3">
            <a:extLst>
              <a:ext uri="{FF2B5EF4-FFF2-40B4-BE49-F238E27FC236}">
                <a16:creationId xmlns:a16="http://schemas.microsoft.com/office/drawing/2014/main" id="{FB0FED02-1D3A-2937-0B78-8FE68C26CFEB}"/>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A511F88B-77E4-3711-48B8-0667D9D7304C}"/>
              </a:ext>
            </a:extLst>
          </p:cNvPr>
          <p:cNvSpPr>
            <a:spLocks noGrp="1"/>
          </p:cNvSpPr>
          <p:nvPr>
            <p:ph type="sldNum" sz="quarter" idx="4"/>
          </p:nvPr>
        </p:nvSpPr>
        <p:spPr/>
        <p:txBody>
          <a:bodyPr/>
          <a:lstStyle/>
          <a:p>
            <a:fld id="{C948956C-181A-4CF4-99F7-163F512CFDFE}" type="slidenum">
              <a:rPr lang="en-US" smtClean="0"/>
              <a:pPr/>
              <a:t>21</a:t>
            </a:fld>
            <a:endParaRPr lang="en-US"/>
          </a:p>
        </p:txBody>
      </p:sp>
    </p:spTree>
    <p:custDataLst>
      <p:tags r:id="rId1"/>
    </p:custDataLst>
    <p:extLst>
      <p:ext uri="{BB962C8B-B14F-4D97-AF65-F5344CB8AC3E}">
        <p14:creationId xmlns:p14="http://schemas.microsoft.com/office/powerpoint/2010/main" val="16180044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7FFCF-BFC3-ED2C-4884-ED3CCEBEF37C}"/>
              </a:ext>
            </a:extLst>
          </p:cNvPr>
          <p:cNvSpPr>
            <a:spLocks noGrp="1"/>
          </p:cNvSpPr>
          <p:nvPr>
            <p:ph type="title"/>
          </p:nvPr>
        </p:nvSpPr>
        <p:spPr/>
        <p:txBody>
          <a:bodyPr>
            <a:normAutofit/>
          </a:bodyPr>
          <a:lstStyle/>
          <a:p>
            <a:r>
              <a:rPr lang="en-US"/>
              <a:t>Private School Count (Cont’d)</a:t>
            </a:r>
          </a:p>
        </p:txBody>
      </p:sp>
      <p:sp>
        <p:nvSpPr>
          <p:cNvPr id="3" name="Content Placeholder 2">
            <a:extLst>
              <a:ext uri="{FF2B5EF4-FFF2-40B4-BE49-F238E27FC236}">
                <a16:creationId xmlns:a16="http://schemas.microsoft.com/office/drawing/2014/main" id="{4D2CF808-9FF1-A373-F2D1-0982DF63501D}"/>
              </a:ext>
            </a:extLst>
          </p:cNvPr>
          <p:cNvSpPr>
            <a:spLocks noGrp="1"/>
          </p:cNvSpPr>
          <p:nvPr>
            <p:ph idx="1"/>
          </p:nvPr>
        </p:nvSpPr>
        <p:spPr/>
        <p:txBody>
          <a:bodyPr>
            <a:normAutofit/>
          </a:bodyPr>
          <a:lstStyle/>
          <a:p>
            <a:pPr>
              <a:lnSpc>
                <a:spcPct val="110000"/>
              </a:lnSpc>
              <a:spcBef>
                <a:spcPts val="600"/>
              </a:spcBef>
              <a:spcAft>
                <a:spcPts val="600"/>
              </a:spcAft>
            </a:pPr>
            <a:r>
              <a:rPr lang="en-US" sz="2800" dirty="0"/>
              <a:t>Based on the total number of parentally placed private school children </a:t>
            </a:r>
            <a:r>
              <a:rPr lang="en-US" sz="2800" b="1" dirty="0"/>
              <a:t>determined</a:t>
            </a:r>
            <a:r>
              <a:rPr lang="en-US" sz="2800" dirty="0"/>
              <a:t> </a:t>
            </a:r>
            <a:r>
              <a:rPr lang="en-US" sz="2800" b="1" dirty="0"/>
              <a:t>eligible</a:t>
            </a:r>
            <a:r>
              <a:rPr lang="en-US" sz="2800" dirty="0"/>
              <a:t> to receive special education and related services, </a:t>
            </a:r>
            <a:r>
              <a:rPr lang="en-US" sz="2800" b="1" dirty="0"/>
              <a:t>not just those served</a:t>
            </a:r>
            <a:r>
              <a:rPr lang="en-US" sz="2800" dirty="0"/>
              <a:t>.</a:t>
            </a:r>
            <a:r>
              <a:rPr lang="en-US" sz="2800" b="1" dirty="0"/>
              <a:t> </a:t>
            </a:r>
          </a:p>
          <a:p>
            <a:pPr>
              <a:lnSpc>
                <a:spcPct val="110000"/>
              </a:lnSpc>
              <a:spcBef>
                <a:spcPts val="600"/>
              </a:spcBef>
              <a:spcAft>
                <a:spcPts val="600"/>
              </a:spcAft>
            </a:pPr>
            <a:r>
              <a:rPr lang="en-US" sz="2800" dirty="0"/>
              <a:t>Data sources for additional analysis</a:t>
            </a:r>
          </a:p>
          <a:p>
            <a:pPr lvl="1">
              <a:lnSpc>
                <a:spcPct val="110000"/>
              </a:lnSpc>
              <a:spcBef>
                <a:spcPts val="600"/>
              </a:spcBef>
              <a:spcAft>
                <a:spcPts val="600"/>
              </a:spcAft>
            </a:pPr>
            <a:r>
              <a:rPr lang="en-US" sz="2800" dirty="0"/>
              <a:t>MDE Nonpublic and Home school Office*</a:t>
            </a:r>
          </a:p>
          <a:p>
            <a:pPr lvl="1">
              <a:lnSpc>
                <a:spcPct val="110000"/>
              </a:lnSpc>
              <a:spcBef>
                <a:spcPts val="600"/>
              </a:spcBef>
              <a:spcAft>
                <a:spcPts val="600"/>
              </a:spcAft>
            </a:pPr>
            <a:r>
              <a:rPr lang="en-US" sz="2800" dirty="0"/>
              <a:t>Michigan School Data System (MSDS)*</a:t>
            </a:r>
          </a:p>
          <a:p>
            <a:pPr marL="344487" lvl="1" indent="0">
              <a:lnSpc>
                <a:spcPct val="110000"/>
              </a:lnSpc>
              <a:spcBef>
                <a:spcPts val="600"/>
              </a:spcBef>
              <a:spcAft>
                <a:spcPts val="600"/>
              </a:spcAft>
              <a:buNone/>
            </a:pPr>
            <a:r>
              <a:rPr lang="en-US" sz="2800" dirty="0"/>
              <a:t>*These data sources may not be solely reliable sources to determine this count.</a:t>
            </a:r>
          </a:p>
        </p:txBody>
      </p:sp>
      <p:sp>
        <p:nvSpPr>
          <p:cNvPr id="4" name="Footer Placeholder 3">
            <a:extLst>
              <a:ext uri="{FF2B5EF4-FFF2-40B4-BE49-F238E27FC236}">
                <a16:creationId xmlns:a16="http://schemas.microsoft.com/office/drawing/2014/main" id="{FB0FED02-1D3A-2937-0B78-8FE68C26CFEB}"/>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A511F88B-77E4-3711-48B8-0667D9D7304C}"/>
              </a:ext>
            </a:extLst>
          </p:cNvPr>
          <p:cNvSpPr>
            <a:spLocks noGrp="1"/>
          </p:cNvSpPr>
          <p:nvPr>
            <p:ph type="sldNum" sz="quarter" idx="4"/>
          </p:nvPr>
        </p:nvSpPr>
        <p:spPr/>
        <p:txBody>
          <a:bodyPr/>
          <a:lstStyle/>
          <a:p>
            <a:fld id="{C948956C-181A-4CF4-99F7-163F512CFDFE}" type="slidenum">
              <a:rPr lang="en-US" smtClean="0"/>
              <a:pPr/>
              <a:t>22</a:t>
            </a:fld>
            <a:endParaRPr lang="en-US"/>
          </a:p>
        </p:txBody>
      </p:sp>
    </p:spTree>
    <p:custDataLst>
      <p:tags r:id="rId1"/>
    </p:custDataLst>
    <p:extLst>
      <p:ext uri="{BB962C8B-B14F-4D97-AF65-F5344CB8AC3E}">
        <p14:creationId xmlns:p14="http://schemas.microsoft.com/office/powerpoint/2010/main" val="11726443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7FFCF-BFC3-ED2C-4884-ED3CCEBEF37C}"/>
              </a:ext>
            </a:extLst>
          </p:cNvPr>
          <p:cNvSpPr>
            <a:spLocks noGrp="1"/>
          </p:cNvSpPr>
          <p:nvPr>
            <p:ph type="title"/>
          </p:nvPr>
        </p:nvSpPr>
        <p:spPr/>
        <p:txBody>
          <a:bodyPr>
            <a:normAutofit fontScale="90000"/>
          </a:bodyPr>
          <a:lstStyle/>
          <a:p>
            <a:r>
              <a:rPr lang="en-US"/>
              <a:t>Private School Count – IDEA Preschool (3-5)</a:t>
            </a:r>
          </a:p>
        </p:txBody>
      </p:sp>
      <p:sp>
        <p:nvSpPr>
          <p:cNvPr id="3" name="Content Placeholder 2">
            <a:extLst>
              <a:ext uri="{FF2B5EF4-FFF2-40B4-BE49-F238E27FC236}">
                <a16:creationId xmlns:a16="http://schemas.microsoft.com/office/drawing/2014/main" id="{4D2CF808-9FF1-A373-F2D1-0982DF63501D}"/>
              </a:ext>
            </a:extLst>
          </p:cNvPr>
          <p:cNvSpPr>
            <a:spLocks noGrp="1"/>
          </p:cNvSpPr>
          <p:nvPr>
            <p:ph idx="1"/>
          </p:nvPr>
        </p:nvSpPr>
        <p:spPr/>
        <p:txBody>
          <a:bodyPr vert="horz" lIns="91440" tIns="45720" rIns="91440" bIns="45720" rtlCol="0" anchor="t">
            <a:normAutofit/>
          </a:bodyPr>
          <a:lstStyle/>
          <a:p>
            <a:pPr>
              <a:spcBef>
                <a:spcPts val="600"/>
              </a:spcBef>
              <a:spcAft>
                <a:spcPts val="600"/>
              </a:spcAft>
            </a:pPr>
            <a:r>
              <a:rPr lang="en-US" sz="2800" dirty="0">
                <a:latin typeface="Verdana"/>
                <a:ea typeface="Verdana"/>
              </a:rPr>
              <a:t>Includes children ages 3 through 5 attending a private preschool program operated within and by an approved private elementary school.</a:t>
            </a:r>
          </a:p>
          <a:p>
            <a:pPr>
              <a:spcBef>
                <a:spcPts val="600"/>
              </a:spcBef>
              <a:spcAft>
                <a:spcPts val="600"/>
              </a:spcAft>
            </a:pPr>
            <a:r>
              <a:rPr lang="en-US" sz="2800" dirty="0">
                <a:latin typeface="Verdana"/>
                <a:ea typeface="Verdana"/>
              </a:rPr>
              <a:t>Does not include stand-alone private preschools or private childcare centers.</a:t>
            </a:r>
          </a:p>
          <a:p>
            <a:pPr>
              <a:spcBef>
                <a:spcPts val="600"/>
              </a:spcBef>
              <a:spcAft>
                <a:spcPts val="600"/>
              </a:spcAft>
            </a:pPr>
            <a:r>
              <a:rPr lang="en-US" sz="2800" dirty="0">
                <a:latin typeface="Verdana"/>
                <a:ea typeface="Verdana"/>
              </a:rPr>
              <a:t>Count not exclusive to preschool children</a:t>
            </a:r>
          </a:p>
          <a:p>
            <a:pPr lvl="1" indent="-280670">
              <a:spcBef>
                <a:spcPts val="600"/>
              </a:spcBef>
              <a:spcAft>
                <a:spcPts val="600"/>
              </a:spcAft>
            </a:pPr>
            <a:r>
              <a:rPr lang="en-US" sz="2800" dirty="0">
                <a:latin typeface="Verdana"/>
                <a:ea typeface="Verdana"/>
              </a:rPr>
              <a:t>Also includes 4 and 5-year-old children in kindergarten, including developmental kindergarten.</a:t>
            </a:r>
          </a:p>
        </p:txBody>
      </p:sp>
      <p:sp>
        <p:nvSpPr>
          <p:cNvPr id="4" name="Footer Placeholder 3">
            <a:extLst>
              <a:ext uri="{FF2B5EF4-FFF2-40B4-BE49-F238E27FC236}">
                <a16:creationId xmlns:a16="http://schemas.microsoft.com/office/drawing/2014/main" id="{FB0FED02-1D3A-2937-0B78-8FE68C26CFEB}"/>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A511F88B-77E4-3711-48B8-0667D9D7304C}"/>
              </a:ext>
            </a:extLst>
          </p:cNvPr>
          <p:cNvSpPr>
            <a:spLocks noGrp="1"/>
          </p:cNvSpPr>
          <p:nvPr>
            <p:ph type="sldNum" sz="quarter" idx="4"/>
          </p:nvPr>
        </p:nvSpPr>
        <p:spPr/>
        <p:txBody>
          <a:bodyPr/>
          <a:lstStyle/>
          <a:p>
            <a:fld id="{C948956C-181A-4CF4-99F7-163F512CFDFE}" type="slidenum">
              <a:rPr lang="en-US" smtClean="0"/>
              <a:pPr/>
              <a:t>23</a:t>
            </a:fld>
            <a:endParaRPr lang="en-US"/>
          </a:p>
        </p:txBody>
      </p:sp>
    </p:spTree>
    <p:custDataLst>
      <p:tags r:id="rId1"/>
    </p:custDataLst>
    <p:extLst>
      <p:ext uri="{BB962C8B-B14F-4D97-AF65-F5344CB8AC3E}">
        <p14:creationId xmlns:p14="http://schemas.microsoft.com/office/powerpoint/2010/main" val="3148702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p:txBody>
          <a:bodyPr anchor="ctr">
            <a:noAutofit/>
          </a:bodyPr>
          <a:lstStyle/>
          <a:p>
            <a:r>
              <a:rPr lang="en-US" sz="4000" dirty="0"/>
              <a:t>How Do I Communicate with Private Schools?</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24</a:t>
            </a:fld>
            <a:endParaRPr lang="en-US"/>
          </a:p>
        </p:txBody>
      </p:sp>
    </p:spTree>
    <p:custDataLst>
      <p:tags r:id="rId1"/>
    </p:custDataLst>
    <p:extLst>
      <p:ext uri="{BB962C8B-B14F-4D97-AF65-F5344CB8AC3E}">
        <p14:creationId xmlns:p14="http://schemas.microsoft.com/office/powerpoint/2010/main" val="1154316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E7FF-9331-7538-EFE2-7BAC921BC579}"/>
              </a:ext>
            </a:extLst>
          </p:cNvPr>
          <p:cNvSpPr>
            <a:spLocks noGrp="1"/>
          </p:cNvSpPr>
          <p:nvPr>
            <p:ph type="title"/>
          </p:nvPr>
        </p:nvSpPr>
        <p:spPr/>
        <p:txBody>
          <a:bodyPr/>
          <a:lstStyle/>
          <a:p>
            <a:r>
              <a:rPr lang="en-US"/>
              <a:t>Consultation – 34 CFR §300.134</a:t>
            </a:r>
          </a:p>
        </p:txBody>
      </p:sp>
      <p:sp>
        <p:nvSpPr>
          <p:cNvPr id="3" name="Content Placeholder 2">
            <a:extLst>
              <a:ext uri="{FF2B5EF4-FFF2-40B4-BE49-F238E27FC236}">
                <a16:creationId xmlns:a16="http://schemas.microsoft.com/office/drawing/2014/main" id="{90D52969-0E0B-EEA8-AEAF-C4F8E98786B5}"/>
              </a:ext>
            </a:extLst>
          </p:cNvPr>
          <p:cNvSpPr>
            <a:spLocks noGrp="1"/>
          </p:cNvSpPr>
          <p:nvPr>
            <p:ph idx="1"/>
          </p:nvPr>
        </p:nvSpPr>
        <p:spPr/>
        <p:txBody>
          <a:bodyPr>
            <a:normAutofit/>
          </a:bodyPr>
          <a:lstStyle/>
          <a:p>
            <a:pPr>
              <a:spcBef>
                <a:spcPts val="600"/>
              </a:spcBef>
              <a:spcAft>
                <a:spcPts val="600"/>
              </a:spcAft>
            </a:pPr>
            <a:r>
              <a:rPr lang="en-US" sz="2800" dirty="0"/>
              <a:t>To ensure timely and meaningful consultation, an LEA, or, if appropriate, a State Educational Agency (SEA), must consult with private school representatives and representatives of parents of parentally placed private school children with disabilities during the </a:t>
            </a:r>
            <a:r>
              <a:rPr lang="en-US" sz="2800" b="1" dirty="0"/>
              <a:t>design and development </a:t>
            </a:r>
            <a:r>
              <a:rPr lang="en-US" sz="2800" dirty="0"/>
              <a:t>of special education and related services for children.</a:t>
            </a:r>
          </a:p>
        </p:txBody>
      </p:sp>
      <p:sp>
        <p:nvSpPr>
          <p:cNvPr id="4" name="Footer Placeholder 3">
            <a:extLst>
              <a:ext uri="{FF2B5EF4-FFF2-40B4-BE49-F238E27FC236}">
                <a16:creationId xmlns:a16="http://schemas.microsoft.com/office/drawing/2014/main" id="{5884C48C-3E0F-7205-DC69-BB6B90DCB87F}"/>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54A43DF9-9DC6-62EC-3DE6-98AF6C3A276A}"/>
              </a:ext>
            </a:extLst>
          </p:cNvPr>
          <p:cNvSpPr>
            <a:spLocks noGrp="1"/>
          </p:cNvSpPr>
          <p:nvPr>
            <p:ph type="sldNum" sz="quarter" idx="4"/>
          </p:nvPr>
        </p:nvSpPr>
        <p:spPr/>
        <p:txBody>
          <a:bodyPr/>
          <a:lstStyle/>
          <a:p>
            <a:fld id="{C948956C-181A-4CF4-99F7-163F512CFDFE}" type="slidenum">
              <a:rPr lang="en-US" smtClean="0"/>
              <a:pPr/>
              <a:t>25</a:t>
            </a:fld>
            <a:endParaRPr lang="en-US"/>
          </a:p>
        </p:txBody>
      </p:sp>
    </p:spTree>
    <p:custDataLst>
      <p:tags r:id="rId1"/>
    </p:custDataLst>
    <p:extLst>
      <p:ext uri="{BB962C8B-B14F-4D97-AF65-F5344CB8AC3E}">
        <p14:creationId xmlns:p14="http://schemas.microsoft.com/office/powerpoint/2010/main" val="3275773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0066E-EEFC-2729-A60A-0925457BB5A4}"/>
              </a:ext>
            </a:extLst>
          </p:cNvPr>
          <p:cNvSpPr>
            <a:spLocks noGrp="1"/>
          </p:cNvSpPr>
          <p:nvPr>
            <p:ph type="title"/>
          </p:nvPr>
        </p:nvSpPr>
        <p:spPr>
          <a:xfrm>
            <a:off x="309335" y="135950"/>
            <a:ext cx="11355355" cy="833241"/>
          </a:xfrm>
        </p:spPr>
        <p:txBody>
          <a:bodyPr>
            <a:normAutofit fontScale="90000"/>
          </a:bodyPr>
          <a:lstStyle/>
          <a:p>
            <a:r>
              <a:rPr lang="en-US"/>
              <a:t>Required Consultation Topics – </a:t>
            </a:r>
            <a:br>
              <a:rPr lang="en-US"/>
            </a:br>
            <a:r>
              <a:rPr lang="en-US"/>
              <a:t>34 CFR §§300.134(a)- 300.134(e)</a:t>
            </a:r>
          </a:p>
        </p:txBody>
      </p:sp>
      <p:sp>
        <p:nvSpPr>
          <p:cNvPr id="3" name="Content Placeholder 2">
            <a:extLst>
              <a:ext uri="{FF2B5EF4-FFF2-40B4-BE49-F238E27FC236}">
                <a16:creationId xmlns:a16="http://schemas.microsoft.com/office/drawing/2014/main" id="{98084608-9953-0E7F-425B-56677F58A02A}"/>
              </a:ext>
            </a:extLst>
          </p:cNvPr>
          <p:cNvSpPr>
            <a:spLocks noGrp="1"/>
          </p:cNvSpPr>
          <p:nvPr>
            <p:ph idx="1"/>
          </p:nvPr>
        </p:nvSpPr>
        <p:spPr/>
        <p:txBody>
          <a:bodyPr>
            <a:normAutofit lnSpcReduction="10000"/>
          </a:bodyPr>
          <a:lstStyle/>
          <a:p>
            <a:pPr>
              <a:lnSpc>
                <a:spcPct val="110000"/>
              </a:lnSpc>
              <a:spcBef>
                <a:spcPts val="600"/>
              </a:spcBef>
              <a:spcAft>
                <a:spcPts val="600"/>
              </a:spcAft>
            </a:pPr>
            <a:r>
              <a:rPr lang="en-US" sz="2800" dirty="0"/>
              <a:t>Child Find</a:t>
            </a:r>
          </a:p>
          <a:p>
            <a:pPr>
              <a:lnSpc>
                <a:spcPct val="110000"/>
              </a:lnSpc>
              <a:spcBef>
                <a:spcPts val="600"/>
              </a:spcBef>
              <a:spcAft>
                <a:spcPts val="600"/>
              </a:spcAft>
            </a:pPr>
            <a:r>
              <a:rPr lang="en-US" sz="2800" dirty="0"/>
              <a:t>Explanation of Proportionate Share Calculation</a:t>
            </a:r>
          </a:p>
          <a:p>
            <a:pPr>
              <a:lnSpc>
                <a:spcPct val="110000"/>
              </a:lnSpc>
              <a:spcBef>
                <a:spcPts val="600"/>
              </a:spcBef>
              <a:spcAft>
                <a:spcPts val="600"/>
              </a:spcAft>
            </a:pPr>
            <a:r>
              <a:rPr lang="en-US" sz="2800" dirty="0"/>
              <a:t>Consultation Process</a:t>
            </a:r>
          </a:p>
          <a:p>
            <a:pPr>
              <a:lnSpc>
                <a:spcPct val="110000"/>
              </a:lnSpc>
              <a:spcBef>
                <a:spcPts val="600"/>
              </a:spcBef>
              <a:spcAft>
                <a:spcPts val="600"/>
              </a:spcAft>
            </a:pPr>
            <a:r>
              <a:rPr lang="en-US" sz="2800" dirty="0"/>
              <a:t>Provision of Special Education and Related Services</a:t>
            </a:r>
          </a:p>
          <a:p>
            <a:pPr>
              <a:lnSpc>
                <a:spcPct val="110000"/>
              </a:lnSpc>
              <a:spcBef>
                <a:spcPts val="600"/>
              </a:spcBef>
              <a:spcAft>
                <a:spcPts val="600"/>
              </a:spcAft>
            </a:pPr>
            <a:r>
              <a:rPr lang="en-US" sz="2800" dirty="0"/>
              <a:t>How, if the LEA disagrees with the views of the private school officials on the provision or types of services, the LEA will provide to the private school officials a written explanation of the reasons why the LEA chose not to adopt the recommendations of the private school officials.</a:t>
            </a:r>
          </a:p>
        </p:txBody>
      </p:sp>
      <p:sp>
        <p:nvSpPr>
          <p:cNvPr id="4" name="Footer Placeholder 3">
            <a:extLst>
              <a:ext uri="{FF2B5EF4-FFF2-40B4-BE49-F238E27FC236}">
                <a16:creationId xmlns:a16="http://schemas.microsoft.com/office/drawing/2014/main" id="{784B6897-6890-45C9-2965-8FE1CD7BA6AE}"/>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00E52D5A-869A-EDFE-A0D8-247BB59D0623}"/>
              </a:ext>
            </a:extLst>
          </p:cNvPr>
          <p:cNvSpPr>
            <a:spLocks noGrp="1"/>
          </p:cNvSpPr>
          <p:nvPr>
            <p:ph type="sldNum" sz="quarter" idx="4"/>
          </p:nvPr>
        </p:nvSpPr>
        <p:spPr/>
        <p:txBody>
          <a:bodyPr/>
          <a:lstStyle/>
          <a:p>
            <a:fld id="{C948956C-181A-4CF4-99F7-163F512CFDFE}" type="slidenum">
              <a:rPr lang="en-US" smtClean="0"/>
              <a:pPr/>
              <a:t>26</a:t>
            </a:fld>
            <a:endParaRPr lang="en-US"/>
          </a:p>
        </p:txBody>
      </p:sp>
    </p:spTree>
    <p:custDataLst>
      <p:tags r:id="rId1"/>
    </p:custDataLst>
    <p:extLst>
      <p:ext uri="{BB962C8B-B14F-4D97-AF65-F5344CB8AC3E}">
        <p14:creationId xmlns:p14="http://schemas.microsoft.com/office/powerpoint/2010/main" val="38304682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85CFA-6C69-75D0-29F4-294BA4B0717B}"/>
              </a:ext>
            </a:extLst>
          </p:cNvPr>
          <p:cNvSpPr>
            <a:spLocks noGrp="1"/>
          </p:cNvSpPr>
          <p:nvPr>
            <p:ph type="title"/>
          </p:nvPr>
        </p:nvSpPr>
        <p:spPr>
          <a:xfrm>
            <a:off x="296635" y="148650"/>
            <a:ext cx="11355355" cy="833241"/>
          </a:xfrm>
        </p:spPr>
        <p:txBody>
          <a:bodyPr>
            <a:normAutofit fontScale="90000"/>
          </a:bodyPr>
          <a:lstStyle/>
          <a:p>
            <a:r>
              <a:rPr lang="en-US"/>
              <a:t>Written Affirmation of Consultation – 34 CFR §300.135(a)</a:t>
            </a:r>
          </a:p>
        </p:txBody>
      </p:sp>
      <p:sp>
        <p:nvSpPr>
          <p:cNvPr id="3" name="Content Placeholder 2">
            <a:extLst>
              <a:ext uri="{FF2B5EF4-FFF2-40B4-BE49-F238E27FC236}">
                <a16:creationId xmlns:a16="http://schemas.microsoft.com/office/drawing/2014/main" id="{C2E4C117-3F02-5E8E-6DAD-62D236CFFFC3}"/>
              </a:ext>
            </a:extLst>
          </p:cNvPr>
          <p:cNvSpPr>
            <a:spLocks noGrp="1"/>
          </p:cNvSpPr>
          <p:nvPr>
            <p:ph idx="1"/>
          </p:nvPr>
        </p:nvSpPr>
        <p:spPr/>
        <p:txBody>
          <a:bodyPr vert="horz" lIns="91440" tIns="45720" rIns="91440" bIns="45720" rtlCol="0" anchor="t">
            <a:normAutofit/>
          </a:bodyPr>
          <a:lstStyle/>
          <a:p>
            <a:pPr>
              <a:spcBef>
                <a:spcPts val="600"/>
              </a:spcBef>
              <a:spcAft>
                <a:spcPts val="600"/>
              </a:spcAft>
            </a:pPr>
            <a:r>
              <a:rPr lang="en-US" sz="2800" dirty="0">
                <a:latin typeface="Verdana"/>
                <a:ea typeface="Verdana"/>
              </a:rPr>
              <a:t>When timely and meaningful consultation, as required by </a:t>
            </a:r>
            <a:r>
              <a:rPr lang="en-US" sz="2800" dirty="0">
                <a:latin typeface="Verdana"/>
                <a:ea typeface="Verdana"/>
                <a:hlinkClick r:id="rId4"/>
              </a:rPr>
              <a:t>34 CFR §300.134</a:t>
            </a:r>
            <a:r>
              <a:rPr lang="en-US" sz="2800" dirty="0">
                <a:latin typeface="Verdana"/>
                <a:ea typeface="Verdana"/>
              </a:rPr>
              <a:t>, has occurred, the LEA must obtain a written affirmation signed by the representatives of participating private schools.</a:t>
            </a:r>
          </a:p>
          <a:p>
            <a:pPr>
              <a:spcBef>
                <a:spcPts val="600"/>
              </a:spcBef>
              <a:spcAft>
                <a:spcPts val="600"/>
              </a:spcAft>
            </a:pPr>
            <a:r>
              <a:rPr lang="en-US" sz="2800" dirty="0">
                <a:latin typeface="Verdana"/>
                <a:ea typeface="Verdana"/>
              </a:rPr>
              <a:t>Written affirmation is obtained </a:t>
            </a:r>
            <a:r>
              <a:rPr lang="en-US" sz="2800" b="1" dirty="0">
                <a:latin typeface="Verdana"/>
                <a:ea typeface="Verdana"/>
              </a:rPr>
              <a:t>after</a:t>
            </a:r>
            <a:r>
              <a:rPr lang="en-US" sz="2800" dirty="0">
                <a:latin typeface="Verdana"/>
                <a:ea typeface="Verdana"/>
              </a:rPr>
              <a:t> consultation has occurred, not before.</a:t>
            </a:r>
          </a:p>
        </p:txBody>
      </p:sp>
      <p:sp>
        <p:nvSpPr>
          <p:cNvPr id="4" name="Footer Placeholder 3">
            <a:extLst>
              <a:ext uri="{FF2B5EF4-FFF2-40B4-BE49-F238E27FC236}">
                <a16:creationId xmlns:a16="http://schemas.microsoft.com/office/drawing/2014/main" id="{070804CA-A0D1-2C2C-0D06-A969CB10CFB5}"/>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5A1D9AB0-BD97-0917-40E6-7FD0AEBB3D37}"/>
              </a:ext>
            </a:extLst>
          </p:cNvPr>
          <p:cNvSpPr>
            <a:spLocks noGrp="1"/>
          </p:cNvSpPr>
          <p:nvPr>
            <p:ph type="sldNum" sz="quarter" idx="4"/>
          </p:nvPr>
        </p:nvSpPr>
        <p:spPr/>
        <p:txBody>
          <a:bodyPr/>
          <a:lstStyle/>
          <a:p>
            <a:fld id="{C948956C-181A-4CF4-99F7-163F512CFDFE}" type="slidenum">
              <a:rPr lang="en-US" smtClean="0"/>
              <a:pPr/>
              <a:t>27</a:t>
            </a:fld>
            <a:endParaRPr lang="en-US"/>
          </a:p>
        </p:txBody>
      </p:sp>
    </p:spTree>
    <p:custDataLst>
      <p:tags r:id="rId1"/>
    </p:custDataLst>
    <p:extLst>
      <p:ext uri="{BB962C8B-B14F-4D97-AF65-F5344CB8AC3E}">
        <p14:creationId xmlns:p14="http://schemas.microsoft.com/office/powerpoint/2010/main" val="37057209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483778" y="3097197"/>
            <a:ext cx="11002217" cy="908597"/>
          </a:xfrm>
        </p:spPr>
        <p:txBody>
          <a:bodyPr anchor="ctr">
            <a:noAutofit/>
          </a:bodyPr>
          <a:lstStyle/>
          <a:p>
            <a:r>
              <a:rPr lang="en-US" sz="4000" dirty="0"/>
              <a:t>What If Written Affirmation Is Not Received?</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28</a:t>
            </a:fld>
            <a:endParaRPr lang="en-US"/>
          </a:p>
        </p:txBody>
      </p:sp>
    </p:spTree>
    <p:custDataLst>
      <p:tags r:id="rId1"/>
    </p:custDataLst>
    <p:extLst>
      <p:ext uri="{BB962C8B-B14F-4D97-AF65-F5344CB8AC3E}">
        <p14:creationId xmlns:p14="http://schemas.microsoft.com/office/powerpoint/2010/main" val="31449049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85CFA-6C69-75D0-29F4-294BA4B0717B}"/>
              </a:ext>
            </a:extLst>
          </p:cNvPr>
          <p:cNvSpPr>
            <a:spLocks noGrp="1"/>
          </p:cNvSpPr>
          <p:nvPr>
            <p:ph type="title"/>
          </p:nvPr>
        </p:nvSpPr>
        <p:spPr>
          <a:xfrm>
            <a:off x="296635" y="148650"/>
            <a:ext cx="11355355" cy="833241"/>
          </a:xfrm>
        </p:spPr>
        <p:txBody>
          <a:bodyPr>
            <a:normAutofit fontScale="90000"/>
          </a:bodyPr>
          <a:lstStyle/>
          <a:p>
            <a:r>
              <a:rPr lang="en-US"/>
              <a:t>Written Affirmation of Consultation – 34 CFR §300.135(b)</a:t>
            </a:r>
          </a:p>
        </p:txBody>
      </p:sp>
      <p:sp>
        <p:nvSpPr>
          <p:cNvPr id="3" name="Content Placeholder 2">
            <a:extLst>
              <a:ext uri="{FF2B5EF4-FFF2-40B4-BE49-F238E27FC236}">
                <a16:creationId xmlns:a16="http://schemas.microsoft.com/office/drawing/2014/main" id="{C2E4C117-3F02-5E8E-6DAD-62D236CFFFC3}"/>
              </a:ext>
            </a:extLst>
          </p:cNvPr>
          <p:cNvSpPr>
            <a:spLocks noGrp="1"/>
          </p:cNvSpPr>
          <p:nvPr>
            <p:ph idx="1"/>
          </p:nvPr>
        </p:nvSpPr>
        <p:spPr/>
        <p:txBody>
          <a:bodyPr>
            <a:normAutofit/>
          </a:bodyPr>
          <a:lstStyle/>
          <a:p>
            <a:pPr>
              <a:spcBef>
                <a:spcPts val="600"/>
              </a:spcBef>
              <a:spcAft>
                <a:spcPts val="600"/>
              </a:spcAft>
            </a:pPr>
            <a:r>
              <a:rPr lang="en-US" sz="2800" b="0" i="0" u="none" strike="noStrike" baseline="0" dirty="0">
                <a:solidFill>
                  <a:srgbClr val="000000"/>
                </a:solidFill>
              </a:rPr>
              <a:t>If written affirmation is not received, the ISD must note this and submit documentation to MDE </a:t>
            </a:r>
            <a:r>
              <a:rPr lang="en-US" sz="2800" dirty="0">
                <a:solidFill>
                  <a:srgbClr val="000000"/>
                </a:solidFill>
              </a:rPr>
              <a:t>Office of Special Education (</a:t>
            </a:r>
            <a:r>
              <a:rPr lang="en-US" sz="2800" b="0" i="0" u="none" strike="noStrike" baseline="0" dirty="0">
                <a:solidFill>
                  <a:srgbClr val="000000"/>
                </a:solidFill>
              </a:rPr>
              <a:t>OSE) with an explanation of attempts made to obtain written affirmation.</a:t>
            </a:r>
            <a:endParaRPr lang="en-US" sz="2800" dirty="0"/>
          </a:p>
        </p:txBody>
      </p:sp>
      <p:sp>
        <p:nvSpPr>
          <p:cNvPr id="4" name="Footer Placeholder 3">
            <a:extLst>
              <a:ext uri="{FF2B5EF4-FFF2-40B4-BE49-F238E27FC236}">
                <a16:creationId xmlns:a16="http://schemas.microsoft.com/office/drawing/2014/main" id="{070804CA-A0D1-2C2C-0D06-A969CB10CFB5}"/>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5A1D9AB0-BD97-0917-40E6-7FD0AEBB3D37}"/>
              </a:ext>
            </a:extLst>
          </p:cNvPr>
          <p:cNvSpPr>
            <a:spLocks noGrp="1"/>
          </p:cNvSpPr>
          <p:nvPr>
            <p:ph type="sldNum" sz="quarter" idx="4"/>
          </p:nvPr>
        </p:nvSpPr>
        <p:spPr/>
        <p:txBody>
          <a:bodyPr/>
          <a:lstStyle/>
          <a:p>
            <a:fld id="{C948956C-181A-4CF4-99F7-163F512CFDFE}" type="slidenum">
              <a:rPr lang="en-US" smtClean="0"/>
              <a:pPr/>
              <a:t>29</a:t>
            </a:fld>
            <a:endParaRPr lang="en-US"/>
          </a:p>
        </p:txBody>
      </p:sp>
    </p:spTree>
    <p:custDataLst>
      <p:tags r:id="rId1"/>
    </p:custDataLst>
    <p:extLst>
      <p:ext uri="{BB962C8B-B14F-4D97-AF65-F5344CB8AC3E}">
        <p14:creationId xmlns:p14="http://schemas.microsoft.com/office/powerpoint/2010/main" val="529404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25FE9-5DE6-4E05-2128-5ECFC16CF704}"/>
              </a:ext>
            </a:extLst>
          </p:cNvPr>
          <p:cNvSpPr>
            <a:spLocks noGrp="1"/>
          </p:cNvSpPr>
          <p:nvPr>
            <p:ph type="title"/>
          </p:nvPr>
        </p:nvSpPr>
        <p:spPr/>
        <p:txBody>
          <a:bodyPr/>
          <a:lstStyle/>
          <a:p>
            <a:r>
              <a:rPr lang="en-US"/>
              <a:t>Overview (Cont’d)</a:t>
            </a:r>
          </a:p>
        </p:txBody>
      </p:sp>
      <p:sp>
        <p:nvSpPr>
          <p:cNvPr id="3" name="Content Placeholder 2">
            <a:extLst>
              <a:ext uri="{FF2B5EF4-FFF2-40B4-BE49-F238E27FC236}">
                <a16:creationId xmlns:a16="http://schemas.microsoft.com/office/drawing/2014/main" id="{981DAC68-2317-EAA0-BEAC-3D66231A298B}"/>
              </a:ext>
            </a:extLst>
          </p:cNvPr>
          <p:cNvSpPr>
            <a:spLocks noGrp="1"/>
          </p:cNvSpPr>
          <p:nvPr>
            <p:ph idx="1"/>
          </p:nvPr>
        </p:nvSpPr>
        <p:spPr/>
        <p:txBody>
          <a:bodyPr>
            <a:noAutofit/>
          </a:bodyPr>
          <a:lstStyle/>
          <a:p>
            <a:pPr marL="274320">
              <a:lnSpc>
                <a:spcPct val="100000"/>
              </a:lnSpc>
              <a:spcBef>
                <a:spcPts val="0"/>
              </a:spcBef>
            </a:pPr>
            <a:r>
              <a:rPr lang="en-US" sz="2800" dirty="0"/>
              <a:t>What Are the ISD/Member District Responsibilities?</a:t>
            </a:r>
          </a:p>
          <a:p>
            <a:pPr marL="274320">
              <a:lnSpc>
                <a:spcPct val="100000"/>
              </a:lnSpc>
              <a:spcBef>
                <a:spcPts val="0"/>
              </a:spcBef>
            </a:pPr>
            <a:r>
              <a:rPr lang="en-US" sz="2800" dirty="0"/>
              <a:t>What Funds Do I Spend?</a:t>
            </a:r>
          </a:p>
          <a:p>
            <a:pPr marL="274320">
              <a:lnSpc>
                <a:spcPct val="100000"/>
              </a:lnSpc>
              <a:spcBef>
                <a:spcPts val="0"/>
              </a:spcBef>
            </a:pPr>
            <a:r>
              <a:rPr lang="en-US" sz="2800" dirty="0"/>
              <a:t>How Do I Spend the Funds?</a:t>
            </a:r>
          </a:p>
          <a:p>
            <a:pPr marL="274320">
              <a:lnSpc>
                <a:spcPct val="100000"/>
              </a:lnSpc>
              <a:spcBef>
                <a:spcPts val="0"/>
              </a:spcBef>
            </a:pPr>
            <a:r>
              <a:rPr lang="en-US" sz="2800" dirty="0"/>
              <a:t>What Documentation Needs to be Maintained?</a:t>
            </a:r>
          </a:p>
          <a:p>
            <a:pPr marL="274320">
              <a:lnSpc>
                <a:spcPct val="100000"/>
              </a:lnSpc>
              <a:spcBef>
                <a:spcPts val="0"/>
              </a:spcBef>
            </a:pPr>
            <a:r>
              <a:rPr lang="en-US" sz="2800" dirty="0"/>
              <a:t>How Long Do I Have to Spend the Funds?</a:t>
            </a:r>
          </a:p>
          <a:p>
            <a:pPr marL="274320">
              <a:lnSpc>
                <a:spcPct val="100000"/>
              </a:lnSpc>
              <a:spcBef>
                <a:spcPts val="0"/>
              </a:spcBef>
            </a:pPr>
            <a:r>
              <a:rPr lang="en-US" sz="2800" dirty="0"/>
              <a:t>Can I Spend More Than the Required Amount?</a:t>
            </a:r>
          </a:p>
          <a:p>
            <a:pPr marL="274320">
              <a:lnSpc>
                <a:spcPct val="100000"/>
              </a:lnSpc>
              <a:spcBef>
                <a:spcPts val="0"/>
              </a:spcBef>
            </a:pPr>
            <a:r>
              <a:rPr lang="en-US" sz="2800" dirty="0"/>
              <a:t>What If I Don’t Anticipate Spending All the Funds?</a:t>
            </a:r>
          </a:p>
          <a:p>
            <a:pPr marL="274320">
              <a:lnSpc>
                <a:spcPct val="100000"/>
              </a:lnSpc>
              <a:spcBef>
                <a:spcPts val="0"/>
              </a:spcBef>
            </a:pPr>
            <a:r>
              <a:rPr lang="en-US" sz="2800" dirty="0"/>
              <a:t>What Is Recoding?</a:t>
            </a:r>
          </a:p>
          <a:p>
            <a:pPr marL="274320">
              <a:lnSpc>
                <a:spcPct val="100000"/>
              </a:lnSpc>
              <a:spcBef>
                <a:spcPts val="0"/>
              </a:spcBef>
            </a:pPr>
            <a:r>
              <a:rPr lang="en-US" sz="2800" dirty="0"/>
              <a:t>What Are the Key Take Aways?</a:t>
            </a:r>
          </a:p>
          <a:p>
            <a:pPr marL="274320">
              <a:lnSpc>
                <a:spcPct val="100000"/>
              </a:lnSpc>
              <a:spcBef>
                <a:spcPts val="0"/>
              </a:spcBef>
            </a:pPr>
            <a:r>
              <a:rPr lang="en-US" sz="2800" dirty="0"/>
              <a:t>How Can I Learn More?</a:t>
            </a:r>
          </a:p>
          <a:p>
            <a:pPr marL="274320">
              <a:lnSpc>
                <a:spcPct val="100000"/>
              </a:lnSpc>
              <a:spcBef>
                <a:spcPts val="0"/>
              </a:spcBef>
            </a:pPr>
            <a:r>
              <a:rPr lang="en-US" sz="2800" dirty="0"/>
              <a:t>Who Do I Contact?</a:t>
            </a:r>
          </a:p>
        </p:txBody>
      </p:sp>
      <p:sp>
        <p:nvSpPr>
          <p:cNvPr id="4" name="Footer Placeholder 3">
            <a:extLst>
              <a:ext uri="{FF2B5EF4-FFF2-40B4-BE49-F238E27FC236}">
                <a16:creationId xmlns:a16="http://schemas.microsoft.com/office/drawing/2014/main" id="{E0358B50-D0AF-42D4-8F87-E6632B611777}"/>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803E8103-4B6E-B2CE-4E99-3CD0F7DEFC3F}"/>
              </a:ext>
            </a:extLst>
          </p:cNvPr>
          <p:cNvSpPr>
            <a:spLocks noGrp="1"/>
          </p:cNvSpPr>
          <p:nvPr>
            <p:ph type="sldNum" sz="quarter" idx="4"/>
          </p:nvPr>
        </p:nvSpPr>
        <p:spPr/>
        <p:txBody>
          <a:bodyPr/>
          <a:lstStyle/>
          <a:p>
            <a:fld id="{C948956C-181A-4CF4-99F7-163F512CFDFE}" type="slidenum">
              <a:rPr lang="en-US" smtClean="0"/>
              <a:pPr/>
              <a:t>3</a:t>
            </a:fld>
            <a:endParaRPr lang="en-US"/>
          </a:p>
        </p:txBody>
      </p:sp>
    </p:spTree>
    <p:custDataLst>
      <p:tags r:id="rId1"/>
    </p:custDataLst>
    <p:extLst>
      <p:ext uri="{BB962C8B-B14F-4D97-AF65-F5344CB8AC3E}">
        <p14:creationId xmlns:p14="http://schemas.microsoft.com/office/powerpoint/2010/main" val="2149622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2974701"/>
            <a:ext cx="11002217" cy="908597"/>
          </a:xfrm>
        </p:spPr>
        <p:txBody>
          <a:bodyPr anchor="ctr">
            <a:noAutofit/>
          </a:bodyPr>
          <a:lstStyle/>
          <a:p>
            <a:r>
              <a:rPr lang="en-US" dirty="0"/>
              <a:t>How Much Am I Required to Spend?</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30</a:t>
            </a:fld>
            <a:endParaRPr lang="en-US"/>
          </a:p>
        </p:txBody>
      </p:sp>
    </p:spTree>
    <p:custDataLst>
      <p:tags r:id="rId1"/>
    </p:custDataLst>
    <p:extLst>
      <p:ext uri="{BB962C8B-B14F-4D97-AF65-F5344CB8AC3E}">
        <p14:creationId xmlns:p14="http://schemas.microsoft.com/office/powerpoint/2010/main" val="29862340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2463A-2143-9059-84C3-90AA386BBF11}"/>
              </a:ext>
            </a:extLst>
          </p:cNvPr>
          <p:cNvSpPr>
            <a:spLocks noGrp="1"/>
          </p:cNvSpPr>
          <p:nvPr>
            <p:ph type="title"/>
          </p:nvPr>
        </p:nvSpPr>
        <p:spPr/>
        <p:txBody>
          <a:bodyPr/>
          <a:lstStyle/>
          <a:p>
            <a:r>
              <a:rPr lang="en-US"/>
              <a:t>Expenditures – 34 CFR §300.133(a)</a:t>
            </a:r>
          </a:p>
        </p:txBody>
      </p:sp>
      <p:sp>
        <p:nvSpPr>
          <p:cNvPr id="3" name="Content Placeholder 2">
            <a:extLst>
              <a:ext uri="{FF2B5EF4-FFF2-40B4-BE49-F238E27FC236}">
                <a16:creationId xmlns:a16="http://schemas.microsoft.com/office/drawing/2014/main" id="{4A5B2563-03E8-0504-27D1-C7D48C53C38B}"/>
              </a:ext>
            </a:extLst>
          </p:cNvPr>
          <p:cNvSpPr>
            <a:spLocks noGrp="1"/>
          </p:cNvSpPr>
          <p:nvPr>
            <p:ph idx="1"/>
          </p:nvPr>
        </p:nvSpPr>
        <p:spPr/>
        <p:txBody>
          <a:bodyPr>
            <a:normAutofit fontScale="92500" lnSpcReduction="20000"/>
          </a:bodyPr>
          <a:lstStyle/>
          <a:p>
            <a:pPr marL="0" indent="0">
              <a:spcAft>
                <a:spcPts val="1200"/>
              </a:spcAft>
              <a:buNone/>
            </a:pPr>
            <a:r>
              <a:rPr lang="en-US" sz="2800" dirty="0"/>
              <a:t>The LEA* where the private schools are located must expend:</a:t>
            </a:r>
          </a:p>
          <a:p>
            <a:r>
              <a:rPr lang="en-US" sz="2800" dirty="0"/>
              <a:t>A proportionate share of the LEA’s total subgrant under §611(f) of IDEA on services for parentally placed children aged 3-21 in accordance with a required formula; and</a:t>
            </a:r>
          </a:p>
          <a:p>
            <a:r>
              <a:rPr lang="en-US" sz="2800" dirty="0"/>
              <a:t>A proportionate share of the LEA’s total subgrant under §619(g) of IDEA for services for parentally placed children aged 3-5 in accordance with a required formula.</a:t>
            </a:r>
          </a:p>
          <a:p>
            <a:pPr marL="0" indent="0">
              <a:spcBef>
                <a:spcPts val="3000"/>
              </a:spcBef>
              <a:buNone/>
            </a:pPr>
            <a:r>
              <a:rPr lang="en-US" sz="2800" dirty="0"/>
              <a:t>*Note: IDEA defines an Educational Service Agency as an LEA. Therefore, in Michigan, an Intermediate School District (ISD), Regional Educational Services Agency (RESA) or Educational Service District (ESD) is an LEA.</a:t>
            </a:r>
          </a:p>
        </p:txBody>
      </p:sp>
      <p:sp>
        <p:nvSpPr>
          <p:cNvPr id="4" name="Footer Placeholder 3">
            <a:extLst>
              <a:ext uri="{FF2B5EF4-FFF2-40B4-BE49-F238E27FC236}">
                <a16:creationId xmlns:a16="http://schemas.microsoft.com/office/drawing/2014/main" id="{36054391-60DA-02A4-65C6-D925CA2CD4D3}"/>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6184E702-01AE-6366-3B16-831138042BD6}"/>
              </a:ext>
            </a:extLst>
          </p:cNvPr>
          <p:cNvSpPr>
            <a:spLocks noGrp="1"/>
          </p:cNvSpPr>
          <p:nvPr>
            <p:ph type="sldNum" sz="quarter" idx="4"/>
          </p:nvPr>
        </p:nvSpPr>
        <p:spPr/>
        <p:txBody>
          <a:bodyPr/>
          <a:lstStyle/>
          <a:p>
            <a:fld id="{C948956C-181A-4CF4-99F7-163F512CFDFE}" type="slidenum">
              <a:rPr lang="en-US" smtClean="0"/>
              <a:pPr/>
              <a:t>31</a:t>
            </a:fld>
            <a:endParaRPr lang="en-US"/>
          </a:p>
        </p:txBody>
      </p:sp>
    </p:spTree>
    <p:custDataLst>
      <p:tags r:id="rId1"/>
    </p:custDataLst>
    <p:extLst>
      <p:ext uri="{BB962C8B-B14F-4D97-AF65-F5344CB8AC3E}">
        <p14:creationId xmlns:p14="http://schemas.microsoft.com/office/powerpoint/2010/main" val="17912720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C632-E61B-4C9F-9163-D15DCB4BF9C9}"/>
              </a:ext>
            </a:extLst>
          </p:cNvPr>
          <p:cNvSpPr>
            <a:spLocks noGrp="1"/>
          </p:cNvSpPr>
          <p:nvPr>
            <p:ph type="title"/>
          </p:nvPr>
        </p:nvSpPr>
        <p:spPr>
          <a:xfrm>
            <a:off x="350588" y="171169"/>
            <a:ext cx="11355355" cy="833241"/>
          </a:xfrm>
        </p:spPr>
        <p:txBody>
          <a:bodyPr>
            <a:normAutofit fontScale="90000"/>
          </a:bodyPr>
          <a:lstStyle/>
          <a:p>
            <a:r>
              <a:rPr lang="en-US"/>
              <a:t>Proportionate Share Calculation Example – Flowthrough Grant (3-21) </a:t>
            </a:r>
          </a:p>
        </p:txBody>
      </p:sp>
      <p:sp>
        <p:nvSpPr>
          <p:cNvPr id="7" name="Content Placeholder 6">
            <a:extLst>
              <a:ext uri="{FF2B5EF4-FFF2-40B4-BE49-F238E27FC236}">
                <a16:creationId xmlns:a16="http://schemas.microsoft.com/office/drawing/2014/main" id="{C2BFC2CC-9E76-C06D-B530-39321FB3F945}"/>
              </a:ext>
            </a:extLst>
          </p:cNvPr>
          <p:cNvSpPr>
            <a:spLocks noGrp="1"/>
          </p:cNvSpPr>
          <p:nvPr>
            <p:ph sz="half" idx="2"/>
          </p:nvPr>
        </p:nvSpPr>
        <p:spPr>
          <a:xfrm>
            <a:off x="521879" y="1233576"/>
            <a:ext cx="11012772" cy="1066279"/>
          </a:xfrm>
        </p:spPr>
        <p:txBody>
          <a:bodyPr>
            <a:noAutofit/>
          </a:bodyPr>
          <a:lstStyle/>
          <a:p>
            <a:pPr>
              <a:lnSpc>
                <a:spcPct val="100000"/>
              </a:lnSpc>
              <a:spcBef>
                <a:spcPts val="0"/>
              </a:spcBef>
            </a:pPr>
            <a:r>
              <a:rPr lang="en-US" sz="2000" dirty="0"/>
              <a:t>School Year: 2022-23</a:t>
            </a:r>
          </a:p>
          <a:p>
            <a:pPr>
              <a:lnSpc>
                <a:spcPct val="100000"/>
              </a:lnSpc>
              <a:spcBef>
                <a:spcPts val="0"/>
              </a:spcBef>
            </a:pPr>
            <a:r>
              <a:rPr lang="en-US" sz="2000" dirty="0"/>
              <a:t>Program Number (formerly Grant Number): 230450</a:t>
            </a:r>
          </a:p>
          <a:p>
            <a:pPr>
              <a:lnSpc>
                <a:spcPct val="100000"/>
              </a:lnSpc>
              <a:spcBef>
                <a:spcPts val="0"/>
              </a:spcBef>
            </a:pPr>
            <a:r>
              <a:rPr lang="en-US" sz="2000" dirty="0"/>
              <a:t>Count: Official Fall 2021 Count</a:t>
            </a:r>
          </a:p>
        </p:txBody>
      </p:sp>
      <p:graphicFrame>
        <p:nvGraphicFramePr>
          <p:cNvPr id="9" name="Table 9">
            <a:extLst>
              <a:ext uri="{FF2B5EF4-FFF2-40B4-BE49-F238E27FC236}">
                <a16:creationId xmlns:a16="http://schemas.microsoft.com/office/drawing/2014/main" id="{A605F8A1-E3B0-4C71-B91E-C2602E86FCF0}"/>
              </a:ext>
            </a:extLst>
          </p:cNvPr>
          <p:cNvGraphicFramePr>
            <a:graphicFrameLocks noGrp="1"/>
          </p:cNvGraphicFramePr>
          <p:nvPr>
            <p:ph sz="half" idx="1"/>
            <p:extLst>
              <p:ext uri="{D42A27DB-BD31-4B8C-83A1-F6EECF244321}">
                <p14:modId xmlns:p14="http://schemas.microsoft.com/office/powerpoint/2010/main" val="1583534755"/>
              </p:ext>
            </p:extLst>
          </p:nvPr>
        </p:nvGraphicFramePr>
        <p:xfrm>
          <a:off x="521879" y="2299855"/>
          <a:ext cx="11012772" cy="4296954"/>
        </p:xfrm>
        <a:graphic>
          <a:graphicData uri="http://schemas.openxmlformats.org/drawingml/2006/table">
            <a:tbl>
              <a:tblPr firstRow="1" firstCol="1" bandRow="1">
                <a:tableStyleId>{0505E3EF-67EA-436B-97B2-0124C06EBD24}</a:tableStyleId>
              </a:tblPr>
              <a:tblGrid>
                <a:gridCol w="7229062">
                  <a:extLst>
                    <a:ext uri="{9D8B030D-6E8A-4147-A177-3AD203B41FA5}">
                      <a16:colId xmlns:a16="http://schemas.microsoft.com/office/drawing/2014/main" val="1674129799"/>
                    </a:ext>
                  </a:extLst>
                </a:gridCol>
                <a:gridCol w="3783710">
                  <a:extLst>
                    <a:ext uri="{9D8B030D-6E8A-4147-A177-3AD203B41FA5}">
                      <a16:colId xmlns:a16="http://schemas.microsoft.com/office/drawing/2014/main" val="2061453201"/>
                    </a:ext>
                  </a:extLst>
                </a:gridCol>
              </a:tblGrid>
              <a:tr h="350586">
                <a:tc>
                  <a:txBody>
                    <a:bodyPr/>
                    <a:lstStyle/>
                    <a:p>
                      <a:r>
                        <a:rPr lang="en-US" sz="1600" b="1" kern="1200">
                          <a:solidFill>
                            <a:schemeClr val="tx1"/>
                          </a:solidFill>
                          <a:latin typeface="Verdana" panose="020B0604030504040204" pitchFamily="34" charset="0"/>
                          <a:ea typeface="Verdana" panose="020B0604030504040204" pitchFamily="34" charset="0"/>
                          <a:cs typeface="+mn-cs"/>
                        </a:rPr>
                        <a:t>Description</a:t>
                      </a:r>
                    </a:p>
                  </a:txBody>
                  <a:tcPr anchor="ctr"/>
                </a:tc>
                <a:tc>
                  <a:txBody>
                    <a:bodyPr/>
                    <a:lstStyle/>
                    <a:p>
                      <a:pPr algn="ctr"/>
                      <a:r>
                        <a:rPr lang="en-US" sz="1600">
                          <a:solidFill>
                            <a:schemeClr val="tx1"/>
                          </a:solidFill>
                          <a:latin typeface="Verdana" panose="020B0604030504040204" pitchFamily="34" charset="0"/>
                          <a:ea typeface="Verdana" panose="020B0604030504040204" pitchFamily="34" charset="0"/>
                        </a:rPr>
                        <a:t>Counts/Calculation</a:t>
                      </a:r>
                    </a:p>
                  </a:txBody>
                  <a:tcPr anchor="ctr"/>
                </a:tc>
                <a:extLst>
                  <a:ext uri="{0D108BD9-81ED-4DB2-BD59-A6C34878D82A}">
                    <a16:rowId xmlns:a16="http://schemas.microsoft.com/office/drawing/2014/main" val="1939752459"/>
                  </a:ext>
                </a:extLst>
              </a:tr>
              <a:tr h="605559">
                <a:tc>
                  <a:txBody>
                    <a:bodyPr/>
                    <a:lstStyle/>
                    <a:p>
                      <a:r>
                        <a:rPr lang="en-US" sz="1600" b="0" kern="1200">
                          <a:solidFill>
                            <a:schemeClr val="tx1"/>
                          </a:solidFill>
                          <a:latin typeface="Verdana" panose="020B0604030504040204" pitchFamily="34" charset="0"/>
                          <a:ea typeface="Verdana" panose="020B0604030504040204" pitchFamily="34" charset="0"/>
                          <a:cs typeface="+mn-cs"/>
                        </a:rPr>
                        <a:t>Number of eligible children (3-21) with disabilities in public schools within the ISD (Students with IEPs)</a:t>
                      </a:r>
                    </a:p>
                  </a:txBody>
                  <a:tcPr anchor="ctr"/>
                </a:tc>
                <a:tc>
                  <a:txBody>
                    <a:bodyPr/>
                    <a:lstStyle/>
                    <a:p>
                      <a:pPr algn="ctr"/>
                      <a:r>
                        <a:rPr lang="en-US" sz="1600">
                          <a:solidFill>
                            <a:schemeClr val="tx1"/>
                          </a:solidFill>
                          <a:latin typeface="Verdana" panose="020B0604030504040204" pitchFamily="34" charset="0"/>
                          <a:ea typeface="Verdana" panose="020B0604030504040204" pitchFamily="34" charset="0"/>
                        </a:rPr>
                        <a:t>475</a:t>
                      </a:r>
                    </a:p>
                  </a:txBody>
                  <a:tcPr anchor="ctr"/>
                </a:tc>
                <a:extLst>
                  <a:ext uri="{0D108BD9-81ED-4DB2-BD59-A6C34878D82A}">
                    <a16:rowId xmlns:a16="http://schemas.microsoft.com/office/drawing/2014/main" val="2526263527"/>
                  </a:ext>
                </a:extLst>
              </a:tr>
              <a:tr h="800689">
                <a:tc>
                  <a:txBody>
                    <a:bodyPr/>
                    <a:lstStyle/>
                    <a:p>
                      <a:r>
                        <a:rPr lang="en-US" sz="1600" b="0" kern="1200">
                          <a:solidFill>
                            <a:schemeClr val="tx1"/>
                          </a:solidFill>
                          <a:latin typeface="Verdana" panose="020B0604030504040204" pitchFamily="34" charset="0"/>
                          <a:ea typeface="Verdana" panose="020B0604030504040204" pitchFamily="34" charset="0"/>
                        </a:rPr>
                        <a:t>Number of parentally placed children (3-21) </a:t>
                      </a:r>
                      <a:r>
                        <a:rPr lang="en-US" sz="1600" b="1" kern="1200">
                          <a:solidFill>
                            <a:schemeClr val="tx1"/>
                          </a:solidFill>
                          <a:latin typeface="Verdana" panose="020B0604030504040204" pitchFamily="34" charset="0"/>
                          <a:ea typeface="Verdana" panose="020B0604030504040204" pitchFamily="34" charset="0"/>
                        </a:rPr>
                        <a:t>determined eligible </a:t>
                      </a:r>
                      <a:r>
                        <a:rPr lang="en-US" sz="1600" b="0" kern="1200">
                          <a:solidFill>
                            <a:schemeClr val="tx1"/>
                          </a:solidFill>
                          <a:latin typeface="Verdana" panose="020B0604030504040204" pitchFamily="34" charset="0"/>
                          <a:ea typeface="Verdana" panose="020B0604030504040204" pitchFamily="34" charset="0"/>
                        </a:rPr>
                        <a:t>in registered and approved private elementary and secondary schools</a:t>
                      </a:r>
                      <a:r>
                        <a:rPr lang="en-US" sz="1600" b="1" kern="1200">
                          <a:solidFill>
                            <a:schemeClr val="tx1"/>
                          </a:solidFill>
                          <a:latin typeface="Verdana" panose="020B0604030504040204" pitchFamily="34" charset="0"/>
                          <a:ea typeface="Verdana" panose="020B0604030504040204" pitchFamily="34" charset="0"/>
                        </a:rPr>
                        <a:t> </a:t>
                      </a:r>
                      <a:r>
                        <a:rPr lang="en-US" sz="1600" b="0" kern="1200">
                          <a:solidFill>
                            <a:schemeClr val="tx1"/>
                          </a:solidFill>
                          <a:latin typeface="Verdana" panose="020B0604030504040204" pitchFamily="34" charset="0"/>
                          <a:ea typeface="Verdana" panose="020B0604030504040204" pitchFamily="34" charset="0"/>
                        </a:rPr>
                        <a:t>within the ISD</a:t>
                      </a:r>
                      <a:endParaRPr lang="en-US" sz="1600" b="0" kern="1200">
                        <a:solidFill>
                          <a:schemeClr val="tx1"/>
                        </a:solidFill>
                        <a:latin typeface="Verdana" panose="020B0604030504040204" pitchFamily="34" charset="0"/>
                        <a:ea typeface="Verdana" panose="020B0604030504040204" pitchFamily="34" charset="0"/>
                        <a:cs typeface="+mn-cs"/>
                      </a:endParaRPr>
                    </a:p>
                  </a:txBody>
                  <a:tcPr anchor="ctr"/>
                </a:tc>
                <a:tc>
                  <a:txBody>
                    <a:bodyPr/>
                    <a:lstStyle/>
                    <a:p>
                      <a:pPr algn="ctr"/>
                      <a:r>
                        <a:rPr lang="en-US" sz="1600">
                          <a:solidFill>
                            <a:schemeClr val="tx1"/>
                          </a:solidFill>
                          <a:latin typeface="Verdana" panose="020B0604030504040204" pitchFamily="34" charset="0"/>
                          <a:ea typeface="Verdana" panose="020B0604030504040204" pitchFamily="34" charset="0"/>
                        </a:rPr>
                        <a:t>25</a:t>
                      </a:r>
                    </a:p>
                  </a:txBody>
                  <a:tcPr anchor="ctr"/>
                </a:tc>
                <a:extLst>
                  <a:ext uri="{0D108BD9-81ED-4DB2-BD59-A6C34878D82A}">
                    <a16:rowId xmlns:a16="http://schemas.microsoft.com/office/drawing/2014/main" val="814643026"/>
                  </a:ext>
                </a:extLst>
              </a:tr>
              <a:tr h="350586">
                <a:tc>
                  <a:txBody>
                    <a:bodyPr/>
                    <a:lstStyle/>
                    <a:p>
                      <a:r>
                        <a:rPr lang="en-US" sz="1600" b="1">
                          <a:solidFill>
                            <a:schemeClr val="tx1"/>
                          </a:solidFill>
                          <a:latin typeface="Verdana" panose="020B0604030504040204" pitchFamily="34" charset="0"/>
                          <a:ea typeface="Verdana" panose="020B0604030504040204" pitchFamily="34" charset="0"/>
                        </a:rPr>
                        <a:t>Total number of eligible children (3-21)</a:t>
                      </a:r>
                    </a:p>
                  </a:txBody>
                  <a:tcPr anchor="ctr"/>
                </a:tc>
                <a:tc>
                  <a:txBody>
                    <a:bodyPr/>
                    <a:lstStyle/>
                    <a:p>
                      <a:pPr algn="ctr"/>
                      <a:r>
                        <a:rPr lang="en-US" sz="1600" b="1">
                          <a:solidFill>
                            <a:schemeClr val="tx1"/>
                          </a:solidFill>
                          <a:latin typeface="Verdana" panose="020B0604030504040204" pitchFamily="34" charset="0"/>
                          <a:ea typeface="Verdana" panose="020B0604030504040204" pitchFamily="34" charset="0"/>
                        </a:rPr>
                        <a:t>500</a:t>
                      </a:r>
                    </a:p>
                  </a:txBody>
                  <a:tcPr anchor="ctr"/>
                </a:tc>
                <a:extLst>
                  <a:ext uri="{0D108BD9-81ED-4DB2-BD59-A6C34878D82A}">
                    <a16:rowId xmlns:a16="http://schemas.microsoft.com/office/drawing/2014/main" val="1469264344"/>
                  </a:ext>
                </a:extLst>
              </a:tr>
              <a:tr h="350586">
                <a:tc>
                  <a:txBody>
                    <a:bodyPr/>
                    <a:lstStyle/>
                    <a:p>
                      <a:r>
                        <a:rPr lang="en-US" sz="1600" b="0">
                          <a:solidFill>
                            <a:schemeClr val="tx1"/>
                          </a:solidFill>
                          <a:latin typeface="Verdana" panose="020B0604030504040204" pitchFamily="34" charset="0"/>
                          <a:ea typeface="Verdana" panose="020B0604030504040204" pitchFamily="34" charset="0"/>
                        </a:rPr>
                        <a:t>IDEA Flowthrough (Section 611) funds allocated to the ISD</a:t>
                      </a:r>
                    </a:p>
                  </a:txBody>
                  <a:tcPr anchor="ctr"/>
                </a:tc>
                <a:tc>
                  <a:txBody>
                    <a:bodyPr/>
                    <a:lstStyle/>
                    <a:p>
                      <a:pPr algn="ctr"/>
                      <a:r>
                        <a:rPr lang="en-US" sz="1600">
                          <a:solidFill>
                            <a:schemeClr val="tx1"/>
                          </a:solidFill>
                          <a:latin typeface="Verdana" panose="020B0604030504040204" pitchFamily="34" charset="0"/>
                          <a:ea typeface="Verdana" panose="020B0604030504040204" pitchFamily="34" charset="0"/>
                        </a:rPr>
                        <a:t>$1,000,000</a:t>
                      </a:r>
                    </a:p>
                  </a:txBody>
                  <a:tcPr anchor="ctr"/>
                </a:tc>
                <a:extLst>
                  <a:ext uri="{0D108BD9-81ED-4DB2-BD59-A6C34878D82A}">
                    <a16:rowId xmlns:a16="http://schemas.microsoft.com/office/drawing/2014/main" val="1335736187"/>
                  </a:ext>
                </a:extLst>
              </a:tr>
              <a:tr h="605559">
                <a:tc>
                  <a:txBody>
                    <a:bodyPr/>
                    <a:lstStyle/>
                    <a:p>
                      <a:r>
                        <a:rPr lang="en-US" sz="1600" b="1">
                          <a:solidFill>
                            <a:schemeClr val="tx1"/>
                          </a:solidFill>
                          <a:latin typeface="Verdana" panose="020B0604030504040204" pitchFamily="34" charset="0"/>
                          <a:ea typeface="Verdana" panose="020B0604030504040204" pitchFamily="34" charset="0"/>
                        </a:rPr>
                        <a:t>Average allocation per eligible child (3-21)</a:t>
                      </a:r>
                    </a:p>
                  </a:txBody>
                  <a:tcPr anchor="ctr"/>
                </a:tc>
                <a:tc>
                  <a:txBody>
                    <a:bodyPr/>
                    <a:lstStyle/>
                    <a:p>
                      <a:pPr algn="ctr"/>
                      <a:r>
                        <a:rPr lang="en-US" sz="1600" b="1">
                          <a:solidFill>
                            <a:schemeClr val="tx1"/>
                          </a:solidFill>
                          <a:latin typeface="Verdana" panose="020B0604030504040204" pitchFamily="34" charset="0"/>
                          <a:ea typeface="Verdana" panose="020B0604030504040204" pitchFamily="34" charset="0"/>
                        </a:rPr>
                        <a:t>$2,000</a:t>
                      </a:r>
                    </a:p>
                    <a:p>
                      <a:pPr algn="ctr"/>
                      <a:r>
                        <a:rPr lang="en-US" sz="1600">
                          <a:solidFill>
                            <a:schemeClr val="tx1"/>
                          </a:solidFill>
                          <a:latin typeface="Verdana" panose="020B0604030504040204" pitchFamily="34" charset="0"/>
                          <a:ea typeface="Verdana" panose="020B0604030504040204" pitchFamily="34" charset="0"/>
                        </a:rPr>
                        <a:t>($1,000,000/500)</a:t>
                      </a:r>
                    </a:p>
                  </a:txBody>
                  <a:tcPr anchor="ctr"/>
                </a:tc>
                <a:extLst>
                  <a:ext uri="{0D108BD9-81ED-4DB2-BD59-A6C34878D82A}">
                    <a16:rowId xmlns:a16="http://schemas.microsoft.com/office/drawing/2014/main" val="555342739"/>
                  </a:ext>
                </a:extLst>
              </a:tr>
              <a:tr h="605559">
                <a:tc>
                  <a:txBody>
                    <a:bodyPr/>
                    <a:lstStyle/>
                    <a:p>
                      <a:r>
                        <a:rPr lang="en-US" sz="1600" b="0" kern="1200" dirty="0">
                          <a:solidFill>
                            <a:schemeClr val="tx1"/>
                          </a:solidFill>
                          <a:latin typeface="Verdana" panose="020B0604030504040204" pitchFamily="34" charset="0"/>
                          <a:ea typeface="Verdana" panose="020B0604030504040204" pitchFamily="34" charset="0"/>
                        </a:rPr>
                        <a:t>Number of parentally placed children (3-21) </a:t>
                      </a:r>
                      <a:r>
                        <a:rPr lang="en-US" sz="1600" b="1" kern="1200" dirty="0">
                          <a:solidFill>
                            <a:schemeClr val="tx1"/>
                          </a:solidFill>
                          <a:latin typeface="Verdana" panose="020B0604030504040204" pitchFamily="34" charset="0"/>
                          <a:ea typeface="Verdana" panose="020B0604030504040204" pitchFamily="34" charset="0"/>
                        </a:rPr>
                        <a:t>determined eligible </a:t>
                      </a:r>
                      <a:r>
                        <a:rPr lang="en-US" sz="1600" b="0" kern="1200" dirty="0">
                          <a:solidFill>
                            <a:schemeClr val="tx1"/>
                          </a:solidFill>
                          <a:latin typeface="Verdana" panose="020B0604030504040204" pitchFamily="34" charset="0"/>
                          <a:ea typeface="Verdana" panose="020B0604030504040204" pitchFamily="34" charset="0"/>
                        </a:rPr>
                        <a:t>in private elementary and secondary schools</a:t>
                      </a:r>
                      <a:r>
                        <a:rPr lang="en-US" sz="1600" b="1" kern="1200" dirty="0">
                          <a:solidFill>
                            <a:schemeClr val="tx1"/>
                          </a:solidFill>
                          <a:latin typeface="Verdana" panose="020B0604030504040204" pitchFamily="34" charset="0"/>
                          <a:ea typeface="Verdana" panose="020B0604030504040204" pitchFamily="34" charset="0"/>
                        </a:rPr>
                        <a:t> </a:t>
                      </a:r>
                      <a:r>
                        <a:rPr lang="en-US" sz="1600" b="0" kern="1200" dirty="0">
                          <a:solidFill>
                            <a:schemeClr val="tx1"/>
                          </a:solidFill>
                          <a:latin typeface="Verdana" panose="020B0604030504040204" pitchFamily="34" charset="0"/>
                          <a:ea typeface="Verdana" panose="020B0604030504040204" pitchFamily="34" charset="0"/>
                        </a:rPr>
                        <a:t>within the ISD</a:t>
                      </a:r>
                      <a:endParaRPr lang="en-US" sz="1600" b="0" kern="1200" dirty="0">
                        <a:solidFill>
                          <a:schemeClr val="tx1"/>
                        </a:solidFill>
                        <a:latin typeface="Verdana" panose="020B0604030504040204" pitchFamily="34" charset="0"/>
                        <a:ea typeface="Verdana" panose="020B0604030504040204" pitchFamily="34" charset="0"/>
                        <a:cs typeface="+mn-cs"/>
                      </a:endParaRPr>
                    </a:p>
                  </a:txBody>
                  <a:tcPr anchor="ctr"/>
                </a:tc>
                <a:tc>
                  <a:txBody>
                    <a:bodyPr/>
                    <a:lstStyle/>
                    <a:p>
                      <a:pPr algn="ctr"/>
                      <a:r>
                        <a:rPr lang="en-US" sz="1600">
                          <a:solidFill>
                            <a:schemeClr val="tx1"/>
                          </a:solidFill>
                          <a:latin typeface="Verdana" panose="020B0604030504040204" pitchFamily="34" charset="0"/>
                          <a:ea typeface="Verdana" panose="020B0604030504040204" pitchFamily="34" charset="0"/>
                        </a:rPr>
                        <a:t>25</a:t>
                      </a:r>
                    </a:p>
                  </a:txBody>
                  <a:tcPr anchor="ctr"/>
                </a:tc>
                <a:extLst>
                  <a:ext uri="{0D108BD9-81ED-4DB2-BD59-A6C34878D82A}">
                    <a16:rowId xmlns:a16="http://schemas.microsoft.com/office/drawing/2014/main" val="3183402938"/>
                  </a:ext>
                </a:extLst>
              </a:tr>
              <a:tr h="605559">
                <a:tc>
                  <a:txBody>
                    <a:bodyPr/>
                    <a:lstStyle/>
                    <a:p>
                      <a:r>
                        <a:rPr lang="en-US" sz="1600" b="1">
                          <a:latin typeface="Verdana" panose="020B0604030504040204" pitchFamily="34" charset="0"/>
                          <a:ea typeface="Verdana" panose="020B0604030504040204" pitchFamily="34" charset="0"/>
                        </a:rPr>
                        <a:t>Total Flowthrough Proportionate Share Requirement </a:t>
                      </a:r>
                    </a:p>
                  </a:txBody>
                  <a:tcPr anchor="ctr"/>
                </a:tc>
                <a:tc>
                  <a:txBody>
                    <a:bodyPr/>
                    <a:lstStyle/>
                    <a:p>
                      <a:pPr algn="ctr"/>
                      <a:r>
                        <a:rPr lang="en-US" sz="1600" b="1" dirty="0">
                          <a:latin typeface="Verdana" panose="020B0604030504040204" pitchFamily="34" charset="0"/>
                          <a:ea typeface="Verdana" panose="020B0604030504040204" pitchFamily="34" charset="0"/>
                        </a:rPr>
                        <a:t>$50,000 </a:t>
                      </a:r>
                    </a:p>
                    <a:p>
                      <a:pPr algn="ctr"/>
                      <a:r>
                        <a:rPr lang="en-US" sz="1600" b="0" dirty="0">
                          <a:latin typeface="Verdana" panose="020B0604030504040204" pitchFamily="34" charset="0"/>
                          <a:ea typeface="Verdana" panose="020B0604030504040204" pitchFamily="34" charset="0"/>
                        </a:rPr>
                        <a:t>($2,000 x 25)</a:t>
                      </a:r>
                    </a:p>
                  </a:txBody>
                  <a:tcPr anchor="ctr"/>
                </a:tc>
                <a:extLst>
                  <a:ext uri="{0D108BD9-81ED-4DB2-BD59-A6C34878D82A}">
                    <a16:rowId xmlns:a16="http://schemas.microsoft.com/office/drawing/2014/main" val="2288098826"/>
                  </a:ext>
                </a:extLst>
              </a:tr>
            </a:tbl>
          </a:graphicData>
        </a:graphic>
      </p:graphicFrame>
      <p:sp>
        <p:nvSpPr>
          <p:cNvPr id="4" name="Footer Placeholder 3">
            <a:extLst>
              <a:ext uri="{FF2B5EF4-FFF2-40B4-BE49-F238E27FC236}">
                <a16:creationId xmlns:a16="http://schemas.microsoft.com/office/drawing/2014/main" id="{F2236075-58E5-42CE-8F8E-926D32547F66}"/>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1E22162-4158-4D45-95C1-36D80CD3F74E}"/>
              </a:ext>
            </a:extLst>
          </p:cNvPr>
          <p:cNvSpPr>
            <a:spLocks noGrp="1"/>
          </p:cNvSpPr>
          <p:nvPr>
            <p:ph type="sldNum" sz="quarter" idx="4"/>
          </p:nvPr>
        </p:nvSpPr>
        <p:spPr/>
        <p:txBody>
          <a:bodyPr/>
          <a:lstStyle/>
          <a:p>
            <a:fld id="{C948956C-181A-4CF4-99F7-163F512CFDFE}" type="slidenum">
              <a:rPr lang="en-US" smtClean="0"/>
              <a:pPr/>
              <a:t>32</a:t>
            </a:fld>
            <a:endParaRPr lang="en-US"/>
          </a:p>
        </p:txBody>
      </p:sp>
    </p:spTree>
    <p:custDataLst>
      <p:tags r:id="rId1"/>
    </p:custDataLst>
    <p:extLst>
      <p:ext uri="{BB962C8B-B14F-4D97-AF65-F5344CB8AC3E}">
        <p14:creationId xmlns:p14="http://schemas.microsoft.com/office/powerpoint/2010/main" val="40815517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C632-E61B-4C9F-9163-D15DCB4BF9C9}"/>
              </a:ext>
            </a:extLst>
          </p:cNvPr>
          <p:cNvSpPr>
            <a:spLocks noGrp="1"/>
          </p:cNvSpPr>
          <p:nvPr>
            <p:ph type="title"/>
          </p:nvPr>
        </p:nvSpPr>
        <p:spPr>
          <a:xfrm>
            <a:off x="317379" y="181143"/>
            <a:ext cx="11355355" cy="833241"/>
          </a:xfrm>
        </p:spPr>
        <p:txBody>
          <a:bodyPr>
            <a:normAutofit fontScale="90000"/>
          </a:bodyPr>
          <a:lstStyle/>
          <a:p>
            <a:r>
              <a:rPr lang="en-US"/>
              <a:t>Proportionate Share Calculation Example – Preschool Grant (3-5)</a:t>
            </a:r>
          </a:p>
        </p:txBody>
      </p:sp>
      <p:sp>
        <p:nvSpPr>
          <p:cNvPr id="3" name="Content Placeholder 2">
            <a:extLst>
              <a:ext uri="{FF2B5EF4-FFF2-40B4-BE49-F238E27FC236}">
                <a16:creationId xmlns:a16="http://schemas.microsoft.com/office/drawing/2014/main" id="{F4A54554-015C-4D90-BD7E-9954B542FB37}"/>
              </a:ext>
            </a:extLst>
          </p:cNvPr>
          <p:cNvSpPr>
            <a:spLocks noGrp="1"/>
          </p:cNvSpPr>
          <p:nvPr>
            <p:ph sz="half" idx="2"/>
          </p:nvPr>
        </p:nvSpPr>
        <p:spPr>
          <a:xfrm>
            <a:off x="838200" y="1176841"/>
            <a:ext cx="10515600" cy="1063716"/>
          </a:xfrm>
        </p:spPr>
        <p:txBody>
          <a:bodyPr>
            <a:noAutofit/>
          </a:bodyPr>
          <a:lstStyle/>
          <a:p>
            <a:pPr>
              <a:lnSpc>
                <a:spcPct val="120000"/>
              </a:lnSpc>
              <a:spcBef>
                <a:spcPts val="0"/>
              </a:spcBef>
            </a:pPr>
            <a:r>
              <a:rPr lang="en-US" sz="2000" dirty="0"/>
              <a:t>School Year: 2022-23</a:t>
            </a:r>
          </a:p>
          <a:p>
            <a:pPr>
              <a:lnSpc>
                <a:spcPct val="120000"/>
              </a:lnSpc>
              <a:spcBef>
                <a:spcPts val="0"/>
              </a:spcBef>
            </a:pPr>
            <a:r>
              <a:rPr lang="en-US" sz="2000" dirty="0"/>
              <a:t>Program Number (formerly Grant Number): 230460</a:t>
            </a:r>
          </a:p>
          <a:p>
            <a:pPr>
              <a:lnSpc>
                <a:spcPct val="120000"/>
              </a:lnSpc>
              <a:spcBef>
                <a:spcPts val="0"/>
              </a:spcBef>
            </a:pPr>
            <a:r>
              <a:rPr lang="en-US" sz="2000" dirty="0"/>
              <a:t>Count: Official Fall 2021 Count</a:t>
            </a:r>
          </a:p>
        </p:txBody>
      </p:sp>
      <p:graphicFrame>
        <p:nvGraphicFramePr>
          <p:cNvPr id="9" name="Table 9">
            <a:extLst>
              <a:ext uri="{FF2B5EF4-FFF2-40B4-BE49-F238E27FC236}">
                <a16:creationId xmlns:a16="http://schemas.microsoft.com/office/drawing/2014/main" id="{A605F8A1-E3B0-4C71-B91E-C2602E86FCF0}"/>
              </a:ext>
            </a:extLst>
          </p:cNvPr>
          <p:cNvGraphicFramePr>
            <a:graphicFrameLocks noGrp="1"/>
          </p:cNvGraphicFramePr>
          <p:nvPr>
            <p:ph sz="half" idx="1"/>
            <p:extLst>
              <p:ext uri="{D42A27DB-BD31-4B8C-83A1-F6EECF244321}">
                <p14:modId xmlns:p14="http://schemas.microsoft.com/office/powerpoint/2010/main" val="2883824714"/>
              </p:ext>
            </p:extLst>
          </p:nvPr>
        </p:nvGraphicFramePr>
        <p:xfrm>
          <a:off x="689872" y="2296592"/>
          <a:ext cx="10812256" cy="4207330"/>
        </p:xfrm>
        <a:graphic>
          <a:graphicData uri="http://schemas.openxmlformats.org/drawingml/2006/table">
            <a:tbl>
              <a:tblPr firstRow="1" firstCol="1" bandRow="1">
                <a:tableStyleId>{0505E3EF-67EA-436B-97B2-0124C06EBD24}</a:tableStyleId>
              </a:tblPr>
              <a:tblGrid>
                <a:gridCol w="7098082">
                  <a:extLst>
                    <a:ext uri="{9D8B030D-6E8A-4147-A177-3AD203B41FA5}">
                      <a16:colId xmlns:a16="http://schemas.microsoft.com/office/drawing/2014/main" val="1674129799"/>
                    </a:ext>
                  </a:extLst>
                </a:gridCol>
                <a:gridCol w="3714174">
                  <a:extLst>
                    <a:ext uri="{9D8B030D-6E8A-4147-A177-3AD203B41FA5}">
                      <a16:colId xmlns:a16="http://schemas.microsoft.com/office/drawing/2014/main" val="2061453201"/>
                    </a:ext>
                  </a:extLst>
                </a:gridCol>
              </a:tblGrid>
              <a:tr h="340767">
                <a:tc>
                  <a:txBody>
                    <a:bodyPr/>
                    <a:lstStyle/>
                    <a:p>
                      <a:r>
                        <a:rPr lang="en-US" sz="1600" b="1" kern="1200">
                          <a:solidFill>
                            <a:schemeClr val="tx1"/>
                          </a:solidFill>
                          <a:latin typeface="Verdana" panose="020B0604030504040204" pitchFamily="34" charset="0"/>
                          <a:ea typeface="Verdana" panose="020B0604030504040204" pitchFamily="34" charset="0"/>
                          <a:cs typeface="+mn-cs"/>
                        </a:rPr>
                        <a:t>Description</a:t>
                      </a:r>
                    </a:p>
                  </a:txBody>
                  <a:tcPr anchor="ctr"/>
                </a:tc>
                <a:tc>
                  <a:txBody>
                    <a:bodyPr/>
                    <a:lstStyle/>
                    <a:p>
                      <a:pPr algn="ctr"/>
                      <a:r>
                        <a:rPr lang="en-US" sz="1600">
                          <a:solidFill>
                            <a:schemeClr val="tx1"/>
                          </a:solidFill>
                          <a:latin typeface="Verdana" panose="020B0604030504040204" pitchFamily="34" charset="0"/>
                          <a:ea typeface="Verdana" panose="020B0604030504040204" pitchFamily="34" charset="0"/>
                        </a:rPr>
                        <a:t>Counts/Calculation</a:t>
                      </a:r>
                    </a:p>
                  </a:txBody>
                  <a:tcPr anchor="ctr"/>
                </a:tc>
                <a:extLst>
                  <a:ext uri="{0D108BD9-81ED-4DB2-BD59-A6C34878D82A}">
                    <a16:rowId xmlns:a16="http://schemas.microsoft.com/office/drawing/2014/main" val="1877038288"/>
                  </a:ext>
                </a:extLst>
              </a:tr>
              <a:tr h="592638">
                <a:tc>
                  <a:txBody>
                    <a:bodyPr/>
                    <a:lstStyle/>
                    <a:p>
                      <a:r>
                        <a:rPr lang="en-US" sz="1600" b="0">
                          <a:solidFill>
                            <a:schemeClr val="tx1"/>
                          </a:solidFill>
                          <a:latin typeface="Verdana" panose="020B0604030504040204" pitchFamily="34" charset="0"/>
                          <a:ea typeface="Verdana" panose="020B0604030504040204" pitchFamily="34" charset="0"/>
                        </a:rPr>
                        <a:t>Number of eligible children (3-5) with disabilities in public schools within the ISD (Students with IEPs)</a:t>
                      </a:r>
                    </a:p>
                  </a:txBody>
                  <a:tcPr/>
                </a:tc>
                <a:tc>
                  <a:txBody>
                    <a:bodyPr/>
                    <a:lstStyle/>
                    <a:p>
                      <a:pPr algn="ctr"/>
                      <a:r>
                        <a:rPr lang="en-US" sz="1600">
                          <a:solidFill>
                            <a:schemeClr val="tx1"/>
                          </a:solidFill>
                          <a:latin typeface="Verdana" panose="020B0604030504040204" pitchFamily="34" charset="0"/>
                          <a:ea typeface="Verdana" panose="020B0604030504040204" pitchFamily="34" charset="0"/>
                        </a:rPr>
                        <a:t>95</a:t>
                      </a:r>
                    </a:p>
                  </a:txBody>
                  <a:tcPr/>
                </a:tc>
                <a:extLst>
                  <a:ext uri="{0D108BD9-81ED-4DB2-BD59-A6C34878D82A}">
                    <a16:rowId xmlns:a16="http://schemas.microsoft.com/office/drawing/2014/main" val="2526263527"/>
                  </a:ext>
                </a:extLst>
              </a:tr>
              <a:tr h="821876">
                <a:tc>
                  <a:txBody>
                    <a:bodyPr/>
                    <a:lstStyle/>
                    <a:p>
                      <a:r>
                        <a:rPr lang="en-US" sz="1600" b="0" kern="1200">
                          <a:solidFill>
                            <a:schemeClr val="tx1"/>
                          </a:solidFill>
                          <a:latin typeface="Verdana" panose="020B0604030504040204" pitchFamily="34" charset="0"/>
                          <a:ea typeface="Verdana" panose="020B0604030504040204" pitchFamily="34" charset="0"/>
                        </a:rPr>
                        <a:t>Number of parentally placed children (3-5) </a:t>
                      </a:r>
                      <a:r>
                        <a:rPr lang="en-US" sz="1600" b="1" kern="1200">
                          <a:solidFill>
                            <a:schemeClr val="tx1"/>
                          </a:solidFill>
                          <a:latin typeface="Verdana" panose="020B0604030504040204" pitchFamily="34" charset="0"/>
                          <a:ea typeface="Verdana" panose="020B0604030504040204" pitchFamily="34" charset="0"/>
                        </a:rPr>
                        <a:t>determined eligible </a:t>
                      </a:r>
                      <a:r>
                        <a:rPr lang="en-US" sz="1600" b="0" kern="1200">
                          <a:solidFill>
                            <a:schemeClr val="tx1"/>
                          </a:solidFill>
                          <a:latin typeface="Verdana" panose="020B0604030504040204" pitchFamily="34" charset="0"/>
                          <a:ea typeface="Verdana" panose="020B0604030504040204" pitchFamily="34" charset="0"/>
                        </a:rPr>
                        <a:t>in registered and approved private elementary schools</a:t>
                      </a:r>
                      <a:r>
                        <a:rPr lang="en-US" sz="1600" b="1" kern="1200">
                          <a:solidFill>
                            <a:schemeClr val="tx1"/>
                          </a:solidFill>
                          <a:latin typeface="Verdana" panose="020B0604030504040204" pitchFamily="34" charset="0"/>
                          <a:ea typeface="Verdana" panose="020B0604030504040204" pitchFamily="34" charset="0"/>
                        </a:rPr>
                        <a:t> </a:t>
                      </a:r>
                      <a:r>
                        <a:rPr lang="en-US" sz="1600" b="0" kern="1200">
                          <a:solidFill>
                            <a:schemeClr val="tx1"/>
                          </a:solidFill>
                          <a:latin typeface="Verdana" panose="020B0604030504040204" pitchFamily="34" charset="0"/>
                          <a:ea typeface="Verdana" panose="020B0604030504040204" pitchFamily="34" charset="0"/>
                        </a:rPr>
                        <a:t>within the ISD</a:t>
                      </a:r>
                      <a:endParaRPr lang="en-US" sz="1600" b="0" kern="1200">
                        <a:solidFill>
                          <a:schemeClr val="tx1"/>
                        </a:solidFill>
                        <a:latin typeface="Verdana" panose="020B0604030504040204" pitchFamily="34" charset="0"/>
                        <a:ea typeface="Verdana" panose="020B0604030504040204" pitchFamily="34" charset="0"/>
                        <a:cs typeface="+mn-cs"/>
                      </a:endParaRPr>
                    </a:p>
                  </a:txBody>
                  <a:tcPr/>
                </a:tc>
                <a:tc>
                  <a:txBody>
                    <a:bodyPr/>
                    <a:lstStyle/>
                    <a:p>
                      <a:pPr algn="ctr"/>
                      <a:r>
                        <a:rPr lang="en-US" sz="1600">
                          <a:solidFill>
                            <a:schemeClr val="tx1"/>
                          </a:solidFill>
                          <a:latin typeface="Verdana" panose="020B0604030504040204" pitchFamily="34" charset="0"/>
                          <a:ea typeface="Verdana" panose="020B0604030504040204" pitchFamily="34" charset="0"/>
                        </a:rPr>
                        <a:t>5</a:t>
                      </a:r>
                    </a:p>
                  </a:txBody>
                  <a:tcPr/>
                </a:tc>
                <a:extLst>
                  <a:ext uri="{0D108BD9-81ED-4DB2-BD59-A6C34878D82A}">
                    <a16:rowId xmlns:a16="http://schemas.microsoft.com/office/drawing/2014/main" val="814643026"/>
                  </a:ext>
                </a:extLst>
              </a:tr>
              <a:tr h="340767">
                <a:tc>
                  <a:txBody>
                    <a:bodyPr/>
                    <a:lstStyle/>
                    <a:p>
                      <a:r>
                        <a:rPr lang="en-US" sz="1600" b="1" kern="1200">
                          <a:solidFill>
                            <a:schemeClr val="dk1"/>
                          </a:solidFill>
                          <a:latin typeface="Verdana" panose="020B0604030504040204" pitchFamily="34" charset="0"/>
                          <a:ea typeface="Verdana" panose="020B0604030504040204" pitchFamily="34" charset="0"/>
                          <a:cs typeface="+mn-cs"/>
                        </a:rPr>
                        <a:t>Total number of eligible children (3-5)</a:t>
                      </a:r>
                    </a:p>
                  </a:txBody>
                  <a:tcPr/>
                </a:tc>
                <a:tc>
                  <a:txBody>
                    <a:bodyPr/>
                    <a:lstStyle/>
                    <a:p>
                      <a:pPr algn="ctr"/>
                      <a:r>
                        <a:rPr lang="en-US" sz="1600" b="1">
                          <a:solidFill>
                            <a:schemeClr val="tx1"/>
                          </a:solidFill>
                          <a:latin typeface="Verdana" panose="020B0604030504040204" pitchFamily="34" charset="0"/>
                          <a:ea typeface="Verdana" panose="020B0604030504040204" pitchFamily="34" charset="0"/>
                        </a:rPr>
                        <a:t>100</a:t>
                      </a:r>
                    </a:p>
                  </a:txBody>
                  <a:tcPr/>
                </a:tc>
                <a:extLst>
                  <a:ext uri="{0D108BD9-81ED-4DB2-BD59-A6C34878D82A}">
                    <a16:rowId xmlns:a16="http://schemas.microsoft.com/office/drawing/2014/main" val="1469264344"/>
                  </a:ext>
                </a:extLst>
              </a:tr>
              <a:tr h="340767">
                <a:tc>
                  <a:txBody>
                    <a:bodyPr/>
                    <a:lstStyle/>
                    <a:p>
                      <a:r>
                        <a:rPr lang="en-US" sz="1600" b="0">
                          <a:solidFill>
                            <a:schemeClr val="tx1"/>
                          </a:solidFill>
                          <a:latin typeface="Verdana" panose="020B0604030504040204" pitchFamily="34" charset="0"/>
                          <a:ea typeface="Verdana" panose="020B0604030504040204" pitchFamily="34" charset="0"/>
                        </a:rPr>
                        <a:t>IDEA Preschool (Section 619) funds allocated to the ISD</a:t>
                      </a:r>
                    </a:p>
                  </a:txBody>
                  <a:tcPr/>
                </a:tc>
                <a:tc>
                  <a:txBody>
                    <a:bodyPr/>
                    <a:lstStyle/>
                    <a:p>
                      <a:pPr algn="ctr"/>
                      <a:r>
                        <a:rPr lang="en-US" sz="1600">
                          <a:solidFill>
                            <a:schemeClr val="tx1"/>
                          </a:solidFill>
                          <a:latin typeface="Verdana" panose="020B0604030504040204" pitchFamily="34" charset="0"/>
                          <a:ea typeface="Verdana" panose="020B0604030504040204" pitchFamily="34" charset="0"/>
                        </a:rPr>
                        <a:t>$50,000</a:t>
                      </a:r>
                    </a:p>
                  </a:txBody>
                  <a:tcPr/>
                </a:tc>
                <a:extLst>
                  <a:ext uri="{0D108BD9-81ED-4DB2-BD59-A6C34878D82A}">
                    <a16:rowId xmlns:a16="http://schemas.microsoft.com/office/drawing/2014/main" val="1335736187"/>
                  </a:ext>
                </a:extLst>
              </a:tr>
              <a:tr h="578357">
                <a:tc>
                  <a:txBody>
                    <a:bodyPr/>
                    <a:lstStyle/>
                    <a:p>
                      <a:r>
                        <a:rPr lang="en-US" sz="1600" b="1" kern="1200">
                          <a:solidFill>
                            <a:schemeClr val="dk1"/>
                          </a:solidFill>
                          <a:latin typeface="Verdana" panose="020B0604030504040204" pitchFamily="34" charset="0"/>
                          <a:ea typeface="Verdana" panose="020B0604030504040204" pitchFamily="34" charset="0"/>
                          <a:cs typeface="+mn-cs"/>
                        </a:rPr>
                        <a:t>Average allocation per eligible child (3-5)</a:t>
                      </a:r>
                    </a:p>
                  </a:txBody>
                  <a:tcPr anchor="ctr"/>
                </a:tc>
                <a:tc>
                  <a:txBody>
                    <a:bodyPr/>
                    <a:lstStyle/>
                    <a:p>
                      <a:pPr algn="ctr"/>
                      <a:r>
                        <a:rPr lang="en-US" sz="1600" b="1">
                          <a:solidFill>
                            <a:schemeClr val="tx1"/>
                          </a:solidFill>
                          <a:latin typeface="Verdana" panose="020B0604030504040204" pitchFamily="34" charset="0"/>
                          <a:ea typeface="Verdana" panose="020B0604030504040204" pitchFamily="34" charset="0"/>
                        </a:rPr>
                        <a:t>$500 </a:t>
                      </a:r>
                    </a:p>
                    <a:p>
                      <a:pPr algn="ctr"/>
                      <a:r>
                        <a:rPr lang="en-US" sz="1600">
                          <a:solidFill>
                            <a:schemeClr val="tx1"/>
                          </a:solidFill>
                          <a:latin typeface="Verdana" panose="020B0604030504040204" pitchFamily="34" charset="0"/>
                          <a:ea typeface="Verdana" panose="020B0604030504040204" pitchFamily="34" charset="0"/>
                        </a:rPr>
                        <a:t>($50,000/100)</a:t>
                      </a:r>
                    </a:p>
                  </a:txBody>
                  <a:tcPr/>
                </a:tc>
                <a:extLst>
                  <a:ext uri="{0D108BD9-81ED-4DB2-BD59-A6C34878D82A}">
                    <a16:rowId xmlns:a16="http://schemas.microsoft.com/office/drawing/2014/main" val="555342739"/>
                  </a:ext>
                </a:extLst>
              </a:tr>
              <a:tr h="597673">
                <a:tc>
                  <a:txBody>
                    <a:bodyPr/>
                    <a:lstStyle/>
                    <a:p>
                      <a:r>
                        <a:rPr lang="en-US" sz="1600" b="0" kern="1200">
                          <a:solidFill>
                            <a:schemeClr val="tx1"/>
                          </a:solidFill>
                          <a:latin typeface="Verdana" panose="020B0604030504040204" pitchFamily="34" charset="0"/>
                          <a:ea typeface="Verdana" panose="020B0604030504040204" pitchFamily="34" charset="0"/>
                        </a:rPr>
                        <a:t>Number of parentally placed children (3-5) </a:t>
                      </a:r>
                      <a:r>
                        <a:rPr lang="en-US" sz="1600" b="1" kern="1200">
                          <a:solidFill>
                            <a:schemeClr val="tx1"/>
                          </a:solidFill>
                          <a:latin typeface="Verdana" panose="020B0604030504040204" pitchFamily="34" charset="0"/>
                          <a:ea typeface="Verdana" panose="020B0604030504040204" pitchFamily="34" charset="0"/>
                        </a:rPr>
                        <a:t>determined eligible </a:t>
                      </a:r>
                      <a:r>
                        <a:rPr lang="en-US" sz="1600" b="0" kern="1200">
                          <a:solidFill>
                            <a:schemeClr val="tx1"/>
                          </a:solidFill>
                          <a:latin typeface="Verdana" panose="020B0604030504040204" pitchFamily="34" charset="0"/>
                          <a:ea typeface="Verdana" panose="020B0604030504040204" pitchFamily="34" charset="0"/>
                        </a:rPr>
                        <a:t>in private elementary schools</a:t>
                      </a:r>
                      <a:r>
                        <a:rPr lang="en-US" sz="1600" b="1" kern="1200">
                          <a:solidFill>
                            <a:schemeClr val="tx1"/>
                          </a:solidFill>
                          <a:latin typeface="Verdana" panose="020B0604030504040204" pitchFamily="34" charset="0"/>
                          <a:ea typeface="Verdana" panose="020B0604030504040204" pitchFamily="34" charset="0"/>
                        </a:rPr>
                        <a:t> </a:t>
                      </a:r>
                      <a:r>
                        <a:rPr lang="en-US" sz="1600" b="0" kern="1200">
                          <a:solidFill>
                            <a:schemeClr val="tx1"/>
                          </a:solidFill>
                          <a:latin typeface="Verdana" panose="020B0604030504040204" pitchFamily="34" charset="0"/>
                          <a:ea typeface="Verdana" panose="020B0604030504040204" pitchFamily="34" charset="0"/>
                        </a:rPr>
                        <a:t>within the ISD</a:t>
                      </a:r>
                      <a:endParaRPr lang="en-US" sz="1600" b="0" kern="1200">
                        <a:solidFill>
                          <a:schemeClr val="tx1"/>
                        </a:solidFill>
                        <a:latin typeface="Verdana" panose="020B0604030504040204" pitchFamily="34" charset="0"/>
                        <a:ea typeface="Verdana" panose="020B0604030504040204" pitchFamily="34" charset="0"/>
                        <a:cs typeface="+mn-cs"/>
                      </a:endParaRPr>
                    </a:p>
                  </a:txBody>
                  <a:tcPr/>
                </a:tc>
                <a:tc>
                  <a:txBody>
                    <a:bodyPr/>
                    <a:lstStyle/>
                    <a:p>
                      <a:pPr algn="ctr"/>
                      <a:r>
                        <a:rPr lang="en-US" sz="1600">
                          <a:solidFill>
                            <a:schemeClr val="tx1"/>
                          </a:solidFill>
                          <a:latin typeface="Verdana" panose="020B0604030504040204" pitchFamily="34" charset="0"/>
                          <a:ea typeface="Verdana" panose="020B0604030504040204" pitchFamily="34" charset="0"/>
                        </a:rPr>
                        <a:t>5</a:t>
                      </a:r>
                    </a:p>
                  </a:txBody>
                  <a:tcPr/>
                </a:tc>
                <a:extLst>
                  <a:ext uri="{0D108BD9-81ED-4DB2-BD59-A6C34878D82A}">
                    <a16:rowId xmlns:a16="http://schemas.microsoft.com/office/drawing/2014/main" val="3183402938"/>
                  </a:ext>
                </a:extLst>
              </a:tr>
              <a:tr h="592638">
                <a:tc>
                  <a:txBody>
                    <a:bodyPr/>
                    <a:lstStyle/>
                    <a:p>
                      <a:r>
                        <a:rPr lang="en-US" sz="1600" b="1" dirty="0">
                          <a:latin typeface="Verdana" panose="020B0604030504040204" pitchFamily="34" charset="0"/>
                          <a:ea typeface="Verdana" panose="020B0604030504040204" pitchFamily="34" charset="0"/>
                        </a:rPr>
                        <a:t>Total Preschool Proportionate Share Requirement </a:t>
                      </a:r>
                    </a:p>
                  </a:txBody>
                  <a:tcPr anchor="ctr"/>
                </a:tc>
                <a:tc>
                  <a:txBody>
                    <a:bodyPr/>
                    <a:lstStyle/>
                    <a:p>
                      <a:pPr algn="ctr"/>
                      <a:r>
                        <a:rPr lang="en-US" sz="1600" b="1" dirty="0">
                          <a:latin typeface="Verdana" panose="020B0604030504040204" pitchFamily="34" charset="0"/>
                          <a:ea typeface="Verdana" panose="020B0604030504040204" pitchFamily="34" charset="0"/>
                        </a:rPr>
                        <a:t>$2,500 </a:t>
                      </a:r>
                    </a:p>
                    <a:p>
                      <a:pPr algn="ctr"/>
                      <a:r>
                        <a:rPr lang="en-US" sz="1600" b="0" dirty="0">
                          <a:latin typeface="Verdana" panose="020B0604030504040204" pitchFamily="34" charset="0"/>
                          <a:ea typeface="Verdana" panose="020B0604030504040204" pitchFamily="34" charset="0"/>
                        </a:rPr>
                        <a:t>($500 x 5)</a:t>
                      </a:r>
                    </a:p>
                  </a:txBody>
                  <a:tcPr/>
                </a:tc>
                <a:extLst>
                  <a:ext uri="{0D108BD9-81ED-4DB2-BD59-A6C34878D82A}">
                    <a16:rowId xmlns:a16="http://schemas.microsoft.com/office/drawing/2014/main" val="2288098826"/>
                  </a:ext>
                </a:extLst>
              </a:tr>
            </a:tbl>
          </a:graphicData>
        </a:graphic>
      </p:graphicFrame>
      <p:sp>
        <p:nvSpPr>
          <p:cNvPr id="4" name="Footer Placeholder 3">
            <a:extLst>
              <a:ext uri="{FF2B5EF4-FFF2-40B4-BE49-F238E27FC236}">
                <a16:creationId xmlns:a16="http://schemas.microsoft.com/office/drawing/2014/main" id="{F2236075-58E5-42CE-8F8E-926D32547F66}"/>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1E22162-4158-4D45-95C1-36D80CD3F74E}"/>
              </a:ext>
            </a:extLst>
          </p:cNvPr>
          <p:cNvSpPr>
            <a:spLocks noGrp="1"/>
          </p:cNvSpPr>
          <p:nvPr>
            <p:ph type="sldNum" sz="quarter" idx="4"/>
          </p:nvPr>
        </p:nvSpPr>
        <p:spPr/>
        <p:txBody>
          <a:bodyPr/>
          <a:lstStyle/>
          <a:p>
            <a:fld id="{C948956C-181A-4CF4-99F7-163F512CFDFE}" type="slidenum">
              <a:rPr lang="en-US" smtClean="0"/>
              <a:pPr/>
              <a:t>33</a:t>
            </a:fld>
            <a:endParaRPr lang="en-US"/>
          </a:p>
        </p:txBody>
      </p:sp>
    </p:spTree>
    <p:custDataLst>
      <p:tags r:id="rId1"/>
    </p:custDataLst>
    <p:extLst>
      <p:ext uri="{BB962C8B-B14F-4D97-AF65-F5344CB8AC3E}">
        <p14:creationId xmlns:p14="http://schemas.microsoft.com/office/powerpoint/2010/main" val="21061344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3050923"/>
            <a:ext cx="11002217" cy="908597"/>
          </a:xfrm>
        </p:spPr>
        <p:txBody>
          <a:bodyPr anchor="ctr">
            <a:noAutofit/>
          </a:bodyPr>
          <a:lstStyle/>
          <a:p>
            <a:r>
              <a:rPr lang="en-US" sz="4000" dirty="0"/>
              <a:t>Does the Required Amount Ever Change?</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34</a:t>
            </a:fld>
            <a:endParaRPr lang="en-US"/>
          </a:p>
        </p:txBody>
      </p:sp>
    </p:spTree>
    <p:custDataLst>
      <p:tags r:id="rId1"/>
    </p:custDataLst>
    <p:extLst>
      <p:ext uri="{BB962C8B-B14F-4D97-AF65-F5344CB8AC3E}">
        <p14:creationId xmlns:p14="http://schemas.microsoft.com/office/powerpoint/2010/main" val="8719049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2463A-2143-9059-84C3-90AA386BBF11}"/>
              </a:ext>
            </a:extLst>
          </p:cNvPr>
          <p:cNvSpPr>
            <a:spLocks noGrp="1"/>
          </p:cNvSpPr>
          <p:nvPr>
            <p:ph type="title"/>
          </p:nvPr>
        </p:nvSpPr>
        <p:spPr/>
        <p:txBody>
          <a:bodyPr>
            <a:normAutofit fontScale="90000"/>
          </a:bodyPr>
          <a:lstStyle/>
          <a:p>
            <a:r>
              <a:rPr lang="en-US"/>
              <a:t>Proportionate Share Allocation Calculation Adjustments</a:t>
            </a:r>
          </a:p>
        </p:txBody>
      </p:sp>
      <p:sp>
        <p:nvSpPr>
          <p:cNvPr id="3" name="Content Placeholder 2">
            <a:extLst>
              <a:ext uri="{FF2B5EF4-FFF2-40B4-BE49-F238E27FC236}">
                <a16:creationId xmlns:a16="http://schemas.microsoft.com/office/drawing/2014/main" id="{4A5B2563-03E8-0504-27D1-C7D48C53C38B}"/>
              </a:ext>
            </a:extLst>
          </p:cNvPr>
          <p:cNvSpPr>
            <a:spLocks noGrp="1"/>
          </p:cNvSpPr>
          <p:nvPr>
            <p:ph idx="1"/>
          </p:nvPr>
        </p:nvSpPr>
        <p:spPr/>
        <p:txBody>
          <a:bodyPr>
            <a:normAutofit/>
          </a:bodyPr>
          <a:lstStyle/>
          <a:p>
            <a:pPr>
              <a:spcAft>
                <a:spcPts val="1200"/>
              </a:spcAft>
            </a:pPr>
            <a:r>
              <a:rPr lang="en-US" sz="2800" dirty="0"/>
              <a:t>Allocation does not get updated to current year count numbers.</a:t>
            </a:r>
          </a:p>
        </p:txBody>
      </p:sp>
      <p:sp>
        <p:nvSpPr>
          <p:cNvPr id="4" name="Footer Placeholder 3">
            <a:extLst>
              <a:ext uri="{FF2B5EF4-FFF2-40B4-BE49-F238E27FC236}">
                <a16:creationId xmlns:a16="http://schemas.microsoft.com/office/drawing/2014/main" id="{36054391-60DA-02A4-65C6-D925CA2CD4D3}"/>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6184E702-01AE-6366-3B16-831138042BD6}"/>
              </a:ext>
            </a:extLst>
          </p:cNvPr>
          <p:cNvSpPr>
            <a:spLocks noGrp="1"/>
          </p:cNvSpPr>
          <p:nvPr>
            <p:ph type="sldNum" sz="quarter" idx="4"/>
          </p:nvPr>
        </p:nvSpPr>
        <p:spPr/>
        <p:txBody>
          <a:bodyPr/>
          <a:lstStyle/>
          <a:p>
            <a:fld id="{C948956C-181A-4CF4-99F7-163F512CFDFE}" type="slidenum">
              <a:rPr lang="en-US" smtClean="0"/>
              <a:pPr/>
              <a:t>35</a:t>
            </a:fld>
            <a:endParaRPr lang="en-US"/>
          </a:p>
        </p:txBody>
      </p:sp>
    </p:spTree>
    <p:custDataLst>
      <p:tags r:id="rId1"/>
    </p:custDataLst>
    <p:extLst>
      <p:ext uri="{BB962C8B-B14F-4D97-AF65-F5344CB8AC3E}">
        <p14:creationId xmlns:p14="http://schemas.microsoft.com/office/powerpoint/2010/main" val="1199336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2974701"/>
            <a:ext cx="11002217" cy="908597"/>
          </a:xfrm>
        </p:spPr>
        <p:txBody>
          <a:bodyPr anchor="ctr">
            <a:noAutofit/>
          </a:bodyPr>
          <a:lstStyle/>
          <a:p>
            <a:r>
              <a:rPr lang="en-US" sz="4000" dirty="0"/>
              <a:t>What Services Are Provided To Children?</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36</a:t>
            </a:fld>
            <a:endParaRPr lang="en-US"/>
          </a:p>
        </p:txBody>
      </p:sp>
    </p:spTree>
    <p:custDataLst>
      <p:tags r:id="rId1"/>
    </p:custDataLst>
    <p:extLst>
      <p:ext uri="{BB962C8B-B14F-4D97-AF65-F5344CB8AC3E}">
        <p14:creationId xmlns:p14="http://schemas.microsoft.com/office/powerpoint/2010/main" val="259211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85CFA-6C69-75D0-29F4-294BA4B0717B}"/>
              </a:ext>
            </a:extLst>
          </p:cNvPr>
          <p:cNvSpPr>
            <a:spLocks noGrp="1"/>
          </p:cNvSpPr>
          <p:nvPr>
            <p:ph type="title"/>
          </p:nvPr>
        </p:nvSpPr>
        <p:spPr>
          <a:xfrm>
            <a:off x="296635" y="148650"/>
            <a:ext cx="11355355" cy="833241"/>
          </a:xfrm>
        </p:spPr>
        <p:txBody>
          <a:bodyPr>
            <a:normAutofit fontScale="90000"/>
          </a:bodyPr>
          <a:lstStyle/>
          <a:p>
            <a:r>
              <a:rPr lang="en-US"/>
              <a:t>Equitable Services Determined – 34 CFR §300.137</a:t>
            </a:r>
          </a:p>
        </p:txBody>
      </p:sp>
      <p:sp>
        <p:nvSpPr>
          <p:cNvPr id="3" name="Content Placeholder 2">
            <a:extLst>
              <a:ext uri="{FF2B5EF4-FFF2-40B4-BE49-F238E27FC236}">
                <a16:creationId xmlns:a16="http://schemas.microsoft.com/office/drawing/2014/main" id="{C2E4C117-3F02-5E8E-6DAD-62D236CFFFC3}"/>
              </a:ext>
            </a:extLst>
          </p:cNvPr>
          <p:cNvSpPr>
            <a:spLocks noGrp="1"/>
          </p:cNvSpPr>
          <p:nvPr>
            <p:ph idx="1"/>
          </p:nvPr>
        </p:nvSpPr>
        <p:spPr/>
        <p:txBody>
          <a:bodyPr>
            <a:normAutofit/>
          </a:bodyPr>
          <a:lstStyle/>
          <a:p>
            <a:pPr>
              <a:lnSpc>
                <a:spcPct val="100000"/>
              </a:lnSpc>
              <a:spcBef>
                <a:spcPts val="600"/>
              </a:spcBef>
              <a:spcAft>
                <a:spcPts val="600"/>
              </a:spcAft>
            </a:pPr>
            <a:r>
              <a:rPr lang="en-US" sz="2800" dirty="0">
                <a:solidFill>
                  <a:srgbClr val="000000"/>
                </a:solidFill>
              </a:rPr>
              <a:t>Parentally placed private school children with disabilities do not have a right to a FAPE.</a:t>
            </a:r>
          </a:p>
          <a:p>
            <a:pPr>
              <a:lnSpc>
                <a:spcPct val="100000"/>
              </a:lnSpc>
              <a:spcBef>
                <a:spcPts val="600"/>
              </a:spcBef>
              <a:spcAft>
                <a:spcPts val="600"/>
              </a:spcAft>
            </a:pPr>
            <a:r>
              <a:rPr lang="en-US" sz="2800" dirty="0">
                <a:solidFill>
                  <a:srgbClr val="000000"/>
                </a:solidFill>
              </a:rPr>
              <a:t>ISD/member district makes final decision on special education and related services to be provided.</a:t>
            </a:r>
          </a:p>
          <a:p>
            <a:pPr>
              <a:lnSpc>
                <a:spcPct val="100000"/>
              </a:lnSpc>
              <a:spcBef>
                <a:spcPts val="600"/>
              </a:spcBef>
              <a:spcAft>
                <a:spcPts val="600"/>
              </a:spcAft>
            </a:pPr>
            <a:r>
              <a:rPr lang="en-US" sz="2800" dirty="0">
                <a:solidFill>
                  <a:srgbClr val="000000"/>
                </a:solidFill>
              </a:rPr>
              <a:t>Each child has a nonpublic services plan describing the special education and/or services to be provided.</a:t>
            </a:r>
          </a:p>
          <a:p>
            <a:pPr lvl="1">
              <a:lnSpc>
                <a:spcPct val="100000"/>
              </a:lnSpc>
              <a:spcBef>
                <a:spcPts val="600"/>
              </a:spcBef>
              <a:spcAft>
                <a:spcPts val="600"/>
              </a:spcAft>
            </a:pPr>
            <a:r>
              <a:rPr lang="en-US" sz="2800" dirty="0">
                <a:solidFill>
                  <a:srgbClr val="000000"/>
                </a:solidFill>
              </a:rPr>
              <a:t>Not an IEP</a:t>
            </a:r>
            <a:endParaRPr lang="en-US" sz="2800" dirty="0"/>
          </a:p>
        </p:txBody>
      </p:sp>
      <p:sp>
        <p:nvSpPr>
          <p:cNvPr id="4" name="Footer Placeholder 3">
            <a:extLst>
              <a:ext uri="{FF2B5EF4-FFF2-40B4-BE49-F238E27FC236}">
                <a16:creationId xmlns:a16="http://schemas.microsoft.com/office/drawing/2014/main" id="{070804CA-A0D1-2C2C-0D06-A969CB10CFB5}"/>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5A1D9AB0-BD97-0917-40E6-7FD0AEBB3D37}"/>
              </a:ext>
            </a:extLst>
          </p:cNvPr>
          <p:cNvSpPr>
            <a:spLocks noGrp="1"/>
          </p:cNvSpPr>
          <p:nvPr>
            <p:ph type="sldNum" sz="quarter" idx="4"/>
          </p:nvPr>
        </p:nvSpPr>
        <p:spPr/>
        <p:txBody>
          <a:bodyPr/>
          <a:lstStyle/>
          <a:p>
            <a:fld id="{C948956C-181A-4CF4-99F7-163F512CFDFE}" type="slidenum">
              <a:rPr lang="en-US" smtClean="0"/>
              <a:pPr/>
              <a:t>37</a:t>
            </a:fld>
            <a:endParaRPr lang="en-US"/>
          </a:p>
        </p:txBody>
      </p:sp>
    </p:spTree>
    <p:custDataLst>
      <p:tags r:id="rId1"/>
    </p:custDataLst>
    <p:extLst>
      <p:ext uri="{BB962C8B-B14F-4D97-AF65-F5344CB8AC3E}">
        <p14:creationId xmlns:p14="http://schemas.microsoft.com/office/powerpoint/2010/main" val="3337932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p:txBody>
          <a:bodyPr anchor="ctr">
            <a:noAutofit/>
          </a:bodyPr>
          <a:lstStyle/>
          <a:p>
            <a:r>
              <a:rPr lang="en-US" sz="4000" dirty="0"/>
              <a:t>What Are the ISD/Member District Responsibilities?</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38</a:t>
            </a:fld>
            <a:endParaRPr lang="en-US"/>
          </a:p>
        </p:txBody>
      </p:sp>
    </p:spTree>
    <p:custDataLst>
      <p:tags r:id="rId1"/>
    </p:custDataLst>
    <p:extLst>
      <p:ext uri="{BB962C8B-B14F-4D97-AF65-F5344CB8AC3E}">
        <p14:creationId xmlns:p14="http://schemas.microsoft.com/office/powerpoint/2010/main" val="25251177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C632-E61B-4C9F-9163-D15DCB4BF9C9}"/>
              </a:ext>
            </a:extLst>
          </p:cNvPr>
          <p:cNvSpPr>
            <a:spLocks noGrp="1"/>
          </p:cNvSpPr>
          <p:nvPr>
            <p:ph type="title"/>
          </p:nvPr>
        </p:nvSpPr>
        <p:spPr/>
        <p:txBody>
          <a:bodyPr>
            <a:normAutofit/>
          </a:bodyPr>
          <a:lstStyle/>
          <a:p>
            <a:r>
              <a:rPr lang="en-US"/>
              <a:t>ISD Oversight Responsibilities</a:t>
            </a:r>
          </a:p>
        </p:txBody>
      </p:sp>
      <p:sp>
        <p:nvSpPr>
          <p:cNvPr id="3" name="Content Placeholder 2">
            <a:extLst>
              <a:ext uri="{FF2B5EF4-FFF2-40B4-BE49-F238E27FC236}">
                <a16:creationId xmlns:a16="http://schemas.microsoft.com/office/drawing/2014/main" id="{8EDD1C6D-784C-4E24-B356-11A6106039F5}"/>
              </a:ext>
            </a:extLst>
          </p:cNvPr>
          <p:cNvSpPr>
            <a:spLocks noGrp="1"/>
          </p:cNvSpPr>
          <p:nvPr>
            <p:ph idx="1"/>
          </p:nvPr>
        </p:nvSpPr>
        <p:spPr/>
        <p:txBody>
          <a:bodyPr>
            <a:normAutofit/>
          </a:bodyPr>
          <a:lstStyle/>
          <a:p>
            <a:pPr>
              <a:spcBef>
                <a:spcPts val="600"/>
              </a:spcBef>
              <a:spcAft>
                <a:spcPts val="600"/>
              </a:spcAft>
            </a:pPr>
            <a:r>
              <a:rPr lang="en-US" sz="2800" dirty="0">
                <a:effectLst/>
                <a:cs typeface="Arial" panose="020B0604020202020204" pitchFamily="34" charset="0"/>
              </a:rPr>
              <a:t>Regardless of the implementation model used by ISDs to provide equitable services to parentally placed private school children with disabilities, compliance is determined at the ISD level since the ISD is the subrecipient of IDEA funds.</a:t>
            </a:r>
          </a:p>
          <a:p>
            <a:pPr>
              <a:spcBef>
                <a:spcPts val="600"/>
              </a:spcBef>
              <a:spcAft>
                <a:spcPts val="600"/>
              </a:spcAft>
            </a:pPr>
            <a:r>
              <a:rPr lang="en-US" sz="2800" dirty="0">
                <a:effectLst/>
                <a:cs typeface="Arial" panose="020B0604020202020204" pitchFamily="34" charset="0"/>
              </a:rPr>
              <a:t>The ISD must be able to provide evidence member districts are compliant with the equitable services requirements.</a:t>
            </a:r>
            <a:endParaRPr lang="en-US" sz="2800" dirty="0"/>
          </a:p>
        </p:txBody>
      </p:sp>
      <p:sp>
        <p:nvSpPr>
          <p:cNvPr id="4" name="Footer Placeholder 3">
            <a:extLst>
              <a:ext uri="{FF2B5EF4-FFF2-40B4-BE49-F238E27FC236}">
                <a16:creationId xmlns:a16="http://schemas.microsoft.com/office/drawing/2014/main" id="{F2236075-58E5-42CE-8F8E-926D32547F66}"/>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1E22162-4158-4D45-95C1-36D80CD3F74E}"/>
              </a:ext>
            </a:extLst>
          </p:cNvPr>
          <p:cNvSpPr>
            <a:spLocks noGrp="1"/>
          </p:cNvSpPr>
          <p:nvPr>
            <p:ph type="sldNum" sz="quarter" idx="4"/>
          </p:nvPr>
        </p:nvSpPr>
        <p:spPr/>
        <p:txBody>
          <a:bodyPr/>
          <a:lstStyle/>
          <a:p>
            <a:fld id="{C948956C-181A-4CF4-99F7-163F512CFDFE}" type="slidenum">
              <a:rPr lang="en-US" smtClean="0"/>
              <a:pPr/>
              <a:t>39</a:t>
            </a:fld>
            <a:endParaRPr lang="en-US"/>
          </a:p>
        </p:txBody>
      </p:sp>
    </p:spTree>
    <p:custDataLst>
      <p:tags r:id="rId1"/>
    </p:custDataLst>
    <p:extLst>
      <p:ext uri="{BB962C8B-B14F-4D97-AF65-F5344CB8AC3E}">
        <p14:creationId xmlns:p14="http://schemas.microsoft.com/office/powerpoint/2010/main" val="290324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p:txBody>
          <a:bodyPr anchor="ctr">
            <a:normAutofit/>
          </a:bodyPr>
          <a:lstStyle/>
          <a:p>
            <a:r>
              <a:rPr lang="en-US"/>
              <a:t>What Are Equitable Services?</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4</a:t>
            </a:fld>
            <a:endParaRPr lang="en-US"/>
          </a:p>
        </p:txBody>
      </p:sp>
    </p:spTree>
    <p:custDataLst>
      <p:tags r:id="rId1"/>
    </p:custDataLst>
    <p:extLst>
      <p:ext uri="{BB962C8B-B14F-4D97-AF65-F5344CB8AC3E}">
        <p14:creationId xmlns:p14="http://schemas.microsoft.com/office/powerpoint/2010/main" val="7661050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C632-E61B-4C9F-9163-D15DCB4BF9C9}"/>
              </a:ext>
            </a:extLst>
          </p:cNvPr>
          <p:cNvSpPr>
            <a:spLocks noGrp="1"/>
          </p:cNvSpPr>
          <p:nvPr>
            <p:ph type="title"/>
          </p:nvPr>
        </p:nvSpPr>
        <p:spPr/>
        <p:txBody>
          <a:bodyPr>
            <a:normAutofit fontScale="90000"/>
          </a:bodyPr>
          <a:lstStyle/>
          <a:p>
            <a:r>
              <a:rPr lang="en-US"/>
              <a:t>Member District Compliance Responsibilities</a:t>
            </a:r>
          </a:p>
        </p:txBody>
      </p:sp>
      <p:sp>
        <p:nvSpPr>
          <p:cNvPr id="3" name="Content Placeholder 2">
            <a:extLst>
              <a:ext uri="{FF2B5EF4-FFF2-40B4-BE49-F238E27FC236}">
                <a16:creationId xmlns:a16="http://schemas.microsoft.com/office/drawing/2014/main" id="{8EDD1C6D-784C-4E24-B356-11A6106039F5}"/>
              </a:ext>
            </a:extLst>
          </p:cNvPr>
          <p:cNvSpPr>
            <a:spLocks noGrp="1"/>
          </p:cNvSpPr>
          <p:nvPr>
            <p:ph idx="1"/>
          </p:nvPr>
        </p:nvSpPr>
        <p:spPr/>
        <p:txBody>
          <a:bodyPr vert="horz" lIns="91440" tIns="45720" rIns="91440" bIns="45720" rtlCol="0" anchor="t">
            <a:normAutofit/>
          </a:bodyPr>
          <a:lstStyle/>
          <a:p>
            <a:r>
              <a:rPr lang="en-US" sz="2800" dirty="0">
                <a:effectLst/>
                <a:latin typeface="Verdana"/>
                <a:ea typeface="Verdana"/>
                <a:cs typeface="Arial"/>
              </a:rPr>
              <a:t>Member districts implementing the </a:t>
            </a:r>
            <a:r>
              <a:rPr lang="en-US" sz="2800" dirty="0">
                <a:latin typeface="Verdana"/>
                <a:ea typeface="Verdana"/>
                <a:cs typeface="Arial"/>
              </a:rPr>
              <a:t>equitable services requirements </a:t>
            </a:r>
            <a:r>
              <a:rPr lang="en-US" sz="2800" dirty="0">
                <a:effectLst/>
                <a:latin typeface="Verdana"/>
                <a:ea typeface="Verdana"/>
                <a:cs typeface="Arial"/>
              </a:rPr>
              <a:t>outlined in </a:t>
            </a:r>
            <a:r>
              <a:rPr lang="en-US" sz="2800" u="sng" dirty="0">
                <a:solidFill>
                  <a:srgbClr val="0563C1"/>
                </a:solidFill>
                <a:effectLst/>
                <a:latin typeface="Verdana"/>
                <a:ea typeface="Verdana"/>
                <a:cs typeface="Arial"/>
                <a:hlinkClick r:id="rId4"/>
              </a:rPr>
              <a:t>34 CFR §§ 300.130 through 300.144</a:t>
            </a:r>
            <a:r>
              <a:rPr lang="en-US" sz="2800" dirty="0">
                <a:effectLst/>
                <a:latin typeface="Verdana"/>
                <a:ea typeface="Verdana"/>
                <a:cs typeface="Arial"/>
              </a:rPr>
              <a:t>, including child find, consultation, and other requirements must</a:t>
            </a:r>
            <a:r>
              <a:rPr lang="en-US" sz="2800" dirty="0">
                <a:latin typeface="Verdana"/>
                <a:ea typeface="Verdana"/>
                <a:cs typeface="Arial"/>
              </a:rPr>
              <a:t> be</a:t>
            </a:r>
            <a:r>
              <a:rPr lang="en-US" sz="2800" dirty="0">
                <a:effectLst/>
                <a:latin typeface="Verdana"/>
                <a:ea typeface="Verdana"/>
                <a:cs typeface="Arial"/>
              </a:rPr>
              <a:t> </a:t>
            </a:r>
            <a:r>
              <a:rPr lang="en-US" sz="2800" dirty="0">
                <a:latin typeface="Verdana"/>
                <a:ea typeface="Verdana"/>
                <a:cs typeface="Arial"/>
              </a:rPr>
              <a:t>compliant with</a:t>
            </a:r>
            <a:r>
              <a:rPr lang="en-US" sz="2800" dirty="0">
                <a:effectLst/>
                <a:latin typeface="Verdana"/>
                <a:ea typeface="Verdana"/>
                <a:cs typeface="Arial"/>
              </a:rPr>
              <a:t> these regulations.</a:t>
            </a:r>
          </a:p>
        </p:txBody>
      </p:sp>
      <p:sp>
        <p:nvSpPr>
          <p:cNvPr id="4" name="Footer Placeholder 3">
            <a:extLst>
              <a:ext uri="{FF2B5EF4-FFF2-40B4-BE49-F238E27FC236}">
                <a16:creationId xmlns:a16="http://schemas.microsoft.com/office/drawing/2014/main" id="{F2236075-58E5-42CE-8F8E-926D32547F66}"/>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1E22162-4158-4D45-95C1-36D80CD3F74E}"/>
              </a:ext>
            </a:extLst>
          </p:cNvPr>
          <p:cNvSpPr>
            <a:spLocks noGrp="1"/>
          </p:cNvSpPr>
          <p:nvPr>
            <p:ph type="sldNum" sz="quarter" idx="4"/>
          </p:nvPr>
        </p:nvSpPr>
        <p:spPr/>
        <p:txBody>
          <a:bodyPr/>
          <a:lstStyle/>
          <a:p>
            <a:fld id="{C948956C-181A-4CF4-99F7-163F512CFDFE}" type="slidenum">
              <a:rPr lang="en-US" smtClean="0"/>
              <a:pPr/>
              <a:t>40</a:t>
            </a:fld>
            <a:endParaRPr lang="en-US"/>
          </a:p>
        </p:txBody>
      </p:sp>
    </p:spTree>
    <p:custDataLst>
      <p:tags r:id="rId1"/>
    </p:custDataLst>
    <p:extLst>
      <p:ext uri="{BB962C8B-B14F-4D97-AF65-F5344CB8AC3E}">
        <p14:creationId xmlns:p14="http://schemas.microsoft.com/office/powerpoint/2010/main" val="765622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15E5C4-855D-0714-7B99-06E1B00D5E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2F729A-9351-8E05-4872-0EABCBF40D7C}"/>
              </a:ext>
            </a:extLst>
          </p:cNvPr>
          <p:cNvSpPr>
            <a:spLocks noGrp="1"/>
          </p:cNvSpPr>
          <p:nvPr>
            <p:ph type="title"/>
          </p:nvPr>
        </p:nvSpPr>
        <p:spPr/>
        <p:txBody>
          <a:bodyPr>
            <a:normAutofit/>
          </a:bodyPr>
          <a:lstStyle/>
          <a:p>
            <a:r>
              <a:rPr lang="en-US"/>
              <a:t>Member District Expenditure Scenarios</a:t>
            </a:r>
          </a:p>
        </p:txBody>
      </p:sp>
      <p:sp>
        <p:nvSpPr>
          <p:cNvPr id="3" name="Content Placeholder 2">
            <a:extLst>
              <a:ext uri="{FF2B5EF4-FFF2-40B4-BE49-F238E27FC236}">
                <a16:creationId xmlns:a16="http://schemas.microsoft.com/office/drawing/2014/main" id="{13359AEC-E4C7-30D8-A458-FDB8F573028F}"/>
              </a:ext>
            </a:extLst>
          </p:cNvPr>
          <p:cNvSpPr>
            <a:spLocks noGrp="1"/>
          </p:cNvSpPr>
          <p:nvPr>
            <p:ph idx="1"/>
          </p:nvPr>
        </p:nvSpPr>
        <p:spPr>
          <a:xfrm>
            <a:off x="601579" y="1341566"/>
            <a:ext cx="10988841" cy="4964716"/>
          </a:xfrm>
        </p:spPr>
        <p:txBody>
          <a:bodyPr>
            <a:normAutofit/>
          </a:bodyPr>
          <a:lstStyle/>
          <a:p>
            <a:pPr>
              <a:spcBef>
                <a:spcPts val="600"/>
              </a:spcBef>
              <a:spcAft>
                <a:spcPts val="600"/>
              </a:spcAft>
            </a:pPr>
            <a:r>
              <a:rPr lang="en-US" sz="2800" dirty="0">
                <a:cs typeface="Arial" panose="020B0604020202020204" pitchFamily="34" charset="0"/>
              </a:rPr>
              <a:t>Scenario A</a:t>
            </a:r>
          </a:p>
          <a:p>
            <a:pPr lvl="1">
              <a:spcBef>
                <a:spcPts val="600"/>
              </a:spcBef>
              <a:spcAft>
                <a:spcPts val="600"/>
              </a:spcAft>
            </a:pPr>
            <a:r>
              <a:rPr lang="en-US" sz="2800" dirty="0">
                <a:cs typeface="Arial" panose="020B0604020202020204" pitchFamily="34" charset="0"/>
              </a:rPr>
              <a:t>Proportionate Share Allocated to Member Districts through IDEA Flowthrough/Preschool Applications.</a:t>
            </a:r>
          </a:p>
          <a:p>
            <a:pPr>
              <a:spcBef>
                <a:spcPts val="600"/>
              </a:spcBef>
              <a:spcAft>
                <a:spcPts val="600"/>
              </a:spcAft>
            </a:pPr>
            <a:r>
              <a:rPr lang="en-US" sz="2800" dirty="0">
                <a:cs typeface="Arial" panose="020B0604020202020204" pitchFamily="34" charset="0"/>
              </a:rPr>
              <a:t>Scenario B</a:t>
            </a:r>
          </a:p>
          <a:p>
            <a:pPr lvl="1">
              <a:spcBef>
                <a:spcPts val="600"/>
              </a:spcBef>
              <a:spcAft>
                <a:spcPts val="600"/>
              </a:spcAft>
            </a:pPr>
            <a:r>
              <a:rPr lang="en-US" sz="2800" dirty="0">
                <a:cs typeface="Arial" panose="020B0604020202020204" pitchFamily="34" charset="0"/>
              </a:rPr>
              <a:t>Proportionate Share Funds Managed at the ISD</a:t>
            </a:r>
          </a:p>
          <a:p>
            <a:pPr lvl="1">
              <a:spcBef>
                <a:spcPts val="600"/>
              </a:spcBef>
              <a:spcAft>
                <a:spcPts val="600"/>
              </a:spcAft>
            </a:pPr>
            <a:r>
              <a:rPr lang="en-US" sz="2800" dirty="0">
                <a:hlinkClick r:id="rId4"/>
              </a:rPr>
              <a:t>ISD Management of Proportionate Share Funds-October 2023</a:t>
            </a:r>
            <a:endParaRPr lang="en-US" sz="2800" dirty="0"/>
          </a:p>
        </p:txBody>
      </p:sp>
      <p:sp>
        <p:nvSpPr>
          <p:cNvPr id="4" name="Footer Placeholder 3">
            <a:extLst>
              <a:ext uri="{FF2B5EF4-FFF2-40B4-BE49-F238E27FC236}">
                <a16:creationId xmlns:a16="http://schemas.microsoft.com/office/drawing/2014/main" id="{0FB6CF80-F90D-7DF7-5307-5AC3B59464DE}"/>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AB769237-C5FB-EAD0-65A6-0757A7BBC0CE}"/>
              </a:ext>
            </a:extLst>
          </p:cNvPr>
          <p:cNvSpPr>
            <a:spLocks noGrp="1"/>
          </p:cNvSpPr>
          <p:nvPr>
            <p:ph type="sldNum" sz="quarter" idx="4"/>
          </p:nvPr>
        </p:nvSpPr>
        <p:spPr/>
        <p:txBody>
          <a:bodyPr/>
          <a:lstStyle/>
          <a:p>
            <a:fld id="{C948956C-181A-4CF4-99F7-163F512CFDFE}" type="slidenum">
              <a:rPr lang="en-US" smtClean="0"/>
              <a:pPr/>
              <a:t>41</a:t>
            </a:fld>
            <a:endParaRPr lang="en-US"/>
          </a:p>
        </p:txBody>
      </p:sp>
    </p:spTree>
    <p:custDataLst>
      <p:tags r:id="rId1"/>
    </p:custDataLst>
    <p:extLst>
      <p:ext uri="{BB962C8B-B14F-4D97-AF65-F5344CB8AC3E}">
        <p14:creationId xmlns:p14="http://schemas.microsoft.com/office/powerpoint/2010/main" val="37093956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ECE612-B006-AC26-E950-CBD6BF2485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8F0DFC-6944-B528-39CD-E48E2923C369}"/>
              </a:ext>
            </a:extLst>
          </p:cNvPr>
          <p:cNvSpPr>
            <a:spLocks noGrp="1"/>
          </p:cNvSpPr>
          <p:nvPr>
            <p:ph type="title"/>
          </p:nvPr>
        </p:nvSpPr>
        <p:spPr/>
        <p:txBody>
          <a:bodyPr>
            <a:normAutofit fontScale="90000"/>
          </a:bodyPr>
          <a:lstStyle/>
          <a:p>
            <a:r>
              <a:rPr lang="en-US"/>
              <a:t>Member District Expenditure Scenario Example</a:t>
            </a:r>
          </a:p>
        </p:txBody>
      </p:sp>
      <p:graphicFrame>
        <p:nvGraphicFramePr>
          <p:cNvPr id="6" name="Table 5">
            <a:extLst>
              <a:ext uri="{FF2B5EF4-FFF2-40B4-BE49-F238E27FC236}">
                <a16:creationId xmlns:a16="http://schemas.microsoft.com/office/drawing/2014/main" id="{EF661668-D9ED-C376-B5BF-93E08B57AC4D}"/>
              </a:ext>
            </a:extLst>
          </p:cNvPr>
          <p:cNvGraphicFramePr>
            <a:graphicFrameLocks noGrp="1"/>
          </p:cNvGraphicFramePr>
          <p:nvPr>
            <p:extLst>
              <p:ext uri="{D42A27DB-BD31-4B8C-83A1-F6EECF244321}">
                <p14:modId xmlns:p14="http://schemas.microsoft.com/office/powerpoint/2010/main" val="2741643757"/>
              </p:ext>
            </p:extLst>
          </p:nvPr>
        </p:nvGraphicFramePr>
        <p:xfrm>
          <a:off x="290394" y="1222975"/>
          <a:ext cx="11558336" cy="5151120"/>
        </p:xfrm>
        <a:graphic>
          <a:graphicData uri="http://schemas.openxmlformats.org/drawingml/2006/table">
            <a:tbl>
              <a:tblPr firstRow="1" bandRow="1">
                <a:tableStyleId>{073A0DAA-6AF3-43AB-8588-CEC1D06C72B9}</a:tableStyleId>
              </a:tblPr>
              <a:tblGrid>
                <a:gridCol w="5779168">
                  <a:extLst>
                    <a:ext uri="{9D8B030D-6E8A-4147-A177-3AD203B41FA5}">
                      <a16:colId xmlns:a16="http://schemas.microsoft.com/office/drawing/2014/main" val="1880538632"/>
                    </a:ext>
                  </a:extLst>
                </a:gridCol>
                <a:gridCol w="5779168">
                  <a:extLst>
                    <a:ext uri="{9D8B030D-6E8A-4147-A177-3AD203B41FA5}">
                      <a16:colId xmlns:a16="http://schemas.microsoft.com/office/drawing/2014/main" val="2062674745"/>
                    </a:ext>
                  </a:extLst>
                </a:gridCol>
              </a:tblGrid>
              <a:tr h="601590">
                <a:tc>
                  <a:txBody>
                    <a:bodyPr/>
                    <a:lstStyle/>
                    <a:p>
                      <a:r>
                        <a:rPr lang="en-US"/>
                        <a:t>Scenario A: Proportionate Share Funds Allocated to Member Districts</a:t>
                      </a:r>
                    </a:p>
                  </a:txBody>
                  <a:tcPr/>
                </a:tc>
                <a:tc>
                  <a:txBody>
                    <a:bodyPr/>
                    <a:lstStyle/>
                    <a:p>
                      <a:r>
                        <a:rPr lang="en-US"/>
                        <a:t>Scenario B: Proportionate Share Funds Managed at ISD</a:t>
                      </a:r>
                    </a:p>
                  </a:txBody>
                  <a:tcPr/>
                </a:tc>
                <a:extLst>
                  <a:ext uri="{0D108BD9-81ED-4DB2-BD59-A6C34878D82A}">
                    <a16:rowId xmlns:a16="http://schemas.microsoft.com/office/drawing/2014/main" val="3573258486"/>
                  </a:ext>
                </a:extLst>
              </a:tr>
              <a:tr h="760236">
                <a:tc>
                  <a:txBody>
                    <a:bodyPr/>
                    <a:lstStyle/>
                    <a:p>
                      <a:r>
                        <a:rPr lang="en-US" sz="1600"/>
                        <a:t>Proportionate Share funds allocated to member districts in IDEA Flowthrough/Preschool Applications.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Proportionate Share funds maintained and budgeted in </a:t>
                      </a:r>
                      <a:r>
                        <a:rPr lang="en-US" sz="1600" err="1"/>
                        <a:t>NexSys</a:t>
                      </a:r>
                      <a:r>
                        <a:rPr lang="en-US" sz="1600"/>
                        <a:t> at ISD level only. ISD determines amount anticipated to be spent by each member district. </a:t>
                      </a:r>
                    </a:p>
                  </a:txBody>
                  <a:tcPr/>
                </a:tc>
                <a:extLst>
                  <a:ext uri="{0D108BD9-81ED-4DB2-BD59-A6C34878D82A}">
                    <a16:rowId xmlns:a16="http://schemas.microsoft.com/office/drawing/2014/main" val="1575020996"/>
                  </a:ext>
                </a:extLst>
              </a:tr>
              <a:tr h="1210746">
                <a:tc>
                  <a:txBody>
                    <a:bodyPr/>
                    <a:lstStyle/>
                    <a:p>
                      <a:r>
                        <a:rPr lang="en-US" sz="1600"/>
                        <a:t>Member districts provide services and charge expenditures to federal funds. Member districts request funds through the ISD, either IDEA Preschool (3-5) or IDEA Flowthrough (3-21).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Member districts provide services and charge expenditures to local funds. Member districts request reimbursement, either IDEA Preschool (3-5) or IDEA Flowthrough (3-21) from the ISD’s proportionate share allocation. </a:t>
                      </a:r>
                    </a:p>
                    <a:p>
                      <a:endParaRPr lang="en-US" sz="1600"/>
                    </a:p>
                  </a:txBody>
                  <a:tcPr/>
                </a:tc>
                <a:extLst>
                  <a:ext uri="{0D108BD9-81ED-4DB2-BD59-A6C34878D82A}">
                    <a16:rowId xmlns:a16="http://schemas.microsoft.com/office/drawing/2014/main" val="3459987109"/>
                  </a:ext>
                </a:extLst>
              </a:tr>
              <a:tr h="985491">
                <a:tc>
                  <a:txBody>
                    <a:bodyPr/>
                    <a:lstStyle/>
                    <a:p>
                      <a:r>
                        <a:rPr lang="en-US" sz="1600"/>
                        <a:t>Member districts spending less/more than proportionate share funds allocated requires ISD application amendment(s) in </a:t>
                      </a:r>
                      <a:r>
                        <a:rPr lang="en-US" sz="1600" err="1"/>
                        <a:t>NexSys</a:t>
                      </a:r>
                      <a:r>
                        <a:rPr lang="en-US" sz="1600"/>
                        <a:t>.</a:t>
                      </a:r>
                    </a:p>
                  </a:txBody>
                  <a:tcPr/>
                </a:tc>
                <a:tc>
                  <a:txBody>
                    <a:bodyPr/>
                    <a:lstStyle/>
                    <a:p>
                      <a:r>
                        <a:rPr lang="en-US" sz="1600"/>
                        <a:t>ISD implements internal tracking process for monitoring member district proportionate share spending with actual and anticipated amounts. No application amendments in </a:t>
                      </a:r>
                      <a:r>
                        <a:rPr lang="en-US" sz="1600" err="1"/>
                        <a:t>NexSys</a:t>
                      </a:r>
                      <a:r>
                        <a:rPr lang="en-US" sz="1600"/>
                        <a:t> for spending changes between districts.</a:t>
                      </a:r>
                    </a:p>
                  </a:txBody>
                  <a:tcPr/>
                </a:tc>
                <a:extLst>
                  <a:ext uri="{0D108BD9-81ED-4DB2-BD59-A6C34878D82A}">
                    <a16:rowId xmlns:a16="http://schemas.microsoft.com/office/drawing/2014/main" val="3977330171"/>
                  </a:ext>
                </a:extLst>
              </a:tr>
              <a:tr h="985491">
                <a:tc>
                  <a:txBody>
                    <a:bodyPr/>
                    <a:lstStyle/>
                    <a:p>
                      <a:r>
                        <a:rPr lang="en-US" sz="1600"/>
                        <a:t>Member districts must track additional expenditures beyond allocated amount in the event proportionate share requirement is not met in the aggregate and reallocation is needed. Close ISD/member district communication is essential to avoid supplanting.</a:t>
                      </a:r>
                    </a:p>
                  </a:txBody>
                  <a:tcPr/>
                </a:tc>
                <a:tc>
                  <a:txBody>
                    <a:bodyPr/>
                    <a:lstStyle/>
                    <a:p>
                      <a:r>
                        <a:rPr lang="en-US" sz="1600"/>
                        <a:t>ISD determines which grant member district proportionate share reimbursement requests will be reimbursed from (carryover/new grant funds).</a:t>
                      </a:r>
                    </a:p>
                  </a:txBody>
                  <a:tcPr/>
                </a:tc>
                <a:extLst>
                  <a:ext uri="{0D108BD9-81ED-4DB2-BD59-A6C34878D82A}">
                    <a16:rowId xmlns:a16="http://schemas.microsoft.com/office/drawing/2014/main" val="206184331"/>
                  </a:ext>
                </a:extLst>
              </a:tr>
            </a:tbl>
          </a:graphicData>
        </a:graphic>
      </p:graphicFrame>
      <p:sp>
        <p:nvSpPr>
          <p:cNvPr id="4" name="Footer Placeholder 3">
            <a:extLst>
              <a:ext uri="{FF2B5EF4-FFF2-40B4-BE49-F238E27FC236}">
                <a16:creationId xmlns:a16="http://schemas.microsoft.com/office/drawing/2014/main" id="{0E2EC0DF-D8D4-633E-A25E-026D0E02A733}"/>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26B81132-414A-D892-312E-1626B19A26E0}"/>
              </a:ext>
            </a:extLst>
          </p:cNvPr>
          <p:cNvSpPr>
            <a:spLocks noGrp="1"/>
          </p:cNvSpPr>
          <p:nvPr>
            <p:ph type="sldNum" sz="quarter" idx="4"/>
          </p:nvPr>
        </p:nvSpPr>
        <p:spPr/>
        <p:txBody>
          <a:bodyPr/>
          <a:lstStyle/>
          <a:p>
            <a:fld id="{C948956C-181A-4CF4-99F7-163F512CFDFE}" type="slidenum">
              <a:rPr lang="en-US" smtClean="0"/>
              <a:pPr/>
              <a:t>42</a:t>
            </a:fld>
            <a:endParaRPr lang="en-US"/>
          </a:p>
        </p:txBody>
      </p:sp>
    </p:spTree>
    <p:custDataLst>
      <p:tags r:id="rId1"/>
    </p:custDataLst>
    <p:extLst>
      <p:ext uri="{BB962C8B-B14F-4D97-AF65-F5344CB8AC3E}">
        <p14:creationId xmlns:p14="http://schemas.microsoft.com/office/powerpoint/2010/main" val="39971870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C632-E61B-4C9F-9163-D15DCB4BF9C9}"/>
              </a:ext>
            </a:extLst>
          </p:cNvPr>
          <p:cNvSpPr>
            <a:spLocks noGrp="1"/>
          </p:cNvSpPr>
          <p:nvPr>
            <p:ph type="title"/>
          </p:nvPr>
        </p:nvSpPr>
        <p:spPr/>
        <p:txBody>
          <a:bodyPr>
            <a:normAutofit/>
          </a:bodyPr>
          <a:lstStyle/>
          <a:p>
            <a:r>
              <a:rPr lang="en-US"/>
              <a:t>Fiscal Responsibilities of ISDs</a:t>
            </a:r>
          </a:p>
        </p:txBody>
      </p:sp>
      <p:sp>
        <p:nvSpPr>
          <p:cNvPr id="3" name="Content Placeholder 2">
            <a:extLst>
              <a:ext uri="{FF2B5EF4-FFF2-40B4-BE49-F238E27FC236}">
                <a16:creationId xmlns:a16="http://schemas.microsoft.com/office/drawing/2014/main" id="{8EDD1C6D-784C-4E24-B356-11A6106039F5}"/>
              </a:ext>
            </a:extLst>
          </p:cNvPr>
          <p:cNvSpPr>
            <a:spLocks noGrp="1"/>
          </p:cNvSpPr>
          <p:nvPr>
            <p:ph idx="1"/>
          </p:nvPr>
        </p:nvSpPr>
        <p:spPr/>
        <p:txBody>
          <a:bodyPr>
            <a:normAutofit fontScale="92500"/>
          </a:bodyPr>
          <a:lstStyle/>
          <a:p>
            <a:pPr>
              <a:lnSpc>
                <a:spcPct val="100000"/>
              </a:lnSpc>
              <a:spcBef>
                <a:spcPts val="600"/>
              </a:spcBef>
              <a:spcAft>
                <a:spcPts val="600"/>
              </a:spcAft>
            </a:pPr>
            <a:r>
              <a:rPr lang="en-US" sz="2400" dirty="0"/>
              <a:t>Calculate proportionate share amount for §611 (Flowthrough) and §619 (Preschool) separately.</a:t>
            </a:r>
          </a:p>
          <a:p>
            <a:pPr>
              <a:lnSpc>
                <a:spcPct val="100000"/>
              </a:lnSpc>
              <a:spcBef>
                <a:spcPts val="600"/>
              </a:spcBef>
              <a:spcAft>
                <a:spcPts val="600"/>
              </a:spcAft>
            </a:pPr>
            <a:r>
              <a:rPr lang="en-US" sz="2400" dirty="0"/>
              <a:t>Budget in </a:t>
            </a:r>
            <a:r>
              <a:rPr lang="en-US" sz="2400" dirty="0" err="1"/>
              <a:t>NexSys</a:t>
            </a:r>
            <a:r>
              <a:rPr lang="en-US" sz="2400" dirty="0"/>
              <a:t> the amounts the ISD and/or member districts will spend using function code 371 for §611 (Flowthrough) and §619 (Preschool) separately.</a:t>
            </a:r>
          </a:p>
          <a:p>
            <a:pPr>
              <a:lnSpc>
                <a:spcPct val="100000"/>
              </a:lnSpc>
              <a:spcBef>
                <a:spcPts val="600"/>
              </a:spcBef>
              <a:spcAft>
                <a:spcPts val="600"/>
              </a:spcAft>
            </a:pPr>
            <a:r>
              <a:rPr lang="en-US" sz="2400" dirty="0"/>
              <a:t>Upload calculation into </a:t>
            </a:r>
            <a:r>
              <a:rPr lang="en-US" sz="2400" dirty="0" err="1"/>
              <a:t>NexSys</a:t>
            </a:r>
            <a:r>
              <a:rPr lang="en-US" sz="2400" dirty="0"/>
              <a:t> application.</a:t>
            </a:r>
          </a:p>
          <a:p>
            <a:pPr>
              <a:lnSpc>
                <a:spcPct val="100000"/>
              </a:lnSpc>
              <a:spcBef>
                <a:spcPts val="600"/>
              </a:spcBef>
              <a:spcAft>
                <a:spcPts val="600"/>
              </a:spcAft>
            </a:pPr>
            <a:r>
              <a:rPr lang="en-US" sz="2400" dirty="0"/>
              <a:t>Determine how fiscal requirement will be met in coordination with member districts.</a:t>
            </a:r>
          </a:p>
          <a:p>
            <a:pPr>
              <a:lnSpc>
                <a:spcPct val="100000"/>
              </a:lnSpc>
              <a:spcBef>
                <a:spcPts val="600"/>
              </a:spcBef>
              <a:spcAft>
                <a:spcPts val="600"/>
              </a:spcAft>
            </a:pPr>
            <a:r>
              <a:rPr lang="en-US" sz="2400" dirty="0"/>
              <a:t>Ensure the proportionate share requirement is met in the aggregate.</a:t>
            </a:r>
          </a:p>
          <a:p>
            <a:pPr>
              <a:lnSpc>
                <a:spcPct val="100000"/>
              </a:lnSpc>
              <a:spcBef>
                <a:spcPts val="600"/>
              </a:spcBef>
              <a:spcAft>
                <a:spcPts val="600"/>
              </a:spcAft>
            </a:pPr>
            <a:r>
              <a:rPr lang="en-US" sz="2400" dirty="0"/>
              <a:t>Ensure carryover grant funds are spent before new year grant funds.</a:t>
            </a:r>
          </a:p>
          <a:p>
            <a:pPr>
              <a:lnSpc>
                <a:spcPct val="100000"/>
              </a:lnSpc>
              <a:spcBef>
                <a:spcPts val="600"/>
              </a:spcBef>
              <a:spcAft>
                <a:spcPts val="600"/>
              </a:spcAft>
            </a:pPr>
            <a:r>
              <a:rPr lang="en-US" sz="2400" dirty="0"/>
              <a:t>Ensure supplanting has not occurred.</a:t>
            </a:r>
            <a:endParaRPr lang="en-US" sz="2800" dirty="0"/>
          </a:p>
        </p:txBody>
      </p:sp>
      <p:sp>
        <p:nvSpPr>
          <p:cNvPr id="4" name="Footer Placeholder 3">
            <a:extLst>
              <a:ext uri="{FF2B5EF4-FFF2-40B4-BE49-F238E27FC236}">
                <a16:creationId xmlns:a16="http://schemas.microsoft.com/office/drawing/2014/main" id="{F2236075-58E5-42CE-8F8E-926D32547F66}"/>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1E22162-4158-4D45-95C1-36D80CD3F74E}"/>
              </a:ext>
            </a:extLst>
          </p:cNvPr>
          <p:cNvSpPr>
            <a:spLocks noGrp="1"/>
          </p:cNvSpPr>
          <p:nvPr>
            <p:ph type="sldNum" sz="quarter" idx="4"/>
          </p:nvPr>
        </p:nvSpPr>
        <p:spPr/>
        <p:txBody>
          <a:bodyPr/>
          <a:lstStyle/>
          <a:p>
            <a:fld id="{C948956C-181A-4CF4-99F7-163F512CFDFE}" type="slidenum">
              <a:rPr lang="en-US" smtClean="0"/>
              <a:pPr/>
              <a:t>43</a:t>
            </a:fld>
            <a:endParaRPr lang="en-US"/>
          </a:p>
        </p:txBody>
      </p:sp>
    </p:spTree>
    <p:custDataLst>
      <p:tags r:id="rId1"/>
    </p:custDataLst>
    <p:extLst>
      <p:ext uri="{BB962C8B-B14F-4D97-AF65-F5344CB8AC3E}">
        <p14:creationId xmlns:p14="http://schemas.microsoft.com/office/powerpoint/2010/main" val="1388737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C632-E61B-4C9F-9163-D15DCB4BF9C9}"/>
              </a:ext>
            </a:extLst>
          </p:cNvPr>
          <p:cNvSpPr>
            <a:spLocks noGrp="1"/>
          </p:cNvSpPr>
          <p:nvPr>
            <p:ph type="title"/>
          </p:nvPr>
        </p:nvSpPr>
        <p:spPr>
          <a:xfrm>
            <a:off x="258535" y="167700"/>
            <a:ext cx="11355355" cy="833241"/>
          </a:xfrm>
        </p:spPr>
        <p:txBody>
          <a:bodyPr>
            <a:normAutofit fontScale="90000"/>
          </a:bodyPr>
          <a:lstStyle/>
          <a:p>
            <a:r>
              <a:rPr lang="en-US"/>
              <a:t>Additional Responsibilities of ISDs and Member Districts</a:t>
            </a:r>
          </a:p>
        </p:txBody>
      </p:sp>
      <p:sp>
        <p:nvSpPr>
          <p:cNvPr id="3" name="Content Placeholder 2">
            <a:extLst>
              <a:ext uri="{FF2B5EF4-FFF2-40B4-BE49-F238E27FC236}">
                <a16:creationId xmlns:a16="http://schemas.microsoft.com/office/drawing/2014/main" id="{8EDD1C6D-784C-4E24-B356-11A6106039F5}"/>
              </a:ext>
            </a:extLst>
          </p:cNvPr>
          <p:cNvSpPr>
            <a:spLocks noGrp="1"/>
          </p:cNvSpPr>
          <p:nvPr>
            <p:ph idx="1"/>
          </p:nvPr>
        </p:nvSpPr>
        <p:spPr/>
        <p:txBody>
          <a:bodyPr>
            <a:normAutofit fontScale="92500" lnSpcReduction="20000"/>
          </a:bodyPr>
          <a:lstStyle/>
          <a:p>
            <a:r>
              <a:rPr lang="en-US" sz="2800" dirty="0"/>
              <a:t>Ensure costs charged are actual, not budget estimates.</a:t>
            </a:r>
          </a:p>
          <a:p>
            <a:r>
              <a:rPr lang="en-US" sz="2800" dirty="0"/>
              <a:t>Ensure documentation supports charges to the grant.</a:t>
            </a:r>
          </a:p>
          <a:p>
            <a:r>
              <a:rPr lang="en-US" sz="2800" dirty="0"/>
              <a:t>Charge the grant for allowable expenditures before using other funds.</a:t>
            </a:r>
          </a:p>
          <a:p>
            <a:r>
              <a:rPr lang="en-US" sz="2800" dirty="0"/>
              <a:t>Charge the grant on a regular basis.</a:t>
            </a:r>
          </a:p>
          <a:p>
            <a:r>
              <a:rPr lang="en-US" sz="2800" dirty="0"/>
              <a:t>Identify service providers and ensure sufficient supporting documentation is maintained.</a:t>
            </a:r>
          </a:p>
          <a:p>
            <a:r>
              <a:rPr lang="en-US" sz="2800" dirty="0"/>
              <a:t>Other Responsibilities:</a:t>
            </a:r>
          </a:p>
          <a:p>
            <a:pPr lvl="1"/>
            <a:r>
              <a:rPr lang="en-US" sz="2800" dirty="0"/>
              <a:t>Child Find</a:t>
            </a:r>
          </a:p>
          <a:p>
            <a:pPr lvl="1"/>
            <a:r>
              <a:rPr lang="en-US" sz="2800" dirty="0"/>
              <a:t>Timely and Meaningful Consultation</a:t>
            </a:r>
          </a:p>
          <a:p>
            <a:pPr lvl="1"/>
            <a:r>
              <a:rPr lang="en-US" sz="2800" dirty="0"/>
              <a:t>Data Collection</a:t>
            </a:r>
          </a:p>
        </p:txBody>
      </p:sp>
      <p:sp>
        <p:nvSpPr>
          <p:cNvPr id="4" name="Footer Placeholder 3">
            <a:extLst>
              <a:ext uri="{FF2B5EF4-FFF2-40B4-BE49-F238E27FC236}">
                <a16:creationId xmlns:a16="http://schemas.microsoft.com/office/drawing/2014/main" id="{F2236075-58E5-42CE-8F8E-926D32547F66}"/>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1E22162-4158-4D45-95C1-36D80CD3F74E}"/>
              </a:ext>
            </a:extLst>
          </p:cNvPr>
          <p:cNvSpPr>
            <a:spLocks noGrp="1"/>
          </p:cNvSpPr>
          <p:nvPr>
            <p:ph type="sldNum" sz="quarter" idx="4"/>
          </p:nvPr>
        </p:nvSpPr>
        <p:spPr/>
        <p:txBody>
          <a:bodyPr/>
          <a:lstStyle/>
          <a:p>
            <a:fld id="{C948956C-181A-4CF4-99F7-163F512CFDFE}" type="slidenum">
              <a:rPr lang="en-US" smtClean="0"/>
              <a:pPr/>
              <a:t>44</a:t>
            </a:fld>
            <a:endParaRPr lang="en-US"/>
          </a:p>
        </p:txBody>
      </p:sp>
    </p:spTree>
    <p:custDataLst>
      <p:tags r:id="rId1"/>
    </p:custDataLst>
    <p:extLst>
      <p:ext uri="{BB962C8B-B14F-4D97-AF65-F5344CB8AC3E}">
        <p14:creationId xmlns:p14="http://schemas.microsoft.com/office/powerpoint/2010/main" val="945273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2974701"/>
            <a:ext cx="11002217" cy="908597"/>
          </a:xfrm>
        </p:spPr>
        <p:txBody>
          <a:bodyPr anchor="ctr"/>
          <a:lstStyle/>
          <a:p>
            <a:r>
              <a:rPr lang="en-US" dirty="0"/>
              <a:t>What Funds Do I Spend?</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45</a:t>
            </a:fld>
            <a:endParaRPr lang="en-US"/>
          </a:p>
        </p:txBody>
      </p:sp>
    </p:spTree>
    <p:custDataLst>
      <p:tags r:id="rId1"/>
    </p:custDataLst>
    <p:extLst>
      <p:ext uri="{BB962C8B-B14F-4D97-AF65-F5344CB8AC3E}">
        <p14:creationId xmlns:p14="http://schemas.microsoft.com/office/powerpoint/2010/main" val="1805454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2BD1A-987B-6C01-D305-E7D217993D8A}"/>
              </a:ext>
            </a:extLst>
          </p:cNvPr>
          <p:cNvSpPr>
            <a:spLocks noGrp="1"/>
          </p:cNvSpPr>
          <p:nvPr>
            <p:ph type="title"/>
          </p:nvPr>
        </p:nvSpPr>
        <p:spPr/>
        <p:txBody>
          <a:bodyPr>
            <a:noAutofit/>
          </a:bodyPr>
          <a:lstStyle/>
          <a:p>
            <a:r>
              <a:rPr lang="en-US" sz="3200"/>
              <a:t>Supplement Not Supplant – 34 CFR §300.133(d)</a:t>
            </a:r>
          </a:p>
        </p:txBody>
      </p:sp>
      <p:sp>
        <p:nvSpPr>
          <p:cNvPr id="3" name="Content Placeholder 2">
            <a:extLst>
              <a:ext uri="{FF2B5EF4-FFF2-40B4-BE49-F238E27FC236}">
                <a16:creationId xmlns:a16="http://schemas.microsoft.com/office/drawing/2014/main" id="{3724B6DE-8DE6-2DE6-5DD1-8DDC53192381}"/>
              </a:ext>
            </a:extLst>
          </p:cNvPr>
          <p:cNvSpPr>
            <a:spLocks noGrp="1"/>
          </p:cNvSpPr>
          <p:nvPr>
            <p:ph idx="1"/>
          </p:nvPr>
        </p:nvSpPr>
        <p:spPr/>
        <p:txBody>
          <a:bodyPr>
            <a:normAutofit/>
          </a:bodyPr>
          <a:lstStyle/>
          <a:p>
            <a:pPr>
              <a:lnSpc>
                <a:spcPct val="110000"/>
              </a:lnSpc>
              <a:spcBef>
                <a:spcPts val="600"/>
              </a:spcBef>
              <a:spcAft>
                <a:spcPts val="600"/>
              </a:spcAft>
            </a:pPr>
            <a:r>
              <a:rPr lang="en-US" sz="2800" dirty="0"/>
              <a:t>Local funds may supplement and, in no case, supplant the proportionate amount of federal funds required to be expended for parentally placed private school children with disabilities under this part.</a:t>
            </a:r>
          </a:p>
          <a:p>
            <a:pPr marL="0" indent="0">
              <a:lnSpc>
                <a:spcPct val="110000"/>
              </a:lnSpc>
              <a:spcBef>
                <a:spcPts val="600"/>
              </a:spcBef>
              <a:spcAft>
                <a:spcPts val="600"/>
              </a:spcAft>
              <a:buNone/>
            </a:pPr>
            <a:r>
              <a:rPr lang="en-US" sz="2800" b="1" dirty="0"/>
              <a:t>Reminder: All federal funds must be expended by the end of the grant period. ISDs/member districts may need to reallocate expenditures to the federal funds in the event local funds are used simultaneously.</a:t>
            </a:r>
          </a:p>
        </p:txBody>
      </p:sp>
      <p:sp>
        <p:nvSpPr>
          <p:cNvPr id="4" name="Footer Placeholder 3">
            <a:extLst>
              <a:ext uri="{FF2B5EF4-FFF2-40B4-BE49-F238E27FC236}">
                <a16:creationId xmlns:a16="http://schemas.microsoft.com/office/drawing/2014/main" id="{46288359-BADD-AAED-D32B-6462542E7EA1}"/>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6A8FB523-A399-A8E2-F904-720AD0B4EA9C}"/>
              </a:ext>
            </a:extLst>
          </p:cNvPr>
          <p:cNvSpPr>
            <a:spLocks noGrp="1"/>
          </p:cNvSpPr>
          <p:nvPr>
            <p:ph type="sldNum" sz="quarter" idx="4"/>
          </p:nvPr>
        </p:nvSpPr>
        <p:spPr/>
        <p:txBody>
          <a:bodyPr/>
          <a:lstStyle/>
          <a:p>
            <a:fld id="{C948956C-181A-4CF4-99F7-163F512CFDFE}" type="slidenum">
              <a:rPr lang="en-US" smtClean="0"/>
              <a:pPr/>
              <a:t>46</a:t>
            </a:fld>
            <a:endParaRPr lang="en-US"/>
          </a:p>
        </p:txBody>
      </p:sp>
    </p:spTree>
    <p:custDataLst>
      <p:tags r:id="rId1"/>
    </p:custDataLst>
    <p:extLst>
      <p:ext uri="{BB962C8B-B14F-4D97-AF65-F5344CB8AC3E}">
        <p14:creationId xmlns:p14="http://schemas.microsoft.com/office/powerpoint/2010/main" val="32422051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9A058-19B9-F58C-AB1F-C94B61E03E38}"/>
              </a:ext>
            </a:extLst>
          </p:cNvPr>
          <p:cNvSpPr>
            <a:spLocks noGrp="1"/>
          </p:cNvSpPr>
          <p:nvPr>
            <p:ph type="title"/>
          </p:nvPr>
        </p:nvSpPr>
        <p:spPr/>
        <p:txBody>
          <a:bodyPr/>
          <a:lstStyle/>
          <a:p>
            <a:r>
              <a:rPr lang="en-US"/>
              <a:t>Federal and State Requirements</a:t>
            </a:r>
          </a:p>
        </p:txBody>
      </p:sp>
      <p:sp>
        <p:nvSpPr>
          <p:cNvPr id="3" name="Content Placeholder 2">
            <a:extLst>
              <a:ext uri="{FF2B5EF4-FFF2-40B4-BE49-F238E27FC236}">
                <a16:creationId xmlns:a16="http://schemas.microsoft.com/office/drawing/2014/main" id="{3DF01694-9D9E-47D3-9965-09F14E2CC8A1}"/>
              </a:ext>
            </a:extLst>
          </p:cNvPr>
          <p:cNvSpPr>
            <a:spLocks noGrp="1"/>
          </p:cNvSpPr>
          <p:nvPr>
            <p:ph idx="1"/>
          </p:nvPr>
        </p:nvSpPr>
        <p:spPr>
          <a:xfrm>
            <a:off x="838200" y="1242203"/>
            <a:ext cx="10515600" cy="5250671"/>
          </a:xfrm>
        </p:spPr>
        <p:txBody>
          <a:bodyPr vert="horz" lIns="91440" tIns="45720" rIns="91440" bIns="45720" rtlCol="0" anchor="t">
            <a:normAutofit/>
          </a:bodyPr>
          <a:lstStyle/>
          <a:p>
            <a:pPr marL="0" indent="0">
              <a:lnSpc>
                <a:spcPct val="110000"/>
              </a:lnSpc>
              <a:spcBef>
                <a:spcPts val="600"/>
              </a:spcBef>
              <a:spcAft>
                <a:spcPts val="600"/>
              </a:spcAft>
              <a:buNone/>
            </a:pPr>
            <a:r>
              <a:rPr lang="en-US" sz="2800" dirty="0">
                <a:latin typeface="Verdana"/>
                <a:ea typeface="Verdana"/>
              </a:rPr>
              <a:t>Equitable Services provided using proportionate share funds must follow the federal requirements under IDEA.</a:t>
            </a:r>
          </a:p>
          <a:p>
            <a:pPr>
              <a:lnSpc>
                <a:spcPct val="110000"/>
              </a:lnSpc>
              <a:spcBef>
                <a:spcPts val="600"/>
              </a:spcBef>
              <a:spcAft>
                <a:spcPts val="600"/>
              </a:spcAft>
            </a:pPr>
            <a:r>
              <a:rPr lang="en-US" sz="2800" dirty="0">
                <a:latin typeface="Verdana"/>
                <a:ea typeface="Verdana"/>
                <a:hlinkClick r:id="rId3"/>
              </a:rPr>
              <a:t>34 CFR §§300.130-300.144</a:t>
            </a:r>
            <a:endParaRPr lang="en-US" sz="2800" dirty="0"/>
          </a:p>
          <a:p>
            <a:pPr marL="0" indent="0">
              <a:lnSpc>
                <a:spcPct val="110000"/>
              </a:lnSpc>
              <a:spcBef>
                <a:spcPts val="600"/>
              </a:spcBef>
              <a:spcAft>
                <a:spcPts val="600"/>
              </a:spcAft>
              <a:buNone/>
            </a:pPr>
            <a:r>
              <a:rPr lang="en-US" sz="2800" dirty="0">
                <a:latin typeface="Verdana"/>
                <a:ea typeface="Verdana"/>
              </a:rPr>
              <a:t>Auxiliary services provided using non-federal funds may follow the Auxiliary Services Act</a:t>
            </a:r>
          </a:p>
          <a:p>
            <a:pPr>
              <a:lnSpc>
                <a:spcPct val="110000"/>
              </a:lnSpc>
              <a:spcBef>
                <a:spcPts val="600"/>
              </a:spcBef>
              <a:spcAft>
                <a:spcPts val="600"/>
              </a:spcAft>
            </a:pPr>
            <a:r>
              <a:rPr lang="en-US" sz="2800" dirty="0">
                <a:latin typeface="Verdana"/>
                <a:ea typeface="Verdana"/>
              </a:rPr>
              <a:t>Michigan Administrative Code </a:t>
            </a:r>
            <a:r>
              <a:rPr lang="en-US" sz="2800" dirty="0">
                <a:latin typeface="Verdana"/>
                <a:ea typeface="Verdana"/>
                <a:hlinkClick r:id="rId4"/>
              </a:rPr>
              <a:t>R 340.291-340.295</a:t>
            </a:r>
            <a:endParaRPr lang="en-US" sz="2800" dirty="0">
              <a:latin typeface="Verdana"/>
              <a:ea typeface="Verdana"/>
            </a:endParaRPr>
          </a:p>
          <a:p>
            <a:pPr>
              <a:lnSpc>
                <a:spcPct val="110000"/>
              </a:lnSpc>
              <a:spcBef>
                <a:spcPts val="600"/>
              </a:spcBef>
              <a:spcAft>
                <a:spcPts val="600"/>
              </a:spcAft>
            </a:pPr>
            <a:r>
              <a:rPr lang="en-US" sz="2800" dirty="0">
                <a:latin typeface="Verdana"/>
                <a:ea typeface="Verdana"/>
              </a:rPr>
              <a:t>The Revised School Code Section </a:t>
            </a:r>
            <a:r>
              <a:rPr lang="en-US" sz="2800" dirty="0">
                <a:latin typeface="Verdana"/>
                <a:ea typeface="Verdana"/>
                <a:hlinkClick r:id="rId5"/>
              </a:rPr>
              <a:t>380.1296</a:t>
            </a:r>
            <a:endParaRPr lang="en-US" sz="2800" dirty="0">
              <a:latin typeface="Verdana"/>
              <a:ea typeface="Verdana"/>
            </a:endParaRPr>
          </a:p>
        </p:txBody>
      </p:sp>
      <p:sp>
        <p:nvSpPr>
          <p:cNvPr id="4" name="Footer Placeholder 3">
            <a:extLst>
              <a:ext uri="{FF2B5EF4-FFF2-40B4-BE49-F238E27FC236}">
                <a16:creationId xmlns:a16="http://schemas.microsoft.com/office/drawing/2014/main" id="{CAF5F0F2-6C98-2897-CD0C-D03E2AA93F7F}"/>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ECF579F8-3488-F1E9-43E2-520E68EEC5B5}"/>
              </a:ext>
            </a:extLst>
          </p:cNvPr>
          <p:cNvSpPr>
            <a:spLocks noGrp="1"/>
          </p:cNvSpPr>
          <p:nvPr>
            <p:ph type="sldNum" sz="quarter" idx="4"/>
          </p:nvPr>
        </p:nvSpPr>
        <p:spPr/>
        <p:txBody>
          <a:bodyPr/>
          <a:lstStyle/>
          <a:p>
            <a:fld id="{C948956C-181A-4CF4-99F7-163F512CFDFE}" type="slidenum">
              <a:rPr lang="en-US" smtClean="0"/>
              <a:pPr/>
              <a:t>47</a:t>
            </a:fld>
            <a:endParaRPr lang="en-US"/>
          </a:p>
        </p:txBody>
      </p:sp>
    </p:spTree>
    <p:extLst>
      <p:ext uri="{BB962C8B-B14F-4D97-AF65-F5344CB8AC3E}">
        <p14:creationId xmlns:p14="http://schemas.microsoft.com/office/powerpoint/2010/main" val="6656837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2974701"/>
            <a:ext cx="11002217" cy="908597"/>
          </a:xfrm>
        </p:spPr>
        <p:txBody>
          <a:bodyPr anchor="ctr"/>
          <a:lstStyle/>
          <a:p>
            <a:r>
              <a:rPr lang="en-US" dirty="0"/>
              <a:t>How Do I Spend The Funds?</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48</a:t>
            </a:fld>
            <a:endParaRPr lang="en-US"/>
          </a:p>
        </p:txBody>
      </p:sp>
    </p:spTree>
    <p:custDataLst>
      <p:tags r:id="rId1"/>
    </p:custDataLst>
    <p:extLst>
      <p:ext uri="{BB962C8B-B14F-4D97-AF65-F5344CB8AC3E}">
        <p14:creationId xmlns:p14="http://schemas.microsoft.com/office/powerpoint/2010/main" val="8669357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64043-5575-7923-823C-9C5F0989A870}"/>
              </a:ext>
            </a:extLst>
          </p:cNvPr>
          <p:cNvSpPr>
            <a:spLocks noGrp="1"/>
          </p:cNvSpPr>
          <p:nvPr>
            <p:ph type="title"/>
          </p:nvPr>
        </p:nvSpPr>
        <p:spPr/>
        <p:txBody>
          <a:bodyPr/>
          <a:lstStyle/>
          <a:p>
            <a:r>
              <a:rPr lang="en-US"/>
              <a:t>Allowable Expenditures</a:t>
            </a:r>
          </a:p>
        </p:txBody>
      </p:sp>
      <p:sp>
        <p:nvSpPr>
          <p:cNvPr id="3" name="Content Placeholder 2">
            <a:extLst>
              <a:ext uri="{FF2B5EF4-FFF2-40B4-BE49-F238E27FC236}">
                <a16:creationId xmlns:a16="http://schemas.microsoft.com/office/drawing/2014/main" id="{3FEB4CA1-0BDA-1F68-B94C-32BBE6AD6C75}"/>
              </a:ext>
            </a:extLst>
          </p:cNvPr>
          <p:cNvSpPr>
            <a:spLocks noGrp="1"/>
          </p:cNvSpPr>
          <p:nvPr>
            <p:ph idx="1"/>
          </p:nvPr>
        </p:nvSpPr>
        <p:spPr/>
        <p:txBody>
          <a:bodyPr vert="horz" lIns="91440" tIns="45720" rIns="91440" bIns="45720" rtlCol="0" anchor="t">
            <a:noAutofit/>
          </a:bodyPr>
          <a:lstStyle/>
          <a:p>
            <a:pPr marL="342900" marR="0" lvl="0" indent="-342900">
              <a:lnSpc>
                <a:spcPct val="100000"/>
              </a:lnSpc>
              <a:spcBef>
                <a:spcPts val="600"/>
              </a:spcBef>
              <a:spcAft>
                <a:spcPts val="600"/>
              </a:spcAft>
              <a:buFont typeface="Symbol" panose="05050102010706020507" pitchFamily="18" charset="2"/>
              <a:buChar char=""/>
            </a:pPr>
            <a:r>
              <a:rPr lang="en-US" sz="2400" dirty="0">
                <a:effectLst/>
                <a:latin typeface="Verdana"/>
                <a:ea typeface="Verdana"/>
                <a:cs typeface="Calibri"/>
              </a:rPr>
              <a:t>Special education instructional </a:t>
            </a:r>
            <a:r>
              <a:rPr lang="en-US" sz="2400" dirty="0">
                <a:latin typeface="Verdana"/>
                <a:ea typeface="Verdana"/>
                <a:cs typeface="Calibri"/>
              </a:rPr>
              <a:t>s</a:t>
            </a:r>
            <a:r>
              <a:rPr lang="en-US" sz="2400" dirty="0">
                <a:effectLst/>
                <a:latin typeface="Verdana"/>
                <a:ea typeface="Verdana"/>
                <a:cs typeface="Calibri"/>
              </a:rPr>
              <a:t>ervices (34 CFR §300.142)</a:t>
            </a:r>
          </a:p>
          <a:p>
            <a:pPr marL="342900" marR="0" lvl="0" indent="-342900">
              <a:lnSpc>
                <a:spcPct val="100000"/>
              </a:lnSpc>
              <a:spcBef>
                <a:spcPts val="600"/>
              </a:spcBef>
              <a:spcAft>
                <a:spcPts val="600"/>
              </a:spcAft>
              <a:buFont typeface="Symbol" panose="05050102010706020507" pitchFamily="18" charset="2"/>
              <a:buChar char=""/>
            </a:pPr>
            <a:r>
              <a:rPr lang="en-US" sz="2400" dirty="0">
                <a:effectLst/>
                <a:latin typeface="Verdana"/>
                <a:ea typeface="Verdana"/>
                <a:cs typeface="Calibri"/>
              </a:rPr>
              <a:t>Related services (34 CFR §300.34)</a:t>
            </a:r>
          </a:p>
          <a:p>
            <a:pPr marL="342900" indent="-342900">
              <a:lnSpc>
                <a:spcPct val="100000"/>
              </a:lnSpc>
              <a:spcBef>
                <a:spcPts val="600"/>
              </a:spcBef>
              <a:spcAft>
                <a:spcPts val="600"/>
              </a:spcAft>
              <a:buFont typeface="Symbol" panose="05050102010706020507" pitchFamily="18" charset="2"/>
              <a:buChar char=""/>
            </a:pPr>
            <a:r>
              <a:rPr lang="en-US" sz="2400" dirty="0">
                <a:latin typeface="Verdana"/>
                <a:ea typeface="Verdana"/>
                <a:cs typeface="Calibri"/>
              </a:rPr>
              <a:t>Transportation </a:t>
            </a:r>
            <a:r>
              <a:rPr lang="en-US" sz="2400" dirty="0">
                <a:effectLst/>
                <a:latin typeface="Verdana"/>
                <a:ea typeface="Verdana"/>
                <a:cs typeface="Calibri"/>
              </a:rPr>
              <a:t>(34 CFR §300.139)</a:t>
            </a:r>
            <a:endParaRPr lang="en-US" sz="2400" dirty="0">
              <a:latin typeface="Verdana"/>
              <a:ea typeface="Verdana"/>
              <a:cs typeface="Calibri"/>
            </a:endParaRPr>
          </a:p>
          <a:p>
            <a:pPr marL="739775" lvl="1" indent="-342900">
              <a:lnSpc>
                <a:spcPct val="100000"/>
              </a:lnSpc>
              <a:spcBef>
                <a:spcPts val="600"/>
              </a:spcBef>
              <a:spcAft>
                <a:spcPts val="600"/>
              </a:spcAft>
              <a:buFont typeface="Symbol" panose="05050102010706020507" pitchFamily="18" charset="2"/>
              <a:buChar char=""/>
            </a:pPr>
            <a:r>
              <a:rPr lang="en-US" sz="2400" dirty="0">
                <a:effectLst/>
                <a:latin typeface="Verdana"/>
                <a:ea typeface="Verdana"/>
                <a:cs typeface="Calibri"/>
              </a:rPr>
              <a:t>Must be necessary for children to access equitable services.</a:t>
            </a:r>
          </a:p>
          <a:p>
            <a:pPr marL="342900" marR="0" lvl="0" indent="-342900">
              <a:lnSpc>
                <a:spcPct val="100000"/>
              </a:lnSpc>
              <a:spcBef>
                <a:spcPts val="600"/>
              </a:spcBef>
              <a:spcAft>
                <a:spcPts val="600"/>
              </a:spcAft>
              <a:buFont typeface="Symbol" panose="05050102010706020507" pitchFamily="18" charset="2"/>
              <a:buChar char=""/>
            </a:pPr>
            <a:r>
              <a:rPr lang="en-US" sz="2400" dirty="0">
                <a:effectLst/>
                <a:latin typeface="Verdana"/>
                <a:ea typeface="Verdana"/>
                <a:cs typeface="Calibri"/>
              </a:rPr>
              <a:t>Direct service </a:t>
            </a:r>
            <a:r>
              <a:rPr lang="en-US" sz="2400" dirty="0">
                <a:latin typeface="Verdana"/>
                <a:ea typeface="Verdana"/>
                <a:cs typeface="Calibri"/>
              </a:rPr>
              <a:t>d</a:t>
            </a:r>
            <a:r>
              <a:rPr lang="en-US" sz="2400" dirty="0">
                <a:effectLst/>
                <a:latin typeface="Verdana"/>
                <a:ea typeface="Verdana"/>
                <a:cs typeface="Calibri"/>
              </a:rPr>
              <a:t>ocumentation and preparation </a:t>
            </a:r>
            <a:r>
              <a:rPr lang="en-US" sz="2400" dirty="0">
                <a:latin typeface="Verdana"/>
                <a:ea typeface="Verdana"/>
                <a:cs typeface="Calibri"/>
              </a:rPr>
              <a:t>t</a:t>
            </a:r>
            <a:r>
              <a:rPr lang="en-US" sz="2400" dirty="0">
                <a:effectLst/>
                <a:latin typeface="Verdana"/>
                <a:ea typeface="Verdana"/>
                <a:cs typeface="Calibri"/>
              </a:rPr>
              <a:t>ime</a:t>
            </a:r>
          </a:p>
          <a:p>
            <a:pPr marL="342900" indent="-342900">
              <a:lnSpc>
                <a:spcPct val="100000"/>
              </a:lnSpc>
              <a:spcBef>
                <a:spcPts val="600"/>
              </a:spcBef>
              <a:spcAft>
                <a:spcPts val="600"/>
              </a:spcAft>
              <a:buFont typeface="Symbol" panose="05050102010706020507" pitchFamily="18" charset="2"/>
              <a:buChar char=""/>
            </a:pPr>
            <a:r>
              <a:rPr lang="en-US" sz="2400" dirty="0">
                <a:effectLst/>
                <a:latin typeface="Verdana"/>
                <a:ea typeface="Verdana"/>
                <a:cs typeface="Calibri"/>
              </a:rPr>
              <a:t>Nonpublic Services </a:t>
            </a:r>
            <a:r>
              <a:rPr lang="en-US" sz="2400" dirty="0">
                <a:latin typeface="Verdana"/>
                <a:ea typeface="Verdana"/>
                <a:cs typeface="Calibri"/>
              </a:rPr>
              <a:t>P</a:t>
            </a:r>
            <a:r>
              <a:rPr lang="en-US" sz="2400" dirty="0">
                <a:effectLst/>
                <a:latin typeface="Verdana"/>
                <a:ea typeface="Verdana"/>
                <a:cs typeface="Calibri"/>
              </a:rPr>
              <a:t>lan </a:t>
            </a:r>
            <a:r>
              <a:rPr lang="en-US" sz="2400" dirty="0">
                <a:latin typeface="Verdana"/>
                <a:ea typeface="Verdana"/>
                <a:cs typeface="Calibri"/>
              </a:rPr>
              <a:t>m</a:t>
            </a:r>
            <a:r>
              <a:rPr lang="en-US" sz="2400" dirty="0">
                <a:effectLst/>
                <a:latin typeface="Verdana"/>
                <a:ea typeface="Verdana"/>
                <a:cs typeface="Calibri"/>
              </a:rPr>
              <a:t>eeting</a:t>
            </a:r>
            <a:r>
              <a:rPr lang="en-US" sz="2400" dirty="0">
                <a:latin typeface="Verdana"/>
                <a:ea typeface="Verdana"/>
                <a:cs typeface="Calibri"/>
              </a:rPr>
              <a:t> for an individual child</a:t>
            </a:r>
            <a:endParaRPr lang="en-US" sz="2400" dirty="0">
              <a:effectLst/>
              <a:cs typeface="Calibri" panose="020F0502020204030204" pitchFamily="34" charset="0"/>
            </a:endParaRPr>
          </a:p>
          <a:p>
            <a:pPr marL="342900" marR="0" lvl="0" indent="-342900">
              <a:lnSpc>
                <a:spcPct val="100000"/>
              </a:lnSpc>
              <a:spcBef>
                <a:spcPts val="600"/>
              </a:spcBef>
              <a:spcAft>
                <a:spcPts val="600"/>
              </a:spcAft>
              <a:buFont typeface="Symbol" panose="05050102010706020507" pitchFamily="18" charset="2"/>
              <a:buChar char=""/>
            </a:pPr>
            <a:r>
              <a:rPr lang="en-US" sz="2400" dirty="0">
                <a:effectLst/>
                <a:latin typeface="Verdana"/>
                <a:ea typeface="Verdana"/>
                <a:cs typeface="Calibri"/>
              </a:rPr>
              <a:t>Mileage and travel time</a:t>
            </a:r>
          </a:p>
          <a:p>
            <a:pPr marL="342900" marR="0" lvl="0" indent="-342900">
              <a:lnSpc>
                <a:spcPct val="100000"/>
              </a:lnSpc>
              <a:spcBef>
                <a:spcPts val="600"/>
              </a:spcBef>
              <a:spcAft>
                <a:spcPts val="600"/>
              </a:spcAft>
              <a:buFont typeface="Symbol" panose="05050102010706020507" pitchFamily="18" charset="2"/>
              <a:buChar char=""/>
            </a:pPr>
            <a:r>
              <a:rPr lang="en-US" sz="2400" dirty="0">
                <a:effectLst/>
                <a:latin typeface="Verdana"/>
                <a:ea typeface="Verdana"/>
                <a:cs typeface="Calibri"/>
              </a:rPr>
              <a:t>Fringe benefits (</a:t>
            </a:r>
            <a:r>
              <a:rPr lang="en-US" sz="2400" dirty="0">
                <a:effectLst/>
                <a:latin typeface="Verdana"/>
                <a:ea typeface="Verdana"/>
                <a:cs typeface="Times New Roman"/>
              </a:rPr>
              <a:t>2 CFR §200.431)</a:t>
            </a:r>
          </a:p>
          <a:p>
            <a:pPr marL="854075" lvl="1" indent="-457200">
              <a:lnSpc>
                <a:spcPct val="100000"/>
              </a:lnSpc>
              <a:spcBef>
                <a:spcPts val="600"/>
              </a:spcBef>
              <a:spcAft>
                <a:spcPts val="600"/>
              </a:spcAft>
            </a:pPr>
            <a:r>
              <a:rPr lang="en-US" sz="2400" dirty="0">
                <a:effectLst/>
                <a:latin typeface="Verdana"/>
                <a:ea typeface="Verdana"/>
                <a:cs typeface="Calibri"/>
              </a:rPr>
              <a:t>(paid </a:t>
            </a:r>
            <a:r>
              <a:rPr lang="en-US" sz="2400" dirty="0">
                <a:latin typeface="Verdana"/>
                <a:ea typeface="Verdana"/>
                <a:cs typeface="Calibri"/>
              </a:rPr>
              <a:t>holidays</a:t>
            </a:r>
            <a:r>
              <a:rPr lang="en-US" sz="2400" dirty="0">
                <a:effectLst/>
                <a:latin typeface="Verdana"/>
                <a:ea typeface="Verdana"/>
                <a:cs typeface="Calibri"/>
              </a:rPr>
              <a:t>, sick leave, </a:t>
            </a:r>
            <a:r>
              <a:rPr lang="en-US" sz="2400" dirty="0" err="1">
                <a:effectLst/>
                <a:latin typeface="Verdana"/>
                <a:ea typeface="Verdana"/>
                <a:cs typeface="Calibri"/>
              </a:rPr>
              <a:t>etc</a:t>
            </a:r>
            <a:r>
              <a:rPr lang="en-US" sz="2400" dirty="0">
                <a:effectLst/>
                <a:latin typeface="Verdana"/>
                <a:ea typeface="Verdana"/>
                <a:cs typeface="Calibri"/>
              </a:rPr>
              <a:t>)</a:t>
            </a:r>
          </a:p>
          <a:p>
            <a:pPr marL="342900" indent="-342900">
              <a:lnSpc>
                <a:spcPct val="107000"/>
              </a:lnSpc>
              <a:spcBef>
                <a:spcPts val="0"/>
              </a:spcBef>
              <a:spcAft>
                <a:spcPts val="600"/>
              </a:spcAft>
              <a:buFont typeface="Symbol" panose="05050102010706020507" pitchFamily="18" charset="2"/>
              <a:buChar char=""/>
            </a:pPr>
            <a:endParaRPr lang="en-US" sz="2800" dirty="0">
              <a:effectLst/>
              <a:cs typeface="Calibri" panose="020F0502020204030204" pitchFamily="34" charset="0"/>
            </a:endParaRPr>
          </a:p>
          <a:p>
            <a:pPr marL="0" marR="0" lvl="0" indent="0">
              <a:lnSpc>
                <a:spcPct val="107000"/>
              </a:lnSpc>
              <a:spcBef>
                <a:spcPts val="0"/>
              </a:spcBef>
              <a:spcAft>
                <a:spcPts val="600"/>
              </a:spcAft>
              <a:buNone/>
            </a:pPr>
            <a:endParaRPr lang="en-US" sz="2800" dirty="0">
              <a:effectLst/>
              <a:cs typeface="Calibri" panose="020F0502020204030204" pitchFamily="34" charset="0"/>
            </a:endParaRPr>
          </a:p>
        </p:txBody>
      </p:sp>
      <p:sp>
        <p:nvSpPr>
          <p:cNvPr id="4" name="Footer Placeholder 3">
            <a:extLst>
              <a:ext uri="{FF2B5EF4-FFF2-40B4-BE49-F238E27FC236}">
                <a16:creationId xmlns:a16="http://schemas.microsoft.com/office/drawing/2014/main" id="{ED06C6FC-63D0-002D-A460-24671126811E}"/>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923046D-A1A7-8350-3AFD-4A06CBAEA19E}"/>
              </a:ext>
            </a:extLst>
          </p:cNvPr>
          <p:cNvSpPr>
            <a:spLocks noGrp="1"/>
          </p:cNvSpPr>
          <p:nvPr>
            <p:ph type="sldNum" sz="quarter" idx="4"/>
          </p:nvPr>
        </p:nvSpPr>
        <p:spPr/>
        <p:txBody>
          <a:bodyPr/>
          <a:lstStyle/>
          <a:p>
            <a:fld id="{C948956C-181A-4CF4-99F7-163F512CFDFE}" type="slidenum">
              <a:rPr lang="en-US" smtClean="0"/>
              <a:pPr/>
              <a:t>49</a:t>
            </a:fld>
            <a:endParaRPr lang="en-US"/>
          </a:p>
        </p:txBody>
      </p:sp>
    </p:spTree>
    <p:custDataLst>
      <p:tags r:id="rId1"/>
    </p:custDataLst>
    <p:extLst>
      <p:ext uri="{BB962C8B-B14F-4D97-AF65-F5344CB8AC3E}">
        <p14:creationId xmlns:p14="http://schemas.microsoft.com/office/powerpoint/2010/main" val="906580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D64A0E0-E902-7965-F7B5-AD6A8B9A2192}"/>
              </a:ext>
            </a:extLst>
          </p:cNvPr>
          <p:cNvSpPr>
            <a:spLocks noGrp="1"/>
          </p:cNvSpPr>
          <p:nvPr>
            <p:ph type="title"/>
          </p:nvPr>
        </p:nvSpPr>
        <p:spPr/>
        <p:txBody>
          <a:bodyPr/>
          <a:lstStyle/>
          <a:p>
            <a:r>
              <a:rPr lang="en-US"/>
              <a:t>Equitable Services Defined	</a:t>
            </a:r>
          </a:p>
        </p:txBody>
      </p:sp>
      <p:sp>
        <p:nvSpPr>
          <p:cNvPr id="7" name="Content Placeholder 6">
            <a:extLst>
              <a:ext uri="{FF2B5EF4-FFF2-40B4-BE49-F238E27FC236}">
                <a16:creationId xmlns:a16="http://schemas.microsoft.com/office/drawing/2014/main" id="{B7A26BD1-A177-6B36-59B9-D1E0D6297A5F}"/>
              </a:ext>
            </a:extLst>
          </p:cNvPr>
          <p:cNvSpPr>
            <a:spLocks noGrp="1"/>
          </p:cNvSpPr>
          <p:nvPr>
            <p:ph idx="1"/>
          </p:nvPr>
        </p:nvSpPr>
        <p:spPr/>
        <p:txBody>
          <a:bodyPr vert="horz" lIns="91440" tIns="45720" rIns="91440" bIns="45720" rtlCol="0" anchor="t">
            <a:normAutofit lnSpcReduction="10000"/>
          </a:bodyPr>
          <a:lstStyle/>
          <a:p>
            <a:pPr>
              <a:lnSpc>
                <a:spcPct val="100000"/>
              </a:lnSpc>
              <a:spcBef>
                <a:spcPts val="600"/>
              </a:spcBef>
              <a:spcAft>
                <a:spcPts val="600"/>
              </a:spcAft>
            </a:pPr>
            <a:r>
              <a:rPr lang="en-US" sz="2800" dirty="0">
                <a:latin typeface="Verdana"/>
                <a:ea typeface="Verdana"/>
              </a:rPr>
              <a:t>Equitable services are special education and related services provided to parentally placed private school children with disabilities in accordance with the provisions of IDEA and its implementing regulations in </a:t>
            </a:r>
            <a:r>
              <a:rPr lang="en-US" sz="2800" dirty="0">
                <a:latin typeface="Verdana"/>
                <a:ea typeface="Verdana"/>
                <a:hlinkClick r:id="rId3"/>
              </a:rPr>
              <a:t>34 CFR §§ 300.130 through 300.144</a:t>
            </a:r>
            <a:r>
              <a:rPr lang="en-US" sz="2800" dirty="0">
                <a:latin typeface="Verdana"/>
                <a:ea typeface="Verdana"/>
              </a:rPr>
              <a:t>.</a:t>
            </a:r>
          </a:p>
          <a:p>
            <a:pPr>
              <a:lnSpc>
                <a:spcPct val="100000"/>
              </a:lnSpc>
              <a:spcBef>
                <a:spcPts val="600"/>
              </a:spcBef>
              <a:spcAft>
                <a:spcPts val="600"/>
              </a:spcAft>
            </a:pPr>
            <a:r>
              <a:rPr lang="en-US" sz="2800" dirty="0">
                <a:latin typeface="Verdana"/>
                <a:ea typeface="Verdana"/>
              </a:rPr>
              <a:t>Components of Equitable Services</a:t>
            </a:r>
          </a:p>
          <a:p>
            <a:pPr lvl="1" indent="-280670">
              <a:lnSpc>
                <a:spcPct val="100000"/>
              </a:lnSpc>
              <a:spcBef>
                <a:spcPts val="600"/>
              </a:spcBef>
              <a:spcAft>
                <a:spcPts val="600"/>
              </a:spcAft>
            </a:pPr>
            <a:r>
              <a:rPr lang="en-US" sz="2800" dirty="0"/>
              <a:t>Child Find</a:t>
            </a:r>
          </a:p>
          <a:p>
            <a:pPr lvl="1" indent="-280670">
              <a:lnSpc>
                <a:spcPct val="100000"/>
              </a:lnSpc>
              <a:spcBef>
                <a:spcPts val="600"/>
              </a:spcBef>
              <a:spcAft>
                <a:spcPts val="600"/>
              </a:spcAft>
            </a:pPr>
            <a:r>
              <a:rPr lang="en-US" sz="2800" dirty="0"/>
              <a:t>Timely and Meaningful Consultation with Private Schools</a:t>
            </a:r>
          </a:p>
          <a:p>
            <a:pPr lvl="1" indent="-280670">
              <a:lnSpc>
                <a:spcPct val="100000"/>
              </a:lnSpc>
              <a:spcBef>
                <a:spcPts val="600"/>
              </a:spcBef>
              <a:spcAft>
                <a:spcPts val="600"/>
              </a:spcAft>
            </a:pPr>
            <a:r>
              <a:rPr lang="en-US" sz="2800" dirty="0"/>
              <a:t>Fiscal (Proportionate Share)</a:t>
            </a:r>
          </a:p>
          <a:p>
            <a:pPr lvl="1" indent="-280670">
              <a:lnSpc>
                <a:spcPct val="100000"/>
              </a:lnSpc>
              <a:spcBef>
                <a:spcPts val="600"/>
              </a:spcBef>
              <a:spcAft>
                <a:spcPts val="600"/>
              </a:spcAft>
            </a:pPr>
            <a:r>
              <a:rPr lang="en-US" sz="2800" dirty="0"/>
              <a:t>Other Requirements</a:t>
            </a:r>
          </a:p>
        </p:txBody>
      </p:sp>
      <p:sp>
        <p:nvSpPr>
          <p:cNvPr id="4" name="Footer Placeholder 3">
            <a:extLst>
              <a:ext uri="{FF2B5EF4-FFF2-40B4-BE49-F238E27FC236}">
                <a16:creationId xmlns:a16="http://schemas.microsoft.com/office/drawing/2014/main" id="{B03A6351-5BCB-CFD2-1C3B-A701B0E75A89}"/>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7BA54139-D95F-87B4-E675-4C4BC392EB2B}"/>
              </a:ext>
            </a:extLst>
          </p:cNvPr>
          <p:cNvSpPr>
            <a:spLocks noGrp="1"/>
          </p:cNvSpPr>
          <p:nvPr>
            <p:ph type="sldNum" sz="quarter" idx="4"/>
          </p:nvPr>
        </p:nvSpPr>
        <p:spPr/>
        <p:txBody>
          <a:bodyPr/>
          <a:lstStyle/>
          <a:p>
            <a:fld id="{C948956C-181A-4CF4-99F7-163F512CFDFE}" type="slidenum">
              <a:rPr lang="en-US" smtClean="0"/>
              <a:pPr/>
              <a:t>5</a:t>
            </a:fld>
            <a:endParaRPr lang="en-US"/>
          </a:p>
        </p:txBody>
      </p:sp>
    </p:spTree>
    <p:extLst>
      <p:ext uri="{BB962C8B-B14F-4D97-AF65-F5344CB8AC3E}">
        <p14:creationId xmlns:p14="http://schemas.microsoft.com/office/powerpoint/2010/main" val="38178382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64043-5575-7923-823C-9C5F0989A870}"/>
              </a:ext>
            </a:extLst>
          </p:cNvPr>
          <p:cNvSpPr>
            <a:spLocks noGrp="1"/>
          </p:cNvSpPr>
          <p:nvPr>
            <p:ph type="title"/>
          </p:nvPr>
        </p:nvSpPr>
        <p:spPr/>
        <p:txBody>
          <a:bodyPr/>
          <a:lstStyle/>
          <a:p>
            <a:r>
              <a:rPr lang="en-US"/>
              <a:t>Allowable Expenditures (Cont’d)</a:t>
            </a:r>
          </a:p>
        </p:txBody>
      </p:sp>
      <p:sp>
        <p:nvSpPr>
          <p:cNvPr id="3" name="Content Placeholder 2">
            <a:extLst>
              <a:ext uri="{FF2B5EF4-FFF2-40B4-BE49-F238E27FC236}">
                <a16:creationId xmlns:a16="http://schemas.microsoft.com/office/drawing/2014/main" id="{3FEB4CA1-0BDA-1F68-B94C-32BBE6AD6C75}"/>
              </a:ext>
            </a:extLst>
          </p:cNvPr>
          <p:cNvSpPr>
            <a:spLocks noGrp="1"/>
          </p:cNvSpPr>
          <p:nvPr>
            <p:ph idx="1"/>
          </p:nvPr>
        </p:nvSpPr>
        <p:spPr>
          <a:xfrm>
            <a:off x="319414" y="1115241"/>
            <a:ext cx="11592838" cy="5115464"/>
          </a:xfrm>
        </p:spPr>
        <p:txBody>
          <a:bodyPr>
            <a:noAutofit/>
          </a:bodyPr>
          <a:lstStyle/>
          <a:p>
            <a:pPr marL="0" indent="0">
              <a:lnSpc>
                <a:spcPct val="100000"/>
              </a:lnSpc>
              <a:spcBef>
                <a:spcPts val="600"/>
              </a:spcBef>
              <a:spcAft>
                <a:spcPts val="600"/>
              </a:spcAft>
              <a:buNone/>
            </a:pPr>
            <a:r>
              <a:rPr lang="en-US" sz="2000" dirty="0">
                <a:effectLst/>
                <a:cs typeface="Calibri" panose="020F0502020204030204" pitchFamily="34" charset="0"/>
              </a:rPr>
              <a:t>Indirect Services (Q&amp;A Question D-6)</a:t>
            </a:r>
          </a:p>
          <a:p>
            <a:pPr>
              <a:lnSpc>
                <a:spcPct val="100000"/>
              </a:lnSpc>
              <a:spcBef>
                <a:spcPts val="600"/>
              </a:spcBef>
              <a:spcAft>
                <a:spcPts val="600"/>
              </a:spcAft>
            </a:pPr>
            <a:r>
              <a:rPr lang="en-US" sz="2000" dirty="0">
                <a:effectLst/>
                <a:cs typeface="Calibri" panose="020F0502020204030204" pitchFamily="34" charset="0"/>
              </a:rPr>
              <a:t>Consultative Services</a:t>
            </a:r>
          </a:p>
          <a:p>
            <a:pPr>
              <a:lnSpc>
                <a:spcPct val="100000"/>
              </a:lnSpc>
              <a:spcBef>
                <a:spcPts val="600"/>
              </a:spcBef>
              <a:spcAft>
                <a:spcPts val="600"/>
              </a:spcAft>
            </a:pPr>
            <a:r>
              <a:rPr lang="en-US" sz="2000" dirty="0">
                <a:effectLst/>
                <a:cs typeface="Calibri" panose="020F0502020204030204" pitchFamily="34" charset="0"/>
              </a:rPr>
              <a:t>Supplies and Equipment (34 CFR §300.144)</a:t>
            </a:r>
          </a:p>
          <a:p>
            <a:pPr marL="739775" lvl="1" indent="-342900">
              <a:lnSpc>
                <a:spcPct val="100000"/>
              </a:lnSpc>
              <a:spcBef>
                <a:spcPts val="600"/>
              </a:spcBef>
              <a:spcAft>
                <a:spcPts val="600"/>
              </a:spcAft>
              <a:buFont typeface="Symbol" panose="05050102010706020507" pitchFamily="18" charset="2"/>
              <a:buChar char=""/>
            </a:pPr>
            <a:r>
              <a:rPr lang="en-US" sz="2000" dirty="0">
                <a:cs typeface="Calibri" panose="020F0502020204030204" pitchFamily="34" charset="0"/>
              </a:rPr>
              <a:t>Must remain property of the ISD/member district.</a:t>
            </a:r>
          </a:p>
          <a:p>
            <a:pPr marL="739775" lvl="1" indent="-342900">
              <a:lnSpc>
                <a:spcPct val="100000"/>
              </a:lnSpc>
              <a:spcBef>
                <a:spcPts val="600"/>
              </a:spcBef>
              <a:spcAft>
                <a:spcPts val="600"/>
              </a:spcAft>
              <a:buFont typeface="Symbol" panose="05050102010706020507" pitchFamily="18" charset="2"/>
              <a:buChar char=""/>
            </a:pPr>
            <a:r>
              <a:rPr lang="en-US" sz="2000" dirty="0">
                <a:cs typeface="Calibri" panose="020F0502020204030204" pitchFamily="34" charset="0"/>
              </a:rPr>
              <a:t>Must be reasonable and related to providing equitable services to parentally placed private school children with disabilities.</a:t>
            </a:r>
          </a:p>
          <a:p>
            <a:pPr marL="739775" lvl="1" indent="-342900">
              <a:lnSpc>
                <a:spcPct val="100000"/>
              </a:lnSpc>
              <a:spcBef>
                <a:spcPts val="600"/>
              </a:spcBef>
              <a:spcAft>
                <a:spcPts val="600"/>
              </a:spcAft>
              <a:buFont typeface="Symbol" panose="05050102010706020507" pitchFamily="18" charset="2"/>
              <a:buChar char=""/>
            </a:pPr>
            <a:r>
              <a:rPr lang="en-US" sz="2000" dirty="0">
                <a:cs typeface="Calibri" panose="020F0502020204030204" pitchFamily="34" charset="0"/>
              </a:rPr>
              <a:t>MDE prior approval is required for capital outlay.</a:t>
            </a:r>
            <a:endParaRPr lang="en-US" sz="2000" dirty="0">
              <a:effectLst/>
              <a:cs typeface="Calibri" panose="020F0502020204030204" pitchFamily="34" charset="0"/>
            </a:endParaRPr>
          </a:p>
          <a:p>
            <a:pPr>
              <a:lnSpc>
                <a:spcPct val="100000"/>
              </a:lnSpc>
              <a:spcBef>
                <a:spcPts val="600"/>
              </a:spcBef>
              <a:spcAft>
                <a:spcPts val="600"/>
              </a:spcAft>
            </a:pPr>
            <a:r>
              <a:rPr lang="en-US" sz="2000" dirty="0">
                <a:effectLst/>
                <a:cs typeface="Calibri" panose="020F0502020204030204" pitchFamily="34" charset="0"/>
              </a:rPr>
              <a:t>Professional Development/Training</a:t>
            </a:r>
          </a:p>
          <a:p>
            <a:pPr marL="739775" lvl="1" indent="-342900">
              <a:lnSpc>
                <a:spcPct val="100000"/>
              </a:lnSpc>
              <a:spcBef>
                <a:spcPts val="600"/>
              </a:spcBef>
              <a:spcAft>
                <a:spcPts val="600"/>
              </a:spcAft>
              <a:buFont typeface="Symbol" panose="05050102010706020507" pitchFamily="18" charset="2"/>
              <a:buChar char=""/>
            </a:pPr>
            <a:r>
              <a:rPr lang="en-US" sz="2000" dirty="0">
                <a:cs typeface="Calibri" panose="020F0502020204030204" pitchFamily="34" charset="0"/>
              </a:rPr>
              <a:t>Cannot be a prorated amount of overall professional development expenditures.</a:t>
            </a:r>
          </a:p>
          <a:p>
            <a:pPr marL="739775" lvl="1" indent="-342900">
              <a:lnSpc>
                <a:spcPct val="100000"/>
              </a:lnSpc>
              <a:spcBef>
                <a:spcPts val="600"/>
              </a:spcBef>
              <a:spcAft>
                <a:spcPts val="600"/>
              </a:spcAft>
              <a:buFont typeface="Symbol" panose="05050102010706020507" pitchFamily="18" charset="2"/>
              <a:buChar char=""/>
            </a:pPr>
            <a:r>
              <a:rPr lang="en-US" sz="2000" dirty="0">
                <a:cs typeface="Calibri" panose="020F0502020204030204" pitchFamily="34" charset="0"/>
              </a:rPr>
              <a:t>Must be reasonable and related to providing equitable services to parentally placed private school children with disabilities.</a:t>
            </a:r>
          </a:p>
          <a:p>
            <a:pPr marL="739775" lvl="1" indent="-342900">
              <a:lnSpc>
                <a:spcPct val="100000"/>
              </a:lnSpc>
              <a:spcBef>
                <a:spcPts val="600"/>
              </a:spcBef>
              <a:spcAft>
                <a:spcPts val="600"/>
              </a:spcAft>
              <a:buFont typeface="Symbol" panose="05050102010706020507" pitchFamily="18" charset="2"/>
              <a:buChar char=""/>
            </a:pPr>
            <a:r>
              <a:rPr lang="en-US" sz="2000" dirty="0">
                <a:cs typeface="Calibri" panose="020F0502020204030204" pitchFamily="34" charset="0"/>
              </a:rPr>
              <a:t>Can include training for private school teachers and other private school personnel.</a:t>
            </a:r>
          </a:p>
        </p:txBody>
      </p:sp>
      <p:sp>
        <p:nvSpPr>
          <p:cNvPr id="4" name="Footer Placeholder 3">
            <a:extLst>
              <a:ext uri="{FF2B5EF4-FFF2-40B4-BE49-F238E27FC236}">
                <a16:creationId xmlns:a16="http://schemas.microsoft.com/office/drawing/2014/main" id="{ED06C6FC-63D0-002D-A460-24671126811E}"/>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923046D-A1A7-8350-3AFD-4A06CBAEA19E}"/>
              </a:ext>
            </a:extLst>
          </p:cNvPr>
          <p:cNvSpPr>
            <a:spLocks noGrp="1"/>
          </p:cNvSpPr>
          <p:nvPr>
            <p:ph type="sldNum" sz="quarter" idx="4"/>
          </p:nvPr>
        </p:nvSpPr>
        <p:spPr/>
        <p:txBody>
          <a:bodyPr/>
          <a:lstStyle/>
          <a:p>
            <a:fld id="{C948956C-181A-4CF4-99F7-163F512CFDFE}" type="slidenum">
              <a:rPr lang="en-US" smtClean="0"/>
              <a:pPr/>
              <a:t>50</a:t>
            </a:fld>
            <a:endParaRPr lang="en-US"/>
          </a:p>
        </p:txBody>
      </p:sp>
    </p:spTree>
    <p:custDataLst>
      <p:tags r:id="rId1"/>
    </p:custDataLst>
    <p:extLst>
      <p:ext uri="{BB962C8B-B14F-4D97-AF65-F5344CB8AC3E}">
        <p14:creationId xmlns:p14="http://schemas.microsoft.com/office/powerpoint/2010/main" val="1797565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2EDD8-4D57-13A9-8758-C42E8015707D}"/>
              </a:ext>
            </a:extLst>
          </p:cNvPr>
          <p:cNvSpPr>
            <a:spLocks noGrp="1"/>
          </p:cNvSpPr>
          <p:nvPr>
            <p:ph type="title"/>
          </p:nvPr>
        </p:nvSpPr>
        <p:spPr>
          <a:xfrm>
            <a:off x="315685" y="143455"/>
            <a:ext cx="11355355" cy="826364"/>
          </a:xfrm>
        </p:spPr>
        <p:txBody>
          <a:bodyPr>
            <a:normAutofit/>
          </a:bodyPr>
          <a:lstStyle/>
          <a:p>
            <a:r>
              <a:rPr lang="en-US"/>
              <a:t>Unallowable Expenditure Examples</a:t>
            </a:r>
          </a:p>
        </p:txBody>
      </p:sp>
      <p:sp>
        <p:nvSpPr>
          <p:cNvPr id="3" name="Content Placeholder 2">
            <a:extLst>
              <a:ext uri="{FF2B5EF4-FFF2-40B4-BE49-F238E27FC236}">
                <a16:creationId xmlns:a16="http://schemas.microsoft.com/office/drawing/2014/main" id="{D34296C7-9D12-5005-F554-4A104F0D8787}"/>
              </a:ext>
            </a:extLst>
          </p:cNvPr>
          <p:cNvSpPr>
            <a:spLocks noGrp="1"/>
          </p:cNvSpPr>
          <p:nvPr>
            <p:ph idx="1"/>
          </p:nvPr>
        </p:nvSpPr>
        <p:spPr/>
        <p:txBody>
          <a:bodyPr vert="horz" lIns="91440" tIns="45720" rIns="91440" bIns="45720" rtlCol="0" anchor="t">
            <a:normAutofit fontScale="92500"/>
          </a:bodyPr>
          <a:lstStyle/>
          <a:p>
            <a:pPr>
              <a:lnSpc>
                <a:spcPct val="120000"/>
              </a:lnSpc>
              <a:spcBef>
                <a:spcPts val="600"/>
              </a:spcBef>
              <a:spcAft>
                <a:spcPts val="600"/>
              </a:spcAft>
            </a:pPr>
            <a:r>
              <a:rPr lang="en-US" sz="2400" dirty="0">
                <a:latin typeface="Verdana"/>
                <a:ea typeface="Verdana"/>
              </a:rPr>
              <a:t>Child find activities</a:t>
            </a:r>
          </a:p>
          <a:p>
            <a:pPr>
              <a:lnSpc>
                <a:spcPct val="120000"/>
              </a:lnSpc>
              <a:spcBef>
                <a:spcPts val="600"/>
              </a:spcBef>
              <a:spcAft>
                <a:spcPts val="600"/>
              </a:spcAft>
            </a:pPr>
            <a:r>
              <a:rPr lang="en-US" sz="2400" dirty="0">
                <a:latin typeface="Verdana"/>
                <a:ea typeface="Verdana"/>
              </a:rPr>
              <a:t>Evaluations and re-evaluations</a:t>
            </a:r>
          </a:p>
          <a:p>
            <a:pPr>
              <a:lnSpc>
                <a:spcPct val="120000"/>
              </a:lnSpc>
              <a:spcBef>
                <a:spcPts val="600"/>
              </a:spcBef>
              <a:spcAft>
                <a:spcPts val="600"/>
              </a:spcAft>
            </a:pPr>
            <a:r>
              <a:rPr lang="en-US" sz="2400" dirty="0">
                <a:latin typeface="Verdana"/>
                <a:ea typeface="Verdana"/>
              </a:rPr>
              <a:t>Determination of eligibility</a:t>
            </a:r>
          </a:p>
          <a:p>
            <a:pPr>
              <a:lnSpc>
                <a:spcPct val="120000"/>
              </a:lnSpc>
              <a:spcBef>
                <a:spcPts val="600"/>
              </a:spcBef>
              <a:spcAft>
                <a:spcPts val="600"/>
              </a:spcAft>
            </a:pPr>
            <a:r>
              <a:rPr lang="en-US" sz="2400" dirty="0">
                <a:latin typeface="Verdana"/>
                <a:ea typeface="Verdana"/>
              </a:rPr>
              <a:t>Timely and meaningful consultation meeting with nonpublic schools and home schools</a:t>
            </a:r>
            <a:endParaRPr lang="en-US" sz="2400" dirty="0"/>
          </a:p>
          <a:p>
            <a:pPr>
              <a:lnSpc>
                <a:spcPct val="120000"/>
              </a:lnSpc>
              <a:spcBef>
                <a:spcPts val="600"/>
              </a:spcBef>
              <a:spcAft>
                <a:spcPts val="600"/>
              </a:spcAft>
            </a:pPr>
            <a:r>
              <a:rPr lang="en-US" sz="2400" dirty="0">
                <a:latin typeface="Verdana"/>
                <a:ea typeface="Verdana"/>
              </a:rPr>
              <a:t>Administrative costs</a:t>
            </a:r>
          </a:p>
          <a:p>
            <a:pPr>
              <a:lnSpc>
                <a:spcPct val="120000"/>
              </a:lnSpc>
              <a:spcBef>
                <a:spcPts val="600"/>
              </a:spcBef>
              <a:spcAft>
                <a:spcPts val="600"/>
              </a:spcAft>
            </a:pPr>
            <a:r>
              <a:rPr lang="en-US" sz="2400" dirty="0">
                <a:latin typeface="Verdana"/>
                <a:ea typeface="Verdana"/>
              </a:rPr>
              <a:t>Direct payments to a private school</a:t>
            </a:r>
          </a:p>
          <a:p>
            <a:pPr>
              <a:lnSpc>
                <a:spcPct val="120000"/>
              </a:lnSpc>
              <a:spcBef>
                <a:spcPts val="600"/>
              </a:spcBef>
              <a:spcAft>
                <a:spcPts val="600"/>
              </a:spcAft>
            </a:pPr>
            <a:r>
              <a:rPr lang="en-US" sz="2400" dirty="0">
                <a:latin typeface="Verdana"/>
                <a:ea typeface="Verdana"/>
              </a:rPr>
              <a:t>Repairs, minor remodeling, or construction of private school facilities</a:t>
            </a:r>
          </a:p>
          <a:p>
            <a:pPr>
              <a:lnSpc>
                <a:spcPct val="120000"/>
              </a:lnSpc>
              <a:spcBef>
                <a:spcPts val="600"/>
              </a:spcBef>
              <a:spcAft>
                <a:spcPts val="600"/>
              </a:spcAft>
            </a:pPr>
            <a:r>
              <a:rPr lang="en-US" sz="2400" dirty="0">
                <a:latin typeface="Verdana"/>
                <a:ea typeface="Verdana"/>
              </a:rPr>
              <a:t>ISD/member district expenditures generated from indirect cost rate</a:t>
            </a:r>
          </a:p>
        </p:txBody>
      </p:sp>
      <p:sp>
        <p:nvSpPr>
          <p:cNvPr id="4" name="Footer Placeholder 3">
            <a:extLst>
              <a:ext uri="{FF2B5EF4-FFF2-40B4-BE49-F238E27FC236}">
                <a16:creationId xmlns:a16="http://schemas.microsoft.com/office/drawing/2014/main" id="{9770DF43-E4EC-E355-5666-2F24FCD7C67A}"/>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742317AE-72A0-9987-EB6F-B0ECB9C5D76D}"/>
              </a:ext>
            </a:extLst>
          </p:cNvPr>
          <p:cNvSpPr>
            <a:spLocks noGrp="1"/>
          </p:cNvSpPr>
          <p:nvPr>
            <p:ph type="sldNum" sz="quarter" idx="4"/>
          </p:nvPr>
        </p:nvSpPr>
        <p:spPr/>
        <p:txBody>
          <a:bodyPr/>
          <a:lstStyle/>
          <a:p>
            <a:fld id="{C948956C-181A-4CF4-99F7-163F512CFDFE}" type="slidenum">
              <a:rPr lang="en-US" smtClean="0"/>
              <a:pPr/>
              <a:t>51</a:t>
            </a:fld>
            <a:endParaRPr lang="en-US"/>
          </a:p>
        </p:txBody>
      </p:sp>
    </p:spTree>
    <p:custDataLst>
      <p:tags r:id="rId1"/>
    </p:custDataLst>
    <p:extLst>
      <p:ext uri="{BB962C8B-B14F-4D97-AF65-F5344CB8AC3E}">
        <p14:creationId xmlns:p14="http://schemas.microsoft.com/office/powerpoint/2010/main" val="29432075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3060067"/>
            <a:ext cx="11002217" cy="908597"/>
          </a:xfrm>
        </p:spPr>
        <p:txBody>
          <a:bodyPr anchor="ctr">
            <a:noAutofit/>
          </a:bodyPr>
          <a:lstStyle/>
          <a:p>
            <a:r>
              <a:rPr lang="en-US" sz="4000" dirty="0"/>
              <a:t>What Documentation Needs to be Maintained?</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52</a:t>
            </a:fld>
            <a:endParaRPr lang="en-US"/>
          </a:p>
        </p:txBody>
      </p:sp>
    </p:spTree>
    <p:custDataLst>
      <p:tags r:id="rId1"/>
    </p:custDataLst>
    <p:extLst>
      <p:ext uri="{BB962C8B-B14F-4D97-AF65-F5344CB8AC3E}">
        <p14:creationId xmlns:p14="http://schemas.microsoft.com/office/powerpoint/2010/main" val="29968390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9DC1A-E151-B448-CBDE-6F8618FC8BFC}"/>
              </a:ext>
            </a:extLst>
          </p:cNvPr>
          <p:cNvSpPr>
            <a:spLocks noGrp="1"/>
          </p:cNvSpPr>
          <p:nvPr>
            <p:ph type="title"/>
          </p:nvPr>
        </p:nvSpPr>
        <p:spPr/>
        <p:txBody>
          <a:bodyPr/>
          <a:lstStyle/>
          <a:p>
            <a:r>
              <a:rPr lang="en-US"/>
              <a:t>Fiscal Supporting Documentation</a:t>
            </a:r>
          </a:p>
        </p:txBody>
      </p:sp>
      <p:sp>
        <p:nvSpPr>
          <p:cNvPr id="3" name="Content Placeholder 2">
            <a:extLst>
              <a:ext uri="{FF2B5EF4-FFF2-40B4-BE49-F238E27FC236}">
                <a16:creationId xmlns:a16="http://schemas.microsoft.com/office/drawing/2014/main" id="{F360209A-8D1C-6E60-1239-0B75A9ACC7B1}"/>
              </a:ext>
            </a:extLst>
          </p:cNvPr>
          <p:cNvSpPr>
            <a:spLocks noGrp="1"/>
          </p:cNvSpPr>
          <p:nvPr>
            <p:ph idx="1"/>
          </p:nvPr>
        </p:nvSpPr>
        <p:spPr/>
        <p:txBody>
          <a:bodyPr>
            <a:normAutofit fontScale="92500" lnSpcReduction="20000"/>
          </a:bodyPr>
          <a:lstStyle/>
          <a:p>
            <a:pPr marL="0" indent="0">
              <a:lnSpc>
                <a:spcPct val="120000"/>
              </a:lnSpc>
              <a:spcBef>
                <a:spcPts val="600"/>
              </a:spcBef>
              <a:spcAft>
                <a:spcPts val="600"/>
              </a:spcAft>
              <a:buNone/>
            </a:pPr>
            <a:r>
              <a:rPr lang="en-US" sz="2800" dirty="0"/>
              <a:t>Supporting documentation must:</a:t>
            </a:r>
          </a:p>
          <a:p>
            <a:pPr>
              <a:lnSpc>
                <a:spcPct val="120000"/>
              </a:lnSpc>
              <a:spcBef>
                <a:spcPts val="600"/>
              </a:spcBef>
              <a:spcAft>
                <a:spcPts val="600"/>
              </a:spcAft>
            </a:pPr>
            <a:r>
              <a:rPr lang="en-US" sz="2800" dirty="0"/>
              <a:t>Be transparent.</a:t>
            </a:r>
          </a:p>
          <a:p>
            <a:pPr lvl="1">
              <a:lnSpc>
                <a:spcPct val="120000"/>
              </a:lnSpc>
              <a:spcBef>
                <a:spcPts val="600"/>
              </a:spcBef>
              <a:spcAft>
                <a:spcPts val="600"/>
              </a:spcAft>
            </a:pPr>
            <a:r>
              <a:rPr lang="en-US" sz="2800" dirty="0"/>
              <a:t>Personnel Activity Reports (PARS) are typically not sufficient.</a:t>
            </a:r>
          </a:p>
          <a:p>
            <a:pPr>
              <a:lnSpc>
                <a:spcPct val="120000"/>
              </a:lnSpc>
              <a:spcBef>
                <a:spcPts val="600"/>
              </a:spcBef>
              <a:spcAft>
                <a:spcPts val="600"/>
              </a:spcAft>
            </a:pPr>
            <a:r>
              <a:rPr lang="en-US" sz="2800" dirty="0"/>
              <a:t>Clearly show how time charged is related to providing equitable services to parentally placed private school children with disabilities during the 27-month period of availability.</a:t>
            </a:r>
          </a:p>
          <a:p>
            <a:pPr>
              <a:lnSpc>
                <a:spcPct val="120000"/>
              </a:lnSpc>
              <a:spcBef>
                <a:spcPts val="600"/>
              </a:spcBef>
              <a:spcAft>
                <a:spcPts val="600"/>
              </a:spcAft>
            </a:pPr>
            <a:r>
              <a:rPr lang="en-US" sz="2800" dirty="0"/>
              <a:t>Clearly identify time related to providing equitable services to parentally placed private school children with disabilities ages 3 to 5.</a:t>
            </a:r>
          </a:p>
        </p:txBody>
      </p:sp>
      <p:sp>
        <p:nvSpPr>
          <p:cNvPr id="4" name="Footer Placeholder 3">
            <a:extLst>
              <a:ext uri="{FF2B5EF4-FFF2-40B4-BE49-F238E27FC236}">
                <a16:creationId xmlns:a16="http://schemas.microsoft.com/office/drawing/2014/main" id="{FAF3BAC8-9A94-F76F-A1DD-E860232DCCFA}"/>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C7E5C4B-252A-79EC-C5DC-AC817601CF15}"/>
              </a:ext>
            </a:extLst>
          </p:cNvPr>
          <p:cNvSpPr>
            <a:spLocks noGrp="1"/>
          </p:cNvSpPr>
          <p:nvPr>
            <p:ph type="sldNum" sz="quarter" idx="4"/>
          </p:nvPr>
        </p:nvSpPr>
        <p:spPr/>
        <p:txBody>
          <a:bodyPr/>
          <a:lstStyle/>
          <a:p>
            <a:fld id="{C948956C-181A-4CF4-99F7-163F512CFDFE}" type="slidenum">
              <a:rPr lang="en-US" smtClean="0"/>
              <a:pPr/>
              <a:t>53</a:t>
            </a:fld>
            <a:endParaRPr lang="en-US"/>
          </a:p>
        </p:txBody>
      </p:sp>
    </p:spTree>
    <p:custDataLst>
      <p:tags r:id="rId1"/>
    </p:custDataLst>
    <p:extLst>
      <p:ext uri="{BB962C8B-B14F-4D97-AF65-F5344CB8AC3E}">
        <p14:creationId xmlns:p14="http://schemas.microsoft.com/office/powerpoint/2010/main" val="42919659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9DC1A-E151-B448-CBDE-6F8618FC8BFC}"/>
              </a:ext>
            </a:extLst>
          </p:cNvPr>
          <p:cNvSpPr>
            <a:spLocks noGrp="1"/>
          </p:cNvSpPr>
          <p:nvPr>
            <p:ph type="title"/>
          </p:nvPr>
        </p:nvSpPr>
        <p:spPr/>
        <p:txBody>
          <a:bodyPr/>
          <a:lstStyle/>
          <a:p>
            <a:r>
              <a:rPr lang="en-US"/>
              <a:t>Reconciliation of Expenditures</a:t>
            </a:r>
          </a:p>
        </p:txBody>
      </p:sp>
      <p:sp>
        <p:nvSpPr>
          <p:cNvPr id="3" name="Content Placeholder 2">
            <a:extLst>
              <a:ext uri="{FF2B5EF4-FFF2-40B4-BE49-F238E27FC236}">
                <a16:creationId xmlns:a16="http://schemas.microsoft.com/office/drawing/2014/main" id="{F360209A-8D1C-6E60-1239-0B75A9ACC7B1}"/>
              </a:ext>
            </a:extLst>
          </p:cNvPr>
          <p:cNvSpPr>
            <a:spLocks noGrp="1"/>
          </p:cNvSpPr>
          <p:nvPr>
            <p:ph idx="1"/>
          </p:nvPr>
        </p:nvSpPr>
        <p:spPr/>
        <p:txBody>
          <a:bodyPr>
            <a:normAutofit/>
          </a:bodyPr>
          <a:lstStyle/>
          <a:p>
            <a:pPr>
              <a:spcBef>
                <a:spcPts val="600"/>
              </a:spcBef>
              <a:spcAft>
                <a:spcPts val="600"/>
              </a:spcAft>
            </a:pPr>
            <a:r>
              <a:rPr lang="en-US" sz="2800" dirty="0"/>
              <a:t>ISD/Member Districts must be able to reconcile:</a:t>
            </a:r>
          </a:p>
          <a:p>
            <a:pPr lvl="1">
              <a:spcBef>
                <a:spcPts val="600"/>
              </a:spcBef>
              <a:spcAft>
                <a:spcPts val="600"/>
              </a:spcAft>
            </a:pPr>
            <a:r>
              <a:rPr lang="en-US" sz="2800" dirty="0"/>
              <a:t>Provider documentation/service logs.</a:t>
            </a:r>
          </a:p>
          <a:p>
            <a:pPr lvl="1">
              <a:spcBef>
                <a:spcPts val="600"/>
              </a:spcBef>
              <a:spcAft>
                <a:spcPts val="600"/>
              </a:spcAft>
            </a:pPr>
            <a:r>
              <a:rPr lang="en-US" sz="2800" dirty="0"/>
              <a:t>Actual expenditures charged to the proportionate share requirement.</a:t>
            </a:r>
          </a:p>
          <a:p>
            <a:pPr>
              <a:spcBef>
                <a:spcPts val="600"/>
              </a:spcBef>
              <a:spcAft>
                <a:spcPts val="600"/>
              </a:spcAft>
            </a:pPr>
            <a:r>
              <a:rPr lang="en-US" sz="2800" dirty="0"/>
              <a:t>Final expenditures cannot be based on budget estimates.</a:t>
            </a:r>
          </a:p>
          <a:p>
            <a:pPr lvl="1">
              <a:spcBef>
                <a:spcPts val="600"/>
              </a:spcBef>
              <a:spcAft>
                <a:spcPts val="600"/>
              </a:spcAft>
            </a:pPr>
            <a:r>
              <a:rPr lang="en-US" sz="2800" dirty="0"/>
              <a:t>If budgeted estimates are utilized, expenditures must be reconciled based on actual time spent.</a:t>
            </a:r>
          </a:p>
        </p:txBody>
      </p:sp>
      <p:sp>
        <p:nvSpPr>
          <p:cNvPr id="4" name="Footer Placeholder 3">
            <a:extLst>
              <a:ext uri="{FF2B5EF4-FFF2-40B4-BE49-F238E27FC236}">
                <a16:creationId xmlns:a16="http://schemas.microsoft.com/office/drawing/2014/main" id="{FAF3BAC8-9A94-F76F-A1DD-E860232DCCFA}"/>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C7E5C4B-252A-79EC-C5DC-AC817601CF15}"/>
              </a:ext>
            </a:extLst>
          </p:cNvPr>
          <p:cNvSpPr>
            <a:spLocks noGrp="1"/>
          </p:cNvSpPr>
          <p:nvPr>
            <p:ph type="sldNum" sz="quarter" idx="4"/>
          </p:nvPr>
        </p:nvSpPr>
        <p:spPr/>
        <p:txBody>
          <a:bodyPr/>
          <a:lstStyle/>
          <a:p>
            <a:fld id="{C948956C-181A-4CF4-99F7-163F512CFDFE}" type="slidenum">
              <a:rPr lang="en-US" smtClean="0"/>
              <a:pPr/>
              <a:t>54</a:t>
            </a:fld>
            <a:endParaRPr lang="en-US"/>
          </a:p>
        </p:txBody>
      </p:sp>
    </p:spTree>
    <p:custDataLst>
      <p:tags r:id="rId1"/>
    </p:custDataLst>
    <p:extLst>
      <p:ext uri="{BB962C8B-B14F-4D97-AF65-F5344CB8AC3E}">
        <p14:creationId xmlns:p14="http://schemas.microsoft.com/office/powerpoint/2010/main" val="12134165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9DC1A-E151-B448-CBDE-6F8618FC8BFC}"/>
              </a:ext>
            </a:extLst>
          </p:cNvPr>
          <p:cNvSpPr>
            <a:spLocks noGrp="1"/>
          </p:cNvSpPr>
          <p:nvPr>
            <p:ph type="title"/>
          </p:nvPr>
        </p:nvSpPr>
        <p:spPr/>
        <p:txBody>
          <a:bodyPr/>
          <a:lstStyle/>
          <a:p>
            <a:r>
              <a:rPr lang="en-US"/>
              <a:t>Forecasting and Monitoring Expenditures</a:t>
            </a:r>
          </a:p>
        </p:txBody>
      </p:sp>
      <p:sp>
        <p:nvSpPr>
          <p:cNvPr id="3" name="Content Placeholder 2">
            <a:extLst>
              <a:ext uri="{FF2B5EF4-FFF2-40B4-BE49-F238E27FC236}">
                <a16:creationId xmlns:a16="http://schemas.microsoft.com/office/drawing/2014/main" id="{F360209A-8D1C-6E60-1239-0B75A9ACC7B1}"/>
              </a:ext>
            </a:extLst>
          </p:cNvPr>
          <p:cNvSpPr>
            <a:spLocks noGrp="1"/>
          </p:cNvSpPr>
          <p:nvPr>
            <p:ph idx="1"/>
          </p:nvPr>
        </p:nvSpPr>
        <p:spPr/>
        <p:txBody>
          <a:bodyPr>
            <a:normAutofit/>
          </a:bodyPr>
          <a:lstStyle/>
          <a:p>
            <a:pPr>
              <a:spcBef>
                <a:spcPts val="600"/>
              </a:spcBef>
              <a:spcAft>
                <a:spcPts val="600"/>
              </a:spcAft>
            </a:pPr>
            <a:r>
              <a:rPr lang="en-US" sz="2800" dirty="0"/>
              <a:t>Monitor throughout the year for:</a:t>
            </a:r>
          </a:p>
          <a:p>
            <a:pPr lvl="1">
              <a:spcBef>
                <a:spcPts val="600"/>
              </a:spcBef>
              <a:spcAft>
                <a:spcPts val="600"/>
              </a:spcAft>
            </a:pPr>
            <a:r>
              <a:rPr lang="en-US" sz="2800" dirty="0"/>
              <a:t>Charging expiring grant first</a:t>
            </a:r>
          </a:p>
          <a:p>
            <a:pPr lvl="1">
              <a:spcBef>
                <a:spcPts val="600"/>
              </a:spcBef>
              <a:spcAft>
                <a:spcPts val="600"/>
              </a:spcAft>
            </a:pPr>
            <a:r>
              <a:rPr lang="en-US" sz="2800" dirty="0"/>
              <a:t>Local fund expenditures</a:t>
            </a:r>
          </a:p>
          <a:p>
            <a:pPr lvl="1">
              <a:spcBef>
                <a:spcPts val="600"/>
              </a:spcBef>
              <a:spcAft>
                <a:spcPts val="600"/>
              </a:spcAft>
            </a:pPr>
            <a:r>
              <a:rPr lang="en-US" sz="2800" dirty="0"/>
              <a:t>Allowability</a:t>
            </a:r>
          </a:p>
          <a:p>
            <a:pPr lvl="1">
              <a:spcBef>
                <a:spcPts val="600"/>
              </a:spcBef>
              <a:spcAft>
                <a:spcPts val="600"/>
              </a:spcAft>
            </a:pPr>
            <a:r>
              <a:rPr lang="en-US" sz="2800" dirty="0"/>
              <a:t>Anticipation of meeting requirement or not in the aggregate</a:t>
            </a:r>
          </a:p>
        </p:txBody>
      </p:sp>
      <p:sp>
        <p:nvSpPr>
          <p:cNvPr id="4" name="Footer Placeholder 3">
            <a:extLst>
              <a:ext uri="{FF2B5EF4-FFF2-40B4-BE49-F238E27FC236}">
                <a16:creationId xmlns:a16="http://schemas.microsoft.com/office/drawing/2014/main" id="{FAF3BAC8-9A94-F76F-A1DD-E860232DCCFA}"/>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C7E5C4B-252A-79EC-C5DC-AC817601CF15}"/>
              </a:ext>
            </a:extLst>
          </p:cNvPr>
          <p:cNvSpPr>
            <a:spLocks noGrp="1"/>
          </p:cNvSpPr>
          <p:nvPr>
            <p:ph type="sldNum" sz="quarter" idx="4"/>
          </p:nvPr>
        </p:nvSpPr>
        <p:spPr/>
        <p:txBody>
          <a:bodyPr/>
          <a:lstStyle/>
          <a:p>
            <a:fld id="{C948956C-181A-4CF4-99F7-163F512CFDFE}" type="slidenum">
              <a:rPr lang="en-US" smtClean="0"/>
              <a:pPr/>
              <a:t>55</a:t>
            </a:fld>
            <a:endParaRPr lang="en-US"/>
          </a:p>
        </p:txBody>
      </p:sp>
    </p:spTree>
    <p:custDataLst>
      <p:tags r:id="rId1"/>
    </p:custDataLst>
    <p:extLst>
      <p:ext uri="{BB962C8B-B14F-4D97-AF65-F5344CB8AC3E}">
        <p14:creationId xmlns:p14="http://schemas.microsoft.com/office/powerpoint/2010/main" val="35268563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B835E-6869-BF33-5B48-91F568BF1C90}"/>
              </a:ext>
            </a:extLst>
          </p:cNvPr>
          <p:cNvSpPr>
            <a:spLocks noGrp="1"/>
          </p:cNvSpPr>
          <p:nvPr>
            <p:ph type="title"/>
          </p:nvPr>
        </p:nvSpPr>
        <p:spPr>
          <a:xfrm>
            <a:off x="344118" y="193290"/>
            <a:ext cx="11355355" cy="833241"/>
          </a:xfrm>
        </p:spPr>
        <p:txBody>
          <a:bodyPr>
            <a:normAutofit fontScale="90000"/>
          </a:bodyPr>
          <a:lstStyle/>
          <a:p>
            <a:r>
              <a:rPr lang="en-US"/>
              <a:t>Draft Fringe Benefit Allocation Calculation Example Template</a:t>
            </a:r>
          </a:p>
        </p:txBody>
      </p:sp>
      <p:sp>
        <p:nvSpPr>
          <p:cNvPr id="3" name="Content Placeholder 2">
            <a:extLst>
              <a:ext uri="{FF2B5EF4-FFF2-40B4-BE49-F238E27FC236}">
                <a16:creationId xmlns:a16="http://schemas.microsoft.com/office/drawing/2014/main" id="{06FC5CF5-4108-8E6B-AB1F-A34E9CEE2F7A}"/>
              </a:ext>
            </a:extLst>
          </p:cNvPr>
          <p:cNvSpPr>
            <a:spLocks noGrp="1"/>
          </p:cNvSpPr>
          <p:nvPr>
            <p:ph idx="1"/>
          </p:nvPr>
        </p:nvSpPr>
        <p:spPr/>
        <p:txBody>
          <a:bodyPr>
            <a:normAutofit/>
          </a:bodyPr>
          <a:lstStyle/>
          <a:p>
            <a:r>
              <a:rPr lang="en-US" sz="2800" dirty="0">
                <a:effectLst/>
                <a:latin typeface="Verdana" panose="020B0604030504040204" pitchFamily="34" charset="0"/>
                <a:ea typeface="Times" panose="02020603050405020304" pitchFamily="18" charset="0"/>
                <a:cs typeface="Calibri" panose="020F0502020204030204" pitchFamily="34" charset="0"/>
              </a:rPr>
              <a:t>May be used and modified as needed.</a:t>
            </a:r>
          </a:p>
          <a:p>
            <a:r>
              <a:rPr lang="en-US" sz="2800" dirty="0">
                <a:effectLst/>
                <a:latin typeface="Verdana" panose="020B0604030504040204" pitchFamily="34" charset="0"/>
                <a:ea typeface="Times" panose="02020603050405020304" pitchFamily="18" charset="0"/>
                <a:cs typeface="Calibri" panose="020F0502020204030204" pitchFamily="34" charset="0"/>
              </a:rPr>
              <a:t>Not considered the only approach to calculating a proportionate amount of fringe benefits, including paid leave </a:t>
            </a:r>
            <a:r>
              <a:rPr lang="en-US" sz="2800" dirty="0">
                <a:ea typeface="Times" panose="02020603050405020304" pitchFamily="18" charset="0"/>
                <a:cs typeface="Calibri" panose="020F0502020204030204" pitchFamily="34" charset="0"/>
              </a:rPr>
              <a:t>time</a:t>
            </a:r>
            <a:r>
              <a:rPr lang="en-US" sz="2800" dirty="0">
                <a:effectLst/>
                <a:latin typeface="Verdana" panose="020B0604030504040204" pitchFamily="34" charset="0"/>
                <a:ea typeface="Times" panose="02020603050405020304" pitchFamily="18" charset="0"/>
                <a:cs typeface="Calibri" panose="020F0502020204030204" pitchFamily="34" charset="0"/>
              </a:rPr>
              <a:t>.</a:t>
            </a:r>
          </a:p>
          <a:p>
            <a:r>
              <a:rPr lang="en-US" sz="2800" dirty="0">
                <a:ea typeface="Times New Roman" panose="02020603050405020304" pitchFamily="18" charset="0"/>
                <a:cs typeface="Calibri" panose="020F0502020204030204" pitchFamily="34" charset="0"/>
              </a:rPr>
              <a:t>Contact Nicole Licht at </a:t>
            </a:r>
            <a:r>
              <a:rPr lang="en-US" sz="2800" dirty="0">
                <a:ea typeface="Times New Roman" panose="02020603050405020304" pitchFamily="18" charset="0"/>
                <a:cs typeface="Calibri" panose="020F0502020204030204" pitchFamily="34" charset="0"/>
                <a:hlinkClick r:id="rId4"/>
              </a:rPr>
              <a:t>LichtN@michigan.gov</a:t>
            </a:r>
            <a:r>
              <a:rPr lang="en-US" sz="2800" dirty="0">
                <a:ea typeface="Times New Roman" panose="02020603050405020304" pitchFamily="18" charset="0"/>
                <a:cs typeface="Calibri" panose="020F0502020204030204" pitchFamily="34" charset="0"/>
              </a:rPr>
              <a:t> if interested in receiving a copy.</a:t>
            </a:r>
            <a:endParaRPr lang="en-US" sz="28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F4FD89E-E041-BA5E-AB61-C0196DCFE9D7}"/>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A8338F4C-177D-8E6E-9330-28DD0BAB5D33}"/>
              </a:ext>
            </a:extLst>
          </p:cNvPr>
          <p:cNvSpPr>
            <a:spLocks noGrp="1"/>
          </p:cNvSpPr>
          <p:nvPr>
            <p:ph type="sldNum" sz="quarter" idx="4"/>
          </p:nvPr>
        </p:nvSpPr>
        <p:spPr/>
        <p:txBody>
          <a:bodyPr/>
          <a:lstStyle/>
          <a:p>
            <a:fld id="{C948956C-181A-4CF4-99F7-163F512CFDFE}" type="slidenum">
              <a:rPr lang="en-US" smtClean="0"/>
              <a:pPr/>
              <a:t>56</a:t>
            </a:fld>
            <a:endParaRPr lang="en-US"/>
          </a:p>
        </p:txBody>
      </p:sp>
    </p:spTree>
    <p:custDataLst>
      <p:tags r:id="rId1"/>
    </p:custDataLst>
    <p:extLst>
      <p:ext uri="{BB962C8B-B14F-4D97-AF65-F5344CB8AC3E}">
        <p14:creationId xmlns:p14="http://schemas.microsoft.com/office/powerpoint/2010/main" val="18883354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793EE-EEF4-5D33-396E-3E3C0F00A2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8A3153-3278-8D55-D7FC-6946F2845139}"/>
              </a:ext>
            </a:extLst>
          </p:cNvPr>
          <p:cNvSpPr>
            <a:spLocks noGrp="1"/>
          </p:cNvSpPr>
          <p:nvPr>
            <p:ph type="title"/>
          </p:nvPr>
        </p:nvSpPr>
        <p:spPr/>
        <p:txBody>
          <a:bodyPr>
            <a:normAutofit fontScale="90000"/>
          </a:bodyPr>
          <a:lstStyle/>
          <a:p>
            <a:r>
              <a:rPr lang="en-US"/>
              <a:t>Draft Fringe Benefit Allocation Calculation Example Template Visual</a:t>
            </a:r>
          </a:p>
        </p:txBody>
      </p:sp>
      <p:pic>
        <p:nvPicPr>
          <p:cNvPr id="7" name="Content Placeholder 6" descr="Draft Fringe Benefit Allocation Calculation Example Template">
            <a:extLst>
              <a:ext uri="{FF2B5EF4-FFF2-40B4-BE49-F238E27FC236}">
                <a16:creationId xmlns:a16="http://schemas.microsoft.com/office/drawing/2014/main" id="{7BA4B5C7-7522-E1A3-22F8-4478E3385A00}"/>
              </a:ext>
            </a:extLst>
          </p:cNvPr>
          <p:cNvPicPr>
            <a:picLocks noGrp="1" noChangeAspect="1"/>
          </p:cNvPicPr>
          <p:nvPr>
            <p:ph idx="1"/>
          </p:nvPr>
        </p:nvPicPr>
        <p:blipFill>
          <a:blip r:embed="rId4"/>
          <a:stretch>
            <a:fillRect/>
          </a:stretch>
        </p:blipFill>
        <p:spPr>
          <a:xfrm>
            <a:off x="943103" y="1233404"/>
            <a:ext cx="10305794" cy="5116513"/>
          </a:xfrm>
          <a:ln w="19050">
            <a:solidFill>
              <a:schemeClr val="tx1"/>
            </a:solidFill>
          </a:ln>
        </p:spPr>
      </p:pic>
      <p:sp>
        <p:nvSpPr>
          <p:cNvPr id="4" name="Footer Placeholder 3">
            <a:extLst>
              <a:ext uri="{FF2B5EF4-FFF2-40B4-BE49-F238E27FC236}">
                <a16:creationId xmlns:a16="http://schemas.microsoft.com/office/drawing/2014/main" id="{51DA6428-69C3-AF2E-387F-F074CD9D00B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592A4D9A-CC4F-1CFC-3E3A-29A4E7ABB2FE}"/>
              </a:ext>
            </a:extLst>
          </p:cNvPr>
          <p:cNvSpPr>
            <a:spLocks noGrp="1"/>
          </p:cNvSpPr>
          <p:nvPr>
            <p:ph type="sldNum" sz="quarter" idx="4"/>
          </p:nvPr>
        </p:nvSpPr>
        <p:spPr/>
        <p:txBody>
          <a:bodyPr/>
          <a:lstStyle/>
          <a:p>
            <a:fld id="{C948956C-181A-4CF4-99F7-163F512CFDFE}" type="slidenum">
              <a:rPr lang="en-US" smtClean="0"/>
              <a:pPr/>
              <a:t>57</a:t>
            </a:fld>
            <a:endParaRPr lang="en-US"/>
          </a:p>
        </p:txBody>
      </p:sp>
    </p:spTree>
    <p:custDataLst>
      <p:tags r:id="rId1"/>
    </p:custDataLst>
    <p:extLst>
      <p:ext uri="{BB962C8B-B14F-4D97-AF65-F5344CB8AC3E}">
        <p14:creationId xmlns:p14="http://schemas.microsoft.com/office/powerpoint/2010/main" val="6332215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B835E-6869-BF33-5B48-91F568BF1C90}"/>
              </a:ext>
            </a:extLst>
          </p:cNvPr>
          <p:cNvSpPr>
            <a:spLocks noGrp="1"/>
          </p:cNvSpPr>
          <p:nvPr>
            <p:ph type="title"/>
          </p:nvPr>
        </p:nvSpPr>
        <p:spPr>
          <a:xfrm>
            <a:off x="344118" y="193290"/>
            <a:ext cx="11355355" cy="833241"/>
          </a:xfrm>
        </p:spPr>
        <p:txBody>
          <a:bodyPr>
            <a:normAutofit fontScale="90000"/>
          </a:bodyPr>
          <a:lstStyle/>
          <a:p>
            <a:r>
              <a:rPr lang="en-US"/>
              <a:t>Draft Parentally Placed Private School Service Log Template</a:t>
            </a:r>
          </a:p>
        </p:txBody>
      </p:sp>
      <p:sp>
        <p:nvSpPr>
          <p:cNvPr id="3" name="Content Placeholder 2">
            <a:extLst>
              <a:ext uri="{FF2B5EF4-FFF2-40B4-BE49-F238E27FC236}">
                <a16:creationId xmlns:a16="http://schemas.microsoft.com/office/drawing/2014/main" id="{06FC5CF5-4108-8E6B-AB1F-A34E9CEE2F7A}"/>
              </a:ext>
            </a:extLst>
          </p:cNvPr>
          <p:cNvSpPr>
            <a:spLocks noGrp="1"/>
          </p:cNvSpPr>
          <p:nvPr>
            <p:ph idx="1"/>
          </p:nvPr>
        </p:nvSpPr>
        <p:spPr/>
        <p:txBody>
          <a:bodyPr>
            <a:normAutofit/>
          </a:bodyPr>
          <a:lstStyle/>
          <a:p>
            <a:pPr>
              <a:spcBef>
                <a:spcPts val="600"/>
              </a:spcBef>
              <a:spcAft>
                <a:spcPts val="600"/>
              </a:spcAft>
            </a:pPr>
            <a:r>
              <a:rPr lang="en-US" sz="2800" dirty="0">
                <a:effectLst/>
                <a:latin typeface="Verdana" panose="020B0604030504040204" pitchFamily="34" charset="0"/>
                <a:ea typeface="Times" panose="02020603050405020304" pitchFamily="18" charset="0"/>
                <a:cs typeface="Calibri" panose="020F0502020204030204" pitchFamily="34" charset="0"/>
              </a:rPr>
              <a:t>May be used and modified as needed.</a:t>
            </a:r>
          </a:p>
          <a:p>
            <a:pPr>
              <a:spcBef>
                <a:spcPts val="600"/>
              </a:spcBef>
              <a:spcAft>
                <a:spcPts val="600"/>
              </a:spcAft>
            </a:pPr>
            <a:r>
              <a:rPr lang="en-US" sz="2800" dirty="0">
                <a:effectLst/>
                <a:latin typeface="Verdana" panose="020B0604030504040204" pitchFamily="34" charset="0"/>
                <a:ea typeface="Times" panose="02020603050405020304" pitchFamily="18" charset="0"/>
                <a:cs typeface="Calibri" panose="020F0502020204030204" pitchFamily="34" charset="0"/>
              </a:rPr>
              <a:t>Not considered the only approach to tracking time related to providing services to parentally placed private school children with disabilities.</a:t>
            </a:r>
          </a:p>
          <a:p>
            <a:pPr>
              <a:spcBef>
                <a:spcPts val="600"/>
              </a:spcBef>
              <a:spcAft>
                <a:spcPts val="600"/>
              </a:spcAft>
            </a:pPr>
            <a:r>
              <a:rPr lang="en-US" sz="2800" dirty="0">
                <a:ea typeface="Times New Roman" panose="02020603050405020304" pitchFamily="18" charset="0"/>
                <a:cs typeface="Calibri" panose="020F0502020204030204" pitchFamily="34" charset="0"/>
              </a:rPr>
              <a:t>Contact Nicole Licht at </a:t>
            </a:r>
            <a:r>
              <a:rPr lang="en-US" sz="2800" dirty="0">
                <a:ea typeface="Times New Roman" panose="02020603050405020304" pitchFamily="18" charset="0"/>
                <a:cs typeface="Calibri" panose="020F0502020204030204" pitchFamily="34" charset="0"/>
                <a:hlinkClick r:id="rId4"/>
              </a:rPr>
              <a:t>LichtN@michigan.gov</a:t>
            </a:r>
            <a:r>
              <a:rPr lang="en-US" sz="2800" dirty="0">
                <a:ea typeface="Times New Roman" panose="02020603050405020304" pitchFamily="18" charset="0"/>
                <a:cs typeface="Calibri" panose="020F0502020204030204" pitchFamily="34" charset="0"/>
              </a:rPr>
              <a:t> if interested in receiving a copy.</a:t>
            </a:r>
            <a:endParaRPr lang="en-US" sz="28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F4FD89E-E041-BA5E-AB61-C0196DCFE9D7}"/>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A8338F4C-177D-8E6E-9330-28DD0BAB5D33}"/>
              </a:ext>
            </a:extLst>
          </p:cNvPr>
          <p:cNvSpPr>
            <a:spLocks noGrp="1"/>
          </p:cNvSpPr>
          <p:nvPr>
            <p:ph type="sldNum" sz="quarter" idx="4"/>
          </p:nvPr>
        </p:nvSpPr>
        <p:spPr/>
        <p:txBody>
          <a:bodyPr/>
          <a:lstStyle/>
          <a:p>
            <a:fld id="{C948956C-181A-4CF4-99F7-163F512CFDFE}" type="slidenum">
              <a:rPr lang="en-US" smtClean="0"/>
              <a:pPr/>
              <a:t>58</a:t>
            </a:fld>
            <a:endParaRPr lang="en-US"/>
          </a:p>
        </p:txBody>
      </p:sp>
    </p:spTree>
    <p:custDataLst>
      <p:tags r:id="rId1"/>
    </p:custDataLst>
    <p:extLst>
      <p:ext uri="{BB962C8B-B14F-4D97-AF65-F5344CB8AC3E}">
        <p14:creationId xmlns:p14="http://schemas.microsoft.com/office/powerpoint/2010/main" val="38168694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64191-C0E2-5CD2-8CB7-33E070C31AE0}"/>
              </a:ext>
            </a:extLst>
          </p:cNvPr>
          <p:cNvSpPr>
            <a:spLocks noGrp="1"/>
          </p:cNvSpPr>
          <p:nvPr>
            <p:ph type="title"/>
          </p:nvPr>
        </p:nvSpPr>
        <p:spPr/>
        <p:txBody>
          <a:bodyPr>
            <a:normAutofit fontScale="90000"/>
          </a:bodyPr>
          <a:lstStyle/>
          <a:p>
            <a:r>
              <a:rPr lang="en-US"/>
              <a:t>Draft Parentally Placed Private School Service Log Template Visual</a:t>
            </a:r>
          </a:p>
        </p:txBody>
      </p:sp>
      <p:pic>
        <p:nvPicPr>
          <p:cNvPr id="11" name="Picture 10" descr="Draft Parentally Placed Private School Service Log Template">
            <a:extLst>
              <a:ext uri="{FF2B5EF4-FFF2-40B4-BE49-F238E27FC236}">
                <a16:creationId xmlns:a16="http://schemas.microsoft.com/office/drawing/2014/main" id="{0949747B-87C8-B1E3-8134-226A66CC68C7}"/>
              </a:ext>
            </a:extLst>
          </p:cNvPr>
          <p:cNvPicPr>
            <a:picLocks noChangeAspect="1"/>
          </p:cNvPicPr>
          <p:nvPr/>
        </p:nvPicPr>
        <p:blipFill>
          <a:blip r:embed="rId4"/>
          <a:stretch>
            <a:fillRect/>
          </a:stretch>
        </p:blipFill>
        <p:spPr>
          <a:xfrm>
            <a:off x="1409027" y="1288744"/>
            <a:ext cx="9373945" cy="4959868"/>
          </a:xfrm>
          <a:prstGeom prst="rect">
            <a:avLst/>
          </a:prstGeom>
          <a:ln w="19050">
            <a:solidFill>
              <a:schemeClr val="tx1"/>
            </a:solidFill>
          </a:ln>
        </p:spPr>
      </p:pic>
      <p:sp>
        <p:nvSpPr>
          <p:cNvPr id="4" name="Footer Placeholder 3">
            <a:extLst>
              <a:ext uri="{FF2B5EF4-FFF2-40B4-BE49-F238E27FC236}">
                <a16:creationId xmlns:a16="http://schemas.microsoft.com/office/drawing/2014/main" id="{AB67C3DF-EDA5-E479-9FDE-CAE471E182D8}"/>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40D75BEE-C3BF-87B6-6FB6-65C6FBF9FDF9}"/>
              </a:ext>
            </a:extLst>
          </p:cNvPr>
          <p:cNvSpPr>
            <a:spLocks noGrp="1"/>
          </p:cNvSpPr>
          <p:nvPr>
            <p:ph type="sldNum" sz="quarter" idx="4"/>
          </p:nvPr>
        </p:nvSpPr>
        <p:spPr/>
        <p:txBody>
          <a:bodyPr/>
          <a:lstStyle/>
          <a:p>
            <a:fld id="{C948956C-181A-4CF4-99F7-163F512CFDFE}" type="slidenum">
              <a:rPr lang="en-US" smtClean="0"/>
              <a:pPr/>
              <a:t>59</a:t>
            </a:fld>
            <a:endParaRPr lang="en-US"/>
          </a:p>
        </p:txBody>
      </p:sp>
    </p:spTree>
    <p:custDataLst>
      <p:tags r:id="rId1"/>
    </p:custDataLst>
    <p:extLst>
      <p:ext uri="{BB962C8B-B14F-4D97-AF65-F5344CB8AC3E}">
        <p14:creationId xmlns:p14="http://schemas.microsoft.com/office/powerpoint/2010/main" val="838088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D64A0E0-E902-7965-F7B5-AD6A8B9A2192}"/>
              </a:ext>
            </a:extLst>
          </p:cNvPr>
          <p:cNvSpPr>
            <a:spLocks noGrp="1"/>
          </p:cNvSpPr>
          <p:nvPr>
            <p:ph type="title"/>
          </p:nvPr>
        </p:nvSpPr>
        <p:spPr/>
        <p:txBody>
          <a:bodyPr/>
          <a:lstStyle/>
          <a:p>
            <a:r>
              <a:rPr lang="en-US"/>
              <a:t>Equitable Services Defined (Cont’d)	</a:t>
            </a:r>
          </a:p>
        </p:txBody>
      </p:sp>
      <p:sp>
        <p:nvSpPr>
          <p:cNvPr id="7" name="Content Placeholder 6">
            <a:extLst>
              <a:ext uri="{FF2B5EF4-FFF2-40B4-BE49-F238E27FC236}">
                <a16:creationId xmlns:a16="http://schemas.microsoft.com/office/drawing/2014/main" id="{B7A26BD1-A177-6B36-59B9-D1E0D6297A5F}"/>
              </a:ext>
            </a:extLst>
          </p:cNvPr>
          <p:cNvSpPr>
            <a:spLocks noGrp="1"/>
          </p:cNvSpPr>
          <p:nvPr>
            <p:ph idx="1"/>
          </p:nvPr>
        </p:nvSpPr>
        <p:spPr/>
        <p:txBody>
          <a:bodyPr vert="horz" lIns="91440" tIns="45720" rIns="91440" bIns="45720" rtlCol="0" anchor="t">
            <a:normAutofit/>
          </a:bodyPr>
          <a:lstStyle/>
          <a:p>
            <a:pPr>
              <a:lnSpc>
                <a:spcPct val="100000"/>
              </a:lnSpc>
              <a:spcBef>
                <a:spcPts val="600"/>
              </a:spcBef>
              <a:spcAft>
                <a:spcPts val="600"/>
              </a:spcAft>
            </a:pPr>
            <a:r>
              <a:rPr lang="en-US" sz="2800" dirty="0">
                <a:latin typeface="Verdana"/>
                <a:ea typeface="Verdana"/>
              </a:rPr>
              <a:t>The ISD where private schools are located is responsible for locating, identifying, and evaluating all children with disabilities who are enrolled by their parents in private schools located in the ISD.</a:t>
            </a:r>
          </a:p>
          <a:p>
            <a:pPr>
              <a:lnSpc>
                <a:spcPct val="100000"/>
              </a:lnSpc>
              <a:spcBef>
                <a:spcPts val="600"/>
              </a:spcBef>
              <a:spcAft>
                <a:spcPts val="600"/>
              </a:spcAft>
            </a:pPr>
            <a:r>
              <a:rPr lang="en-US" sz="2800" dirty="0">
                <a:latin typeface="Verdana"/>
                <a:ea typeface="Verdana"/>
              </a:rPr>
              <a:t>Depending on the ISD’s model, member districts within the ISD may assist the ISD with this responsibility.</a:t>
            </a:r>
          </a:p>
          <a:p>
            <a:pPr>
              <a:lnSpc>
                <a:spcPct val="100000"/>
              </a:lnSpc>
              <a:spcBef>
                <a:spcPts val="600"/>
              </a:spcBef>
              <a:spcAft>
                <a:spcPts val="600"/>
              </a:spcAft>
            </a:pPr>
            <a:r>
              <a:rPr lang="en-US" sz="2800" dirty="0">
                <a:latin typeface="Verdana"/>
                <a:ea typeface="Verdana"/>
              </a:rPr>
              <a:t>Public School Academies (PSAs) do not have geographical boundaries. Therefore, PSAs do not have equitable services responsibilities.</a:t>
            </a:r>
            <a:endParaRPr lang="en-US" sz="2800" dirty="0">
              <a:latin typeface="Verdana"/>
              <a:ea typeface="Verdana"/>
              <a:cs typeface="Times New Roman" panose="02020603050405020304" pitchFamily="18" charset="0"/>
            </a:endParaRPr>
          </a:p>
        </p:txBody>
      </p:sp>
      <p:sp>
        <p:nvSpPr>
          <p:cNvPr id="4" name="Footer Placeholder 3">
            <a:extLst>
              <a:ext uri="{FF2B5EF4-FFF2-40B4-BE49-F238E27FC236}">
                <a16:creationId xmlns:a16="http://schemas.microsoft.com/office/drawing/2014/main" id="{B03A6351-5BCB-CFD2-1C3B-A701B0E75A89}"/>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7BA54139-D95F-87B4-E675-4C4BC392EB2B}"/>
              </a:ext>
            </a:extLst>
          </p:cNvPr>
          <p:cNvSpPr>
            <a:spLocks noGrp="1"/>
          </p:cNvSpPr>
          <p:nvPr>
            <p:ph type="sldNum" sz="quarter" idx="4"/>
          </p:nvPr>
        </p:nvSpPr>
        <p:spPr/>
        <p:txBody>
          <a:bodyPr/>
          <a:lstStyle/>
          <a:p>
            <a:fld id="{C948956C-181A-4CF4-99F7-163F512CFDFE}" type="slidenum">
              <a:rPr lang="en-US" smtClean="0"/>
              <a:pPr/>
              <a:t>6</a:t>
            </a:fld>
            <a:endParaRPr lang="en-US"/>
          </a:p>
        </p:txBody>
      </p:sp>
    </p:spTree>
    <p:extLst>
      <p:ext uri="{BB962C8B-B14F-4D97-AF65-F5344CB8AC3E}">
        <p14:creationId xmlns:p14="http://schemas.microsoft.com/office/powerpoint/2010/main" val="40080474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2974701"/>
            <a:ext cx="11002217" cy="908597"/>
          </a:xfrm>
        </p:spPr>
        <p:txBody>
          <a:bodyPr anchor="ctr">
            <a:noAutofit/>
          </a:bodyPr>
          <a:lstStyle/>
          <a:p>
            <a:r>
              <a:rPr lang="en-US" sz="4000" dirty="0"/>
              <a:t>How Long Do I Have to Spend the Funds?</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60</a:t>
            </a:fld>
            <a:endParaRPr lang="en-US"/>
          </a:p>
        </p:txBody>
      </p:sp>
    </p:spTree>
    <p:custDataLst>
      <p:tags r:id="rId1"/>
    </p:custDataLst>
    <p:extLst>
      <p:ext uri="{BB962C8B-B14F-4D97-AF65-F5344CB8AC3E}">
        <p14:creationId xmlns:p14="http://schemas.microsoft.com/office/powerpoint/2010/main" val="33163521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9DC1A-E151-B448-CBDE-6F8618FC8BFC}"/>
              </a:ext>
            </a:extLst>
          </p:cNvPr>
          <p:cNvSpPr>
            <a:spLocks noGrp="1"/>
          </p:cNvSpPr>
          <p:nvPr>
            <p:ph type="title"/>
          </p:nvPr>
        </p:nvSpPr>
        <p:spPr/>
        <p:txBody>
          <a:bodyPr/>
          <a:lstStyle/>
          <a:p>
            <a:r>
              <a:rPr lang="en-US"/>
              <a:t>Expenditure Period</a:t>
            </a:r>
          </a:p>
        </p:txBody>
      </p:sp>
      <p:sp>
        <p:nvSpPr>
          <p:cNvPr id="3" name="Content Placeholder 2">
            <a:extLst>
              <a:ext uri="{FF2B5EF4-FFF2-40B4-BE49-F238E27FC236}">
                <a16:creationId xmlns:a16="http://schemas.microsoft.com/office/drawing/2014/main" id="{F360209A-8D1C-6E60-1239-0B75A9ACC7B1}"/>
              </a:ext>
            </a:extLst>
          </p:cNvPr>
          <p:cNvSpPr>
            <a:spLocks noGrp="1"/>
          </p:cNvSpPr>
          <p:nvPr>
            <p:ph idx="1"/>
          </p:nvPr>
        </p:nvSpPr>
        <p:spPr/>
        <p:txBody>
          <a:bodyPr>
            <a:noAutofit/>
          </a:bodyPr>
          <a:lstStyle/>
          <a:p>
            <a:pPr marL="0" indent="0">
              <a:lnSpc>
                <a:spcPct val="110000"/>
              </a:lnSpc>
              <a:spcBef>
                <a:spcPts val="600"/>
              </a:spcBef>
              <a:spcAft>
                <a:spcPts val="600"/>
              </a:spcAft>
              <a:buNone/>
            </a:pPr>
            <a:r>
              <a:rPr lang="en-US" sz="2600" dirty="0"/>
              <a:t>27-Month Period of Availability</a:t>
            </a:r>
          </a:p>
          <a:p>
            <a:pPr>
              <a:lnSpc>
                <a:spcPct val="110000"/>
              </a:lnSpc>
              <a:spcBef>
                <a:spcPts val="600"/>
              </a:spcBef>
              <a:spcAft>
                <a:spcPts val="600"/>
              </a:spcAft>
            </a:pPr>
            <a:r>
              <a:rPr lang="en-US" sz="2600" dirty="0"/>
              <a:t>15-month Initial</a:t>
            </a:r>
          </a:p>
          <a:p>
            <a:pPr lvl="1">
              <a:lnSpc>
                <a:spcPct val="110000"/>
              </a:lnSpc>
              <a:spcBef>
                <a:spcPts val="600"/>
              </a:spcBef>
              <a:spcAft>
                <a:spcPts val="600"/>
              </a:spcAft>
            </a:pPr>
            <a:r>
              <a:rPr lang="en-US" sz="2600" dirty="0"/>
              <a:t>E.g., July 2021-September 2022</a:t>
            </a:r>
          </a:p>
          <a:p>
            <a:pPr>
              <a:lnSpc>
                <a:spcPct val="110000"/>
              </a:lnSpc>
              <a:spcBef>
                <a:spcPts val="600"/>
              </a:spcBef>
              <a:spcAft>
                <a:spcPts val="600"/>
              </a:spcAft>
            </a:pPr>
            <a:r>
              <a:rPr lang="en-US" sz="2600" dirty="0"/>
              <a:t>12-month Carryover</a:t>
            </a:r>
          </a:p>
          <a:p>
            <a:pPr lvl="1">
              <a:lnSpc>
                <a:spcPct val="110000"/>
              </a:lnSpc>
              <a:spcBef>
                <a:spcPts val="600"/>
              </a:spcBef>
              <a:spcAft>
                <a:spcPts val="600"/>
              </a:spcAft>
            </a:pPr>
            <a:r>
              <a:rPr lang="en-US" sz="2600" dirty="0"/>
              <a:t>E.g., October 2022-September 2023</a:t>
            </a:r>
            <a:endParaRPr lang="en-US" sz="2600" b="1" dirty="0"/>
          </a:p>
          <a:p>
            <a:pPr marL="0" indent="0">
              <a:lnSpc>
                <a:spcPct val="110000"/>
              </a:lnSpc>
              <a:spcBef>
                <a:spcPts val="600"/>
              </a:spcBef>
              <a:spcAft>
                <a:spcPts val="600"/>
              </a:spcAft>
              <a:buNone/>
            </a:pPr>
            <a:r>
              <a:rPr lang="en-US" sz="2600" b="1" dirty="0"/>
              <a:t>Reminder: All carryover funds must be expended by the end of the grant period. ISD/member districts may need to reallocate funds to the carryover grant if new grant funds are simultaneously utilized.</a:t>
            </a:r>
          </a:p>
        </p:txBody>
      </p:sp>
      <p:sp>
        <p:nvSpPr>
          <p:cNvPr id="4" name="Footer Placeholder 3">
            <a:extLst>
              <a:ext uri="{FF2B5EF4-FFF2-40B4-BE49-F238E27FC236}">
                <a16:creationId xmlns:a16="http://schemas.microsoft.com/office/drawing/2014/main" id="{FAF3BAC8-9A94-F76F-A1DD-E860232DCCFA}"/>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C7E5C4B-252A-79EC-C5DC-AC817601CF15}"/>
              </a:ext>
            </a:extLst>
          </p:cNvPr>
          <p:cNvSpPr>
            <a:spLocks noGrp="1"/>
          </p:cNvSpPr>
          <p:nvPr>
            <p:ph type="sldNum" sz="quarter" idx="4"/>
          </p:nvPr>
        </p:nvSpPr>
        <p:spPr/>
        <p:txBody>
          <a:bodyPr/>
          <a:lstStyle/>
          <a:p>
            <a:fld id="{C948956C-181A-4CF4-99F7-163F512CFDFE}" type="slidenum">
              <a:rPr lang="en-US" smtClean="0"/>
              <a:pPr/>
              <a:t>61</a:t>
            </a:fld>
            <a:endParaRPr lang="en-US"/>
          </a:p>
        </p:txBody>
      </p:sp>
    </p:spTree>
    <p:custDataLst>
      <p:tags r:id="rId1"/>
    </p:custDataLst>
    <p:extLst>
      <p:ext uri="{BB962C8B-B14F-4D97-AF65-F5344CB8AC3E}">
        <p14:creationId xmlns:p14="http://schemas.microsoft.com/office/powerpoint/2010/main" val="18807141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3050923"/>
            <a:ext cx="11002217" cy="908597"/>
          </a:xfrm>
        </p:spPr>
        <p:txBody>
          <a:bodyPr anchor="ctr">
            <a:noAutofit/>
          </a:bodyPr>
          <a:lstStyle/>
          <a:p>
            <a:r>
              <a:rPr lang="en-US" sz="4000" dirty="0"/>
              <a:t>Can I Spend More Than the Required Amount?</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62</a:t>
            </a:fld>
            <a:endParaRPr lang="en-US"/>
          </a:p>
        </p:txBody>
      </p:sp>
    </p:spTree>
    <p:custDataLst>
      <p:tags r:id="rId1"/>
    </p:custDataLst>
    <p:extLst>
      <p:ext uri="{BB962C8B-B14F-4D97-AF65-F5344CB8AC3E}">
        <p14:creationId xmlns:p14="http://schemas.microsoft.com/office/powerpoint/2010/main" val="8688667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9DC1A-E151-B448-CBDE-6F8618FC8BFC}"/>
              </a:ext>
            </a:extLst>
          </p:cNvPr>
          <p:cNvSpPr>
            <a:spLocks noGrp="1"/>
          </p:cNvSpPr>
          <p:nvPr>
            <p:ph type="title"/>
          </p:nvPr>
        </p:nvSpPr>
        <p:spPr/>
        <p:txBody>
          <a:bodyPr/>
          <a:lstStyle/>
          <a:p>
            <a:r>
              <a:rPr lang="en-US"/>
              <a:t>ISD Determinations</a:t>
            </a:r>
          </a:p>
        </p:txBody>
      </p:sp>
      <p:sp>
        <p:nvSpPr>
          <p:cNvPr id="3" name="Content Placeholder 2">
            <a:extLst>
              <a:ext uri="{FF2B5EF4-FFF2-40B4-BE49-F238E27FC236}">
                <a16:creationId xmlns:a16="http://schemas.microsoft.com/office/drawing/2014/main" id="{F360209A-8D1C-6E60-1239-0B75A9ACC7B1}"/>
              </a:ext>
            </a:extLst>
          </p:cNvPr>
          <p:cNvSpPr>
            <a:spLocks noGrp="1"/>
          </p:cNvSpPr>
          <p:nvPr>
            <p:ph idx="1"/>
          </p:nvPr>
        </p:nvSpPr>
        <p:spPr/>
        <p:txBody>
          <a:bodyPr>
            <a:normAutofit/>
          </a:bodyPr>
          <a:lstStyle/>
          <a:p>
            <a:pPr marL="0" indent="0">
              <a:spcBef>
                <a:spcPts val="600"/>
              </a:spcBef>
              <a:spcAft>
                <a:spcPts val="600"/>
              </a:spcAft>
              <a:buNone/>
            </a:pPr>
            <a:r>
              <a:rPr lang="en-US" sz="2800" dirty="0"/>
              <a:t>Additional proportionate share funds can be spent if:</a:t>
            </a:r>
          </a:p>
          <a:p>
            <a:pPr>
              <a:spcBef>
                <a:spcPts val="600"/>
              </a:spcBef>
              <a:spcAft>
                <a:spcPts val="600"/>
              </a:spcAft>
            </a:pPr>
            <a:r>
              <a:rPr lang="en-US" sz="2800" dirty="0"/>
              <a:t>ISD has a meets requirements determination result.</a:t>
            </a:r>
          </a:p>
          <a:p>
            <a:pPr marL="0" indent="0">
              <a:spcBef>
                <a:spcPts val="600"/>
              </a:spcBef>
              <a:spcAft>
                <a:spcPts val="600"/>
              </a:spcAft>
              <a:buNone/>
            </a:pPr>
            <a:endParaRPr lang="en-US" sz="2800" dirty="0"/>
          </a:p>
          <a:p>
            <a:pPr marL="0" indent="0">
              <a:spcBef>
                <a:spcPts val="600"/>
              </a:spcBef>
              <a:spcAft>
                <a:spcPts val="600"/>
              </a:spcAft>
              <a:buNone/>
            </a:pPr>
            <a:r>
              <a:rPr lang="en-US" sz="2800" dirty="0"/>
              <a:t>The required proportionate share amount can only be charged if:</a:t>
            </a:r>
          </a:p>
          <a:p>
            <a:pPr>
              <a:spcBef>
                <a:spcPts val="600"/>
              </a:spcBef>
              <a:spcAft>
                <a:spcPts val="600"/>
              </a:spcAft>
            </a:pPr>
            <a:r>
              <a:rPr lang="en-US" sz="2800" dirty="0"/>
              <a:t>ISD has a needs assistance, needs intervention, or needs substantial intervention determination result.</a:t>
            </a:r>
          </a:p>
          <a:p>
            <a:pPr marL="0" indent="0">
              <a:spcBef>
                <a:spcPts val="600"/>
              </a:spcBef>
              <a:spcAft>
                <a:spcPts val="600"/>
              </a:spcAft>
              <a:buNone/>
            </a:pPr>
            <a:r>
              <a:rPr lang="en-US" sz="2800" dirty="0">
                <a:hlinkClick r:id="rId4"/>
              </a:rPr>
              <a:t>Letter to Apostle (OSEP 2012)</a:t>
            </a:r>
            <a:endParaRPr lang="en-US" sz="2800" dirty="0"/>
          </a:p>
        </p:txBody>
      </p:sp>
      <p:sp>
        <p:nvSpPr>
          <p:cNvPr id="4" name="Footer Placeholder 3">
            <a:extLst>
              <a:ext uri="{FF2B5EF4-FFF2-40B4-BE49-F238E27FC236}">
                <a16:creationId xmlns:a16="http://schemas.microsoft.com/office/drawing/2014/main" id="{FAF3BAC8-9A94-F76F-A1DD-E860232DCCFA}"/>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C7E5C4B-252A-79EC-C5DC-AC817601CF15}"/>
              </a:ext>
            </a:extLst>
          </p:cNvPr>
          <p:cNvSpPr>
            <a:spLocks noGrp="1"/>
          </p:cNvSpPr>
          <p:nvPr>
            <p:ph type="sldNum" sz="quarter" idx="4"/>
          </p:nvPr>
        </p:nvSpPr>
        <p:spPr/>
        <p:txBody>
          <a:bodyPr/>
          <a:lstStyle/>
          <a:p>
            <a:fld id="{C948956C-181A-4CF4-99F7-163F512CFDFE}" type="slidenum">
              <a:rPr lang="en-US" smtClean="0"/>
              <a:pPr/>
              <a:t>63</a:t>
            </a:fld>
            <a:endParaRPr lang="en-US"/>
          </a:p>
        </p:txBody>
      </p:sp>
    </p:spTree>
    <p:custDataLst>
      <p:tags r:id="rId1"/>
    </p:custDataLst>
    <p:extLst>
      <p:ext uri="{BB962C8B-B14F-4D97-AF65-F5344CB8AC3E}">
        <p14:creationId xmlns:p14="http://schemas.microsoft.com/office/powerpoint/2010/main" val="7320944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3050923"/>
            <a:ext cx="11002217" cy="908597"/>
          </a:xfrm>
        </p:spPr>
        <p:txBody>
          <a:bodyPr anchor="ctr">
            <a:noAutofit/>
          </a:bodyPr>
          <a:lstStyle/>
          <a:p>
            <a:r>
              <a:rPr lang="en-US" sz="4000" dirty="0"/>
              <a:t>What If I Don’t Anticipate Spending All the Funds?</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64</a:t>
            </a:fld>
            <a:endParaRPr lang="en-US"/>
          </a:p>
        </p:txBody>
      </p:sp>
    </p:spTree>
    <p:custDataLst>
      <p:tags r:id="rId1"/>
    </p:custDataLst>
    <p:extLst>
      <p:ext uri="{BB962C8B-B14F-4D97-AF65-F5344CB8AC3E}">
        <p14:creationId xmlns:p14="http://schemas.microsoft.com/office/powerpoint/2010/main" val="18500124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62DBC-D572-D3BC-3B3E-2AD2EB488905}"/>
              </a:ext>
            </a:extLst>
          </p:cNvPr>
          <p:cNvSpPr>
            <a:spLocks noGrp="1"/>
          </p:cNvSpPr>
          <p:nvPr>
            <p:ph type="title"/>
          </p:nvPr>
        </p:nvSpPr>
        <p:spPr>
          <a:xfrm>
            <a:off x="226785" y="148650"/>
            <a:ext cx="11355355" cy="833241"/>
          </a:xfrm>
        </p:spPr>
        <p:txBody>
          <a:bodyPr>
            <a:normAutofit fontScale="90000"/>
          </a:bodyPr>
          <a:lstStyle/>
          <a:p>
            <a:r>
              <a:rPr lang="en-US"/>
              <a:t>What Happens If an ISD Does Not Fully Spend the Proportionate Share Allocation?</a:t>
            </a:r>
          </a:p>
        </p:txBody>
      </p:sp>
      <p:sp>
        <p:nvSpPr>
          <p:cNvPr id="3" name="Content Placeholder 2">
            <a:extLst>
              <a:ext uri="{FF2B5EF4-FFF2-40B4-BE49-F238E27FC236}">
                <a16:creationId xmlns:a16="http://schemas.microsoft.com/office/drawing/2014/main" id="{FC20A4E6-D8CA-C870-08B2-23EA579C4726}"/>
              </a:ext>
            </a:extLst>
          </p:cNvPr>
          <p:cNvSpPr>
            <a:spLocks noGrp="1"/>
          </p:cNvSpPr>
          <p:nvPr>
            <p:ph idx="1"/>
          </p:nvPr>
        </p:nvSpPr>
        <p:spPr/>
        <p:txBody>
          <a:bodyPr vert="horz" lIns="91440" tIns="45720" rIns="91440" bIns="45720" rtlCol="0" anchor="t">
            <a:noAutofit/>
          </a:bodyPr>
          <a:lstStyle/>
          <a:p>
            <a:pPr>
              <a:spcBef>
                <a:spcPts val="600"/>
              </a:spcBef>
              <a:spcAft>
                <a:spcPts val="600"/>
              </a:spcAft>
            </a:pPr>
            <a:r>
              <a:rPr lang="en-US" sz="2800" b="1" dirty="0"/>
              <a:t>Option 1: </a:t>
            </a:r>
            <a:r>
              <a:rPr lang="en-US" sz="2800" dirty="0"/>
              <a:t>Request a proportionate share recoding review with MDE OSE.</a:t>
            </a:r>
          </a:p>
          <a:p>
            <a:pPr>
              <a:spcBef>
                <a:spcPts val="600"/>
              </a:spcBef>
              <a:spcAft>
                <a:spcPts val="600"/>
              </a:spcAft>
            </a:pPr>
            <a:r>
              <a:rPr lang="en-US" sz="2800" b="1" dirty="0">
                <a:latin typeface="Verdana"/>
                <a:ea typeface="Verdana"/>
              </a:rPr>
              <a:t>Option 2: </a:t>
            </a:r>
            <a:r>
              <a:rPr lang="en-US" sz="2800" dirty="0">
                <a:latin typeface="Verdana"/>
                <a:ea typeface="Verdana"/>
              </a:rPr>
              <a:t>Return unspent funds to the United States Department of Education (ED).</a:t>
            </a:r>
          </a:p>
          <a:p>
            <a:pPr lvl="1" indent="-280670">
              <a:spcBef>
                <a:spcPts val="600"/>
              </a:spcBef>
              <a:spcAft>
                <a:spcPts val="600"/>
              </a:spcAft>
            </a:pPr>
            <a:r>
              <a:rPr lang="en-US" sz="2800" dirty="0"/>
              <a:t>Unexpended funds on the Final Expenditure Report must be at least the amount of unspent proportionate share funds.</a:t>
            </a:r>
          </a:p>
          <a:p>
            <a:pPr lvl="1" indent="-280670">
              <a:spcBef>
                <a:spcPts val="600"/>
              </a:spcBef>
              <a:spcAft>
                <a:spcPts val="600"/>
              </a:spcAft>
            </a:pPr>
            <a:r>
              <a:rPr lang="en-US" sz="2800" dirty="0"/>
              <a:t>ISD will need to explain why funds are being returned.</a:t>
            </a:r>
          </a:p>
        </p:txBody>
      </p:sp>
      <p:sp>
        <p:nvSpPr>
          <p:cNvPr id="4" name="Footer Placeholder 3">
            <a:extLst>
              <a:ext uri="{FF2B5EF4-FFF2-40B4-BE49-F238E27FC236}">
                <a16:creationId xmlns:a16="http://schemas.microsoft.com/office/drawing/2014/main" id="{C63CAD91-66B6-FB91-F0AF-C6E70D6D59E8}"/>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71239C99-0C1A-9379-FB12-E6C27D52FF56}"/>
              </a:ext>
            </a:extLst>
          </p:cNvPr>
          <p:cNvSpPr>
            <a:spLocks noGrp="1"/>
          </p:cNvSpPr>
          <p:nvPr>
            <p:ph type="sldNum" sz="quarter" idx="4"/>
          </p:nvPr>
        </p:nvSpPr>
        <p:spPr/>
        <p:txBody>
          <a:bodyPr/>
          <a:lstStyle/>
          <a:p>
            <a:fld id="{C948956C-181A-4CF4-99F7-163F512CFDFE}" type="slidenum">
              <a:rPr lang="en-US" smtClean="0"/>
              <a:pPr/>
              <a:t>65</a:t>
            </a:fld>
            <a:endParaRPr lang="en-US"/>
          </a:p>
        </p:txBody>
      </p:sp>
    </p:spTree>
    <p:custDataLst>
      <p:tags r:id="rId1"/>
    </p:custDataLst>
    <p:extLst>
      <p:ext uri="{BB962C8B-B14F-4D97-AF65-F5344CB8AC3E}">
        <p14:creationId xmlns:p14="http://schemas.microsoft.com/office/powerpoint/2010/main" val="25019961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3041779"/>
            <a:ext cx="11002217" cy="908597"/>
          </a:xfrm>
        </p:spPr>
        <p:txBody>
          <a:bodyPr anchor="ctr">
            <a:noAutofit/>
          </a:bodyPr>
          <a:lstStyle/>
          <a:p>
            <a:r>
              <a:rPr lang="en-US" sz="4000" dirty="0"/>
              <a:t>What Is Recoding?</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66</a:t>
            </a:fld>
            <a:endParaRPr lang="en-US"/>
          </a:p>
        </p:txBody>
      </p:sp>
    </p:spTree>
    <p:custDataLst>
      <p:tags r:id="rId1"/>
    </p:custDataLst>
    <p:extLst>
      <p:ext uri="{BB962C8B-B14F-4D97-AF65-F5344CB8AC3E}">
        <p14:creationId xmlns:p14="http://schemas.microsoft.com/office/powerpoint/2010/main" val="268409331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5271644-8FE4-CA36-B07A-F18A098A9F02}"/>
              </a:ext>
            </a:extLst>
          </p:cNvPr>
          <p:cNvSpPr>
            <a:spLocks noGrp="1"/>
          </p:cNvSpPr>
          <p:nvPr>
            <p:ph type="title"/>
          </p:nvPr>
        </p:nvSpPr>
        <p:spPr/>
        <p:txBody>
          <a:bodyPr/>
          <a:lstStyle/>
          <a:p>
            <a:r>
              <a:rPr lang="en-US"/>
              <a:t>What is Proportionate Share Recoding?</a:t>
            </a:r>
          </a:p>
        </p:txBody>
      </p:sp>
      <p:sp>
        <p:nvSpPr>
          <p:cNvPr id="7" name="Content Placeholder 6">
            <a:extLst>
              <a:ext uri="{FF2B5EF4-FFF2-40B4-BE49-F238E27FC236}">
                <a16:creationId xmlns:a16="http://schemas.microsoft.com/office/drawing/2014/main" id="{796C8172-6B06-BCC5-53A7-98B796FFEA8E}"/>
              </a:ext>
            </a:extLst>
          </p:cNvPr>
          <p:cNvSpPr>
            <a:spLocks noGrp="1"/>
          </p:cNvSpPr>
          <p:nvPr>
            <p:ph idx="1"/>
          </p:nvPr>
        </p:nvSpPr>
        <p:spPr/>
        <p:txBody>
          <a:bodyPr vert="horz" lIns="91440" tIns="45720" rIns="91440" bIns="45720" rtlCol="0" anchor="t">
            <a:normAutofit/>
          </a:bodyPr>
          <a:lstStyle/>
          <a:p>
            <a:pPr>
              <a:lnSpc>
                <a:spcPct val="110000"/>
              </a:lnSpc>
              <a:spcBef>
                <a:spcPts val="600"/>
              </a:spcBef>
              <a:spcAft>
                <a:spcPts val="600"/>
              </a:spcAft>
            </a:pPr>
            <a:r>
              <a:rPr lang="en-US" sz="2800" dirty="0">
                <a:latin typeface="Verdana"/>
                <a:ea typeface="Verdana"/>
              </a:rPr>
              <a:t>If an LEA is unable to spend the entire proportionate share allocation on equitable services for parentally placed private school children with disabilities by the end of the 27-month grant period, the ISD may recode the unspent portion to be used to pay for other allowable IDEA Part B expenditures for the same period of availability.</a:t>
            </a:r>
          </a:p>
          <a:p>
            <a:pPr>
              <a:lnSpc>
                <a:spcPct val="110000"/>
              </a:lnSpc>
              <a:spcBef>
                <a:spcPts val="600"/>
              </a:spcBef>
              <a:spcAft>
                <a:spcPts val="600"/>
              </a:spcAft>
            </a:pPr>
            <a:r>
              <a:rPr lang="en-US" sz="2800" dirty="0">
                <a:latin typeface="Verdana"/>
                <a:ea typeface="Verdana"/>
              </a:rPr>
              <a:t>Prior to making any accounting adjustments, MDE OSE approval to recode is </a:t>
            </a:r>
            <a:r>
              <a:rPr lang="en-US" sz="2800" b="1" dirty="0">
                <a:latin typeface="Verdana"/>
                <a:ea typeface="Verdana"/>
              </a:rPr>
              <a:t>required</a:t>
            </a:r>
            <a:r>
              <a:rPr lang="en-US" sz="2800" dirty="0">
                <a:latin typeface="Verdana"/>
                <a:ea typeface="Verdana"/>
              </a:rPr>
              <a:t>.</a:t>
            </a:r>
          </a:p>
        </p:txBody>
      </p:sp>
      <p:sp>
        <p:nvSpPr>
          <p:cNvPr id="4" name="Footer Placeholder 3">
            <a:extLst>
              <a:ext uri="{FF2B5EF4-FFF2-40B4-BE49-F238E27FC236}">
                <a16:creationId xmlns:a16="http://schemas.microsoft.com/office/drawing/2014/main" id="{72527B2D-F1CE-C4C0-689D-D3FCBA3482C8}"/>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546CD953-3E7C-CA52-2ED3-EDD3E3E52238}"/>
              </a:ext>
            </a:extLst>
          </p:cNvPr>
          <p:cNvSpPr>
            <a:spLocks noGrp="1"/>
          </p:cNvSpPr>
          <p:nvPr>
            <p:ph type="sldNum" sz="quarter" idx="4"/>
          </p:nvPr>
        </p:nvSpPr>
        <p:spPr/>
        <p:txBody>
          <a:bodyPr/>
          <a:lstStyle/>
          <a:p>
            <a:fld id="{C948956C-181A-4CF4-99F7-163F512CFDFE}" type="slidenum">
              <a:rPr lang="en-US" smtClean="0"/>
              <a:pPr/>
              <a:t>67</a:t>
            </a:fld>
            <a:endParaRPr lang="en-US"/>
          </a:p>
        </p:txBody>
      </p:sp>
    </p:spTree>
    <p:custDataLst>
      <p:tags r:id="rId1"/>
    </p:custDataLst>
    <p:extLst>
      <p:ext uri="{BB962C8B-B14F-4D97-AF65-F5344CB8AC3E}">
        <p14:creationId xmlns:p14="http://schemas.microsoft.com/office/powerpoint/2010/main" val="42007905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394EA-D333-F75C-36BA-D36BECCB795A}"/>
              </a:ext>
            </a:extLst>
          </p:cNvPr>
          <p:cNvSpPr>
            <a:spLocks noGrp="1"/>
          </p:cNvSpPr>
          <p:nvPr>
            <p:ph type="title"/>
          </p:nvPr>
        </p:nvSpPr>
        <p:spPr/>
        <p:txBody>
          <a:bodyPr/>
          <a:lstStyle/>
          <a:p>
            <a:r>
              <a:rPr lang="en-US"/>
              <a:t>History</a:t>
            </a:r>
          </a:p>
        </p:txBody>
      </p:sp>
      <p:sp>
        <p:nvSpPr>
          <p:cNvPr id="3" name="Content Placeholder 2">
            <a:extLst>
              <a:ext uri="{FF2B5EF4-FFF2-40B4-BE49-F238E27FC236}">
                <a16:creationId xmlns:a16="http://schemas.microsoft.com/office/drawing/2014/main" id="{0874F5AB-2D42-4327-9C42-06F1B70ABF4C}"/>
              </a:ext>
            </a:extLst>
          </p:cNvPr>
          <p:cNvSpPr>
            <a:spLocks noGrp="1"/>
          </p:cNvSpPr>
          <p:nvPr>
            <p:ph idx="1"/>
          </p:nvPr>
        </p:nvSpPr>
        <p:spPr/>
        <p:txBody>
          <a:bodyPr vert="horz" lIns="91440" tIns="45720" rIns="91440" bIns="45720" rtlCol="0" anchor="t">
            <a:normAutofit/>
          </a:bodyPr>
          <a:lstStyle/>
          <a:p>
            <a:r>
              <a:rPr lang="en-US" sz="2800" b="0" i="0" dirty="0">
                <a:effectLst/>
                <a:latin typeface="Verdana"/>
                <a:ea typeface="Verdana"/>
              </a:rPr>
              <a:t>OSEP Policy Letter: </a:t>
            </a:r>
            <a:r>
              <a:rPr lang="en-US" sz="2800" b="0" i="0" dirty="0">
                <a:effectLst/>
                <a:latin typeface="Verdana"/>
                <a:ea typeface="Verdana"/>
                <a:hlinkClick r:id="rId4"/>
              </a:rPr>
              <a:t>June 1, 2010 to Michigan Department of Education Office of Special Education and Early Intervention Services official John </a:t>
            </a:r>
            <a:r>
              <a:rPr lang="en-US" sz="2800" b="0" i="0" dirty="0" err="1">
                <a:effectLst/>
                <a:latin typeface="Verdana"/>
                <a:ea typeface="Verdana"/>
                <a:hlinkClick r:id="rId4"/>
              </a:rPr>
              <a:t>Andrejack</a:t>
            </a:r>
            <a:endParaRPr lang="en-US" sz="2800" b="0" i="0" dirty="0">
              <a:effectLst/>
              <a:latin typeface="Verdana"/>
              <a:ea typeface="Verdana"/>
            </a:endParaRPr>
          </a:p>
          <a:p>
            <a:r>
              <a:rPr lang="en-US" sz="2800" b="0" i="0" dirty="0">
                <a:effectLst/>
                <a:latin typeface="Verdana"/>
                <a:ea typeface="Verdana"/>
              </a:rPr>
              <a:t>OSEP Guidance: </a:t>
            </a:r>
            <a:r>
              <a:rPr lang="en-US" sz="2800" dirty="0">
                <a:latin typeface="Verdana"/>
                <a:ea typeface="Verdana"/>
                <a:hlinkClick r:id="rId5"/>
              </a:rPr>
              <a:t>February 2022 Q&amp;A on Serving Children with Disabilities Placed by Their Parents in Private Schools</a:t>
            </a:r>
          </a:p>
          <a:p>
            <a:pPr lvl="1" indent="-280670"/>
            <a:r>
              <a:rPr lang="en-US" sz="2600" dirty="0"/>
              <a:t>Question O-6</a:t>
            </a:r>
          </a:p>
        </p:txBody>
      </p:sp>
      <p:sp>
        <p:nvSpPr>
          <p:cNvPr id="4" name="Footer Placeholder 3">
            <a:extLst>
              <a:ext uri="{FF2B5EF4-FFF2-40B4-BE49-F238E27FC236}">
                <a16:creationId xmlns:a16="http://schemas.microsoft.com/office/drawing/2014/main" id="{646A86CC-C2F7-F9BE-5286-BA5D84F26F0D}"/>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8AB71883-EF12-AFDE-E091-B5FACF664253}"/>
              </a:ext>
            </a:extLst>
          </p:cNvPr>
          <p:cNvSpPr>
            <a:spLocks noGrp="1"/>
          </p:cNvSpPr>
          <p:nvPr>
            <p:ph type="sldNum" sz="quarter" idx="4"/>
          </p:nvPr>
        </p:nvSpPr>
        <p:spPr/>
        <p:txBody>
          <a:bodyPr/>
          <a:lstStyle/>
          <a:p>
            <a:fld id="{C948956C-181A-4CF4-99F7-163F512CFDFE}" type="slidenum">
              <a:rPr lang="en-US" smtClean="0"/>
              <a:pPr/>
              <a:t>68</a:t>
            </a:fld>
            <a:endParaRPr lang="en-US"/>
          </a:p>
        </p:txBody>
      </p:sp>
    </p:spTree>
    <p:custDataLst>
      <p:tags r:id="rId1"/>
    </p:custDataLst>
    <p:extLst>
      <p:ext uri="{BB962C8B-B14F-4D97-AF65-F5344CB8AC3E}">
        <p14:creationId xmlns:p14="http://schemas.microsoft.com/office/powerpoint/2010/main" val="887481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9753-BA24-E90B-632D-F1E6FD15F4E8}"/>
              </a:ext>
            </a:extLst>
          </p:cNvPr>
          <p:cNvSpPr>
            <a:spLocks noGrp="1"/>
          </p:cNvSpPr>
          <p:nvPr>
            <p:ph type="title"/>
          </p:nvPr>
        </p:nvSpPr>
        <p:spPr>
          <a:xfrm>
            <a:off x="418322" y="157310"/>
            <a:ext cx="11355355" cy="833241"/>
          </a:xfrm>
        </p:spPr>
        <p:txBody>
          <a:bodyPr>
            <a:noAutofit/>
          </a:bodyPr>
          <a:lstStyle/>
          <a:p>
            <a:r>
              <a:rPr lang="en-US"/>
              <a:t>February 2022 Q&amp;A Question O-6</a:t>
            </a:r>
          </a:p>
        </p:txBody>
      </p:sp>
      <p:sp>
        <p:nvSpPr>
          <p:cNvPr id="3" name="Content Placeholder 2">
            <a:extLst>
              <a:ext uri="{FF2B5EF4-FFF2-40B4-BE49-F238E27FC236}">
                <a16:creationId xmlns:a16="http://schemas.microsoft.com/office/drawing/2014/main" id="{DA573F4F-3E2D-3205-F35A-EE7833F9AB7B}"/>
              </a:ext>
            </a:extLst>
          </p:cNvPr>
          <p:cNvSpPr>
            <a:spLocks noGrp="1"/>
          </p:cNvSpPr>
          <p:nvPr>
            <p:ph idx="1"/>
          </p:nvPr>
        </p:nvSpPr>
        <p:spPr/>
        <p:txBody>
          <a:bodyPr>
            <a:normAutofit/>
          </a:bodyPr>
          <a:lstStyle/>
          <a:p>
            <a:r>
              <a:rPr lang="en-US" sz="2800" dirty="0"/>
              <a:t>If an LEA does not expend its entire proportionate share of IDEA Part B funds on children with disabilities placed by their parents in private schools by the end of the carry-over period, may the LEA return the unexpended funds to the SEA to be spent by the SEA or reallocated to another LEA?</a:t>
            </a:r>
          </a:p>
        </p:txBody>
      </p:sp>
      <p:sp>
        <p:nvSpPr>
          <p:cNvPr id="4" name="Footer Placeholder 3">
            <a:extLst>
              <a:ext uri="{FF2B5EF4-FFF2-40B4-BE49-F238E27FC236}">
                <a16:creationId xmlns:a16="http://schemas.microsoft.com/office/drawing/2014/main" id="{92831267-BD9E-E0C6-605E-0B584175EEB9}"/>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29AC4C0D-D810-CF22-DEB9-17F45B33AABB}"/>
              </a:ext>
            </a:extLst>
          </p:cNvPr>
          <p:cNvSpPr>
            <a:spLocks noGrp="1"/>
          </p:cNvSpPr>
          <p:nvPr>
            <p:ph type="sldNum" sz="quarter" idx="4"/>
          </p:nvPr>
        </p:nvSpPr>
        <p:spPr/>
        <p:txBody>
          <a:bodyPr/>
          <a:lstStyle/>
          <a:p>
            <a:fld id="{C948956C-181A-4CF4-99F7-163F512CFDFE}" type="slidenum">
              <a:rPr lang="en-US" smtClean="0"/>
              <a:pPr/>
              <a:t>69</a:t>
            </a:fld>
            <a:endParaRPr lang="en-US"/>
          </a:p>
        </p:txBody>
      </p:sp>
    </p:spTree>
    <p:custDataLst>
      <p:tags r:id="rId1"/>
    </p:custDataLst>
    <p:extLst>
      <p:ext uri="{BB962C8B-B14F-4D97-AF65-F5344CB8AC3E}">
        <p14:creationId xmlns:p14="http://schemas.microsoft.com/office/powerpoint/2010/main" val="2253999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p:txBody>
          <a:bodyPr anchor="ctr">
            <a:normAutofit/>
          </a:bodyPr>
          <a:lstStyle/>
          <a:p>
            <a:r>
              <a:rPr lang="en-US"/>
              <a:t>How Are Children Found?</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7</a:t>
            </a:fld>
            <a:endParaRPr lang="en-US"/>
          </a:p>
        </p:txBody>
      </p:sp>
    </p:spTree>
    <p:custDataLst>
      <p:tags r:id="rId1"/>
    </p:custDataLst>
    <p:extLst>
      <p:ext uri="{BB962C8B-B14F-4D97-AF65-F5344CB8AC3E}">
        <p14:creationId xmlns:p14="http://schemas.microsoft.com/office/powerpoint/2010/main" val="24182859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4EE6A-2333-F67D-604A-01D830825FF0}"/>
              </a:ext>
            </a:extLst>
          </p:cNvPr>
          <p:cNvSpPr>
            <a:spLocks noGrp="1"/>
          </p:cNvSpPr>
          <p:nvPr>
            <p:ph type="title"/>
          </p:nvPr>
        </p:nvSpPr>
        <p:spPr/>
        <p:txBody>
          <a:bodyPr/>
          <a:lstStyle/>
          <a:p>
            <a:r>
              <a:rPr lang="en-US" sz="4000">
                <a:latin typeface="Verdana"/>
                <a:ea typeface="Verdana"/>
              </a:rPr>
              <a:t>February 2022 Q&amp;A Question O-6 </a:t>
            </a:r>
            <a:r>
              <a:rPr lang="en-US">
                <a:latin typeface="Verdana"/>
                <a:ea typeface="Verdana"/>
              </a:rPr>
              <a:t>Answer</a:t>
            </a:r>
          </a:p>
        </p:txBody>
      </p:sp>
      <p:sp>
        <p:nvSpPr>
          <p:cNvPr id="3" name="Content Placeholder 2">
            <a:extLst>
              <a:ext uri="{FF2B5EF4-FFF2-40B4-BE49-F238E27FC236}">
                <a16:creationId xmlns:a16="http://schemas.microsoft.com/office/drawing/2014/main" id="{5DC3D21F-DEB0-80BC-4BA0-BDFF6B6894DB}"/>
              </a:ext>
            </a:extLst>
          </p:cNvPr>
          <p:cNvSpPr>
            <a:spLocks noGrp="1"/>
          </p:cNvSpPr>
          <p:nvPr>
            <p:ph idx="1"/>
          </p:nvPr>
        </p:nvSpPr>
        <p:spPr/>
        <p:txBody>
          <a:bodyPr>
            <a:normAutofit fontScale="70000" lnSpcReduction="20000"/>
          </a:bodyPr>
          <a:lstStyle/>
          <a:p>
            <a:pPr>
              <a:lnSpc>
                <a:spcPct val="115000"/>
              </a:lnSpc>
            </a:pPr>
            <a:r>
              <a:rPr lang="en-US" dirty="0"/>
              <a:t>No. If, after the carry-over period, the LEA is unable to expend the entire proportionate share and assuming the LEA is in compliance with the child find, consultation, and other requirements related to parentally placed private school children with disabilities in 34 C.F.R. §§ 300.129 through 300.144, the LEA may use the unexpended funds—at the end of the period during which the funds may be spent on parentally-placed private school children—to pay for other allowable IDEA Part B expenditures for that same LEA. This situation should be the exception. We emphasize that it is the clear intent of the Act that LEAs spend these funds on providing special education and related services to parentally placed private school children with disabilities, as provided in 34 C.F.R. §§ 300.129 through 300.144. Therefore, if the LEA is not in compliance with these requirements and has not expended the funds on parentally placed private school children, the LEA must return the funds to the Department.</a:t>
            </a:r>
          </a:p>
        </p:txBody>
      </p:sp>
      <p:sp>
        <p:nvSpPr>
          <p:cNvPr id="4" name="Footer Placeholder 3">
            <a:extLst>
              <a:ext uri="{FF2B5EF4-FFF2-40B4-BE49-F238E27FC236}">
                <a16:creationId xmlns:a16="http://schemas.microsoft.com/office/drawing/2014/main" id="{C23CF41C-7194-F561-38B2-CF807C19E8C1}"/>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A9017B3C-01AE-AB3F-26A8-4E30656D90B6}"/>
              </a:ext>
            </a:extLst>
          </p:cNvPr>
          <p:cNvSpPr>
            <a:spLocks noGrp="1"/>
          </p:cNvSpPr>
          <p:nvPr>
            <p:ph type="sldNum" sz="quarter" idx="4"/>
          </p:nvPr>
        </p:nvSpPr>
        <p:spPr/>
        <p:txBody>
          <a:bodyPr/>
          <a:lstStyle/>
          <a:p>
            <a:fld id="{C948956C-181A-4CF4-99F7-163F512CFDFE}" type="slidenum">
              <a:rPr lang="en-US" smtClean="0"/>
              <a:pPr/>
              <a:t>70</a:t>
            </a:fld>
            <a:endParaRPr lang="en-US"/>
          </a:p>
        </p:txBody>
      </p:sp>
    </p:spTree>
    <p:custDataLst>
      <p:tags r:id="rId1"/>
    </p:custDataLst>
    <p:extLst>
      <p:ext uri="{BB962C8B-B14F-4D97-AF65-F5344CB8AC3E}">
        <p14:creationId xmlns:p14="http://schemas.microsoft.com/office/powerpoint/2010/main" val="12092280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4EE6A-2333-F67D-604A-01D830825FF0}"/>
              </a:ext>
            </a:extLst>
          </p:cNvPr>
          <p:cNvSpPr>
            <a:spLocks noGrp="1"/>
          </p:cNvSpPr>
          <p:nvPr>
            <p:ph type="title"/>
          </p:nvPr>
        </p:nvSpPr>
        <p:spPr/>
        <p:txBody>
          <a:bodyPr>
            <a:normAutofit fontScale="90000"/>
          </a:bodyPr>
          <a:lstStyle/>
          <a:p>
            <a:r>
              <a:rPr lang="en-US" sz="4000">
                <a:latin typeface="Verdana"/>
                <a:ea typeface="Verdana"/>
              </a:rPr>
              <a:t>February 2022 Q&amp;A Question O-6 </a:t>
            </a:r>
            <a:r>
              <a:rPr lang="en-US">
                <a:latin typeface="Verdana"/>
                <a:ea typeface="Verdana"/>
              </a:rPr>
              <a:t>Answer </a:t>
            </a:r>
            <a:r>
              <a:rPr lang="en-US" sz="4000">
                <a:latin typeface="Verdana"/>
                <a:ea typeface="Verdana"/>
              </a:rPr>
              <a:t>(Cont’d)</a:t>
            </a:r>
            <a:endParaRPr lang="en-US"/>
          </a:p>
        </p:txBody>
      </p:sp>
      <p:sp>
        <p:nvSpPr>
          <p:cNvPr id="3" name="Content Placeholder 2">
            <a:extLst>
              <a:ext uri="{FF2B5EF4-FFF2-40B4-BE49-F238E27FC236}">
                <a16:creationId xmlns:a16="http://schemas.microsoft.com/office/drawing/2014/main" id="{5DC3D21F-DEB0-80BC-4BA0-BDFF6B6894DB}"/>
              </a:ext>
            </a:extLst>
          </p:cNvPr>
          <p:cNvSpPr>
            <a:spLocks noGrp="1"/>
          </p:cNvSpPr>
          <p:nvPr>
            <p:ph idx="1"/>
          </p:nvPr>
        </p:nvSpPr>
        <p:spPr/>
        <p:txBody>
          <a:bodyPr vert="horz" lIns="91440" tIns="45720" rIns="91440" bIns="45720" rtlCol="0" anchor="t">
            <a:noAutofit/>
          </a:bodyPr>
          <a:lstStyle/>
          <a:p>
            <a:pPr>
              <a:lnSpc>
                <a:spcPct val="115000"/>
              </a:lnSpc>
            </a:pPr>
            <a:r>
              <a:rPr lang="en-US" sz="2500" dirty="0">
                <a:latin typeface="Verdana"/>
                <a:ea typeface="Verdana"/>
              </a:rPr>
              <a:t>The SEA is responsible for ensuring that LEAs comply with these requirements. See 34 C.F.R. §§ 300.149(a) and 300.600(b)(2). If an LEA has not expended the proportionate share by the end of the carry-over period, the SEA can monitor the LEA to ensure that it is meeting these requirements, including the requirement in 34 C.F.R. § 300.135 that the LEA obtain written affirmation signed by representatives of participating private schools that timely and meaningful consultation has occurred. In any event, there is no authority that permits the LEA to return the funds to the SEA to be spent by the SEA or reallocated to another LEA.</a:t>
            </a:r>
          </a:p>
        </p:txBody>
      </p:sp>
      <p:sp>
        <p:nvSpPr>
          <p:cNvPr id="4" name="Footer Placeholder 3">
            <a:extLst>
              <a:ext uri="{FF2B5EF4-FFF2-40B4-BE49-F238E27FC236}">
                <a16:creationId xmlns:a16="http://schemas.microsoft.com/office/drawing/2014/main" id="{C23CF41C-7194-F561-38B2-CF807C19E8C1}"/>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A9017B3C-01AE-AB3F-26A8-4E30656D90B6}"/>
              </a:ext>
            </a:extLst>
          </p:cNvPr>
          <p:cNvSpPr>
            <a:spLocks noGrp="1"/>
          </p:cNvSpPr>
          <p:nvPr>
            <p:ph type="sldNum" sz="quarter" idx="4"/>
          </p:nvPr>
        </p:nvSpPr>
        <p:spPr/>
        <p:txBody>
          <a:bodyPr/>
          <a:lstStyle/>
          <a:p>
            <a:fld id="{C948956C-181A-4CF4-99F7-163F512CFDFE}" type="slidenum">
              <a:rPr lang="en-US" smtClean="0"/>
              <a:pPr/>
              <a:t>71</a:t>
            </a:fld>
            <a:endParaRPr lang="en-US"/>
          </a:p>
        </p:txBody>
      </p:sp>
    </p:spTree>
    <p:custDataLst>
      <p:tags r:id="rId1"/>
    </p:custDataLst>
    <p:extLst>
      <p:ext uri="{BB962C8B-B14F-4D97-AF65-F5344CB8AC3E}">
        <p14:creationId xmlns:p14="http://schemas.microsoft.com/office/powerpoint/2010/main" val="183060809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76D74-613B-120B-9C6E-4FB65049BDE1}"/>
              </a:ext>
            </a:extLst>
          </p:cNvPr>
          <p:cNvSpPr>
            <a:spLocks noGrp="1"/>
          </p:cNvSpPr>
          <p:nvPr>
            <p:ph type="title"/>
          </p:nvPr>
        </p:nvSpPr>
        <p:spPr/>
        <p:txBody>
          <a:bodyPr/>
          <a:lstStyle/>
          <a:p>
            <a:r>
              <a:rPr lang="en-US"/>
              <a:t>Recoding Review Process</a:t>
            </a:r>
          </a:p>
        </p:txBody>
      </p:sp>
      <p:sp>
        <p:nvSpPr>
          <p:cNvPr id="3" name="Content Placeholder 2">
            <a:extLst>
              <a:ext uri="{FF2B5EF4-FFF2-40B4-BE49-F238E27FC236}">
                <a16:creationId xmlns:a16="http://schemas.microsoft.com/office/drawing/2014/main" id="{3684128F-0BEA-72EE-529E-EBC4D14A8636}"/>
              </a:ext>
            </a:extLst>
          </p:cNvPr>
          <p:cNvSpPr>
            <a:spLocks noGrp="1"/>
          </p:cNvSpPr>
          <p:nvPr>
            <p:ph idx="1"/>
          </p:nvPr>
        </p:nvSpPr>
        <p:spPr/>
        <p:txBody>
          <a:bodyPr>
            <a:normAutofit/>
          </a:bodyPr>
          <a:lstStyle/>
          <a:p>
            <a:r>
              <a:rPr lang="en-US" sz="2800" dirty="0"/>
              <a:t>ISD submits request to recode to MDE OSE by May 31st of the carryover period.</a:t>
            </a:r>
          </a:p>
          <a:p>
            <a:r>
              <a:rPr lang="en-US" sz="2800" dirty="0"/>
              <a:t>ISD submits required information and documentation.</a:t>
            </a:r>
          </a:p>
          <a:p>
            <a:r>
              <a:rPr lang="en-US" sz="2800" dirty="0"/>
              <a:t>If recoding is approved:</a:t>
            </a:r>
          </a:p>
          <a:p>
            <a:pPr lvl="1"/>
            <a:r>
              <a:rPr lang="en-US" sz="2800" dirty="0"/>
              <a:t>ISD receives preliminary approval to recode.</a:t>
            </a:r>
          </a:p>
          <a:p>
            <a:pPr lvl="1"/>
            <a:r>
              <a:rPr lang="en-US" sz="2800" dirty="0"/>
              <a:t>ISD submits report with final expenditures after the period of availability has expired.</a:t>
            </a:r>
          </a:p>
          <a:p>
            <a:pPr lvl="1"/>
            <a:r>
              <a:rPr lang="en-US" sz="2800" dirty="0"/>
              <a:t>ISD receives final approval to recode.</a:t>
            </a:r>
          </a:p>
        </p:txBody>
      </p:sp>
      <p:sp>
        <p:nvSpPr>
          <p:cNvPr id="4" name="Footer Placeholder 3">
            <a:extLst>
              <a:ext uri="{FF2B5EF4-FFF2-40B4-BE49-F238E27FC236}">
                <a16:creationId xmlns:a16="http://schemas.microsoft.com/office/drawing/2014/main" id="{A9467606-F1FB-D6CA-2BA6-AB13425EC9BA}"/>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8C881854-E72A-5EBD-4AEC-796561FE4FCD}"/>
              </a:ext>
            </a:extLst>
          </p:cNvPr>
          <p:cNvSpPr>
            <a:spLocks noGrp="1"/>
          </p:cNvSpPr>
          <p:nvPr>
            <p:ph type="sldNum" sz="quarter" idx="4"/>
          </p:nvPr>
        </p:nvSpPr>
        <p:spPr/>
        <p:txBody>
          <a:bodyPr/>
          <a:lstStyle/>
          <a:p>
            <a:fld id="{C948956C-181A-4CF4-99F7-163F512CFDFE}" type="slidenum">
              <a:rPr lang="en-US" smtClean="0"/>
              <a:pPr/>
              <a:t>72</a:t>
            </a:fld>
            <a:endParaRPr lang="en-US"/>
          </a:p>
        </p:txBody>
      </p:sp>
    </p:spTree>
    <p:custDataLst>
      <p:tags r:id="rId1"/>
    </p:custDataLst>
    <p:extLst>
      <p:ext uri="{BB962C8B-B14F-4D97-AF65-F5344CB8AC3E}">
        <p14:creationId xmlns:p14="http://schemas.microsoft.com/office/powerpoint/2010/main" val="383233789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742A-A127-CE9E-71E0-844F50A2B059}"/>
              </a:ext>
            </a:extLst>
          </p:cNvPr>
          <p:cNvSpPr>
            <a:spLocks noGrp="1"/>
          </p:cNvSpPr>
          <p:nvPr>
            <p:ph type="title"/>
          </p:nvPr>
        </p:nvSpPr>
        <p:spPr/>
        <p:txBody>
          <a:bodyPr/>
          <a:lstStyle/>
          <a:p>
            <a:r>
              <a:rPr lang="en-US"/>
              <a:t>Primary Components of a Recoding Review</a:t>
            </a:r>
          </a:p>
        </p:txBody>
      </p:sp>
      <p:sp>
        <p:nvSpPr>
          <p:cNvPr id="3" name="Content Placeholder 2">
            <a:extLst>
              <a:ext uri="{FF2B5EF4-FFF2-40B4-BE49-F238E27FC236}">
                <a16:creationId xmlns:a16="http://schemas.microsoft.com/office/drawing/2014/main" id="{F141C08A-C993-AEB4-AEE9-FEA3FEA983B6}"/>
              </a:ext>
            </a:extLst>
          </p:cNvPr>
          <p:cNvSpPr>
            <a:spLocks noGrp="1"/>
          </p:cNvSpPr>
          <p:nvPr>
            <p:ph idx="1"/>
          </p:nvPr>
        </p:nvSpPr>
        <p:spPr/>
        <p:txBody>
          <a:bodyPr>
            <a:normAutofit/>
          </a:bodyPr>
          <a:lstStyle/>
          <a:p>
            <a:r>
              <a:rPr lang="en-US" sz="2800" dirty="0"/>
              <a:t>Child Find</a:t>
            </a:r>
          </a:p>
          <a:p>
            <a:r>
              <a:rPr lang="en-US" sz="2800" dirty="0"/>
              <a:t>Timely and Meaningful Consultation</a:t>
            </a:r>
          </a:p>
          <a:p>
            <a:r>
              <a:rPr lang="en-US" sz="2800" dirty="0"/>
              <a:t>Fiscal</a:t>
            </a:r>
          </a:p>
        </p:txBody>
      </p:sp>
      <p:sp>
        <p:nvSpPr>
          <p:cNvPr id="4" name="Footer Placeholder 3">
            <a:extLst>
              <a:ext uri="{FF2B5EF4-FFF2-40B4-BE49-F238E27FC236}">
                <a16:creationId xmlns:a16="http://schemas.microsoft.com/office/drawing/2014/main" id="{B1C69697-601B-DB2C-198A-204EFBBF2310}"/>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6D2CC7A2-FA2A-8604-BA71-B342B3BD53BD}"/>
              </a:ext>
            </a:extLst>
          </p:cNvPr>
          <p:cNvSpPr>
            <a:spLocks noGrp="1"/>
          </p:cNvSpPr>
          <p:nvPr>
            <p:ph type="sldNum" sz="quarter" idx="4"/>
          </p:nvPr>
        </p:nvSpPr>
        <p:spPr/>
        <p:txBody>
          <a:bodyPr/>
          <a:lstStyle/>
          <a:p>
            <a:fld id="{C948956C-181A-4CF4-99F7-163F512CFDFE}" type="slidenum">
              <a:rPr lang="en-US" smtClean="0"/>
              <a:pPr/>
              <a:t>73</a:t>
            </a:fld>
            <a:endParaRPr lang="en-US"/>
          </a:p>
        </p:txBody>
      </p:sp>
    </p:spTree>
    <p:custDataLst>
      <p:tags r:id="rId1"/>
    </p:custDataLst>
    <p:extLst>
      <p:ext uri="{BB962C8B-B14F-4D97-AF65-F5344CB8AC3E}">
        <p14:creationId xmlns:p14="http://schemas.microsoft.com/office/powerpoint/2010/main" val="37004153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2974701"/>
            <a:ext cx="11002217" cy="908597"/>
          </a:xfrm>
        </p:spPr>
        <p:txBody>
          <a:bodyPr anchor="ctr">
            <a:noAutofit/>
          </a:bodyPr>
          <a:lstStyle/>
          <a:p>
            <a:r>
              <a:rPr lang="en-US" sz="4000" dirty="0"/>
              <a:t>What Are the Key Take Aways?</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74</a:t>
            </a:fld>
            <a:endParaRPr lang="en-US"/>
          </a:p>
        </p:txBody>
      </p:sp>
    </p:spTree>
    <p:custDataLst>
      <p:tags r:id="rId1"/>
    </p:custDataLst>
    <p:extLst>
      <p:ext uri="{BB962C8B-B14F-4D97-AF65-F5344CB8AC3E}">
        <p14:creationId xmlns:p14="http://schemas.microsoft.com/office/powerpoint/2010/main" val="24067163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742A-A127-CE9E-71E0-844F50A2B059}"/>
              </a:ext>
            </a:extLst>
          </p:cNvPr>
          <p:cNvSpPr>
            <a:spLocks noGrp="1"/>
          </p:cNvSpPr>
          <p:nvPr>
            <p:ph type="title"/>
          </p:nvPr>
        </p:nvSpPr>
        <p:spPr/>
        <p:txBody>
          <a:bodyPr/>
          <a:lstStyle/>
          <a:p>
            <a:r>
              <a:rPr lang="en-US"/>
              <a:t>Key Take Aways</a:t>
            </a:r>
          </a:p>
        </p:txBody>
      </p:sp>
      <p:sp>
        <p:nvSpPr>
          <p:cNvPr id="3" name="Content Placeholder 2">
            <a:extLst>
              <a:ext uri="{FF2B5EF4-FFF2-40B4-BE49-F238E27FC236}">
                <a16:creationId xmlns:a16="http://schemas.microsoft.com/office/drawing/2014/main" id="{F141C08A-C993-AEB4-AEE9-FEA3FEA983B6}"/>
              </a:ext>
            </a:extLst>
          </p:cNvPr>
          <p:cNvSpPr>
            <a:spLocks noGrp="1"/>
          </p:cNvSpPr>
          <p:nvPr>
            <p:ph idx="1"/>
          </p:nvPr>
        </p:nvSpPr>
        <p:spPr/>
        <p:txBody>
          <a:bodyPr>
            <a:normAutofit fontScale="70000" lnSpcReduction="20000"/>
          </a:bodyPr>
          <a:lstStyle/>
          <a:p>
            <a:r>
              <a:rPr lang="en-US" sz="4000" dirty="0"/>
              <a:t>What Private Schools Are Considered?</a:t>
            </a:r>
          </a:p>
          <a:p>
            <a:r>
              <a:rPr lang="en-US" sz="4000" dirty="0"/>
              <a:t>What Parentally Placed Children Are Being Served?</a:t>
            </a:r>
          </a:p>
          <a:p>
            <a:r>
              <a:rPr lang="en-US" sz="4000" dirty="0"/>
              <a:t>What Counts Are Used in the Allocation Calculation?</a:t>
            </a:r>
          </a:p>
          <a:p>
            <a:r>
              <a:rPr lang="en-US" sz="4000" dirty="0"/>
              <a:t>How Is the Allocation Calculated?</a:t>
            </a:r>
          </a:p>
          <a:p>
            <a:r>
              <a:rPr lang="en-US" sz="4000" dirty="0"/>
              <a:t>Spend Federal Funds Before Local Funds.</a:t>
            </a:r>
          </a:p>
          <a:p>
            <a:r>
              <a:rPr lang="en-US" sz="4000" dirty="0"/>
              <a:t>Spend Expiring Federal Funds Before New Federal Funds.</a:t>
            </a:r>
          </a:p>
          <a:p>
            <a:r>
              <a:rPr lang="en-US" sz="4000" dirty="0"/>
              <a:t>Maintain Transparent Documentation.</a:t>
            </a:r>
          </a:p>
          <a:p>
            <a:r>
              <a:rPr lang="en-US" sz="4000" dirty="0"/>
              <a:t>Recoding Conditions (Programmatic &amp; Fiscal).</a:t>
            </a:r>
          </a:p>
          <a:p>
            <a:r>
              <a:rPr lang="en-US" sz="4000" dirty="0"/>
              <a:t>Focus on Students First.</a:t>
            </a:r>
          </a:p>
        </p:txBody>
      </p:sp>
      <p:sp>
        <p:nvSpPr>
          <p:cNvPr id="4" name="Footer Placeholder 3">
            <a:extLst>
              <a:ext uri="{FF2B5EF4-FFF2-40B4-BE49-F238E27FC236}">
                <a16:creationId xmlns:a16="http://schemas.microsoft.com/office/drawing/2014/main" id="{B1C69697-601B-DB2C-198A-204EFBBF2310}"/>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6D2CC7A2-FA2A-8604-BA71-B342B3BD53BD}"/>
              </a:ext>
            </a:extLst>
          </p:cNvPr>
          <p:cNvSpPr>
            <a:spLocks noGrp="1"/>
          </p:cNvSpPr>
          <p:nvPr>
            <p:ph type="sldNum" sz="quarter" idx="4"/>
          </p:nvPr>
        </p:nvSpPr>
        <p:spPr/>
        <p:txBody>
          <a:bodyPr/>
          <a:lstStyle/>
          <a:p>
            <a:fld id="{C948956C-181A-4CF4-99F7-163F512CFDFE}" type="slidenum">
              <a:rPr lang="en-US" smtClean="0"/>
              <a:pPr/>
              <a:t>75</a:t>
            </a:fld>
            <a:endParaRPr lang="en-US"/>
          </a:p>
        </p:txBody>
      </p:sp>
    </p:spTree>
    <p:custDataLst>
      <p:tags r:id="rId1"/>
    </p:custDataLst>
    <p:extLst>
      <p:ext uri="{BB962C8B-B14F-4D97-AF65-F5344CB8AC3E}">
        <p14:creationId xmlns:p14="http://schemas.microsoft.com/office/powerpoint/2010/main" val="10190829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2974701"/>
            <a:ext cx="11002217" cy="908597"/>
          </a:xfrm>
        </p:spPr>
        <p:txBody>
          <a:bodyPr anchor="ctr">
            <a:noAutofit/>
          </a:bodyPr>
          <a:lstStyle/>
          <a:p>
            <a:r>
              <a:rPr lang="en-US" sz="4000" dirty="0"/>
              <a:t>How Can I Learn More?</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76</a:t>
            </a:fld>
            <a:endParaRPr lang="en-US"/>
          </a:p>
        </p:txBody>
      </p:sp>
    </p:spTree>
    <p:custDataLst>
      <p:tags r:id="rId1"/>
    </p:custDataLst>
    <p:extLst>
      <p:ext uri="{BB962C8B-B14F-4D97-AF65-F5344CB8AC3E}">
        <p14:creationId xmlns:p14="http://schemas.microsoft.com/office/powerpoint/2010/main" val="7123089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C632-E61B-4C9F-9163-D15DCB4BF9C9}"/>
              </a:ext>
            </a:extLst>
          </p:cNvPr>
          <p:cNvSpPr>
            <a:spLocks noGrp="1"/>
          </p:cNvSpPr>
          <p:nvPr>
            <p:ph type="title"/>
          </p:nvPr>
        </p:nvSpPr>
        <p:spPr/>
        <p:txBody>
          <a:bodyPr/>
          <a:lstStyle/>
          <a:p>
            <a:r>
              <a:rPr lang="en-US"/>
              <a:t>Resources</a:t>
            </a:r>
          </a:p>
        </p:txBody>
      </p:sp>
      <p:sp>
        <p:nvSpPr>
          <p:cNvPr id="3" name="Content Placeholder 2">
            <a:extLst>
              <a:ext uri="{FF2B5EF4-FFF2-40B4-BE49-F238E27FC236}">
                <a16:creationId xmlns:a16="http://schemas.microsoft.com/office/drawing/2014/main" id="{8EDD1C6D-784C-4E24-B356-11A6106039F5}"/>
              </a:ext>
            </a:extLst>
          </p:cNvPr>
          <p:cNvSpPr>
            <a:spLocks noGrp="1"/>
          </p:cNvSpPr>
          <p:nvPr>
            <p:ph idx="1"/>
          </p:nvPr>
        </p:nvSpPr>
        <p:spPr/>
        <p:txBody>
          <a:bodyPr>
            <a:normAutofit/>
          </a:bodyPr>
          <a:lstStyle/>
          <a:p>
            <a:pPr marL="0" indent="0">
              <a:buNone/>
            </a:pPr>
            <a:r>
              <a:rPr lang="en-US" sz="2800" dirty="0"/>
              <a:t>MDE</a:t>
            </a:r>
            <a:r>
              <a:rPr lang="en-US" sz="2800" b="0" i="0" dirty="0">
                <a:effectLst/>
              </a:rPr>
              <a:t> Guidance: </a:t>
            </a:r>
          </a:p>
          <a:p>
            <a:r>
              <a:rPr lang="en-US" sz="2800" dirty="0">
                <a:hlinkClick r:id="rId3"/>
              </a:rPr>
              <a:t>IDEA Equitable Services at a Glance-October 2023</a:t>
            </a:r>
            <a:endParaRPr lang="en-US" sz="2800" dirty="0"/>
          </a:p>
          <a:p>
            <a:r>
              <a:rPr lang="en-US" sz="2800" dirty="0">
                <a:hlinkClick r:id="rId4"/>
              </a:rPr>
              <a:t>ISD Management of Proportionate Share Funds-October 2023</a:t>
            </a:r>
            <a:endParaRPr lang="en-US" sz="2800" dirty="0">
              <a:highlight>
                <a:srgbClr val="FFFF00"/>
              </a:highlight>
            </a:endParaRPr>
          </a:p>
          <a:p>
            <a:r>
              <a:rPr lang="en-US" sz="2800" dirty="0">
                <a:hlinkClick r:id="rId5"/>
              </a:rPr>
              <a:t>MDE Proportionate Share Webpage</a:t>
            </a:r>
            <a:endParaRPr lang="en-US" sz="2800" dirty="0"/>
          </a:p>
          <a:p>
            <a:pPr marL="0" indent="0">
              <a:buNone/>
            </a:pPr>
            <a:r>
              <a:rPr lang="en-US" sz="2800" b="0" i="0" dirty="0">
                <a:effectLst/>
              </a:rPr>
              <a:t>OSEP Guidance:</a:t>
            </a:r>
          </a:p>
          <a:p>
            <a:r>
              <a:rPr lang="en-US" sz="2800" dirty="0">
                <a:hlinkClick r:id="rId6"/>
              </a:rPr>
              <a:t>February 2022 Q&amp;A on Serving Children with Disabilities Placed by Their Parents in Private Schools</a:t>
            </a:r>
            <a:endParaRPr lang="en-US" sz="2600" dirty="0"/>
          </a:p>
          <a:p>
            <a:pPr marL="0" indent="0">
              <a:buNone/>
            </a:pPr>
            <a:endParaRPr lang="en-US" sz="2800" dirty="0"/>
          </a:p>
        </p:txBody>
      </p:sp>
      <p:sp>
        <p:nvSpPr>
          <p:cNvPr id="4" name="Footer Placeholder 3">
            <a:extLst>
              <a:ext uri="{FF2B5EF4-FFF2-40B4-BE49-F238E27FC236}">
                <a16:creationId xmlns:a16="http://schemas.microsoft.com/office/drawing/2014/main" id="{F2236075-58E5-42CE-8F8E-926D32547F66}"/>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1E22162-4158-4D45-95C1-36D80CD3F74E}"/>
              </a:ext>
            </a:extLst>
          </p:cNvPr>
          <p:cNvSpPr>
            <a:spLocks noGrp="1"/>
          </p:cNvSpPr>
          <p:nvPr>
            <p:ph type="sldNum" sz="quarter" idx="4"/>
          </p:nvPr>
        </p:nvSpPr>
        <p:spPr/>
        <p:txBody>
          <a:bodyPr/>
          <a:lstStyle/>
          <a:p>
            <a:fld id="{C948956C-181A-4CF4-99F7-163F512CFDFE}" type="slidenum">
              <a:rPr lang="en-US" smtClean="0"/>
              <a:pPr/>
              <a:t>77</a:t>
            </a:fld>
            <a:endParaRPr lang="en-US"/>
          </a:p>
        </p:txBody>
      </p:sp>
    </p:spTree>
    <p:extLst>
      <p:ext uri="{BB962C8B-B14F-4D97-AF65-F5344CB8AC3E}">
        <p14:creationId xmlns:p14="http://schemas.microsoft.com/office/powerpoint/2010/main" val="390905951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2974701"/>
            <a:ext cx="11002217" cy="908597"/>
          </a:xfrm>
        </p:spPr>
        <p:txBody>
          <a:bodyPr anchor="ctr">
            <a:noAutofit/>
          </a:bodyPr>
          <a:lstStyle/>
          <a:p>
            <a:r>
              <a:rPr lang="en-US" sz="4000" dirty="0"/>
              <a:t>Who Do I Contact?</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78</a:t>
            </a:fld>
            <a:endParaRPr lang="en-US"/>
          </a:p>
        </p:txBody>
      </p:sp>
    </p:spTree>
    <p:custDataLst>
      <p:tags r:id="rId1"/>
    </p:custDataLst>
    <p:extLst>
      <p:ext uri="{BB962C8B-B14F-4D97-AF65-F5344CB8AC3E}">
        <p14:creationId xmlns:p14="http://schemas.microsoft.com/office/powerpoint/2010/main" val="411457888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C632-E61B-4C9F-9163-D15DCB4BF9C9}"/>
              </a:ext>
            </a:extLst>
          </p:cNvPr>
          <p:cNvSpPr>
            <a:spLocks noGrp="1"/>
          </p:cNvSpPr>
          <p:nvPr>
            <p:ph type="title"/>
          </p:nvPr>
        </p:nvSpPr>
        <p:spPr/>
        <p:txBody>
          <a:bodyPr/>
          <a:lstStyle/>
          <a:p>
            <a:r>
              <a:rPr lang="en-US"/>
              <a:t>Contact Information</a:t>
            </a:r>
          </a:p>
        </p:txBody>
      </p:sp>
      <p:sp>
        <p:nvSpPr>
          <p:cNvPr id="3" name="Content Placeholder 2">
            <a:extLst>
              <a:ext uri="{FF2B5EF4-FFF2-40B4-BE49-F238E27FC236}">
                <a16:creationId xmlns:a16="http://schemas.microsoft.com/office/drawing/2014/main" id="{8EDD1C6D-784C-4E24-B356-11A6106039F5}"/>
              </a:ext>
            </a:extLst>
          </p:cNvPr>
          <p:cNvSpPr>
            <a:spLocks noGrp="1"/>
          </p:cNvSpPr>
          <p:nvPr>
            <p:ph idx="1"/>
          </p:nvPr>
        </p:nvSpPr>
        <p:spPr/>
        <p:txBody>
          <a:bodyPr>
            <a:normAutofit lnSpcReduction="10000"/>
          </a:bodyPr>
          <a:lstStyle/>
          <a:p>
            <a:r>
              <a:rPr lang="en-US" sz="2800" dirty="0"/>
              <a:t>For questions related to the IDEA Flowthrough application:</a:t>
            </a:r>
            <a:endParaRPr lang="en-US" sz="2600" dirty="0"/>
          </a:p>
          <a:p>
            <a:pPr lvl="1"/>
            <a:r>
              <a:rPr lang="en-US" sz="2600" dirty="0"/>
              <a:t>Nichole Northern (</a:t>
            </a:r>
            <a:r>
              <a:rPr lang="en-US" sz="2800" dirty="0">
                <a:hlinkClick r:id="rId3"/>
              </a:rPr>
              <a:t>NorthernN2@michigan.gov</a:t>
            </a:r>
            <a:r>
              <a:rPr lang="en-US" sz="2800" dirty="0"/>
              <a:t>)</a:t>
            </a:r>
            <a:endParaRPr lang="en-US" sz="2600" dirty="0"/>
          </a:p>
          <a:p>
            <a:pPr lvl="1"/>
            <a:r>
              <a:rPr lang="en-US" sz="2600" dirty="0"/>
              <a:t>Shelby </a:t>
            </a:r>
            <a:r>
              <a:rPr lang="en-US" sz="2600" dirty="0" err="1"/>
              <a:t>Zenk</a:t>
            </a:r>
            <a:r>
              <a:rPr lang="en-US" sz="2600" dirty="0"/>
              <a:t> (</a:t>
            </a:r>
            <a:r>
              <a:rPr lang="en-US" sz="2600" dirty="0">
                <a:hlinkClick r:id="rId4"/>
              </a:rPr>
              <a:t>ZenkS@michigan.gov</a:t>
            </a:r>
            <a:r>
              <a:rPr lang="en-US" sz="2600" dirty="0"/>
              <a:t>)</a:t>
            </a:r>
          </a:p>
          <a:p>
            <a:pPr lvl="1"/>
            <a:r>
              <a:rPr lang="en-US" sz="2600" dirty="0"/>
              <a:t>William Ely (</a:t>
            </a:r>
            <a:r>
              <a:rPr lang="en-US" sz="2600" dirty="0">
                <a:hlinkClick r:id="rId5"/>
              </a:rPr>
              <a:t>ElyW@michigan.gov</a:t>
            </a:r>
            <a:r>
              <a:rPr lang="en-US" sz="2600" dirty="0"/>
              <a:t>)</a:t>
            </a:r>
          </a:p>
          <a:p>
            <a:pPr lvl="1"/>
            <a:r>
              <a:rPr lang="en-US" sz="2600" dirty="0"/>
              <a:t>Alejandro Trevino (</a:t>
            </a:r>
            <a:r>
              <a:rPr lang="en-US" sz="2600" dirty="0">
                <a:hlinkClick r:id="rId6"/>
              </a:rPr>
              <a:t>TrevinoA3@michigan.gov</a:t>
            </a:r>
            <a:r>
              <a:rPr lang="en-US" sz="2600" dirty="0"/>
              <a:t>)</a:t>
            </a:r>
          </a:p>
          <a:p>
            <a:r>
              <a:rPr lang="en-US" sz="2800" dirty="0"/>
              <a:t>For questions related to equitable services requirements:</a:t>
            </a:r>
          </a:p>
          <a:p>
            <a:pPr lvl="1"/>
            <a:r>
              <a:rPr lang="en-US" sz="2600" dirty="0"/>
              <a:t>Nicole Licht </a:t>
            </a:r>
            <a:r>
              <a:rPr lang="en-US" sz="2600" dirty="0">
                <a:ea typeface="Times New Roman" panose="02020603050405020304" pitchFamily="18" charset="0"/>
                <a:cs typeface="Calibri" panose="020F0502020204030204" pitchFamily="34" charset="0"/>
              </a:rPr>
              <a:t>(</a:t>
            </a:r>
            <a:r>
              <a:rPr lang="en-US" sz="2600" dirty="0">
                <a:ea typeface="Times New Roman" panose="02020603050405020304" pitchFamily="18" charset="0"/>
                <a:cs typeface="Calibri" panose="020F0502020204030204" pitchFamily="34" charset="0"/>
                <a:hlinkClick r:id="rId7"/>
              </a:rPr>
              <a:t>LichtN@michigan.gov</a:t>
            </a:r>
            <a:r>
              <a:rPr lang="en-US" sz="2600" dirty="0">
                <a:ea typeface="Times New Roman" panose="02020603050405020304" pitchFamily="18" charset="0"/>
                <a:cs typeface="Calibri" panose="020F0502020204030204" pitchFamily="34" charset="0"/>
              </a:rPr>
              <a:t>)</a:t>
            </a:r>
          </a:p>
          <a:p>
            <a:pPr lvl="1"/>
            <a:r>
              <a:rPr lang="en-US" sz="2600" dirty="0">
                <a:cs typeface="Calibri" panose="020F0502020204030204" pitchFamily="34" charset="0"/>
              </a:rPr>
              <a:t>Sean McLaughlin (</a:t>
            </a:r>
            <a:r>
              <a:rPr lang="en-US" sz="2600" dirty="0">
                <a:cs typeface="Calibri" panose="020F0502020204030204" pitchFamily="34" charset="0"/>
                <a:hlinkClick r:id="rId8"/>
              </a:rPr>
              <a:t>McLaughlinS@michigan.gov</a:t>
            </a:r>
            <a:r>
              <a:rPr lang="en-US" sz="2600" dirty="0">
                <a:cs typeface="Calibri" panose="020F0502020204030204" pitchFamily="34" charset="0"/>
              </a:rPr>
              <a:t>)</a:t>
            </a:r>
          </a:p>
          <a:p>
            <a:pPr lvl="1"/>
            <a:r>
              <a:rPr lang="en-US" sz="2600" dirty="0"/>
              <a:t>John </a:t>
            </a:r>
            <a:r>
              <a:rPr lang="en-US" sz="2600" dirty="0" err="1"/>
              <a:t>Andrejack</a:t>
            </a:r>
            <a:r>
              <a:rPr lang="en-US" sz="2600" dirty="0"/>
              <a:t> (</a:t>
            </a:r>
            <a:r>
              <a:rPr lang="en-US" sz="2600" dirty="0">
                <a:hlinkClick r:id="rId9"/>
              </a:rPr>
              <a:t>AndrejackJ@michigan.gov</a:t>
            </a:r>
            <a:r>
              <a:rPr lang="en-US" sz="2600" dirty="0"/>
              <a:t>)</a:t>
            </a:r>
          </a:p>
          <a:p>
            <a:pPr marL="344487" lvl="1" indent="0">
              <a:buNone/>
            </a:pPr>
            <a:endParaRPr lang="en-US" sz="2600" dirty="0"/>
          </a:p>
        </p:txBody>
      </p:sp>
      <p:sp>
        <p:nvSpPr>
          <p:cNvPr id="4" name="Footer Placeholder 3">
            <a:extLst>
              <a:ext uri="{FF2B5EF4-FFF2-40B4-BE49-F238E27FC236}">
                <a16:creationId xmlns:a16="http://schemas.microsoft.com/office/drawing/2014/main" id="{F2236075-58E5-42CE-8F8E-926D32547F66}"/>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91E22162-4158-4D45-95C1-36D80CD3F74E}"/>
              </a:ext>
            </a:extLst>
          </p:cNvPr>
          <p:cNvSpPr>
            <a:spLocks noGrp="1"/>
          </p:cNvSpPr>
          <p:nvPr>
            <p:ph type="sldNum" sz="quarter" idx="4"/>
          </p:nvPr>
        </p:nvSpPr>
        <p:spPr/>
        <p:txBody>
          <a:bodyPr/>
          <a:lstStyle/>
          <a:p>
            <a:fld id="{C948956C-181A-4CF4-99F7-163F512CFDFE}" type="slidenum">
              <a:rPr lang="en-US" smtClean="0"/>
              <a:pPr/>
              <a:t>79</a:t>
            </a:fld>
            <a:endParaRPr lang="en-US"/>
          </a:p>
        </p:txBody>
      </p:sp>
    </p:spTree>
    <p:extLst>
      <p:ext uri="{BB962C8B-B14F-4D97-AF65-F5344CB8AC3E}">
        <p14:creationId xmlns:p14="http://schemas.microsoft.com/office/powerpoint/2010/main" val="4181795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5EB09-0CD7-FC2F-0B8D-F65C984A9B51}"/>
              </a:ext>
            </a:extLst>
          </p:cNvPr>
          <p:cNvSpPr>
            <a:spLocks noGrp="1"/>
          </p:cNvSpPr>
          <p:nvPr>
            <p:ph type="title"/>
          </p:nvPr>
        </p:nvSpPr>
        <p:spPr/>
        <p:txBody>
          <a:bodyPr/>
          <a:lstStyle/>
          <a:p>
            <a:r>
              <a:rPr lang="en-US"/>
              <a:t>Child Find – 34 CFR §300.131</a:t>
            </a:r>
          </a:p>
        </p:txBody>
      </p:sp>
      <p:sp>
        <p:nvSpPr>
          <p:cNvPr id="3" name="Content Placeholder 2">
            <a:extLst>
              <a:ext uri="{FF2B5EF4-FFF2-40B4-BE49-F238E27FC236}">
                <a16:creationId xmlns:a16="http://schemas.microsoft.com/office/drawing/2014/main" id="{42EA2B1B-9BCA-28D7-8376-72F5E3327E79}"/>
              </a:ext>
            </a:extLst>
          </p:cNvPr>
          <p:cNvSpPr>
            <a:spLocks noGrp="1"/>
          </p:cNvSpPr>
          <p:nvPr>
            <p:ph idx="1"/>
          </p:nvPr>
        </p:nvSpPr>
        <p:spPr>
          <a:xfrm>
            <a:off x="838200" y="1253355"/>
            <a:ext cx="10515600" cy="5115464"/>
          </a:xfrm>
        </p:spPr>
        <p:txBody>
          <a:bodyPr>
            <a:normAutofit/>
          </a:bodyPr>
          <a:lstStyle/>
          <a:p>
            <a:pPr>
              <a:lnSpc>
                <a:spcPct val="100000"/>
              </a:lnSpc>
              <a:spcBef>
                <a:spcPts val="600"/>
              </a:spcBef>
              <a:spcAft>
                <a:spcPts val="600"/>
              </a:spcAft>
            </a:pPr>
            <a:r>
              <a:rPr lang="en-US" sz="2800" dirty="0"/>
              <a:t>Child Find is Child Find</a:t>
            </a:r>
          </a:p>
          <a:p>
            <a:pPr>
              <a:lnSpc>
                <a:spcPct val="100000"/>
              </a:lnSpc>
              <a:spcBef>
                <a:spcPts val="600"/>
              </a:spcBef>
              <a:spcAft>
                <a:spcPts val="600"/>
              </a:spcAft>
            </a:pPr>
            <a:r>
              <a:rPr lang="en-US" sz="2800" dirty="0"/>
              <a:t>Activities must be similar to activities performed for public school children.</a:t>
            </a:r>
          </a:p>
          <a:p>
            <a:pPr>
              <a:lnSpc>
                <a:spcPct val="100000"/>
              </a:lnSpc>
              <a:spcBef>
                <a:spcPts val="600"/>
              </a:spcBef>
              <a:spcAft>
                <a:spcPts val="600"/>
              </a:spcAft>
            </a:pPr>
            <a:r>
              <a:rPr lang="en-US" sz="2800" dirty="0"/>
              <a:t>Each LEA must locate, identify, and evaluate all children with disabilities who are enrolled by their parents in private, including religious, elementary schools and secondary schools located in the school district served by the LEA.</a:t>
            </a:r>
          </a:p>
        </p:txBody>
      </p:sp>
      <p:sp>
        <p:nvSpPr>
          <p:cNvPr id="4" name="Footer Placeholder 3">
            <a:extLst>
              <a:ext uri="{FF2B5EF4-FFF2-40B4-BE49-F238E27FC236}">
                <a16:creationId xmlns:a16="http://schemas.microsoft.com/office/drawing/2014/main" id="{0FF2D573-E813-5187-DE67-73DF5D0B01E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5F1206D9-A830-5B38-8926-1919EEB2B606}"/>
              </a:ext>
            </a:extLst>
          </p:cNvPr>
          <p:cNvSpPr>
            <a:spLocks noGrp="1"/>
          </p:cNvSpPr>
          <p:nvPr>
            <p:ph type="sldNum" sz="quarter" idx="4"/>
          </p:nvPr>
        </p:nvSpPr>
        <p:spPr/>
        <p:txBody>
          <a:bodyPr/>
          <a:lstStyle/>
          <a:p>
            <a:fld id="{C948956C-181A-4CF4-99F7-163F512CFDFE}" type="slidenum">
              <a:rPr lang="en-US" smtClean="0"/>
              <a:pPr/>
              <a:t>8</a:t>
            </a:fld>
            <a:endParaRPr lang="en-US"/>
          </a:p>
        </p:txBody>
      </p:sp>
    </p:spTree>
    <p:custDataLst>
      <p:tags r:id="rId1"/>
    </p:custDataLst>
    <p:extLst>
      <p:ext uri="{BB962C8B-B14F-4D97-AF65-F5344CB8AC3E}">
        <p14:creationId xmlns:p14="http://schemas.microsoft.com/office/powerpoint/2010/main" val="29658508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25FE9-5DE6-4E05-2128-5ECFC16CF704}"/>
              </a:ext>
            </a:extLst>
          </p:cNvPr>
          <p:cNvSpPr>
            <a:spLocks noGrp="1"/>
          </p:cNvSpPr>
          <p:nvPr>
            <p:ph type="title"/>
          </p:nvPr>
        </p:nvSpPr>
        <p:spPr/>
        <p:txBody>
          <a:bodyPr/>
          <a:lstStyle/>
          <a:p>
            <a:r>
              <a:rPr lang="en-US"/>
              <a:t>Definitions</a:t>
            </a:r>
          </a:p>
        </p:txBody>
      </p:sp>
      <p:sp>
        <p:nvSpPr>
          <p:cNvPr id="3" name="Content Placeholder 2">
            <a:extLst>
              <a:ext uri="{FF2B5EF4-FFF2-40B4-BE49-F238E27FC236}">
                <a16:creationId xmlns:a16="http://schemas.microsoft.com/office/drawing/2014/main" id="{981DAC68-2317-EAA0-BEAC-3D66231A298B}"/>
              </a:ext>
            </a:extLst>
          </p:cNvPr>
          <p:cNvSpPr>
            <a:spLocks noGrp="1"/>
          </p:cNvSpPr>
          <p:nvPr>
            <p:ph idx="1"/>
          </p:nvPr>
        </p:nvSpPr>
        <p:spPr/>
        <p:txBody>
          <a:bodyPr>
            <a:noAutofit/>
          </a:bodyPr>
          <a:lstStyle/>
          <a:p>
            <a:pPr marL="274320">
              <a:lnSpc>
                <a:spcPct val="100000"/>
              </a:lnSpc>
              <a:spcBef>
                <a:spcPts val="600"/>
              </a:spcBef>
              <a:spcAft>
                <a:spcPts val="600"/>
              </a:spcAft>
            </a:pPr>
            <a:r>
              <a:rPr lang="en-US" sz="2200" b="1" dirty="0"/>
              <a:t>Free Appropriate Public Education (FAPE): </a:t>
            </a:r>
            <a:r>
              <a:rPr lang="en-US" sz="2200" dirty="0"/>
              <a:t>Special education and related services provided by the public school system as described in a child’s individualized education plan (IEP) and at no cost to parents.</a:t>
            </a:r>
          </a:p>
          <a:p>
            <a:pPr marL="274320">
              <a:lnSpc>
                <a:spcPct val="100000"/>
              </a:lnSpc>
              <a:spcBef>
                <a:spcPts val="600"/>
              </a:spcBef>
              <a:spcAft>
                <a:spcPts val="600"/>
              </a:spcAft>
            </a:pPr>
            <a:r>
              <a:rPr lang="en-US" sz="2200" b="1" dirty="0"/>
              <a:t>Individuals with Disabilities Education Act (IDEA): </a:t>
            </a:r>
            <a:r>
              <a:rPr lang="en-US" sz="2200" dirty="0">
                <a:solidFill>
                  <a:srgbClr val="2D3748"/>
                </a:solidFill>
              </a:rPr>
              <a:t>A</a:t>
            </a:r>
            <a:r>
              <a:rPr lang="en-US" sz="2200" b="0" i="0" dirty="0">
                <a:solidFill>
                  <a:srgbClr val="2D3748"/>
                </a:solidFill>
                <a:effectLst/>
              </a:rPr>
              <a:t> federal law which makes available a FAPE in the least restrictive environment to eligible children with disabilities </a:t>
            </a:r>
            <a:r>
              <a:rPr lang="en-US" sz="2200" dirty="0">
                <a:solidFill>
                  <a:srgbClr val="2D3748"/>
                </a:solidFill>
              </a:rPr>
              <a:t>and </a:t>
            </a:r>
            <a:r>
              <a:rPr lang="en-US" sz="2200" b="0" i="0" dirty="0">
                <a:solidFill>
                  <a:srgbClr val="2D3748"/>
                </a:solidFill>
                <a:effectLst/>
              </a:rPr>
              <a:t>ensures special education and related services to those children throughout the United States.</a:t>
            </a:r>
          </a:p>
          <a:p>
            <a:pPr marL="274320">
              <a:lnSpc>
                <a:spcPct val="100000"/>
              </a:lnSpc>
              <a:spcBef>
                <a:spcPts val="600"/>
              </a:spcBef>
              <a:spcAft>
                <a:spcPts val="600"/>
              </a:spcAft>
            </a:pPr>
            <a:r>
              <a:rPr lang="en-US" sz="2200" b="1" dirty="0"/>
              <a:t>Local Education Agency (LEA): </a:t>
            </a:r>
            <a:r>
              <a:rPr lang="en-US" sz="2200" dirty="0"/>
              <a:t>IDEA defines an Educational Service Agency as an LEA. Therefore, in Michigan, an Intermediate School District (ISD), Regional Educational Services Agency (RESA) or Educational Service District (ESD) is an LEA for purposes of the equitable services requirements.</a:t>
            </a:r>
          </a:p>
        </p:txBody>
      </p:sp>
      <p:sp>
        <p:nvSpPr>
          <p:cNvPr id="4" name="Footer Placeholder 3">
            <a:extLst>
              <a:ext uri="{FF2B5EF4-FFF2-40B4-BE49-F238E27FC236}">
                <a16:creationId xmlns:a16="http://schemas.microsoft.com/office/drawing/2014/main" id="{E0358B50-D0AF-42D4-8F87-E6632B611777}"/>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803E8103-4B6E-B2CE-4E99-3CD0F7DEFC3F}"/>
              </a:ext>
            </a:extLst>
          </p:cNvPr>
          <p:cNvSpPr>
            <a:spLocks noGrp="1"/>
          </p:cNvSpPr>
          <p:nvPr>
            <p:ph type="sldNum" sz="quarter" idx="4"/>
          </p:nvPr>
        </p:nvSpPr>
        <p:spPr/>
        <p:txBody>
          <a:bodyPr/>
          <a:lstStyle/>
          <a:p>
            <a:fld id="{C948956C-181A-4CF4-99F7-163F512CFDFE}" type="slidenum">
              <a:rPr lang="en-US" smtClean="0"/>
              <a:pPr/>
              <a:t>80</a:t>
            </a:fld>
            <a:endParaRPr lang="en-US"/>
          </a:p>
        </p:txBody>
      </p:sp>
    </p:spTree>
    <p:custDataLst>
      <p:tags r:id="rId1"/>
    </p:custDataLst>
    <p:extLst>
      <p:ext uri="{BB962C8B-B14F-4D97-AF65-F5344CB8AC3E}">
        <p14:creationId xmlns:p14="http://schemas.microsoft.com/office/powerpoint/2010/main" val="189040174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DDFB7E-C1F9-5B10-EC9D-22F5F62586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F97E0B-529D-2C40-94EB-878405AD1E26}"/>
              </a:ext>
            </a:extLst>
          </p:cNvPr>
          <p:cNvSpPr>
            <a:spLocks noGrp="1"/>
          </p:cNvSpPr>
          <p:nvPr>
            <p:ph type="title"/>
          </p:nvPr>
        </p:nvSpPr>
        <p:spPr/>
        <p:txBody>
          <a:bodyPr/>
          <a:lstStyle/>
          <a:p>
            <a:r>
              <a:rPr lang="en-US"/>
              <a:t>Definitions (Cont’d)</a:t>
            </a:r>
          </a:p>
        </p:txBody>
      </p:sp>
      <p:sp>
        <p:nvSpPr>
          <p:cNvPr id="3" name="Content Placeholder 2">
            <a:extLst>
              <a:ext uri="{FF2B5EF4-FFF2-40B4-BE49-F238E27FC236}">
                <a16:creationId xmlns:a16="http://schemas.microsoft.com/office/drawing/2014/main" id="{52347363-14C2-AB7C-1FF6-5C57055D488A}"/>
              </a:ext>
            </a:extLst>
          </p:cNvPr>
          <p:cNvSpPr>
            <a:spLocks noGrp="1"/>
          </p:cNvSpPr>
          <p:nvPr>
            <p:ph idx="1"/>
          </p:nvPr>
        </p:nvSpPr>
        <p:spPr/>
        <p:txBody>
          <a:bodyPr>
            <a:normAutofit/>
          </a:bodyPr>
          <a:lstStyle/>
          <a:p>
            <a:pPr marL="274320">
              <a:lnSpc>
                <a:spcPct val="100000"/>
              </a:lnSpc>
              <a:spcBef>
                <a:spcPts val="600"/>
              </a:spcBef>
              <a:spcAft>
                <a:spcPts val="600"/>
              </a:spcAft>
            </a:pPr>
            <a:r>
              <a:rPr lang="en-US" sz="2800" b="1" dirty="0"/>
              <a:t>Parentally placed private school children: </a:t>
            </a:r>
            <a:r>
              <a:rPr lang="en-US" sz="2800" dirty="0"/>
              <a:t>Children placed in non-profit, private elementary and secondary schools by their parents (parent choice). These include nonpublic and home schools.</a:t>
            </a:r>
          </a:p>
          <a:p>
            <a:pPr marL="274320">
              <a:lnSpc>
                <a:spcPct val="100000"/>
              </a:lnSpc>
              <a:spcBef>
                <a:spcPts val="600"/>
              </a:spcBef>
              <a:spcAft>
                <a:spcPts val="600"/>
              </a:spcAft>
            </a:pPr>
            <a:r>
              <a:rPr lang="en-US" sz="2800" b="1" dirty="0"/>
              <a:t>Nonpublic Services Plan (NPSP): </a:t>
            </a:r>
            <a:r>
              <a:rPr lang="en-US" sz="2800" dirty="0"/>
              <a:t>Parentally placed private school children do not have a right to a FAPE and do not have an IEP. Services may be provided through a nonpublic services plan.</a:t>
            </a:r>
          </a:p>
        </p:txBody>
      </p:sp>
      <p:sp>
        <p:nvSpPr>
          <p:cNvPr id="4" name="Footer Placeholder 3">
            <a:extLst>
              <a:ext uri="{FF2B5EF4-FFF2-40B4-BE49-F238E27FC236}">
                <a16:creationId xmlns:a16="http://schemas.microsoft.com/office/drawing/2014/main" id="{1E5DD499-36F8-A000-DF44-8B20E1D29A95}"/>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2C5F0FAC-6EAF-F745-F803-2C34376E053D}"/>
              </a:ext>
            </a:extLst>
          </p:cNvPr>
          <p:cNvSpPr>
            <a:spLocks noGrp="1"/>
          </p:cNvSpPr>
          <p:nvPr>
            <p:ph type="sldNum" sz="quarter" idx="4"/>
          </p:nvPr>
        </p:nvSpPr>
        <p:spPr/>
        <p:txBody>
          <a:bodyPr/>
          <a:lstStyle/>
          <a:p>
            <a:fld id="{C948956C-181A-4CF4-99F7-163F512CFDFE}" type="slidenum">
              <a:rPr lang="en-US" smtClean="0"/>
              <a:pPr/>
              <a:t>81</a:t>
            </a:fld>
            <a:endParaRPr lang="en-US"/>
          </a:p>
        </p:txBody>
      </p:sp>
    </p:spTree>
    <p:custDataLst>
      <p:tags r:id="rId1"/>
    </p:custDataLst>
    <p:extLst>
      <p:ext uri="{BB962C8B-B14F-4D97-AF65-F5344CB8AC3E}">
        <p14:creationId xmlns:p14="http://schemas.microsoft.com/office/powerpoint/2010/main" val="3842168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0B26D5-FAD2-09CD-3184-AF78270F88D8}"/>
              </a:ext>
            </a:extLst>
          </p:cNvPr>
          <p:cNvSpPr>
            <a:spLocks noGrp="1"/>
          </p:cNvSpPr>
          <p:nvPr>
            <p:ph type="title"/>
          </p:nvPr>
        </p:nvSpPr>
        <p:spPr>
          <a:xfrm>
            <a:off x="594891" y="2974701"/>
            <a:ext cx="11002217" cy="908597"/>
          </a:xfrm>
        </p:spPr>
        <p:txBody>
          <a:bodyPr anchor="ctr">
            <a:normAutofit/>
          </a:bodyPr>
          <a:lstStyle/>
          <a:p>
            <a:r>
              <a:rPr lang="en-US" dirty="0"/>
              <a:t>What Private Schools Are Included?</a:t>
            </a:r>
          </a:p>
        </p:txBody>
      </p:sp>
      <p:sp>
        <p:nvSpPr>
          <p:cNvPr id="4" name="Footer Placeholder 3">
            <a:extLst>
              <a:ext uri="{FF2B5EF4-FFF2-40B4-BE49-F238E27FC236}">
                <a16:creationId xmlns:a16="http://schemas.microsoft.com/office/drawing/2014/main" id="{46E6EA0C-7568-48AB-90D6-EB48653A6404}"/>
              </a:ext>
            </a:extLst>
          </p:cNvPr>
          <p:cNvSpPr>
            <a:spLocks noGrp="1"/>
          </p:cNvSpPr>
          <p:nvPr>
            <p:ph type="ftr" sz="quarter" idx="3"/>
          </p:nvPr>
        </p:nvSpPr>
        <p:spPr/>
        <p:txBody>
          <a:bodyPr/>
          <a:lstStyle/>
          <a:p>
            <a:r>
              <a:rPr lang="en-US"/>
              <a:t>MDE Office of Special Education</a:t>
            </a:r>
          </a:p>
        </p:txBody>
      </p:sp>
      <p:sp>
        <p:nvSpPr>
          <p:cNvPr id="5" name="Slide Number Placeholder 4">
            <a:extLst>
              <a:ext uri="{FF2B5EF4-FFF2-40B4-BE49-F238E27FC236}">
                <a16:creationId xmlns:a16="http://schemas.microsoft.com/office/drawing/2014/main" id="{17168D84-8A32-4333-AF8D-978CA9B1B44E}"/>
              </a:ext>
            </a:extLst>
          </p:cNvPr>
          <p:cNvSpPr>
            <a:spLocks noGrp="1"/>
          </p:cNvSpPr>
          <p:nvPr>
            <p:ph type="sldNum" sz="quarter" idx="4"/>
          </p:nvPr>
        </p:nvSpPr>
        <p:spPr/>
        <p:txBody>
          <a:bodyPr/>
          <a:lstStyle/>
          <a:p>
            <a:fld id="{C948956C-181A-4CF4-99F7-163F512CFDFE}" type="slidenum">
              <a:rPr lang="en-US" smtClean="0"/>
              <a:pPr/>
              <a:t>9</a:t>
            </a:fld>
            <a:endParaRPr lang="en-US"/>
          </a:p>
        </p:txBody>
      </p:sp>
    </p:spTree>
    <p:custDataLst>
      <p:tags r:id="rId1"/>
    </p:custDataLst>
    <p:extLst>
      <p:ext uri="{BB962C8B-B14F-4D97-AF65-F5344CB8AC3E}">
        <p14:creationId xmlns:p14="http://schemas.microsoft.com/office/powerpoint/2010/main" val="33352199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7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6E68C7DD31A3E40992C2951F0B695E1" ma:contentTypeVersion="16" ma:contentTypeDescription="Create a new document." ma:contentTypeScope="" ma:versionID="62df3b21ee7ea9c587b579d1b25dd2ed">
  <xsd:schema xmlns:xsd="http://www.w3.org/2001/XMLSchema" xmlns:xs="http://www.w3.org/2001/XMLSchema" xmlns:p="http://schemas.microsoft.com/office/2006/metadata/properties" xmlns:ns2="240871fc-68e5-4ba5-a888-b6ca76085e32" xmlns:ns3="e4664c3e-f049-4574-bd7d-7499d2032cca" xmlns:ns4="d6ea491a-489c-40f3-93b0-ed675b710c5f" targetNamespace="http://schemas.microsoft.com/office/2006/metadata/properties" ma:root="true" ma:fieldsID="a3292e5ab6eabdb44ea2e1d96bad0f73" ns2:_="" ns3:_="" ns4:_="">
    <xsd:import namespace="240871fc-68e5-4ba5-a888-b6ca76085e32"/>
    <xsd:import namespace="e4664c3e-f049-4574-bd7d-7499d2032cca"/>
    <xsd:import namespace="d6ea491a-489c-40f3-93b0-ed675b710c5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4:SharedWithUsers" minOccurs="0"/>
                <xsd:element ref="ns4:SharedWithDetail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0871fc-68e5-4ba5-a888-b6ca76085e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c0d83692-8000-456c-81e0-753272234f01"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4664c3e-f049-4574-bd7d-7499d2032cc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f61c3289-f29c-4214-b501-044ca9c4e79f}" ma:internalName="TaxCatchAll" ma:showField="CatchAllData" ma:web="d6ea491a-489c-40f3-93b0-ed675b710c5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6ea491a-489c-40f3-93b0-ed675b710c5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40871fc-68e5-4ba5-a888-b6ca76085e32">
      <Terms xmlns="http://schemas.microsoft.com/office/infopath/2007/PartnerControls"/>
    </lcf76f155ced4ddcb4097134ff3c332f>
    <TaxCatchAll xmlns="e4664c3e-f049-4574-bd7d-7499d2032cca" xsi:nil="true"/>
  </documentManagement>
</p:properties>
</file>

<file path=customXml/item4.xml><?xml version="1.0" encoding="utf-8"?>
<PAW xmlns="http://www.net-centric.com/PAWPP">
  <Shape xmlns="" ID="PMM6V1OweSBU9vc9CmfVF4WBBP8=" isBookmarkSet="no" pdftag="H1" artifact="_x0030_" Order="_x0031_" bookmark="yes"/>
  <Shape xmlns="" ID="jhPkJZQcAiAv4jl1YUrTxoNGN9c=" isBookmarkSet="no" pdftag="H2" artifact="_x0030_" Order="_x0032_" bookmark="yes"/>
  <Shape xmlns="" ID="ktfsOr3RlRhpAFeL3FDVP49/+aE=" pdftag="P" isBookmarkSet="no" bookmark="no" Order="_x0033_"/>
  <Shape xmlns="" ID="GQPUd66Zr951dPdPZk6DJPyRIzg=" pdftag="H2" isBookmarkSet="no" bookmark="yes" Order="_x0031_"/>
  <Shape xmlns="" ID="bLNR5Ho++AqFNfApRFoEzDyAc8c=" Order="_x0032_" pdftag="_x005B_Artifact_x005D_" isBookmarkSet="no" bookmark="no"/>
  <Shape xmlns="" ID="sTIJpXO3QgZsKHQ1Q49Sb/UdFC0=" Order="_x0033_" pdftag="_x005B_Artifact_x005D_" isBookmarkSet="no" bookmark="no"/>
  <Shape xmlns="" ID="k66nY8Va2lP6LIrsKs3F1yET/Og=" pdftag="H2" isBookmarkSet="no" bookmark="yes" Order="_x0031_"/>
  <Shape xmlns="" ID="MMy6lVkRLBYBwsmt47YKCGJNm4s=" pdftag="P" isBookmarkSet="no" bookmark="no" Order="_x0032_"/>
  <Shape xmlns="" ID="JK1lLEzIdRVX4egT3cGd64shAZg=" Order="_x0033_" pdftag="_x005B_Artifact_x005D_" isBookmarkSet="no" bookmark="no"/>
  <Shape xmlns="" ID="PSxGOzaPyhC+eJzflcVjiLl9t5s=" Order="_x0034_" pdftag="_x005B_Artifact_x005D_" isBookmarkSet="no" bookmark="no"/>
  <Shape xmlns="" ID="3jWbUIgT3H+km67dU2bt0sC782I=" pdftag="H2" isBookmarkSet="no" bookmark="yes" Order="_x0031_"/>
  <Shape xmlns="" ID="IJbnSV2yBHA4WMOb+bVDyUYudKM=" pdftag="P" isBookmarkSet="no" bookmark="no" Order="_x0032_"/>
  <Shape xmlns="" ID="LkKI8SkyCD70TvR2bh4vbo/wjYA=" Order="_x0033_" pdftag="_x005B_Artifact_x005D_" isBookmarkSet="no" bookmark="no"/>
  <Shape xmlns="" ID="UDa+CVlcWCuUNrQKOA7iDESWoO8=" Order="_x0034_" pdftag="_x005B_Artifact_x005D_" isBookmarkSet="no" bookmark="no"/>
  <Shape xmlns="" ID="yY4x7LdKT8Mo0fRE6u/N/fOG/AI=" pdftag="H2" isBookmarkSet="no" bookmark="yes" Order="_x0031_"/>
  <Shape xmlns="" ID="WAPHrBO8f9r0qg/cpJDkNquH1H4=" pdftag="P" isBookmarkSet="no" bookmark="no" Order="_x0032_"/>
  <Shape xmlns="" ID="aUKlvzqaEPLBMLcdSjbJqkuh6tY=" Order="_x0033_" pdftag="_x005B_Artifact_x005D_" isBookmarkSet="no" bookmark="no"/>
  <Shape xmlns="" ID="xJrgHtPJ4UZOKIhqo4bBEs94eDg=" Order="_x0034_" pdftag="_x005B_Artifact_x005D_" isBookmarkSet="no" bookmark="no"/>
  <Shape xmlns="" ID="2+yPiW+PgoDXaFoDGjI4gsFu3d4=" pdftag="H2" isBookmarkSet="no" bookmark="yes" Order="_x0031_"/>
  <Shape xmlns="" ID="+BjL4Ct5OOFvuJBRplU4DpUuAo8=" pdftag="P" isBookmarkSet="no" bookmark="no" Order="_x0032_"/>
  <Shape xmlns="" ID="7gEzuNPX3fz1avvyIIFW+h2lT9Q=" Order="_x0033_" pdftag="_x005B_Artifact_x005D_" isBookmarkSet="no" bookmark="no"/>
  <Shape xmlns="" ID="qfPwJANesaus/88rq6hWBMakIyw=" Order="_x0034_" pdftag="_x005B_Artifact_x005D_" isBookmarkSet="no" bookmark="no"/>
  <Shape xmlns="" ID="f/i6wN5EXNmE/IRE/pYNqW/5XKI=" pdftag="H2" isBookmarkSet="no" bookmark="yes" Order="_x0031_"/>
  <Shape xmlns="" ID="I4/3jQS/TeUaExodOlxxqXA9+hQ=" pdftag="P" isBookmarkSet="no" bookmark="no" Order="_x0032_"/>
  <Shape xmlns="" ID="PQbQrHTOyrK3FXnY+nJuXhiHI74=" Order="_x0033_" pdftag="_x005B_Artifact_x005D_" isBookmarkSet="no" bookmark="no"/>
  <Shape xmlns="" ID="r/Kz/4Rl3/udu0PTaSOLtUJTj+o=" Order="_x0034_" pdftag="_x005B_Artifact_x005D_" isBookmarkSet="no" bookmark="no"/>
  <Shape xmlns="" ID="+KGioY5kJb4YS5AB/gKKbCxtBes=" pdftag="H2" isBookmarkSet="no" bookmark="yes" Order="_x0031_"/>
  <Shape xmlns="" ID="cfeZCoIYyr6xPFgq/yi5V3G4zdU=" pdftag="P" isBookmarkSet="no" bookmark="no" Order="_x0032_"/>
  <Shape xmlns="" ID="OIkTe37fFs2ARliOHjx+jRtThyI=" Order="_x0033_" pdftag="_x005B_Artifact_x005D_" isBookmarkSet="no" bookmark="no"/>
  <Shape xmlns="" ID="IevlLdhfRbDElAmB4EvUlZqLxV4=" Order="_x0034_" pdftag="_x005B_Artifact_x005D_" isBookmarkSet="no" bookmark="no"/>
  <Shape xmlns="" ID="V+B5cUN8l1OYGmO2qE08sgzA7BU=" pdftag="H2" isBookmarkSet="no" bookmark="yes" Order="_x0031_"/>
  <Shape xmlns="" ID="Ddqo+ph8gOpRq+DKStgfiCegzvg=" pdftag="P" isBookmarkSet="no" bookmark="no" Order="_x0032_"/>
  <Shape xmlns="" ID="VPswygGM9U0+inJ/7GFRbPU9V4Q=" Order="_x0033_" pdftag="_x005B_Artifact_x005D_" isBookmarkSet="no" bookmark="no"/>
  <Shape xmlns="" ID="AIFqgak2DXO6TMBiEeQ2feljW3Q=" Order="_x0034_" pdftag="_x005B_Artifact_x005D_" isBookmarkSet="no" bookmark="no"/>
  <Shape xmlns="" ID="UouYa4pfvh+ChmjB5E39mFMw3K8=" pdftag="H2" isBookmarkSet="no" bookmark="yes" Order="_x0031_"/>
  <Shape xmlns="" ID="BuuLMVn20vlQcQ71u/Kk1wESZhQ=" pdftag="P" isBookmarkSet="no" bookmark="no" Order="_x0032_"/>
  <Shape xmlns="" ID="AcJd2VjDI3BS2pElVwape1H0buE=" pdftag="P" isBookmarkSet="no" bookmark="no" Order="_x0033_"/>
  <Shape xmlns="" ID="dCWYoMg6HJkWjDKkIo9itXcUhc0=" Order="_x0034_" pdftag="_x005B_Artifact_x005D_" isBookmarkSet="no" bookmark="no"/>
  <Shape xmlns="" ID="JCnx7LhJ3kntxLy45cIOkCMJPak=" Order="_x0035_" pdftag="_x005B_Artifact_x005D_" isBookmarkSet="no" bookmark="no"/>
  <Shape xmlns="" ID="wtDwHtjlQd0AOCM1+/9rVLkjSDE=" pdftag="H2" isBookmarkSet="no" bookmark="yes" Order="_x0031_"/>
  <Shape xmlns="" ID="Cfu0BU1zMjV49O5W3hEUpMZmYrs=" pdftag="P" isBookmarkSet="no" bookmark="no" Order="_x0032_"/>
  <Shape xmlns="" ID="Gc7cYZqDuiDFuc1d/nws1dmHMo4=" pdftag="P" isBookmarkSet="no" bookmark="no" Order="_x0033_"/>
  <Shape xmlns="" ID="h0blgdZ+Sv+FCfDXpWvJtEKkLvU=" Order="_x0034_" pdftag="_x005B_Artifact_x005D_" isBookmarkSet="no" bookmark="no"/>
  <Shape xmlns="" ID="FvMjwGZRe0eckFZ8KKOB4IVt5mc=" Order="_x0035_" pdftag="_x005B_Artifact_x005D_" isBookmarkSet="no" bookmark="no"/>
  <Shape xmlns="" ID="iKgFbIubjxZYbO8hnhnU22Uq9Gw=" pdftag="H2" isBookmarkSet="no" bookmark="yes" Order="_x0031_"/>
  <Shape xmlns="" ID="1/QQ5qOWWYkhY0WBTIq7DtwzBmk=" pdftag="P" isBookmarkSet="no" bookmark="no" Order="_x0032_"/>
  <Shape xmlns="" ID="zK7DdTHICLSvy6fEaLhuqSq+noU=" Order="_x0033_" pdftag="_x005B_Artifact_x005D_" isBookmarkSet="no" bookmark="no"/>
  <Shape xmlns="" ID="Q1LqWJvgq8HfGH6FYIDflsVJE/4=" Order="_x0034_" pdftag="_x005B_Artifact_x005D_" isBookmarkSet="no" bookmark="no"/>
  <Shape xmlns="" ID="syE+SNuJLztbr76mCvLPitiz7Q4=" pdftag="H2" isBookmarkSet="no" bookmark="yes" Order="_x0031_"/>
  <Shape xmlns="" ID="o2m6ExzKDWtk5kEeJ1kTuTZaQRM=" pdftag="P" isBookmarkSet="no" bookmark="no" Order="_x0032_"/>
  <Shape xmlns="" ID="sVRqBym3o+tz4566qWl3H9G7DFc=" Order="_x0033_" pdftag="_x005B_Artifact_x005D_" isBookmarkSet="no" bookmark="no"/>
  <Shape xmlns="" ID="I7xQ+tMH7Pyquih5g/5Cu0wsXfA=" Order="_x0034_" pdftag="_x005B_Artifact_x005D_" isBookmarkSet="no" bookmark="no"/>
  <Shape xmlns="" ID="mg0u1AG8yP1Mp+5tHFCbqJph5Pk=" pdftag="H2" isBookmarkSet="no" bookmark="yes" Order="_x0031_"/>
  <Shape xmlns="" ID="Yd+aNG6B3S+hw4Mvi47p/PajROI=" pdftag="P" isBookmarkSet="no" bookmark="no" Order="_x0032_"/>
  <Shape xmlns="" ID="gQKz6pmzK0VXhltbNIP85XkQ3Nc=" Order="_x0033_" pdftag="_x005B_Artifact_x005D_" isBookmarkSet="no" bookmark="no"/>
  <Shape xmlns="" ID="iXQ+9OUR6tCH+/i64SIpnpihW2E=" Order="_x0034_" pdftag="_x005B_Artifact_x005D_" isBookmarkSet="no" bookmark="no"/>
  <Shape xmlns="" ID="FY1lCkoEmSOkS60pQBQVX1S0KY0=" pdftag="H2" isBookmarkSet="no" bookmark="yes" Order="_x0031_"/>
  <Shape xmlns="" ID="x256puZW+lR1E6fuwFhNznJg9sI=" Order="_x0032_" pdftag="_x005B_Artifact_x005D_" isBookmarkSet="no" bookmark="no"/>
  <Shape xmlns="" ID="I9c69m+L2xR3nvyoGtYrHuGUXQA=" Order="_x0033_" pdftag="_x005B_Artifact_x005D_" isBookmarkSet="no" bookmark="no"/>
  <Shape xmlns="" ID="KaJRuKjGO3i9sqFFZTkTmlS7b7s=" pdftag="H2" isBookmarkSet="no" bookmark="yes" Order="_x0031_"/>
  <Shape xmlns="" ID="OvbxswVNh3nD6VePu+r6SGuzJmI=" pdftag="P" isBookmarkSet="no" bookmark="no" Order="_x0032_"/>
  <Shape xmlns="" ID="izfABZ34oH7yXoE2qjS+o0JnVHA=" Order="_x0033_" pdftag="_x005B_Artifact_x005D_" isBookmarkSet="no" bookmark="no"/>
  <Shape xmlns="" ID="DzLBRxTx6J7ENZcPegyeypFGQjQ=" Order="_x0034_" pdftag="_x005B_Artifact_x005D_" isBookmarkSet="no" bookmark="no"/>
  <Shape xmlns="" ID="fhOLz7xSjk/me5G/ruk87JOfWMM=" pdftag="H2" isBookmarkSet="no" bookmark="yes" Order="_x0031_"/>
  <Shape xmlns="" ID="y9e333hBBtKZMjSzQC9zNsye6Bw=" pdftag="P" isBookmarkSet="no" bookmark="no" Order="_x0032_"/>
  <Shape xmlns="" ID="j5gTqoLDebu92pN21bUFK+TXzHM=" Order="_x0033_" pdftag="_x005B_Artifact_x005D_" isBookmarkSet="no" bookmark="no"/>
  <Shape xmlns="" ID="kC5/OL7MqQdU2s8fLgm4CIdlV9Y=" Order="_x0034_" pdftag="_x005B_Artifact_x005D_" isBookmarkSet="no" bookmark="no"/>
  <Shape xmlns="" ID="syd7xDS6ABy8jX0pFaRJe4b/g1s=" pdftag="H2" isBookmarkSet="no" bookmark="yes" Order="_x0031_"/>
  <Shape xmlns="" ID="8GUrR0dgeCLsCCKvQPSHWxywAb0=" pdftag="P" isBookmarkSet="no" bookmark="no" Order="_x0032_"/>
  <Shape xmlns="" ID="aq6lRjiY9PxFK06mY1SPxnoSkc4=" Order="_x0033_" pdftag="_x005B_Artifact_x005D_" isBookmarkSet="no" bookmark="no"/>
  <Shape xmlns="" ID="kvtkBi1EHYWVUHbCHkb/SMxtakM=" Order="_x0034_" pdftag="_x005B_Artifact_x005D_" isBookmarkSet="no" bookmark="no"/>
  <Shape xmlns="" ID="uYA7rCNOkFcQDfUIV8iC/xHY1ZI=" pdftag="H2" isBookmarkSet="no" bookmark="yes" Order="_x0031_"/>
  <Shape xmlns="" ID="Qdf4VozqGFY89Bxc/kiB5XvahZY=" pdftag="P" isBookmarkSet="no" bookmark="no" Order="_x0032_"/>
  <Shape xmlns="" ID="4n7QiNPBNye5rZxPerhAx2THK3c=" Order="_x0033_" pdftag="_x005B_Artifact_x005D_" isBookmarkSet="no" bookmark="no"/>
  <Shape xmlns="" ID="wO19q/qxLhO2yDhmIF8SjTYOOVo=" Order="_x0034_" pdftag="_x005B_Artifact_x005D_" isBookmarkSet="no" bookmark="no"/>
  <Shape xmlns="" ID="XhQQwdZ1REuHU2TWUIdFN5m8c+4=" pdftag="H2" isBookmarkSet="no" bookmark="yes" Order="_x0031_"/>
  <Shape xmlns="" ID="6dDcz/zlsJactEIQs5EboEspjbA=" pdftag="P" isBookmarkSet="no" bookmark="no" Order="_x0032_"/>
  <Shape xmlns="" ID="9EsGOf5R732Ef+so65QCywWM5fY=" Order="_x0033_" pdftag="_x005B_Artifact_x005D_" isBookmarkSet="no" bookmark="no"/>
  <Shape xmlns="" ID="p31aKIqMxmo9dape8nyC8GNwoe4=" Order="_x0034_" pdftag="_x005B_Artifact_x005D_" isBookmarkSet="no" bookmark="no"/>
  <Shape xmlns="" ID="lCFllrM5eAzfnICXPPzlfKfMRY8=" pdftag="H2" isBookmarkSet="no" bookmark="yes" Order="_x0031_"/>
  <Shape xmlns="" ID="JaHQ9Vi2Xgqh3LeChlY7cHTIkZg=" pdftag="P" isBookmarkSet="no" bookmark="no" Order="_x0032_"/>
  <Shape xmlns="" ID="6j+d3bUXeknCP/4ZIP/lT+wK390=" Order="_x0033_" pdftag="_x005B_Artifact_x005D_" isBookmarkSet="no" bookmark="no"/>
  <Shape xmlns="" ID="IYKhLnzVSs06M2lnzJ+KeJuNJd0=" Order="_x0034_" pdftag="_x005B_Artifact_x005D_" isBookmarkSet="no" bookmark="no"/>
  <Shape xmlns="" ID="IHLcWDSG7ucQkp7UUmrGxr5wlUI=" pdftag="H2" isBookmarkSet="no" bookmark="yes" Order="_x0031_"/>
  <Shape xmlns="" ID="OxSl1PRol3Kg7BQtM2VDS3D6fno=" pdftag="P" isBookmarkSet="no" bookmark="no" Order="_x0032_"/>
  <Shape xmlns="" ID="3NJh907sR0A+/3G6HEgEloy0tq0=" Order="_x0033_" pdftag="_x005B_Artifact_x005D_" isBookmarkSet="no" bookmark="no"/>
  <Shape xmlns="" ID="P7gY+e2rDSL5Nq02K1UbbjlTiyo=" Order="_x0034_" pdftag="_x005B_Artifact_x005D_" isBookmarkSet="no" bookmark="no"/>
  <Shape xmlns="" ID="SgIkYo7b0KzknPltUVPHc6MQZxM=" pdftag="H2" isBookmarkSet="no" bookmark="yes" Order="_x0031_"/>
  <Shape xmlns="" ID="1F1cGHd0sWedFlftkC+Dtoi8Mis=" pdftag="P" isBookmarkSet="no" bookmark="no" Order="_x0032_"/>
  <Shape xmlns="" ID="jijTYmWYM+9czJ9kVnstPU2tGKw=" Order="_x0033_" pdftag="_x005B_Artifact_x005D_" isBookmarkSet="no" bookmark="no"/>
  <Shape xmlns="" ID="ekQsCpzeOyEy890/TVk0zXHC7s8=" Order="_x0034_" pdftag="_x005B_Artifact_x005D_" isBookmarkSet="no" bookmark="no"/>
  <Shape xmlns="" ID="GbiTbjFQVZxBgDxeabtTQqOLJ/k=" pdftag="H2" isBookmarkSet="no" bookmark="yes" Order="_x0031_"/>
  <Shape xmlns="" ID="U6YZS+JJ1BFb3Uq8/NPhtZodSYU=" pdftag="P" isBookmarkSet="no" bookmark="no" Order="_x0032_"/>
  <Shape xmlns="" ID="T7rT9pWcd6HFkIc6gj12m/zkHhE=" Order="_x0033_" pdftag="_x005B_Artifact_x005D_" isBookmarkSet="no" bookmark="no"/>
  <Shape xmlns="" ID="LGk00MQ4oS8qTK7v33CUwl6pnug=" Order="_x0034_" pdftag="_x005B_Artifact_x005D_" isBookmarkSet="no" bookmark="no"/>
  <Shape xmlns="" ID="qmczKIRdXYyanYhVd8zoD4i5+Ks=" pdftag="H2" isBookmarkSet="no" bookmark="yes" Order="_x0031_"/>
  <Shape xmlns="" ID="P+bEi5sO7jBpDgqVWf+GN/FHhw8=" pdftag="P" isBookmarkSet="no" bookmark="no" Order="_x0032_"/>
  <Shape xmlns="" ID="u/+pAoi3Ddd/jfQc/zW0ueu6ShU=" Order="_x0033_" pdftag="_x005B_Artifact_x005D_" isBookmarkSet="no" bookmark="no"/>
  <Shape xmlns="" ID="tvCmv5pgPrweiTqbkZO5i6wXsos=" Order="_x0034_" pdftag="_x005B_Artifact_x005D_" isBookmarkSet="no" bookmark="no"/>
  <Shape xmlns="" ID="iMqYWKW3jdXehXUYEK2/Aaidch8=" pdftag="H2" isBookmarkSet="no" bookmark="yes" Order="_x0031_"/>
  <Shape xmlns="" ID="U5WdxwCT+G0YqX4Jz+eAFT+hNLI=" pdftag="P" isBookmarkSet="no" bookmark="no" Order="_x0032_"/>
  <Shape xmlns="" ID="eib4QsReUXkf8zv5VjE3T+JwnvY=" Order="_x0033_" pdftag="_x005B_Artifact_x005D_" isBookmarkSet="no" bookmark="no"/>
  <Shape xmlns="" ID="4AO2PWgSdu6q2CDDaIs1hnBiJXA=" Order="_x0034_" pdftag="_x005B_Artifact_x005D_" isBookmarkSet="no" bookmark="no"/>
  <Shape xmlns="" ID="yuQN512tQvl6L4PbFi3yHOlJC2I=" pdftag="H2" isBookmarkSet="no" bookmark="yes" Order="_x0031_"/>
  <Shape xmlns="" ID="eN5sEwOPLWDvoraaN0CIIeZiALo=" pdftag="P" isBookmarkSet="no" bookmark="no" Order="_x0032_"/>
  <Shape xmlns="" ID="ZyrB9xLxPdL2Xu/1KCbwoncT0gI=" Order="_x0033_" pdftag="_x005B_Artifact_x005D_" isBookmarkSet="no" bookmark="no"/>
  <Shape xmlns="" ID="0NmQztzjijZKRdibge/EmS7nLFM=" Order="_x0034_" pdftag="_x005B_Artifact_x005D_" isBookmarkSet="no" bookmark="no"/>
  <Shape xmlns="" ID="DIEdo90XilReiTsm//N6m+/3NDU=" pdftag="H2" isBookmarkSet="no" bookmark="yes" Order="_x0031_"/>
  <Shape xmlns="" ID="QcW0IvbfbEFMG/M5g0ebPT1r80A=" pdftag="P" isBookmarkSet="no" bookmark="no" Order="_x0032_"/>
  <Shape xmlns="" ID="bR/2ZKRLCFOCT3HK1nqbjpKti6Y=" Order="_x0033_" pdftag="_x005B_Artifact_x005D_" isBookmarkSet="no" bookmark="no"/>
  <Shape xmlns="" ID="Mib/KmdbBggAC4Oe4QyrcGGPY5w=" Order="_x0034_" pdftag="_x005B_Artifact_x005D_" isBookmarkSet="no" bookmark="no"/>
  <Shape xmlns="" ID="wZ1N9rLmwzQw6kKHHkjfcrH+Tyc=" pdftag="H2" isBookmarkSet="no" bookmark="yes" Order="_x0031_"/>
  <Shape xmlns="" ID="IjHyMGDTWJPD8cj7xvqIBloTc1M=" pdftag="P" isBookmarkSet="no" bookmark="no" Order="_x0032_"/>
  <Shape xmlns="" ID="xpl62b85GISXGVD/ol7oabZmb/c=" Order="_x0033_" pdftag="_x005B_Artifact_x005D_" isBookmarkSet="no" bookmark="no"/>
  <Shape xmlns="" ID="wvrYJqMY5MOfPNXUWFWYIJ2FRyA=" Order="_x0034_" pdftag="_x005B_Artifact_x005D_" isBookmarkSet="no" bookmark="no"/>
  <Shape xmlns="" ID="k9/Eu6Kq4aMt/IrJwOIoaCF/zEI=" pdftag="H2" isBookmarkSet="no" bookmark="yes" Order="_x0031_"/>
  <Shape xmlns="" ID="CffMI5Y1Xdl5L68NPf+y7LNTVFQ=" pdftag="P" isBookmarkSet="no" bookmark="no" Order="_x0032_"/>
  <Shape xmlns="" ID="ETX60pxEbUOJ0BqlaPn3KgNm30s=" Order="_x0033_" pdftag="_x005B_Artifact_x005D_" isBookmarkSet="no" bookmark="no"/>
  <Shape xmlns="" ID="rA8vn1zTbwK3mlCYn+WNzjBaPRQ=" Order="_x0034_" pdftag="_x005B_Artifact_x005D_" isBookmarkSet="no" bookmark="no"/>
  <Shape xmlns="" ID="pLe0+T8YMF17zrVqY+03vFxGguQ=" pdftag="H2" isBookmarkSet="no" bookmark="yes" Order="_x0031_"/>
  <Shape xmlns="" ID="8duxIlCrtJfQA03ao0Vj6kntCxI=" pdftag="P" isBookmarkSet="no" bookmark="no" Order="_x0032_"/>
  <Shape xmlns="" ID="rCo4VfRu4cN7tDVXjkYIN2zpr00=" Order="_x0033_" pdftag="_x005B_Artifact_x005D_" isBookmarkSet="no" bookmark="no"/>
  <Shape xmlns="" ID="ogbY0h1PNNYTysML4ukW9EdaXaM=" Order="_x0034_" pdftag="_x005B_Artifact_x005D_" isBookmarkSet="no" bookmark="no"/>
  <Shape xmlns="" ID="b+579/jJZTkMbd28gZ/lnTvAldQ=" pdftag="H2" isBookmarkSet="no" bookmark="yes" Order="_x0031_"/>
  <Shape xmlns="" ID="psmvWpsXcPYkpLA38lezYqDQ1I8=" pdftag="P" isBookmarkSet="no" bookmark="no" Order="_x0032_"/>
  <Shape xmlns="" ID="WOL2eQhkyNXCophQNHoS+qkeIts=" Order="_x0033_" pdftag="_x005B_Artifact_x005D_" isBookmarkSet="no" bookmark="no"/>
  <Shape xmlns="" ID="tNC/dBmW4KfdulNgj65oowRD5ZU=" Order="_x0034_" pdftag="_x005B_Artifact_x005D_" isBookmarkSet="no" bookmark="no"/>
  <Shape xmlns="" ID="7ctmqvIQ9wPXEMMkT3oO+cxlfoE=" pdftag="H2" isBookmarkSet="no" bookmark="yes" Order="_x0031_"/>
  <Shape xmlns="" ID="1ZIZsUH5zvw1D658zTwToVWfXYM=" pdftag="P" isBookmarkSet="no" bookmark="no" Order="_x0032_"/>
  <Shape xmlns="" ID="+gC+AHk2XM2dI5MTFcK14kVYGFw=" Order="_x0033_" pdftag="_x005B_Artifact_x005D_" isBookmarkSet="no" bookmark="no"/>
  <Shape xmlns="" ID="jebqzdacVB6wf9bMCyRpYas8k70=" Order="_x0034_" pdftag="_x005B_Artifact_x005D_" isBookmarkSet="no" bookmark="no"/>
  <Shape xmlns="" ID="ZcSOv+3sYEVxxUNLoNtYfBTTpa8=" pdftag="H2" isBookmarkSet="no" bookmark="yes" Order="_x0031_"/>
  <Shape xmlns="" ID="ij7GWoCsImvF5q7qyOkXsUdjssE=" pdftag="P" isBookmarkSet="no" bookmark="no" Order="_x0032_"/>
  <Shape xmlns="" ID="3lDq73bXLMcK9msUzg5GQkMSwPk=" Order="_x0033_" pdftag="_x005B_Artifact_x005D_" isBookmarkSet="no" bookmark="no"/>
  <Shape xmlns="" ID="k/FoAqZf6BzFg12vwjufaeuFUcs=" Order="_x0034_" pdftag="_x005B_Artifact_x005D_" isBookmarkSet="no" bookmark="no"/>
  <Shape xmlns="" ID="CmqguvUQXMQi6ucFJEjmRcVF2zI=" pdftag="H2" isBookmarkSet="no" Order="_x0031_" bookmark="yes"/>
  <Shape xmlns="" ID="a3AH9TGCipscFySWfXzN77GPrkg=" pdftag="P" isBookmarkSet="no" bookmark="no" Order="_x0032_"/>
  <Shape xmlns="" ID="MJ5xG7GCfTvqtWbsYTu6YBnZbCQ=" Order="_x0033_" pdftag="_x005B_Artifact_x005D_" isBookmarkSet="no" bookmark="no"/>
  <Shape xmlns="" ID="LX+UtQRZJSmudUASWCaNm1722bc=" Order="_x0034_" pdftag="_x005B_Artifact_x005D_" isBookmarkSet="no" bookmark="no"/>
  <HyperLink xmlns="" ID="Ddqo+ph8gOpRq+DKStgfiCegzvg=-1107181752122.45_139.0413" plainAltText="MDE_x0020_Nonpublic_x0020_and_x0020_Home_x0020_Schools_x0020_Webpage" language="" Lang=""/>
  <HyperLink xmlns="" ID="y9e333hBBtKZMjSzQC9zNsye6Bw=1431132033371.89_101.4113" plainAltText="June_x0020_1_x002C__x0020_" language="" Lang=""/>
  <HyperLink xmlns="" ID="y9e333hBBtKZMjSzQC9zNsye6Bw=1104292159484.39_101.4113" plainAltText="_x0032_010" language=""/>
  <HyperLink xmlns="" ID="y9e333hBBtKZMjSzQC9zNsye6Bw=1753053673555.39_101.4113" plainAltText="_x0020_to_x0020_Michigan_x0020_" language=""/>
  <HyperLink xmlns="" ID="y9e333hBBtKZMjSzQC9zNsye6Bw=-95027826791.2_137.7013" plainAltText="Department_x0020_of_x0020_Education_x0020_Office_x0020_of_x0020_Special_x0020_Education_x0020_" language="" Lang=""/>
  <HyperLink xmlns="" ID="y9e333hBBtKZMjSzQC9zNsye6Bw=39235123891.2_173.9913" plainAltText="and_x0020_Early_x0020_Intervention_x0020_Services_x0020_official_x0020_John_x0020_Andrejack" language=""/>
  <HyperLink xmlns="" ID="y9e333hBBtKZMjSzQC9zNsye6Bw=-1731152697329.95_210.2813" plainAltText="February_x0020_2022_x0020_Q_x0026_A_x0020_on_x0020_Serving_x0020_" language="" Lang=""/>
  <HyperLink xmlns="" ID="y9e333hBBtKZMjSzQC9zNsye6Bw=194345038991.2_256.5714" plainAltText="Children_x0020_with_x0020_Disabilities_x0020_Placed_x0020_by_x0020_Their_x0020_Parents_x0020_in_x0020_" language="" Lang=""/>
  <HyperLink xmlns="" ID="y9e333hBBtKZMjSzQC9zNsye6Bw=180287556091.2_292.8613" plainAltText="Private_x0020_Schools"/>
  <HyperLink xmlns="" ID="a3AH9TGCipscFySWfXzN77GPrkg=1433687871305.25_173.9913" plainAltText="ZenkS_x0040_michigan.gov" Lang=""/>
  <HyperLink xmlns="" ID="a3AH9TGCipscFySWfXzN77GPrkg=-214829241343.7_295.2664" plainAltText="AndrejackJ_x0040_michigan.gov" Lang=""/>
  <HyperLink xmlns="" ID="a3AH9TGCipscFySWfXzN77GPrkg=1483684712292.825_333.9613" plainAltText="LichtN_x0040_michigan.gov" Lang=""/>
  <table xmlns="" ID="AcJd2VjDI3BS2pElVwape1H0buE=" type="_x0031_" HRows="_x0031_" HCols="_x0030_" Summary="" TableLinerizing="H" Caption="no" Exclude="no" SpeakText="no" Header="yes" Scope="Column" LinkedHeaders=""/>
  <table xmlns="" ID="+ghmyCZHnmOnm5N7cxuNSjOK5j4=" Caption="no" Exclude="no" Header="yes" Scope="Column" LinkedHeaders=""/>
  <table xmlns="" ID="wzYXQk7zP7vpYgl8ELrCnyV4jtA=" Caption="no" Exclude="no" Scope="" Header="no" LinkedHeaders="_x0031__1_AcJd2VjDI3BS2pElVwape1H0buE_x003D_"/>
  <table xmlns="" ID="YP/MsQ3muGqrlGWT9ybBXt5QM0M=" Caption="no" Exclude="no" Scope="" Header="no" LinkedHeaders="_x0031__2_AcJd2VjDI3BS2pElVwape1H0buE_x003D_"/>
  <table xmlns="" ID="YxFExGBpjQA1i7ji9yrMAby5xuU=" Caption="no" Exclude="no" Scope="" Header="no" LinkedHeaders="_x0031__1_AcJd2VjDI3BS2pElVwape1H0buE_x003D_"/>
  <table xmlns="" ID="4uzdbOS/1PkP/mPonIZjQSIJiNI=" Caption="no" Exclude="no" Scope="" Header="no" LinkedHeaders="_x0031__2_AcJd2VjDI3BS2pElVwape1H0buE_x003D_"/>
  <table xmlns="" ID="cWlwnmqRBAQYZCleC56dn//pZKY=" Caption="no" Exclude="no" Scope="" Header="no" LinkedHeaders="_x0031__1_AcJd2VjDI3BS2pElVwape1H0buE_x003D_"/>
  <table xmlns="" ID="GT6gDchy9NxOX/I2fWWrCJVinv8=" Caption="no" Exclude="no" Scope="" Header="no" LinkedHeaders="_x0031__2_AcJd2VjDI3BS2pElVwape1H0buE_x003D_"/>
  <table xmlns="" ID="Jd+MYqpvDqwdKBqXX03mb+0nN5E=" Caption="no" Exclude="no" Scope="" Header="no" LinkedHeaders="_x0031__1_AcJd2VjDI3BS2pElVwape1H0buE_x003D_"/>
  <table xmlns="" ID="VP0JlhwEntVlAxffKWs8Z6ikQ3M=" Caption="no" Exclude="no" Scope="" Header="no" LinkedHeaders="_x0031__2_AcJd2VjDI3BS2pElVwape1H0buE_x003D_"/>
  <table xmlns="" ID="ZcIAby65y7dcjF/mF09Hi5XmRuM=" Caption="no" Exclude="no" Scope="" Header="no" LinkedHeaders="_x0031__1_AcJd2VjDI3BS2pElVwape1H0buE_x003D_"/>
  <table xmlns="" ID="swU75XwWhONes5gvny9uM13W7IY=" Caption="no" Exclude="no" Scope="" Header="no" LinkedHeaders="_x0031__2_AcJd2VjDI3BS2pElVwape1H0buE_x003D_"/>
  <table xmlns="" ID="GbXnXGq1OImzcGTN7nVQpwqooAM=" Caption="no" Exclude="no" Scope="" Header="no" LinkedHeaders="_x0031__1_AcJd2VjDI3BS2pElVwape1H0buE_x003D_"/>
  <table xmlns="" ID="6NacXP6rAM7mpBTAAGqj6dQxeEo=" Caption="no" Exclude="no" Scope="" Header="no" LinkedHeaders="_x0031__2_AcJd2VjDI3BS2pElVwape1H0buE_x003D_"/>
  <table xmlns="" ID="yQeD01xExChGOyPJrs8K3jLUiWA=" Caption="no" Exclude="no" Scope="" Header="no" LinkedHeaders="_x0031__1_AcJd2VjDI3BS2pElVwape1H0buE_x003D_"/>
  <table xmlns="" ID="4QBRLDuJubiIdhuKev6HrfcR/oM=" Caption="no" Exclude="no" Scope="" Header="no" LinkedHeaders="_x0031__2_AcJd2VjDI3BS2pElVwape1H0buE_x003D_"/>
  <table xmlns="" ID="Gc7cYZqDuiDFuc1d/nws1dmHMo4=" type="_x0031_" HRows="_x0031_" HCols="_x0030_" Summary="" TableLinerizing="H" Caption="no" Exclude="no" SpeakText="no" Header="yes" Scope="Column" LinkedHeaders=""/>
  <table xmlns="" ID="jE1lGmtsHpzmJExc2LMnDCh7Zlw=" Caption="no" Exclude="no" Header="yes" Scope="Column" LinkedHeaders=""/>
  <table xmlns="" ID="Y5FrGZj3mkXvPoZfoJGPcDBmP1I=" Caption="no" Exclude="no" Scope="" Header="no" LinkedHeaders="_x0031__1_Gc7cYZqDuiDFuc1d_x002F_nws1dmHMo4_x003D_"/>
  <table xmlns="" ID="Uxu3eaSLesNPGiH2ZFx88Z3xDgE=" Caption="no" Exclude="no" Scope="" Header="no" LinkedHeaders="_x0031__2_Gc7cYZqDuiDFuc1d_x002F_nws1dmHMo4_x003D_"/>
  <table xmlns="" ID="/+bldMj5V3OOop3hMfrhwwsAwrc=" Caption="no" Exclude="no" Scope="" Header="no" LinkedHeaders="_x0031__1_Gc7cYZqDuiDFuc1d_x002F_nws1dmHMo4_x003D_"/>
  <table xmlns="" ID="Ya8UoJS3SZVRNYmeW7fKjtSLstM=" Caption="no" Exclude="no" Scope="" Header="no" LinkedHeaders="_x0031__2_Gc7cYZqDuiDFuc1d_x002F_nws1dmHMo4_x003D_"/>
  <table xmlns="" ID="HMxkPVKb1j9ATLt0JDVCHyt+zjk=" Caption="no" Exclude="no" Scope="" Header="no" LinkedHeaders="_x0031__1_Gc7cYZqDuiDFuc1d_x002F_nws1dmHMo4_x003D_"/>
  <table xmlns="" ID="Hiw73MN/9DNXL4iaWbe1spqt6kg=" Caption="no" Exclude="no" Scope="" Header="no" LinkedHeaders="_x0031__2_Gc7cYZqDuiDFuc1d_x002F_nws1dmHMo4_x003D_"/>
  <table xmlns="" ID="v/q2BZ1n7p2heDXLi4jjLDj9eVw=" Caption="no" Exclude="no" Scope="" Header="no" LinkedHeaders="_x0031__1_Gc7cYZqDuiDFuc1d_x002F_nws1dmHMo4_x003D_"/>
  <table xmlns="" ID="PqJIZu5R+yW8ZcqRsdi3SYdCPuU=" Caption="no" Exclude="no" Scope="" Header="no" LinkedHeaders="_x0031__2_Gc7cYZqDuiDFuc1d_x002F_nws1dmHMo4_x003D_"/>
  <table xmlns="" ID="AM+CmJjWSugXc63NWa36Z2w0uhE=" Caption="no" Exclude="no" Scope="" Header="no" LinkedHeaders="_x0031__1_Gc7cYZqDuiDFuc1d_x002F_nws1dmHMo4_x003D_"/>
  <table xmlns="" ID="mCxQT6ap5c9w6buLoRgwwed7cCo=" Caption="no" Exclude="no" Scope="" Header="no" LinkedHeaders="_x0031__2_Gc7cYZqDuiDFuc1d_x002F_nws1dmHMo4_x003D_"/>
  <table xmlns="" ID="9EcZEcxef3jjs1d9jP1sG2KNMz0=" Caption="no" Exclude="no" Scope="" Header="no" LinkedHeaders="_x0031__1_Gc7cYZqDuiDFuc1d_x002F_nws1dmHMo4_x003D_"/>
  <table xmlns="" ID="0QjJGkAJAasTiHon7tc2i7msdaM=" Caption="no" Exclude="no" Scope="" Header="no" LinkedHeaders="_x0031__2_Gc7cYZqDuiDFuc1d_x002F_nws1dmHMo4_x003D_"/>
  <table xmlns="" ID="TZwowl6fHMHJrDdMen4Qn3ZQTaw=" Caption="no" Exclude="no" Scope="" Header="no" LinkedHeaders="_x0031__1_Gc7cYZqDuiDFuc1d_x002F_nws1dmHMo4_x003D_"/>
  <table xmlns="" ID="NhNa4fqyuyLLclI4QhfW3nuHdFc=" Caption="no" Exclude="no" Scope="" Header="no" LinkedHeaders="_x0031__2_Gc7cYZqDuiDFuc1d_x002F_nws1dmHMo4_x003D_"/>
  <Shape xmlns="" ID="znDm6+pXBWJCEkfp3mzlqgXSe24=" Order="_x0031_" pdftag="H2" isBookmarkSet="no" bookmark="yes"/>
  <Shape xmlns="" ID="5aRAEbB6QbVQGwZoCzQBTqZGiR8=" bookmark="no" Order="_x0032_" pdftag="P" isBookmarkSet="no"/>
</PAW>
</file>

<file path=customXml/itemProps1.xml><?xml version="1.0" encoding="utf-8"?>
<ds:datastoreItem xmlns:ds="http://schemas.openxmlformats.org/officeDocument/2006/customXml" ds:itemID="{804726F3-B2C8-4301-8ED7-340A65027D3E}">
  <ds:schemaRefs>
    <ds:schemaRef ds:uri="http://schemas.microsoft.com/sharepoint/v3/contenttype/forms"/>
  </ds:schemaRefs>
</ds:datastoreItem>
</file>

<file path=customXml/itemProps2.xml><?xml version="1.0" encoding="utf-8"?>
<ds:datastoreItem xmlns:ds="http://schemas.openxmlformats.org/officeDocument/2006/customXml" ds:itemID="{A6DAFF80-D479-474E-ABB3-6DF85F13D88C}">
  <ds:schemaRefs>
    <ds:schemaRef ds:uri="240871fc-68e5-4ba5-a888-b6ca76085e32"/>
    <ds:schemaRef ds:uri="d6ea491a-489c-40f3-93b0-ed675b710c5f"/>
    <ds:schemaRef ds:uri="e4664c3e-f049-4574-bd7d-7499d2032cc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4613911-10B8-4F3E-8044-0F06F184A5EC}">
  <ds:schemaRefs>
    <ds:schemaRef ds:uri="240871fc-68e5-4ba5-a888-b6ca76085e32"/>
    <ds:schemaRef ds:uri="d6ea491a-489c-40f3-93b0-ed675b710c5f"/>
    <ds:schemaRef ds:uri="e4664c3e-f049-4574-bd7d-7499d2032cc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A513672A-DCA8-45F1-A37D-281C5E8C5D78}">
  <ds:schemaRefs>
    <ds:schemaRef ds:uri=""/>
    <ds:schemaRef ds:uri="http://www.net-centric.com/PAWPP"/>
  </ds:schemaRefs>
</ds:datastoreItem>
</file>

<file path=docProps/app.xml><?xml version="1.0" encoding="utf-8"?>
<Properties xmlns="http://schemas.openxmlformats.org/officeDocument/2006/extended-properties" xmlns:vt="http://schemas.openxmlformats.org/officeDocument/2006/docPropsVTypes">
  <TotalTime>5</TotalTime>
  <Words>17043</Words>
  <Application>Microsoft Office PowerPoint</Application>
  <PresentationFormat>Widescreen</PresentationFormat>
  <Paragraphs>1412</Paragraphs>
  <Slides>81</Slides>
  <Notes>81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81</vt:i4>
      </vt:variant>
    </vt:vector>
  </HeadingPairs>
  <TitlesOfParts>
    <vt:vector size="92" baseType="lpstr">
      <vt:lpstr>Aptos</vt:lpstr>
      <vt:lpstr>Arial</vt:lpstr>
      <vt:lpstr>Calibri</vt:lpstr>
      <vt:lpstr>Courier New</vt:lpstr>
      <vt:lpstr>Segoe UI</vt:lpstr>
      <vt:lpstr>Symbol</vt:lpstr>
      <vt:lpstr>Times</vt:lpstr>
      <vt:lpstr>Times New Roman</vt:lpstr>
      <vt:lpstr>Verdana</vt:lpstr>
      <vt:lpstr>Wingdings</vt:lpstr>
      <vt:lpstr>Office Theme</vt:lpstr>
      <vt:lpstr>IDEA Equitable Services and Proportionate Share – What Are the Requirements?</vt:lpstr>
      <vt:lpstr>Overview</vt:lpstr>
      <vt:lpstr>Overview (Cont’d)</vt:lpstr>
      <vt:lpstr>What Are Equitable Services?</vt:lpstr>
      <vt:lpstr>Equitable Services Defined </vt:lpstr>
      <vt:lpstr>Equitable Services Defined (Cont’d) </vt:lpstr>
      <vt:lpstr>How Are Children Found?</vt:lpstr>
      <vt:lpstr>Child Find – 34 CFR §300.131</vt:lpstr>
      <vt:lpstr>What Private Schools Are Included?</vt:lpstr>
      <vt:lpstr>Approved Nonpublic and Home Schools</vt:lpstr>
      <vt:lpstr>Approved Nonpublic and Home Schools (Cont’d)</vt:lpstr>
      <vt:lpstr>Parentally Placed Private School Children Attending Preschool</vt:lpstr>
      <vt:lpstr>Stand-Alone Private Preschools or Private Childcare Centers</vt:lpstr>
      <vt:lpstr>What Child Counts Need to be Maintained?</vt:lpstr>
      <vt:lpstr>Record Keeping – 34 CFR §300.132(c)</vt:lpstr>
      <vt:lpstr>Record Keeping Example</vt:lpstr>
      <vt:lpstr>When Do I Count the Children?</vt:lpstr>
      <vt:lpstr>Annual Count – 34 CFR §300.133(c)</vt:lpstr>
      <vt:lpstr>How Do I Count the Children?</vt:lpstr>
      <vt:lpstr>Public School Count</vt:lpstr>
      <vt:lpstr>Private School Count</vt:lpstr>
      <vt:lpstr>Private School Count (Cont’d)</vt:lpstr>
      <vt:lpstr>Private School Count – IDEA Preschool (3-5)</vt:lpstr>
      <vt:lpstr>How Do I Communicate with Private Schools?</vt:lpstr>
      <vt:lpstr>Consultation – 34 CFR §300.134</vt:lpstr>
      <vt:lpstr>Required Consultation Topics –  34 CFR §§300.134(a)- 300.134(e)</vt:lpstr>
      <vt:lpstr>Written Affirmation of Consultation – 34 CFR §300.135(a)</vt:lpstr>
      <vt:lpstr>What If Written Affirmation Is Not Received?</vt:lpstr>
      <vt:lpstr>Written Affirmation of Consultation – 34 CFR §300.135(b)</vt:lpstr>
      <vt:lpstr>How Much Am I Required to Spend?</vt:lpstr>
      <vt:lpstr>Expenditures – 34 CFR §300.133(a)</vt:lpstr>
      <vt:lpstr>Proportionate Share Calculation Example – Flowthrough Grant (3-21) </vt:lpstr>
      <vt:lpstr>Proportionate Share Calculation Example – Preschool Grant (3-5)</vt:lpstr>
      <vt:lpstr>Does the Required Amount Ever Change?</vt:lpstr>
      <vt:lpstr>Proportionate Share Allocation Calculation Adjustments</vt:lpstr>
      <vt:lpstr>What Services Are Provided To Children?</vt:lpstr>
      <vt:lpstr>Equitable Services Determined – 34 CFR §300.137</vt:lpstr>
      <vt:lpstr>What Are the ISD/Member District Responsibilities?</vt:lpstr>
      <vt:lpstr>ISD Oversight Responsibilities</vt:lpstr>
      <vt:lpstr>Member District Compliance Responsibilities</vt:lpstr>
      <vt:lpstr>Member District Expenditure Scenarios</vt:lpstr>
      <vt:lpstr>Member District Expenditure Scenario Example</vt:lpstr>
      <vt:lpstr>Fiscal Responsibilities of ISDs</vt:lpstr>
      <vt:lpstr>Additional Responsibilities of ISDs and Member Districts</vt:lpstr>
      <vt:lpstr>What Funds Do I Spend?</vt:lpstr>
      <vt:lpstr>Supplement Not Supplant – 34 CFR §300.133(d)</vt:lpstr>
      <vt:lpstr>Federal and State Requirements</vt:lpstr>
      <vt:lpstr>How Do I Spend The Funds?</vt:lpstr>
      <vt:lpstr>Allowable Expenditures</vt:lpstr>
      <vt:lpstr>Allowable Expenditures (Cont’d)</vt:lpstr>
      <vt:lpstr>Unallowable Expenditure Examples</vt:lpstr>
      <vt:lpstr>What Documentation Needs to be Maintained?</vt:lpstr>
      <vt:lpstr>Fiscal Supporting Documentation</vt:lpstr>
      <vt:lpstr>Reconciliation of Expenditures</vt:lpstr>
      <vt:lpstr>Forecasting and Monitoring Expenditures</vt:lpstr>
      <vt:lpstr>Draft Fringe Benefit Allocation Calculation Example Template</vt:lpstr>
      <vt:lpstr>Draft Fringe Benefit Allocation Calculation Example Template Visual</vt:lpstr>
      <vt:lpstr>Draft Parentally Placed Private School Service Log Template</vt:lpstr>
      <vt:lpstr>Draft Parentally Placed Private School Service Log Template Visual</vt:lpstr>
      <vt:lpstr>How Long Do I Have to Spend the Funds?</vt:lpstr>
      <vt:lpstr>Expenditure Period</vt:lpstr>
      <vt:lpstr>Can I Spend More Than the Required Amount?</vt:lpstr>
      <vt:lpstr>ISD Determinations</vt:lpstr>
      <vt:lpstr>What If I Don’t Anticipate Spending All the Funds?</vt:lpstr>
      <vt:lpstr>What Happens If an ISD Does Not Fully Spend the Proportionate Share Allocation?</vt:lpstr>
      <vt:lpstr>What Is Recoding?</vt:lpstr>
      <vt:lpstr>What is Proportionate Share Recoding?</vt:lpstr>
      <vt:lpstr>History</vt:lpstr>
      <vt:lpstr>February 2022 Q&amp;A Question O-6</vt:lpstr>
      <vt:lpstr>February 2022 Q&amp;A Question O-6 Answer</vt:lpstr>
      <vt:lpstr>February 2022 Q&amp;A Question O-6 Answer (Cont’d)</vt:lpstr>
      <vt:lpstr>Recoding Review Process</vt:lpstr>
      <vt:lpstr>Primary Components of a Recoding Review</vt:lpstr>
      <vt:lpstr>What Are the Key Take Aways?</vt:lpstr>
      <vt:lpstr>Key Take Aways</vt:lpstr>
      <vt:lpstr>How Can I Learn More?</vt:lpstr>
      <vt:lpstr>Resources</vt:lpstr>
      <vt:lpstr>Who Do I Contact?</vt:lpstr>
      <vt:lpstr>Contact Information</vt:lpstr>
      <vt:lpstr>Definitions</vt:lpstr>
      <vt:lpstr>Definitions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 Equitable Services and Proportionate Share – What Are the Requirements?</dc:title>
  <dc:subject/>
  <dc:creator>Michigan Department of Education Office of Special Education</dc:creator>
  <cp:lastModifiedBy>Gabrielle Steinacker</cp:lastModifiedBy>
  <cp:revision>3</cp:revision>
  <cp:lastPrinted>2024-04-19T18:03:17Z</cp:lastPrinted>
  <dcterms:created xsi:type="dcterms:W3CDTF">2019-02-21T15:03:40Z</dcterms:created>
  <dcterms:modified xsi:type="dcterms:W3CDTF">2024-09-03T12:43:11Z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MSIP_Label_3a2fed65-62e7-46ea-af74-187e0c17143a_Enabled">
    <vt:lpwstr>true</vt:lpwstr>
  </property>
  <property fmtid="{D5CDD505-2E9C-101B-9397-08002B2CF9AE}" pid="4" name="MSIP_Label_3a2fed65-62e7-46ea-af74-187e0c17143a_SetDate">
    <vt:lpwstr>2022-06-07T17:38:59Z</vt:lpwstr>
  </property>
  <property fmtid="{D5CDD505-2E9C-101B-9397-08002B2CF9AE}" pid="5" name="MSIP_Label_3a2fed65-62e7-46ea-af74-187e0c17143a_Method">
    <vt:lpwstr>Privileged</vt:lpwstr>
  </property>
  <property fmtid="{D5CDD505-2E9C-101B-9397-08002B2CF9AE}" pid="6" name="MSIP_Label_3a2fed65-62e7-46ea-af74-187e0c17143a_Name">
    <vt:lpwstr>3a2fed65-62e7-46ea-af74-187e0c17143a</vt:lpwstr>
  </property>
  <property fmtid="{D5CDD505-2E9C-101B-9397-08002B2CF9AE}" pid="7" name="MSIP_Label_3a2fed65-62e7-46ea-af74-187e0c17143a_SiteId">
    <vt:lpwstr>d5fb7087-3777-42ad-966a-892ef47225d1</vt:lpwstr>
  </property>
  <property fmtid="{D5CDD505-2E9C-101B-9397-08002B2CF9AE}" pid="8" name="MSIP_Label_3a2fed65-62e7-46ea-af74-187e0c17143a_ActionId">
    <vt:lpwstr>444f0305-412c-4910-a69a-41eb97479b9f</vt:lpwstr>
  </property>
  <property fmtid="{D5CDD505-2E9C-101B-9397-08002B2CF9AE}" pid="9" name="MSIP_Label_3a2fed65-62e7-46ea-af74-187e0c17143a_ContentBits">
    <vt:lpwstr>0</vt:lpwstr>
  </property>
  <property fmtid="{D5CDD505-2E9C-101B-9397-08002B2CF9AE}" pid="10" name="ArticulateGUID">
    <vt:lpwstr>F3E6E05B-D903-41B8-86D4-18172C5B0E6E</vt:lpwstr>
  </property>
  <property fmtid="{D5CDD505-2E9C-101B-9397-08002B2CF9AE}" pid="11" name="ArticulatePath">
    <vt:lpwstr>DRAFT Proportionate Share and Recoding_MSBO Committee Meeting 10.21.22</vt:lpwstr>
  </property>
  <property fmtid="{D5CDD505-2E9C-101B-9397-08002B2CF9AE}" pid="12" name="ContentTypeId">
    <vt:lpwstr>0x01010056E68C7DD31A3E40992C2951F0B695E1</vt:lpwstr>
  </property>
  <property fmtid="{D5CDD505-2E9C-101B-9397-08002B2CF9AE}" pid="13" name="MediaServiceImageTags">
    <vt:lpwstr/>
  </property>
</Properties>
</file>