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handoutMasterIdLst>
    <p:handoutMasterId r:id="rId64"/>
  </p:handoutMasterIdLst>
  <p:sldIdLst>
    <p:sldId id="267" r:id="rId5"/>
    <p:sldId id="456" r:id="rId6"/>
    <p:sldId id="263" r:id="rId7"/>
    <p:sldId id="470" r:id="rId8"/>
    <p:sldId id="268" r:id="rId9"/>
    <p:sldId id="272" r:id="rId10"/>
    <p:sldId id="274" r:id="rId11"/>
    <p:sldId id="277" r:id="rId12"/>
    <p:sldId id="278" r:id="rId13"/>
    <p:sldId id="300" r:id="rId14"/>
    <p:sldId id="308" r:id="rId15"/>
    <p:sldId id="279" r:id="rId16"/>
    <p:sldId id="481" r:id="rId17"/>
    <p:sldId id="306" r:id="rId18"/>
    <p:sldId id="430" r:id="rId19"/>
    <p:sldId id="431" r:id="rId20"/>
    <p:sldId id="432" r:id="rId21"/>
    <p:sldId id="461" r:id="rId22"/>
    <p:sldId id="361" r:id="rId23"/>
    <p:sldId id="276" r:id="rId24"/>
    <p:sldId id="433" r:id="rId25"/>
    <p:sldId id="339" r:id="rId26"/>
    <p:sldId id="297" r:id="rId27"/>
    <p:sldId id="298" r:id="rId28"/>
    <p:sldId id="282" r:id="rId29"/>
    <p:sldId id="283" r:id="rId30"/>
    <p:sldId id="363" r:id="rId31"/>
    <p:sldId id="436" r:id="rId32"/>
    <p:sldId id="457" r:id="rId33"/>
    <p:sldId id="458" r:id="rId34"/>
    <p:sldId id="324" r:id="rId35"/>
    <p:sldId id="429" r:id="rId36"/>
    <p:sldId id="434" r:id="rId37"/>
    <p:sldId id="309" r:id="rId38"/>
    <p:sldId id="471" r:id="rId39"/>
    <p:sldId id="340" r:id="rId40"/>
    <p:sldId id="480" r:id="rId41"/>
    <p:sldId id="343" r:id="rId42"/>
    <p:sldId id="367" r:id="rId43"/>
    <p:sldId id="472" r:id="rId44"/>
    <p:sldId id="473" r:id="rId45"/>
    <p:sldId id="326" r:id="rId46"/>
    <p:sldId id="280" r:id="rId47"/>
    <p:sldId id="463" r:id="rId48"/>
    <p:sldId id="477" r:id="rId49"/>
    <p:sldId id="479" r:id="rId50"/>
    <p:sldId id="478" r:id="rId51"/>
    <p:sldId id="474" r:id="rId52"/>
    <p:sldId id="475" r:id="rId53"/>
    <p:sldId id="476" r:id="rId54"/>
    <p:sldId id="465" r:id="rId55"/>
    <p:sldId id="466" r:id="rId56"/>
    <p:sldId id="455" r:id="rId57"/>
    <p:sldId id="468" r:id="rId58"/>
    <p:sldId id="469" r:id="rId59"/>
    <p:sldId id="292" r:id="rId60"/>
    <p:sldId id="450" r:id="rId61"/>
    <p:sldId id="449"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C1BF2232-886B-B082-2B7B-A42D5E455759}" name="Mozden, Chantel (MDE)" initials="MC(" userId="S::MozdenC@michigan.gov::1ae966b0-844c-418a-a58f-2c62b5aec8ea"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B3B4547A-6084-D178-A1D6-0E49BF6BD338}" name="Jeanne Anderson Tippett" initials="JA" userId="S::jatippett@publicsectorconsultants.com::b40e1c17-0255-49cd-8e47-7270e9863465" providerId="AD"/>
  <p188:author id="{23C8207E-B681-979D-9396-699C6C40C433}" name="Anderson Tippett, Jeanne (MDE)" initials="ATJ(" userId="S::AndersonTippettJ@michigan.gov::b728fb55-2a35-4751-b136-bdf0be5b88f0" providerId="AD"/>
  <p188:author id="{2D75767F-2FFC-1BA6-B922-03641C3E9E9D}" name="Mozden, Chantel (MDE)" initials="M(" userId="S::mozdenc@michigan.gov::1ae966b0-844c-418a-a58f-2c62b5aec8ea" providerId="AD"/>
  <p188:author id="{4FD4799F-1FBC-E66A-331E-CB012B7FF8FC}" name="Gabrielle Steinacker" initials="GS" userId="S::gsteinacker@publicsectorconsultants.com::1f4612da-b05e-41df-9859-2458b62fae25" providerId="AD"/>
  <p188:author id="{98E8E9B2-2257-BC8E-1D58-8F0C5F4F8156}" name="Schulze, Lori (MDE-Contractor)" initials="SL(C" userId="S::SchulzeL@michigan.gov::79e7bc2c-4c63-4cca-9e28-2b4b3314a61f" providerId="AD"/>
  <p188:author id="{CBABDBC3-D953-D7FF-46F5-4B18C2240729}" name="Donna Seeger" initials="DS" userId="S::dseeger@publicsectorconsultants.com::f1774fae-eb97-4bab-a277-42ec99e1b4e5"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Lynne Clark" initials="LC" lastIdx="24" clrIdx="13">
    <p:extLst>
      <p:ext uri="{19B8F6BF-5375-455C-9EA6-DF929625EA0E}">
        <p15:presenceInfo xmlns:p15="http://schemas.microsoft.com/office/powerpoint/2012/main" userId="S::lclark@publicsectorconsultants.com::e39695b7-0fbb-4f79-838b-814b73e0a62f" providerId="AD"/>
      </p:ext>
    </p:extLst>
  </p:cmAuthor>
  <p:cmAuthor id="15" name="Anderson Tippett, Jeanne (MDE)" initials="ATJ(" lastIdx="11" clrIdx="14">
    <p:extLst>
      <p:ext uri="{19B8F6BF-5375-455C-9EA6-DF929625EA0E}">
        <p15:presenceInfo xmlns:p15="http://schemas.microsoft.com/office/powerpoint/2012/main" userId="S::AndersonTippettJ@michigan.gov::b728fb55-2a35-4751-b136-bdf0be5b88f0" providerId="AD"/>
      </p:ext>
    </p:extLst>
  </p:cmAuthor>
  <p:cmAuthor id="16" name="Schultz, Deborah (MDE)" initials="SD(" lastIdx="19" clrIdx="15">
    <p:extLst>
      <p:ext uri="{19B8F6BF-5375-455C-9EA6-DF929625EA0E}">
        <p15:presenceInfo xmlns:p15="http://schemas.microsoft.com/office/powerpoint/2012/main" userId="S::SchultzD10@michigan.gov::d91c3f3d-91be-4e7c-a4dc-5e7d4587b460" providerId="AD"/>
      </p:ext>
    </p:extLst>
  </p:cmAuthor>
  <p:cmAuthor id="17" name="Fales, Karen  (MDE-Contractor)" initials="F(" lastIdx="30" clrIdx="16">
    <p:extLst>
      <p:ext uri="{19B8F6BF-5375-455C-9EA6-DF929625EA0E}">
        <p15:presenceInfo xmlns:p15="http://schemas.microsoft.com/office/powerpoint/2012/main" userId="S::falesk1@michigan.gov::b89e7584-72d6-4962-923a-0c0f80c424bf" providerId="AD"/>
      </p:ext>
    </p:extLst>
  </p:cmAuthor>
  <p:cmAuthor id="18" name="Brady, Jessica (MDE)" initials="B(" lastIdx="1" clrIdx="17">
    <p:extLst>
      <p:ext uri="{19B8F6BF-5375-455C-9EA6-DF929625EA0E}">
        <p15:presenceInfo xmlns:p15="http://schemas.microsoft.com/office/powerpoint/2012/main" userId="S::bradyj@michigan.gov::a61990dd-a7f8-4c85-99d8-383baa0254ac" providerId="AD"/>
      </p:ext>
    </p:extLst>
  </p:cmAuthor>
  <p:cmAuthor id="19" name="Weckstein, Janis (MDE)" initials="W(" lastIdx="3" clrIdx="18">
    <p:extLst>
      <p:ext uri="{19B8F6BF-5375-455C-9EA6-DF929625EA0E}">
        <p15:presenceInfo xmlns:p15="http://schemas.microsoft.com/office/powerpoint/2012/main" userId="S::wecksteinj@michigan.gov::44657ef9-982c-48a1-8969-0a38a6e6461d" providerId="AD"/>
      </p:ext>
    </p:extLst>
  </p:cmAuthor>
  <p:cmAuthor id="20" name="Reed, Ashley (MDE)" initials="RA(" lastIdx="1" clrIdx="19">
    <p:extLst>
      <p:ext uri="{19B8F6BF-5375-455C-9EA6-DF929625EA0E}">
        <p15:presenceInfo xmlns:p15="http://schemas.microsoft.com/office/powerpoint/2012/main" userId="S::ReedA@michigan.gov::fedf4bee-0fcd-4de1-841c-069e50231a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5E5CE-EB9F-4422-B23C-3C7A7A9E0704}" v="1055" dt="2023-08-11T14:30:52.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63960" autoAdjust="0"/>
  </p:normalViewPr>
  <p:slideViewPr>
    <p:cSldViewPr snapToGrid="0">
      <p:cViewPr varScale="1">
        <p:scale>
          <a:sx n="40" d="100"/>
          <a:sy n="40" d="100"/>
        </p:scale>
        <p:origin x="1660" y="44"/>
      </p:cViewPr>
      <p:guideLst/>
    </p:cSldViewPr>
  </p:slideViewPr>
  <p:outlineViewPr>
    <p:cViewPr>
      <p:scale>
        <a:sx n="33" d="100"/>
        <a:sy n="33" d="100"/>
      </p:scale>
      <p:origin x="0" y="-3642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9/18/2024</a:t>
            </a:fld>
            <a:endParaRPr lang="en-US"/>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9/18/2024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raining.catamaran.partners/determinatio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screenshot includes a universal message asking users to ensure their authorized EEM user has the current information updated in that system. Catamaran uses the EEM for many functions so correct and current data is very helpful. </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set of reports are related to completed monitoring activities. We recently completed the monitoring activities for B-9/B-10 and Part B Monitoring so there will be reports of findings or no findings for each of those districts or ISDs which participated.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reviewing the data that was submitted as part of the B-13 data collection this past spring the Office of Special Education made many changes to data submitted by the ISDs. Valid and reliable data is a requirement of the IDEA.  ISDs (or State Agencies) for whom the OSE had to change the data or had interrater reliability issues for one year,  will be receiving a valid and reliable letter of findings. This letter will direct the ISD (or State Agency) to complete a corrective action plan and participate in a required training sessions offered by the OSE to ensure the B13 data collection this next year consists of valid and reliable data. More on those in just a minute.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each month, state complaint Final Decisions are issued so those are included in the reports as well.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29763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CAPs that were issued last year in September, there are closeout or non-closeout reports for all of those. These include B-9, B-10, B-9-B-10, </a:t>
            </a:r>
            <a:r>
              <a:rPr lang="en-US" strike="noStrike" dirty="0"/>
              <a:t>Part B Monitoring, </a:t>
            </a:r>
            <a:r>
              <a:rPr lang="en-US" dirty="0"/>
              <a:t>B-Valid &amp; Reliable, and State Complaints. If your district or ISD is not able to close its CAP, the OSE will assign a technical assistance provider to work with the district to achieve compliance. </a:t>
            </a: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52162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OSE will provide a list of students in Catamaran for whom special education data was expected but not reported in the Michigan Student Data System (MSDS) end of the year (EOY) 2024 count.</a:t>
            </a:r>
          </a:p>
          <a:p>
            <a:endParaRPr lang="en-US" dirty="0"/>
          </a:p>
          <a:p>
            <a:r>
              <a:rPr lang="en-US" dirty="0"/>
              <a:t>The </a:t>
            </a:r>
            <a:r>
              <a:rPr lang="en-US" i="1" dirty="0"/>
              <a:t>MSDS End of Year Missing Expected Record Student List</a:t>
            </a:r>
            <a:r>
              <a:rPr lang="en-US" dirty="0"/>
              <a:t> report may be found in Catamaran on the administrative reports page. New this year, the report may now also be accessed under a new header on the September 2024 B Reports page called “</a:t>
            </a:r>
            <a:r>
              <a:rPr lang="en-US" i="1" dirty="0"/>
              <a:t>Administrative Reports</a:t>
            </a:r>
            <a:r>
              <a:rPr lang="en-US" dirty="0"/>
              <a:t>.”</a:t>
            </a:r>
          </a:p>
          <a:p>
            <a:r>
              <a:rPr lang="en-US" dirty="0"/>
              <a:t> </a:t>
            </a:r>
          </a:p>
          <a:p>
            <a:r>
              <a:rPr lang="en-US" dirty="0"/>
              <a:t>To access the report from the September 2024 B Reports page, select the “MSDS EOY Missing Expected Record Student List.”</a:t>
            </a:r>
          </a:p>
          <a:p>
            <a:endParaRPr lang="en-US" dirty="0"/>
          </a:p>
          <a:p>
            <a:r>
              <a:rPr lang="en-US" dirty="0"/>
              <a:t>From there, Catamaran will open the </a:t>
            </a:r>
            <a:r>
              <a:rPr lang="en-US" i="1" dirty="0"/>
              <a:t>MSDS EOY Missing Expected Record Student List </a:t>
            </a:r>
            <a:r>
              <a:rPr lang="en-US" dirty="0"/>
              <a:t>report page, as seen in this screenshot.</a:t>
            </a:r>
          </a:p>
          <a:p>
            <a:endParaRPr lang="en-US" dirty="0"/>
          </a:p>
          <a:p>
            <a:r>
              <a:rPr lang="en-US" dirty="0"/>
              <a:t>Select the Release, the ISD, and check the name of the district you wish to run the report. For ISDs, you may choose to run the report individually by district or for your entire ISD. </a:t>
            </a:r>
          </a:p>
          <a:p>
            <a:endParaRPr lang="en-US" dirty="0"/>
          </a:p>
          <a:p>
            <a:r>
              <a:rPr lang="en-US" dirty="0"/>
              <a:t>For questions concerning how to respond to this data, contact the member district’s ISD Director. Additional questions from the ISD may also be directed to the ISD’s assigned MTAT member.</a:t>
            </a:r>
          </a:p>
          <a:p>
            <a:endParaRPr lang="en-US" dirty="0"/>
          </a:p>
          <a:p>
            <a:r>
              <a:rPr lang="en-US" dirty="0"/>
              <a:t>Note: Not every member district will receive data, but you will all have the link on your Reports page.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43067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reports available to all districts, there are additional reports for ISDs. </a:t>
            </a:r>
          </a:p>
          <a:p>
            <a:endParaRPr lang="en-US" dirty="0"/>
          </a:p>
          <a:p>
            <a:r>
              <a:rPr lang="en-US" dirty="0"/>
              <a:t>In June, when ISD Determinations was released, the OSE provided an updated Determinations Data Report to ISDs. In this release, we will provide a link to that report on the ISD’s Reports page. This report will allow the ISD to review both current and historical Determinations data for the past 6 years. The OSE hopes this report will continue to be helpful to ISDs as they look for trends and patterns in their data which might help to drive their TA and improvement activities with their member districts. </a:t>
            </a:r>
          </a:p>
          <a:p>
            <a:endParaRPr lang="en-US" dirty="0"/>
          </a:p>
          <a:p>
            <a:r>
              <a:rPr lang="en-US" dirty="0"/>
              <a:t>The other report available to ISDs in this release is the ISD Strand Report Summary of Member Districts. This report makes it easy for ISDs to see the performance of the member districts at-a-glance.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how to access these reports, visit the Catamaran Technical Assistance Website’s How to Access ISD Reports training resource (https://training.catamaran.partners/how-to-access-isd-reports/).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3996020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ISD Determinations Data.</a:t>
            </a:r>
          </a:p>
          <a:p>
            <a:endParaRPr lang="en-US" dirty="0"/>
          </a:p>
          <a:p>
            <a:pPr>
              <a:lnSpc>
                <a:spcPct val="110000"/>
              </a:lnSpc>
            </a:pPr>
            <a:r>
              <a:rPr lang="en-US" sz="3200" dirty="0">
                <a:latin typeface="Arial"/>
                <a:cs typeface="Arial"/>
              </a:rPr>
              <a:t>All Determinations data has been previously shared. Review previous Determinations matrices, if needed to understand the data source. </a:t>
            </a:r>
            <a:endParaRPr lang="en-US" sz="3200" dirty="0"/>
          </a:p>
          <a:p>
            <a:pPr>
              <a:lnSpc>
                <a:spcPct val="110000"/>
              </a:lnSpc>
            </a:pPr>
            <a:r>
              <a:rPr lang="en-US" sz="3200" dirty="0">
                <a:latin typeface="Arial"/>
                <a:cs typeface="Arial"/>
              </a:rPr>
              <a:t>Determinations methodology and resources are available on the technical assistance website on the </a:t>
            </a:r>
            <a:r>
              <a:rPr lang="en-US" sz="3200" dirty="0">
                <a:latin typeface="Arial"/>
                <a:cs typeface="Arial"/>
                <a:hlinkClick r:id="rId3"/>
              </a:rPr>
              <a:t>Determinations</a:t>
            </a:r>
            <a:r>
              <a:rPr lang="en-US" sz="3200" dirty="0">
                <a:latin typeface="Arial"/>
                <a:cs typeface="Arial"/>
              </a:rPr>
              <a:t> page (https://training.catamaran.partners/determinations/). </a:t>
            </a:r>
            <a:endParaRPr lang="en-US" sz="3200" dirty="0"/>
          </a:p>
          <a:p>
            <a:pPr>
              <a:lnSpc>
                <a:spcPct val="110000"/>
              </a:lnSpc>
            </a:pPr>
            <a:r>
              <a:rPr lang="en-US" sz="3200" dirty="0">
                <a:latin typeface="Arial"/>
                <a:cs typeface="Arial"/>
              </a:rPr>
              <a:t>Results and Compliance Scores</a:t>
            </a:r>
          </a:p>
          <a:p>
            <a:pPr lvl="1">
              <a:lnSpc>
                <a:spcPct val="110000"/>
              </a:lnSpc>
            </a:pPr>
            <a:r>
              <a:rPr lang="en-US" sz="2800" dirty="0">
                <a:latin typeface="Arial"/>
                <a:cs typeface="Arial"/>
              </a:rPr>
              <a:t>Review the compliance and results scores for each of the five years. </a:t>
            </a:r>
            <a:endParaRPr lang="en-US" sz="2800" dirty="0"/>
          </a:p>
          <a:p>
            <a:pPr lvl="1">
              <a:lnSpc>
                <a:spcPct val="110000"/>
              </a:lnSpc>
            </a:pPr>
            <a:r>
              <a:rPr lang="en-US" sz="2800" dirty="0">
                <a:latin typeface="Arial"/>
                <a:cs typeface="Arial"/>
              </a:rPr>
              <a:t>Compare the ISD's scores to the state scores.</a:t>
            </a:r>
          </a:p>
          <a:p>
            <a:pPr lvl="1">
              <a:lnSpc>
                <a:spcPct val="110000"/>
              </a:lnSpc>
            </a:pPr>
            <a:r>
              <a:rPr lang="en-US" sz="2800" dirty="0">
                <a:latin typeface="Arial"/>
                <a:cs typeface="Arial"/>
              </a:rPr>
              <a:t>Note the gaps between the ISD scores and the state scores.</a:t>
            </a:r>
          </a:p>
          <a:p>
            <a:pPr lvl="1">
              <a:lnSpc>
                <a:spcPct val="110000"/>
              </a:lnSpc>
            </a:pPr>
            <a:r>
              <a:rPr lang="en-US" sz="2800" dirty="0">
                <a:latin typeface="Arial"/>
                <a:cs typeface="Arial"/>
              </a:rPr>
              <a:t>Look for any trends in the data.</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273736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Element Data.</a:t>
            </a:r>
          </a:p>
          <a:p>
            <a:endParaRPr lang="en-US" sz="2800" dirty="0"/>
          </a:p>
          <a:p>
            <a:r>
              <a:rPr lang="en-US" sz="2800" dirty="0"/>
              <a:t>Look at the trend for each element. </a:t>
            </a:r>
          </a:p>
          <a:p>
            <a:r>
              <a:rPr lang="en-US" sz="2800" dirty="0"/>
              <a:t>What are the elements with the lowest scores?</a:t>
            </a:r>
          </a:p>
          <a:p>
            <a:pPr lvl="1"/>
            <a:r>
              <a:rPr lang="en-US" sz="2400" dirty="0"/>
              <a:t>For Compliance?</a:t>
            </a:r>
          </a:p>
          <a:p>
            <a:pPr lvl="1"/>
            <a:r>
              <a:rPr lang="en-US" sz="2400" dirty="0"/>
              <a:t>For Results?</a:t>
            </a:r>
          </a:p>
          <a:p>
            <a:r>
              <a:rPr lang="en-US" sz="2800" dirty="0"/>
              <a:t>Reminder: The audit number is a count of member districts with special education audit findings. A zero means no districts that were audited had a finding. These numbers are counts of member districts, not points for the score. </a:t>
            </a:r>
          </a:p>
          <a:p>
            <a:r>
              <a:rPr lang="en-US" sz="2800" dirty="0"/>
              <a:t>Refer to the methodology document for further information.</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35990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panose="020B0604020202020204" pitchFamily="34" charset="0"/>
                <a:cs typeface="Arial" panose="020B0604020202020204" pitchFamily="34" charset="0"/>
              </a:rPr>
              <a:t>Member District Element Data.</a:t>
            </a:r>
          </a:p>
          <a:p>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For each element of concern, look at the data from the member districts for the four years. </a:t>
            </a:r>
          </a:p>
          <a:p>
            <a:r>
              <a:rPr lang="en-US" sz="1200" b="0" i="0" dirty="0">
                <a:solidFill>
                  <a:srgbClr val="000000"/>
                </a:solidFill>
                <a:effectLst/>
                <a:latin typeface="Arial" panose="020B0604020202020204" pitchFamily="34" charset="0"/>
                <a:cs typeface="Arial" panose="020B0604020202020204" pitchFamily="34" charset="0"/>
              </a:rPr>
              <a:t>Is it one district or many districts with low scores?</a:t>
            </a:r>
          </a:p>
          <a:p>
            <a:r>
              <a:rPr lang="en-US" sz="1200" b="0" i="0" dirty="0">
                <a:solidFill>
                  <a:srgbClr val="000000"/>
                </a:solidFill>
                <a:effectLst/>
                <a:latin typeface="Arial" panose="020B0604020202020204" pitchFamily="34" charset="0"/>
                <a:cs typeface="Arial" panose="020B0604020202020204" pitchFamily="34" charset="0"/>
              </a:rPr>
              <a:t>Is it the same districts each year? </a:t>
            </a:r>
          </a:p>
          <a:p>
            <a:r>
              <a:rPr lang="en-US" sz="1200" b="0" i="0" dirty="0">
                <a:solidFill>
                  <a:srgbClr val="000000"/>
                </a:solidFill>
                <a:effectLst/>
                <a:latin typeface="Arial" panose="020B0604020202020204" pitchFamily="34" charset="0"/>
                <a:cs typeface="Arial" panose="020B0604020202020204" pitchFamily="34" charset="0"/>
              </a:rPr>
              <a:t>Are some trending up or down? </a:t>
            </a:r>
            <a:endParaRPr lang="en-US" sz="1200" dirty="0">
              <a:solidFill>
                <a:srgbClr val="000000"/>
              </a:solidFill>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Are newer data available about any element?</a:t>
            </a:r>
          </a:p>
          <a:p>
            <a:r>
              <a:rPr lang="en-US" sz="1200" dirty="0">
                <a:solidFill>
                  <a:srgbClr val="000000"/>
                </a:solidFill>
                <a:latin typeface="Arial"/>
                <a:cs typeface="Arial"/>
              </a:rPr>
              <a:t>What technical assistance (TA) is needed to address the issue(s)?</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787486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CAPs are due November 1.</a:t>
            </a:r>
          </a:p>
          <a:p>
            <a:endParaRPr lang="en-US" dirty="0"/>
          </a:p>
          <a:p>
            <a:r>
              <a:rPr lang="en-US" dirty="0"/>
              <a:t>One continuing requirement when it comes to verification and closeout activities is the OSE is reviewing the updated procedures as well as change in practices. At the time when the district completes their progress report, the district should upload their updated policies and procedures for review. If changes are needed, the PR (or Progress Report) will be returned to the district with directions. If the procedures are compliant, the PR approval process will continue. </a:t>
            </a:r>
          </a:p>
          <a:p>
            <a:endParaRPr lang="en-US" dirty="0"/>
          </a:p>
          <a:p>
            <a:r>
              <a:rPr lang="en-US" dirty="0"/>
              <a:t>During the verification stage of the CAP, the ISD reviews student files for evidence of change in practice. When the review is complete, the ISD submits to the OSE. The OSE will return the CAP to the ISD indicating which student files need to be uploaded for OSE verification. The ISD will then upload supporting documentation onto the Verification page. We will see some screen shots of this in just a few minutes.</a:t>
            </a:r>
          </a:p>
          <a:p>
            <a:endParaRPr lang="en-US" dirty="0"/>
          </a:p>
          <a:p>
            <a:r>
              <a:rPr lang="en-US" dirty="0"/>
              <a:t>This processes are true for all monitoring CAPs including Complaint CAPs. </a:t>
            </a:r>
          </a:p>
          <a:p>
            <a:endParaRPr lang="en-US" dirty="0"/>
          </a:p>
          <a:p>
            <a:r>
              <a:rPr lang="en-US" dirty="0"/>
              <a:t>B-Valid &amp; Reliable CAP Verification Activity will look different than the monitoring and Complaint CAPs. During the verification stage of the CAP, The ISD will complete the CAP Activity Verification to include reviewing the activity steps and evidence provided to verify the activities have been completed. The new step includes Data Collection Verification.  This section will not be completed until the B-13 (Secondary Transition) Data Collection Activity is available in Catamaran. At that time, the OSE will provide a list of member districts using a chart which will be found in the CAP Verification Activity Page. The OSE will request specific information for each district. The ISD will upload the requested information using the provided browse button on each row. We will see some screen shots of this in just a few minutes.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2697408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SLCAPs correct individual student level noncompliance. They are due within 30 school days</a:t>
            </a:r>
          </a:p>
          <a:p>
            <a:pPr marL="0" indent="0">
              <a:buFontTx/>
              <a:buNone/>
            </a:pPr>
            <a:r>
              <a:rPr lang="en-US" sz="1200" dirty="0"/>
              <a:t>SLCAPs Are verified as corrected by the ISD and reviewed by the OSE.</a:t>
            </a:r>
          </a:p>
          <a:p>
            <a:pPr marL="0" indent="0">
              <a:buFontTx/>
              <a:buNone/>
            </a:pPr>
            <a:r>
              <a:rPr lang="en-US" sz="1200" dirty="0"/>
              <a:t>Each individual SLCAP must be closed before the CAP or corrective action is closed</a:t>
            </a:r>
          </a:p>
          <a:p>
            <a:pPr marL="0" indent="0">
              <a:buFontTx/>
              <a:buNone/>
            </a:pPr>
            <a:r>
              <a:rPr lang="en-US" dirty="0"/>
              <a:t>The example shown here is highlighting a link from a Complaint SLCAP to the more explicit language of the final decision. </a:t>
            </a:r>
          </a:p>
          <a:p>
            <a:pPr>
              <a:buFontTx/>
              <a:buNone/>
            </a:pPr>
            <a:endParaRPr lang="en-US" dirty="0"/>
          </a:p>
          <a:p>
            <a:r>
              <a:rPr lang="en-US" dirty="0"/>
              <a:t>The B-9, B-10 SLCAPs were due 30-school days from the date of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all of our new users and those of you who are occasional users, let’s take a closer look at navigating in Catamaran.</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2401739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beginning of a new year, please take some time to review organization member names within Catamaran:</a:t>
            </a:r>
          </a:p>
          <a:p>
            <a:pPr marL="174056" indent="-174056">
              <a:buFont typeface="Arial" panose="020B0604020202020204" pitchFamily="34" charset="0"/>
              <a:buChar char="•"/>
            </a:pPr>
            <a:r>
              <a:rPr lang="en-US" dirty="0"/>
              <a:t>To do so, log in and locate the Tasks Overview</a:t>
            </a:r>
          </a:p>
          <a:p>
            <a:pPr marL="174056" indent="-174056">
              <a:buFont typeface="Arial" panose="020B0604020202020204" pitchFamily="34" charset="0"/>
              <a:buChar char="•"/>
            </a:pPr>
            <a:r>
              <a:rPr lang="en-US" dirty="0"/>
              <a:t>Select the organization’s name in the Organization column.</a:t>
            </a:r>
          </a:p>
          <a:p>
            <a:pPr marL="174056" indent="-174056">
              <a:buFont typeface="Arial" panose="020B0604020202020204" pitchFamily="34" charset="0"/>
              <a:buChar char="•"/>
            </a:pPr>
            <a:r>
              <a:rPr lang="en-US" dirty="0"/>
              <a:t>Select the Organization Members link from the Organization page.</a:t>
            </a:r>
          </a:p>
          <a:p>
            <a:pPr marL="174056" indent="-174056">
              <a:buFont typeface="Arial" panose="020B0604020202020204" pitchFamily="34" charset="0"/>
              <a:buChar char="•"/>
            </a:pPr>
            <a:r>
              <a:rPr lang="en-US" dirty="0"/>
              <a:t>Review the list. If changes are needed, contact the Catamaran Help Desk for assistance.</a:t>
            </a:r>
          </a:p>
          <a:p>
            <a:r>
              <a:rPr lang="en-US" dirty="0"/>
              <a:t>Another reason to view this page, especially for new users is to find out who else in your organization has a Catamaran role. That person or people may be able to help you along as you begin to navigate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534462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into how to access, view and acknowledge reports.  Also, please note there is a How to document on the Catamaran Technical Assistance website that outlines how to acknowledge reports step by step. </a:t>
            </a:r>
          </a:p>
          <a:p>
            <a:endParaRPr lang="en-US"/>
          </a:p>
          <a:p>
            <a:r>
              <a:rPr lang="en-US"/>
              <a:t>When logging in, </a:t>
            </a:r>
            <a:r>
              <a:rPr lang="en-US" b="1"/>
              <a:t>B Report </a:t>
            </a:r>
            <a:r>
              <a:rPr lang="en-US"/>
              <a:t>will be populated on the Tasks Overview. Select the link in the Activity column to access the Reports page. </a:t>
            </a:r>
          </a:p>
          <a:p>
            <a:endParaRPr lang="en-US"/>
          </a:p>
          <a:p>
            <a:r>
              <a:rPr lang="en-US"/>
              <a:t>Note: If you have previously applied a filter to the Tasks Overview, it may also be necessary to clear filters before applying a new one. As a reminder, you can narrow tasks down, by applying a filter such as Release, Type, or Organization.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8817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reach the Reports page, you can select any report link to view that report.</a:t>
            </a:r>
          </a:p>
          <a:p>
            <a:r>
              <a:rPr lang="en-US" dirty="0"/>
              <a:t>Then, you can review, print, and share the reports with appropriate team members.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2082648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must be acknowledged by October 15. </a:t>
            </a:r>
          </a:p>
          <a:p>
            <a:endParaRPr lang="en-US" dirty="0"/>
          </a:p>
          <a:p>
            <a:r>
              <a:rPr lang="en-US" dirty="0"/>
              <a:t>To acknowledge reports, select the red </a:t>
            </a:r>
            <a:r>
              <a:rPr lang="en-US" b="1" dirty="0"/>
              <a:t>Acknowledge Reports </a:t>
            </a:r>
            <a:r>
              <a:rPr lang="en-US" dirty="0"/>
              <a:t>button on the Reports page. </a:t>
            </a:r>
          </a:p>
          <a:p>
            <a:endParaRPr lang="en-US" dirty="0"/>
          </a:p>
          <a:p>
            <a:r>
              <a:rPr lang="en-US" dirty="0"/>
              <a:t>Once reports are acknowledged, the district will be returned to the Dashboard where any additional tasks such as a CAP will become available. You may need to clear any previous set filters on the Tasks Overview to see any new tasks. If there are no additional tasks, then a message of “</a:t>
            </a:r>
            <a:r>
              <a:rPr lang="en-US" b="1" dirty="0"/>
              <a:t>You have no tasks to view</a:t>
            </a:r>
            <a:r>
              <a:rPr lang="en-US" dirty="0"/>
              <a:t>” will appear in the place of the Tasks Overview list.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3157015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New work which has been issued in this release can not be completed in Catamaran until reports are acknowledged. </a:t>
            </a:r>
          </a:p>
          <a:p>
            <a:endParaRPr lang="en-US" dirty="0"/>
          </a:p>
          <a:p>
            <a:r>
              <a:rPr lang="en-US" dirty="0"/>
              <a:t>What to do after acknowledging reports? </a:t>
            </a:r>
          </a:p>
          <a:p>
            <a:r>
              <a:rPr lang="en-US" dirty="0"/>
              <a:t>Review the Reports page – Does my district have findings?</a:t>
            </a:r>
          </a:p>
          <a:p>
            <a:r>
              <a:rPr lang="en-US" dirty="0"/>
              <a:t>Review the Strand Report – What are the next steps?</a:t>
            </a:r>
          </a:p>
          <a:p>
            <a:r>
              <a:rPr lang="en-US" dirty="0"/>
              <a:t>Review the MAR. Decide whether the district should convene a Review and Analysis Process (RAP) Team.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3623358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sorting through and sharing the information, you’ll need to see if you have a CAP to work on. You can check your Tasks Overview on the Dashboard (remember to clear any filters before applying a new one) or take another look at the Stand report to see if you do indeed have a CAP. </a:t>
            </a:r>
          </a:p>
          <a:p>
            <a:endParaRPr lang="en-US" dirty="0"/>
          </a:p>
          <a:p>
            <a:pPr defTabSz="922630">
              <a:defRPr/>
            </a:pPr>
            <a:r>
              <a:rPr lang="en-US" dirty="0"/>
              <a:t>If you do, you need to convene a RAP Team to work through the CAP. </a:t>
            </a:r>
            <a:br>
              <a:rPr lang="en-US" dirty="0"/>
            </a:br>
            <a:br>
              <a:rPr lang="en-US" dirty="0"/>
            </a:br>
            <a:r>
              <a:rPr lang="en-US" dirty="0"/>
              <a:t>Important note: if you have a Complaint CAP, it will not be listed on your Strand Report. You will need to check the Tasks Overview for Complaint CAPs.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For ISD personnel who want to see all the work of their member districts when the release happens, there is another report which they can run so see all the work of their districts even before the districts have all acknowledged their reports. </a:t>
            </a:r>
          </a:p>
          <a:p>
            <a:pPr defTabSz="928299">
              <a:defRPr/>
            </a:pPr>
            <a:endParaRPr lang="en-US"/>
          </a:p>
          <a:p>
            <a:r>
              <a:rPr lang="en-US"/>
              <a:t>If you hover your cursor over your name on the upper right side of the screen, you will get a dropdown menu. Select Reports to access system level reports, these are different from the other reports such as the Strand report which are district specific. </a:t>
            </a: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a:t>If you have not been to this page, I encourage you to come to this when you have some time. There are many valuable resources here with several years of data. For today, look under the heading of Admin Reports for the Member District Activity Report and click on it. </a:t>
            </a:r>
          </a:p>
          <a:p>
            <a:pPr defTabSz="923162">
              <a:defRPr/>
            </a:pPr>
            <a:endParaRPr lang="en-US"/>
          </a:p>
          <a:p>
            <a:r>
              <a:rPr lang="en-US"/>
              <a:t>This report will list all of the items being issued in the ISD and the due dates. It’s a helpful organizational resource.</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September 2024 Part B Catamaran Preview</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Member District Activity Report, you can select the Release; for the September release, you will want September 2024. Select your ISD, and the type of report you want, and then choose the Go button. </a:t>
            </a:r>
          </a:p>
          <a:p>
            <a:endParaRPr lang="en-US" dirty="0"/>
          </a:p>
          <a:p>
            <a:r>
              <a:rPr lang="en-US" dirty="0"/>
              <a:t>This report will provide ISD users with the full list of activities being issued to your member districts. You can see, at a glance,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any questions and review the chat.</a:t>
            </a:r>
          </a:p>
          <a:p>
            <a:endParaRPr lang="en-US"/>
          </a:p>
          <a:p>
            <a:r>
              <a:rPr lang="en-US"/>
              <a:t>We will now detail monitoring updates and Catamaran tips.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 Finding Page applies to Indicator B-9, B-10, B-9 B-10, and Part B CAPs. Actions ordered in the Final Reports will be bolded and numbered. Each action must be detailed in the Action Steps. </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2105247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Valid &amp; Reliable data CAPs will have monitoring finding language displayed that outlines the questions where the ISD (or State Agency) had interrater reliability issues during the data collection activity.</a:t>
            </a:r>
          </a:p>
          <a:p>
            <a:endParaRPr lang="en-US"/>
          </a:p>
          <a:p>
            <a:r>
              <a:rPr lang="en-US"/>
              <a:t>The information displayed under the Required Corrective Action section will be the same for all who receive this finding. The user will have the opportunity to select the training session(s) they plan to attend. Note, Transition Coordinators will be required to attend; however, users may register multiple personnel to attend these important sessions. </a:t>
            </a:r>
          </a:p>
          <a:p>
            <a:endParaRPr lang="en-US"/>
          </a:p>
          <a:p>
            <a:r>
              <a:rPr lang="en-US"/>
              <a:t>Note the B-13 IRR training sessions are open to all ISDs; however, those with a B-Valid &amp; Reliable finding will be required to attend.</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3839664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the </a:t>
            </a:r>
            <a:r>
              <a:rPr lang="en-US" b="1" dirty="0"/>
              <a:t>CAP Activity or CAP Finding </a:t>
            </a:r>
            <a:r>
              <a:rPr lang="en-US" dirty="0"/>
              <a:t>pages, the activity step question (question 3) allows users to delete a row without having to back out any information. We wanted to remind you of this feature and how to use it.</a:t>
            </a:r>
          </a:p>
          <a:p>
            <a:endParaRPr lang="en-US" dirty="0"/>
          </a:p>
          <a:p>
            <a:pPr marL="173093" indent="-173093">
              <a:buFont typeface="Arial" panose="020B0604020202020204" pitchFamily="34" charset="0"/>
              <a:buChar char="•"/>
            </a:pPr>
            <a:r>
              <a:rPr lang="en-US" dirty="0"/>
              <a:t>To remove a row, check the Delete box next to that row and choose Save. The unwanted row will be removed from the page.</a:t>
            </a:r>
          </a:p>
          <a:p>
            <a:pPr marL="173093" indent="-173093">
              <a:buFont typeface="Arial" panose="020B0604020202020204" pitchFamily="34" charset="0"/>
              <a:buChar char="•"/>
            </a:pPr>
            <a:r>
              <a:rPr lang="en-US" dirty="0"/>
              <a:t>This will make updating the CAP Activity/Finding page easier should the CAP be returned for modifications. Thus, ensuring the correct activity steps are then populated onto the following pages (e.g., Progress Report, etc.).</a:t>
            </a:r>
          </a:p>
          <a:p>
            <a:pPr marL="173093" indent="-173093">
              <a:buFont typeface="Arial" panose="020B0604020202020204" pitchFamily="34" charset="0"/>
              <a:buChar char="•"/>
            </a:pPr>
            <a:endParaRPr lang="en-US" dirty="0"/>
          </a:p>
          <a:p>
            <a:r>
              <a:rPr lang="en-US" dirty="0"/>
              <a:t>Also, the Step # field for Question 3 auto-numbers each step. This will be helpful if you delete a row </a:t>
            </a:r>
            <a:r>
              <a:rPr lang="en-US" dirty="0">
                <a:sym typeface="Wingdings" panose="05000000000000000000" pitchFamily="2" charset="2"/>
              </a:rPr>
              <a:t> Once you save the page, Catamaran will apply the numbering to the listed steps. </a:t>
            </a:r>
            <a:r>
              <a:rPr lang="en-US" dirty="0"/>
              <a:t>Users are not required to enter the Step # to complete the activity step row. </a:t>
            </a:r>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Request Verification &amp; Closeout page provides a separate section to upload supporting evidence. This allows multiple documents per activity step!</a:t>
            </a:r>
          </a:p>
          <a:p>
            <a:endParaRPr lang="en-US" dirty="0"/>
          </a:p>
          <a:p>
            <a:r>
              <a:rPr lang="en-US" dirty="0"/>
              <a:t>Once you have provided your evidence notes, scroll down below the listed activity steps to upload any supporting evidence as needed. Remember, this is not a requirement at this step.</a:t>
            </a:r>
          </a:p>
          <a:p>
            <a:endParaRPr lang="en-US" dirty="0"/>
          </a:p>
          <a:p>
            <a:r>
              <a:rPr lang="en-US" dirty="0"/>
              <a:t>To do this, below the listed activity steps, select from the provided drop-down menu(s) the appropriate step # (and/or finding # if a Monitoring CAP), then upload/tag your specific documentation to a specific finding/step.</a:t>
            </a:r>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3915892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Verification Appendix appears </a:t>
            </a:r>
            <a:r>
              <a:rPr lang="en-US" b="1" i="1"/>
              <a:t>before</a:t>
            </a:r>
            <a:r>
              <a:rPr lang="en-US"/>
              <a:t> the closeout verification worksheet.</a:t>
            </a:r>
          </a:p>
          <a:p>
            <a:pPr marL="0" indent="0">
              <a:buFont typeface="Arial" panose="020B0604020202020204" pitchFamily="34" charset="0"/>
              <a:buNone/>
            </a:pPr>
            <a:endParaRPr lang="en-US"/>
          </a:p>
          <a:p>
            <a:pPr marL="0" indent="0">
              <a:buFont typeface="Arial" panose="020B0604020202020204" pitchFamily="34" charset="0"/>
              <a:buNone/>
            </a:pPr>
            <a:r>
              <a:rPr lang="en-US"/>
              <a:t>There is also a column on the verification form labeled date verified. The ISD can use this column to indicate the date the record was determined to be compliant. This may be helpful if you are conducting more than one verification activity. We have also updated the users who have access to this page. In order for districts to see the reviewed files, they can view this page if the ISD returns it to the district. At that time, districts will be able to edit the column of date corrected. The district will not be able to edit other columns the ISD completes. Once all the non-compliance is corrected and verified, the ISD will submit the closeout request to MDE. </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237484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ISDs complete the verification process, they occasionally find ongoing non-compliance. The ISD may return the CAP to the district to correct the records and complete other actions. Remember, to return the verification request to the district, go to the Request for Verification and Closeout page and select the </a:t>
            </a:r>
            <a:r>
              <a:rPr lang="en-US" b="1" dirty="0"/>
              <a:t>Verification Request Returned</a:t>
            </a:r>
            <a:r>
              <a:rPr lang="en-US" b="0" dirty="0"/>
              <a:t> button</a:t>
            </a:r>
            <a:r>
              <a:rPr lang="en-US" dirty="0"/>
              <a:t>.</a:t>
            </a:r>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677749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screenshot shows the Final Decision Date and Case Number on the Complaint CAP forms.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Verification Appendix will be viewable by the district, and the district will be able to note the date of correction. The district will then resubmit the CAP to the ISD.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Arrows on this slide indicate the fields for the ISD to enter the new verification dates and the browse button to upload supporting documentation. </a:t>
            </a:r>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1248239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verification process continues when the ISDs submits the CAP to MDE.</a:t>
            </a:r>
          </a:p>
          <a:p>
            <a:pPr marL="171450" indent="-171450">
              <a:buFont typeface="Arial" panose="020B0604020202020204" pitchFamily="34" charset="0"/>
              <a:buChar char="•"/>
            </a:pPr>
            <a:r>
              <a:rPr lang="en-US" dirty="0"/>
              <a:t>MDE reviews the verification, writes a comment on CAP Cover Page requesting supporting documentation and returns the CAP to the ISD.</a:t>
            </a:r>
          </a:p>
          <a:p>
            <a:pPr marL="171450" indent="-171450">
              <a:buFont typeface="Arial" panose="020B0604020202020204" pitchFamily="34" charset="0"/>
              <a:buChar char="•"/>
            </a:pPr>
            <a:r>
              <a:rPr lang="en-US" dirty="0"/>
              <a:t>ISDs will need to upload this supporting documentation on the </a:t>
            </a:r>
            <a:r>
              <a:rPr lang="en-US" b="1" dirty="0"/>
              <a:t>Verification Appendix </a:t>
            </a:r>
            <a:r>
              <a:rPr lang="en-US" b="0" dirty="0"/>
              <a:t>page</a:t>
            </a:r>
            <a:r>
              <a:rPr lang="en-US" b="1" dirty="0"/>
              <a:t> </a:t>
            </a:r>
            <a:r>
              <a:rPr lang="en-US" b="0" dirty="0"/>
              <a:t>using that browse button also shown on this screen</a:t>
            </a:r>
            <a:r>
              <a:rPr lang="en-US" b="1" dirty="0"/>
              <a:t> </a:t>
            </a:r>
            <a:r>
              <a:rPr lang="en-US" dirty="0"/>
              <a:t>and resubmit the CAP to MDE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110581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to introduce team.</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780586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In the next few slides, I want to point out some of the continuing features. On the left-hand side of any screen in the system you will find the feedback feature. The OSE as well as our PSC partners appreciate your feedback related to the system. </a:t>
            </a:r>
          </a:p>
          <a:p>
            <a:pPr marL="175724" indent="-175724" defTabSz="937194">
              <a:buFont typeface="Arial" panose="020B0604020202020204" pitchFamily="34" charset="0"/>
              <a:buChar char="•"/>
              <a:defRPr/>
            </a:pPr>
            <a:r>
              <a:rPr lang="en-US" dirty="0"/>
              <a:t>If you wish to be contacted about your feedback you can enter contact information, and someone will reach out to you. </a:t>
            </a:r>
          </a:p>
          <a:p>
            <a:pPr marL="175724" indent="-175724" defTabSz="937194">
              <a:buFont typeface="Arial" panose="020B0604020202020204" pitchFamily="34" charset="0"/>
              <a:buChar char="•"/>
              <a:defRPr/>
            </a:pPr>
            <a:r>
              <a:rPr lang="en-US" dirty="0"/>
              <a:t>If you prefer to provide anonymous feedback, we would also like to hear from you. You do not need to leave your contact information. </a:t>
            </a:r>
          </a:p>
          <a:p>
            <a:pPr defTabSz="937194">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a:t>Another important feature to note is the chat feature. As you work through the system, you may find yourself in need of some support. Rather than going to look for a how to document on the technical assistance website, the help desk is available for chats during regular business hours. </a:t>
            </a:r>
          </a:p>
          <a:p>
            <a:pPr defTabSz="937194">
              <a:defRPr/>
            </a:pPr>
            <a:endParaRPr lang="en-US"/>
          </a:p>
          <a:p>
            <a:pPr defTabSz="937194">
              <a:defRPr/>
            </a:pPr>
            <a:r>
              <a:rPr lang="en-US"/>
              <a:t>If you select the chat icon in the lower right corner of any screen, you can begin a chat session. </a:t>
            </a:r>
          </a:p>
          <a:p>
            <a:pPr defTabSz="937194">
              <a:defRPr/>
            </a:pPr>
            <a:endParaRPr lang="en-US"/>
          </a:p>
          <a:p>
            <a:pPr defTabSz="937194">
              <a:defRPr/>
            </a:pPr>
            <a:r>
              <a:rPr lang="en-US"/>
              <a:t>If you do choose to use the chat session, the help desk continues to log the issue so the OSE and our partners at PSC know where more training or support might be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30">
              <a:defRPr/>
            </a:pPr>
            <a:r>
              <a:rPr lang="en-US" dirty="0"/>
              <a:t>Finally, I would like to remind you about navigating in Catamaran. </a:t>
            </a:r>
          </a:p>
          <a:p>
            <a:pPr defTabSz="922630">
              <a:defRPr/>
            </a:pPr>
            <a:endParaRPr lang="en-US" dirty="0"/>
          </a:p>
          <a:p>
            <a:pPr defTabSz="922630">
              <a:defRPr/>
            </a:pPr>
            <a:r>
              <a:rPr lang="en-US" dirty="0"/>
              <a:t>Do not select your browser’s BACK button after submitting work or changing a status. </a:t>
            </a:r>
          </a:p>
          <a:p>
            <a:pPr defTabSz="922630">
              <a:defRPr/>
            </a:pPr>
            <a:endParaRPr lang="en-US" dirty="0"/>
          </a:p>
          <a:p>
            <a:pPr defTabSz="931471">
              <a:defRPr/>
            </a:pPr>
            <a:r>
              <a:rPr lang="en-US" dirty="0"/>
              <a:t>Many web browsers become confused and will give you an error message. You will be much more successful if you use the breadcrumbs to navigate to previous pages. </a:t>
            </a:r>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highlight some features and navigation for our Catamaran Technical Assistance Website or TA site.</a:t>
            </a:r>
          </a:p>
          <a:p>
            <a:endParaRPr lang="en-US" dirty="0"/>
          </a:p>
          <a:p>
            <a:r>
              <a:rPr lang="en-US" dirty="0"/>
              <a:t>You can access the Catamaran Technical Assistance Website at training dot catamaran dot partners.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scroll down the main landing page, you will see this section pictured here. It includes:</a:t>
            </a:r>
          </a:p>
          <a:p>
            <a:pPr marL="174056" indent="-174056">
              <a:buFont typeface="Arial" panose="020B0604020202020204" pitchFamily="34" charset="0"/>
              <a:buChar char="•"/>
            </a:pPr>
            <a:r>
              <a:rPr lang="en-US" dirty="0"/>
              <a:t>Documents the OSE is spotlighting, </a:t>
            </a:r>
          </a:p>
          <a:p>
            <a:pPr marL="174056" indent="-174056">
              <a:buFont typeface="Arial" panose="020B0604020202020204" pitchFamily="34" charset="0"/>
              <a:buChar char="•"/>
            </a:pPr>
            <a:r>
              <a:rPr lang="en-US" dirty="0"/>
              <a:t>Events and Deadlines (this is where the due dates are located now), and </a:t>
            </a:r>
          </a:p>
          <a:p>
            <a:pPr marL="174056" indent="-174056">
              <a:buFont typeface="Arial" panose="020B0604020202020204" pitchFamily="34" charset="0"/>
              <a:buChar char="•"/>
            </a:pPr>
            <a:r>
              <a:rPr lang="en-US" dirty="0"/>
              <a:t>Quick Links that you may find useful such as the MARSE or SPP.</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2596793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know, we now have a programmed calendar on our Catamaran Technical Assistance Website where users can view all upcoming events and due dates in one place. </a:t>
            </a:r>
          </a:p>
          <a:p>
            <a:endParaRPr lang="en-US" dirty="0"/>
          </a:p>
          <a:p>
            <a:r>
              <a:rPr lang="en-US" dirty="0"/>
              <a:t>This calendar has recently been updated with the upcoming due dates for 2024-25.</a:t>
            </a:r>
          </a:p>
          <a:p>
            <a:endParaRPr lang="en-US" dirty="0"/>
          </a:p>
          <a:p>
            <a:r>
              <a:rPr lang="en-US" dirty="0"/>
              <a:t>You may access the Catamaran Calendar from the home page of the Catamaran Technical Assistance Website by scrolling to the bottom of the page. This calendar displays 5 calendar items in a list-view format.* To view the full-sized calendar, select the </a:t>
            </a:r>
            <a:r>
              <a:rPr lang="en-US" b="1" dirty="0"/>
              <a:t>View Calendar </a:t>
            </a:r>
            <a:r>
              <a:rPr lang="en-US" dirty="0"/>
              <a:t>link at the bottom of the calendar. </a:t>
            </a:r>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2341331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At the top right of the page, you can view the calendar in the view that works best for you by list, month, or day. </a:t>
            </a:r>
          </a:p>
          <a:p>
            <a:pPr defTabSz="947425">
              <a:defRPr/>
            </a:pPr>
            <a:endParaRPr lang="en-US" dirty="0"/>
          </a:p>
          <a:p>
            <a:pPr defTabSz="947425">
              <a:defRPr/>
            </a:pPr>
            <a:r>
              <a:rPr lang="en-US" dirty="0"/>
              <a:t>From the month view shown here, you can drill down on a specific event for more information and add the event to your calendar.</a:t>
            </a:r>
          </a:p>
          <a:p>
            <a:pPr defTabSz="947425">
              <a:defRPr/>
            </a:pPr>
            <a:endParaRPr lang="en-US" dirty="0"/>
          </a:p>
          <a:p>
            <a:pPr defTabSz="947425">
              <a:defRPr/>
            </a:pPr>
            <a:r>
              <a:rPr lang="en-US" dirty="0"/>
              <a:t>For upcoming due dates that have a how-to associated with it, there will be a clickable link to the how-to.</a:t>
            </a:r>
          </a:p>
          <a:p>
            <a:endParaRPr lang="en-US" dirty="0"/>
          </a:p>
          <a:p>
            <a:endParaRPr lang="en-US" dirty="0"/>
          </a:p>
          <a:p>
            <a:r>
              <a:rPr lang="en-US" dirty="0"/>
              <a:t>We hope this new page is useful for you and helps you to plan your work.</a:t>
            </a:r>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547506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a:t>Catamaran how-</a:t>
            </a:r>
            <a:r>
              <a:rPr lang="en-US" err="1"/>
              <a:t>to’s</a:t>
            </a:r>
            <a:r>
              <a:rPr lang="en-US"/>
              <a:t> are organized in one place under the </a:t>
            </a:r>
            <a:r>
              <a:rPr lang="en-US" b="1"/>
              <a:t>Other Resources &amp; Events</a:t>
            </a:r>
            <a:r>
              <a:rPr lang="en-US" b="0"/>
              <a:t> menu. </a:t>
            </a:r>
          </a:p>
          <a:p>
            <a:pPr marL="634674" lvl="1" indent="-173093">
              <a:buFont typeface="Arial" panose="020B0604020202020204" pitchFamily="34" charset="0"/>
              <a:buChar char="•"/>
            </a:pPr>
            <a:r>
              <a:rPr lang="en-US" b="0"/>
              <a:t>Search for how-</a:t>
            </a:r>
            <a:r>
              <a:rPr lang="en-US" b="0" err="1"/>
              <a:t>tos</a:t>
            </a:r>
            <a:r>
              <a:rPr lang="en-US" b="0"/>
              <a:t> either by selecting district or ISD under either Monitoring, Policy, or Finance or </a:t>
            </a:r>
          </a:p>
          <a:p>
            <a:pPr marL="634674" lvl="1" indent="-173093">
              <a:buFont typeface="Arial" panose="020B0604020202020204" pitchFamily="34" charset="0"/>
              <a:buChar char="•"/>
            </a:pPr>
            <a:r>
              <a:rPr lang="en-US" b="0"/>
              <a:t>By using the how-to search form. </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dirty="0"/>
              <a:t>As a reminder, districts and ISDs have helpful resources available to them on the TA site. </a:t>
            </a:r>
          </a:p>
          <a:p>
            <a:pPr marL="173093" indent="-173093">
              <a:buFont typeface="Arial" panose="020B0604020202020204" pitchFamily="34" charset="0"/>
              <a:buChar char="•"/>
            </a:pPr>
            <a:r>
              <a:rPr lang="en-US" dirty="0"/>
              <a:t>To access either the district or ISD monitoring resources pages, select </a:t>
            </a:r>
            <a:r>
              <a:rPr lang="en-US" b="1" dirty="0"/>
              <a:t>Other Resources &amp; Events</a:t>
            </a:r>
            <a:r>
              <a:rPr lang="en-US" b="0" dirty="0"/>
              <a:t>, and then choose the District Monitoring Resources link or ISD Monitoring Resources link under the </a:t>
            </a:r>
            <a:r>
              <a:rPr lang="en-US" b="1" dirty="0"/>
              <a:t>Monitoring</a:t>
            </a:r>
            <a:r>
              <a:rPr lang="en-US" b="0" dirty="0"/>
              <a:t> heading shown on the previous slide.</a:t>
            </a:r>
          </a:p>
          <a:p>
            <a:pPr marL="173093" indent="-173093">
              <a:buFont typeface="Arial" panose="020B0604020202020204" pitchFamily="34" charset="0"/>
              <a:buChar char="•"/>
            </a:pPr>
            <a:r>
              <a:rPr lang="en-US" b="0" dirty="0"/>
              <a:t>Here’s a screenshot of the District Monitoring Resources page.</a:t>
            </a:r>
          </a:p>
          <a:p>
            <a:pPr marL="634674" lvl="1" indent="-173093">
              <a:buFont typeface="Arial" panose="020B0604020202020204" pitchFamily="34" charset="0"/>
              <a:buChar char="•"/>
            </a:pPr>
            <a:r>
              <a:rPr lang="en-US" b="0" dirty="0"/>
              <a:t>Topics like Corrective Action and Monitoring Review are here. Select the plus sign on the right to expand the section and view specific resources.</a:t>
            </a:r>
          </a:p>
          <a:p>
            <a:pPr marL="634674" lvl="1" indent="-173093">
              <a:buFont typeface="Arial" panose="020B0604020202020204" pitchFamily="34" charset="0"/>
              <a:buChar char="•"/>
            </a:pPr>
            <a:r>
              <a:rPr lang="en-US" b="0" dirty="0"/>
              <a:t>To navigate away from this page, you may select</a:t>
            </a:r>
          </a:p>
          <a:p>
            <a:pPr marL="1096255" lvl="2" indent="-173093">
              <a:buFont typeface="Arial" panose="020B0604020202020204" pitchFamily="34" charset="0"/>
              <a:buChar char="•"/>
            </a:pPr>
            <a:r>
              <a:rPr lang="en-US" b="0" dirty="0"/>
              <a:t>Any of the links under the Monitoring Resources Menu on the left</a:t>
            </a:r>
          </a:p>
          <a:p>
            <a:pPr marL="1096255" lvl="2" indent="-173093">
              <a:buFont typeface="Arial" panose="020B0604020202020204" pitchFamily="34" charset="0"/>
              <a:buChar char="•"/>
            </a:pPr>
            <a:r>
              <a:rPr lang="en-US" b="0" dirty="0"/>
              <a:t>Select any of the topics listed above (e.g., Funding, Monitoring, etc.) or</a:t>
            </a:r>
          </a:p>
          <a:p>
            <a:pPr marL="1096255" lvl="2" indent="-173093">
              <a:buFont typeface="Arial" panose="020B0604020202020204" pitchFamily="34" charset="0"/>
              <a:buChar char="•"/>
            </a:pPr>
            <a:r>
              <a:rPr lang="en-US" b="0" dirty="0"/>
              <a:t>Select the Catamaran logo in the upper left-hand corner to return to the main landing page</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19467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agenda on the slide.</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finding how-</a:t>
            </a:r>
            <a:r>
              <a:rPr lang="en-US" err="1"/>
              <a:t>to’s</a:t>
            </a:r>
            <a:r>
              <a:rPr lang="en-US"/>
              <a:t> and other resources using the main categories under the Other Resources menu, website visitors may also use the Catamaran How-</a:t>
            </a:r>
            <a:r>
              <a:rPr lang="en-US" err="1"/>
              <a:t>tos</a:t>
            </a:r>
            <a:r>
              <a:rPr lang="en-US"/>
              <a:t> form.</a:t>
            </a:r>
          </a:p>
          <a:p>
            <a:pPr marL="175724" indent="-175724">
              <a:buFont typeface="Arial" panose="020B0604020202020204" pitchFamily="34" charset="0"/>
              <a:buChar char="•"/>
            </a:pPr>
            <a:r>
              <a:rPr lang="en-US"/>
              <a:t>Select the resource category from the left sidebar. If you wish to narrow your search results further, enter a keyword or phrase. </a:t>
            </a:r>
          </a:p>
          <a:p>
            <a:pPr marL="175724" indent="-175724">
              <a:buFont typeface="Arial" panose="020B0604020202020204" pitchFamily="34" charset="0"/>
              <a:buChar char="•"/>
            </a:pPr>
            <a:r>
              <a:rPr lang="en-US"/>
              <a:t>In this example, we selected Monitoring and then entered the word “Video”. This quickly narrowed the results to two pages that have the word “video” on them.</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many of you know, OSE has reorganized the indicator pages so that rather than having to remember a specific indicator SPP number (e.g., B-1 or B-2), you only need to look for the category you need (e.g., Graduation &amp; Dropout). All topics that were previously listed as indicators are listed under the </a:t>
            </a:r>
            <a:r>
              <a:rPr lang="en-US" b="1" dirty="0"/>
              <a:t>Measuring, Reporting, &amp; Improving (Part B) </a:t>
            </a:r>
            <a:r>
              <a:rPr lang="en-US" dirty="0"/>
              <a:t>menu located at the top of the TA site. To open the sub-menu with the list, select </a:t>
            </a:r>
            <a:r>
              <a:rPr lang="en-US" b="1" dirty="0"/>
              <a:t>Measuring, Reporting &amp; Improving (Part B),</a:t>
            </a:r>
            <a:r>
              <a:rPr lang="en-US" dirty="0"/>
              <a:t> and the menu shown here will be displayed. To open a specific page, select the category, for example, Graduation &amp; Dropout. Be careful when you move your cursor from the menu to the submenu. If you don’t move vertically, you may end up on another submenu.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slide shows a portion of the updated Graduation &amp; Dropout page.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2749933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shown here is the Graduation and Dropout page. Each updated page has a brief description of the topic area along with several resource links. If the indicator is located on the Strand Report and/or Determinations, there will also be links to those pages as well.</a:t>
            </a:r>
          </a:p>
          <a:p>
            <a:endParaRPr lang="en-US" dirty="0"/>
          </a:p>
          <a:p>
            <a:r>
              <a:rPr lang="en-US" dirty="0"/>
              <a:t>Note, helpful content such as probe questions are still available along with newer content such as national resources.</a:t>
            </a:r>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3992977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searching for Catamaran How-</a:t>
            </a:r>
            <a:r>
              <a:rPr lang="en-US" err="1"/>
              <a:t>to’s</a:t>
            </a:r>
            <a:r>
              <a:rPr lang="en-US"/>
              <a:t>, website visitors may also do an overall search of the website. To do this, select </a:t>
            </a:r>
            <a:r>
              <a:rPr lang="en-US" b="1"/>
              <a:t>Search</a:t>
            </a:r>
            <a:r>
              <a:rPr lang="en-US" b="0"/>
              <a:t> in the upper right-hand corner of the website and then using the provided drop-down menu, select your search category and choose </a:t>
            </a:r>
            <a:r>
              <a:rPr lang="en-US" b="1"/>
              <a:t>Submit</a:t>
            </a:r>
            <a:r>
              <a:rPr lang="en-US" b="0"/>
              <a:t>.</a:t>
            </a:r>
          </a:p>
          <a:p>
            <a:pPr marL="175724" indent="-175724">
              <a:buFont typeface="Arial" panose="020B0604020202020204" pitchFamily="34" charset="0"/>
              <a:buChar char="•"/>
            </a:pPr>
            <a:r>
              <a:rPr lang="en-US" b="0"/>
              <a:t>Just like on the Catamaran How-to form, you may also enter a key word or phrase to narrow your search results.</a:t>
            </a:r>
          </a:p>
          <a:p>
            <a:pPr marL="175724" indent="-175724">
              <a:buFont typeface="Arial" panose="020B0604020202020204" pitchFamily="34" charset="0"/>
              <a:buChar char="•"/>
            </a:pPr>
            <a:r>
              <a:rPr lang="en-US" b="0"/>
              <a:t>Content is continuously being updated and tagged to optimize search results.</a:t>
            </a:r>
          </a:p>
          <a:p>
            <a:endParaRPr lang="en-US" b="0"/>
          </a:p>
          <a:p>
            <a:r>
              <a:rPr lang="en-US" b="0"/>
              <a:t>I would encourage you to search for the word Assignments and get that map of which monitoring team member is assigned to which ISD. That resources has our contact information on there as well. </a:t>
            </a:r>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561481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Finally, You may get to either the Upcoming Events or Past Events pages through the </a:t>
            </a:r>
            <a:r>
              <a:rPr lang="en-US" b="1" dirty="0"/>
              <a:t>Other Resources</a:t>
            </a:r>
            <a:r>
              <a:rPr lang="en-US" b="0" dirty="0"/>
              <a:t> menu or from the main landing page under the Events and Deadlines heading selecting either:</a:t>
            </a:r>
          </a:p>
          <a:p>
            <a:pPr marL="638205" lvl="1" indent="-174056" defTabSz="947425">
              <a:buFont typeface="Arial" panose="020B0604020202020204" pitchFamily="34" charset="0"/>
              <a:buChar char="•"/>
              <a:defRPr/>
            </a:pPr>
            <a:r>
              <a:rPr lang="en-US" u="sng" dirty="0">
                <a:effectLst/>
                <a:hlinkClick r:id="rId3"/>
              </a:rPr>
              <a:t>Register for Upcoming Events</a:t>
            </a:r>
            <a:r>
              <a:rPr lang="en-US" dirty="0"/>
              <a:t> </a:t>
            </a:r>
          </a:p>
          <a:p>
            <a:pPr marL="638205" lvl="1" indent="-174056" defTabSz="947425">
              <a:buFont typeface="Arial" panose="020B0604020202020204" pitchFamily="34" charset="0"/>
              <a:buChar char="•"/>
              <a:defRPr/>
            </a:pPr>
            <a:r>
              <a:rPr lang="en-US" u="sng" dirty="0">
                <a:effectLst/>
                <a:hlinkClick r:id="rId4"/>
              </a:rPr>
              <a:t>View Past Event Recordings</a:t>
            </a:r>
            <a:endParaRPr lang="en-US" dirty="0"/>
          </a:p>
          <a:p>
            <a:pPr marL="174056" indent="-174056" defTabSz="947425">
              <a:buFont typeface="Arial" panose="020B0604020202020204" pitchFamily="34" charset="0"/>
              <a:buChar char="•"/>
              <a:defRPr/>
            </a:pPr>
            <a:r>
              <a:rPr lang="en-US" dirty="0"/>
              <a:t>Just as before you may</a:t>
            </a:r>
          </a:p>
          <a:p>
            <a:pPr marL="638205" lvl="1" indent="-174056" defTabSz="947425">
              <a:buFont typeface="Arial" panose="020B0604020202020204" pitchFamily="34" charset="0"/>
              <a:buChar char="•"/>
              <a:defRPr/>
            </a:pPr>
            <a:r>
              <a:rPr lang="en-US" dirty="0"/>
              <a:t>Register for upcoming events or</a:t>
            </a:r>
          </a:p>
          <a:p>
            <a:pPr marL="638205" lvl="1" indent="-174056" defTabSz="947425">
              <a:buFont typeface="Arial" panose="020B0604020202020204" pitchFamily="34" charset="0"/>
              <a:buChar char="•"/>
              <a:defRPr/>
            </a:pPr>
            <a:r>
              <a:rPr lang="en-US" dirty="0"/>
              <a:t>Access recordings and presentation materials from past events (including this webinar)</a:t>
            </a:r>
          </a:p>
          <a:p>
            <a:pPr marL="638205" lvl="1" indent="-174056" defTabSz="947425">
              <a:buFont typeface="Arial" panose="020B0604020202020204" pitchFamily="34" charset="0"/>
              <a:buChar char="•"/>
              <a:defRPr/>
            </a:pPr>
            <a:endParaRPr lang="en-US" dirty="0"/>
          </a:p>
          <a:p>
            <a:pPr marL="174056" indent="-174056" defTabSz="947425">
              <a:buFont typeface="Arial" panose="020B0604020202020204" pitchFamily="34" charset="0"/>
              <a:buChar char="•"/>
              <a:defRPr/>
            </a:pPr>
            <a:r>
              <a:rPr lang="en-US" dirty="0"/>
              <a:t>You will notice the B-13 Interrater Reliability Training sessions are now available too. If you wish to register for one of these sessions, you can do so today.</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1946593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source of information that new ISD representatives may find helpful can be found on the Roles page, which can be found through the </a:t>
            </a:r>
            <a:r>
              <a:rPr lang="en-US" b="1"/>
              <a:t>Other Resources &amp; Events </a:t>
            </a:r>
            <a:r>
              <a:rPr lang="en-US"/>
              <a:t>menu under the heading Staffing &amp; Personnel.  To open this page, select “Roles” or navigate directly to this page by going to </a:t>
            </a:r>
            <a:r>
              <a:rPr lang="en-US" err="1"/>
              <a:t>training.catamaran.partners</a:t>
            </a:r>
            <a:r>
              <a:rPr lang="en-US"/>
              <a:t>/roles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this page, you will find technical assistance training videos and resources to help new ISD representatives understand their role and complete work in Catamaran.  Information includes training videos on navigating Catamaran, completing UNC work, running reports, and an introduction to this role.</a:t>
            </a:r>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4315340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chat feature in your webinar player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3476418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questions about today’s presentation, you may contact</a:t>
            </a:r>
            <a:r>
              <a:rPr lang="en-US" dirty="0">
                <a:latin typeface="Arial"/>
                <a:cs typeface="Arial"/>
              </a:rPr>
              <a:t> Charles at thomasc29@michigan.gov</a:t>
            </a:r>
            <a:r>
              <a:rPr lang="sv-SE" dirty="0">
                <a:latin typeface="Arial"/>
                <a:cs typeface="Arial"/>
              </a:rPr>
              <a:t>, or Kaitlyn at pacek1@michigan.gov.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a:cs typeface="Arial"/>
            </a:endParaRPr>
          </a:p>
          <a:p>
            <a:r>
              <a:rPr lang="en-US" dirty="0"/>
              <a:t>For more general questions about special education, contact the MDE OSE Information Line at 888-320-8384 or by email at m d e – o s e @ Michigan.gov.</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209601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5724" indent="-175724" defTabSz="937194">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4"/>
              </a:rPr>
              <a:t>d s e </a:t>
            </a:r>
            <a:r>
              <a:rPr lang="en-US" dirty="0" err="1">
                <a:latin typeface="Arial"/>
                <a:cs typeface="Arial"/>
                <a:hlinkClick r:id="rId4"/>
              </a:rPr>
              <a:t>e</a:t>
            </a:r>
            <a:r>
              <a:rPr lang="en-US" dirty="0">
                <a:latin typeface="Arial"/>
                <a:cs typeface="Arial"/>
                <a:hlinkClick r:id="rId4"/>
              </a:rPr>
              <a:t> g e r @publicsectorconsultants.com</a:t>
            </a:r>
            <a:endParaRPr lang="en-US" dirty="0">
              <a:latin typeface="Arial"/>
              <a:cs typeface="Arial"/>
            </a:endParaRPr>
          </a:p>
          <a:p>
            <a:pPr marL="175724" indent="-175724" defTabSz="937194">
              <a:buFont typeface="Arial" panose="020B0604020202020204" pitchFamily="34" charset="0"/>
              <a:buChar char="•"/>
              <a:defRPr/>
            </a:pPr>
            <a:endParaRPr lang="en-US" dirty="0">
              <a:latin typeface="Arial"/>
              <a:cs typeface="Arial"/>
            </a:endParaRPr>
          </a:p>
          <a:p>
            <a:pPr defTabSz="937194">
              <a:defRPr/>
            </a:pPr>
            <a:endParaRPr lang="en-US" dirty="0"/>
          </a:p>
          <a:p>
            <a:pPr defTabSz="937194">
              <a:defRPr/>
            </a:pPr>
            <a:r>
              <a:rPr lang="en-US" dirty="0"/>
              <a:t>As a reminder, </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err="1">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attending!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305610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you open Catamaran and acknowledge your reports, you will see a variety of things. The reports for districts include the Strand Report, the Monitoring Activities Report (MAR),  Reports of Findings or No Findings, Letters of Findings, Closeout/Non-closeout Reports for CAPs and State Complaint Reports for any completed complaints this month. For ISDs there are Reports of the determinations data that were issued earlier this summer, and an ISD Strand Report Summary of member district data. </a:t>
            </a:r>
          </a:p>
          <a:p>
            <a:pPr marL="171450" indent="-171450">
              <a:buFont typeface="Arial" panose="020B0604020202020204" pitchFamily="34" charset="0"/>
              <a:buChar char="•"/>
            </a:pPr>
            <a:r>
              <a:rPr lang="en-US" dirty="0"/>
              <a:t>The Activities for this release include Corrective Action Plans (CAPs) for B-9 (Disproportionate Representation-Child with a Disability), B-10 (Disproportionate Representation-Eligibility Category), Part B Monitoring, B-Valid &amp; Reliable, and State Complaints. State complaint CAPs are now issued twice a month.</a:t>
            </a:r>
          </a:p>
          <a:p>
            <a:pPr marL="171450" indent="-171450">
              <a:buFont typeface="Arial" panose="020B0604020202020204" pitchFamily="34" charset="0"/>
              <a:buChar char="•"/>
            </a:pPr>
            <a:r>
              <a:rPr lang="en-US" dirty="0"/>
              <a:t>There are Student Level Corrective Action Plans (SLCAP) for State Complaints. SLCAPs for State Complaints are released with the conclusion of the state complaint so those can be released any day.</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Strand Report. </a:t>
            </a:r>
          </a:p>
          <a:p>
            <a:endParaRPr lang="en-US"/>
          </a:p>
          <a:p>
            <a:r>
              <a:rPr lang="en-US"/>
              <a:t>The Strand Report summarizes a district’s performance on the State Performance Plan indicators and priority areas. </a:t>
            </a:r>
          </a:p>
          <a:p>
            <a:endParaRPr lang="en-US"/>
          </a:p>
          <a:p>
            <a:r>
              <a:rPr lang="en-US"/>
              <a:t>We will dive into how to access your reports a little later in the webinar, but if you do have a CAP or Corrective action, you can select the </a:t>
            </a:r>
            <a:r>
              <a:rPr lang="en-US" b="1"/>
              <a:t>See CAP  or corrective action </a:t>
            </a:r>
            <a:r>
              <a:rPr lang="en-US"/>
              <a:t>link in the Next Step column to be taken directly to that object. </a:t>
            </a:r>
          </a:p>
          <a:p>
            <a:endParaRPr lang="en-US"/>
          </a:p>
          <a:p>
            <a:r>
              <a:rPr lang="en-US"/>
              <a:t>You can use the download link at the top of the screen to save and then print a copy of your Strand Report to share with your administration, colleagues or RAP team if needed. </a:t>
            </a: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Monitoring and Activities report, or the MAR, can be accessed through the Reports page, which again, we will look at how to view and access the Reports page. </a:t>
            </a:r>
          </a:p>
          <a:p>
            <a:endParaRPr lang="en-US"/>
          </a:p>
          <a:p>
            <a:r>
              <a:rPr lang="en-US"/>
              <a:t>Some messages are universal and go to all districts, and some messages are targeted, and are sent only to specific districts, such as reminders to review Reports of Findings/No Findings or reminders to review data alert letters</a:t>
            </a:r>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0021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raining.catamaran.partners/determinatio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ThomasC29@michigan.gov"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hyperlink" Target="mailto:mde-ose@michigan.gov" TargetMode="External"/><Relationship Id="rId4" Type="http://schemas.openxmlformats.org/officeDocument/2006/relationships/hyperlink" Target="mailto:pacek1@michigan.gov"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dirty="0"/>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a:xfrm>
            <a:off x="838200" y="1825625"/>
            <a:ext cx="10515600" cy="4530725"/>
          </a:xfrm>
        </p:spPr>
        <p:txBody>
          <a:bodyPr>
            <a:noAutofit/>
          </a:bodyPr>
          <a:lstStyle/>
          <a:p>
            <a:r>
              <a:rPr lang="en-US" sz="2700" dirty="0"/>
              <a:t>The </a:t>
            </a:r>
            <a:r>
              <a:rPr lang="en-US" sz="2700" b="1" dirty="0"/>
              <a:t>September 2024 Catamaran Preview </a:t>
            </a:r>
            <a:r>
              <a:rPr lang="en-US" sz="2700" dirty="0"/>
              <a:t>webinar will begin in a few moments.</a:t>
            </a:r>
          </a:p>
          <a:p>
            <a:r>
              <a:rPr lang="en-US" sz="2700" dirty="0"/>
              <a:t>The webinar recording and presentation materials will be posted on the Catamaran Technical Assistance Website under </a:t>
            </a:r>
            <a:r>
              <a:rPr lang="en-US" sz="2700" b="1" dirty="0">
                <a:hlinkClick r:id="rId3"/>
              </a:rPr>
              <a:t>Past Events</a:t>
            </a:r>
            <a:r>
              <a:rPr lang="en-US" sz="2700" b="1" dirty="0"/>
              <a:t> </a:t>
            </a:r>
            <a:r>
              <a:rPr lang="en-US" sz="2700" dirty="0"/>
              <a:t>(https://training.catamaran.partners/past-events/).</a:t>
            </a:r>
          </a:p>
          <a:p>
            <a:r>
              <a:rPr lang="en-US" sz="2700" dirty="0"/>
              <a:t>To communicate with the presenters during the webinar, use the </a:t>
            </a:r>
            <a:br>
              <a:rPr lang="en-US" sz="2700" dirty="0"/>
            </a:br>
            <a:r>
              <a:rPr lang="en-US" sz="2700" b="1" dirty="0"/>
              <a:t>Chat</a:t>
            </a:r>
            <a:r>
              <a:rPr lang="en-US" sz="2700" dirty="0"/>
              <a:t> feature. </a:t>
            </a:r>
          </a:p>
          <a:p>
            <a:r>
              <a:rPr lang="en-US" sz="2700" dirty="0"/>
              <a:t>Closed captioning is available for this webinar. To select this option, choose the closed caption icon in the Zoom webinar player.</a:t>
            </a:r>
          </a:p>
        </p:txBody>
      </p:sp>
      <p:sp>
        <p:nvSpPr>
          <p:cNvPr id="4" name="Footer Placeholder 3">
            <a:extLst>
              <a:ext uri="{FF2B5EF4-FFF2-40B4-BE49-F238E27FC236}">
                <a16:creationId xmlns:a16="http://schemas.microsoft.com/office/drawing/2014/main" id="{415C6B93-D0CD-410A-A9BE-6C561C3451C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365125"/>
            <a:ext cx="10515600" cy="1325563"/>
          </a:xfrm>
        </p:spPr>
        <p:txBody>
          <a:bodyPr anchor="b">
            <a:normAutofit/>
          </a:bodyPr>
          <a:lstStyle/>
          <a:p>
            <a:r>
              <a:rPr lang="en-US" dirty="0"/>
              <a:t>Sample Monitoring Activities Report</a:t>
            </a:r>
          </a:p>
        </p:txBody>
      </p:sp>
      <p:pic>
        <p:nvPicPr>
          <p:cNvPr id="7" name="Picture 6" descr="B-MAR example.">
            <a:extLst>
              <a:ext uri="{FF2B5EF4-FFF2-40B4-BE49-F238E27FC236}">
                <a16:creationId xmlns:a16="http://schemas.microsoft.com/office/drawing/2014/main" id="{6BEB384C-33C4-14F5-002E-698564595F97}"/>
              </a:ext>
            </a:extLst>
          </p:cNvPr>
          <p:cNvPicPr>
            <a:picLocks noChangeAspect="1"/>
          </p:cNvPicPr>
          <p:nvPr/>
        </p:nvPicPr>
        <p:blipFill>
          <a:blip r:embed="rId3"/>
          <a:stretch>
            <a:fillRect/>
          </a:stretch>
        </p:blipFill>
        <p:spPr>
          <a:xfrm>
            <a:off x="502357" y="2488396"/>
            <a:ext cx="11187286" cy="2876084"/>
          </a:xfrm>
          <a:prstGeom prst="rect">
            <a:avLst/>
          </a:prstGeom>
          <a:ln>
            <a:solidFill>
              <a:schemeClr val="tx1"/>
            </a:solidFill>
          </a:ln>
        </p:spPr>
      </p:pic>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09AA482-B513-4A52-8B40-368A1F27233E}"/>
              </a:ext>
            </a:extLst>
          </p:cNvPr>
          <p:cNvSpPr>
            <a:spLocks noGrp="1"/>
          </p:cNvSpPr>
          <p:nvPr>
            <p:ph type="title"/>
          </p:nvPr>
        </p:nvSpPr>
        <p:spPr>
          <a:xfrm>
            <a:off x="838200" y="365125"/>
            <a:ext cx="10777538" cy="1325563"/>
          </a:xfrm>
        </p:spPr>
        <p:txBody>
          <a:bodyPr/>
          <a:lstStyle/>
          <a:p>
            <a:r>
              <a:rPr lang="en-US" dirty="0"/>
              <a:t>Reports/Letters of Findings or No Findings</a:t>
            </a:r>
          </a:p>
        </p:txBody>
      </p:sp>
      <p:sp>
        <p:nvSpPr>
          <p:cNvPr id="3" name="Content Placeholder 2">
            <a:extLst>
              <a:ext uri="{FF2B5EF4-FFF2-40B4-BE49-F238E27FC236}">
                <a16:creationId xmlns:a16="http://schemas.microsoft.com/office/drawing/2014/main" id="{7698CAB4-3EB1-4DAC-9EF8-7653C519AECC}"/>
              </a:ext>
            </a:extLst>
          </p:cNvPr>
          <p:cNvSpPr>
            <a:spLocks noGrp="1"/>
          </p:cNvSpPr>
          <p:nvPr>
            <p:ph idx="1"/>
          </p:nvPr>
        </p:nvSpPr>
        <p:spPr>
          <a:xfrm>
            <a:off x="838200" y="1884045"/>
            <a:ext cx="10515599" cy="4837430"/>
          </a:xfrm>
        </p:spPr>
        <p:txBody>
          <a:bodyPr>
            <a:noAutofit/>
          </a:bodyPr>
          <a:lstStyle/>
          <a:p>
            <a:r>
              <a:rPr lang="en-US" sz="2800" dirty="0"/>
              <a:t>Indicator B-9 </a:t>
            </a:r>
          </a:p>
          <a:p>
            <a:r>
              <a:rPr lang="en-US" sz="2800" dirty="0"/>
              <a:t>Indicator B-10</a:t>
            </a:r>
          </a:p>
          <a:p>
            <a:r>
              <a:rPr lang="en-US" sz="2800" dirty="0"/>
              <a:t>Part B Monitoring</a:t>
            </a:r>
          </a:p>
          <a:p>
            <a:r>
              <a:rPr lang="en-US" sz="2800" dirty="0"/>
              <a:t>B-Valid &amp; Reliable</a:t>
            </a:r>
          </a:p>
          <a:p>
            <a:r>
              <a:rPr lang="en-US" sz="2800" dirty="0"/>
              <a:t>B-Complaint Final Decisions</a:t>
            </a:r>
          </a:p>
        </p:txBody>
      </p:sp>
      <p:sp>
        <p:nvSpPr>
          <p:cNvPr id="5" name="Slide Number Placeholder 4">
            <a:extLst>
              <a:ext uri="{FF2B5EF4-FFF2-40B4-BE49-F238E27FC236}">
                <a16:creationId xmlns:a16="http://schemas.microsoft.com/office/drawing/2014/main" id="{FC089CA0-FCF6-4556-9170-979E24A07E46}"/>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A61D251-D5B8-4583-888C-F8842AFEC3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841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1008057" cy="1325563"/>
          </a:xfrm>
        </p:spPr>
        <p:txBody>
          <a:bodyPr/>
          <a:lstStyle/>
          <a:p>
            <a:r>
              <a:rPr lang="en-US" dirty="0"/>
              <a:t>Closeout/Non-closeout Letters and Reports</a:t>
            </a:r>
          </a:p>
        </p:txBody>
      </p:sp>
      <p:sp>
        <p:nvSpPr>
          <p:cNvPr id="6" name="Content Placeholder 5">
            <a:extLst>
              <a:ext uri="{FF2B5EF4-FFF2-40B4-BE49-F238E27FC236}">
                <a16:creationId xmlns:a16="http://schemas.microsoft.com/office/drawing/2014/main" id="{EEDAF3EE-9A30-4B10-84B4-F6EB60934228}"/>
              </a:ext>
            </a:extLst>
          </p:cNvPr>
          <p:cNvSpPr>
            <a:spLocks noGrp="1"/>
          </p:cNvSpPr>
          <p:nvPr>
            <p:ph idx="1"/>
          </p:nvPr>
        </p:nvSpPr>
        <p:spPr>
          <a:xfrm>
            <a:off x="838201" y="1840863"/>
            <a:ext cx="10633363" cy="4268992"/>
          </a:xfrm>
        </p:spPr>
        <p:txBody>
          <a:bodyPr vert="horz" lIns="91440" tIns="45720" rIns="91440" bIns="45720" rtlCol="0" anchor="t">
            <a:normAutofit/>
          </a:bodyPr>
          <a:lstStyle/>
          <a:p>
            <a:r>
              <a:rPr lang="en-US" sz="3000" dirty="0"/>
              <a:t>Monitoring</a:t>
            </a:r>
          </a:p>
          <a:p>
            <a:pPr lvl="1"/>
            <a:r>
              <a:rPr lang="en-US" sz="3200" dirty="0"/>
              <a:t>Indicator B-9</a:t>
            </a:r>
          </a:p>
          <a:p>
            <a:pPr lvl="1"/>
            <a:r>
              <a:rPr lang="en-US" sz="3200" dirty="0"/>
              <a:t>Indicator </a:t>
            </a:r>
            <a:r>
              <a:rPr lang="en-US" sz="3000" dirty="0"/>
              <a:t>B-10 </a:t>
            </a:r>
          </a:p>
          <a:p>
            <a:pPr lvl="1"/>
            <a:r>
              <a:rPr lang="en-US" sz="3200" dirty="0"/>
              <a:t>Indicators </a:t>
            </a:r>
            <a:r>
              <a:rPr lang="en-US" sz="3000" dirty="0"/>
              <a:t>B-9 and B-10</a:t>
            </a:r>
          </a:p>
          <a:p>
            <a:pPr lvl="1"/>
            <a:r>
              <a:rPr lang="en-US" sz="3000" dirty="0"/>
              <a:t>Part B Monitoring</a:t>
            </a:r>
          </a:p>
          <a:p>
            <a:pPr lvl="1"/>
            <a:r>
              <a:rPr lang="en-US" sz="3000" dirty="0"/>
              <a:t>B-Valid &amp; Reliable</a:t>
            </a:r>
          </a:p>
          <a:p>
            <a:r>
              <a:rPr lang="en-US" sz="3000" dirty="0"/>
              <a:t>State Complaints</a:t>
            </a:r>
          </a:p>
          <a:p>
            <a:endParaRPr lang="en-US" dirty="0"/>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EF65-FEE8-143E-B56E-FD06E2E82D51}"/>
              </a:ext>
            </a:extLst>
          </p:cNvPr>
          <p:cNvSpPr>
            <a:spLocks noGrp="1"/>
          </p:cNvSpPr>
          <p:nvPr>
            <p:ph type="title"/>
          </p:nvPr>
        </p:nvSpPr>
        <p:spPr/>
        <p:txBody>
          <a:bodyPr/>
          <a:lstStyle/>
          <a:p>
            <a:r>
              <a:rPr lang="en-US" dirty="0"/>
              <a:t>Administrative Report – Districts and ISDs</a:t>
            </a:r>
          </a:p>
        </p:txBody>
      </p:sp>
      <p:sp>
        <p:nvSpPr>
          <p:cNvPr id="3" name="Content Placeholder 2" descr="MSDE EOY Missing Expected Record Student List on Catamaran.">
            <a:extLst>
              <a:ext uri="{FF2B5EF4-FFF2-40B4-BE49-F238E27FC236}">
                <a16:creationId xmlns:a16="http://schemas.microsoft.com/office/drawing/2014/main" id="{0B48EF28-4101-CD9A-1197-FC949FF64480}"/>
              </a:ext>
            </a:extLst>
          </p:cNvPr>
          <p:cNvSpPr>
            <a:spLocks noGrp="1"/>
          </p:cNvSpPr>
          <p:nvPr>
            <p:ph idx="1"/>
          </p:nvPr>
        </p:nvSpPr>
        <p:spPr/>
        <p:txBody>
          <a:bodyPr/>
          <a:lstStyle/>
          <a:p>
            <a:pPr marL="0" indent="0">
              <a:buNone/>
            </a:pPr>
            <a:endParaRPr lang="en-US" sz="3200" dirty="0"/>
          </a:p>
          <a:p>
            <a:endParaRPr lang="en-US" dirty="0"/>
          </a:p>
        </p:txBody>
      </p:sp>
      <p:pic>
        <p:nvPicPr>
          <p:cNvPr id="11" name="Picture 10" descr="MSDS End of Year Missing Expected Record Student List Report page.">
            <a:extLst>
              <a:ext uri="{FF2B5EF4-FFF2-40B4-BE49-F238E27FC236}">
                <a16:creationId xmlns:a16="http://schemas.microsoft.com/office/drawing/2014/main" id="{53C1976B-C6EA-BACB-2C9A-7814BC88B7F6}"/>
              </a:ext>
            </a:extLst>
          </p:cNvPr>
          <p:cNvPicPr>
            <a:picLocks noChangeAspect="1"/>
          </p:cNvPicPr>
          <p:nvPr/>
        </p:nvPicPr>
        <p:blipFill>
          <a:blip r:embed="rId3"/>
          <a:srcRect r="3627"/>
          <a:stretch/>
        </p:blipFill>
        <p:spPr>
          <a:xfrm>
            <a:off x="838200" y="1999708"/>
            <a:ext cx="10515600" cy="362571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D98DB1F8-6C7D-9E3A-626C-CBEFA9DE95B2}"/>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62E97F0D-627A-91B8-F3C8-B950C7171A6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78684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FE2E-4483-4BB4-8FA0-F8EF9750F3A6}"/>
              </a:ext>
            </a:extLst>
          </p:cNvPr>
          <p:cNvSpPr>
            <a:spLocks noGrp="1"/>
          </p:cNvSpPr>
          <p:nvPr>
            <p:ph type="title"/>
          </p:nvPr>
        </p:nvSpPr>
        <p:spPr/>
        <p:txBody>
          <a:bodyPr/>
          <a:lstStyle/>
          <a:p>
            <a:r>
              <a:rPr lang="en-US" dirty="0"/>
              <a:t>ISD Reports</a:t>
            </a:r>
          </a:p>
        </p:txBody>
      </p:sp>
      <p:sp>
        <p:nvSpPr>
          <p:cNvPr id="3" name="Content Placeholder 2">
            <a:extLst>
              <a:ext uri="{FF2B5EF4-FFF2-40B4-BE49-F238E27FC236}">
                <a16:creationId xmlns:a16="http://schemas.microsoft.com/office/drawing/2014/main" id="{60D6AFB2-248C-4245-A5E7-FB540B552ADB}"/>
              </a:ext>
            </a:extLst>
          </p:cNvPr>
          <p:cNvSpPr>
            <a:spLocks noGrp="1"/>
          </p:cNvSpPr>
          <p:nvPr>
            <p:ph idx="1"/>
          </p:nvPr>
        </p:nvSpPr>
        <p:spPr>
          <a:xfrm>
            <a:off x="838200" y="1825625"/>
            <a:ext cx="10515600" cy="4367357"/>
          </a:xfrm>
        </p:spPr>
        <p:txBody>
          <a:bodyPr>
            <a:normAutofit/>
          </a:bodyPr>
          <a:lstStyle/>
          <a:p>
            <a:r>
              <a:rPr lang="en-US" sz="3200" dirty="0"/>
              <a:t>2024 Determinations Data</a:t>
            </a:r>
          </a:p>
          <a:p>
            <a:r>
              <a:rPr lang="en-US" sz="3200" dirty="0"/>
              <a:t>ISD Strand Report Summary of Member Districts</a:t>
            </a:r>
          </a:p>
        </p:txBody>
      </p:sp>
      <p:sp>
        <p:nvSpPr>
          <p:cNvPr id="5" name="Slide Number Placeholder 4">
            <a:extLst>
              <a:ext uri="{FF2B5EF4-FFF2-40B4-BE49-F238E27FC236}">
                <a16:creationId xmlns:a16="http://schemas.microsoft.com/office/drawing/2014/main" id="{226E6C1D-EC32-400B-9457-D296B2B8ADBA}"/>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537CFCDE-7333-42D5-90EE-C2E22C599ED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9385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E91-D806-4512-A88C-2976F2807825}"/>
              </a:ext>
            </a:extLst>
          </p:cNvPr>
          <p:cNvSpPr>
            <a:spLocks noGrp="1"/>
          </p:cNvSpPr>
          <p:nvPr>
            <p:ph type="title"/>
          </p:nvPr>
        </p:nvSpPr>
        <p:spPr/>
        <p:txBody>
          <a:bodyPr/>
          <a:lstStyle/>
          <a:p>
            <a:r>
              <a:rPr lang="en-US" dirty="0"/>
              <a:t>ISD Determinations Data	</a:t>
            </a:r>
          </a:p>
        </p:txBody>
      </p:sp>
      <p:sp>
        <p:nvSpPr>
          <p:cNvPr id="3" name="Content Placeholder 2">
            <a:extLst>
              <a:ext uri="{FF2B5EF4-FFF2-40B4-BE49-F238E27FC236}">
                <a16:creationId xmlns:a16="http://schemas.microsoft.com/office/drawing/2014/main" id="{354A2CB8-3256-4EB6-AA3F-9E26367F8398}"/>
              </a:ext>
            </a:extLst>
          </p:cNvPr>
          <p:cNvSpPr>
            <a:spLocks noGrp="1"/>
          </p:cNvSpPr>
          <p:nvPr>
            <p:ph idx="1"/>
          </p:nvPr>
        </p:nvSpPr>
        <p:spPr>
          <a:xfrm>
            <a:off x="838200" y="1825624"/>
            <a:ext cx="10515600" cy="4530725"/>
          </a:xfrm>
        </p:spPr>
        <p:txBody>
          <a:bodyPr vert="horz" lIns="91440" tIns="45720" rIns="91440" bIns="45720" rtlCol="0" anchor="t">
            <a:normAutofit fontScale="85000" lnSpcReduction="20000"/>
          </a:bodyPr>
          <a:lstStyle/>
          <a:p>
            <a:pPr>
              <a:lnSpc>
                <a:spcPct val="110000"/>
              </a:lnSpc>
            </a:pPr>
            <a:r>
              <a:rPr lang="en-US" sz="3200" dirty="0">
                <a:latin typeface="Arial"/>
                <a:cs typeface="Arial"/>
              </a:rPr>
              <a:t>All Determinations data has been previously shared. Review previous Determinations matrices, if needed to understand the data source. </a:t>
            </a:r>
            <a:endParaRPr lang="en-US" sz="3200" dirty="0"/>
          </a:p>
          <a:p>
            <a:pPr>
              <a:lnSpc>
                <a:spcPct val="110000"/>
              </a:lnSpc>
            </a:pPr>
            <a:r>
              <a:rPr lang="en-US" sz="3200" dirty="0">
                <a:latin typeface="Arial"/>
                <a:cs typeface="Arial"/>
              </a:rPr>
              <a:t>Determinations methodology and resources are available on the technical assistance website on the </a:t>
            </a:r>
            <a:r>
              <a:rPr lang="en-US" sz="3200" dirty="0">
                <a:latin typeface="Arial"/>
                <a:cs typeface="Arial"/>
                <a:hlinkClick r:id="rId3"/>
              </a:rPr>
              <a:t>Determinations</a:t>
            </a:r>
            <a:r>
              <a:rPr lang="en-US" sz="3200" dirty="0">
                <a:latin typeface="Arial"/>
                <a:cs typeface="Arial"/>
              </a:rPr>
              <a:t> page (https://training.catamaran.partners/determinations/). </a:t>
            </a:r>
            <a:endParaRPr lang="en-US" sz="3200" dirty="0"/>
          </a:p>
          <a:p>
            <a:pPr>
              <a:lnSpc>
                <a:spcPct val="110000"/>
              </a:lnSpc>
            </a:pPr>
            <a:r>
              <a:rPr lang="en-US" sz="3200" dirty="0">
                <a:latin typeface="Arial"/>
                <a:cs typeface="Arial"/>
              </a:rPr>
              <a:t>Results and Compliance Scores</a:t>
            </a:r>
          </a:p>
          <a:p>
            <a:pPr lvl="1">
              <a:lnSpc>
                <a:spcPct val="110000"/>
              </a:lnSpc>
            </a:pPr>
            <a:r>
              <a:rPr lang="en-US" sz="2800" dirty="0">
                <a:latin typeface="Arial"/>
                <a:cs typeface="Arial"/>
              </a:rPr>
              <a:t>Review the compliance and results scores for each of the five years. </a:t>
            </a:r>
            <a:endParaRPr lang="en-US" sz="2800" dirty="0"/>
          </a:p>
          <a:p>
            <a:pPr lvl="1">
              <a:lnSpc>
                <a:spcPct val="110000"/>
              </a:lnSpc>
            </a:pPr>
            <a:r>
              <a:rPr lang="en-US" sz="2800" dirty="0">
                <a:latin typeface="Arial"/>
                <a:cs typeface="Arial"/>
              </a:rPr>
              <a:t>Compare the ISD's scores to the state scores.</a:t>
            </a:r>
          </a:p>
          <a:p>
            <a:pPr lvl="1">
              <a:lnSpc>
                <a:spcPct val="110000"/>
              </a:lnSpc>
            </a:pPr>
            <a:r>
              <a:rPr lang="en-US" sz="2800" dirty="0">
                <a:latin typeface="Arial"/>
                <a:cs typeface="Arial"/>
              </a:rPr>
              <a:t>Note the gaps between the ISD scores and the state scores.</a:t>
            </a:r>
          </a:p>
          <a:p>
            <a:pPr lvl="1">
              <a:lnSpc>
                <a:spcPct val="110000"/>
              </a:lnSpc>
            </a:pPr>
            <a:r>
              <a:rPr lang="en-US" sz="2800" dirty="0">
                <a:latin typeface="Arial"/>
                <a:cs typeface="Arial"/>
              </a:rPr>
              <a:t>Look for any trends in the data.</a:t>
            </a:r>
          </a:p>
        </p:txBody>
      </p:sp>
      <p:sp>
        <p:nvSpPr>
          <p:cNvPr id="5" name="Slide Number Placeholder 4">
            <a:extLst>
              <a:ext uri="{FF2B5EF4-FFF2-40B4-BE49-F238E27FC236}">
                <a16:creationId xmlns:a16="http://schemas.microsoft.com/office/drawing/2014/main" id="{0B657BAC-6938-4332-9837-4B2EEC1D9474}"/>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D08BB2C2-F746-4A72-9EA8-97D58657B4E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4668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3258-2C8D-440A-978D-F9E9A886084C}"/>
              </a:ext>
            </a:extLst>
          </p:cNvPr>
          <p:cNvSpPr>
            <a:spLocks noGrp="1"/>
          </p:cNvSpPr>
          <p:nvPr>
            <p:ph type="title"/>
          </p:nvPr>
        </p:nvSpPr>
        <p:spPr/>
        <p:txBody>
          <a:bodyPr/>
          <a:lstStyle/>
          <a:p>
            <a:r>
              <a:rPr lang="en-US" dirty="0"/>
              <a:t>Element Data</a:t>
            </a:r>
          </a:p>
        </p:txBody>
      </p:sp>
      <p:sp>
        <p:nvSpPr>
          <p:cNvPr id="3" name="Content Placeholder 2">
            <a:extLst>
              <a:ext uri="{FF2B5EF4-FFF2-40B4-BE49-F238E27FC236}">
                <a16:creationId xmlns:a16="http://schemas.microsoft.com/office/drawing/2014/main" id="{4244E8A0-B264-4A0F-AD5B-CCA7A880CC67}"/>
              </a:ext>
            </a:extLst>
          </p:cNvPr>
          <p:cNvSpPr>
            <a:spLocks noGrp="1"/>
          </p:cNvSpPr>
          <p:nvPr>
            <p:ph idx="1"/>
          </p:nvPr>
        </p:nvSpPr>
        <p:spPr/>
        <p:txBody>
          <a:bodyPr>
            <a:normAutofit/>
          </a:bodyPr>
          <a:lstStyle/>
          <a:p>
            <a:r>
              <a:rPr lang="en-US" sz="2800" dirty="0"/>
              <a:t>Look at the trend for each element. </a:t>
            </a:r>
          </a:p>
          <a:p>
            <a:r>
              <a:rPr lang="en-US" sz="2800" dirty="0"/>
              <a:t>What are the elements with the lowest scores?</a:t>
            </a:r>
          </a:p>
          <a:p>
            <a:pPr lvl="1"/>
            <a:r>
              <a:rPr lang="en-US" sz="2400" dirty="0"/>
              <a:t>For Compliance?</a:t>
            </a:r>
          </a:p>
          <a:p>
            <a:pPr lvl="1"/>
            <a:r>
              <a:rPr lang="en-US" sz="2400" dirty="0"/>
              <a:t>For Results?</a:t>
            </a:r>
          </a:p>
          <a:p>
            <a:r>
              <a:rPr lang="en-US" sz="2800" dirty="0"/>
              <a:t>Reminder: The audit number is a count of member districts with special education audit findings. A zero means no districts that were audited had a finding. These numbers are counts of member districts, not points for the score. </a:t>
            </a:r>
          </a:p>
          <a:p>
            <a:r>
              <a:rPr lang="en-US" sz="2800" dirty="0"/>
              <a:t>Refer to the methodology document for further information.</a:t>
            </a:r>
          </a:p>
        </p:txBody>
      </p:sp>
      <p:sp>
        <p:nvSpPr>
          <p:cNvPr id="5" name="Slide Number Placeholder 4">
            <a:extLst>
              <a:ext uri="{FF2B5EF4-FFF2-40B4-BE49-F238E27FC236}">
                <a16:creationId xmlns:a16="http://schemas.microsoft.com/office/drawing/2014/main" id="{9A17F735-B183-4E16-AFDE-A7AAC5C4ADE2}"/>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89EC948C-1157-4741-9A8E-0E3E15857D4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4462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18BE-01D3-46E0-AD3C-F718CCE00D5D}"/>
              </a:ext>
            </a:extLst>
          </p:cNvPr>
          <p:cNvSpPr>
            <a:spLocks noGrp="1"/>
          </p:cNvSpPr>
          <p:nvPr>
            <p:ph type="title"/>
          </p:nvPr>
        </p:nvSpPr>
        <p:spPr/>
        <p:txBody>
          <a:bodyPr/>
          <a:lstStyle/>
          <a:p>
            <a:r>
              <a:rPr lang="en-US" dirty="0"/>
              <a:t>Member District Element Data</a:t>
            </a:r>
          </a:p>
        </p:txBody>
      </p:sp>
      <p:sp>
        <p:nvSpPr>
          <p:cNvPr id="3" name="Content Placeholder 2">
            <a:extLst>
              <a:ext uri="{FF2B5EF4-FFF2-40B4-BE49-F238E27FC236}">
                <a16:creationId xmlns:a16="http://schemas.microsoft.com/office/drawing/2014/main" id="{377B6116-B883-45DE-8A5E-FB157E928BD8}"/>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2800" b="0" i="0" dirty="0">
                <a:solidFill>
                  <a:srgbClr val="000000"/>
                </a:solidFill>
                <a:effectLst/>
                <a:latin typeface="Arial" panose="020B0604020202020204" pitchFamily="34" charset="0"/>
                <a:cs typeface="Arial" panose="020B0604020202020204" pitchFamily="34" charset="0"/>
              </a:rPr>
              <a:t>For each element of concern, look at the data from the member districts for the four years. </a:t>
            </a:r>
          </a:p>
          <a:p>
            <a:r>
              <a:rPr lang="en-US" sz="2800" b="0" i="0" dirty="0">
                <a:solidFill>
                  <a:srgbClr val="000000"/>
                </a:solidFill>
                <a:effectLst/>
                <a:latin typeface="Arial" panose="020B0604020202020204" pitchFamily="34" charset="0"/>
                <a:cs typeface="Arial" panose="020B0604020202020204" pitchFamily="34" charset="0"/>
              </a:rPr>
              <a:t>Is it one district or many districts with low scores?</a:t>
            </a:r>
          </a:p>
          <a:p>
            <a:r>
              <a:rPr lang="en-US" sz="2800" b="0" i="0" dirty="0">
                <a:solidFill>
                  <a:srgbClr val="000000"/>
                </a:solidFill>
                <a:effectLst/>
                <a:latin typeface="Arial" panose="020B0604020202020204" pitchFamily="34" charset="0"/>
                <a:cs typeface="Arial" panose="020B0604020202020204" pitchFamily="34" charset="0"/>
              </a:rPr>
              <a:t>Is it the same districts each year? </a:t>
            </a:r>
          </a:p>
          <a:p>
            <a:r>
              <a:rPr lang="en-US" sz="2800" b="0" i="0" dirty="0">
                <a:solidFill>
                  <a:srgbClr val="000000"/>
                </a:solidFill>
                <a:effectLst/>
                <a:latin typeface="Arial" panose="020B0604020202020204" pitchFamily="34" charset="0"/>
                <a:cs typeface="Arial" panose="020B0604020202020204" pitchFamily="34" charset="0"/>
              </a:rPr>
              <a:t>Are some trending up or down? </a:t>
            </a:r>
            <a:endParaRPr lang="en-US" sz="2800" dirty="0">
              <a:solidFill>
                <a:srgbClr val="000000"/>
              </a:solidFill>
              <a:latin typeface="Arial" panose="020B0604020202020204" pitchFamily="34" charset="0"/>
              <a:cs typeface="Arial" panose="020B0604020202020204" pitchFamily="34" charset="0"/>
            </a:endParaRPr>
          </a:p>
          <a:p>
            <a:r>
              <a:rPr lang="en-US" sz="2800" b="0" i="0" dirty="0">
                <a:solidFill>
                  <a:srgbClr val="000000"/>
                </a:solidFill>
                <a:effectLst/>
                <a:latin typeface="Arial" panose="020B0604020202020204" pitchFamily="34" charset="0"/>
                <a:cs typeface="Arial" panose="020B0604020202020204" pitchFamily="34" charset="0"/>
              </a:rPr>
              <a:t>Are newer data available about any element?</a:t>
            </a:r>
          </a:p>
          <a:p>
            <a:r>
              <a:rPr lang="en-US" sz="2800" dirty="0">
                <a:solidFill>
                  <a:srgbClr val="000000"/>
                </a:solidFill>
                <a:latin typeface="Arial"/>
                <a:cs typeface="Arial"/>
              </a:rPr>
              <a:t>What technical assistance (TA) is needed to address the issue(s)?</a:t>
            </a:r>
          </a:p>
        </p:txBody>
      </p:sp>
      <p:sp>
        <p:nvSpPr>
          <p:cNvPr id="5" name="Slide Number Placeholder 4">
            <a:extLst>
              <a:ext uri="{FF2B5EF4-FFF2-40B4-BE49-F238E27FC236}">
                <a16:creationId xmlns:a16="http://schemas.microsoft.com/office/drawing/2014/main" id="{FB907A77-A81C-4E55-97AD-073ED6797F19}"/>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DF6A39D6-67CC-4064-9C4B-F5327F529CC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9572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FFD7-676F-6AD2-A605-771328A470AF}"/>
              </a:ext>
            </a:extLst>
          </p:cNvPr>
          <p:cNvSpPr>
            <a:spLocks noGrp="1"/>
          </p:cNvSpPr>
          <p:nvPr>
            <p:ph type="title"/>
          </p:nvPr>
        </p:nvSpPr>
        <p:spPr/>
        <p:txBody>
          <a:bodyPr/>
          <a:lstStyle/>
          <a:p>
            <a:r>
              <a:rPr lang="en-US" dirty="0"/>
              <a:t>Corrective Action Plans (CAPs)</a:t>
            </a:r>
          </a:p>
        </p:txBody>
      </p:sp>
      <p:sp>
        <p:nvSpPr>
          <p:cNvPr id="3" name="Content Placeholder 2">
            <a:extLst>
              <a:ext uri="{FF2B5EF4-FFF2-40B4-BE49-F238E27FC236}">
                <a16:creationId xmlns:a16="http://schemas.microsoft.com/office/drawing/2014/main" id="{7833CA03-F97E-C82E-5D62-431228946DEA}"/>
              </a:ext>
            </a:extLst>
          </p:cNvPr>
          <p:cNvSpPr>
            <a:spLocks noGrp="1"/>
          </p:cNvSpPr>
          <p:nvPr>
            <p:ph sz="half" idx="1"/>
          </p:nvPr>
        </p:nvSpPr>
        <p:spPr>
          <a:xfrm>
            <a:off x="838200" y="1752765"/>
            <a:ext cx="5181600" cy="4667250"/>
          </a:xfrm>
        </p:spPr>
        <p:txBody>
          <a:bodyPr>
            <a:normAutofit fontScale="92500"/>
          </a:bodyPr>
          <a:lstStyle/>
          <a:p>
            <a:pPr marL="0" indent="0">
              <a:buNone/>
            </a:pPr>
            <a:r>
              <a:rPr lang="en-US" sz="2800" b="1">
                <a:solidFill>
                  <a:srgbClr val="24866E"/>
                </a:solidFill>
              </a:rPr>
              <a:t>All CAPs:</a:t>
            </a:r>
            <a:endParaRPr lang="en-US" sz="2800"/>
          </a:p>
          <a:p>
            <a:r>
              <a:rPr lang="en-US" sz="2600"/>
              <a:t>Have the same workflow and timelines for completion.</a:t>
            </a:r>
          </a:p>
          <a:p>
            <a:r>
              <a:rPr lang="en-US" sz="2600"/>
              <a:t>Describe system level correction.</a:t>
            </a:r>
          </a:p>
          <a:p>
            <a:r>
              <a:rPr lang="en-US" sz="2600"/>
              <a:t>Are verified as corrected by the ISD.</a:t>
            </a:r>
          </a:p>
          <a:p>
            <a:r>
              <a:rPr lang="en-US" sz="2600"/>
              <a:t>Include links to either:</a:t>
            </a:r>
          </a:p>
          <a:p>
            <a:pPr lvl="1"/>
            <a:r>
              <a:rPr lang="en-US" sz="2400"/>
              <a:t>Student Level Corrective Action Plans (SLCAPs) </a:t>
            </a:r>
            <a:r>
              <a:rPr lang="en-US" sz="2400" b="1"/>
              <a:t>or</a:t>
            </a:r>
            <a:endParaRPr lang="en-US" sz="2400"/>
          </a:p>
          <a:p>
            <a:pPr lvl="1"/>
            <a:r>
              <a:rPr lang="en-US" sz="2400"/>
              <a:t>District Student Data Report </a:t>
            </a:r>
            <a:br>
              <a:rPr lang="en-US" sz="2400"/>
            </a:br>
            <a:r>
              <a:rPr lang="en-US" sz="2400"/>
              <a:t>(B-Valid &amp; Reliable)</a:t>
            </a:r>
          </a:p>
          <a:p>
            <a:endParaRPr lang="en-US"/>
          </a:p>
        </p:txBody>
      </p:sp>
      <p:sp>
        <p:nvSpPr>
          <p:cNvPr id="4" name="Content Placeholder 3">
            <a:extLst>
              <a:ext uri="{FF2B5EF4-FFF2-40B4-BE49-F238E27FC236}">
                <a16:creationId xmlns:a16="http://schemas.microsoft.com/office/drawing/2014/main" id="{47066175-61E8-3880-9FE5-10A97508EE3C}"/>
              </a:ext>
            </a:extLst>
          </p:cNvPr>
          <p:cNvSpPr>
            <a:spLocks noGrp="1"/>
          </p:cNvSpPr>
          <p:nvPr>
            <p:ph sz="half" idx="2"/>
          </p:nvPr>
        </p:nvSpPr>
        <p:spPr>
          <a:xfrm>
            <a:off x="5849814" y="1720933"/>
            <a:ext cx="5503985" cy="4667249"/>
          </a:xfrm>
        </p:spPr>
        <p:txBody>
          <a:bodyPr>
            <a:normAutofit fontScale="92500"/>
          </a:bodyPr>
          <a:lstStyle/>
          <a:p>
            <a:pPr marL="0" indent="0">
              <a:buNone/>
            </a:pPr>
            <a:r>
              <a:rPr lang="en-US" sz="2800" b="1">
                <a:solidFill>
                  <a:schemeClr val="accent2"/>
                </a:solidFill>
              </a:rPr>
              <a:t>Monitoring CAPs:</a:t>
            </a:r>
          </a:p>
          <a:p>
            <a:pPr marL="285750" lvl="1"/>
            <a:r>
              <a:rPr lang="en-US" sz="2600"/>
              <a:t>Issued following a monitoring activity.</a:t>
            </a:r>
          </a:p>
          <a:p>
            <a:pPr marL="285750" lvl="1"/>
            <a:r>
              <a:rPr lang="en-US" sz="2600"/>
              <a:t>Include links to the report of findings.</a:t>
            </a:r>
          </a:p>
          <a:p>
            <a:pPr lvl="1"/>
            <a:endParaRPr lang="en-US"/>
          </a:p>
          <a:p>
            <a:pPr marL="0" indent="0">
              <a:buNone/>
            </a:pPr>
            <a:r>
              <a:rPr lang="en-US" sz="2800" b="1">
                <a:solidFill>
                  <a:schemeClr val="accent2"/>
                </a:solidFill>
              </a:rPr>
              <a:t>Complaint CAPs:</a:t>
            </a:r>
          </a:p>
          <a:p>
            <a:pPr marL="285750" lvl="1"/>
            <a:r>
              <a:rPr lang="en-US" sz="2600"/>
              <a:t>Issued each month as needed.</a:t>
            </a:r>
          </a:p>
          <a:p>
            <a:pPr marL="285750" lvl="1"/>
            <a:r>
              <a:rPr lang="en-US" sz="2600"/>
              <a:t>Include link to complaint final decision.</a:t>
            </a:r>
          </a:p>
          <a:p>
            <a:endParaRPr lang="en-US"/>
          </a:p>
        </p:txBody>
      </p:sp>
      <p:sp>
        <p:nvSpPr>
          <p:cNvPr id="6" name="Slide Number Placeholder 5">
            <a:extLst>
              <a:ext uri="{FF2B5EF4-FFF2-40B4-BE49-F238E27FC236}">
                <a16:creationId xmlns:a16="http://schemas.microsoft.com/office/drawing/2014/main" id="{07A5F1BD-C548-E9C6-B58E-4E2DCF679ACF}"/>
              </a:ext>
            </a:extLst>
          </p:cNvPr>
          <p:cNvSpPr>
            <a:spLocks noGrp="1"/>
          </p:cNvSpPr>
          <p:nvPr>
            <p:ph type="sldNum" sz="quarter" idx="12"/>
          </p:nvPr>
        </p:nvSpPr>
        <p:spPr/>
        <p:txBody>
          <a:bodyPr/>
          <a:lstStyle/>
          <a:p>
            <a:fld id="{0B17BB76-CBF7-44FF-99D7-3859A0F0D5C1}" type="slidenum">
              <a:rPr lang="en-US" smtClean="0"/>
              <a:pPr/>
              <a:t>18</a:t>
            </a:fld>
            <a:endParaRPr lang="en-US"/>
          </a:p>
        </p:txBody>
      </p:sp>
      <p:sp>
        <p:nvSpPr>
          <p:cNvPr id="5" name="Footer Placeholder 4">
            <a:extLst>
              <a:ext uri="{FF2B5EF4-FFF2-40B4-BE49-F238E27FC236}">
                <a16:creationId xmlns:a16="http://schemas.microsoft.com/office/drawing/2014/main" id="{70B7FD74-158F-C884-AD27-B66D2454DEE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1043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SLCAPs</a:t>
            </a:r>
          </a:p>
        </p:txBody>
      </p:sp>
      <p:pic>
        <p:nvPicPr>
          <p:cNvPr id="8" name="Picture 7" descr="Student Level Corrective Action Plan with circle around SLCAP text and Save and Save &amp; Submit button. ">
            <a:extLst>
              <a:ext uri="{FF2B5EF4-FFF2-40B4-BE49-F238E27FC236}">
                <a16:creationId xmlns:a16="http://schemas.microsoft.com/office/drawing/2014/main" id="{0EBBB156-5D28-6452-6027-6889B5E08B9B}"/>
              </a:ext>
            </a:extLst>
          </p:cNvPr>
          <p:cNvPicPr>
            <a:picLocks noChangeAspect="1"/>
          </p:cNvPicPr>
          <p:nvPr/>
        </p:nvPicPr>
        <p:blipFill>
          <a:blip r:embed="rId3"/>
          <a:stretch>
            <a:fillRect/>
          </a:stretch>
        </p:blipFill>
        <p:spPr>
          <a:xfrm>
            <a:off x="983987" y="2089082"/>
            <a:ext cx="10224025" cy="4121362"/>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19</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31406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dirty="0"/>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481137" cy="4740338"/>
          </a:xfrm>
        </p:spPr>
        <p:txBody>
          <a:bodyPr>
            <a:normAutofit fontScale="92500" lnSpcReduction="2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show captions. </a:t>
            </a:r>
          </a:p>
          <a:p>
            <a:pPr marL="741363" indent="-447675">
              <a:buFont typeface="+mj-lt"/>
              <a:buAutoNum type="arabicPeriod"/>
            </a:pPr>
            <a:r>
              <a:rPr lang="en-US" b="1"/>
              <a:t>Leave</a:t>
            </a:r>
            <a:r>
              <a:rPr lang="en-US"/>
              <a:t> – select to exit the webinar.</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a:blip r:embed="rId3"/>
          <a:stretch>
            <a:fillRect/>
          </a:stretch>
        </p:blipFill>
        <p:spPr>
          <a:xfrm>
            <a:off x="4144684" y="1866843"/>
            <a:ext cx="7688571" cy="3831905"/>
          </a:xfrm>
          <a:prstGeom prst="rect">
            <a:avLst/>
          </a:prstGeom>
          <a:ln>
            <a:solidFill>
              <a:schemeClr val="tx1"/>
            </a:solidFill>
          </a:ln>
        </p:spPr>
      </p:pic>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9684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dirty="0"/>
              <a:t>Catamaran Navigation</a:t>
            </a:r>
          </a:p>
        </p:txBody>
      </p:sp>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20</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8258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425450"/>
            <a:ext cx="10515600" cy="1342675"/>
          </a:xfrm>
        </p:spPr>
        <p:txBody>
          <a:bodyPr/>
          <a:lstStyle/>
          <a:p>
            <a:r>
              <a:rPr lang="en-US"/>
              <a:t>Login</a:t>
            </a:r>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21</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a:t>https://catamaran.partners</a:t>
            </a:r>
          </a:p>
          <a:p>
            <a:pPr algn="ctr"/>
            <a:endParaRPr lang="en-US"/>
          </a:p>
        </p:txBody>
      </p:sp>
    </p:spTree>
    <p:extLst>
      <p:ext uri="{BB962C8B-B14F-4D97-AF65-F5344CB8AC3E}">
        <p14:creationId xmlns:p14="http://schemas.microsoft.com/office/powerpoint/2010/main" val="124992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365125"/>
            <a:ext cx="10529455" cy="1325563"/>
          </a:xfrm>
        </p:spPr>
        <p:txBody>
          <a:bodyPr>
            <a:normAutofit/>
          </a:bodyPr>
          <a:lstStyle/>
          <a:p>
            <a:r>
              <a:rPr lang="en-US" dirty="0"/>
              <a:t>Review Organization Member Names</a:t>
            </a:r>
          </a:p>
        </p:txBody>
      </p:sp>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3"/>
            <a:ext cx="10529454" cy="2233694"/>
          </a:xfrm>
        </p:spPr>
        <p:txBody>
          <a:bodyPr>
            <a:normAutofit fontScale="92500"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a:p>
            <a:endParaRPr lang="en-US" dirty="0"/>
          </a:p>
        </p:txBody>
      </p:sp>
      <p:pic>
        <p:nvPicPr>
          <p:cNvPr id="9" name="Picture 8" descr="Tasks Overview with circle around the organization.">
            <a:extLst>
              <a:ext uri="{FF2B5EF4-FFF2-40B4-BE49-F238E27FC236}">
                <a16:creationId xmlns:a16="http://schemas.microsoft.com/office/drawing/2014/main" id="{8FCB65D3-F894-E7C3-B110-2F6B79C47F9A}"/>
              </a:ext>
            </a:extLst>
          </p:cNvPr>
          <p:cNvPicPr>
            <a:picLocks noChangeAspect="1"/>
          </p:cNvPicPr>
          <p:nvPr/>
        </p:nvPicPr>
        <p:blipFill>
          <a:blip r:embed="rId3"/>
          <a:stretch>
            <a:fillRect/>
          </a:stretch>
        </p:blipFill>
        <p:spPr>
          <a:xfrm>
            <a:off x="838200" y="4293960"/>
            <a:ext cx="7020262" cy="1354702"/>
          </a:xfrm>
          <a:prstGeom prst="rect">
            <a:avLst/>
          </a:prstGeom>
          <a:ln>
            <a:solidFill>
              <a:schemeClr val="tx1"/>
            </a:solidFill>
          </a:ln>
        </p:spPr>
      </p:pic>
      <p:pic>
        <p:nvPicPr>
          <p:cNvPr id="7" name="Picture 6" descr="Screenshot of Organization page, with emphasis on clicking Organization Members first, then check the person column.">
            <a:extLst>
              <a:ext uri="{FF2B5EF4-FFF2-40B4-BE49-F238E27FC236}">
                <a16:creationId xmlns:a16="http://schemas.microsoft.com/office/drawing/2014/main" id="{925073CA-F860-6111-553B-170A776A7656}"/>
              </a:ext>
            </a:extLst>
          </p:cNvPr>
          <p:cNvPicPr>
            <a:picLocks noChangeAspect="1"/>
          </p:cNvPicPr>
          <p:nvPr/>
        </p:nvPicPr>
        <p:blipFill>
          <a:blip r:embed="rId4"/>
          <a:stretch>
            <a:fillRect/>
          </a:stretch>
        </p:blipFill>
        <p:spPr>
          <a:xfrm>
            <a:off x="7971452" y="3963067"/>
            <a:ext cx="3593217" cy="2050720"/>
          </a:xfrm>
          <a:prstGeom prst="rect">
            <a:avLst/>
          </a:prstGeom>
          <a:ln>
            <a:solidFill>
              <a:schemeClr val="tx1"/>
            </a:solidFill>
          </a:ln>
        </p:spPr>
      </p:pic>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90834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dirty="0"/>
              <a:t>View Reports</a:t>
            </a:r>
          </a:p>
        </p:txBody>
      </p:sp>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838200" y="1825625"/>
            <a:ext cx="10749742" cy="1830214"/>
          </a:xfrm>
        </p:spPr>
        <p:txBody>
          <a:bodyPr>
            <a:normAutofit/>
          </a:bodyPr>
          <a:lstStyle/>
          <a:p>
            <a:pPr marL="457200" indent="-457200">
              <a:buFont typeface="+mj-lt"/>
              <a:buAutoNum type="arabicPeriod"/>
            </a:pPr>
            <a:r>
              <a:rPr lang="en-US" sz="2600" dirty="0"/>
              <a:t>View available reports on the Tasks Overview at the bottom of the Dashboard. </a:t>
            </a:r>
          </a:p>
          <a:p>
            <a:pPr marL="457200" indent="-457200">
              <a:buFont typeface="+mj-lt"/>
              <a:buAutoNum type="arabicPeriod"/>
            </a:pPr>
            <a:r>
              <a:rPr lang="en-US" sz="2600" dirty="0"/>
              <a:t>Select the link in the </a:t>
            </a:r>
            <a:r>
              <a:rPr lang="en-US" sz="2600" b="1" dirty="0"/>
              <a:t>Activity</a:t>
            </a:r>
            <a:r>
              <a:rPr lang="en-US" sz="2600" dirty="0"/>
              <a:t> column (for example, B Report) to access the Reports page. </a:t>
            </a:r>
          </a:p>
          <a:p>
            <a:endParaRPr lang="en-US" dirty="0"/>
          </a:p>
        </p:txBody>
      </p:sp>
      <p:pic>
        <p:nvPicPr>
          <p:cNvPr id="9" name="Picture 8" descr="Tasks Overview shown with circle around B Report. ">
            <a:extLst>
              <a:ext uri="{FF2B5EF4-FFF2-40B4-BE49-F238E27FC236}">
                <a16:creationId xmlns:a16="http://schemas.microsoft.com/office/drawing/2014/main" id="{D7DFCC84-06FA-03FA-7145-13FC57218E90}"/>
              </a:ext>
            </a:extLst>
          </p:cNvPr>
          <p:cNvPicPr>
            <a:picLocks noChangeAspect="1"/>
          </p:cNvPicPr>
          <p:nvPr/>
        </p:nvPicPr>
        <p:blipFill>
          <a:blip r:embed="rId3"/>
          <a:stretch>
            <a:fillRect/>
          </a:stretch>
        </p:blipFill>
        <p:spPr>
          <a:xfrm>
            <a:off x="721128" y="3931732"/>
            <a:ext cx="10749743" cy="2070376"/>
          </a:xfrm>
          <a:prstGeom prst="rect">
            <a:avLst/>
          </a:prstGeom>
          <a:ln>
            <a:solidFill>
              <a:schemeClr val="tx1"/>
            </a:solidFill>
          </a:ln>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23</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5491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p:txBody>
          <a:bodyPr/>
          <a:lstStyle/>
          <a:p>
            <a:r>
              <a:rPr lang="en-US" dirty="0"/>
              <a:t>Access Reports</a:t>
            </a:r>
          </a:p>
        </p:txBody>
      </p:sp>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1" y="1825625"/>
            <a:ext cx="3318164" cy="4351338"/>
          </a:xfrm>
        </p:spPr>
        <p:txBody>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a:p>
            <a:endParaRPr lang="en-US" dirty="0"/>
          </a:p>
        </p:txBody>
      </p:sp>
      <p:pic>
        <p:nvPicPr>
          <p:cNvPr id="8" name="Picture 7" descr="B-Reports page with link towards the Strand Report and B-MAR.">
            <a:extLst>
              <a:ext uri="{FF2B5EF4-FFF2-40B4-BE49-F238E27FC236}">
                <a16:creationId xmlns:a16="http://schemas.microsoft.com/office/drawing/2014/main" id="{1D06E861-FA60-232D-41E8-84FD10424F24}"/>
              </a:ext>
            </a:extLst>
          </p:cNvPr>
          <p:cNvPicPr>
            <a:picLocks noChangeAspect="1"/>
          </p:cNvPicPr>
          <p:nvPr/>
        </p:nvPicPr>
        <p:blipFill>
          <a:blip r:embed="rId3"/>
          <a:stretch>
            <a:fillRect/>
          </a:stretch>
        </p:blipFill>
        <p:spPr>
          <a:xfrm>
            <a:off x="4530811" y="2218623"/>
            <a:ext cx="7009652" cy="3565341"/>
          </a:xfrm>
          <a:prstGeom prst="rect">
            <a:avLst/>
          </a:prstGeom>
          <a:ln>
            <a:solidFill>
              <a:schemeClr val="tx1"/>
            </a:solidFill>
          </a:ln>
        </p:spPr>
      </p:pic>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746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838200" y="365125"/>
            <a:ext cx="10511118" cy="1325563"/>
          </a:xfrm>
        </p:spPr>
        <p:txBody>
          <a:bodyPr/>
          <a:lstStyle/>
          <a:p>
            <a:r>
              <a:rPr lang="en-US" dirty="0"/>
              <a:t>Acknowledge Reports by October 15</a:t>
            </a:r>
          </a:p>
        </p:txBody>
      </p:sp>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838200" y="1825625"/>
            <a:ext cx="3561068" cy="4667250"/>
          </a:xfrm>
        </p:spPr>
        <p:txBody>
          <a:bodyPr>
            <a:normAutofit/>
          </a:bodyPr>
          <a:lstStyle/>
          <a:p>
            <a:r>
              <a:rPr lang="en-US" dirty="0"/>
              <a:t>Acknowledge reports by selecting the red </a:t>
            </a:r>
            <a:r>
              <a:rPr lang="en-US" b="1" dirty="0"/>
              <a:t>Acknowledge Reports </a:t>
            </a:r>
            <a:r>
              <a:rPr lang="en-US" dirty="0"/>
              <a:t>button on the Reports page. </a:t>
            </a:r>
          </a:p>
          <a:p>
            <a:r>
              <a:rPr lang="en-US" b="1" dirty="0"/>
              <a:t>Note: </a:t>
            </a:r>
            <a:r>
              <a:rPr lang="en-US" dirty="0"/>
              <a:t>When reports have been</a:t>
            </a:r>
            <a:r>
              <a:rPr lang="en-US" b="1" dirty="0"/>
              <a:t> </a:t>
            </a:r>
            <a:r>
              <a:rPr lang="en-US" dirty="0"/>
              <a:t>acknowledged, additional tasks become available as appropriate (such as a CAP).</a:t>
            </a:r>
          </a:p>
          <a:p>
            <a:endParaRPr lang="en-US" dirty="0"/>
          </a:p>
        </p:txBody>
      </p:sp>
      <p:pic>
        <p:nvPicPr>
          <p:cNvPr id="9" name="Picture 8" descr="B-Reports page with circle around Acknowledge Reports button.">
            <a:extLst>
              <a:ext uri="{FF2B5EF4-FFF2-40B4-BE49-F238E27FC236}">
                <a16:creationId xmlns:a16="http://schemas.microsoft.com/office/drawing/2014/main" id="{11B14CB4-019E-8750-2B5A-D6C4D70759FD}"/>
              </a:ext>
            </a:extLst>
          </p:cNvPr>
          <p:cNvPicPr>
            <a:picLocks noChangeAspect="1"/>
          </p:cNvPicPr>
          <p:nvPr/>
        </p:nvPicPr>
        <p:blipFill>
          <a:blip r:embed="rId3"/>
          <a:stretch>
            <a:fillRect/>
          </a:stretch>
        </p:blipFill>
        <p:spPr>
          <a:xfrm>
            <a:off x="4443653" y="2403025"/>
            <a:ext cx="6905665" cy="3512450"/>
          </a:xfrm>
          <a:prstGeom prst="rect">
            <a:avLst/>
          </a:prstGeom>
          <a:ln>
            <a:solidFill>
              <a:schemeClr val="tx1"/>
            </a:solidFill>
          </a:ln>
        </p:spPr>
      </p:pic>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7238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p:txBody>
          <a:bodyPr/>
          <a:lstStyle/>
          <a:p>
            <a:r>
              <a:rPr lang="en-US" dirty="0"/>
              <a:t>After Acknowledging Reports</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p:txBody>
          <a:bodyPr>
            <a:normAutofit/>
          </a:bodyPr>
          <a:lstStyle/>
          <a:p>
            <a:r>
              <a:rPr lang="en-US" sz="3200"/>
              <a:t>Work cannot be completed in Catamaran until reports have been acknowledged.</a:t>
            </a:r>
          </a:p>
          <a:p>
            <a:r>
              <a:rPr lang="en-US" sz="3200"/>
              <a:t>What to do after acknowledging reports</a:t>
            </a:r>
            <a:r>
              <a:rPr lang="en-US" sz="3200">
                <a:solidFill>
                  <a:schemeClr val="tx1"/>
                </a:solidFill>
              </a:rPr>
              <a:t>:</a:t>
            </a:r>
          </a:p>
          <a:p>
            <a:pPr lvl="1"/>
            <a:r>
              <a:rPr lang="en-US" sz="2800"/>
              <a:t>Review Reports page – Does my district have findings?</a:t>
            </a:r>
          </a:p>
          <a:p>
            <a:pPr lvl="1"/>
            <a:r>
              <a:rPr lang="en-US" sz="2800"/>
              <a:t>Review Strand Report – What are the next steps?</a:t>
            </a:r>
          </a:p>
          <a:p>
            <a:pPr lvl="1"/>
            <a:r>
              <a:rPr lang="en-US" sz="2800"/>
              <a:t>Review MAR </a:t>
            </a:r>
          </a:p>
          <a:p>
            <a:pPr lvl="1"/>
            <a:r>
              <a:rPr lang="en-US" sz="2800"/>
              <a:t>Decide whether the district should convene a Review and Analysis Process (RAP) Team</a:t>
            </a:r>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61211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dirty="0"/>
              <a:t>Complete Tasks with RAP Team as needed</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sz="2800">
                <a:latin typeface="Arial"/>
                <a:cs typeface="Arial"/>
              </a:rPr>
              <a:t>Check the Tasks Overview or the Strand Report to see if the district has a CAP.</a:t>
            </a:r>
            <a:endParaRPr lang="en-US" sz="2800"/>
          </a:p>
          <a:p>
            <a:r>
              <a:rPr lang="en-US" sz="2800"/>
              <a:t>When there is a CAP, convene a RAP Team to work through the activity.</a:t>
            </a:r>
          </a:p>
          <a:p>
            <a:r>
              <a:rPr lang="en-US" sz="2800"/>
              <a:t>Suggested RAP Team members include:</a:t>
            </a:r>
          </a:p>
          <a:p>
            <a:pPr lvl="1"/>
            <a:r>
              <a:rPr lang="en-US" sz="2400"/>
              <a:t>District and ISD personnel such as special and general education administrators</a:t>
            </a:r>
          </a:p>
          <a:p>
            <a:pPr lvl="1"/>
            <a:r>
              <a:rPr lang="en-US" sz="2400"/>
              <a:t>School improvement team representative </a:t>
            </a:r>
          </a:p>
          <a:p>
            <a:pPr lvl="1"/>
            <a:r>
              <a:rPr lang="en-US" sz="2400"/>
              <a:t>Parents</a:t>
            </a:r>
          </a:p>
          <a:p>
            <a:pPr lvl="1"/>
            <a:r>
              <a:rPr lang="en-US" sz="2400"/>
              <a:t>Service providers including general or special education teachers</a:t>
            </a:r>
          </a:p>
          <a:p>
            <a:pPr lvl="1"/>
            <a:r>
              <a:rPr lang="en-US" sz="2400"/>
              <a:t>Data experts or program specialists</a:t>
            </a:r>
          </a:p>
          <a:p>
            <a:endParaRPr lang="en-US"/>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763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a:xfrm>
            <a:off x="838200" y="677315"/>
            <a:ext cx="10515600" cy="1013373"/>
          </a:xfrm>
        </p:spPr>
        <p:txBody>
          <a:bodyPr/>
          <a:lstStyle/>
          <a:p>
            <a:r>
              <a:rPr lang="en-US" dirty="0"/>
              <a:t>Access System Reports</a:t>
            </a:r>
          </a:p>
        </p:txBody>
      </p:sp>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8"/>
            <a:ext cx="10515599" cy="1300280"/>
          </a:xfrm>
        </p:spPr>
        <p:txBody>
          <a:bodyPr/>
          <a:lstStyle/>
          <a:p>
            <a:r>
              <a:rPr lang="en-US"/>
              <a:t>Hover over the user’s name. </a:t>
            </a:r>
          </a:p>
          <a:p>
            <a:r>
              <a:rPr lang="en-US"/>
              <a:t>Select </a:t>
            </a:r>
            <a:r>
              <a:rPr lang="en-US" b="1"/>
              <a:t>Reports</a:t>
            </a:r>
            <a:r>
              <a:rPr lang="en-US"/>
              <a:t> from the drop-down menu.</a:t>
            </a:r>
          </a:p>
        </p:txBody>
      </p:sp>
      <p:pic>
        <p:nvPicPr>
          <p:cNvPr id="3" name="Picture 2" descr="Drop down menu located under the user's name with arrow pointing to Reports">
            <a:extLst>
              <a:ext uri="{FF2B5EF4-FFF2-40B4-BE49-F238E27FC236}">
                <a16:creationId xmlns:a16="http://schemas.microsoft.com/office/drawing/2014/main" id="{97C280C6-49AB-9DB4-EFB2-6CD527908B5F}"/>
              </a:ext>
            </a:extLst>
          </p:cNvPr>
          <p:cNvPicPr>
            <a:picLocks noChangeAspect="1"/>
          </p:cNvPicPr>
          <p:nvPr/>
        </p:nvPicPr>
        <p:blipFill>
          <a:blip r:embed="rId3"/>
          <a:stretch>
            <a:fillRect/>
          </a:stretch>
        </p:blipFill>
        <p:spPr>
          <a:xfrm>
            <a:off x="906000" y="3428977"/>
            <a:ext cx="10380000" cy="2151428"/>
          </a:xfrm>
          <a:prstGeom prst="rect">
            <a:avLst/>
          </a:prstGeom>
          <a:ln>
            <a:solidFill>
              <a:srgbClr val="3A3A3A"/>
            </a:solidFill>
          </a:ln>
        </p:spPr>
      </p:pic>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826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p:txBody>
          <a:bodyPr/>
          <a:lstStyle/>
          <a:p>
            <a:r>
              <a:rPr lang="en-US" dirty="0"/>
              <a:t>Access Member District Activity Report</a:t>
            </a:r>
          </a:p>
        </p:txBody>
      </p:sp>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1" y="1866642"/>
            <a:ext cx="10828866" cy="1096691"/>
          </a:xfrm>
        </p:spPr>
        <p:txBody>
          <a:bodyPr>
            <a:normAutofit/>
          </a:bodyPr>
          <a:lstStyle/>
          <a:p>
            <a:r>
              <a:rPr lang="en-US"/>
              <a:t>Under the topic </a:t>
            </a:r>
            <a:r>
              <a:rPr lang="en-US" b="1"/>
              <a:t>Admin Reports, </a:t>
            </a:r>
            <a:r>
              <a:rPr lang="en-US"/>
              <a:t>select </a:t>
            </a:r>
            <a:r>
              <a:rPr lang="en-US" b="1"/>
              <a:t>Member District Activity Report</a:t>
            </a:r>
            <a:r>
              <a:rPr lang="en-US"/>
              <a:t>.</a:t>
            </a:r>
            <a:endParaRPr lang="en-US" b="1"/>
          </a:p>
        </p:txBody>
      </p:sp>
      <p:pic>
        <p:nvPicPr>
          <p:cNvPr id="4" name="Picture 3" descr="Administrative Reports page with arrow pointing to the Member District Activity Report link.">
            <a:extLst>
              <a:ext uri="{FF2B5EF4-FFF2-40B4-BE49-F238E27FC236}">
                <a16:creationId xmlns:a16="http://schemas.microsoft.com/office/drawing/2014/main" id="{C0CE1D44-9C18-C818-20FD-26ED877BF059}"/>
              </a:ext>
            </a:extLst>
          </p:cNvPr>
          <p:cNvPicPr>
            <a:picLocks noChangeAspect="1"/>
          </p:cNvPicPr>
          <p:nvPr/>
        </p:nvPicPr>
        <p:blipFill>
          <a:blip r:embed="rId3"/>
          <a:stretch>
            <a:fillRect/>
          </a:stretch>
        </p:blipFill>
        <p:spPr>
          <a:xfrm>
            <a:off x="1481961" y="2367349"/>
            <a:ext cx="8953333" cy="3990952"/>
          </a:xfrm>
          <a:prstGeom prst="rect">
            <a:avLst/>
          </a:prstGeom>
          <a:ln>
            <a:solidFill>
              <a:srgbClr val="3A3A3A"/>
            </a:solidFill>
          </a:ln>
        </p:spPr>
      </p:pic>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29</a:t>
            </a:fld>
            <a:endParaRPr lang="en-US"/>
          </a:p>
        </p:txBody>
      </p:sp>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9282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7332098" cy="2535237"/>
          </a:xfrm>
        </p:spPr>
        <p:txBody>
          <a:bodyPr/>
          <a:lstStyle/>
          <a:p>
            <a:pPr algn="l"/>
            <a:r>
              <a:rPr lang="en-US" dirty="0"/>
              <a:t>September 2024</a:t>
            </a:r>
            <a:br>
              <a:rPr lang="en-US" dirty="0"/>
            </a:br>
            <a:r>
              <a:rPr lang="en-US" dirty="0"/>
              <a:t>Part B Catamaran Preview</a:t>
            </a:r>
          </a:p>
        </p:txBody>
      </p:sp>
      <p:sp>
        <p:nvSpPr>
          <p:cNvPr id="3" name="Subtitle 2"/>
          <p:cNvSpPr>
            <a:spLocks noGrp="1"/>
          </p:cNvSpPr>
          <p:nvPr>
            <p:ph type="subTitle" idx="1"/>
          </p:nvPr>
        </p:nvSpPr>
        <p:spPr>
          <a:xfrm>
            <a:off x="4422098" y="4472247"/>
            <a:ext cx="6931701" cy="1030777"/>
          </a:xfrm>
        </p:spPr>
        <p:txBody>
          <a:bodyPr vert="horz" lIns="91440" tIns="45720" rIns="91440" bIns="45720" rtlCol="0" anchor="t">
            <a:normAutofit/>
          </a:bodyPr>
          <a:lstStyle/>
          <a:p>
            <a:r>
              <a:rPr lang="en-US">
                <a:latin typeface="Arial"/>
                <a:cs typeface="Arial"/>
              </a:rPr>
              <a:t>For Districts and ISDs</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p:txBody>
          <a:bodyPr/>
          <a:lstStyle/>
          <a:p>
            <a:r>
              <a:rPr lang="en-US" dirty="0"/>
              <a:t>Run Member District Activity Report</a:t>
            </a:r>
          </a:p>
        </p:txBody>
      </p:sp>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799358" y="1850585"/>
            <a:ext cx="2233621" cy="4505765"/>
          </a:xfrm>
        </p:spPr>
        <p:txBody>
          <a:bodyPr>
            <a:normAutofit/>
          </a:bodyPr>
          <a:lstStyle/>
          <a:p>
            <a:r>
              <a:rPr lang="en-US" sz="2800" dirty="0"/>
              <a:t>Select the</a:t>
            </a:r>
          </a:p>
          <a:p>
            <a:pPr lvl="1"/>
            <a:r>
              <a:rPr lang="en-US" sz="2400" dirty="0"/>
              <a:t>Release</a:t>
            </a:r>
          </a:p>
          <a:p>
            <a:pPr lvl="1"/>
            <a:r>
              <a:rPr lang="en-US" sz="2400" dirty="0"/>
              <a:t>ISD</a:t>
            </a:r>
          </a:p>
          <a:p>
            <a:pPr lvl="1"/>
            <a:r>
              <a:rPr lang="en-US" sz="2400" dirty="0"/>
              <a:t>Format</a:t>
            </a:r>
          </a:p>
          <a:p>
            <a:r>
              <a:rPr lang="en-US" sz="2800" dirty="0"/>
              <a:t>Choose </a:t>
            </a:r>
            <a:r>
              <a:rPr lang="en-US" sz="2800" b="1" dirty="0"/>
              <a:t>Go</a:t>
            </a:r>
          </a:p>
        </p:txBody>
      </p:sp>
      <p:pic>
        <p:nvPicPr>
          <p:cNvPr id="9" name="Picture 8" descr="Member District Activity Report with steps shown on how to access it.">
            <a:extLst>
              <a:ext uri="{FF2B5EF4-FFF2-40B4-BE49-F238E27FC236}">
                <a16:creationId xmlns:a16="http://schemas.microsoft.com/office/drawing/2014/main" id="{E28BA099-7F63-62F5-741E-74F9A4FC486C}"/>
              </a:ext>
            </a:extLst>
          </p:cNvPr>
          <p:cNvPicPr>
            <a:picLocks noChangeAspect="1"/>
          </p:cNvPicPr>
          <p:nvPr/>
        </p:nvPicPr>
        <p:blipFill>
          <a:blip r:embed="rId3"/>
          <a:stretch>
            <a:fillRect/>
          </a:stretch>
        </p:blipFill>
        <p:spPr>
          <a:xfrm>
            <a:off x="3204116" y="2452429"/>
            <a:ext cx="8425194" cy="3302077"/>
          </a:xfrm>
          <a:prstGeom prst="rect">
            <a:avLst/>
          </a:prstGeom>
          <a:ln>
            <a:solidFill>
              <a:schemeClr val="tx1"/>
            </a:solidFill>
          </a:ln>
        </p:spPr>
      </p:pic>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30</a:t>
            </a:fld>
            <a:endParaRPr lang="en-US"/>
          </a:p>
        </p:txBody>
      </p:sp>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35400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dirty="0"/>
              <a:t>Updates and Tips</a:t>
            </a:r>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265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19C4-2C04-4787-85AC-24B8D249476C}"/>
              </a:ext>
            </a:extLst>
          </p:cNvPr>
          <p:cNvSpPr>
            <a:spLocks noGrp="1"/>
          </p:cNvSpPr>
          <p:nvPr>
            <p:ph type="title"/>
          </p:nvPr>
        </p:nvSpPr>
        <p:spPr>
          <a:xfrm>
            <a:off x="838200" y="337415"/>
            <a:ext cx="10791666" cy="1325563"/>
          </a:xfrm>
        </p:spPr>
        <p:txBody>
          <a:bodyPr/>
          <a:lstStyle/>
          <a:p>
            <a:r>
              <a:rPr lang="en-US" dirty="0"/>
              <a:t>CAP Finding</a:t>
            </a:r>
            <a:br>
              <a:rPr lang="en-US" dirty="0"/>
            </a:br>
            <a:r>
              <a:rPr lang="en-US" dirty="0"/>
              <a:t>Page</a:t>
            </a:r>
          </a:p>
        </p:txBody>
      </p:sp>
      <p:sp>
        <p:nvSpPr>
          <p:cNvPr id="6" name="Content Placeholder 5">
            <a:extLst>
              <a:ext uri="{FF2B5EF4-FFF2-40B4-BE49-F238E27FC236}">
                <a16:creationId xmlns:a16="http://schemas.microsoft.com/office/drawing/2014/main" id="{B1860253-91C5-41E7-A093-109658A82E7C}"/>
              </a:ext>
            </a:extLst>
          </p:cNvPr>
          <p:cNvSpPr>
            <a:spLocks noGrp="1"/>
          </p:cNvSpPr>
          <p:nvPr>
            <p:ph sz="half" idx="1"/>
          </p:nvPr>
        </p:nvSpPr>
        <p:spPr>
          <a:xfrm>
            <a:off x="838200" y="1825625"/>
            <a:ext cx="3808093" cy="4440670"/>
          </a:xfrm>
        </p:spPr>
        <p:txBody>
          <a:bodyPr>
            <a:normAutofit lnSpcReduction="10000"/>
          </a:bodyPr>
          <a:lstStyle/>
          <a:p>
            <a:r>
              <a:rPr lang="en-US" sz="2800" dirty="0"/>
              <a:t>Applies to Indicator </a:t>
            </a:r>
            <a:br>
              <a:rPr lang="en-US" sz="2800" dirty="0"/>
            </a:br>
            <a:r>
              <a:rPr lang="en-US" sz="2800" dirty="0"/>
              <a:t>B-9, B-10, B-9-B-10, and Part B CAPs.</a:t>
            </a:r>
          </a:p>
          <a:p>
            <a:r>
              <a:rPr lang="en-US" sz="2800" dirty="0"/>
              <a:t>Actions ordered in Final Reports will be bolded and numbered.</a:t>
            </a:r>
          </a:p>
          <a:p>
            <a:r>
              <a:rPr lang="en-US" sz="2800" dirty="0"/>
              <a:t>Each action must be detailed in the Action Steps.</a:t>
            </a:r>
          </a:p>
        </p:txBody>
      </p:sp>
      <p:pic>
        <p:nvPicPr>
          <p:cNvPr id="12" name="Picture 11" descr="CAP Finding page with arrows pointing to the Required Corrective Action and Activity Step sections.">
            <a:extLst>
              <a:ext uri="{FF2B5EF4-FFF2-40B4-BE49-F238E27FC236}">
                <a16:creationId xmlns:a16="http://schemas.microsoft.com/office/drawing/2014/main" id="{ECBD8E69-1976-9B8A-196B-8E955D2DE8DC}"/>
              </a:ext>
            </a:extLst>
          </p:cNvPr>
          <p:cNvPicPr>
            <a:picLocks noChangeAspect="1"/>
          </p:cNvPicPr>
          <p:nvPr/>
        </p:nvPicPr>
        <p:blipFill>
          <a:blip r:embed="rId3"/>
          <a:stretch>
            <a:fillRect/>
          </a:stretch>
        </p:blipFill>
        <p:spPr>
          <a:xfrm>
            <a:off x="4646293" y="1051543"/>
            <a:ext cx="6983573" cy="5259780"/>
          </a:xfrm>
          <a:prstGeom prst="rect">
            <a:avLst/>
          </a:prstGeom>
          <a:ln>
            <a:solidFill>
              <a:schemeClr val="tx1"/>
            </a:solidFill>
          </a:ln>
        </p:spPr>
      </p:pic>
      <p:sp>
        <p:nvSpPr>
          <p:cNvPr id="5" name="Slide Number Placeholder 4">
            <a:extLst>
              <a:ext uri="{FF2B5EF4-FFF2-40B4-BE49-F238E27FC236}">
                <a16:creationId xmlns:a16="http://schemas.microsoft.com/office/drawing/2014/main" id="{6C5707E8-D224-460C-92F1-2E165BFE0AA6}"/>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C464D163-00BB-44BD-87F8-85A0089CD92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70198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19C4-2C04-4787-85AC-24B8D249476C}"/>
              </a:ext>
            </a:extLst>
          </p:cNvPr>
          <p:cNvSpPr>
            <a:spLocks noGrp="1"/>
          </p:cNvSpPr>
          <p:nvPr>
            <p:ph type="title"/>
          </p:nvPr>
        </p:nvSpPr>
        <p:spPr>
          <a:xfrm>
            <a:off x="838200" y="337415"/>
            <a:ext cx="10551984" cy="1325563"/>
          </a:xfrm>
        </p:spPr>
        <p:txBody>
          <a:bodyPr/>
          <a:lstStyle/>
          <a:p>
            <a:r>
              <a:rPr lang="en-US" dirty="0"/>
              <a:t>CAP Activity Page</a:t>
            </a:r>
          </a:p>
        </p:txBody>
      </p:sp>
      <p:sp>
        <p:nvSpPr>
          <p:cNvPr id="6" name="Content Placeholder 5">
            <a:extLst>
              <a:ext uri="{FF2B5EF4-FFF2-40B4-BE49-F238E27FC236}">
                <a16:creationId xmlns:a16="http://schemas.microsoft.com/office/drawing/2014/main" id="{B1860253-91C5-41E7-A093-109658A82E7C}"/>
              </a:ext>
            </a:extLst>
          </p:cNvPr>
          <p:cNvSpPr>
            <a:spLocks noGrp="1"/>
          </p:cNvSpPr>
          <p:nvPr>
            <p:ph sz="half" idx="1"/>
          </p:nvPr>
        </p:nvSpPr>
        <p:spPr>
          <a:xfrm>
            <a:off x="838200" y="1825625"/>
            <a:ext cx="3364177" cy="4694960"/>
          </a:xfrm>
        </p:spPr>
        <p:txBody>
          <a:bodyPr>
            <a:noAutofit/>
          </a:bodyPr>
          <a:lstStyle/>
          <a:p>
            <a:r>
              <a:rPr lang="en-US" sz="2600" dirty="0"/>
              <a:t>Applies to B-Valid &amp; Reliable CAPs.</a:t>
            </a:r>
          </a:p>
          <a:p>
            <a:r>
              <a:rPr lang="en-US" sz="2600" dirty="0"/>
              <a:t>Monitoring Finding language displayed.</a:t>
            </a:r>
          </a:p>
          <a:p>
            <a:r>
              <a:rPr lang="en-US" sz="2600" dirty="0"/>
              <a:t>Required Corrective Action requires the user to indicate the selected OSE training.</a:t>
            </a:r>
          </a:p>
        </p:txBody>
      </p:sp>
      <p:pic>
        <p:nvPicPr>
          <p:cNvPr id="7" name="Picture 6" descr="Screenshot of B-Valid &amp; Reliable CAP Activity Page with buttons circled and Monitoring Findings and Registration emphasized.">
            <a:extLst>
              <a:ext uri="{FF2B5EF4-FFF2-40B4-BE49-F238E27FC236}">
                <a16:creationId xmlns:a16="http://schemas.microsoft.com/office/drawing/2014/main" id="{92AC24C2-F894-1394-C263-BF1A558F3991}"/>
              </a:ext>
            </a:extLst>
          </p:cNvPr>
          <p:cNvPicPr>
            <a:picLocks noChangeAspect="1"/>
          </p:cNvPicPr>
          <p:nvPr/>
        </p:nvPicPr>
        <p:blipFill>
          <a:blip r:embed="rId3"/>
          <a:stretch>
            <a:fillRect/>
          </a:stretch>
        </p:blipFill>
        <p:spPr>
          <a:xfrm>
            <a:off x="4202377" y="1874427"/>
            <a:ext cx="7187807" cy="4009991"/>
          </a:xfrm>
          <a:prstGeom prst="rect">
            <a:avLst/>
          </a:prstGeom>
          <a:ln>
            <a:solidFill>
              <a:schemeClr val="tx1"/>
            </a:solidFill>
          </a:ln>
        </p:spPr>
      </p:pic>
      <p:sp>
        <p:nvSpPr>
          <p:cNvPr id="5" name="Slide Number Placeholder 4">
            <a:extLst>
              <a:ext uri="{FF2B5EF4-FFF2-40B4-BE49-F238E27FC236}">
                <a16:creationId xmlns:a16="http://schemas.microsoft.com/office/drawing/2014/main" id="{6C5707E8-D224-460C-92F1-2E165BFE0AA6}"/>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C464D163-00BB-44BD-87F8-85A0089CD92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4798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dirty="0"/>
              <a:t>Question 3: CAP Activity or Finding Page</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795643"/>
            <a:ext cx="10713933" cy="2302828"/>
          </a:xfrm>
        </p:spPr>
        <p:txBody>
          <a:bodyPr>
            <a:normAutofit/>
          </a:bodyPr>
          <a:lstStyle/>
          <a:p>
            <a:r>
              <a:rPr lang="en-US" sz="3200"/>
              <a:t>The </a:t>
            </a:r>
            <a:r>
              <a:rPr lang="en-US" sz="3200" b="1"/>
              <a:t>Delete?</a:t>
            </a:r>
            <a:r>
              <a:rPr lang="en-US" sz="3200"/>
              <a:t> checkbox allows users to remove rows as needed.</a:t>
            </a:r>
          </a:p>
          <a:p>
            <a:r>
              <a:rPr lang="en-US" sz="3200"/>
              <a:t>The </a:t>
            </a:r>
            <a:r>
              <a:rPr lang="en-US" sz="3200" b="1"/>
              <a:t>Step # </a:t>
            </a:r>
            <a:r>
              <a:rPr lang="en-US" sz="3200"/>
              <a:t>field</a:t>
            </a:r>
            <a:r>
              <a:rPr lang="en-US" sz="3200" b="1"/>
              <a:t> </a:t>
            </a:r>
            <a:r>
              <a:rPr lang="en-US" sz="3200"/>
              <a:t>has been updated to auto-number rows.</a:t>
            </a:r>
          </a:p>
        </p:txBody>
      </p:sp>
      <p:pic>
        <p:nvPicPr>
          <p:cNvPr id="4" name="Picture 3" descr="Screenshot of step three of the CAP Activity or Finding Page with the auto-number feature for activity steps and delete button emphasized.">
            <a:extLst>
              <a:ext uri="{FF2B5EF4-FFF2-40B4-BE49-F238E27FC236}">
                <a16:creationId xmlns:a16="http://schemas.microsoft.com/office/drawing/2014/main" id="{AE867B43-FE24-5BE3-B422-96194646B52D}"/>
              </a:ext>
            </a:extLst>
          </p:cNvPr>
          <p:cNvPicPr>
            <a:picLocks noChangeAspect="1"/>
          </p:cNvPicPr>
          <p:nvPr/>
        </p:nvPicPr>
        <p:blipFill>
          <a:blip r:embed="rId3"/>
          <a:stretch>
            <a:fillRect/>
          </a:stretch>
        </p:blipFill>
        <p:spPr>
          <a:xfrm>
            <a:off x="838198" y="3640319"/>
            <a:ext cx="10493649" cy="2393649"/>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34</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99438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Supporting Evidence Uploads</a:t>
            </a:r>
          </a:p>
        </p:txBody>
      </p:sp>
      <p:pic>
        <p:nvPicPr>
          <p:cNvPr id="7" name="Picture 6" descr="Supporting evidence upload section with arrows pointing to browse button, number drop-down, and plus button.">
            <a:extLst>
              <a:ext uri="{FF2B5EF4-FFF2-40B4-BE49-F238E27FC236}">
                <a16:creationId xmlns:a16="http://schemas.microsoft.com/office/drawing/2014/main" id="{3A37962E-6535-1509-3A10-C9620A871CF0}"/>
              </a:ext>
            </a:extLst>
          </p:cNvPr>
          <p:cNvPicPr>
            <a:picLocks noChangeAspect="1"/>
          </p:cNvPicPr>
          <p:nvPr/>
        </p:nvPicPr>
        <p:blipFill>
          <a:blip r:embed="rId3"/>
          <a:stretch>
            <a:fillRect/>
          </a:stretch>
        </p:blipFill>
        <p:spPr>
          <a:xfrm>
            <a:off x="838200" y="2274524"/>
            <a:ext cx="10515600" cy="3023235"/>
          </a:xfrm>
          <a:prstGeom prst="rect">
            <a:avLst/>
          </a:prstGeom>
          <a:noFill/>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35</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694872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57352"/>
            <a:ext cx="10515600" cy="1376855"/>
          </a:xfrm>
        </p:spPr>
        <p:txBody>
          <a:bodyPr>
            <a:normAutofit/>
          </a:bodyPr>
          <a:lstStyle/>
          <a:p>
            <a:r>
              <a:rPr lang="en-US" dirty="0"/>
              <a:t>Complaint and Monitoring CAP Verification for ISDs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0" y="1825625"/>
            <a:ext cx="10515600" cy="4284230"/>
          </a:xfrm>
        </p:spPr>
        <p:txBody>
          <a:bodyPr>
            <a:normAutofit/>
          </a:bodyPr>
          <a:lstStyle/>
          <a:p>
            <a:r>
              <a:rPr lang="en-US" sz="2800"/>
              <a:t>Verification Appendix appears </a:t>
            </a:r>
            <a:r>
              <a:rPr lang="en-US" sz="2800" b="1" i="1"/>
              <a:t>before</a:t>
            </a:r>
            <a:r>
              <a:rPr lang="en-US" sz="2800"/>
              <a:t> the closeout verification worksheet on the menu.</a:t>
            </a:r>
          </a:p>
          <a:p>
            <a:r>
              <a:rPr lang="en-US" sz="2800"/>
              <a:t>Verification Appendix includes a “Date Verified” column in the student record review section.</a:t>
            </a:r>
          </a:p>
          <a:p>
            <a:r>
              <a:rPr lang="en-US" sz="2800"/>
              <a:t>Districts may view, if the CAP is returned by the ISD.</a:t>
            </a:r>
          </a:p>
          <a:p>
            <a:r>
              <a:rPr lang="en-US" sz="2800"/>
              <a:t>When all findings of noncompliance are verified, the ISD will move to the closeout verification worksheet.</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702011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480964" cy="1325563"/>
          </a:xfrm>
        </p:spPr>
        <p:txBody>
          <a:bodyPr>
            <a:normAutofit/>
          </a:bodyPr>
          <a:lstStyle/>
          <a:p>
            <a:r>
              <a:rPr lang="en-US" dirty="0"/>
              <a:t>Complaint CAP Request for Verification and Closeout</a:t>
            </a:r>
          </a:p>
        </p:txBody>
      </p:sp>
      <p:pic>
        <p:nvPicPr>
          <p:cNvPr id="10" name="Picture 9" descr="B-Complaint CAP Request Verification and Closeout of Findings page with circle around Verification Request Returned button.">
            <a:extLst>
              <a:ext uri="{FF2B5EF4-FFF2-40B4-BE49-F238E27FC236}">
                <a16:creationId xmlns:a16="http://schemas.microsoft.com/office/drawing/2014/main" id="{DB9FE4A2-5707-6745-179E-EEDDACE0CA6A}"/>
              </a:ext>
            </a:extLst>
          </p:cNvPr>
          <p:cNvPicPr>
            <a:picLocks noChangeAspect="1"/>
          </p:cNvPicPr>
          <p:nvPr/>
        </p:nvPicPr>
        <p:blipFill>
          <a:blip r:embed="rId3"/>
          <a:stretch>
            <a:fillRect/>
          </a:stretch>
        </p:blipFill>
        <p:spPr>
          <a:xfrm>
            <a:off x="1402929" y="1915935"/>
            <a:ext cx="9386141" cy="4440415"/>
          </a:xfrm>
          <a:prstGeom prst="rect">
            <a:avLst/>
          </a:prstGeom>
          <a:ln>
            <a:solidFill>
              <a:schemeClr val="tx1"/>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698560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480964" cy="1325563"/>
          </a:xfrm>
        </p:spPr>
        <p:txBody>
          <a:bodyPr>
            <a:normAutofit/>
          </a:bodyPr>
          <a:lstStyle/>
          <a:p>
            <a:r>
              <a:rPr lang="en-US" dirty="0"/>
              <a:t>Complaint CAP Verification Appendix</a:t>
            </a:r>
          </a:p>
        </p:txBody>
      </p:sp>
      <p:sp>
        <p:nvSpPr>
          <p:cNvPr id="12" name="Content Placeholder 6">
            <a:extLst>
              <a:ext uri="{FF2B5EF4-FFF2-40B4-BE49-F238E27FC236}">
                <a16:creationId xmlns:a16="http://schemas.microsoft.com/office/drawing/2014/main" id="{0664C28D-11EC-44A1-A590-4CFA9B49189E}"/>
              </a:ext>
            </a:extLst>
          </p:cNvPr>
          <p:cNvSpPr>
            <a:spLocks noGrp="1"/>
          </p:cNvSpPr>
          <p:nvPr>
            <p:ph idx="1"/>
          </p:nvPr>
        </p:nvSpPr>
        <p:spPr>
          <a:xfrm>
            <a:off x="838199" y="1761456"/>
            <a:ext cx="3647611" cy="4594894"/>
          </a:xfrm>
        </p:spPr>
        <p:txBody>
          <a:bodyPr>
            <a:noAutofit/>
          </a:bodyPr>
          <a:lstStyle/>
          <a:p>
            <a:r>
              <a:rPr lang="en-US" sz="2800" dirty="0"/>
              <a:t>The final decision date and case numbers are now on Complaint CAP forms.</a:t>
            </a:r>
          </a:p>
          <a:p>
            <a:r>
              <a:rPr lang="en-US" sz="2800" dirty="0"/>
              <a:t>ISDs complete the verification appendix and upload supporting documentation.</a:t>
            </a:r>
          </a:p>
        </p:txBody>
      </p:sp>
      <p:pic>
        <p:nvPicPr>
          <p:cNvPr id="7" name="Picture 6" descr="B-Complaint CAP Verification Appendix with arrows towards all fields that are required.">
            <a:extLst>
              <a:ext uri="{FF2B5EF4-FFF2-40B4-BE49-F238E27FC236}">
                <a16:creationId xmlns:a16="http://schemas.microsoft.com/office/drawing/2014/main" id="{E0171DFB-F771-9CC4-0888-E9C5476E99FF}"/>
              </a:ext>
            </a:extLst>
          </p:cNvPr>
          <p:cNvPicPr>
            <a:picLocks noChangeAspect="1"/>
          </p:cNvPicPr>
          <p:nvPr/>
        </p:nvPicPr>
        <p:blipFill>
          <a:blip r:embed="rId3"/>
          <a:stretch>
            <a:fillRect/>
          </a:stretch>
        </p:blipFill>
        <p:spPr>
          <a:xfrm>
            <a:off x="4485810" y="1955362"/>
            <a:ext cx="7191027" cy="4219528"/>
          </a:xfrm>
          <a:prstGeom prst="rect">
            <a:avLst/>
          </a:prstGeom>
          <a:ln>
            <a:solidFill>
              <a:schemeClr val="tx1"/>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6211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515600" cy="1325563"/>
          </a:xfrm>
        </p:spPr>
        <p:txBody>
          <a:bodyPr anchor="b">
            <a:normAutofit/>
          </a:bodyPr>
          <a:lstStyle/>
          <a:p>
            <a:r>
              <a:rPr lang="en-US" dirty="0"/>
              <a:t>Monitoring CAP Verification Appendix</a:t>
            </a:r>
          </a:p>
        </p:txBody>
      </p:sp>
      <p:sp>
        <p:nvSpPr>
          <p:cNvPr id="7" name="Content Placeholder 6">
            <a:extLst>
              <a:ext uri="{FF2B5EF4-FFF2-40B4-BE49-F238E27FC236}">
                <a16:creationId xmlns:a16="http://schemas.microsoft.com/office/drawing/2014/main" id="{F1D66BE3-B050-4ED1-A385-9A190F60F948}"/>
              </a:ext>
            </a:extLst>
          </p:cNvPr>
          <p:cNvSpPr>
            <a:spLocks noGrp="1"/>
          </p:cNvSpPr>
          <p:nvPr>
            <p:ph idx="1"/>
          </p:nvPr>
        </p:nvSpPr>
        <p:spPr>
          <a:xfrm>
            <a:off x="564608" y="1865481"/>
            <a:ext cx="3139954" cy="4530724"/>
          </a:xfrm>
        </p:spPr>
        <p:txBody>
          <a:bodyPr>
            <a:noAutofit/>
          </a:bodyPr>
          <a:lstStyle/>
          <a:p>
            <a:r>
              <a:rPr lang="en-US" sz="2800" dirty="0"/>
              <a:t>ISDs complete the verification appendix and upload supporting documentation.</a:t>
            </a:r>
          </a:p>
        </p:txBody>
      </p:sp>
      <p:pic>
        <p:nvPicPr>
          <p:cNvPr id="9" name="Picture 8" descr="Monitoring CAP Verification Appendix">
            <a:extLst>
              <a:ext uri="{FF2B5EF4-FFF2-40B4-BE49-F238E27FC236}">
                <a16:creationId xmlns:a16="http://schemas.microsoft.com/office/drawing/2014/main" id="{07C227F6-4425-0B93-125F-8000855676A0}"/>
              </a:ext>
            </a:extLst>
          </p:cNvPr>
          <p:cNvPicPr>
            <a:picLocks noChangeAspect="1"/>
          </p:cNvPicPr>
          <p:nvPr/>
        </p:nvPicPr>
        <p:blipFill>
          <a:blip r:embed="rId3"/>
          <a:stretch>
            <a:fillRect/>
          </a:stretch>
        </p:blipFill>
        <p:spPr>
          <a:xfrm>
            <a:off x="3704562" y="1865481"/>
            <a:ext cx="7649238" cy="3943691"/>
          </a:xfrm>
          <a:prstGeom prst="rect">
            <a:avLst/>
          </a:prstGeom>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39</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4939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4C1C-B593-4194-8332-01FF4183841B}"/>
              </a:ext>
            </a:extLst>
          </p:cNvPr>
          <p:cNvSpPr>
            <a:spLocks noGrp="1"/>
          </p:cNvSpPr>
          <p:nvPr>
            <p:ph type="title"/>
          </p:nvPr>
        </p:nvSpPr>
        <p:spPr/>
        <p:txBody>
          <a:bodyPr/>
          <a:lstStyle/>
          <a:p>
            <a:r>
              <a:rPr lang="en-US" dirty="0"/>
              <a:t>Meet the Team</a:t>
            </a:r>
          </a:p>
        </p:txBody>
      </p:sp>
      <p:sp>
        <p:nvSpPr>
          <p:cNvPr id="8" name="Content Placeholder 2">
            <a:extLst>
              <a:ext uri="{FF2B5EF4-FFF2-40B4-BE49-F238E27FC236}">
                <a16:creationId xmlns:a16="http://schemas.microsoft.com/office/drawing/2014/main" id="{5E57153D-EA63-4FED-8B99-DA428B24B6A2}"/>
              </a:ext>
            </a:extLst>
          </p:cNvPr>
          <p:cNvSpPr>
            <a:spLocks noGrp="1"/>
          </p:cNvSpPr>
          <p:nvPr>
            <p:ph idx="1"/>
          </p:nvPr>
        </p:nvSpPr>
        <p:spPr>
          <a:xfrm>
            <a:off x="838200" y="1825625"/>
            <a:ext cx="10515600" cy="4530725"/>
          </a:xfrm>
        </p:spPr>
        <p:txBody>
          <a:bodyPr vert="horz" lIns="91440" tIns="45720" rIns="91440" bIns="45720" rtlCol="0" anchor="t">
            <a:normAutofit/>
          </a:bodyPr>
          <a:lstStyle/>
          <a:p>
            <a:r>
              <a:rPr lang="en-US" sz="3000" b="1" dirty="0"/>
              <a:t>Office of Special Education (OSE) </a:t>
            </a:r>
          </a:p>
          <a:p>
            <a:pPr lvl="1"/>
            <a:r>
              <a:rPr lang="en-US" sz="2600" dirty="0"/>
              <a:t>Jessica Brady, Supervisor</a:t>
            </a:r>
          </a:p>
          <a:p>
            <a:pPr lvl="1"/>
            <a:r>
              <a:rPr lang="en-US" sz="2600" dirty="0" err="1">
                <a:latin typeface="Arial"/>
                <a:cs typeface="Arial"/>
              </a:rPr>
              <a:t>Shawan</a:t>
            </a:r>
            <a:r>
              <a:rPr lang="en-US" sz="2600" dirty="0">
                <a:latin typeface="Arial"/>
                <a:cs typeface="Arial"/>
              </a:rPr>
              <a:t> Dortch, Coordinator</a:t>
            </a:r>
          </a:p>
          <a:p>
            <a:pPr lvl="1"/>
            <a:r>
              <a:rPr lang="en-US" sz="2600" dirty="0"/>
              <a:t>Charles Thomas, Consultant</a:t>
            </a:r>
          </a:p>
          <a:p>
            <a:pPr lvl="1"/>
            <a:r>
              <a:rPr lang="en-US" sz="2600" dirty="0"/>
              <a:t>Kaitlyn Pace, Contractor</a:t>
            </a:r>
          </a:p>
          <a:p>
            <a:r>
              <a:rPr lang="en-US" sz="3000" b="1" dirty="0"/>
              <a:t>Public Sector Consultants (PSC) </a:t>
            </a:r>
          </a:p>
          <a:p>
            <a:pPr lvl="1"/>
            <a:r>
              <a:rPr lang="en-US" sz="2600" dirty="0"/>
              <a:t>Lynne Clark, Project Director</a:t>
            </a:r>
          </a:p>
          <a:p>
            <a:pPr lvl="1"/>
            <a:r>
              <a:rPr lang="en-US" sz="2600" dirty="0"/>
              <a:t>Donna Seeger, Project Manager</a:t>
            </a:r>
          </a:p>
          <a:p>
            <a:pPr lvl="1"/>
            <a:r>
              <a:rPr lang="en-US" sz="2600" dirty="0"/>
              <a:t>Gabrielle Steinacker, Project Support Associate</a:t>
            </a:r>
          </a:p>
        </p:txBody>
      </p:sp>
      <p:sp>
        <p:nvSpPr>
          <p:cNvPr id="5" name="Slide Number Placeholder 4">
            <a:extLst>
              <a:ext uri="{FF2B5EF4-FFF2-40B4-BE49-F238E27FC236}">
                <a16:creationId xmlns:a16="http://schemas.microsoft.com/office/drawing/2014/main" id="{DF7DF0A8-7F68-45D5-8AD7-0430710579DC}"/>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24114082-0237-4A1A-BB10-C94A012E7F9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2616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p:txBody>
          <a:bodyPr/>
          <a:lstStyle/>
          <a:p>
            <a:r>
              <a:rPr lang="en-US" dirty="0"/>
              <a:t>Feedback Feature</a:t>
            </a:r>
          </a:p>
        </p:txBody>
      </p:sp>
      <p:pic>
        <p:nvPicPr>
          <p:cNvPr id="8" name="Picture 7" descr="Feedback icon located on the left side of the Catamaran site.">
            <a:extLst>
              <a:ext uri="{FF2B5EF4-FFF2-40B4-BE49-F238E27FC236}">
                <a16:creationId xmlns:a16="http://schemas.microsoft.com/office/drawing/2014/main" id="{4CD8C8E2-AAA2-363A-A0FC-FB26FE68DF28}"/>
              </a:ext>
            </a:extLst>
          </p:cNvPr>
          <p:cNvPicPr>
            <a:picLocks noChangeAspect="1"/>
          </p:cNvPicPr>
          <p:nvPr/>
        </p:nvPicPr>
        <p:blipFill>
          <a:blip r:embed="rId3"/>
          <a:stretch>
            <a:fillRect/>
          </a:stretch>
        </p:blipFill>
        <p:spPr>
          <a:xfrm>
            <a:off x="896472" y="1783680"/>
            <a:ext cx="4561905" cy="2352381"/>
          </a:xfrm>
          <a:prstGeom prst="rect">
            <a:avLst/>
          </a:prstGeom>
          <a:ln>
            <a:solidFill>
              <a:srgbClr val="3A3A3A"/>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0" y="4388831"/>
            <a:ext cx="5629835" cy="2104044"/>
          </a:xfrm>
        </p:spPr>
        <p:txBody>
          <a:bodyPr vert="horz" lIns="91440" tIns="45720" rIns="91440" bIns="45720" rtlCol="0" anchor="t">
            <a:normAutofit fontScale="92500" lnSpcReduction="20000"/>
          </a:bodyPr>
          <a:lstStyle/>
          <a:p>
            <a:r>
              <a:rPr lang="en-US" sz="2800" dirty="0">
                <a:latin typeface="Arial"/>
                <a:cs typeface="Arial"/>
              </a:rPr>
              <a:t>Feature available to offer feedback about Catamaran at any time.</a:t>
            </a:r>
            <a:endParaRPr lang="en-US" sz="2800" dirty="0"/>
          </a:p>
          <a:p>
            <a:r>
              <a:rPr lang="en-US" sz="2800" dirty="0">
                <a:latin typeface="Arial"/>
                <a:cs typeface="Arial"/>
              </a:rPr>
              <a:t>Enter contact information.</a:t>
            </a:r>
            <a:endParaRPr lang="en-US" sz="2800" dirty="0"/>
          </a:p>
          <a:p>
            <a:r>
              <a:rPr lang="en-US" sz="2800" dirty="0">
                <a:latin typeface="Arial"/>
                <a:cs typeface="Arial"/>
              </a:rPr>
              <a:t>Choose to be contacted about feedback.</a:t>
            </a:r>
            <a:endParaRPr lang="en-US" sz="2800" dirty="0"/>
          </a:p>
        </p:txBody>
      </p:sp>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40</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p:txBody>
          <a:bodyPr/>
          <a:lstStyle/>
          <a:p>
            <a:r>
              <a:rPr lang="en-US" dirty="0"/>
              <a:t>Michigan Department of Education | Office of Special Education </a:t>
            </a:r>
          </a:p>
        </p:txBody>
      </p:sp>
      <p:pic>
        <p:nvPicPr>
          <p:cNvPr id="11" name="Picture 10" descr="Catamaran Feedback form.">
            <a:extLst>
              <a:ext uri="{FF2B5EF4-FFF2-40B4-BE49-F238E27FC236}">
                <a16:creationId xmlns:a16="http://schemas.microsoft.com/office/drawing/2014/main" id="{010DFEFD-7358-B0A4-8297-2300AB5D6883}"/>
              </a:ext>
            </a:extLst>
          </p:cNvPr>
          <p:cNvPicPr>
            <a:picLocks noChangeAspect="1"/>
          </p:cNvPicPr>
          <p:nvPr/>
        </p:nvPicPr>
        <p:blipFill>
          <a:blip r:embed="rId4"/>
          <a:stretch>
            <a:fillRect/>
          </a:stretch>
        </p:blipFill>
        <p:spPr>
          <a:xfrm>
            <a:off x="7084657" y="1783680"/>
            <a:ext cx="4269143" cy="4853715"/>
          </a:xfrm>
          <a:prstGeom prst="rect">
            <a:avLst/>
          </a:prstGeom>
          <a:ln>
            <a:solidFill>
              <a:srgbClr val="3A3A3A"/>
            </a:solidFill>
          </a:ln>
        </p:spPr>
      </p:pic>
    </p:spTree>
    <p:extLst>
      <p:ext uri="{BB962C8B-B14F-4D97-AF65-F5344CB8AC3E}">
        <p14:creationId xmlns:p14="http://schemas.microsoft.com/office/powerpoint/2010/main" val="3806722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p:txBody>
          <a:bodyPr/>
          <a:lstStyle/>
          <a:p>
            <a:r>
              <a:rPr lang="en-US" dirty="0"/>
              <a:t>Chat Feature</a:t>
            </a:r>
          </a:p>
        </p:txBody>
      </p:sp>
      <p:sp>
        <p:nvSpPr>
          <p:cNvPr id="3" name="Content Placeholder 2">
            <a:extLst>
              <a:ext uri="{FF2B5EF4-FFF2-40B4-BE49-F238E27FC236}">
                <a16:creationId xmlns:a16="http://schemas.microsoft.com/office/drawing/2014/main" id="{D1984736-C881-40F3-9C32-B40894F27C24}"/>
              </a:ext>
            </a:extLst>
          </p:cNvPr>
          <p:cNvSpPr>
            <a:spLocks noGrp="1"/>
          </p:cNvSpPr>
          <p:nvPr>
            <p:ph idx="1"/>
          </p:nvPr>
        </p:nvSpPr>
        <p:spPr>
          <a:xfrm>
            <a:off x="838199" y="1825625"/>
            <a:ext cx="6404430" cy="4351338"/>
          </a:xfrm>
        </p:spPr>
        <p:txBody>
          <a:bodyPr>
            <a:normAutofit/>
          </a:bodyPr>
          <a:lstStyle/>
          <a:p>
            <a:r>
              <a:rPr lang="en-US" sz="2800"/>
              <a:t>The Help Desk is available by chat during business hours.</a:t>
            </a:r>
          </a:p>
          <a:p>
            <a:r>
              <a:rPr lang="en-US" sz="2800"/>
              <a:t>Choose the Chat icon located in the lower right corner of the screen to begin a chat.</a:t>
            </a:r>
          </a:p>
          <a:p>
            <a:r>
              <a:rPr lang="en-US" sz="2800"/>
              <a:t>Enter basic information.</a:t>
            </a:r>
          </a:p>
          <a:p>
            <a:r>
              <a:rPr lang="en-US" sz="2800"/>
              <a:t>The issue will still be logged in the Help Desk database (just like a phone call).</a:t>
            </a:r>
          </a:p>
        </p:txBody>
      </p:sp>
      <p:pic>
        <p:nvPicPr>
          <p:cNvPr id="9" name="Picture 8" descr="Chat icon is located in the lower right corner of the screen.">
            <a:extLst>
              <a:ext uri="{FF2B5EF4-FFF2-40B4-BE49-F238E27FC236}">
                <a16:creationId xmlns:a16="http://schemas.microsoft.com/office/drawing/2014/main" id="{E41FEDA5-5D77-BB7C-20FA-ACBB7F80BD16}"/>
              </a:ext>
            </a:extLst>
          </p:cNvPr>
          <p:cNvPicPr>
            <a:picLocks noChangeAspect="1"/>
          </p:cNvPicPr>
          <p:nvPr/>
        </p:nvPicPr>
        <p:blipFill>
          <a:blip r:embed="rId3"/>
          <a:stretch>
            <a:fillRect/>
          </a:stretch>
        </p:blipFill>
        <p:spPr>
          <a:xfrm>
            <a:off x="7419809" y="1310298"/>
            <a:ext cx="4161905" cy="1285714"/>
          </a:xfrm>
          <a:prstGeom prst="rect">
            <a:avLst/>
          </a:prstGeom>
        </p:spPr>
      </p:pic>
      <p:pic>
        <p:nvPicPr>
          <p:cNvPr id="11" name="Picture 10" descr="Catamaran Help Desk Chat Window.">
            <a:extLst>
              <a:ext uri="{FF2B5EF4-FFF2-40B4-BE49-F238E27FC236}">
                <a16:creationId xmlns:a16="http://schemas.microsoft.com/office/drawing/2014/main" id="{A8587D3A-BB55-3BED-5507-5BA694B9D107}"/>
              </a:ext>
            </a:extLst>
          </p:cNvPr>
          <p:cNvPicPr>
            <a:picLocks noChangeAspect="1"/>
          </p:cNvPicPr>
          <p:nvPr/>
        </p:nvPicPr>
        <p:blipFill>
          <a:blip r:embed="rId4"/>
          <a:stretch>
            <a:fillRect/>
          </a:stretch>
        </p:blipFill>
        <p:spPr>
          <a:xfrm>
            <a:off x="7924571" y="2685705"/>
            <a:ext cx="3657143" cy="3580952"/>
          </a:xfrm>
          <a:prstGeom prst="rect">
            <a:avLst/>
          </a:prstGeom>
          <a:ln>
            <a:solidFill>
              <a:srgbClr val="3A3A3A"/>
            </a:solidFill>
          </a:ln>
        </p:spPr>
      </p:pic>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46015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p:txBody>
          <a:bodyPr/>
          <a:lstStyle/>
          <a:p>
            <a:r>
              <a:rPr lang="en-US" dirty="0"/>
              <a:t>Use breadcrumbs to navigate</a:t>
            </a:r>
          </a:p>
        </p:txBody>
      </p:sp>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838200" y="1825625"/>
            <a:ext cx="10515600" cy="2115004"/>
          </a:xfrm>
        </p:spPr>
        <p:txBody>
          <a:bodyPr>
            <a:normAutofit/>
          </a:bodyPr>
          <a:lstStyle/>
          <a:p>
            <a:r>
              <a:rPr lang="en-US" sz="2800"/>
              <a:t>Use the breadcrumbs menu to navigate in Catamaran.</a:t>
            </a:r>
          </a:p>
          <a:p>
            <a:pPr lvl="1"/>
            <a:r>
              <a:rPr lang="en-US" sz="2400"/>
              <a:t>The breadcrumbs are a trail to follow back to a previous location.</a:t>
            </a:r>
          </a:p>
          <a:p>
            <a:pPr lvl="1"/>
            <a:r>
              <a:rPr lang="en-US" sz="2400"/>
              <a:t>Select the Catamaran logo to return to the Dashboard.</a:t>
            </a:r>
          </a:p>
        </p:txBody>
      </p:sp>
      <p:pic>
        <p:nvPicPr>
          <p:cNvPr id="8" name="Picture 7" descr="Screenshot of the top of the CAP Finding page with a circle around the Catamaran logo and an arrow pointing to the B Monitoring Compliance &amp; Correction Menu">
            <a:extLst>
              <a:ext uri="{FF2B5EF4-FFF2-40B4-BE49-F238E27FC236}">
                <a16:creationId xmlns:a16="http://schemas.microsoft.com/office/drawing/2014/main" id="{E2BB6DA0-0C31-ED75-E769-468D8E257072}"/>
              </a:ext>
            </a:extLst>
          </p:cNvPr>
          <p:cNvPicPr>
            <a:picLocks noChangeAspect="1"/>
          </p:cNvPicPr>
          <p:nvPr/>
        </p:nvPicPr>
        <p:blipFill>
          <a:blip r:embed="rId3"/>
          <a:stretch>
            <a:fillRect/>
          </a:stretch>
        </p:blipFill>
        <p:spPr>
          <a:xfrm>
            <a:off x="717990" y="3300591"/>
            <a:ext cx="10920406" cy="2537680"/>
          </a:xfrm>
          <a:prstGeom prst="rect">
            <a:avLst/>
          </a:prstGeom>
          <a:ln>
            <a:solidFill>
              <a:schemeClr val="tx1"/>
            </a:solidFill>
          </a:ln>
        </p:spPr>
      </p:pic>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42</a:t>
            </a:fld>
            <a:endParaRPr lang="en-US"/>
          </a:p>
        </p:txBody>
      </p:sp>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2312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dirty="0"/>
              <a:t>Resources</a:t>
            </a:r>
          </a:p>
        </p:txBody>
      </p:sp>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70232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pic>
        <p:nvPicPr>
          <p:cNvPr id="7" name="Picture 6" descr="Catamaran Technical Assistance Website">
            <a:extLst>
              <a:ext uri="{FF2B5EF4-FFF2-40B4-BE49-F238E27FC236}">
                <a16:creationId xmlns:a16="http://schemas.microsoft.com/office/drawing/2014/main" id="{5BC770D3-72FA-0F7E-936A-D2E03786EDF3}"/>
              </a:ext>
            </a:extLst>
          </p:cNvPr>
          <p:cNvPicPr>
            <a:picLocks noChangeAspect="1"/>
          </p:cNvPicPr>
          <p:nvPr/>
        </p:nvPicPr>
        <p:blipFill>
          <a:blip r:embed="rId3"/>
          <a:stretch>
            <a:fillRect/>
          </a:stretch>
        </p:blipFill>
        <p:spPr>
          <a:xfrm>
            <a:off x="0" y="496260"/>
            <a:ext cx="12192000" cy="5865479"/>
          </a:xfrm>
          <a:prstGeom prst="rect">
            <a:avLst/>
          </a:prstGeom>
          <a:ln>
            <a:solidFill>
              <a:schemeClr val="tx1"/>
            </a:solidFill>
          </a:ln>
        </p:spPr>
      </p:pic>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44</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37068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0D780BFF-D67F-4563-06C4-32ADFF4C9617}"/>
              </a:ext>
            </a:extLst>
          </p:cNvPr>
          <p:cNvSpPr txBox="1">
            <a:spLocks noGrp="1"/>
          </p:cNvSpPr>
          <p:nvPr>
            <p:ph type="title" idx="4294967295"/>
          </p:nvPr>
        </p:nvSpPr>
        <p:spPr>
          <a:xfrm>
            <a:off x="679622" y="-1325563"/>
            <a:ext cx="1151237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A3A3A"/>
                </a:solidFill>
                <a:effectLst/>
                <a:uLnTx/>
                <a:uFillTx/>
                <a:latin typeface="Arial" charset="0"/>
                <a:ea typeface="Arial" charset="0"/>
                <a:cs typeface="Arial" charset="0"/>
              </a:rPr>
              <a:t>Catamaran Technical Assistance Website (2)</a:t>
            </a:r>
          </a:p>
        </p:txBody>
      </p:sp>
      <p:pic>
        <p:nvPicPr>
          <p:cNvPr id="7" name="Picture 6" descr="Bottom half of the homepage on the TA site.">
            <a:extLst>
              <a:ext uri="{FF2B5EF4-FFF2-40B4-BE49-F238E27FC236}">
                <a16:creationId xmlns:a16="http://schemas.microsoft.com/office/drawing/2014/main" id="{98434429-5A59-C407-7983-3241B877D675}"/>
              </a:ext>
            </a:extLst>
          </p:cNvPr>
          <p:cNvPicPr>
            <a:picLocks noChangeAspect="1"/>
          </p:cNvPicPr>
          <p:nvPr/>
        </p:nvPicPr>
        <p:blipFill>
          <a:blip r:embed="rId3"/>
          <a:stretch>
            <a:fillRect/>
          </a:stretch>
        </p:blipFill>
        <p:spPr>
          <a:xfrm>
            <a:off x="1" y="879781"/>
            <a:ext cx="12191999" cy="5131095"/>
          </a:xfrm>
          <a:prstGeom prst="rect">
            <a:avLst/>
          </a:prstGeom>
          <a:ln>
            <a:solidFill>
              <a:schemeClr val="tx1">
                <a:lumMod val="50000"/>
              </a:schemeClr>
            </a:solidFill>
          </a:ln>
        </p:spPr>
      </p:pic>
      <p:sp>
        <p:nvSpPr>
          <p:cNvPr id="3" name="Slide Number Placeholder 2">
            <a:extLst>
              <a:ext uri="{FF2B5EF4-FFF2-40B4-BE49-F238E27FC236}">
                <a16:creationId xmlns:a16="http://schemas.microsoft.com/office/drawing/2014/main" id="{9699E6CF-BB8E-EDD4-E27C-E05B8AA493EC}"/>
              </a:ext>
            </a:extLst>
          </p:cNvPr>
          <p:cNvSpPr>
            <a:spLocks noGrp="1"/>
          </p:cNvSpPr>
          <p:nvPr>
            <p:ph type="sldNum" sz="quarter" idx="12"/>
          </p:nvPr>
        </p:nvSpPr>
        <p:spPr/>
        <p:txBody>
          <a:bodyPr/>
          <a:lstStyle/>
          <a:p>
            <a:fld id="{F782C1E8-CA2E-47FF-89F1-29AE34FB2263}" type="slidenum">
              <a:rPr lang="en-US" smtClean="0"/>
              <a:pPr/>
              <a:t>45</a:t>
            </a:fld>
            <a:endParaRPr lang="en-US"/>
          </a:p>
        </p:txBody>
      </p:sp>
      <p:sp>
        <p:nvSpPr>
          <p:cNvPr id="2" name="Footer Placeholder 1">
            <a:extLst>
              <a:ext uri="{FF2B5EF4-FFF2-40B4-BE49-F238E27FC236}">
                <a16:creationId xmlns:a16="http://schemas.microsoft.com/office/drawing/2014/main" id="{38E94F6E-1F8D-235B-7021-49063980FDD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85468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FFF5-F131-8F79-D571-82D64079AE6B}"/>
              </a:ext>
            </a:extLst>
          </p:cNvPr>
          <p:cNvSpPr>
            <a:spLocks noGrp="1"/>
          </p:cNvSpPr>
          <p:nvPr>
            <p:ph type="title"/>
          </p:nvPr>
        </p:nvSpPr>
        <p:spPr/>
        <p:txBody>
          <a:bodyPr/>
          <a:lstStyle/>
          <a:p>
            <a:r>
              <a:rPr lang="en-US" dirty="0"/>
              <a:t>Catamaran Calendar</a:t>
            </a:r>
          </a:p>
        </p:txBody>
      </p:sp>
      <p:sp>
        <p:nvSpPr>
          <p:cNvPr id="5" name="Slide Number Placeholder 4">
            <a:extLst>
              <a:ext uri="{FF2B5EF4-FFF2-40B4-BE49-F238E27FC236}">
                <a16:creationId xmlns:a16="http://schemas.microsoft.com/office/drawing/2014/main" id="{E31BF400-B2AA-F8A5-1A6C-0AF0DE24EB6D}"/>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FB5987C8-94B1-15EF-125C-DD5147BCA70B}"/>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Upcoming Events view of the Catamaran Calendar with circle around View Calendar link.">
            <a:extLst>
              <a:ext uri="{FF2B5EF4-FFF2-40B4-BE49-F238E27FC236}">
                <a16:creationId xmlns:a16="http://schemas.microsoft.com/office/drawing/2014/main" id="{0CB6A193-6464-992C-B21B-22B91DF89BC9}"/>
              </a:ext>
            </a:extLst>
          </p:cNvPr>
          <p:cNvPicPr>
            <a:picLocks noChangeAspect="1"/>
          </p:cNvPicPr>
          <p:nvPr/>
        </p:nvPicPr>
        <p:blipFill>
          <a:blip r:embed="rId3"/>
          <a:stretch>
            <a:fillRect/>
          </a:stretch>
        </p:blipFill>
        <p:spPr>
          <a:xfrm>
            <a:off x="2643813" y="1801120"/>
            <a:ext cx="6904374" cy="4555230"/>
          </a:xfrm>
          <a:prstGeom prst="rect">
            <a:avLst/>
          </a:prstGeom>
          <a:ln>
            <a:solidFill>
              <a:schemeClr val="tx1"/>
            </a:solidFill>
          </a:ln>
        </p:spPr>
      </p:pic>
    </p:spTree>
    <p:extLst>
      <p:ext uri="{BB962C8B-B14F-4D97-AF65-F5344CB8AC3E}">
        <p14:creationId xmlns:p14="http://schemas.microsoft.com/office/powerpoint/2010/main" val="3003027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FFF5-F131-8F79-D571-82D64079AE6B}"/>
              </a:ext>
            </a:extLst>
          </p:cNvPr>
          <p:cNvSpPr>
            <a:spLocks noGrp="1"/>
          </p:cNvSpPr>
          <p:nvPr>
            <p:ph type="title"/>
          </p:nvPr>
        </p:nvSpPr>
        <p:spPr/>
        <p:txBody>
          <a:bodyPr/>
          <a:lstStyle/>
          <a:p>
            <a:r>
              <a:rPr lang="en-US" dirty="0"/>
              <a:t>Catamaran Calendar (Continued)</a:t>
            </a:r>
          </a:p>
        </p:txBody>
      </p:sp>
      <p:sp>
        <p:nvSpPr>
          <p:cNvPr id="5" name="Slide Number Placeholder 4">
            <a:extLst>
              <a:ext uri="{FF2B5EF4-FFF2-40B4-BE49-F238E27FC236}">
                <a16:creationId xmlns:a16="http://schemas.microsoft.com/office/drawing/2014/main" id="{E31BF400-B2AA-F8A5-1A6C-0AF0DE24EB6D}"/>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FB5987C8-94B1-15EF-125C-DD5147BCA70B}"/>
              </a:ext>
            </a:extLst>
          </p:cNvPr>
          <p:cNvSpPr>
            <a:spLocks noGrp="1"/>
          </p:cNvSpPr>
          <p:nvPr>
            <p:ph type="ftr" sz="quarter" idx="11"/>
          </p:nvPr>
        </p:nvSpPr>
        <p:spPr/>
        <p:txBody>
          <a:bodyPr/>
          <a:lstStyle/>
          <a:p>
            <a:r>
              <a:rPr lang="en-US"/>
              <a:t>Michigan Department of Education | Office of Special Education </a:t>
            </a:r>
          </a:p>
        </p:txBody>
      </p:sp>
      <p:pic>
        <p:nvPicPr>
          <p:cNvPr id="6" name="Picture 5" descr="Desktop view of September 2024 on the Catamaran Calendar.">
            <a:extLst>
              <a:ext uri="{FF2B5EF4-FFF2-40B4-BE49-F238E27FC236}">
                <a16:creationId xmlns:a16="http://schemas.microsoft.com/office/drawing/2014/main" id="{A3CCAB58-6D59-EB4B-6BC4-467C0C091895}"/>
              </a:ext>
            </a:extLst>
          </p:cNvPr>
          <p:cNvPicPr>
            <a:picLocks noChangeAspect="1"/>
          </p:cNvPicPr>
          <p:nvPr/>
        </p:nvPicPr>
        <p:blipFill>
          <a:blip r:embed="rId3"/>
          <a:stretch>
            <a:fillRect/>
          </a:stretch>
        </p:blipFill>
        <p:spPr>
          <a:xfrm>
            <a:off x="1371600" y="1776507"/>
            <a:ext cx="3703751" cy="4579843"/>
          </a:xfrm>
          <a:prstGeom prst="rect">
            <a:avLst/>
          </a:prstGeom>
          <a:ln>
            <a:solidFill>
              <a:schemeClr val="tx1">
                <a:lumMod val="50000"/>
              </a:schemeClr>
            </a:solidFill>
          </a:ln>
        </p:spPr>
      </p:pic>
      <p:pic>
        <p:nvPicPr>
          <p:cNvPr id="10" name="Picture 9" descr="Detailed view of the September 2024 Part B Preview event on the calendar.">
            <a:extLst>
              <a:ext uri="{FF2B5EF4-FFF2-40B4-BE49-F238E27FC236}">
                <a16:creationId xmlns:a16="http://schemas.microsoft.com/office/drawing/2014/main" id="{9B673026-9A7B-E46A-5895-9CB865133A63}"/>
              </a:ext>
            </a:extLst>
          </p:cNvPr>
          <p:cNvPicPr>
            <a:picLocks noChangeAspect="1"/>
          </p:cNvPicPr>
          <p:nvPr/>
        </p:nvPicPr>
        <p:blipFill>
          <a:blip r:embed="rId4"/>
          <a:stretch>
            <a:fillRect/>
          </a:stretch>
        </p:blipFill>
        <p:spPr>
          <a:xfrm>
            <a:off x="5208373" y="2258046"/>
            <a:ext cx="5957047" cy="3530946"/>
          </a:xfrm>
          <a:prstGeom prst="rect">
            <a:avLst/>
          </a:prstGeom>
          <a:ln>
            <a:solidFill>
              <a:schemeClr val="tx1">
                <a:lumMod val="50000"/>
              </a:schemeClr>
            </a:solidFill>
          </a:ln>
        </p:spPr>
      </p:pic>
    </p:spTree>
    <p:extLst>
      <p:ext uri="{BB962C8B-B14F-4D97-AF65-F5344CB8AC3E}">
        <p14:creationId xmlns:p14="http://schemas.microsoft.com/office/powerpoint/2010/main" val="1764095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dirty="0"/>
              <a:t>Other Resources &amp; Events</a:t>
            </a:r>
          </a:p>
        </p:txBody>
      </p:sp>
      <p:pic>
        <p:nvPicPr>
          <p:cNvPr id="4" name="Picture 3" descr="Catamaran Technical Assistance Website: Other Resources &amp; Events Menu">
            <a:extLst>
              <a:ext uri="{FF2B5EF4-FFF2-40B4-BE49-F238E27FC236}">
                <a16:creationId xmlns:a16="http://schemas.microsoft.com/office/drawing/2014/main" id="{5563EA2B-3303-630C-E725-B897D04F3DE3}"/>
              </a:ext>
            </a:extLst>
          </p:cNvPr>
          <p:cNvPicPr>
            <a:picLocks noChangeAspect="1"/>
          </p:cNvPicPr>
          <p:nvPr/>
        </p:nvPicPr>
        <p:blipFill>
          <a:blip r:embed="rId3"/>
          <a:stretch>
            <a:fillRect/>
          </a:stretch>
        </p:blipFill>
        <p:spPr>
          <a:xfrm>
            <a:off x="393000" y="2235146"/>
            <a:ext cx="11406000" cy="3132000"/>
          </a:xfrm>
          <a:prstGeom prst="rect">
            <a:avLst/>
          </a:prstGeom>
          <a:ln>
            <a:solidFill>
              <a:schemeClr val="tx1"/>
            </a:solidFill>
          </a:ln>
        </p:spPr>
      </p:pic>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48</a:t>
            </a:fld>
            <a:endParaRPr lang="en-US"/>
          </a:p>
        </p:txBody>
      </p:sp>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400487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E881-6059-463A-8DEC-0E94A320C225}"/>
              </a:ext>
            </a:extLst>
          </p:cNvPr>
          <p:cNvSpPr>
            <a:spLocks noGrp="1"/>
          </p:cNvSpPr>
          <p:nvPr>
            <p:ph type="title"/>
          </p:nvPr>
        </p:nvSpPr>
        <p:spPr>
          <a:xfrm>
            <a:off x="838200" y="365125"/>
            <a:ext cx="10515600" cy="1325563"/>
          </a:xfrm>
        </p:spPr>
        <p:txBody>
          <a:bodyPr anchor="b">
            <a:normAutofit/>
          </a:bodyPr>
          <a:lstStyle/>
          <a:p>
            <a:r>
              <a:rPr lang="en-US" dirty="0"/>
              <a:t>Monitoring Resources</a:t>
            </a:r>
          </a:p>
        </p:txBody>
      </p:sp>
      <p:pic>
        <p:nvPicPr>
          <p:cNvPr id="7" name="Picture 6" descr="District Monitoring Resources page with arrows pointing to Corrective Action and Monitoring Review and a circle around Other Resources &amp; Events.">
            <a:extLst>
              <a:ext uri="{FF2B5EF4-FFF2-40B4-BE49-F238E27FC236}">
                <a16:creationId xmlns:a16="http://schemas.microsoft.com/office/drawing/2014/main" id="{9C4AA9BE-C4EB-B75B-BD9C-37780561E027}"/>
              </a:ext>
            </a:extLst>
          </p:cNvPr>
          <p:cNvPicPr>
            <a:picLocks noChangeAspect="1"/>
          </p:cNvPicPr>
          <p:nvPr/>
        </p:nvPicPr>
        <p:blipFill>
          <a:blip r:embed="rId3"/>
          <a:stretch>
            <a:fillRect/>
          </a:stretch>
        </p:blipFill>
        <p:spPr>
          <a:xfrm>
            <a:off x="1036307" y="1825625"/>
            <a:ext cx="10119386" cy="4351338"/>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A05940CE-C291-447E-AEC4-230510F1338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49</a:t>
            </a:fld>
            <a:endParaRPr lang="en-US"/>
          </a:p>
        </p:txBody>
      </p:sp>
      <p:sp>
        <p:nvSpPr>
          <p:cNvPr id="4" name="Footer Placeholder 3">
            <a:extLst>
              <a:ext uri="{FF2B5EF4-FFF2-40B4-BE49-F238E27FC236}">
                <a16:creationId xmlns:a16="http://schemas.microsoft.com/office/drawing/2014/main" id="{6D9ECEEA-E849-4BE7-897F-4AF6EAF971EC}"/>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dirty="0"/>
              <a:t>Michigan Department of Education | Office of Special Education </a:t>
            </a:r>
          </a:p>
        </p:txBody>
      </p:sp>
    </p:spTree>
    <p:extLst>
      <p:ext uri="{BB962C8B-B14F-4D97-AF65-F5344CB8AC3E}">
        <p14:creationId xmlns:p14="http://schemas.microsoft.com/office/powerpoint/2010/main" val="155497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dirty="0"/>
              <a:t>Agenda</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a:xfrm>
            <a:off x="838200" y="1825625"/>
            <a:ext cx="10515600" cy="4367358"/>
          </a:xfrm>
        </p:spPr>
        <p:txBody>
          <a:bodyPr vert="horz" lIns="91440" tIns="45720" rIns="91440" bIns="45720" rtlCol="0" anchor="t">
            <a:normAutofit/>
          </a:bodyPr>
          <a:lstStyle/>
          <a:p>
            <a:r>
              <a:rPr lang="en-US" sz="3200" dirty="0"/>
              <a:t>September 2024 Catamaran Preview</a:t>
            </a:r>
          </a:p>
          <a:p>
            <a:r>
              <a:rPr lang="en-US" sz="3200" dirty="0"/>
              <a:t>Catamaran Navigation</a:t>
            </a:r>
          </a:p>
          <a:p>
            <a:r>
              <a:rPr lang="en-US" sz="3200" dirty="0"/>
              <a:t>Updates and Tips</a:t>
            </a:r>
          </a:p>
          <a:p>
            <a:r>
              <a:rPr lang="en-US" sz="3200" dirty="0"/>
              <a:t>Resources</a:t>
            </a:r>
          </a:p>
          <a:p>
            <a:r>
              <a:rPr lang="en-US" sz="3200" dirty="0"/>
              <a:t>Questions</a:t>
            </a:r>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48430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p:txBody>
          <a:bodyPr/>
          <a:lstStyle/>
          <a:p>
            <a:r>
              <a:rPr lang="en-US" dirty="0"/>
              <a:t>Catamaran How-</a:t>
            </a:r>
            <a:r>
              <a:rPr lang="en-US" dirty="0" err="1"/>
              <a:t>tos</a:t>
            </a:r>
            <a:endParaRPr lang="en-US" dirty="0"/>
          </a:p>
        </p:txBody>
      </p:sp>
      <p:pic>
        <p:nvPicPr>
          <p:cNvPr id="6" name="Picture 5" descr="Catamaran How-to Page showing search results of How to Access ISD Reports page.">
            <a:extLst>
              <a:ext uri="{FF2B5EF4-FFF2-40B4-BE49-F238E27FC236}">
                <a16:creationId xmlns:a16="http://schemas.microsoft.com/office/drawing/2014/main" id="{A2B793F7-86DD-33AD-DF57-B293FF9DD82E}"/>
              </a:ext>
            </a:extLst>
          </p:cNvPr>
          <p:cNvPicPr>
            <a:picLocks noChangeAspect="1"/>
          </p:cNvPicPr>
          <p:nvPr/>
        </p:nvPicPr>
        <p:blipFill>
          <a:blip r:embed="rId3"/>
          <a:stretch>
            <a:fillRect/>
          </a:stretch>
        </p:blipFill>
        <p:spPr>
          <a:xfrm>
            <a:off x="957904" y="1771184"/>
            <a:ext cx="10276191" cy="4605714"/>
          </a:xfrm>
          <a:prstGeom prst="rect">
            <a:avLst/>
          </a:prstGeom>
          <a:ln>
            <a:solidFill>
              <a:schemeClr val="tx1"/>
            </a:solidFill>
          </a:ln>
        </p:spPr>
      </p:pic>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68298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3431-DE81-458B-8CDE-ED56261DE5D0}"/>
              </a:ext>
            </a:extLst>
          </p:cNvPr>
          <p:cNvSpPr>
            <a:spLocks noGrp="1"/>
          </p:cNvSpPr>
          <p:nvPr>
            <p:ph type="title"/>
          </p:nvPr>
        </p:nvSpPr>
        <p:spPr>
          <a:xfrm>
            <a:off x="838199" y="365125"/>
            <a:ext cx="10677525" cy="1325563"/>
          </a:xfrm>
        </p:spPr>
        <p:txBody>
          <a:bodyPr anchor="b">
            <a:normAutofit/>
          </a:bodyPr>
          <a:lstStyle/>
          <a:p>
            <a:r>
              <a:rPr lang="en-US" dirty="0"/>
              <a:t>Navigating to Updated Indicator Resources</a:t>
            </a:r>
          </a:p>
        </p:txBody>
      </p:sp>
      <p:pic>
        <p:nvPicPr>
          <p:cNvPr id="7" name="Picture 6" descr="Measuring, Reporting &amp; Improving (Part B) menu with an arrow pointing to Graduation &amp; Dropout link.">
            <a:extLst>
              <a:ext uri="{FF2B5EF4-FFF2-40B4-BE49-F238E27FC236}">
                <a16:creationId xmlns:a16="http://schemas.microsoft.com/office/drawing/2014/main" id="{2636CC8E-D70A-A531-0E13-921AE5F862AF}"/>
              </a:ext>
            </a:extLst>
          </p:cNvPr>
          <p:cNvPicPr>
            <a:picLocks noChangeAspect="1"/>
          </p:cNvPicPr>
          <p:nvPr/>
        </p:nvPicPr>
        <p:blipFill>
          <a:blip r:embed="rId3"/>
          <a:stretch>
            <a:fillRect/>
          </a:stretch>
        </p:blipFill>
        <p:spPr>
          <a:xfrm>
            <a:off x="838199" y="2150270"/>
            <a:ext cx="10876588" cy="3326418"/>
          </a:xfrm>
          <a:prstGeom prst="rect">
            <a:avLst/>
          </a:prstGeom>
          <a:ln>
            <a:solidFill>
              <a:schemeClr val="tx1"/>
            </a:solidFill>
          </a:ln>
        </p:spPr>
      </p:pic>
      <p:sp>
        <p:nvSpPr>
          <p:cNvPr id="5" name="Slide Number Placeholder 4">
            <a:extLst>
              <a:ext uri="{FF2B5EF4-FFF2-40B4-BE49-F238E27FC236}">
                <a16:creationId xmlns:a16="http://schemas.microsoft.com/office/drawing/2014/main" id="{47D03B9B-8F43-4EA0-B2D9-130034A3AB1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51</a:t>
            </a:fld>
            <a:endParaRPr lang="en-US"/>
          </a:p>
        </p:txBody>
      </p:sp>
      <p:sp>
        <p:nvSpPr>
          <p:cNvPr id="4" name="Footer Placeholder 3">
            <a:extLst>
              <a:ext uri="{FF2B5EF4-FFF2-40B4-BE49-F238E27FC236}">
                <a16:creationId xmlns:a16="http://schemas.microsoft.com/office/drawing/2014/main" id="{D2456132-B973-467C-AB54-4DF820E3098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184740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365125"/>
            <a:ext cx="10515600" cy="1325563"/>
          </a:xfrm>
        </p:spPr>
        <p:txBody>
          <a:bodyPr/>
          <a:lstStyle/>
          <a:p>
            <a:r>
              <a:rPr lang="en-US" dirty="0"/>
              <a:t>Updated Indicator Resources</a:t>
            </a:r>
          </a:p>
        </p:txBody>
      </p:sp>
      <p:pic>
        <p:nvPicPr>
          <p:cNvPr id="15" name="Picture 14" descr="Catamaran Technical Assistance Website's Graduation and Dropout page">
            <a:extLst>
              <a:ext uri="{FF2B5EF4-FFF2-40B4-BE49-F238E27FC236}">
                <a16:creationId xmlns:a16="http://schemas.microsoft.com/office/drawing/2014/main" id="{B5904BE6-4F30-424A-8A8C-7EDE98F942DA}"/>
              </a:ext>
            </a:extLst>
          </p:cNvPr>
          <p:cNvPicPr>
            <a:picLocks noChangeAspect="1"/>
          </p:cNvPicPr>
          <p:nvPr/>
        </p:nvPicPr>
        <p:blipFill rotWithShape="1">
          <a:blip r:embed="rId3"/>
          <a:srcRect b="41096"/>
          <a:stretch/>
        </p:blipFill>
        <p:spPr>
          <a:xfrm>
            <a:off x="838200" y="1888685"/>
            <a:ext cx="10515600" cy="4351338"/>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52</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182398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6660D-B8F9-458C-A50E-CC38255AFC0F}"/>
              </a:ext>
            </a:extLst>
          </p:cNvPr>
          <p:cNvSpPr>
            <a:spLocks noGrp="1"/>
          </p:cNvSpPr>
          <p:nvPr>
            <p:ph type="title" idx="4294967295"/>
          </p:nvPr>
        </p:nvSpPr>
        <p:spPr>
          <a:xfrm>
            <a:off x="838200" y="-1133855"/>
            <a:ext cx="10515600" cy="1133855"/>
          </a:xfrm>
        </p:spPr>
        <p:txBody>
          <a:bodyPr/>
          <a:lstStyle/>
          <a:p>
            <a:r>
              <a:rPr lang="en-US" dirty="0"/>
              <a:t>Search</a:t>
            </a:r>
          </a:p>
        </p:txBody>
      </p:sp>
      <p:pic>
        <p:nvPicPr>
          <p:cNvPr id="7" name="Picture 6" descr="Search page with arrow pointing to Monitoring category">
            <a:extLst>
              <a:ext uri="{FF2B5EF4-FFF2-40B4-BE49-F238E27FC236}">
                <a16:creationId xmlns:a16="http://schemas.microsoft.com/office/drawing/2014/main" id="{EB14D661-877F-FC8A-924A-78F713619213}"/>
              </a:ext>
            </a:extLst>
          </p:cNvPr>
          <p:cNvPicPr>
            <a:picLocks noChangeAspect="1"/>
          </p:cNvPicPr>
          <p:nvPr/>
        </p:nvPicPr>
        <p:blipFill>
          <a:blip r:embed="rId3"/>
          <a:stretch>
            <a:fillRect/>
          </a:stretch>
        </p:blipFill>
        <p:spPr>
          <a:xfrm>
            <a:off x="0" y="945682"/>
            <a:ext cx="12192000" cy="4966635"/>
          </a:xfrm>
          <a:prstGeom prst="rect">
            <a:avLst/>
          </a:prstGeom>
          <a:ln>
            <a:solidFill>
              <a:schemeClr val="tx1"/>
            </a:solidFill>
          </a:ln>
        </p:spPr>
      </p:pic>
      <p:sp>
        <p:nvSpPr>
          <p:cNvPr id="3" name="Slide Number Placeholder 2">
            <a:extLst>
              <a:ext uri="{FF2B5EF4-FFF2-40B4-BE49-F238E27FC236}">
                <a16:creationId xmlns:a16="http://schemas.microsoft.com/office/drawing/2014/main" id="{C5B30B61-09BE-44C6-B421-18960B6121FE}"/>
              </a:ext>
            </a:extLst>
          </p:cNvPr>
          <p:cNvSpPr>
            <a:spLocks noGrp="1"/>
          </p:cNvSpPr>
          <p:nvPr>
            <p:ph type="sldNum" sz="quarter" idx="12"/>
          </p:nvPr>
        </p:nvSpPr>
        <p:spPr/>
        <p:txBody>
          <a:bodyPr/>
          <a:lstStyle/>
          <a:p>
            <a:fld id="{F782C1E8-CA2E-47FF-89F1-29AE34FB2263}" type="slidenum">
              <a:rPr lang="en-US" smtClean="0"/>
              <a:pPr/>
              <a:t>53</a:t>
            </a:fld>
            <a:endParaRPr lang="en-US"/>
          </a:p>
        </p:txBody>
      </p:sp>
      <p:sp>
        <p:nvSpPr>
          <p:cNvPr id="2" name="Footer Placeholder 1">
            <a:extLst>
              <a:ext uri="{FF2B5EF4-FFF2-40B4-BE49-F238E27FC236}">
                <a16:creationId xmlns:a16="http://schemas.microsoft.com/office/drawing/2014/main" id="{6679AC32-BE4B-46C2-A798-2A434136D55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85213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5AC7-D716-4222-B194-855352A099CF}"/>
              </a:ext>
            </a:extLst>
          </p:cNvPr>
          <p:cNvSpPr>
            <a:spLocks noGrp="1"/>
          </p:cNvSpPr>
          <p:nvPr>
            <p:ph type="title" idx="4294967295"/>
          </p:nvPr>
        </p:nvSpPr>
        <p:spPr>
          <a:xfrm>
            <a:off x="838200" y="-1433383"/>
            <a:ext cx="10515600" cy="1433383"/>
          </a:xfrm>
        </p:spPr>
        <p:txBody>
          <a:bodyPr/>
          <a:lstStyle/>
          <a:p>
            <a:r>
              <a:rPr lang="en-US" dirty="0"/>
              <a:t>Events</a:t>
            </a:r>
          </a:p>
        </p:txBody>
      </p:sp>
      <p:sp>
        <p:nvSpPr>
          <p:cNvPr id="3" name="Slide Number Placeholder 2">
            <a:extLst>
              <a:ext uri="{FF2B5EF4-FFF2-40B4-BE49-F238E27FC236}">
                <a16:creationId xmlns:a16="http://schemas.microsoft.com/office/drawing/2014/main" id="{AF1736AA-0017-4D33-A73A-401E7DCAC5F1}"/>
              </a:ext>
            </a:extLst>
          </p:cNvPr>
          <p:cNvSpPr>
            <a:spLocks noGrp="1"/>
          </p:cNvSpPr>
          <p:nvPr>
            <p:ph type="sldNum" sz="quarter" idx="12"/>
          </p:nvPr>
        </p:nvSpPr>
        <p:spPr/>
        <p:txBody>
          <a:bodyPr/>
          <a:lstStyle/>
          <a:p>
            <a:fld id="{F782C1E8-CA2E-47FF-89F1-29AE34FB2263}" type="slidenum">
              <a:rPr lang="en-US" smtClean="0"/>
              <a:pPr/>
              <a:t>54</a:t>
            </a:fld>
            <a:endParaRPr lang="en-US"/>
          </a:p>
        </p:txBody>
      </p:sp>
      <p:sp>
        <p:nvSpPr>
          <p:cNvPr id="2" name="Footer Placeholder 1">
            <a:extLst>
              <a:ext uri="{FF2B5EF4-FFF2-40B4-BE49-F238E27FC236}">
                <a16:creationId xmlns:a16="http://schemas.microsoft.com/office/drawing/2014/main" id="{89DF6E4D-1332-43AC-8414-0E0BB762AE52}"/>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Upcoming Events page on the TA site shown with visuals on button to register and how to get to the page.">
            <a:extLst>
              <a:ext uri="{FF2B5EF4-FFF2-40B4-BE49-F238E27FC236}">
                <a16:creationId xmlns:a16="http://schemas.microsoft.com/office/drawing/2014/main" id="{D61B1CBE-D759-8E31-73D7-42E90C93427F}"/>
              </a:ext>
            </a:extLst>
          </p:cNvPr>
          <p:cNvPicPr>
            <a:picLocks noChangeAspect="1"/>
          </p:cNvPicPr>
          <p:nvPr/>
        </p:nvPicPr>
        <p:blipFill>
          <a:blip r:embed="rId3"/>
          <a:stretch>
            <a:fillRect/>
          </a:stretch>
        </p:blipFill>
        <p:spPr>
          <a:xfrm>
            <a:off x="1081519" y="0"/>
            <a:ext cx="10028961" cy="6858000"/>
          </a:xfrm>
          <a:prstGeom prst="rect">
            <a:avLst/>
          </a:prstGeom>
          <a:ln>
            <a:solidFill>
              <a:schemeClr val="tx1"/>
            </a:solidFill>
          </a:ln>
        </p:spPr>
      </p:pic>
    </p:spTree>
    <p:extLst>
      <p:ext uri="{BB962C8B-B14F-4D97-AF65-F5344CB8AC3E}">
        <p14:creationId xmlns:p14="http://schemas.microsoft.com/office/powerpoint/2010/main" val="1973054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3C8C-005A-4313-935C-3057C8A8B3D6}"/>
              </a:ext>
            </a:extLst>
          </p:cNvPr>
          <p:cNvSpPr>
            <a:spLocks noGrp="1"/>
          </p:cNvSpPr>
          <p:nvPr>
            <p:ph type="title"/>
          </p:nvPr>
        </p:nvSpPr>
        <p:spPr/>
        <p:txBody>
          <a:bodyPr/>
          <a:lstStyle/>
          <a:p>
            <a:r>
              <a:rPr lang="en-US" dirty="0"/>
              <a:t>New to the ISD Representative Role?</a:t>
            </a:r>
          </a:p>
        </p:txBody>
      </p:sp>
      <p:pic>
        <p:nvPicPr>
          <p:cNvPr id="7" name="Picture 6" descr="Catamaran TA Site Roles page">
            <a:extLst>
              <a:ext uri="{FF2B5EF4-FFF2-40B4-BE49-F238E27FC236}">
                <a16:creationId xmlns:a16="http://schemas.microsoft.com/office/drawing/2014/main" id="{BA6393B8-95F2-59C2-BA3E-4E26071AA7F5}"/>
              </a:ext>
            </a:extLst>
          </p:cNvPr>
          <p:cNvPicPr>
            <a:picLocks noChangeAspect="1"/>
          </p:cNvPicPr>
          <p:nvPr/>
        </p:nvPicPr>
        <p:blipFill rotWithShape="1">
          <a:blip r:embed="rId3"/>
          <a:srcRect t="2487" b="4385"/>
          <a:stretch/>
        </p:blipFill>
        <p:spPr>
          <a:xfrm>
            <a:off x="838201" y="1900200"/>
            <a:ext cx="10445524" cy="4105082"/>
          </a:xfrm>
          <a:prstGeom prst="rect">
            <a:avLst/>
          </a:prstGeom>
          <a:ln>
            <a:solidFill>
              <a:schemeClr val="tx1"/>
            </a:solidFill>
          </a:ln>
        </p:spPr>
      </p:pic>
      <p:sp>
        <p:nvSpPr>
          <p:cNvPr id="5" name="Slide Number Placeholder 4">
            <a:extLst>
              <a:ext uri="{FF2B5EF4-FFF2-40B4-BE49-F238E27FC236}">
                <a16:creationId xmlns:a16="http://schemas.microsoft.com/office/drawing/2014/main" id="{B7ADBD60-AB11-4268-8CEE-17F45DCE6490}"/>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4" name="Footer Placeholder 3">
            <a:extLst>
              <a:ext uri="{FF2B5EF4-FFF2-40B4-BE49-F238E27FC236}">
                <a16:creationId xmlns:a16="http://schemas.microsoft.com/office/drawing/2014/main" id="{391538AA-F3B3-4172-B237-3C4DBA723EF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13580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5241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F5F2-0C95-436B-99A2-7082D63C8788}"/>
              </a:ext>
            </a:extLst>
          </p:cNvPr>
          <p:cNvSpPr>
            <a:spLocks noGrp="1"/>
          </p:cNvSpPr>
          <p:nvPr>
            <p:ph type="title"/>
          </p:nvPr>
        </p:nvSpPr>
        <p:spPr/>
        <p:txBody>
          <a:bodyPr/>
          <a:lstStyle/>
          <a:p>
            <a:r>
              <a:rPr lang="en-US" dirty="0">
                <a:latin typeface="Arial"/>
                <a:cs typeface="Arial"/>
              </a:rPr>
              <a:t>Contact MDE OSE</a:t>
            </a:r>
            <a:endParaRPr lang="en-US" dirty="0"/>
          </a:p>
        </p:txBody>
      </p:sp>
      <p:sp>
        <p:nvSpPr>
          <p:cNvPr id="3" name="Content Placeholder 2">
            <a:extLst>
              <a:ext uri="{FF2B5EF4-FFF2-40B4-BE49-F238E27FC236}">
                <a16:creationId xmlns:a16="http://schemas.microsoft.com/office/drawing/2014/main" id="{8944EFF8-0F27-448E-872A-08EEEE127872}"/>
              </a:ext>
            </a:extLst>
          </p:cNvPr>
          <p:cNvSpPr>
            <a:spLocks noGrp="1"/>
          </p:cNvSpPr>
          <p:nvPr>
            <p:ph sz="half" idx="1"/>
          </p:nvPr>
        </p:nvSpPr>
        <p:spPr/>
        <p:txBody>
          <a:bodyPr>
            <a:normAutofit/>
          </a:bodyPr>
          <a:lstStyle/>
          <a:p>
            <a:pPr marL="0" indent="0">
              <a:spcBef>
                <a:spcPts val="600"/>
              </a:spcBef>
              <a:buNone/>
            </a:pPr>
            <a:r>
              <a:rPr lang="en-US" sz="2600" b="1" dirty="0">
                <a:solidFill>
                  <a:schemeClr val="accent2"/>
                </a:solidFill>
                <a:latin typeface="Arial"/>
                <a:cs typeface="Arial"/>
              </a:rPr>
              <a:t>Presenters</a:t>
            </a:r>
            <a:r>
              <a:rPr lang="en-US" sz="2600" dirty="0">
                <a:latin typeface="Arial"/>
                <a:cs typeface="Arial"/>
              </a:rPr>
              <a:t> </a:t>
            </a:r>
          </a:p>
          <a:p>
            <a:pPr>
              <a:spcBef>
                <a:spcPts val="600"/>
              </a:spcBef>
            </a:pPr>
            <a:r>
              <a:rPr lang="en-US" sz="2600" dirty="0">
                <a:latin typeface="Arial"/>
                <a:cs typeface="Arial"/>
              </a:rPr>
              <a:t>Charles Thomas</a:t>
            </a:r>
            <a:br>
              <a:rPr lang="en-US" sz="2600" dirty="0">
                <a:latin typeface="Arial"/>
                <a:cs typeface="Arial"/>
              </a:rPr>
            </a:br>
            <a:r>
              <a:rPr lang="en-US" sz="2600" dirty="0">
                <a:hlinkClick r:id="rId3"/>
              </a:rPr>
              <a:t>thomasc29@michigan.gov</a:t>
            </a:r>
            <a:r>
              <a:rPr lang="en-US" sz="2600" dirty="0"/>
              <a:t> </a:t>
            </a:r>
            <a:br>
              <a:rPr lang="en-US" sz="2600" dirty="0"/>
            </a:br>
            <a:endParaRPr lang="sv-SE" sz="2600" dirty="0">
              <a:latin typeface="Arial"/>
              <a:cs typeface="Arial"/>
            </a:endParaRPr>
          </a:p>
          <a:p>
            <a:pPr>
              <a:spcBef>
                <a:spcPts val="600"/>
              </a:spcBef>
            </a:pPr>
            <a:r>
              <a:rPr lang="sv-SE" sz="2600" dirty="0">
                <a:latin typeface="Arial"/>
                <a:cs typeface="Arial"/>
              </a:rPr>
              <a:t>Kaitlyn Pace</a:t>
            </a:r>
            <a:br>
              <a:rPr lang="sv-SE" sz="2600" dirty="0">
                <a:latin typeface="Arial"/>
                <a:cs typeface="Arial"/>
              </a:rPr>
            </a:br>
            <a:r>
              <a:rPr lang="sv-SE" sz="2600" dirty="0">
                <a:latin typeface="Arial"/>
                <a:cs typeface="Arial"/>
                <a:hlinkClick r:id="rId4"/>
              </a:rPr>
              <a:t>pacek1@michigan.gov</a:t>
            </a:r>
            <a:r>
              <a:rPr lang="sv-SE" sz="2600" dirty="0">
                <a:latin typeface="Arial"/>
                <a:cs typeface="Arial"/>
              </a:rPr>
              <a:t> </a:t>
            </a:r>
          </a:p>
          <a:p>
            <a:pPr marL="0" indent="0">
              <a:spcBef>
                <a:spcPts val="600"/>
              </a:spcBef>
              <a:buNone/>
            </a:pPr>
            <a:endParaRPr lang="en-US" sz="2600" dirty="0"/>
          </a:p>
        </p:txBody>
      </p:sp>
      <p:sp>
        <p:nvSpPr>
          <p:cNvPr id="4" name="Content Placeholder 3">
            <a:extLst>
              <a:ext uri="{FF2B5EF4-FFF2-40B4-BE49-F238E27FC236}">
                <a16:creationId xmlns:a16="http://schemas.microsoft.com/office/drawing/2014/main" id="{FFF8F368-E479-4A1C-8D25-E10F752E9CCB}"/>
              </a:ext>
            </a:extLst>
          </p:cNvPr>
          <p:cNvSpPr>
            <a:spLocks noGrp="1"/>
          </p:cNvSpPr>
          <p:nvPr>
            <p:ph sz="half" idx="2"/>
          </p:nvPr>
        </p:nvSpPr>
        <p:spPr/>
        <p:txBody>
          <a:bodyPr/>
          <a:lstStyle/>
          <a:p>
            <a:pPr marL="0" indent="0">
              <a:spcBef>
                <a:spcPts val="600"/>
              </a:spcBef>
              <a:buNone/>
            </a:pPr>
            <a:r>
              <a:rPr lang="en-US" sz="2600" b="1" dirty="0">
                <a:solidFill>
                  <a:schemeClr val="accent2"/>
                </a:solidFill>
                <a:latin typeface="Arial"/>
                <a:cs typeface="Arial"/>
              </a:rPr>
              <a:t>MDE OSE Information Line</a:t>
            </a:r>
            <a:endParaRPr lang="en-US" sz="2600" b="1" dirty="0">
              <a:solidFill>
                <a:schemeClr val="accent2"/>
              </a:solidFill>
            </a:endParaRPr>
          </a:p>
          <a:p>
            <a:pPr>
              <a:spcBef>
                <a:spcPts val="600"/>
              </a:spcBef>
            </a:pPr>
            <a:r>
              <a:rPr lang="en-US" sz="2600" dirty="0">
                <a:latin typeface="Arial"/>
                <a:cs typeface="Arial"/>
              </a:rPr>
              <a:t>888-320-8384</a:t>
            </a:r>
          </a:p>
          <a:p>
            <a:pPr>
              <a:spcBef>
                <a:spcPts val="600"/>
              </a:spcBef>
            </a:pPr>
            <a:r>
              <a:rPr lang="en-US" sz="2600" dirty="0">
                <a:latin typeface="Arial"/>
                <a:cs typeface="Arial"/>
                <a:hlinkClick r:id="rId5"/>
              </a:rPr>
              <a:t>mde-ose@michigan.gov</a:t>
            </a:r>
            <a:r>
              <a:rPr lang="en-US" sz="2600" dirty="0">
                <a:latin typeface="Arial"/>
                <a:cs typeface="Arial"/>
              </a:rPr>
              <a:t> </a:t>
            </a:r>
          </a:p>
          <a:p>
            <a:endParaRPr lang="en-US" dirty="0"/>
          </a:p>
        </p:txBody>
      </p:sp>
      <p:sp>
        <p:nvSpPr>
          <p:cNvPr id="6" name="Slide Number Placeholder 5">
            <a:extLst>
              <a:ext uri="{FF2B5EF4-FFF2-40B4-BE49-F238E27FC236}">
                <a16:creationId xmlns:a16="http://schemas.microsoft.com/office/drawing/2014/main" id="{F9ADF7FC-8D3A-4BBA-8FAF-D41C1D663253}"/>
              </a:ext>
            </a:extLst>
          </p:cNvPr>
          <p:cNvSpPr>
            <a:spLocks noGrp="1"/>
          </p:cNvSpPr>
          <p:nvPr>
            <p:ph type="sldNum" sz="quarter" idx="12"/>
          </p:nvPr>
        </p:nvSpPr>
        <p:spPr/>
        <p:txBody>
          <a:bodyPr/>
          <a:lstStyle/>
          <a:p>
            <a:fld id="{0B17BB76-CBF7-44FF-99D7-3859A0F0D5C1}" type="slidenum">
              <a:rPr lang="en-US" smtClean="0"/>
              <a:pPr/>
              <a:t>57</a:t>
            </a:fld>
            <a:endParaRPr lang="en-US"/>
          </a:p>
        </p:txBody>
      </p:sp>
      <p:sp>
        <p:nvSpPr>
          <p:cNvPr id="5" name="Footer Placeholder 4">
            <a:extLst>
              <a:ext uri="{FF2B5EF4-FFF2-40B4-BE49-F238E27FC236}">
                <a16:creationId xmlns:a16="http://schemas.microsoft.com/office/drawing/2014/main" id="{8C8A112A-FE28-48DF-98C2-E0117D14167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43542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6315636" cy="4351338"/>
          </a:xfrm>
        </p:spPr>
        <p:txBody>
          <a:bodyPr/>
          <a:lstStyle/>
          <a:p>
            <a:pPr marL="0" indent="0">
              <a:spcBef>
                <a:spcPts val="600"/>
              </a:spcBef>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sz="2600" dirty="0">
                <a:latin typeface="Arial"/>
                <a:cs typeface="Arial"/>
              </a:rPr>
              <a:t>Lynne Clark</a:t>
            </a:r>
            <a:br>
              <a:rPr lang="en-US" sz="2600" dirty="0">
                <a:latin typeface="Arial"/>
                <a:cs typeface="Arial"/>
              </a:rPr>
            </a:br>
            <a:r>
              <a:rPr lang="en-US" sz="2600" dirty="0">
                <a:latin typeface="Arial"/>
                <a:cs typeface="Arial"/>
                <a:hlinkClick r:id="rId3"/>
              </a:rPr>
              <a:t>lclark@publicsectorconsultants.com</a:t>
            </a:r>
            <a:endParaRPr lang="en-US" sz="2600" dirty="0">
              <a:latin typeface="Arial"/>
              <a:cs typeface="Arial"/>
            </a:endParaRPr>
          </a:p>
          <a:p>
            <a:pPr>
              <a:spcBef>
                <a:spcPts val="600"/>
              </a:spcBef>
            </a:pPr>
            <a:endParaRPr lang="en-US" dirty="0">
              <a:latin typeface="Arial"/>
              <a:cs typeface="Arial"/>
            </a:endParaRPr>
          </a:p>
          <a:p>
            <a:pPr marL="0" indent="0">
              <a:spcBef>
                <a:spcPts val="600"/>
              </a:spcBef>
              <a:buNone/>
            </a:pPr>
            <a:r>
              <a:rPr lang="en-US" sz="2600" b="1" dirty="0">
                <a:solidFill>
                  <a:schemeClr val="accent2"/>
                </a:solidFill>
                <a:latin typeface="Arial"/>
                <a:cs typeface="Arial"/>
              </a:rPr>
              <a:t>Project Manager</a:t>
            </a:r>
            <a:endParaRPr lang="en-US" sz="2600" b="1" dirty="0">
              <a:solidFill>
                <a:schemeClr val="accent2"/>
              </a:solidFill>
            </a:endParaRPr>
          </a:p>
          <a:p>
            <a:pPr>
              <a:spcBef>
                <a:spcPts val="600"/>
              </a:spcBef>
            </a:pPr>
            <a:r>
              <a:rPr lang="en-US" sz="2600" dirty="0">
                <a:latin typeface="Arial"/>
                <a:cs typeface="Arial"/>
              </a:rPr>
              <a:t>Donna Seeger</a:t>
            </a:r>
            <a:br>
              <a:rPr lang="en-US" sz="2600" dirty="0">
                <a:latin typeface="Arial"/>
                <a:cs typeface="Arial"/>
              </a:rPr>
            </a:br>
            <a:r>
              <a:rPr lang="en-US" sz="2600" dirty="0">
                <a:latin typeface="Arial"/>
                <a:cs typeface="Arial"/>
                <a:hlinkClick r:id="rId4"/>
              </a:rPr>
              <a:t>dseeger@publicsectorconsultants.com</a:t>
            </a:r>
            <a:endParaRPr lang="en-US" sz="2600" dirty="0">
              <a:latin typeface="Arial"/>
              <a:cs typeface="Arial"/>
            </a:endParaRPr>
          </a:p>
          <a:p>
            <a:pPr>
              <a:spcBef>
                <a:spcPts val="600"/>
              </a:spcBef>
            </a:pPr>
            <a:endParaRPr lang="en-US" dirty="0">
              <a:latin typeface="Arial"/>
              <a:cs typeface="Arial"/>
            </a:endParaRPr>
          </a:p>
          <a:p>
            <a:endParaRPr lang="en-US" dirty="0"/>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a:solidFill>
                  <a:schemeClr val="accent2"/>
                </a:solidFill>
              </a:rPr>
              <a:t>Catamaran Help Desk</a:t>
            </a:r>
          </a:p>
          <a:p>
            <a:pPr marL="236538" indent="-236538">
              <a:buFont typeface="Arial" panose="020B0604020202020204" pitchFamily="34" charset="0"/>
              <a:buChar char="•"/>
            </a:pPr>
            <a:r>
              <a:rPr lang="en-US" sz="2600"/>
              <a:t>877-474-9023</a:t>
            </a:r>
          </a:p>
          <a:p>
            <a:pPr marL="236538" indent="-236538">
              <a:buFont typeface="Arial" panose="020B0604020202020204" pitchFamily="34" charset="0"/>
              <a:buChar char="•"/>
            </a:pPr>
            <a:r>
              <a:rPr lang="en-US" sz="2600" err="1">
                <a:hlinkClick r:id="rId5"/>
              </a:rPr>
              <a:t>help@catamaran.partners</a:t>
            </a:r>
            <a:endParaRPr lang="en-US" sz="2600"/>
          </a:p>
          <a:p>
            <a:endParaRPr lang="en-US"/>
          </a:p>
        </p:txBody>
      </p:sp>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58</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2150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dirty="0"/>
              <a:t>September 2024 Catamaran Preview</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042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725426" y="1786291"/>
            <a:ext cx="5069200" cy="4508588"/>
          </a:xfrm>
        </p:spPr>
        <p:txBody>
          <a:bodyPr vert="horz" lIns="91440" tIns="45720" rIns="91440" bIns="45720" rtlCol="0" anchor="t">
            <a:normAutofit fontScale="70000" lnSpcReduction="20000"/>
          </a:bodyPr>
          <a:lstStyle/>
          <a:p>
            <a:r>
              <a:rPr lang="en-US" sz="3300" b="1" dirty="0"/>
              <a:t>Reports</a:t>
            </a:r>
          </a:p>
          <a:p>
            <a:pPr lvl="1">
              <a:lnSpc>
                <a:spcPct val="120000"/>
              </a:lnSpc>
            </a:pPr>
            <a:r>
              <a:rPr lang="en-US" sz="3400" dirty="0"/>
              <a:t>Strand Report</a:t>
            </a:r>
          </a:p>
          <a:p>
            <a:pPr lvl="1">
              <a:lnSpc>
                <a:spcPct val="120000"/>
              </a:lnSpc>
            </a:pPr>
            <a:r>
              <a:rPr lang="en-US" sz="3400" dirty="0"/>
              <a:t>Monitoring Activities Report (MAR)</a:t>
            </a:r>
          </a:p>
          <a:p>
            <a:pPr lvl="1">
              <a:lnSpc>
                <a:spcPct val="120000"/>
              </a:lnSpc>
            </a:pPr>
            <a:r>
              <a:rPr lang="en-US" sz="3400" dirty="0"/>
              <a:t>Reports and Letters of Findings</a:t>
            </a:r>
          </a:p>
          <a:p>
            <a:pPr lvl="1">
              <a:lnSpc>
                <a:spcPct val="120000"/>
              </a:lnSpc>
            </a:pPr>
            <a:r>
              <a:rPr lang="en-US" sz="3400" dirty="0"/>
              <a:t>Closeout/Non-closeout Reports</a:t>
            </a:r>
          </a:p>
          <a:p>
            <a:pPr lvl="1">
              <a:lnSpc>
                <a:spcPct val="120000"/>
              </a:lnSpc>
            </a:pPr>
            <a:r>
              <a:rPr lang="en-US" sz="3400" dirty="0"/>
              <a:t>State Complaint Reports</a:t>
            </a:r>
          </a:p>
          <a:p>
            <a:pPr lvl="1">
              <a:lnSpc>
                <a:spcPct val="120000"/>
              </a:lnSpc>
            </a:pPr>
            <a:r>
              <a:rPr lang="en-US" sz="3400" dirty="0">
                <a:latin typeface="Arial"/>
                <a:cs typeface="Arial"/>
              </a:rPr>
              <a:t>Intermediate School District (ISD) Reports</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5794626" y="1752159"/>
            <a:ext cx="5559174" cy="4370345"/>
          </a:xfrm>
        </p:spPr>
        <p:txBody>
          <a:bodyPr>
            <a:normAutofit fontScale="70000" lnSpcReduction="20000"/>
          </a:bodyPr>
          <a:lstStyle/>
          <a:p>
            <a:r>
              <a:rPr lang="en-US" sz="3300" b="1" dirty="0"/>
              <a:t>Activities</a:t>
            </a:r>
          </a:p>
          <a:p>
            <a:pPr lvl="1"/>
            <a:r>
              <a:rPr lang="en-US" sz="3400" dirty="0"/>
              <a:t>Corrective Action Plans (CAPs)</a:t>
            </a:r>
          </a:p>
          <a:p>
            <a:pPr lvl="2">
              <a:lnSpc>
                <a:spcPct val="120000"/>
              </a:lnSpc>
            </a:pPr>
            <a:r>
              <a:rPr lang="en-US" sz="2800" dirty="0"/>
              <a:t>Indicator B-9 (Disproportionate Representation-Child with a Disability) </a:t>
            </a:r>
          </a:p>
          <a:p>
            <a:pPr lvl="2">
              <a:lnSpc>
                <a:spcPct val="120000"/>
              </a:lnSpc>
            </a:pPr>
            <a:r>
              <a:rPr lang="en-US" sz="2800" dirty="0"/>
              <a:t>Indicator B-10 (Disproportionate Representation-Eligibility Category)</a:t>
            </a:r>
          </a:p>
          <a:p>
            <a:pPr lvl="2">
              <a:lnSpc>
                <a:spcPct val="120000"/>
              </a:lnSpc>
            </a:pPr>
            <a:r>
              <a:rPr lang="en-US" sz="2800" dirty="0"/>
              <a:t>Part B Monitoring</a:t>
            </a:r>
          </a:p>
          <a:p>
            <a:pPr lvl="2">
              <a:lnSpc>
                <a:spcPct val="120000"/>
              </a:lnSpc>
            </a:pPr>
            <a:r>
              <a:rPr lang="en-US" sz="2800" dirty="0"/>
              <a:t>B-Valid &amp; Reliable</a:t>
            </a:r>
          </a:p>
          <a:p>
            <a:pPr lvl="2">
              <a:lnSpc>
                <a:spcPct val="120000"/>
              </a:lnSpc>
            </a:pPr>
            <a:r>
              <a:rPr lang="en-US" sz="2800" dirty="0"/>
              <a:t>B-Complaints</a:t>
            </a:r>
          </a:p>
          <a:p>
            <a:pPr lvl="1"/>
            <a:r>
              <a:rPr lang="en-US" sz="3400" dirty="0"/>
              <a:t>Student-level Corrective Action Plans (SLCAPs) for Complaints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1" y="365125"/>
            <a:ext cx="3733800" cy="1325563"/>
          </a:xfrm>
        </p:spPr>
        <p:txBody>
          <a:bodyPr/>
          <a:lstStyle/>
          <a:p>
            <a:r>
              <a:rPr lang="en-US" dirty="0"/>
              <a:t>Strand Report</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711354" y="1836914"/>
            <a:ext cx="3733800" cy="4667250"/>
          </a:xfrm>
        </p:spPr>
        <p:txBody>
          <a:bodyPr vert="horz" lIns="91440" tIns="45720" rIns="91440" bIns="45720" rtlCol="0" anchor="t">
            <a:normAutofit fontScale="92500" lnSpcReduction="20000"/>
          </a:bodyPr>
          <a:lstStyle/>
          <a:p>
            <a:pPr>
              <a:lnSpc>
                <a:spcPct val="110000"/>
              </a:lnSpc>
            </a:pPr>
            <a:r>
              <a:rPr lang="en-US" dirty="0">
                <a:latin typeface="Arial"/>
                <a:cs typeface="Arial"/>
              </a:rPr>
              <a:t>Summarizes district performance on the State Performance Plan (SPP) Indicators and priority areas.</a:t>
            </a:r>
            <a:endParaRPr lang="en-US" dirty="0"/>
          </a:p>
          <a:p>
            <a:pPr>
              <a:lnSpc>
                <a:spcPct val="110000"/>
              </a:lnSpc>
            </a:pPr>
            <a:r>
              <a:rPr lang="en-US" dirty="0">
                <a:latin typeface="Arial"/>
                <a:cs typeface="Arial"/>
              </a:rPr>
              <a:t>When there is a CAP or Corrective Action, there will be a link in the Next Step column. Select the link to be taken to that specific item. </a:t>
            </a:r>
            <a:endParaRPr lang="en-US" dirty="0"/>
          </a:p>
          <a:p>
            <a:pPr>
              <a:lnSpc>
                <a:spcPct val="110000"/>
              </a:lnSpc>
            </a:pPr>
            <a:r>
              <a:rPr lang="en-US" dirty="0">
                <a:latin typeface="Arial"/>
                <a:cs typeface="Arial"/>
              </a:rPr>
              <a:t>Use the</a:t>
            </a:r>
            <a:r>
              <a:rPr lang="en-US" b="1" dirty="0">
                <a:latin typeface="Arial"/>
                <a:cs typeface="Arial"/>
              </a:rPr>
              <a:t> Download </a:t>
            </a:r>
            <a:r>
              <a:rPr lang="en-US" dirty="0">
                <a:latin typeface="Arial"/>
                <a:cs typeface="Arial"/>
              </a:rPr>
              <a:t>link at the top of the screen to download a PDF. </a:t>
            </a:r>
            <a:endParaRPr lang="en-US" dirty="0"/>
          </a:p>
        </p:txBody>
      </p:sp>
      <p:pic>
        <p:nvPicPr>
          <p:cNvPr id="9" name="Picture 8" descr="Part B Strand Report on Catamaran with circle around Download link.">
            <a:extLst>
              <a:ext uri="{FF2B5EF4-FFF2-40B4-BE49-F238E27FC236}">
                <a16:creationId xmlns:a16="http://schemas.microsoft.com/office/drawing/2014/main" id="{F449DB42-5C95-F705-83C3-1EB1049A9385}"/>
              </a:ext>
            </a:extLst>
          </p:cNvPr>
          <p:cNvPicPr>
            <a:picLocks noChangeAspect="1"/>
          </p:cNvPicPr>
          <p:nvPr/>
        </p:nvPicPr>
        <p:blipFill>
          <a:blip r:embed="rId3"/>
          <a:stretch>
            <a:fillRect/>
          </a:stretch>
        </p:blipFill>
        <p:spPr>
          <a:xfrm>
            <a:off x="4445154" y="1889600"/>
            <a:ext cx="6904164" cy="4249439"/>
          </a:xfrm>
          <a:prstGeom prst="rect">
            <a:avLst/>
          </a:prstGeom>
          <a:ln>
            <a:solidFill>
              <a:schemeClr val="tx1"/>
            </a:solidFill>
          </a:ln>
        </p:spPr>
      </p:pic>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8</a:t>
            </a:fld>
            <a:endParaRPr lang="en-US" dirty="0"/>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dirty="0"/>
              <a:t>Monitoring Activities Report (MAR)</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a:xfrm>
            <a:off x="838200" y="1825625"/>
            <a:ext cx="10515600" cy="4667250"/>
          </a:xfrm>
        </p:spPr>
        <p:txBody>
          <a:bodyPr/>
          <a:lstStyle/>
          <a:p>
            <a:r>
              <a:rPr lang="en-US" sz="2800"/>
              <a:t>The MAR is included in every major release and provides important information to districts.</a:t>
            </a:r>
          </a:p>
          <a:p>
            <a:r>
              <a:rPr lang="en-US" sz="2800"/>
              <a:t>The MAR can be accessed from the Reports page.</a:t>
            </a:r>
          </a:p>
          <a:p>
            <a:r>
              <a:rPr lang="en-US" sz="2800"/>
              <a:t>Some messages are universal and go to all districts.</a:t>
            </a:r>
          </a:p>
          <a:p>
            <a:r>
              <a:rPr lang="en-US" sz="2800"/>
              <a:t>Some messages are targeted and are sent only to specific districts.</a:t>
            </a:r>
          </a:p>
          <a:p>
            <a:pPr lvl="1">
              <a:buFont typeface="Arial" panose="020B0604020202020204" pitchFamily="34" charset="0"/>
              <a:buChar char="•"/>
            </a:pPr>
            <a:r>
              <a:rPr lang="en-US" sz="2400"/>
              <a:t>Reminders to review Reports of Findings/No Findings</a:t>
            </a:r>
          </a:p>
          <a:p>
            <a:pPr lvl="1">
              <a:buFont typeface="Arial" panose="020B0604020202020204" pitchFamily="34" charset="0"/>
              <a:buChar char="•"/>
            </a:pPr>
            <a:r>
              <a:rPr lang="en-US" sz="2400"/>
              <a:t>Reminders to review closeout reports</a:t>
            </a:r>
          </a:p>
          <a:p>
            <a:endParaRPr lang="en-US"/>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12" ma:contentTypeDescription="Create a new document." ma:contentTypeScope="" ma:versionID="211df38fab4e2acee6d659c72319a808">
  <xsd:schema xmlns:xsd="http://www.w3.org/2001/XMLSchema" xmlns:xs="http://www.w3.org/2001/XMLSchema" xmlns:p="http://schemas.microsoft.com/office/2006/metadata/properties" xmlns:ns2="240871fc-68e5-4ba5-a888-b6ca76085e32" xmlns:ns3="d6ea491a-489c-40f3-93b0-ed675b710c5f" xmlns:ns4="e4664c3e-f049-4574-bd7d-7499d2032cca" targetNamespace="http://schemas.microsoft.com/office/2006/metadata/properties" ma:root="true" ma:fieldsID="081e556f5db25851c53afdb600849c80" ns2:_="" ns3:_="" ns4:_="">
    <xsd:import namespace="240871fc-68e5-4ba5-a888-b6ca76085e32"/>
    <xsd:import namespace="d6ea491a-489c-40f3-93b0-ed675b710c5f"/>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2e6c7bb-ecad-4574-a331-68cebb6e2fff}" ma:internalName="TaxCatchAll" ma:showField="CatchAllData" ma:web="d6ea491a-489c-40f3-93b0-ed675b710c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SharedWithUsers xmlns="d6ea491a-489c-40f3-93b0-ed675b710c5f">
      <UserInfo>
        <DisplayName>Anderson Tippett, Jeanne (MDE)</DisplayName>
        <AccountId>24</AccountId>
        <AccountType/>
      </UserInfo>
      <UserInfo>
        <DisplayName>Ranusch, Tori (MDE)</DisplayName>
        <AccountId>20</AccountId>
        <AccountType/>
      </UserInfo>
      <UserInfo>
        <DisplayName>McIntyre, Rebecca (MDE)</DisplayName>
        <AccountId>15</AccountId>
        <AccountType/>
      </UserInfo>
    </SharedWithUsers>
    <lcf76f155ced4ddcb4097134ff3c332f xmlns="240871fc-68e5-4ba5-a888-b6ca76085e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ACD08A-0662-48AB-8FC6-89EBAEEEA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871fc-68e5-4ba5-a888-b6ca76085e32"/>
    <ds:schemaRef ds:uri="d6ea491a-489c-40f3-93b0-ed675b710c5f"/>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05D6C1-1747-4766-8229-176B88F65F56}">
  <ds:schemaRefs>
    <ds:schemaRef ds:uri="http://schemas.microsoft.com/sharepoint/v3/contenttype/forms"/>
  </ds:schemaRefs>
</ds:datastoreItem>
</file>

<file path=customXml/itemProps3.xml><?xml version="1.0" encoding="utf-8"?>
<ds:datastoreItem xmlns:ds="http://schemas.openxmlformats.org/officeDocument/2006/customXml" ds:itemID="{E0658034-AFAA-442A-9FE5-6F06D7227E4F}">
  <ds:schemaRefs>
    <ds:schemaRef ds:uri="http://purl.org/dc/terms/"/>
    <ds:schemaRef ds:uri="http://schemas.microsoft.com/office/2006/documentManagement/types"/>
    <ds:schemaRef ds:uri="e4664c3e-f049-4574-bd7d-7499d2032cca"/>
    <ds:schemaRef ds:uri="240871fc-68e5-4ba5-a888-b6ca76085e32"/>
    <ds:schemaRef ds:uri="d6ea491a-489c-40f3-93b0-ed675b710c5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2361</TotalTime>
  <Words>7343</Words>
  <Application>Microsoft Office PowerPoint</Application>
  <PresentationFormat>Widescreen</PresentationFormat>
  <Paragraphs>635</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Office Theme</vt:lpstr>
      <vt:lpstr>Welcome! </vt:lpstr>
      <vt:lpstr>Zoom Webinar Control Panel</vt:lpstr>
      <vt:lpstr>September 2024 Part B Catamaran Preview</vt:lpstr>
      <vt:lpstr>Meet the Team</vt:lpstr>
      <vt:lpstr>Agenda</vt:lpstr>
      <vt:lpstr>September 2024 Catamaran Preview</vt:lpstr>
      <vt:lpstr>What’s Inside? </vt:lpstr>
      <vt:lpstr>Strand Report</vt:lpstr>
      <vt:lpstr>Monitoring Activities Report (MAR)</vt:lpstr>
      <vt:lpstr>Sample Monitoring Activities Report</vt:lpstr>
      <vt:lpstr>Reports/Letters of Findings or No Findings</vt:lpstr>
      <vt:lpstr>Closeout/Non-closeout Letters and Reports</vt:lpstr>
      <vt:lpstr>Administrative Report – Districts and ISDs</vt:lpstr>
      <vt:lpstr>ISD Reports</vt:lpstr>
      <vt:lpstr>ISD Determinations Data </vt:lpstr>
      <vt:lpstr>Element Data</vt:lpstr>
      <vt:lpstr>Member District Element Data</vt:lpstr>
      <vt:lpstr>Corrective Action Plans (CAPs)</vt:lpstr>
      <vt:lpstr>SLCAPs</vt:lpstr>
      <vt:lpstr>Catamaran Navigation</vt:lpstr>
      <vt:lpstr>Login</vt:lpstr>
      <vt:lpstr>Review Organization Member Names</vt:lpstr>
      <vt:lpstr>View Reports</vt:lpstr>
      <vt:lpstr>Access Reports</vt:lpstr>
      <vt:lpstr>Acknowledge Reports by October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CAP Finding Page</vt:lpstr>
      <vt:lpstr>CAP Activity Page</vt:lpstr>
      <vt:lpstr>Question 3: CAP Activity or Finding Page</vt:lpstr>
      <vt:lpstr>Supporting Evidence Uploads</vt:lpstr>
      <vt:lpstr>Complaint and Monitoring CAP Verification for ISDs</vt:lpstr>
      <vt:lpstr>Complaint CAP Request for Verification and Closeout</vt:lpstr>
      <vt:lpstr>Complaint CAP Verification Appendix</vt:lpstr>
      <vt:lpstr>Monitoring CAP Verification Appendix</vt:lpstr>
      <vt:lpstr>Feedback Feature</vt:lpstr>
      <vt:lpstr>Chat Feature</vt:lpstr>
      <vt:lpstr>Use breadcrumbs to navigate</vt:lpstr>
      <vt:lpstr>Resources</vt:lpstr>
      <vt:lpstr>Catamaran Technical Assistance Website</vt:lpstr>
      <vt:lpstr>Catamaran Technical Assistance Website (2)</vt:lpstr>
      <vt:lpstr>Catamaran Calendar</vt:lpstr>
      <vt:lpstr>Catamaran Calendar (Continued)</vt:lpstr>
      <vt:lpstr>Other Resources &amp; Events</vt:lpstr>
      <vt:lpstr>Monitoring Resources</vt:lpstr>
      <vt:lpstr>Catamaran How-tos</vt:lpstr>
      <vt:lpstr>Navigating to Updated Indicator Resources</vt:lpstr>
      <vt:lpstr>Updated Indicator Resources</vt:lpstr>
      <vt:lpstr>Search</vt:lpstr>
      <vt:lpstr>Events</vt:lpstr>
      <vt:lpstr>New to the ISD Representative Role?</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2023 Part B Catamaran Preview</dc:title>
  <dc:creator>Michigan Department of Education Office of Special Education</dc:creator>
  <cp:lastModifiedBy>Gabrielle Steinacker</cp:lastModifiedBy>
  <cp:revision>40</cp:revision>
  <cp:lastPrinted>2021-08-31T15:27:18Z</cp:lastPrinted>
  <dcterms:created xsi:type="dcterms:W3CDTF">2018-04-16T17:23:54Z</dcterms:created>
  <dcterms:modified xsi:type="dcterms:W3CDTF">2024-09-18T17:04:42Z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2021-04-06T14:38:57Z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163d4346-27be-4768-a7dc-db334a2f77ea</vt:lpwstr>
  </property>
  <property fmtid="{D5CDD505-2E9C-101B-9397-08002B2CF9AE}" pid="8" name="MSIP_Label_3a2fed65-62e7-46ea-af74-187e0c17143a_ContentBits">
    <vt:lpwstr>0</vt:lpwstr>
  </property>
  <property fmtid="{D5CDD505-2E9C-101B-9397-08002B2CF9AE}" pid="9" name="ContentTypeId">
    <vt:lpwstr>0x01010056E68C7DD31A3E40992C2951F0B695E1</vt:lpwstr>
  </property>
  <property fmtid="{D5CDD505-2E9C-101B-9397-08002B2CF9AE}" pid="10" name="MediaServiceImageTags">
    <vt:lpwstr/>
  </property>
  <property fmtid="{D5CDD505-2E9C-101B-9397-08002B2CF9AE}" pid="11" name="Language">
    <vt:lpwstr>English</vt:lpwstr>
  </property>
</Properties>
</file>