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63" r:id="rId5"/>
    <p:sldId id="266" r:id="rId6"/>
    <p:sldId id="492" r:id="rId7"/>
    <p:sldId id="506" r:id="rId8"/>
    <p:sldId id="493" r:id="rId9"/>
    <p:sldId id="498" r:id="rId10"/>
    <p:sldId id="494" r:id="rId11"/>
    <p:sldId id="497" r:id="rId12"/>
    <p:sldId id="499" r:id="rId13"/>
    <p:sldId id="511" r:id="rId14"/>
    <p:sldId id="495" r:id="rId15"/>
    <p:sldId id="496" r:id="rId16"/>
    <p:sldId id="507" r:id="rId17"/>
    <p:sldId id="501" r:id="rId18"/>
    <p:sldId id="505" r:id="rId19"/>
    <p:sldId id="509" r:id="rId20"/>
    <p:sldId id="510" r:id="rId21"/>
    <p:sldId id="425" r:id="rId22"/>
    <p:sldId id="4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730B3D-AEE2-B9BD-42C2-D3D2161777BC}" name="Hinman, Shannon (MDE)" initials="SH" userId="S::HinmanS@michigan.gov::ecbe63f3-a1ec-4a00-9949-64da2c12c824" providerId="AD"/>
  <p188:author id="{B3B4547A-6084-D178-A1D6-0E49BF6BD338}" name="Jeanne Anderson Tippett" initials="JA" userId="S::jatippett@publicsectorconsultants.com::b40e1c17-0255-49cd-8e47-7270e9863465" providerId="AD"/>
  <p188:author id="{4FD4799F-1FBC-E66A-331E-CB012B7FF8FC}" name="Gabrielle Steinacker" initials="GS" userId="S::gsteinacker@publicsectorconsultants.com::1f4612da-b05e-41df-9859-2458b62fae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3898" autoAdjust="0"/>
  </p:normalViewPr>
  <p:slideViewPr>
    <p:cSldViewPr snapToGrid="0" snapToObjects="1">
      <p:cViewPr varScale="1">
        <p:scale>
          <a:sx n="93" d="100"/>
          <a:sy n="93" d="100"/>
        </p:scale>
        <p:origin x="294" y="78"/>
      </p:cViewPr>
      <p:guideLst/>
    </p:cSldViewPr>
  </p:slideViewPr>
  <p:outlineViewPr>
    <p:cViewPr>
      <p:scale>
        <a:sx n="33" d="100"/>
        <a:sy n="33" d="100"/>
      </p:scale>
      <p:origin x="0" y="-1410"/>
    </p:cViewPr>
  </p:outlin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F82F29-6ED5-0F45-9399-2470D9D82006}" type="datetimeFigureOut">
              <a:rPr lang="en-US" smtClean="0"/>
              <a:t>12/30/2024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6F13B-9238-8C41-A428-ACA4F51A1C9A}"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State Complaints 2025 Changes and Updates for Districts. In this video we will be discussing the updated State Complaints module in Catamaran.</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Repository compiles all documents in the state complaints module for convenient viewing. This page will compile documents from the Information to District page, the District Response page, and, when applicable, the Systemic Student Documentation page. You will be able to select an item from the Attachment Link column of the table to see a specific document. When finished, select Return to Menu to go back to the Complaints Module Menu. </a:t>
            </a: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89581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additional pages required if there is a systemic investigation.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043290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MDE OSE determines that a complaint is systemic, the system will prompt the ISD to upload a list of students for the member district. Catamaran will then prompt the district to confirm which students are enrolled on the District Student Confirmation page. This page can be accessed from the Complaints Module Menu. </a:t>
            </a: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71732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from the District Student Confirmation page that shows the list of students the ISD uploaded. The district will review the list and verify each student still enrolled in the district by selecting the Verified radio button next to the student's information. Once verification is complete, select the Save button to save your progress. Once the appropriate students have been verified, and all progress is saved, choose the Verify Students button to notify MDE for their review of the student list. </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21840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OSE will review the list submitted by the district and will make their student selections. </a:t>
            </a:r>
          </a:p>
          <a:p>
            <a:endParaRPr lang="en-US" dirty="0"/>
          </a:p>
          <a:p>
            <a:r>
              <a:rPr lang="en-US" dirty="0"/>
              <a:t>When the OSE has completed their selections, a new page will appear on the Complaints Module Menu. This is the Systemic Student Documentation page. </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45204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Systemic Student Documentation page, based on the categories being reviewed, different items will be required. The district will provide required documentation for each student by using the Browse button. If there are no documents to upload, the district can provide an explanation. </a:t>
            </a:r>
          </a:p>
          <a:p>
            <a:endParaRPr lang="en-US" dirty="0"/>
          </a:p>
          <a:p>
            <a:r>
              <a:rPr lang="en-US" dirty="0"/>
              <a:t>Districts should navigate between students by selecting the students name from the drop down menu in the upper right and then selecting the go button. One way to ensure that you are uploading documentation for the correct student is to look to see that the name and the drop down list matches the name just above the upload section.</a:t>
            </a:r>
          </a:p>
          <a:p>
            <a:endParaRPr lang="en-US" dirty="0"/>
          </a:p>
          <a:p>
            <a:r>
              <a:rPr lang="en-US" dirty="0"/>
              <a:t>Remember to use the Save button often to avoid any loss of work. When districts are finished with their uploads, they will use the Save and Submit button to return the activity to the OSE.</a:t>
            </a:r>
          </a:p>
          <a:p>
            <a:endParaRPr lang="en-US" dirty="0"/>
          </a:p>
          <a:p>
            <a:r>
              <a:rPr lang="en-US" dirty="0"/>
              <a:t>Even though this page will be used by districts, ISDs have access and can assist the district if necessary.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174744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38048-E034-9CF0-6B1C-3E0C5130B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C45E0-A1C6-0354-A00E-0E37BA119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0A961-61F1-8F62-D818-3E899A90DA30}"/>
              </a:ext>
            </a:extLst>
          </p:cNvPr>
          <p:cNvSpPr>
            <a:spLocks noGrp="1"/>
          </p:cNvSpPr>
          <p:nvPr>
            <p:ph type="body" idx="1"/>
          </p:nvPr>
        </p:nvSpPr>
        <p:spPr/>
        <p:txBody>
          <a:bodyPr/>
          <a:lstStyle/>
          <a:p>
            <a:r>
              <a:rPr lang="en-US" dirty="0"/>
              <a:t>Finally, let’s take a look at some Resources available to you to help with this process. </a:t>
            </a:r>
          </a:p>
        </p:txBody>
      </p:sp>
      <p:sp>
        <p:nvSpPr>
          <p:cNvPr id="4" name="Slide Number Placeholder 3">
            <a:extLst>
              <a:ext uri="{FF2B5EF4-FFF2-40B4-BE49-F238E27FC236}">
                <a16:creationId xmlns:a16="http://schemas.microsoft.com/office/drawing/2014/main" id="{D2A0DD94-B93D-800F-A14D-D06BB440CFE7}"/>
              </a:ext>
            </a:extLst>
          </p:cNvPr>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4109575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information regarding these new pages, or State Complaints in general, visit the Catamaran Technical Assistance Website where you can find various how-</a:t>
            </a:r>
            <a:r>
              <a:rPr lang="en-US" dirty="0" err="1"/>
              <a:t>to’s</a:t>
            </a:r>
            <a:r>
              <a:rPr lang="en-US" dirty="0"/>
              <a:t> and informational videos. This screenshot shows the Policy Resources for districts, and the section for State Complaints.</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4211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this presentation, please reach out to Shannon at h I n m an s @ michgian.gov or Jen at P e r </a:t>
            </a:r>
            <a:r>
              <a:rPr lang="en-US" dirty="0" err="1"/>
              <a:t>r</a:t>
            </a:r>
            <a:r>
              <a:rPr lang="en-US" dirty="0"/>
              <a:t> o n e j 2@michigan.gov. </a:t>
            </a:r>
          </a:p>
          <a:p>
            <a:endParaRPr lang="en-US" dirty="0"/>
          </a:p>
          <a:p>
            <a:r>
              <a:rPr lang="en-US" dirty="0"/>
              <a:t>For more general questions about special education, please contact the MDE OSE Information Line at 888-320-8384 or by email at m d e – o s e @ Michigan.gov.</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5724" indent="-175724" defTabSz="937194">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Jeanne j a t </a:t>
            </a:r>
            <a:r>
              <a:rPr lang="en-US" dirty="0" err="1">
                <a:latin typeface="Arial"/>
                <a:cs typeface="Arial"/>
              </a:rPr>
              <a:t>i</a:t>
            </a:r>
            <a:r>
              <a:rPr lang="en-US" dirty="0">
                <a:latin typeface="Arial"/>
                <a:cs typeface="Arial"/>
              </a:rPr>
              <a:t> p </a:t>
            </a:r>
            <a:r>
              <a:rPr lang="en-US" dirty="0" err="1">
                <a:latin typeface="Arial"/>
                <a:cs typeface="Arial"/>
              </a:rPr>
              <a:t>p</a:t>
            </a:r>
            <a:r>
              <a:rPr lang="en-US" dirty="0">
                <a:latin typeface="Arial"/>
                <a:cs typeface="Arial"/>
              </a:rPr>
              <a:t> e t </a:t>
            </a:r>
            <a:r>
              <a:rPr lang="en-US" dirty="0" err="1">
                <a:latin typeface="Arial"/>
                <a:cs typeface="Arial"/>
              </a:rPr>
              <a:t>t</a:t>
            </a:r>
            <a:r>
              <a:rPr lang="en-US" dirty="0">
                <a:latin typeface="Arial"/>
                <a:cs typeface="Arial"/>
              </a:rPr>
              <a:t> </a:t>
            </a:r>
            <a:r>
              <a:rPr lang="en-US" dirty="0">
                <a:latin typeface="Arial"/>
                <a:cs typeface="Arial"/>
                <a:hlinkClick r:id="rId4"/>
              </a:rPr>
              <a:t>@publicsectorconsultants.com</a:t>
            </a:r>
            <a:endParaRPr lang="en-US" dirty="0">
              <a:latin typeface="Arial"/>
              <a:cs typeface="Arial"/>
            </a:endParaRPr>
          </a:p>
          <a:p>
            <a:pPr marL="175724" indent="-175724" defTabSz="937194">
              <a:buFont typeface="Arial" panose="020B0604020202020204" pitchFamily="34" charset="0"/>
              <a:buChar char="•"/>
              <a:defRPr/>
            </a:pPr>
            <a:endParaRPr lang="en-US" dirty="0">
              <a:latin typeface="Arial"/>
              <a:cs typeface="Arial"/>
            </a:endParaRPr>
          </a:p>
          <a:p>
            <a:pPr defTabSz="937194">
              <a:defRPr/>
            </a:pPr>
            <a:endParaRPr lang="en-US" dirty="0"/>
          </a:p>
          <a:p>
            <a:pPr defTabSz="937194">
              <a:defRPr/>
            </a:pPr>
            <a:r>
              <a:rPr lang="en-US" dirty="0"/>
              <a:t>As a reminder, </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err="1">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attending! </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05610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meet the team. From the Office of Special Education (OSE), we have Shannon Hinman, State Complaint Coordinator, and Jennifer Perrone, Training and Coaching Coordinator. From our partners at Public Sector Consultants (PSC), we have Lynne Clark, Project Director, Jeanne Anderson Tippett, Senior Project Manager, and Gabrielle Steinacker, Project Support Associate.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take a look at the pages in the State Complaints modules that apply to districts. We will start by looking at the District Information section, which has the Information to District page, as well as the updated District Response page. If your district has been the subject of a state complaint in the past, you are probably familiar with both of these pages. </a:t>
            </a:r>
          </a:p>
          <a:p>
            <a:endParaRPr lang="en-US" dirty="0"/>
          </a:p>
          <a:p>
            <a:r>
              <a:rPr lang="en-US" dirty="0"/>
              <a:t>We will also cover additional pages required for systematic complaints</a:t>
            </a:r>
            <a:r>
              <a:rPr lang="en-US"/>
              <a:t>. Finally</a:t>
            </a:r>
            <a:r>
              <a:rPr lang="en-US" dirty="0"/>
              <a:t>, Resources. </a:t>
            </a:r>
          </a:p>
          <a:p>
            <a:endParaRPr lang="en-US" dirty="0"/>
          </a:p>
          <a:p>
            <a:r>
              <a:rPr lang="en-US" dirty="0"/>
              <a:t>Note, this presentation does not cover all information related to state complaints. This presentation focuses only on new information for 2025. For more complete resources regarding state complaints, please visit the Policy Resources for Districts page on the Catamaran Technical Assistance Website. </a:t>
            </a:r>
          </a:p>
        </p:txBody>
      </p:sp>
      <p:sp>
        <p:nvSpPr>
          <p:cNvPr id="4" name="Slide Number Placeholder 3"/>
          <p:cNvSpPr>
            <a:spLocks noGrp="1"/>
          </p:cNvSpPr>
          <p:nvPr>
            <p:ph type="sldNum" sz="quarter" idx="5"/>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347422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looking at the Information to District Section of State Complaints.</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67192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logging into Catamaran, locate the complaint on your Tasks Overview or by using the Search feature. From the Complaints Module Menu, select the Information to District page.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220767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to District page will contain links to the original state complaint for the district to use as a reference. This page will also include any letters or other documents MDE OSE has provided for the district’s review.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148762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for 2025 is the way districts will provide documentation in response to the issues letter from the OSE. To provide documentation, the district must first select the District Response page from the Complaints Module Menu. </a:t>
            </a:r>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30455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item the OSE listed on the issues letter will also be listed on the District Response page. For each required document, the district will enter a document title and use the browse button to select the correct file. They will then save the page, which will automatically move the documents to the Issue Documents table, as seen in the first screenshot. The district can enter multiple documents. If a required document is not available, the district will check the “not available” box and provide an explanation. </a:t>
            </a:r>
          </a:p>
          <a:p>
            <a:endParaRPr lang="en-US" dirty="0"/>
          </a:p>
          <a:p>
            <a:r>
              <a:rPr lang="en-US" dirty="0"/>
              <a:t>At the bottom of the page, there is another section called Other Documents. If the district would like to provide other documents the OSE has not requested, the district will provide a document title and explanation in the District Comments box and use the Browse button to upload the files. These documents will populate a separate Other Documents Table at the bottom of the page, as seen in the second screenshot. </a:t>
            </a:r>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80603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new resource is available on the menu. This is the Document Repository. Let’s take a closer look.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1265187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training.catamaran.partners/isd-policy-resourc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mailto:hinmans@michigan.gov"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perronej@michigan.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a:t>State Complaints 2025 Changes and Updates</a:t>
            </a:r>
          </a:p>
        </p:txBody>
      </p:sp>
      <p:sp>
        <p:nvSpPr>
          <p:cNvPr id="3" name="Subtitle 2"/>
          <p:cNvSpPr>
            <a:spLocks noGrp="1"/>
          </p:cNvSpPr>
          <p:nvPr>
            <p:ph type="subTitle" idx="1"/>
          </p:nvPr>
        </p:nvSpPr>
        <p:spPr/>
        <p:txBody>
          <a:bodyPr/>
          <a:lstStyle/>
          <a:p>
            <a:pPr algn="l"/>
            <a:r>
              <a:rPr lang="en-US" dirty="0"/>
              <a:t>For Districts</a:t>
            </a:r>
          </a:p>
        </p:txBody>
      </p:sp>
      <p:sp>
        <p:nvSpPr>
          <p:cNvPr id="5" name="Footer Placeholder 4"/>
          <p:cNvSpPr>
            <a:spLocks noGrp="1"/>
          </p:cNvSpPr>
          <p:nvPr>
            <p:ph type="ftr" sz="quarter" idx="11"/>
          </p:nvPr>
        </p:nvSpPr>
        <p:spPr/>
        <p:txBody>
          <a:bodyPr/>
          <a:lstStyle/>
          <a:p>
            <a:r>
              <a:rPr lang="en-US"/>
              <a:t>Michigan Department of Education | Office of Special Education </a:t>
            </a:r>
            <a:endParaRPr lang="en-US" dirty="0"/>
          </a:p>
        </p:txBody>
      </p:sp>
      <p:sp>
        <p:nvSpPr>
          <p:cNvPr id="7" name="Date Placeholder 6"/>
          <p:cNvSpPr>
            <a:spLocks noGrp="1"/>
          </p:cNvSpPr>
          <p:nvPr>
            <p:ph type="dt" sz="half" idx="2"/>
          </p:nvPr>
        </p:nvSpPr>
        <p:spPr/>
        <p:txBody>
          <a:bodyPr/>
          <a:lstStyle/>
          <a:p>
            <a:r>
              <a:rPr lang="en-US" dirty="0"/>
              <a:t>Winter 2024</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5BD3-C961-D2A4-FA6A-F2C18424CB5B}"/>
              </a:ext>
            </a:extLst>
          </p:cNvPr>
          <p:cNvSpPr>
            <a:spLocks noGrp="1"/>
          </p:cNvSpPr>
          <p:nvPr>
            <p:ph type="title"/>
          </p:nvPr>
        </p:nvSpPr>
        <p:spPr/>
        <p:txBody>
          <a:bodyPr/>
          <a:lstStyle/>
          <a:p>
            <a:r>
              <a:rPr lang="en-US" dirty="0"/>
              <a:t>Document Repository</a:t>
            </a:r>
          </a:p>
        </p:txBody>
      </p:sp>
      <p:sp>
        <p:nvSpPr>
          <p:cNvPr id="3" name="Content Placeholder 2">
            <a:extLst>
              <a:ext uri="{FF2B5EF4-FFF2-40B4-BE49-F238E27FC236}">
                <a16:creationId xmlns:a16="http://schemas.microsoft.com/office/drawing/2014/main" id="{328D5B05-DAE7-3B93-060B-8D3A14BA6C13}"/>
              </a:ext>
            </a:extLst>
          </p:cNvPr>
          <p:cNvSpPr>
            <a:spLocks noGrp="1"/>
          </p:cNvSpPr>
          <p:nvPr>
            <p:ph sz="half" idx="1"/>
          </p:nvPr>
        </p:nvSpPr>
        <p:spPr>
          <a:xfrm>
            <a:off x="838200" y="1825625"/>
            <a:ext cx="3612614" cy="4351338"/>
          </a:xfrm>
        </p:spPr>
        <p:txBody>
          <a:bodyPr>
            <a:normAutofit/>
          </a:bodyPr>
          <a:lstStyle/>
          <a:p>
            <a:pPr marL="0" indent="0">
              <a:buNone/>
            </a:pPr>
            <a:r>
              <a:rPr lang="en-US" sz="2800" dirty="0"/>
              <a:t>Easy access to documents from</a:t>
            </a:r>
          </a:p>
          <a:p>
            <a:r>
              <a:rPr lang="en-US" sz="2800" dirty="0"/>
              <a:t>Information to District</a:t>
            </a:r>
          </a:p>
          <a:p>
            <a:r>
              <a:rPr lang="en-US" sz="2800" dirty="0"/>
              <a:t>District Response</a:t>
            </a:r>
          </a:p>
          <a:p>
            <a:r>
              <a:rPr lang="en-US" sz="2800" dirty="0"/>
              <a:t>Systemic Student Documentation (if applicable)</a:t>
            </a:r>
          </a:p>
        </p:txBody>
      </p:sp>
      <p:pic>
        <p:nvPicPr>
          <p:cNvPr id="4" name="Content Placeholder 3" descr="Complaint Document Repository with arrow towards the Attachment Link column.">
            <a:extLst>
              <a:ext uri="{FF2B5EF4-FFF2-40B4-BE49-F238E27FC236}">
                <a16:creationId xmlns:a16="http://schemas.microsoft.com/office/drawing/2014/main" id="{C4114A69-BEB2-33CF-6470-262D88DA6938}"/>
              </a:ext>
            </a:extLst>
          </p:cNvPr>
          <p:cNvPicPr>
            <a:picLocks noGrp="1" noChangeAspect="1"/>
          </p:cNvPicPr>
          <p:nvPr>
            <p:ph sz="half" idx="2"/>
          </p:nvPr>
        </p:nvPicPr>
        <p:blipFill>
          <a:blip r:embed="rId3"/>
          <a:stretch>
            <a:fillRect/>
          </a:stretch>
        </p:blipFill>
        <p:spPr>
          <a:xfrm>
            <a:off x="4254615" y="1825625"/>
            <a:ext cx="7099186" cy="4077234"/>
          </a:xfrm>
          <a:prstGeom prst="rect">
            <a:avLst/>
          </a:prstGeom>
          <a:ln>
            <a:solidFill>
              <a:schemeClr val="tx1"/>
            </a:solidFill>
          </a:ln>
        </p:spPr>
      </p:pic>
      <p:sp>
        <p:nvSpPr>
          <p:cNvPr id="6" name="Slide Number Placeholder 5">
            <a:extLst>
              <a:ext uri="{FF2B5EF4-FFF2-40B4-BE49-F238E27FC236}">
                <a16:creationId xmlns:a16="http://schemas.microsoft.com/office/drawing/2014/main" id="{2BAD1190-B235-8230-DFB7-AE164827BCA0}"/>
              </a:ext>
            </a:extLst>
          </p:cNvPr>
          <p:cNvSpPr>
            <a:spLocks noGrp="1"/>
          </p:cNvSpPr>
          <p:nvPr>
            <p:ph type="sldNum" sz="quarter" idx="12"/>
          </p:nvPr>
        </p:nvSpPr>
        <p:spPr/>
        <p:txBody>
          <a:bodyPr/>
          <a:lstStyle/>
          <a:p>
            <a:fld id="{0B17BB76-CBF7-44FF-99D7-3859A0F0D5C1}" type="slidenum">
              <a:rPr lang="en-US" smtClean="0"/>
              <a:pPr/>
              <a:t>10</a:t>
            </a:fld>
            <a:endParaRPr lang="en-US" dirty="0"/>
          </a:p>
        </p:txBody>
      </p:sp>
      <p:sp>
        <p:nvSpPr>
          <p:cNvPr id="5" name="Footer Placeholder 4">
            <a:extLst>
              <a:ext uri="{FF2B5EF4-FFF2-40B4-BE49-F238E27FC236}">
                <a16:creationId xmlns:a16="http://schemas.microsoft.com/office/drawing/2014/main" id="{C067D868-3178-1564-DDF6-B20854CF4827}"/>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833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53382D-CADF-F7B2-3DD4-C0EE71EC4ED4}"/>
              </a:ext>
            </a:extLst>
          </p:cNvPr>
          <p:cNvSpPr>
            <a:spLocks noGrp="1"/>
          </p:cNvSpPr>
          <p:nvPr>
            <p:ph type="ctrTitle"/>
          </p:nvPr>
        </p:nvSpPr>
        <p:spPr/>
        <p:txBody>
          <a:bodyPr/>
          <a:lstStyle/>
          <a:p>
            <a:r>
              <a:rPr lang="en-US" dirty="0"/>
              <a:t>Systemic Investigations</a:t>
            </a:r>
          </a:p>
        </p:txBody>
      </p:sp>
      <p:sp>
        <p:nvSpPr>
          <p:cNvPr id="7" name="Subtitle 6">
            <a:extLst>
              <a:ext uri="{FF2B5EF4-FFF2-40B4-BE49-F238E27FC236}">
                <a16:creationId xmlns:a16="http://schemas.microsoft.com/office/drawing/2014/main" id="{168B37BB-B911-3CA1-8613-CB2CAC59EBB7}"/>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BD71BCD-BD5D-2C08-2ABD-B6A80FF0EC5E}"/>
              </a:ext>
            </a:extLst>
          </p:cNvPr>
          <p:cNvSpPr>
            <a:spLocks noGrp="1"/>
          </p:cNvSpPr>
          <p:nvPr>
            <p:ph type="sldNum" sz="quarter" idx="12"/>
          </p:nvPr>
        </p:nvSpPr>
        <p:spPr/>
        <p:txBody>
          <a:bodyPr/>
          <a:lstStyle/>
          <a:p>
            <a:fld id="{46775F4D-6D42-4CD6-A802-0B48E0231625}" type="slidenum">
              <a:rPr lang="en-US" smtClean="0"/>
              <a:pPr/>
              <a:t>11</a:t>
            </a:fld>
            <a:endParaRPr lang="en-US" dirty="0"/>
          </a:p>
        </p:txBody>
      </p:sp>
      <p:sp>
        <p:nvSpPr>
          <p:cNvPr id="4" name="Footer Placeholder 3">
            <a:extLst>
              <a:ext uri="{FF2B5EF4-FFF2-40B4-BE49-F238E27FC236}">
                <a16:creationId xmlns:a16="http://schemas.microsoft.com/office/drawing/2014/main" id="{8B09F2B4-EFCC-55D3-887D-0164C6216BA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2346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AE04-2CFE-F0AC-0946-7568EAE48010}"/>
              </a:ext>
            </a:extLst>
          </p:cNvPr>
          <p:cNvSpPr>
            <a:spLocks noGrp="1"/>
          </p:cNvSpPr>
          <p:nvPr>
            <p:ph type="title"/>
          </p:nvPr>
        </p:nvSpPr>
        <p:spPr/>
        <p:txBody>
          <a:bodyPr/>
          <a:lstStyle/>
          <a:p>
            <a:r>
              <a:rPr lang="en-US" dirty="0"/>
              <a:t>Access the District Student Confirmation Page</a:t>
            </a:r>
          </a:p>
        </p:txBody>
      </p:sp>
      <p:pic>
        <p:nvPicPr>
          <p:cNvPr id="3" name="Content Placeholder 2" descr="Complaints Module Menu with an arrow towards District Student Confirmation page.">
            <a:extLst>
              <a:ext uri="{FF2B5EF4-FFF2-40B4-BE49-F238E27FC236}">
                <a16:creationId xmlns:a16="http://schemas.microsoft.com/office/drawing/2014/main" id="{3B00A3A7-C5B2-0819-3344-D3AA6B5A2D5A}"/>
              </a:ext>
            </a:extLst>
          </p:cNvPr>
          <p:cNvPicPr>
            <a:picLocks noGrp="1" noChangeAspect="1"/>
          </p:cNvPicPr>
          <p:nvPr>
            <p:ph idx="1"/>
          </p:nvPr>
        </p:nvPicPr>
        <p:blipFill>
          <a:blip r:embed="rId3"/>
          <a:stretch>
            <a:fillRect/>
          </a:stretch>
        </p:blipFill>
        <p:spPr>
          <a:xfrm>
            <a:off x="937619" y="1825625"/>
            <a:ext cx="10316761"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ABB0F741-7304-8FD2-E2BC-00B475C4020A}"/>
              </a:ext>
            </a:extLst>
          </p:cNvPr>
          <p:cNvSpPr>
            <a:spLocks noGrp="1"/>
          </p:cNvSpPr>
          <p:nvPr>
            <p:ph type="sldNum" sz="quarter" idx="12"/>
          </p:nvPr>
        </p:nvSpPr>
        <p:spPr/>
        <p:txBody>
          <a:bodyPr/>
          <a:lstStyle/>
          <a:p>
            <a:fld id="{46775F4D-6D42-4CD6-A802-0B48E0231625}" type="slidenum">
              <a:rPr lang="en-US" smtClean="0"/>
              <a:pPr/>
              <a:t>12</a:t>
            </a:fld>
            <a:endParaRPr lang="en-US" dirty="0"/>
          </a:p>
        </p:txBody>
      </p:sp>
      <p:sp>
        <p:nvSpPr>
          <p:cNvPr id="4" name="Footer Placeholder 3">
            <a:extLst>
              <a:ext uri="{FF2B5EF4-FFF2-40B4-BE49-F238E27FC236}">
                <a16:creationId xmlns:a16="http://schemas.microsoft.com/office/drawing/2014/main" id="{9E818A6E-026B-C0A3-CA0F-CF736DD190B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50567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40DB-7917-BF5F-6B65-182F67F8C33B}"/>
              </a:ext>
            </a:extLst>
          </p:cNvPr>
          <p:cNvSpPr>
            <a:spLocks noGrp="1"/>
          </p:cNvSpPr>
          <p:nvPr>
            <p:ph type="title"/>
          </p:nvPr>
        </p:nvSpPr>
        <p:spPr/>
        <p:txBody>
          <a:bodyPr/>
          <a:lstStyle/>
          <a:p>
            <a:r>
              <a:rPr lang="en-US" dirty="0"/>
              <a:t>Confirm Students</a:t>
            </a:r>
          </a:p>
        </p:txBody>
      </p:sp>
      <p:sp>
        <p:nvSpPr>
          <p:cNvPr id="5" name="Slide Number Placeholder 4">
            <a:extLst>
              <a:ext uri="{FF2B5EF4-FFF2-40B4-BE49-F238E27FC236}">
                <a16:creationId xmlns:a16="http://schemas.microsoft.com/office/drawing/2014/main" id="{A7DCC16E-A5AB-6DE5-A278-84615D053ADA}"/>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
        <p:nvSpPr>
          <p:cNvPr id="4" name="Footer Placeholder 3">
            <a:extLst>
              <a:ext uri="{FF2B5EF4-FFF2-40B4-BE49-F238E27FC236}">
                <a16:creationId xmlns:a16="http://schemas.microsoft.com/office/drawing/2014/main" id="{AC3B1CF7-A510-2981-BE8C-AB4F28D1883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Content Placeholder 5">
            <a:extLst>
              <a:ext uri="{FF2B5EF4-FFF2-40B4-BE49-F238E27FC236}">
                <a16:creationId xmlns:a16="http://schemas.microsoft.com/office/drawing/2014/main" id="{64F61890-0411-34F6-6D26-D3AEF1F08713}"/>
              </a:ext>
            </a:extLst>
          </p:cNvPr>
          <p:cNvSpPr>
            <a:spLocks noGrp="1"/>
          </p:cNvSpPr>
          <p:nvPr>
            <p:ph idx="1"/>
          </p:nvPr>
        </p:nvSpPr>
        <p:spPr/>
        <p:txBody>
          <a:bodyPr/>
          <a:lstStyle/>
          <a:p>
            <a:endParaRPr lang="en-US"/>
          </a:p>
        </p:txBody>
      </p:sp>
      <p:pic>
        <p:nvPicPr>
          <p:cNvPr id="8" name="Picture 7" descr="District Student Confirmation page shown.">
            <a:extLst>
              <a:ext uri="{FF2B5EF4-FFF2-40B4-BE49-F238E27FC236}">
                <a16:creationId xmlns:a16="http://schemas.microsoft.com/office/drawing/2014/main" id="{86798146-FA03-3160-80B4-5D78ABFD950B}"/>
              </a:ext>
            </a:extLst>
          </p:cNvPr>
          <p:cNvPicPr>
            <a:picLocks noChangeAspect="1"/>
          </p:cNvPicPr>
          <p:nvPr/>
        </p:nvPicPr>
        <p:blipFill>
          <a:blip r:embed="rId3"/>
          <a:stretch>
            <a:fillRect/>
          </a:stretch>
        </p:blipFill>
        <p:spPr>
          <a:xfrm>
            <a:off x="1543619" y="1760039"/>
            <a:ext cx="9104762" cy="4352381"/>
          </a:xfrm>
          <a:prstGeom prst="rect">
            <a:avLst/>
          </a:prstGeom>
        </p:spPr>
      </p:pic>
    </p:spTree>
    <p:extLst>
      <p:ext uri="{BB962C8B-B14F-4D97-AF65-F5344CB8AC3E}">
        <p14:creationId xmlns:p14="http://schemas.microsoft.com/office/powerpoint/2010/main" val="168408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08EA58-1C21-223B-2532-F5AB936C20A6}"/>
              </a:ext>
            </a:extLst>
          </p:cNvPr>
          <p:cNvSpPr>
            <a:spLocks noGrp="1"/>
          </p:cNvSpPr>
          <p:nvPr>
            <p:ph type="title"/>
          </p:nvPr>
        </p:nvSpPr>
        <p:spPr/>
        <p:txBody>
          <a:bodyPr/>
          <a:lstStyle/>
          <a:p>
            <a:r>
              <a:rPr lang="en-US" dirty="0"/>
              <a:t>Complaints Module Menu</a:t>
            </a:r>
          </a:p>
        </p:txBody>
      </p:sp>
      <p:pic>
        <p:nvPicPr>
          <p:cNvPr id="3" name="Content Placeholder 2" descr="Complaints Module Menu with arrow towards Systemic Student Documentation page.">
            <a:extLst>
              <a:ext uri="{FF2B5EF4-FFF2-40B4-BE49-F238E27FC236}">
                <a16:creationId xmlns:a16="http://schemas.microsoft.com/office/drawing/2014/main" id="{2EE21837-ECC0-0A3A-E13E-F5729B0D9802}"/>
              </a:ext>
            </a:extLst>
          </p:cNvPr>
          <p:cNvPicPr>
            <a:picLocks noGrp="1" noChangeAspect="1"/>
          </p:cNvPicPr>
          <p:nvPr>
            <p:ph idx="1"/>
          </p:nvPr>
        </p:nvPicPr>
        <p:blipFill>
          <a:blip r:embed="rId3"/>
          <a:stretch>
            <a:fillRect/>
          </a:stretch>
        </p:blipFill>
        <p:spPr>
          <a:xfrm>
            <a:off x="937619" y="1825625"/>
            <a:ext cx="10316761"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E4DD7018-C13C-7FB3-F274-B05746E23496}"/>
              </a:ext>
            </a:extLst>
          </p:cNvPr>
          <p:cNvSpPr>
            <a:spLocks noGrp="1"/>
          </p:cNvSpPr>
          <p:nvPr>
            <p:ph type="sldNum" sz="quarter" idx="12"/>
          </p:nvPr>
        </p:nvSpPr>
        <p:spPr/>
        <p:txBody>
          <a:bodyPr/>
          <a:lstStyle/>
          <a:p>
            <a:fld id="{2E6F2232-818B-4E09-954B-6E16973FF9E0}" type="slidenum">
              <a:rPr lang="en-US" smtClean="0"/>
              <a:pPr/>
              <a:t>14</a:t>
            </a:fld>
            <a:endParaRPr lang="en-US" dirty="0"/>
          </a:p>
        </p:txBody>
      </p:sp>
      <p:sp>
        <p:nvSpPr>
          <p:cNvPr id="2" name="Footer Placeholder 1">
            <a:extLst>
              <a:ext uri="{FF2B5EF4-FFF2-40B4-BE49-F238E27FC236}">
                <a16:creationId xmlns:a16="http://schemas.microsoft.com/office/drawing/2014/main" id="{5BFD5209-B8DD-E071-AB6F-A61F9E597AA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31437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5D18-D360-D846-316B-778BBA1579FB}"/>
              </a:ext>
            </a:extLst>
          </p:cNvPr>
          <p:cNvSpPr>
            <a:spLocks noGrp="1"/>
          </p:cNvSpPr>
          <p:nvPr>
            <p:ph type="title"/>
          </p:nvPr>
        </p:nvSpPr>
        <p:spPr>
          <a:xfrm>
            <a:off x="838201" y="348575"/>
            <a:ext cx="9727776" cy="1325563"/>
          </a:xfrm>
        </p:spPr>
        <p:txBody>
          <a:bodyPr>
            <a:normAutofit/>
          </a:bodyPr>
          <a:lstStyle/>
          <a:p>
            <a:r>
              <a:rPr lang="en-US" dirty="0"/>
              <a:t>Systemic Student Documentation</a:t>
            </a:r>
          </a:p>
        </p:txBody>
      </p:sp>
      <p:sp>
        <p:nvSpPr>
          <p:cNvPr id="6" name="Content Placeholder 5">
            <a:extLst>
              <a:ext uri="{FF2B5EF4-FFF2-40B4-BE49-F238E27FC236}">
                <a16:creationId xmlns:a16="http://schemas.microsoft.com/office/drawing/2014/main" id="{792AD2D4-C2AA-01E2-B11E-A821A6F9043C}"/>
              </a:ext>
              <a:ext uri="{C183D7F6-B498-43B3-948B-1728B52AA6E4}">
                <adec:decorative xmlns:adec="http://schemas.microsoft.com/office/drawing/2017/decorative" val="1"/>
              </a:ext>
            </a:extLst>
          </p:cNvPr>
          <p:cNvSpPr>
            <a:spLocks noGrp="1"/>
          </p:cNvSpPr>
          <p:nvPr>
            <p:ph idx="1"/>
          </p:nvPr>
        </p:nvSpPr>
        <p:spPr/>
        <p:txBody>
          <a:bodyPr/>
          <a:lstStyle/>
          <a:p>
            <a:endParaRPr lang="en-US" dirty="0"/>
          </a:p>
        </p:txBody>
      </p:sp>
      <p:pic>
        <p:nvPicPr>
          <p:cNvPr id="8" name="Picture 7" descr="Student Documentation page shown with arrow towards the dropdown menu to select student and a circle around the Save &amp; Submit button.">
            <a:extLst>
              <a:ext uri="{FF2B5EF4-FFF2-40B4-BE49-F238E27FC236}">
                <a16:creationId xmlns:a16="http://schemas.microsoft.com/office/drawing/2014/main" id="{6117EAB4-FCBC-FC32-F312-DD7E34604EBA}"/>
              </a:ext>
            </a:extLst>
          </p:cNvPr>
          <p:cNvPicPr>
            <a:picLocks noChangeAspect="1"/>
          </p:cNvPicPr>
          <p:nvPr/>
        </p:nvPicPr>
        <p:blipFill>
          <a:blip r:embed="rId3"/>
          <a:stretch>
            <a:fillRect/>
          </a:stretch>
        </p:blipFill>
        <p:spPr>
          <a:xfrm>
            <a:off x="3124686" y="1762112"/>
            <a:ext cx="5942628" cy="4594238"/>
          </a:xfrm>
          <a:prstGeom prst="rect">
            <a:avLst/>
          </a:prstGeom>
          <a:ln>
            <a:solidFill>
              <a:schemeClr val="tx1"/>
            </a:solidFill>
          </a:ln>
        </p:spPr>
      </p:pic>
      <p:sp>
        <p:nvSpPr>
          <p:cNvPr id="5" name="Slide Number Placeholder 4">
            <a:extLst>
              <a:ext uri="{FF2B5EF4-FFF2-40B4-BE49-F238E27FC236}">
                <a16:creationId xmlns:a16="http://schemas.microsoft.com/office/drawing/2014/main" id="{4BD4E15A-F71C-225E-C752-CB503E5002A2}"/>
              </a:ext>
            </a:extLst>
          </p:cNvPr>
          <p:cNvSpPr>
            <a:spLocks noGrp="1"/>
          </p:cNvSpPr>
          <p:nvPr>
            <p:ph type="sldNum" sz="quarter" idx="12"/>
          </p:nvPr>
        </p:nvSpPr>
        <p:spPr/>
        <p:txBody>
          <a:bodyPr/>
          <a:lstStyle/>
          <a:p>
            <a:fld id="{46775F4D-6D42-4CD6-A802-0B48E0231625}" type="slidenum">
              <a:rPr lang="en-US" smtClean="0"/>
              <a:pPr/>
              <a:t>15</a:t>
            </a:fld>
            <a:endParaRPr lang="en-US" dirty="0"/>
          </a:p>
        </p:txBody>
      </p:sp>
      <p:sp>
        <p:nvSpPr>
          <p:cNvPr id="4" name="Footer Placeholder 3">
            <a:extLst>
              <a:ext uri="{FF2B5EF4-FFF2-40B4-BE49-F238E27FC236}">
                <a16:creationId xmlns:a16="http://schemas.microsoft.com/office/drawing/2014/main" id="{41DA88BB-B1AC-1888-8462-1BE484EF6E33}"/>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19212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5B2F-DFF7-DF36-E1CC-4A5D4AC6FFE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3A5E0DB-77C0-FCE6-7065-FEB2EB57816E}"/>
              </a:ext>
            </a:extLst>
          </p:cNvPr>
          <p:cNvSpPr>
            <a:spLocks noGrp="1"/>
          </p:cNvSpPr>
          <p:nvPr>
            <p:ph type="ctrTitle"/>
          </p:nvPr>
        </p:nvSpPr>
        <p:spPr/>
        <p:txBody>
          <a:bodyPr/>
          <a:lstStyle/>
          <a:p>
            <a:r>
              <a:rPr lang="en-US" dirty="0"/>
              <a:t>Resources</a:t>
            </a:r>
          </a:p>
        </p:txBody>
      </p:sp>
      <p:sp>
        <p:nvSpPr>
          <p:cNvPr id="7" name="Subtitle 6">
            <a:extLst>
              <a:ext uri="{FF2B5EF4-FFF2-40B4-BE49-F238E27FC236}">
                <a16:creationId xmlns:a16="http://schemas.microsoft.com/office/drawing/2014/main" id="{7C6B488A-2103-3CD1-95F9-DBEF61517535}"/>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9DCC86C-CDF8-E77A-8E4F-89BADDFDC63A}"/>
              </a:ext>
            </a:extLst>
          </p:cNvPr>
          <p:cNvSpPr>
            <a:spLocks noGrp="1"/>
          </p:cNvSpPr>
          <p:nvPr>
            <p:ph type="sldNum" sz="quarter" idx="12"/>
          </p:nvPr>
        </p:nvSpPr>
        <p:spPr/>
        <p:txBody>
          <a:bodyPr/>
          <a:lstStyle/>
          <a:p>
            <a:fld id="{46775F4D-6D42-4CD6-A802-0B48E0231625}" type="slidenum">
              <a:rPr lang="en-US" smtClean="0"/>
              <a:pPr/>
              <a:t>16</a:t>
            </a:fld>
            <a:endParaRPr lang="en-US" dirty="0"/>
          </a:p>
        </p:txBody>
      </p:sp>
      <p:sp>
        <p:nvSpPr>
          <p:cNvPr id="4" name="Footer Placeholder 3">
            <a:extLst>
              <a:ext uri="{FF2B5EF4-FFF2-40B4-BE49-F238E27FC236}">
                <a16:creationId xmlns:a16="http://schemas.microsoft.com/office/drawing/2014/main" id="{8525C5C1-9F29-3911-73C1-7549D6ABF2F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23009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1908-19DE-012A-B37A-508E31DA0FBE}"/>
              </a:ext>
            </a:extLst>
          </p:cNvPr>
          <p:cNvSpPr>
            <a:spLocks noGrp="1"/>
          </p:cNvSpPr>
          <p:nvPr>
            <p:ph type="title"/>
          </p:nvPr>
        </p:nvSpPr>
        <p:spPr/>
        <p:txBody>
          <a:bodyPr/>
          <a:lstStyle/>
          <a:p>
            <a:r>
              <a:rPr lang="en-US" dirty="0"/>
              <a:t>Catamaran Technical Assistance Website</a:t>
            </a:r>
          </a:p>
        </p:txBody>
      </p:sp>
      <p:sp>
        <p:nvSpPr>
          <p:cNvPr id="12" name="Content Placeholder 11">
            <a:extLst>
              <a:ext uri="{FF2B5EF4-FFF2-40B4-BE49-F238E27FC236}">
                <a16:creationId xmlns:a16="http://schemas.microsoft.com/office/drawing/2014/main" id="{D444EC2E-9E54-3190-5D03-01D0CDD00BEF}"/>
              </a:ext>
            </a:extLst>
          </p:cNvPr>
          <p:cNvSpPr>
            <a:spLocks noGrp="1"/>
          </p:cNvSpPr>
          <p:nvPr>
            <p:ph sz="half" idx="2"/>
          </p:nvPr>
        </p:nvSpPr>
        <p:spPr>
          <a:xfrm>
            <a:off x="838202" y="1917890"/>
            <a:ext cx="1782336" cy="2722224"/>
          </a:xfrm>
        </p:spPr>
        <p:txBody>
          <a:bodyPr/>
          <a:lstStyle/>
          <a:p>
            <a:pPr marL="0" indent="0">
              <a:buNone/>
            </a:pPr>
            <a:r>
              <a:rPr lang="en-US" dirty="0">
                <a:hlinkClick r:id="rId3"/>
              </a:rPr>
              <a:t>Catamaran Technical Assistance Website</a:t>
            </a:r>
            <a:endParaRPr lang="en-US" dirty="0"/>
          </a:p>
        </p:txBody>
      </p:sp>
      <p:pic>
        <p:nvPicPr>
          <p:cNvPr id="6" name="Picture 5" descr="Policy Resources for Districts shown on the Catamaran Technical Assistance Website with an emphasis on the State Complaints section.">
            <a:extLst>
              <a:ext uri="{FF2B5EF4-FFF2-40B4-BE49-F238E27FC236}">
                <a16:creationId xmlns:a16="http://schemas.microsoft.com/office/drawing/2014/main" id="{E3A80FEE-AAC7-9272-62FD-1617D71CB24E}"/>
              </a:ext>
            </a:extLst>
          </p:cNvPr>
          <p:cNvPicPr>
            <a:picLocks noChangeAspect="1"/>
          </p:cNvPicPr>
          <p:nvPr/>
        </p:nvPicPr>
        <p:blipFill>
          <a:blip r:embed="rId4"/>
          <a:stretch>
            <a:fillRect/>
          </a:stretch>
        </p:blipFill>
        <p:spPr>
          <a:xfrm>
            <a:off x="3170432" y="1830113"/>
            <a:ext cx="8183366" cy="4526237"/>
          </a:xfrm>
          <a:prstGeom prst="rect">
            <a:avLst/>
          </a:prstGeom>
          <a:ln>
            <a:solidFill>
              <a:schemeClr val="tx1"/>
            </a:solidFill>
          </a:ln>
        </p:spPr>
      </p:pic>
      <p:sp>
        <p:nvSpPr>
          <p:cNvPr id="5" name="Slide Number Placeholder 4">
            <a:extLst>
              <a:ext uri="{FF2B5EF4-FFF2-40B4-BE49-F238E27FC236}">
                <a16:creationId xmlns:a16="http://schemas.microsoft.com/office/drawing/2014/main" id="{2136B2BA-A157-A1B3-E3E3-26BABCFD0C67}"/>
              </a:ext>
            </a:extLst>
          </p:cNvPr>
          <p:cNvSpPr>
            <a:spLocks noGrp="1"/>
          </p:cNvSpPr>
          <p:nvPr>
            <p:ph type="sldNum" sz="quarter" idx="12"/>
          </p:nvPr>
        </p:nvSpPr>
        <p:spPr/>
        <p:txBody>
          <a:bodyPr/>
          <a:lstStyle/>
          <a:p>
            <a:fld id="{46775F4D-6D42-4CD6-A802-0B48E0231625}" type="slidenum">
              <a:rPr lang="en-US" smtClean="0"/>
              <a:pPr/>
              <a:t>17</a:t>
            </a:fld>
            <a:endParaRPr lang="en-US" dirty="0"/>
          </a:p>
        </p:txBody>
      </p:sp>
      <p:sp>
        <p:nvSpPr>
          <p:cNvPr id="4" name="Footer Placeholder 3">
            <a:extLst>
              <a:ext uri="{FF2B5EF4-FFF2-40B4-BE49-F238E27FC236}">
                <a16:creationId xmlns:a16="http://schemas.microsoft.com/office/drawing/2014/main" id="{34FF78BF-18C5-2DB0-826D-B76D5C5E9B46}"/>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96620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5626767" cy="337714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a:spcBef>
                <a:spcPts val="600"/>
              </a:spcBef>
            </a:pPr>
            <a:r>
              <a:rPr lang="en-US" sz="2800" dirty="0">
                <a:latin typeface="Arial"/>
                <a:cs typeface="Arial"/>
              </a:rPr>
              <a:t>Shannon Hinman </a:t>
            </a:r>
            <a:r>
              <a:rPr lang="en-US" sz="2800" dirty="0">
                <a:latin typeface="Arial"/>
                <a:cs typeface="Arial"/>
                <a:hlinkClick r:id="rId3"/>
              </a:rPr>
              <a:t>hinmans@michigan.gov</a:t>
            </a:r>
            <a:endParaRPr lang="en-US" sz="2800" dirty="0">
              <a:latin typeface="Arial"/>
              <a:cs typeface="Arial"/>
            </a:endParaRPr>
          </a:p>
          <a:p>
            <a:pPr>
              <a:spcBef>
                <a:spcPts val="600"/>
              </a:spcBef>
            </a:pPr>
            <a:endParaRPr lang="en-US" sz="2800" dirty="0">
              <a:latin typeface="Arial"/>
              <a:cs typeface="Arial"/>
            </a:endParaRPr>
          </a:p>
          <a:p>
            <a:pPr>
              <a:spcBef>
                <a:spcPts val="600"/>
              </a:spcBef>
            </a:pPr>
            <a:r>
              <a:rPr lang="en-US" sz="2800" dirty="0">
                <a:latin typeface="Arial"/>
                <a:cs typeface="Arial"/>
              </a:rPr>
              <a:t>Jennifer Perrone </a:t>
            </a:r>
            <a:r>
              <a:rPr lang="en-US" sz="2800" dirty="0">
                <a:solidFill>
                  <a:schemeClr val="accent2"/>
                </a:solidFill>
                <a:latin typeface="Arial"/>
                <a:cs typeface="Arial"/>
                <a:hlinkClick r:id="rId4"/>
              </a:rPr>
              <a:t>perronej2@michigan.gov</a:t>
            </a:r>
            <a:r>
              <a:rPr lang="en-US" sz="2800" dirty="0">
                <a:solidFill>
                  <a:schemeClr val="accent2"/>
                </a:solidFill>
                <a:latin typeface="Arial"/>
                <a:cs typeface="Arial"/>
              </a:rPr>
              <a:t> </a:t>
            </a: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737684" y="1827524"/>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marL="0" indent="0">
              <a:spcBef>
                <a:spcPts val="600"/>
              </a:spcBef>
              <a:buNone/>
            </a:pPr>
            <a:r>
              <a:rPr lang="en-US" sz="2600" dirty="0">
                <a:latin typeface="Arial"/>
                <a:cs typeface="Arial"/>
              </a:rPr>
              <a:t>  </a:t>
            </a:r>
            <a:r>
              <a:rPr lang="en-US" sz="2600" dirty="0">
                <a:latin typeface="Arial"/>
                <a:cs typeface="Arial"/>
                <a:hlinkClick r:id="rId5"/>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18</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6315636" cy="4351338"/>
          </a:xfrm>
        </p:spPr>
        <p:txBody>
          <a:bodyPr/>
          <a:lstStyle/>
          <a:p>
            <a:pPr marL="0" indent="0">
              <a:spcBef>
                <a:spcPts val="600"/>
              </a:spcBef>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sz="2600" dirty="0">
                <a:latin typeface="Arial"/>
                <a:cs typeface="Arial"/>
              </a:rPr>
              <a:t>Lynne Clark</a:t>
            </a:r>
            <a:br>
              <a:rPr lang="en-US" sz="2600" dirty="0">
                <a:latin typeface="Arial"/>
                <a:cs typeface="Arial"/>
              </a:rPr>
            </a:br>
            <a:r>
              <a:rPr lang="en-US" sz="2600" dirty="0">
                <a:latin typeface="Arial"/>
                <a:cs typeface="Arial"/>
                <a:hlinkClick r:id="rId3"/>
              </a:rPr>
              <a:t>lclark@publicsectorconsultants.com</a:t>
            </a:r>
            <a:endParaRPr lang="en-US" sz="2600" dirty="0">
              <a:latin typeface="Arial"/>
              <a:cs typeface="Arial"/>
            </a:endParaRPr>
          </a:p>
          <a:p>
            <a:pPr>
              <a:spcBef>
                <a:spcPts val="600"/>
              </a:spcBef>
            </a:pPr>
            <a:endParaRPr lang="en-US" dirty="0">
              <a:latin typeface="Arial"/>
              <a:cs typeface="Arial"/>
            </a:endParaRPr>
          </a:p>
          <a:p>
            <a:pPr marL="0" indent="0">
              <a:spcBef>
                <a:spcPts val="600"/>
              </a:spcBef>
              <a:buNone/>
            </a:pPr>
            <a:r>
              <a:rPr lang="en-US" sz="2600" b="1" dirty="0">
                <a:solidFill>
                  <a:schemeClr val="accent2"/>
                </a:solidFill>
                <a:latin typeface="Arial"/>
                <a:cs typeface="Arial"/>
              </a:rPr>
              <a:t>Project Manager</a:t>
            </a:r>
            <a:endParaRPr lang="en-US" sz="2600" b="1" dirty="0">
              <a:solidFill>
                <a:schemeClr val="accent2"/>
              </a:solidFill>
            </a:endParaRPr>
          </a:p>
          <a:p>
            <a:pPr>
              <a:spcBef>
                <a:spcPts val="600"/>
              </a:spcBef>
            </a:pPr>
            <a:r>
              <a:rPr lang="en-US" sz="2600" dirty="0">
                <a:latin typeface="Arial"/>
                <a:cs typeface="Arial"/>
              </a:rPr>
              <a:t>Jeanne Anderson Tippett</a:t>
            </a:r>
            <a:br>
              <a:rPr lang="en-US" sz="2600" dirty="0">
                <a:latin typeface="Arial"/>
                <a:cs typeface="Arial"/>
              </a:rPr>
            </a:br>
            <a:r>
              <a:rPr lang="en-US" sz="2600" dirty="0">
                <a:latin typeface="Arial"/>
                <a:cs typeface="Arial"/>
                <a:hlinkClick r:id="rId4"/>
              </a:rPr>
              <a:t>jatippett@publicsectorconsultants.com</a:t>
            </a:r>
            <a:endParaRPr lang="en-US" sz="2600" dirty="0">
              <a:latin typeface="Arial"/>
              <a:cs typeface="Arial"/>
            </a:endParaRPr>
          </a:p>
          <a:p>
            <a:pPr>
              <a:spcBef>
                <a:spcPts val="600"/>
              </a:spcBef>
            </a:pPr>
            <a:endParaRPr lang="en-US" dirty="0">
              <a:latin typeface="Arial"/>
              <a:cs typeface="Arial"/>
            </a:endParaRPr>
          </a:p>
          <a:p>
            <a:endParaRPr lang="en-US" dirty="0"/>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dirty="0">
                <a:solidFill>
                  <a:schemeClr val="accent2"/>
                </a:solidFill>
              </a:rPr>
              <a:t>Catamaran Help Desk</a:t>
            </a:r>
          </a:p>
          <a:p>
            <a:pPr marL="236538" indent="-236538">
              <a:buFont typeface="Arial" panose="020B0604020202020204" pitchFamily="34" charset="0"/>
              <a:buChar char="•"/>
            </a:pPr>
            <a:r>
              <a:rPr lang="en-US" sz="2600" dirty="0"/>
              <a:t>877-474-9023</a:t>
            </a:r>
          </a:p>
          <a:p>
            <a:pPr marL="0" indent="0">
              <a:buNone/>
            </a:pPr>
            <a:r>
              <a:rPr lang="en-US" sz="2600" dirty="0"/>
              <a:t>  </a:t>
            </a:r>
            <a:r>
              <a:rPr lang="en-US" sz="2600" dirty="0" err="1">
                <a:hlinkClick r:id="rId5"/>
              </a:rPr>
              <a:t>help@catamaran.partners</a:t>
            </a:r>
            <a:endParaRPr lang="en-US" sz="2600" dirty="0"/>
          </a:p>
          <a:p>
            <a:pPr marL="0" indent="0">
              <a:buNone/>
            </a:pPr>
            <a:endParaRPr lang="en-US" dirty="0"/>
          </a:p>
        </p:txBody>
      </p:sp>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19</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78567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a:t>
            </a:r>
          </a:p>
        </p:txBody>
      </p:sp>
      <p:sp>
        <p:nvSpPr>
          <p:cNvPr id="6" name="Text Placeholder 5">
            <a:extLst>
              <a:ext uri="{FF2B5EF4-FFF2-40B4-BE49-F238E27FC236}">
                <a16:creationId xmlns:a16="http://schemas.microsoft.com/office/drawing/2014/main" id="{6E3FF5AE-B0E9-C876-223D-03E71F848DE1}"/>
              </a:ext>
            </a:extLst>
          </p:cNvPr>
          <p:cNvSpPr>
            <a:spLocks noGrp="1"/>
          </p:cNvSpPr>
          <p:nvPr>
            <p:ph type="body" idx="1"/>
          </p:nvPr>
        </p:nvSpPr>
        <p:spPr/>
        <p:txBody>
          <a:bodyPr>
            <a:normAutofit/>
          </a:bodyPr>
          <a:lstStyle/>
          <a:p>
            <a:r>
              <a:rPr lang="en-US" dirty="0"/>
              <a:t>Office of Special Education (OSE)</a:t>
            </a:r>
          </a:p>
        </p:txBody>
      </p:sp>
      <p:sp>
        <p:nvSpPr>
          <p:cNvPr id="3" name="Content Placeholder 2"/>
          <p:cNvSpPr>
            <a:spLocks noGrp="1"/>
          </p:cNvSpPr>
          <p:nvPr>
            <p:ph sz="half" idx="2"/>
          </p:nvPr>
        </p:nvSpPr>
        <p:spPr>
          <a:xfrm>
            <a:off x="839788" y="2505075"/>
            <a:ext cx="5157788" cy="3684588"/>
          </a:xfrm>
        </p:spPr>
        <p:txBody>
          <a:bodyPr/>
          <a:lstStyle/>
          <a:p>
            <a:r>
              <a:rPr lang="en-US" dirty="0"/>
              <a:t>Shannon Hinman, State Complaint Coordinator</a:t>
            </a:r>
          </a:p>
          <a:p>
            <a:r>
              <a:rPr lang="en-US" dirty="0"/>
              <a:t>Jennifer Perrone, Training and Coaching Coordinator</a:t>
            </a:r>
          </a:p>
        </p:txBody>
      </p:sp>
      <p:sp>
        <p:nvSpPr>
          <p:cNvPr id="7" name="Text Placeholder 6">
            <a:extLst>
              <a:ext uri="{FF2B5EF4-FFF2-40B4-BE49-F238E27FC236}">
                <a16:creationId xmlns:a16="http://schemas.microsoft.com/office/drawing/2014/main" id="{141D35FA-8819-0874-DB63-601B92E7B5CB}"/>
              </a:ext>
            </a:extLst>
          </p:cNvPr>
          <p:cNvSpPr>
            <a:spLocks noGrp="1"/>
          </p:cNvSpPr>
          <p:nvPr>
            <p:ph type="body" sz="quarter" idx="3"/>
          </p:nvPr>
        </p:nvSpPr>
        <p:spPr/>
        <p:txBody>
          <a:bodyPr>
            <a:normAutofit/>
          </a:bodyPr>
          <a:lstStyle/>
          <a:p>
            <a:r>
              <a:rPr lang="en-US" dirty="0"/>
              <a:t>Public Sector Consultants (PSC)</a:t>
            </a:r>
          </a:p>
        </p:txBody>
      </p:sp>
      <p:sp>
        <p:nvSpPr>
          <p:cNvPr id="8" name="Content Placeholder 7">
            <a:extLst>
              <a:ext uri="{FF2B5EF4-FFF2-40B4-BE49-F238E27FC236}">
                <a16:creationId xmlns:a16="http://schemas.microsoft.com/office/drawing/2014/main" id="{7BE09C97-3641-DEE2-357F-C2591411E2B0}"/>
              </a:ext>
            </a:extLst>
          </p:cNvPr>
          <p:cNvSpPr>
            <a:spLocks noGrp="1"/>
          </p:cNvSpPr>
          <p:nvPr>
            <p:ph sz="quarter" idx="4"/>
          </p:nvPr>
        </p:nvSpPr>
        <p:spPr/>
        <p:txBody>
          <a:bodyPr/>
          <a:lstStyle/>
          <a:p>
            <a:r>
              <a:rPr lang="en-US" dirty="0"/>
              <a:t>Lynne Clark, Project Director</a:t>
            </a:r>
          </a:p>
          <a:p>
            <a:r>
              <a:rPr lang="en-US" dirty="0"/>
              <a:t>Jeanne Anderson Tippett, Senior Project Manager</a:t>
            </a:r>
          </a:p>
          <a:p>
            <a:r>
              <a:rPr lang="en-US" dirty="0"/>
              <a:t>Gabrielle Steinacker, Project Support Associate</a:t>
            </a:r>
          </a:p>
        </p:txBody>
      </p:sp>
      <p:sp>
        <p:nvSpPr>
          <p:cNvPr id="5" name="Slide Number Placeholder 4"/>
          <p:cNvSpPr>
            <a:spLocks noGrp="1"/>
          </p:cNvSpPr>
          <p:nvPr>
            <p:ph type="sldNum" sz="quarter" idx="12"/>
          </p:nvPr>
        </p:nvSpPr>
        <p:spPr/>
        <p:txBody>
          <a:bodyPr/>
          <a:lstStyle/>
          <a:p>
            <a:fld id="{86912BC1-F2B2-4048-96A2-39CED5BDBEEC}" type="slidenum">
              <a:rPr lang="en-US" smtClean="0"/>
              <a:pPr/>
              <a:t>2</a:t>
            </a:fld>
            <a:endParaRPr lang="en-US" dirty="0"/>
          </a:p>
        </p:txBody>
      </p:sp>
      <p:sp>
        <p:nvSpPr>
          <p:cNvPr id="4" name="Footer Placeholder 3"/>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66313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0AD25A-1286-4B9C-15CD-175CE4244C5A}"/>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270ABB0B-2693-6883-2ECF-6DA784D4804E}"/>
              </a:ext>
            </a:extLst>
          </p:cNvPr>
          <p:cNvSpPr>
            <a:spLocks noGrp="1"/>
          </p:cNvSpPr>
          <p:nvPr>
            <p:ph idx="1"/>
          </p:nvPr>
        </p:nvSpPr>
        <p:spPr/>
        <p:txBody>
          <a:bodyPr>
            <a:normAutofit/>
          </a:bodyPr>
          <a:lstStyle/>
          <a:p>
            <a:r>
              <a:rPr lang="en-US" sz="2800" dirty="0"/>
              <a:t>District Information Pages</a:t>
            </a:r>
          </a:p>
          <a:p>
            <a:r>
              <a:rPr lang="en-US" sz="2800" dirty="0"/>
              <a:t>Systemic Complaint Pages</a:t>
            </a:r>
          </a:p>
          <a:p>
            <a:r>
              <a:rPr lang="en-US" sz="2800" dirty="0"/>
              <a:t>Resources</a:t>
            </a:r>
          </a:p>
        </p:txBody>
      </p:sp>
      <p:sp>
        <p:nvSpPr>
          <p:cNvPr id="8" name="Slide Number Placeholder 7">
            <a:extLst>
              <a:ext uri="{FF2B5EF4-FFF2-40B4-BE49-F238E27FC236}">
                <a16:creationId xmlns:a16="http://schemas.microsoft.com/office/drawing/2014/main" id="{F1EF943B-F19B-8BA2-95C4-7236FF7B3160}"/>
              </a:ext>
            </a:extLst>
          </p:cNvPr>
          <p:cNvSpPr>
            <a:spLocks noGrp="1"/>
          </p:cNvSpPr>
          <p:nvPr>
            <p:ph type="sldNum" sz="quarter" idx="12"/>
          </p:nvPr>
        </p:nvSpPr>
        <p:spPr/>
        <p:txBody>
          <a:bodyPr/>
          <a:lstStyle/>
          <a:p>
            <a:fld id="{53954A07-F13B-4186-89EE-6DAD163F96DA}" type="slidenum">
              <a:rPr lang="en-US" smtClean="0"/>
              <a:pPr/>
              <a:t>3</a:t>
            </a:fld>
            <a:endParaRPr lang="en-US" dirty="0"/>
          </a:p>
        </p:txBody>
      </p:sp>
      <p:sp>
        <p:nvSpPr>
          <p:cNvPr id="7" name="Footer Placeholder 6">
            <a:extLst>
              <a:ext uri="{FF2B5EF4-FFF2-40B4-BE49-F238E27FC236}">
                <a16:creationId xmlns:a16="http://schemas.microsoft.com/office/drawing/2014/main" id="{513974B4-7676-DE9A-1A17-E7A349D5648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20706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7DE9DA-E790-D773-6DA1-A444BCB35039}"/>
              </a:ext>
            </a:extLst>
          </p:cNvPr>
          <p:cNvSpPr>
            <a:spLocks noGrp="1"/>
          </p:cNvSpPr>
          <p:nvPr>
            <p:ph type="ctrTitle"/>
          </p:nvPr>
        </p:nvSpPr>
        <p:spPr/>
        <p:txBody>
          <a:bodyPr/>
          <a:lstStyle/>
          <a:p>
            <a:r>
              <a:rPr lang="en-US" dirty="0"/>
              <a:t>Information to District Section</a:t>
            </a:r>
          </a:p>
        </p:txBody>
      </p:sp>
      <p:sp>
        <p:nvSpPr>
          <p:cNvPr id="7" name="Subtitle 6">
            <a:extLst>
              <a:ext uri="{FF2B5EF4-FFF2-40B4-BE49-F238E27FC236}">
                <a16:creationId xmlns:a16="http://schemas.microsoft.com/office/drawing/2014/main" id="{40C3EED4-0194-EEA9-DF93-41A00BE52189}"/>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65D05EEE-B374-089C-AC36-D549450AFB15}"/>
              </a:ext>
            </a:extLst>
          </p:cNvPr>
          <p:cNvSpPr>
            <a:spLocks noGrp="1"/>
          </p:cNvSpPr>
          <p:nvPr>
            <p:ph type="sldNum" sz="quarter" idx="12"/>
          </p:nvPr>
        </p:nvSpPr>
        <p:spPr/>
        <p:txBody>
          <a:bodyPr/>
          <a:lstStyle/>
          <a:p>
            <a:fld id="{46775F4D-6D42-4CD6-A802-0B48E0231625}" type="slidenum">
              <a:rPr lang="en-US" smtClean="0"/>
              <a:pPr/>
              <a:t>4</a:t>
            </a:fld>
            <a:endParaRPr lang="en-US" dirty="0"/>
          </a:p>
        </p:txBody>
      </p:sp>
      <p:sp>
        <p:nvSpPr>
          <p:cNvPr id="4" name="Footer Placeholder 3">
            <a:extLst>
              <a:ext uri="{FF2B5EF4-FFF2-40B4-BE49-F238E27FC236}">
                <a16:creationId xmlns:a16="http://schemas.microsoft.com/office/drawing/2014/main" id="{7B28D7AC-A0EC-0BD1-70C8-0D9AE9067E1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84702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DB3A-AECB-F1D4-1844-CB804B647867}"/>
              </a:ext>
            </a:extLst>
          </p:cNvPr>
          <p:cNvSpPr>
            <a:spLocks noGrp="1"/>
          </p:cNvSpPr>
          <p:nvPr>
            <p:ph type="title"/>
          </p:nvPr>
        </p:nvSpPr>
        <p:spPr/>
        <p:txBody>
          <a:bodyPr/>
          <a:lstStyle/>
          <a:p>
            <a:r>
              <a:rPr lang="en-US" dirty="0"/>
              <a:t>Access the Information to District Page</a:t>
            </a:r>
          </a:p>
        </p:txBody>
      </p:sp>
      <p:pic>
        <p:nvPicPr>
          <p:cNvPr id="3" name="Content Placeholder 2" descr="Complaints Module Menu with arrow towards Information to District page.">
            <a:extLst>
              <a:ext uri="{FF2B5EF4-FFF2-40B4-BE49-F238E27FC236}">
                <a16:creationId xmlns:a16="http://schemas.microsoft.com/office/drawing/2014/main" id="{B7BCC07E-202E-7A38-8E6F-2D11AB9C9757}"/>
              </a:ext>
            </a:extLst>
          </p:cNvPr>
          <p:cNvPicPr>
            <a:picLocks noGrp="1" noChangeAspect="1"/>
          </p:cNvPicPr>
          <p:nvPr>
            <p:ph idx="1"/>
          </p:nvPr>
        </p:nvPicPr>
        <p:blipFill>
          <a:blip r:embed="rId3"/>
          <a:stretch>
            <a:fillRect/>
          </a:stretch>
        </p:blipFill>
        <p:spPr>
          <a:xfrm>
            <a:off x="965263" y="1825625"/>
            <a:ext cx="10261473"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3E6FEA3B-2906-B959-AEAE-3CC3E26EE8FB}"/>
              </a:ext>
            </a:extLst>
          </p:cNvPr>
          <p:cNvSpPr>
            <a:spLocks noGrp="1"/>
          </p:cNvSpPr>
          <p:nvPr>
            <p:ph type="sldNum" sz="quarter" idx="12"/>
          </p:nvPr>
        </p:nvSpPr>
        <p:spPr/>
        <p:txBody>
          <a:bodyPr/>
          <a:lstStyle/>
          <a:p>
            <a:fld id="{46775F4D-6D42-4CD6-A802-0B48E0231625}" type="slidenum">
              <a:rPr lang="en-US" smtClean="0"/>
              <a:pPr/>
              <a:t>5</a:t>
            </a:fld>
            <a:endParaRPr lang="en-US" dirty="0"/>
          </a:p>
        </p:txBody>
      </p:sp>
      <p:sp>
        <p:nvSpPr>
          <p:cNvPr id="4" name="Footer Placeholder 3">
            <a:extLst>
              <a:ext uri="{FF2B5EF4-FFF2-40B4-BE49-F238E27FC236}">
                <a16:creationId xmlns:a16="http://schemas.microsoft.com/office/drawing/2014/main" id="{0F6E12D0-94DB-BEAE-8E3D-AC4FD8F0C77D}"/>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09734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7035-1D7F-D1E3-3FC9-C8A5835BC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BBDF9-D493-46FA-869C-1336E68B783B}"/>
              </a:ext>
            </a:extLst>
          </p:cNvPr>
          <p:cNvSpPr>
            <a:spLocks noGrp="1"/>
          </p:cNvSpPr>
          <p:nvPr>
            <p:ph type="title"/>
          </p:nvPr>
        </p:nvSpPr>
        <p:spPr/>
        <p:txBody>
          <a:bodyPr/>
          <a:lstStyle/>
          <a:p>
            <a:r>
              <a:rPr lang="en-US" dirty="0"/>
              <a:t>Information to District</a:t>
            </a:r>
          </a:p>
        </p:txBody>
      </p:sp>
      <p:pic>
        <p:nvPicPr>
          <p:cNvPr id="3" name="Content Placeholder 2" descr="Complaint Information to District page with arrows towards Complaint Document links.">
            <a:extLst>
              <a:ext uri="{FF2B5EF4-FFF2-40B4-BE49-F238E27FC236}">
                <a16:creationId xmlns:a16="http://schemas.microsoft.com/office/drawing/2014/main" id="{B760A77F-538C-D4A1-D78E-38293CE9F9B6}"/>
              </a:ext>
            </a:extLst>
          </p:cNvPr>
          <p:cNvPicPr>
            <a:picLocks noGrp="1" noChangeAspect="1"/>
          </p:cNvPicPr>
          <p:nvPr>
            <p:ph idx="1"/>
          </p:nvPr>
        </p:nvPicPr>
        <p:blipFill>
          <a:blip r:embed="rId3"/>
          <a:stretch>
            <a:fillRect/>
          </a:stretch>
        </p:blipFill>
        <p:spPr>
          <a:xfrm>
            <a:off x="2502886" y="1848793"/>
            <a:ext cx="7186227"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514D7C6E-7ED5-9AAF-1DEF-C6449A350B0B}"/>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
        <p:nvSpPr>
          <p:cNvPr id="4" name="Footer Placeholder 3">
            <a:extLst>
              <a:ext uri="{FF2B5EF4-FFF2-40B4-BE49-F238E27FC236}">
                <a16:creationId xmlns:a16="http://schemas.microsoft.com/office/drawing/2014/main" id="{503B10E8-5CD6-1FED-70CC-AF97417D0FA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1327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0D44-8457-1131-A6DF-69AAD2B81660}"/>
              </a:ext>
            </a:extLst>
          </p:cNvPr>
          <p:cNvSpPr>
            <a:spLocks noGrp="1"/>
          </p:cNvSpPr>
          <p:nvPr>
            <p:ph type="title"/>
          </p:nvPr>
        </p:nvSpPr>
        <p:spPr/>
        <p:txBody>
          <a:bodyPr/>
          <a:lstStyle/>
          <a:p>
            <a:r>
              <a:rPr lang="en-US" dirty="0"/>
              <a:t>Access the District Response Page</a:t>
            </a:r>
          </a:p>
        </p:txBody>
      </p:sp>
      <p:pic>
        <p:nvPicPr>
          <p:cNvPr id="3" name="Content Placeholder 2" descr="Complaints Module Menu with arrow towards District Response page.">
            <a:extLst>
              <a:ext uri="{FF2B5EF4-FFF2-40B4-BE49-F238E27FC236}">
                <a16:creationId xmlns:a16="http://schemas.microsoft.com/office/drawing/2014/main" id="{376A9736-A689-9CBC-0475-2AB298899B01}"/>
              </a:ext>
            </a:extLst>
          </p:cNvPr>
          <p:cNvPicPr>
            <a:picLocks noGrp="1" noChangeAspect="1"/>
          </p:cNvPicPr>
          <p:nvPr>
            <p:ph idx="1"/>
          </p:nvPr>
        </p:nvPicPr>
        <p:blipFill>
          <a:blip r:embed="rId3"/>
          <a:stretch>
            <a:fillRect/>
          </a:stretch>
        </p:blipFill>
        <p:spPr>
          <a:xfrm>
            <a:off x="969466" y="1825625"/>
            <a:ext cx="10253068"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BB9D8BB3-0E1C-CD49-C083-72D7B3886952}"/>
              </a:ext>
            </a:extLst>
          </p:cNvPr>
          <p:cNvSpPr>
            <a:spLocks noGrp="1"/>
          </p:cNvSpPr>
          <p:nvPr>
            <p:ph type="sldNum" sz="quarter" idx="12"/>
          </p:nvPr>
        </p:nvSpPr>
        <p:spPr/>
        <p:txBody>
          <a:bodyPr/>
          <a:lstStyle/>
          <a:p>
            <a:fld id="{46775F4D-6D42-4CD6-A802-0B48E0231625}" type="slidenum">
              <a:rPr lang="en-US" smtClean="0"/>
              <a:pPr/>
              <a:t>7</a:t>
            </a:fld>
            <a:endParaRPr lang="en-US" dirty="0"/>
          </a:p>
        </p:txBody>
      </p:sp>
      <p:sp>
        <p:nvSpPr>
          <p:cNvPr id="4" name="Footer Placeholder 3">
            <a:extLst>
              <a:ext uri="{FF2B5EF4-FFF2-40B4-BE49-F238E27FC236}">
                <a16:creationId xmlns:a16="http://schemas.microsoft.com/office/drawing/2014/main" id="{10648343-3FB8-A4D5-C98A-3AAC8C89840F}"/>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12851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EC07F-9D69-D8C1-1004-30006E9A8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6419A-10A5-99BA-F48C-F08F9132467B}"/>
              </a:ext>
            </a:extLst>
          </p:cNvPr>
          <p:cNvSpPr>
            <a:spLocks noGrp="1"/>
          </p:cNvSpPr>
          <p:nvPr>
            <p:ph type="title"/>
          </p:nvPr>
        </p:nvSpPr>
        <p:spPr>
          <a:xfrm>
            <a:off x="838199" y="365125"/>
            <a:ext cx="4370799" cy="1325563"/>
          </a:xfrm>
        </p:spPr>
        <p:txBody>
          <a:bodyPr/>
          <a:lstStyle/>
          <a:p>
            <a:r>
              <a:rPr lang="en-US" dirty="0"/>
              <a:t>District Response Page</a:t>
            </a:r>
          </a:p>
        </p:txBody>
      </p:sp>
      <p:pic>
        <p:nvPicPr>
          <p:cNvPr id="9" name="Picture 8" descr="Complaint District Response page with emphasis on Document Title, a Browse button, and the Save button.">
            <a:extLst>
              <a:ext uri="{FF2B5EF4-FFF2-40B4-BE49-F238E27FC236}">
                <a16:creationId xmlns:a16="http://schemas.microsoft.com/office/drawing/2014/main" id="{47DEC50F-E394-3D1A-9257-D67E451125F7}"/>
              </a:ext>
            </a:extLst>
          </p:cNvPr>
          <p:cNvPicPr>
            <a:picLocks noChangeAspect="1"/>
          </p:cNvPicPr>
          <p:nvPr/>
        </p:nvPicPr>
        <p:blipFill>
          <a:blip r:embed="rId3"/>
          <a:stretch>
            <a:fillRect/>
          </a:stretch>
        </p:blipFill>
        <p:spPr>
          <a:xfrm>
            <a:off x="4807935" y="283194"/>
            <a:ext cx="6279303" cy="4319627"/>
          </a:xfrm>
          <a:prstGeom prst="rect">
            <a:avLst/>
          </a:prstGeom>
          <a:ln>
            <a:solidFill>
              <a:schemeClr val="tx1"/>
            </a:solidFill>
          </a:ln>
        </p:spPr>
      </p:pic>
      <p:pic>
        <p:nvPicPr>
          <p:cNvPr id="11" name="Content Placeholder 10" descr="Bottom portion of the Complaint District Response page, with circle around Browse button and an arrow towards Document Title.">
            <a:extLst>
              <a:ext uri="{FF2B5EF4-FFF2-40B4-BE49-F238E27FC236}">
                <a16:creationId xmlns:a16="http://schemas.microsoft.com/office/drawing/2014/main" id="{FAC95339-EF78-EA6E-F324-4EDA060FE9DF}"/>
              </a:ext>
            </a:extLst>
          </p:cNvPr>
          <p:cNvPicPr>
            <a:picLocks noGrp="1" noChangeAspect="1"/>
          </p:cNvPicPr>
          <p:nvPr>
            <p:ph idx="1"/>
          </p:nvPr>
        </p:nvPicPr>
        <p:blipFill>
          <a:blip r:embed="rId4"/>
          <a:stretch>
            <a:fillRect/>
          </a:stretch>
        </p:blipFill>
        <p:spPr>
          <a:xfrm>
            <a:off x="3023598" y="4698757"/>
            <a:ext cx="8068929" cy="1657593"/>
          </a:xfrm>
          <a:ln>
            <a:solidFill>
              <a:schemeClr val="tx1"/>
            </a:solidFill>
          </a:ln>
        </p:spPr>
      </p:pic>
      <p:sp>
        <p:nvSpPr>
          <p:cNvPr id="5" name="Slide Number Placeholder 4">
            <a:extLst>
              <a:ext uri="{FF2B5EF4-FFF2-40B4-BE49-F238E27FC236}">
                <a16:creationId xmlns:a16="http://schemas.microsoft.com/office/drawing/2014/main" id="{BEBFB8CB-39AD-4C31-A213-480AC330AA36}"/>
              </a:ext>
            </a:extLst>
          </p:cNvPr>
          <p:cNvSpPr>
            <a:spLocks noGrp="1"/>
          </p:cNvSpPr>
          <p:nvPr>
            <p:ph type="sldNum" sz="quarter" idx="12"/>
          </p:nvPr>
        </p:nvSpPr>
        <p:spPr/>
        <p:txBody>
          <a:bodyPr/>
          <a:lstStyle/>
          <a:p>
            <a:fld id="{46775F4D-6D42-4CD6-A802-0B48E0231625}" type="slidenum">
              <a:rPr lang="en-US" smtClean="0"/>
              <a:pPr/>
              <a:t>8</a:t>
            </a:fld>
            <a:endParaRPr lang="en-US" dirty="0"/>
          </a:p>
        </p:txBody>
      </p:sp>
      <p:sp>
        <p:nvSpPr>
          <p:cNvPr id="4" name="Footer Placeholder 3">
            <a:extLst>
              <a:ext uri="{FF2B5EF4-FFF2-40B4-BE49-F238E27FC236}">
                <a16:creationId xmlns:a16="http://schemas.microsoft.com/office/drawing/2014/main" id="{F8CC95B8-723E-0DB5-2035-8CAC5EAC14BA}"/>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37472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BCEB-D106-D6F1-57B6-B15C8B0101B6}"/>
              </a:ext>
            </a:extLst>
          </p:cNvPr>
          <p:cNvSpPr>
            <a:spLocks noGrp="1"/>
          </p:cNvSpPr>
          <p:nvPr>
            <p:ph type="title"/>
          </p:nvPr>
        </p:nvSpPr>
        <p:spPr/>
        <p:txBody>
          <a:bodyPr/>
          <a:lstStyle/>
          <a:p>
            <a:r>
              <a:rPr lang="en-US" dirty="0"/>
              <a:t>New Page on the Menu</a:t>
            </a:r>
          </a:p>
        </p:txBody>
      </p:sp>
      <p:pic>
        <p:nvPicPr>
          <p:cNvPr id="3" name="Content Placeholder 2" descr="Complaints Module Menu with arrow towards Document Repository page.">
            <a:extLst>
              <a:ext uri="{FF2B5EF4-FFF2-40B4-BE49-F238E27FC236}">
                <a16:creationId xmlns:a16="http://schemas.microsoft.com/office/drawing/2014/main" id="{2071ACB3-3AA3-0B12-015D-087077EB3075}"/>
              </a:ext>
            </a:extLst>
          </p:cNvPr>
          <p:cNvPicPr>
            <a:picLocks noGrp="1" noChangeAspect="1"/>
          </p:cNvPicPr>
          <p:nvPr>
            <p:ph idx="1"/>
          </p:nvPr>
        </p:nvPicPr>
        <p:blipFill>
          <a:blip r:embed="rId3"/>
          <a:stretch>
            <a:fillRect/>
          </a:stretch>
        </p:blipFill>
        <p:spPr>
          <a:xfrm>
            <a:off x="937619" y="1825625"/>
            <a:ext cx="10316761"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C93A65A0-2CF3-9D96-4F49-67702B2BC4DC}"/>
              </a:ext>
            </a:extLst>
          </p:cNvPr>
          <p:cNvSpPr>
            <a:spLocks noGrp="1"/>
          </p:cNvSpPr>
          <p:nvPr>
            <p:ph type="sldNum" sz="quarter" idx="12"/>
          </p:nvPr>
        </p:nvSpPr>
        <p:spPr/>
        <p:txBody>
          <a:bodyPr/>
          <a:lstStyle/>
          <a:p>
            <a:fld id="{46775F4D-6D42-4CD6-A802-0B48E0231625}" type="slidenum">
              <a:rPr lang="en-US" smtClean="0"/>
              <a:pPr/>
              <a:t>9</a:t>
            </a:fld>
            <a:endParaRPr lang="en-US" dirty="0"/>
          </a:p>
        </p:txBody>
      </p:sp>
      <p:sp>
        <p:nvSpPr>
          <p:cNvPr id="4" name="Footer Placeholder 3">
            <a:extLst>
              <a:ext uri="{FF2B5EF4-FFF2-40B4-BE49-F238E27FC236}">
                <a16:creationId xmlns:a16="http://schemas.microsoft.com/office/drawing/2014/main" id="{96D9649E-EB45-FFA0-C5A9-01830408E10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77824722"/>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5C72E1CDBE4B43AABA00DF189D284A" ma:contentTypeVersion="12" ma:contentTypeDescription="Create a new document." ma:contentTypeScope="" ma:versionID="33e4e008f462472c3a7437d816ac90c8">
  <xsd:schema xmlns:xsd="http://www.w3.org/2001/XMLSchema" xmlns:xs="http://www.w3.org/2001/XMLSchema" xmlns:p="http://schemas.microsoft.com/office/2006/metadata/properties" xmlns:ns3="38269ceb-1ce2-4cd7-9682-9e7052188652" targetNamespace="http://schemas.microsoft.com/office/2006/metadata/properties" ma:root="true" ma:fieldsID="7560d4fa767b866df48f41ca6bedf4aa" ns3:_="">
    <xsd:import namespace="38269ceb-1ce2-4cd7-9682-9e705218865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69ceb-1ce2-4cd7-9682-9e7052188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8269ceb-1ce2-4cd7-9682-9e7052188652" xsi:nil="true"/>
  </documentManagement>
</p:properties>
</file>

<file path=customXml/itemProps1.xml><?xml version="1.0" encoding="utf-8"?>
<ds:datastoreItem xmlns:ds="http://schemas.openxmlformats.org/officeDocument/2006/customXml" ds:itemID="{347FF8AC-637D-4F4B-AA67-CC28C5F0E69C}">
  <ds:schemaRefs>
    <ds:schemaRef ds:uri="http://schemas.microsoft.com/sharepoint/v3/contenttype/forms"/>
  </ds:schemaRefs>
</ds:datastoreItem>
</file>

<file path=customXml/itemProps2.xml><?xml version="1.0" encoding="utf-8"?>
<ds:datastoreItem xmlns:ds="http://schemas.openxmlformats.org/officeDocument/2006/customXml" ds:itemID="{8D517E10-37CB-4503-932B-7E3F7D218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69ceb-1ce2-4cd7-9682-9e7052188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F184B9-3C0E-4014-B568-1444DE2ADBED}">
  <ds:schemaRefs>
    <ds:schemaRef ds:uri="http://purl.org/dc/dcmitype/"/>
    <ds:schemaRef ds:uri="http://schemas.microsoft.com/office/2006/documentManagement/types"/>
    <ds:schemaRef ds:uri="http://schemas.openxmlformats.org/package/2006/metadata/core-properties"/>
    <ds:schemaRef ds:uri="38269ceb-1ce2-4cd7-9682-9e7052188652"/>
    <ds:schemaRef ds:uri="http://www.w3.org/XML/1998/namespace"/>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catamaran-presentation-template</Template>
  <TotalTime>1112</TotalTime>
  <Words>1650</Words>
  <Application>Microsoft Office PowerPoint</Application>
  <PresentationFormat>Widescreen</PresentationFormat>
  <Paragraphs>150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State Complaints 2025 Changes and Updates</vt:lpstr>
      <vt:lpstr>Meet the Team</vt:lpstr>
      <vt:lpstr>Agenda</vt:lpstr>
      <vt:lpstr>Information to District Section</vt:lpstr>
      <vt:lpstr>Access the Information to District Page</vt:lpstr>
      <vt:lpstr>Information to District</vt:lpstr>
      <vt:lpstr>Access the District Response Page</vt:lpstr>
      <vt:lpstr>District Response Page</vt:lpstr>
      <vt:lpstr>New Page on the Menu</vt:lpstr>
      <vt:lpstr>Document Repository</vt:lpstr>
      <vt:lpstr>Systemic Investigations</vt:lpstr>
      <vt:lpstr>Access the District Student Confirmation Page</vt:lpstr>
      <vt:lpstr>Confirm Students</vt:lpstr>
      <vt:lpstr>Complaints Module Menu</vt:lpstr>
      <vt:lpstr>Systemic Student Documentation</vt:lpstr>
      <vt:lpstr>Resources</vt:lpstr>
      <vt:lpstr>Catamaran Technical Assistance Website</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Jeanne Anderson Tippett</dc:creator>
  <cp:lastModifiedBy>Gabrielle Steinacker</cp:lastModifiedBy>
  <cp:revision>26</cp:revision>
  <dcterms:created xsi:type="dcterms:W3CDTF">2024-11-05T14:09:30Z</dcterms:created>
  <dcterms:modified xsi:type="dcterms:W3CDTF">2024-12-30T16:00:46Z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0x0101004A5C72E1CDBE4B43AABA00DF189D284A</vt:lpwstr>
  </property>
  <property fmtid="{D5CDD505-2E9C-101B-9397-08002B2CF9AE}" pid="3" name="MSIP_Label_3a2fed65-62e7-46ea-af74-187e0c17143a_Enabled">
    <vt:lpwstr>true</vt:lpwstr>
  </property>
  <property fmtid="{D5CDD505-2E9C-101B-9397-08002B2CF9AE}" pid="4" name="MSIP_Label_3a2fed65-62e7-46ea-af74-187e0c17143a_SetDate">
    <vt:lpwstr>2024-12-16T14:16:58Z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a0a567e8-cbee-4de6-a799-4b21ff6db89a</vt:lpwstr>
  </property>
  <property fmtid="{D5CDD505-2E9C-101B-9397-08002B2CF9AE}" pid="9" name="MSIP_Label_3a2fed65-62e7-46ea-af74-187e0c17143a_ContentBits">
    <vt:lpwstr>0</vt:lpwstr>
  </property>
</Properties>
</file>