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55"/>
  </p:notesMasterIdLst>
  <p:handoutMasterIdLst>
    <p:handoutMasterId r:id="rId56"/>
  </p:handoutMasterIdLst>
  <p:sldIdLst>
    <p:sldId id="263" r:id="rId3"/>
    <p:sldId id="268" r:id="rId4"/>
    <p:sldId id="269" r:id="rId5"/>
    <p:sldId id="270" r:id="rId6"/>
    <p:sldId id="429" r:id="rId7"/>
    <p:sldId id="496" r:id="rId8"/>
    <p:sldId id="271" r:id="rId9"/>
    <p:sldId id="272" r:id="rId10"/>
    <p:sldId id="501" r:id="rId11"/>
    <p:sldId id="273" r:id="rId12"/>
    <p:sldId id="300" r:id="rId13"/>
    <p:sldId id="275" r:id="rId14"/>
    <p:sldId id="274" r:id="rId15"/>
    <p:sldId id="277" r:id="rId16"/>
    <p:sldId id="278" r:id="rId17"/>
    <p:sldId id="433" r:id="rId18"/>
    <p:sldId id="434" r:id="rId19"/>
    <p:sldId id="435" r:id="rId20"/>
    <p:sldId id="336" r:id="rId21"/>
    <p:sldId id="342" r:id="rId22"/>
    <p:sldId id="502" r:id="rId23"/>
    <p:sldId id="499" r:id="rId24"/>
    <p:sldId id="500" r:id="rId25"/>
    <p:sldId id="308" r:id="rId26"/>
    <p:sldId id="286" r:id="rId27"/>
    <p:sldId id="280" r:id="rId28"/>
    <p:sldId id="281" r:id="rId29"/>
    <p:sldId id="282" r:id="rId30"/>
    <p:sldId id="283" r:id="rId31"/>
    <p:sldId id="284" r:id="rId32"/>
    <p:sldId id="324" r:id="rId33"/>
    <p:sldId id="309" r:id="rId34"/>
    <p:sldId id="476" r:id="rId35"/>
    <p:sldId id="477" r:id="rId36"/>
    <p:sldId id="481" r:id="rId37"/>
    <p:sldId id="470" r:id="rId38"/>
    <p:sldId id="333" r:id="rId39"/>
    <p:sldId id="471" r:id="rId40"/>
    <p:sldId id="314" r:id="rId41"/>
    <p:sldId id="472" r:id="rId42"/>
    <p:sldId id="478" r:id="rId43"/>
    <p:sldId id="473" r:id="rId44"/>
    <p:sldId id="480" r:id="rId45"/>
    <p:sldId id="331" r:id="rId46"/>
    <p:sldId id="340" r:id="rId47"/>
    <p:sldId id="343" r:id="rId48"/>
    <p:sldId id="288" r:id="rId49"/>
    <p:sldId id="463" r:id="rId50"/>
    <p:sldId id="495" r:id="rId51"/>
    <p:sldId id="493" r:id="rId52"/>
    <p:sldId id="497" r:id="rId53"/>
    <p:sldId id="42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C41077-B34E-D705-A272-FF94E187ABB7}" name="Lynne Clark" initials="LC" userId="S::lclark@publicsectorconsultants.com::e39695b7-0fbb-4f79-838b-814b73e0a62f" providerId="AD"/>
  <p188:author id="{90C19E94-66B5-07F6-2321-E208F9EDD0E6}" name="Dortch, Shawan (MDE)" initials="SD" userId="S::DortchS@michigan.gov::c2555e18-7abb-48e6-9186-1045771a86cf" providerId="AD"/>
  <p188:author id="{4FD4799F-1FBC-E66A-331E-CB012B7FF8FC}" name="Gabrielle Steinacker" initials="GS" userId="S::gsteinacker@publicsectorconsultants.com::1f4612da-b05e-41df-9859-2458b62fae25" providerId="AD"/>
  <p188:author id="{CBABDBC3-D953-D7FF-46F5-4B18C2240729}" name="Donna Seeger" initials="DS" userId="S::dseeger@publicsectorconsultants.com::f1774fae-eb97-4bab-a277-42ec99e1b4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4F0"/>
    <a:srgbClr val="F0EAE3"/>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8AD20-F98D-4239-83A9-CA0CAFCDEAE5}" v="3" dt="2025-02-05T15:01:11.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89" autoAdjust="0"/>
    <p:restoredTop sz="63923" autoAdjust="0"/>
  </p:normalViewPr>
  <p:slideViewPr>
    <p:cSldViewPr snapToGrid="0" snapToObjects="1">
      <p:cViewPr varScale="1">
        <p:scale>
          <a:sx n="70" d="100"/>
          <a:sy n="70" d="100"/>
        </p:scale>
        <p:origin x="1356" y="78"/>
      </p:cViewPr>
      <p:guideLst/>
    </p:cSldViewPr>
  </p:slideViewPr>
  <p:outlineViewPr>
    <p:cViewPr>
      <p:scale>
        <a:sx n="33" d="100"/>
        <a:sy n="33" d="100"/>
      </p:scale>
      <p:origin x="0" y="-1392"/>
    </p:cViewPr>
  </p:outlineViewPr>
  <p:notesTextViewPr>
    <p:cViewPr>
      <p:scale>
        <a:sx n="1" d="1"/>
        <a:sy n="1" d="1"/>
      </p:scale>
      <p:origin x="0" y="0"/>
    </p:cViewPr>
  </p:notesTextViewPr>
  <p:notesViewPr>
    <p:cSldViewPr snapToGrid="0" snapToObjects="1">
      <p:cViewPr varScale="1">
        <p:scale>
          <a:sx n="104" d="100"/>
          <a:sy n="104" d="100"/>
        </p:scale>
        <p:origin x="3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tch, Shawan (MDE)" userId="c2555e18-7abb-48e6-9186-1045771a86cf" providerId="ADAL" clId="{52B8AD20-F98D-4239-83A9-CA0CAFCDEAE5}"/>
    <pc:docChg chg="addSld modSld">
      <pc:chgData name="Dortch, Shawan (MDE)" userId="c2555e18-7abb-48e6-9186-1045771a86cf" providerId="ADAL" clId="{52B8AD20-F98D-4239-83A9-CA0CAFCDEAE5}" dt="2025-02-05T15:01:12.476" v="77" actId="113"/>
      <pc:docMkLst>
        <pc:docMk/>
      </pc:docMkLst>
      <pc:sldChg chg="modSp add mod">
        <pc:chgData name="Dortch, Shawan (MDE)" userId="c2555e18-7abb-48e6-9186-1045771a86cf" providerId="ADAL" clId="{52B8AD20-F98D-4239-83A9-CA0CAFCDEAE5}" dt="2025-02-05T14:56:20.468" v="75" actId="20577"/>
        <pc:sldMkLst>
          <pc:docMk/>
          <pc:sldMk cId="592125315" sldId="268"/>
        </pc:sldMkLst>
        <pc:spChg chg="mod">
          <ac:chgData name="Dortch, Shawan (MDE)" userId="c2555e18-7abb-48e6-9186-1045771a86cf" providerId="ADAL" clId="{52B8AD20-F98D-4239-83A9-CA0CAFCDEAE5}" dt="2025-02-05T14:56:04.324" v="73" actId="20577"/>
          <ac:spMkLst>
            <pc:docMk/>
            <pc:sldMk cId="592125315" sldId="268"/>
            <ac:spMk id="2" creationId="{00000000-0000-0000-0000-000000000000}"/>
          </ac:spMkLst>
        </pc:spChg>
        <pc:spChg chg="mod">
          <ac:chgData name="Dortch, Shawan (MDE)" userId="c2555e18-7abb-48e6-9186-1045771a86cf" providerId="ADAL" clId="{52B8AD20-F98D-4239-83A9-CA0CAFCDEAE5}" dt="2025-02-05T14:56:20.468" v="75" actId="20577"/>
          <ac:spMkLst>
            <pc:docMk/>
            <pc:sldMk cId="592125315" sldId="268"/>
            <ac:spMk id="8" creationId="{3F5E70F9-6D5E-4921-8D7B-2C53C6834FC8}"/>
          </ac:spMkLst>
        </pc:spChg>
      </pc:sldChg>
      <pc:sldChg chg="modNotesTx">
        <pc:chgData name="Dortch, Shawan (MDE)" userId="c2555e18-7abb-48e6-9186-1045771a86cf" providerId="ADAL" clId="{52B8AD20-F98D-4239-83A9-CA0CAFCDEAE5}" dt="2025-02-05T15:01:12.476" v="77" actId="113"/>
        <pc:sldMkLst>
          <pc:docMk/>
          <pc:sldMk cId="2801249380" sldId="2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F82F29-6ED5-0F45-9399-2470D9D82006}" type="datetimeFigureOut">
              <a:rPr lang="en-US" smtClean="0"/>
              <a:t>2/13/2025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6F13B-9238-8C41-A428-ACA4F51A1C9A}"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creencast.com/t/6dktolIHc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training.catamaran.partners/msds-data-quality-video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training.catamaran.partners/wp-content/uploads/2022/01/B-Valid-Corrective-Action-Plan-Verification-Activity.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February 2025 Part B Catamaran Preview for districts and ISDs.</a:t>
            </a:r>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For those who are new to Catamaran, there are 3 “major releases” in Catamaran each year. These differ from the monthly releases because the major releases include additional reports, closeout and non-closeout letters, and must be “acknowledged” by the district. The major releases occur in January, May and September. This year, the January Release was changed to a February Release.</a:t>
            </a:r>
          </a:p>
          <a:p>
            <a:endParaRPr lang="en-US" dirty="0"/>
          </a:p>
          <a:p>
            <a:r>
              <a:rPr lang="en-US" dirty="0"/>
              <a:t>The Monitoring Activities report, or the MAR, can be accessed through the Reports page. Later in this presentation, we will look at how to access the Reports page. </a:t>
            </a:r>
          </a:p>
          <a:p>
            <a:endParaRPr lang="en-US" dirty="0"/>
          </a:p>
          <a:p>
            <a:r>
              <a:rPr lang="en-US" dirty="0"/>
              <a:t>Some messages are universal and go to all districts, and some messages are targeted, and are sent only to specific districts, such as reminders to review Letters of Findings.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427024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one common message from the MAR encouraging all districts to update their district’s personnel in the EEM. There are a few new notifications with this release. One is to build awareness of the free courses through Michigan Virtual University for writing compliant and meaningful IEPs and the other is to spread the word about available Family Matters resources.</a:t>
            </a:r>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Catamaran release there will be: </a:t>
            </a:r>
          </a:p>
          <a:p>
            <a:pPr marL="174056" indent="-174056">
              <a:buFont typeface="Arial" panose="020B0604020202020204" pitchFamily="34" charset="0"/>
              <a:buChar char="•"/>
            </a:pPr>
            <a:r>
              <a:rPr lang="en-US" dirty="0"/>
              <a:t>B-11 Letters of Findings</a:t>
            </a:r>
          </a:p>
          <a:p>
            <a:pPr marL="174056" indent="-174056">
              <a:buFont typeface="Arial" panose="020B0604020202020204" pitchFamily="34" charset="0"/>
              <a:buChar char="•"/>
            </a:pPr>
            <a:r>
              <a:rPr lang="en-US" dirty="0"/>
              <a:t>B-12 Letters of Findings</a:t>
            </a:r>
          </a:p>
          <a:p>
            <a:pPr marL="631256" lvl="1" indent="-174056">
              <a:buFont typeface="Arial" panose="020B0604020202020204" pitchFamily="34" charset="0"/>
              <a:buChar char="•"/>
            </a:pPr>
            <a:r>
              <a:rPr lang="en-US" dirty="0"/>
              <a:t>Both B-11 and B-12 findings will be issued to the ISD. ISDs will work with their member districts to resolve any noncompliance.</a:t>
            </a:r>
          </a:p>
          <a:p>
            <a:pPr marL="174056" indent="-174056">
              <a:buFont typeface="Arial" panose="020B0604020202020204" pitchFamily="34" charset="0"/>
              <a:buChar char="•"/>
            </a:pPr>
            <a:r>
              <a:rPr lang="en-US" dirty="0"/>
              <a:t>B-Timely Letters of Findings – When your district receives one of these letters, you should work with your ISD personnel to obtain the student list. Following that, you should look into why the student’s IEP was late. Often, the student is no longer enrolled in special education, but the special education exit information was not input into MSDS. Correct any necessary information in future MSDS data submissions. You do not need to submit anything to the OSE. </a:t>
            </a:r>
          </a:p>
          <a:p>
            <a:pPr marL="174056" indent="-174056">
              <a:buFont typeface="Arial" panose="020B0604020202020204" pitchFamily="34" charset="0"/>
              <a:buChar char="•"/>
            </a:pPr>
            <a:r>
              <a:rPr lang="en-US" dirty="0"/>
              <a:t>B-Valid &amp; Reliable Letters of Findings – we will get more information regarding valid and reliable data in just a few slides. </a:t>
            </a:r>
          </a:p>
          <a:p>
            <a:pPr marL="174056" indent="-174056">
              <a:buFont typeface="Arial" panose="020B0604020202020204" pitchFamily="34" charset="0"/>
              <a:buChar char="•"/>
            </a:pPr>
            <a:r>
              <a:rPr lang="en-US" dirty="0"/>
              <a:t>B-Compliant Final Decisions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63289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you’ll find closeout/non-closeout reports for:</a:t>
            </a:r>
          </a:p>
          <a:p>
            <a:r>
              <a:rPr lang="en-US" dirty="0"/>
              <a:t>B-11 (Child Find)</a:t>
            </a:r>
          </a:p>
          <a:p>
            <a:r>
              <a:rPr lang="en-US" dirty="0"/>
              <a:t>B-12 (Early Childhood Transition)</a:t>
            </a:r>
          </a:p>
          <a:p>
            <a:r>
              <a:rPr lang="en-US" dirty="0"/>
              <a:t>B-Timely IEP</a:t>
            </a:r>
          </a:p>
          <a:p>
            <a:r>
              <a:rPr lang="en-US" dirty="0"/>
              <a:t>B-Valid &amp; Reliable</a:t>
            </a:r>
          </a:p>
          <a:p>
            <a:r>
              <a:rPr lang="en-US" dirty="0"/>
              <a:t>Part B Monitoring</a:t>
            </a:r>
          </a:p>
          <a:p>
            <a:r>
              <a:rPr lang="en-US" dirty="0"/>
              <a:t>State Complaints</a:t>
            </a:r>
          </a:p>
          <a:p>
            <a:endParaRPr lang="en-US" dirty="0"/>
          </a:p>
          <a:p>
            <a:r>
              <a:rPr lang="en-US" dirty="0"/>
              <a:t>These reports are for findings from 2024 or earlier. There may be a few instances where a district has closed a CAP but receives a non-closeout letter. This happens when the activity is closed in the few days preceding a release from Catamaran. If your district has closed the finding but receives the Non-closeout letter, there is no need for further action.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65829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Member District Monitoring report is a letter which tells ISDs which of their Member Districts are being monitored for B-4 in the coming months. </a:t>
            </a:r>
          </a:p>
          <a:p>
            <a:endParaRPr lang="en-US" dirty="0"/>
          </a:p>
          <a:p>
            <a:r>
              <a:rPr lang="en-US" dirty="0"/>
              <a:t>ISDs will once again have access to their member district data administrative reports right on the ISD’s reports page. New data for indicators B-11, B-12, and B-Timely IEP is provided.  In addition to the updated data for those three indicators, there will also be a data report for Valid and Reliable Data. This data is not available directly to the member districts, so the ISD will need to share that data out. </a:t>
            </a:r>
          </a:p>
          <a:p>
            <a:br>
              <a:rPr lang="en-US" dirty="0"/>
            </a:b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398336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corrective action plans known as CAPs, some general rules apply to all. All caps have the same workflow and timelines for completion. The first due date for these CAPs is the date by which the CAPs must be written and submitted.  CAPs issued in February are due to be written and submitted by March 1. </a:t>
            </a:r>
          </a:p>
          <a:p>
            <a:endParaRPr lang="en-US" dirty="0"/>
          </a:p>
          <a:p>
            <a:r>
              <a:rPr lang="en-US" dirty="0"/>
              <a:t>CAPs must be verified and closed one year from the date the non-compliance is issued. We call this the year of correction. The CAP’s year of correction begins on February 15 for B11, B12, B-Timely IEP, and B-Valid &amp; Reliable Data CAPs, but the year of correction begins on the date of the final decision for Complaint CAPs. If your district was issued a Complaint CAP as a result of noncompliance identified during a state complaint investigation, the date the final report was issued begins your year correction. For example, if the final decision was issued on February 8, the CAPs must be verified and closed by February 7 of the following year. </a:t>
            </a:r>
          </a:p>
          <a:p>
            <a:endParaRPr lang="en-US" dirty="0"/>
          </a:p>
          <a:p>
            <a:r>
              <a:rPr lang="en-US" dirty="0"/>
              <a:t>All CAPs describe the system-level correction the district will complete as opposed to the student-level corrections of SLCAPs. Every CAP is verified for correction by the ISD, with exception of CAPs issued to an ISD. Then, the ISD submits the CAP to the OSE for additional verification and closeout. On the menu page of the CAP, there will be a link to either the student-level corrective action for Complaint CAPs or to a district student data report for B11, B12, B-Timely IEP, and B-Valid &amp; Reliable data CAPs. This link to the student-level information should help the rap team as they uncover the root causes of noncompliance. ​</a:t>
            </a:r>
          </a:p>
          <a:p>
            <a:endParaRPr lang="en-US" dirty="0"/>
          </a:p>
          <a:p>
            <a:r>
              <a:rPr lang="en-US" dirty="0"/>
              <a:t>​One continuing requirement when it comes to verification and closeout activities is the OSE is reviewing the district’s updated procedures as well as changes in practices. At the time the district completes its progress report, the district </a:t>
            </a:r>
            <a:r>
              <a:rPr lang="en-US" b="1" dirty="0"/>
              <a:t>WILL</a:t>
            </a:r>
            <a:r>
              <a:rPr lang="en-US" dirty="0"/>
              <a:t> upload its updated policies and procedures for review. If changes are needed, the progress report will be returned to the district with directions. If the procedures are compliant, the progress report approval process will continue. ​</a:t>
            </a:r>
          </a:p>
          <a:p>
            <a:endParaRPr lang="en-US" dirty="0"/>
          </a:p>
          <a:p>
            <a:r>
              <a:rPr lang="en-US" dirty="0"/>
              <a:t>​During the verification stage of the CAP, the ISD reviews student files for evidence of change in practice. When the review is complete, the ISD submits to the </a:t>
            </a:r>
            <a:r>
              <a:rPr lang="en-US" b="1" dirty="0"/>
              <a:t>OSE for additional verification. ​</a:t>
            </a:r>
          </a:p>
          <a:p>
            <a:endParaRPr lang="en-US" dirty="0"/>
          </a:p>
          <a:p>
            <a:r>
              <a:rPr lang="en-US" dirty="0"/>
              <a:t>Since 2021, the CAP workflow has been updated with a verification return loop, so the ISD may now return the CAP to the district for more work if needed. This is to assist ISDs in streamlining the review process and to give districts access to the student lists the ISD is reviewing. The ISD should complete all returns to the district before submitting to the OSE for their review and verification.​</a:t>
            </a:r>
          </a:p>
          <a:p>
            <a:endParaRPr lang="en-US" dirty="0"/>
          </a:p>
          <a:p>
            <a:r>
              <a:rPr lang="en-US" b="1" dirty="0"/>
              <a:t>The ISD will maintain documentation and evidence of verification for each student file reviewed for correction.  OSE will request student(s) records for final verification.​</a:t>
            </a:r>
          </a:p>
          <a:p>
            <a:endParaRPr lang="en-US" b="1" dirty="0"/>
          </a:p>
          <a:p>
            <a:r>
              <a:rPr lang="en-US" dirty="0"/>
              <a:t>​</a:t>
            </a:r>
          </a:p>
          <a:p>
            <a:endParaRPr lang="en-US" dirty="0"/>
          </a:p>
          <a:p>
            <a:r>
              <a:rPr lang="en-US" dirty="0"/>
              <a:t>​</a:t>
            </a:r>
          </a:p>
        </p:txBody>
      </p:sp>
      <p:sp>
        <p:nvSpPr>
          <p:cNvPr id="4" name="Slide Number Placeholder 3"/>
          <p:cNvSpPr>
            <a:spLocks noGrp="1"/>
          </p:cNvSpPr>
          <p:nvPr>
            <p:ph type="sldNum" sz="quarter" idx="10"/>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83267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findings resulting from B-12 data. </a:t>
            </a:r>
          </a:p>
          <a:p>
            <a:pPr marL="174056" indent="-174056">
              <a:buFont typeface="Arial" panose="020B0604020202020204" pitchFamily="34" charset="0"/>
              <a:buChar char="•"/>
            </a:pPr>
            <a:r>
              <a:rPr lang="en-US" dirty="0"/>
              <a:t>A B-12 Corrective Action occurs if a student’s IEP is not held by their 3</a:t>
            </a:r>
            <a:r>
              <a:rPr lang="en-US" baseline="30000" dirty="0"/>
              <a:t>rd</a:t>
            </a:r>
            <a:r>
              <a:rPr lang="en-US" dirty="0"/>
              <a:t> birthday and is issued at the ISD level. ISDs should work with each member district where non-compliance was found with this indicator.</a:t>
            </a:r>
          </a:p>
          <a:p>
            <a:pPr marL="174056" indent="-174056">
              <a:buFont typeface="Arial" panose="020B0604020202020204" pitchFamily="34" charset="0"/>
              <a:buChar char="•"/>
            </a:pPr>
            <a:r>
              <a:rPr lang="en-US" dirty="0"/>
              <a:t>B-Valid &amp; Reliable CAP occurs if there are missing data components in MSDS regardless of whether the student’s IEP was held by their 3</a:t>
            </a:r>
            <a:r>
              <a:rPr lang="en-US" baseline="30000" dirty="0"/>
              <a:t>rd</a:t>
            </a:r>
            <a:r>
              <a:rPr lang="en-US" dirty="0"/>
              <a:t> birthday.</a:t>
            </a:r>
          </a:p>
          <a:p>
            <a:pPr marL="174056" indent="-174056">
              <a:buFont typeface="Arial" panose="020B0604020202020204" pitchFamily="34" charset="0"/>
              <a:buChar char="•"/>
            </a:pPr>
            <a:r>
              <a:rPr lang="en-US" dirty="0"/>
              <a:t>As a reminder, the data components required in MSDS include:</a:t>
            </a:r>
          </a:p>
          <a:p>
            <a:pPr marL="638205" lvl="1" indent="-174056">
              <a:buFont typeface="Arial" panose="020B0604020202020204" pitchFamily="34" charset="0"/>
              <a:buChar char="•"/>
            </a:pPr>
            <a:r>
              <a:rPr lang="en-US" dirty="0"/>
              <a:t>Date of Birth</a:t>
            </a:r>
          </a:p>
          <a:p>
            <a:pPr marL="638205" lvl="1" indent="-174056" defTabSz="928299">
              <a:buFont typeface="Arial" panose="020B0604020202020204" pitchFamily="34" charset="0"/>
              <a:buChar char="•"/>
              <a:defRPr/>
            </a:pPr>
            <a:r>
              <a:rPr lang="en-US" dirty="0"/>
              <a:t>Referral Date </a:t>
            </a:r>
          </a:p>
          <a:p>
            <a:pPr marL="638205" lvl="1" indent="-174056">
              <a:buFont typeface="Arial" panose="020B0604020202020204" pitchFamily="34" charset="0"/>
              <a:buChar char="•"/>
            </a:pPr>
            <a:r>
              <a:rPr lang="en-US" dirty="0"/>
              <a:t>Part C Transition Timeliness</a:t>
            </a:r>
          </a:p>
          <a:p>
            <a:pPr marL="638205" lvl="1" indent="-174056">
              <a:buFont typeface="Arial" panose="020B0604020202020204" pitchFamily="34" charset="0"/>
              <a:buChar char="•"/>
            </a:pPr>
            <a:r>
              <a:rPr lang="en-US" dirty="0"/>
              <a:t>Special Education Exit Reason and Date*</a:t>
            </a:r>
          </a:p>
          <a:p>
            <a:pPr marL="638205" lvl="1" indent="-174056" defTabSz="928299">
              <a:buFont typeface="Arial" panose="020B0604020202020204" pitchFamily="34" charset="0"/>
              <a:buChar char="•"/>
              <a:defRPr/>
            </a:pPr>
            <a:r>
              <a:rPr lang="en-US" dirty="0"/>
              <a:t>Initial IEP Date and Result</a:t>
            </a:r>
          </a:p>
          <a:p>
            <a:pPr marL="638205" lvl="1" indent="-174056">
              <a:buFont typeface="Arial" panose="020B0604020202020204" pitchFamily="34" charset="0"/>
              <a:buChar char="•"/>
            </a:pPr>
            <a:r>
              <a:rPr lang="en-US" dirty="0"/>
              <a:t>Timeliness of Initial IEP</a:t>
            </a:r>
          </a:p>
          <a:p>
            <a:pPr marL="464149" lvl="1"/>
            <a:r>
              <a:rPr lang="en-US" dirty="0"/>
              <a:t>The Special Education Exit Reason and Special Education Exit Date may be blank if the student has not exited MMSE but if those fields are blank, then Initial IEP fields are required. There is a memo on the B-12 page of the training site listing those fields if you didn’t get all of them.</a:t>
            </a:r>
          </a:p>
          <a:p>
            <a:endParaRPr lang="en-US" dirty="0"/>
          </a:p>
          <a:p>
            <a:r>
              <a:rPr lang="en-US" dirty="0"/>
              <a:t>A Valid and Reliable CAP may be issued if a district or ISD has students with IEPs not held by their third birthdays and missing data components. </a:t>
            </a:r>
          </a:p>
          <a:p>
            <a:endParaRPr lang="en-US" dirty="0"/>
          </a:p>
          <a:p>
            <a:r>
              <a:rPr lang="en-US" dirty="0"/>
              <a:t>Next, we will go over who might be involved, the focus, and suggested activities for B-12 Corrective Actions and responding to B-Valid &amp; Reliable CAPs.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753519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B-12 Corrective Actions: </a:t>
            </a:r>
          </a:p>
          <a:p>
            <a:pPr marL="174056" indent="-174056">
              <a:buFont typeface="Arial" panose="020B0604020202020204" pitchFamily="34" charset="0"/>
              <a:buChar char="•"/>
            </a:pPr>
            <a:r>
              <a:rPr lang="en-US" dirty="0"/>
              <a:t>Review the student data in the Strand Report or the ISD’s member district admin report to see which students’ records were determined to be non-compliant</a:t>
            </a:r>
          </a:p>
          <a:p>
            <a:pPr marL="174056" indent="-174056">
              <a:buFont typeface="Arial" panose="020B0604020202020204" pitchFamily="34" charset="0"/>
              <a:buChar char="•"/>
            </a:pPr>
            <a:r>
              <a:rPr lang="en-US" dirty="0"/>
              <a:t>For each non-compliant student record, the ISD will work with the member district to determine the root cause of the noncompliance</a:t>
            </a:r>
          </a:p>
          <a:p>
            <a:pPr marL="174056" indent="-174056">
              <a:buFont typeface="Arial" panose="020B0604020202020204" pitchFamily="34" charset="0"/>
              <a:buChar char="•"/>
            </a:pPr>
            <a:r>
              <a:rPr lang="en-US" dirty="0"/>
              <a:t>RAP team members should include </a:t>
            </a:r>
            <a:r>
              <a:rPr lang="en-US" i="1" dirty="0"/>
              <a:t>Early On</a:t>
            </a:r>
            <a:r>
              <a:rPr lang="en-US" dirty="0"/>
              <a:t>® staff, district staff, evaluation team members, and administrators</a:t>
            </a:r>
          </a:p>
          <a:p>
            <a:pPr marL="174056" indent="-174056">
              <a:buFont typeface="Arial" panose="020B0604020202020204" pitchFamily="34" charset="0"/>
              <a:buChar char="•"/>
            </a:pPr>
            <a:r>
              <a:rPr lang="en-US" dirty="0"/>
              <a:t>Revision of policy, procedures, and/or practices should focus on addressing the root cause and ensuring a student’s IEP is in place before their third birthday</a:t>
            </a:r>
          </a:p>
          <a:p>
            <a:endParaRPr lang="en-US" dirty="0"/>
          </a:p>
          <a:p>
            <a:r>
              <a:rPr lang="en-US" dirty="0"/>
              <a:t>We often see a need for increased communication or collaboration with the agency providing </a:t>
            </a:r>
            <a:r>
              <a:rPr lang="en-US" i="1" dirty="0"/>
              <a:t>Early On </a:t>
            </a:r>
            <a:r>
              <a:rPr lang="en-US" dirty="0"/>
              <a:t>services. If you include </a:t>
            </a:r>
            <a:r>
              <a:rPr lang="en-US" i="1" dirty="0"/>
              <a:t>Early On </a:t>
            </a:r>
            <a:r>
              <a:rPr lang="en-US" dirty="0"/>
              <a:t>staff in the RAP team, you will be better able to ensure that all partners in the work understand their role and are working for improved practices.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64381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Valid and Reliable data CAPs, we hope that by separating the data submission issues from the late transition issues, the underlying causes of noncompliance will be clearer and easier to address. We also know there will be questions about the data, and we have staff to answer those questions. Each ISD has a monitoring team member assigned who can help with the data. You can locate the ISD Support Assignment Handout on the About Us page of the TA site at </a:t>
            </a:r>
            <a:r>
              <a:rPr lang="en-US" dirty="0" err="1"/>
              <a:t>training.catamaran.partners</a:t>
            </a:r>
            <a:r>
              <a:rPr lang="en-US" dirty="0"/>
              <a:t>/</a:t>
            </a:r>
            <a:r>
              <a:rPr lang="en-US" dirty="0" err="1"/>
              <a:t>abouttheose</a:t>
            </a:r>
            <a:endParaRPr lang="en-US" dirty="0"/>
          </a:p>
          <a:p>
            <a:endParaRPr lang="en-US" dirty="0"/>
          </a:p>
          <a:p>
            <a:r>
              <a:rPr lang="en-US" dirty="0"/>
              <a:t>Plan to use the end-of-the-year collection in MSDS to verify the revised policies, procedures and practices are now in place and that for all relevant students, the required data fields are submitted. If your district plans to use the end-of-the-year collection for verification, you will still have enough time in case there are any errors to correct again before this CAP will become an UNC.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50756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Corrective actions are being issued for B11, B12, and Timely IEP. </a:t>
            </a:r>
          </a:p>
          <a:p>
            <a:endParaRPr lang="en-US" dirty="0"/>
          </a:p>
          <a:p>
            <a:r>
              <a:rPr lang="en-US" dirty="0"/>
              <a:t>First, we will cover B-11 and B-12 Corrective Actions issued at the ISD level; then we will review the B-Timely IEP Corrective Actions issued at the district level. </a:t>
            </a:r>
          </a:p>
          <a:p>
            <a:endParaRPr lang="en-US" dirty="0"/>
          </a:p>
          <a:p>
            <a:r>
              <a:rPr lang="en-US" dirty="0"/>
              <a:t>This activity applies to ISDs with one or more member districts where the submitted B-11 or B-12 data in the Michigan Student Data System (MSDS) indicated non-compliance. The ISD will work with each member district to ensure all future students are properly identified for special education, and all IDEA regulations are implemented. </a:t>
            </a:r>
          </a:p>
          <a:p>
            <a:endParaRPr lang="en-US" dirty="0"/>
          </a:p>
          <a:p>
            <a:r>
              <a:rPr lang="en-US" dirty="0"/>
              <a:t>When the ISD is ready to request verification and closeout, they will return to the activity to provide documentation and upload any supporting evidence where appropriate. Unlike a typical Corrective Action issued in the past, the Corrective Action’s issued at the ISD level may take the entire year as the ISD will be working to bring each non-compliant member district into compliance. Once the ISD has determined the member districts are compliant, they will provide the appropriate documentation and submit the activity to MDE no later than </a:t>
            </a:r>
            <a:r>
              <a:rPr lang="en-US" b="1" dirty="0"/>
              <a:t>December 1, 2025</a:t>
            </a:r>
            <a:r>
              <a:rPr lang="en-US" dirty="0"/>
              <a:t>.</a:t>
            </a:r>
          </a:p>
          <a:p>
            <a:endParaRPr lang="en-US" dirty="0"/>
          </a:p>
          <a:p>
            <a:r>
              <a:rPr lang="en-US" dirty="0"/>
              <a:t>The next slide shows the updated ISD Corrective Action Form.</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16741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82063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this release, the B-11 and B-12 Corrective actions will be for ISDs only….shown on this slide is the Corrective Action Student Form for B-11. The B-12 Corrective Action Student Form will look the same.</a:t>
            </a:r>
          </a:p>
          <a:p>
            <a:endParaRPr lang="en-US" dirty="0"/>
          </a:p>
          <a:p>
            <a:r>
              <a:rPr lang="en-US" dirty="0"/>
              <a:t>To assist the ISD with this Corrective Action, MDE OSE has provided MDE OSE contact information right on the page. If questions arise, feel free to contact your MDE OSE contact for assistance.</a:t>
            </a:r>
          </a:p>
          <a:p>
            <a:endParaRPr lang="en-US" dirty="0"/>
          </a:p>
          <a:p>
            <a:r>
              <a:rPr lang="en-US" dirty="0"/>
              <a:t>Before you begin completing this activity, please review the ISD’s letter of findings located on the B Reports page, the page instructions on this page, as well as the Student Data Report which you can access from the ISD’s Corrective Action Menu.</a:t>
            </a:r>
          </a:p>
          <a:p>
            <a:endParaRPr lang="en-US" dirty="0"/>
          </a:p>
          <a:p>
            <a:r>
              <a:rPr lang="en-US" dirty="0"/>
              <a:t>ISDs will be asked to complete this page for each member district with noncompliance by providing the requested information including:</a:t>
            </a:r>
          </a:p>
          <a:p>
            <a:pPr marL="228600" indent="-228600">
              <a:buFont typeface="+mj-lt"/>
              <a:buAutoNum type="arabicPeriod"/>
            </a:pPr>
            <a:r>
              <a:rPr lang="en-US" dirty="0"/>
              <a:t>The ISD’s contact information</a:t>
            </a:r>
          </a:p>
          <a:p>
            <a:pPr marL="228600" indent="-228600">
              <a:buFont typeface="+mj-lt"/>
              <a:buAutoNum type="arabicPeriod"/>
            </a:pPr>
            <a:r>
              <a:rPr lang="en-US" dirty="0"/>
              <a:t>The date the ISD reviewed each noncompliant student record for the member district</a:t>
            </a:r>
          </a:p>
          <a:p>
            <a:pPr marL="228600" indent="-228600">
              <a:buFont typeface="+mj-lt"/>
              <a:buAutoNum type="arabicPeriod"/>
            </a:pPr>
            <a:r>
              <a:rPr lang="en-US" dirty="0"/>
              <a:t>Uploading documents for each student record that demonstrates compliance by selecting the student’s name from the drop-down menu and then,</a:t>
            </a:r>
          </a:p>
          <a:p>
            <a:pPr marL="228600" indent="-228600">
              <a:buFont typeface="+mj-lt"/>
              <a:buAutoNum type="arabicPeriod"/>
            </a:pPr>
            <a:r>
              <a:rPr lang="en-US" dirty="0"/>
              <a:t>Using the provided browse button to upload that information.</a:t>
            </a:r>
          </a:p>
          <a:p>
            <a:pPr marL="228600" indent="-228600">
              <a:buFont typeface="+mj-lt"/>
              <a:buAutoNum type="arabicPeriod"/>
            </a:pPr>
            <a:r>
              <a:rPr lang="en-US" dirty="0"/>
              <a:t>Providing the ISD representative’s name in the signature field and then,</a:t>
            </a:r>
          </a:p>
          <a:p>
            <a:pPr marL="228600" indent="-228600">
              <a:buFont typeface="+mj-lt"/>
              <a:buAutoNum type="arabicPeriod"/>
            </a:pPr>
            <a:r>
              <a:rPr lang="en-US" dirty="0"/>
              <a:t>The date when the ISD completed this section.</a:t>
            </a:r>
          </a:p>
          <a:p>
            <a:pPr marL="228600" indent="-228600">
              <a:buFont typeface="+mj-lt"/>
              <a:buAutoNum type="arabicPeriod"/>
            </a:pPr>
            <a:r>
              <a:rPr lang="en-US" dirty="0"/>
              <a:t>Be sure to save the page.</a:t>
            </a:r>
          </a:p>
          <a:p>
            <a:pPr marL="228600" indent="-228600">
              <a:buFont typeface="+mj-lt"/>
              <a:buAutoNum type="arabicPeriod"/>
            </a:pPr>
            <a:r>
              <a:rPr lang="en-US" dirty="0"/>
              <a:t>If the ISD has more than one member district with noncompliance, use the provided drop-down menu underneath the save buttons to navigate to the next page. Be sure to select the next district’s name and then select the Go button.</a:t>
            </a:r>
          </a:p>
          <a:p>
            <a:pPr marL="228600" indent="-228600">
              <a:buFont typeface="+mj-lt"/>
              <a:buAutoNum type="arabicPeriod"/>
            </a:pPr>
            <a:endParaRPr lang="en-US" dirty="0"/>
          </a:p>
          <a:p>
            <a:pPr marL="0" indent="0">
              <a:buFont typeface="+mj-lt"/>
              <a:buNone/>
            </a:pPr>
            <a:r>
              <a:rPr lang="en-US" dirty="0"/>
              <a:t>Once all noncompliance has been addressed for each member district, then the ISD can proceed to the Data Reviews page when the ISD has data that demonstrates compliance for the Member District.</a:t>
            </a:r>
          </a:p>
          <a:p>
            <a:pPr marL="0" indent="0">
              <a:buFont typeface="+mj-lt"/>
              <a:buNone/>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The activity is set up so the ISD may submit or resubmit this page as many times as needed to ensure each noncompliant student record has been corrected.</a:t>
            </a:r>
          </a:p>
          <a:p>
            <a:pPr marL="0" indent="0">
              <a:buFont typeface="+mj-lt"/>
              <a:buNone/>
            </a:pPr>
            <a:endParaRPr lang="en-US" dirty="0"/>
          </a:p>
          <a:p>
            <a:pPr marL="0" indent="0">
              <a:buFont typeface="+mj-lt"/>
              <a:buNone/>
            </a:pPr>
            <a:endParaRPr lang="en-US"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483174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D1226-2343-B660-BAFD-3228AD9C5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2FA11-6336-9E95-F7B3-1A7790B39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423AE-7AEA-9C6B-AD25-F1FA0161F200}"/>
              </a:ext>
            </a:extLst>
          </p:cNvPr>
          <p:cNvSpPr>
            <a:spLocks noGrp="1"/>
          </p:cNvSpPr>
          <p:nvPr>
            <p:ph type="body" idx="1"/>
          </p:nvPr>
        </p:nvSpPr>
        <p:spPr/>
        <p:txBody>
          <a:bodyPr/>
          <a:lstStyle/>
          <a:p>
            <a:pPr marL="0" indent="0">
              <a:buFont typeface="+mj-lt"/>
              <a:buNone/>
            </a:pPr>
            <a:r>
              <a:rPr lang="en-US" dirty="0"/>
              <a:t>As mentioned on the previous slide, once all noncompliance has been addressed for each member district, then the ISD can proceed to the Data Reviews page shown here.</a:t>
            </a:r>
          </a:p>
          <a:p>
            <a:pPr marL="0" indent="0">
              <a:buFont typeface="+mj-lt"/>
              <a:buNone/>
            </a:pPr>
            <a:endParaRPr lang="en-US" dirty="0"/>
          </a:p>
          <a:p>
            <a:pPr marL="0" indent="0">
              <a:buFont typeface="+mj-lt"/>
              <a:buNone/>
            </a:pPr>
            <a:r>
              <a:rPr lang="en-US" dirty="0"/>
              <a:t>Please review the instructions on the page and then provide data reports for each member district that demonstrates 100 percent compliance. ISDs can choose a data collection source from any one of the following: End of Year, Fall, Spring, or File Reviews. Once compliance is confirmed based on a specific data collection source, </a:t>
            </a:r>
          </a:p>
          <a:p>
            <a:pPr marL="228600" indent="-228600">
              <a:buFont typeface="+mj-lt"/>
              <a:buAutoNum type="arabicPeriod"/>
            </a:pPr>
            <a:r>
              <a:rPr lang="en-US" dirty="0"/>
              <a:t>Select the member district this applies to from the drop-down menu</a:t>
            </a:r>
          </a:p>
          <a:p>
            <a:pPr marL="228600" indent="-228600">
              <a:buFont typeface="+mj-lt"/>
              <a:buAutoNum type="arabicPeriod"/>
            </a:pPr>
            <a:r>
              <a:rPr lang="en-US" dirty="0"/>
              <a:t>Select the appropriate data source</a:t>
            </a:r>
          </a:p>
          <a:p>
            <a:pPr marL="228600" indent="-228600">
              <a:buFont typeface="+mj-lt"/>
              <a:buAutoNum type="arabicPeriod"/>
            </a:pPr>
            <a:r>
              <a:rPr lang="en-US" dirty="0"/>
              <a:t>Provide the date the ISD reviewed the data</a:t>
            </a:r>
          </a:p>
          <a:p>
            <a:pPr marL="228600" indent="-228600">
              <a:buFont typeface="+mj-lt"/>
              <a:buAutoNum type="arabicPeriod"/>
            </a:pPr>
            <a:r>
              <a:rPr lang="en-US" dirty="0"/>
              <a:t>Provide the percent compliance</a:t>
            </a:r>
          </a:p>
          <a:p>
            <a:pPr marL="228600" indent="-228600">
              <a:buFont typeface="+mj-lt"/>
              <a:buAutoNum type="arabicPeriod"/>
            </a:pPr>
            <a:r>
              <a:rPr lang="en-US" dirty="0"/>
              <a:t>Provide supporting documents using the provided browse button – ISDs may upload as many documents as needed.</a:t>
            </a:r>
          </a:p>
          <a:p>
            <a:pPr marL="228600" indent="-228600">
              <a:buFont typeface="+mj-lt"/>
              <a:buAutoNum type="arabicPeriod"/>
            </a:pPr>
            <a:r>
              <a:rPr lang="en-US" dirty="0"/>
              <a:t>Once a member district has been verified compliant, the ISD may choose to submit this page to MDE for their review. The activity is set up so the ISD may submit or resubmit this page as many times as needed to ensure each member district has achieved compliance.</a:t>
            </a:r>
          </a:p>
          <a:p>
            <a:pPr marL="228600" indent="-228600">
              <a:buFont typeface="+mj-lt"/>
              <a:buAutoNum type="arabicPeriod"/>
            </a:pPr>
            <a:endParaRPr lang="en-US" dirty="0"/>
          </a:p>
          <a:p>
            <a:pPr marL="0" indent="0">
              <a:buFont typeface="+mj-lt"/>
              <a:buNone/>
            </a:pPr>
            <a:r>
              <a:rPr lang="en-US" dirty="0"/>
              <a:t>After compliance is verified for the ISD, then MDE OSE will close this finding.</a:t>
            </a:r>
          </a:p>
          <a:p>
            <a:pPr marL="0" indent="0">
              <a:buFont typeface="+mj-lt"/>
              <a:buNone/>
            </a:pPr>
            <a:br>
              <a:rPr lang="en-US" dirty="0"/>
            </a:br>
            <a:r>
              <a:rPr lang="en-US" dirty="0"/>
              <a:t>Although ISDs have one year to complete this activity, it is recommended that if the ISD has data that demonstrates compliance from even the most recent count (e.g., Spring count) to go ahead and provide that information.</a:t>
            </a:r>
          </a:p>
        </p:txBody>
      </p:sp>
      <p:sp>
        <p:nvSpPr>
          <p:cNvPr id="4" name="Slide Number Placeholder 3">
            <a:extLst>
              <a:ext uri="{FF2B5EF4-FFF2-40B4-BE49-F238E27FC236}">
                <a16:creationId xmlns:a16="http://schemas.microsoft.com/office/drawing/2014/main" id="{35572BCF-6CD8-82E9-DC2A-AF032BDAA457}"/>
              </a:ext>
            </a:extLst>
          </p:cNvPr>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521832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 issuing of findings for B-11 and B-12 have changed to the ISD level, B-Timely IEP findings will continue to be issued at the member district level. </a:t>
            </a:r>
          </a:p>
          <a:p>
            <a:endParaRPr lang="en-US" dirty="0"/>
          </a:p>
          <a:p>
            <a:r>
              <a:rPr lang="en-US" dirty="0"/>
              <a:t>The B-Timely IEP corrective action is less intensive than the traditional CAP which means this activity may be completed within a few weeks or months.</a:t>
            </a:r>
          </a:p>
          <a:p>
            <a:endParaRPr lang="en-US" dirty="0"/>
          </a:p>
          <a:p>
            <a:r>
              <a:rPr lang="en-US" dirty="0"/>
              <a:t>For B-Timely IEP, if the data indicated that 80-90% of students had an annual IEP review within one year of their previous IEP, the district was issued a Corrective Action. </a:t>
            </a:r>
          </a:p>
          <a:p>
            <a:endParaRPr lang="en-US" dirty="0"/>
          </a:p>
          <a:p>
            <a:pPr marL="342900" marR="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issued a corrective action, districts will select the appropriate method or methods from the list provided.</a:t>
            </a:r>
          </a:p>
          <a:p>
            <a:pPr marL="342900" marR="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Once they have completed the methods, they can return to the form in Catamaran to provide evidence and supporting documents as appropriate. </a:t>
            </a:r>
          </a:p>
          <a:p>
            <a:pPr marL="342900" marR="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Once they have completed this they will submit the corrective action to the ISD for verification and closeout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no later than November 1</a:t>
            </a: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although this can happen much sooner. </a:t>
            </a:r>
          </a:p>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process is different from the regular CAP process in that there is no submission and approval of the CAP nor is their submission or approval of progress reports. </a:t>
            </a:r>
          </a:p>
          <a:p>
            <a:pPr marL="342900" marR="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Once the ISD has received the request for verification and closeout they will review the submitted activity, complete their verification and then submit to MDE for closeout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no later than December 1st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As the ISD completes their verification activity they will be looking for files which have been completed after the method of the corrective action was completed. If no student files are available, interviews will be conducted.</a:t>
            </a:r>
          </a:p>
          <a:p>
            <a:pPr marL="342900" marR="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ISD will not be looking at files that were completed before the corrective action methods were implemented. </a:t>
            </a: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November 1st and December 1st are the deadlines for these activities, but in most cases, districts could request verification and closeout before the end of the school year.</a:t>
            </a:r>
          </a:p>
          <a:p>
            <a:endParaRPr lang="en-US" dirty="0"/>
          </a:p>
          <a:p>
            <a:r>
              <a:rPr lang="en-US" dirty="0"/>
              <a:t>The next slide shows the Corrective Action form from the district’s view.</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416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F3E9F-5345-0595-811C-5EF8EE466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DC5CB-B77A-91D1-04F3-641AE8F9E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B95B2-0B9B-803C-BB5B-31242A2F1A99}"/>
              </a:ext>
            </a:extLst>
          </p:cNvPr>
          <p:cNvSpPr>
            <a:spLocks noGrp="1"/>
          </p:cNvSpPr>
          <p:nvPr>
            <p:ph type="body" idx="1"/>
          </p:nvPr>
        </p:nvSpPr>
        <p:spPr/>
        <p:txBody>
          <a:bodyPr/>
          <a:lstStyle/>
          <a:p>
            <a:pPr marL="174056" indent="-174056" defTabSz="928299">
              <a:buFont typeface="Arial" panose="020B0604020202020204" pitchFamily="34" charset="0"/>
              <a:buChar char="•"/>
              <a:defRPr/>
            </a:pPr>
            <a:r>
              <a:rPr lang="en-US" dirty="0"/>
              <a:t>Districts select the method(s) they will complete and save the page. Return to this page after those method(s) have been implemented to enter evidence notes and upload any supporting documents in the space(s) provided.</a:t>
            </a:r>
          </a:p>
          <a:p>
            <a:pPr marL="174056" indent="-174056">
              <a:buFont typeface="Arial" panose="020B0604020202020204" pitchFamily="34" charset="0"/>
              <a:buChar char="•"/>
            </a:pPr>
            <a:r>
              <a:rPr lang="en-US" dirty="0"/>
              <a:t>When complete, districts may submit to the ISD either from the Corrective Action Form or from the Corrective Action Cover page.</a:t>
            </a:r>
          </a:p>
          <a:p>
            <a:endParaRPr lang="en-US" dirty="0"/>
          </a:p>
        </p:txBody>
      </p:sp>
      <p:sp>
        <p:nvSpPr>
          <p:cNvPr id="4" name="Slide Number Placeholder 3">
            <a:extLst>
              <a:ext uri="{FF2B5EF4-FFF2-40B4-BE49-F238E27FC236}">
                <a16:creationId xmlns:a16="http://schemas.microsoft.com/office/drawing/2014/main" id="{9D9672AB-17A3-0E4D-FDFA-7534AF13A1CA}"/>
              </a:ext>
            </a:extLst>
          </p:cNvPr>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335772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SLCAPs correct individual student level noncompliance. They are usually due within 30 school days.</a:t>
            </a:r>
          </a:p>
          <a:p>
            <a:r>
              <a:rPr lang="en-US" dirty="0"/>
              <a:t>SLCAPs are verified as corrected by the ISD and reviewed by the OSE.</a:t>
            </a:r>
          </a:p>
          <a:p>
            <a:endParaRPr lang="en-US" dirty="0"/>
          </a:p>
          <a:p>
            <a:r>
              <a:rPr lang="en-US" dirty="0"/>
              <a:t>Each individual SLCAP must be closed before the CAP is closed.</a:t>
            </a:r>
          </a:p>
          <a:p>
            <a:endParaRPr lang="en-US" dirty="0"/>
          </a:p>
          <a:p>
            <a:r>
              <a:rPr lang="en-US" dirty="0"/>
              <a:t>The example shown here is highlighting a link from a Complaint SLCAP to the more explicit language of the final decision. </a:t>
            </a:r>
          </a:p>
          <a:p>
            <a:endParaRPr lang="en-US" dirty="0"/>
          </a:p>
          <a:p>
            <a:r>
              <a:rPr lang="en-US" dirty="0"/>
              <a:t>There are also SLCAPs for the Part B Monitoring activity which will be included in this release.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The next sections will be for our new and occasional users. For our experienced users, you may also wish to stick around for these reminders.</a:t>
            </a:r>
          </a:p>
          <a:p>
            <a:pPr defTabSz="928299">
              <a:defRPr/>
            </a:pPr>
            <a:endParaRPr lang="en-US" dirty="0"/>
          </a:p>
          <a:p>
            <a:pPr defTabSz="928299">
              <a:defRPr/>
            </a:pPr>
            <a:r>
              <a:rPr lang="en-US" dirty="0"/>
              <a:t>Let’s take a closer look at reviewing and acknowledging reports in Catamaran.</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3778974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Let’s dive into how to access, view and acknowledge reports.  Also, please note there is a How to document on the Catamaran Technical Assistance website that outlines how to acknowledge reports step by step.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logging in,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 Report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will be populated on the Tasks Overview. Select the link in the Activity column (for example, B Report) to access the Reports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If you have previously applied a filter to the Tasks Overview, it may also be necessary to clear filters before applying a new one. As a reminder, you can narrow tasks down, by applying a filter such as Release, Type, or Organization.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3102937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reach the Reports page, you can select any report link to view that report.</a:t>
            </a:r>
          </a:p>
          <a:p>
            <a:r>
              <a:rPr lang="en-US" dirty="0"/>
              <a:t>Then, you can review, print, and share the reports with appropriate team members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2641805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must be acknowledged by March 15. </a:t>
            </a:r>
          </a:p>
          <a:p>
            <a:endParaRPr lang="en-US" dirty="0"/>
          </a:p>
          <a:p>
            <a:r>
              <a:rPr lang="en-US" dirty="0"/>
              <a:t>To acknowledge reports, select the red </a:t>
            </a:r>
            <a:r>
              <a:rPr lang="en-US" b="1" dirty="0"/>
              <a:t>Acknowledge Reports </a:t>
            </a:r>
            <a:r>
              <a:rPr lang="en-US" dirty="0"/>
              <a:t>button on the Reports page. </a:t>
            </a:r>
          </a:p>
          <a:p>
            <a:endParaRPr lang="en-US" dirty="0"/>
          </a:p>
          <a:p>
            <a:r>
              <a:rPr lang="en-US" dirty="0"/>
              <a:t>Once reports are acknowledged, the district will be returned to the Dashboard where any additional tasks such as a CAP will be become available. You may need to clear any previous set filters on the Tasks Overview to see any new tasks. If there are no additional tasks, then a message of “</a:t>
            </a:r>
            <a:r>
              <a:rPr lang="en-US" b="1" dirty="0"/>
              <a:t>You have no tasks to view</a:t>
            </a:r>
            <a:r>
              <a:rPr lang="en-US" dirty="0"/>
              <a:t>” will appear in the place of the Tasks Overview list.</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492910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work which has been issued in this release can not be completed in Catamaran until reports are acknowledged. In fact, the work is not even visible in Catamaran until the reports are acknowledged. After acknowledging the reports, review the report page to see if your district has findings. Review the strand report and figure out next steps. Review the MAR and decide whether the district should convene a RAP or Review and Analysis Process Team. </a:t>
            </a:r>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172041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agenda includes a preview of the February 2025 Catamaran release, instructions for reviewing and acknowledging reports, reminders about CAPs and Corrective Actions, and available training resources.</a:t>
            </a:r>
          </a:p>
          <a:p>
            <a:endParaRPr lang="en-US" dirty="0"/>
          </a:p>
          <a:p>
            <a:r>
              <a:rPr lang="en-US" dirty="0"/>
              <a:t>You may notice that we will not be reviewing Catamaran navigation tips or going page-by-page on the Catamaran Technical Assistance Website. This will be a recorded video available on the TA site’s homepage. Instead, this presentation will be focused on the February release. </a:t>
            </a: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3264232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sorting through and sharing the information, you’ll need to see if you have a CAP or Corrective Action to work on. You can check your Tasks Overview on the Dashboard (remember to clear any filters before applying a new one) or take another look at the Stand Report to see if you do indeed have a CAP or Corrective Action. </a:t>
            </a:r>
          </a:p>
          <a:p>
            <a:endParaRPr lang="en-US" dirty="0"/>
          </a:p>
          <a:p>
            <a:pPr defTabSz="936654">
              <a:defRPr/>
            </a:pPr>
            <a:r>
              <a:rPr lang="en-US" dirty="0"/>
              <a:t>If you do, you need to convene a RAP Team to work through the CAP/Corrective Action. Suggested RAP Team members include district and ISD personnel, school improvement team representative, parents, service provides, or data experts or program specialists.</a:t>
            </a:r>
          </a:p>
          <a:p>
            <a:pPr defTabSz="936654">
              <a:defRPr/>
            </a:pPr>
            <a:br>
              <a:rPr lang="en-US" dirty="0"/>
            </a:br>
            <a:r>
              <a:rPr lang="en-US" dirty="0"/>
              <a:t>Important note: if you have a Complaint CAP, it will not be listed on your Strand Report. You will need to check the Tasks Overview for Complaint CAPs.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acknowledging reports, you will want to begin addressing any findings that may have been issued to your district. In this section we will review some reminders about the process of a CAP and Corrective Action. Let’s take a closer look at those.</a:t>
            </a:r>
          </a:p>
        </p:txBody>
      </p:sp>
      <p:sp>
        <p:nvSpPr>
          <p:cNvPr id="4" name="Slide Number Placeholder 3"/>
          <p:cNvSpPr>
            <a:spLocks noGrp="1"/>
          </p:cNvSpPr>
          <p:nvPr>
            <p:ph type="sldNum" sz="quarter" idx="10"/>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For the B-Valid &amp; Reliable CAPs that come from B-12 data, we will populate monitoring findings, required corrective actions, and the first activity step for you. Districts may choose to provide additional activity steps where appropriate.</a:t>
            </a:r>
          </a:p>
          <a:p>
            <a:endParaRPr lang="en-US" u="none" dirty="0"/>
          </a:p>
          <a:p>
            <a:r>
              <a:rPr lang="en-US" u="none" dirty="0"/>
              <a:t>The Monitoring Findings states:</a:t>
            </a:r>
          </a:p>
          <a:p>
            <a:pPr marL="457200" marR="0" lvl="1"/>
            <a:r>
              <a:rPr lang="en-US" sz="1800" u="none" dirty="0">
                <a:solidFill>
                  <a:srgbClr val="008080"/>
                </a:solidFill>
                <a:effectLst/>
                <a:latin typeface="ProximaNova-Bold"/>
                <a:ea typeface="Times New Roman" panose="02020603050405020304" pitchFamily="18" charset="0"/>
              </a:rPr>
              <a:t>The</a:t>
            </a:r>
            <a:r>
              <a:rPr lang="en-US" sz="1800" u="none" dirty="0">
                <a:solidFill>
                  <a:srgbClr val="008080"/>
                </a:solidFill>
                <a:effectLst/>
                <a:latin typeface="ProximaNova-Bold"/>
                <a:ea typeface="Times New Roman" panose="02020603050405020304" pitchFamily="18" charset="0"/>
                <a:cs typeface="Segoe UI" panose="020B0502040204020203" pitchFamily="34" charset="0"/>
              </a:rPr>
              <a:t> district is not in compliance with the </a:t>
            </a:r>
            <a:r>
              <a:rPr lang="en-US" sz="1800" i="1" u="none" dirty="0">
                <a:solidFill>
                  <a:srgbClr val="008080"/>
                </a:solidFill>
                <a:effectLst/>
                <a:latin typeface="ProximaNova-Bold"/>
                <a:ea typeface="Times New Roman" panose="02020603050405020304" pitchFamily="18" charset="0"/>
                <a:cs typeface="Segoe UI" panose="020B0502040204020203" pitchFamily="34" charset="0"/>
              </a:rPr>
              <a:t>Individuals with Disabilities Education Act </a:t>
            </a:r>
            <a:r>
              <a:rPr lang="en-US" sz="1800" u="none" dirty="0">
                <a:solidFill>
                  <a:srgbClr val="008080"/>
                </a:solidFill>
                <a:effectLst/>
                <a:latin typeface="ProximaNova-Bold"/>
                <a:ea typeface="Times New Roman" panose="02020603050405020304" pitchFamily="18" charset="0"/>
                <a:cs typeface="Segoe UI" panose="020B0502040204020203" pitchFamily="34" charset="0"/>
              </a:rPr>
              <a:t>(IDEA) regarding the submission of valid and reliable data related to early childhood transition of students from Part C to Part B.</a:t>
            </a:r>
            <a:endParaRPr lang="en-US" sz="1800" u="none" dirty="0">
              <a:effectLst/>
              <a:latin typeface="Times New Roman" panose="02020603050405020304" pitchFamily="18" charset="0"/>
              <a:ea typeface="Times New Roman" panose="02020603050405020304" pitchFamily="18" charset="0"/>
            </a:endParaRPr>
          </a:p>
          <a:p>
            <a:pPr lvl="1"/>
            <a:endParaRPr lang="en-US" sz="1800" u="none" dirty="0">
              <a:solidFill>
                <a:srgbClr val="008080"/>
              </a:solidFill>
              <a:effectLst/>
              <a:latin typeface="ProximaNova-Bold"/>
              <a:ea typeface="Calibri" panose="020F0502020204030204" pitchFamily="34" charset="0"/>
              <a:cs typeface="Segoe UI" panose="020B0502040204020203" pitchFamily="34" charset="0"/>
            </a:endParaRPr>
          </a:p>
          <a:p>
            <a:pPr lvl="1"/>
            <a:r>
              <a:rPr lang="en-US" sz="1800" u="none" dirty="0">
                <a:solidFill>
                  <a:srgbClr val="008080"/>
                </a:solidFill>
                <a:effectLst/>
                <a:latin typeface="ProximaNova-Bold"/>
                <a:ea typeface="Calibri" panose="020F0502020204030204" pitchFamily="34" charset="0"/>
                <a:cs typeface="Segoe UI" panose="020B0502040204020203" pitchFamily="34" charset="0"/>
              </a:rPr>
              <a:t>An analysis of the district's 2023-2024 data as submitted to the Michigan Student Data System (MSDS) related to indicator B-12 (Early Childhood Transition) indicates the district did not submit all the data fields necessary to determine compliance for indicator B-12.</a:t>
            </a:r>
          </a:p>
          <a:p>
            <a:endParaRPr lang="en-US" sz="1800" u="none" dirty="0">
              <a:solidFill>
                <a:srgbClr val="008080"/>
              </a:solidFill>
              <a:effectLst/>
              <a:latin typeface="ProximaNova-Bold"/>
              <a:cs typeface="Segoe UI" panose="020B0502040204020203" pitchFamily="34" charset="0"/>
            </a:endParaRPr>
          </a:p>
          <a:p>
            <a:r>
              <a:rPr lang="en-US" sz="1800" u="none" dirty="0">
                <a:solidFill>
                  <a:srgbClr val="008080"/>
                </a:solidFill>
                <a:effectLst/>
                <a:latin typeface="ProximaNova-Bold"/>
                <a:cs typeface="Segoe UI" panose="020B0502040204020203" pitchFamily="34" charset="0"/>
              </a:rPr>
              <a:t>The Required Corrective Action states:</a:t>
            </a: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The district should work with the intermediate school district (ISD) to review the data that was submitted, determine which data fields were not submitted and why, and then develop procedures and practices to support the district in submitting valid and reliable data.</a:t>
            </a:r>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The district should also identify one or more individuals to watch the training resource video, </a:t>
            </a:r>
            <a:r>
              <a:rPr lang="en-US" sz="1800" u="none" dirty="0">
                <a:solidFill>
                  <a:srgbClr val="008080"/>
                </a:solidFill>
                <a:effectLst/>
                <a:latin typeface="ProximaNova-Bold"/>
                <a:ea typeface="Calibri" panose="020F0502020204030204" pitchFamily="34" charset="0"/>
                <a:cs typeface="Times New Roman" panose="02020603050405020304" pitchFamily="18" charset="0"/>
                <a:hlinkClick r:id="rId3"/>
              </a:rPr>
              <a:t>Ways to Improve Part C to Part B Transition Data</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in the first row of Question 3 below. This training resource video is part of a series of training videos in the MSDS Data Quality Videos found on the </a:t>
            </a:r>
            <a:r>
              <a:rPr lang="en-US" sz="1800" u="none" dirty="0">
                <a:solidFill>
                  <a:srgbClr val="008080"/>
                </a:solidFill>
                <a:effectLst/>
                <a:latin typeface="ProximaNova-Bold"/>
                <a:ea typeface="Calibri" panose="020F0502020204030204" pitchFamily="34" charset="0"/>
                <a:cs typeface="Times New Roman" panose="02020603050405020304" pitchFamily="18" charset="0"/>
                <a:hlinkClick r:id="rId4"/>
              </a:rPr>
              <a:t>Catamaran Technical Assistance Website</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The video is appropriate for staff with programmatic or data responsibilities at either the district or ISD level. </a:t>
            </a:r>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To access this video, select the link above and then enter the viewer’s name and email address. The viewer will have an opportunity to respond to questions throughout the video to verify understanding of the presented material. </a:t>
            </a:r>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When the CAP is submitted for Verification and Closeout, MDE will verify its records to ensure the video was watched by the individual(s) identified with this question. </a:t>
            </a:r>
          </a:p>
          <a:p>
            <a:pPr lvl="1"/>
            <a:endParaRPr lang="en-US" sz="1800" u="none" dirty="0">
              <a:solidFill>
                <a:srgbClr val="008080"/>
              </a:solidFill>
              <a:effectLst/>
              <a:latin typeface="ProximaNova-Bold"/>
              <a:cs typeface="Times New Roman" panose="02020603050405020304" pitchFamily="18" charset="0"/>
            </a:endParaRPr>
          </a:p>
          <a:p>
            <a:pPr lvl="0"/>
            <a:r>
              <a:rPr lang="en-US" u="none" dirty="0">
                <a:solidFill>
                  <a:srgbClr val="008080"/>
                </a:solidFill>
                <a:effectLst/>
                <a:latin typeface="ProximaNova-Bold"/>
                <a:cs typeface="Times New Roman" panose="02020603050405020304" pitchFamily="18" charset="0"/>
              </a:rPr>
              <a:t>The first activity step is provided. Districts will need to write additional activity steps where appropriate.</a:t>
            </a:r>
          </a:p>
          <a:p>
            <a:pPr lvl="1"/>
            <a:r>
              <a:rPr lang="en-US" sz="1800" u="none" dirty="0">
                <a:solidFill>
                  <a:srgbClr val="008080"/>
                </a:solidFill>
                <a:effectLst/>
                <a:latin typeface="ProximaNova-Bold"/>
                <a:ea typeface="Calibri" panose="020F0502020204030204" pitchFamily="34" charset="0"/>
                <a:cs typeface="Times New Roman" panose="02020603050405020304" pitchFamily="18" charset="0"/>
              </a:rPr>
              <a:t>S</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taff</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will watch the training resource video, </a:t>
            </a:r>
            <a:r>
              <a:rPr lang="en-US" sz="1800" u="none" dirty="0">
                <a:solidFill>
                  <a:srgbClr val="008080"/>
                </a:solidFill>
                <a:effectLst/>
                <a:latin typeface="ProximaNova-Bold"/>
                <a:ea typeface="Calibri" panose="020F0502020204030204" pitchFamily="34" charset="0"/>
                <a:cs typeface="Times New Roman" panose="02020603050405020304" pitchFamily="18" charset="0"/>
                <a:hlinkClick r:id="rId3"/>
              </a:rPr>
              <a:t>Ways to Improve Part C to Part B Transition Data</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The individual(</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named here w</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ill</a:t>
            </a:r>
            <a:r>
              <a:rPr lang="en-US" sz="1800" u="none" dirty="0">
                <a:solidFill>
                  <a:srgbClr val="008080"/>
                </a:solidFill>
                <a:effectLst/>
                <a:latin typeface="ProximaNova-Bold"/>
                <a:ea typeface="Calibri" panose="020F0502020204030204" pitchFamily="34" charset="0"/>
                <a:cs typeface="Times New Roman" panose="02020603050405020304" pitchFamily="18" charset="0"/>
              </a:rPr>
              <a:t> watch the video on the date shown with this statement.</a:t>
            </a:r>
          </a:p>
          <a:p>
            <a:pPr lvl="1"/>
            <a:endParaRPr lang="en-US" sz="1800" u="none" dirty="0">
              <a:solidFill>
                <a:srgbClr val="008080"/>
              </a:solidFill>
              <a:effectLst/>
              <a:latin typeface="ProximaNova-Bold"/>
              <a:ea typeface="Calibri" panose="020F0502020204030204" pitchFamily="34" charset="0"/>
              <a:cs typeface="Times New Roman" panose="02020603050405020304" pitchFamily="18" charset="0"/>
            </a:endParaRPr>
          </a:p>
          <a:p>
            <a:pPr lvl="0"/>
            <a:r>
              <a:rPr lang="en-US" sz="1800" u="none" dirty="0">
                <a:solidFill>
                  <a:srgbClr val="008080"/>
                </a:solidFill>
                <a:effectLst/>
                <a:latin typeface="ProximaNova-Bold"/>
                <a:ea typeface="Calibri" panose="020F0502020204030204" pitchFamily="34" charset="0"/>
                <a:cs typeface="Times New Roman" panose="02020603050405020304" pitchFamily="18" charset="0"/>
              </a:rPr>
              <a:t>For the additional work of meeting with the ISD and  developing procedures, the RAP team will develop those steps and add them.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800" u="none" dirty="0">
              <a:solidFill>
                <a:srgbClr val="008080"/>
              </a:solidFill>
              <a:effectLst/>
              <a:latin typeface="ProximaNova-Bold"/>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The next two slides show the updated CAP Activity Page for the Valid &amp; Reliable CAP.</a:t>
            </a:r>
          </a:p>
          <a:p>
            <a:pPr lvl="1"/>
            <a:endParaRPr lang="en-US" u="none" dirty="0"/>
          </a:p>
          <a:p>
            <a:endParaRPr lang="en-US" u="none" dirty="0"/>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updated CAP Activity Page for the Valid &amp; Reliable CAP. *Notice question one is in reference to Monitoring Findings, and the second question references required corrective action.</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733558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second half of the B-Valid &amp; Reliable CAP Activity page. *The third question is in reference to the activity steps that will be taken. </a:t>
            </a:r>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4145558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a:t>
            </a:r>
            <a:r>
              <a:rPr lang="en-US" b="1" dirty="0"/>
              <a:t>CAP Activity </a:t>
            </a:r>
            <a:r>
              <a:rPr lang="en-US" dirty="0"/>
              <a:t>or </a:t>
            </a:r>
            <a:r>
              <a:rPr lang="en-US" b="1" dirty="0"/>
              <a:t>CAP Finding </a:t>
            </a:r>
            <a:r>
              <a:rPr lang="en-US" dirty="0"/>
              <a:t>pages, the activity step question (question 3) allow users to delete a row without having to back out any information. </a:t>
            </a:r>
          </a:p>
          <a:p>
            <a:endParaRPr lang="en-US" dirty="0"/>
          </a:p>
          <a:p>
            <a:pPr marL="173093" indent="-173093">
              <a:buFont typeface="Arial" panose="020B0604020202020204" pitchFamily="34" charset="0"/>
              <a:buChar char="•"/>
            </a:pPr>
            <a:r>
              <a:rPr lang="en-US" dirty="0"/>
              <a:t>To remove a row, check the Delete box next to that row and choose Save. The unwanted row will be removed from the page.</a:t>
            </a:r>
          </a:p>
          <a:p>
            <a:pPr marL="173093" indent="-173093">
              <a:buFont typeface="Arial" panose="020B0604020202020204" pitchFamily="34" charset="0"/>
              <a:buChar char="•"/>
            </a:pPr>
            <a:r>
              <a:rPr lang="en-US" dirty="0"/>
              <a:t>This will make updating the CAP Activity/Finding page easier should the CAP be returned for modifications. Thus, ensuring the correct activity steps are then populated onto the following pages (e.g., Progress Report, etc.).</a:t>
            </a:r>
          </a:p>
          <a:p>
            <a:pPr marL="173093" indent="-173093">
              <a:buFont typeface="Arial" panose="020B0604020202020204" pitchFamily="34" charset="0"/>
              <a:buChar char="•"/>
            </a:pPr>
            <a:endParaRPr lang="en-US" dirty="0"/>
          </a:p>
          <a:p>
            <a:r>
              <a:rPr lang="en-US" dirty="0"/>
              <a:t>Also, notice the Step # field for Question 3 will auto-number steps as you add or remove them. Be sure to save the page after you finishing entering your information.</a:t>
            </a:r>
          </a:p>
        </p:txBody>
      </p:sp>
      <p:sp>
        <p:nvSpPr>
          <p:cNvPr id="4" name="Slide Number Placeholder 3"/>
          <p:cNvSpPr>
            <a:spLocks noGrp="1"/>
          </p:cNvSpPr>
          <p:nvPr>
            <p:ph type="sldNum" sz="quarter" idx="10"/>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activity step(s) from the </a:t>
            </a:r>
            <a:r>
              <a:rPr lang="en-US" b="1" dirty="0"/>
              <a:t>CAP Activity or CAP Finding </a:t>
            </a:r>
            <a:r>
              <a:rPr lang="en-US" dirty="0"/>
              <a:t>page will be displayed on the Progress Report.</a:t>
            </a:r>
          </a:p>
          <a:p>
            <a:endParaRPr lang="en-US" dirty="0"/>
          </a:p>
          <a:p>
            <a:r>
              <a:rPr lang="en-US" dirty="0"/>
              <a:t>Member districts will report progress on each specific activity step(s). It is no longer necessary to return to the CAP Activity or CAP Finding page to complete the Progress Report. This should make the process easier for both the district as they write the progress report and the OSE as they review the report.</a:t>
            </a:r>
          </a:p>
          <a:p>
            <a:endParaRPr lang="en-US" dirty="0"/>
          </a:p>
          <a:p>
            <a:r>
              <a:rPr lang="en-US" dirty="0"/>
              <a:t>On those Valid &amp; Reliable CAPs from B-12 data, the progress report will have the populated activity step displayed. The additional activity steps provided by the district for this CAP will also be displayed. </a:t>
            </a:r>
          </a:p>
          <a:p>
            <a:endParaRPr lang="en-US" dirty="0"/>
          </a:p>
          <a:p>
            <a:r>
              <a:rPr lang="en-US" dirty="0"/>
              <a:t>When submitting the progress report, the district will upload the relevant procedures for the OSE’s review.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4066408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Like the Progress Report, the Request Verification and Closeout of Findings page will have information pulled from the </a:t>
            </a:r>
            <a:r>
              <a:rPr lang="en-US" b="1" dirty="0"/>
              <a:t>CAP Activity </a:t>
            </a:r>
            <a:r>
              <a:rPr lang="en-US" dirty="0"/>
              <a:t>or </a:t>
            </a:r>
            <a:r>
              <a:rPr lang="en-US" b="1" dirty="0"/>
              <a:t>CAP Finding </a:t>
            </a:r>
            <a:r>
              <a:rPr lang="en-US" dirty="0"/>
              <a:t>pages. Because of this,</a:t>
            </a:r>
          </a:p>
          <a:p>
            <a:pPr marL="174056" indent="-174056" defTabSz="928299">
              <a:buFont typeface="Arial" panose="020B0604020202020204" pitchFamily="34" charset="0"/>
              <a:buChar char="•"/>
              <a:defRPr/>
            </a:pPr>
            <a:r>
              <a:rPr lang="en-US" dirty="0"/>
              <a:t>It’s unnecessary to return to the CAP Activity (or Finding) page to complete this form to request closeout.</a:t>
            </a:r>
          </a:p>
          <a:p>
            <a:pPr marL="174056" indent="-174056" defTabSz="928299">
              <a:buFont typeface="Arial" panose="020B0604020202020204" pitchFamily="34" charset="0"/>
              <a:buChar char="•"/>
              <a:defRPr/>
            </a:pPr>
            <a:r>
              <a:rPr lang="en-US" dirty="0"/>
              <a:t>This information is also available on the Complaint CAP verification and closeout form, but </a:t>
            </a:r>
            <a:r>
              <a:rPr lang="en-US" b="1" dirty="0"/>
              <a:t>only</a:t>
            </a:r>
            <a:r>
              <a:rPr lang="en-US" dirty="0"/>
              <a:t> on the Complaint CAPs, is a place to upload evidence of ordered compensatory services. </a:t>
            </a:r>
          </a:p>
          <a:p>
            <a:pPr marL="174056" indent="-174056">
              <a:buFont typeface="Arial" panose="020B0604020202020204" pitchFamily="34" charset="0"/>
              <a:buChar char="•"/>
            </a:pPr>
            <a:r>
              <a:rPr lang="en-US" b="0" dirty="0"/>
              <a:t>For </a:t>
            </a:r>
            <a:r>
              <a:rPr lang="en-US" dirty="0"/>
              <a:t>all CAPs, ISDs may return a verification request to the district. To do this, </a:t>
            </a:r>
          </a:p>
          <a:p>
            <a:pPr marL="631256" lvl="1" indent="-174056">
              <a:buFont typeface="Arial" panose="020B0604020202020204" pitchFamily="34" charset="0"/>
              <a:buChar char="•"/>
            </a:pPr>
            <a:r>
              <a:rPr lang="en-US" dirty="0"/>
              <a:t>the ISD can return the CAP to the district from the Request for Verification and Closeout of Findings page. </a:t>
            </a:r>
          </a:p>
          <a:p>
            <a:pPr marL="631256" lvl="1" indent="-174056">
              <a:buFont typeface="Arial" panose="020B0604020202020204" pitchFamily="34" charset="0"/>
              <a:buChar char="•"/>
            </a:pPr>
            <a:r>
              <a:rPr lang="en-US" dirty="0"/>
              <a:t>If the ISD returns the verification request to the member district, the district can review the files the ISD determined to be non-compliant. </a:t>
            </a:r>
          </a:p>
          <a:p>
            <a:pPr marL="631256" lvl="1" indent="-174056">
              <a:buFont typeface="Arial" panose="020B0604020202020204" pitchFamily="34" charset="0"/>
              <a:buChar char="•"/>
            </a:pPr>
            <a:r>
              <a:rPr lang="en-US" dirty="0"/>
              <a:t>The corrections can be made, and the district can resubmit its verification request from this page. There will be an ISD Comments box on this page for any instructions the ISD may want to leave for the district.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B-Valid &amp; Reliable CAPs from B-12 data, the request verification &amp; closeout form will have the populated activity step displayed and the district provided activity steps for this CAP.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3421355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Request Verification &amp; Closeout page also includes a Supporting Evidence Uploads section at the bottom of the page. This will allow you to upload multiple documents per activity step!</a:t>
            </a:r>
          </a:p>
          <a:p>
            <a:endParaRPr lang="en-US" dirty="0"/>
          </a:p>
          <a:p>
            <a:r>
              <a:rPr lang="en-US" dirty="0"/>
              <a:t>Once you have provided your evidence notes, scroll down below the listed activity steps to upload any supporting evidence. Remember, this is not a requirement at this step.</a:t>
            </a:r>
          </a:p>
          <a:p>
            <a:endParaRPr lang="en-US" dirty="0"/>
          </a:p>
          <a:p>
            <a:r>
              <a:rPr lang="en-US" dirty="0"/>
              <a:t>To do this, below the listed activity steps, select from the provided drop-down menu(s) the appropriate step # (and/or finding # if a Monitoring CAP), then upload/tag your specific documentation to a specific finding/step.</a:t>
            </a:r>
          </a:p>
          <a:p>
            <a:endParaRPr lang="en-US" dirty="0"/>
          </a:p>
          <a:p>
            <a:r>
              <a:rPr lang="en-US" dirty="0"/>
              <a:t>After uploading documentation to this page, you may realize that you uploaded the wrong attachment. Because of this, we have provided a way to delete attachments as needed. To do this, locate the attachment in the document upload table and select the delete checkbox by the row you wish to remove, and then Save the page to confirm your selection.</a:t>
            </a:r>
          </a:p>
        </p:txBody>
      </p:sp>
      <p:sp>
        <p:nvSpPr>
          <p:cNvPr id="4" name="Slide Number Placeholder 3"/>
          <p:cNvSpPr>
            <a:spLocks noGrp="1"/>
          </p:cNvSpPr>
          <p:nvPr>
            <p:ph type="sldNum" sz="quarter" idx="10"/>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3915892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district has completed its request for verification and closeout, the ISD can use this verification page to view the required activities listed in the activity steps and the district’s response to the activities and evidence of those activities. </a:t>
            </a:r>
          </a:p>
          <a:p>
            <a:endParaRPr lang="en-US" dirty="0"/>
          </a:p>
          <a:p>
            <a:r>
              <a:rPr lang="en-US" dirty="0"/>
              <a:t>It is no longer necessary to review multiple pages of the CAP. </a:t>
            </a:r>
          </a:p>
          <a:p>
            <a:endParaRPr lang="en-US" dirty="0"/>
          </a:p>
          <a:p>
            <a:r>
              <a:rPr lang="en-US" dirty="0"/>
              <a:t>Once the activities are verified, the ISD can move on to the other sections of the cap verification activity, which may include student record reviews or staff interviews.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With the updates made to the Request for Verification &amp; Closeout page, it was necessary to update the CAP Activity Verification section to display multiple uploads on the page. *To do this, we are listing all District Evidence Uploads directly below the CAP Activity Verification.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all reviews are complete, you can move to the next section(s) on the verification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372850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with the February 2025 Catamaran Preview. </a:t>
            </a:r>
          </a:p>
          <a:p>
            <a:endParaRPr lang="en-US" dirty="0"/>
          </a:p>
          <a:p>
            <a:r>
              <a:rPr lang="en-US" dirty="0"/>
              <a:t>Welcome to OSE February preview.</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722738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Valid &amp; Reliable CAPs from B-12 data, the first activity step will be verified by MDE. ISDs will proceed with the verification of any additional activity steps. ISDs may want to look back at the progress report page to see any notes or items there. </a:t>
            </a:r>
          </a:p>
          <a:p>
            <a:endParaRPr lang="en-US" dirty="0"/>
          </a:p>
          <a:p>
            <a:r>
              <a:rPr lang="en-US" dirty="0"/>
              <a:t>Once a district has completed its request for verification and closeout, the ISD can use this verification page to view the activities that were required and listed in the activity steps, as well as the member districts’ response to the activities and evidence of those activities. </a:t>
            </a:r>
          </a:p>
          <a:p>
            <a:endParaRPr lang="en-US" dirty="0"/>
          </a:p>
          <a:p>
            <a:r>
              <a:rPr lang="en-US" dirty="0"/>
              <a:t>After reviewing the activities, the ISD will then proceed to the next section on the verification form.</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2224787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screenshot showing the CAP Activity Verification section for the B-Valid &amp; Reliable CAP. </a:t>
            </a:r>
          </a:p>
        </p:txBody>
      </p:sp>
      <p:sp>
        <p:nvSpPr>
          <p:cNvPr id="4" name="Slide Number Placeholder 3"/>
          <p:cNvSpPr>
            <a:spLocks noGrp="1"/>
          </p:cNvSpPr>
          <p:nvPr>
            <p:ph type="sldNum" sz="quarter" idx="5"/>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3106846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section on the CAP Verification for B-Valid &amp; Reliable CAPs is the Data Verification through Student Record Reviews.</a:t>
            </a:r>
          </a:p>
          <a:p>
            <a:endParaRPr lang="en-US" dirty="0"/>
          </a:p>
          <a:p>
            <a:r>
              <a:rPr lang="en-US" dirty="0"/>
              <a:t>ISDs will review the district’s most recent MSDS data submission and then follow the procedures outlined in the training resource, </a:t>
            </a:r>
            <a:r>
              <a:rPr lang="en-US" sz="1200" u="sng" dirty="0">
                <a:solidFill>
                  <a:srgbClr val="008080"/>
                </a:solidFill>
                <a:effectLst/>
                <a:latin typeface="ProximaNova-Bold"/>
                <a:ea typeface="Georgia" panose="02040502050405020303" pitchFamily="18" charset="0"/>
                <a:cs typeface="Times New Roman" panose="02020603050405020304" pitchFamily="18" charset="0"/>
                <a:hlinkClick r:id="rId3"/>
              </a:rPr>
              <a:t>B-Valid and Reliable Corrective Action Plan (CAP) Verification Activity for B-12 Data</a:t>
            </a:r>
            <a:r>
              <a:rPr lang="en-US" sz="1200" u="none" dirty="0">
                <a:solidFill>
                  <a:srgbClr val="008080"/>
                </a:solidFill>
                <a:effectLst/>
                <a:latin typeface="ProximaNova-Bold"/>
                <a:ea typeface="Georgia" panose="02040502050405020303" pitchFamily="18" charset="0"/>
                <a:cs typeface="Times New Roman" panose="02020603050405020304" pitchFamily="18" charset="0"/>
              </a:rPr>
              <a:t>, on the TA site.</a:t>
            </a:r>
          </a:p>
          <a:p>
            <a:endParaRPr lang="en-US" sz="1200" u="none" dirty="0">
              <a:solidFill>
                <a:srgbClr val="008080"/>
              </a:solidFill>
              <a:effectLst/>
              <a:latin typeface="ProximaNova-Bold"/>
              <a:cs typeface="Times New Roman" panose="02020603050405020304" pitchFamily="18" charset="0"/>
            </a:endParaRPr>
          </a:p>
          <a:p>
            <a:r>
              <a:rPr lang="en-US" sz="1200" u="none" dirty="0">
                <a:solidFill>
                  <a:srgbClr val="008080"/>
                </a:solidFill>
                <a:effectLst/>
                <a:latin typeface="ProximaNova-Bold"/>
                <a:cs typeface="Times New Roman" panose="02020603050405020304" pitchFamily="18" charset="0"/>
              </a:rPr>
              <a:t>If noncompliance was identified during the verification, the ISD should return the CAP to the district. Identify the cause of the ongoing noncompliance and provide additional or targeted training to the relevant personnel. </a:t>
            </a:r>
          </a:p>
          <a:p>
            <a:br>
              <a:rPr lang="en-US" sz="1200" u="none" dirty="0">
                <a:solidFill>
                  <a:srgbClr val="008080"/>
                </a:solidFill>
                <a:effectLst/>
                <a:latin typeface="ProximaNova-Bold"/>
                <a:cs typeface="Times New Roman" panose="02020603050405020304" pitchFamily="18" charset="0"/>
              </a:rPr>
            </a:br>
            <a:r>
              <a:rPr lang="en-US" sz="1200" u="none" dirty="0">
                <a:solidFill>
                  <a:srgbClr val="008080"/>
                </a:solidFill>
                <a:effectLst/>
                <a:latin typeface="ProximaNova-Bold"/>
                <a:cs typeface="Times New Roman" panose="02020603050405020304" pitchFamily="18" charset="0"/>
              </a:rPr>
              <a:t>When the district has completed any requested tasks and/or training, then they will resubmit the CAP for verification.</a:t>
            </a:r>
          </a:p>
          <a:p>
            <a:endParaRPr lang="en-US" sz="1200" u="none" dirty="0">
              <a:solidFill>
                <a:srgbClr val="008080"/>
              </a:solidFill>
              <a:effectLst/>
              <a:latin typeface="ProximaNova-Bold"/>
              <a:cs typeface="Times New Roman" panose="02020603050405020304" pitchFamily="18" charset="0"/>
            </a:endParaRPr>
          </a:p>
          <a:p>
            <a:r>
              <a:rPr lang="en-US" sz="1200" u="none" dirty="0">
                <a:solidFill>
                  <a:srgbClr val="008080"/>
                </a:solidFill>
                <a:effectLst/>
                <a:latin typeface="ProximaNova-Bold"/>
                <a:cs typeface="Times New Roman" panose="02020603050405020304" pitchFamily="18" charset="0"/>
              </a:rPr>
              <a:t>Note: if there are no additional student records to review for B-12, then the ISD may skip </a:t>
            </a:r>
            <a:r>
              <a:rPr lang="en-US" sz="1200" u="none">
                <a:solidFill>
                  <a:srgbClr val="008080"/>
                </a:solidFill>
                <a:effectLst/>
                <a:latin typeface="ProximaNova-Bold"/>
                <a:cs typeface="Times New Roman" panose="02020603050405020304" pitchFamily="18" charset="0"/>
              </a:rPr>
              <a:t>this student </a:t>
            </a:r>
            <a:r>
              <a:rPr lang="en-US" sz="1200" u="none" dirty="0">
                <a:solidFill>
                  <a:srgbClr val="008080"/>
                </a:solidFill>
                <a:effectLst/>
                <a:latin typeface="ProximaNova-Bold"/>
                <a:cs typeface="Times New Roman" panose="02020603050405020304" pitchFamily="18" charset="0"/>
              </a:rPr>
              <a:t>record section and complete interviews instead before submitting the CAP to MDE for verification and closeout.</a:t>
            </a:r>
            <a:endParaRPr lang="en-US" u="none" dirty="0"/>
          </a:p>
          <a:p>
            <a:endParaRPr lang="en-US" u="none" dirty="0"/>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1895954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B-Valid &amp; Reliable CAP Verification Student Record Reviews Section to input student information.</a:t>
            </a:r>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2233614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ISD has completed its verification the ISD submits the CAP to MDE. MDE then reviews the verification and writes a comment on the CAP cover page requesting supporting documentation for one or more student files. The ISD then uploads the supporting documentation on the CAP verification activity page and resubmits the CAP to MDE for final review and closeout.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1192020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Complaint CAP Verification Appendix appears </a:t>
            </a:r>
            <a:r>
              <a:rPr lang="en-US" sz="1800" b="1" i="1" u="none" strike="noStrike" dirty="0">
                <a:solidFill>
                  <a:srgbClr val="000000"/>
                </a:solidFill>
                <a:effectLst/>
                <a:latin typeface="Calibri" panose="020F0502020204030204" pitchFamily="34" charset="0"/>
              </a:rPr>
              <a:t>before</a:t>
            </a:r>
            <a:r>
              <a:rPr lang="en-US" sz="1800" b="0" i="0" u="none" strike="noStrike" dirty="0">
                <a:solidFill>
                  <a:srgbClr val="000000"/>
                </a:solidFill>
                <a:effectLst/>
                <a:latin typeface="Calibri" panose="020F0502020204030204" pitchFamily="34" charset="0"/>
              </a:rPr>
              <a:t> the closeout verification worksheet.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There is a column on the verification form labeled “date verified.” The ISD can use this column to indicate the date the record was determined to be compliant. This may be helpful if you are conducting more than one verification activity. Member districts can view this page if the ISD returns the Complaint CAP to the district. At that time, the district can edit the date-corrected column. The member district cannot edit other columns the ISD completes. Once all the noncompliance is corrected and verified, the ISD will submit the closeout request to MDE. </a:t>
            </a:r>
            <a:r>
              <a:rPr lang="en-US" sz="1800" b="1" i="0" u="none" strike="noStrike" dirty="0">
                <a:solidFill>
                  <a:srgbClr val="000000"/>
                </a:solidFill>
                <a:effectLst/>
                <a:latin typeface="Calibri" panose="020F0502020204030204" pitchFamily="34" charset="0"/>
              </a:rPr>
              <a:t>MDE will conduct an additional verification prior to closeout.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32374845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Complaint case numbers and the Final report date are included on the Complaint CAP menu and forms. </a:t>
            </a:r>
          </a:p>
          <a:p>
            <a:endParaRPr lang="en-US" dirty="0"/>
          </a:p>
          <a:p>
            <a:r>
              <a:rPr lang="en-US" dirty="0"/>
              <a:t>This screenshot shows the Final decision date and case number on the Complaint CAP forms. </a:t>
            </a:r>
          </a:p>
          <a:p>
            <a:endParaRPr lang="en-US" dirty="0"/>
          </a:p>
          <a:p>
            <a:r>
              <a:rPr lang="en-US" dirty="0"/>
              <a:t>As ISDs complete the verification process, they occasionally find ongoing non-compliance. The ISD can return the CAP to the district to correct the records and complete other actions. Remember, to return the verification request to the district, go to the Request for Verification and Closeout page and select the </a:t>
            </a:r>
            <a:r>
              <a:rPr lang="en-US" b="1" dirty="0"/>
              <a:t>Verification Request Returned</a:t>
            </a:r>
            <a:r>
              <a:rPr lang="en-US" b="0" dirty="0"/>
              <a:t> button</a:t>
            </a:r>
            <a:r>
              <a:rPr lang="en-US" dirty="0"/>
              <a:t>.</a:t>
            </a:r>
          </a:p>
          <a:p>
            <a:endParaRPr lang="en-US" dirty="0"/>
          </a:p>
          <a:p>
            <a:r>
              <a:rPr lang="en-US" dirty="0"/>
              <a:t>The verification appendix will be viewable by the district, and the district will be able to note the date of correction, as mentioned previously. The district will then resubmit the CAP to the ISD.</a:t>
            </a:r>
          </a:p>
          <a:p>
            <a:endParaRPr lang="en-US" dirty="0"/>
          </a:p>
          <a:p>
            <a:r>
              <a:rPr lang="en-US" dirty="0"/>
              <a:t>Arrows on this slide indicate the fields for the ISD to enter the new verification dates and the browse button to upload supporting documentation.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1248239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47</a:t>
            </a:fld>
            <a:endParaRPr lang="en-US" dirty="0"/>
          </a:p>
        </p:txBody>
      </p:sp>
    </p:spTree>
    <p:extLst>
      <p:ext uri="{BB962C8B-B14F-4D97-AF65-F5344CB8AC3E}">
        <p14:creationId xmlns:p14="http://schemas.microsoft.com/office/powerpoint/2010/main" val="1762119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valuable resources is the Catamaran Technical Assistance Website, located at training dot catamaran dot partners. This site offers helpful resources such as training videos, how-to documents, indicator resources, and due-date calendars. We will take a closer look at the calendar in the next two slides.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dirty="0"/>
              <a:t>On the Catamaran Technical Assistance site is a programmed Catamaran Calendar where users can view all upcoming events and due dates in one place. At the top right of the page, you can view the calendar in the view that works best for you by list, month, or day. </a:t>
            </a:r>
          </a:p>
          <a:p>
            <a:pPr defTabSz="947425">
              <a:defRPr/>
            </a:pPr>
            <a:endParaRPr lang="en-US" dirty="0"/>
          </a:p>
          <a:p>
            <a:pPr defTabSz="947425">
              <a:defRPr/>
            </a:pPr>
            <a:r>
              <a:rPr lang="en-US" dirty="0"/>
              <a:t>From the month view shown here, you can drill down on a specific event for more information and add the event to your calendar.</a:t>
            </a:r>
          </a:p>
          <a:p>
            <a:pPr defTabSz="947425">
              <a:defRPr/>
            </a:pPr>
            <a:endParaRPr lang="en-US" dirty="0"/>
          </a:p>
          <a:p>
            <a:pPr defTabSz="947425">
              <a:defRPr/>
            </a:pPr>
            <a:r>
              <a:rPr lang="en-US" dirty="0"/>
              <a:t>For upcoming due dates that have a how-to associated with it, there will be a clickable link to the how-to.</a:t>
            </a:r>
          </a:p>
          <a:p>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175215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review what is inside the February release, we wanted to take a few moments to remind everyone that with the beginning of a new year, its time to review organization member names within Catamaran. We do this to ensure our system security.</a:t>
            </a:r>
          </a:p>
          <a:p>
            <a:endParaRPr lang="en-US" dirty="0"/>
          </a:p>
          <a:p>
            <a:pPr marL="174056" indent="-174056">
              <a:buFont typeface="Arial" panose="020B0604020202020204" pitchFamily="34" charset="0"/>
              <a:buChar char="•"/>
            </a:pPr>
            <a:r>
              <a:rPr lang="en-US" dirty="0"/>
              <a:t>To do so, log in and locate the Tasks Overview</a:t>
            </a:r>
          </a:p>
          <a:p>
            <a:pPr marL="174056" indent="-174056">
              <a:buFont typeface="Arial" panose="020B0604020202020204" pitchFamily="34" charset="0"/>
              <a:buChar char="•"/>
            </a:pPr>
            <a:r>
              <a:rPr lang="en-US" dirty="0"/>
              <a:t>Select the organization’s name in the Organization column.</a:t>
            </a:r>
          </a:p>
          <a:p>
            <a:pPr marL="174056" indent="-174056">
              <a:buFont typeface="Arial" panose="020B0604020202020204" pitchFamily="34" charset="0"/>
              <a:buChar char="•"/>
            </a:pPr>
            <a:r>
              <a:rPr lang="en-US" dirty="0"/>
              <a:t>Select the Organization Members link from the Organization page.</a:t>
            </a:r>
          </a:p>
          <a:p>
            <a:pPr marL="174056" indent="-174056">
              <a:buFont typeface="Arial" panose="020B0604020202020204" pitchFamily="34" charset="0"/>
              <a:buChar char="•"/>
            </a:pPr>
            <a:r>
              <a:rPr lang="en-US" dirty="0"/>
              <a:t>Review the list. If changes are needed, contact the Catamaran Help Desk for assistance.</a:t>
            </a:r>
          </a:p>
          <a:p>
            <a:endParaRPr lang="en-US" dirty="0"/>
          </a:p>
          <a:p>
            <a:r>
              <a:rPr lang="en-US" dirty="0"/>
              <a:t>Another reason to view this page, especially for new users is to find out who else in your organization has a Catamaran role. That person or people may be able to help you along as you begin to navigate Catamaran. This is one way to ensure that members who are no longer with your organization will not receive notifications.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dirty="0"/>
          </a:p>
        </p:txBody>
      </p:sp>
    </p:spTree>
    <p:extLst>
      <p:ext uri="{BB962C8B-B14F-4D97-AF65-F5344CB8AC3E}">
        <p14:creationId xmlns:p14="http://schemas.microsoft.com/office/powerpoint/2010/main" val="24965222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access the Catamaran Calendar on the home page of the Catamaran Technical Assistance Website by scrolling to the bottom of the page. This calendar will display 5 calendar items in a list-view format. To view the full-sized calendar select the </a:t>
            </a:r>
            <a:r>
              <a:rPr lang="en-US" b="1" dirty="0"/>
              <a:t>View Calendar </a:t>
            </a:r>
            <a:r>
              <a:rPr lang="en-US" dirty="0"/>
              <a:t>link at the bottom of the calendar. We hope this page is useful for you and helps you to plan your work.</a:t>
            </a:r>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1686381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as we mentioned at the beginning of the presentation, we now have a separate training video that includes Catamaran navigation tips. This video can be found in the Spotlight section on the homepage of the Catamaran Technical Assistance Website. </a:t>
            </a:r>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226203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this recording, contact the MDE OSE Information Line at 888-320-8384 or by email at m d e – o s e @ Michigan.gov.</a:t>
            </a:r>
          </a:p>
          <a:p>
            <a:endParaRPr lang="en-US" dirty="0"/>
          </a:p>
          <a:p>
            <a:pPr defTabSz="937194">
              <a:defRPr/>
            </a:pPr>
            <a:r>
              <a:rPr lang="en-US" dirty="0"/>
              <a:t>For questions about Catamaran, contact the Catamaran Help Desk.</a:t>
            </a:r>
          </a:p>
          <a:p>
            <a:pPr marL="175724" indent="-175724">
              <a:buFont typeface="Arial" panose="020B0604020202020204" pitchFamily="34" charset="0"/>
              <a:buChar char="•"/>
            </a:pPr>
            <a:r>
              <a:rPr lang="en-US" dirty="0"/>
              <a:t>The Catamaran Help Desk is available Monday through Friday from 8-5 PM. </a:t>
            </a:r>
          </a:p>
          <a:p>
            <a:pPr marL="175724" indent="-175724" defTabSz="937194">
              <a:buFont typeface="Arial" panose="020B0604020202020204" pitchFamily="34" charset="0"/>
              <a:buChar char="•"/>
              <a:defRPr/>
            </a:pPr>
            <a:r>
              <a:rPr lang="en-US" dirty="0"/>
              <a:t>Contact them by email at </a:t>
            </a:r>
            <a:r>
              <a:rPr lang="en-US" b="0" dirty="0">
                <a:solidFill>
                  <a:srgbClr val="3A3A3A"/>
                </a:solidFill>
                <a:hlinkClick r:id="rId3"/>
              </a:rPr>
              <a:t>help@catamaran.partners</a:t>
            </a:r>
            <a:r>
              <a:rPr lang="en-US" b="0" dirty="0">
                <a:solidFill>
                  <a:srgbClr val="3A3A3A"/>
                </a:solidFill>
              </a:rPr>
              <a:t> </a:t>
            </a:r>
            <a:r>
              <a:rPr lang="en-US" dirty="0"/>
              <a:t>or by phone at 877-474-9023 or by using the Chat feature within Catamaran.</a:t>
            </a:r>
          </a:p>
          <a:p>
            <a:pPr defTabSz="937194">
              <a:defRPr/>
            </a:pPr>
            <a:endParaRPr lang="en-US" dirty="0"/>
          </a:p>
          <a:p>
            <a:pPr defTabSz="937194">
              <a:defRPr/>
            </a:pPr>
            <a:r>
              <a:rPr lang="en-US" b="1" dirty="0"/>
              <a:t>This concludes the presentation --  thank you for watching!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reviewing your local district’s members, we also want to ensure that each ISD verifies the ISD Monitors assigned to their ISD in Catamaran. New this year, ISD Directors will have access to the ISD Monitor Contact List in Catamaran. ISD Directors should plan to review this report annually to confirm that the ISD Monitor(s) listed are correct for their ISD. </a:t>
            </a:r>
          </a:p>
          <a:p>
            <a:endParaRPr lang="en-US" dirty="0"/>
          </a:p>
          <a:p>
            <a:r>
              <a:rPr lang="en-US" dirty="0"/>
              <a:t>To access this report, hover over your name in the top-right-hand corner and select Reports. To view the list of ISD Monitors, select “ISD Monitor List” under the Contact List(s) heading.</a:t>
            </a:r>
          </a:p>
          <a:p>
            <a:endParaRPr lang="en-US" dirty="0"/>
          </a:p>
          <a:p>
            <a:r>
              <a:rPr lang="en-US" dirty="0"/>
              <a:t>If the information listed is incorrect or out of date, please contact the Catamaran Help Desk to make the requested changes.</a:t>
            </a:r>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47764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log in to Catamaran to open and acknowledge your reports, you will see a variety of reports and activities. The reports in this release include the Strand Report, the Monitoring Activities Report (MAR),  Letters of Findings, Monitoring Notification Letters, Closeout/Non-closeout Reports, State Complaint Reports and ISD Reports. </a:t>
            </a:r>
          </a:p>
          <a:p>
            <a:endParaRPr lang="en-US" dirty="0"/>
          </a:p>
          <a:p>
            <a:r>
              <a:rPr lang="en-US" dirty="0"/>
              <a:t>The monitoring notification letters will cover Indicator B-4 for discipline. If your district receives a monitoring notification letter, there will be a link to a helpful resource for preparing for this visit. Please follow the link and watch the PowerPoint presentation. The monitoring module will be open in Catamaran on February 15. Please begin to upload your required documentation and verify your student list after February 15. For ISDs with one or more member districts participating in monitoring, you can access the monitoring manual on the TA site and take the ISD-led monitoring course on MVU. Once that monitoring module opens on Feb 15, you will need to select whether the activity will be onsite or virtual for monitoring reviews. If your member district is only participating in a procedure review, those will all be virtual. </a:t>
            </a:r>
          </a:p>
          <a:p>
            <a:endParaRPr lang="en-US" dirty="0"/>
          </a:p>
          <a:p>
            <a:r>
              <a:rPr lang="en-US" dirty="0"/>
              <a:t>The Activities in this release include Corrective Action Plans (CAPs) for B-Timely IEP, B-Valid &amp; Reliable (from B-12 data), and State Complaints. </a:t>
            </a:r>
          </a:p>
          <a:p>
            <a:endParaRPr lang="en-US" dirty="0"/>
          </a:p>
          <a:p>
            <a:r>
              <a:rPr lang="en-US" dirty="0"/>
              <a:t>There are Corrective Actions for B-11, B-12, and B-Timely IEP. We will describe the differences between CAPs and Corrective actions later in the presentation. </a:t>
            </a:r>
          </a:p>
          <a:p>
            <a:endParaRPr lang="en-US" dirty="0"/>
          </a:p>
          <a:p>
            <a:r>
              <a:rPr lang="en-US" b="1" dirty="0"/>
              <a:t>Note: Michigan Department of Education Office of Special Education (OSE) will be providing ISDS with their member district noncompliance for indicators B-11 and B12. Corrective action findings will be issued to the ISD only. ISD and member districts can review B11 and B12 data in catamaran.  </a:t>
            </a:r>
          </a:p>
          <a:p>
            <a:endParaRPr lang="en-US" dirty="0"/>
          </a:p>
          <a:p>
            <a:r>
              <a:rPr lang="en-US" dirty="0"/>
              <a:t>Finally, there are Student Level Corrective Action Plans (SLCAP) for State Complaints.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208793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Strand Report is issued with each major Catamaran release with most of the indicators updated with the May release. For February 2025, Indicators B-11 (Child Find), B-12 (Early Childhood Transition), and B-Timely IEP will have updated data, which will be highlighted. Each line is only updated with new data once per year.</a:t>
            </a:r>
          </a:p>
          <a:p>
            <a:endParaRPr lang="en-US" dirty="0"/>
          </a:p>
          <a:p>
            <a:r>
              <a:rPr lang="en-US" dirty="0"/>
              <a:t>We’ll dive into how to access your reports a little later in the webinar, but if you have a CAP or a Corrective Action, you can click on the See CAP or See Corrective Action link in the Next Step column to be taken directly to that CAP or Corrective Action.  </a:t>
            </a:r>
          </a:p>
          <a:p>
            <a:endParaRPr lang="en-US" dirty="0"/>
          </a:p>
          <a:p>
            <a:r>
              <a:rPr lang="en-US" dirty="0"/>
              <a:t>For member districts with noncompliance for B-11 or B-12, you will notice a new Next Step called “Work with ISD.” This is because findings are now issued at the ISD level for these indicators. Please contact your ISD representative if you see this on your Strand Report. </a:t>
            </a:r>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173327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A0B85-A32C-0ECF-54CE-6D5AEC685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4CAC8-7DCA-F78B-2213-31EE3CD40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DCDDE-E081-C6FF-10FF-0C074F15A304}"/>
              </a:ext>
            </a:extLst>
          </p:cNvPr>
          <p:cNvSpPr>
            <a:spLocks noGrp="1"/>
          </p:cNvSpPr>
          <p:nvPr>
            <p:ph type="body" idx="1"/>
          </p:nvPr>
        </p:nvSpPr>
        <p:spPr/>
        <p:txBody>
          <a:bodyPr/>
          <a:lstStyle/>
          <a:p>
            <a:r>
              <a:rPr lang="en-US" dirty="0"/>
              <a:t>READ SLIDE</a:t>
            </a:r>
          </a:p>
        </p:txBody>
      </p:sp>
      <p:sp>
        <p:nvSpPr>
          <p:cNvPr id="4" name="Slide Number Placeholder 3">
            <a:extLst>
              <a:ext uri="{FF2B5EF4-FFF2-40B4-BE49-F238E27FC236}">
                <a16:creationId xmlns:a16="http://schemas.microsoft.com/office/drawing/2014/main" id="{C9D12252-F7C6-689C-CEB9-BA73A72DBCC5}"/>
              </a:ext>
            </a:extLst>
          </p:cNvPr>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1203683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09703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406518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17901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1945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603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74302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745758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8678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941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30889169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p15:clr>
            <a:srgbClr val="F26B43"/>
          </p15:clr>
        </p15:guide>
        <p15:guide id="2" pos="7152">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raining.catamaran.partners/wp-content/uploads/2020/05/B12-Technical-Assistance-2020-1.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screencast.com/t/6dktolIHc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training.catamaran.partners/wp-content/uploads/2022/01/B-Valid-Corrective-Action-Plan-Verification-Activity.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training.catamaran.partner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hyperlink" Target="mailto:help@catamaran.part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February 2025</a:t>
            </a:r>
            <a:br>
              <a:rPr lang="en-US" dirty="0"/>
            </a:br>
            <a:r>
              <a:rPr lang="en-US" dirty="0"/>
              <a:t>Part B Catamaran Preview</a:t>
            </a:r>
          </a:p>
        </p:txBody>
      </p:sp>
      <p:sp>
        <p:nvSpPr>
          <p:cNvPr id="3" name="Subtitle 2"/>
          <p:cNvSpPr>
            <a:spLocks noGrp="1"/>
          </p:cNvSpPr>
          <p:nvPr>
            <p:ph type="subTitle" idx="1"/>
          </p:nvPr>
        </p:nvSpPr>
        <p:spPr/>
        <p:txBody>
          <a:bodyPr/>
          <a:lstStyle/>
          <a:p>
            <a:pPr algn="l"/>
            <a:r>
              <a:rPr lang="en-US" dirty="0"/>
              <a:t>For Districts and ISDs</a:t>
            </a:r>
          </a:p>
        </p:txBody>
      </p:sp>
      <p:sp>
        <p:nvSpPr>
          <p:cNvPr id="5" name="Footer Placeholder 4"/>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dirty="0"/>
              <a:t>Monitoring Activities Report (MAR)</a:t>
            </a:r>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a:xfrm>
            <a:off x="838200" y="1825625"/>
            <a:ext cx="10515600" cy="4299130"/>
          </a:xfrm>
        </p:spPr>
        <p:txBody>
          <a:bodyPr>
            <a:normAutofit/>
          </a:bodyPr>
          <a:lstStyle/>
          <a:p>
            <a:r>
              <a:rPr lang="en-US" sz="2800" dirty="0"/>
              <a:t>The MAR is included in every major release and provides important information to districts.</a:t>
            </a:r>
          </a:p>
          <a:p>
            <a:r>
              <a:rPr lang="en-US" sz="2800" dirty="0"/>
              <a:t>The MAR can be accessed from the Reports page.</a:t>
            </a:r>
          </a:p>
          <a:p>
            <a:r>
              <a:rPr lang="en-US" sz="2800" dirty="0"/>
              <a:t>Some messages are universal and go to all districts.</a:t>
            </a:r>
          </a:p>
          <a:p>
            <a:r>
              <a:rPr lang="en-US" sz="2800" dirty="0"/>
              <a:t>Some messages are targeted and are sent only to specific districts.</a:t>
            </a:r>
          </a:p>
          <a:p>
            <a:pPr lvl="1"/>
            <a:r>
              <a:rPr lang="en-US" sz="2800" dirty="0"/>
              <a:t>Reminders to review Letters of Findings.</a:t>
            </a:r>
          </a:p>
          <a:p>
            <a:pPr lvl="1"/>
            <a:r>
              <a:rPr lang="en-US" sz="2800" dirty="0"/>
              <a:t>Notifications of monitoring activities.</a:t>
            </a:r>
          </a:p>
        </p:txBody>
      </p:sp>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10</a:t>
            </a:fld>
            <a:endParaRPr lang="en-US" dirty="0"/>
          </a:p>
        </p:txBody>
      </p:sp>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51910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365125"/>
            <a:ext cx="10515600" cy="1325563"/>
          </a:xfrm>
        </p:spPr>
        <p:txBody>
          <a:bodyPr anchor="b">
            <a:normAutofit/>
          </a:bodyPr>
          <a:lstStyle/>
          <a:p>
            <a:r>
              <a:rPr lang="en-US" dirty="0"/>
              <a:t>Sample Monitoring Activities Report</a:t>
            </a:r>
          </a:p>
        </p:txBody>
      </p:sp>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11</a:t>
            </a:fld>
            <a:endParaRPr lang="en-US"/>
          </a:p>
        </p:txBody>
      </p:sp>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8" name="Picture 7" descr="MAR Message shown for February 15, 2025.">
            <a:extLst>
              <a:ext uri="{FF2B5EF4-FFF2-40B4-BE49-F238E27FC236}">
                <a16:creationId xmlns:a16="http://schemas.microsoft.com/office/drawing/2014/main" id="{21464561-DBBB-E91A-DB16-52AA76632828}"/>
              </a:ext>
            </a:extLst>
          </p:cNvPr>
          <p:cNvPicPr>
            <a:picLocks noChangeAspect="1"/>
          </p:cNvPicPr>
          <p:nvPr/>
        </p:nvPicPr>
        <p:blipFill>
          <a:blip r:embed="rId3"/>
          <a:stretch>
            <a:fillRect/>
          </a:stretch>
        </p:blipFill>
        <p:spPr>
          <a:xfrm>
            <a:off x="830273" y="2562059"/>
            <a:ext cx="10467179" cy="2449765"/>
          </a:xfrm>
          <a:prstGeom prst="rect">
            <a:avLst/>
          </a:prstGeom>
          <a:ln>
            <a:solidFill>
              <a:schemeClr val="accent5">
                <a:lumMod val="10000"/>
              </a:schemeClr>
            </a:solidFill>
          </a:ln>
        </p:spPr>
      </p:pic>
    </p:spTree>
    <p:extLst>
      <p:ext uri="{BB962C8B-B14F-4D97-AF65-F5344CB8AC3E}">
        <p14:creationId xmlns:p14="http://schemas.microsoft.com/office/powerpoint/2010/main" val="208352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365125"/>
            <a:ext cx="11066253" cy="1325563"/>
          </a:xfrm>
        </p:spPr>
        <p:txBody>
          <a:bodyPr>
            <a:normAutofit/>
          </a:bodyPr>
          <a:lstStyle/>
          <a:p>
            <a:r>
              <a:rPr lang="en-US" dirty="0"/>
              <a:t>Letters of Findings and Reports</a:t>
            </a:r>
          </a:p>
        </p:txBody>
      </p:sp>
      <p:sp>
        <p:nvSpPr>
          <p:cNvPr id="3" name="Content Placeholder 2">
            <a:extLst>
              <a:ext uri="{FF2B5EF4-FFF2-40B4-BE49-F238E27FC236}">
                <a16:creationId xmlns:a16="http://schemas.microsoft.com/office/drawing/2014/main" id="{5731194C-F24E-47D6-B7F7-C379E6BCF6B7}"/>
              </a:ext>
            </a:extLst>
          </p:cNvPr>
          <p:cNvSpPr>
            <a:spLocks noGrp="1"/>
          </p:cNvSpPr>
          <p:nvPr>
            <p:ph idx="1"/>
          </p:nvPr>
        </p:nvSpPr>
        <p:spPr>
          <a:xfrm>
            <a:off x="838200" y="1825624"/>
            <a:ext cx="10515600" cy="4530725"/>
          </a:xfrm>
        </p:spPr>
        <p:txBody>
          <a:bodyPr>
            <a:normAutofit/>
          </a:bodyPr>
          <a:lstStyle/>
          <a:p>
            <a:r>
              <a:rPr lang="en-US" sz="2800" dirty="0"/>
              <a:t>B-11 Letter of Findings (ISDs only)</a:t>
            </a:r>
          </a:p>
          <a:p>
            <a:r>
              <a:rPr lang="en-US" sz="2800" dirty="0"/>
              <a:t>B-12 Letter of Findings (ISDs only)</a:t>
            </a:r>
          </a:p>
          <a:p>
            <a:r>
              <a:rPr lang="en-US" sz="2800" dirty="0"/>
              <a:t>B-Timely IEP Letter of Findings</a:t>
            </a:r>
          </a:p>
          <a:p>
            <a:r>
              <a:rPr lang="en-US" sz="2800" dirty="0"/>
              <a:t>B-Valid &amp; Reliable Letter of Findings</a:t>
            </a:r>
          </a:p>
          <a:p>
            <a:r>
              <a:rPr lang="en-US" sz="2800" dirty="0"/>
              <a:t>B-Complaint Final Decisions</a:t>
            </a:r>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12</a:t>
            </a:fld>
            <a:endParaRPr lang="en-US" dirty="0"/>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42651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365125"/>
            <a:ext cx="10902043" cy="1325563"/>
          </a:xfrm>
        </p:spPr>
        <p:txBody>
          <a:bodyPr/>
          <a:lstStyle/>
          <a:p>
            <a:r>
              <a:rPr lang="en-US" dirty="0"/>
              <a:t>Closeout/Non-closeout Letters and Reports</a:t>
            </a:r>
          </a:p>
        </p:txBody>
      </p:sp>
      <p:sp>
        <p:nvSpPr>
          <p:cNvPr id="3" name="Content Placeholder 2">
            <a:extLst>
              <a:ext uri="{FF2B5EF4-FFF2-40B4-BE49-F238E27FC236}">
                <a16:creationId xmlns:a16="http://schemas.microsoft.com/office/drawing/2014/main" id="{5731194C-F24E-47D6-B7F7-C379E6BCF6B7}"/>
              </a:ext>
            </a:extLst>
          </p:cNvPr>
          <p:cNvSpPr>
            <a:spLocks noGrp="1"/>
          </p:cNvSpPr>
          <p:nvPr>
            <p:ph idx="1"/>
          </p:nvPr>
        </p:nvSpPr>
        <p:spPr/>
        <p:txBody>
          <a:bodyPr>
            <a:normAutofit/>
          </a:bodyPr>
          <a:lstStyle/>
          <a:p>
            <a:r>
              <a:rPr lang="en-US" sz="2800" dirty="0"/>
              <a:t>B-11</a:t>
            </a:r>
          </a:p>
          <a:p>
            <a:r>
              <a:rPr lang="en-US" sz="2800" dirty="0"/>
              <a:t>B-12</a:t>
            </a:r>
          </a:p>
          <a:p>
            <a:r>
              <a:rPr lang="en-US" sz="2800" dirty="0"/>
              <a:t>B-Timely IEP</a:t>
            </a:r>
          </a:p>
          <a:p>
            <a:r>
              <a:rPr lang="en-US" sz="2800" dirty="0"/>
              <a:t>B-Valid &amp; Reliable</a:t>
            </a:r>
          </a:p>
          <a:p>
            <a:r>
              <a:rPr lang="en-US" sz="2800" dirty="0"/>
              <a:t>Part B Monitoring</a:t>
            </a:r>
          </a:p>
          <a:p>
            <a:r>
              <a:rPr lang="en-US" sz="2800" dirty="0"/>
              <a:t>State Complaints</a:t>
            </a:r>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13</a:t>
            </a:fld>
            <a:endParaRPr lang="en-US" dirty="0"/>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67679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39782-2DB0-4363-ADD5-E42536EF0671}"/>
              </a:ext>
            </a:extLst>
          </p:cNvPr>
          <p:cNvSpPr>
            <a:spLocks noGrp="1"/>
          </p:cNvSpPr>
          <p:nvPr>
            <p:ph type="title"/>
          </p:nvPr>
        </p:nvSpPr>
        <p:spPr/>
        <p:txBody>
          <a:bodyPr/>
          <a:lstStyle/>
          <a:p>
            <a:r>
              <a:rPr lang="en-US" dirty="0"/>
              <a:t>ISD Reports</a:t>
            </a:r>
          </a:p>
        </p:txBody>
      </p:sp>
      <p:sp>
        <p:nvSpPr>
          <p:cNvPr id="3" name="Content Placeholder 2">
            <a:extLst>
              <a:ext uri="{FF2B5EF4-FFF2-40B4-BE49-F238E27FC236}">
                <a16:creationId xmlns:a16="http://schemas.microsoft.com/office/drawing/2014/main" id="{F7131506-B557-45CE-A999-47D711AA9A13}"/>
              </a:ext>
            </a:extLst>
          </p:cNvPr>
          <p:cNvSpPr>
            <a:spLocks noGrp="1"/>
          </p:cNvSpPr>
          <p:nvPr>
            <p:ph idx="1"/>
          </p:nvPr>
        </p:nvSpPr>
        <p:spPr>
          <a:xfrm>
            <a:off x="838199" y="1825625"/>
            <a:ext cx="10696075" cy="4351338"/>
          </a:xfrm>
        </p:spPr>
        <p:txBody>
          <a:bodyPr>
            <a:normAutofit/>
          </a:bodyPr>
          <a:lstStyle/>
          <a:p>
            <a:r>
              <a:rPr lang="en-US" sz="3200" dirty="0"/>
              <a:t>Member District Monitoring Reports</a:t>
            </a:r>
          </a:p>
          <a:p>
            <a:r>
              <a:rPr lang="en-US" sz="3200" dirty="0"/>
              <a:t>Member District Data Reports (B-11, B-12, B-Timely IEP, and B-Valid &amp; Reliable)</a:t>
            </a:r>
          </a:p>
          <a:p>
            <a:r>
              <a:rPr lang="en-US" sz="3200" dirty="0"/>
              <a:t>Student Data Report of Member District Data (B-11, </a:t>
            </a:r>
            <a:br>
              <a:rPr lang="en-US" sz="3200" dirty="0"/>
            </a:br>
            <a:r>
              <a:rPr lang="en-US" sz="3200" dirty="0"/>
              <a:t>B-12, B-Timely IEP, and B-Valid &amp; Reliable)</a:t>
            </a:r>
          </a:p>
        </p:txBody>
      </p:sp>
      <p:sp>
        <p:nvSpPr>
          <p:cNvPr id="5" name="Slide Number Placeholder 4">
            <a:extLst>
              <a:ext uri="{FF2B5EF4-FFF2-40B4-BE49-F238E27FC236}">
                <a16:creationId xmlns:a16="http://schemas.microsoft.com/office/drawing/2014/main" id="{3D86EDA6-295F-4DE2-A857-A442B3A845C8}"/>
              </a:ext>
            </a:extLst>
          </p:cNvPr>
          <p:cNvSpPr>
            <a:spLocks noGrp="1"/>
          </p:cNvSpPr>
          <p:nvPr>
            <p:ph type="sldNum" sz="quarter" idx="12"/>
          </p:nvPr>
        </p:nvSpPr>
        <p:spPr/>
        <p:txBody>
          <a:bodyPr/>
          <a:lstStyle/>
          <a:p>
            <a:fld id="{46775F4D-6D42-4CD6-A802-0B48E0231625}" type="slidenum">
              <a:rPr lang="en-US" smtClean="0"/>
              <a:pPr/>
              <a:t>14</a:t>
            </a:fld>
            <a:endParaRPr lang="en-US" dirty="0"/>
          </a:p>
        </p:txBody>
      </p:sp>
      <p:sp>
        <p:nvSpPr>
          <p:cNvPr id="4" name="Footer Placeholder 3">
            <a:extLst>
              <a:ext uri="{FF2B5EF4-FFF2-40B4-BE49-F238E27FC236}">
                <a16:creationId xmlns:a16="http://schemas.microsoft.com/office/drawing/2014/main" id="{CA4DDA02-EC33-41DF-A690-30D05BD58DC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11589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45D9-2350-45B8-BB9E-0DED4ABD6BB7}"/>
              </a:ext>
            </a:extLst>
          </p:cNvPr>
          <p:cNvSpPr>
            <a:spLocks noGrp="1"/>
          </p:cNvSpPr>
          <p:nvPr>
            <p:ph type="title"/>
          </p:nvPr>
        </p:nvSpPr>
        <p:spPr/>
        <p:txBody>
          <a:bodyPr/>
          <a:lstStyle/>
          <a:p>
            <a:r>
              <a:rPr lang="en-US" dirty="0"/>
              <a:t>Corrective Action Plans (CAPs)</a:t>
            </a:r>
          </a:p>
        </p:txBody>
      </p:sp>
      <p:sp>
        <p:nvSpPr>
          <p:cNvPr id="7" name="Content Placeholder 2">
            <a:extLst>
              <a:ext uri="{FF2B5EF4-FFF2-40B4-BE49-F238E27FC236}">
                <a16:creationId xmlns:a16="http://schemas.microsoft.com/office/drawing/2014/main" id="{820E2B2F-DCD8-4916-B763-9AB3483E52C6}"/>
              </a:ext>
            </a:extLst>
          </p:cNvPr>
          <p:cNvSpPr txBox="1">
            <a:spLocks/>
          </p:cNvSpPr>
          <p:nvPr/>
        </p:nvSpPr>
        <p:spPr>
          <a:xfrm>
            <a:off x="838198" y="1857375"/>
            <a:ext cx="5394652" cy="4815262"/>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b="1" dirty="0">
                <a:solidFill>
                  <a:srgbClr val="24866E"/>
                </a:solidFill>
              </a:rPr>
              <a:t>All CAPs:</a:t>
            </a:r>
          </a:p>
          <a:p>
            <a:r>
              <a:rPr lang="en-US" dirty="0"/>
              <a:t>Have the same workflow and timelines for completion.</a:t>
            </a:r>
          </a:p>
          <a:p>
            <a:r>
              <a:rPr lang="en-US" dirty="0"/>
              <a:t>Describe system level correction.</a:t>
            </a:r>
          </a:p>
          <a:p>
            <a:r>
              <a:rPr lang="en-US" dirty="0"/>
              <a:t>Are verified as corrected first by the ISD and second by the OSE.</a:t>
            </a:r>
          </a:p>
          <a:p>
            <a:r>
              <a:rPr lang="en-US" dirty="0"/>
              <a:t>Include links to either: </a:t>
            </a:r>
          </a:p>
          <a:p>
            <a:pPr lvl="1"/>
            <a:r>
              <a:rPr lang="en-US" sz="2400" dirty="0"/>
              <a:t>Student Level Corrective Action Plans (SLCAPs) </a:t>
            </a:r>
            <a:r>
              <a:rPr lang="en-US" sz="2400" b="1" dirty="0"/>
              <a:t>or</a:t>
            </a:r>
          </a:p>
          <a:p>
            <a:pPr lvl="1"/>
            <a:r>
              <a:rPr lang="en-US" sz="2400" dirty="0"/>
              <a:t>District Student Data Report</a:t>
            </a:r>
          </a:p>
        </p:txBody>
      </p:sp>
      <p:sp>
        <p:nvSpPr>
          <p:cNvPr id="9" name="Content Placeholder 5">
            <a:extLst>
              <a:ext uri="{FF2B5EF4-FFF2-40B4-BE49-F238E27FC236}">
                <a16:creationId xmlns:a16="http://schemas.microsoft.com/office/drawing/2014/main" id="{EE22527A-74A5-4E87-A42C-6B1E7D5261C7}"/>
              </a:ext>
            </a:extLst>
          </p:cNvPr>
          <p:cNvSpPr txBox="1">
            <a:spLocks/>
          </p:cNvSpPr>
          <p:nvPr/>
        </p:nvSpPr>
        <p:spPr>
          <a:xfrm>
            <a:off x="6096001" y="1885118"/>
            <a:ext cx="5257800" cy="3684588"/>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800" b="1" dirty="0">
                <a:solidFill>
                  <a:schemeClr val="accent2"/>
                </a:solidFill>
              </a:rPr>
              <a:t>Complaint CAPs:</a:t>
            </a:r>
          </a:p>
          <a:p>
            <a:pPr marL="465138" lvl="1" indent="-288925"/>
            <a:r>
              <a:rPr lang="en-US" sz="2400" dirty="0"/>
              <a:t>Are issued each month as needed.</a:t>
            </a:r>
          </a:p>
          <a:p>
            <a:pPr marL="465138" lvl="1" indent="-288925"/>
            <a:r>
              <a:rPr lang="en-US" sz="2400" dirty="0"/>
              <a:t>Include link to the complaint final decision.</a:t>
            </a:r>
          </a:p>
          <a:p>
            <a:pPr marL="465138" lvl="1" indent="-288925"/>
            <a:endParaRPr lang="en-US" sz="2900" dirty="0"/>
          </a:p>
          <a:p>
            <a:pPr lvl="1"/>
            <a:endParaRPr lang="en-US" dirty="0"/>
          </a:p>
        </p:txBody>
      </p:sp>
      <p:sp>
        <p:nvSpPr>
          <p:cNvPr id="5" name="Slide Number Placeholder 4">
            <a:extLst>
              <a:ext uri="{FF2B5EF4-FFF2-40B4-BE49-F238E27FC236}">
                <a16:creationId xmlns:a16="http://schemas.microsoft.com/office/drawing/2014/main" id="{45A9B34B-2412-4154-89DD-3C3F26D2B310}"/>
              </a:ext>
            </a:extLst>
          </p:cNvPr>
          <p:cNvSpPr>
            <a:spLocks noGrp="1"/>
          </p:cNvSpPr>
          <p:nvPr>
            <p:ph type="sldNum" sz="quarter" idx="12"/>
          </p:nvPr>
        </p:nvSpPr>
        <p:spPr/>
        <p:txBody>
          <a:bodyPr/>
          <a:lstStyle/>
          <a:p>
            <a:fld id="{46775F4D-6D42-4CD6-A802-0B48E0231625}" type="slidenum">
              <a:rPr lang="en-US" smtClean="0"/>
              <a:pPr/>
              <a:t>15</a:t>
            </a:fld>
            <a:endParaRPr lang="en-US" dirty="0"/>
          </a:p>
        </p:txBody>
      </p:sp>
      <p:sp>
        <p:nvSpPr>
          <p:cNvPr id="4" name="Footer Placeholder 3">
            <a:extLst>
              <a:ext uri="{FF2B5EF4-FFF2-40B4-BE49-F238E27FC236}">
                <a16:creationId xmlns:a16="http://schemas.microsoft.com/office/drawing/2014/main" id="{4BAA75C5-6672-4D8B-9E9F-77F33FE1AAD3}"/>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80124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74A6-C32C-477C-8EA3-4BA0F4928870}"/>
              </a:ext>
            </a:extLst>
          </p:cNvPr>
          <p:cNvSpPr>
            <a:spLocks noGrp="1"/>
          </p:cNvSpPr>
          <p:nvPr>
            <p:ph type="title"/>
          </p:nvPr>
        </p:nvSpPr>
        <p:spPr/>
        <p:txBody>
          <a:bodyPr/>
          <a:lstStyle/>
          <a:p>
            <a:r>
              <a:rPr lang="en-US" dirty="0"/>
              <a:t>Findings Related to B-12</a:t>
            </a:r>
          </a:p>
        </p:txBody>
      </p:sp>
      <p:sp>
        <p:nvSpPr>
          <p:cNvPr id="7" name="Content Placeholder 6">
            <a:extLst>
              <a:ext uri="{FF2B5EF4-FFF2-40B4-BE49-F238E27FC236}">
                <a16:creationId xmlns:a16="http://schemas.microsoft.com/office/drawing/2014/main" id="{3AB8CA8A-9D4E-4674-9F2B-BD804B7751E8}"/>
              </a:ext>
            </a:extLst>
          </p:cNvPr>
          <p:cNvSpPr>
            <a:spLocks noGrp="1"/>
          </p:cNvSpPr>
          <p:nvPr>
            <p:ph idx="1"/>
          </p:nvPr>
        </p:nvSpPr>
        <p:spPr>
          <a:xfrm>
            <a:off x="838199" y="1839191"/>
            <a:ext cx="10515600" cy="4605266"/>
          </a:xfrm>
        </p:spPr>
        <p:txBody>
          <a:bodyPr>
            <a:normAutofit/>
          </a:bodyPr>
          <a:lstStyle/>
          <a:p>
            <a:r>
              <a:rPr lang="en-US" sz="2800" b="1" dirty="0"/>
              <a:t>B-12 Corrective Action </a:t>
            </a:r>
            <a:r>
              <a:rPr lang="en-US" sz="2800" dirty="0"/>
              <a:t>occurs when a student’s IEP is not held by their 3</a:t>
            </a:r>
            <a:r>
              <a:rPr lang="en-US" sz="2800" baseline="30000" dirty="0"/>
              <a:t>rd</a:t>
            </a:r>
            <a:r>
              <a:rPr lang="en-US" sz="2800" dirty="0"/>
              <a:t> birthday. The finding will be issued at the ISD level.</a:t>
            </a:r>
          </a:p>
          <a:p>
            <a:r>
              <a:rPr lang="en-US" sz="2800" b="1" dirty="0"/>
              <a:t>B-Valid &amp; Reliable CAP </a:t>
            </a:r>
            <a:r>
              <a:rPr lang="en-US" sz="2800" dirty="0"/>
              <a:t>occurs if there are missing data components in MSDS regardless of whether the student’s IEP was held by their 3</a:t>
            </a:r>
            <a:r>
              <a:rPr lang="en-US" sz="2800" baseline="30000" dirty="0"/>
              <a:t>rd</a:t>
            </a:r>
            <a:r>
              <a:rPr lang="en-US" sz="2800" dirty="0"/>
              <a:t> birthday.</a:t>
            </a:r>
          </a:p>
        </p:txBody>
      </p:sp>
      <p:sp>
        <p:nvSpPr>
          <p:cNvPr id="5" name="Slide Number Placeholder 4">
            <a:extLst>
              <a:ext uri="{FF2B5EF4-FFF2-40B4-BE49-F238E27FC236}">
                <a16:creationId xmlns:a16="http://schemas.microsoft.com/office/drawing/2014/main" id="{B2BC7683-1693-47E1-AB4E-0340A0AB35BA}"/>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608FAF5D-B23E-4EE5-B499-4B91E2FF482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325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B91D-8890-40E0-9BEC-A323F4A806B8}"/>
              </a:ext>
            </a:extLst>
          </p:cNvPr>
          <p:cNvSpPr>
            <a:spLocks noGrp="1"/>
          </p:cNvSpPr>
          <p:nvPr>
            <p:ph type="title"/>
          </p:nvPr>
        </p:nvSpPr>
        <p:spPr/>
        <p:txBody>
          <a:bodyPr/>
          <a:lstStyle/>
          <a:p>
            <a:r>
              <a:rPr lang="en-US" dirty="0"/>
              <a:t>B-12 Corrective Actions for ISDs</a:t>
            </a:r>
          </a:p>
        </p:txBody>
      </p:sp>
      <p:sp>
        <p:nvSpPr>
          <p:cNvPr id="3" name="Content Placeholder 2">
            <a:extLst>
              <a:ext uri="{FF2B5EF4-FFF2-40B4-BE49-F238E27FC236}">
                <a16:creationId xmlns:a16="http://schemas.microsoft.com/office/drawing/2014/main" id="{5CE4134D-23FA-4D6F-814E-760B1E5C140A}"/>
              </a:ext>
            </a:extLst>
          </p:cNvPr>
          <p:cNvSpPr>
            <a:spLocks noGrp="1"/>
          </p:cNvSpPr>
          <p:nvPr>
            <p:ph idx="1"/>
          </p:nvPr>
        </p:nvSpPr>
        <p:spPr>
          <a:xfrm>
            <a:off x="838200" y="1825625"/>
            <a:ext cx="10515600" cy="4530725"/>
          </a:xfrm>
        </p:spPr>
        <p:txBody>
          <a:bodyPr>
            <a:normAutofit fontScale="92500" lnSpcReduction="10000"/>
          </a:bodyPr>
          <a:lstStyle/>
          <a:p>
            <a:r>
              <a:rPr lang="en-US" sz="2800" dirty="0"/>
              <a:t>Review the student data in the Strand Report or the ISD’s Member District Data Report to see which member districts have student records determined to be noncompliant.</a:t>
            </a:r>
          </a:p>
          <a:p>
            <a:r>
              <a:rPr lang="en-US" sz="2800" dirty="0"/>
              <a:t>For each non-compliant student record, work with the member district to determine the root cause of the noncompliance.</a:t>
            </a:r>
          </a:p>
          <a:p>
            <a:r>
              <a:rPr lang="en-US" sz="2800" dirty="0"/>
              <a:t>Review and analysis process (RAP) team members should include </a:t>
            </a:r>
            <a:r>
              <a:rPr lang="en-US" sz="2800" i="1" dirty="0"/>
              <a:t>Early On</a:t>
            </a:r>
            <a:r>
              <a:rPr lang="en-US" sz="2800" i="1" baseline="30000" dirty="0"/>
              <a:t>®</a:t>
            </a:r>
            <a:r>
              <a:rPr lang="en-US" sz="2800" i="1" dirty="0"/>
              <a:t> </a:t>
            </a:r>
            <a:r>
              <a:rPr lang="en-US" sz="2800" dirty="0"/>
              <a:t>staff, district staff, evaluation team members, and administrators.</a:t>
            </a:r>
          </a:p>
          <a:p>
            <a:r>
              <a:rPr lang="en-US" sz="2800" dirty="0"/>
              <a:t>Revision of policy, procedures, and/or practices should focus on addressing the root cause and ensuring a student’s IEP is in place before their third birthday.</a:t>
            </a:r>
          </a:p>
        </p:txBody>
      </p:sp>
      <p:sp>
        <p:nvSpPr>
          <p:cNvPr id="5" name="Slide Number Placeholder 4">
            <a:extLst>
              <a:ext uri="{FF2B5EF4-FFF2-40B4-BE49-F238E27FC236}">
                <a16:creationId xmlns:a16="http://schemas.microsoft.com/office/drawing/2014/main" id="{10EEF3FB-F365-493D-B315-7487A5F24A78}"/>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4" name="Footer Placeholder 3">
            <a:extLst>
              <a:ext uri="{FF2B5EF4-FFF2-40B4-BE49-F238E27FC236}">
                <a16:creationId xmlns:a16="http://schemas.microsoft.com/office/drawing/2014/main" id="{229BF3B2-A80B-4295-BA7D-613CBB775309}"/>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06734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F8E8-CABD-4608-BFD1-615F733B72C3}"/>
              </a:ext>
            </a:extLst>
          </p:cNvPr>
          <p:cNvSpPr>
            <a:spLocks noGrp="1"/>
          </p:cNvSpPr>
          <p:nvPr>
            <p:ph type="title"/>
          </p:nvPr>
        </p:nvSpPr>
        <p:spPr/>
        <p:txBody>
          <a:bodyPr/>
          <a:lstStyle/>
          <a:p>
            <a:r>
              <a:rPr lang="en-US" dirty="0"/>
              <a:t>B-Valid &amp; Reliable CAPs</a:t>
            </a:r>
          </a:p>
        </p:txBody>
      </p:sp>
      <p:sp>
        <p:nvSpPr>
          <p:cNvPr id="3" name="Content Placeholder 2">
            <a:extLst>
              <a:ext uri="{FF2B5EF4-FFF2-40B4-BE49-F238E27FC236}">
                <a16:creationId xmlns:a16="http://schemas.microsoft.com/office/drawing/2014/main" id="{967C7648-99E8-4C4D-B562-A7A32B572F2C}"/>
              </a:ext>
            </a:extLst>
          </p:cNvPr>
          <p:cNvSpPr>
            <a:spLocks noGrp="1"/>
          </p:cNvSpPr>
          <p:nvPr>
            <p:ph idx="1"/>
          </p:nvPr>
        </p:nvSpPr>
        <p:spPr>
          <a:xfrm>
            <a:off x="838200" y="1825625"/>
            <a:ext cx="10515600" cy="4793384"/>
          </a:xfrm>
        </p:spPr>
        <p:txBody>
          <a:bodyPr>
            <a:normAutofit fontScale="92500" lnSpcReduction="10000"/>
          </a:bodyPr>
          <a:lstStyle/>
          <a:p>
            <a:r>
              <a:rPr lang="en-US" sz="2800" dirty="0"/>
              <a:t>With the ISD, review the data in the Student Data Report of Member District Data on the ISD’s report page.</a:t>
            </a:r>
          </a:p>
          <a:p>
            <a:r>
              <a:rPr lang="en-US" sz="2800" dirty="0"/>
              <a:t>Determine which of the required fields are missing (</a:t>
            </a:r>
            <a:r>
              <a:rPr lang="en-US" sz="2800" dirty="0">
                <a:solidFill>
                  <a:srgbClr val="0070C0"/>
                </a:solidFill>
                <a:hlinkClick r:id="rId3">
                  <a:extLst>
                    <a:ext uri="{A12FA001-AC4F-418D-AE19-62706E023703}">
                      <ahyp:hlinkClr xmlns:ahyp="http://schemas.microsoft.com/office/drawing/2018/hyperlinkcolor" val="tx"/>
                    </a:ext>
                  </a:extLst>
                </a:hlinkClick>
              </a:rPr>
              <a:t>See the technical assistance document</a:t>
            </a:r>
            <a:r>
              <a:rPr lang="en-US" sz="2800" dirty="0"/>
              <a:t> for a list of required fields).</a:t>
            </a:r>
          </a:p>
          <a:p>
            <a:r>
              <a:rPr lang="en-US" sz="2800" dirty="0"/>
              <a:t>For each noncompliant student record, determine the root cause of the noncompliance including whether the ISD or district submit the missing fields.</a:t>
            </a:r>
          </a:p>
          <a:p>
            <a:r>
              <a:rPr lang="en-US" sz="2800" dirty="0"/>
              <a:t>Convene a team including </a:t>
            </a:r>
            <a:r>
              <a:rPr lang="en-US" sz="2800" i="1" dirty="0"/>
              <a:t>Early On </a:t>
            </a:r>
            <a:r>
              <a:rPr lang="en-US" sz="2800" dirty="0"/>
              <a:t>staff, district staff, administrators and those involved in the data submission process to revise policy, procedures, and/or practices.</a:t>
            </a:r>
          </a:p>
          <a:p>
            <a:r>
              <a:rPr lang="en-US" sz="2800" dirty="0"/>
              <a:t>Plan to use the EOY collection for verification.</a:t>
            </a:r>
          </a:p>
        </p:txBody>
      </p:sp>
      <p:sp>
        <p:nvSpPr>
          <p:cNvPr id="5" name="Slide Number Placeholder 4">
            <a:extLst>
              <a:ext uri="{FF2B5EF4-FFF2-40B4-BE49-F238E27FC236}">
                <a16:creationId xmlns:a16="http://schemas.microsoft.com/office/drawing/2014/main" id="{A6A0FBA0-49B4-43E0-9849-AA5164235EF9}"/>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95E3717F-9823-49B1-9FA0-EDAD16CDD2B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6944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45D9-2350-45B8-BB9E-0DED4ABD6BB7}"/>
              </a:ext>
            </a:extLst>
          </p:cNvPr>
          <p:cNvSpPr>
            <a:spLocks noGrp="1"/>
          </p:cNvSpPr>
          <p:nvPr>
            <p:ph type="title"/>
          </p:nvPr>
        </p:nvSpPr>
        <p:spPr/>
        <p:txBody>
          <a:bodyPr/>
          <a:lstStyle/>
          <a:p>
            <a:r>
              <a:rPr lang="en-US" dirty="0"/>
              <a:t>Corrective Action: B-11 and B-12</a:t>
            </a:r>
          </a:p>
        </p:txBody>
      </p:sp>
      <p:sp>
        <p:nvSpPr>
          <p:cNvPr id="9" name="Content Placeholder 5">
            <a:extLst>
              <a:ext uri="{FF2B5EF4-FFF2-40B4-BE49-F238E27FC236}">
                <a16:creationId xmlns:a16="http://schemas.microsoft.com/office/drawing/2014/main" id="{EE22527A-74A5-4E87-A42C-6B1E7D5261C7}"/>
              </a:ext>
            </a:extLst>
          </p:cNvPr>
          <p:cNvSpPr txBox="1">
            <a:spLocks/>
          </p:cNvSpPr>
          <p:nvPr/>
        </p:nvSpPr>
        <p:spPr>
          <a:xfrm>
            <a:off x="838202" y="1822553"/>
            <a:ext cx="10515598" cy="4670322"/>
          </a:xfrm>
          <a:prstGeom prst="rect">
            <a:avLst/>
          </a:prstGeom>
        </p:spPr>
        <p:txBody>
          <a:bodyPr>
            <a:normAutofit lnSpcReduction="10000"/>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Beginning in February 2025, ISDs will receive B-11 and B-12 Corrective Actions when one or more of its member districts are determined to be non-compliant. </a:t>
            </a:r>
          </a:p>
          <a:p>
            <a:r>
              <a:rPr lang="en-US" sz="2800" dirty="0"/>
              <a:t>Addresses non-compliance to ensure future students are properly identified for special education and current students’ IEPs are updated in a timely manner. </a:t>
            </a:r>
          </a:p>
          <a:p>
            <a:r>
              <a:rPr lang="en-US" sz="2800" dirty="0"/>
              <a:t>ISDs will work with member districts to bring them into compliance.</a:t>
            </a:r>
          </a:p>
          <a:p>
            <a:r>
              <a:rPr lang="en-US" sz="2800" dirty="0"/>
              <a:t>ISDs submit to MDE for verification &amp; closeout by </a:t>
            </a:r>
            <a:r>
              <a:rPr lang="en-US" sz="2800" b="1" dirty="0"/>
              <a:t>December 1.</a:t>
            </a:r>
          </a:p>
          <a:p>
            <a:r>
              <a:rPr lang="en-US" sz="2800" dirty="0"/>
              <a:t>OSE will verify and confirm the correction from new MSDS data.</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45A9B34B-2412-4154-89DD-3C3F26D2B310}"/>
              </a:ext>
            </a:extLst>
          </p:cNvPr>
          <p:cNvSpPr>
            <a:spLocks noGrp="1"/>
          </p:cNvSpPr>
          <p:nvPr>
            <p:ph type="sldNum" sz="quarter" idx="12"/>
          </p:nvPr>
        </p:nvSpPr>
        <p:spPr/>
        <p:txBody>
          <a:bodyPr/>
          <a:lstStyle/>
          <a:p>
            <a:fld id="{46775F4D-6D42-4CD6-A802-0B48E0231625}" type="slidenum">
              <a:rPr lang="en-US" smtClean="0"/>
              <a:pPr/>
              <a:t>19</a:t>
            </a:fld>
            <a:endParaRPr lang="en-US" dirty="0"/>
          </a:p>
        </p:txBody>
      </p:sp>
      <p:sp>
        <p:nvSpPr>
          <p:cNvPr id="4" name="Footer Placeholder 3">
            <a:extLst>
              <a:ext uri="{FF2B5EF4-FFF2-40B4-BE49-F238E27FC236}">
                <a16:creationId xmlns:a16="http://schemas.microsoft.com/office/drawing/2014/main" id="{4BAA75C5-6672-4D8B-9E9F-77F33FE1AAD3}"/>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1303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Special Education (OSE)</a:t>
            </a:r>
            <a:br>
              <a:rPr lang="en-US" dirty="0"/>
            </a:br>
            <a:r>
              <a:rPr lang="en-US" dirty="0"/>
              <a:t>Monitoring Team </a:t>
            </a:r>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405048" y="1840542"/>
            <a:ext cx="10415352" cy="4644850"/>
          </a:xfrm>
        </p:spPr>
        <p:txBody>
          <a:bodyPr vert="horz" lIns="91440" tIns="45720" rIns="91440" bIns="45720" rtlCol="0" anchor="t">
            <a:normAutofit/>
          </a:bodyPr>
          <a:lstStyle/>
          <a:p>
            <a:pPr lvl="1"/>
            <a:r>
              <a:rPr lang="en-US" sz="2800" dirty="0">
                <a:latin typeface="Arial"/>
                <a:cs typeface="Arial"/>
              </a:rPr>
              <a:t>Jessica Brady, Supervisor</a:t>
            </a:r>
          </a:p>
          <a:p>
            <a:pPr lvl="1"/>
            <a:r>
              <a:rPr lang="en-US" sz="2800" dirty="0">
                <a:latin typeface="Arial"/>
                <a:cs typeface="Arial"/>
              </a:rPr>
              <a:t>Shawan Dortch, Monitoring Coordinator</a:t>
            </a:r>
          </a:p>
          <a:p>
            <a:pPr lvl="1"/>
            <a:r>
              <a:rPr lang="en-US" sz="2800" dirty="0">
                <a:latin typeface="Arial"/>
                <a:cs typeface="Arial"/>
              </a:rPr>
              <a:t>Lynn Delpy, Statewide Monitor</a:t>
            </a:r>
          </a:p>
          <a:p>
            <a:pPr lvl="1"/>
            <a:r>
              <a:rPr lang="en-US" sz="2800" dirty="0">
                <a:latin typeface="Arial"/>
                <a:cs typeface="Arial"/>
              </a:rPr>
              <a:t>Kelly Kendrick-Miller, Statewide Monitor</a:t>
            </a:r>
          </a:p>
          <a:p>
            <a:pPr lvl="1"/>
            <a:r>
              <a:rPr lang="en-US" sz="2800" dirty="0">
                <a:latin typeface="Arial"/>
                <a:cs typeface="Arial"/>
              </a:rPr>
              <a:t>Christie McKey, Statewide Monitor</a:t>
            </a:r>
          </a:p>
          <a:p>
            <a:pPr lvl="1"/>
            <a:r>
              <a:rPr lang="en-US" sz="2800" dirty="0">
                <a:latin typeface="Arial"/>
                <a:cs typeface="Arial"/>
              </a:rPr>
              <a:t>Kaitlyn Pace, Statewide Monitor</a:t>
            </a:r>
          </a:p>
        </p:txBody>
      </p:sp>
      <p:sp>
        <p:nvSpPr>
          <p:cNvPr id="5" name="Slide Number Placeholder 4"/>
          <p:cNvSpPr>
            <a:spLocks noGrp="1"/>
          </p:cNvSpPr>
          <p:nvPr>
            <p:ph type="sldNum" sz="quarter" idx="12"/>
          </p:nvPr>
        </p:nvSpPr>
        <p:spPr/>
        <p:txBody>
          <a:bodyPr/>
          <a:lstStyle/>
          <a:p>
            <a:fld id="{86912BC1-F2B2-4048-96A2-39CED5BDBEEC}" type="slidenum">
              <a:rPr lang="en-US" smtClean="0"/>
              <a:pPr/>
              <a:t>2</a:t>
            </a:fld>
            <a:endParaRPr lang="en-US"/>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9212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4456FC0-8663-4F71-8623-B2CDC0488864}"/>
              </a:ext>
            </a:extLst>
          </p:cNvPr>
          <p:cNvSpPr>
            <a:spLocks noGrp="1"/>
          </p:cNvSpPr>
          <p:nvPr>
            <p:ph type="title"/>
          </p:nvPr>
        </p:nvSpPr>
        <p:spPr>
          <a:xfrm>
            <a:off x="838200" y="365125"/>
            <a:ext cx="10515600" cy="1325563"/>
          </a:xfrm>
        </p:spPr>
        <p:txBody>
          <a:bodyPr/>
          <a:lstStyle/>
          <a:p>
            <a:r>
              <a:rPr lang="en-US" dirty="0"/>
              <a:t>Corrective Action Student Form (ISDs)</a:t>
            </a:r>
          </a:p>
        </p:txBody>
      </p:sp>
      <p:sp>
        <p:nvSpPr>
          <p:cNvPr id="5" name="Slide Number Placeholder 4">
            <a:extLst>
              <a:ext uri="{FF2B5EF4-FFF2-40B4-BE49-F238E27FC236}">
                <a16:creationId xmlns:a16="http://schemas.microsoft.com/office/drawing/2014/main" id="{C6A0E4ED-D5D6-4A06-A457-8C179F37AAA6}"/>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20</a:t>
            </a:fld>
            <a:endParaRPr lang="en-US"/>
          </a:p>
        </p:txBody>
      </p:sp>
      <p:sp>
        <p:nvSpPr>
          <p:cNvPr id="4" name="Footer Placeholder 3">
            <a:extLst>
              <a:ext uri="{FF2B5EF4-FFF2-40B4-BE49-F238E27FC236}">
                <a16:creationId xmlns:a16="http://schemas.microsoft.com/office/drawing/2014/main" id="{A9245B98-1CB0-48AD-8A08-1775FB7A9C6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14" name="Picture 13" descr="B-11 Corrective Action Student Form showing the fields the ISD should complete before submitting to MDE OSE.">
            <a:extLst>
              <a:ext uri="{FF2B5EF4-FFF2-40B4-BE49-F238E27FC236}">
                <a16:creationId xmlns:a16="http://schemas.microsoft.com/office/drawing/2014/main" id="{7A43FC6F-51FF-356D-0B9B-17AFA5E42249}"/>
              </a:ext>
            </a:extLst>
          </p:cNvPr>
          <p:cNvPicPr>
            <a:picLocks noChangeAspect="1"/>
          </p:cNvPicPr>
          <p:nvPr/>
        </p:nvPicPr>
        <p:blipFill>
          <a:blip r:embed="rId3"/>
          <a:stretch>
            <a:fillRect/>
          </a:stretch>
        </p:blipFill>
        <p:spPr>
          <a:xfrm>
            <a:off x="817962" y="0"/>
            <a:ext cx="10556076" cy="6858000"/>
          </a:xfrm>
          <a:prstGeom prst="rect">
            <a:avLst/>
          </a:prstGeom>
          <a:ln>
            <a:solidFill>
              <a:schemeClr val="accent5">
                <a:lumMod val="10000"/>
              </a:schemeClr>
            </a:solidFill>
          </a:ln>
        </p:spPr>
      </p:pic>
    </p:spTree>
    <p:extLst>
      <p:ext uri="{BB962C8B-B14F-4D97-AF65-F5344CB8AC3E}">
        <p14:creationId xmlns:p14="http://schemas.microsoft.com/office/powerpoint/2010/main" val="219407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2C4E2-EE51-63AF-5423-E8481D1215AD}"/>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E9C2BFFD-5AD3-0DDE-760B-09558E15B6DC}"/>
              </a:ext>
            </a:extLst>
          </p:cNvPr>
          <p:cNvSpPr>
            <a:spLocks noGrp="1"/>
          </p:cNvSpPr>
          <p:nvPr>
            <p:ph type="title"/>
          </p:nvPr>
        </p:nvSpPr>
        <p:spPr>
          <a:xfrm>
            <a:off x="838200" y="365125"/>
            <a:ext cx="10515600" cy="1325563"/>
          </a:xfrm>
        </p:spPr>
        <p:txBody>
          <a:bodyPr/>
          <a:lstStyle/>
          <a:p>
            <a:r>
              <a:rPr lang="en-US" dirty="0"/>
              <a:t>Corrective Action Data Reviews (ISDs)</a:t>
            </a:r>
          </a:p>
        </p:txBody>
      </p:sp>
      <p:sp>
        <p:nvSpPr>
          <p:cNvPr id="5" name="Slide Number Placeholder 4">
            <a:extLst>
              <a:ext uri="{FF2B5EF4-FFF2-40B4-BE49-F238E27FC236}">
                <a16:creationId xmlns:a16="http://schemas.microsoft.com/office/drawing/2014/main" id="{5A8C838F-AD55-A23F-1E9C-5FB4CAA42481}"/>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21</a:t>
            </a:fld>
            <a:endParaRPr lang="en-US"/>
          </a:p>
        </p:txBody>
      </p:sp>
      <p:sp>
        <p:nvSpPr>
          <p:cNvPr id="4" name="Footer Placeholder 3">
            <a:extLst>
              <a:ext uri="{FF2B5EF4-FFF2-40B4-BE49-F238E27FC236}">
                <a16:creationId xmlns:a16="http://schemas.microsoft.com/office/drawing/2014/main" id="{5670AAA7-015E-5C42-11B2-9252AF4352F6}"/>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6" name="Picture 5" descr="B-11 Corrective Action Data Reviews showing the steps the ISD must complete before submitting to MDE OSE.">
            <a:extLst>
              <a:ext uri="{FF2B5EF4-FFF2-40B4-BE49-F238E27FC236}">
                <a16:creationId xmlns:a16="http://schemas.microsoft.com/office/drawing/2014/main" id="{B7E1EAA7-2FEA-8FE2-66E8-BBEA6FA34C6F}"/>
              </a:ext>
            </a:extLst>
          </p:cNvPr>
          <p:cNvPicPr>
            <a:picLocks noChangeAspect="1"/>
          </p:cNvPicPr>
          <p:nvPr/>
        </p:nvPicPr>
        <p:blipFill>
          <a:blip r:embed="rId3"/>
          <a:stretch>
            <a:fillRect/>
          </a:stretch>
        </p:blipFill>
        <p:spPr>
          <a:xfrm>
            <a:off x="248773" y="0"/>
            <a:ext cx="11694454" cy="6858000"/>
          </a:xfrm>
          <a:prstGeom prst="rect">
            <a:avLst/>
          </a:prstGeom>
          <a:ln>
            <a:solidFill>
              <a:schemeClr val="accent5">
                <a:lumMod val="10000"/>
              </a:schemeClr>
            </a:solidFill>
          </a:ln>
        </p:spPr>
      </p:pic>
    </p:spTree>
    <p:extLst>
      <p:ext uri="{BB962C8B-B14F-4D97-AF65-F5344CB8AC3E}">
        <p14:creationId xmlns:p14="http://schemas.microsoft.com/office/powerpoint/2010/main" val="297229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45D9-2350-45B8-BB9E-0DED4ABD6BB7}"/>
              </a:ext>
            </a:extLst>
          </p:cNvPr>
          <p:cNvSpPr>
            <a:spLocks noGrp="1"/>
          </p:cNvSpPr>
          <p:nvPr>
            <p:ph type="title"/>
          </p:nvPr>
        </p:nvSpPr>
        <p:spPr/>
        <p:txBody>
          <a:bodyPr/>
          <a:lstStyle/>
          <a:p>
            <a:r>
              <a:rPr lang="en-US" dirty="0"/>
              <a:t>Corrective Action: B-Timely IEP</a:t>
            </a:r>
          </a:p>
        </p:txBody>
      </p:sp>
      <p:sp>
        <p:nvSpPr>
          <p:cNvPr id="9" name="Content Placeholder 5">
            <a:extLst>
              <a:ext uri="{FF2B5EF4-FFF2-40B4-BE49-F238E27FC236}">
                <a16:creationId xmlns:a16="http://schemas.microsoft.com/office/drawing/2014/main" id="{EE22527A-74A5-4E87-A42C-6B1E7D5261C7}"/>
              </a:ext>
            </a:extLst>
          </p:cNvPr>
          <p:cNvSpPr txBox="1">
            <a:spLocks/>
          </p:cNvSpPr>
          <p:nvPr/>
        </p:nvSpPr>
        <p:spPr>
          <a:xfrm>
            <a:off x="838201" y="1822553"/>
            <a:ext cx="10515597" cy="4670322"/>
          </a:xfrm>
          <a:prstGeom prst="rect">
            <a:avLst/>
          </a:prstGeom>
        </p:spPr>
        <p:txBody>
          <a:bodyPr>
            <a:normAutofit fontScale="92500" lnSpcReduction="20000"/>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D1831E"/>
              </a:buClr>
              <a:buSzTx/>
              <a:buFont typeface="Arial"/>
              <a:buChar char="•"/>
              <a:tabLst/>
              <a:defRPr/>
            </a:pPr>
            <a:r>
              <a:rPr kumimoji="0" lang="en-US" sz="2800" b="0" i="0" u="none" strike="noStrike" kern="1200" cap="none" spc="0" normalizeH="0" baseline="0" noProof="0" dirty="0">
                <a:ln>
                  <a:noFill/>
                </a:ln>
                <a:solidFill>
                  <a:srgbClr val="3A3A3A"/>
                </a:solidFill>
                <a:effectLst/>
                <a:uLnTx/>
                <a:uFillTx/>
                <a:latin typeface="Arial" charset="0"/>
                <a:cs typeface="Arial" charset="0"/>
              </a:rPr>
              <a:t>Addresses non-compliance to ensure future students are properly identified for special education and current students’ IEPs are updated in a timely manner.</a:t>
            </a:r>
          </a:p>
          <a:p>
            <a:r>
              <a:rPr lang="en-US" sz="2800" dirty="0"/>
              <a:t>Districts will:</a:t>
            </a:r>
          </a:p>
          <a:p>
            <a:pPr lvl="1"/>
            <a:r>
              <a:rPr lang="en-US" sz="2600" dirty="0"/>
              <a:t>Select appropriate method(s)</a:t>
            </a:r>
          </a:p>
          <a:p>
            <a:pPr lvl="1"/>
            <a:r>
              <a:rPr lang="en-US" sz="2600" dirty="0"/>
              <a:t>Provide evidence notes</a:t>
            </a:r>
          </a:p>
          <a:p>
            <a:pPr lvl="1"/>
            <a:r>
              <a:rPr lang="en-US" sz="2600" dirty="0"/>
              <a:t>Upload supporting documents as appropriate </a:t>
            </a:r>
          </a:p>
          <a:p>
            <a:pPr lvl="1"/>
            <a:r>
              <a:rPr lang="en-US" sz="2600" dirty="0"/>
              <a:t>Submit to ISD no later than </a:t>
            </a:r>
            <a:r>
              <a:rPr lang="en-US" sz="2600" b="1" dirty="0">
                <a:solidFill>
                  <a:srgbClr val="C00000"/>
                </a:solidFill>
              </a:rPr>
              <a:t>November 1</a:t>
            </a:r>
          </a:p>
          <a:p>
            <a:r>
              <a:rPr lang="en-US" sz="2800" dirty="0"/>
              <a:t>ISDs will:</a:t>
            </a:r>
          </a:p>
          <a:p>
            <a:pPr marL="800100" lvl="1" indent="-342900">
              <a:buFont typeface="Symbol" panose="05050102010706020507" pitchFamily="18" charset="2"/>
              <a:buChar char=""/>
            </a:pPr>
            <a:r>
              <a:rPr lang="en-US" sz="2400" dirty="0"/>
              <a:t>Review submitted corrective action</a:t>
            </a:r>
          </a:p>
          <a:p>
            <a:pPr marL="800100" lvl="1" indent="-342900">
              <a:buFont typeface="Symbol" panose="05050102010706020507" pitchFamily="18" charset="2"/>
              <a:buChar char=""/>
            </a:pPr>
            <a:r>
              <a:rPr lang="en-US" sz="2400" dirty="0"/>
              <a:t>Complete verification activity</a:t>
            </a:r>
          </a:p>
          <a:p>
            <a:pPr marL="800100" lvl="1" indent="-342900">
              <a:buFont typeface="Symbol" panose="05050102010706020507" pitchFamily="18" charset="2"/>
              <a:buChar char=""/>
            </a:pPr>
            <a:r>
              <a:rPr lang="en-US" sz="2400" dirty="0"/>
              <a:t>Submit to MDE for review of verification and closeout no later than </a:t>
            </a:r>
            <a:r>
              <a:rPr lang="en-US" sz="2600" b="1" dirty="0">
                <a:solidFill>
                  <a:srgbClr val="C00000"/>
                </a:solidFill>
              </a:rPr>
              <a:t>December 1</a:t>
            </a:r>
          </a:p>
          <a:p>
            <a:pPr marL="228600" marR="0" lvl="0" indent="-228600" algn="l" defTabSz="914400" rtl="0" eaLnBrk="1" fontAlgn="auto" latinLnBrk="0" hangingPunct="1">
              <a:lnSpc>
                <a:spcPct val="100000"/>
              </a:lnSpc>
              <a:spcBef>
                <a:spcPts val="1000"/>
              </a:spcBef>
              <a:spcAft>
                <a:spcPts val="0"/>
              </a:spcAft>
              <a:buClr>
                <a:srgbClr val="D1831E"/>
              </a:buClr>
              <a:buSzTx/>
              <a:buFont typeface="Arial"/>
              <a:buChar char="•"/>
              <a:tabLst/>
              <a:defRPr/>
            </a:pPr>
            <a:endParaRPr lang="en-US" sz="2800" dirty="0"/>
          </a:p>
          <a:p>
            <a:pPr marL="685800" marR="0" lvl="1" indent="-228600" algn="l" defTabSz="914400" rtl="0" eaLnBrk="1" fontAlgn="auto" latinLnBrk="0" hangingPunct="1">
              <a:lnSpc>
                <a:spcPct val="100000"/>
              </a:lnSpc>
              <a:spcBef>
                <a:spcPts val="500"/>
              </a:spcBef>
              <a:spcAft>
                <a:spcPts val="0"/>
              </a:spcAft>
              <a:buClr>
                <a:srgbClr val="D1831E"/>
              </a:buClr>
              <a:buSzTx/>
              <a:buFont typeface="Arial"/>
              <a:buChar char="•"/>
              <a:tabLst/>
              <a:defRPr/>
            </a:pPr>
            <a:endParaRPr kumimoji="0" lang="en-US" sz="2000" b="0" i="0" u="none" strike="noStrike" kern="1200" cap="none" spc="0" normalizeH="0" baseline="0" noProof="0" dirty="0">
              <a:ln>
                <a:noFill/>
              </a:ln>
              <a:solidFill>
                <a:srgbClr val="3A3A3A"/>
              </a:solidFill>
              <a:effectLst/>
              <a:uLnTx/>
              <a:uFillTx/>
              <a:latin typeface="Arial" charset="0"/>
              <a:cs typeface="Arial" charset="0"/>
            </a:endParaRPr>
          </a:p>
          <a:p>
            <a:pPr marL="685800" marR="0" lvl="1" indent="-228600" algn="l" defTabSz="914400" rtl="0" eaLnBrk="1" fontAlgn="auto" latinLnBrk="0" hangingPunct="1">
              <a:lnSpc>
                <a:spcPct val="100000"/>
              </a:lnSpc>
              <a:spcBef>
                <a:spcPts val="500"/>
              </a:spcBef>
              <a:spcAft>
                <a:spcPts val="0"/>
              </a:spcAft>
              <a:buClr>
                <a:srgbClr val="D1831E"/>
              </a:buClr>
              <a:buSzTx/>
              <a:buFont typeface="Arial"/>
              <a:buChar char="•"/>
              <a:tabLst/>
              <a:defRPr/>
            </a:pPr>
            <a:endParaRPr kumimoji="0" lang="en-US" sz="2000" b="0" i="0" u="none" strike="noStrike" kern="1200" cap="none" spc="0" normalizeH="0" baseline="0" noProof="0" dirty="0">
              <a:ln>
                <a:noFill/>
              </a:ln>
              <a:solidFill>
                <a:srgbClr val="3A3A3A"/>
              </a:solidFill>
              <a:effectLst/>
              <a:uLnTx/>
              <a:uFillTx/>
              <a:latin typeface="Arial" charset="0"/>
              <a:cs typeface="Arial" charset="0"/>
            </a:endParaRPr>
          </a:p>
        </p:txBody>
      </p:sp>
      <p:sp>
        <p:nvSpPr>
          <p:cNvPr id="5" name="Slide Number Placeholder 4">
            <a:extLst>
              <a:ext uri="{FF2B5EF4-FFF2-40B4-BE49-F238E27FC236}">
                <a16:creationId xmlns:a16="http://schemas.microsoft.com/office/drawing/2014/main" id="{45A9B34B-2412-4154-89DD-3C3F26D2B31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F4D-6D42-4CD6-A802-0B48E0231625}"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C3321B"/>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4BAA75C5-6672-4D8B-9E9F-77F33FE1AAD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endParaRPr kumimoji="0" lang="en-US" sz="1200" b="0" i="0" u="none" strike="noStrike" kern="1200" cap="none" spc="0" normalizeH="0" baseline="0" noProof="0" dirty="0">
              <a:ln>
                <a:noFill/>
              </a:ln>
              <a:solidFill>
                <a:srgbClr val="3A3A3A">
                  <a:tint val="75000"/>
                </a:srgbClr>
              </a:solidFill>
              <a:effectLst/>
              <a:uLnTx/>
              <a:uFillTx/>
              <a:latin typeface="Arial" charset="0"/>
              <a:cs typeface="Arial" charset="0"/>
            </a:endParaRPr>
          </a:p>
        </p:txBody>
      </p:sp>
    </p:spTree>
    <p:extLst>
      <p:ext uri="{BB962C8B-B14F-4D97-AF65-F5344CB8AC3E}">
        <p14:creationId xmlns:p14="http://schemas.microsoft.com/office/powerpoint/2010/main" val="3996803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E69F-CFD0-3EE7-A28C-5BFDF47F0484}"/>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296163E-9D1D-8562-FFE7-1CA3F0244F56}"/>
              </a:ext>
            </a:extLst>
          </p:cNvPr>
          <p:cNvSpPr>
            <a:spLocks noGrp="1"/>
          </p:cNvSpPr>
          <p:nvPr>
            <p:ph type="title"/>
          </p:nvPr>
        </p:nvSpPr>
        <p:spPr>
          <a:xfrm>
            <a:off x="838200" y="365125"/>
            <a:ext cx="10515600" cy="1325563"/>
          </a:xfrm>
        </p:spPr>
        <p:txBody>
          <a:bodyPr/>
          <a:lstStyle/>
          <a:p>
            <a:r>
              <a:rPr lang="en-US" dirty="0"/>
              <a:t>B-Timely IEP Corrective Action (Districts)</a:t>
            </a:r>
          </a:p>
        </p:txBody>
      </p:sp>
      <p:sp>
        <p:nvSpPr>
          <p:cNvPr id="5" name="Slide Number Placeholder 4">
            <a:extLst>
              <a:ext uri="{FF2B5EF4-FFF2-40B4-BE49-F238E27FC236}">
                <a16:creationId xmlns:a16="http://schemas.microsoft.com/office/drawing/2014/main" id="{67B694E1-9070-C0B9-0417-815627401A5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23</a:t>
            </a:fld>
            <a:endParaRPr lang="en-US"/>
          </a:p>
        </p:txBody>
      </p:sp>
      <p:sp>
        <p:nvSpPr>
          <p:cNvPr id="4" name="Footer Placeholder 3">
            <a:extLst>
              <a:ext uri="{FF2B5EF4-FFF2-40B4-BE49-F238E27FC236}">
                <a16:creationId xmlns:a16="http://schemas.microsoft.com/office/drawing/2014/main" id="{9E86B682-947C-0E4B-F1D8-AF4B92C688FD}"/>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6" name="Picture 5" descr="B-Timely IEP Corrective Action Form, with emphasis on the selected methods, evidence notes, and the Browse, Back, Save, and Submit to ISD buttons.">
            <a:extLst>
              <a:ext uri="{FF2B5EF4-FFF2-40B4-BE49-F238E27FC236}">
                <a16:creationId xmlns:a16="http://schemas.microsoft.com/office/drawing/2014/main" id="{AA6F2052-C865-31CB-4C1B-57A51FF203FF}"/>
              </a:ext>
            </a:extLst>
          </p:cNvPr>
          <p:cNvPicPr>
            <a:picLocks noChangeAspect="1"/>
          </p:cNvPicPr>
          <p:nvPr/>
        </p:nvPicPr>
        <p:blipFill>
          <a:blip r:embed="rId3"/>
          <a:stretch>
            <a:fillRect/>
          </a:stretch>
        </p:blipFill>
        <p:spPr>
          <a:xfrm>
            <a:off x="1314061" y="1789964"/>
            <a:ext cx="9563878" cy="4520210"/>
          </a:xfrm>
          <a:prstGeom prst="rect">
            <a:avLst/>
          </a:prstGeom>
          <a:ln>
            <a:solidFill>
              <a:schemeClr val="tx1"/>
            </a:solidFill>
          </a:ln>
        </p:spPr>
      </p:pic>
    </p:spTree>
    <p:extLst>
      <p:ext uri="{BB962C8B-B14F-4D97-AF65-F5344CB8AC3E}">
        <p14:creationId xmlns:p14="http://schemas.microsoft.com/office/powerpoint/2010/main" val="334229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Student Level Corrective Action Plans </a:t>
            </a:r>
          </a:p>
        </p:txBody>
      </p:sp>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24</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7" name="Picture 6" descr="Student Level Corrective Action Plan with emphasis on the Show SLCAP Test from Final Decision Report, Save, and Save &amp; Submit buttons.">
            <a:extLst>
              <a:ext uri="{FF2B5EF4-FFF2-40B4-BE49-F238E27FC236}">
                <a16:creationId xmlns:a16="http://schemas.microsoft.com/office/drawing/2014/main" id="{4B8652ED-D112-75D8-C5E9-3B8AA682D431}"/>
              </a:ext>
            </a:extLst>
          </p:cNvPr>
          <p:cNvPicPr>
            <a:picLocks noChangeAspect="1"/>
          </p:cNvPicPr>
          <p:nvPr/>
        </p:nvPicPr>
        <p:blipFill>
          <a:blip r:embed="rId3"/>
          <a:stretch>
            <a:fillRect/>
          </a:stretch>
        </p:blipFill>
        <p:spPr>
          <a:xfrm>
            <a:off x="943692" y="1836291"/>
            <a:ext cx="10304616" cy="4520059"/>
          </a:xfrm>
          <a:prstGeom prst="rect">
            <a:avLst/>
          </a:prstGeom>
          <a:ln>
            <a:solidFill>
              <a:schemeClr val="tx1"/>
            </a:solidFill>
          </a:ln>
        </p:spPr>
      </p:pic>
    </p:spTree>
    <p:extLst>
      <p:ext uri="{BB962C8B-B14F-4D97-AF65-F5344CB8AC3E}">
        <p14:creationId xmlns:p14="http://schemas.microsoft.com/office/powerpoint/2010/main" val="131406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dirty="0"/>
              <a:t>Reviewing and Acknowledging Reports</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25</a:t>
            </a:fld>
            <a:endParaRPr lang="en-US" dirty="0"/>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525944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dirty="0"/>
              <a:t>View Reports</a:t>
            </a:r>
          </a:p>
        </p:txBody>
      </p:sp>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756608" y="1825625"/>
            <a:ext cx="10831334" cy="1951064"/>
          </a:xfrm>
        </p:spPr>
        <p:txBody>
          <a:bodyPr>
            <a:normAutofit/>
          </a:bodyPr>
          <a:lstStyle/>
          <a:p>
            <a:pPr marL="457200" indent="-457200">
              <a:buFont typeface="+mj-lt"/>
              <a:buAutoNum type="arabicPeriod"/>
            </a:pPr>
            <a:r>
              <a:rPr lang="en-US" sz="2400" dirty="0"/>
              <a:t>View available reports on the Tasks Overview at the bottom of the Dashboard. </a:t>
            </a:r>
          </a:p>
          <a:p>
            <a:pPr marL="457200" indent="-457200">
              <a:buFont typeface="+mj-lt"/>
              <a:buAutoNum type="arabicPeriod"/>
            </a:pPr>
            <a:r>
              <a:rPr lang="en-US" sz="2400" dirty="0"/>
              <a:t>Select the link in the </a:t>
            </a:r>
            <a:r>
              <a:rPr lang="en-US" sz="2400" b="1" dirty="0"/>
              <a:t>Activity</a:t>
            </a:r>
            <a:r>
              <a:rPr lang="en-US" sz="2400" dirty="0"/>
              <a:t> column (for example, B Report) to access the Reports page. </a:t>
            </a:r>
          </a:p>
        </p:txBody>
      </p:sp>
      <p:pic>
        <p:nvPicPr>
          <p:cNvPr id="11" name="Picture 10" descr="Tasks Overview shown with circle aroudn B Report link.">
            <a:extLst>
              <a:ext uri="{FF2B5EF4-FFF2-40B4-BE49-F238E27FC236}">
                <a16:creationId xmlns:a16="http://schemas.microsoft.com/office/drawing/2014/main" id="{B7C8A146-688E-9C52-4714-A5B76578AA64}"/>
              </a:ext>
            </a:extLst>
          </p:cNvPr>
          <p:cNvPicPr>
            <a:picLocks noChangeAspect="1"/>
          </p:cNvPicPr>
          <p:nvPr/>
        </p:nvPicPr>
        <p:blipFill>
          <a:blip r:embed="rId3"/>
          <a:stretch>
            <a:fillRect/>
          </a:stretch>
        </p:blipFill>
        <p:spPr>
          <a:xfrm>
            <a:off x="1003036" y="3844213"/>
            <a:ext cx="10338478" cy="1951064"/>
          </a:xfrm>
          <a:prstGeom prst="rect">
            <a:avLst/>
          </a:prstGeom>
          <a:ln>
            <a:solidFill>
              <a:schemeClr val="tx1"/>
            </a:solidFill>
          </a:ln>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26</a:t>
            </a:fld>
            <a:endParaRPr lang="en-US" dirty="0"/>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15491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a:xfrm>
            <a:off x="838200" y="365125"/>
            <a:ext cx="4935694" cy="1325563"/>
          </a:xfrm>
        </p:spPr>
        <p:txBody>
          <a:bodyPr/>
          <a:lstStyle/>
          <a:p>
            <a:r>
              <a:rPr lang="en-US" dirty="0"/>
              <a:t>Access Reports</a:t>
            </a:r>
          </a:p>
        </p:txBody>
      </p:sp>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0" y="1825625"/>
            <a:ext cx="4149303" cy="4351338"/>
          </a:xfrm>
        </p:spPr>
        <p:txBody>
          <a:bodyPr>
            <a:normAutofit/>
          </a:bodyPr>
          <a:lstStyle/>
          <a:p>
            <a:pPr marL="457200" indent="-457200">
              <a:buFont typeface="+mj-lt"/>
              <a:buAutoNum type="arabicPeriod"/>
            </a:pPr>
            <a:r>
              <a:rPr lang="en-US" sz="2800" dirty="0"/>
              <a:t>On the Reports page, select any report link to view that report.</a:t>
            </a:r>
          </a:p>
          <a:p>
            <a:pPr marL="457200" indent="-457200">
              <a:buFont typeface="+mj-lt"/>
              <a:buAutoNum type="arabicPeriod"/>
            </a:pPr>
            <a:r>
              <a:rPr lang="en-US" sz="2800" dirty="0"/>
              <a:t>Review and share the reports with appropriate team members.</a:t>
            </a:r>
          </a:p>
        </p:txBody>
      </p:sp>
      <p:pic>
        <p:nvPicPr>
          <p:cNvPr id="7" name="Picture 6" descr="B-Reports page with arrow towards Strand Report and Monitoring Notification Letter, and circle around the Acknowledge Reports button.">
            <a:extLst>
              <a:ext uri="{FF2B5EF4-FFF2-40B4-BE49-F238E27FC236}">
                <a16:creationId xmlns:a16="http://schemas.microsoft.com/office/drawing/2014/main" id="{966A59D4-238A-4568-08EB-CAE3CA9D82C9}"/>
              </a:ext>
            </a:extLst>
          </p:cNvPr>
          <p:cNvPicPr>
            <a:picLocks noChangeAspect="1"/>
          </p:cNvPicPr>
          <p:nvPr/>
        </p:nvPicPr>
        <p:blipFill>
          <a:blip r:embed="rId3"/>
          <a:stretch>
            <a:fillRect/>
          </a:stretch>
        </p:blipFill>
        <p:spPr>
          <a:xfrm>
            <a:off x="5107514" y="2099144"/>
            <a:ext cx="6390476" cy="3952381"/>
          </a:xfrm>
          <a:prstGeom prst="rect">
            <a:avLst/>
          </a:prstGeom>
        </p:spPr>
      </p:pic>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27</a:t>
            </a:fld>
            <a:endParaRPr lang="en-US" dirty="0"/>
          </a:p>
        </p:txBody>
      </p:sp>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24746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838200" y="365125"/>
            <a:ext cx="11249694" cy="1325563"/>
          </a:xfrm>
        </p:spPr>
        <p:txBody>
          <a:bodyPr/>
          <a:lstStyle/>
          <a:p>
            <a:r>
              <a:rPr lang="en-US" dirty="0"/>
              <a:t>Acknowledge Reports by March 15</a:t>
            </a:r>
          </a:p>
        </p:txBody>
      </p:sp>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786980" y="1770747"/>
            <a:ext cx="3848082" cy="4530725"/>
          </a:xfrm>
        </p:spPr>
        <p:txBody>
          <a:bodyPr>
            <a:noAutofit/>
          </a:bodyPr>
          <a:lstStyle/>
          <a:p>
            <a:r>
              <a:rPr lang="en-US" sz="2500" dirty="0"/>
              <a:t>Acknowledge reports by selecting the red </a:t>
            </a:r>
            <a:r>
              <a:rPr lang="en-US" sz="2500" b="1" dirty="0"/>
              <a:t>Acknowledge Reports </a:t>
            </a:r>
            <a:r>
              <a:rPr lang="en-US" sz="2500" dirty="0"/>
              <a:t>button on the Reports page. </a:t>
            </a:r>
          </a:p>
          <a:p>
            <a:r>
              <a:rPr lang="en-US" sz="2500" b="1" dirty="0"/>
              <a:t>Note: </a:t>
            </a:r>
            <a:r>
              <a:rPr lang="en-US" sz="2500" dirty="0"/>
              <a:t>When reports have been</a:t>
            </a:r>
            <a:r>
              <a:rPr lang="en-US" sz="2500" b="1" dirty="0"/>
              <a:t> </a:t>
            </a:r>
            <a:r>
              <a:rPr lang="en-US" sz="2500" dirty="0"/>
              <a:t>acknowledged, additional tasks become available as appropriate (such as a CAP).</a:t>
            </a:r>
          </a:p>
        </p:txBody>
      </p:sp>
      <p:pic>
        <p:nvPicPr>
          <p:cNvPr id="9" name="Picture 8" descr="B-Reports page shown with Strand Report and Monitoring Notification Letter emphasized, and a circle around the Acknowledge Reports button.">
            <a:extLst>
              <a:ext uri="{FF2B5EF4-FFF2-40B4-BE49-F238E27FC236}">
                <a16:creationId xmlns:a16="http://schemas.microsoft.com/office/drawing/2014/main" id="{294F5113-DF3F-B944-5D0E-FE096265FF5A}"/>
              </a:ext>
            </a:extLst>
          </p:cNvPr>
          <p:cNvPicPr>
            <a:picLocks noChangeAspect="1"/>
          </p:cNvPicPr>
          <p:nvPr/>
        </p:nvPicPr>
        <p:blipFill>
          <a:blip r:embed="rId3"/>
          <a:stretch>
            <a:fillRect/>
          </a:stretch>
        </p:blipFill>
        <p:spPr>
          <a:xfrm>
            <a:off x="4894957" y="2552700"/>
            <a:ext cx="6716018" cy="2682533"/>
          </a:xfrm>
          <a:prstGeom prst="rect">
            <a:avLst/>
          </a:prstGeom>
          <a:ln>
            <a:solidFill>
              <a:schemeClr val="tx1"/>
            </a:solidFill>
          </a:ln>
        </p:spPr>
      </p:pic>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28</a:t>
            </a:fld>
            <a:endParaRPr lang="en-US" dirty="0"/>
          </a:p>
        </p:txBody>
      </p:sp>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7238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p:txBody>
          <a:bodyPr/>
          <a:lstStyle/>
          <a:p>
            <a:r>
              <a:rPr lang="en-US" dirty="0"/>
              <a:t>After Acknowledging Reports</a:t>
            </a:r>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p:txBody>
          <a:bodyPr>
            <a:normAutofit/>
          </a:bodyPr>
          <a:lstStyle/>
          <a:p>
            <a:r>
              <a:rPr lang="en-US" sz="2800" dirty="0"/>
              <a:t>Work cannot be completed in Catamaran until reports have been acknowledged.</a:t>
            </a:r>
          </a:p>
          <a:p>
            <a:r>
              <a:rPr lang="en-US" sz="2800" dirty="0"/>
              <a:t>What to do after acknowledging reports</a:t>
            </a:r>
            <a:r>
              <a:rPr lang="en-US" sz="2800" dirty="0">
                <a:solidFill>
                  <a:schemeClr val="tx1"/>
                </a:solidFill>
              </a:rPr>
              <a:t>:</a:t>
            </a:r>
          </a:p>
          <a:p>
            <a:pPr lvl="1"/>
            <a:r>
              <a:rPr lang="en-US" sz="2400" dirty="0"/>
              <a:t>Review Reports page: Does my district have findings?</a:t>
            </a:r>
          </a:p>
          <a:p>
            <a:pPr lvl="1"/>
            <a:r>
              <a:rPr lang="en-US" sz="2400" dirty="0"/>
              <a:t>Review Strand Report: What are the next steps?</a:t>
            </a:r>
          </a:p>
          <a:p>
            <a:pPr lvl="1"/>
            <a:r>
              <a:rPr lang="en-US" sz="2400" dirty="0"/>
              <a:t>Review MAR.</a:t>
            </a:r>
          </a:p>
          <a:p>
            <a:pPr lvl="1"/>
            <a:r>
              <a:rPr lang="en-US" sz="2400" dirty="0"/>
              <a:t>Decide whether the district should convene a RAP Team.</a:t>
            </a:r>
          </a:p>
        </p:txBody>
      </p:sp>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29</a:t>
            </a:fld>
            <a:endParaRPr lang="en-US" dirty="0"/>
          </a:p>
        </p:txBody>
      </p:sp>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46121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63F3-E486-4936-A951-1A8E50BC5AA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63DEEA5-5891-4F9F-A3D5-243C4C2D28A1}"/>
              </a:ext>
            </a:extLst>
          </p:cNvPr>
          <p:cNvSpPr>
            <a:spLocks noGrp="1"/>
          </p:cNvSpPr>
          <p:nvPr>
            <p:ph idx="1"/>
          </p:nvPr>
        </p:nvSpPr>
        <p:spPr/>
        <p:txBody>
          <a:bodyPr>
            <a:normAutofit/>
          </a:bodyPr>
          <a:lstStyle/>
          <a:p>
            <a:r>
              <a:rPr lang="en-US" sz="2800" dirty="0"/>
              <a:t>February 2025 Catamaran Preview</a:t>
            </a:r>
          </a:p>
          <a:p>
            <a:r>
              <a:rPr lang="en-US" sz="2800" dirty="0"/>
              <a:t>Reviewing and Acknowledging Reports</a:t>
            </a:r>
          </a:p>
          <a:p>
            <a:r>
              <a:rPr lang="en-US" sz="2800" dirty="0"/>
              <a:t>Reminders for CAPs and Corrective Actions</a:t>
            </a:r>
          </a:p>
          <a:p>
            <a:r>
              <a:rPr lang="en-US" sz="2800" dirty="0"/>
              <a:t>Resources </a:t>
            </a:r>
          </a:p>
        </p:txBody>
      </p:sp>
      <p:sp>
        <p:nvSpPr>
          <p:cNvPr id="5" name="Slide Number Placeholder 4">
            <a:extLst>
              <a:ext uri="{FF2B5EF4-FFF2-40B4-BE49-F238E27FC236}">
                <a16:creationId xmlns:a16="http://schemas.microsoft.com/office/drawing/2014/main" id="{16B1306D-ECD8-4F4B-9509-08D15E8D9704}"/>
              </a:ext>
            </a:extLst>
          </p:cNvPr>
          <p:cNvSpPr>
            <a:spLocks noGrp="1"/>
          </p:cNvSpPr>
          <p:nvPr>
            <p:ph type="sldNum" sz="quarter" idx="12"/>
          </p:nvPr>
        </p:nvSpPr>
        <p:spPr/>
        <p:txBody>
          <a:bodyPr/>
          <a:lstStyle/>
          <a:p>
            <a:fld id="{46775F4D-6D42-4CD6-A802-0B48E0231625}" type="slidenum">
              <a:rPr lang="en-US" smtClean="0"/>
              <a:pPr/>
              <a:t>3</a:t>
            </a:fld>
            <a:endParaRPr lang="en-US" dirty="0"/>
          </a:p>
        </p:txBody>
      </p:sp>
      <p:sp>
        <p:nvSpPr>
          <p:cNvPr id="4" name="Footer Placeholder 3">
            <a:extLst>
              <a:ext uri="{FF2B5EF4-FFF2-40B4-BE49-F238E27FC236}">
                <a16:creationId xmlns:a16="http://schemas.microsoft.com/office/drawing/2014/main" id="{D4BC9280-804C-484C-AAF7-C4917C1120A7}"/>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116945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dirty="0"/>
              <a:t>Complete Tasks with RAP Team as needed</a:t>
            </a:r>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895850"/>
          </a:xfrm>
        </p:spPr>
        <p:txBody>
          <a:bodyPr>
            <a:normAutofit lnSpcReduction="10000"/>
          </a:bodyPr>
          <a:lstStyle/>
          <a:p>
            <a:r>
              <a:rPr lang="en-US" sz="2800" dirty="0"/>
              <a:t>Check the Tasks Overview or the Strand Report to see if the district has a CAP or Corrective Action.</a:t>
            </a:r>
          </a:p>
          <a:p>
            <a:r>
              <a:rPr lang="en-US" sz="2800" dirty="0"/>
              <a:t>When there is a CAP or Corrective Action, convene a RAP Team to work through the activity.</a:t>
            </a:r>
          </a:p>
          <a:p>
            <a:r>
              <a:rPr lang="en-US" sz="2800" dirty="0"/>
              <a:t>Suggested RAP Team members include:</a:t>
            </a:r>
          </a:p>
          <a:p>
            <a:pPr lvl="1"/>
            <a:r>
              <a:rPr lang="en-US" sz="2400" dirty="0"/>
              <a:t>District and ISD personnel such as special and general education administrators</a:t>
            </a:r>
          </a:p>
          <a:p>
            <a:pPr lvl="1"/>
            <a:r>
              <a:rPr lang="en-US" sz="2400" dirty="0"/>
              <a:t>School improvement team representative </a:t>
            </a:r>
          </a:p>
          <a:p>
            <a:pPr lvl="1"/>
            <a:r>
              <a:rPr lang="en-US" sz="2400" dirty="0"/>
              <a:t>Parents</a:t>
            </a:r>
          </a:p>
          <a:p>
            <a:pPr lvl="1"/>
            <a:r>
              <a:rPr lang="en-US" sz="2400" dirty="0"/>
              <a:t>Service providers including general or special education teachers</a:t>
            </a:r>
          </a:p>
          <a:p>
            <a:pPr lvl="1"/>
            <a:r>
              <a:rPr lang="en-US" sz="2400" dirty="0"/>
              <a:t>Data experts or program specialists</a:t>
            </a:r>
          </a:p>
        </p:txBody>
      </p:sp>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30</a:t>
            </a:fld>
            <a:endParaRPr lang="en-US" dirty="0"/>
          </a:p>
        </p:txBody>
      </p:sp>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059242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dirty="0"/>
              <a:t>Reminders for CAPs and </a:t>
            </a:r>
            <a:br>
              <a:rPr lang="en-US" dirty="0"/>
            </a:br>
            <a:r>
              <a:rPr lang="en-US" dirty="0"/>
              <a:t>Corrective Actions</a:t>
            </a:r>
          </a:p>
        </p:txBody>
      </p:sp>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31</a:t>
            </a:fld>
            <a:endParaRPr lang="en-US" dirty="0"/>
          </a:p>
        </p:txBody>
      </p:sp>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87265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728663" y="256780"/>
            <a:ext cx="11344275" cy="1325563"/>
          </a:xfrm>
        </p:spPr>
        <p:txBody>
          <a:bodyPr/>
          <a:lstStyle/>
          <a:p>
            <a:r>
              <a:rPr lang="en-US" dirty="0"/>
              <a:t>CAP Activity Page – B-Valid &amp; Reliable CAPs</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201" y="1795643"/>
            <a:ext cx="10650794" cy="4560708"/>
          </a:xfrm>
        </p:spPr>
        <p:txBody>
          <a:bodyPr>
            <a:normAutofit/>
          </a:bodyPr>
          <a:lstStyle/>
          <a:p>
            <a:r>
              <a:rPr lang="en-US" sz="2800" dirty="0"/>
              <a:t>Available for B-Valid &amp; Reliable CAPs that come from </a:t>
            </a:r>
            <a:br>
              <a:rPr lang="en-US" sz="2800" dirty="0"/>
            </a:br>
            <a:r>
              <a:rPr lang="en-US" sz="2800" dirty="0"/>
              <a:t>B-12 data.</a:t>
            </a:r>
          </a:p>
          <a:p>
            <a:r>
              <a:rPr lang="en-US" sz="2800" dirty="0"/>
              <a:t>Catamaran will populate:</a:t>
            </a:r>
          </a:p>
          <a:p>
            <a:pPr lvl="1"/>
            <a:r>
              <a:rPr lang="en-US" sz="2400" dirty="0"/>
              <a:t>Monitoring Findings</a:t>
            </a:r>
          </a:p>
          <a:p>
            <a:pPr lvl="1"/>
            <a:r>
              <a:rPr lang="en-US" sz="2400" dirty="0"/>
              <a:t>Required Corrective Actions</a:t>
            </a:r>
          </a:p>
          <a:p>
            <a:pPr lvl="1"/>
            <a:r>
              <a:rPr lang="en-US" sz="2400" dirty="0"/>
              <a:t>First Activity Step – watch </a:t>
            </a:r>
            <a:r>
              <a:rPr lang="en-US" sz="2400" dirty="0">
                <a:hlinkClick r:id="rId3"/>
              </a:rPr>
              <a:t>Ways to Improve Part C to Part B Transition Data</a:t>
            </a:r>
            <a:r>
              <a:rPr lang="en-US" sz="2400" dirty="0"/>
              <a:t> video</a:t>
            </a:r>
          </a:p>
          <a:p>
            <a:r>
              <a:rPr lang="en-US" sz="2800" dirty="0"/>
              <a:t>Districts will be required to complete these actions and the activity step prior to requesting closeout of the CAP.</a:t>
            </a:r>
          </a:p>
        </p:txBody>
      </p:sp>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32</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999438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3A1FF0A-5D15-07B7-ED3D-B25B769C2C94}"/>
              </a:ext>
            </a:extLst>
          </p:cNvPr>
          <p:cNvSpPr>
            <a:spLocks noGrp="1"/>
          </p:cNvSpPr>
          <p:nvPr>
            <p:ph type="title" idx="4294967295"/>
          </p:nvPr>
        </p:nvSpPr>
        <p:spPr>
          <a:xfrm>
            <a:off x="838200" y="-690879"/>
            <a:ext cx="10515600" cy="599439"/>
          </a:xfrm>
        </p:spPr>
        <p:txBody>
          <a:bodyPr>
            <a:normAutofit fontScale="90000"/>
          </a:bodyPr>
          <a:lstStyle/>
          <a:p>
            <a:r>
              <a:rPr lang="en-US" dirty="0"/>
              <a:t>Updated CAP Activity Page (2)</a:t>
            </a:r>
          </a:p>
        </p:txBody>
      </p:sp>
      <p:pic>
        <p:nvPicPr>
          <p:cNvPr id="12" name="Picture 11" descr="B Valid &amp; Reliable CAP Activity page showing Monitoring Findings and Required Corrective Action">
            <a:extLst>
              <a:ext uri="{FF2B5EF4-FFF2-40B4-BE49-F238E27FC236}">
                <a16:creationId xmlns:a16="http://schemas.microsoft.com/office/drawing/2014/main" id="{239FA6EE-D957-6F4F-074B-CAA85B45E5FC}"/>
              </a:ext>
            </a:extLst>
          </p:cNvPr>
          <p:cNvPicPr>
            <a:picLocks noChangeAspect="1"/>
          </p:cNvPicPr>
          <p:nvPr/>
        </p:nvPicPr>
        <p:blipFill>
          <a:blip r:embed="rId3"/>
          <a:srcRect/>
          <a:stretch/>
        </p:blipFill>
        <p:spPr>
          <a:xfrm>
            <a:off x="838201" y="496947"/>
            <a:ext cx="10697143" cy="5893626"/>
          </a:xfrm>
          <a:prstGeom prst="rect">
            <a:avLst/>
          </a:prstGeom>
          <a:ln>
            <a:solidFill>
              <a:srgbClr val="3A3A3A"/>
            </a:solidFill>
          </a:ln>
        </p:spPr>
      </p:pic>
      <p:sp>
        <p:nvSpPr>
          <p:cNvPr id="3" name="Slide Number Placeholder 2">
            <a:extLst>
              <a:ext uri="{FF2B5EF4-FFF2-40B4-BE49-F238E27FC236}">
                <a16:creationId xmlns:a16="http://schemas.microsoft.com/office/drawing/2014/main" id="{FD5F625D-8E35-B015-E204-35515D7D91C3}"/>
              </a:ext>
            </a:extLst>
          </p:cNvPr>
          <p:cNvSpPr>
            <a:spLocks noGrp="1"/>
          </p:cNvSpPr>
          <p:nvPr>
            <p:ph type="sldNum" sz="quarter" idx="12"/>
          </p:nvPr>
        </p:nvSpPr>
        <p:spPr/>
        <p:txBody>
          <a:bodyPr/>
          <a:lstStyle/>
          <a:p>
            <a:fld id="{F782C1E8-CA2E-47FF-89F1-29AE34FB2263}" type="slidenum">
              <a:rPr lang="en-US" smtClean="0"/>
              <a:pPr/>
              <a:t>33</a:t>
            </a:fld>
            <a:endParaRPr lang="en-US" dirty="0"/>
          </a:p>
        </p:txBody>
      </p:sp>
      <p:sp>
        <p:nvSpPr>
          <p:cNvPr id="2" name="Footer Placeholder 1">
            <a:extLst>
              <a:ext uri="{FF2B5EF4-FFF2-40B4-BE49-F238E27FC236}">
                <a16:creationId xmlns:a16="http://schemas.microsoft.com/office/drawing/2014/main" id="{FD1DBF64-00EE-5358-4A37-99027B9D61B2}"/>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10" name="Rectangle 9">
            <a:extLst>
              <a:ext uri="{FF2B5EF4-FFF2-40B4-BE49-F238E27FC236}">
                <a16:creationId xmlns:a16="http://schemas.microsoft.com/office/drawing/2014/main" id="{FE97EE19-9509-F8DB-DA07-7E886CD7DBAD}"/>
              </a:ext>
              <a:ext uri="{C183D7F6-B498-43B3-948B-1728B52AA6E4}">
                <adec:decorative xmlns:adec="http://schemas.microsoft.com/office/drawing/2017/decorative" val="1"/>
              </a:ext>
            </a:extLst>
          </p:cNvPr>
          <p:cNvSpPr/>
          <p:nvPr/>
        </p:nvSpPr>
        <p:spPr>
          <a:xfrm>
            <a:off x="1248032" y="1898215"/>
            <a:ext cx="9784925" cy="1386406"/>
          </a:xfrm>
          <a:prstGeom prst="rect">
            <a:avLst/>
          </a:prstGeom>
          <a:noFill/>
          <a:ln w="508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9FB948-48CC-A5DA-9260-1512A4A387DE}"/>
              </a:ext>
              <a:ext uri="{C183D7F6-B498-43B3-948B-1728B52AA6E4}">
                <adec:decorative xmlns:adec="http://schemas.microsoft.com/office/drawing/2017/decorative" val="1"/>
              </a:ext>
            </a:extLst>
          </p:cNvPr>
          <p:cNvSpPr/>
          <p:nvPr/>
        </p:nvSpPr>
        <p:spPr>
          <a:xfrm>
            <a:off x="1251109" y="4629031"/>
            <a:ext cx="9784925" cy="1727319"/>
          </a:xfrm>
          <a:prstGeom prst="rect">
            <a:avLst/>
          </a:prstGeom>
          <a:noFill/>
          <a:ln w="508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3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478134-1424-C658-F2DD-D134BCD7AF01}"/>
              </a:ext>
            </a:extLst>
          </p:cNvPr>
          <p:cNvSpPr>
            <a:spLocks noGrp="1"/>
          </p:cNvSpPr>
          <p:nvPr>
            <p:ph type="title" idx="4294967295"/>
          </p:nvPr>
        </p:nvSpPr>
        <p:spPr>
          <a:xfrm>
            <a:off x="838200" y="-792479"/>
            <a:ext cx="10515600" cy="792479"/>
          </a:xfrm>
        </p:spPr>
        <p:txBody>
          <a:bodyPr>
            <a:normAutofit/>
          </a:bodyPr>
          <a:lstStyle/>
          <a:p>
            <a:r>
              <a:rPr lang="en-US" dirty="0"/>
              <a:t>Updated CAP</a:t>
            </a:r>
            <a:r>
              <a:rPr lang="en-US" baseline="0" dirty="0"/>
              <a:t> Activity Page (3)</a:t>
            </a:r>
            <a:endParaRPr lang="en-US" dirty="0"/>
          </a:p>
        </p:txBody>
      </p:sp>
      <p:pic>
        <p:nvPicPr>
          <p:cNvPr id="5" name="Picture 4" descr="Second half of the B-Valid &amp; Reliable CAP Activity page">
            <a:extLst>
              <a:ext uri="{FF2B5EF4-FFF2-40B4-BE49-F238E27FC236}">
                <a16:creationId xmlns:a16="http://schemas.microsoft.com/office/drawing/2014/main" id="{6FE222DD-D095-400D-614E-1DCFF4802ECB}"/>
              </a:ext>
            </a:extLst>
          </p:cNvPr>
          <p:cNvPicPr>
            <a:picLocks noChangeAspect="1"/>
          </p:cNvPicPr>
          <p:nvPr/>
        </p:nvPicPr>
        <p:blipFill>
          <a:blip r:embed="rId3"/>
          <a:srcRect/>
          <a:stretch/>
        </p:blipFill>
        <p:spPr>
          <a:xfrm>
            <a:off x="838201" y="527001"/>
            <a:ext cx="10872381" cy="5803997"/>
          </a:xfrm>
          <a:prstGeom prst="rect">
            <a:avLst/>
          </a:prstGeom>
          <a:ln>
            <a:solidFill>
              <a:srgbClr val="3A3A3A"/>
            </a:solidFill>
          </a:ln>
        </p:spPr>
      </p:pic>
      <p:sp>
        <p:nvSpPr>
          <p:cNvPr id="6" name="Rectangle 5">
            <a:extLst>
              <a:ext uri="{FF2B5EF4-FFF2-40B4-BE49-F238E27FC236}">
                <a16:creationId xmlns:a16="http://schemas.microsoft.com/office/drawing/2014/main" id="{8E6D3038-B247-21F0-693F-27E09625AFAF}"/>
              </a:ext>
              <a:ext uri="{C183D7F6-B498-43B3-948B-1728B52AA6E4}">
                <adec:decorative xmlns:adec="http://schemas.microsoft.com/office/drawing/2017/decorative" val="1"/>
              </a:ext>
            </a:extLst>
          </p:cNvPr>
          <p:cNvSpPr/>
          <p:nvPr/>
        </p:nvSpPr>
        <p:spPr>
          <a:xfrm>
            <a:off x="988143" y="565813"/>
            <a:ext cx="10545096" cy="2153324"/>
          </a:xfrm>
          <a:prstGeom prst="rect">
            <a:avLst/>
          </a:prstGeom>
          <a:noFill/>
          <a:ln w="508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432A638-CE1C-EA93-E0C7-2D64D6F5F8FA}"/>
              </a:ext>
            </a:extLst>
          </p:cNvPr>
          <p:cNvSpPr>
            <a:spLocks noGrp="1"/>
          </p:cNvSpPr>
          <p:nvPr>
            <p:ph type="sldNum" sz="quarter" idx="12"/>
          </p:nvPr>
        </p:nvSpPr>
        <p:spPr/>
        <p:txBody>
          <a:bodyPr/>
          <a:lstStyle/>
          <a:p>
            <a:fld id="{F782C1E8-CA2E-47FF-89F1-29AE34FB2263}" type="slidenum">
              <a:rPr lang="en-US" smtClean="0"/>
              <a:pPr/>
              <a:t>34</a:t>
            </a:fld>
            <a:endParaRPr lang="en-US" dirty="0"/>
          </a:p>
        </p:txBody>
      </p:sp>
      <p:sp>
        <p:nvSpPr>
          <p:cNvPr id="2" name="Footer Placeholder 1">
            <a:extLst>
              <a:ext uri="{FF2B5EF4-FFF2-40B4-BE49-F238E27FC236}">
                <a16:creationId xmlns:a16="http://schemas.microsoft.com/office/drawing/2014/main" id="{070C5FA7-6001-90D9-A535-CB3004F5879E}"/>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48221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713934" cy="1325563"/>
          </a:xfrm>
        </p:spPr>
        <p:txBody>
          <a:bodyPr/>
          <a:lstStyle/>
          <a:p>
            <a:r>
              <a:rPr lang="en-US" dirty="0"/>
              <a:t>Question 3: CAP Activity or CAP Finding</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8" y="1795643"/>
            <a:ext cx="10713933" cy="2302828"/>
          </a:xfrm>
        </p:spPr>
        <p:txBody>
          <a:bodyPr>
            <a:normAutofit/>
          </a:bodyPr>
          <a:lstStyle/>
          <a:p>
            <a:r>
              <a:rPr lang="en-US" sz="2800" dirty="0"/>
              <a:t>The </a:t>
            </a:r>
            <a:r>
              <a:rPr lang="en-US" sz="2800" b="1" dirty="0"/>
              <a:t>Delete?</a:t>
            </a:r>
            <a:r>
              <a:rPr lang="en-US" sz="2800" dirty="0"/>
              <a:t> checkbox allows users to remove rows as needed.</a:t>
            </a:r>
          </a:p>
          <a:p>
            <a:r>
              <a:rPr lang="en-US" sz="2800" dirty="0"/>
              <a:t>The </a:t>
            </a:r>
            <a:r>
              <a:rPr lang="en-US" sz="2800" b="1" dirty="0"/>
              <a:t>Step # </a:t>
            </a:r>
            <a:r>
              <a:rPr lang="en-US" sz="2800" dirty="0"/>
              <a:t>field</a:t>
            </a:r>
            <a:r>
              <a:rPr lang="en-US" sz="2800" b="1" dirty="0"/>
              <a:t> </a:t>
            </a:r>
            <a:r>
              <a:rPr lang="en-US" sz="2800" dirty="0"/>
              <a:t>has been updated to auto-number rows.</a:t>
            </a:r>
          </a:p>
        </p:txBody>
      </p:sp>
      <p:pic>
        <p:nvPicPr>
          <p:cNvPr id="4" name="Picture 3" descr="Screenshot of step three of the CAP Activity or Finding Page with the auto-number feature for activity steps and delete button emphasized.">
            <a:extLst>
              <a:ext uri="{FF2B5EF4-FFF2-40B4-BE49-F238E27FC236}">
                <a16:creationId xmlns:a16="http://schemas.microsoft.com/office/drawing/2014/main" id="{AE867B43-FE24-5BE3-B422-96194646B52D}"/>
              </a:ext>
            </a:extLst>
          </p:cNvPr>
          <p:cNvPicPr>
            <a:picLocks noChangeAspect="1"/>
          </p:cNvPicPr>
          <p:nvPr/>
        </p:nvPicPr>
        <p:blipFill>
          <a:blip r:embed="rId3"/>
          <a:stretch>
            <a:fillRect/>
          </a:stretch>
        </p:blipFill>
        <p:spPr>
          <a:xfrm>
            <a:off x="838198" y="3246619"/>
            <a:ext cx="10493649" cy="2393649"/>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35</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07182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199" y="413943"/>
            <a:ext cx="10503569" cy="1325563"/>
          </a:xfrm>
        </p:spPr>
        <p:txBody>
          <a:bodyPr/>
          <a:lstStyle/>
          <a:p>
            <a:r>
              <a:rPr lang="en-US" dirty="0"/>
              <a:t>Progress Report</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200" y="1795644"/>
            <a:ext cx="10618694" cy="1633356"/>
          </a:xfrm>
        </p:spPr>
        <p:txBody>
          <a:bodyPr>
            <a:normAutofit/>
          </a:bodyPr>
          <a:lstStyle/>
          <a:p>
            <a:r>
              <a:rPr lang="en-US" sz="2800" dirty="0"/>
              <a:t>Activity step(s) from the </a:t>
            </a:r>
            <a:r>
              <a:rPr lang="en-US" sz="2800" b="1" dirty="0"/>
              <a:t>CAP Activity (or Finding) </a:t>
            </a:r>
            <a:r>
              <a:rPr lang="en-US" sz="2800" dirty="0"/>
              <a:t>page will be displayed on the Progress Report.</a:t>
            </a:r>
          </a:p>
          <a:p>
            <a:r>
              <a:rPr lang="en-US" sz="2800" dirty="0"/>
              <a:t>Member districts will report progress on specific activity step(s).</a:t>
            </a:r>
          </a:p>
        </p:txBody>
      </p:sp>
      <p:pic>
        <p:nvPicPr>
          <p:cNvPr id="8" name="Picture 7" descr="B-Timely IEP CAP Progress Report with emphasis on the Activity Steps, Progress Notes, and Back, Save, and Submit PR buttons.">
            <a:extLst>
              <a:ext uri="{FF2B5EF4-FFF2-40B4-BE49-F238E27FC236}">
                <a16:creationId xmlns:a16="http://schemas.microsoft.com/office/drawing/2014/main" id="{3D5C4896-DBB8-46C3-7384-9FCC59AB2996}"/>
              </a:ext>
            </a:extLst>
          </p:cNvPr>
          <p:cNvPicPr>
            <a:picLocks noChangeAspect="1"/>
          </p:cNvPicPr>
          <p:nvPr/>
        </p:nvPicPr>
        <p:blipFill>
          <a:blip r:embed="rId3"/>
          <a:stretch>
            <a:fillRect/>
          </a:stretch>
        </p:blipFill>
        <p:spPr>
          <a:xfrm>
            <a:off x="2537602" y="3265874"/>
            <a:ext cx="7104762" cy="3090476"/>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36</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435739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dirty="0"/>
              <a:t>Request Verification &amp; Closeout</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9" y="1673227"/>
            <a:ext cx="11238571" cy="1325562"/>
          </a:xfrm>
        </p:spPr>
        <p:txBody>
          <a:bodyPr>
            <a:noAutofit/>
          </a:bodyPr>
          <a:lstStyle/>
          <a:p>
            <a:r>
              <a:rPr lang="en-US" sz="2600" dirty="0"/>
              <a:t>Districts provide evidence and documentation for specific activity step(s).</a:t>
            </a:r>
          </a:p>
          <a:p>
            <a:r>
              <a:rPr lang="en-US" sz="2600" dirty="0"/>
              <a:t>This information is available to the ISD to assist with CAP verification.</a:t>
            </a:r>
          </a:p>
        </p:txBody>
      </p:sp>
      <p:pic>
        <p:nvPicPr>
          <p:cNvPr id="8" name="Picture 7" descr="B-Timely IEP CAP Request Verification and Closeout of Findings page with emphasis on Activity Steps, Evidence Notes, and the Back, Save, and Request Verification buttons.">
            <a:extLst>
              <a:ext uri="{FF2B5EF4-FFF2-40B4-BE49-F238E27FC236}">
                <a16:creationId xmlns:a16="http://schemas.microsoft.com/office/drawing/2014/main" id="{BA7CF175-507C-2434-BC13-F5C91B687AD0}"/>
              </a:ext>
            </a:extLst>
          </p:cNvPr>
          <p:cNvPicPr>
            <a:picLocks noChangeAspect="1"/>
          </p:cNvPicPr>
          <p:nvPr/>
        </p:nvPicPr>
        <p:blipFill>
          <a:blip r:embed="rId3"/>
          <a:stretch>
            <a:fillRect/>
          </a:stretch>
        </p:blipFill>
        <p:spPr>
          <a:xfrm>
            <a:off x="2409447" y="2621588"/>
            <a:ext cx="7794285" cy="3734762"/>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37</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654005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dirty="0"/>
              <a:t>Supporting Evidence Uploads</a:t>
            </a:r>
          </a:p>
        </p:txBody>
      </p:sp>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38</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7" name="Picture 6" descr="Activity Name and step number drop-down emphasized, along with the Browse button and Delete? checkbox.">
            <a:extLst>
              <a:ext uri="{FF2B5EF4-FFF2-40B4-BE49-F238E27FC236}">
                <a16:creationId xmlns:a16="http://schemas.microsoft.com/office/drawing/2014/main" id="{C45E60E6-550D-A058-FF57-7B2554080B3A}"/>
              </a:ext>
            </a:extLst>
          </p:cNvPr>
          <p:cNvPicPr>
            <a:picLocks noChangeAspect="1"/>
          </p:cNvPicPr>
          <p:nvPr/>
        </p:nvPicPr>
        <p:blipFill>
          <a:blip r:embed="rId3"/>
          <a:stretch>
            <a:fillRect/>
          </a:stretch>
        </p:blipFill>
        <p:spPr>
          <a:xfrm>
            <a:off x="1680863" y="2428398"/>
            <a:ext cx="8830273" cy="2868908"/>
          </a:xfrm>
          <a:prstGeom prst="rect">
            <a:avLst/>
          </a:prstGeom>
          <a:ln>
            <a:solidFill>
              <a:schemeClr val="tx1"/>
            </a:solidFill>
          </a:ln>
        </p:spPr>
      </p:pic>
    </p:spTree>
    <p:extLst>
      <p:ext uri="{BB962C8B-B14F-4D97-AF65-F5344CB8AC3E}">
        <p14:creationId xmlns:p14="http://schemas.microsoft.com/office/powerpoint/2010/main" val="2694872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r>
              <a:rPr lang="en-US" dirty="0"/>
              <a:t>Timely IEP CAP Verification for ISDs</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1" y="1740482"/>
            <a:ext cx="10577944" cy="2584418"/>
          </a:xfrm>
        </p:spPr>
        <p:txBody>
          <a:bodyPr>
            <a:normAutofit/>
          </a:bodyPr>
          <a:lstStyle/>
          <a:p>
            <a:r>
              <a:rPr lang="en-US" dirty="0"/>
              <a:t>Activity step(s) and evidence, including attachments, will be displayed on the </a:t>
            </a:r>
            <a:r>
              <a:rPr lang="en-US" b="1" dirty="0"/>
              <a:t>CAP Verification </a:t>
            </a:r>
            <a:r>
              <a:rPr lang="en-US" dirty="0"/>
              <a:t>page.</a:t>
            </a:r>
          </a:p>
          <a:p>
            <a:r>
              <a:rPr lang="en-US" dirty="0"/>
              <a:t>ISDs review both activities and evidence from this page to verify completion.</a:t>
            </a:r>
          </a:p>
          <a:p>
            <a:r>
              <a:rPr lang="en-US" dirty="0"/>
              <a:t>When all activities are verified, the ISD will move to the next section(s) of the CAP Verification Activity page as appropriate.</a:t>
            </a:r>
          </a:p>
        </p:txBody>
      </p:sp>
      <p:pic>
        <p:nvPicPr>
          <p:cNvPr id="7" name="Picture 6" descr="CAP Activity Verification section of the activity page">
            <a:extLst>
              <a:ext uri="{FF2B5EF4-FFF2-40B4-BE49-F238E27FC236}">
                <a16:creationId xmlns:a16="http://schemas.microsoft.com/office/drawing/2014/main" id="{31DB0ED6-2B28-6EC9-797F-283D641AC7CE}"/>
              </a:ext>
            </a:extLst>
          </p:cNvPr>
          <p:cNvPicPr>
            <a:picLocks noChangeAspect="1"/>
          </p:cNvPicPr>
          <p:nvPr/>
        </p:nvPicPr>
        <p:blipFill>
          <a:blip r:embed="rId3"/>
          <a:srcRect/>
          <a:stretch/>
        </p:blipFill>
        <p:spPr>
          <a:xfrm>
            <a:off x="2124479" y="4324900"/>
            <a:ext cx="7943041" cy="1863791"/>
          </a:xfrm>
          <a:prstGeom prst="rect">
            <a:avLst/>
          </a:prstGeom>
          <a:ln>
            <a:solidFill>
              <a:srgbClr val="3A3A3A"/>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39</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cxnSp>
        <p:nvCxnSpPr>
          <p:cNvPr id="8" name="Straight Arrow Connector 7">
            <a:extLst>
              <a:ext uri="{FF2B5EF4-FFF2-40B4-BE49-F238E27FC236}">
                <a16:creationId xmlns:a16="http://schemas.microsoft.com/office/drawing/2014/main" id="{2D68B814-1FA8-7E9A-8F43-E494E53C43AF}"/>
              </a:ext>
              <a:ext uri="{C183D7F6-B498-43B3-948B-1728B52AA6E4}">
                <adec:decorative xmlns:adec="http://schemas.microsoft.com/office/drawing/2017/decorative" val="1"/>
              </a:ext>
            </a:extLst>
          </p:cNvPr>
          <p:cNvCxnSpPr/>
          <p:nvPr/>
        </p:nvCxnSpPr>
        <p:spPr>
          <a:xfrm>
            <a:off x="1551709" y="5486400"/>
            <a:ext cx="665018" cy="203200"/>
          </a:xfrm>
          <a:prstGeom prst="straightConnector1">
            <a:avLst/>
          </a:prstGeom>
          <a:ln w="73025" cap="rnd">
            <a:solidFill>
              <a:schemeClr val="accent2">
                <a:lumMod val="75000"/>
              </a:schemeClr>
            </a:solidFill>
            <a:round/>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0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70885D-E4D2-4D8D-AF12-088213A50861}"/>
              </a:ext>
            </a:extLst>
          </p:cNvPr>
          <p:cNvSpPr>
            <a:spLocks noGrp="1"/>
          </p:cNvSpPr>
          <p:nvPr>
            <p:ph type="ctrTitle"/>
          </p:nvPr>
        </p:nvSpPr>
        <p:spPr/>
        <p:txBody>
          <a:bodyPr/>
          <a:lstStyle/>
          <a:p>
            <a:r>
              <a:rPr lang="en-US" dirty="0"/>
              <a:t>February 2025 Catamaran Preview</a:t>
            </a:r>
          </a:p>
        </p:txBody>
      </p:sp>
      <p:sp>
        <p:nvSpPr>
          <p:cNvPr id="5" name="Slide Number Placeholder 4">
            <a:extLst>
              <a:ext uri="{FF2B5EF4-FFF2-40B4-BE49-F238E27FC236}">
                <a16:creationId xmlns:a16="http://schemas.microsoft.com/office/drawing/2014/main" id="{03EB666C-6C49-44E5-93F9-39938EB04294}"/>
              </a:ext>
            </a:extLst>
          </p:cNvPr>
          <p:cNvSpPr>
            <a:spLocks noGrp="1"/>
          </p:cNvSpPr>
          <p:nvPr>
            <p:ph type="sldNum" sz="quarter" idx="12"/>
          </p:nvPr>
        </p:nvSpPr>
        <p:spPr/>
        <p:txBody>
          <a:bodyPr/>
          <a:lstStyle/>
          <a:p>
            <a:fld id="{46775F4D-6D42-4CD6-A802-0B48E0231625}" type="slidenum">
              <a:rPr lang="en-US" smtClean="0"/>
              <a:pPr/>
              <a:t>4</a:t>
            </a:fld>
            <a:endParaRPr lang="en-US" dirty="0"/>
          </a:p>
        </p:txBody>
      </p:sp>
      <p:sp>
        <p:nvSpPr>
          <p:cNvPr id="4" name="Footer Placeholder 3">
            <a:extLst>
              <a:ext uri="{FF2B5EF4-FFF2-40B4-BE49-F238E27FC236}">
                <a16:creationId xmlns:a16="http://schemas.microsoft.com/office/drawing/2014/main" id="{261A11DB-833A-42F0-B26B-3C684C67875D}"/>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05025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r>
              <a:rPr lang="en-US" dirty="0"/>
              <a:t>B-Valid &amp; Reliable CAP Activity Verification</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0" y="1740480"/>
            <a:ext cx="10698479" cy="4355519"/>
          </a:xfrm>
        </p:spPr>
        <p:txBody>
          <a:bodyPr>
            <a:normAutofit/>
          </a:bodyPr>
          <a:lstStyle/>
          <a:p>
            <a:r>
              <a:rPr lang="en-US" sz="2800" dirty="0"/>
              <a:t>District activity step(s) and evidence, including attachments, will be displayed on the </a:t>
            </a:r>
            <a:r>
              <a:rPr lang="en-US" sz="2800" b="1" dirty="0"/>
              <a:t>CAP Verification </a:t>
            </a:r>
            <a:r>
              <a:rPr lang="en-US" sz="2800" dirty="0"/>
              <a:t>page.</a:t>
            </a:r>
          </a:p>
          <a:p>
            <a:r>
              <a:rPr lang="en-US" sz="2800" dirty="0"/>
              <a:t>ISDs review both activities and evidence from this page to verify completion.</a:t>
            </a:r>
          </a:p>
          <a:p>
            <a:r>
              <a:rPr lang="en-US" sz="2800" dirty="0"/>
              <a:t>When all activities are verified, the ISD will move to the next section(s) of the CAP Verification Activity page as appropriate.</a:t>
            </a:r>
          </a:p>
          <a:p>
            <a:pPr lvl="1"/>
            <a:r>
              <a:rPr lang="en-US" sz="2400" dirty="0"/>
              <a:t>Note: the first activity step will be verified by MDE.</a:t>
            </a:r>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40</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951677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BFE6BD-1F69-ED2F-2450-57C524B4159D}"/>
              </a:ext>
            </a:extLst>
          </p:cNvPr>
          <p:cNvSpPr>
            <a:spLocks noGrp="1"/>
          </p:cNvSpPr>
          <p:nvPr>
            <p:ph type="title" idx="4294967295"/>
          </p:nvPr>
        </p:nvSpPr>
        <p:spPr>
          <a:xfrm>
            <a:off x="0" y="-772159"/>
            <a:ext cx="12192000" cy="772159"/>
          </a:xfrm>
        </p:spPr>
        <p:txBody>
          <a:bodyPr>
            <a:normAutofit/>
          </a:bodyPr>
          <a:lstStyle/>
          <a:p>
            <a:r>
              <a:rPr lang="en-US" dirty="0"/>
              <a:t>Valid &amp; Reliable CAP</a:t>
            </a:r>
            <a:r>
              <a:rPr lang="en-US" baseline="0" dirty="0"/>
              <a:t> Verification Activity Section</a:t>
            </a:r>
            <a:endParaRPr lang="en-US" dirty="0"/>
          </a:p>
        </p:txBody>
      </p:sp>
      <p:pic>
        <p:nvPicPr>
          <p:cNvPr id="8" name="Picture 7" descr="Valid and Reliable CAP Activity Verification section with arrows pointing to MDE Verified and ISD Verified and a circle around the status change button.">
            <a:extLst>
              <a:ext uri="{FF2B5EF4-FFF2-40B4-BE49-F238E27FC236}">
                <a16:creationId xmlns:a16="http://schemas.microsoft.com/office/drawing/2014/main" id="{052D52B3-A70B-1F3B-E899-5C3B0D33F7F7}"/>
              </a:ext>
            </a:extLst>
          </p:cNvPr>
          <p:cNvPicPr>
            <a:picLocks noChangeAspect="1"/>
          </p:cNvPicPr>
          <p:nvPr/>
        </p:nvPicPr>
        <p:blipFill>
          <a:blip r:embed="rId3"/>
          <a:stretch>
            <a:fillRect/>
          </a:stretch>
        </p:blipFill>
        <p:spPr>
          <a:xfrm>
            <a:off x="150666" y="428350"/>
            <a:ext cx="11890667" cy="5928000"/>
          </a:xfrm>
          <a:prstGeom prst="rect">
            <a:avLst/>
          </a:prstGeom>
          <a:ln>
            <a:solidFill>
              <a:srgbClr val="3A3A3A"/>
            </a:solidFill>
          </a:ln>
        </p:spPr>
      </p:pic>
      <p:sp>
        <p:nvSpPr>
          <p:cNvPr id="3" name="Slide Number Placeholder 2">
            <a:extLst>
              <a:ext uri="{FF2B5EF4-FFF2-40B4-BE49-F238E27FC236}">
                <a16:creationId xmlns:a16="http://schemas.microsoft.com/office/drawing/2014/main" id="{221C8CB3-DC4E-5DFB-7C78-768CB9484164}"/>
              </a:ext>
            </a:extLst>
          </p:cNvPr>
          <p:cNvSpPr>
            <a:spLocks noGrp="1"/>
          </p:cNvSpPr>
          <p:nvPr>
            <p:ph type="sldNum" sz="quarter" idx="12"/>
          </p:nvPr>
        </p:nvSpPr>
        <p:spPr/>
        <p:txBody>
          <a:bodyPr/>
          <a:lstStyle/>
          <a:p>
            <a:fld id="{F782C1E8-CA2E-47FF-89F1-29AE34FB2263}" type="slidenum">
              <a:rPr lang="en-US" smtClean="0"/>
              <a:pPr/>
              <a:t>41</a:t>
            </a:fld>
            <a:endParaRPr lang="en-US" dirty="0"/>
          </a:p>
        </p:txBody>
      </p:sp>
      <p:sp>
        <p:nvSpPr>
          <p:cNvPr id="2" name="Footer Placeholder 1">
            <a:extLst>
              <a:ext uri="{FF2B5EF4-FFF2-40B4-BE49-F238E27FC236}">
                <a16:creationId xmlns:a16="http://schemas.microsoft.com/office/drawing/2014/main" id="{E38C6D9A-9546-8AB0-F1C6-888DCC7F32FF}"/>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471597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r>
              <a:rPr lang="en-US" dirty="0"/>
              <a:t>B-Valid &amp; Reliable CAP Verification</a:t>
            </a:r>
            <a:br>
              <a:rPr lang="en-US" dirty="0"/>
            </a:br>
            <a:r>
              <a:rPr lang="en-US" dirty="0"/>
              <a:t>Student Record Reviews</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0" y="1740481"/>
            <a:ext cx="10698479" cy="4466888"/>
          </a:xfrm>
        </p:spPr>
        <p:txBody>
          <a:bodyPr>
            <a:normAutofit/>
          </a:bodyPr>
          <a:lstStyle/>
          <a:p>
            <a:r>
              <a:rPr lang="en-US" sz="2800" dirty="0"/>
              <a:t>ISDs will review the district’s most recent Michigan Student Data Systems (MSDS) data submission.</a:t>
            </a:r>
          </a:p>
          <a:p>
            <a:r>
              <a:rPr lang="en-US" sz="2800" dirty="0"/>
              <a:t>Follow the procedures in the training resource </a:t>
            </a:r>
            <a:r>
              <a:rPr lang="en-US" sz="2800" dirty="0">
                <a:hlinkClick r:id="rId3"/>
              </a:rPr>
              <a:t>B-Valid and Reliable Corrective Action Plan (CAP) Verification Activity</a:t>
            </a:r>
            <a:r>
              <a:rPr lang="en-US" sz="2800" dirty="0"/>
              <a:t> for </a:t>
            </a:r>
            <a:br>
              <a:rPr lang="en-US" sz="2800" dirty="0"/>
            </a:br>
            <a:r>
              <a:rPr lang="en-US" sz="2800" dirty="0"/>
              <a:t>B-12 Data.</a:t>
            </a:r>
          </a:p>
          <a:p>
            <a:r>
              <a:rPr lang="en-US" sz="2800" dirty="0"/>
              <a:t>When noncompliance is identified during the verification, return the CAP to the district.</a:t>
            </a:r>
          </a:p>
          <a:p>
            <a:r>
              <a:rPr lang="en-US" sz="2800" dirty="0"/>
              <a:t>When the district has completed the requested tasks and/or training, it will resubmit the CAP for verification.</a:t>
            </a:r>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42</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327557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4330-98FC-9519-E9E7-8E9DD1907D0F}"/>
              </a:ext>
            </a:extLst>
          </p:cNvPr>
          <p:cNvSpPr>
            <a:spLocks noGrp="1"/>
          </p:cNvSpPr>
          <p:nvPr>
            <p:ph type="title"/>
          </p:nvPr>
        </p:nvSpPr>
        <p:spPr/>
        <p:txBody>
          <a:bodyPr/>
          <a:lstStyle/>
          <a:p>
            <a:r>
              <a:rPr lang="en-US" dirty="0"/>
              <a:t>B-Valid &amp; Reliable CAP Verification</a:t>
            </a:r>
            <a:br>
              <a:rPr lang="en-US" dirty="0"/>
            </a:br>
            <a:r>
              <a:rPr lang="en-US" dirty="0"/>
              <a:t>Student Record Reviews Section</a:t>
            </a:r>
          </a:p>
        </p:txBody>
      </p:sp>
      <p:pic>
        <p:nvPicPr>
          <p:cNvPr id="5" name="Picture 4" descr="Valid and Reliable Data Verification through Student Record Reviews section.">
            <a:extLst>
              <a:ext uri="{FF2B5EF4-FFF2-40B4-BE49-F238E27FC236}">
                <a16:creationId xmlns:a16="http://schemas.microsoft.com/office/drawing/2014/main" id="{9CC21BD2-B63A-A0C3-6A91-90411C2798FB}"/>
              </a:ext>
            </a:extLst>
          </p:cNvPr>
          <p:cNvPicPr>
            <a:picLocks noChangeAspect="1"/>
          </p:cNvPicPr>
          <p:nvPr/>
        </p:nvPicPr>
        <p:blipFill rotWithShape="1">
          <a:blip r:embed="rId3"/>
          <a:srcRect r="3509" b="52627"/>
          <a:stretch/>
        </p:blipFill>
        <p:spPr>
          <a:xfrm>
            <a:off x="838200" y="2501379"/>
            <a:ext cx="10806953" cy="3377018"/>
          </a:xfrm>
          <a:prstGeom prst="rect">
            <a:avLst/>
          </a:prstGeom>
          <a:ln>
            <a:solidFill>
              <a:srgbClr val="3A3A3A"/>
            </a:solidFill>
          </a:ln>
        </p:spPr>
      </p:pic>
      <p:sp>
        <p:nvSpPr>
          <p:cNvPr id="4" name="Slide Number Placeholder 3">
            <a:extLst>
              <a:ext uri="{FF2B5EF4-FFF2-40B4-BE49-F238E27FC236}">
                <a16:creationId xmlns:a16="http://schemas.microsoft.com/office/drawing/2014/main" id="{60900231-C39B-23B7-F2CE-EA01B0C9F70E}"/>
              </a:ext>
            </a:extLst>
          </p:cNvPr>
          <p:cNvSpPr>
            <a:spLocks noGrp="1"/>
          </p:cNvSpPr>
          <p:nvPr>
            <p:ph type="sldNum" sz="quarter" idx="12"/>
          </p:nvPr>
        </p:nvSpPr>
        <p:spPr/>
        <p:txBody>
          <a:bodyPr/>
          <a:lstStyle/>
          <a:p>
            <a:fld id="{BFDB09CA-2057-4234-A271-88FAC55386DF}" type="slidenum">
              <a:rPr lang="en-US" smtClean="0"/>
              <a:pPr/>
              <a:t>43</a:t>
            </a:fld>
            <a:endParaRPr lang="en-US" dirty="0"/>
          </a:p>
        </p:txBody>
      </p:sp>
      <p:sp>
        <p:nvSpPr>
          <p:cNvPr id="3" name="Footer Placeholder 2">
            <a:extLst>
              <a:ext uri="{FF2B5EF4-FFF2-40B4-BE49-F238E27FC236}">
                <a16:creationId xmlns:a16="http://schemas.microsoft.com/office/drawing/2014/main" id="{C1240602-8B8D-100E-7180-6899FBE061E9}"/>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5150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698480" cy="1325563"/>
          </a:xfrm>
        </p:spPr>
        <p:txBody>
          <a:bodyPr>
            <a:normAutofit/>
          </a:bodyPr>
          <a:lstStyle/>
          <a:p>
            <a:r>
              <a:rPr lang="en-US" dirty="0"/>
              <a:t>Data CAP Verification</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199" y="1825624"/>
            <a:ext cx="10552890" cy="2809490"/>
          </a:xfrm>
        </p:spPr>
        <p:txBody>
          <a:bodyPr>
            <a:normAutofit lnSpcReduction="10000"/>
          </a:bodyPr>
          <a:lstStyle/>
          <a:p>
            <a:r>
              <a:rPr lang="en-US" sz="2800" dirty="0"/>
              <a:t>ISDs complete verification per usual.</a:t>
            </a:r>
          </a:p>
          <a:p>
            <a:r>
              <a:rPr lang="en-US" sz="2800" dirty="0"/>
              <a:t>MDE reviews verification and writes a comment on the CAP Cover Page requesting supporting documentation when needed.</a:t>
            </a:r>
          </a:p>
          <a:p>
            <a:r>
              <a:rPr lang="en-US" sz="2800" dirty="0"/>
              <a:t>ISDs will upload supporting documentation on the </a:t>
            </a:r>
            <a:r>
              <a:rPr lang="en-US" sz="2800" b="1" dirty="0"/>
              <a:t>CAP Verification Activity page </a:t>
            </a:r>
            <a:r>
              <a:rPr lang="en-US" sz="2800" dirty="0"/>
              <a:t>and resubmit it to MDE.</a:t>
            </a:r>
          </a:p>
        </p:txBody>
      </p:sp>
      <p:pic>
        <p:nvPicPr>
          <p:cNvPr id="7" name="Picture 6" descr="Data CAP Verification with arrow pointing to browse button.">
            <a:extLst>
              <a:ext uri="{FF2B5EF4-FFF2-40B4-BE49-F238E27FC236}">
                <a16:creationId xmlns:a16="http://schemas.microsoft.com/office/drawing/2014/main" id="{4292B82D-D281-654B-99E4-372F791DD903}"/>
              </a:ext>
            </a:extLst>
          </p:cNvPr>
          <p:cNvPicPr>
            <a:picLocks noChangeAspect="1"/>
          </p:cNvPicPr>
          <p:nvPr/>
        </p:nvPicPr>
        <p:blipFill>
          <a:blip r:embed="rId3"/>
          <a:stretch>
            <a:fillRect/>
          </a:stretch>
        </p:blipFill>
        <p:spPr>
          <a:xfrm>
            <a:off x="995604" y="4770050"/>
            <a:ext cx="10417238" cy="1135809"/>
          </a:xfrm>
          <a:prstGeom prst="rect">
            <a:avLst/>
          </a:prstGeom>
          <a:ln>
            <a:solidFill>
              <a:srgbClr val="3A3A3A"/>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44</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707867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p:txBody>
          <a:bodyPr>
            <a:normAutofit/>
          </a:bodyPr>
          <a:lstStyle/>
          <a:p>
            <a:r>
              <a:rPr lang="en-US" dirty="0"/>
              <a:t>Complaint CAP Verification for ISDs</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p:txBody>
          <a:bodyPr>
            <a:normAutofit/>
          </a:bodyPr>
          <a:lstStyle/>
          <a:p>
            <a:r>
              <a:rPr lang="en-US" sz="2800" dirty="0"/>
              <a:t>Verification Appendix will appear before the closeout verification worksheet on the menu.​</a:t>
            </a:r>
          </a:p>
          <a:p>
            <a:r>
              <a:rPr lang="en-US" sz="2800" dirty="0"/>
              <a:t>Verification Appendix includes a “Date Verified” column in the student record review section.​</a:t>
            </a:r>
          </a:p>
          <a:p>
            <a:r>
              <a:rPr lang="en-US" sz="2800" dirty="0"/>
              <a:t>Districts may view if the Complaint CAP is returned by the ISD.​</a:t>
            </a:r>
          </a:p>
          <a:p>
            <a:r>
              <a:rPr lang="en-US" sz="2800" dirty="0"/>
              <a:t>When all findings of noncompliance are verified, the ISD will move to the closeout verification worksheet.​</a:t>
            </a:r>
          </a:p>
        </p:txBody>
      </p:sp>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45</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702011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480964" cy="1325563"/>
          </a:xfrm>
        </p:spPr>
        <p:txBody>
          <a:bodyPr>
            <a:normAutofit/>
          </a:bodyPr>
          <a:lstStyle/>
          <a:p>
            <a:r>
              <a:rPr lang="en-US" dirty="0"/>
              <a:t>Complaint CAP Verification Appendix</a:t>
            </a:r>
          </a:p>
        </p:txBody>
      </p:sp>
      <p:sp>
        <p:nvSpPr>
          <p:cNvPr id="6" name="Content Placeholder 6">
            <a:extLst>
              <a:ext uri="{FF2B5EF4-FFF2-40B4-BE49-F238E27FC236}">
                <a16:creationId xmlns:a16="http://schemas.microsoft.com/office/drawing/2014/main" id="{C9F8FD3F-CEEC-40BB-91E5-9EE06782DB8A}"/>
              </a:ext>
            </a:extLst>
          </p:cNvPr>
          <p:cNvSpPr>
            <a:spLocks noGrp="1"/>
          </p:cNvSpPr>
          <p:nvPr>
            <p:ph idx="1"/>
          </p:nvPr>
        </p:nvSpPr>
        <p:spPr>
          <a:xfrm>
            <a:off x="838199" y="1761457"/>
            <a:ext cx="3187796" cy="4667249"/>
          </a:xfrm>
        </p:spPr>
        <p:txBody>
          <a:bodyPr>
            <a:noAutofit/>
          </a:bodyPr>
          <a:lstStyle/>
          <a:p>
            <a:r>
              <a:rPr lang="en-US" sz="2600" dirty="0"/>
              <a:t>The final decision date and case numbers are now on Complaint CAP forms.</a:t>
            </a:r>
          </a:p>
          <a:p>
            <a:r>
              <a:rPr lang="en-US" sz="2600" dirty="0"/>
              <a:t>ISDs complete the verification appendix and upload supporting documentation.</a:t>
            </a:r>
          </a:p>
        </p:txBody>
      </p:sp>
      <p:pic>
        <p:nvPicPr>
          <p:cNvPr id="8" name="Picture 7" descr="B-Complaint CAP Verification Appendix with emphasis on the final decision date, case number, date verified, and the Browse, Back, Save, and Save/Next buttons.">
            <a:extLst>
              <a:ext uri="{FF2B5EF4-FFF2-40B4-BE49-F238E27FC236}">
                <a16:creationId xmlns:a16="http://schemas.microsoft.com/office/drawing/2014/main" id="{6C4C753C-13A3-FE81-E855-7A5E26312477}"/>
              </a:ext>
            </a:extLst>
          </p:cNvPr>
          <p:cNvPicPr>
            <a:picLocks noChangeAspect="1"/>
          </p:cNvPicPr>
          <p:nvPr/>
        </p:nvPicPr>
        <p:blipFill>
          <a:blip r:embed="rId3"/>
          <a:stretch>
            <a:fillRect/>
          </a:stretch>
        </p:blipFill>
        <p:spPr>
          <a:xfrm>
            <a:off x="4213630" y="1925472"/>
            <a:ext cx="7140171" cy="4266863"/>
          </a:xfrm>
          <a:prstGeom prst="rect">
            <a:avLst/>
          </a:prstGeom>
          <a:ln>
            <a:solidFill>
              <a:schemeClr val="tx1"/>
            </a:solidFill>
          </a:ln>
        </p:spPr>
      </p:pic>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46</a:t>
            </a:fld>
            <a:endParaRPr lang="en-US" dirty="0"/>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962113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5FBFF-6905-4510-991C-8B54DF2C3DC6}"/>
              </a:ext>
            </a:extLst>
          </p:cNvPr>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E33053C-AD25-4B15-BD0A-365151851A00}"/>
              </a:ext>
            </a:extLst>
          </p:cNvPr>
          <p:cNvSpPr>
            <a:spLocks noGrp="1"/>
          </p:cNvSpPr>
          <p:nvPr>
            <p:ph type="sldNum" sz="quarter" idx="12"/>
          </p:nvPr>
        </p:nvSpPr>
        <p:spPr/>
        <p:txBody>
          <a:bodyPr/>
          <a:lstStyle/>
          <a:p>
            <a:fld id="{F782C1E8-CA2E-47FF-89F1-29AE34FB2263}" type="slidenum">
              <a:rPr lang="en-US" smtClean="0"/>
              <a:pPr/>
              <a:t>47</a:t>
            </a:fld>
            <a:endParaRPr lang="en-US" dirty="0"/>
          </a:p>
        </p:txBody>
      </p:sp>
      <p:sp>
        <p:nvSpPr>
          <p:cNvPr id="2" name="Footer Placeholder 1">
            <a:extLst>
              <a:ext uri="{FF2B5EF4-FFF2-40B4-BE49-F238E27FC236}">
                <a16:creationId xmlns:a16="http://schemas.microsoft.com/office/drawing/2014/main" id="{635EDEA7-F55D-42AB-9A52-4551925BEE51}"/>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697175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a:t>
            </a:r>
          </a:p>
        </p:txBody>
      </p:sp>
      <p:pic>
        <p:nvPicPr>
          <p:cNvPr id="7" name="Picture 6" descr="Catamaran Technical Assistance Website">
            <a:extLst>
              <a:ext uri="{FF2B5EF4-FFF2-40B4-BE49-F238E27FC236}">
                <a16:creationId xmlns:a16="http://schemas.microsoft.com/office/drawing/2014/main" id="{5BC770D3-72FA-0F7E-936A-D2E03786EDF3}"/>
              </a:ext>
            </a:extLst>
          </p:cNvPr>
          <p:cNvPicPr>
            <a:picLocks noChangeAspect="1"/>
          </p:cNvPicPr>
          <p:nvPr/>
        </p:nvPicPr>
        <p:blipFill>
          <a:blip r:embed="rId3"/>
          <a:stretch>
            <a:fillRect/>
          </a:stretch>
        </p:blipFill>
        <p:spPr>
          <a:xfrm>
            <a:off x="0" y="496260"/>
            <a:ext cx="12192000" cy="5865479"/>
          </a:xfrm>
          <a:prstGeom prst="rect">
            <a:avLst/>
          </a:prstGeom>
          <a:ln>
            <a:solidFill>
              <a:schemeClr val="tx1"/>
            </a:solidFill>
          </a:ln>
        </p:spPr>
      </p:pic>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48</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37068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080E339-689D-9B90-F3E4-155E03C46555}"/>
              </a:ext>
            </a:extLst>
          </p:cNvPr>
          <p:cNvSpPr>
            <a:spLocks noGrp="1"/>
          </p:cNvSpPr>
          <p:nvPr>
            <p:ph type="title"/>
          </p:nvPr>
        </p:nvSpPr>
        <p:spPr>
          <a:xfrm>
            <a:off x="838200" y="885825"/>
            <a:ext cx="10515600" cy="804863"/>
          </a:xfrm>
        </p:spPr>
        <p:txBody>
          <a:bodyPr/>
          <a:lstStyle/>
          <a:p>
            <a:r>
              <a:rPr lang="en-US" dirty="0"/>
              <a:t>Catamaran Calendar</a:t>
            </a:r>
          </a:p>
        </p:txBody>
      </p:sp>
      <p:sp>
        <p:nvSpPr>
          <p:cNvPr id="5" name="Rectangle 4">
            <a:extLst>
              <a:ext uri="{FF2B5EF4-FFF2-40B4-BE49-F238E27FC236}">
                <a16:creationId xmlns:a16="http://schemas.microsoft.com/office/drawing/2014/main" id="{B8EF8E0B-AA09-F128-4046-31FE7269715D}"/>
              </a:ext>
              <a:ext uri="{C183D7F6-B498-43B3-948B-1728B52AA6E4}">
                <adec:decorative xmlns:adec="http://schemas.microsoft.com/office/drawing/2017/decorative" val="1"/>
              </a:ext>
            </a:extLst>
          </p:cNvPr>
          <p:cNvSpPr/>
          <p:nvPr/>
        </p:nvSpPr>
        <p:spPr>
          <a:xfrm>
            <a:off x="4078344" y="4395038"/>
            <a:ext cx="332291" cy="250834"/>
          </a:xfrm>
          <a:prstGeom prst="rect">
            <a:avLst/>
          </a:prstGeom>
          <a:noFill/>
          <a:ln w="254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C70A4A8B-A943-A706-A1A4-9C726C11DBD3}"/>
              </a:ext>
              <a:ext uri="{C183D7F6-B498-43B3-948B-1728B52AA6E4}">
                <adec:decorative xmlns:adec="http://schemas.microsoft.com/office/drawing/2017/decorative" val="1"/>
              </a:ext>
            </a:extLst>
          </p:cNvPr>
          <p:cNvCxnSpPr>
            <a:cxnSpLocks/>
          </p:cNvCxnSpPr>
          <p:nvPr/>
        </p:nvCxnSpPr>
        <p:spPr>
          <a:xfrm flipH="1">
            <a:off x="7183495" y="4380931"/>
            <a:ext cx="353052" cy="2649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595398A2-0918-4753-A379-5FEA396B46CD}"/>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49</a:t>
            </a:fld>
            <a:endParaRPr lang="en-US"/>
          </a:p>
        </p:txBody>
      </p:sp>
      <p:sp>
        <p:nvSpPr>
          <p:cNvPr id="2" name="Footer Placeholder 1">
            <a:extLst>
              <a:ext uri="{FF2B5EF4-FFF2-40B4-BE49-F238E27FC236}">
                <a16:creationId xmlns:a16="http://schemas.microsoft.com/office/drawing/2014/main" id="{475C912D-CD88-4F26-AC1C-158364882CC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11" name="Picture 10" descr="Macrh 2025 view of the Catamaran Calendar, with emphasis ont he Acknowledge Reports due date and List, Month, and Day views.">
            <a:extLst>
              <a:ext uri="{FF2B5EF4-FFF2-40B4-BE49-F238E27FC236}">
                <a16:creationId xmlns:a16="http://schemas.microsoft.com/office/drawing/2014/main" id="{DE6DDD60-544F-B0BE-B917-7925D7D5CBD9}"/>
              </a:ext>
            </a:extLst>
          </p:cNvPr>
          <p:cNvPicPr>
            <a:picLocks noChangeAspect="1"/>
          </p:cNvPicPr>
          <p:nvPr/>
        </p:nvPicPr>
        <p:blipFill>
          <a:blip r:embed="rId3"/>
          <a:stretch>
            <a:fillRect/>
          </a:stretch>
        </p:blipFill>
        <p:spPr>
          <a:xfrm>
            <a:off x="1371600" y="1772748"/>
            <a:ext cx="4299592" cy="4583602"/>
          </a:xfrm>
          <a:prstGeom prst="rect">
            <a:avLst/>
          </a:prstGeom>
          <a:ln>
            <a:solidFill>
              <a:schemeClr val="accent5">
                <a:lumMod val="10000"/>
              </a:schemeClr>
            </a:solidFill>
          </a:ln>
        </p:spPr>
      </p:pic>
      <p:pic>
        <p:nvPicPr>
          <p:cNvPr id="13" name="Picture 12" descr="Acknowledge reports due date event shown with emphasis on the how-to link and Add to calendar button.">
            <a:extLst>
              <a:ext uri="{FF2B5EF4-FFF2-40B4-BE49-F238E27FC236}">
                <a16:creationId xmlns:a16="http://schemas.microsoft.com/office/drawing/2014/main" id="{DC03DDB2-2B0D-8DC0-71E9-58DFCFED56B1}"/>
              </a:ext>
            </a:extLst>
          </p:cNvPr>
          <p:cNvPicPr>
            <a:picLocks noChangeAspect="1"/>
          </p:cNvPicPr>
          <p:nvPr/>
        </p:nvPicPr>
        <p:blipFill>
          <a:blip r:embed="rId4"/>
          <a:stretch>
            <a:fillRect/>
          </a:stretch>
        </p:blipFill>
        <p:spPr>
          <a:xfrm>
            <a:off x="6428221" y="2222057"/>
            <a:ext cx="4958208" cy="3279054"/>
          </a:xfrm>
          <a:prstGeom prst="rect">
            <a:avLst/>
          </a:prstGeom>
          <a:ln>
            <a:solidFill>
              <a:schemeClr val="accent5">
                <a:lumMod val="10000"/>
              </a:schemeClr>
            </a:solidFill>
          </a:ln>
        </p:spPr>
      </p:pic>
    </p:spTree>
    <p:extLst>
      <p:ext uri="{BB962C8B-B14F-4D97-AF65-F5344CB8AC3E}">
        <p14:creationId xmlns:p14="http://schemas.microsoft.com/office/powerpoint/2010/main" val="142103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0040-6F26-4902-B746-88A4BB5B21D8}"/>
              </a:ext>
            </a:extLst>
          </p:cNvPr>
          <p:cNvSpPr>
            <a:spLocks noGrp="1"/>
          </p:cNvSpPr>
          <p:nvPr>
            <p:ph type="title"/>
          </p:nvPr>
        </p:nvSpPr>
        <p:spPr>
          <a:xfrm>
            <a:off x="838199" y="733050"/>
            <a:ext cx="10529455" cy="957638"/>
          </a:xfrm>
        </p:spPr>
        <p:txBody>
          <a:bodyPr>
            <a:normAutofit/>
          </a:bodyPr>
          <a:lstStyle/>
          <a:p>
            <a:r>
              <a:rPr lang="en-US" dirty="0"/>
              <a:t>Review Organization Member Names</a:t>
            </a:r>
          </a:p>
        </p:txBody>
      </p:sp>
      <p:sp>
        <p:nvSpPr>
          <p:cNvPr id="3" name="Content Placeholder 2">
            <a:extLst>
              <a:ext uri="{FF2B5EF4-FFF2-40B4-BE49-F238E27FC236}">
                <a16:creationId xmlns:a16="http://schemas.microsoft.com/office/drawing/2014/main" id="{8A0FD3F6-60C6-4776-BF30-814750D06152}"/>
              </a:ext>
            </a:extLst>
          </p:cNvPr>
          <p:cNvSpPr>
            <a:spLocks noGrp="1"/>
          </p:cNvSpPr>
          <p:nvPr>
            <p:ph idx="1"/>
          </p:nvPr>
        </p:nvSpPr>
        <p:spPr>
          <a:xfrm>
            <a:off x="838200" y="1729372"/>
            <a:ext cx="10529454" cy="2540624"/>
          </a:xfrm>
        </p:spPr>
        <p:txBody>
          <a:bodyPr>
            <a:normAutofit lnSpcReduction="10000"/>
          </a:bodyPr>
          <a:lstStyle/>
          <a:p>
            <a:r>
              <a:rPr lang="en-US" sz="2800" dirty="0"/>
              <a:t>To review organization member names within Catamaran:</a:t>
            </a:r>
          </a:p>
          <a:p>
            <a:pPr lvl="1"/>
            <a:r>
              <a:rPr lang="en-US" sz="2400" dirty="0"/>
              <a:t>Log in and locate the Tasks Overview.</a:t>
            </a:r>
          </a:p>
          <a:p>
            <a:pPr lvl="1"/>
            <a:r>
              <a:rPr lang="en-US" sz="2400" dirty="0"/>
              <a:t>Select the organization’s name in the </a:t>
            </a:r>
            <a:r>
              <a:rPr lang="en-US" sz="2400" b="1" dirty="0"/>
              <a:t>Organization</a:t>
            </a:r>
            <a:r>
              <a:rPr lang="en-US" sz="2400" dirty="0"/>
              <a:t> column.</a:t>
            </a:r>
          </a:p>
          <a:p>
            <a:pPr lvl="1"/>
            <a:r>
              <a:rPr lang="en-US" sz="2400" dirty="0"/>
              <a:t>Select the </a:t>
            </a:r>
            <a:r>
              <a:rPr lang="en-US" sz="2400" b="1" dirty="0"/>
              <a:t>Organization Members</a:t>
            </a:r>
            <a:r>
              <a:rPr lang="en-US" sz="2400" dirty="0"/>
              <a:t> link from the Organization page.</a:t>
            </a:r>
          </a:p>
          <a:p>
            <a:pPr lvl="1"/>
            <a:r>
              <a:rPr lang="en-US" sz="2400" dirty="0"/>
              <a:t>Review the list. If changes are needed, contact the Catamaran Help Desk for assistance.</a:t>
            </a:r>
          </a:p>
        </p:txBody>
      </p:sp>
      <p:pic>
        <p:nvPicPr>
          <p:cNvPr id="10" name="Picture 9" descr="Tasks Overview with circle around the Organization for step one.">
            <a:extLst>
              <a:ext uri="{FF2B5EF4-FFF2-40B4-BE49-F238E27FC236}">
                <a16:creationId xmlns:a16="http://schemas.microsoft.com/office/drawing/2014/main" id="{2CD8CAEB-CD90-9F77-04D2-52CB319BB7EA}"/>
              </a:ext>
            </a:extLst>
          </p:cNvPr>
          <p:cNvPicPr>
            <a:picLocks noChangeAspect="1"/>
          </p:cNvPicPr>
          <p:nvPr/>
        </p:nvPicPr>
        <p:blipFill>
          <a:blip r:embed="rId3"/>
          <a:stretch>
            <a:fillRect/>
          </a:stretch>
        </p:blipFill>
        <p:spPr>
          <a:xfrm>
            <a:off x="544015" y="4560201"/>
            <a:ext cx="7375300" cy="1391857"/>
          </a:xfrm>
          <a:prstGeom prst="rect">
            <a:avLst/>
          </a:prstGeom>
          <a:ln>
            <a:solidFill>
              <a:schemeClr val="tx1"/>
            </a:solidFill>
          </a:ln>
        </p:spPr>
      </p:pic>
      <p:pic>
        <p:nvPicPr>
          <p:cNvPr id="7" name="Picture 6" descr="Organization Members and Person highlighted.">
            <a:extLst>
              <a:ext uri="{FF2B5EF4-FFF2-40B4-BE49-F238E27FC236}">
                <a16:creationId xmlns:a16="http://schemas.microsoft.com/office/drawing/2014/main" id="{AAE39D1F-6EAF-9D4B-8A57-016E1CA48B8A}"/>
              </a:ext>
            </a:extLst>
          </p:cNvPr>
          <p:cNvPicPr>
            <a:picLocks noChangeAspect="1"/>
          </p:cNvPicPr>
          <p:nvPr/>
        </p:nvPicPr>
        <p:blipFill>
          <a:blip r:embed="rId4"/>
          <a:srcRect/>
          <a:stretch/>
        </p:blipFill>
        <p:spPr>
          <a:xfrm>
            <a:off x="8008832" y="3985402"/>
            <a:ext cx="3678666" cy="2370948"/>
          </a:xfrm>
          <a:prstGeom prst="rect">
            <a:avLst/>
          </a:prstGeom>
          <a:ln>
            <a:solidFill>
              <a:schemeClr val="tx1"/>
            </a:solidFill>
          </a:ln>
        </p:spPr>
      </p:pic>
      <p:sp>
        <p:nvSpPr>
          <p:cNvPr id="5" name="Slide Number Placeholder 4">
            <a:extLst>
              <a:ext uri="{FF2B5EF4-FFF2-40B4-BE49-F238E27FC236}">
                <a16:creationId xmlns:a16="http://schemas.microsoft.com/office/drawing/2014/main" id="{36442D3B-DD15-41CD-AFD8-12745B94E0A7}"/>
              </a:ext>
            </a:extLst>
          </p:cNvPr>
          <p:cNvSpPr>
            <a:spLocks noGrp="1"/>
          </p:cNvSpPr>
          <p:nvPr>
            <p:ph type="sldNum" sz="quarter" idx="12"/>
          </p:nvPr>
        </p:nvSpPr>
        <p:spPr/>
        <p:txBody>
          <a:bodyPr/>
          <a:lstStyle/>
          <a:p>
            <a:fld id="{46775F4D-6D42-4CD6-A802-0B48E0231625}" type="slidenum">
              <a:rPr lang="en-US" smtClean="0"/>
              <a:pPr/>
              <a:t>5</a:t>
            </a:fld>
            <a:endParaRPr lang="en-US" dirty="0"/>
          </a:p>
        </p:txBody>
      </p:sp>
      <p:sp>
        <p:nvSpPr>
          <p:cNvPr id="4" name="Footer Placeholder 3">
            <a:extLst>
              <a:ext uri="{FF2B5EF4-FFF2-40B4-BE49-F238E27FC236}">
                <a16:creationId xmlns:a16="http://schemas.microsoft.com/office/drawing/2014/main" id="{BE2A1B2B-8A9F-4473-8E8B-A43A42A90981}"/>
              </a:ext>
            </a:extLst>
          </p:cNvPr>
          <p:cNvSpPr>
            <a:spLocks noGrp="1"/>
          </p:cNvSpPr>
          <p:nvPr>
            <p:ph type="ftr" sz="quarter" idx="11"/>
          </p:nvPr>
        </p:nvSpPr>
        <p:spPr>
          <a:xfrm>
            <a:off x="1371600" y="6356350"/>
            <a:ext cx="6458198" cy="365125"/>
          </a:xfrm>
        </p:spPr>
        <p:txBody>
          <a:bodyPr/>
          <a:lstStyle/>
          <a:p>
            <a:r>
              <a:rPr lang="en-US" dirty="0"/>
              <a:t>Michigan Department of Education | Office of Special Education </a:t>
            </a:r>
          </a:p>
        </p:txBody>
      </p:sp>
    </p:spTree>
    <p:extLst>
      <p:ext uri="{BB962C8B-B14F-4D97-AF65-F5344CB8AC3E}">
        <p14:creationId xmlns:p14="http://schemas.microsoft.com/office/powerpoint/2010/main" val="2516934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B4AC4-2997-762B-2EB3-599211553A76}"/>
              </a:ext>
            </a:extLst>
          </p:cNvPr>
          <p:cNvSpPr>
            <a:spLocks noGrp="1"/>
          </p:cNvSpPr>
          <p:nvPr>
            <p:ph type="title" idx="4294967295"/>
          </p:nvPr>
        </p:nvSpPr>
        <p:spPr>
          <a:xfrm>
            <a:off x="747765" y="-1413434"/>
            <a:ext cx="10515600" cy="1325563"/>
          </a:xfrm>
        </p:spPr>
        <p:txBody>
          <a:bodyPr/>
          <a:lstStyle/>
          <a:p>
            <a:r>
              <a:rPr lang="en-US" dirty="0"/>
              <a:t>Catamaran Calendar List View</a:t>
            </a:r>
          </a:p>
        </p:txBody>
      </p:sp>
      <p:sp>
        <p:nvSpPr>
          <p:cNvPr id="3" name="Slide Number Placeholder 2">
            <a:extLst>
              <a:ext uri="{FF2B5EF4-FFF2-40B4-BE49-F238E27FC236}">
                <a16:creationId xmlns:a16="http://schemas.microsoft.com/office/drawing/2014/main" id="{7F309707-2889-C5EE-6205-B0D936674CCB}"/>
              </a:ext>
            </a:extLst>
          </p:cNvPr>
          <p:cNvSpPr>
            <a:spLocks noGrp="1"/>
          </p:cNvSpPr>
          <p:nvPr>
            <p:ph type="sldNum" sz="quarter" idx="12"/>
          </p:nvPr>
        </p:nvSpPr>
        <p:spPr/>
        <p:txBody>
          <a:bodyPr/>
          <a:lstStyle/>
          <a:p>
            <a:fld id="{F782C1E8-CA2E-47FF-89F1-29AE34FB2263}" type="slidenum">
              <a:rPr lang="en-US" smtClean="0"/>
              <a:pPr/>
              <a:t>50</a:t>
            </a:fld>
            <a:endParaRPr lang="en-US" dirty="0"/>
          </a:p>
        </p:txBody>
      </p:sp>
      <p:sp>
        <p:nvSpPr>
          <p:cNvPr id="2" name="Footer Placeholder 1">
            <a:extLst>
              <a:ext uri="{FF2B5EF4-FFF2-40B4-BE49-F238E27FC236}">
                <a16:creationId xmlns:a16="http://schemas.microsoft.com/office/drawing/2014/main" id="{031CDB4F-C1C8-1CF4-5DD8-7C298C7ACA08}"/>
              </a:ext>
            </a:extLst>
          </p:cNvPr>
          <p:cNvSpPr>
            <a:spLocks noGrp="1"/>
          </p:cNvSpPr>
          <p:nvPr>
            <p:ph type="ftr" sz="quarter" idx="11"/>
          </p:nvPr>
        </p:nvSpPr>
        <p:spPr/>
        <p:txBody>
          <a:bodyPr/>
          <a:lstStyle/>
          <a:p>
            <a:r>
              <a:rPr lang="en-US"/>
              <a:t>Michigan Department of Education | Office of Special Education </a:t>
            </a:r>
            <a:endParaRPr lang="en-US" dirty="0"/>
          </a:p>
        </p:txBody>
      </p:sp>
      <p:pic>
        <p:nvPicPr>
          <p:cNvPr id="9" name="Picture 8" descr="Upcoming Events shown on the Catamaran TA site with circle around the View Calendar link.">
            <a:extLst>
              <a:ext uri="{FF2B5EF4-FFF2-40B4-BE49-F238E27FC236}">
                <a16:creationId xmlns:a16="http://schemas.microsoft.com/office/drawing/2014/main" id="{883E384D-FAD6-6E5F-DAAB-001ACA29FDA8}"/>
              </a:ext>
            </a:extLst>
          </p:cNvPr>
          <p:cNvPicPr>
            <a:picLocks noChangeAspect="1"/>
          </p:cNvPicPr>
          <p:nvPr/>
        </p:nvPicPr>
        <p:blipFill>
          <a:blip r:embed="rId3"/>
          <a:stretch>
            <a:fillRect/>
          </a:stretch>
        </p:blipFill>
        <p:spPr>
          <a:xfrm>
            <a:off x="167970" y="1301640"/>
            <a:ext cx="11856059" cy="4254719"/>
          </a:xfrm>
          <a:prstGeom prst="rect">
            <a:avLst/>
          </a:prstGeom>
          <a:ln>
            <a:solidFill>
              <a:schemeClr val="accent5">
                <a:lumMod val="10000"/>
              </a:schemeClr>
            </a:solidFill>
          </a:ln>
        </p:spPr>
      </p:pic>
    </p:spTree>
    <p:extLst>
      <p:ext uri="{BB962C8B-B14F-4D97-AF65-F5344CB8AC3E}">
        <p14:creationId xmlns:p14="http://schemas.microsoft.com/office/powerpoint/2010/main" val="32619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C9D9-60B7-1DE7-D2CD-76288E27A00B}"/>
              </a:ext>
            </a:extLst>
          </p:cNvPr>
          <p:cNvSpPr>
            <a:spLocks noGrp="1"/>
          </p:cNvSpPr>
          <p:nvPr>
            <p:ph type="title"/>
          </p:nvPr>
        </p:nvSpPr>
        <p:spPr/>
        <p:txBody>
          <a:bodyPr/>
          <a:lstStyle/>
          <a:p>
            <a:r>
              <a:rPr lang="en-US" dirty="0"/>
              <a:t>Catamaran Navigation Tips Training Video</a:t>
            </a:r>
          </a:p>
        </p:txBody>
      </p:sp>
      <p:sp>
        <p:nvSpPr>
          <p:cNvPr id="3" name="Content Placeholder 2">
            <a:extLst>
              <a:ext uri="{FF2B5EF4-FFF2-40B4-BE49-F238E27FC236}">
                <a16:creationId xmlns:a16="http://schemas.microsoft.com/office/drawing/2014/main" id="{451A49BB-91FE-705E-0246-2776A073D8AD}"/>
              </a:ext>
            </a:extLst>
          </p:cNvPr>
          <p:cNvSpPr>
            <a:spLocks noGrp="1"/>
          </p:cNvSpPr>
          <p:nvPr>
            <p:ph idx="1"/>
          </p:nvPr>
        </p:nvSpPr>
        <p:spPr/>
        <p:txBody>
          <a:bodyPr>
            <a:normAutofit/>
          </a:bodyPr>
          <a:lstStyle/>
          <a:p>
            <a:r>
              <a:rPr lang="en-US" sz="2800" dirty="0"/>
              <a:t>Now available as a separate training video.</a:t>
            </a:r>
          </a:p>
          <a:p>
            <a:r>
              <a:rPr lang="en-US" sz="2800" dirty="0"/>
              <a:t>Located in the Spotlight section on the homepage of the </a:t>
            </a:r>
            <a:r>
              <a:rPr lang="en-US" sz="2800" dirty="0">
                <a:hlinkClick r:id="rId3"/>
              </a:rPr>
              <a:t>Catamaran Technical Assistance Website</a:t>
            </a:r>
            <a:r>
              <a:rPr lang="en-US" sz="2800" dirty="0"/>
              <a:t>.</a:t>
            </a:r>
          </a:p>
        </p:txBody>
      </p:sp>
      <p:sp>
        <p:nvSpPr>
          <p:cNvPr id="5" name="Slide Number Placeholder 4">
            <a:extLst>
              <a:ext uri="{FF2B5EF4-FFF2-40B4-BE49-F238E27FC236}">
                <a16:creationId xmlns:a16="http://schemas.microsoft.com/office/drawing/2014/main" id="{D0E1FDA3-6C04-901D-CD78-29E28255352D}"/>
              </a:ext>
            </a:extLst>
          </p:cNvPr>
          <p:cNvSpPr>
            <a:spLocks noGrp="1"/>
          </p:cNvSpPr>
          <p:nvPr>
            <p:ph type="sldNum" sz="quarter" idx="12"/>
          </p:nvPr>
        </p:nvSpPr>
        <p:spPr/>
        <p:txBody>
          <a:bodyPr/>
          <a:lstStyle/>
          <a:p>
            <a:fld id="{46775F4D-6D42-4CD6-A802-0B48E0231625}" type="slidenum">
              <a:rPr lang="en-US" smtClean="0"/>
              <a:pPr/>
              <a:t>51</a:t>
            </a:fld>
            <a:endParaRPr lang="en-US" dirty="0"/>
          </a:p>
        </p:txBody>
      </p:sp>
      <p:sp>
        <p:nvSpPr>
          <p:cNvPr id="4" name="Footer Placeholder 3">
            <a:extLst>
              <a:ext uri="{FF2B5EF4-FFF2-40B4-BE49-F238E27FC236}">
                <a16:creationId xmlns:a16="http://schemas.microsoft.com/office/drawing/2014/main" id="{FA6CD61D-1B1C-D35A-DBBD-7AA811DAA57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850279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Need Assistance?</a:t>
            </a: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838201" y="1952280"/>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sz="2600" dirty="0">
                <a:latin typeface="Arial"/>
                <a:cs typeface="Arial"/>
              </a:rPr>
              <a:t>888-320-8384</a:t>
            </a:r>
          </a:p>
          <a:p>
            <a:pPr>
              <a:spcBef>
                <a:spcPts val="600"/>
              </a:spcBef>
            </a:pPr>
            <a:r>
              <a:rPr lang="en-US" sz="2600" dirty="0">
                <a:latin typeface="Arial"/>
                <a:cs typeface="Arial"/>
                <a:hlinkClick r:id="rId3"/>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52</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3">
            <a:extLst>
              <a:ext uri="{FF2B5EF4-FFF2-40B4-BE49-F238E27FC236}">
                <a16:creationId xmlns:a16="http://schemas.microsoft.com/office/drawing/2014/main" id="{E5A1AAF3-1AB8-627C-E5D6-74C5ADAD56DA}"/>
              </a:ext>
            </a:extLst>
          </p:cNvPr>
          <p:cNvSpPr>
            <a:spLocks noGrp="1"/>
          </p:cNvSpPr>
          <p:nvPr>
            <p:ph sz="half" idx="2"/>
          </p:nvPr>
        </p:nvSpPr>
        <p:spPr>
          <a:xfrm>
            <a:off x="6920344" y="1952280"/>
            <a:ext cx="4433455" cy="1476720"/>
          </a:xfrm>
        </p:spPr>
        <p:txBody>
          <a:bodyPr>
            <a:normAutofit lnSpcReduction="10000"/>
          </a:bodyPr>
          <a:lstStyle/>
          <a:p>
            <a:pPr marL="0" indent="0">
              <a:buNone/>
            </a:pPr>
            <a:r>
              <a:rPr lang="en-US" sz="2800" b="1" dirty="0">
                <a:solidFill>
                  <a:schemeClr val="accent2"/>
                </a:solidFill>
              </a:rPr>
              <a:t>Catamaran Help Desk</a:t>
            </a:r>
          </a:p>
          <a:p>
            <a:pPr marL="236538" indent="-236538">
              <a:buFont typeface="Arial" panose="020B0604020202020204" pitchFamily="34" charset="0"/>
              <a:buChar char="•"/>
            </a:pPr>
            <a:r>
              <a:rPr lang="en-US" sz="2600" dirty="0"/>
              <a:t>877-474-9023</a:t>
            </a:r>
          </a:p>
          <a:p>
            <a:pPr marL="236538" indent="-236538">
              <a:buFont typeface="Arial" panose="020B0604020202020204" pitchFamily="34" charset="0"/>
              <a:buChar char="•"/>
            </a:pPr>
            <a:r>
              <a:rPr lang="en-US" sz="2600" dirty="0">
                <a:hlinkClick r:id="rId4"/>
              </a:rPr>
              <a:t>help@catamaran.partners</a:t>
            </a:r>
            <a:endParaRPr lang="en-US" sz="2600" dirty="0"/>
          </a:p>
          <a:p>
            <a:endParaRPr lang="en-US" dirty="0"/>
          </a:p>
        </p:txBody>
      </p:sp>
    </p:spTree>
    <p:extLst>
      <p:ext uri="{BB962C8B-B14F-4D97-AF65-F5344CB8AC3E}">
        <p14:creationId xmlns:p14="http://schemas.microsoft.com/office/powerpoint/2010/main" val="284934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4A2E-31D9-2DF4-0DB1-D85D066F8B0A}"/>
              </a:ext>
            </a:extLst>
          </p:cNvPr>
          <p:cNvSpPr>
            <a:spLocks noGrp="1"/>
          </p:cNvSpPr>
          <p:nvPr>
            <p:ph type="title"/>
          </p:nvPr>
        </p:nvSpPr>
        <p:spPr/>
        <p:txBody>
          <a:bodyPr/>
          <a:lstStyle/>
          <a:p>
            <a:r>
              <a:rPr lang="en-US" dirty="0"/>
              <a:t>ISD Monitor Contact List</a:t>
            </a:r>
          </a:p>
        </p:txBody>
      </p:sp>
      <p:pic>
        <p:nvPicPr>
          <p:cNvPr id="8" name="Picture 7" descr="Reports drop-down link shown from the top-right screen in Catamaran.">
            <a:extLst>
              <a:ext uri="{FF2B5EF4-FFF2-40B4-BE49-F238E27FC236}">
                <a16:creationId xmlns:a16="http://schemas.microsoft.com/office/drawing/2014/main" id="{BACEAB48-824E-89B7-306A-B70ABA93D409}"/>
              </a:ext>
            </a:extLst>
          </p:cNvPr>
          <p:cNvPicPr>
            <a:picLocks noChangeAspect="1"/>
          </p:cNvPicPr>
          <p:nvPr/>
        </p:nvPicPr>
        <p:blipFill>
          <a:blip r:embed="rId3"/>
          <a:stretch>
            <a:fillRect/>
          </a:stretch>
        </p:blipFill>
        <p:spPr>
          <a:xfrm>
            <a:off x="6953249" y="910375"/>
            <a:ext cx="4653714" cy="2075429"/>
          </a:xfrm>
          <a:prstGeom prst="rect">
            <a:avLst/>
          </a:prstGeom>
          <a:ln cap="rnd">
            <a:solidFill>
              <a:srgbClr val="3A3A3A"/>
            </a:solidFill>
          </a:ln>
        </p:spPr>
      </p:pic>
      <p:pic>
        <p:nvPicPr>
          <p:cNvPr id="14" name="Picture 13" descr="ISD Monitor Contact List report shown.">
            <a:extLst>
              <a:ext uri="{FF2B5EF4-FFF2-40B4-BE49-F238E27FC236}">
                <a16:creationId xmlns:a16="http://schemas.microsoft.com/office/drawing/2014/main" id="{DD28D242-9708-BAA4-9509-E919DBC5DDED}"/>
              </a:ext>
            </a:extLst>
          </p:cNvPr>
          <p:cNvPicPr>
            <a:picLocks noChangeAspect="1"/>
          </p:cNvPicPr>
          <p:nvPr/>
        </p:nvPicPr>
        <p:blipFill>
          <a:blip r:embed="rId4"/>
          <a:stretch>
            <a:fillRect/>
          </a:stretch>
        </p:blipFill>
        <p:spPr>
          <a:xfrm>
            <a:off x="838201" y="3142636"/>
            <a:ext cx="10768762" cy="3213714"/>
          </a:xfrm>
          <a:prstGeom prst="rect">
            <a:avLst/>
          </a:prstGeom>
          <a:ln>
            <a:solidFill>
              <a:srgbClr val="3A3A3A"/>
            </a:solidFill>
          </a:ln>
        </p:spPr>
      </p:pic>
      <p:sp>
        <p:nvSpPr>
          <p:cNvPr id="5" name="Slide Number Placeholder 4">
            <a:extLst>
              <a:ext uri="{FF2B5EF4-FFF2-40B4-BE49-F238E27FC236}">
                <a16:creationId xmlns:a16="http://schemas.microsoft.com/office/drawing/2014/main" id="{2462D5F0-153D-E419-C147-DA9DD36D24F1}"/>
              </a:ext>
            </a:extLst>
          </p:cNvPr>
          <p:cNvSpPr>
            <a:spLocks noGrp="1"/>
          </p:cNvSpPr>
          <p:nvPr>
            <p:ph type="sldNum" sz="quarter" idx="12"/>
          </p:nvPr>
        </p:nvSpPr>
        <p:spPr/>
        <p:txBody>
          <a:bodyPr/>
          <a:lstStyle/>
          <a:p>
            <a:fld id="{46775F4D-6D42-4CD6-A802-0B48E0231625}" type="slidenum">
              <a:rPr lang="en-US" smtClean="0"/>
              <a:pPr/>
              <a:t>6</a:t>
            </a:fld>
            <a:endParaRPr lang="en-US" dirty="0"/>
          </a:p>
        </p:txBody>
      </p:sp>
      <p:sp>
        <p:nvSpPr>
          <p:cNvPr id="4" name="Footer Placeholder 3">
            <a:extLst>
              <a:ext uri="{FF2B5EF4-FFF2-40B4-BE49-F238E27FC236}">
                <a16:creationId xmlns:a16="http://schemas.microsoft.com/office/drawing/2014/main" id="{DD71D796-E100-727F-2EE3-715A188C9F47}"/>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79317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914400" y="1847850"/>
            <a:ext cx="5181600" cy="4353168"/>
          </a:xfrm>
        </p:spPr>
        <p:txBody>
          <a:bodyPr>
            <a:normAutofit/>
          </a:bodyPr>
          <a:lstStyle/>
          <a:p>
            <a:r>
              <a:rPr lang="en-US" sz="2800" b="1" dirty="0"/>
              <a:t>Reports</a:t>
            </a:r>
          </a:p>
          <a:p>
            <a:pPr lvl="1"/>
            <a:r>
              <a:rPr lang="en-US" sz="2400" dirty="0"/>
              <a:t>Strand Report</a:t>
            </a:r>
          </a:p>
          <a:p>
            <a:pPr lvl="1"/>
            <a:r>
              <a:rPr lang="en-US" sz="2400" dirty="0"/>
              <a:t>Monitoring Activities Report (MAR)</a:t>
            </a:r>
          </a:p>
          <a:p>
            <a:pPr lvl="1"/>
            <a:r>
              <a:rPr lang="en-US" sz="2400" dirty="0"/>
              <a:t>Letters of Findings</a:t>
            </a:r>
          </a:p>
          <a:p>
            <a:pPr lvl="1"/>
            <a:r>
              <a:rPr lang="en-US" sz="2400" dirty="0"/>
              <a:t>Monitoring Notification Letters</a:t>
            </a:r>
          </a:p>
          <a:p>
            <a:pPr lvl="1"/>
            <a:r>
              <a:rPr lang="en-US" sz="2400" dirty="0"/>
              <a:t>Closeout/Non-closeout Reports</a:t>
            </a:r>
          </a:p>
          <a:p>
            <a:pPr lvl="1"/>
            <a:r>
              <a:rPr lang="en-US" sz="2400" dirty="0"/>
              <a:t>State Complaint Reports</a:t>
            </a:r>
          </a:p>
          <a:p>
            <a:pPr lvl="1"/>
            <a:r>
              <a:rPr lang="en-US" sz="2400" dirty="0"/>
              <a:t>Intermediate School District (ISD) Reports</a:t>
            </a:r>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6019802" y="1846022"/>
            <a:ext cx="5695948" cy="4353168"/>
          </a:xfrm>
        </p:spPr>
        <p:txBody>
          <a:bodyPr>
            <a:normAutofit/>
          </a:bodyPr>
          <a:lstStyle/>
          <a:p>
            <a:r>
              <a:rPr lang="en-US" sz="2800" b="1" dirty="0"/>
              <a:t>Activities</a:t>
            </a:r>
          </a:p>
          <a:p>
            <a:pPr lvl="1"/>
            <a:r>
              <a:rPr lang="en-US" sz="2400" dirty="0">
                <a:solidFill>
                  <a:schemeClr val="tx1"/>
                </a:solidFill>
              </a:rPr>
              <a:t>Corrective Action Plans (CAPs)</a:t>
            </a:r>
          </a:p>
          <a:p>
            <a:pPr lvl="2"/>
            <a:r>
              <a:rPr lang="en-US" sz="2400" dirty="0">
                <a:solidFill>
                  <a:schemeClr val="tx1"/>
                </a:solidFill>
              </a:rPr>
              <a:t>B-Timely IEP, B-Valid &amp; Reliable, and Complaints</a:t>
            </a:r>
          </a:p>
          <a:p>
            <a:pPr lvl="1"/>
            <a:r>
              <a:rPr lang="en-US" sz="2400" dirty="0">
                <a:solidFill>
                  <a:schemeClr val="tx1"/>
                </a:solidFill>
              </a:rPr>
              <a:t>Corrective Actions</a:t>
            </a:r>
          </a:p>
          <a:p>
            <a:pPr lvl="2"/>
            <a:r>
              <a:rPr lang="en-US" sz="2400" dirty="0">
                <a:solidFill>
                  <a:schemeClr val="tx1"/>
                </a:solidFill>
              </a:rPr>
              <a:t>B-11, B-12, and B-Timely IEP</a:t>
            </a:r>
          </a:p>
          <a:p>
            <a:pPr lvl="1"/>
            <a:r>
              <a:rPr lang="en-US" sz="2400" dirty="0">
                <a:solidFill>
                  <a:schemeClr val="tx1"/>
                </a:solidFill>
              </a:rPr>
              <a:t>Student Level Corrective Action Plans (SLCAPs) for Complaints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dirty="0"/>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0544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rot="10800000" flipV="1">
            <a:off x="723900" y="-1219200"/>
            <a:ext cx="11468100" cy="1219199"/>
          </a:xfrm>
        </p:spPr>
        <p:txBody>
          <a:bodyPr>
            <a:normAutofit/>
          </a:bodyPr>
          <a:lstStyle/>
          <a:p>
            <a:r>
              <a:rPr lang="en-US" dirty="0"/>
              <a:t>Strand Report (1)</a:t>
            </a:r>
          </a:p>
        </p:txBody>
      </p:sp>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a:xfrm>
            <a:off x="838201" y="6356350"/>
            <a:ext cx="409832" cy="365125"/>
          </a:xfrm>
        </p:spPr>
        <p:txBody>
          <a:bodyPr/>
          <a:lstStyle/>
          <a:p>
            <a:fld id="{46775F4D-6D42-4CD6-A802-0B48E0231625}" type="slidenum">
              <a:rPr lang="en-US" smtClean="0"/>
              <a:pPr/>
              <a:t>8</a:t>
            </a:fld>
            <a:endParaRPr lang="en-US" dirty="0"/>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a:xfrm>
            <a:off x="1371600" y="6356350"/>
            <a:ext cx="7673546" cy="365125"/>
          </a:xfrm>
        </p:spPr>
        <p:txBody>
          <a:bodyPr/>
          <a:lstStyle/>
          <a:p>
            <a:r>
              <a:rPr lang="en-US"/>
              <a:t>Michigan Department of Education | Office of Special Education </a:t>
            </a:r>
            <a:endParaRPr lang="en-US" dirty="0"/>
          </a:p>
        </p:txBody>
      </p:sp>
      <p:pic>
        <p:nvPicPr>
          <p:cNvPr id="7" name="Picture 6" descr="Part B 2025 Strand Report with emphasis on the Download link, and &quot;Work with ISD&quot; in Next Step column.">
            <a:extLst>
              <a:ext uri="{FF2B5EF4-FFF2-40B4-BE49-F238E27FC236}">
                <a16:creationId xmlns:a16="http://schemas.microsoft.com/office/drawing/2014/main" id="{E6189EFC-B545-39EA-B535-236EC7C75F29}"/>
              </a:ext>
            </a:extLst>
          </p:cNvPr>
          <p:cNvPicPr>
            <a:picLocks noChangeAspect="1"/>
          </p:cNvPicPr>
          <p:nvPr/>
        </p:nvPicPr>
        <p:blipFill>
          <a:blip r:embed="rId3"/>
          <a:srcRect t="1940"/>
          <a:stretch/>
        </p:blipFill>
        <p:spPr>
          <a:xfrm>
            <a:off x="847598" y="-21971"/>
            <a:ext cx="10618285" cy="6898904"/>
          </a:xfrm>
          <a:prstGeom prst="rect">
            <a:avLst/>
          </a:prstGeom>
          <a:ln>
            <a:solidFill>
              <a:schemeClr val="tx1"/>
            </a:solidFill>
          </a:ln>
        </p:spPr>
      </p:pic>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A719D-2B01-6ECF-0F8A-CE87646A5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FCDFD-ACB6-476A-DE8F-A1D0FB1D94EF}"/>
              </a:ext>
            </a:extLst>
          </p:cNvPr>
          <p:cNvSpPr>
            <a:spLocks noGrp="1"/>
          </p:cNvSpPr>
          <p:nvPr>
            <p:ph type="title"/>
          </p:nvPr>
        </p:nvSpPr>
        <p:spPr>
          <a:xfrm>
            <a:off x="838200" y="365125"/>
            <a:ext cx="10496909" cy="1325563"/>
          </a:xfrm>
        </p:spPr>
        <p:txBody>
          <a:bodyPr/>
          <a:lstStyle/>
          <a:p>
            <a:r>
              <a:rPr lang="en-US" dirty="0"/>
              <a:t>Strand Report Continued</a:t>
            </a:r>
          </a:p>
        </p:txBody>
      </p:sp>
      <p:sp>
        <p:nvSpPr>
          <p:cNvPr id="3" name="Content Placeholder 2">
            <a:extLst>
              <a:ext uri="{FF2B5EF4-FFF2-40B4-BE49-F238E27FC236}">
                <a16:creationId xmlns:a16="http://schemas.microsoft.com/office/drawing/2014/main" id="{9FBCD739-DDFF-EB38-82E5-1DFECBC7168C}"/>
              </a:ext>
            </a:extLst>
          </p:cNvPr>
          <p:cNvSpPr>
            <a:spLocks noGrp="1"/>
          </p:cNvSpPr>
          <p:nvPr>
            <p:ph idx="1"/>
          </p:nvPr>
        </p:nvSpPr>
        <p:spPr>
          <a:xfrm>
            <a:off x="838202" y="1825625"/>
            <a:ext cx="10496907" cy="4109350"/>
          </a:xfrm>
        </p:spPr>
        <p:txBody>
          <a:bodyPr>
            <a:normAutofit/>
          </a:bodyPr>
          <a:lstStyle/>
          <a:p>
            <a:r>
              <a:rPr lang="en-US" sz="2800" dirty="0"/>
              <a:t>Summarizes district performance on the State Performance Plan (SPP) Indicators and priority areas. </a:t>
            </a:r>
          </a:p>
          <a:p>
            <a:r>
              <a:rPr lang="en-US" sz="2800" dirty="0"/>
              <a:t>When there is a CAP or Corrective Action, there will be a link in the Next Step column. Select the link to be taken to the specific item. </a:t>
            </a:r>
          </a:p>
          <a:p>
            <a:r>
              <a:rPr lang="en-US" sz="2800" dirty="0"/>
              <a:t>Use the</a:t>
            </a:r>
            <a:r>
              <a:rPr lang="en-US" sz="2800" b="1" dirty="0"/>
              <a:t> Download </a:t>
            </a:r>
            <a:r>
              <a:rPr lang="en-US" sz="2800" dirty="0"/>
              <a:t>link at the top of the screen to download a PDF version of the Strand Report. </a:t>
            </a:r>
          </a:p>
        </p:txBody>
      </p:sp>
      <p:sp>
        <p:nvSpPr>
          <p:cNvPr id="5" name="Slide Number Placeholder 4">
            <a:extLst>
              <a:ext uri="{FF2B5EF4-FFF2-40B4-BE49-F238E27FC236}">
                <a16:creationId xmlns:a16="http://schemas.microsoft.com/office/drawing/2014/main" id="{F0E47370-0C9B-980F-36BE-152474611323}"/>
              </a:ext>
            </a:extLst>
          </p:cNvPr>
          <p:cNvSpPr>
            <a:spLocks noGrp="1"/>
          </p:cNvSpPr>
          <p:nvPr>
            <p:ph type="sldNum" sz="quarter" idx="12"/>
          </p:nvPr>
        </p:nvSpPr>
        <p:spPr>
          <a:xfrm>
            <a:off x="838201" y="6356350"/>
            <a:ext cx="409832" cy="365125"/>
          </a:xfrm>
        </p:spPr>
        <p:txBody>
          <a:bodyPr/>
          <a:lstStyle/>
          <a:p>
            <a:fld id="{46775F4D-6D42-4CD6-A802-0B48E0231625}" type="slidenum">
              <a:rPr lang="en-US" smtClean="0"/>
              <a:pPr/>
              <a:t>9</a:t>
            </a:fld>
            <a:endParaRPr lang="en-US" dirty="0"/>
          </a:p>
        </p:txBody>
      </p:sp>
      <p:sp>
        <p:nvSpPr>
          <p:cNvPr id="4" name="Footer Placeholder 3">
            <a:extLst>
              <a:ext uri="{FF2B5EF4-FFF2-40B4-BE49-F238E27FC236}">
                <a16:creationId xmlns:a16="http://schemas.microsoft.com/office/drawing/2014/main" id="{4E4F0A52-64B9-DC04-68F5-075753201502}"/>
              </a:ext>
            </a:extLst>
          </p:cNvPr>
          <p:cNvSpPr>
            <a:spLocks noGrp="1"/>
          </p:cNvSpPr>
          <p:nvPr>
            <p:ph type="ftr" sz="quarter" idx="11"/>
          </p:nvPr>
        </p:nvSpPr>
        <p:spPr>
          <a:xfrm>
            <a:off x="1371600" y="6356350"/>
            <a:ext cx="7673546" cy="365125"/>
          </a:xfrm>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833428321"/>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1_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catamaran-presentation-template</Template>
  <TotalTime>934</TotalTime>
  <Words>9196</Words>
  <Application>Microsoft Office PowerPoint</Application>
  <PresentationFormat>Widescreen</PresentationFormat>
  <Paragraphs>661</Paragraphs>
  <Slides>52</Slides>
  <Notes>52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Aptos</vt:lpstr>
      <vt:lpstr>Arial</vt:lpstr>
      <vt:lpstr>Calibri</vt:lpstr>
      <vt:lpstr>ProximaNova-Bold</vt:lpstr>
      <vt:lpstr>Symbol</vt:lpstr>
      <vt:lpstr>Times New Roman</vt:lpstr>
      <vt:lpstr>Office Theme</vt:lpstr>
      <vt:lpstr>1_Office Theme</vt:lpstr>
      <vt:lpstr>February 2025 Part B Catamaran Preview</vt:lpstr>
      <vt:lpstr>Office of Special Education (OSE) Monitoring Team </vt:lpstr>
      <vt:lpstr>Agenda</vt:lpstr>
      <vt:lpstr>February 2025 Catamaran Preview</vt:lpstr>
      <vt:lpstr>Review Organization Member Names</vt:lpstr>
      <vt:lpstr>ISD Monitor Contact List</vt:lpstr>
      <vt:lpstr>What’s Inside? </vt:lpstr>
      <vt:lpstr>Strand Report (1)</vt:lpstr>
      <vt:lpstr>Strand Report Continued</vt:lpstr>
      <vt:lpstr>Monitoring Activities Report (MAR)</vt:lpstr>
      <vt:lpstr>Sample Monitoring Activities Report</vt:lpstr>
      <vt:lpstr>Letters of Findings and Reports</vt:lpstr>
      <vt:lpstr>Closeout/Non-closeout Letters and Reports</vt:lpstr>
      <vt:lpstr>ISD Reports</vt:lpstr>
      <vt:lpstr>Corrective Action Plans (CAPs)</vt:lpstr>
      <vt:lpstr>Findings Related to B-12</vt:lpstr>
      <vt:lpstr>B-12 Corrective Actions for ISDs</vt:lpstr>
      <vt:lpstr>B-Valid &amp; Reliable CAPs</vt:lpstr>
      <vt:lpstr>Corrective Action: B-11 and B-12</vt:lpstr>
      <vt:lpstr>Corrective Action Student Form (ISDs)</vt:lpstr>
      <vt:lpstr>Corrective Action Data Reviews (ISDs)</vt:lpstr>
      <vt:lpstr>Corrective Action: B-Timely IEP</vt:lpstr>
      <vt:lpstr>B-Timely IEP Corrective Action (Districts)</vt:lpstr>
      <vt:lpstr>Student Level Corrective Action Plans </vt:lpstr>
      <vt:lpstr>Reviewing and Acknowledging Reports</vt:lpstr>
      <vt:lpstr>View Reports</vt:lpstr>
      <vt:lpstr>Access Reports</vt:lpstr>
      <vt:lpstr>Acknowledge Reports by March 15</vt:lpstr>
      <vt:lpstr>After Acknowledging Reports</vt:lpstr>
      <vt:lpstr>Complete Tasks with RAP Team as needed</vt:lpstr>
      <vt:lpstr>Reminders for CAPs and  Corrective Actions</vt:lpstr>
      <vt:lpstr>CAP Activity Page – B-Valid &amp; Reliable CAPs</vt:lpstr>
      <vt:lpstr>Updated CAP Activity Page (2)</vt:lpstr>
      <vt:lpstr>Updated CAP Activity Page (3)</vt:lpstr>
      <vt:lpstr>Question 3: CAP Activity or CAP Finding</vt:lpstr>
      <vt:lpstr>Progress Report</vt:lpstr>
      <vt:lpstr>Request Verification &amp; Closeout</vt:lpstr>
      <vt:lpstr>Supporting Evidence Uploads</vt:lpstr>
      <vt:lpstr>Timely IEP CAP Verification for ISDs</vt:lpstr>
      <vt:lpstr>B-Valid &amp; Reliable CAP Activity Verification</vt:lpstr>
      <vt:lpstr>Valid &amp; Reliable CAP Verification Activity Section</vt:lpstr>
      <vt:lpstr>B-Valid &amp; Reliable CAP Verification Student Record Reviews</vt:lpstr>
      <vt:lpstr>B-Valid &amp; Reliable CAP Verification Student Record Reviews Section</vt:lpstr>
      <vt:lpstr>Data CAP Verification</vt:lpstr>
      <vt:lpstr>Complaint CAP Verification for ISDs</vt:lpstr>
      <vt:lpstr>Complaint CAP Verification Appendix</vt:lpstr>
      <vt:lpstr>Resources</vt:lpstr>
      <vt:lpstr>Catamaran Technical Assistance Website</vt:lpstr>
      <vt:lpstr>Catamaran Calendar</vt:lpstr>
      <vt:lpstr>Catamaran Calendar List View</vt:lpstr>
      <vt:lpstr>Catamaran Navigation Tips Training Video</vt:lpstr>
      <vt:lpstr>Need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2025 Catamaran Preview</dc:title>
  <dc:creator>Michigan Department of Education;Office of Special Education</dc:creator>
  <cp:lastModifiedBy>Gabrielle Steinacker</cp:lastModifiedBy>
  <cp:revision>48</cp:revision>
  <dcterms:created xsi:type="dcterms:W3CDTF">2024-11-19T18:14:17Z</dcterms:created>
  <dcterms:modified xsi:type="dcterms:W3CDTF">2025-02-13T15:29:51Z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2025-01-29T18:10:11Z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32cbc51f-9f59-4f2a-9e83-33fecd15416d</vt:lpwstr>
  </property>
  <property fmtid="{D5CDD505-2E9C-101B-9397-08002B2CF9AE}" pid="8" name="MSIP_Label_3a2fed65-62e7-46ea-af74-187e0c17143a_ContentBits">
    <vt:lpwstr>0</vt:lpwstr>
  </property>
</Properties>
</file>