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handoutMasterIdLst>
    <p:handoutMasterId r:id="rId46"/>
  </p:handoutMasterIdLst>
  <p:sldIdLst>
    <p:sldId id="263" r:id="rId5"/>
    <p:sldId id="499" r:id="rId6"/>
    <p:sldId id="268" r:id="rId7"/>
    <p:sldId id="272" r:id="rId8"/>
    <p:sldId id="274" r:id="rId9"/>
    <p:sldId id="277" r:id="rId10"/>
    <p:sldId id="278" r:id="rId11"/>
    <p:sldId id="300" r:id="rId12"/>
    <p:sldId id="308" r:id="rId13"/>
    <p:sldId id="279" r:id="rId14"/>
    <p:sldId id="306" r:id="rId15"/>
    <p:sldId id="452" r:id="rId16"/>
    <p:sldId id="451" r:id="rId17"/>
    <p:sldId id="342" r:id="rId18"/>
    <p:sldId id="361" r:id="rId19"/>
    <p:sldId id="498" r:id="rId20"/>
    <p:sldId id="297" r:id="rId21"/>
    <p:sldId id="298" r:id="rId22"/>
    <p:sldId id="282" r:id="rId23"/>
    <p:sldId id="283" r:id="rId24"/>
    <p:sldId id="284" r:id="rId25"/>
    <p:sldId id="317" r:id="rId26"/>
    <p:sldId id="318" r:id="rId27"/>
    <p:sldId id="319" r:id="rId28"/>
    <p:sldId id="320" r:id="rId29"/>
    <p:sldId id="321" r:id="rId30"/>
    <p:sldId id="322" r:id="rId31"/>
    <p:sldId id="323" r:id="rId32"/>
    <p:sldId id="324" r:id="rId33"/>
    <p:sldId id="309" r:id="rId34"/>
    <p:sldId id="470" r:id="rId35"/>
    <p:sldId id="333" r:id="rId36"/>
    <p:sldId id="500" r:id="rId37"/>
    <p:sldId id="477" r:id="rId38"/>
    <p:sldId id="280" r:id="rId39"/>
    <p:sldId id="442" r:id="rId40"/>
    <p:sldId id="493" r:id="rId41"/>
    <p:sldId id="478" r:id="rId42"/>
    <p:sldId id="497" r:id="rId43"/>
    <p:sldId id="425"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DB7102-B25D-1EF1-F570-1BD8E882A762}" name="Ranusch, Tori (MDE)" initials="RT(" userId="S::RanuschT1@michigan.gov::745edd0c-6e22-4b79-8651-8c86e5f82c27" providerId="AD"/>
  <p188:author id="{601DD52E-2D61-7677-289D-99BAF02F22BF}" name="Anderson Tippett, Jeanne (MDE)" initials="A(" userId="S::andersontippettj@michigan.gov::b728fb55-2a35-4751-b136-bdf0be5b88f0" providerId="AD"/>
  <p188:author id="{C1BF2232-886B-B082-2B7B-A42D5E455759}" name="Mozden, Chantel (MDE)" initials="MC(" userId="S::MozdenC@michigan.gov::1ae966b0-844c-418a-a58f-2c62b5aec8ea" providerId="AD"/>
  <p188:author id="{29088641-5EE9-611F-75B1-B4BA9E5AFC8F}" name="Schultz, Deborah (MDE)" initials="SD(" userId="S::SchultzD10@michigan.gov::d91c3f3d-91be-4e7c-a4dc-5e7d4587b460" providerId="AD"/>
  <p188:author id="{BF29A164-5E9E-BDD5-137B-C55CDC9FB855}" name="Swiger, Jamie (MDE-Contractor)" initials="SJ(C" userId="Swiger, Jamie (MDE-Contractor)" providerId="None"/>
  <p188:author id="{7FC41077-B34E-D705-A272-FF94E187ABB7}" name="Lynne Clark" initials="LC" userId="S::lclark@publicsectorconsultants.com::e39695b7-0fbb-4f79-838b-814b73e0a62f" providerId="AD"/>
  <p188:author id="{9B226E7C-6FCC-C684-0F1F-E85CE945122F}" name="Dortch, Shawan (MDE)" initials="D(" userId="S::dortchs@michigan.gov::c2555e18-7abb-48e6-9186-1045771a86cf" providerId="AD"/>
  <p188:author id="{23C8207E-B681-979D-9396-699C6C40C433}" name="Anderson Tippett, Jeanne (MDE)" initials="ATJ(" userId="S::AndersonTippettJ@michigan.gov::b728fb55-2a35-4751-b136-bdf0be5b88f0" providerId="AD"/>
  <p188:author id="{2D75767F-2FFC-1BA6-B922-03641C3E9E9D}" name="Mozden, Chantel (MDE)" initials="M(" userId="S::mozdenc@michigan.gov::1ae966b0-844c-418a-a58f-2c62b5aec8ea" providerId="AD"/>
  <p188:author id="{90C19E94-66B5-07F6-2321-E208F9EDD0E6}" name="Dortch, Shawan (MDE)" initials="SD" userId="S::DortchS@michigan.gov::c2555e18-7abb-48e6-9186-1045771a86cf" providerId="AD"/>
  <p188:author id="{4FD4799F-1FBC-E66A-331E-CB012B7FF8FC}" name="Gabrielle Steinacker" initials="GS" userId="S::gsteinacker@publicsectorconsultants.com::1f4612da-b05e-41df-9859-2458b62fae25" providerId="AD"/>
  <p188:author id="{CBABDBC3-D953-D7FF-46F5-4B18C2240729}" name="Donna Seeger" initials="DS" userId="S::dseeger@publicsectorconsultants.com::f1774fae-eb97-4bab-a277-42ec99e1b4e5" providerId="AD"/>
  <p188:author id="{AAAC22C5-387D-D75A-F3EF-92451F449B4F}" name="Brady, Jessica (MDE)" initials="B(" userId="S::bradyj@michigan.gov::a61990dd-a7f8-4c85-99d8-383baa0254ac" providerId="AD"/>
  <p188:author id="{89E8A6C6-0E23-F3D8-163F-9DE05D1CE705}" name="Schultz, Deborah (MDE)" initials="S(" userId="S::schultzd10@michigan.gov::d91c3f3d-91be-4e7c-a4dc-5e7d4587b460" providerId="AD"/>
  <p188:author id="{A9D74BF9-A630-ADCD-A842-7574A59B73CD}" name="Abrahamson, Patricia (MDE)" initials="PA" userId="S::AbrahamsonP1@michigan.gov::a6564fdc-e9da-476e-8eb8-1cc61819dbf0" providerId="AD"/>
  <p188:author id="{7BDA78FF-5E80-39C2-3D36-CFC4A09EE482}" name="McIntyre, Rebecca (MDE)" initials="MR" userId="S::mcintyrer1@michigan.gov::89ee43e5-9413-4ee9-86e8-c83c3870274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omas, Charles (MDE)" initials="TC(" lastIdx="4" clrIdx="0"/>
  <p:cmAuthor id="2" name="Dortch, Shawan (MDE)" initials="DS(" lastIdx="3" clrIdx="1"/>
  <p:cmAuthor id="3" name="Kat Fales" initials="KF" lastIdx="10" clrIdx="2"/>
  <p:cmAuthor id="4" name="Kat Fales" initials="KF [2]" lastIdx="1" clrIdx="3"/>
  <p:cmAuthor id="5" name="Kat Fales" initials="KF [3]" lastIdx="1" clrIdx="4"/>
  <p:cmAuthor id="6" name="Kat Fales" initials="KF [4]" lastIdx="1" clrIdx="5"/>
  <p:cmAuthor id="7" name="Kat Fales" initials="KF [5]" lastIdx="1" clrIdx="6"/>
  <p:cmAuthor id="8" name="Kat Fales" initials="KF [6]" lastIdx="1" clrIdx="7"/>
  <p:cmAuthor id="9" name="Kat Fales" initials="KF [7]" lastIdx="1" clrIdx="8"/>
  <p:cmAuthor id="10" name="Kat Fales" initials="KF [8]" lastIdx="1" clrIdx="9"/>
  <p:cmAuthor id="11" name="Kat Fales" initials="KF [9]" lastIdx="1" clrIdx="10"/>
  <p:cmAuthor id="12" name="Kat Fales" initials="KF [10]" lastIdx="1" clrIdx="11"/>
  <p:cmAuthor id="13" name="Kat Fales" initials="KF [11]" lastIdx="1" clrIdx="12"/>
  <p:cmAuthor id="14" name="Lynne Clark" initials="LC" lastIdx="21" clrIdx="13">
    <p:extLst>
      <p:ext uri="{19B8F6BF-5375-455C-9EA6-DF929625EA0E}">
        <p15:presenceInfo xmlns:p15="http://schemas.microsoft.com/office/powerpoint/2012/main" userId="S::lclark@publicsectorconsultants.com::e39695b7-0fbb-4f79-838b-814b73e0a62f" providerId="AD"/>
      </p:ext>
    </p:extLst>
  </p:cmAuthor>
  <p:cmAuthor id="15" name="Anderson Tippett, Jeanne (MDE)" initials="ATJ(" lastIdx="6" clrIdx="14">
    <p:extLst>
      <p:ext uri="{19B8F6BF-5375-455C-9EA6-DF929625EA0E}">
        <p15:presenceInfo xmlns:p15="http://schemas.microsoft.com/office/powerpoint/2012/main" userId="S::AndersonTippettJ@michigan.gov::b728fb55-2a35-4751-b136-bdf0be5b88f0" providerId="AD"/>
      </p:ext>
    </p:extLst>
  </p:cmAuthor>
  <p:cmAuthor id="16" name="Schultz, Deborah (MDE)" initials="SD(" lastIdx="4" clrIdx="15">
    <p:extLst>
      <p:ext uri="{19B8F6BF-5375-455C-9EA6-DF929625EA0E}">
        <p15:presenceInfo xmlns:p15="http://schemas.microsoft.com/office/powerpoint/2012/main" userId="S::SchultzD10@michigan.gov::d91c3f3d-91be-4e7c-a4dc-5e7d4587b460" providerId="AD"/>
      </p:ext>
    </p:extLst>
  </p:cmAuthor>
  <p:cmAuthor id="17" name="Fales, Karen  (MDE-Contractor)" initials="F(" lastIdx="30" clrIdx="16">
    <p:extLst>
      <p:ext uri="{19B8F6BF-5375-455C-9EA6-DF929625EA0E}">
        <p15:presenceInfo xmlns:p15="http://schemas.microsoft.com/office/powerpoint/2012/main" userId="S::falesk1@michigan.gov::b89e7584-72d6-4962-923a-0c0f80c424bf" providerId="AD"/>
      </p:ext>
    </p:extLst>
  </p:cmAuthor>
  <p:cmAuthor id="18" name="Brady, Jessica (MDE)" initials="B(" lastIdx="1" clrIdx="17">
    <p:extLst>
      <p:ext uri="{19B8F6BF-5375-455C-9EA6-DF929625EA0E}">
        <p15:presenceInfo xmlns:p15="http://schemas.microsoft.com/office/powerpoint/2012/main" userId="S::bradyj@michigan.gov::a61990dd-a7f8-4c85-99d8-383baa0254ac" providerId="AD"/>
      </p:ext>
    </p:extLst>
  </p:cmAuthor>
  <p:cmAuthor id="19" name="Weckstein, Janis (MDE)" initials="W(" lastIdx="2" clrIdx="18">
    <p:extLst>
      <p:ext uri="{19B8F6BF-5375-455C-9EA6-DF929625EA0E}">
        <p15:presenceInfo xmlns:p15="http://schemas.microsoft.com/office/powerpoint/2012/main" userId="S::wecksteinj@michigan.gov::44657ef9-982c-48a1-8969-0a38a6e646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E7F"/>
    <a:srgbClr val="E5A249"/>
    <a:srgbClr val="3A3A3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D0E59C-C9A5-4C51-9616-F6758AA7B58C}" v="11" dt="2025-05-08T02:07:44.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608" autoAdjust="0"/>
  </p:normalViewPr>
  <p:slideViewPr>
    <p:cSldViewPr snapToGrid="0">
      <p:cViewPr varScale="1">
        <p:scale>
          <a:sx n="81" d="100"/>
          <a:sy n="81" d="100"/>
        </p:scale>
        <p:origin x="1716"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64" tIns="46581" rIns="93164" bIns="46581" rtlCol="0"/>
          <a:lstStyle>
            <a:lvl1pPr algn="l">
              <a:defRPr sz="1200"/>
            </a:lvl1pPr>
          </a:lstStyle>
          <a:p>
            <a:endParaRPr lang="en-US"/>
          </a:p>
        </p:txBody>
      </p:sp>
      <p:sp>
        <p:nvSpPr>
          <p:cNvPr id="3" name="Date Placeholder 2"/>
          <p:cNvSpPr>
            <a:spLocks noGrp="1"/>
          </p:cNvSpPr>
          <p:nvPr>
            <p:ph type="dt" sz="quarter" idx="1"/>
          </p:nvPr>
        </p:nvSpPr>
        <p:spPr>
          <a:xfrm>
            <a:off x="3970941" y="1"/>
            <a:ext cx="3037840" cy="466435"/>
          </a:xfrm>
          <a:prstGeom prst="rect">
            <a:avLst/>
          </a:prstGeom>
        </p:spPr>
        <p:txBody>
          <a:bodyPr vert="horz" lIns="93164" tIns="46581" rIns="93164" bIns="46581" rtlCol="0"/>
          <a:lstStyle>
            <a:lvl1pPr algn="r">
              <a:defRPr sz="1200"/>
            </a:lvl1pPr>
          </a:lstStyle>
          <a:p>
            <a:fld id="{77F82F29-6ED5-0F45-9399-2470D9D82006}" type="datetimeFigureOut">
              <a:rPr lang="en-US" smtClean="0"/>
              <a:t>5/13/2025</a:t>
            </a:fld>
            <a:endParaRPr lang="en-US"/>
          </a:p>
        </p:txBody>
      </p:sp>
      <p:sp>
        <p:nvSpPr>
          <p:cNvPr id="4" name="Footer Placeholder 3"/>
          <p:cNvSpPr>
            <a:spLocks noGrp="1"/>
          </p:cNvSpPr>
          <p:nvPr>
            <p:ph type="ftr" sz="quarter" idx="2"/>
          </p:nvPr>
        </p:nvSpPr>
        <p:spPr>
          <a:xfrm>
            <a:off x="1" y="8829969"/>
            <a:ext cx="3037840" cy="466434"/>
          </a:xfrm>
          <a:prstGeom prst="rect">
            <a:avLst/>
          </a:prstGeom>
        </p:spPr>
        <p:txBody>
          <a:bodyPr vert="horz" lIns="93164" tIns="46581" rIns="93164" bIns="46581" rtlCol="0" anchor="b"/>
          <a:lstStyle>
            <a:lvl1pPr algn="l">
              <a:defRPr sz="1200"/>
            </a:lvl1pPr>
          </a:lstStyle>
          <a:p>
            <a:endParaRPr lang="en-US"/>
          </a:p>
        </p:txBody>
      </p:sp>
      <p:sp>
        <p:nvSpPr>
          <p:cNvPr id="5" name="Slide Number Placeholder 4"/>
          <p:cNvSpPr>
            <a:spLocks noGrp="1"/>
          </p:cNvSpPr>
          <p:nvPr>
            <p:ph type="sldNum" sz="quarter" idx="3"/>
          </p:nvPr>
        </p:nvSpPr>
        <p:spPr>
          <a:xfrm>
            <a:off x="3970941" y="8829969"/>
            <a:ext cx="3037840" cy="466434"/>
          </a:xfrm>
          <a:prstGeom prst="rect">
            <a:avLst/>
          </a:prstGeom>
        </p:spPr>
        <p:txBody>
          <a:bodyPr vert="horz" lIns="93164" tIns="46581" rIns="93164" bIns="46581" rtlCol="0" anchor="b"/>
          <a:lstStyle>
            <a:lvl1pPr algn="r">
              <a:defRPr sz="1200"/>
            </a:lvl1pPr>
          </a:lstStyle>
          <a:p>
            <a:fld id="{62C4A1A5-A7F4-E64F-90D7-AEB71DBA2335}" type="slidenum">
              <a:rPr lang="en-US" smtClean="0"/>
              <a:t>‹#›</a:t>
            </a:fld>
            <a:endParaRPr lang="en-US"/>
          </a:p>
        </p:txBody>
      </p:sp>
    </p:spTree>
    <p:extLst>
      <p:ext uri="{BB962C8B-B14F-4D97-AF65-F5344CB8AC3E}">
        <p14:creationId xmlns:p14="http://schemas.microsoft.com/office/powerpoint/2010/main" val="1974678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5"/>
          </a:xfrm>
          <a:prstGeom prst="rect">
            <a:avLst/>
          </a:prstGeom>
        </p:spPr>
        <p:txBody>
          <a:bodyPr vert="horz" lIns="93164" tIns="46581" rIns="93164" bIns="46581" rtlCol="0"/>
          <a:lstStyle>
            <a:lvl1pPr algn="l">
              <a:defRPr sz="1200"/>
            </a:lvl1pPr>
          </a:lstStyle>
          <a:p>
            <a:endParaRPr lang="en-US"/>
          </a:p>
        </p:txBody>
      </p:sp>
      <p:sp>
        <p:nvSpPr>
          <p:cNvPr id="3" name="Date Placeholder 2"/>
          <p:cNvSpPr>
            <a:spLocks noGrp="1"/>
          </p:cNvSpPr>
          <p:nvPr>
            <p:ph type="dt" idx="1"/>
          </p:nvPr>
        </p:nvSpPr>
        <p:spPr>
          <a:xfrm>
            <a:off x="3970941" y="1"/>
            <a:ext cx="3037840" cy="466435"/>
          </a:xfrm>
          <a:prstGeom prst="rect">
            <a:avLst/>
          </a:prstGeom>
        </p:spPr>
        <p:txBody>
          <a:bodyPr vert="horz" lIns="93164" tIns="46581" rIns="93164" bIns="46581" rtlCol="0"/>
          <a:lstStyle>
            <a:lvl1pPr algn="r">
              <a:defRPr sz="1200"/>
            </a:lvl1pPr>
          </a:lstStyle>
          <a:p>
            <a:fld id="{F426F13B-9238-8C41-A428-ACA4F51A1C9A}" type="datetimeFigureOut">
              <a:rPr lang="en-US" smtClean="0"/>
              <a:t>5/13/2025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1" rIns="93164" bIns="46581" rtlCol="0" anchor="ctr"/>
          <a:lstStyle/>
          <a:p>
            <a:endParaRPr lang="en-US"/>
          </a:p>
        </p:txBody>
      </p:sp>
      <p:sp>
        <p:nvSpPr>
          <p:cNvPr id="5" name="Notes Placeholder 4"/>
          <p:cNvSpPr>
            <a:spLocks noGrp="1"/>
          </p:cNvSpPr>
          <p:nvPr>
            <p:ph type="body" sz="quarter" idx="3"/>
          </p:nvPr>
        </p:nvSpPr>
        <p:spPr>
          <a:xfrm>
            <a:off x="701041" y="4473895"/>
            <a:ext cx="5608320" cy="3660458"/>
          </a:xfrm>
          <a:prstGeom prst="rect">
            <a:avLst/>
          </a:prstGeom>
        </p:spPr>
        <p:txBody>
          <a:bodyPr vert="horz" lIns="93164" tIns="46581" rIns="93164" bIns="465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6434"/>
          </a:xfrm>
          <a:prstGeom prst="rect">
            <a:avLst/>
          </a:prstGeom>
        </p:spPr>
        <p:txBody>
          <a:bodyPr vert="horz" lIns="93164" tIns="46581" rIns="93164"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41" y="8829969"/>
            <a:ext cx="3037840" cy="466434"/>
          </a:xfrm>
          <a:prstGeom prst="rect">
            <a:avLst/>
          </a:prstGeom>
        </p:spPr>
        <p:txBody>
          <a:bodyPr vert="horz" lIns="93164" tIns="46581" rIns="93164" bIns="46581" rtlCol="0" anchor="b"/>
          <a:lstStyle>
            <a:lvl1pPr algn="r">
              <a:defRPr sz="1200"/>
            </a:lvl1pPr>
          </a:lstStyle>
          <a:p>
            <a:fld id="{DD2DD89C-FAB0-4542-93EC-D9383E52BB16}" type="slidenum">
              <a:rPr lang="en-US" smtClean="0"/>
              <a:t>‹#›</a:t>
            </a:fld>
            <a:endParaRPr lang="en-US"/>
          </a:p>
        </p:txBody>
      </p:sp>
    </p:spTree>
    <p:extLst>
      <p:ext uri="{BB962C8B-B14F-4D97-AF65-F5344CB8AC3E}">
        <p14:creationId xmlns:p14="http://schemas.microsoft.com/office/powerpoint/2010/main" val="26758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mailto:help@catamaran.partner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the May 2025 Part B Catamaran Preview for districts and ISDs.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a:t>
            </a:fld>
            <a:endParaRPr lang="en-US"/>
          </a:p>
        </p:txBody>
      </p:sp>
    </p:spTree>
    <p:extLst>
      <p:ext uri="{BB962C8B-B14F-4D97-AF65-F5344CB8AC3E}">
        <p14:creationId xmlns:p14="http://schemas.microsoft.com/office/powerpoint/2010/main" val="932940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Additionally, you will find closeout/non-closeout reports and letters for:</a:t>
            </a:r>
          </a:p>
          <a:p>
            <a:endParaRPr lang="en-US" dirty="0"/>
          </a:p>
          <a:p>
            <a:pPr lvl="0"/>
            <a:r>
              <a:rPr lang="en-US" dirty="0">
                <a:latin typeface="Arial"/>
                <a:cs typeface="Arial"/>
              </a:rPr>
              <a:t>B-4A (Rates of Suspension and Expulsion) Report of Findings</a:t>
            </a:r>
          </a:p>
          <a:p>
            <a:pPr lvl="0"/>
            <a:r>
              <a:rPr lang="en-US" dirty="0">
                <a:latin typeface="Arial"/>
                <a:cs typeface="Arial"/>
              </a:rPr>
              <a:t>B-4B (Rates of Suspension and Expulsion by Race/Ethnicity) Report of Findings</a:t>
            </a:r>
          </a:p>
          <a:p>
            <a:pPr lvl="0"/>
            <a:r>
              <a:rPr lang="en-US" dirty="0">
                <a:latin typeface="Arial"/>
                <a:cs typeface="Arial"/>
              </a:rPr>
              <a:t>B-4AB (Rates of Suspension &amp; Expulsion and Suspension &amp; Expulsion by Race/Ethnicity)</a:t>
            </a:r>
          </a:p>
          <a:p>
            <a:pPr lvl="0"/>
            <a:r>
              <a:rPr lang="en-US" dirty="0">
                <a:latin typeface="Arial"/>
                <a:cs typeface="Arial"/>
              </a:rPr>
              <a:t>B-13 (Secondary Transition)</a:t>
            </a:r>
          </a:p>
          <a:p>
            <a:pPr lvl="0"/>
            <a:r>
              <a:rPr lang="en-US" dirty="0"/>
              <a:t>B-IEP (Implementation of Individual Educational Programs) issued in May 2024 and State Complaints</a:t>
            </a:r>
          </a:p>
        </p:txBody>
      </p:sp>
      <p:sp>
        <p:nvSpPr>
          <p:cNvPr id="4" name="Slide Number Placeholder 3"/>
          <p:cNvSpPr>
            <a:spLocks noGrp="1"/>
          </p:cNvSpPr>
          <p:nvPr>
            <p:ph type="sldNum" sz="quarter" idx="10"/>
          </p:nvPr>
        </p:nvSpPr>
        <p:spPr/>
        <p:txBody>
          <a:bodyPr/>
          <a:lstStyle/>
          <a:p>
            <a:fld id="{DD2DD89C-FAB0-4542-93EC-D9383E52BB16}" type="slidenum">
              <a:rPr lang="en-US" smtClean="0"/>
              <a:t>10</a:t>
            </a:fld>
            <a:endParaRPr lang="en-US"/>
          </a:p>
        </p:txBody>
      </p:sp>
    </p:spTree>
    <p:extLst>
      <p:ext uri="{BB962C8B-B14F-4D97-AF65-F5344CB8AC3E}">
        <p14:creationId xmlns:p14="http://schemas.microsoft.com/office/powerpoint/2010/main" val="352162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reports available to all districts, there are additional reports for ISDs. Those include monitoring notifications for desk audits for B-9 , B-10, and a summary of member district notifications. The Member District Monitoring notification is a letter that tells ISDs which of their Member Districts are being monitored for B-9 and B-10 in the coming months</a:t>
            </a:r>
          </a:p>
          <a:p>
            <a:endParaRPr lang="en-US"/>
          </a:p>
          <a:p>
            <a:r>
              <a:rPr lang="en-US"/>
              <a:t>New for the May release is the ISD Strand Report Summary of Member Districts. In the past, this report would be available in September and did not include all SPP indicators. This May, the report will be available to ISDs and include the same indicators normally included in Section 1 of the district’s Strand Report. This report will make it easier for ISDs to view member district performance at-a-glance across multiple indicators.</a:t>
            </a:r>
          </a:p>
          <a:p>
            <a:endParaRPr lang="en-US"/>
          </a:p>
          <a:p>
            <a:r>
              <a:rPr lang="en-US"/>
              <a:t>ISDs will be given a report which explains their significant disproportionality status. If response plans are needed for significant disproportionality, those will be available later in the month. </a:t>
            </a:r>
          </a:p>
          <a:p>
            <a:endParaRPr lang="en-US"/>
          </a:p>
          <a:p>
            <a:r>
              <a:rPr lang="en-US"/>
              <a:t>The personal curriculum counts by ISD, member district and building level will be available again this year.</a:t>
            </a:r>
          </a:p>
          <a:p>
            <a:endParaRPr lang="en-US"/>
          </a:p>
          <a:p>
            <a:r>
              <a:rPr lang="en-US"/>
              <a:t>ISDs will receive member district and student level data for indicators B-4, 5, 6 and 13. These are all reports which have been issued in the past. </a:t>
            </a:r>
          </a:p>
        </p:txBody>
      </p:sp>
      <p:sp>
        <p:nvSpPr>
          <p:cNvPr id="4" name="Slide Number Placeholder 3"/>
          <p:cNvSpPr>
            <a:spLocks noGrp="1"/>
          </p:cNvSpPr>
          <p:nvPr>
            <p:ph type="sldNum" sz="quarter" idx="10"/>
          </p:nvPr>
        </p:nvSpPr>
        <p:spPr/>
        <p:txBody>
          <a:bodyPr/>
          <a:lstStyle/>
          <a:p>
            <a:fld id="{DD2DD89C-FAB0-4542-93EC-D9383E52BB16}" type="slidenum">
              <a:rPr lang="en-US" smtClean="0"/>
              <a:t>11</a:t>
            </a:fld>
            <a:endParaRPr lang="en-US"/>
          </a:p>
        </p:txBody>
      </p:sp>
    </p:spTree>
    <p:extLst>
      <p:ext uri="{BB962C8B-B14F-4D97-AF65-F5344CB8AC3E}">
        <p14:creationId xmlns:p14="http://schemas.microsoft.com/office/powerpoint/2010/main" val="3996020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corrective action plans known as CAPs, there are some general rules that apply to all. All CAPs have the same workflow and timelines for completion. The first due date for these CAPs is the date by which the CAPs must be written and submitted.  CAPs issued in May are due to be written and submitted by July 1. </a:t>
            </a:r>
          </a:p>
          <a:p>
            <a:endParaRPr lang="en-US"/>
          </a:p>
          <a:p>
            <a:r>
              <a:rPr lang="en-US"/>
              <a:t>CAPs must be verified and closed one year from the date the non-compliance is issued. We call this the year of correction. The CAP’s year of correction begins on May 15 for B-4A, B-4B, B-4AB, and B-13, but the year of correction begins on the date of the final decision for complaint CAPs. If your district was issued a complaint CAP as a result of noncompliance identified during a state complaint investigation, the date the final report was issued begins your year correction. As an example, if the final decision was issued on May 8, the CAP must be verified and closed by May 7 of the following year. </a:t>
            </a:r>
            <a:r>
              <a:rPr lang="en-US">
                <a:highlight>
                  <a:srgbClr val="FFFF00"/>
                </a:highlight>
              </a:rPr>
              <a:t>Complaint CAPs are released twice a month in catamaran.</a:t>
            </a:r>
          </a:p>
          <a:p>
            <a:endParaRPr lang="en-US"/>
          </a:p>
          <a:p>
            <a:r>
              <a:rPr lang="en-US"/>
              <a:t>All CAPs describe the system-level correction the district will complete. As opposed to the student-level corrections of SLCAPs. Every CAP </a:t>
            </a:r>
            <a:r>
              <a:rPr lang="en-US">
                <a:highlight>
                  <a:srgbClr val="FFFF00"/>
                </a:highlight>
              </a:rPr>
              <a:t>is verified for correction </a:t>
            </a:r>
            <a:r>
              <a:rPr lang="en-US"/>
              <a:t>by the ISD. Then, the ISD submits the CAP to the OSE for closeout. On the menu page of the CAP, there will be a link to either the student-level corrective action for Monitoring CAPs (B-4A, B-4B, B-4AB) and complaint CAPs or to a district student data report for B-13 data CAPs. This link to the student-level information should help the RAP team as they uncover the root causes of noncompliance. </a:t>
            </a:r>
          </a:p>
          <a:p>
            <a:endParaRPr lang="en-US"/>
          </a:p>
          <a:p>
            <a:r>
              <a:rPr lang="en-US"/>
              <a:t>One continuing requirement when it comes to verification and closeout activities is the OSE is reviewing the district’s updated procedures as well as change in practices. At the time the district completes their progress report, the district should upload their updated policies and procedures for review. If changes are needed, the progress report will be returned to the district with directions. If the procedures are compliant, the progress report approval process will continue. </a:t>
            </a:r>
          </a:p>
          <a:p>
            <a:endParaRPr lang="en-US"/>
          </a:p>
          <a:p>
            <a:r>
              <a:rPr lang="en-US"/>
              <a:t>During the verification stage of the CAP, the ISD reviews student files for evidence of change in practice. When the review is complete, the ISD uploads all documentation reviewed to demonstrate compliance. If the ISD needs additional documentation from the district, the ISD will return the activity to the district to upload documentation on the Verification Appendix page. Once the review is complete, and all relevant documentation is uploaded, the ISD submits to the OSE. </a:t>
            </a:r>
            <a:r>
              <a:rPr lang="en-US" b="1" i="1"/>
              <a:t>The ISD should complete all returns to the district before submitting to the OSE for their review and verification of correction.</a:t>
            </a:r>
            <a:endParaRPr lang="en-US" b="1" i="1">
              <a:ea typeface="Calibri"/>
              <a:cs typeface="Calibri"/>
            </a:endParaRPr>
          </a:p>
          <a:p>
            <a:endParaRPr lang="en-US" b="0"/>
          </a:p>
          <a:p>
            <a:r>
              <a:rPr lang="en-US" b="0"/>
              <a:t>This change in practice is based on OSEP’s 23-01 memo which states the State must retain documentation of correction of noncompliance for each individual case of previously noncompliant files, records, etc.</a:t>
            </a:r>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12</a:t>
            </a:fld>
            <a:endParaRPr lang="en-US"/>
          </a:p>
        </p:txBody>
      </p:sp>
    </p:spTree>
    <p:extLst>
      <p:ext uri="{BB962C8B-B14F-4D97-AF65-F5344CB8AC3E}">
        <p14:creationId xmlns:p14="http://schemas.microsoft.com/office/powerpoint/2010/main" val="588862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B-13 Corrective Action…(read slide)</a:t>
            </a:r>
          </a:p>
        </p:txBody>
      </p:sp>
      <p:sp>
        <p:nvSpPr>
          <p:cNvPr id="4" name="Slide Number Placeholder 3"/>
          <p:cNvSpPr>
            <a:spLocks noGrp="1"/>
          </p:cNvSpPr>
          <p:nvPr>
            <p:ph type="sldNum" sz="quarter" idx="5"/>
          </p:nvPr>
        </p:nvSpPr>
        <p:spPr/>
        <p:txBody>
          <a:bodyPr/>
          <a:lstStyle/>
          <a:p>
            <a:fld id="{DD2DD89C-FAB0-4542-93EC-D9383E52BB16}" type="slidenum">
              <a:rPr lang="en-US" smtClean="0"/>
              <a:t>13</a:t>
            </a:fld>
            <a:endParaRPr lang="en-US"/>
          </a:p>
        </p:txBody>
      </p:sp>
    </p:spTree>
    <p:extLst>
      <p:ext uri="{BB962C8B-B14F-4D97-AF65-F5344CB8AC3E}">
        <p14:creationId xmlns:p14="http://schemas.microsoft.com/office/powerpoint/2010/main" val="2748477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54" indent="-171154" defTabSz="912823">
              <a:buFont typeface="Arial" panose="020B0604020202020204" pitchFamily="34" charset="0"/>
              <a:buChar char="•"/>
              <a:defRPr/>
            </a:pPr>
            <a:r>
              <a:rPr lang="en-US"/>
              <a:t>Districts select the method(s) they will complete and save the page. Return to this page after those method(s) have been implemented to enter evidence notes and upload any supporting documents in the space(s) provided.</a:t>
            </a:r>
          </a:p>
          <a:p>
            <a:pPr marL="171154" indent="-171154">
              <a:buFont typeface="Arial" panose="020B0604020202020204" pitchFamily="34" charset="0"/>
              <a:buChar char="•"/>
            </a:pPr>
            <a:r>
              <a:rPr lang="en-US"/>
              <a:t>When complete, districts may submit to the ISD either from the Corrective Action Form or from the Corrective Action Cover page.</a:t>
            </a:r>
          </a:p>
          <a:p>
            <a:endParaRPr lang="en-US"/>
          </a:p>
          <a:p>
            <a:r>
              <a:rPr lang="en-US"/>
              <a:t>**For B-13 Only**</a:t>
            </a:r>
          </a:p>
          <a:p>
            <a:r>
              <a:rPr lang="en-US"/>
              <a:t>Select the “Show “no” Responses from B-13 Checklist” button on the page to view the questions that were marked with a “no”.</a:t>
            </a:r>
          </a:p>
        </p:txBody>
      </p:sp>
      <p:sp>
        <p:nvSpPr>
          <p:cNvPr id="4" name="Slide Number Placeholder 3"/>
          <p:cNvSpPr>
            <a:spLocks noGrp="1"/>
          </p:cNvSpPr>
          <p:nvPr>
            <p:ph type="sldNum" sz="quarter" idx="5"/>
          </p:nvPr>
        </p:nvSpPr>
        <p:spPr/>
        <p:txBody>
          <a:bodyPr/>
          <a:lstStyle/>
          <a:p>
            <a:fld id="{DD2DD89C-FAB0-4542-93EC-D9383E52BB16}" type="slidenum">
              <a:rPr lang="en-US" smtClean="0"/>
              <a:t>14</a:t>
            </a:fld>
            <a:endParaRPr lang="en-US"/>
          </a:p>
        </p:txBody>
      </p:sp>
    </p:spTree>
    <p:extLst>
      <p:ext uri="{BB962C8B-B14F-4D97-AF65-F5344CB8AC3E}">
        <p14:creationId xmlns:p14="http://schemas.microsoft.com/office/powerpoint/2010/main" val="48317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SLCAPs correct individual student level noncompliance. They are due within 30 school days</a:t>
            </a:r>
          </a:p>
          <a:p>
            <a:r>
              <a:rPr lang="en-US"/>
              <a:t>SLCAPs Are verified as corrected by the ISD and OSE.</a:t>
            </a:r>
            <a:endParaRPr lang="en-US">
              <a:ea typeface="Calibri"/>
              <a:cs typeface="Calibri"/>
            </a:endParaRPr>
          </a:p>
          <a:p>
            <a:endParaRPr lang="en-US"/>
          </a:p>
          <a:p>
            <a:r>
              <a:rPr lang="en-US"/>
              <a:t>When verifying correction of noncompliance, States must ensure each individual SLCAP is corrected and closed before the CAP or corrective action is closed</a:t>
            </a:r>
            <a:endParaRPr lang="en-US">
              <a:ea typeface="Calibri" panose="020F0502020204030204"/>
              <a:cs typeface="Calibri" panose="020F0502020204030204"/>
            </a:endParaRPr>
          </a:p>
          <a:p>
            <a:endParaRPr lang="en-US"/>
          </a:p>
          <a:p>
            <a:r>
              <a:rPr lang="en-US"/>
              <a:t>The example shown here is highlighting a link from a Complaint SLCAP to the more explicit language of the final decision. </a:t>
            </a:r>
            <a:endParaRPr lang="en-US">
              <a:ea typeface="Calibri" panose="020F0502020204030204"/>
              <a:cs typeface="Calibri" panose="020F0502020204030204"/>
            </a:endParaRPr>
          </a:p>
          <a:p>
            <a:pPr>
              <a:buFontTx/>
              <a:buNone/>
            </a:pPr>
            <a:endParaRPr lang="en-US"/>
          </a:p>
          <a:p>
            <a:r>
              <a:rPr lang="en-US"/>
              <a:t>All B-13 SLCAPs will be due </a:t>
            </a:r>
            <a:r>
              <a:rPr lang="en-US" b="1"/>
              <a:t>June 10</a:t>
            </a:r>
            <a:r>
              <a:rPr lang="en-US"/>
              <a:t> and B-4B/B-4AB SLCAPs will be due 30-school days from the date of 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15</a:t>
            </a:fld>
            <a:endParaRPr lang="en-US"/>
          </a:p>
        </p:txBody>
      </p:sp>
    </p:spTree>
    <p:extLst>
      <p:ext uri="{BB962C8B-B14F-4D97-AF65-F5344CB8AC3E}">
        <p14:creationId xmlns:p14="http://schemas.microsoft.com/office/powerpoint/2010/main" val="3944535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0ABD0-F31D-78B5-8457-2C55FCA7C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AF091B-9DE7-4518-06AA-B98A1A190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F1B84-2800-D42A-4004-1F11F81C6D3C}"/>
              </a:ext>
            </a:extLst>
          </p:cNvPr>
          <p:cNvSpPr>
            <a:spLocks noGrp="1"/>
          </p:cNvSpPr>
          <p:nvPr>
            <p:ph type="body" idx="1"/>
          </p:nvPr>
        </p:nvSpPr>
        <p:spPr/>
        <p:txBody>
          <a:bodyPr/>
          <a:lstStyle/>
          <a:p>
            <a:pPr defTabSz="917902">
              <a:defRPr/>
            </a:pPr>
            <a:r>
              <a:rPr lang="en-US"/>
              <a:t>The next sections will be for our new and occasional users. For our experienced users, you may also wish to stick around for these reminders.</a:t>
            </a:r>
          </a:p>
          <a:p>
            <a:pPr defTabSz="917902">
              <a:defRPr/>
            </a:pPr>
            <a:endParaRPr lang="en-US"/>
          </a:p>
          <a:p>
            <a:pPr defTabSz="917902">
              <a:defRPr/>
            </a:pPr>
            <a:r>
              <a:rPr lang="en-US"/>
              <a:t>Let’s take a closer look at reviewing and acknowledging reports in Catamaran.</a:t>
            </a:r>
          </a:p>
        </p:txBody>
      </p:sp>
      <p:sp>
        <p:nvSpPr>
          <p:cNvPr id="4" name="Slide Number Placeholder 3">
            <a:extLst>
              <a:ext uri="{FF2B5EF4-FFF2-40B4-BE49-F238E27FC236}">
                <a16:creationId xmlns:a16="http://schemas.microsoft.com/office/drawing/2014/main" id="{0F4E25AC-4301-6980-2636-A853FDD45D08}"/>
              </a:ext>
            </a:extLst>
          </p:cNvPr>
          <p:cNvSpPr>
            <a:spLocks noGrp="1"/>
          </p:cNvSpPr>
          <p:nvPr>
            <p:ph type="sldNum" sz="quarter" idx="10"/>
          </p:nvPr>
        </p:nvSpPr>
        <p:spPr/>
        <p:txBody>
          <a:bodyPr/>
          <a:lstStyle/>
          <a:p>
            <a:fld id="{DD2DD89C-FAB0-4542-93EC-D9383E52BB16}" type="slidenum">
              <a:rPr lang="en-US" smtClean="0"/>
              <a:t>16</a:t>
            </a:fld>
            <a:endParaRPr lang="en-US"/>
          </a:p>
        </p:txBody>
      </p:sp>
    </p:spTree>
    <p:extLst>
      <p:ext uri="{BB962C8B-B14F-4D97-AF65-F5344CB8AC3E}">
        <p14:creationId xmlns:p14="http://schemas.microsoft.com/office/powerpoint/2010/main" val="2271820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dive into how to access, view and acknowledge reports.  Also, please note that there is a How to document on the Catamaran Technical Assistance website that outlines how to acknowledge reports step by step. </a:t>
            </a:r>
          </a:p>
          <a:p>
            <a:endParaRPr lang="en-US"/>
          </a:p>
          <a:p>
            <a:r>
              <a:rPr lang="en-US"/>
              <a:t>When logging in, </a:t>
            </a:r>
            <a:r>
              <a:rPr lang="en-US" b="1"/>
              <a:t>B Reports </a:t>
            </a:r>
            <a:r>
              <a:rPr lang="en-US"/>
              <a:t>will be populated on the Tasks Overview. Select the link in the Activity column (for example, B Report) to access the Reports page. </a:t>
            </a:r>
          </a:p>
          <a:p>
            <a:endParaRPr lang="en-US"/>
          </a:p>
          <a:p>
            <a:pPr defTabSz="912823">
              <a:defRPr/>
            </a:pPr>
            <a:r>
              <a:rPr lang="en-US"/>
              <a:t>Note: If you have previously applied a filter to the Tasks Overview, it may also be necessary to clear filters before applying a new one. As a reminder, you can narrow tasks down, by applying a filter such as Release, Type, or Organization.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17</a:t>
            </a:fld>
            <a:endParaRPr lang="en-US"/>
          </a:p>
        </p:txBody>
      </p:sp>
    </p:spTree>
    <p:extLst>
      <p:ext uri="{BB962C8B-B14F-4D97-AF65-F5344CB8AC3E}">
        <p14:creationId xmlns:p14="http://schemas.microsoft.com/office/powerpoint/2010/main" val="18817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reach the Reports page, you can select any report link to view that report.</a:t>
            </a:r>
          </a:p>
          <a:p>
            <a:r>
              <a:rPr lang="en-US"/>
              <a:t>Then, you can review, print, and share the reports with appropriate team members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18</a:t>
            </a:fld>
            <a:endParaRPr lang="en-US"/>
          </a:p>
        </p:txBody>
      </p:sp>
    </p:spTree>
    <p:extLst>
      <p:ext uri="{BB962C8B-B14F-4D97-AF65-F5344CB8AC3E}">
        <p14:creationId xmlns:p14="http://schemas.microsoft.com/office/powerpoint/2010/main" val="2082648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Reports must be acknowledged by June 15. </a:t>
            </a:r>
          </a:p>
          <a:p>
            <a:endParaRPr lang="en-US" dirty="0"/>
          </a:p>
          <a:p>
            <a:r>
              <a:rPr lang="en-US" dirty="0"/>
              <a:t>To acknowledge reports, select the red </a:t>
            </a:r>
            <a:r>
              <a:rPr lang="en-US" b="1" dirty="0"/>
              <a:t>Acknowledge Reports </a:t>
            </a:r>
            <a:r>
              <a:rPr lang="en-US" dirty="0"/>
              <a:t>button located on the right of the reports on the Reports page. </a:t>
            </a:r>
          </a:p>
          <a:p>
            <a:endParaRPr lang="en-US" dirty="0"/>
          </a:p>
          <a:p>
            <a:r>
              <a:rPr lang="en-US" dirty="0"/>
              <a:t>Once reports are acknowledged, the district will be returned to the Dashboard where any additional tasks such as a CAP will be become available. You may need to clear any previous set filters on the Tasks Overview to see any new tasks. If there are no additional tasks, then a message of “</a:t>
            </a:r>
            <a:r>
              <a:rPr lang="en-US" b="1" dirty="0"/>
              <a:t>You have no tasks to view</a:t>
            </a:r>
            <a:r>
              <a:rPr lang="en-US" dirty="0"/>
              <a:t>” will appear in the place of the Tasks Overview list.</a:t>
            </a:r>
          </a:p>
          <a:p>
            <a:endParaRPr lang="en-US" dirty="0"/>
          </a:p>
        </p:txBody>
      </p:sp>
      <p:sp>
        <p:nvSpPr>
          <p:cNvPr id="4" name="Slide Number Placeholder 3"/>
          <p:cNvSpPr>
            <a:spLocks noGrp="1"/>
          </p:cNvSpPr>
          <p:nvPr>
            <p:ph type="sldNum" sz="quarter" idx="10"/>
          </p:nvPr>
        </p:nvSpPr>
        <p:spPr/>
        <p:txBody>
          <a:bodyPr/>
          <a:lstStyle/>
          <a:p>
            <a:fld id="{DD2DD89C-FAB0-4542-93EC-D9383E52BB16}" type="slidenum">
              <a:rPr lang="en-US" smtClean="0"/>
              <a:t>19</a:t>
            </a:fld>
            <a:endParaRPr lang="en-US"/>
          </a:p>
        </p:txBody>
      </p:sp>
    </p:spTree>
    <p:extLst>
      <p:ext uri="{BB962C8B-B14F-4D97-AF65-F5344CB8AC3E}">
        <p14:creationId xmlns:p14="http://schemas.microsoft.com/office/powerpoint/2010/main" val="3157015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Meet the Team (Read slide)</a:t>
            </a:r>
            <a:br>
              <a:rPr lang="en-US">
                <a:cs typeface="+mn-lt"/>
              </a:rPr>
            </a:br>
            <a:br>
              <a:rPr lang="en-US">
                <a:cs typeface="+mn-lt"/>
              </a:rPr>
            </a:br>
            <a:endParaRPr lang="en-US"/>
          </a:p>
        </p:txBody>
      </p:sp>
      <p:sp>
        <p:nvSpPr>
          <p:cNvPr id="4" name="Slide Number Placeholder 3"/>
          <p:cNvSpPr>
            <a:spLocks noGrp="1"/>
          </p:cNvSpPr>
          <p:nvPr>
            <p:ph type="sldNum" sz="quarter" idx="10"/>
          </p:nvPr>
        </p:nvSpPr>
        <p:spPr/>
        <p:txBody>
          <a:bodyPr/>
          <a:lstStyle/>
          <a:p>
            <a:pPr defTabSz="904159">
              <a:defRPr/>
            </a:pPr>
            <a:fld id="{DD2DD89C-FAB0-4542-93EC-D9383E52BB16}" type="slidenum">
              <a:rPr lang="en-US">
                <a:solidFill>
                  <a:prstClr val="black"/>
                </a:solidFill>
                <a:latin typeface="Calibri" panose="020F0502020204030204"/>
              </a:rPr>
              <a:pPr defTabSz="904159">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820639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23">
              <a:defRPr/>
            </a:pPr>
            <a:r>
              <a:rPr lang="en-US"/>
              <a:t>New work which has been issued in this release can not be completed in Catamaran until reports are acknowledged. In fact, the work is not even visible in Catamaran until the reports are acknowledged. </a:t>
            </a:r>
          </a:p>
          <a:p>
            <a:pPr defTabSz="912823">
              <a:defRPr/>
            </a:pPr>
            <a:endParaRPr lang="en-US"/>
          </a:p>
          <a:p>
            <a:r>
              <a:rPr lang="en-US" sz="3200"/>
              <a:t>What to do after acknowledging reports:</a:t>
            </a:r>
          </a:p>
          <a:p>
            <a:pPr lvl="1"/>
            <a:r>
              <a:rPr lang="en-US" sz="2800"/>
              <a:t>Review Reports page – Does my district have findings?</a:t>
            </a:r>
          </a:p>
          <a:p>
            <a:pPr lvl="1"/>
            <a:r>
              <a:rPr lang="en-US" sz="2800"/>
              <a:t>Review Strand Report – What are the next steps?</a:t>
            </a:r>
          </a:p>
          <a:p>
            <a:pPr lvl="1"/>
            <a:r>
              <a:rPr lang="en-US" sz="2800"/>
              <a:t>Review MAR. </a:t>
            </a:r>
          </a:p>
          <a:p>
            <a:pPr lvl="1"/>
            <a:r>
              <a:rPr lang="en-US" sz="2800"/>
              <a:t>Decide whether the district should convene a Review and Analysis Process (RAP) Team.</a:t>
            </a:r>
          </a:p>
          <a:p>
            <a:pPr defTabSz="912823">
              <a:defRPr/>
            </a:pPr>
            <a:endParaRPr lang="en-US" b="1"/>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20</a:t>
            </a:fld>
            <a:endParaRPr lang="en-US"/>
          </a:p>
        </p:txBody>
      </p:sp>
    </p:spTree>
    <p:extLst>
      <p:ext uri="{BB962C8B-B14F-4D97-AF65-F5344CB8AC3E}">
        <p14:creationId xmlns:p14="http://schemas.microsoft.com/office/powerpoint/2010/main" val="3623358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sorting through and sharing the information, you’ll need to see if you have a CAP or Corrective Action to work on. You can check your Tasks Overview on the Dashboard (remember to clear any filters before applying a new one) or take another look at the Stand Report to see if you do indeed have a CAP or Corrective Action. </a:t>
            </a:r>
          </a:p>
          <a:p>
            <a:endParaRPr lang="en-US"/>
          </a:p>
          <a:p>
            <a:r>
              <a:rPr lang="en-US"/>
              <a:t>If you do, you need to convene a RAP Team to work through the CAP/Corrective Action. </a:t>
            </a:r>
          </a:p>
          <a:p>
            <a:r>
              <a:rPr lang="en-US" sz="2800"/>
              <a:t>Suggested RAP Team members include:</a:t>
            </a:r>
          </a:p>
          <a:p>
            <a:pPr marL="339060" indent="-339060">
              <a:buFont typeface="Arial" panose="020B0604020202020204" pitchFamily="34" charset="0"/>
              <a:buChar char="•"/>
            </a:pPr>
            <a:r>
              <a:rPr lang="en-US" sz="2400"/>
              <a:t>District and ISD personnel such as special and general education administrators</a:t>
            </a:r>
          </a:p>
          <a:p>
            <a:pPr marL="339060" indent="-339060">
              <a:buFont typeface="Arial" panose="020B0604020202020204" pitchFamily="34" charset="0"/>
              <a:buChar char="•"/>
            </a:pPr>
            <a:r>
              <a:rPr lang="en-US" sz="2400"/>
              <a:t>School improvement team representative </a:t>
            </a:r>
          </a:p>
          <a:p>
            <a:pPr marL="339060" indent="-339060">
              <a:buFont typeface="Arial" panose="020B0604020202020204" pitchFamily="34" charset="0"/>
              <a:buChar char="•"/>
            </a:pPr>
            <a:r>
              <a:rPr lang="en-US" sz="2400"/>
              <a:t>Parents</a:t>
            </a:r>
          </a:p>
          <a:p>
            <a:pPr marL="339060" indent="-339060">
              <a:buFont typeface="Arial" panose="020B0604020202020204" pitchFamily="34" charset="0"/>
              <a:buChar char="•"/>
            </a:pPr>
            <a:r>
              <a:rPr lang="en-US" sz="2400"/>
              <a:t>Service providers including general or special education teachers</a:t>
            </a:r>
          </a:p>
          <a:p>
            <a:pPr marL="339060" indent="-339060">
              <a:buFont typeface="Arial" panose="020B0604020202020204" pitchFamily="34" charset="0"/>
              <a:buChar char="•"/>
            </a:pPr>
            <a:r>
              <a:rPr lang="en-US" sz="2400"/>
              <a:t>Data experts or program specialists</a:t>
            </a:r>
          </a:p>
          <a:p>
            <a:pPr defTabSz="935038">
              <a:defRPr/>
            </a:pPr>
            <a:endParaRPr lang="en-US"/>
          </a:p>
          <a:p>
            <a:pPr defTabSz="935038">
              <a:defRPr/>
            </a:pPr>
            <a:br>
              <a:rPr lang="en-US"/>
            </a:br>
            <a:r>
              <a:rPr lang="en-US"/>
              <a:t>Important note: if you have a Complaint CAP, it will not be listed on your Strand Report. You will need to check the Tasks Overview for Complaint CAPs.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21</a:t>
            </a:fld>
            <a:endParaRPr lang="en-US"/>
          </a:p>
        </p:txBody>
      </p:sp>
    </p:spTree>
    <p:extLst>
      <p:ext uri="{BB962C8B-B14F-4D97-AF65-F5344CB8AC3E}">
        <p14:creationId xmlns:p14="http://schemas.microsoft.com/office/powerpoint/2010/main" val="41194772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Individuals at the ISD in the ISD Monitor user role in Catamaran can assign the verification of B-13 work (CAPs, Corrective Actions, and SLCAPs) to other ISD personnel as warranted. The next few slides describe how to do this.</a:t>
            </a:r>
          </a:p>
          <a:p>
            <a:endParaRPr lang="en-US"/>
          </a:p>
          <a:p>
            <a:r>
              <a:rPr lang="en-US"/>
              <a:t>Since there are significantly fewer B-13 CAPs, Corrective Actions, and SLCAPs this year, you may not even need to use this process. We will go through the process, but there is also a “How To” document available on the technical assistance site. </a:t>
            </a:r>
          </a:p>
        </p:txBody>
      </p:sp>
      <p:sp>
        <p:nvSpPr>
          <p:cNvPr id="4" name="Slide Number Placeholder 3"/>
          <p:cNvSpPr>
            <a:spLocks noGrp="1"/>
          </p:cNvSpPr>
          <p:nvPr>
            <p:ph type="sldNum" sz="quarter" idx="10"/>
          </p:nvPr>
        </p:nvSpPr>
        <p:spPr/>
        <p:txBody>
          <a:bodyPr/>
          <a:lstStyle/>
          <a:p>
            <a:fld id="{DD2DD89C-FAB0-4542-93EC-D9383E52BB16}" type="slidenum">
              <a:rPr lang="en-US" smtClean="0"/>
              <a:t>22</a:t>
            </a:fld>
            <a:endParaRPr lang="en-US"/>
          </a:p>
        </p:txBody>
      </p:sp>
    </p:spTree>
    <p:extLst>
      <p:ext uri="{BB962C8B-B14F-4D97-AF65-F5344CB8AC3E}">
        <p14:creationId xmlns:p14="http://schemas.microsoft.com/office/powerpoint/2010/main" val="3142656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694" indent="-172694">
              <a:buFont typeface="Arial" panose="020B0604020202020204" pitchFamily="34" charset="0"/>
              <a:buChar char="•"/>
            </a:pPr>
            <a:r>
              <a:rPr lang="en-US"/>
              <a:t>If you want to assign the review of B-13 SLCAPs, CAPs or CAs to other ISD personnel, the first step is to Log into Catamaran.</a:t>
            </a:r>
          </a:p>
          <a:p>
            <a:pPr marL="172694" indent="-172694">
              <a:buFont typeface="Arial" panose="020B0604020202020204" pitchFamily="34" charset="0"/>
              <a:buChar char="•"/>
            </a:pPr>
            <a:r>
              <a:rPr lang="en-US"/>
              <a:t>Choose </a:t>
            </a:r>
            <a:r>
              <a:rPr lang="en-US" b="1"/>
              <a:t>Administration</a:t>
            </a:r>
            <a:r>
              <a:rPr lang="en-US"/>
              <a:t> from the dropdown menu beneath your name in the upper right-hand corner</a:t>
            </a:r>
          </a:p>
          <a:p>
            <a:pPr marL="172694" indent="-172694">
              <a:buFont typeface="Arial" panose="020B0604020202020204" pitchFamily="34" charset="0"/>
              <a:buChar char="•"/>
            </a:pPr>
            <a:r>
              <a:rPr lang="en-US"/>
              <a:t>Select </a:t>
            </a:r>
            <a:r>
              <a:rPr lang="en-US" b="1"/>
              <a:t>User Management for ISDs</a:t>
            </a:r>
            <a:endParaRPr lang="en-US"/>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23</a:t>
            </a:fld>
            <a:endParaRPr lang="en-US"/>
          </a:p>
        </p:txBody>
      </p:sp>
    </p:spTree>
    <p:extLst>
      <p:ext uri="{BB962C8B-B14F-4D97-AF65-F5344CB8AC3E}">
        <p14:creationId xmlns:p14="http://schemas.microsoft.com/office/powerpoint/2010/main" val="2330246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will then select the current role of the individual from the </a:t>
            </a:r>
            <a:r>
              <a:rPr lang="en-US" b="1"/>
              <a:t>Organization Role</a:t>
            </a:r>
            <a:r>
              <a:rPr lang="en-US" b="0"/>
              <a:t> menu (e.g., Transition Coordinator). </a:t>
            </a: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24</a:t>
            </a:fld>
            <a:endParaRPr lang="en-US"/>
          </a:p>
        </p:txBody>
      </p:sp>
    </p:spTree>
    <p:extLst>
      <p:ext uri="{BB962C8B-B14F-4D97-AF65-F5344CB8AC3E}">
        <p14:creationId xmlns:p14="http://schemas.microsoft.com/office/powerpoint/2010/main" val="4210595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23">
              <a:defRPr/>
            </a:pPr>
            <a:r>
              <a:rPr lang="en-US"/>
              <a:t>You will then select the activity name from the </a:t>
            </a:r>
            <a:r>
              <a:rPr lang="en-US" b="1"/>
              <a:t>Activity Type </a:t>
            </a:r>
            <a:r>
              <a:rPr lang="en-US"/>
              <a:t>menu such as:</a:t>
            </a:r>
          </a:p>
          <a:p>
            <a:pPr marL="171154" indent="-171154" defTabSz="912823">
              <a:buFont typeface="Arial" panose="020B0604020202020204" pitchFamily="34" charset="0"/>
              <a:buChar char="•"/>
              <a:defRPr/>
            </a:pPr>
            <a:r>
              <a:rPr lang="en-US"/>
              <a:t>B-13 CAP – May 2025</a:t>
            </a:r>
          </a:p>
          <a:p>
            <a:pPr marL="171154" indent="-171154" defTabSz="912823">
              <a:buFont typeface="Arial" panose="020B0604020202020204" pitchFamily="34" charset="0"/>
              <a:buChar char="•"/>
              <a:defRPr/>
            </a:pPr>
            <a:r>
              <a:rPr lang="en-US"/>
              <a:t>B-13 Corrective Action – May 2025</a:t>
            </a:r>
          </a:p>
          <a:p>
            <a:pPr marL="171154" indent="-171154" defTabSz="912823">
              <a:buFont typeface="Arial" panose="020B0604020202020204" pitchFamily="34" charset="0"/>
              <a:buChar char="•"/>
              <a:defRPr/>
            </a:pPr>
            <a:r>
              <a:rPr lang="en-US"/>
              <a:t>B-13 SLCAP – April 2025</a:t>
            </a:r>
          </a:p>
          <a:p>
            <a:endParaRPr lang="en-US"/>
          </a:p>
          <a:p>
            <a:r>
              <a:rPr lang="en-US"/>
              <a:t>Once the </a:t>
            </a:r>
            <a:r>
              <a:rPr lang="en-US" b="1"/>
              <a:t>Activity Type </a:t>
            </a:r>
            <a:r>
              <a:rPr lang="en-US" b="0"/>
              <a:t>has been selected, choose </a:t>
            </a:r>
            <a:r>
              <a:rPr lang="en-US" b="1"/>
              <a:t>Search</a:t>
            </a:r>
            <a:r>
              <a:rPr lang="en-US" b="0"/>
              <a:t>.</a:t>
            </a: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25</a:t>
            </a:fld>
            <a:endParaRPr lang="en-US"/>
          </a:p>
        </p:txBody>
      </p:sp>
    </p:spTree>
    <p:extLst>
      <p:ext uri="{BB962C8B-B14F-4D97-AF65-F5344CB8AC3E}">
        <p14:creationId xmlns:p14="http://schemas.microsoft.com/office/powerpoint/2010/main" val="13049287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select </a:t>
            </a:r>
            <a:r>
              <a:rPr lang="en-US" b="1"/>
              <a:t>ISD Monitor </a:t>
            </a:r>
            <a:r>
              <a:rPr lang="en-US" b="0"/>
              <a:t>from the </a:t>
            </a:r>
            <a:r>
              <a:rPr lang="en-US" b="1"/>
              <a:t>Add Person As Menu.</a:t>
            </a:r>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26</a:t>
            </a:fld>
            <a:endParaRPr lang="en-US"/>
          </a:p>
        </p:txBody>
      </p:sp>
    </p:spTree>
    <p:extLst>
      <p:ext uri="{BB962C8B-B14F-4D97-AF65-F5344CB8AC3E}">
        <p14:creationId xmlns:p14="http://schemas.microsoft.com/office/powerpoint/2010/main" val="18646901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Select the name of the individual from the user list (see first arrow in screenshot).</a:t>
            </a:r>
          </a:p>
          <a:p>
            <a:r>
              <a:rPr lang="en-US"/>
              <a:t>Then select the activity you would like the individual assigned to by checking the box next to the activity name. </a:t>
            </a:r>
          </a:p>
        </p:txBody>
      </p:sp>
      <p:sp>
        <p:nvSpPr>
          <p:cNvPr id="4" name="Slide Number Placeholder 3"/>
          <p:cNvSpPr>
            <a:spLocks noGrp="1"/>
          </p:cNvSpPr>
          <p:nvPr>
            <p:ph type="sldNum" sz="quarter" idx="10"/>
          </p:nvPr>
        </p:nvSpPr>
        <p:spPr/>
        <p:txBody>
          <a:bodyPr/>
          <a:lstStyle/>
          <a:p>
            <a:fld id="{DD2DD89C-FAB0-4542-93EC-D9383E52BB16}" type="slidenum">
              <a:rPr lang="en-US" smtClean="0"/>
              <a:t>27</a:t>
            </a:fld>
            <a:endParaRPr lang="en-US"/>
          </a:p>
        </p:txBody>
      </p:sp>
    </p:spTree>
    <p:extLst>
      <p:ext uri="{BB962C8B-B14F-4D97-AF65-F5344CB8AC3E}">
        <p14:creationId xmlns:p14="http://schemas.microsoft.com/office/powerpoint/2010/main" val="2239581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select </a:t>
            </a:r>
            <a:r>
              <a:rPr lang="en-US" b="1" dirty="0"/>
              <a:t>Activate User</a:t>
            </a:r>
            <a:r>
              <a:rPr lang="en-US" b="0" dirty="0"/>
              <a:t> to complete the assignment process.</a:t>
            </a:r>
          </a:p>
          <a:p>
            <a:endParaRPr lang="en-US" dirty="0"/>
          </a:p>
          <a:p>
            <a:r>
              <a:rPr lang="en-US" dirty="0"/>
              <a:t>If an individual is incorrectly assigned, repeat the same process above, but instead select </a:t>
            </a:r>
            <a:r>
              <a:rPr lang="en-US" b="1" dirty="0"/>
              <a:t>Inactivate User(s) </a:t>
            </a:r>
            <a:r>
              <a:rPr lang="en-US" dirty="0"/>
              <a:t>or </a:t>
            </a:r>
            <a:r>
              <a:rPr lang="en-US" b="1" dirty="0"/>
              <a:t>Remove User(s)</a:t>
            </a:r>
            <a:r>
              <a:rPr lang="en-US" dirty="0"/>
              <a:t>. This action will remove that individual from the specific activity, but not from Catamaran.</a:t>
            </a:r>
          </a:p>
          <a:p>
            <a:pPr marL="172694" indent="-172694">
              <a:buFont typeface="Arial" panose="020B0604020202020204" pitchFamily="34" charset="0"/>
              <a:buChar char="•"/>
            </a:pPr>
            <a:r>
              <a:rPr lang="en-US" dirty="0"/>
              <a:t>For additional assistance, contact the Catamaran Help Desk.</a:t>
            </a:r>
          </a:p>
          <a:p>
            <a:endParaRPr lang="en-US" dirty="0"/>
          </a:p>
          <a:p>
            <a:r>
              <a:rPr lang="en-US" dirty="0"/>
              <a:t>This process Does not assign the individual to the ISD as an ISD Monitor</a:t>
            </a:r>
          </a:p>
          <a:p>
            <a:pPr marL="633214" lvl="1" indent="-172694">
              <a:buFont typeface="Arial" panose="020B0604020202020204" pitchFamily="34" charset="0"/>
              <a:buChar char="•"/>
            </a:pPr>
            <a:r>
              <a:rPr lang="en-US" dirty="0"/>
              <a:t>Assigned only to the selected activity as an ISD Monitor</a:t>
            </a:r>
          </a:p>
          <a:p>
            <a:pPr marL="633214" lvl="1" indent="-172694">
              <a:buFont typeface="Arial" panose="020B0604020202020204" pitchFamily="34" charset="0"/>
              <a:buChar char="•"/>
            </a:pPr>
            <a:r>
              <a:rPr lang="en-US" dirty="0"/>
              <a:t>Allows the individual to complete verification activities for the selected activity</a:t>
            </a:r>
          </a:p>
          <a:p>
            <a:pPr marL="633214" lvl="1" indent="-172694">
              <a:buFont typeface="Arial" panose="020B0604020202020204" pitchFamily="34" charset="0"/>
              <a:buChar char="•"/>
            </a:pPr>
            <a:r>
              <a:rPr lang="en-US" dirty="0"/>
              <a:t>The current ISD Monitor will continue to retain the same rights and privileges as an ISD Monitor on the activity.</a:t>
            </a:r>
          </a:p>
          <a:p>
            <a:pPr marL="633214" lvl="1" indent="-172694">
              <a:buFont typeface="Arial" panose="020B0604020202020204" pitchFamily="34" charset="0"/>
              <a:buChar char="•"/>
            </a:pPr>
            <a:r>
              <a:rPr lang="en-US" dirty="0"/>
              <a:t>Both the newly assigned individual and the current ISD Monitor will continue to have the activity on their tasks overview, where applicable.</a:t>
            </a:r>
          </a:p>
        </p:txBody>
      </p:sp>
      <p:sp>
        <p:nvSpPr>
          <p:cNvPr id="4" name="Slide Number Placeholder 3"/>
          <p:cNvSpPr>
            <a:spLocks noGrp="1"/>
          </p:cNvSpPr>
          <p:nvPr>
            <p:ph type="sldNum" sz="quarter" idx="10"/>
          </p:nvPr>
        </p:nvSpPr>
        <p:spPr/>
        <p:txBody>
          <a:bodyPr/>
          <a:lstStyle/>
          <a:p>
            <a:fld id="{DD2DD89C-FAB0-4542-93EC-D9383E52BB16}" type="slidenum">
              <a:rPr lang="en-US" smtClean="0"/>
              <a:t>28</a:t>
            </a:fld>
            <a:endParaRPr lang="en-US"/>
          </a:p>
        </p:txBody>
      </p:sp>
    </p:spTree>
    <p:extLst>
      <p:ext uri="{BB962C8B-B14F-4D97-AF65-F5344CB8AC3E}">
        <p14:creationId xmlns:p14="http://schemas.microsoft.com/office/powerpoint/2010/main" val="1192253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acknowledging reports and assigning personnel, you will want to begin addressing any findings that may have been issued to your district. In this section we will review some reminders about the process of a CAP and Corrective Action. Let’s take a closer look at those.</a:t>
            </a:r>
          </a:p>
        </p:txBody>
      </p:sp>
      <p:sp>
        <p:nvSpPr>
          <p:cNvPr id="4" name="Slide Number Placeholder 3"/>
          <p:cNvSpPr>
            <a:spLocks noGrp="1"/>
          </p:cNvSpPr>
          <p:nvPr>
            <p:ph type="sldNum" sz="quarter" idx="10"/>
          </p:nvPr>
        </p:nvSpPr>
        <p:spPr/>
        <p:txBody>
          <a:bodyPr/>
          <a:lstStyle/>
          <a:p>
            <a:fld id="{DD2DD89C-FAB0-4542-93EC-D9383E52BB16}" type="slidenum">
              <a:rPr lang="en-US" smtClean="0"/>
              <a:t>29</a:t>
            </a:fld>
            <a:endParaRPr lang="en-US"/>
          </a:p>
        </p:txBody>
      </p:sp>
    </p:spTree>
    <p:extLst>
      <p:ext uri="{BB962C8B-B14F-4D97-AF65-F5344CB8AC3E}">
        <p14:creationId xmlns:p14="http://schemas.microsoft.com/office/powerpoint/2010/main" val="37128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our agenda today, we will discuss:</a:t>
            </a:r>
          </a:p>
          <a:p>
            <a:r>
              <a:rPr lang="en-US"/>
              <a:t>(read slide)</a:t>
            </a:r>
          </a:p>
        </p:txBody>
      </p:sp>
      <p:sp>
        <p:nvSpPr>
          <p:cNvPr id="4" name="Slide Number Placeholder 3"/>
          <p:cNvSpPr>
            <a:spLocks noGrp="1"/>
          </p:cNvSpPr>
          <p:nvPr>
            <p:ph type="sldNum" sz="quarter" idx="10"/>
          </p:nvPr>
        </p:nvSpPr>
        <p:spPr/>
        <p:txBody>
          <a:bodyPr/>
          <a:lstStyle/>
          <a:p>
            <a:fld id="{DD2DD89C-FAB0-4542-93EC-D9383E52BB16}" type="slidenum">
              <a:rPr lang="en-US" smtClean="0"/>
              <a:t>3</a:t>
            </a:fld>
            <a:endParaRPr lang="en-US"/>
          </a:p>
        </p:txBody>
      </p:sp>
    </p:spTree>
    <p:extLst>
      <p:ext uri="{BB962C8B-B14F-4D97-AF65-F5344CB8AC3E}">
        <p14:creationId xmlns:p14="http://schemas.microsoft.com/office/powerpoint/2010/main" val="3716989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both the </a:t>
            </a:r>
            <a:r>
              <a:rPr lang="en-US" b="1"/>
              <a:t>CAP Activity or CAP Finding </a:t>
            </a:r>
            <a:r>
              <a:rPr lang="en-US"/>
              <a:t>pages, the activity step question (question 3) allows users to delete a row without having to back out any information. We wanted to remind you of this feature and how to use it.</a:t>
            </a:r>
          </a:p>
          <a:p>
            <a:endParaRPr lang="en-US"/>
          </a:p>
          <a:p>
            <a:pPr marL="171154" indent="-171154">
              <a:buFont typeface="Arial" panose="020B0604020202020204" pitchFamily="34" charset="0"/>
              <a:buChar char="•"/>
            </a:pPr>
            <a:r>
              <a:rPr lang="en-US"/>
              <a:t>To remove a row, simply check the Delete box next to that row and choose Save. The unwanted row will be removed from the page.</a:t>
            </a:r>
          </a:p>
          <a:p>
            <a:pPr marL="171154" indent="-171154">
              <a:buFont typeface="Arial" panose="020B0604020202020204" pitchFamily="34" charset="0"/>
              <a:buChar char="•"/>
            </a:pPr>
            <a:r>
              <a:rPr lang="en-US"/>
              <a:t>This will make updating the CAP Activity/Finding page easier should the CAP be returned for modifications. Thus, ensuring the correct activity steps are then populated onto the following pages (e.g., Progress Report, etc.).</a:t>
            </a:r>
          </a:p>
          <a:p>
            <a:pPr marL="171154" indent="-171154">
              <a:buFont typeface="Arial" panose="020B0604020202020204" pitchFamily="34" charset="0"/>
              <a:buChar char="•"/>
            </a:pPr>
            <a:endParaRPr lang="en-US"/>
          </a:p>
          <a:p>
            <a:r>
              <a:rPr lang="en-US"/>
              <a:t>Also, the Step # field for Question 3 will auto-number for you. This will be helpful if you delete a row </a:t>
            </a:r>
            <a:r>
              <a:rPr lang="en-US">
                <a:sym typeface="Wingdings" panose="05000000000000000000" pitchFamily="2" charset="2"/>
              </a:rPr>
              <a:t> Once you save the page, Catamaran will apply the numbering to the listed steps.</a:t>
            </a:r>
            <a:endParaRPr lang="en-US"/>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30</a:t>
            </a:fld>
            <a:endParaRPr lang="en-US"/>
          </a:p>
        </p:txBody>
      </p:sp>
    </p:spTree>
    <p:extLst>
      <p:ext uri="{BB962C8B-B14F-4D97-AF65-F5344CB8AC3E}">
        <p14:creationId xmlns:p14="http://schemas.microsoft.com/office/powerpoint/2010/main" val="1109572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Activity step(s) from the </a:t>
            </a:r>
            <a:r>
              <a:rPr lang="en-US" b="1"/>
              <a:t>CAP Activity or CAP Finding </a:t>
            </a:r>
            <a:r>
              <a:rPr lang="en-US"/>
              <a:t>page will be displayed on the Progress Report. With the updates to Question 3 on these pages, this means the Activity Steps will now be numbered on this page too.</a:t>
            </a:r>
          </a:p>
          <a:p>
            <a:endParaRPr lang="en-US"/>
          </a:p>
          <a:p>
            <a:r>
              <a:rPr lang="en-US"/>
              <a:t>Member districts will report progress on each specific activity step(s). It is no longer necessary to return to the CAP Activity or CAP Finding page to complete the Progress Report. This should make the process easier for both the district as they write the progress report and the OSE as they review the report.</a:t>
            </a:r>
          </a:p>
          <a:p>
            <a:endParaRPr lang="en-US"/>
          </a:p>
          <a:p>
            <a:r>
              <a:rPr lang="en-US"/>
              <a:t>On the B-13 CAP, the progress report will have the populated activity step displayed. The additional activity steps provided by the district for this CAP will also be displayed. </a:t>
            </a:r>
          </a:p>
          <a:p>
            <a:endParaRPr lang="en-US"/>
          </a:p>
          <a:p>
            <a:r>
              <a:rPr lang="en-US"/>
              <a:t>On the Monitoring CAPs (B-4A, B-4B, B-4AB), both the Finding number and Activity Step number will also be displayed here. </a:t>
            </a:r>
          </a:p>
          <a:p>
            <a:endParaRPr lang="en-US"/>
          </a:p>
          <a:p>
            <a:r>
              <a:rPr lang="en-US"/>
              <a:t>When submitting the progress report, the district may upload the relevant procedures for the OSE’s 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31</a:t>
            </a:fld>
            <a:endParaRPr lang="en-US"/>
          </a:p>
        </p:txBody>
      </p:sp>
    </p:spTree>
    <p:extLst>
      <p:ext uri="{BB962C8B-B14F-4D97-AF65-F5344CB8AC3E}">
        <p14:creationId xmlns:p14="http://schemas.microsoft.com/office/powerpoint/2010/main" val="40664087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697">
              <a:defRPr/>
            </a:pPr>
            <a:r>
              <a:rPr lang="en-US"/>
              <a:t>Like the Progress Report, this page applies to Data, Monitoring, and Complaint CAPs. </a:t>
            </a:r>
          </a:p>
          <a:p>
            <a:pPr marL="173756" indent="-173756" defTabSz="926697">
              <a:buFont typeface="Arial" panose="020B0604020202020204" pitchFamily="34" charset="0"/>
              <a:buChar char="•"/>
              <a:defRPr/>
            </a:pPr>
            <a:r>
              <a:rPr lang="en-US"/>
              <a:t>It’s unnecessary to return to the CAP Activity (or Finding) page to complete this form to request closeout.</a:t>
            </a:r>
          </a:p>
          <a:p>
            <a:pPr marL="173756" indent="-173756" defTabSz="926697">
              <a:buFont typeface="Arial" panose="020B0604020202020204" pitchFamily="34" charset="0"/>
              <a:buChar char="•"/>
              <a:defRPr/>
            </a:pPr>
            <a:r>
              <a:rPr lang="en-US"/>
              <a:t>Also available on the Complaint CAP verification and closeout form, but </a:t>
            </a:r>
            <a:r>
              <a:rPr lang="en-US" b="1"/>
              <a:t>only</a:t>
            </a:r>
            <a:r>
              <a:rPr lang="en-US"/>
              <a:t> on the Complaint CAPs, is a place to upload evidence of ordered compensatory services. </a:t>
            </a:r>
          </a:p>
          <a:p>
            <a:pPr marL="173355" indent="-173355">
              <a:buFont typeface="Arial" panose="020B0604020202020204" pitchFamily="34" charset="0"/>
              <a:buChar char="•"/>
            </a:pPr>
            <a:r>
              <a:rPr lang="en-US"/>
              <a:t>Based on OSEP's 23-01 Memo, for</a:t>
            </a:r>
            <a:r>
              <a:rPr lang="en-US" b="0"/>
              <a:t> </a:t>
            </a:r>
            <a:r>
              <a:rPr lang="en-US"/>
              <a:t>all CAPs, ISDs may return a verification request to the district. To do this, the ISD can return the CAP to the district from the Request for Verification and Closeout of Findings page. If the ISD returns the verification request to the member district, the district can review the files the ISD determined to be non-compliant. Once the corrections are made, the district should upload documentation of correction to the Verification Appendix page, then resubmit the verification request from the Request Verification &amp; Closeout page. There is an ISD Comments box on this page for any instructions the ISD may want to leave for the district. </a:t>
            </a:r>
            <a:endParaRPr lang="en-US">
              <a:ea typeface="Calibri"/>
              <a:cs typeface="Calibri"/>
            </a:endParaRP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32</a:t>
            </a:fld>
            <a:endParaRPr lang="en-US"/>
          </a:p>
        </p:txBody>
      </p:sp>
    </p:spTree>
    <p:extLst>
      <p:ext uri="{BB962C8B-B14F-4D97-AF65-F5344CB8AC3E}">
        <p14:creationId xmlns:p14="http://schemas.microsoft.com/office/powerpoint/2010/main" val="3421355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Request Verification &amp; Closeout page also includes a Supporting Evidence Uploads section at the bottom of the page. This will allow you to upload multiple documents per activity step!</a:t>
            </a:r>
          </a:p>
          <a:p>
            <a:endParaRPr lang="en-US"/>
          </a:p>
          <a:p>
            <a:r>
              <a:rPr lang="en-US"/>
              <a:t>Once you have provided your evidence notes, scroll down below the listed activity steps to upload any supporting evidence. Remember, this is not a requirement at this step.</a:t>
            </a:r>
          </a:p>
          <a:p>
            <a:endParaRPr lang="en-US"/>
          </a:p>
          <a:p>
            <a:r>
              <a:rPr lang="en-US"/>
              <a:t>To do this, below the listed activity steps, select from the provided drop-down menu(s) the appropriate step # (and/or finding # if a Monitoring CAP), then upload/tag your specific documentation to a specific finding/step.</a:t>
            </a:r>
          </a:p>
          <a:p>
            <a:endParaRPr lang="en-US"/>
          </a:p>
          <a:p>
            <a:r>
              <a:rPr lang="en-US"/>
              <a:t>After uploading documentation to this page, you may realize that you uploaded the wrong attachment. Because of this, we have provided a way to delete attachments as needed. To do this, locate the attachment in the Uploaded Supporting Evidence table and select the delete checkbox by the row you wish to remove, and then Save the page to confirm your selection.</a:t>
            </a:r>
          </a:p>
        </p:txBody>
      </p:sp>
      <p:sp>
        <p:nvSpPr>
          <p:cNvPr id="4" name="Slide Number Placeholder 3"/>
          <p:cNvSpPr>
            <a:spLocks noGrp="1"/>
          </p:cNvSpPr>
          <p:nvPr>
            <p:ph type="sldNum" sz="quarter" idx="10"/>
          </p:nvPr>
        </p:nvSpPr>
        <p:spPr/>
        <p:txBody>
          <a:bodyPr/>
          <a:lstStyle/>
          <a:p>
            <a:fld id="{DD2DD89C-FAB0-4542-93EC-D9383E52BB16}" type="slidenum">
              <a:rPr lang="en-US" smtClean="0"/>
              <a:t>33</a:t>
            </a:fld>
            <a:endParaRPr lang="en-US"/>
          </a:p>
        </p:txBody>
      </p:sp>
    </p:spTree>
    <p:extLst>
      <p:ext uri="{BB962C8B-B14F-4D97-AF65-F5344CB8AC3E}">
        <p14:creationId xmlns:p14="http://schemas.microsoft.com/office/powerpoint/2010/main" val="39158927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Once you have your complete list of students for verification, choose the CAP Verification Link from the B-13 CAP Menu.</a:t>
            </a:r>
          </a:p>
          <a:p>
            <a:endParaRPr lang="en-US"/>
          </a:p>
          <a:p>
            <a:r>
              <a:rPr lang="en-US"/>
              <a:t>It is important to only add pages for students included in your review. Please do not add any pages before you’ve compiled your list.</a:t>
            </a:r>
          </a:p>
          <a:p>
            <a:endParaRPr lang="en-US"/>
          </a:p>
          <a:p>
            <a:r>
              <a:rPr lang="en-US"/>
              <a:t>The first time you access the B-13 CAP Verification page in Catamaran, a system alert will be displayed as a reminder of the steps you should complete before you start this activity. </a:t>
            </a:r>
          </a:p>
          <a:p>
            <a:endParaRPr lang="en-US"/>
          </a:p>
          <a:p>
            <a:r>
              <a:rPr lang="en-US"/>
              <a:t>• Gather up to 8 student records, if available, for students aged 16-26. The ISD must have selected these records before they begin completing the CAP Verification page.</a:t>
            </a:r>
          </a:p>
          <a:p>
            <a:r>
              <a:rPr lang="en-US"/>
              <a:t>• Ensure that all students selected are currently in the district and data is available. There will not be an opportunity to delete student records after entry. </a:t>
            </a:r>
          </a:p>
          <a:p>
            <a:r>
              <a:rPr lang="en-US"/>
              <a:t>• Ensure documentation that demonstrates compliance for each student record is uploaded to the CAP Verification page. This change in practice is based on OSEP’s 23-01 memo which states the State must retain documentation of correction of noncompliance for each individual case of previously noncompliant files, records, etc.</a:t>
            </a:r>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34</a:t>
            </a:fld>
            <a:endParaRPr lang="en-US"/>
          </a:p>
        </p:txBody>
      </p:sp>
    </p:spTree>
    <p:extLst>
      <p:ext uri="{BB962C8B-B14F-4D97-AF65-F5344CB8AC3E}">
        <p14:creationId xmlns:p14="http://schemas.microsoft.com/office/powerpoint/2010/main" val="1129397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Even with the best of training, there may be questions that arise later as you use the system. There are a variety of resources available to support you.</a:t>
            </a:r>
          </a:p>
        </p:txBody>
      </p:sp>
      <p:sp>
        <p:nvSpPr>
          <p:cNvPr id="4" name="Slide Number Placeholder 3"/>
          <p:cNvSpPr>
            <a:spLocks noGrp="1"/>
          </p:cNvSpPr>
          <p:nvPr>
            <p:ph type="sldNum" sz="quarter" idx="10"/>
          </p:nvPr>
        </p:nvSpPr>
        <p:spPr/>
        <p:txBody>
          <a:bodyPr/>
          <a:lstStyle/>
          <a:p>
            <a:fld id="{DD2DD89C-FAB0-4542-93EC-D9383E52BB16}" type="slidenum">
              <a:rPr lang="en-US" smtClean="0"/>
              <a:t>35</a:t>
            </a:fld>
            <a:endParaRPr lang="en-US"/>
          </a:p>
        </p:txBody>
      </p:sp>
    </p:spTree>
    <p:extLst>
      <p:ext uri="{BB962C8B-B14F-4D97-AF65-F5344CB8AC3E}">
        <p14:creationId xmlns:p14="http://schemas.microsoft.com/office/powerpoint/2010/main" val="718103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The Catamaran Technical Assistance Website focuses on increased technical assistance for Catamaran users.</a:t>
            </a:r>
          </a:p>
          <a:p>
            <a:endParaRPr lang="en-US"/>
          </a:p>
          <a:p>
            <a:r>
              <a:rPr lang="en-US"/>
              <a:t>The following slides highlight some of the features and navigation.</a:t>
            </a:r>
          </a:p>
          <a:p>
            <a:endParaRPr lang="en-US"/>
          </a:p>
          <a:p>
            <a:r>
              <a:rPr lang="en-US"/>
              <a:t>You can access the Catamaran Technical Assistance Website at training dot catamaran dot partners. </a:t>
            </a:r>
          </a:p>
          <a:p>
            <a:endParaRPr lang="en-US"/>
          </a:p>
          <a:p>
            <a:endParaRPr lang="en-US"/>
          </a:p>
        </p:txBody>
      </p:sp>
      <p:sp>
        <p:nvSpPr>
          <p:cNvPr id="4" name="Slide Number Placeholder 3"/>
          <p:cNvSpPr>
            <a:spLocks noGrp="1"/>
          </p:cNvSpPr>
          <p:nvPr>
            <p:ph type="sldNum" sz="quarter" idx="5"/>
          </p:nvPr>
        </p:nvSpPr>
        <p:spPr/>
        <p:txBody>
          <a:bodyPr/>
          <a:lstStyle/>
          <a:p>
            <a:fld id="{DD2DD89C-FAB0-4542-93EC-D9383E52BB16}" type="slidenum">
              <a:rPr lang="en-US" smtClean="0"/>
              <a:t>36</a:t>
            </a:fld>
            <a:endParaRPr lang="en-US"/>
          </a:p>
        </p:txBody>
      </p:sp>
    </p:spTree>
    <p:extLst>
      <p:ext uri="{BB962C8B-B14F-4D97-AF65-F5344CB8AC3E}">
        <p14:creationId xmlns:p14="http://schemas.microsoft.com/office/powerpoint/2010/main" val="2016029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may access the Catamaran Calendar on the home page of the Catamaran Technical Assistance Website by scrolling to the bottom of the page. This calendar will display 5 calendar items in a list-view format. To view the full-sized calendar, select the </a:t>
            </a:r>
            <a:r>
              <a:rPr lang="en-US" b="1"/>
              <a:t>View Calendar </a:t>
            </a:r>
            <a:r>
              <a:rPr lang="en-US"/>
              <a:t>link at the bottom of the calendar. </a:t>
            </a:r>
          </a:p>
        </p:txBody>
      </p:sp>
      <p:sp>
        <p:nvSpPr>
          <p:cNvPr id="4" name="Slide Number Placeholder 3"/>
          <p:cNvSpPr>
            <a:spLocks noGrp="1"/>
          </p:cNvSpPr>
          <p:nvPr>
            <p:ph type="sldNum" sz="quarter" idx="5"/>
          </p:nvPr>
        </p:nvSpPr>
        <p:spPr/>
        <p:txBody>
          <a:bodyPr/>
          <a:lstStyle/>
          <a:p>
            <a:fld id="{DD2DD89C-FAB0-4542-93EC-D9383E52BB16}" type="slidenum">
              <a:rPr lang="en-US" smtClean="0"/>
              <a:t>37</a:t>
            </a:fld>
            <a:endParaRPr lang="en-US"/>
          </a:p>
        </p:txBody>
      </p:sp>
    </p:spTree>
    <p:extLst>
      <p:ext uri="{BB962C8B-B14F-4D97-AF65-F5344CB8AC3E}">
        <p14:creationId xmlns:p14="http://schemas.microsoft.com/office/powerpoint/2010/main" val="1686381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6814">
              <a:defRPr/>
            </a:pPr>
            <a:endParaRPr lang="en-US"/>
          </a:p>
          <a:p>
            <a:pPr defTabSz="936814">
              <a:defRPr/>
            </a:pPr>
            <a:r>
              <a:rPr lang="en-US"/>
              <a:t>After selecting View Calendar, then the full-size calendar will be displayed as shown here. At the top right of the full-size calendar, you can choose to view the calendar in the view that works best for you by list, month, or day. </a:t>
            </a:r>
          </a:p>
          <a:p>
            <a:pPr defTabSz="936814">
              <a:defRPr/>
            </a:pPr>
            <a:endParaRPr lang="en-US"/>
          </a:p>
          <a:p>
            <a:pPr defTabSz="936814">
              <a:defRPr/>
            </a:pPr>
            <a:r>
              <a:rPr lang="en-US"/>
              <a:t>From the month view, you can drill down on a specific event for more information and add the event to your calendar.</a:t>
            </a:r>
          </a:p>
          <a:p>
            <a:pPr defTabSz="936814">
              <a:defRPr/>
            </a:pPr>
            <a:endParaRPr lang="en-US"/>
          </a:p>
          <a:p>
            <a:pPr defTabSz="936814">
              <a:defRPr/>
            </a:pPr>
            <a:r>
              <a:rPr lang="en-US"/>
              <a:t>For upcoming due dates that have a how-to associated with it, there will be a clickable link to the how-to.</a:t>
            </a:r>
          </a:p>
          <a:p>
            <a:endParaRPr lang="en-US"/>
          </a:p>
          <a:p>
            <a:r>
              <a:rPr lang="en-US"/>
              <a:t>We hope this page is useful for you and helps you to plan your work.</a:t>
            </a:r>
          </a:p>
        </p:txBody>
      </p:sp>
      <p:sp>
        <p:nvSpPr>
          <p:cNvPr id="4" name="Slide Number Placeholder 3"/>
          <p:cNvSpPr>
            <a:spLocks noGrp="1"/>
          </p:cNvSpPr>
          <p:nvPr>
            <p:ph type="sldNum" sz="quarter" idx="5"/>
          </p:nvPr>
        </p:nvSpPr>
        <p:spPr/>
        <p:txBody>
          <a:bodyPr/>
          <a:lstStyle/>
          <a:p>
            <a:fld id="{DD2DD89C-FAB0-4542-93EC-D9383E52BB16}" type="slidenum">
              <a:rPr lang="en-US" smtClean="0"/>
              <a:t>38</a:t>
            </a:fld>
            <a:endParaRPr lang="en-US"/>
          </a:p>
        </p:txBody>
      </p:sp>
    </p:spTree>
    <p:extLst>
      <p:ext uri="{BB962C8B-B14F-4D97-AF65-F5344CB8AC3E}">
        <p14:creationId xmlns:p14="http://schemas.microsoft.com/office/powerpoint/2010/main" val="5475068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a:t>We have a separate training video that includes Catamaran navigation tips. This video can be found in the Spotlight section on the homepage of the Catamaran Technical Assistance Website. This video is encouraged for new users, as well as refreshing experienced users in navigating Catamaran. </a:t>
            </a:r>
          </a:p>
        </p:txBody>
      </p:sp>
      <p:sp>
        <p:nvSpPr>
          <p:cNvPr id="4" name="Slide Number Placeholder 3"/>
          <p:cNvSpPr>
            <a:spLocks noGrp="1"/>
          </p:cNvSpPr>
          <p:nvPr>
            <p:ph type="sldNum" sz="quarter" idx="5"/>
          </p:nvPr>
        </p:nvSpPr>
        <p:spPr/>
        <p:txBody>
          <a:bodyPr/>
          <a:lstStyle/>
          <a:p>
            <a:fld id="{DD2DD89C-FAB0-4542-93EC-D9383E52BB16}" type="slidenum">
              <a:rPr lang="en-US" smtClean="0"/>
              <a:t>39</a:t>
            </a:fld>
            <a:endParaRPr lang="en-US"/>
          </a:p>
        </p:txBody>
      </p:sp>
    </p:spTree>
    <p:extLst>
      <p:ext uri="{BB962C8B-B14F-4D97-AF65-F5344CB8AC3E}">
        <p14:creationId xmlns:p14="http://schemas.microsoft.com/office/powerpoint/2010/main" val="22620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dive into the May 2025 Catamaran Preview. </a:t>
            </a:r>
          </a:p>
        </p:txBody>
      </p:sp>
      <p:sp>
        <p:nvSpPr>
          <p:cNvPr id="4" name="Slide Number Placeholder 3"/>
          <p:cNvSpPr>
            <a:spLocks noGrp="1"/>
          </p:cNvSpPr>
          <p:nvPr>
            <p:ph type="sldNum" sz="quarter" idx="10"/>
          </p:nvPr>
        </p:nvSpPr>
        <p:spPr/>
        <p:txBody>
          <a:bodyPr/>
          <a:lstStyle/>
          <a:p>
            <a:fld id="{DD2DD89C-FAB0-4542-93EC-D9383E52BB16}" type="slidenum">
              <a:rPr lang="en-US" smtClean="0"/>
              <a:t>4</a:t>
            </a:fld>
            <a:endParaRPr lang="en-US"/>
          </a:p>
        </p:txBody>
      </p:sp>
    </p:spTree>
    <p:extLst>
      <p:ext uri="{BB962C8B-B14F-4D97-AF65-F5344CB8AC3E}">
        <p14:creationId xmlns:p14="http://schemas.microsoft.com/office/powerpoint/2010/main" val="392081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any questions about this recording, contact the MDE OSE Information Line at 888-320-8384 or by email at m d e – o s e @ Michigan.gov.</a:t>
            </a:r>
          </a:p>
          <a:p>
            <a:endParaRPr lang="en-US" dirty="0"/>
          </a:p>
          <a:p>
            <a:pPr defTabSz="926697">
              <a:defRPr/>
            </a:pPr>
            <a:r>
              <a:rPr lang="en-US" dirty="0"/>
              <a:t>For questions about Catamaran, contact the Catamaran Help Desk.</a:t>
            </a:r>
          </a:p>
          <a:p>
            <a:pPr marL="173756" indent="-173756">
              <a:buFont typeface="Arial" panose="020B0604020202020204" pitchFamily="34" charset="0"/>
              <a:buChar char="•"/>
            </a:pPr>
            <a:r>
              <a:rPr lang="en-US" dirty="0"/>
              <a:t>The Catamaran Help Desk is available Monday through Friday from 8-5 PM. </a:t>
            </a:r>
          </a:p>
          <a:p>
            <a:pPr marL="173756" indent="-173756" defTabSz="926697">
              <a:buFont typeface="Arial" panose="020B0604020202020204" pitchFamily="34" charset="0"/>
              <a:buChar char="•"/>
              <a:defRPr/>
            </a:pPr>
            <a:r>
              <a:rPr lang="en-US" dirty="0"/>
              <a:t>Contact them by email at </a:t>
            </a:r>
            <a:r>
              <a:rPr lang="en-US" b="0" dirty="0" err="1">
                <a:solidFill>
                  <a:srgbClr val="3A3A3A"/>
                </a:solidFill>
                <a:hlinkClick r:id="rId3"/>
              </a:rPr>
              <a:t>help@catamaran.partners</a:t>
            </a:r>
            <a:r>
              <a:rPr lang="en-US" b="0" dirty="0">
                <a:solidFill>
                  <a:srgbClr val="3A3A3A"/>
                </a:solidFill>
              </a:rPr>
              <a:t> </a:t>
            </a:r>
            <a:r>
              <a:rPr lang="en-US" dirty="0"/>
              <a:t>or by phone at 877-474-9023 or by using the Chat feature within Catamaran.</a:t>
            </a:r>
          </a:p>
          <a:p>
            <a:pPr defTabSz="926697">
              <a:defRPr/>
            </a:pPr>
            <a:endParaRPr lang="en-US" dirty="0"/>
          </a:p>
          <a:p>
            <a:pPr defTabSz="926697">
              <a:defRPr/>
            </a:pPr>
            <a:r>
              <a:rPr lang="en-US" b="1" dirty="0"/>
              <a:t>This concludes the presentation --  thank you for watching! </a:t>
            </a:r>
          </a:p>
          <a:p>
            <a:endParaRPr lang="en-US" dirty="0"/>
          </a:p>
        </p:txBody>
      </p:sp>
      <p:sp>
        <p:nvSpPr>
          <p:cNvPr id="4" name="Slide Number Placeholder 3"/>
          <p:cNvSpPr>
            <a:spLocks noGrp="1"/>
          </p:cNvSpPr>
          <p:nvPr>
            <p:ph type="sldNum" sz="quarter" idx="5"/>
          </p:nvPr>
        </p:nvSpPr>
        <p:spPr/>
        <p:txBody>
          <a:bodyPr/>
          <a:lstStyle/>
          <a:p>
            <a:fld id="{DD2DD89C-FAB0-4542-93EC-D9383E52BB16}" type="slidenum">
              <a:rPr lang="en-US" smtClean="0"/>
              <a:t>40</a:t>
            </a:fld>
            <a:endParaRPr lang="en-US"/>
          </a:p>
        </p:txBody>
      </p:sp>
    </p:spTree>
    <p:extLst>
      <p:ext uri="{BB962C8B-B14F-4D97-AF65-F5344CB8AC3E}">
        <p14:creationId xmlns:p14="http://schemas.microsoft.com/office/powerpoint/2010/main" val="3088376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54" indent="-171154">
              <a:buFont typeface="Arial" panose="020B0604020202020204" pitchFamily="34" charset="0"/>
              <a:buChar char="•"/>
            </a:pPr>
            <a:r>
              <a:rPr lang="en-US"/>
              <a:t>When you open Catamaran and acknowledge your reports, you will see a variety of things. The reports for districts include the Strand Report, the Monitoring Activities Report (MAR),  Letters of Findings, Monitoring Notification Letters, Closeout/Non-closeout Reports for CAPs, and State Complaint Reports for any completed complaints this month. For ISDs, there are Reports of the member districts’ data and notification summary reports. </a:t>
            </a:r>
          </a:p>
          <a:p>
            <a:pPr marL="171154" indent="-171154">
              <a:buFont typeface="Arial" panose="020B0604020202020204" pitchFamily="34" charset="0"/>
              <a:buChar char="•"/>
            </a:pPr>
            <a:r>
              <a:rPr lang="en-US"/>
              <a:t>The Activities for this release include Corrective Action Plans (CAPs) for B-4A (Rates of Suspensions and Expulsions), B-4B (Rates of Suspensions and Expulsions by Race/Ethnicity), B-4AB, B-13 (Secondary Transition), and State Complaints.</a:t>
            </a:r>
          </a:p>
          <a:p>
            <a:pPr marL="171154" indent="-171154">
              <a:buFont typeface="Arial" panose="020B0604020202020204" pitchFamily="34" charset="0"/>
              <a:buChar char="•"/>
            </a:pPr>
            <a:r>
              <a:rPr lang="en-US"/>
              <a:t>There are Corrective Actions for B-13. </a:t>
            </a:r>
          </a:p>
          <a:p>
            <a:pPr marL="171154" indent="-171154">
              <a:buFont typeface="Arial" panose="020B0604020202020204" pitchFamily="34" charset="0"/>
              <a:buChar char="•"/>
            </a:pPr>
            <a:r>
              <a:rPr lang="en-US"/>
              <a:t>There are Student Level Corrective Action Plans (SLCAP) for State Complaints, and</a:t>
            </a:r>
          </a:p>
          <a:p>
            <a:pPr marL="171154" indent="-171154">
              <a:buFont typeface="Arial" panose="020B0604020202020204" pitchFamily="34" charset="0"/>
              <a:buChar char="•"/>
            </a:pPr>
            <a:r>
              <a:rPr lang="en-US"/>
              <a:t>There are B-9 and B-10 Monitoring and Procedure Reviews.</a:t>
            </a:r>
          </a:p>
        </p:txBody>
      </p:sp>
      <p:sp>
        <p:nvSpPr>
          <p:cNvPr id="4" name="Slide Number Placeholder 3"/>
          <p:cNvSpPr>
            <a:spLocks noGrp="1"/>
          </p:cNvSpPr>
          <p:nvPr>
            <p:ph type="sldNum" sz="quarter" idx="10"/>
          </p:nvPr>
        </p:nvSpPr>
        <p:spPr/>
        <p:txBody>
          <a:bodyPr/>
          <a:lstStyle/>
          <a:p>
            <a:fld id="{DD2DD89C-FAB0-4542-93EC-D9383E52BB16}" type="slidenum">
              <a:rPr lang="en-US" smtClean="0"/>
              <a:t>5</a:t>
            </a:fld>
            <a:endParaRPr lang="en-US"/>
          </a:p>
        </p:txBody>
      </p:sp>
    </p:spTree>
    <p:extLst>
      <p:ext uri="{BB962C8B-B14F-4D97-AF65-F5344CB8AC3E}">
        <p14:creationId xmlns:p14="http://schemas.microsoft.com/office/powerpoint/2010/main" val="400381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the Strand Report. The Strand Report is issued with each major Catamaran release with most of the indicators updated with the May release. </a:t>
            </a:r>
          </a:p>
          <a:p>
            <a:endParaRPr lang="en-US"/>
          </a:p>
          <a:p>
            <a:r>
              <a:rPr lang="en-US"/>
              <a:t>The Strand Report summarizes a district’s performance on the State Performance Plan indicators and priority areas. </a:t>
            </a:r>
          </a:p>
          <a:p>
            <a:endParaRPr lang="en-US"/>
          </a:p>
          <a:p>
            <a:r>
              <a:rPr lang="en-US"/>
              <a:t>We will dive into how to access your reports a little later in the webinar, but if you do have a CAP or Corrective action, you can select the </a:t>
            </a:r>
            <a:r>
              <a:rPr lang="en-US" b="1"/>
              <a:t>See CAP or corrective action </a:t>
            </a:r>
            <a:r>
              <a:rPr lang="en-US"/>
              <a:t>link in the Next Step column to be taken directly to that object. </a:t>
            </a:r>
          </a:p>
          <a:p>
            <a:endParaRPr lang="en-US" b="1">
              <a:highlight>
                <a:srgbClr val="FFFF00"/>
              </a:highlight>
            </a:endParaRPr>
          </a:p>
          <a:p>
            <a:r>
              <a:rPr lang="en-US" b="1">
                <a:highlight>
                  <a:srgbClr val="FFFF00"/>
                </a:highlight>
              </a:rPr>
              <a:t>*For member districts who receive a finding for Indicators B11 Child Find or B12 Early Childhood Transition, contact your ISD to discuss next steps to correct the noncompliance.</a:t>
            </a:r>
          </a:p>
          <a:p>
            <a:endParaRPr lang="en-US"/>
          </a:p>
          <a:p>
            <a:r>
              <a:rPr lang="en-US"/>
              <a:t>You can use the download link at the top of the screen to save and then print a copy of your Strand Report to share with your administration, colleagues or RAP team if needed. </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6</a:t>
            </a:fld>
            <a:endParaRPr lang="en-US"/>
          </a:p>
        </p:txBody>
      </p:sp>
    </p:spTree>
    <p:extLst>
      <p:ext uri="{BB962C8B-B14F-4D97-AF65-F5344CB8AC3E}">
        <p14:creationId xmlns:p14="http://schemas.microsoft.com/office/powerpoint/2010/main" val="2467918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Monitoring and Activities report, or the MAR, can be accessed through the Reports page, which again, we will look at how to view and access the Reports page. </a:t>
            </a:r>
          </a:p>
          <a:p>
            <a:endParaRPr lang="en-US"/>
          </a:p>
          <a:p>
            <a:r>
              <a:rPr lang="en-US"/>
              <a:t>Some messages are universal and go to all districts, and some messages are targeted, and are sent only to specific districts, such as reminders to review Reports and Letters of Findings or reminders to review notification letters.</a:t>
            </a:r>
          </a:p>
          <a:p>
            <a:endParaRPr lang="en-US"/>
          </a:p>
        </p:txBody>
      </p:sp>
      <p:sp>
        <p:nvSpPr>
          <p:cNvPr id="4" name="Slide Number Placeholder 3"/>
          <p:cNvSpPr>
            <a:spLocks noGrp="1"/>
          </p:cNvSpPr>
          <p:nvPr>
            <p:ph type="sldNum" sz="quarter" idx="10"/>
          </p:nvPr>
        </p:nvSpPr>
        <p:spPr/>
        <p:txBody>
          <a:bodyPr/>
          <a:lstStyle/>
          <a:p>
            <a:fld id="{DD2DD89C-FAB0-4542-93EC-D9383E52BB16}" type="slidenum">
              <a:rPr lang="en-US" smtClean="0"/>
              <a:t>7</a:t>
            </a:fld>
            <a:endParaRPr lang="en-US"/>
          </a:p>
        </p:txBody>
      </p:sp>
    </p:spTree>
    <p:extLst>
      <p:ext uri="{BB962C8B-B14F-4D97-AF65-F5344CB8AC3E}">
        <p14:creationId xmlns:p14="http://schemas.microsoft.com/office/powerpoint/2010/main" val="420021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screenshot includes a universal message asking users to ensure their authorized EEM user has the current information updated in that system.  Catamaran pulls contact names and emails for ISD Directors, superintendents, and transition coordinators from the EEM. Catamaran cannot make changes to contacts, an authorized representative from your district will need to update the EEM.</a:t>
            </a:r>
          </a:p>
          <a:p>
            <a:br>
              <a:rPr lang="en-US"/>
            </a:br>
            <a:endParaRPr lang="en-US"/>
          </a:p>
          <a:p>
            <a:endParaRPr lang="en-US">
              <a:ea typeface="Calibri"/>
              <a:cs typeface="Calibri"/>
            </a:endParaRPr>
          </a:p>
        </p:txBody>
      </p:sp>
      <p:sp>
        <p:nvSpPr>
          <p:cNvPr id="4" name="Slide Number Placeholder 3"/>
          <p:cNvSpPr>
            <a:spLocks noGrp="1"/>
          </p:cNvSpPr>
          <p:nvPr>
            <p:ph type="sldNum" sz="quarter" idx="10"/>
          </p:nvPr>
        </p:nvSpPr>
        <p:spPr/>
        <p:txBody>
          <a:bodyPr/>
          <a:lstStyle/>
          <a:p>
            <a:fld id="{DD2DD89C-FAB0-4542-93EC-D9383E52BB16}" type="slidenum">
              <a:rPr lang="en-US" smtClean="0"/>
              <a:t>8</a:t>
            </a:fld>
            <a:endParaRPr lang="en-US"/>
          </a:p>
        </p:txBody>
      </p:sp>
    </p:spTree>
    <p:extLst>
      <p:ext uri="{BB962C8B-B14F-4D97-AF65-F5344CB8AC3E}">
        <p14:creationId xmlns:p14="http://schemas.microsoft.com/office/powerpoint/2010/main" val="3012876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set of reports are those related to completed monitoring activities. We recently completed the monitoring activities for B-4A, B-4B, and B-4AB, so there will be reports of findings for each of those districts or ISDs which participated.</a:t>
            </a:r>
          </a:p>
          <a:p>
            <a:endParaRPr lang="en-US"/>
          </a:p>
          <a:p>
            <a:r>
              <a:rPr lang="en-US"/>
              <a:t>For the districts which participated in the B-13 data collection, there will be letters of findings if needed. </a:t>
            </a:r>
          </a:p>
          <a:p>
            <a:endParaRPr lang="en-US"/>
          </a:p>
          <a:p>
            <a:r>
              <a:rPr lang="en-US"/>
              <a:t>Finally, there will be final decision reports for any State complaint investigations that have recently been completed. </a:t>
            </a:r>
          </a:p>
        </p:txBody>
      </p:sp>
      <p:sp>
        <p:nvSpPr>
          <p:cNvPr id="4" name="Slide Number Placeholder 3"/>
          <p:cNvSpPr>
            <a:spLocks noGrp="1"/>
          </p:cNvSpPr>
          <p:nvPr>
            <p:ph type="sldNum" sz="quarter" idx="10"/>
          </p:nvPr>
        </p:nvSpPr>
        <p:spPr/>
        <p:txBody>
          <a:bodyPr/>
          <a:lstStyle/>
          <a:p>
            <a:fld id="{DD2DD89C-FAB0-4542-93EC-D9383E52BB16}" type="slidenum">
              <a:rPr lang="en-US" smtClean="0"/>
              <a:t>9</a:t>
            </a:fld>
            <a:endParaRPr lang="en-US"/>
          </a:p>
        </p:txBody>
      </p:sp>
    </p:spTree>
    <p:extLst>
      <p:ext uri="{BB962C8B-B14F-4D97-AF65-F5344CB8AC3E}">
        <p14:creationId xmlns:p14="http://schemas.microsoft.com/office/powerpoint/2010/main" val="2297632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22098" y="1814341"/>
            <a:ext cx="6931701" cy="2306637"/>
          </a:xfrm>
          <a:noFill/>
          <a:ln w="3175">
            <a:noFill/>
          </a:ln>
        </p:spPr>
        <p:txBody>
          <a:bodyPr anchor="b">
            <a:normAutofit/>
          </a:bodyPr>
          <a:lstStyle>
            <a:lvl1pPr algn="l">
              <a:defRPr sz="5200"/>
            </a:lvl1pPr>
          </a:lstStyle>
          <a:p>
            <a:r>
              <a:rPr lang="en-US"/>
              <a:t>Click to edit Master title style</a:t>
            </a:r>
          </a:p>
        </p:txBody>
      </p:sp>
      <p:sp>
        <p:nvSpPr>
          <p:cNvPr id="3" name="Subtitle 2"/>
          <p:cNvSpPr>
            <a:spLocks noGrp="1"/>
          </p:cNvSpPr>
          <p:nvPr>
            <p:ph type="subTitle" idx="1"/>
          </p:nvPr>
        </p:nvSpPr>
        <p:spPr>
          <a:xfrm>
            <a:off x="4422098" y="4349578"/>
            <a:ext cx="6931701" cy="90822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a:xfrm>
            <a:off x="838201" y="6356350"/>
            <a:ext cx="8206945" cy="365125"/>
          </a:xfrm>
        </p:spPr>
        <p:txBody>
          <a:bodyPr/>
          <a:lstStyle/>
          <a:p>
            <a:r>
              <a:rPr lang="en-US"/>
              <a:t>Michigan Department of Education | Office of Special Education </a:t>
            </a:r>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pic>
        <p:nvPicPr>
          <p:cNvPr id="10" name="Picture 9" descr="Decorative Catamaran logo."/>
          <p:cNvPicPr>
            <a:picLocks noChangeAspect="1"/>
          </p:cNvPicPr>
          <p:nvPr userDrawn="1"/>
        </p:nvPicPr>
        <p:blipFill rotWithShape="1">
          <a:blip r:embed="rId3">
            <a:extLst>
              <a:ext uri="{28A0092B-C50C-407E-A947-70E740481C1C}">
                <a14:useLocalDpi xmlns:a14="http://schemas.microsoft.com/office/drawing/2010/main" val="0"/>
              </a:ext>
            </a:extLst>
          </a:blip>
          <a:srcRect l="44131" r="1"/>
          <a:stretch/>
        </p:blipFill>
        <p:spPr>
          <a:xfrm>
            <a:off x="0" y="918449"/>
            <a:ext cx="4204121" cy="4054352"/>
          </a:xfrm>
          <a:prstGeom prst="rect">
            <a:avLst/>
          </a:prstGeom>
        </p:spPr>
      </p:pic>
      <p:sp>
        <p:nvSpPr>
          <p:cNvPr id="8" name="Date Placeholder 3"/>
          <p:cNvSpPr>
            <a:spLocks noGrp="1"/>
          </p:cNvSpPr>
          <p:nvPr>
            <p:ph type="dt" sz="half" idx="2"/>
          </p:nvPr>
        </p:nvSpPr>
        <p:spPr>
          <a:xfrm>
            <a:off x="8610599" y="471416"/>
            <a:ext cx="2743200" cy="365125"/>
          </a:xfrm>
          <a:prstGeom prst="rect">
            <a:avLst/>
          </a:prstGeom>
        </p:spPr>
        <p:txBody>
          <a:bodyPr/>
          <a:lstStyle>
            <a:lvl1pPr algn="r">
              <a:defRPr sz="1400" b="1">
                <a:solidFill>
                  <a:schemeClr val="accent1"/>
                </a:solidFill>
                <a:latin typeface="Arial" charset="0"/>
                <a:ea typeface="Arial" charset="0"/>
                <a:cs typeface="Arial" charset="0"/>
              </a:defRPr>
            </a:lvl1pPr>
          </a:lstStyle>
          <a:p>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A3A3A"/>
                </a:solidFill>
              </a:defRPr>
            </a:lvl1pPr>
          </a:lstStyle>
          <a:p>
            <a:r>
              <a:rPr lang="en-US"/>
              <a:t>Click to edit Master title style</a:t>
            </a:r>
          </a:p>
        </p:txBody>
      </p:sp>
      <p:sp>
        <p:nvSpPr>
          <p:cNvPr id="3" name="Content Placeholder 2"/>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cxnSp>
        <p:nvCxnSpPr>
          <p:cNvPr id="7" name="Straight Connector 6"/>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46775F4D-6D42-4CD6-A802-0B48E023162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Michigan Department of Education | Office of Special Education </a:t>
            </a:r>
          </a:p>
        </p:txBody>
      </p:sp>
      <p:sp>
        <p:nvSpPr>
          <p:cNvPr id="7" name="Title 1"/>
          <p:cNvSpPr>
            <a:spLocks noGrp="1"/>
          </p:cNvSpPr>
          <p:nvPr>
            <p:ph type="ctrTitle"/>
          </p:nvPr>
        </p:nvSpPr>
        <p:spPr>
          <a:xfrm>
            <a:off x="0" y="1814341"/>
            <a:ext cx="12192000" cy="2306637"/>
          </a:xfrm>
          <a:solidFill>
            <a:schemeClr val="accent4"/>
          </a:solidFill>
          <a:ln w="3175">
            <a:solidFill>
              <a:schemeClr val="accent6">
                <a:lumMod val="40000"/>
                <a:lumOff val="60000"/>
              </a:schemeClr>
            </a:solidFill>
          </a:ln>
        </p:spPr>
        <p:txBody>
          <a:bodyPr lIns="731520" rIns="731520" anchor="ctr">
            <a:normAutofit/>
          </a:bodyPr>
          <a:lstStyle>
            <a:lvl1pPr algn="ctr">
              <a:defRPr sz="4800"/>
            </a:lvl1pPr>
          </a:lstStyle>
          <a:p>
            <a:r>
              <a:rPr lang="en-US"/>
              <a:t>Click to edit Master title style</a:t>
            </a:r>
          </a:p>
        </p:txBody>
      </p:sp>
      <p:sp>
        <p:nvSpPr>
          <p:cNvPr id="8" name="Subtitle 2"/>
          <p:cNvSpPr>
            <a:spLocks noGrp="1"/>
          </p:cNvSpPr>
          <p:nvPr>
            <p:ph type="subTitle" idx="1"/>
          </p:nvPr>
        </p:nvSpPr>
        <p:spPr>
          <a:xfrm>
            <a:off x="838200" y="4349578"/>
            <a:ext cx="10515599" cy="908222"/>
          </a:xfrm>
        </p:spPr>
        <p:txBody>
          <a:bodyPr/>
          <a:lstStyle>
            <a:lvl1pPr marL="0" indent="0" algn="ctr">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2E6F2232-818B-4E09-954B-6E16973FF9E0}"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cxnSp>
        <p:nvCxnSpPr>
          <p:cNvPr id="8" name="Straight Connector 7"/>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0B17BB76-CBF7-44FF-99D7-3859A0F0D5C1}" type="slidenum">
              <a:rPr lang="en-US" smtClean="0"/>
              <a:pPr/>
              <a:t>‹#›</a:t>
            </a:fld>
            <a:endParaRPr lang="en-US"/>
          </a:p>
        </p:txBody>
      </p:sp>
      <p:pic>
        <p:nvPicPr>
          <p:cNvPr id="11" name="Picture 10"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Michigan Department of Education | Office of Special Education </a:t>
            </a:r>
          </a:p>
        </p:txBody>
      </p:sp>
      <p:cxnSp>
        <p:nvCxnSpPr>
          <p:cNvPr id="10" name="Straight Connector 9"/>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53954A07-F13B-4186-89EE-6DAD163F96DA}" type="slidenum">
              <a:rPr lang="en-US" smtClean="0"/>
              <a:pPr/>
              <a:t>‹#›</a:t>
            </a:fld>
            <a:endParaRPr lang="en-US"/>
          </a:p>
        </p:txBody>
      </p:sp>
      <p:pic>
        <p:nvPicPr>
          <p:cNvPr id="13" name="Picture 12"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Michigan Department of Education | Office of Special Education </a:t>
            </a:r>
          </a:p>
        </p:txBody>
      </p:sp>
      <p:cxnSp>
        <p:nvCxnSpPr>
          <p:cNvPr id="6" name="Straight Connector 5"/>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6"/>
          <p:cNvSpPr>
            <a:spLocks noGrp="1"/>
          </p:cNvSpPr>
          <p:nvPr>
            <p:ph type="sldNum" sz="quarter" idx="12"/>
          </p:nvPr>
        </p:nvSpPr>
        <p:spPr>
          <a:xfrm>
            <a:off x="838201" y="6356350"/>
            <a:ext cx="409832" cy="365125"/>
          </a:xfrm>
          <a:prstGeom prst="rect">
            <a:avLst/>
          </a:prstGeom>
        </p:spPr>
        <p:txBody>
          <a:bodyPr anchor="ctr"/>
          <a:lstStyle>
            <a:lvl1pPr>
              <a:defRPr b="0"/>
            </a:lvl1pPr>
          </a:lstStyle>
          <a:p>
            <a:fld id="{BFDB09CA-2057-4234-A271-88FAC55386DF}" type="slidenum">
              <a:rPr lang="en-US" smtClean="0"/>
              <a:pPr/>
              <a:t>‹#›</a:t>
            </a:fld>
            <a:endParaRPr lang="en-US"/>
          </a:p>
        </p:txBody>
      </p: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Michigan Department of Education | Office of Special Education </a:t>
            </a:r>
          </a:p>
        </p:txBody>
      </p:sp>
      <p:sp>
        <p:nvSpPr>
          <p:cNvPr id="6"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F782C1E8-CA2E-47FF-89F1-29AE34FB2263}" type="slidenum">
              <a:rPr lang="en-US" smtClean="0"/>
              <a:pPr/>
              <a:t>‹#›</a:t>
            </a:fld>
            <a:endParaRPr lang="en-US"/>
          </a:p>
        </p:txBody>
      </p:sp>
      <p:pic>
        <p:nvPicPr>
          <p:cNvPr id="7" name="Picture 6"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079292"/>
            <a:ext cx="6172200" cy="4781758"/>
          </a:xfrm>
        </p:spPr>
        <p:txBody>
          <a:bodyPr/>
          <a:lstStyle>
            <a:lvl1pPr>
              <a:buClr>
                <a:schemeClr val="accent3"/>
              </a:buClr>
              <a:defRPr sz="3200"/>
            </a:lvl1pPr>
            <a:lvl2pPr>
              <a:buClr>
                <a:schemeClr val="accent3"/>
              </a:buClr>
              <a:defRPr sz="2800"/>
            </a:lvl2pPr>
            <a:lvl3pPr>
              <a:buClr>
                <a:schemeClr val="accent3"/>
              </a:buClr>
              <a:defRPr sz="2400"/>
            </a:lvl3pPr>
            <a:lvl4pPr>
              <a:buClr>
                <a:schemeClr val="accent3"/>
              </a:buClr>
              <a:defRPr sz="2000"/>
            </a:lvl4pPr>
            <a:lvl5pPr>
              <a:buClr>
                <a:schemeClr val="accent3"/>
              </a:buCl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7"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33EF310-3ADA-4BE6-8872-3884FDFF415E}" type="slidenum">
              <a:rPr lang="en-US" smtClean="0"/>
              <a:pPr/>
              <a:t>‹#›</a:t>
            </a:fld>
            <a:endParaRPr lang="en-US"/>
          </a:p>
        </p:txBody>
      </p:sp>
      <p:cxnSp>
        <p:nvCxnSpPr>
          <p:cNvPr id="8" name="Straight Connector 7"/>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Footer Placeholder 5"/>
          <p:cNvSpPr>
            <a:spLocks noGrp="1"/>
          </p:cNvSpPr>
          <p:nvPr>
            <p:ph type="ftr" sz="quarter" idx="11"/>
          </p:nvPr>
        </p:nvSpPr>
        <p:spPr/>
        <p:txBody>
          <a:bodyPr/>
          <a:lstStyle/>
          <a:p>
            <a:r>
              <a:rPr lang="en-US"/>
              <a:t>Michigan Department of Education | Office of Special Education </a:t>
            </a:r>
          </a:p>
        </p:txBody>
      </p:sp>
      <p:sp>
        <p:nvSpPr>
          <p:cNvPr id="9"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cxnSp>
        <p:nvCxnSpPr>
          <p:cNvPr id="11" name="Straight Connector 10"/>
          <p:cNvCxnSpPr/>
          <p:nvPr userDrawn="1"/>
        </p:nvCxnSpPr>
        <p:spPr>
          <a:xfrm>
            <a:off x="838201" y="2054199"/>
            <a:ext cx="3933824" cy="3201"/>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half" idx="2"/>
          </p:nvPr>
        </p:nvSpPr>
        <p:spPr>
          <a:xfrm>
            <a:off x="839788" y="2173574"/>
            <a:ext cx="3932237" cy="3695414"/>
          </a:xfrm>
          <a:solidFill>
            <a:schemeClr val="accent4"/>
          </a:solidFill>
          <a:ln w="3175">
            <a:solidFill>
              <a:schemeClr val="accent6">
                <a:lumMod val="40000"/>
                <a:lumOff val="60000"/>
              </a:schemeClr>
            </a:solidFill>
          </a:ln>
        </p:spPr>
        <p:txBody>
          <a:bodyPr lIns="182880" tIns="182880" rIns="182880" bIns="182880"/>
          <a:lstStyle>
            <a:lvl1pPr marL="0" indent="0">
              <a:buNone/>
              <a:defRPr sz="1600">
                <a:solidFill>
                  <a:srgbClr val="3A3A3A"/>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6"/>
          <p:cNvSpPr>
            <a:spLocks noGrp="1"/>
          </p:cNvSpPr>
          <p:nvPr>
            <p:ph type="sldNum" sz="quarter" idx="12"/>
          </p:nvPr>
        </p:nvSpPr>
        <p:spPr>
          <a:xfrm>
            <a:off x="838201" y="6356350"/>
            <a:ext cx="409832" cy="365125"/>
          </a:xfrm>
          <a:prstGeom prst="rect">
            <a:avLst/>
          </a:prstGeom>
        </p:spPr>
        <p:txBody>
          <a:bodyPr/>
          <a:lstStyle>
            <a:lvl1pPr>
              <a:defRPr b="0"/>
            </a:lvl1pPr>
          </a:lstStyle>
          <a:p>
            <a:fld id="{AC7532FC-408B-4C1E-909C-45464CC40235}" type="slidenum">
              <a:rPr lang="en-US" smtClean="0"/>
              <a:pPr/>
              <a:t>‹#›</a:t>
            </a:fld>
            <a:endParaRPr lang="en-US"/>
          </a:p>
        </p:txBody>
      </p:sp>
      <p:pic>
        <p:nvPicPr>
          <p:cNvPr id="10" name="Picture 9" descr="Decorative Catamaran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92392" y="6418162"/>
            <a:ext cx="1861408" cy="241500"/>
          </a:xfrm>
          <a:prstGeom prst="rect">
            <a:avLst/>
          </a:prstGeom>
        </p:spPr>
      </p:pic>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371600" y="6356350"/>
            <a:ext cx="7673546"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r>
              <a:rPr lang="en-US"/>
              <a:t>Michigan Department of Education | Office of Special Education </a:t>
            </a:r>
          </a:p>
        </p:txBody>
      </p:sp>
      <p:sp>
        <p:nvSpPr>
          <p:cNvPr id="10" name="Slide Number Placeholder 6"/>
          <p:cNvSpPr>
            <a:spLocks noGrp="1"/>
          </p:cNvSpPr>
          <p:nvPr>
            <p:ph type="sldNum" sz="quarter" idx="4"/>
          </p:nvPr>
        </p:nvSpPr>
        <p:spPr>
          <a:xfrm>
            <a:off x="838201" y="6356350"/>
            <a:ext cx="409832" cy="365125"/>
          </a:xfrm>
          <a:prstGeom prst="rect">
            <a:avLst/>
          </a:prstGeom>
        </p:spPr>
        <p:txBody>
          <a:bodyPr anchor="ctr"/>
          <a:lstStyle>
            <a:lvl1pPr>
              <a:defRPr sz="1200" b="0">
                <a:solidFill>
                  <a:schemeClr val="accent1"/>
                </a:solidFill>
                <a:latin typeface="Arial" charset="0"/>
                <a:ea typeface="Arial" charset="0"/>
                <a:cs typeface="Arial" charset="0"/>
              </a:defRPr>
            </a:lvl1pPr>
          </a:lstStyle>
          <a:p>
            <a:fld id="{86912BC1-F2B2-4048-96A2-39CED5BDBEEC}"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lnSpc>
          <a:spcPct val="90000"/>
        </a:lnSpc>
        <a:spcBef>
          <a:spcPct val="0"/>
        </a:spcBef>
        <a:buNone/>
        <a:defRPr sz="4000" b="1" kern="1200">
          <a:solidFill>
            <a:srgbClr val="3A3A3A"/>
          </a:solidFill>
          <a:latin typeface="Arial" charset="0"/>
          <a:ea typeface="Arial" charset="0"/>
          <a:cs typeface="Arial" charset="0"/>
        </a:defRPr>
      </a:lvl1pPr>
    </p:titleStyle>
    <p:body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0" userDrawn="1">
          <p15:clr>
            <a:srgbClr val="F26B43"/>
          </p15:clr>
        </p15:guide>
        <p15:guide id="2" pos="7152" userDrawn="1">
          <p15:clr>
            <a:srgbClr val="F26B43"/>
          </p15:clr>
        </p15:guide>
        <p15:guide id="3" pos="5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mailto:mde-ose@michigan.gov"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hyperlink" Target="mailto:help@catamaran.partne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a:t>May 2025</a:t>
            </a:r>
            <a:br>
              <a:rPr lang="en-US"/>
            </a:br>
            <a:r>
              <a:rPr lang="en-US"/>
              <a:t>Part B Catamaran Preview</a:t>
            </a:r>
          </a:p>
        </p:txBody>
      </p:sp>
      <p:sp>
        <p:nvSpPr>
          <p:cNvPr id="3" name="Subtitle 2"/>
          <p:cNvSpPr>
            <a:spLocks noGrp="1"/>
          </p:cNvSpPr>
          <p:nvPr>
            <p:ph type="subTitle" idx="1"/>
          </p:nvPr>
        </p:nvSpPr>
        <p:spPr/>
        <p:txBody>
          <a:bodyPr vert="horz" lIns="91440" tIns="45720" rIns="91440" bIns="45720" rtlCol="0" anchor="t">
            <a:normAutofit/>
          </a:bodyPr>
          <a:lstStyle/>
          <a:p>
            <a:r>
              <a:rPr lang="en-US">
                <a:latin typeface="Arial"/>
                <a:cs typeface="Arial"/>
              </a:rPr>
              <a:t>For Districts and Intermediate School Districts (ISDs)</a:t>
            </a:r>
          </a:p>
        </p:txBody>
      </p:sp>
      <p:sp>
        <p:nvSpPr>
          <p:cNvPr id="5" name="Footer Placeholder 4"/>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49540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0048-2C2E-4629-A7E3-B24D2138FF11}"/>
              </a:ext>
            </a:extLst>
          </p:cNvPr>
          <p:cNvSpPr>
            <a:spLocks noGrp="1"/>
          </p:cNvSpPr>
          <p:nvPr>
            <p:ph type="title"/>
          </p:nvPr>
        </p:nvSpPr>
        <p:spPr>
          <a:xfrm>
            <a:off x="838199" y="665798"/>
            <a:ext cx="10787743" cy="1024890"/>
          </a:xfrm>
        </p:spPr>
        <p:txBody>
          <a:bodyPr/>
          <a:lstStyle/>
          <a:p>
            <a:r>
              <a:rPr lang="en-US"/>
              <a:t>Closeout/Non-closeout Letters and Reports</a:t>
            </a:r>
          </a:p>
        </p:txBody>
      </p:sp>
      <p:sp>
        <p:nvSpPr>
          <p:cNvPr id="6" name="Content Placeholder 5">
            <a:extLst>
              <a:ext uri="{FF2B5EF4-FFF2-40B4-BE49-F238E27FC236}">
                <a16:creationId xmlns:a16="http://schemas.microsoft.com/office/drawing/2014/main" id="{EEDAF3EE-9A30-4B10-84B4-F6EB60934228}"/>
              </a:ext>
            </a:extLst>
          </p:cNvPr>
          <p:cNvSpPr>
            <a:spLocks noGrp="1"/>
          </p:cNvSpPr>
          <p:nvPr>
            <p:ph idx="1"/>
          </p:nvPr>
        </p:nvSpPr>
        <p:spPr>
          <a:xfrm>
            <a:off x="838201" y="1840864"/>
            <a:ext cx="10515600" cy="4351338"/>
          </a:xfrm>
        </p:spPr>
        <p:txBody>
          <a:bodyPr vert="horz" lIns="91440" tIns="45720" rIns="91440" bIns="45720" rtlCol="0" anchor="t">
            <a:normAutofit fontScale="92500"/>
          </a:bodyPr>
          <a:lstStyle/>
          <a:p>
            <a:r>
              <a:rPr lang="en-US" sz="3200"/>
              <a:t>Monitoring</a:t>
            </a:r>
          </a:p>
          <a:p>
            <a:pPr lvl="1"/>
            <a:r>
              <a:rPr lang="en-US" sz="2800">
                <a:latin typeface="Arial"/>
                <a:cs typeface="Arial"/>
              </a:rPr>
              <a:t>B-4A (Rates of Suspension and Expulsion) Report of Findings</a:t>
            </a:r>
          </a:p>
          <a:p>
            <a:pPr lvl="1"/>
            <a:r>
              <a:rPr lang="en-US" sz="2800">
                <a:latin typeface="Arial"/>
                <a:cs typeface="Arial"/>
              </a:rPr>
              <a:t>B-4B (Rates of Suspension and Expulsion by Race/Ethnicity) Report of Findings</a:t>
            </a:r>
          </a:p>
          <a:p>
            <a:pPr lvl="1"/>
            <a:r>
              <a:rPr lang="en-US" sz="2800">
                <a:latin typeface="Arial"/>
                <a:cs typeface="Arial"/>
              </a:rPr>
              <a:t>B-4AB (Rates of Suspension &amp; Expulsion and Suspension &amp; Expulsion by Race/Ethnicity)</a:t>
            </a:r>
          </a:p>
          <a:p>
            <a:pPr lvl="1"/>
            <a:r>
              <a:rPr lang="en-US" sz="2800">
                <a:latin typeface="Arial"/>
                <a:cs typeface="Arial"/>
              </a:rPr>
              <a:t>B-13 (Secondary Transition)</a:t>
            </a:r>
          </a:p>
          <a:p>
            <a:pPr lvl="1"/>
            <a:r>
              <a:rPr lang="en-US" sz="2800"/>
              <a:t>B-IEP (Implementation of Individual Educational Programs)</a:t>
            </a:r>
          </a:p>
          <a:p>
            <a:r>
              <a:rPr lang="en-US" sz="3200"/>
              <a:t>State Complaints</a:t>
            </a:r>
          </a:p>
          <a:p>
            <a:endParaRPr lang="en-US"/>
          </a:p>
        </p:txBody>
      </p:sp>
      <p:sp>
        <p:nvSpPr>
          <p:cNvPr id="5" name="Slide Number Placeholder 4">
            <a:extLst>
              <a:ext uri="{FF2B5EF4-FFF2-40B4-BE49-F238E27FC236}">
                <a16:creationId xmlns:a16="http://schemas.microsoft.com/office/drawing/2014/main" id="{D4CDC817-F937-48D4-8356-AB80E9CA923F}"/>
              </a:ext>
            </a:extLst>
          </p:cNvPr>
          <p:cNvSpPr>
            <a:spLocks noGrp="1"/>
          </p:cNvSpPr>
          <p:nvPr>
            <p:ph type="sldNum" sz="quarter" idx="12"/>
          </p:nvPr>
        </p:nvSpPr>
        <p:spPr/>
        <p:txBody>
          <a:bodyPr/>
          <a:lstStyle/>
          <a:p>
            <a:fld id="{46775F4D-6D42-4CD6-A802-0B48E0231625}" type="slidenum">
              <a:rPr lang="en-US" smtClean="0"/>
              <a:pPr/>
              <a:t>10</a:t>
            </a:fld>
            <a:endParaRPr lang="en-US"/>
          </a:p>
        </p:txBody>
      </p:sp>
      <p:sp>
        <p:nvSpPr>
          <p:cNvPr id="4" name="Footer Placeholder 3">
            <a:extLst>
              <a:ext uri="{FF2B5EF4-FFF2-40B4-BE49-F238E27FC236}">
                <a16:creationId xmlns:a16="http://schemas.microsoft.com/office/drawing/2014/main" id="{2B391A30-3A59-41D5-BB49-80123937197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7679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2FE2E-4483-4BB4-8FA0-F8EF9750F3A6}"/>
              </a:ext>
            </a:extLst>
          </p:cNvPr>
          <p:cNvSpPr>
            <a:spLocks noGrp="1"/>
          </p:cNvSpPr>
          <p:nvPr>
            <p:ph type="title"/>
          </p:nvPr>
        </p:nvSpPr>
        <p:spPr>
          <a:xfrm>
            <a:off x="838200" y="721895"/>
            <a:ext cx="10515600" cy="968793"/>
          </a:xfrm>
        </p:spPr>
        <p:txBody>
          <a:bodyPr/>
          <a:lstStyle/>
          <a:p>
            <a:r>
              <a:rPr lang="en-US"/>
              <a:t>ISD Reports</a:t>
            </a:r>
          </a:p>
        </p:txBody>
      </p:sp>
      <p:sp>
        <p:nvSpPr>
          <p:cNvPr id="3" name="Content Placeholder 2">
            <a:extLst>
              <a:ext uri="{FF2B5EF4-FFF2-40B4-BE49-F238E27FC236}">
                <a16:creationId xmlns:a16="http://schemas.microsoft.com/office/drawing/2014/main" id="{60D6AFB2-248C-4245-A5E7-FB540B552ADB}"/>
              </a:ext>
            </a:extLst>
          </p:cNvPr>
          <p:cNvSpPr>
            <a:spLocks noGrp="1"/>
          </p:cNvSpPr>
          <p:nvPr>
            <p:ph idx="1"/>
          </p:nvPr>
        </p:nvSpPr>
        <p:spPr>
          <a:xfrm>
            <a:off x="838200" y="1825624"/>
            <a:ext cx="10515599" cy="4530725"/>
          </a:xfrm>
        </p:spPr>
        <p:txBody>
          <a:bodyPr vert="horz" lIns="91440" tIns="45720" rIns="91440" bIns="45720" rtlCol="0" anchor="t">
            <a:normAutofit lnSpcReduction="10000"/>
          </a:bodyPr>
          <a:lstStyle/>
          <a:p>
            <a:r>
              <a:rPr lang="en-US" sz="3200"/>
              <a:t>Desk Audit Notifications</a:t>
            </a:r>
          </a:p>
          <a:p>
            <a:r>
              <a:rPr lang="en-US" sz="3200"/>
              <a:t>ISD Strand Report Summary of Member Districts</a:t>
            </a:r>
          </a:p>
          <a:p>
            <a:r>
              <a:rPr lang="en-US" sz="3200"/>
              <a:t>Member District Monitoring Notification Letter</a:t>
            </a:r>
          </a:p>
          <a:p>
            <a:r>
              <a:rPr lang="en-US" sz="3200">
                <a:latin typeface="Arial"/>
                <a:cs typeface="Arial"/>
              </a:rPr>
              <a:t>Significant Disproportionality Notification</a:t>
            </a:r>
          </a:p>
          <a:p>
            <a:r>
              <a:rPr lang="en-US" sz="3200"/>
              <a:t>Personal Curriculum Counts (SY 2023-2024)</a:t>
            </a:r>
          </a:p>
          <a:p>
            <a:r>
              <a:rPr lang="en-US" sz="3200"/>
              <a:t>Member District Data Reports (B-4, B-5, B-6, and B-13)</a:t>
            </a:r>
          </a:p>
          <a:p>
            <a:r>
              <a:rPr lang="en-US" sz="3200"/>
              <a:t>Student Data Report of Member District Data (B-4, B-5, B-6, and B-13)</a:t>
            </a:r>
          </a:p>
        </p:txBody>
      </p:sp>
      <p:sp>
        <p:nvSpPr>
          <p:cNvPr id="5" name="Slide Number Placeholder 4">
            <a:extLst>
              <a:ext uri="{FF2B5EF4-FFF2-40B4-BE49-F238E27FC236}">
                <a16:creationId xmlns:a16="http://schemas.microsoft.com/office/drawing/2014/main" id="{226E6C1D-EC32-400B-9457-D296B2B8ADBA}"/>
              </a:ext>
            </a:extLst>
          </p:cNvPr>
          <p:cNvSpPr>
            <a:spLocks noGrp="1"/>
          </p:cNvSpPr>
          <p:nvPr>
            <p:ph type="sldNum" sz="quarter" idx="12"/>
          </p:nvPr>
        </p:nvSpPr>
        <p:spPr/>
        <p:txBody>
          <a:bodyPr/>
          <a:lstStyle/>
          <a:p>
            <a:fld id="{46775F4D-6D42-4CD6-A802-0B48E0231625}" type="slidenum">
              <a:rPr lang="en-US" smtClean="0"/>
              <a:pPr/>
              <a:t>11</a:t>
            </a:fld>
            <a:endParaRPr lang="en-US"/>
          </a:p>
        </p:txBody>
      </p:sp>
      <p:sp>
        <p:nvSpPr>
          <p:cNvPr id="4" name="Footer Placeholder 3">
            <a:extLst>
              <a:ext uri="{FF2B5EF4-FFF2-40B4-BE49-F238E27FC236}">
                <a16:creationId xmlns:a16="http://schemas.microsoft.com/office/drawing/2014/main" id="{537CFCDE-7333-42D5-90EE-C2E22C599ED3}"/>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293852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2E168-3D02-4B4C-8E36-CA35F26AAF71}"/>
              </a:ext>
            </a:extLst>
          </p:cNvPr>
          <p:cNvSpPr>
            <a:spLocks noGrp="1"/>
          </p:cNvSpPr>
          <p:nvPr>
            <p:ph type="title"/>
          </p:nvPr>
        </p:nvSpPr>
        <p:spPr/>
        <p:txBody>
          <a:bodyPr/>
          <a:lstStyle/>
          <a:p>
            <a:r>
              <a:rPr lang="en-US"/>
              <a:t>Corrective Action Plans (CAPs)</a:t>
            </a:r>
          </a:p>
        </p:txBody>
      </p:sp>
      <p:sp>
        <p:nvSpPr>
          <p:cNvPr id="3" name="Content Placeholder 2">
            <a:extLst>
              <a:ext uri="{FF2B5EF4-FFF2-40B4-BE49-F238E27FC236}">
                <a16:creationId xmlns:a16="http://schemas.microsoft.com/office/drawing/2014/main" id="{A044EAAB-7056-4FDA-B1F1-667C2564C6DA}"/>
              </a:ext>
            </a:extLst>
          </p:cNvPr>
          <p:cNvSpPr>
            <a:spLocks noGrp="1"/>
          </p:cNvSpPr>
          <p:nvPr>
            <p:ph sz="half" idx="1"/>
          </p:nvPr>
        </p:nvSpPr>
        <p:spPr>
          <a:xfrm>
            <a:off x="838200" y="1825625"/>
            <a:ext cx="5171090" cy="4530724"/>
          </a:xfrm>
        </p:spPr>
        <p:txBody>
          <a:bodyPr vert="horz" lIns="91440" tIns="45720" rIns="91440" bIns="45720" rtlCol="0" anchor="t">
            <a:normAutofit fontScale="85000" lnSpcReduction="20000"/>
          </a:bodyPr>
          <a:lstStyle/>
          <a:p>
            <a:pPr marL="0" indent="0">
              <a:buNone/>
            </a:pPr>
            <a:r>
              <a:rPr lang="en-US" sz="3400" b="1">
                <a:solidFill>
                  <a:srgbClr val="24866E"/>
                </a:solidFill>
              </a:rPr>
              <a:t>All CAPs:</a:t>
            </a:r>
          </a:p>
          <a:p>
            <a:r>
              <a:rPr lang="en-US" sz="3100"/>
              <a:t>Have the same workflow and timelines for completion.</a:t>
            </a:r>
          </a:p>
          <a:p>
            <a:r>
              <a:rPr lang="en-US" sz="3100"/>
              <a:t>Describe system level correction.</a:t>
            </a:r>
          </a:p>
          <a:p>
            <a:r>
              <a:rPr lang="en-US" sz="3100">
                <a:latin typeface="Arial"/>
                <a:cs typeface="Arial"/>
              </a:rPr>
              <a:t>Are verified as corrected by the ISD and OSE.</a:t>
            </a:r>
          </a:p>
          <a:p>
            <a:r>
              <a:rPr lang="en-US" sz="3100"/>
              <a:t>Include links to either: </a:t>
            </a:r>
          </a:p>
          <a:p>
            <a:pPr lvl="1"/>
            <a:r>
              <a:rPr lang="en-US" sz="2800"/>
              <a:t>Student Level Corrective Action Plans (SLCAPs) </a:t>
            </a:r>
            <a:r>
              <a:rPr lang="en-US" sz="2800" b="1"/>
              <a:t>or</a:t>
            </a:r>
          </a:p>
          <a:p>
            <a:pPr lvl="1"/>
            <a:r>
              <a:rPr lang="en-US" sz="2800"/>
              <a:t>District Student Data Report </a:t>
            </a:r>
            <a:br>
              <a:rPr lang="en-US" sz="2800"/>
            </a:br>
            <a:r>
              <a:rPr lang="en-US" sz="2800"/>
              <a:t>(B-13)</a:t>
            </a:r>
          </a:p>
          <a:p>
            <a:endParaRPr lang="en-US"/>
          </a:p>
        </p:txBody>
      </p:sp>
      <p:sp>
        <p:nvSpPr>
          <p:cNvPr id="4" name="Content Placeholder 3">
            <a:extLst>
              <a:ext uri="{FF2B5EF4-FFF2-40B4-BE49-F238E27FC236}">
                <a16:creationId xmlns:a16="http://schemas.microsoft.com/office/drawing/2014/main" id="{0B943C98-2724-4890-956F-56E9211AB934}"/>
              </a:ext>
            </a:extLst>
          </p:cNvPr>
          <p:cNvSpPr>
            <a:spLocks noGrp="1"/>
          </p:cNvSpPr>
          <p:nvPr>
            <p:ph sz="half" idx="2"/>
          </p:nvPr>
        </p:nvSpPr>
        <p:spPr>
          <a:xfrm>
            <a:off x="6009290" y="1825624"/>
            <a:ext cx="5344510" cy="4395789"/>
          </a:xfrm>
        </p:spPr>
        <p:txBody>
          <a:bodyPr>
            <a:normAutofit fontScale="85000" lnSpcReduction="20000"/>
          </a:bodyPr>
          <a:lstStyle/>
          <a:p>
            <a:pPr marL="0" indent="0">
              <a:buNone/>
            </a:pPr>
            <a:r>
              <a:rPr lang="en-US" sz="3400" b="1">
                <a:solidFill>
                  <a:schemeClr val="accent2"/>
                </a:solidFill>
              </a:rPr>
              <a:t>Monitoring CAPs:</a:t>
            </a:r>
          </a:p>
          <a:p>
            <a:pPr marL="407988" lvl="1"/>
            <a:r>
              <a:rPr lang="en-US" sz="3100"/>
              <a:t>Issued following a monitoring activity.</a:t>
            </a:r>
          </a:p>
          <a:p>
            <a:pPr marL="407988" lvl="1"/>
            <a:r>
              <a:rPr lang="en-US" sz="3100"/>
              <a:t>Include links to the report of findings.</a:t>
            </a:r>
          </a:p>
          <a:p>
            <a:pPr marL="407988" lvl="1"/>
            <a:endParaRPr lang="en-US"/>
          </a:p>
          <a:p>
            <a:pPr marL="0" indent="0">
              <a:buNone/>
            </a:pPr>
            <a:r>
              <a:rPr lang="en-US" sz="3400" b="1">
                <a:solidFill>
                  <a:schemeClr val="accent2"/>
                </a:solidFill>
              </a:rPr>
              <a:t>Complaint CAPs:</a:t>
            </a:r>
          </a:p>
          <a:p>
            <a:pPr marL="407988" lvl="1"/>
            <a:r>
              <a:rPr lang="en-US" sz="3100"/>
              <a:t>Issued twice monthly as needed.</a:t>
            </a:r>
          </a:p>
          <a:p>
            <a:pPr marL="407988" lvl="1"/>
            <a:r>
              <a:rPr lang="en-US" sz="3100"/>
              <a:t>Include link to the complaint final decision.</a:t>
            </a:r>
          </a:p>
          <a:p>
            <a:endParaRPr lang="en-US"/>
          </a:p>
        </p:txBody>
      </p:sp>
      <p:sp>
        <p:nvSpPr>
          <p:cNvPr id="6" name="Slide Number Placeholder 5">
            <a:extLst>
              <a:ext uri="{FF2B5EF4-FFF2-40B4-BE49-F238E27FC236}">
                <a16:creationId xmlns:a16="http://schemas.microsoft.com/office/drawing/2014/main" id="{B38648A6-6ADD-44B6-B106-F530C031663D}"/>
              </a:ext>
            </a:extLst>
          </p:cNvPr>
          <p:cNvSpPr>
            <a:spLocks noGrp="1"/>
          </p:cNvSpPr>
          <p:nvPr>
            <p:ph type="sldNum" sz="quarter" idx="12"/>
          </p:nvPr>
        </p:nvSpPr>
        <p:spPr/>
        <p:txBody>
          <a:bodyPr/>
          <a:lstStyle/>
          <a:p>
            <a:fld id="{0B17BB76-CBF7-44FF-99D7-3859A0F0D5C1}" type="slidenum">
              <a:rPr lang="en-US" smtClean="0"/>
              <a:pPr/>
              <a:t>12</a:t>
            </a:fld>
            <a:endParaRPr lang="en-US"/>
          </a:p>
        </p:txBody>
      </p:sp>
      <p:sp>
        <p:nvSpPr>
          <p:cNvPr id="5" name="Footer Placeholder 4">
            <a:extLst>
              <a:ext uri="{FF2B5EF4-FFF2-40B4-BE49-F238E27FC236}">
                <a16:creationId xmlns:a16="http://schemas.microsoft.com/office/drawing/2014/main" id="{6F9B5DFC-E758-4604-8F04-4F741669B1A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6896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BD156-3B09-41DD-8228-02BE91D1457D}"/>
              </a:ext>
            </a:extLst>
          </p:cNvPr>
          <p:cNvSpPr>
            <a:spLocks noGrp="1"/>
          </p:cNvSpPr>
          <p:nvPr>
            <p:ph type="title"/>
          </p:nvPr>
        </p:nvSpPr>
        <p:spPr/>
        <p:txBody>
          <a:bodyPr/>
          <a:lstStyle/>
          <a:p>
            <a:r>
              <a:rPr lang="en-US"/>
              <a:t>B-13 Corrective Action</a:t>
            </a:r>
          </a:p>
        </p:txBody>
      </p:sp>
      <p:sp>
        <p:nvSpPr>
          <p:cNvPr id="3" name="Content Placeholder 2">
            <a:extLst>
              <a:ext uri="{FF2B5EF4-FFF2-40B4-BE49-F238E27FC236}">
                <a16:creationId xmlns:a16="http://schemas.microsoft.com/office/drawing/2014/main" id="{512B7258-90D4-4189-A78D-9316E4095873}"/>
              </a:ext>
            </a:extLst>
          </p:cNvPr>
          <p:cNvSpPr>
            <a:spLocks noGrp="1"/>
          </p:cNvSpPr>
          <p:nvPr>
            <p:ph idx="1"/>
          </p:nvPr>
        </p:nvSpPr>
        <p:spPr>
          <a:xfrm>
            <a:off x="838200" y="1825625"/>
            <a:ext cx="10515600" cy="4406364"/>
          </a:xfrm>
        </p:spPr>
        <p:txBody>
          <a:bodyPr vert="horz" lIns="91440" tIns="45720" rIns="91440" bIns="45720" rtlCol="0" anchor="t">
            <a:normAutofit lnSpcReduction="10000"/>
          </a:bodyPr>
          <a:lstStyle/>
          <a:p>
            <a:r>
              <a:rPr lang="en-US" sz="3200"/>
              <a:t>Addresses noncompliance at the provider level.</a:t>
            </a:r>
          </a:p>
          <a:p>
            <a:r>
              <a:rPr lang="en-US" sz="3200"/>
              <a:t>District submits to ISD for verification by </a:t>
            </a:r>
            <a:r>
              <a:rPr lang="en-US" sz="3200" b="1"/>
              <a:t>February 1.</a:t>
            </a:r>
            <a:endParaRPr lang="en-US" sz="3200"/>
          </a:p>
          <a:p>
            <a:r>
              <a:rPr lang="en-US" sz="3200"/>
              <a:t>ISDs submit to MDE for closeout by </a:t>
            </a:r>
            <a:r>
              <a:rPr lang="en-US" sz="3200" b="1"/>
              <a:t>March 1. </a:t>
            </a:r>
          </a:p>
          <a:p>
            <a:pPr lvl="1"/>
            <a:r>
              <a:rPr lang="en-US" sz="2800">
                <a:latin typeface="Arial"/>
                <a:cs typeface="Arial"/>
              </a:rPr>
              <a:t>Verification includes:</a:t>
            </a:r>
          </a:p>
          <a:p>
            <a:pPr lvl="2"/>
            <a:r>
              <a:rPr lang="en-US" sz="2400">
                <a:latin typeface="Arial"/>
                <a:cs typeface="Arial"/>
              </a:rPr>
              <a:t> a review of student files </a:t>
            </a:r>
            <a:endParaRPr lang="en-US" sz="2000"/>
          </a:p>
          <a:p>
            <a:pPr lvl="3"/>
            <a:r>
              <a:rPr lang="en-US" sz="2400">
                <a:latin typeface="Arial"/>
                <a:cs typeface="Arial"/>
              </a:rPr>
              <a:t>Up to eight if available</a:t>
            </a:r>
          </a:p>
          <a:p>
            <a:pPr lvl="3"/>
            <a:r>
              <a:rPr lang="en-US" sz="2400">
                <a:latin typeface="Arial"/>
                <a:cs typeface="Arial"/>
              </a:rPr>
              <a:t>From the provider </a:t>
            </a:r>
            <a:endParaRPr lang="en-US" sz="2400"/>
          </a:p>
          <a:p>
            <a:pPr lvl="3"/>
            <a:r>
              <a:rPr lang="en-US" sz="2400">
                <a:latin typeface="Arial"/>
                <a:cs typeface="Arial"/>
              </a:rPr>
              <a:t>Reflecting work after the corrective action</a:t>
            </a:r>
          </a:p>
          <a:p>
            <a:pPr lvl="2"/>
            <a:r>
              <a:rPr lang="en-US" sz="2400">
                <a:latin typeface="Arial"/>
                <a:cs typeface="Arial"/>
              </a:rPr>
              <a:t>or interview, if no student files are available.</a:t>
            </a:r>
            <a:endParaRPr lang="en-US" sz="2400"/>
          </a:p>
        </p:txBody>
      </p:sp>
      <p:sp>
        <p:nvSpPr>
          <p:cNvPr id="5" name="Slide Number Placeholder 4">
            <a:extLst>
              <a:ext uri="{FF2B5EF4-FFF2-40B4-BE49-F238E27FC236}">
                <a16:creationId xmlns:a16="http://schemas.microsoft.com/office/drawing/2014/main" id="{F3C140D2-D5CE-4F83-9020-42FDA1CA3340}"/>
              </a:ext>
            </a:extLst>
          </p:cNvPr>
          <p:cNvSpPr>
            <a:spLocks noGrp="1"/>
          </p:cNvSpPr>
          <p:nvPr>
            <p:ph type="sldNum" sz="quarter" idx="12"/>
          </p:nvPr>
        </p:nvSpPr>
        <p:spPr/>
        <p:txBody>
          <a:bodyPr/>
          <a:lstStyle/>
          <a:p>
            <a:fld id="{46775F4D-6D42-4CD6-A802-0B48E0231625}" type="slidenum">
              <a:rPr lang="en-US" smtClean="0"/>
              <a:pPr/>
              <a:t>13</a:t>
            </a:fld>
            <a:endParaRPr lang="en-US"/>
          </a:p>
        </p:txBody>
      </p:sp>
      <p:sp>
        <p:nvSpPr>
          <p:cNvPr id="4" name="Footer Placeholder 3">
            <a:extLst>
              <a:ext uri="{FF2B5EF4-FFF2-40B4-BE49-F238E27FC236}">
                <a16:creationId xmlns:a16="http://schemas.microsoft.com/office/drawing/2014/main" id="{1A76E934-A5D2-44FE-A708-FFB517E3703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99003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4456FC0-8663-4F71-8623-B2CDC0488864}"/>
              </a:ext>
            </a:extLst>
          </p:cNvPr>
          <p:cNvSpPr>
            <a:spLocks noGrp="1"/>
          </p:cNvSpPr>
          <p:nvPr>
            <p:ph type="title"/>
          </p:nvPr>
        </p:nvSpPr>
        <p:spPr>
          <a:xfrm>
            <a:off x="838200" y="365125"/>
            <a:ext cx="10515600" cy="1325563"/>
          </a:xfrm>
        </p:spPr>
        <p:txBody>
          <a:bodyPr/>
          <a:lstStyle/>
          <a:p>
            <a:r>
              <a:rPr lang="en-US"/>
              <a:t>Corrective Action Form (District View)</a:t>
            </a:r>
          </a:p>
        </p:txBody>
      </p:sp>
      <p:pic>
        <p:nvPicPr>
          <p:cNvPr id="9" name="Picture 8" descr="Corrective Action Form with emphasis on the Selected Methods and Submit to ISD buttons.">
            <a:extLst>
              <a:ext uri="{FF2B5EF4-FFF2-40B4-BE49-F238E27FC236}">
                <a16:creationId xmlns:a16="http://schemas.microsoft.com/office/drawing/2014/main" id="{10A2378E-5953-761F-7399-D8E372D8A3B2}"/>
              </a:ext>
            </a:extLst>
          </p:cNvPr>
          <p:cNvPicPr>
            <a:picLocks noChangeAspect="1"/>
          </p:cNvPicPr>
          <p:nvPr/>
        </p:nvPicPr>
        <p:blipFill>
          <a:blip r:embed="rId3"/>
          <a:stretch>
            <a:fillRect/>
          </a:stretch>
        </p:blipFill>
        <p:spPr>
          <a:xfrm>
            <a:off x="1996629" y="1739844"/>
            <a:ext cx="8198742" cy="4616506"/>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C6A0E4ED-D5D6-4A06-A457-8C179F37AAA6}"/>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14</a:t>
            </a:fld>
            <a:endParaRPr lang="en-US"/>
          </a:p>
        </p:txBody>
      </p:sp>
      <p:sp>
        <p:nvSpPr>
          <p:cNvPr id="4" name="Footer Placeholder 3">
            <a:extLst>
              <a:ext uri="{FF2B5EF4-FFF2-40B4-BE49-F238E27FC236}">
                <a16:creationId xmlns:a16="http://schemas.microsoft.com/office/drawing/2014/main" id="{A9245B98-1CB0-48AD-8A08-1775FB7A9C67}"/>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2194078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a:t>Student Level Corrective Action Plans </a:t>
            </a:r>
          </a:p>
        </p:txBody>
      </p:sp>
      <p:pic>
        <p:nvPicPr>
          <p:cNvPr id="10" name="Picture 9" descr="SLCAP page with circle around the Show SLCAP Text from Final Decision Report and Save and Save &amp; Submit buttons.">
            <a:extLst>
              <a:ext uri="{FF2B5EF4-FFF2-40B4-BE49-F238E27FC236}">
                <a16:creationId xmlns:a16="http://schemas.microsoft.com/office/drawing/2014/main" id="{A161072B-C41B-37A2-9B80-824557F0679E}"/>
              </a:ext>
            </a:extLst>
          </p:cNvPr>
          <p:cNvPicPr>
            <a:picLocks noChangeAspect="1"/>
          </p:cNvPicPr>
          <p:nvPr/>
        </p:nvPicPr>
        <p:blipFill>
          <a:blip r:embed="rId3"/>
          <a:stretch>
            <a:fillRect/>
          </a:stretch>
        </p:blipFill>
        <p:spPr>
          <a:xfrm>
            <a:off x="1071144" y="1815121"/>
            <a:ext cx="10049711" cy="4416795"/>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15</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1314065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42319-2DB8-1071-595C-9C51ABC0C0A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01B3A70-ACB5-51D7-712C-7D27E06D5D7D}"/>
              </a:ext>
            </a:extLst>
          </p:cNvPr>
          <p:cNvSpPr>
            <a:spLocks noGrp="1"/>
          </p:cNvSpPr>
          <p:nvPr>
            <p:ph type="ctrTitle"/>
          </p:nvPr>
        </p:nvSpPr>
        <p:spPr>
          <a:xfrm>
            <a:off x="0" y="1814341"/>
            <a:ext cx="12192000" cy="2938412"/>
          </a:xfrm>
        </p:spPr>
        <p:txBody>
          <a:bodyPr/>
          <a:lstStyle/>
          <a:p>
            <a:r>
              <a:rPr lang="en-US">
                <a:latin typeface="Arial"/>
                <a:cs typeface="Arial"/>
              </a:rPr>
              <a:t>Reviewing and Acknowledging Reports</a:t>
            </a:r>
            <a:endParaRPr lang="en-US"/>
          </a:p>
        </p:txBody>
      </p:sp>
      <p:sp>
        <p:nvSpPr>
          <p:cNvPr id="5" name="Slide Number Placeholder 4">
            <a:extLst>
              <a:ext uri="{FF2B5EF4-FFF2-40B4-BE49-F238E27FC236}">
                <a16:creationId xmlns:a16="http://schemas.microsoft.com/office/drawing/2014/main" id="{36F73767-ABDC-A1C0-4E89-CCF7963B6B3F}"/>
              </a:ext>
            </a:extLst>
          </p:cNvPr>
          <p:cNvSpPr>
            <a:spLocks noGrp="1"/>
          </p:cNvSpPr>
          <p:nvPr>
            <p:ph type="sldNum" sz="quarter" idx="12"/>
          </p:nvPr>
        </p:nvSpPr>
        <p:spPr/>
        <p:txBody>
          <a:bodyPr/>
          <a:lstStyle/>
          <a:p>
            <a:fld id="{46775F4D-6D42-4CD6-A802-0B48E0231625}" type="slidenum">
              <a:rPr lang="en-US" smtClean="0"/>
              <a:pPr/>
              <a:t>16</a:t>
            </a:fld>
            <a:endParaRPr lang="en-US"/>
          </a:p>
        </p:txBody>
      </p:sp>
      <p:sp>
        <p:nvSpPr>
          <p:cNvPr id="4" name="Footer Placeholder 3">
            <a:extLst>
              <a:ext uri="{FF2B5EF4-FFF2-40B4-BE49-F238E27FC236}">
                <a16:creationId xmlns:a16="http://schemas.microsoft.com/office/drawing/2014/main" id="{BDF4C6A7-F40B-5C90-D4AE-E06972F316D7}"/>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253842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E36DE0-A6D4-4796-8C01-EF6A3AE8F24F}"/>
              </a:ext>
            </a:extLst>
          </p:cNvPr>
          <p:cNvSpPr>
            <a:spLocks noGrp="1"/>
          </p:cNvSpPr>
          <p:nvPr>
            <p:ph type="title"/>
          </p:nvPr>
        </p:nvSpPr>
        <p:spPr>
          <a:xfrm>
            <a:off x="838200" y="734457"/>
            <a:ext cx="10515600" cy="956231"/>
          </a:xfrm>
        </p:spPr>
        <p:txBody>
          <a:bodyPr/>
          <a:lstStyle/>
          <a:p>
            <a:r>
              <a:rPr lang="en-US"/>
              <a:t>View Reports</a:t>
            </a:r>
          </a:p>
        </p:txBody>
      </p:sp>
      <p:sp>
        <p:nvSpPr>
          <p:cNvPr id="8" name="Content Placeholder 7">
            <a:extLst>
              <a:ext uri="{FF2B5EF4-FFF2-40B4-BE49-F238E27FC236}">
                <a16:creationId xmlns:a16="http://schemas.microsoft.com/office/drawing/2014/main" id="{0D7EEF84-4D8A-4A4E-9AB3-0C9D533C2F42}"/>
              </a:ext>
            </a:extLst>
          </p:cNvPr>
          <p:cNvSpPr>
            <a:spLocks noGrp="1"/>
          </p:cNvSpPr>
          <p:nvPr>
            <p:ph idx="1"/>
          </p:nvPr>
        </p:nvSpPr>
        <p:spPr>
          <a:xfrm>
            <a:off x="838200" y="1825625"/>
            <a:ext cx="10749742" cy="1830214"/>
          </a:xfrm>
        </p:spPr>
        <p:txBody>
          <a:bodyPr>
            <a:normAutofit/>
          </a:bodyPr>
          <a:lstStyle/>
          <a:p>
            <a:pPr marL="457200" indent="-457200">
              <a:buFont typeface="+mj-lt"/>
              <a:buAutoNum type="arabicPeriod"/>
            </a:pPr>
            <a:r>
              <a:rPr lang="en-US" sz="2600"/>
              <a:t>View available reports on the Tasks Overview at the bottom of the Dashboard. </a:t>
            </a:r>
          </a:p>
          <a:p>
            <a:pPr marL="457200" indent="-457200">
              <a:buFont typeface="+mj-lt"/>
              <a:buAutoNum type="arabicPeriod"/>
            </a:pPr>
            <a:r>
              <a:rPr lang="en-US" sz="2600"/>
              <a:t>Select the link in the </a:t>
            </a:r>
            <a:r>
              <a:rPr lang="en-US" sz="2600" b="1"/>
              <a:t>Activity</a:t>
            </a:r>
            <a:r>
              <a:rPr lang="en-US" sz="2600"/>
              <a:t> column (for example, B Report) to access the Reports page. </a:t>
            </a:r>
          </a:p>
          <a:p>
            <a:endParaRPr lang="en-US"/>
          </a:p>
        </p:txBody>
      </p:sp>
      <p:pic>
        <p:nvPicPr>
          <p:cNvPr id="9" name="Picture 8" descr="B Report circled on the Tasks Overview.">
            <a:extLst>
              <a:ext uri="{FF2B5EF4-FFF2-40B4-BE49-F238E27FC236}">
                <a16:creationId xmlns:a16="http://schemas.microsoft.com/office/drawing/2014/main" id="{249A73CC-6A95-90A4-EDAF-08F731055801}"/>
              </a:ext>
            </a:extLst>
          </p:cNvPr>
          <p:cNvPicPr>
            <a:picLocks noChangeAspect="1"/>
          </p:cNvPicPr>
          <p:nvPr/>
        </p:nvPicPr>
        <p:blipFill>
          <a:blip r:embed="rId3"/>
          <a:stretch>
            <a:fillRect/>
          </a:stretch>
        </p:blipFill>
        <p:spPr>
          <a:xfrm>
            <a:off x="1000422" y="3790776"/>
            <a:ext cx="10425297" cy="2099340"/>
          </a:xfrm>
          <a:prstGeom prst="rect">
            <a:avLst/>
          </a:prstGeom>
          <a:ln>
            <a:solidFill>
              <a:schemeClr val="tx1">
                <a:lumMod val="50000"/>
              </a:schemeClr>
            </a:solidFill>
          </a:ln>
        </p:spPr>
      </p:pic>
      <p:sp>
        <p:nvSpPr>
          <p:cNvPr id="6" name="Slide Number Placeholder 5">
            <a:extLst>
              <a:ext uri="{FF2B5EF4-FFF2-40B4-BE49-F238E27FC236}">
                <a16:creationId xmlns:a16="http://schemas.microsoft.com/office/drawing/2014/main" id="{7246100A-D319-46FA-ABBB-D16F53E217FB}"/>
              </a:ext>
            </a:extLst>
          </p:cNvPr>
          <p:cNvSpPr>
            <a:spLocks noGrp="1"/>
          </p:cNvSpPr>
          <p:nvPr>
            <p:ph type="sldNum" sz="quarter" idx="12"/>
          </p:nvPr>
        </p:nvSpPr>
        <p:spPr/>
        <p:txBody>
          <a:bodyPr/>
          <a:lstStyle/>
          <a:p>
            <a:fld id="{0B17BB76-CBF7-44FF-99D7-3859A0F0D5C1}" type="slidenum">
              <a:rPr lang="en-US" smtClean="0"/>
              <a:pPr/>
              <a:t>17</a:t>
            </a:fld>
            <a:endParaRPr lang="en-US"/>
          </a:p>
        </p:txBody>
      </p:sp>
      <p:sp>
        <p:nvSpPr>
          <p:cNvPr id="5" name="Footer Placeholder 4">
            <a:extLst>
              <a:ext uri="{FF2B5EF4-FFF2-40B4-BE49-F238E27FC236}">
                <a16:creationId xmlns:a16="http://schemas.microsoft.com/office/drawing/2014/main" id="{6D587D24-3908-44D3-B870-A54645FDBA9A}"/>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54912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962C-521B-4FE5-B2B3-33DF1E151589}"/>
              </a:ext>
            </a:extLst>
          </p:cNvPr>
          <p:cNvSpPr>
            <a:spLocks noGrp="1"/>
          </p:cNvSpPr>
          <p:nvPr>
            <p:ph type="title"/>
          </p:nvPr>
        </p:nvSpPr>
        <p:spPr>
          <a:xfrm>
            <a:off x="838200" y="734457"/>
            <a:ext cx="10515600" cy="956231"/>
          </a:xfrm>
        </p:spPr>
        <p:txBody>
          <a:bodyPr/>
          <a:lstStyle/>
          <a:p>
            <a:r>
              <a:rPr lang="en-US"/>
              <a:t>Access Reports</a:t>
            </a:r>
          </a:p>
        </p:txBody>
      </p:sp>
      <p:sp>
        <p:nvSpPr>
          <p:cNvPr id="3" name="Content Placeholder 2">
            <a:extLst>
              <a:ext uri="{FF2B5EF4-FFF2-40B4-BE49-F238E27FC236}">
                <a16:creationId xmlns:a16="http://schemas.microsoft.com/office/drawing/2014/main" id="{3FB85C7F-E9E1-484F-9061-042568568514}"/>
              </a:ext>
            </a:extLst>
          </p:cNvPr>
          <p:cNvSpPr>
            <a:spLocks noGrp="1"/>
          </p:cNvSpPr>
          <p:nvPr>
            <p:ph idx="1"/>
          </p:nvPr>
        </p:nvSpPr>
        <p:spPr>
          <a:xfrm>
            <a:off x="838200" y="1825625"/>
            <a:ext cx="3438378" cy="4351338"/>
          </a:xfrm>
        </p:spPr>
        <p:txBody>
          <a:bodyPr/>
          <a:lstStyle/>
          <a:p>
            <a:pPr marL="457200" indent="-457200">
              <a:buFont typeface="+mj-lt"/>
              <a:buAutoNum type="arabicPeriod"/>
            </a:pPr>
            <a:r>
              <a:rPr lang="en-US" sz="2800"/>
              <a:t>On the Reports page, select any report link to view that report.</a:t>
            </a:r>
          </a:p>
          <a:p>
            <a:pPr marL="457200" indent="-457200">
              <a:buFont typeface="+mj-lt"/>
              <a:buAutoNum type="arabicPeriod"/>
            </a:pPr>
            <a:r>
              <a:rPr lang="en-US" sz="2800"/>
              <a:t>Review and share the reports with appropriate team members.</a:t>
            </a:r>
          </a:p>
          <a:p>
            <a:endParaRPr lang="en-US"/>
          </a:p>
        </p:txBody>
      </p:sp>
      <p:pic>
        <p:nvPicPr>
          <p:cNvPr id="8" name="Picture 7" descr="May 2025 Strand Report and May 2025 MAR links on the B-Reports page.">
            <a:extLst>
              <a:ext uri="{FF2B5EF4-FFF2-40B4-BE49-F238E27FC236}">
                <a16:creationId xmlns:a16="http://schemas.microsoft.com/office/drawing/2014/main" id="{969D8D18-8939-D988-1580-E3E76FBDA9EB}"/>
              </a:ext>
            </a:extLst>
          </p:cNvPr>
          <p:cNvPicPr>
            <a:picLocks noChangeAspect="1"/>
          </p:cNvPicPr>
          <p:nvPr/>
        </p:nvPicPr>
        <p:blipFill>
          <a:blip r:embed="rId3"/>
          <a:stretch>
            <a:fillRect/>
          </a:stretch>
        </p:blipFill>
        <p:spPr>
          <a:xfrm>
            <a:off x="4276578" y="1870075"/>
            <a:ext cx="7283066" cy="3761787"/>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09A33ABF-60A2-4244-8A94-DC6ADDFDE133}"/>
              </a:ext>
            </a:extLst>
          </p:cNvPr>
          <p:cNvSpPr>
            <a:spLocks noGrp="1"/>
          </p:cNvSpPr>
          <p:nvPr>
            <p:ph type="sldNum" sz="quarter" idx="12"/>
          </p:nvPr>
        </p:nvSpPr>
        <p:spPr/>
        <p:txBody>
          <a:bodyPr/>
          <a:lstStyle/>
          <a:p>
            <a:fld id="{46775F4D-6D42-4CD6-A802-0B48E0231625}" type="slidenum">
              <a:rPr lang="en-US" smtClean="0"/>
              <a:pPr/>
              <a:t>18</a:t>
            </a:fld>
            <a:endParaRPr lang="en-US"/>
          </a:p>
        </p:txBody>
      </p:sp>
      <p:sp>
        <p:nvSpPr>
          <p:cNvPr id="4" name="Footer Placeholder 3">
            <a:extLst>
              <a:ext uri="{FF2B5EF4-FFF2-40B4-BE49-F238E27FC236}">
                <a16:creationId xmlns:a16="http://schemas.microsoft.com/office/drawing/2014/main" id="{E66A4BF2-B764-4651-86DC-619577F4974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247468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FFA42-0E11-403A-9C42-C67B4DE202FB}"/>
              </a:ext>
            </a:extLst>
          </p:cNvPr>
          <p:cNvSpPr>
            <a:spLocks noGrp="1"/>
          </p:cNvSpPr>
          <p:nvPr>
            <p:ph type="title"/>
          </p:nvPr>
        </p:nvSpPr>
        <p:spPr>
          <a:xfrm>
            <a:off x="631766" y="757041"/>
            <a:ext cx="10511118" cy="933647"/>
          </a:xfrm>
        </p:spPr>
        <p:txBody>
          <a:bodyPr/>
          <a:lstStyle/>
          <a:p>
            <a:r>
              <a:rPr lang="en-US"/>
              <a:t>Acknowledge Reports by June 15</a:t>
            </a:r>
          </a:p>
        </p:txBody>
      </p:sp>
      <p:sp>
        <p:nvSpPr>
          <p:cNvPr id="3" name="Content Placeholder 2">
            <a:extLst>
              <a:ext uri="{FF2B5EF4-FFF2-40B4-BE49-F238E27FC236}">
                <a16:creationId xmlns:a16="http://schemas.microsoft.com/office/drawing/2014/main" id="{914770DC-E130-479B-9395-9B8537E88828}"/>
              </a:ext>
            </a:extLst>
          </p:cNvPr>
          <p:cNvSpPr>
            <a:spLocks noGrp="1"/>
          </p:cNvSpPr>
          <p:nvPr>
            <p:ph idx="1"/>
          </p:nvPr>
        </p:nvSpPr>
        <p:spPr>
          <a:xfrm>
            <a:off x="838201" y="1913206"/>
            <a:ext cx="3908611" cy="4318782"/>
          </a:xfrm>
        </p:spPr>
        <p:txBody>
          <a:bodyPr>
            <a:normAutofit lnSpcReduction="10000"/>
          </a:bodyPr>
          <a:lstStyle/>
          <a:p>
            <a:r>
              <a:rPr lang="en-US" dirty="0"/>
              <a:t>Acknowledge the reports by selecting the red </a:t>
            </a:r>
            <a:r>
              <a:rPr lang="en-US" b="1" dirty="0"/>
              <a:t>Acknowledge Reports </a:t>
            </a:r>
            <a:r>
              <a:rPr lang="en-US" dirty="0"/>
              <a:t>button on the Reports page. </a:t>
            </a:r>
          </a:p>
          <a:p>
            <a:r>
              <a:rPr lang="en-US" b="1" dirty="0"/>
              <a:t>Note: </a:t>
            </a:r>
            <a:r>
              <a:rPr lang="en-US" dirty="0"/>
              <a:t>When the reports have been</a:t>
            </a:r>
            <a:r>
              <a:rPr lang="en-US" b="1" dirty="0"/>
              <a:t> </a:t>
            </a:r>
            <a:r>
              <a:rPr lang="en-US" dirty="0"/>
              <a:t>acknowledged, additional tasks will become available as appropriate (such as a CAP or Corrective Action).</a:t>
            </a:r>
          </a:p>
          <a:p>
            <a:endParaRPr lang="en-US" dirty="0"/>
          </a:p>
        </p:txBody>
      </p:sp>
      <p:pic>
        <p:nvPicPr>
          <p:cNvPr id="11" name="Picture 10" descr="Acknowledge Reports button circled on the B-Reports page.">
            <a:extLst>
              <a:ext uri="{FF2B5EF4-FFF2-40B4-BE49-F238E27FC236}">
                <a16:creationId xmlns:a16="http://schemas.microsoft.com/office/drawing/2014/main" id="{0ED67B52-173D-07D2-AE3B-A0C708B777B9}"/>
              </a:ext>
            </a:extLst>
          </p:cNvPr>
          <p:cNvPicPr>
            <a:picLocks noChangeAspect="1"/>
          </p:cNvPicPr>
          <p:nvPr/>
        </p:nvPicPr>
        <p:blipFill>
          <a:blip r:embed="rId3"/>
          <a:stretch>
            <a:fillRect/>
          </a:stretch>
        </p:blipFill>
        <p:spPr>
          <a:xfrm>
            <a:off x="4859381" y="1913206"/>
            <a:ext cx="6745875" cy="3484321"/>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78C8B7A1-04E9-4FCB-8EAE-0A123624533E}"/>
              </a:ext>
            </a:extLst>
          </p:cNvPr>
          <p:cNvSpPr>
            <a:spLocks noGrp="1"/>
          </p:cNvSpPr>
          <p:nvPr>
            <p:ph type="sldNum" sz="quarter" idx="12"/>
          </p:nvPr>
        </p:nvSpPr>
        <p:spPr/>
        <p:txBody>
          <a:bodyPr/>
          <a:lstStyle/>
          <a:p>
            <a:fld id="{46775F4D-6D42-4CD6-A802-0B48E0231625}" type="slidenum">
              <a:rPr lang="en-US" smtClean="0"/>
              <a:pPr/>
              <a:t>19</a:t>
            </a:fld>
            <a:endParaRPr lang="en-US"/>
          </a:p>
        </p:txBody>
      </p:sp>
      <p:sp>
        <p:nvSpPr>
          <p:cNvPr id="4" name="Footer Placeholder 3">
            <a:extLst>
              <a:ext uri="{FF2B5EF4-FFF2-40B4-BE49-F238E27FC236}">
                <a16:creationId xmlns:a16="http://schemas.microsoft.com/office/drawing/2014/main" id="{4E156C3A-624E-4E0B-9B36-25632223313D}"/>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723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 the Team </a:t>
            </a:r>
          </a:p>
        </p:txBody>
      </p:sp>
      <p:sp>
        <p:nvSpPr>
          <p:cNvPr id="8" name="Content Placeholder 2">
            <a:extLst>
              <a:ext uri="{FF2B5EF4-FFF2-40B4-BE49-F238E27FC236}">
                <a16:creationId xmlns:a16="http://schemas.microsoft.com/office/drawing/2014/main" id="{3F5E70F9-6D5E-4921-8D7B-2C53C6834FC8}"/>
              </a:ext>
            </a:extLst>
          </p:cNvPr>
          <p:cNvSpPr>
            <a:spLocks noGrp="1"/>
          </p:cNvSpPr>
          <p:nvPr>
            <p:ph idx="1"/>
          </p:nvPr>
        </p:nvSpPr>
        <p:spPr>
          <a:xfrm>
            <a:off x="776417" y="1825625"/>
            <a:ext cx="5478079" cy="4667250"/>
          </a:xfrm>
        </p:spPr>
        <p:txBody>
          <a:bodyPr>
            <a:normAutofit fontScale="85000" lnSpcReduction="20000"/>
          </a:bodyPr>
          <a:lstStyle/>
          <a:p>
            <a:r>
              <a:rPr lang="en-US" sz="2600"/>
              <a:t>Office of Special Education (OSE) </a:t>
            </a:r>
          </a:p>
          <a:p>
            <a:pPr lvl="1">
              <a:lnSpc>
                <a:spcPct val="110000"/>
              </a:lnSpc>
            </a:pPr>
            <a:r>
              <a:rPr lang="en-US" sz="2400"/>
              <a:t>Jessica Brady, Supervisor</a:t>
            </a:r>
          </a:p>
          <a:p>
            <a:pPr lvl="1">
              <a:lnSpc>
                <a:spcPct val="110000"/>
              </a:lnSpc>
            </a:pPr>
            <a:r>
              <a:rPr lang="en-US" sz="2400"/>
              <a:t>Shawan Dortch, Coordinator</a:t>
            </a:r>
          </a:p>
          <a:p>
            <a:pPr lvl="1">
              <a:lnSpc>
                <a:spcPct val="110000"/>
              </a:lnSpc>
            </a:pPr>
            <a:r>
              <a:rPr lang="en-US" sz="2400"/>
              <a:t>Nichole Moore, Coordinator</a:t>
            </a:r>
          </a:p>
          <a:p>
            <a:pPr lvl="1">
              <a:lnSpc>
                <a:spcPct val="110000"/>
              </a:lnSpc>
            </a:pPr>
            <a:r>
              <a:rPr lang="en-US" sz="2400"/>
              <a:t>Charles Thomas, Consultant</a:t>
            </a:r>
          </a:p>
          <a:p>
            <a:pPr lvl="1">
              <a:lnSpc>
                <a:spcPct val="110000"/>
              </a:lnSpc>
            </a:pPr>
            <a:r>
              <a:rPr lang="en-US" sz="2400"/>
              <a:t>Mary Diedrich, Consultant</a:t>
            </a:r>
          </a:p>
          <a:p>
            <a:pPr lvl="1">
              <a:lnSpc>
                <a:spcPct val="110000"/>
              </a:lnSpc>
            </a:pPr>
            <a:r>
              <a:rPr lang="en-US" sz="2400"/>
              <a:t>Sharon </a:t>
            </a:r>
            <a:r>
              <a:rPr lang="en-US" sz="2400" err="1"/>
              <a:t>Trolian</a:t>
            </a:r>
            <a:r>
              <a:rPr lang="en-US" sz="2400"/>
              <a:t>-Kerr, Consultant</a:t>
            </a:r>
          </a:p>
          <a:p>
            <a:pPr lvl="1">
              <a:lnSpc>
                <a:spcPct val="110000"/>
              </a:lnSpc>
            </a:pPr>
            <a:r>
              <a:rPr lang="en-US" sz="2400"/>
              <a:t>Aaron Darling, Analyst</a:t>
            </a:r>
          </a:p>
          <a:p>
            <a:r>
              <a:rPr lang="en-US" sz="2600"/>
              <a:t>Public Sector Consultants (PSC) </a:t>
            </a:r>
          </a:p>
          <a:p>
            <a:pPr lvl="1">
              <a:lnSpc>
                <a:spcPct val="110000"/>
              </a:lnSpc>
            </a:pPr>
            <a:r>
              <a:rPr lang="en-US" sz="2400"/>
              <a:t>Lynne Clark, Project Director</a:t>
            </a:r>
          </a:p>
          <a:p>
            <a:pPr lvl="1">
              <a:lnSpc>
                <a:spcPct val="110000"/>
              </a:lnSpc>
            </a:pPr>
            <a:r>
              <a:rPr lang="en-US" sz="2400"/>
              <a:t>Donna Seeger, Project Manager</a:t>
            </a:r>
          </a:p>
          <a:p>
            <a:pPr lvl="1">
              <a:lnSpc>
                <a:spcPct val="110000"/>
              </a:lnSpc>
            </a:pPr>
            <a:r>
              <a:rPr lang="en-US" sz="2400"/>
              <a:t>Gabrielle Steinacker, Project Support Associate</a:t>
            </a:r>
          </a:p>
        </p:txBody>
      </p:sp>
      <p:sp>
        <p:nvSpPr>
          <p:cNvPr id="3" name="Content Placeholder 2">
            <a:extLst>
              <a:ext uri="{FF2B5EF4-FFF2-40B4-BE49-F238E27FC236}">
                <a16:creationId xmlns:a16="http://schemas.microsoft.com/office/drawing/2014/main" id="{2DC88288-4DC3-F844-CE2D-5F95A176E2AB}"/>
              </a:ext>
            </a:extLst>
          </p:cNvPr>
          <p:cNvSpPr txBox="1">
            <a:spLocks/>
          </p:cNvSpPr>
          <p:nvPr/>
        </p:nvSpPr>
        <p:spPr>
          <a:xfrm>
            <a:off x="6096000" y="1724985"/>
            <a:ext cx="5478079" cy="4478763"/>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Clr>
                <a:schemeClr val="accent3"/>
              </a:buClr>
              <a:buFont typeface="Arial"/>
              <a:buChar char="•"/>
              <a:defRPr sz="2400" kern="1200">
                <a:solidFill>
                  <a:srgbClr val="3A3A3A"/>
                </a:solidFill>
                <a:latin typeface="Arial" charset="0"/>
                <a:ea typeface="Arial" charset="0"/>
                <a:cs typeface="Arial" charset="0"/>
              </a:defRPr>
            </a:lvl1pPr>
            <a:lvl2pPr marL="685800" indent="-228600" algn="l" defTabSz="914400" rtl="0" eaLnBrk="1" latinLnBrk="0" hangingPunct="1">
              <a:lnSpc>
                <a:spcPct val="100000"/>
              </a:lnSpc>
              <a:spcBef>
                <a:spcPts val="500"/>
              </a:spcBef>
              <a:buClr>
                <a:schemeClr val="accent3"/>
              </a:buClr>
              <a:buFont typeface="Arial"/>
              <a:buChar char="•"/>
              <a:defRPr sz="2000" kern="1200">
                <a:solidFill>
                  <a:srgbClr val="3A3A3A"/>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chemeClr val="accent3"/>
              </a:buClr>
              <a:buFont typeface="Arial"/>
              <a:buChar char="•"/>
              <a:defRPr sz="1800" kern="1200">
                <a:solidFill>
                  <a:srgbClr val="3A3A3A"/>
                </a:solidFill>
                <a:latin typeface="Arial" charset="0"/>
                <a:ea typeface="Arial" charset="0"/>
                <a:cs typeface="Arial" charset="0"/>
              </a:defRPr>
            </a:lvl3pPr>
            <a:lvl4pPr marL="1600200" indent="-228600" algn="l" defTabSz="914400" rtl="0" eaLnBrk="1" latinLnBrk="0" hangingPunct="1">
              <a:lnSpc>
                <a:spcPct val="100000"/>
              </a:lnSpc>
              <a:spcBef>
                <a:spcPts val="500"/>
              </a:spcBef>
              <a:buClr>
                <a:schemeClr val="accent3"/>
              </a:buClr>
              <a:buFont typeface="Arial"/>
              <a:buChar char="•"/>
              <a:defRPr sz="1600" kern="1200">
                <a:solidFill>
                  <a:srgbClr val="3A3A3A"/>
                </a:solidFill>
                <a:latin typeface="Arial" charset="0"/>
                <a:ea typeface="Arial" charset="0"/>
                <a:cs typeface="Arial" charset="0"/>
              </a:defRPr>
            </a:lvl4pPr>
            <a:lvl5pPr marL="2057400" indent="-228600" algn="l" defTabSz="914400" rtl="0" eaLnBrk="1" latinLnBrk="0" hangingPunct="1">
              <a:lnSpc>
                <a:spcPct val="100000"/>
              </a:lnSpc>
              <a:spcBef>
                <a:spcPts val="500"/>
              </a:spcBef>
              <a:buClr>
                <a:schemeClr val="accent3"/>
              </a:buClr>
              <a:buFont typeface="Arial"/>
              <a:buChar char="•"/>
              <a:defRPr sz="1400" kern="1200">
                <a:solidFill>
                  <a:srgbClr val="3A3A3A"/>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buClr>
                <a:srgbClr val="D1831E"/>
              </a:buClr>
              <a:defRPr/>
            </a:pPr>
            <a:r>
              <a:rPr lang="en-US" sz="2200" dirty="0"/>
              <a:t>Statewide Monitors: </a:t>
            </a:r>
          </a:p>
          <a:p>
            <a:pPr lvl="2">
              <a:buClr>
                <a:srgbClr val="D1831E"/>
              </a:buClr>
              <a:defRPr/>
            </a:pPr>
            <a:r>
              <a:rPr lang="en-US" sz="2200" dirty="0">
                <a:latin typeface="Arial"/>
                <a:cs typeface="Arial"/>
              </a:rPr>
              <a:t>Lynn Delpy, Contractor</a:t>
            </a:r>
          </a:p>
          <a:p>
            <a:pPr lvl="2">
              <a:buClr>
                <a:srgbClr val="D1831E"/>
              </a:buClr>
              <a:defRPr/>
            </a:pPr>
            <a:r>
              <a:rPr lang="en-US" sz="2200" dirty="0">
                <a:latin typeface="Arial"/>
                <a:cs typeface="Arial"/>
              </a:rPr>
              <a:t>Kelly Kendrick-Miller, Contractor</a:t>
            </a:r>
          </a:p>
          <a:p>
            <a:pPr lvl="2">
              <a:buClr>
                <a:srgbClr val="D1831E"/>
              </a:buClr>
              <a:defRPr/>
            </a:pPr>
            <a:r>
              <a:rPr lang="en-US" sz="2200" dirty="0">
                <a:latin typeface="Arial"/>
                <a:cs typeface="Arial"/>
              </a:rPr>
              <a:t>Christie McKey, Contractor</a:t>
            </a:r>
          </a:p>
          <a:p>
            <a:pPr lvl="2">
              <a:buClr>
                <a:srgbClr val="D1831E"/>
              </a:buClr>
              <a:defRPr/>
            </a:pPr>
            <a:r>
              <a:rPr lang="en-US" sz="2200" dirty="0">
                <a:latin typeface="Arial"/>
                <a:cs typeface="Arial"/>
              </a:rPr>
              <a:t>Kaitlyn Pace, Contractor</a:t>
            </a:r>
          </a:p>
          <a:p>
            <a:pPr lvl="2">
              <a:buClr>
                <a:srgbClr val="D1831E"/>
              </a:buClr>
              <a:defRPr/>
            </a:pPr>
            <a:r>
              <a:rPr lang="en-US" sz="2200" dirty="0">
                <a:latin typeface="Arial"/>
                <a:cs typeface="Arial"/>
              </a:rPr>
              <a:t>Jamie Swiger, Contractor</a:t>
            </a: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912BC1-F2B2-4048-96A2-39CED5BDBEEC}" type="slidenum">
              <a:rPr kumimoji="0" lang="en-US" sz="1200" b="0" i="0" u="none" strike="noStrike" kern="1200" cap="none" spc="0" normalizeH="0" baseline="0" noProof="0" smtClean="0">
                <a:ln>
                  <a:noFill/>
                </a:ln>
                <a:solidFill>
                  <a:srgbClr val="C3321B"/>
                </a:solidFill>
                <a:effectLst/>
                <a:uLnTx/>
                <a:uFillTx/>
                <a:latin typeface="Arial" charset="0"/>
                <a:cs typeface="Arial"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C3321B"/>
              </a:solidFill>
              <a:effectLst/>
              <a:uLnTx/>
              <a:uFillTx/>
              <a:latin typeface="Arial" charset="0"/>
              <a:cs typeface="Arial" charset="0"/>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A3A">
                    <a:tint val="75000"/>
                  </a:srgbClr>
                </a:solidFill>
                <a:effectLst/>
                <a:uLnTx/>
                <a:uFillTx/>
                <a:latin typeface="Arial" charset="0"/>
                <a:cs typeface="Arial" charset="0"/>
              </a:rPr>
              <a:t>Michigan Department of Education | Office of Special Education </a:t>
            </a:r>
          </a:p>
        </p:txBody>
      </p:sp>
    </p:spTree>
    <p:extLst>
      <p:ext uri="{BB962C8B-B14F-4D97-AF65-F5344CB8AC3E}">
        <p14:creationId xmlns:p14="http://schemas.microsoft.com/office/powerpoint/2010/main" val="113701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88E31-BAD1-4154-BE31-F3E21873AE05}"/>
              </a:ext>
            </a:extLst>
          </p:cNvPr>
          <p:cNvSpPr>
            <a:spLocks noGrp="1"/>
          </p:cNvSpPr>
          <p:nvPr>
            <p:ph type="title"/>
          </p:nvPr>
        </p:nvSpPr>
        <p:spPr>
          <a:xfrm>
            <a:off x="838200" y="721895"/>
            <a:ext cx="10515600" cy="968793"/>
          </a:xfrm>
        </p:spPr>
        <p:txBody>
          <a:bodyPr/>
          <a:lstStyle/>
          <a:p>
            <a:r>
              <a:rPr lang="en-US"/>
              <a:t>After Acknowledging Reports</a:t>
            </a:r>
          </a:p>
        </p:txBody>
      </p:sp>
      <p:sp>
        <p:nvSpPr>
          <p:cNvPr id="3" name="Content Placeholder 2">
            <a:extLst>
              <a:ext uri="{FF2B5EF4-FFF2-40B4-BE49-F238E27FC236}">
                <a16:creationId xmlns:a16="http://schemas.microsoft.com/office/drawing/2014/main" id="{610344AB-A547-43D0-A76F-013F58F8DE7A}"/>
              </a:ext>
            </a:extLst>
          </p:cNvPr>
          <p:cNvSpPr>
            <a:spLocks noGrp="1"/>
          </p:cNvSpPr>
          <p:nvPr>
            <p:ph idx="1"/>
          </p:nvPr>
        </p:nvSpPr>
        <p:spPr>
          <a:xfrm>
            <a:off x="838200" y="1825624"/>
            <a:ext cx="10515600" cy="4530725"/>
          </a:xfrm>
        </p:spPr>
        <p:txBody>
          <a:bodyPr>
            <a:normAutofit/>
          </a:bodyPr>
          <a:lstStyle/>
          <a:p>
            <a:r>
              <a:rPr lang="en-US" sz="3200"/>
              <a:t>Work cannot be completed in Catamaran until reports have been acknowledged.</a:t>
            </a:r>
          </a:p>
          <a:p>
            <a:r>
              <a:rPr lang="en-US" sz="3200"/>
              <a:t>What to do after acknowledging reports</a:t>
            </a:r>
            <a:r>
              <a:rPr lang="en-US" sz="3200">
                <a:solidFill>
                  <a:schemeClr val="tx1"/>
                </a:solidFill>
              </a:rPr>
              <a:t>:</a:t>
            </a:r>
          </a:p>
          <a:p>
            <a:pPr lvl="1"/>
            <a:r>
              <a:rPr lang="en-US" sz="2800"/>
              <a:t>Review Reports page – Does my district have findings?</a:t>
            </a:r>
          </a:p>
          <a:p>
            <a:pPr lvl="1"/>
            <a:r>
              <a:rPr lang="en-US" sz="2800"/>
              <a:t>Review Strand Report – What are the next steps?</a:t>
            </a:r>
          </a:p>
          <a:p>
            <a:pPr lvl="1"/>
            <a:r>
              <a:rPr lang="en-US" sz="2800"/>
              <a:t>Review MAR. </a:t>
            </a:r>
          </a:p>
          <a:p>
            <a:pPr lvl="1"/>
            <a:r>
              <a:rPr lang="en-US" sz="2800"/>
              <a:t>Decide whether the district should convene a Review and Analysis Process (RAP) Team.</a:t>
            </a:r>
          </a:p>
        </p:txBody>
      </p:sp>
      <p:sp>
        <p:nvSpPr>
          <p:cNvPr id="5" name="Slide Number Placeholder 4">
            <a:extLst>
              <a:ext uri="{FF2B5EF4-FFF2-40B4-BE49-F238E27FC236}">
                <a16:creationId xmlns:a16="http://schemas.microsoft.com/office/drawing/2014/main" id="{E2D3CAEF-B769-4A1F-B8B0-CE8867BF2767}"/>
              </a:ext>
            </a:extLst>
          </p:cNvPr>
          <p:cNvSpPr>
            <a:spLocks noGrp="1"/>
          </p:cNvSpPr>
          <p:nvPr>
            <p:ph type="sldNum" sz="quarter" idx="12"/>
          </p:nvPr>
        </p:nvSpPr>
        <p:spPr/>
        <p:txBody>
          <a:bodyPr/>
          <a:lstStyle/>
          <a:p>
            <a:fld id="{46775F4D-6D42-4CD6-A802-0B48E0231625}" type="slidenum">
              <a:rPr lang="en-US" smtClean="0"/>
              <a:pPr/>
              <a:t>20</a:t>
            </a:fld>
            <a:endParaRPr lang="en-US"/>
          </a:p>
        </p:txBody>
      </p:sp>
      <p:sp>
        <p:nvSpPr>
          <p:cNvPr id="4" name="Footer Placeholder 3">
            <a:extLst>
              <a:ext uri="{FF2B5EF4-FFF2-40B4-BE49-F238E27FC236}">
                <a16:creationId xmlns:a16="http://schemas.microsoft.com/office/drawing/2014/main" id="{DE317367-AB9A-44C9-98D7-86F3EAD6B3F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461211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A160-ABC3-49D3-9287-BD8A03F2B9A0}"/>
              </a:ext>
            </a:extLst>
          </p:cNvPr>
          <p:cNvSpPr>
            <a:spLocks noGrp="1"/>
          </p:cNvSpPr>
          <p:nvPr>
            <p:ph type="title"/>
          </p:nvPr>
        </p:nvSpPr>
        <p:spPr/>
        <p:txBody>
          <a:bodyPr/>
          <a:lstStyle/>
          <a:p>
            <a:r>
              <a:rPr lang="en-US"/>
              <a:t>Complete Tasks with RAP Team as needed</a:t>
            </a:r>
          </a:p>
        </p:txBody>
      </p:sp>
      <p:sp>
        <p:nvSpPr>
          <p:cNvPr id="3" name="Content Placeholder 2">
            <a:extLst>
              <a:ext uri="{FF2B5EF4-FFF2-40B4-BE49-F238E27FC236}">
                <a16:creationId xmlns:a16="http://schemas.microsoft.com/office/drawing/2014/main" id="{B715C5F8-5A70-41EC-98B3-0D9D416CA0DD}"/>
              </a:ext>
            </a:extLst>
          </p:cNvPr>
          <p:cNvSpPr>
            <a:spLocks noGrp="1"/>
          </p:cNvSpPr>
          <p:nvPr>
            <p:ph idx="1"/>
          </p:nvPr>
        </p:nvSpPr>
        <p:spPr>
          <a:xfrm>
            <a:off x="838200" y="1825625"/>
            <a:ext cx="10515600" cy="4406363"/>
          </a:xfrm>
        </p:spPr>
        <p:txBody>
          <a:bodyPr>
            <a:normAutofit fontScale="92500" lnSpcReduction="10000"/>
          </a:bodyPr>
          <a:lstStyle/>
          <a:p>
            <a:r>
              <a:rPr lang="en-US" sz="2800"/>
              <a:t>Check the Tasks Overview or the Strand Report to see if the district has a CAP or Corrective Action.</a:t>
            </a:r>
          </a:p>
          <a:p>
            <a:r>
              <a:rPr lang="en-US" sz="2800"/>
              <a:t>When there is a CAP or Corrective Action, convene a RAP Team to work through the activity.</a:t>
            </a:r>
          </a:p>
          <a:p>
            <a:r>
              <a:rPr lang="en-US" sz="2800"/>
              <a:t>Suggested RAP Team members include:</a:t>
            </a:r>
          </a:p>
          <a:p>
            <a:pPr lvl="1"/>
            <a:r>
              <a:rPr lang="en-US" sz="2400"/>
              <a:t>District and ISD personnel such as special and general education administrators</a:t>
            </a:r>
          </a:p>
          <a:p>
            <a:pPr lvl="1"/>
            <a:r>
              <a:rPr lang="en-US" sz="2400"/>
              <a:t>School improvement team representative </a:t>
            </a:r>
          </a:p>
          <a:p>
            <a:pPr lvl="1"/>
            <a:r>
              <a:rPr lang="en-US" sz="2400"/>
              <a:t>Parents</a:t>
            </a:r>
          </a:p>
          <a:p>
            <a:pPr lvl="1"/>
            <a:r>
              <a:rPr lang="en-US" sz="2400"/>
              <a:t>Service providers including general or special education teachers</a:t>
            </a:r>
          </a:p>
          <a:p>
            <a:pPr lvl="1"/>
            <a:r>
              <a:rPr lang="en-US" sz="2400"/>
              <a:t>Data experts or program specialists</a:t>
            </a:r>
          </a:p>
        </p:txBody>
      </p:sp>
      <p:sp>
        <p:nvSpPr>
          <p:cNvPr id="5" name="Slide Number Placeholder 4">
            <a:extLst>
              <a:ext uri="{FF2B5EF4-FFF2-40B4-BE49-F238E27FC236}">
                <a16:creationId xmlns:a16="http://schemas.microsoft.com/office/drawing/2014/main" id="{5F011999-1019-4B54-82D9-6AECA0F60C3F}"/>
              </a:ext>
            </a:extLst>
          </p:cNvPr>
          <p:cNvSpPr>
            <a:spLocks noGrp="1"/>
          </p:cNvSpPr>
          <p:nvPr>
            <p:ph type="sldNum" sz="quarter" idx="12"/>
          </p:nvPr>
        </p:nvSpPr>
        <p:spPr/>
        <p:txBody>
          <a:bodyPr/>
          <a:lstStyle/>
          <a:p>
            <a:fld id="{46775F4D-6D42-4CD6-A802-0B48E0231625}" type="slidenum">
              <a:rPr lang="en-US" smtClean="0"/>
              <a:pPr/>
              <a:t>21</a:t>
            </a:fld>
            <a:endParaRPr lang="en-US"/>
          </a:p>
        </p:txBody>
      </p:sp>
      <p:sp>
        <p:nvSpPr>
          <p:cNvPr id="4" name="Footer Placeholder 3">
            <a:extLst>
              <a:ext uri="{FF2B5EF4-FFF2-40B4-BE49-F238E27FC236}">
                <a16:creationId xmlns:a16="http://schemas.microsoft.com/office/drawing/2014/main" id="{5AF89EA8-6898-4C71-9209-1A39298B197E}"/>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059242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a:xfrm>
            <a:off x="0" y="1814341"/>
            <a:ext cx="12192000" cy="2938412"/>
          </a:xfrm>
        </p:spPr>
        <p:txBody>
          <a:bodyPr/>
          <a:lstStyle/>
          <a:p>
            <a:r>
              <a:rPr lang="en-US">
                <a:latin typeface="Arial"/>
                <a:cs typeface="Arial"/>
              </a:rPr>
              <a:t>Assigning B-13 CAPS, Corrective Action and SLCAPs</a:t>
            </a:r>
            <a:endParaRPr lang="en-US"/>
          </a:p>
        </p:txBody>
      </p:sp>
      <p:sp>
        <p:nvSpPr>
          <p:cNvPr id="7" name="Subtitle 2">
            <a:extLst>
              <a:ext uri="{FF2B5EF4-FFF2-40B4-BE49-F238E27FC236}">
                <a16:creationId xmlns:a16="http://schemas.microsoft.com/office/drawing/2014/main" id="{C1A68BA8-094A-436F-8778-AE41BF8F34C8}"/>
              </a:ext>
            </a:extLst>
          </p:cNvPr>
          <p:cNvSpPr>
            <a:spLocks noGrp="1"/>
          </p:cNvSpPr>
          <p:nvPr>
            <p:ph type="subTitle" idx="1"/>
          </p:nvPr>
        </p:nvSpPr>
        <p:spPr>
          <a:xfrm>
            <a:off x="0" y="3844531"/>
            <a:ext cx="12192000" cy="908222"/>
          </a:xfrm>
        </p:spPr>
        <p:txBody>
          <a:bodyPr/>
          <a:lstStyle/>
          <a:p>
            <a:r>
              <a:rPr lang="en-US"/>
              <a:t>For ISDs</a:t>
            </a:r>
          </a:p>
        </p:txBody>
      </p:sp>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22</a:t>
            </a:fld>
            <a:endParaRPr lang="en-US"/>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3499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nchor="b">
            <a:normAutofit/>
          </a:bodyPr>
          <a:lstStyle/>
          <a:p>
            <a:r>
              <a:rPr lang="en-US"/>
              <a:t>Access the User Management Page</a:t>
            </a:r>
          </a:p>
        </p:txBody>
      </p:sp>
      <p:pic>
        <p:nvPicPr>
          <p:cNvPr id="7" name="Picture 6" descr="Administration page with arrow pointing to User Management for ISDs">
            <a:extLst>
              <a:ext uri="{FF2B5EF4-FFF2-40B4-BE49-F238E27FC236}">
                <a16:creationId xmlns:a16="http://schemas.microsoft.com/office/drawing/2014/main" id="{2EC49C71-CF30-79AE-C95E-6F7EBE650B1E}"/>
              </a:ext>
            </a:extLst>
          </p:cNvPr>
          <p:cNvPicPr>
            <a:picLocks noChangeAspect="1"/>
          </p:cNvPicPr>
          <p:nvPr/>
        </p:nvPicPr>
        <p:blipFill rotWithShape="1">
          <a:blip r:embed="rId3"/>
          <a:srcRect l="3529" r="5810"/>
          <a:stretch/>
        </p:blipFill>
        <p:spPr>
          <a:xfrm>
            <a:off x="838200" y="2030225"/>
            <a:ext cx="10584370" cy="3688667"/>
          </a:xfrm>
          <a:prstGeom prst="rect">
            <a:avLst/>
          </a:prstGeom>
          <a:ln>
            <a:solidFill>
              <a:srgbClr val="3A3A3A"/>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23</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3683093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a:t>Select Current User Role</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Select the current role of the individual from the </a:t>
            </a:r>
            <a:r>
              <a:rPr lang="en-US" sz="2800" b="1"/>
              <a:t>Organization Role</a:t>
            </a:r>
            <a:r>
              <a:rPr lang="en-US" sz="2800"/>
              <a:t> menu (e.g., Transition Coordinator).</a:t>
            </a:r>
          </a:p>
        </p:txBody>
      </p:sp>
      <p:pic>
        <p:nvPicPr>
          <p:cNvPr id="8" name="Picture 7" descr="User Management page with Transition Coordinator selected.">
            <a:extLst>
              <a:ext uri="{FF2B5EF4-FFF2-40B4-BE49-F238E27FC236}">
                <a16:creationId xmlns:a16="http://schemas.microsoft.com/office/drawing/2014/main" id="{693A064B-E4E7-03BE-AE57-3FE7F0C6DC7F}"/>
              </a:ext>
            </a:extLst>
          </p:cNvPr>
          <p:cNvPicPr>
            <a:picLocks noChangeAspect="1"/>
          </p:cNvPicPr>
          <p:nvPr/>
        </p:nvPicPr>
        <p:blipFill>
          <a:blip r:embed="rId3"/>
          <a:stretch>
            <a:fillRect/>
          </a:stretch>
        </p:blipFill>
        <p:spPr>
          <a:xfrm>
            <a:off x="3385332" y="3068314"/>
            <a:ext cx="5421334" cy="2527238"/>
          </a:xfrm>
          <a:prstGeom prst="rect">
            <a:avLst/>
          </a:prstGeom>
          <a:ln>
            <a:solidFill>
              <a:srgbClr val="3A3A3A"/>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24</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78455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5257800" cy="1325563"/>
          </a:xfrm>
        </p:spPr>
        <p:txBody>
          <a:bodyPr/>
          <a:lstStyle/>
          <a:p>
            <a:r>
              <a:rPr lang="en-US"/>
              <a:t>Select Activity Name</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5257800" cy="4604291"/>
          </a:xfrm>
        </p:spPr>
        <p:txBody>
          <a:bodyPr>
            <a:normAutofit/>
          </a:bodyPr>
          <a:lstStyle/>
          <a:p>
            <a:r>
              <a:rPr lang="en-US" sz="2800"/>
              <a:t>Select the activity name from the </a:t>
            </a:r>
            <a:r>
              <a:rPr lang="en-US" sz="2800" b="1"/>
              <a:t>Activity Type</a:t>
            </a:r>
            <a:r>
              <a:rPr lang="en-US" sz="2800"/>
              <a:t> menu.</a:t>
            </a:r>
          </a:p>
          <a:p>
            <a:r>
              <a:rPr lang="en-US" sz="2800"/>
              <a:t>Choose </a:t>
            </a:r>
            <a:r>
              <a:rPr lang="en-US" sz="2800" b="1"/>
              <a:t>Search.</a:t>
            </a:r>
            <a:endParaRPr lang="en-US" sz="2800"/>
          </a:p>
        </p:txBody>
      </p:sp>
      <p:pic>
        <p:nvPicPr>
          <p:cNvPr id="9" name="Picture 8" descr="B-13 CAP May 2025, Transition Coordinator, and ISD selected on the User Management page. Select Search. ">
            <a:extLst>
              <a:ext uri="{FF2B5EF4-FFF2-40B4-BE49-F238E27FC236}">
                <a16:creationId xmlns:a16="http://schemas.microsoft.com/office/drawing/2014/main" id="{694A001C-D11E-0944-70BD-2FB620979119}"/>
              </a:ext>
            </a:extLst>
          </p:cNvPr>
          <p:cNvPicPr>
            <a:picLocks noChangeAspect="1"/>
          </p:cNvPicPr>
          <p:nvPr/>
        </p:nvPicPr>
        <p:blipFill>
          <a:blip r:embed="rId3"/>
          <a:stretch>
            <a:fillRect/>
          </a:stretch>
        </p:blipFill>
        <p:spPr>
          <a:xfrm>
            <a:off x="6521336" y="868845"/>
            <a:ext cx="5047619" cy="5333333"/>
          </a:xfrm>
          <a:prstGeom prst="rect">
            <a:avLst/>
          </a:prstGeom>
          <a:noFill/>
          <a:ln>
            <a:solidFill>
              <a:schemeClr val="tx1">
                <a:lumMod val="50000"/>
              </a:schemeClr>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25</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905213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a:t>Select ISD Monitor Role</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Next, select </a:t>
            </a:r>
            <a:r>
              <a:rPr lang="en-US" sz="2800" b="1"/>
              <a:t>ISD Monitor</a:t>
            </a:r>
            <a:r>
              <a:rPr lang="en-US" sz="2800"/>
              <a:t> from the </a:t>
            </a:r>
            <a:r>
              <a:rPr lang="en-US" sz="2800" b="1"/>
              <a:t>Add Person As</a:t>
            </a:r>
            <a:r>
              <a:rPr lang="en-US" sz="2800"/>
              <a:t> menu.</a:t>
            </a:r>
          </a:p>
        </p:txBody>
      </p:sp>
      <p:pic>
        <p:nvPicPr>
          <p:cNvPr id="7" name="Picture 6" descr="User Management tool shown with Add Person As and name selected.">
            <a:extLst>
              <a:ext uri="{FF2B5EF4-FFF2-40B4-BE49-F238E27FC236}">
                <a16:creationId xmlns:a16="http://schemas.microsoft.com/office/drawing/2014/main" id="{8CD0F198-A571-CE84-383E-4FBF1427DEF1}"/>
              </a:ext>
            </a:extLst>
          </p:cNvPr>
          <p:cNvPicPr>
            <a:picLocks noChangeAspect="1"/>
          </p:cNvPicPr>
          <p:nvPr/>
        </p:nvPicPr>
        <p:blipFill>
          <a:blip r:embed="rId3"/>
          <a:stretch>
            <a:fillRect/>
          </a:stretch>
        </p:blipFill>
        <p:spPr>
          <a:xfrm>
            <a:off x="3415046" y="2492298"/>
            <a:ext cx="5361905" cy="3123809"/>
          </a:xfrm>
          <a:prstGeom prst="rect">
            <a:avLst/>
          </a:prstGeom>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26</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732918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p:txBody>
          <a:bodyPr/>
          <a:lstStyle/>
          <a:p>
            <a:r>
              <a:rPr lang="en-US"/>
              <a:t>Select Name and Activity</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3082636" cy="4423659"/>
          </a:xfrm>
        </p:spPr>
        <p:txBody>
          <a:bodyPr>
            <a:normAutofit/>
          </a:bodyPr>
          <a:lstStyle/>
          <a:p>
            <a:r>
              <a:rPr lang="en-US" sz="2800"/>
              <a:t>Select the name of the individual from the user list.</a:t>
            </a:r>
          </a:p>
          <a:p>
            <a:r>
              <a:rPr lang="en-US" sz="2800"/>
              <a:t>Select the activity by checking the box next to the activity name.</a:t>
            </a:r>
          </a:p>
        </p:txBody>
      </p:sp>
      <p:pic>
        <p:nvPicPr>
          <p:cNvPr id="8" name="Picture 7" descr="Select the personnel and school to assign. ">
            <a:extLst>
              <a:ext uri="{FF2B5EF4-FFF2-40B4-BE49-F238E27FC236}">
                <a16:creationId xmlns:a16="http://schemas.microsoft.com/office/drawing/2014/main" id="{6BFE6D8D-42AA-8FC1-C3FD-168616C13CF7}"/>
              </a:ext>
            </a:extLst>
          </p:cNvPr>
          <p:cNvPicPr>
            <a:picLocks noChangeAspect="1"/>
          </p:cNvPicPr>
          <p:nvPr/>
        </p:nvPicPr>
        <p:blipFill>
          <a:blip r:embed="rId3"/>
          <a:stretch>
            <a:fillRect/>
          </a:stretch>
        </p:blipFill>
        <p:spPr>
          <a:xfrm>
            <a:off x="4284617" y="1864154"/>
            <a:ext cx="7223927" cy="4031744"/>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27</a:t>
            </a:fld>
            <a:endParaRPr lang="en-US"/>
          </a:p>
        </p:txBody>
      </p:sp>
      <p:sp>
        <p:nvSpPr>
          <p:cNvPr id="4" name="Footer Placeholder 3">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38894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9D3A3-2D38-44C5-B4A0-69776FDC2964}"/>
              </a:ext>
            </a:extLst>
          </p:cNvPr>
          <p:cNvSpPr>
            <a:spLocks noGrp="1"/>
          </p:cNvSpPr>
          <p:nvPr>
            <p:ph type="title"/>
          </p:nvPr>
        </p:nvSpPr>
        <p:spPr>
          <a:xfrm>
            <a:off x="838200" y="365125"/>
            <a:ext cx="10515600" cy="1325563"/>
          </a:xfrm>
        </p:spPr>
        <p:txBody>
          <a:bodyPr/>
          <a:lstStyle/>
          <a:p>
            <a:r>
              <a:rPr lang="en-US"/>
              <a:t>Activate User</a:t>
            </a:r>
          </a:p>
        </p:txBody>
      </p:sp>
      <p:sp>
        <p:nvSpPr>
          <p:cNvPr id="3" name="Content Placeholder 2">
            <a:extLst>
              <a:ext uri="{FF2B5EF4-FFF2-40B4-BE49-F238E27FC236}">
                <a16:creationId xmlns:a16="http://schemas.microsoft.com/office/drawing/2014/main" id="{2EB2AA9B-24C7-4BEF-B3C7-CD25CB610879}"/>
              </a:ext>
            </a:extLst>
          </p:cNvPr>
          <p:cNvSpPr>
            <a:spLocks noGrp="1"/>
          </p:cNvSpPr>
          <p:nvPr>
            <p:ph idx="1"/>
          </p:nvPr>
        </p:nvSpPr>
        <p:spPr>
          <a:xfrm>
            <a:off x="838200" y="1752058"/>
            <a:ext cx="10515599" cy="4604291"/>
          </a:xfrm>
        </p:spPr>
        <p:txBody>
          <a:bodyPr>
            <a:normAutofit/>
          </a:bodyPr>
          <a:lstStyle/>
          <a:p>
            <a:r>
              <a:rPr lang="en-US" sz="2800"/>
              <a:t>Select </a:t>
            </a:r>
            <a:r>
              <a:rPr lang="en-US" sz="2800" b="1"/>
              <a:t>Activate User.</a:t>
            </a:r>
            <a:endParaRPr lang="en-US" sz="2800"/>
          </a:p>
        </p:txBody>
      </p:sp>
      <p:pic>
        <p:nvPicPr>
          <p:cNvPr id="8" name="Picture 7" descr="Select the Activate User(s) button.">
            <a:extLst>
              <a:ext uri="{FF2B5EF4-FFF2-40B4-BE49-F238E27FC236}">
                <a16:creationId xmlns:a16="http://schemas.microsoft.com/office/drawing/2014/main" id="{F5127049-D3A9-4F50-E791-648C5452D4E6}"/>
              </a:ext>
            </a:extLst>
          </p:cNvPr>
          <p:cNvPicPr>
            <a:picLocks noChangeAspect="1"/>
          </p:cNvPicPr>
          <p:nvPr/>
        </p:nvPicPr>
        <p:blipFill>
          <a:blip r:embed="rId3"/>
          <a:stretch>
            <a:fillRect/>
          </a:stretch>
        </p:blipFill>
        <p:spPr>
          <a:xfrm>
            <a:off x="2791591" y="2343631"/>
            <a:ext cx="6608815" cy="3940044"/>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528F6779-9391-4C0A-87EB-68E2D2FC3264}"/>
              </a:ext>
            </a:extLst>
          </p:cNvPr>
          <p:cNvSpPr>
            <a:spLocks noGrp="1"/>
          </p:cNvSpPr>
          <p:nvPr>
            <p:ph type="sldNum" sz="quarter" idx="12"/>
          </p:nvPr>
        </p:nvSpPr>
        <p:spPr/>
        <p:txBody>
          <a:bodyPr/>
          <a:lstStyle/>
          <a:p>
            <a:fld id="{46775F4D-6D42-4CD6-A802-0B48E0231625}" type="slidenum">
              <a:rPr lang="en-US" smtClean="0"/>
              <a:pPr/>
              <a:t>28</a:t>
            </a:fld>
            <a:endParaRPr lang="en-US"/>
          </a:p>
        </p:txBody>
      </p:sp>
      <p:sp>
        <p:nvSpPr>
          <p:cNvPr id="4" name="Footer Placeholder 3" descr="Office of Special Education">
            <a:extLst>
              <a:ext uri="{FF2B5EF4-FFF2-40B4-BE49-F238E27FC236}">
                <a16:creationId xmlns:a16="http://schemas.microsoft.com/office/drawing/2014/main" id="{585792A9-3A15-4284-BA3E-DB6B5F65FAC1}"/>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567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31E9D69-74CF-4F57-BE3C-9650B19F8550}"/>
              </a:ext>
            </a:extLst>
          </p:cNvPr>
          <p:cNvSpPr>
            <a:spLocks noGrp="1"/>
          </p:cNvSpPr>
          <p:nvPr>
            <p:ph type="ctrTitle"/>
          </p:nvPr>
        </p:nvSpPr>
        <p:spPr/>
        <p:txBody>
          <a:bodyPr/>
          <a:lstStyle/>
          <a:p>
            <a:r>
              <a:rPr lang="en-US"/>
              <a:t>Reminders for CAPs and </a:t>
            </a:r>
            <a:br>
              <a:rPr lang="en-US"/>
            </a:br>
            <a:r>
              <a:rPr lang="en-US"/>
              <a:t>Corrective Actions</a:t>
            </a:r>
          </a:p>
        </p:txBody>
      </p:sp>
      <p:sp>
        <p:nvSpPr>
          <p:cNvPr id="5" name="Slide Number Placeholder 4">
            <a:extLst>
              <a:ext uri="{FF2B5EF4-FFF2-40B4-BE49-F238E27FC236}">
                <a16:creationId xmlns:a16="http://schemas.microsoft.com/office/drawing/2014/main" id="{9E24ECB2-5A17-44A1-B275-07C8EEB474B0}"/>
              </a:ext>
            </a:extLst>
          </p:cNvPr>
          <p:cNvSpPr>
            <a:spLocks noGrp="1"/>
          </p:cNvSpPr>
          <p:nvPr>
            <p:ph type="sldNum" sz="quarter" idx="12"/>
          </p:nvPr>
        </p:nvSpPr>
        <p:spPr/>
        <p:txBody>
          <a:bodyPr/>
          <a:lstStyle/>
          <a:p>
            <a:fld id="{46775F4D-6D42-4CD6-A802-0B48E0231625}" type="slidenum">
              <a:rPr lang="en-US" smtClean="0"/>
              <a:pPr/>
              <a:t>29</a:t>
            </a:fld>
            <a:endParaRPr lang="en-US"/>
          </a:p>
        </p:txBody>
      </p:sp>
      <p:sp>
        <p:nvSpPr>
          <p:cNvPr id="4" name="Footer Placeholder 3">
            <a:extLst>
              <a:ext uri="{FF2B5EF4-FFF2-40B4-BE49-F238E27FC236}">
                <a16:creationId xmlns:a16="http://schemas.microsoft.com/office/drawing/2014/main" id="{5AD03D84-FD84-48CD-BE99-9BB7A0E2048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872659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98F20A-09A3-408E-BE6D-6977728ECA11}"/>
              </a:ext>
            </a:extLst>
          </p:cNvPr>
          <p:cNvSpPr>
            <a:spLocks noGrp="1"/>
          </p:cNvSpPr>
          <p:nvPr>
            <p:ph type="title"/>
          </p:nvPr>
        </p:nvSpPr>
        <p:spPr/>
        <p:txBody>
          <a:bodyPr/>
          <a:lstStyle/>
          <a:p>
            <a:r>
              <a:rPr lang="en-US"/>
              <a:t>Agenda</a:t>
            </a:r>
          </a:p>
        </p:txBody>
      </p:sp>
      <p:sp>
        <p:nvSpPr>
          <p:cNvPr id="9" name="Content Placeholder 8">
            <a:extLst>
              <a:ext uri="{FF2B5EF4-FFF2-40B4-BE49-F238E27FC236}">
                <a16:creationId xmlns:a16="http://schemas.microsoft.com/office/drawing/2014/main" id="{637AC954-CE8C-4DB4-A540-988A38007961}"/>
              </a:ext>
            </a:extLst>
          </p:cNvPr>
          <p:cNvSpPr>
            <a:spLocks noGrp="1"/>
          </p:cNvSpPr>
          <p:nvPr>
            <p:ph idx="1"/>
          </p:nvPr>
        </p:nvSpPr>
        <p:spPr>
          <a:xfrm>
            <a:off x="838200" y="1825625"/>
            <a:ext cx="10515600" cy="4351338"/>
          </a:xfrm>
        </p:spPr>
        <p:txBody>
          <a:bodyPr vert="horz" lIns="91440" tIns="45720" rIns="91440" bIns="45720" rtlCol="0" anchor="t">
            <a:normAutofit/>
          </a:bodyPr>
          <a:lstStyle/>
          <a:p>
            <a:r>
              <a:rPr lang="en-US" sz="3200" dirty="0">
                <a:latin typeface="Arial"/>
                <a:cs typeface="Arial"/>
              </a:rPr>
              <a:t>May 2025 Catamaran Preview</a:t>
            </a:r>
          </a:p>
          <a:p>
            <a:r>
              <a:rPr lang="en-US" sz="3200" dirty="0">
                <a:latin typeface="Arial"/>
                <a:cs typeface="Arial"/>
              </a:rPr>
              <a:t>Reviewing and Acknowledging Reports</a:t>
            </a:r>
          </a:p>
          <a:p>
            <a:r>
              <a:rPr lang="en-US" sz="3200" dirty="0">
                <a:latin typeface="Arial"/>
                <a:cs typeface="Arial"/>
              </a:rPr>
              <a:t>Assigning B-13 work for ISDs</a:t>
            </a:r>
          </a:p>
          <a:p>
            <a:r>
              <a:rPr lang="en-US" sz="3200" dirty="0">
                <a:latin typeface="Arial"/>
                <a:cs typeface="Arial"/>
              </a:rPr>
              <a:t>Reminders for Corrective Action Plans (CAPs) and Corrective Actions</a:t>
            </a:r>
          </a:p>
          <a:p>
            <a:r>
              <a:rPr lang="en-US" sz="3200" dirty="0">
                <a:latin typeface="Arial"/>
                <a:cs typeface="Arial"/>
              </a:rPr>
              <a:t>Resources</a:t>
            </a:r>
            <a:endParaRPr lang="en-US" sz="3200" dirty="0"/>
          </a:p>
        </p:txBody>
      </p:sp>
      <p:sp>
        <p:nvSpPr>
          <p:cNvPr id="5" name="Slide Number Placeholder 4">
            <a:extLst>
              <a:ext uri="{FF2B5EF4-FFF2-40B4-BE49-F238E27FC236}">
                <a16:creationId xmlns:a16="http://schemas.microsoft.com/office/drawing/2014/main" id="{3A87D823-9780-4C6A-BF3A-F362270845C3}"/>
              </a:ext>
            </a:extLst>
          </p:cNvPr>
          <p:cNvSpPr>
            <a:spLocks noGrp="1"/>
          </p:cNvSpPr>
          <p:nvPr>
            <p:ph type="sldNum" sz="quarter" idx="12"/>
          </p:nvPr>
        </p:nvSpPr>
        <p:spPr/>
        <p:txBody>
          <a:bodyPr/>
          <a:lstStyle/>
          <a:p>
            <a:fld id="{46775F4D-6D42-4CD6-A802-0B48E0231625}" type="slidenum">
              <a:rPr lang="en-US" smtClean="0"/>
              <a:pPr/>
              <a:t>3</a:t>
            </a:fld>
            <a:endParaRPr lang="en-US"/>
          </a:p>
        </p:txBody>
      </p:sp>
      <p:sp>
        <p:nvSpPr>
          <p:cNvPr id="4" name="Footer Placeholder 3">
            <a:extLst>
              <a:ext uri="{FF2B5EF4-FFF2-40B4-BE49-F238E27FC236}">
                <a16:creationId xmlns:a16="http://schemas.microsoft.com/office/drawing/2014/main" id="{9A45E2F1-3D75-4116-AE97-F24E575EC2E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848430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713934" cy="1325563"/>
          </a:xfrm>
        </p:spPr>
        <p:txBody>
          <a:bodyPr/>
          <a:lstStyle/>
          <a:p>
            <a:r>
              <a:rPr lang="en-US"/>
              <a:t>Question 3: CAP Activity or Finding Page</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8" y="1795643"/>
            <a:ext cx="10713933" cy="1633357"/>
          </a:xfrm>
        </p:spPr>
        <p:txBody>
          <a:bodyPr>
            <a:normAutofit lnSpcReduction="10000"/>
          </a:bodyPr>
          <a:lstStyle/>
          <a:p>
            <a:r>
              <a:rPr lang="en-US" sz="3200"/>
              <a:t>The </a:t>
            </a:r>
            <a:r>
              <a:rPr lang="en-US" sz="3200" b="1"/>
              <a:t>Delete?</a:t>
            </a:r>
            <a:r>
              <a:rPr lang="en-US" sz="3200"/>
              <a:t> checkbox allows users to remove rows as needed.</a:t>
            </a:r>
          </a:p>
          <a:p>
            <a:r>
              <a:rPr lang="en-US" sz="3200"/>
              <a:t>The </a:t>
            </a:r>
            <a:r>
              <a:rPr lang="en-US" sz="3200" b="1"/>
              <a:t>Step # </a:t>
            </a:r>
            <a:r>
              <a:rPr lang="en-US" sz="3200"/>
              <a:t>field</a:t>
            </a:r>
            <a:r>
              <a:rPr lang="en-US" sz="3200" b="1"/>
              <a:t> </a:t>
            </a:r>
            <a:r>
              <a:rPr lang="en-US" sz="3200"/>
              <a:t>has been updated to auto-number rows.</a:t>
            </a:r>
          </a:p>
        </p:txBody>
      </p:sp>
      <p:pic>
        <p:nvPicPr>
          <p:cNvPr id="9" name="Picture 8" descr="Updated activity step showing Delete? checkbox and auto-number row.">
            <a:extLst>
              <a:ext uri="{FF2B5EF4-FFF2-40B4-BE49-F238E27FC236}">
                <a16:creationId xmlns:a16="http://schemas.microsoft.com/office/drawing/2014/main" id="{EDDDE599-0489-92A3-CBA2-B6B0E0B15CB8}"/>
              </a:ext>
            </a:extLst>
          </p:cNvPr>
          <p:cNvPicPr>
            <a:picLocks noChangeAspect="1"/>
          </p:cNvPicPr>
          <p:nvPr/>
        </p:nvPicPr>
        <p:blipFill>
          <a:blip r:embed="rId3"/>
          <a:stretch>
            <a:fillRect/>
          </a:stretch>
        </p:blipFill>
        <p:spPr>
          <a:xfrm>
            <a:off x="998806" y="3660850"/>
            <a:ext cx="10553325" cy="2428571"/>
          </a:xfrm>
          <a:prstGeom prst="rect">
            <a:avLst/>
          </a:prstGeom>
          <a:ln>
            <a:solidFill>
              <a:schemeClr val="tx1"/>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30</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999438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199" y="413943"/>
            <a:ext cx="10503569" cy="1325563"/>
          </a:xfrm>
        </p:spPr>
        <p:txBody>
          <a:bodyPr/>
          <a:lstStyle/>
          <a:p>
            <a:r>
              <a:rPr lang="en-US"/>
              <a:t>Progress Report</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200" y="1795644"/>
            <a:ext cx="10618694" cy="1325563"/>
          </a:xfrm>
        </p:spPr>
        <p:txBody>
          <a:bodyPr>
            <a:normAutofit fontScale="92500" lnSpcReduction="10000"/>
          </a:bodyPr>
          <a:lstStyle/>
          <a:p>
            <a:r>
              <a:rPr lang="en-US" sz="2800"/>
              <a:t>Activity step(s) from the </a:t>
            </a:r>
            <a:r>
              <a:rPr lang="en-US" sz="2800" b="1"/>
              <a:t>CAP Activity (or Finding) </a:t>
            </a:r>
            <a:r>
              <a:rPr lang="en-US" sz="2800"/>
              <a:t>page will be displayed on the Progress Report.</a:t>
            </a:r>
          </a:p>
          <a:p>
            <a:r>
              <a:rPr lang="en-US" sz="2800"/>
              <a:t>Districts will report progress on specific activity step(s).</a:t>
            </a:r>
          </a:p>
        </p:txBody>
      </p:sp>
      <p:pic>
        <p:nvPicPr>
          <p:cNvPr id="8" name="Picture 7" descr="Activity Steps, Progress Notes, Back, Save, and Submit PR highlighted on the B-13 CAP Progress Report.">
            <a:extLst>
              <a:ext uri="{FF2B5EF4-FFF2-40B4-BE49-F238E27FC236}">
                <a16:creationId xmlns:a16="http://schemas.microsoft.com/office/drawing/2014/main" id="{93386046-CA4E-452B-B8BC-8008DF6903B8}"/>
              </a:ext>
            </a:extLst>
          </p:cNvPr>
          <p:cNvPicPr>
            <a:picLocks noChangeAspect="1"/>
          </p:cNvPicPr>
          <p:nvPr/>
        </p:nvPicPr>
        <p:blipFill>
          <a:blip r:embed="rId3"/>
          <a:stretch>
            <a:fillRect/>
          </a:stretch>
        </p:blipFill>
        <p:spPr>
          <a:xfrm>
            <a:off x="2532866" y="3184905"/>
            <a:ext cx="7114233" cy="3107746"/>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31</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35739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p:txBody>
          <a:bodyPr/>
          <a:lstStyle/>
          <a:p>
            <a:r>
              <a:rPr lang="en-US"/>
              <a:t>Request Verification &amp; Closeout</a:t>
            </a:r>
          </a:p>
        </p:txBody>
      </p:sp>
      <p:sp>
        <p:nvSpPr>
          <p:cNvPr id="7" name="Content Placeholder 6">
            <a:extLst>
              <a:ext uri="{FF2B5EF4-FFF2-40B4-BE49-F238E27FC236}">
                <a16:creationId xmlns:a16="http://schemas.microsoft.com/office/drawing/2014/main" id="{CFA86A9C-0952-4FA3-961D-032D38FBCDCE}"/>
              </a:ext>
            </a:extLst>
          </p:cNvPr>
          <p:cNvSpPr>
            <a:spLocks noGrp="1"/>
          </p:cNvSpPr>
          <p:nvPr>
            <p:ph idx="1"/>
          </p:nvPr>
        </p:nvSpPr>
        <p:spPr>
          <a:xfrm>
            <a:off x="838199" y="1825626"/>
            <a:ext cx="10767647" cy="1061681"/>
          </a:xfrm>
        </p:spPr>
        <p:txBody>
          <a:bodyPr>
            <a:noAutofit/>
          </a:bodyPr>
          <a:lstStyle/>
          <a:p>
            <a:r>
              <a:rPr lang="en-US" sz="2500"/>
              <a:t>Districts provide evidence and documentation for specific activity step(s).</a:t>
            </a:r>
          </a:p>
          <a:p>
            <a:r>
              <a:rPr lang="en-US" sz="2500"/>
              <a:t>This information is available to the ISD to assist with CAP verification.</a:t>
            </a:r>
          </a:p>
        </p:txBody>
      </p:sp>
      <p:pic>
        <p:nvPicPr>
          <p:cNvPr id="8" name="Picture 7" descr="CAP Request Verification and Closeout of Findings page showing Evidence notes and Request Verification button.">
            <a:extLst>
              <a:ext uri="{FF2B5EF4-FFF2-40B4-BE49-F238E27FC236}">
                <a16:creationId xmlns:a16="http://schemas.microsoft.com/office/drawing/2014/main" id="{357F83C1-0F16-AB5C-50E8-57F993564D92}"/>
              </a:ext>
            </a:extLst>
          </p:cNvPr>
          <p:cNvPicPr>
            <a:picLocks noChangeAspect="1"/>
          </p:cNvPicPr>
          <p:nvPr/>
        </p:nvPicPr>
        <p:blipFill>
          <a:blip r:embed="rId3"/>
          <a:stretch>
            <a:fillRect/>
          </a:stretch>
        </p:blipFill>
        <p:spPr>
          <a:xfrm>
            <a:off x="838199" y="2866255"/>
            <a:ext cx="10609333" cy="3490095"/>
          </a:xfrm>
          <a:prstGeom prst="rect">
            <a:avLst/>
          </a:prstGeom>
          <a:ln>
            <a:solidFill>
              <a:srgbClr val="3A3A3A"/>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p:txBody>
          <a:bodyPr/>
          <a:lstStyle/>
          <a:p>
            <a:fld id="{2E6F2232-818B-4E09-954B-6E16973FF9E0}" type="slidenum">
              <a:rPr lang="en-US" smtClean="0"/>
              <a:pPr/>
              <a:t>32</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6540051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D4E682-EA2A-4F79-9C5D-7B63F7DF7D34}"/>
              </a:ext>
            </a:extLst>
          </p:cNvPr>
          <p:cNvSpPr>
            <a:spLocks noGrp="1"/>
          </p:cNvSpPr>
          <p:nvPr>
            <p:ph type="title"/>
          </p:nvPr>
        </p:nvSpPr>
        <p:spPr>
          <a:xfrm>
            <a:off x="838200" y="365125"/>
            <a:ext cx="10515600" cy="1325563"/>
          </a:xfrm>
        </p:spPr>
        <p:txBody>
          <a:bodyPr anchor="b">
            <a:normAutofit/>
          </a:bodyPr>
          <a:lstStyle/>
          <a:p>
            <a:r>
              <a:rPr lang="en-US"/>
              <a:t>Supporting Evidence Uploads</a:t>
            </a:r>
          </a:p>
        </p:txBody>
      </p:sp>
      <p:pic>
        <p:nvPicPr>
          <p:cNvPr id="8" name="Picture 7" descr="Step #, Evidence Upload, and Delete option on the Request for Verification &amp; Closeout page.">
            <a:extLst>
              <a:ext uri="{FF2B5EF4-FFF2-40B4-BE49-F238E27FC236}">
                <a16:creationId xmlns:a16="http://schemas.microsoft.com/office/drawing/2014/main" id="{879087D1-D3C9-DE33-90B0-6A44E2F16885}"/>
              </a:ext>
            </a:extLst>
          </p:cNvPr>
          <p:cNvPicPr>
            <a:picLocks noChangeAspect="1"/>
          </p:cNvPicPr>
          <p:nvPr/>
        </p:nvPicPr>
        <p:blipFill>
          <a:blip r:embed="rId3"/>
          <a:stretch>
            <a:fillRect/>
          </a:stretch>
        </p:blipFill>
        <p:spPr>
          <a:xfrm>
            <a:off x="1048165" y="2253211"/>
            <a:ext cx="10095669" cy="3534640"/>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7EDF999C-C03D-48DC-B161-5263C052BD82}"/>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2E6F2232-818B-4E09-954B-6E16973FF9E0}" type="slidenum">
              <a:rPr lang="en-US" smtClean="0"/>
              <a:pPr>
                <a:spcAft>
                  <a:spcPts val="600"/>
                </a:spcAft>
              </a:pPr>
              <a:t>33</a:t>
            </a:fld>
            <a:endParaRPr lang="en-US"/>
          </a:p>
        </p:txBody>
      </p:sp>
      <p:sp>
        <p:nvSpPr>
          <p:cNvPr id="2" name="Footer Placeholder 1">
            <a:extLst>
              <a:ext uri="{FF2B5EF4-FFF2-40B4-BE49-F238E27FC236}">
                <a16:creationId xmlns:a16="http://schemas.microsoft.com/office/drawing/2014/main" id="{DB37F73A-35FE-4917-9F1F-23277C311FC0}"/>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892083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AF415-14F1-664D-8B1D-A22BBACFE1F3}"/>
              </a:ext>
            </a:extLst>
          </p:cNvPr>
          <p:cNvSpPr>
            <a:spLocks noGrp="1"/>
          </p:cNvSpPr>
          <p:nvPr>
            <p:ph type="title"/>
          </p:nvPr>
        </p:nvSpPr>
        <p:spPr/>
        <p:txBody>
          <a:bodyPr/>
          <a:lstStyle/>
          <a:p>
            <a:r>
              <a:rPr lang="en-US"/>
              <a:t>B-13 CAP Verification Activity</a:t>
            </a:r>
          </a:p>
        </p:txBody>
      </p:sp>
      <p:sp>
        <p:nvSpPr>
          <p:cNvPr id="3" name="Content Placeholder 2">
            <a:extLst>
              <a:ext uri="{FF2B5EF4-FFF2-40B4-BE49-F238E27FC236}">
                <a16:creationId xmlns:a16="http://schemas.microsoft.com/office/drawing/2014/main" id="{B04EA297-5692-C970-3BD1-59C76F9E1475}"/>
              </a:ext>
            </a:extLst>
          </p:cNvPr>
          <p:cNvSpPr>
            <a:spLocks noGrp="1"/>
          </p:cNvSpPr>
          <p:nvPr>
            <p:ph idx="1"/>
          </p:nvPr>
        </p:nvSpPr>
        <p:spPr/>
        <p:txBody>
          <a:bodyPr/>
          <a:lstStyle/>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Gather up to 8 student records, if available, for students aged 16-26. The ISD must have selected these records before they begin completing the CAP Verification page.</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Ensure that all students selected are currently in the district and data is available. There will not be an opportunity to delete student records after entry. </a:t>
            </a:r>
          </a:p>
          <a:p>
            <a:pPr marL="285750" indent="-285750">
              <a:buFont typeface="Arial" panose="020B0604020202020204" pitchFamily="34" charset="0"/>
              <a:buChar char="•"/>
            </a:pPr>
            <a:r>
              <a:rPr lang="en-US" sz="2800">
                <a:latin typeface="Arial" panose="020B0604020202020204" pitchFamily="34" charset="0"/>
                <a:cs typeface="Arial" panose="020B0604020202020204" pitchFamily="34" charset="0"/>
              </a:rPr>
              <a:t>Ensure that documentation used to verify completion of district activities (e.g., training, procedures) is uploaded to the CAP Verification page.</a:t>
            </a:r>
          </a:p>
          <a:p>
            <a:endParaRPr lang="en-US"/>
          </a:p>
        </p:txBody>
      </p:sp>
      <p:sp>
        <p:nvSpPr>
          <p:cNvPr id="5" name="Slide Number Placeholder 4">
            <a:extLst>
              <a:ext uri="{FF2B5EF4-FFF2-40B4-BE49-F238E27FC236}">
                <a16:creationId xmlns:a16="http://schemas.microsoft.com/office/drawing/2014/main" id="{0EDFFE03-4A73-38A5-2156-2D077B24F943}"/>
              </a:ext>
            </a:extLst>
          </p:cNvPr>
          <p:cNvSpPr>
            <a:spLocks noGrp="1"/>
          </p:cNvSpPr>
          <p:nvPr>
            <p:ph type="sldNum" sz="quarter" idx="12"/>
          </p:nvPr>
        </p:nvSpPr>
        <p:spPr/>
        <p:txBody>
          <a:bodyPr/>
          <a:lstStyle/>
          <a:p>
            <a:fld id="{46775F4D-6D42-4CD6-A802-0B48E0231625}" type="slidenum">
              <a:rPr lang="en-US" smtClean="0"/>
              <a:pPr/>
              <a:t>34</a:t>
            </a:fld>
            <a:endParaRPr lang="en-US"/>
          </a:p>
        </p:txBody>
      </p:sp>
      <p:sp>
        <p:nvSpPr>
          <p:cNvPr id="4" name="Footer Placeholder 3">
            <a:extLst>
              <a:ext uri="{FF2B5EF4-FFF2-40B4-BE49-F238E27FC236}">
                <a16:creationId xmlns:a16="http://schemas.microsoft.com/office/drawing/2014/main" id="{F0233D9D-5513-6A2F-E771-55D86DAE4B5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1712579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781C8B-1F3B-454F-BA71-114F198DDF31}"/>
              </a:ext>
            </a:extLst>
          </p:cNvPr>
          <p:cNvSpPr>
            <a:spLocks noGrp="1"/>
          </p:cNvSpPr>
          <p:nvPr>
            <p:ph type="ctrTitle"/>
          </p:nvPr>
        </p:nvSpPr>
        <p:spPr/>
        <p:txBody>
          <a:bodyPr/>
          <a:lstStyle/>
          <a:p>
            <a:r>
              <a:rPr lang="en-US"/>
              <a:t>Resources</a:t>
            </a:r>
          </a:p>
        </p:txBody>
      </p:sp>
      <p:sp>
        <p:nvSpPr>
          <p:cNvPr id="5" name="Slide Number Placeholder 4">
            <a:extLst>
              <a:ext uri="{FF2B5EF4-FFF2-40B4-BE49-F238E27FC236}">
                <a16:creationId xmlns:a16="http://schemas.microsoft.com/office/drawing/2014/main" id="{3AF37378-EADB-4355-8A7C-FB72FB3ADE61}"/>
              </a:ext>
            </a:extLst>
          </p:cNvPr>
          <p:cNvSpPr>
            <a:spLocks noGrp="1"/>
          </p:cNvSpPr>
          <p:nvPr>
            <p:ph type="sldNum" sz="quarter" idx="12"/>
          </p:nvPr>
        </p:nvSpPr>
        <p:spPr/>
        <p:txBody>
          <a:bodyPr/>
          <a:lstStyle/>
          <a:p>
            <a:fld id="{46775F4D-6D42-4CD6-A802-0B48E0231625}" type="slidenum">
              <a:rPr lang="en-US" smtClean="0"/>
              <a:pPr/>
              <a:t>35</a:t>
            </a:fld>
            <a:endParaRPr lang="en-US"/>
          </a:p>
        </p:txBody>
      </p:sp>
      <p:sp>
        <p:nvSpPr>
          <p:cNvPr id="4" name="Footer Placeholder 3">
            <a:extLst>
              <a:ext uri="{FF2B5EF4-FFF2-40B4-BE49-F238E27FC236}">
                <a16:creationId xmlns:a16="http://schemas.microsoft.com/office/drawing/2014/main" id="{14FDBA17-38C1-44B5-8FCA-DB3805FFE8A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170232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CA4342-4A51-407F-B1C6-F0B680D3405E}"/>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a:t>Catamaran Technical Assistance Website</a:t>
            </a:r>
          </a:p>
        </p:txBody>
      </p:sp>
      <p:pic>
        <p:nvPicPr>
          <p:cNvPr id="8" name="Picture 7" descr="Screenshot of Catamaran Technical Assistance homepage.">
            <a:extLst>
              <a:ext uri="{FF2B5EF4-FFF2-40B4-BE49-F238E27FC236}">
                <a16:creationId xmlns:a16="http://schemas.microsoft.com/office/drawing/2014/main" id="{71A1FCFD-B324-F1DE-54BD-51B7A00CE231}"/>
              </a:ext>
            </a:extLst>
          </p:cNvPr>
          <p:cNvPicPr>
            <a:picLocks noChangeAspect="1"/>
          </p:cNvPicPr>
          <p:nvPr/>
        </p:nvPicPr>
        <p:blipFill>
          <a:blip r:embed="rId3"/>
          <a:stretch>
            <a:fillRect/>
          </a:stretch>
        </p:blipFill>
        <p:spPr>
          <a:xfrm>
            <a:off x="0" y="591318"/>
            <a:ext cx="12192000" cy="5675363"/>
          </a:xfrm>
          <a:prstGeom prst="rect">
            <a:avLst/>
          </a:prstGeom>
        </p:spPr>
      </p:pic>
      <p:sp>
        <p:nvSpPr>
          <p:cNvPr id="3" name="Slide Number Placeholder 2">
            <a:extLst>
              <a:ext uri="{FF2B5EF4-FFF2-40B4-BE49-F238E27FC236}">
                <a16:creationId xmlns:a16="http://schemas.microsoft.com/office/drawing/2014/main" id="{FDC80FEA-0B66-4E04-A221-2D7A9BE48A80}"/>
              </a:ext>
            </a:extLst>
          </p:cNvPr>
          <p:cNvSpPr>
            <a:spLocks noGrp="1"/>
          </p:cNvSpPr>
          <p:nvPr>
            <p:ph type="sldNum" sz="quarter" idx="12"/>
          </p:nvPr>
        </p:nvSpPr>
        <p:spPr/>
        <p:txBody>
          <a:bodyPr/>
          <a:lstStyle/>
          <a:p>
            <a:fld id="{F782C1E8-CA2E-47FF-89F1-29AE34FB2263}" type="slidenum">
              <a:rPr lang="en-US" smtClean="0">
                <a:solidFill>
                  <a:srgbClr val="3A3A3A"/>
                </a:solidFill>
              </a:rPr>
              <a:pPr/>
              <a:t>36</a:t>
            </a:fld>
            <a:endParaRPr lang="en-US">
              <a:solidFill>
                <a:srgbClr val="3A3A3A"/>
              </a:solidFill>
            </a:endParaRPr>
          </a:p>
        </p:txBody>
      </p:sp>
      <p:sp>
        <p:nvSpPr>
          <p:cNvPr id="2" name="Footer Placeholder 1">
            <a:extLst>
              <a:ext uri="{FF2B5EF4-FFF2-40B4-BE49-F238E27FC236}">
                <a16:creationId xmlns:a16="http://schemas.microsoft.com/office/drawing/2014/main" id="{C0511B46-5414-4DE1-AEA7-F7F369D28759}"/>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465089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BB4AC4-2997-762B-2EB3-599211553A76}"/>
              </a:ext>
            </a:extLst>
          </p:cNvPr>
          <p:cNvSpPr>
            <a:spLocks noGrp="1"/>
          </p:cNvSpPr>
          <p:nvPr>
            <p:ph type="title" idx="4294967295"/>
          </p:nvPr>
        </p:nvSpPr>
        <p:spPr>
          <a:xfrm>
            <a:off x="747765" y="-1413434"/>
            <a:ext cx="10515600" cy="1325563"/>
          </a:xfrm>
        </p:spPr>
        <p:txBody>
          <a:bodyPr/>
          <a:lstStyle/>
          <a:p>
            <a:r>
              <a:rPr lang="en-US"/>
              <a:t>Catamaran Calendar List View</a:t>
            </a:r>
          </a:p>
        </p:txBody>
      </p:sp>
      <p:pic>
        <p:nvPicPr>
          <p:cNvPr id="10" name="Picture 9" descr="View Calendar link on the TA site.">
            <a:extLst>
              <a:ext uri="{FF2B5EF4-FFF2-40B4-BE49-F238E27FC236}">
                <a16:creationId xmlns:a16="http://schemas.microsoft.com/office/drawing/2014/main" id="{27F27D05-5522-60D4-9993-9BB95E6B37C0}"/>
              </a:ext>
            </a:extLst>
          </p:cNvPr>
          <p:cNvPicPr>
            <a:picLocks noChangeAspect="1"/>
          </p:cNvPicPr>
          <p:nvPr/>
        </p:nvPicPr>
        <p:blipFill>
          <a:blip r:embed="rId3"/>
          <a:stretch>
            <a:fillRect/>
          </a:stretch>
        </p:blipFill>
        <p:spPr>
          <a:xfrm>
            <a:off x="162448" y="1061942"/>
            <a:ext cx="11867103" cy="4734115"/>
          </a:xfrm>
          <a:prstGeom prst="rect">
            <a:avLst/>
          </a:prstGeom>
          <a:ln>
            <a:solidFill>
              <a:schemeClr val="tx1">
                <a:lumMod val="50000"/>
              </a:schemeClr>
            </a:solidFill>
          </a:ln>
        </p:spPr>
      </p:pic>
      <p:sp>
        <p:nvSpPr>
          <p:cNvPr id="3" name="Slide Number Placeholder 2">
            <a:extLst>
              <a:ext uri="{FF2B5EF4-FFF2-40B4-BE49-F238E27FC236}">
                <a16:creationId xmlns:a16="http://schemas.microsoft.com/office/drawing/2014/main" id="{7F309707-2889-C5EE-6205-B0D936674CCB}"/>
              </a:ext>
            </a:extLst>
          </p:cNvPr>
          <p:cNvSpPr>
            <a:spLocks noGrp="1"/>
          </p:cNvSpPr>
          <p:nvPr>
            <p:ph type="sldNum" sz="quarter" idx="12"/>
          </p:nvPr>
        </p:nvSpPr>
        <p:spPr/>
        <p:txBody>
          <a:bodyPr/>
          <a:lstStyle/>
          <a:p>
            <a:fld id="{F782C1E8-CA2E-47FF-89F1-29AE34FB2263}" type="slidenum">
              <a:rPr lang="en-US" smtClean="0"/>
              <a:pPr/>
              <a:t>37</a:t>
            </a:fld>
            <a:endParaRPr lang="en-US"/>
          </a:p>
        </p:txBody>
      </p:sp>
      <p:sp>
        <p:nvSpPr>
          <p:cNvPr id="2" name="Footer Placeholder 1">
            <a:extLst>
              <a:ext uri="{FF2B5EF4-FFF2-40B4-BE49-F238E27FC236}">
                <a16:creationId xmlns:a16="http://schemas.microsoft.com/office/drawing/2014/main" id="{031CDB4F-C1C8-1CF4-5DD8-7C298C7ACA08}"/>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32619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FFF5-F131-8F79-D571-82D64079AE6B}"/>
              </a:ext>
            </a:extLst>
          </p:cNvPr>
          <p:cNvSpPr>
            <a:spLocks noGrp="1"/>
          </p:cNvSpPr>
          <p:nvPr>
            <p:ph type="title"/>
          </p:nvPr>
        </p:nvSpPr>
        <p:spPr/>
        <p:txBody>
          <a:bodyPr/>
          <a:lstStyle/>
          <a:p>
            <a:r>
              <a:rPr lang="en-US"/>
              <a:t>Catamaran Calendar (Continued)</a:t>
            </a:r>
          </a:p>
        </p:txBody>
      </p:sp>
      <p:pic>
        <p:nvPicPr>
          <p:cNvPr id="9" name="Picture 8" descr="Full-size calendar on the TA site. ">
            <a:extLst>
              <a:ext uri="{FF2B5EF4-FFF2-40B4-BE49-F238E27FC236}">
                <a16:creationId xmlns:a16="http://schemas.microsoft.com/office/drawing/2014/main" id="{5277CE9B-444D-6739-8A31-AA33CDA5E004}"/>
              </a:ext>
            </a:extLst>
          </p:cNvPr>
          <p:cNvPicPr>
            <a:picLocks noChangeAspect="1"/>
          </p:cNvPicPr>
          <p:nvPr/>
        </p:nvPicPr>
        <p:blipFill>
          <a:blip r:embed="rId3"/>
          <a:stretch>
            <a:fillRect/>
          </a:stretch>
        </p:blipFill>
        <p:spPr>
          <a:xfrm>
            <a:off x="1129105" y="1740026"/>
            <a:ext cx="3753059" cy="4435692"/>
          </a:xfrm>
          <a:prstGeom prst="rect">
            <a:avLst/>
          </a:prstGeom>
          <a:ln>
            <a:solidFill>
              <a:schemeClr val="tx1">
                <a:lumMod val="50000"/>
              </a:schemeClr>
            </a:solidFill>
          </a:ln>
        </p:spPr>
      </p:pic>
      <p:pic>
        <p:nvPicPr>
          <p:cNvPr id="11" name="Picture 10" descr="Detailed view with clickable link to a how-to and option to add event to calendar.">
            <a:extLst>
              <a:ext uri="{FF2B5EF4-FFF2-40B4-BE49-F238E27FC236}">
                <a16:creationId xmlns:a16="http://schemas.microsoft.com/office/drawing/2014/main" id="{C6426815-5C65-3BAE-D63C-BBDF6E2F0FD7}"/>
              </a:ext>
            </a:extLst>
          </p:cNvPr>
          <p:cNvPicPr>
            <a:picLocks noChangeAspect="1"/>
          </p:cNvPicPr>
          <p:nvPr/>
        </p:nvPicPr>
        <p:blipFill>
          <a:blip r:embed="rId4"/>
          <a:stretch>
            <a:fillRect/>
          </a:stretch>
        </p:blipFill>
        <p:spPr>
          <a:xfrm>
            <a:off x="5248226" y="1740025"/>
            <a:ext cx="5814669" cy="4435692"/>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E31BF400-B2AA-F8A5-1A6C-0AF0DE24EB6D}"/>
              </a:ext>
            </a:extLst>
          </p:cNvPr>
          <p:cNvSpPr>
            <a:spLocks noGrp="1"/>
          </p:cNvSpPr>
          <p:nvPr>
            <p:ph type="sldNum" sz="quarter" idx="12"/>
          </p:nvPr>
        </p:nvSpPr>
        <p:spPr/>
        <p:txBody>
          <a:bodyPr/>
          <a:lstStyle/>
          <a:p>
            <a:fld id="{46775F4D-6D42-4CD6-A802-0B48E0231625}" type="slidenum">
              <a:rPr lang="en-US" smtClean="0"/>
              <a:pPr/>
              <a:t>38</a:t>
            </a:fld>
            <a:endParaRPr lang="en-US"/>
          </a:p>
        </p:txBody>
      </p:sp>
      <p:sp>
        <p:nvSpPr>
          <p:cNvPr id="4" name="Footer Placeholder 3">
            <a:extLst>
              <a:ext uri="{FF2B5EF4-FFF2-40B4-BE49-F238E27FC236}">
                <a16:creationId xmlns:a16="http://schemas.microsoft.com/office/drawing/2014/main" id="{FB5987C8-94B1-15EF-125C-DD5147BCA70B}"/>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764095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FC9D9-60B7-1DE7-D2CD-76288E27A00B}"/>
              </a:ext>
            </a:extLst>
          </p:cNvPr>
          <p:cNvSpPr>
            <a:spLocks noGrp="1"/>
          </p:cNvSpPr>
          <p:nvPr>
            <p:ph type="title"/>
          </p:nvPr>
        </p:nvSpPr>
        <p:spPr/>
        <p:txBody>
          <a:bodyPr/>
          <a:lstStyle/>
          <a:p>
            <a:r>
              <a:rPr lang="en-US"/>
              <a:t>Catamaran Navigation Tips Training Video</a:t>
            </a:r>
          </a:p>
        </p:txBody>
      </p:sp>
      <p:pic>
        <p:nvPicPr>
          <p:cNvPr id="6" name="Picture 5" descr="Catamaran Navigation Tips and Resources link under the Spotlight section of the TA site.">
            <a:extLst>
              <a:ext uri="{FF2B5EF4-FFF2-40B4-BE49-F238E27FC236}">
                <a16:creationId xmlns:a16="http://schemas.microsoft.com/office/drawing/2014/main" id="{DDC4FB46-A1A0-5351-816E-4F9E2DD85E3C}"/>
              </a:ext>
            </a:extLst>
          </p:cNvPr>
          <p:cNvPicPr>
            <a:picLocks noChangeAspect="1"/>
          </p:cNvPicPr>
          <p:nvPr/>
        </p:nvPicPr>
        <p:blipFill>
          <a:blip r:embed="rId3"/>
          <a:stretch>
            <a:fillRect/>
          </a:stretch>
        </p:blipFill>
        <p:spPr>
          <a:xfrm>
            <a:off x="838200" y="2294850"/>
            <a:ext cx="10515600" cy="3567239"/>
          </a:xfrm>
          <a:prstGeom prst="rect">
            <a:avLst/>
          </a:prstGeom>
          <a:ln>
            <a:solidFill>
              <a:schemeClr val="tx1">
                <a:lumMod val="50000"/>
              </a:schemeClr>
            </a:solidFill>
          </a:ln>
        </p:spPr>
      </p:pic>
      <p:sp>
        <p:nvSpPr>
          <p:cNvPr id="5" name="Slide Number Placeholder 4">
            <a:extLst>
              <a:ext uri="{FF2B5EF4-FFF2-40B4-BE49-F238E27FC236}">
                <a16:creationId xmlns:a16="http://schemas.microsoft.com/office/drawing/2014/main" id="{D0E1FDA3-6C04-901D-CD78-29E28255352D}"/>
              </a:ext>
            </a:extLst>
          </p:cNvPr>
          <p:cNvSpPr>
            <a:spLocks noGrp="1"/>
          </p:cNvSpPr>
          <p:nvPr>
            <p:ph type="sldNum" sz="quarter" idx="12"/>
          </p:nvPr>
        </p:nvSpPr>
        <p:spPr/>
        <p:txBody>
          <a:bodyPr/>
          <a:lstStyle/>
          <a:p>
            <a:fld id="{46775F4D-6D42-4CD6-A802-0B48E0231625}" type="slidenum">
              <a:rPr lang="en-US" smtClean="0"/>
              <a:pPr/>
              <a:t>39</a:t>
            </a:fld>
            <a:endParaRPr lang="en-US"/>
          </a:p>
        </p:txBody>
      </p:sp>
      <p:sp>
        <p:nvSpPr>
          <p:cNvPr id="4" name="Footer Placeholder 3">
            <a:extLst>
              <a:ext uri="{FF2B5EF4-FFF2-40B4-BE49-F238E27FC236}">
                <a16:creationId xmlns:a16="http://schemas.microsoft.com/office/drawing/2014/main" id="{FA6CD61D-1B1C-D35A-DBBD-7AA811DAA57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5027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2411DC-DD8F-4EC5-918D-474946295F8B}"/>
              </a:ext>
            </a:extLst>
          </p:cNvPr>
          <p:cNvSpPr>
            <a:spLocks noGrp="1"/>
          </p:cNvSpPr>
          <p:nvPr>
            <p:ph type="ctrTitle"/>
          </p:nvPr>
        </p:nvSpPr>
        <p:spPr/>
        <p:txBody>
          <a:bodyPr/>
          <a:lstStyle/>
          <a:p>
            <a:r>
              <a:rPr lang="en-US"/>
              <a:t>May 2025 Catamaran Preview</a:t>
            </a:r>
          </a:p>
        </p:txBody>
      </p:sp>
      <p:sp>
        <p:nvSpPr>
          <p:cNvPr id="5" name="Slide Number Placeholder 4">
            <a:extLst>
              <a:ext uri="{FF2B5EF4-FFF2-40B4-BE49-F238E27FC236}">
                <a16:creationId xmlns:a16="http://schemas.microsoft.com/office/drawing/2014/main" id="{ED1846FB-CB53-4F58-9A17-B3FA0F64F770}"/>
              </a:ext>
            </a:extLst>
          </p:cNvPr>
          <p:cNvSpPr>
            <a:spLocks noGrp="1"/>
          </p:cNvSpPr>
          <p:nvPr>
            <p:ph type="sldNum" sz="quarter" idx="12"/>
          </p:nvPr>
        </p:nvSpPr>
        <p:spPr/>
        <p:txBody>
          <a:bodyPr/>
          <a:lstStyle/>
          <a:p>
            <a:fld id="{46775F4D-6D42-4CD6-A802-0B48E0231625}" type="slidenum">
              <a:rPr lang="en-US" smtClean="0"/>
              <a:pPr/>
              <a:t>4</a:t>
            </a:fld>
            <a:endParaRPr lang="en-US"/>
          </a:p>
        </p:txBody>
      </p:sp>
      <p:sp>
        <p:nvSpPr>
          <p:cNvPr id="4" name="Footer Placeholder 3">
            <a:extLst>
              <a:ext uri="{FF2B5EF4-FFF2-40B4-BE49-F238E27FC236}">
                <a16:creationId xmlns:a16="http://schemas.microsoft.com/office/drawing/2014/main" id="{B06DE2B8-99B1-49ED-A363-000B61DFF9C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16042732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11DF7-A832-40CA-89DF-B035B62A7A7F}"/>
              </a:ext>
            </a:extLst>
          </p:cNvPr>
          <p:cNvSpPr>
            <a:spLocks noGrp="1"/>
          </p:cNvSpPr>
          <p:nvPr>
            <p:ph type="title"/>
          </p:nvPr>
        </p:nvSpPr>
        <p:spPr/>
        <p:txBody>
          <a:bodyPr/>
          <a:lstStyle/>
          <a:p>
            <a:r>
              <a:rPr lang="en-US">
                <a:latin typeface="Arial"/>
                <a:cs typeface="Arial"/>
              </a:rPr>
              <a:t>Need Assistance?</a:t>
            </a:r>
          </a:p>
        </p:txBody>
      </p:sp>
      <p:sp>
        <p:nvSpPr>
          <p:cNvPr id="3" name="Content Placeholder 3">
            <a:extLst>
              <a:ext uri="{FF2B5EF4-FFF2-40B4-BE49-F238E27FC236}">
                <a16:creationId xmlns:a16="http://schemas.microsoft.com/office/drawing/2014/main" id="{E5A1AAF3-1AB8-627C-E5D6-74C5ADAD56DA}"/>
              </a:ext>
            </a:extLst>
          </p:cNvPr>
          <p:cNvSpPr>
            <a:spLocks noGrp="1"/>
          </p:cNvSpPr>
          <p:nvPr>
            <p:ph sz="half" idx="1"/>
          </p:nvPr>
        </p:nvSpPr>
        <p:spPr>
          <a:xfrm>
            <a:off x="838201" y="2001837"/>
            <a:ext cx="5181600" cy="4187948"/>
          </a:xfrm>
        </p:spPr>
        <p:txBody>
          <a:bodyPr>
            <a:normAutofit/>
          </a:bodyPr>
          <a:lstStyle/>
          <a:p>
            <a:pPr marL="0" indent="0">
              <a:spcBef>
                <a:spcPts val="600"/>
              </a:spcBef>
              <a:buNone/>
            </a:pPr>
            <a:r>
              <a:rPr lang="en-US" b="1">
                <a:solidFill>
                  <a:schemeClr val="accent2"/>
                </a:solidFill>
                <a:latin typeface="Arial"/>
                <a:cs typeface="Arial"/>
              </a:rPr>
              <a:t>MDE OSE Information Line</a:t>
            </a:r>
            <a:endParaRPr lang="en-US" b="1">
              <a:solidFill>
                <a:schemeClr val="accent2"/>
              </a:solidFill>
            </a:endParaRPr>
          </a:p>
          <a:p>
            <a:pPr>
              <a:spcBef>
                <a:spcPts val="600"/>
              </a:spcBef>
            </a:pPr>
            <a:r>
              <a:rPr lang="en-US">
                <a:latin typeface="Arial"/>
                <a:cs typeface="Arial"/>
              </a:rPr>
              <a:t>888-320-8384</a:t>
            </a:r>
          </a:p>
          <a:p>
            <a:pPr>
              <a:spcBef>
                <a:spcPts val="600"/>
              </a:spcBef>
            </a:pPr>
            <a:r>
              <a:rPr lang="en-US">
                <a:latin typeface="Arial"/>
                <a:cs typeface="Arial"/>
                <a:hlinkClick r:id="rId3"/>
              </a:rPr>
              <a:t>mde-ose@michigan.gov</a:t>
            </a:r>
            <a:r>
              <a:rPr lang="en-US">
                <a:latin typeface="Arial"/>
                <a:cs typeface="Arial"/>
              </a:rPr>
              <a:t> </a:t>
            </a:r>
          </a:p>
        </p:txBody>
      </p:sp>
      <p:sp>
        <p:nvSpPr>
          <p:cNvPr id="4" name="Content Placeholder 3">
            <a:extLst>
              <a:ext uri="{FF2B5EF4-FFF2-40B4-BE49-F238E27FC236}">
                <a16:creationId xmlns:a16="http://schemas.microsoft.com/office/drawing/2014/main" id="{67135A52-A3B4-B33D-58A5-10915FDCF9EC}"/>
              </a:ext>
            </a:extLst>
          </p:cNvPr>
          <p:cNvSpPr>
            <a:spLocks noGrp="1"/>
          </p:cNvSpPr>
          <p:nvPr>
            <p:ph sz="half" idx="2"/>
          </p:nvPr>
        </p:nvSpPr>
        <p:spPr>
          <a:xfrm>
            <a:off x="6172201" y="2001837"/>
            <a:ext cx="5181600" cy="4187948"/>
          </a:xfrm>
        </p:spPr>
        <p:txBody>
          <a:bodyPr/>
          <a:lstStyle/>
          <a:p>
            <a:pPr marL="0" indent="0">
              <a:buNone/>
            </a:pPr>
            <a:r>
              <a:rPr lang="en-US" b="1">
                <a:solidFill>
                  <a:schemeClr val="accent2"/>
                </a:solidFill>
              </a:rPr>
              <a:t>Catamaran Help Desk</a:t>
            </a:r>
          </a:p>
          <a:p>
            <a:pPr marL="236538" indent="-236538">
              <a:buFont typeface="Arial" panose="020B0604020202020204" pitchFamily="34" charset="0"/>
              <a:buChar char="•"/>
            </a:pPr>
            <a:r>
              <a:rPr lang="en-US"/>
              <a:t>877-474-9023</a:t>
            </a:r>
          </a:p>
          <a:p>
            <a:pPr marL="236538" indent="-236538">
              <a:buFont typeface="Arial" panose="020B0604020202020204" pitchFamily="34" charset="0"/>
              <a:buChar char="•"/>
            </a:pPr>
            <a:r>
              <a:rPr lang="en-US" err="1">
                <a:hlinkClick r:id="rId4"/>
              </a:rPr>
              <a:t>help@catamaran.partners</a:t>
            </a:r>
            <a:endParaRPr lang="en-US"/>
          </a:p>
        </p:txBody>
      </p:sp>
      <p:sp>
        <p:nvSpPr>
          <p:cNvPr id="8" name="Slide Number Placeholder 7">
            <a:extLst>
              <a:ext uri="{FF2B5EF4-FFF2-40B4-BE49-F238E27FC236}">
                <a16:creationId xmlns:a16="http://schemas.microsoft.com/office/drawing/2014/main" id="{315E0520-66D4-4AA5-B85E-BAE693AA3928}"/>
              </a:ext>
            </a:extLst>
          </p:cNvPr>
          <p:cNvSpPr>
            <a:spLocks noGrp="1"/>
          </p:cNvSpPr>
          <p:nvPr>
            <p:ph type="sldNum" sz="quarter" idx="12"/>
          </p:nvPr>
        </p:nvSpPr>
        <p:spPr/>
        <p:txBody>
          <a:bodyPr/>
          <a:lstStyle/>
          <a:p>
            <a:fld id="{53954A07-F13B-4186-89EE-6DAD163F96DA}" type="slidenum">
              <a:rPr lang="en-US" smtClean="0"/>
              <a:pPr/>
              <a:t>40</a:t>
            </a:fld>
            <a:endParaRPr lang="en-US"/>
          </a:p>
        </p:txBody>
      </p:sp>
      <p:sp>
        <p:nvSpPr>
          <p:cNvPr id="7" name="Footer Placeholder 6">
            <a:extLst>
              <a:ext uri="{FF2B5EF4-FFF2-40B4-BE49-F238E27FC236}">
                <a16:creationId xmlns:a16="http://schemas.microsoft.com/office/drawing/2014/main" id="{49823301-6433-450A-9F69-D74D4F5E39A6}"/>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2849347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8DE7B-BB7D-4959-AB44-6CA52C140FC6}"/>
              </a:ext>
            </a:extLst>
          </p:cNvPr>
          <p:cNvSpPr>
            <a:spLocks noGrp="1"/>
          </p:cNvSpPr>
          <p:nvPr>
            <p:ph type="title"/>
          </p:nvPr>
        </p:nvSpPr>
        <p:spPr/>
        <p:txBody>
          <a:bodyPr/>
          <a:lstStyle/>
          <a:p>
            <a:r>
              <a:rPr lang="en-US" dirty="0"/>
              <a:t>What’s Inside? </a:t>
            </a:r>
          </a:p>
        </p:txBody>
      </p:sp>
      <p:sp>
        <p:nvSpPr>
          <p:cNvPr id="8" name="Content Placeholder 7">
            <a:extLst>
              <a:ext uri="{FF2B5EF4-FFF2-40B4-BE49-F238E27FC236}">
                <a16:creationId xmlns:a16="http://schemas.microsoft.com/office/drawing/2014/main" id="{8782D37E-9311-42A9-A246-6A237A250A2E}"/>
              </a:ext>
            </a:extLst>
          </p:cNvPr>
          <p:cNvSpPr>
            <a:spLocks noGrp="1"/>
          </p:cNvSpPr>
          <p:nvPr>
            <p:ph sz="half" idx="2"/>
          </p:nvPr>
        </p:nvSpPr>
        <p:spPr>
          <a:xfrm>
            <a:off x="1043117" y="1847850"/>
            <a:ext cx="5181600" cy="4351338"/>
          </a:xfrm>
        </p:spPr>
        <p:txBody>
          <a:bodyPr vert="horz" lIns="91440" tIns="45720" rIns="91440" bIns="45720" rtlCol="0" anchor="t">
            <a:normAutofit/>
          </a:bodyPr>
          <a:lstStyle/>
          <a:p>
            <a:r>
              <a:rPr lang="en-US" sz="2800" b="1" dirty="0"/>
              <a:t>Reports</a:t>
            </a:r>
          </a:p>
          <a:p>
            <a:pPr lvl="1"/>
            <a:r>
              <a:rPr lang="en-US" sz="2400" dirty="0"/>
              <a:t>Strand Report</a:t>
            </a:r>
          </a:p>
          <a:p>
            <a:pPr lvl="1"/>
            <a:r>
              <a:rPr lang="en-US" sz="2400" dirty="0"/>
              <a:t>Monitoring Activities Report (MAR)</a:t>
            </a:r>
          </a:p>
          <a:p>
            <a:pPr lvl="1"/>
            <a:r>
              <a:rPr lang="en-US" sz="2400" dirty="0"/>
              <a:t>Reports and Letters of Findings</a:t>
            </a:r>
          </a:p>
          <a:p>
            <a:pPr lvl="1"/>
            <a:r>
              <a:rPr lang="en-US" sz="2400" dirty="0"/>
              <a:t>Monitoring Notification Letters</a:t>
            </a:r>
          </a:p>
          <a:p>
            <a:pPr lvl="1"/>
            <a:r>
              <a:rPr lang="en-US" sz="2400" dirty="0"/>
              <a:t>Closeout/Non-closeout Reports</a:t>
            </a:r>
          </a:p>
          <a:p>
            <a:pPr lvl="1"/>
            <a:r>
              <a:rPr lang="en-US" sz="2400" dirty="0"/>
              <a:t>State Complaint Reports</a:t>
            </a:r>
          </a:p>
          <a:p>
            <a:pPr lvl="1"/>
            <a:r>
              <a:rPr lang="en-US" sz="2400" dirty="0">
                <a:latin typeface="Arial"/>
                <a:cs typeface="Arial"/>
              </a:rPr>
              <a:t>ISD Reports</a:t>
            </a:r>
          </a:p>
        </p:txBody>
      </p:sp>
      <p:sp>
        <p:nvSpPr>
          <p:cNvPr id="7" name="Content Placeholder 6">
            <a:extLst>
              <a:ext uri="{FF2B5EF4-FFF2-40B4-BE49-F238E27FC236}">
                <a16:creationId xmlns:a16="http://schemas.microsoft.com/office/drawing/2014/main" id="{18BBC86B-5332-4A2C-B148-D6F187345080}"/>
              </a:ext>
            </a:extLst>
          </p:cNvPr>
          <p:cNvSpPr>
            <a:spLocks noGrp="1"/>
          </p:cNvSpPr>
          <p:nvPr>
            <p:ph sz="half" idx="1"/>
          </p:nvPr>
        </p:nvSpPr>
        <p:spPr>
          <a:xfrm>
            <a:off x="6224717" y="1847850"/>
            <a:ext cx="5181600" cy="4351338"/>
          </a:xfrm>
        </p:spPr>
        <p:txBody>
          <a:bodyPr vert="horz" lIns="91440" tIns="45720" rIns="91440" bIns="45720" rtlCol="0" anchor="t">
            <a:normAutofit/>
          </a:bodyPr>
          <a:lstStyle/>
          <a:p>
            <a:r>
              <a:rPr lang="en-US" sz="2800" b="1" dirty="0"/>
              <a:t>Activities</a:t>
            </a:r>
          </a:p>
          <a:p>
            <a:pPr lvl="1"/>
            <a:r>
              <a:rPr lang="en-US" sz="2400" dirty="0"/>
              <a:t>Corrective Action Plans (CAPs)</a:t>
            </a:r>
          </a:p>
          <a:p>
            <a:pPr lvl="2"/>
            <a:r>
              <a:rPr lang="en-US" sz="2400" dirty="0"/>
              <a:t>B-4A, B-4B, B-4AB, B-13, and Complaints</a:t>
            </a:r>
          </a:p>
          <a:p>
            <a:pPr lvl="1"/>
            <a:r>
              <a:rPr lang="en-US" sz="2400" dirty="0"/>
              <a:t>B-13 Corrective Actions</a:t>
            </a:r>
          </a:p>
          <a:p>
            <a:pPr lvl="1"/>
            <a:r>
              <a:rPr lang="en-US" sz="2400" dirty="0"/>
              <a:t>Student Level Corrective Action Plans (SLCAPs) for Complaints</a:t>
            </a:r>
          </a:p>
          <a:p>
            <a:pPr lvl="1"/>
            <a:r>
              <a:rPr lang="en-US" sz="2400" dirty="0"/>
              <a:t>B-9 and B-10 Monitoring and Procedure Reviews</a:t>
            </a:r>
          </a:p>
          <a:p>
            <a:pPr marL="457200" lvl="1" indent="0">
              <a:buNone/>
            </a:pPr>
            <a:endParaRPr lang="en-US" sz="2400" dirty="0"/>
          </a:p>
        </p:txBody>
      </p:sp>
      <p:sp>
        <p:nvSpPr>
          <p:cNvPr id="5" name="Slide Number Placeholder 4">
            <a:extLst>
              <a:ext uri="{FF2B5EF4-FFF2-40B4-BE49-F238E27FC236}">
                <a16:creationId xmlns:a16="http://schemas.microsoft.com/office/drawing/2014/main" id="{92A1AAC7-B14E-4483-8F09-7B06DEE3E751}"/>
              </a:ext>
            </a:extLst>
          </p:cNvPr>
          <p:cNvSpPr>
            <a:spLocks noGrp="1"/>
          </p:cNvSpPr>
          <p:nvPr>
            <p:ph type="sldNum" sz="quarter" idx="12"/>
          </p:nvPr>
        </p:nvSpPr>
        <p:spPr/>
        <p:txBody>
          <a:bodyPr/>
          <a:lstStyle/>
          <a:p>
            <a:fld id="{2E6F2232-818B-4E09-954B-6E16973FF9E0}" type="slidenum">
              <a:rPr lang="en-US" smtClean="0"/>
              <a:pPr/>
              <a:t>5</a:t>
            </a:fld>
            <a:endParaRPr lang="en-US"/>
          </a:p>
        </p:txBody>
      </p:sp>
      <p:sp>
        <p:nvSpPr>
          <p:cNvPr id="2" name="Footer Placeholder 1">
            <a:extLst>
              <a:ext uri="{FF2B5EF4-FFF2-40B4-BE49-F238E27FC236}">
                <a16:creationId xmlns:a16="http://schemas.microsoft.com/office/drawing/2014/main" id="{00C506F3-74A0-4FB9-B7D1-C6B77FE06314}"/>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405440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05FAE-4D25-574F-2705-065233AD07DE}"/>
              </a:ext>
            </a:extLst>
          </p:cNvPr>
          <p:cNvSpPr>
            <a:spLocks noGrp="1"/>
          </p:cNvSpPr>
          <p:nvPr>
            <p:ph type="title"/>
          </p:nvPr>
        </p:nvSpPr>
        <p:spPr>
          <a:xfrm>
            <a:off x="825723" y="-1417771"/>
            <a:ext cx="10515600" cy="1325563"/>
          </a:xfrm>
        </p:spPr>
        <p:txBody>
          <a:bodyPr/>
          <a:lstStyle/>
          <a:p>
            <a:r>
              <a:rPr lang="en-US"/>
              <a:t>Part B 2025 Strand Report</a:t>
            </a:r>
          </a:p>
        </p:txBody>
      </p:sp>
      <p:pic>
        <p:nvPicPr>
          <p:cNvPr id="6" name="Picture 5" descr="Part B 2025 Strand Report with See Corrective Action, Work with ISD circled as well as the Download link.">
            <a:extLst>
              <a:ext uri="{FF2B5EF4-FFF2-40B4-BE49-F238E27FC236}">
                <a16:creationId xmlns:a16="http://schemas.microsoft.com/office/drawing/2014/main" id="{8D95A3E2-24E8-45E6-E108-87E558DD8930}"/>
              </a:ext>
            </a:extLst>
          </p:cNvPr>
          <p:cNvPicPr>
            <a:picLocks noChangeAspect="1"/>
          </p:cNvPicPr>
          <p:nvPr/>
        </p:nvPicPr>
        <p:blipFill>
          <a:blip r:embed="rId3"/>
          <a:stretch>
            <a:fillRect/>
          </a:stretch>
        </p:blipFill>
        <p:spPr>
          <a:xfrm>
            <a:off x="1371600" y="166307"/>
            <a:ext cx="9238871" cy="6190043"/>
          </a:xfrm>
          <a:prstGeom prst="rect">
            <a:avLst/>
          </a:prstGeom>
          <a:noFill/>
          <a:ln>
            <a:solidFill>
              <a:schemeClr val="tx1">
                <a:lumMod val="50000"/>
              </a:schemeClr>
            </a:solidFill>
          </a:ln>
        </p:spPr>
      </p:pic>
      <p:sp>
        <p:nvSpPr>
          <p:cNvPr id="5" name="Slide Number Placeholder 4">
            <a:extLst>
              <a:ext uri="{FF2B5EF4-FFF2-40B4-BE49-F238E27FC236}">
                <a16:creationId xmlns:a16="http://schemas.microsoft.com/office/drawing/2014/main" id="{ACFCA316-DD90-44EA-8926-049477F1F5DD}"/>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6</a:t>
            </a:fld>
            <a:endParaRPr lang="en-US"/>
          </a:p>
        </p:txBody>
      </p:sp>
      <p:sp>
        <p:nvSpPr>
          <p:cNvPr id="4" name="Footer Placeholder 3">
            <a:extLst>
              <a:ext uri="{FF2B5EF4-FFF2-40B4-BE49-F238E27FC236}">
                <a16:creationId xmlns:a16="http://schemas.microsoft.com/office/drawing/2014/main" id="{6350B2BF-5A8C-4F14-8515-2CE1A35567EA}"/>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spTree>
    <p:extLst>
      <p:ext uri="{BB962C8B-B14F-4D97-AF65-F5344CB8AC3E}">
        <p14:creationId xmlns:p14="http://schemas.microsoft.com/office/powerpoint/2010/main" val="4290519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ED367-EB99-4B23-9697-608FBBA850E1}"/>
              </a:ext>
            </a:extLst>
          </p:cNvPr>
          <p:cNvSpPr>
            <a:spLocks noGrp="1"/>
          </p:cNvSpPr>
          <p:nvPr>
            <p:ph type="title"/>
          </p:nvPr>
        </p:nvSpPr>
        <p:spPr/>
        <p:txBody>
          <a:bodyPr/>
          <a:lstStyle/>
          <a:p>
            <a:r>
              <a:rPr lang="en-US"/>
              <a:t>Monitoring Activities Report (MAR)</a:t>
            </a:r>
          </a:p>
        </p:txBody>
      </p:sp>
      <p:sp>
        <p:nvSpPr>
          <p:cNvPr id="3" name="Content Placeholder 2">
            <a:extLst>
              <a:ext uri="{FF2B5EF4-FFF2-40B4-BE49-F238E27FC236}">
                <a16:creationId xmlns:a16="http://schemas.microsoft.com/office/drawing/2014/main" id="{F038FFF3-1681-4425-8333-880FE8F2B2D5}"/>
              </a:ext>
            </a:extLst>
          </p:cNvPr>
          <p:cNvSpPr>
            <a:spLocks noGrp="1"/>
          </p:cNvSpPr>
          <p:nvPr>
            <p:ph idx="1"/>
          </p:nvPr>
        </p:nvSpPr>
        <p:spPr/>
        <p:txBody>
          <a:bodyPr/>
          <a:lstStyle/>
          <a:p>
            <a:r>
              <a:rPr lang="en-US" sz="2800"/>
              <a:t>The MAR is included in every major release and provides important information to districts.</a:t>
            </a:r>
          </a:p>
          <a:p>
            <a:r>
              <a:rPr lang="en-US" sz="2800"/>
              <a:t>The MAR can be accessed from the Reports page.</a:t>
            </a:r>
          </a:p>
          <a:p>
            <a:r>
              <a:rPr lang="en-US" sz="2800"/>
              <a:t>Some messages are universal and go to all districts.</a:t>
            </a:r>
          </a:p>
          <a:p>
            <a:r>
              <a:rPr lang="en-US" sz="2800"/>
              <a:t>Some messages are targeted and are sent only to specific districts.</a:t>
            </a:r>
          </a:p>
          <a:p>
            <a:pPr lvl="1">
              <a:buFont typeface="Arial" panose="020B0604020202020204" pitchFamily="34" charset="0"/>
              <a:buChar char="•"/>
            </a:pPr>
            <a:r>
              <a:rPr lang="en-US" sz="2400"/>
              <a:t>Reminders to review Reports and Letters of Findings</a:t>
            </a:r>
          </a:p>
          <a:p>
            <a:pPr lvl="1">
              <a:buFont typeface="Arial" panose="020B0604020202020204" pitchFamily="34" charset="0"/>
              <a:buChar char="•"/>
            </a:pPr>
            <a:r>
              <a:rPr lang="en-US" sz="2400"/>
              <a:t>Notifications of monitoring activities</a:t>
            </a:r>
          </a:p>
          <a:p>
            <a:endParaRPr lang="en-US"/>
          </a:p>
        </p:txBody>
      </p:sp>
      <p:sp>
        <p:nvSpPr>
          <p:cNvPr id="5" name="Slide Number Placeholder 4">
            <a:extLst>
              <a:ext uri="{FF2B5EF4-FFF2-40B4-BE49-F238E27FC236}">
                <a16:creationId xmlns:a16="http://schemas.microsoft.com/office/drawing/2014/main" id="{F5108D3B-D0FE-4C05-A20E-AD9D2ED828A2}"/>
              </a:ext>
            </a:extLst>
          </p:cNvPr>
          <p:cNvSpPr>
            <a:spLocks noGrp="1"/>
          </p:cNvSpPr>
          <p:nvPr>
            <p:ph type="sldNum" sz="quarter" idx="12"/>
          </p:nvPr>
        </p:nvSpPr>
        <p:spPr/>
        <p:txBody>
          <a:bodyPr/>
          <a:lstStyle/>
          <a:p>
            <a:fld id="{46775F4D-6D42-4CD6-A802-0B48E0231625}" type="slidenum">
              <a:rPr lang="en-US" smtClean="0"/>
              <a:pPr/>
              <a:t>7</a:t>
            </a:fld>
            <a:endParaRPr lang="en-US"/>
          </a:p>
        </p:txBody>
      </p:sp>
      <p:sp>
        <p:nvSpPr>
          <p:cNvPr id="4" name="Footer Placeholder 3">
            <a:extLst>
              <a:ext uri="{FF2B5EF4-FFF2-40B4-BE49-F238E27FC236}">
                <a16:creationId xmlns:a16="http://schemas.microsoft.com/office/drawing/2014/main" id="{2D7D1063-7BDA-47FE-A2EE-BACF3E394BB2}"/>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519106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CE54-D45D-4247-8397-131D7AC168B9}"/>
              </a:ext>
            </a:extLst>
          </p:cNvPr>
          <p:cNvSpPr>
            <a:spLocks noGrp="1"/>
          </p:cNvSpPr>
          <p:nvPr>
            <p:ph type="title"/>
          </p:nvPr>
        </p:nvSpPr>
        <p:spPr>
          <a:xfrm>
            <a:off x="838200" y="734457"/>
            <a:ext cx="10515600" cy="956231"/>
          </a:xfrm>
        </p:spPr>
        <p:txBody>
          <a:bodyPr anchor="b">
            <a:normAutofit/>
          </a:bodyPr>
          <a:lstStyle/>
          <a:p>
            <a:r>
              <a:rPr lang="en-US"/>
              <a:t>Sample Monitoring Activities Report</a:t>
            </a:r>
          </a:p>
        </p:txBody>
      </p:sp>
      <p:sp>
        <p:nvSpPr>
          <p:cNvPr id="5" name="Slide Number Placeholder 4">
            <a:extLst>
              <a:ext uri="{FF2B5EF4-FFF2-40B4-BE49-F238E27FC236}">
                <a16:creationId xmlns:a16="http://schemas.microsoft.com/office/drawing/2014/main" id="{52D03518-7271-4355-A574-240FAE68AF55}"/>
              </a:ext>
            </a:extLst>
          </p:cNvPr>
          <p:cNvSpPr>
            <a:spLocks noGrp="1"/>
          </p:cNvSpPr>
          <p:nvPr>
            <p:ph type="sldNum" sz="quarter" idx="12"/>
          </p:nvPr>
        </p:nvSpPr>
        <p:spPr>
          <a:xfrm>
            <a:off x="838201" y="6356350"/>
            <a:ext cx="409832" cy="365125"/>
          </a:xfrm>
        </p:spPr>
        <p:txBody>
          <a:bodyPr anchor="ctr">
            <a:normAutofit/>
          </a:bodyPr>
          <a:lstStyle/>
          <a:p>
            <a:pPr>
              <a:spcAft>
                <a:spcPts val="600"/>
              </a:spcAft>
            </a:pPr>
            <a:fld id="{46775F4D-6D42-4CD6-A802-0B48E0231625}" type="slidenum">
              <a:rPr lang="en-US" smtClean="0"/>
              <a:pPr>
                <a:spcAft>
                  <a:spcPts val="600"/>
                </a:spcAft>
              </a:pPr>
              <a:t>8</a:t>
            </a:fld>
            <a:endParaRPr lang="en-US"/>
          </a:p>
        </p:txBody>
      </p:sp>
      <p:sp>
        <p:nvSpPr>
          <p:cNvPr id="4" name="Footer Placeholder 3">
            <a:extLst>
              <a:ext uri="{FF2B5EF4-FFF2-40B4-BE49-F238E27FC236}">
                <a16:creationId xmlns:a16="http://schemas.microsoft.com/office/drawing/2014/main" id="{F7CF5A97-8031-4E18-83CE-57DCFE44B2E5}"/>
              </a:ext>
            </a:extLst>
          </p:cNvPr>
          <p:cNvSpPr>
            <a:spLocks noGrp="1"/>
          </p:cNvSpPr>
          <p:nvPr>
            <p:ph type="ftr" sz="quarter" idx="11"/>
          </p:nvPr>
        </p:nvSpPr>
        <p:spPr>
          <a:xfrm>
            <a:off x="1371600" y="6356350"/>
            <a:ext cx="7673546" cy="365125"/>
          </a:xfrm>
        </p:spPr>
        <p:txBody>
          <a:bodyPr anchor="ctr">
            <a:normAutofit/>
          </a:bodyPr>
          <a:lstStyle/>
          <a:p>
            <a:pPr>
              <a:spcAft>
                <a:spcPts val="600"/>
              </a:spcAft>
            </a:pPr>
            <a:r>
              <a:rPr lang="en-US"/>
              <a:t>Michigan Department of Education | Office of Special Education </a:t>
            </a:r>
          </a:p>
        </p:txBody>
      </p:sp>
      <p:pic>
        <p:nvPicPr>
          <p:cNvPr id="6" name="Picture 5" descr="Monitoring Activities Report message.">
            <a:extLst>
              <a:ext uri="{FF2B5EF4-FFF2-40B4-BE49-F238E27FC236}">
                <a16:creationId xmlns:a16="http://schemas.microsoft.com/office/drawing/2014/main" id="{8D662A27-9496-FCE6-BCC7-D3C5E4C4EBB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038924" y="2357501"/>
            <a:ext cx="10114151" cy="2142998"/>
          </a:xfrm>
          <a:prstGeom prst="rect">
            <a:avLst/>
          </a:prstGeom>
          <a:ln>
            <a:solidFill>
              <a:schemeClr val="tx1">
                <a:lumMod val="50000"/>
              </a:schemeClr>
            </a:solidFill>
          </a:ln>
        </p:spPr>
      </p:pic>
    </p:spTree>
    <p:extLst>
      <p:ext uri="{BB962C8B-B14F-4D97-AF65-F5344CB8AC3E}">
        <p14:creationId xmlns:p14="http://schemas.microsoft.com/office/powerpoint/2010/main" val="2083524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09AA482-B513-4A52-8B40-368A1F27233E}"/>
              </a:ext>
            </a:extLst>
          </p:cNvPr>
          <p:cNvSpPr>
            <a:spLocks noGrp="1"/>
          </p:cNvSpPr>
          <p:nvPr>
            <p:ph type="title"/>
          </p:nvPr>
        </p:nvSpPr>
        <p:spPr>
          <a:xfrm>
            <a:off x="838199" y="622617"/>
            <a:ext cx="11065329" cy="1068071"/>
          </a:xfrm>
        </p:spPr>
        <p:txBody>
          <a:bodyPr/>
          <a:lstStyle/>
          <a:p>
            <a:r>
              <a:rPr lang="en-US"/>
              <a:t>Reports and Letters of Findings/No Findings</a:t>
            </a:r>
          </a:p>
        </p:txBody>
      </p:sp>
      <p:sp>
        <p:nvSpPr>
          <p:cNvPr id="3" name="Content Placeholder 2">
            <a:extLst>
              <a:ext uri="{FF2B5EF4-FFF2-40B4-BE49-F238E27FC236}">
                <a16:creationId xmlns:a16="http://schemas.microsoft.com/office/drawing/2014/main" id="{7698CAB4-3EB1-4DAC-9EF8-7653C519AECC}"/>
              </a:ext>
            </a:extLst>
          </p:cNvPr>
          <p:cNvSpPr>
            <a:spLocks noGrp="1"/>
          </p:cNvSpPr>
          <p:nvPr>
            <p:ph idx="1"/>
          </p:nvPr>
        </p:nvSpPr>
        <p:spPr>
          <a:xfrm>
            <a:off x="838201" y="1884045"/>
            <a:ext cx="10515600" cy="4351338"/>
          </a:xfrm>
        </p:spPr>
        <p:txBody>
          <a:bodyPr vert="horz" lIns="91440" tIns="45720" rIns="91440" bIns="45720" rtlCol="0" anchor="t">
            <a:normAutofit/>
          </a:bodyPr>
          <a:lstStyle/>
          <a:p>
            <a:r>
              <a:rPr lang="en-US" sz="2800">
                <a:latin typeface="Arial"/>
                <a:cs typeface="Arial"/>
              </a:rPr>
              <a:t>B-4A (Rates of Suspension and Expulsion) Report of Findings</a:t>
            </a:r>
          </a:p>
          <a:p>
            <a:r>
              <a:rPr lang="en-US" sz="2800">
                <a:latin typeface="Arial"/>
                <a:cs typeface="Arial"/>
              </a:rPr>
              <a:t>B-4B (Rates of Suspension and Expulsion by Race/Ethnicity) Report of Findings</a:t>
            </a:r>
          </a:p>
          <a:p>
            <a:r>
              <a:rPr lang="en-US" sz="2800">
                <a:latin typeface="Arial"/>
                <a:cs typeface="Arial"/>
              </a:rPr>
              <a:t>B-4AB (Rates of Suspension &amp; Expulsion and Suspension &amp; Expulsion by Race/Ethnicity)</a:t>
            </a:r>
          </a:p>
          <a:p>
            <a:r>
              <a:rPr lang="en-US" sz="2800">
                <a:latin typeface="Arial"/>
                <a:cs typeface="Arial"/>
              </a:rPr>
              <a:t>B-13 (Secondary Transition) Letter of Findings</a:t>
            </a:r>
          </a:p>
          <a:p>
            <a:r>
              <a:rPr lang="en-US" sz="2800"/>
              <a:t>B-Complaint Final Decisions</a:t>
            </a:r>
          </a:p>
        </p:txBody>
      </p:sp>
      <p:sp>
        <p:nvSpPr>
          <p:cNvPr id="5" name="Slide Number Placeholder 4">
            <a:extLst>
              <a:ext uri="{FF2B5EF4-FFF2-40B4-BE49-F238E27FC236}">
                <a16:creationId xmlns:a16="http://schemas.microsoft.com/office/drawing/2014/main" id="{FC089CA0-FCF6-4556-9170-979E24A07E46}"/>
              </a:ext>
            </a:extLst>
          </p:cNvPr>
          <p:cNvSpPr>
            <a:spLocks noGrp="1"/>
          </p:cNvSpPr>
          <p:nvPr>
            <p:ph type="sldNum" sz="quarter" idx="12"/>
          </p:nvPr>
        </p:nvSpPr>
        <p:spPr/>
        <p:txBody>
          <a:bodyPr/>
          <a:lstStyle/>
          <a:p>
            <a:fld id="{46775F4D-6D42-4CD6-A802-0B48E0231625}" type="slidenum">
              <a:rPr lang="en-US" smtClean="0"/>
              <a:pPr/>
              <a:t>9</a:t>
            </a:fld>
            <a:endParaRPr lang="en-US"/>
          </a:p>
        </p:txBody>
      </p:sp>
      <p:sp>
        <p:nvSpPr>
          <p:cNvPr id="4" name="Footer Placeholder 3">
            <a:extLst>
              <a:ext uri="{FF2B5EF4-FFF2-40B4-BE49-F238E27FC236}">
                <a16:creationId xmlns:a16="http://schemas.microsoft.com/office/drawing/2014/main" id="{AA61D251-D5B8-4583-888C-F8842AFEC34C}"/>
              </a:ext>
            </a:extLst>
          </p:cNvPr>
          <p:cNvSpPr>
            <a:spLocks noGrp="1"/>
          </p:cNvSpPr>
          <p:nvPr>
            <p:ph type="ftr" sz="quarter" idx="11"/>
          </p:nvPr>
        </p:nvSpPr>
        <p:spPr/>
        <p:txBody>
          <a:bodyPr/>
          <a:lstStyle/>
          <a:p>
            <a:r>
              <a:rPr lang="en-US"/>
              <a:t>Michigan Department of Education | Office of Special Education </a:t>
            </a:r>
          </a:p>
        </p:txBody>
      </p:sp>
    </p:spTree>
    <p:extLst>
      <p:ext uri="{BB962C8B-B14F-4D97-AF65-F5344CB8AC3E}">
        <p14:creationId xmlns:p14="http://schemas.microsoft.com/office/powerpoint/2010/main" val="698410518"/>
      </p:ext>
    </p:extLst>
  </p:cSld>
  <p:clrMapOvr>
    <a:masterClrMapping/>
  </p:clrMapOvr>
</p:sld>
</file>

<file path=ppt/theme/theme1.xml><?xml version="1.0" encoding="utf-8"?>
<a:theme xmlns:a="http://schemas.openxmlformats.org/drawingml/2006/main" name="Office Theme">
  <a:themeElements>
    <a:clrScheme name="Catamaran">
      <a:dk1>
        <a:srgbClr val="3A3A3A"/>
      </a:dk1>
      <a:lt1>
        <a:srgbClr val="FFFFFF"/>
      </a:lt1>
      <a:dk2>
        <a:srgbClr val="44546A"/>
      </a:dk2>
      <a:lt2>
        <a:srgbClr val="E7E6E6"/>
      </a:lt2>
      <a:accent1>
        <a:srgbClr val="C3321B"/>
      </a:accent1>
      <a:accent2>
        <a:srgbClr val="24866E"/>
      </a:accent2>
      <a:accent3>
        <a:srgbClr val="D1831E"/>
      </a:accent3>
      <a:accent4>
        <a:srgbClr val="E3F3F0"/>
      </a:accent4>
      <a:accent5>
        <a:srgbClr val="F5F5F5"/>
      </a:accent5>
      <a:accent6>
        <a:srgbClr val="666666"/>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a:defPPr>
      </a:lstStyle>
    </a:txDef>
  </a:objectDefaults>
  <a:extraClrSchemeLst/>
  <a:extLst>
    <a:ext uri="{05A4C25C-085E-4340-85A3-A5531E510DB2}">
      <thm15:themeFamily xmlns:thm15="http://schemas.microsoft.com/office/thememl/2012/main" name="catamaran-presentation-template" id="{41D9C6EC-5183-4F99-BE22-C042EB7CC013}" vid="{F01C87F0-B223-4810-B221-3E0C8C6858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4664c3e-f049-4574-bd7d-7499d2032cca" xsi:nil="true"/>
    <lcf76f155ced4ddcb4097134ff3c332f xmlns="240871fc-68e5-4ba5-a888-b6ca76085e3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E68C7DD31A3E40992C2951F0B695E1" ma:contentTypeVersion="15" ma:contentTypeDescription="Create a new document." ma:contentTypeScope="" ma:versionID="db177138755e6197230fe0d9aa99252c">
  <xsd:schema xmlns:xsd="http://www.w3.org/2001/XMLSchema" xmlns:xs="http://www.w3.org/2001/XMLSchema" xmlns:p="http://schemas.microsoft.com/office/2006/metadata/properties" xmlns:ns2="240871fc-68e5-4ba5-a888-b6ca76085e32" xmlns:ns3="d6ea491a-489c-40f3-93b0-ed675b710c5f" xmlns:ns4="e4664c3e-f049-4574-bd7d-7499d2032cca" targetNamespace="http://schemas.microsoft.com/office/2006/metadata/properties" ma:root="true" ma:fieldsID="65bec5a537f031c6afc553ff38f3358f" ns2:_="" ns3:_="" ns4:_="">
    <xsd:import namespace="240871fc-68e5-4ba5-a888-b6ca76085e32"/>
    <xsd:import namespace="d6ea491a-489c-40f3-93b0-ed675b710c5f"/>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lcf76f155ced4ddcb4097134ff3c332f" minOccurs="0"/>
                <xsd:element ref="ns4:TaxCatchAll"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871fc-68e5-4ba5-a888-b6ca76085e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ea491a-489c-40f3-93b0-ed675b710c5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2e6c7bb-ecad-4574-a331-68cebb6e2fff}" ma:internalName="TaxCatchAll" ma:showField="CatchAllData" ma:web="d6ea491a-489c-40f3-93b0-ed675b710c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05D6C1-1747-4766-8229-176B88F65F56}">
  <ds:schemaRefs>
    <ds:schemaRef ds:uri="http://schemas.microsoft.com/sharepoint/v3/contenttype/forms"/>
  </ds:schemaRefs>
</ds:datastoreItem>
</file>

<file path=customXml/itemProps2.xml><?xml version="1.0" encoding="utf-8"?>
<ds:datastoreItem xmlns:ds="http://schemas.openxmlformats.org/officeDocument/2006/customXml" ds:itemID="{E0658034-AFAA-442A-9FE5-6F06D7227E4F}">
  <ds:schemaRefs>
    <ds:schemaRef ds:uri="http://purl.org/dc/terms/"/>
    <ds:schemaRef ds:uri="http://schemas.openxmlformats.org/package/2006/metadata/core-properties"/>
    <ds:schemaRef ds:uri="http://www.w3.org/XML/1998/namespace"/>
    <ds:schemaRef ds:uri="http://purl.org/dc/dcmitype/"/>
    <ds:schemaRef ds:uri="d6ea491a-489c-40f3-93b0-ed675b710c5f"/>
    <ds:schemaRef ds:uri="http://schemas.microsoft.com/office/2006/documentManagement/types"/>
    <ds:schemaRef ds:uri="http://schemas.microsoft.com/office/2006/metadata/properties"/>
    <ds:schemaRef ds:uri="http://schemas.microsoft.com/office/infopath/2007/PartnerControls"/>
    <ds:schemaRef ds:uri="e4664c3e-f049-4574-bd7d-7499d2032cca"/>
    <ds:schemaRef ds:uri="240871fc-68e5-4ba5-a888-b6ca76085e32"/>
    <ds:schemaRef ds:uri="http://purl.org/dc/elements/1.1/"/>
  </ds:schemaRefs>
</ds:datastoreItem>
</file>

<file path=customXml/itemProps3.xml><?xml version="1.0" encoding="utf-8"?>
<ds:datastoreItem xmlns:ds="http://schemas.openxmlformats.org/officeDocument/2006/customXml" ds:itemID="{F4250C36-3665-4FD2-873B-24C75B509E71}">
  <ds:schemaRefs>
    <ds:schemaRef ds:uri="240871fc-68e5-4ba5-a888-b6ca76085e32"/>
    <ds:schemaRef ds:uri="d6ea491a-489c-40f3-93b0-ed675b710c5f"/>
    <ds:schemaRef ds:uri="e4664c3e-f049-4574-bd7d-7499d2032c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catamaran-presentation-template (4)</Template>
  <TotalTime>47</TotalTime>
  <Words>5523</Words>
  <Application>Microsoft Office PowerPoint</Application>
  <PresentationFormat>Widescreen</PresentationFormat>
  <Paragraphs>478</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Wingdings</vt:lpstr>
      <vt:lpstr>Office Theme</vt:lpstr>
      <vt:lpstr>May 2025 Part B Catamaran Preview</vt:lpstr>
      <vt:lpstr>Meet the Team </vt:lpstr>
      <vt:lpstr>Agenda</vt:lpstr>
      <vt:lpstr>May 2025 Catamaran Preview</vt:lpstr>
      <vt:lpstr>What’s Inside? </vt:lpstr>
      <vt:lpstr>Part B 2025 Strand Report</vt:lpstr>
      <vt:lpstr>Monitoring Activities Report (MAR)</vt:lpstr>
      <vt:lpstr>Sample Monitoring Activities Report</vt:lpstr>
      <vt:lpstr>Reports and Letters of Findings/No Findings</vt:lpstr>
      <vt:lpstr>Closeout/Non-closeout Letters and Reports</vt:lpstr>
      <vt:lpstr>ISD Reports</vt:lpstr>
      <vt:lpstr>Corrective Action Plans (CAPs)</vt:lpstr>
      <vt:lpstr>B-13 Corrective Action</vt:lpstr>
      <vt:lpstr>Corrective Action Form (District View)</vt:lpstr>
      <vt:lpstr>Student Level Corrective Action Plans </vt:lpstr>
      <vt:lpstr>Reviewing and Acknowledging Reports</vt:lpstr>
      <vt:lpstr>View Reports</vt:lpstr>
      <vt:lpstr>Access Reports</vt:lpstr>
      <vt:lpstr>Acknowledge Reports by June 15</vt:lpstr>
      <vt:lpstr>After Acknowledging Reports</vt:lpstr>
      <vt:lpstr>Complete Tasks with RAP Team as needed</vt:lpstr>
      <vt:lpstr>Assigning B-13 CAPS, Corrective Action and SLCAPs</vt:lpstr>
      <vt:lpstr>Access the User Management Page</vt:lpstr>
      <vt:lpstr>Select Current User Role</vt:lpstr>
      <vt:lpstr>Select Activity Name</vt:lpstr>
      <vt:lpstr>Select ISD Monitor Role</vt:lpstr>
      <vt:lpstr>Select Name and Activity</vt:lpstr>
      <vt:lpstr>Activate User</vt:lpstr>
      <vt:lpstr>Reminders for CAPs and  Corrective Actions</vt:lpstr>
      <vt:lpstr>Question 3: CAP Activity or Finding Page</vt:lpstr>
      <vt:lpstr>Progress Report</vt:lpstr>
      <vt:lpstr>Request Verification &amp; Closeout</vt:lpstr>
      <vt:lpstr>Supporting Evidence Uploads</vt:lpstr>
      <vt:lpstr>B-13 CAP Verification Activity</vt:lpstr>
      <vt:lpstr>Resources</vt:lpstr>
      <vt:lpstr>Catamaran Technical Assistance Website</vt:lpstr>
      <vt:lpstr>Catamaran Calendar List View</vt:lpstr>
      <vt:lpstr>Catamaran Calendar (Continued)</vt:lpstr>
      <vt:lpstr>Catamaran Navigation Tips Training Video</vt:lpstr>
      <vt:lpstr>Need 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 2025 Part B Catamaran Preview</dc:title>
  <dc:creator>Michigan Department of Education;Office of Special Education</dc:creator>
  <cp:lastModifiedBy>Gabrielle Steinacker</cp:lastModifiedBy>
  <cp:revision>4</cp:revision>
  <cp:lastPrinted>2025-05-02T13:37:40Z</cp:lastPrinted>
  <dcterms:created xsi:type="dcterms:W3CDTF">2018-04-16T17:23:54Z</dcterms:created>
  <dcterms:modified xsi:type="dcterms:W3CDTF">2025-05-13T16:05:31Z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2021-04-06T14:38:57Z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163d4346-27be-4768-a7dc-db334a2f77ea</vt:lpwstr>
  </property>
  <property fmtid="{D5CDD505-2E9C-101B-9397-08002B2CF9AE}" pid="8" name="MSIP_Label_3a2fed65-62e7-46ea-af74-187e0c17143a_ContentBits">
    <vt:lpwstr>0</vt:lpwstr>
  </property>
  <property fmtid="{D5CDD505-2E9C-101B-9397-08002B2CF9AE}" pid="9" name="ContentTypeId">
    <vt:lpwstr>0x01010056E68C7DD31A3E40992C2951F0B695E1</vt:lpwstr>
  </property>
  <property fmtid="{D5CDD505-2E9C-101B-9397-08002B2CF9AE}" pid="10" name="MediaServiceImageTags">
    <vt:lpwstr/>
  </property>
  <property fmtid="{D5CDD505-2E9C-101B-9397-08002B2CF9AE}" pid="11" name="Language">
    <vt:lpwstr>English</vt:lpwstr>
  </property>
</Properties>
</file>