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EEF3EF-7C6D-4D56-93DE-8F445FDD7FA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E7B4F0-BFEB-4543-8DFD-05185E48B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74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Manual is located at https://www.michigan.gov/cepi/pk-12/msds  The manual covers every characteristic reported within MSDS collections.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E7B4F0-BFEB-4543-8DFD-05185E48BFF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94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BF726-3CBE-0BFD-A48D-AFBA237B4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87513D-657C-AA84-9409-47F54600E0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DF1575-1647-4194-4984-6283F19DC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8D5B-6D51-4769-AE1E-E48F1D9573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1C352-23A8-35D4-196A-BA7CABA13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FB9EC2-1E2F-91B8-1AE4-E1A0289F4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A8D9-C5C0-4260-A65A-9B99B5443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752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FBD40-CA2A-C866-7DC7-1FFC064CF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F61CB3-8187-F1A4-BCE7-858C7B4189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6C05-CBB5-2171-FA7A-22B2AA8ED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8D5B-6D51-4769-AE1E-E48F1D9573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CEF72-8075-8414-60F5-E5AC8D34E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276DE-3CB7-7ED1-C106-6CC65667A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A8D9-C5C0-4260-A65A-9B99B5443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22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F49BF8-2B40-87DD-F9E6-95BB7E6382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41BB52-BDAD-D3DD-FA44-14E3ADC89F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D56A2-9FD6-6EA9-ED04-901E67EAE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8D5B-6D51-4769-AE1E-E48F1D9573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AA74C-EE39-5804-3D86-162D53537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D205AE-A4E7-A7D9-A8CF-857A32ED5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A8D9-C5C0-4260-A65A-9B99B5443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195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DD038-CC3D-73F5-5294-61CC747AE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22DB92-B02F-6992-449D-9F5B86EE0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41613-8469-A044-D2F9-6B0B7EE2C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8D5B-6D51-4769-AE1E-E48F1D9573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D4DE8D-34D8-ECFE-96F0-B09827027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5881A1-DB6D-7593-9039-8988345EB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A8D9-C5C0-4260-A65A-9B99B5443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60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FA106-D3CD-5514-8195-F678FF302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9E5410-DB2D-5C35-44E6-A3AE768AB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66869D-2EF2-1038-11C9-A5648B63C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8D5B-6D51-4769-AE1E-E48F1D9573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D0278-626D-DADC-18A2-9B229D414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0990CC-A77F-7FF4-2F42-BE8769775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A8D9-C5C0-4260-A65A-9B99B5443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464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B497F-D524-FBB1-15B6-B2622CA67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684FD-9721-58B4-69AD-ED5A78A191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745BC9-AE1B-CF01-3092-AE3A4DF7F7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2EC8CC-9D19-E511-C5AE-6F299426A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8D5B-6D51-4769-AE1E-E48F1D9573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F331D7-0685-4F95-EE05-9B65E4EE1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88EFE9-F012-74B9-7168-BA2C5CA2A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A8D9-C5C0-4260-A65A-9B99B5443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17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F8F8E-D399-5E58-7D07-ACAA4011D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F585A0-F46B-7392-4229-5143DE2E4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ECD44C-062C-58AF-D47E-A853AD382A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A32ACB-F2D1-B6C8-F7F5-6609E06912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35FE92-BEC6-3B84-4801-495D1AA087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54C651-8D03-2966-EEC3-0D0D19637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8D5B-6D51-4769-AE1E-E48F1D9573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C6CC10-2FC9-88AC-D391-CD04DB8B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8DC778-2D98-ED15-E642-515B4C743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A8D9-C5C0-4260-A65A-9B99B5443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85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C629F-FED8-6BBA-FAE7-CBF37A570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16ABC4-0BCD-4D45-EC3A-2A9BB5AC8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8D5B-6D51-4769-AE1E-E48F1D9573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3B058D-AB57-4A45-7A7E-650D09847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B39EA7-84E4-2BDA-E769-C9559366B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A8D9-C5C0-4260-A65A-9B99B5443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998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B72024-F418-BB45-8279-E07EA211C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8D5B-6D51-4769-AE1E-E48F1D9573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8E36D0-5497-82AA-500A-24BA1E14E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8483EB-0105-2890-13D7-981A5AA14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A8D9-C5C0-4260-A65A-9B99B5443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253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BBBF7-03B0-D305-4F38-6D6A39834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7737B-6184-A0E7-56D7-AFC017C52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4AF2BE-1232-8EFD-24F8-229AAD29B7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8774A-BB32-8472-EBA9-5E772A4CC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8D5B-6D51-4769-AE1E-E48F1D9573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479A2-1FB9-5123-A14A-91AA450EA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48F95-2736-D155-B9F8-55BFE93F0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A8D9-C5C0-4260-A65A-9B99B5443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615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A8FF1-FC4F-6939-89C8-1EA8F9D76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DD9E51-67C5-8F3C-0395-BDF4665B85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A66DC6-5033-2CDD-315D-E9F60F431B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951DF-BD74-7563-9837-37FE7865D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8D5B-6D51-4769-AE1E-E48F1D9573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E7B4D9-1A67-FA3E-2506-960DC58F7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5068A9-30A8-A60F-B82F-2B0382137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A8D9-C5C0-4260-A65A-9B99B5443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925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94E5AB-EFB9-E483-51E0-C63892EAD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050672-E592-D229-728A-33F7AA319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EECBE-9FBD-5D1E-5E0A-7E4CB935CD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B08D5B-6D51-4769-AE1E-E48F1D95733A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3272A-147A-EEE2-D970-E1ED953159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3A471B-4824-3C6B-BCF2-EF28181D0A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44A8D9-C5C0-4260-A65A-9B99B5443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1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chigan.gov/cepi/pk-12/msds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FB8C1-2638-EACB-05F6-52E2AD3C05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Significant Cognitive Disability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5CF266-64EA-A56A-479D-41F390ABD9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2025 MSDS characteristic</a:t>
            </a:r>
          </a:p>
        </p:txBody>
      </p:sp>
    </p:spTree>
    <p:extLst>
      <p:ext uri="{BB962C8B-B14F-4D97-AF65-F5344CB8AC3E}">
        <p14:creationId xmlns:p14="http://schemas.microsoft.com/office/powerpoint/2010/main" val="3954739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B5E08C4-8CDD-4623-A5B8-E998C6DEE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492"/>
            <a:ext cx="12191998" cy="1575955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5F33878-D502-4FFA-8ACE-F2AECDB2A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35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3539FEE-81D3-4406-802E-60B20B16F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8" y="-5307777"/>
            <a:ext cx="1576446" cy="12192001"/>
          </a:xfrm>
          <a:prstGeom prst="rect">
            <a:avLst/>
          </a:prstGeom>
          <a:gradFill>
            <a:gsLst>
              <a:gs pos="16000">
                <a:srgbClr val="000000">
                  <a:alpha val="0"/>
                </a:srgbClr>
              </a:gs>
              <a:gs pos="99000">
                <a:srgbClr val="000000">
                  <a:alpha val="87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C701763-729E-462F-A5A8-E0DEFEB1E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25434" y="986"/>
            <a:ext cx="4303422" cy="1575461"/>
          </a:xfrm>
          <a:prstGeom prst="rect">
            <a:avLst/>
          </a:prstGeom>
          <a:gradFill>
            <a:gsLst>
              <a:gs pos="0">
                <a:schemeClr val="accent1">
                  <a:alpha val="17000"/>
                </a:schemeClr>
              </a:gs>
              <a:gs pos="74000">
                <a:schemeClr val="accent1">
                  <a:lumMod val="5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6296BA-AF3F-0B52-A809-76995EFAA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4" y="353160"/>
            <a:ext cx="7091300" cy="89858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MSDS Collection Details Manual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142468-79F6-25DC-2790-71EF2A306C98}"/>
              </a:ext>
            </a:extLst>
          </p:cNvPr>
          <p:cNvSpPr txBox="1"/>
          <p:nvPr/>
        </p:nvSpPr>
        <p:spPr>
          <a:xfrm>
            <a:off x="312387" y="1737586"/>
            <a:ext cx="11567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Manual is located at https://www.michigan.gov/cepi/pk-12/msds  The manual covers every characteristic reported within MSDS collections.</a:t>
            </a:r>
          </a:p>
          <a:p>
            <a:endParaRPr lang="en-US" sz="1400" dirty="0"/>
          </a:p>
        </p:txBody>
      </p:sp>
      <p:pic>
        <p:nvPicPr>
          <p:cNvPr id="5" name="Content Placeholder 4" descr="Significant Cognitive Disability Characteristic located in the MSDS Collection Details Manual, page 272">
            <a:extLst>
              <a:ext uri="{FF2B5EF4-FFF2-40B4-BE49-F238E27FC236}">
                <a16:creationId xmlns:a16="http://schemas.microsoft.com/office/drawing/2014/main" id="{58BD9A0C-2B56-F9B2-6258-27328BDC76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64291" y="2062292"/>
            <a:ext cx="4570899" cy="4445200"/>
          </a:xfrm>
          <a:prstGeom prst="rect">
            <a:avLst/>
          </a:prstGeom>
        </p:spPr>
      </p:pic>
      <p:pic>
        <p:nvPicPr>
          <p:cNvPr id="7" name="Picture 6" descr="Bottom of page 272 and top of page 278 from the MSDS Collection Details Manual">
            <a:extLst>
              <a:ext uri="{FF2B5EF4-FFF2-40B4-BE49-F238E27FC236}">
                <a16:creationId xmlns:a16="http://schemas.microsoft.com/office/drawing/2014/main" id="{6CB86E41-B9F7-D065-2553-68DF5CD9A3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9463" y="2507203"/>
            <a:ext cx="4703101" cy="399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399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B5E08C4-8CDD-4623-A5B8-E998C6DEE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492"/>
            <a:ext cx="12191998" cy="1575955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5F33878-D502-4FFA-8ACE-F2AECDB2A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35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3539FEE-81D3-4406-802E-60B20B16F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8" y="-5307777"/>
            <a:ext cx="1576446" cy="12192001"/>
          </a:xfrm>
          <a:prstGeom prst="rect">
            <a:avLst/>
          </a:prstGeom>
          <a:gradFill>
            <a:gsLst>
              <a:gs pos="16000">
                <a:srgbClr val="000000">
                  <a:alpha val="0"/>
                </a:srgbClr>
              </a:gs>
              <a:gs pos="99000">
                <a:srgbClr val="000000">
                  <a:alpha val="87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C701763-729E-462F-A5A8-E0DEFEB1E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25434" y="986"/>
            <a:ext cx="4303422" cy="1575461"/>
          </a:xfrm>
          <a:prstGeom prst="rect">
            <a:avLst/>
          </a:prstGeom>
          <a:gradFill>
            <a:gsLst>
              <a:gs pos="0">
                <a:schemeClr val="accent1">
                  <a:alpha val="17000"/>
                </a:schemeClr>
              </a:gs>
              <a:gs pos="74000">
                <a:schemeClr val="accent1">
                  <a:lumMod val="5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1EF2C8-2891-FF35-87D1-3CB8FDA1D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4" y="353160"/>
            <a:ext cx="7091300" cy="89858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>
                <a:solidFill>
                  <a:srgbClr val="FFFFFF"/>
                </a:solidFill>
              </a:rPr>
              <a:t>What it looks like in MSDS and in the Schema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D35B82-4B33-A5B9-BA11-45FFE315D959}"/>
              </a:ext>
            </a:extLst>
          </p:cNvPr>
          <p:cNvSpPr txBox="1"/>
          <p:nvPr/>
        </p:nvSpPr>
        <p:spPr>
          <a:xfrm>
            <a:off x="699714" y="2931986"/>
            <a:ext cx="5131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Example of the technical specification within the schema</a:t>
            </a:r>
          </a:p>
        </p:txBody>
      </p:sp>
      <p:pic>
        <p:nvPicPr>
          <p:cNvPr id="7" name="Picture 6" descr="Technical specification within the schema for SpecialEducationType">
            <a:extLst>
              <a:ext uri="{FF2B5EF4-FFF2-40B4-BE49-F238E27FC236}">
                <a16:creationId xmlns:a16="http://schemas.microsoft.com/office/drawing/2014/main" id="{8EB68B00-D29E-FDB9-53AE-A915D82BA4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748" y="3410581"/>
            <a:ext cx="5131088" cy="153932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AAAAD07-F6BB-8162-A085-721732B1CB1E}"/>
              </a:ext>
            </a:extLst>
          </p:cNvPr>
          <p:cNvSpPr txBox="1"/>
          <p:nvPr/>
        </p:nvSpPr>
        <p:spPr>
          <a:xfrm>
            <a:off x="6240026" y="1893109"/>
            <a:ext cx="4722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Screenshot of what it looks like within MSDS staging area</a:t>
            </a:r>
          </a:p>
          <a:p>
            <a:endParaRPr lang="en-US" sz="1400" dirty="0"/>
          </a:p>
        </p:txBody>
      </p:sp>
      <p:pic>
        <p:nvPicPr>
          <p:cNvPr id="5" name="Content Placeholder 4" descr="MSDS Staging area showing on the SpecialEducation tab, showing 05-Cognitive Impairment selected">
            <a:extLst>
              <a:ext uri="{FF2B5EF4-FFF2-40B4-BE49-F238E27FC236}">
                <a16:creationId xmlns:a16="http://schemas.microsoft.com/office/drawing/2014/main" id="{7B2B1F5A-1B22-0209-556C-3012997D91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345165" y="2217815"/>
            <a:ext cx="4241730" cy="3997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110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AD18CB-A44D-5A0E-1CFB-A7765B20B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System checks… aka…</a:t>
            </a:r>
          </a:p>
        </p:txBody>
      </p:sp>
      <p:pic>
        <p:nvPicPr>
          <p:cNvPr id="5" name="Content Placeholder 4" descr="MSDS Business Rules showing Primary Disability and Significant Cognitive Disability ">
            <a:extLst>
              <a:ext uri="{FF2B5EF4-FFF2-40B4-BE49-F238E27FC236}">
                <a16:creationId xmlns:a16="http://schemas.microsoft.com/office/drawing/2014/main" id="{247BD92D-01DB-1549-CEB5-9A3010371F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7209" y="1675227"/>
            <a:ext cx="9657581" cy="43941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A42FB70-E5D5-84A3-ABE3-98EF97B41FFF}"/>
              </a:ext>
            </a:extLst>
          </p:cNvPr>
          <p:cNvSpPr txBox="1"/>
          <p:nvPr/>
        </p:nvSpPr>
        <p:spPr>
          <a:xfrm>
            <a:off x="3112319" y="5833130"/>
            <a:ext cx="6099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Business rules are located at </a:t>
            </a:r>
            <a:r>
              <a:rPr lang="en-US" sz="1400" dirty="0">
                <a:hlinkClick r:id="rId3"/>
              </a:rPr>
              <a:t>https://www.michigan.gov/cepi/pk-12/msds</a:t>
            </a:r>
            <a:r>
              <a:rPr lang="en-US" sz="1400" dirty="0"/>
              <a:t> within the Technical Specifications&gt; Collection Component Matrix link</a:t>
            </a:r>
          </a:p>
        </p:txBody>
      </p:sp>
    </p:spTree>
    <p:extLst>
      <p:ext uri="{BB962C8B-B14F-4D97-AF65-F5344CB8AC3E}">
        <p14:creationId xmlns:p14="http://schemas.microsoft.com/office/powerpoint/2010/main" val="1724385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126</Words>
  <Application>Microsoft Office PowerPoint</Application>
  <PresentationFormat>Widescreen</PresentationFormat>
  <Paragraphs>11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Significant Cognitive Disability </vt:lpstr>
      <vt:lpstr>MSDS Collection Details Manual</vt:lpstr>
      <vt:lpstr>What it looks like in MSDS and in the Schema</vt:lpstr>
      <vt:lpstr>System checks… aka…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Significant Cognitive Disability 2025 MSDS Cognitive Disability Characteristic</dc:title>
  <dc:creator>Hansknecht, Anne (CEPI)</dc:creator>
  <cp:lastModifiedBy>Gabrielle Steinacker</cp:lastModifiedBy>
  <cp:revision>3</cp:revision>
  <dcterms:created xsi:type="dcterms:W3CDTF">2025-09-05T16:53:51Z</dcterms:created>
  <dcterms:modified xsi:type="dcterms:W3CDTF">2025-09-18T15:54:59Z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f46dfe0-534f-4c95-815c-5b1af86b9823_Enabled">
    <vt:lpwstr>true</vt:lpwstr>
  </property>
  <property fmtid="{D5CDD505-2E9C-101B-9397-08002B2CF9AE}" pid="3" name="MSIP_Label_2f46dfe0-534f-4c95-815c-5b1af86b9823_SetDate">
    <vt:lpwstr>2025-09-05T17:15:10Z</vt:lpwstr>
  </property>
  <property fmtid="{D5CDD505-2E9C-101B-9397-08002B2CF9AE}" pid="4" name="MSIP_Label_2f46dfe0-534f-4c95-815c-5b1af86b9823_Method">
    <vt:lpwstr>Privileged</vt:lpwstr>
  </property>
  <property fmtid="{D5CDD505-2E9C-101B-9397-08002B2CF9AE}" pid="5" name="MSIP_Label_2f46dfe0-534f-4c95-815c-5b1af86b9823_Name">
    <vt:lpwstr>2f46dfe0-534f-4c95-815c-5b1af86b9823</vt:lpwstr>
  </property>
  <property fmtid="{D5CDD505-2E9C-101B-9397-08002B2CF9AE}" pid="6" name="MSIP_Label_2f46dfe0-534f-4c95-815c-5b1af86b9823_SiteId">
    <vt:lpwstr>d5fb7087-3777-42ad-966a-892ef47225d1</vt:lpwstr>
  </property>
  <property fmtid="{D5CDD505-2E9C-101B-9397-08002B2CF9AE}" pid="7" name="MSIP_Label_2f46dfe0-534f-4c95-815c-5b1af86b9823_ActionId">
    <vt:lpwstr>651518b1-3ce1-4cbd-83ea-bcfd3b5f8b1f</vt:lpwstr>
  </property>
  <property fmtid="{D5CDD505-2E9C-101B-9397-08002B2CF9AE}" pid="8" name="MSIP_Label_2f46dfe0-534f-4c95-815c-5b1af86b9823_ContentBits">
    <vt:lpwstr>0</vt:lpwstr>
  </property>
  <property fmtid="{D5CDD505-2E9C-101B-9397-08002B2CF9AE}" pid="9" name="MSIP_Label_2f46dfe0-534f-4c95-815c-5b1af86b9823_Tag">
    <vt:lpwstr>10, 0, 1, 1</vt:lpwstr>
  </property>
</Properties>
</file>