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63" r:id="rId5"/>
    <p:sldId id="326" r:id="rId6"/>
    <p:sldId id="473" r:id="rId7"/>
    <p:sldId id="447" r:id="rId8"/>
    <p:sldId id="314" r:id="rId9"/>
    <p:sldId id="369" r:id="rId10"/>
    <p:sldId id="370" r:id="rId11"/>
    <p:sldId id="485" r:id="rId12"/>
    <p:sldId id="486" r:id="rId13"/>
    <p:sldId id="470" r:id="rId14"/>
    <p:sldId id="482" r:id="rId15"/>
    <p:sldId id="483" r:id="rId16"/>
    <p:sldId id="487" r:id="rId17"/>
    <p:sldId id="488" r:id="rId18"/>
    <p:sldId id="468" r:id="rId19"/>
    <p:sldId id="400" r:id="rId20"/>
    <p:sldId id="475" r:id="rId21"/>
    <p:sldId id="382" r:id="rId22"/>
    <p:sldId id="477" r:id="rId23"/>
    <p:sldId id="368" r:id="rId24"/>
    <p:sldId id="285" r:id="rId25"/>
    <p:sldId id="325" r:id="rId26"/>
    <p:sldId id="472" r:id="rId27"/>
    <p:sldId id="484" r:id="rId28"/>
    <p:sldId id="300" r:id="rId29"/>
    <p:sldId id="401" r:id="rId30"/>
    <p:sldId id="315" r:id="rId31"/>
    <p:sldId id="288" r:id="rId32"/>
    <p:sldId id="364" r:id="rId33"/>
    <p:sldId id="442" r:id="rId34"/>
    <p:sldId id="439" r:id="rId35"/>
    <p:sldId id="422"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863507-C1DA-DCDB-7FF3-E9412DA08E43}" name="Darling, Aaron (MDE)" initials="AD" userId="S::DarlingA4@michigan.gov::4dcc9bee-fc6a-471e-9977-e9569bd90347" providerId="AD"/>
  <p188:author id="{601DD52E-2D61-7677-289D-99BAF02F22BF}" name="Anderson Tippett, Jeanne (MDE)" initials="A(" userId="S::andersontippettj@michigan.gov::b728fb55-2a35-4751-b136-bdf0be5b88f0" providerId="AD"/>
  <p188:author id="{90999335-DFBB-ACC6-5CBA-034DEAF283DF}" name="Abrahamson, Patricia (MDE)" initials="A(" userId="S::abrahamsonp1@michigan.gov::a6564fdc-e9da-476e-8eb8-1cc61819dbf0" providerId="AD"/>
  <p188:author id="{F920796D-BFB3-0024-0D5B-F4108D52EDEA}" name="Kelley, Christopher (MDE)" initials="CK" userId="S::KelleyC9@michigan.gov::e5cbb9e0-f2b5-46af-94e7-db8d26ec5c97" providerId="AD"/>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2B4B9CB8-13D5-A5C2-A171-C2D0F1BF9784}" name="Kelley, Christopher (MDE)" initials="K(" userId="S::kelleyc9@michigan.gov::e5cbb9e0-f2b5-46af-94e7-db8d26ec5c97"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 id="{7BDA78FF-5E80-39C2-3D36-CFC4A09EE482}" name="McIntyre, Rebecca (MDE)" initials="M("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e Clark" initials="LC" lastIdx="63" clrIdx="0"/>
  <p:cmAuthor id="2" name="Kat Fales" initials="KF" lastIdx="21" clrIdx="1"/>
  <p:cmAuthor id="3" name="Kat Fales" initials="KF [2]" lastIdx="1" clrIdx="2"/>
  <p:cmAuthor id="4" name="Kat Fales" initials="KF [3]" lastIdx="1" clrIdx="3"/>
  <p:cmAuthor id="5" name="Kat Fales" initials="KF [4]" lastIdx="1" clrIdx="4"/>
  <p:cmAuthor id="6" name="Kat Fales" initials="KF [5]" lastIdx="1" clrIdx="5"/>
  <p:cmAuthor id="7" name="Kat Fales" initials="KF [6]" lastIdx="1" clrIdx="6"/>
  <p:cmAuthor id="8" name="Kat Fales" initials="KF [7]" lastIdx="1" clrIdx="7"/>
  <p:cmAuthor id="9" name="Kat Fales" initials="KF [8]" lastIdx="1" clrIdx="8"/>
  <p:cmAuthor id="10" name="Kat Fales" initials="KF [9]" lastIdx="1" clrIdx="9"/>
  <p:cmAuthor id="11" name="Kat Fales" initials="KF [10]" lastIdx="1" clrIdx="10"/>
  <p:cmAuthor id="12" name="Kat Fales" initials="KF [11]" lastIdx="1" clrIdx="11"/>
  <p:cmAuthor id="13" name="Karen Fales" initials="KF" lastIdx="6" clrIdx="12">
    <p:extLst>
      <p:ext uri="{19B8F6BF-5375-455C-9EA6-DF929625EA0E}">
        <p15:presenceInfo xmlns:p15="http://schemas.microsoft.com/office/powerpoint/2012/main" userId="Karen Fales" providerId="None"/>
      </p:ext>
    </p:extLst>
  </p:cmAuthor>
  <p:cmAuthor id="14" name="Thomas, Charles (MDE)" initials="TC(" lastIdx="1" clrIdx="13">
    <p:extLst>
      <p:ext uri="{19B8F6BF-5375-455C-9EA6-DF929625EA0E}">
        <p15:presenceInfo xmlns:p15="http://schemas.microsoft.com/office/powerpoint/2012/main" userId="S::ThomasC29@michigan.gov::84779a08-1483-459a-8213-c24a4f8139d3" providerId="AD"/>
      </p:ext>
    </p:extLst>
  </p:cmAuthor>
  <p:cmAuthor id="15" name="Reed, Ashley (MDE)" initials="R(" lastIdx="2" clrIdx="14">
    <p:extLst>
      <p:ext uri="{19B8F6BF-5375-455C-9EA6-DF929625EA0E}">
        <p15:presenceInfo xmlns:p15="http://schemas.microsoft.com/office/powerpoint/2012/main" userId="S::reeda@michigan.gov::fedf4bee-0fcd-4de1-841c-069e50231a90" providerId="AD"/>
      </p:ext>
    </p:extLst>
  </p:cmAuthor>
  <p:cmAuthor id="16" name="Weckstein, Janis (MDE)" initials="WJ(" lastIdx="2" clrIdx="15">
    <p:extLst>
      <p:ext uri="{19B8F6BF-5375-455C-9EA6-DF929625EA0E}">
        <p15:presenceInfo xmlns:p15="http://schemas.microsoft.com/office/powerpoint/2012/main" userId="S::WecksteinJ@michigan.gov::44657ef9-982c-48a1-8969-0a38a6e6461d" providerId="AD"/>
      </p:ext>
    </p:extLst>
  </p:cmAuthor>
  <p:cmAuthor id="17" name="Fales, Karen  (MDE-Contractor)" initials="F(" lastIdx="4" clrIdx="16">
    <p:extLst>
      <p:ext uri="{19B8F6BF-5375-455C-9EA6-DF929625EA0E}">
        <p15:presenceInfo xmlns:p15="http://schemas.microsoft.com/office/powerpoint/2012/main" userId="S::falesk1@michigan.gov::b89e7584-72d6-4962-923a-0c0f80c424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E6E6E6"/>
    <a:srgbClr val="F5F5F5"/>
    <a:srgbClr val="23A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3107B-D5A6-4D60-ACAB-06DC568EC8B0}" v="127" dt="2025-06-10T17:38:45.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19" autoAdjust="0"/>
  </p:normalViewPr>
  <p:slideViewPr>
    <p:cSldViewPr snapToGrid="0">
      <p:cViewPr varScale="1">
        <p:scale>
          <a:sx n="85" d="100"/>
          <a:sy n="85" d="100"/>
        </p:scale>
        <p:origin x="155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ling, Aaron (MDE)" userId="S::darlinga4@michigan.gov::4dcc9bee-fc6a-471e-9977-e9569bd90347" providerId="AD" clId="Web-{3B33107B-D5A6-4D60-ACAB-06DC568EC8B0}"/>
    <pc:docChg chg="modSld">
      <pc:chgData name="Darling, Aaron (MDE)" userId="S::darlinga4@michigan.gov::4dcc9bee-fc6a-471e-9977-e9569bd90347" providerId="AD" clId="Web-{3B33107B-D5A6-4D60-ACAB-06DC568EC8B0}" dt="2025-06-10T17:41:08.012" v="481"/>
      <pc:docMkLst>
        <pc:docMk/>
      </pc:docMkLst>
      <pc:sldChg chg="modSp modNotes">
        <pc:chgData name="Darling, Aaron (MDE)" userId="S::darlinga4@michigan.gov::4dcc9bee-fc6a-471e-9977-e9569bd90347" providerId="AD" clId="Web-{3B33107B-D5A6-4D60-ACAB-06DC568EC8B0}" dt="2025-06-10T17:41:08.012" v="481"/>
        <pc:sldMkLst>
          <pc:docMk/>
          <pc:sldMk cId="768476638" sldId="483"/>
        </pc:sldMkLst>
        <pc:graphicFrameChg chg="mod modGraphic">
          <ac:chgData name="Darling, Aaron (MDE)" userId="S::darlinga4@michigan.gov::4dcc9bee-fc6a-471e-9977-e9569bd90347" providerId="AD" clId="Web-{3B33107B-D5A6-4D60-ACAB-06DC568EC8B0}" dt="2025-06-10T17:38:45.387" v="345"/>
          <ac:graphicFrameMkLst>
            <pc:docMk/>
            <pc:sldMk cId="768476638" sldId="483"/>
            <ac:graphicFrameMk id="6" creationId="{2557B321-E6F4-450C-BF33-19AF7EE37F69}"/>
          </ac:graphicFrameMkLst>
        </pc:graphicFrameChg>
      </pc:sldChg>
    </pc:docChg>
  </pc:docChgLst>
  <pc:docChgLst>
    <pc:chgData name="Kelley, Christopher (MDE)" userId="e5cbb9e0-f2b5-46af-94e7-db8d26ec5c97" providerId="ADAL" clId="{0E62F1C6-AE0F-498F-9817-7A16104C9F8F}"/>
    <pc:docChg chg="custSel modSld">
      <pc:chgData name="Kelley, Christopher (MDE)" userId="e5cbb9e0-f2b5-46af-94e7-db8d26ec5c97" providerId="ADAL" clId="{0E62F1C6-AE0F-498F-9817-7A16104C9F8F}" dt="2025-05-22T12:01:02.429" v="1106" actId="20577"/>
      <pc:docMkLst>
        <pc:docMk/>
      </pc:docMkLst>
      <pc:sldChg chg="modSp mod modNotesTx">
        <pc:chgData name="Kelley, Christopher (MDE)" userId="e5cbb9e0-f2b5-46af-94e7-db8d26ec5c97" providerId="ADAL" clId="{0E62F1C6-AE0F-498F-9817-7A16104C9F8F}" dt="2025-05-22T11:42:12.417" v="894" actId="20577"/>
        <pc:sldMkLst>
          <pc:docMk/>
          <pc:sldMk cId="2232994525" sldId="382"/>
        </pc:sldMkLst>
        <pc:spChg chg="mod">
          <ac:chgData name="Kelley, Christopher (MDE)" userId="e5cbb9e0-f2b5-46af-94e7-db8d26ec5c97" providerId="ADAL" clId="{0E62F1C6-AE0F-498F-9817-7A16104C9F8F}" dt="2025-05-22T11:42:12.417" v="894" actId="20577"/>
          <ac:spMkLst>
            <pc:docMk/>
            <pc:sldMk cId="2232994525" sldId="382"/>
            <ac:spMk id="7" creationId="{63D88D66-59B7-449B-8176-1FECE6D7547B}"/>
          </ac:spMkLst>
        </pc:spChg>
      </pc:sldChg>
      <pc:sldChg chg="modNotesTx">
        <pc:chgData name="Kelley, Christopher (MDE)" userId="e5cbb9e0-f2b5-46af-94e7-db8d26ec5c97" providerId="ADAL" clId="{0E62F1C6-AE0F-498F-9817-7A16104C9F8F}" dt="2025-05-22T12:01:02.429" v="1106" actId="20577"/>
        <pc:sldMkLst>
          <pc:docMk/>
          <pc:sldMk cId="532004743" sldId="400"/>
        </pc:sldMkLst>
      </pc:sldChg>
      <pc:sldChg chg="modNotesTx">
        <pc:chgData name="Kelley, Christopher (MDE)" userId="e5cbb9e0-f2b5-46af-94e7-db8d26ec5c97" providerId="ADAL" clId="{0E62F1C6-AE0F-498F-9817-7A16104C9F8F}" dt="2025-05-22T11:31:51.791" v="70" actId="313"/>
        <pc:sldMkLst>
          <pc:docMk/>
          <pc:sldMk cId="312327386" sldId="475"/>
        </pc:sldMkLst>
      </pc:sldChg>
      <pc:sldChg chg="modNotesTx">
        <pc:chgData name="Kelley, Christopher (MDE)" userId="e5cbb9e0-f2b5-46af-94e7-db8d26ec5c97" providerId="ADAL" clId="{0E62F1C6-AE0F-498F-9817-7A16104C9F8F}" dt="2025-05-22T11:47:47.580" v="1007" actId="20577"/>
        <pc:sldMkLst>
          <pc:docMk/>
          <pc:sldMk cId="370164970" sldId="477"/>
        </pc:sldMkLst>
      </pc:sldChg>
    </pc:docChg>
  </pc:docChgLst>
  <pc:docChgLst>
    <pc:chgData name="Darling, Aaron (MDE)" userId="S::darlinga4@michigan.gov::4dcc9bee-fc6a-471e-9977-e9569bd90347" providerId="AD" clId="Web-{9870CEB1-0E3B-4F3C-8C4F-24CDC0AB97D3}"/>
    <pc:docChg chg="modSld">
      <pc:chgData name="Darling, Aaron (MDE)" userId="S::darlinga4@michigan.gov::4dcc9bee-fc6a-471e-9977-e9569bd90347" providerId="AD" clId="Web-{9870CEB1-0E3B-4F3C-8C4F-24CDC0AB97D3}" dt="2024-05-30T17:29:09.666" v="123"/>
      <pc:docMkLst>
        <pc:docMk/>
      </pc:docMkLst>
      <pc:sldChg chg="modNotes">
        <pc:chgData name="Darling, Aaron (MDE)" userId="S::darlinga4@michigan.gov::4dcc9bee-fc6a-471e-9977-e9569bd90347" providerId="AD" clId="Web-{9870CEB1-0E3B-4F3C-8C4F-24CDC0AB97D3}" dt="2024-05-30T17:26:13.604" v="0"/>
        <pc:sldMkLst>
          <pc:docMk/>
          <pc:sldMk cId="345338863" sldId="326"/>
        </pc:sldMkLst>
      </pc:sldChg>
      <pc:sldChg chg="modNotes">
        <pc:chgData name="Darling, Aaron (MDE)" userId="S::darlinga4@michigan.gov::4dcc9bee-fc6a-471e-9977-e9569bd90347" providerId="AD" clId="Web-{9870CEB1-0E3B-4F3C-8C4F-24CDC0AB97D3}" dt="2024-05-30T17:28:49.088" v="118"/>
        <pc:sldMkLst>
          <pc:docMk/>
          <pc:sldMk cId="498454929" sldId="369"/>
        </pc:sldMkLst>
      </pc:sldChg>
      <pc:sldChg chg="modNotes">
        <pc:chgData name="Darling, Aaron (MDE)" userId="S::darlinga4@michigan.gov::4dcc9bee-fc6a-471e-9977-e9569bd90347" providerId="AD" clId="Web-{9870CEB1-0E3B-4F3C-8C4F-24CDC0AB97D3}" dt="2024-05-30T17:29:09.666" v="123"/>
        <pc:sldMkLst>
          <pc:docMk/>
          <pc:sldMk cId="3560525911" sldId="468"/>
        </pc:sldMkLst>
      </pc:sldChg>
    </pc:docChg>
  </pc:docChgLst>
  <pc:docChgLst>
    <pc:chgData name="Kelley, Christopher (MDE)" userId="e5cbb9e0-f2b5-46af-94e7-db8d26ec5c97" providerId="ADAL" clId="{075D0A23-3FA5-4EC8-9D12-0A4826949D18}"/>
    <pc:docChg chg="custSel modSld">
      <pc:chgData name="Kelley, Christopher (MDE)" userId="e5cbb9e0-f2b5-46af-94e7-db8d26ec5c97" providerId="ADAL" clId="{075D0A23-3FA5-4EC8-9D12-0A4826949D18}" dt="2024-05-28T12:13:24.631" v="321"/>
      <pc:docMkLst>
        <pc:docMk/>
      </pc:docMkLst>
      <pc:sldChg chg="modCm modNotesTx">
        <pc:chgData name="Kelley, Christopher (MDE)" userId="e5cbb9e0-f2b5-46af-94e7-db8d26ec5c97" providerId="ADAL" clId="{075D0A23-3FA5-4EC8-9D12-0A4826949D18}" dt="2024-05-28T12:13:24.631" v="321"/>
        <pc:sldMkLst>
          <pc:docMk/>
          <pc:sldMk cId="697175955" sldId="288"/>
        </pc:sldMkLst>
        <pc:extLst>
          <p:ext xmlns:p="http://schemas.openxmlformats.org/presentationml/2006/main" uri="{D6D511B9-2390-475A-947B-AFAB55BFBCF1}">
            <pc226:cmChg xmlns:pc226="http://schemas.microsoft.com/office/powerpoint/2022/06/main/command" chg="">
              <pc226:chgData name="Kelley, Christopher (MDE)" userId="e5cbb9e0-f2b5-46af-94e7-db8d26ec5c97" providerId="ADAL" clId="{075D0A23-3FA5-4EC8-9D12-0A4826949D18}" dt="2024-05-28T12:13:24.631" v="321"/>
              <pc2:cmMkLst xmlns:pc2="http://schemas.microsoft.com/office/powerpoint/2019/9/main/command">
                <pc:docMk/>
                <pc:sldMk cId="697175955" sldId="288"/>
                <pc2:cmMk id="{C6EB819F-BC17-4B60-82A5-3367CC85AED4}"/>
              </pc2:cmMkLst>
              <pc226:cmRplyChg chg="add">
                <pc226:chgData name="Kelley, Christopher (MDE)" userId="e5cbb9e0-f2b5-46af-94e7-db8d26ec5c97" providerId="ADAL" clId="{075D0A23-3FA5-4EC8-9D12-0A4826949D18}" dt="2024-05-28T12:13:24.631" v="321"/>
                <pc2:cmRplyMkLst xmlns:pc2="http://schemas.microsoft.com/office/powerpoint/2019/9/main/command">
                  <pc:docMk/>
                  <pc:sldMk cId="697175955" sldId="288"/>
                  <pc2:cmMk id="{C6EB819F-BC17-4B60-82A5-3367CC85AED4}"/>
                  <pc2:cmRplyMk id="{BAB867BC-7D61-4307-9FF4-9BB14E8270EA}"/>
                </pc2:cmRplyMkLst>
              </pc226:cmRplyChg>
            </pc226:cmChg>
          </p:ext>
        </pc:extLst>
      </pc:sldChg>
      <pc:sldChg chg="modNotesTx">
        <pc:chgData name="Kelley, Christopher (MDE)" userId="e5cbb9e0-f2b5-46af-94e7-db8d26ec5c97" providerId="ADAL" clId="{075D0A23-3FA5-4EC8-9D12-0A4826949D18}" dt="2024-05-28T11:58:00.524" v="148" actId="20577"/>
        <pc:sldMkLst>
          <pc:docMk/>
          <pc:sldMk cId="2244867599" sldId="364"/>
        </pc:sldMkLst>
      </pc:sldChg>
      <pc:sldChg chg="modCm modNotesTx">
        <pc:chgData name="Kelley, Christopher (MDE)" userId="e5cbb9e0-f2b5-46af-94e7-db8d26ec5c97" providerId="ADAL" clId="{075D0A23-3FA5-4EC8-9D12-0A4826949D18}" dt="2024-05-28T12:13:01.488" v="320"/>
        <pc:sldMkLst>
          <pc:docMk/>
          <pc:sldMk cId="2285794811" sldId="422"/>
        </pc:sldMkLst>
        <pc:extLst>
          <p:ext xmlns:p="http://schemas.openxmlformats.org/presentationml/2006/main" uri="{D6D511B9-2390-475A-947B-AFAB55BFBCF1}">
            <pc226:cmChg xmlns:pc226="http://schemas.microsoft.com/office/powerpoint/2022/06/main/command" chg="">
              <pc226:chgData name="Kelley, Christopher (MDE)" userId="e5cbb9e0-f2b5-46af-94e7-db8d26ec5c97" providerId="ADAL" clId="{075D0A23-3FA5-4EC8-9D12-0A4826949D18}" dt="2024-05-28T12:13:01.488" v="320"/>
              <pc2:cmMkLst xmlns:pc2="http://schemas.microsoft.com/office/powerpoint/2019/9/main/command">
                <pc:docMk/>
                <pc:sldMk cId="2285794811" sldId="422"/>
                <pc2:cmMk id="{3316B54F-A62F-4C15-8668-575188CAD707}"/>
              </pc2:cmMkLst>
              <pc226:cmRplyChg chg="add">
                <pc226:chgData name="Kelley, Christopher (MDE)" userId="e5cbb9e0-f2b5-46af-94e7-db8d26ec5c97" providerId="ADAL" clId="{075D0A23-3FA5-4EC8-9D12-0A4826949D18}" dt="2024-05-28T12:13:01.488" v="320"/>
                <pc2:cmRplyMkLst xmlns:pc2="http://schemas.microsoft.com/office/powerpoint/2019/9/main/command">
                  <pc:docMk/>
                  <pc:sldMk cId="2285794811" sldId="422"/>
                  <pc2:cmMk id="{3316B54F-A62F-4C15-8668-575188CAD707}"/>
                  <pc2:cmRplyMk id="{275FCE68-2E8A-460D-9078-1B33435CAB02}"/>
                </pc2:cmRplyMkLst>
              </pc226:cmRplyChg>
            </pc226:cmChg>
          </p:ext>
        </pc:extLst>
      </pc:sldChg>
      <pc:sldChg chg="modNotesTx">
        <pc:chgData name="Kelley, Christopher (MDE)" userId="e5cbb9e0-f2b5-46af-94e7-db8d26ec5c97" providerId="ADAL" clId="{075D0A23-3FA5-4EC8-9D12-0A4826949D18}" dt="2024-05-28T12:02:05.389" v="319" actId="6549"/>
        <pc:sldMkLst>
          <pc:docMk/>
          <pc:sldMk cId="1157684127" sldId="439"/>
        </pc:sldMkLst>
      </pc:sldChg>
      <pc:sldChg chg="modNotesTx">
        <pc:chgData name="Kelley, Christopher (MDE)" userId="e5cbb9e0-f2b5-46af-94e7-db8d26ec5c97" providerId="ADAL" clId="{075D0A23-3FA5-4EC8-9D12-0A4826949D18}" dt="2024-05-28T11:58:57.019" v="166" actId="20577"/>
        <pc:sldMkLst>
          <pc:docMk/>
          <pc:sldMk cId="1465089381" sldId="442"/>
        </pc:sldMkLst>
      </pc:sldChg>
      <pc:sldChg chg="modNotesTx">
        <pc:chgData name="Kelley, Christopher (MDE)" userId="e5cbb9e0-f2b5-46af-94e7-db8d26ec5c97" providerId="ADAL" clId="{075D0A23-3FA5-4EC8-9D12-0A4826949D18}" dt="2024-05-28T11:52:00.029" v="22" actId="6549"/>
        <pc:sldMkLst>
          <pc:docMk/>
          <pc:sldMk cId="370164970" sldId="477"/>
        </pc:sldMkLst>
      </pc:sldChg>
    </pc:docChg>
  </pc:docChgLst>
  <pc:docChgLst>
    <pc:chgData name="Kelley, Christopher (MDE)" userId="e5cbb9e0-f2b5-46af-94e7-db8d26ec5c97" providerId="ADAL" clId="{140178C4-F330-412A-8B0A-4E659294E365}"/>
    <pc:docChg chg="modSld">
      <pc:chgData name="Kelley, Christopher (MDE)" userId="e5cbb9e0-f2b5-46af-94e7-db8d26ec5c97" providerId="ADAL" clId="{140178C4-F330-412A-8B0A-4E659294E365}" dt="2025-06-11T12:17:33.890" v="18" actId="20577"/>
      <pc:docMkLst>
        <pc:docMk/>
      </pc:docMkLst>
      <pc:sldChg chg="modNotesTx">
        <pc:chgData name="Kelley, Christopher (MDE)" userId="e5cbb9e0-f2b5-46af-94e7-db8d26ec5c97" providerId="ADAL" clId="{140178C4-F330-412A-8B0A-4E659294E365}" dt="2025-06-11T12:17:33.890" v="18" actId="20577"/>
        <pc:sldMkLst>
          <pc:docMk/>
          <pc:sldMk cId="2232994525" sldId="382"/>
        </pc:sldMkLst>
      </pc:sldChg>
      <pc:sldChg chg="modNotesTx">
        <pc:chgData name="Kelley, Christopher (MDE)" userId="e5cbb9e0-f2b5-46af-94e7-db8d26ec5c97" providerId="ADAL" clId="{140178C4-F330-412A-8B0A-4E659294E365}" dt="2025-06-11T12:15:43.348" v="17" actId="6549"/>
        <pc:sldMkLst>
          <pc:docMk/>
          <pc:sldMk cId="532004743" sldId="40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F7F06-A36C-4AA7-8003-41CB66DC98A7}" type="doc">
      <dgm:prSet loTypeId="urn:microsoft.com/office/officeart/2018/5/layout/IconCircleLabelList" loCatId="icon" qsTypeId="urn:microsoft.com/office/officeart/2005/8/quickstyle/3d1" qsCatId="3D" csTypeId="urn:microsoft.com/office/officeart/2005/8/colors/colorful2" csCatId="colorful" phldr="1"/>
      <dgm:spPr/>
      <dgm:t>
        <a:bodyPr/>
        <a:lstStyle/>
        <a:p>
          <a:endParaRPr lang="en-US"/>
        </a:p>
      </dgm:t>
    </dgm:pt>
    <dgm:pt modelId="{68DEF7EB-1349-4789-A05E-2AA8A61FC712}">
      <dgm:prSet custT="1"/>
      <dgm:spPr/>
      <dgm:t>
        <a:bodyPr/>
        <a:lstStyle/>
        <a:p>
          <a:pPr>
            <a:lnSpc>
              <a:spcPct val="100000"/>
            </a:lnSpc>
            <a:defRPr cap="all"/>
          </a:pPr>
          <a:r>
            <a:rPr lang="en-US" sz="2200" b="1"/>
            <a:t>Getting Started</a:t>
          </a:r>
        </a:p>
      </dgm:t>
    </dgm:pt>
    <dgm:pt modelId="{10225DB7-A665-4BD8-AD18-202759646413}" type="parTrans" cxnId="{0460F8D9-2736-4F45-AC68-743386AEBB1E}">
      <dgm:prSet/>
      <dgm:spPr/>
      <dgm:t>
        <a:bodyPr/>
        <a:lstStyle/>
        <a:p>
          <a:endParaRPr lang="en-US" sz="2200" b="1"/>
        </a:p>
      </dgm:t>
    </dgm:pt>
    <dgm:pt modelId="{8BE25C23-23FC-4CA2-9F8F-9E37151618FA}" type="sibTrans" cxnId="{0460F8D9-2736-4F45-AC68-743386AEBB1E}">
      <dgm:prSet/>
      <dgm:spPr/>
      <dgm:t>
        <a:bodyPr/>
        <a:lstStyle/>
        <a:p>
          <a:endParaRPr lang="en-US" sz="2200" b="1"/>
        </a:p>
      </dgm:t>
    </dgm:pt>
    <dgm:pt modelId="{C65CAD60-7844-423F-B7DD-DF8AEAA40585}">
      <dgm:prSet custT="1"/>
      <dgm:spPr/>
      <dgm:t>
        <a:bodyPr/>
        <a:lstStyle/>
        <a:p>
          <a:pPr>
            <a:lnSpc>
              <a:spcPct val="100000"/>
            </a:lnSpc>
            <a:defRPr cap="all"/>
          </a:pPr>
          <a:r>
            <a:rPr lang="en-US" sz="2200" b="1" dirty="0"/>
            <a:t>General Supervision Activities</a:t>
          </a:r>
        </a:p>
      </dgm:t>
    </dgm:pt>
    <dgm:pt modelId="{F75031DC-3C0D-49C2-8127-CFCE97C4898D}" type="parTrans" cxnId="{69F01BCC-981A-4AF4-B7E4-B42AB8CDC62F}">
      <dgm:prSet/>
      <dgm:spPr/>
      <dgm:t>
        <a:bodyPr/>
        <a:lstStyle/>
        <a:p>
          <a:endParaRPr lang="en-US" sz="2200" b="1"/>
        </a:p>
      </dgm:t>
    </dgm:pt>
    <dgm:pt modelId="{68EC1A7C-2997-4841-9682-5AFB2FEC0781}" type="sibTrans" cxnId="{69F01BCC-981A-4AF4-B7E4-B42AB8CDC62F}">
      <dgm:prSet/>
      <dgm:spPr/>
      <dgm:t>
        <a:bodyPr/>
        <a:lstStyle/>
        <a:p>
          <a:endParaRPr lang="en-US" sz="2200" b="1"/>
        </a:p>
      </dgm:t>
    </dgm:pt>
    <dgm:pt modelId="{45F58C74-E8F9-489D-92E5-41948F3F1B46}">
      <dgm:prSet custT="1"/>
      <dgm:spPr/>
      <dgm:t>
        <a:bodyPr/>
        <a:lstStyle/>
        <a:p>
          <a:pPr>
            <a:lnSpc>
              <a:spcPct val="100000"/>
            </a:lnSpc>
            <a:defRPr cap="all"/>
          </a:pPr>
          <a:r>
            <a:rPr lang="en-US" sz="2200" b="1"/>
            <a:t>Priority Area</a:t>
          </a:r>
        </a:p>
      </dgm:t>
    </dgm:pt>
    <dgm:pt modelId="{9560BDAF-1ECD-49E1-B880-5BA97563D0A5}" type="parTrans" cxnId="{177DA0DC-6D43-425C-AB5A-40B5B829405F}">
      <dgm:prSet/>
      <dgm:spPr/>
      <dgm:t>
        <a:bodyPr/>
        <a:lstStyle/>
        <a:p>
          <a:endParaRPr lang="en-US" sz="2200" b="1"/>
        </a:p>
      </dgm:t>
    </dgm:pt>
    <dgm:pt modelId="{2A9C4D94-A3B8-4B1F-970B-9FAB0B3500E5}" type="sibTrans" cxnId="{177DA0DC-6D43-425C-AB5A-40B5B829405F}">
      <dgm:prSet/>
      <dgm:spPr/>
      <dgm:t>
        <a:bodyPr/>
        <a:lstStyle/>
        <a:p>
          <a:endParaRPr lang="en-US" sz="2200" b="1"/>
        </a:p>
      </dgm:t>
    </dgm:pt>
    <dgm:pt modelId="{DB9D087A-0A81-41F5-924F-966963B0D6EF}">
      <dgm:prSet custT="1"/>
      <dgm:spPr/>
      <dgm:t>
        <a:bodyPr/>
        <a:lstStyle/>
        <a:p>
          <a:pPr>
            <a:lnSpc>
              <a:spcPct val="100000"/>
            </a:lnSpc>
            <a:defRPr cap="all"/>
          </a:pPr>
          <a:r>
            <a:rPr lang="en-US" sz="2200" b="1"/>
            <a:t>Fiscal</a:t>
          </a:r>
        </a:p>
      </dgm:t>
    </dgm:pt>
    <dgm:pt modelId="{5FC94A17-466D-441B-9CAD-51CD717309AC}" type="parTrans" cxnId="{C2ECA1C5-3EA0-4B87-A61C-496AE5241237}">
      <dgm:prSet/>
      <dgm:spPr/>
      <dgm:t>
        <a:bodyPr/>
        <a:lstStyle/>
        <a:p>
          <a:endParaRPr lang="en-US" sz="2200" b="1"/>
        </a:p>
      </dgm:t>
    </dgm:pt>
    <dgm:pt modelId="{3BB30C2A-16A1-4F2E-A273-9EC95809EC72}" type="sibTrans" cxnId="{C2ECA1C5-3EA0-4B87-A61C-496AE5241237}">
      <dgm:prSet/>
      <dgm:spPr/>
      <dgm:t>
        <a:bodyPr/>
        <a:lstStyle/>
        <a:p>
          <a:endParaRPr lang="en-US" sz="2200" b="1"/>
        </a:p>
      </dgm:t>
    </dgm:pt>
    <dgm:pt modelId="{0DC9A237-AF7B-41D4-A230-22B546C85880}" type="pres">
      <dgm:prSet presAssocID="{6F0F7F06-A36C-4AA7-8003-41CB66DC98A7}" presName="root" presStyleCnt="0">
        <dgm:presLayoutVars>
          <dgm:dir/>
          <dgm:resizeHandles val="exact"/>
        </dgm:presLayoutVars>
      </dgm:prSet>
      <dgm:spPr/>
    </dgm:pt>
    <dgm:pt modelId="{AE1259D0-015F-4EA4-80FB-1216BA6E66A1}" type="pres">
      <dgm:prSet presAssocID="{68DEF7EB-1349-4789-A05E-2AA8A61FC712}" presName="compNode" presStyleCnt="0"/>
      <dgm:spPr/>
    </dgm:pt>
    <dgm:pt modelId="{58953D1C-F0AF-4F77-8D03-8B205FB6BDFD}" type="pres">
      <dgm:prSet presAssocID="{68DEF7EB-1349-4789-A05E-2AA8A61FC712}"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2E235B5-FEA6-4C36-8A76-CD4B6E8E4C0B}" type="pres">
      <dgm:prSet presAssocID="{68DEF7EB-1349-4789-A05E-2AA8A61FC712}"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F420B51-08C9-4A1B-A3D7-D719C37B94AD}" type="pres">
      <dgm:prSet presAssocID="{68DEF7EB-1349-4789-A05E-2AA8A61FC712}" presName="spaceRect" presStyleCnt="0"/>
      <dgm:spPr/>
    </dgm:pt>
    <dgm:pt modelId="{11BC7D31-6E52-48FD-A5A8-5F0E282F6DB5}" type="pres">
      <dgm:prSet presAssocID="{68DEF7EB-1349-4789-A05E-2AA8A61FC712}" presName="textRect" presStyleLbl="revTx" presStyleIdx="0" presStyleCnt="4">
        <dgm:presLayoutVars>
          <dgm:chMax val="1"/>
          <dgm:chPref val="1"/>
        </dgm:presLayoutVars>
      </dgm:prSet>
      <dgm:spPr/>
    </dgm:pt>
    <dgm:pt modelId="{11029A6B-8C1A-4535-8B10-AB09E920BEE1}" type="pres">
      <dgm:prSet presAssocID="{8BE25C23-23FC-4CA2-9F8F-9E37151618FA}" presName="sibTrans" presStyleCnt="0"/>
      <dgm:spPr/>
    </dgm:pt>
    <dgm:pt modelId="{3A850329-D533-41F5-BEA6-AD3470F6F82B}" type="pres">
      <dgm:prSet presAssocID="{C65CAD60-7844-423F-B7DD-DF8AEAA40585}" presName="compNode" presStyleCnt="0"/>
      <dgm:spPr/>
    </dgm:pt>
    <dgm:pt modelId="{E0355C5C-630B-40E7-BAD8-410D645137BF}" type="pres">
      <dgm:prSet presAssocID="{C65CAD60-7844-423F-B7DD-DF8AEAA40585}" presName="iconBgRect" presStyleLbl="bgShp" presStyleIdx="1" presStyleCnt="4" custLinFactX="95247" custLinFactNeighborX="100000" custLinFactNeighborY="2520"/>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C4142FC-DC03-4C82-919F-BBF1E52BCEDB}" type="pres">
      <dgm:prSet presAssocID="{C65CAD60-7844-423F-B7DD-DF8AEAA40585}" presName="iconRect" presStyleLbl="node1" presStyleIdx="1" presStyleCnt="4" custLinFactX="142906" custLinFactNeighborX="200000" custLinFactNeighborY="845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8D395A3-9A85-48CD-A674-305AB509176E}" type="pres">
      <dgm:prSet presAssocID="{C65CAD60-7844-423F-B7DD-DF8AEAA40585}" presName="spaceRect" presStyleCnt="0"/>
      <dgm:spPr/>
    </dgm:pt>
    <dgm:pt modelId="{EF5597AD-AEDA-4FBF-8F72-29000A8D6F25}" type="pres">
      <dgm:prSet presAssocID="{C65CAD60-7844-423F-B7DD-DF8AEAA40585}" presName="textRect" presStyleLbl="revTx" presStyleIdx="1" presStyleCnt="4" custLinFactX="18411" custLinFactNeighborX="100000" custLinFactNeighborY="-23923">
        <dgm:presLayoutVars>
          <dgm:chMax val="1"/>
          <dgm:chPref val="1"/>
        </dgm:presLayoutVars>
      </dgm:prSet>
      <dgm:spPr/>
    </dgm:pt>
    <dgm:pt modelId="{17A21D7A-CFC4-4887-85E6-D87E10228977}" type="pres">
      <dgm:prSet presAssocID="{68EC1A7C-2997-4841-9682-5AFB2FEC0781}" presName="sibTrans" presStyleCnt="0"/>
      <dgm:spPr/>
    </dgm:pt>
    <dgm:pt modelId="{2900208E-E147-4168-A2B0-AE3F87F405FC}" type="pres">
      <dgm:prSet presAssocID="{45F58C74-E8F9-489D-92E5-41948F3F1B46}" presName="compNode" presStyleCnt="0"/>
      <dgm:spPr/>
    </dgm:pt>
    <dgm:pt modelId="{E8D4D636-AB3C-49FC-A408-E430DD3C1863}" type="pres">
      <dgm:prSet presAssocID="{45F58C74-E8F9-489D-92E5-41948F3F1B46}" presName="iconBgRect" presStyleLbl="bgShp" presStyleIdx="2" presStyleCnt="4" custLinFactX="-100000" custLinFactNeighborX="-102703" custLinFactNeighborY="70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3FB928A-C051-4D4C-8A6B-BBFED069CDFA}" type="pres">
      <dgm:prSet presAssocID="{45F58C74-E8F9-489D-92E5-41948F3F1B46}" presName="iconRect" presStyleLbl="node1" presStyleIdx="2" presStyleCnt="4" custLinFactX="-153278" custLinFactNeighborX="-200000" custLinFactNeighborY="122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16A71CD-55E6-4F4E-B709-991A7512F20D}" type="pres">
      <dgm:prSet presAssocID="{45F58C74-E8F9-489D-92E5-41948F3F1B46}" presName="spaceRect" presStyleCnt="0"/>
      <dgm:spPr/>
    </dgm:pt>
    <dgm:pt modelId="{E86F0D1E-D8F9-41C4-9690-A38FA66B0C95}" type="pres">
      <dgm:prSet presAssocID="{45F58C74-E8F9-489D-92E5-41948F3F1B46}" presName="textRect" presStyleLbl="revTx" presStyleIdx="2" presStyleCnt="4" custLinFactX="-23655" custLinFactNeighborX="-100000" custLinFactNeighborY="993">
        <dgm:presLayoutVars>
          <dgm:chMax val="1"/>
          <dgm:chPref val="1"/>
        </dgm:presLayoutVars>
      </dgm:prSet>
      <dgm:spPr/>
    </dgm:pt>
    <dgm:pt modelId="{F1C35D2E-D394-4ACC-876C-03D799961A37}" type="pres">
      <dgm:prSet presAssocID="{2A9C4D94-A3B8-4B1F-970B-9FAB0B3500E5}" presName="sibTrans" presStyleCnt="0"/>
      <dgm:spPr/>
    </dgm:pt>
    <dgm:pt modelId="{22351500-91C8-4C45-9D0B-31FE35BE8399}" type="pres">
      <dgm:prSet presAssocID="{DB9D087A-0A81-41F5-924F-966963B0D6EF}" presName="compNode" presStyleCnt="0"/>
      <dgm:spPr/>
    </dgm:pt>
    <dgm:pt modelId="{F52D8663-AE69-416E-907E-D6AC4DF82C34}" type="pres">
      <dgm:prSet presAssocID="{DB9D087A-0A81-41F5-924F-966963B0D6EF}" presName="icon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3845DB6-6D82-4799-A27C-5ADCA90094BD}" type="pres">
      <dgm:prSet presAssocID="{DB9D087A-0A81-41F5-924F-966963B0D6EF}"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9766DEC-06A1-4F28-86BF-C427528B09E3}" type="pres">
      <dgm:prSet presAssocID="{DB9D087A-0A81-41F5-924F-966963B0D6EF}" presName="spaceRect" presStyleCnt="0"/>
      <dgm:spPr/>
    </dgm:pt>
    <dgm:pt modelId="{C6C99176-7F03-4DD4-A83F-A3BA592DF8C3}" type="pres">
      <dgm:prSet presAssocID="{DB9D087A-0A81-41F5-924F-966963B0D6EF}" presName="textRect" presStyleLbl="revTx" presStyleIdx="3" presStyleCnt="4">
        <dgm:presLayoutVars>
          <dgm:chMax val="1"/>
          <dgm:chPref val="1"/>
        </dgm:presLayoutVars>
      </dgm:prSet>
      <dgm:spPr/>
    </dgm:pt>
  </dgm:ptLst>
  <dgm:cxnLst>
    <dgm:cxn modelId="{1B62BB25-2D6F-4BAE-A243-7DC0D28087B6}" type="presOf" srcId="{68DEF7EB-1349-4789-A05E-2AA8A61FC712}" destId="{11BC7D31-6E52-48FD-A5A8-5F0E282F6DB5}" srcOrd="0" destOrd="0" presId="urn:microsoft.com/office/officeart/2018/5/layout/IconCircleLabelList"/>
    <dgm:cxn modelId="{97CEAA2D-8F1E-4F90-9A51-A1D801D0FF9C}" type="presOf" srcId="{6F0F7F06-A36C-4AA7-8003-41CB66DC98A7}" destId="{0DC9A237-AF7B-41D4-A230-22B546C85880}" srcOrd="0" destOrd="0" presId="urn:microsoft.com/office/officeart/2018/5/layout/IconCircleLabelList"/>
    <dgm:cxn modelId="{E8385E8A-ADF3-45CD-9948-864760671525}" type="presOf" srcId="{DB9D087A-0A81-41F5-924F-966963B0D6EF}" destId="{C6C99176-7F03-4DD4-A83F-A3BA592DF8C3}" srcOrd="0" destOrd="0" presId="urn:microsoft.com/office/officeart/2018/5/layout/IconCircleLabelList"/>
    <dgm:cxn modelId="{7D2B3792-CB27-4580-8B79-82261F3ECE79}" type="presOf" srcId="{C65CAD60-7844-423F-B7DD-DF8AEAA40585}" destId="{EF5597AD-AEDA-4FBF-8F72-29000A8D6F25}" srcOrd="0" destOrd="0" presId="urn:microsoft.com/office/officeart/2018/5/layout/IconCircleLabelList"/>
    <dgm:cxn modelId="{DB50DA92-33D0-4D8E-A1E3-D73A61F37C88}" type="presOf" srcId="{45F58C74-E8F9-489D-92E5-41948F3F1B46}" destId="{E86F0D1E-D8F9-41C4-9690-A38FA66B0C95}" srcOrd="0" destOrd="0" presId="urn:microsoft.com/office/officeart/2018/5/layout/IconCircleLabelList"/>
    <dgm:cxn modelId="{C2ECA1C5-3EA0-4B87-A61C-496AE5241237}" srcId="{6F0F7F06-A36C-4AA7-8003-41CB66DC98A7}" destId="{DB9D087A-0A81-41F5-924F-966963B0D6EF}" srcOrd="3" destOrd="0" parTransId="{5FC94A17-466D-441B-9CAD-51CD717309AC}" sibTransId="{3BB30C2A-16A1-4F2E-A273-9EC95809EC72}"/>
    <dgm:cxn modelId="{69F01BCC-981A-4AF4-B7E4-B42AB8CDC62F}" srcId="{6F0F7F06-A36C-4AA7-8003-41CB66DC98A7}" destId="{C65CAD60-7844-423F-B7DD-DF8AEAA40585}" srcOrd="1" destOrd="0" parTransId="{F75031DC-3C0D-49C2-8127-CFCE97C4898D}" sibTransId="{68EC1A7C-2997-4841-9682-5AFB2FEC0781}"/>
    <dgm:cxn modelId="{0460F8D9-2736-4F45-AC68-743386AEBB1E}" srcId="{6F0F7F06-A36C-4AA7-8003-41CB66DC98A7}" destId="{68DEF7EB-1349-4789-A05E-2AA8A61FC712}" srcOrd="0" destOrd="0" parTransId="{10225DB7-A665-4BD8-AD18-202759646413}" sibTransId="{8BE25C23-23FC-4CA2-9F8F-9E37151618FA}"/>
    <dgm:cxn modelId="{177DA0DC-6D43-425C-AB5A-40B5B829405F}" srcId="{6F0F7F06-A36C-4AA7-8003-41CB66DC98A7}" destId="{45F58C74-E8F9-489D-92E5-41948F3F1B46}" srcOrd="2" destOrd="0" parTransId="{9560BDAF-1ECD-49E1-B880-5BA97563D0A5}" sibTransId="{2A9C4D94-A3B8-4B1F-970B-9FAB0B3500E5}"/>
    <dgm:cxn modelId="{FC1C4425-0A34-4077-8F11-95A71B5FE4E6}" type="presParOf" srcId="{0DC9A237-AF7B-41D4-A230-22B546C85880}" destId="{AE1259D0-015F-4EA4-80FB-1216BA6E66A1}" srcOrd="0" destOrd="0" presId="urn:microsoft.com/office/officeart/2018/5/layout/IconCircleLabelList"/>
    <dgm:cxn modelId="{ADC1CCDC-32FC-49E6-826A-267232490E26}" type="presParOf" srcId="{AE1259D0-015F-4EA4-80FB-1216BA6E66A1}" destId="{58953D1C-F0AF-4F77-8D03-8B205FB6BDFD}" srcOrd="0" destOrd="0" presId="urn:microsoft.com/office/officeart/2018/5/layout/IconCircleLabelList"/>
    <dgm:cxn modelId="{E680FBF0-96D8-4F55-A720-6A046F05D8DC}" type="presParOf" srcId="{AE1259D0-015F-4EA4-80FB-1216BA6E66A1}" destId="{72E235B5-FEA6-4C36-8A76-CD4B6E8E4C0B}" srcOrd="1" destOrd="0" presId="urn:microsoft.com/office/officeart/2018/5/layout/IconCircleLabelList"/>
    <dgm:cxn modelId="{CA6F095A-CD9A-4B00-8589-3465C0BF8CE6}" type="presParOf" srcId="{AE1259D0-015F-4EA4-80FB-1216BA6E66A1}" destId="{1F420B51-08C9-4A1B-A3D7-D719C37B94AD}" srcOrd="2" destOrd="0" presId="urn:microsoft.com/office/officeart/2018/5/layout/IconCircleLabelList"/>
    <dgm:cxn modelId="{6CFC39DE-3755-4ECC-848F-3CB2E69984C8}" type="presParOf" srcId="{AE1259D0-015F-4EA4-80FB-1216BA6E66A1}" destId="{11BC7D31-6E52-48FD-A5A8-5F0E282F6DB5}" srcOrd="3" destOrd="0" presId="urn:microsoft.com/office/officeart/2018/5/layout/IconCircleLabelList"/>
    <dgm:cxn modelId="{56AB4B25-4F86-49C0-9977-C085D66EBE45}" type="presParOf" srcId="{0DC9A237-AF7B-41D4-A230-22B546C85880}" destId="{11029A6B-8C1A-4535-8B10-AB09E920BEE1}" srcOrd="1" destOrd="0" presId="urn:microsoft.com/office/officeart/2018/5/layout/IconCircleLabelList"/>
    <dgm:cxn modelId="{125386DB-CD50-4038-BCDF-4A91A658B32D}" type="presParOf" srcId="{0DC9A237-AF7B-41D4-A230-22B546C85880}" destId="{3A850329-D533-41F5-BEA6-AD3470F6F82B}" srcOrd="2" destOrd="0" presId="urn:microsoft.com/office/officeart/2018/5/layout/IconCircleLabelList"/>
    <dgm:cxn modelId="{E66E9126-61D2-45C0-98BB-52D905D55867}" type="presParOf" srcId="{3A850329-D533-41F5-BEA6-AD3470F6F82B}" destId="{E0355C5C-630B-40E7-BAD8-410D645137BF}" srcOrd="0" destOrd="0" presId="urn:microsoft.com/office/officeart/2018/5/layout/IconCircleLabelList"/>
    <dgm:cxn modelId="{291272DC-4ADB-4475-A71C-39E7B3156A88}" type="presParOf" srcId="{3A850329-D533-41F5-BEA6-AD3470F6F82B}" destId="{4C4142FC-DC03-4C82-919F-BBF1E52BCEDB}" srcOrd="1" destOrd="0" presId="urn:microsoft.com/office/officeart/2018/5/layout/IconCircleLabelList"/>
    <dgm:cxn modelId="{344649D1-AF9E-43D3-8170-93CB534A1FC0}" type="presParOf" srcId="{3A850329-D533-41F5-BEA6-AD3470F6F82B}" destId="{B8D395A3-9A85-48CD-A674-305AB509176E}" srcOrd="2" destOrd="0" presId="urn:microsoft.com/office/officeart/2018/5/layout/IconCircleLabelList"/>
    <dgm:cxn modelId="{09025237-AA7A-4071-9443-A2C57AFA13B6}" type="presParOf" srcId="{3A850329-D533-41F5-BEA6-AD3470F6F82B}" destId="{EF5597AD-AEDA-4FBF-8F72-29000A8D6F25}" srcOrd="3" destOrd="0" presId="urn:microsoft.com/office/officeart/2018/5/layout/IconCircleLabelList"/>
    <dgm:cxn modelId="{5E05E940-26E3-4BAB-96A6-6BC9B7ABB990}" type="presParOf" srcId="{0DC9A237-AF7B-41D4-A230-22B546C85880}" destId="{17A21D7A-CFC4-4887-85E6-D87E10228977}" srcOrd="3" destOrd="0" presId="urn:microsoft.com/office/officeart/2018/5/layout/IconCircleLabelList"/>
    <dgm:cxn modelId="{82DCE748-1C3A-415A-9F4B-B70374356FBF}" type="presParOf" srcId="{0DC9A237-AF7B-41D4-A230-22B546C85880}" destId="{2900208E-E147-4168-A2B0-AE3F87F405FC}" srcOrd="4" destOrd="0" presId="urn:microsoft.com/office/officeart/2018/5/layout/IconCircleLabelList"/>
    <dgm:cxn modelId="{AA32FCBA-E6D7-41D0-B0DD-61ECC67533DF}" type="presParOf" srcId="{2900208E-E147-4168-A2B0-AE3F87F405FC}" destId="{E8D4D636-AB3C-49FC-A408-E430DD3C1863}" srcOrd="0" destOrd="0" presId="urn:microsoft.com/office/officeart/2018/5/layout/IconCircleLabelList"/>
    <dgm:cxn modelId="{0D3CD0C7-BE3C-4A98-98C0-B1132D6593CF}" type="presParOf" srcId="{2900208E-E147-4168-A2B0-AE3F87F405FC}" destId="{83FB928A-C051-4D4C-8A6B-BBFED069CDFA}" srcOrd="1" destOrd="0" presId="urn:microsoft.com/office/officeart/2018/5/layout/IconCircleLabelList"/>
    <dgm:cxn modelId="{323808ED-9E21-44A4-8871-A6CE1F5673E7}" type="presParOf" srcId="{2900208E-E147-4168-A2B0-AE3F87F405FC}" destId="{F16A71CD-55E6-4F4E-B709-991A7512F20D}" srcOrd="2" destOrd="0" presId="urn:microsoft.com/office/officeart/2018/5/layout/IconCircleLabelList"/>
    <dgm:cxn modelId="{0D76DC35-154A-4FEC-B8E7-E33BF06B8FA0}" type="presParOf" srcId="{2900208E-E147-4168-A2B0-AE3F87F405FC}" destId="{E86F0D1E-D8F9-41C4-9690-A38FA66B0C95}" srcOrd="3" destOrd="0" presId="urn:microsoft.com/office/officeart/2018/5/layout/IconCircleLabelList"/>
    <dgm:cxn modelId="{FA8EDCDA-B497-46FF-9F00-833CBE9EBEE1}" type="presParOf" srcId="{0DC9A237-AF7B-41D4-A230-22B546C85880}" destId="{F1C35D2E-D394-4ACC-876C-03D799961A37}" srcOrd="5" destOrd="0" presId="urn:microsoft.com/office/officeart/2018/5/layout/IconCircleLabelList"/>
    <dgm:cxn modelId="{AC4E7F1A-6468-4CCF-A2EB-1766E6262DCD}" type="presParOf" srcId="{0DC9A237-AF7B-41D4-A230-22B546C85880}" destId="{22351500-91C8-4C45-9D0B-31FE35BE8399}" srcOrd="6" destOrd="0" presId="urn:microsoft.com/office/officeart/2018/5/layout/IconCircleLabelList"/>
    <dgm:cxn modelId="{147A2D0B-F1F2-431E-AC0B-5AF9BB807CAB}" type="presParOf" srcId="{22351500-91C8-4C45-9D0B-31FE35BE8399}" destId="{F52D8663-AE69-416E-907E-D6AC4DF82C34}" srcOrd="0" destOrd="0" presId="urn:microsoft.com/office/officeart/2018/5/layout/IconCircleLabelList"/>
    <dgm:cxn modelId="{1EA48752-88A4-49E4-BD89-1FE2CD41CA75}" type="presParOf" srcId="{22351500-91C8-4C45-9D0B-31FE35BE8399}" destId="{F3845DB6-6D82-4799-A27C-5ADCA90094BD}" srcOrd="1" destOrd="0" presId="urn:microsoft.com/office/officeart/2018/5/layout/IconCircleLabelList"/>
    <dgm:cxn modelId="{30F1F7B9-7E62-4ADD-8B0A-472BB1F95DDC}" type="presParOf" srcId="{22351500-91C8-4C45-9D0B-31FE35BE8399}" destId="{99766DEC-06A1-4F28-86BF-C427528B09E3}" srcOrd="2" destOrd="0" presId="urn:microsoft.com/office/officeart/2018/5/layout/IconCircleLabelList"/>
    <dgm:cxn modelId="{0F4869D9-6759-40C6-9DEA-BBFADDF53E22}" type="presParOf" srcId="{22351500-91C8-4C45-9D0B-31FE35BE8399}" destId="{C6C99176-7F03-4DD4-A83F-A3BA592DF8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03F72-AF87-4C04-9B04-1BD548DD32F0}" type="doc">
      <dgm:prSet loTypeId="urn:microsoft.com/office/officeart/2018/5/layout/IconCircleLabelList" loCatId="icon" qsTypeId="urn:microsoft.com/office/officeart/2005/8/quickstyle/3d1" qsCatId="3D" csTypeId="urn:microsoft.com/office/officeart/2005/8/colors/accent2_2" csCatId="accent2" phldr="1"/>
      <dgm:spPr/>
      <dgm:t>
        <a:bodyPr/>
        <a:lstStyle/>
        <a:p>
          <a:endParaRPr lang="en-US"/>
        </a:p>
      </dgm:t>
    </dgm:pt>
    <dgm:pt modelId="{7D792093-DFFF-4B64-A3F4-424E49FA5E29}">
      <dgm:prSet/>
      <dgm:spPr/>
      <dgm:t>
        <a:bodyPr/>
        <a:lstStyle/>
        <a:p>
          <a:pPr>
            <a:lnSpc>
              <a:spcPct val="100000"/>
            </a:lnSpc>
            <a:defRPr cap="all"/>
          </a:pPr>
          <a:r>
            <a:rPr lang="en-US" dirty="0"/>
            <a:t>Activities</a:t>
          </a:r>
        </a:p>
      </dgm:t>
    </dgm:pt>
    <dgm:pt modelId="{E59271CE-BB69-4A1A-A719-BAF076A53A36}" type="parTrans" cxnId="{B9220F27-1896-4290-8D1D-6E12EF8682DB}">
      <dgm:prSet/>
      <dgm:spPr/>
      <dgm:t>
        <a:bodyPr/>
        <a:lstStyle/>
        <a:p>
          <a:endParaRPr lang="en-US"/>
        </a:p>
      </dgm:t>
    </dgm:pt>
    <dgm:pt modelId="{4EEA16FA-7B92-4E4F-8D3C-0AE419F8A839}" type="sibTrans" cxnId="{B9220F27-1896-4290-8D1D-6E12EF8682DB}">
      <dgm:prSet/>
      <dgm:spPr/>
      <dgm:t>
        <a:bodyPr/>
        <a:lstStyle/>
        <a:p>
          <a:endParaRPr lang="en-US"/>
        </a:p>
      </dgm:t>
    </dgm:pt>
    <dgm:pt modelId="{DB1A773E-4109-46B5-ABB8-A69DA9386C2D}">
      <dgm:prSet/>
      <dgm:spPr/>
      <dgm:t>
        <a:bodyPr/>
        <a:lstStyle/>
        <a:p>
          <a:pPr>
            <a:lnSpc>
              <a:spcPct val="100000"/>
            </a:lnSpc>
            <a:defRPr cap="all"/>
          </a:pPr>
          <a:r>
            <a:rPr lang="en-US"/>
            <a:t>GSSG Components </a:t>
          </a:r>
        </a:p>
      </dgm:t>
    </dgm:pt>
    <dgm:pt modelId="{F3156232-C03B-4B04-931F-ED93CF730083}" type="parTrans" cxnId="{5D66450B-5EE8-4F71-8B01-58C12273DBF9}">
      <dgm:prSet/>
      <dgm:spPr/>
      <dgm:t>
        <a:bodyPr/>
        <a:lstStyle/>
        <a:p>
          <a:endParaRPr lang="en-US"/>
        </a:p>
      </dgm:t>
    </dgm:pt>
    <dgm:pt modelId="{BB913E31-6E00-4F85-BF78-F71568A30855}" type="sibTrans" cxnId="{5D66450B-5EE8-4F71-8B01-58C12273DBF9}">
      <dgm:prSet/>
      <dgm:spPr/>
      <dgm:t>
        <a:bodyPr/>
        <a:lstStyle/>
        <a:p>
          <a:endParaRPr lang="en-US"/>
        </a:p>
      </dgm:t>
    </dgm:pt>
    <dgm:pt modelId="{4BBA6F05-3F6A-4F47-B71C-7CD0A417C5BC}" type="pres">
      <dgm:prSet presAssocID="{CC703F72-AF87-4C04-9B04-1BD548DD32F0}" presName="root" presStyleCnt="0">
        <dgm:presLayoutVars>
          <dgm:dir/>
          <dgm:resizeHandles val="exact"/>
        </dgm:presLayoutVars>
      </dgm:prSet>
      <dgm:spPr/>
    </dgm:pt>
    <dgm:pt modelId="{F9971D28-8B22-43B5-B3FD-FB61EC4AB093}" type="pres">
      <dgm:prSet presAssocID="{7D792093-DFFF-4B64-A3F4-424E49FA5E29}" presName="compNode" presStyleCnt="0"/>
      <dgm:spPr/>
    </dgm:pt>
    <dgm:pt modelId="{A7188E77-8512-4F61-B67B-CF981660C8AB}" type="pres">
      <dgm:prSet presAssocID="{7D792093-DFFF-4B64-A3F4-424E49FA5E29}" presName="iconBgRect" presStyleLbl="bgShp" presStyleIdx="0" presStyleCnt="2" custLinFactX="81700" custLinFactNeighborX="100000" custLinFactNeighborY="-1514"/>
      <dgm:spPr/>
    </dgm:pt>
    <dgm:pt modelId="{DC6FC41F-9D05-496D-8849-D3CB71672D74}" type="pres">
      <dgm:prSet presAssocID="{7D792093-DFFF-4B64-A3F4-424E49FA5E29}" presName="iconRect" presStyleLbl="node1" presStyleIdx="0" presStyleCnt="2" custLinFactX="116671" custLinFactNeighborX="200000" custLinFactNeighborY="-2639"/>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81FACC-3600-4E21-8977-47338D74C809}" type="pres">
      <dgm:prSet presAssocID="{7D792093-DFFF-4B64-A3F4-424E49FA5E29}" presName="spaceRect" presStyleCnt="0"/>
      <dgm:spPr/>
    </dgm:pt>
    <dgm:pt modelId="{7E10BC0D-1269-419B-B70B-4BEFBC976935}" type="pres">
      <dgm:prSet presAssocID="{7D792093-DFFF-4B64-A3F4-424E49FA5E29}" presName="textRect" presStyleLbl="revTx" presStyleIdx="0" presStyleCnt="2" custLinFactX="10839" custLinFactNeighborX="100000" custLinFactNeighborY="-21128">
        <dgm:presLayoutVars>
          <dgm:chMax val="1"/>
          <dgm:chPref val="1"/>
        </dgm:presLayoutVars>
      </dgm:prSet>
      <dgm:spPr/>
    </dgm:pt>
    <dgm:pt modelId="{1BA67FF0-6F7D-432D-974B-9A365B7EC6EE}" type="pres">
      <dgm:prSet presAssocID="{4EEA16FA-7B92-4E4F-8D3C-0AE419F8A839}" presName="sibTrans" presStyleCnt="0"/>
      <dgm:spPr/>
    </dgm:pt>
    <dgm:pt modelId="{2E786B40-9FD9-40F1-AC31-242BF62C8B66}" type="pres">
      <dgm:prSet presAssocID="{DB1A773E-4109-46B5-ABB8-A69DA9386C2D}" presName="compNode" presStyleCnt="0"/>
      <dgm:spPr/>
    </dgm:pt>
    <dgm:pt modelId="{2839B6F1-A2C9-4181-B1E3-F61AFAD9753F}" type="pres">
      <dgm:prSet presAssocID="{DB1A773E-4109-46B5-ABB8-A69DA9386C2D}" presName="iconBgRect" presStyleLbl="bgShp" presStyleIdx="1" presStyleCnt="2" custLinFactX="-100000" custLinFactNeighborX="-117282" custLinFactNeighborY="-3146"/>
      <dgm:spPr/>
    </dgm:pt>
    <dgm:pt modelId="{988E2E39-3C5B-4573-9BA5-1CB8C27123D6}" type="pres">
      <dgm:prSet presAssocID="{DB1A773E-4109-46B5-ABB8-A69DA9386C2D}" presName="iconRect" presStyleLbl="node1" presStyleIdx="1" presStyleCnt="2" custLinFactX="-178691" custLinFactNeighborX="-200000" custLinFactNeighborY="-548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A2E7861-0E4C-4B75-80FA-872F9D759FA6}" type="pres">
      <dgm:prSet presAssocID="{DB1A773E-4109-46B5-ABB8-A69DA9386C2D}" presName="spaceRect" presStyleCnt="0"/>
      <dgm:spPr/>
    </dgm:pt>
    <dgm:pt modelId="{5453D115-4781-416C-A8D8-D0A034793F83}" type="pres">
      <dgm:prSet presAssocID="{DB1A773E-4109-46B5-ABB8-A69DA9386C2D}" presName="textRect" presStyleLbl="revTx" presStyleIdx="1" presStyleCnt="2" custLinFactX="-33406" custLinFactNeighborX="-100000" custLinFactNeighborY="-18832">
        <dgm:presLayoutVars>
          <dgm:chMax val="1"/>
          <dgm:chPref val="1"/>
        </dgm:presLayoutVars>
      </dgm:prSet>
      <dgm:spPr/>
    </dgm:pt>
  </dgm:ptLst>
  <dgm:cxnLst>
    <dgm:cxn modelId="{5D66450B-5EE8-4F71-8B01-58C12273DBF9}" srcId="{CC703F72-AF87-4C04-9B04-1BD548DD32F0}" destId="{DB1A773E-4109-46B5-ABB8-A69DA9386C2D}" srcOrd="1" destOrd="0" parTransId="{F3156232-C03B-4B04-931F-ED93CF730083}" sibTransId="{BB913E31-6E00-4F85-BF78-F71568A30855}"/>
    <dgm:cxn modelId="{B9220F27-1896-4290-8D1D-6E12EF8682DB}" srcId="{CC703F72-AF87-4C04-9B04-1BD548DD32F0}" destId="{7D792093-DFFF-4B64-A3F4-424E49FA5E29}" srcOrd="0" destOrd="0" parTransId="{E59271CE-BB69-4A1A-A719-BAF076A53A36}" sibTransId="{4EEA16FA-7B92-4E4F-8D3C-0AE419F8A839}"/>
    <dgm:cxn modelId="{365FA952-2445-445B-9CC5-D45CCDE4F4C9}" type="presOf" srcId="{DB1A773E-4109-46B5-ABB8-A69DA9386C2D}" destId="{5453D115-4781-416C-A8D8-D0A034793F83}" srcOrd="0" destOrd="0" presId="urn:microsoft.com/office/officeart/2018/5/layout/IconCircleLabelList"/>
    <dgm:cxn modelId="{A0B25DEE-8CCA-400A-B003-987985206D29}" type="presOf" srcId="{7D792093-DFFF-4B64-A3F4-424E49FA5E29}" destId="{7E10BC0D-1269-419B-B70B-4BEFBC976935}" srcOrd="0" destOrd="0" presId="urn:microsoft.com/office/officeart/2018/5/layout/IconCircleLabelList"/>
    <dgm:cxn modelId="{939CF0F3-493B-4AFD-858A-A8FE625F61F6}" type="presOf" srcId="{CC703F72-AF87-4C04-9B04-1BD548DD32F0}" destId="{4BBA6F05-3F6A-4F47-B71C-7CD0A417C5BC}" srcOrd="0" destOrd="0" presId="urn:microsoft.com/office/officeart/2018/5/layout/IconCircleLabelList"/>
    <dgm:cxn modelId="{D1599C1A-9E1F-47DA-9C30-06C4864B779E}" type="presParOf" srcId="{4BBA6F05-3F6A-4F47-B71C-7CD0A417C5BC}" destId="{F9971D28-8B22-43B5-B3FD-FB61EC4AB093}" srcOrd="0" destOrd="0" presId="urn:microsoft.com/office/officeart/2018/5/layout/IconCircleLabelList"/>
    <dgm:cxn modelId="{77501F25-305D-40E0-98A4-24AADE56A079}" type="presParOf" srcId="{F9971D28-8B22-43B5-B3FD-FB61EC4AB093}" destId="{A7188E77-8512-4F61-B67B-CF981660C8AB}" srcOrd="0" destOrd="0" presId="urn:microsoft.com/office/officeart/2018/5/layout/IconCircleLabelList"/>
    <dgm:cxn modelId="{A471E9F4-7803-48CF-B8B5-B97ED9ED69FC}" type="presParOf" srcId="{F9971D28-8B22-43B5-B3FD-FB61EC4AB093}" destId="{DC6FC41F-9D05-496D-8849-D3CB71672D74}" srcOrd="1" destOrd="0" presId="urn:microsoft.com/office/officeart/2018/5/layout/IconCircleLabelList"/>
    <dgm:cxn modelId="{0C3BF0BE-6627-4F19-A973-469A37486D6D}" type="presParOf" srcId="{F9971D28-8B22-43B5-B3FD-FB61EC4AB093}" destId="{F581FACC-3600-4E21-8977-47338D74C809}" srcOrd="2" destOrd="0" presId="urn:microsoft.com/office/officeart/2018/5/layout/IconCircleLabelList"/>
    <dgm:cxn modelId="{EB99BDB9-D22C-4661-9783-8432CDD3E859}" type="presParOf" srcId="{F9971D28-8B22-43B5-B3FD-FB61EC4AB093}" destId="{7E10BC0D-1269-419B-B70B-4BEFBC976935}" srcOrd="3" destOrd="0" presId="urn:microsoft.com/office/officeart/2018/5/layout/IconCircleLabelList"/>
    <dgm:cxn modelId="{2492C06D-BA27-40FA-963F-639F5E062226}" type="presParOf" srcId="{4BBA6F05-3F6A-4F47-B71C-7CD0A417C5BC}" destId="{1BA67FF0-6F7D-432D-974B-9A365B7EC6EE}" srcOrd="1" destOrd="0" presId="urn:microsoft.com/office/officeart/2018/5/layout/IconCircleLabelList"/>
    <dgm:cxn modelId="{053D32D5-C13F-41B3-954D-BA09E7CAF251}" type="presParOf" srcId="{4BBA6F05-3F6A-4F47-B71C-7CD0A417C5BC}" destId="{2E786B40-9FD9-40F1-AC31-242BF62C8B66}" srcOrd="2" destOrd="0" presId="urn:microsoft.com/office/officeart/2018/5/layout/IconCircleLabelList"/>
    <dgm:cxn modelId="{BB3E8B5B-F560-445E-807D-38AF9BCDC2D5}" type="presParOf" srcId="{2E786B40-9FD9-40F1-AC31-242BF62C8B66}" destId="{2839B6F1-A2C9-4181-B1E3-F61AFAD9753F}" srcOrd="0" destOrd="0" presId="urn:microsoft.com/office/officeart/2018/5/layout/IconCircleLabelList"/>
    <dgm:cxn modelId="{0CD5D201-FE3A-4D9A-A10D-966CEA5E37FE}" type="presParOf" srcId="{2E786B40-9FD9-40F1-AC31-242BF62C8B66}" destId="{988E2E39-3C5B-4573-9BA5-1CB8C27123D6}" srcOrd="1" destOrd="0" presId="urn:microsoft.com/office/officeart/2018/5/layout/IconCircleLabelList"/>
    <dgm:cxn modelId="{86EE099E-0B63-4072-AABC-E5D9E5D2AE7A}" type="presParOf" srcId="{2E786B40-9FD9-40F1-AC31-242BF62C8B66}" destId="{7A2E7861-0E4C-4B75-80FA-872F9D759FA6}" srcOrd="2" destOrd="0" presId="urn:microsoft.com/office/officeart/2018/5/layout/IconCircleLabelList"/>
    <dgm:cxn modelId="{A3531CD8-A663-4124-8E1C-E296140C4478}" type="presParOf" srcId="{2E786B40-9FD9-40F1-AC31-242BF62C8B66}" destId="{5453D115-4781-416C-A8D8-D0A034793F8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53D1C-F0AF-4F77-8D03-8B205FB6BDFD}">
      <dsp:nvSpPr>
        <dsp:cNvPr id="0" name=""/>
        <dsp:cNvSpPr/>
      </dsp:nvSpPr>
      <dsp:spPr>
        <a:xfrm>
          <a:off x="745925"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E235B5-FEA6-4C36-8A76-CD4B6E8E4C0B}">
      <dsp:nvSpPr>
        <dsp:cNvPr id="0" name=""/>
        <dsp:cNvSpPr/>
      </dsp:nvSpPr>
      <dsp:spPr>
        <a:xfrm>
          <a:off x="1058098" y="1009808"/>
          <a:ext cx="840467" cy="8404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BC7D31-6E52-48FD-A5A8-5F0E282F6DB5}">
      <dsp:nvSpPr>
        <dsp:cNvPr id="0" name=""/>
        <dsp:cNvSpPr/>
      </dsp:nvSpPr>
      <dsp:spPr>
        <a:xfrm>
          <a:off x="277664"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Getting Started</a:t>
          </a:r>
        </a:p>
      </dsp:txBody>
      <dsp:txXfrm>
        <a:off x="277664" y="2618703"/>
        <a:ext cx="2401335" cy="1035000"/>
      </dsp:txXfrm>
    </dsp:sp>
    <dsp:sp modelId="{E0355C5C-630B-40E7-BAD8-410D645137BF}">
      <dsp:nvSpPr>
        <dsp:cNvPr id="0" name=""/>
        <dsp:cNvSpPr/>
      </dsp:nvSpPr>
      <dsp:spPr>
        <a:xfrm>
          <a:off x="6427501" y="734547"/>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C4142FC-DC03-4C82-919F-BBF1E52BCEDB}">
      <dsp:nvSpPr>
        <dsp:cNvPr id="0" name=""/>
        <dsp:cNvSpPr/>
      </dsp:nvSpPr>
      <dsp:spPr>
        <a:xfrm>
          <a:off x="6761682" y="1080844"/>
          <a:ext cx="840467" cy="8404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5597AD-AEDA-4FBF-8F72-29000A8D6F25}">
      <dsp:nvSpPr>
        <dsp:cNvPr id="0" name=""/>
        <dsp:cNvSpPr/>
      </dsp:nvSpPr>
      <dsp:spPr>
        <a:xfrm>
          <a:off x="5942680" y="2371100"/>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General Supervision Activities</a:t>
          </a:r>
        </a:p>
      </dsp:txBody>
      <dsp:txXfrm>
        <a:off x="5942680" y="2371100"/>
        <a:ext cx="2401335" cy="1035000"/>
      </dsp:txXfrm>
    </dsp:sp>
    <dsp:sp modelId="{E8D4D636-AB3C-49FC-A408-E430DD3C1863}">
      <dsp:nvSpPr>
        <dsp:cNvPr id="0" name=""/>
        <dsp:cNvSpPr/>
      </dsp:nvSpPr>
      <dsp:spPr>
        <a:xfrm>
          <a:off x="3419840" y="707903"/>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3FB928A-C051-4D4C-8A6B-BBFED069CDFA}">
      <dsp:nvSpPr>
        <dsp:cNvPr id="0" name=""/>
        <dsp:cNvSpPr/>
      </dsp:nvSpPr>
      <dsp:spPr>
        <a:xfrm>
          <a:off x="3732051" y="1020078"/>
          <a:ext cx="840467" cy="8404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6F0D1E-D8F9-41C4-9690-A38FA66B0C95}">
      <dsp:nvSpPr>
        <dsp:cNvPr id="0" name=""/>
        <dsp:cNvSpPr/>
      </dsp:nvSpPr>
      <dsp:spPr>
        <a:xfrm>
          <a:off x="2951432" y="2628980"/>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Priority Area</a:t>
          </a:r>
        </a:p>
      </dsp:txBody>
      <dsp:txXfrm>
        <a:off x="2951432" y="2628980"/>
        <a:ext cx="2401335" cy="1035000"/>
      </dsp:txXfrm>
    </dsp:sp>
    <dsp:sp modelId="{F52D8663-AE69-416E-907E-D6AC4DF82C34}">
      <dsp:nvSpPr>
        <dsp:cNvPr id="0" name=""/>
        <dsp:cNvSpPr/>
      </dsp:nvSpPr>
      <dsp:spPr>
        <a:xfrm>
          <a:off x="9210634"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3845DB6-6D82-4799-A27C-5ADCA90094BD}">
      <dsp:nvSpPr>
        <dsp:cNvPr id="0" name=""/>
        <dsp:cNvSpPr/>
      </dsp:nvSpPr>
      <dsp:spPr>
        <a:xfrm>
          <a:off x="9522807" y="1009808"/>
          <a:ext cx="840467" cy="8404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C99176-7F03-4DD4-A83F-A3BA592DF8C3}">
      <dsp:nvSpPr>
        <dsp:cNvPr id="0" name=""/>
        <dsp:cNvSpPr/>
      </dsp:nvSpPr>
      <dsp:spPr>
        <a:xfrm>
          <a:off x="8742373"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Fiscal</a:t>
          </a:r>
        </a:p>
      </dsp:txBody>
      <dsp:txXfrm>
        <a:off x="8742373" y="2618703"/>
        <a:ext cx="2401335" cy="10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88E77-8512-4F61-B67B-CF981660C8AB}">
      <dsp:nvSpPr>
        <dsp:cNvPr id="0" name=""/>
        <dsp:cNvSpPr/>
      </dsp:nvSpPr>
      <dsp:spPr>
        <a:xfrm>
          <a:off x="6034932" y="596750"/>
          <a:ext cx="2196000" cy="2196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C6FC41F-9D05-496D-8849-D3CB71672D74}">
      <dsp:nvSpPr>
        <dsp:cNvPr id="0" name=""/>
        <dsp:cNvSpPr/>
      </dsp:nvSpPr>
      <dsp:spPr>
        <a:xfrm>
          <a:off x="6502854" y="1064746"/>
          <a:ext cx="1260000" cy="126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10BC0D-1269-419B-B70B-4BEFBC976935}">
      <dsp:nvSpPr>
        <dsp:cNvPr id="0" name=""/>
        <dsp:cNvSpPr/>
      </dsp:nvSpPr>
      <dsp:spPr>
        <a:xfrm>
          <a:off x="5333004" y="335787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cap="all"/>
          </a:pPr>
          <a:r>
            <a:rPr lang="en-US" sz="3300" kern="1200" dirty="0"/>
            <a:t>Activities</a:t>
          </a:r>
        </a:p>
      </dsp:txBody>
      <dsp:txXfrm>
        <a:off x="5333004" y="3357876"/>
        <a:ext cx="3600000" cy="720000"/>
      </dsp:txXfrm>
    </dsp:sp>
    <dsp:sp modelId="{2839B6F1-A2C9-4181-B1E3-F61AFAD9753F}">
      <dsp:nvSpPr>
        <dsp:cNvPr id="0" name=""/>
        <dsp:cNvSpPr/>
      </dsp:nvSpPr>
      <dsp:spPr>
        <a:xfrm>
          <a:off x="1503287" y="560911"/>
          <a:ext cx="2196000" cy="2196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88E2E39-3C5B-4573-9BA5-1CB8C27123D6}">
      <dsp:nvSpPr>
        <dsp:cNvPr id="0" name=""/>
        <dsp:cNvSpPr/>
      </dsp:nvSpPr>
      <dsp:spPr>
        <a:xfrm>
          <a:off x="1971293" y="1028912"/>
          <a:ext cx="1260000" cy="126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53D115-4781-416C-A8D8-D0A034793F83}">
      <dsp:nvSpPr>
        <dsp:cNvPr id="0" name=""/>
        <dsp:cNvSpPr/>
      </dsp:nvSpPr>
      <dsp:spPr>
        <a:xfrm>
          <a:off x="770184" y="3374407"/>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cap="all"/>
          </a:pPr>
          <a:r>
            <a:rPr lang="en-US" sz="3300" kern="1200"/>
            <a:t>GSSG Components </a:t>
          </a:r>
        </a:p>
      </dsp:txBody>
      <dsp:txXfrm>
        <a:off x="770184" y="3374407"/>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53" tIns="48326" rIns="96653" bIns="48326" rtlCol="0"/>
          <a:lstStyle>
            <a:lvl1pPr algn="l">
              <a:defRPr sz="1200"/>
            </a:lvl1pPr>
          </a:lstStyle>
          <a:p>
            <a:endParaRPr lang="en-US"/>
          </a:p>
        </p:txBody>
      </p:sp>
      <p:sp>
        <p:nvSpPr>
          <p:cNvPr id="3" name="Date Placeholder 2"/>
          <p:cNvSpPr>
            <a:spLocks noGrp="1"/>
          </p:cNvSpPr>
          <p:nvPr>
            <p:ph type="dt" sz="quarter" idx="1"/>
          </p:nvPr>
        </p:nvSpPr>
        <p:spPr>
          <a:xfrm>
            <a:off x="4143588" y="0"/>
            <a:ext cx="3169920" cy="481727"/>
          </a:xfrm>
          <a:prstGeom prst="rect">
            <a:avLst/>
          </a:prstGeom>
        </p:spPr>
        <p:txBody>
          <a:bodyPr vert="horz" lIns="96653" tIns="48326" rIns="96653" bIns="48326" rtlCol="0"/>
          <a:lstStyle>
            <a:lvl1pPr algn="r">
              <a:defRPr sz="1200"/>
            </a:lvl1pPr>
          </a:lstStyle>
          <a:p>
            <a:fld id="{77F82F29-6ED5-0F45-9399-2470D9D82006}" type="datetimeFigureOut">
              <a:rPr lang="en-US" smtClean="0"/>
              <a:t>6/18/2026</a:t>
            </a:fld>
            <a:endParaRPr lang="en-US"/>
          </a:p>
        </p:txBody>
      </p:sp>
      <p:sp>
        <p:nvSpPr>
          <p:cNvPr id="4" name="Footer Placeholder 3"/>
          <p:cNvSpPr>
            <a:spLocks noGrp="1"/>
          </p:cNvSpPr>
          <p:nvPr>
            <p:ph type="ftr" sz="quarter" idx="2"/>
          </p:nvPr>
        </p:nvSpPr>
        <p:spPr>
          <a:xfrm>
            <a:off x="1" y="9119475"/>
            <a:ext cx="3169920" cy="481726"/>
          </a:xfrm>
          <a:prstGeom prst="rect">
            <a:avLst/>
          </a:prstGeom>
        </p:spPr>
        <p:txBody>
          <a:bodyPr vert="horz" lIns="96653" tIns="48326" rIns="96653" bIns="48326"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0" cy="481726"/>
          </a:xfrm>
          <a:prstGeom prst="rect">
            <a:avLst/>
          </a:prstGeom>
        </p:spPr>
        <p:txBody>
          <a:bodyPr vert="horz" lIns="96653" tIns="48326" rIns="96653" bIns="48326"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53" tIns="48326" rIns="96653" bIns="48326" rtlCol="0"/>
          <a:lstStyle>
            <a:lvl1pPr algn="l">
              <a:defRPr sz="12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53" tIns="48326" rIns="96653" bIns="48326" rtlCol="0"/>
          <a:lstStyle>
            <a:lvl1pPr algn="r">
              <a:defRPr sz="1200"/>
            </a:lvl1pPr>
          </a:lstStyle>
          <a:p>
            <a:fld id="{F426F13B-9238-8C41-A428-ACA4F51A1C9A}" type="datetimeFigureOut">
              <a:rPr lang="en-US" smtClean="0"/>
              <a:t>6/18/2026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53" tIns="48326" rIns="96653"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53" tIns="48326" rIns="96653" bIns="48326"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Welcome to the General Supervision System Grant, or GSSG, Application Preview for the 2026-27 grant year. This presentation is intended for Intermediate School District, or ISD, Directors of Special Education.</a:t>
            </a:r>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After determining the priority area(s) for the 2026-2027 school year, the ISD is required to complete at the data sources table. To complete the data source table, ISDs are encouraged to use the data use and action process to determine actionable causes and improvement activities. Once those improvement activities are determined, the ISD will decide how they can be measured, and those measures should be used for the data source table. </a:t>
            </a:r>
          </a:p>
          <a:p>
            <a:endParaRPr lang="en-US" dirty="0"/>
          </a:p>
          <a:p>
            <a:pPr marL="171450" indent="-171450">
              <a:buFont typeface="Arial" panose="020B0604020202020204" pitchFamily="34" charset="0"/>
              <a:buChar char="•"/>
            </a:pPr>
            <a:r>
              <a:rPr lang="en-US" dirty="0"/>
              <a:t>Local data sources should be used rather than APR, MI School Data, or Strand Report data. In the past, when ISDs were completing the midyear report and the final report, we often heard that no new data was available. Many ISDs had chosen APR data as the measure of their improvement. APR data will no longer be accepted in the data source table. It is only collected once per year, is often unavailable due to data analysis timelines, and is not sensitive to change. ISDs should choose data sources which will have updated data available by the time of the final report which will be due in May of 2027.  </a:t>
            </a:r>
            <a:endParaRPr lang="en-US" dirty="0">
              <a:cs typeface="Calibri"/>
            </a:endParaRPr>
          </a:p>
          <a:p>
            <a:pPr marL="171450" indent="-171450">
              <a:buFont typeface="Arial" panose="020B0604020202020204" pitchFamily="34" charset="0"/>
              <a:buChar char="•"/>
            </a:pPr>
            <a:r>
              <a:rPr lang="en-US" dirty="0"/>
              <a:t>The data sources do not need to be the indicator data which demonstrated the need to select a priority area. The data could be any measure of the improvement activities. Data should be sensitive to change over the course of one year.</a:t>
            </a:r>
            <a:endParaRPr lang="en-US" dirty="0">
              <a:cs typeface="Calibri"/>
            </a:endParaRPr>
          </a:p>
          <a:p>
            <a:pPr marL="171450" indent="-171450">
              <a:buFont typeface="Arial" panose="020B0604020202020204" pitchFamily="34" charset="0"/>
              <a:buChar char="•"/>
            </a:pPr>
            <a:r>
              <a:rPr lang="en-US" dirty="0"/>
              <a:t>Data sources may reflect ISD aggregate and/or Member District level data.</a:t>
            </a:r>
            <a:endParaRPr lang="en-US" dirty="0">
              <a:cs typeface="Calibri"/>
            </a:endParaRPr>
          </a:p>
          <a:p>
            <a:pPr marL="171450" indent="-171450">
              <a:buFont typeface="Arial" panose="020B0604020202020204" pitchFamily="34" charset="0"/>
              <a:buChar char="•"/>
            </a:pPr>
            <a:r>
              <a:rPr lang="en-US" dirty="0"/>
              <a:t>See the training resource “Selecting 1-3 Priority Area(s) and data sources for the General Supervision System Grant” available on the TA site at </a:t>
            </a:r>
            <a:r>
              <a:rPr lang="en-US" dirty="0" err="1"/>
              <a:t>training.catamaran.partners</a:t>
            </a:r>
            <a:r>
              <a:rPr lang="en-US" dirty="0"/>
              <a:t>/office-of-special-education-resources/</a:t>
            </a: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57047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ISD has identified a priority area or area(s) for the 2026-27 school year, the ISD will determine which data sources will be used to measure progress. The table shown on this slide shows the priority area data source table, with the priority areas of Strengthening MTSS and Expanding PSC Use selected. The ISD must enter a data source and complete the table to indicate the baseline (if available) data and their targets for one year and two years from now. They will also indicate how the improvement will be measured in the last column. </a:t>
            </a:r>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1940290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example of a priority area data table. In this example, the ISD has selected Strengthening MTSS and Expanding PSC use as their two priority areas for the 2026-27 GSSG cycle.</a:t>
            </a:r>
          </a:p>
          <a:p>
            <a:endParaRPr lang="en-US" dirty="0">
              <a:ea typeface="Calibri"/>
              <a:cs typeface="Calibri"/>
            </a:endParaRPr>
          </a:p>
          <a:p>
            <a:r>
              <a:rPr lang="en-US" dirty="0"/>
              <a:t>Both of these localized data sources will be available at the time of the final report. Note that attempting to use data sources that are state level, indicator specific, on a data lag, or available after the school year will not serve the purposes of this work.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85228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107B7-FE97-F415-0600-ED861C362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2A6CE-24FE-F49E-BF11-46614B13D075}"/>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7770B5C4-7070-AE11-373C-ADDE72AD5BCD}"/>
              </a:ext>
            </a:extLst>
          </p:cNvPr>
          <p:cNvSpPr>
            <a:spLocks noGrp="1"/>
          </p:cNvSpPr>
          <p:nvPr>
            <p:ph type="body" idx="1"/>
          </p:nvPr>
        </p:nvSpPr>
        <p:spPr/>
        <p:txBody>
          <a:bodyPr/>
          <a:lstStyle/>
          <a:p>
            <a:r>
              <a:rPr lang="en-US" sz="1200" dirty="0">
                <a:effectLst/>
                <a:latin typeface="Arial"/>
                <a:ea typeface="Georgia" panose="02040502050405020303" pitchFamily="18" charset="0"/>
                <a:cs typeface="Arial"/>
              </a:rPr>
              <a:t>For the General Supervision Activities portion of the application there are main 6 questions related to the provision of a FAPE in the LRE. The ISD will be asked to address:</a:t>
            </a:r>
          </a:p>
          <a:p>
            <a:pPr marL="171450" indent="-171450">
              <a:buFont typeface="Arial" panose="020B0604020202020204" pitchFamily="34" charset="0"/>
              <a:buChar char="•"/>
            </a:pPr>
            <a:r>
              <a:rPr lang="en-US" sz="1200" dirty="0"/>
              <a:t>How the ISD ensures written policies, procedures, and guidance are aligned with IDEA and MARSE and support the provision of a FAPE in the LRE across Member Districts</a:t>
            </a:r>
          </a:p>
          <a:p>
            <a:pPr marL="171450" indent="-171450">
              <a:buFont typeface="Arial" panose="020B0604020202020204" pitchFamily="34" charset="0"/>
              <a:buChar char="•"/>
            </a:pPr>
            <a:r>
              <a:rPr lang="en-US" sz="1200" dirty="0"/>
              <a:t>How the ISD ensures all personnel (ISD and Member District) responsible for implementing IDEA requirements are appropriately prepared, qualified, and supported to provide FAPE in the LRE to every student with an IEP</a:t>
            </a:r>
          </a:p>
          <a:p>
            <a:pPr marL="171450" indent="-171450">
              <a:buFont typeface="Arial" panose="020B0604020202020204" pitchFamily="34" charset="0"/>
              <a:buChar char="•"/>
            </a:pPr>
            <a:r>
              <a:rPr lang="en-US" sz="1200" dirty="0"/>
              <a:t>How the ISD has identified area(s) of improvement for member districts related to providing a FAPE in the LRE.</a:t>
            </a:r>
          </a:p>
          <a:p>
            <a:pPr marL="0" indent="0" defTabSz="966521">
              <a:buFont typeface="Arial" panose="020B0604020202020204" pitchFamily="34" charset="0"/>
              <a:buNone/>
              <a:defRPr/>
            </a:pPr>
            <a:endParaRPr lang="en-US" b="0" dirty="0"/>
          </a:p>
        </p:txBody>
      </p:sp>
      <p:sp>
        <p:nvSpPr>
          <p:cNvPr id="4" name="Slide Number Placeholder 3">
            <a:extLst>
              <a:ext uri="{FF2B5EF4-FFF2-40B4-BE49-F238E27FC236}">
                <a16:creationId xmlns:a16="http://schemas.microsoft.com/office/drawing/2014/main" id="{D1F70241-627E-EE11-6312-0A3415FAD3F7}"/>
              </a:ext>
            </a:extLst>
          </p:cNvPr>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07421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834EC-D9C8-8C3B-1DE5-73D188EAD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6312F-1255-BBA6-1B3F-448F4F119E1C}"/>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E0B70E55-245E-2AA4-6187-AE70264B5881}"/>
              </a:ext>
            </a:extLst>
          </p:cNvPr>
          <p:cNvSpPr>
            <a:spLocks noGrp="1"/>
          </p:cNvSpPr>
          <p:nvPr>
            <p:ph type="body" idx="1"/>
          </p:nvPr>
        </p:nvSpPr>
        <p:spPr/>
        <p:txBody>
          <a:bodyPr/>
          <a:lstStyle/>
          <a:p>
            <a:pPr marL="0" marR="0" lvl="0" indent="0" algn="l" defTabSz="966521" rtl="0" eaLnBrk="1" fontAlgn="auto" latinLnBrk="0" hangingPunct="1">
              <a:lnSpc>
                <a:spcPct val="100000"/>
              </a:lnSpc>
              <a:spcBef>
                <a:spcPts val="0"/>
              </a:spcBef>
              <a:spcAft>
                <a:spcPts val="0"/>
              </a:spcAft>
              <a:buClrTx/>
              <a:buSzTx/>
              <a:buFontTx/>
              <a:buNone/>
              <a:tabLst/>
              <a:defRPr/>
            </a:pPr>
            <a:r>
              <a:rPr lang="en-US" b="0" dirty="0">
                <a:sym typeface="Wingdings" pitchFamily="2" charset="2"/>
              </a:rPr>
              <a:t>As well as how the ISD:</a:t>
            </a:r>
          </a:p>
          <a:p>
            <a:pPr defTabSz="966521">
              <a:defRPr/>
            </a:pPr>
            <a:endParaRPr lang="en-US" b="1" dirty="0"/>
          </a:p>
          <a:p>
            <a:pPr marL="171450" indent="-171450">
              <a:buFont typeface="Arial" panose="020B0604020202020204" pitchFamily="34" charset="0"/>
              <a:buChar char="•"/>
            </a:pPr>
            <a:r>
              <a:rPr lang="en-US" dirty="0"/>
              <a:t>Ensures procedures and practices related to IEP development, placement decisions, and LRE practices are implemented with fidelity across Member Districts.  </a:t>
            </a:r>
          </a:p>
          <a:p>
            <a:pPr marL="171450" indent="-171450">
              <a:buFont typeface="Arial" panose="020B0604020202020204" pitchFamily="34" charset="0"/>
              <a:buChar char="•"/>
            </a:pPr>
            <a:r>
              <a:rPr lang="en-US" dirty="0"/>
              <a:t>How the ISD provides training, technical assistance, and ongoing support to Member Districts regarding the development of compliant, appropriate, and individualized IEPs, LRE decision-making, and individual student placement in order to ensure the offer FAPE in the LRE to every student with an IEP.</a:t>
            </a:r>
          </a:p>
          <a:p>
            <a:pPr marL="171450" indent="-171450">
              <a:buFont typeface="Arial" panose="020B0604020202020204" pitchFamily="34" charset="0"/>
              <a:buChar char="•"/>
            </a:pPr>
            <a:r>
              <a:rPr lang="en-US" dirty="0"/>
              <a:t>How the ISD ensures data accuracy and use of data analysis to drive improvements in the system of general supervision, specifically around ensuring the provision of a FAPE in the LRE.</a:t>
            </a:r>
          </a:p>
          <a:p>
            <a:pPr marL="0" indent="0" defTabSz="966521">
              <a:buFont typeface="Arial" panose="020B0604020202020204" pitchFamily="34" charset="0"/>
              <a:buNone/>
              <a:defRPr/>
            </a:pPr>
            <a:endParaRPr lang="en-US" b="0" dirty="0"/>
          </a:p>
          <a:p>
            <a:pPr marL="0" indent="0" defTabSz="966521">
              <a:buFont typeface="Arial" panose="020B0604020202020204" pitchFamily="34" charset="0"/>
              <a:buNone/>
              <a:defRPr/>
            </a:pPr>
            <a:r>
              <a:rPr lang="en-US" b="0" dirty="0"/>
              <a:t>The next section we will look at is Fiscal.</a:t>
            </a:r>
          </a:p>
          <a:p>
            <a:pPr marL="0" indent="0" defTabSz="966521">
              <a:buFont typeface="Arial" panose="020B0604020202020204" pitchFamily="34" charset="0"/>
              <a:buNone/>
              <a:defRPr/>
            </a:pPr>
            <a:endParaRPr lang="en-US" b="0" dirty="0"/>
          </a:p>
        </p:txBody>
      </p:sp>
      <p:sp>
        <p:nvSpPr>
          <p:cNvPr id="4" name="Slide Number Placeholder 3">
            <a:extLst>
              <a:ext uri="{FF2B5EF4-FFF2-40B4-BE49-F238E27FC236}">
                <a16:creationId xmlns:a16="http://schemas.microsoft.com/office/drawing/2014/main" id="{6C8409DE-3194-5B56-BB46-1058359793C2}"/>
              </a:ext>
            </a:extLst>
          </p:cNvPr>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50008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66521" rtl="0" eaLnBrk="1" fontAlgn="auto" latinLnBrk="0" hangingPunct="1">
              <a:lnSpc>
                <a:spcPct val="100000"/>
              </a:lnSpc>
              <a:spcBef>
                <a:spcPts val="0"/>
              </a:spcBef>
              <a:spcAft>
                <a:spcPts val="0"/>
              </a:spcAft>
              <a:buClrTx/>
              <a:buSzTx/>
              <a:buFontTx/>
              <a:buNone/>
              <a:tabLst/>
              <a:defRPr/>
            </a:pPr>
            <a:r>
              <a:rPr lang="en-US" b="0" dirty="0">
                <a:sym typeface="Wingdings" pitchFamily="2" charset="2"/>
              </a:rPr>
              <a:t>For each of the 6 main questions, ISDs will respond to the same four statements</a:t>
            </a:r>
            <a:r>
              <a:rPr lang="en-US" sz="1200" b="0" i="0" kern="1200" dirty="0">
                <a:solidFill>
                  <a:schemeClr val="tx1"/>
                </a:solidFill>
                <a:effectLst/>
                <a:latin typeface="+mn-lt"/>
                <a:ea typeface="+mn-ea"/>
                <a:cs typeface="+mn-cs"/>
              </a:rPr>
              <a:t>. </a:t>
            </a:r>
            <a:r>
              <a:rPr lang="en-US" sz="1200" dirty="0"/>
              <a:t>ISDs should respond to each statement rooted in the General Supervision Design Tool to describe what the ISD is currently doing, document what the ISD will provide, any next steps the ISD will need to take, and list the personnel responsible for each activity the ISD will complete. There are six new statements to respond to this year. We will look at these on the next few slides. </a:t>
            </a:r>
          </a:p>
          <a:p>
            <a:pPr marL="0" marR="0" lvl="0" indent="0" algn="l" defTabSz="966521" rtl="0" eaLnBrk="1" fontAlgn="auto" latinLnBrk="0" hangingPunct="1">
              <a:lnSpc>
                <a:spcPct val="100000"/>
              </a:lnSpc>
              <a:spcBef>
                <a:spcPts val="0"/>
              </a:spcBef>
              <a:spcAft>
                <a:spcPts val="0"/>
              </a:spcAft>
              <a:buClrTx/>
              <a:buSzTx/>
              <a:buFontTx/>
              <a:buNone/>
              <a:tabLst/>
              <a:defRPr/>
            </a:pPr>
            <a:endParaRPr lang="en-US" sz="1200" dirty="0"/>
          </a:p>
          <a:p>
            <a:pPr defTabSz="966521">
              <a:defRPr/>
            </a:pPr>
            <a:r>
              <a:rPr lang="en-US" sz="1200" dirty="0"/>
              <a:t>The ISD will not be required to address the other general supervision </a:t>
            </a:r>
            <a:r>
              <a:rPr lang="en-US" sz="1200"/>
              <a:t>components or </a:t>
            </a:r>
            <a:r>
              <a:rPr lang="en-US" sz="1200" dirty="0"/>
              <a:t>the design tool </a:t>
            </a:r>
            <a:r>
              <a:rPr lang="en-US" dirty="0"/>
              <a:t>within </a:t>
            </a:r>
            <a:r>
              <a:rPr lang="en-US" sz="1200" dirty="0"/>
              <a:t>Catamaran, although they may continue that work outside of the Catamaran system.</a:t>
            </a:r>
            <a:r>
              <a:rPr lang="en-US" dirty="0"/>
              <a:t> </a:t>
            </a:r>
            <a:endParaRPr lang="en-US" b="0" dirty="0">
              <a:cs typeface="Calibri"/>
            </a:endParaRPr>
          </a:p>
          <a:p>
            <a:pPr defTabSz="966521">
              <a:defRPr/>
            </a:pPr>
            <a:endParaRPr lang="en-US" b="1" dirty="0"/>
          </a:p>
          <a:p>
            <a:pPr marL="0" indent="0" defTabSz="966521">
              <a:buFont typeface="Arial" panose="020B0604020202020204" pitchFamily="34" charset="0"/>
              <a:buNone/>
              <a:defRPr/>
            </a:pPr>
            <a:endParaRPr lang="en-US" b="0" dirty="0"/>
          </a:p>
        </p:txBody>
      </p:sp>
      <p:sp>
        <p:nvSpPr>
          <p:cNvPr id="4" name="Slide Number Placeholder 3"/>
          <p:cNvSpPr>
            <a:spLocks noGrp="1"/>
          </p:cNvSpPr>
          <p:nvPr>
            <p:ph type="sldNum" sz="quarter" idx="10"/>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256423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fiscal page is the same as last year. </a:t>
            </a:r>
            <a:r>
              <a:rPr lang="en-US" b="0" i="0" dirty="0">
                <a:cs typeface="Calibri"/>
              </a:rPr>
              <a:t>It is important to work closely with the ISD Business Official to complete this section, which includes both Personnel and Non-Personnel related grant costs. Allocations for 2026-27 General Supervision Grant will be the same as last year.</a:t>
            </a:r>
          </a:p>
          <a:p>
            <a:pPr>
              <a:defRPr/>
            </a:pPr>
            <a:endParaRPr lang="en-US" dirty="0">
              <a:cs typeface="Calibri"/>
            </a:endParaRPr>
          </a:p>
          <a:p>
            <a:pPr>
              <a:defRPr/>
            </a:pPr>
            <a:r>
              <a:rPr lang="en-US" dirty="0">
                <a:cs typeface="Calibri"/>
              </a:rPr>
              <a:t>This slide shows the first table on the fiscal page, the personnel table.</a:t>
            </a:r>
          </a:p>
          <a:p>
            <a:pPr>
              <a:defRPr/>
            </a:pPr>
            <a:endParaRPr lang="en-US" dirty="0">
              <a:cs typeface="Calibri"/>
            </a:endParaRPr>
          </a:p>
          <a:p>
            <a:pPr marL="179162" indent="-179162">
              <a:buFont typeface="Arial" panose="020B0604020202020204" pitchFamily="34" charset="0"/>
              <a:buChar char="•"/>
              <a:defRPr/>
            </a:pPr>
            <a:r>
              <a:rPr lang="en-US" dirty="0">
                <a:cs typeface="Calibri"/>
              </a:rPr>
              <a:t>The information in this table should include personnel and staffing resources that the ISD plans to use in developing and implementing a system of general supervision. All personnel funded by this grant must hold a current special education credential recognized by MDE.</a:t>
            </a:r>
          </a:p>
          <a:p>
            <a:pPr marL="179162" indent="-179162">
              <a:buFont typeface="Arial" panose="020B0604020202020204" pitchFamily="34" charset="0"/>
              <a:buChar char="•"/>
              <a:defRPr/>
            </a:pPr>
            <a:r>
              <a:rPr lang="en-US" dirty="0">
                <a:cs typeface="Calibri"/>
              </a:rPr>
              <a:t>The dollar amount entered should be the budgeted amount rounded to the nearest whole dollar.</a:t>
            </a:r>
          </a:p>
          <a:p>
            <a:pPr marL="179162" indent="-179162">
              <a:buFont typeface="Arial" panose="020B0604020202020204" pitchFamily="34" charset="0"/>
              <a:buChar char="•"/>
              <a:defRPr/>
            </a:pPr>
            <a:r>
              <a:rPr lang="en-US" dirty="0">
                <a:cs typeface="Calibri"/>
              </a:rPr>
              <a:t>The column labeled “FTE Staff” should represent the percentage of the budgeted time to be spent by the staff member. The percentage should be in decimal format (e.g., 50% would be 0.50 FTE).</a:t>
            </a:r>
          </a:p>
          <a:p>
            <a:pPr>
              <a:defRPr/>
            </a:pPr>
            <a:endParaRPr lang="en-US" b="0" i="0" dirty="0">
              <a:cs typeface="Calibri"/>
            </a:endParaRPr>
          </a:p>
          <a:p>
            <a:pPr>
              <a:defRPr/>
            </a:pPr>
            <a:r>
              <a:rPr lang="en-US" b="0" i="0" dirty="0">
                <a:cs typeface="Calibri"/>
              </a:rPr>
              <a:t>When completing the Personnel Table, a separate row should be completed for each staff member.</a:t>
            </a:r>
          </a:p>
          <a:p>
            <a:pPr>
              <a:defRPr/>
            </a:pPr>
            <a:endParaRPr lang="en-US" b="1" dirty="0">
              <a:cs typeface="Calibri"/>
            </a:endParaRPr>
          </a:p>
          <a:p>
            <a:pPr>
              <a:defRPr/>
            </a:pPr>
            <a:endParaRPr lang="en-US" dirty="0">
              <a:cs typeface="Calibri"/>
            </a:endParaRPr>
          </a:p>
          <a:p>
            <a:pPr defTabSz="955533">
              <a:defRPr/>
            </a:pP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259967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defRPr/>
            </a:pPr>
            <a:r>
              <a:rPr lang="en-US" dirty="0"/>
              <a:t>The second table focuses on how General Supervision System Grant funds will be utilized for Non-Personnel related budgeted items for 2026-27. This table is optional. To complete this table:</a:t>
            </a:r>
          </a:p>
          <a:p>
            <a:pPr>
              <a:defRPr/>
            </a:pPr>
            <a:endParaRPr lang="en-US" dirty="0"/>
          </a:p>
          <a:p>
            <a:pPr marL="179162" marR="0" lvl="0" indent="-1791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Select from the “Expense Type” drop-down menu the type of non-personnel expense the ISD believes will be incurred. Drop-down options include audit costs, indirect, and travel to member districts to provide TA.</a:t>
            </a:r>
          </a:p>
          <a:p>
            <a:pPr marL="179162" marR="0" lvl="0" indent="-1791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Enter the budgeted amount the ISD plans to spend in the “Amount” column.</a:t>
            </a:r>
          </a:p>
          <a:p>
            <a:pPr marL="179162" indent="-179162">
              <a:buFont typeface="Arial" panose="020B0604020202020204" pitchFamily="34" charset="0"/>
              <a:buChar char="•"/>
              <a:defRPr/>
            </a:pPr>
            <a:r>
              <a:rPr lang="en-US" dirty="0"/>
              <a:t>If “Travel to Member Districts to Provide TA” is selected, please provide the staff member’s name the ISD plans to use in the “Description” column.</a:t>
            </a:r>
          </a:p>
          <a:p>
            <a:pPr marL="179162" indent="-179162">
              <a:buFont typeface="Arial" panose="020B0604020202020204" pitchFamily="34" charset="0"/>
              <a:buChar char="•"/>
              <a:defRPr/>
            </a:pPr>
            <a:endParaRPr lang="en-US" dirty="0"/>
          </a:p>
          <a:p>
            <a:endParaRPr lang="en-US" b="1" dirty="0"/>
          </a:p>
          <a:p>
            <a:pPr>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135691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0" dirty="0"/>
              <a:t>There is a second application for this grant in Nexsys that will be available on July 1</a:t>
            </a:r>
            <a:r>
              <a:rPr lang="en-US" b="0" baseline="30000" dirty="0"/>
              <a:t>st</a:t>
            </a:r>
            <a:r>
              <a:rPr lang="en-US" b="0" dirty="0"/>
              <a:t> and due on August 15</a:t>
            </a:r>
            <a:r>
              <a:rPr lang="en-US" b="0" baseline="30000" dirty="0"/>
              <a:t>st</a:t>
            </a:r>
            <a:r>
              <a:rPr lang="en-US" b="0" dirty="0"/>
              <a:t>. The Nexsys application contains the budget and all appropriate credentials for staff being funded by this grant. Once the Catamaran application has been submitted and the Nexsys application is approved by OSE then 50% of the funds can be awarded. Once the Catamaran application has been approved the remaining 50% of funds can be awarded. OSE will upload the approved Catamaran application into Nexsys, this will not be a requirement of the ISD.</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584528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 ISDs submit the application in Catamaran and in </a:t>
            </a:r>
            <a:r>
              <a:rPr lang="en-US" b="0" dirty="0" err="1"/>
              <a:t>NexSys</a:t>
            </a:r>
            <a:r>
              <a:rPr lang="en-US" b="0" dirty="0"/>
              <a:t> and OSE approves them, the remaining items for the 2026-27 fiscal year include:</a:t>
            </a:r>
          </a:p>
          <a:p>
            <a:endParaRPr lang="en-US" b="0" dirty="0"/>
          </a:p>
          <a:p>
            <a:r>
              <a:rPr lang="en-US" b="0" dirty="0"/>
              <a:t>Final Report – it will become available on May 1, 2027, and will be due to the OSE on June 1, 2027.</a:t>
            </a:r>
          </a:p>
          <a:p>
            <a:r>
              <a:rPr lang="en-US" b="0" dirty="0"/>
              <a:t>Final Expenditure Report – will be due in </a:t>
            </a:r>
            <a:r>
              <a:rPr lang="en-US" b="0" dirty="0" err="1"/>
              <a:t>NexSys</a:t>
            </a:r>
            <a:r>
              <a:rPr lang="en-US" b="0" dirty="0"/>
              <a:t> on August 29, 2026.</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7253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0" i="0" dirty="0"/>
              <a:t>On today’s agenda, we will cover five topics. Application Overview, focus area, priority area update, completing the application in Catamaran, and finally, available resources.</a:t>
            </a:r>
            <a:r>
              <a:rPr lang="en-US" dirty="0"/>
              <a:t> </a:t>
            </a:r>
            <a:endParaRPr lang="en-US" b="0" i="0"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278479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seen an overview of the application, let’s take a look at what completing the application in Catamaran looks like.</a:t>
            </a:r>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306134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First, you will want to go to </a:t>
            </a:r>
            <a:r>
              <a:rPr lang="en-US" err="1"/>
              <a:t>catamaran.partners</a:t>
            </a:r>
            <a:r>
              <a:rPr lang="en-US"/>
              <a:t> to log in to Catamaran.</a:t>
            </a:r>
          </a:p>
          <a:p>
            <a:endParaRPr lang="en-US"/>
          </a:p>
          <a:p>
            <a:r>
              <a:rPr lang="en-US"/>
              <a:t>If you do not have a username and password or if you have forgotten it, you can either select the </a:t>
            </a:r>
            <a:r>
              <a:rPr lang="en-US" u="sng"/>
              <a:t>Need to create an account? </a:t>
            </a:r>
            <a:r>
              <a:rPr lang="en-US"/>
              <a:t>or </a:t>
            </a:r>
            <a:r>
              <a:rPr lang="en-US" u="sng"/>
              <a:t>Forgot Password? </a:t>
            </a:r>
            <a:r>
              <a:rPr lang="en-US" u="none"/>
              <a:t>link on the login screen or you may contact the </a:t>
            </a:r>
            <a:r>
              <a:rPr lang="en-US"/>
              <a:t>Catamaran Help Desk. </a:t>
            </a:r>
          </a:p>
          <a:p>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222009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Once you have logged into Catamaran, scroll down to the Tasks Overview section on the Dashboard.</a:t>
            </a:r>
          </a:p>
          <a:p>
            <a:endParaRPr lang="en-US" dirty="0"/>
          </a:p>
          <a:p>
            <a:r>
              <a:rPr lang="en-US" dirty="0"/>
              <a:t>You may use the provided filters to narrow your tasks down as needed.</a:t>
            </a:r>
          </a:p>
          <a:p>
            <a:endParaRPr lang="en-US" dirty="0"/>
          </a:p>
          <a:p>
            <a:r>
              <a:rPr lang="en-US" dirty="0"/>
              <a:t>Then, select the 2026-27 GSSG Activity link in the Activity column to open the activity.</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12274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on the menu, ISDs may access and review the provided resources in the Resources box. Resources include a how-to document, General Supervision System Grant Summary, Creating your MILogin Third Party Account how-to, and other links such as Timelines and Allowable Cost.</a:t>
            </a:r>
          </a:p>
          <a:p>
            <a:endParaRPr lang="en-US"/>
          </a:p>
          <a:p>
            <a:r>
              <a:rPr lang="en-US"/>
              <a:t>To begin the application, select the </a:t>
            </a:r>
            <a:r>
              <a:rPr lang="en-US" b="1"/>
              <a:t>GSSG Application Form</a:t>
            </a:r>
            <a:r>
              <a:rPr lang="en-US"/>
              <a:t> link under the Application heading.</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336624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Be sure to complete each section of the application.</a:t>
            </a:r>
          </a:p>
          <a:p>
            <a:endParaRPr lang="en-US" sz="1100" dirty="0"/>
          </a:p>
          <a:p>
            <a:pPr marL="179162" indent="-179162">
              <a:buFont typeface="Arial" panose="020B0604020202020204" pitchFamily="34" charset="0"/>
              <a:buChar char="•"/>
            </a:pPr>
            <a:r>
              <a:rPr lang="en-US" sz="1100" dirty="0"/>
              <a:t>Complete the application and choose </a:t>
            </a:r>
            <a:r>
              <a:rPr lang="en-US" sz="1100" b="1" dirty="0"/>
              <a:t>Save</a:t>
            </a:r>
            <a:r>
              <a:rPr lang="en-US" sz="1100" dirty="0"/>
              <a:t> or </a:t>
            </a:r>
            <a:r>
              <a:rPr lang="en-US" sz="1100" b="1" dirty="0"/>
              <a:t>Save/Next</a:t>
            </a:r>
            <a:r>
              <a:rPr lang="en-US" sz="1100" dirty="0"/>
              <a:t> to progress to the next section of the form.</a:t>
            </a:r>
          </a:p>
          <a:p>
            <a:pPr marL="179162" indent="-179162">
              <a:buFont typeface="Arial" panose="020B0604020202020204" pitchFamily="34" charset="0"/>
              <a:buChar char="•"/>
            </a:pPr>
            <a:r>
              <a:rPr lang="en-US" sz="1100" dirty="0"/>
              <a:t>Use the navigation menu on the left to move between sections of the report.</a:t>
            </a:r>
          </a:p>
          <a:p>
            <a:pPr marL="179162" indent="-179162">
              <a:buFont typeface="Arial" panose="020B0604020202020204" pitchFamily="34" charset="0"/>
              <a:buChar char="•"/>
            </a:pPr>
            <a:r>
              <a:rPr lang="en-US" sz="1100" dirty="0"/>
              <a:t>As a reminder, those sections include:</a:t>
            </a:r>
          </a:p>
          <a:p>
            <a:pPr marL="656929" lvl="1" indent="-179162" defTabSz="955533">
              <a:buFont typeface="Arial" panose="020B0604020202020204" pitchFamily="34" charset="0"/>
              <a:buChar char="•"/>
              <a:defRPr/>
            </a:pPr>
            <a:r>
              <a:rPr lang="en-US" sz="1100" dirty="0"/>
              <a:t>Getting Started</a:t>
            </a:r>
          </a:p>
          <a:p>
            <a:pPr marL="656929" lvl="1" indent="-179162" defTabSz="955533">
              <a:buFont typeface="Arial" panose="020B0604020202020204" pitchFamily="34" charset="0"/>
              <a:buChar char="•"/>
              <a:defRPr/>
            </a:pPr>
            <a:r>
              <a:rPr lang="en-US" sz="1100" dirty="0"/>
              <a:t>Priority Area</a:t>
            </a:r>
          </a:p>
          <a:p>
            <a:pPr marL="656929" lvl="1" indent="-179162">
              <a:buFont typeface="Arial" panose="020B0604020202020204" pitchFamily="34" charset="0"/>
              <a:buChar char="•"/>
            </a:pPr>
            <a:r>
              <a:rPr lang="en-US" sz="1100" dirty="0"/>
              <a:t>General Supervision Activities</a:t>
            </a:r>
          </a:p>
          <a:p>
            <a:pPr marL="656929" lvl="1" indent="-179162">
              <a:buFont typeface="Arial" panose="020B0604020202020204" pitchFamily="34" charset="0"/>
              <a:buChar char="•"/>
            </a:pPr>
            <a:r>
              <a:rPr lang="en-US" sz="1100" dirty="0"/>
              <a:t>Fiscal</a:t>
            </a:r>
          </a:p>
          <a:p>
            <a:pPr marL="656929" lvl="1" indent="-179162">
              <a:buFont typeface="Arial" panose="020B0604020202020204" pitchFamily="34" charset="0"/>
              <a:buChar char="•"/>
            </a:pPr>
            <a:endParaRPr lang="en-US" sz="1100" dirty="0"/>
          </a:p>
          <a:p>
            <a:pPr marL="179162" indent="-179162">
              <a:buFont typeface="Arial" panose="020B0604020202020204" pitchFamily="34" charset="0"/>
              <a:buChar char="•"/>
            </a:pPr>
            <a:r>
              <a:rPr lang="en-US" sz="1100" dirty="0"/>
              <a:t>It is recommended to review all application sections before submitting to MDE. </a:t>
            </a:r>
          </a:p>
          <a:p>
            <a:pPr marL="656929" lvl="1" indent="-179162">
              <a:buFont typeface="Arial" panose="020B0604020202020204" pitchFamily="34" charset="0"/>
              <a:buChar char="•"/>
            </a:pPr>
            <a:r>
              <a:rPr lang="en-US" sz="1100" dirty="0"/>
              <a:t>To complete this review, download a full summary of the application by either selecting the “Download Full Application Summary” button within the application or by selecting the 2026-27 GSSG Application (Download) link from the menu.</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575526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With many users logging in remotely, there may be page refreshing delays. Please make sure to allow time for report pages to completely load so that full functionality such as the text editor become available.</a:t>
            </a:r>
          </a:p>
          <a:p>
            <a:endParaRPr lang="en-US" sz="1800" dirty="0">
              <a:latin typeface="Calibri" panose="020F0502020204030204" pitchFamily="34" charset="0"/>
              <a:cs typeface="Times New Roman" panose="02020603050405020304" pitchFamily="18" charset="0"/>
            </a:endParaRPr>
          </a:p>
          <a:p>
            <a:pPr defTabSz="955533">
              <a:defRPr/>
            </a:pPr>
            <a:r>
              <a:rPr lang="en-US" dirty="0"/>
              <a:t>From anywhere with the application, users may run spell check by selecting the </a:t>
            </a:r>
            <a:r>
              <a:rPr lang="en-US" b="1" dirty="0"/>
              <a:t>Spell Check</a:t>
            </a:r>
            <a:r>
              <a:rPr lang="en-US" dirty="0"/>
              <a:t> link at the top of the page. The spell check feature functions within each field/cell of text that is currently being completed.</a:t>
            </a:r>
          </a:p>
          <a:p>
            <a:endParaRPr lang="en-US" dirty="0"/>
          </a:p>
          <a:p>
            <a:pPr defTabSz="955533">
              <a:defRPr/>
            </a:pPr>
            <a:r>
              <a:rPr lang="en-US" dirty="0"/>
              <a:t>To return to the menu, select the </a:t>
            </a:r>
            <a:r>
              <a:rPr lang="en-US" b="1" dirty="0"/>
              <a:t>breadcrumbs </a:t>
            </a:r>
            <a:r>
              <a:rPr lang="en-US" dirty="0"/>
              <a:t>link at the top of the page. The breadcrumbs link shown here is labeled “GSSG Activity-July 2026 Menu”.</a:t>
            </a:r>
          </a:p>
          <a:p>
            <a:pPr defTabSz="955533">
              <a:defRPr/>
            </a:pPr>
            <a:endParaRPr lang="en-US" dirty="0"/>
          </a:p>
          <a:p>
            <a:pPr defTabSz="955533">
              <a:defRPr/>
            </a:pPr>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437929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On each page in the application, we have provided a set of comment boxes. ISDs may enter any additional clarification, as needed.</a:t>
            </a:r>
          </a:p>
          <a:p>
            <a:endParaRPr lang="en-US"/>
          </a:p>
          <a:p>
            <a:r>
              <a:rPr lang="en-US"/>
              <a:t>On the Fiscal page (last page of the application), the ISD may also upload additional supporting documentation. </a:t>
            </a:r>
          </a:p>
          <a:p>
            <a:endParaRPr lang="en-US"/>
          </a:p>
          <a:p>
            <a:r>
              <a:rPr lang="en-US"/>
              <a:t>Remember, the uploads are </a:t>
            </a:r>
            <a:r>
              <a:rPr lang="en-US" b="0" i="0"/>
              <a:t>OPTIONAL, and the intention is to enhance the information provided in the application.</a:t>
            </a:r>
          </a:p>
          <a:p>
            <a:endParaRPr lang="en-US" b="1" i="1"/>
          </a:p>
          <a:p>
            <a:endParaRPr lang="en-US" b="1" i="1"/>
          </a:p>
          <a:p>
            <a:endParaRPr lang="en-US" b="1" i="1"/>
          </a:p>
          <a:p>
            <a:endParaRPr lang="en-US" b="1" i="1"/>
          </a:p>
          <a:p>
            <a:endParaRPr lang="en-US" b="1"/>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4034490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 Application is due by </a:t>
            </a:r>
            <a:r>
              <a:rPr lang="en-US" b="1" dirty="0"/>
              <a:t>August 3 at 5:00 PM. </a:t>
            </a:r>
            <a:endParaRPr lang="en-US" dirty="0"/>
          </a:p>
          <a:p>
            <a:endParaRPr lang="en-US" dirty="0"/>
          </a:p>
          <a:p>
            <a:r>
              <a:rPr lang="en-US" dirty="0"/>
              <a:t>After completing the application, the ISD Director must select the </a:t>
            </a:r>
            <a:r>
              <a:rPr lang="en-US" b="1" dirty="0"/>
              <a:t>Submit to MDE</a:t>
            </a:r>
            <a:r>
              <a:rPr lang="en-US" dirty="0"/>
              <a:t> button at the top of the Fiscal page.</a:t>
            </a:r>
          </a:p>
          <a:p>
            <a:endParaRPr lang="en-US" dirty="0"/>
          </a:p>
          <a:p>
            <a:r>
              <a:rPr lang="en-US" dirty="0"/>
              <a:t>The MDE will review all applications. If concerns are identified, applications may be returned to the ISD for additional work. ISDs should check the MDE comment box on the application’s Getting Started page for additional information.</a:t>
            </a:r>
          </a:p>
          <a:p>
            <a:endParaRPr lang="en-US" dirty="0"/>
          </a:p>
          <a:p>
            <a:r>
              <a:rPr lang="en-US" dirty="0"/>
              <a:t>MDE requests that ISDs resubmit any returned applications within one week from the modification request notification.</a:t>
            </a:r>
          </a:p>
          <a:p>
            <a:endParaRPr lang="en-US" dirty="0"/>
          </a:p>
          <a:p>
            <a:r>
              <a:rPr lang="en-US" dirty="0"/>
              <a:t>As a reminder, 50% of the funds are released when the application is received and the other 50% when the application is approved. </a:t>
            </a:r>
          </a:p>
          <a:p>
            <a:endParaRPr lang="en-US" dirty="0"/>
          </a:p>
          <a:p>
            <a:r>
              <a:rPr lang="en-US" dirty="0"/>
              <a:t>Once the application is approved, you will not have other GSSG work in Catamaran until the Final Report in May.</a:t>
            </a:r>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3653716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0" dirty="0"/>
              <a:t>We will wrap up this training video by providing you some valuable resources.</a:t>
            </a:r>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762119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1189038"/>
            <a:ext cx="5700713" cy="3206750"/>
          </a:xfrm>
        </p:spPr>
      </p:sp>
      <p:sp>
        <p:nvSpPr>
          <p:cNvPr id="3" name="Notes Placeholder 2"/>
          <p:cNvSpPr>
            <a:spLocks noGrp="1"/>
          </p:cNvSpPr>
          <p:nvPr>
            <p:ph type="body" idx="1"/>
          </p:nvPr>
        </p:nvSpPr>
        <p:spPr/>
        <p:txBody>
          <a:bodyPr/>
          <a:lstStyle/>
          <a:p>
            <a:r>
              <a:rPr lang="en-US" b="0"/>
              <a:t>The first resource you have available is the Catamaran Help Desk. The help desk is available Monday-Friday from 8 am-5 pm. You can contact the Catamaran help desk by email, phone or by using the chat feature within Catamaran.</a:t>
            </a:r>
          </a:p>
          <a:p>
            <a:endParaRPr lang="en-US" b="0"/>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199227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by looking at the application overview.</a:t>
            </a:r>
          </a:p>
        </p:txBody>
      </p:sp>
      <p:sp>
        <p:nvSpPr>
          <p:cNvPr id="4" name="Slide Number Placeholder 3"/>
          <p:cNvSpPr>
            <a:spLocks noGrp="1"/>
          </p:cNvSpPr>
          <p:nvPr>
            <p:ph type="sldNum" sz="quarter" idx="5"/>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465105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Catamaran Technical Assistance Website is another valuable resource for ISDs. You can access the site at </a:t>
            </a:r>
            <a:r>
              <a:rPr lang="en-US" err="1"/>
              <a:t>training.catamaran.partners</a:t>
            </a:r>
            <a:r>
              <a:rPr lang="en-US"/>
              <a:t>.</a:t>
            </a:r>
          </a:p>
          <a:p>
            <a:endParaRPr lang="en-US"/>
          </a:p>
          <a:p>
            <a:r>
              <a:rPr lang="en-US"/>
              <a:t>Examples of resources available on this site are recordings of past webinars, step-by-step how-to documents, as well as guidance documents.</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21">
              <a:defRPr/>
            </a:pPr>
            <a:r>
              <a:rPr lang="en-US">
                <a:cs typeface="Calibri"/>
              </a:rPr>
              <a:t>Also available on the Catamaran Technical Assistance Website is the General Supervision System Grant Information page.</a:t>
            </a:r>
          </a:p>
          <a:p>
            <a:pPr marL="0" lvl="1" defTabSz="966521">
              <a:defRPr/>
            </a:pPr>
            <a:endParaRPr lang="en-US">
              <a:cs typeface="Calibri"/>
            </a:endParaRPr>
          </a:p>
          <a:p>
            <a:pPr marL="0" lvl="1" defTabSz="966521">
              <a:defRPr/>
            </a:pPr>
            <a:r>
              <a:rPr lang="en-US">
                <a:cs typeface="Calibri"/>
              </a:rPr>
              <a:t>As a reminder, ISDs may locate the General Supervision System Grant Information by navigating to the </a:t>
            </a:r>
            <a:r>
              <a:rPr lang="en-US" b="1">
                <a:cs typeface="Calibri"/>
              </a:rPr>
              <a:t>top</a:t>
            </a:r>
            <a:r>
              <a:rPr lang="en-US">
                <a:cs typeface="Calibri"/>
              </a:rPr>
              <a:t> of the home page and selecting the </a:t>
            </a:r>
            <a:r>
              <a:rPr lang="en-US" b="1">
                <a:cs typeface="Calibri"/>
              </a:rPr>
              <a:t>Funding</a:t>
            </a:r>
            <a:r>
              <a:rPr lang="en-US">
                <a:cs typeface="Calibri"/>
              </a:rPr>
              <a:t> header. Resources available include the General Supervision System Grant Timelines and How to Complete the General Supervision System Grant Application in Catamaran. </a:t>
            </a:r>
          </a:p>
          <a:p>
            <a:pPr marL="0" lvl="1" defTabSz="966521">
              <a:defRPr/>
            </a:pP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3798338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about the content of this webinar, please contact Aaron at DarlingA4@michigan.gov or Chris at KelleyC9@michigan.gov. </a:t>
            </a:r>
          </a:p>
          <a:p>
            <a:endParaRPr lang="en-US" dirty="0"/>
          </a:p>
          <a:p>
            <a:r>
              <a:rPr lang="en-US" dirty="0"/>
              <a:t>For general questions about special education, you are encouraged to call the OSE information line at 888-320-8384, or email at mde-ose@michigan.gov.</a:t>
            </a:r>
          </a:p>
          <a:p>
            <a:endParaRPr lang="en-US" dirty="0"/>
          </a:p>
          <a:p>
            <a:r>
              <a:rPr lang="en-US" dirty="0"/>
              <a:t>That concludes our training video for today. Thank you for watching.</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33">
              <a:defRPr/>
            </a:pPr>
            <a:r>
              <a:rPr lang="en-US" sz="1400" dirty="0"/>
              <a:t>The GSSG Application will go live on July 1, 2026, and will be due on August 3, 2026 at 5:00 PM EST. In </a:t>
            </a:r>
            <a:r>
              <a:rPr lang="en-US" sz="1400" dirty="0" err="1"/>
              <a:t>NexSys</a:t>
            </a:r>
            <a:r>
              <a:rPr lang="en-US" sz="1400" dirty="0"/>
              <a:t>, these application timelines will be the same.</a:t>
            </a:r>
          </a:p>
        </p:txBody>
      </p:sp>
      <p:sp>
        <p:nvSpPr>
          <p:cNvPr id="4" name="Footer Placeholder 3"/>
          <p:cNvSpPr>
            <a:spLocks noGrp="1"/>
          </p:cNvSpPr>
          <p:nvPr>
            <p:ph type="ftr" sz="quarter" idx="10"/>
          </p:nvPr>
        </p:nvSpPr>
        <p:spPr/>
        <p:txBody>
          <a:bodyPr/>
          <a:lstStyle/>
          <a:p>
            <a:r>
              <a:rPr lang="en-US"/>
              <a:t>MDE Office of Special Education</a:t>
            </a:r>
          </a:p>
        </p:txBody>
      </p:sp>
      <p:sp>
        <p:nvSpPr>
          <p:cNvPr id="5" name="Slide Number Placeholder 4"/>
          <p:cNvSpPr>
            <a:spLocks noGrp="1"/>
          </p:cNvSpPr>
          <p:nvPr>
            <p:ph type="sldNum" sz="quarter" idx="11"/>
          </p:nvPr>
        </p:nvSpPr>
        <p:spPr/>
        <p:txBody>
          <a:bodyPr/>
          <a:lstStyle/>
          <a:p>
            <a:fld id="{B726B315-C80B-4218-90F6-E337499C216C}" type="slidenum">
              <a:rPr lang="en-US" smtClean="0"/>
              <a:t>4</a:t>
            </a:fld>
            <a:endParaRPr lang="en-US"/>
          </a:p>
        </p:txBody>
      </p:sp>
    </p:spTree>
    <p:extLst>
      <p:ext uri="{BB962C8B-B14F-4D97-AF65-F5344CB8AC3E}">
        <p14:creationId xmlns:p14="http://schemas.microsoft.com/office/powerpoint/2010/main" val="424416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212850"/>
            <a:ext cx="5762625" cy="3241675"/>
          </a:xfrm>
        </p:spPr>
      </p:sp>
      <p:sp>
        <p:nvSpPr>
          <p:cNvPr id="3" name="Notes Placeholder 2"/>
          <p:cNvSpPr>
            <a:spLocks noGrp="1"/>
          </p:cNvSpPr>
          <p:nvPr>
            <p:ph type="body" idx="1"/>
          </p:nvPr>
        </p:nvSpPr>
        <p:spPr/>
        <p:txBody>
          <a:bodyPr/>
          <a:lstStyle/>
          <a:p>
            <a:pPr lvl="0"/>
            <a:r>
              <a:rPr lang="en-US" sz="2300" dirty="0"/>
              <a:t>This year's GSSG application looks a little different than last year. Just like in years past, there will be four sections of the application. </a:t>
            </a:r>
          </a:p>
          <a:p>
            <a:pPr lvl="0"/>
            <a:endParaRPr lang="en-US" sz="2300" dirty="0"/>
          </a:p>
          <a:p>
            <a:pPr lvl="0"/>
            <a:r>
              <a:rPr lang="en-US" sz="1200" b="0" i="0" kern="1200" dirty="0">
                <a:solidFill>
                  <a:schemeClr val="tx1"/>
                </a:solidFill>
                <a:effectLst/>
                <a:latin typeface="+mn-lt"/>
                <a:ea typeface="+mn-ea"/>
                <a:cs typeface="+mn-cs"/>
              </a:rPr>
              <a:t>Each ISD has been engaged in meaningful work on a number of the eight components of general supervision. This year, all ISDs will focus on strengthening and enhancing their system of general supervision in alignment with OSE's FAPE in the LRE capacity building effort. This activity should serve to improve and impact results and compliance data across all eight components of general supervision, thus continuing to build an overall system of general supervision. </a:t>
            </a:r>
            <a:r>
              <a:rPr lang="en-US" sz="2300" dirty="0"/>
              <a:t>We will explain more about this later in the presentation.</a:t>
            </a:r>
          </a:p>
          <a:p>
            <a:pPr lvl="0"/>
            <a:endParaRPr lang="en-US" sz="2300" dirty="0"/>
          </a:p>
          <a:p>
            <a:pPr lvl="0"/>
            <a:r>
              <a:rPr lang="en-US" sz="2300" dirty="0"/>
              <a:t>The order of the pages have changed this year and will look this way going forward. Getting Started is the first page, with Priority Area now following. ISDs can respond to their selected priority area(s) on the third page, General Supervision Activities. </a:t>
            </a:r>
          </a:p>
          <a:p>
            <a:pPr lvl="0"/>
            <a:endParaRPr lang="en-US" sz="2300" dirty="0"/>
          </a:p>
          <a:p>
            <a:pPr lvl="0"/>
            <a:r>
              <a:rPr lang="en-US" sz="2300" dirty="0"/>
              <a:t>On the last page, Fiscal, it will look the same as last year.</a:t>
            </a:r>
          </a:p>
          <a:p>
            <a:pPr lvl="0"/>
            <a:endParaRPr lang="en-US" sz="2300" dirty="0"/>
          </a:p>
          <a:p>
            <a:pPr lvl="0"/>
            <a:r>
              <a:rPr lang="en-US" sz="2300" dirty="0"/>
              <a:t>Now, let’s review each of these pages.</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15395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55533">
              <a:defRPr/>
            </a:pPr>
            <a:r>
              <a:rPr lang="en-US"/>
              <a:t>As we begin a new grant cycle, this is a good time for the ISD to review its general supervision system grant team. Has the team lost some members? Are there additional members who should join? What lessons have been learned over the past several years when completing the GSSG activities? Were the activities accurate? Do the activities need revision? </a:t>
            </a:r>
          </a:p>
          <a:p>
            <a:pPr defTabSz="955533">
              <a:defRPr/>
            </a:pPr>
            <a:endParaRPr lang="en-US"/>
          </a:p>
          <a:p>
            <a:pPr defTabSz="955533">
              <a:defRPr/>
            </a:pPr>
            <a:r>
              <a:rPr lang="en-US"/>
              <a:t>GSSG teams should also review the historical information and data regarding the ISD’s performance on the priority area. In light of this year's work around LRE, ISDs have the option to select a new priority area or may choose to continue with the previous priority area.</a:t>
            </a:r>
            <a:endParaRPr lang="en-US">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277112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212850"/>
            <a:ext cx="5762625" cy="3241675"/>
          </a:xfrm>
        </p:spPr>
      </p:sp>
      <p:sp>
        <p:nvSpPr>
          <p:cNvPr id="3" name="Notes Placeholder 2"/>
          <p:cNvSpPr>
            <a:spLocks noGrp="1"/>
          </p:cNvSpPr>
          <p:nvPr>
            <p:ph type="body" idx="1"/>
          </p:nvPr>
        </p:nvSpPr>
        <p:spPr/>
        <p:txBody>
          <a:bodyPr/>
          <a:lstStyle/>
          <a:p>
            <a:r>
              <a:rPr lang="en-US" sz="1100" b="0" dirty="0"/>
              <a:t>As you review the Getting Started page, you will see a list of the eight components of general supervision.</a:t>
            </a:r>
          </a:p>
          <a:p>
            <a:endParaRPr lang="en-US" sz="1100" b="1" dirty="0"/>
          </a:p>
          <a:p>
            <a:r>
              <a:rPr lang="en-US" sz="1100" b="1" dirty="0"/>
              <a:t>The Eight Components of General Supervision are:</a:t>
            </a:r>
            <a:endParaRPr lang="en-US" sz="1100" dirty="0"/>
          </a:p>
          <a:p>
            <a:pPr marL="238883" indent="-238883">
              <a:buFont typeface="+mj-lt"/>
              <a:buAutoNum type="arabicPeriod"/>
            </a:pPr>
            <a:r>
              <a:rPr lang="en-US" sz="1100" dirty="0"/>
              <a:t>State Performance Plan/Annual Performance Report/State Systemic Improvement Plan (SPP/APR/ SSIP)</a:t>
            </a:r>
          </a:p>
          <a:p>
            <a:pPr marL="238883" indent="-238883">
              <a:buFont typeface="+mj-lt"/>
              <a:buAutoNum type="arabicPeriod"/>
            </a:pPr>
            <a:r>
              <a:rPr lang="en-US" sz="1100" dirty="0"/>
              <a:t>Data on Results and Processes (Data)</a:t>
            </a:r>
          </a:p>
          <a:p>
            <a:pPr marL="238883" indent="-238883">
              <a:buFont typeface="+mj-lt"/>
              <a:buAutoNum type="arabicPeriod"/>
            </a:pPr>
            <a:r>
              <a:rPr lang="en-US" sz="1100" dirty="0"/>
              <a:t>Integrated Monitoring Activities (Monitoring)</a:t>
            </a:r>
          </a:p>
          <a:p>
            <a:pPr marL="238883" indent="-238883">
              <a:buFont typeface="+mj-lt"/>
              <a:buAutoNum type="arabicPeriod"/>
            </a:pPr>
            <a:r>
              <a:rPr lang="en-US" sz="1100" dirty="0"/>
              <a:t>Policies, Procedures, and Effective Implementation of Evidence-based Practices (PPEBP)</a:t>
            </a:r>
          </a:p>
          <a:p>
            <a:pPr marL="238883" indent="-238883">
              <a:buFont typeface="+mj-lt"/>
              <a:buAutoNum type="arabicPeriod"/>
            </a:pPr>
            <a:r>
              <a:rPr lang="en-US" sz="1100" dirty="0"/>
              <a:t>Professional Learning and Development and Technical Assistance (PLD/TA)</a:t>
            </a:r>
          </a:p>
          <a:p>
            <a:pPr marL="238883" indent="-238883">
              <a:buFont typeface="+mj-lt"/>
              <a:buAutoNum type="arabicPeriod"/>
            </a:pPr>
            <a:r>
              <a:rPr lang="en-US" sz="1100" dirty="0"/>
              <a:t>Fiscal Accountability and Management (FAM)</a:t>
            </a:r>
          </a:p>
          <a:p>
            <a:pPr marL="238883" indent="-238883">
              <a:buFont typeface="+mj-lt"/>
              <a:buAutoNum type="arabicPeriod"/>
            </a:pPr>
            <a:r>
              <a:rPr lang="en-US" sz="1100" dirty="0"/>
              <a:t>Effective Dispute Resolution (DR)</a:t>
            </a:r>
          </a:p>
          <a:p>
            <a:pPr marL="238883" indent="-238883">
              <a:buFont typeface="+mj-lt"/>
              <a:buAutoNum type="arabicPeriod"/>
            </a:pPr>
            <a:r>
              <a:rPr lang="en-US" sz="1100" dirty="0"/>
              <a:t>Improvement, Correction, Incentives, and Sanctions (ICIS)</a:t>
            </a:r>
          </a:p>
          <a:p>
            <a:pPr marL="0" indent="0">
              <a:buFont typeface="+mj-lt"/>
              <a:buNone/>
            </a:pPr>
            <a:endParaRPr lang="en-US" sz="1100" dirty="0"/>
          </a:p>
          <a:p>
            <a:pPr marL="0" indent="0">
              <a:buFont typeface="+mj-lt"/>
              <a:buNone/>
            </a:pPr>
            <a:r>
              <a:rPr lang="en-US" sz="1100" dirty="0"/>
              <a:t>An ISD may continue to work on developing each of the eight components in addition to the focus area. However, that additional work would happen outside of Catamaran. If you wish to continue this work, please refer to the General Supervision Design Tool on the Catamaran Technical Assistance Website on the General Supervision System Grant Information page at </a:t>
            </a:r>
            <a:r>
              <a:rPr lang="en-US" sz="1100" dirty="0" err="1"/>
              <a:t>training.catamaran.partners</a:t>
            </a:r>
            <a:r>
              <a:rPr lang="en-US" sz="1100" dirty="0"/>
              <a:t>/office-of-special-education-resources/</a:t>
            </a:r>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194237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3D49-C25E-AE38-68A7-6B7182647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4B3A9-F513-FD90-8DB8-1DD5523A053F}"/>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43FAB930-393F-0A4E-DB3B-0CCF805E93FB}"/>
              </a:ext>
            </a:extLst>
          </p:cNvPr>
          <p:cNvSpPr>
            <a:spLocks noGrp="1"/>
          </p:cNvSpPr>
          <p:nvPr>
            <p:ph type="body" idx="1"/>
          </p:nvPr>
        </p:nvSpPr>
        <p:spPr/>
        <p:txBody>
          <a:bodyPr/>
          <a:lstStyle/>
          <a:p>
            <a:pPr marL="0" indent="0" defTabSz="966521">
              <a:buFont typeface="Arial" panose="020B0604020202020204" pitchFamily="34" charset="0"/>
              <a:buNone/>
              <a:defRPr/>
            </a:pPr>
            <a:r>
              <a:rPr lang="en-US" dirty="0">
                <a:cs typeface="Calibri"/>
              </a:rPr>
              <a:t>There is a slight adjustment to the way the Priority Area page work for the 2026-27 GSSG cycle. All ISDs will be asked to</a:t>
            </a:r>
          </a:p>
          <a:p>
            <a:pPr marL="0" indent="0" defTabSz="966521">
              <a:buFont typeface="Arial" panose="020B0604020202020204" pitchFamily="34" charset="0"/>
              <a:buNone/>
              <a:defRPr/>
            </a:pPr>
            <a:endParaRPr lang="en-US" dirty="0">
              <a:cs typeface="Calibri"/>
            </a:endParaRPr>
          </a:p>
          <a:p>
            <a:pPr marL="171450" indent="-171450" defTabSz="966521">
              <a:buFont typeface="Arial" panose="020B0604020202020204" pitchFamily="34" charset="0"/>
              <a:buChar char="•"/>
              <a:defRPr/>
            </a:pPr>
            <a:r>
              <a:rPr lang="en-US" dirty="0">
                <a:cs typeface="Calibri"/>
              </a:rPr>
              <a:t>Select 1-3 priority area(s) from the available selections</a:t>
            </a:r>
          </a:p>
          <a:p>
            <a:pPr marL="171450" indent="-171450" defTabSz="966521">
              <a:buFont typeface="Arial" panose="020B0604020202020204" pitchFamily="34" charset="0"/>
              <a:buChar char="•"/>
              <a:defRPr/>
            </a:pPr>
            <a:r>
              <a:rPr lang="en-US" dirty="0">
                <a:cs typeface="Calibri"/>
              </a:rPr>
              <a:t>Provide a rationale for the selected priority area(s)</a:t>
            </a:r>
          </a:p>
          <a:p>
            <a:pPr marL="171450" indent="-171450" defTabSz="966521">
              <a:buFont typeface="Arial" panose="020B0604020202020204" pitchFamily="34" charset="0"/>
              <a:buChar char="•"/>
              <a:defRPr/>
            </a:pPr>
            <a:r>
              <a:rPr lang="en-US" dirty="0">
                <a:cs typeface="Calibri"/>
              </a:rPr>
              <a:t>Complete the Application Priority Area Data Sources table using local data sources. </a:t>
            </a:r>
          </a:p>
          <a:p>
            <a:pPr marL="171450" indent="-171450" defTabSz="966521">
              <a:buFont typeface="Arial" panose="020B0604020202020204" pitchFamily="34" charset="0"/>
              <a:buChar char="•"/>
              <a:defRPr/>
            </a:pPr>
            <a:r>
              <a:rPr lang="en-US" dirty="0">
                <a:cs typeface="Calibri"/>
              </a:rPr>
              <a:t>The next few slides will show what this will look like in Catamaran.</a:t>
            </a:r>
          </a:p>
          <a:p>
            <a:pPr marL="171450" indent="-171450" defTabSz="966521">
              <a:buFont typeface="Arial" panose="020B0604020202020204" pitchFamily="34" charset="0"/>
              <a:buChar char="•"/>
              <a:defRPr/>
            </a:pPr>
            <a:endParaRPr lang="en-US" dirty="0">
              <a:cs typeface="Calibri"/>
            </a:endParaRPr>
          </a:p>
          <a:p>
            <a:pPr marL="0" marR="0" lvl="0" indent="0" algn="l" defTabSz="96652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Verdana" panose="020B0604030504040204" pitchFamily="34" charset="0"/>
                <a:ea typeface="Georgia" panose="02040502050405020303" pitchFamily="18" charset="0"/>
                <a:cs typeface="Times New Roman" panose="02020603050405020304" pitchFamily="18" charset="0"/>
              </a:rPr>
              <a:t>Given that all ISDs will focus </a:t>
            </a:r>
            <a:r>
              <a:rPr lang="en-US" sz="1200" b="0" i="0" kern="1200" dirty="0">
                <a:solidFill>
                  <a:schemeClr val="tx1"/>
                </a:solidFill>
                <a:effectLst/>
                <a:latin typeface="+mn-lt"/>
                <a:ea typeface="+mn-ea"/>
                <a:cs typeface="+mn-cs"/>
              </a:rPr>
              <a:t>on strengthening and enhancing their system of general supervision</a:t>
            </a:r>
            <a:r>
              <a:rPr lang="en-US" sz="1200" dirty="0">
                <a:solidFill>
                  <a:srgbClr val="000000"/>
                </a:solidFill>
                <a:effectLst/>
                <a:latin typeface="Verdana" panose="020B0604030504040204" pitchFamily="34" charset="0"/>
                <a:ea typeface="Georgia" panose="02040502050405020303" pitchFamily="18" charset="0"/>
                <a:cs typeface="Times New Roman" panose="02020603050405020304" pitchFamily="18" charset="0"/>
              </a:rPr>
              <a:t>, this activity should improve and impact results and compliance data across priority areas, thus continuing to build an overall system of general supervision supporting the provision of a FAPE in the LRE.</a:t>
            </a:r>
            <a:endParaRPr lang="en-US" sz="1200" dirty="0">
              <a:solidFill>
                <a:srgbClr val="000000"/>
              </a:solidFill>
              <a:effectLst/>
              <a:latin typeface="Georgia" panose="02040502050405020303" pitchFamily="18" charset="0"/>
              <a:ea typeface="Georgia" panose="02040502050405020303" pitchFamily="18" charset="0"/>
              <a:cs typeface="Times New Roman" panose="02020603050405020304" pitchFamily="18" charset="0"/>
            </a:endParaRPr>
          </a:p>
          <a:p>
            <a:pPr marL="0" indent="0" defTabSz="966521">
              <a:buFont typeface="Arial" panose="020B0604020202020204" pitchFamily="34" charset="0"/>
              <a:buNone/>
              <a:defRPr/>
            </a:pPr>
            <a:endParaRPr lang="en-US" dirty="0">
              <a:cs typeface="Calibri"/>
            </a:endParaRPr>
          </a:p>
        </p:txBody>
      </p:sp>
      <p:sp>
        <p:nvSpPr>
          <p:cNvPr id="4" name="Slide Number Placeholder 3">
            <a:extLst>
              <a:ext uri="{FF2B5EF4-FFF2-40B4-BE49-F238E27FC236}">
                <a16:creationId xmlns:a16="http://schemas.microsoft.com/office/drawing/2014/main" id="{D2E5D80F-7BA3-E3B0-212D-AB2E113AB437}"/>
              </a:ext>
            </a:extLst>
          </p:cNvPr>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11344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8F832-4779-3ADF-A1F1-164E05431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D4165-8345-2CAC-DF3E-75408B95BC6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28B192DB-0BF6-E7A9-CEDF-52F3B902F81F}"/>
              </a:ext>
            </a:extLst>
          </p:cNvPr>
          <p:cNvSpPr>
            <a:spLocks noGrp="1"/>
          </p:cNvSpPr>
          <p:nvPr>
            <p:ph type="body" idx="1"/>
          </p:nvPr>
        </p:nvSpPr>
        <p:spPr/>
        <p:txBody>
          <a:bodyPr/>
          <a:lstStyle/>
          <a:p>
            <a:pPr marL="0" indent="0" defTabSz="966521">
              <a:buFont typeface="Arial" panose="020B0604020202020204" pitchFamily="34" charset="0"/>
              <a:buNone/>
              <a:defRPr/>
            </a:pPr>
            <a:r>
              <a:rPr lang="en-US" dirty="0">
                <a:cs typeface="Calibri"/>
              </a:rPr>
              <a:t>Beginning in the 2026-27 GSSG cycle, the ISD can select 1-3 priority area choices on the Priority Area page. The major categories of the selections focus on Instruction Access &amp; Inclusive Practices, LRE Decision-Making &amp; IEP Team Integrity, Prevention, Discipline &amp; Tiered Supports, and Graduation Pathways &amp; Staff Capacity. Other is also available for ISDs that wish to focus on a priority area that may not be listed above. The ISD is limited to one “Other” priority area selection.</a:t>
            </a:r>
          </a:p>
          <a:p>
            <a:pPr marL="0" indent="0" defTabSz="966521">
              <a:buFont typeface="Arial" panose="020B0604020202020204" pitchFamily="34" charset="0"/>
              <a:buNone/>
              <a:defRPr/>
            </a:pPr>
            <a:endParaRPr lang="en-US" dirty="0">
              <a:cs typeface="Calibri"/>
            </a:endParaRPr>
          </a:p>
          <a:p>
            <a:pPr marL="0" indent="0" defTabSz="966521">
              <a:buFont typeface="Arial" panose="020B0604020202020204" pitchFamily="34" charset="0"/>
              <a:buNone/>
              <a:defRPr/>
            </a:pPr>
            <a:r>
              <a:rPr lang="en-US" dirty="0">
                <a:cs typeface="Calibri"/>
              </a:rPr>
              <a:t>The available priority area selections are as follows:</a:t>
            </a:r>
            <a:endParaRPr lang="en-US" sz="1200" b="1" i="0" kern="1200" dirty="0">
              <a:solidFill>
                <a:schemeClr val="tx1"/>
              </a:solidFill>
              <a:effectLst/>
              <a:latin typeface="+mn-lt"/>
              <a:ea typeface="+mn-ea"/>
              <a:cs typeface="+mn-cs"/>
            </a:endParaRP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Improving the delivery, alignment, and progress-monitoring of Specially Designed Instruction (Improving SDI)</a:t>
            </a: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Increasing fidelity and effectiveness of Supplementary Aids and Services (Effective SA/S)</a:t>
            </a: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Strengthening inclusive scheduling and access to general education environments (Strengthening GE Access)</a:t>
            </a: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Access to extracurricular and nonacademic activities (Access to Activities)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High-quality LRE decision-making by IEP Teams (High-Quality LRE)</a:t>
            </a: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Increasing parent and guardian engagement in LRE discussions and placement decisions (Increasing Engagement)</a:t>
            </a: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Clarifying general education roles and public agency obligations in IEP Team meetings (Clarifying Roles)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Addressing disciplinary concerns (Addressing Discipline)</a:t>
            </a: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Strengthening implementation of the MTSS framework and components (Strengthening MTSS)</a:t>
            </a: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Expanding knowledge and use of Personal Curriculums (Expanding PC Use)</a:t>
            </a: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Increasing general education staff knowledge and understanding of special education practices (Increasing Knowledge)</a:t>
            </a:r>
          </a:p>
          <a:p>
            <a:pPr marL="171450" indent="-171450" defTabSz="966521">
              <a:buFont typeface="Arial" panose="020B0604020202020204" pitchFamily="34" charset="0"/>
              <a:buChar char="•"/>
              <a:defRPr/>
            </a:pPr>
            <a:r>
              <a:rPr lang="en-US" sz="1200" b="0" i="0" kern="1200" dirty="0">
                <a:solidFill>
                  <a:schemeClr val="tx1"/>
                </a:solidFill>
                <a:effectLst/>
                <a:latin typeface="+mn-lt"/>
                <a:ea typeface="+mn-ea"/>
                <a:cs typeface="+mn-cs"/>
              </a:rPr>
              <a:t>And “Other”</a:t>
            </a:r>
            <a:endParaRPr lang="en-US" b="0" dirty="0">
              <a:cs typeface="Calibri"/>
            </a:endParaRPr>
          </a:p>
          <a:p>
            <a:pPr marL="0" indent="0" defTabSz="966521">
              <a:buFont typeface="Arial" panose="020B0604020202020204" pitchFamily="34" charset="0"/>
              <a:buNone/>
              <a:defRPr/>
            </a:pPr>
            <a:endParaRPr lang="en-US" dirty="0">
              <a:cs typeface="Calibri"/>
            </a:endParaRPr>
          </a:p>
          <a:p>
            <a:pPr marL="0" indent="0" defTabSz="966521">
              <a:buFont typeface="Arial" panose="020B0604020202020204" pitchFamily="34" charset="0"/>
              <a:buNone/>
              <a:defRPr/>
            </a:pPr>
            <a:r>
              <a:rPr lang="en-US" dirty="0">
                <a:cs typeface="Calibri"/>
              </a:rPr>
              <a:t>Use the checkboxes by each individual selection to populate the Application Priority Area Data Sources table near the bottom of the page. </a:t>
            </a:r>
          </a:p>
          <a:p>
            <a:pPr marL="0" indent="0" defTabSz="966521">
              <a:buFont typeface="Arial" panose="020B0604020202020204" pitchFamily="34" charset="0"/>
              <a:buNone/>
              <a:defRPr/>
            </a:pPr>
            <a:endParaRPr lang="en-US" dirty="0">
              <a:cs typeface="Calibri"/>
            </a:endParaRPr>
          </a:p>
          <a:p>
            <a:pPr marL="0" indent="0" defTabSz="966521">
              <a:buFont typeface="Arial" panose="020B0604020202020204" pitchFamily="34" charset="0"/>
              <a:buNone/>
              <a:defRPr/>
            </a:pPr>
            <a:r>
              <a:rPr lang="en-US" dirty="0">
                <a:cs typeface="Calibri"/>
              </a:rPr>
              <a:t>ISDs will choose up to three priority areas every GSSG cycle going forward. </a:t>
            </a:r>
          </a:p>
        </p:txBody>
      </p:sp>
      <p:sp>
        <p:nvSpPr>
          <p:cNvPr id="4" name="Slide Number Placeholder 3">
            <a:extLst>
              <a:ext uri="{FF2B5EF4-FFF2-40B4-BE49-F238E27FC236}">
                <a16:creationId xmlns:a16="http://schemas.microsoft.com/office/drawing/2014/main" id="{38616ED0-7633-01E2-6F02-2D82F580F9B9}"/>
              </a:ext>
            </a:extLst>
          </p:cNvPr>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662064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3"/>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3" y="6356352"/>
            <a:ext cx="8206946"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8"/>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3"/>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1" y="4349578"/>
            <a:ext cx="10515598" cy="908222"/>
          </a:xfrm>
        </p:spPr>
        <p:txBody>
          <a:bodyPr/>
          <a:lstStyle>
            <a:lvl1pPr marL="0" indent="0" algn="ctr">
              <a:buNone/>
              <a:defRPr sz="2400">
                <a:solidFill>
                  <a:schemeClr val="accent6"/>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4" name="Content Placeholder 3"/>
          <p:cNvSpPr>
            <a:spLocks noGrp="1"/>
          </p:cNvSpPr>
          <p:nvPr>
            <p:ph sz="half" idx="2"/>
          </p:nvPr>
        </p:nvSpPr>
        <p:spPr>
          <a:xfrm>
            <a:off x="839791" y="2505076"/>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3" y="6356352"/>
            <a:ext cx="409833"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1079292"/>
            <a:ext cx="6172201"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2"/>
            <a:ext cx="7673547"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3" y="6356352"/>
            <a:ext cx="409833"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aining.catamaran.partners/wp-content/uploads/2026/05/Selecting-1-3-Priority-Areas-and-Data-Sources-for-the-General-Supervision-System-Grant-GSSG-Guidanc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arling4@michigan.gov"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Kelleyc9@michigan.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8191" y="1729676"/>
            <a:ext cx="8343810" cy="2306637"/>
          </a:xfrm>
        </p:spPr>
        <p:txBody>
          <a:bodyPr>
            <a:normAutofit/>
          </a:bodyPr>
          <a:lstStyle/>
          <a:p>
            <a:pPr algn="l"/>
            <a:r>
              <a:rPr lang="en-US" sz="4800"/>
              <a:t>General Supervision System Grant (GSSG)</a:t>
            </a:r>
            <a:br>
              <a:rPr lang="en-US" sz="4800"/>
            </a:br>
            <a:r>
              <a:rPr lang="en-US" sz="4800"/>
              <a:t>Application Preview</a:t>
            </a:r>
          </a:p>
        </p:txBody>
      </p:sp>
      <p:sp>
        <p:nvSpPr>
          <p:cNvPr id="3" name="Subtitle 2"/>
          <p:cNvSpPr>
            <a:spLocks noGrp="1"/>
          </p:cNvSpPr>
          <p:nvPr>
            <p:ph type="subTitle" idx="1"/>
          </p:nvPr>
        </p:nvSpPr>
        <p:spPr>
          <a:xfrm>
            <a:off x="3848190" y="4349577"/>
            <a:ext cx="7723125" cy="1602335"/>
          </a:xfrm>
        </p:spPr>
        <p:txBody>
          <a:bodyPr vert="horz" lIns="91440" tIns="45720" rIns="91440" bIns="45720" rtlCol="0" anchor="t">
            <a:normAutofit/>
          </a:bodyPr>
          <a:lstStyle/>
          <a:p>
            <a:pPr algn="l"/>
            <a:r>
              <a:rPr lang="en-US" dirty="0">
                <a:latin typeface="Arial"/>
                <a:cs typeface="Arial"/>
              </a:rPr>
              <a:t>2026-27 Grant Year</a:t>
            </a:r>
          </a:p>
          <a:p>
            <a:pPr algn="l"/>
            <a:r>
              <a:rPr lang="en-US" dirty="0">
                <a:latin typeface="Arial"/>
                <a:cs typeface="Arial"/>
              </a:rPr>
              <a:t>For Intermediate School District (ISD) Directors of Special Education</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729763" y="149956"/>
            <a:ext cx="10732473" cy="1463675"/>
          </a:xfrm>
        </p:spPr>
        <p:txBody>
          <a:bodyPr anchor="b">
            <a:normAutofit/>
          </a:bodyPr>
          <a:lstStyle/>
          <a:p>
            <a:r>
              <a:rPr lang="en-US" dirty="0"/>
              <a:t>Application Priority Area Data Sources</a:t>
            </a:r>
          </a:p>
        </p:txBody>
      </p:sp>
      <p:sp>
        <p:nvSpPr>
          <p:cNvPr id="7" name="Content Placeholder 2">
            <a:extLst>
              <a:ext uri="{FF2B5EF4-FFF2-40B4-BE49-F238E27FC236}">
                <a16:creationId xmlns:a16="http://schemas.microsoft.com/office/drawing/2014/main" id="{8C9CB956-094B-42EA-B55E-2E25E94B81C5}"/>
              </a:ext>
            </a:extLst>
          </p:cNvPr>
          <p:cNvSpPr>
            <a:spLocks noGrp="1"/>
          </p:cNvSpPr>
          <p:nvPr>
            <p:ph sz="half" idx="1"/>
          </p:nvPr>
        </p:nvSpPr>
        <p:spPr>
          <a:xfrm>
            <a:off x="838200" y="1825624"/>
            <a:ext cx="10472529" cy="4530727"/>
          </a:xfrm>
        </p:spPr>
        <p:txBody>
          <a:bodyPr>
            <a:normAutofit/>
          </a:bodyPr>
          <a:lstStyle/>
          <a:p>
            <a:r>
              <a:rPr lang="en-US" sz="3600" dirty="0">
                <a:latin typeface="Arial" panose="020B0604020202020204" pitchFamily="34" charset="0"/>
                <a:cs typeface="Arial" panose="020B0604020202020204" pitchFamily="34" charset="0"/>
              </a:rPr>
              <a:t>Local data sources</a:t>
            </a:r>
          </a:p>
          <a:p>
            <a:r>
              <a:rPr lang="en-US" sz="3600" dirty="0">
                <a:latin typeface="Arial" panose="020B0604020202020204" pitchFamily="34" charset="0"/>
                <a:cs typeface="Arial" panose="020B0604020202020204" pitchFamily="34" charset="0"/>
              </a:rPr>
              <a:t>Sensitive to changes over the course of one year</a:t>
            </a:r>
          </a:p>
          <a:p>
            <a:r>
              <a:rPr lang="en-US" sz="3600" dirty="0">
                <a:latin typeface="Arial" panose="020B0604020202020204" pitchFamily="34" charset="0"/>
                <a:cs typeface="Arial" panose="020B0604020202020204" pitchFamily="34" charset="0"/>
              </a:rPr>
              <a:t>May reflect ISD aggregate and/or Member District level data</a:t>
            </a:r>
          </a:p>
          <a:p>
            <a:r>
              <a:rPr lang="en-US" sz="3600" dirty="0">
                <a:latin typeface="Arial" panose="020B0604020202020204" pitchFamily="34" charset="0"/>
                <a:cs typeface="Arial" panose="020B0604020202020204" pitchFamily="34" charset="0"/>
                <a:hlinkClick r:id="rId3"/>
              </a:rPr>
              <a:t>Selecting 1-3 Priority Area(s) and data sources for the General Supervision System Grant (GSSG)</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10</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7310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2493-5F7F-4986-B668-EE504E342973}"/>
              </a:ext>
            </a:extLst>
          </p:cNvPr>
          <p:cNvSpPr>
            <a:spLocks noGrp="1"/>
          </p:cNvSpPr>
          <p:nvPr>
            <p:ph type="title"/>
          </p:nvPr>
        </p:nvSpPr>
        <p:spPr>
          <a:xfrm>
            <a:off x="838204" y="365125"/>
            <a:ext cx="10515600" cy="1325563"/>
          </a:xfrm>
        </p:spPr>
        <p:txBody>
          <a:bodyPr anchor="b">
            <a:normAutofit/>
          </a:bodyPr>
          <a:lstStyle/>
          <a:p>
            <a:r>
              <a:rPr lang="en-US" dirty="0"/>
              <a:t>Priority Area Data Source Table</a:t>
            </a:r>
          </a:p>
        </p:txBody>
      </p:sp>
      <p:sp>
        <p:nvSpPr>
          <p:cNvPr id="5" name="Slide Number Placeholder 4">
            <a:extLst>
              <a:ext uri="{FF2B5EF4-FFF2-40B4-BE49-F238E27FC236}">
                <a16:creationId xmlns:a16="http://schemas.microsoft.com/office/drawing/2014/main" id="{344D1631-9FB9-49E0-A5AE-BEECC4D6440D}"/>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11</a:t>
            </a:fld>
            <a:endParaRPr lang="en-US"/>
          </a:p>
        </p:txBody>
      </p:sp>
      <p:sp>
        <p:nvSpPr>
          <p:cNvPr id="4" name="Footer Placeholder 3">
            <a:extLst>
              <a:ext uri="{FF2B5EF4-FFF2-40B4-BE49-F238E27FC236}">
                <a16:creationId xmlns:a16="http://schemas.microsoft.com/office/drawing/2014/main" id="{9F062B36-641B-4296-A8E9-2DD1FB7EA662}"/>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pic>
        <p:nvPicPr>
          <p:cNvPr id="7" name="Picture 6" descr="Application Priority Area Data Sources table">
            <a:extLst>
              <a:ext uri="{FF2B5EF4-FFF2-40B4-BE49-F238E27FC236}">
                <a16:creationId xmlns:a16="http://schemas.microsoft.com/office/drawing/2014/main" id="{CABF80C1-CB89-93C7-136D-87EF9664A0D6}"/>
              </a:ext>
            </a:extLst>
          </p:cNvPr>
          <p:cNvPicPr>
            <a:picLocks noChangeAspect="1"/>
          </p:cNvPicPr>
          <p:nvPr/>
        </p:nvPicPr>
        <p:blipFill>
          <a:blip r:embed="rId3"/>
          <a:stretch>
            <a:fillRect/>
          </a:stretch>
        </p:blipFill>
        <p:spPr>
          <a:xfrm>
            <a:off x="419098" y="2101880"/>
            <a:ext cx="11353804" cy="2654239"/>
          </a:xfrm>
          <a:prstGeom prst="rect">
            <a:avLst/>
          </a:prstGeom>
          <a:ln>
            <a:solidFill>
              <a:schemeClr val="tx1"/>
            </a:solidFill>
          </a:ln>
        </p:spPr>
      </p:pic>
    </p:spTree>
    <p:extLst>
      <p:ext uri="{BB962C8B-B14F-4D97-AF65-F5344CB8AC3E}">
        <p14:creationId xmlns:p14="http://schemas.microsoft.com/office/powerpoint/2010/main" val="334924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4A9B-2EE7-4B34-A943-500FEDD41DDA}"/>
              </a:ext>
            </a:extLst>
          </p:cNvPr>
          <p:cNvSpPr>
            <a:spLocks noGrp="1"/>
          </p:cNvSpPr>
          <p:nvPr>
            <p:ph type="title"/>
          </p:nvPr>
        </p:nvSpPr>
        <p:spPr/>
        <p:txBody>
          <a:bodyPr/>
          <a:lstStyle/>
          <a:p>
            <a:r>
              <a:rPr lang="en-US"/>
              <a:t>Priority Area Data Source Table Example</a:t>
            </a:r>
          </a:p>
        </p:txBody>
      </p:sp>
      <p:graphicFrame>
        <p:nvGraphicFramePr>
          <p:cNvPr id="6" name="Content Placeholder 5" descr="Example of completed Priority Area Data Source Table">
            <a:extLst>
              <a:ext uri="{FF2B5EF4-FFF2-40B4-BE49-F238E27FC236}">
                <a16:creationId xmlns:a16="http://schemas.microsoft.com/office/drawing/2014/main" id="{2557B321-E6F4-450C-BF33-19AF7EE37F69}"/>
              </a:ext>
            </a:extLst>
          </p:cNvPr>
          <p:cNvGraphicFramePr>
            <a:graphicFrameLocks noGrp="1"/>
          </p:cNvGraphicFramePr>
          <p:nvPr>
            <p:ph idx="1"/>
            <p:extLst>
              <p:ext uri="{D42A27DB-BD31-4B8C-83A1-F6EECF244321}">
                <p14:modId xmlns:p14="http://schemas.microsoft.com/office/powerpoint/2010/main" val="460665291"/>
              </p:ext>
            </p:extLst>
          </p:nvPr>
        </p:nvGraphicFramePr>
        <p:xfrm>
          <a:off x="838202" y="1772302"/>
          <a:ext cx="10515599" cy="4262649"/>
        </p:xfrm>
        <a:graphic>
          <a:graphicData uri="http://schemas.openxmlformats.org/drawingml/2006/table">
            <a:tbl>
              <a:tblPr firstRow="1">
                <a:tableStyleId>{912C8C85-51F0-491E-9774-3900AFEF0FD7}</a:tableStyleId>
              </a:tblPr>
              <a:tblGrid>
                <a:gridCol w="1900250">
                  <a:extLst>
                    <a:ext uri="{9D8B030D-6E8A-4147-A177-3AD203B41FA5}">
                      <a16:colId xmlns:a16="http://schemas.microsoft.com/office/drawing/2014/main" val="4210763484"/>
                    </a:ext>
                  </a:extLst>
                </a:gridCol>
                <a:gridCol w="1698081">
                  <a:extLst>
                    <a:ext uri="{9D8B030D-6E8A-4147-A177-3AD203B41FA5}">
                      <a16:colId xmlns:a16="http://schemas.microsoft.com/office/drawing/2014/main" val="909877475"/>
                    </a:ext>
                  </a:extLst>
                </a:gridCol>
                <a:gridCol w="1309511">
                  <a:extLst>
                    <a:ext uri="{9D8B030D-6E8A-4147-A177-3AD203B41FA5}">
                      <a16:colId xmlns:a16="http://schemas.microsoft.com/office/drawing/2014/main" val="3241985035"/>
                    </a:ext>
                  </a:extLst>
                </a:gridCol>
                <a:gridCol w="1305268">
                  <a:extLst>
                    <a:ext uri="{9D8B030D-6E8A-4147-A177-3AD203B41FA5}">
                      <a16:colId xmlns:a16="http://schemas.microsoft.com/office/drawing/2014/main" val="3289632553"/>
                    </a:ext>
                  </a:extLst>
                </a:gridCol>
                <a:gridCol w="1323043">
                  <a:extLst>
                    <a:ext uri="{9D8B030D-6E8A-4147-A177-3AD203B41FA5}">
                      <a16:colId xmlns:a16="http://schemas.microsoft.com/office/drawing/2014/main" val="3201900331"/>
                    </a:ext>
                  </a:extLst>
                </a:gridCol>
                <a:gridCol w="2979446">
                  <a:extLst>
                    <a:ext uri="{9D8B030D-6E8A-4147-A177-3AD203B41FA5}">
                      <a16:colId xmlns:a16="http://schemas.microsoft.com/office/drawing/2014/main" val="1727097831"/>
                    </a:ext>
                  </a:extLst>
                </a:gridCol>
              </a:tblGrid>
              <a:tr h="1393735">
                <a:tc>
                  <a:txBody>
                    <a:bodyPr/>
                    <a:lstStyle/>
                    <a:p>
                      <a:pPr algn="l" rtl="0" fontAlgn="base"/>
                      <a:r>
                        <a:rPr lang="en-US" sz="2000" b="1" i="0" dirty="0">
                          <a:solidFill>
                            <a:schemeClr val="bg1"/>
                          </a:solidFill>
                          <a:effectLst/>
                          <a:latin typeface="+mn-lt"/>
                        </a:rPr>
                        <a:t>Priority Area</a:t>
                      </a:r>
                    </a:p>
                  </a:txBody>
                  <a:tcPr anchor="ctr">
                    <a:solidFill>
                      <a:srgbClr val="3A3A3A"/>
                    </a:solidFill>
                  </a:tcPr>
                </a:tc>
                <a:tc>
                  <a:txBody>
                    <a:bodyPr/>
                    <a:lstStyle/>
                    <a:p>
                      <a:pPr algn="l" rtl="0" fontAlgn="base"/>
                      <a:r>
                        <a:rPr lang="en-US" sz="2000" b="1" dirty="0">
                          <a:solidFill>
                            <a:schemeClr val="bg1"/>
                          </a:solidFill>
                          <a:effectLst/>
                        </a:rPr>
                        <a:t>Data Source</a:t>
                      </a:r>
                      <a:r>
                        <a:rPr lang="en-US" sz="2000" b="0" dirty="0">
                          <a:solidFill>
                            <a:schemeClr val="bg1"/>
                          </a:solidFill>
                          <a:effectLst/>
                        </a:rPr>
                        <a:t>  </a:t>
                      </a:r>
                      <a:endParaRPr lang="en-US" sz="4800" b="0" i="0" dirty="0">
                        <a:solidFill>
                          <a:schemeClr val="bg1"/>
                        </a:solidFill>
                        <a:effectLst/>
                      </a:endParaRPr>
                    </a:p>
                  </a:txBody>
                  <a:tcPr anchor="ctr">
                    <a:solidFill>
                      <a:srgbClr val="3A3A3A"/>
                    </a:solidFill>
                  </a:tcPr>
                </a:tc>
                <a:tc>
                  <a:txBody>
                    <a:bodyPr/>
                    <a:lstStyle/>
                    <a:p>
                      <a:pPr algn="ctr" rtl="0" fontAlgn="base"/>
                      <a:r>
                        <a:rPr lang="en-US" sz="2000" b="1" dirty="0">
                          <a:solidFill>
                            <a:schemeClr val="bg1"/>
                          </a:solidFill>
                          <a:effectLst/>
                        </a:rPr>
                        <a:t>Baseline (if available)</a:t>
                      </a:r>
                      <a:endParaRPr lang="en-US" sz="4800" b="0" i="0" dirty="0">
                        <a:solidFill>
                          <a:schemeClr val="bg1"/>
                        </a:solidFill>
                        <a:effectLst/>
                      </a:endParaRPr>
                    </a:p>
                  </a:txBody>
                  <a:tcPr anchor="ctr">
                    <a:solidFill>
                      <a:srgbClr val="3A3A3A"/>
                    </a:solidFill>
                  </a:tcPr>
                </a:tc>
                <a:tc>
                  <a:txBody>
                    <a:bodyPr/>
                    <a:lstStyle/>
                    <a:p>
                      <a:pPr algn="ctr" rtl="0" fontAlgn="base"/>
                      <a:r>
                        <a:rPr lang="en-US" sz="2000" b="1" dirty="0">
                          <a:solidFill>
                            <a:schemeClr val="bg1"/>
                          </a:solidFill>
                          <a:effectLst/>
                        </a:rPr>
                        <a:t>1-year target (2026-27)</a:t>
                      </a:r>
                      <a:r>
                        <a:rPr lang="en-US" sz="2000" b="0" dirty="0">
                          <a:solidFill>
                            <a:schemeClr val="bg1"/>
                          </a:solidFill>
                          <a:effectLst/>
                        </a:rPr>
                        <a:t> </a:t>
                      </a:r>
                      <a:endParaRPr lang="en-US" sz="4800" b="0" i="0" dirty="0">
                        <a:solidFill>
                          <a:schemeClr val="bg1"/>
                        </a:solidFill>
                        <a:effectLst/>
                      </a:endParaRPr>
                    </a:p>
                  </a:txBody>
                  <a:tcPr anchor="ctr">
                    <a:solidFill>
                      <a:srgbClr val="3A3A3A"/>
                    </a:solidFill>
                  </a:tcPr>
                </a:tc>
                <a:tc>
                  <a:txBody>
                    <a:bodyPr/>
                    <a:lstStyle/>
                    <a:p>
                      <a:pPr algn="ctr" rtl="0" fontAlgn="base"/>
                      <a:r>
                        <a:rPr lang="en-US" sz="2000" b="1" dirty="0">
                          <a:solidFill>
                            <a:schemeClr val="bg1"/>
                          </a:solidFill>
                          <a:effectLst/>
                        </a:rPr>
                        <a:t>2-year target (2028-29)</a:t>
                      </a:r>
                      <a:r>
                        <a:rPr lang="en-US" sz="2000" b="0" dirty="0">
                          <a:solidFill>
                            <a:schemeClr val="bg1"/>
                          </a:solidFill>
                          <a:effectLst/>
                        </a:rPr>
                        <a:t> </a:t>
                      </a:r>
                      <a:endParaRPr lang="en-US" sz="4800" b="0" i="0" dirty="0">
                        <a:solidFill>
                          <a:schemeClr val="bg1"/>
                        </a:solidFill>
                        <a:effectLst/>
                      </a:endParaRPr>
                    </a:p>
                  </a:txBody>
                  <a:tcPr anchor="ctr">
                    <a:solidFill>
                      <a:srgbClr val="3A3A3A"/>
                    </a:solidFill>
                  </a:tcPr>
                </a:tc>
                <a:tc>
                  <a:txBody>
                    <a:bodyPr/>
                    <a:lstStyle/>
                    <a:p>
                      <a:pPr algn="ctr" rtl="0" fontAlgn="base"/>
                      <a:r>
                        <a:rPr lang="en-US" sz="2000" b="1" dirty="0">
                          <a:solidFill>
                            <a:schemeClr val="bg1"/>
                          </a:solidFill>
                          <a:effectLst/>
                        </a:rPr>
                        <a:t>How will improvement be measured?</a:t>
                      </a:r>
                      <a:r>
                        <a:rPr lang="en-US" sz="2000" b="0" dirty="0">
                          <a:solidFill>
                            <a:schemeClr val="bg1"/>
                          </a:solidFill>
                          <a:effectLst/>
                        </a:rPr>
                        <a:t>  </a:t>
                      </a:r>
                      <a:endParaRPr lang="en-US" sz="4800" b="0" i="0" dirty="0">
                        <a:solidFill>
                          <a:schemeClr val="bg1"/>
                        </a:solidFill>
                        <a:effectLst/>
                      </a:endParaRPr>
                    </a:p>
                  </a:txBody>
                  <a:tcPr anchor="ctr">
                    <a:solidFill>
                      <a:srgbClr val="3A3A3A"/>
                    </a:solidFill>
                  </a:tcPr>
                </a:tc>
                <a:extLst>
                  <a:ext uri="{0D108BD9-81ED-4DB2-BD59-A6C34878D82A}">
                    <a16:rowId xmlns:a16="http://schemas.microsoft.com/office/drawing/2014/main" val="838890988"/>
                  </a:ext>
                </a:extLst>
              </a:tr>
              <a:tr h="1324525">
                <a:tc>
                  <a:txBody>
                    <a:bodyPr/>
                    <a:lstStyle/>
                    <a:p>
                      <a:pPr lvl="0" algn="l">
                        <a:lnSpc>
                          <a:spcPct val="100000"/>
                        </a:lnSpc>
                        <a:spcBef>
                          <a:spcPts val="0"/>
                        </a:spcBef>
                        <a:spcAft>
                          <a:spcPts val="0"/>
                        </a:spcAft>
                        <a:buNone/>
                      </a:pPr>
                      <a:r>
                        <a:rPr lang="en-US" sz="1400" dirty="0"/>
                        <a:t>Strengthening MTSS</a:t>
                      </a:r>
                    </a:p>
                  </a:txBody>
                  <a:tcPr anchor="ctr"/>
                </a:tc>
                <a:tc>
                  <a:txBody>
                    <a:bodyPr/>
                    <a:lstStyle/>
                    <a:p>
                      <a:pPr lvl="0" algn="l">
                        <a:lnSpc>
                          <a:spcPct val="100000"/>
                        </a:lnSpc>
                        <a:spcBef>
                          <a:spcPts val="0"/>
                        </a:spcBef>
                        <a:spcAft>
                          <a:spcPts val="0"/>
                        </a:spcAft>
                        <a:buNone/>
                      </a:pPr>
                      <a:r>
                        <a:rPr lang="en-US" sz="1400" dirty="0"/>
                        <a:t>MTSS fidelity tools; intervention tracking logs; referral trend data </a:t>
                      </a:r>
                    </a:p>
                  </a:txBody>
                  <a:tcPr anchor="ctr"/>
                </a:tc>
                <a:tc>
                  <a:txBody>
                    <a:bodyPr/>
                    <a:lstStyle/>
                    <a:p>
                      <a:pPr lvl="0" algn="ctr">
                        <a:lnSpc>
                          <a:spcPct val="100000"/>
                        </a:lnSpc>
                        <a:spcBef>
                          <a:spcPts val="0"/>
                        </a:spcBef>
                        <a:spcAft>
                          <a:spcPts val="0"/>
                        </a:spcAft>
                        <a:buNone/>
                      </a:pPr>
                      <a:r>
                        <a:rPr lang="en-US" sz="1400" b="0" i="0" u="none" strike="noStrike" noProof="0" dirty="0">
                          <a:solidFill>
                            <a:schemeClr val="tx1"/>
                          </a:solidFill>
                          <a:effectLst/>
                          <a:latin typeface="Calibri"/>
                        </a:rPr>
                        <a:t>-</a:t>
                      </a:r>
                      <a:endParaRPr lang="en-US" sz="1400" i="0" u="none" strike="noStrike" noProof="0" dirty="0">
                        <a:latin typeface="Calibri"/>
                      </a:endParaRPr>
                    </a:p>
                  </a:txBody>
                  <a:tcPr anchor="ctr"/>
                </a:tc>
                <a:tc>
                  <a:txBody>
                    <a:bodyPr/>
                    <a:lstStyle/>
                    <a:p>
                      <a:pPr lvl="0" algn="ctr">
                        <a:lnSpc>
                          <a:spcPct val="100000"/>
                        </a:lnSpc>
                        <a:spcBef>
                          <a:spcPts val="0"/>
                        </a:spcBef>
                        <a:spcAft>
                          <a:spcPts val="0"/>
                        </a:spcAft>
                        <a:buNone/>
                      </a:pPr>
                      <a:r>
                        <a:rPr lang="en-US" sz="1400" b="0" i="0" u="none" strike="noStrike" noProof="0" dirty="0">
                          <a:solidFill>
                            <a:schemeClr val="tx1"/>
                          </a:solidFill>
                          <a:effectLst/>
                          <a:latin typeface="Calibri"/>
                        </a:rPr>
                        <a:t>3.25%</a:t>
                      </a:r>
                      <a:endParaRPr lang="en-US" sz="1400" i="0" u="none" strike="noStrike" noProof="0">
                        <a:latin typeface="Calibri"/>
                      </a:endParaRPr>
                    </a:p>
                  </a:txBody>
                  <a:tcPr anchor="ctr"/>
                </a:tc>
                <a:tc>
                  <a:txBody>
                    <a:bodyPr/>
                    <a:lstStyle/>
                    <a:p>
                      <a:pPr lvl="0" algn="ctr">
                        <a:lnSpc>
                          <a:spcPct val="100000"/>
                        </a:lnSpc>
                        <a:spcBef>
                          <a:spcPts val="0"/>
                        </a:spcBef>
                        <a:spcAft>
                          <a:spcPts val="0"/>
                        </a:spcAft>
                        <a:buNone/>
                      </a:pPr>
                      <a:r>
                        <a:rPr lang="en-US" sz="1400" b="0" i="0" u="none" strike="noStrike" noProof="0" dirty="0">
                          <a:solidFill>
                            <a:schemeClr val="tx1"/>
                          </a:solidFill>
                          <a:effectLst/>
                          <a:latin typeface="Calibri"/>
                        </a:rPr>
                        <a:t>2.60%</a:t>
                      </a:r>
                      <a:endParaRPr lang="en-US" sz="1400" i="0" u="none" strike="noStrike" noProof="0">
                        <a:latin typeface="Calibri"/>
                      </a:endParaRPr>
                    </a:p>
                  </a:txBody>
                  <a:tcPr anchor="ctr"/>
                </a:tc>
                <a:tc>
                  <a:txBody>
                    <a:bodyPr/>
                    <a:lstStyle/>
                    <a:p>
                      <a:pPr lvl="0" algn="l">
                        <a:buNone/>
                      </a:pPr>
                      <a:r>
                        <a:rPr lang="en-US" sz="1400" dirty="0"/>
                        <a:t>Increase in MTSS fidelity scores; % of students receiving tiered interventions prior to referral; reduction in inappropriate referrals </a:t>
                      </a:r>
                      <a:endParaRPr lang="en-US" sz="1400" b="0" dirty="0">
                        <a:solidFill>
                          <a:schemeClr val="tx1"/>
                        </a:solidFill>
                        <a:effectLst/>
                      </a:endParaRPr>
                    </a:p>
                  </a:txBody>
                  <a:tcPr anchor="ctr"/>
                </a:tc>
                <a:extLst>
                  <a:ext uri="{0D108BD9-81ED-4DB2-BD59-A6C34878D82A}">
                    <a16:rowId xmlns:a16="http://schemas.microsoft.com/office/drawing/2014/main" val="1969300532"/>
                  </a:ext>
                </a:extLst>
              </a:tr>
              <a:tr h="1544389">
                <a:tc>
                  <a:txBody>
                    <a:bodyPr/>
                    <a:lstStyle/>
                    <a:p>
                      <a:pPr lvl="0" algn="l">
                        <a:buNone/>
                      </a:pPr>
                      <a:r>
                        <a:rPr lang="en-US" sz="1400" dirty="0"/>
                        <a:t>Expanding PC Use</a:t>
                      </a:r>
                    </a:p>
                  </a:txBody>
                  <a:tcPr anchor="ctr">
                    <a:solidFill>
                      <a:srgbClr val="E6E6E6"/>
                    </a:solidFill>
                  </a:tcPr>
                </a:tc>
                <a:tc>
                  <a:txBody>
                    <a:bodyPr/>
                    <a:lstStyle/>
                    <a:p>
                      <a:pPr lvl="0" algn="l">
                        <a:buNone/>
                      </a:pPr>
                      <a:r>
                        <a:rPr lang="en-US" sz="1400" dirty="0"/>
                        <a:t>PC utilization data; graduation tracking data; PC alignment reviews</a:t>
                      </a:r>
                    </a:p>
                  </a:txBody>
                  <a:tcPr anchor="ctr">
                    <a:solidFill>
                      <a:srgbClr val="E6E6E6"/>
                    </a:solidFill>
                  </a:tcPr>
                </a:tc>
                <a:tc>
                  <a:txBody>
                    <a:bodyPr/>
                    <a:lstStyle/>
                    <a:p>
                      <a:pPr lvl="0" algn="ctr">
                        <a:lnSpc>
                          <a:spcPct val="100000"/>
                        </a:lnSpc>
                        <a:spcBef>
                          <a:spcPts val="0"/>
                        </a:spcBef>
                        <a:spcAft>
                          <a:spcPts val="0"/>
                        </a:spcAft>
                        <a:buNone/>
                      </a:pPr>
                      <a:r>
                        <a:rPr lang="en-US" sz="1400" b="0" i="0" u="none" strike="noStrike" noProof="0" dirty="0">
                          <a:solidFill>
                            <a:schemeClr val="tx1"/>
                          </a:solidFill>
                          <a:effectLst/>
                          <a:latin typeface="Calibri"/>
                        </a:rPr>
                        <a:t>5.67%</a:t>
                      </a:r>
                      <a:endParaRPr lang="en-US" sz="1400" i="0" u="none" strike="noStrike" noProof="0" dirty="0">
                        <a:latin typeface="Calibri"/>
                      </a:endParaRPr>
                    </a:p>
                  </a:txBody>
                  <a:tcPr anchor="ctr">
                    <a:solidFill>
                      <a:srgbClr val="E6E6E6"/>
                    </a:solidFill>
                  </a:tcPr>
                </a:tc>
                <a:tc>
                  <a:txBody>
                    <a:bodyPr/>
                    <a:lstStyle/>
                    <a:p>
                      <a:pPr lvl="0" algn="ctr">
                        <a:lnSpc>
                          <a:spcPct val="100000"/>
                        </a:lnSpc>
                        <a:spcBef>
                          <a:spcPts val="0"/>
                        </a:spcBef>
                        <a:spcAft>
                          <a:spcPts val="0"/>
                        </a:spcAft>
                        <a:buNone/>
                      </a:pPr>
                      <a:r>
                        <a:rPr lang="en-US" sz="1400" b="0" i="0" u="none" strike="noStrike" noProof="0" dirty="0">
                          <a:solidFill>
                            <a:schemeClr val="tx1"/>
                          </a:solidFill>
                          <a:effectLst/>
                          <a:latin typeface="Calibri"/>
                        </a:rPr>
                        <a:t>5.52%</a:t>
                      </a:r>
                      <a:endParaRPr lang="en-US" sz="1400" i="0" u="none" strike="noStrike" noProof="0" dirty="0">
                        <a:latin typeface="Calibri"/>
                      </a:endParaRPr>
                    </a:p>
                  </a:txBody>
                  <a:tcPr anchor="ctr">
                    <a:solidFill>
                      <a:srgbClr val="E6E6E6"/>
                    </a:solidFill>
                  </a:tcPr>
                </a:tc>
                <a:tc>
                  <a:txBody>
                    <a:bodyPr/>
                    <a:lstStyle/>
                    <a:p>
                      <a:pPr lvl="0" algn="ctr">
                        <a:lnSpc>
                          <a:spcPct val="100000"/>
                        </a:lnSpc>
                        <a:spcBef>
                          <a:spcPts val="0"/>
                        </a:spcBef>
                        <a:spcAft>
                          <a:spcPts val="0"/>
                        </a:spcAft>
                        <a:buNone/>
                      </a:pPr>
                      <a:r>
                        <a:rPr lang="en-US" sz="1400" b="0" i="0" u="none" strike="noStrike" noProof="0" dirty="0">
                          <a:solidFill>
                            <a:schemeClr val="tx1"/>
                          </a:solidFill>
                          <a:effectLst/>
                          <a:latin typeface="Calibri"/>
                        </a:rPr>
                        <a:t>4.50%</a:t>
                      </a:r>
                      <a:endParaRPr lang="en-US" sz="1400" i="0" u="none" strike="noStrike" noProof="0">
                        <a:latin typeface="Calibri"/>
                      </a:endParaRPr>
                    </a:p>
                  </a:txBody>
                  <a:tcPr anchor="ctr">
                    <a:solidFill>
                      <a:srgbClr val="E6E6E6"/>
                    </a:solidFill>
                  </a:tcPr>
                </a:tc>
                <a:tc>
                  <a:txBody>
                    <a:bodyPr/>
                    <a:lstStyle/>
                    <a:p>
                      <a:pPr lvl="0" algn="l">
                        <a:lnSpc>
                          <a:spcPct val="100000"/>
                        </a:lnSpc>
                        <a:spcBef>
                          <a:spcPts val="0"/>
                        </a:spcBef>
                        <a:spcAft>
                          <a:spcPts val="0"/>
                        </a:spcAft>
                        <a:buNone/>
                      </a:pPr>
                      <a:r>
                        <a:rPr lang="en-US" sz="1400" dirty="0"/>
                        <a:t>% increase in appropriate PC use; graduation rate of students using PCs; % of PCs aligned to MMC requirements </a:t>
                      </a:r>
                    </a:p>
                  </a:txBody>
                  <a:tcPr anchor="ctr">
                    <a:solidFill>
                      <a:srgbClr val="E6E6E6"/>
                    </a:solidFill>
                  </a:tcPr>
                </a:tc>
                <a:extLst>
                  <a:ext uri="{0D108BD9-81ED-4DB2-BD59-A6C34878D82A}">
                    <a16:rowId xmlns:a16="http://schemas.microsoft.com/office/drawing/2014/main" val="36408787"/>
                  </a:ext>
                </a:extLst>
              </a:tr>
            </a:tbl>
          </a:graphicData>
        </a:graphic>
      </p:graphicFrame>
      <p:sp>
        <p:nvSpPr>
          <p:cNvPr id="5" name="Slide Number Placeholder 4">
            <a:extLst>
              <a:ext uri="{FF2B5EF4-FFF2-40B4-BE49-F238E27FC236}">
                <a16:creationId xmlns:a16="http://schemas.microsoft.com/office/drawing/2014/main" id="{7CB0A60C-EE51-4D13-9582-A6B65187B4DB}"/>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9D694B94-93A2-431F-A9BB-03DBA95B1EC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6847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FF57F-3E4B-AC77-1B00-9802C394262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926633B-1D87-A375-6D97-BB69CA6247C0}"/>
              </a:ext>
            </a:extLst>
          </p:cNvPr>
          <p:cNvSpPr>
            <a:spLocks noGrp="1"/>
          </p:cNvSpPr>
          <p:nvPr>
            <p:ph type="title"/>
          </p:nvPr>
        </p:nvSpPr>
        <p:spPr>
          <a:xfrm>
            <a:off x="838199" y="365125"/>
            <a:ext cx="11189677" cy="1325563"/>
          </a:xfrm>
        </p:spPr>
        <p:txBody>
          <a:bodyPr anchor="b">
            <a:normAutofit/>
          </a:bodyPr>
          <a:lstStyle/>
          <a:p>
            <a:r>
              <a:rPr lang="en-US" dirty="0"/>
              <a:t>General Supervision Activities (part 1)</a:t>
            </a:r>
          </a:p>
        </p:txBody>
      </p:sp>
      <p:sp>
        <p:nvSpPr>
          <p:cNvPr id="7" name="Content Placeholder 2">
            <a:extLst>
              <a:ext uri="{FF2B5EF4-FFF2-40B4-BE49-F238E27FC236}">
                <a16:creationId xmlns:a16="http://schemas.microsoft.com/office/drawing/2014/main" id="{91EC0195-0743-9655-8D14-585086EAE12F}"/>
              </a:ext>
            </a:extLst>
          </p:cNvPr>
          <p:cNvSpPr>
            <a:spLocks noGrp="1"/>
          </p:cNvSpPr>
          <p:nvPr>
            <p:ph sz="half" idx="1"/>
          </p:nvPr>
        </p:nvSpPr>
        <p:spPr>
          <a:xfrm>
            <a:off x="838200" y="1825625"/>
            <a:ext cx="10472529" cy="4266832"/>
          </a:xfrm>
        </p:spPr>
        <p:txBody>
          <a:bodyPr vert="horz" lIns="91440" tIns="45720" rIns="91440" bIns="45720" rtlCol="0" anchor="t">
            <a:normAutofit/>
          </a:bodyPr>
          <a:lstStyle/>
          <a:p>
            <a:r>
              <a:rPr lang="en-US" sz="2800" dirty="0">
                <a:effectLst/>
                <a:latin typeface="Arial"/>
                <a:ea typeface="Georgia" panose="02040502050405020303" pitchFamily="18" charset="0"/>
                <a:cs typeface="Arial"/>
              </a:rPr>
              <a:t>Describe </a:t>
            </a:r>
            <a:r>
              <a:rPr lang="en-US" sz="2800" dirty="0"/>
              <a:t>how the ISD ensures written policies, procedures, and guidance are aligned with IDEA and MARSE and support the provision of a FAPE in the LRE across Member Districts. </a:t>
            </a:r>
          </a:p>
          <a:p>
            <a:r>
              <a:rPr lang="en-US" sz="2800" dirty="0"/>
              <a:t>Describe how the ISD ensures all personnel (ISD and Member District) responsible for implementing IDEA requirements are appropriately prepared, qualified, and supported to provide FAPE in the LRE to every student with an IEP. </a:t>
            </a:r>
          </a:p>
          <a:p>
            <a:r>
              <a:rPr lang="en-US" sz="2800" dirty="0"/>
              <a:t>Describe how the ISD has identified area(s) of improvement for member districts related to providing a FAPE in the LRE.</a:t>
            </a:r>
          </a:p>
        </p:txBody>
      </p:sp>
      <p:sp>
        <p:nvSpPr>
          <p:cNvPr id="5" name="Slide Number Placeholder 4">
            <a:extLst>
              <a:ext uri="{FF2B5EF4-FFF2-40B4-BE49-F238E27FC236}">
                <a16:creationId xmlns:a16="http://schemas.microsoft.com/office/drawing/2014/main" id="{2CE610EE-90F5-7B71-F7E9-0855A87EDE8A}"/>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13</a:t>
            </a:fld>
            <a:endParaRPr lang="en-US"/>
          </a:p>
        </p:txBody>
      </p:sp>
      <p:sp>
        <p:nvSpPr>
          <p:cNvPr id="2" name="Footer Placeholder 1">
            <a:extLst>
              <a:ext uri="{FF2B5EF4-FFF2-40B4-BE49-F238E27FC236}">
                <a16:creationId xmlns:a16="http://schemas.microsoft.com/office/drawing/2014/main" id="{FC61AFA0-4682-C1F9-E1B3-AEA2D5C72DCE}"/>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dirty="0"/>
              <a:t>Michigan Department of Education | Office of Special Education </a:t>
            </a:r>
          </a:p>
        </p:txBody>
      </p:sp>
    </p:spTree>
    <p:extLst>
      <p:ext uri="{BB962C8B-B14F-4D97-AF65-F5344CB8AC3E}">
        <p14:creationId xmlns:p14="http://schemas.microsoft.com/office/powerpoint/2010/main" val="220904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FAF76-DA67-4B5B-4627-22D0F08A99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6115993-750B-F2E1-9EB2-DC69347D0B9C}"/>
              </a:ext>
            </a:extLst>
          </p:cNvPr>
          <p:cNvSpPr>
            <a:spLocks noGrp="1"/>
          </p:cNvSpPr>
          <p:nvPr>
            <p:ph type="title"/>
          </p:nvPr>
        </p:nvSpPr>
        <p:spPr>
          <a:xfrm>
            <a:off x="838199" y="365125"/>
            <a:ext cx="11189677" cy="1325563"/>
          </a:xfrm>
        </p:spPr>
        <p:txBody>
          <a:bodyPr anchor="b">
            <a:normAutofit/>
          </a:bodyPr>
          <a:lstStyle/>
          <a:p>
            <a:r>
              <a:rPr lang="en-US" dirty="0"/>
              <a:t>General Supervision Activities (part 2)</a:t>
            </a:r>
          </a:p>
        </p:txBody>
      </p:sp>
      <p:sp>
        <p:nvSpPr>
          <p:cNvPr id="7" name="Content Placeholder 2">
            <a:extLst>
              <a:ext uri="{FF2B5EF4-FFF2-40B4-BE49-F238E27FC236}">
                <a16:creationId xmlns:a16="http://schemas.microsoft.com/office/drawing/2014/main" id="{98F0AD30-534D-7650-34F0-858E74904909}"/>
              </a:ext>
            </a:extLst>
          </p:cNvPr>
          <p:cNvSpPr>
            <a:spLocks noGrp="1"/>
          </p:cNvSpPr>
          <p:nvPr>
            <p:ph sz="half" idx="1"/>
          </p:nvPr>
        </p:nvSpPr>
        <p:spPr>
          <a:xfrm>
            <a:off x="838200" y="1825624"/>
            <a:ext cx="10472529" cy="4895853"/>
          </a:xfrm>
        </p:spPr>
        <p:txBody>
          <a:bodyPr vert="horz" lIns="91440" tIns="45720" rIns="91440" bIns="45720" rtlCol="0" anchor="t">
            <a:normAutofit/>
          </a:bodyPr>
          <a:lstStyle/>
          <a:p>
            <a:r>
              <a:rPr lang="en-US" dirty="0"/>
              <a:t>Describe how the ISD ensures procedures and practices related to IEP development, placement decisions, and LRE practices are implemented with fidelity across Member Districts.  </a:t>
            </a:r>
          </a:p>
          <a:p>
            <a:r>
              <a:rPr lang="en-US" dirty="0"/>
              <a:t>Describe how the ISD provides training, technical assistance, and ongoing support to Member Districts regarding the development of compliant, appropriate, and individualized IEPs, LRE decision-making, and individual student placement in order to ensure the offer FAPE in the LRE to every student with an IEP.   </a:t>
            </a:r>
          </a:p>
          <a:p>
            <a:r>
              <a:rPr lang="en-US" dirty="0"/>
              <a:t>Describe how the ISD ensures data accuracy and use of data analysis to drive improvements in the system of general supervision, specifically around ensuring the provision of a FAPE in the LRE.</a:t>
            </a:r>
          </a:p>
        </p:txBody>
      </p:sp>
      <p:sp>
        <p:nvSpPr>
          <p:cNvPr id="5" name="Slide Number Placeholder 4">
            <a:extLst>
              <a:ext uri="{FF2B5EF4-FFF2-40B4-BE49-F238E27FC236}">
                <a16:creationId xmlns:a16="http://schemas.microsoft.com/office/drawing/2014/main" id="{E6AA1D1F-1085-5098-F98C-5D35179FB67B}"/>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14</a:t>
            </a:fld>
            <a:endParaRPr lang="en-US"/>
          </a:p>
        </p:txBody>
      </p:sp>
      <p:sp>
        <p:nvSpPr>
          <p:cNvPr id="2" name="Footer Placeholder 1">
            <a:extLst>
              <a:ext uri="{FF2B5EF4-FFF2-40B4-BE49-F238E27FC236}">
                <a16:creationId xmlns:a16="http://schemas.microsoft.com/office/drawing/2014/main" id="{A4FC8EA6-9B34-987F-C3DB-9443E757E85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78345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1189677" cy="1325563"/>
          </a:xfrm>
        </p:spPr>
        <p:txBody>
          <a:bodyPr anchor="b">
            <a:normAutofit/>
          </a:bodyPr>
          <a:lstStyle/>
          <a:p>
            <a:r>
              <a:rPr lang="en-US" dirty="0"/>
              <a:t>General Supervision Activities (part 3)</a:t>
            </a:r>
          </a:p>
        </p:txBody>
      </p:sp>
      <p:sp>
        <p:nvSpPr>
          <p:cNvPr id="7" name="Content Placeholder 2">
            <a:extLst>
              <a:ext uri="{FF2B5EF4-FFF2-40B4-BE49-F238E27FC236}">
                <a16:creationId xmlns:a16="http://schemas.microsoft.com/office/drawing/2014/main" id="{1F62F966-787B-4216-A226-53CF71956AD3}"/>
              </a:ext>
            </a:extLst>
          </p:cNvPr>
          <p:cNvSpPr>
            <a:spLocks noGrp="1"/>
          </p:cNvSpPr>
          <p:nvPr>
            <p:ph sz="half" idx="1"/>
          </p:nvPr>
        </p:nvSpPr>
        <p:spPr>
          <a:xfrm>
            <a:off x="838200" y="1825624"/>
            <a:ext cx="10472529" cy="4895853"/>
          </a:xfrm>
        </p:spPr>
        <p:txBody>
          <a:bodyPr vert="horz" lIns="91440" tIns="45720" rIns="91440" bIns="45720" rtlCol="0" anchor="t">
            <a:normAutofit/>
          </a:bodyPr>
          <a:lstStyle/>
          <a:p>
            <a:pPr marL="228600" indent="-228600"/>
            <a:r>
              <a:rPr lang="en-US" sz="4000" dirty="0">
                <a:latin typeface="Arial"/>
                <a:ea typeface="Georgia" panose="02040502050405020303" pitchFamily="18" charset="0"/>
                <a:cs typeface="Arial"/>
              </a:rPr>
              <a:t>Describe what the ISD is currently doing.</a:t>
            </a:r>
            <a:endParaRPr lang="en-US" sz="2800" dirty="0">
              <a:latin typeface="Arial"/>
              <a:cs typeface="Arial"/>
            </a:endParaRPr>
          </a:p>
          <a:p>
            <a:pPr marL="228600" indent="-228600"/>
            <a:r>
              <a:rPr lang="en-US" sz="4000" dirty="0">
                <a:latin typeface="Arial"/>
                <a:ea typeface="Georgia" panose="02040502050405020303" pitchFamily="18" charset="0"/>
                <a:cs typeface="Arial"/>
              </a:rPr>
              <a:t>Document what the ISD will provide.</a:t>
            </a:r>
          </a:p>
          <a:p>
            <a:pPr marL="228600" indent="-228600"/>
            <a:r>
              <a:rPr lang="en-US" sz="4000" dirty="0">
                <a:effectLst/>
                <a:latin typeface="Arial"/>
                <a:ea typeface="Georgia" panose="02040502050405020303" pitchFamily="18" charset="0"/>
                <a:cs typeface="Arial"/>
              </a:rPr>
              <a:t>List any next steps the ISD will take, and</a:t>
            </a:r>
          </a:p>
          <a:p>
            <a:pPr marL="228600" indent="-228600"/>
            <a:r>
              <a:rPr lang="en-US" sz="4000" dirty="0">
                <a:latin typeface="Arial"/>
                <a:ea typeface="Georgia" panose="02040502050405020303" pitchFamily="18" charset="0"/>
                <a:cs typeface="Arial"/>
              </a:rPr>
              <a:t>List the personnel responsible for each activity.</a:t>
            </a:r>
            <a:endParaRPr lang="en-US" sz="4000" dirty="0">
              <a:effectLst/>
              <a:latin typeface="Arial"/>
              <a:ea typeface="Georgia" panose="02040502050405020303" pitchFamily="18" charset="0"/>
              <a:cs typeface="Arial"/>
            </a:endParaRP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15</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56052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Table – Personnel </a:t>
            </a:r>
          </a:p>
        </p:txBody>
      </p:sp>
      <p:graphicFrame>
        <p:nvGraphicFramePr>
          <p:cNvPr id="3" name="Table 3" descr="Fiscal - Personnel table with columns called Name, Position/Title, Amount, FTE Staff, and Description.">
            <a:extLst>
              <a:ext uri="{FF2B5EF4-FFF2-40B4-BE49-F238E27FC236}">
                <a16:creationId xmlns:a16="http://schemas.microsoft.com/office/drawing/2014/main" id="{CB6922EC-545D-415B-A046-C67850446C20}"/>
              </a:ext>
            </a:extLst>
          </p:cNvPr>
          <p:cNvGraphicFramePr>
            <a:graphicFrameLocks noGrp="1"/>
          </p:cNvGraphicFramePr>
          <p:nvPr>
            <p:extLst>
              <p:ext uri="{D42A27DB-BD31-4B8C-83A1-F6EECF244321}">
                <p14:modId xmlns:p14="http://schemas.microsoft.com/office/powerpoint/2010/main" val="2075260832"/>
              </p:ext>
            </p:extLst>
          </p:nvPr>
        </p:nvGraphicFramePr>
        <p:xfrm>
          <a:off x="838199" y="2410833"/>
          <a:ext cx="10598428" cy="2534328"/>
        </p:xfrm>
        <a:graphic>
          <a:graphicData uri="http://schemas.openxmlformats.org/drawingml/2006/table">
            <a:tbl>
              <a:tblPr firstRow="1" bandRow="1">
                <a:tableStyleId>{073A0DAA-6AF3-43AB-8588-CEC1D06C72B9}</a:tableStyleId>
              </a:tblPr>
              <a:tblGrid>
                <a:gridCol w="2119686">
                  <a:extLst>
                    <a:ext uri="{9D8B030D-6E8A-4147-A177-3AD203B41FA5}">
                      <a16:colId xmlns:a16="http://schemas.microsoft.com/office/drawing/2014/main" val="975787095"/>
                    </a:ext>
                  </a:extLst>
                </a:gridCol>
                <a:gridCol w="2262764">
                  <a:extLst>
                    <a:ext uri="{9D8B030D-6E8A-4147-A177-3AD203B41FA5}">
                      <a16:colId xmlns:a16="http://schemas.microsoft.com/office/drawing/2014/main" val="2745421233"/>
                    </a:ext>
                  </a:extLst>
                </a:gridCol>
                <a:gridCol w="1976606">
                  <a:extLst>
                    <a:ext uri="{9D8B030D-6E8A-4147-A177-3AD203B41FA5}">
                      <a16:colId xmlns:a16="http://schemas.microsoft.com/office/drawing/2014/main" val="1820418951"/>
                    </a:ext>
                  </a:extLst>
                </a:gridCol>
                <a:gridCol w="2119686">
                  <a:extLst>
                    <a:ext uri="{9D8B030D-6E8A-4147-A177-3AD203B41FA5}">
                      <a16:colId xmlns:a16="http://schemas.microsoft.com/office/drawing/2014/main" val="2295625644"/>
                    </a:ext>
                  </a:extLst>
                </a:gridCol>
                <a:gridCol w="2119686">
                  <a:extLst>
                    <a:ext uri="{9D8B030D-6E8A-4147-A177-3AD203B41FA5}">
                      <a16:colId xmlns:a16="http://schemas.microsoft.com/office/drawing/2014/main" val="1942024278"/>
                    </a:ext>
                  </a:extLst>
                </a:gridCol>
              </a:tblGrid>
              <a:tr h="968471">
                <a:tc>
                  <a:txBody>
                    <a:bodyPr/>
                    <a:lstStyle/>
                    <a:p>
                      <a:r>
                        <a:rPr lang="en-US" sz="2800" dirty="0"/>
                        <a:t>Name</a:t>
                      </a:r>
                    </a:p>
                  </a:txBody>
                  <a:tcPr anchor="ctr">
                    <a:solidFill>
                      <a:srgbClr val="3A3A3A"/>
                    </a:solidFill>
                  </a:tcPr>
                </a:tc>
                <a:tc>
                  <a:txBody>
                    <a:bodyPr/>
                    <a:lstStyle/>
                    <a:p>
                      <a:r>
                        <a:rPr lang="en-US" sz="2800" dirty="0"/>
                        <a:t>Position/Title</a:t>
                      </a:r>
                    </a:p>
                  </a:txBody>
                  <a:tcPr anchor="ctr">
                    <a:solidFill>
                      <a:srgbClr val="3A3A3A"/>
                    </a:solidFill>
                  </a:tcPr>
                </a:tc>
                <a:tc>
                  <a:txBody>
                    <a:bodyPr/>
                    <a:lstStyle/>
                    <a:p>
                      <a:r>
                        <a:rPr lang="en-US" sz="2800" dirty="0"/>
                        <a:t>Amount</a:t>
                      </a:r>
                    </a:p>
                  </a:txBody>
                  <a:tcPr anchor="ctr">
                    <a:solidFill>
                      <a:srgbClr val="3A3A3A"/>
                    </a:solidFill>
                  </a:tcPr>
                </a:tc>
                <a:tc>
                  <a:txBody>
                    <a:bodyPr/>
                    <a:lstStyle/>
                    <a:p>
                      <a:r>
                        <a:rPr lang="en-US" sz="2800" dirty="0"/>
                        <a:t>FTE Staff</a:t>
                      </a:r>
                    </a:p>
                  </a:txBody>
                  <a:tcPr anchor="ctr">
                    <a:solidFill>
                      <a:srgbClr val="3A3A3A"/>
                    </a:solidFill>
                  </a:tcPr>
                </a:tc>
                <a:tc>
                  <a:txBody>
                    <a:bodyPr/>
                    <a:lstStyle/>
                    <a:p>
                      <a:r>
                        <a:rPr lang="en-US" sz="2800" dirty="0"/>
                        <a:t>Description</a:t>
                      </a:r>
                    </a:p>
                  </a:txBody>
                  <a:tcPr anchor="ctr">
                    <a:solidFill>
                      <a:srgbClr val="3A3A3A"/>
                    </a:solidFill>
                  </a:tcPr>
                </a:tc>
                <a:extLst>
                  <a:ext uri="{0D108BD9-81ED-4DB2-BD59-A6C34878D82A}">
                    <a16:rowId xmlns:a16="http://schemas.microsoft.com/office/drawing/2014/main" val="1370155003"/>
                  </a:ext>
                </a:extLst>
              </a:tr>
              <a:tr h="1565857">
                <a:tc>
                  <a:txBody>
                    <a:bodyPr/>
                    <a:lstStyle/>
                    <a:p>
                      <a:r>
                        <a:rPr lang="en-US" sz="2000" b="1" dirty="0"/>
                        <a:t>Enter the staff member’s name</a:t>
                      </a:r>
                    </a:p>
                  </a:txBody>
                  <a:tcPr>
                    <a:solidFill>
                      <a:srgbClr val="E6E6E6"/>
                    </a:solidFill>
                  </a:tcPr>
                </a:tc>
                <a:tc>
                  <a:txBody>
                    <a:bodyPr/>
                    <a:lstStyle/>
                    <a:p>
                      <a:r>
                        <a:rPr lang="en-US" sz="2000" b="1" dirty="0"/>
                        <a:t>Enter the staff member’s title</a:t>
                      </a:r>
                    </a:p>
                  </a:txBody>
                  <a:tcPr>
                    <a:solidFill>
                      <a:srgbClr val="E6E6E6"/>
                    </a:solidFill>
                  </a:tcPr>
                </a:tc>
                <a:tc>
                  <a:txBody>
                    <a:bodyPr/>
                    <a:lstStyle/>
                    <a:p>
                      <a:r>
                        <a:rPr lang="en-US" sz="2000" b="1"/>
                        <a:t>Enter the budgeted amount</a:t>
                      </a:r>
                    </a:p>
                  </a:txBody>
                  <a:tcPr>
                    <a:solidFill>
                      <a:srgbClr val="E6E6E6"/>
                    </a:solidFill>
                  </a:tcPr>
                </a:tc>
                <a:tc>
                  <a:txBody>
                    <a:bodyPr/>
                    <a:lstStyle/>
                    <a:p>
                      <a:r>
                        <a:rPr lang="en-US" sz="2000" b="1" dirty="0"/>
                        <a:t>Enter the FTE (Decimal)</a:t>
                      </a:r>
                    </a:p>
                  </a:txBody>
                  <a:tcPr>
                    <a:solidFill>
                      <a:srgbClr val="E6E6E6"/>
                    </a:solidFill>
                  </a:tcPr>
                </a:tc>
                <a:tc>
                  <a:txBody>
                    <a:bodyPr/>
                    <a:lstStyle/>
                    <a:p>
                      <a:r>
                        <a:rPr lang="en-US" sz="2000" b="1" dirty="0"/>
                        <a:t>Provide a description</a:t>
                      </a:r>
                    </a:p>
                  </a:txBody>
                  <a:tcPr>
                    <a:solidFill>
                      <a:srgbClr val="E6E6E6"/>
                    </a:solidFill>
                  </a:tcPr>
                </a:tc>
                <a:extLst>
                  <a:ext uri="{0D108BD9-81ED-4DB2-BD59-A6C34878D82A}">
                    <a16:rowId xmlns:a16="http://schemas.microsoft.com/office/drawing/2014/main" val="1332419629"/>
                  </a:ext>
                </a:extLst>
              </a:tr>
            </a:tbl>
          </a:graphicData>
        </a:graphic>
      </p:graphicFrame>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16</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53200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Table – Non-Personnel </a:t>
            </a:r>
          </a:p>
        </p:txBody>
      </p:sp>
      <p:graphicFrame>
        <p:nvGraphicFramePr>
          <p:cNvPr id="7" name="Table 3" descr="Fiscal - Non-personnel table with columns labeled Expense Type, Amount, and Description">
            <a:extLst>
              <a:ext uri="{FF2B5EF4-FFF2-40B4-BE49-F238E27FC236}">
                <a16:creationId xmlns:a16="http://schemas.microsoft.com/office/drawing/2014/main" id="{FD8CAF8D-83FB-41C9-A0D8-29C995FDDB57}"/>
              </a:ext>
            </a:extLst>
          </p:cNvPr>
          <p:cNvGraphicFramePr>
            <a:graphicFrameLocks noGrp="1"/>
          </p:cNvGraphicFramePr>
          <p:nvPr>
            <p:extLst>
              <p:ext uri="{D42A27DB-BD31-4B8C-83A1-F6EECF244321}">
                <p14:modId xmlns:p14="http://schemas.microsoft.com/office/powerpoint/2010/main" val="1239698812"/>
              </p:ext>
            </p:extLst>
          </p:nvPr>
        </p:nvGraphicFramePr>
        <p:xfrm>
          <a:off x="838199" y="2704952"/>
          <a:ext cx="10532166" cy="1747778"/>
        </p:xfrm>
        <a:graphic>
          <a:graphicData uri="http://schemas.openxmlformats.org/drawingml/2006/table">
            <a:tbl>
              <a:tblPr firstRow="1" bandRow="1">
                <a:tableStyleId>{073A0DAA-6AF3-43AB-8588-CEC1D06C72B9}</a:tableStyleId>
              </a:tblPr>
              <a:tblGrid>
                <a:gridCol w="3853071">
                  <a:extLst>
                    <a:ext uri="{9D8B030D-6E8A-4147-A177-3AD203B41FA5}">
                      <a16:colId xmlns:a16="http://schemas.microsoft.com/office/drawing/2014/main" val="975787095"/>
                    </a:ext>
                  </a:extLst>
                </a:gridCol>
                <a:gridCol w="2703443">
                  <a:extLst>
                    <a:ext uri="{9D8B030D-6E8A-4147-A177-3AD203B41FA5}">
                      <a16:colId xmlns:a16="http://schemas.microsoft.com/office/drawing/2014/main" val="2295625644"/>
                    </a:ext>
                  </a:extLst>
                </a:gridCol>
                <a:gridCol w="3975652">
                  <a:extLst>
                    <a:ext uri="{9D8B030D-6E8A-4147-A177-3AD203B41FA5}">
                      <a16:colId xmlns:a16="http://schemas.microsoft.com/office/drawing/2014/main" val="1942024278"/>
                    </a:ext>
                  </a:extLst>
                </a:gridCol>
              </a:tblGrid>
              <a:tr h="886388">
                <a:tc>
                  <a:txBody>
                    <a:bodyPr/>
                    <a:lstStyle/>
                    <a:p>
                      <a:r>
                        <a:rPr lang="en-US" sz="2800" dirty="0"/>
                        <a:t>Expense Type</a:t>
                      </a:r>
                    </a:p>
                  </a:txBody>
                  <a:tcPr anchor="ctr">
                    <a:solidFill>
                      <a:srgbClr val="3A3A3A"/>
                    </a:solidFill>
                  </a:tcPr>
                </a:tc>
                <a:tc>
                  <a:txBody>
                    <a:bodyPr/>
                    <a:lstStyle/>
                    <a:p>
                      <a:r>
                        <a:rPr lang="en-US" sz="2800" dirty="0"/>
                        <a:t>Amount</a:t>
                      </a:r>
                    </a:p>
                  </a:txBody>
                  <a:tcPr anchor="ctr">
                    <a:solidFill>
                      <a:srgbClr val="3A3A3A"/>
                    </a:solidFill>
                  </a:tcPr>
                </a:tc>
                <a:tc>
                  <a:txBody>
                    <a:bodyPr/>
                    <a:lstStyle/>
                    <a:p>
                      <a:r>
                        <a:rPr lang="en-US" sz="2800" dirty="0"/>
                        <a:t>Description</a:t>
                      </a:r>
                    </a:p>
                  </a:txBody>
                  <a:tcPr anchor="ctr">
                    <a:solidFill>
                      <a:srgbClr val="3A3A3A"/>
                    </a:solidFill>
                  </a:tcPr>
                </a:tc>
                <a:extLst>
                  <a:ext uri="{0D108BD9-81ED-4DB2-BD59-A6C34878D82A}">
                    <a16:rowId xmlns:a16="http://schemas.microsoft.com/office/drawing/2014/main" val="1370155003"/>
                  </a:ext>
                </a:extLst>
              </a:tr>
              <a:tr h="861390">
                <a:tc>
                  <a:txBody>
                    <a:bodyPr/>
                    <a:lstStyle/>
                    <a:p>
                      <a:r>
                        <a:rPr lang="en-US" sz="2000" b="1" dirty="0"/>
                        <a:t>Select the non-personnel expense type</a:t>
                      </a:r>
                    </a:p>
                  </a:txBody>
                  <a:tcPr>
                    <a:solidFill>
                      <a:srgbClr val="E6E6E6"/>
                    </a:solidFill>
                  </a:tcPr>
                </a:tc>
                <a:tc>
                  <a:txBody>
                    <a:bodyPr/>
                    <a:lstStyle/>
                    <a:p>
                      <a:r>
                        <a:rPr lang="en-US" sz="2000" b="1" dirty="0"/>
                        <a:t>Enter the budgeted amount</a:t>
                      </a:r>
                    </a:p>
                  </a:txBody>
                  <a:tcPr>
                    <a:solidFill>
                      <a:srgbClr val="E6E6E6"/>
                    </a:solidFill>
                  </a:tcPr>
                </a:tc>
                <a:tc>
                  <a:txBody>
                    <a:bodyPr/>
                    <a:lstStyle/>
                    <a:p>
                      <a:r>
                        <a:rPr lang="en-US" sz="2000" b="1" dirty="0"/>
                        <a:t>Provide a description</a:t>
                      </a:r>
                    </a:p>
                  </a:txBody>
                  <a:tcPr>
                    <a:solidFill>
                      <a:srgbClr val="E6E6E6"/>
                    </a:solidFill>
                  </a:tcPr>
                </a:tc>
                <a:extLst>
                  <a:ext uri="{0D108BD9-81ED-4DB2-BD59-A6C34878D82A}">
                    <a16:rowId xmlns:a16="http://schemas.microsoft.com/office/drawing/2014/main" val="1332419629"/>
                  </a:ext>
                </a:extLst>
              </a:tr>
            </a:tbl>
          </a:graphicData>
        </a:graphic>
      </p:graphicFrame>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31232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Fiscal: Access to Grant Funds</a:t>
            </a:r>
          </a:p>
        </p:txBody>
      </p:sp>
      <p:sp>
        <p:nvSpPr>
          <p:cNvPr id="7" name="Content Placeholder 2">
            <a:extLst>
              <a:ext uri="{FF2B5EF4-FFF2-40B4-BE49-F238E27FC236}">
                <a16:creationId xmlns:a16="http://schemas.microsoft.com/office/drawing/2014/main" id="{63D88D66-59B7-449B-8176-1FECE6D7547B}"/>
              </a:ext>
            </a:extLst>
          </p:cNvPr>
          <p:cNvSpPr>
            <a:spLocks noGrp="1"/>
          </p:cNvSpPr>
          <p:nvPr>
            <p:ph sz="half" idx="1"/>
          </p:nvPr>
        </p:nvSpPr>
        <p:spPr>
          <a:xfrm>
            <a:off x="838200" y="1825625"/>
            <a:ext cx="10472529" cy="4530728"/>
          </a:xfrm>
        </p:spPr>
        <p:txBody>
          <a:bodyPr vert="horz" lIns="91440" tIns="45720" rIns="91440" bIns="45720" rtlCol="0" anchor="t">
            <a:normAutofit/>
          </a:bodyPr>
          <a:lstStyle/>
          <a:p>
            <a:pPr marL="228600" indent="-228600"/>
            <a:r>
              <a:rPr lang="en-US" sz="3600" b="1" dirty="0">
                <a:latin typeface="Arial"/>
                <a:cs typeface="Arial"/>
              </a:rPr>
              <a:t>Initial 50 percent awarded</a:t>
            </a:r>
            <a:r>
              <a:rPr lang="en-US" sz="3600" dirty="0">
                <a:latin typeface="Arial"/>
                <a:cs typeface="Arial"/>
              </a:rPr>
              <a:t> upon submission of the application in Catamaran and OSE approval of the budget and current credential(s) in NexSys.</a:t>
            </a:r>
            <a:endParaRPr lang="en-US" dirty="0">
              <a:latin typeface="Arial"/>
              <a:cs typeface="Arial"/>
            </a:endParaRPr>
          </a:p>
          <a:p>
            <a:pPr marL="228600" indent="-228600"/>
            <a:r>
              <a:rPr lang="en-US" sz="3600" b="1" dirty="0">
                <a:latin typeface="Arial"/>
                <a:cs typeface="Arial"/>
              </a:rPr>
              <a:t>Final 50 percent awarded</a:t>
            </a:r>
            <a:r>
              <a:rPr lang="en-US" sz="3600" dirty="0">
                <a:latin typeface="Arial"/>
                <a:cs typeface="Arial"/>
              </a:rPr>
              <a:t> once the Catamaran application is at Michigan Department of Education (</a:t>
            </a:r>
            <a:r>
              <a:rPr lang="en-US" sz="3600" i="1" dirty="0">
                <a:latin typeface="Arial"/>
                <a:cs typeface="Arial"/>
              </a:rPr>
              <a:t>MDE) Accepted</a:t>
            </a:r>
            <a:r>
              <a:rPr lang="en-US" sz="3600" dirty="0">
                <a:latin typeface="Arial"/>
                <a:cs typeface="Arial"/>
              </a:rPr>
              <a:t>.</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18</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23299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33BD-1CD3-4FDF-852C-845CCD2B2F1E}"/>
              </a:ext>
            </a:extLst>
          </p:cNvPr>
          <p:cNvSpPr>
            <a:spLocks noGrp="1"/>
          </p:cNvSpPr>
          <p:nvPr>
            <p:ph type="title"/>
          </p:nvPr>
        </p:nvSpPr>
        <p:spPr>
          <a:xfrm>
            <a:off x="838204" y="365125"/>
            <a:ext cx="10515600" cy="1325563"/>
          </a:xfrm>
        </p:spPr>
        <p:txBody>
          <a:bodyPr/>
          <a:lstStyle/>
          <a:p>
            <a:r>
              <a:rPr lang="en-US" dirty="0"/>
              <a:t>Remaining GSSG 2026-27 Timelines</a:t>
            </a:r>
          </a:p>
        </p:txBody>
      </p:sp>
      <p:sp>
        <p:nvSpPr>
          <p:cNvPr id="3" name="Content Placeholder 2">
            <a:extLst>
              <a:ext uri="{FF2B5EF4-FFF2-40B4-BE49-F238E27FC236}">
                <a16:creationId xmlns:a16="http://schemas.microsoft.com/office/drawing/2014/main" id="{39FB148A-F09A-46E2-A995-020748503123}"/>
              </a:ext>
            </a:extLst>
          </p:cNvPr>
          <p:cNvSpPr>
            <a:spLocks noGrp="1"/>
          </p:cNvSpPr>
          <p:nvPr>
            <p:ph idx="1"/>
          </p:nvPr>
        </p:nvSpPr>
        <p:spPr>
          <a:xfrm>
            <a:off x="838204" y="1825625"/>
            <a:ext cx="10515600" cy="4351338"/>
          </a:xfrm>
        </p:spPr>
        <p:txBody>
          <a:bodyPr>
            <a:normAutofit/>
          </a:bodyPr>
          <a:lstStyle/>
          <a:p>
            <a:r>
              <a:rPr lang="en-US" sz="3200" dirty="0"/>
              <a:t>Final Report</a:t>
            </a:r>
          </a:p>
          <a:p>
            <a:pPr lvl="1"/>
            <a:r>
              <a:rPr lang="en-US" sz="3200" dirty="0"/>
              <a:t>Live May 1, 2027</a:t>
            </a:r>
          </a:p>
          <a:p>
            <a:pPr lvl="1"/>
            <a:r>
              <a:rPr lang="en-US" sz="3200" dirty="0"/>
              <a:t>Due June 15, 2027</a:t>
            </a:r>
          </a:p>
          <a:p>
            <a:r>
              <a:rPr lang="en-US" sz="3200" dirty="0"/>
              <a:t>Final Expenditure Report</a:t>
            </a:r>
          </a:p>
          <a:p>
            <a:pPr lvl="1"/>
            <a:r>
              <a:rPr lang="en-US" sz="3200" dirty="0"/>
              <a:t>Due August 29, 2027 (in </a:t>
            </a:r>
            <a:r>
              <a:rPr lang="en-US" sz="3200" dirty="0" err="1"/>
              <a:t>NexSys</a:t>
            </a:r>
            <a:r>
              <a:rPr lang="en-US" sz="3200" dirty="0"/>
              <a:t>)</a:t>
            </a:r>
          </a:p>
          <a:p>
            <a:endParaRPr lang="en-US" dirty="0"/>
          </a:p>
        </p:txBody>
      </p:sp>
      <p:sp>
        <p:nvSpPr>
          <p:cNvPr id="5" name="Slide Number Placeholder 4">
            <a:extLst>
              <a:ext uri="{FF2B5EF4-FFF2-40B4-BE49-F238E27FC236}">
                <a16:creationId xmlns:a16="http://schemas.microsoft.com/office/drawing/2014/main" id="{B7AA5456-D0A7-4FB2-B237-066FFACFDBB0}"/>
              </a:ext>
            </a:extLst>
          </p:cNvPr>
          <p:cNvSpPr>
            <a:spLocks noGrp="1"/>
          </p:cNvSpPr>
          <p:nvPr>
            <p:ph type="sldNum" sz="quarter" idx="12"/>
          </p:nvPr>
        </p:nvSpPr>
        <p:spPr>
          <a:xfrm>
            <a:off x="838203" y="6356352"/>
            <a:ext cx="409833" cy="365125"/>
          </a:xfrm>
        </p:spPr>
        <p:txBody>
          <a:bodyPr/>
          <a:lstStyle/>
          <a:p>
            <a:fld id="{46775F4D-6D42-4CD6-A802-0B48E0231625}" type="slidenum">
              <a:rPr lang="en-US" smtClean="0"/>
              <a:pPr/>
              <a:t>19</a:t>
            </a:fld>
            <a:endParaRPr lang="en-US"/>
          </a:p>
        </p:txBody>
      </p:sp>
      <p:sp>
        <p:nvSpPr>
          <p:cNvPr id="4" name="Footer Placeholder 3">
            <a:extLst>
              <a:ext uri="{FF2B5EF4-FFF2-40B4-BE49-F238E27FC236}">
                <a16:creationId xmlns:a16="http://schemas.microsoft.com/office/drawing/2014/main" id="{49D54BB1-ED41-4A2C-A040-3A474D0E7FB8}"/>
              </a:ext>
            </a:extLst>
          </p:cNvPr>
          <p:cNvSpPr>
            <a:spLocks noGrp="1"/>
          </p:cNvSpPr>
          <p:nvPr>
            <p:ph type="ftr" sz="quarter" idx="11"/>
          </p:nvPr>
        </p:nvSpPr>
        <p:spPr>
          <a:xfrm>
            <a:off x="1371600" y="635635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37016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4"/>
            <a:ext cx="10515603" cy="4530727"/>
          </a:xfrm>
        </p:spPr>
        <p:txBody>
          <a:bodyPr>
            <a:normAutofit/>
          </a:bodyPr>
          <a:lstStyle/>
          <a:p>
            <a:r>
              <a:rPr lang="en-US" sz="3600" dirty="0"/>
              <a:t>Application Overview</a:t>
            </a:r>
          </a:p>
          <a:p>
            <a:pPr lvl="1"/>
            <a:r>
              <a:rPr lang="en-US" sz="3200" dirty="0"/>
              <a:t>Focus Area</a:t>
            </a:r>
          </a:p>
          <a:p>
            <a:pPr lvl="1"/>
            <a:r>
              <a:rPr lang="en-US" sz="3200" dirty="0"/>
              <a:t>Priority Area Update</a:t>
            </a:r>
          </a:p>
          <a:p>
            <a:r>
              <a:rPr lang="en-US" sz="3600" dirty="0"/>
              <a:t>Completing the Application in Catamaran</a:t>
            </a:r>
          </a:p>
          <a:p>
            <a:r>
              <a:rPr lang="en-US" sz="3600" dirty="0"/>
              <a:t>Resources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533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a:t>Completing the Application in Catamaran</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66614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154748" y="-1054099"/>
            <a:ext cx="12037251" cy="914399"/>
          </a:xfrm>
        </p:spPr>
        <p:txBody>
          <a:bodyPr/>
          <a:lstStyle/>
          <a:p>
            <a:r>
              <a:rPr lang="en-US"/>
              <a:t>Catamaran Login</a:t>
            </a:r>
          </a:p>
        </p:txBody>
      </p:sp>
      <p:pic>
        <p:nvPicPr>
          <p:cNvPr id="9" name="Picture 8" descr="Screenshot of Catamaran Login Screen">
            <a:extLst>
              <a:ext uri="{FF2B5EF4-FFF2-40B4-BE49-F238E27FC236}">
                <a16:creationId xmlns:a16="http://schemas.microsoft.com/office/drawing/2014/main" id="{7DDA4236-D2A8-4EC3-85F5-9C42154C2096}"/>
              </a:ext>
            </a:extLst>
          </p:cNvPr>
          <p:cNvPicPr>
            <a:picLocks noChangeAspect="1"/>
          </p:cNvPicPr>
          <p:nvPr/>
        </p:nvPicPr>
        <p:blipFill>
          <a:blip r:embed="rId3"/>
          <a:stretch>
            <a:fillRect/>
          </a:stretch>
        </p:blipFill>
        <p:spPr>
          <a:xfrm>
            <a:off x="-12026" y="537988"/>
            <a:ext cx="12204025" cy="5647691"/>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21</a:t>
            </a:fld>
            <a:endParaRPr lang="en-US"/>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2653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Access the Activity</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3" y="1690688"/>
            <a:ext cx="10515597" cy="2719053"/>
          </a:xfrm>
        </p:spPr>
        <p:txBody>
          <a:bodyPr>
            <a:normAutofit/>
          </a:bodyPr>
          <a:lstStyle/>
          <a:p>
            <a:r>
              <a:rPr lang="en-US" sz="2600" dirty="0"/>
              <a:t>Log into </a:t>
            </a:r>
            <a:r>
              <a:rPr lang="en-US" sz="2600" dirty="0">
                <a:hlinkClick r:id="rId3"/>
              </a:rPr>
              <a:t>Catamaran</a:t>
            </a:r>
            <a:r>
              <a:rPr lang="en-US" sz="2600" dirty="0"/>
              <a:t> (https://catamaran.partners)</a:t>
            </a:r>
          </a:p>
          <a:p>
            <a:r>
              <a:rPr lang="en-US" sz="2600" dirty="0"/>
              <a:t>On the Dashboard, scroll down to the Tasks Overview section. </a:t>
            </a:r>
          </a:p>
          <a:p>
            <a:r>
              <a:rPr lang="en-US" sz="2600" dirty="0"/>
              <a:t>Use the filters, as needed, to narrow tasks.</a:t>
            </a:r>
          </a:p>
          <a:p>
            <a:r>
              <a:rPr lang="en-US" sz="2600" dirty="0"/>
              <a:t>Select the link in the </a:t>
            </a:r>
            <a:r>
              <a:rPr lang="en-US" sz="2600" b="1" dirty="0"/>
              <a:t>Activity </a:t>
            </a:r>
            <a:r>
              <a:rPr lang="en-US" sz="2600" dirty="0"/>
              <a:t>column to open the activity.</a:t>
            </a:r>
          </a:p>
          <a:p>
            <a:pPr lvl="1"/>
            <a:r>
              <a:rPr lang="en-US" sz="2200" dirty="0"/>
              <a:t>Note: The activity name is </a:t>
            </a:r>
            <a:r>
              <a:rPr lang="en-US" sz="2200" b="1" dirty="0"/>
              <a:t>2026-27 GSSG Activity</a:t>
            </a:r>
            <a:endParaRPr lang="en-US" sz="2200" dirty="0"/>
          </a:p>
          <a:p>
            <a:endParaRPr lang="en-US" dirty="0"/>
          </a:p>
        </p:txBody>
      </p:sp>
      <p:pic>
        <p:nvPicPr>
          <p:cNvPr id="4" name="Picture 3" descr="GSSG Activity circled on the Tasks Overview">
            <a:extLst>
              <a:ext uri="{FF2B5EF4-FFF2-40B4-BE49-F238E27FC236}">
                <a16:creationId xmlns:a16="http://schemas.microsoft.com/office/drawing/2014/main" id="{3A16BFCE-B011-B42A-9C6B-A5C6A256E609}"/>
              </a:ext>
            </a:extLst>
          </p:cNvPr>
          <p:cNvPicPr>
            <a:picLocks noChangeAspect="1"/>
          </p:cNvPicPr>
          <p:nvPr/>
        </p:nvPicPr>
        <p:blipFill>
          <a:blip r:embed="rId4"/>
          <a:stretch>
            <a:fillRect/>
          </a:stretch>
        </p:blipFill>
        <p:spPr>
          <a:xfrm>
            <a:off x="692221" y="4289333"/>
            <a:ext cx="10807557" cy="2067019"/>
          </a:xfrm>
          <a:prstGeom prst="rect">
            <a:avLst/>
          </a:prstGeom>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22</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3722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55FE67-63DB-4653-8F53-CACC01ADA762}"/>
              </a:ext>
            </a:extLst>
          </p:cNvPr>
          <p:cNvSpPr>
            <a:spLocks noGrp="1"/>
          </p:cNvSpPr>
          <p:nvPr>
            <p:ph type="title" idx="4294967295"/>
          </p:nvPr>
        </p:nvSpPr>
        <p:spPr>
          <a:xfrm>
            <a:off x="838200" y="-1280238"/>
            <a:ext cx="10515600" cy="1325563"/>
          </a:xfrm>
        </p:spPr>
        <p:txBody>
          <a:bodyPr/>
          <a:lstStyle/>
          <a:p>
            <a:r>
              <a:rPr lang="en-US"/>
              <a:t>General Supervision System Grant Menu</a:t>
            </a:r>
          </a:p>
        </p:txBody>
      </p:sp>
      <p:sp>
        <p:nvSpPr>
          <p:cNvPr id="3" name="Slide Number Placeholder 2">
            <a:extLst>
              <a:ext uri="{FF2B5EF4-FFF2-40B4-BE49-F238E27FC236}">
                <a16:creationId xmlns:a16="http://schemas.microsoft.com/office/drawing/2014/main" id="{54D3DEFF-3F12-4314-AC40-D7CC408C4CB9}"/>
              </a:ext>
            </a:extLst>
          </p:cNvPr>
          <p:cNvSpPr>
            <a:spLocks noGrp="1"/>
          </p:cNvSpPr>
          <p:nvPr>
            <p:ph type="sldNum" sz="quarter" idx="12"/>
          </p:nvPr>
        </p:nvSpPr>
        <p:spPr/>
        <p:txBody>
          <a:bodyPr/>
          <a:lstStyle/>
          <a:p>
            <a:fld id="{F782C1E8-CA2E-47FF-89F1-29AE34FB2263}" type="slidenum">
              <a:rPr lang="en-US" smtClean="0"/>
              <a:pPr/>
              <a:t>23</a:t>
            </a:fld>
            <a:endParaRPr lang="en-US"/>
          </a:p>
        </p:txBody>
      </p:sp>
      <p:sp>
        <p:nvSpPr>
          <p:cNvPr id="2" name="Footer Placeholder 1">
            <a:extLst>
              <a:ext uri="{FF2B5EF4-FFF2-40B4-BE49-F238E27FC236}">
                <a16:creationId xmlns:a16="http://schemas.microsoft.com/office/drawing/2014/main" id="{25955AA4-C515-48C8-A2E3-9F8CF96CD001}"/>
              </a:ext>
            </a:extLst>
          </p:cNvPr>
          <p:cNvSpPr>
            <a:spLocks noGrp="1"/>
          </p:cNvSpPr>
          <p:nvPr>
            <p:ph type="ftr" sz="quarter" idx="11"/>
          </p:nvPr>
        </p:nvSpPr>
        <p:spPr/>
        <p:txBody>
          <a:bodyPr/>
          <a:lstStyle/>
          <a:p>
            <a:r>
              <a:rPr lang="en-US"/>
              <a:t>Michigan Department of Education | Office of Special Education </a:t>
            </a:r>
          </a:p>
        </p:txBody>
      </p:sp>
      <p:pic>
        <p:nvPicPr>
          <p:cNvPr id="5" name="Picture 4" descr="GSSG Application Form link and Resources box on the GSSG Menu">
            <a:extLst>
              <a:ext uri="{FF2B5EF4-FFF2-40B4-BE49-F238E27FC236}">
                <a16:creationId xmlns:a16="http://schemas.microsoft.com/office/drawing/2014/main" id="{EC957937-7167-EC26-371F-901C86D1AABB}"/>
              </a:ext>
            </a:extLst>
          </p:cNvPr>
          <p:cNvPicPr>
            <a:picLocks noChangeAspect="1"/>
          </p:cNvPicPr>
          <p:nvPr/>
        </p:nvPicPr>
        <p:blipFill>
          <a:blip r:embed="rId3"/>
          <a:stretch>
            <a:fillRect/>
          </a:stretch>
        </p:blipFill>
        <p:spPr>
          <a:xfrm>
            <a:off x="692382" y="0"/>
            <a:ext cx="10807236" cy="6858000"/>
          </a:xfrm>
          <a:prstGeom prst="rect">
            <a:avLst/>
          </a:prstGeom>
          <a:ln>
            <a:solidFill>
              <a:schemeClr val="tx1"/>
            </a:solidFill>
          </a:ln>
        </p:spPr>
      </p:pic>
    </p:spTree>
    <p:extLst>
      <p:ext uri="{BB962C8B-B14F-4D97-AF65-F5344CB8AC3E}">
        <p14:creationId xmlns:p14="http://schemas.microsoft.com/office/powerpoint/2010/main" val="173651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DD18A1-56A2-4BC6-A1C8-E53F6802B95D}"/>
              </a:ext>
            </a:extLst>
          </p:cNvPr>
          <p:cNvSpPr>
            <a:spLocks noGrp="1"/>
          </p:cNvSpPr>
          <p:nvPr>
            <p:ph type="title" idx="4294967295"/>
          </p:nvPr>
        </p:nvSpPr>
        <p:spPr>
          <a:xfrm>
            <a:off x="475013" y="-987552"/>
            <a:ext cx="10878791" cy="841248"/>
          </a:xfrm>
        </p:spPr>
        <p:txBody>
          <a:bodyPr/>
          <a:lstStyle/>
          <a:p>
            <a:r>
              <a:rPr lang="en-US"/>
              <a:t>Components of General Supervision Page</a:t>
            </a:r>
          </a:p>
        </p:txBody>
      </p:sp>
      <p:sp>
        <p:nvSpPr>
          <p:cNvPr id="3" name="Slide Number Placeholder 2">
            <a:extLst>
              <a:ext uri="{FF2B5EF4-FFF2-40B4-BE49-F238E27FC236}">
                <a16:creationId xmlns:a16="http://schemas.microsoft.com/office/drawing/2014/main" id="{AA87D505-C4CB-455B-9DDA-500B403BE182}"/>
              </a:ext>
            </a:extLst>
          </p:cNvPr>
          <p:cNvSpPr>
            <a:spLocks noGrp="1"/>
          </p:cNvSpPr>
          <p:nvPr>
            <p:ph type="sldNum" sz="quarter" idx="12"/>
          </p:nvPr>
        </p:nvSpPr>
        <p:spPr/>
        <p:txBody>
          <a:bodyPr/>
          <a:lstStyle/>
          <a:p>
            <a:fld id="{F782C1E8-CA2E-47FF-89F1-29AE34FB2263}" type="slidenum">
              <a:rPr lang="en-US" smtClean="0"/>
              <a:pPr/>
              <a:t>24</a:t>
            </a:fld>
            <a:endParaRPr lang="en-US"/>
          </a:p>
        </p:txBody>
      </p:sp>
      <p:sp>
        <p:nvSpPr>
          <p:cNvPr id="2" name="Footer Placeholder 1">
            <a:extLst>
              <a:ext uri="{FF2B5EF4-FFF2-40B4-BE49-F238E27FC236}">
                <a16:creationId xmlns:a16="http://schemas.microsoft.com/office/drawing/2014/main" id="{CC436FB6-684B-4845-B10C-CCE0F5543FBF}"/>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Left side navigation and buttons within the GSSG Application">
            <a:extLst>
              <a:ext uri="{FF2B5EF4-FFF2-40B4-BE49-F238E27FC236}">
                <a16:creationId xmlns:a16="http://schemas.microsoft.com/office/drawing/2014/main" id="{FD82AC31-7474-1843-CC04-AB7A91D844E2}"/>
              </a:ext>
            </a:extLst>
          </p:cNvPr>
          <p:cNvPicPr>
            <a:picLocks noChangeAspect="1"/>
          </p:cNvPicPr>
          <p:nvPr/>
        </p:nvPicPr>
        <p:blipFill>
          <a:blip r:embed="rId3"/>
          <a:stretch>
            <a:fillRect/>
          </a:stretch>
        </p:blipFill>
        <p:spPr>
          <a:xfrm>
            <a:off x="0" y="739183"/>
            <a:ext cx="12192000" cy="5379634"/>
          </a:xfrm>
          <a:prstGeom prst="rect">
            <a:avLst/>
          </a:prstGeom>
          <a:ln>
            <a:solidFill>
              <a:schemeClr val="tx1"/>
            </a:solidFill>
          </a:ln>
        </p:spPr>
      </p:pic>
    </p:spTree>
    <p:extLst>
      <p:ext uri="{BB962C8B-B14F-4D97-AF65-F5344CB8AC3E}">
        <p14:creationId xmlns:p14="http://schemas.microsoft.com/office/powerpoint/2010/main" val="1135297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lstStyle/>
          <a:p>
            <a:r>
              <a:rPr lang="en-US"/>
              <a:t>Navigation Notes</a:t>
            </a:r>
          </a:p>
        </p:txBody>
      </p:sp>
      <p:sp>
        <p:nvSpPr>
          <p:cNvPr id="7" name="Content Placeholder 2">
            <a:extLst>
              <a:ext uri="{FF2B5EF4-FFF2-40B4-BE49-F238E27FC236}">
                <a16:creationId xmlns:a16="http://schemas.microsoft.com/office/drawing/2014/main" id="{35B97AC2-4095-44FC-95C7-F4A5F512D0CF}"/>
              </a:ext>
            </a:extLst>
          </p:cNvPr>
          <p:cNvSpPr>
            <a:spLocks noGrp="1"/>
          </p:cNvSpPr>
          <p:nvPr>
            <p:ph idx="1"/>
          </p:nvPr>
        </p:nvSpPr>
        <p:spPr>
          <a:xfrm>
            <a:off x="838205" y="1782611"/>
            <a:ext cx="10515597" cy="2589363"/>
          </a:xfrm>
        </p:spPr>
        <p:txBody>
          <a:bodyPr>
            <a:noAutofit/>
          </a:bodyPr>
          <a:lstStyle/>
          <a:p>
            <a:r>
              <a:rPr lang="en-US" sz="2800" dirty="0"/>
              <a:t>Access spell check by selecting the </a:t>
            </a:r>
            <a:r>
              <a:rPr lang="en-US" sz="2800" b="1" dirty="0"/>
              <a:t>Spell Check</a:t>
            </a:r>
            <a:r>
              <a:rPr lang="en-US" sz="2800" dirty="0"/>
              <a:t> link at the top of the page. The spell check feature functions within each field/cell of text that is currently being completed.</a:t>
            </a:r>
          </a:p>
          <a:p>
            <a:r>
              <a:rPr lang="en-US" sz="2800" dirty="0"/>
              <a:t>Users may return to the menu by selecting the </a:t>
            </a:r>
            <a:r>
              <a:rPr lang="en-US" sz="2800" b="1" dirty="0"/>
              <a:t>breadcrumbs link </a:t>
            </a:r>
            <a:r>
              <a:rPr lang="en-US" sz="2800" dirty="0"/>
              <a:t>at the top of the page.</a:t>
            </a:r>
          </a:p>
        </p:txBody>
      </p:sp>
      <p:pic>
        <p:nvPicPr>
          <p:cNvPr id="4" name="Picture 3" descr="Spell check and breadcrumbs links circled on the Fiscal page">
            <a:extLst>
              <a:ext uri="{FF2B5EF4-FFF2-40B4-BE49-F238E27FC236}">
                <a16:creationId xmlns:a16="http://schemas.microsoft.com/office/drawing/2014/main" id="{3A00F4DB-A741-0F1D-441A-28816AB9C8FC}"/>
              </a:ext>
            </a:extLst>
          </p:cNvPr>
          <p:cNvPicPr>
            <a:picLocks noChangeAspect="1"/>
          </p:cNvPicPr>
          <p:nvPr/>
        </p:nvPicPr>
        <p:blipFill>
          <a:blip r:embed="rId3"/>
          <a:stretch>
            <a:fillRect/>
          </a:stretch>
        </p:blipFill>
        <p:spPr>
          <a:xfrm>
            <a:off x="349424" y="4371974"/>
            <a:ext cx="11463130" cy="1594870"/>
          </a:xfrm>
          <a:prstGeom prst="rect">
            <a:avLst/>
          </a:prstGeom>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25</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76828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Additional Supporting Documentation</a:t>
            </a:r>
            <a:br>
              <a:rPr lang="en-US"/>
            </a:br>
            <a:r>
              <a:rPr lang="en-US"/>
              <a:t>or Comments (optional)</a:t>
            </a:r>
          </a:p>
        </p:txBody>
      </p:sp>
      <p:pic>
        <p:nvPicPr>
          <p:cNvPr id="4" name="Picture 3" descr="Screenshot of bottom of Fiscal page with arrows toward Browse and ISD Comments">
            <a:extLst>
              <a:ext uri="{FF2B5EF4-FFF2-40B4-BE49-F238E27FC236}">
                <a16:creationId xmlns:a16="http://schemas.microsoft.com/office/drawing/2014/main" id="{4CF80051-824E-A571-CFE8-1D4116AFBCAB}"/>
              </a:ext>
            </a:extLst>
          </p:cNvPr>
          <p:cNvPicPr>
            <a:picLocks noChangeAspect="1"/>
          </p:cNvPicPr>
          <p:nvPr/>
        </p:nvPicPr>
        <p:blipFill>
          <a:blip r:embed="rId3"/>
          <a:stretch>
            <a:fillRect/>
          </a:stretch>
        </p:blipFill>
        <p:spPr>
          <a:xfrm>
            <a:off x="838204" y="2358232"/>
            <a:ext cx="10515600" cy="3286124"/>
          </a:xfrm>
          <a:prstGeom prst="rect">
            <a:avLst/>
          </a:prstGeom>
          <a:noFill/>
          <a:ln>
            <a:solidFill>
              <a:srgbClr val="3A3A3A"/>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26</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41269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Submit the Application</a:t>
            </a:r>
          </a:p>
        </p:txBody>
      </p:sp>
      <p:sp>
        <p:nvSpPr>
          <p:cNvPr id="8" name="Content Placeholder 2">
            <a:extLst>
              <a:ext uri="{FF2B5EF4-FFF2-40B4-BE49-F238E27FC236}">
                <a16:creationId xmlns:a16="http://schemas.microsoft.com/office/drawing/2014/main" id="{D4F78240-F8CA-45D6-9C81-5E594CCE7DF8}"/>
              </a:ext>
            </a:extLst>
          </p:cNvPr>
          <p:cNvSpPr>
            <a:spLocks noGrp="1"/>
          </p:cNvSpPr>
          <p:nvPr>
            <p:ph sz="half" idx="1"/>
          </p:nvPr>
        </p:nvSpPr>
        <p:spPr>
          <a:xfrm>
            <a:off x="838200" y="1825625"/>
            <a:ext cx="10472529" cy="4530728"/>
          </a:xfrm>
        </p:spPr>
        <p:txBody>
          <a:bodyPr>
            <a:normAutofit/>
          </a:bodyPr>
          <a:lstStyle/>
          <a:p>
            <a:r>
              <a:rPr lang="en-US" sz="3600" dirty="0"/>
              <a:t>The GSSG Application is due by August 3.</a:t>
            </a:r>
          </a:p>
          <a:p>
            <a:r>
              <a:rPr lang="en-US" sz="3600" dirty="0"/>
              <a:t>After completing the application, select the </a:t>
            </a:r>
            <a:r>
              <a:rPr lang="en-US" sz="3600" b="1" dirty="0"/>
              <a:t>Submit to MDE</a:t>
            </a:r>
            <a:r>
              <a:rPr lang="en-US" sz="3600" dirty="0"/>
              <a:t> button at the top of the page.</a:t>
            </a:r>
          </a:p>
        </p:txBody>
      </p:sp>
      <p:pic>
        <p:nvPicPr>
          <p:cNvPr id="4" name="Picture 3" descr="Submit to MDE button circled on the Fiscal page">
            <a:extLst>
              <a:ext uri="{FF2B5EF4-FFF2-40B4-BE49-F238E27FC236}">
                <a16:creationId xmlns:a16="http://schemas.microsoft.com/office/drawing/2014/main" id="{32511326-E52E-B798-ED4E-091D3D17DCE1}"/>
              </a:ext>
            </a:extLst>
          </p:cNvPr>
          <p:cNvPicPr>
            <a:picLocks noChangeAspect="1"/>
          </p:cNvPicPr>
          <p:nvPr/>
        </p:nvPicPr>
        <p:blipFill>
          <a:blip r:embed="rId3"/>
          <a:stretch>
            <a:fillRect/>
          </a:stretch>
        </p:blipFill>
        <p:spPr>
          <a:xfrm>
            <a:off x="528430" y="4090989"/>
            <a:ext cx="11135139" cy="1619794"/>
          </a:xfrm>
          <a:prstGeom prst="rect">
            <a:avLst/>
          </a:prstGeom>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27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61816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5FBFF-6905-4510-991C-8B54DF2C3DC6}"/>
              </a:ext>
            </a:extLst>
          </p:cNvPr>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E33053C-AD25-4B15-BD0A-365151851A00}"/>
              </a:ext>
            </a:extLst>
          </p:cNvPr>
          <p:cNvSpPr>
            <a:spLocks noGrp="1"/>
          </p:cNvSpPr>
          <p:nvPr>
            <p:ph type="sldNum" sz="quarter" idx="12"/>
          </p:nvPr>
        </p:nvSpPr>
        <p:spPr/>
        <p:txBody>
          <a:bodyPr/>
          <a:lstStyle/>
          <a:p>
            <a:fld id="{F782C1E8-CA2E-47FF-89F1-29AE34FB2263}" type="slidenum">
              <a:rPr lang="en-US" smtClean="0"/>
              <a:pPr/>
              <a:t>28</a:t>
            </a:fld>
            <a:endParaRPr lang="en-US"/>
          </a:p>
        </p:txBody>
      </p:sp>
      <p:sp>
        <p:nvSpPr>
          <p:cNvPr id="2" name="Footer Placeholder 1">
            <a:extLst>
              <a:ext uri="{FF2B5EF4-FFF2-40B4-BE49-F238E27FC236}">
                <a16:creationId xmlns:a16="http://schemas.microsoft.com/office/drawing/2014/main" id="{635EDEA7-F55D-42AB-9A52-4551925BEE5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7175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p:txBody>
          <a:bodyPr/>
          <a:lstStyle/>
          <a:p>
            <a:r>
              <a:rPr lang="en-US"/>
              <a:t>Catamaran Help Desk</a:t>
            </a:r>
          </a:p>
        </p:txBody>
      </p:sp>
      <p:sp>
        <p:nvSpPr>
          <p:cNvPr id="6" name="Content Placeholder 5">
            <a:extLst>
              <a:ext uri="{FF2B5EF4-FFF2-40B4-BE49-F238E27FC236}">
                <a16:creationId xmlns:a16="http://schemas.microsoft.com/office/drawing/2014/main" id="{9627F0E8-C16D-4F8E-BD23-B849282D7740}"/>
              </a:ext>
            </a:extLst>
          </p:cNvPr>
          <p:cNvSpPr>
            <a:spLocks noGrp="1"/>
          </p:cNvSpPr>
          <p:nvPr>
            <p:ph idx="1"/>
          </p:nvPr>
        </p:nvSpPr>
        <p:spPr>
          <a:xfrm>
            <a:off x="838203" y="1825625"/>
            <a:ext cx="10686687" cy="4351338"/>
          </a:xfrm>
        </p:spPr>
        <p:txBody>
          <a:bodyPr>
            <a:normAutofit/>
          </a:bodyPr>
          <a:lstStyle/>
          <a:p>
            <a:pPr marL="228600" indent="-228600"/>
            <a:r>
              <a:rPr lang="en-US" sz="3600" dirty="0">
                <a:latin typeface="Arial"/>
                <a:cs typeface="Arial"/>
              </a:rPr>
              <a:t>Questions about system navigation or accessing the activity</a:t>
            </a:r>
            <a:endParaRPr lang="en-US" sz="3200" dirty="0">
              <a:latin typeface="Arial"/>
              <a:cs typeface="Arial"/>
            </a:endParaRPr>
          </a:p>
          <a:p>
            <a:pPr marL="228600" indent="-228600"/>
            <a:r>
              <a:rPr lang="en-US" sz="3600" dirty="0">
                <a:latin typeface="Arial"/>
                <a:cs typeface="Arial"/>
              </a:rPr>
              <a:t>Available Monday–Friday from 8:00 am to 5:00 pm</a:t>
            </a:r>
          </a:p>
          <a:p>
            <a:pPr marL="228600" indent="-228600"/>
            <a:r>
              <a:rPr lang="en-US" sz="3600" dirty="0">
                <a:latin typeface="Arial"/>
                <a:cs typeface="Arial"/>
              </a:rPr>
              <a:t>Contact by: </a:t>
            </a:r>
          </a:p>
          <a:p>
            <a:pPr lvl="1"/>
            <a:r>
              <a:rPr lang="en-US" sz="2800" dirty="0">
                <a:latin typeface="Arial"/>
                <a:cs typeface="Arial"/>
              </a:rPr>
              <a:t>Email at </a:t>
            </a:r>
            <a:r>
              <a:rPr lang="en-US" sz="2800" dirty="0" err="1">
                <a:latin typeface="Arial"/>
                <a:cs typeface="Arial"/>
                <a:hlinkClick r:id="rId3"/>
              </a:rPr>
              <a:t>help@catamaran.partners</a:t>
            </a:r>
            <a:r>
              <a:rPr lang="en-US" sz="2800" dirty="0">
                <a:latin typeface="Arial"/>
                <a:cs typeface="Arial"/>
              </a:rPr>
              <a:t> </a:t>
            </a:r>
            <a:endParaRPr lang="en-US" sz="2800" dirty="0"/>
          </a:p>
          <a:p>
            <a:pPr marL="685800" lvl="1" indent="-228600"/>
            <a:r>
              <a:rPr lang="en-US" sz="2800" dirty="0">
                <a:latin typeface="Arial"/>
                <a:cs typeface="Arial"/>
              </a:rPr>
              <a:t>Phone 877-474-9023 </a:t>
            </a:r>
            <a:endParaRPr lang="en-US" sz="2800" dirty="0"/>
          </a:p>
          <a:p>
            <a:pPr marL="685800" lvl="1" indent="-228600"/>
            <a:r>
              <a:rPr lang="en-US" sz="2800" dirty="0">
                <a:latin typeface="Arial"/>
                <a:cs typeface="Arial"/>
              </a:rPr>
              <a:t>Chat feature within Catamaran</a:t>
            </a:r>
          </a:p>
          <a:p>
            <a:endParaRPr lang="en-US" dirty="0"/>
          </a:p>
        </p:txBody>
      </p:sp>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p:txBody>
          <a:bodyPr/>
          <a:lstStyle/>
          <a:p>
            <a:fld id="{F782C1E8-CA2E-47FF-89F1-29AE34FB2263}" type="slidenum">
              <a:rPr lang="en-US" smtClean="0"/>
              <a:pPr/>
              <a:t>29</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486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49EE6-205B-4019-A9C7-6317F9CD27C6}"/>
              </a:ext>
            </a:extLst>
          </p:cNvPr>
          <p:cNvSpPr>
            <a:spLocks noGrp="1"/>
          </p:cNvSpPr>
          <p:nvPr>
            <p:ph type="ctrTitle"/>
          </p:nvPr>
        </p:nvSpPr>
        <p:spPr/>
        <p:txBody>
          <a:bodyPr/>
          <a:lstStyle/>
          <a:p>
            <a:r>
              <a:rPr lang="en-US"/>
              <a:t>Application Overview</a:t>
            </a:r>
          </a:p>
        </p:txBody>
      </p:sp>
      <p:sp>
        <p:nvSpPr>
          <p:cNvPr id="5" name="Slide Number Placeholder 4">
            <a:extLst>
              <a:ext uri="{FF2B5EF4-FFF2-40B4-BE49-F238E27FC236}">
                <a16:creationId xmlns:a16="http://schemas.microsoft.com/office/drawing/2014/main" id="{BDC1A28E-D8FA-4E34-B02A-61C440DB10E9}"/>
              </a:ext>
            </a:extLst>
          </p:cNvPr>
          <p:cNvSpPr>
            <a:spLocks noGrp="1"/>
          </p:cNvSpPr>
          <p:nvPr>
            <p:ph type="sldNum" sz="quarter" idx="12"/>
          </p:nvPr>
        </p:nvSpPr>
        <p:spPr/>
        <p:txBody>
          <a:bodyPr/>
          <a:lstStyle/>
          <a:p>
            <a:fld id="{2E6F2232-818B-4E09-954B-6E16973FF9E0}" type="slidenum">
              <a:rPr lang="en-US" smtClean="0"/>
              <a:pPr/>
              <a:t>3</a:t>
            </a:fld>
            <a:endParaRPr lang="en-US"/>
          </a:p>
        </p:txBody>
      </p:sp>
      <p:sp>
        <p:nvSpPr>
          <p:cNvPr id="2" name="Footer Placeholder 1">
            <a:extLst>
              <a:ext uri="{FF2B5EF4-FFF2-40B4-BE49-F238E27FC236}">
                <a16:creationId xmlns:a16="http://schemas.microsoft.com/office/drawing/2014/main" id="{D8DB952E-756A-43FF-BC0F-5970BC7843A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9234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Catamaran Technical Assistance Website</a:t>
            </a:r>
          </a:p>
        </p:txBody>
      </p:sp>
      <p:pic>
        <p:nvPicPr>
          <p:cNvPr id="10" name="Picture 9" descr="Catamaran TA site homepage.">
            <a:extLst>
              <a:ext uri="{FF2B5EF4-FFF2-40B4-BE49-F238E27FC236}">
                <a16:creationId xmlns:a16="http://schemas.microsoft.com/office/drawing/2014/main" id="{2F99DCF0-ED3B-CA66-A409-3AC50A9C7C3B}"/>
              </a:ext>
            </a:extLst>
          </p:cNvPr>
          <p:cNvPicPr>
            <a:picLocks noChangeAspect="1"/>
          </p:cNvPicPr>
          <p:nvPr/>
        </p:nvPicPr>
        <p:blipFill>
          <a:blip r:embed="rId3"/>
          <a:stretch>
            <a:fillRect/>
          </a:stretch>
        </p:blipFill>
        <p:spPr>
          <a:xfrm>
            <a:off x="0" y="156034"/>
            <a:ext cx="12192000" cy="6044283"/>
          </a:xfrm>
          <a:prstGeom prst="rect">
            <a:avLst/>
          </a:prstGeom>
        </p:spPr>
      </p:pic>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30</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465089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38BA365F-CF8E-4B8B-9114-8544CEAF05D5}"/>
              </a:ext>
            </a:extLst>
          </p:cNvPr>
          <p:cNvSpPr txBox="1">
            <a:spLocks noGrp="1"/>
          </p:cNvSpPr>
          <p:nvPr>
            <p:ph type="title"/>
          </p:nvPr>
        </p:nvSpPr>
        <p:spPr>
          <a:xfrm>
            <a:off x="838204" y="365125"/>
            <a:ext cx="10515600" cy="1325563"/>
          </a:xfr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pPr marL="0" marR="0" lvl="0" indent="0" defTabSz="914423" rtl="0" eaLnBrk="1" fontAlgn="auto" latinLnBrk="0" hangingPunct="1">
              <a:spcBef>
                <a:spcPct val="0"/>
              </a:spcBef>
              <a:spcAft>
                <a:spcPts val="0"/>
              </a:spcAft>
              <a:buClrTx/>
              <a:buSzTx/>
              <a:buFontTx/>
              <a:buNone/>
              <a:tabLst/>
              <a:defRPr/>
            </a:pPr>
            <a:r>
              <a:rPr kumimoji="0" lang="en-US" b="1" i="0" u="none" strike="noStrike" kern="1200" cap="none" spc="0" normalizeH="0" baseline="0" noProof="0">
                <a:ln>
                  <a:noFill/>
                </a:ln>
                <a:effectLst/>
                <a:uLnTx/>
                <a:uFillTx/>
              </a:rPr>
              <a:t>GSSG Information Page</a:t>
            </a:r>
          </a:p>
        </p:txBody>
      </p:sp>
      <p:sp>
        <p:nvSpPr>
          <p:cNvPr id="3" name="Slide Number Placeholder 2">
            <a:extLst>
              <a:ext uri="{FF2B5EF4-FFF2-40B4-BE49-F238E27FC236}">
                <a16:creationId xmlns:a16="http://schemas.microsoft.com/office/drawing/2014/main" id="{E589DA24-A5B7-47A4-B2BF-296D35D6F73F}"/>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F782C1E8-CA2E-47FF-89F1-29AE34FB2263}" type="slidenum">
              <a:rPr lang="en-US" smtClean="0"/>
              <a:pPr>
                <a:spcAft>
                  <a:spcPts val="600"/>
                </a:spcAft>
              </a:pPr>
              <a:t>31</a:t>
            </a:fld>
            <a:endParaRPr lang="en-US"/>
          </a:p>
        </p:txBody>
      </p:sp>
      <p:sp>
        <p:nvSpPr>
          <p:cNvPr id="2" name="Footer Placeholder 1">
            <a:extLst>
              <a:ext uri="{FF2B5EF4-FFF2-40B4-BE49-F238E27FC236}">
                <a16:creationId xmlns:a16="http://schemas.microsoft.com/office/drawing/2014/main" id="{38F5DFF8-16E7-4BFD-93BE-94753B5DAE3D}"/>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pic>
        <p:nvPicPr>
          <p:cNvPr id="5" name="Picture 4" descr="GSSG information page on the TA site">
            <a:extLst>
              <a:ext uri="{FF2B5EF4-FFF2-40B4-BE49-F238E27FC236}">
                <a16:creationId xmlns:a16="http://schemas.microsoft.com/office/drawing/2014/main" id="{13EAC6BF-7873-EABF-93C0-A7FB66B3C967}"/>
              </a:ext>
            </a:extLst>
          </p:cNvPr>
          <p:cNvPicPr>
            <a:picLocks noChangeAspect="1"/>
          </p:cNvPicPr>
          <p:nvPr/>
        </p:nvPicPr>
        <p:blipFill>
          <a:blip r:embed="rId3"/>
          <a:stretch>
            <a:fillRect/>
          </a:stretch>
        </p:blipFill>
        <p:spPr>
          <a:xfrm>
            <a:off x="1348887" y="1901407"/>
            <a:ext cx="9494226" cy="4454945"/>
          </a:xfrm>
          <a:prstGeom prst="rect">
            <a:avLst/>
          </a:prstGeom>
          <a:ln>
            <a:solidFill>
              <a:schemeClr val="tx1"/>
            </a:solidFill>
          </a:ln>
        </p:spPr>
      </p:pic>
    </p:spTree>
    <p:extLst>
      <p:ext uri="{BB962C8B-B14F-4D97-AF65-F5344CB8AC3E}">
        <p14:creationId xmlns:p14="http://schemas.microsoft.com/office/powerpoint/2010/main" val="1157684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10" name="Content Placeholder 3">
            <a:extLst>
              <a:ext uri="{FF2B5EF4-FFF2-40B4-BE49-F238E27FC236}">
                <a16:creationId xmlns:a16="http://schemas.microsoft.com/office/drawing/2014/main" id="{A4050575-C1D8-4C91-BBD6-BC4185E66D80}"/>
              </a:ext>
            </a:extLst>
          </p:cNvPr>
          <p:cNvSpPr txBox="1">
            <a:spLocks/>
          </p:cNvSpPr>
          <p:nvPr/>
        </p:nvSpPr>
        <p:spPr>
          <a:xfrm>
            <a:off x="838202" y="1884049"/>
            <a:ext cx="5806645" cy="306251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800"/>
              </a:spcBef>
              <a:spcAft>
                <a:spcPts val="800"/>
              </a:spcAft>
              <a:buNone/>
            </a:pPr>
            <a:r>
              <a:rPr lang="en-US" sz="2800" b="1" dirty="0">
                <a:solidFill>
                  <a:schemeClr val="accent2"/>
                </a:solidFill>
                <a:latin typeface="Arial"/>
                <a:cs typeface="Arial"/>
              </a:rPr>
              <a:t>Presenters</a:t>
            </a:r>
            <a:endParaRPr lang="en-US" sz="2800" dirty="0">
              <a:solidFill>
                <a:schemeClr val="accent2"/>
              </a:solidFill>
            </a:endParaRPr>
          </a:p>
          <a:p>
            <a:pPr marL="228600" indent="-228600">
              <a:spcBef>
                <a:spcPts val="600"/>
              </a:spcBef>
            </a:pPr>
            <a:r>
              <a:rPr lang="en-US" dirty="0">
                <a:latin typeface="Arial"/>
                <a:cs typeface="Arial"/>
              </a:rPr>
              <a:t>Aaron Darling</a:t>
            </a:r>
            <a:br>
              <a:rPr lang="en-US" sz="2000" dirty="0">
                <a:latin typeface="Arial"/>
                <a:cs typeface="Arial"/>
              </a:rPr>
            </a:br>
            <a:r>
              <a:rPr lang="en-US" dirty="0">
                <a:latin typeface="Arial"/>
                <a:cs typeface="Arial"/>
                <a:hlinkClick r:id="rId3"/>
              </a:rPr>
              <a:t>darlinga4@michigan.gov</a:t>
            </a:r>
            <a:r>
              <a:rPr lang="en-US" dirty="0">
                <a:latin typeface="Arial"/>
                <a:cs typeface="Arial"/>
              </a:rPr>
              <a:t> </a:t>
            </a:r>
            <a:br>
              <a:rPr lang="en-US" dirty="0">
                <a:latin typeface="Arial"/>
                <a:cs typeface="Arial"/>
              </a:rPr>
            </a:br>
            <a:endParaRPr lang="en-US" dirty="0">
              <a:latin typeface="Arial"/>
              <a:cs typeface="Arial"/>
            </a:endParaRPr>
          </a:p>
          <a:p>
            <a:pPr marL="228600" indent="-228600">
              <a:spcBef>
                <a:spcPts val="600"/>
              </a:spcBef>
            </a:pPr>
            <a:r>
              <a:rPr lang="en-US" dirty="0">
                <a:latin typeface="Arial"/>
                <a:cs typeface="Arial"/>
              </a:rPr>
              <a:t>Chris Kelley</a:t>
            </a:r>
            <a:br>
              <a:rPr lang="en-US" sz="1600" dirty="0">
                <a:latin typeface="Arial"/>
                <a:cs typeface="Arial"/>
              </a:rPr>
            </a:br>
            <a:r>
              <a:rPr lang="en-US" dirty="0">
                <a:latin typeface="Arial"/>
                <a:cs typeface="Arial"/>
                <a:hlinkClick r:id="rId4"/>
              </a:rPr>
              <a:t>kelleyc9@michigan.gov</a:t>
            </a:r>
            <a:r>
              <a:rPr lang="en-US" dirty="0">
                <a:latin typeface="Arial"/>
                <a:cs typeface="Arial"/>
              </a:rPr>
              <a:t> </a:t>
            </a:r>
            <a:endParaRPr lang="en-US" dirty="0">
              <a:solidFill>
                <a:schemeClr val="tx1"/>
              </a:solidFill>
              <a:latin typeface="Arial"/>
              <a:cs typeface="Arial"/>
            </a:endParaRPr>
          </a:p>
          <a:p>
            <a:pPr marL="228600" indent="-228600">
              <a:spcBef>
                <a:spcPts val="600"/>
              </a:spcBef>
            </a:pPr>
            <a:endParaRPr lang="en-US" sz="2200" dirty="0">
              <a:cs typeface="Arial"/>
            </a:endParaRPr>
          </a:p>
          <a:p>
            <a:pPr marL="0" indent="0" algn="r">
              <a:buNone/>
            </a:pPr>
            <a:endParaRPr lang="en-US" dirty="0">
              <a:cs typeface="Arial"/>
            </a:endParaRPr>
          </a:p>
        </p:txBody>
      </p:sp>
      <p:sp>
        <p:nvSpPr>
          <p:cNvPr id="9" name="Content Placeholder 3">
            <a:extLst>
              <a:ext uri="{FF2B5EF4-FFF2-40B4-BE49-F238E27FC236}">
                <a16:creationId xmlns:a16="http://schemas.microsoft.com/office/drawing/2014/main" id="{9FC8CD24-AF5A-421E-AB2C-7D7F418A83C5}"/>
              </a:ext>
            </a:extLst>
          </p:cNvPr>
          <p:cNvSpPr>
            <a:spLocks noGrp="1"/>
          </p:cNvSpPr>
          <p:nvPr>
            <p:ph sz="half" idx="2"/>
          </p:nvPr>
        </p:nvSpPr>
        <p:spPr>
          <a:xfrm>
            <a:off x="6504164" y="1884049"/>
            <a:ext cx="4800600" cy="4351338"/>
          </a:xfrm>
        </p:spPr>
        <p:txBody>
          <a:bodyPr/>
          <a:lstStyle/>
          <a:p>
            <a:pPr marL="0" indent="0">
              <a:spcBef>
                <a:spcPts val="600"/>
              </a:spcBef>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dirty="0">
                <a:latin typeface="Arial"/>
                <a:cs typeface="Arial"/>
              </a:rPr>
              <a:t>888-320-8384</a:t>
            </a:r>
          </a:p>
          <a:p>
            <a:pPr>
              <a:spcBef>
                <a:spcPts val="600"/>
              </a:spcBef>
            </a:pPr>
            <a:r>
              <a:rPr lang="en-US" dirty="0">
                <a:latin typeface="Arial"/>
                <a:cs typeface="Arial"/>
                <a:hlinkClick r:id="rId5"/>
              </a:rPr>
              <a:t>mde-ose@michigan.gov</a:t>
            </a:r>
            <a:r>
              <a:rPr lang="en-US" dirty="0">
                <a:latin typeface="Arial"/>
                <a:cs typeface="Arial"/>
              </a:rPr>
              <a:t> </a:t>
            </a:r>
          </a:p>
          <a:p>
            <a:pPr marL="0" indent="0">
              <a:buNone/>
            </a:pPr>
            <a:endParaRPr lang="en-US" dirty="0"/>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32</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8579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GSSG 2026-27 Application Timelines</a:t>
            </a:r>
          </a:p>
        </p:txBody>
      </p:sp>
      <p:sp>
        <p:nvSpPr>
          <p:cNvPr id="2" name="Content Placeholder 1"/>
          <p:cNvSpPr>
            <a:spLocks noGrp="1"/>
          </p:cNvSpPr>
          <p:nvPr>
            <p:ph idx="1"/>
          </p:nvPr>
        </p:nvSpPr>
        <p:spPr/>
        <p:txBody>
          <a:bodyPr vert="horz" lIns="91440" tIns="45720" rIns="91440" bIns="45720" rtlCol="0" anchor="t">
            <a:noAutofit/>
          </a:bodyPr>
          <a:lstStyle/>
          <a:p>
            <a:pPr marL="228600" indent="-228600"/>
            <a:r>
              <a:rPr lang="en-US" sz="3200" dirty="0"/>
              <a:t>Application</a:t>
            </a:r>
          </a:p>
          <a:p>
            <a:pPr marL="685800" lvl="1" indent="-228600"/>
            <a:r>
              <a:rPr lang="en-US" sz="3200" dirty="0"/>
              <a:t>Live July 1, 2026</a:t>
            </a:r>
          </a:p>
          <a:p>
            <a:pPr marL="685800" lvl="1" indent="-228600"/>
            <a:r>
              <a:rPr lang="en-US" sz="3200" dirty="0"/>
              <a:t>Due August 3, 2026 at 5</a:t>
            </a:r>
            <a:r>
              <a:rPr lang="en-US" sz="3200" dirty="0">
                <a:sym typeface="Wingdings" panose="05000000000000000000" pitchFamily="2" charset="2"/>
              </a:rPr>
              <a:t>:00 PM</a:t>
            </a:r>
            <a:endParaRPr lang="en-US" sz="3200" dirty="0"/>
          </a:p>
        </p:txBody>
      </p:sp>
      <p:sp>
        <p:nvSpPr>
          <p:cNvPr id="7" name="Slide Number Placeholder 4">
            <a:extLst>
              <a:ext uri="{FF2B5EF4-FFF2-40B4-BE49-F238E27FC236}">
                <a16:creationId xmlns:a16="http://schemas.microsoft.com/office/drawing/2014/main" id="{F4E92917-9D5A-4488-9CA6-97B373A216C0}"/>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6" name="Footer Placeholder 3">
            <a:extLst>
              <a:ext uri="{FF2B5EF4-FFF2-40B4-BE49-F238E27FC236}">
                <a16:creationId xmlns:a16="http://schemas.microsoft.com/office/drawing/2014/main" id="{E6DCF9D5-4BC8-45CB-960F-891E00970B6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7793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204" y="365125"/>
            <a:ext cx="10515600" cy="1325563"/>
          </a:xfrm>
        </p:spPr>
        <p:txBody>
          <a:bodyPr anchor="b">
            <a:normAutofit/>
          </a:bodyPr>
          <a:lstStyle/>
          <a:p>
            <a:r>
              <a:rPr lang="en-US"/>
              <a:t>Completing the GSSG Application</a:t>
            </a:r>
          </a:p>
        </p:txBody>
      </p:sp>
      <p:graphicFrame>
        <p:nvGraphicFramePr>
          <p:cNvPr id="15" name="Content Placeholder 2" descr="Completing the GSSG Application">
            <a:extLst>
              <a:ext uri="{FF2B5EF4-FFF2-40B4-BE49-F238E27FC236}">
                <a16:creationId xmlns:a16="http://schemas.microsoft.com/office/drawing/2014/main" id="{E602899D-2C27-4CD4-B48F-7B2297781C9C}"/>
              </a:ext>
            </a:extLst>
          </p:cNvPr>
          <p:cNvGraphicFramePr>
            <a:graphicFrameLocks noGrp="1"/>
          </p:cNvGraphicFramePr>
          <p:nvPr>
            <p:ph idx="1"/>
            <p:extLst>
              <p:ext uri="{D42A27DB-BD31-4B8C-83A1-F6EECF244321}">
                <p14:modId xmlns:p14="http://schemas.microsoft.com/office/powerpoint/2010/main" val="1378742690"/>
              </p:ext>
            </p:extLst>
          </p:nvPr>
        </p:nvGraphicFramePr>
        <p:xfrm>
          <a:off x="414068" y="1690688"/>
          <a:ext cx="114213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0B17BB76-CBF7-44FF-99D7-3859A0F0D5C1}" type="slidenum">
              <a:rPr lang="en-US" smtClean="0"/>
              <a:pPr>
                <a:spcAft>
                  <a:spcPts val="600"/>
                </a:spcAft>
              </a:pPr>
              <a:t>5</a:t>
            </a:fld>
            <a:endParaRPr lang="en-US"/>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53603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Getting Started: Prep and Planning</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5"/>
            <a:ext cx="10515603" cy="4667250"/>
          </a:xfrm>
        </p:spPr>
        <p:txBody>
          <a:bodyPr vert="horz" lIns="91440" tIns="45720" rIns="91440" bIns="45720" rtlCol="0" anchor="t">
            <a:normAutofit/>
          </a:bodyPr>
          <a:lstStyle/>
          <a:p>
            <a:pPr marL="228600" indent="-228600"/>
            <a:r>
              <a:rPr lang="en-US" sz="3200">
                <a:latin typeface="Arial"/>
                <a:cs typeface="Arial"/>
              </a:rPr>
              <a:t>General Supervision System Grant Team</a:t>
            </a:r>
            <a:endParaRPr lang="en-US"/>
          </a:p>
          <a:p>
            <a:pPr marL="228600" indent="-228600"/>
            <a:r>
              <a:rPr lang="en-US" sz="3200"/>
              <a:t>Lessons learned</a:t>
            </a:r>
          </a:p>
          <a:p>
            <a:pPr marL="228600" indent="-228600"/>
            <a:r>
              <a:rPr lang="en-US" sz="3200"/>
              <a:t>Activities</a:t>
            </a:r>
          </a:p>
          <a:p>
            <a:pPr marL="228600" indent="-228600"/>
            <a:r>
              <a:rPr lang="en-US" sz="3200">
                <a:latin typeface="Arial"/>
                <a:cs typeface="Arial"/>
              </a:rPr>
              <a:t>Review and use of historical information and data</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6</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9845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197" y="365125"/>
            <a:ext cx="11029125" cy="1325563"/>
          </a:xfrm>
        </p:spPr>
        <p:txBody>
          <a:bodyPr/>
          <a:lstStyle/>
          <a:p>
            <a:r>
              <a:rPr lang="en-US" dirty="0"/>
              <a:t>2026-27 Components of General Supervision</a:t>
            </a:r>
          </a:p>
        </p:txBody>
      </p:sp>
      <p:graphicFrame>
        <p:nvGraphicFramePr>
          <p:cNvPr id="8" name="Content Placeholder 3" descr="Stages of Implementation&#10;Activities and Timelines&#10;Preparing for 2020-21 GSSG Application">
            <a:extLst>
              <a:ext uri="{FF2B5EF4-FFF2-40B4-BE49-F238E27FC236}">
                <a16:creationId xmlns:a16="http://schemas.microsoft.com/office/drawing/2014/main" id="{989DCEFA-56FF-474F-8C46-3B4624CFFC03}"/>
              </a:ext>
            </a:extLst>
          </p:cNvPr>
          <p:cNvGraphicFramePr>
            <a:graphicFrameLocks noGrp="1"/>
          </p:cNvGraphicFramePr>
          <p:nvPr>
            <p:ph idx="1"/>
            <p:extLst>
              <p:ext uri="{D42A27DB-BD31-4B8C-83A1-F6EECF244321}">
                <p14:modId xmlns:p14="http://schemas.microsoft.com/office/powerpoint/2010/main" val="3030048828"/>
              </p:ext>
            </p:extLst>
          </p:nvPr>
        </p:nvGraphicFramePr>
        <p:xfrm>
          <a:off x="838203" y="1496356"/>
          <a:ext cx="10515600" cy="4859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p:txBody>
          <a:bodyPr/>
          <a:lstStyle/>
          <a:p>
            <a:fld id="{0B17BB76-CBF7-44FF-99D7-3859A0F0D5C1}" type="slidenum">
              <a:rPr lang="en-US" smtClean="0"/>
              <a:pPr/>
              <a:t>7</a:t>
            </a:fld>
            <a:endParaRPr lang="en-US"/>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5127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24FEA-FCD9-7351-6A54-BEDC50B6168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109C282-31D8-0B44-B1EB-F687F1D4EC51}"/>
              </a:ext>
            </a:extLst>
          </p:cNvPr>
          <p:cNvSpPr>
            <a:spLocks noGrp="1"/>
          </p:cNvSpPr>
          <p:nvPr>
            <p:ph type="title"/>
          </p:nvPr>
        </p:nvSpPr>
        <p:spPr>
          <a:xfrm>
            <a:off x="838199" y="365125"/>
            <a:ext cx="10974355" cy="1325563"/>
          </a:xfrm>
        </p:spPr>
        <p:txBody>
          <a:bodyPr>
            <a:normAutofit/>
          </a:bodyPr>
          <a:lstStyle/>
          <a:p>
            <a:r>
              <a:rPr lang="en-US"/>
              <a:t>Priority Area: Progress Toward Improvement</a:t>
            </a:r>
          </a:p>
        </p:txBody>
      </p:sp>
      <p:sp>
        <p:nvSpPr>
          <p:cNvPr id="12" name="Content Placeholder 2">
            <a:extLst>
              <a:ext uri="{FF2B5EF4-FFF2-40B4-BE49-F238E27FC236}">
                <a16:creationId xmlns:a16="http://schemas.microsoft.com/office/drawing/2014/main" id="{156E74B7-EB75-A7E3-E05B-ED49C6CF001E}"/>
              </a:ext>
            </a:extLst>
          </p:cNvPr>
          <p:cNvSpPr>
            <a:spLocks noGrp="1"/>
          </p:cNvSpPr>
          <p:nvPr>
            <p:ph idx="1"/>
          </p:nvPr>
        </p:nvSpPr>
        <p:spPr>
          <a:xfrm>
            <a:off x="838205" y="1782610"/>
            <a:ext cx="10515592" cy="4527702"/>
          </a:xfrm>
        </p:spPr>
        <p:txBody>
          <a:bodyPr>
            <a:normAutofit/>
          </a:bodyPr>
          <a:lstStyle/>
          <a:p>
            <a:r>
              <a:rPr lang="en-US" sz="3600" dirty="0"/>
              <a:t>Select 1-3 priority area(s).</a:t>
            </a:r>
          </a:p>
          <a:p>
            <a:r>
              <a:rPr lang="en-US" sz="3600" dirty="0"/>
              <a:t>Provide a rationale for the selected priority area(s).</a:t>
            </a:r>
          </a:p>
          <a:p>
            <a:r>
              <a:rPr lang="en-US" sz="3600" dirty="0"/>
              <a:t>Complete the Application Priority Area Data Sources table using local data sources.</a:t>
            </a:r>
          </a:p>
        </p:txBody>
      </p:sp>
      <p:sp>
        <p:nvSpPr>
          <p:cNvPr id="5" name="Slide Number Placeholder 4">
            <a:extLst>
              <a:ext uri="{FF2B5EF4-FFF2-40B4-BE49-F238E27FC236}">
                <a16:creationId xmlns:a16="http://schemas.microsoft.com/office/drawing/2014/main" id="{3C1361C4-E617-9945-CE12-9A4E02252DA8}"/>
              </a:ext>
            </a:extLst>
          </p:cNvPr>
          <p:cNvSpPr>
            <a:spLocks noGrp="1"/>
          </p:cNvSpPr>
          <p:nvPr>
            <p:ph type="sldNum" sz="quarter" idx="12"/>
          </p:nvPr>
        </p:nvSpPr>
        <p:spPr/>
        <p:txBody>
          <a:bodyPr/>
          <a:lstStyle/>
          <a:p>
            <a:fld id="{2E6F2232-818B-4E09-954B-6E16973FF9E0}" type="slidenum">
              <a:rPr lang="en-US" smtClean="0"/>
              <a:pPr/>
              <a:t>8</a:t>
            </a:fld>
            <a:endParaRPr lang="en-US"/>
          </a:p>
        </p:txBody>
      </p:sp>
      <p:sp>
        <p:nvSpPr>
          <p:cNvPr id="2" name="Footer Placeholder 1">
            <a:extLst>
              <a:ext uri="{FF2B5EF4-FFF2-40B4-BE49-F238E27FC236}">
                <a16:creationId xmlns:a16="http://schemas.microsoft.com/office/drawing/2014/main" id="{109271BC-9F4A-3A63-456B-EBE9527715B6}"/>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386934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BDCF5-9AF0-C8F5-6D75-8164109137D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8378F13-C602-DB09-AA42-F55348130CB8}"/>
              </a:ext>
            </a:extLst>
          </p:cNvPr>
          <p:cNvSpPr>
            <a:spLocks noGrp="1"/>
          </p:cNvSpPr>
          <p:nvPr>
            <p:ph type="title"/>
          </p:nvPr>
        </p:nvSpPr>
        <p:spPr>
          <a:xfrm>
            <a:off x="838204" y="365125"/>
            <a:ext cx="10515600" cy="1325563"/>
          </a:xfrm>
        </p:spPr>
        <p:txBody>
          <a:bodyPr anchor="b">
            <a:normAutofit/>
          </a:bodyPr>
          <a:lstStyle/>
          <a:p>
            <a:r>
              <a:rPr lang="en-US" dirty="0"/>
              <a:t>Selecting Priority Area(s)</a:t>
            </a:r>
          </a:p>
        </p:txBody>
      </p:sp>
      <p:sp>
        <p:nvSpPr>
          <p:cNvPr id="5" name="Slide Number Placeholder 4">
            <a:extLst>
              <a:ext uri="{FF2B5EF4-FFF2-40B4-BE49-F238E27FC236}">
                <a16:creationId xmlns:a16="http://schemas.microsoft.com/office/drawing/2014/main" id="{5556ACC9-A263-C904-4900-E83ADFB27D8B}"/>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9</a:t>
            </a:fld>
            <a:endParaRPr lang="en-US"/>
          </a:p>
        </p:txBody>
      </p:sp>
      <p:sp>
        <p:nvSpPr>
          <p:cNvPr id="2" name="Footer Placeholder 1">
            <a:extLst>
              <a:ext uri="{FF2B5EF4-FFF2-40B4-BE49-F238E27FC236}">
                <a16:creationId xmlns:a16="http://schemas.microsoft.com/office/drawing/2014/main" id="{16542D98-553E-FEFF-865C-5E10293CB579}"/>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pic>
        <p:nvPicPr>
          <p:cNvPr id="7" name="Picture 6" descr="Priority Area selections">
            <a:extLst>
              <a:ext uri="{FF2B5EF4-FFF2-40B4-BE49-F238E27FC236}">
                <a16:creationId xmlns:a16="http://schemas.microsoft.com/office/drawing/2014/main" id="{AD6298C0-3B42-F079-8410-BE3E45F4A82D}"/>
              </a:ext>
            </a:extLst>
          </p:cNvPr>
          <p:cNvPicPr>
            <a:picLocks noChangeAspect="1"/>
          </p:cNvPicPr>
          <p:nvPr/>
        </p:nvPicPr>
        <p:blipFill>
          <a:blip r:embed="rId3"/>
          <a:stretch>
            <a:fillRect/>
          </a:stretch>
        </p:blipFill>
        <p:spPr>
          <a:xfrm>
            <a:off x="2701026" y="1753379"/>
            <a:ext cx="6789947" cy="4602973"/>
          </a:xfrm>
          <a:prstGeom prst="rect">
            <a:avLst/>
          </a:prstGeom>
          <a:ln>
            <a:solidFill>
              <a:schemeClr val="tx1"/>
            </a:solidFill>
          </a:ln>
        </p:spPr>
      </p:pic>
    </p:spTree>
    <p:extLst>
      <p:ext uri="{BB962C8B-B14F-4D97-AF65-F5344CB8AC3E}">
        <p14:creationId xmlns:p14="http://schemas.microsoft.com/office/powerpoint/2010/main" val="3782843430"/>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5397350-b71d-4bb0-9e7e-31ec7cf81456">
      <UserInfo>
        <DisplayName>Reed, Ashley (MDE)</DisplayName>
        <AccountId>11</AccountId>
        <AccountType/>
      </UserInfo>
      <UserInfo>
        <DisplayName>Sworden, Julie (MDE)</DisplayName>
        <AccountId>34</AccountId>
        <AccountType/>
      </UserInfo>
      <UserInfo>
        <DisplayName>Rink, Teri (MDE)</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0F58145776964FA0FA52BF03487B25" ma:contentTypeVersion="6" ma:contentTypeDescription="Create a new document." ma:contentTypeScope="" ma:versionID="bcd23719f6025c4be8ac6b5949e2dead">
  <xsd:schema xmlns:xsd="http://www.w3.org/2001/XMLSchema" xmlns:xs="http://www.w3.org/2001/XMLSchema" xmlns:p="http://schemas.microsoft.com/office/2006/metadata/properties" xmlns:ns2="1b14212f-cdd7-4ef0-a550-4037a89f1d68" xmlns:ns3="a5397350-b71d-4bb0-9e7e-31ec7cf81456" targetNamespace="http://schemas.microsoft.com/office/2006/metadata/properties" ma:root="true" ma:fieldsID="58687e6bce0fd33681621a50326d13a2" ns2:_="" ns3:_="">
    <xsd:import namespace="1b14212f-cdd7-4ef0-a550-4037a89f1d68"/>
    <xsd:import namespace="a5397350-b71d-4bb0-9e7e-31ec7cf814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4212f-cdd7-4ef0-a550-4037a89f1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397350-b71d-4bb0-9e7e-31ec7cf814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C01267-660F-477D-BA42-691D8A4DE98F}">
  <ds:schemaRefs>
    <ds:schemaRef ds:uri="a5397350-b71d-4bb0-9e7e-31ec7cf81456"/>
    <ds:schemaRef ds:uri="http://schemas.microsoft.com/office/2006/metadata/properties"/>
    <ds:schemaRef ds:uri="http://www.w3.org/XML/1998/namespace"/>
    <ds:schemaRef ds:uri="http://purl.org/dc/dcmitype/"/>
    <ds:schemaRef ds:uri="1b14212f-cdd7-4ef0-a550-4037a89f1d68"/>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6F76B85-D9C5-4701-801B-011D91DF7213}">
  <ds:schemaRefs>
    <ds:schemaRef ds:uri="http://schemas.microsoft.com/sharepoint/v3/contenttype/forms"/>
  </ds:schemaRefs>
</ds:datastoreItem>
</file>

<file path=customXml/itemProps3.xml><?xml version="1.0" encoding="utf-8"?>
<ds:datastoreItem xmlns:ds="http://schemas.openxmlformats.org/officeDocument/2006/customXml" ds:itemID="{02B07AD4-AF54-4633-A984-477923ADD8C6}">
  <ds:schemaRefs>
    <ds:schemaRef ds:uri="1b14212f-cdd7-4ef0-a550-4037a89f1d68"/>
    <ds:schemaRef ds:uri="a5397350-b71d-4bb0-9e7e-31ec7cf814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436</TotalTime>
  <Words>4517</Words>
  <Application>Microsoft Office PowerPoint</Application>
  <PresentationFormat>Widescreen</PresentationFormat>
  <Paragraphs>388</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Georgia</vt:lpstr>
      <vt:lpstr>Verdana</vt:lpstr>
      <vt:lpstr>Wingdings</vt:lpstr>
      <vt:lpstr>Office Theme</vt:lpstr>
      <vt:lpstr>General Supervision System Grant (GSSG) Application Preview</vt:lpstr>
      <vt:lpstr>Agenda</vt:lpstr>
      <vt:lpstr>Application Overview</vt:lpstr>
      <vt:lpstr>GSSG 2026-27 Application Timelines</vt:lpstr>
      <vt:lpstr>Completing the GSSG Application</vt:lpstr>
      <vt:lpstr>Getting Started: Prep and Planning</vt:lpstr>
      <vt:lpstr>2026-27 Components of General Supervision</vt:lpstr>
      <vt:lpstr>Priority Area: Progress Toward Improvement</vt:lpstr>
      <vt:lpstr>Selecting Priority Area(s)</vt:lpstr>
      <vt:lpstr>Application Priority Area Data Sources</vt:lpstr>
      <vt:lpstr>Priority Area Data Source Table</vt:lpstr>
      <vt:lpstr>Priority Area Data Source Table Example</vt:lpstr>
      <vt:lpstr>General Supervision Activities (part 1)</vt:lpstr>
      <vt:lpstr>General Supervision Activities (part 2)</vt:lpstr>
      <vt:lpstr>General Supervision Activities (part 3)</vt:lpstr>
      <vt:lpstr>Fiscal Table – Personnel </vt:lpstr>
      <vt:lpstr>Fiscal Table – Non-Personnel </vt:lpstr>
      <vt:lpstr>Fiscal: Access to Grant Funds</vt:lpstr>
      <vt:lpstr>Remaining GSSG 2026-27 Timelines</vt:lpstr>
      <vt:lpstr>Completing the Application in Catamaran</vt:lpstr>
      <vt:lpstr>Catamaran Login</vt:lpstr>
      <vt:lpstr>Access the Activity</vt:lpstr>
      <vt:lpstr>General Supervision System Grant Menu</vt:lpstr>
      <vt:lpstr>Components of General Supervision Page</vt:lpstr>
      <vt:lpstr>Navigation Notes</vt:lpstr>
      <vt:lpstr>Additional Supporting Documentation or Comments (optional)</vt:lpstr>
      <vt:lpstr>Submit the Application</vt:lpstr>
      <vt:lpstr>Resources</vt:lpstr>
      <vt:lpstr>Catamaran Help Desk</vt:lpstr>
      <vt:lpstr>Catamaran Technical Assistance Website</vt:lpstr>
      <vt:lpstr>GSSG Information Page</vt:lpstr>
      <vt:lpstr>Contact MDE 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Supervision System Grant Application Preview</dc:title>
  <dc:creator>Michigan Department of Education;Office of Special Education</dc:creator>
  <cp:lastModifiedBy>Gabrielle Steinacker</cp:lastModifiedBy>
  <cp:revision>68</cp:revision>
  <cp:lastPrinted>2021-06-16T12:13:50Z</cp:lastPrinted>
  <dcterms:created xsi:type="dcterms:W3CDTF">2020-07-27T14:22:06Z</dcterms:created>
  <dcterms:modified xsi:type="dcterms:W3CDTF">2026-06-18T14:54:03Z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2021-04-26T18:46:02Z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659c1df6-e7f2-4710-8252-92f0773ad16d</vt:lpwstr>
  </property>
  <property fmtid="{D5CDD505-2E9C-101B-9397-08002B2CF9AE}" pid="8" name="MSIP_Label_3a2fed65-62e7-46ea-af74-187e0c17143a_ContentBits">
    <vt:lpwstr>0</vt:lpwstr>
  </property>
  <property fmtid="{D5CDD505-2E9C-101B-9397-08002B2CF9AE}" pid="9" name="ContentTypeId">
    <vt:lpwstr>0x0101006F0F58145776964FA0FA52BF03487B25</vt:lpwstr>
  </property>
</Properties>
</file>