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8" r:id="rId5"/>
  </p:sldMasterIdLst>
  <p:notesMasterIdLst>
    <p:notesMasterId r:id="rId45"/>
  </p:notesMasterIdLst>
  <p:handoutMasterIdLst>
    <p:handoutMasterId r:id="rId46"/>
  </p:handoutMasterIdLst>
  <p:sldIdLst>
    <p:sldId id="263" r:id="rId6"/>
    <p:sldId id="268" r:id="rId7"/>
    <p:sldId id="272" r:id="rId8"/>
    <p:sldId id="482" r:id="rId9"/>
    <p:sldId id="496" r:id="rId10"/>
    <p:sldId id="274" r:id="rId11"/>
    <p:sldId id="277" r:id="rId12"/>
    <p:sldId id="278" r:id="rId13"/>
    <p:sldId id="300" r:id="rId14"/>
    <p:sldId id="308" r:id="rId15"/>
    <p:sldId id="279" r:id="rId16"/>
    <p:sldId id="430" r:id="rId17"/>
    <p:sldId id="431" r:id="rId18"/>
    <p:sldId id="432" r:id="rId19"/>
    <p:sldId id="461" r:id="rId20"/>
    <p:sldId id="361" r:id="rId21"/>
    <p:sldId id="286" r:id="rId22"/>
    <p:sldId id="297" r:id="rId23"/>
    <p:sldId id="298" r:id="rId24"/>
    <p:sldId id="282" r:id="rId25"/>
    <p:sldId id="283" r:id="rId26"/>
    <p:sldId id="363" r:id="rId27"/>
    <p:sldId id="324" r:id="rId28"/>
    <p:sldId id="429" r:id="rId29"/>
    <p:sldId id="434" r:id="rId30"/>
    <p:sldId id="309" r:id="rId31"/>
    <p:sldId id="470" r:id="rId32"/>
    <p:sldId id="333" r:id="rId33"/>
    <p:sldId id="502" r:id="rId34"/>
    <p:sldId id="340" r:id="rId35"/>
    <p:sldId id="480" r:id="rId36"/>
    <p:sldId id="343" r:id="rId37"/>
    <p:sldId id="367" r:id="rId38"/>
    <p:sldId id="280" r:id="rId39"/>
    <p:sldId id="463" r:id="rId40"/>
    <p:sldId id="479" r:id="rId41"/>
    <p:sldId id="478" r:id="rId42"/>
    <p:sldId id="497" r:id="rId43"/>
    <p:sldId id="425" r:id="rId44"/>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01DD52E-2D61-7677-289D-99BAF02F22BF}" name="Anderson Tippett, Jeanne (MDE)" initials="A(" userId="S::andersontippettj@michigan.gov::b728fb55-2a35-4751-b136-bdf0be5b88f0" providerId="AD"/>
  <p188:author id="{C1BF2232-886B-B082-2B7B-A42D5E455759}" name="Mozden, Chantel (MDE)" initials="MC(" userId="S::MozdenC@michigan.gov::1ae966b0-844c-418a-a58f-2c62b5aec8ea" providerId="AD"/>
  <p188:author id="{29088641-5EE9-611F-75B1-B4BA9E5AFC8F}" name="Schultz, Deborah (MDE)" initials="SD(" userId="S::SchultzD10@michigan.gov::d91c3f3d-91be-4e7c-a4dc-5e7d4587b460" providerId="AD"/>
  <p188:author id="{7FC41077-B34E-D705-A272-FF94E187ABB7}" name="Lynne Clark" initials="LC" userId="S::lclark@publicsectorconsultants.com::e39695b7-0fbb-4f79-838b-814b73e0a62f" providerId="AD"/>
  <p188:author id="{B3B4547A-6084-D178-A1D6-0E49BF6BD338}" name="Jeanne Anderson Tippett" initials="JA" userId="S::jatippett@publicsectorconsultants.com::b40e1c17-0255-49cd-8e47-7270e9863465" providerId="AD"/>
  <p188:author id="{23C8207E-B681-979D-9396-699C6C40C433}" name="Anderson Tippett, Jeanne (MDE)" initials="ATJ(" userId="S::AndersonTippettJ@michigan.gov::b728fb55-2a35-4751-b136-bdf0be5b88f0" providerId="AD"/>
  <p188:author id="{2D75767F-2FFC-1BA6-B922-03641C3E9E9D}" name="Mozden, Chantel (MDE)" initials="M(" userId="S::mozdenc@michigan.gov::1ae966b0-844c-418a-a58f-2c62b5aec8ea" providerId="AD"/>
  <p188:author id="{90C19E94-66B5-07F6-2321-E208F9EDD0E6}" name="Dortch, Shawan (MDE)" initials="SD" userId="S::DortchS@michigan.gov::c2555e18-7abb-48e6-9186-1045771a86cf" providerId="AD"/>
  <p188:author id="{4FD4799F-1FBC-E66A-331E-CB012B7FF8FC}" name="Gabrielle Steinacker" initials="GS" userId="S::gsteinacker@publicsectorconsultants.com::1f4612da-b05e-41df-9859-2458b62fae25" providerId="AD"/>
  <p188:author id="{98E8E9B2-2257-BC8E-1D58-8F0C5F4F8156}" name="Schulze, Lori (MDE-Contractor)" initials="SL(C" userId="S::SchulzeL@michigan.gov::79e7bc2c-4c63-4cca-9e28-2b4b3314a61f" providerId="AD"/>
  <p188:author id="{CBABDBC3-D953-D7FF-46F5-4B18C2240729}" name="Donna Seeger" initials="DS" userId="S::dseeger@publicsectorconsultants.com::f1774fae-eb97-4bab-a277-42ec99e1b4e5" providerId="AD"/>
  <p188:author id="{AAAC22C5-387D-D75A-F3EF-92451F449B4F}" name="Brady, Jessica (MDE)" initials="B(" userId="S::bradyj@michigan.gov::a61990dd-a7f8-4c85-99d8-383baa0254ac" providerId="AD"/>
  <p188:author id="{89E8A6C6-0E23-F3D8-163F-9DE05D1CE705}" name="Schultz, Deborah (MDE)" initials="S(" userId="S::schultzd10@michigan.gov::d91c3f3d-91be-4e7c-a4dc-5e7d4587b460" providerId="AD"/>
  <p188:author id="{A9D74BF9-A630-ADCD-A842-7574A59B73CD}" name="Abrahamson, Patricia (MDE)" initials="AP(" userId="S::AbrahamsonP1@michigan.gov::a6564fdc-e9da-476e-8eb8-1cc61819dbf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homas, Charles (MDE)" initials="TC(" lastIdx="4" clrIdx="0"/>
  <p:cmAuthor id="2" name="Dortch, Shawan (MDE)" initials="DS(" lastIdx="3" clrIdx="1"/>
  <p:cmAuthor id="3" name="Kat Fales" initials="KF" lastIdx="10" clrIdx="2"/>
  <p:cmAuthor id="4" name="Kat Fales" initials="KF [2]" lastIdx="1" clrIdx="3"/>
  <p:cmAuthor id="5" name="Kat Fales" initials="KF [3]" lastIdx="1" clrIdx="4"/>
  <p:cmAuthor id="6" name="Kat Fales" initials="KF [4]" lastIdx="1" clrIdx="5"/>
  <p:cmAuthor id="7" name="Kat Fales" initials="KF [5]" lastIdx="1" clrIdx="6"/>
  <p:cmAuthor id="8" name="Kat Fales" initials="KF [6]" lastIdx="1" clrIdx="7"/>
  <p:cmAuthor id="9" name="Kat Fales" initials="KF [7]" lastIdx="1" clrIdx="8"/>
  <p:cmAuthor id="10" name="Kat Fales" initials="KF [8]" lastIdx="1" clrIdx="9"/>
  <p:cmAuthor id="11" name="Kat Fales" initials="KF [9]" lastIdx="1" clrIdx="10"/>
  <p:cmAuthor id="12" name="Kat Fales" initials="KF [10]" lastIdx="1" clrIdx="11"/>
  <p:cmAuthor id="13" name="Kat Fales" initials="KF [11]" lastIdx="1" clrIdx="12"/>
  <p:cmAuthor id="14" name="Lynne Clark" initials="LC" lastIdx="24" clrIdx="13">
    <p:extLst>
      <p:ext uri="{19B8F6BF-5375-455C-9EA6-DF929625EA0E}">
        <p15:presenceInfo xmlns:p15="http://schemas.microsoft.com/office/powerpoint/2012/main" userId="S::lclark@publicsectorconsultants.com::e39695b7-0fbb-4f79-838b-814b73e0a62f" providerId="AD"/>
      </p:ext>
    </p:extLst>
  </p:cmAuthor>
  <p:cmAuthor id="15" name="Anderson Tippett, Jeanne (MDE)" initials="ATJ(" lastIdx="11" clrIdx="14">
    <p:extLst>
      <p:ext uri="{19B8F6BF-5375-455C-9EA6-DF929625EA0E}">
        <p15:presenceInfo xmlns:p15="http://schemas.microsoft.com/office/powerpoint/2012/main" userId="S::AndersonTippettJ@michigan.gov::b728fb55-2a35-4751-b136-bdf0be5b88f0" providerId="AD"/>
      </p:ext>
    </p:extLst>
  </p:cmAuthor>
  <p:cmAuthor id="16" name="Schultz, Deborah (MDE)" initials="SD(" lastIdx="19" clrIdx="15">
    <p:extLst>
      <p:ext uri="{19B8F6BF-5375-455C-9EA6-DF929625EA0E}">
        <p15:presenceInfo xmlns:p15="http://schemas.microsoft.com/office/powerpoint/2012/main" userId="S::SchultzD10@michigan.gov::d91c3f3d-91be-4e7c-a4dc-5e7d4587b460" providerId="AD"/>
      </p:ext>
    </p:extLst>
  </p:cmAuthor>
  <p:cmAuthor id="17" name="Fales, Karen  (MDE-Contractor)" initials="F(" lastIdx="30" clrIdx="16">
    <p:extLst>
      <p:ext uri="{19B8F6BF-5375-455C-9EA6-DF929625EA0E}">
        <p15:presenceInfo xmlns:p15="http://schemas.microsoft.com/office/powerpoint/2012/main" userId="S::falesk1@michigan.gov::b89e7584-72d6-4962-923a-0c0f80c424bf" providerId="AD"/>
      </p:ext>
    </p:extLst>
  </p:cmAuthor>
  <p:cmAuthor id="18" name="Brady, Jessica (MDE)" initials="B(" lastIdx="1" clrIdx="17">
    <p:extLst>
      <p:ext uri="{19B8F6BF-5375-455C-9EA6-DF929625EA0E}">
        <p15:presenceInfo xmlns:p15="http://schemas.microsoft.com/office/powerpoint/2012/main" userId="S::bradyj@michigan.gov::a61990dd-a7f8-4c85-99d8-383baa0254ac" providerId="AD"/>
      </p:ext>
    </p:extLst>
  </p:cmAuthor>
  <p:cmAuthor id="19" name="Weckstein, Janis (MDE)" initials="W(" lastIdx="3" clrIdx="18">
    <p:extLst>
      <p:ext uri="{19B8F6BF-5375-455C-9EA6-DF929625EA0E}">
        <p15:presenceInfo xmlns:p15="http://schemas.microsoft.com/office/powerpoint/2012/main" userId="S::wecksteinj@michigan.gov::44657ef9-982c-48a1-8969-0a38a6e6461d" providerId="AD"/>
      </p:ext>
    </p:extLst>
  </p:cmAuthor>
  <p:cmAuthor id="20" name="Reed, Ashley (MDE)" initials="RA(" lastIdx="1" clrIdx="19">
    <p:extLst>
      <p:ext uri="{19B8F6BF-5375-455C-9EA6-DF929625EA0E}">
        <p15:presenceInfo xmlns:p15="http://schemas.microsoft.com/office/powerpoint/2012/main" userId="S::ReedA@michigan.gov::fedf4bee-0fcd-4de1-841c-069e50231a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A3A"/>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05E5CE-EB9F-4422-B23C-3C7A7A9E0704}" v="1055" dt="2023-08-11T14:30:52.2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80" autoAdjust="0"/>
    <p:restoredTop sz="75666" autoAdjust="0"/>
  </p:normalViewPr>
  <p:slideViewPr>
    <p:cSldViewPr snapToGrid="0">
      <p:cViewPr varScale="1">
        <p:scale>
          <a:sx n="84" d="100"/>
          <a:sy n="84" d="100"/>
        </p:scale>
        <p:origin x="984" y="78"/>
      </p:cViewPr>
      <p:guideLst/>
    </p:cSldViewPr>
  </p:slideViewPr>
  <p:outlineViewPr>
    <p:cViewPr>
      <p:scale>
        <a:sx n="33" d="100"/>
        <a:sy n="33" d="100"/>
      </p:scale>
      <p:origin x="0" y="-36424"/>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sz="quarter" idx="1"/>
          </p:nvPr>
        </p:nvSpPr>
        <p:spPr>
          <a:xfrm>
            <a:off x="3978133" y="0"/>
            <a:ext cx="3043343" cy="467072"/>
          </a:xfrm>
          <a:prstGeom prst="rect">
            <a:avLst/>
          </a:prstGeom>
        </p:spPr>
        <p:txBody>
          <a:bodyPr vert="horz" lIns="93324" tIns="46662" rIns="93324" bIns="46662" rtlCol="0"/>
          <a:lstStyle>
            <a:lvl1pPr algn="r">
              <a:defRPr sz="1200"/>
            </a:lvl1pPr>
          </a:lstStyle>
          <a:p>
            <a:fld id="{77F82F29-6ED5-0F45-9399-2470D9D82006}" type="datetimeFigureOut">
              <a:rPr lang="en-US" smtClean="0"/>
              <a:t>9/10/2026</a:t>
            </a:fld>
            <a:endParaRPr lang="en-US"/>
          </a:p>
        </p:txBody>
      </p:sp>
      <p:sp>
        <p:nvSpPr>
          <p:cNvPr id="4" name="Footer Placeholder 3"/>
          <p:cNvSpPr>
            <a:spLocks noGrp="1"/>
          </p:cNvSpPr>
          <p:nvPr>
            <p:ph type="ftr" sz="quarter" idx="2"/>
          </p:nvPr>
        </p:nvSpPr>
        <p:spPr>
          <a:xfrm>
            <a:off x="1" y="8842031"/>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p:cNvSpPr>
            <a:spLocks noGrp="1"/>
          </p:cNvSpPr>
          <p:nvPr>
            <p:ph type="sldNum" sz="quarter" idx="3"/>
          </p:nvPr>
        </p:nvSpPr>
        <p:spPr>
          <a:xfrm>
            <a:off x="3978133" y="8842031"/>
            <a:ext cx="3043343" cy="467071"/>
          </a:xfrm>
          <a:prstGeom prst="rect">
            <a:avLst/>
          </a:prstGeom>
        </p:spPr>
        <p:txBody>
          <a:bodyPr vert="horz" lIns="93324" tIns="46662" rIns="93324" bIns="46662" rtlCol="0" anchor="b"/>
          <a:lstStyle>
            <a:lvl1pPr algn="r">
              <a:defRPr sz="1200"/>
            </a:lvl1pPr>
          </a:lstStyle>
          <a:p>
            <a:fld id="{62C4A1A5-A7F4-E64F-90D7-AEB71DBA2335}" type="slidenum">
              <a:rPr lang="en-US" smtClean="0"/>
              <a:t>‹#›</a:t>
            </a:fld>
            <a:endParaRPr lang="en-US"/>
          </a:p>
        </p:txBody>
      </p:sp>
    </p:spTree>
    <p:extLst>
      <p:ext uri="{BB962C8B-B14F-4D97-AF65-F5344CB8AC3E}">
        <p14:creationId xmlns:p14="http://schemas.microsoft.com/office/powerpoint/2010/main" val="197467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3" y="0"/>
            <a:ext cx="3043343" cy="467072"/>
          </a:xfrm>
          <a:prstGeom prst="rect">
            <a:avLst/>
          </a:prstGeom>
        </p:spPr>
        <p:txBody>
          <a:bodyPr vert="horz" lIns="93324" tIns="46662" rIns="93324" bIns="46662" rtlCol="0"/>
          <a:lstStyle>
            <a:lvl1pPr algn="r">
              <a:defRPr sz="1200"/>
            </a:lvl1pPr>
          </a:lstStyle>
          <a:p>
            <a:fld id="{F426F13B-9238-8C41-A428-ACA4F51A1C9A}" type="datetimeFigureOut">
              <a:rPr lang="en-US" smtClean="0"/>
              <a:t>9/10/2026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1" y="4480005"/>
            <a:ext cx="5618480" cy="3665459"/>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31"/>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1"/>
            <a:ext cx="3043343" cy="467071"/>
          </a:xfrm>
          <a:prstGeom prst="rect">
            <a:avLst/>
          </a:prstGeom>
        </p:spPr>
        <p:txBody>
          <a:bodyPr vert="horz" lIns="93324" tIns="46662" rIns="93324" bIns="46662" rtlCol="0" anchor="b"/>
          <a:lstStyle>
            <a:lvl1pPr algn="r">
              <a:defRPr sz="1200"/>
            </a:lvl1pPr>
          </a:lstStyle>
          <a:p>
            <a:fld id="{DD2DD89C-FAB0-4542-93EC-D9383E52BB16}" type="slidenum">
              <a:rPr lang="en-US" smtClean="0"/>
              <a:t>‹#›</a:t>
            </a:fld>
            <a:endParaRPr lang="en-US"/>
          </a:p>
        </p:txBody>
      </p:sp>
    </p:spTree>
    <p:extLst>
      <p:ext uri="{BB962C8B-B14F-4D97-AF65-F5344CB8AC3E}">
        <p14:creationId xmlns:p14="http://schemas.microsoft.com/office/powerpoint/2010/main" val="267588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training.catamaran.partners/determination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mailto:help@catamaran.partners"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September 2026 Part B Catamaran Preview</a:t>
            </a:r>
          </a:p>
        </p:txBody>
      </p:sp>
      <p:sp>
        <p:nvSpPr>
          <p:cNvPr id="4" name="Slide Number Placeholder 3"/>
          <p:cNvSpPr>
            <a:spLocks noGrp="1"/>
          </p:cNvSpPr>
          <p:nvPr>
            <p:ph type="sldNum" sz="quarter" idx="10"/>
          </p:nvPr>
        </p:nvSpPr>
        <p:spPr/>
        <p:txBody>
          <a:bodyPr/>
          <a:lstStyle/>
          <a:p>
            <a:fld id="{DD2DD89C-FAB0-4542-93EC-D9383E52BB16}" type="slidenum">
              <a:rPr lang="en-US" smtClean="0"/>
              <a:t>1</a:t>
            </a:fld>
            <a:endParaRPr lang="en-US"/>
          </a:p>
        </p:txBody>
      </p:sp>
    </p:spTree>
    <p:extLst>
      <p:ext uri="{BB962C8B-B14F-4D97-AF65-F5344CB8AC3E}">
        <p14:creationId xmlns:p14="http://schemas.microsoft.com/office/powerpoint/2010/main" val="9329403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agenda includes a preview of the September 2026 Catamaran release, instructions for reviewing and acknowledging reports, reminders about CAPs and Corrective Actions, and available training resources.</a:t>
            </a:r>
          </a:p>
        </p:txBody>
      </p:sp>
      <p:sp>
        <p:nvSpPr>
          <p:cNvPr id="4" name="Slide Number Placeholder 3"/>
          <p:cNvSpPr>
            <a:spLocks noGrp="1"/>
          </p:cNvSpPr>
          <p:nvPr>
            <p:ph type="sldNum" sz="quarter" idx="10"/>
          </p:nvPr>
        </p:nvSpPr>
        <p:spPr/>
        <p:txBody>
          <a:bodyPr/>
          <a:lstStyle/>
          <a:p>
            <a:fld id="{DD2DD89C-FAB0-4542-93EC-D9383E52BB16}" type="slidenum">
              <a:rPr lang="en-US" smtClean="0"/>
              <a:t>2</a:t>
            </a:fld>
            <a:endParaRPr lang="en-US"/>
          </a:p>
        </p:txBody>
      </p:sp>
    </p:spTree>
    <p:extLst>
      <p:ext uri="{BB962C8B-B14F-4D97-AF65-F5344CB8AC3E}">
        <p14:creationId xmlns:p14="http://schemas.microsoft.com/office/powerpoint/2010/main" val="37169899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3</a:t>
            </a:fld>
            <a:endParaRPr lang="en-US"/>
          </a:p>
        </p:txBody>
      </p:sp>
    </p:spTree>
    <p:extLst>
      <p:ext uri="{BB962C8B-B14F-4D97-AF65-F5344CB8AC3E}">
        <p14:creationId xmlns:p14="http://schemas.microsoft.com/office/powerpoint/2010/main" val="392081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review what is inside the September release, we wanted to take a few moments to remind everyone that with the beginning of a new school year, its time to review organization member names within Catamaran. We do this to ensure our system security.</a:t>
            </a:r>
          </a:p>
          <a:p>
            <a:endParaRPr lang="en-US" dirty="0"/>
          </a:p>
          <a:p>
            <a:pPr marL="174056" indent="-174056">
              <a:buFont typeface="Arial" panose="020B0604020202020204" pitchFamily="34" charset="0"/>
              <a:buChar char="•"/>
            </a:pPr>
            <a:r>
              <a:rPr lang="en-US" dirty="0"/>
              <a:t>To do so, log in to Catamaran, then hover over your name in the top-right-hand corner and select My Organization.</a:t>
            </a:r>
          </a:p>
          <a:p>
            <a:pPr marL="174056" indent="-174056">
              <a:buFont typeface="Arial" panose="020B0604020202020204" pitchFamily="34" charset="0"/>
              <a:buChar char="•"/>
            </a:pPr>
            <a:r>
              <a:rPr lang="en-US" dirty="0"/>
              <a:t>Once on the Organization page, select the Organization Members link to see the list of members within your organization.</a:t>
            </a:r>
          </a:p>
          <a:p>
            <a:pPr marL="174056" indent="-174056">
              <a:buFont typeface="Arial" panose="020B0604020202020204" pitchFamily="34" charset="0"/>
              <a:buChar char="•"/>
            </a:pPr>
            <a:r>
              <a:rPr lang="en-US" dirty="0"/>
              <a:t>Review the list. If changes are needed, contact the Catamaran Help Desk for assistance.</a:t>
            </a:r>
          </a:p>
          <a:p>
            <a:endParaRPr lang="en-US" dirty="0"/>
          </a:p>
          <a:p>
            <a:r>
              <a:rPr lang="en-US" dirty="0"/>
              <a:t>Another reason to view this page, especially for new users is to find out who else in your organization has a Catamaran role. That person or people may be able to help you along as you begin to navigate Catamaran. This is one way to ensure that members who are no longer with your organization will not receive notifications. </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4</a:t>
            </a:fld>
            <a:endParaRPr lang="en-US" dirty="0"/>
          </a:p>
        </p:txBody>
      </p:sp>
    </p:spTree>
    <p:extLst>
      <p:ext uri="{BB962C8B-B14F-4D97-AF65-F5344CB8AC3E}">
        <p14:creationId xmlns:p14="http://schemas.microsoft.com/office/powerpoint/2010/main" val="2496522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addition to reviewing your local district’s members, we also want to ensure that each ISD verifies the ISD Monitors assigned to their ISD in Catamaran. ISD Directors now have access to the ISD Monitor Contact List in Catamaran. ISD Directors should plan to review this report annually to confirm that the ISD Monitor(s) listed are correct for their ISD. </a:t>
            </a:r>
          </a:p>
          <a:p>
            <a:endParaRPr lang="en-US" dirty="0"/>
          </a:p>
          <a:p>
            <a:r>
              <a:rPr lang="en-US" dirty="0"/>
              <a:t>To access this report, hover over your name in the top-right-hand corner and select Reports. To view the list of ISD Monitors, select “ISD Monitor List” under the Contact List(s) heading.</a:t>
            </a:r>
          </a:p>
          <a:p>
            <a:endParaRPr lang="en-US" dirty="0"/>
          </a:p>
          <a:p>
            <a:r>
              <a:rPr lang="en-US" dirty="0"/>
              <a:t>If the information listed is incorrect or out of date, please contact the Catamaran Help Desk to make the requested changes.</a:t>
            </a:r>
          </a:p>
        </p:txBody>
      </p:sp>
      <p:sp>
        <p:nvSpPr>
          <p:cNvPr id="4" name="Slide Number Placeholder 3"/>
          <p:cNvSpPr>
            <a:spLocks noGrp="1"/>
          </p:cNvSpPr>
          <p:nvPr>
            <p:ph type="sldNum" sz="quarter" idx="5"/>
          </p:nvPr>
        </p:nvSpPr>
        <p:spPr/>
        <p:txBody>
          <a:bodyPr/>
          <a:lstStyle/>
          <a:p>
            <a:fld id="{DD2DD89C-FAB0-4542-93EC-D9383E52BB16}" type="slidenum">
              <a:rPr lang="en-US" smtClean="0"/>
              <a:t>5</a:t>
            </a:fld>
            <a:endParaRPr lang="en-US"/>
          </a:p>
        </p:txBody>
      </p:sp>
    </p:spTree>
    <p:extLst>
      <p:ext uri="{BB962C8B-B14F-4D97-AF65-F5344CB8AC3E}">
        <p14:creationId xmlns:p14="http://schemas.microsoft.com/office/powerpoint/2010/main" val="4776480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When you open Catamaran and acknowledge your reports, you will see a variety of things. The reports for districts include the Strand Report, the Monitoring Activities Report (MAR),  Reports of Findings or No Findings, Letters of Findings, Closeout/Non-closeout Reports for CAPs and State Complaint Reports for any completed complaints this month. For ISDs there are Reports of the determinations data that were issued earlier this summer. </a:t>
            </a:r>
          </a:p>
          <a:p>
            <a:pPr marL="171450" indent="-171450">
              <a:buFont typeface="Arial" panose="020B0604020202020204" pitchFamily="34" charset="0"/>
              <a:buChar char="•"/>
            </a:pPr>
            <a:r>
              <a:rPr lang="en-US" dirty="0"/>
              <a:t>The Activities for this release include Corrective Action Plans (CAPs) for B-9 (Disproportionate Representation-Child with a Disability), B-10 (Disproportionate Representation-Eligibility Category), B-9-B-10 (Disproportionate Representation-Child with a Disability and Disproportionate Representation-Eligibility Category), </a:t>
            </a:r>
            <a:r>
              <a:rPr lang="en-US" strike="sngStrike" dirty="0"/>
              <a:t>Part B Monitoring</a:t>
            </a:r>
            <a:r>
              <a:rPr lang="en-US" dirty="0"/>
              <a:t>, B-Valid &amp; Reliable, and State Complaints. State complaint CAPs are issued twice a month.</a:t>
            </a:r>
          </a:p>
          <a:p>
            <a:pPr marL="171450" indent="-171450">
              <a:buFont typeface="Arial" panose="020B0604020202020204" pitchFamily="34" charset="0"/>
              <a:buChar char="•"/>
            </a:pPr>
            <a:r>
              <a:rPr lang="en-US" dirty="0"/>
              <a:t>There are Student Level Corrective Actions (SLCAs) for State Complaints. SLCAs for State Complaints are released with the conclusion of the state complaint so those can be released any day.</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6</a:t>
            </a:fld>
            <a:endParaRPr lang="en-US"/>
          </a:p>
        </p:txBody>
      </p:sp>
    </p:spTree>
    <p:extLst>
      <p:ext uri="{BB962C8B-B14F-4D97-AF65-F5344CB8AC3E}">
        <p14:creationId xmlns:p14="http://schemas.microsoft.com/office/powerpoint/2010/main" val="40038146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 example of the Strand Report. The Strand Report is issued with each major Catamaran release with most of the indicators updated with the May release. </a:t>
            </a:r>
          </a:p>
          <a:p>
            <a:endParaRPr lang="en-US" dirty="0"/>
          </a:p>
          <a:p>
            <a:r>
              <a:rPr lang="en-US" dirty="0"/>
              <a:t>The Strand Report summarizes a district’s performance on the State Performance Plan indicators and priority areas. </a:t>
            </a:r>
          </a:p>
          <a:p>
            <a:endParaRPr lang="en-US" dirty="0"/>
          </a:p>
          <a:p>
            <a:r>
              <a:rPr lang="en-US" dirty="0"/>
              <a:t>We will dive into how to access your reports a little later in this training video, but if you do have a CAP or Corrective action, you can select the </a:t>
            </a:r>
            <a:r>
              <a:rPr lang="en-US" b="1" dirty="0"/>
              <a:t>See CAP or corrective action </a:t>
            </a:r>
            <a:r>
              <a:rPr lang="en-US" dirty="0"/>
              <a:t>link in the Next Step column to be taken directly to that object. </a:t>
            </a:r>
          </a:p>
          <a:p>
            <a:endParaRPr lang="en-US" dirty="0"/>
          </a:p>
          <a:p>
            <a:r>
              <a:rPr lang="en-US" dirty="0"/>
              <a:t>You can use the download link at the top of the screen to save and then print a copy of your Strand Report to share with your administration, colleagues or RAP team if needed. </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7</a:t>
            </a:fld>
            <a:endParaRPr lang="en-US"/>
          </a:p>
        </p:txBody>
      </p:sp>
    </p:spTree>
    <p:extLst>
      <p:ext uri="{BB962C8B-B14F-4D97-AF65-F5344CB8AC3E}">
        <p14:creationId xmlns:p14="http://schemas.microsoft.com/office/powerpoint/2010/main" val="24679187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Monitoring and Activities report, or the MAR, can be accessed through the Reports page, which again, we will look at how to view and access the Reports page. </a:t>
            </a:r>
          </a:p>
          <a:p>
            <a:endParaRPr lang="en-US" dirty="0"/>
          </a:p>
          <a:p>
            <a:r>
              <a:rPr lang="en-US" dirty="0"/>
              <a:t>Some messages are universal and go to all districts, and some messages are targeted, and are sent only to specific districts, such as reminders to review Reports of Findings/No Findings.</a:t>
            </a:r>
          </a:p>
        </p:txBody>
      </p:sp>
      <p:sp>
        <p:nvSpPr>
          <p:cNvPr id="4" name="Slide Number Placeholder 3"/>
          <p:cNvSpPr>
            <a:spLocks noGrp="1"/>
          </p:cNvSpPr>
          <p:nvPr>
            <p:ph type="sldNum" sz="quarter" idx="10"/>
          </p:nvPr>
        </p:nvSpPr>
        <p:spPr/>
        <p:txBody>
          <a:bodyPr/>
          <a:lstStyle/>
          <a:p>
            <a:fld id="{DD2DD89C-FAB0-4542-93EC-D9383E52BB16}" type="slidenum">
              <a:rPr lang="en-US" smtClean="0"/>
              <a:t>8</a:t>
            </a:fld>
            <a:endParaRPr lang="en-US"/>
          </a:p>
        </p:txBody>
      </p:sp>
    </p:spTree>
    <p:extLst>
      <p:ext uri="{BB962C8B-B14F-4D97-AF65-F5344CB8AC3E}">
        <p14:creationId xmlns:p14="http://schemas.microsoft.com/office/powerpoint/2010/main" val="4200217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screenshot includes a universal message asking users to ensure their authorized EEM user has the current information updated in that system. Catamaran uses the EEM for many functions so correct and current data is very helpful. </a:t>
            </a:r>
          </a:p>
        </p:txBody>
      </p:sp>
      <p:sp>
        <p:nvSpPr>
          <p:cNvPr id="4" name="Slide Number Placeholder 3"/>
          <p:cNvSpPr>
            <a:spLocks noGrp="1"/>
          </p:cNvSpPr>
          <p:nvPr>
            <p:ph type="sldNum" sz="quarter" idx="10"/>
          </p:nvPr>
        </p:nvSpPr>
        <p:spPr/>
        <p:txBody>
          <a:bodyPr/>
          <a:lstStyle/>
          <a:p>
            <a:fld id="{DD2DD89C-FAB0-4542-93EC-D9383E52BB16}" type="slidenum">
              <a:rPr lang="en-US" smtClean="0"/>
              <a:t>9</a:t>
            </a:fld>
            <a:endParaRPr lang="en-US"/>
          </a:p>
        </p:txBody>
      </p:sp>
    </p:spTree>
    <p:extLst>
      <p:ext uri="{BB962C8B-B14F-4D97-AF65-F5344CB8AC3E}">
        <p14:creationId xmlns:p14="http://schemas.microsoft.com/office/powerpoint/2010/main" val="30128767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set of reports are related to completed monitoring activities. We recently completed the monitoring activities for B-9/B-10 so there will be reports of findings or no findings for each of those districts or ISDs which participated.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reviewing the data that was submitted as part of the B-13 data collection this past spring the Office of Special Education made many changes to data submitted by the ISDs. Valid and reliable data is a requirement of the IDEA.  ISDs (or State Agencies) for whom the OSE had to change the data or had interrater reliability issues for one year, will be receiving a valid and reliable letter of findings. This letter will direct the ISD (or State Agency) to complete a corrective action plan and participate in a required training video and quiz offered by the OSE to ensure the B13 data collection this next year consists of valid and reliable data. More on those in just a minute.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each month, state complaint Final Decisions are issued so those are included in the reports as well. </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10</a:t>
            </a:fld>
            <a:endParaRPr lang="en-US"/>
          </a:p>
        </p:txBody>
      </p:sp>
    </p:spTree>
    <p:extLst>
      <p:ext uri="{BB962C8B-B14F-4D97-AF65-F5344CB8AC3E}">
        <p14:creationId xmlns:p14="http://schemas.microsoft.com/office/powerpoint/2010/main" val="2297632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CAPs that were issued last year in September, there are closeout or non-closeout reports for all of those. These include B-9, B-10,</a:t>
            </a:r>
            <a:r>
              <a:rPr lang="en-US" strike="noStrike" dirty="0"/>
              <a:t> </a:t>
            </a:r>
            <a:r>
              <a:rPr lang="en-US" dirty="0"/>
              <a:t>B-Valid &amp; Reliable, and State Complaints. If your district or ISD is not able to close its CAP, the OSE will assign a technical assistance provider to work with the district to achieve compliance. </a:t>
            </a:r>
          </a:p>
        </p:txBody>
      </p:sp>
      <p:sp>
        <p:nvSpPr>
          <p:cNvPr id="4" name="Slide Number Placeholder 3"/>
          <p:cNvSpPr>
            <a:spLocks noGrp="1"/>
          </p:cNvSpPr>
          <p:nvPr>
            <p:ph type="sldNum" sz="quarter" idx="10"/>
          </p:nvPr>
        </p:nvSpPr>
        <p:spPr/>
        <p:txBody>
          <a:bodyPr/>
          <a:lstStyle/>
          <a:p>
            <a:fld id="{DD2DD89C-FAB0-4542-93EC-D9383E52BB16}" type="slidenum">
              <a:rPr lang="en-US" smtClean="0"/>
              <a:t>11</a:t>
            </a:fld>
            <a:endParaRPr lang="en-US"/>
          </a:p>
        </p:txBody>
      </p:sp>
    </p:spTree>
    <p:extLst>
      <p:ext uri="{BB962C8B-B14F-4D97-AF65-F5344CB8AC3E}">
        <p14:creationId xmlns:p14="http://schemas.microsoft.com/office/powerpoint/2010/main" val="35216230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ISD Determinations Data.</a:t>
            </a:r>
          </a:p>
          <a:p>
            <a:endParaRPr lang="en-US" dirty="0"/>
          </a:p>
          <a:p>
            <a:pPr>
              <a:lnSpc>
                <a:spcPct val="110000"/>
              </a:lnSpc>
            </a:pPr>
            <a:r>
              <a:rPr lang="en-US" sz="3200" dirty="0">
                <a:latin typeface="Arial"/>
                <a:cs typeface="Arial"/>
              </a:rPr>
              <a:t>All Determinations data has been previously shared. Review previous Determinations matrices, if needed to understand the data source. </a:t>
            </a:r>
            <a:endParaRPr lang="en-US" sz="3200" dirty="0"/>
          </a:p>
          <a:p>
            <a:pPr>
              <a:lnSpc>
                <a:spcPct val="110000"/>
              </a:lnSpc>
            </a:pPr>
            <a:r>
              <a:rPr lang="en-US" sz="3200" dirty="0">
                <a:latin typeface="Arial"/>
                <a:cs typeface="Arial"/>
              </a:rPr>
              <a:t>Determinations methodology and resources are available on the technical assistance website on the </a:t>
            </a:r>
            <a:r>
              <a:rPr lang="en-US" sz="3200" dirty="0">
                <a:latin typeface="Arial"/>
                <a:cs typeface="Arial"/>
                <a:hlinkClick r:id="rId3"/>
              </a:rPr>
              <a:t>Determinations</a:t>
            </a:r>
            <a:r>
              <a:rPr lang="en-US" sz="3200" dirty="0">
                <a:latin typeface="Arial"/>
                <a:cs typeface="Arial"/>
              </a:rPr>
              <a:t> page (https://training.catamaran.partners/determinations/). </a:t>
            </a:r>
            <a:endParaRPr lang="en-US" sz="3200" dirty="0"/>
          </a:p>
          <a:p>
            <a:pPr>
              <a:lnSpc>
                <a:spcPct val="110000"/>
              </a:lnSpc>
            </a:pPr>
            <a:r>
              <a:rPr lang="en-US" sz="3200" dirty="0">
                <a:latin typeface="Arial"/>
                <a:cs typeface="Arial"/>
              </a:rPr>
              <a:t>Results and Compliance Scores</a:t>
            </a:r>
          </a:p>
          <a:p>
            <a:pPr lvl="1">
              <a:lnSpc>
                <a:spcPct val="110000"/>
              </a:lnSpc>
            </a:pPr>
            <a:r>
              <a:rPr lang="en-US" sz="2800" dirty="0">
                <a:latin typeface="Arial"/>
                <a:cs typeface="Arial"/>
              </a:rPr>
              <a:t>Review the compliance and results scores for each of the six years. </a:t>
            </a:r>
            <a:endParaRPr lang="en-US" sz="2800" dirty="0"/>
          </a:p>
          <a:p>
            <a:pPr lvl="1">
              <a:lnSpc>
                <a:spcPct val="110000"/>
              </a:lnSpc>
            </a:pPr>
            <a:r>
              <a:rPr lang="en-US" sz="2800" dirty="0">
                <a:latin typeface="Arial"/>
                <a:cs typeface="Arial"/>
              </a:rPr>
              <a:t>Compare the ISD's scores to the state scores.</a:t>
            </a:r>
          </a:p>
          <a:p>
            <a:pPr lvl="1">
              <a:lnSpc>
                <a:spcPct val="110000"/>
              </a:lnSpc>
            </a:pPr>
            <a:r>
              <a:rPr lang="en-US" sz="2800" dirty="0">
                <a:latin typeface="Arial"/>
                <a:cs typeface="Arial"/>
              </a:rPr>
              <a:t>Note the gaps between the ISD scores and the state scores.</a:t>
            </a:r>
          </a:p>
          <a:p>
            <a:pPr lvl="1">
              <a:lnSpc>
                <a:spcPct val="110000"/>
              </a:lnSpc>
            </a:pPr>
            <a:r>
              <a:rPr lang="en-US" sz="2800" dirty="0">
                <a:latin typeface="Arial"/>
                <a:cs typeface="Arial"/>
              </a:rPr>
              <a:t>Look for any trends in the data.</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12</a:t>
            </a:fld>
            <a:endParaRPr lang="en-US"/>
          </a:p>
        </p:txBody>
      </p:sp>
    </p:spTree>
    <p:extLst>
      <p:ext uri="{BB962C8B-B14F-4D97-AF65-F5344CB8AC3E}">
        <p14:creationId xmlns:p14="http://schemas.microsoft.com/office/powerpoint/2010/main" val="2737360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t>Element Data.</a:t>
            </a:r>
          </a:p>
          <a:p>
            <a:endParaRPr lang="en-US" sz="2800" dirty="0"/>
          </a:p>
          <a:p>
            <a:r>
              <a:rPr lang="en-US" sz="2800" dirty="0"/>
              <a:t>Look at the trend for each element. </a:t>
            </a:r>
          </a:p>
          <a:p>
            <a:r>
              <a:rPr lang="en-US" sz="2800" dirty="0"/>
              <a:t>What are the elements with the lowest scores?</a:t>
            </a:r>
          </a:p>
          <a:p>
            <a:pPr lvl="1"/>
            <a:r>
              <a:rPr lang="en-US" sz="2400" dirty="0"/>
              <a:t>For Compliance?</a:t>
            </a:r>
          </a:p>
          <a:p>
            <a:pPr lvl="1"/>
            <a:r>
              <a:rPr lang="en-US" sz="2400" dirty="0"/>
              <a:t>For Results?</a:t>
            </a:r>
          </a:p>
          <a:p>
            <a:r>
              <a:rPr lang="en-US" sz="2800" dirty="0"/>
              <a:t>Reminder: The audit number is a count of member districts with special education audit findings. A zero means no districts that were audited had a finding. These numbers are counts of member districts, not points for the score. </a:t>
            </a:r>
          </a:p>
          <a:p>
            <a:r>
              <a:rPr lang="en-US" sz="2800" dirty="0"/>
              <a:t>Refer to the methodology document for further information.</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13</a:t>
            </a:fld>
            <a:endParaRPr lang="en-US"/>
          </a:p>
        </p:txBody>
      </p:sp>
    </p:spTree>
    <p:extLst>
      <p:ext uri="{BB962C8B-B14F-4D97-AF65-F5344CB8AC3E}">
        <p14:creationId xmlns:p14="http://schemas.microsoft.com/office/powerpoint/2010/main" val="1359907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dirty="0">
                <a:solidFill>
                  <a:srgbClr val="000000"/>
                </a:solidFill>
                <a:effectLst/>
                <a:latin typeface="Arial" panose="020B0604020202020204" pitchFamily="34" charset="0"/>
                <a:cs typeface="Arial" panose="020B0604020202020204" pitchFamily="34" charset="0"/>
              </a:rPr>
              <a:t>Member District Element Data.</a:t>
            </a:r>
          </a:p>
          <a:p>
            <a:endParaRPr lang="en-US" sz="1200" b="0" i="0" dirty="0">
              <a:solidFill>
                <a:srgbClr val="000000"/>
              </a:solidFill>
              <a:effectLst/>
              <a:latin typeface="Arial" panose="020B0604020202020204" pitchFamily="34" charset="0"/>
              <a:cs typeface="Arial" panose="020B0604020202020204" pitchFamily="34" charset="0"/>
            </a:endParaRPr>
          </a:p>
          <a:p>
            <a:r>
              <a:rPr lang="en-US" sz="1200" b="0" i="0" dirty="0">
                <a:solidFill>
                  <a:srgbClr val="000000"/>
                </a:solidFill>
                <a:effectLst/>
                <a:latin typeface="Arial" panose="020B0604020202020204" pitchFamily="34" charset="0"/>
                <a:cs typeface="Arial" panose="020B0604020202020204" pitchFamily="34" charset="0"/>
              </a:rPr>
              <a:t>For each element of concern, look at the data from the member districts for the six years. </a:t>
            </a:r>
          </a:p>
          <a:p>
            <a:r>
              <a:rPr lang="en-US" sz="1200" b="0" i="0" dirty="0">
                <a:solidFill>
                  <a:srgbClr val="000000"/>
                </a:solidFill>
                <a:effectLst/>
                <a:latin typeface="Arial" panose="020B0604020202020204" pitchFamily="34" charset="0"/>
                <a:cs typeface="Arial" panose="020B0604020202020204" pitchFamily="34" charset="0"/>
              </a:rPr>
              <a:t>Is it one district or many districts with low scores?</a:t>
            </a:r>
          </a:p>
          <a:p>
            <a:r>
              <a:rPr lang="en-US" sz="1200" b="0" i="0" dirty="0">
                <a:solidFill>
                  <a:srgbClr val="000000"/>
                </a:solidFill>
                <a:effectLst/>
                <a:latin typeface="Arial" panose="020B0604020202020204" pitchFamily="34" charset="0"/>
                <a:cs typeface="Arial" panose="020B0604020202020204" pitchFamily="34" charset="0"/>
              </a:rPr>
              <a:t>Is it the same districts each year? </a:t>
            </a:r>
          </a:p>
          <a:p>
            <a:r>
              <a:rPr lang="en-US" sz="1200" b="0" i="0" dirty="0">
                <a:solidFill>
                  <a:srgbClr val="000000"/>
                </a:solidFill>
                <a:effectLst/>
                <a:latin typeface="Arial" panose="020B0604020202020204" pitchFamily="34" charset="0"/>
                <a:cs typeface="Arial" panose="020B0604020202020204" pitchFamily="34" charset="0"/>
              </a:rPr>
              <a:t>Are some trending up or down? </a:t>
            </a:r>
            <a:endParaRPr lang="en-US" sz="1200" dirty="0">
              <a:solidFill>
                <a:srgbClr val="000000"/>
              </a:solidFill>
              <a:latin typeface="Arial" panose="020B0604020202020204" pitchFamily="34" charset="0"/>
              <a:cs typeface="Arial" panose="020B0604020202020204" pitchFamily="34" charset="0"/>
            </a:endParaRPr>
          </a:p>
          <a:p>
            <a:r>
              <a:rPr lang="en-US" sz="1200" b="0" i="0" dirty="0">
                <a:solidFill>
                  <a:srgbClr val="000000"/>
                </a:solidFill>
                <a:effectLst/>
                <a:latin typeface="Arial" panose="020B0604020202020204" pitchFamily="34" charset="0"/>
                <a:cs typeface="Arial" panose="020B0604020202020204" pitchFamily="34" charset="0"/>
              </a:rPr>
              <a:t>Are newer data available about any element?</a:t>
            </a:r>
          </a:p>
          <a:p>
            <a:r>
              <a:rPr lang="en-US" sz="1200" dirty="0">
                <a:solidFill>
                  <a:srgbClr val="000000"/>
                </a:solidFill>
                <a:latin typeface="Arial"/>
                <a:cs typeface="Arial"/>
              </a:rPr>
              <a:t>What technical assistance (TA) is needed to address the issue(s)?</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14</a:t>
            </a:fld>
            <a:endParaRPr lang="en-US"/>
          </a:p>
        </p:txBody>
      </p:sp>
    </p:spTree>
    <p:extLst>
      <p:ext uri="{BB962C8B-B14F-4D97-AF65-F5344CB8AC3E}">
        <p14:creationId xmlns:p14="http://schemas.microsoft.com/office/powerpoint/2010/main" val="3787486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kern="1200" dirty="0">
                <a:solidFill>
                  <a:schemeClr val="tx1"/>
                </a:solidFill>
                <a:effectLst/>
                <a:latin typeface="+mn-lt"/>
                <a:ea typeface="+mn-ea"/>
                <a:cs typeface="+mn-cs"/>
              </a:rPr>
              <a:t>For corrective action plans known as CAPs, there are some general rules that apply to all. All CAPs have the same workflow and timelines for completion. The first due date for these CAPs is the date by which the CAPs must be written and submitted.  CAPs issued in September are due to be written and submitted by November 1.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CAPs must be verified and closed one year from the date the non-compliance is issued. We call this the year of correction. The CAP’s year of correction begins on September 15 for B-9, B-10, and </a:t>
            </a:r>
            <a:r>
              <a:rPr lang="en-US" sz="1200" kern="1200" dirty="0" err="1">
                <a:solidFill>
                  <a:schemeClr val="tx1"/>
                </a:solidFill>
                <a:effectLst/>
                <a:latin typeface="+mn-lt"/>
                <a:ea typeface="+mn-ea"/>
                <a:cs typeface="+mn-cs"/>
              </a:rPr>
              <a:t>B-Valid&amp;Reliable</a:t>
            </a:r>
            <a:r>
              <a:rPr lang="en-US" sz="1200" kern="1200" dirty="0">
                <a:solidFill>
                  <a:schemeClr val="tx1"/>
                </a:solidFill>
                <a:effectLst/>
                <a:latin typeface="+mn-lt"/>
                <a:ea typeface="+mn-ea"/>
                <a:cs typeface="+mn-cs"/>
              </a:rPr>
              <a:t> (based on B-13), but the year of correction begins on the date of the final decision for complaint CAPs. If your district was issued a complaint CAP as a result of noncompliance identified during a state complaint investigation, the date the final report was issued begins your year correction. As an example, if the final decision was issued on September 8, the CAP must be verified and closed by September 7 of the following year. Complaint CAPs are released twice a month in catamaran.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All CAPs describe the system-level correction the district will complete. As opposed to the student-level corrections of SLCAs.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Every CAP is verified for correction by the ISD. Then, the ISD submits the CAP to the OSE for closeout. On the menu page of the CAP, there will be a link to either the student-level corrective action for Monitoring CAPs (B-9, B-10, B-9-B-10) and complaint CAPs or to a district student data report for B-Valid &amp; Reliable (based on B-13) CAPs. This link to the student-level information should help the RAP team as they uncover the root causes of noncompliance.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One continuing requirement when it comes to verification and closeout activities is the OSE review of the district’s updated procedures as well as change in practices. At the time the district completes their progress report, the district should upload their updated policies and procedures for review. If changes are needed, the progress report will be returned to the district with directions. If the procedures are compliant, the progress report approval process will continue.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During the verification stage of the CAP, the ISD reviews student files for evidence of change in practice. When the review is complete, the ISD uploads </a:t>
            </a:r>
            <a:r>
              <a:rPr lang="en-US" sz="1200" b="1" kern="1200" dirty="0">
                <a:solidFill>
                  <a:schemeClr val="tx1"/>
                </a:solidFill>
                <a:effectLst/>
                <a:latin typeface="+mn-lt"/>
                <a:ea typeface="+mn-ea"/>
                <a:cs typeface="+mn-cs"/>
              </a:rPr>
              <a:t>all</a:t>
            </a:r>
            <a:r>
              <a:rPr lang="en-US" sz="1200" kern="1200" dirty="0">
                <a:solidFill>
                  <a:schemeClr val="tx1"/>
                </a:solidFill>
                <a:effectLst/>
                <a:latin typeface="+mn-lt"/>
                <a:ea typeface="+mn-ea"/>
                <a:cs typeface="+mn-cs"/>
              </a:rPr>
              <a:t> documentation reviewed to demonstrate compliance. If the ISD needs additional documentation from the district, the ISD will return the activity to the district to upload documentation on the Verification Appendix page. Once the review is complete, and all relevant documentation is uploaded, the ISD submits to the OSE. </a:t>
            </a:r>
            <a:r>
              <a:rPr lang="en-US" sz="1200" b="1" i="1" kern="1200" dirty="0">
                <a:solidFill>
                  <a:schemeClr val="tx1"/>
                </a:solidFill>
                <a:effectLst/>
                <a:latin typeface="+mn-lt"/>
                <a:ea typeface="+mn-ea"/>
                <a:cs typeface="+mn-cs"/>
              </a:rPr>
              <a:t>The ISD should complete all returns to the district before submitting to the OSE for their review and verification of correction.</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change in practice is based on OSEP’s 23-01 memo which states the State must retain documentation of correction of noncompliance for each individual case of previously noncompliant files, records, etc.</a:t>
            </a:r>
          </a:p>
          <a:p>
            <a:endParaRPr lang="en-US" dirty="0"/>
          </a:p>
          <a:p>
            <a:r>
              <a:rPr lang="en-US" dirty="0"/>
              <a:t>The processes we’ve discussed so far are true for all monitoring CAPs including Complaint CAPs. </a:t>
            </a:r>
          </a:p>
          <a:p>
            <a:endParaRPr lang="en-US" dirty="0"/>
          </a:p>
          <a:p>
            <a:r>
              <a:rPr lang="en-US" dirty="0"/>
              <a:t>B-Valid &amp; Reliable CAP Verification Activity will look different than the monitoring and Complaint CAPs. During the verification stage of the CAP, The ISD will complete the CAP Activity Verification to include reviewing the activity steps and evidence provided to verify the activities have been completed. The new step includes Data Collection Verification.  This section will not be completed until the B-13 (Secondary Transition) Data Collection Activity is available in Catamaran. At that time, the OSE will provide a list of member districts using a chart which will be found in the CAP Verification Activity Page. The OSE will request specific information for each district. The ISD will upload the requested information using the provided browse button on each row. We will see some screen shots of this in just a few minutes. </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15</a:t>
            </a:fld>
            <a:endParaRPr lang="en-US"/>
          </a:p>
        </p:txBody>
      </p:sp>
    </p:spTree>
    <p:extLst>
      <p:ext uri="{BB962C8B-B14F-4D97-AF65-F5344CB8AC3E}">
        <p14:creationId xmlns:p14="http://schemas.microsoft.com/office/powerpoint/2010/main" val="2697408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dirty="0"/>
              <a:t>SLCAs correct individual student level noncompliance. They are due within 30 school days</a:t>
            </a:r>
          </a:p>
          <a:p>
            <a:pPr marL="0" indent="0">
              <a:buFontTx/>
              <a:buNone/>
            </a:pPr>
            <a:r>
              <a:rPr lang="en-US" sz="1200" dirty="0"/>
              <a:t>SLCAs Are verified as corrected by the ISD and reviewed by the OSE.</a:t>
            </a:r>
          </a:p>
          <a:p>
            <a:pPr marL="0" indent="0">
              <a:buFontTx/>
              <a:buNone/>
            </a:pPr>
            <a:r>
              <a:rPr lang="en-US" sz="1200" dirty="0"/>
              <a:t>Each individual SLCA must be closed before the CAP or corrective action is closed</a:t>
            </a:r>
          </a:p>
          <a:p>
            <a:pPr marL="0" indent="0">
              <a:buFontTx/>
              <a:buNone/>
            </a:pPr>
            <a:r>
              <a:rPr lang="en-US" dirty="0"/>
              <a:t>The example shown here is highlighting a link from a Complaint SLCA to the more explicit language of the final decision. </a:t>
            </a:r>
          </a:p>
          <a:p>
            <a:pPr>
              <a:buFontTx/>
              <a:buNone/>
            </a:pPr>
            <a:endParaRPr lang="en-US" dirty="0"/>
          </a:p>
          <a:p>
            <a:r>
              <a:rPr lang="en-US" dirty="0"/>
              <a:t>The B-9, B-10 and B-9-B-10 SLCAs were due 30-school days from the date of review. </a:t>
            </a:r>
          </a:p>
        </p:txBody>
      </p:sp>
      <p:sp>
        <p:nvSpPr>
          <p:cNvPr id="4" name="Slide Number Placeholder 3"/>
          <p:cNvSpPr>
            <a:spLocks noGrp="1"/>
          </p:cNvSpPr>
          <p:nvPr>
            <p:ph type="sldNum" sz="quarter" idx="10"/>
          </p:nvPr>
        </p:nvSpPr>
        <p:spPr/>
        <p:txBody>
          <a:bodyPr/>
          <a:lstStyle/>
          <a:p>
            <a:fld id="{DD2DD89C-FAB0-4542-93EC-D9383E52BB16}" type="slidenum">
              <a:rPr lang="en-US" smtClean="0"/>
              <a:t>16</a:t>
            </a:fld>
            <a:endParaRPr lang="en-US"/>
          </a:p>
        </p:txBody>
      </p:sp>
    </p:spTree>
    <p:extLst>
      <p:ext uri="{BB962C8B-B14F-4D97-AF65-F5344CB8AC3E}">
        <p14:creationId xmlns:p14="http://schemas.microsoft.com/office/powerpoint/2010/main" val="3944535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dirty="0"/>
              <a:t>The next sections will be for our new and occasional users. For our experienced users, you may also wish to stick around for these reminders.</a:t>
            </a:r>
          </a:p>
          <a:p>
            <a:pPr defTabSz="928299">
              <a:defRPr/>
            </a:pPr>
            <a:endParaRPr lang="en-US" dirty="0"/>
          </a:p>
          <a:p>
            <a:pPr defTabSz="928299">
              <a:defRPr/>
            </a:pPr>
            <a:r>
              <a:rPr lang="en-US" dirty="0"/>
              <a:t>Let’s take a closer look at reviewing and acknowledging reports in Catamaran.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DD89C-FAB0-4542-93EC-D9383E52BB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8974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Let’s dive into how to access, view and acknowledge reports.  Also, please note there is a How to document on the Catamaran Technical Assistance website that outlines how to acknowledge reports step by step. </a:t>
            </a:r>
          </a:p>
          <a:p>
            <a:endParaRPr lang="en-US"/>
          </a:p>
          <a:p>
            <a:r>
              <a:rPr lang="en-US"/>
              <a:t>When logging in, </a:t>
            </a:r>
            <a:r>
              <a:rPr lang="en-US" b="1"/>
              <a:t>B Report </a:t>
            </a:r>
            <a:r>
              <a:rPr lang="en-US"/>
              <a:t>will be populated on the Tasks Overview. Select the link in the Activity column to access the Reports page. </a:t>
            </a:r>
          </a:p>
          <a:p>
            <a:endParaRPr lang="en-US"/>
          </a:p>
          <a:p>
            <a:r>
              <a:rPr lang="en-US"/>
              <a:t>Note: If you have previously applied a filter to the Tasks Overview, it may also be necessary to clear filters before applying a new one. As a reminder, you can narrow tasks down, by applying a filter such as Release, Type, or Organization. </a:t>
            </a:r>
          </a:p>
          <a:p>
            <a:endParaRPr lang="en-US"/>
          </a:p>
        </p:txBody>
      </p:sp>
      <p:sp>
        <p:nvSpPr>
          <p:cNvPr id="4" name="Slide Number Placeholder 3"/>
          <p:cNvSpPr>
            <a:spLocks noGrp="1"/>
          </p:cNvSpPr>
          <p:nvPr>
            <p:ph type="sldNum" sz="quarter" idx="10"/>
          </p:nvPr>
        </p:nvSpPr>
        <p:spPr/>
        <p:txBody>
          <a:bodyPr/>
          <a:lstStyle/>
          <a:p>
            <a:fld id="{DD2DD89C-FAB0-4542-93EC-D9383E52BB16}" type="slidenum">
              <a:rPr lang="en-US" smtClean="0"/>
              <a:t>18</a:t>
            </a:fld>
            <a:endParaRPr lang="en-US"/>
          </a:p>
        </p:txBody>
      </p:sp>
    </p:spTree>
    <p:extLst>
      <p:ext uri="{BB962C8B-B14F-4D97-AF65-F5344CB8AC3E}">
        <p14:creationId xmlns:p14="http://schemas.microsoft.com/office/powerpoint/2010/main" val="188174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you reach the Reports page, you can select any report link to view that report.</a:t>
            </a:r>
          </a:p>
          <a:p>
            <a:r>
              <a:rPr lang="en-US" dirty="0"/>
              <a:t>Then, you can review, print, and share the reports with appropriate team members.</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19</a:t>
            </a:fld>
            <a:endParaRPr lang="en-US"/>
          </a:p>
        </p:txBody>
      </p:sp>
    </p:spTree>
    <p:extLst>
      <p:ext uri="{BB962C8B-B14F-4D97-AF65-F5344CB8AC3E}">
        <p14:creationId xmlns:p14="http://schemas.microsoft.com/office/powerpoint/2010/main" val="2082648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Reports must be acknowledged by October 15. </a:t>
            </a:r>
          </a:p>
          <a:p>
            <a:endParaRPr lang="en-US" dirty="0"/>
          </a:p>
          <a:p>
            <a:r>
              <a:rPr lang="en-US" dirty="0"/>
              <a:t>To acknowledge reports, select the red </a:t>
            </a:r>
            <a:r>
              <a:rPr lang="en-US" b="1" dirty="0"/>
              <a:t>Acknowledge Reports </a:t>
            </a:r>
            <a:r>
              <a:rPr lang="en-US" dirty="0"/>
              <a:t>button on the Reports page. </a:t>
            </a:r>
          </a:p>
          <a:p>
            <a:endParaRPr lang="en-US" dirty="0"/>
          </a:p>
          <a:p>
            <a:r>
              <a:rPr lang="en-US" dirty="0"/>
              <a:t>Once reports are acknowledged, the district will be returned to the Dashboard where any additional tasks such as a CAP will become available. You may need to clear any previously set filters on the Tasks Overview to see any new tasks. If there are no additional tasks, then a message of “</a:t>
            </a:r>
            <a:r>
              <a:rPr lang="en-US" b="1" dirty="0"/>
              <a:t>You have no tasks to view</a:t>
            </a:r>
            <a:r>
              <a:rPr lang="en-US" dirty="0"/>
              <a:t>” will appear in the place of the Tasks Overview list.</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20</a:t>
            </a:fld>
            <a:endParaRPr lang="en-US"/>
          </a:p>
        </p:txBody>
      </p:sp>
    </p:spTree>
    <p:extLst>
      <p:ext uri="{BB962C8B-B14F-4D97-AF65-F5344CB8AC3E}">
        <p14:creationId xmlns:p14="http://schemas.microsoft.com/office/powerpoint/2010/main" val="3157015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New work which has been issued in this release can not be completed in Catamaran until reports are acknowledged. </a:t>
            </a:r>
          </a:p>
          <a:p>
            <a:endParaRPr lang="en-US" dirty="0"/>
          </a:p>
          <a:p>
            <a:r>
              <a:rPr lang="en-US" dirty="0"/>
              <a:t>What to do after acknowledging reports? </a:t>
            </a:r>
          </a:p>
          <a:p>
            <a:r>
              <a:rPr lang="en-US" dirty="0"/>
              <a:t>Review the Reports page – Does my district have findings?</a:t>
            </a:r>
          </a:p>
          <a:p>
            <a:r>
              <a:rPr lang="en-US" dirty="0"/>
              <a:t>Review the Strand Report – What are the next steps?</a:t>
            </a:r>
          </a:p>
          <a:p>
            <a:r>
              <a:rPr lang="en-US" dirty="0"/>
              <a:t>Review the MAR. Decide whether the district should convene a Review and Analysis Process (RAP) Team. </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21</a:t>
            </a:fld>
            <a:endParaRPr lang="en-US"/>
          </a:p>
        </p:txBody>
      </p:sp>
    </p:spTree>
    <p:extLst>
      <p:ext uri="{BB962C8B-B14F-4D97-AF65-F5344CB8AC3E}">
        <p14:creationId xmlns:p14="http://schemas.microsoft.com/office/powerpoint/2010/main" val="3623358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sorting through and sharing the information, you’ll need to see if you have a CAP to work on. You can check your Tasks Overview on the Dashboard (remember to clear any filters before applying a new one) or take another look at the Strand report to see if you do indeed have a CAP. </a:t>
            </a:r>
          </a:p>
          <a:p>
            <a:endParaRPr lang="en-US" dirty="0"/>
          </a:p>
          <a:p>
            <a:pPr defTabSz="922630">
              <a:defRPr/>
            </a:pPr>
            <a:r>
              <a:rPr lang="en-US" dirty="0"/>
              <a:t>If you do, you need to convene a RAP Team to work through the CAP. </a:t>
            </a:r>
            <a:br>
              <a:rPr lang="en-US" dirty="0"/>
            </a:br>
            <a:br>
              <a:rPr lang="en-US" dirty="0"/>
            </a:br>
            <a:r>
              <a:rPr lang="en-US" dirty="0"/>
              <a:t>Important note: if you have a Complaint CAP, it will not be listed on your Strand Report. You will need to check the Tasks Overview for Complaint CAPs.</a:t>
            </a:r>
          </a:p>
          <a:p>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22</a:t>
            </a:fld>
            <a:endParaRPr lang="en-US"/>
          </a:p>
        </p:txBody>
      </p:sp>
    </p:spTree>
    <p:extLst>
      <p:ext uri="{BB962C8B-B14F-4D97-AF65-F5344CB8AC3E}">
        <p14:creationId xmlns:p14="http://schemas.microsoft.com/office/powerpoint/2010/main" val="41194772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acknowledging reports, you will want to begin addressing any findings that may have been issued to your district. In this section we will review some reminders about the process of a CAP and Corrective Action. Let’s take a closer look at those.</a:t>
            </a:r>
          </a:p>
        </p:txBody>
      </p:sp>
      <p:sp>
        <p:nvSpPr>
          <p:cNvPr id="4" name="Slide Number Placeholder 3"/>
          <p:cNvSpPr>
            <a:spLocks noGrp="1"/>
          </p:cNvSpPr>
          <p:nvPr>
            <p:ph type="sldNum" sz="quarter" idx="10"/>
          </p:nvPr>
        </p:nvSpPr>
        <p:spPr/>
        <p:txBody>
          <a:bodyPr/>
          <a:lstStyle/>
          <a:p>
            <a:fld id="{DD2DD89C-FAB0-4542-93EC-D9383E52BB16}" type="slidenum">
              <a:rPr lang="en-US" smtClean="0"/>
              <a:t>23</a:t>
            </a:fld>
            <a:endParaRPr lang="en-US"/>
          </a:p>
        </p:txBody>
      </p:sp>
    </p:spTree>
    <p:extLst>
      <p:ext uri="{BB962C8B-B14F-4D97-AF65-F5344CB8AC3E}">
        <p14:creationId xmlns:p14="http://schemas.microsoft.com/office/powerpoint/2010/main" val="371285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CAP Finding Page applies to Indicator B-9, B-10, B-9-B-10, and Part B CAPs. Actions ordered in the Final Reports will be bolded and numbered. Each action must be detailed in the Action Steps. </a:t>
            </a:r>
          </a:p>
        </p:txBody>
      </p:sp>
      <p:sp>
        <p:nvSpPr>
          <p:cNvPr id="4" name="Slide Number Placeholder 3"/>
          <p:cNvSpPr>
            <a:spLocks noGrp="1"/>
          </p:cNvSpPr>
          <p:nvPr>
            <p:ph type="sldNum" sz="quarter" idx="5"/>
          </p:nvPr>
        </p:nvSpPr>
        <p:spPr/>
        <p:txBody>
          <a:bodyPr/>
          <a:lstStyle/>
          <a:p>
            <a:fld id="{DD2DD89C-FAB0-4542-93EC-D9383E52BB16}" type="slidenum">
              <a:rPr lang="en-US" smtClean="0"/>
              <a:t>24</a:t>
            </a:fld>
            <a:endParaRPr lang="en-US"/>
          </a:p>
        </p:txBody>
      </p:sp>
    </p:spTree>
    <p:extLst>
      <p:ext uri="{BB962C8B-B14F-4D97-AF65-F5344CB8AC3E}">
        <p14:creationId xmlns:p14="http://schemas.microsoft.com/office/powerpoint/2010/main" val="2105247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Valid &amp; Reliable data CAPs will have monitoring finding language displayed that outlines the questions where the ISD (or State Agency) had interrater reliability issues during the data collection activity.</a:t>
            </a:r>
          </a:p>
          <a:p>
            <a:endParaRPr lang="en-US" dirty="0"/>
          </a:p>
          <a:p>
            <a:r>
              <a:rPr lang="en-US" dirty="0"/>
              <a:t>The information displayed under the Required Corrective Action section will be the same for all who receive this finding. The Interrater Reliability training video will be available on the Catamaran Technical Assistance website for the Transition Coordinator and other staff to complete at their convenience. In addition, the Transition Coordinator will be required to achieve a score of 80% or better on the corresponding quiz. Instead of selecting a scheduled training session date (as was done in September 2024 and prior), the user will indicate on the CAP Activity Page the date by which the Transition Coordinator (and others) will complete the training video and quiz. </a:t>
            </a:r>
          </a:p>
          <a:p>
            <a:endParaRPr lang="en-US" dirty="0"/>
          </a:p>
          <a:p>
            <a:r>
              <a:rPr lang="en-US" dirty="0"/>
              <a:t>Note all ISDs are open to watch the B-13 IRR training video; however, ISDs with a B-Valid &amp; Reliable finding will be required to watch.</a:t>
            </a:r>
          </a:p>
        </p:txBody>
      </p:sp>
      <p:sp>
        <p:nvSpPr>
          <p:cNvPr id="4" name="Slide Number Placeholder 3"/>
          <p:cNvSpPr>
            <a:spLocks noGrp="1"/>
          </p:cNvSpPr>
          <p:nvPr>
            <p:ph type="sldNum" sz="quarter" idx="5"/>
          </p:nvPr>
        </p:nvSpPr>
        <p:spPr/>
        <p:txBody>
          <a:bodyPr/>
          <a:lstStyle/>
          <a:p>
            <a:fld id="{DD2DD89C-FAB0-4542-93EC-D9383E52BB16}" type="slidenum">
              <a:rPr lang="en-US" smtClean="0"/>
              <a:t>25</a:t>
            </a:fld>
            <a:endParaRPr lang="en-US"/>
          </a:p>
        </p:txBody>
      </p:sp>
    </p:spTree>
    <p:extLst>
      <p:ext uri="{BB962C8B-B14F-4D97-AF65-F5344CB8AC3E}">
        <p14:creationId xmlns:p14="http://schemas.microsoft.com/office/powerpoint/2010/main" val="3839664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both the </a:t>
            </a:r>
            <a:r>
              <a:rPr lang="en-US" b="1" dirty="0"/>
              <a:t>CAP Activity or CAP Finding </a:t>
            </a:r>
            <a:r>
              <a:rPr lang="en-US" dirty="0"/>
              <a:t>pages, the activity step question (question 3) allows users to delete a row without having to back out any information. We wanted to remind you of this feature and how to use it.</a:t>
            </a:r>
          </a:p>
          <a:p>
            <a:endParaRPr lang="en-US" dirty="0"/>
          </a:p>
          <a:p>
            <a:pPr marL="173093" indent="-173093">
              <a:buFont typeface="Arial" panose="020B0604020202020204" pitchFamily="34" charset="0"/>
              <a:buChar char="•"/>
            </a:pPr>
            <a:r>
              <a:rPr lang="en-US" dirty="0"/>
              <a:t>To remove a row, check the Delete box next to that row and choose Save. The unwanted row will be removed from the page.</a:t>
            </a:r>
          </a:p>
          <a:p>
            <a:pPr marL="173093" indent="-173093">
              <a:buFont typeface="Arial" panose="020B0604020202020204" pitchFamily="34" charset="0"/>
              <a:buChar char="•"/>
            </a:pPr>
            <a:r>
              <a:rPr lang="en-US" dirty="0"/>
              <a:t>This will make updating the CAP Activity/Finding page easier should the CAP be returned for modifications. Thus, ensuring the correct activity steps are then populated onto the following pages (e.g., Progress Report, etc.).</a:t>
            </a:r>
          </a:p>
          <a:p>
            <a:pPr marL="173093" indent="-173093">
              <a:buFont typeface="Arial" panose="020B0604020202020204" pitchFamily="34" charset="0"/>
              <a:buChar char="•"/>
            </a:pPr>
            <a:endParaRPr lang="en-US" dirty="0"/>
          </a:p>
          <a:p>
            <a:r>
              <a:rPr lang="en-US" dirty="0"/>
              <a:t>Also, the Step # field for Question 3 auto-numbers each step. This will be helpful if you delete a row </a:t>
            </a:r>
            <a:r>
              <a:rPr lang="en-US" dirty="0">
                <a:sym typeface="Wingdings" panose="05000000000000000000" pitchFamily="2" charset="2"/>
              </a:rPr>
              <a:t> Once you save the page, Catamaran will apply the numbering to the listed steps. </a:t>
            </a:r>
            <a:r>
              <a:rPr lang="en-US" dirty="0"/>
              <a:t>Users are not required to enter the Step # to complete the activity step row. </a:t>
            </a:r>
          </a:p>
        </p:txBody>
      </p:sp>
      <p:sp>
        <p:nvSpPr>
          <p:cNvPr id="4" name="Slide Number Placeholder 3"/>
          <p:cNvSpPr>
            <a:spLocks noGrp="1"/>
          </p:cNvSpPr>
          <p:nvPr>
            <p:ph type="sldNum" sz="quarter" idx="10"/>
          </p:nvPr>
        </p:nvSpPr>
        <p:spPr/>
        <p:txBody>
          <a:bodyPr/>
          <a:lstStyle/>
          <a:p>
            <a:fld id="{DD2DD89C-FAB0-4542-93EC-D9383E52BB16}" type="slidenum">
              <a:rPr lang="en-US" smtClean="0"/>
              <a:t>26</a:t>
            </a:fld>
            <a:endParaRPr lang="en-US"/>
          </a:p>
        </p:txBody>
      </p:sp>
    </p:spTree>
    <p:extLst>
      <p:ext uri="{BB962C8B-B14F-4D97-AF65-F5344CB8AC3E}">
        <p14:creationId xmlns:p14="http://schemas.microsoft.com/office/powerpoint/2010/main" val="11095729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activity step(s) from the </a:t>
            </a:r>
            <a:r>
              <a:rPr lang="en-US" b="1" dirty="0"/>
              <a:t>CAP Activity or CAP Finding </a:t>
            </a:r>
            <a:r>
              <a:rPr lang="en-US" dirty="0"/>
              <a:t>page will be displayed on the Progress Report.</a:t>
            </a:r>
          </a:p>
          <a:p>
            <a:endParaRPr lang="en-US" dirty="0"/>
          </a:p>
          <a:p>
            <a:r>
              <a:rPr lang="en-US" dirty="0"/>
              <a:t>Member districts will report progress on each specific activity step(s). It is no longer necessary to return to the CAP Activity or CAP Finding page to complete the Progress Report. This should make the process easier for both the district as they write the progress report and the OSE as they review the report.</a:t>
            </a:r>
          </a:p>
          <a:p>
            <a:endParaRPr lang="en-US" dirty="0"/>
          </a:p>
          <a:p>
            <a:r>
              <a:rPr lang="en-US" dirty="0"/>
              <a:t>On those Valid &amp; Reliable CAPs from B-13 data, the progress report will have the populated activity step displayed. The additional activity steps provided by the district for this CAP will also be displayed. </a:t>
            </a:r>
          </a:p>
          <a:p>
            <a:endParaRPr lang="en-US" dirty="0"/>
          </a:p>
          <a:p>
            <a:r>
              <a:rPr lang="en-US" dirty="0"/>
              <a:t>When submitting the progress report, the district will upload the relevant procedures for the OSE’s review.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DD89C-FAB0-4542-93EC-D9383E52BB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64087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8299">
              <a:defRPr/>
            </a:pPr>
            <a:r>
              <a:rPr lang="en-US" dirty="0"/>
              <a:t>Like the Progress Report, the Request Verification and Closeout of Findings page will have information pulled from the </a:t>
            </a:r>
            <a:r>
              <a:rPr lang="en-US" b="1" dirty="0"/>
              <a:t>CAP Activity </a:t>
            </a:r>
            <a:r>
              <a:rPr lang="en-US" dirty="0"/>
              <a:t>or </a:t>
            </a:r>
            <a:r>
              <a:rPr lang="en-US" b="1" dirty="0"/>
              <a:t>CAP Finding </a:t>
            </a:r>
            <a:r>
              <a:rPr lang="en-US" dirty="0"/>
              <a:t>pages. Because of this,</a:t>
            </a:r>
          </a:p>
          <a:p>
            <a:pPr marL="174056" indent="-174056" defTabSz="928299">
              <a:buFont typeface="Arial" panose="020B0604020202020204" pitchFamily="34" charset="0"/>
              <a:buChar char="•"/>
              <a:defRPr/>
            </a:pPr>
            <a:r>
              <a:rPr lang="en-US" dirty="0"/>
              <a:t>It’s unnecessary to return to the CAP Activity (or Finding) page to complete this form to request closeout.</a:t>
            </a:r>
          </a:p>
          <a:p>
            <a:pPr marL="174056" indent="-174056" defTabSz="928299">
              <a:buFont typeface="Arial" panose="020B0604020202020204" pitchFamily="34" charset="0"/>
              <a:buChar char="•"/>
              <a:defRPr/>
            </a:pPr>
            <a:r>
              <a:rPr lang="en-US" dirty="0"/>
              <a:t>This information is also available on the Complaint CAP verification and closeout form, but </a:t>
            </a:r>
            <a:r>
              <a:rPr lang="en-US" b="1" dirty="0"/>
              <a:t>only</a:t>
            </a:r>
            <a:r>
              <a:rPr lang="en-US" dirty="0"/>
              <a:t> on the Complaint CAPs, is a place to upload evidence of ordered compensatory services.</a:t>
            </a:r>
          </a:p>
          <a:p>
            <a:pPr marL="174056" marR="0" lvl="0" indent="-174056" algn="l" defTabSz="92829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Based on OSEP's 23-01 Memo, for</a:t>
            </a:r>
            <a:r>
              <a:rPr lang="en-US" b="0" dirty="0"/>
              <a:t> </a:t>
            </a:r>
            <a:r>
              <a:rPr lang="en-US" dirty="0"/>
              <a:t>all CAPs, ISDs may return a verification request to the district. To do this, </a:t>
            </a:r>
          </a:p>
          <a:p>
            <a:pPr marL="631256" lvl="1" indent="-174056">
              <a:buFont typeface="Arial" panose="020B0604020202020204" pitchFamily="34" charset="0"/>
              <a:buChar char="•"/>
            </a:pPr>
            <a:r>
              <a:rPr lang="en-US" dirty="0"/>
              <a:t>The ISD can return the CAP to the district from the Request for Verification and Closeout of Findings page. </a:t>
            </a:r>
          </a:p>
          <a:p>
            <a:pPr marL="631256" lvl="1" indent="-174056">
              <a:buFont typeface="Arial" panose="020B0604020202020204" pitchFamily="34" charset="0"/>
              <a:buChar char="•"/>
            </a:pPr>
            <a:r>
              <a:rPr lang="en-US" dirty="0"/>
              <a:t>If the ISD returns the verification request to the member district, the district can review the files the ISD determined to be non-compliant. </a:t>
            </a:r>
          </a:p>
          <a:p>
            <a:pPr marL="631256" lvl="1" indent="-174056">
              <a:buFont typeface="Arial" panose="020B0604020202020204" pitchFamily="34" charset="0"/>
              <a:buChar char="•"/>
            </a:pPr>
            <a:r>
              <a:rPr lang="en-US" dirty="0"/>
              <a:t>The corrections can be made, and the district can resubmit its verification request from this page. There will be an ISD Comments box on this page for any instructions the ISD may want to leave for the district. </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For B-Valid &amp; Reliable CAPs from B-13 data, the request verification &amp; closeout form will have the populated activity step displayed and the district provided activity steps for this CAP.</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DD89C-FAB0-4542-93EC-D9383E52BB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13550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Request Verification &amp; Closeout page also includes a Supporting Evidence Uploads section at the bottom of the page. This will allow you to upload multiple documents per activity step!</a:t>
            </a:r>
          </a:p>
          <a:p>
            <a:endParaRPr lang="en-US" dirty="0"/>
          </a:p>
          <a:p>
            <a:r>
              <a:rPr lang="en-US" dirty="0"/>
              <a:t>Once you have provided your evidence notes, scroll down below the listed activity steps to upload any supporting evidence. Remember, this is not a requirement at this step.</a:t>
            </a:r>
          </a:p>
          <a:p>
            <a:endParaRPr lang="en-US" dirty="0"/>
          </a:p>
          <a:p>
            <a:r>
              <a:rPr lang="en-US" dirty="0"/>
              <a:t>To do this, below the listed activity steps, select from the provided drop-down menu(s) the appropriate step # (and/or finding # if a Monitoring CAP), then upload/tag your specific documentation to a specific finding/step.</a:t>
            </a:r>
          </a:p>
          <a:p>
            <a:endParaRPr lang="en-US" dirty="0"/>
          </a:p>
          <a:p>
            <a:r>
              <a:rPr lang="en-US" dirty="0"/>
              <a:t>After uploading documentation to this page, you may realize that you uploaded the wrong attachment. Because of this, we have provided a way to delete attachments as needed. To do this, locate the attachment in the document upload table and select the delete checkbox by the row you wish to remove, and then Save the page to confirm your selection.</a:t>
            </a:r>
          </a:p>
        </p:txBody>
      </p:sp>
      <p:sp>
        <p:nvSpPr>
          <p:cNvPr id="4" name="Slide Number Placeholder 3"/>
          <p:cNvSpPr>
            <a:spLocks noGrp="1"/>
          </p:cNvSpPr>
          <p:nvPr>
            <p:ph type="sldNum" sz="quarter" idx="10"/>
          </p:nvPr>
        </p:nvSpPr>
        <p:spPr/>
        <p:txBody>
          <a:bodyPr/>
          <a:lstStyle/>
          <a:p>
            <a:fld id="{DD2DD89C-FAB0-4542-93EC-D9383E52BB16}" type="slidenum">
              <a:rPr lang="en-US" smtClean="0"/>
              <a:t>29</a:t>
            </a:fld>
            <a:endParaRPr lang="en-US"/>
          </a:p>
        </p:txBody>
      </p:sp>
    </p:spTree>
    <p:extLst>
      <p:ext uri="{BB962C8B-B14F-4D97-AF65-F5344CB8AC3E}">
        <p14:creationId xmlns:p14="http://schemas.microsoft.com/office/powerpoint/2010/main" val="39158927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The Verification Appendix appears </a:t>
            </a:r>
            <a:r>
              <a:rPr lang="en-US" b="1" i="1" dirty="0"/>
              <a:t>before</a:t>
            </a:r>
            <a:r>
              <a:rPr lang="en-US" dirty="0"/>
              <a:t> the closeout verification worksheet.</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There is also a column on the verification form labeled date verified. The ISD can use this column to indicate the date the record was determined to be compliant. This may be helpful if you are conducting more than one verification activity. We have also updated the users who have access to this page. In order for districts to see the reviewed files, they can view this page if the ISD returns it to the district. At that time, districts will be able to edit the column of date corrected. The district will not be able to edit other columns the ISD completes. Once all the non-compliance is corrected and verified, the ISD will submit the closeout request to MDE. </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30</a:t>
            </a:fld>
            <a:endParaRPr lang="en-US"/>
          </a:p>
        </p:txBody>
      </p:sp>
    </p:spTree>
    <p:extLst>
      <p:ext uri="{BB962C8B-B14F-4D97-AF65-F5344CB8AC3E}">
        <p14:creationId xmlns:p14="http://schemas.microsoft.com/office/powerpoint/2010/main" val="32374845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As ISDs complete the verification process, they occasionally find ongoing non-compliance. The ISD may return the CAP to the district to correct the records and complete other actions. Remember, to return the verification request to the district, go to the Request for Verification and Closeout page and select the </a:t>
            </a:r>
            <a:r>
              <a:rPr lang="en-US" b="1" dirty="0"/>
              <a:t>Verification Request Returned</a:t>
            </a:r>
            <a:r>
              <a:rPr lang="en-US" b="0" dirty="0"/>
              <a:t> button</a:t>
            </a:r>
            <a:r>
              <a:rPr lang="en-US" dirty="0"/>
              <a:t>.</a:t>
            </a:r>
          </a:p>
        </p:txBody>
      </p:sp>
      <p:sp>
        <p:nvSpPr>
          <p:cNvPr id="4" name="Slide Number Placeholder 3"/>
          <p:cNvSpPr>
            <a:spLocks noGrp="1"/>
          </p:cNvSpPr>
          <p:nvPr>
            <p:ph type="sldNum" sz="quarter" idx="10"/>
          </p:nvPr>
        </p:nvSpPr>
        <p:spPr/>
        <p:txBody>
          <a:bodyPr/>
          <a:lstStyle/>
          <a:p>
            <a:fld id="{DD2DD89C-FAB0-4542-93EC-D9383E52BB16}" type="slidenum">
              <a:rPr lang="en-US" smtClean="0"/>
              <a:t>31</a:t>
            </a:fld>
            <a:endParaRPr lang="en-US"/>
          </a:p>
        </p:txBody>
      </p:sp>
    </p:spTree>
    <p:extLst>
      <p:ext uri="{BB962C8B-B14F-4D97-AF65-F5344CB8AC3E}">
        <p14:creationId xmlns:p14="http://schemas.microsoft.com/office/powerpoint/2010/main" val="16777499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This screenshot shows the Final Decision Date and Case Number on the Complaint CAP forms. </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The Verification Appendix will be viewable by the district, and the district will be able to note the date of correction. The district will then resubmit the CAP to the ISD.</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Arrows on this slide indicate the fields for the ISD to enter the new verification dates and the browse button to upload supporting documentation. </a:t>
            </a:r>
          </a:p>
        </p:txBody>
      </p:sp>
      <p:sp>
        <p:nvSpPr>
          <p:cNvPr id="4" name="Slide Number Placeholder 3"/>
          <p:cNvSpPr>
            <a:spLocks noGrp="1"/>
          </p:cNvSpPr>
          <p:nvPr>
            <p:ph type="sldNum" sz="quarter" idx="10"/>
          </p:nvPr>
        </p:nvSpPr>
        <p:spPr/>
        <p:txBody>
          <a:bodyPr/>
          <a:lstStyle/>
          <a:p>
            <a:fld id="{DD2DD89C-FAB0-4542-93EC-D9383E52BB16}" type="slidenum">
              <a:rPr lang="en-US" smtClean="0"/>
              <a:t>32</a:t>
            </a:fld>
            <a:endParaRPr lang="en-US"/>
          </a:p>
        </p:txBody>
      </p:sp>
    </p:spTree>
    <p:extLst>
      <p:ext uri="{BB962C8B-B14F-4D97-AF65-F5344CB8AC3E}">
        <p14:creationId xmlns:p14="http://schemas.microsoft.com/office/powerpoint/2010/main" val="1248239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Prior to submitting the verification request to MDE, the ISD should upload documentation that was used to demonstrate compliance for </a:t>
            </a:r>
            <a:r>
              <a:rPr lang="en-US" b="1" dirty="0"/>
              <a:t>all</a:t>
            </a:r>
            <a:r>
              <a:rPr lang="en-US" dirty="0"/>
              <a:t> students on the CAP Verification Appendix page </a:t>
            </a:r>
            <a:r>
              <a:rPr lang="en-US" b="0" dirty="0"/>
              <a:t>using the browse button. If additional documentation is required, MDE will return the CAP to the ISD. </a:t>
            </a:r>
            <a:r>
              <a:rPr lang="en-US" sz="1200" kern="1200" dirty="0">
                <a:solidFill>
                  <a:schemeClr val="tx1"/>
                </a:solidFill>
                <a:effectLst/>
                <a:latin typeface="+mn-lt"/>
                <a:ea typeface="+mn-ea"/>
                <a:cs typeface="+mn-cs"/>
              </a:rPr>
              <a:t>This change in practice is based on OSEP’s 23-01 memo which states the State must retain documentation of correction of noncompliance for each individual case of previously noncompliant files, records, etc.</a:t>
            </a: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DD2DD89C-FAB0-4542-93EC-D9383E52BB16}" type="slidenum">
              <a:rPr lang="en-US" smtClean="0"/>
              <a:t>33</a:t>
            </a:fld>
            <a:endParaRPr lang="en-US"/>
          </a:p>
        </p:txBody>
      </p:sp>
    </p:spTree>
    <p:extLst>
      <p:ext uri="{BB962C8B-B14F-4D97-AF65-F5344CB8AC3E}">
        <p14:creationId xmlns:p14="http://schemas.microsoft.com/office/powerpoint/2010/main" val="11058142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with the best of training, there may be questions that arise later as you use the system. There are a variety of resources available to support you.</a:t>
            </a:r>
          </a:p>
        </p:txBody>
      </p:sp>
      <p:sp>
        <p:nvSpPr>
          <p:cNvPr id="4" name="Slide Number Placeholder 3"/>
          <p:cNvSpPr>
            <a:spLocks noGrp="1"/>
          </p:cNvSpPr>
          <p:nvPr>
            <p:ph type="sldNum" sz="quarter" idx="10"/>
          </p:nvPr>
        </p:nvSpPr>
        <p:spPr/>
        <p:txBody>
          <a:bodyPr/>
          <a:lstStyle/>
          <a:p>
            <a:fld id="{DD2DD89C-FAB0-4542-93EC-D9383E52BB16}" type="slidenum">
              <a:rPr lang="en-US" smtClean="0"/>
              <a:t>34</a:t>
            </a:fld>
            <a:endParaRPr lang="en-US"/>
          </a:p>
        </p:txBody>
      </p:sp>
    </p:spTree>
    <p:extLst>
      <p:ext uri="{BB962C8B-B14F-4D97-AF65-F5344CB8AC3E}">
        <p14:creationId xmlns:p14="http://schemas.microsoft.com/office/powerpoint/2010/main" val="7181033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slides highlight some features and navigation for our Catamaran Technical Assistance Website or TA site.</a:t>
            </a:r>
          </a:p>
          <a:p>
            <a:endParaRPr lang="en-US" dirty="0"/>
          </a:p>
          <a:p>
            <a:r>
              <a:rPr lang="en-US" dirty="0"/>
              <a:t>You can access the Catamaran Technical Assistance Website at training dot catamaran dot partners. </a:t>
            </a:r>
          </a:p>
          <a:p>
            <a:endParaRPr lang="en-US" dirty="0"/>
          </a:p>
        </p:txBody>
      </p:sp>
      <p:sp>
        <p:nvSpPr>
          <p:cNvPr id="4" name="Slide Number Placeholder 3"/>
          <p:cNvSpPr>
            <a:spLocks noGrp="1"/>
          </p:cNvSpPr>
          <p:nvPr>
            <p:ph type="sldNum" sz="quarter" idx="5"/>
          </p:nvPr>
        </p:nvSpPr>
        <p:spPr/>
        <p:txBody>
          <a:bodyPr/>
          <a:lstStyle/>
          <a:p>
            <a:fld id="{DD2DD89C-FAB0-4542-93EC-D9383E52BB16}" type="slidenum">
              <a:rPr lang="en-US" smtClean="0"/>
              <a:t>35</a:t>
            </a:fld>
            <a:endParaRPr lang="en-US"/>
          </a:p>
        </p:txBody>
      </p:sp>
    </p:spTree>
    <p:extLst>
      <p:ext uri="{BB962C8B-B14F-4D97-AF65-F5344CB8AC3E}">
        <p14:creationId xmlns:p14="http://schemas.microsoft.com/office/powerpoint/2010/main" val="201602936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many of you know, we now have a programmed calendar on our Catamaran Technical Assistance Website where users can view all upcoming events and due dates in one place. </a:t>
            </a:r>
          </a:p>
          <a:p>
            <a:endParaRPr lang="en-US" dirty="0"/>
          </a:p>
          <a:p>
            <a:r>
              <a:rPr lang="en-US" dirty="0"/>
              <a:t>This calendar has recently been updated with the upcoming due dates for 2026-27.</a:t>
            </a:r>
          </a:p>
          <a:p>
            <a:endParaRPr lang="en-US" dirty="0"/>
          </a:p>
          <a:p>
            <a:r>
              <a:rPr lang="en-US" dirty="0"/>
              <a:t>You may access the Catamaran Calendar from the home page of the Catamaran Technical Assistance Website by scrolling to the bottom of the page. This calendar displays 5 calendar items in a list-view format.* To view the full-sized calendar, select the </a:t>
            </a:r>
            <a:r>
              <a:rPr lang="en-US" b="1" dirty="0"/>
              <a:t>View Calendar </a:t>
            </a:r>
            <a:r>
              <a:rPr lang="en-US" dirty="0"/>
              <a:t>link at the bottom of the calendar. </a:t>
            </a:r>
          </a:p>
        </p:txBody>
      </p:sp>
      <p:sp>
        <p:nvSpPr>
          <p:cNvPr id="4" name="Slide Number Placeholder 3"/>
          <p:cNvSpPr>
            <a:spLocks noGrp="1"/>
          </p:cNvSpPr>
          <p:nvPr>
            <p:ph type="sldNum" sz="quarter" idx="5"/>
          </p:nvPr>
        </p:nvSpPr>
        <p:spPr/>
        <p:txBody>
          <a:bodyPr/>
          <a:lstStyle/>
          <a:p>
            <a:fld id="{DD2DD89C-FAB0-4542-93EC-D9383E52BB16}" type="slidenum">
              <a:rPr lang="en-US" smtClean="0"/>
              <a:t>36</a:t>
            </a:fld>
            <a:endParaRPr lang="en-US"/>
          </a:p>
        </p:txBody>
      </p:sp>
    </p:spTree>
    <p:extLst>
      <p:ext uri="{BB962C8B-B14F-4D97-AF65-F5344CB8AC3E}">
        <p14:creationId xmlns:p14="http://schemas.microsoft.com/office/powerpoint/2010/main" val="23413316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425">
              <a:defRPr/>
            </a:pPr>
            <a:r>
              <a:rPr lang="en-US" dirty="0"/>
              <a:t>At the top right of the page, you can view the calendar in the view that works best for you by list, month, or day. </a:t>
            </a:r>
          </a:p>
          <a:p>
            <a:pPr defTabSz="947425">
              <a:defRPr/>
            </a:pPr>
            <a:endParaRPr lang="en-US" dirty="0"/>
          </a:p>
          <a:p>
            <a:pPr defTabSz="947425">
              <a:defRPr/>
            </a:pPr>
            <a:r>
              <a:rPr lang="en-US" dirty="0"/>
              <a:t>From the month view shown here, you can drill down on a specific event for more information and add the event to your calendar.</a:t>
            </a:r>
          </a:p>
          <a:p>
            <a:pPr defTabSz="947425">
              <a:defRPr/>
            </a:pPr>
            <a:endParaRPr lang="en-US" dirty="0"/>
          </a:p>
          <a:p>
            <a:pPr defTabSz="947425">
              <a:defRPr/>
            </a:pPr>
            <a:r>
              <a:rPr lang="en-US" dirty="0"/>
              <a:t>For upcoming due dates that have a how-to associated with it, there will be a clickable link to the how-to.</a:t>
            </a:r>
          </a:p>
          <a:p>
            <a:endParaRPr lang="en-US" dirty="0"/>
          </a:p>
          <a:p>
            <a:endParaRPr lang="en-US" dirty="0"/>
          </a:p>
          <a:p>
            <a:r>
              <a:rPr lang="en-US" dirty="0"/>
              <a:t>We hope this page is useful for you and helps you to plan your work.</a:t>
            </a:r>
          </a:p>
        </p:txBody>
      </p:sp>
      <p:sp>
        <p:nvSpPr>
          <p:cNvPr id="4" name="Slide Number Placeholder 3"/>
          <p:cNvSpPr>
            <a:spLocks noGrp="1"/>
          </p:cNvSpPr>
          <p:nvPr>
            <p:ph type="sldNum" sz="quarter" idx="5"/>
          </p:nvPr>
        </p:nvSpPr>
        <p:spPr/>
        <p:txBody>
          <a:bodyPr/>
          <a:lstStyle/>
          <a:p>
            <a:fld id="{DD2DD89C-FAB0-4542-93EC-D9383E52BB16}" type="slidenum">
              <a:rPr lang="en-US" smtClean="0"/>
              <a:t>37</a:t>
            </a:fld>
            <a:endParaRPr lang="en-US"/>
          </a:p>
        </p:txBody>
      </p:sp>
    </p:spTree>
    <p:extLst>
      <p:ext uri="{BB962C8B-B14F-4D97-AF65-F5344CB8AC3E}">
        <p14:creationId xmlns:p14="http://schemas.microsoft.com/office/powerpoint/2010/main" val="5475068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159">
              <a:defRPr/>
            </a:pPr>
            <a:r>
              <a:rPr lang="en-US"/>
              <a:t>We have a separate training video that includes Catamaran navigation tips. This video can be found in the Spotlight section on the homepage of the Catamaran Technical Assistance Website. This video is encouraged for new users, as well as refreshing experienced users in navigating Catamaran. </a:t>
            </a:r>
          </a:p>
        </p:txBody>
      </p:sp>
      <p:sp>
        <p:nvSpPr>
          <p:cNvPr id="4" name="Slide Number Placeholder 3"/>
          <p:cNvSpPr>
            <a:spLocks noGrp="1"/>
          </p:cNvSpPr>
          <p:nvPr>
            <p:ph type="sldNum" sz="quarter" idx="5"/>
          </p:nvPr>
        </p:nvSpPr>
        <p:spPr/>
        <p:txBody>
          <a:bodyPr/>
          <a:lstStyle/>
          <a:p>
            <a:fld id="{DD2DD89C-FAB0-4542-93EC-D9383E52BB16}" type="slidenum">
              <a:rPr lang="en-US" smtClean="0"/>
              <a:t>38</a:t>
            </a:fld>
            <a:endParaRPr lang="en-US"/>
          </a:p>
        </p:txBody>
      </p:sp>
    </p:spTree>
    <p:extLst>
      <p:ext uri="{BB962C8B-B14F-4D97-AF65-F5344CB8AC3E}">
        <p14:creationId xmlns:p14="http://schemas.microsoft.com/office/powerpoint/2010/main" val="226203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any questions about this training video, contact the MDE OSE Information Line at 888-320-8384 or by email at m d e – o s e @ Michigan.gov.</a:t>
            </a:r>
          </a:p>
          <a:p>
            <a:endParaRPr lang="en-US" dirty="0"/>
          </a:p>
          <a:p>
            <a:pPr defTabSz="937194">
              <a:defRPr/>
            </a:pPr>
            <a:r>
              <a:rPr lang="en-US" dirty="0"/>
              <a:t>For questions about Catamaran, contact the Catamaran Help Desk.</a:t>
            </a:r>
          </a:p>
          <a:p>
            <a:pPr marL="175724" indent="-175724">
              <a:buFont typeface="Arial" panose="020B0604020202020204" pitchFamily="34" charset="0"/>
              <a:buChar char="•"/>
            </a:pPr>
            <a:r>
              <a:rPr lang="en-US" dirty="0"/>
              <a:t>The Catamaran Help Desk is available Monday through Friday from 8-5 PM. </a:t>
            </a:r>
          </a:p>
          <a:p>
            <a:pPr marL="175724" indent="-175724" defTabSz="937194">
              <a:buFont typeface="Arial" panose="020B0604020202020204" pitchFamily="34" charset="0"/>
              <a:buChar char="•"/>
              <a:defRPr/>
            </a:pPr>
            <a:r>
              <a:rPr lang="en-US" dirty="0"/>
              <a:t>Contact them by email at </a:t>
            </a:r>
            <a:r>
              <a:rPr lang="en-US" b="0" dirty="0">
                <a:solidFill>
                  <a:srgbClr val="3A3A3A"/>
                </a:solidFill>
                <a:hlinkClick r:id="rId3"/>
              </a:rPr>
              <a:t>help@catamaran.partners</a:t>
            </a:r>
            <a:r>
              <a:rPr lang="en-US" b="0" dirty="0">
                <a:solidFill>
                  <a:srgbClr val="3A3A3A"/>
                </a:solidFill>
              </a:rPr>
              <a:t> </a:t>
            </a:r>
            <a:r>
              <a:rPr lang="en-US" dirty="0"/>
              <a:t>or by phone at 877-474-9023 or by using the Chat feature within Catamaran.</a:t>
            </a:r>
          </a:p>
          <a:p>
            <a:pPr defTabSz="937194">
              <a:defRPr/>
            </a:pPr>
            <a:endParaRPr lang="en-US" dirty="0"/>
          </a:p>
          <a:p>
            <a:pPr defTabSz="937194">
              <a:defRPr/>
            </a:pPr>
            <a:r>
              <a:rPr lang="en-US" b="1" dirty="0"/>
              <a:t>This concludes the presentation --  thank you for watching!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2DD89C-FAB0-4542-93EC-D9383E52BB1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3762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22098" y="1814341"/>
            <a:ext cx="6931701" cy="2306637"/>
          </a:xfrm>
          <a:noFill/>
          <a:ln w="3175">
            <a:noFill/>
          </a:ln>
        </p:spPr>
        <p:txBody>
          <a:bodyPr anchor="b">
            <a:normAutofit/>
          </a:bodyPr>
          <a:lstStyle>
            <a:lvl1pPr algn="l">
              <a:defRPr sz="5200"/>
            </a:lvl1pPr>
          </a:lstStyle>
          <a:p>
            <a:r>
              <a:rPr lang="en-US"/>
              <a:t>Click to edit Master title style</a:t>
            </a:r>
          </a:p>
        </p:txBody>
      </p:sp>
      <p:sp>
        <p:nvSpPr>
          <p:cNvPr id="3" name="Subtitle 2"/>
          <p:cNvSpPr>
            <a:spLocks noGrp="1"/>
          </p:cNvSpPr>
          <p:nvPr>
            <p:ph type="subTitle" idx="1"/>
          </p:nvPr>
        </p:nvSpPr>
        <p:spPr>
          <a:xfrm>
            <a:off x="4422098" y="4349578"/>
            <a:ext cx="6931701" cy="9082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838201" y="6356350"/>
            <a:ext cx="8206945" cy="365125"/>
          </a:xfrm>
        </p:spPr>
        <p:txBody>
          <a:bodyPr/>
          <a:lstStyle/>
          <a:p>
            <a:r>
              <a:rPr lang="en-US"/>
              <a:t>Michigan Department of Education | Office of Special Education </a:t>
            </a:r>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pic>
        <p:nvPicPr>
          <p:cNvPr id="10" name="Picture 9" descr="Decorative Catamaran logo."/>
          <p:cNvPicPr>
            <a:picLocks noChangeAspect="1"/>
          </p:cNvPicPr>
          <p:nvPr userDrawn="1"/>
        </p:nvPicPr>
        <p:blipFill rotWithShape="1">
          <a:blip r:embed="rId3">
            <a:extLst>
              <a:ext uri="{28A0092B-C50C-407E-A947-70E740481C1C}">
                <a14:useLocalDpi xmlns:a14="http://schemas.microsoft.com/office/drawing/2010/main" val="0"/>
              </a:ext>
            </a:extLst>
          </a:blip>
          <a:srcRect l="44131" r="1"/>
          <a:stretch/>
        </p:blipFill>
        <p:spPr>
          <a:xfrm>
            <a:off x="0" y="918449"/>
            <a:ext cx="4204121" cy="4054352"/>
          </a:xfrm>
          <a:prstGeom prst="rect">
            <a:avLst/>
          </a:prstGeom>
        </p:spPr>
      </p:pic>
      <p:sp>
        <p:nvSpPr>
          <p:cNvPr id="8" name="Date Placeholder 3"/>
          <p:cNvSpPr>
            <a:spLocks noGrp="1"/>
          </p:cNvSpPr>
          <p:nvPr>
            <p:ph type="dt" sz="half" idx="2"/>
          </p:nvPr>
        </p:nvSpPr>
        <p:spPr>
          <a:xfrm>
            <a:off x="8610599" y="471416"/>
            <a:ext cx="2743200" cy="365125"/>
          </a:xfrm>
          <a:prstGeom prst="rect">
            <a:avLst/>
          </a:prstGeom>
        </p:spPr>
        <p:txBody>
          <a:bodyPr/>
          <a:lstStyle>
            <a:lvl1pPr algn="r">
              <a:defRPr sz="1400" b="1">
                <a:solidFill>
                  <a:schemeClr val="accent1"/>
                </a:solidFill>
                <a:latin typeface="Arial" charset="0"/>
                <a:ea typeface="Arial" charset="0"/>
                <a:cs typeface="Arial" charset="0"/>
              </a:defRPr>
            </a:lvl1pPr>
          </a:lstStyle>
          <a:p>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A3A3A"/>
                </a:solidFill>
              </a:defRPr>
            </a:lvl1pPr>
          </a:lstStyle>
          <a:p>
            <a:r>
              <a:rPr lang="en-US"/>
              <a:t>Click to edit Master title style</a:t>
            </a:r>
          </a:p>
        </p:txBody>
      </p:sp>
      <p:sp>
        <p:nvSpPr>
          <p:cNvPr id="3" name="Content Placeholder 2"/>
          <p:cNvSpPr>
            <a:spLocks noGrp="1"/>
          </p:cNvSpPr>
          <p:nvPr>
            <p:ph idx="1"/>
          </p:nvPr>
        </p:nvSpPr>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cxnSp>
        <p:nvCxnSpPr>
          <p:cNvPr id="7" name="Straight Connector 6"/>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46775F4D-6D42-4CD6-A802-0B48E023162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a:t>Michigan Department of Education | Office of Special Education </a:t>
            </a:r>
          </a:p>
        </p:txBody>
      </p:sp>
      <p:sp>
        <p:nvSpPr>
          <p:cNvPr id="7" name="Title 1"/>
          <p:cNvSpPr>
            <a:spLocks noGrp="1"/>
          </p:cNvSpPr>
          <p:nvPr>
            <p:ph type="ctrTitle"/>
          </p:nvPr>
        </p:nvSpPr>
        <p:spPr>
          <a:xfrm>
            <a:off x="0" y="1814341"/>
            <a:ext cx="12192000" cy="2306637"/>
          </a:xfrm>
          <a:solidFill>
            <a:schemeClr val="accent4"/>
          </a:solidFill>
          <a:ln w="3175">
            <a:solidFill>
              <a:schemeClr val="accent6">
                <a:lumMod val="40000"/>
                <a:lumOff val="60000"/>
              </a:schemeClr>
            </a:solidFill>
          </a:ln>
        </p:spPr>
        <p:txBody>
          <a:bodyPr lIns="731520" rIns="731520" anchor="ctr">
            <a:normAutofit/>
          </a:bodyPr>
          <a:lstStyle>
            <a:lvl1pPr algn="ctr">
              <a:defRPr sz="4800"/>
            </a:lvl1pPr>
          </a:lstStyle>
          <a:p>
            <a:r>
              <a:rPr lang="en-US"/>
              <a:t>Click to edit Master title style</a:t>
            </a:r>
          </a:p>
        </p:txBody>
      </p:sp>
      <p:sp>
        <p:nvSpPr>
          <p:cNvPr id="8" name="Subtitle 2"/>
          <p:cNvSpPr>
            <a:spLocks noGrp="1"/>
          </p:cNvSpPr>
          <p:nvPr>
            <p:ph type="subTitle" idx="1"/>
          </p:nvPr>
        </p:nvSpPr>
        <p:spPr>
          <a:xfrm>
            <a:off x="838200" y="4349578"/>
            <a:ext cx="10515599" cy="908222"/>
          </a:xfrm>
        </p:spPr>
        <p:txBody>
          <a:bodyPr/>
          <a:lstStyle>
            <a:lvl1pPr marL="0" indent="0" algn="ctr">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2E6F2232-818B-4E09-954B-6E16973FF9E0}"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cxnSp>
        <p:nvCxnSpPr>
          <p:cNvPr id="8" name="Straight Connector 7"/>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0B17BB76-CBF7-44FF-99D7-3859A0F0D5C1}" type="slidenum">
              <a:rPr lang="en-US" smtClean="0"/>
              <a:pPr/>
              <a:t>‹#›</a:t>
            </a:fld>
            <a:endParaRPr lang="en-US"/>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11"/>
          </p:nvPr>
        </p:nvSpPr>
        <p:spPr/>
        <p:txBody>
          <a:bodyPr/>
          <a:lstStyle/>
          <a:p>
            <a:r>
              <a:rPr lang="en-US"/>
              <a:t>Michigan Department of Education | Office of Special Education </a:t>
            </a:r>
          </a:p>
        </p:txBody>
      </p:sp>
      <p:cxnSp>
        <p:nvCxnSpPr>
          <p:cNvPr id="10" name="Straight Connector 9"/>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53954A07-F13B-4186-89EE-6DAD163F96DA}" type="slidenum">
              <a:rPr lang="en-US" smtClean="0"/>
              <a:pPr/>
              <a:t>‹#›</a:t>
            </a:fld>
            <a:endParaRPr lang="en-US"/>
          </a:p>
        </p:txBody>
      </p:sp>
      <p:pic>
        <p:nvPicPr>
          <p:cNvPr id="13" name="Picture 12"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a:t>Michigan Department of Education | Office of Special Education </a:t>
            </a:r>
          </a:p>
        </p:txBody>
      </p:sp>
      <p:cxnSp>
        <p:nvCxnSpPr>
          <p:cNvPr id="6" name="Straight Connector 5"/>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6"/>
          <p:cNvSpPr>
            <a:spLocks noGrp="1"/>
          </p:cNvSpPr>
          <p:nvPr>
            <p:ph type="sldNum" sz="quarter" idx="12"/>
          </p:nvPr>
        </p:nvSpPr>
        <p:spPr>
          <a:xfrm>
            <a:off x="838201" y="6356350"/>
            <a:ext cx="409832" cy="365125"/>
          </a:xfrm>
          <a:prstGeom prst="rect">
            <a:avLst/>
          </a:prstGeom>
        </p:spPr>
        <p:txBody>
          <a:bodyPr anchor="ctr"/>
          <a:lstStyle>
            <a:lvl1pPr>
              <a:defRPr b="0"/>
            </a:lvl1pPr>
          </a:lstStyle>
          <a:p>
            <a:fld id="{BFDB09CA-2057-4234-A271-88FAC55386DF}" type="slidenum">
              <a:rPr lang="en-US" smtClean="0"/>
              <a:pPr/>
              <a:t>‹#›</a:t>
            </a:fld>
            <a:endParaRPr lang="en-US"/>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Michigan Department of Education | Office of Special Education </a:t>
            </a:r>
          </a:p>
        </p:txBody>
      </p:sp>
      <p:sp>
        <p:nvSpPr>
          <p:cNvPr id="6"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F782C1E8-CA2E-47FF-89F1-29AE34FB2263}" type="slidenum">
              <a:rPr lang="en-US" smtClean="0"/>
              <a:pPr/>
              <a:t>‹#›</a:t>
            </a:fld>
            <a:endParaRPr lang="en-US"/>
          </a:p>
        </p:txBody>
      </p:sp>
      <p:pic>
        <p:nvPicPr>
          <p:cNvPr id="7" name="Picture 6"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1079292"/>
            <a:ext cx="6172200" cy="4781758"/>
          </a:xfrm>
        </p:spPr>
        <p:txBody>
          <a:bodyPr/>
          <a:lstStyle>
            <a:lvl1pPr>
              <a:buClr>
                <a:schemeClr val="accent3"/>
              </a:buClr>
              <a:defRPr sz="3200"/>
            </a:lvl1pPr>
            <a:lvl2pPr>
              <a:buClr>
                <a:schemeClr val="accent3"/>
              </a:buClr>
              <a:defRPr sz="2800"/>
            </a:lvl2pPr>
            <a:lvl3pPr>
              <a:buClr>
                <a:schemeClr val="accent3"/>
              </a:buClr>
              <a:defRPr sz="2400"/>
            </a:lvl3pPr>
            <a:lvl4pPr>
              <a:buClr>
                <a:schemeClr val="accent3"/>
              </a:buClr>
              <a:defRPr sz="2000"/>
            </a:lvl4pPr>
            <a:lvl5pPr>
              <a:buClr>
                <a:schemeClr val="accent3"/>
              </a:buCl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7"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33EF310-3ADA-4BE6-8872-3884FDFF415E}" type="slidenum">
              <a:rPr lang="en-US" smtClean="0"/>
              <a:pPr/>
              <a:t>‹#›</a:t>
            </a:fld>
            <a:endParaRPr lang="en-US"/>
          </a:p>
        </p:txBody>
      </p:sp>
      <p:cxnSp>
        <p:nvCxnSpPr>
          <p:cNvPr id="8" name="Straight Connector 7"/>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r>
              <a:rPr lang="en-US"/>
              <a:t>Michigan Department of Education | Office of Special Education </a:t>
            </a:r>
          </a:p>
        </p:txBody>
      </p:sp>
      <p:sp>
        <p:nvSpPr>
          <p:cNvPr id="9"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cxnSp>
        <p:nvCxnSpPr>
          <p:cNvPr id="11" name="Straight Connector 10"/>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13"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C7532FC-408B-4C1E-909C-45464CC40235}" type="slidenum">
              <a:rPr lang="en-US" smtClean="0"/>
              <a:pPr/>
              <a:t>‹#›</a:t>
            </a:fld>
            <a:endParaRPr lang="en-US"/>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5097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422098" y="1814341"/>
            <a:ext cx="6931701" cy="2306637"/>
          </a:xfrm>
          <a:noFill/>
          <a:ln w="3175">
            <a:noFill/>
          </a:ln>
        </p:spPr>
        <p:txBody>
          <a:bodyPr anchor="b">
            <a:normAutofit/>
          </a:bodyPr>
          <a:lstStyle>
            <a:lvl1pPr algn="l">
              <a:defRPr sz="5200"/>
            </a:lvl1pPr>
          </a:lstStyle>
          <a:p>
            <a:r>
              <a:rPr lang="en-US"/>
              <a:t>Click to edit Master title style</a:t>
            </a:r>
            <a:endParaRPr lang="en-US" dirty="0"/>
          </a:p>
        </p:txBody>
      </p:sp>
      <p:sp>
        <p:nvSpPr>
          <p:cNvPr id="3" name="Subtitle 2"/>
          <p:cNvSpPr>
            <a:spLocks noGrp="1"/>
          </p:cNvSpPr>
          <p:nvPr>
            <p:ph type="subTitle" idx="1"/>
          </p:nvPr>
        </p:nvSpPr>
        <p:spPr>
          <a:xfrm>
            <a:off x="4422098" y="4349578"/>
            <a:ext cx="6931701" cy="90822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a:xfrm>
            <a:off x="838201" y="6356350"/>
            <a:ext cx="8206945" cy="365125"/>
          </a:xfrm>
        </p:spPr>
        <p:txBody>
          <a:bodyPr/>
          <a:lstStyle/>
          <a:p>
            <a:r>
              <a:rPr lang="en-US" dirty="0"/>
              <a:t>Michigan Department of Education | Office of Special Education </a:t>
            </a:r>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pic>
        <p:nvPicPr>
          <p:cNvPr id="10" name="Picture 9" descr="Decorative Catamaran logo."/>
          <p:cNvPicPr>
            <a:picLocks noChangeAspect="1"/>
          </p:cNvPicPr>
          <p:nvPr userDrawn="1"/>
        </p:nvPicPr>
        <p:blipFill rotWithShape="1">
          <a:blip r:embed="rId3">
            <a:extLst>
              <a:ext uri="{28A0092B-C50C-407E-A947-70E740481C1C}">
                <a14:useLocalDpi xmlns:a14="http://schemas.microsoft.com/office/drawing/2010/main" val="0"/>
              </a:ext>
            </a:extLst>
          </a:blip>
          <a:srcRect l="44131" r="1"/>
          <a:stretch/>
        </p:blipFill>
        <p:spPr>
          <a:xfrm>
            <a:off x="0" y="918449"/>
            <a:ext cx="4204121" cy="4054352"/>
          </a:xfrm>
          <a:prstGeom prst="rect">
            <a:avLst/>
          </a:prstGeom>
        </p:spPr>
      </p:pic>
      <p:sp>
        <p:nvSpPr>
          <p:cNvPr id="8" name="Date Placeholder 3"/>
          <p:cNvSpPr>
            <a:spLocks noGrp="1"/>
          </p:cNvSpPr>
          <p:nvPr>
            <p:ph type="dt" sz="half" idx="2"/>
          </p:nvPr>
        </p:nvSpPr>
        <p:spPr>
          <a:xfrm>
            <a:off x="8610599" y="471416"/>
            <a:ext cx="2743200" cy="365125"/>
          </a:xfrm>
          <a:prstGeom prst="rect">
            <a:avLst/>
          </a:prstGeom>
        </p:spPr>
        <p:txBody>
          <a:bodyPr/>
          <a:lstStyle>
            <a:lvl1pPr algn="r">
              <a:defRPr sz="1400" b="1">
                <a:solidFill>
                  <a:schemeClr val="accent1"/>
                </a:solidFill>
                <a:latin typeface="Arial" charset="0"/>
                <a:ea typeface="Arial" charset="0"/>
                <a:cs typeface="Arial" charset="0"/>
              </a:defRPr>
            </a:lvl1pPr>
          </a:lstStyle>
          <a:p>
            <a:endParaRPr lang="en-US" dirty="0"/>
          </a:p>
        </p:txBody>
      </p:sp>
    </p:spTree>
    <p:extLst>
      <p:ext uri="{BB962C8B-B14F-4D97-AF65-F5344CB8AC3E}">
        <p14:creationId xmlns:p14="http://schemas.microsoft.com/office/powerpoint/2010/main" val="1921506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3A3A3A"/>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p:txBody>
          <a:bodyPr/>
          <a:lstStyle/>
          <a:p>
            <a:r>
              <a:rPr lang="en-US" dirty="0"/>
              <a:t>Michigan Department of Education | Office of Special Education </a:t>
            </a:r>
          </a:p>
        </p:txBody>
      </p:sp>
      <p:cxnSp>
        <p:nvCxnSpPr>
          <p:cNvPr id="7" name="Straight Connector 6"/>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46775F4D-6D42-4CD6-A802-0B48E0231625}" type="slidenum">
              <a:rPr lang="en-US" smtClean="0"/>
              <a:pPr/>
              <a:t>‹#›</a:t>
            </a:fld>
            <a:endParaRPr lang="en-US" dirty="0"/>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947981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US" dirty="0"/>
              <a:t>Michigan Department of Education | Office of Special Education </a:t>
            </a:r>
          </a:p>
        </p:txBody>
      </p:sp>
      <p:sp>
        <p:nvSpPr>
          <p:cNvPr id="7" name="Title 1"/>
          <p:cNvSpPr>
            <a:spLocks noGrp="1"/>
          </p:cNvSpPr>
          <p:nvPr>
            <p:ph type="ctrTitle"/>
          </p:nvPr>
        </p:nvSpPr>
        <p:spPr>
          <a:xfrm>
            <a:off x="0" y="1814341"/>
            <a:ext cx="12192000" cy="2306637"/>
          </a:xfrm>
          <a:solidFill>
            <a:schemeClr val="accent4"/>
          </a:solidFill>
          <a:ln w="3175">
            <a:solidFill>
              <a:schemeClr val="accent6">
                <a:lumMod val="40000"/>
                <a:lumOff val="60000"/>
              </a:schemeClr>
            </a:solidFill>
          </a:ln>
        </p:spPr>
        <p:txBody>
          <a:bodyPr lIns="731520" rIns="731520" anchor="ctr">
            <a:normAutofit/>
          </a:bodyPr>
          <a:lstStyle>
            <a:lvl1pPr algn="ctr">
              <a:defRPr sz="4800"/>
            </a:lvl1pPr>
          </a:lstStyle>
          <a:p>
            <a:r>
              <a:rPr lang="en-US"/>
              <a:t>Click to edit Master title style</a:t>
            </a:r>
            <a:endParaRPr lang="en-US" dirty="0"/>
          </a:p>
        </p:txBody>
      </p:sp>
      <p:sp>
        <p:nvSpPr>
          <p:cNvPr id="8" name="Subtitle 2"/>
          <p:cNvSpPr>
            <a:spLocks noGrp="1"/>
          </p:cNvSpPr>
          <p:nvPr>
            <p:ph type="subTitle" idx="1"/>
          </p:nvPr>
        </p:nvSpPr>
        <p:spPr>
          <a:xfrm>
            <a:off x="838200" y="4349578"/>
            <a:ext cx="10515599" cy="908222"/>
          </a:xfrm>
        </p:spPr>
        <p:txBody>
          <a:bodyPr/>
          <a:lstStyle>
            <a:lvl1pPr marL="0" indent="0" algn="ctr">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2E6F2232-818B-4E09-954B-6E16973FF9E0}" type="slidenum">
              <a:rPr lang="en-US" smtClean="0"/>
              <a:pPr/>
              <a:t>‹#›</a:t>
            </a:fld>
            <a:endParaRPr lang="en-US" dirty="0"/>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4291820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Michigan Department of Education | Office of Special Education </a:t>
            </a:r>
          </a:p>
        </p:txBody>
      </p:sp>
      <p:cxnSp>
        <p:nvCxnSpPr>
          <p:cNvPr id="8" name="Straight Connector 7"/>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0B17BB76-CBF7-44FF-99D7-3859A0F0D5C1}" type="slidenum">
              <a:rPr lang="en-US" smtClean="0"/>
              <a:pPr/>
              <a:t>‹#›</a:t>
            </a:fld>
            <a:endParaRPr lang="en-US" dirty="0"/>
          </a:p>
        </p:txBody>
      </p:sp>
      <p:pic>
        <p:nvPicPr>
          <p:cNvPr id="11" name="Picture 10"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4077448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chemeClr val="accent3"/>
              </a:buClr>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US" dirty="0"/>
              <a:t>Michigan Department of Education | Office of Special Education </a:t>
            </a:r>
          </a:p>
        </p:txBody>
      </p:sp>
      <p:cxnSp>
        <p:nvCxnSpPr>
          <p:cNvPr id="10" name="Straight Connector 9"/>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12"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53954A07-F13B-4186-89EE-6DAD163F96DA}" type="slidenum">
              <a:rPr lang="en-US" smtClean="0"/>
              <a:pPr/>
              <a:t>‹#›</a:t>
            </a:fld>
            <a:endParaRPr lang="en-US" dirty="0"/>
          </a:p>
        </p:txBody>
      </p:sp>
      <p:pic>
        <p:nvPicPr>
          <p:cNvPr id="13" name="Picture 12"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526743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r>
              <a:rPr lang="en-US" dirty="0"/>
              <a:t>Michigan Department of Education | Office of Special Education </a:t>
            </a:r>
          </a:p>
        </p:txBody>
      </p:sp>
      <p:cxnSp>
        <p:nvCxnSpPr>
          <p:cNvPr id="6" name="Straight Connector 5"/>
          <p:cNvCxnSpPr/>
          <p:nvPr userDrawn="1"/>
        </p:nvCxnSpPr>
        <p:spPr>
          <a:xfrm>
            <a:off x="838200" y="1690688"/>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8" name="Slide Number Placeholder 6"/>
          <p:cNvSpPr>
            <a:spLocks noGrp="1"/>
          </p:cNvSpPr>
          <p:nvPr>
            <p:ph type="sldNum" sz="quarter" idx="12"/>
          </p:nvPr>
        </p:nvSpPr>
        <p:spPr>
          <a:xfrm>
            <a:off x="838201" y="6356350"/>
            <a:ext cx="409832" cy="365125"/>
          </a:xfrm>
          <a:prstGeom prst="rect">
            <a:avLst/>
          </a:prstGeom>
        </p:spPr>
        <p:txBody>
          <a:bodyPr anchor="ctr"/>
          <a:lstStyle>
            <a:lvl1pPr>
              <a:defRPr b="0"/>
            </a:lvl1pPr>
          </a:lstStyle>
          <a:p>
            <a:fld id="{BFDB09CA-2057-4234-A271-88FAC55386DF}" type="slidenum">
              <a:rPr lang="en-US" smtClean="0"/>
              <a:pPr/>
              <a:t>‹#›</a:t>
            </a:fld>
            <a:endParaRPr lang="en-US" dirty="0"/>
          </a:p>
        </p:txBody>
      </p: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29554064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dirty="0"/>
              <a:t>Michigan Department of Education | Office of Special Education </a:t>
            </a:r>
          </a:p>
        </p:txBody>
      </p:sp>
      <p:sp>
        <p:nvSpPr>
          <p:cNvPr id="6"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F782C1E8-CA2E-47FF-89F1-29AE34FB2263}" type="slidenum">
              <a:rPr lang="en-US" smtClean="0"/>
              <a:pPr/>
              <a:t>‹#›</a:t>
            </a:fld>
            <a:endParaRPr lang="en-US" dirty="0"/>
          </a:p>
        </p:txBody>
      </p:sp>
      <p:pic>
        <p:nvPicPr>
          <p:cNvPr id="7" name="Picture 6"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3648297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1079292"/>
            <a:ext cx="6172200" cy="4781758"/>
          </a:xfrm>
        </p:spPr>
        <p:txBody>
          <a:bodyPr/>
          <a:lstStyle>
            <a:lvl1pPr>
              <a:buClr>
                <a:schemeClr val="accent3"/>
              </a:buClr>
              <a:defRPr sz="3200"/>
            </a:lvl1pPr>
            <a:lvl2pPr>
              <a:buClr>
                <a:schemeClr val="accent3"/>
              </a:buClr>
              <a:defRPr sz="2800"/>
            </a:lvl2pPr>
            <a:lvl3pPr>
              <a:buClr>
                <a:schemeClr val="accent3"/>
              </a:buClr>
              <a:defRPr sz="2400"/>
            </a:lvl3pPr>
            <a:lvl4pPr>
              <a:buClr>
                <a:schemeClr val="accent3"/>
              </a:buClr>
              <a:defRPr sz="2000"/>
            </a:lvl4pPr>
            <a:lvl5pPr>
              <a:buClr>
                <a:schemeClr val="accent3"/>
              </a:buCl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dirty="0"/>
              <a:t>Michigan Department of Education | Office of Special Education </a:t>
            </a:r>
          </a:p>
        </p:txBody>
      </p:sp>
      <p:sp>
        <p:nvSpPr>
          <p:cNvPr id="7"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33EF310-3ADA-4BE6-8872-3884FDFF415E}" type="slidenum">
              <a:rPr lang="en-US" smtClean="0"/>
              <a:pPr/>
              <a:t>‹#›</a:t>
            </a:fld>
            <a:endParaRPr lang="en-US" dirty="0"/>
          </a:p>
        </p:txBody>
      </p:sp>
      <p:cxnSp>
        <p:nvCxnSpPr>
          <p:cNvPr id="8" name="Straight Connector 7"/>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pic>
        <p:nvPicPr>
          <p:cNvPr id="9" name="Picture 8"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5754463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6" name="Footer Placeholder 5"/>
          <p:cNvSpPr>
            <a:spLocks noGrp="1"/>
          </p:cNvSpPr>
          <p:nvPr>
            <p:ph type="ftr" sz="quarter" idx="11"/>
          </p:nvPr>
        </p:nvSpPr>
        <p:spPr/>
        <p:txBody>
          <a:bodyPr/>
          <a:lstStyle/>
          <a:p>
            <a:r>
              <a:rPr lang="en-US" dirty="0"/>
              <a:t>Michigan Department of Education | Office of Special Education </a:t>
            </a:r>
          </a:p>
        </p:txBody>
      </p:sp>
      <p:sp>
        <p:nvSpPr>
          <p:cNvPr id="9"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cxnSp>
        <p:nvCxnSpPr>
          <p:cNvPr id="11" name="Straight Connector 10"/>
          <p:cNvCxnSpPr/>
          <p:nvPr userDrawn="1"/>
        </p:nvCxnSpPr>
        <p:spPr>
          <a:xfrm>
            <a:off x="838201" y="2054199"/>
            <a:ext cx="3933824" cy="3201"/>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half" idx="2"/>
          </p:nvPr>
        </p:nvSpPr>
        <p:spPr>
          <a:xfrm>
            <a:off x="839788" y="2173574"/>
            <a:ext cx="3932237" cy="3695414"/>
          </a:xfrm>
          <a:solidFill>
            <a:schemeClr val="accent4"/>
          </a:solidFill>
          <a:ln w="3175">
            <a:solidFill>
              <a:schemeClr val="accent6">
                <a:lumMod val="40000"/>
                <a:lumOff val="60000"/>
              </a:schemeClr>
            </a:solidFill>
          </a:ln>
        </p:spPr>
        <p:txBody>
          <a:bodyPr lIns="182880" tIns="182880" rIns="182880" bIns="182880"/>
          <a:lstStyle>
            <a:lvl1pPr marL="0" indent="0">
              <a:buNone/>
              <a:defRPr sz="1600">
                <a:solidFill>
                  <a:srgbClr val="3A3A3A"/>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Slide Number Placeholder 6"/>
          <p:cNvSpPr>
            <a:spLocks noGrp="1"/>
          </p:cNvSpPr>
          <p:nvPr>
            <p:ph type="sldNum" sz="quarter" idx="12"/>
          </p:nvPr>
        </p:nvSpPr>
        <p:spPr>
          <a:xfrm>
            <a:off x="838201" y="6356350"/>
            <a:ext cx="409832" cy="365125"/>
          </a:xfrm>
          <a:prstGeom prst="rect">
            <a:avLst/>
          </a:prstGeom>
        </p:spPr>
        <p:txBody>
          <a:bodyPr/>
          <a:lstStyle>
            <a:lvl1pPr>
              <a:defRPr b="0"/>
            </a:lvl1pPr>
          </a:lstStyle>
          <a:p>
            <a:fld id="{AC7532FC-408B-4C1E-909C-45464CC40235}" type="slidenum">
              <a:rPr lang="en-US" smtClean="0"/>
              <a:pPr/>
              <a:t>‹#›</a:t>
            </a:fld>
            <a:endParaRPr lang="en-US" dirty="0"/>
          </a:p>
        </p:txBody>
      </p:sp>
      <p:pic>
        <p:nvPicPr>
          <p:cNvPr id="10" name="Picture 9" descr="Decorative Catamaran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92392" y="6418162"/>
            <a:ext cx="1861408" cy="241500"/>
          </a:xfrm>
          <a:prstGeom prst="rect">
            <a:avLst/>
          </a:prstGeom>
        </p:spPr>
      </p:pic>
    </p:spTree>
    <p:extLst>
      <p:ext uri="{BB962C8B-B14F-4D97-AF65-F5344CB8AC3E}">
        <p14:creationId xmlns:p14="http://schemas.microsoft.com/office/powerpoint/2010/main" val="12229408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1371600" y="6356350"/>
            <a:ext cx="7673546"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Arial" charset="0"/>
                <a:cs typeface="Arial" charset="0"/>
              </a:defRPr>
            </a:lvl1pPr>
          </a:lstStyle>
          <a:p>
            <a:r>
              <a:rPr lang="en-US"/>
              <a:t>Michigan Department of Education | Office of Special Education </a:t>
            </a:r>
          </a:p>
        </p:txBody>
      </p:sp>
      <p:sp>
        <p:nvSpPr>
          <p:cNvPr id="10" name="Slide Number Placeholder 6"/>
          <p:cNvSpPr>
            <a:spLocks noGrp="1"/>
          </p:cNvSpPr>
          <p:nvPr>
            <p:ph type="sldNum" sz="quarter" idx="4"/>
          </p:nvPr>
        </p:nvSpPr>
        <p:spPr>
          <a:xfrm>
            <a:off x="838201" y="6356350"/>
            <a:ext cx="409832" cy="365125"/>
          </a:xfrm>
          <a:prstGeom prst="rect">
            <a:avLst/>
          </a:prstGeom>
        </p:spPr>
        <p:txBody>
          <a:bodyPr anchor="ctr"/>
          <a:lstStyle>
            <a:lvl1pPr>
              <a:defRPr sz="1200" b="0">
                <a:solidFill>
                  <a:schemeClr val="accent1"/>
                </a:solidFill>
                <a:latin typeface="Arial" charset="0"/>
                <a:ea typeface="Arial" charset="0"/>
                <a:cs typeface="Arial" charset="0"/>
              </a:defRPr>
            </a:lvl1pPr>
          </a:lstStyle>
          <a:p>
            <a:fld id="{86912BC1-F2B2-4048-96A2-39CED5BDBEEC}" type="slidenum">
              <a:rPr lang="en-US" smtClean="0"/>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dt="0"/>
  <p:txStyles>
    <p:titleStyle>
      <a:lvl1pPr algn="l" defTabSz="914400" rtl="0" eaLnBrk="1" latinLnBrk="0" hangingPunct="1">
        <a:lnSpc>
          <a:spcPct val="90000"/>
        </a:lnSpc>
        <a:spcBef>
          <a:spcPct val="0"/>
        </a:spcBef>
        <a:buNone/>
        <a:defRPr sz="4000" b="1" kern="1200">
          <a:solidFill>
            <a:srgbClr val="3A3A3A"/>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00" indent="-228600" algn="l" defTabSz="914400"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20" userDrawn="1">
          <p15:clr>
            <a:srgbClr val="F26B43"/>
          </p15:clr>
        </p15:guide>
        <p15:guide id="2" pos="7152" userDrawn="1">
          <p15:clr>
            <a:srgbClr val="F26B43"/>
          </p15:clr>
        </p15:guide>
        <p15:guide id="3" pos="52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1371600" y="6356350"/>
            <a:ext cx="7673546"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Arial" charset="0"/>
                <a:cs typeface="Arial" charset="0"/>
              </a:defRPr>
            </a:lvl1pPr>
          </a:lstStyle>
          <a:p>
            <a:r>
              <a:rPr lang="en-US" dirty="0"/>
              <a:t>Michigan Department of Education | Office of Special Education </a:t>
            </a:r>
          </a:p>
        </p:txBody>
      </p:sp>
      <p:sp>
        <p:nvSpPr>
          <p:cNvPr id="10" name="Slide Number Placeholder 6"/>
          <p:cNvSpPr>
            <a:spLocks noGrp="1"/>
          </p:cNvSpPr>
          <p:nvPr>
            <p:ph type="sldNum" sz="quarter" idx="4"/>
          </p:nvPr>
        </p:nvSpPr>
        <p:spPr>
          <a:xfrm>
            <a:off x="838201" y="6356350"/>
            <a:ext cx="409832" cy="365125"/>
          </a:xfrm>
          <a:prstGeom prst="rect">
            <a:avLst/>
          </a:prstGeom>
        </p:spPr>
        <p:txBody>
          <a:bodyPr anchor="ctr"/>
          <a:lstStyle>
            <a:lvl1pPr>
              <a:defRPr sz="1200" b="0">
                <a:solidFill>
                  <a:schemeClr val="accent1"/>
                </a:solidFill>
                <a:latin typeface="Arial" charset="0"/>
                <a:ea typeface="Arial" charset="0"/>
                <a:cs typeface="Arial" charset="0"/>
              </a:defRPr>
            </a:lvl1pPr>
          </a:lstStyle>
          <a:p>
            <a:fld id="{86912BC1-F2B2-4048-96A2-39CED5BDBEEC}" type="slidenum">
              <a:rPr lang="en-US" smtClean="0"/>
              <a:pPr/>
              <a:t>‹#›</a:t>
            </a:fld>
            <a:endParaRPr lang="en-US" dirty="0"/>
          </a:p>
        </p:txBody>
      </p:sp>
    </p:spTree>
    <p:extLst>
      <p:ext uri="{BB962C8B-B14F-4D97-AF65-F5344CB8AC3E}">
        <p14:creationId xmlns:p14="http://schemas.microsoft.com/office/powerpoint/2010/main" val="3704388973"/>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Lst>
  <p:hf hdr="0" dt="0"/>
  <p:txStyles>
    <p:titleStyle>
      <a:lvl1pPr algn="l" defTabSz="914400" rtl="0" eaLnBrk="1" latinLnBrk="0" hangingPunct="1">
        <a:lnSpc>
          <a:spcPct val="90000"/>
        </a:lnSpc>
        <a:spcBef>
          <a:spcPct val="0"/>
        </a:spcBef>
        <a:buNone/>
        <a:defRPr sz="4000" b="1" kern="1200">
          <a:solidFill>
            <a:srgbClr val="3A3A3A"/>
          </a:solidFill>
          <a:latin typeface="Arial" charset="0"/>
          <a:ea typeface="Arial" charset="0"/>
          <a:cs typeface="Arial" charset="0"/>
        </a:defRPr>
      </a:lvl1pPr>
    </p:titleStyle>
    <p:bodyStyle>
      <a:lvl1pPr marL="228600" indent="-228600" algn="l" defTabSz="914400"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00" indent="-228600" algn="l" defTabSz="914400"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00" indent="-228600" algn="l" defTabSz="914400"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00" indent="-228600" algn="l" defTabSz="914400"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00" indent="-228600" algn="l" defTabSz="914400"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20">
          <p15:clr>
            <a:srgbClr val="F26B43"/>
          </p15:clr>
        </p15:guide>
        <p15:guide id="2" pos="7152">
          <p15:clr>
            <a:srgbClr val="F26B43"/>
          </p15:clr>
        </p15:guide>
        <p15:guide id="3" pos="52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training.catamaran.partners/determination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hyperlink" Target="mailto:mde-ose@michigan.gov" TargetMode="External"/><Relationship Id="rId2" Type="http://schemas.openxmlformats.org/officeDocument/2006/relationships/notesSlide" Target="../notesSlides/notesSlide39.xml"/><Relationship Id="rId1" Type="http://schemas.openxmlformats.org/officeDocument/2006/relationships/slideLayout" Target="../slideLayouts/slideLayout14.xml"/><Relationship Id="rId4" Type="http://schemas.openxmlformats.org/officeDocument/2006/relationships/hyperlink" Target="mailto:help@catamaran.partn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22098" y="1814341"/>
            <a:ext cx="7332098" cy="2535237"/>
          </a:xfrm>
        </p:spPr>
        <p:txBody>
          <a:bodyPr/>
          <a:lstStyle/>
          <a:p>
            <a:pPr algn="l"/>
            <a:r>
              <a:rPr lang="en-US" dirty="0"/>
              <a:t>September 2026</a:t>
            </a:r>
            <a:br>
              <a:rPr lang="en-US" dirty="0"/>
            </a:br>
            <a:r>
              <a:rPr lang="en-US" dirty="0"/>
              <a:t>Part B Catamaran Preview</a:t>
            </a:r>
          </a:p>
        </p:txBody>
      </p:sp>
      <p:sp>
        <p:nvSpPr>
          <p:cNvPr id="3" name="Subtitle 2"/>
          <p:cNvSpPr>
            <a:spLocks noGrp="1"/>
          </p:cNvSpPr>
          <p:nvPr>
            <p:ph type="subTitle" idx="1"/>
          </p:nvPr>
        </p:nvSpPr>
        <p:spPr>
          <a:xfrm>
            <a:off x="4422098" y="4472247"/>
            <a:ext cx="6931701" cy="1030777"/>
          </a:xfrm>
        </p:spPr>
        <p:txBody>
          <a:bodyPr vert="horz" lIns="91440" tIns="45720" rIns="91440" bIns="45720" rtlCol="0" anchor="t">
            <a:normAutofit/>
          </a:bodyPr>
          <a:lstStyle/>
          <a:p>
            <a:r>
              <a:rPr lang="en-US" dirty="0">
                <a:latin typeface="Arial"/>
                <a:cs typeface="Arial"/>
              </a:rPr>
              <a:t>For Districts and ISDs</a:t>
            </a:r>
          </a:p>
        </p:txBody>
      </p:sp>
      <p:sp>
        <p:nvSpPr>
          <p:cNvPr id="5" name="Footer Placeholder 4"/>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849540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F98F20A-09A3-408E-BE6D-6977728ECA11}"/>
              </a:ext>
            </a:extLst>
          </p:cNvPr>
          <p:cNvSpPr>
            <a:spLocks noGrp="1"/>
          </p:cNvSpPr>
          <p:nvPr>
            <p:ph type="title"/>
          </p:nvPr>
        </p:nvSpPr>
        <p:spPr/>
        <p:txBody>
          <a:bodyPr/>
          <a:lstStyle/>
          <a:p>
            <a:r>
              <a:rPr lang="en-US" dirty="0"/>
              <a:t>Agenda</a:t>
            </a:r>
          </a:p>
        </p:txBody>
      </p:sp>
      <p:sp>
        <p:nvSpPr>
          <p:cNvPr id="9" name="Content Placeholder 8">
            <a:extLst>
              <a:ext uri="{FF2B5EF4-FFF2-40B4-BE49-F238E27FC236}">
                <a16:creationId xmlns:a16="http://schemas.microsoft.com/office/drawing/2014/main" id="{637AC954-CE8C-4DB4-A540-988A38007961}"/>
              </a:ext>
            </a:extLst>
          </p:cNvPr>
          <p:cNvSpPr>
            <a:spLocks noGrp="1"/>
          </p:cNvSpPr>
          <p:nvPr>
            <p:ph idx="1"/>
          </p:nvPr>
        </p:nvSpPr>
        <p:spPr>
          <a:xfrm>
            <a:off x="838200" y="1825625"/>
            <a:ext cx="10515600" cy="4367358"/>
          </a:xfrm>
        </p:spPr>
        <p:txBody>
          <a:bodyPr vert="horz" lIns="91440" tIns="45720" rIns="91440" bIns="45720" rtlCol="0" anchor="t">
            <a:normAutofit/>
          </a:bodyPr>
          <a:lstStyle/>
          <a:p>
            <a:r>
              <a:rPr lang="en-US" sz="3200" dirty="0"/>
              <a:t>September 2026 Catamaran Preview</a:t>
            </a:r>
          </a:p>
          <a:p>
            <a:r>
              <a:rPr lang="en-US" sz="3200" dirty="0"/>
              <a:t>Reviewing and Acknowledging Reports</a:t>
            </a:r>
          </a:p>
          <a:p>
            <a:r>
              <a:rPr lang="en-US" sz="3200" dirty="0"/>
              <a:t>Reminders for CAPs and Corrective Actions</a:t>
            </a:r>
          </a:p>
          <a:p>
            <a:r>
              <a:rPr lang="en-US" sz="3200" dirty="0"/>
              <a:t>Resources </a:t>
            </a:r>
          </a:p>
        </p:txBody>
      </p:sp>
      <p:sp>
        <p:nvSpPr>
          <p:cNvPr id="5" name="Slide Number Placeholder 4">
            <a:extLst>
              <a:ext uri="{FF2B5EF4-FFF2-40B4-BE49-F238E27FC236}">
                <a16:creationId xmlns:a16="http://schemas.microsoft.com/office/drawing/2014/main" id="{3A87D823-9780-4C6A-BF3A-F362270845C3}"/>
              </a:ext>
            </a:extLst>
          </p:cNvPr>
          <p:cNvSpPr>
            <a:spLocks noGrp="1"/>
          </p:cNvSpPr>
          <p:nvPr>
            <p:ph type="sldNum" sz="quarter" idx="12"/>
          </p:nvPr>
        </p:nvSpPr>
        <p:spPr/>
        <p:txBody>
          <a:bodyPr/>
          <a:lstStyle/>
          <a:p>
            <a:fld id="{46775F4D-6D42-4CD6-A802-0B48E0231625}" type="slidenum">
              <a:rPr lang="en-US" smtClean="0"/>
              <a:pPr/>
              <a:t>2</a:t>
            </a:fld>
            <a:endParaRPr lang="en-US"/>
          </a:p>
        </p:txBody>
      </p:sp>
      <p:sp>
        <p:nvSpPr>
          <p:cNvPr id="4" name="Footer Placeholder 3">
            <a:extLst>
              <a:ext uri="{FF2B5EF4-FFF2-40B4-BE49-F238E27FC236}">
                <a16:creationId xmlns:a16="http://schemas.microsoft.com/office/drawing/2014/main" id="{9A45E2F1-3D75-4116-AE97-F24E575EC2EB}"/>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848430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2411DC-DD8F-4EC5-918D-474946295F8B}"/>
              </a:ext>
            </a:extLst>
          </p:cNvPr>
          <p:cNvSpPr>
            <a:spLocks noGrp="1"/>
          </p:cNvSpPr>
          <p:nvPr>
            <p:ph type="ctrTitle"/>
          </p:nvPr>
        </p:nvSpPr>
        <p:spPr/>
        <p:txBody>
          <a:bodyPr/>
          <a:lstStyle/>
          <a:p>
            <a:r>
              <a:rPr lang="en-US" dirty="0"/>
              <a:t>September 2026 Catamaran Preview</a:t>
            </a:r>
          </a:p>
        </p:txBody>
      </p:sp>
      <p:sp>
        <p:nvSpPr>
          <p:cNvPr id="5" name="Slide Number Placeholder 4">
            <a:extLst>
              <a:ext uri="{FF2B5EF4-FFF2-40B4-BE49-F238E27FC236}">
                <a16:creationId xmlns:a16="http://schemas.microsoft.com/office/drawing/2014/main" id="{ED1846FB-CB53-4F58-9A17-B3FA0F64F770}"/>
              </a:ext>
            </a:extLst>
          </p:cNvPr>
          <p:cNvSpPr>
            <a:spLocks noGrp="1"/>
          </p:cNvSpPr>
          <p:nvPr>
            <p:ph type="sldNum" sz="quarter" idx="12"/>
          </p:nvPr>
        </p:nvSpPr>
        <p:spPr/>
        <p:txBody>
          <a:bodyPr/>
          <a:lstStyle/>
          <a:p>
            <a:fld id="{46775F4D-6D42-4CD6-A802-0B48E0231625}" type="slidenum">
              <a:rPr lang="en-US" smtClean="0"/>
              <a:pPr/>
              <a:t>3</a:t>
            </a:fld>
            <a:endParaRPr lang="en-US"/>
          </a:p>
        </p:txBody>
      </p:sp>
      <p:sp>
        <p:nvSpPr>
          <p:cNvPr id="4" name="Footer Placeholder 3">
            <a:extLst>
              <a:ext uri="{FF2B5EF4-FFF2-40B4-BE49-F238E27FC236}">
                <a16:creationId xmlns:a16="http://schemas.microsoft.com/office/drawing/2014/main" id="{B06DE2B8-99B1-49ED-A363-000B61DFF9C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604273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60040-6F26-4902-B746-88A4BB5B21D8}"/>
              </a:ext>
            </a:extLst>
          </p:cNvPr>
          <p:cNvSpPr>
            <a:spLocks noGrp="1"/>
          </p:cNvSpPr>
          <p:nvPr>
            <p:ph type="title"/>
          </p:nvPr>
        </p:nvSpPr>
        <p:spPr>
          <a:xfrm>
            <a:off x="838199" y="733050"/>
            <a:ext cx="10529455" cy="957638"/>
          </a:xfrm>
        </p:spPr>
        <p:txBody>
          <a:bodyPr>
            <a:normAutofit/>
          </a:bodyPr>
          <a:lstStyle/>
          <a:p>
            <a:r>
              <a:rPr lang="en-US" dirty="0"/>
              <a:t>Review Organization Member Names</a:t>
            </a:r>
          </a:p>
        </p:txBody>
      </p:sp>
      <p:sp>
        <p:nvSpPr>
          <p:cNvPr id="3" name="Content Placeholder 2">
            <a:extLst>
              <a:ext uri="{FF2B5EF4-FFF2-40B4-BE49-F238E27FC236}">
                <a16:creationId xmlns:a16="http://schemas.microsoft.com/office/drawing/2014/main" id="{8A0FD3F6-60C6-4776-BF30-814750D06152}"/>
              </a:ext>
            </a:extLst>
          </p:cNvPr>
          <p:cNvSpPr>
            <a:spLocks noGrp="1"/>
          </p:cNvSpPr>
          <p:nvPr>
            <p:ph idx="1"/>
          </p:nvPr>
        </p:nvSpPr>
        <p:spPr>
          <a:xfrm>
            <a:off x="838200" y="1729372"/>
            <a:ext cx="10529454" cy="2540624"/>
          </a:xfrm>
        </p:spPr>
        <p:txBody>
          <a:bodyPr>
            <a:normAutofit/>
          </a:bodyPr>
          <a:lstStyle/>
          <a:p>
            <a:r>
              <a:rPr lang="en-US" sz="2800" dirty="0"/>
              <a:t>To review organization member names within Catamaran:</a:t>
            </a:r>
          </a:p>
          <a:p>
            <a:pPr lvl="1"/>
            <a:r>
              <a:rPr lang="en-US" sz="2400" dirty="0"/>
              <a:t>Hover over your name in the top-right-hand corner and select My Organization(s).</a:t>
            </a:r>
          </a:p>
          <a:p>
            <a:pPr lvl="1"/>
            <a:r>
              <a:rPr lang="en-US" sz="2400" dirty="0"/>
              <a:t>Select the </a:t>
            </a:r>
            <a:r>
              <a:rPr lang="en-US" sz="2400" b="1" dirty="0"/>
              <a:t>Organization Members</a:t>
            </a:r>
            <a:r>
              <a:rPr lang="en-US" sz="2400" dirty="0"/>
              <a:t> link from the Organization page.</a:t>
            </a:r>
          </a:p>
          <a:p>
            <a:pPr lvl="1"/>
            <a:r>
              <a:rPr lang="en-US" sz="2400" dirty="0"/>
              <a:t>Review the list. If changes are needed, contact the Catamaran Help Desk for assistance.</a:t>
            </a:r>
          </a:p>
        </p:txBody>
      </p:sp>
      <p:pic>
        <p:nvPicPr>
          <p:cNvPr id="10" name="Picture 9" descr="Catamaran menu with My Organization(s) link highlighted.&#10;">
            <a:extLst>
              <a:ext uri="{FF2B5EF4-FFF2-40B4-BE49-F238E27FC236}">
                <a16:creationId xmlns:a16="http://schemas.microsoft.com/office/drawing/2014/main" id="{2CD8CAEB-CD90-9F77-04D2-52CB319BB7EA}"/>
              </a:ext>
            </a:extLst>
          </p:cNvPr>
          <p:cNvPicPr>
            <a:picLocks noChangeAspect="1"/>
          </p:cNvPicPr>
          <p:nvPr/>
        </p:nvPicPr>
        <p:blipFill>
          <a:blip r:embed="rId3"/>
          <a:srcRect/>
          <a:stretch/>
        </p:blipFill>
        <p:spPr>
          <a:xfrm>
            <a:off x="1865598" y="4308680"/>
            <a:ext cx="3772014" cy="1391857"/>
          </a:xfrm>
          <a:prstGeom prst="rect">
            <a:avLst/>
          </a:prstGeom>
          <a:ln>
            <a:solidFill>
              <a:schemeClr val="tx1"/>
            </a:solidFill>
          </a:ln>
        </p:spPr>
      </p:pic>
      <p:pic>
        <p:nvPicPr>
          <p:cNvPr id="7" name="Picture 6" descr="Organization Members and Person highlighted.">
            <a:extLst>
              <a:ext uri="{FF2B5EF4-FFF2-40B4-BE49-F238E27FC236}">
                <a16:creationId xmlns:a16="http://schemas.microsoft.com/office/drawing/2014/main" id="{AAE39D1F-6EAF-9D4B-8A57-016E1CA48B8A}"/>
              </a:ext>
            </a:extLst>
          </p:cNvPr>
          <p:cNvPicPr>
            <a:picLocks noChangeAspect="1"/>
          </p:cNvPicPr>
          <p:nvPr/>
        </p:nvPicPr>
        <p:blipFill>
          <a:blip r:embed="rId4"/>
          <a:srcRect/>
          <a:stretch/>
        </p:blipFill>
        <p:spPr>
          <a:xfrm>
            <a:off x="6647736" y="3949842"/>
            <a:ext cx="3678666" cy="2370948"/>
          </a:xfrm>
          <a:prstGeom prst="rect">
            <a:avLst/>
          </a:prstGeom>
          <a:ln>
            <a:solidFill>
              <a:schemeClr val="tx1"/>
            </a:solidFill>
          </a:ln>
        </p:spPr>
      </p:pic>
      <p:sp>
        <p:nvSpPr>
          <p:cNvPr id="5" name="Slide Number Placeholder 4">
            <a:extLst>
              <a:ext uri="{FF2B5EF4-FFF2-40B4-BE49-F238E27FC236}">
                <a16:creationId xmlns:a16="http://schemas.microsoft.com/office/drawing/2014/main" id="{36442D3B-DD15-41CD-AFD8-12745B94E0A7}"/>
              </a:ext>
            </a:extLst>
          </p:cNvPr>
          <p:cNvSpPr>
            <a:spLocks noGrp="1"/>
          </p:cNvSpPr>
          <p:nvPr>
            <p:ph type="sldNum" sz="quarter" idx="12"/>
          </p:nvPr>
        </p:nvSpPr>
        <p:spPr/>
        <p:txBody>
          <a:bodyPr/>
          <a:lstStyle/>
          <a:p>
            <a:fld id="{46775F4D-6D42-4CD6-A802-0B48E0231625}" type="slidenum">
              <a:rPr lang="en-US" smtClean="0"/>
              <a:pPr/>
              <a:t>4</a:t>
            </a:fld>
            <a:endParaRPr lang="en-US" dirty="0"/>
          </a:p>
        </p:txBody>
      </p:sp>
      <p:sp>
        <p:nvSpPr>
          <p:cNvPr id="4" name="Footer Placeholder 3">
            <a:extLst>
              <a:ext uri="{FF2B5EF4-FFF2-40B4-BE49-F238E27FC236}">
                <a16:creationId xmlns:a16="http://schemas.microsoft.com/office/drawing/2014/main" id="{BE2A1B2B-8A9F-4473-8E8B-A43A42A90981}"/>
              </a:ext>
            </a:extLst>
          </p:cNvPr>
          <p:cNvSpPr>
            <a:spLocks noGrp="1"/>
          </p:cNvSpPr>
          <p:nvPr>
            <p:ph type="ftr" sz="quarter" idx="11"/>
          </p:nvPr>
        </p:nvSpPr>
        <p:spPr>
          <a:xfrm>
            <a:off x="1371600" y="6356350"/>
            <a:ext cx="6458198" cy="365125"/>
          </a:xfrm>
        </p:spPr>
        <p:txBody>
          <a:bodyPr/>
          <a:lstStyle/>
          <a:p>
            <a:r>
              <a:rPr lang="en-US" dirty="0"/>
              <a:t>Michigan Department of Education | Office of Special Education </a:t>
            </a:r>
          </a:p>
        </p:txBody>
      </p:sp>
    </p:spTree>
    <p:extLst>
      <p:ext uri="{BB962C8B-B14F-4D97-AF65-F5344CB8AC3E}">
        <p14:creationId xmlns:p14="http://schemas.microsoft.com/office/powerpoint/2010/main" val="2516934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34A2E-31D9-2DF4-0DB1-D85D066F8B0A}"/>
              </a:ext>
            </a:extLst>
          </p:cNvPr>
          <p:cNvSpPr>
            <a:spLocks noGrp="1"/>
          </p:cNvSpPr>
          <p:nvPr>
            <p:ph type="title"/>
          </p:nvPr>
        </p:nvSpPr>
        <p:spPr/>
        <p:txBody>
          <a:bodyPr/>
          <a:lstStyle/>
          <a:p>
            <a:r>
              <a:rPr lang="en-US" dirty="0"/>
              <a:t>ISD Monitor Contact List</a:t>
            </a:r>
          </a:p>
        </p:txBody>
      </p:sp>
      <p:pic>
        <p:nvPicPr>
          <p:cNvPr id="8" name="Picture 7" descr="Reports drop-down link shown from the top-right screen in Catamaran.">
            <a:extLst>
              <a:ext uri="{FF2B5EF4-FFF2-40B4-BE49-F238E27FC236}">
                <a16:creationId xmlns:a16="http://schemas.microsoft.com/office/drawing/2014/main" id="{BACEAB48-824E-89B7-306A-B70ABA93D409}"/>
              </a:ext>
            </a:extLst>
          </p:cNvPr>
          <p:cNvPicPr>
            <a:picLocks noChangeAspect="1"/>
          </p:cNvPicPr>
          <p:nvPr/>
        </p:nvPicPr>
        <p:blipFill>
          <a:blip r:embed="rId3"/>
          <a:stretch>
            <a:fillRect/>
          </a:stretch>
        </p:blipFill>
        <p:spPr>
          <a:xfrm>
            <a:off x="6953249" y="910375"/>
            <a:ext cx="4653714" cy="2075429"/>
          </a:xfrm>
          <a:prstGeom prst="rect">
            <a:avLst/>
          </a:prstGeom>
          <a:ln cap="rnd">
            <a:solidFill>
              <a:srgbClr val="3A3A3A"/>
            </a:solidFill>
          </a:ln>
        </p:spPr>
      </p:pic>
      <p:pic>
        <p:nvPicPr>
          <p:cNvPr id="14" name="Picture 13" descr="ISD Monitor Contact List report shown.">
            <a:extLst>
              <a:ext uri="{FF2B5EF4-FFF2-40B4-BE49-F238E27FC236}">
                <a16:creationId xmlns:a16="http://schemas.microsoft.com/office/drawing/2014/main" id="{DD28D242-9708-BAA4-9509-E919DBC5DDED}"/>
              </a:ext>
            </a:extLst>
          </p:cNvPr>
          <p:cNvPicPr>
            <a:picLocks noChangeAspect="1"/>
          </p:cNvPicPr>
          <p:nvPr/>
        </p:nvPicPr>
        <p:blipFill>
          <a:blip r:embed="rId4"/>
          <a:stretch>
            <a:fillRect/>
          </a:stretch>
        </p:blipFill>
        <p:spPr>
          <a:xfrm>
            <a:off x="838201" y="3142636"/>
            <a:ext cx="10768762" cy="3213714"/>
          </a:xfrm>
          <a:prstGeom prst="rect">
            <a:avLst/>
          </a:prstGeom>
          <a:ln>
            <a:solidFill>
              <a:srgbClr val="3A3A3A"/>
            </a:solidFill>
          </a:ln>
        </p:spPr>
      </p:pic>
      <p:sp>
        <p:nvSpPr>
          <p:cNvPr id="5" name="Slide Number Placeholder 4">
            <a:extLst>
              <a:ext uri="{FF2B5EF4-FFF2-40B4-BE49-F238E27FC236}">
                <a16:creationId xmlns:a16="http://schemas.microsoft.com/office/drawing/2014/main" id="{2462D5F0-153D-E419-C147-DA9DD36D24F1}"/>
              </a:ext>
            </a:extLst>
          </p:cNvPr>
          <p:cNvSpPr>
            <a:spLocks noGrp="1"/>
          </p:cNvSpPr>
          <p:nvPr>
            <p:ph type="sldNum" sz="quarter" idx="12"/>
          </p:nvPr>
        </p:nvSpPr>
        <p:spPr/>
        <p:txBody>
          <a:bodyPr/>
          <a:lstStyle/>
          <a:p>
            <a:fld id="{46775F4D-6D42-4CD6-A802-0B48E0231625}" type="slidenum">
              <a:rPr lang="en-US" smtClean="0"/>
              <a:pPr/>
              <a:t>5</a:t>
            </a:fld>
            <a:endParaRPr lang="en-US" dirty="0"/>
          </a:p>
        </p:txBody>
      </p:sp>
      <p:sp>
        <p:nvSpPr>
          <p:cNvPr id="4" name="Footer Placeholder 3">
            <a:extLst>
              <a:ext uri="{FF2B5EF4-FFF2-40B4-BE49-F238E27FC236}">
                <a16:creationId xmlns:a16="http://schemas.microsoft.com/office/drawing/2014/main" id="{DD71D796-E100-727F-2EE3-715A188C9F47}"/>
              </a:ext>
            </a:extLst>
          </p:cNvPr>
          <p:cNvSpPr>
            <a:spLocks noGrp="1"/>
          </p:cNvSpPr>
          <p:nvPr>
            <p:ph type="ftr" sz="quarter" idx="11"/>
          </p:nvPr>
        </p:nvSpPr>
        <p:spPr/>
        <p:txBody>
          <a:bodyPr/>
          <a:lstStyle/>
          <a:p>
            <a:r>
              <a:rPr lang="en-US"/>
              <a:t>Michigan Department of Education | Office of Special Education </a:t>
            </a:r>
            <a:endParaRPr lang="en-US" dirty="0"/>
          </a:p>
        </p:txBody>
      </p:sp>
    </p:spTree>
    <p:extLst>
      <p:ext uri="{BB962C8B-B14F-4D97-AF65-F5344CB8AC3E}">
        <p14:creationId xmlns:p14="http://schemas.microsoft.com/office/powerpoint/2010/main" val="793173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B18DE7B-BB7D-4959-AB44-6CA52C140FC6}"/>
              </a:ext>
            </a:extLst>
          </p:cNvPr>
          <p:cNvSpPr>
            <a:spLocks noGrp="1"/>
          </p:cNvSpPr>
          <p:nvPr>
            <p:ph type="title"/>
          </p:nvPr>
        </p:nvSpPr>
        <p:spPr/>
        <p:txBody>
          <a:bodyPr/>
          <a:lstStyle/>
          <a:p>
            <a:r>
              <a:rPr lang="en-US" dirty="0"/>
              <a:t>What’s Inside? </a:t>
            </a:r>
          </a:p>
        </p:txBody>
      </p:sp>
      <p:sp>
        <p:nvSpPr>
          <p:cNvPr id="8" name="Content Placeholder 7">
            <a:extLst>
              <a:ext uri="{FF2B5EF4-FFF2-40B4-BE49-F238E27FC236}">
                <a16:creationId xmlns:a16="http://schemas.microsoft.com/office/drawing/2014/main" id="{8782D37E-9311-42A9-A246-6A237A250A2E}"/>
              </a:ext>
            </a:extLst>
          </p:cNvPr>
          <p:cNvSpPr>
            <a:spLocks noGrp="1"/>
          </p:cNvSpPr>
          <p:nvPr>
            <p:ph sz="half" idx="2"/>
          </p:nvPr>
        </p:nvSpPr>
        <p:spPr>
          <a:xfrm>
            <a:off x="725426" y="1786291"/>
            <a:ext cx="5069200" cy="4508588"/>
          </a:xfrm>
        </p:spPr>
        <p:txBody>
          <a:bodyPr vert="horz" lIns="91440" tIns="45720" rIns="91440" bIns="45720" rtlCol="0" anchor="t">
            <a:normAutofit fontScale="55000" lnSpcReduction="20000"/>
          </a:bodyPr>
          <a:lstStyle/>
          <a:p>
            <a:r>
              <a:rPr lang="en-US" sz="4500" b="1" dirty="0"/>
              <a:t>Reports</a:t>
            </a:r>
          </a:p>
          <a:p>
            <a:pPr lvl="1">
              <a:lnSpc>
                <a:spcPct val="120000"/>
              </a:lnSpc>
            </a:pPr>
            <a:r>
              <a:rPr lang="en-US" sz="4400" dirty="0"/>
              <a:t>Strand Report</a:t>
            </a:r>
          </a:p>
          <a:p>
            <a:pPr lvl="1">
              <a:lnSpc>
                <a:spcPct val="120000"/>
              </a:lnSpc>
            </a:pPr>
            <a:r>
              <a:rPr lang="en-US" sz="4400" dirty="0"/>
              <a:t>Monitoring Activities Report (MAR)</a:t>
            </a:r>
          </a:p>
          <a:p>
            <a:pPr lvl="1">
              <a:lnSpc>
                <a:spcPct val="120000"/>
              </a:lnSpc>
            </a:pPr>
            <a:r>
              <a:rPr lang="en-US" sz="4400" dirty="0"/>
              <a:t>Reports and Letters of Findings</a:t>
            </a:r>
          </a:p>
          <a:p>
            <a:pPr lvl="1">
              <a:lnSpc>
                <a:spcPct val="120000"/>
              </a:lnSpc>
            </a:pPr>
            <a:r>
              <a:rPr lang="en-US" sz="4400" dirty="0"/>
              <a:t>Closeout/Non-closeout Reports</a:t>
            </a:r>
          </a:p>
          <a:p>
            <a:pPr lvl="1">
              <a:lnSpc>
                <a:spcPct val="120000"/>
              </a:lnSpc>
            </a:pPr>
            <a:r>
              <a:rPr lang="en-US" sz="4400" dirty="0"/>
              <a:t>State Complaint Reports</a:t>
            </a:r>
          </a:p>
          <a:p>
            <a:pPr lvl="1">
              <a:lnSpc>
                <a:spcPct val="120000"/>
              </a:lnSpc>
            </a:pPr>
            <a:r>
              <a:rPr lang="en-US" sz="4400" dirty="0">
                <a:latin typeface="Arial"/>
                <a:cs typeface="Arial"/>
              </a:rPr>
              <a:t>Intermediate School District (ISD) Reports</a:t>
            </a:r>
          </a:p>
        </p:txBody>
      </p:sp>
      <p:sp>
        <p:nvSpPr>
          <p:cNvPr id="7" name="Content Placeholder 6">
            <a:extLst>
              <a:ext uri="{FF2B5EF4-FFF2-40B4-BE49-F238E27FC236}">
                <a16:creationId xmlns:a16="http://schemas.microsoft.com/office/drawing/2014/main" id="{18BBC86B-5332-4A2C-B148-D6F187345080}"/>
              </a:ext>
            </a:extLst>
          </p:cNvPr>
          <p:cNvSpPr>
            <a:spLocks noGrp="1"/>
          </p:cNvSpPr>
          <p:nvPr>
            <p:ph sz="half" idx="1"/>
          </p:nvPr>
        </p:nvSpPr>
        <p:spPr>
          <a:xfrm>
            <a:off x="5794626" y="1831917"/>
            <a:ext cx="5559174" cy="4524433"/>
          </a:xfrm>
        </p:spPr>
        <p:txBody>
          <a:bodyPr>
            <a:normAutofit fontScale="55000" lnSpcReduction="20000"/>
          </a:bodyPr>
          <a:lstStyle/>
          <a:p>
            <a:r>
              <a:rPr lang="en-US" sz="4500" b="1" dirty="0"/>
              <a:t>Activities</a:t>
            </a:r>
          </a:p>
          <a:p>
            <a:pPr lvl="1"/>
            <a:r>
              <a:rPr lang="en-US" sz="4400" dirty="0"/>
              <a:t>Corrective Action Plans (CAPs)</a:t>
            </a:r>
          </a:p>
          <a:p>
            <a:pPr lvl="2">
              <a:lnSpc>
                <a:spcPct val="120000"/>
              </a:lnSpc>
            </a:pPr>
            <a:r>
              <a:rPr lang="en-US" sz="2900" dirty="0"/>
              <a:t>Indicator B-9 (Disproportionate Representation-Child with a Disability) </a:t>
            </a:r>
          </a:p>
          <a:p>
            <a:pPr lvl="2">
              <a:lnSpc>
                <a:spcPct val="120000"/>
              </a:lnSpc>
            </a:pPr>
            <a:r>
              <a:rPr lang="en-US" sz="2900" dirty="0"/>
              <a:t>Indicator B-10 (Disproportionate Representation-Eligibility Category)</a:t>
            </a:r>
          </a:p>
          <a:p>
            <a:pPr lvl="2">
              <a:lnSpc>
                <a:spcPct val="120000"/>
              </a:lnSpc>
            </a:pPr>
            <a:r>
              <a:rPr lang="en-US" sz="2900" dirty="0"/>
              <a:t>Indicator B-9-B-10 (Disproportionate Representation-Child with a Disability and Disproportionate Representation-Eligibility Category) </a:t>
            </a:r>
          </a:p>
          <a:p>
            <a:pPr lvl="2">
              <a:lnSpc>
                <a:spcPct val="120000"/>
              </a:lnSpc>
            </a:pPr>
            <a:r>
              <a:rPr lang="en-US" sz="2900" dirty="0"/>
              <a:t>B-Valid &amp; Reliable</a:t>
            </a:r>
          </a:p>
          <a:p>
            <a:pPr lvl="2">
              <a:lnSpc>
                <a:spcPct val="120000"/>
              </a:lnSpc>
            </a:pPr>
            <a:r>
              <a:rPr lang="en-US" sz="2900" dirty="0"/>
              <a:t>B-Complaints</a:t>
            </a:r>
          </a:p>
          <a:p>
            <a:pPr lvl="1"/>
            <a:r>
              <a:rPr lang="en-US" sz="4400" dirty="0"/>
              <a:t>Student Level Corrective Actions (SLCAs) for Complaints</a:t>
            </a:r>
          </a:p>
        </p:txBody>
      </p:sp>
      <p:sp>
        <p:nvSpPr>
          <p:cNvPr id="5" name="Slide Number Placeholder 4">
            <a:extLst>
              <a:ext uri="{FF2B5EF4-FFF2-40B4-BE49-F238E27FC236}">
                <a16:creationId xmlns:a16="http://schemas.microsoft.com/office/drawing/2014/main" id="{92A1AAC7-B14E-4483-8F09-7B06DEE3E751}"/>
              </a:ext>
            </a:extLst>
          </p:cNvPr>
          <p:cNvSpPr>
            <a:spLocks noGrp="1"/>
          </p:cNvSpPr>
          <p:nvPr>
            <p:ph type="sldNum" sz="quarter" idx="12"/>
          </p:nvPr>
        </p:nvSpPr>
        <p:spPr/>
        <p:txBody>
          <a:bodyPr/>
          <a:lstStyle/>
          <a:p>
            <a:fld id="{2E6F2232-818B-4E09-954B-6E16973FF9E0}" type="slidenum">
              <a:rPr lang="en-US" smtClean="0"/>
              <a:pPr/>
              <a:t>6</a:t>
            </a:fld>
            <a:endParaRPr lang="en-US"/>
          </a:p>
        </p:txBody>
      </p:sp>
      <p:sp>
        <p:nvSpPr>
          <p:cNvPr id="2" name="Footer Placeholder 1">
            <a:extLst>
              <a:ext uri="{FF2B5EF4-FFF2-40B4-BE49-F238E27FC236}">
                <a16:creationId xmlns:a16="http://schemas.microsoft.com/office/drawing/2014/main" id="{00C506F3-74A0-4FB9-B7D1-C6B77FE06314}"/>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4054401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05FAE-4D25-574F-2705-065233AD07DE}"/>
              </a:ext>
            </a:extLst>
          </p:cNvPr>
          <p:cNvSpPr>
            <a:spLocks noGrp="1"/>
          </p:cNvSpPr>
          <p:nvPr>
            <p:ph type="title"/>
          </p:nvPr>
        </p:nvSpPr>
        <p:spPr>
          <a:xfrm>
            <a:off x="825723" y="-1417771"/>
            <a:ext cx="10515600" cy="1325563"/>
          </a:xfrm>
        </p:spPr>
        <p:txBody>
          <a:bodyPr/>
          <a:lstStyle/>
          <a:p>
            <a:r>
              <a:rPr lang="en-US" dirty="0"/>
              <a:t>Part B 2026 Strand Report</a:t>
            </a:r>
          </a:p>
        </p:txBody>
      </p:sp>
      <p:sp>
        <p:nvSpPr>
          <p:cNvPr id="5" name="Slide Number Placeholder 4">
            <a:extLst>
              <a:ext uri="{FF2B5EF4-FFF2-40B4-BE49-F238E27FC236}">
                <a16:creationId xmlns:a16="http://schemas.microsoft.com/office/drawing/2014/main" id="{ACFCA316-DD90-44EA-8926-049477F1F5DD}"/>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7</a:t>
            </a:fld>
            <a:endParaRPr lang="en-US"/>
          </a:p>
        </p:txBody>
      </p:sp>
      <p:sp>
        <p:nvSpPr>
          <p:cNvPr id="4" name="Footer Placeholder 3">
            <a:extLst>
              <a:ext uri="{FF2B5EF4-FFF2-40B4-BE49-F238E27FC236}">
                <a16:creationId xmlns:a16="http://schemas.microsoft.com/office/drawing/2014/main" id="{6350B2BF-5A8C-4F14-8515-2CE1A35567EA}"/>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pic>
        <p:nvPicPr>
          <p:cNvPr id="7" name="Picture 6" descr="Part B Strand Report with Download and See Corrective Action links circled">
            <a:extLst>
              <a:ext uri="{FF2B5EF4-FFF2-40B4-BE49-F238E27FC236}">
                <a16:creationId xmlns:a16="http://schemas.microsoft.com/office/drawing/2014/main" id="{BC591C5E-178B-26A5-2BBC-A25EFF1B817D}"/>
              </a:ext>
            </a:extLst>
          </p:cNvPr>
          <p:cNvPicPr>
            <a:picLocks noChangeAspect="1"/>
          </p:cNvPicPr>
          <p:nvPr/>
        </p:nvPicPr>
        <p:blipFill>
          <a:blip r:embed="rId3"/>
          <a:stretch>
            <a:fillRect/>
          </a:stretch>
        </p:blipFill>
        <p:spPr>
          <a:xfrm>
            <a:off x="938701" y="0"/>
            <a:ext cx="10314597" cy="6858000"/>
          </a:xfrm>
          <a:prstGeom prst="rect">
            <a:avLst/>
          </a:prstGeom>
          <a:ln>
            <a:solidFill>
              <a:schemeClr val="tx1"/>
            </a:solidFill>
          </a:ln>
        </p:spPr>
      </p:pic>
    </p:spTree>
    <p:extLst>
      <p:ext uri="{BB962C8B-B14F-4D97-AF65-F5344CB8AC3E}">
        <p14:creationId xmlns:p14="http://schemas.microsoft.com/office/powerpoint/2010/main" val="4290519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D367-EB99-4B23-9697-608FBBA850E1}"/>
              </a:ext>
            </a:extLst>
          </p:cNvPr>
          <p:cNvSpPr>
            <a:spLocks noGrp="1"/>
          </p:cNvSpPr>
          <p:nvPr>
            <p:ph type="title"/>
          </p:nvPr>
        </p:nvSpPr>
        <p:spPr/>
        <p:txBody>
          <a:bodyPr/>
          <a:lstStyle/>
          <a:p>
            <a:r>
              <a:rPr lang="en-US" dirty="0"/>
              <a:t>Monitoring Activities Report (MAR)</a:t>
            </a:r>
          </a:p>
        </p:txBody>
      </p:sp>
      <p:sp>
        <p:nvSpPr>
          <p:cNvPr id="3" name="Content Placeholder 2">
            <a:extLst>
              <a:ext uri="{FF2B5EF4-FFF2-40B4-BE49-F238E27FC236}">
                <a16:creationId xmlns:a16="http://schemas.microsoft.com/office/drawing/2014/main" id="{F038FFF3-1681-4425-8333-880FE8F2B2D5}"/>
              </a:ext>
            </a:extLst>
          </p:cNvPr>
          <p:cNvSpPr>
            <a:spLocks noGrp="1"/>
          </p:cNvSpPr>
          <p:nvPr>
            <p:ph idx="1"/>
          </p:nvPr>
        </p:nvSpPr>
        <p:spPr>
          <a:xfrm>
            <a:off x="838200" y="1825625"/>
            <a:ext cx="10515600" cy="4667250"/>
          </a:xfrm>
        </p:spPr>
        <p:txBody>
          <a:bodyPr/>
          <a:lstStyle/>
          <a:p>
            <a:r>
              <a:rPr lang="en-US" sz="2800" dirty="0"/>
              <a:t>The MAR is included in every major release and provides important information to districts.</a:t>
            </a:r>
          </a:p>
          <a:p>
            <a:r>
              <a:rPr lang="en-US" sz="2800" dirty="0"/>
              <a:t>The MAR can be accessed from the Reports page.</a:t>
            </a:r>
          </a:p>
          <a:p>
            <a:r>
              <a:rPr lang="en-US" sz="2800" dirty="0"/>
              <a:t>Some messages are universal and go to all districts.</a:t>
            </a:r>
          </a:p>
          <a:p>
            <a:r>
              <a:rPr lang="en-US" sz="2800" dirty="0"/>
              <a:t>Some messages are targeted and are sent only to specific districts.</a:t>
            </a:r>
          </a:p>
          <a:p>
            <a:pPr lvl="1">
              <a:buFont typeface="Arial" panose="020B0604020202020204" pitchFamily="34" charset="0"/>
              <a:buChar char="•"/>
            </a:pPr>
            <a:r>
              <a:rPr lang="en-US" sz="2400" dirty="0"/>
              <a:t>Reminders to review Reports of Findings/No Findings</a:t>
            </a:r>
          </a:p>
          <a:p>
            <a:pPr lvl="1">
              <a:buFont typeface="Arial" panose="020B0604020202020204" pitchFamily="34" charset="0"/>
              <a:buChar char="•"/>
            </a:pPr>
            <a:r>
              <a:rPr lang="en-US" sz="2400" dirty="0"/>
              <a:t>Reminders to review closeout reports</a:t>
            </a:r>
          </a:p>
          <a:p>
            <a:endParaRPr lang="en-US" dirty="0"/>
          </a:p>
        </p:txBody>
      </p:sp>
      <p:sp>
        <p:nvSpPr>
          <p:cNvPr id="5" name="Slide Number Placeholder 4">
            <a:extLst>
              <a:ext uri="{FF2B5EF4-FFF2-40B4-BE49-F238E27FC236}">
                <a16:creationId xmlns:a16="http://schemas.microsoft.com/office/drawing/2014/main" id="{F5108D3B-D0FE-4C05-A20E-AD9D2ED828A2}"/>
              </a:ext>
            </a:extLst>
          </p:cNvPr>
          <p:cNvSpPr>
            <a:spLocks noGrp="1"/>
          </p:cNvSpPr>
          <p:nvPr>
            <p:ph type="sldNum" sz="quarter" idx="12"/>
          </p:nvPr>
        </p:nvSpPr>
        <p:spPr/>
        <p:txBody>
          <a:bodyPr/>
          <a:lstStyle/>
          <a:p>
            <a:fld id="{46775F4D-6D42-4CD6-A802-0B48E0231625}" type="slidenum">
              <a:rPr lang="en-US" smtClean="0"/>
              <a:pPr/>
              <a:t>8</a:t>
            </a:fld>
            <a:endParaRPr lang="en-US"/>
          </a:p>
        </p:txBody>
      </p:sp>
      <p:sp>
        <p:nvSpPr>
          <p:cNvPr id="4" name="Footer Placeholder 3">
            <a:extLst>
              <a:ext uri="{FF2B5EF4-FFF2-40B4-BE49-F238E27FC236}">
                <a16:creationId xmlns:a16="http://schemas.microsoft.com/office/drawing/2014/main" id="{2D7D1063-7BDA-47FE-A2EE-BACF3E394BB2}"/>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5191061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1CE54-D45D-4247-8397-131D7AC168B9}"/>
              </a:ext>
            </a:extLst>
          </p:cNvPr>
          <p:cNvSpPr>
            <a:spLocks noGrp="1"/>
          </p:cNvSpPr>
          <p:nvPr>
            <p:ph type="title"/>
          </p:nvPr>
        </p:nvSpPr>
        <p:spPr>
          <a:xfrm>
            <a:off x="838200" y="365125"/>
            <a:ext cx="10515600" cy="1325563"/>
          </a:xfrm>
        </p:spPr>
        <p:txBody>
          <a:bodyPr anchor="b">
            <a:normAutofit/>
          </a:bodyPr>
          <a:lstStyle/>
          <a:p>
            <a:r>
              <a:rPr lang="en-US" dirty="0"/>
              <a:t>Sample Monitoring Activities Report</a:t>
            </a:r>
          </a:p>
        </p:txBody>
      </p:sp>
      <p:pic>
        <p:nvPicPr>
          <p:cNvPr id="8" name="Picture 7" descr="Monitoring Activities Report">
            <a:extLst>
              <a:ext uri="{FF2B5EF4-FFF2-40B4-BE49-F238E27FC236}">
                <a16:creationId xmlns:a16="http://schemas.microsoft.com/office/drawing/2014/main" id="{BD6999CF-D9B9-15DF-90EA-B25EAA797B65}"/>
              </a:ext>
            </a:extLst>
          </p:cNvPr>
          <p:cNvPicPr>
            <a:picLocks noChangeAspect="1"/>
          </p:cNvPicPr>
          <p:nvPr/>
        </p:nvPicPr>
        <p:blipFill>
          <a:blip r:embed="rId3"/>
          <a:srcRect/>
          <a:stretch/>
        </p:blipFill>
        <p:spPr>
          <a:xfrm>
            <a:off x="1105471" y="2489676"/>
            <a:ext cx="9981057" cy="3023235"/>
          </a:xfrm>
          <a:prstGeom prst="rect">
            <a:avLst/>
          </a:prstGeom>
          <a:noFill/>
          <a:ln w="9525">
            <a:solidFill>
              <a:schemeClr val="tx1"/>
            </a:solidFill>
          </a:ln>
        </p:spPr>
      </p:pic>
      <p:sp>
        <p:nvSpPr>
          <p:cNvPr id="5" name="Slide Number Placeholder 4">
            <a:extLst>
              <a:ext uri="{FF2B5EF4-FFF2-40B4-BE49-F238E27FC236}">
                <a16:creationId xmlns:a16="http://schemas.microsoft.com/office/drawing/2014/main" id="{52D03518-7271-4355-A574-240FAE68AF55}"/>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9</a:t>
            </a:fld>
            <a:endParaRPr lang="en-US"/>
          </a:p>
        </p:txBody>
      </p:sp>
      <p:sp>
        <p:nvSpPr>
          <p:cNvPr id="4" name="Footer Placeholder 3">
            <a:extLst>
              <a:ext uri="{FF2B5EF4-FFF2-40B4-BE49-F238E27FC236}">
                <a16:creationId xmlns:a16="http://schemas.microsoft.com/office/drawing/2014/main" id="{F7CF5A97-8031-4E18-83CE-57DCFE44B2E5}"/>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spTree>
    <p:extLst>
      <p:ext uri="{BB962C8B-B14F-4D97-AF65-F5344CB8AC3E}">
        <p14:creationId xmlns:p14="http://schemas.microsoft.com/office/powerpoint/2010/main" val="2083524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09AA482-B513-4A52-8B40-368A1F27233E}"/>
              </a:ext>
            </a:extLst>
          </p:cNvPr>
          <p:cNvSpPr>
            <a:spLocks noGrp="1"/>
          </p:cNvSpPr>
          <p:nvPr>
            <p:ph type="title"/>
          </p:nvPr>
        </p:nvSpPr>
        <p:spPr>
          <a:xfrm>
            <a:off x="838200" y="365125"/>
            <a:ext cx="10777538" cy="1325563"/>
          </a:xfrm>
        </p:spPr>
        <p:txBody>
          <a:bodyPr/>
          <a:lstStyle/>
          <a:p>
            <a:r>
              <a:rPr lang="en-US" dirty="0"/>
              <a:t>Reports/Letters of Findings or No Findings</a:t>
            </a:r>
          </a:p>
        </p:txBody>
      </p:sp>
      <p:sp>
        <p:nvSpPr>
          <p:cNvPr id="3" name="Content Placeholder 2">
            <a:extLst>
              <a:ext uri="{FF2B5EF4-FFF2-40B4-BE49-F238E27FC236}">
                <a16:creationId xmlns:a16="http://schemas.microsoft.com/office/drawing/2014/main" id="{7698CAB4-3EB1-4DAC-9EF8-7653C519AECC}"/>
              </a:ext>
            </a:extLst>
          </p:cNvPr>
          <p:cNvSpPr>
            <a:spLocks noGrp="1"/>
          </p:cNvSpPr>
          <p:nvPr>
            <p:ph idx="1"/>
          </p:nvPr>
        </p:nvSpPr>
        <p:spPr>
          <a:xfrm>
            <a:off x="838200" y="1884045"/>
            <a:ext cx="10515599" cy="4837430"/>
          </a:xfrm>
        </p:spPr>
        <p:txBody>
          <a:bodyPr>
            <a:noAutofit/>
          </a:bodyPr>
          <a:lstStyle/>
          <a:p>
            <a:r>
              <a:rPr lang="en-US" sz="2800" dirty="0"/>
              <a:t>Indicator B-9 </a:t>
            </a:r>
          </a:p>
          <a:p>
            <a:r>
              <a:rPr lang="en-US" sz="2800" dirty="0"/>
              <a:t>Indicator B-10</a:t>
            </a:r>
          </a:p>
          <a:p>
            <a:r>
              <a:rPr lang="en-US" sz="2800" dirty="0"/>
              <a:t>Indicators B-9 and B-10</a:t>
            </a:r>
          </a:p>
          <a:p>
            <a:r>
              <a:rPr lang="en-US" sz="2800" dirty="0"/>
              <a:t>B-Valid &amp; Reliable (based on B-13)</a:t>
            </a:r>
          </a:p>
          <a:p>
            <a:r>
              <a:rPr lang="en-US" sz="2800" dirty="0"/>
              <a:t>B-Complaint Final Decisions</a:t>
            </a:r>
          </a:p>
        </p:txBody>
      </p:sp>
      <p:sp>
        <p:nvSpPr>
          <p:cNvPr id="5" name="Slide Number Placeholder 4">
            <a:extLst>
              <a:ext uri="{FF2B5EF4-FFF2-40B4-BE49-F238E27FC236}">
                <a16:creationId xmlns:a16="http://schemas.microsoft.com/office/drawing/2014/main" id="{FC089CA0-FCF6-4556-9170-979E24A07E46}"/>
              </a:ext>
            </a:extLst>
          </p:cNvPr>
          <p:cNvSpPr>
            <a:spLocks noGrp="1"/>
          </p:cNvSpPr>
          <p:nvPr>
            <p:ph type="sldNum" sz="quarter" idx="12"/>
          </p:nvPr>
        </p:nvSpPr>
        <p:spPr/>
        <p:txBody>
          <a:bodyPr/>
          <a:lstStyle/>
          <a:p>
            <a:fld id="{46775F4D-6D42-4CD6-A802-0B48E0231625}" type="slidenum">
              <a:rPr lang="en-US" smtClean="0"/>
              <a:pPr/>
              <a:t>10</a:t>
            </a:fld>
            <a:endParaRPr lang="en-US"/>
          </a:p>
        </p:txBody>
      </p:sp>
      <p:sp>
        <p:nvSpPr>
          <p:cNvPr id="4" name="Footer Placeholder 3">
            <a:extLst>
              <a:ext uri="{FF2B5EF4-FFF2-40B4-BE49-F238E27FC236}">
                <a16:creationId xmlns:a16="http://schemas.microsoft.com/office/drawing/2014/main" id="{AA61D251-D5B8-4583-888C-F8842AFEC34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698410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70048-2C2E-4629-A7E3-B24D2138FF11}"/>
              </a:ext>
            </a:extLst>
          </p:cNvPr>
          <p:cNvSpPr>
            <a:spLocks noGrp="1"/>
          </p:cNvSpPr>
          <p:nvPr>
            <p:ph type="title"/>
          </p:nvPr>
        </p:nvSpPr>
        <p:spPr>
          <a:xfrm>
            <a:off x="838199" y="365125"/>
            <a:ext cx="11008057" cy="1325563"/>
          </a:xfrm>
        </p:spPr>
        <p:txBody>
          <a:bodyPr/>
          <a:lstStyle/>
          <a:p>
            <a:r>
              <a:rPr lang="en-US" dirty="0"/>
              <a:t>Closeout/Non-closeout Letters and Reports</a:t>
            </a:r>
          </a:p>
        </p:txBody>
      </p:sp>
      <p:sp>
        <p:nvSpPr>
          <p:cNvPr id="6" name="Content Placeholder 5">
            <a:extLst>
              <a:ext uri="{FF2B5EF4-FFF2-40B4-BE49-F238E27FC236}">
                <a16:creationId xmlns:a16="http://schemas.microsoft.com/office/drawing/2014/main" id="{EEDAF3EE-9A30-4B10-84B4-F6EB60934228}"/>
              </a:ext>
            </a:extLst>
          </p:cNvPr>
          <p:cNvSpPr>
            <a:spLocks noGrp="1"/>
          </p:cNvSpPr>
          <p:nvPr>
            <p:ph idx="1"/>
          </p:nvPr>
        </p:nvSpPr>
        <p:spPr>
          <a:xfrm>
            <a:off x="838201" y="1840863"/>
            <a:ext cx="10633363" cy="4268992"/>
          </a:xfrm>
        </p:spPr>
        <p:txBody>
          <a:bodyPr vert="horz" lIns="91440" tIns="45720" rIns="91440" bIns="45720" rtlCol="0" anchor="t">
            <a:normAutofit/>
          </a:bodyPr>
          <a:lstStyle/>
          <a:p>
            <a:r>
              <a:rPr lang="en-US" sz="2800" dirty="0"/>
              <a:t>Monitoring</a:t>
            </a:r>
          </a:p>
          <a:p>
            <a:pPr lvl="1"/>
            <a:r>
              <a:rPr lang="en-US" sz="2400" dirty="0"/>
              <a:t>Indicator B-9</a:t>
            </a:r>
          </a:p>
          <a:p>
            <a:pPr lvl="1"/>
            <a:r>
              <a:rPr lang="en-US" sz="2400" dirty="0"/>
              <a:t>Indicator B-10 </a:t>
            </a:r>
          </a:p>
          <a:p>
            <a:pPr lvl="1"/>
            <a:r>
              <a:rPr lang="en-US" sz="2400" dirty="0"/>
              <a:t>B-Valid &amp; Reliable (based on B-13)</a:t>
            </a:r>
          </a:p>
          <a:p>
            <a:r>
              <a:rPr lang="en-US" sz="2800" dirty="0"/>
              <a:t>State Complaints</a:t>
            </a:r>
          </a:p>
          <a:p>
            <a:endParaRPr lang="en-US" dirty="0"/>
          </a:p>
        </p:txBody>
      </p:sp>
      <p:sp>
        <p:nvSpPr>
          <p:cNvPr id="5" name="Slide Number Placeholder 4">
            <a:extLst>
              <a:ext uri="{FF2B5EF4-FFF2-40B4-BE49-F238E27FC236}">
                <a16:creationId xmlns:a16="http://schemas.microsoft.com/office/drawing/2014/main" id="{D4CDC817-F937-48D4-8356-AB80E9CA923F}"/>
              </a:ext>
            </a:extLst>
          </p:cNvPr>
          <p:cNvSpPr>
            <a:spLocks noGrp="1"/>
          </p:cNvSpPr>
          <p:nvPr>
            <p:ph type="sldNum" sz="quarter" idx="12"/>
          </p:nvPr>
        </p:nvSpPr>
        <p:spPr/>
        <p:txBody>
          <a:bodyPr/>
          <a:lstStyle/>
          <a:p>
            <a:fld id="{46775F4D-6D42-4CD6-A802-0B48E0231625}" type="slidenum">
              <a:rPr lang="en-US" smtClean="0"/>
              <a:pPr/>
              <a:t>11</a:t>
            </a:fld>
            <a:endParaRPr lang="en-US"/>
          </a:p>
        </p:txBody>
      </p:sp>
      <p:sp>
        <p:nvSpPr>
          <p:cNvPr id="4" name="Footer Placeholder 3">
            <a:extLst>
              <a:ext uri="{FF2B5EF4-FFF2-40B4-BE49-F238E27FC236}">
                <a16:creationId xmlns:a16="http://schemas.microsoft.com/office/drawing/2014/main" id="{2B391A30-3A59-41D5-BB49-801239371976}"/>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6767967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1E91-D806-4512-A88C-2976F2807825}"/>
              </a:ext>
            </a:extLst>
          </p:cNvPr>
          <p:cNvSpPr>
            <a:spLocks noGrp="1"/>
          </p:cNvSpPr>
          <p:nvPr>
            <p:ph type="title"/>
          </p:nvPr>
        </p:nvSpPr>
        <p:spPr/>
        <p:txBody>
          <a:bodyPr/>
          <a:lstStyle/>
          <a:p>
            <a:r>
              <a:rPr lang="en-US" dirty="0"/>
              <a:t>ISD Determinations Data</a:t>
            </a:r>
          </a:p>
        </p:txBody>
      </p:sp>
      <p:sp>
        <p:nvSpPr>
          <p:cNvPr id="3" name="Content Placeholder 2">
            <a:extLst>
              <a:ext uri="{FF2B5EF4-FFF2-40B4-BE49-F238E27FC236}">
                <a16:creationId xmlns:a16="http://schemas.microsoft.com/office/drawing/2014/main" id="{354A2CB8-3256-4EB6-AA3F-9E26367F8398}"/>
              </a:ext>
            </a:extLst>
          </p:cNvPr>
          <p:cNvSpPr>
            <a:spLocks noGrp="1"/>
          </p:cNvSpPr>
          <p:nvPr>
            <p:ph idx="1"/>
          </p:nvPr>
        </p:nvSpPr>
        <p:spPr>
          <a:xfrm>
            <a:off x="838200" y="1825624"/>
            <a:ext cx="10515600" cy="4530725"/>
          </a:xfrm>
        </p:spPr>
        <p:txBody>
          <a:bodyPr vert="horz" lIns="91440" tIns="45720" rIns="91440" bIns="45720" rtlCol="0" anchor="t">
            <a:normAutofit fontScale="85000" lnSpcReduction="20000"/>
          </a:bodyPr>
          <a:lstStyle/>
          <a:p>
            <a:pPr>
              <a:lnSpc>
                <a:spcPct val="110000"/>
              </a:lnSpc>
            </a:pPr>
            <a:r>
              <a:rPr lang="en-US" sz="3200" dirty="0">
                <a:latin typeface="Arial"/>
                <a:cs typeface="Arial"/>
              </a:rPr>
              <a:t>All Determinations data has been previously shared. Review previous Determinations matrices, if needed to understand the data source. </a:t>
            </a:r>
            <a:endParaRPr lang="en-US" sz="3200" dirty="0"/>
          </a:p>
          <a:p>
            <a:pPr>
              <a:lnSpc>
                <a:spcPct val="110000"/>
              </a:lnSpc>
            </a:pPr>
            <a:r>
              <a:rPr lang="en-US" sz="3200" dirty="0">
                <a:latin typeface="Arial"/>
                <a:cs typeface="Arial"/>
              </a:rPr>
              <a:t>Determinations methodology and resources are available on the technical assistance website on the </a:t>
            </a:r>
            <a:r>
              <a:rPr lang="en-US" sz="3200" dirty="0">
                <a:latin typeface="Arial"/>
                <a:cs typeface="Arial"/>
                <a:hlinkClick r:id="rId3"/>
              </a:rPr>
              <a:t>Determinations</a:t>
            </a:r>
            <a:r>
              <a:rPr lang="en-US" sz="3200" dirty="0">
                <a:latin typeface="Arial"/>
                <a:cs typeface="Arial"/>
              </a:rPr>
              <a:t> page (https://training.catamaran.partners/determinations/). </a:t>
            </a:r>
            <a:endParaRPr lang="en-US" sz="3200" dirty="0"/>
          </a:p>
          <a:p>
            <a:pPr>
              <a:lnSpc>
                <a:spcPct val="110000"/>
              </a:lnSpc>
            </a:pPr>
            <a:r>
              <a:rPr lang="en-US" sz="3200" dirty="0">
                <a:latin typeface="Arial"/>
                <a:cs typeface="Arial"/>
              </a:rPr>
              <a:t>Results and Compliance Scores</a:t>
            </a:r>
          </a:p>
          <a:p>
            <a:pPr lvl="1">
              <a:lnSpc>
                <a:spcPct val="110000"/>
              </a:lnSpc>
            </a:pPr>
            <a:r>
              <a:rPr lang="en-US" sz="2800" dirty="0">
                <a:latin typeface="Arial"/>
                <a:cs typeface="Arial"/>
              </a:rPr>
              <a:t>Review the compliance and results scores for each of the six years. </a:t>
            </a:r>
            <a:endParaRPr lang="en-US" sz="2800" dirty="0"/>
          </a:p>
          <a:p>
            <a:pPr lvl="1">
              <a:lnSpc>
                <a:spcPct val="110000"/>
              </a:lnSpc>
            </a:pPr>
            <a:r>
              <a:rPr lang="en-US" sz="2800" dirty="0">
                <a:latin typeface="Arial"/>
                <a:cs typeface="Arial"/>
              </a:rPr>
              <a:t>Compare the ISD's scores to the state scores.</a:t>
            </a:r>
          </a:p>
          <a:p>
            <a:pPr lvl="1">
              <a:lnSpc>
                <a:spcPct val="110000"/>
              </a:lnSpc>
            </a:pPr>
            <a:r>
              <a:rPr lang="en-US" sz="2800" dirty="0">
                <a:latin typeface="Arial"/>
                <a:cs typeface="Arial"/>
              </a:rPr>
              <a:t>Note the gaps between the ISD scores and the state scores.</a:t>
            </a:r>
          </a:p>
          <a:p>
            <a:pPr lvl="1">
              <a:lnSpc>
                <a:spcPct val="110000"/>
              </a:lnSpc>
            </a:pPr>
            <a:r>
              <a:rPr lang="en-US" sz="2800" dirty="0">
                <a:latin typeface="Arial"/>
                <a:cs typeface="Arial"/>
              </a:rPr>
              <a:t>Look for any trends in the data.</a:t>
            </a:r>
          </a:p>
        </p:txBody>
      </p:sp>
      <p:sp>
        <p:nvSpPr>
          <p:cNvPr id="5" name="Slide Number Placeholder 4">
            <a:extLst>
              <a:ext uri="{FF2B5EF4-FFF2-40B4-BE49-F238E27FC236}">
                <a16:creationId xmlns:a16="http://schemas.microsoft.com/office/drawing/2014/main" id="{0B657BAC-6938-4332-9837-4B2EEC1D9474}"/>
              </a:ext>
            </a:extLst>
          </p:cNvPr>
          <p:cNvSpPr>
            <a:spLocks noGrp="1"/>
          </p:cNvSpPr>
          <p:nvPr>
            <p:ph type="sldNum" sz="quarter" idx="12"/>
          </p:nvPr>
        </p:nvSpPr>
        <p:spPr/>
        <p:txBody>
          <a:bodyPr/>
          <a:lstStyle/>
          <a:p>
            <a:fld id="{46775F4D-6D42-4CD6-A802-0B48E0231625}" type="slidenum">
              <a:rPr lang="en-US" smtClean="0"/>
              <a:pPr/>
              <a:t>12</a:t>
            </a:fld>
            <a:endParaRPr lang="en-US"/>
          </a:p>
        </p:txBody>
      </p:sp>
      <p:sp>
        <p:nvSpPr>
          <p:cNvPr id="4" name="Footer Placeholder 3">
            <a:extLst>
              <a:ext uri="{FF2B5EF4-FFF2-40B4-BE49-F238E27FC236}">
                <a16:creationId xmlns:a16="http://schemas.microsoft.com/office/drawing/2014/main" id="{D08BB2C2-F746-4A72-9EA8-97D58657B4E8}"/>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546684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93258-2C8D-440A-978D-F9E9A886084C}"/>
              </a:ext>
            </a:extLst>
          </p:cNvPr>
          <p:cNvSpPr>
            <a:spLocks noGrp="1"/>
          </p:cNvSpPr>
          <p:nvPr>
            <p:ph type="title"/>
          </p:nvPr>
        </p:nvSpPr>
        <p:spPr/>
        <p:txBody>
          <a:bodyPr/>
          <a:lstStyle/>
          <a:p>
            <a:r>
              <a:rPr lang="en-US" dirty="0"/>
              <a:t>Element Data</a:t>
            </a:r>
          </a:p>
        </p:txBody>
      </p:sp>
      <p:sp>
        <p:nvSpPr>
          <p:cNvPr id="3" name="Content Placeholder 2">
            <a:extLst>
              <a:ext uri="{FF2B5EF4-FFF2-40B4-BE49-F238E27FC236}">
                <a16:creationId xmlns:a16="http://schemas.microsoft.com/office/drawing/2014/main" id="{4244E8A0-B264-4A0F-AD5B-CCA7A880CC67}"/>
              </a:ext>
            </a:extLst>
          </p:cNvPr>
          <p:cNvSpPr>
            <a:spLocks noGrp="1"/>
          </p:cNvSpPr>
          <p:nvPr>
            <p:ph idx="1"/>
          </p:nvPr>
        </p:nvSpPr>
        <p:spPr/>
        <p:txBody>
          <a:bodyPr>
            <a:normAutofit/>
          </a:bodyPr>
          <a:lstStyle/>
          <a:p>
            <a:r>
              <a:rPr lang="en-US" sz="2800" dirty="0"/>
              <a:t>Look at the trend for each element. </a:t>
            </a:r>
          </a:p>
          <a:p>
            <a:r>
              <a:rPr lang="en-US" sz="2800" dirty="0"/>
              <a:t>What are the elements with the lowest scores?</a:t>
            </a:r>
          </a:p>
          <a:p>
            <a:pPr lvl="1"/>
            <a:r>
              <a:rPr lang="en-US" sz="2400" dirty="0"/>
              <a:t>For Compliance?</a:t>
            </a:r>
          </a:p>
          <a:p>
            <a:pPr lvl="1"/>
            <a:r>
              <a:rPr lang="en-US" sz="2400" dirty="0"/>
              <a:t>For Results?</a:t>
            </a:r>
          </a:p>
          <a:p>
            <a:r>
              <a:rPr lang="en-US" sz="2800" dirty="0"/>
              <a:t>Reminder: The audit number is a count of member districts with special education audit findings. A zero means no districts that were audited had a finding. These numbers are counts of member districts, not points for the score. </a:t>
            </a:r>
          </a:p>
          <a:p>
            <a:r>
              <a:rPr lang="en-US" sz="2800" dirty="0"/>
              <a:t>Refer to the methodology document for further information.</a:t>
            </a:r>
          </a:p>
        </p:txBody>
      </p:sp>
      <p:sp>
        <p:nvSpPr>
          <p:cNvPr id="5" name="Slide Number Placeholder 4">
            <a:extLst>
              <a:ext uri="{FF2B5EF4-FFF2-40B4-BE49-F238E27FC236}">
                <a16:creationId xmlns:a16="http://schemas.microsoft.com/office/drawing/2014/main" id="{9A17F735-B183-4E16-AFDE-A7AAC5C4ADE2}"/>
              </a:ext>
            </a:extLst>
          </p:cNvPr>
          <p:cNvSpPr>
            <a:spLocks noGrp="1"/>
          </p:cNvSpPr>
          <p:nvPr>
            <p:ph type="sldNum" sz="quarter" idx="12"/>
          </p:nvPr>
        </p:nvSpPr>
        <p:spPr/>
        <p:txBody>
          <a:bodyPr/>
          <a:lstStyle/>
          <a:p>
            <a:fld id="{46775F4D-6D42-4CD6-A802-0B48E0231625}" type="slidenum">
              <a:rPr lang="en-US" smtClean="0"/>
              <a:pPr/>
              <a:t>13</a:t>
            </a:fld>
            <a:endParaRPr lang="en-US"/>
          </a:p>
        </p:txBody>
      </p:sp>
      <p:sp>
        <p:nvSpPr>
          <p:cNvPr id="4" name="Footer Placeholder 3">
            <a:extLst>
              <a:ext uri="{FF2B5EF4-FFF2-40B4-BE49-F238E27FC236}">
                <a16:creationId xmlns:a16="http://schemas.microsoft.com/office/drawing/2014/main" id="{89EC948C-1157-4741-9A8E-0E3E15857D40}"/>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444623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918BE-01D3-46E0-AD3C-F718CCE00D5D}"/>
              </a:ext>
            </a:extLst>
          </p:cNvPr>
          <p:cNvSpPr>
            <a:spLocks noGrp="1"/>
          </p:cNvSpPr>
          <p:nvPr>
            <p:ph type="title"/>
          </p:nvPr>
        </p:nvSpPr>
        <p:spPr/>
        <p:txBody>
          <a:bodyPr/>
          <a:lstStyle/>
          <a:p>
            <a:r>
              <a:rPr lang="en-US" dirty="0"/>
              <a:t>Member District Element Data</a:t>
            </a:r>
          </a:p>
        </p:txBody>
      </p:sp>
      <p:sp>
        <p:nvSpPr>
          <p:cNvPr id="3" name="Content Placeholder 2">
            <a:extLst>
              <a:ext uri="{FF2B5EF4-FFF2-40B4-BE49-F238E27FC236}">
                <a16:creationId xmlns:a16="http://schemas.microsoft.com/office/drawing/2014/main" id="{377B6116-B883-45DE-8A5E-FB157E928BD8}"/>
              </a:ext>
            </a:extLst>
          </p:cNvPr>
          <p:cNvSpPr>
            <a:spLocks noGrp="1"/>
          </p:cNvSpPr>
          <p:nvPr>
            <p:ph idx="1"/>
          </p:nvPr>
        </p:nvSpPr>
        <p:spPr>
          <a:xfrm>
            <a:off x="838200" y="1825625"/>
            <a:ext cx="10515600" cy="4667250"/>
          </a:xfrm>
        </p:spPr>
        <p:txBody>
          <a:bodyPr vert="horz" lIns="91440" tIns="45720" rIns="91440" bIns="45720" rtlCol="0" anchor="t">
            <a:normAutofit/>
          </a:bodyPr>
          <a:lstStyle/>
          <a:p>
            <a:r>
              <a:rPr lang="en-US" sz="2800" b="0" i="0" dirty="0">
                <a:solidFill>
                  <a:srgbClr val="000000"/>
                </a:solidFill>
                <a:effectLst/>
                <a:latin typeface="Arial" panose="020B0604020202020204" pitchFamily="34" charset="0"/>
                <a:cs typeface="Arial" panose="020B0604020202020204" pitchFamily="34" charset="0"/>
              </a:rPr>
              <a:t>For each element of concern, look at the data from the member districts for the six years. </a:t>
            </a:r>
          </a:p>
          <a:p>
            <a:r>
              <a:rPr lang="en-US" sz="2800" b="0" i="0" dirty="0">
                <a:solidFill>
                  <a:srgbClr val="000000"/>
                </a:solidFill>
                <a:effectLst/>
                <a:latin typeface="Arial" panose="020B0604020202020204" pitchFamily="34" charset="0"/>
                <a:cs typeface="Arial" panose="020B0604020202020204" pitchFamily="34" charset="0"/>
              </a:rPr>
              <a:t>Is it one district or many districts with low scores?</a:t>
            </a:r>
          </a:p>
          <a:p>
            <a:r>
              <a:rPr lang="en-US" sz="2800" b="0" i="0" dirty="0">
                <a:solidFill>
                  <a:srgbClr val="000000"/>
                </a:solidFill>
                <a:effectLst/>
                <a:latin typeface="Arial" panose="020B0604020202020204" pitchFamily="34" charset="0"/>
                <a:cs typeface="Arial" panose="020B0604020202020204" pitchFamily="34" charset="0"/>
              </a:rPr>
              <a:t>Is it the same districts each year? </a:t>
            </a:r>
          </a:p>
          <a:p>
            <a:r>
              <a:rPr lang="en-US" sz="2800" b="0" i="0" dirty="0">
                <a:solidFill>
                  <a:srgbClr val="000000"/>
                </a:solidFill>
                <a:effectLst/>
                <a:latin typeface="Arial" panose="020B0604020202020204" pitchFamily="34" charset="0"/>
                <a:cs typeface="Arial" panose="020B0604020202020204" pitchFamily="34" charset="0"/>
              </a:rPr>
              <a:t>Are some trending up or down? </a:t>
            </a:r>
            <a:endParaRPr lang="en-US" sz="2800" dirty="0">
              <a:solidFill>
                <a:srgbClr val="000000"/>
              </a:solidFill>
              <a:latin typeface="Arial" panose="020B0604020202020204" pitchFamily="34" charset="0"/>
              <a:cs typeface="Arial" panose="020B0604020202020204" pitchFamily="34" charset="0"/>
            </a:endParaRPr>
          </a:p>
          <a:p>
            <a:r>
              <a:rPr lang="en-US" sz="2800" b="0" i="0" dirty="0">
                <a:solidFill>
                  <a:srgbClr val="000000"/>
                </a:solidFill>
                <a:effectLst/>
                <a:latin typeface="Arial" panose="020B0604020202020204" pitchFamily="34" charset="0"/>
                <a:cs typeface="Arial" panose="020B0604020202020204" pitchFamily="34" charset="0"/>
              </a:rPr>
              <a:t>Are newer data available about any element?</a:t>
            </a:r>
          </a:p>
          <a:p>
            <a:r>
              <a:rPr lang="en-US" sz="2800" dirty="0">
                <a:solidFill>
                  <a:srgbClr val="000000"/>
                </a:solidFill>
                <a:latin typeface="Arial"/>
                <a:cs typeface="Arial"/>
              </a:rPr>
              <a:t>What technical assistance (TA) is needed to address the issue(s)?</a:t>
            </a:r>
          </a:p>
        </p:txBody>
      </p:sp>
      <p:sp>
        <p:nvSpPr>
          <p:cNvPr id="5" name="Slide Number Placeholder 4">
            <a:extLst>
              <a:ext uri="{FF2B5EF4-FFF2-40B4-BE49-F238E27FC236}">
                <a16:creationId xmlns:a16="http://schemas.microsoft.com/office/drawing/2014/main" id="{FB907A77-A81C-4E55-97AD-073ED6797F19}"/>
              </a:ext>
            </a:extLst>
          </p:cNvPr>
          <p:cNvSpPr>
            <a:spLocks noGrp="1"/>
          </p:cNvSpPr>
          <p:nvPr>
            <p:ph type="sldNum" sz="quarter" idx="12"/>
          </p:nvPr>
        </p:nvSpPr>
        <p:spPr/>
        <p:txBody>
          <a:bodyPr/>
          <a:lstStyle/>
          <a:p>
            <a:fld id="{46775F4D-6D42-4CD6-A802-0B48E0231625}" type="slidenum">
              <a:rPr lang="en-US" smtClean="0"/>
              <a:pPr/>
              <a:t>14</a:t>
            </a:fld>
            <a:endParaRPr lang="en-US"/>
          </a:p>
        </p:txBody>
      </p:sp>
      <p:sp>
        <p:nvSpPr>
          <p:cNvPr id="4" name="Footer Placeholder 3">
            <a:extLst>
              <a:ext uri="{FF2B5EF4-FFF2-40B4-BE49-F238E27FC236}">
                <a16:creationId xmlns:a16="http://schemas.microsoft.com/office/drawing/2014/main" id="{DF6A39D6-67CC-4064-9C4B-F5327F529CC3}"/>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495728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BFFD7-676F-6AD2-A605-771328A470AF}"/>
              </a:ext>
            </a:extLst>
          </p:cNvPr>
          <p:cNvSpPr>
            <a:spLocks noGrp="1"/>
          </p:cNvSpPr>
          <p:nvPr>
            <p:ph type="title"/>
          </p:nvPr>
        </p:nvSpPr>
        <p:spPr/>
        <p:txBody>
          <a:bodyPr/>
          <a:lstStyle/>
          <a:p>
            <a:r>
              <a:rPr lang="en-US" dirty="0"/>
              <a:t>Corrective Action Plans (CAPs)</a:t>
            </a:r>
          </a:p>
        </p:txBody>
      </p:sp>
      <p:sp>
        <p:nvSpPr>
          <p:cNvPr id="3" name="Content Placeholder 2">
            <a:extLst>
              <a:ext uri="{FF2B5EF4-FFF2-40B4-BE49-F238E27FC236}">
                <a16:creationId xmlns:a16="http://schemas.microsoft.com/office/drawing/2014/main" id="{7833CA03-F97E-C82E-5D62-431228946DEA}"/>
              </a:ext>
            </a:extLst>
          </p:cNvPr>
          <p:cNvSpPr>
            <a:spLocks noGrp="1"/>
          </p:cNvSpPr>
          <p:nvPr>
            <p:ph sz="half" idx="1"/>
          </p:nvPr>
        </p:nvSpPr>
        <p:spPr>
          <a:xfrm>
            <a:off x="838199" y="1752765"/>
            <a:ext cx="5313303" cy="4667250"/>
          </a:xfrm>
        </p:spPr>
        <p:txBody>
          <a:bodyPr>
            <a:normAutofit fontScale="92500" lnSpcReduction="20000"/>
          </a:bodyPr>
          <a:lstStyle/>
          <a:p>
            <a:pPr marL="0" indent="0">
              <a:buNone/>
            </a:pPr>
            <a:r>
              <a:rPr lang="en-US" sz="3000" b="1" dirty="0">
                <a:solidFill>
                  <a:srgbClr val="24866E"/>
                </a:solidFill>
              </a:rPr>
              <a:t>All CAPs:</a:t>
            </a:r>
            <a:endParaRPr lang="en-US" sz="3000" dirty="0"/>
          </a:p>
          <a:p>
            <a:r>
              <a:rPr lang="en-US" sz="3000" dirty="0"/>
              <a:t>Have the same workflow and timelines for completion.</a:t>
            </a:r>
          </a:p>
          <a:p>
            <a:r>
              <a:rPr lang="en-US" sz="3000" dirty="0"/>
              <a:t>Describe system level correction.</a:t>
            </a:r>
          </a:p>
          <a:p>
            <a:r>
              <a:rPr lang="en-US" sz="3000" dirty="0"/>
              <a:t>Are verified as corrected by the ISD.</a:t>
            </a:r>
          </a:p>
          <a:p>
            <a:r>
              <a:rPr lang="en-US" sz="3000" dirty="0"/>
              <a:t>Include links to either:</a:t>
            </a:r>
          </a:p>
          <a:p>
            <a:pPr lvl="1"/>
            <a:r>
              <a:rPr lang="en-US" sz="2600" dirty="0"/>
              <a:t>Student Level Corrective Actions (SLCAs) </a:t>
            </a:r>
            <a:r>
              <a:rPr lang="en-US" sz="2600" b="1" dirty="0"/>
              <a:t>or</a:t>
            </a:r>
            <a:endParaRPr lang="en-US" sz="2600" dirty="0"/>
          </a:p>
          <a:p>
            <a:pPr lvl="1"/>
            <a:r>
              <a:rPr lang="en-US" sz="2600" dirty="0"/>
              <a:t>District Student Data Report </a:t>
            </a:r>
            <a:br>
              <a:rPr lang="en-US" sz="2600" dirty="0"/>
            </a:br>
            <a:r>
              <a:rPr lang="en-US" sz="2600" dirty="0"/>
              <a:t>(B-Valid &amp; Reliable)</a:t>
            </a:r>
          </a:p>
          <a:p>
            <a:endParaRPr lang="en-US" dirty="0"/>
          </a:p>
        </p:txBody>
      </p:sp>
      <p:sp>
        <p:nvSpPr>
          <p:cNvPr id="4" name="Content Placeholder 3">
            <a:extLst>
              <a:ext uri="{FF2B5EF4-FFF2-40B4-BE49-F238E27FC236}">
                <a16:creationId xmlns:a16="http://schemas.microsoft.com/office/drawing/2014/main" id="{47066175-61E8-3880-9FE5-10A97508EE3C}"/>
              </a:ext>
            </a:extLst>
          </p:cNvPr>
          <p:cNvSpPr>
            <a:spLocks noGrp="1"/>
          </p:cNvSpPr>
          <p:nvPr>
            <p:ph sz="half" idx="2"/>
          </p:nvPr>
        </p:nvSpPr>
        <p:spPr>
          <a:xfrm>
            <a:off x="6275070" y="1720933"/>
            <a:ext cx="5078729" cy="4667249"/>
          </a:xfrm>
        </p:spPr>
        <p:txBody>
          <a:bodyPr>
            <a:normAutofit fontScale="92500" lnSpcReduction="20000"/>
          </a:bodyPr>
          <a:lstStyle/>
          <a:p>
            <a:pPr marL="0" indent="0">
              <a:buNone/>
            </a:pPr>
            <a:r>
              <a:rPr lang="en-US" sz="3000" b="1" dirty="0">
                <a:solidFill>
                  <a:schemeClr val="accent2"/>
                </a:solidFill>
              </a:rPr>
              <a:t>Monitoring CAPs:</a:t>
            </a:r>
          </a:p>
          <a:p>
            <a:pPr marL="285750" lvl="1"/>
            <a:r>
              <a:rPr lang="en-US" sz="3000" dirty="0"/>
              <a:t>Issued following a monitoring activity.</a:t>
            </a:r>
          </a:p>
          <a:p>
            <a:pPr marL="285750" lvl="1"/>
            <a:r>
              <a:rPr lang="en-US" sz="3000" dirty="0"/>
              <a:t>Include links to the report of findings.</a:t>
            </a:r>
          </a:p>
          <a:p>
            <a:pPr lvl="1"/>
            <a:endParaRPr lang="en-US" dirty="0"/>
          </a:p>
          <a:p>
            <a:pPr marL="0" indent="0">
              <a:buNone/>
            </a:pPr>
            <a:r>
              <a:rPr lang="en-US" sz="3000" b="1" dirty="0">
                <a:solidFill>
                  <a:schemeClr val="accent2"/>
                </a:solidFill>
              </a:rPr>
              <a:t>Complaint CAPs:</a:t>
            </a:r>
          </a:p>
          <a:p>
            <a:pPr marL="285750" lvl="1"/>
            <a:r>
              <a:rPr lang="en-US" sz="3000" dirty="0"/>
              <a:t>Issued twice a month as needed.</a:t>
            </a:r>
          </a:p>
          <a:p>
            <a:pPr marL="285750" lvl="1"/>
            <a:r>
              <a:rPr lang="en-US" sz="3000" dirty="0"/>
              <a:t>Include link to complaint final decision.</a:t>
            </a:r>
          </a:p>
          <a:p>
            <a:endParaRPr lang="en-US" dirty="0"/>
          </a:p>
        </p:txBody>
      </p:sp>
      <p:sp>
        <p:nvSpPr>
          <p:cNvPr id="6" name="Slide Number Placeholder 5">
            <a:extLst>
              <a:ext uri="{FF2B5EF4-FFF2-40B4-BE49-F238E27FC236}">
                <a16:creationId xmlns:a16="http://schemas.microsoft.com/office/drawing/2014/main" id="{07A5F1BD-C548-E9C6-B58E-4E2DCF679ACF}"/>
              </a:ext>
            </a:extLst>
          </p:cNvPr>
          <p:cNvSpPr>
            <a:spLocks noGrp="1"/>
          </p:cNvSpPr>
          <p:nvPr>
            <p:ph type="sldNum" sz="quarter" idx="12"/>
          </p:nvPr>
        </p:nvSpPr>
        <p:spPr/>
        <p:txBody>
          <a:bodyPr/>
          <a:lstStyle/>
          <a:p>
            <a:fld id="{0B17BB76-CBF7-44FF-99D7-3859A0F0D5C1}" type="slidenum">
              <a:rPr lang="en-US" smtClean="0"/>
              <a:pPr/>
              <a:t>15</a:t>
            </a:fld>
            <a:endParaRPr lang="en-US"/>
          </a:p>
        </p:txBody>
      </p:sp>
      <p:sp>
        <p:nvSpPr>
          <p:cNvPr id="5" name="Footer Placeholder 4">
            <a:extLst>
              <a:ext uri="{FF2B5EF4-FFF2-40B4-BE49-F238E27FC236}">
                <a16:creationId xmlns:a16="http://schemas.microsoft.com/office/drawing/2014/main" id="{70B7FD74-158F-C884-AD27-B66D2454DEE9}"/>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0104394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9D3A3-2D38-44C5-B4A0-69776FDC2964}"/>
              </a:ext>
            </a:extLst>
          </p:cNvPr>
          <p:cNvSpPr>
            <a:spLocks noGrp="1"/>
          </p:cNvSpPr>
          <p:nvPr>
            <p:ph type="title"/>
          </p:nvPr>
        </p:nvSpPr>
        <p:spPr>
          <a:xfrm>
            <a:off x="838200" y="365125"/>
            <a:ext cx="10515600" cy="1325563"/>
          </a:xfrm>
        </p:spPr>
        <p:txBody>
          <a:bodyPr anchor="b">
            <a:normAutofit/>
          </a:bodyPr>
          <a:lstStyle/>
          <a:p>
            <a:r>
              <a:rPr lang="en-US" dirty="0"/>
              <a:t>SLCAs</a:t>
            </a:r>
          </a:p>
        </p:txBody>
      </p:sp>
      <p:sp>
        <p:nvSpPr>
          <p:cNvPr id="5" name="Slide Number Placeholder 4">
            <a:extLst>
              <a:ext uri="{FF2B5EF4-FFF2-40B4-BE49-F238E27FC236}">
                <a16:creationId xmlns:a16="http://schemas.microsoft.com/office/drawing/2014/main" id="{528F6779-9391-4C0A-87EB-68E2D2FC3264}"/>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16</a:t>
            </a:fld>
            <a:endParaRPr lang="en-US"/>
          </a:p>
        </p:txBody>
      </p:sp>
      <p:sp>
        <p:nvSpPr>
          <p:cNvPr id="4" name="Footer Placeholder 3">
            <a:extLst>
              <a:ext uri="{FF2B5EF4-FFF2-40B4-BE49-F238E27FC236}">
                <a16:creationId xmlns:a16="http://schemas.microsoft.com/office/drawing/2014/main" id="{585792A9-3A15-4284-BA3E-DB6B5F65FAC1}"/>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pic>
        <p:nvPicPr>
          <p:cNvPr id="7" name="Picture 6" descr="Student Level Corrective Action Page">
            <a:extLst>
              <a:ext uri="{FF2B5EF4-FFF2-40B4-BE49-F238E27FC236}">
                <a16:creationId xmlns:a16="http://schemas.microsoft.com/office/drawing/2014/main" id="{17B8ADFC-73DA-0CE7-6D15-F6A47DED61A9}"/>
              </a:ext>
            </a:extLst>
          </p:cNvPr>
          <p:cNvPicPr>
            <a:picLocks noChangeAspect="1"/>
          </p:cNvPicPr>
          <p:nvPr/>
        </p:nvPicPr>
        <p:blipFill>
          <a:blip r:embed="rId3"/>
          <a:srcRect/>
          <a:stretch/>
        </p:blipFill>
        <p:spPr>
          <a:xfrm>
            <a:off x="1527564" y="2086772"/>
            <a:ext cx="9564769" cy="3873494"/>
          </a:xfrm>
          <a:prstGeom prst="rect">
            <a:avLst/>
          </a:prstGeom>
        </p:spPr>
      </p:pic>
    </p:spTree>
    <p:extLst>
      <p:ext uri="{BB962C8B-B14F-4D97-AF65-F5344CB8AC3E}">
        <p14:creationId xmlns:p14="http://schemas.microsoft.com/office/powerpoint/2010/main" val="13140651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9E3789E-6165-4517-A59E-E68081C8ADF8}"/>
              </a:ext>
            </a:extLst>
          </p:cNvPr>
          <p:cNvSpPr>
            <a:spLocks noGrp="1"/>
          </p:cNvSpPr>
          <p:nvPr>
            <p:ph type="ctrTitle"/>
          </p:nvPr>
        </p:nvSpPr>
        <p:spPr/>
        <p:txBody>
          <a:bodyPr/>
          <a:lstStyle/>
          <a:p>
            <a:r>
              <a:rPr lang="en-US" dirty="0"/>
              <a:t>Reviewing and Acknowledging Reports</a:t>
            </a:r>
          </a:p>
        </p:txBody>
      </p:sp>
      <p:sp>
        <p:nvSpPr>
          <p:cNvPr id="5" name="Slide Number Placeholder 4">
            <a:extLst>
              <a:ext uri="{FF2B5EF4-FFF2-40B4-BE49-F238E27FC236}">
                <a16:creationId xmlns:a16="http://schemas.microsoft.com/office/drawing/2014/main" id="{0B0D1661-DCD4-4CF8-BC89-40DDCAE212B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6775F4D-6D42-4CD6-A802-0B48E0231625}" type="slidenum">
              <a:rPr kumimoji="0" lang="en-US" sz="1200" b="0" i="0" u="none" strike="noStrike" kern="1200" cap="none" spc="0" normalizeH="0" baseline="0" noProof="0" smtClean="0">
                <a:ln>
                  <a:noFill/>
                </a:ln>
                <a:solidFill>
                  <a:srgbClr val="C3321B"/>
                </a:solidFill>
                <a:effectLst/>
                <a:uLnTx/>
                <a:uFillTx/>
                <a:latin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C3321B"/>
              </a:solidFill>
              <a:effectLst/>
              <a:uLnTx/>
              <a:uFillTx/>
              <a:latin typeface="Arial" charset="0"/>
              <a:cs typeface="Arial" charset="0"/>
            </a:endParaRPr>
          </a:p>
        </p:txBody>
      </p:sp>
      <p:sp>
        <p:nvSpPr>
          <p:cNvPr id="4" name="Footer Placeholder 3">
            <a:extLst>
              <a:ext uri="{FF2B5EF4-FFF2-40B4-BE49-F238E27FC236}">
                <a16:creationId xmlns:a16="http://schemas.microsoft.com/office/drawing/2014/main" id="{38CE65A3-B6CB-4298-8CD8-FDD8F1E19115}"/>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A3A3A">
                    <a:tint val="75000"/>
                  </a:srgbClr>
                </a:solidFill>
                <a:effectLst/>
                <a:uLnTx/>
                <a:uFillTx/>
                <a:latin typeface="Arial" charset="0"/>
                <a:cs typeface="Arial" charset="0"/>
              </a:rPr>
              <a:t>Michigan Department of Education | Office of Special Education </a:t>
            </a:r>
            <a:endParaRPr kumimoji="0" lang="en-US" sz="1200" b="0" i="0" u="none" strike="noStrike" kern="1200" cap="none" spc="0" normalizeH="0" baseline="0" noProof="0" dirty="0">
              <a:ln>
                <a:noFill/>
              </a:ln>
              <a:solidFill>
                <a:srgbClr val="3A3A3A">
                  <a:tint val="75000"/>
                </a:srgbClr>
              </a:solidFill>
              <a:effectLst/>
              <a:uLnTx/>
              <a:uFillTx/>
              <a:latin typeface="Arial" charset="0"/>
              <a:cs typeface="Arial" charset="0"/>
            </a:endParaRPr>
          </a:p>
        </p:txBody>
      </p:sp>
    </p:spTree>
    <p:extLst>
      <p:ext uri="{BB962C8B-B14F-4D97-AF65-F5344CB8AC3E}">
        <p14:creationId xmlns:p14="http://schemas.microsoft.com/office/powerpoint/2010/main" val="15259444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8E36DE0-A6D4-4796-8C01-EF6A3AE8F24F}"/>
              </a:ext>
            </a:extLst>
          </p:cNvPr>
          <p:cNvSpPr>
            <a:spLocks noGrp="1"/>
          </p:cNvSpPr>
          <p:nvPr>
            <p:ph type="title"/>
          </p:nvPr>
        </p:nvSpPr>
        <p:spPr/>
        <p:txBody>
          <a:bodyPr/>
          <a:lstStyle/>
          <a:p>
            <a:r>
              <a:rPr lang="en-US" dirty="0"/>
              <a:t>View Reports</a:t>
            </a:r>
          </a:p>
        </p:txBody>
      </p:sp>
      <p:sp>
        <p:nvSpPr>
          <p:cNvPr id="8" name="Content Placeholder 7">
            <a:extLst>
              <a:ext uri="{FF2B5EF4-FFF2-40B4-BE49-F238E27FC236}">
                <a16:creationId xmlns:a16="http://schemas.microsoft.com/office/drawing/2014/main" id="{0D7EEF84-4D8A-4A4E-9AB3-0C9D533C2F42}"/>
              </a:ext>
            </a:extLst>
          </p:cNvPr>
          <p:cNvSpPr>
            <a:spLocks noGrp="1"/>
          </p:cNvSpPr>
          <p:nvPr>
            <p:ph idx="1"/>
          </p:nvPr>
        </p:nvSpPr>
        <p:spPr>
          <a:xfrm>
            <a:off x="838200" y="1825625"/>
            <a:ext cx="10671810" cy="1830214"/>
          </a:xfrm>
        </p:spPr>
        <p:txBody>
          <a:bodyPr>
            <a:normAutofit lnSpcReduction="10000"/>
          </a:bodyPr>
          <a:lstStyle/>
          <a:p>
            <a:r>
              <a:rPr lang="en-US" sz="2800" dirty="0"/>
              <a:t>View available reports on the Tasks Overview at the bottom of the Dashboard. </a:t>
            </a:r>
          </a:p>
          <a:p>
            <a:r>
              <a:rPr lang="en-US" sz="2800" dirty="0"/>
              <a:t>Select the link in the Activity column (for example, B Report) to access the Reports page. </a:t>
            </a:r>
          </a:p>
          <a:p>
            <a:endParaRPr lang="en-US" dirty="0"/>
          </a:p>
        </p:txBody>
      </p:sp>
      <p:pic>
        <p:nvPicPr>
          <p:cNvPr id="4" name="Picture 3" descr="B Report circled on the Tasks Overview">
            <a:extLst>
              <a:ext uri="{FF2B5EF4-FFF2-40B4-BE49-F238E27FC236}">
                <a16:creationId xmlns:a16="http://schemas.microsoft.com/office/drawing/2014/main" id="{6049133C-0113-DA8A-7640-24E95090983B}"/>
              </a:ext>
            </a:extLst>
          </p:cNvPr>
          <p:cNvPicPr>
            <a:picLocks noChangeAspect="1"/>
          </p:cNvPicPr>
          <p:nvPr/>
        </p:nvPicPr>
        <p:blipFill>
          <a:blip r:embed="rId3"/>
          <a:stretch>
            <a:fillRect/>
          </a:stretch>
        </p:blipFill>
        <p:spPr>
          <a:xfrm>
            <a:off x="818407" y="3790776"/>
            <a:ext cx="10711395" cy="2015664"/>
          </a:xfrm>
          <a:prstGeom prst="rect">
            <a:avLst/>
          </a:prstGeom>
          <a:ln>
            <a:solidFill>
              <a:schemeClr val="tx1"/>
            </a:solidFill>
          </a:ln>
        </p:spPr>
      </p:pic>
      <p:sp>
        <p:nvSpPr>
          <p:cNvPr id="6" name="Slide Number Placeholder 5">
            <a:extLst>
              <a:ext uri="{FF2B5EF4-FFF2-40B4-BE49-F238E27FC236}">
                <a16:creationId xmlns:a16="http://schemas.microsoft.com/office/drawing/2014/main" id="{7246100A-D319-46FA-ABBB-D16F53E217FB}"/>
              </a:ext>
            </a:extLst>
          </p:cNvPr>
          <p:cNvSpPr>
            <a:spLocks noGrp="1"/>
          </p:cNvSpPr>
          <p:nvPr>
            <p:ph type="sldNum" sz="quarter" idx="12"/>
          </p:nvPr>
        </p:nvSpPr>
        <p:spPr/>
        <p:txBody>
          <a:bodyPr/>
          <a:lstStyle/>
          <a:p>
            <a:fld id="{0B17BB76-CBF7-44FF-99D7-3859A0F0D5C1}" type="slidenum">
              <a:rPr lang="en-US" smtClean="0"/>
              <a:pPr/>
              <a:t>18</a:t>
            </a:fld>
            <a:endParaRPr lang="en-US"/>
          </a:p>
        </p:txBody>
      </p:sp>
      <p:sp>
        <p:nvSpPr>
          <p:cNvPr id="5" name="Footer Placeholder 4">
            <a:extLst>
              <a:ext uri="{FF2B5EF4-FFF2-40B4-BE49-F238E27FC236}">
                <a16:creationId xmlns:a16="http://schemas.microsoft.com/office/drawing/2014/main" id="{6D587D24-3908-44D3-B870-A54645FDBA9A}"/>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154912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0962C-521B-4FE5-B2B3-33DF1E151589}"/>
              </a:ext>
            </a:extLst>
          </p:cNvPr>
          <p:cNvSpPr>
            <a:spLocks noGrp="1"/>
          </p:cNvSpPr>
          <p:nvPr>
            <p:ph type="title"/>
          </p:nvPr>
        </p:nvSpPr>
        <p:spPr/>
        <p:txBody>
          <a:bodyPr/>
          <a:lstStyle/>
          <a:p>
            <a:r>
              <a:rPr lang="en-US" dirty="0"/>
              <a:t>Access Reports</a:t>
            </a:r>
          </a:p>
        </p:txBody>
      </p:sp>
      <p:sp>
        <p:nvSpPr>
          <p:cNvPr id="3" name="Content Placeholder 2">
            <a:extLst>
              <a:ext uri="{FF2B5EF4-FFF2-40B4-BE49-F238E27FC236}">
                <a16:creationId xmlns:a16="http://schemas.microsoft.com/office/drawing/2014/main" id="{3FB85C7F-E9E1-484F-9061-042568568514}"/>
              </a:ext>
            </a:extLst>
          </p:cNvPr>
          <p:cNvSpPr>
            <a:spLocks noGrp="1"/>
          </p:cNvSpPr>
          <p:nvPr>
            <p:ph idx="1"/>
          </p:nvPr>
        </p:nvSpPr>
        <p:spPr>
          <a:xfrm>
            <a:off x="838201" y="1825625"/>
            <a:ext cx="3318164" cy="4351338"/>
          </a:xfrm>
        </p:spPr>
        <p:txBody>
          <a:bodyPr/>
          <a:lstStyle/>
          <a:p>
            <a:r>
              <a:rPr lang="en-US" sz="2800" dirty="0"/>
              <a:t>On the Reports page, select any report link to view that report.</a:t>
            </a:r>
          </a:p>
          <a:p>
            <a:r>
              <a:rPr lang="en-US" sz="2800" dirty="0"/>
              <a:t>Review and share the reports with appropriate team members.</a:t>
            </a:r>
          </a:p>
          <a:p>
            <a:endParaRPr lang="en-US" dirty="0"/>
          </a:p>
        </p:txBody>
      </p:sp>
      <p:pic>
        <p:nvPicPr>
          <p:cNvPr id="10" name="Picture 9" descr="B Reports menu with strand report and letter of findings emphasized">
            <a:extLst>
              <a:ext uri="{FF2B5EF4-FFF2-40B4-BE49-F238E27FC236}">
                <a16:creationId xmlns:a16="http://schemas.microsoft.com/office/drawing/2014/main" id="{D1184373-0057-DF0C-6B22-4F6096CBF88B}"/>
              </a:ext>
            </a:extLst>
          </p:cNvPr>
          <p:cNvPicPr>
            <a:picLocks noChangeAspect="1"/>
          </p:cNvPicPr>
          <p:nvPr/>
        </p:nvPicPr>
        <p:blipFill>
          <a:blip r:embed="rId3"/>
          <a:stretch>
            <a:fillRect/>
          </a:stretch>
        </p:blipFill>
        <p:spPr>
          <a:xfrm>
            <a:off x="4156365" y="2041773"/>
            <a:ext cx="7778353" cy="3963492"/>
          </a:xfrm>
          <a:prstGeom prst="rect">
            <a:avLst/>
          </a:prstGeom>
          <a:ln>
            <a:solidFill>
              <a:schemeClr val="tx1"/>
            </a:solidFill>
          </a:ln>
        </p:spPr>
      </p:pic>
      <p:sp>
        <p:nvSpPr>
          <p:cNvPr id="5" name="Slide Number Placeholder 4">
            <a:extLst>
              <a:ext uri="{FF2B5EF4-FFF2-40B4-BE49-F238E27FC236}">
                <a16:creationId xmlns:a16="http://schemas.microsoft.com/office/drawing/2014/main" id="{09A33ABF-60A2-4244-8A94-DC6ADDFDE133}"/>
              </a:ext>
            </a:extLst>
          </p:cNvPr>
          <p:cNvSpPr>
            <a:spLocks noGrp="1"/>
          </p:cNvSpPr>
          <p:nvPr>
            <p:ph type="sldNum" sz="quarter" idx="12"/>
          </p:nvPr>
        </p:nvSpPr>
        <p:spPr/>
        <p:txBody>
          <a:bodyPr/>
          <a:lstStyle/>
          <a:p>
            <a:fld id="{46775F4D-6D42-4CD6-A802-0B48E0231625}" type="slidenum">
              <a:rPr lang="en-US" smtClean="0"/>
              <a:pPr/>
              <a:t>19</a:t>
            </a:fld>
            <a:endParaRPr lang="en-US"/>
          </a:p>
        </p:txBody>
      </p:sp>
      <p:sp>
        <p:nvSpPr>
          <p:cNvPr id="4" name="Footer Placeholder 3">
            <a:extLst>
              <a:ext uri="{FF2B5EF4-FFF2-40B4-BE49-F238E27FC236}">
                <a16:creationId xmlns:a16="http://schemas.microsoft.com/office/drawing/2014/main" id="{E66A4BF2-B764-4651-86DC-619577F4974C}"/>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247468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FA42-0E11-403A-9C42-C67B4DE202FB}"/>
              </a:ext>
            </a:extLst>
          </p:cNvPr>
          <p:cNvSpPr>
            <a:spLocks noGrp="1"/>
          </p:cNvSpPr>
          <p:nvPr>
            <p:ph type="title"/>
          </p:nvPr>
        </p:nvSpPr>
        <p:spPr>
          <a:xfrm>
            <a:off x="838200" y="365125"/>
            <a:ext cx="10511118" cy="1325563"/>
          </a:xfrm>
        </p:spPr>
        <p:txBody>
          <a:bodyPr/>
          <a:lstStyle/>
          <a:p>
            <a:r>
              <a:rPr lang="en-US" dirty="0"/>
              <a:t>Acknowledge Reports by October 15</a:t>
            </a:r>
          </a:p>
        </p:txBody>
      </p:sp>
      <p:sp>
        <p:nvSpPr>
          <p:cNvPr id="3" name="Content Placeholder 2">
            <a:extLst>
              <a:ext uri="{FF2B5EF4-FFF2-40B4-BE49-F238E27FC236}">
                <a16:creationId xmlns:a16="http://schemas.microsoft.com/office/drawing/2014/main" id="{914770DC-E130-479B-9395-9B8537E88828}"/>
              </a:ext>
            </a:extLst>
          </p:cNvPr>
          <p:cNvSpPr>
            <a:spLocks noGrp="1"/>
          </p:cNvSpPr>
          <p:nvPr>
            <p:ph idx="1"/>
          </p:nvPr>
        </p:nvSpPr>
        <p:spPr>
          <a:xfrm>
            <a:off x="838200" y="1825625"/>
            <a:ext cx="3561068" cy="4667250"/>
          </a:xfrm>
        </p:spPr>
        <p:txBody>
          <a:bodyPr>
            <a:normAutofit/>
          </a:bodyPr>
          <a:lstStyle/>
          <a:p>
            <a:r>
              <a:rPr lang="en-US" dirty="0"/>
              <a:t>Acknowledge reports by selecting the red </a:t>
            </a:r>
            <a:r>
              <a:rPr lang="en-US" b="1" dirty="0"/>
              <a:t>Acknowledge Reports </a:t>
            </a:r>
            <a:r>
              <a:rPr lang="en-US" dirty="0"/>
              <a:t>button on the Reports page. </a:t>
            </a:r>
          </a:p>
          <a:p>
            <a:r>
              <a:rPr lang="en-US" b="1" dirty="0"/>
              <a:t>Note: </a:t>
            </a:r>
            <a:r>
              <a:rPr lang="en-US" dirty="0"/>
              <a:t>When reports have been</a:t>
            </a:r>
            <a:r>
              <a:rPr lang="en-US" b="1" dirty="0"/>
              <a:t> </a:t>
            </a:r>
            <a:r>
              <a:rPr lang="en-US" dirty="0"/>
              <a:t>acknowledged, additional tasks become available as appropriate (such as a CAP).</a:t>
            </a:r>
          </a:p>
          <a:p>
            <a:endParaRPr lang="en-US" dirty="0"/>
          </a:p>
        </p:txBody>
      </p:sp>
      <p:pic>
        <p:nvPicPr>
          <p:cNvPr id="8" name="Picture 7" descr="Acknowledge Reports button circled on the B-Reports page">
            <a:extLst>
              <a:ext uri="{FF2B5EF4-FFF2-40B4-BE49-F238E27FC236}">
                <a16:creationId xmlns:a16="http://schemas.microsoft.com/office/drawing/2014/main" id="{992000D2-9C7C-09F3-C830-3170E4BEC154}"/>
              </a:ext>
            </a:extLst>
          </p:cNvPr>
          <p:cNvPicPr>
            <a:picLocks noChangeAspect="1"/>
          </p:cNvPicPr>
          <p:nvPr/>
        </p:nvPicPr>
        <p:blipFill>
          <a:blip r:embed="rId3"/>
          <a:stretch>
            <a:fillRect/>
          </a:stretch>
        </p:blipFill>
        <p:spPr>
          <a:xfrm>
            <a:off x="4480560" y="2236459"/>
            <a:ext cx="7014210" cy="3574120"/>
          </a:xfrm>
          <a:prstGeom prst="rect">
            <a:avLst/>
          </a:prstGeom>
          <a:ln>
            <a:solidFill>
              <a:schemeClr val="tx1"/>
            </a:solidFill>
          </a:ln>
        </p:spPr>
      </p:pic>
      <p:sp>
        <p:nvSpPr>
          <p:cNvPr id="5" name="Slide Number Placeholder 4">
            <a:extLst>
              <a:ext uri="{FF2B5EF4-FFF2-40B4-BE49-F238E27FC236}">
                <a16:creationId xmlns:a16="http://schemas.microsoft.com/office/drawing/2014/main" id="{78C8B7A1-04E9-4FCB-8EAE-0A123624533E}"/>
              </a:ext>
            </a:extLst>
          </p:cNvPr>
          <p:cNvSpPr>
            <a:spLocks noGrp="1"/>
          </p:cNvSpPr>
          <p:nvPr>
            <p:ph type="sldNum" sz="quarter" idx="12"/>
          </p:nvPr>
        </p:nvSpPr>
        <p:spPr/>
        <p:txBody>
          <a:bodyPr/>
          <a:lstStyle/>
          <a:p>
            <a:fld id="{46775F4D-6D42-4CD6-A802-0B48E0231625}" type="slidenum">
              <a:rPr lang="en-US" smtClean="0"/>
              <a:pPr/>
              <a:t>20</a:t>
            </a:fld>
            <a:endParaRPr lang="en-US"/>
          </a:p>
        </p:txBody>
      </p:sp>
      <p:sp>
        <p:nvSpPr>
          <p:cNvPr id="4" name="Footer Placeholder 3">
            <a:extLst>
              <a:ext uri="{FF2B5EF4-FFF2-40B4-BE49-F238E27FC236}">
                <a16:creationId xmlns:a16="http://schemas.microsoft.com/office/drawing/2014/main" id="{4E156C3A-624E-4E0B-9B36-25632223313D}"/>
              </a:ext>
            </a:extLst>
          </p:cNvPr>
          <p:cNvSpPr>
            <a:spLocks noGrp="1"/>
          </p:cNvSpPr>
          <p:nvPr>
            <p:ph type="ftr" sz="quarter" idx="11"/>
          </p:nvPr>
        </p:nvSpPr>
        <p:spPr/>
        <p:txBody>
          <a:bodyPr/>
          <a:lstStyle/>
          <a:p>
            <a:r>
              <a:rPr lang="en-US" dirty="0"/>
              <a:t>Michigan Department of Education | Office of Special Education </a:t>
            </a:r>
          </a:p>
        </p:txBody>
      </p:sp>
    </p:spTree>
    <p:extLst>
      <p:ext uri="{BB962C8B-B14F-4D97-AF65-F5344CB8AC3E}">
        <p14:creationId xmlns:p14="http://schemas.microsoft.com/office/powerpoint/2010/main" val="17238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88E31-BAD1-4154-BE31-F3E21873AE05}"/>
              </a:ext>
            </a:extLst>
          </p:cNvPr>
          <p:cNvSpPr>
            <a:spLocks noGrp="1"/>
          </p:cNvSpPr>
          <p:nvPr>
            <p:ph type="title"/>
          </p:nvPr>
        </p:nvSpPr>
        <p:spPr/>
        <p:txBody>
          <a:bodyPr/>
          <a:lstStyle/>
          <a:p>
            <a:r>
              <a:rPr lang="en-US" dirty="0"/>
              <a:t>After Acknowledging Reports</a:t>
            </a:r>
          </a:p>
        </p:txBody>
      </p:sp>
      <p:sp>
        <p:nvSpPr>
          <p:cNvPr id="3" name="Content Placeholder 2">
            <a:extLst>
              <a:ext uri="{FF2B5EF4-FFF2-40B4-BE49-F238E27FC236}">
                <a16:creationId xmlns:a16="http://schemas.microsoft.com/office/drawing/2014/main" id="{610344AB-A547-43D0-A76F-013F58F8DE7A}"/>
              </a:ext>
            </a:extLst>
          </p:cNvPr>
          <p:cNvSpPr>
            <a:spLocks noGrp="1"/>
          </p:cNvSpPr>
          <p:nvPr>
            <p:ph idx="1"/>
          </p:nvPr>
        </p:nvSpPr>
        <p:spPr/>
        <p:txBody>
          <a:bodyPr>
            <a:normAutofit/>
          </a:bodyPr>
          <a:lstStyle/>
          <a:p>
            <a:r>
              <a:rPr lang="en-US" sz="2800" dirty="0"/>
              <a:t>Work cannot be completed in Catamaran until reports have been acknowledged.</a:t>
            </a:r>
          </a:p>
          <a:p>
            <a:r>
              <a:rPr lang="en-US" sz="2800" dirty="0"/>
              <a:t>What to do after acknowledging reports</a:t>
            </a:r>
            <a:r>
              <a:rPr lang="en-US" sz="2800" dirty="0">
                <a:solidFill>
                  <a:schemeClr val="tx1"/>
                </a:solidFill>
              </a:rPr>
              <a:t>:</a:t>
            </a:r>
          </a:p>
          <a:p>
            <a:pPr lvl="1"/>
            <a:r>
              <a:rPr lang="en-US" sz="2400" dirty="0"/>
              <a:t>Review Reports page – Does my district have findings?</a:t>
            </a:r>
          </a:p>
          <a:p>
            <a:pPr lvl="1"/>
            <a:r>
              <a:rPr lang="en-US" sz="2400" dirty="0"/>
              <a:t>Review Strand Report – What are the next steps?</a:t>
            </a:r>
          </a:p>
          <a:p>
            <a:pPr lvl="1"/>
            <a:r>
              <a:rPr lang="en-US" sz="2400" dirty="0"/>
              <a:t>Review MAR </a:t>
            </a:r>
          </a:p>
          <a:p>
            <a:pPr lvl="1"/>
            <a:r>
              <a:rPr lang="en-US" sz="2400" dirty="0"/>
              <a:t>Decide whether the district should convene a Review and Analysis Process (RAP) Team</a:t>
            </a:r>
          </a:p>
        </p:txBody>
      </p:sp>
      <p:sp>
        <p:nvSpPr>
          <p:cNvPr id="5" name="Slide Number Placeholder 4">
            <a:extLst>
              <a:ext uri="{FF2B5EF4-FFF2-40B4-BE49-F238E27FC236}">
                <a16:creationId xmlns:a16="http://schemas.microsoft.com/office/drawing/2014/main" id="{E2D3CAEF-B769-4A1F-B8B0-CE8867BF2767}"/>
              </a:ext>
            </a:extLst>
          </p:cNvPr>
          <p:cNvSpPr>
            <a:spLocks noGrp="1"/>
          </p:cNvSpPr>
          <p:nvPr>
            <p:ph type="sldNum" sz="quarter" idx="12"/>
          </p:nvPr>
        </p:nvSpPr>
        <p:spPr/>
        <p:txBody>
          <a:bodyPr/>
          <a:lstStyle/>
          <a:p>
            <a:fld id="{46775F4D-6D42-4CD6-A802-0B48E0231625}" type="slidenum">
              <a:rPr lang="en-US" smtClean="0"/>
              <a:pPr/>
              <a:t>21</a:t>
            </a:fld>
            <a:endParaRPr lang="en-US"/>
          </a:p>
        </p:txBody>
      </p:sp>
      <p:sp>
        <p:nvSpPr>
          <p:cNvPr id="4" name="Footer Placeholder 3">
            <a:extLst>
              <a:ext uri="{FF2B5EF4-FFF2-40B4-BE49-F238E27FC236}">
                <a16:creationId xmlns:a16="http://schemas.microsoft.com/office/drawing/2014/main" id="{DE317367-AB9A-44C9-98D7-86F3EAD6B3F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461211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7A160-ABC3-49D3-9287-BD8A03F2B9A0}"/>
              </a:ext>
            </a:extLst>
          </p:cNvPr>
          <p:cNvSpPr>
            <a:spLocks noGrp="1"/>
          </p:cNvSpPr>
          <p:nvPr>
            <p:ph type="title"/>
          </p:nvPr>
        </p:nvSpPr>
        <p:spPr/>
        <p:txBody>
          <a:bodyPr/>
          <a:lstStyle/>
          <a:p>
            <a:r>
              <a:rPr lang="en-US" dirty="0"/>
              <a:t>Complete Tasks with RAP Team as needed</a:t>
            </a:r>
          </a:p>
        </p:txBody>
      </p:sp>
      <p:sp>
        <p:nvSpPr>
          <p:cNvPr id="3" name="Content Placeholder 2">
            <a:extLst>
              <a:ext uri="{FF2B5EF4-FFF2-40B4-BE49-F238E27FC236}">
                <a16:creationId xmlns:a16="http://schemas.microsoft.com/office/drawing/2014/main" id="{B715C5F8-5A70-41EC-98B3-0D9D416CA0DD}"/>
              </a:ext>
            </a:extLst>
          </p:cNvPr>
          <p:cNvSpPr>
            <a:spLocks noGrp="1"/>
          </p:cNvSpPr>
          <p:nvPr>
            <p:ph idx="1"/>
          </p:nvPr>
        </p:nvSpPr>
        <p:spPr>
          <a:xfrm>
            <a:off x="838200" y="1825625"/>
            <a:ext cx="10515600" cy="4667250"/>
          </a:xfrm>
        </p:spPr>
        <p:txBody>
          <a:bodyPr vert="horz" lIns="91440" tIns="45720" rIns="91440" bIns="45720" rtlCol="0" anchor="t">
            <a:normAutofit lnSpcReduction="10000"/>
          </a:bodyPr>
          <a:lstStyle/>
          <a:p>
            <a:r>
              <a:rPr lang="en-US" sz="2800" dirty="0">
                <a:latin typeface="Arial"/>
                <a:cs typeface="Arial"/>
              </a:rPr>
              <a:t>Check the Tasks Overview or the Strand Report to see if the district has a CAP.</a:t>
            </a:r>
            <a:endParaRPr lang="en-US" sz="2800" dirty="0"/>
          </a:p>
          <a:p>
            <a:r>
              <a:rPr lang="en-US" sz="2800" dirty="0"/>
              <a:t>When there is a CAP, convene a RAP Team to work through the activity.</a:t>
            </a:r>
          </a:p>
          <a:p>
            <a:r>
              <a:rPr lang="en-US" sz="2800" dirty="0"/>
              <a:t>Suggested RAP Team members include:</a:t>
            </a:r>
          </a:p>
          <a:p>
            <a:pPr lvl="1"/>
            <a:r>
              <a:rPr lang="en-US" sz="2400" dirty="0"/>
              <a:t>District and ISD personnel such as special and general education administrators</a:t>
            </a:r>
          </a:p>
          <a:p>
            <a:pPr lvl="1"/>
            <a:r>
              <a:rPr lang="en-US" sz="2400" dirty="0"/>
              <a:t>School improvement team representative </a:t>
            </a:r>
          </a:p>
          <a:p>
            <a:pPr lvl="1"/>
            <a:r>
              <a:rPr lang="en-US" sz="2400" dirty="0"/>
              <a:t>Parents</a:t>
            </a:r>
          </a:p>
          <a:p>
            <a:pPr lvl="1"/>
            <a:r>
              <a:rPr lang="en-US" sz="2400" dirty="0"/>
              <a:t>Service providers including general or special education teachers</a:t>
            </a:r>
          </a:p>
          <a:p>
            <a:pPr lvl="1"/>
            <a:r>
              <a:rPr lang="en-US" sz="2400" dirty="0"/>
              <a:t>Data experts or program specialists</a:t>
            </a:r>
          </a:p>
          <a:p>
            <a:endParaRPr lang="en-US" dirty="0"/>
          </a:p>
        </p:txBody>
      </p:sp>
      <p:sp>
        <p:nvSpPr>
          <p:cNvPr id="5" name="Slide Number Placeholder 4">
            <a:extLst>
              <a:ext uri="{FF2B5EF4-FFF2-40B4-BE49-F238E27FC236}">
                <a16:creationId xmlns:a16="http://schemas.microsoft.com/office/drawing/2014/main" id="{5F011999-1019-4B54-82D9-6AECA0F60C3F}"/>
              </a:ext>
            </a:extLst>
          </p:cNvPr>
          <p:cNvSpPr>
            <a:spLocks noGrp="1"/>
          </p:cNvSpPr>
          <p:nvPr>
            <p:ph type="sldNum" sz="quarter" idx="12"/>
          </p:nvPr>
        </p:nvSpPr>
        <p:spPr/>
        <p:txBody>
          <a:bodyPr/>
          <a:lstStyle/>
          <a:p>
            <a:fld id="{46775F4D-6D42-4CD6-A802-0B48E0231625}" type="slidenum">
              <a:rPr lang="en-US" smtClean="0"/>
              <a:pPr/>
              <a:t>22</a:t>
            </a:fld>
            <a:endParaRPr lang="en-US"/>
          </a:p>
        </p:txBody>
      </p:sp>
      <p:sp>
        <p:nvSpPr>
          <p:cNvPr id="4" name="Footer Placeholder 3">
            <a:extLst>
              <a:ext uri="{FF2B5EF4-FFF2-40B4-BE49-F238E27FC236}">
                <a16:creationId xmlns:a16="http://schemas.microsoft.com/office/drawing/2014/main" id="{5AF89EA8-6898-4C71-9209-1A39298B197E}"/>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576337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1E9D69-74CF-4F57-BE3C-9650B19F8550}"/>
              </a:ext>
            </a:extLst>
          </p:cNvPr>
          <p:cNvSpPr>
            <a:spLocks noGrp="1"/>
          </p:cNvSpPr>
          <p:nvPr>
            <p:ph type="ctrTitle"/>
          </p:nvPr>
        </p:nvSpPr>
        <p:spPr/>
        <p:txBody>
          <a:bodyPr/>
          <a:lstStyle/>
          <a:p>
            <a:r>
              <a:rPr lang="en-US" dirty="0"/>
              <a:t>Reminders for CAPs and </a:t>
            </a:r>
            <a:br>
              <a:rPr lang="en-US" dirty="0"/>
            </a:br>
            <a:r>
              <a:rPr lang="en-US" dirty="0"/>
              <a:t>Corrective Actions</a:t>
            </a:r>
          </a:p>
        </p:txBody>
      </p:sp>
      <p:sp>
        <p:nvSpPr>
          <p:cNvPr id="5" name="Slide Number Placeholder 4">
            <a:extLst>
              <a:ext uri="{FF2B5EF4-FFF2-40B4-BE49-F238E27FC236}">
                <a16:creationId xmlns:a16="http://schemas.microsoft.com/office/drawing/2014/main" id="{9E24ECB2-5A17-44A1-B275-07C8EEB474B0}"/>
              </a:ext>
            </a:extLst>
          </p:cNvPr>
          <p:cNvSpPr>
            <a:spLocks noGrp="1"/>
          </p:cNvSpPr>
          <p:nvPr>
            <p:ph type="sldNum" sz="quarter" idx="12"/>
          </p:nvPr>
        </p:nvSpPr>
        <p:spPr/>
        <p:txBody>
          <a:bodyPr/>
          <a:lstStyle/>
          <a:p>
            <a:fld id="{46775F4D-6D42-4CD6-A802-0B48E0231625}" type="slidenum">
              <a:rPr lang="en-US" smtClean="0"/>
              <a:pPr/>
              <a:t>23</a:t>
            </a:fld>
            <a:endParaRPr lang="en-US" dirty="0"/>
          </a:p>
        </p:txBody>
      </p:sp>
      <p:sp>
        <p:nvSpPr>
          <p:cNvPr id="4" name="Footer Placeholder 3">
            <a:extLst>
              <a:ext uri="{FF2B5EF4-FFF2-40B4-BE49-F238E27FC236}">
                <a16:creationId xmlns:a16="http://schemas.microsoft.com/office/drawing/2014/main" id="{5AD03D84-FD84-48CD-BE99-9BB7A0E20482}"/>
              </a:ext>
            </a:extLst>
          </p:cNvPr>
          <p:cNvSpPr>
            <a:spLocks noGrp="1"/>
          </p:cNvSpPr>
          <p:nvPr>
            <p:ph type="ftr" sz="quarter" idx="11"/>
          </p:nvPr>
        </p:nvSpPr>
        <p:spPr/>
        <p:txBody>
          <a:bodyPr/>
          <a:lstStyle/>
          <a:p>
            <a:r>
              <a:rPr lang="en-US"/>
              <a:t>Michigan Department of Education | Office of Special Education </a:t>
            </a:r>
            <a:endParaRPr lang="en-US" dirty="0"/>
          </a:p>
        </p:txBody>
      </p:sp>
    </p:spTree>
    <p:extLst>
      <p:ext uri="{BB962C8B-B14F-4D97-AF65-F5344CB8AC3E}">
        <p14:creationId xmlns:p14="http://schemas.microsoft.com/office/powerpoint/2010/main" val="1872659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319C4-2C04-4787-85AC-24B8D249476C}"/>
              </a:ext>
            </a:extLst>
          </p:cNvPr>
          <p:cNvSpPr>
            <a:spLocks noGrp="1"/>
          </p:cNvSpPr>
          <p:nvPr>
            <p:ph type="title"/>
          </p:nvPr>
        </p:nvSpPr>
        <p:spPr>
          <a:xfrm>
            <a:off x="838200" y="337415"/>
            <a:ext cx="10791666" cy="1325563"/>
          </a:xfrm>
        </p:spPr>
        <p:txBody>
          <a:bodyPr/>
          <a:lstStyle/>
          <a:p>
            <a:r>
              <a:rPr lang="en-US" dirty="0"/>
              <a:t>CAP Finding</a:t>
            </a:r>
            <a:br>
              <a:rPr lang="en-US" dirty="0"/>
            </a:br>
            <a:r>
              <a:rPr lang="en-US" dirty="0"/>
              <a:t>Page</a:t>
            </a:r>
          </a:p>
        </p:txBody>
      </p:sp>
      <p:sp>
        <p:nvSpPr>
          <p:cNvPr id="6" name="Content Placeholder 5">
            <a:extLst>
              <a:ext uri="{FF2B5EF4-FFF2-40B4-BE49-F238E27FC236}">
                <a16:creationId xmlns:a16="http://schemas.microsoft.com/office/drawing/2014/main" id="{B1860253-91C5-41E7-A093-109658A82E7C}"/>
              </a:ext>
            </a:extLst>
          </p:cNvPr>
          <p:cNvSpPr>
            <a:spLocks noGrp="1"/>
          </p:cNvSpPr>
          <p:nvPr>
            <p:ph sz="half" idx="1"/>
          </p:nvPr>
        </p:nvSpPr>
        <p:spPr>
          <a:xfrm>
            <a:off x="838200" y="1825625"/>
            <a:ext cx="3808093" cy="4440670"/>
          </a:xfrm>
        </p:spPr>
        <p:txBody>
          <a:bodyPr>
            <a:normAutofit lnSpcReduction="10000"/>
          </a:bodyPr>
          <a:lstStyle/>
          <a:p>
            <a:r>
              <a:rPr lang="en-US" sz="2800" dirty="0"/>
              <a:t>Applies to Indicator </a:t>
            </a:r>
            <a:br>
              <a:rPr lang="en-US" sz="2800" dirty="0"/>
            </a:br>
            <a:r>
              <a:rPr lang="en-US" sz="2800" dirty="0"/>
              <a:t>B-9, B-10, B-9-B-10, and Part B CAPs.</a:t>
            </a:r>
          </a:p>
          <a:p>
            <a:r>
              <a:rPr lang="en-US" sz="2800" dirty="0"/>
              <a:t>Actions ordered in Final Reports will be bolded and numbered.</a:t>
            </a:r>
          </a:p>
          <a:p>
            <a:r>
              <a:rPr lang="en-US" sz="2800" dirty="0"/>
              <a:t>Each action must be detailed in the Action Steps.</a:t>
            </a:r>
          </a:p>
        </p:txBody>
      </p:sp>
      <p:pic>
        <p:nvPicPr>
          <p:cNvPr id="12" name="Picture 11" descr="CAP Finding page with arrows pointing to the Required Corrective Action and Activity Step sections.">
            <a:extLst>
              <a:ext uri="{FF2B5EF4-FFF2-40B4-BE49-F238E27FC236}">
                <a16:creationId xmlns:a16="http://schemas.microsoft.com/office/drawing/2014/main" id="{ECBD8E69-1976-9B8A-196B-8E955D2DE8DC}"/>
              </a:ext>
            </a:extLst>
          </p:cNvPr>
          <p:cNvPicPr>
            <a:picLocks noChangeAspect="1"/>
          </p:cNvPicPr>
          <p:nvPr/>
        </p:nvPicPr>
        <p:blipFill>
          <a:blip r:embed="rId3"/>
          <a:stretch>
            <a:fillRect/>
          </a:stretch>
        </p:blipFill>
        <p:spPr>
          <a:xfrm>
            <a:off x="4646293" y="1051543"/>
            <a:ext cx="6983573" cy="5259780"/>
          </a:xfrm>
          <a:prstGeom prst="rect">
            <a:avLst/>
          </a:prstGeom>
          <a:ln>
            <a:solidFill>
              <a:schemeClr val="tx1"/>
            </a:solidFill>
          </a:ln>
        </p:spPr>
      </p:pic>
      <p:sp>
        <p:nvSpPr>
          <p:cNvPr id="5" name="Slide Number Placeholder 4">
            <a:extLst>
              <a:ext uri="{FF2B5EF4-FFF2-40B4-BE49-F238E27FC236}">
                <a16:creationId xmlns:a16="http://schemas.microsoft.com/office/drawing/2014/main" id="{6C5707E8-D224-460C-92F1-2E165BFE0AA6}"/>
              </a:ext>
            </a:extLst>
          </p:cNvPr>
          <p:cNvSpPr>
            <a:spLocks noGrp="1"/>
          </p:cNvSpPr>
          <p:nvPr>
            <p:ph type="sldNum" sz="quarter" idx="12"/>
          </p:nvPr>
        </p:nvSpPr>
        <p:spPr/>
        <p:txBody>
          <a:bodyPr/>
          <a:lstStyle/>
          <a:p>
            <a:fld id="{46775F4D-6D42-4CD6-A802-0B48E0231625}" type="slidenum">
              <a:rPr lang="en-US" smtClean="0"/>
              <a:pPr/>
              <a:t>24</a:t>
            </a:fld>
            <a:endParaRPr lang="en-US"/>
          </a:p>
        </p:txBody>
      </p:sp>
      <p:sp>
        <p:nvSpPr>
          <p:cNvPr id="4" name="Footer Placeholder 3">
            <a:extLst>
              <a:ext uri="{FF2B5EF4-FFF2-40B4-BE49-F238E27FC236}">
                <a16:creationId xmlns:a16="http://schemas.microsoft.com/office/drawing/2014/main" id="{C464D163-00BB-44BD-87F8-85A0089CD92D}"/>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27701987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319C4-2C04-4787-85AC-24B8D249476C}"/>
              </a:ext>
            </a:extLst>
          </p:cNvPr>
          <p:cNvSpPr>
            <a:spLocks noGrp="1"/>
          </p:cNvSpPr>
          <p:nvPr>
            <p:ph type="title"/>
          </p:nvPr>
        </p:nvSpPr>
        <p:spPr>
          <a:xfrm>
            <a:off x="838200" y="337415"/>
            <a:ext cx="10551984" cy="822960"/>
          </a:xfrm>
        </p:spPr>
        <p:txBody>
          <a:bodyPr bIns="91440"/>
          <a:lstStyle/>
          <a:p>
            <a:r>
              <a:rPr lang="en-US" dirty="0"/>
              <a:t>CAP Activity Page (B-Valid &amp; Reliable only)</a:t>
            </a:r>
          </a:p>
        </p:txBody>
      </p:sp>
      <p:sp>
        <p:nvSpPr>
          <p:cNvPr id="6" name="Content Placeholder 5">
            <a:extLst>
              <a:ext uri="{FF2B5EF4-FFF2-40B4-BE49-F238E27FC236}">
                <a16:creationId xmlns:a16="http://schemas.microsoft.com/office/drawing/2014/main" id="{B1860253-91C5-41E7-A093-109658A82E7C}"/>
              </a:ext>
            </a:extLst>
          </p:cNvPr>
          <p:cNvSpPr>
            <a:spLocks noGrp="1"/>
          </p:cNvSpPr>
          <p:nvPr>
            <p:ph sz="half" idx="1"/>
          </p:nvPr>
        </p:nvSpPr>
        <p:spPr>
          <a:xfrm>
            <a:off x="675250" y="1825625"/>
            <a:ext cx="3527128" cy="4694960"/>
          </a:xfrm>
        </p:spPr>
        <p:txBody>
          <a:bodyPr>
            <a:noAutofit/>
          </a:bodyPr>
          <a:lstStyle/>
          <a:p>
            <a:r>
              <a:rPr lang="en-US" dirty="0"/>
              <a:t>Applies to B-Valid &amp; Reliable CAPs based on B-13.</a:t>
            </a:r>
          </a:p>
          <a:p>
            <a:r>
              <a:rPr lang="en-US" dirty="0"/>
              <a:t>Monitoring Finding language displayed.</a:t>
            </a:r>
          </a:p>
          <a:p>
            <a:r>
              <a:rPr lang="en-US" dirty="0"/>
              <a:t>User required to indicate Transition Coordinator’s name and date they will complete the required OSE training &amp; quiz.</a:t>
            </a:r>
          </a:p>
        </p:txBody>
      </p:sp>
      <p:pic>
        <p:nvPicPr>
          <p:cNvPr id="13" name="Picture 12" descr="B-Valid &amp; Reliable CAP Activity Page screenshot with arrows to Monitoring Findings text, Date/Deadline column and Name/Title of Person Responsible column.">
            <a:extLst>
              <a:ext uri="{FF2B5EF4-FFF2-40B4-BE49-F238E27FC236}">
                <a16:creationId xmlns:a16="http://schemas.microsoft.com/office/drawing/2014/main" id="{95E9E2CD-CE16-F44D-718A-FAB4C37675AA}"/>
              </a:ext>
            </a:extLst>
          </p:cNvPr>
          <p:cNvPicPr>
            <a:picLocks noChangeAspect="1"/>
          </p:cNvPicPr>
          <p:nvPr/>
        </p:nvPicPr>
        <p:blipFill>
          <a:blip r:embed="rId3"/>
          <a:stretch>
            <a:fillRect/>
          </a:stretch>
        </p:blipFill>
        <p:spPr>
          <a:xfrm>
            <a:off x="4036981" y="1111988"/>
            <a:ext cx="7316818" cy="5292750"/>
          </a:xfrm>
          <a:prstGeom prst="rect">
            <a:avLst/>
          </a:prstGeom>
          <a:ln w="9525">
            <a:solidFill>
              <a:schemeClr val="tx1"/>
            </a:solidFill>
          </a:ln>
        </p:spPr>
      </p:pic>
      <p:sp>
        <p:nvSpPr>
          <p:cNvPr id="5" name="Slide Number Placeholder 4">
            <a:extLst>
              <a:ext uri="{FF2B5EF4-FFF2-40B4-BE49-F238E27FC236}">
                <a16:creationId xmlns:a16="http://schemas.microsoft.com/office/drawing/2014/main" id="{6C5707E8-D224-460C-92F1-2E165BFE0AA6}"/>
              </a:ext>
            </a:extLst>
          </p:cNvPr>
          <p:cNvSpPr>
            <a:spLocks noGrp="1"/>
          </p:cNvSpPr>
          <p:nvPr>
            <p:ph type="sldNum" sz="quarter" idx="12"/>
          </p:nvPr>
        </p:nvSpPr>
        <p:spPr/>
        <p:txBody>
          <a:bodyPr/>
          <a:lstStyle/>
          <a:p>
            <a:fld id="{46775F4D-6D42-4CD6-A802-0B48E0231625}" type="slidenum">
              <a:rPr lang="en-US" smtClean="0"/>
              <a:pPr/>
              <a:t>25</a:t>
            </a:fld>
            <a:endParaRPr lang="en-US"/>
          </a:p>
        </p:txBody>
      </p:sp>
      <p:sp>
        <p:nvSpPr>
          <p:cNvPr id="4" name="Footer Placeholder 3">
            <a:extLst>
              <a:ext uri="{FF2B5EF4-FFF2-40B4-BE49-F238E27FC236}">
                <a16:creationId xmlns:a16="http://schemas.microsoft.com/office/drawing/2014/main" id="{C464D163-00BB-44BD-87F8-85A0089CD92D}"/>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547985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D4E682-EA2A-4F79-9C5D-7B63F7DF7D34}"/>
              </a:ext>
            </a:extLst>
          </p:cNvPr>
          <p:cNvSpPr>
            <a:spLocks noGrp="1"/>
          </p:cNvSpPr>
          <p:nvPr>
            <p:ph type="title"/>
          </p:nvPr>
        </p:nvSpPr>
        <p:spPr>
          <a:xfrm>
            <a:off x="838200" y="365125"/>
            <a:ext cx="10713934" cy="1325563"/>
          </a:xfrm>
        </p:spPr>
        <p:txBody>
          <a:bodyPr/>
          <a:lstStyle/>
          <a:p>
            <a:r>
              <a:rPr lang="en-US" dirty="0"/>
              <a:t>Question 3: CAP Activity or Finding Page</a:t>
            </a:r>
          </a:p>
        </p:txBody>
      </p:sp>
      <p:sp>
        <p:nvSpPr>
          <p:cNvPr id="7" name="Content Placeholder 6">
            <a:extLst>
              <a:ext uri="{FF2B5EF4-FFF2-40B4-BE49-F238E27FC236}">
                <a16:creationId xmlns:a16="http://schemas.microsoft.com/office/drawing/2014/main" id="{CFA86A9C-0952-4FA3-961D-032D38FBCDCE}"/>
              </a:ext>
            </a:extLst>
          </p:cNvPr>
          <p:cNvSpPr>
            <a:spLocks noGrp="1"/>
          </p:cNvSpPr>
          <p:nvPr>
            <p:ph idx="1"/>
          </p:nvPr>
        </p:nvSpPr>
        <p:spPr>
          <a:xfrm>
            <a:off x="838198" y="1795643"/>
            <a:ext cx="10713933" cy="2302828"/>
          </a:xfrm>
        </p:spPr>
        <p:txBody>
          <a:bodyPr>
            <a:normAutofit/>
          </a:bodyPr>
          <a:lstStyle/>
          <a:p>
            <a:r>
              <a:rPr lang="en-US" sz="2800" dirty="0"/>
              <a:t>The </a:t>
            </a:r>
            <a:r>
              <a:rPr lang="en-US" sz="2800" b="1" dirty="0"/>
              <a:t>Step # </a:t>
            </a:r>
            <a:r>
              <a:rPr lang="en-US" sz="2800" dirty="0"/>
              <a:t>field</a:t>
            </a:r>
            <a:r>
              <a:rPr lang="en-US" sz="2800" b="1" dirty="0"/>
              <a:t> </a:t>
            </a:r>
            <a:r>
              <a:rPr lang="en-US" sz="2800" dirty="0"/>
              <a:t>will</a:t>
            </a:r>
            <a:r>
              <a:rPr lang="en-US" sz="2800" b="1" dirty="0"/>
              <a:t> </a:t>
            </a:r>
            <a:r>
              <a:rPr lang="en-US" sz="2800" dirty="0"/>
              <a:t>auto-number rows.</a:t>
            </a:r>
          </a:p>
          <a:p>
            <a:r>
              <a:rPr lang="en-US" sz="2800" dirty="0"/>
              <a:t>The </a:t>
            </a:r>
            <a:r>
              <a:rPr lang="en-US" sz="2800" b="1" dirty="0"/>
              <a:t>Delete?</a:t>
            </a:r>
            <a:r>
              <a:rPr lang="en-US" sz="2800" dirty="0"/>
              <a:t> checkbox allows users to remove rows as needed.</a:t>
            </a:r>
          </a:p>
        </p:txBody>
      </p:sp>
      <p:pic>
        <p:nvPicPr>
          <p:cNvPr id="4" name="Picture 3" descr="CAP Activity page&#10;">
            <a:extLst>
              <a:ext uri="{FF2B5EF4-FFF2-40B4-BE49-F238E27FC236}">
                <a16:creationId xmlns:a16="http://schemas.microsoft.com/office/drawing/2014/main" id="{AE867B43-FE24-5BE3-B422-96194646B52D}"/>
              </a:ext>
            </a:extLst>
          </p:cNvPr>
          <p:cNvPicPr>
            <a:picLocks noChangeAspect="1"/>
          </p:cNvPicPr>
          <p:nvPr/>
        </p:nvPicPr>
        <p:blipFill>
          <a:blip r:embed="rId3"/>
          <a:srcRect/>
          <a:stretch/>
        </p:blipFill>
        <p:spPr>
          <a:xfrm>
            <a:off x="931637" y="3308849"/>
            <a:ext cx="10306771" cy="2393649"/>
          </a:xfrm>
          <a:prstGeom prst="rect">
            <a:avLst/>
          </a:prstGeom>
          <a:ln>
            <a:solidFill>
              <a:schemeClr val="tx1"/>
            </a:solidFill>
          </a:ln>
        </p:spPr>
      </p:pic>
      <p:sp>
        <p:nvSpPr>
          <p:cNvPr id="5" name="Slide Number Placeholder 4">
            <a:extLst>
              <a:ext uri="{FF2B5EF4-FFF2-40B4-BE49-F238E27FC236}">
                <a16:creationId xmlns:a16="http://schemas.microsoft.com/office/drawing/2014/main" id="{7EDF999C-C03D-48DC-B161-5263C052BD82}"/>
              </a:ext>
            </a:extLst>
          </p:cNvPr>
          <p:cNvSpPr>
            <a:spLocks noGrp="1"/>
          </p:cNvSpPr>
          <p:nvPr>
            <p:ph type="sldNum" sz="quarter" idx="12"/>
          </p:nvPr>
        </p:nvSpPr>
        <p:spPr/>
        <p:txBody>
          <a:bodyPr/>
          <a:lstStyle/>
          <a:p>
            <a:fld id="{2E6F2232-818B-4E09-954B-6E16973FF9E0}" type="slidenum">
              <a:rPr lang="en-US" smtClean="0"/>
              <a:pPr/>
              <a:t>26</a:t>
            </a:fld>
            <a:endParaRPr lang="en-US"/>
          </a:p>
        </p:txBody>
      </p:sp>
      <p:sp>
        <p:nvSpPr>
          <p:cNvPr id="2" name="Footer Placeholder 1">
            <a:extLst>
              <a:ext uri="{FF2B5EF4-FFF2-40B4-BE49-F238E27FC236}">
                <a16:creationId xmlns:a16="http://schemas.microsoft.com/office/drawing/2014/main" id="{DB37F73A-35FE-4917-9F1F-23277C311FC0}"/>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999438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D4E682-EA2A-4F79-9C5D-7B63F7DF7D34}"/>
              </a:ext>
            </a:extLst>
          </p:cNvPr>
          <p:cNvSpPr>
            <a:spLocks noGrp="1"/>
          </p:cNvSpPr>
          <p:nvPr>
            <p:ph type="title"/>
          </p:nvPr>
        </p:nvSpPr>
        <p:spPr>
          <a:xfrm>
            <a:off x="838199" y="413943"/>
            <a:ext cx="10503569" cy="1325563"/>
          </a:xfrm>
        </p:spPr>
        <p:txBody>
          <a:bodyPr/>
          <a:lstStyle/>
          <a:p>
            <a:r>
              <a:rPr lang="en-US" dirty="0"/>
              <a:t>Progress Report</a:t>
            </a:r>
          </a:p>
        </p:txBody>
      </p:sp>
      <p:sp>
        <p:nvSpPr>
          <p:cNvPr id="7" name="Content Placeholder 6">
            <a:extLst>
              <a:ext uri="{FF2B5EF4-FFF2-40B4-BE49-F238E27FC236}">
                <a16:creationId xmlns:a16="http://schemas.microsoft.com/office/drawing/2014/main" id="{CFA86A9C-0952-4FA3-961D-032D38FBCDCE}"/>
              </a:ext>
            </a:extLst>
          </p:cNvPr>
          <p:cNvSpPr>
            <a:spLocks noGrp="1"/>
          </p:cNvSpPr>
          <p:nvPr>
            <p:ph idx="1"/>
          </p:nvPr>
        </p:nvSpPr>
        <p:spPr>
          <a:xfrm>
            <a:off x="838200" y="1795644"/>
            <a:ext cx="10618694" cy="1633356"/>
          </a:xfrm>
        </p:spPr>
        <p:txBody>
          <a:bodyPr>
            <a:normAutofit/>
          </a:bodyPr>
          <a:lstStyle/>
          <a:p>
            <a:r>
              <a:rPr lang="en-US" sz="2800" dirty="0"/>
              <a:t>Activity step(s) from the </a:t>
            </a:r>
            <a:r>
              <a:rPr lang="en-US" sz="2800" b="1" dirty="0"/>
              <a:t>CAP Activity (or Finding) </a:t>
            </a:r>
            <a:r>
              <a:rPr lang="en-US" sz="2800" dirty="0"/>
              <a:t>page will be displayed on the Progress Report.</a:t>
            </a:r>
          </a:p>
          <a:p>
            <a:r>
              <a:rPr lang="en-US" sz="2800" dirty="0"/>
              <a:t>Member districts will report progress on specific activity step(s).</a:t>
            </a:r>
          </a:p>
        </p:txBody>
      </p:sp>
      <p:pic>
        <p:nvPicPr>
          <p:cNvPr id="9" name="Picture 8" descr="Activity Steps, Progress Notes, and buttons on the B-10 CAP Progress Report page">
            <a:extLst>
              <a:ext uri="{FF2B5EF4-FFF2-40B4-BE49-F238E27FC236}">
                <a16:creationId xmlns:a16="http://schemas.microsoft.com/office/drawing/2014/main" id="{7BE6EC28-C4EF-5837-777A-E82A84A94134}"/>
              </a:ext>
            </a:extLst>
          </p:cNvPr>
          <p:cNvPicPr>
            <a:picLocks noChangeAspect="1"/>
          </p:cNvPicPr>
          <p:nvPr/>
        </p:nvPicPr>
        <p:blipFill>
          <a:blip r:embed="rId3"/>
          <a:stretch>
            <a:fillRect/>
          </a:stretch>
        </p:blipFill>
        <p:spPr>
          <a:xfrm>
            <a:off x="2783317" y="3338272"/>
            <a:ext cx="6728460" cy="3018078"/>
          </a:xfrm>
          <a:prstGeom prst="rect">
            <a:avLst/>
          </a:prstGeom>
          <a:ln>
            <a:solidFill>
              <a:schemeClr val="tx1"/>
            </a:solidFill>
          </a:ln>
        </p:spPr>
      </p:pic>
      <p:sp>
        <p:nvSpPr>
          <p:cNvPr id="5" name="Slide Number Placeholder 4">
            <a:extLst>
              <a:ext uri="{FF2B5EF4-FFF2-40B4-BE49-F238E27FC236}">
                <a16:creationId xmlns:a16="http://schemas.microsoft.com/office/drawing/2014/main" id="{7EDF999C-C03D-48DC-B161-5263C052BD8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6F2232-818B-4E09-954B-6E16973FF9E0}" type="slidenum">
              <a:rPr kumimoji="0" lang="en-US" sz="1200" b="0" i="0" u="none" strike="noStrike" kern="1200" cap="none" spc="0" normalizeH="0" baseline="0" noProof="0" smtClean="0">
                <a:ln>
                  <a:noFill/>
                </a:ln>
                <a:solidFill>
                  <a:srgbClr val="C3321B"/>
                </a:solidFill>
                <a:effectLst/>
                <a:uLnTx/>
                <a:uFillTx/>
                <a:latin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srgbClr val="C3321B"/>
              </a:solidFill>
              <a:effectLst/>
              <a:uLnTx/>
              <a:uFillTx/>
              <a:latin typeface="Arial" charset="0"/>
              <a:cs typeface="Arial" charset="0"/>
            </a:endParaRPr>
          </a:p>
        </p:txBody>
      </p:sp>
      <p:sp>
        <p:nvSpPr>
          <p:cNvPr id="2" name="Footer Placeholder 1">
            <a:extLst>
              <a:ext uri="{FF2B5EF4-FFF2-40B4-BE49-F238E27FC236}">
                <a16:creationId xmlns:a16="http://schemas.microsoft.com/office/drawing/2014/main" id="{DB37F73A-35FE-4917-9F1F-23277C311FC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A3A3A">
                    <a:tint val="75000"/>
                  </a:srgbClr>
                </a:solidFill>
                <a:effectLst/>
                <a:uLnTx/>
                <a:uFillTx/>
                <a:latin typeface="Arial" charset="0"/>
                <a:cs typeface="Arial" charset="0"/>
              </a:rPr>
              <a:t>Michigan Department of Education | Office of Special Education </a:t>
            </a:r>
          </a:p>
        </p:txBody>
      </p:sp>
    </p:spTree>
    <p:extLst>
      <p:ext uri="{BB962C8B-B14F-4D97-AF65-F5344CB8AC3E}">
        <p14:creationId xmlns:p14="http://schemas.microsoft.com/office/powerpoint/2010/main" val="4357396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D4E682-EA2A-4F79-9C5D-7B63F7DF7D34}"/>
              </a:ext>
            </a:extLst>
          </p:cNvPr>
          <p:cNvSpPr>
            <a:spLocks noGrp="1"/>
          </p:cNvSpPr>
          <p:nvPr>
            <p:ph type="title"/>
          </p:nvPr>
        </p:nvSpPr>
        <p:spPr/>
        <p:txBody>
          <a:bodyPr/>
          <a:lstStyle/>
          <a:p>
            <a:r>
              <a:rPr lang="en-US" dirty="0"/>
              <a:t>Request Verification &amp; Closeout</a:t>
            </a:r>
          </a:p>
        </p:txBody>
      </p:sp>
      <p:sp>
        <p:nvSpPr>
          <p:cNvPr id="7" name="Content Placeholder 6">
            <a:extLst>
              <a:ext uri="{FF2B5EF4-FFF2-40B4-BE49-F238E27FC236}">
                <a16:creationId xmlns:a16="http://schemas.microsoft.com/office/drawing/2014/main" id="{CFA86A9C-0952-4FA3-961D-032D38FBCDCE}"/>
              </a:ext>
            </a:extLst>
          </p:cNvPr>
          <p:cNvSpPr>
            <a:spLocks noGrp="1"/>
          </p:cNvSpPr>
          <p:nvPr>
            <p:ph idx="1"/>
          </p:nvPr>
        </p:nvSpPr>
        <p:spPr>
          <a:xfrm>
            <a:off x="838200" y="1800857"/>
            <a:ext cx="11181202" cy="1325562"/>
          </a:xfrm>
        </p:spPr>
        <p:txBody>
          <a:bodyPr>
            <a:noAutofit/>
          </a:bodyPr>
          <a:lstStyle/>
          <a:p>
            <a:r>
              <a:rPr lang="en-US" sz="2600" dirty="0"/>
              <a:t>Districts provide evidence and documentation for specific activity step(s).</a:t>
            </a:r>
          </a:p>
          <a:p>
            <a:r>
              <a:rPr lang="en-US" sz="2600" dirty="0"/>
              <a:t>This information is available to the ISD to assist with CAP verification.</a:t>
            </a:r>
          </a:p>
        </p:txBody>
      </p:sp>
      <p:pic>
        <p:nvPicPr>
          <p:cNvPr id="8" name="Picture 7" descr="Activity steps, evidence notes, and buttons on the B-10 CAP Request Verification and Closeout of Findings page">
            <a:extLst>
              <a:ext uri="{FF2B5EF4-FFF2-40B4-BE49-F238E27FC236}">
                <a16:creationId xmlns:a16="http://schemas.microsoft.com/office/drawing/2014/main" id="{70BABCE8-CF7A-D1D1-6C29-42286101288A}"/>
              </a:ext>
            </a:extLst>
          </p:cNvPr>
          <p:cNvPicPr>
            <a:picLocks noChangeAspect="1"/>
          </p:cNvPicPr>
          <p:nvPr/>
        </p:nvPicPr>
        <p:blipFill>
          <a:blip r:embed="rId3"/>
          <a:stretch>
            <a:fillRect/>
          </a:stretch>
        </p:blipFill>
        <p:spPr>
          <a:xfrm>
            <a:off x="2636182" y="2829239"/>
            <a:ext cx="6919635" cy="3527111"/>
          </a:xfrm>
          <a:prstGeom prst="rect">
            <a:avLst/>
          </a:prstGeom>
          <a:ln>
            <a:solidFill>
              <a:schemeClr val="tx1"/>
            </a:solidFill>
          </a:ln>
        </p:spPr>
      </p:pic>
      <p:sp>
        <p:nvSpPr>
          <p:cNvPr id="5" name="Slide Number Placeholder 4">
            <a:extLst>
              <a:ext uri="{FF2B5EF4-FFF2-40B4-BE49-F238E27FC236}">
                <a16:creationId xmlns:a16="http://schemas.microsoft.com/office/drawing/2014/main" id="{7EDF999C-C03D-48DC-B161-5263C052BD82}"/>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E6F2232-818B-4E09-954B-6E16973FF9E0}" type="slidenum">
              <a:rPr kumimoji="0" lang="en-US" sz="1200" b="0" i="0" u="none" strike="noStrike" kern="1200" cap="none" spc="0" normalizeH="0" baseline="0" noProof="0" smtClean="0">
                <a:ln>
                  <a:noFill/>
                </a:ln>
                <a:solidFill>
                  <a:srgbClr val="C3321B"/>
                </a:solidFill>
                <a:effectLst/>
                <a:uLnTx/>
                <a:uFillTx/>
                <a:latin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srgbClr val="C3321B"/>
              </a:solidFill>
              <a:effectLst/>
              <a:uLnTx/>
              <a:uFillTx/>
              <a:latin typeface="Arial" charset="0"/>
              <a:cs typeface="Arial" charset="0"/>
            </a:endParaRPr>
          </a:p>
        </p:txBody>
      </p:sp>
      <p:sp>
        <p:nvSpPr>
          <p:cNvPr id="2" name="Footer Placeholder 1">
            <a:extLst>
              <a:ext uri="{FF2B5EF4-FFF2-40B4-BE49-F238E27FC236}">
                <a16:creationId xmlns:a16="http://schemas.microsoft.com/office/drawing/2014/main" id="{DB37F73A-35FE-4917-9F1F-23277C311FC0}"/>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A3A3A">
                    <a:tint val="75000"/>
                  </a:srgbClr>
                </a:solidFill>
                <a:effectLst/>
                <a:uLnTx/>
                <a:uFillTx/>
                <a:latin typeface="Arial" charset="0"/>
                <a:cs typeface="Arial" charset="0"/>
              </a:rPr>
              <a:t>Michigan Department of Education | Office of Special Education </a:t>
            </a:r>
            <a:endParaRPr kumimoji="0" lang="en-US" sz="1200" b="0" i="0" u="none" strike="noStrike" kern="1200" cap="none" spc="0" normalizeH="0" baseline="0" noProof="0" dirty="0">
              <a:ln>
                <a:noFill/>
              </a:ln>
              <a:solidFill>
                <a:srgbClr val="3A3A3A">
                  <a:tint val="75000"/>
                </a:srgbClr>
              </a:solidFill>
              <a:effectLst/>
              <a:uLnTx/>
              <a:uFillTx/>
              <a:latin typeface="Arial" charset="0"/>
              <a:cs typeface="Arial" charset="0"/>
            </a:endParaRPr>
          </a:p>
        </p:txBody>
      </p:sp>
    </p:spTree>
    <p:extLst>
      <p:ext uri="{BB962C8B-B14F-4D97-AF65-F5344CB8AC3E}">
        <p14:creationId xmlns:p14="http://schemas.microsoft.com/office/powerpoint/2010/main" val="2654005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4D4E682-EA2A-4F79-9C5D-7B63F7DF7D34}"/>
              </a:ext>
            </a:extLst>
          </p:cNvPr>
          <p:cNvSpPr>
            <a:spLocks noGrp="1"/>
          </p:cNvSpPr>
          <p:nvPr>
            <p:ph type="title"/>
          </p:nvPr>
        </p:nvSpPr>
        <p:spPr>
          <a:xfrm>
            <a:off x="838200" y="365125"/>
            <a:ext cx="10515600" cy="1325563"/>
          </a:xfrm>
        </p:spPr>
        <p:txBody>
          <a:bodyPr anchor="b">
            <a:normAutofit/>
          </a:bodyPr>
          <a:lstStyle/>
          <a:p>
            <a:r>
              <a:rPr lang="en-US" dirty="0"/>
              <a:t>Supporting Evidence Uploads</a:t>
            </a:r>
          </a:p>
        </p:txBody>
      </p:sp>
      <p:sp>
        <p:nvSpPr>
          <p:cNvPr id="5" name="Slide Number Placeholder 4">
            <a:extLst>
              <a:ext uri="{FF2B5EF4-FFF2-40B4-BE49-F238E27FC236}">
                <a16:creationId xmlns:a16="http://schemas.microsoft.com/office/drawing/2014/main" id="{7EDF999C-C03D-48DC-B161-5263C052BD82}"/>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2E6F2232-818B-4E09-954B-6E16973FF9E0}" type="slidenum">
              <a:rPr lang="en-US" smtClean="0"/>
              <a:pPr>
                <a:spcAft>
                  <a:spcPts val="600"/>
                </a:spcAft>
              </a:pPr>
              <a:t>29</a:t>
            </a:fld>
            <a:endParaRPr lang="en-US"/>
          </a:p>
        </p:txBody>
      </p:sp>
      <p:sp>
        <p:nvSpPr>
          <p:cNvPr id="2" name="Footer Placeholder 1">
            <a:extLst>
              <a:ext uri="{FF2B5EF4-FFF2-40B4-BE49-F238E27FC236}">
                <a16:creationId xmlns:a16="http://schemas.microsoft.com/office/drawing/2014/main" id="{DB37F73A-35FE-4917-9F1F-23277C311FC0}"/>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pic>
        <p:nvPicPr>
          <p:cNvPr id="7" name="Picture 6" descr="Activity Name and step number drop-down emphasized, along with the Browse button and Delete? checkbox.">
            <a:extLst>
              <a:ext uri="{FF2B5EF4-FFF2-40B4-BE49-F238E27FC236}">
                <a16:creationId xmlns:a16="http://schemas.microsoft.com/office/drawing/2014/main" id="{C45E60E6-550D-A058-FF57-7B2554080B3A}"/>
              </a:ext>
            </a:extLst>
          </p:cNvPr>
          <p:cNvPicPr>
            <a:picLocks noChangeAspect="1"/>
          </p:cNvPicPr>
          <p:nvPr/>
        </p:nvPicPr>
        <p:blipFill>
          <a:blip r:embed="rId3"/>
          <a:stretch>
            <a:fillRect/>
          </a:stretch>
        </p:blipFill>
        <p:spPr>
          <a:xfrm>
            <a:off x="2177810" y="2349382"/>
            <a:ext cx="7544655" cy="2451218"/>
          </a:xfrm>
          <a:prstGeom prst="rect">
            <a:avLst/>
          </a:prstGeom>
          <a:ln>
            <a:solidFill>
              <a:schemeClr val="tx1"/>
            </a:solidFill>
          </a:ln>
        </p:spPr>
      </p:pic>
    </p:spTree>
    <p:extLst>
      <p:ext uri="{BB962C8B-B14F-4D97-AF65-F5344CB8AC3E}">
        <p14:creationId xmlns:p14="http://schemas.microsoft.com/office/powerpoint/2010/main" val="4168910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FD325-06ED-4CD8-B5D9-37906E6DB57A}"/>
              </a:ext>
            </a:extLst>
          </p:cNvPr>
          <p:cNvSpPr>
            <a:spLocks noGrp="1"/>
          </p:cNvSpPr>
          <p:nvPr>
            <p:ph type="title"/>
          </p:nvPr>
        </p:nvSpPr>
        <p:spPr>
          <a:xfrm>
            <a:off x="838200" y="357352"/>
            <a:ext cx="10515600" cy="1376855"/>
          </a:xfrm>
        </p:spPr>
        <p:txBody>
          <a:bodyPr>
            <a:normAutofit/>
          </a:bodyPr>
          <a:lstStyle/>
          <a:p>
            <a:r>
              <a:rPr lang="en-US" dirty="0"/>
              <a:t>Complaint and Monitoring CAP Verification for ISDs</a:t>
            </a:r>
          </a:p>
        </p:txBody>
      </p:sp>
      <p:sp>
        <p:nvSpPr>
          <p:cNvPr id="3" name="Content Placeholder 2">
            <a:extLst>
              <a:ext uri="{FF2B5EF4-FFF2-40B4-BE49-F238E27FC236}">
                <a16:creationId xmlns:a16="http://schemas.microsoft.com/office/drawing/2014/main" id="{9A3CA313-B3BB-46BC-9C2A-16025983D4FB}"/>
              </a:ext>
            </a:extLst>
          </p:cNvPr>
          <p:cNvSpPr>
            <a:spLocks noGrp="1"/>
          </p:cNvSpPr>
          <p:nvPr>
            <p:ph idx="1"/>
          </p:nvPr>
        </p:nvSpPr>
        <p:spPr>
          <a:xfrm>
            <a:off x="838200" y="1825625"/>
            <a:ext cx="10515600" cy="4284230"/>
          </a:xfrm>
        </p:spPr>
        <p:txBody>
          <a:bodyPr>
            <a:normAutofit/>
          </a:bodyPr>
          <a:lstStyle/>
          <a:p>
            <a:r>
              <a:rPr lang="en-US" sz="2800" dirty="0"/>
              <a:t>Verification Appendix appears </a:t>
            </a:r>
            <a:r>
              <a:rPr lang="en-US" sz="2800" b="1" i="1" dirty="0"/>
              <a:t>before</a:t>
            </a:r>
            <a:r>
              <a:rPr lang="en-US" sz="2800" dirty="0"/>
              <a:t> the closeout verification worksheet on the menu.</a:t>
            </a:r>
          </a:p>
          <a:p>
            <a:r>
              <a:rPr lang="en-US" sz="2800" dirty="0"/>
              <a:t>Verification Appendix includes a “Date Verified” column in the student record review section.</a:t>
            </a:r>
          </a:p>
          <a:p>
            <a:r>
              <a:rPr lang="en-US" sz="2800" dirty="0"/>
              <a:t>Districts may view, if the CAP is returned by the ISD.</a:t>
            </a:r>
          </a:p>
          <a:p>
            <a:r>
              <a:rPr lang="en-US" sz="2800" dirty="0"/>
              <a:t>When all findings of noncompliance are verified, the ISD will move to the closeout verification worksheet.</a:t>
            </a:r>
          </a:p>
        </p:txBody>
      </p:sp>
      <p:sp>
        <p:nvSpPr>
          <p:cNvPr id="5" name="Slide Number Placeholder 4">
            <a:extLst>
              <a:ext uri="{FF2B5EF4-FFF2-40B4-BE49-F238E27FC236}">
                <a16:creationId xmlns:a16="http://schemas.microsoft.com/office/drawing/2014/main" id="{964E7CA6-D289-445D-AC4B-B03D3373068B}"/>
              </a:ext>
            </a:extLst>
          </p:cNvPr>
          <p:cNvSpPr>
            <a:spLocks noGrp="1"/>
          </p:cNvSpPr>
          <p:nvPr>
            <p:ph type="sldNum" sz="quarter" idx="12"/>
          </p:nvPr>
        </p:nvSpPr>
        <p:spPr/>
        <p:txBody>
          <a:bodyPr/>
          <a:lstStyle/>
          <a:p>
            <a:fld id="{46775F4D-6D42-4CD6-A802-0B48E0231625}" type="slidenum">
              <a:rPr lang="en-US" smtClean="0"/>
              <a:pPr/>
              <a:t>30</a:t>
            </a:fld>
            <a:endParaRPr lang="en-US"/>
          </a:p>
        </p:txBody>
      </p:sp>
      <p:sp>
        <p:nvSpPr>
          <p:cNvPr id="4" name="Footer Placeholder 3">
            <a:extLst>
              <a:ext uri="{FF2B5EF4-FFF2-40B4-BE49-F238E27FC236}">
                <a16:creationId xmlns:a16="http://schemas.microsoft.com/office/drawing/2014/main" id="{894B5586-041E-4FFD-A9D9-EAFB899519D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7020118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FD325-06ED-4CD8-B5D9-37906E6DB57A}"/>
              </a:ext>
            </a:extLst>
          </p:cNvPr>
          <p:cNvSpPr>
            <a:spLocks noGrp="1"/>
          </p:cNvSpPr>
          <p:nvPr>
            <p:ph type="title"/>
          </p:nvPr>
        </p:nvSpPr>
        <p:spPr>
          <a:xfrm>
            <a:off x="838200" y="365125"/>
            <a:ext cx="10480964" cy="1325563"/>
          </a:xfrm>
        </p:spPr>
        <p:txBody>
          <a:bodyPr>
            <a:normAutofit/>
          </a:bodyPr>
          <a:lstStyle/>
          <a:p>
            <a:r>
              <a:rPr lang="en-US" dirty="0"/>
              <a:t>Complaint CAP Request for Verification and Closeout</a:t>
            </a:r>
          </a:p>
        </p:txBody>
      </p:sp>
      <p:sp>
        <p:nvSpPr>
          <p:cNvPr id="5" name="Slide Number Placeholder 4">
            <a:extLst>
              <a:ext uri="{FF2B5EF4-FFF2-40B4-BE49-F238E27FC236}">
                <a16:creationId xmlns:a16="http://schemas.microsoft.com/office/drawing/2014/main" id="{964E7CA6-D289-445D-AC4B-B03D3373068B}"/>
              </a:ext>
            </a:extLst>
          </p:cNvPr>
          <p:cNvSpPr>
            <a:spLocks noGrp="1"/>
          </p:cNvSpPr>
          <p:nvPr>
            <p:ph type="sldNum" sz="quarter" idx="12"/>
          </p:nvPr>
        </p:nvSpPr>
        <p:spPr/>
        <p:txBody>
          <a:bodyPr/>
          <a:lstStyle/>
          <a:p>
            <a:fld id="{46775F4D-6D42-4CD6-A802-0B48E0231625}" type="slidenum">
              <a:rPr lang="en-US" smtClean="0"/>
              <a:pPr/>
              <a:t>31</a:t>
            </a:fld>
            <a:endParaRPr lang="en-US"/>
          </a:p>
        </p:txBody>
      </p:sp>
      <p:sp>
        <p:nvSpPr>
          <p:cNvPr id="4" name="Footer Placeholder 3">
            <a:extLst>
              <a:ext uri="{FF2B5EF4-FFF2-40B4-BE49-F238E27FC236}">
                <a16:creationId xmlns:a16="http://schemas.microsoft.com/office/drawing/2014/main" id="{894B5586-041E-4FFD-A9D9-EAFB899519D1}"/>
              </a:ext>
            </a:extLst>
          </p:cNvPr>
          <p:cNvSpPr>
            <a:spLocks noGrp="1"/>
          </p:cNvSpPr>
          <p:nvPr>
            <p:ph type="ftr" sz="quarter" idx="11"/>
          </p:nvPr>
        </p:nvSpPr>
        <p:spPr/>
        <p:txBody>
          <a:bodyPr/>
          <a:lstStyle/>
          <a:p>
            <a:r>
              <a:rPr lang="en-US" dirty="0"/>
              <a:t>Michigan Department of Education | Office of Special Education </a:t>
            </a:r>
          </a:p>
        </p:txBody>
      </p:sp>
      <p:pic>
        <p:nvPicPr>
          <p:cNvPr id="9" name="Picture 8" descr="Verification Request Returned button on the B-Complaint CAP Request Verification and Closeout of Findings page.">
            <a:extLst>
              <a:ext uri="{FF2B5EF4-FFF2-40B4-BE49-F238E27FC236}">
                <a16:creationId xmlns:a16="http://schemas.microsoft.com/office/drawing/2014/main" id="{8EEDC151-4B08-1D0F-9FB6-B4231A77CE7A}"/>
              </a:ext>
            </a:extLst>
          </p:cNvPr>
          <p:cNvPicPr>
            <a:picLocks noChangeAspect="1"/>
          </p:cNvPicPr>
          <p:nvPr/>
        </p:nvPicPr>
        <p:blipFill>
          <a:blip r:embed="rId3"/>
          <a:srcRect/>
          <a:stretch/>
        </p:blipFill>
        <p:spPr>
          <a:xfrm>
            <a:off x="1596695" y="1812114"/>
            <a:ext cx="9321188" cy="4422809"/>
          </a:xfrm>
          <a:prstGeom prst="rect">
            <a:avLst/>
          </a:prstGeom>
        </p:spPr>
      </p:pic>
    </p:spTree>
    <p:extLst>
      <p:ext uri="{BB962C8B-B14F-4D97-AF65-F5344CB8AC3E}">
        <p14:creationId xmlns:p14="http://schemas.microsoft.com/office/powerpoint/2010/main" val="16985604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FD325-06ED-4CD8-B5D9-37906E6DB57A}"/>
              </a:ext>
            </a:extLst>
          </p:cNvPr>
          <p:cNvSpPr>
            <a:spLocks noGrp="1"/>
          </p:cNvSpPr>
          <p:nvPr>
            <p:ph type="title"/>
          </p:nvPr>
        </p:nvSpPr>
        <p:spPr>
          <a:xfrm>
            <a:off x="838200" y="365125"/>
            <a:ext cx="10480964" cy="1325563"/>
          </a:xfrm>
        </p:spPr>
        <p:txBody>
          <a:bodyPr>
            <a:normAutofit/>
          </a:bodyPr>
          <a:lstStyle/>
          <a:p>
            <a:r>
              <a:rPr lang="en-US" dirty="0"/>
              <a:t>Complaint CAP Verification Appendix</a:t>
            </a:r>
          </a:p>
        </p:txBody>
      </p:sp>
      <p:sp>
        <p:nvSpPr>
          <p:cNvPr id="12" name="Content Placeholder 6">
            <a:extLst>
              <a:ext uri="{FF2B5EF4-FFF2-40B4-BE49-F238E27FC236}">
                <a16:creationId xmlns:a16="http://schemas.microsoft.com/office/drawing/2014/main" id="{0664C28D-11EC-44A1-A590-4CFA9B49189E}"/>
              </a:ext>
            </a:extLst>
          </p:cNvPr>
          <p:cNvSpPr>
            <a:spLocks noGrp="1"/>
          </p:cNvSpPr>
          <p:nvPr>
            <p:ph idx="1"/>
          </p:nvPr>
        </p:nvSpPr>
        <p:spPr>
          <a:xfrm>
            <a:off x="838199" y="1761456"/>
            <a:ext cx="3647611" cy="4594894"/>
          </a:xfrm>
        </p:spPr>
        <p:txBody>
          <a:bodyPr>
            <a:noAutofit/>
          </a:bodyPr>
          <a:lstStyle/>
          <a:p>
            <a:r>
              <a:rPr lang="en-US" sz="2800" dirty="0"/>
              <a:t>The final decision date and case numbers are now on Complaint CAP forms.</a:t>
            </a:r>
          </a:p>
          <a:p>
            <a:r>
              <a:rPr lang="en-US" sz="2800" dirty="0"/>
              <a:t>ISDs complete the verification appendix and upload supporting documentation.</a:t>
            </a:r>
          </a:p>
        </p:txBody>
      </p:sp>
      <p:pic>
        <p:nvPicPr>
          <p:cNvPr id="8" name="Picture 7" descr="Complaint CAP Verification Appendix page">
            <a:extLst>
              <a:ext uri="{FF2B5EF4-FFF2-40B4-BE49-F238E27FC236}">
                <a16:creationId xmlns:a16="http://schemas.microsoft.com/office/drawing/2014/main" id="{6F95CDCC-2028-BB0E-39E4-D29DE2825C00}"/>
              </a:ext>
            </a:extLst>
          </p:cNvPr>
          <p:cNvPicPr>
            <a:picLocks noChangeAspect="1"/>
          </p:cNvPicPr>
          <p:nvPr/>
        </p:nvPicPr>
        <p:blipFill>
          <a:blip r:embed="rId3"/>
          <a:srcRect/>
          <a:stretch/>
        </p:blipFill>
        <p:spPr>
          <a:xfrm>
            <a:off x="4494663" y="2004622"/>
            <a:ext cx="6644094" cy="3916118"/>
          </a:xfrm>
          <a:prstGeom prst="rect">
            <a:avLst/>
          </a:prstGeom>
        </p:spPr>
      </p:pic>
      <p:sp>
        <p:nvSpPr>
          <p:cNvPr id="5" name="Slide Number Placeholder 4">
            <a:extLst>
              <a:ext uri="{FF2B5EF4-FFF2-40B4-BE49-F238E27FC236}">
                <a16:creationId xmlns:a16="http://schemas.microsoft.com/office/drawing/2014/main" id="{964E7CA6-D289-445D-AC4B-B03D3373068B}"/>
              </a:ext>
            </a:extLst>
          </p:cNvPr>
          <p:cNvSpPr>
            <a:spLocks noGrp="1"/>
          </p:cNvSpPr>
          <p:nvPr>
            <p:ph type="sldNum" sz="quarter" idx="12"/>
          </p:nvPr>
        </p:nvSpPr>
        <p:spPr/>
        <p:txBody>
          <a:bodyPr/>
          <a:lstStyle/>
          <a:p>
            <a:fld id="{46775F4D-6D42-4CD6-A802-0B48E0231625}" type="slidenum">
              <a:rPr lang="en-US" smtClean="0"/>
              <a:pPr/>
              <a:t>32</a:t>
            </a:fld>
            <a:endParaRPr lang="en-US"/>
          </a:p>
        </p:txBody>
      </p:sp>
      <p:sp>
        <p:nvSpPr>
          <p:cNvPr id="4" name="Footer Placeholder 3">
            <a:extLst>
              <a:ext uri="{FF2B5EF4-FFF2-40B4-BE49-F238E27FC236}">
                <a16:creationId xmlns:a16="http://schemas.microsoft.com/office/drawing/2014/main" id="{894B5586-041E-4FFD-A9D9-EAFB899519D1}"/>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962113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FD325-06ED-4CD8-B5D9-37906E6DB57A}"/>
              </a:ext>
            </a:extLst>
          </p:cNvPr>
          <p:cNvSpPr>
            <a:spLocks noGrp="1"/>
          </p:cNvSpPr>
          <p:nvPr>
            <p:ph type="title"/>
          </p:nvPr>
        </p:nvSpPr>
        <p:spPr>
          <a:xfrm>
            <a:off x="838200" y="365125"/>
            <a:ext cx="10515600" cy="1325563"/>
          </a:xfrm>
        </p:spPr>
        <p:txBody>
          <a:bodyPr anchor="b">
            <a:normAutofit/>
          </a:bodyPr>
          <a:lstStyle/>
          <a:p>
            <a:r>
              <a:rPr lang="en-US" dirty="0"/>
              <a:t>Monitoring CAP Verification Appendix</a:t>
            </a:r>
          </a:p>
        </p:txBody>
      </p:sp>
      <p:sp>
        <p:nvSpPr>
          <p:cNvPr id="7" name="Content Placeholder 6">
            <a:extLst>
              <a:ext uri="{FF2B5EF4-FFF2-40B4-BE49-F238E27FC236}">
                <a16:creationId xmlns:a16="http://schemas.microsoft.com/office/drawing/2014/main" id="{F1D66BE3-B050-4ED1-A385-9A190F60F948}"/>
              </a:ext>
            </a:extLst>
          </p:cNvPr>
          <p:cNvSpPr>
            <a:spLocks noGrp="1"/>
          </p:cNvSpPr>
          <p:nvPr>
            <p:ph idx="1"/>
          </p:nvPr>
        </p:nvSpPr>
        <p:spPr>
          <a:xfrm>
            <a:off x="564608" y="1865481"/>
            <a:ext cx="3139954" cy="4530724"/>
          </a:xfrm>
        </p:spPr>
        <p:txBody>
          <a:bodyPr>
            <a:noAutofit/>
          </a:bodyPr>
          <a:lstStyle/>
          <a:p>
            <a:r>
              <a:rPr lang="en-US" sz="2800" dirty="0"/>
              <a:t>ISDs complete the verification appendix and upload supporting documentation.</a:t>
            </a:r>
          </a:p>
        </p:txBody>
      </p:sp>
      <p:pic>
        <p:nvPicPr>
          <p:cNvPr id="11" name="Picture 10" descr="Screenshot of a B-10 CAP Verification Appendix page.">
            <a:extLst>
              <a:ext uri="{FF2B5EF4-FFF2-40B4-BE49-F238E27FC236}">
                <a16:creationId xmlns:a16="http://schemas.microsoft.com/office/drawing/2014/main" id="{5229F415-56A1-0BAD-EB2C-FD836F3851C6}"/>
              </a:ext>
            </a:extLst>
          </p:cNvPr>
          <p:cNvPicPr>
            <a:picLocks noChangeAspect="1"/>
          </p:cNvPicPr>
          <p:nvPr/>
        </p:nvPicPr>
        <p:blipFill>
          <a:blip r:embed="rId3"/>
          <a:stretch>
            <a:fillRect/>
          </a:stretch>
        </p:blipFill>
        <p:spPr>
          <a:xfrm>
            <a:off x="3532609" y="1908102"/>
            <a:ext cx="7673546" cy="3677109"/>
          </a:xfrm>
          <a:prstGeom prst="rect">
            <a:avLst/>
          </a:prstGeom>
          <a:ln w="9525" cap="sq">
            <a:solidFill>
              <a:schemeClr val="tx1"/>
            </a:solidFill>
            <a:prstDash val="solid"/>
            <a:miter lim="800000"/>
          </a:ln>
          <a:effectLst/>
        </p:spPr>
      </p:pic>
      <p:sp>
        <p:nvSpPr>
          <p:cNvPr id="5" name="Slide Number Placeholder 4">
            <a:extLst>
              <a:ext uri="{FF2B5EF4-FFF2-40B4-BE49-F238E27FC236}">
                <a16:creationId xmlns:a16="http://schemas.microsoft.com/office/drawing/2014/main" id="{964E7CA6-D289-445D-AC4B-B03D3373068B}"/>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33</a:t>
            </a:fld>
            <a:endParaRPr lang="en-US"/>
          </a:p>
        </p:txBody>
      </p:sp>
      <p:sp>
        <p:nvSpPr>
          <p:cNvPr id="4" name="Footer Placeholder 3">
            <a:extLst>
              <a:ext uri="{FF2B5EF4-FFF2-40B4-BE49-F238E27FC236}">
                <a16:creationId xmlns:a16="http://schemas.microsoft.com/office/drawing/2014/main" id="{894B5586-041E-4FFD-A9D9-EAFB899519D1}"/>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dirty="0"/>
              <a:t>Michigan Department of Education | Office of Special Education </a:t>
            </a:r>
          </a:p>
        </p:txBody>
      </p:sp>
    </p:spTree>
    <p:extLst>
      <p:ext uri="{BB962C8B-B14F-4D97-AF65-F5344CB8AC3E}">
        <p14:creationId xmlns:p14="http://schemas.microsoft.com/office/powerpoint/2010/main" val="42493938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9781C8B-1F3B-454F-BA71-114F198DDF31}"/>
              </a:ext>
            </a:extLst>
          </p:cNvPr>
          <p:cNvSpPr>
            <a:spLocks noGrp="1"/>
          </p:cNvSpPr>
          <p:nvPr>
            <p:ph type="ctrTitle"/>
          </p:nvPr>
        </p:nvSpPr>
        <p:spPr/>
        <p:txBody>
          <a:bodyPr/>
          <a:lstStyle/>
          <a:p>
            <a:r>
              <a:rPr lang="en-US" dirty="0"/>
              <a:t>Resources</a:t>
            </a:r>
          </a:p>
        </p:txBody>
      </p:sp>
      <p:sp>
        <p:nvSpPr>
          <p:cNvPr id="5" name="Slide Number Placeholder 4">
            <a:extLst>
              <a:ext uri="{FF2B5EF4-FFF2-40B4-BE49-F238E27FC236}">
                <a16:creationId xmlns:a16="http://schemas.microsoft.com/office/drawing/2014/main" id="{3AF37378-EADB-4355-8A7C-FB72FB3ADE61}"/>
              </a:ext>
            </a:extLst>
          </p:cNvPr>
          <p:cNvSpPr>
            <a:spLocks noGrp="1"/>
          </p:cNvSpPr>
          <p:nvPr>
            <p:ph type="sldNum" sz="quarter" idx="12"/>
          </p:nvPr>
        </p:nvSpPr>
        <p:spPr/>
        <p:txBody>
          <a:bodyPr/>
          <a:lstStyle/>
          <a:p>
            <a:fld id="{46775F4D-6D42-4CD6-A802-0B48E0231625}" type="slidenum">
              <a:rPr lang="en-US" smtClean="0"/>
              <a:pPr/>
              <a:t>34</a:t>
            </a:fld>
            <a:endParaRPr lang="en-US"/>
          </a:p>
        </p:txBody>
      </p:sp>
      <p:sp>
        <p:nvSpPr>
          <p:cNvPr id="4" name="Footer Placeholder 3">
            <a:extLst>
              <a:ext uri="{FF2B5EF4-FFF2-40B4-BE49-F238E27FC236}">
                <a16:creationId xmlns:a16="http://schemas.microsoft.com/office/drawing/2014/main" id="{14FDBA17-38C1-44B5-8FCA-DB3805FFE8A2}"/>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3170232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5CA4342-4A51-407F-B1C6-F0B680D3405E}"/>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Catamaran Technical Assistance Website</a:t>
            </a:r>
          </a:p>
        </p:txBody>
      </p:sp>
      <p:pic>
        <p:nvPicPr>
          <p:cNvPr id="7" name="Picture 6" descr="Catamaran Technical Assistance Website">
            <a:extLst>
              <a:ext uri="{FF2B5EF4-FFF2-40B4-BE49-F238E27FC236}">
                <a16:creationId xmlns:a16="http://schemas.microsoft.com/office/drawing/2014/main" id="{5BC770D3-72FA-0F7E-936A-D2E03786EDF3}"/>
              </a:ext>
            </a:extLst>
          </p:cNvPr>
          <p:cNvPicPr>
            <a:picLocks noChangeAspect="1"/>
          </p:cNvPicPr>
          <p:nvPr/>
        </p:nvPicPr>
        <p:blipFill>
          <a:blip r:embed="rId3"/>
          <a:stretch>
            <a:fillRect/>
          </a:stretch>
        </p:blipFill>
        <p:spPr>
          <a:xfrm>
            <a:off x="0" y="496260"/>
            <a:ext cx="12192000" cy="5865479"/>
          </a:xfrm>
          <a:prstGeom prst="rect">
            <a:avLst/>
          </a:prstGeom>
          <a:ln>
            <a:solidFill>
              <a:schemeClr val="tx1"/>
            </a:solidFill>
          </a:ln>
        </p:spPr>
      </p:pic>
      <p:sp>
        <p:nvSpPr>
          <p:cNvPr id="3" name="Slide Number Placeholder 2">
            <a:extLst>
              <a:ext uri="{FF2B5EF4-FFF2-40B4-BE49-F238E27FC236}">
                <a16:creationId xmlns:a16="http://schemas.microsoft.com/office/drawing/2014/main" id="{FDC80FEA-0B66-4E04-A221-2D7A9BE48A80}"/>
              </a:ext>
            </a:extLst>
          </p:cNvPr>
          <p:cNvSpPr>
            <a:spLocks noGrp="1"/>
          </p:cNvSpPr>
          <p:nvPr>
            <p:ph type="sldNum" sz="quarter" idx="12"/>
          </p:nvPr>
        </p:nvSpPr>
        <p:spPr/>
        <p:txBody>
          <a:bodyPr/>
          <a:lstStyle/>
          <a:p>
            <a:fld id="{F782C1E8-CA2E-47FF-89F1-29AE34FB2263}" type="slidenum">
              <a:rPr lang="en-US" smtClean="0">
                <a:solidFill>
                  <a:srgbClr val="3A3A3A"/>
                </a:solidFill>
              </a:rPr>
              <a:pPr/>
              <a:t>35</a:t>
            </a:fld>
            <a:endParaRPr lang="en-US">
              <a:solidFill>
                <a:srgbClr val="3A3A3A"/>
              </a:solidFill>
            </a:endParaRPr>
          </a:p>
        </p:txBody>
      </p:sp>
      <p:sp>
        <p:nvSpPr>
          <p:cNvPr id="2" name="Footer Placeholder 1">
            <a:extLst>
              <a:ext uri="{FF2B5EF4-FFF2-40B4-BE49-F238E27FC236}">
                <a16:creationId xmlns:a16="http://schemas.microsoft.com/office/drawing/2014/main" id="{C0511B46-5414-4DE1-AEA7-F7F369D28759}"/>
              </a:ext>
            </a:extLst>
          </p:cNvPr>
          <p:cNvSpPr>
            <a:spLocks noGrp="1"/>
          </p:cNvSpPr>
          <p:nvPr>
            <p:ph type="ftr" sz="quarter" idx="11"/>
          </p:nvPr>
        </p:nvSpPr>
        <p:spPr/>
        <p:txBody>
          <a:bodyPr/>
          <a:lstStyle/>
          <a:p>
            <a:r>
              <a:rPr lang="en-US"/>
              <a:t>Michigan Department of Education | Office of Special Education </a:t>
            </a:r>
          </a:p>
        </p:txBody>
      </p:sp>
    </p:spTree>
    <p:extLst>
      <p:ext uri="{BB962C8B-B14F-4D97-AF65-F5344CB8AC3E}">
        <p14:creationId xmlns:p14="http://schemas.microsoft.com/office/powerpoint/2010/main" val="10370686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FFF5-F131-8F79-D571-82D64079AE6B}"/>
              </a:ext>
            </a:extLst>
          </p:cNvPr>
          <p:cNvSpPr>
            <a:spLocks noGrp="1"/>
          </p:cNvSpPr>
          <p:nvPr>
            <p:ph type="title"/>
          </p:nvPr>
        </p:nvSpPr>
        <p:spPr/>
        <p:txBody>
          <a:bodyPr/>
          <a:lstStyle/>
          <a:p>
            <a:r>
              <a:rPr lang="en-US" dirty="0"/>
              <a:t>Catamaran Calendar</a:t>
            </a:r>
          </a:p>
        </p:txBody>
      </p:sp>
      <p:sp>
        <p:nvSpPr>
          <p:cNvPr id="5" name="Slide Number Placeholder 4">
            <a:extLst>
              <a:ext uri="{FF2B5EF4-FFF2-40B4-BE49-F238E27FC236}">
                <a16:creationId xmlns:a16="http://schemas.microsoft.com/office/drawing/2014/main" id="{E31BF400-B2AA-F8A5-1A6C-0AF0DE24EB6D}"/>
              </a:ext>
            </a:extLst>
          </p:cNvPr>
          <p:cNvSpPr>
            <a:spLocks noGrp="1"/>
          </p:cNvSpPr>
          <p:nvPr>
            <p:ph type="sldNum" sz="quarter" idx="12"/>
          </p:nvPr>
        </p:nvSpPr>
        <p:spPr/>
        <p:txBody>
          <a:bodyPr/>
          <a:lstStyle/>
          <a:p>
            <a:fld id="{46775F4D-6D42-4CD6-A802-0B48E0231625}" type="slidenum">
              <a:rPr lang="en-US" smtClean="0"/>
              <a:pPr/>
              <a:t>36</a:t>
            </a:fld>
            <a:endParaRPr lang="en-US"/>
          </a:p>
        </p:txBody>
      </p:sp>
      <p:sp>
        <p:nvSpPr>
          <p:cNvPr id="4" name="Footer Placeholder 3">
            <a:extLst>
              <a:ext uri="{FF2B5EF4-FFF2-40B4-BE49-F238E27FC236}">
                <a16:creationId xmlns:a16="http://schemas.microsoft.com/office/drawing/2014/main" id="{FB5987C8-94B1-15EF-125C-DD5147BCA70B}"/>
              </a:ext>
            </a:extLst>
          </p:cNvPr>
          <p:cNvSpPr>
            <a:spLocks noGrp="1"/>
          </p:cNvSpPr>
          <p:nvPr>
            <p:ph type="ftr" sz="quarter" idx="11"/>
          </p:nvPr>
        </p:nvSpPr>
        <p:spPr/>
        <p:txBody>
          <a:bodyPr/>
          <a:lstStyle/>
          <a:p>
            <a:r>
              <a:rPr lang="en-US"/>
              <a:t>Michigan Department of Education | Office of Special Education </a:t>
            </a:r>
          </a:p>
        </p:txBody>
      </p:sp>
      <p:pic>
        <p:nvPicPr>
          <p:cNvPr id="8" name="Picture 7" descr="Catamaran Calendar with a link to View Calendar circled at the bottom.">
            <a:extLst>
              <a:ext uri="{FF2B5EF4-FFF2-40B4-BE49-F238E27FC236}">
                <a16:creationId xmlns:a16="http://schemas.microsoft.com/office/drawing/2014/main" id="{2F6143E2-EE49-7243-D904-E38F28D26E83}"/>
              </a:ext>
            </a:extLst>
          </p:cNvPr>
          <p:cNvPicPr>
            <a:picLocks noChangeAspect="1"/>
          </p:cNvPicPr>
          <p:nvPr/>
        </p:nvPicPr>
        <p:blipFill>
          <a:blip r:embed="rId3"/>
          <a:srcRect/>
          <a:stretch/>
        </p:blipFill>
        <p:spPr>
          <a:xfrm>
            <a:off x="3523708" y="1806642"/>
            <a:ext cx="5144584" cy="4549708"/>
          </a:xfrm>
          <a:prstGeom prst="rect">
            <a:avLst/>
          </a:prstGeom>
          <a:ln>
            <a:solidFill>
              <a:schemeClr val="tx1">
                <a:lumMod val="50000"/>
              </a:schemeClr>
            </a:solidFill>
          </a:ln>
        </p:spPr>
      </p:pic>
    </p:spTree>
    <p:extLst>
      <p:ext uri="{BB962C8B-B14F-4D97-AF65-F5344CB8AC3E}">
        <p14:creationId xmlns:p14="http://schemas.microsoft.com/office/powerpoint/2010/main" val="30030274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FFF5-F131-8F79-D571-82D64079AE6B}"/>
              </a:ext>
            </a:extLst>
          </p:cNvPr>
          <p:cNvSpPr>
            <a:spLocks noGrp="1"/>
          </p:cNvSpPr>
          <p:nvPr>
            <p:ph type="title"/>
          </p:nvPr>
        </p:nvSpPr>
        <p:spPr/>
        <p:txBody>
          <a:bodyPr/>
          <a:lstStyle/>
          <a:p>
            <a:r>
              <a:rPr lang="en-US" dirty="0"/>
              <a:t>Catamaran Calendar (Continued)</a:t>
            </a:r>
          </a:p>
        </p:txBody>
      </p:sp>
      <p:sp>
        <p:nvSpPr>
          <p:cNvPr id="5" name="Slide Number Placeholder 4">
            <a:extLst>
              <a:ext uri="{FF2B5EF4-FFF2-40B4-BE49-F238E27FC236}">
                <a16:creationId xmlns:a16="http://schemas.microsoft.com/office/drawing/2014/main" id="{E31BF400-B2AA-F8A5-1A6C-0AF0DE24EB6D}"/>
              </a:ext>
            </a:extLst>
          </p:cNvPr>
          <p:cNvSpPr>
            <a:spLocks noGrp="1"/>
          </p:cNvSpPr>
          <p:nvPr>
            <p:ph type="sldNum" sz="quarter" idx="12"/>
          </p:nvPr>
        </p:nvSpPr>
        <p:spPr/>
        <p:txBody>
          <a:bodyPr/>
          <a:lstStyle/>
          <a:p>
            <a:fld id="{46775F4D-6D42-4CD6-A802-0B48E0231625}" type="slidenum">
              <a:rPr lang="en-US" smtClean="0"/>
              <a:pPr/>
              <a:t>37</a:t>
            </a:fld>
            <a:endParaRPr lang="en-US"/>
          </a:p>
        </p:txBody>
      </p:sp>
      <p:sp>
        <p:nvSpPr>
          <p:cNvPr id="4" name="Footer Placeholder 3">
            <a:extLst>
              <a:ext uri="{FF2B5EF4-FFF2-40B4-BE49-F238E27FC236}">
                <a16:creationId xmlns:a16="http://schemas.microsoft.com/office/drawing/2014/main" id="{FB5987C8-94B1-15EF-125C-DD5147BCA70B}"/>
              </a:ext>
            </a:extLst>
          </p:cNvPr>
          <p:cNvSpPr>
            <a:spLocks noGrp="1"/>
          </p:cNvSpPr>
          <p:nvPr>
            <p:ph type="ftr" sz="quarter" idx="11"/>
          </p:nvPr>
        </p:nvSpPr>
        <p:spPr/>
        <p:txBody>
          <a:bodyPr/>
          <a:lstStyle/>
          <a:p>
            <a:r>
              <a:rPr lang="en-US"/>
              <a:t>Michigan Department of Education | Office of Special Education </a:t>
            </a:r>
          </a:p>
        </p:txBody>
      </p:sp>
      <p:pic>
        <p:nvPicPr>
          <p:cNvPr id="8" name="Picture 7" descr="Submit March CAP progress report event on the September 2026 month view calendar">
            <a:extLst>
              <a:ext uri="{FF2B5EF4-FFF2-40B4-BE49-F238E27FC236}">
                <a16:creationId xmlns:a16="http://schemas.microsoft.com/office/drawing/2014/main" id="{74CDA867-018E-24B8-53BB-34A501BE6109}"/>
              </a:ext>
            </a:extLst>
          </p:cNvPr>
          <p:cNvPicPr>
            <a:picLocks noChangeAspect="1"/>
          </p:cNvPicPr>
          <p:nvPr/>
        </p:nvPicPr>
        <p:blipFill>
          <a:blip r:embed="rId3"/>
          <a:stretch>
            <a:fillRect/>
          </a:stretch>
        </p:blipFill>
        <p:spPr>
          <a:xfrm>
            <a:off x="1371600" y="1816452"/>
            <a:ext cx="3674591" cy="4539898"/>
          </a:xfrm>
          <a:prstGeom prst="rect">
            <a:avLst/>
          </a:prstGeom>
          <a:ln>
            <a:solidFill>
              <a:schemeClr val="tx1"/>
            </a:solidFill>
          </a:ln>
        </p:spPr>
      </p:pic>
      <p:pic>
        <p:nvPicPr>
          <p:cNvPr id="10" name="Picture 9" descr="Submit March CAP progress report event details">
            <a:extLst>
              <a:ext uri="{FF2B5EF4-FFF2-40B4-BE49-F238E27FC236}">
                <a16:creationId xmlns:a16="http://schemas.microsoft.com/office/drawing/2014/main" id="{3E7803FC-5E19-6CAB-600B-9E7A1CC59BDE}"/>
              </a:ext>
            </a:extLst>
          </p:cNvPr>
          <p:cNvPicPr>
            <a:picLocks noChangeAspect="1"/>
          </p:cNvPicPr>
          <p:nvPr/>
        </p:nvPicPr>
        <p:blipFill>
          <a:blip r:embed="rId4"/>
          <a:stretch>
            <a:fillRect/>
          </a:stretch>
        </p:blipFill>
        <p:spPr>
          <a:xfrm>
            <a:off x="5208373" y="2162652"/>
            <a:ext cx="6097430" cy="3721734"/>
          </a:xfrm>
          <a:prstGeom prst="rect">
            <a:avLst/>
          </a:prstGeom>
          <a:ln>
            <a:solidFill>
              <a:schemeClr val="tx1"/>
            </a:solidFill>
          </a:ln>
        </p:spPr>
      </p:pic>
    </p:spTree>
    <p:extLst>
      <p:ext uri="{BB962C8B-B14F-4D97-AF65-F5344CB8AC3E}">
        <p14:creationId xmlns:p14="http://schemas.microsoft.com/office/powerpoint/2010/main" val="17640952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FC9D9-60B7-1DE7-D2CD-76288E27A00B}"/>
              </a:ext>
            </a:extLst>
          </p:cNvPr>
          <p:cNvSpPr>
            <a:spLocks noGrp="1"/>
          </p:cNvSpPr>
          <p:nvPr>
            <p:ph type="title"/>
          </p:nvPr>
        </p:nvSpPr>
        <p:spPr>
          <a:xfrm>
            <a:off x="838200" y="365125"/>
            <a:ext cx="10515600" cy="1325563"/>
          </a:xfrm>
        </p:spPr>
        <p:txBody>
          <a:bodyPr anchor="b">
            <a:normAutofit/>
          </a:bodyPr>
          <a:lstStyle/>
          <a:p>
            <a:r>
              <a:rPr lang="en-US"/>
              <a:t>Catamaran Navigation Tips Training Video</a:t>
            </a:r>
          </a:p>
        </p:txBody>
      </p:sp>
      <p:sp>
        <p:nvSpPr>
          <p:cNvPr id="5" name="Slide Number Placeholder 4">
            <a:extLst>
              <a:ext uri="{FF2B5EF4-FFF2-40B4-BE49-F238E27FC236}">
                <a16:creationId xmlns:a16="http://schemas.microsoft.com/office/drawing/2014/main" id="{D0E1FDA3-6C04-901D-CD78-29E28255352D}"/>
              </a:ext>
            </a:extLst>
          </p:cNvPr>
          <p:cNvSpPr>
            <a:spLocks noGrp="1"/>
          </p:cNvSpPr>
          <p:nvPr>
            <p:ph type="sldNum" sz="quarter" idx="12"/>
          </p:nvPr>
        </p:nvSpPr>
        <p:spPr>
          <a:xfrm>
            <a:off x="838201" y="6356350"/>
            <a:ext cx="409832" cy="365125"/>
          </a:xfrm>
        </p:spPr>
        <p:txBody>
          <a:bodyPr anchor="ctr">
            <a:normAutofit/>
          </a:bodyPr>
          <a:lstStyle/>
          <a:p>
            <a:pPr>
              <a:spcAft>
                <a:spcPts val="600"/>
              </a:spcAft>
            </a:pPr>
            <a:fld id="{46775F4D-6D42-4CD6-A802-0B48E0231625}" type="slidenum">
              <a:rPr lang="en-US" smtClean="0"/>
              <a:pPr>
                <a:spcAft>
                  <a:spcPts val="600"/>
                </a:spcAft>
              </a:pPr>
              <a:t>38</a:t>
            </a:fld>
            <a:endParaRPr lang="en-US"/>
          </a:p>
        </p:txBody>
      </p:sp>
      <p:sp>
        <p:nvSpPr>
          <p:cNvPr id="4" name="Footer Placeholder 3">
            <a:extLst>
              <a:ext uri="{FF2B5EF4-FFF2-40B4-BE49-F238E27FC236}">
                <a16:creationId xmlns:a16="http://schemas.microsoft.com/office/drawing/2014/main" id="{FA6CD61D-1B1C-D35A-DBBD-7AA811DAA574}"/>
              </a:ext>
            </a:extLst>
          </p:cNvPr>
          <p:cNvSpPr>
            <a:spLocks noGrp="1"/>
          </p:cNvSpPr>
          <p:nvPr>
            <p:ph type="ftr" sz="quarter" idx="11"/>
          </p:nvPr>
        </p:nvSpPr>
        <p:spPr>
          <a:xfrm>
            <a:off x="1371600" y="6356350"/>
            <a:ext cx="7673546" cy="365125"/>
          </a:xfrm>
        </p:spPr>
        <p:txBody>
          <a:bodyPr anchor="ctr">
            <a:normAutofit/>
          </a:bodyPr>
          <a:lstStyle/>
          <a:p>
            <a:pPr>
              <a:spcAft>
                <a:spcPts val="600"/>
              </a:spcAft>
            </a:pPr>
            <a:r>
              <a:rPr lang="en-US"/>
              <a:t>Michigan Department of Education | Office of Special Education </a:t>
            </a:r>
          </a:p>
        </p:txBody>
      </p:sp>
      <p:pic>
        <p:nvPicPr>
          <p:cNvPr id="8" name="Picture 7" descr="Catamaran Navigation Tips and Resources link on the TA site homepage">
            <a:extLst>
              <a:ext uri="{FF2B5EF4-FFF2-40B4-BE49-F238E27FC236}">
                <a16:creationId xmlns:a16="http://schemas.microsoft.com/office/drawing/2014/main" id="{72B6D095-1D0A-B572-ED9B-9960766027F7}"/>
              </a:ext>
            </a:extLst>
          </p:cNvPr>
          <p:cNvPicPr>
            <a:picLocks noChangeAspect="1"/>
          </p:cNvPicPr>
          <p:nvPr/>
        </p:nvPicPr>
        <p:blipFill>
          <a:blip r:embed="rId3"/>
          <a:stretch>
            <a:fillRect/>
          </a:stretch>
        </p:blipFill>
        <p:spPr>
          <a:xfrm>
            <a:off x="718185" y="2307913"/>
            <a:ext cx="10755630" cy="3062262"/>
          </a:xfrm>
          <a:prstGeom prst="rect">
            <a:avLst/>
          </a:prstGeom>
          <a:ln>
            <a:solidFill>
              <a:schemeClr val="tx1"/>
            </a:solidFill>
          </a:ln>
        </p:spPr>
      </p:pic>
    </p:spTree>
    <p:extLst>
      <p:ext uri="{BB962C8B-B14F-4D97-AF65-F5344CB8AC3E}">
        <p14:creationId xmlns:p14="http://schemas.microsoft.com/office/powerpoint/2010/main" val="3285309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11DF7-A832-40CA-89DF-B035B62A7A7F}"/>
              </a:ext>
            </a:extLst>
          </p:cNvPr>
          <p:cNvSpPr>
            <a:spLocks noGrp="1"/>
          </p:cNvSpPr>
          <p:nvPr>
            <p:ph type="title"/>
          </p:nvPr>
        </p:nvSpPr>
        <p:spPr/>
        <p:txBody>
          <a:bodyPr/>
          <a:lstStyle/>
          <a:p>
            <a:r>
              <a:rPr lang="en-US" dirty="0">
                <a:latin typeface="Arial"/>
                <a:cs typeface="Arial"/>
              </a:rPr>
              <a:t>Need Assistance?</a:t>
            </a:r>
          </a:p>
        </p:txBody>
      </p:sp>
      <p:sp>
        <p:nvSpPr>
          <p:cNvPr id="10" name="Content Placeholder 3">
            <a:extLst>
              <a:ext uri="{FF2B5EF4-FFF2-40B4-BE49-F238E27FC236}">
                <a16:creationId xmlns:a16="http://schemas.microsoft.com/office/drawing/2014/main" id="{DD64B062-C7D1-41B6-92C4-E63D44003861}"/>
              </a:ext>
            </a:extLst>
          </p:cNvPr>
          <p:cNvSpPr txBox="1">
            <a:spLocks/>
          </p:cNvSpPr>
          <p:nvPr/>
        </p:nvSpPr>
        <p:spPr>
          <a:xfrm>
            <a:off x="838201" y="1952280"/>
            <a:ext cx="5257799" cy="1476720"/>
          </a:xfrm>
          <a:prstGeom prst="rect">
            <a:avLst/>
          </a:prstGeom>
        </p:spPr>
        <p:txBody>
          <a:bodyPr vert="horz" lIns="91440" tIns="45720" rIns="91440" bIns="45720" rtlCol="0" anchor="t">
            <a:normAutofit/>
          </a:bodyPr>
          <a:lstStyle>
            <a:lvl1pPr marL="228606" indent="-228606" algn="l" defTabSz="914423" rtl="0" eaLnBrk="1" latinLnBrk="0" hangingPunct="1">
              <a:lnSpc>
                <a:spcPct val="100000"/>
              </a:lnSpc>
              <a:spcBef>
                <a:spcPts val="1000"/>
              </a:spcBef>
              <a:buClr>
                <a:schemeClr val="accent3"/>
              </a:buClr>
              <a:buFont typeface="Arial"/>
              <a:buChar char="•"/>
              <a:defRPr sz="2400" kern="1200">
                <a:solidFill>
                  <a:srgbClr val="3A3A3A"/>
                </a:solidFill>
                <a:latin typeface="Arial" charset="0"/>
                <a:ea typeface="Arial" charset="0"/>
                <a:cs typeface="Arial" charset="0"/>
              </a:defRPr>
            </a:lvl1pPr>
            <a:lvl2pPr marL="685816" indent="-228606" algn="l" defTabSz="914423" rtl="0" eaLnBrk="1" latinLnBrk="0" hangingPunct="1">
              <a:lnSpc>
                <a:spcPct val="100000"/>
              </a:lnSpc>
              <a:spcBef>
                <a:spcPts val="500"/>
              </a:spcBef>
              <a:buClr>
                <a:schemeClr val="accent3"/>
              </a:buClr>
              <a:buFont typeface="Arial"/>
              <a:buChar char="•"/>
              <a:defRPr sz="2000" kern="1200">
                <a:solidFill>
                  <a:srgbClr val="3A3A3A"/>
                </a:solidFill>
                <a:latin typeface="Arial" charset="0"/>
                <a:ea typeface="Arial" charset="0"/>
                <a:cs typeface="Arial" charset="0"/>
              </a:defRPr>
            </a:lvl2pPr>
            <a:lvl3pPr marL="1143028" indent="-228606" algn="l" defTabSz="914423" rtl="0" eaLnBrk="1" latinLnBrk="0" hangingPunct="1">
              <a:lnSpc>
                <a:spcPct val="100000"/>
              </a:lnSpc>
              <a:spcBef>
                <a:spcPts val="500"/>
              </a:spcBef>
              <a:buClr>
                <a:schemeClr val="accent3"/>
              </a:buClr>
              <a:buFont typeface="Arial"/>
              <a:buChar char="•"/>
              <a:defRPr sz="1800" kern="1200">
                <a:solidFill>
                  <a:srgbClr val="3A3A3A"/>
                </a:solidFill>
                <a:latin typeface="Arial" charset="0"/>
                <a:ea typeface="Arial" charset="0"/>
                <a:cs typeface="Arial" charset="0"/>
              </a:defRPr>
            </a:lvl3pPr>
            <a:lvl4pPr marL="1600240" indent="-228606" algn="l" defTabSz="914423" rtl="0" eaLnBrk="1" latinLnBrk="0" hangingPunct="1">
              <a:lnSpc>
                <a:spcPct val="100000"/>
              </a:lnSpc>
              <a:spcBef>
                <a:spcPts val="500"/>
              </a:spcBef>
              <a:buClr>
                <a:schemeClr val="accent3"/>
              </a:buClr>
              <a:buFont typeface="Arial"/>
              <a:buChar char="•"/>
              <a:defRPr sz="1600" kern="1200">
                <a:solidFill>
                  <a:srgbClr val="3A3A3A"/>
                </a:solidFill>
                <a:latin typeface="Arial" charset="0"/>
                <a:ea typeface="Arial" charset="0"/>
                <a:cs typeface="Arial" charset="0"/>
              </a:defRPr>
            </a:lvl4pPr>
            <a:lvl5pPr marL="2057452" indent="-228606" algn="l" defTabSz="914423" rtl="0" eaLnBrk="1" latinLnBrk="0" hangingPunct="1">
              <a:lnSpc>
                <a:spcPct val="100000"/>
              </a:lnSpc>
              <a:spcBef>
                <a:spcPts val="500"/>
              </a:spcBef>
              <a:buClr>
                <a:schemeClr val="accent3"/>
              </a:buClr>
              <a:buFont typeface="Arial"/>
              <a:buChar char="•"/>
              <a:defRPr sz="1400" kern="1200">
                <a:solidFill>
                  <a:srgbClr val="3A3A3A"/>
                </a:solidFill>
                <a:latin typeface="Arial" charset="0"/>
                <a:ea typeface="Arial" charset="0"/>
                <a:cs typeface="Arial" charset="0"/>
              </a:defRPr>
            </a:lvl5pPr>
            <a:lvl6pPr marL="251466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74"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86"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97" indent="-228606" algn="l" defTabSz="914423"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23" rtl="0" eaLnBrk="1" fontAlgn="auto" latinLnBrk="0" hangingPunct="1">
              <a:lnSpc>
                <a:spcPct val="100000"/>
              </a:lnSpc>
              <a:spcBef>
                <a:spcPts val="600"/>
              </a:spcBef>
              <a:spcAft>
                <a:spcPts val="0"/>
              </a:spcAft>
              <a:buClr>
                <a:srgbClr val="D1831E"/>
              </a:buClr>
              <a:buSzTx/>
              <a:buFont typeface="Arial"/>
              <a:buNone/>
              <a:tabLst/>
              <a:defRPr/>
            </a:pPr>
            <a:r>
              <a:rPr kumimoji="0" lang="en-US" sz="2800" b="1" i="0" u="none" strike="noStrike" kern="1200" cap="none" spc="0" normalizeH="0" baseline="0" noProof="0" dirty="0">
                <a:ln>
                  <a:noFill/>
                </a:ln>
                <a:solidFill>
                  <a:srgbClr val="24866E"/>
                </a:solidFill>
                <a:effectLst/>
                <a:uLnTx/>
                <a:uFillTx/>
                <a:latin typeface="Arial"/>
                <a:cs typeface="Arial"/>
              </a:rPr>
              <a:t>MDE OSE Information Line</a:t>
            </a:r>
            <a:endParaRPr kumimoji="0" lang="en-US" sz="2800" b="1" i="0" u="none" strike="noStrike" kern="1200" cap="none" spc="0" normalizeH="0" baseline="0" noProof="0" dirty="0">
              <a:ln>
                <a:noFill/>
              </a:ln>
              <a:solidFill>
                <a:srgbClr val="24866E"/>
              </a:solidFill>
              <a:effectLst/>
              <a:uLnTx/>
              <a:uFillTx/>
              <a:latin typeface="Arial" charset="0"/>
              <a:cs typeface="Arial" charset="0"/>
            </a:endParaRPr>
          </a:p>
          <a:p>
            <a:pPr marL="228606" marR="0" lvl="0" indent="-228606" algn="l" defTabSz="914423" rtl="0" eaLnBrk="1" fontAlgn="auto" latinLnBrk="0" hangingPunct="1">
              <a:lnSpc>
                <a:spcPct val="100000"/>
              </a:lnSpc>
              <a:spcBef>
                <a:spcPts val="600"/>
              </a:spcBef>
              <a:spcAft>
                <a:spcPts val="0"/>
              </a:spcAft>
              <a:buClr>
                <a:srgbClr val="D1831E"/>
              </a:buClr>
              <a:buSzTx/>
              <a:buFont typeface="Arial"/>
              <a:buChar char="•"/>
              <a:tabLst/>
              <a:defRPr/>
            </a:pPr>
            <a:r>
              <a:rPr kumimoji="0" lang="en-US" sz="2600" b="0" i="0" u="none" strike="noStrike" kern="1200" cap="none" spc="0" normalizeH="0" baseline="0" noProof="0" dirty="0">
                <a:ln>
                  <a:noFill/>
                </a:ln>
                <a:solidFill>
                  <a:srgbClr val="3A3A3A"/>
                </a:solidFill>
                <a:effectLst/>
                <a:uLnTx/>
                <a:uFillTx/>
                <a:latin typeface="Arial"/>
                <a:cs typeface="Arial"/>
              </a:rPr>
              <a:t>888-320-8384</a:t>
            </a:r>
          </a:p>
          <a:p>
            <a:pPr marL="228606" marR="0" lvl="0" indent="-228606" algn="l" defTabSz="914423" rtl="0" eaLnBrk="1" fontAlgn="auto" latinLnBrk="0" hangingPunct="1">
              <a:lnSpc>
                <a:spcPct val="100000"/>
              </a:lnSpc>
              <a:spcBef>
                <a:spcPts val="600"/>
              </a:spcBef>
              <a:spcAft>
                <a:spcPts val="0"/>
              </a:spcAft>
              <a:buClr>
                <a:srgbClr val="D1831E"/>
              </a:buClr>
              <a:buSzTx/>
              <a:buFont typeface="Arial"/>
              <a:buChar char="•"/>
              <a:tabLst/>
              <a:defRPr/>
            </a:pPr>
            <a:r>
              <a:rPr kumimoji="0" lang="en-US" sz="2600" b="0" i="0" u="none" strike="noStrike" kern="1200" cap="none" spc="0" normalizeH="0" baseline="0" noProof="0" dirty="0">
                <a:ln>
                  <a:noFill/>
                </a:ln>
                <a:solidFill>
                  <a:srgbClr val="3A3A3A"/>
                </a:solidFill>
                <a:effectLst/>
                <a:uLnTx/>
                <a:uFillTx/>
                <a:latin typeface="Arial"/>
                <a:cs typeface="Arial"/>
                <a:hlinkClick r:id="rId3"/>
              </a:rPr>
              <a:t>mde-ose@michigan.gov</a:t>
            </a:r>
            <a:r>
              <a:rPr kumimoji="0" lang="en-US" sz="2600" b="0" i="0" u="none" strike="noStrike" kern="1200" cap="none" spc="0" normalizeH="0" baseline="0" noProof="0" dirty="0">
                <a:ln>
                  <a:noFill/>
                </a:ln>
                <a:solidFill>
                  <a:srgbClr val="3A3A3A"/>
                </a:solidFill>
                <a:effectLst/>
                <a:uLnTx/>
                <a:uFillTx/>
                <a:latin typeface="Arial"/>
                <a:cs typeface="Arial"/>
              </a:rPr>
              <a:t> </a:t>
            </a:r>
          </a:p>
          <a:p>
            <a:pPr marL="0" marR="0" lvl="0" indent="0" algn="l" defTabSz="914423" rtl="0" eaLnBrk="1" fontAlgn="auto" latinLnBrk="0" hangingPunct="1">
              <a:lnSpc>
                <a:spcPct val="100000"/>
              </a:lnSpc>
              <a:spcBef>
                <a:spcPts val="0"/>
              </a:spcBef>
              <a:spcAft>
                <a:spcPts val="0"/>
              </a:spcAft>
              <a:buClr>
                <a:srgbClr val="D1831E"/>
              </a:buClr>
              <a:buSzTx/>
              <a:buFont typeface="Arial"/>
              <a:buNone/>
              <a:tabLst/>
              <a:defRPr/>
            </a:pPr>
            <a:endParaRPr kumimoji="0" lang="en-US" sz="1900" b="0" i="0" u="none" strike="noStrike" kern="1200" cap="none" spc="0" normalizeH="0" baseline="0" noProof="0" dirty="0">
              <a:ln>
                <a:noFill/>
              </a:ln>
              <a:solidFill>
                <a:srgbClr val="3A3A3A"/>
              </a:solidFill>
              <a:effectLst/>
              <a:uLnTx/>
              <a:uFillTx/>
              <a:latin typeface="Arial"/>
              <a:cs typeface="Arial"/>
            </a:endParaRPr>
          </a:p>
        </p:txBody>
      </p:sp>
      <p:sp>
        <p:nvSpPr>
          <p:cNvPr id="8" name="Slide Number Placeholder 7">
            <a:extLst>
              <a:ext uri="{FF2B5EF4-FFF2-40B4-BE49-F238E27FC236}">
                <a16:creationId xmlns:a16="http://schemas.microsoft.com/office/drawing/2014/main" id="{315E0520-66D4-4AA5-B85E-BAE693AA392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954A07-F13B-4186-89EE-6DAD163F96DA}" type="slidenum">
              <a:rPr kumimoji="0" lang="en-US" sz="1200" b="0" i="0" u="none" strike="noStrike" kern="1200" cap="none" spc="0" normalizeH="0" baseline="0" noProof="0" smtClean="0">
                <a:ln>
                  <a:noFill/>
                </a:ln>
                <a:solidFill>
                  <a:srgbClr val="C3321B"/>
                </a:solidFill>
                <a:effectLst/>
                <a:uLnTx/>
                <a:uFillTx/>
                <a:latin typeface="Arial" charset="0"/>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C3321B"/>
              </a:solidFill>
              <a:effectLst/>
              <a:uLnTx/>
              <a:uFillTx/>
              <a:latin typeface="Arial" charset="0"/>
              <a:cs typeface="Arial" charset="0"/>
            </a:endParaRPr>
          </a:p>
        </p:txBody>
      </p:sp>
      <p:sp>
        <p:nvSpPr>
          <p:cNvPr id="7" name="Footer Placeholder 6">
            <a:extLst>
              <a:ext uri="{FF2B5EF4-FFF2-40B4-BE49-F238E27FC236}">
                <a16:creationId xmlns:a16="http://schemas.microsoft.com/office/drawing/2014/main" id="{49823301-6433-450A-9F69-D74D4F5E39A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3A3A3A">
                    <a:tint val="75000"/>
                  </a:srgbClr>
                </a:solidFill>
                <a:effectLst/>
                <a:uLnTx/>
                <a:uFillTx/>
                <a:latin typeface="Arial" charset="0"/>
                <a:cs typeface="Arial" charset="0"/>
              </a:rPr>
              <a:t>Michigan Department of Education | Office of Special Education </a:t>
            </a:r>
          </a:p>
        </p:txBody>
      </p:sp>
      <p:sp>
        <p:nvSpPr>
          <p:cNvPr id="3" name="Content Placeholder 3">
            <a:extLst>
              <a:ext uri="{FF2B5EF4-FFF2-40B4-BE49-F238E27FC236}">
                <a16:creationId xmlns:a16="http://schemas.microsoft.com/office/drawing/2014/main" id="{E5A1AAF3-1AB8-627C-E5D6-74C5ADAD56DA}"/>
              </a:ext>
            </a:extLst>
          </p:cNvPr>
          <p:cNvSpPr>
            <a:spLocks noGrp="1"/>
          </p:cNvSpPr>
          <p:nvPr>
            <p:ph sz="half" idx="2"/>
          </p:nvPr>
        </p:nvSpPr>
        <p:spPr>
          <a:xfrm>
            <a:off x="6920344" y="1952280"/>
            <a:ext cx="4433455" cy="1476720"/>
          </a:xfrm>
        </p:spPr>
        <p:txBody>
          <a:bodyPr>
            <a:normAutofit lnSpcReduction="10000"/>
          </a:bodyPr>
          <a:lstStyle/>
          <a:p>
            <a:pPr marL="0" indent="0">
              <a:buNone/>
            </a:pPr>
            <a:r>
              <a:rPr lang="en-US" sz="2800" b="1" dirty="0">
                <a:solidFill>
                  <a:schemeClr val="accent2"/>
                </a:solidFill>
              </a:rPr>
              <a:t>Catamaran Help Desk</a:t>
            </a:r>
          </a:p>
          <a:p>
            <a:pPr marL="236538" indent="-236538">
              <a:buFont typeface="Arial" panose="020B0604020202020204" pitchFamily="34" charset="0"/>
              <a:buChar char="•"/>
            </a:pPr>
            <a:r>
              <a:rPr lang="en-US" sz="2600" dirty="0"/>
              <a:t>877-474-9023</a:t>
            </a:r>
          </a:p>
          <a:p>
            <a:pPr marL="236538" indent="-236538">
              <a:buFont typeface="Arial" panose="020B0604020202020204" pitchFamily="34" charset="0"/>
              <a:buChar char="•"/>
            </a:pPr>
            <a:r>
              <a:rPr lang="en-US" sz="2600" dirty="0">
                <a:hlinkClick r:id="rId4"/>
              </a:rPr>
              <a:t>help@catamaran.partners</a:t>
            </a:r>
            <a:endParaRPr lang="en-US" sz="2600" dirty="0"/>
          </a:p>
          <a:p>
            <a:endParaRPr lang="en-US" dirty="0"/>
          </a:p>
        </p:txBody>
      </p:sp>
    </p:spTree>
    <p:extLst>
      <p:ext uri="{BB962C8B-B14F-4D97-AF65-F5344CB8AC3E}">
        <p14:creationId xmlns:p14="http://schemas.microsoft.com/office/powerpoint/2010/main" val="2849347483"/>
      </p:ext>
    </p:extLst>
  </p:cSld>
  <p:clrMapOvr>
    <a:masterClrMapping/>
  </p:clrMapOvr>
</p:sld>
</file>

<file path=ppt/theme/theme1.xml><?xml version="1.0" encoding="utf-8"?>
<a:theme xmlns:a="http://schemas.openxmlformats.org/drawingml/2006/main" name="Office Theme">
  <a:themeElements>
    <a:clrScheme name="Catamaran">
      <a:dk1>
        <a:srgbClr val="3A3A3A"/>
      </a:dk1>
      <a:lt1>
        <a:srgbClr val="FFFFFF"/>
      </a:lt1>
      <a:dk2>
        <a:srgbClr val="44546A"/>
      </a:dk2>
      <a:lt2>
        <a:srgbClr val="E7E6E6"/>
      </a:lt2>
      <a:accent1>
        <a:srgbClr val="C3321B"/>
      </a:accent1>
      <a:accent2>
        <a:srgbClr val="24866E"/>
      </a:accent2>
      <a:accent3>
        <a:srgbClr val="D1831E"/>
      </a:accent3>
      <a:accent4>
        <a:srgbClr val="E3F3F0"/>
      </a:accent4>
      <a:accent5>
        <a:srgbClr val="F5F5F5"/>
      </a:accent5>
      <a:accent6>
        <a:srgbClr val="666666"/>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catamaran-presentation-template" id="{41D9C6EC-5183-4F99-BE22-C042EB7CC013}" vid="{F01C87F0-B223-4810-B221-3E0C8C685884}"/>
    </a:ext>
  </a:extLst>
</a:theme>
</file>

<file path=ppt/theme/theme2.xml><?xml version="1.0" encoding="utf-8"?>
<a:theme xmlns:a="http://schemas.openxmlformats.org/drawingml/2006/main" name="1_Office Theme">
  <a:themeElements>
    <a:clrScheme name="Catamaran">
      <a:dk1>
        <a:srgbClr val="3A3A3A"/>
      </a:dk1>
      <a:lt1>
        <a:srgbClr val="FFFFFF"/>
      </a:lt1>
      <a:dk2>
        <a:srgbClr val="44546A"/>
      </a:dk2>
      <a:lt2>
        <a:srgbClr val="E7E6E6"/>
      </a:lt2>
      <a:accent1>
        <a:srgbClr val="C3321B"/>
      </a:accent1>
      <a:accent2>
        <a:srgbClr val="24866E"/>
      </a:accent2>
      <a:accent3>
        <a:srgbClr val="D1831E"/>
      </a:accent3>
      <a:accent4>
        <a:srgbClr val="E3F3F0"/>
      </a:accent4>
      <a:accent5>
        <a:srgbClr val="F5F5F5"/>
      </a:accent5>
      <a:accent6>
        <a:srgbClr val="666666"/>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a:defPPr>
      </a:lstStyle>
    </a:txDef>
  </a:objectDefaults>
  <a:extraClrSchemeLst/>
  <a:extLst>
    <a:ext uri="{05A4C25C-085E-4340-85A3-A5531E510DB2}">
      <thm15:themeFamily xmlns:thm15="http://schemas.microsoft.com/office/thememl/2012/main" name="catamaran-presentation-template" id="{41D9C6EC-5183-4F99-BE22-C042EB7CC013}" vid="{F01C87F0-B223-4810-B221-3E0C8C68588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E68C7DD31A3E40992C2951F0B695E1" ma:contentTypeVersion="12" ma:contentTypeDescription="Create a new document." ma:contentTypeScope="" ma:versionID="211df38fab4e2acee6d659c72319a808">
  <xsd:schema xmlns:xsd="http://www.w3.org/2001/XMLSchema" xmlns:xs="http://www.w3.org/2001/XMLSchema" xmlns:p="http://schemas.microsoft.com/office/2006/metadata/properties" xmlns:ns2="240871fc-68e5-4ba5-a888-b6ca76085e32" xmlns:ns3="d6ea491a-489c-40f3-93b0-ed675b710c5f" xmlns:ns4="e4664c3e-f049-4574-bd7d-7499d2032cca" targetNamespace="http://schemas.microsoft.com/office/2006/metadata/properties" ma:root="true" ma:fieldsID="081e556f5db25851c53afdb600849c80" ns2:_="" ns3:_="" ns4:_="">
    <xsd:import namespace="240871fc-68e5-4ba5-a888-b6ca76085e32"/>
    <xsd:import namespace="d6ea491a-489c-40f3-93b0-ed675b710c5f"/>
    <xsd:import namespace="e4664c3e-f049-4574-bd7d-7499d2032cc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0871fc-68e5-4ba5-a888-b6ca76085e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0d83692-8000-456c-81e0-753272234f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6ea491a-489c-40f3-93b0-ed675b710c5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664c3e-f049-4574-bd7d-7499d2032cc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22e6c7bb-ecad-4574-a331-68cebb6e2fff}" ma:internalName="TaxCatchAll" ma:showField="CatchAllData" ma:web="d6ea491a-489c-40f3-93b0-ed675b710c5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4664c3e-f049-4574-bd7d-7499d2032cca" xsi:nil="true"/>
    <SharedWithUsers xmlns="d6ea491a-489c-40f3-93b0-ed675b710c5f">
      <UserInfo>
        <DisplayName>Anderson Tippett, Jeanne (MDE)</DisplayName>
        <AccountId>24</AccountId>
        <AccountType/>
      </UserInfo>
      <UserInfo>
        <DisplayName>Ranusch, Tori (MDE)</DisplayName>
        <AccountId>20</AccountId>
        <AccountType/>
      </UserInfo>
      <UserInfo>
        <DisplayName>McIntyre, Rebecca (MDE)</DisplayName>
        <AccountId>15</AccountId>
        <AccountType/>
      </UserInfo>
    </SharedWithUsers>
    <lcf76f155ced4ddcb4097134ff3c332f xmlns="240871fc-68e5-4ba5-a888-b6ca76085e32">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8ACD08A-0662-48AB-8FC6-89EBAEEEAB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0871fc-68e5-4ba5-a888-b6ca76085e32"/>
    <ds:schemaRef ds:uri="d6ea491a-489c-40f3-93b0-ed675b710c5f"/>
    <ds:schemaRef ds:uri="e4664c3e-f049-4574-bd7d-7499d2032cc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658034-AFAA-442A-9FE5-6F06D7227E4F}">
  <ds:schemaRefs>
    <ds:schemaRef ds:uri="http://purl.org/dc/dcmitype/"/>
    <ds:schemaRef ds:uri="240871fc-68e5-4ba5-a888-b6ca76085e32"/>
    <ds:schemaRef ds:uri="http://schemas.openxmlformats.org/package/2006/metadata/core-properties"/>
    <ds:schemaRef ds:uri="http://schemas.microsoft.com/office/2006/documentManagement/types"/>
    <ds:schemaRef ds:uri="http://purl.org/dc/terms/"/>
    <ds:schemaRef ds:uri="d6ea491a-489c-40f3-93b0-ed675b710c5f"/>
    <ds:schemaRef ds:uri="http://www.w3.org/XML/1998/namespace"/>
    <ds:schemaRef ds:uri="http://schemas.microsoft.com/office/infopath/2007/PartnerControls"/>
    <ds:schemaRef ds:uri="e4664c3e-f049-4574-bd7d-7499d2032cca"/>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5D05D6C1-1747-4766-8229-176B88F65F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catamaran-presentation-template (4)</Template>
  <TotalTime>3467</TotalTime>
  <Words>5879</Words>
  <Application>Microsoft Office PowerPoint</Application>
  <PresentationFormat>Widescreen</PresentationFormat>
  <Paragraphs>452</Paragraphs>
  <Slides>39</Slides>
  <Notes>39</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39</vt:i4>
      </vt:variant>
    </vt:vector>
  </HeadingPairs>
  <TitlesOfParts>
    <vt:vector size="44" baseType="lpstr">
      <vt:lpstr>Arial</vt:lpstr>
      <vt:lpstr>Calibri</vt:lpstr>
      <vt:lpstr>Wingdings</vt:lpstr>
      <vt:lpstr>Office Theme</vt:lpstr>
      <vt:lpstr>1_Office Theme</vt:lpstr>
      <vt:lpstr>September 2026 Part B Catamaran Preview</vt:lpstr>
      <vt:lpstr>Agenda</vt:lpstr>
      <vt:lpstr>September 2026 Catamaran Preview</vt:lpstr>
      <vt:lpstr>Review Organization Member Names</vt:lpstr>
      <vt:lpstr>ISD Monitor Contact List</vt:lpstr>
      <vt:lpstr>What’s Inside? </vt:lpstr>
      <vt:lpstr>Part B 2026 Strand Report</vt:lpstr>
      <vt:lpstr>Monitoring Activities Report (MAR)</vt:lpstr>
      <vt:lpstr>Sample Monitoring Activities Report</vt:lpstr>
      <vt:lpstr>Reports/Letters of Findings or No Findings</vt:lpstr>
      <vt:lpstr>Closeout/Non-closeout Letters and Reports</vt:lpstr>
      <vt:lpstr>ISD Determinations Data</vt:lpstr>
      <vt:lpstr>Element Data</vt:lpstr>
      <vt:lpstr>Member District Element Data</vt:lpstr>
      <vt:lpstr>Corrective Action Plans (CAPs)</vt:lpstr>
      <vt:lpstr>SLCAs</vt:lpstr>
      <vt:lpstr>Reviewing and Acknowledging Reports</vt:lpstr>
      <vt:lpstr>View Reports</vt:lpstr>
      <vt:lpstr>Access Reports</vt:lpstr>
      <vt:lpstr>Acknowledge Reports by October 15</vt:lpstr>
      <vt:lpstr>After Acknowledging Reports</vt:lpstr>
      <vt:lpstr>Complete Tasks with RAP Team as needed</vt:lpstr>
      <vt:lpstr>Reminders for CAPs and  Corrective Actions</vt:lpstr>
      <vt:lpstr>CAP Finding Page</vt:lpstr>
      <vt:lpstr>CAP Activity Page (B-Valid &amp; Reliable only)</vt:lpstr>
      <vt:lpstr>Question 3: CAP Activity or Finding Page</vt:lpstr>
      <vt:lpstr>Progress Report</vt:lpstr>
      <vt:lpstr>Request Verification &amp; Closeout</vt:lpstr>
      <vt:lpstr>Supporting Evidence Uploads</vt:lpstr>
      <vt:lpstr>Complaint and Monitoring CAP Verification for ISDs</vt:lpstr>
      <vt:lpstr>Complaint CAP Request for Verification and Closeout</vt:lpstr>
      <vt:lpstr>Complaint CAP Verification Appendix</vt:lpstr>
      <vt:lpstr>Monitoring CAP Verification Appendix</vt:lpstr>
      <vt:lpstr>Resources</vt:lpstr>
      <vt:lpstr>Catamaran Technical Assistance Website</vt:lpstr>
      <vt:lpstr>Catamaran Calendar</vt:lpstr>
      <vt:lpstr>Catamaran Calendar (Continued)</vt:lpstr>
      <vt:lpstr>Catamaran Navigation Tips Training Video</vt:lpstr>
      <vt:lpstr>Need Assistance?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September 2026 Part B Catamaran Preview</dc:title>
  <dc:creator>Michigan Department of Education;Office of Special Education</dc:creator>
  <cp:lastModifiedBy>Gabrielle Steinacker</cp:lastModifiedBy>
  <cp:revision>78</cp:revision>
  <cp:lastPrinted>2021-08-31T15:27:18Z</cp:lastPrinted>
  <dcterms:created xsi:type="dcterms:W3CDTF">2018-04-16T17:23:54Z</dcterms:created>
  <dcterms:modified xsi:type="dcterms:W3CDTF">2026-09-10T18:06:27Z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2fed65-62e7-46ea-af74-187e0c17143a_Enabled">
    <vt:lpwstr>true</vt:lpwstr>
  </property>
  <property fmtid="{D5CDD505-2E9C-101B-9397-08002B2CF9AE}" pid="3" name="MSIP_Label_3a2fed65-62e7-46ea-af74-187e0c17143a_SetDate">
    <vt:lpwstr>2021-04-06T14:38:57Z</vt:lpwstr>
  </property>
  <property fmtid="{D5CDD505-2E9C-101B-9397-08002B2CF9AE}" pid="4" name="MSIP_Label_3a2fed65-62e7-46ea-af74-187e0c17143a_Method">
    <vt:lpwstr>Privileged</vt:lpwstr>
  </property>
  <property fmtid="{D5CDD505-2E9C-101B-9397-08002B2CF9AE}" pid="5" name="MSIP_Label_3a2fed65-62e7-46ea-af74-187e0c17143a_Name">
    <vt:lpwstr>3a2fed65-62e7-46ea-af74-187e0c17143a</vt:lpwstr>
  </property>
  <property fmtid="{D5CDD505-2E9C-101B-9397-08002B2CF9AE}" pid="6" name="MSIP_Label_3a2fed65-62e7-46ea-af74-187e0c17143a_SiteId">
    <vt:lpwstr>d5fb7087-3777-42ad-966a-892ef47225d1</vt:lpwstr>
  </property>
  <property fmtid="{D5CDD505-2E9C-101B-9397-08002B2CF9AE}" pid="7" name="MSIP_Label_3a2fed65-62e7-46ea-af74-187e0c17143a_ActionId">
    <vt:lpwstr>163d4346-27be-4768-a7dc-db334a2f77ea</vt:lpwstr>
  </property>
  <property fmtid="{D5CDD505-2E9C-101B-9397-08002B2CF9AE}" pid="8" name="MSIP_Label_3a2fed65-62e7-46ea-af74-187e0c17143a_ContentBits">
    <vt:lpwstr>0</vt:lpwstr>
  </property>
  <property fmtid="{D5CDD505-2E9C-101B-9397-08002B2CF9AE}" pid="9" name="ContentTypeId">
    <vt:lpwstr>0x01010056E68C7DD31A3E40992C2951F0B695E1</vt:lpwstr>
  </property>
  <property fmtid="{D5CDD505-2E9C-101B-9397-08002B2CF9AE}" pid="10" name="MediaServiceImageTags">
    <vt:lpwstr/>
  </property>
  <property fmtid="{D5CDD505-2E9C-101B-9397-08002B2CF9AE}" pid="11" name="Language">
    <vt:lpwstr>English</vt:lpwstr>
  </property>
</Properties>
</file>