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6"/>
  </p:notesMasterIdLst>
  <p:sldIdLst>
    <p:sldId id="263" r:id="rId5"/>
    <p:sldId id="518" r:id="rId6"/>
    <p:sldId id="272" r:id="rId7"/>
    <p:sldId id="488" r:id="rId8"/>
    <p:sldId id="489" r:id="rId9"/>
    <p:sldId id="519" r:id="rId10"/>
    <p:sldId id="520" r:id="rId11"/>
    <p:sldId id="492" r:id="rId12"/>
    <p:sldId id="521" r:id="rId13"/>
    <p:sldId id="522" r:id="rId14"/>
    <p:sldId id="523" r:id="rId15"/>
    <p:sldId id="524" r:id="rId16"/>
    <p:sldId id="525" r:id="rId17"/>
    <p:sldId id="526" r:id="rId18"/>
    <p:sldId id="527" r:id="rId19"/>
    <p:sldId id="529" r:id="rId20"/>
    <p:sldId id="530" r:id="rId21"/>
    <p:sldId id="285" r:id="rId22"/>
    <p:sldId id="531" r:id="rId23"/>
    <p:sldId id="532" r:id="rId24"/>
    <p:sldId id="533" r:id="rId25"/>
    <p:sldId id="534" r:id="rId26"/>
    <p:sldId id="535" r:id="rId27"/>
    <p:sldId id="536" r:id="rId28"/>
    <p:sldId id="298" r:id="rId29"/>
    <p:sldId id="553" r:id="rId30"/>
    <p:sldId id="548" r:id="rId31"/>
    <p:sldId id="549" r:id="rId32"/>
    <p:sldId id="550" r:id="rId33"/>
    <p:sldId id="551" r:id="rId34"/>
    <p:sldId id="552" r:id="rId35"/>
    <p:sldId id="537" r:id="rId36"/>
    <p:sldId id="538" r:id="rId37"/>
    <p:sldId id="333" r:id="rId38"/>
    <p:sldId id="539" r:id="rId39"/>
    <p:sldId id="325" r:id="rId40"/>
    <p:sldId id="439" r:id="rId41"/>
    <p:sldId id="540" r:id="rId42"/>
    <p:sldId id="441" r:id="rId43"/>
    <p:sldId id="541" r:id="rId44"/>
    <p:sldId id="542" r:id="rId45"/>
    <p:sldId id="321" r:id="rId46"/>
    <p:sldId id="328" r:id="rId47"/>
    <p:sldId id="472" r:id="rId48"/>
    <p:sldId id="270" r:id="rId49"/>
    <p:sldId id="543" r:id="rId50"/>
    <p:sldId id="544" r:id="rId51"/>
    <p:sldId id="437" r:id="rId52"/>
    <p:sldId id="438" r:id="rId53"/>
    <p:sldId id="545" r:id="rId54"/>
    <p:sldId id="546"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118BB24-3A1F-F43D-78DB-9FCE8D399977}" name="Eggleston, Bethanie (MDE)" initials="BE" userId="Eggleston, Bethanie (MDE)" providerId="None"/>
  <p188:author id="{1EBC2C34-EF01-78E2-D224-34666C48E7AC}" name="Davis, Carrie  (MDE)" initials="CD" userId="S::DavisC58@michigan.gov::6e798caf-ed26-4502-b4fe-87eaf2769203" providerId="AD"/>
  <p188:author id="{20AFA743-ED71-98CF-48D2-C00D9DBE7BD6}" name="Eggleston, Bethanie (MDE)" initials="EB" userId="S::egglestonb1@michigan.gov::4410b923-ac0d-4a77-af0e-a8d16d5854c4" providerId="AD"/>
  <p188:author id="{B3B4547A-6084-D178-A1D6-0E49BF6BD338}" name="Jeanne Anderson Tippett" initials="JA" userId="S::jatippett@publicsectorconsultants.com::b40e1c17-0255-49cd-8e47-7270e9863465" providerId="AD"/>
  <p188:author id="{2277B392-3127-1D63-DA15-4BA7489307FA}" name="Steingreaber, Tori (MDE-Contractor)" initials="" userId="S::SteingreaberT@michigan.gov::aa9a079e-de56-4420-95c4-0f97244d7295" providerId="AD"/>
  <p188:author id="{4FD4799F-1FBC-E66A-331E-CB012B7FF8FC}" name="Gabrielle Steinacker" initials="GS" userId="S::gsteinacker@publicsectorconsultants.com::1f4612da-b05e-41df-9859-2458b62fae25" providerId="AD"/>
  <p188:author id="{B3C36DFA-161B-028F-C74C-3EB4869679CA}" name="Steingreaber, Tori (MDE-Contractor)" initials="ST" userId="S::steingreabert@michigan.gov::aa9a079e-de56-4420-95c4-0f97244d729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886D4"/>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562" autoAdjust="0"/>
  </p:normalViewPr>
  <p:slideViewPr>
    <p:cSldViewPr snapToGrid="0">
      <p:cViewPr varScale="1">
        <p:scale>
          <a:sx n="57" d="100"/>
          <a:sy n="57" d="100"/>
        </p:scale>
        <p:origin x="992" y="-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viewProps" Target="viewProps.xml"/><Relationship Id="rId5" Type="http://schemas.openxmlformats.org/officeDocument/2006/relationships/slide" Target="slides/slide1.xml"/><Relationship Id="rId61" Type="http://schemas.microsoft.com/office/2016/11/relationships/changesInfo" Target="changesInfos/changesInfo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s, Carrie  (MDE)" userId="6e798caf-ed26-4502-b4fe-87eaf2769203" providerId="ADAL" clId="{05ADFDEB-3D2C-4109-9794-0969222819EF}"/>
    <pc:docChg chg="undo custSel modSld">
      <pc:chgData name="Davis, Carrie  (MDE)" userId="6e798caf-ed26-4502-b4fe-87eaf2769203" providerId="ADAL" clId="{05ADFDEB-3D2C-4109-9794-0969222819EF}" dt="2026-08-24T16:52:07.680" v="78" actId="115"/>
      <pc:docMkLst>
        <pc:docMk/>
      </pc:docMkLst>
      <pc:sldChg chg="modSp mod">
        <pc:chgData name="Davis, Carrie  (MDE)" userId="6e798caf-ed26-4502-b4fe-87eaf2769203" providerId="ADAL" clId="{05ADFDEB-3D2C-4109-9794-0969222819EF}" dt="2026-08-24T16:52:07.680" v="78" actId="115"/>
        <pc:sldMkLst>
          <pc:docMk/>
          <pc:sldMk cId="3305185597" sldId="526"/>
        </pc:sldMkLst>
        <pc:spChg chg="mod">
          <ac:chgData name="Davis, Carrie  (MDE)" userId="6e798caf-ed26-4502-b4fe-87eaf2769203" providerId="ADAL" clId="{05ADFDEB-3D2C-4109-9794-0969222819EF}" dt="2026-08-24T16:52:07.680" v="78" actId="115"/>
          <ac:spMkLst>
            <pc:docMk/>
            <pc:sldMk cId="3305185597" sldId="526"/>
            <ac:spMk id="3" creationId="{739AF598-ACC9-570F-C230-A4B5465ED0BE}"/>
          </ac:spMkLst>
        </pc:spChg>
      </pc:sldChg>
      <pc:sldChg chg="modSp mod">
        <pc:chgData name="Davis, Carrie  (MDE)" userId="6e798caf-ed26-4502-b4fe-87eaf2769203" providerId="ADAL" clId="{05ADFDEB-3D2C-4109-9794-0969222819EF}" dt="2026-08-24T16:50:22.177" v="77" actId="3626"/>
        <pc:sldMkLst>
          <pc:docMk/>
          <pc:sldMk cId="3600751760" sldId="527"/>
        </pc:sldMkLst>
        <pc:spChg chg="mod">
          <ac:chgData name="Davis, Carrie  (MDE)" userId="6e798caf-ed26-4502-b4fe-87eaf2769203" providerId="ADAL" clId="{05ADFDEB-3D2C-4109-9794-0969222819EF}" dt="2026-08-24T16:50:22.177" v="77" actId="3626"/>
          <ac:spMkLst>
            <pc:docMk/>
            <pc:sldMk cId="3600751760" sldId="527"/>
            <ac:spMk id="3" creationId="{6B6FB0DB-E597-9B0D-16A9-2B1C4DCC4DBE}"/>
          </ac:spMkLst>
        </pc:spChg>
      </pc:sldChg>
    </pc:docChg>
  </pc:docChgLst>
  <pc:docChgLst>
    <pc:chgData name="Eggleston, Bethanie (MDE)" userId="4410b923-ac0d-4a77-af0e-a8d16d5854c4" providerId="ADAL" clId="{FC578B30-A0D4-4280-B9F7-78B81A478290}"/>
    <pc:docChg chg="undo custSel addSld delSld modSld sldOrd">
      <pc:chgData name="Eggleston, Bethanie (MDE)" userId="4410b923-ac0d-4a77-af0e-a8d16d5854c4" providerId="ADAL" clId="{FC578B30-A0D4-4280-B9F7-78B81A478290}" dt="2026-09-20T20:48:08.227" v="3055" actId="14100"/>
      <pc:docMkLst>
        <pc:docMk/>
      </pc:docMkLst>
      <pc:sldChg chg="modSp mod ord modNotesTx">
        <pc:chgData name="Eggleston, Bethanie (MDE)" userId="4410b923-ac0d-4a77-af0e-a8d16d5854c4" providerId="ADAL" clId="{FC578B30-A0D4-4280-B9F7-78B81A478290}" dt="2026-09-17T01:29:26.426" v="3043" actId="5793"/>
        <pc:sldMkLst>
          <pc:docMk/>
          <pc:sldMk cId="3521560566" sldId="325"/>
        </pc:sldMkLst>
        <pc:spChg chg="mod">
          <ac:chgData name="Eggleston, Bethanie (MDE)" userId="4410b923-ac0d-4a77-af0e-a8d16d5854c4" providerId="ADAL" clId="{FC578B30-A0D4-4280-B9F7-78B81A478290}" dt="2026-09-17T01:29:26.426" v="3043" actId="5793"/>
          <ac:spMkLst>
            <pc:docMk/>
            <pc:sldMk cId="3521560566" sldId="325"/>
            <ac:spMk id="3" creationId="{BF1910B9-5A71-48BE-8A68-ECB5AADE9466}"/>
          </ac:spMkLst>
        </pc:spChg>
      </pc:sldChg>
      <pc:sldChg chg="modSp mod ord">
        <pc:chgData name="Eggleston, Bethanie (MDE)" userId="4410b923-ac0d-4a77-af0e-a8d16d5854c4" providerId="ADAL" clId="{FC578B30-A0D4-4280-B9F7-78B81A478290}" dt="2026-09-17T01:25:02.962" v="3041" actId="12"/>
        <pc:sldMkLst>
          <pc:docMk/>
          <pc:sldMk cId="3592607549" sldId="333"/>
        </pc:sldMkLst>
        <pc:spChg chg="mod">
          <ac:chgData name="Eggleston, Bethanie (MDE)" userId="4410b923-ac0d-4a77-af0e-a8d16d5854c4" providerId="ADAL" clId="{FC578B30-A0D4-4280-B9F7-78B81A478290}" dt="2026-09-17T01:25:02.962" v="3041" actId="12"/>
          <ac:spMkLst>
            <pc:docMk/>
            <pc:sldMk cId="3592607549" sldId="333"/>
            <ac:spMk id="3" creationId="{BF1910B9-5A71-48BE-8A68-ECB5AADE9466}"/>
          </ac:spMkLst>
        </pc:spChg>
      </pc:sldChg>
      <pc:sldChg chg="modSp mod ord modNotesTx">
        <pc:chgData name="Eggleston, Bethanie (MDE)" userId="4410b923-ac0d-4a77-af0e-a8d16d5854c4" providerId="ADAL" clId="{FC578B30-A0D4-4280-B9F7-78B81A478290}" dt="2026-09-17T01:31:28.406" v="3046" actId="14100"/>
        <pc:sldMkLst>
          <pc:docMk/>
          <pc:sldMk cId="1844090421" sldId="439"/>
        </pc:sldMkLst>
        <pc:spChg chg="mod">
          <ac:chgData name="Eggleston, Bethanie (MDE)" userId="4410b923-ac0d-4a77-af0e-a8d16d5854c4" providerId="ADAL" clId="{FC578B30-A0D4-4280-B9F7-78B81A478290}" dt="2026-09-17T01:31:28.406" v="3046" actId="14100"/>
          <ac:spMkLst>
            <pc:docMk/>
            <pc:sldMk cId="1844090421" sldId="439"/>
            <ac:spMk id="3" creationId="{9EBBFF78-2CFE-D6D6-528D-252987A3008C}"/>
          </ac:spMkLst>
        </pc:spChg>
      </pc:sldChg>
      <pc:sldChg chg="modSp mod modNotesTx">
        <pc:chgData name="Eggleston, Bethanie (MDE)" userId="4410b923-ac0d-4a77-af0e-a8d16d5854c4" providerId="ADAL" clId="{FC578B30-A0D4-4280-B9F7-78B81A478290}" dt="2026-09-17T01:28:35.202" v="3042" actId="2711"/>
        <pc:sldMkLst>
          <pc:docMk/>
          <pc:sldMk cId="3806722654" sldId="472"/>
        </pc:sldMkLst>
        <pc:spChg chg="mod">
          <ac:chgData name="Eggleston, Bethanie (MDE)" userId="4410b923-ac0d-4a77-af0e-a8d16d5854c4" providerId="ADAL" clId="{FC578B30-A0D4-4280-B9F7-78B81A478290}" dt="2026-09-17T01:28:35.202" v="3042" actId="2711"/>
          <ac:spMkLst>
            <pc:docMk/>
            <pc:sldMk cId="3806722654" sldId="472"/>
            <ac:spMk id="6" creationId="{3DD7C89C-1447-48E7-B218-579971491921}"/>
          </ac:spMkLst>
        </pc:spChg>
      </pc:sldChg>
      <pc:sldChg chg="modSp mod modCm">
        <pc:chgData name="Eggleston, Bethanie (MDE)" userId="4410b923-ac0d-4a77-af0e-a8d16d5854c4" providerId="ADAL" clId="{FC578B30-A0D4-4280-B9F7-78B81A478290}" dt="2026-09-17T00:55:24.919" v="3027" actId="2711"/>
        <pc:sldMkLst>
          <pc:docMk/>
          <pc:sldMk cId="3835805580" sldId="486"/>
        </pc:sldMkLst>
        <pc:spChg chg="mod">
          <ac:chgData name="Eggleston, Bethanie (MDE)" userId="4410b923-ac0d-4a77-af0e-a8d16d5854c4" providerId="ADAL" clId="{FC578B30-A0D4-4280-B9F7-78B81A478290}" dt="2026-09-17T00:55:24.919" v="3027" actId="2711"/>
          <ac:spMkLst>
            <pc:docMk/>
            <pc:sldMk cId="3835805580" sldId="486"/>
            <ac:spMk id="8" creationId="{3F5E70F9-6D5E-4921-8D7B-2C53C6834FC8}"/>
          </ac:spMkLst>
        </pc:spChg>
        <pc:extLst>
          <p:ext xmlns:p="http://schemas.openxmlformats.org/presentationml/2006/main" uri="{D6D511B9-2390-475A-947B-AFAB55BFBCF1}">
            <pc226:cmChg xmlns:pc226="http://schemas.microsoft.com/office/powerpoint/2022/06/main/command" chg="mod">
              <pc226:chgData name="Eggleston, Bethanie (MDE)" userId="4410b923-ac0d-4a77-af0e-a8d16d5854c4" providerId="ADAL" clId="{FC578B30-A0D4-4280-B9F7-78B81A478290}" dt="2026-08-17T14:36:00.646" v="1" actId="6549"/>
              <pc2:cmMkLst xmlns:pc2="http://schemas.microsoft.com/office/powerpoint/2019/9/main/command">
                <pc:docMk/>
                <pc:sldMk cId="3835805580" sldId="486"/>
                <pc2:cmMk id="{CD465A3D-A69E-46F4-A61A-F5A4DE7459E4}"/>
              </pc2:cmMkLst>
            </pc226:cmChg>
          </p:ext>
        </pc:extLst>
      </pc:sldChg>
      <pc:sldChg chg="modSp mod modCm modNotesTx">
        <pc:chgData name="Eggleston, Bethanie (MDE)" userId="4410b923-ac0d-4a77-af0e-a8d16d5854c4" providerId="ADAL" clId="{FC578B30-A0D4-4280-B9F7-78B81A478290}" dt="2026-09-17T01:35:54.490" v="3051" actId="14100"/>
        <pc:sldMkLst>
          <pc:docMk/>
          <pc:sldMk cId="1283307961" sldId="488"/>
        </pc:sldMkLst>
        <pc:spChg chg="mod">
          <ac:chgData name="Eggleston, Bethanie (MDE)" userId="4410b923-ac0d-4a77-af0e-a8d16d5854c4" providerId="ADAL" clId="{FC578B30-A0D4-4280-B9F7-78B81A478290}" dt="2026-09-17T01:35:54.490" v="3051" actId="14100"/>
          <ac:spMkLst>
            <pc:docMk/>
            <pc:sldMk cId="1283307961" sldId="488"/>
            <ac:spMk id="3" creationId="{7337421E-05B4-7078-52D5-16EE9EF15271}"/>
          </ac:spMkLst>
        </pc:spChg>
        <pc:extLst>
          <p:ext xmlns:p="http://schemas.openxmlformats.org/presentationml/2006/main" uri="{D6D511B9-2390-475A-947B-AFAB55BFBCF1}">
            <pc226:cmChg xmlns:pc226="http://schemas.microsoft.com/office/powerpoint/2022/06/main/command" chg="mod">
              <pc226:chgData name="Eggleston, Bethanie (MDE)" userId="4410b923-ac0d-4a77-af0e-a8d16d5854c4" providerId="ADAL" clId="{FC578B30-A0D4-4280-B9F7-78B81A478290}" dt="2026-08-18T11:36:28.948" v="257" actId="20577"/>
              <pc2:cmMkLst xmlns:pc2="http://schemas.microsoft.com/office/powerpoint/2019/9/main/command">
                <pc:docMk/>
                <pc:sldMk cId="1283307961" sldId="488"/>
                <pc2:cmMk id="{7891EF65-F528-4175-B75E-0386FDFD4C10}"/>
              </pc2:cmMkLst>
            </pc226:cmChg>
          </p:ext>
        </pc:extLst>
      </pc:sldChg>
      <pc:sldChg chg="modSp mod modCm">
        <pc:chgData name="Eggleston, Bethanie (MDE)" userId="4410b923-ac0d-4a77-af0e-a8d16d5854c4" providerId="ADAL" clId="{FC578B30-A0D4-4280-B9F7-78B81A478290}" dt="2026-09-17T00:57:08.750" v="3031" actId="14100"/>
        <pc:sldMkLst>
          <pc:docMk/>
          <pc:sldMk cId="1888277436" sldId="519"/>
        </pc:sldMkLst>
        <pc:spChg chg="mod">
          <ac:chgData name="Eggleston, Bethanie (MDE)" userId="4410b923-ac0d-4a77-af0e-a8d16d5854c4" providerId="ADAL" clId="{FC578B30-A0D4-4280-B9F7-78B81A478290}" dt="2026-09-17T00:57:08.750" v="3031" actId="14100"/>
          <ac:spMkLst>
            <pc:docMk/>
            <pc:sldMk cId="1888277436" sldId="519"/>
            <ac:spMk id="3" creationId="{0E115C1A-3F25-C5B8-38A4-BC43AF07CCF4}"/>
          </ac:spMkLst>
        </pc:spChg>
        <pc:extLst>
          <p:ext xmlns:p="http://schemas.openxmlformats.org/presentationml/2006/main" uri="{D6D511B9-2390-475A-947B-AFAB55BFBCF1}">
            <pc226:cmChg xmlns:pc226="http://schemas.microsoft.com/office/powerpoint/2022/06/main/command" chg="mod">
              <pc226:chgData name="Eggleston, Bethanie (MDE)" userId="4410b923-ac0d-4a77-af0e-a8d16d5854c4" providerId="ADAL" clId="{FC578B30-A0D4-4280-B9F7-78B81A478290}" dt="2026-08-21T18:42:09.296" v="2868" actId="20577"/>
              <pc2:cmMkLst xmlns:pc2="http://schemas.microsoft.com/office/powerpoint/2019/9/main/command">
                <pc:docMk/>
                <pc:sldMk cId="1888277436" sldId="519"/>
                <pc2:cmMk id="{6868D8B5-5694-4AED-B55B-8A6594A08BA0}"/>
              </pc2:cmMkLst>
            </pc226:cmChg>
          </p:ext>
        </pc:extLst>
      </pc:sldChg>
      <pc:sldChg chg="modSp mod">
        <pc:chgData name="Eggleston, Bethanie (MDE)" userId="4410b923-ac0d-4a77-af0e-a8d16d5854c4" providerId="ADAL" clId="{FC578B30-A0D4-4280-B9F7-78B81A478290}" dt="2026-09-17T00:58:03.297" v="3032" actId="2711"/>
        <pc:sldMkLst>
          <pc:docMk/>
          <pc:sldMk cId="4091831877" sldId="523"/>
        </pc:sldMkLst>
        <pc:spChg chg="mod">
          <ac:chgData name="Eggleston, Bethanie (MDE)" userId="4410b923-ac0d-4a77-af0e-a8d16d5854c4" providerId="ADAL" clId="{FC578B30-A0D4-4280-B9F7-78B81A478290}" dt="2026-09-17T00:58:03.297" v="3032" actId="2711"/>
          <ac:spMkLst>
            <pc:docMk/>
            <pc:sldMk cId="4091831877" sldId="523"/>
            <ac:spMk id="3" creationId="{7207AB8F-AD48-5365-DDB5-B9952DAAF7C7}"/>
          </ac:spMkLst>
        </pc:spChg>
      </pc:sldChg>
      <pc:sldChg chg="modSp mod">
        <pc:chgData name="Eggleston, Bethanie (MDE)" userId="4410b923-ac0d-4a77-af0e-a8d16d5854c4" providerId="ADAL" clId="{FC578B30-A0D4-4280-B9F7-78B81A478290}" dt="2026-09-17T00:58:11.551" v="3033" actId="2711"/>
        <pc:sldMkLst>
          <pc:docMk/>
          <pc:sldMk cId="2090165416" sldId="524"/>
        </pc:sldMkLst>
        <pc:spChg chg="mod">
          <ac:chgData name="Eggleston, Bethanie (MDE)" userId="4410b923-ac0d-4a77-af0e-a8d16d5854c4" providerId="ADAL" clId="{FC578B30-A0D4-4280-B9F7-78B81A478290}" dt="2026-09-17T00:58:11.551" v="3033" actId="2711"/>
          <ac:spMkLst>
            <pc:docMk/>
            <pc:sldMk cId="2090165416" sldId="524"/>
            <ac:spMk id="3" creationId="{96230989-111E-38DD-E2C5-EC6F0554DC6B}"/>
          </ac:spMkLst>
        </pc:spChg>
      </pc:sldChg>
      <pc:sldChg chg="modSp mod modCm modNotesTx">
        <pc:chgData name="Eggleston, Bethanie (MDE)" userId="4410b923-ac0d-4a77-af0e-a8d16d5854c4" providerId="ADAL" clId="{FC578B30-A0D4-4280-B9F7-78B81A478290}" dt="2026-09-20T20:42:55.018" v="3054" actId="20577"/>
        <pc:sldMkLst>
          <pc:docMk/>
          <pc:sldMk cId="4152603372" sldId="525"/>
        </pc:sldMkLst>
        <pc:spChg chg="mod">
          <ac:chgData name="Eggleston, Bethanie (MDE)" userId="4410b923-ac0d-4a77-af0e-a8d16d5854c4" providerId="ADAL" clId="{FC578B30-A0D4-4280-B9F7-78B81A478290}" dt="2026-09-17T01:37:16.651" v="3053" actId="20577"/>
          <ac:spMkLst>
            <pc:docMk/>
            <pc:sldMk cId="4152603372" sldId="525"/>
            <ac:spMk id="6" creationId="{7D06F9FA-7617-5550-639E-2D25B07B4F72}"/>
          </ac:spMkLst>
        </pc:spChg>
        <pc:extLst>
          <p:ext xmlns:p="http://schemas.openxmlformats.org/presentationml/2006/main" uri="{D6D511B9-2390-475A-947B-AFAB55BFBCF1}">
            <pc226:cmChg xmlns:pc226="http://schemas.microsoft.com/office/powerpoint/2022/06/main/command" chg="mod">
              <pc226:chgData name="Eggleston, Bethanie (MDE)" userId="4410b923-ac0d-4a77-af0e-a8d16d5854c4" providerId="ADAL" clId="{FC578B30-A0D4-4280-B9F7-78B81A478290}" dt="2026-09-17T01:37:16.651" v="3053" actId="20577"/>
              <pc2:cmMkLst xmlns:pc2="http://schemas.microsoft.com/office/powerpoint/2019/9/main/command">
                <pc:docMk/>
                <pc:sldMk cId="4152603372" sldId="525"/>
                <pc2:cmMk id="{1CCAD540-5E0D-48D6-93E6-90B3A294152F}"/>
              </pc2:cmMkLst>
            </pc226:cmChg>
          </p:ext>
        </pc:extLst>
      </pc:sldChg>
      <pc:sldChg chg="modSp mod modCm modNotesTx">
        <pc:chgData name="Eggleston, Bethanie (MDE)" userId="4410b923-ac0d-4a77-af0e-a8d16d5854c4" providerId="ADAL" clId="{FC578B30-A0D4-4280-B9F7-78B81A478290}" dt="2026-09-17T01:37:10.230" v="3052" actId="20577"/>
        <pc:sldMkLst>
          <pc:docMk/>
          <pc:sldMk cId="3305185597" sldId="526"/>
        </pc:sldMkLst>
        <pc:spChg chg="mod">
          <ac:chgData name="Eggleston, Bethanie (MDE)" userId="4410b923-ac0d-4a77-af0e-a8d16d5854c4" providerId="ADAL" clId="{FC578B30-A0D4-4280-B9F7-78B81A478290}" dt="2026-09-17T01:37:10.230" v="3052" actId="20577"/>
          <ac:spMkLst>
            <pc:docMk/>
            <pc:sldMk cId="3305185597" sldId="526"/>
            <ac:spMk id="3" creationId="{739AF598-ACC9-570F-C230-A4B5465ED0BE}"/>
          </ac:spMkLst>
        </pc:spChg>
        <pc:extLst>
          <p:ext xmlns:p="http://schemas.openxmlformats.org/presentationml/2006/main" uri="{D6D511B9-2390-475A-947B-AFAB55BFBCF1}">
            <pc226:cmChg xmlns:pc226="http://schemas.microsoft.com/office/powerpoint/2022/06/main/command" chg="mod">
              <pc226:chgData name="Eggleston, Bethanie (MDE)" userId="4410b923-ac0d-4a77-af0e-a8d16d5854c4" providerId="ADAL" clId="{FC578B30-A0D4-4280-B9F7-78B81A478290}" dt="2026-08-21T18:44:24.087" v="2880" actId="20577"/>
              <pc2:cmMkLst xmlns:pc2="http://schemas.microsoft.com/office/powerpoint/2019/9/main/command">
                <pc:docMk/>
                <pc:sldMk cId="3305185597" sldId="526"/>
                <pc2:cmMk id="{6108C326-D9C4-449B-BBB0-CB6D1C85AEA9}"/>
              </pc2:cmMkLst>
            </pc226:cmChg>
            <pc226:cmChg xmlns:pc226="http://schemas.microsoft.com/office/powerpoint/2022/06/main/command" chg="mod">
              <pc226:chgData name="Eggleston, Bethanie (MDE)" userId="4410b923-ac0d-4a77-af0e-a8d16d5854c4" providerId="ADAL" clId="{FC578B30-A0D4-4280-B9F7-78B81A478290}" dt="2026-08-21T18:44:24.087" v="2880" actId="20577"/>
              <pc2:cmMkLst xmlns:pc2="http://schemas.microsoft.com/office/powerpoint/2019/9/main/command">
                <pc:docMk/>
                <pc:sldMk cId="3305185597" sldId="526"/>
                <pc2:cmMk id="{C5AB2A89-9CBA-40FB-A502-56B5ADE42EB4}"/>
              </pc2:cmMkLst>
            </pc226:cmChg>
          </p:ext>
        </pc:extLst>
      </pc:sldChg>
      <pc:sldChg chg="modSp mod modNotesTx">
        <pc:chgData name="Eggleston, Bethanie (MDE)" userId="4410b923-ac0d-4a77-af0e-a8d16d5854c4" providerId="ADAL" clId="{FC578B30-A0D4-4280-B9F7-78B81A478290}" dt="2026-09-17T01:01:02.518" v="3039" actId="2711"/>
        <pc:sldMkLst>
          <pc:docMk/>
          <pc:sldMk cId="3600751760" sldId="527"/>
        </pc:sldMkLst>
        <pc:spChg chg="mod">
          <ac:chgData name="Eggleston, Bethanie (MDE)" userId="4410b923-ac0d-4a77-af0e-a8d16d5854c4" providerId="ADAL" clId="{FC578B30-A0D4-4280-B9F7-78B81A478290}" dt="2026-09-17T01:01:02.518" v="3039" actId="2711"/>
          <ac:spMkLst>
            <pc:docMk/>
            <pc:sldMk cId="3600751760" sldId="527"/>
            <ac:spMk id="3" creationId="{6B6FB0DB-E597-9B0D-16A9-2B1C4DCC4DBE}"/>
          </ac:spMkLst>
        </pc:spChg>
      </pc:sldChg>
      <pc:sldChg chg="modSp mod modCm modNotesTx">
        <pc:chgData name="Eggleston, Bethanie (MDE)" userId="4410b923-ac0d-4a77-af0e-a8d16d5854c4" providerId="ADAL" clId="{FC578B30-A0D4-4280-B9F7-78B81A478290}" dt="2026-09-20T20:48:08.227" v="3055" actId="14100"/>
        <pc:sldMkLst>
          <pc:docMk/>
          <pc:sldMk cId="815945192" sldId="529"/>
        </pc:sldMkLst>
        <pc:spChg chg="mod">
          <ac:chgData name="Eggleston, Bethanie (MDE)" userId="4410b923-ac0d-4a77-af0e-a8d16d5854c4" providerId="ADAL" clId="{FC578B30-A0D4-4280-B9F7-78B81A478290}" dt="2026-09-20T20:48:08.227" v="3055" actId="14100"/>
          <ac:spMkLst>
            <pc:docMk/>
            <pc:sldMk cId="815945192" sldId="529"/>
            <ac:spMk id="2" creationId="{1BDD2095-FBA8-8CC3-9EBE-E51F03F937C6}"/>
          </ac:spMkLst>
        </pc:spChg>
        <pc:extLst>
          <p:ext xmlns:p="http://schemas.openxmlformats.org/presentationml/2006/main" uri="{D6D511B9-2390-475A-947B-AFAB55BFBCF1}">
            <pc226:cmChg xmlns:pc226="http://schemas.microsoft.com/office/powerpoint/2022/06/main/command" chg="mod">
              <pc226:chgData name="Eggleston, Bethanie (MDE)" userId="4410b923-ac0d-4a77-af0e-a8d16d5854c4" providerId="ADAL" clId="{FC578B30-A0D4-4280-B9F7-78B81A478290}" dt="2026-08-21T18:48:24.716" v="2884" actId="20577"/>
              <pc2:cmMkLst xmlns:pc2="http://schemas.microsoft.com/office/powerpoint/2019/9/main/command">
                <pc:docMk/>
                <pc:sldMk cId="815945192" sldId="529"/>
                <pc2:cmMk id="{F97BF128-4804-409F-9EEF-338AF778D89A}"/>
              </pc2:cmMkLst>
            </pc226:cmChg>
            <pc226:cmChg xmlns:pc226="http://schemas.microsoft.com/office/powerpoint/2022/06/main/command" chg="mod">
              <pc226:chgData name="Eggleston, Bethanie (MDE)" userId="4410b923-ac0d-4a77-af0e-a8d16d5854c4" providerId="ADAL" clId="{FC578B30-A0D4-4280-B9F7-78B81A478290}" dt="2026-08-21T18:48:24.716" v="2884" actId="20577"/>
              <pc2:cmMkLst xmlns:pc2="http://schemas.microsoft.com/office/powerpoint/2019/9/main/command">
                <pc:docMk/>
                <pc:sldMk cId="815945192" sldId="529"/>
                <pc2:cmMk id="{A7651AB1-7421-4A6C-A7A3-ECC68C21A822}"/>
              </pc2:cmMkLst>
            </pc226:cmChg>
            <pc226:cmChg xmlns:pc226="http://schemas.microsoft.com/office/powerpoint/2022/06/main/command" chg="mod">
              <pc226:chgData name="Eggleston, Bethanie (MDE)" userId="4410b923-ac0d-4a77-af0e-a8d16d5854c4" providerId="ADAL" clId="{FC578B30-A0D4-4280-B9F7-78B81A478290}" dt="2026-08-21T18:48:24.716" v="2884" actId="20577"/>
              <pc2:cmMkLst xmlns:pc2="http://schemas.microsoft.com/office/powerpoint/2019/9/main/command">
                <pc:docMk/>
                <pc:sldMk cId="815945192" sldId="529"/>
                <pc2:cmMk id="{AEC26EB1-CA48-4287-8D2C-E16F9AB459D5}"/>
              </pc2:cmMkLst>
            </pc226:cmChg>
          </p:ext>
        </pc:extLst>
      </pc:sldChg>
      <pc:sldChg chg="modSp mod ord modCm">
        <pc:chgData name="Eggleston, Bethanie (MDE)" userId="4410b923-ac0d-4a77-af0e-a8d16d5854c4" providerId="ADAL" clId="{FC578B30-A0D4-4280-B9F7-78B81A478290}" dt="2026-09-17T01:29:59.605" v="3045" actId="5793"/>
        <pc:sldMkLst>
          <pc:docMk/>
          <pc:sldMk cId="517821271" sldId="540"/>
        </pc:sldMkLst>
        <pc:spChg chg="mod">
          <ac:chgData name="Eggleston, Bethanie (MDE)" userId="4410b923-ac0d-4a77-af0e-a8d16d5854c4" providerId="ADAL" clId="{FC578B30-A0D4-4280-B9F7-78B81A478290}" dt="2026-09-17T01:29:59.605" v="3045" actId="5793"/>
          <ac:spMkLst>
            <pc:docMk/>
            <pc:sldMk cId="517821271" sldId="540"/>
            <ac:spMk id="3" creationId="{BF1910B9-5A71-48BE-8A68-ECB5AADE9466}"/>
          </ac:spMkLst>
        </pc:spChg>
        <pc:extLst>
          <p:ext xmlns:p="http://schemas.openxmlformats.org/presentationml/2006/main" uri="{D6D511B9-2390-475A-947B-AFAB55BFBCF1}">
            <pc226:cmChg xmlns:pc226="http://schemas.microsoft.com/office/powerpoint/2022/06/main/command" chg="mod">
              <pc226:chgData name="Eggleston, Bethanie (MDE)" userId="4410b923-ac0d-4a77-af0e-a8d16d5854c4" providerId="ADAL" clId="{FC578B30-A0D4-4280-B9F7-78B81A478290}" dt="2026-08-18T17:45:59.198" v="928" actId="20577"/>
              <pc2:cmMkLst xmlns:pc2="http://schemas.microsoft.com/office/powerpoint/2019/9/main/command">
                <pc:docMk/>
                <pc:sldMk cId="517821271" sldId="540"/>
                <pc2:cmMk id="{DD2C5132-CAB0-4B50-98BF-DEF762190CE6}"/>
              </pc2:cmMkLst>
            </pc226:cmChg>
          </p:ext>
        </pc:extLst>
      </pc:sldChg>
      <pc:sldChg chg="modSp mod">
        <pc:chgData name="Eggleston, Bethanie (MDE)" userId="4410b923-ac0d-4a77-af0e-a8d16d5854c4" providerId="ADAL" clId="{FC578B30-A0D4-4280-B9F7-78B81A478290}" dt="2026-09-17T01:33:20.942" v="3047" actId="2711"/>
        <pc:sldMkLst>
          <pc:docMk/>
          <pc:sldMk cId="267951418" sldId="545"/>
        </pc:sldMkLst>
        <pc:spChg chg="mod">
          <ac:chgData name="Eggleston, Bethanie (MDE)" userId="4410b923-ac0d-4a77-af0e-a8d16d5854c4" providerId="ADAL" clId="{FC578B30-A0D4-4280-B9F7-78B81A478290}" dt="2026-09-17T01:33:20.942" v="3047" actId="2711"/>
          <ac:spMkLst>
            <pc:docMk/>
            <pc:sldMk cId="267951418" sldId="545"/>
            <ac:spMk id="3" creationId="{55060554-3649-4706-A04F-2A8591D2A6B3}"/>
          </ac:spMkLst>
        </pc:spChg>
      </pc:sldChg>
      <pc:sldChg chg="modSp mod modCm modNotesTx">
        <pc:chgData name="Eggleston, Bethanie (MDE)" userId="4410b923-ac0d-4a77-af0e-a8d16d5854c4" providerId="ADAL" clId="{FC578B30-A0D4-4280-B9F7-78B81A478290}" dt="2026-09-17T01:34:09.531" v="3050" actId="2711"/>
        <pc:sldMkLst>
          <pc:docMk/>
          <pc:sldMk cId="109835967" sldId="546"/>
        </pc:sldMkLst>
        <pc:spChg chg="mod">
          <ac:chgData name="Eggleston, Bethanie (MDE)" userId="4410b923-ac0d-4a77-af0e-a8d16d5854c4" providerId="ADAL" clId="{FC578B30-A0D4-4280-B9F7-78B81A478290}" dt="2026-09-17T01:34:09.531" v="3050" actId="2711"/>
          <ac:spMkLst>
            <pc:docMk/>
            <pc:sldMk cId="109835967" sldId="546"/>
            <ac:spMk id="3" creationId="{F63C68B9-A17B-D73B-6754-24396E65BE76}"/>
          </ac:spMkLst>
        </pc:spChg>
        <pc:spChg chg="mod">
          <ac:chgData name="Eggleston, Bethanie (MDE)" userId="4410b923-ac0d-4a77-af0e-a8d16d5854c4" providerId="ADAL" clId="{FC578B30-A0D4-4280-B9F7-78B81A478290}" dt="2026-09-17T01:33:36.763" v="3048" actId="2711"/>
          <ac:spMkLst>
            <pc:docMk/>
            <pc:sldMk cId="109835967" sldId="546"/>
            <ac:spMk id="4" creationId="{76CEA075-C10F-04A3-CFA6-22F6533CAF1A}"/>
          </ac:spMkLst>
        </pc:spChg>
        <pc:extLst>
          <p:ext xmlns:p="http://schemas.openxmlformats.org/presentationml/2006/main" uri="{D6D511B9-2390-475A-947B-AFAB55BFBCF1}">
            <pc226:cmChg xmlns:pc226="http://schemas.microsoft.com/office/powerpoint/2022/06/main/command" chg="mod">
              <pc226:chgData name="Eggleston, Bethanie (MDE)" userId="4410b923-ac0d-4a77-af0e-a8d16d5854c4" providerId="ADAL" clId="{FC578B30-A0D4-4280-B9F7-78B81A478290}" dt="2026-08-18T17:32:36.532" v="855" actId="20577"/>
              <pc2:cmMkLst xmlns:pc2="http://schemas.microsoft.com/office/powerpoint/2019/9/main/command">
                <pc:docMk/>
                <pc:sldMk cId="109835967" sldId="546"/>
                <pc2:cmMk id="{D40C78A2-0EC7-40B8-BD22-51FCEE5ABA90}"/>
              </pc2:cmMkLst>
            </pc226:cmChg>
            <pc226:cmChg xmlns:pc226="http://schemas.microsoft.com/office/powerpoint/2022/06/main/command" chg="mod">
              <pc226:chgData name="Eggleston, Bethanie (MDE)" userId="4410b923-ac0d-4a77-af0e-a8d16d5854c4" providerId="ADAL" clId="{FC578B30-A0D4-4280-B9F7-78B81A478290}" dt="2026-08-18T17:32:36.532" v="855" actId="20577"/>
              <pc2:cmMkLst xmlns:pc2="http://schemas.microsoft.com/office/powerpoint/2019/9/main/command">
                <pc:docMk/>
                <pc:sldMk cId="109835967" sldId="546"/>
                <pc2:cmMk id="{437C6BAF-F3A1-4E58-A777-67A2B0AD79A8}"/>
              </pc2:cmMkLst>
            </pc226:cmChg>
          </p:ext>
        </pc:extLst>
      </pc:sldChg>
      <pc:sldChg chg="modSp mod ord modCm modNotesTx">
        <pc:chgData name="Eggleston, Bethanie (MDE)" userId="4410b923-ac0d-4a77-af0e-a8d16d5854c4" providerId="ADAL" clId="{FC578B30-A0D4-4280-B9F7-78B81A478290}" dt="2026-09-17T01:06:51.840" v="3040" actId="12"/>
        <pc:sldMkLst>
          <pc:docMk/>
          <pc:sldMk cId="1956093149" sldId="548"/>
        </pc:sldMkLst>
        <pc:spChg chg="mod">
          <ac:chgData name="Eggleston, Bethanie (MDE)" userId="4410b923-ac0d-4a77-af0e-a8d16d5854c4" providerId="ADAL" clId="{FC578B30-A0D4-4280-B9F7-78B81A478290}" dt="2026-09-17T01:06:51.840" v="3040" actId="12"/>
          <ac:spMkLst>
            <pc:docMk/>
            <pc:sldMk cId="1956093149" sldId="548"/>
            <ac:spMk id="5" creationId="{32123E6E-126F-5484-8FBD-4D94E4FBD036}"/>
          </ac:spMkLst>
        </pc:spChg>
        <pc:extLst>
          <p:ext xmlns:p="http://schemas.openxmlformats.org/presentationml/2006/main" uri="{D6D511B9-2390-475A-947B-AFAB55BFBCF1}">
            <pc226:cmChg xmlns:pc226="http://schemas.microsoft.com/office/powerpoint/2022/06/main/command" chg="mod">
              <pc226:chgData name="Eggleston, Bethanie (MDE)" userId="4410b923-ac0d-4a77-af0e-a8d16d5854c4" providerId="ADAL" clId="{FC578B30-A0D4-4280-B9F7-78B81A478290}" dt="2026-08-21T18:52:06.739" v="2903" actId="20577"/>
              <pc2:cmMkLst xmlns:pc2="http://schemas.microsoft.com/office/powerpoint/2019/9/main/command">
                <pc:docMk/>
                <pc:sldMk cId="1956093149" sldId="548"/>
                <pc2:cmMk id="{1D6AA91A-197D-4DFB-BC5C-E012414B2E2D}"/>
              </pc2:cmMkLst>
            </pc226:cmChg>
            <pc226:cmChg xmlns:pc226="http://schemas.microsoft.com/office/powerpoint/2022/06/main/command" chg="mod">
              <pc226:chgData name="Eggleston, Bethanie (MDE)" userId="4410b923-ac0d-4a77-af0e-a8d16d5854c4" providerId="ADAL" clId="{FC578B30-A0D4-4280-B9F7-78B81A478290}" dt="2026-08-21T18:52:06.739" v="2903" actId="20577"/>
              <pc2:cmMkLst xmlns:pc2="http://schemas.microsoft.com/office/powerpoint/2019/9/main/command">
                <pc:docMk/>
                <pc:sldMk cId="1956093149" sldId="548"/>
                <pc2:cmMk id="{004E5A6D-C31A-43F2-91F1-3C3FBF5F6173}"/>
              </pc2:cmMkLst>
            </pc226:cmChg>
          </p:ext>
        </pc:ext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30C635-EDE2-4AC4-9D5C-B5D594D7FDE7}" type="datetimeFigureOut">
              <a:rPr lang="en-US" smtClean="0"/>
              <a:t>10/9/2026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B540E8-9F00-4DB0-8ED0-B28AB596DC5D}" type="slidenum">
              <a:rPr lang="en-US" smtClean="0"/>
              <a:t>‹#›</a:t>
            </a:fld>
            <a:endParaRPr lang="en-US"/>
          </a:p>
        </p:txBody>
      </p:sp>
    </p:spTree>
    <p:extLst>
      <p:ext uri="{BB962C8B-B14F-4D97-AF65-F5344CB8AC3E}">
        <p14:creationId xmlns:p14="http://schemas.microsoft.com/office/powerpoint/2010/main" val="22514144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Welcome to the Justification Forms Preview Webinar. The purpose of this webinar is to give ISD and district personnel guidance on how to complete the required justification activity related to the 1% cap on student participation in the alternate assessment. </a:t>
            </a:r>
          </a:p>
        </p:txBody>
      </p:sp>
      <p:sp>
        <p:nvSpPr>
          <p:cNvPr id="4" name="Slide Number Placeholder 3"/>
          <p:cNvSpPr>
            <a:spLocks noGrp="1"/>
          </p:cNvSpPr>
          <p:nvPr>
            <p:ph type="sldNum" sz="quarter" idx="10"/>
          </p:nvPr>
        </p:nvSpPr>
        <p:spPr/>
        <p:txBody>
          <a:bodyPr/>
          <a:lstStyle/>
          <a:p>
            <a:fld id="{DD2DD89C-FAB0-4542-93EC-D9383E52BB16}" type="slidenum">
              <a:rPr lang="en-US" smtClean="0"/>
              <a:t>1</a:t>
            </a:fld>
            <a:endParaRPr lang="en-US"/>
          </a:p>
        </p:txBody>
      </p:sp>
    </p:spTree>
    <p:extLst>
      <p:ext uri="{BB962C8B-B14F-4D97-AF65-F5344CB8AC3E}">
        <p14:creationId xmlns:p14="http://schemas.microsoft.com/office/powerpoint/2010/main" val="932940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Specifically, we will cover four broad topics. First, we will talk a bit</a:t>
            </a:r>
          </a:p>
          <a:p>
            <a:endParaRPr lang="en-US"/>
          </a:p>
        </p:txBody>
      </p:sp>
      <p:sp>
        <p:nvSpPr>
          <p:cNvPr id="4" name="Slide Number Placeholder 3"/>
          <p:cNvSpPr>
            <a:spLocks noGrp="1"/>
          </p:cNvSpPr>
          <p:nvPr>
            <p:ph type="sldNum" sz="quarter" idx="5"/>
          </p:nvPr>
        </p:nvSpPr>
        <p:spPr/>
        <p:txBody>
          <a:bodyPr/>
          <a:lstStyle/>
          <a:p>
            <a:fld id="{DD2DD89C-FAB0-4542-93EC-D9383E52BB16}" type="slidenum">
              <a:rPr lang="en-US" smtClean="0"/>
              <a:t>2</a:t>
            </a:fld>
            <a:endParaRPr lang="en-US"/>
          </a:p>
        </p:txBody>
      </p:sp>
    </p:spTree>
    <p:extLst>
      <p:ext uri="{BB962C8B-B14F-4D97-AF65-F5344CB8AC3E}">
        <p14:creationId xmlns:p14="http://schemas.microsoft.com/office/powerpoint/2010/main" val="30615107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In this first section, we will give you some background on the Justification process. </a:t>
            </a:r>
          </a:p>
        </p:txBody>
      </p:sp>
      <p:sp>
        <p:nvSpPr>
          <p:cNvPr id="4" name="Slide Number Placeholder 3"/>
          <p:cNvSpPr>
            <a:spLocks noGrp="1"/>
          </p:cNvSpPr>
          <p:nvPr>
            <p:ph type="sldNum" sz="quarter" idx="10"/>
          </p:nvPr>
        </p:nvSpPr>
        <p:spPr/>
        <p:txBody>
          <a:bodyPr/>
          <a:lstStyle/>
          <a:p>
            <a:fld id="{DD2DD89C-FAB0-4542-93EC-D9383E52BB16}" type="slidenum">
              <a:rPr lang="en-US" smtClean="0"/>
              <a:t>3</a:t>
            </a:fld>
            <a:endParaRPr lang="en-US"/>
          </a:p>
        </p:txBody>
      </p:sp>
    </p:spTree>
    <p:extLst>
      <p:ext uri="{BB962C8B-B14F-4D97-AF65-F5344CB8AC3E}">
        <p14:creationId xmlns:p14="http://schemas.microsoft.com/office/powerpoint/2010/main" val="3920816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Every Student Succeeds Act places a cap on the number of students participating in an alternate assessment, aligned to alternate content expectations to no more than 1% of students who are tested. Michigan’s participation rate for MI-Access, Michigan’s alternate assessment for students with the most significant cognitive disabilities, was 1.8%, which represents a higher percentage than was tested with MI-Access in 2021. Under ESSA, districts that contribute to a state exceeding the 1% cap must provide justification for doing so, as well as their plans for reducing the number of students taking the alternate assessment. These justification forms, completed in Catamaran, serve this purpose for Michigan. When districts complete these forms, they should consider areas they plan to review, to ensure students are being assessed with the most appropriate assessment related to the instruction that they receive and to ensure that instructional targets represent high expectations for all students. These areas could include but are certainly not limited to looking critically at students taking the Functional Independence level of the assessment, to ensure that such students meet the definition of a student with the most significant cognitive disabilities. Regardless of disability or student eligibility for services, another critical area to look at is the alignment between the content expectations toward which a student is taught and the assessment they are taking. MI-Access is only designed for students with the most significant cognitive disabilities, whose primary instruction is aligned with Michigan’s alternate content expectations. </a:t>
            </a:r>
          </a:p>
        </p:txBody>
      </p:sp>
      <p:sp>
        <p:nvSpPr>
          <p:cNvPr id="4" name="Slide Number Placeholder 3"/>
          <p:cNvSpPr>
            <a:spLocks noGrp="1"/>
          </p:cNvSpPr>
          <p:nvPr>
            <p:ph type="sldNum" sz="quarter" idx="5"/>
          </p:nvPr>
        </p:nvSpPr>
        <p:spPr/>
        <p:txBody>
          <a:bodyPr/>
          <a:lstStyle/>
          <a:p>
            <a:fld id="{DD2DD89C-FAB0-4542-93EC-D9383E52BB16}" type="slidenum">
              <a:rPr lang="en-US" smtClean="0"/>
              <a:t>4</a:t>
            </a:fld>
            <a:endParaRPr lang="en-US"/>
          </a:p>
        </p:txBody>
      </p:sp>
    </p:spTree>
    <p:extLst>
      <p:ext uri="{BB962C8B-B14F-4D97-AF65-F5344CB8AC3E}">
        <p14:creationId xmlns:p14="http://schemas.microsoft.com/office/powerpoint/2010/main" val="17606682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Some additional areas to look at and comment on, are trends that may occur within your district. Some of these trends may make sense, for example, if there are programs that serve students with the most significant cognitive disabilities that are located in one building but not another. However, sometimes differences occur among different buildings that would warrant the district to look more closely at student cases. Another factor to review and comment on are students whose eligibilities are not consistent with students with the most significant cognitive disabilities. While there are no inclusionary or exclusionary rules regarding eligibility for assessment selection, it is important to keep in mind that MI-Access is not designed for students with mild disabilities. This would often include most students whose primary eligibilities include a specific learning disability, emotional impairment, mild health impairments, or speech-language impairments. Another factor that was introduced in the past for many districts was to review students who consistently perform at the “Exceeds Standards” on MI-Access. IEP teams for students who consistently perform at this level, should consider meeting to determine if the instructional expectations for such students should be raised and the general assessment taken. </a:t>
            </a:r>
          </a:p>
        </p:txBody>
      </p:sp>
      <p:sp>
        <p:nvSpPr>
          <p:cNvPr id="4" name="Slide Number Placeholder 3"/>
          <p:cNvSpPr>
            <a:spLocks noGrp="1"/>
          </p:cNvSpPr>
          <p:nvPr>
            <p:ph type="sldNum" sz="quarter" idx="5"/>
          </p:nvPr>
        </p:nvSpPr>
        <p:spPr/>
        <p:txBody>
          <a:bodyPr/>
          <a:lstStyle/>
          <a:p>
            <a:fld id="{DD2DD89C-FAB0-4542-93EC-D9383E52BB16}" type="slidenum">
              <a:rPr lang="en-US" smtClean="0"/>
              <a:t>5</a:t>
            </a:fld>
            <a:endParaRPr lang="en-US"/>
          </a:p>
        </p:txBody>
      </p:sp>
    </p:spTree>
    <p:extLst>
      <p:ext uri="{BB962C8B-B14F-4D97-AF65-F5344CB8AC3E}">
        <p14:creationId xmlns:p14="http://schemas.microsoft.com/office/powerpoint/2010/main" val="10214252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Intermediate School Districts may also need to complete a district justification form. This would be true if the district offers any educational programming. For example, an ISD that operates a center-based special education program alone may have a very high percentage of students that take MI-Access. An ISD that runs both specific general education programming and a center-based special education program, may have a lower percentage, but usually still well above 1%. Other ISDs may not run any direct educational programming, in which case their participation rates will likely show 0%. While this is expected, the justification process is still required by federal law. The district Justification Form will be available as a link on all ISD justification forms.</a:t>
            </a:r>
          </a:p>
        </p:txBody>
      </p:sp>
      <p:sp>
        <p:nvSpPr>
          <p:cNvPr id="4" name="Slide Number Placeholder 3"/>
          <p:cNvSpPr>
            <a:spLocks noGrp="1"/>
          </p:cNvSpPr>
          <p:nvPr>
            <p:ph type="sldNum" sz="quarter" idx="5"/>
          </p:nvPr>
        </p:nvSpPr>
        <p:spPr/>
        <p:txBody>
          <a:bodyPr/>
          <a:lstStyle/>
          <a:p>
            <a:fld id="{DD2DD89C-FAB0-4542-93EC-D9383E52BB16}" type="slidenum">
              <a:rPr lang="en-US" smtClean="0"/>
              <a:t>6</a:t>
            </a:fld>
            <a:endParaRPr lang="en-US"/>
          </a:p>
        </p:txBody>
      </p:sp>
    </p:spTree>
    <p:extLst>
      <p:ext uri="{BB962C8B-B14F-4D97-AF65-F5344CB8AC3E}">
        <p14:creationId xmlns:p14="http://schemas.microsoft.com/office/powerpoint/2010/main" val="29412600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It is important to note that nothing in the justification form process changes or excludes a district or ISD from the 1% rule. As districts work through the justification form process, please note that the contributing factors, when they apply, provide additional context for member districts to think about their data, but do not change the 1% rule. Often times, districts will have done a deep dive of their data and created a hypothesis regarding alternate assessment participation that is not already indicated on the justification form. This information should be included in the “Other Justifications” section.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If a district has been flagged for disproportionality, this an additional page of the justification forms must be completed. If a district does not see this additional page, labeled Disproportionality, then they were not flagged for disproportionality in regards to participation for MI-Access. </a:t>
            </a:r>
          </a:p>
        </p:txBody>
      </p:sp>
      <p:sp>
        <p:nvSpPr>
          <p:cNvPr id="4" name="Slide Number Placeholder 3"/>
          <p:cNvSpPr>
            <a:spLocks noGrp="1"/>
          </p:cNvSpPr>
          <p:nvPr>
            <p:ph type="sldNum" sz="quarter" idx="5"/>
          </p:nvPr>
        </p:nvSpPr>
        <p:spPr/>
        <p:txBody>
          <a:bodyPr/>
          <a:lstStyle/>
          <a:p>
            <a:fld id="{DD2DD89C-FAB0-4542-93EC-D9383E52BB16}" type="slidenum">
              <a:rPr lang="en-US" smtClean="0"/>
              <a:t>7</a:t>
            </a:fld>
            <a:endParaRPr lang="en-US"/>
          </a:p>
        </p:txBody>
      </p:sp>
    </p:spTree>
    <p:extLst>
      <p:ext uri="{BB962C8B-B14F-4D97-AF65-F5344CB8AC3E}">
        <p14:creationId xmlns:p14="http://schemas.microsoft.com/office/powerpoint/2010/main" val="4074680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ISD justification forms synthesize the information for all member districts in an ISD. This form can be very useful to ISDs in determining where and how to prioritize technical assistance and also allows the ISD a way to organize the collection of the justification forms. These forms can be worked on at any time after they are open but cannot be submitted until 100% of the member districts have submitted their forms. This is an intentional feature, as 100% of district participation is required under ESSA for this activity. </a:t>
            </a:r>
          </a:p>
          <a:p>
            <a:endParaRPr lang="en-US"/>
          </a:p>
        </p:txBody>
      </p:sp>
      <p:sp>
        <p:nvSpPr>
          <p:cNvPr id="4" name="Slide Number Placeholder 3"/>
          <p:cNvSpPr>
            <a:spLocks noGrp="1"/>
          </p:cNvSpPr>
          <p:nvPr>
            <p:ph type="sldNum" sz="quarter" idx="5"/>
          </p:nvPr>
        </p:nvSpPr>
        <p:spPr/>
        <p:txBody>
          <a:bodyPr/>
          <a:lstStyle/>
          <a:p>
            <a:fld id="{DD2DD89C-FAB0-4542-93EC-D9383E52BB16}" type="slidenum">
              <a:rPr lang="en-US" smtClean="0"/>
              <a:t>8</a:t>
            </a:fld>
            <a:endParaRPr lang="en-US"/>
          </a:p>
        </p:txBody>
      </p:sp>
    </p:spTree>
    <p:extLst>
      <p:ext uri="{BB962C8B-B14F-4D97-AF65-F5344CB8AC3E}">
        <p14:creationId xmlns:p14="http://schemas.microsoft.com/office/powerpoint/2010/main" val="32002867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Like the district justification forms, there are several trends and factors to consider in the data for an ISD. These would include students taking the Functional Independence level of the assessment and alignment with the definition of a student with the most significant cognitive disabilities, difference among member districts, differences among grade bands, both overall and among member districts, eligibility areas that may not be consistent with the definition of students with the most significant cognitive disabilities, a critical eye on students who have consistently scored in the “Surpassed the Standards” performance level for MI-Access, and long term trends of MI-Access participation among member districts. </a:t>
            </a:r>
          </a:p>
          <a:p>
            <a:endParaRPr lang="en-US"/>
          </a:p>
        </p:txBody>
      </p:sp>
      <p:sp>
        <p:nvSpPr>
          <p:cNvPr id="4" name="Slide Number Placeholder 3"/>
          <p:cNvSpPr>
            <a:spLocks noGrp="1"/>
          </p:cNvSpPr>
          <p:nvPr>
            <p:ph type="sldNum" sz="quarter" idx="5"/>
          </p:nvPr>
        </p:nvSpPr>
        <p:spPr/>
        <p:txBody>
          <a:bodyPr/>
          <a:lstStyle/>
          <a:p>
            <a:fld id="{DD2DD89C-FAB0-4542-93EC-D9383E52BB16}" type="slidenum">
              <a:rPr lang="en-US" smtClean="0"/>
              <a:t>9</a:t>
            </a:fld>
            <a:endParaRPr lang="en-US"/>
          </a:p>
        </p:txBody>
      </p:sp>
    </p:spTree>
    <p:extLst>
      <p:ext uri="{BB962C8B-B14F-4D97-AF65-F5344CB8AC3E}">
        <p14:creationId xmlns:p14="http://schemas.microsoft.com/office/powerpoint/2010/main" val="7915536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a:t>Each justification form, be it member district or ISD, will be complete by the ISD Director and/or monitor and district Catamaran coordinators. Completion of these forms must be done in Catamaran. As a reminder, all district justification forms must be reviewed and accepted by the ISD before the full ISD Justification Form (which includes the member district forms) can be submitted. If an ISD does not run any special education center-based programs (meaning they have a participation rate of zero), they do not need to submit a district justification form. Please note, all Justification Forms will eventually be posted to the MI-Access page. Making Justification Forms publicly available is another requirement under ESSA. </a:t>
            </a:r>
          </a:p>
        </p:txBody>
      </p:sp>
      <p:sp>
        <p:nvSpPr>
          <p:cNvPr id="4" name="Slide Number Placeholder 3"/>
          <p:cNvSpPr>
            <a:spLocks noGrp="1"/>
          </p:cNvSpPr>
          <p:nvPr>
            <p:ph type="sldNum" sz="quarter" idx="5"/>
          </p:nvPr>
        </p:nvSpPr>
        <p:spPr/>
        <p:txBody>
          <a:bodyPr/>
          <a:lstStyle/>
          <a:p>
            <a:fld id="{DD2DD89C-FAB0-4542-93EC-D9383E52BB16}" type="slidenum">
              <a:rPr lang="en-US" smtClean="0"/>
              <a:t>10</a:t>
            </a:fld>
            <a:endParaRPr lang="en-US"/>
          </a:p>
        </p:txBody>
      </p:sp>
    </p:spTree>
    <p:extLst>
      <p:ext uri="{BB962C8B-B14F-4D97-AF65-F5344CB8AC3E}">
        <p14:creationId xmlns:p14="http://schemas.microsoft.com/office/powerpoint/2010/main" val="25162181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MDE will provide recommended targeted assistance to the ISD for any district whose participation rate was 1.3% or higher, and/or was flagged for disproportionality, and/or required a response to something indicated in the justification form. Districts falling into this category are required to have a plan to address participation rates and should receive technical assistance from the ISD.</a:t>
            </a:r>
          </a:p>
          <a:p>
            <a:endParaRPr lang="en-US"/>
          </a:p>
          <a:p>
            <a:endParaRPr lang="en-US"/>
          </a:p>
        </p:txBody>
      </p:sp>
      <p:sp>
        <p:nvSpPr>
          <p:cNvPr id="4" name="Slide Number Placeholder 3"/>
          <p:cNvSpPr>
            <a:spLocks noGrp="1"/>
          </p:cNvSpPr>
          <p:nvPr>
            <p:ph type="sldNum" sz="quarter" idx="5"/>
          </p:nvPr>
        </p:nvSpPr>
        <p:spPr/>
        <p:txBody>
          <a:bodyPr/>
          <a:lstStyle/>
          <a:p>
            <a:fld id="{DD2DD89C-FAB0-4542-93EC-D9383E52BB16}" type="slidenum">
              <a:rPr lang="en-US" smtClean="0"/>
              <a:t>11</a:t>
            </a:fld>
            <a:endParaRPr lang="en-US"/>
          </a:p>
        </p:txBody>
      </p:sp>
    </p:spTree>
    <p:extLst>
      <p:ext uri="{BB962C8B-B14F-4D97-AF65-F5344CB8AC3E}">
        <p14:creationId xmlns:p14="http://schemas.microsoft.com/office/powerpoint/2010/main" val="1630662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Activities for the tiers are as follows:</a:t>
            </a:r>
          </a:p>
        </p:txBody>
      </p:sp>
      <p:sp>
        <p:nvSpPr>
          <p:cNvPr id="4" name="Slide Number Placeholder 3"/>
          <p:cNvSpPr>
            <a:spLocks noGrp="1"/>
          </p:cNvSpPr>
          <p:nvPr>
            <p:ph type="sldNum" sz="quarter" idx="5"/>
          </p:nvPr>
        </p:nvSpPr>
        <p:spPr/>
        <p:txBody>
          <a:bodyPr/>
          <a:lstStyle/>
          <a:p>
            <a:fld id="{DD2DD89C-FAB0-4542-93EC-D9383E52BB16}" type="slidenum">
              <a:rPr lang="en-US" smtClean="0"/>
              <a:t>12</a:t>
            </a:fld>
            <a:endParaRPr lang="en-US"/>
          </a:p>
        </p:txBody>
      </p:sp>
    </p:spTree>
    <p:extLst>
      <p:ext uri="{BB962C8B-B14F-4D97-AF65-F5344CB8AC3E}">
        <p14:creationId xmlns:p14="http://schemas.microsoft.com/office/powerpoint/2010/main" val="30802851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000"/>
                </a:solidFill>
                <a:effectLst/>
                <a:highlight>
                  <a:srgbClr val="FFFFFF"/>
                </a:highlight>
                <a:latin typeface="Calibri" panose="020F0502020204030204" pitchFamily="34" charset="0"/>
              </a:rPr>
              <a:t>Tier 2 Districts must complete an action plan including training around the four necessary criteria for appropriate use of alternate standards and assessments,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000"/>
                </a:solidFill>
                <a:effectLst/>
                <a:highlight>
                  <a:srgbClr val="FFFFFF"/>
                </a:highlight>
                <a:latin typeface="Calibri" panose="020F0502020204030204" pitchFamily="34" charset="0"/>
              </a:rPr>
              <a:t>A list of students who are flagged for high risk of not meeting the required criteria to be eligible for alternate assessments, from the Spring 2026 testing data is provided in Catamaran.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dirty="0">
                <a:solidFill>
                  <a:srgbClr val="0078D4"/>
                </a:solidFill>
                <a:effectLst/>
                <a:highlight>
                  <a:srgbClr val="FFFF00"/>
                </a:highlight>
                <a:latin typeface="Calibri" panose="020F0502020204030204" pitchFamily="34" charset="0"/>
              </a:rPr>
              <a:t>For districts falling within Tier 2, a review must be done of students who continue to meet the definition of a “student with the most significant cognitive disabilities” yet are scoring in the “Surpassed the Standards” performance level.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dirty="0">
                <a:solidFill>
                  <a:srgbClr val="0078D4"/>
                </a:solidFill>
                <a:effectLst/>
                <a:highlight>
                  <a:srgbClr val="FFFF00"/>
                </a:highlight>
                <a:latin typeface="Calibri" panose="020F0502020204030204" pitchFamily="34" charset="0"/>
              </a:rPr>
              <a:t>An educational Benefit review of such cases should be completed to determine if instructional targets are rigorous enough for such students. </a:t>
            </a:r>
            <a:r>
              <a:rPr lang="en-US" sz="1200" b="0" i="0" u="none" dirty="0">
                <a:solidFill>
                  <a:srgbClr val="0078D4"/>
                </a:solidFill>
                <a:effectLst/>
                <a:highlight>
                  <a:srgbClr val="FFFFFF"/>
                </a:highlight>
                <a:latin typeface="Calibri" panose="020F0502020204030204" pitchFamily="34" charset="0"/>
              </a:rPr>
              <a:t> </a:t>
            </a:r>
            <a:r>
              <a:rPr lang="en-US" sz="1200" b="0" i="0" dirty="0">
                <a:solidFill>
                  <a:srgbClr val="000000"/>
                </a:solidFill>
                <a:effectLst/>
                <a:highlight>
                  <a:srgbClr val="FFFFFF"/>
                </a:highlight>
                <a:latin typeface="Calibri" panose="020F0502020204030204" pitchFamily="34" charset="0"/>
              </a:rPr>
              <a:t>Monitoring of action taken by Tier 2 districts will be done  by the ISD, using universal and targeted guidance resources provided by MDE. Tier 2 districts and their ISD may request additional assistance from MDE as needed. The district should review the rubric with criterion relevant data.</a:t>
            </a:r>
            <a:endParaRPr lang="en-US" dirty="0"/>
          </a:p>
          <a:p>
            <a:endParaRPr lang="en-US" dirty="0"/>
          </a:p>
        </p:txBody>
      </p:sp>
      <p:sp>
        <p:nvSpPr>
          <p:cNvPr id="4" name="Slide Number Placeholder 3"/>
          <p:cNvSpPr>
            <a:spLocks noGrp="1"/>
          </p:cNvSpPr>
          <p:nvPr>
            <p:ph type="sldNum" sz="quarter" idx="5"/>
          </p:nvPr>
        </p:nvSpPr>
        <p:spPr/>
        <p:txBody>
          <a:bodyPr/>
          <a:lstStyle/>
          <a:p>
            <a:fld id="{DD2DD89C-FAB0-4542-93EC-D9383E52BB16}" type="slidenum">
              <a:rPr lang="en-US" smtClean="0"/>
              <a:t>13</a:t>
            </a:fld>
            <a:endParaRPr lang="en-US"/>
          </a:p>
        </p:txBody>
      </p:sp>
    </p:spTree>
    <p:extLst>
      <p:ext uri="{BB962C8B-B14F-4D97-AF65-F5344CB8AC3E}">
        <p14:creationId xmlns:p14="http://schemas.microsoft.com/office/powerpoint/2010/main" val="40783723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600"/>
              </a:spcBef>
              <a:spcAft>
                <a:spcPts val="600"/>
              </a:spcAft>
            </a:pPr>
            <a:r>
              <a:rPr lang="en-US" sz="1800">
                <a:effectLst/>
                <a:latin typeface="Calibri"/>
                <a:ea typeface="Times New Roman" panose="02020603050405020304" pitchFamily="18" charset="0"/>
                <a:cs typeface="Calibri"/>
              </a:rPr>
              <a:t>Tier 3 districts must complete an action plan</a:t>
            </a:r>
            <a:r>
              <a:rPr lang="en-US" sz="1800">
                <a:latin typeface="Calibri"/>
                <a:ea typeface="Times New Roman" panose="02020603050405020304" pitchFamily="18" charset="0"/>
                <a:cs typeface="Calibri"/>
              </a:rPr>
              <a:t> including</a:t>
            </a:r>
            <a:r>
              <a:rPr lang="en-US" sz="1800">
                <a:effectLst/>
                <a:latin typeface="Calibri"/>
                <a:ea typeface="Times New Roman" panose="02020603050405020304" pitchFamily="18" charset="0"/>
                <a:cs typeface="Calibri"/>
              </a:rPr>
              <a:t> training around the four necessary criteria for appropriate use of alternate standards and assessments. </a:t>
            </a:r>
          </a:p>
          <a:p>
            <a:pPr marL="0" marR="0" lvl="0" indent="0" algn="l" defTabSz="914400" rtl="0" eaLnBrk="1" fontAlgn="auto" latinLnBrk="0" hangingPunct="1">
              <a:lnSpc>
                <a:spcPct val="107000"/>
              </a:lnSpc>
              <a:spcBef>
                <a:spcPts val="600"/>
              </a:spcBef>
              <a:spcAft>
                <a:spcPts val="600"/>
              </a:spcAft>
              <a:buClrTx/>
              <a:buSzTx/>
              <a:buFont typeface="Symbol" panose="05050102010706020507" pitchFamily="18" charset="2"/>
              <a:buNone/>
              <a:tabLst/>
              <a:defRPr/>
            </a:pPr>
            <a:r>
              <a:rPr lang="en-US" sz="1800" b="0" i="0">
                <a:solidFill>
                  <a:srgbClr val="000000"/>
                </a:solidFill>
                <a:effectLst/>
                <a:highlight>
                  <a:srgbClr val="FFFFFF"/>
                </a:highlight>
                <a:latin typeface="Calibri" panose="020F0502020204030204" pitchFamily="34" charset="0"/>
              </a:rPr>
              <a:t>A list of students who are flagged for high risk of not meeting the required criteria to be eligible for alternate assessments, from the spring 2026 testing data is provided in Catamaran. </a:t>
            </a:r>
          </a:p>
          <a:p>
            <a:pPr>
              <a:lnSpc>
                <a:spcPct val="107000"/>
              </a:lnSpc>
              <a:spcBef>
                <a:spcPts val="600"/>
              </a:spcBef>
              <a:spcAft>
                <a:spcPts val="600"/>
              </a:spcAft>
              <a:buFont typeface="Symbol" panose="05050102010706020507" pitchFamily="18" charset="2"/>
              <a:defRPr/>
            </a:pPr>
            <a:r>
              <a:rPr lang="en-US" sz="1800">
                <a:effectLst/>
                <a:latin typeface="Calibri"/>
                <a:ea typeface="Times New Roman" panose="02020603050405020304" pitchFamily="18" charset="0"/>
                <a:cs typeface="Calibri"/>
              </a:rPr>
              <a:t>If the district has flagged student cases, then IEP team members complete the IEP team facing rubric using criterion-relevant data. Outcomes of the review for all districts per ISD are expected to be completed by April 1, 2027, and a summary of the data and decisions around each criterion must be reviewed by MDE with directed guidance provided. For districts falling within Tier 3, a review must also be done of students who continue to meet the definition of a “student with the most significant cognitive disabilities” yet are scoring in the “Surpassed the Standards”  performance level. </a:t>
            </a:r>
            <a:r>
              <a:rPr lang="en-US" sz="1800">
                <a:latin typeface="Calibri"/>
                <a:ea typeface="Times New Roman" panose="02020603050405020304" pitchFamily="18" charset="0"/>
                <a:cs typeface="Calibri"/>
              </a:rPr>
              <a:t> </a:t>
            </a:r>
            <a:r>
              <a:rPr lang="en-US" sz="1800">
                <a:effectLst/>
                <a:latin typeface="Calibri"/>
                <a:ea typeface="Times New Roman" panose="02020603050405020304" pitchFamily="18" charset="0"/>
                <a:cs typeface="Calibri"/>
              </a:rPr>
              <a:t>Monitoring of Tier 3 actions will be completed by MDE with the involvement of the ISD. This includes targeted and directed technical assistance. Reminder: The High-Risk Excel Summary will be the only format accepted, a PDF of the high-Risk summary will not be accepted.</a:t>
            </a:r>
          </a:p>
        </p:txBody>
      </p:sp>
      <p:sp>
        <p:nvSpPr>
          <p:cNvPr id="4" name="Slide Number Placeholder 3"/>
          <p:cNvSpPr>
            <a:spLocks noGrp="1"/>
          </p:cNvSpPr>
          <p:nvPr>
            <p:ph type="sldNum" sz="quarter" idx="5"/>
          </p:nvPr>
        </p:nvSpPr>
        <p:spPr/>
        <p:txBody>
          <a:bodyPr/>
          <a:lstStyle/>
          <a:p>
            <a:fld id="{DD2DD89C-FAB0-4542-93EC-D9383E52BB16}" type="slidenum">
              <a:rPr lang="en-US" smtClean="0"/>
              <a:t>14</a:t>
            </a:fld>
            <a:endParaRPr lang="en-US"/>
          </a:p>
        </p:txBody>
      </p:sp>
    </p:spTree>
    <p:extLst>
      <p:ext uri="{BB962C8B-B14F-4D97-AF65-F5344CB8AC3E}">
        <p14:creationId xmlns:p14="http://schemas.microsoft.com/office/powerpoint/2010/main" val="33082807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Whether the district is in Tier 2 or 3, if they have disproportionality, they must also review the student records of 8 students in the subgroup or subgroups identified for the district to determine if they meet all four requirements of the definition of a student with the most significant cognitive disabilities.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Just to make it clear, all the required additional actions should be completed and evidence submitted by June 1, 2027. </a:t>
            </a:r>
          </a:p>
          <a:p>
            <a:pPr>
              <a:defRPr/>
            </a:pPr>
            <a:endParaRPr lang="en-US"/>
          </a:p>
        </p:txBody>
      </p:sp>
      <p:sp>
        <p:nvSpPr>
          <p:cNvPr id="4" name="Slide Number Placeholder 3"/>
          <p:cNvSpPr>
            <a:spLocks noGrp="1"/>
          </p:cNvSpPr>
          <p:nvPr>
            <p:ph type="sldNum" sz="quarter" idx="5"/>
          </p:nvPr>
        </p:nvSpPr>
        <p:spPr/>
        <p:txBody>
          <a:bodyPr/>
          <a:lstStyle/>
          <a:p>
            <a:fld id="{DD2DD89C-FAB0-4542-93EC-D9383E52BB16}" type="slidenum">
              <a:rPr lang="en-US" smtClean="0"/>
              <a:t>15</a:t>
            </a:fld>
            <a:endParaRPr lang="en-US"/>
          </a:p>
        </p:txBody>
      </p:sp>
    </p:spTree>
    <p:extLst>
      <p:ext uri="{BB962C8B-B14F-4D97-AF65-F5344CB8AC3E}">
        <p14:creationId xmlns:p14="http://schemas.microsoft.com/office/powerpoint/2010/main" val="1291310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February 15</a:t>
            </a:r>
            <a:r>
              <a:rPr lang="en-US" baseline="30000"/>
              <a:t>th</a:t>
            </a:r>
            <a:r>
              <a:rPr lang="en-US"/>
              <a:t> date is not being submitted in Catamaran, This date is for the districts to return their High-Risk Summary to the ISDs, so they have time to review before their April 1 deadline.</a:t>
            </a:r>
          </a:p>
        </p:txBody>
      </p:sp>
      <p:sp>
        <p:nvSpPr>
          <p:cNvPr id="4" name="Slide Number Placeholder 3"/>
          <p:cNvSpPr>
            <a:spLocks noGrp="1"/>
          </p:cNvSpPr>
          <p:nvPr>
            <p:ph type="sldNum" sz="quarter" idx="5"/>
          </p:nvPr>
        </p:nvSpPr>
        <p:spPr/>
        <p:txBody>
          <a:bodyPr/>
          <a:lstStyle/>
          <a:p>
            <a:fld id="{DD2DD89C-FAB0-4542-93EC-D9383E52BB16}" type="slidenum">
              <a:rPr lang="en-US" smtClean="0"/>
              <a:t>16</a:t>
            </a:fld>
            <a:endParaRPr lang="en-US"/>
          </a:p>
        </p:txBody>
      </p:sp>
    </p:spTree>
    <p:extLst>
      <p:ext uri="{BB962C8B-B14F-4D97-AF65-F5344CB8AC3E}">
        <p14:creationId xmlns:p14="http://schemas.microsoft.com/office/powerpoint/2010/main" val="37529282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Now we are going to talk about the Justification Forms Activity in Catamaran. You will see some differences from last year’s forms to this year’s forms. There are less forms and more explicit instructions. Let’s see some of these changes. </a:t>
            </a:r>
          </a:p>
        </p:txBody>
      </p:sp>
      <p:sp>
        <p:nvSpPr>
          <p:cNvPr id="4" name="Slide Number Placeholder 3"/>
          <p:cNvSpPr>
            <a:spLocks noGrp="1"/>
          </p:cNvSpPr>
          <p:nvPr>
            <p:ph type="sldNum" sz="quarter" idx="10"/>
          </p:nvPr>
        </p:nvSpPr>
        <p:spPr/>
        <p:txBody>
          <a:bodyPr/>
          <a:lstStyle/>
          <a:p>
            <a:fld id="{DD2DD89C-FAB0-4542-93EC-D9383E52BB16}" type="slidenum">
              <a:rPr lang="en-US" smtClean="0"/>
              <a:t>17</a:t>
            </a:fld>
            <a:endParaRPr lang="en-US"/>
          </a:p>
        </p:txBody>
      </p:sp>
    </p:spTree>
    <p:extLst>
      <p:ext uri="{BB962C8B-B14F-4D97-AF65-F5344CB8AC3E}">
        <p14:creationId xmlns:p14="http://schemas.microsoft.com/office/powerpoint/2010/main" val="29931974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r>
              <a:rPr lang="en-US"/>
              <a:t>First, you will go to </a:t>
            </a:r>
            <a:r>
              <a:rPr lang="en-US" err="1"/>
              <a:t>catamaran.partners</a:t>
            </a:r>
            <a:r>
              <a:rPr lang="en-US"/>
              <a:t> to log into Catamaran.</a:t>
            </a:r>
          </a:p>
          <a:p>
            <a:endParaRPr lang="en-US"/>
          </a:p>
          <a:p>
            <a:r>
              <a:rPr lang="en-US"/>
              <a:t>If you do not have a username and password or if you have forgotten it, you can either select the </a:t>
            </a:r>
            <a:r>
              <a:rPr lang="en-US" u="sng"/>
              <a:t>Need to create an account? </a:t>
            </a:r>
            <a:r>
              <a:rPr lang="en-US"/>
              <a:t>or </a:t>
            </a:r>
            <a:r>
              <a:rPr lang="en-US" u="sng"/>
              <a:t>Forgot Password? </a:t>
            </a:r>
            <a:r>
              <a:rPr lang="en-US" u="none"/>
              <a:t>link on the login screen or you may contact the </a:t>
            </a:r>
            <a:r>
              <a:rPr lang="en-US"/>
              <a:t>Catamaran Help Desk. </a:t>
            </a:r>
          </a:p>
          <a:p>
            <a:endParaRPr lang="en-US"/>
          </a:p>
          <a:p>
            <a:endParaRPr lang="en-US"/>
          </a:p>
        </p:txBody>
      </p:sp>
      <p:sp>
        <p:nvSpPr>
          <p:cNvPr id="4" name="Slide Number Placeholder 3"/>
          <p:cNvSpPr>
            <a:spLocks noGrp="1"/>
          </p:cNvSpPr>
          <p:nvPr>
            <p:ph type="sldNum" sz="quarter" idx="10"/>
          </p:nvPr>
        </p:nvSpPr>
        <p:spPr/>
        <p:txBody>
          <a:bodyPr/>
          <a:lstStyle/>
          <a:p>
            <a:fld id="{DD2DD89C-FAB0-4542-93EC-D9383E52BB16}" type="slidenum">
              <a:rPr lang="en-US" smtClean="0"/>
              <a:t>18</a:t>
            </a:fld>
            <a:endParaRPr lang="en-US"/>
          </a:p>
        </p:txBody>
      </p:sp>
    </p:spTree>
    <p:extLst>
      <p:ext uri="{BB962C8B-B14F-4D97-AF65-F5344CB8AC3E}">
        <p14:creationId xmlns:p14="http://schemas.microsoft.com/office/powerpoint/2010/main" val="2220095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Locate the district justification form from the tasks overview. </a:t>
            </a:r>
          </a:p>
          <a:p>
            <a:endParaRPr lang="en-US" b="0"/>
          </a:p>
          <a:p>
            <a:r>
              <a:rPr lang="en-US" b="0"/>
              <a:t>If you have a lot of items on your dashboard, you may want to filter using the Justification Forms option in the Type drop down filter. </a:t>
            </a:r>
          </a:p>
        </p:txBody>
      </p:sp>
      <p:sp>
        <p:nvSpPr>
          <p:cNvPr id="4" name="Slide Number Placeholder 3"/>
          <p:cNvSpPr>
            <a:spLocks noGrp="1"/>
          </p:cNvSpPr>
          <p:nvPr>
            <p:ph type="sldNum" sz="quarter" idx="10"/>
          </p:nvPr>
        </p:nvSpPr>
        <p:spPr/>
        <p:txBody>
          <a:bodyPr/>
          <a:lstStyle/>
          <a:p>
            <a:fld id="{DD2DD89C-FAB0-4542-93EC-D9383E52BB16}" type="slidenum">
              <a:rPr lang="en-US" smtClean="0"/>
              <a:t>19</a:t>
            </a:fld>
            <a:endParaRPr lang="en-US"/>
          </a:p>
        </p:txBody>
      </p:sp>
    </p:spTree>
    <p:extLst>
      <p:ext uri="{BB962C8B-B14F-4D97-AF65-F5344CB8AC3E}">
        <p14:creationId xmlns:p14="http://schemas.microsoft.com/office/powerpoint/2010/main" val="34088803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Similarly, the ISD Summary Justification form will be available on the ISD tasks overview on the release date.</a:t>
            </a:r>
          </a:p>
        </p:txBody>
      </p:sp>
      <p:sp>
        <p:nvSpPr>
          <p:cNvPr id="4" name="Slide Number Placeholder 3"/>
          <p:cNvSpPr>
            <a:spLocks noGrp="1"/>
          </p:cNvSpPr>
          <p:nvPr>
            <p:ph type="sldNum" sz="quarter" idx="10"/>
          </p:nvPr>
        </p:nvSpPr>
        <p:spPr/>
        <p:txBody>
          <a:bodyPr/>
          <a:lstStyle/>
          <a:p>
            <a:fld id="{DD2DD89C-FAB0-4542-93EC-D9383E52BB16}" type="slidenum">
              <a:rPr lang="en-US" smtClean="0"/>
              <a:t>20</a:t>
            </a:fld>
            <a:endParaRPr lang="en-US"/>
          </a:p>
        </p:txBody>
      </p:sp>
    </p:spTree>
    <p:extLst>
      <p:ext uri="{BB962C8B-B14F-4D97-AF65-F5344CB8AC3E}">
        <p14:creationId xmlns:p14="http://schemas.microsoft.com/office/powerpoint/2010/main" val="39951516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None/>
              <a:tabLst/>
              <a:defRPr/>
            </a:pPr>
            <a:r>
              <a:rPr lang="en-US" sz="2800"/>
              <a:t>The first step in the district activity is to review the district data table. Data is pre-populated using the Alternate Assessment data as provided by MDE.</a:t>
            </a:r>
          </a:p>
          <a:p>
            <a:pPr marL="228600" indent="-228600"/>
            <a:endParaRPr lang="en-US" sz="2800"/>
          </a:p>
          <a:p>
            <a:pPr marL="228600" indent="-228600"/>
            <a:r>
              <a:rPr lang="en-US" sz="2800"/>
              <a:t>District Catamaran Coordinators will review and acknowledge the data table has been reviewed by choosing the checkbox. If your district is Standard or Tier 1, this will trigger the end of your Justification Form. </a:t>
            </a:r>
          </a:p>
          <a:p>
            <a:pPr marL="228600" indent="-228600"/>
            <a:endParaRPr lang="en-US" sz="2800"/>
          </a:p>
          <a:p>
            <a:pPr>
              <a:spcBef>
                <a:spcPts val="1800"/>
              </a:spcBef>
            </a:pPr>
            <a:endParaRPr lang="en-US" sz="2800"/>
          </a:p>
          <a:p>
            <a:r>
              <a:rPr lang="en-US" sz="2800"/>
              <a:t>A note for ISDs: If a district had tested students in the spring of the prior school year, alternate assessment data is made available in Catamaran, and a justification form will be created for them. However, if the district has since closed, the ISD can request a bypass for the work at that specific district. </a:t>
            </a:r>
            <a:r>
              <a:rPr lang="en-US" sz="2400"/>
              <a:t>Contact MDE or the Help Desk for a bypass for that district or districts.</a:t>
            </a:r>
          </a:p>
        </p:txBody>
      </p:sp>
      <p:sp>
        <p:nvSpPr>
          <p:cNvPr id="4" name="Slide Number Placeholder 3"/>
          <p:cNvSpPr>
            <a:spLocks noGrp="1"/>
          </p:cNvSpPr>
          <p:nvPr>
            <p:ph type="sldNum" sz="quarter" idx="10"/>
          </p:nvPr>
        </p:nvSpPr>
        <p:spPr/>
        <p:txBody>
          <a:bodyPr/>
          <a:lstStyle/>
          <a:p>
            <a:fld id="{DD2DD89C-FAB0-4542-93EC-D9383E52BB16}" type="slidenum">
              <a:rPr lang="en-US" smtClean="0"/>
              <a:t>21</a:t>
            </a:fld>
            <a:endParaRPr lang="en-US"/>
          </a:p>
        </p:txBody>
      </p:sp>
    </p:spTree>
    <p:extLst>
      <p:ext uri="{BB962C8B-B14F-4D97-AF65-F5344CB8AC3E}">
        <p14:creationId xmlns:p14="http://schemas.microsoft.com/office/powerpoint/2010/main" val="35057285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a:t>If any spring participation rate is 1.1% or higher, there will be additional pages to complete. These will auto-load upon acknowledging the data table.</a:t>
            </a:r>
          </a:p>
          <a:p>
            <a:r>
              <a:rPr lang="en-US" sz="1200"/>
              <a:t>If all spring participation rates are 1.0% or below, the activity is complete. No further action is required from the district. </a:t>
            </a:r>
          </a:p>
        </p:txBody>
      </p:sp>
      <p:sp>
        <p:nvSpPr>
          <p:cNvPr id="4" name="Slide Number Placeholder 3"/>
          <p:cNvSpPr>
            <a:spLocks noGrp="1"/>
          </p:cNvSpPr>
          <p:nvPr>
            <p:ph type="sldNum" sz="quarter" idx="10"/>
          </p:nvPr>
        </p:nvSpPr>
        <p:spPr/>
        <p:txBody>
          <a:bodyPr/>
          <a:lstStyle/>
          <a:p>
            <a:fld id="{DD2DD89C-FAB0-4542-93EC-D9383E52BB16}" type="slidenum">
              <a:rPr lang="en-US" smtClean="0"/>
              <a:t>22</a:t>
            </a:fld>
            <a:endParaRPr lang="en-US"/>
          </a:p>
        </p:txBody>
      </p:sp>
    </p:spTree>
    <p:extLst>
      <p:ext uri="{BB962C8B-B14F-4D97-AF65-F5344CB8AC3E}">
        <p14:creationId xmlns:p14="http://schemas.microsoft.com/office/powerpoint/2010/main" val="32087066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Once you have accessed the data form, you can see whether your district is in level Tier 2 or Tier 3 support. If you are in Tier 2 or Tier 3 then you will have additional actions required. For a list of students visit the reports page. You can find this page by hovering your cursor over your name in the upper right-hand corner of the screen and then selecting Reports from the dropdown list. </a:t>
            </a:r>
          </a:p>
          <a:p>
            <a:r>
              <a:rPr lang="en-US"/>
              <a:t>Scroll down the page to the Policy section and select Justification Forms - Flagged Student Cases</a:t>
            </a:r>
          </a:p>
        </p:txBody>
      </p:sp>
      <p:sp>
        <p:nvSpPr>
          <p:cNvPr id="4" name="Slide Number Placeholder 3"/>
          <p:cNvSpPr>
            <a:spLocks noGrp="1"/>
          </p:cNvSpPr>
          <p:nvPr>
            <p:ph type="sldNum" sz="quarter" idx="5"/>
          </p:nvPr>
        </p:nvSpPr>
        <p:spPr/>
        <p:txBody>
          <a:bodyPr/>
          <a:lstStyle/>
          <a:p>
            <a:fld id="{DD2DD89C-FAB0-4542-93EC-D9383E52BB16}" type="slidenum">
              <a:rPr lang="en-US" smtClean="0"/>
              <a:t>23</a:t>
            </a:fld>
            <a:endParaRPr lang="en-US"/>
          </a:p>
        </p:txBody>
      </p:sp>
    </p:spTree>
    <p:extLst>
      <p:ext uri="{BB962C8B-B14F-4D97-AF65-F5344CB8AC3E}">
        <p14:creationId xmlns:p14="http://schemas.microsoft.com/office/powerpoint/2010/main" val="29082898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screenshot of the filters you can apply to see the flagged student cases. District personnel will only be able to see the students in their District, but ISD personnel will be able to access the reports for any of their member districts. Select your filters or leave them blank and then select Go to see the student list. </a:t>
            </a:r>
          </a:p>
          <a:p>
            <a:endParaRPr lang="en-US" dirty="0"/>
          </a:p>
        </p:txBody>
      </p:sp>
      <p:sp>
        <p:nvSpPr>
          <p:cNvPr id="4" name="Slide Number Placeholder 3"/>
          <p:cNvSpPr>
            <a:spLocks noGrp="1"/>
          </p:cNvSpPr>
          <p:nvPr>
            <p:ph type="sldNum" sz="quarter" idx="5"/>
          </p:nvPr>
        </p:nvSpPr>
        <p:spPr/>
        <p:txBody>
          <a:bodyPr/>
          <a:lstStyle/>
          <a:p>
            <a:fld id="{DD2DD89C-FAB0-4542-93EC-D9383E52BB16}" type="slidenum">
              <a:rPr lang="en-US" smtClean="0"/>
              <a:t>24</a:t>
            </a:fld>
            <a:endParaRPr lang="en-US"/>
          </a:p>
        </p:txBody>
      </p:sp>
    </p:spTree>
    <p:extLst>
      <p:ext uri="{BB962C8B-B14F-4D97-AF65-F5344CB8AC3E}">
        <p14:creationId xmlns:p14="http://schemas.microsoft.com/office/powerpoint/2010/main" val="10923270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will be 6 pages required for those districts with any rate at 1.1 or higher.</a:t>
            </a:r>
          </a:p>
          <a:p>
            <a:r>
              <a:rPr lang="en-US"/>
              <a:t>There will be a 7</a:t>
            </a:r>
            <a:r>
              <a:rPr lang="en-US" baseline="30000"/>
              <a:t>th</a:t>
            </a:r>
            <a:r>
              <a:rPr lang="en-US"/>
              <a:t> form for those districts flagged for disproportionality.</a:t>
            </a:r>
          </a:p>
          <a:p>
            <a:endParaRPr lang="en-US"/>
          </a:p>
          <a:p>
            <a:r>
              <a:rPr lang="en-US"/>
              <a:t>Again, all these forms will be pre-loaded by the system. </a:t>
            </a:r>
          </a:p>
          <a:p>
            <a:r>
              <a:rPr lang="en-US"/>
              <a:t>You have already seen the Data table but now let’s look at the other pages which may be required.</a:t>
            </a:r>
          </a:p>
        </p:txBody>
      </p:sp>
      <p:sp>
        <p:nvSpPr>
          <p:cNvPr id="4" name="Slide Number Placeholder 3"/>
          <p:cNvSpPr>
            <a:spLocks noGrp="1"/>
          </p:cNvSpPr>
          <p:nvPr>
            <p:ph type="sldNum" sz="quarter" idx="10"/>
          </p:nvPr>
        </p:nvSpPr>
        <p:spPr/>
        <p:txBody>
          <a:bodyPr/>
          <a:lstStyle/>
          <a:p>
            <a:fld id="{DD2DD89C-FAB0-4542-93EC-D9383E52BB16}" type="slidenum">
              <a:rPr lang="en-US" smtClean="0"/>
              <a:t>25</a:t>
            </a:fld>
            <a:endParaRPr lang="en-US"/>
          </a:p>
        </p:txBody>
      </p:sp>
    </p:spTree>
    <p:extLst>
      <p:ext uri="{BB962C8B-B14F-4D97-AF65-F5344CB8AC3E}">
        <p14:creationId xmlns:p14="http://schemas.microsoft.com/office/powerpoint/2010/main" val="20826483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23C2B-7715-D8D8-0467-04E06A8A71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8E6AB5-A8D2-3439-2317-5FFD9C05BE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6204BD-E20D-7983-BE89-40805E2AC7FD}"/>
              </a:ext>
            </a:extLst>
          </p:cNvPr>
          <p:cNvSpPr>
            <a:spLocks noGrp="1"/>
          </p:cNvSpPr>
          <p:nvPr>
            <p:ph type="body" idx="1"/>
          </p:nvPr>
        </p:nvSpPr>
        <p:spPr/>
        <p:txBody>
          <a:bodyPr/>
          <a:lstStyle/>
          <a:p>
            <a:r>
              <a:rPr lang="en-US"/>
              <a:t>If a district has any participation rates higher than 1.1%, they will be asked to complete additional forms. The first will be the contributing factors form. On this form the district is asked if less than fewer then 300 total students were tested using the statewide assessments. They are also asked if the district operated a center-based program. If there is another justification for testing more than 1% of students with alternative assessments, the district will be able to enter that justification in the provided text box.</a:t>
            </a:r>
          </a:p>
        </p:txBody>
      </p:sp>
      <p:sp>
        <p:nvSpPr>
          <p:cNvPr id="4" name="Slide Number Placeholder 3">
            <a:extLst>
              <a:ext uri="{FF2B5EF4-FFF2-40B4-BE49-F238E27FC236}">
                <a16:creationId xmlns:a16="http://schemas.microsoft.com/office/drawing/2014/main" id="{58BB09BD-A117-EB6F-5A23-353BB689C75B}"/>
              </a:ext>
            </a:extLst>
          </p:cNvPr>
          <p:cNvSpPr>
            <a:spLocks noGrp="1"/>
          </p:cNvSpPr>
          <p:nvPr>
            <p:ph type="sldNum" sz="quarter" idx="5"/>
          </p:nvPr>
        </p:nvSpPr>
        <p:spPr/>
        <p:txBody>
          <a:bodyPr/>
          <a:lstStyle/>
          <a:p>
            <a:fld id="{86B540E8-9F00-4DB0-8ED0-B28AB596DC5D}" type="slidenum">
              <a:rPr lang="en-US" smtClean="0"/>
              <a:t>26</a:t>
            </a:fld>
            <a:endParaRPr lang="en-US"/>
          </a:p>
        </p:txBody>
      </p:sp>
    </p:spTree>
    <p:extLst>
      <p:ext uri="{BB962C8B-B14F-4D97-AF65-F5344CB8AC3E}">
        <p14:creationId xmlns:p14="http://schemas.microsoft.com/office/powerpoint/2010/main" val="41953205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The next form the district will be asked to complete is the projected participation rate. On this form the district will input the number of students enrolled in grades 3, 4, 5, 6, 7, 8, and 11 with or without an IEP who will be participating in assessments in the spring of 2027. They will also input the number of students whose IEPs designate my access for state summative assessments in any content area. The system will then calculate the projected participation rate when the page is saved.</a:t>
            </a:r>
          </a:p>
        </p:txBody>
      </p:sp>
      <p:sp>
        <p:nvSpPr>
          <p:cNvPr id="4" name="Slide Number Placeholder 3"/>
          <p:cNvSpPr>
            <a:spLocks noGrp="1"/>
          </p:cNvSpPr>
          <p:nvPr>
            <p:ph type="sldNum" sz="quarter" idx="5"/>
          </p:nvPr>
        </p:nvSpPr>
        <p:spPr/>
        <p:txBody>
          <a:bodyPr/>
          <a:lstStyle/>
          <a:p>
            <a:fld id="{86B540E8-9F00-4DB0-8ED0-B28AB596DC5D}" type="slidenum">
              <a:rPr lang="en-US" smtClean="0"/>
              <a:t>27</a:t>
            </a:fld>
            <a:endParaRPr lang="en-US"/>
          </a:p>
        </p:txBody>
      </p:sp>
    </p:spTree>
    <p:extLst>
      <p:ext uri="{BB962C8B-B14F-4D97-AF65-F5344CB8AC3E}">
        <p14:creationId xmlns:p14="http://schemas.microsoft.com/office/powerpoint/2010/main" val="3791276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On the local plan page, the district will answer a series of questions. The first question asks if the district provided professional development to new and existing staff regarding the definition of students with the most significant cognitive disabilities. The second question asks did the district use a formal process to review and record decisions made by IEP teams regarding assessment selection. The third question asked did the district use outcomes data for the purposes of targeting instruction for students who took and are designated to take MI access. The 4</a:t>
            </a:r>
            <a:r>
              <a:rPr lang="en-US" baseline="30000"/>
              <a:t>th</a:t>
            </a:r>
            <a:r>
              <a:rPr lang="en-US"/>
              <a:t> question asked did the district receive feedback on the participation rate for students taking MI- access with recommended action from the ISD because of the submitted justification forms last year. Finally, on the page, the district will outline the professional development and technical assistance that has been provided to staff regarding targeting student instruction and assessment selection decisions in the table. This should include any activity from January of 2026 to the current day as well as any planned or scheduled activity that is yet to be carried out for the 26-27 school year</a:t>
            </a:r>
          </a:p>
        </p:txBody>
      </p:sp>
      <p:sp>
        <p:nvSpPr>
          <p:cNvPr id="4" name="Slide Number Placeholder 3"/>
          <p:cNvSpPr>
            <a:spLocks noGrp="1"/>
          </p:cNvSpPr>
          <p:nvPr>
            <p:ph type="sldNum" sz="quarter" idx="5"/>
          </p:nvPr>
        </p:nvSpPr>
        <p:spPr/>
        <p:txBody>
          <a:bodyPr/>
          <a:lstStyle/>
          <a:p>
            <a:fld id="{86B540E8-9F00-4DB0-8ED0-B28AB596DC5D}" type="slidenum">
              <a:rPr lang="en-US" smtClean="0"/>
              <a:t>28</a:t>
            </a:fld>
            <a:endParaRPr lang="en-US"/>
          </a:p>
        </p:txBody>
      </p:sp>
    </p:spTree>
    <p:extLst>
      <p:ext uri="{BB962C8B-B14F-4D97-AF65-F5344CB8AC3E}">
        <p14:creationId xmlns:p14="http://schemas.microsoft.com/office/powerpoint/2010/main" val="15907368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On the resources and technical assistance page, the district will first answer whether additional resources and technical assistance from the ISD or MDE are necessary to ensure students are being assessed using the most appropriate state summative assessment tool based on the state guidelines. If the member district requires additional resources, they will be asked to provide information regarding that request.</a:t>
            </a:r>
          </a:p>
        </p:txBody>
      </p:sp>
      <p:sp>
        <p:nvSpPr>
          <p:cNvPr id="4" name="Slide Number Placeholder 3"/>
          <p:cNvSpPr>
            <a:spLocks noGrp="1"/>
          </p:cNvSpPr>
          <p:nvPr>
            <p:ph type="sldNum" sz="quarter" idx="5"/>
          </p:nvPr>
        </p:nvSpPr>
        <p:spPr/>
        <p:txBody>
          <a:bodyPr/>
          <a:lstStyle/>
          <a:p>
            <a:fld id="{86B540E8-9F00-4DB0-8ED0-B28AB596DC5D}" type="slidenum">
              <a:rPr lang="en-US" smtClean="0"/>
              <a:t>29</a:t>
            </a:fld>
            <a:endParaRPr lang="en-US"/>
          </a:p>
        </p:txBody>
      </p:sp>
    </p:spTree>
    <p:extLst>
      <p:ext uri="{BB962C8B-B14F-4D97-AF65-F5344CB8AC3E}">
        <p14:creationId xmlns:p14="http://schemas.microsoft.com/office/powerpoint/2010/main" val="2159427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For most districts who have additional pages to complete, the assurances page will be the last one. They will be asked to provide check marks for a series of assurance statements. The first one assures the member district IEP team members follow the state guidelines for participation in the alternate assessment. The second assures the member district allows IEP team members to decide which students take an alternate assessment. The final statement assures the member district has addressed any issues of disproportionality in statewide assessment. The district is also able to enter comments as needed.</a:t>
            </a:r>
          </a:p>
        </p:txBody>
      </p:sp>
      <p:sp>
        <p:nvSpPr>
          <p:cNvPr id="4" name="Slide Number Placeholder 3"/>
          <p:cNvSpPr>
            <a:spLocks noGrp="1"/>
          </p:cNvSpPr>
          <p:nvPr>
            <p:ph type="sldNum" sz="quarter" idx="5"/>
          </p:nvPr>
        </p:nvSpPr>
        <p:spPr/>
        <p:txBody>
          <a:bodyPr/>
          <a:lstStyle/>
          <a:p>
            <a:fld id="{86B540E8-9F00-4DB0-8ED0-B28AB596DC5D}" type="slidenum">
              <a:rPr lang="en-US" smtClean="0"/>
              <a:t>30</a:t>
            </a:fld>
            <a:endParaRPr lang="en-US"/>
          </a:p>
        </p:txBody>
      </p:sp>
    </p:spTree>
    <p:extLst>
      <p:ext uri="{BB962C8B-B14F-4D97-AF65-F5344CB8AC3E}">
        <p14:creationId xmlns:p14="http://schemas.microsoft.com/office/powerpoint/2010/main" val="5445693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disproportionality page is only completed by those districts whose participation in alternate assessments showed disproportionality in one or more areas.</a:t>
            </a:r>
          </a:p>
          <a:p>
            <a:r>
              <a:rPr lang="en-US"/>
              <a:t> The district must indicate each subgroup of disproportionality. Once a subgroup is indicated the district will then select the test subject for which disproportionality was demonstrated. For each subgroup and testing subject the district must detail the district’s plan to address the issues of disproportionality. They must describe how the participation rate from the affected subgroup will be addressed.</a:t>
            </a:r>
          </a:p>
        </p:txBody>
      </p:sp>
      <p:sp>
        <p:nvSpPr>
          <p:cNvPr id="4" name="Slide Number Placeholder 3"/>
          <p:cNvSpPr>
            <a:spLocks noGrp="1"/>
          </p:cNvSpPr>
          <p:nvPr>
            <p:ph type="sldNum" sz="quarter" idx="5"/>
          </p:nvPr>
        </p:nvSpPr>
        <p:spPr/>
        <p:txBody>
          <a:bodyPr/>
          <a:lstStyle/>
          <a:p>
            <a:fld id="{86B540E8-9F00-4DB0-8ED0-B28AB596DC5D}" type="slidenum">
              <a:rPr lang="en-US" smtClean="0"/>
              <a:t>31</a:t>
            </a:fld>
            <a:endParaRPr lang="en-US"/>
          </a:p>
        </p:txBody>
      </p:sp>
    </p:spTree>
    <p:extLst>
      <p:ext uri="{BB962C8B-B14F-4D97-AF65-F5344CB8AC3E}">
        <p14:creationId xmlns:p14="http://schemas.microsoft.com/office/powerpoint/2010/main" val="14739165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Navigation is simple throughout the activity. Complete the required work on each page and navigate through using the save/next button.</a:t>
            </a:r>
          </a:p>
          <a:p>
            <a:endParaRPr lang="en-US"/>
          </a:p>
          <a:p>
            <a:r>
              <a:rPr lang="en-US"/>
              <a:t>You may also skip to any page using the navigation panel on the left. </a:t>
            </a:r>
          </a:p>
          <a:p>
            <a:endParaRPr lang="en-US"/>
          </a:p>
          <a:p>
            <a:r>
              <a:rPr lang="en-US"/>
              <a:t>When the work is complete, choose the submit to ISD button on the assurances page. </a:t>
            </a:r>
          </a:p>
        </p:txBody>
      </p:sp>
      <p:sp>
        <p:nvSpPr>
          <p:cNvPr id="4" name="Slide Number Placeholder 3"/>
          <p:cNvSpPr>
            <a:spLocks noGrp="1"/>
          </p:cNvSpPr>
          <p:nvPr>
            <p:ph type="sldNum" sz="quarter" idx="10"/>
          </p:nvPr>
        </p:nvSpPr>
        <p:spPr/>
        <p:txBody>
          <a:bodyPr/>
          <a:lstStyle/>
          <a:p>
            <a:fld id="{DD2DD89C-FAB0-4542-93EC-D9383E52BB16}" type="slidenum">
              <a:rPr lang="en-US" smtClean="0"/>
              <a:t>32</a:t>
            </a:fld>
            <a:endParaRPr lang="en-US"/>
          </a:p>
        </p:txBody>
      </p:sp>
    </p:spTree>
    <p:extLst>
      <p:ext uri="{BB962C8B-B14F-4D97-AF65-F5344CB8AC3E}">
        <p14:creationId xmlns:p14="http://schemas.microsoft.com/office/powerpoint/2010/main" val="25550493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ISDs must review member district submissions using the </a:t>
            </a:r>
            <a:r>
              <a:rPr lang="en-US" sz="1200" b="1"/>
              <a:t>Member District Review Tool</a:t>
            </a:r>
            <a:r>
              <a:rPr lang="en-US" sz="1200"/>
              <a:t>. This link can be found on the activity menu. </a:t>
            </a:r>
          </a:p>
          <a:p>
            <a:r>
              <a:rPr lang="en-US" sz="1200"/>
              <a:t>Each district will be listed along with the status of their work. When a district has submitted their form, the status will appear orange and a </a:t>
            </a:r>
            <a:r>
              <a:rPr lang="en-US" sz="1200" b="1"/>
              <a:t>Review Submission </a:t>
            </a:r>
            <a:r>
              <a:rPr lang="en-US" sz="1200"/>
              <a:t>link will be available, and when a district form has been submitted and accepted it will appear green with a view link next to it.  </a:t>
            </a:r>
          </a:p>
          <a:p>
            <a:r>
              <a:rPr lang="en-US"/>
              <a:t> When work has yet to begin, it will remain white with no link </a:t>
            </a:r>
          </a:p>
        </p:txBody>
      </p:sp>
      <p:sp>
        <p:nvSpPr>
          <p:cNvPr id="4" name="Slide Number Placeholder 3"/>
          <p:cNvSpPr>
            <a:spLocks noGrp="1"/>
          </p:cNvSpPr>
          <p:nvPr>
            <p:ph type="sldNum" sz="quarter" idx="5"/>
          </p:nvPr>
        </p:nvSpPr>
        <p:spPr/>
        <p:txBody>
          <a:bodyPr/>
          <a:lstStyle/>
          <a:p>
            <a:fld id="{DD2DD89C-FAB0-4542-93EC-D9383E52BB16}" type="slidenum">
              <a:rPr lang="en-US" smtClean="0"/>
              <a:t>33</a:t>
            </a:fld>
            <a:endParaRPr lang="en-US"/>
          </a:p>
        </p:txBody>
      </p:sp>
    </p:spTree>
    <p:extLst>
      <p:ext uri="{BB962C8B-B14F-4D97-AF65-F5344CB8AC3E}">
        <p14:creationId xmlns:p14="http://schemas.microsoft.com/office/powerpoint/2010/main" val="38411338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a:t>Upon submission from the districts, ISDs must review and either:</a:t>
            </a:r>
          </a:p>
          <a:p>
            <a:pPr lvl="1"/>
            <a:r>
              <a:rPr lang="en-US" sz="2600" b="1"/>
              <a:t>Accept </a:t>
            </a:r>
            <a:r>
              <a:rPr lang="en-US" sz="2600"/>
              <a:t>the district form as submitted.</a:t>
            </a:r>
          </a:p>
          <a:p>
            <a:pPr lvl="1"/>
            <a:r>
              <a:rPr lang="en-US" sz="2600" b="1"/>
              <a:t>Return</a:t>
            </a:r>
            <a:r>
              <a:rPr lang="en-US" sz="2600"/>
              <a:t> the district form for modifications (comments to the district will be necessary in this case).</a:t>
            </a:r>
          </a:p>
          <a:p>
            <a:pPr lvl="1"/>
            <a:endParaRPr lang="en-US" sz="2600"/>
          </a:p>
          <a:p>
            <a:pPr lvl="1"/>
            <a:r>
              <a:rPr lang="en-US" sz="2600"/>
              <a:t>When reviewing a submission, these buttons will be available to ISDs on the assurances page of the district submission</a:t>
            </a:r>
          </a:p>
        </p:txBody>
      </p:sp>
      <p:sp>
        <p:nvSpPr>
          <p:cNvPr id="4" name="Slide Number Placeholder 3"/>
          <p:cNvSpPr>
            <a:spLocks noGrp="1"/>
          </p:cNvSpPr>
          <p:nvPr>
            <p:ph type="sldNum" sz="quarter" idx="5"/>
          </p:nvPr>
        </p:nvSpPr>
        <p:spPr/>
        <p:txBody>
          <a:bodyPr/>
          <a:lstStyle/>
          <a:p>
            <a:fld id="{DD2DD89C-FAB0-4542-93EC-D9383E52BB16}" type="slidenum">
              <a:rPr lang="en-US" smtClean="0"/>
              <a:t>34</a:t>
            </a:fld>
            <a:endParaRPr lang="en-US"/>
          </a:p>
        </p:txBody>
      </p:sp>
    </p:spTree>
    <p:extLst>
      <p:ext uri="{BB962C8B-B14F-4D97-AF65-F5344CB8AC3E}">
        <p14:creationId xmlns:p14="http://schemas.microsoft.com/office/powerpoint/2010/main" val="35526624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a form is returned to the district</a:t>
            </a:r>
          </a:p>
          <a:p>
            <a:endParaRPr lang="en-US"/>
          </a:p>
          <a:p>
            <a:r>
              <a:rPr lang="en-US"/>
              <a:t>First, review the comments made by the ISD. Make necessary changes as detailed by the ISD and proceed through the activity using the save/next button.</a:t>
            </a:r>
          </a:p>
          <a:p>
            <a:r>
              <a:rPr lang="en-US"/>
              <a:t>When all updates have been made, resubmit to the ISD using the resubmit to ISD button. </a:t>
            </a:r>
          </a:p>
        </p:txBody>
      </p:sp>
      <p:sp>
        <p:nvSpPr>
          <p:cNvPr id="4" name="Slide Number Placeholder 3"/>
          <p:cNvSpPr>
            <a:spLocks noGrp="1"/>
          </p:cNvSpPr>
          <p:nvPr>
            <p:ph type="sldNum" sz="quarter" idx="5"/>
          </p:nvPr>
        </p:nvSpPr>
        <p:spPr/>
        <p:txBody>
          <a:bodyPr/>
          <a:lstStyle/>
          <a:p>
            <a:fld id="{DD2DD89C-FAB0-4542-93EC-D9383E52BB16}" type="slidenum">
              <a:rPr lang="en-US" smtClean="0"/>
              <a:t>35</a:t>
            </a:fld>
            <a:endParaRPr lang="en-US"/>
          </a:p>
        </p:txBody>
      </p:sp>
    </p:spTree>
    <p:extLst>
      <p:ext uri="{BB962C8B-B14F-4D97-AF65-F5344CB8AC3E}">
        <p14:creationId xmlns:p14="http://schemas.microsoft.com/office/powerpoint/2010/main" val="19267723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ISD Summary Justification Form cannot be submitted until all member district submissions have been received and accepted. </a:t>
            </a:r>
          </a:p>
          <a:p>
            <a:endParaRPr lang="en-US"/>
          </a:p>
          <a:p>
            <a:r>
              <a:rPr lang="en-US"/>
              <a:t>The ISD form consists of 3 total pages. </a:t>
            </a:r>
          </a:p>
          <a:p>
            <a:r>
              <a:rPr lang="en-US"/>
              <a:t>Navigation is simple using the save/next button or the navigation panel on the left of the screen. </a:t>
            </a:r>
          </a:p>
          <a:p>
            <a:r>
              <a:rPr lang="en-US"/>
              <a:t>When complete, chose the submit to MDE button on the assurances page. </a:t>
            </a:r>
          </a:p>
        </p:txBody>
      </p:sp>
      <p:sp>
        <p:nvSpPr>
          <p:cNvPr id="4" name="Slide Number Placeholder 3"/>
          <p:cNvSpPr>
            <a:spLocks noGrp="1"/>
          </p:cNvSpPr>
          <p:nvPr>
            <p:ph type="sldNum" sz="quarter" idx="5"/>
          </p:nvPr>
        </p:nvSpPr>
        <p:spPr/>
        <p:txBody>
          <a:bodyPr/>
          <a:lstStyle/>
          <a:p>
            <a:fld id="{DD2DD89C-FAB0-4542-93EC-D9383E52BB16}" type="slidenum">
              <a:rPr lang="en-US" smtClean="0"/>
              <a:t>36</a:t>
            </a:fld>
            <a:endParaRPr lang="en-US"/>
          </a:p>
        </p:txBody>
      </p:sp>
    </p:spTree>
    <p:extLst>
      <p:ext uri="{BB962C8B-B14F-4D97-AF65-F5344CB8AC3E}">
        <p14:creationId xmlns:p14="http://schemas.microsoft.com/office/powerpoint/2010/main" val="38590387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response by the MDE will be given to all ISD submissions. </a:t>
            </a:r>
          </a:p>
          <a:p>
            <a:endParaRPr lang="en-US"/>
          </a:p>
          <a:p>
            <a:r>
              <a:rPr lang="en-US"/>
              <a:t>ISDs will be notified of one of 3 decision by the MDE: </a:t>
            </a:r>
          </a:p>
          <a:p>
            <a:r>
              <a:rPr lang="en-US"/>
              <a:t>	Modifications Required </a:t>
            </a:r>
          </a:p>
          <a:p>
            <a:r>
              <a:rPr lang="en-US"/>
              <a:t>	ISD Form Accepted</a:t>
            </a:r>
          </a:p>
          <a:p>
            <a:r>
              <a:rPr lang="en-US"/>
              <a:t>	and Additional Action Required.</a:t>
            </a:r>
          </a:p>
          <a:p>
            <a:r>
              <a:rPr lang="en-US"/>
              <a:t>So, what do all these scenarios mean for the ISD?</a:t>
            </a:r>
          </a:p>
        </p:txBody>
      </p:sp>
      <p:sp>
        <p:nvSpPr>
          <p:cNvPr id="4" name="Slide Number Placeholder 3"/>
          <p:cNvSpPr>
            <a:spLocks noGrp="1"/>
          </p:cNvSpPr>
          <p:nvPr>
            <p:ph type="sldNum" sz="quarter" idx="5"/>
          </p:nvPr>
        </p:nvSpPr>
        <p:spPr/>
        <p:txBody>
          <a:bodyPr/>
          <a:lstStyle/>
          <a:p>
            <a:fld id="{DD2DD89C-FAB0-4542-93EC-D9383E52BB16}" type="slidenum">
              <a:rPr lang="en-US" smtClean="0"/>
              <a:t>37</a:t>
            </a:fld>
            <a:endParaRPr lang="en-US"/>
          </a:p>
        </p:txBody>
      </p:sp>
    </p:spTree>
    <p:extLst>
      <p:ext uri="{BB962C8B-B14F-4D97-AF65-F5344CB8AC3E}">
        <p14:creationId xmlns:p14="http://schemas.microsoft.com/office/powerpoint/2010/main" val="21923611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an ISD form is returned to the ISD for modifications:</a:t>
            </a:r>
          </a:p>
          <a:p>
            <a:r>
              <a:rPr lang="en-US"/>
              <a:t>	ISDs should review comments made by the MDE (they will always be required in this scenario)</a:t>
            </a:r>
          </a:p>
          <a:p>
            <a:r>
              <a:rPr lang="en-US"/>
              <a:t>	Make necessary updates and revisions and proceed through the activity</a:t>
            </a:r>
          </a:p>
          <a:p>
            <a:r>
              <a:rPr lang="en-US"/>
              <a:t>	Resubmit to the MDE using the resubmit to MDE button on the assurances page</a:t>
            </a:r>
          </a:p>
        </p:txBody>
      </p:sp>
      <p:sp>
        <p:nvSpPr>
          <p:cNvPr id="4" name="Slide Number Placeholder 3"/>
          <p:cNvSpPr>
            <a:spLocks noGrp="1"/>
          </p:cNvSpPr>
          <p:nvPr>
            <p:ph type="sldNum" sz="quarter" idx="5"/>
          </p:nvPr>
        </p:nvSpPr>
        <p:spPr/>
        <p:txBody>
          <a:bodyPr/>
          <a:lstStyle/>
          <a:p>
            <a:fld id="{DD2DD89C-FAB0-4542-93EC-D9383E52BB16}" type="slidenum">
              <a:rPr lang="en-US" smtClean="0"/>
              <a:t>38</a:t>
            </a:fld>
            <a:endParaRPr lang="en-US"/>
          </a:p>
        </p:txBody>
      </p:sp>
    </p:spTree>
    <p:extLst>
      <p:ext uri="{BB962C8B-B14F-4D97-AF65-F5344CB8AC3E}">
        <p14:creationId xmlns:p14="http://schemas.microsoft.com/office/powerpoint/2010/main" val="31117478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the submitted form requires no revisions or additional actions, MDE will still be making member district recommendations to each ISD. </a:t>
            </a:r>
          </a:p>
          <a:p>
            <a:r>
              <a:rPr lang="en-US"/>
              <a:t>The ISD will be notified of the decision and be directed to review these comments within the assurances page of the Summary Justification Form. At the bottom of the page, you will find an MDE comments box with all these recommendations.</a:t>
            </a:r>
          </a:p>
        </p:txBody>
      </p:sp>
      <p:sp>
        <p:nvSpPr>
          <p:cNvPr id="4" name="Slide Number Placeholder 3"/>
          <p:cNvSpPr>
            <a:spLocks noGrp="1"/>
          </p:cNvSpPr>
          <p:nvPr>
            <p:ph type="sldNum" sz="quarter" idx="5"/>
          </p:nvPr>
        </p:nvSpPr>
        <p:spPr/>
        <p:txBody>
          <a:bodyPr/>
          <a:lstStyle/>
          <a:p>
            <a:fld id="{DD2DD89C-FAB0-4542-93EC-D9383E52BB16}" type="slidenum">
              <a:rPr lang="en-US" smtClean="0"/>
              <a:t>39</a:t>
            </a:fld>
            <a:endParaRPr lang="en-US"/>
          </a:p>
        </p:txBody>
      </p:sp>
    </p:spTree>
    <p:extLst>
      <p:ext uri="{BB962C8B-B14F-4D97-AF65-F5344CB8AC3E}">
        <p14:creationId xmlns:p14="http://schemas.microsoft.com/office/powerpoint/2010/main" val="31446438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MDE requires additional action from any ISD, a notification will be sent with a link to the activity where you will find the additional actions form. </a:t>
            </a:r>
          </a:p>
          <a:p>
            <a:r>
              <a:rPr lang="en-US"/>
              <a:t>We heard from the workgroup that you wanted access to this form earlier in the process as well. This year, this form is available to you when the activity opens in October. You will be able to see the required activities and start working on them right away.</a:t>
            </a:r>
          </a:p>
          <a:p>
            <a:endParaRPr lang="en-US"/>
          </a:p>
        </p:txBody>
      </p:sp>
      <p:sp>
        <p:nvSpPr>
          <p:cNvPr id="4" name="Slide Number Placeholder 3"/>
          <p:cNvSpPr>
            <a:spLocks noGrp="1"/>
          </p:cNvSpPr>
          <p:nvPr>
            <p:ph type="sldNum" sz="quarter" idx="5"/>
          </p:nvPr>
        </p:nvSpPr>
        <p:spPr/>
        <p:txBody>
          <a:bodyPr/>
          <a:lstStyle/>
          <a:p>
            <a:fld id="{DD2DD89C-FAB0-4542-93EC-D9383E52BB16}" type="slidenum">
              <a:rPr lang="en-US" smtClean="0"/>
              <a:t>40</a:t>
            </a:fld>
            <a:endParaRPr lang="en-US"/>
          </a:p>
        </p:txBody>
      </p:sp>
    </p:spTree>
    <p:extLst>
      <p:ext uri="{BB962C8B-B14F-4D97-AF65-F5344CB8AC3E}">
        <p14:creationId xmlns:p14="http://schemas.microsoft.com/office/powerpoint/2010/main" val="21492017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When an ISD has member districts in Tier 2 or Tier 3, additional actions will be required. Access the form and you will be able to review information regarding how MDE determined the tiers; a flagged student case file will be provided if available. Please note that this is the same file available through the reports page. There will be links for district lists and Guidance documents for Tier 2 and Tier 3 with a list of required additional actions. Review the information carefully. The biggest change for the 26-27 school year is that Districts will send ISDs their Flagged Student cases and the ISD will review and give feedback. The Tier 2 district High-Risk Summaries are not turned into MDE, only an Assurance Statement will need to be uploaded for evidence. </a:t>
            </a:r>
            <a:r>
              <a:rPr lang="en-US" sz="1200"/>
              <a:t>Begin necessary activities and note the deadlines for all Tier 3 file reviews (April 1) and the upload of Tier 2 assurance statement and evidence of Tier 3 activities (June 1). </a:t>
            </a:r>
            <a:endParaRPr lang="en-US"/>
          </a:p>
        </p:txBody>
      </p:sp>
      <p:sp>
        <p:nvSpPr>
          <p:cNvPr id="4" name="Slide Number Placeholder 3"/>
          <p:cNvSpPr>
            <a:spLocks noGrp="1"/>
          </p:cNvSpPr>
          <p:nvPr>
            <p:ph type="sldNum" sz="quarter" idx="5"/>
          </p:nvPr>
        </p:nvSpPr>
        <p:spPr/>
        <p:txBody>
          <a:bodyPr/>
          <a:lstStyle/>
          <a:p>
            <a:fld id="{DD2DD89C-FAB0-4542-93EC-D9383E52BB16}" type="slidenum">
              <a:rPr lang="en-US" smtClean="0"/>
              <a:t>41</a:t>
            </a:fld>
            <a:endParaRPr lang="en-US"/>
          </a:p>
        </p:txBody>
      </p:sp>
    </p:spTree>
    <p:extLst>
      <p:ext uri="{BB962C8B-B14F-4D97-AF65-F5344CB8AC3E}">
        <p14:creationId xmlns:p14="http://schemas.microsoft.com/office/powerpoint/2010/main" val="18163756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For both the district and ISD forms, summarize the information as best as possible.</a:t>
            </a:r>
          </a:p>
          <a:p>
            <a:r>
              <a:rPr lang="en-US" sz="1200"/>
              <a:t>Read the </a:t>
            </a:r>
            <a:r>
              <a:rPr lang="en-US" sz="1200" b="1"/>
              <a:t>How-To Documents </a:t>
            </a:r>
            <a:r>
              <a:rPr lang="en-US" sz="1200"/>
              <a:t>in the resources section of the menu for important guidance. </a:t>
            </a:r>
          </a:p>
          <a:p>
            <a:r>
              <a:rPr lang="en-US" sz="1200"/>
              <a:t>The Alternate Assessment Data Report is available for ISDs on the Catamaran Reports page. </a:t>
            </a:r>
          </a:p>
          <a:p>
            <a:r>
              <a:rPr lang="en-US" sz="1200"/>
              <a:t>Member districts should contact their ISD with any questions about data for the Justification Form.</a:t>
            </a:r>
          </a:p>
          <a:p>
            <a:endParaRPr lang="en-US"/>
          </a:p>
        </p:txBody>
      </p:sp>
      <p:sp>
        <p:nvSpPr>
          <p:cNvPr id="4" name="Slide Number Placeholder 3"/>
          <p:cNvSpPr>
            <a:spLocks noGrp="1"/>
          </p:cNvSpPr>
          <p:nvPr>
            <p:ph type="sldNum" sz="quarter" idx="5"/>
          </p:nvPr>
        </p:nvSpPr>
        <p:spPr/>
        <p:txBody>
          <a:bodyPr/>
          <a:lstStyle/>
          <a:p>
            <a:fld id="{DD2DD89C-FAB0-4542-93EC-D9383E52BB16}" type="slidenum">
              <a:rPr lang="en-US" smtClean="0"/>
              <a:t>42</a:t>
            </a:fld>
            <a:endParaRPr lang="en-US"/>
          </a:p>
        </p:txBody>
      </p:sp>
    </p:spTree>
    <p:extLst>
      <p:ext uri="{BB962C8B-B14F-4D97-AF65-F5344CB8AC3E}">
        <p14:creationId xmlns:p14="http://schemas.microsoft.com/office/powerpoint/2010/main" val="26992701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for some quick Catamaran Navigation Tips</a:t>
            </a:r>
          </a:p>
        </p:txBody>
      </p:sp>
      <p:sp>
        <p:nvSpPr>
          <p:cNvPr id="4" name="Slide Number Placeholder 3"/>
          <p:cNvSpPr>
            <a:spLocks noGrp="1"/>
          </p:cNvSpPr>
          <p:nvPr>
            <p:ph type="sldNum" sz="quarter" idx="10"/>
          </p:nvPr>
        </p:nvSpPr>
        <p:spPr/>
        <p:txBody>
          <a:bodyPr/>
          <a:lstStyle/>
          <a:p>
            <a:fld id="{DD2DD89C-FAB0-4542-93EC-D9383E52BB16}" type="slidenum">
              <a:rPr lang="en-US" smtClean="0"/>
              <a:t>43</a:t>
            </a:fld>
            <a:endParaRPr lang="en-US"/>
          </a:p>
        </p:txBody>
      </p:sp>
    </p:spTree>
    <p:extLst>
      <p:ext uri="{BB962C8B-B14F-4D97-AF65-F5344CB8AC3E}">
        <p14:creationId xmlns:p14="http://schemas.microsoft.com/office/powerpoint/2010/main" val="37385021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7194">
              <a:defRPr/>
            </a:pPr>
            <a:r>
              <a:rPr lang="en-US"/>
              <a:t>The next few slides I want to point out some of the continuing features. On the left-hand side of any screen in the system, you will find the feedback feature. The OSE as well as our PSC partners appreciate your feedback related to the system. </a:t>
            </a:r>
          </a:p>
          <a:p>
            <a:pPr marL="175724" indent="-175724" defTabSz="937194">
              <a:buFont typeface="Arial" panose="020B0604020202020204" pitchFamily="34" charset="0"/>
              <a:buChar char="•"/>
              <a:defRPr/>
            </a:pPr>
            <a:r>
              <a:rPr lang="en-US"/>
              <a:t>If you wish to be contacted about your feedback you can enter contact information, and someone will reach out to you. </a:t>
            </a:r>
          </a:p>
          <a:p>
            <a:pPr marL="175724" indent="-175724" defTabSz="937194">
              <a:buFont typeface="Arial" panose="020B0604020202020204" pitchFamily="34" charset="0"/>
              <a:buChar char="•"/>
              <a:defRPr/>
            </a:pPr>
            <a:r>
              <a:rPr lang="en-US"/>
              <a:t>If you prefer to provide anonymous feedback, we would also like to hear from you. You do not need to leave your contact information. </a:t>
            </a:r>
          </a:p>
          <a:p>
            <a:pPr marL="175724" indent="-175724" defTabSz="937194">
              <a:buFont typeface="Arial" panose="020B0604020202020204" pitchFamily="34" charset="0"/>
              <a:buChar char="•"/>
              <a:defRPr/>
            </a:pPr>
            <a:endParaRPr lang="en-US"/>
          </a:p>
          <a:p>
            <a:pPr marL="0" indent="0" defTabSz="937194">
              <a:buFont typeface="Arial" panose="020B0604020202020204" pitchFamily="34" charset="0"/>
              <a:buNone/>
              <a:defRPr/>
            </a:pPr>
            <a:r>
              <a:rPr lang="en-US"/>
              <a:t>Because we have made some significant changes to this activity this year, we really would like to hear from you about the changes. Were they helpful? Are there other changes you would like to see? Please complete the feedback form and let us hear from you.</a:t>
            </a:r>
          </a:p>
          <a:p>
            <a:pPr defTabSz="937194">
              <a:defRPr/>
            </a:pPr>
            <a:endParaRPr lang="en-US"/>
          </a:p>
        </p:txBody>
      </p:sp>
      <p:sp>
        <p:nvSpPr>
          <p:cNvPr id="4" name="Slide Number Placeholder 3"/>
          <p:cNvSpPr>
            <a:spLocks noGrp="1"/>
          </p:cNvSpPr>
          <p:nvPr>
            <p:ph type="sldNum" sz="quarter" idx="10"/>
          </p:nvPr>
        </p:nvSpPr>
        <p:spPr/>
        <p:txBody>
          <a:bodyPr/>
          <a:lstStyle/>
          <a:p>
            <a:fld id="{DD2DD89C-FAB0-4542-93EC-D9383E52BB16}" type="slidenum">
              <a:rPr lang="en-US" smtClean="0"/>
              <a:t>44</a:t>
            </a:fld>
            <a:endParaRPr lang="en-US"/>
          </a:p>
        </p:txBody>
      </p:sp>
    </p:spTree>
    <p:extLst>
      <p:ext uri="{BB962C8B-B14F-4D97-AF65-F5344CB8AC3E}">
        <p14:creationId xmlns:p14="http://schemas.microsoft.com/office/powerpoint/2010/main" val="23797523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at any time you need to navigate to a previous location within the activity, use breadcrumbs</a:t>
            </a:r>
          </a:p>
          <a:p>
            <a:endParaRPr lang="en-US"/>
          </a:p>
          <a:p>
            <a:r>
              <a:rPr lang="en-US"/>
              <a:t>If you ever wish to return to the dashboard, select the catamaran logo</a:t>
            </a:r>
          </a:p>
        </p:txBody>
      </p:sp>
      <p:sp>
        <p:nvSpPr>
          <p:cNvPr id="4" name="Slide Number Placeholder 3"/>
          <p:cNvSpPr>
            <a:spLocks noGrp="1"/>
          </p:cNvSpPr>
          <p:nvPr>
            <p:ph type="sldNum" sz="quarter" idx="10"/>
          </p:nvPr>
        </p:nvSpPr>
        <p:spPr/>
        <p:txBody>
          <a:bodyPr/>
          <a:lstStyle/>
          <a:p>
            <a:fld id="{DD2DD89C-FAB0-4542-93EC-D9383E52BB16}" type="slidenum">
              <a:rPr lang="en-US" smtClean="0"/>
              <a:t>45</a:t>
            </a:fld>
            <a:endParaRPr lang="en-US"/>
          </a:p>
        </p:txBody>
      </p:sp>
    </p:spTree>
    <p:extLst>
      <p:ext uri="{BB962C8B-B14F-4D97-AF65-F5344CB8AC3E}">
        <p14:creationId xmlns:p14="http://schemas.microsoft.com/office/powerpoint/2010/main" val="118509716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we are going to discuss a few resources available to you.</a:t>
            </a:r>
          </a:p>
        </p:txBody>
      </p:sp>
      <p:sp>
        <p:nvSpPr>
          <p:cNvPr id="4" name="Slide Number Placeholder 3"/>
          <p:cNvSpPr>
            <a:spLocks noGrp="1"/>
          </p:cNvSpPr>
          <p:nvPr>
            <p:ph type="sldNum" sz="quarter" idx="10"/>
          </p:nvPr>
        </p:nvSpPr>
        <p:spPr/>
        <p:txBody>
          <a:bodyPr/>
          <a:lstStyle/>
          <a:p>
            <a:fld id="{DD2DD89C-FAB0-4542-93EC-D9383E52BB16}" type="slidenum">
              <a:rPr lang="en-US" smtClean="0"/>
              <a:t>46</a:t>
            </a:fld>
            <a:endParaRPr lang="en-US"/>
          </a:p>
        </p:txBody>
      </p:sp>
    </p:spTree>
    <p:extLst>
      <p:ext uri="{BB962C8B-B14F-4D97-AF65-F5344CB8AC3E}">
        <p14:creationId xmlns:p14="http://schemas.microsoft.com/office/powerpoint/2010/main" val="71810335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The Catamaran Technical Assistance Website focuses on increased technical assistance for Catamaran users.</a:t>
            </a:r>
          </a:p>
          <a:p>
            <a:endParaRPr lang="en-US"/>
          </a:p>
          <a:p>
            <a:r>
              <a:rPr lang="en-US"/>
              <a:t>The following slides highlight some of the features and navigation.</a:t>
            </a:r>
          </a:p>
          <a:p>
            <a:endParaRPr lang="en-US"/>
          </a:p>
          <a:p>
            <a:r>
              <a:rPr lang="en-US"/>
              <a:t>You can access the Catamaran Technical Assistance Website at training dot catamaran dot partners. </a:t>
            </a:r>
          </a:p>
          <a:p>
            <a:endParaRPr lang="en-US"/>
          </a:p>
        </p:txBody>
      </p:sp>
      <p:sp>
        <p:nvSpPr>
          <p:cNvPr id="4" name="Slide Number Placeholder 3"/>
          <p:cNvSpPr>
            <a:spLocks noGrp="1"/>
          </p:cNvSpPr>
          <p:nvPr>
            <p:ph type="sldNum" sz="quarter" idx="5"/>
          </p:nvPr>
        </p:nvSpPr>
        <p:spPr/>
        <p:txBody>
          <a:bodyPr/>
          <a:lstStyle/>
          <a:p>
            <a:fld id="{DD2DD89C-FAB0-4542-93EC-D9383E52BB16}" type="slidenum">
              <a:rPr lang="en-US" smtClean="0"/>
              <a:t>47</a:t>
            </a:fld>
            <a:endParaRPr lang="en-US"/>
          </a:p>
        </p:txBody>
      </p:sp>
    </p:spTree>
    <p:extLst>
      <p:ext uri="{BB962C8B-B14F-4D97-AF65-F5344CB8AC3E}">
        <p14:creationId xmlns:p14="http://schemas.microsoft.com/office/powerpoint/2010/main" val="201602936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This is a screenshot of the policy resources for districts page on the TA site. The justification forms section is highlighted. If you’re looking for forms or guidance to complete this activity, they will all be found here.</a:t>
            </a:r>
          </a:p>
          <a:p>
            <a:endParaRPr lang="en-US"/>
          </a:p>
        </p:txBody>
      </p:sp>
      <p:sp>
        <p:nvSpPr>
          <p:cNvPr id="4" name="Slide Number Placeholder 3"/>
          <p:cNvSpPr>
            <a:spLocks noGrp="1"/>
          </p:cNvSpPr>
          <p:nvPr>
            <p:ph type="sldNum" sz="quarter" idx="5"/>
          </p:nvPr>
        </p:nvSpPr>
        <p:spPr/>
        <p:txBody>
          <a:bodyPr/>
          <a:lstStyle/>
          <a:p>
            <a:fld id="{DD2DD89C-FAB0-4542-93EC-D9383E52BB16}" type="slidenum">
              <a:rPr lang="en-US" smtClean="0"/>
              <a:t>48</a:t>
            </a:fld>
            <a:endParaRPr lang="en-US"/>
          </a:p>
        </p:txBody>
      </p:sp>
    </p:spTree>
    <p:extLst>
      <p:ext uri="{BB962C8B-B14F-4D97-AF65-F5344CB8AC3E}">
        <p14:creationId xmlns:p14="http://schemas.microsoft.com/office/powerpoint/2010/main" val="340959032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This is a screenshot of the policy resources for ISDs  page on the TA site. The justification forms section is highlighted here as well. It  has many of the same items on the district page but additional items to explain the ISD review process. </a:t>
            </a:r>
          </a:p>
        </p:txBody>
      </p:sp>
      <p:sp>
        <p:nvSpPr>
          <p:cNvPr id="4" name="Slide Number Placeholder 3"/>
          <p:cNvSpPr>
            <a:spLocks noGrp="1"/>
          </p:cNvSpPr>
          <p:nvPr>
            <p:ph type="sldNum" sz="quarter" idx="5"/>
          </p:nvPr>
        </p:nvSpPr>
        <p:spPr/>
        <p:txBody>
          <a:bodyPr/>
          <a:lstStyle/>
          <a:p>
            <a:fld id="{DD2DD89C-FAB0-4542-93EC-D9383E52BB16}" type="slidenum">
              <a:rPr lang="en-US" smtClean="0"/>
              <a:t>49</a:t>
            </a:fld>
            <a:endParaRPr lang="en-US"/>
          </a:p>
        </p:txBody>
      </p:sp>
    </p:spTree>
    <p:extLst>
      <p:ext uri="{BB962C8B-B14F-4D97-AF65-F5344CB8AC3E}">
        <p14:creationId xmlns:p14="http://schemas.microsoft.com/office/powerpoint/2010/main" val="77785588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you need more help to complete this activity, you can contact the catamaran help desk. They are available Monday through Friday from 8:00 AM to 5:00 PM. You can reach them via e-mail at help at catamaran dot partners or by phone at 877-474-9023. As a reminder the chat feature is available from every page in catamaran during normal business hours.
When you contact the help desk please tell them which district or ISD you are from and that you are working on justification forms. That will help them tailor their response.</a:t>
            </a:r>
          </a:p>
        </p:txBody>
      </p:sp>
      <p:sp>
        <p:nvSpPr>
          <p:cNvPr id="4" name="Slide Number Placeholder 3"/>
          <p:cNvSpPr>
            <a:spLocks noGrp="1"/>
          </p:cNvSpPr>
          <p:nvPr>
            <p:ph type="sldNum" sz="quarter" idx="5"/>
          </p:nvPr>
        </p:nvSpPr>
        <p:spPr/>
        <p:txBody>
          <a:bodyPr/>
          <a:lstStyle/>
          <a:p>
            <a:fld id="{DD2DD89C-FAB0-4542-93EC-D9383E52BB16}" type="slidenum">
              <a:rPr lang="en-US" smtClean="0"/>
              <a:t>50</a:t>
            </a:fld>
            <a:endParaRPr lang="en-US"/>
          </a:p>
        </p:txBody>
      </p:sp>
    </p:spTree>
    <p:extLst>
      <p:ext uri="{BB962C8B-B14F-4D97-AF65-F5344CB8AC3E}">
        <p14:creationId xmlns:p14="http://schemas.microsoft.com/office/powerpoint/2010/main" val="50565743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have any questions about this presentation, please contact Bethanie e g </a:t>
            </a:r>
            <a:r>
              <a:rPr lang="en-US" dirty="0" err="1"/>
              <a:t>g</a:t>
            </a:r>
            <a:r>
              <a:rPr lang="en-US" dirty="0"/>
              <a:t> l e s t o n @michigan.gov or Tori at s t e </a:t>
            </a:r>
            <a:r>
              <a:rPr lang="en-US" dirty="0" err="1"/>
              <a:t>i</a:t>
            </a:r>
            <a:r>
              <a:rPr lang="en-US" dirty="0"/>
              <a:t> n g r e a </a:t>
            </a:r>
            <a:r>
              <a:rPr lang="en-US" dirty="0" err="1"/>
              <a:t>a</a:t>
            </a:r>
            <a:r>
              <a:rPr lang="en-US" dirty="0"/>
              <a:t> b e r t @michigan.gov. </a:t>
            </a:r>
            <a:r>
              <a:rPr lang="en-US"/>
              <a:t>For more general questions about special education, please contact the MDE OSE Information Line at 888-320-8384 or by email at m d e – o s e @ Michigan.gov.</a:t>
            </a:r>
          </a:p>
        </p:txBody>
      </p:sp>
      <p:sp>
        <p:nvSpPr>
          <p:cNvPr id="4" name="Slide Number Placeholder 3"/>
          <p:cNvSpPr>
            <a:spLocks noGrp="1"/>
          </p:cNvSpPr>
          <p:nvPr>
            <p:ph type="sldNum" sz="quarter" idx="5"/>
          </p:nvPr>
        </p:nvSpPr>
        <p:spPr/>
        <p:txBody>
          <a:bodyPr/>
          <a:lstStyle/>
          <a:p>
            <a:fld id="{DD2DD89C-FAB0-4542-93EC-D9383E52BB16}" type="slidenum">
              <a:rPr lang="en-US" smtClean="0"/>
              <a:t>51</a:t>
            </a:fld>
            <a:endParaRPr lang="en-US"/>
          </a:p>
        </p:txBody>
      </p:sp>
    </p:spTree>
    <p:extLst>
      <p:ext uri="{BB962C8B-B14F-4D97-AF65-F5344CB8AC3E}">
        <p14:creationId xmlns:p14="http://schemas.microsoft.com/office/powerpoint/2010/main" val="30883762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C946D-5BA3-A78F-5C33-110C4C52833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2696108-A20B-066E-0F48-692355EC3E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7FE3674-0B39-5B7F-AFE8-D4B36B6A37C4}"/>
              </a:ext>
            </a:extLst>
          </p:cNvPr>
          <p:cNvSpPr>
            <a:spLocks noGrp="1"/>
          </p:cNvSpPr>
          <p:nvPr>
            <p:ph type="dt" sz="half" idx="10"/>
          </p:nvPr>
        </p:nvSpPr>
        <p:spPr/>
        <p:txBody>
          <a:bodyPr/>
          <a:lstStyle/>
          <a:p>
            <a:fld id="{37A22AED-7EF7-48C3-A497-2B28615812ED}" type="datetime1">
              <a:rPr lang="en-US" smtClean="0"/>
              <a:t>10/9/2026</a:t>
            </a:fld>
            <a:endParaRPr lang="en-US"/>
          </a:p>
        </p:txBody>
      </p:sp>
      <p:sp>
        <p:nvSpPr>
          <p:cNvPr id="6" name="Slide Number Placeholder 5">
            <a:extLst>
              <a:ext uri="{FF2B5EF4-FFF2-40B4-BE49-F238E27FC236}">
                <a16:creationId xmlns:a16="http://schemas.microsoft.com/office/drawing/2014/main" id="{DD88A5C4-2E16-78EB-9678-D872412BE305}"/>
              </a:ext>
            </a:extLst>
          </p:cNvPr>
          <p:cNvSpPr>
            <a:spLocks noGrp="1"/>
          </p:cNvSpPr>
          <p:nvPr>
            <p:ph type="sldNum" sz="quarter" idx="12"/>
          </p:nvPr>
        </p:nvSpPr>
        <p:spPr/>
        <p:txBody>
          <a:bodyPr/>
          <a:lstStyle/>
          <a:p>
            <a:fld id="{11CE8495-406C-41ED-8706-2550A70CF464}" type="slidenum">
              <a:rPr lang="en-US" smtClean="0"/>
              <a:t>‹#›</a:t>
            </a:fld>
            <a:endParaRPr lang="en-US"/>
          </a:p>
        </p:txBody>
      </p:sp>
    </p:spTree>
    <p:extLst>
      <p:ext uri="{BB962C8B-B14F-4D97-AF65-F5344CB8AC3E}">
        <p14:creationId xmlns:p14="http://schemas.microsoft.com/office/powerpoint/2010/main" val="454517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36B34-79A8-068B-13CA-C4ADA7F8CCB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3D385F-218E-9DCD-5B36-D4F861BC5FE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619439-71F6-80A4-0A27-BCE5AFD8B99F}"/>
              </a:ext>
            </a:extLst>
          </p:cNvPr>
          <p:cNvSpPr>
            <a:spLocks noGrp="1"/>
          </p:cNvSpPr>
          <p:nvPr>
            <p:ph type="dt" sz="half" idx="10"/>
          </p:nvPr>
        </p:nvSpPr>
        <p:spPr/>
        <p:txBody>
          <a:bodyPr/>
          <a:lstStyle/>
          <a:p>
            <a:fld id="{2A6F9C01-13AC-43D2-9007-30284DBC03BA}" type="datetime1">
              <a:rPr lang="en-US" smtClean="0"/>
              <a:t>10/9/2026</a:t>
            </a:fld>
            <a:endParaRPr lang="en-US"/>
          </a:p>
        </p:txBody>
      </p:sp>
      <p:sp>
        <p:nvSpPr>
          <p:cNvPr id="6" name="Slide Number Placeholder 5">
            <a:extLst>
              <a:ext uri="{FF2B5EF4-FFF2-40B4-BE49-F238E27FC236}">
                <a16:creationId xmlns:a16="http://schemas.microsoft.com/office/drawing/2014/main" id="{45A89530-1FE4-36D9-05E6-AFDF0B99C92D}"/>
              </a:ext>
            </a:extLst>
          </p:cNvPr>
          <p:cNvSpPr>
            <a:spLocks noGrp="1"/>
          </p:cNvSpPr>
          <p:nvPr>
            <p:ph type="sldNum" sz="quarter" idx="12"/>
          </p:nvPr>
        </p:nvSpPr>
        <p:spPr/>
        <p:txBody>
          <a:bodyPr/>
          <a:lstStyle/>
          <a:p>
            <a:fld id="{11CE8495-406C-41ED-8706-2550A70CF464}" type="slidenum">
              <a:rPr lang="en-US" smtClean="0"/>
              <a:t>‹#›</a:t>
            </a:fld>
            <a:endParaRPr lang="en-US"/>
          </a:p>
        </p:txBody>
      </p:sp>
    </p:spTree>
    <p:extLst>
      <p:ext uri="{BB962C8B-B14F-4D97-AF65-F5344CB8AC3E}">
        <p14:creationId xmlns:p14="http://schemas.microsoft.com/office/powerpoint/2010/main" val="3356868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5724A-F12A-11B5-8A48-A6BBABDB1C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8771AB1-DA1C-5117-4763-3687B2F2357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CBED75E-7182-822F-DFE4-815F89B34FBF}"/>
              </a:ext>
            </a:extLst>
          </p:cNvPr>
          <p:cNvSpPr>
            <a:spLocks noGrp="1"/>
          </p:cNvSpPr>
          <p:nvPr>
            <p:ph type="dt" sz="half" idx="10"/>
          </p:nvPr>
        </p:nvSpPr>
        <p:spPr/>
        <p:txBody>
          <a:bodyPr/>
          <a:lstStyle/>
          <a:p>
            <a:fld id="{838A0F1E-F8D9-4AF1-99FB-D6392AF4AB81}" type="datetime1">
              <a:rPr lang="en-US" smtClean="0"/>
              <a:t>10/9/2026</a:t>
            </a:fld>
            <a:endParaRPr lang="en-US"/>
          </a:p>
        </p:txBody>
      </p:sp>
      <p:sp>
        <p:nvSpPr>
          <p:cNvPr id="6" name="Slide Number Placeholder 5">
            <a:extLst>
              <a:ext uri="{FF2B5EF4-FFF2-40B4-BE49-F238E27FC236}">
                <a16:creationId xmlns:a16="http://schemas.microsoft.com/office/drawing/2014/main" id="{28889360-648C-7A81-AFF3-F0D12D1D9C38}"/>
              </a:ext>
            </a:extLst>
          </p:cNvPr>
          <p:cNvSpPr>
            <a:spLocks noGrp="1"/>
          </p:cNvSpPr>
          <p:nvPr>
            <p:ph type="sldNum" sz="quarter" idx="12"/>
          </p:nvPr>
        </p:nvSpPr>
        <p:spPr/>
        <p:txBody>
          <a:bodyPr/>
          <a:lstStyle/>
          <a:p>
            <a:fld id="{11CE8495-406C-41ED-8706-2550A70CF464}" type="slidenum">
              <a:rPr lang="en-US" smtClean="0"/>
              <a:t>‹#›</a:t>
            </a:fld>
            <a:endParaRPr lang="en-US"/>
          </a:p>
        </p:txBody>
      </p:sp>
    </p:spTree>
    <p:extLst>
      <p:ext uri="{BB962C8B-B14F-4D97-AF65-F5344CB8AC3E}">
        <p14:creationId xmlns:p14="http://schemas.microsoft.com/office/powerpoint/2010/main" val="2414846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61CF9-6638-1EF7-0988-47847B84CC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4A74AD-81A9-A978-4770-96198932978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714EDC8-8F50-EE8F-458C-64C65C9A6D1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290041A-1C87-7F53-5318-7DF4408C60D4}"/>
              </a:ext>
            </a:extLst>
          </p:cNvPr>
          <p:cNvSpPr>
            <a:spLocks noGrp="1"/>
          </p:cNvSpPr>
          <p:nvPr>
            <p:ph type="dt" sz="half" idx="10"/>
          </p:nvPr>
        </p:nvSpPr>
        <p:spPr/>
        <p:txBody>
          <a:bodyPr/>
          <a:lstStyle/>
          <a:p>
            <a:fld id="{0E5AAEB8-2B03-42AC-AC87-66D44A9FDCF8}" type="datetime1">
              <a:rPr lang="en-US" smtClean="0"/>
              <a:t>10/9/2026</a:t>
            </a:fld>
            <a:endParaRPr lang="en-US"/>
          </a:p>
        </p:txBody>
      </p:sp>
      <p:sp>
        <p:nvSpPr>
          <p:cNvPr id="7" name="Slide Number Placeholder 6">
            <a:extLst>
              <a:ext uri="{FF2B5EF4-FFF2-40B4-BE49-F238E27FC236}">
                <a16:creationId xmlns:a16="http://schemas.microsoft.com/office/drawing/2014/main" id="{3B176399-BEE6-4F50-38BF-C8045CB43C8B}"/>
              </a:ext>
            </a:extLst>
          </p:cNvPr>
          <p:cNvSpPr>
            <a:spLocks noGrp="1"/>
          </p:cNvSpPr>
          <p:nvPr>
            <p:ph type="sldNum" sz="quarter" idx="12"/>
          </p:nvPr>
        </p:nvSpPr>
        <p:spPr/>
        <p:txBody>
          <a:bodyPr/>
          <a:lstStyle/>
          <a:p>
            <a:fld id="{11CE8495-406C-41ED-8706-2550A70CF464}" type="slidenum">
              <a:rPr lang="en-US" smtClean="0"/>
              <a:t>‹#›</a:t>
            </a:fld>
            <a:endParaRPr lang="en-US"/>
          </a:p>
        </p:txBody>
      </p:sp>
    </p:spTree>
    <p:extLst>
      <p:ext uri="{BB962C8B-B14F-4D97-AF65-F5344CB8AC3E}">
        <p14:creationId xmlns:p14="http://schemas.microsoft.com/office/powerpoint/2010/main" val="3417212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DFE92-399C-497F-9435-60D6E7AF321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DD33318-B2C7-C811-F1D3-E395936158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4A35E0E-1686-6AF6-348F-4790CA543D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75EB97A-BD18-E05F-3F51-D4BE992CEB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A4D922F-16A2-7128-8283-537EA70EFA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B50C282-E6C1-DC59-0A94-DDEF0FCDC847}"/>
              </a:ext>
            </a:extLst>
          </p:cNvPr>
          <p:cNvSpPr>
            <a:spLocks noGrp="1"/>
          </p:cNvSpPr>
          <p:nvPr>
            <p:ph type="dt" sz="half" idx="10"/>
          </p:nvPr>
        </p:nvSpPr>
        <p:spPr/>
        <p:txBody>
          <a:bodyPr/>
          <a:lstStyle/>
          <a:p>
            <a:fld id="{C40652E4-AF7E-403B-95FA-267D08A3B5FB}" type="datetime1">
              <a:rPr lang="en-US" smtClean="0"/>
              <a:t>10/9/2026</a:t>
            </a:fld>
            <a:endParaRPr lang="en-US"/>
          </a:p>
        </p:txBody>
      </p:sp>
      <p:sp>
        <p:nvSpPr>
          <p:cNvPr id="9" name="Slide Number Placeholder 8">
            <a:extLst>
              <a:ext uri="{FF2B5EF4-FFF2-40B4-BE49-F238E27FC236}">
                <a16:creationId xmlns:a16="http://schemas.microsoft.com/office/drawing/2014/main" id="{4868EF91-9E72-94DF-C241-D167040BDB7F}"/>
              </a:ext>
            </a:extLst>
          </p:cNvPr>
          <p:cNvSpPr>
            <a:spLocks noGrp="1"/>
          </p:cNvSpPr>
          <p:nvPr>
            <p:ph type="sldNum" sz="quarter" idx="12"/>
          </p:nvPr>
        </p:nvSpPr>
        <p:spPr/>
        <p:txBody>
          <a:bodyPr/>
          <a:lstStyle/>
          <a:p>
            <a:fld id="{11CE8495-406C-41ED-8706-2550A70CF464}" type="slidenum">
              <a:rPr lang="en-US" smtClean="0"/>
              <a:t>‹#›</a:t>
            </a:fld>
            <a:endParaRPr lang="en-US"/>
          </a:p>
        </p:txBody>
      </p:sp>
    </p:spTree>
    <p:extLst>
      <p:ext uri="{BB962C8B-B14F-4D97-AF65-F5344CB8AC3E}">
        <p14:creationId xmlns:p14="http://schemas.microsoft.com/office/powerpoint/2010/main" val="488793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1499C-474D-B510-87B0-540B55D5483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9847DFA-C16B-689B-775B-470A658C54B4}"/>
              </a:ext>
            </a:extLst>
          </p:cNvPr>
          <p:cNvSpPr>
            <a:spLocks noGrp="1"/>
          </p:cNvSpPr>
          <p:nvPr>
            <p:ph type="dt" sz="half" idx="10"/>
          </p:nvPr>
        </p:nvSpPr>
        <p:spPr/>
        <p:txBody>
          <a:bodyPr/>
          <a:lstStyle/>
          <a:p>
            <a:fld id="{01D4DD4C-19E4-4D6B-AA6A-197997FD47FC}" type="datetime1">
              <a:rPr lang="en-US" smtClean="0"/>
              <a:t>10/9/2026</a:t>
            </a:fld>
            <a:endParaRPr lang="en-US"/>
          </a:p>
        </p:txBody>
      </p:sp>
      <p:sp>
        <p:nvSpPr>
          <p:cNvPr id="5" name="Slide Number Placeholder 4">
            <a:extLst>
              <a:ext uri="{FF2B5EF4-FFF2-40B4-BE49-F238E27FC236}">
                <a16:creationId xmlns:a16="http://schemas.microsoft.com/office/drawing/2014/main" id="{ABE57DDF-4886-B4F7-26AF-DBE2696538DF}"/>
              </a:ext>
            </a:extLst>
          </p:cNvPr>
          <p:cNvSpPr>
            <a:spLocks noGrp="1"/>
          </p:cNvSpPr>
          <p:nvPr>
            <p:ph type="sldNum" sz="quarter" idx="12"/>
          </p:nvPr>
        </p:nvSpPr>
        <p:spPr/>
        <p:txBody>
          <a:bodyPr/>
          <a:lstStyle/>
          <a:p>
            <a:fld id="{11CE8495-406C-41ED-8706-2550A70CF464}" type="slidenum">
              <a:rPr lang="en-US" smtClean="0"/>
              <a:t>‹#›</a:t>
            </a:fld>
            <a:endParaRPr lang="en-US"/>
          </a:p>
        </p:txBody>
      </p:sp>
    </p:spTree>
    <p:extLst>
      <p:ext uri="{BB962C8B-B14F-4D97-AF65-F5344CB8AC3E}">
        <p14:creationId xmlns:p14="http://schemas.microsoft.com/office/powerpoint/2010/main" val="42549227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DEECEF-2B5E-8D9D-E99C-5672D0BB0522}"/>
              </a:ext>
            </a:extLst>
          </p:cNvPr>
          <p:cNvSpPr>
            <a:spLocks noGrp="1"/>
          </p:cNvSpPr>
          <p:nvPr>
            <p:ph type="dt" sz="half" idx="10"/>
          </p:nvPr>
        </p:nvSpPr>
        <p:spPr/>
        <p:txBody>
          <a:bodyPr/>
          <a:lstStyle/>
          <a:p>
            <a:fld id="{644EDF8D-FA59-49F4-85B6-8B99F8D7463A}" type="datetime1">
              <a:rPr lang="en-US" smtClean="0"/>
              <a:t>10/9/2026</a:t>
            </a:fld>
            <a:endParaRPr lang="en-US"/>
          </a:p>
        </p:txBody>
      </p:sp>
      <p:sp>
        <p:nvSpPr>
          <p:cNvPr id="4" name="Slide Number Placeholder 3">
            <a:extLst>
              <a:ext uri="{FF2B5EF4-FFF2-40B4-BE49-F238E27FC236}">
                <a16:creationId xmlns:a16="http://schemas.microsoft.com/office/drawing/2014/main" id="{D15DB577-3B9F-B14B-94B4-365A26FA570D}"/>
              </a:ext>
            </a:extLst>
          </p:cNvPr>
          <p:cNvSpPr>
            <a:spLocks noGrp="1"/>
          </p:cNvSpPr>
          <p:nvPr>
            <p:ph type="sldNum" sz="quarter" idx="12"/>
          </p:nvPr>
        </p:nvSpPr>
        <p:spPr/>
        <p:txBody>
          <a:bodyPr/>
          <a:lstStyle/>
          <a:p>
            <a:fld id="{11CE8495-406C-41ED-8706-2550A70CF464}" type="slidenum">
              <a:rPr lang="en-US" smtClean="0"/>
              <a:t>‹#›</a:t>
            </a:fld>
            <a:endParaRPr lang="en-US"/>
          </a:p>
        </p:txBody>
      </p:sp>
    </p:spTree>
    <p:extLst>
      <p:ext uri="{BB962C8B-B14F-4D97-AF65-F5344CB8AC3E}">
        <p14:creationId xmlns:p14="http://schemas.microsoft.com/office/powerpoint/2010/main" val="571503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B372D-A309-F6E2-C235-47835DAA71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A356BF6-28BF-6814-7CE7-D1DB701843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37DD2F7-9C50-7EFB-F6BB-71F949754F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4CDE5C-B065-5DCB-1EA3-F40D514D2DF1}"/>
              </a:ext>
            </a:extLst>
          </p:cNvPr>
          <p:cNvSpPr>
            <a:spLocks noGrp="1"/>
          </p:cNvSpPr>
          <p:nvPr>
            <p:ph type="dt" sz="half" idx="10"/>
          </p:nvPr>
        </p:nvSpPr>
        <p:spPr/>
        <p:txBody>
          <a:bodyPr/>
          <a:lstStyle/>
          <a:p>
            <a:fld id="{F739C6B0-8FA6-470A-8BA9-74E859F00A66}" type="datetime1">
              <a:rPr lang="en-US" smtClean="0"/>
              <a:t>10/9/2026</a:t>
            </a:fld>
            <a:endParaRPr lang="en-US"/>
          </a:p>
        </p:txBody>
      </p:sp>
      <p:sp>
        <p:nvSpPr>
          <p:cNvPr id="7" name="Slide Number Placeholder 6">
            <a:extLst>
              <a:ext uri="{FF2B5EF4-FFF2-40B4-BE49-F238E27FC236}">
                <a16:creationId xmlns:a16="http://schemas.microsoft.com/office/drawing/2014/main" id="{38B4CF7F-9880-117E-4BC1-5248B3EEA900}"/>
              </a:ext>
            </a:extLst>
          </p:cNvPr>
          <p:cNvSpPr>
            <a:spLocks noGrp="1"/>
          </p:cNvSpPr>
          <p:nvPr>
            <p:ph type="sldNum" sz="quarter" idx="12"/>
          </p:nvPr>
        </p:nvSpPr>
        <p:spPr/>
        <p:txBody>
          <a:bodyPr/>
          <a:lstStyle/>
          <a:p>
            <a:fld id="{11CE8495-406C-41ED-8706-2550A70CF464}" type="slidenum">
              <a:rPr lang="en-US" smtClean="0"/>
              <a:t>‹#›</a:t>
            </a:fld>
            <a:endParaRPr lang="en-US"/>
          </a:p>
        </p:txBody>
      </p:sp>
    </p:spTree>
    <p:extLst>
      <p:ext uri="{BB962C8B-B14F-4D97-AF65-F5344CB8AC3E}">
        <p14:creationId xmlns:p14="http://schemas.microsoft.com/office/powerpoint/2010/main" val="34290891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50413-BBF9-95BC-0624-F1209DC817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B9029DE-FCBF-56FE-2E0D-F74DEA3A05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2E14058-DBD2-80EB-97F7-8EB8A6542B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5EA84AC-9542-DA7D-FE03-5EBD081722D0}"/>
              </a:ext>
            </a:extLst>
          </p:cNvPr>
          <p:cNvSpPr>
            <a:spLocks noGrp="1"/>
          </p:cNvSpPr>
          <p:nvPr>
            <p:ph type="dt" sz="half" idx="10"/>
          </p:nvPr>
        </p:nvSpPr>
        <p:spPr/>
        <p:txBody>
          <a:bodyPr/>
          <a:lstStyle/>
          <a:p>
            <a:fld id="{D78AEA56-0DF6-43B3-8043-8A0B3B36124A}" type="datetime1">
              <a:rPr lang="en-US" smtClean="0"/>
              <a:t>10/9/2026</a:t>
            </a:fld>
            <a:endParaRPr lang="en-US"/>
          </a:p>
        </p:txBody>
      </p:sp>
      <p:sp>
        <p:nvSpPr>
          <p:cNvPr id="7" name="Slide Number Placeholder 6">
            <a:extLst>
              <a:ext uri="{FF2B5EF4-FFF2-40B4-BE49-F238E27FC236}">
                <a16:creationId xmlns:a16="http://schemas.microsoft.com/office/drawing/2014/main" id="{584BCF0D-E2D8-30D8-019C-BAD3785DB21A}"/>
              </a:ext>
            </a:extLst>
          </p:cNvPr>
          <p:cNvSpPr>
            <a:spLocks noGrp="1"/>
          </p:cNvSpPr>
          <p:nvPr>
            <p:ph type="sldNum" sz="quarter" idx="12"/>
          </p:nvPr>
        </p:nvSpPr>
        <p:spPr/>
        <p:txBody>
          <a:bodyPr/>
          <a:lstStyle/>
          <a:p>
            <a:fld id="{11CE8495-406C-41ED-8706-2550A70CF464}" type="slidenum">
              <a:rPr lang="en-US" smtClean="0"/>
              <a:t>‹#›</a:t>
            </a:fld>
            <a:endParaRPr lang="en-US"/>
          </a:p>
        </p:txBody>
      </p:sp>
    </p:spTree>
    <p:extLst>
      <p:ext uri="{BB962C8B-B14F-4D97-AF65-F5344CB8AC3E}">
        <p14:creationId xmlns:p14="http://schemas.microsoft.com/office/powerpoint/2010/main" val="4144243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0169B-99A3-A7BC-99A1-93A403B424D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6A09343-2306-EA0F-7DA5-478031B71A8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E2532D-EFBC-E17C-65B0-1F9047772552}"/>
              </a:ext>
            </a:extLst>
          </p:cNvPr>
          <p:cNvSpPr>
            <a:spLocks noGrp="1"/>
          </p:cNvSpPr>
          <p:nvPr>
            <p:ph type="dt" sz="half" idx="10"/>
          </p:nvPr>
        </p:nvSpPr>
        <p:spPr/>
        <p:txBody>
          <a:bodyPr/>
          <a:lstStyle/>
          <a:p>
            <a:fld id="{18CB31F1-AA53-43D0-B94C-AEF48235927E}" type="datetime1">
              <a:rPr lang="en-US" smtClean="0"/>
              <a:t>10/9/2026</a:t>
            </a:fld>
            <a:endParaRPr lang="en-US"/>
          </a:p>
        </p:txBody>
      </p:sp>
      <p:sp>
        <p:nvSpPr>
          <p:cNvPr id="6" name="Slide Number Placeholder 5">
            <a:extLst>
              <a:ext uri="{FF2B5EF4-FFF2-40B4-BE49-F238E27FC236}">
                <a16:creationId xmlns:a16="http://schemas.microsoft.com/office/drawing/2014/main" id="{3FBCCFB9-AA94-291A-46E5-641AADBCCF02}"/>
              </a:ext>
            </a:extLst>
          </p:cNvPr>
          <p:cNvSpPr>
            <a:spLocks noGrp="1"/>
          </p:cNvSpPr>
          <p:nvPr>
            <p:ph type="sldNum" sz="quarter" idx="12"/>
          </p:nvPr>
        </p:nvSpPr>
        <p:spPr/>
        <p:txBody>
          <a:bodyPr/>
          <a:lstStyle/>
          <a:p>
            <a:fld id="{11CE8495-406C-41ED-8706-2550A70CF464}" type="slidenum">
              <a:rPr lang="en-US" smtClean="0"/>
              <a:t>‹#›</a:t>
            </a:fld>
            <a:endParaRPr lang="en-US"/>
          </a:p>
        </p:txBody>
      </p:sp>
    </p:spTree>
    <p:extLst>
      <p:ext uri="{BB962C8B-B14F-4D97-AF65-F5344CB8AC3E}">
        <p14:creationId xmlns:p14="http://schemas.microsoft.com/office/powerpoint/2010/main" val="33830271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67E214-A72A-3E47-3470-142B593227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3AAB05B-D36E-3463-C394-2DC6BC876D1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B6EA69-F745-CB8E-58E5-0659AC83981C}"/>
              </a:ext>
            </a:extLst>
          </p:cNvPr>
          <p:cNvSpPr>
            <a:spLocks noGrp="1"/>
          </p:cNvSpPr>
          <p:nvPr>
            <p:ph type="dt" sz="half" idx="10"/>
          </p:nvPr>
        </p:nvSpPr>
        <p:spPr/>
        <p:txBody>
          <a:bodyPr/>
          <a:lstStyle/>
          <a:p>
            <a:fld id="{F0283D7D-1E95-4436-949F-2CE84C024C88}" type="datetime1">
              <a:rPr lang="en-US" smtClean="0"/>
              <a:t>10/9/2026</a:t>
            </a:fld>
            <a:endParaRPr lang="en-US"/>
          </a:p>
        </p:txBody>
      </p:sp>
      <p:sp>
        <p:nvSpPr>
          <p:cNvPr id="6" name="Slide Number Placeholder 5">
            <a:extLst>
              <a:ext uri="{FF2B5EF4-FFF2-40B4-BE49-F238E27FC236}">
                <a16:creationId xmlns:a16="http://schemas.microsoft.com/office/drawing/2014/main" id="{DFB62300-9769-C46C-AE55-3392A2AF624F}"/>
              </a:ext>
            </a:extLst>
          </p:cNvPr>
          <p:cNvSpPr>
            <a:spLocks noGrp="1"/>
          </p:cNvSpPr>
          <p:nvPr>
            <p:ph type="sldNum" sz="quarter" idx="12"/>
          </p:nvPr>
        </p:nvSpPr>
        <p:spPr/>
        <p:txBody>
          <a:bodyPr/>
          <a:lstStyle/>
          <a:p>
            <a:fld id="{11CE8495-406C-41ED-8706-2550A70CF464}" type="slidenum">
              <a:rPr lang="en-US" smtClean="0"/>
              <a:t>‹#›</a:t>
            </a:fld>
            <a:endParaRPr lang="en-US"/>
          </a:p>
        </p:txBody>
      </p:sp>
    </p:spTree>
    <p:extLst>
      <p:ext uri="{BB962C8B-B14F-4D97-AF65-F5344CB8AC3E}">
        <p14:creationId xmlns:p14="http://schemas.microsoft.com/office/powerpoint/2010/main" val="704134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F1B356-FEEB-E05B-7D53-7505DE4188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597D53B-A0D9-8934-9795-511A743ACA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9EB038CB-EA0F-8A36-788F-7A71C0F71E3A}"/>
              </a:ext>
            </a:extLst>
          </p:cNvPr>
          <p:cNvPicPr>
            <a:picLocks noChangeAspect="1"/>
          </p:cNvPicPr>
          <p:nvPr userDrawn="1"/>
        </p:nvPicPr>
        <p:blipFill>
          <a:blip r:embed="rId13"/>
          <a:stretch>
            <a:fillRect/>
          </a:stretch>
        </p:blipFill>
        <p:spPr>
          <a:xfrm>
            <a:off x="0" y="6181689"/>
            <a:ext cx="12192000" cy="664464"/>
          </a:xfrm>
          <a:prstGeom prst="rect">
            <a:avLst/>
          </a:prstGeom>
        </p:spPr>
      </p:pic>
      <p:sp>
        <p:nvSpPr>
          <p:cNvPr id="4" name="Date Placeholder 3">
            <a:extLst>
              <a:ext uri="{FF2B5EF4-FFF2-40B4-BE49-F238E27FC236}">
                <a16:creationId xmlns:a16="http://schemas.microsoft.com/office/drawing/2014/main" id="{CDB97534-1484-DE03-B443-5C1053B0E8E3}"/>
              </a:ext>
            </a:extLst>
          </p:cNvPr>
          <p:cNvSpPr>
            <a:spLocks noGrp="1"/>
          </p:cNvSpPr>
          <p:nvPr>
            <p:ph type="dt" sz="half" idx="2"/>
          </p:nvPr>
        </p:nvSpPr>
        <p:spPr>
          <a:xfrm>
            <a:off x="-83228" y="6593533"/>
            <a:ext cx="27432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5608D0E1-74D7-445D-B337-76154BD3041B}" type="datetime1">
              <a:rPr lang="en-US" smtClean="0"/>
              <a:t>10/9/2026</a:t>
            </a:fld>
            <a:endParaRPr lang="en-US" sz="900"/>
          </a:p>
        </p:txBody>
      </p:sp>
      <p:sp>
        <p:nvSpPr>
          <p:cNvPr id="6" name="Slide Number Placeholder 5">
            <a:extLst>
              <a:ext uri="{FF2B5EF4-FFF2-40B4-BE49-F238E27FC236}">
                <a16:creationId xmlns:a16="http://schemas.microsoft.com/office/drawing/2014/main" id="{7DBDDAFF-C8FE-5D37-B0CE-808833D50211}"/>
              </a:ext>
            </a:extLst>
          </p:cNvPr>
          <p:cNvSpPr>
            <a:spLocks noGrp="1"/>
          </p:cNvSpPr>
          <p:nvPr>
            <p:ph type="sldNum" sz="quarter" idx="4"/>
          </p:nvPr>
        </p:nvSpPr>
        <p:spPr>
          <a:xfrm>
            <a:off x="9360023" y="6557054"/>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1CE8495-406C-41ED-8706-2550A70CF464}" type="slidenum">
              <a:rPr lang="en-US" smtClean="0"/>
              <a:t>‹#›</a:t>
            </a:fld>
            <a:endParaRPr lang="en-US"/>
          </a:p>
        </p:txBody>
      </p:sp>
      <p:pic>
        <p:nvPicPr>
          <p:cNvPr id="10" name="Picture 9">
            <a:extLst>
              <a:ext uri="{FF2B5EF4-FFF2-40B4-BE49-F238E27FC236}">
                <a16:creationId xmlns:a16="http://schemas.microsoft.com/office/drawing/2014/main" id="{241A6106-8D15-B7B9-1825-117B4DAE07AE}"/>
              </a:ext>
            </a:extLst>
          </p:cNvPr>
          <p:cNvPicPr>
            <a:picLocks noChangeAspect="1"/>
          </p:cNvPicPr>
          <p:nvPr userDrawn="1"/>
        </p:nvPicPr>
        <p:blipFill>
          <a:blip r:embed="rId14"/>
          <a:stretch>
            <a:fillRect/>
          </a:stretch>
        </p:blipFill>
        <p:spPr>
          <a:xfrm>
            <a:off x="4517255" y="5991892"/>
            <a:ext cx="3426249" cy="1072989"/>
          </a:xfrm>
          <a:prstGeom prst="rect">
            <a:avLst/>
          </a:prstGeom>
        </p:spPr>
      </p:pic>
    </p:spTree>
    <p:extLst>
      <p:ext uri="{BB962C8B-B14F-4D97-AF65-F5344CB8AC3E}">
        <p14:creationId xmlns:p14="http://schemas.microsoft.com/office/powerpoint/2010/main" val="24673983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b="1" kern="1200">
          <a:solidFill>
            <a:srgbClr val="3886D4"/>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michigan.gov/mde/-/media/Project/Websites/mde/OEAA/MI-Access/Rubric-for-Assigning-Students-to-Alternate-Standards-in-Instruction-and-Assessment-11_4_24.pdf"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view.officeapps.live.com/op/view.aspx?src=https%3A%2F%2Ftraining.catamaran.partners%2Fwp-content%2Fuploads%2F2024%2F12%2FHigh-Risk-Summary.xlsx&amp;wdOrigin=BROWSELINK"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4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mailto:help@catamaran.partners"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mailto:Egglestonb1@michigan.gov" TargetMode="External"/><Relationship Id="rId2" Type="http://schemas.openxmlformats.org/officeDocument/2006/relationships/notesSlide" Target="../notesSlides/notesSlide51.xml"/><Relationship Id="rId1" Type="http://schemas.openxmlformats.org/officeDocument/2006/relationships/slideLayout" Target="../slideLayouts/slideLayout4.xml"/><Relationship Id="rId5" Type="http://schemas.openxmlformats.org/officeDocument/2006/relationships/hyperlink" Target="mailto:mde-ose@michigan.gov" TargetMode="External"/><Relationship Id="rId4" Type="http://schemas.openxmlformats.org/officeDocument/2006/relationships/hyperlink" Target="mailto:steingreabert@michigan.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04404" y="1208690"/>
            <a:ext cx="9783192" cy="1594265"/>
          </a:xfrm>
        </p:spPr>
        <p:txBody>
          <a:bodyPr>
            <a:normAutofit fontScale="90000"/>
          </a:bodyPr>
          <a:lstStyle/>
          <a:p>
            <a:pPr algn="l"/>
            <a:r>
              <a:rPr lang="en-US" dirty="0"/>
              <a:t>Justification Forms Preview Webinar</a:t>
            </a:r>
          </a:p>
        </p:txBody>
      </p:sp>
      <p:sp>
        <p:nvSpPr>
          <p:cNvPr id="3" name="Subtitle 2"/>
          <p:cNvSpPr>
            <a:spLocks noGrp="1"/>
          </p:cNvSpPr>
          <p:nvPr>
            <p:ph type="subTitle" idx="1"/>
          </p:nvPr>
        </p:nvSpPr>
        <p:spPr>
          <a:xfrm>
            <a:off x="1334814" y="2849682"/>
            <a:ext cx="9144000" cy="1071371"/>
          </a:xfrm>
        </p:spPr>
        <p:txBody>
          <a:bodyPr/>
          <a:lstStyle/>
          <a:p>
            <a:pPr algn="l"/>
            <a:r>
              <a:rPr lang="en-US" dirty="0"/>
              <a:t>For Districts and ISDs</a:t>
            </a:r>
          </a:p>
        </p:txBody>
      </p:sp>
      <p:sp>
        <p:nvSpPr>
          <p:cNvPr id="4" name="Slide Number Placeholder 3">
            <a:extLst>
              <a:ext uri="{FF2B5EF4-FFF2-40B4-BE49-F238E27FC236}">
                <a16:creationId xmlns:a16="http://schemas.microsoft.com/office/drawing/2014/main" id="{9CF23670-30CD-5646-F8CD-353AB9DDCC46}"/>
              </a:ext>
            </a:extLst>
          </p:cNvPr>
          <p:cNvSpPr>
            <a:spLocks noGrp="1"/>
          </p:cNvSpPr>
          <p:nvPr>
            <p:ph type="sldNum" sz="quarter" idx="12"/>
          </p:nvPr>
        </p:nvSpPr>
        <p:spPr/>
        <p:txBody>
          <a:bodyPr/>
          <a:lstStyle/>
          <a:p>
            <a:fld id="{11CE8495-406C-41ED-8706-2550A70CF464}" type="slidenum">
              <a:rPr lang="en-US" smtClean="0"/>
              <a:t>1</a:t>
            </a:fld>
            <a:endParaRPr lang="en-US"/>
          </a:p>
        </p:txBody>
      </p:sp>
    </p:spTree>
    <p:extLst>
      <p:ext uri="{BB962C8B-B14F-4D97-AF65-F5344CB8AC3E}">
        <p14:creationId xmlns:p14="http://schemas.microsoft.com/office/powerpoint/2010/main" val="1849540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E5197-C81A-871D-40F4-3A194B21F371}"/>
              </a:ext>
            </a:extLst>
          </p:cNvPr>
          <p:cNvSpPr>
            <a:spLocks noGrp="1"/>
          </p:cNvSpPr>
          <p:nvPr>
            <p:ph type="title"/>
          </p:nvPr>
        </p:nvSpPr>
        <p:spPr>
          <a:xfrm>
            <a:off x="764628" y="839464"/>
            <a:ext cx="10515600" cy="925820"/>
          </a:xfrm>
        </p:spPr>
        <p:txBody>
          <a:bodyPr/>
          <a:lstStyle/>
          <a:p>
            <a:r>
              <a:rPr lang="en-US"/>
              <a:t>Agenda</a:t>
            </a:r>
          </a:p>
        </p:txBody>
      </p:sp>
      <p:sp>
        <p:nvSpPr>
          <p:cNvPr id="3" name="Content Placeholder 2">
            <a:extLst>
              <a:ext uri="{FF2B5EF4-FFF2-40B4-BE49-F238E27FC236}">
                <a16:creationId xmlns:a16="http://schemas.microsoft.com/office/drawing/2014/main" id="{0BFAD961-76B6-A587-D32E-976EEC59A587}"/>
              </a:ext>
            </a:extLst>
          </p:cNvPr>
          <p:cNvSpPr>
            <a:spLocks noGrp="1"/>
          </p:cNvSpPr>
          <p:nvPr>
            <p:ph idx="1"/>
          </p:nvPr>
        </p:nvSpPr>
        <p:spPr>
          <a:xfrm>
            <a:off x="838201" y="1606735"/>
            <a:ext cx="10515600" cy="3406078"/>
          </a:xfrm>
        </p:spPr>
        <p:txBody>
          <a:bodyPr/>
          <a:lstStyle/>
          <a:p>
            <a:r>
              <a:rPr lang="en-US" sz="2800" dirty="0"/>
              <a:t>About District and Intermediate School District (ISD) Justification Forms</a:t>
            </a:r>
          </a:p>
          <a:p>
            <a:r>
              <a:rPr lang="en-US" sz="2800" dirty="0"/>
              <a:t>Completing the Activity in Catamaran</a:t>
            </a:r>
          </a:p>
          <a:p>
            <a:r>
              <a:rPr lang="en-US" sz="2800" dirty="0"/>
              <a:t>Catamaran Navigation Tips</a:t>
            </a:r>
          </a:p>
          <a:p>
            <a:r>
              <a:rPr lang="en-US" sz="2800" dirty="0"/>
              <a:t>Resources</a:t>
            </a:r>
            <a:endParaRPr lang="en-US" dirty="0"/>
          </a:p>
        </p:txBody>
      </p:sp>
      <p:sp>
        <p:nvSpPr>
          <p:cNvPr id="4" name="Slide Number Placeholder 3">
            <a:extLst>
              <a:ext uri="{FF2B5EF4-FFF2-40B4-BE49-F238E27FC236}">
                <a16:creationId xmlns:a16="http://schemas.microsoft.com/office/drawing/2014/main" id="{F6BC6BE9-83C7-D8EA-72EC-96A87E134FE5}"/>
              </a:ext>
            </a:extLst>
          </p:cNvPr>
          <p:cNvSpPr>
            <a:spLocks noGrp="1"/>
          </p:cNvSpPr>
          <p:nvPr>
            <p:ph type="sldNum" sz="quarter" idx="12"/>
          </p:nvPr>
        </p:nvSpPr>
        <p:spPr/>
        <p:txBody>
          <a:bodyPr/>
          <a:lstStyle/>
          <a:p>
            <a:fld id="{11CE8495-406C-41ED-8706-2550A70CF464}" type="slidenum">
              <a:rPr lang="en-US" smtClean="0"/>
              <a:t>2</a:t>
            </a:fld>
            <a:endParaRPr lang="en-US"/>
          </a:p>
        </p:txBody>
      </p:sp>
    </p:spTree>
    <p:extLst>
      <p:ext uri="{BB962C8B-B14F-4D97-AF65-F5344CB8AC3E}">
        <p14:creationId xmlns:p14="http://schemas.microsoft.com/office/powerpoint/2010/main" val="4016166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2411DC-DD8F-4EC5-918D-474946295F8B}"/>
              </a:ext>
            </a:extLst>
          </p:cNvPr>
          <p:cNvSpPr>
            <a:spLocks noGrp="1"/>
          </p:cNvSpPr>
          <p:nvPr>
            <p:ph type="ctrTitle"/>
          </p:nvPr>
        </p:nvSpPr>
        <p:spPr>
          <a:xfrm>
            <a:off x="819150" y="638174"/>
            <a:ext cx="10528299" cy="2305051"/>
          </a:xfrm>
        </p:spPr>
        <p:txBody>
          <a:bodyPr/>
          <a:lstStyle/>
          <a:p>
            <a:r>
              <a:rPr lang="en-US"/>
              <a:t>About District and ISD</a:t>
            </a:r>
            <a:br>
              <a:rPr lang="en-US"/>
            </a:br>
            <a:r>
              <a:rPr lang="en-US"/>
              <a:t>Justification Forms</a:t>
            </a:r>
          </a:p>
        </p:txBody>
      </p:sp>
      <p:sp>
        <p:nvSpPr>
          <p:cNvPr id="2" name="Slide Number Placeholder 1">
            <a:extLst>
              <a:ext uri="{FF2B5EF4-FFF2-40B4-BE49-F238E27FC236}">
                <a16:creationId xmlns:a16="http://schemas.microsoft.com/office/drawing/2014/main" id="{3D1FD2BA-4C9A-EC4A-E3A0-1D02242BA342}"/>
              </a:ext>
            </a:extLst>
          </p:cNvPr>
          <p:cNvSpPr>
            <a:spLocks noGrp="1"/>
          </p:cNvSpPr>
          <p:nvPr>
            <p:ph type="sldNum" sz="quarter" idx="12"/>
          </p:nvPr>
        </p:nvSpPr>
        <p:spPr/>
        <p:txBody>
          <a:bodyPr/>
          <a:lstStyle/>
          <a:p>
            <a:fld id="{11CE8495-406C-41ED-8706-2550A70CF464}" type="slidenum">
              <a:rPr lang="en-US" smtClean="0"/>
              <a:t>3</a:t>
            </a:fld>
            <a:endParaRPr lang="en-US"/>
          </a:p>
        </p:txBody>
      </p:sp>
    </p:spTree>
    <p:extLst>
      <p:ext uri="{BB962C8B-B14F-4D97-AF65-F5344CB8AC3E}">
        <p14:creationId xmlns:p14="http://schemas.microsoft.com/office/powerpoint/2010/main" val="1604273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B9FA1-39DB-9C9C-E8E0-FB531915A039}"/>
              </a:ext>
            </a:extLst>
          </p:cNvPr>
          <p:cNvSpPr>
            <a:spLocks noGrp="1"/>
          </p:cNvSpPr>
          <p:nvPr>
            <p:ph type="title"/>
          </p:nvPr>
        </p:nvSpPr>
        <p:spPr>
          <a:xfrm>
            <a:off x="701566" y="850429"/>
            <a:ext cx="10515600" cy="1325563"/>
          </a:xfrm>
        </p:spPr>
        <p:txBody>
          <a:bodyPr/>
          <a:lstStyle/>
          <a:p>
            <a:r>
              <a:rPr lang="en-US"/>
              <a:t>What is Required on a District Justification Form?</a:t>
            </a:r>
          </a:p>
        </p:txBody>
      </p:sp>
      <p:sp>
        <p:nvSpPr>
          <p:cNvPr id="3" name="Content Placeholder 2">
            <a:extLst>
              <a:ext uri="{FF2B5EF4-FFF2-40B4-BE49-F238E27FC236}">
                <a16:creationId xmlns:a16="http://schemas.microsoft.com/office/drawing/2014/main" id="{7337421E-05B4-7078-52D5-16EE9EF15271}"/>
              </a:ext>
            </a:extLst>
          </p:cNvPr>
          <p:cNvSpPr>
            <a:spLocks noGrp="1"/>
          </p:cNvSpPr>
          <p:nvPr>
            <p:ph idx="1"/>
          </p:nvPr>
        </p:nvSpPr>
        <p:spPr>
          <a:xfrm>
            <a:off x="548640" y="2069189"/>
            <a:ext cx="10805161" cy="3938381"/>
          </a:xfrm>
        </p:spPr>
        <p:txBody>
          <a:bodyPr vert="horz" lIns="91440" tIns="45720" rIns="91440" bIns="45720" rtlCol="0" anchor="t">
            <a:normAutofit/>
          </a:bodyPr>
          <a:lstStyle/>
          <a:p>
            <a:pPr marL="0" indent="0">
              <a:buNone/>
            </a:pPr>
            <a:r>
              <a:rPr lang="en-US" dirty="0">
                <a:cs typeface="Arial"/>
              </a:rPr>
              <a:t>Justification Forms require member districts to demonstrate a thorough review of alternate assessment participation rates when participation rates exceed 1%. Some areas to consider could include but are not limited to:</a:t>
            </a:r>
          </a:p>
          <a:p>
            <a:r>
              <a:rPr lang="en-US" dirty="0">
                <a:cs typeface="Arial"/>
              </a:rPr>
              <a:t>Students taking the Functional Independence assessment.</a:t>
            </a:r>
          </a:p>
          <a:p>
            <a:r>
              <a:rPr lang="en-US" dirty="0">
                <a:cs typeface="Arial"/>
              </a:rPr>
              <a:t>Alignment between instructional standards taught and assessment selected.</a:t>
            </a:r>
          </a:p>
        </p:txBody>
      </p:sp>
      <p:sp>
        <p:nvSpPr>
          <p:cNvPr id="4" name="Slide Number Placeholder 3">
            <a:extLst>
              <a:ext uri="{FF2B5EF4-FFF2-40B4-BE49-F238E27FC236}">
                <a16:creationId xmlns:a16="http://schemas.microsoft.com/office/drawing/2014/main" id="{5AC06FC6-7E74-896C-8A58-68E0FAB6BA13}"/>
              </a:ext>
            </a:extLst>
          </p:cNvPr>
          <p:cNvSpPr>
            <a:spLocks noGrp="1"/>
          </p:cNvSpPr>
          <p:nvPr>
            <p:ph type="sldNum" sz="quarter" idx="12"/>
          </p:nvPr>
        </p:nvSpPr>
        <p:spPr/>
        <p:txBody>
          <a:bodyPr/>
          <a:lstStyle/>
          <a:p>
            <a:fld id="{11CE8495-406C-41ED-8706-2550A70CF464}" type="slidenum">
              <a:rPr lang="en-US" smtClean="0"/>
              <a:t>4</a:t>
            </a:fld>
            <a:endParaRPr lang="en-US"/>
          </a:p>
        </p:txBody>
      </p:sp>
    </p:spTree>
    <p:extLst>
      <p:ext uri="{BB962C8B-B14F-4D97-AF65-F5344CB8AC3E}">
        <p14:creationId xmlns:p14="http://schemas.microsoft.com/office/powerpoint/2010/main" val="12833079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3EC4C-169D-79AD-C31D-143A7F2989FC}"/>
              </a:ext>
            </a:extLst>
          </p:cNvPr>
          <p:cNvSpPr>
            <a:spLocks noGrp="1"/>
          </p:cNvSpPr>
          <p:nvPr>
            <p:ph type="title"/>
          </p:nvPr>
        </p:nvSpPr>
        <p:spPr>
          <a:xfrm>
            <a:off x="764628" y="881960"/>
            <a:ext cx="10515600" cy="1325563"/>
          </a:xfrm>
        </p:spPr>
        <p:txBody>
          <a:bodyPr>
            <a:normAutofit/>
          </a:bodyPr>
          <a:lstStyle/>
          <a:p>
            <a:r>
              <a:rPr lang="en-US"/>
              <a:t>What is Required on a District Justification Form? (continued)</a:t>
            </a:r>
          </a:p>
        </p:txBody>
      </p:sp>
      <p:sp>
        <p:nvSpPr>
          <p:cNvPr id="3" name="Content Placeholder 2">
            <a:extLst>
              <a:ext uri="{FF2B5EF4-FFF2-40B4-BE49-F238E27FC236}">
                <a16:creationId xmlns:a16="http://schemas.microsoft.com/office/drawing/2014/main" id="{3392BBA7-05E5-EC20-FCF3-5115CF02E01F}"/>
              </a:ext>
            </a:extLst>
          </p:cNvPr>
          <p:cNvSpPr>
            <a:spLocks noGrp="1"/>
          </p:cNvSpPr>
          <p:nvPr>
            <p:ph idx="1"/>
          </p:nvPr>
        </p:nvSpPr>
        <p:spPr>
          <a:xfrm>
            <a:off x="838200" y="2207523"/>
            <a:ext cx="10515600" cy="3406078"/>
          </a:xfrm>
        </p:spPr>
        <p:txBody>
          <a:bodyPr>
            <a:normAutofit/>
          </a:bodyPr>
          <a:lstStyle/>
          <a:p>
            <a:r>
              <a:rPr lang="en-US" sz="3200" dirty="0"/>
              <a:t>Differences in participation between one building and another, or one staff member’s caseload and another.</a:t>
            </a:r>
          </a:p>
          <a:p>
            <a:r>
              <a:rPr lang="en-US" sz="3200" dirty="0"/>
              <a:t>Eligibility areas not typical for alternate assessments (if known).</a:t>
            </a:r>
          </a:p>
          <a:p>
            <a:r>
              <a:rPr lang="en-US" sz="3200" dirty="0"/>
              <a:t>Students who consistently perform at “exceeds standards” level on the alternate assessment.</a:t>
            </a:r>
          </a:p>
        </p:txBody>
      </p:sp>
      <p:sp>
        <p:nvSpPr>
          <p:cNvPr id="4" name="Slide Number Placeholder 3">
            <a:extLst>
              <a:ext uri="{FF2B5EF4-FFF2-40B4-BE49-F238E27FC236}">
                <a16:creationId xmlns:a16="http://schemas.microsoft.com/office/drawing/2014/main" id="{86B32CAA-B311-9732-7190-5BF0ED21666D}"/>
              </a:ext>
            </a:extLst>
          </p:cNvPr>
          <p:cNvSpPr>
            <a:spLocks noGrp="1"/>
          </p:cNvSpPr>
          <p:nvPr>
            <p:ph type="sldNum" sz="quarter" idx="12"/>
          </p:nvPr>
        </p:nvSpPr>
        <p:spPr/>
        <p:txBody>
          <a:bodyPr/>
          <a:lstStyle/>
          <a:p>
            <a:fld id="{11CE8495-406C-41ED-8706-2550A70CF464}" type="slidenum">
              <a:rPr lang="en-US" smtClean="0"/>
              <a:t>5</a:t>
            </a:fld>
            <a:endParaRPr lang="en-US"/>
          </a:p>
        </p:txBody>
      </p:sp>
    </p:spTree>
    <p:extLst>
      <p:ext uri="{BB962C8B-B14F-4D97-AF65-F5344CB8AC3E}">
        <p14:creationId xmlns:p14="http://schemas.microsoft.com/office/powerpoint/2010/main" val="20581890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8FEF-2F73-F49D-3421-4B1D951975E4}"/>
              </a:ext>
            </a:extLst>
          </p:cNvPr>
          <p:cNvSpPr>
            <a:spLocks noGrp="1"/>
          </p:cNvSpPr>
          <p:nvPr>
            <p:ph type="title"/>
          </p:nvPr>
        </p:nvSpPr>
        <p:spPr>
          <a:xfrm>
            <a:off x="754117" y="860939"/>
            <a:ext cx="10515600" cy="1325563"/>
          </a:xfrm>
        </p:spPr>
        <p:txBody>
          <a:bodyPr/>
          <a:lstStyle/>
          <a:p>
            <a:r>
              <a:rPr lang="en-US"/>
              <a:t>Why is a District Justification Form Available to ISDs?</a:t>
            </a:r>
          </a:p>
        </p:txBody>
      </p:sp>
      <p:sp>
        <p:nvSpPr>
          <p:cNvPr id="3" name="Content Placeholder 2">
            <a:extLst>
              <a:ext uri="{FF2B5EF4-FFF2-40B4-BE49-F238E27FC236}">
                <a16:creationId xmlns:a16="http://schemas.microsoft.com/office/drawing/2014/main" id="{0E115C1A-3F25-C5B8-38A4-BC43AF07CCF4}"/>
              </a:ext>
            </a:extLst>
          </p:cNvPr>
          <p:cNvSpPr>
            <a:spLocks noGrp="1"/>
          </p:cNvSpPr>
          <p:nvPr>
            <p:ph idx="1"/>
          </p:nvPr>
        </p:nvSpPr>
        <p:spPr>
          <a:xfrm>
            <a:off x="754117" y="2186502"/>
            <a:ext cx="10599683" cy="3691784"/>
          </a:xfrm>
        </p:spPr>
        <p:txBody>
          <a:bodyPr vert="horz" lIns="91440" tIns="45720" rIns="91440" bIns="45720" rtlCol="0" anchor="t">
            <a:normAutofit/>
          </a:bodyPr>
          <a:lstStyle/>
          <a:p>
            <a:r>
              <a:rPr lang="en-US" sz="2800" dirty="0">
                <a:cs typeface="Arial"/>
              </a:rPr>
              <a:t>Only ISDs operating one or more center-based programs will need to complete a District Justification Form.</a:t>
            </a:r>
          </a:p>
          <a:p>
            <a:pPr lvl="1"/>
            <a:r>
              <a:rPr lang="en-US" sz="2400" dirty="0">
                <a:cs typeface="Arial"/>
              </a:rPr>
              <a:t>Note: If the ISD operates more than one center-based program, the alternate assessment data is averaged in the report – this is the information that will need to be provided in the data portion of the District Justification Form.</a:t>
            </a:r>
          </a:p>
          <a:p>
            <a:r>
              <a:rPr lang="en-US" sz="2800" dirty="0">
                <a:cs typeface="Arial"/>
              </a:rPr>
              <a:t>The District Justification Form will be available as a link on all ISD's Justification Form menu.</a:t>
            </a:r>
            <a:endParaRPr lang="en-US" dirty="0"/>
          </a:p>
        </p:txBody>
      </p:sp>
      <p:sp>
        <p:nvSpPr>
          <p:cNvPr id="4" name="Slide Number Placeholder 3">
            <a:extLst>
              <a:ext uri="{FF2B5EF4-FFF2-40B4-BE49-F238E27FC236}">
                <a16:creationId xmlns:a16="http://schemas.microsoft.com/office/drawing/2014/main" id="{D02F3E31-EB13-C085-7158-B9997AEC4925}"/>
              </a:ext>
            </a:extLst>
          </p:cNvPr>
          <p:cNvSpPr>
            <a:spLocks noGrp="1"/>
          </p:cNvSpPr>
          <p:nvPr>
            <p:ph type="sldNum" sz="quarter" idx="12"/>
          </p:nvPr>
        </p:nvSpPr>
        <p:spPr/>
        <p:txBody>
          <a:bodyPr/>
          <a:lstStyle/>
          <a:p>
            <a:fld id="{11CE8495-406C-41ED-8706-2550A70CF464}" type="slidenum">
              <a:rPr lang="en-US" smtClean="0"/>
              <a:t>6</a:t>
            </a:fld>
            <a:endParaRPr lang="en-US"/>
          </a:p>
        </p:txBody>
      </p:sp>
    </p:spTree>
    <p:extLst>
      <p:ext uri="{BB962C8B-B14F-4D97-AF65-F5344CB8AC3E}">
        <p14:creationId xmlns:p14="http://schemas.microsoft.com/office/powerpoint/2010/main" val="18882774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804C5-3AE9-B752-5B20-909844220A79}"/>
              </a:ext>
            </a:extLst>
          </p:cNvPr>
          <p:cNvSpPr>
            <a:spLocks noGrp="1"/>
          </p:cNvSpPr>
          <p:nvPr>
            <p:ph type="title"/>
          </p:nvPr>
        </p:nvSpPr>
        <p:spPr>
          <a:xfrm>
            <a:off x="754117" y="881960"/>
            <a:ext cx="10515600" cy="1041434"/>
          </a:xfrm>
        </p:spPr>
        <p:txBody>
          <a:bodyPr>
            <a:normAutofit fontScale="90000"/>
          </a:bodyPr>
          <a:lstStyle/>
          <a:p>
            <a:r>
              <a:rPr lang="en-US">
                <a:latin typeface="Arial"/>
                <a:cs typeface="Arial"/>
              </a:rPr>
              <a:t>When Completing the Justification Form:</a:t>
            </a:r>
          </a:p>
        </p:txBody>
      </p:sp>
      <p:sp>
        <p:nvSpPr>
          <p:cNvPr id="3" name="Content Placeholder 2">
            <a:extLst>
              <a:ext uri="{FF2B5EF4-FFF2-40B4-BE49-F238E27FC236}">
                <a16:creationId xmlns:a16="http://schemas.microsoft.com/office/drawing/2014/main" id="{BA77B7B8-DA1B-E156-CEEE-0ED2CD30D726}"/>
              </a:ext>
            </a:extLst>
          </p:cNvPr>
          <p:cNvSpPr>
            <a:spLocks noGrp="1"/>
          </p:cNvSpPr>
          <p:nvPr>
            <p:ph idx="1"/>
          </p:nvPr>
        </p:nvSpPr>
        <p:spPr>
          <a:xfrm>
            <a:off x="838200" y="1816942"/>
            <a:ext cx="10515600" cy="3406078"/>
          </a:xfrm>
        </p:spPr>
        <p:txBody>
          <a:bodyPr>
            <a:normAutofit lnSpcReduction="10000"/>
          </a:bodyPr>
          <a:lstStyle/>
          <a:p>
            <a:r>
              <a:rPr lang="en-US" sz="2800" dirty="0"/>
              <a:t>Contributing factors, when they apply, do not change the 1% rule, but provide additional context for member districts to think about their data.</a:t>
            </a:r>
          </a:p>
          <a:p>
            <a:r>
              <a:rPr lang="en-US" sz="2800" dirty="0"/>
              <a:t>A space is provided for other justifications. This is an opportunity for the member district to hypothesize any other factors contributing to participation rates.</a:t>
            </a:r>
          </a:p>
          <a:p>
            <a:r>
              <a:rPr lang="en-US" sz="2800" dirty="0"/>
              <a:t>Disproportionality must be addressed, only when a district has been flagged.</a:t>
            </a:r>
            <a:endParaRPr lang="en-US" dirty="0"/>
          </a:p>
        </p:txBody>
      </p:sp>
      <p:sp>
        <p:nvSpPr>
          <p:cNvPr id="4" name="Slide Number Placeholder 3">
            <a:extLst>
              <a:ext uri="{FF2B5EF4-FFF2-40B4-BE49-F238E27FC236}">
                <a16:creationId xmlns:a16="http://schemas.microsoft.com/office/drawing/2014/main" id="{0D87FEED-0F68-13D4-6F24-AA69863D1638}"/>
              </a:ext>
            </a:extLst>
          </p:cNvPr>
          <p:cNvSpPr>
            <a:spLocks noGrp="1"/>
          </p:cNvSpPr>
          <p:nvPr>
            <p:ph type="sldNum" sz="quarter" idx="12"/>
          </p:nvPr>
        </p:nvSpPr>
        <p:spPr/>
        <p:txBody>
          <a:bodyPr/>
          <a:lstStyle/>
          <a:p>
            <a:fld id="{11CE8495-406C-41ED-8706-2550A70CF464}" type="slidenum">
              <a:rPr lang="en-US" smtClean="0"/>
              <a:t>7</a:t>
            </a:fld>
            <a:endParaRPr lang="en-US"/>
          </a:p>
        </p:txBody>
      </p:sp>
    </p:spTree>
    <p:extLst>
      <p:ext uri="{BB962C8B-B14F-4D97-AF65-F5344CB8AC3E}">
        <p14:creationId xmlns:p14="http://schemas.microsoft.com/office/powerpoint/2010/main" val="3169873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57A7C-547A-48A0-DA45-E581409671CC}"/>
              </a:ext>
            </a:extLst>
          </p:cNvPr>
          <p:cNvSpPr>
            <a:spLocks noGrp="1"/>
          </p:cNvSpPr>
          <p:nvPr>
            <p:ph type="title"/>
          </p:nvPr>
        </p:nvSpPr>
        <p:spPr>
          <a:xfrm>
            <a:off x="722586" y="881960"/>
            <a:ext cx="10515600" cy="1325563"/>
          </a:xfrm>
        </p:spPr>
        <p:txBody>
          <a:bodyPr/>
          <a:lstStyle/>
          <a:p>
            <a:r>
              <a:rPr lang="en-US"/>
              <a:t>What is Required on an ISD Summary Justification Form?</a:t>
            </a:r>
          </a:p>
        </p:txBody>
      </p:sp>
      <p:sp>
        <p:nvSpPr>
          <p:cNvPr id="3" name="Content Placeholder 2">
            <a:extLst>
              <a:ext uri="{FF2B5EF4-FFF2-40B4-BE49-F238E27FC236}">
                <a16:creationId xmlns:a16="http://schemas.microsoft.com/office/drawing/2014/main" id="{2DA2CEB7-4DC0-EB76-4C9E-6A8C04EEF294}"/>
              </a:ext>
            </a:extLst>
          </p:cNvPr>
          <p:cNvSpPr>
            <a:spLocks noGrp="1"/>
          </p:cNvSpPr>
          <p:nvPr>
            <p:ph idx="1"/>
          </p:nvPr>
        </p:nvSpPr>
        <p:spPr>
          <a:xfrm>
            <a:off x="838200" y="2207523"/>
            <a:ext cx="10515600" cy="3406078"/>
          </a:xfrm>
        </p:spPr>
        <p:txBody>
          <a:bodyPr>
            <a:normAutofit lnSpcReduction="10000"/>
          </a:bodyPr>
          <a:lstStyle/>
          <a:p>
            <a:r>
              <a:rPr lang="en-US" sz="2800" dirty="0"/>
              <a:t>The ISD Justification Form is a review and summary of all member districts within an ISD.</a:t>
            </a:r>
          </a:p>
          <a:p>
            <a:r>
              <a:rPr lang="en-US" sz="2800" dirty="0"/>
              <a:t>The ISD Justification Form can be worked on at any time but cannot be submitted until 100% of the member districts have submitted district level forms.</a:t>
            </a:r>
          </a:p>
          <a:p>
            <a:r>
              <a:rPr lang="en-US" sz="2800" dirty="0"/>
              <a:t>This measure was intentionally put in place to ensure all member district data and justification forms are accounted for and considered.</a:t>
            </a:r>
            <a:endParaRPr lang="en-US" dirty="0"/>
          </a:p>
        </p:txBody>
      </p:sp>
      <p:sp>
        <p:nvSpPr>
          <p:cNvPr id="4" name="Slide Number Placeholder 3">
            <a:extLst>
              <a:ext uri="{FF2B5EF4-FFF2-40B4-BE49-F238E27FC236}">
                <a16:creationId xmlns:a16="http://schemas.microsoft.com/office/drawing/2014/main" id="{64D4B384-F3E7-844D-0B38-586062C2F682}"/>
              </a:ext>
            </a:extLst>
          </p:cNvPr>
          <p:cNvSpPr>
            <a:spLocks noGrp="1"/>
          </p:cNvSpPr>
          <p:nvPr>
            <p:ph type="sldNum" sz="quarter" idx="12"/>
          </p:nvPr>
        </p:nvSpPr>
        <p:spPr/>
        <p:txBody>
          <a:bodyPr/>
          <a:lstStyle/>
          <a:p>
            <a:fld id="{11CE8495-406C-41ED-8706-2550A70CF464}" type="slidenum">
              <a:rPr lang="en-US" smtClean="0"/>
              <a:t>8</a:t>
            </a:fld>
            <a:endParaRPr lang="en-US"/>
          </a:p>
        </p:txBody>
      </p:sp>
    </p:spTree>
    <p:extLst>
      <p:ext uri="{BB962C8B-B14F-4D97-AF65-F5344CB8AC3E}">
        <p14:creationId xmlns:p14="http://schemas.microsoft.com/office/powerpoint/2010/main" val="3563970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2FAC4-96EA-AF3E-7469-446BC030F5AC}"/>
              </a:ext>
            </a:extLst>
          </p:cNvPr>
          <p:cNvSpPr>
            <a:spLocks noGrp="1"/>
          </p:cNvSpPr>
          <p:nvPr>
            <p:ph type="title"/>
          </p:nvPr>
        </p:nvSpPr>
        <p:spPr>
          <a:xfrm>
            <a:off x="754117" y="288759"/>
            <a:ext cx="10515600" cy="1652336"/>
          </a:xfrm>
        </p:spPr>
        <p:txBody>
          <a:bodyPr>
            <a:normAutofit/>
          </a:bodyPr>
          <a:lstStyle/>
          <a:p>
            <a:r>
              <a:rPr lang="en-US"/>
              <a:t>What is Required on an ISD Summary Justification Form? (continued)</a:t>
            </a:r>
          </a:p>
        </p:txBody>
      </p:sp>
      <p:sp>
        <p:nvSpPr>
          <p:cNvPr id="3" name="Content Placeholder 2">
            <a:extLst>
              <a:ext uri="{FF2B5EF4-FFF2-40B4-BE49-F238E27FC236}">
                <a16:creationId xmlns:a16="http://schemas.microsoft.com/office/drawing/2014/main" id="{B58CFE2D-BF57-C9D7-19AD-5E0A0077F3EC}"/>
              </a:ext>
            </a:extLst>
          </p:cNvPr>
          <p:cNvSpPr>
            <a:spLocks noGrp="1"/>
          </p:cNvSpPr>
          <p:nvPr>
            <p:ph idx="1"/>
          </p:nvPr>
        </p:nvSpPr>
        <p:spPr>
          <a:xfrm>
            <a:off x="838200" y="1941095"/>
            <a:ext cx="10515600" cy="4122821"/>
          </a:xfrm>
        </p:spPr>
        <p:txBody>
          <a:bodyPr>
            <a:normAutofit fontScale="92500" lnSpcReduction="10000"/>
          </a:bodyPr>
          <a:lstStyle/>
          <a:p>
            <a:pPr marL="0" indent="0">
              <a:buNone/>
            </a:pPr>
            <a:r>
              <a:rPr lang="en-US" sz="2800" dirty="0"/>
              <a:t>Some areas to consider when completing the ISD Justification Form, could include but are not limited to:</a:t>
            </a:r>
          </a:p>
          <a:p>
            <a:r>
              <a:rPr lang="en-US" dirty="0"/>
              <a:t>Students taking the Functional Independence level alternate assessment.</a:t>
            </a:r>
          </a:p>
          <a:p>
            <a:r>
              <a:rPr lang="en-US" dirty="0"/>
              <a:t>Differences in participation between one district and another.</a:t>
            </a:r>
          </a:p>
          <a:p>
            <a:r>
              <a:rPr lang="en-US" dirty="0"/>
              <a:t>Differences in participation between grade bands.</a:t>
            </a:r>
          </a:p>
          <a:p>
            <a:r>
              <a:rPr lang="en-US" dirty="0"/>
              <a:t>Eligibility areas not typical for alternate assessments (if known).</a:t>
            </a:r>
          </a:p>
          <a:p>
            <a:r>
              <a:rPr lang="en-US" dirty="0"/>
              <a:t>Students who consistently perform at “exceeds standards” or “proficient” level.</a:t>
            </a:r>
          </a:p>
          <a:p>
            <a:r>
              <a:rPr lang="en-US" dirty="0"/>
              <a:t>Member district participation rate trends.</a:t>
            </a:r>
          </a:p>
        </p:txBody>
      </p:sp>
      <p:sp>
        <p:nvSpPr>
          <p:cNvPr id="4" name="Slide Number Placeholder 3">
            <a:extLst>
              <a:ext uri="{FF2B5EF4-FFF2-40B4-BE49-F238E27FC236}">
                <a16:creationId xmlns:a16="http://schemas.microsoft.com/office/drawing/2014/main" id="{10074EFB-6E56-AB9C-7366-8B4B7571029A}"/>
              </a:ext>
            </a:extLst>
          </p:cNvPr>
          <p:cNvSpPr>
            <a:spLocks noGrp="1"/>
          </p:cNvSpPr>
          <p:nvPr>
            <p:ph type="sldNum" sz="quarter" idx="12"/>
          </p:nvPr>
        </p:nvSpPr>
        <p:spPr/>
        <p:txBody>
          <a:bodyPr/>
          <a:lstStyle/>
          <a:p>
            <a:fld id="{11CE8495-406C-41ED-8706-2550A70CF464}" type="slidenum">
              <a:rPr lang="en-US" smtClean="0"/>
              <a:t>9</a:t>
            </a:fld>
            <a:endParaRPr lang="en-US"/>
          </a:p>
        </p:txBody>
      </p:sp>
    </p:spTree>
    <p:extLst>
      <p:ext uri="{BB962C8B-B14F-4D97-AF65-F5344CB8AC3E}">
        <p14:creationId xmlns:p14="http://schemas.microsoft.com/office/powerpoint/2010/main" val="2382963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5A1DD-7636-7AF8-1D47-E48DA8E0216B}"/>
              </a:ext>
            </a:extLst>
          </p:cNvPr>
          <p:cNvSpPr>
            <a:spLocks noGrp="1"/>
          </p:cNvSpPr>
          <p:nvPr>
            <p:ph type="title"/>
          </p:nvPr>
        </p:nvSpPr>
        <p:spPr>
          <a:xfrm>
            <a:off x="764628" y="881960"/>
            <a:ext cx="10515600" cy="1325563"/>
          </a:xfrm>
        </p:spPr>
        <p:txBody>
          <a:bodyPr/>
          <a:lstStyle/>
          <a:p>
            <a:r>
              <a:rPr lang="en-US"/>
              <a:t>ISD and Member District Reminders</a:t>
            </a:r>
          </a:p>
        </p:txBody>
      </p:sp>
      <p:sp>
        <p:nvSpPr>
          <p:cNvPr id="3" name="Content Placeholder 2">
            <a:extLst>
              <a:ext uri="{FF2B5EF4-FFF2-40B4-BE49-F238E27FC236}">
                <a16:creationId xmlns:a16="http://schemas.microsoft.com/office/drawing/2014/main" id="{E6280E7D-EE8D-ED48-88FD-05E597928395}"/>
              </a:ext>
            </a:extLst>
          </p:cNvPr>
          <p:cNvSpPr>
            <a:spLocks noGrp="1"/>
          </p:cNvSpPr>
          <p:nvPr>
            <p:ph idx="1"/>
          </p:nvPr>
        </p:nvSpPr>
        <p:spPr>
          <a:xfrm>
            <a:off x="838200" y="1911535"/>
            <a:ext cx="10515600" cy="3406078"/>
          </a:xfrm>
        </p:spPr>
        <p:txBody>
          <a:bodyPr>
            <a:normAutofit/>
          </a:bodyPr>
          <a:lstStyle/>
          <a:p>
            <a:r>
              <a:rPr lang="en-US" sz="2800" dirty="0"/>
              <a:t>The Justification Forms activity will be completed by ISD directors and/or monitors and district Catamaran coordinators in Catamaran.</a:t>
            </a:r>
          </a:p>
          <a:p>
            <a:r>
              <a:rPr lang="en-US" sz="2800" dirty="0"/>
              <a:t>All district Justification </a:t>
            </a:r>
            <a:r>
              <a:rPr lang="en-US" dirty="0"/>
              <a:t>F</a:t>
            </a:r>
            <a:r>
              <a:rPr lang="en-US" sz="2800" dirty="0"/>
              <a:t>orms must be reviewed and accepted before ISDs can submit the ISD Summary Justification Form.</a:t>
            </a:r>
          </a:p>
          <a:p>
            <a:r>
              <a:rPr lang="en-US" sz="2800" dirty="0"/>
              <a:t>District Justification Forms only need to be completed by ISDs if they are operating one or more center-based programs.</a:t>
            </a:r>
          </a:p>
        </p:txBody>
      </p:sp>
      <p:sp>
        <p:nvSpPr>
          <p:cNvPr id="4" name="Slide Number Placeholder 3">
            <a:extLst>
              <a:ext uri="{FF2B5EF4-FFF2-40B4-BE49-F238E27FC236}">
                <a16:creationId xmlns:a16="http://schemas.microsoft.com/office/drawing/2014/main" id="{786A95AE-440C-426F-E4B6-58ACF4E4B42E}"/>
              </a:ext>
            </a:extLst>
          </p:cNvPr>
          <p:cNvSpPr>
            <a:spLocks noGrp="1"/>
          </p:cNvSpPr>
          <p:nvPr>
            <p:ph type="sldNum" sz="quarter" idx="12"/>
          </p:nvPr>
        </p:nvSpPr>
        <p:spPr/>
        <p:txBody>
          <a:bodyPr/>
          <a:lstStyle/>
          <a:p>
            <a:fld id="{11CE8495-406C-41ED-8706-2550A70CF464}" type="slidenum">
              <a:rPr lang="en-US" smtClean="0"/>
              <a:t>10</a:t>
            </a:fld>
            <a:endParaRPr lang="en-US"/>
          </a:p>
        </p:txBody>
      </p:sp>
    </p:spTree>
    <p:extLst>
      <p:ext uri="{BB962C8B-B14F-4D97-AF65-F5344CB8AC3E}">
        <p14:creationId xmlns:p14="http://schemas.microsoft.com/office/powerpoint/2010/main" val="12631215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13C81-1595-C3CD-A0C7-3C6BF86E616D}"/>
              </a:ext>
            </a:extLst>
          </p:cNvPr>
          <p:cNvSpPr>
            <a:spLocks noGrp="1"/>
          </p:cNvSpPr>
          <p:nvPr>
            <p:ph type="title"/>
          </p:nvPr>
        </p:nvSpPr>
        <p:spPr>
          <a:xfrm>
            <a:off x="743607" y="892470"/>
            <a:ext cx="10515600" cy="1325563"/>
          </a:xfrm>
        </p:spPr>
        <p:txBody>
          <a:bodyPr/>
          <a:lstStyle/>
          <a:p>
            <a:r>
              <a:rPr lang="en-US"/>
              <a:t>Targeted Activities</a:t>
            </a:r>
          </a:p>
        </p:txBody>
      </p:sp>
      <p:sp>
        <p:nvSpPr>
          <p:cNvPr id="3" name="Content Placeholder 2">
            <a:extLst>
              <a:ext uri="{FF2B5EF4-FFF2-40B4-BE49-F238E27FC236}">
                <a16:creationId xmlns:a16="http://schemas.microsoft.com/office/drawing/2014/main" id="{7207AB8F-AD48-5365-DDB5-B9952DAAF7C7}"/>
              </a:ext>
            </a:extLst>
          </p:cNvPr>
          <p:cNvSpPr>
            <a:spLocks noGrp="1"/>
          </p:cNvSpPr>
          <p:nvPr>
            <p:ph idx="1"/>
          </p:nvPr>
        </p:nvSpPr>
        <p:spPr>
          <a:xfrm>
            <a:off x="838199" y="1869494"/>
            <a:ext cx="10859429" cy="3406078"/>
          </a:xfrm>
        </p:spPr>
        <p:txBody>
          <a:bodyPr>
            <a:normAutofit/>
          </a:bodyPr>
          <a:lstStyle/>
          <a:p>
            <a:pPr marL="0" indent="0">
              <a:spcBef>
                <a:spcPts val="600"/>
              </a:spcBef>
              <a:spcAft>
                <a:spcPts val="600"/>
              </a:spcAft>
              <a:buNone/>
            </a:pPr>
            <a:r>
              <a:rPr lang="en-US" sz="3200" dirty="0"/>
              <a:t>Districts are placed into tiers based on alternate participation rates.</a:t>
            </a:r>
          </a:p>
          <a:p>
            <a:pPr marL="0">
              <a:spcBef>
                <a:spcPts val="600"/>
              </a:spcBef>
              <a:spcAft>
                <a:spcPts val="600"/>
              </a:spcAft>
            </a:pPr>
            <a:r>
              <a:rPr lang="en-US" dirty="0">
                <a:effectLst/>
                <a:cs typeface="Arial" panose="020B0604020202020204" pitchFamily="34" charset="0"/>
              </a:rPr>
              <a:t>Tier 1: 1.1% to 1.2% or basic disproportionality</a:t>
            </a:r>
          </a:p>
          <a:p>
            <a:pPr marL="0">
              <a:spcBef>
                <a:spcPts val="600"/>
              </a:spcBef>
              <a:spcAft>
                <a:spcPts val="600"/>
              </a:spcAft>
            </a:pPr>
            <a:r>
              <a:rPr lang="en-US" dirty="0">
                <a:effectLst/>
                <a:cs typeface="Arial" panose="020B0604020202020204" pitchFamily="34" charset="0"/>
              </a:rPr>
              <a:t>Tier 2: 1.3% </a:t>
            </a:r>
            <a:r>
              <a:rPr lang="en-US" dirty="0">
                <a:cs typeface="Arial" panose="020B0604020202020204" pitchFamily="34" charset="0"/>
              </a:rPr>
              <a:t>to</a:t>
            </a:r>
            <a:r>
              <a:rPr lang="en-US" dirty="0">
                <a:effectLst/>
                <a:cs typeface="Arial" panose="020B0604020202020204" pitchFamily="34" charset="0"/>
              </a:rPr>
              <a:t> 1.6% or disproportionately with 1.2% or less</a:t>
            </a:r>
          </a:p>
          <a:p>
            <a:pPr marL="0">
              <a:spcBef>
                <a:spcPts val="600"/>
              </a:spcBef>
              <a:spcAft>
                <a:spcPts val="600"/>
              </a:spcAft>
            </a:pPr>
            <a:r>
              <a:rPr lang="en-US" dirty="0">
                <a:effectLst/>
                <a:cs typeface="Arial" panose="020B0604020202020204" pitchFamily="34" charset="0"/>
              </a:rPr>
              <a:t>Tier 3: 1.7% or more or disproportionately with 1.3 to 1.6% overall</a:t>
            </a:r>
          </a:p>
        </p:txBody>
      </p:sp>
      <p:sp>
        <p:nvSpPr>
          <p:cNvPr id="4" name="Slide Number Placeholder 3">
            <a:extLst>
              <a:ext uri="{FF2B5EF4-FFF2-40B4-BE49-F238E27FC236}">
                <a16:creationId xmlns:a16="http://schemas.microsoft.com/office/drawing/2014/main" id="{292BA088-A6A5-29E5-CF40-0FB7C47866EA}"/>
              </a:ext>
            </a:extLst>
          </p:cNvPr>
          <p:cNvSpPr>
            <a:spLocks noGrp="1"/>
          </p:cNvSpPr>
          <p:nvPr>
            <p:ph type="sldNum" sz="quarter" idx="12"/>
          </p:nvPr>
        </p:nvSpPr>
        <p:spPr/>
        <p:txBody>
          <a:bodyPr/>
          <a:lstStyle/>
          <a:p>
            <a:fld id="{11CE8495-406C-41ED-8706-2550A70CF464}" type="slidenum">
              <a:rPr lang="en-US" smtClean="0"/>
              <a:t>11</a:t>
            </a:fld>
            <a:endParaRPr lang="en-US"/>
          </a:p>
        </p:txBody>
      </p:sp>
    </p:spTree>
    <p:extLst>
      <p:ext uri="{BB962C8B-B14F-4D97-AF65-F5344CB8AC3E}">
        <p14:creationId xmlns:p14="http://schemas.microsoft.com/office/powerpoint/2010/main" val="40918318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7BE4C-AE84-85E9-B5BF-D245844EA87E}"/>
              </a:ext>
            </a:extLst>
          </p:cNvPr>
          <p:cNvSpPr>
            <a:spLocks noGrp="1"/>
          </p:cNvSpPr>
          <p:nvPr>
            <p:ph type="title"/>
          </p:nvPr>
        </p:nvSpPr>
        <p:spPr>
          <a:xfrm>
            <a:off x="743607" y="860938"/>
            <a:ext cx="10515600" cy="1325563"/>
          </a:xfrm>
        </p:spPr>
        <p:txBody>
          <a:bodyPr/>
          <a:lstStyle/>
          <a:p>
            <a:r>
              <a:rPr lang="en-US" dirty="0"/>
              <a:t>Tier 1</a:t>
            </a:r>
          </a:p>
        </p:txBody>
      </p:sp>
      <p:sp>
        <p:nvSpPr>
          <p:cNvPr id="3" name="Content Placeholder 2">
            <a:extLst>
              <a:ext uri="{FF2B5EF4-FFF2-40B4-BE49-F238E27FC236}">
                <a16:creationId xmlns:a16="http://schemas.microsoft.com/office/drawing/2014/main" id="{96230989-111E-38DD-E2C5-EC6F0554DC6B}"/>
              </a:ext>
            </a:extLst>
          </p:cNvPr>
          <p:cNvSpPr>
            <a:spLocks noGrp="1"/>
          </p:cNvSpPr>
          <p:nvPr>
            <p:ph idx="1"/>
          </p:nvPr>
        </p:nvSpPr>
        <p:spPr>
          <a:xfrm>
            <a:off x="838200" y="1932555"/>
            <a:ext cx="10515600" cy="3406078"/>
          </a:xfrm>
        </p:spPr>
        <p:txBody>
          <a:bodyPr vert="horz" lIns="91440" tIns="45720" rIns="91440" bIns="45720" rtlCol="0" anchor="t">
            <a:normAutofit/>
          </a:bodyPr>
          <a:lstStyle/>
          <a:p>
            <a:r>
              <a:rPr lang="en-US" sz="3200" dirty="0">
                <a:solidFill>
                  <a:srgbClr val="000000"/>
                </a:solidFill>
                <a:highlight>
                  <a:srgbClr val="FFFFFF"/>
                </a:highlight>
                <a:cs typeface="Arial" panose="020B0604020202020204" pitchFamily="34" charset="0"/>
              </a:rPr>
              <a:t>R</a:t>
            </a:r>
            <a:r>
              <a:rPr lang="en-US" sz="3200" b="0" i="0" dirty="0">
                <a:solidFill>
                  <a:srgbClr val="000000"/>
                </a:solidFill>
                <a:effectLst/>
                <a:highlight>
                  <a:srgbClr val="FFFFFF"/>
                </a:highlight>
                <a:cs typeface="Arial" panose="020B0604020202020204" pitchFamily="34" charset="0"/>
              </a:rPr>
              <a:t>eceive universal guidance around the appropriate use of alternate standards for instruction and assessments.</a:t>
            </a:r>
          </a:p>
          <a:p>
            <a:r>
              <a:rPr lang="en-US" sz="3200" b="0" i="0" dirty="0">
                <a:solidFill>
                  <a:srgbClr val="000000"/>
                </a:solidFill>
                <a:effectLst/>
                <a:highlight>
                  <a:srgbClr val="FFFFFF"/>
                </a:highlight>
                <a:cs typeface="Arial" panose="020B0604020202020204" pitchFamily="34" charset="0"/>
              </a:rPr>
              <a:t>Refer to the </a:t>
            </a:r>
            <a:r>
              <a:rPr lang="en-US" sz="3200" dirty="0">
                <a:solidFill>
                  <a:srgbClr val="000000"/>
                </a:solidFill>
                <a:highlight>
                  <a:srgbClr val="FFFFFF"/>
                </a:highlight>
                <a:cs typeface="Arial" panose="020B0604020202020204" pitchFamily="34" charset="0"/>
              </a:rPr>
              <a:t>d</a:t>
            </a:r>
            <a:r>
              <a:rPr lang="en-US" sz="3200" b="0" i="0" dirty="0">
                <a:solidFill>
                  <a:srgbClr val="000000"/>
                </a:solidFill>
                <a:effectLst/>
                <a:highlight>
                  <a:srgbClr val="FFFFFF"/>
                </a:highlight>
                <a:cs typeface="Arial" panose="020B0604020202020204" pitchFamily="34" charset="0"/>
              </a:rPr>
              <a:t>ecision-making flow chart as a resource.</a:t>
            </a:r>
            <a:endParaRPr lang="en-US" sz="3200" dirty="0">
              <a:cs typeface="Arial" panose="020B0604020202020204" pitchFamily="34" charset="0"/>
            </a:endParaRPr>
          </a:p>
        </p:txBody>
      </p:sp>
      <p:sp>
        <p:nvSpPr>
          <p:cNvPr id="4" name="Slide Number Placeholder 3">
            <a:extLst>
              <a:ext uri="{FF2B5EF4-FFF2-40B4-BE49-F238E27FC236}">
                <a16:creationId xmlns:a16="http://schemas.microsoft.com/office/drawing/2014/main" id="{7F1598D7-D701-E761-CB0A-1E058D76E4F1}"/>
              </a:ext>
            </a:extLst>
          </p:cNvPr>
          <p:cNvSpPr>
            <a:spLocks noGrp="1"/>
          </p:cNvSpPr>
          <p:nvPr>
            <p:ph type="sldNum" sz="quarter" idx="12"/>
          </p:nvPr>
        </p:nvSpPr>
        <p:spPr/>
        <p:txBody>
          <a:bodyPr/>
          <a:lstStyle/>
          <a:p>
            <a:fld id="{11CE8495-406C-41ED-8706-2550A70CF464}" type="slidenum">
              <a:rPr lang="en-US" smtClean="0"/>
              <a:t>12</a:t>
            </a:fld>
            <a:endParaRPr lang="en-US"/>
          </a:p>
        </p:txBody>
      </p:sp>
    </p:spTree>
    <p:extLst>
      <p:ext uri="{BB962C8B-B14F-4D97-AF65-F5344CB8AC3E}">
        <p14:creationId xmlns:p14="http://schemas.microsoft.com/office/powerpoint/2010/main" val="20901654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5474F-CE6D-3467-0FA7-831E474FDE68}"/>
              </a:ext>
            </a:extLst>
          </p:cNvPr>
          <p:cNvSpPr>
            <a:spLocks noGrp="1"/>
          </p:cNvSpPr>
          <p:nvPr>
            <p:ph type="title"/>
          </p:nvPr>
        </p:nvSpPr>
        <p:spPr>
          <a:xfrm>
            <a:off x="838200" y="313152"/>
            <a:ext cx="10322490" cy="1240076"/>
          </a:xfrm>
        </p:spPr>
        <p:txBody>
          <a:bodyPr/>
          <a:lstStyle/>
          <a:p>
            <a:r>
              <a:rPr lang="en-US"/>
              <a:t>Tier 2</a:t>
            </a:r>
          </a:p>
        </p:txBody>
      </p:sp>
      <p:sp>
        <p:nvSpPr>
          <p:cNvPr id="6" name="Content Placeholder 5">
            <a:extLst>
              <a:ext uri="{FF2B5EF4-FFF2-40B4-BE49-F238E27FC236}">
                <a16:creationId xmlns:a16="http://schemas.microsoft.com/office/drawing/2014/main" id="{7D06F9FA-7617-5550-639E-2D25B07B4F72}"/>
              </a:ext>
            </a:extLst>
          </p:cNvPr>
          <p:cNvSpPr>
            <a:spLocks noGrp="1"/>
          </p:cNvSpPr>
          <p:nvPr>
            <p:ph idx="1"/>
          </p:nvPr>
        </p:nvSpPr>
        <p:spPr>
          <a:xfrm>
            <a:off x="722586" y="1252603"/>
            <a:ext cx="10631214" cy="4733947"/>
          </a:xfrm>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ea typeface="+mn-ea"/>
                <a:cs typeface="+mn-cs"/>
              </a:rPr>
              <a:t>Train staff.</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ea typeface="+mn-ea"/>
                <a:cs typeface="+mn-cs"/>
              </a:rPr>
              <a:t>Review flagged </a:t>
            </a:r>
            <a:r>
              <a:rPr lang="en-US" sz="2600" dirty="0">
                <a:solidFill>
                  <a:prstClr val="black"/>
                </a:solidFill>
              </a:rPr>
              <a:t>s</a:t>
            </a:r>
            <a:r>
              <a:rPr kumimoji="0" lang="en-US" sz="2600" b="0" i="0" u="none" strike="noStrike" kern="1200" cap="none" spc="0" normalizeH="0" baseline="0" noProof="0" dirty="0" err="1">
                <a:ln>
                  <a:noFill/>
                </a:ln>
                <a:solidFill>
                  <a:prstClr val="black"/>
                </a:solidFill>
                <a:effectLst/>
                <a:uLnTx/>
                <a:uFillTx/>
                <a:ea typeface="+mn-ea"/>
                <a:cs typeface="+mn-cs"/>
              </a:rPr>
              <a:t>tudent</a:t>
            </a:r>
            <a:r>
              <a:rPr kumimoji="0" lang="en-US" sz="2600" b="0" i="0" u="none" strike="noStrike" kern="1200" cap="none" spc="0" normalizeH="0" baseline="0" noProof="0" dirty="0">
                <a:ln>
                  <a:noFill/>
                </a:ln>
                <a:solidFill>
                  <a:prstClr val="black"/>
                </a:solidFill>
                <a:effectLst/>
                <a:uLnTx/>
                <a:uFillTx/>
                <a:ea typeface="+mn-ea"/>
                <a:cs typeface="+mn-cs"/>
              </a:rPr>
              <a:t> </a:t>
            </a:r>
            <a:r>
              <a:rPr lang="en-US" sz="2600" dirty="0">
                <a:solidFill>
                  <a:prstClr val="black"/>
                </a:solidFill>
              </a:rPr>
              <a:t>c</a:t>
            </a:r>
            <a:r>
              <a:rPr kumimoji="0" lang="en-US" sz="2600" b="0" i="0" u="none" strike="noStrike" kern="1200" cap="none" spc="0" normalizeH="0" baseline="0" noProof="0" dirty="0" err="1">
                <a:ln>
                  <a:noFill/>
                </a:ln>
                <a:solidFill>
                  <a:prstClr val="black"/>
                </a:solidFill>
                <a:effectLst/>
                <a:uLnTx/>
                <a:uFillTx/>
                <a:ea typeface="+mn-ea"/>
                <a:cs typeface="+mn-cs"/>
              </a:rPr>
              <a:t>ase</a:t>
            </a:r>
            <a:r>
              <a:rPr kumimoji="0" lang="en-US" sz="2600" b="0" i="0" u="none" strike="noStrike" kern="1200" cap="none" spc="0" normalizeH="0" baseline="0" noProof="0" dirty="0">
                <a:ln>
                  <a:noFill/>
                </a:ln>
                <a:solidFill>
                  <a:prstClr val="black"/>
                </a:solidFill>
                <a:effectLst/>
                <a:uLnTx/>
                <a:uFillTx/>
                <a:ea typeface="+mn-ea"/>
                <a:cs typeface="+mn-cs"/>
              </a:rPr>
              <a:t> files who are at high risk for not meeting one or more of the four required criteria to be eligible for the use of MI-Access based on alternate educational standards.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ea typeface="+mn-ea"/>
                <a:cs typeface="+mn-cs"/>
              </a:rPr>
              <a:t>Have IEP Teams complete the </a:t>
            </a:r>
            <a:r>
              <a:rPr kumimoji="0" lang="en-US" sz="2600" b="0" i="0" u="sng" strike="noStrike" kern="1200" cap="none" spc="0" normalizeH="0" baseline="0" noProof="0" dirty="0">
                <a:ln>
                  <a:noFill/>
                </a:ln>
                <a:solidFill>
                  <a:prstClr val="black"/>
                </a:solidFill>
                <a:effectLst/>
                <a:uLnTx/>
                <a:uFillTx/>
                <a:ea typeface="+mn-ea"/>
                <a:cs typeface="+mn-cs"/>
                <a:hlinkClick r:id="rId3"/>
              </a:rPr>
              <a:t>Rubric for Assigning Students to Alternate Standards for Instruction and Assessment</a:t>
            </a:r>
            <a:r>
              <a:rPr kumimoji="0" lang="en-US" sz="2600" b="0" i="0" u="none" strike="noStrike" kern="1200" cap="none" spc="0" normalizeH="0" baseline="0" noProof="0" dirty="0">
                <a:ln>
                  <a:noFill/>
                </a:ln>
                <a:solidFill>
                  <a:prstClr val="black"/>
                </a:solidFill>
                <a:effectLst/>
                <a:uLnTx/>
                <a:uFillTx/>
                <a:ea typeface="+mn-ea"/>
                <a:cs typeface="+mn-cs"/>
              </a:rPr>
              <a:t> using relevant data for all flagged cases in each Tier 2 district.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ea typeface="+mn-ea"/>
                <a:cs typeface="+mn-cs"/>
              </a:rPr>
              <a:t>Districts must submit the results of the completed </a:t>
            </a:r>
            <a:r>
              <a:rPr kumimoji="0" lang="en-US" sz="2600" b="0" i="0" u="none" strike="noStrike" kern="1200" cap="none" spc="0" normalizeH="0" baseline="0" noProof="0" dirty="0">
                <a:ln>
                  <a:noFill/>
                </a:ln>
                <a:solidFill>
                  <a:prstClr val="black"/>
                </a:solidFill>
                <a:effectLst/>
                <a:uLnTx/>
                <a:uFillTx/>
                <a:ea typeface="+mn-ea"/>
                <a:cs typeface="+mn-cs"/>
                <a:hlinkClick r:id="rId4"/>
              </a:rPr>
              <a:t>High-Risk Summary</a:t>
            </a:r>
            <a:r>
              <a:rPr kumimoji="0" lang="en-US" sz="2600" b="0" i="0" u="none" strike="noStrike" kern="1200" cap="none" spc="0" normalizeH="0" baseline="0" noProof="0" dirty="0">
                <a:ln>
                  <a:noFill/>
                </a:ln>
                <a:solidFill>
                  <a:prstClr val="black"/>
                </a:solidFill>
                <a:effectLst/>
                <a:uLnTx/>
                <a:uFillTx/>
                <a:ea typeface="+mn-ea"/>
                <a:cs typeface="+mn-cs"/>
              </a:rPr>
              <a:t> to their ISD by February 15, 2027.</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ea typeface="+mn-ea"/>
                <a:cs typeface="+mn-cs"/>
              </a:rPr>
              <a:t>ISDs will only submit the Assurance Statement for evidence to MDE by </a:t>
            </a:r>
            <a:br>
              <a:rPr kumimoji="0" lang="en-US" sz="2600" b="0" i="0" u="none" strike="noStrike" kern="1200" cap="none" spc="0" normalizeH="0" baseline="0" noProof="0" dirty="0">
                <a:ln>
                  <a:noFill/>
                </a:ln>
                <a:solidFill>
                  <a:prstClr val="black"/>
                </a:solidFill>
                <a:effectLst/>
                <a:uLnTx/>
                <a:uFillTx/>
                <a:ea typeface="+mn-ea"/>
                <a:cs typeface="+mn-cs"/>
              </a:rPr>
            </a:br>
            <a:r>
              <a:rPr kumimoji="0" lang="en-US" sz="2600" b="0" i="0" u="none" strike="noStrike" kern="1200" cap="none" spc="0" normalizeH="0" baseline="0" noProof="0" dirty="0">
                <a:ln>
                  <a:noFill/>
                </a:ln>
                <a:solidFill>
                  <a:prstClr val="black"/>
                </a:solidFill>
                <a:effectLst/>
                <a:uLnTx/>
                <a:uFillTx/>
                <a:ea typeface="+mn-ea"/>
                <a:cs typeface="+mn-cs"/>
              </a:rPr>
              <a:t>June 1</a:t>
            </a:r>
            <a:r>
              <a:rPr lang="en-US" sz="2600" dirty="0">
                <a:solidFill>
                  <a:prstClr val="black"/>
                </a:solidFill>
              </a:rPr>
              <a:t>, 2027.</a:t>
            </a:r>
            <a:endParaRPr kumimoji="0" lang="en-US" sz="2600" b="0" i="0" u="none" strike="noStrike" kern="1200" cap="none" spc="0" normalizeH="0" baseline="0" noProof="0" dirty="0">
              <a:ln>
                <a:noFill/>
              </a:ln>
              <a:solidFill>
                <a:prstClr val="black"/>
              </a:solidFill>
              <a:effectLst/>
              <a:uLnTx/>
              <a:uFillTx/>
              <a:ea typeface="+mn-ea"/>
              <a:cs typeface="+mn-cs"/>
            </a:endParaRPr>
          </a:p>
          <a:p>
            <a:pPr marL="0" indent="0">
              <a:buNone/>
            </a:pPr>
            <a:endParaRPr lang="en-US" dirty="0"/>
          </a:p>
        </p:txBody>
      </p:sp>
      <p:sp>
        <p:nvSpPr>
          <p:cNvPr id="3" name="Slide Number Placeholder 2">
            <a:extLst>
              <a:ext uri="{FF2B5EF4-FFF2-40B4-BE49-F238E27FC236}">
                <a16:creationId xmlns:a16="http://schemas.microsoft.com/office/drawing/2014/main" id="{66286112-5B14-C4D8-9493-32C934FAA7A9}"/>
              </a:ext>
            </a:extLst>
          </p:cNvPr>
          <p:cNvSpPr>
            <a:spLocks noGrp="1"/>
          </p:cNvSpPr>
          <p:nvPr>
            <p:ph type="sldNum" sz="quarter" idx="12"/>
          </p:nvPr>
        </p:nvSpPr>
        <p:spPr/>
        <p:txBody>
          <a:bodyPr/>
          <a:lstStyle/>
          <a:p>
            <a:fld id="{11CE8495-406C-41ED-8706-2550A70CF464}" type="slidenum">
              <a:rPr lang="en-US" smtClean="0"/>
              <a:t>13</a:t>
            </a:fld>
            <a:endParaRPr lang="en-US"/>
          </a:p>
        </p:txBody>
      </p:sp>
    </p:spTree>
    <p:extLst>
      <p:ext uri="{BB962C8B-B14F-4D97-AF65-F5344CB8AC3E}">
        <p14:creationId xmlns:p14="http://schemas.microsoft.com/office/powerpoint/2010/main" val="41526033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F1217-67C0-66D2-47E3-C8312EB19479}"/>
              </a:ext>
            </a:extLst>
          </p:cNvPr>
          <p:cNvSpPr>
            <a:spLocks noGrp="1"/>
          </p:cNvSpPr>
          <p:nvPr>
            <p:ph type="title"/>
          </p:nvPr>
        </p:nvSpPr>
        <p:spPr>
          <a:xfrm>
            <a:off x="838200" y="350730"/>
            <a:ext cx="10442028" cy="1064711"/>
          </a:xfrm>
        </p:spPr>
        <p:txBody>
          <a:bodyPr/>
          <a:lstStyle/>
          <a:p>
            <a:r>
              <a:rPr lang="en-US"/>
              <a:t>Tier 3</a:t>
            </a:r>
          </a:p>
        </p:txBody>
      </p:sp>
      <p:sp>
        <p:nvSpPr>
          <p:cNvPr id="3" name="Content Placeholder 2">
            <a:extLst>
              <a:ext uri="{FF2B5EF4-FFF2-40B4-BE49-F238E27FC236}">
                <a16:creationId xmlns:a16="http://schemas.microsoft.com/office/drawing/2014/main" id="{739AF598-ACC9-570F-C230-A4B5465ED0BE}"/>
              </a:ext>
            </a:extLst>
          </p:cNvPr>
          <p:cNvSpPr>
            <a:spLocks noGrp="1"/>
          </p:cNvSpPr>
          <p:nvPr>
            <p:ph idx="1"/>
          </p:nvPr>
        </p:nvSpPr>
        <p:spPr>
          <a:xfrm>
            <a:off x="838200" y="1327760"/>
            <a:ext cx="10515600" cy="4910202"/>
          </a:xfrm>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ea typeface="+mn-ea"/>
                <a:cs typeface="+mn-cs"/>
              </a:rPr>
              <a:t>Train staff.</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ea typeface="+mn-ea"/>
                <a:cs typeface="+mn-cs"/>
              </a:rPr>
              <a:t>Review flagged </a:t>
            </a:r>
            <a:r>
              <a:rPr lang="en-US" dirty="0">
                <a:solidFill>
                  <a:prstClr val="black"/>
                </a:solidFill>
              </a:rPr>
              <a:t>s</a:t>
            </a:r>
            <a:r>
              <a:rPr kumimoji="0" lang="en-US" sz="2800" b="0" i="0" u="none" strike="noStrike" kern="1200" cap="none" spc="0" normalizeH="0" baseline="0" noProof="0" dirty="0" err="1">
                <a:ln>
                  <a:noFill/>
                </a:ln>
                <a:solidFill>
                  <a:prstClr val="black"/>
                </a:solidFill>
                <a:effectLst/>
                <a:uLnTx/>
                <a:uFillTx/>
                <a:ea typeface="+mn-ea"/>
                <a:cs typeface="+mn-cs"/>
              </a:rPr>
              <a:t>tudent</a:t>
            </a:r>
            <a:r>
              <a:rPr kumimoji="0" lang="en-US" sz="2800" b="0" i="0" u="none" strike="noStrike" kern="1200" cap="none" spc="0" normalizeH="0" baseline="0" noProof="0" dirty="0">
                <a:ln>
                  <a:noFill/>
                </a:ln>
                <a:solidFill>
                  <a:prstClr val="black"/>
                </a:solidFill>
                <a:effectLst/>
                <a:uLnTx/>
                <a:uFillTx/>
                <a:ea typeface="+mn-ea"/>
                <a:cs typeface="+mn-cs"/>
              </a:rPr>
              <a:t> </a:t>
            </a:r>
            <a:r>
              <a:rPr lang="en-US" dirty="0">
                <a:solidFill>
                  <a:prstClr val="black"/>
                </a:solidFill>
              </a:rPr>
              <a:t>c</a:t>
            </a:r>
            <a:r>
              <a:rPr kumimoji="0" lang="en-US" sz="2800" b="0" i="0" u="none" strike="noStrike" kern="1200" cap="none" spc="0" normalizeH="0" baseline="0" noProof="0" dirty="0" err="1">
                <a:ln>
                  <a:noFill/>
                </a:ln>
                <a:solidFill>
                  <a:prstClr val="black"/>
                </a:solidFill>
                <a:effectLst/>
                <a:uLnTx/>
                <a:uFillTx/>
                <a:ea typeface="+mn-ea"/>
                <a:cs typeface="+mn-cs"/>
              </a:rPr>
              <a:t>ase</a:t>
            </a:r>
            <a:r>
              <a:rPr kumimoji="0" lang="en-US" sz="2800" b="0" i="0" u="none" strike="noStrike" kern="1200" cap="none" spc="0" normalizeH="0" baseline="0" noProof="0" dirty="0">
                <a:ln>
                  <a:noFill/>
                </a:ln>
                <a:solidFill>
                  <a:prstClr val="black"/>
                </a:solidFill>
                <a:effectLst/>
                <a:uLnTx/>
                <a:uFillTx/>
                <a:ea typeface="+mn-ea"/>
                <a:cs typeface="+mn-cs"/>
              </a:rPr>
              <a:t> files who are at high risk for not meeting one or more of the four required criteria to be eligible for the use of MI-Access based on alternate educational standards.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ea typeface="+mn-ea"/>
                <a:cs typeface="+mn-cs"/>
              </a:rPr>
              <a:t>Have IEP Teams complete the </a:t>
            </a:r>
            <a:r>
              <a:rPr kumimoji="0" lang="en-US" sz="2800" b="0" i="0" strike="noStrike" kern="1200" cap="none" spc="0" normalizeH="0" baseline="0" noProof="0" dirty="0">
                <a:ln>
                  <a:noFill/>
                </a:ln>
                <a:solidFill>
                  <a:prstClr val="black"/>
                </a:solidFill>
                <a:effectLst/>
                <a:uLnTx/>
                <a:uFillTx/>
                <a:ea typeface="+mn-ea"/>
                <a:cs typeface="+mn-cs"/>
              </a:rPr>
              <a:t>Rubric for Assigning Students to Alternate Standards for Instruction and Assessment </a:t>
            </a:r>
            <a:r>
              <a:rPr kumimoji="0" lang="en-US" sz="2800" b="0" i="0" u="none" strike="noStrike" kern="1200" cap="none" spc="0" normalizeH="0" baseline="0" noProof="0" dirty="0">
                <a:ln>
                  <a:noFill/>
                </a:ln>
                <a:solidFill>
                  <a:prstClr val="black"/>
                </a:solidFill>
                <a:effectLst/>
                <a:uLnTx/>
                <a:uFillTx/>
                <a:ea typeface="+mn-ea"/>
                <a:cs typeface="+mn-cs"/>
              </a:rPr>
              <a:t>using relevant data for all flagged cases in each Tier 3 district.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ea typeface="+mn-ea"/>
                <a:cs typeface="+mn-cs"/>
              </a:rPr>
              <a:t>Districts must submit the results of the completed High-Risk Summary  to their ISD by February 15, 2027.</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ea typeface="+mn-ea"/>
                <a:cs typeface="+mn-cs"/>
              </a:rPr>
              <a:t>ISDs must submit the High-Risk Summary to MDE for feedback by April 1, 2027.</a:t>
            </a:r>
          </a:p>
          <a:p>
            <a:endParaRPr lang="en-US" sz="2800" dirty="0"/>
          </a:p>
        </p:txBody>
      </p:sp>
      <p:sp>
        <p:nvSpPr>
          <p:cNvPr id="4" name="Slide Number Placeholder 3">
            <a:extLst>
              <a:ext uri="{FF2B5EF4-FFF2-40B4-BE49-F238E27FC236}">
                <a16:creationId xmlns:a16="http://schemas.microsoft.com/office/drawing/2014/main" id="{ABA55C49-2B4A-9BB9-849F-A5CBCD742F76}"/>
              </a:ext>
            </a:extLst>
          </p:cNvPr>
          <p:cNvSpPr>
            <a:spLocks noGrp="1"/>
          </p:cNvSpPr>
          <p:nvPr>
            <p:ph type="sldNum" sz="quarter" idx="12"/>
          </p:nvPr>
        </p:nvSpPr>
        <p:spPr/>
        <p:txBody>
          <a:bodyPr/>
          <a:lstStyle/>
          <a:p>
            <a:fld id="{11CE8495-406C-41ED-8706-2550A70CF464}" type="slidenum">
              <a:rPr lang="en-US" smtClean="0"/>
              <a:t>14</a:t>
            </a:fld>
            <a:endParaRPr lang="en-US"/>
          </a:p>
        </p:txBody>
      </p:sp>
    </p:spTree>
    <p:extLst>
      <p:ext uri="{BB962C8B-B14F-4D97-AF65-F5344CB8AC3E}">
        <p14:creationId xmlns:p14="http://schemas.microsoft.com/office/powerpoint/2010/main" val="33051855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BE547-8894-B977-690C-4DEE404FA0BE}"/>
              </a:ext>
            </a:extLst>
          </p:cNvPr>
          <p:cNvSpPr>
            <a:spLocks noGrp="1"/>
          </p:cNvSpPr>
          <p:nvPr>
            <p:ph type="title"/>
          </p:nvPr>
        </p:nvSpPr>
        <p:spPr>
          <a:xfrm>
            <a:off x="733096" y="881960"/>
            <a:ext cx="10515600" cy="1325563"/>
          </a:xfrm>
        </p:spPr>
        <p:txBody>
          <a:bodyPr/>
          <a:lstStyle/>
          <a:p>
            <a:r>
              <a:rPr lang="en-US"/>
              <a:t>Disproportionality	</a:t>
            </a:r>
          </a:p>
        </p:txBody>
      </p:sp>
      <p:sp>
        <p:nvSpPr>
          <p:cNvPr id="3" name="Content Placeholder 2">
            <a:extLst>
              <a:ext uri="{FF2B5EF4-FFF2-40B4-BE49-F238E27FC236}">
                <a16:creationId xmlns:a16="http://schemas.microsoft.com/office/drawing/2014/main" id="{6B6FB0DB-E597-9B0D-16A9-2B1C4DCC4DBE}"/>
              </a:ext>
            </a:extLst>
          </p:cNvPr>
          <p:cNvSpPr>
            <a:spLocks noGrp="1"/>
          </p:cNvSpPr>
          <p:nvPr>
            <p:ph idx="1"/>
          </p:nvPr>
        </p:nvSpPr>
        <p:spPr>
          <a:xfrm>
            <a:off x="733096" y="1848472"/>
            <a:ext cx="10620704" cy="3974811"/>
          </a:xfrm>
        </p:spPr>
        <p:txBody>
          <a:bodyPr>
            <a:normAutofit lnSpcReduction="10000"/>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ea typeface="+mn-ea"/>
                <a:cs typeface="+mn-cs"/>
              </a:rPr>
              <a:t>Districts with only disproportionality need to review the student records for 8 students in the subgroup(s) identified with disproportionality (e.g., Hispanic students) to determine if they meet all four requirements of the definition of a student with the most significant cognitive disabilities.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ea typeface="+mn-ea"/>
                <a:cs typeface="+mn-cs"/>
              </a:rPr>
              <a:t>Any districts with </a:t>
            </a:r>
            <a:r>
              <a:rPr lang="en-US" dirty="0">
                <a:solidFill>
                  <a:prstClr val="black"/>
                </a:solidFill>
              </a:rPr>
              <a:t>less</a:t>
            </a:r>
            <a:r>
              <a:rPr kumimoji="0" lang="en-US" sz="2400" b="0" i="0" u="none" strike="noStrike" kern="1200" cap="none" spc="0" normalizeH="0" baseline="0" noProof="0" dirty="0">
                <a:ln>
                  <a:noFill/>
                </a:ln>
                <a:solidFill>
                  <a:prstClr val="black"/>
                </a:solidFill>
                <a:effectLst/>
                <a:uLnTx/>
                <a:uFillTx/>
                <a:ea typeface="+mn-ea"/>
                <a:cs typeface="+mn-cs"/>
              </a:rPr>
              <a:t> than 8 </a:t>
            </a:r>
            <a:r>
              <a:rPr lang="en-US" dirty="0">
                <a:solidFill>
                  <a:prstClr val="black"/>
                </a:solidFill>
              </a:rPr>
              <a:t>students </a:t>
            </a:r>
            <a:r>
              <a:rPr kumimoji="0" lang="en-US" sz="2400" b="0" i="0" u="none" strike="noStrike" kern="1200" cap="none" spc="0" normalizeH="0" baseline="0" noProof="0" dirty="0">
                <a:ln>
                  <a:noFill/>
                </a:ln>
                <a:solidFill>
                  <a:prstClr val="black"/>
                </a:solidFill>
                <a:effectLst/>
                <a:uLnTx/>
                <a:uFillTx/>
                <a:ea typeface="+mn-ea"/>
                <a:cs typeface="+mn-cs"/>
              </a:rPr>
              <a:t>will submit all records with disproportionality.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ea typeface="+mn-ea"/>
                <a:cs typeface="+mn-cs"/>
              </a:rPr>
              <a:t>Districts submit the High-Risk Summary to their ISD by February 15, 2027.</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ea typeface="+mn-ea"/>
                <a:cs typeface="+mn-cs"/>
              </a:rPr>
              <a:t>ISDs submit the High-Risk Summary to MDE by April 1, 2027.</a:t>
            </a:r>
          </a:p>
          <a:p>
            <a:pPr marL="0" indent="0">
              <a:buNone/>
            </a:pPr>
            <a:endParaRPr lang="en-US" dirty="0"/>
          </a:p>
        </p:txBody>
      </p:sp>
      <p:sp>
        <p:nvSpPr>
          <p:cNvPr id="4" name="Slide Number Placeholder 3">
            <a:extLst>
              <a:ext uri="{FF2B5EF4-FFF2-40B4-BE49-F238E27FC236}">
                <a16:creationId xmlns:a16="http://schemas.microsoft.com/office/drawing/2014/main" id="{4760C104-5A83-F59D-64EB-8C0F81B7D139}"/>
              </a:ext>
            </a:extLst>
          </p:cNvPr>
          <p:cNvSpPr>
            <a:spLocks noGrp="1"/>
          </p:cNvSpPr>
          <p:nvPr>
            <p:ph type="sldNum" sz="quarter" idx="12"/>
          </p:nvPr>
        </p:nvSpPr>
        <p:spPr/>
        <p:txBody>
          <a:bodyPr/>
          <a:lstStyle/>
          <a:p>
            <a:fld id="{11CE8495-406C-41ED-8706-2550A70CF464}" type="slidenum">
              <a:rPr lang="en-US" smtClean="0"/>
              <a:t>15</a:t>
            </a:fld>
            <a:endParaRPr lang="en-US"/>
          </a:p>
        </p:txBody>
      </p:sp>
    </p:spTree>
    <p:extLst>
      <p:ext uri="{BB962C8B-B14F-4D97-AF65-F5344CB8AC3E}">
        <p14:creationId xmlns:p14="http://schemas.microsoft.com/office/powerpoint/2010/main" val="36007517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D2095-FBA8-8CC3-9EBE-E51F03F937C6}"/>
              </a:ext>
            </a:extLst>
          </p:cNvPr>
          <p:cNvSpPr>
            <a:spLocks noGrp="1"/>
          </p:cNvSpPr>
          <p:nvPr>
            <p:ph type="title"/>
          </p:nvPr>
        </p:nvSpPr>
        <p:spPr>
          <a:xfrm>
            <a:off x="964324" y="148281"/>
            <a:ext cx="10263352" cy="1396313"/>
          </a:xfrm>
        </p:spPr>
        <p:txBody>
          <a:bodyPr/>
          <a:lstStyle/>
          <a:p>
            <a:r>
              <a:rPr lang="en-US" dirty="0"/>
              <a:t>Important Dates</a:t>
            </a:r>
          </a:p>
        </p:txBody>
      </p:sp>
      <p:sp>
        <p:nvSpPr>
          <p:cNvPr id="3" name="Content Placeholder 2">
            <a:extLst>
              <a:ext uri="{FF2B5EF4-FFF2-40B4-BE49-F238E27FC236}">
                <a16:creationId xmlns:a16="http://schemas.microsoft.com/office/drawing/2014/main" id="{A4106FC3-EF37-3453-FE8D-2BACB3F125F1}"/>
              </a:ext>
            </a:extLst>
          </p:cNvPr>
          <p:cNvSpPr>
            <a:spLocks noGrp="1"/>
          </p:cNvSpPr>
          <p:nvPr>
            <p:ph idx="1"/>
          </p:nvPr>
        </p:nvSpPr>
        <p:spPr>
          <a:xfrm>
            <a:off x="964324" y="1544594"/>
            <a:ext cx="10263352" cy="4188941"/>
          </a:xfrm>
        </p:spPr>
        <p:txBody>
          <a:bodyPr>
            <a:noAutofit/>
          </a:bodyPr>
          <a:lstStyle/>
          <a:p>
            <a:r>
              <a:rPr lang="en-US" sz="2800" dirty="0"/>
              <a:t>October 15: Catamaran </a:t>
            </a:r>
            <a:r>
              <a:rPr lang="en-US" dirty="0"/>
              <a:t>m</a:t>
            </a:r>
            <a:r>
              <a:rPr lang="en-US" sz="2800" dirty="0"/>
              <a:t>odule opens</a:t>
            </a:r>
          </a:p>
          <a:p>
            <a:r>
              <a:rPr lang="en-US" sz="2800" dirty="0"/>
              <a:t>December 15: Districts submit Justification Forms to ISD</a:t>
            </a:r>
          </a:p>
          <a:p>
            <a:r>
              <a:rPr lang="en-US" sz="2800" dirty="0"/>
              <a:t>January 25: ISDs submit Summary Justification Forms to MDE</a:t>
            </a:r>
          </a:p>
          <a:p>
            <a:r>
              <a:rPr lang="en-US" sz="2800" dirty="0"/>
              <a:t>February 15: Districts submit High-Risk Summaries to ISD</a:t>
            </a:r>
            <a:endParaRPr lang="en-US" dirty="0"/>
          </a:p>
          <a:p>
            <a:r>
              <a:rPr lang="en-US" sz="2800" dirty="0"/>
              <a:t>April 1: ISDs submit all Tier 3 </a:t>
            </a:r>
            <a:r>
              <a:rPr lang="en-US" dirty="0"/>
              <a:t>High-Risk Summaries </a:t>
            </a:r>
            <a:r>
              <a:rPr lang="en-US" sz="2800" dirty="0"/>
              <a:t>to MDE</a:t>
            </a:r>
          </a:p>
          <a:p>
            <a:r>
              <a:rPr lang="en-US" dirty="0"/>
              <a:t>June 1: ISDs submit all evidence of Tier 3 Additional Actions along with Tier 2 Additional Actions assurance statements</a:t>
            </a:r>
            <a:endParaRPr lang="en-US" dirty="0">
              <a:ea typeface="Calibri"/>
              <a:cs typeface="Calibri"/>
            </a:endParaRPr>
          </a:p>
          <a:p>
            <a:pPr marL="0" indent="0">
              <a:buNone/>
            </a:pPr>
            <a:endParaRPr lang="en-US" sz="2800" dirty="0"/>
          </a:p>
        </p:txBody>
      </p:sp>
      <p:sp>
        <p:nvSpPr>
          <p:cNvPr id="4" name="Slide Number Placeholder 3">
            <a:extLst>
              <a:ext uri="{FF2B5EF4-FFF2-40B4-BE49-F238E27FC236}">
                <a16:creationId xmlns:a16="http://schemas.microsoft.com/office/drawing/2014/main" id="{2E4D4E41-ADCE-0C16-E5B8-C0CE3AEBBF40}"/>
              </a:ext>
            </a:extLst>
          </p:cNvPr>
          <p:cNvSpPr>
            <a:spLocks noGrp="1"/>
          </p:cNvSpPr>
          <p:nvPr>
            <p:ph type="sldNum" sz="quarter" idx="12"/>
          </p:nvPr>
        </p:nvSpPr>
        <p:spPr/>
        <p:txBody>
          <a:bodyPr/>
          <a:lstStyle/>
          <a:p>
            <a:fld id="{11CE8495-406C-41ED-8706-2550A70CF464}" type="slidenum">
              <a:rPr lang="en-US" smtClean="0"/>
              <a:t>16</a:t>
            </a:fld>
            <a:endParaRPr lang="en-US"/>
          </a:p>
        </p:txBody>
      </p:sp>
    </p:spTree>
    <p:extLst>
      <p:ext uri="{BB962C8B-B14F-4D97-AF65-F5344CB8AC3E}">
        <p14:creationId xmlns:p14="http://schemas.microsoft.com/office/powerpoint/2010/main" val="8159451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964EC00-D6F1-4C2A-A1A2-2F51451DE12D}"/>
              </a:ext>
            </a:extLst>
          </p:cNvPr>
          <p:cNvSpPr>
            <a:spLocks noGrp="1"/>
          </p:cNvSpPr>
          <p:nvPr>
            <p:ph type="ctrTitle"/>
          </p:nvPr>
        </p:nvSpPr>
        <p:spPr>
          <a:xfrm>
            <a:off x="838200" y="80963"/>
            <a:ext cx="10515600" cy="2852737"/>
          </a:xfrm>
        </p:spPr>
        <p:txBody>
          <a:bodyPr/>
          <a:lstStyle/>
          <a:p>
            <a:r>
              <a:rPr lang="en-US"/>
              <a:t>Completing the Activity in Catamaran</a:t>
            </a:r>
          </a:p>
        </p:txBody>
      </p:sp>
      <p:sp>
        <p:nvSpPr>
          <p:cNvPr id="2" name="Slide Number Placeholder 1">
            <a:extLst>
              <a:ext uri="{FF2B5EF4-FFF2-40B4-BE49-F238E27FC236}">
                <a16:creationId xmlns:a16="http://schemas.microsoft.com/office/drawing/2014/main" id="{09C75635-198E-037C-68A9-2D7038403D51}"/>
              </a:ext>
            </a:extLst>
          </p:cNvPr>
          <p:cNvSpPr>
            <a:spLocks noGrp="1"/>
          </p:cNvSpPr>
          <p:nvPr>
            <p:ph type="sldNum" sz="quarter" idx="12"/>
          </p:nvPr>
        </p:nvSpPr>
        <p:spPr/>
        <p:txBody>
          <a:bodyPr/>
          <a:lstStyle/>
          <a:p>
            <a:fld id="{11CE8495-406C-41ED-8706-2550A70CF464}" type="slidenum">
              <a:rPr lang="en-US" smtClean="0"/>
              <a:t>17</a:t>
            </a:fld>
            <a:endParaRPr lang="en-US"/>
          </a:p>
        </p:txBody>
      </p:sp>
    </p:spTree>
    <p:extLst>
      <p:ext uri="{BB962C8B-B14F-4D97-AF65-F5344CB8AC3E}">
        <p14:creationId xmlns:p14="http://schemas.microsoft.com/office/powerpoint/2010/main" val="19925592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322017A-9FA5-448B-839F-1A1AB51DAD74}"/>
              </a:ext>
            </a:extLst>
          </p:cNvPr>
          <p:cNvSpPr>
            <a:spLocks noGrp="1"/>
          </p:cNvSpPr>
          <p:nvPr>
            <p:ph type="title"/>
          </p:nvPr>
        </p:nvSpPr>
        <p:spPr>
          <a:xfrm>
            <a:off x="4106189" y="136525"/>
            <a:ext cx="3979620" cy="914399"/>
          </a:xfrm>
        </p:spPr>
        <p:txBody>
          <a:bodyPr>
            <a:normAutofit fontScale="90000"/>
          </a:bodyPr>
          <a:lstStyle/>
          <a:p>
            <a:r>
              <a:rPr lang="en-US"/>
              <a:t>Catamaran Login</a:t>
            </a:r>
          </a:p>
        </p:txBody>
      </p:sp>
      <p:pic>
        <p:nvPicPr>
          <p:cNvPr id="9" name="Picture 8" descr="Catamaran Login Screen.">
            <a:extLst>
              <a:ext uri="{FF2B5EF4-FFF2-40B4-BE49-F238E27FC236}">
                <a16:creationId xmlns:a16="http://schemas.microsoft.com/office/drawing/2014/main" id="{7DDA4236-D2A8-4EC3-85F5-9C42154C2096}"/>
              </a:ext>
            </a:extLst>
          </p:cNvPr>
          <p:cNvPicPr>
            <a:picLocks noChangeAspect="1"/>
          </p:cNvPicPr>
          <p:nvPr/>
        </p:nvPicPr>
        <p:blipFill>
          <a:blip r:embed="rId3"/>
          <a:stretch>
            <a:fillRect/>
          </a:stretch>
        </p:blipFill>
        <p:spPr>
          <a:xfrm>
            <a:off x="679786" y="922524"/>
            <a:ext cx="10832425" cy="5012952"/>
          </a:xfrm>
          <a:prstGeom prst="rect">
            <a:avLst/>
          </a:prstGeom>
          <a:ln>
            <a:solidFill>
              <a:schemeClr val="bg1">
                <a:lumMod val="50000"/>
              </a:schemeClr>
            </a:solidFill>
          </a:ln>
        </p:spPr>
      </p:pic>
      <p:sp>
        <p:nvSpPr>
          <p:cNvPr id="2" name="Slide Number Placeholder 1">
            <a:extLst>
              <a:ext uri="{FF2B5EF4-FFF2-40B4-BE49-F238E27FC236}">
                <a16:creationId xmlns:a16="http://schemas.microsoft.com/office/drawing/2014/main" id="{0CBFDDF6-DBEC-A52C-D80A-9F2B30B531BB}"/>
              </a:ext>
            </a:extLst>
          </p:cNvPr>
          <p:cNvSpPr>
            <a:spLocks noGrp="1"/>
          </p:cNvSpPr>
          <p:nvPr>
            <p:ph type="sldNum" sz="quarter" idx="12"/>
          </p:nvPr>
        </p:nvSpPr>
        <p:spPr/>
        <p:txBody>
          <a:bodyPr/>
          <a:lstStyle/>
          <a:p>
            <a:fld id="{11CE8495-406C-41ED-8706-2550A70CF464}" type="slidenum">
              <a:rPr lang="en-US" smtClean="0"/>
              <a:t>18</a:t>
            </a:fld>
            <a:endParaRPr lang="en-US"/>
          </a:p>
        </p:txBody>
      </p:sp>
    </p:spTree>
    <p:extLst>
      <p:ext uri="{BB962C8B-B14F-4D97-AF65-F5344CB8AC3E}">
        <p14:creationId xmlns:p14="http://schemas.microsoft.com/office/powerpoint/2010/main" val="13265372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322017A-9FA5-448B-839F-1A1AB51DAD74}"/>
              </a:ext>
            </a:extLst>
          </p:cNvPr>
          <p:cNvSpPr>
            <a:spLocks noGrp="1"/>
          </p:cNvSpPr>
          <p:nvPr>
            <p:ph type="title"/>
          </p:nvPr>
        </p:nvSpPr>
        <p:spPr>
          <a:xfrm>
            <a:off x="719545" y="869724"/>
            <a:ext cx="10515600" cy="825623"/>
          </a:xfrm>
        </p:spPr>
        <p:txBody>
          <a:bodyPr/>
          <a:lstStyle/>
          <a:p>
            <a:r>
              <a:rPr lang="en-US"/>
              <a:t>Locate the Activity (District View)</a:t>
            </a:r>
          </a:p>
        </p:txBody>
      </p:sp>
      <p:sp>
        <p:nvSpPr>
          <p:cNvPr id="9" name="Content Placeholder 8">
            <a:extLst>
              <a:ext uri="{FF2B5EF4-FFF2-40B4-BE49-F238E27FC236}">
                <a16:creationId xmlns:a16="http://schemas.microsoft.com/office/drawing/2014/main" id="{63F8E0F0-F623-4379-8176-BA43B88D6B41}"/>
              </a:ext>
            </a:extLst>
          </p:cNvPr>
          <p:cNvSpPr>
            <a:spLocks noGrp="1"/>
          </p:cNvSpPr>
          <p:nvPr>
            <p:ph sz="half" idx="1"/>
          </p:nvPr>
        </p:nvSpPr>
        <p:spPr>
          <a:xfrm>
            <a:off x="838200" y="1825625"/>
            <a:ext cx="9482959" cy="1246767"/>
          </a:xfrm>
        </p:spPr>
        <p:txBody>
          <a:bodyPr>
            <a:normAutofit/>
          </a:bodyPr>
          <a:lstStyle/>
          <a:p>
            <a:pPr marL="0" indent="0">
              <a:buNone/>
            </a:pPr>
            <a:r>
              <a:rPr lang="en-US" sz="2800" dirty="0"/>
              <a:t>After logging in, locate the Justification Forms activity on the Tasks Overview.</a:t>
            </a:r>
          </a:p>
        </p:txBody>
      </p:sp>
      <p:pic>
        <p:nvPicPr>
          <p:cNvPr id="7" name="Content Placeholder 6" descr="Tasks Overview with the activity link circled.">
            <a:extLst>
              <a:ext uri="{FF2B5EF4-FFF2-40B4-BE49-F238E27FC236}">
                <a16:creationId xmlns:a16="http://schemas.microsoft.com/office/drawing/2014/main" id="{6914D613-8669-D72A-9C23-46D07866F7D4}"/>
              </a:ext>
            </a:extLst>
          </p:cNvPr>
          <p:cNvPicPr>
            <a:picLocks noGrp="1" noChangeAspect="1"/>
          </p:cNvPicPr>
          <p:nvPr>
            <p:ph sz="half" idx="2"/>
          </p:nvPr>
        </p:nvPicPr>
        <p:blipFill>
          <a:blip r:embed="rId3"/>
          <a:stretch>
            <a:fillRect/>
          </a:stretch>
        </p:blipFill>
        <p:spPr>
          <a:xfrm>
            <a:off x="330112" y="2893716"/>
            <a:ext cx="11481211" cy="2762544"/>
          </a:xfrm>
          <a:prstGeom prst="rect">
            <a:avLst/>
          </a:prstGeom>
          <a:ln w="12700">
            <a:solidFill>
              <a:schemeClr val="tx1"/>
            </a:solidFill>
          </a:ln>
        </p:spPr>
      </p:pic>
      <p:sp>
        <p:nvSpPr>
          <p:cNvPr id="2" name="Slide Number Placeholder 1">
            <a:extLst>
              <a:ext uri="{FF2B5EF4-FFF2-40B4-BE49-F238E27FC236}">
                <a16:creationId xmlns:a16="http://schemas.microsoft.com/office/drawing/2014/main" id="{63513AA9-FD36-A70B-D31E-9414158C960F}"/>
              </a:ext>
            </a:extLst>
          </p:cNvPr>
          <p:cNvSpPr>
            <a:spLocks noGrp="1"/>
          </p:cNvSpPr>
          <p:nvPr>
            <p:ph type="sldNum" sz="quarter" idx="12"/>
          </p:nvPr>
        </p:nvSpPr>
        <p:spPr/>
        <p:txBody>
          <a:bodyPr/>
          <a:lstStyle/>
          <a:p>
            <a:fld id="{11CE8495-406C-41ED-8706-2550A70CF464}" type="slidenum">
              <a:rPr lang="en-US" smtClean="0"/>
              <a:t>19</a:t>
            </a:fld>
            <a:endParaRPr lang="en-US"/>
          </a:p>
        </p:txBody>
      </p:sp>
    </p:spTree>
    <p:extLst>
      <p:ext uri="{BB962C8B-B14F-4D97-AF65-F5344CB8AC3E}">
        <p14:creationId xmlns:p14="http://schemas.microsoft.com/office/powerpoint/2010/main" val="31252312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322017A-9FA5-448B-839F-1A1AB51DAD74}"/>
              </a:ext>
            </a:extLst>
          </p:cNvPr>
          <p:cNvSpPr>
            <a:spLocks noGrp="1"/>
          </p:cNvSpPr>
          <p:nvPr>
            <p:ph type="title"/>
          </p:nvPr>
        </p:nvSpPr>
        <p:spPr>
          <a:xfrm>
            <a:off x="712076" y="863736"/>
            <a:ext cx="10515600" cy="1342675"/>
          </a:xfrm>
        </p:spPr>
        <p:txBody>
          <a:bodyPr/>
          <a:lstStyle/>
          <a:p>
            <a:r>
              <a:rPr lang="en-US"/>
              <a:t>Locate the Activity (ISD View)</a:t>
            </a:r>
          </a:p>
        </p:txBody>
      </p:sp>
      <p:pic>
        <p:nvPicPr>
          <p:cNvPr id="4" name="Picture 3" descr="Tasks Overview shown with circle around the ISD Summary Justification Form 2025-26 activity link.">
            <a:extLst>
              <a:ext uri="{FF2B5EF4-FFF2-40B4-BE49-F238E27FC236}">
                <a16:creationId xmlns:a16="http://schemas.microsoft.com/office/drawing/2014/main" id="{E69F0BBB-37D6-70E5-2190-30F56FD31FEF}"/>
              </a:ext>
            </a:extLst>
          </p:cNvPr>
          <p:cNvPicPr>
            <a:picLocks noChangeAspect="1"/>
          </p:cNvPicPr>
          <p:nvPr/>
        </p:nvPicPr>
        <p:blipFill>
          <a:blip r:embed="rId3"/>
          <a:stretch>
            <a:fillRect/>
          </a:stretch>
        </p:blipFill>
        <p:spPr>
          <a:xfrm>
            <a:off x="495012" y="2206411"/>
            <a:ext cx="11201976" cy="2857647"/>
          </a:xfrm>
          <a:prstGeom prst="rect">
            <a:avLst/>
          </a:prstGeom>
        </p:spPr>
      </p:pic>
      <p:sp>
        <p:nvSpPr>
          <p:cNvPr id="2" name="Slide Number Placeholder 1">
            <a:extLst>
              <a:ext uri="{FF2B5EF4-FFF2-40B4-BE49-F238E27FC236}">
                <a16:creationId xmlns:a16="http://schemas.microsoft.com/office/drawing/2014/main" id="{52736568-FC3D-6854-5619-4F40CB2FA42F}"/>
              </a:ext>
            </a:extLst>
          </p:cNvPr>
          <p:cNvSpPr>
            <a:spLocks noGrp="1"/>
          </p:cNvSpPr>
          <p:nvPr>
            <p:ph type="sldNum" sz="quarter" idx="12"/>
          </p:nvPr>
        </p:nvSpPr>
        <p:spPr/>
        <p:txBody>
          <a:bodyPr/>
          <a:lstStyle/>
          <a:p>
            <a:fld id="{11CE8495-406C-41ED-8706-2550A70CF464}" type="slidenum">
              <a:rPr lang="en-US" smtClean="0"/>
              <a:t>20</a:t>
            </a:fld>
            <a:endParaRPr lang="en-US"/>
          </a:p>
        </p:txBody>
      </p:sp>
    </p:spTree>
    <p:extLst>
      <p:ext uri="{BB962C8B-B14F-4D97-AF65-F5344CB8AC3E}">
        <p14:creationId xmlns:p14="http://schemas.microsoft.com/office/powerpoint/2010/main" val="31367906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8E36DE0-A6D4-4796-8C01-EF6A3AE8F24F}"/>
              </a:ext>
            </a:extLst>
          </p:cNvPr>
          <p:cNvSpPr>
            <a:spLocks noGrp="1"/>
          </p:cNvSpPr>
          <p:nvPr>
            <p:ph type="title"/>
          </p:nvPr>
        </p:nvSpPr>
        <p:spPr>
          <a:xfrm>
            <a:off x="838200" y="365125"/>
            <a:ext cx="10515600" cy="1325563"/>
          </a:xfrm>
        </p:spPr>
        <p:txBody>
          <a:bodyPr anchor="ctr">
            <a:normAutofit/>
          </a:bodyPr>
          <a:lstStyle/>
          <a:p>
            <a:r>
              <a:rPr lang="en-US"/>
              <a:t>District </a:t>
            </a:r>
            <a:r>
              <a:rPr lang="en-US" baseline="0"/>
              <a:t>Data Table</a:t>
            </a:r>
            <a:endParaRPr lang="en-US"/>
          </a:p>
        </p:txBody>
      </p:sp>
      <p:sp>
        <p:nvSpPr>
          <p:cNvPr id="2" name="Slide Number Placeholder 1">
            <a:extLst>
              <a:ext uri="{FF2B5EF4-FFF2-40B4-BE49-F238E27FC236}">
                <a16:creationId xmlns:a16="http://schemas.microsoft.com/office/drawing/2014/main" id="{0AF04E89-E22D-D370-BB76-91CD7B05BDFE}"/>
              </a:ext>
            </a:extLst>
          </p:cNvPr>
          <p:cNvSpPr>
            <a:spLocks noGrp="1"/>
          </p:cNvSpPr>
          <p:nvPr>
            <p:ph type="sldNum" sz="quarter" idx="12"/>
          </p:nvPr>
        </p:nvSpPr>
        <p:spPr>
          <a:xfrm>
            <a:off x="9360023" y="6557054"/>
            <a:ext cx="2743200" cy="365125"/>
          </a:xfrm>
        </p:spPr>
        <p:txBody>
          <a:bodyPr anchor="ctr">
            <a:normAutofit/>
          </a:bodyPr>
          <a:lstStyle/>
          <a:p>
            <a:pPr>
              <a:spcAft>
                <a:spcPts val="600"/>
              </a:spcAft>
            </a:pPr>
            <a:fld id="{11CE8495-406C-41ED-8706-2550A70CF464}" type="slidenum">
              <a:rPr lang="en-US" smtClean="0"/>
              <a:pPr>
                <a:spcAft>
                  <a:spcPts val="600"/>
                </a:spcAft>
              </a:pPr>
              <a:t>21</a:t>
            </a:fld>
            <a:endParaRPr lang="en-US"/>
          </a:p>
        </p:txBody>
      </p:sp>
      <p:pic>
        <p:nvPicPr>
          <p:cNvPr id="6" name="Content Placeholder 5" descr="District Data Table">
            <a:extLst>
              <a:ext uri="{FF2B5EF4-FFF2-40B4-BE49-F238E27FC236}">
                <a16:creationId xmlns:a16="http://schemas.microsoft.com/office/drawing/2014/main" id="{BF00C80E-C2E3-45E8-A324-4546299A081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11114" y="1427357"/>
            <a:ext cx="9569771" cy="4411899"/>
          </a:xfrm>
          <a:prstGeom prst="rect">
            <a:avLst/>
          </a:prstGeom>
        </p:spPr>
      </p:pic>
    </p:spTree>
    <p:extLst>
      <p:ext uri="{BB962C8B-B14F-4D97-AF65-F5344CB8AC3E}">
        <p14:creationId xmlns:p14="http://schemas.microsoft.com/office/powerpoint/2010/main" val="40528935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8E36DE0-A6D4-4796-8C01-EF6A3AE8F24F}"/>
              </a:ext>
            </a:extLst>
          </p:cNvPr>
          <p:cNvSpPr>
            <a:spLocks noGrp="1"/>
          </p:cNvSpPr>
          <p:nvPr>
            <p:ph type="title"/>
          </p:nvPr>
        </p:nvSpPr>
        <p:spPr>
          <a:xfrm>
            <a:off x="838200" y="775596"/>
            <a:ext cx="10026607" cy="1021673"/>
          </a:xfrm>
        </p:spPr>
        <p:txBody>
          <a:bodyPr/>
          <a:lstStyle/>
          <a:p>
            <a:r>
              <a:rPr lang="en-US"/>
              <a:t>Districts:</a:t>
            </a:r>
            <a:r>
              <a:rPr lang="en-US" baseline="0"/>
              <a:t> Acknowledge Data Table</a:t>
            </a:r>
            <a:endParaRPr lang="en-US"/>
          </a:p>
        </p:txBody>
      </p:sp>
      <p:sp>
        <p:nvSpPr>
          <p:cNvPr id="9" name="Content Placeholder 2">
            <a:extLst>
              <a:ext uri="{FF2B5EF4-FFF2-40B4-BE49-F238E27FC236}">
                <a16:creationId xmlns:a16="http://schemas.microsoft.com/office/drawing/2014/main" id="{173EF483-2E12-4ED8-A151-0CEFDB56C25E}"/>
              </a:ext>
            </a:extLst>
          </p:cNvPr>
          <p:cNvSpPr>
            <a:spLocks noGrp="1"/>
          </p:cNvSpPr>
          <p:nvPr>
            <p:ph idx="1"/>
          </p:nvPr>
        </p:nvSpPr>
        <p:spPr>
          <a:xfrm>
            <a:off x="838201" y="1797269"/>
            <a:ext cx="10515599" cy="3996560"/>
          </a:xfrm>
        </p:spPr>
        <p:txBody>
          <a:bodyPr>
            <a:normAutofit/>
          </a:bodyPr>
          <a:lstStyle/>
          <a:p>
            <a:r>
              <a:rPr lang="en-US" sz="2800" dirty="0"/>
              <a:t>If any spring participation rate is 1.1 or higher, then there will be additional pages to complete.</a:t>
            </a:r>
          </a:p>
          <a:p>
            <a:r>
              <a:rPr lang="en-US" sz="2800" dirty="0"/>
              <a:t>If all spring participation rates are 1.0 or below, then the activity is complete once the box for acknowledgement is selected.</a:t>
            </a:r>
          </a:p>
        </p:txBody>
      </p:sp>
      <p:sp>
        <p:nvSpPr>
          <p:cNvPr id="2" name="Slide Number Placeholder 1">
            <a:extLst>
              <a:ext uri="{FF2B5EF4-FFF2-40B4-BE49-F238E27FC236}">
                <a16:creationId xmlns:a16="http://schemas.microsoft.com/office/drawing/2014/main" id="{6C81A091-C760-848C-4468-1F35B4AE3CA8}"/>
              </a:ext>
            </a:extLst>
          </p:cNvPr>
          <p:cNvSpPr>
            <a:spLocks noGrp="1"/>
          </p:cNvSpPr>
          <p:nvPr>
            <p:ph type="sldNum" sz="quarter" idx="12"/>
          </p:nvPr>
        </p:nvSpPr>
        <p:spPr/>
        <p:txBody>
          <a:bodyPr/>
          <a:lstStyle/>
          <a:p>
            <a:fld id="{11CE8495-406C-41ED-8706-2550A70CF464}" type="slidenum">
              <a:rPr lang="en-US" smtClean="0"/>
              <a:t>22</a:t>
            </a:fld>
            <a:endParaRPr lang="en-US"/>
          </a:p>
        </p:txBody>
      </p:sp>
    </p:spTree>
    <p:extLst>
      <p:ext uri="{BB962C8B-B14F-4D97-AF65-F5344CB8AC3E}">
        <p14:creationId xmlns:p14="http://schemas.microsoft.com/office/powerpoint/2010/main" val="18838292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0DEF1-ACF9-B091-E4E3-D71626DFBC44}"/>
              </a:ext>
            </a:extLst>
          </p:cNvPr>
          <p:cNvSpPr>
            <a:spLocks noGrp="1"/>
          </p:cNvSpPr>
          <p:nvPr>
            <p:ph type="title"/>
          </p:nvPr>
        </p:nvSpPr>
        <p:spPr>
          <a:xfrm>
            <a:off x="721220" y="254702"/>
            <a:ext cx="10515600" cy="1325563"/>
          </a:xfrm>
        </p:spPr>
        <p:txBody>
          <a:bodyPr/>
          <a:lstStyle/>
          <a:p>
            <a:r>
              <a:rPr lang="en-US" dirty="0"/>
              <a:t>Access the Flagged Student Cases Report</a:t>
            </a:r>
          </a:p>
        </p:txBody>
      </p:sp>
      <p:pic>
        <p:nvPicPr>
          <p:cNvPr id="15" name="Content Placeholder 14" descr="Reports page with Justification Forms Flagged Student Cases link circled.">
            <a:extLst>
              <a:ext uri="{FF2B5EF4-FFF2-40B4-BE49-F238E27FC236}">
                <a16:creationId xmlns:a16="http://schemas.microsoft.com/office/drawing/2014/main" id="{F129C20B-1976-E06B-D1FE-6A6ECC0416D8}"/>
              </a:ext>
            </a:extLst>
          </p:cNvPr>
          <p:cNvPicPr>
            <a:picLocks noGrp="1" noChangeAspect="1"/>
          </p:cNvPicPr>
          <p:nvPr>
            <p:ph idx="1"/>
          </p:nvPr>
        </p:nvPicPr>
        <p:blipFill>
          <a:blip r:embed="rId3"/>
          <a:stretch>
            <a:fillRect/>
          </a:stretch>
        </p:blipFill>
        <p:spPr>
          <a:xfrm>
            <a:off x="2187815" y="1368425"/>
            <a:ext cx="7816370" cy="4351338"/>
          </a:xfrm>
          <a:prstGeom prst="rect">
            <a:avLst/>
          </a:prstGeom>
        </p:spPr>
      </p:pic>
      <p:sp>
        <p:nvSpPr>
          <p:cNvPr id="3" name="Slide Number Placeholder 2">
            <a:extLst>
              <a:ext uri="{FF2B5EF4-FFF2-40B4-BE49-F238E27FC236}">
                <a16:creationId xmlns:a16="http://schemas.microsoft.com/office/drawing/2014/main" id="{B278B9C7-F685-AAB7-BEDC-D449CDB04D27}"/>
              </a:ext>
            </a:extLst>
          </p:cNvPr>
          <p:cNvSpPr>
            <a:spLocks noGrp="1"/>
          </p:cNvSpPr>
          <p:nvPr>
            <p:ph type="sldNum" sz="quarter" idx="12"/>
          </p:nvPr>
        </p:nvSpPr>
        <p:spPr/>
        <p:txBody>
          <a:bodyPr/>
          <a:lstStyle/>
          <a:p>
            <a:fld id="{11CE8495-406C-41ED-8706-2550A70CF464}" type="slidenum">
              <a:rPr lang="en-US" smtClean="0"/>
              <a:t>23</a:t>
            </a:fld>
            <a:endParaRPr lang="en-US"/>
          </a:p>
        </p:txBody>
      </p:sp>
    </p:spTree>
    <p:extLst>
      <p:ext uri="{BB962C8B-B14F-4D97-AF65-F5344CB8AC3E}">
        <p14:creationId xmlns:p14="http://schemas.microsoft.com/office/powerpoint/2010/main" val="33736209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DF881-C9E2-4327-242F-BEBC159943BA}"/>
              </a:ext>
            </a:extLst>
          </p:cNvPr>
          <p:cNvSpPr>
            <a:spLocks noGrp="1"/>
          </p:cNvSpPr>
          <p:nvPr>
            <p:ph type="title"/>
          </p:nvPr>
        </p:nvSpPr>
        <p:spPr>
          <a:xfrm>
            <a:off x="704086" y="180184"/>
            <a:ext cx="9972152" cy="1325563"/>
          </a:xfrm>
        </p:spPr>
        <p:txBody>
          <a:bodyPr/>
          <a:lstStyle/>
          <a:p>
            <a:r>
              <a:rPr lang="en-US" dirty="0"/>
              <a:t>Access the Flagged Student Cases Report  (part 2)</a:t>
            </a:r>
          </a:p>
        </p:txBody>
      </p:sp>
      <p:pic>
        <p:nvPicPr>
          <p:cNvPr id="8" name="Content Placeholder 7" descr="Flagged student cases report page.">
            <a:extLst>
              <a:ext uri="{FF2B5EF4-FFF2-40B4-BE49-F238E27FC236}">
                <a16:creationId xmlns:a16="http://schemas.microsoft.com/office/drawing/2014/main" id="{A4DDEB98-700B-D183-2429-D48E05557084}"/>
              </a:ext>
            </a:extLst>
          </p:cNvPr>
          <p:cNvPicPr>
            <a:picLocks noGrp="1" noChangeAspect="1"/>
          </p:cNvPicPr>
          <p:nvPr>
            <p:ph idx="1"/>
          </p:nvPr>
        </p:nvPicPr>
        <p:blipFill>
          <a:blip r:embed="rId3"/>
          <a:stretch>
            <a:fillRect/>
          </a:stretch>
        </p:blipFill>
        <p:spPr>
          <a:xfrm>
            <a:off x="1315878" y="1414145"/>
            <a:ext cx="9560239" cy="4351338"/>
          </a:xfrm>
          <a:prstGeom prst="rect">
            <a:avLst/>
          </a:prstGeom>
        </p:spPr>
      </p:pic>
      <p:sp>
        <p:nvSpPr>
          <p:cNvPr id="3" name="Slide Number Placeholder 2">
            <a:extLst>
              <a:ext uri="{FF2B5EF4-FFF2-40B4-BE49-F238E27FC236}">
                <a16:creationId xmlns:a16="http://schemas.microsoft.com/office/drawing/2014/main" id="{C7379004-4675-A1D5-135F-697E39944900}"/>
              </a:ext>
            </a:extLst>
          </p:cNvPr>
          <p:cNvSpPr>
            <a:spLocks noGrp="1"/>
          </p:cNvSpPr>
          <p:nvPr>
            <p:ph type="sldNum" sz="quarter" idx="12"/>
          </p:nvPr>
        </p:nvSpPr>
        <p:spPr/>
        <p:txBody>
          <a:bodyPr/>
          <a:lstStyle/>
          <a:p>
            <a:fld id="{11CE8495-406C-41ED-8706-2550A70CF464}" type="slidenum">
              <a:rPr lang="en-US" smtClean="0"/>
              <a:t>24</a:t>
            </a:fld>
            <a:endParaRPr lang="en-US"/>
          </a:p>
        </p:txBody>
      </p:sp>
    </p:spTree>
    <p:extLst>
      <p:ext uri="{BB962C8B-B14F-4D97-AF65-F5344CB8AC3E}">
        <p14:creationId xmlns:p14="http://schemas.microsoft.com/office/powerpoint/2010/main" val="4562189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0962C-521B-4FE5-B2B3-33DF1E151589}"/>
              </a:ext>
            </a:extLst>
          </p:cNvPr>
          <p:cNvSpPr>
            <a:spLocks noGrp="1"/>
          </p:cNvSpPr>
          <p:nvPr>
            <p:ph type="title"/>
          </p:nvPr>
        </p:nvSpPr>
        <p:spPr>
          <a:xfrm>
            <a:off x="743606" y="226816"/>
            <a:ext cx="10515600" cy="925820"/>
          </a:xfrm>
        </p:spPr>
        <p:txBody>
          <a:bodyPr/>
          <a:lstStyle/>
          <a:p>
            <a:r>
              <a:rPr lang="en-US" baseline="0"/>
              <a:t>District Justification Form</a:t>
            </a:r>
            <a:endParaRPr lang="en-US"/>
          </a:p>
        </p:txBody>
      </p:sp>
      <p:sp>
        <p:nvSpPr>
          <p:cNvPr id="3" name="Content Placeholder 2">
            <a:extLst>
              <a:ext uri="{FF2B5EF4-FFF2-40B4-BE49-F238E27FC236}">
                <a16:creationId xmlns:a16="http://schemas.microsoft.com/office/drawing/2014/main" id="{3FB85C7F-E9E1-484F-9061-042568568514}"/>
              </a:ext>
            </a:extLst>
          </p:cNvPr>
          <p:cNvSpPr>
            <a:spLocks noGrp="1"/>
          </p:cNvSpPr>
          <p:nvPr>
            <p:ph idx="1"/>
          </p:nvPr>
        </p:nvSpPr>
        <p:spPr>
          <a:xfrm>
            <a:off x="852425" y="959944"/>
            <a:ext cx="10923740" cy="1950578"/>
          </a:xfrm>
        </p:spPr>
        <p:txBody>
          <a:bodyPr>
            <a:normAutofit/>
          </a:bodyPr>
          <a:lstStyle/>
          <a:p>
            <a:r>
              <a:rPr lang="en-US" sz="2800" dirty="0"/>
              <a:t>The </a:t>
            </a:r>
            <a:r>
              <a:rPr lang="en-US" sz="2800" b="1" dirty="0"/>
              <a:t>District Justification Form </a:t>
            </a:r>
            <a:r>
              <a:rPr lang="en-US" sz="2800" dirty="0"/>
              <a:t>consists of 6 pages. When a district has been flagged for disproportionality, there will be 7 pages.</a:t>
            </a:r>
          </a:p>
          <a:p>
            <a:r>
              <a:rPr lang="en-US" sz="2800" dirty="0"/>
              <a:t>The appropriate pages will be auto-loaded for the district.</a:t>
            </a:r>
          </a:p>
        </p:txBody>
      </p:sp>
      <p:pic>
        <p:nvPicPr>
          <p:cNvPr id="9" name="Picture 8" descr="Sidebar menu of the different types of Justification Forms.">
            <a:extLst>
              <a:ext uri="{FF2B5EF4-FFF2-40B4-BE49-F238E27FC236}">
                <a16:creationId xmlns:a16="http://schemas.microsoft.com/office/drawing/2014/main" id="{1788DDD2-6A01-5322-71CB-78B1AC747A49}"/>
              </a:ext>
            </a:extLst>
          </p:cNvPr>
          <p:cNvPicPr>
            <a:picLocks noChangeAspect="1"/>
          </p:cNvPicPr>
          <p:nvPr/>
        </p:nvPicPr>
        <p:blipFill>
          <a:blip r:embed="rId3"/>
          <a:stretch>
            <a:fillRect/>
          </a:stretch>
        </p:blipFill>
        <p:spPr>
          <a:xfrm>
            <a:off x="1613278" y="2439209"/>
            <a:ext cx="7994655" cy="3222197"/>
          </a:xfrm>
          <a:prstGeom prst="rect">
            <a:avLst/>
          </a:prstGeom>
        </p:spPr>
      </p:pic>
      <p:sp>
        <p:nvSpPr>
          <p:cNvPr id="4" name="Slide Number Placeholder 3">
            <a:extLst>
              <a:ext uri="{FF2B5EF4-FFF2-40B4-BE49-F238E27FC236}">
                <a16:creationId xmlns:a16="http://schemas.microsoft.com/office/drawing/2014/main" id="{FE66CD0C-CDEE-A7F6-A46C-307800566913}"/>
              </a:ext>
            </a:extLst>
          </p:cNvPr>
          <p:cNvSpPr>
            <a:spLocks noGrp="1"/>
          </p:cNvSpPr>
          <p:nvPr>
            <p:ph type="sldNum" sz="quarter" idx="12"/>
          </p:nvPr>
        </p:nvSpPr>
        <p:spPr/>
        <p:txBody>
          <a:bodyPr/>
          <a:lstStyle/>
          <a:p>
            <a:fld id="{11CE8495-406C-41ED-8706-2550A70CF464}" type="slidenum">
              <a:rPr lang="en-US" smtClean="0"/>
              <a:t>25</a:t>
            </a:fld>
            <a:endParaRPr lang="en-US"/>
          </a:p>
        </p:txBody>
      </p:sp>
    </p:spTree>
    <p:extLst>
      <p:ext uri="{BB962C8B-B14F-4D97-AF65-F5344CB8AC3E}">
        <p14:creationId xmlns:p14="http://schemas.microsoft.com/office/powerpoint/2010/main" val="22474680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A60F7-4C9F-C404-EBA1-2B3F7E5B6F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5F15CA-AB7D-6A19-E2D2-4B075A9F80F4}"/>
              </a:ext>
            </a:extLst>
          </p:cNvPr>
          <p:cNvSpPr>
            <a:spLocks noGrp="1"/>
          </p:cNvSpPr>
          <p:nvPr>
            <p:ph type="title"/>
          </p:nvPr>
        </p:nvSpPr>
        <p:spPr>
          <a:xfrm>
            <a:off x="838200" y="365125"/>
            <a:ext cx="4837771" cy="2065841"/>
          </a:xfrm>
        </p:spPr>
        <p:txBody>
          <a:bodyPr/>
          <a:lstStyle/>
          <a:p>
            <a:r>
              <a:rPr lang="en-US"/>
              <a:t>Contributing Factors</a:t>
            </a:r>
          </a:p>
        </p:txBody>
      </p:sp>
      <p:sp>
        <p:nvSpPr>
          <p:cNvPr id="12" name="Content Placeholder 11">
            <a:extLst>
              <a:ext uri="{FF2B5EF4-FFF2-40B4-BE49-F238E27FC236}">
                <a16:creationId xmlns:a16="http://schemas.microsoft.com/office/drawing/2014/main" id="{C9FCFCF8-1F8B-BDBA-9833-5C23FC1BA7A7}"/>
              </a:ext>
            </a:extLst>
          </p:cNvPr>
          <p:cNvSpPr>
            <a:spLocks noGrp="1"/>
          </p:cNvSpPr>
          <p:nvPr>
            <p:ph sz="half" idx="1"/>
          </p:nvPr>
        </p:nvSpPr>
        <p:spPr>
          <a:xfrm>
            <a:off x="838200" y="2107580"/>
            <a:ext cx="4068337" cy="4069383"/>
          </a:xfrm>
        </p:spPr>
        <p:txBody>
          <a:bodyPr>
            <a:normAutofit lnSpcReduction="10000"/>
          </a:bodyPr>
          <a:lstStyle/>
          <a:p>
            <a:r>
              <a:rPr lang="en-US" dirty="0"/>
              <a:t>Did the district test fewer than 300 students?</a:t>
            </a:r>
          </a:p>
          <a:p>
            <a:r>
              <a:rPr lang="en-US" dirty="0"/>
              <a:t>Did the district operate a center-based program?</a:t>
            </a:r>
          </a:p>
          <a:p>
            <a:r>
              <a:rPr lang="en-US" dirty="0"/>
              <a:t>Provide other justification for participation over 1% cap.</a:t>
            </a:r>
          </a:p>
        </p:txBody>
      </p:sp>
      <p:sp>
        <p:nvSpPr>
          <p:cNvPr id="4" name="Slide Number Placeholder 3">
            <a:extLst>
              <a:ext uri="{FF2B5EF4-FFF2-40B4-BE49-F238E27FC236}">
                <a16:creationId xmlns:a16="http://schemas.microsoft.com/office/drawing/2014/main" id="{234DDEAA-5DAB-CBED-8CF4-A8267CE88BDB}"/>
              </a:ext>
            </a:extLst>
          </p:cNvPr>
          <p:cNvSpPr>
            <a:spLocks noGrp="1"/>
          </p:cNvSpPr>
          <p:nvPr>
            <p:ph type="sldNum" sz="quarter" idx="12"/>
          </p:nvPr>
        </p:nvSpPr>
        <p:spPr/>
        <p:txBody>
          <a:bodyPr/>
          <a:lstStyle/>
          <a:p>
            <a:fld id="{11CE8495-406C-41ED-8706-2550A70CF464}" type="slidenum">
              <a:rPr lang="en-US" smtClean="0"/>
              <a:t>26</a:t>
            </a:fld>
            <a:endParaRPr lang="en-US"/>
          </a:p>
        </p:txBody>
      </p:sp>
      <p:pic>
        <p:nvPicPr>
          <p:cNvPr id="7" name="Content Placeholder 6" descr="Justification from - contributing factors screenshot">
            <a:extLst>
              <a:ext uri="{FF2B5EF4-FFF2-40B4-BE49-F238E27FC236}">
                <a16:creationId xmlns:a16="http://schemas.microsoft.com/office/drawing/2014/main" id="{91EC1184-20EA-9928-B637-6DF0EA8FB53F}"/>
              </a:ext>
            </a:extLst>
          </p:cNvPr>
          <p:cNvPicPr>
            <a:picLocks noGrp="1" noChangeAspect="1"/>
          </p:cNvPicPr>
          <p:nvPr>
            <p:ph sz="half" idx="2"/>
          </p:nvPr>
        </p:nvPicPr>
        <p:blipFill>
          <a:blip r:embed="rId3"/>
          <a:stretch>
            <a:fillRect/>
          </a:stretch>
        </p:blipFill>
        <p:spPr>
          <a:xfrm>
            <a:off x="4906537" y="802887"/>
            <a:ext cx="6657024" cy="5017201"/>
          </a:xfrm>
          <a:prstGeom prst="rect">
            <a:avLst/>
          </a:prstGeom>
        </p:spPr>
      </p:pic>
    </p:spTree>
    <p:extLst>
      <p:ext uri="{BB962C8B-B14F-4D97-AF65-F5344CB8AC3E}">
        <p14:creationId xmlns:p14="http://schemas.microsoft.com/office/powerpoint/2010/main" val="14983576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C8C8B-001A-C040-40C1-B80AC6BD247B}"/>
              </a:ext>
            </a:extLst>
          </p:cNvPr>
          <p:cNvSpPr>
            <a:spLocks noGrp="1"/>
          </p:cNvSpPr>
          <p:nvPr>
            <p:ph type="title"/>
          </p:nvPr>
        </p:nvSpPr>
        <p:spPr/>
        <p:txBody>
          <a:bodyPr/>
          <a:lstStyle/>
          <a:p>
            <a:r>
              <a:rPr lang="en-US"/>
              <a:t>Projected Participation Rate</a:t>
            </a:r>
          </a:p>
        </p:txBody>
      </p:sp>
      <p:sp>
        <p:nvSpPr>
          <p:cNvPr id="5" name="Content Placeholder 4">
            <a:extLst>
              <a:ext uri="{FF2B5EF4-FFF2-40B4-BE49-F238E27FC236}">
                <a16:creationId xmlns:a16="http://schemas.microsoft.com/office/drawing/2014/main" id="{32123E6E-126F-5484-8FBD-4D94E4FBD036}"/>
              </a:ext>
            </a:extLst>
          </p:cNvPr>
          <p:cNvSpPr>
            <a:spLocks noGrp="1"/>
          </p:cNvSpPr>
          <p:nvPr>
            <p:ph sz="half" idx="1"/>
          </p:nvPr>
        </p:nvSpPr>
        <p:spPr>
          <a:xfrm>
            <a:off x="838200" y="1825625"/>
            <a:ext cx="4101790" cy="4351338"/>
          </a:xfrm>
        </p:spPr>
        <p:txBody>
          <a:bodyPr/>
          <a:lstStyle/>
          <a:p>
            <a:r>
              <a:rPr lang="en-US" dirty="0"/>
              <a:t>Input the number of students who will be participating in assessments in the spring of 2027, and the number of students whose IEP designate MI-Access.</a:t>
            </a:r>
          </a:p>
        </p:txBody>
      </p:sp>
      <p:sp>
        <p:nvSpPr>
          <p:cNvPr id="4" name="Slide Number Placeholder 3">
            <a:extLst>
              <a:ext uri="{FF2B5EF4-FFF2-40B4-BE49-F238E27FC236}">
                <a16:creationId xmlns:a16="http://schemas.microsoft.com/office/drawing/2014/main" id="{8DE923CF-A97E-2230-5C4B-1DF92646276F}"/>
              </a:ext>
            </a:extLst>
          </p:cNvPr>
          <p:cNvSpPr>
            <a:spLocks noGrp="1"/>
          </p:cNvSpPr>
          <p:nvPr>
            <p:ph type="sldNum" sz="quarter" idx="12"/>
          </p:nvPr>
        </p:nvSpPr>
        <p:spPr/>
        <p:txBody>
          <a:bodyPr/>
          <a:lstStyle/>
          <a:p>
            <a:fld id="{11CE8495-406C-41ED-8706-2550A70CF464}" type="slidenum">
              <a:rPr lang="en-US" smtClean="0"/>
              <a:t>27</a:t>
            </a:fld>
            <a:endParaRPr lang="en-US"/>
          </a:p>
        </p:txBody>
      </p:sp>
      <p:pic>
        <p:nvPicPr>
          <p:cNvPr id="12" name="Content Placeholder 11" descr="Justification Form - projected participation rate screenshot">
            <a:extLst>
              <a:ext uri="{FF2B5EF4-FFF2-40B4-BE49-F238E27FC236}">
                <a16:creationId xmlns:a16="http://schemas.microsoft.com/office/drawing/2014/main" id="{0D9056CF-B1A9-3071-A2ED-84DE21430EAA}"/>
              </a:ext>
            </a:extLst>
          </p:cNvPr>
          <p:cNvPicPr>
            <a:picLocks noGrp="1" noChangeAspect="1"/>
          </p:cNvPicPr>
          <p:nvPr>
            <p:ph sz="half" idx="2"/>
          </p:nvPr>
        </p:nvPicPr>
        <p:blipFill>
          <a:blip r:embed="rId3"/>
          <a:stretch>
            <a:fillRect/>
          </a:stretch>
        </p:blipFill>
        <p:spPr>
          <a:xfrm>
            <a:off x="4939990" y="1825625"/>
            <a:ext cx="6709286" cy="3764129"/>
          </a:xfrm>
          <a:prstGeom prst="rect">
            <a:avLst/>
          </a:prstGeom>
        </p:spPr>
      </p:pic>
    </p:spTree>
    <p:extLst>
      <p:ext uri="{BB962C8B-B14F-4D97-AF65-F5344CB8AC3E}">
        <p14:creationId xmlns:p14="http://schemas.microsoft.com/office/powerpoint/2010/main" val="19560931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47257-A0C4-C906-54F3-7479EB08CD0D}"/>
              </a:ext>
            </a:extLst>
          </p:cNvPr>
          <p:cNvSpPr>
            <a:spLocks noGrp="1"/>
          </p:cNvSpPr>
          <p:nvPr>
            <p:ph type="title"/>
          </p:nvPr>
        </p:nvSpPr>
        <p:spPr/>
        <p:txBody>
          <a:bodyPr/>
          <a:lstStyle/>
          <a:p>
            <a:r>
              <a:rPr lang="en-US"/>
              <a:t>Local Plan</a:t>
            </a:r>
          </a:p>
        </p:txBody>
      </p:sp>
      <p:sp>
        <p:nvSpPr>
          <p:cNvPr id="5" name="Content Placeholder 4">
            <a:extLst>
              <a:ext uri="{FF2B5EF4-FFF2-40B4-BE49-F238E27FC236}">
                <a16:creationId xmlns:a16="http://schemas.microsoft.com/office/drawing/2014/main" id="{69EF7B9D-621E-8C0B-B94B-C59B2D8C0A5C}"/>
              </a:ext>
            </a:extLst>
          </p:cNvPr>
          <p:cNvSpPr>
            <a:spLocks noGrp="1"/>
          </p:cNvSpPr>
          <p:nvPr>
            <p:ph sz="half" idx="1"/>
          </p:nvPr>
        </p:nvSpPr>
        <p:spPr>
          <a:xfrm>
            <a:off x="838200" y="1825625"/>
            <a:ext cx="3209693" cy="4351338"/>
          </a:xfrm>
        </p:spPr>
        <p:txBody>
          <a:bodyPr/>
          <a:lstStyle/>
          <a:p>
            <a:r>
              <a:rPr lang="en-US"/>
              <a:t>Answer required questions.</a:t>
            </a:r>
          </a:p>
          <a:p>
            <a:r>
              <a:rPr lang="en-US"/>
              <a:t>Outline professional development (PD) and technical assistance (TA) that have been or will be provided.</a:t>
            </a:r>
          </a:p>
        </p:txBody>
      </p:sp>
      <p:pic>
        <p:nvPicPr>
          <p:cNvPr id="8" name="Content Placeholder 7" descr="Justification Form - Local plan screenshot">
            <a:extLst>
              <a:ext uri="{FF2B5EF4-FFF2-40B4-BE49-F238E27FC236}">
                <a16:creationId xmlns:a16="http://schemas.microsoft.com/office/drawing/2014/main" id="{E42F9DDF-870B-F74C-F7A4-9634458C6986}"/>
              </a:ext>
            </a:extLst>
          </p:cNvPr>
          <p:cNvPicPr>
            <a:picLocks noGrp="1" noChangeAspect="1"/>
          </p:cNvPicPr>
          <p:nvPr>
            <p:ph sz="half" idx="2"/>
          </p:nvPr>
        </p:nvPicPr>
        <p:blipFill>
          <a:blip r:embed="rId3"/>
          <a:stretch>
            <a:fillRect/>
          </a:stretch>
        </p:blipFill>
        <p:spPr>
          <a:xfrm>
            <a:off x="4371278" y="232180"/>
            <a:ext cx="7370543" cy="5789479"/>
          </a:xfrm>
          <a:prstGeom prst="rect">
            <a:avLst/>
          </a:prstGeom>
        </p:spPr>
      </p:pic>
      <p:sp>
        <p:nvSpPr>
          <p:cNvPr id="4" name="Slide Number Placeholder 3">
            <a:extLst>
              <a:ext uri="{FF2B5EF4-FFF2-40B4-BE49-F238E27FC236}">
                <a16:creationId xmlns:a16="http://schemas.microsoft.com/office/drawing/2014/main" id="{B712566B-FF06-A983-7523-520AF215BAAE}"/>
              </a:ext>
            </a:extLst>
          </p:cNvPr>
          <p:cNvSpPr>
            <a:spLocks noGrp="1"/>
          </p:cNvSpPr>
          <p:nvPr>
            <p:ph type="sldNum" sz="quarter" idx="12"/>
          </p:nvPr>
        </p:nvSpPr>
        <p:spPr/>
        <p:txBody>
          <a:bodyPr/>
          <a:lstStyle/>
          <a:p>
            <a:fld id="{11CE8495-406C-41ED-8706-2550A70CF464}" type="slidenum">
              <a:rPr lang="en-US" smtClean="0"/>
              <a:t>28</a:t>
            </a:fld>
            <a:endParaRPr lang="en-US"/>
          </a:p>
        </p:txBody>
      </p:sp>
    </p:spTree>
    <p:extLst>
      <p:ext uri="{BB962C8B-B14F-4D97-AF65-F5344CB8AC3E}">
        <p14:creationId xmlns:p14="http://schemas.microsoft.com/office/powerpoint/2010/main" val="5289478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E114D-BA94-70E3-FBB0-33F1B8D9C5C2}"/>
              </a:ext>
            </a:extLst>
          </p:cNvPr>
          <p:cNvSpPr>
            <a:spLocks noGrp="1"/>
          </p:cNvSpPr>
          <p:nvPr>
            <p:ph type="title"/>
          </p:nvPr>
        </p:nvSpPr>
        <p:spPr/>
        <p:txBody>
          <a:bodyPr/>
          <a:lstStyle/>
          <a:p>
            <a:r>
              <a:rPr lang="en-US"/>
              <a:t>Resources and Technical Assistance</a:t>
            </a:r>
          </a:p>
        </p:txBody>
      </p:sp>
      <p:sp>
        <p:nvSpPr>
          <p:cNvPr id="3" name="Content Placeholder 2" descr="Justification Forms - Resources and Technical Assistance Screenshot">
            <a:extLst>
              <a:ext uri="{FF2B5EF4-FFF2-40B4-BE49-F238E27FC236}">
                <a16:creationId xmlns:a16="http://schemas.microsoft.com/office/drawing/2014/main" id="{C3F3D758-310A-40D6-FB76-DF6E07FAB157}"/>
              </a:ext>
            </a:extLst>
          </p:cNvPr>
          <p:cNvSpPr>
            <a:spLocks noGrp="1"/>
          </p:cNvSpPr>
          <p:nvPr>
            <p:ph sz="half" idx="1"/>
          </p:nvPr>
        </p:nvSpPr>
        <p:spPr>
          <a:xfrm>
            <a:off x="838200" y="1825625"/>
            <a:ext cx="4715107" cy="4351338"/>
          </a:xfrm>
        </p:spPr>
        <p:txBody>
          <a:bodyPr/>
          <a:lstStyle/>
          <a:p>
            <a:r>
              <a:rPr lang="en-US" dirty="0"/>
              <a:t>Answer if additional resources or TA is needed from the ISD or MDE. </a:t>
            </a:r>
          </a:p>
          <a:p>
            <a:r>
              <a:rPr lang="en-US" dirty="0"/>
              <a:t>If yes, provide additional information regarding the request. </a:t>
            </a:r>
          </a:p>
        </p:txBody>
      </p:sp>
      <p:pic>
        <p:nvPicPr>
          <p:cNvPr id="9" name="Content Placeholder 8" descr="Resources and Technical Assistance page">
            <a:extLst>
              <a:ext uri="{FF2B5EF4-FFF2-40B4-BE49-F238E27FC236}">
                <a16:creationId xmlns:a16="http://schemas.microsoft.com/office/drawing/2014/main" id="{DAF8098B-3837-5CE9-92D5-2FAFE5C6F88B}"/>
              </a:ext>
            </a:extLst>
          </p:cNvPr>
          <p:cNvPicPr>
            <a:picLocks noGrp="1" noChangeAspect="1"/>
          </p:cNvPicPr>
          <p:nvPr>
            <p:ph sz="half" idx="2"/>
          </p:nvPr>
        </p:nvPicPr>
        <p:blipFill>
          <a:blip r:embed="rId3"/>
          <a:stretch>
            <a:fillRect/>
          </a:stretch>
        </p:blipFill>
        <p:spPr>
          <a:xfrm>
            <a:off x="5921299" y="1446271"/>
            <a:ext cx="6043552" cy="4647873"/>
          </a:xfrm>
          <a:prstGeom prst="rect">
            <a:avLst/>
          </a:prstGeom>
        </p:spPr>
      </p:pic>
      <p:sp>
        <p:nvSpPr>
          <p:cNvPr id="4" name="Slide Number Placeholder 3">
            <a:extLst>
              <a:ext uri="{FF2B5EF4-FFF2-40B4-BE49-F238E27FC236}">
                <a16:creationId xmlns:a16="http://schemas.microsoft.com/office/drawing/2014/main" id="{A27C340D-2EDD-ACB2-BDF4-2EC4C9472111}"/>
              </a:ext>
            </a:extLst>
          </p:cNvPr>
          <p:cNvSpPr>
            <a:spLocks noGrp="1"/>
          </p:cNvSpPr>
          <p:nvPr>
            <p:ph type="sldNum" sz="quarter" idx="12"/>
          </p:nvPr>
        </p:nvSpPr>
        <p:spPr/>
        <p:txBody>
          <a:bodyPr/>
          <a:lstStyle/>
          <a:p>
            <a:fld id="{11CE8495-406C-41ED-8706-2550A70CF464}" type="slidenum">
              <a:rPr lang="en-US" smtClean="0"/>
              <a:t>29</a:t>
            </a:fld>
            <a:endParaRPr lang="en-US"/>
          </a:p>
        </p:txBody>
      </p:sp>
    </p:spTree>
    <p:extLst>
      <p:ext uri="{BB962C8B-B14F-4D97-AF65-F5344CB8AC3E}">
        <p14:creationId xmlns:p14="http://schemas.microsoft.com/office/powerpoint/2010/main" val="17323645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1B2C1-7E9B-B51E-AE4F-ED94541F087D}"/>
              </a:ext>
            </a:extLst>
          </p:cNvPr>
          <p:cNvSpPr>
            <a:spLocks noGrp="1"/>
          </p:cNvSpPr>
          <p:nvPr>
            <p:ph type="title"/>
          </p:nvPr>
        </p:nvSpPr>
        <p:spPr/>
        <p:txBody>
          <a:bodyPr/>
          <a:lstStyle/>
          <a:p>
            <a:r>
              <a:rPr lang="en-US"/>
              <a:t>Assurances</a:t>
            </a:r>
          </a:p>
        </p:txBody>
      </p:sp>
      <p:sp>
        <p:nvSpPr>
          <p:cNvPr id="5" name="Content Placeholder 4">
            <a:extLst>
              <a:ext uri="{FF2B5EF4-FFF2-40B4-BE49-F238E27FC236}">
                <a16:creationId xmlns:a16="http://schemas.microsoft.com/office/drawing/2014/main" id="{20252A40-D2E2-B88F-8B1C-AB21443D3B75}"/>
              </a:ext>
            </a:extLst>
          </p:cNvPr>
          <p:cNvSpPr>
            <a:spLocks noGrp="1"/>
          </p:cNvSpPr>
          <p:nvPr>
            <p:ph sz="half" idx="1"/>
          </p:nvPr>
        </p:nvSpPr>
        <p:spPr>
          <a:xfrm>
            <a:off x="838200" y="1825625"/>
            <a:ext cx="3644590" cy="4351338"/>
          </a:xfrm>
        </p:spPr>
        <p:txBody>
          <a:bodyPr/>
          <a:lstStyle/>
          <a:p>
            <a:r>
              <a:rPr lang="en-US" dirty="0"/>
              <a:t>Select the checkbox for each assurance statement. </a:t>
            </a:r>
          </a:p>
          <a:p>
            <a:r>
              <a:rPr lang="en-US" dirty="0"/>
              <a:t>Provide comments if needed.</a:t>
            </a:r>
          </a:p>
        </p:txBody>
      </p:sp>
      <p:pic>
        <p:nvPicPr>
          <p:cNvPr id="7" name="Content Placeholder 6" descr="Assurances page">
            <a:extLst>
              <a:ext uri="{FF2B5EF4-FFF2-40B4-BE49-F238E27FC236}">
                <a16:creationId xmlns:a16="http://schemas.microsoft.com/office/drawing/2014/main" id="{7E1AE2C3-4374-0B6D-8384-CF84B190DFFF}"/>
              </a:ext>
            </a:extLst>
          </p:cNvPr>
          <p:cNvPicPr>
            <a:picLocks noGrp="1" noChangeAspect="1"/>
          </p:cNvPicPr>
          <p:nvPr>
            <p:ph sz="half" idx="2"/>
          </p:nvPr>
        </p:nvPicPr>
        <p:blipFill>
          <a:blip r:embed="rId3"/>
          <a:stretch>
            <a:fillRect/>
          </a:stretch>
        </p:blipFill>
        <p:spPr>
          <a:xfrm>
            <a:off x="4705814" y="1368425"/>
            <a:ext cx="7014117" cy="3869857"/>
          </a:xfrm>
          <a:prstGeom prst="rect">
            <a:avLst/>
          </a:prstGeom>
        </p:spPr>
      </p:pic>
      <p:sp>
        <p:nvSpPr>
          <p:cNvPr id="4" name="Slide Number Placeholder 3">
            <a:extLst>
              <a:ext uri="{FF2B5EF4-FFF2-40B4-BE49-F238E27FC236}">
                <a16:creationId xmlns:a16="http://schemas.microsoft.com/office/drawing/2014/main" id="{AC014F8B-DED1-F816-FAA8-0341F8682BF1}"/>
              </a:ext>
            </a:extLst>
          </p:cNvPr>
          <p:cNvSpPr>
            <a:spLocks noGrp="1"/>
          </p:cNvSpPr>
          <p:nvPr>
            <p:ph type="sldNum" sz="quarter" idx="12"/>
          </p:nvPr>
        </p:nvSpPr>
        <p:spPr/>
        <p:txBody>
          <a:bodyPr/>
          <a:lstStyle/>
          <a:p>
            <a:fld id="{11CE8495-406C-41ED-8706-2550A70CF464}" type="slidenum">
              <a:rPr lang="en-US" smtClean="0"/>
              <a:t>30</a:t>
            </a:fld>
            <a:endParaRPr lang="en-US"/>
          </a:p>
        </p:txBody>
      </p:sp>
    </p:spTree>
    <p:extLst>
      <p:ext uri="{BB962C8B-B14F-4D97-AF65-F5344CB8AC3E}">
        <p14:creationId xmlns:p14="http://schemas.microsoft.com/office/powerpoint/2010/main" val="3917505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67BE2-8145-997B-E63C-BE333EE64C88}"/>
              </a:ext>
            </a:extLst>
          </p:cNvPr>
          <p:cNvSpPr>
            <a:spLocks noGrp="1"/>
          </p:cNvSpPr>
          <p:nvPr>
            <p:ph type="title"/>
          </p:nvPr>
        </p:nvSpPr>
        <p:spPr>
          <a:xfrm>
            <a:off x="537117" y="359337"/>
            <a:ext cx="10515600" cy="1325563"/>
          </a:xfrm>
        </p:spPr>
        <p:txBody>
          <a:bodyPr/>
          <a:lstStyle/>
          <a:p>
            <a:r>
              <a:rPr lang="en-US"/>
              <a:t>Disproportionality</a:t>
            </a:r>
          </a:p>
        </p:txBody>
      </p:sp>
      <p:sp>
        <p:nvSpPr>
          <p:cNvPr id="5" name="Content Placeholder 4">
            <a:extLst>
              <a:ext uri="{FF2B5EF4-FFF2-40B4-BE49-F238E27FC236}">
                <a16:creationId xmlns:a16="http://schemas.microsoft.com/office/drawing/2014/main" id="{02F81C51-D4F2-854D-3AEF-A9E17A070CC7}"/>
              </a:ext>
            </a:extLst>
          </p:cNvPr>
          <p:cNvSpPr>
            <a:spLocks noGrp="1"/>
          </p:cNvSpPr>
          <p:nvPr>
            <p:ph sz="half" idx="1"/>
          </p:nvPr>
        </p:nvSpPr>
        <p:spPr>
          <a:xfrm>
            <a:off x="537117" y="1803963"/>
            <a:ext cx="4547839" cy="4351338"/>
          </a:xfrm>
        </p:spPr>
        <p:txBody>
          <a:bodyPr/>
          <a:lstStyle/>
          <a:p>
            <a:r>
              <a:rPr lang="en-US" dirty="0"/>
              <a:t>Indicate the subgroup(s) with disproportionality.</a:t>
            </a:r>
          </a:p>
          <a:p>
            <a:r>
              <a:rPr lang="en-US" dirty="0"/>
              <a:t>Select the test subject(s) with disproportionality.</a:t>
            </a:r>
          </a:p>
          <a:p>
            <a:r>
              <a:rPr lang="en-US" dirty="0"/>
              <a:t>Describe how the participation rate from the affected subgroup will be addressed.</a:t>
            </a:r>
          </a:p>
        </p:txBody>
      </p:sp>
      <p:pic>
        <p:nvPicPr>
          <p:cNvPr id="8" name="Content Placeholder 7" descr="Justification Form - disproportionality screenshot">
            <a:extLst>
              <a:ext uri="{FF2B5EF4-FFF2-40B4-BE49-F238E27FC236}">
                <a16:creationId xmlns:a16="http://schemas.microsoft.com/office/drawing/2014/main" id="{49452569-F8E7-51C8-7127-1CDCBE884F5E}"/>
              </a:ext>
            </a:extLst>
          </p:cNvPr>
          <p:cNvPicPr>
            <a:picLocks noGrp="1" noChangeAspect="1"/>
          </p:cNvPicPr>
          <p:nvPr>
            <p:ph sz="half" idx="2"/>
          </p:nvPr>
        </p:nvPicPr>
        <p:blipFill>
          <a:blip r:embed="rId3"/>
          <a:stretch>
            <a:fillRect/>
          </a:stretch>
        </p:blipFill>
        <p:spPr>
          <a:xfrm>
            <a:off x="5259763" y="365125"/>
            <a:ext cx="6750099" cy="5388423"/>
          </a:xfrm>
          <a:prstGeom prst="rect">
            <a:avLst/>
          </a:prstGeom>
        </p:spPr>
      </p:pic>
      <p:sp>
        <p:nvSpPr>
          <p:cNvPr id="4" name="Slide Number Placeholder 3">
            <a:extLst>
              <a:ext uri="{FF2B5EF4-FFF2-40B4-BE49-F238E27FC236}">
                <a16:creationId xmlns:a16="http://schemas.microsoft.com/office/drawing/2014/main" id="{5527131E-D42F-4B4A-C7DC-6E0AE1C62351}"/>
              </a:ext>
            </a:extLst>
          </p:cNvPr>
          <p:cNvSpPr>
            <a:spLocks noGrp="1"/>
          </p:cNvSpPr>
          <p:nvPr>
            <p:ph type="sldNum" sz="quarter" idx="12"/>
          </p:nvPr>
        </p:nvSpPr>
        <p:spPr/>
        <p:txBody>
          <a:bodyPr/>
          <a:lstStyle/>
          <a:p>
            <a:fld id="{11CE8495-406C-41ED-8706-2550A70CF464}" type="slidenum">
              <a:rPr lang="en-US" smtClean="0"/>
              <a:t>31</a:t>
            </a:fld>
            <a:endParaRPr lang="en-US"/>
          </a:p>
        </p:txBody>
      </p:sp>
    </p:spTree>
    <p:extLst>
      <p:ext uri="{BB962C8B-B14F-4D97-AF65-F5344CB8AC3E}">
        <p14:creationId xmlns:p14="http://schemas.microsoft.com/office/powerpoint/2010/main" val="1211835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0962C-521B-4FE5-B2B3-33DF1E151589}"/>
              </a:ext>
            </a:extLst>
          </p:cNvPr>
          <p:cNvSpPr>
            <a:spLocks noGrp="1"/>
          </p:cNvSpPr>
          <p:nvPr>
            <p:ph type="title"/>
          </p:nvPr>
        </p:nvSpPr>
        <p:spPr>
          <a:xfrm>
            <a:off x="624135" y="291176"/>
            <a:ext cx="10515600" cy="961689"/>
          </a:xfrm>
        </p:spPr>
        <p:txBody>
          <a:bodyPr/>
          <a:lstStyle/>
          <a:p>
            <a:r>
              <a:rPr lang="en-US" baseline="0" dirty="0"/>
              <a:t>District Justification </a:t>
            </a:r>
            <a:r>
              <a:rPr lang="en-US" baseline="0"/>
              <a:t>Form </a:t>
            </a:r>
            <a:r>
              <a:rPr lang="en-US"/>
              <a:t>S</a:t>
            </a:r>
            <a:r>
              <a:rPr lang="en-US" baseline="0"/>
              <a:t>ubmission</a:t>
            </a:r>
            <a:endParaRPr lang="en-US" dirty="0"/>
          </a:p>
        </p:txBody>
      </p:sp>
      <p:sp>
        <p:nvSpPr>
          <p:cNvPr id="3" name="Content Placeholder 2">
            <a:extLst>
              <a:ext uri="{FF2B5EF4-FFF2-40B4-BE49-F238E27FC236}">
                <a16:creationId xmlns:a16="http://schemas.microsoft.com/office/drawing/2014/main" id="{3FB85C7F-E9E1-484F-9061-042568568514}"/>
              </a:ext>
            </a:extLst>
          </p:cNvPr>
          <p:cNvSpPr>
            <a:spLocks noGrp="1"/>
          </p:cNvSpPr>
          <p:nvPr>
            <p:ph idx="1"/>
          </p:nvPr>
        </p:nvSpPr>
        <p:spPr>
          <a:xfrm>
            <a:off x="882120" y="1086635"/>
            <a:ext cx="10685745" cy="1361539"/>
          </a:xfrm>
        </p:spPr>
        <p:txBody>
          <a:bodyPr>
            <a:noAutofit/>
          </a:bodyPr>
          <a:lstStyle/>
          <a:p>
            <a:r>
              <a:rPr lang="en-US" sz="2800" dirty="0"/>
              <a:t>Proceed through the </a:t>
            </a:r>
            <a:r>
              <a:rPr lang="en-US" sz="2800" b="1" dirty="0"/>
              <a:t>District Justification Form </a:t>
            </a:r>
            <a:r>
              <a:rPr lang="en-US" sz="2800" dirty="0"/>
              <a:t>using the </a:t>
            </a:r>
            <a:r>
              <a:rPr lang="en-US" sz="2800" b="1" dirty="0"/>
              <a:t>Save/Next </a:t>
            </a:r>
            <a:r>
              <a:rPr lang="en-US" sz="2800" dirty="0"/>
              <a:t>button or via the navigation panel on the left.</a:t>
            </a:r>
          </a:p>
          <a:p>
            <a:r>
              <a:rPr lang="en-US" sz="2800" dirty="0"/>
              <a:t>When complete, choose the </a:t>
            </a:r>
            <a:r>
              <a:rPr lang="en-US" sz="2800" b="1" dirty="0"/>
              <a:t>Submit to ISD</a:t>
            </a:r>
            <a:r>
              <a:rPr lang="en-US" sz="2800" dirty="0"/>
              <a:t> button.</a:t>
            </a:r>
          </a:p>
        </p:txBody>
      </p:sp>
      <p:pic>
        <p:nvPicPr>
          <p:cNvPr id="8" name="Picture 7" descr="Justification Form: Assurances page shown with circle around Submit to ISD button.">
            <a:extLst>
              <a:ext uri="{FF2B5EF4-FFF2-40B4-BE49-F238E27FC236}">
                <a16:creationId xmlns:a16="http://schemas.microsoft.com/office/drawing/2014/main" id="{0A47DC28-1C9F-B87A-F56B-C6FC53F9150D}"/>
              </a:ext>
            </a:extLst>
          </p:cNvPr>
          <p:cNvPicPr>
            <a:picLocks noChangeAspect="1"/>
          </p:cNvPicPr>
          <p:nvPr/>
        </p:nvPicPr>
        <p:blipFill>
          <a:blip r:embed="rId3"/>
          <a:stretch>
            <a:fillRect/>
          </a:stretch>
        </p:blipFill>
        <p:spPr>
          <a:xfrm>
            <a:off x="1898498" y="2448174"/>
            <a:ext cx="7398112" cy="3348141"/>
          </a:xfrm>
          <a:prstGeom prst="rect">
            <a:avLst/>
          </a:prstGeom>
        </p:spPr>
      </p:pic>
      <p:sp>
        <p:nvSpPr>
          <p:cNvPr id="4" name="Slide Number Placeholder 3">
            <a:extLst>
              <a:ext uri="{FF2B5EF4-FFF2-40B4-BE49-F238E27FC236}">
                <a16:creationId xmlns:a16="http://schemas.microsoft.com/office/drawing/2014/main" id="{BCA2A330-A9D1-BC02-2216-719B0FCCFA1D}"/>
              </a:ext>
            </a:extLst>
          </p:cNvPr>
          <p:cNvSpPr>
            <a:spLocks noGrp="1"/>
          </p:cNvSpPr>
          <p:nvPr>
            <p:ph type="sldNum" sz="quarter" idx="12"/>
          </p:nvPr>
        </p:nvSpPr>
        <p:spPr/>
        <p:txBody>
          <a:bodyPr/>
          <a:lstStyle/>
          <a:p>
            <a:fld id="{11CE8495-406C-41ED-8706-2550A70CF464}" type="slidenum">
              <a:rPr lang="en-US" smtClean="0"/>
              <a:t>32</a:t>
            </a:fld>
            <a:endParaRPr lang="en-US"/>
          </a:p>
        </p:txBody>
      </p:sp>
    </p:spTree>
    <p:extLst>
      <p:ext uri="{BB962C8B-B14F-4D97-AF65-F5344CB8AC3E}">
        <p14:creationId xmlns:p14="http://schemas.microsoft.com/office/powerpoint/2010/main" val="2914367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F50DB-705F-4435-83EF-470FB65B0C4A}"/>
              </a:ext>
            </a:extLst>
          </p:cNvPr>
          <p:cNvSpPr>
            <a:spLocks noGrp="1"/>
          </p:cNvSpPr>
          <p:nvPr>
            <p:ph type="title"/>
          </p:nvPr>
        </p:nvSpPr>
        <p:spPr>
          <a:xfrm>
            <a:off x="722586" y="853089"/>
            <a:ext cx="10515600" cy="1030924"/>
          </a:xfrm>
        </p:spPr>
        <p:txBody>
          <a:bodyPr>
            <a:normAutofit/>
          </a:bodyPr>
          <a:lstStyle/>
          <a:p>
            <a:r>
              <a:rPr lang="en-US"/>
              <a:t>ISDs: Review Member District</a:t>
            </a:r>
            <a:r>
              <a:rPr lang="en-US" baseline="0"/>
              <a:t> Submissions</a:t>
            </a:r>
            <a:endParaRPr lang="en-US"/>
          </a:p>
        </p:txBody>
      </p:sp>
      <p:sp>
        <p:nvSpPr>
          <p:cNvPr id="3" name="Content Placeholder 2">
            <a:extLst>
              <a:ext uri="{FF2B5EF4-FFF2-40B4-BE49-F238E27FC236}">
                <a16:creationId xmlns:a16="http://schemas.microsoft.com/office/drawing/2014/main" id="{BF1910B9-5A71-48BE-8A68-ECB5AADE9466}"/>
              </a:ext>
            </a:extLst>
          </p:cNvPr>
          <p:cNvSpPr>
            <a:spLocks noGrp="1"/>
          </p:cNvSpPr>
          <p:nvPr>
            <p:ph idx="1"/>
          </p:nvPr>
        </p:nvSpPr>
        <p:spPr>
          <a:xfrm>
            <a:off x="838199" y="1765737"/>
            <a:ext cx="10515600" cy="1825391"/>
          </a:xfrm>
        </p:spPr>
        <p:txBody>
          <a:bodyPr>
            <a:normAutofit/>
          </a:bodyPr>
          <a:lstStyle/>
          <a:p>
            <a:r>
              <a:rPr lang="en-US" sz="2800" dirty="0"/>
              <a:t>ISDs must review member district submissions using the </a:t>
            </a:r>
            <a:r>
              <a:rPr lang="en-US" sz="2800" b="1" dirty="0"/>
              <a:t>Member District Review Tool</a:t>
            </a:r>
            <a:r>
              <a:rPr lang="en-US" sz="2800" dirty="0"/>
              <a:t>.</a:t>
            </a:r>
          </a:p>
          <a:p>
            <a:r>
              <a:rPr lang="en-US" sz="2800" dirty="0"/>
              <a:t>The status of member district submissions can be tracked within the status column.</a:t>
            </a:r>
          </a:p>
        </p:txBody>
      </p:sp>
      <p:pic>
        <p:nvPicPr>
          <p:cNvPr id="6" name="Picture 5" descr="Member District Review Tool with arrow towards Review Submission link.">
            <a:extLst>
              <a:ext uri="{FF2B5EF4-FFF2-40B4-BE49-F238E27FC236}">
                <a16:creationId xmlns:a16="http://schemas.microsoft.com/office/drawing/2014/main" id="{1008EC09-101B-49F1-1C7A-53686389E4B3}"/>
              </a:ext>
            </a:extLst>
          </p:cNvPr>
          <p:cNvPicPr>
            <a:picLocks noChangeAspect="1"/>
          </p:cNvPicPr>
          <p:nvPr/>
        </p:nvPicPr>
        <p:blipFill>
          <a:blip r:embed="rId3"/>
          <a:srcRect/>
          <a:stretch/>
        </p:blipFill>
        <p:spPr>
          <a:xfrm>
            <a:off x="507688" y="3591128"/>
            <a:ext cx="11176624" cy="2237860"/>
          </a:xfrm>
          <a:prstGeom prst="rect">
            <a:avLst/>
          </a:prstGeom>
          <a:ln>
            <a:solidFill>
              <a:srgbClr val="3A3A3A"/>
            </a:solidFill>
          </a:ln>
        </p:spPr>
      </p:pic>
      <p:sp>
        <p:nvSpPr>
          <p:cNvPr id="4" name="Slide Number Placeholder 3">
            <a:extLst>
              <a:ext uri="{FF2B5EF4-FFF2-40B4-BE49-F238E27FC236}">
                <a16:creationId xmlns:a16="http://schemas.microsoft.com/office/drawing/2014/main" id="{436162D7-BA4F-5DAE-1F38-0ED56F424454}"/>
              </a:ext>
            </a:extLst>
          </p:cNvPr>
          <p:cNvSpPr>
            <a:spLocks noGrp="1"/>
          </p:cNvSpPr>
          <p:nvPr>
            <p:ph type="sldNum" sz="quarter" idx="12"/>
          </p:nvPr>
        </p:nvSpPr>
        <p:spPr/>
        <p:txBody>
          <a:bodyPr/>
          <a:lstStyle/>
          <a:p>
            <a:fld id="{11CE8495-406C-41ED-8706-2550A70CF464}" type="slidenum">
              <a:rPr lang="en-US" smtClean="0"/>
              <a:t>33</a:t>
            </a:fld>
            <a:endParaRPr lang="en-US"/>
          </a:p>
        </p:txBody>
      </p:sp>
    </p:spTree>
    <p:extLst>
      <p:ext uri="{BB962C8B-B14F-4D97-AF65-F5344CB8AC3E}">
        <p14:creationId xmlns:p14="http://schemas.microsoft.com/office/powerpoint/2010/main" val="298397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F50DB-705F-4435-83EF-470FB65B0C4A}"/>
              </a:ext>
            </a:extLst>
          </p:cNvPr>
          <p:cNvSpPr>
            <a:spLocks noGrp="1"/>
          </p:cNvSpPr>
          <p:nvPr>
            <p:ph type="title"/>
          </p:nvPr>
        </p:nvSpPr>
        <p:spPr>
          <a:xfrm>
            <a:off x="712076" y="338326"/>
            <a:ext cx="10515600" cy="1325563"/>
          </a:xfrm>
        </p:spPr>
        <p:txBody>
          <a:bodyPr>
            <a:normAutofit/>
          </a:bodyPr>
          <a:lstStyle/>
          <a:p>
            <a:r>
              <a:rPr lang="en-US"/>
              <a:t>ISDs: Accept or Return Member District</a:t>
            </a:r>
            <a:r>
              <a:rPr lang="en-US" baseline="0"/>
              <a:t> Submissions</a:t>
            </a:r>
            <a:endParaRPr lang="en-US"/>
          </a:p>
        </p:txBody>
      </p:sp>
      <p:sp>
        <p:nvSpPr>
          <p:cNvPr id="3" name="Content Placeholder 2">
            <a:extLst>
              <a:ext uri="{FF2B5EF4-FFF2-40B4-BE49-F238E27FC236}">
                <a16:creationId xmlns:a16="http://schemas.microsoft.com/office/drawing/2014/main" id="{BF1910B9-5A71-48BE-8A68-ECB5AADE9466}"/>
              </a:ext>
            </a:extLst>
          </p:cNvPr>
          <p:cNvSpPr>
            <a:spLocks noGrp="1"/>
          </p:cNvSpPr>
          <p:nvPr>
            <p:ph idx="1"/>
          </p:nvPr>
        </p:nvSpPr>
        <p:spPr>
          <a:xfrm>
            <a:off x="712076" y="1663889"/>
            <a:ext cx="10515600" cy="1063739"/>
          </a:xfrm>
        </p:spPr>
        <p:txBody>
          <a:bodyPr>
            <a:normAutofit/>
          </a:bodyPr>
          <a:lstStyle/>
          <a:p>
            <a:r>
              <a:rPr lang="en-US" sz="2800" dirty="0"/>
              <a:t>Utilize the</a:t>
            </a:r>
            <a:r>
              <a:rPr lang="en-US" sz="2800" b="1" dirty="0"/>
              <a:t> Alternate Assessment Data Report </a:t>
            </a:r>
            <a:r>
              <a:rPr lang="en-US" sz="2800" dirty="0"/>
              <a:t>to assist in reviewing member district submissions.</a:t>
            </a:r>
          </a:p>
        </p:txBody>
      </p:sp>
      <p:pic>
        <p:nvPicPr>
          <p:cNvPr id="6" name="Picture 5" descr="Alternate Assessment Data Report shown with circle around Accept District Form and Return for Modifications buttons.">
            <a:extLst>
              <a:ext uri="{FF2B5EF4-FFF2-40B4-BE49-F238E27FC236}">
                <a16:creationId xmlns:a16="http://schemas.microsoft.com/office/drawing/2014/main" id="{DF737408-7807-1208-2EA8-898CD26BC367}"/>
              </a:ext>
            </a:extLst>
          </p:cNvPr>
          <p:cNvPicPr>
            <a:picLocks noChangeAspect="1"/>
          </p:cNvPicPr>
          <p:nvPr/>
        </p:nvPicPr>
        <p:blipFill>
          <a:blip r:embed="rId3"/>
          <a:srcRect/>
          <a:stretch/>
        </p:blipFill>
        <p:spPr>
          <a:xfrm>
            <a:off x="2238279" y="2727628"/>
            <a:ext cx="6888522" cy="3192652"/>
          </a:xfrm>
          <a:prstGeom prst="rect">
            <a:avLst/>
          </a:prstGeom>
          <a:ln>
            <a:solidFill>
              <a:srgbClr val="3A3A3A"/>
            </a:solidFill>
          </a:ln>
        </p:spPr>
      </p:pic>
      <p:sp>
        <p:nvSpPr>
          <p:cNvPr id="4" name="Slide Number Placeholder 3">
            <a:extLst>
              <a:ext uri="{FF2B5EF4-FFF2-40B4-BE49-F238E27FC236}">
                <a16:creationId xmlns:a16="http://schemas.microsoft.com/office/drawing/2014/main" id="{9FE8E735-2EB1-DF62-07C1-13E1EE48DEC1}"/>
              </a:ext>
            </a:extLst>
          </p:cNvPr>
          <p:cNvSpPr>
            <a:spLocks noGrp="1"/>
          </p:cNvSpPr>
          <p:nvPr>
            <p:ph type="sldNum" sz="quarter" idx="12"/>
          </p:nvPr>
        </p:nvSpPr>
        <p:spPr/>
        <p:txBody>
          <a:bodyPr/>
          <a:lstStyle/>
          <a:p>
            <a:fld id="{11CE8495-406C-41ED-8706-2550A70CF464}" type="slidenum">
              <a:rPr lang="en-US" smtClean="0"/>
              <a:t>34</a:t>
            </a:fld>
            <a:endParaRPr lang="en-US"/>
          </a:p>
        </p:txBody>
      </p:sp>
    </p:spTree>
    <p:extLst>
      <p:ext uri="{BB962C8B-B14F-4D97-AF65-F5344CB8AC3E}">
        <p14:creationId xmlns:p14="http://schemas.microsoft.com/office/powerpoint/2010/main" val="35926075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F50DB-705F-4435-83EF-470FB65B0C4A}"/>
              </a:ext>
            </a:extLst>
          </p:cNvPr>
          <p:cNvSpPr>
            <a:spLocks noGrp="1"/>
          </p:cNvSpPr>
          <p:nvPr>
            <p:ph type="title"/>
          </p:nvPr>
        </p:nvSpPr>
        <p:spPr>
          <a:xfrm>
            <a:off x="733097" y="860939"/>
            <a:ext cx="10515600" cy="1325563"/>
          </a:xfrm>
        </p:spPr>
        <p:txBody>
          <a:bodyPr>
            <a:normAutofit/>
          </a:bodyPr>
          <a:lstStyle/>
          <a:p>
            <a:r>
              <a:rPr lang="en-US"/>
              <a:t>District Catamaran Coordinators:</a:t>
            </a:r>
            <a:br>
              <a:rPr lang="en-US"/>
            </a:br>
            <a:r>
              <a:rPr lang="en-US"/>
              <a:t>What to do with a Returned Submission</a:t>
            </a:r>
          </a:p>
        </p:txBody>
      </p:sp>
      <p:sp>
        <p:nvSpPr>
          <p:cNvPr id="3" name="Content Placeholder 2">
            <a:extLst>
              <a:ext uri="{FF2B5EF4-FFF2-40B4-BE49-F238E27FC236}">
                <a16:creationId xmlns:a16="http://schemas.microsoft.com/office/drawing/2014/main" id="{BF1910B9-5A71-48BE-8A68-ECB5AADE9466}"/>
              </a:ext>
            </a:extLst>
          </p:cNvPr>
          <p:cNvSpPr>
            <a:spLocks noGrp="1"/>
          </p:cNvSpPr>
          <p:nvPr>
            <p:ph idx="1"/>
          </p:nvPr>
        </p:nvSpPr>
        <p:spPr>
          <a:xfrm>
            <a:off x="838200" y="2186502"/>
            <a:ext cx="10515600" cy="3623659"/>
          </a:xfrm>
        </p:spPr>
        <p:txBody>
          <a:bodyPr>
            <a:normAutofit/>
          </a:bodyPr>
          <a:lstStyle/>
          <a:p>
            <a:r>
              <a:rPr lang="en-US" sz="2800" dirty="0"/>
              <a:t>Review comments from the ISD.</a:t>
            </a:r>
          </a:p>
          <a:p>
            <a:r>
              <a:rPr lang="en-US" sz="2800" dirty="0"/>
              <a:t>Make the necessary modifications and proceed through the district Justification </a:t>
            </a:r>
            <a:r>
              <a:rPr lang="en-US" dirty="0"/>
              <a:t>F</a:t>
            </a:r>
            <a:r>
              <a:rPr lang="en-US" sz="2800" dirty="0"/>
              <a:t>orm as done previously using the </a:t>
            </a:r>
            <a:r>
              <a:rPr lang="en-US" sz="2800" b="1" dirty="0"/>
              <a:t>Save/Next </a:t>
            </a:r>
            <a:r>
              <a:rPr lang="en-US" sz="2800" dirty="0"/>
              <a:t>button.</a:t>
            </a:r>
          </a:p>
          <a:p>
            <a:r>
              <a:rPr lang="en-US" sz="2800" dirty="0"/>
              <a:t>When complete, choose the </a:t>
            </a:r>
            <a:r>
              <a:rPr lang="en-US" sz="2800" b="1" dirty="0"/>
              <a:t>Resubmit to ISD </a:t>
            </a:r>
            <a:r>
              <a:rPr lang="en-US" sz="2800" dirty="0"/>
              <a:t>button.</a:t>
            </a:r>
          </a:p>
        </p:txBody>
      </p:sp>
      <p:sp>
        <p:nvSpPr>
          <p:cNvPr id="4" name="Slide Number Placeholder 3">
            <a:extLst>
              <a:ext uri="{FF2B5EF4-FFF2-40B4-BE49-F238E27FC236}">
                <a16:creationId xmlns:a16="http://schemas.microsoft.com/office/drawing/2014/main" id="{0B35C8DD-8072-7611-6CE9-B6C1633403A2}"/>
              </a:ext>
            </a:extLst>
          </p:cNvPr>
          <p:cNvSpPr>
            <a:spLocks noGrp="1"/>
          </p:cNvSpPr>
          <p:nvPr>
            <p:ph type="sldNum" sz="quarter" idx="12"/>
          </p:nvPr>
        </p:nvSpPr>
        <p:spPr/>
        <p:txBody>
          <a:bodyPr/>
          <a:lstStyle/>
          <a:p>
            <a:fld id="{11CE8495-406C-41ED-8706-2550A70CF464}" type="slidenum">
              <a:rPr lang="en-US" smtClean="0"/>
              <a:t>35</a:t>
            </a:fld>
            <a:endParaRPr lang="en-US"/>
          </a:p>
        </p:txBody>
      </p:sp>
    </p:spTree>
    <p:extLst>
      <p:ext uri="{BB962C8B-B14F-4D97-AF65-F5344CB8AC3E}">
        <p14:creationId xmlns:p14="http://schemas.microsoft.com/office/powerpoint/2010/main" val="23202704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F50DB-705F-4435-83EF-470FB65B0C4A}"/>
              </a:ext>
            </a:extLst>
          </p:cNvPr>
          <p:cNvSpPr>
            <a:spLocks noGrp="1"/>
          </p:cNvSpPr>
          <p:nvPr>
            <p:ph type="title"/>
          </p:nvPr>
        </p:nvSpPr>
        <p:spPr>
          <a:xfrm>
            <a:off x="754118" y="859112"/>
            <a:ext cx="11188700" cy="1325563"/>
          </a:xfrm>
        </p:spPr>
        <p:txBody>
          <a:bodyPr>
            <a:normAutofit/>
          </a:bodyPr>
          <a:lstStyle/>
          <a:p>
            <a:r>
              <a:rPr lang="en-US"/>
              <a:t>ISDs: Submit Summary Justification Forms to MDE</a:t>
            </a:r>
          </a:p>
        </p:txBody>
      </p:sp>
      <p:sp>
        <p:nvSpPr>
          <p:cNvPr id="3" name="Content Placeholder 2">
            <a:extLst>
              <a:ext uri="{FF2B5EF4-FFF2-40B4-BE49-F238E27FC236}">
                <a16:creationId xmlns:a16="http://schemas.microsoft.com/office/drawing/2014/main" id="{BF1910B9-5A71-48BE-8A68-ECB5AADE9466}"/>
              </a:ext>
            </a:extLst>
          </p:cNvPr>
          <p:cNvSpPr>
            <a:spLocks noGrp="1"/>
          </p:cNvSpPr>
          <p:nvPr>
            <p:ph idx="1"/>
          </p:nvPr>
        </p:nvSpPr>
        <p:spPr>
          <a:xfrm>
            <a:off x="838199" y="2280744"/>
            <a:ext cx="10515601" cy="3853355"/>
          </a:xfrm>
        </p:spPr>
        <p:txBody>
          <a:bodyPr>
            <a:normAutofit/>
          </a:bodyPr>
          <a:lstStyle/>
          <a:p>
            <a:pPr marL="0" indent="0">
              <a:buNone/>
            </a:pPr>
            <a:r>
              <a:rPr lang="en-US" sz="2800" dirty="0"/>
              <a:t>Once </a:t>
            </a:r>
            <a:r>
              <a:rPr lang="en-US" sz="2800" b="1" dirty="0"/>
              <a:t>all</a:t>
            </a:r>
            <a:r>
              <a:rPr lang="en-US" sz="2800" dirty="0"/>
              <a:t> member district submissions have been received and accepted, an </a:t>
            </a:r>
            <a:r>
              <a:rPr lang="en-US" sz="2800" b="1" dirty="0"/>
              <a:t>ISD Summary Justification Form </a:t>
            </a:r>
            <a:r>
              <a:rPr lang="en-US" sz="2800" dirty="0"/>
              <a:t>must be submitted.</a:t>
            </a:r>
          </a:p>
          <a:p>
            <a:r>
              <a:rPr lang="en-US" sz="2800" dirty="0"/>
              <a:t>The </a:t>
            </a:r>
            <a:r>
              <a:rPr lang="en-US" sz="2800" b="1" dirty="0"/>
              <a:t>ISD Summary Justification Form </a:t>
            </a:r>
            <a:r>
              <a:rPr lang="en-US" sz="2800" dirty="0"/>
              <a:t>consists of 3 pages.</a:t>
            </a:r>
          </a:p>
          <a:p>
            <a:r>
              <a:rPr lang="en-US" sz="2800" dirty="0"/>
              <a:t>Proceed through the form using the </a:t>
            </a:r>
            <a:r>
              <a:rPr lang="en-US" sz="2800" b="1" dirty="0"/>
              <a:t>Save/Next </a:t>
            </a:r>
            <a:r>
              <a:rPr lang="en-US" sz="2800" dirty="0"/>
              <a:t>button.</a:t>
            </a:r>
          </a:p>
          <a:p>
            <a:r>
              <a:rPr lang="en-US" sz="2800" dirty="0"/>
              <a:t>When complete, choose the </a:t>
            </a:r>
            <a:r>
              <a:rPr lang="en-US" sz="2800" b="1" dirty="0"/>
              <a:t>Submit to MDE </a:t>
            </a:r>
            <a:r>
              <a:rPr lang="en-US" sz="2800" dirty="0"/>
              <a:t>button.</a:t>
            </a:r>
          </a:p>
        </p:txBody>
      </p:sp>
      <p:sp>
        <p:nvSpPr>
          <p:cNvPr id="4" name="Slide Number Placeholder 3">
            <a:extLst>
              <a:ext uri="{FF2B5EF4-FFF2-40B4-BE49-F238E27FC236}">
                <a16:creationId xmlns:a16="http://schemas.microsoft.com/office/drawing/2014/main" id="{9C51B356-CDE0-65C8-8642-6C6F308403FB}"/>
              </a:ext>
            </a:extLst>
          </p:cNvPr>
          <p:cNvSpPr>
            <a:spLocks noGrp="1"/>
          </p:cNvSpPr>
          <p:nvPr>
            <p:ph type="sldNum" sz="quarter" idx="12"/>
          </p:nvPr>
        </p:nvSpPr>
        <p:spPr/>
        <p:txBody>
          <a:bodyPr/>
          <a:lstStyle/>
          <a:p>
            <a:fld id="{11CE8495-406C-41ED-8706-2550A70CF464}" type="slidenum">
              <a:rPr lang="en-US" smtClean="0"/>
              <a:t>36</a:t>
            </a:fld>
            <a:endParaRPr lang="en-US"/>
          </a:p>
        </p:txBody>
      </p:sp>
    </p:spTree>
    <p:extLst>
      <p:ext uri="{BB962C8B-B14F-4D97-AF65-F5344CB8AC3E}">
        <p14:creationId xmlns:p14="http://schemas.microsoft.com/office/powerpoint/2010/main" val="35215605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B5F2D-5763-D529-2255-B2735308EC49}"/>
              </a:ext>
            </a:extLst>
          </p:cNvPr>
          <p:cNvSpPr>
            <a:spLocks noGrp="1"/>
          </p:cNvSpPr>
          <p:nvPr>
            <p:ph type="title"/>
          </p:nvPr>
        </p:nvSpPr>
        <p:spPr>
          <a:xfrm>
            <a:off x="764628" y="871449"/>
            <a:ext cx="10515600" cy="1325563"/>
          </a:xfrm>
        </p:spPr>
        <p:txBody>
          <a:bodyPr/>
          <a:lstStyle/>
          <a:p>
            <a:r>
              <a:rPr lang="en-US"/>
              <a:t>ISDs: MDE Response</a:t>
            </a:r>
          </a:p>
        </p:txBody>
      </p:sp>
      <p:sp>
        <p:nvSpPr>
          <p:cNvPr id="3" name="Content Placeholder 2">
            <a:extLst>
              <a:ext uri="{FF2B5EF4-FFF2-40B4-BE49-F238E27FC236}">
                <a16:creationId xmlns:a16="http://schemas.microsoft.com/office/drawing/2014/main" id="{9EBBFF78-2CFE-D6D6-528D-252987A3008C}"/>
              </a:ext>
            </a:extLst>
          </p:cNvPr>
          <p:cNvSpPr>
            <a:spLocks noGrp="1"/>
          </p:cNvSpPr>
          <p:nvPr>
            <p:ph idx="1"/>
          </p:nvPr>
        </p:nvSpPr>
        <p:spPr>
          <a:xfrm>
            <a:off x="911772" y="2050869"/>
            <a:ext cx="10442028" cy="3193172"/>
          </a:xfrm>
        </p:spPr>
        <p:txBody>
          <a:bodyPr>
            <a:normAutofit/>
          </a:bodyPr>
          <a:lstStyle/>
          <a:p>
            <a:pPr marL="0" indent="0">
              <a:buNone/>
            </a:pPr>
            <a:r>
              <a:rPr lang="en-US" sz="2800" dirty="0"/>
              <a:t>When ISD Summary Justification Forms are submitted to MDE, one of three responses will be given</a:t>
            </a:r>
            <a:r>
              <a:rPr lang="en-US" dirty="0"/>
              <a:t>:</a:t>
            </a:r>
          </a:p>
          <a:p>
            <a:r>
              <a:rPr lang="en-US" dirty="0"/>
              <a:t>Modifications Required</a:t>
            </a:r>
          </a:p>
          <a:p>
            <a:r>
              <a:rPr lang="en-US" dirty="0"/>
              <a:t>Accepted</a:t>
            </a:r>
          </a:p>
          <a:p>
            <a:r>
              <a:rPr lang="en-US" dirty="0"/>
              <a:t>Additional Actions Required</a:t>
            </a:r>
          </a:p>
        </p:txBody>
      </p:sp>
      <p:sp>
        <p:nvSpPr>
          <p:cNvPr id="4" name="Slide Number Placeholder 3">
            <a:extLst>
              <a:ext uri="{FF2B5EF4-FFF2-40B4-BE49-F238E27FC236}">
                <a16:creationId xmlns:a16="http://schemas.microsoft.com/office/drawing/2014/main" id="{1F7DAAC8-ED35-DC43-8D5B-D41BF919A317}"/>
              </a:ext>
            </a:extLst>
          </p:cNvPr>
          <p:cNvSpPr>
            <a:spLocks noGrp="1"/>
          </p:cNvSpPr>
          <p:nvPr>
            <p:ph type="sldNum" sz="quarter" idx="12"/>
          </p:nvPr>
        </p:nvSpPr>
        <p:spPr/>
        <p:txBody>
          <a:bodyPr/>
          <a:lstStyle/>
          <a:p>
            <a:fld id="{11CE8495-406C-41ED-8706-2550A70CF464}" type="slidenum">
              <a:rPr lang="en-US" smtClean="0"/>
              <a:t>37</a:t>
            </a:fld>
            <a:endParaRPr lang="en-US"/>
          </a:p>
        </p:txBody>
      </p:sp>
    </p:spTree>
    <p:extLst>
      <p:ext uri="{BB962C8B-B14F-4D97-AF65-F5344CB8AC3E}">
        <p14:creationId xmlns:p14="http://schemas.microsoft.com/office/powerpoint/2010/main" val="18440904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F50DB-705F-4435-83EF-470FB65B0C4A}"/>
              </a:ext>
            </a:extLst>
          </p:cNvPr>
          <p:cNvSpPr>
            <a:spLocks noGrp="1"/>
          </p:cNvSpPr>
          <p:nvPr>
            <p:ph type="title"/>
          </p:nvPr>
        </p:nvSpPr>
        <p:spPr>
          <a:xfrm>
            <a:off x="733097" y="859111"/>
            <a:ext cx="10515600" cy="1010965"/>
          </a:xfrm>
        </p:spPr>
        <p:txBody>
          <a:bodyPr>
            <a:normAutofit fontScale="90000"/>
          </a:bodyPr>
          <a:lstStyle/>
          <a:p>
            <a:r>
              <a:rPr lang="en-US"/>
              <a:t>ISDs: What to do with a Returned Submission</a:t>
            </a:r>
          </a:p>
        </p:txBody>
      </p:sp>
      <p:sp>
        <p:nvSpPr>
          <p:cNvPr id="3" name="Content Placeholder 2">
            <a:extLst>
              <a:ext uri="{FF2B5EF4-FFF2-40B4-BE49-F238E27FC236}">
                <a16:creationId xmlns:a16="http://schemas.microsoft.com/office/drawing/2014/main" id="{BF1910B9-5A71-48BE-8A68-ECB5AADE9466}"/>
              </a:ext>
            </a:extLst>
          </p:cNvPr>
          <p:cNvSpPr>
            <a:spLocks noGrp="1"/>
          </p:cNvSpPr>
          <p:nvPr>
            <p:ph idx="1"/>
          </p:nvPr>
        </p:nvSpPr>
        <p:spPr>
          <a:xfrm>
            <a:off x="838200" y="1870076"/>
            <a:ext cx="10515600" cy="4486273"/>
          </a:xfrm>
        </p:spPr>
        <p:txBody>
          <a:bodyPr>
            <a:normAutofit/>
          </a:bodyPr>
          <a:lstStyle/>
          <a:p>
            <a:r>
              <a:rPr lang="en-US" sz="2800" dirty="0"/>
              <a:t>Review comments from MDE.</a:t>
            </a:r>
          </a:p>
          <a:p>
            <a:r>
              <a:rPr lang="en-US" sz="2800" dirty="0"/>
              <a:t>Make necessary modifications and proceed through the summary Justification </a:t>
            </a:r>
            <a:r>
              <a:rPr lang="en-US" dirty="0"/>
              <a:t>F</a:t>
            </a:r>
            <a:r>
              <a:rPr lang="en-US" sz="2800" dirty="0"/>
              <a:t>orm as done previously using the </a:t>
            </a:r>
            <a:r>
              <a:rPr lang="en-US" sz="2800" b="1" dirty="0"/>
              <a:t>Save/Next </a:t>
            </a:r>
            <a:r>
              <a:rPr lang="en-US" sz="2800" dirty="0"/>
              <a:t>button.</a:t>
            </a:r>
          </a:p>
          <a:p>
            <a:r>
              <a:rPr lang="en-US" sz="2800" dirty="0"/>
              <a:t>When complete, choose the </a:t>
            </a:r>
            <a:r>
              <a:rPr lang="en-US" sz="2800" b="1" dirty="0"/>
              <a:t>Resubmit to MDE </a:t>
            </a:r>
            <a:r>
              <a:rPr lang="en-US" sz="2800" dirty="0"/>
              <a:t>button.</a:t>
            </a:r>
          </a:p>
        </p:txBody>
      </p:sp>
      <p:sp>
        <p:nvSpPr>
          <p:cNvPr id="4" name="Slide Number Placeholder 3">
            <a:extLst>
              <a:ext uri="{FF2B5EF4-FFF2-40B4-BE49-F238E27FC236}">
                <a16:creationId xmlns:a16="http://schemas.microsoft.com/office/drawing/2014/main" id="{0BD03974-435E-D3B7-ED98-94FA16CB7C3C}"/>
              </a:ext>
            </a:extLst>
          </p:cNvPr>
          <p:cNvSpPr>
            <a:spLocks noGrp="1"/>
          </p:cNvSpPr>
          <p:nvPr>
            <p:ph type="sldNum" sz="quarter" idx="12"/>
          </p:nvPr>
        </p:nvSpPr>
        <p:spPr/>
        <p:txBody>
          <a:bodyPr/>
          <a:lstStyle/>
          <a:p>
            <a:fld id="{11CE8495-406C-41ED-8706-2550A70CF464}" type="slidenum">
              <a:rPr lang="en-US" smtClean="0"/>
              <a:t>38</a:t>
            </a:fld>
            <a:endParaRPr lang="en-US"/>
          </a:p>
        </p:txBody>
      </p:sp>
    </p:spTree>
    <p:extLst>
      <p:ext uri="{BB962C8B-B14F-4D97-AF65-F5344CB8AC3E}">
        <p14:creationId xmlns:p14="http://schemas.microsoft.com/office/powerpoint/2010/main" val="5178212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F50DB-705F-4435-83EF-470FB65B0C4A}"/>
              </a:ext>
            </a:extLst>
          </p:cNvPr>
          <p:cNvSpPr>
            <a:spLocks noGrp="1"/>
          </p:cNvSpPr>
          <p:nvPr>
            <p:ph type="title"/>
          </p:nvPr>
        </p:nvSpPr>
        <p:spPr>
          <a:xfrm>
            <a:off x="754117" y="871749"/>
            <a:ext cx="10515600" cy="901583"/>
          </a:xfrm>
        </p:spPr>
        <p:txBody>
          <a:bodyPr>
            <a:normAutofit fontScale="90000"/>
          </a:bodyPr>
          <a:lstStyle/>
          <a:p>
            <a:r>
              <a:rPr lang="en-US"/>
              <a:t>ISDs: What to do with an Accepted Submission</a:t>
            </a:r>
          </a:p>
        </p:txBody>
      </p:sp>
      <p:sp>
        <p:nvSpPr>
          <p:cNvPr id="3" name="Content Placeholder 2">
            <a:extLst>
              <a:ext uri="{FF2B5EF4-FFF2-40B4-BE49-F238E27FC236}">
                <a16:creationId xmlns:a16="http://schemas.microsoft.com/office/drawing/2014/main" id="{BF1910B9-5A71-48BE-8A68-ECB5AADE9466}"/>
              </a:ext>
            </a:extLst>
          </p:cNvPr>
          <p:cNvSpPr>
            <a:spLocks noGrp="1"/>
          </p:cNvSpPr>
          <p:nvPr>
            <p:ph idx="1"/>
          </p:nvPr>
        </p:nvSpPr>
        <p:spPr>
          <a:xfrm>
            <a:off x="838200" y="1870076"/>
            <a:ext cx="10515600" cy="1736575"/>
          </a:xfrm>
        </p:spPr>
        <p:txBody>
          <a:bodyPr>
            <a:normAutofit/>
          </a:bodyPr>
          <a:lstStyle/>
          <a:p>
            <a:r>
              <a:rPr lang="en-US" sz="2800"/>
              <a:t>Review member district recommendations made by MDE.</a:t>
            </a:r>
          </a:p>
          <a:p>
            <a:r>
              <a:rPr lang="en-US" sz="2800"/>
              <a:t>These comments will be found on the assurances page of the Summary </a:t>
            </a:r>
            <a:r>
              <a:rPr lang="en-US"/>
              <a:t>J</a:t>
            </a:r>
            <a:r>
              <a:rPr lang="en-US" sz="2800"/>
              <a:t>ustification </a:t>
            </a:r>
            <a:r>
              <a:rPr lang="en-US"/>
              <a:t>F</a:t>
            </a:r>
            <a:r>
              <a:rPr lang="en-US" sz="2800"/>
              <a:t>orm, within the MDE comments section.</a:t>
            </a:r>
          </a:p>
        </p:txBody>
      </p:sp>
      <p:pic>
        <p:nvPicPr>
          <p:cNvPr id="7" name="Picture 6" descr="MDE Comments box.">
            <a:extLst>
              <a:ext uri="{FF2B5EF4-FFF2-40B4-BE49-F238E27FC236}">
                <a16:creationId xmlns:a16="http://schemas.microsoft.com/office/drawing/2014/main" id="{6AFAF830-B294-542B-5FC0-289D1EB3CC47}"/>
              </a:ext>
            </a:extLst>
          </p:cNvPr>
          <p:cNvPicPr>
            <a:picLocks noChangeAspect="1"/>
          </p:cNvPicPr>
          <p:nvPr/>
        </p:nvPicPr>
        <p:blipFill>
          <a:blip r:embed="rId3"/>
          <a:srcRect/>
          <a:stretch/>
        </p:blipFill>
        <p:spPr>
          <a:xfrm>
            <a:off x="2570004" y="3295755"/>
            <a:ext cx="7051991" cy="2379600"/>
          </a:xfrm>
          <a:prstGeom prst="rect">
            <a:avLst/>
          </a:prstGeom>
          <a:ln>
            <a:solidFill>
              <a:srgbClr val="3A3A3A"/>
            </a:solidFill>
          </a:ln>
        </p:spPr>
      </p:pic>
      <p:sp>
        <p:nvSpPr>
          <p:cNvPr id="4" name="Slide Number Placeholder 3">
            <a:extLst>
              <a:ext uri="{FF2B5EF4-FFF2-40B4-BE49-F238E27FC236}">
                <a16:creationId xmlns:a16="http://schemas.microsoft.com/office/drawing/2014/main" id="{C3C96CF0-650C-F454-EF8B-8831B0C01DC2}"/>
              </a:ext>
            </a:extLst>
          </p:cNvPr>
          <p:cNvSpPr>
            <a:spLocks noGrp="1"/>
          </p:cNvSpPr>
          <p:nvPr>
            <p:ph type="sldNum" sz="quarter" idx="12"/>
          </p:nvPr>
        </p:nvSpPr>
        <p:spPr/>
        <p:txBody>
          <a:bodyPr/>
          <a:lstStyle/>
          <a:p>
            <a:fld id="{11CE8495-406C-41ED-8706-2550A70CF464}" type="slidenum">
              <a:rPr lang="en-US" smtClean="0"/>
              <a:t>39</a:t>
            </a:fld>
            <a:endParaRPr lang="en-US"/>
          </a:p>
        </p:txBody>
      </p:sp>
    </p:spTree>
    <p:extLst>
      <p:ext uri="{BB962C8B-B14F-4D97-AF65-F5344CB8AC3E}">
        <p14:creationId xmlns:p14="http://schemas.microsoft.com/office/powerpoint/2010/main" val="41824406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F50DB-705F-4435-83EF-470FB65B0C4A}"/>
              </a:ext>
            </a:extLst>
          </p:cNvPr>
          <p:cNvSpPr>
            <a:spLocks noGrp="1"/>
          </p:cNvSpPr>
          <p:nvPr>
            <p:ph type="title"/>
          </p:nvPr>
        </p:nvSpPr>
        <p:spPr>
          <a:xfrm>
            <a:off x="764628" y="850105"/>
            <a:ext cx="10515600" cy="1019969"/>
          </a:xfrm>
        </p:spPr>
        <p:txBody>
          <a:bodyPr>
            <a:normAutofit fontScale="90000"/>
          </a:bodyPr>
          <a:lstStyle/>
          <a:p>
            <a:r>
              <a:rPr lang="en-US"/>
              <a:t>ISDs: What to do with a Request for Additional Action</a:t>
            </a:r>
          </a:p>
        </p:txBody>
      </p:sp>
      <p:sp>
        <p:nvSpPr>
          <p:cNvPr id="3" name="Content Placeholder 2">
            <a:extLst>
              <a:ext uri="{FF2B5EF4-FFF2-40B4-BE49-F238E27FC236}">
                <a16:creationId xmlns:a16="http://schemas.microsoft.com/office/drawing/2014/main" id="{BF1910B9-5A71-48BE-8A68-ECB5AADE9466}"/>
              </a:ext>
            </a:extLst>
          </p:cNvPr>
          <p:cNvSpPr>
            <a:spLocks noGrp="1"/>
          </p:cNvSpPr>
          <p:nvPr>
            <p:ph sz="half" idx="1"/>
          </p:nvPr>
        </p:nvSpPr>
        <p:spPr>
          <a:xfrm>
            <a:off x="838201" y="1996965"/>
            <a:ext cx="3670738" cy="4179997"/>
          </a:xfrm>
        </p:spPr>
        <p:txBody>
          <a:bodyPr>
            <a:normAutofit/>
          </a:bodyPr>
          <a:lstStyle/>
          <a:p>
            <a:r>
              <a:rPr lang="en-US" sz="2800" dirty="0"/>
              <a:t>A notification will be sent to the ISD when additional action is required by MDE.</a:t>
            </a:r>
          </a:p>
          <a:p>
            <a:r>
              <a:rPr lang="en-US" sz="2800" dirty="0"/>
              <a:t>The </a:t>
            </a:r>
            <a:r>
              <a:rPr lang="en-US" sz="2800" b="1" dirty="0"/>
              <a:t>Additional Actions Form </a:t>
            </a:r>
            <a:r>
              <a:rPr lang="en-US" sz="2800" dirty="0"/>
              <a:t>can be found on the activity menu.</a:t>
            </a:r>
          </a:p>
        </p:txBody>
      </p:sp>
      <p:pic>
        <p:nvPicPr>
          <p:cNvPr id="10" name="Content Placeholder 9" descr="Summary Justification Form Menu with a arrow towards the Additional Actions Form.">
            <a:extLst>
              <a:ext uri="{FF2B5EF4-FFF2-40B4-BE49-F238E27FC236}">
                <a16:creationId xmlns:a16="http://schemas.microsoft.com/office/drawing/2014/main" id="{EB0CE9B2-2BC1-0102-0659-A14513500EE7}"/>
              </a:ext>
            </a:extLst>
          </p:cNvPr>
          <p:cNvPicPr>
            <a:picLocks noGrp="1" noChangeAspect="1"/>
          </p:cNvPicPr>
          <p:nvPr>
            <p:ph sz="half" idx="2"/>
          </p:nvPr>
        </p:nvPicPr>
        <p:blipFill>
          <a:blip r:embed="rId3"/>
          <a:stretch>
            <a:fillRect/>
          </a:stretch>
        </p:blipFill>
        <p:spPr>
          <a:xfrm>
            <a:off x="4586254" y="1496740"/>
            <a:ext cx="7204379" cy="4179997"/>
          </a:xfrm>
          <a:prstGeom prst="rect">
            <a:avLst/>
          </a:prstGeom>
        </p:spPr>
      </p:pic>
      <p:sp>
        <p:nvSpPr>
          <p:cNvPr id="4" name="Slide Number Placeholder 3">
            <a:extLst>
              <a:ext uri="{FF2B5EF4-FFF2-40B4-BE49-F238E27FC236}">
                <a16:creationId xmlns:a16="http://schemas.microsoft.com/office/drawing/2014/main" id="{0BE1CF58-E46B-6A67-E428-45607C25C5F3}"/>
              </a:ext>
            </a:extLst>
          </p:cNvPr>
          <p:cNvSpPr>
            <a:spLocks noGrp="1"/>
          </p:cNvSpPr>
          <p:nvPr>
            <p:ph type="sldNum" sz="quarter" idx="12"/>
          </p:nvPr>
        </p:nvSpPr>
        <p:spPr/>
        <p:txBody>
          <a:bodyPr/>
          <a:lstStyle/>
          <a:p>
            <a:fld id="{11CE8495-406C-41ED-8706-2550A70CF464}" type="slidenum">
              <a:rPr lang="en-US" smtClean="0"/>
              <a:t>40</a:t>
            </a:fld>
            <a:endParaRPr lang="en-US"/>
          </a:p>
        </p:txBody>
      </p:sp>
    </p:spTree>
    <p:extLst>
      <p:ext uri="{BB962C8B-B14F-4D97-AF65-F5344CB8AC3E}">
        <p14:creationId xmlns:p14="http://schemas.microsoft.com/office/powerpoint/2010/main" val="12169312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F50DB-705F-4435-83EF-470FB65B0C4A}"/>
              </a:ext>
            </a:extLst>
          </p:cNvPr>
          <p:cNvSpPr>
            <a:spLocks noGrp="1"/>
          </p:cNvSpPr>
          <p:nvPr>
            <p:ph type="title"/>
          </p:nvPr>
        </p:nvSpPr>
        <p:spPr>
          <a:xfrm>
            <a:off x="762000" y="838091"/>
            <a:ext cx="10515600" cy="1173871"/>
          </a:xfrm>
        </p:spPr>
        <p:txBody>
          <a:bodyPr>
            <a:noAutofit/>
          </a:bodyPr>
          <a:lstStyle/>
          <a:p>
            <a:r>
              <a:rPr lang="en-US"/>
              <a:t>ISDs: What to do with a Request for Additional Action (continued)</a:t>
            </a:r>
          </a:p>
        </p:txBody>
      </p:sp>
      <p:sp>
        <p:nvSpPr>
          <p:cNvPr id="3" name="Content Placeholder 2">
            <a:extLst>
              <a:ext uri="{FF2B5EF4-FFF2-40B4-BE49-F238E27FC236}">
                <a16:creationId xmlns:a16="http://schemas.microsoft.com/office/drawing/2014/main" id="{BF1910B9-5A71-48BE-8A68-ECB5AADE9466}"/>
              </a:ext>
            </a:extLst>
          </p:cNvPr>
          <p:cNvSpPr>
            <a:spLocks noGrp="1"/>
          </p:cNvSpPr>
          <p:nvPr>
            <p:ph idx="1"/>
          </p:nvPr>
        </p:nvSpPr>
        <p:spPr>
          <a:xfrm>
            <a:off x="762000" y="2112579"/>
            <a:ext cx="10591800" cy="4004016"/>
          </a:xfrm>
        </p:spPr>
        <p:txBody>
          <a:bodyPr>
            <a:normAutofit/>
          </a:bodyPr>
          <a:lstStyle/>
          <a:p>
            <a:r>
              <a:rPr lang="en-US" sz="2800" dirty="0"/>
              <a:t>Review information provided regarding:</a:t>
            </a:r>
          </a:p>
          <a:p>
            <a:pPr lvl="1"/>
            <a:r>
              <a:rPr lang="en-US" sz="2400" dirty="0"/>
              <a:t>Determining the Tiers</a:t>
            </a:r>
          </a:p>
          <a:p>
            <a:pPr lvl="1"/>
            <a:r>
              <a:rPr lang="en-US" sz="2400" dirty="0"/>
              <a:t>Flagged Student Cases</a:t>
            </a:r>
          </a:p>
          <a:p>
            <a:pPr lvl="1"/>
            <a:r>
              <a:rPr lang="en-US" sz="2400" dirty="0"/>
              <a:t>District Lists</a:t>
            </a:r>
          </a:p>
          <a:p>
            <a:pPr lvl="1"/>
            <a:r>
              <a:rPr lang="en-US" sz="2400" dirty="0"/>
              <a:t>Guidance for Tier 2 and Tier 3</a:t>
            </a:r>
          </a:p>
          <a:p>
            <a:r>
              <a:rPr lang="en-US" sz="2800" dirty="0"/>
              <a:t>Begin necessary activities and note the deadline for all district reviewed files is (April 1).</a:t>
            </a:r>
          </a:p>
          <a:p>
            <a:r>
              <a:rPr lang="en-US" sz="2800" dirty="0"/>
              <a:t>Upload </a:t>
            </a:r>
            <a:r>
              <a:rPr lang="en-US" dirty="0"/>
              <a:t>Tier 2 A</a:t>
            </a:r>
            <a:r>
              <a:rPr lang="en-US" sz="2800" dirty="0"/>
              <a:t>ssurance </a:t>
            </a:r>
            <a:r>
              <a:rPr lang="en-US" dirty="0"/>
              <a:t>S</a:t>
            </a:r>
            <a:r>
              <a:rPr lang="en-US" sz="2800" dirty="0"/>
              <a:t>tatement and evidence of Tier 3 activities by (June 1).</a:t>
            </a:r>
            <a:endParaRPr lang="en-US" dirty="0"/>
          </a:p>
          <a:p>
            <a:pPr lvl="1"/>
            <a:endParaRPr lang="en-US" dirty="0"/>
          </a:p>
        </p:txBody>
      </p:sp>
      <p:sp>
        <p:nvSpPr>
          <p:cNvPr id="4" name="Slide Number Placeholder 3">
            <a:extLst>
              <a:ext uri="{FF2B5EF4-FFF2-40B4-BE49-F238E27FC236}">
                <a16:creationId xmlns:a16="http://schemas.microsoft.com/office/drawing/2014/main" id="{DF3B584F-3E3C-7BB0-FB7C-4EFD5FB6FB4F}"/>
              </a:ext>
            </a:extLst>
          </p:cNvPr>
          <p:cNvSpPr>
            <a:spLocks noGrp="1"/>
          </p:cNvSpPr>
          <p:nvPr>
            <p:ph type="sldNum" sz="quarter" idx="12"/>
          </p:nvPr>
        </p:nvSpPr>
        <p:spPr/>
        <p:txBody>
          <a:bodyPr/>
          <a:lstStyle/>
          <a:p>
            <a:fld id="{11CE8495-406C-41ED-8706-2550A70CF464}" type="slidenum">
              <a:rPr lang="en-US" smtClean="0"/>
              <a:t>41</a:t>
            </a:fld>
            <a:endParaRPr lang="en-US"/>
          </a:p>
        </p:txBody>
      </p:sp>
    </p:spTree>
    <p:extLst>
      <p:ext uri="{BB962C8B-B14F-4D97-AF65-F5344CB8AC3E}">
        <p14:creationId xmlns:p14="http://schemas.microsoft.com/office/powerpoint/2010/main" val="8926245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821E9-08B0-42EE-9221-B6BFCC53D6DE}"/>
              </a:ext>
            </a:extLst>
          </p:cNvPr>
          <p:cNvSpPr>
            <a:spLocks noGrp="1"/>
          </p:cNvSpPr>
          <p:nvPr>
            <p:ph type="title"/>
          </p:nvPr>
        </p:nvSpPr>
        <p:spPr>
          <a:xfrm>
            <a:off x="691055" y="871449"/>
            <a:ext cx="10515600" cy="883779"/>
          </a:xfrm>
        </p:spPr>
        <p:txBody>
          <a:bodyPr/>
          <a:lstStyle/>
          <a:p>
            <a:r>
              <a:rPr lang="en-US"/>
              <a:t>Tips</a:t>
            </a:r>
            <a:r>
              <a:rPr lang="en-US" baseline="0"/>
              <a:t> on Entering Information</a:t>
            </a:r>
            <a:endParaRPr lang="en-US"/>
          </a:p>
        </p:txBody>
      </p:sp>
      <p:sp>
        <p:nvSpPr>
          <p:cNvPr id="3" name="Content Placeholder 2">
            <a:extLst>
              <a:ext uri="{FF2B5EF4-FFF2-40B4-BE49-F238E27FC236}">
                <a16:creationId xmlns:a16="http://schemas.microsoft.com/office/drawing/2014/main" id="{0BA18399-F257-424F-9FA0-7C21FECD2ADC}"/>
              </a:ext>
            </a:extLst>
          </p:cNvPr>
          <p:cNvSpPr>
            <a:spLocks noGrp="1"/>
          </p:cNvSpPr>
          <p:nvPr>
            <p:ph idx="1"/>
          </p:nvPr>
        </p:nvSpPr>
        <p:spPr>
          <a:xfrm>
            <a:off x="838200" y="1755228"/>
            <a:ext cx="10515600" cy="3406078"/>
          </a:xfrm>
        </p:spPr>
        <p:txBody>
          <a:bodyPr>
            <a:normAutofit lnSpcReduction="10000"/>
          </a:bodyPr>
          <a:lstStyle/>
          <a:p>
            <a:r>
              <a:rPr lang="en-US" sz="2800" dirty="0"/>
              <a:t>For both the district and ISD forms, summarize the information as best as possible.</a:t>
            </a:r>
          </a:p>
          <a:p>
            <a:r>
              <a:rPr lang="en-US" sz="2800" dirty="0"/>
              <a:t>Read the </a:t>
            </a:r>
            <a:r>
              <a:rPr lang="en-US" sz="2800" b="1" dirty="0"/>
              <a:t>How-To Documents </a:t>
            </a:r>
            <a:r>
              <a:rPr lang="en-US" sz="2800" dirty="0"/>
              <a:t>in the resources section of the menu for important guidance.</a:t>
            </a:r>
          </a:p>
          <a:p>
            <a:r>
              <a:rPr lang="en-US" sz="2800" dirty="0"/>
              <a:t>The Alternate Assessment Data Report is available for ISDs on the Catamaran Reports page.</a:t>
            </a:r>
          </a:p>
          <a:p>
            <a:r>
              <a:rPr lang="en-US" sz="2800" dirty="0"/>
              <a:t>Member districts should contact their ISD with any questions about data for the Justification Form.</a:t>
            </a:r>
            <a:endParaRPr lang="en-US" sz="3200" dirty="0"/>
          </a:p>
        </p:txBody>
      </p:sp>
      <p:sp>
        <p:nvSpPr>
          <p:cNvPr id="4" name="Slide Number Placeholder 3">
            <a:extLst>
              <a:ext uri="{FF2B5EF4-FFF2-40B4-BE49-F238E27FC236}">
                <a16:creationId xmlns:a16="http://schemas.microsoft.com/office/drawing/2014/main" id="{14C1D2B7-8BBF-7A6C-E99C-CD1D8AB91DD0}"/>
              </a:ext>
            </a:extLst>
          </p:cNvPr>
          <p:cNvSpPr>
            <a:spLocks noGrp="1"/>
          </p:cNvSpPr>
          <p:nvPr>
            <p:ph type="sldNum" sz="quarter" idx="12"/>
          </p:nvPr>
        </p:nvSpPr>
        <p:spPr/>
        <p:txBody>
          <a:bodyPr/>
          <a:lstStyle/>
          <a:p>
            <a:fld id="{11CE8495-406C-41ED-8706-2550A70CF464}" type="slidenum">
              <a:rPr lang="en-US" smtClean="0"/>
              <a:t>42</a:t>
            </a:fld>
            <a:endParaRPr lang="en-US"/>
          </a:p>
        </p:txBody>
      </p:sp>
    </p:spTree>
    <p:extLst>
      <p:ext uri="{BB962C8B-B14F-4D97-AF65-F5344CB8AC3E}">
        <p14:creationId xmlns:p14="http://schemas.microsoft.com/office/powerpoint/2010/main" val="9115337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97D3BCE-4679-4241-9D9E-00B39CAEB1B8}"/>
              </a:ext>
            </a:extLst>
          </p:cNvPr>
          <p:cNvSpPr>
            <a:spLocks noGrp="1"/>
          </p:cNvSpPr>
          <p:nvPr>
            <p:ph type="ctrTitle"/>
          </p:nvPr>
        </p:nvSpPr>
        <p:spPr>
          <a:xfrm>
            <a:off x="838200" y="219074"/>
            <a:ext cx="10515600" cy="2009775"/>
          </a:xfrm>
        </p:spPr>
        <p:txBody>
          <a:bodyPr/>
          <a:lstStyle/>
          <a:p>
            <a:r>
              <a:rPr lang="en-US"/>
              <a:t>Catamaran Navigation Tips</a:t>
            </a:r>
          </a:p>
        </p:txBody>
      </p:sp>
      <p:sp>
        <p:nvSpPr>
          <p:cNvPr id="2" name="Slide Number Placeholder 1">
            <a:extLst>
              <a:ext uri="{FF2B5EF4-FFF2-40B4-BE49-F238E27FC236}">
                <a16:creationId xmlns:a16="http://schemas.microsoft.com/office/drawing/2014/main" id="{DE5F4ADA-8688-B0B9-9F25-D088D4D0E4E0}"/>
              </a:ext>
            </a:extLst>
          </p:cNvPr>
          <p:cNvSpPr>
            <a:spLocks noGrp="1"/>
          </p:cNvSpPr>
          <p:nvPr>
            <p:ph type="sldNum" sz="quarter" idx="12"/>
          </p:nvPr>
        </p:nvSpPr>
        <p:spPr/>
        <p:txBody>
          <a:bodyPr/>
          <a:lstStyle/>
          <a:p>
            <a:fld id="{11CE8495-406C-41ED-8706-2550A70CF464}" type="slidenum">
              <a:rPr lang="en-US" smtClean="0"/>
              <a:t>43</a:t>
            </a:fld>
            <a:endParaRPr lang="en-US"/>
          </a:p>
        </p:txBody>
      </p:sp>
    </p:spTree>
    <p:extLst>
      <p:ext uri="{BB962C8B-B14F-4D97-AF65-F5344CB8AC3E}">
        <p14:creationId xmlns:p14="http://schemas.microsoft.com/office/powerpoint/2010/main" val="22801615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C1061-5B27-489B-BA82-988A3FAA581D}"/>
              </a:ext>
            </a:extLst>
          </p:cNvPr>
          <p:cNvSpPr>
            <a:spLocks noGrp="1"/>
          </p:cNvSpPr>
          <p:nvPr>
            <p:ph type="title"/>
          </p:nvPr>
        </p:nvSpPr>
        <p:spPr>
          <a:xfrm>
            <a:off x="705665" y="80856"/>
            <a:ext cx="10515600" cy="1325563"/>
          </a:xfrm>
        </p:spPr>
        <p:txBody>
          <a:bodyPr/>
          <a:lstStyle/>
          <a:p>
            <a:r>
              <a:rPr lang="en-US"/>
              <a:t>Feedback Feature</a:t>
            </a:r>
          </a:p>
        </p:txBody>
      </p:sp>
      <p:pic>
        <p:nvPicPr>
          <p:cNvPr id="8" name="Picture 7" descr="Feedback icon located on the left side of the Catamaran site.">
            <a:extLst>
              <a:ext uri="{FF2B5EF4-FFF2-40B4-BE49-F238E27FC236}">
                <a16:creationId xmlns:a16="http://schemas.microsoft.com/office/drawing/2014/main" id="{4CD8C8E2-AAA2-363A-A0FC-FB26FE68DF28}"/>
              </a:ext>
            </a:extLst>
          </p:cNvPr>
          <p:cNvPicPr>
            <a:picLocks noChangeAspect="1"/>
          </p:cNvPicPr>
          <p:nvPr/>
        </p:nvPicPr>
        <p:blipFill>
          <a:blip r:embed="rId3"/>
          <a:stretch>
            <a:fillRect/>
          </a:stretch>
        </p:blipFill>
        <p:spPr>
          <a:xfrm>
            <a:off x="838200" y="1076619"/>
            <a:ext cx="4561905" cy="2352381"/>
          </a:xfrm>
          <a:prstGeom prst="rect">
            <a:avLst/>
          </a:prstGeom>
          <a:ln>
            <a:solidFill>
              <a:srgbClr val="3A3A3A"/>
            </a:solidFill>
          </a:ln>
        </p:spPr>
      </p:pic>
      <p:sp>
        <p:nvSpPr>
          <p:cNvPr id="6" name="Content Placeholder 2">
            <a:extLst>
              <a:ext uri="{FF2B5EF4-FFF2-40B4-BE49-F238E27FC236}">
                <a16:creationId xmlns:a16="http://schemas.microsoft.com/office/drawing/2014/main" id="{3DD7C89C-1447-48E7-B218-579971491921}"/>
              </a:ext>
            </a:extLst>
          </p:cNvPr>
          <p:cNvSpPr>
            <a:spLocks noGrp="1"/>
          </p:cNvSpPr>
          <p:nvPr>
            <p:ph idx="1"/>
          </p:nvPr>
        </p:nvSpPr>
        <p:spPr>
          <a:xfrm>
            <a:off x="838200" y="3730463"/>
            <a:ext cx="5629835" cy="1967519"/>
          </a:xfrm>
        </p:spPr>
        <p:txBody>
          <a:bodyPr vert="horz" lIns="91440" tIns="45720" rIns="91440" bIns="45720" rtlCol="0" anchor="t">
            <a:normAutofit fontScale="92500" lnSpcReduction="10000"/>
          </a:bodyPr>
          <a:lstStyle/>
          <a:p>
            <a:r>
              <a:rPr lang="en-US" sz="2800" dirty="0">
                <a:cs typeface="Arial"/>
              </a:rPr>
              <a:t>Feature available to offer feedback about Catamaran at any time.</a:t>
            </a:r>
            <a:endParaRPr lang="en-US" sz="2800" dirty="0"/>
          </a:p>
          <a:p>
            <a:r>
              <a:rPr lang="en-US" sz="2800" dirty="0">
                <a:cs typeface="Arial"/>
              </a:rPr>
              <a:t>Enter contact information.</a:t>
            </a:r>
            <a:endParaRPr lang="en-US" sz="2800" dirty="0"/>
          </a:p>
          <a:p>
            <a:r>
              <a:rPr lang="en-US" sz="2800" dirty="0">
                <a:cs typeface="Arial"/>
              </a:rPr>
              <a:t>Choose to be contacted about feedback.</a:t>
            </a:r>
            <a:endParaRPr lang="en-US" sz="2800" dirty="0"/>
          </a:p>
        </p:txBody>
      </p:sp>
      <p:pic>
        <p:nvPicPr>
          <p:cNvPr id="11" name="Picture 10" descr="Catamaran Feedback form.">
            <a:extLst>
              <a:ext uri="{FF2B5EF4-FFF2-40B4-BE49-F238E27FC236}">
                <a16:creationId xmlns:a16="http://schemas.microsoft.com/office/drawing/2014/main" id="{010DFEFD-7358-B0A4-8297-2300AB5D6883}"/>
              </a:ext>
            </a:extLst>
          </p:cNvPr>
          <p:cNvPicPr>
            <a:picLocks noChangeAspect="1"/>
          </p:cNvPicPr>
          <p:nvPr/>
        </p:nvPicPr>
        <p:blipFill>
          <a:blip r:embed="rId4"/>
          <a:stretch>
            <a:fillRect/>
          </a:stretch>
        </p:blipFill>
        <p:spPr>
          <a:xfrm>
            <a:off x="7084657" y="470768"/>
            <a:ext cx="4269143" cy="4853715"/>
          </a:xfrm>
          <a:prstGeom prst="rect">
            <a:avLst/>
          </a:prstGeom>
          <a:ln>
            <a:solidFill>
              <a:srgbClr val="3A3A3A"/>
            </a:solidFill>
          </a:ln>
        </p:spPr>
      </p:pic>
      <p:sp>
        <p:nvSpPr>
          <p:cNvPr id="3" name="Slide Number Placeholder 2">
            <a:extLst>
              <a:ext uri="{FF2B5EF4-FFF2-40B4-BE49-F238E27FC236}">
                <a16:creationId xmlns:a16="http://schemas.microsoft.com/office/drawing/2014/main" id="{104698AB-12A3-2292-C2FC-C1A79A17279F}"/>
              </a:ext>
            </a:extLst>
          </p:cNvPr>
          <p:cNvSpPr>
            <a:spLocks noGrp="1"/>
          </p:cNvSpPr>
          <p:nvPr>
            <p:ph type="sldNum" sz="quarter" idx="12"/>
          </p:nvPr>
        </p:nvSpPr>
        <p:spPr/>
        <p:txBody>
          <a:bodyPr/>
          <a:lstStyle/>
          <a:p>
            <a:fld id="{11CE8495-406C-41ED-8706-2550A70CF464}" type="slidenum">
              <a:rPr lang="en-US" smtClean="0"/>
              <a:t>44</a:t>
            </a:fld>
            <a:endParaRPr lang="en-US"/>
          </a:p>
        </p:txBody>
      </p:sp>
    </p:spTree>
    <p:extLst>
      <p:ext uri="{BB962C8B-B14F-4D97-AF65-F5344CB8AC3E}">
        <p14:creationId xmlns:p14="http://schemas.microsoft.com/office/powerpoint/2010/main" val="38067226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2EECA-27FC-4625-87D0-2570689A8A04}"/>
              </a:ext>
            </a:extLst>
          </p:cNvPr>
          <p:cNvSpPr>
            <a:spLocks noGrp="1"/>
          </p:cNvSpPr>
          <p:nvPr>
            <p:ph type="title"/>
          </p:nvPr>
        </p:nvSpPr>
        <p:spPr>
          <a:xfrm>
            <a:off x="709974" y="856855"/>
            <a:ext cx="10515600" cy="936330"/>
          </a:xfrm>
        </p:spPr>
        <p:txBody>
          <a:bodyPr/>
          <a:lstStyle/>
          <a:p>
            <a:r>
              <a:rPr lang="en-US"/>
              <a:t>Use Breadcrumbs to Navigate</a:t>
            </a:r>
          </a:p>
        </p:txBody>
      </p:sp>
      <p:sp>
        <p:nvSpPr>
          <p:cNvPr id="3" name="Content Placeholder 2">
            <a:extLst>
              <a:ext uri="{FF2B5EF4-FFF2-40B4-BE49-F238E27FC236}">
                <a16:creationId xmlns:a16="http://schemas.microsoft.com/office/drawing/2014/main" id="{EBD549E6-5247-4357-9EEE-2E34A16281AE}"/>
              </a:ext>
            </a:extLst>
          </p:cNvPr>
          <p:cNvSpPr>
            <a:spLocks noGrp="1"/>
          </p:cNvSpPr>
          <p:nvPr>
            <p:ph idx="1"/>
          </p:nvPr>
        </p:nvSpPr>
        <p:spPr>
          <a:xfrm>
            <a:off x="838200" y="1825625"/>
            <a:ext cx="10515600" cy="1931967"/>
          </a:xfrm>
        </p:spPr>
        <p:txBody>
          <a:bodyPr>
            <a:normAutofit/>
          </a:bodyPr>
          <a:lstStyle/>
          <a:p>
            <a:pPr marL="0" indent="0">
              <a:buNone/>
            </a:pPr>
            <a:r>
              <a:rPr lang="en-US" sz="2800" dirty="0"/>
              <a:t>Use the breadcrumbs menu to navigate in Catamaran.</a:t>
            </a:r>
          </a:p>
          <a:p>
            <a:r>
              <a:rPr lang="en-US" dirty="0"/>
              <a:t>The breadcrumbs are a trail to follow back to a previous location.</a:t>
            </a:r>
          </a:p>
          <a:p>
            <a:r>
              <a:rPr lang="en-US" dirty="0"/>
              <a:t>Selecting the Catamaran logo will return the user to the Dashboard.</a:t>
            </a:r>
          </a:p>
        </p:txBody>
      </p:sp>
      <p:pic>
        <p:nvPicPr>
          <p:cNvPr id="8" name="Picture 7" descr="Justification Forms: Data Page Header showing an arrow pointing to the Justification Forms Menu link.">
            <a:extLst>
              <a:ext uri="{FF2B5EF4-FFF2-40B4-BE49-F238E27FC236}">
                <a16:creationId xmlns:a16="http://schemas.microsoft.com/office/drawing/2014/main" id="{871DDB4F-7364-46B9-98FD-C7A9CE58195A}"/>
              </a:ext>
            </a:extLst>
          </p:cNvPr>
          <p:cNvPicPr>
            <a:picLocks noChangeAspect="1"/>
          </p:cNvPicPr>
          <p:nvPr/>
        </p:nvPicPr>
        <p:blipFill>
          <a:blip r:embed="rId3"/>
          <a:stretch>
            <a:fillRect/>
          </a:stretch>
        </p:blipFill>
        <p:spPr>
          <a:xfrm>
            <a:off x="838200" y="3757592"/>
            <a:ext cx="10521905" cy="1958095"/>
          </a:xfrm>
          <a:prstGeom prst="rect">
            <a:avLst/>
          </a:prstGeom>
          <a:ln>
            <a:solidFill>
              <a:srgbClr val="3A3A3A"/>
            </a:solidFill>
          </a:ln>
        </p:spPr>
      </p:pic>
      <p:sp>
        <p:nvSpPr>
          <p:cNvPr id="4" name="Slide Number Placeholder 3">
            <a:extLst>
              <a:ext uri="{FF2B5EF4-FFF2-40B4-BE49-F238E27FC236}">
                <a16:creationId xmlns:a16="http://schemas.microsoft.com/office/drawing/2014/main" id="{03B25EF6-F4D8-5497-E649-355D64985C5D}"/>
              </a:ext>
            </a:extLst>
          </p:cNvPr>
          <p:cNvSpPr>
            <a:spLocks noGrp="1"/>
          </p:cNvSpPr>
          <p:nvPr>
            <p:ph type="sldNum" sz="quarter" idx="12"/>
          </p:nvPr>
        </p:nvSpPr>
        <p:spPr/>
        <p:txBody>
          <a:bodyPr/>
          <a:lstStyle/>
          <a:p>
            <a:fld id="{11CE8495-406C-41ED-8706-2550A70CF464}" type="slidenum">
              <a:rPr lang="en-US" smtClean="0"/>
              <a:t>45</a:t>
            </a:fld>
            <a:endParaRPr lang="en-US"/>
          </a:p>
        </p:txBody>
      </p:sp>
    </p:spTree>
    <p:extLst>
      <p:ext uri="{BB962C8B-B14F-4D97-AF65-F5344CB8AC3E}">
        <p14:creationId xmlns:p14="http://schemas.microsoft.com/office/powerpoint/2010/main" val="4023128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9781C8B-1F3B-454F-BA71-114F198DDF31}"/>
              </a:ext>
            </a:extLst>
          </p:cNvPr>
          <p:cNvSpPr>
            <a:spLocks noGrp="1"/>
          </p:cNvSpPr>
          <p:nvPr>
            <p:ph type="ctrTitle"/>
          </p:nvPr>
        </p:nvSpPr>
        <p:spPr>
          <a:xfrm>
            <a:off x="838200" y="361950"/>
            <a:ext cx="10515600" cy="1638300"/>
          </a:xfrm>
        </p:spPr>
        <p:txBody>
          <a:bodyPr/>
          <a:lstStyle/>
          <a:p>
            <a:r>
              <a:rPr lang="en-US"/>
              <a:t>Resources</a:t>
            </a:r>
          </a:p>
        </p:txBody>
      </p:sp>
      <p:sp>
        <p:nvSpPr>
          <p:cNvPr id="2" name="Slide Number Placeholder 1">
            <a:extLst>
              <a:ext uri="{FF2B5EF4-FFF2-40B4-BE49-F238E27FC236}">
                <a16:creationId xmlns:a16="http://schemas.microsoft.com/office/drawing/2014/main" id="{5476D8A2-B146-2524-A86D-473056C03441}"/>
              </a:ext>
            </a:extLst>
          </p:cNvPr>
          <p:cNvSpPr>
            <a:spLocks noGrp="1"/>
          </p:cNvSpPr>
          <p:nvPr>
            <p:ph type="sldNum" sz="quarter" idx="12"/>
          </p:nvPr>
        </p:nvSpPr>
        <p:spPr/>
        <p:txBody>
          <a:bodyPr/>
          <a:lstStyle/>
          <a:p>
            <a:fld id="{11CE8495-406C-41ED-8706-2550A70CF464}" type="slidenum">
              <a:rPr lang="en-US" smtClean="0"/>
              <a:t>46</a:t>
            </a:fld>
            <a:endParaRPr lang="en-US"/>
          </a:p>
        </p:txBody>
      </p:sp>
    </p:spTree>
    <p:extLst>
      <p:ext uri="{BB962C8B-B14F-4D97-AF65-F5344CB8AC3E}">
        <p14:creationId xmlns:p14="http://schemas.microsoft.com/office/powerpoint/2010/main" val="19068831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5CA4342-4A51-407F-B1C6-F0B680D3405E}"/>
              </a:ext>
            </a:extLst>
          </p:cNvPr>
          <p:cNvSpPr>
            <a:spLocks noGrp="1"/>
          </p:cNvSpPr>
          <p:nvPr>
            <p:ph type="title" idx="4294967295"/>
          </p:nvPr>
        </p:nvSpPr>
        <p:spPr>
          <a:xfrm>
            <a:off x="338328" y="210312"/>
            <a:ext cx="10188307" cy="887167"/>
          </a:xfrm>
        </p:spPr>
        <p:txBody>
          <a:bodyPr vert="horz" lIns="91440" tIns="45720" rIns="91440" bIns="45720" rtlCol="0" anchor="b">
            <a:normAutofit/>
          </a:bodyPr>
          <a:lstStyle/>
          <a:p>
            <a:r>
              <a:rPr lang="en-US"/>
              <a:t>Catamaran Technical Assistance Website</a:t>
            </a:r>
          </a:p>
        </p:txBody>
      </p:sp>
      <p:pic>
        <p:nvPicPr>
          <p:cNvPr id="8" name="Picture 7" descr="Catamaran Technical Assistance homepage.">
            <a:extLst>
              <a:ext uri="{FF2B5EF4-FFF2-40B4-BE49-F238E27FC236}">
                <a16:creationId xmlns:a16="http://schemas.microsoft.com/office/drawing/2014/main" id="{71A1FCFD-B324-F1DE-54BD-51B7A00CE231}"/>
              </a:ext>
            </a:extLst>
          </p:cNvPr>
          <p:cNvPicPr>
            <a:picLocks noChangeAspect="1"/>
          </p:cNvPicPr>
          <p:nvPr/>
        </p:nvPicPr>
        <p:blipFill>
          <a:blip r:embed="rId3"/>
          <a:stretch>
            <a:fillRect/>
          </a:stretch>
        </p:blipFill>
        <p:spPr>
          <a:xfrm>
            <a:off x="19170" y="1200485"/>
            <a:ext cx="12153659" cy="5657515"/>
          </a:xfrm>
          <a:prstGeom prst="rect">
            <a:avLst/>
          </a:prstGeom>
        </p:spPr>
      </p:pic>
      <p:sp>
        <p:nvSpPr>
          <p:cNvPr id="2" name="Slide Number Placeholder 1">
            <a:extLst>
              <a:ext uri="{FF2B5EF4-FFF2-40B4-BE49-F238E27FC236}">
                <a16:creationId xmlns:a16="http://schemas.microsoft.com/office/drawing/2014/main" id="{1CCDAB99-3AF2-81A3-29C3-76CF1DD96F20}"/>
              </a:ext>
            </a:extLst>
          </p:cNvPr>
          <p:cNvSpPr>
            <a:spLocks noGrp="1"/>
          </p:cNvSpPr>
          <p:nvPr>
            <p:ph type="sldNum" sz="quarter" idx="12"/>
          </p:nvPr>
        </p:nvSpPr>
        <p:spPr/>
        <p:txBody>
          <a:bodyPr/>
          <a:lstStyle/>
          <a:p>
            <a:fld id="{11CE8495-406C-41ED-8706-2550A70CF464}" type="slidenum">
              <a:rPr lang="en-US" smtClean="0"/>
              <a:t>47</a:t>
            </a:fld>
            <a:endParaRPr lang="en-US"/>
          </a:p>
        </p:txBody>
      </p:sp>
    </p:spTree>
    <p:extLst>
      <p:ext uri="{BB962C8B-B14F-4D97-AF65-F5344CB8AC3E}">
        <p14:creationId xmlns:p14="http://schemas.microsoft.com/office/powerpoint/2010/main" val="4942770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CFC438B6-9F2A-4A82-AED9-2F9E8895891D}"/>
              </a:ext>
            </a:extLst>
          </p:cNvPr>
          <p:cNvSpPr>
            <a:spLocks noGrp="1"/>
          </p:cNvSpPr>
          <p:nvPr>
            <p:ph type="title"/>
          </p:nvPr>
        </p:nvSpPr>
        <p:spPr>
          <a:xfrm>
            <a:off x="709764" y="190736"/>
            <a:ext cx="10515600" cy="1007516"/>
          </a:xfrm>
        </p:spPr>
        <p:txBody>
          <a:bodyPr/>
          <a:lstStyle/>
          <a:p>
            <a:r>
              <a:rPr lang="en-US"/>
              <a:t>Policy Resources for Districts</a:t>
            </a:r>
          </a:p>
        </p:txBody>
      </p:sp>
      <p:pic>
        <p:nvPicPr>
          <p:cNvPr id="3" name="Picture 2" descr="Policy Resources for Districts page on the Catamaran TA site shown with emphasis on the Justification Forms section and a link to the how-to complete the Justifications Form for districts. ">
            <a:extLst>
              <a:ext uri="{FF2B5EF4-FFF2-40B4-BE49-F238E27FC236}">
                <a16:creationId xmlns:a16="http://schemas.microsoft.com/office/drawing/2014/main" id="{E7DFF771-387F-8240-2649-B59B08AD2F84}"/>
              </a:ext>
            </a:extLst>
          </p:cNvPr>
          <p:cNvPicPr>
            <a:picLocks noChangeAspect="1"/>
          </p:cNvPicPr>
          <p:nvPr/>
        </p:nvPicPr>
        <p:blipFill>
          <a:blip r:embed="rId3"/>
          <a:srcRect/>
          <a:stretch/>
        </p:blipFill>
        <p:spPr>
          <a:xfrm>
            <a:off x="2200983" y="1150839"/>
            <a:ext cx="7790034" cy="4556321"/>
          </a:xfrm>
          <a:prstGeom prst="rect">
            <a:avLst/>
          </a:prstGeom>
          <a:ln>
            <a:solidFill>
              <a:schemeClr val="tx1"/>
            </a:solidFill>
          </a:ln>
        </p:spPr>
      </p:pic>
      <p:sp>
        <p:nvSpPr>
          <p:cNvPr id="2" name="Slide Number Placeholder 1">
            <a:extLst>
              <a:ext uri="{FF2B5EF4-FFF2-40B4-BE49-F238E27FC236}">
                <a16:creationId xmlns:a16="http://schemas.microsoft.com/office/drawing/2014/main" id="{D4221705-1B60-AD6F-E811-6080B07A5FAF}"/>
              </a:ext>
            </a:extLst>
          </p:cNvPr>
          <p:cNvSpPr>
            <a:spLocks noGrp="1"/>
          </p:cNvSpPr>
          <p:nvPr>
            <p:ph type="sldNum" sz="quarter" idx="12"/>
          </p:nvPr>
        </p:nvSpPr>
        <p:spPr/>
        <p:txBody>
          <a:bodyPr/>
          <a:lstStyle/>
          <a:p>
            <a:fld id="{11CE8495-406C-41ED-8706-2550A70CF464}" type="slidenum">
              <a:rPr lang="en-US" smtClean="0"/>
              <a:t>48</a:t>
            </a:fld>
            <a:endParaRPr lang="en-US"/>
          </a:p>
        </p:txBody>
      </p:sp>
    </p:spTree>
    <p:extLst>
      <p:ext uri="{BB962C8B-B14F-4D97-AF65-F5344CB8AC3E}">
        <p14:creationId xmlns:p14="http://schemas.microsoft.com/office/powerpoint/2010/main" val="38327537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CFC438B6-9F2A-4A82-AED9-2F9E8895891D}"/>
              </a:ext>
            </a:extLst>
          </p:cNvPr>
          <p:cNvSpPr>
            <a:spLocks noGrp="1"/>
          </p:cNvSpPr>
          <p:nvPr>
            <p:ph type="title"/>
          </p:nvPr>
        </p:nvSpPr>
        <p:spPr>
          <a:xfrm>
            <a:off x="644389" y="297233"/>
            <a:ext cx="10515600" cy="881391"/>
          </a:xfrm>
        </p:spPr>
        <p:txBody>
          <a:bodyPr anchor="b">
            <a:normAutofit/>
          </a:bodyPr>
          <a:lstStyle/>
          <a:p>
            <a:r>
              <a:rPr lang="en-US"/>
              <a:t>Policy Resources for ISDs</a:t>
            </a:r>
          </a:p>
        </p:txBody>
      </p:sp>
      <p:pic>
        <p:nvPicPr>
          <p:cNvPr id="6" name="Picture 5" descr="Policy Resources for ISDs on the TA site shown with emphasis on the Justification Forms section and a link on how to complete the Justification Form for ISDs.">
            <a:extLst>
              <a:ext uri="{FF2B5EF4-FFF2-40B4-BE49-F238E27FC236}">
                <a16:creationId xmlns:a16="http://schemas.microsoft.com/office/drawing/2014/main" id="{77CB7EEE-405C-35D0-B567-0F3868BB1965}"/>
              </a:ext>
            </a:extLst>
          </p:cNvPr>
          <p:cNvPicPr>
            <a:picLocks noChangeAspect="1"/>
          </p:cNvPicPr>
          <p:nvPr/>
        </p:nvPicPr>
        <p:blipFill>
          <a:blip r:embed="rId3"/>
          <a:srcRect/>
          <a:stretch/>
        </p:blipFill>
        <p:spPr>
          <a:xfrm>
            <a:off x="1786944" y="1259208"/>
            <a:ext cx="8618112" cy="4539358"/>
          </a:xfrm>
          <a:prstGeom prst="rect">
            <a:avLst/>
          </a:prstGeom>
          <a:ln>
            <a:solidFill>
              <a:schemeClr val="tx1"/>
            </a:solidFill>
          </a:ln>
        </p:spPr>
      </p:pic>
      <p:sp>
        <p:nvSpPr>
          <p:cNvPr id="2" name="Slide Number Placeholder 1">
            <a:extLst>
              <a:ext uri="{FF2B5EF4-FFF2-40B4-BE49-F238E27FC236}">
                <a16:creationId xmlns:a16="http://schemas.microsoft.com/office/drawing/2014/main" id="{F45FF389-7A90-9822-24E0-E93067B688EF}"/>
              </a:ext>
            </a:extLst>
          </p:cNvPr>
          <p:cNvSpPr>
            <a:spLocks noGrp="1"/>
          </p:cNvSpPr>
          <p:nvPr>
            <p:ph type="sldNum" sz="quarter" idx="12"/>
          </p:nvPr>
        </p:nvSpPr>
        <p:spPr/>
        <p:txBody>
          <a:bodyPr/>
          <a:lstStyle/>
          <a:p>
            <a:fld id="{11CE8495-406C-41ED-8706-2550A70CF464}" type="slidenum">
              <a:rPr lang="en-US" smtClean="0"/>
              <a:t>49</a:t>
            </a:fld>
            <a:endParaRPr lang="en-US"/>
          </a:p>
        </p:txBody>
      </p:sp>
    </p:spTree>
    <p:extLst>
      <p:ext uri="{BB962C8B-B14F-4D97-AF65-F5344CB8AC3E}">
        <p14:creationId xmlns:p14="http://schemas.microsoft.com/office/powerpoint/2010/main" val="41850474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B429C-95C8-4002-B501-D15A9799055F}"/>
              </a:ext>
            </a:extLst>
          </p:cNvPr>
          <p:cNvSpPr>
            <a:spLocks noGrp="1"/>
          </p:cNvSpPr>
          <p:nvPr>
            <p:ph type="title"/>
          </p:nvPr>
        </p:nvSpPr>
        <p:spPr>
          <a:xfrm>
            <a:off x="733096" y="271625"/>
            <a:ext cx="10515600" cy="1115006"/>
          </a:xfrm>
        </p:spPr>
        <p:txBody>
          <a:bodyPr/>
          <a:lstStyle/>
          <a:p>
            <a:r>
              <a:rPr lang="en-US"/>
              <a:t>Need More Help? </a:t>
            </a:r>
          </a:p>
        </p:txBody>
      </p:sp>
      <p:sp>
        <p:nvSpPr>
          <p:cNvPr id="3" name="Content Placeholder 2">
            <a:extLst>
              <a:ext uri="{FF2B5EF4-FFF2-40B4-BE49-F238E27FC236}">
                <a16:creationId xmlns:a16="http://schemas.microsoft.com/office/drawing/2014/main" id="{55060554-3649-4706-A04F-2A8591D2A6B3}"/>
              </a:ext>
            </a:extLst>
          </p:cNvPr>
          <p:cNvSpPr>
            <a:spLocks noGrp="1"/>
          </p:cNvSpPr>
          <p:nvPr>
            <p:ph idx="1"/>
          </p:nvPr>
        </p:nvSpPr>
        <p:spPr>
          <a:xfrm>
            <a:off x="838200" y="1249362"/>
            <a:ext cx="10515600" cy="4359275"/>
          </a:xfrm>
        </p:spPr>
        <p:txBody>
          <a:bodyPr vert="horz" lIns="91440" tIns="45720" rIns="91440" bIns="45720" rtlCol="0" anchor="t">
            <a:normAutofit/>
          </a:bodyPr>
          <a:lstStyle/>
          <a:p>
            <a:r>
              <a:rPr lang="en-US" sz="3200" dirty="0">
                <a:cs typeface="Arial"/>
              </a:rPr>
              <a:t>Catamaran Help Desk:</a:t>
            </a:r>
          </a:p>
          <a:p>
            <a:pPr lvl="1"/>
            <a:r>
              <a:rPr lang="en-US" sz="2800" dirty="0">
                <a:cs typeface="Arial"/>
              </a:rPr>
              <a:t>Available Monday – Friday 8:00 am – 5:00 pm</a:t>
            </a:r>
          </a:p>
          <a:p>
            <a:pPr lvl="1"/>
            <a:r>
              <a:rPr lang="en-US" sz="2800" dirty="0">
                <a:cs typeface="Arial"/>
              </a:rPr>
              <a:t>Email: </a:t>
            </a:r>
            <a:r>
              <a:rPr lang="en-US" sz="2800" dirty="0">
                <a:cs typeface="Arial"/>
                <a:hlinkClick r:id="rId3" tooltip="Email the Catamaran help desk"/>
              </a:rPr>
              <a:t>Catamaran Help Desk</a:t>
            </a:r>
            <a:r>
              <a:rPr lang="en-US" sz="2800" dirty="0">
                <a:cs typeface="Arial"/>
              </a:rPr>
              <a:t> (</a:t>
            </a:r>
            <a:r>
              <a:rPr lang="en-US" sz="2800" dirty="0" err="1">
                <a:cs typeface="Arial"/>
              </a:rPr>
              <a:t>help@catamaran.partners</a:t>
            </a:r>
            <a:r>
              <a:rPr lang="en-US" sz="2800" dirty="0">
                <a:cs typeface="Arial"/>
              </a:rPr>
              <a:t>)</a:t>
            </a:r>
          </a:p>
          <a:p>
            <a:pPr lvl="1"/>
            <a:r>
              <a:rPr lang="en-US" sz="2800" dirty="0">
                <a:cs typeface="Arial"/>
              </a:rPr>
              <a:t>Phone: 877-474-9023</a:t>
            </a:r>
          </a:p>
          <a:p>
            <a:pPr lvl="1"/>
            <a:r>
              <a:rPr lang="en-US" sz="2800" dirty="0">
                <a:cs typeface="Arial"/>
              </a:rPr>
              <a:t>Chat feature in Catamaran</a:t>
            </a:r>
          </a:p>
          <a:p>
            <a:r>
              <a:rPr lang="en-US" sz="3200" dirty="0">
                <a:cs typeface="Arial"/>
              </a:rPr>
              <a:t>Tell the Help Desk:</a:t>
            </a:r>
          </a:p>
          <a:p>
            <a:pPr lvl="1"/>
            <a:r>
              <a:rPr lang="en-US" sz="2800" dirty="0">
                <a:cs typeface="Arial"/>
              </a:rPr>
              <a:t>District or ISD</a:t>
            </a:r>
          </a:p>
          <a:p>
            <a:pPr lvl="1"/>
            <a:r>
              <a:rPr lang="en-US" sz="2800" dirty="0">
                <a:cs typeface="Arial"/>
              </a:rPr>
              <a:t>Justification Forms</a:t>
            </a:r>
          </a:p>
        </p:txBody>
      </p:sp>
      <p:sp>
        <p:nvSpPr>
          <p:cNvPr id="4" name="Slide Number Placeholder 3">
            <a:extLst>
              <a:ext uri="{FF2B5EF4-FFF2-40B4-BE49-F238E27FC236}">
                <a16:creationId xmlns:a16="http://schemas.microsoft.com/office/drawing/2014/main" id="{B907FE98-664D-8F86-24AD-50182B94B559}"/>
              </a:ext>
            </a:extLst>
          </p:cNvPr>
          <p:cNvSpPr>
            <a:spLocks noGrp="1"/>
          </p:cNvSpPr>
          <p:nvPr>
            <p:ph type="sldNum" sz="quarter" idx="12"/>
          </p:nvPr>
        </p:nvSpPr>
        <p:spPr/>
        <p:txBody>
          <a:bodyPr/>
          <a:lstStyle/>
          <a:p>
            <a:fld id="{11CE8495-406C-41ED-8706-2550A70CF464}" type="slidenum">
              <a:rPr lang="en-US" smtClean="0"/>
              <a:t>50</a:t>
            </a:fld>
            <a:endParaRPr lang="en-US"/>
          </a:p>
        </p:txBody>
      </p:sp>
    </p:spTree>
    <p:extLst>
      <p:ext uri="{BB962C8B-B14F-4D97-AF65-F5344CB8AC3E}">
        <p14:creationId xmlns:p14="http://schemas.microsoft.com/office/powerpoint/2010/main" val="2679514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11DF7-A832-40CA-89DF-B035B62A7A7F}"/>
              </a:ext>
            </a:extLst>
          </p:cNvPr>
          <p:cNvSpPr>
            <a:spLocks noGrp="1"/>
          </p:cNvSpPr>
          <p:nvPr>
            <p:ph type="title"/>
          </p:nvPr>
        </p:nvSpPr>
        <p:spPr>
          <a:xfrm>
            <a:off x="762000" y="838786"/>
            <a:ext cx="10515600" cy="941091"/>
          </a:xfrm>
        </p:spPr>
        <p:txBody>
          <a:bodyPr/>
          <a:lstStyle/>
          <a:p>
            <a:r>
              <a:rPr lang="en-US">
                <a:latin typeface="Arial"/>
                <a:cs typeface="Arial"/>
              </a:rPr>
              <a:t>Contact MDE OSE</a:t>
            </a:r>
          </a:p>
        </p:txBody>
      </p:sp>
      <p:sp>
        <p:nvSpPr>
          <p:cNvPr id="3" name="Content Placeholder 2">
            <a:extLst>
              <a:ext uri="{FF2B5EF4-FFF2-40B4-BE49-F238E27FC236}">
                <a16:creationId xmlns:a16="http://schemas.microsoft.com/office/drawing/2014/main" id="{F63C68B9-A17B-D73B-6754-24396E65BE76}"/>
              </a:ext>
            </a:extLst>
          </p:cNvPr>
          <p:cNvSpPr>
            <a:spLocks noGrp="1"/>
          </p:cNvSpPr>
          <p:nvPr>
            <p:ph sz="half" idx="1"/>
          </p:nvPr>
        </p:nvSpPr>
        <p:spPr/>
        <p:txBody>
          <a:bodyPr/>
          <a:lstStyle/>
          <a:p>
            <a:pPr marL="0" indent="0">
              <a:spcBef>
                <a:spcPts val="600"/>
              </a:spcBef>
              <a:buNone/>
            </a:pPr>
            <a:r>
              <a:rPr lang="en-US" b="1" dirty="0">
                <a:solidFill>
                  <a:schemeClr val="accent2"/>
                </a:solidFill>
                <a:cs typeface="Arial"/>
              </a:rPr>
              <a:t>Presenters</a:t>
            </a:r>
          </a:p>
          <a:p>
            <a:pPr>
              <a:spcBef>
                <a:spcPts val="600"/>
              </a:spcBef>
            </a:pPr>
            <a:r>
              <a:rPr lang="en-US" dirty="0">
                <a:cs typeface="Arial"/>
              </a:rPr>
              <a:t>Bethanie Eggleston</a:t>
            </a:r>
            <a:r>
              <a:rPr lang="en-US" dirty="0"/>
              <a:t> </a:t>
            </a:r>
            <a:r>
              <a:rPr lang="en-US" dirty="0">
                <a:cs typeface="Arial"/>
                <a:hlinkClick r:id="rId3"/>
              </a:rPr>
              <a:t>Egglestonb1@michigan.gov</a:t>
            </a:r>
            <a:endParaRPr lang="en-US" dirty="0">
              <a:cs typeface="Arial"/>
            </a:endParaRPr>
          </a:p>
          <a:p>
            <a:pPr>
              <a:spcBef>
                <a:spcPts val="600"/>
              </a:spcBef>
            </a:pPr>
            <a:r>
              <a:rPr lang="en-US" dirty="0">
                <a:cs typeface="Arial"/>
              </a:rPr>
              <a:t>Tori Steingreaber</a:t>
            </a:r>
            <a:br>
              <a:rPr lang="en-US" dirty="0">
                <a:cs typeface="Arial"/>
              </a:rPr>
            </a:br>
            <a:r>
              <a:rPr lang="en-US" dirty="0">
                <a:cs typeface="Arial"/>
                <a:hlinkClick r:id="rId4"/>
              </a:rPr>
              <a:t>SteingreaberT@michigan.gov</a:t>
            </a:r>
            <a:endParaRPr lang="en-US" dirty="0">
              <a:cs typeface="Arial"/>
            </a:endParaRPr>
          </a:p>
        </p:txBody>
      </p:sp>
      <p:sp>
        <p:nvSpPr>
          <p:cNvPr id="4" name="Content Placeholder 3">
            <a:extLst>
              <a:ext uri="{FF2B5EF4-FFF2-40B4-BE49-F238E27FC236}">
                <a16:creationId xmlns:a16="http://schemas.microsoft.com/office/drawing/2014/main" id="{76CEA075-C10F-04A3-CFA6-22F6533CAF1A}"/>
              </a:ext>
            </a:extLst>
          </p:cNvPr>
          <p:cNvSpPr>
            <a:spLocks noGrp="1"/>
          </p:cNvSpPr>
          <p:nvPr>
            <p:ph sz="half" idx="2"/>
          </p:nvPr>
        </p:nvSpPr>
        <p:spPr/>
        <p:txBody>
          <a:bodyPr/>
          <a:lstStyle/>
          <a:p>
            <a:pPr marL="0" indent="0">
              <a:spcBef>
                <a:spcPts val="600"/>
              </a:spcBef>
              <a:buNone/>
            </a:pPr>
            <a:r>
              <a:rPr lang="en-US" b="1" dirty="0">
                <a:solidFill>
                  <a:schemeClr val="accent2"/>
                </a:solidFill>
                <a:cs typeface="Arial"/>
              </a:rPr>
              <a:t>MDE OSE Information Line</a:t>
            </a:r>
            <a:endParaRPr lang="en-US" b="1" dirty="0">
              <a:solidFill>
                <a:schemeClr val="accent2"/>
              </a:solidFill>
            </a:endParaRPr>
          </a:p>
          <a:p>
            <a:pPr>
              <a:lnSpc>
                <a:spcPct val="90000"/>
              </a:lnSpc>
              <a:spcBef>
                <a:spcPts val="600"/>
              </a:spcBef>
            </a:pPr>
            <a:r>
              <a:rPr lang="en-US" dirty="0">
                <a:cs typeface="Arial"/>
              </a:rPr>
              <a:t>Interpreter Services Available</a:t>
            </a:r>
          </a:p>
          <a:p>
            <a:pPr>
              <a:lnSpc>
                <a:spcPct val="90000"/>
              </a:lnSpc>
              <a:spcBef>
                <a:spcPts val="600"/>
              </a:spcBef>
            </a:pPr>
            <a:r>
              <a:rPr lang="en-US" dirty="0">
                <a:cs typeface="Arial"/>
              </a:rPr>
              <a:t>1-888-320-8384</a:t>
            </a:r>
          </a:p>
          <a:p>
            <a:pPr indent="0">
              <a:lnSpc>
                <a:spcPct val="90000"/>
              </a:lnSpc>
              <a:spcBef>
                <a:spcPts val="600"/>
              </a:spcBef>
              <a:buNone/>
            </a:pPr>
            <a:r>
              <a:rPr lang="en-US" dirty="0">
                <a:cs typeface="Arial"/>
                <a:hlinkClick r:id="rId5"/>
              </a:rPr>
              <a:t>MDE-OSE@michigan.gov</a:t>
            </a:r>
            <a:endParaRPr lang="en-US" dirty="0">
              <a:cs typeface="Arial"/>
            </a:endParaRPr>
          </a:p>
        </p:txBody>
      </p:sp>
      <p:sp>
        <p:nvSpPr>
          <p:cNvPr id="5" name="Slide Number Placeholder 4">
            <a:extLst>
              <a:ext uri="{FF2B5EF4-FFF2-40B4-BE49-F238E27FC236}">
                <a16:creationId xmlns:a16="http://schemas.microsoft.com/office/drawing/2014/main" id="{0382B9C9-E94C-497F-9CA5-46948758855C}"/>
              </a:ext>
            </a:extLst>
          </p:cNvPr>
          <p:cNvSpPr>
            <a:spLocks noGrp="1"/>
          </p:cNvSpPr>
          <p:nvPr>
            <p:ph type="sldNum" sz="quarter" idx="12"/>
          </p:nvPr>
        </p:nvSpPr>
        <p:spPr/>
        <p:txBody>
          <a:bodyPr/>
          <a:lstStyle/>
          <a:p>
            <a:fld id="{11CE8495-406C-41ED-8706-2550A70CF464}" type="slidenum">
              <a:rPr lang="en-US" smtClean="0"/>
              <a:t>51</a:t>
            </a:fld>
            <a:endParaRPr lang="en-US"/>
          </a:p>
        </p:txBody>
      </p:sp>
    </p:spTree>
    <p:extLst>
      <p:ext uri="{BB962C8B-B14F-4D97-AF65-F5344CB8AC3E}">
        <p14:creationId xmlns:p14="http://schemas.microsoft.com/office/powerpoint/2010/main" val="1098359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4664c3e-f049-4574-bd7d-7499d2032cca" xsi:nil="true"/>
    <lcf76f155ced4ddcb4097134ff3c332f xmlns="240871fc-68e5-4ba5-a888-b6ca76085e32">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6E68C7DD31A3E40992C2951F0B695E1" ma:contentTypeVersion="16" ma:contentTypeDescription="Create a new document." ma:contentTypeScope="" ma:versionID="0e44f397527ea8757b7eea10f75dcc93">
  <xsd:schema xmlns:xsd="http://www.w3.org/2001/XMLSchema" xmlns:xs="http://www.w3.org/2001/XMLSchema" xmlns:p="http://schemas.microsoft.com/office/2006/metadata/properties" xmlns:ns2="240871fc-68e5-4ba5-a888-b6ca76085e32" xmlns:ns3="d6ea491a-489c-40f3-93b0-ed675b710c5f" xmlns:ns4="e4664c3e-f049-4574-bd7d-7499d2032cca" targetNamespace="http://schemas.microsoft.com/office/2006/metadata/properties" ma:root="true" ma:fieldsID="18682eded7df7930c69c9e7abe8576f9" ns2:_="" ns3:_="" ns4:_="">
    <xsd:import namespace="240871fc-68e5-4ba5-a888-b6ca76085e32"/>
    <xsd:import namespace="d6ea491a-489c-40f3-93b0-ed675b710c5f"/>
    <xsd:import namespace="e4664c3e-f049-4574-bd7d-7499d2032cc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2:lcf76f155ced4ddcb4097134ff3c332f" minOccurs="0"/>
                <xsd:element ref="ns4: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0871fc-68e5-4ba5-a888-b6ca76085e3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c0d83692-8000-456c-81e0-753272234f01"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indexed="true" ma:internalName="MediaServiceLocation" ma:readOnly="true">
      <xsd:simpleType>
        <xsd:restriction base="dms:Text"/>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6ea491a-489c-40f3-93b0-ed675b710c5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4664c3e-f049-4574-bd7d-7499d2032cca"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471d7a97-bc18-4aff-86e0-1a39135ac2ca}" ma:internalName="TaxCatchAll" ma:showField="CatchAllData" ma:web="d6ea491a-489c-40f3-93b0-ed675b710c5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44BD15D-2263-4E53-AF4A-77EA852D3D79}">
  <ds:schemaRefs>
    <ds:schemaRef ds:uri="240871fc-68e5-4ba5-a888-b6ca76085e32"/>
    <ds:schemaRef ds:uri="e4664c3e-f049-4574-bd7d-7499d2032cca"/>
    <ds:schemaRef ds:uri="http://purl.org/dc/terms/"/>
    <ds:schemaRef ds:uri="http://schemas.microsoft.com/office/infopath/2007/PartnerControls"/>
    <ds:schemaRef ds:uri="http://schemas.openxmlformats.org/package/2006/metadata/core-properties"/>
    <ds:schemaRef ds:uri="d6ea491a-489c-40f3-93b0-ed675b710c5f"/>
    <ds:schemaRef ds:uri="http://schemas.microsoft.com/office/2006/documentManagement/types"/>
    <ds:schemaRef ds:uri="http://purl.org/dc/elements/1.1/"/>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ADF87D9C-5904-4164-A8C2-0FE78DE2A15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40871fc-68e5-4ba5-a888-b6ca76085e32"/>
    <ds:schemaRef ds:uri="d6ea491a-489c-40f3-93b0-ed675b710c5f"/>
    <ds:schemaRef ds:uri="e4664c3e-f049-4574-bd7d-7499d2032cc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CD097BC-5036-41C4-90D4-B06671DB2C4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131</TotalTime>
  <Words>6353</Words>
  <Application>Microsoft Office PowerPoint</Application>
  <PresentationFormat>Widescreen</PresentationFormat>
  <Paragraphs>400</Paragraphs>
  <Slides>51</Slides>
  <Notes>51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51</vt:i4>
      </vt:variant>
    </vt:vector>
  </HeadingPairs>
  <TitlesOfParts>
    <vt:vector size="57" baseType="lpstr">
      <vt:lpstr>Aptos</vt:lpstr>
      <vt:lpstr>Aptos Display</vt:lpstr>
      <vt:lpstr>Arial</vt:lpstr>
      <vt:lpstr>Calibri</vt:lpstr>
      <vt:lpstr>Symbol</vt:lpstr>
      <vt:lpstr>Office Theme</vt:lpstr>
      <vt:lpstr>Justification Forms Preview Webinar</vt:lpstr>
      <vt:lpstr>Agenda</vt:lpstr>
      <vt:lpstr>About District and ISD Justification Forms</vt:lpstr>
      <vt:lpstr>What is Required on a District Justification Form?</vt:lpstr>
      <vt:lpstr>What is Required on a District Justification Form? (continued)</vt:lpstr>
      <vt:lpstr>Why is a District Justification Form Available to ISDs?</vt:lpstr>
      <vt:lpstr>When Completing the Justification Form:</vt:lpstr>
      <vt:lpstr>What is Required on an ISD Summary Justification Form?</vt:lpstr>
      <vt:lpstr>What is Required on an ISD Summary Justification Form? (continued)</vt:lpstr>
      <vt:lpstr>ISD and Member District Reminders</vt:lpstr>
      <vt:lpstr>Targeted Activities</vt:lpstr>
      <vt:lpstr>Tier 1</vt:lpstr>
      <vt:lpstr>Tier 2</vt:lpstr>
      <vt:lpstr>Tier 3</vt:lpstr>
      <vt:lpstr>Disproportionality </vt:lpstr>
      <vt:lpstr>Important Dates</vt:lpstr>
      <vt:lpstr>Completing the Activity in Catamaran</vt:lpstr>
      <vt:lpstr>Catamaran Login</vt:lpstr>
      <vt:lpstr>Locate the Activity (District View)</vt:lpstr>
      <vt:lpstr>Locate the Activity (ISD View)</vt:lpstr>
      <vt:lpstr>District Data Table</vt:lpstr>
      <vt:lpstr>Districts: Acknowledge Data Table</vt:lpstr>
      <vt:lpstr>Access the Flagged Student Cases Report</vt:lpstr>
      <vt:lpstr>Access the Flagged Student Cases Report  (part 2)</vt:lpstr>
      <vt:lpstr>District Justification Form</vt:lpstr>
      <vt:lpstr>Contributing Factors</vt:lpstr>
      <vt:lpstr>Projected Participation Rate</vt:lpstr>
      <vt:lpstr>Local Plan</vt:lpstr>
      <vt:lpstr>Resources and Technical Assistance</vt:lpstr>
      <vt:lpstr>Assurances</vt:lpstr>
      <vt:lpstr>Disproportionality</vt:lpstr>
      <vt:lpstr>District Justification Form Submission</vt:lpstr>
      <vt:lpstr>ISDs: Review Member District Submissions</vt:lpstr>
      <vt:lpstr>ISDs: Accept or Return Member District Submissions</vt:lpstr>
      <vt:lpstr>District Catamaran Coordinators: What to do with a Returned Submission</vt:lpstr>
      <vt:lpstr>ISDs: Submit Summary Justification Forms to MDE</vt:lpstr>
      <vt:lpstr>ISDs: MDE Response</vt:lpstr>
      <vt:lpstr>ISDs: What to do with a Returned Submission</vt:lpstr>
      <vt:lpstr>ISDs: What to do with an Accepted Submission</vt:lpstr>
      <vt:lpstr>ISDs: What to do with a Request for Additional Action</vt:lpstr>
      <vt:lpstr>ISDs: What to do with a Request for Additional Action (continued)</vt:lpstr>
      <vt:lpstr>Tips on Entering Information</vt:lpstr>
      <vt:lpstr>Catamaran Navigation Tips</vt:lpstr>
      <vt:lpstr>Feedback Feature</vt:lpstr>
      <vt:lpstr>Use Breadcrumbs to Navigate</vt:lpstr>
      <vt:lpstr>Resources</vt:lpstr>
      <vt:lpstr>Catamaran Technical Assistance Website</vt:lpstr>
      <vt:lpstr>Policy Resources for Districts</vt:lpstr>
      <vt:lpstr>Policy Resources for ISDs</vt:lpstr>
      <vt:lpstr>Need More Help? </vt:lpstr>
      <vt:lpstr>Contact MDE OSE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2026-27 Justification Forms Preview Webinar</dc:title>
  <dc:creator>Michigan Department of Education;Office of Special Education</dc:creator>
  <cp:lastModifiedBy>Gabrielle Steinacker</cp:lastModifiedBy>
  <cp:revision>8</cp:revision>
  <dcterms:created xsi:type="dcterms:W3CDTF">2026-07-21T13:13:24Z</dcterms:created>
  <dcterms:modified xsi:type="dcterms:W3CDTF">2026-10-09T17:21:53Z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a2fed65-62e7-46ea-af74-187e0c17143a_Enabled">
    <vt:lpwstr>true</vt:lpwstr>
  </property>
  <property fmtid="{D5CDD505-2E9C-101B-9397-08002B2CF9AE}" pid="3" name="MSIP_Label_3a2fed65-62e7-46ea-af74-187e0c17143a_SetDate">
    <vt:lpwstr>2026-07-21T13:13:24Z</vt:lpwstr>
  </property>
  <property fmtid="{D5CDD505-2E9C-101B-9397-08002B2CF9AE}" pid="4" name="MSIP_Label_3a2fed65-62e7-46ea-af74-187e0c17143a_Method">
    <vt:lpwstr>Privileged</vt:lpwstr>
  </property>
  <property fmtid="{D5CDD505-2E9C-101B-9397-08002B2CF9AE}" pid="5" name="MSIP_Label_3a2fed65-62e7-46ea-af74-187e0c17143a_Name">
    <vt:lpwstr>3a2fed65-62e7-46ea-af74-187e0c17143a</vt:lpwstr>
  </property>
  <property fmtid="{D5CDD505-2E9C-101B-9397-08002B2CF9AE}" pid="6" name="MSIP_Label_3a2fed65-62e7-46ea-af74-187e0c17143a_SiteId">
    <vt:lpwstr>d5fb7087-3777-42ad-966a-892ef47225d1</vt:lpwstr>
  </property>
  <property fmtid="{D5CDD505-2E9C-101B-9397-08002B2CF9AE}" pid="7" name="MSIP_Label_3a2fed65-62e7-46ea-af74-187e0c17143a_ActionId">
    <vt:lpwstr>cac853e3-24a4-46e0-a27d-0f13d979c9ac</vt:lpwstr>
  </property>
  <property fmtid="{D5CDD505-2E9C-101B-9397-08002B2CF9AE}" pid="8" name="MSIP_Label_3a2fed65-62e7-46ea-af74-187e0c17143a_ContentBits">
    <vt:lpwstr>0</vt:lpwstr>
  </property>
  <property fmtid="{D5CDD505-2E9C-101B-9397-08002B2CF9AE}" pid="9" name="MSIP_Label_3a2fed65-62e7-46ea-af74-187e0c17143a_Tag">
    <vt:lpwstr>10, 0, 1, 1</vt:lpwstr>
  </property>
  <property fmtid="{D5CDD505-2E9C-101B-9397-08002B2CF9AE}" pid="10" name="MediaServiceImageTags">
    <vt:lpwstr/>
  </property>
  <property fmtid="{D5CDD505-2E9C-101B-9397-08002B2CF9AE}" pid="11" name="ContentTypeId">
    <vt:lpwstr>0x01010056E68C7DD31A3E40992C2951F0B695E1</vt:lpwstr>
  </property>
</Properties>
</file>