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sldIdLst>
    <p:sldId id="263" r:id="rId5"/>
    <p:sldId id="268" r:id="rId6"/>
    <p:sldId id="501" r:id="rId7"/>
    <p:sldId id="502" r:id="rId8"/>
    <p:sldId id="308" r:id="rId9"/>
    <p:sldId id="279" r:id="rId10"/>
    <p:sldId id="306" r:id="rId11"/>
    <p:sldId id="503" r:id="rId12"/>
    <p:sldId id="515" r:id="rId13"/>
    <p:sldId id="516" r:id="rId14"/>
    <p:sldId id="442" r:id="rId15"/>
    <p:sldId id="505" r:id="rId16"/>
    <p:sldId id="506" r:id="rId17"/>
    <p:sldId id="507" r:id="rId18"/>
    <p:sldId id="508" r:id="rId19"/>
    <p:sldId id="509" r:id="rId20"/>
    <p:sldId id="280" r:id="rId21"/>
    <p:sldId id="511" r:id="rId22"/>
    <p:sldId id="512" r:id="rId23"/>
    <p:sldId id="513" r:id="rId24"/>
    <p:sldId id="514" r:id="rId25"/>
    <p:sldId id="42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6D6F19-8636-1C24-70CA-F43265898BBB}" name="Rotarius, Nancy (MDE)" initials="NR" userId="S::RotariusN@michigan.gov::b016c8f6-948f-4f17-a0dd-9d56e6e0cc55" providerId="AD"/>
  <p188:author id="{B3B4547A-6084-D178-A1D6-0E49BF6BD338}" name="Jeanne Anderson Tippett" initials="JA" userId="S::jatippett@publicsectorconsultants.com::b40e1c17-0255-49cd-8e47-7270e98634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86D4"/>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48063" autoAdjust="0"/>
  </p:normalViewPr>
  <p:slideViewPr>
    <p:cSldViewPr snapToGrid="0">
      <p:cViewPr varScale="1">
        <p:scale>
          <a:sx n="53" d="100"/>
          <a:sy n="53" d="100"/>
        </p:scale>
        <p:origin x="2796"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30C635-EDE2-4AC4-9D5C-B5D594D7FDE7}"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B540E8-9F00-4DB0-8ED0-B28AB596DC5D}" type="slidenum">
              <a:rPr lang="en-US" smtClean="0"/>
              <a:t>‹#›</a:t>
            </a:fld>
            <a:endParaRPr lang="en-US"/>
          </a:p>
        </p:txBody>
      </p:sp>
    </p:spTree>
    <p:extLst>
      <p:ext uri="{BB962C8B-B14F-4D97-AF65-F5344CB8AC3E}">
        <p14:creationId xmlns:p14="http://schemas.microsoft.com/office/powerpoint/2010/main" val="22514144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video we will review the Intermediate School District Plans Addendum and Annual Acknowledgement Processes.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annual acknowledgment and addendum processes support the goals of the Office of the Special Education </a:t>
            </a:r>
          </a:p>
          <a:p>
            <a:pPr marL="171450" indent="-171450">
              <a:buFont typeface="Arial" panose="020B0604020202020204" pitchFamily="34" charset="0"/>
              <a:buChar char="•"/>
            </a:pPr>
            <a:r>
              <a:rPr lang="en-US" dirty="0"/>
              <a:t>to create a system of consistent revision/updates of ISD plans to ensure those plans reflect current programs and services AND</a:t>
            </a:r>
          </a:p>
          <a:p>
            <a:pPr marL="171450" indent="-171450">
              <a:buFont typeface="Arial" panose="020B0604020202020204" pitchFamily="34" charset="0"/>
              <a:buChar char="•"/>
            </a:pPr>
            <a:r>
              <a:rPr lang="en-US" dirty="0"/>
              <a:t>To develop a streamlined system of adding and removing Public School Academies to the ISD plan</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3716989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Michigan Administrative Rule 340.1831 indicates that the Michigan Department of Education may require an ISD to modify their plan for delivery of special education programs and services when there is a new interpretation of rules, laws or regulation or if the department finds non-compliance.</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3731351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the General Supervision Self Assessment Component 3 the ISD is asked about the system in place to </a:t>
            </a:r>
            <a:r>
              <a:rPr kumimoji="0" lang="en-US" sz="1200" b="0" i="0" u="none" strike="noStrike" kern="1200" cap="none" spc="0" normalizeH="0" baseline="0" noProof="0" dirty="0">
                <a:ln>
                  <a:noFill/>
                </a:ln>
                <a:solidFill>
                  <a:prstClr val="black"/>
                </a:solidFill>
                <a:effectLst/>
                <a:uLnTx/>
                <a:uFillTx/>
                <a:ea typeface="Verdana" panose="020B0604030504040204" pitchFamily="34" charset="0"/>
              </a:rPr>
              <a:t>monitor the components of the ISD Plan in order to ensure implementation of the delivery system of special education programs and services by Member Districts, in accordance with the revised school code and the Michigan Administrative Rules for Special Education.</a:t>
            </a:r>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4</a:t>
            </a:fld>
            <a:endParaRPr lang="en-US"/>
          </a:p>
        </p:txBody>
      </p:sp>
    </p:spTree>
    <p:extLst>
      <p:ext uri="{BB962C8B-B14F-4D97-AF65-F5344CB8AC3E}">
        <p14:creationId xmlns:p14="http://schemas.microsoft.com/office/powerpoint/2010/main" val="2196394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support these requirements of regular review and revision of ISD plans, the OSE has developed an annual acknowledgement activity for ISD plans within Catamaran in which:</a:t>
            </a:r>
          </a:p>
          <a:p>
            <a:pPr marL="171450" indent="-171450">
              <a:buFont typeface="Arial" panose="020B0604020202020204" pitchFamily="34" charset="0"/>
              <a:buChar char="•"/>
            </a:pPr>
            <a:r>
              <a:rPr lang="en-US" dirty="0"/>
              <a:t>ISDs can self identify the need to revise their plan prior to the module being opened for release in Catamaran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OSE can also annually identify plans in need of revision due to risk factors.</a:t>
            </a:r>
          </a:p>
        </p:txBody>
      </p:sp>
      <p:sp>
        <p:nvSpPr>
          <p:cNvPr id="4" name="Slide Number Placeholder 3"/>
          <p:cNvSpPr>
            <a:spLocks noGrp="1"/>
          </p:cNvSpPr>
          <p:nvPr>
            <p:ph type="sldNum" sz="quarter" idx="10"/>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2297632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in October 2025, a new step was created in the annual acknowledgement process for ISDs with a new school district. </a:t>
            </a:r>
          </a:p>
          <a:p>
            <a:endParaRPr lang="en-US" dirty="0"/>
          </a:p>
          <a:p>
            <a:r>
              <a:rPr lang="en-US" dirty="0"/>
              <a:t>The OSE will begin the process in Catamaran by selecting the affected ISDs. The system will populate new district information from the EEM. </a:t>
            </a:r>
          </a:p>
          <a:p>
            <a:endParaRPr lang="en-US" dirty="0"/>
          </a:p>
          <a:p>
            <a:r>
              <a:rPr lang="en-US" dirty="0"/>
              <a:t>ISDs which have a newly opened PSA should encourage those PSAs to make sure the EEM is up to date with appropriate personnel email addresses.</a:t>
            </a:r>
          </a:p>
          <a:p>
            <a:endParaRPr lang="en-US" dirty="0"/>
          </a:p>
          <a:p>
            <a:r>
              <a:rPr lang="en-US" dirty="0"/>
              <a:t>For each new district the ISD will be required to input information into three toggle sections on this page. </a:t>
            </a:r>
          </a:p>
          <a:p>
            <a:r>
              <a:rPr lang="en-US" dirty="0"/>
              <a:t>They will enter public awareness and child find contact information under the first toggle.</a:t>
            </a:r>
          </a:p>
          <a:p>
            <a:r>
              <a:rPr lang="en-US" dirty="0"/>
              <a:t>In the second toggle section they will enter the diagnostic and related services. This will be a yes/no list just like all other member districts inputted into the original ISD plan. This will identify all diagnostic and related services AVAILABLE to the new district.</a:t>
            </a:r>
          </a:p>
          <a:p>
            <a:endParaRPr lang="en-US" dirty="0"/>
          </a:p>
          <a:p>
            <a:r>
              <a:rPr lang="en-US" dirty="0"/>
              <a:t>The third toggle section will be for special education programs and services, again just like other districts saw in the original ISD plan. The ISD will enter yes or no for whether or not the district provides the listed programs and services. </a:t>
            </a:r>
          </a:p>
          <a:p>
            <a:r>
              <a:rPr lang="en-US" dirty="0"/>
              <a:t>
When all of the new districts’ information has been entered, this form will be submitted to MDE. MDE will then review the information and either request modifications or return this activity for the signature process for the new districts. </a:t>
            </a:r>
          </a:p>
          <a:p>
            <a:endParaRPr lang="en-US" dirty="0"/>
          </a:p>
          <a:p>
            <a:r>
              <a:rPr lang="en-US" dirty="0"/>
              <a:t>An e-mail will be sent to the lead administrator named on the page to collect their signature. Access to Catamaran is not required. When all of the signatures for the new districts have been collected, this activity will auto advance to MDE and MDE will create and send an acceptance letter. </a:t>
            </a:r>
          </a:p>
          <a:p>
            <a:endParaRPr lang="en-US" dirty="0"/>
          </a:p>
          <a:p>
            <a:r>
              <a:rPr lang="en-US" dirty="0"/>
              <a:t>Following this process, the ISD will move into the annual acknowledgement process.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352162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completing the annual acknowledgement form, the ISD will review sections of the plan outlined on this slide to determine if any changes are necessary.   These sections are as follows: </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Public Awareness and Child Find</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II: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Diagnostic and Related Services</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III: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Special Education Programs and Services which includes alternate programs under R 340.1832(e)</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IV: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Paraprofessional Qualifications</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V</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 Transportation</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VI: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Millage Distribution</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VII: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Parent Advisory Committee</a:t>
            </a:r>
          </a:p>
          <a:p>
            <a:pPr marL="228600" marR="0" lvl="0" indent="-228600" algn="l" defTabSz="914400" rtl="0" eaLnBrk="1" fontAlgn="auto" latinLnBrk="0" hangingPunct="1">
              <a:lnSpc>
                <a:spcPct val="108000"/>
              </a:lnSpc>
              <a:spcBef>
                <a:spcPts val="1000"/>
              </a:spcBef>
              <a:spcAft>
                <a:spcPts val="0"/>
              </a:spcAft>
              <a:buClr>
                <a:srgbClr val="25866E"/>
              </a:buClr>
              <a:buSzTx/>
              <a:buFont typeface="Arial" panose="020B0604020202020204" pitchFamily="34" charset="0"/>
              <a:buChar char="•"/>
              <a:tabLst/>
              <a:defRPr/>
            </a:pPr>
            <a:r>
              <a:rPr kumimoji="0" lang="en-US" sz="3000" b="1" i="0" u="none" strike="noStrike" kern="1200" cap="none" spc="0" normalizeH="0" baseline="0" noProof="0" dirty="0">
                <a:ln>
                  <a:noFill/>
                </a:ln>
                <a:solidFill>
                  <a:prstClr val="black"/>
                </a:solidFill>
                <a:effectLst/>
                <a:uLnTx/>
                <a:uFillTx/>
                <a:ea typeface="Verdana" panose="020B0604030504040204" pitchFamily="34" charset="0"/>
              </a:rPr>
              <a:t>Section VIII: </a:t>
            </a:r>
            <a:r>
              <a:rPr kumimoji="0" lang="en-US" sz="3000" b="0" i="0" u="none" strike="noStrike" kern="1200" cap="none" spc="0" normalizeH="0" baseline="0" noProof="0" dirty="0">
                <a:ln>
                  <a:noFill/>
                </a:ln>
                <a:solidFill>
                  <a:prstClr val="black"/>
                </a:solidFill>
                <a:effectLst/>
                <a:uLnTx/>
                <a:uFillTx/>
                <a:ea typeface="Verdana" panose="020B0604030504040204" pitchFamily="34" charset="0"/>
              </a:rPr>
              <a:t>Surrogate Parents</a:t>
            </a:r>
          </a:p>
          <a:p>
            <a:endParaRPr lang="en-US" dirty="0"/>
          </a:p>
          <a:p>
            <a:endParaRPr lang="en-US" dirty="0"/>
          </a:p>
          <a:p>
            <a:r>
              <a:rPr lang="en-US" dirty="0"/>
              <a:t>While the only entity responsible for the completion of the annual acknowledgment form is the ISD,  it is important that the ISD communication with member districts to determine if any of the district entered information such as child find contacts, available diagnostic and related services or programs and services provided will need to be changed on district forms.</a:t>
            </a:r>
          </a:p>
        </p:txBody>
      </p:sp>
      <p:sp>
        <p:nvSpPr>
          <p:cNvPr id="4" name="Slide Number Placeholder 3"/>
          <p:cNvSpPr>
            <a:spLocks noGrp="1"/>
          </p:cNvSpPr>
          <p:nvPr>
            <p:ph type="sldNum" sz="quarter" idx="10"/>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3996020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OSE will then review the areas that the ISD has identified as needing changed. The OSE will also review any risk factors such as the age of the plan or other content needing revisions as requested by the OSE.  Once this review is completed the ISD will receive a Catamaran notification indicating the plan’s status and next step for the ISD plan.  </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215897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Addendum or Annual Acknowledgment form will be released in Catamaran on October 15</a:t>
            </a:r>
            <a:r>
              <a:rPr lang="en-US" baseline="30000" dirty="0"/>
              <a:t>th. </a:t>
            </a:r>
            <a:r>
              <a:rPr lang="en-US" baseline="0" dirty="0"/>
              <a:t>Those ISDs whose plans are at the approved status when the 2019 version sunsets on Oct 9</a:t>
            </a:r>
            <a:r>
              <a:rPr lang="en-US" baseline="30000" dirty="0"/>
              <a:t>th</a:t>
            </a:r>
            <a:r>
              <a:rPr lang="en-US" baseline="0" dirty="0"/>
              <a:t> will start with this process. If an ISD’s plan is not approved, then they will continue working on their plan at the same status in the new 2026 object.</a:t>
            </a:r>
            <a:r>
              <a:rPr lang="en-US" dirty="0"/>
              <a:t> </a:t>
            </a:r>
          </a:p>
          <a:p>
            <a:endParaRPr lang="en-US" dirty="0"/>
          </a:p>
          <a:p>
            <a:endParaRPr lang="en-US" dirty="0"/>
          </a:p>
          <a:p>
            <a:r>
              <a:rPr lang="en-US" dirty="0"/>
              <a:t>The ISD must submit their annual acknowledgment to the OSE by November 19th.</a:t>
            </a:r>
          </a:p>
          <a:p>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181579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how the annual acknowledgment process works within Catamaran.</a:t>
            </a:r>
          </a:p>
        </p:txBody>
      </p:sp>
      <p:sp>
        <p:nvSpPr>
          <p:cNvPr id="4" name="Slide Number Placeholder 3"/>
          <p:cNvSpPr>
            <a:spLocks noGrp="1"/>
          </p:cNvSpPr>
          <p:nvPr>
            <p:ph type="sldNum" sz="quarter" idx="5"/>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3182579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you will want to go to </a:t>
            </a:r>
            <a:r>
              <a:rPr lang="en-US" dirty="0" err="1"/>
              <a:t>catamaran.partners</a:t>
            </a:r>
            <a:r>
              <a:rPr lang="en-US" dirty="0"/>
              <a:t> to log in to Catamaran.</a:t>
            </a:r>
          </a:p>
          <a:p>
            <a:endParaRPr lang="en-US" dirty="0"/>
          </a:p>
          <a:p>
            <a:r>
              <a:rPr lang="en-US" dirty="0"/>
              <a:t>If you do not have a username and password or if you have forgotten it, you can either select the </a:t>
            </a:r>
            <a:r>
              <a:rPr lang="en-US" u="sng" dirty="0"/>
              <a:t>Need to create an account? </a:t>
            </a:r>
            <a:r>
              <a:rPr lang="en-US" dirty="0"/>
              <a:t>or </a:t>
            </a:r>
            <a:r>
              <a:rPr lang="en-US" u="sng" dirty="0"/>
              <a:t>Forgot Password? </a:t>
            </a:r>
            <a:r>
              <a:rPr lang="en-US" u="none" dirty="0"/>
              <a:t>link on the login screen or you may contact the </a:t>
            </a:r>
            <a:r>
              <a:rPr lang="en-US" dirty="0"/>
              <a:t>Catamaran Help Desk. </a:t>
            </a:r>
          </a:p>
          <a:p>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2016029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ISD Plan Annual Acknowledgement will be available on the ISD tasks overview on the release date.</a:t>
            </a:r>
          </a:p>
          <a:p>
            <a:endParaRPr lang="en-US" b="0" dirty="0"/>
          </a:p>
          <a:p>
            <a:r>
              <a:rPr lang="en-US" b="0" dirty="0"/>
              <a:t>If your ISD has to complete the Addendum, then the status will be Complete Addendum.</a:t>
            </a:r>
          </a:p>
          <a:p>
            <a:endParaRPr lang="en-US" b="0" dirty="0"/>
          </a:p>
          <a:p>
            <a:r>
              <a:rPr lang="en-US" b="0" dirty="0"/>
              <a:t>For all other ISDs, the status will be ISD Plan Annual Acknowledgement.</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3120944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Addendum form, Review the Lead Administrator name and email. These are pulled from the EEM so if that information is not correct, you can correct it here but the district should also correct it in the EEM.</a:t>
            </a:r>
          </a:p>
          <a:p>
            <a:endParaRPr lang="en-US" dirty="0"/>
          </a:p>
          <a:p>
            <a:r>
              <a:rPr lang="en-US" dirty="0"/>
              <a:t>Use the toggle to open section one and add the Public Awareness and Child Find contact information.</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30158454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the toggle to open section 2 and select yes or no for each diagnostic or related service available to the district.</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2622380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 the toggle to open section 3 and select yes or no for each special education program or service provided by the district.</a:t>
            </a:r>
          </a:p>
          <a:p>
            <a:r>
              <a:rPr lang="en-US" dirty="0"/>
              <a:t>Finally save the page and submit to MDE. </a:t>
            </a:r>
          </a:p>
          <a:p>
            <a:r>
              <a:rPr lang="en-US" dirty="0"/>
              <a:t>The new district and the ISD Superintendent will be notified to provide signatures. </a:t>
            </a:r>
          </a:p>
          <a:p>
            <a:r>
              <a:rPr lang="en-US" dirty="0"/>
              <a:t>Following the collection of signatures, the Annual Acknowledgement process will begin.</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36210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ISDs whose ISD Plans are at ISD Plan approved status as of October 9th will be required to complete the Annual Acknowledgement form.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each section of the ISD plan the ISD will be asked to mark if there  are any updates needed.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ISD should carefully review each section of the ISD Plan.  For some sections, if the ISD marks yes that updates are needed, then there will be additional questions to determine the breadth of the changes. After submitting the form to MDE, it will be reviewed and then the ISD Plan will be accepted if there are no changes or returned to the ISD to make the necessary updates. </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3674559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going to discuss a few resources available to you.</a:t>
            </a:r>
          </a:p>
        </p:txBody>
      </p:sp>
      <p:sp>
        <p:nvSpPr>
          <p:cNvPr id="4" name="Slide Number Placeholder 3"/>
          <p:cNvSpPr>
            <a:spLocks noGrp="1"/>
          </p:cNvSpPr>
          <p:nvPr>
            <p:ph type="sldNum" sz="quarter" idx="10"/>
          </p:nvPr>
        </p:nvSpPr>
        <p:spPr/>
        <p:txBody>
          <a:bodyPr/>
          <a:lstStyle/>
          <a:p>
            <a:fld id="{DD2DD89C-FAB0-4542-93EC-D9383E52BB16}" type="slidenum">
              <a:rPr lang="en-US" smtClean="0"/>
              <a:t>17</a:t>
            </a:fld>
            <a:endParaRPr lang="en-US"/>
          </a:p>
        </p:txBody>
      </p:sp>
    </p:spTree>
    <p:extLst>
      <p:ext uri="{BB962C8B-B14F-4D97-AF65-F5344CB8AC3E}">
        <p14:creationId xmlns:p14="http://schemas.microsoft.com/office/powerpoint/2010/main" val="718103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Catamaran Technical Assistance Website focuses on increased technical assistance for Catamaran users.</a:t>
            </a:r>
          </a:p>
          <a:p>
            <a:endParaRPr lang="en-US" dirty="0"/>
          </a:p>
          <a:p>
            <a:r>
              <a:rPr lang="en-US" dirty="0"/>
              <a:t>The following slides highlight some of the features and navigation.</a:t>
            </a:r>
          </a:p>
          <a:p>
            <a:endParaRPr lang="en-US" dirty="0"/>
          </a:p>
          <a:p>
            <a:r>
              <a:rPr lang="en-US" dirty="0"/>
              <a:t>You can access the Catamaran Technical Assistance Website at training dot catamaran dot partners. </a:t>
            </a:r>
          </a:p>
          <a:p>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2037748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screenshot of the policy resources for districts page on the TA site. The ISD Plans section is highlighted. If you’re looking for a how to guide or a visual of the workflow to complete this activity, they will be found here.</a:t>
            </a:r>
          </a:p>
          <a:p>
            <a:endParaRPr lang="en-US" dirty="0"/>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27368788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is a screenshot of the policy resources for ISDs page on the TA site. The ISD Plans section is highlighted here as well. It has similar items to the district page but also additional items to explain the ISD’s process. </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1441601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3200" dirty="0"/>
              <a:t>If you need more help to complete this activity, you can contact the catamaran help desk. </a:t>
            </a:r>
          </a:p>
          <a:p>
            <a:endParaRPr lang="en-US" sz="3200" dirty="0"/>
          </a:p>
          <a:p>
            <a:r>
              <a:rPr lang="en-US" sz="3200" dirty="0"/>
              <a:t>They are available Monday through Friday from 8:00 AM to 5:00 PM. You can reach them via e-mail at help at catamaran dot partners or by phone at 877-474-9023. As a reminder the chat feature is available from every page in catamaran during normal business hours.</a:t>
            </a:r>
          </a:p>
          <a:p>
            <a:r>
              <a:rPr lang="en-US" sz="3200" dirty="0"/>
              <a:t>
When you contact the help desk please tell them which district or ISD you are from and that you are working on ISD Plans. That will help them tailor their response.</a:t>
            </a:r>
          </a:p>
        </p:txBody>
      </p:sp>
      <p:sp>
        <p:nvSpPr>
          <p:cNvPr id="4" name="Slide Number Placeholder 3"/>
          <p:cNvSpPr>
            <a:spLocks noGrp="1"/>
          </p:cNvSpPr>
          <p:nvPr>
            <p:ph type="sldNum" sz="quarter" idx="5"/>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3516466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about today’s presentation or the completion of an ISD plan addendum, acknowledgment or plan revisions, please contact Nancy Rotarius at  R O T A R I U S N @michigan.gov or 517 335 0448. </a:t>
            </a:r>
          </a:p>
          <a:p>
            <a:endParaRPr lang="en-US"/>
          </a:p>
          <a:p>
            <a:r>
              <a:rPr lang="en-US"/>
              <a:t>For </a:t>
            </a:r>
            <a:r>
              <a:rPr lang="en-US" dirty="0"/>
              <a:t>more general questions about special education, please contact the MDE OSE Information Line at 888-320-8384 or by email at m d e – o s e @ Michigan.gov.</a:t>
            </a:r>
          </a:p>
          <a:p>
            <a:endParaRPr lang="en-US" dirty="0"/>
          </a:p>
          <a:p>
            <a:r>
              <a:rPr lang="en-US" dirty="0"/>
              <a:t>Thank you for watching!</a:t>
            </a:r>
          </a:p>
        </p:txBody>
      </p:sp>
      <p:sp>
        <p:nvSpPr>
          <p:cNvPr id="4" name="Slide Number Placeholder 3"/>
          <p:cNvSpPr>
            <a:spLocks noGrp="1"/>
          </p:cNvSpPr>
          <p:nvPr>
            <p:ph type="sldNum" sz="quarter" idx="5"/>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30883762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C946D-5BA3-A78F-5C33-110C4C52833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696108-A20B-066E-0F48-692355EC3E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7FE3674-0B39-5B7F-AFE8-D4B36B6A37C4}"/>
              </a:ext>
            </a:extLst>
          </p:cNvPr>
          <p:cNvSpPr>
            <a:spLocks noGrp="1"/>
          </p:cNvSpPr>
          <p:nvPr>
            <p:ph type="dt" sz="half" idx="10"/>
          </p:nvPr>
        </p:nvSpPr>
        <p:spPr/>
        <p:txBody>
          <a:bodyPr/>
          <a:lstStyle/>
          <a:p>
            <a:fld id="{9534F481-9EE2-4C03-9139-CE26F9D5DC8C}" type="datetime1">
              <a:rPr lang="en-US" smtClean="0"/>
              <a:t>10/7/2026</a:t>
            </a:fld>
            <a:endParaRPr lang="en-US"/>
          </a:p>
        </p:txBody>
      </p:sp>
      <p:sp>
        <p:nvSpPr>
          <p:cNvPr id="6" name="Slide Number Placeholder 5">
            <a:extLst>
              <a:ext uri="{FF2B5EF4-FFF2-40B4-BE49-F238E27FC236}">
                <a16:creationId xmlns:a16="http://schemas.microsoft.com/office/drawing/2014/main" id="{DD88A5C4-2E16-78EB-9678-D872412BE305}"/>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54517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6B34-79A8-068B-13CA-C4ADA7F8CC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3D385F-218E-9DCD-5B36-D4F861BC5F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619439-71F6-80A4-0A27-BCE5AFD8B99F}"/>
              </a:ext>
            </a:extLst>
          </p:cNvPr>
          <p:cNvSpPr>
            <a:spLocks noGrp="1"/>
          </p:cNvSpPr>
          <p:nvPr>
            <p:ph type="dt" sz="half" idx="10"/>
          </p:nvPr>
        </p:nvSpPr>
        <p:spPr/>
        <p:txBody>
          <a:bodyPr/>
          <a:lstStyle/>
          <a:p>
            <a:fld id="{E0B7A8BD-1A5E-401A-BAF2-6395A752364D}" type="datetime1">
              <a:rPr lang="en-US" smtClean="0"/>
              <a:t>10/7/2026</a:t>
            </a:fld>
            <a:endParaRPr lang="en-US"/>
          </a:p>
        </p:txBody>
      </p:sp>
      <p:sp>
        <p:nvSpPr>
          <p:cNvPr id="6" name="Slide Number Placeholder 5">
            <a:extLst>
              <a:ext uri="{FF2B5EF4-FFF2-40B4-BE49-F238E27FC236}">
                <a16:creationId xmlns:a16="http://schemas.microsoft.com/office/drawing/2014/main" id="{45A89530-1FE4-36D9-05E6-AFDF0B99C92D}"/>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356868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5724A-F12A-11B5-8A48-A6BBABDB1C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771AB1-DA1C-5117-4763-3687B2F2357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BED75E-7182-822F-DFE4-815F89B34FBF}"/>
              </a:ext>
            </a:extLst>
          </p:cNvPr>
          <p:cNvSpPr>
            <a:spLocks noGrp="1"/>
          </p:cNvSpPr>
          <p:nvPr>
            <p:ph type="dt" sz="half" idx="10"/>
          </p:nvPr>
        </p:nvSpPr>
        <p:spPr/>
        <p:txBody>
          <a:bodyPr/>
          <a:lstStyle/>
          <a:p>
            <a:fld id="{26659817-ACB1-4A48-9682-59EB0E6C97D1}" type="datetime1">
              <a:rPr lang="en-US" smtClean="0"/>
              <a:t>10/7/2026</a:t>
            </a:fld>
            <a:endParaRPr lang="en-US"/>
          </a:p>
        </p:txBody>
      </p:sp>
      <p:sp>
        <p:nvSpPr>
          <p:cNvPr id="6" name="Slide Number Placeholder 5">
            <a:extLst>
              <a:ext uri="{FF2B5EF4-FFF2-40B4-BE49-F238E27FC236}">
                <a16:creationId xmlns:a16="http://schemas.microsoft.com/office/drawing/2014/main" id="{28889360-648C-7A81-AFF3-F0D12D1D9C38}"/>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2414846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61CF9-6638-1EF7-0988-47847B84CC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4A74AD-81A9-A978-4770-96198932978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714EDC8-8F50-EE8F-458C-64C65C9A6D1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90041A-1C87-7F53-5318-7DF4408C60D4}"/>
              </a:ext>
            </a:extLst>
          </p:cNvPr>
          <p:cNvSpPr>
            <a:spLocks noGrp="1"/>
          </p:cNvSpPr>
          <p:nvPr>
            <p:ph type="dt" sz="half" idx="10"/>
          </p:nvPr>
        </p:nvSpPr>
        <p:spPr/>
        <p:txBody>
          <a:bodyPr/>
          <a:lstStyle/>
          <a:p>
            <a:fld id="{693CE069-68C7-470E-B221-0A6F84EAE4BF}" type="datetime1">
              <a:rPr lang="en-US" smtClean="0"/>
              <a:t>10/7/2026</a:t>
            </a:fld>
            <a:endParaRPr lang="en-US"/>
          </a:p>
        </p:txBody>
      </p:sp>
      <p:sp>
        <p:nvSpPr>
          <p:cNvPr id="7" name="Slide Number Placeholder 6">
            <a:extLst>
              <a:ext uri="{FF2B5EF4-FFF2-40B4-BE49-F238E27FC236}">
                <a16:creationId xmlns:a16="http://schemas.microsoft.com/office/drawing/2014/main" id="{3B176399-BEE6-4F50-38BF-C8045CB43C8B}"/>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417212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DFE92-399C-497F-9435-60D6E7AF32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DD33318-B2C7-C811-F1D3-E39593615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A35E0E-1686-6AF6-348F-4790CA543D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5EB97A-BD18-E05F-3F51-D4BE992CEB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4D922F-16A2-7128-8283-537EA70EFA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50C282-E6C1-DC59-0A94-DDEF0FCDC847}"/>
              </a:ext>
            </a:extLst>
          </p:cNvPr>
          <p:cNvSpPr>
            <a:spLocks noGrp="1"/>
          </p:cNvSpPr>
          <p:nvPr>
            <p:ph type="dt" sz="half" idx="10"/>
          </p:nvPr>
        </p:nvSpPr>
        <p:spPr/>
        <p:txBody>
          <a:bodyPr/>
          <a:lstStyle/>
          <a:p>
            <a:fld id="{6DF769F5-4AF3-4876-990E-F214A58DB247}" type="datetime1">
              <a:rPr lang="en-US" smtClean="0"/>
              <a:t>10/7/2026</a:t>
            </a:fld>
            <a:endParaRPr lang="en-US"/>
          </a:p>
        </p:txBody>
      </p:sp>
      <p:sp>
        <p:nvSpPr>
          <p:cNvPr id="9" name="Slide Number Placeholder 8">
            <a:extLst>
              <a:ext uri="{FF2B5EF4-FFF2-40B4-BE49-F238E27FC236}">
                <a16:creationId xmlns:a16="http://schemas.microsoft.com/office/drawing/2014/main" id="{4868EF91-9E72-94DF-C241-D167040BDB7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88793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1499C-474D-B510-87B0-540B55D548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9847DFA-C16B-689B-775B-470A658C54B4}"/>
              </a:ext>
            </a:extLst>
          </p:cNvPr>
          <p:cNvSpPr>
            <a:spLocks noGrp="1"/>
          </p:cNvSpPr>
          <p:nvPr>
            <p:ph type="dt" sz="half" idx="10"/>
          </p:nvPr>
        </p:nvSpPr>
        <p:spPr/>
        <p:txBody>
          <a:bodyPr/>
          <a:lstStyle/>
          <a:p>
            <a:fld id="{FBF03A1C-7A85-4E56-8EE5-E5DACC9359B2}" type="datetime1">
              <a:rPr lang="en-US" smtClean="0"/>
              <a:t>10/7/2026</a:t>
            </a:fld>
            <a:endParaRPr lang="en-US"/>
          </a:p>
        </p:txBody>
      </p:sp>
      <p:sp>
        <p:nvSpPr>
          <p:cNvPr id="5" name="Slide Number Placeholder 4">
            <a:extLst>
              <a:ext uri="{FF2B5EF4-FFF2-40B4-BE49-F238E27FC236}">
                <a16:creationId xmlns:a16="http://schemas.microsoft.com/office/drawing/2014/main" id="{ABE57DDF-4886-B4F7-26AF-DBE2696538D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25492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DEECEF-2B5E-8D9D-E99C-5672D0BB0522}"/>
              </a:ext>
            </a:extLst>
          </p:cNvPr>
          <p:cNvSpPr>
            <a:spLocks noGrp="1"/>
          </p:cNvSpPr>
          <p:nvPr>
            <p:ph type="dt" sz="half" idx="10"/>
          </p:nvPr>
        </p:nvSpPr>
        <p:spPr/>
        <p:txBody>
          <a:bodyPr/>
          <a:lstStyle/>
          <a:p>
            <a:fld id="{693A9D77-B254-45A7-8F2F-B77A60F5981E}" type="datetime1">
              <a:rPr lang="en-US" smtClean="0"/>
              <a:t>10/7/2026</a:t>
            </a:fld>
            <a:endParaRPr lang="en-US"/>
          </a:p>
        </p:txBody>
      </p:sp>
      <p:sp>
        <p:nvSpPr>
          <p:cNvPr id="4" name="Slide Number Placeholder 3">
            <a:extLst>
              <a:ext uri="{FF2B5EF4-FFF2-40B4-BE49-F238E27FC236}">
                <a16:creationId xmlns:a16="http://schemas.microsoft.com/office/drawing/2014/main" id="{D15DB577-3B9F-B14B-94B4-365A26FA570D}"/>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571503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B372D-A309-F6E2-C235-47835DAA71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A356BF6-28BF-6814-7CE7-D1DB701843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7DD2F7-9C50-7EFB-F6BB-71F949754F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4CDE5C-B065-5DCB-1EA3-F40D514D2DF1}"/>
              </a:ext>
            </a:extLst>
          </p:cNvPr>
          <p:cNvSpPr>
            <a:spLocks noGrp="1"/>
          </p:cNvSpPr>
          <p:nvPr>
            <p:ph type="dt" sz="half" idx="10"/>
          </p:nvPr>
        </p:nvSpPr>
        <p:spPr/>
        <p:txBody>
          <a:bodyPr/>
          <a:lstStyle/>
          <a:p>
            <a:fld id="{0F54B0A2-3A1C-4BB9-ADEF-356B74AA2146}" type="datetime1">
              <a:rPr lang="en-US" smtClean="0"/>
              <a:t>10/7/2026</a:t>
            </a:fld>
            <a:endParaRPr lang="en-US"/>
          </a:p>
        </p:txBody>
      </p:sp>
      <p:sp>
        <p:nvSpPr>
          <p:cNvPr id="7" name="Slide Number Placeholder 6">
            <a:extLst>
              <a:ext uri="{FF2B5EF4-FFF2-40B4-BE49-F238E27FC236}">
                <a16:creationId xmlns:a16="http://schemas.microsoft.com/office/drawing/2014/main" id="{38B4CF7F-9880-117E-4BC1-5248B3EEA900}"/>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429089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50413-BBF9-95BC-0624-F1209DC817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9029DE-FCBF-56FE-2E0D-F74DEA3A05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E14058-DBD2-80EB-97F7-8EB8A6542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EA84AC-9542-DA7D-FE03-5EBD081722D0}"/>
              </a:ext>
            </a:extLst>
          </p:cNvPr>
          <p:cNvSpPr>
            <a:spLocks noGrp="1"/>
          </p:cNvSpPr>
          <p:nvPr>
            <p:ph type="dt" sz="half" idx="10"/>
          </p:nvPr>
        </p:nvSpPr>
        <p:spPr/>
        <p:txBody>
          <a:bodyPr/>
          <a:lstStyle/>
          <a:p>
            <a:fld id="{08FB5534-0B75-4BE1-A6B7-EE7425497357}" type="datetime1">
              <a:rPr lang="en-US" smtClean="0"/>
              <a:t>10/7/2026</a:t>
            </a:fld>
            <a:endParaRPr lang="en-US"/>
          </a:p>
        </p:txBody>
      </p:sp>
      <p:sp>
        <p:nvSpPr>
          <p:cNvPr id="7" name="Slide Number Placeholder 6">
            <a:extLst>
              <a:ext uri="{FF2B5EF4-FFF2-40B4-BE49-F238E27FC236}">
                <a16:creationId xmlns:a16="http://schemas.microsoft.com/office/drawing/2014/main" id="{584BCF0D-E2D8-30D8-019C-BAD3785DB21A}"/>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4144243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0169B-99A3-A7BC-99A1-93A403B424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A09343-2306-EA0F-7DA5-478031B71A8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E2532D-EFBC-E17C-65B0-1F9047772552}"/>
              </a:ext>
            </a:extLst>
          </p:cNvPr>
          <p:cNvSpPr>
            <a:spLocks noGrp="1"/>
          </p:cNvSpPr>
          <p:nvPr>
            <p:ph type="dt" sz="half" idx="10"/>
          </p:nvPr>
        </p:nvSpPr>
        <p:spPr/>
        <p:txBody>
          <a:bodyPr/>
          <a:lstStyle/>
          <a:p>
            <a:fld id="{A1954B3B-1964-47C3-8446-ED6B9CEE824E}" type="datetime1">
              <a:rPr lang="en-US" smtClean="0"/>
              <a:t>10/7/2026</a:t>
            </a:fld>
            <a:endParaRPr lang="en-US"/>
          </a:p>
        </p:txBody>
      </p:sp>
      <p:sp>
        <p:nvSpPr>
          <p:cNvPr id="6" name="Slide Number Placeholder 5">
            <a:extLst>
              <a:ext uri="{FF2B5EF4-FFF2-40B4-BE49-F238E27FC236}">
                <a16:creationId xmlns:a16="http://schemas.microsoft.com/office/drawing/2014/main" id="{3FBCCFB9-AA94-291A-46E5-641AADBCCF02}"/>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3383027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67E214-A72A-3E47-3470-142B593227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3AAB05B-D36E-3463-C394-2DC6BC876D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6EA69-F745-CB8E-58E5-0659AC83981C}"/>
              </a:ext>
            </a:extLst>
          </p:cNvPr>
          <p:cNvSpPr>
            <a:spLocks noGrp="1"/>
          </p:cNvSpPr>
          <p:nvPr>
            <p:ph type="dt" sz="half" idx="10"/>
          </p:nvPr>
        </p:nvSpPr>
        <p:spPr/>
        <p:txBody>
          <a:bodyPr/>
          <a:lstStyle/>
          <a:p>
            <a:fld id="{1F0C493D-5E55-4E01-89EB-9EEABEC06E82}" type="datetime1">
              <a:rPr lang="en-US" smtClean="0"/>
              <a:t>10/7/2026</a:t>
            </a:fld>
            <a:endParaRPr lang="en-US"/>
          </a:p>
        </p:txBody>
      </p:sp>
      <p:sp>
        <p:nvSpPr>
          <p:cNvPr id="6" name="Slide Number Placeholder 5">
            <a:extLst>
              <a:ext uri="{FF2B5EF4-FFF2-40B4-BE49-F238E27FC236}">
                <a16:creationId xmlns:a16="http://schemas.microsoft.com/office/drawing/2014/main" id="{DFB62300-9769-C46C-AE55-3392A2AF624F}"/>
              </a:ext>
            </a:extLst>
          </p:cNvPr>
          <p:cNvSpPr>
            <a:spLocks noGrp="1"/>
          </p:cNvSpPr>
          <p:nvPr>
            <p:ph type="sldNum" sz="quarter" idx="12"/>
          </p:nvPr>
        </p:nvSpPr>
        <p:spPr/>
        <p:txBody>
          <a:bodyPr/>
          <a:lstStyle/>
          <a:p>
            <a:fld id="{11CE8495-406C-41ED-8706-2550A70CF464}" type="slidenum">
              <a:rPr lang="en-US" smtClean="0"/>
              <a:t>‹#›</a:t>
            </a:fld>
            <a:endParaRPr lang="en-US"/>
          </a:p>
        </p:txBody>
      </p:sp>
    </p:spTree>
    <p:extLst>
      <p:ext uri="{BB962C8B-B14F-4D97-AF65-F5344CB8AC3E}">
        <p14:creationId xmlns:p14="http://schemas.microsoft.com/office/powerpoint/2010/main" val="704134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F1B356-FEEB-E05B-7D53-7505DE4188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597D53B-A0D9-8934-9795-511A743ACA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9EB038CB-EA0F-8A36-788F-7A71C0F71E3A}"/>
              </a:ext>
            </a:extLst>
          </p:cNvPr>
          <p:cNvPicPr>
            <a:picLocks noChangeAspect="1"/>
          </p:cNvPicPr>
          <p:nvPr userDrawn="1"/>
        </p:nvPicPr>
        <p:blipFill>
          <a:blip r:embed="rId13"/>
          <a:stretch>
            <a:fillRect/>
          </a:stretch>
        </p:blipFill>
        <p:spPr>
          <a:xfrm>
            <a:off x="0" y="6181689"/>
            <a:ext cx="12192000" cy="664464"/>
          </a:xfrm>
          <a:prstGeom prst="rect">
            <a:avLst/>
          </a:prstGeom>
        </p:spPr>
      </p:pic>
      <p:sp>
        <p:nvSpPr>
          <p:cNvPr id="4" name="Date Placeholder 3">
            <a:extLst>
              <a:ext uri="{FF2B5EF4-FFF2-40B4-BE49-F238E27FC236}">
                <a16:creationId xmlns:a16="http://schemas.microsoft.com/office/drawing/2014/main" id="{CDB97534-1484-DE03-B443-5C1053B0E8E3}"/>
              </a:ext>
            </a:extLst>
          </p:cNvPr>
          <p:cNvSpPr>
            <a:spLocks noGrp="1"/>
          </p:cNvSpPr>
          <p:nvPr>
            <p:ph type="dt" sz="half" idx="2"/>
          </p:nvPr>
        </p:nvSpPr>
        <p:spPr>
          <a:xfrm>
            <a:off x="-83228" y="6593533"/>
            <a:ext cx="27432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98E04CA1-D14F-47E1-9B0D-E5E8D3C89371}" type="datetime1">
              <a:rPr lang="en-US" smtClean="0"/>
              <a:t>10/7/2026</a:t>
            </a:fld>
            <a:endParaRPr lang="en-US" sz="900"/>
          </a:p>
        </p:txBody>
      </p:sp>
      <p:sp>
        <p:nvSpPr>
          <p:cNvPr id="6" name="Slide Number Placeholder 5">
            <a:extLst>
              <a:ext uri="{FF2B5EF4-FFF2-40B4-BE49-F238E27FC236}">
                <a16:creationId xmlns:a16="http://schemas.microsoft.com/office/drawing/2014/main" id="{7DBDDAFF-C8FE-5D37-B0CE-808833D50211}"/>
              </a:ext>
            </a:extLst>
          </p:cNvPr>
          <p:cNvSpPr>
            <a:spLocks noGrp="1"/>
          </p:cNvSpPr>
          <p:nvPr>
            <p:ph type="sldNum" sz="quarter" idx="4"/>
          </p:nvPr>
        </p:nvSpPr>
        <p:spPr>
          <a:xfrm>
            <a:off x="9360023" y="655705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CE8495-406C-41ED-8706-2550A70CF464}" type="slidenum">
              <a:rPr lang="en-US" smtClean="0"/>
              <a:t>‹#›</a:t>
            </a:fld>
            <a:endParaRPr lang="en-US"/>
          </a:p>
        </p:txBody>
      </p:sp>
      <p:pic>
        <p:nvPicPr>
          <p:cNvPr id="10" name="Picture 9">
            <a:extLst>
              <a:ext uri="{FF2B5EF4-FFF2-40B4-BE49-F238E27FC236}">
                <a16:creationId xmlns:a16="http://schemas.microsoft.com/office/drawing/2014/main" id="{241A6106-8D15-B7B9-1825-117B4DAE07AE}"/>
              </a:ext>
            </a:extLst>
          </p:cNvPr>
          <p:cNvPicPr>
            <a:picLocks noChangeAspect="1"/>
          </p:cNvPicPr>
          <p:nvPr userDrawn="1"/>
        </p:nvPicPr>
        <p:blipFill>
          <a:blip r:embed="rId14"/>
          <a:stretch>
            <a:fillRect/>
          </a:stretch>
        </p:blipFill>
        <p:spPr>
          <a:xfrm>
            <a:off x="4517255" y="5991892"/>
            <a:ext cx="3426249" cy="1072989"/>
          </a:xfrm>
          <a:prstGeom prst="rect">
            <a:avLst/>
          </a:prstGeom>
        </p:spPr>
      </p:pic>
    </p:spTree>
    <p:extLst>
      <p:ext uri="{BB962C8B-B14F-4D97-AF65-F5344CB8AC3E}">
        <p14:creationId xmlns:p14="http://schemas.microsoft.com/office/powerpoint/2010/main" val="2467398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b="1" kern="1200">
          <a:solidFill>
            <a:srgbClr val="3886D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michigan.gov/mde/services/special-education/laws-regs/marse/p7/r340-1831"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training.catamaran.partners/wp-content/uploads/2022/03/ISDGenSupervisionAssessmentTool.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mailto:rotariusn@michigan.gov"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mailto:mde-ose@michiga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000" dirty="0">
                <a:latin typeface="Arial" panose="020B0604020202020204" pitchFamily="34" charset="0"/>
                <a:ea typeface="Verdana"/>
                <a:cs typeface="Arial" panose="020B0604020202020204" pitchFamily="34" charset="0"/>
              </a:rPr>
              <a:t>ISD Plan Addendum and Annual Acknowledgement Processes</a:t>
            </a:r>
            <a:endParaRPr lang="en-US" sz="3600" dirty="0"/>
          </a:p>
        </p:txBody>
      </p:sp>
      <p:sp>
        <p:nvSpPr>
          <p:cNvPr id="3" name="Subtitle 2"/>
          <p:cNvSpPr>
            <a:spLocks noGrp="1"/>
          </p:cNvSpPr>
          <p:nvPr>
            <p:ph type="subTitle" idx="1"/>
          </p:nvPr>
        </p:nvSpPr>
        <p:spPr/>
        <p:txBody>
          <a:bodyPr vert="horz" lIns="91440" tIns="45720" rIns="91440" bIns="45720" rtlCol="0" anchor="t">
            <a:normAutofit/>
          </a:bodyPr>
          <a:lstStyle/>
          <a:p>
            <a:r>
              <a:rPr lang="en-US" dirty="0">
                <a:latin typeface="Arial"/>
                <a:cs typeface="Arial"/>
              </a:rPr>
              <a:t>For Intermediate School Districts (ISDs)</a:t>
            </a:r>
          </a:p>
        </p:txBody>
      </p:sp>
      <p:sp>
        <p:nvSpPr>
          <p:cNvPr id="4" name="Date Placeholder 6">
            <a:extLst>
              <a:ext uri="{FF2B5EF4-FFF2-40B4-BE49-F238E27FC236}">
                <a16:creationId xmlns:a16="http://schemas.microsoft.com/office/drawing/2014/main" id="{B604C64B-E8FD-8457-9C31-8FCD9BD3F8AD}"/>
              </a:ext>
            </a:extLst>
          </p:cNvPr>
          <p:cNvSpPr>
            <a:spLocks noGrp="1"/>
          </p:cNvSpPr>
          <p:nvPr>
            <p:ph type="dt" sz="half" idx="2"/>
          </p:nvPr>
        </p:nvSpPr>
        <p:spPr>
          <a:xfrm>
            <a:off x="8610599" y="471416"/>
            <a:ext cx="2743200" cy="365125"/>
          </a:xfrm>
          <a:prstGeom prst="rect">
            <a:avLst/>
          </a:prstGeom>
        </p:spPr>
        <p:txBody>
          <a:bodyPr/>
          <a:lstStyle>
            <a:defPPr>
              <a:defRPr lang="en-US"/>
            </a:defPPr>
            <a:lvl1pPr marL="0" algn="r" defTabSz="914400" rtl="0" eaLnBrk="1" latinLnBrk="0" hangingPunct="1">
              <a:defRPr sz="1400" b="1" kern="1200">
                <a:solidFill>
                  <a:schemeClr val="accent1"/>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October 2026</a:t>
            </a:r>
          </a:p>
        </p:txBody>
      </p:sp>
    </p:spTree>
    <p:extLst>
      <p:ext uri="{BB962C8B-B14F-4D97-AF65-F5344CB8AC3E}">
        <p14:creationId xmlns:p14="http://schemas.microsoft.com/office/powerpoint/2010/main" val="18495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98F20A-09A3-408E-BE6D-6977728ECA11}"/>
              </a:ext>
            </a:extLst>
          </p:cNvPr>
          <p:cNvSpPr>
            <a:spLocks noGrp="1"/>
          </p:cNvSpPr>
          <p:nvPr>
            <p:ph type="title"/>
          </p:nvPr>
        </p:nvSpPr>
        <p:spPr/>
        <p:txBody>
          <a:bodyPr/>
          <a:lstStyle/>
          <a:p>
            <a:r>
              <a:rPr lang="en-US" dirty="0">
                <a:latin typeface="Arial" panose="020B0604020202020204" pitchFamily="34" charset="0"/>
                <a:ea typeface="Verdana"/>
              </a:rPr>
              <a:t>OSE Goals for ISD Plans</a:t>
            </a:r>
            <a:endParaRPr lang="en-US" dirty="0"/>
          </a:p>
        </p:txBody>
      </p:sp>
      <p:sp>
        <p:nvSpPr>
          <p:cNvPr id="9" name="Content Placeholder 8">
            <a:extLst>
              <a:ext uri="{FF2B5EF4-FFF2-40B4-BE49-F238E27FC236}">
                <a16:creationId xmlns:a16="http://schemas.microsoft.com/office/drawing/2014/main" id="{637AC954-CE8C-4DB4-A540-988A38007961}"/>
              </a:ext>
            </a:extLst>
          </p:cNvPr>
          <p:cNvSpPr>
            <a:spLocks noGrp="1"/>
          </p:cNvSpPr>
          <p:nvPr>
            <p:ph idx="1"/>
          </p:nvPr>
        </p:nvSpPr>
        <p:spPr>
          <a:xfrm>
            <a:off x="838200" y="1825625"/>
            <a:ext cx="10515600" cy="4351338"/>
          </a:xfrm>
        </p:spPr>
        <p:txBody>
          <a:bodyPr vert="horz" lIns="91440" tIns="45720" rIns="91440" bIns="45720" rtlCol="0" anchor="t">
            <a:normAutofit/>
          </a:bodyPr>
          <a:lstStyle/>
          <a:p>
            <a:pPr>
              <a:spcBef>
                <a:spcPts val="1800"/>
              </a:spcBef>
            </a:pPr>
            <a:r>
              <a:rPr lang="en-US" sz="3200" dirty="0">
                <a:latin typeface="Arial" panose="020B0604020202020204" pitchFamily="34" charset="0"/>
                <a:ea typeface="Verdana"/>
                <a:cs typeface="Times New Roman"/>
              </a:rPr>
              <a:t>Consistent revision/updates of ISD plans to ensure plans reflect current programs and services</a:t>
            </a:r>
          </a:p>
          <a:p>
            <a:pPr>
              <a:spcBef>
                <a:spcPts val="1800"/>
              </a:spcBef>
            </a:pPr>
            <a:r>
              <a:rPr lang="en-US" sz="3200" dirty="0">
                <a:latin typeface="Arial" panose="020B0604020202020204" pitchFamily="34" charset="0"/>
                <a:ea typeface="Verdana"/>
                <a:cs typeface="Times New Roman"/>
              </a:rPr>
              <a:t>Develop a streamlined system of adding and removing Public School Academies (PSA)</a:t>
            </a:r>
          </a:p>
          <a:p>
            <a:pPr marL="0" marR="0" indent="0">
              <a:spcBef>
                <a:spcPts val="0"/>
              </a:spcBef>
              <a:spcAft>
                <a:spcPts val="800"/>
              </a:spcAft>
              <a:buNone/>
            </a:pPr>
            <a:endParaRPr lang="en-US" sz="3200" dirty="0"/>
          </a:p>
        </p:txBody>
      </p:sp>
      <p:sp>
        <p:nvSpPr>
          <p:cNvPr id="5" name="Slide Number Placeholder 4">
            <a:extLst>
              <a:ext uri="{FF2B5EF4-FFF2-40B4-BE49-F238E27FC236}">
                <a16:creationId xmlns:a16="http://schemas.microsoft.com/office/drawing/2014/main" id="{3A87D823-9780-4C6A-BF3A-F362270845C3}"/>
              </a:ext>
            </a:extLst>
          </p:cNvPr>
          <p:cNvSpPr>
            <a:spLocks noGrp="1"/>
          </p:cNvSpPr>
          <p:nvPr>
            <p:ph type="sldNum" sz="quarter" idx="12"/>
          </p:nvPr>
        </p:nvSpPr>
        <p:spPr/>
        <p:txBody>
          <a:bodyPr/>
          <a:lstStyle/>
          <a:p>
            <a:fld id="{46775F4D-6D42-4CD6-A802-0B48E0231625}" type="slidenum">
              <a:rPr lang="en-US" smtClean="0"/>
              <a:pPr/>
              <a:t>2</a:t>
            </a:fld>
            <a:endParaRPr lang="en-US"/>
          </a:p>
        </p:txBody>
      </p:sp>
    </p:spTree>
    <p:extLst>
      <p:ext uri="{BB962C8B-B14F-4D97-AF65-F5344CB8AC3E}">
        <p14:creationId xmlns:p14="http://schemas.microsoft.com/office/powerpoint/2010/main" val="848430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4EE0-F906-38F8-D41E-350222F393E2}"/>
              </a:ext>
            </a:extLst>
          </p:cNvPr>
          <p:cNvSpPr>
            <a:spLocks noGrp="1"/>
          </p:cNvSpPr>
          <p:nvPr>
            <p:ph type="title"/>
          </p:nvPr>
        </p:nvSpPr>
        <p:spPr/>
        <p:txBody>
          <a:bodyPr/>
          <a:lstStyle/>
          <a:p>
            <a:r>
              <a:rPr lang="en-US" dirty="0">
                <a:hlinkClick r:id="rId3">
                  <a:extLst>
                    <a:ext uri="{A12FA001-AC4F-418D-AE19-62706E023703}">
                      <ahyp:hlinkClr xmlns:ahyp="http://schemas.microsoft.com/office/drawing/2018/hyperlinkcolor" val="tx"/>
                    </a:ext>
                  </a:extLst>
                </a:hlinkClick>
              </a:rPr>
              <a:t>R 340.1831(4)</a:t>
            </a:r>
            <a:endParaRPr lang="en-US" dirty="0"/>
          </a:p>
        </p:txBody>
      </p:sp>
      <p:sp>
        <p:nvSpPr>
          <p:cNvPr id="3" name="Content Placeholder 2">
            <a:extLst>
              <a:ext uri="{FF2B5EF4-FFF2-40B4-BE49-F238E27FC236}">
                <a16:creationId xmlns:a16="http://schemas.microsoft.com/office/drawing/2014/main" id="{B2FC5864-5C20-36F6-F6A3-76DCCEB57298}"/>
              </a:ext>
            </a:extLst>
          </p:cNvPr>
          <p:cNvSpPr>
            <a:spLocks noGrp="1"/>
          </p:cNvSpPr>
          <p:nvPr>
            <p:ph idx="1"/>
          </p:nvPr>
        </p:nvSpPr>
        <p:spPr/>
        <p:txBody>
          <a:bodyPr>
            <a:normAutofit/>
          </a:bodyPr>
          <a:lstStyle/>
          <a:p>
            <a:r>
              <a:rPr lang="en-US" sz="3200" dirty="0"/>
              <a:t>The department may require an intermediate school district to modify its plan if, after the effective date of the individuals with disabilities education act, 20 U.S.C. §1400 et seq., the provisions of that act, its regulations, 34 C.F.R. 300.1, et seq., 1976 PA 451, MCL 380.1 et seq. or these rules are amended, there is a new interpretation of any of these laws or regulations by the United States Department of Education, the department, or court, or the department finds noncompliance.</a:t>
            </a:r>
          </a:p>
        </p:txBody>
      </p:sp>
      <p:sp>
        <p:nvSpPr>
          <p:cNvPr id="5" name="Slide Number Placeholder 4">
            <a:extLst>
              <a:ext uri="{FF2B5EF4-FFF2-40B4-BE49-F238E27FC236}">
                <a16:creationId xmlns:a16="http://schemas.microsoft.com/office/drawing/2014/main" id="{C11FBE94-7EE8-1A78-3F58-B6F5EB0DACCE}"/>
              </a:ext>
            </a:extLst>
          </p:cNvPr>
          <p:cNvSpPr>
            <a:spLocks noGrp="1"/>
          </p:cNvSpPr>
          <p:nvPr>
            <p:ph type="sldNum" sz="quarter" idx="12"/>
          </p:nvPr>
        </p:nvSpPr>
        <p:spPr/>
        <p:txBody>
          <a:bodyPr/>
          <a:lstStyle/>
          <a:p>
            <a:fld id="{46775F4D-6D42-4CD6-A802-0B48E0231625}" type="slidenum">
              <a:rPr lang="en-US" smtClean="0"/>
              <a:pPr/>
              <a:t>3</a:t>
            </a:fld>
            <a:endParaRPr lang="en-US"/>
          </a:p>
        </p:txBody>
      </p:sp>
    </p:spTree>
    <p:extLst>
      <p:ext uri="{BB962C8B-B14F-4D97-AF65-F5344CB8AC3E}">
        <p14:creationId xmlns:p14="http://schemas.microsoft.com/office/powerpoint/2010/main" val="1115960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2853-4466-70F1-359E-709B3308FF31}"/>
              </a:ext>
            </a:extLst>
          </p:cNvPr>
          <p:cNvSpPr>
            <a:spLocks noGrp="1"/>
          </p:cNvSpPr>
          <p:nvPr>
            <p:ph type="title"/>
          </p:nvPr>
        </p:nvSpPr>
        <p:spPr/>
        <p:txBody>
          <a:bodyPr/>
          <a:lstStyle/>
          <a:p>
            <a:r>
              <a:rPr lang="en-US" dirty="0">
                <a:hlinkClick r:id="rId3"/>
              </a:rPr>
              <a:t>General Supervision System Self Assessment </a:t>
            </a:r>
            <a:endParaRPr lang="en-US" dirty="0"/>
          </a:p>
        </p:txBody>
      </p:sp>
      <p:sp>
        <p:nvSpPr>
          <p:cNvPr id="3" name="Content Placeholder 2">
            <a:extLst>
              <a:ext uri="{FF2B5EF4-FFF2-40B4-BE49-F238E27FC236}">
                <a16:creationId xmlns:a16="http://schemas.microsoft.com/office/drawing/2014/main" id="{77A067A2-C2AF-7E8C-A4DD-42817BDDEFA2}"/>
              </a:ext>
            </a:extLst>
          </p:cNvPr>
          <p:cNvSpPr>
            <a:spLocks noGrp="1"/>
          </p:cNvSpPr>
          <p:nvPr>
            <p:ph idx="1"/>
          </p:nvPr>
        </p:nvSpPr>
        <p:spPr/>
        <p:txBody>
          <a:bodyPr/>
          <a:lstStyle/>
          <a:p>
            <a:pPr marL="0" indent="0">
              <a:buNone/>
            </a:pPr>
            <a:r>
              <a:rPr lang="en-US" sz="3200" b="1" dirty="0"/>
              <a:t>Component 3: Integrated Monitoring Activities</a:t>
            </a:r>
            <a:endParaRPr lang="en-US" sz="3200" dirty="0"/>
          </a:p>
          <a:p>
            <a:r>
              <a:rPr lang="en-US" sz="3200" dirty="0"/>
              <a:t>Item #3 The ISD monitors the components of the ISD plan to ensure implementation of the delivery system of special education programs and services by member districts.</a:t>
            </a:r>
            <a:endParaRPr lang="en-US" sz="3200" dirty="0">
              <a:cs typeface="Arial" panose="020B0604020202020204" pitchFamily="34" charset="0"/>
            </a:endParaRPr>
          </a:p>
          <a:p>
            <a:pPr marL="0"/>
            <a:r>
              <a:rPr lang="en-US" sz="3200" dirty="0"/>
              <a:t>MCL 380.1711(1)(a) and R 340.1831-340.1839</a:t>
            </a:r>
            <a:endParaRPr lang="en-US" sz="3200" dirty="0">
              <a:cs typeface="Arial" panose="020B0604020202020204" pitchFamily="34" charset="0"/>
            </a:endParaRPr>
          </a:p>
          <a:p>
            <a:pPr marL="0" indent="0">
              <a:buNone/>
            </a:pPr>
            <a:endParaRPr lang="en-US" dirty="0"/>
          </a:p>
        </p:txBody>
      </p:sp>
      <p:sp>
        <p:nvSpPr>
          <p:cNvPr id="5" name="Slide Number Placeholder 4">
            <a:extLst>
              <a:ext uri="{FF2B5EF4-FFF2-40B4-BE49-F238E27FC236}">
                <a16:creationId xmlns:a16="http://schemas.microsoft.com/office/drawing/2014/main" id="{8D037C65-1B02-88E4-AC2A-7CEABC91991B}"/>
              </a:ext>
            </a:extLst>
          </p:cNvPr>
          <p:cNvSpPr>
            <a:spLocks noGrp="1"/>
          </p:cNvSpPr>
          <p:nvPr>
            <p:ph type="sldNum" sz="quarter" idx="12"/>
          </p:nvPr>
        </p:nvSpPr>
        <p:spPr/>
        <p:txBody>
          <a:bodyPr/>
          <a:lstStyle/>
          <a:p>
            <a:fld id="{46775F4D-6D42-4CD6-A802-0B48E0231625}" type="slidenum">
              <a:rPr lang="en-US" smtClean="0"/>
              <a:pPr/>
              <a:t>4</a:t>
            </a:fld>
            <a:endParaRPr lang="en-US"/>
          </a:p>
        </p:txBody>
      </p:sp>
    </p:spTree>
    <p:extLst>
      <p:ext uri="{BB962C8B-B14F-4D97-AF65-F5344CB8AC3E}">
        <p14:creationId xmlns:p14="http://schemas.microsoft.com/office/powerpoint/2010/main" val="353400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09AA482-B513-4A52-8B40-368A1F27233E}"/>
              </a:ext>
            </a:extLst>
          </p:cNvPr>
          <p:cNvSpPr>
            <a:spLocks noGrp="1"/>
          </p:cNvSpPr>
          <p:nvPr>
            <p:ph type="title"/>
          </p:nvPr>
        </p:nvSpPr>
        <p:spPr>
          <a:xfrm>
            <a:off x="838199" y="622617"/>
            <a:ext cx="11065329" cy="1068071"/>
          </a:xfrm>
        </p:spPr>
        <p:txBody>
          <a:bodyPr/>
          <a:lstStyle/>
          <a:p>
            <a:r>
              <a:rPr lang="en-US" dirty="0"/>
              <a:t>Annual Review of Plans </a:t>
            </a:r>
          </a:p>
        </p:txBody>
      </p:sp>
      <p:sp>
        <p:nvSpPr>
          <p:cNvPr id="3" name="Content Placeholder 2">
            <a:extLst>
              <a:ext uri="{FF2B5EF4-FFF2-40B4-BE49-F238E27FC236}">
                <a16:creationId xmlns:a16="http://schemas.microsoft.com/office/drawing/2014/main" id="{7698CAB4-3EB1-4DAC-9EF8-7653C519AECC}"/>
              </a:ext>
            </a:extLst>
          </p:cNvPr>
          <p:cNvSpPr>
            <a:spLocks noGrp="1"/>
          </p:cNvSpPr>
          <p:nvPr>
            <p:ph idx="1"/>
          </p:nvPr>
        </p:nvSpPr>
        <p:spPr>
          <a:xfrm>
            <a:off x="838201" y="1884045"/>
            <a:ext cx="10515600" cy="4351338"/>
          </a:xfrm>
        </p:spPr>
        <p:txBody>
          <a:bodyPr vert="horz" lIns="91440" tIns="45720" rIns="91440" bIns="45720" rtlCol="0" anchor="t">
            <a:normAutofit/>
          </a:bodyPr>
          <a:lstStyle/>
          <a:p>
            <a:pPr marL="0" indent="0">
              <a:spcBef>
                <a:spcPts val="1800"/>
              </a:spcBef>
              <a:buNone/>
            </a:pPr>
            <a:r>
              <a:rPr lang="en-US" sz="3200" dirty="0">
                <a:latin typeface="Arial" panose="020B0604020202020204" pitchFamily="34" charset="0"/>
                <a:ea typeface="Verdana"/>
                <a:cs typeface="Times New Roman"/>
              </a:rPr>
              <a:t>Develop systems for regular revision/update of ISD plans including:</a:t>
            </a:r>
            <a:endParaRPr lang="en-US" sz="2800" dirty="0">
              <a:latin typeface="Arial" panose="020B0604020202020204" pitchFamily="34" charset="0"/>
              <a:ea typeface="Verdana"/>
              <a:cs typeface="Times New Roman"/>
            </a:endParaRPr>
          </a:p>
          <a:p>
            <a:pPr marL="457200" indent="-457200">
              <a:spcBef>
                <a:spcPts val="1800"/>
              </a:spcBef>
            </a:pPr>
            <a:r>
              <a:rPr lang="en-US" sz="3200" b="1" dirty="0">
                <a:latin typeface="Arial" panose="020B0604020202020204" pitchFamily="34" charset="0"/>
                <a:ea typeface="Verdana"/>
                <a:cs typeface="Times New Roman"/>
              </a:rPr>
              <a:t>Self-Identification</a:t>
            </a:r>
            <a:r>
              <a:rPr lang="en-US" sz="3200" dirty="0">
                <a:latin typeface="Arial" panose="020B0604020202020204" pitchFamily="34" charset="0"/>
                <a:ea typeface="Verdana"/>
                <a:cs typeface="Times New Roman"/>
              </a:rPr>
              <a:t>: Annual acknowledgement in Catamaran prior to release date for ISDs to self-identify needed revisions/updates.</a:t>
            </a:r>
          </a:p>
          <a:p>
            <a:pPr marL="457200" indent="-457200">
              <a:spcBef>
                <a:spcPts val="1800"/>
              </a:spcBef>
            </a:pPr>
            <a:r>
              <a:rPr lang="en-US" sz="3200" b="1" dirty="0">
                <a:latin typeface="Arial" panose="020B0604020202020204" pitchFamily="34" charset="0"/>
                <a:ea typeface="Verdana"/>
                <a:cs typeface="Times New Roman"/>
              </a:rPr>
              <a:t>OSE Identification</a:t>
            </a:r>
            <a:r>
              <a:rPr lang="en-US" sz="3200" dirty="0">
                <a:latin typeface="Arial" panose="020B0604020202020204" pitchFamily="34" charset="0"/>
                <a:ea typeface="Verdana"/>
                <a:cs typeface="Times New Roman"/>
              </a:rPr>
              <a:t>: Annual OSE identified plans for revision and ISD plan review activity process.</a:t>
            </a:r>
            <a:endParaRPr lang="en-US" sz="2800" dirty="0">
              <a:latin typeface="Arial" panose="020B0604020202020204" pitchFamily="34" charset="0"/>
              <a:ea typeface="Verdana"/>
              <a:cs typeface="Times New Roman"/>
            </a:endParaRPr>
          </a:p>
          <a:p>
            <a:pPr marL="0" marR="0" indent="0">
              <a:spcBef>
                <a:spcPts val="0"/>
              </a:spcBef>
              <a:spcAft>
                <a:spcPts val="800"/>
              </a:spcAft>
              <a:buNone/>
            </a:pPr>
            <a:endParaRPr lang="en-US" sz="2800" dirty="0"/>
          </a:p>
        </p:txBody>
      </p:sp>
      <p:sp>
        <p:nvSpPr>
          <p:cNvPr id="5" name="Slide Number Placeholder 4">
            <a:extLst>
              <a:ext uri="{FF2B5EF4-FFF2-40B4-BE49-F238E27FC236}">
                <a16:creationId xmlns:a16="http://schemas.microsoft.com/office/drawing/2014/main" id="{FC089CA0-FCF6-4556-9170-979E24A07E46}"/>
              </a:ext>
            </a:extLst>
          </p:cNvPr>
          <p:cNvSpPr>
            <a:spLocks noGrp="1"/>
          </p:cNvSpPr>
          <p:nvPr>
            <p:ph type="sldNum" sz="quarter" idx="12"/>
          </p:nvPr>
        </p:nvSpPr>
        <p:spPr/>
        <p:txBody>
          <a:bodyPr/>
          <a:lstStyle/>
          <a:p>
            <a:fld id="{46775F4D-6D42-4CD6-A802-0B48E0231625}" type="slidenum">
              <a:rPr lang="en-US" smtClean="0"/>
              <a:pPr/>
              <a:t>5</a:t>
            </a:fld>
            <a:endParaRPr lang="en-US"/>
          </a:p>
        </p:txBody>
      </p:sp>
    </p:spTree>
    <p:extLst>
      <p:ext uri="{BB962C8B-B14F-4D97-AF65-F5344CB8AC3E}">
        <p14:creationId xmlns:p14="http://schemas.microsoft.com/office/powerpoint/2010/main" val="698410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0048-2C2E-4629-A7E3-B24D2138FF11}"/>
              </a:ext>
            </a:extLst>
          </p:cNvPr>
          <p:cNvSpPr>
            <a:spLocks noGrp="1"/>
          </p:cNvSpPr>
          <p:nvPr>
            <p:ph type="title"/>
          </p:nvPr>
        </p:nvSpPr>
        <p:spPr>
          <a:xfrm>
            <a:off x="838199" y="665798"/>
            <a:ext cx="10787743" cy="1024890"/>
          </a:xfrm>
        </p:spPr>
        <p:txBody>
          <a:bodyPr/>
          <a:lstStyle/>
          <a:p>
            <a:r>
              <a:rPr lang="en-US" dirty="0"/>
              <a:t>Addendum Process</a:t>
            </a:r>
          </a:p>
        </p:txBody>
      </p:sp>
      <p:sp>
        <p:nvSpPr>
          <p:cNvPr id="6" name="Content Placeholder 5">
            <a:extLst>
              <a:ext uri="{FF2B5EF4-FFF2-40B4-BE49-F238E27FC236}">
                <a16:creationId xmlns:a16="http://schemas.microsoft.com/office/drawing/2014/main" id="{EEDAF3EE-9A30-4B10-84B4-F6EB60934228}"/>
              </a:ext>
            </a:extLst>
          </p:cNvPr>
          <p:cNvSpPr>
            <a:spLocks noGrp="1"/>
          </p:cNvSpPr>
          <p:nvPr>
            <p:ph idx="1"/>
          </p:nvPr>
        </p:nvSpPr>
        <p:spPr>
          <a:xfrm>
            <a:off x="838201" y="1840864"/>
            <a:ext cx="10515600" cy="4351338"/>
          </a:xfrm>
        </p:spPr>
        <p:txBody>
          <a:bodyPr vert="horz" lIns="91440" tIns="45720" rIns="91440" bIns="45720" rtlCol="0" anchor="t">
            <a:normAutofit/>
          </a:bodyPr>
          <a:lstStyle/>
          <a:p>
            <a:r>
              <a:rPr lang="en-US" sz="3200" dirty="0"/>
              <a:t>Toggle sections to provide</a:t>
            </a:r>
          </a:p>
          <a:p>
            <a:pPr lvl="1"/>
            <a:r>
              <a:rPr lang="en-US" sz="2800" dirty="0"/>
              <a:t>Public Awareness and Child Find contact information</a:t>
            </a:r>
          </a:p>
          <a:p>
            <a:pPr lvl="1"/>
            <a:r>
              <a:rPr lang="en-US" sz="2800" dirty="0"/>
              <a:t>Diagnostic and Related Services</a:t>
            </a:r>
          </a:p>
          <a:p>
            <a:pPr lvl="1"/>
            <a:r>
              <a:rPr lang="en-US" sz="2800" dirty="0"/>
              <a:t>Special Education Programs and Services including virtual programming</a:t>
            </a:r>
          </a:p>
          <a:p>
            <a:r>
              <a:rPr lang="en-US" sz="3200" dirty="0"/>
              <a:t>MDE Review</a:t>
            </a:r>
          </a:p>
          <a:p>
            <a:r>
              <a:rPr lang="en-US" sz="3200" dirty="0"/>
              <a:t>Signature collection</a:t>
            </a:r>
          </a:p>
          <a:p>
            <a:pPr marL="0" indent="0">
              <a:buNone/>
            </a:pPr>
            <a:endParaRPr lang="en-US" dirty="0"/>
          </a:p>
        </p:txBody>
      </p:sp>
      <p:sp>
        <p:nvSpPr>
          <p:cNvPr id="5" name="Slide Number Placeholder 4">
            <a:extLst>
              <a:ext uri="{FF2B5EF4-FFF2-40B4-BE49-F238E27FC236}">
                <a16:creationId xmlns:a16="http://schemas.microsoft.com/office/drawing/2014/main" id="{D4CDC817-F937-48D4-8356-AB80E9CA923F}"/>
              </a:ext>
            </a:extLst>
          </p:cNvPr>
          <p:cNvSpPr>
            <a:spLocks noGrp="1"/>
          </p:cNvSpPr>
          <p:nvPr>
            <p:ph type="sldNum" sz="quarter" idx="12"/>
          </p:nvPr>
        </p:nvSpPr>
        <p:spPr/>
        <p:txBody>
          <a:bodyPr/>
          <a:lstStyle/>
          <a:p>
            <a:fld id="{46775F4D-6D42-4CD6-A802-0B48E0231625}" type="slidenum">
              <a:rPr lang="en-US" smtClean="0"/>
              <a:pPr/>
              <a:t>6</a:t>
            </a:fld>
            <a:endParaRPr lang="en-US"/>
          </a:p>
        </p:txBody>
      </p:sp>
    </p:spTree>
    <p:extLst>
      <p:ext uri="{BB962C8B-B14F-4D97-AF65-F5344CB8AC3E}">
        <p14:creationId xmlns:p14="http://schemas.microsoft.com/office/powerpoint/2010/main" val="6767967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FE2E-4483-4BB4-8FA0-F8EF9750F3A6}"/>
              </a:ext>
            </a:extLst>
          </p:cNvPr>
          <p:cNvSpPr>
            <a:spLocks noGrp="1"/>
          </p:cNvSpPr>
          <p:nvPr>
            <p:ph type="title"/>
          </p:nvPr>
        </p:nvSpPr>
        <p:spPr>
          <a:xfrm>
            <a:off x="838200" y="721895"/>
            <a:ext cx="10515600" cy="968793"/>
          </a:xfrm>
        </p:spPr>
        <p:txBody>
          <a:bodyPr/>
          <a:lstStyle/>
          <a:p>
            <a:r>
              <a:rPr lang="en-US" dirty="0"/>
              <a:t>Acknowledgment Form Content</a:t>
            </a:r>
          </a:p>
        </p:txBody>
      </p:sp>
      <p:sp>
        <p:nvSpPr>
          <p:cNvPr id="3" name="Content Placeholder 2">
            <a:extLst>
              <a:ext uri="{FF2B5EF4-FFF2-40B4-BE49-F238E27FC236}">
                <a16:creationId xmlns:a16="http://schemas.microsoft.com/office/drawing/2014/main" id="{60D6AFB2-248C-4245-A5E7-FB540B552ADB}"/>
              </a:ext>
            </a:extLst>
          </p:cNvPr>
          <p:cNvSpPr>
            <a:spLocks noGrp="1"/>
          </p:cNvSpPr>
          <p:nvPr>
            <p:ph idx="1"/>
          </p:nvPr>
        </p:nvSpPr>
        <p:spPr>
          <a:xfrm>
            <a:off x="838201" y="1605380"/>
            <a:ext cx="10515599" cy="4530725"/>
          </a:xfrm>
        </p:spPr>
        <p:txBody>
          <a:bodyPr vert="horz" lIns="91440" tIns="45720" rIns="91440" bIns="45720" rtlCol="0" anchor="t">
            <a:normAutofit/>
          </a:bodyPr>
          <a:lstStyle/>
          <a:p>
            <a:r>
              <a:rPr lang="en-US" sz="3200" b="1" dirty="0"/>
              <a:t>Section I: </a:t>
            </a:r>
            <a:r>
              <a:rPr lang="en-US" sz="3200" dirty="0"/>
              <a:t>Public Awareness and Child Find</a:t>
            </a:r>
          </a:p>
          <a:p>
            <a:r>
              <a:rPr lang="en-US" sz="3200" b="1" dirty="0"/>
              <a:t>Section II: </a:t>
            </a:r>
            <a:r>
              <a:rPr lang="en-US" sz="3200" dirty="0"/>
              <a:t>Diagnostic and Related Services</a:t>
            </a:r>
          </a:p>
          <a:p>
            <a:r>
              <a:rPr lang="en-US" sz="3200" b="1" dirty="0"/>
              <a:t>Section III: </a:t>
            </a:r>
            <a:r>
              <a:rPr lang="en-US" sz="3200" dirty="0"/>
              <a:t>Special Education Programs and Services</a:t>
            </a:r>
          </a:p>
          <a:p>
            <a:r>
              <a:rPr lang="en-US" sz="3200" b="1" dirty="0"/>
              <a:t>Section IV: </a:t>
            </a:r>
            <a:r>
              <a:rPr lang="en-US" sz="3200" dirty="0"/>
              <a:t>Paraprofessional Qualifications</a:t>
            </a:r>
          </a:p>
          <a:p>
            <a:r>
              <a:rPr lang="en-US" sz="3200" b="1" dirty="0"/>
              <a:t>Section V</a:t>
            </a:r>
            <a:r>
              <a:rPr lang="en-US" sz="3200" dirty="0"/>
              <a:t>: Transportation</a:t>
            </a:r>
          </a:p>
          <a:p>
            <a:r>
              <a:rPr lang="en-US" sz="3200" b="1" dirty="0"/>
              <a:t>Section VI: </a:t>
            </a:r>
            <a:r>
              <a:rPr lang="en-US" sz="3200" dirty="0"/>
              <a:t>Millage Distribution</a:t>
            </a:r>
          </a:p>
          <a:p>
            <a:r>
              <a:rPr lang="en-US" sz="3200" b="1" dirty="0"/>
              <a:t>Section VII: </a:t>
            </a:r>
            <a:r>
              <a:rPr lang="en-US" sz="3200" dirty="0"/>
              <a:t>Parent Advisory Committee</a:t>
            </a:r>
          </a:p>
          <a:p>
            <a:r>
              <a:rPr lang="en-US" sz="3200" b="1" dirty="0"/>
              <a:t>Section VIII: </a:t>
            </a:r>
            <a:r>
              <a:rPr lang="en-US" sz="3200" dirty="0"/>
              <a:t>Surrogate Parents</a:t>
            </a:r>
          </a:p>
          <a:p>
            <a:endParaRPr lang="en-US" sz="3200" dirty="0"/>
          </a:p>
        </p:txBody>
      </p:sp>
      <p:sp>
        <p:nvSpPr>
          <p:cNvPr id="5" name="Slide Number Placeholder 4">
            <a:extLst>
              <a:ext uri="{FF2B5EF4-FFF2-40B4-BE49-F238E27FC236}">
                <a16:creationId xmlns:a16="http://schemas.microsoft.com/office/drawing/2014/main" id="{226E6C1D-EC32-400B-9457-D296B2B8ADBA}"/>
              </a:ext>
            </a:extLst>
          </p:cNvPr>
          <p:cNvSpPr>
            <a:spLocks noGrp="1"/>
          </p:cNvSpPr>
          <p:nvPr>
            <p:ph type="sldNum" sz="quarter" idx="12"/>
          </p:nvPr>
        </p:nvSpPr>
        <p:spPr/>
        <p:txBody>
          <a:bodyPr/>
          <a:lstStyle/>
          <a:p>
            <a:fld id="{46775F4D-6D42-4CD6-A802-0B48E0231625}" type="slidenum">
              <a:rPr lang="en-US" smtClean="0"/>
              <a:pPr/>
              <a:t>7</a:t>
            </a:fld>
            <a:endParaRPr lang="en-US"/>
          </a:p>
        </p:txBody>
      </p:sp>
    </p:spTree>
    <p:extLst>
      <p:ext uri="{BB962C8B-B14F-4D97-AF65-F5344CB8AC3E}">
        <p14:creationId xmlns:p14="http://schemas.microsoft.com/office/powerpoint/2010/main" val="1293852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0D89C-F8C1-18C0-97C9-390DDF2C64B0}"/>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0AEF738E-94A1-981E-27D1-1C81592E6D23}"/>
              </a:ext>
            </a:extLst>
          </p:cNvPr>
          <p:cNvSpPr>
            <a:spLocks noGrp="1"/>
          </p:cNvSpPr>
          <p:nvPr>
            <p:ph idx="1"/>
          </p:nvPr>
        </p:nvSpPr>
        <p:spPr/>
        <p:txBody>
          <a:bodyPr/>
          <a:lstStyle/>
          <a:p>
            <a:pPr marL="514350" indent="-514350">
              <a:buFont typeface="+mj-lt"/>
              <a:buAutoNum type="arabicPeriod"/>
            </a:pPr>
            <a:r>
              <a:rPr lang="en-US" sz="3200" dirty="0"/>
              <a:t>OSE reviews content of annual acknowledgment.</a:t>
            </a:r>
          </a:p>
          <a:p>
            <a:pPr marL="514350" indent="-514350">
              <a:buFont typeface="+mj-lt"/>
              <a:buAutoNum type="arabicPeriod"/>
            </a:pPr>
            <a:r>
              <a:rPr lang="en-US" sz="3200" dirty="0"/>
              <a:t>OSE determines the next steps for the ISD plan.</a:t>
            </a:r>
          </a:p>
          <a:p>
            <a:pPr marL="911225" lvl="1" indent="-514350"/>
            <a:r>
              <a:rPr lang="en-US" sz="2800" dirty="0"/>
              <a:t>No revision necessary</a:t>
            </a:r>
          </a:p>
          <a:p>
            <a:pPr marL="911225" lvl="1" indent="-514350"/>
            <a:r>
              <a:rPr lang="en-US" sz="2800" dirty="0"/>
              <a:t>Modifications needed</a:t>
            </a:r>
          </a:p>
          <a:p>
            <a:pPr marL="514350" indent="-514350">
              <a:buFont typeface="+mj-lt"/>
              <a:buAutoNum type="arabicPeriod"/>
            </a:pPr>
            <a:r>
              <a:rPr lang="en-US" sz="3200" dirty="0"/>
              <a:t>ISD receives Catamaran Notification of Plan Status.</a:t>
            </a:r>
          </a:p>
          <a:p>
            <a:pPr marL="0" indent="0">
              <a:buNone/>
            </a:pPr>
            <a:endParaRPr lang="en-US" dirty="0"/>
          </a:p>
          <a:p>
            <a:endParaRPr lang="en-US" dirty="0"/>
          </a:p>
        </p:txBody>
      </p:sp>
      <p:sp>
        <p:nvSpPr>
          <p:cNvPr id="5" name="Slide Number Placeholder 4">
            <a:extLst>
              <a:ext uri="{FF2B5EF4-FFF2-40B4-BE49-F238E27FC236}">
                <a16:creationId xmlns:a16="http://schemas.microsoft.com/office/drawing/2014/main" id="{6A17B628-1B71-00CC-73FB-76A0E4A9BFC8}"/>
              </a:ext>
            </a:extLst>
          </p:cNvPr>
          <p:cNvSpPr>
            <a:spLocks noGrp="1"/>
          </p:cNvSpPr>
          <p:nvPr>
            <p:ph type="sldNum" sz="quarter" idx="12"/>
          </p:nvPr>
        </p:nvSpPr>
        <p:spPr/>
        <p:txBody>
          <a:bodyPr/>
          <a:lstStyle/>
          <a:p>
            <a:fld id="{46775F4D-6D42-4CD6-A802-0B48E0231625}" type="slidenum">
              <a:rPr lang="en-US" smtClean="0"/>
              <a:pPr/>
              <a:t>8</a:t>
            </a:fld>
            <a:endParaRPr lang="en-US"/>
          </a:p>
        </p:txBody>
      </p:sp>
    </p:spTree>
    <p:extLst>
      <p:ext uri="{BB962C8B-B14F-4D97-AF65-F5344CB8AC3E}">
        <p14:creationId xmlns:p14="http://schemas.microsoft.com/office/powerpoint/2010/main" val="12867432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0177B-83AD-495F-7C7D-9CE29592C426}"/>
              </a:ext>
            </a:extLst>
          </p:cNvPr>
          <p:cNvSpPr>
            <a:spLocks noGrp="1"/>
          </p:cNvSpPr>
          <p:nvPr>
            <p:ph type="title"/>
          </p:nvPr>
        </p:nvSpPr>
        <p:spPr/>
        <p:txBody>
          <a:bodyPr/>
          <a:lstStyle/>
          <a:p>
            <a:r>
              <a:rPr lang="en-US" dirty="0"/>
              <a:t>Timeline</a:t>
            </a:r>
          </a:p>
        </p:txBody>
      </p:sp>
      <p:sp>
        <p:nvSpPr>
          <p:cNvPr id="3" name="Content Placeholder 2">
            <a:extLst>
              <a:ext uri="{FF2B5EF4-FFF2-40B4-BE49-F238E27FC236}">
                <a16:creationId xmlns:a16="http://schemas.microsoft.com/office/drawing/2014/main" id="{C4FAD417-2209-FBC6-8B97-602A30BE2D06}"/>
              </a:ext>
            </a:extLst>
          </p:cNvPr>
          <p:cNvSpPr>
            <a:spLocks noGrp="1"/>
          </p:cNvSpPr>
          <p:nvPr>
            <p:ph idx="1"/>
          </p:nvPr>
        </p:nvSpPr>
        <p:spPr/>
        <p:txBody>
          <a:bodyPr/>
          <a:lstStyle/>
          <a:p>
            <a:pPr marL="514350" indent="-514350">
              <a:buFont typeface="+mj-lt"/>
              <a:buAutoNum type="arabicPeriod"/>
            </a:pPr>
            <a:r>
              <a:rPr lang="en-US" sz="3200" dirty="0"/>
              <a:t>Addendum or Annual Acknowledgement released in Catamaran on </a:t>
            </a:r>
            <a:r>
              <a:rPr lang="en-US" sz="3200" b="1" dirty="0"/>
              <a:t>October 15</a:t>
            </a:r>
            <a:r>
              <a:rPr lang="en-US" sz="3200" dirty="0"/>
              <a:t>.</a:t>
            </a:r>
          </a:p>
          <a:p>
            <a:pPr marL="514350" indent="-514350">
              <a:buFont typeface="+mj-lt"/>
              <a:buAutoNum type="arabicPeriod"/>
            </a:pPr>
            <a:r>
              <a:rPr lang="en-US" sz="3200" dirty="0"/>
              <a:t>ISD completes annual acknowledgment by </a:t>
            </a:r>
            <a:r>
              <a:rPr lang="en-US" sz="3200" b="1" dirty="0"/>
              <a:t>November 19</a:t>
            </a:r>
            <a:r>
              <a:rPr lang="en-US" sz="3200" dirty="0"/>
              <a:t>.</a:t>
            </a:r>
          </a:p>
          <a:p>
            <a:endParaRPr lang="en-US" dirty="0"/>
          </a:p>
        </p:txBody>
      </p:sp>
      <p:sp>
        <p:nvSpPr>
          <p:cNvPr id="5" name="Slide Number Placeholder 4">
            <a:extLst>
              <a:ext uri="{FF2B5EF4-FFF2-40B4-BE49-F238E27FC236}">
                <a16:creationId xmlns:a16="http://schemas.microsoft.com/office/drawing/2014/main" id="{1361C1EA-E70A-75E9-E890-CC91B87F55B0}"/>
              </a:ext>
            </a:extLst>
          </p:cNvPr>
          <p:cNvSpPr>
            <a:spLocks noGrp="1"/>
          </p:cNvSpPr>
          <p:nvPr>
            <p:ph type="sldNum" sz="quarter" idx="12"/>
          </p:nvPr>
        </p:nvSpPr>
        <p:spPr/>
        <p:txBody>
          <a:bodyPr/>
          <a:lstStyle/>
          <a:p>
            <a:fld id="{46775F4D-6D42-4CD6-A802-0B48E0231625}" type="slidenum">
              <a:rPr lang="en-US" smtClean="0"/>
              <a:pPr/>
              <a:t>9</a:t>
            </a:fld>
            <a:endParaRPr lang="en-US"/>
          </a:p>
        </p:txBody>
      </p:sp>
    </p:spTree>
    <p:extLst>
      <p:ext uri="{BB962C8B-B14F-4D97-AF65-F5344CB8AC3E}">
        <p14:creationId xmlns:p14="http://schemas.microsoft.com/office/powerpoint/2010/main" val="820105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43AFE95-3C07-A2D9-78CB-A24BB8F1E84D}"/>
              </a:ext>
            </a:extLst>
          </p:cNvPr>
          <p:cNvSpPr>
            <a:spLocks noGrp="1"/>
          </p:cNvSpPr>
          <p:nvPr>
            <p:ph type="ctrTitle"/>
          </p:nvPr>
        </p:nvSpPr>
        <p:spPr/>
        <p:txBody>
          <a:bodyPr/>
          <a:lstStyle/>
          <a:p>
            <a:r>
              <a:rPr lang="en-US" dirty="0"/>
              <a:t>Catamaran Annual Acknowledgement</a:t>
            </a:r>
          </a:p>
        </p:txBody>
      </p:sp>
      <p:sp>
        <p:nvSpPr>
          <p:cNvPr id="5" name="Slide Number Placeholder 4">
            <a:extLst>
              <a:ext uri="{FF2B5EF4-FFF2-40B4-BE49-F238E27FC236}">
                <a16:creationId xmlns:a16="http://schemas.microsoft.com/office/drawing/2014/main" id="{9D7E4063-4293-9AF6-4F64-1CD64E44AA49}"/>
              </a:ext>
            </a:extLst>
          </p:cNvPr>
          <p:cNvSpPr>
            <a:spLocks noGrp="1"/>
          </p:cNvSpPr>
          <p:nvPr>
            <p:ph type="sldNum" sz="quarter" idx="12"/>
          </p:nvPr>
        </p:nvSpPr>
        <p:spPr/>
        <p:txBody>
          <a:bodyPr/>
          <a:lstStyle/>
          <a:p>
            <a:fld id="{2E6F2232-818B-4E09-954B-6E16973FF9E0}" type="slidenum">
              <a:rPr lang="en-US" smtClean="0"/>
              <a:pPr/>
              <a:t>10</a:t>
            </a:fld>
            <a:endParaRPr lang="en-US"/>
          </a:p>
        </p:txBody>
      </p:sp>
    </p:spTree>
    <p:extLst>
      <p:ext uri="{BB962C8B-B14F-4D97-AF65-F5344CB8AC3E}">
        <p14:creationId xmlns:p14="http://schemas.microsoft.com/office/powerpoint/2010/main" val="22702312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CA4342-4A51-407F-B1C6-F0B680D3405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Catamaran Log In Screen</a:t>
            </a:r>
          </a:p>
        </p:txBody>
      </p:sp>
      <p:sp>
        <p:nvSpPr>
          <p:cNvPr id="3" name="Slide Number Placeholder 2">
            <a:extLst>
              <a:ext uri="{FF2B5EF4-FFF2-40B4-BE49-F238E27FC236}">
                <a16:creationId xmlns:a16="http://schemas.microsoft.com/office/drawing/2014/main" id="{FDC80FEA-0B66-4E04-A221-2D7A9BE48A80}"/>
              </a:ext>
            </a:extLst>
          </p:cNvPr>
          <p:cNvSpPr>
            <a:spLocks noGrp="1"/>
          </p:cNvSpPr>
          <p:nvPr>
            <p:ph type="sldNum" sz="quarter" idx="12"/>
          </p:nvPr>
        </p:nvSpPr>
        <p:spPr/>
        <p:txBody>
          <a:bodyPr/>
          <a:lstStyle/>
          <a:p>
            <a:fld id="{F782C1E8-CA2E-47FF-89F1-29AE34FB2263}" type="slidenum">
              <a:rPr lang="en-US" smtClean="0">
                <a:solidFill>
                  <a:srgbClr val="C00000"/>
                </a:solidFill>
              </a:rPr>
              <a:pPr/>
              <a:t>11</a:t>
            </a:fld>
            <a:endParaRPr lang="en-US" dirty="0">
              <a:solidFill>
                <a:srgbClr val="C00000"/>
              </a:solidFill>
            </a:endParaRPr>
          </a:p>
        </p:txBody>
      </p:sp>
      <p:pic>
        <p:nvPicPr>
          <p:cNvPr id="4" name="Picture 3" descr="Catamaran Login Screen.">
            <a:extLst>
              <a:ext uri="{FF2B5EF4-FFF2-40B4-BE49-F238E27FC236}">
                <a16:creationId xmlns:a16="http://schemas.microsoft.com/office/drawing/2014/main" id="{A2C4B6B4-11C7-C03C-43B3-662A6A9C3FAF}"/>
              </a:ext>
            </a:extLst>
          </p:cNvPr>
          <p:cNvPicPr>
            <a:picLocks noChangeAspect="1"/>
          </p:cNvPicPr>
          <p:nvPr/>
        </p:nvPicPr>
        <p:blipFill>
          <a:blip r:embed="rId3"/>
          <a:stretch>
            <a:fillRect/>
          </a:stretch>
        </p:blipFill>
        <p:spPr>
          <a:xfrm>
            <a:off x="24520" y="252663"/>
            <a:ext cx="12167480" cy="5630779"/>
          </a:xfrm>
          <a:prstGeom prst="rect">
            <a:avLst/>
          </a:prstGeom>
          <a:ln>
            <a:solidFill>
              <a:schemeClr val="bg1">
                <a:lumMod val="50000"/>
              </a:schemeClr>
            </a:solidFill>
          </a:ln>
        </p:spPr>
      </p:pic>
    </p:spTree>
    <p:extLst>
      <p:ext uri="{BB962C8B-B14F-4D97-AF65-F5344CB8AC3E}">
        <p14:creationId xmlns:p14="http://schemas.microsoft.com/office/powerpoint/2010/main" val="1465089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AD85D-FD5F-674B-3375-EBCE9E4D5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0D87B-F2FA-9B03-1C61-142EF26ACDBF}"/>
              </a:ext>
            </a:extLst>
          </p:cNvPr>
          <p:cNvSpPr>
            <a:spLocks noGrp="1"/>
          </p:cNvSpPr>
          <p:nvPr>
            <p:ph type="title"/>
          </p:nvPr>
        </p:nvSpPr>
        <p:spPr/>
        <p:txBody>
          <a:bodyPr/>
          <a:lstStyle/>
          <a:p>
            <a:r>
              <a:rPr lang="en-US" dirty="0"/>
              <a:t>Locate the Activity</a:t>
            </a:r>
          </a:p>
        </p:txBody>
      </p:sp>
      <p:sp>
        <p:nvSpPr>
          <p:cNvPr id="5" name="Slide Number Placeholder 4">
            <a:extLst>
              <a:ext uri="{FF2B5EF4-FFF2-40B4-BE49-F238E27FC236}">
                <a16:creationId xmlns:a16="http://schemas.microsoft.com/office/drawing/2014/main" id="{F49ECACE-A55F-C693-4330-BF99A7D0CE96}"/>
              </a:ext>
            </a:extLst>
          </p:cNvPr>
          <p:cNvSpPr>
            <a:spLocks noGrp="1"/>
          </p:cNvSpPr>
          <p:nvPr>
            <p:ph type="sldNum" sz="quarter" idx="12"/>
          </p:nvPr>
        </p:nvSpPr>
        <p:spPr/>
        <p:txBody>
          <a:bodyPr/>
          <a:lstStyle/>
          <a:p>
            <a:fld id="{46775F4D-6D42-4CD6-A802-0B48E0231625}" type="slidenum">
              <a:rPr lang="en-US" smtClean="0"/>
              <a:pPr/>
              <a:t>12</a:t>
            </a:fld>
            <a:endParaRPr lang="en-US"/>
          </a:p>
        </p:txBody>
      </p:sp>
      <p:pic>
        <p:nvPicPr>
          <p:cNvPr id="7" name="Content Placeholder 6" descr="Task list on Catamaran dashboard with ISD Plan circled.">
            <a:extLst>
              <a:ext uri="{FF2B5EF4-FFF2-40B4-BE49-F238E27FC236}">
                <a16:creationId xmlns:a16="http://schemas.microsoft.com/office/drawing/2014/main" id="{716C53B1-A2E2-9BA4-5B7B-8CCBD4965274}"/>
              </a:ext>
            </a:extLst>
          </p:cNvPr>
          <p:cNvPicPr>
            <a:picLocks noGrp="1" noChangeAspect="1"/>
          </p:cNvPicPr>
          <p:nvPr>
            <p:ph idx="1"/>
          </p:nvPr>
        </p:nvPicPr>
        <p:blipFill>
          <a:blip r:embed="rId3"/>
          <a:stretch>
            <a:fillRect/>
          </a:stretch>
        </p:blipFill>
        <p:spPr>
          <a:xfrm>
            <a:off x="61733" y="2397110"/>
            <a:ext cx="12041490" cy="2544893"/>
          </a:xfrm>
          <a:prstGeom prst="rect">
            <a:avLst/>
          </a:prstGeom>
        </p:spPr>
      </p:pic>
    </p:spTree>
    <p:extLst>
      <p:ext uri="{BB962C8B-B14F-4D97-AF65-F5344CB8AC3E}">
        <p14:creationId xmlns:p14="http://schemas.microsoft.com/office/powerpoint/2010/main" val="163345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4207-8BA0-41B1-E9E6-8694071FED5D}"/>
              </a:ext>
            </a:extLst>
          </p:cNvPr>
          <p:cNvSpPr>
            <a:spLocks noGrp="1"/>
          </p:cNvSpPr>
          <p:nvPr>
            <p:ph type="title"/>
          </p:nvPr>
        </p:nvSpPr>
        <p:spPr/>
        <p:txBody>
          <a:bodyPr/>
          <a:lstStyle/>
          <a:p>
            <a:r>
              <a:rPr lang="en-US" dirty="0"/>
              <a:t>Addendum Form part 1</a:t>
            </a:r>
          </a:p>
        </p:txBody>
      </p:sp>
      <p:pic>
        <p:nvPicPr>
          <p:cNvPr id="6" name="Content Placeholder 10" descr="ISD Plan addendum with Public awareness and child find toggle open">
            <a:extLst>
              <a:ext uri="{FF2B5EF4-FFF2-40B4-BE49-F238E27FC236}">
                <a16:creationId xmlns:a16="http://schemas.microsoft.com/office/drawing/2014/main" id="{5175C568-2456-4AD5-3E5D-E31B3FA4FB4C}"/>
              </a:ext>
            </a:extLst>
          </p:cNvPr>
          <p:cNvPicPr>
            <a:picLocks noChangeAspect="1"/>
          </p:cNvPicPr>
          <p:nvPr/>
        </p:nvPicPr>
        <p:blipFill>
          <a:blip r:embed="rId3"/>
          <a:stretch>
            <a:fillRect/>
          </a:stretch>
        </p:blipFill>
        <p:spPr>
          <a:xfrm>
            <a:off x="1258196" y="1404519"/>
            <a:ext cx="9675608" cy="4351338"/>
          </a:xfrm>
          <a:prstGeom prst="rect">
            <a:avLst/>
          </a:prstGeom>
          <a:ln>
            <a:solidFill>
              <a:schemeClr val="tx1"/>
            </a:solidFill>
          </a:ln>
        </p:spPr>
      </p:pic>
      <p:sp>
        <p:nvSpPr>
          <p:cNvPr id="5" name="Slide Number Placeholder 4">
            <a:extLst>
              <a:ext uri="{FF2B5EF4-FFF2-40B4-BE49-F238E27FC236}">
                <a16:creationId xmlns:a16="http://schemas.microsoft.com/office/drawing/2014/main" id="{3B76896B-398F-057A-F0A2-AC8335161B45}"/>
              </a:ext>
            </a:extLst>
          </p:cNvPr>
          <p:cNvSpPr>
            <a:spLocks noGrp="1"/>
          </p:cNvSpPr>
          <p:nvPr>
            <p:ph type="sldNum" sz="quarter" idx="12"/>
          </p:nvPr>
        </p:nvSpPr>
        <p:spPr/>
        <p:txBody>
          <a:bodyPr/>
          <a:lstStyle/>
          <a:p>
            <a:fld id="{46775F4D-6D42-4CD6-A802-0B48E0231625}" type="slidenum">
              <a:rPr lang="en-US" smtClean="0"/>
              <a:pPr/>
              <a:t>13</a:t>
            </a:fld>
            <a:endParaRPr lang="en-US"/>
          </a:p>
        </p:txBody>
      </p:sp>
    </p:spTree>
    <p:extLst>
      <p:ext uri="{BB962C8B-B14F-4D97-AF65-F5344CB8AC3E}">
        <p14:creationId xmlns:p14="http://schemas.microsoft.com/office/powerpoint/2010/main" val="1044399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A68DA-8694-B08E-1513-35881CECA9D9}"/>
              </a:ext>
            </a:extLst>
          </p:cNvPr>
          <p:cNvSpPr>
            <a:spLocks noGrp="1"/>
          </p:cNvSpPr>
          <p:nvPr>
            <p:ph type="title"/>
          </p:nvPr>
        </p:nvSpPr>
        <p:spPr/>
        <p:txBody>
          <a:bodyPr/>
          <a:lstStyle/>
          <a:p>
            <a:r>
              <a:rPr lang="en-US" dirty="0"/>
              <a:t>Addendum Form part 2</a:t>
            </a:r>
          </a:p>
        </p:txBody>
      </p:sp>
      <p:pic>
        <p:nvPicPr>
          <p:cNvPr id="6" name="Content Placeholder 6" descr="ISD Plan addendum with Diagnostic and related services toggle open">
            <a:extLst>
              <a:ext uri="{FF2B5EF4-FFF2-40B4-BE49-F238E27FC236}">
                <a16:creationId xmlns:a16="http://schemas.microsoft.com/office/drawing/2014/main" id="{6B319FE7-DCB5-1186-A38D-9D47AF188B0D}"/>
              </a:ext>
            </a:extLst>
          </p:cNvPr>
          <p:cNvPicPr>
            <a:picLocks noGrp="1" noChangeAspect="1"/>
          </p:cNvPicPr>
          <p:nvPr>
            <p:ph idx="1"/>
          </p:nvPr>
        </p:nvPicPr>
        <p:blipFill>
          <a:blip r:embed="rId3"/>
          <a:stretch>
            <a:fillRect/>
          </a:stretch>
        </p:blipFill>
        <p:spPr>
          <a:xfrm>
            <a:off x="2153533" y="1500769"/>
            <a:ext cx="7884934" cy="4351338"/>
          </a:xfrm>
          <a:prstGeom prst="rect">
            <a:avLst/>
          </a:prstGeom>
          <a:ln>
            <a:solidFill>
              <a:schemeClr val="tx1"/>
            </a:solidFill>
          </a:ln>
        </p:spPr>
      </p:pic>
      <p:sp>
        <p:nvSpPr>
          <p:cNvPr id="5" name="Slide Number Placeholder 4">
            <a:extLst>
              <a:ext uri="{FF2B5EF4-FFF2-40B4-BE49-F238E27FC236}">
                <a16:creationId xmlns:a16="http://schemas.microsoft.com/office/drawing/2014/main" id="{F495765A-5526-300E-488B-17B9DA8F54EC}"/>
              </a:ext>
            </a:extLst>
          </p:cNvPr>
          <p:cNvSpPr>
            <a:spLocks noGrp="1"/>
          </p:cNvSpPr>
          <p:nvPr>
            <p:ph type="sldNum" sz="quarter" idx="12"/>
          </p:nvPr>
        </p:nvSpPr>
        <p:spPr/>
        <p:txBody>
          <a:bodyPr/>
          <a:lstStyle/>
          <a:p>
            <a:fld id="{46775F4D-6D42-4CD6-A802-0B48E0231625}" type="slidenum">
              <a:rPr lang="en-US" smtClean="0"/>
              <a:pPr/>
              <a:t>14</a:t>
            </a:fld>
            <a:endParaRPr lang="en-US"/>
          </a:p>
        </p:txBody>
      </p:sp>
    </p:spTree>
    <p:extLst>
      <p:ext uri="{BB962C8B-B14F-4D97-AF65-F5344CB8AC3E}">
        <p14:creationId xmlns:p14="http://schemas.microsoft.com/office/powerpoint/2010/main" val="2298284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AEF42-4045-EEF9-1AB2-DF2360A0F2B4}"/>
              </a:ext>
            </a:extLst>
          </p:cNvPr>
          <p:cNvSpPr>
            <a:spLocks noGrp="1"/>
          </p:cNvSpPr>
          <p:nvPr>
            <p:ph type="title"/>
          </p:nvPr>
        </p:nvSpPr>
        <p:spPr/>
        <p:txBody>
          <a:bodyPr/>
          <a:lstStyle/>
          <a:p>
            <a:r>
              <a:rPr lang="en-US" dirty="0"/>
              <a:t>Addendum Form part 3</a:t>
            </a:r>
          </a:p>
        </p:txBody>
      </p:sp>
      <p:pic>
        <p:nvPicPr>
          <p:cNvPr id="11" name="Content Placeholder 10" descr="ISD Plan addendum with special education programs and services toggle open">
            <a:extLst>
              <a:ext uri="{FF2B5EF4-FFF2-40B4-BE49-F238E27FC236}">
                <a16:creationId xmlns:a16="http://schemas.microsoft.com/office/drawing/2014/main" id="{DC14E948-FA26-8776-DBCC-707E368AE64C}"/>
              </a:ext>
            </a:extLst>
          </p:cNvPr>
          <p:cNvPicPr>
            <a:picLocks noGrp="1" noChangeAspect="1"/>
          </p:cNvPicPr>
          <p:nvPr>
            <p:ph idx="1"/>
          </p:nvPr>
        </p:nvPicPr>
        <p:blipFill>
          <a:blip r:embed="rId3"/>
          <a:stretch>
            <a:fillRect/>
          </a:stretch>
        </p:blipFill>
        <p:spPr>
          <a:xfrm>
            <a:off x="2411271" y="1690688"/>
            <a:ext cx="7369458" cy="4270937"/>
          </a:xfrm>
          <a:prstGeom prst="rect">
            <a:avLst/>
          </a:prstGeom>
          <a:ln w="19050">
            <a:solidFill>
              <a:schemeClr val="accent1"/>
            </a:solidFill>
          </a:ln>
        </p:spPr>
      </p:pic>
      <p:sp>
        <p:nvSpPr>
          <p:cNvPr id="5" name="Slide Number Placeholder 4">
            <a:extLst>
              <a:ext uri="{FF2B5EF4-FFF2-40B4-BE49-F238E27FC236}">
                <a16:creationId xmlns:a16="http://schemas.microsoft.com/office/drawing/2014/main" id="{8B444712-EB24-B83B-E4EE-6F5B0E57B39D}"/>
              </a:ext>
            </a:extLst>
          </p:cNvPr>
          <p:cNvSpPr>
            <a:spLocks noGrp="1"/>
          </p:cNvSpPr>
          <p:nvPr>
            <p:ph type="sldNum" sz="quarter" idx="12"/>
          </p:nvPr>
        </p:nvSpPr>
        <p:spPr/>
        <p:txBody>
          <a:bodyPr/>
          <a:lstStyle/>
          <a:p>
            <a:fld id="{46775F4D-6D42-4CD6-A802-0B48E0231625}" type="slidenum">
              <a:rPr lang="en-US" smtClean="0"/>
              <a:pPr/>
              <a:t>15</a:t>
            </a:fld>
            <a:endParaRPr lang="en-US"/>
          </a:p>
        </p:txBody>
      </p:sp>
    </p:spTree>
    <p:extLst>
      <p:ext uri="{BB962C8B-B14F-4D97-AF65-F5344CB8AC3E}">
        <p14:creationId xmlns:p14="http://schemas.microsoft.com/office/powerpoint/2010/main" val="1157144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E636D-84BA-5BCB-21F3-295299B5B293}"/>
              </a:ext>
            </a:extLst>
          </p:cNvPr>
          <p:cNvSpPr>
            <a:spLocks noGrp="1"/>
          </p:cNvSpPr>
          <p:nvPr>
            <p:ph type="title"/>
          </p:nvPr>
        </p:nvSpPr>
        <p:spPr/>
        <p:txBody>
          <a:bodyPr/>
          <a:lstStyle/>
          <a:p>
            <a:r>
              <a:rPr lang="en-US" dirty="0"/>
              <a:t>Acknowledgment Form</a:t>
            </a:r>
          </a:p>
        </p:txBody>
      </p:sp>
      <p:pic>
        <p:nvPicPr>
          <p:cNvPr id="9" name="Content Placeholder 8" descr="Annual Acknowledgement questions">
            <a:extLst>
              <a:ext uri="{FF2B5EF4-FFF2-40B4-BE49-F238E27FC236}">
                <a16:creationId xmlns:a16="http://schemas.microsoft.com/office/drawing/2014/main" id="{42ECCBBD-88FD-B461-7986-4B0F56ED7823}"/>
              </a:ext>
            </a:extLst>
          </p:cNvPr>
          <p:cNvPicPr>
            <a:picLocks noGrp="1" noChangeAspect="1"/>
          </p:cNvPicPr>
          <p:nvPr>
            <p:ph idx="1"/>
          </p:nvPr>
        </p:nvPicPr>
        <p:blipFill>
          <a:blip r:embed="rId3"/>
          <a:stretch>
            <a:fillRect/>
          </a:stretch>
        </p:blipFill>
        <p:spPr>
          <a:xfrm>
            <a:off x="2070859" y="1488741"/>
            <a:ext cx="8050282" cy="4351338"/>
          </a:xfrm>
          <a:prstGeom prst="rect">
            <a:avLst/>
          </a:prstGeom>
        </p:spPr>
      </p:pic>
      <p:sp>
        <p:nvSpPr>
          <p:cNvPr id="5" name="Slide Number Placeholder 4">
            <a:extLst>
              <a:ext uri="{FF2B5EF4-FFF2-40B4-BE49-F238E27FC236}">
                <a16:creationId xmlns:a16="http://schemas.microsoft.com/office/drawing/2014/main" id="{9464B264-4726-4B99-91E0-EAEFD85C6618}"/>
              </a:ext>
            </a:extLst>
          </p:cNvPr>
          <p:cNvSpPr>
            <a:spLocks noGrp="1"/>
          </p:cNvSpPr>
          <p:nvPr>
            <p:ph type="sldNum" sz="quarter" idx="12"/>
          </p:nvPr>
        </p:nvSpPr>
        <p:spPr/>
        <p:txBody>
          <a:bodyPr/>
          <a:lstStyle/>
          <a:p>
            <a:fld id="{46775F4D-6D42-4CD6-A802-0B48E0231625}" type="slidenum">
              <a:rPr lang="en-US" smtClean="0"/>
              <a:pPr/>
              <a:t>16</a:t>
            </a:fld>
            <a:endParaRPr lang="en-US"/>
          </a:p>
        </p:txBody>
      </p:sp>
    </p:spTree>
    <p:extLst>
      <p:ext uri="{BB962C8B-B14F-4D97-AF65-F5344CB8AC3E}">
        <p14:creationId xmlns:p14="http://schemas.microsoft.com/office/powerpoint/2010/main" val="2271900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781C8B-1F3B-454F-BA71-114F198DDF31}"/>
              </a:ext>
            </a:extLst>
          </p:cNvPr>
          <p:cNvSpPr>
            <a:spLocks noGrp="1"/>
          </p:cNvSpPr>
          <p:nvPr>
            <p:ph type="ctrTitle"/>
          </p:nvPr>
        </p:nvSpPr>
        <p:spPr/>
        <p:txBody>
          <a:bodyPr/>
          <a:lstStyle/>
          <a:p>
            <a:r>
              <a:rPr lang="en-US" dirty="0"/>
              <a:t>Resources</a:t>
            </a:r>
          </a:p>
        </p:txBody>
      </p:sp>
      <p:sp>
        <p:nvSpPr>
          <p:cNvPr id="5" name="Slide Number Placeholder 4">
            <a:extLst>
              <a:ext uri="{FF2B5EF4-FFF2-40B4-BE49-F238E27FC236}">
                <a16:creationId xmlns:a16="http://schemas.microsoft.com/office/drawing/2014/main" id="{3AF37378-EADB-4355-8A7C-FB72FB3ADE61}"/>
              </a:ext>
            </a:extLst>
          </p:cNvPr>
          <p:cNvSpPr>
            <a:spLocks noGrp="1"/>
          </p:cNvSpPr>
          <p:nvPr>
            <p:ph type="sldNum" sz="quarter" idx="12"/>
          </p:nvPr>
        </p:nvSpPr>
        <p:spPr/>
        <p:txBody>
          <a:bodyPr/>
          <a:lstStyle/>
          <a:p>
            <a:fld id="{46775F4D-6D42-4CD6-A802-0B48E0231625}" type="slidenum">
              <a:rPr lang="en-US" smtClean="0"/>
              <a:pPr/>
              <a:t>17</a:t>
            </a:fld>
            <a:endParaRPr lang="en-US"/>
          </a:p>
        </p:txBody>
      </p:sp>
    </p:spTree>
    <p:extLst>
      <p:ext uri="{BB962C8B-B14F-4D97-AF65-F5344CB8AC3E}">
        <p14:creationId xmlns:p14="http://schemas.microsoft.com/office/powerpoint/2010/main" val="31702322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823B9E-8526-2D8E-0834-32B75F736BF3}"/>
              </a:ext>
            </a:extLst>
          </p:cNvPr>
          <p:cNvSpPr txBox="1">
            <a:spLocks noGrp="1"/>
          </p:cNvSpPr>
          <p:nvPr>
            <p:ph type="title" idx="4294967295"/>
          </p:nvPr>
        </p:nvSpPr>
        <p:spPr>
          <a:xfrm>
            <a:off x="83820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000" b="1" kern="1200">
                <a:solidFill>
                  <a:srgbClr val="3A3A3A"/>
                </a:solidFill>
                <a:latin typeface="Arial" charset="0"/>
                <a:ea typeface="Arial" charset="0"/>
                <a:cs typeface="Arial"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3A3A3A"/>
                </a:solidFill>
                <a:effectLst/>
                <a:uLnTx/>
                <a:uFillTx/>
                <a:latin typeface="Arial" charset="0"/>
                <a:ea typeface="Arial" charset="0"/>
                <a:cs typeface="Arial" charset="0"/>
              </a:rPr>
              <a:t>Catamaran Technical Assistance Website</a:t>
            </a:r>
          </a:p>
        </p:txBody>
      </p:sp>
      <p:pic>
        <p:nvPicPr>
          <p:cNvPr id="4" name="Content Placeholder 8" descr="Catamaran Technical Assistance homepage.">
            <a:extLst>
              <a:ext uri="{FF2B5EF4-FFF2-40B4-BE49-F238E27FC236}">
                <a16:creationId xmlns:a16="http://schemas.microsoft.com/office/drawing/2014/main" id="{E8B18195-04FC-6AF0-9DF5-595E38914160}"/>
              </a:ext>
            </a:extLst>
          </p:cNvPr>
          <p:cNvPicPr>
            <a:picLocks noChangeAspect="1"/>
          </p:cNvPicPr>
          <p:nvPr/>
        </p:nvPicPr>
        <p:blipFill>
          <a:blip r:embed="rId3"/>
          <a:stretch>
            <a:fillRect/>
          </a:stretch>
        </p:blipFill>
        <p:spPr>
          <a:xfrm>
            <a:off x="0" y="550446"/>
            <a:ext cx="12151861" cy="5656679"/>
          </a:xfrm>
          <a:prstGeom prst="rect">
            <a:avLst/>
          </a:prstGeom>
        </p:spPr>
      </p:pic>
      <p:sp>
        <p:nvSpPr>
          <p:cNvPr id="3" name="Slide Number Placeholder 2">
            <a:extLst>
              <a:ext uri="{FF2B5EF4-FFF2-40B4-BE49-F238E27FC236}">
                <a16:creationId xmlns:a16="http://schemas.microsoft.com/office/drawing/2014/main" id="{4E7C64F3-B69A-AE82-0AD2-46D3ADEFD6FB}"/>
              </a:ext>
            </a:extLst>
          </p:cNvPr>
          <p:cNvSpPr>
            <a:spLocks noGrp="1"/>
          </p:cNvSpPr>
          <p:nvPr>
            <p:ph type="sldNum" sz="quarter" idx="12"/>
          </p:nvPr>
        </p:nvSpPr>
        <p:spPr/>
        <p:txBody>
          <a:bodyPr/>
          <a:lstStyle/>
          <a:p>
            <a:fld id="{F782C1E8-CA2E-47FF-89F1-29AE34FB2263}" type="slidenum">
              <a:rPr lang="en-US" smtClean="0"/>
              <a:pPr/>
              <a:t>18</a:t>
            </a:fld>
            <a:endParaRPr lang="en-US"/>
          </a:p>
        </p:txBody>
      </p:sp>
    </p:spTree>
    <p:extLst>
      <p:ext uri="{BB962C8B-B14F-4D97-AF65-F5344CB8AC3E}">
        <p14:creationId xmlns:p14="http://schemas.microsoft.com/office/powerpoint/2010/main" val="3623251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7DF9-81AC-9657-BD2D-151C2B74B24A}"/>
              </a:ext>
            </a:extLst>
          </p:cNvPr>
          <p:cNvSpPr>
            <a:spLocks noGrp="1"/>
          </p:cNvSpPr>
          <p:nvPr>
            <p:ph type="title"/>
          </p:nvPr>
        </p:nvSpPr>
        <p:spPr/>
        <p:txBody>
          <a:bodyPr/>
          <a:lstStyle/>
          <a:p>
            <a:r>
              <a:rPr lang="en-US" dirty="0"/>
              <a:t>Policy Resources for Districts</a:t>
            </a:r>
          </a:p>
        </p:txBody>
      </p:sp>
      <p:pic>
        <p:nvPicPr>
          <p:cNvPr id="6" name="Content Placeholder 3" descr="ISD Plan resources on District Policy Resources page of the Catamaran technical assistance website">
            <a:extLst>
              <a:ext uri="{FF2B5EF4-FFF2-40B4-BE49-F238E27FC236}">
                <a16:creationId xmlns:a16="http://schemas.microsoft.com/office/drawing/2014/main" id="{400EA1FF-7987-12E2-206F-84E5060D1E40}"/>
              </a:ext>
            </a:extLst>
          </p:cNvPr>
          <p:cNvPicPr>
            <a:picLocks noGrp="1" noChangeAspect="1"/>
          </p:cNvPicPr>
          <p:nvPr>
            <p:ph idx="1"/>
          </p:nvPr>
        </p:nvPicPr>
        <p:blipFill>
          <a:blip r:embed="rId3"/>
          <a:stretch>
            <a:fillRect/>
          </a:stretch>
        </p:blipFill>
        <p:spPr>
          <a:xfrm>
            <a:off x="3053287" y="1512805"/>
            <a:ext cx="6085426" cy="4351338"/>
          </a:xfrm>
          <a:prstGeom prst="rect">
            <a:avLst/>
          </a:prstGeom>
        </p:spPr>
      </p:pic>
      <p:sp>
        <p:nvSpPr>
          <p:cNvPr id="5" name="Slide Number Placeholder 4">
            <a:extLst>
              <a:ext uri="{FF2B5EF4-FFF2-40B4-BE49-F238E27FC236}">
                <a16:creationId xmlns:a16="http://schemas.microsoft.com/office/drawing/2014/main" id="{5253D9D0-49CB-3589-60BD-343B9DB106A0}"/>
              </a:ext>
            </a:extLst>
          </p:cNvPr>
          <p:cNvSpPr>
            <a:spLocks noGrp="1"/>
          </p:cNvSpPr>
          <p:nvPr>
            <p:ph type="sldNum" sz="quarter" idx="12"/>
          </p:nvPr>
        </p:nvSpPr>
        <p:spPr/>
        <p:txBody>
          <a:bodyPr/>
          <a:lstStyle/>
          <a:p>
            <a:fld id="{46775F4D-6D42-4CD6-A802-0B48E0231625}" type="slidenum">
              <a:rPr lang="en-US" smtClean="0"/>
              <a:pPr/>
              <a:t>19</a:t>
            </a:fld>
            <a:endParaRPr lang="en-US"/>
          </a:p>
        </p:txBody>
      </p:sp>
    </p:spTree>
    <p:extLst>
      <p:ext uri="{BB962C8B-B14F-4D97-AF65-F5344CB8AC3E}">
        <p14:creationId xmlns:p14="http://schemas.microsoft.com/office/powerpoint/2010/main" val="1993454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77BEA-B618-05D4-4B89-C12A9C9F7FE1}"/>
              </a:ext>
            </a:extLst>
          </p:cNvPr>
          <p:cNvSpPr>
            <a:spLocks noGrp="1"/>
          </p:cNvSpPr>
          <p:nvPr>
            <p:ph type="title"/>
          </p:nvPr>
        </p:nvSpPr>
        <p:spPr/>
        <p:txBody>
          <a:bodyPr/>
          <a:lstStyle/>
          <a:p>
            <a:r>
              <a:rPr lang="en-US" dirty="0"/>
              <a:t>Policy Resources for ISDs</a:t>
            </a:r>
          </a:p>
        </p:txBody>
      </p:sp>
      <p:pic>
        <p:nvPicPr>
          <p:cNvPr id="6" name="Content Placeholder 3" descr="SD Plan resources on ISD Policy Resources page of the Catamaran technical assistance website">
            <a:extLst>
              <a:ext uri="{FF2B5EF4-FFF2-40B4-BE49-F238E27FC236}">
                <a16:creationId xmlns:a16="http://schemas.microsoft.com/office/drawing/2014/main" id="{BA3354C5-58A0-CE5C-F9DF-5ACB6E632CD2}"/>
              </a:ext>
            </a:extLst>
          </p:cNvPr>
          <p:cNvPicPr>
            <a:picLocks noChangeAspect="1"/>
          </p:cNvPicPr>
          <p:nvPr/>
        </p:nvPicPr>
        <p:blipFill>
          <a:blip r:embed="rId3"/>
          <a:stretch>
            <a:fillRect/>
          </a:stretch>
        </p:blipFill>
        <p:spPr>
          <a:xfrm>
            <a:off x="3287777" y="1483326"/>
            <a:ext cx="5616446" cy="4475976"/>
          </a:xfrm>
          <a:prstGeom prst="rect">
            <a:avLst/>
          </a:prstGeom>
        </p:spPr>
      </p:pic>
      <p:sp>
        <p:nvSpPr>
          <p:cNvPr id="5" name="Slide Number Placeholder 4">
            <a:extLst>
              <a:ext uri="{FF2B5EF4-FFF2-40B4-BE49-F238E27FC236}">
                <a16:creationId xmlns:a16="http://schemas.microsoft.com/office/drawing/2014/main" id="{E9F2A841-969A-EE49-0DE1-50DFE910503F}"/>
              </a:ext>
            </a:extLst>
          </p:cNvPr>
          <p:cNvSpPr>
            <a:spLocks noGrp="1"/>
          </p:cNvSpPr>
          <p:nvPr>
            <p:ph type="sldNum" sz="quarter" idx="12"/>
          </p:nvPr>
        </p:nvSpPr>
        <p:spPr/>
        <p:txBody>
          <a:bodyPr/>
          <a:lstStyle/>
          <a:p>
            <a:fld id="{46775F4D-6D42-4CD6-A802-0B48E0231625}" type="slidenum">
              <a:rPr lang="en-US" smtClean="0"/>
              <a:pPr/>
              <a:t>20</a:t>
            </a:fld>
            <a:endParaRPr lang="en-US"/>
          </a:p>
        </p:txBody>
      </p:sp>
    </p:spTree>
    <p:extLst>
      <p:ext uri="{BB962C8B-B14F-4D97-AF65-F5344CB8AC3E}">
        <p14:creationId xmlns:p14="http://schemas.microsoft.com/office/powerpoint/2010/main" val="29845956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A4B4D-3F87-D16B-E4B3-EDC6A7B71B44}"/>
              </a:ext>
            </a:extLst>
          </p:cNvPr>
          <p:cNvSpPr>
            <a:spLocks noGrp="1"/>
          </p:cNvSpPr>
          <p:nvPr>
            <p:ph type="title"/>
          </p:nvPr>
        </p:nvSpPr>
        <p:spPr/>
        <p:txBody>
          <a:bodyPr/>
          <a:lstStyle/>
          <a:p>
            <a:r>
              <a:rPr lang="en-US" dirty="0"/>
              <a:t>Need More Help? </a:t>
            </a:r>
          </a:p>
        </p:txBody>
      </p:sp>
      <p:sp>
        <p:nvSpPr>
          <p:cNvPr id="3" name="Content Placeholder 2">
            <a:extLst>
              <a:ext uri="{FF2B5EF4-FFF2-40B4-BE49-F238E27FC236}">
                <a16:creationId xmlns:a16="http://schemas.microsoft.com/office/drawing/2014/main" id="{EB921CA5-29AE-66E4-804E-E1BACC0BFD30}"/>
              </a:ext>
            </a:extLst>
          </p:cNvPr>
          <p:cNvSpPr>
            <a:spLocks noGrp="1"/>
          </p:cNvSpPr>
          <p:nvPr>
            <p:ph idx="1"/>
          </p:nvPr>
        </p:nvSpPr>
        <p:spPr/>
        <p:txBody>
          <a:bodyPr/>
          <a:lstStyle/>
          <a:p>
            <a:r>
              <a:rPr lang="en-US" sz="3200" dirty="0">
                <a:latin typeface="Arial"/>
                <a:cs typeface="Arial"/>
              </a:rPr>
              <a:t>Catamaran Help Desk:</a:t>
            </a:r>
          </a:p>
          <a:p>
            <a:pPr lvl="1" indent="-280670"/>
            <a:r>
              <a:rPr lang="en-US" sz="2800" dirty="0">
                <a:latin typeface="Arial"/>
                <a:cs typeface="Arial"/>
              </a:rPr>
              <a:t>Available Monday – Friday 8:00 AM – 5:00 PM</a:t>
            </a:r>
          </a:p>
          <a:p>
            <a:pPr lvl="1" indent="-280670"/>
            <a:r>
              <a:rPr lang="en-US" sz="2800" dirty="0">
                <a:latin typeface="Arial"/>
                <a:cs typeface="Arial"/>
              </a:rPr>
              <a:t>Email: </a:t>
            </a:r>
            <a:r>
              <a:rPr lang="en-US" sz="2800" dirty="0">
                <a:latin typeface="Arial"/>
                <a:cs typeface="Arial"/>
                <a:hlinkClick r:id="rId3" tooltip="Email the Catamaran help desk"/>
              </a:rPr>
              <a:t>Catamaran Help Desk</a:t>
            </a:r>
            <a:r>
              <a:rPr lang="en-US" sz="2800" dirty="0">
                <a:latin typeface="Arial"/>
                <a:cs typeface="Arial"/>
              </a:rPr>
              <a:t> (help@catamaran.partners)</a:t>
            </a:r>
          </a:p>
          <a:p>
            <a:pPr lvl="1" indent="-280670"/>
            <a:r>
              <a:rPr lang="en-US" sz="2800" dirty="0">
                <a:latin typeface="Arial"/>
                <a:cs typeface="Arial"/>
              </a:rPr>
              <a:t>Phone: 877-474-9023</a:t>
            </a:r>
          </a:p>
          <a:p>
            <a:pPr lvl="1" indent="-280670"/>
            <a:r>
              <a:rPr lang="en-US" sz="2800" dirty="0">
                <a:latin typeface="Arial"/>
                <a:cs typeface="Arial"/>
              </a:rPr>
              <a:t>Chat feature in Catamaran</a:t>
            </a:r>
          </a:p>
          <a:p>
            <a:r>
              <a:rPr lang="en-US" sz="3200" dirty="0">
                <a:latin typeface="Arial"/>
                <a:cs typeface="Arial"/>
              </a:rPr>
              <a:t>Tell the Help Desk:</a:t>
            </a:r>
          </a:p>
          <a:p>
            <a:pPr lvl="1" indent="-280670"/>
            <a:r>
              <a:rPr lang="en-US" sz="2800" dirty="0">
                <a:latin typeface="Arial"/>
                <a:cs typeface="Arial"/>
              </a:rPr>
              <a:t>District or ISD</a:t>
            </a:r>
          </a:p>
          <a:p>
            <a:pPr lvl="1" indent="-280670"/>
            <a:r>
              <a:rPr lang="en-US" sz="2800" dirty="0">
                <a:latin typeface="Arial"/>
                <a:ea typeface="Verdana"/>
                <a:cs typeface="Arial"/>
              </a:rPr>
              <a:t>ISD Plans</a:t>
            </a:r>
            <a:endParaRPr lang="en-US" sz="2800" dirty="0">
              <a:latin typeface="Arial"/>
              <a:cs typeface="Arial"/>
            </a:endParaRPr>
          </a:p>
          <a:p>
            <a:endParaRPr lang="en-US" dirty="0"/>
          </a:p>
        </p:txBody>
      </p:sp>
      <p:sp>
        <p:nvSpPr>
          <p:cNvPr id="5" name="Slide Number Placeholder 4">
            <a:extLst>
              <a:ext uri="{FF2B5EF4-FFF2-40B4-BE49-F238E27FC236}">
                <a16:creationId xmlns:a16="http://schemas.microsoft.com/office/drawing/2014/main" id="{906E26CB-8707-256F-67D7-181DCFE18961}"/>
              </a:ext>
            </a:extLst>
          </p:cNvPr>
          <p:cNvSpPr>
            <a:spLocks noGrp="1"/>
          </p:cNvSpPr>
          <p:nvPr>
            <p:ph type="sldNum" sz="quarter" idx="12"/>
          </p:nvPr>
        </p:nvSpPr>
        <p:spPr/>
        <p:txBody>
          <a:bodyPr/>
          <a:lstStyle/>
          <a:p>
            <a:fld id="{46775F4D-6D42-4CD6-A802-0B48E0231625}" type="slidenum">
              <a:rPr lang="en-US" smtClean="0"/>
              <a:pPr/>
              <a:t>21</a:t>
            </a:fld>
            <a:endParaRPr lang="en-US"/>
          </a:p>
        </p:txBody>
      </p:sp>
    </p:spTree>
    <p:extLst>
      <p:ext uri="{BB962C8B-B14F-4D97-AF65-F5344CB8AC3E}">
        <p14:creationId xmlns:p14="http://schemas.microsoft.com/office/powerpoint/2010/main" val="38321448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dirty="0">
                <a:latin typeface="Arial"/>
                <a:cs typeface="Arial"/>
              </a:rPr>
              <a:t>Contact MDE OSE</a:t>
            </a:r>
          </a:p>
        </p:txBody>
      </p:sp>
      <p:sp>
        <p:nvSpPr>
          <p:cNvPr id="10" name="Content Placeholder 3">
            <a:extLst>
              <a:ext uri="{FF2B5EF4-FFF2-40B4-BE49-F238E27FC236}">
                <a16:creationId xmlns:a16="http://schemas.microsoft.com/office/drawing/2014/main" id="{DD64B062-C7D1-41B6-92C4-E63D44003861}"/>
              </a:ext>
            </a:extLst>
          </p:cNvPr>
          <p:cNvSpPr txBox="1">
            <a:spLocks/>
          </p:cNvSpPr>
          <p:nvPr/>
        </p:nvSpPr>
        <p:spPr>
          <a:xfrm>
            <a:off x="838201" y="1952280"/>
            <a:ext cx="5257799" cy="1476720"/>
          </a:xfrm>
          <a:prstGeom prst="rect">
            <a:avLst/>
          </a:prstGeom>
        </p:spPr>
        <p:txBody>
          <a:bodyPr vert="horz" lIns="91440" tIns="45720" rIns="91440" bIns="45720" rtlCol="0" anchor="t">
            <a:normAutofit lnSpcReduction="10000"/>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spcBef>
                <a:spcPts val="600"/>
              </a:spcBef>
              <a:buNone/>
            </a:pPr>
            <a:r>
              <a:rPr lang="en-US" sz="2800" b="1" dirty="0">
                <a:solidFill>
                  <a:schemeClr val="accent2"/>
                </a:solidFill>
                <a:latin typeface="Arial"/>
                <a:cs typeface="Arial"/>
              </a:rPr>
              <a:t>Nancy Rotarius</a:t>
            </a:r>
            <a:endParaRPr lang="en-US" sz="2800" b="1" dirty="0">
              <a:solidFill>
                <a:schemeClr val="accent2"/>
              </a:solidFill>
            </a:endParaRPr>
          </a:p>
          <a:p>
            <a:pPr>
              <a:spcBef>
                <a:spcPts val="600"/>
              </a:spcBef>
            </a:pPr>
            <a:r>
              <a:rPr lang="en-US" sz="2800" dirty="0">
                <a:latin typeface="Arial"/>
                <a:cs typeface="Arial"/>
              </a:rPr>
              <a:t>517-335-0448</a:t>
            </a:r>
          </a:p>
          <a:p>
            <a:pPr>
              <a:spcBef>
                <a:spcPts val="600"/>
              </a:spcBef>
            </a:pPr>
            <a:r>
              <a:rPr lang="en-US" sz="2800" dirty="0">
                <a:latin typeface="Arial"/>
                <a:cs typeface="Arial"/>
                <a:hlinkClick r:id="rId3"/>
              </a:rPr>
              <a:t>rotariusn</a:t>
            </a:r>
            <a:r>
              <a:rPr lang="en-US" sz="2800" dirty="0">
                <a:latin typeface="Arial"/>
                <a:cs typeface="Arial"/>
                <a:hlinkClick r:id="rId4"/>
              </a:rPr>
              <a:t>@michigan.gov</a:t>
            </a:r>
            <a:r>
              <a:rPr lang="en-US" sz="2800" dirty="0">
                <a:latin typeface="Arial"/>
                <a:cs typeface="Arial"/>
              </a:rPr>
              <a:t> </a:t>
            </a:r>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fld id="{53954A07-F13B-4186-89EE-6DAD163F96DA}" type="slidenum">
              <a:rPr lang="en-US" smtClean="0"/>
              <a:pPr/>
              <a:t>22</a:t>
            </a:fld>
            <a:endParaRPr lang="en-US"/>
          </a:p>
        </p:txBody>
      </p:sp>
      <p:sp>
        <p:nvSpPr>
          <p:cNvPr id="3" name="Content Placeholder 3">
            <a:extLst>
              <a:ext uri="{FF2B5EF4-FFF2-40B4-BE49-F238E27FC236}">
                <a16:creationId xmlns:a16="http://schemas.microsoft.com/office/drawing/2014/main" id="{E5A1AAF3-1AB8-627C-E5D6-74C5ADAD56DA}"/>
              </a:ext>
            </a:extLst>
          </p:cNvPr>
          <p:cNvSpPr>
            <a:spLocks noGrp="1"/>
          </p:cNvSpPr>
          <p:nvPr>
            <p:ph sz="half" idx="2"/>
          </p:nvPr>
        </p:nvSpPr>
        <p:spPr>
          <a:xfrm>
            <a:off x="6920344" y="1952280"/>
            <a:ext cx="4433455" cy="1476720"/>
          </a:xfrm>
        </p:spPr>
        <p:txBody>
          <a:bodyPr>
            <a:normAutofit lnSpcReduction="10000"/>
          </a:bodyPr>
          <a:lstStyle/>
          <a:p>
            <a:pPr marL="0" indent="0">
              <a:buNone/>
            </a:pPr>
            <a:r>
              <a:rPr lang="en-US" sz="2800" b="1" dirty="0">
                <a:solidFill>
                  <a:schemeClr val="accent2"/>
                </a:solidFill>
              </a:rPr>
              <a:t>MDE OSE Information Line</a:t>
            </a:r>
          </a:p>
          <a:p>
            <a:pPr marL="236538" indent="-236538">
              <a:buFont typeface="Arial" panose="020B0604020202020204" pitchFamily="34" charset="0"/>
              <a:buChar char="•"/>
            </a:pPr>
            <a:r>
              <a:rPr lang="en-US" sz="2800" dirty="0"/>
              <a:t>888-320-8384</a:t>
            </a:r>
          </a:p>
          <a:p>
            <a:pPr marL="236538" indent="-236538">
              <a:buFont typeface="Arial" panose="020B0604020202020204" pitchFamily="34" charset="0"/>
              <a:buChar char="•"/>
            </a:pPr>
            <a:r>
              <a:rPr lang="en-US" sz="2800" dirty="0">
                <a:hlinkClick r:id="rId4"/>
              </a:rPr>
              <a:t>mde-ose@michigan.gov</a:t>
            </a:r>
            <a:endParaRPr lang="en-US" sz="2800" dirty="0"/>
          </a:p>
        </p:txBody>
      </p:sp>
    </p:spTree>
    <p:extLst>
      <p:ext uri="{BB962C8B-B14F-4D97-AF65-F5344CB8AC3E}">
        <p14:creationId xmlns:p14="http://schemas.microsoft.com/office/powerpoint/2010/main" val="2849347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tudents First Template_8.2026" id="{1F69F217-10F7-46CD-ABA3-83458494D081}" vid="{AA1D1548-74FD-45B0-B2AC-BC9B785868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4664c3e-f049-4574-bd7d-7499d2032cca" xsi:nil="true"/>
    <lcf76f155ced4ddcb4097134ff3c332f xmlns="240871fc-68e5-4ba5-a888-b6ca76085e3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6E68C7DD31A3E40992C2951F0B695E1" ma:contentTypeVersion="16" ma:contentTypeDescription="Create a new document." ma:contentTypeScope="" ma:versionID="0e44f397527ea8757b7eea10f75dcc93">
  <xsd:schema xmlns:xsd="http://www.w3.org/2001/XMLSchema" xmlns:xs="http://www.w3.org/2001/XMLSchema" xmlns:p="http://schemas.microsoft.com/office/2006/metadata/properties" xmlns:ns2="240871fc-68e5-4ba5-a888-b6ca76085e32" xmlns:ns3="d6ea491a-489c-40f3-93b0-ed675b710c5f" xmlns:ns4="e4664c3e-f049-4574-bd7d-7499d2032cca" targetNamespace="http://schemas.microsoft.com/office/2006/metadata/properties" ma:root="true" ma:fieldsID="18682eded7df7930c69c9e7abe8576f9" ns2:_="" ns3:_="" ns4:_="">
    <xsd:import namespace="240871fc-68e5-4ba5-a888-b6ca76085e32"/>
    <xsd:import namespace="d6ea491a-489c-40f3-93b0-ed675b710c5f"/>
    <xsd:import namespace="e4664c3e-f049-4574-bd7d-7499d2032c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871fc-68e5-4ba5-a888-b6ca76085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0d83692-8000-456c-81e0-753272234f01"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6ea491a-489c-40f3-93b0-ed675b710c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664c3e-f049-4574-bd7d-7499d2032cc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471d7a97-bc18-4aff-86e0-1a39135ac2ca}" ma:internalName="TaxCatchAll" ma:showField="CatchAllData" ma:web="d6ea491a-489c-40f3-93b0-ed675b710c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D097BC-5036-41C4-90D4-B06671DB2C4A}">
  <ds:schemaRefs>
    <ds:schemaRef ds:uri="http://schemas.microsoft.com/sharepoint/v3/contenttype/forms"/>
  </ds:schemaRefs>
</ds:datastoreItem>
</file>

<file path=customXml/itemProps2.xml><?xml version="1.0" encoding="utf-8"?>
<ds:datastoreItem xmlns:ds="http://schemas.openxmlformats.org/officeDocument/2006/customXml" ds:itemID="{A44BD15D-2263-4E53-AF4A-77EA852D3D79}">
  <ds:schemaRefs>
    <ds:schemaRef ds:uri="http://schemas.microsoft.com/office/2006/metadata/properties"/>
    <ds:schemaRef ds:uri="http://purl.org/dc/elements/1.1/"/>
    <ds:schemaRef ds:uri="http://schemas.microsoft.com/office/infopath/2007/PartnerControls"/>
    <ds:schemaRef ds:uri="240871fc-68e5-4ba5-a888-b6ca76085e32"/>
    <ds:schemaRef ds:uri="http://schemas.microsoft.com/office/2006/documentManagement/types"/>
    <ds:schemaRef ds:uri="http://www.w3.org/XML/1998/namespace"/>
    <ds:schemaRef ds:uri="http://schemas.openxmlformats.org/package/2006/metadata/core-properties"/>
    <ds:schemaRef ds:uri="http://purl.org/dc/terms/"/>
    <ds:schemaRef ds:uri="e4664c3e-f049-4574-bd7d-7499d2032cca"/>
    <ds:schemaRef ds:uri="d6ea491a-489c-40f3-93b0-ed675b710c5f"/>
    <ds:schemaRef ds:uri="http://purl.org/dc/dcmitype/"/>
  </ds:schemaRefs>
</ds:datastoreItem>
</file>

<file path=customXml/itemProps3.xml><?xml version="1.0" encoding="utf-8"?>
<ds:datastoreItem xmlns:ds="http://schemas.openxmlformats.org/officeDocument/2006/customXml" ds:itemID="{D4C1EC21-C88D-4C59-BE6B-812DDCE8B3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0871fc-68e5-4ba5-a888-b6ca76085e32"/>
    <ds:schemaRef ds:uri="d6ea491a-489c-40f3-93b0-ed675b710c5f"/>
    <ds:schemaRef ds:uri="e4664c3e-f049-4574-bd7d-7499d2032c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Students First Template_8.2026</Template>
  <TotalTime>60</TotalTime>
  <Words>2110</Words>
  <Application>Microsoft Office PowerPoint</Application>
  <PresentationFormat>Widescreen</PresentationFormat>
  <Paragraphs>194</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Aptos</vt:lpstr>
      <vt:lpstr>Aptos Display</vt:lpstr>
      <vt:lpstr>Arial</vt:lpstr>
      <vt:lpstr>Verdana</vt:lpstr>
      <vt:lpstr>Office Theme</vt:lpstr>
      <vt:lpstr>ISD Plan Addendum and Annual Acknowledgement Processes</vt:lpstr>
      <vt:lpstr>OSE Goals for ISD Plans</vt:lpstr>
      <vt:lpstr>R 340.1831(4)</vt:lpstr>
      <vt:lpstr>General Supervision System Self Assessment </vt:lpstr>
      <vt:lpstr>Annual Review of Plans </vt:lpstr>
      <vt:lpstr>Addendum Process</vt:lpstr>
      <vt:lpstr>Acknowledgment Form Content</vt:lpstr>
      <vt:lpstr>Next Steps</vt:lpstr>
      <vt:lpstr>Timeline</vt:lpstr>
      <vt:lpstr>Catamaran Annual Acknowledgement</vt:lpstr>
      <vt:lpstr>Catamaran Log In Screen</vt:lpstr>
      <vt:lpstr>Locate the Activity</vt:lpstr>
      <vt:lpstr>Addendum Form part 1</vt:lpstr>
      <vt:lpstr>Addendum Form part 2</vt:lpstr>
      <vt:lpstr>Addendum Form part 3</vt:lpstr>
      <vt:lpstr>Acknowledgment Form</vt:lpstr>
      <vt:lpstr>Resources</vt:lpstr>
      <vt:lpstr>Catamaran Technical Assistance Website</vt:lpstr>
      <vt:lpstr>Policy Resources for Districts</vt:lpstr>
      <vt:lpstr>Policy Resources for ISDs</vt:lpstr>
      <vt:lpstr>Need More Help? </vt:lpstr>
      <vt:lpstr>Contact MDE OSE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ISD Plans Annual Acknowledgement and Addendum Process</dc:title>
  <dc:creator>Michigan Department of Education;Office of Special Education</dc:creator>
  <cp:lastModifiedBy>Gabrielle Steinacker</cp:lastModifiedBy>
  <cp:revision>8</cp:revision>
  <dcterms:created xsi:type="dcterms:W3CDTF">2026-09-29T17:40:26Z</dcterms:created>
  <dcterms:modified xsi:type="dcterms:W3CDTF">2026-10-07T17:27:18Z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2026-07-21T13:13:24Z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cac853e3-24a4-46e0-a27d-0f13d979c9ac</vt:lpwstr>
  </property>
  <property fmtid="{D5CDD505-2E9C-101B-9397-08002B2CF9AE}" pid="8" name="MSIP_Label_3a2fed65-62e7-46ea-af74-187e0c17143a_ContentBits">
    <vt:lpwstr>0</vt:lpwstr>
  </property>
  <property fmtid="{D5CDD505-2E9C-101B-9397-08002B2CF9AE}" pid="9" name="MSIP_Label_3a2fed65-62e7-46ea-af74-187e0c17143a_Tag">
    <vt:lpwstr>10, 0, 1, 1</vt:lpwstr>
  </property>
  <property fmtid="{D5CDD505-2E9C-101B-9397-08002B2CF9AE}" pid="10" name="MediaServiceImageTags">
    <vt:lpwstr/>
  </property>
  <property fmtid="{D5CDD505-2E9C-101B-9397-08002B2CF9AE}" pid="11" name="ContentTypeId">
    <vt:lpwstr>0x01010056E68C7DD31A3E40992C2951F0B695E1</vt:lpwstr>
  </property>
</Properties>
</file>